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382"/>
  </p:notesMasterIdLst>
  <p:handoutMasterIdLst>
    <p:handoutMasterId r:id="rId383"/>
  </p:handoutMasterIdLst>
  <p:sldIdLst>
    <p:sldId id="1154" r:id="rId6"/>
    <p:sldId id="800" r:id="rId7"/>
    <p:sldId id="802" r:id="rId8"/>
    <p:sldId id="810" r:id="rId9"/>
    <p:sldId id="862" r:id="rId10"/>
    <p:sldId id="809" r:id="rId11"/>
    <p:sldId id="808" r:id="rId12"/>
    <p:sldId id="820" r:id="rId13"/>
    <p:sldId id="811" r:id="rId14"/>
    <p:sldId id="823" r:id="rId15"/>
    <p:sldId id="821" r:id="rId16"/>
    <p:sldId id="822" r:id="rId17"/>
    <p:sldId id="311" r:id="rId18"/>
    <p:sldId id="814" r:id="rId19"/>
    <p:sldId id="864" r:id="rId20"/>
    <p:sldId id="869" r:id="rId21"/>
    <p:sldId id="865" r:id="rId22"/>
    <p:sldId id="866" r:id="rId23"/>
    <p:sldId id="867" r:id="rId24"/>
    <p:sldId id="868" r:id="rId25"/>
    <p:sldId id="863" r:id="rId26"/>
    <p:sldId id="807" r:id="rId27"/>
    <p:sldId id="819" r:id="rId28"/>
    <p:sldId id="851" r:id="rId29"/>
    <p:sldId id="852" r:id="rId30"/>
    <p:sldId id="837" r:id="rId31"/>
    <p:sldId id="853" r:id="rId32"/>
    <p:sldId id="854" r:id="rId33"/>
    <p:sldId id="855" r:id="rId34"/>
    <p:sldId id="856" r:id="rId35"/>
    <p:sldId id="857" r:id="rId36"/>
    <p:sldId id="858" r:id="rId37"/>
    <p:sldId id="860" r:id="rId38"/>
    <p:sldId id="861" r:id="rId39"/>
    <p:sldId id="831" r:id="rId40"/>
    <p:sldId id="838" r:id="rId41"/>
    <p:sldId id="882" r:id="rId42"/>
    <p:sldId id="830" r:id="rId43"/>
    <p:sldId id="832" r:id="rId44"/>
    <p:sldId id="825" r:id="rId45"/>
    <p:sldId id="880" r:id="rId46"/>
    <p:sldId id="842" r:id="rId47"/>
    <p:sldId id="827" r:id="rId48"/>
    <p:sldId id="829" r:id="rId49"/>
    <p:sldId id="824" r:id="rId50"/>
    <p:sldId id="828" r:id="rId51"/>
    <p:sldId id="836" r:id="rId52"/>
    <p:sldId id="883" r:id="rId53"/>
    <p:sldId id="884" r:id="rId54"/>
    <p:sldId id="885" r:id="rId55"/>
    <p:sldId id="886" r:id="rId56"/>
    <p:sldId id="887" r:id="rId57"/>
    <p:sldId id="888" r:id="rId58"/>
    <p:sldId id="889" r:id="rId59"/>
    <p:sldId id="890" r:id="rId60"/>
    <p:sldId id="859" r:id="rId61"/>
    <p:sldId id="891" r:id="rId62"/>
    <p:sldId id="892" r:id="rId63"/>
    <p:sldId id="873" r:id="rId64"/>
    <p:sldId id="874" r:id="rId65"/>
    <p:sldId id="893" r:id="rId66"/>
    <p:sldId id="894" r:id="rId67"/>
    <p:sldId id="895" r:id="rId68"/>
    <p:sldId id="896" r:id="rId69"/>
    <p:sldId id="834" r:id="rId70"/>
    <p:sldId id="826" r:id="rId71"/>
    <p:sldId id="897" r:id="rId72"/>
    <p:sldId id="898" r:id="rId73"/>
    <p:sldId id="899" r:id="rId74"/>
    <p:sldId id="900" r:id="rId75"/>
    <p:sldId id="871" r:id="rId76"/>
    <p:sldId id="901" r:id="rId77"/>
    <p:sldId id="803" r:id="rId78"/>
    <p:sldId id="875" r:id="rId79"/>
    <p:sldId id="876" r:id="rId80"/>
    <p:sldId id="878" r:id="rId81"/>
    <p:sldId id="879" r:id="rId82"/>
    <p:sldId id="843" r:id="rId83"/>
    <p:sldId id="844" r:id="rId84"/>
    <p:sldId id="845" r:id="rId85"/>
    <p:sldId id="846" r:id="rId86"/>
    <p:sldId id="847" r:id="rId87"/>
    <p:sldId id="848" r:id="rId88"/>
    <p:sldId id="840" r:id="rId89"/>
    <p:sldId id="841" r:id="rId90"/>
    <p:sldId id="902" r:id="rId91"/>
    <p:sldId id="850" r:id="rId92"/>
    <p:sldId id="903" r:id="rId93"/>
    <p:sldId id="904" r:id="rId94"/>
    <p:sldId id="906" r:id="rId95"/>
    <p:sldId id="907" r:id="rId96"/>
    <p:sldId id="881" r:id="rId97"/>
    <p:sldId id="908" r:id="rId98"/>
    <p:sldId id="909" r:id="rId99"/>
    <p:sldId id="910" r:id="rId100"/>
    <p:sldId id="911" r:id="rId101"/>
    <p:sldId id="799" r:id="rId102"/>
    <p:sldId id="912" r:id="rId103"/>
    <p:sldId id="913" r:id="rId104"/>
    <p:sldId id="914" r:id="rId105"/>
    <p:sldId id="849" r:id="rId106"/>
    <p:sldId id="915" r:id="rId107"/>
    <p:sldId id="916" r:id="rId108"/>
    <p:sldId id="917" r:id="rId109"/>
    <p:sldId id="918" r:id="rId110"/>
    <p:sldId id="919" r:id="rId111"/>
    <p:sldId id="920" r:id="rId112"/>
    <p:sldId id="921" r:id="rId113"/>
    <p:sldId id="922" r:id="rId114"/>
    <p:sldId id="923" r:id="rId115"/>
    <p:sldId id="924" r:id="rId116"/>
    <p:sldId id="925" r:id="rId117"/>
    <p:sldId id="801" r:id="rId118"/>
    <p:sldId id="926" r:id="rId119"/>
    <p:sldId id="927" r:id="rId120"/>
    <p:sldId id="928" r:id="rId121"/>
    <p:sldId id="929" r:id="rId122"/>
    <p:sldId id="930" r:id="rId123"/>
    <p:sldId id="931" r:id="rId124"/>
    <p:sldId id="932" r:id="rId125"/>
    <p:sldId id="933" r:id="rId126"/>
    <p:sldId id="934" r:id="rId127"/>
    <p:sldId id="804" r:id="rId128"/>
    <p:sldId id="805" r:id="rId129"/>
    <p:sldId id="806" r:id="rId130"/>
    <p:sldId id="935" r:id="rId131"/>
    <p:sldId id="936" r:id="rId132"/>
    <p:sldId id="937" r:id="rId133"/>
    <p:sldId id="938" r:id="rId134"/>
    <p:sldId id="939" r:id="rId135"/>
    <p:sldId id="812" r:id="rId136"/>
    <p:sldId id="813" r:id="rId137"/>
    <p:sldId id="815" r:id="rId138"/>
    <p:sldId id="816" r:id="rId139"/>
    <p:sldId id="817" r:id="rId140"/>
    <p:sldId id="818" r:id="rId141"/>
    <p:sldId id="940" r:id="rId142"/>
    <p:sldId id="941" r:id="rId143"/>
    <p:sldId id="942" r:id="rId144"/>
    <p:sldId id="943" r:id="rId145"/>
    <p:sldId id="944" r:id="rId146"/>
    <p:sldId id="945" r:id="rId147"/>
    <p:sldId id="870" r:id="rId148"/>
    <p:sldId id="946" r:id="rId149"/>
    <p:sldId id="947" r:id="rId150"/>
    <p:sldId id="948" r:id="rId151"/>
    <p:sldId id="949" r:id="rId152"/>
    <p:sldId id="950" r:id="rId153"/>
    <p:sldId id="951" r:id="rId154"/>
    <p:sldId id="877" r:id="rId155"/>
    <p:sldId id="952" r:id="rId156"/>
    <p:sldId id="953" r:id="rId157"/>
    <p:sldId id="954" r:id="rId158"/>
    <p:sldId id="839" r:id="rId159"/>
    <p:sldId id="955" r:id="rId160"/>
    <p:sldId id="956" r:id="rId161"/>
    <p:sldId id="958" r:id="rId162"/>
    <p:sldId id="959" r:id="rId163"/>
    <p:sldId id="960" r:id="rId164"/>
    <p:sldId id="961" r:id="rId165"/>
    <p:sldId id="962" r:id="rId166"/>
    <p:sldId id="963" r:id="rId167"/>
    <p:sldId id="964" r:id="rId168"/>
    <p:sldId id="965" r:id="rId169"/>
    <p:sldId id="966" r:id="rId170"/>
    <p:sldId id="967" r:id="rId171"/>
    <p:sldId id="796" r:id="rId172"/>
    <p:sldId id="797" r:id="rId173"/>
    <p:sldId id="798" r:id="rId174"/>
    <p:sldId id="969" r:id="rId175"/>
    <p:sldId id="970" r:id="rId176"/>
    <p:sldId id="971" r:id="rId177"/>
    <p:sldId id="972" r:id="rId178"/>
    <p:sldId id="973" r:id="rId179"/>
    <p:sldId id="974" r:id="rId180"/>
    <p:sldId id="975" r:id="rId181"/>
    <p:sldId id="976" r:id="rId182"/>
    <p:sldId id="977" r:id="rId183"/>
    <p:sldId id="978" r:id="rId184"/>
    <p:sldId id="979" r:id="rId185"/>
    <p:sldId id="980" r:id="rId186"/>
    <p:sldId id="981" r:id="rId187"/>
    <p:sldId id="982" r:id="rId188"/>
    <p:sldId id="983" r:id="rId189"/>
    <p:sldId id="984" r:id="rId190"/>
    <p:sldId id="275" r:id="rId191"/>
    <p:sldId id="273" r:id="rId192"/>
    <p:sldId id="272" r:id="rId193"/>
    <p:sldId id="271" r:id="rId194"/>
    <p:sldId id="269" r:id="rId195"/>
    <p:sldId id="291" r:id="rId196"/>
    <p:sldId id="290" r:id="rId197"/>
    <p:sldId id="284" r:id="rId198"/>
    <p:sldId id="985" r:id="rId199"/>
    <p:sldId id="986" r:id="rId200"/>
    <p:sldId id="987" r:id="rId201"/>
    <p:sldId id="988" r:id="rId202"/>
    <p:sldId id="989" r:id="rId203"/>
    <p:sldId id="990" r:id="rId204"/>
    <p:sldId id="991" r:id="rId205"/>
    <p:sldId id="306" r:id="rId206"/>
    <p:sldId id="992" r:id="rId207"/>
    <p:sldId id="993" r:id="rId208"/>
    <p:sldId id="994" r:id="rId209"/>
    <p:sldId id="379" r:id="rId210"/>
    <p:sldId id="995" r:id="rId211"/>
    <p:sldId id="996" r:id="rId212"/>
    <p:sldId id="997" r:id="rId213"/>
    <p:sldId id="998" r:id="rId214"/>
    <p:sldId id="999" r:id="rId215"/>
    <p:sldId id="1000" r:id="rId216"/>
    <p:sldId id="1001" r:id="rId217"/>
    <p:sldId id="1002" r:id="rId218"/>
    <p:sldId id="1003" r:id="rId219"/>
    <p:sldId id="1004" r:id="rId220"/>
    <p:sldId id="1005" r:id="rId221"/>
    <p:sldId id="1006" r:id="rId222"/>
    <p:sldId id="1007" r:id="rId223"/>
    <p:sldId id="1008" r:id="rId224"/>
    <p:sldId id="1009" r:id="rId225"/>
    <p:sldId id="1010" r:id="rId226"/>
    <p:sldId id="833" r:id="rId227"/>
    <p:sldId id="1011" r:id="rId228"/>
    <p:sldId id="1012" r:id="rId229"/>
    <p:sldId id="1013" r:id="rId230"/>
    <p:sldId id="385" r:id="rId231"/>
    <p:sldId id="1014" r:id="rId232"/>
    <p:sldId id="1015" r:id="rId233"/>
    <p:sldId id="1016" r:id="rId234"/>
    <p:sldId id="1017" r:id="rId235"/>
    <p:sldId id="1018" r:id="rId236"/>
    <p:sldId id="1019" r:id="rId237"/>
    <p:sldId id="1020" r:id="rId238"/>
    <p:sldId id="1021" r:id="rId239"/>
    <p:sldId id="1022" r:id="rId240"/>
    <p:sldId id="1023" r:id="rId241"/>
    <p:sldId id="1024" r:id="rId242"/>
    <p:sldId id="1025" r:id="rId243"/>
    <p:sldId id="1026" r:id="rId244"/>
    <p:sldId id="1027" r:id="rId245"/>
    <p:sldId id="397" r:id="rId246"/>
    <p:sldId id="354" r:id="rId247"/>
    <p:sldId id="355" r:id="rId248"/>
    <p:sldId id="398" r:id="rId249"/>
    <p:sldId id="1028" r:id="rId250"/>
    <p:sldId id="1030" r:id="rId251"/>
    <p:sldId id="1031" r:id="rId252"/>
    <p:sldId id="1032" r:id="rId253"/>
    <p:sldId id="1033" r:id="rId254"/>
    <p:sldId id="1034" r:id="rId255"/>
    <p:sldId id="380" r:id="rId256"/>
    <p:sldId id="1035" r:id="rId257"/>
    <p:sldId id="1036" r:id="rId258"/>
    <p:sldId id="1037" r:id="rId259"/>
    <p:sldId id="1038" r:id="rId260"/>
    <p:sldId id="371" r:id="rId261"/>
    <p:sldId id="1039" r:id="rId262"/>
    <p:sldId id="421" r:id="rId263"/>
    <p:sldId id="440" r:id="rId264"/>
    <p:sldId id="439" r:id="rId265"/>
    <p:sldId id="1040" r:id="rId266"/>
    <p:sldId id="1041" r:id="rId267"/>
    <p:sldId id="1042" r:id="rId268"/>
    <p:sldId id="835" r:id="rId269"/>
    <p:sldId id="1043" r:id="rId270"/>
    <p:sldId id="1044" r:id="rId271"/>
    <p:sldId id="1045" r:id="rId272"/>
    <p:sldId id="1046" r:id="rId273"/>
    <p:sldId id="1047" r:id="rId274"/>
    <p:sldId id="1048" r:id="rId275"/>
    <p:sldId id="1049" r:id="rId276"/>
    <p:sldId id="1050" r:id="rId277"/>
    <p:sldId id="1051" r:id="rId278"/>
    <p:sldId id="1052" r:id="rId279"/>
    <p:sldId id="1053" r:id="rId280"/>
    <p:sldId id="872" r:id="rId281"/>
    <p:sldId id="1054" r:id="rId282"/>
    <p:sldId id="1055" r:id="rId283"/>
    <p:sldId id="444" r:id="rId284"/>
    <p:sldId id="452" r:id="rId285"/>
    <p:sldId id="342" r:id="rId286"/>
    <p:sldId id="442" r:id="rId287"/>
    <p:sldId id="1056" r:id="rId288"/>
    <p:sldId id="443" r:id="rId289"/>
    <p:sldId id="1057" r:id="rId290"/>
    <p:sldId id="431" r:id="rId291"/>
    <p:sldId id="435" r:id="rId292"/>
    <p:sldId id="1058" r:id="rId293"/>
    <p:sldId id="1060" r:id="rId294"/>
    <p:sldId id="1061" r:id="rId295"/>
    <p:sldId id="1062" r:id="rId296"/>
    <p:sldId id="1063" r:id="rId297"/>
    <p:sldId id="1064" r:id="rId298"/>
    <p:sldId id="1065" r:id="rId299"/>
    <p:sldId id="1067" r:id="rId300"/>
    <p:sldId id="1068" r:id="rId301"/>
    <p:sldId id="1069" r:id="rId302"/>
    <p:sldId id="1070" r:id="rId303"/>
    <p:sldId id="1071" r:id="rId304"/>
    <p:sldId id="1072" r:id="rId305"/>
    <p:sldId id="1074" r:id="rId306"/>
    <p:sldId id="1075" r:id="rId307"/>
    <p:sldId id="1076" r:id="rId308"/>
    <p:sldId id="1077" r:id="rId309"/>
    <p:sldId id="1078" r:id="rId310"/>
    <p:sldId id="1079" r:id="rId311"/>
    <p:sldId id="1080" r:id="rId312"/>
    <p:sldId id="1081" r:id="rId313"/>
    <p:sldId id="1082" r:id="rId314"/>
    <p:sldId id="1083" r:id="rId315"/>
    <p:sldId id="1087" r:id="rId316"/>
    <p:sldId id="258" r:id="rId317"/>
    <p:sldId id="1088" r:id="rId318"/>
    <p:sldId id="1089" r:id="rId319"/>
    <p:sldId id="1090" r:id="rId320"/>
    <p:sldId id="1091" r:id="rId321"/>
    <p:sldId id="1092" r:id="rId322"/>
    <p:sldId id="1093" r:id="rId323"/>
    <p:sldId id="1094" r:id="rId324"/>
    <p:sldId id="1095" r:id="rId325"/>
    <p:sldId id="1096" r:id="rId326"/>
    <p:sldId id="1097" r:id="rId327"/>
    <p:sldId id="1098" r:id="rId328"/>
    <p:sldId id="1099" r:id="rId329"/>
    <p:sldId id="1100" r:id="rId330"/>
    <p:sldId id="1101" r:id="rId331"/>
    <p:sldId id="1102" r:id="rId332"/>
    <p:sldId id="1103" r:id="rId333"/>
    <p:sldId id="1104" r:id="rId334"/>
    <p:sldId id="1105" r:id="rId335"/>
    <p:sldId id="1106" r:id="rId336"/>
    <p:sldId id="1108" r:id="rId337"/>
    <p:sldId id="1109" r:id="rId338"/>
    <p:sldId id="1110" r:id="rId339"/>
    <p:sldId id="1111" r:id="rId340"/>
    <p:sldId id="1112" r:id="rId341"/>
    <p:sldId id="1113" r:id="rId342"/>
    <p:sldId id="1114" r:id="rId343"/>
    <p:sldId id="1115" r:id="rId344"/>
    <p:sldId id="1116" r:id="rId345"/>
    <p:sldId id="1117" r:id="rId346"/>
    <p:sldId id="1118" r:id="rId347"/>
    <p:sldId id="1119" r:id="rId348"/>
    <p:sldId id="1120" r:id="rId349"/>
    <p:sldId id="1121" r:id="rId350"/>
    <p:sldId id="1122" r:id="rId351"/>
    <p:sldId id="1123" r:id="rId352"/>
    <p:sldId id="1124" r:id="rId353"/>
    <p:sldId id="1125" r:id="rId354"/>
    <p:sldId id="1126" r:id="rId355"/>
    <p:sldId id="1127" r:id="rId356"/>
    <p:sldId id="1128" r:id="rId357"/>
    <p:sldId id="1129" r:id="rId358"/>
    <p:sldId id="1130" r:id="rId359"/>
    <p:sldId id="1131" r:id="rId360"/>
    <p:sldId id="1132" r:id="rId361"/>
    <p:sldId id="1133" r:id="rId362"/>
    <p:sldId id="1134" r:id="rId363"/>
    <p:sldId id="1135" r:id="rId364"/>
    <p:sldId id="1136" r:id="rId365"/>
    <p:sldId id="1137" r:id="rId366"/>
    <p:sldId id="1138" r:id="rId367"/>
    <p:sldId id="1140" r:id="rId368"/>
    <p:sldId id="1141" r:id="rId369"/>
    <p:sldId id="1142" r:id="rId370"/>
    <p:sldId id="1143" r:id="rId371"/>
    <p:sldId id="1144" r:id="rId372"/>
    <p:sldId id="1145" r:id="rId373"/>
    <p:sldId id="1146" r:id="rId374"/>
    <p:sldId id="1147" r:id="rId375"/>
    <p:sldId id="1148" r:id="rId376"/>
    <p:sldId id="1149" r:id="rId377"/>
    <p:sldId id="1150" r:id="rId378"/>
    <p:sldId id="1151" r:id="rId379"/>
    <p:sldId id="1152" r:id="rId380"/>
    <p:sldId id="1153" r:id="rId38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6B2415A2-84EE-4DC2-A8AC-E549326D208E}">
          <p14:sldIdLst>
            <p14:sldId id="1154"/>
          </p14:sldIdLst>
        </p14:section>
        <p14:section name="101 - Intro to GMAT Project" id="{354A2ED9-5470-48A0-8DF1-5F2982A00AA7}">
          <p14:sldIdLst>
            <p14:sldId id="800"/>
            <p14:sldId id="802"/>
            <p14:sldId id="810"/>
            <p14:sldId id="862"/>
            <p14:sldId id="809"/>
            <p14:sldId id="808"/>
            <p14:sldId id="820"/>
            <p14:sldId id="811"/>
            <p14:sldId id="823"/>
            <p14:sldId id="821"/>
            <p14:sldId id="822"/>
            <p14:sldId id="311"/>
            <p14:sldId id="814"/>
            <p14:sldId id="864"/>
            <p14:sldId id="869"/>
            <p14:sldId id="865"/>
            <p14:sldId id="866"/>
            <p14:sldId id="867"/>
            <p14:sldId id="868"/>
            <p14:sldId id="863"/>
            <p14:sldId id="807"/>
            <p14:sldId id="819"/>
            <p14:sldId id="851"/>
            <p14:sldId id="852"/>
            <p14:sldId id="837"/>
            <p14:sldId id="853"/>
            <p14:sldId id="854"/>
            <p14:sldId id="855"/>
            <p14:sldId id="856"/>
            <p14:sldId id="857"/>
            <p14:sldId id="858"/>
            <p14:sldId id="860"/>
            <p14:sldId id="861"/>
          </p14:sldIdLst>
        </p14:section>
        <p14:section name="102 - Intro to GMAT Software" id="{D5A620A9-638A-4EE4-A127-338F5F9B50A4}">
          <p14:sldIdLst>
            <p14:sldId id="831"/>
            <p14:sldId id="838"/>
            <p14:sldId id="882"/>
            <p14:sldId id="830"/>
            <p14:sldId id="832"/>
            <p14:sldId id="825"/>
            <p14:sldId id="880"/>
            <p14:sldId id="842"/>
            <p14:sldId id="827"/>
            <p14:sldId id="829"/>
            <p14:sldId id="824"/>
            <p14:sldId id="828"/>
            <p14:sldId id="836"/>
            <p14:sldId id="883"/>
            <p14:sldId id="884"/>
            <p14:sldId id="885"/>
            <p14:sldId id="886"/>
            <p14:sldId id="887"/>
            <p14:sldId id="888"/>
            <p14:sldId id="889"/>
            <p14:sldId id="890"/>
            <p14:sldId id="859"/>
            <p14:sldId id="891"/>
            <p14:sldId id="892"/>
            <p14:sldId id="873"/>
            <p14:sldId id="874"/>
            <p14:sldId id="893"/>
            <p14:sldId id="894"/>
            <p14:sldId id="895"/>
            <p14:sldId id="896"/>
            <p14:sldId id="834"/>
            <p14:sldId id="826"/>
            <p14:sldId id="897"/>
            <p14:sldId id="898"/>
            <p14:sldId id="899"/>
            <p14:sldId id="900"/>
            <p14:sldId id="871"/>
            <p14:sldId id="901"/>
            <p14:sldId id="803"/>
            <p14:sldId id="875"/>
            <p14:sldId id="876"/>
            <p14:sldId id="878"/>
            <p14:sldId id="879"/>
            <p14:sldId id="843"/>
            <p14:sldId id="844"/>
            <p14:sldId id="845"/>
            <p14:sldId id="846"/>
            <p14:sldId id="847"/>
            <p14:sldId id="848"/>
            <p14:sldId id="840"/>
            <p14:sldId id="841"/>
            <p14:sldId id="902"/>
            <p14:sldId id="850"/>
            <p14:sldId id="903"/>
            <p14:sldId id="904"/>
          </p14:sldIdLst>
        </p14:section>
        <p14:section name="103 - Overview of Resources" id="{7A497DA0-A992-4530-BEAF-C21BCEA4C2AB}">
          <p14:sldIdLst>
            <p14:sldId id="906"/>
            <p14:sldId id="907"/>
            <p14:sldId id="881"/>
            <p14:sldId id="908"/>
            <p14:sldId id="909"/>
            <p14:sldId id="910"/>
            <p14:sldId id="911"/>
            <p14:sldId id="799"/>
            <p14:sldId id="912"/>
            <p14:sldId id="913"/>
            <p14:sldId id="914"/>
            <p14:sldId id="849"/>
            <p14:sldId id="915"/>
            <p14:sldId id="916"/>
            <p14:sldId id="917"/>
            <p14:sldId id="918"/>
            <p14:sldId id="919"/>
            <p14:sldId id="920"/>
            <p14:sldId id="921"/>
            <p14:sldId id="922"/>
            <p14:sldId id="923"/>
            <p14:sldId id="924"/>
            <p14:sldId id="925"/>
            <p14:sldId id="801"/>
            <p14:sldId id="926"/>
            <p14:sldId id="927"/>
            <p14:sldId id="928"/>
            <p14:sldId id="929"/>
            <p14:sldId id="930"/>
            <p14:sldId id="931"/>
            <p14:sldId id="932"/>
            <p14:sldId id="933"/>
            <p14:sldId id="934"/>
            <p14:sldId id="804"/>
            <p14:sldId id="805"/>
            <p14:sldId id="806"/>
            <p14:sldId id="935"/>
            <p14:sldId id="936"/>
            <p14:sldId id="937"/>
            <p14:sldId id="938"/>
            <p14:sldId id="939"/>
            <p14:sldId id="812"/>
            <p14:sldId id="813"/>
            <p14:sldId id="815"/>
            <p14:sldId id="816"/>
            <p14:sldId id="817"/>
            <p14:sldId id="818"/>
            <p14:sldId id="940"/>
            <p14:sldId id="941"/>
            <p14:sldId id="942"/>
            <p14:sldId id="943"/>
            <p14:sldId id="944"/>
            <p14:sldId id="945"/>
            <p14:sldId id="870"/>
            <p14:sldId id="946"/>
            <p14:sldId id="947"/>
            <p14:sldId id="948"/>
            <p14:sldId id="949"/>
            <p14:sldId id="950"/>
            <p14:sldId id="951"/>
            <p14:sldId id="877"/>
            <p14:sldId id="952"/>
            <p14:sldId id="953"/>
            <p14:sldId id="954"/>
            <p14:sldId id="839"/>
            <p14:sldId id="955"/>
            <p14:sldId id="956"/>
          </p14:sldIdLst>
        </p14:section>
        <p14:section name="104 - Planetary Ephem and Celestial Bodies" id="{20ABA294-DAC0-492A-9534-79F1821DBDDD}">
          <p14:sldIdLst>
            <p14:sldId id="958"/>
            <p14:sldId id="959"/>
            <p14:sldId id="960"/>
            <p14:sldId id="961"/>
            <p14:sldId id="962"/>
            <p14:sldId id="963"/>
            <p14:sldId id="964"/>
            <p14:sldId id="965"/>
            <p14:sldId id="966"/>
            <p14:sldId id="967"/>
          </p14:sldIdLst>
        </p14:section>
        <p14:section name="201 - Intro to OD and BLS" id="{A612FAEA-F9E2-4C06-9A6D-4F7044B9E8F8}">
          <p14:sldIdLst>
            <p14:sldId id="796"/>
            <p14:sldId id="797"/>
            <p14:sldId id="798"/>
            <p14:sldId id="969"/>
            <p14:sldId id="970"/>
            <p14:sldId id="971"/>
            <p14:sldId id="972"/>
            <p14:sldId id="973"/>
            <p14:sldId id="974"/>
            <p14:sldId id="975"/>
            <p14:sldId id="976"/>
            <p14:sldId id="977"/>
            <p14:sldId id="978"/>
            <p14:sldId id="979"/>
            <p14:sldId id="980"/>
            <p14:sldId id="981"/>
            <p14:sldId id="982"/>
            <p14:sldId id="983"/>
            <p14:sldId id="984"/>
            <p14:sldId id="275"/>
            <p14:sldId id="273"/>
            <p14:sldId id="272"/>
            <p14:sldId id="271"/>
            <p14:sldId id="269"/>
            <p14:sldId id="291"/>
            <p14:sldId id="290"/>
            <p14:sldId id="284"/>
            <p14:sldId id="985"/>
            <p14:sldId id="986"/>
            <p14:sldId id="987"/>
            <p14:sldId id="988"/>
            <p14:sldId id="989"/>
            <p14:sldId id="990"/>
            <p14:sldId id="991"/>
            <p14:sldId id="306"/>
            <p14:sldId id="992"/>
            <p14:sldId id="993"/>
            <p14:sldId id="994"/>
            <p14:sldId id="379"/>
            <p14:sldId id="995"/>
            <p14:sldId id="996"/>
            <p14:sldId id="997"/>
            <p14:sldId id="998"/>
            <p14:sldId id="999"/>
            <p14:sldId id="1000"/>
            <p14:sldId id="1001"/>
            <p14:sldId id="1002"/>
            <p14:sldId id="1003"/>
            <p14:sldId id="1004"/>
            <p14:sldId id="1005"/>
            <p14:sldId id="1006"/>
            <p14:sldId id="1007"/>
            <p14:sldId id="1008"/>
            <p14:sldId id="1009"/>
            <p14:sldId id="1010"/>
            <p14:sldId id="833"/>
            <p14:sldId id="1011"/>
            <p14:sldId id="1012"/>
            <p14:sldId id="1013"/>
            <p14:sldId id="385"/>
            <p14:sldId id="1014"/>
            <p14:sldId id="1015"/>
            <p14:sldId id="1016"/>
            <p14:sldId id="1017"/>
            <p14:sldId id="1018"/>
            <p14:sldId id="1019"/>
            <p14:sldId id="1020"/>
            <p14:sldId id="1021"/>
            <p14:sldId id="1022"/>
            <p14:sldId id="1023"/>
            <p14:sldId id="1024"/>
            <p14:sldId id="1025"/>
            <p14:sldId id="1026"/>
            <p14:sldId id="1027"/>
            <p14:sldId id="397"/>
            <p14:sldId id="354"/>
            <p14:sldId id="355"/>
            <p14:sldId id="398"/>
            <p14:sldId id="1028"/>
          </p14:sldIdLst>
        </p14:section>
        <p14:section name="202 - Intro to Kalman Filter Est" id="{4CCAC3FF-EDD4-41E4-900A-83DF52080DE2}">
          <p14:sldIdLst>
            <p14:sldId id="1030"/>
            <p14:sldId id="1031"/>
            <p14:sldId id="1032"/>
            <p14:sldId id="1033"/>
            <p14:sldId id="1034"/>
            <p14:sldId id="380"/>
            <p14:sldId id="1035"/>
            <p14:sldId id="1036"/>
            <p14:sldId id="1037"/>
            <p14:sldId id="1038"/>
            <p14:sldId id="371"/>
            <p14:sldId id="1039"/>
            <p14:sldId id="421"/>
            <p14:sldId id="440"/>
            <p14:sldId id="439"/>
            <p14:sldId id="1040"/>
            <p14:sldId id="1041"/>
            <p14:sldId id="1042"/>
            <p14:sldId id="835"/>
            <p14:sldId id="1043"/>
            <p14:sldId id="1044"/>
            <p14:sldId id="1045"/>
            <p14:sldId id="1046"/>
            <p14:sldId id="1047"/>
            <p14:sldId id="1048"/>
            <p14:sldId id="1049"/>
            <p14:sldId id="1050"/>
            <p14:sldId id="1051"/>
            <p14:sldId id="1052"/>
            <p14:sldId id="1053"/>
            <p14:sldId id="872"/>
            <p14:sldId id="1054"/>
            <p14:sldId id="1055"/>
            <p14:sldId id="444"/>
            <p14:sldId id="452"/>
            <p14:sldId id="342"/>
            <p14:sldId id="442"/>
            <p14:sldId id="1056"/>
            <p14:sldId id="443"/>
            <p14:sldId id="1057"/>
            <p14:sldId id="431"/>
            <p14:sldId id="435"/>
            <p14:sldId id="1058"/>
          </p14:sldIdLst>
        </p14:section>
        <p14:section name="203 - Additional Topics in Est" id="{824D3457-1D9A-4DC3-A795-60F8FA64B75D}">
          <p14:sldIdLst>
            <p14:sldId id="1060"/>
            <p14:sldId id="1061"/>
            <p14:sldId id="1062"/>
            <p14:sldId id="1063"/>
            <p14:sldId id="1064"/>
            <p14:sldId id="1065"/>
            <p14:sldId id="1067"/>
            <p14:sldId id="1068"/>
            <p14:sldId id="1069"/>
            <p14:sldId id="1070"/>
            <p14:sldId id="1071"/>
            <p14:sldId id="1072"/>
            <p14:sldId id="1074"/>
            <p14:sldId id="1075"/>
            <p14:sldId id="1076"/>
            <p14:sldId id="1077"/>
            <p14:sldId id="1078"/>
            <p14:sldId id="1079"/>
            <p14:sldId id="1080"/>
            <p14:sldId id="1081"/>
            <p14:sldId id="1082"/>
            <p14:sldId id="1083"/>
          </p14:sldIdLst>
        </p14:section>
        <p14:section name="301 - GMAT API Intro" id="{E18F5A9A-792C-4A21-99CE-F1A7CCA1894B}">
          <p14:sldIdLst>
            <p14:sldId id="1087"/>
            <p14:sldId id="258"/>
            <p14:sldId id="1088"/>
            <p14:sldId id="1089"/>
            <p14:sldId id="1090"/>
            <p14:sldId id="1091"/>
            <p14:sldId id="1092"/>
            <p14:sldId id="1093"/>
            <p14:sldId id="1094"/>
            <p14:sldId id="1095"/>
            <p14:sldId id="1096"/>
            <p14:sldId id="1097"/>
            <p14:sldId id="1098"/>
            <p14:sldId id="1099"/>
            <p14:sldId id="1100"/>
            <p14:sldId id="1101"/>
            <p14:sldId id="1102"/>
            <p14:sldId id="1103"/>
            <p14:sldId id="1104"/>
            <p14:sldId id="1105"/>
            <p14:sldId id="1106"/>
          </p14:sldIdLst>
        </p14:section>
        <p14:section name="302 - API Use Time and Coord Sys" id="{8060DE46-D2FF-4C9F-9EB7-E10A35C4F9F9}">
          <p14:sldIdLst>
            <p14:sldId id="1108"/>
            <p14:sldId id="1109"/>
            <p14:sldId id="1110"/>
            <p14:sldId id="1111"/>
            <p14:sldId id="1112"/>
            <p14:sldId id="1113"/>
            <p14:sldId id="1114"/>
            <p14:sldId id="1115"/>
            <p14:sldId id="1116"/>
            <p14:sldId id="1117"/>
            <p14:sldId id="1118"/>
            <p14:sldId id="1119"/>
            <p14:sldId id="1120"/>
            <p14:sldId id="1121"/>
            <p14:sldId id="1122"/>
            <p14:sldId id="1123"/>
            <p14:sldId id="1124"/>
            <p14:sldId id="1125"/>
            <p14:sldId id="1126"/>
            <p14:sldId id="1127"/>
            <p14:sldId id="1128"/>
            <p14:sldId id="1129"/>
            <p14:sldId id="1130"/>
            <p14:sldId id="1131"/>
            <p14:sldId id="1132"/>
            <p14:sldId id="1133"/>
            <p14:sldId id="1134"/>
            <p14:sldId id="1135"/>
            <p14:sldId id="1136"/>
            <p14:sldId id="1137"/>
            <p14:sldId id="1138"/>
          </p14:sldIdLst>
        </p14:section>
        <p14:section name="303 - Integration Integrators and GMAT" id="{BECC14C2-50E4-4A55-B0C5-FC25273838E6}">
          <p14:sldIdLst>
            <p14:sldId id="1140"/>
            <p14:sldId id="1141"/>
            <p14:sldId id="1142"/>
            <p14:sldId id="1143"/>
            <p14:sldId id="1144"/>
            <p14:sldId id="1145"/>
            <p14:sldId id="1146"/>
            <p14:sldId id="1147"/>
            <p14:sldId id="1148"/>
            <p14:sldId id="1149"/>
            <p14:sldId id="1150"/>
            <p14:sldId id="1151"/>
            <p14:sldId id="1152"/>
            <p14:sldId id="115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08C44B-BE9F-752A-DEB0-2151F4FF64F5}" name="Elarbee, Jairus H. (GSFC-581.0)[EMERGENT SPACE TECH., INC]" initials="JE" userId="S::jelarbee@ndc.nasa.gov::ff1b7a2d-ab82-4d40-9585-e656760aee7d" providerId="AD"/>
  <p188:author id="{BFC9CD58-FF53-50C1-FFCD-8D483E49EDC4}" name="Stark, Mike {he,him,his} (GSFC-5830)" initials="S(" userId="S::mstark@ndc.nasa.gov::81f7edd2-af98-4136-ab4e-98bf04674b6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FE6"/>
    <a:srgbClr val="FFB400"/>
    <a:srgbClr val="7EB606"/>
    <a:srgbClr val="ED7D31"/>
    <a:srgbClr val="2676AB"/>
    <a:srgbClr val="5B9BD5"/>
    <a:srgbClr val="D29600"/>
    <a:srgbClr val="97D707"/>
    <a:srgbClr val="AAF208"/>
    <a:srgbClr val="1F51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1020DB-C0CC-4C46-8B94-5D1B9E4B0BFB}" v="14" dt="2025-03-04T18:34:19.9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92" autoAdjust="0"/>
    <p:restoredTop sz="85441" autoAdjust="0"/>
  </p:normalViewPr>
  <p:slideViewPr>
    <p:cSldViewPr snapToGrid="0">
      <p:cViewPr varScale="1">
        <p:scale>
          <a:sx n="107" d="100"/>
          <a:sy n="107" d="100"/>
        </p:scale>
        <p:origin x="606" y="114"/>
      </p:cViewPr>
      <p:guideLst>
        <p:guide orient="horz" pos="2160"/>
        <p:guide pos="3840"/>
      </p:guideLst>
    </p:cSldViewPr>
  </p:slideViewPr>
  <p:outlineViewPr>
    <p:cViewPr>
      <p:scale>
        <a:sx n="33" d="100"/>
        <a:sy n="33" d="100"/>
      </p:scale>
      <p:origin x="0" y="-62856"/>
    </p:cViewPr>
  </p:outlineViewPr>
  <p:notesTextViewPr>
    <p:cViewPr>
      <p:scale>
        <a:sx n="1" d="1"/>
        <a:sy n="1" d="1"/>
      </p:scale>
      <p:origin x="0" y="0"/>
    </p:cViewPr>
  </p:notesTextViewPr>
  <p:sorterViewPr>
    <p:cViewPr>
      <p:scale>
        <a:sx n="100" d="100"/>
        <a:sy n="100" d="100"/>
      </p:scale>
      <p:origin x="0" y="-2278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366" Type="http://schemas.openxmlformats.org/officeDocument/2006/relationships/slide" Target="slides/slide361.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slide" Target="slides/slide330.xml"/><Relationship Id="rId377" Type="http://schemas.openxmlformats.org/officeDocument/2006/relationships/slide" Target="slides/slide372.xml"/><Relationship Id="rId5" Type="http://schemas.openxmlformats.org/officeDocument/2006/relationships/slideMaster" Target="slideMasters/slideMaster1.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346" Type="http://schemas.openxmlformats.org/officeDocument/2006/relationships/slide" Target="slides/slide341.xml"/><Relationship Id="rId388" Type="http://schemas.microsoft.com/office/2016/11/relationships/changesInfo" Target="changesInfos/changesInfo1.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357" Type="http://schemas.openxmlformats.org/officeDocument/2006/relationships/slide" Target="slides/slide352.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368" Type="http://schemas.openxmlformats.org/officeDocument/2006/relationships/slide" Target="slides/slide363.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37" Type="http://schemas.openxmlformats.org/officeDocument/2006/relationships/slide" Target="slides/slide332.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379" Type="http://schemas.openxmlformats.org/officeDocument/2006/relationships/slide" Target="slides/slide374.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390" Type="http://schemas.microsoft.com/office/2018/10/relationships/authors" Target="authors.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348" Type="http://schemas.openxmlformats.org/officeDocument/2006/relationships/slide" Target="slides/slide343.xml"/><Relationship Id="rId152" Type="http://schemas.openxmlformats.org/officeDocument/2006/relationships/slide" Target="slides/slide147.xml"/><Relationship Id="rId194" Type="http://schemas.openxmlformats.org/officeDocument/2006/relationships/slide" Target="slides/slide189.xml"/><Relationship Id="rId208" Type="http://schemas.openxmlformats.org/officeDocument/2006/relationships/slide" Target="slides/slide203.xml"/><Relationship Id="rId261" Type="http://schemas.openxmlformats.org/officeDocument/2006/relationships/slide" Target="slides/slide256.xml"/><Relationship Id="rId14" Type="http://schemas.openxmlformats.org/officeDocument/2006/relationships/slide" Target="slides/slide9.xml"/><Relationship Id="rId56" Type="http://schemas.openxmlformats.org/officeDocument/2006/relationships/slide" Target="slides/slide51.xml"/><Relationship Id="rId317" Type="http://schemas.openxmlformats.org/officeDocument/2006/relationships/slide" Target="slides/slide312.xml"/><Relationship Id="rId359" Type="http://schemas.openxmlformats.org/officeDocument/2006/relationships/slide" Target="slides/slide354.xml"/><Relationship Id="rId98" Type="http://schemas.openxmlformats.org/officeDocument/2006/relationships/slide" Target="slides/slide93.xml"/><Relationship Id="rId121" Type="http://schemas.openxmlformats.org/officeDocument/2006/relationships/slide" Target="slides/slide116.xml"/><Relationship Id="rId163" Type="http://schemas.openxmlformats.org/officeDocument/2006/relationships/slide" Target="slides/slide158.xml"/><Relationship Id="rId219" Type="http://schemas.openxmlformats.org/officeDocument/2006/relationships/slide" Target="slides/slide214.xml"/><Relationship Id="rId370" Type="http://schemas.openxmlformats.org/officeDocument/2006/relationships/slide" Target="slides/slide365.xml"/><Relationship Id="rId230" Type="http://schemas.openxmlformats.org/officeDocument/2006/relationships/slide" Target="slides/slide225.xml"/><Relationship Id="rId25" Type="http://schemas.openxmlformats.org/officeDocument/2006/relationships/slide" Target="slides/slide20.xml"/><Relationship Id="rId67" Type="http://schemas.openxmlformats.org/officeDocument/2006/relationships/slide" Target="slides/slide62.xml"/><Relationship Id="rId272" Type="http://schemas.openxmlformats.org/officeDocument/2006/relationships/slide" Target="slides/slide267.xml"/><Relationship Id="rId328" Type="http://schemas.openxmlformats.org/officeDocument/2006/relationships/slide" Target="slides/slide323.xml"/><Relationship Id="rId132" Type="http://schemas.openxmlformats.org/officeDocument/2006/relationships/slide" Target="slides/slide127.xml"/><Relationship Id="rId174" Type="http://schemas.openxmlformats.org/officeDocument/2006/relationships/slide" Target="slides/slide169.xml"/><Relationship Id="rId381" Type="http://schemas.openxmlformats.org/officeDocument/2006/relationships/slide" Target="slides/slide376.xml"/><Relationship Id="rId241" Type="http://schemas.openxmlformats.org/officeDocument/2006/relationships/slide" Target="slides/slide236.xml"/><Relationship Id="rId36" Type="http://schemas.openxmlformats.org/officeDocument/2006/relationships/slide" Target="slides/slide31.xml"/><Relationship Id="rId283" Type="http://schemas.openxmlformats.org/officeDocument/2006/relationships/slide" Target="slides/slide278.xml"/><Relationship Id="rId339" Type="http://schemas.openxmlformats.org/officeDocument/2006/relationships/slide" Target="slides/slide334.xml"/><Relationship Id="rId78" Type="http://schemas.openxmlformats.org/officeDocument/2006/relationships/slide" Target="slides/slide73.xml"/><Relationship Id="rId101" Type="http://schemas.openxmlformats.org/officeDocument/2006/relationships/slide" Target="slides/slide96.xml"/><Relationship Id="rId143" Type="http://schemas.openxmlformats.org/officeDocument/2006/relationships/slide" Target="slides/slide138.xml"/><Relationship Id="rId185" Type="http://schemas.openxmlformats.org/officeDocument/2006/relationships/slide" Target="slides/slide180.xml"/><Relationship Id="rId350" Type="http://schemas.openxmlformats.org/officeDocument/2006/relationships/slide" Target="slides/slide345.xml"/><Relationship Id="rId9" Type="http://schemas.openxmlformats.org/officeDocument/2006/relationships/slide" Target="slides/slide4.xml"/><Relationship Id="rId210" Type="http://schemas.openxmlformats.org/officeDocument/2006/relationships/slide" Target="slides/slide205.xml"/><Relationship Id="rId252" Type="http://schemas.openxmlformats.org/officeDocument/2006/relationships/slide" Target="slides/slide247.xml"/><Relationship Id="rId294" Type="http://schemas.openxmlformats.org/officeDocument/2006/relationships/slide" Target="slides/slide289.xml"/><Relationship Id="rId308" Type="http://schemas.openxmlformats.org/officeDocument/2006/relationships/slide" Target="slides/slide303.xml"/><Relationship Id="rId47" Type="http://schemas.openxmlformats.org/officeDocument/2006/relationships/slide" Target="slides/slide42.xml"/><Relationship Id="rId89" Type="http://schemas.openxmlformats.org/officeDocument/2006/relationships/slide" Target="slides/slide84.xml"/><Relationship Id="rId112" Type="http://schemas.openxmlformats.org/officeDocument/2006/relationships/slide" Target="slides/slide107.xml"/><Relationship Id="rId154" Type="http://schemas.openxmlformats.org/officeDocument/2006/relationships/slide" Target="slides/slide149.xml"/><Relationship Id="rId361" Type="http://schemas.openxmlformats.org/officeDocument/2006/relationships/slide" Target="slides/slide356.xml"/><Relationship Id="rId196" Type="http://schemas.openxmlformats.org/officeDocument/2006/relationships/slide" Target="slides/slide191.xml"/><Relationship Id="rId200" Type="http://schemas.openxmlformats.org/officeDocument/2006/relationships/slide" Target="slides/slide195.xml"/><Relationship Id="rId382" Type="http://schemas.openxmlformats.org/officeDocument/2006/relationships/notesMaster" Target="notesMasters/notesMaster1.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slide" Target="slides/slide325.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351" Type="http://schemas.openxmlformats.org/officeDocument/2006/relationships/slide" Target="slides/slide346.xml"/><Relationship Id="rId372" Type="http://schemas.openxmlformats.org/officeDocument/2006/relationships/slide" Target="slides/slide367.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341" Type="http://schemas.openxmlformats.org/officeDocument/2006/relationships/slide" Target="slides/slide336.xml"/><Relationship Id="rId362" Type="http://schemas.openxmlformats.org/officeDocument/2006/relationships/slide" Target="slides/slide357.xml"/><Relationship Id="rId383" Type="http://schemas.openxmlformats.org/officeDocument/2006/relationships/handoutMaster" Target="handoutMasters/handoutMaster1.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slide" Target="slides/slide326.xml"/><Relationship Id="rId352" Type="http://schemas.openxmlformats.org/officeDocument/2006/relationships/slide" Target="slides/slide347.xml"/><Relationship Id="rId373" Type="http://schemas.openxmlformats.org/officeDocument/2006/relationships/slide" Target="slides/slide368.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342" Type="http://schemas.openxmlformats.org/officeDocument/2006/relationships/slide" Target="slides/slide337.xml"/><Relationship Id="rId363" Type="http://schemas.openxmlformats.org/officeDocument/2006/relationships/slide" Target="slides/slide358.xml"/><Relationship Id="rId384" Type="http://schemas.openxmlformats.org/officeDocument/2006/relationships/presProps" Target="presProps.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slide" Target="slides/slide327.xml"/><Relationship Id="rId353" Type="http://schemas.openxmlformats.org/officeDocument/2006/relationships/slide" Target="slides/slide348.xml"/><Relationship Id="rId374" Type="http://schemas.openxmlformats.org/officeDocument/2006/relationships/slide" Target="slides/slide369.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343" Type="http://schemas.openxmlformats.org/officeDocument/2006/relationships/slide" Target="slides/slide338.xml"/><Relationship Id="rId364" Type="http://schemas.openxmlformats.org/officeDocument/2006/relationships/slide" Target="slides/slide359.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385" Type="http://schemas.openxmlformats.org/officeDocument/2006/relationships/viewProps" Target="viewProps.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slide" Target="slides/slide328.xml"/><Relationship Id="rId354" Type="http://schemas.openxmlformats.org/officeDocument/2006/relationships/slide" Target="slides/slide349.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75" Type="http://schemas.openxmlformats.org/officeDocument/2006/relationships/slide" Target="slides/slide370.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344" Type="http://schemas.openxmlformats.org/officeDocument/2006/relationships/slide" Target="slides/slide339.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365" Type="http://schemas.openxmlformats.org/officeDocument/2006/relationships/slide" Target="slides/slide360.xml"/><Relationship Id="rId386" Type="http://schemas.openxmlformats.org/officeDocument/2006/relationships/theme" Target="theme/theme1.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slide" Target="slides/slide329.xml"/><Relationship Id="rId355" Type="http://schemas.openxmlformats.org/officeDocument/2006/relationships/slide" Target="slides/slide350.xml"/><Relationship Id="rId376" Type="http://schemas.openxmlformats.org/officeDocument/2006/relationships/slide" Target="slides/slide371.xml"/><Relationship Id="rId4" Type="http://schemas.openxmlformats.org/officeDocument/2006/relationships/customXml" Target="../customXml/item4.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345" Type="http://schemas.openxmlformats.org/officeDocument/2006/relationships/slide" Target="slides/slide340.xml"/><Relationship Id="rId387" Type="http://schemas.openxmlformats.org/officeDocument/2006/relationships/tableStyles" Target="tableStyles.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356" Type="http://schemas.openxmlformats.org/officeDocument/2006/relationships/slide" Target="slides/slide351.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367" Type="http://schemas.openxmlformats.org/officeDocument/2006/relationships/slide" Target="slides/slide362.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slide" Target="slides/slide331.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378" Type="http://schemas.openxmlformats.org/officeDocument/2006/relationships/slide" Target="slides/slide373.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347" Type="http://schemas.openxmlformats.org/officeDocument/2006/relationships/slide" Target="slides/slide342.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389" Type="http://schemas.microsoft.com/office/2015/10/relationships/revisionInfo" Target="revisionInfo.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358" Type="http://schemas.openxmlformats.org/officeDocument/2006/relationships/slide" Target="slides/slide353.xml"/><Relationship Id="rId162" Type="http://schemas.openxmlformats.org/officeDocument/2006/relationships/slide" Target="slides/slide157.xml"/><Relationship Id="rId218" Type="http://schemas.openxmlformats.org/officeDocument/2006/relationships/slide" Target="slides/slide213.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 Id="rId369" Type="http://schemas.openxmlformats.org/officeDocument/2006/relationships/slide" Target="slides/slide364.xml"/><Relationship Id="rId173" Type="http://schemas.openxmlformats.org/officeDocument/2006/relationships/slide" Target="slides/slide168.xml"/><Relationship Id="rId229" Type="http://schemas.openxmlformats.org/officeDocument/2006/relationships/slide" Target="slides/slide224.xml"/><Relationship Id="rId380" Type="http://schemas.openxmlformats.org/officeDocument/2006/relationships/slide" Target="slides/slide375.xml"/><Relationship Id="rId240" Type="http://schemas.openxmlformats.org/officeDocument/2006/relationships/slide" Target="slides/slide235.xml"/><Relationship Id="rId35" Type="http://schemas.openxmlformats.org/officeDocument/2006/relationships/slide" Target="slides/slide30.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38" Type="http://schemas.openxmlformats.org/officeDocument/2006/relationships/slide" Target="slides/slide333.xml"/><Relationship Id="rId8" Type="http://schemas.openxmlformats.org/officeDocument/2006/relationships/slide" Target="slides/slide3.xml"/><Relationship Id="rId142" Type="http://schemas.openxmlformats.org/officeDocument/2006/relationships/slide" Target="slides/slide137.xml"/><Relationship Id="rId184" Type="http://schemas.openxmlformats.org/officeDocument/2006/relationships/slide" Target="slides/slide179.xml"/><Relationship Id="rId251" Type="http://schemas.openxmlformats.org/officeDocument/2006/relationships/slide" Target="slides/slide246.xml"/><Relationship Id="rId46" Type="http://schemas.openxmlformats.org/officeDocument/2006/relationships/slide" Target="slides/slide41.xml"/><Relationship Id="rId293" Type="http://schemas.openxmlformats.org/officeDocument/2006/relationships/slide" Target="slides/slide288.xml"/><Relationship Id="rId307" Type="http://schemas.openxmlformats.org/officeDocument/2006/relationships/slide" Target="slides/slide302.xml"/><Relationship Id="rId349" Type="http://schemas.openxmlformats.org/officeDocument/2006/relationships/slide" Target="slides/slide344.xml"/><Relationship Id="rId88" Type="http://schemas.openxmlformats.org/officeDocument/2006/relationships/slide" Target="slides/slide83.xml"/><Relationship Id="rId111" Type="http://schemas.openxmlformats.org/officeDocument/2006/relationships/slide" Target="slides/slide106.xml"/><Relationship Id="rId153" Type="http://schemas.openxmlformats.org/officeDocument/2006/relationships/slide" Target="slides/slide148.xml"/><Relationship Id="rId195" Type="http://schemas.openxmlformats.org/officeDocument/2006/relationships/slide" Target="slides/slide190.xml"/><Relationship Id="rId209" Type="http://schemas.openxmlformats.org/officeDocument/2006/relationships/slide" Target="slides/slide204.xml"/><Relationship Id="rId360" Type="http://schemas.openxmlformats.org/officeDocument/2006/relationships/slide" Target="slides/slide355.xml"/><Relationship Id="rId220" Type="http://schemas.openxmlformats.org/officeDocument/2006/relationships/slide" Target="slides/slide215.xml"/><Relationship Id="rId15" Type="http://schemas.openxmlformats.org/officeDocument/2006/relationships/slide" Target="slides/slide10.xml"/><Relationship Id="rId57" Type="http://schemas.openxmlformats.org/officeDocument/2006/relationships/slide" Target="slides/slide52.xml"/><Relationship Id="rId262" Type="http://schemas.openxmlformats.org/officeDocument/2006/relationships/slide" Target="slides/slide257.xml"/><Relationship Id="rId318" Type="http://schemas.openxmlformats.org/officeDocument/2006/relationships/slide" Target="slides/slide313.xml"/><Relationship Id="rId99" Type="http://schemas.openxmlformats.org/officeDocument/2006/relationships/slide" Target="slides/slide94.xml"/><Relationship Id="rId122" Type="http://schemas.openxmlformats.org/officeDocument/2006/relationships/slide" Target="slides/slide117.xml"/><Relationship Id="rId164" Type="http://schemas.openxmlformats.org/officeDocument/2006/relationships/slide" Target="slides/slide159.xml"/><Relationship Id="rId371" Type="http://schemas.openxmlformats.org/officeDocument/2006/relationships/slide" Target="slides/slide366.xml"/><Relationship Id="rId26" Type="http://schemas.openxmlformats.org/officeDocument/2006/relationships/slide" Target="slides/slide21.xml"/><Relationship Id="rId231" Type="http://schemas.openxmlformats.org/officeDocument/2006/relationships/slide" Target="slides/slide226.xml"/><Relationship Id="rId273" Type="http://schemas.openxmlformats.org/officeDocument/2006/relationships/slide" Target="slides/slide268.xml"/><Relationship Id="rId329" Type="http://schemas.openxmlformats.org/officeDocument/2006/relationships/slide" Target="slides/slide324.xml"/><Relationship Id="rId68" Type="http://schemas.openxmlformats.org/officeDocument/2006/relationships/slide" Target="slides/slide63.xml"/><Relationship Id="rId133" Type="http://schemas.openxmlformats.org/officeDocument/2006/relationships/slide" Target="slides/slide128.xml"/><Relationship Id="rId175" Type="http://schemas.openxmlformats.org/officeDocument/2006/relationships/slide" Target="slides/slide170.xml"/><Relationship Id="rId340" Type="http://schemas.openxmlformats.org/officeDocument/2006/relationships/slide" Target="slides/slide3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arbee, Jairus H. (GSFC-581.0)[EMERGENT SPACE TECH., INC]" userId="S::jelarbee@ndc.nasa.gov::ff1b7a2d-ab82-4d40-9585-e656760aee7d" providerId="AD" clId="Web-{9052DAB8-20F5-4168-5792-B95D1346D945}"/>
    <pc:docChg chg="modSld">
      <pc:chgData name="Elarbee, Jairus H. (GSFC-581.0)[EMERGENT SPACE TECH., INC]" userId="S::jelarbee@ndc.nasa.gov::ff1b7a2d-ab82-4d40-9585-e656760aee7d" providerId="AD" clId="Web-{9052DAB8-20F5-4168-5792-B95D1346D945}" dt="2023-09-11T14:30:18.159" v="31"/>
      <pc:docMkLst>
        <pc:docMk/>
      </pc:docMkLst>
      <pc:sldChg chg="addSp delSp modSp addCm">
        <pc:chgData name="Elarbee, Jairus H. (GSFC-581.0)[EMERGENT SPACE TECH., INC]" userId="S::jelarbee@ndc.nasa.gov::ff1b7a2d-ab82-4d40-9585-e656760aee7d" providerId="AD" clId="Web-{9052DAB8-20F5-4168-5792-B95D1346D945}" dt="2023-09-11T14:29:43.190" v="30"/>
        <pc:sldMkLst>
          <pc:docMk/>
          <pc:sldMk cId="1089799315" sldId="866"/>
        </pc:sldMkLst>
        <pc:spChg chg="mod">
          <ac:chgData name="Elarbee, Jairus H. (GSFC-581.0)[EMERGENT SPACE TECH., INC]" userId="S::jelarbee@ndc.nasa.gov::ff1b7a2d-ab82-4d40-9585-e656760aee7d" providerId="AD" clId="Web-{9052DAB8-20F5-4168-5792-B95D1346D945}" dt="2023-09-11T14:29:43.190" v="30"/>
          <ac:spMkLst>
            <pc:docMk/>
            <pc:sldMk cId="1089799315" sldId="866"/>
            <ac:spMk id="3" creationId="{378B103E-590E-8F20-FF17-CC90E5714098}"/>
          </ac:spMkLst>
        </pc:spChg>
        <pc:picChg chg="add del mod">
          <ac:chgData name="Elarbee, Jairus H. (GSFC-581.0)[EMERGENT SPACE TECH., INC]" userId="S::jelarbee@ndc.nasa.gov::ff1b7a2d-ab82-4d40-9585-e656760aee7d" providerId="AD" clId="Web-{9052DAB8-20F5-4168-5792-B95D1346D945}" dt="2023-09-11T14:27:34.906" v="5"/>
          <ac:picMkLst>
            <pc:docMk/>
            <pc:sldMk cId="1089799315" sldId="866"/>
            <ac:picMk id="5" creationId="{8E6A200C-F0A2-3515-90D8-4C4F3B52861A}"/>
          </ac:picMkLst>
        </pc:picChg>
        <pc:picChg chg="add mod">
          <ac:chgData name="Elarbee, Jairus H. (GSFC-581.0)[EMERGENT SPACE TECH., INC]" userId="S::jelarbee@ndc.nasa.gov::ff1b7a2d-ab82-4d40-9585-e656760aee7d" providerId="AD" clId="Web-{9052DAB8-20F5-4168-5792-B95D1346D945}" dt="2023-09-11T14:27:42.672" v="9" actId="1076"/>
          <ac:picMkLst>
            <pc:docMk/>
            <pc:sldMk cId="1089799315" sldId="866"/>
            <ac:picMk id="6" creationId="{8F52F33F-20F2-665D-688F-C21A106B2FBC}"/>
          </ac:picMkLst>
        </pc:picChg>
        <pc:picChg chg="mod">
          <ac:chgData name="Elarbee, Jairus H. (GSFC-581.0)[EMERGENT SPACE TECH., INC]" userId="S::jelarbee@ndc.nasa.gov::ff1b7a2d-ab82-4d40-9585-e656760aee7d" providerId="AD" clId="Web-{9052DAB8-20F5-4168-5792-B95D1346D945}" dt="2023-09-11T14:27:09.936" v="3" actId="1076"/>
          <ac:picMkLst>
            <pc:docMk/>
            <pc:sldMk cId="1089799315" sldId="866"/>
            <ac:picMk id="1026" creationId="{597B8250-3730-AD1D-FFC1-BAB62D44C560}"/>
          </ac:picMkLst>
        </pc:picChg>
        <pc:picChg chg="mod">
          <ac:chgData name="Elarbee, Jairus H. (GSFC-581.0)[EMERGENT SPACE TECH., INC]" userId="S::jelarbee@ndc.nasa.gov::ff1b7a2d-ab82-4d40-9585-e656760aee7d" providerId="AD" clId="Web-{9052DAB8-20F5-4168-5792-B95D1346D945}" dt="2023-09-11T14:27:06.921" v="1" actId="14100"/>
          <ac:picMkLst>
            <pc:docMk/>
            <pc:sldMk cId="1089799315" sldId="866"/>
            <ac:picMk id="1028" creationId="{2E94F2B1-FB81-8B2B-926F-7970845BB3BC}"/>
          </ac:picMkLst>
        </pc:picChg>
        <pc:extLst>
          <p:ext xmlns:p="http://schemas.openxmlformats.org/presentationml/2006/main" uri="{D6D511B9-2390-475A-947B-AFAB55BFBCF1}">
            <pc226:cmChg xmlns:pc226="http://schemas.microsoft.com/office/powerpoint/2022/06/main/command" chg="add">
              <pc226:chgData name="Elarbee, Jairus H. (GSFC-581.0)[EMERGENT SPACE TECH., INC]" userId="S::jelarbee@ndc.nasa.gov::ff1b7a2d-ab82-4d40-9585-e656760aee7d" providerId="AD" clId="Web-{9052DAB8-20F5-4168-5792-B95D1346D945}" dt="2023-09-11T14:28:15.735" v="10"/>
              <pc2:cmMkLst xmlns:pc2="http://schemas.microsoft.com/office/powerpoint/2019/9/main/command">
                <pc:docMk/>
                <pc:sldMk cId="1089799315" sldId="866"/>
                <pc2:cmMk id="{8E213F9F-262F-4005-B1E4-F08458EEB1FF}"/>
              </pc2:cmMkLst>
            </pc226:cmChg>
          </p:ext>
        </pc:extLst>
      </pc:sldChg>
      <pc:sldChg chg="addCm">
        <pc:chgData name="Elarbee, Jairus H. (GSFC-581.0)[EMERGENT SPACE TECH., INC]" userId="S::jelarbee@ndc.nasa.gov::ff1b7a2d-ab82-4d40-9585-e656760aee7d" providerId="AD" clId="Web-{9052DAB8-20F5-4168-5792-B95D1346D945}" dt="2023-09-11T14:30:18.159" v="31"/>
        <pc:sldMkLst>
          <pc:docMk/>
          <pc:sldMk cId="4229000519" sldId="867"/>
        </pc:sldMkLst>
        <pc:extLst>
          <p:ext xmlns:p="http://schemas.openxmlformats.org/presentationml/2006/main" uri="{D6D511B9-2390-475A-947B-AFAB55BFBCF1}">
            <pc226:cmChg xmlns:pc226="http://schemas.microsoft.com/office/powerpoint/2022/06/main/command" chg="add">
              <pc226:chgData name="Elarbee, Jairus H. (GSFC-581.0)[EMERGENT SPACE TECH., INC]" userId="S::jelarbee@ndc.nasa.gov::ff1b7a2d-ab82-4d40-9585-e656760aee7d" providerId="AD" clId="Web-{9052DAB8-20F5-4168-5792-B95D1346D945}" dt="2023-09-11T14:30:18.159" v="31"/>
              <pc2:cmMkLst xmlns:pc2="http://schemas.microsoft.com/office/powerpoint/2019/9/main/command">
                <pc:docMk/>
                <pc:sldMk cId="4229000519" sldId="867"/>
                <pc2:cmMk id="{6EEE721D-4F43-41A3-A564-2FA239422910}"/>
              </pc2:cmMkLst>
            </pc226:cmChg>
          </p:ext>
        </pc:extLst>
      </pc:sldChg>
    </pc:docChg>
  </pc:docChgLst>
  <pc:docChgLst>
    <pc:chgData name="Elarbee, Jairus H. (GSFC-581.0)[EMERGENT SPACE TECH., INC]" userId="S::jelarbee@ndc.nasa.gov::ff1b7a2d-ab82-4d40-9585-e656760aee7d" providerId="AD" clId="Web-{AE33EC1A-9D9A-DFC2-DD5D-67B30249C48C}"/>
    <pc:docChg chg="addSld delSld modSld sldOrd">
      <pc:chgData name="Elarbee, Jairus H. (GSFC-581.0)[EMERGENT SPACE TECH., INC]" userId="S::jelarbee@ndc.nasa.gov::ff1b7a2d-ab82-4d40-9585-e656760aee7d" providerId="AD" clId="Web-{AE33EC1A-9D9A-DFC2-DD5D-67B30249C48C}" dt="2023-09-08T20:24:55.555" v="43" actId="20577"/>
      <pc:docMkLst>
        <pc:docMk/>
      </pc:docMkLst>
      <pc:sldChg chg="modSp">
        <pc:chgData name="Elarbee, Jairus H. (GSFC-581.0)[EMERGENT SPACE TECH., INC]" userId="S::jelarbee@ndc.nasa.gov::ff1b7a2d-ab82-4d40-9585-e656760aee7d" providerId="AD" clId="Web-{AE33EC1A-9D9A-DFC2-DD5D-67B30249C48C}" dt="2023-09-08T19:19:01.638" v="11" actId="20577"/>
        <pc:sldMkLst>
          <pc:docMk/>
          <pc:sldMk cId="848750391" sldId="806"/>
        </pc:sldMkLst>
        <pc:spChg chg="mod">
          <ac:chgData name="Elarbee, Jairus H. (GSFC-581.0)[EMERGENT SPACE TECH., INC]" userId="S::jelarbee@ndc.nasa.gov::ff1b7a2d-ab82-4d40-9585-e656760aee7d" providerId="AD" clId="Web-{AE33EC1A-9D9A-DFC2-DD5D-67B30249C48C}" dt="2023-09-08T19:19:01.638" v="11" actId="20577"/>
          <ac:spMkLst>
            <pc:docMk/>
            <pc:sldMk cId="848750391" sldId="806"/>
            <ac:spMk id="3" creationId="{02A52ECE-1B35-A7AC-4B5C-6A47B9F49CAE}"/>
          </ac:spMkLst>
        </pc:spChg>
      </pc:sldChg>
      <pc:sldChg chg="modSp">
        <pc:chgData name="Elarbee, Jairus H. (GSFC-581.0)[EMERGENT SPACE TECH., INC]" userId="S::jelarbee@ndc.nasa.gov::ff1b7a2d-ab82-4d40-9585-e656760aee7d" providerId="AD" clId="Web-{AE33EC1A-9D9A-DFC2-DD5D-67B30249C48C}" dt="2023-09-08T19:17:37.855" v="3" actId="1076"/>
        <pc:sldMkLst>
          <pc:docMk/>
          <pc:sldMk cId="2335894099" sldId="810"/>
        </pc:sldMkLst>
        <pc:grpChg chg="mod">
          <ac:chgData name="Elarbee, Jairus H. (GSFC-581.0)[EMERGENT SPACE TECH., INC]" userId="S::jelarbee@ndc.nasa.gov::ff1b7a2d-ab82-4d40-9585-e656760aee7d" providerId="AD" clId="Web-{AE33EC1A-9D9A-DFC2-DD5D-67B30249C48C}" dt="2023-09-08T19:17:30.777" v="2" actId="1076"/>
          <ac:grpSpMkLst>
            <pc:docMk/>
            <pc:sldMk cId="2335894099" sldId="810"/>
            <ac:grpSpMk id="9" creationId="{1C6DC05F-AA18-3844-DF67-CE4EAC302C22}"/>
          </ac:grpSpMkLst>
        </pc:grpChg>
        <pc:picChg chg="mod">
          <ac:chgData name="Elarbee, Jairus H. (GSFC-581.0)[EMERGENT SPACE TECH., INC]" userId="S::jelarbee@ndc.nasa.gov::ff1b7a2d-ab82-4d40-9585-e656760aee7d" providerId="AD" clId="Web-{AE33EC1A-9D9A-DFC2-DD5D-67B30249C48C}" dt="2023-09-08T19:17:37.855" v="3" actId="1076"/>
          <ac:picMkLst>
            <pc:docMk/>
            <pc:sldMk cId="2335894099" sldId="810"/>
            <ac:picMk id="1026" creationId="{0BE22E5B-73E8-B15F-1E27-7F3C76B57B61}"/>
          </ac:picMkLst>
        </pc:picChg>
        <pc:picChg chg="mod">
          <ac:chgData name="Elarbee, Jairus H. (GSFC-581.0)[EMERGENT SPACE TECH., INC]" userId="S::jelarbee@ndc.nasa.gov::ff1b7a2d-ab82-4d40-9585-e656760aee7d" providerId="AD" clId="Web-{AE33EC1A-9D9A-DFC2-DD5D-67B30249C48C}" dt="2023-09-08T19:17:26.496" v="1" actId="1076"/>
          <ac:picMkLst>
            <pc:docMk/>
            <pc:sldMk cId="2335894099" sldId="810"/>
            <ac:picMk id="1028" creationId="{335B072F-B3FB-548C-95ED-FFC32106F0DF}"/>
          </ac:picMkLst>
        </pc:picChg>
        <pc:picChg chg="mod">
          <ac:chgData name="Elarbee, Jairus H. (GSFC-581.0)[EMERGENT SPACE TECH., INC]" userId="S::jelarbee@ndc.nasa.gov::ff1b7a2d-ab82-4d40-9585-e656760aee7d" providerId="AD" clId="Web-{AE33EC1A-9D9A-DFC2-DD5D-67B30249C48C}" dt="2023-09-08T19:17:24.621" v="0" actId="1076"/>
          <ac:picMkLst>
            <pc:docMk/>
            <pc:sldMk cId="2335894099" sldId="810"/>
            <ac:picMk id="1032" creationId="{8E7A6E72-6F55-8720-B128-4F0B884DA971}"/>
          </ac:picMkLst>
        </pc:picChg>
      </pc:sldChg>
      <pc:sldChg chg="modSp">
        <pc:chgData name="Elarbee, Jairus H. (GSFC-581.0)[EMERGENT SPACE TECH., INC]" userId="S::jelarbee@ndc.nasa.gov::ff1b7a2d-ab82-4d40-9585-e656760aee7d" providerId="AD" clId="Web-{AE33EC1A-9D9A-DFC2-DD5D-67B30249C48C}" dt="2023-09-08T20:15:02.813" v="29" actId="20577"/>
        <pc:sldMkLst>
          <pc:docMk/>
          <pc:sldMk cId="3383725801" sldId="814"/>
        </pc:sldMkLst>
        <pc:spChg chg="mod">
          <ac:chgData name="Elarbee, Jairus H. (GSFC-581.0)[EMERGENT SPACE TECH., INC]" userId="S::jelarbee@ndc.nasa.gov::ff1b7a2d-ab82-4d40-9585-e656760aee7d" providerId="AD" clId="Web-{AE33EC1A-9D9A-DFC2-DD5D-67B30249C48C}" dt="2023-09-08T20:15:02.813" v="29" actId="20577"/>
          <ac:spMkLst>
            <pc:docMk/>
            <pc:sldMk cId="3383725801" sldId="814"/>
            <ac:spMk id="3" creationId="{73D4741E-3B53-3684-D813-3FCA688F6368}"/>
          </ac:spMkLst>
        </pc:spChg>
      </pc:sldChg>
      <pc:sldChg chg="modSp">
        <pc:chgData name="Elarbee, Jairus H. (GSFC-581.0)[EMERGENT SPACE TECH., INC]" userId="S::jelarbee@ndc.nasa.gov::ff1b7a2d-ab82-4d40-9585-e656760aee7d" providerId="AD" clId="Web-{AE33EC1A-9D9A-DFC2-DD5D-67B30249C48C}" dt="2023-09-08T20:03:20.756" v="13" actId="20577"/>
        <pc:sldMkLst>
          <pc:docMk/>
          <pc:sldMk cId="2619091540" sldId="820"/>
        </pc:sldMkLst>
        <pc:spChg chg="mod">
          <ac:chgData name="Elarbee, Jairus H. (GSFC-581.0)[EMERGENT SPACE TECH., INC]" userId="S::jelarbee@ndc.nasa.gov::ff1b7a2d-ab82-4d40-9585-e656760aee7d" providerId="AD" clId="Web-{AE33EC1A-9D9A-DFC2-DD5D-67B30249C48C}" dt="2023-09-08T20:03:20.756" v="13" actId="20577"/>
          <ac:spMkLst>
            <pc:docMk/>
            <pc:sldMk cId="2619091540" sldId="820"/>
            <ac:spMk id="22" creationId="{E4E72893-C00F-37E3-BB80-6E32BD3D1CC9}"/>
          </ac:spMkLst>
        </pc:spChg>
      </pc:sldChg>
      <pc:sldChg chg="modSp">
        <pc:chgData name="Elarbee, Jairus H. (GSFC-581.0)[EMERGENT SPACE TECH., INC]" userId="S::jelarbee@ndc.nasa.gov::ff1b7a2d-ab82-4d40-9585-e656760aee7d" providerId="AD" clId="Web-{AE33EC1A-9D9A-DFC2-DD5D-67B30249C48C}" dt="2023-09-08T20:12:28.764" v="19" actId="20577"/>
        <pc:sldMkLst>
          <pc:docMk/>
          <pc:sldMk cId="3415482209" sldId="822"/>
        </pc:sldMkLst>
        <pc:spChg chg="mod">
          <ac:chgData name="Elarbee, Jairus H. (GSFC-581.0)[EMERGENT SPACE TECH., INC]" userId="S::jelarbee@ndc.nasa.gov::ff1b7a2d-ab82-4d40-9585-e656760aee7d" providerId="AD" clId="Web-{AE33EC1A-9D9A-DFC2-DD5D-67B30249C48C}" dt="2023-09-08T20:12:28.764" v="19" actId="20577"/>
          <ac:spMkLst>
            <pc:docMk/>
            <pc:sldMk cId="3415482209" sldId="822"/>
            <ac:spMk id="6" creationId="{ED507A58-70F7-619E-CF44-E96CCDDAD692}"/>
          </ac:spMkLst>
        </pc:spChg>
      </pc:sldChg>
      <pc:sldChg chg="modSp ord">
        <pc:chgData name="Elarbee, Jairus H. (GSFC-581.0)[EMERGENT SPACE TECH., INC]" userId="S::jelarbee@ndc.nasa.gov::ff1b7a2d-ab82-4d40-9585-e656760aee7d" providerId="AD" clId="Web-{AE33EC1A-9D9A-DFC2-DD5D-67B30249C48C}" dt="2023-09-08T20:14:56.703" v="28"/>
        <pc:sldMkLst>
          <pc:docMk/>
          <pc:sldMk cId="3861653977" sldId="864"/>
        </pc:sldMkLst>
        <pc:spChg chg="mod">
          <ac:chgData name="Elarbee, Jairus H. (GSFC-581.0)[EMERGENT SPACE TECH., INC]" userId="S::jelarbee@ndc.nasa.gov::ff1b7a2d-ab82-4d40-9585-e656760aee7d" providerId="AD" clId="Web-{AE33EC1A-9D9A-DFC2-DD5D-67B30249C48C}" dt="2023-09-08T20:14:51.141" v="27" actId="20577"/>
          <ac:spMkLst>
            <pc:docMk/>
            <pc:sldMk cId="3861653977" sldId="864"/>
            <ac:spMk id="2" creationId="{77DE85AA-AB96-67DE-3AB3-B430046FEDAC}"/>
          </ac:spMkLst>
        </pc:spChg>
      </pc:sldChg>
      <pc:sldChg chg="modSp">
        <pc:chgData name="Elarbee, Jairus H. (GSFC-581.0)[EMERGENT SPACE TECH., INC]" userId="S::jelarbee@ndc.nasa.gov::ff1b7a2d-ab82-4d40-9585-e656760aee7d" providerId="AD" clId="Web-{AE33EC1A-9D9A-DFC2-DD5D-67B30249C48C}" dt="2023-09-08T20:24:55.555" v="43" actId="20577"/>
        <pc:sldMkLst>
          <pc:docMk/>
          <pc:sldMk cId="1089799315" sldId="866"/>
        </pc:sldMkLst>
        <pc:spChg chg="mod">
          <ac:chgData name="Elarbee, Jairus H. (GSFC-581.0)[EMERGENT SPACE TECH., INC]" userId="S::jelarbee@ndc.nasa.gov::ff1b7a2d-ab82-4d40-9585-e656760aee7d" providerId="AD" clId="Web-{AE33EC1A-9D9A-DFC2-DD5D-67B30249C48C}" dt="2023-09-08T20:24:55.555" v="43" actId="20577"/>
          <ac:spMkLst>
            <pc:docMk/>
            <pc:sldMk cId="1089799315" sldId="866"/>
            <ac:spMk id="3" creationId="{378B103E-590E-8F20-FF17-CC90E5714098}"/>
          </ac:spMkLst>
        </pc:spChg>
      </pc:sldChg>
      <pc:sldChg chg="addSp delSp modSp add del replId">
        <pc:chgData name="Elarbee, Jairus H. (GSFC-581.0)[EMERGENT SPACE TECH., INC]" userId="S::jelarbee@ndc.nasa.gov::ff1b7a2d-ab82-4d40-9585-e656760aee7d" providerId="AD" clId="Web-{AE33EC1A-9D9A-DFC2-DD5D-67B30249C48C}" dt="2023-09-08T19:18:13.387" v="8"/>
        <pc:sldMkLst>
          <pc:docMk/>
          <pc:sldMk cId="1988235515" sldId="869"/>
        </pc:sldMkLst>
        <pc:spChg chg="add mod">
          <ac:chgData name="Elarbee, Jairus H. (GSFC-581.0)[EMERGENT SPACE TECH., INC]" userId="S::jelarbee@ndc.nasa.gov::ff1b7a2d-ab82-4d40-9585-e656760aee7d" providerId="AD" clId="Web-{AE33EC1A-9D9A-DFC2-DD5D-67B30249C48C}" dt="2023-09-08T19:18:03.700" v="5"/>
          <ac:spMkLst>
            <pc:docMk/>
            <pc:sldMk cId="1988235515" sldId="869"/>
            <ac:spMk id="6" creationId="{ABAA4736-9C89-ED35-99B9-838A0C9FFA0A}"/>
          </ac:spMkLst>
        </pc:spChg>
        <pc:graphicFrameChg chg="del">
          <ac:chgData name="Elarbee, Jairus H. (GSFC-581.0)[EMERGENT SPACE TECH., INC]" userId="S::jelarbee@ndc.nasa.gov::ff1b7a2d-ab82-4d40-9585-e656760aee7d" providerId="AD" clId="Web-{AE33EC1A-9D9A-DFC2-DD5D-67B30249C48C}" dt="2023-09-08T19:18:03.700" v="5"/>
          <ac:graphicFrameMkLst>
            <pc:docMk/>
            <pc:sldMk cId="1988235515" sldId="869"/>
            <ac:graphicFrameMk id="5" creationId="{CE4A7654-558E-64E2-9335-EA6B2A51304B}"/>
          </ac:graphicFrameMkLst>
        </pc:graphicFrameChg>
        <pc:graphicFrameChg chg="add del">
          <ac:chgData name="Elarbee, Jairus H. (GSFC-581.0)[EMERGENT SPACE TECH., INC]" userId="S::jelarbee@ndc.nasa.gov::ff1b7a2d-ab82-4d40-9585-e656760aee7d" providerId="AD" clId="Web-{AE33EC1A-9D9A-DFC2-DD5D-67B30249C48C}" dt="2023-09-08T19:18:06.903" v="7"/>
          <ac:graphicFrameMkLst>
            <pc:docMk/>
            <pc:sldMk cId="1988235515" sldId="869"/>
            <ac:graphicFrameMk id="8" creationId="{A537A1DD-9F6C-0B2E-B7E9-22B9D771BCFA}"/>
          </ac:graphicFrameMkLst>
        </pc:graphicFrameChg>
      </pc:sldChg>
      <pc:sldChg chg="modSp new">
        <pc:chgData name="Elarbee, Jairus H. (GSFC-581.0)[EMERGENT SPACE TECH., INC]" userId="S::jelarbee@ndc.nasa.gov::ff1b7a2d-ab82-4d40-9585-e656760aee7d" providerId="AD" clId="Web-{AE33EC1A-9D9A-DFC2-DD5D-67B30249C48C}" dt="2023-09-08T20:20:13.520" v="41" actId="20577"/>
        <pc:sldMkLst>
          <pc:docMk/>
          <pc:sldMk cId="2029937389" sldId="869"/>
        </pc:sldMkLst>
        <pc:spChg chg="mod">
          <ac:chgData name="Elarbee, Jairus H. (GSFC-581.0)[EMERGENT SPACE TECH., INC]" userId="S::jelarbee@ndc.nasa.gov::ff1b7a2d-ab82-4d40-9585-e656760aee7d" providerId="AD" clId="Web-{AE33EC1A-9D9A-DFC2-DD5D-67B30249C48C}" dt="2023-09-08T20:20:13.520" v="41" actId="20577"/>
          <ac:spMkLst>
            <pc:docMk/>
            <pc:sldMk cId="2029937389" sldId="869"/>
            <ac:spMk id="2" creationId="{063C8BAF-D355-302F-9883-C02A99998C21}"/>
          </ac:spMkLst>
        </pc:spChg>
      </pc:sldChg>
    </pc:docChg>
  </pc:docChgLst>
  <pc:docChgLst>
    <pc:chgData name="Elarbee, Jairus H. (GSFC-581.0)[EMERGENT SPACE TECH., INC]" userId="S::jelarbee@ndc.nasa.gov::ff1b7a2d-ab82-4d40-9585-e656760aee7d" providerId="AD" clId="Web-{A163352C-3CAE-2167-81AF-9B98379136FB}"/>
    <pc:docChg chg="modSld">
      <pc:chgData name="Elarbee, Jairus H. (GSFC-581.0)[EMERGENT SPACE TECH., INC]" userId="S::jelarbee@ndc.nasa.gov::ff1b7a2d-ab82-4d40-9585-e656760aee7d" providerId="AD" clId="Web-{A163352C-3CAE-2167-81AF-9B98379136FB}" dt="2023-08-10T15:45:46.982" v="1" actId="20577"/>
      <pc:docMkLst>
        <pc:docMk/>
      </pc:docMkLst>
      <pc:sldChg chg="modSp">
        <pc:chgData name="Elarbee, Jairus H. (GSFC-581.0)[EMERGENT SPACE TECH., INC]" userId="S::jelarbee@ndc.nasa.gov::ff1b7a2d-ab82-4d40-9585-e656760aee7d" providerId="AD" clId="Web-{A163352C-3CAE-2167-81AF-9B98379136FB}" dt="2023-08-10T15:45:46.982" v="1" actId="20577"/>
        <pc:sldMkLst>
          <pc:docMk/>
          <pc:sldMk cId="3383725801" sldId="814"/>
        </pc:sldMkLst>
        <pc:spChg chg="mod">
          <ac:chgData name="Elarbee, Jairus H. (GSFC-581.0)[EMERGENT SPACE TECH., INC]" userId="S::jelarbee@ndc.nasa.gov::ff1b7a2d-ab82-4d40-9585-e656760aee7d" providerId="AD" clId="Web-{A163352C-3CAE-2167-81AF-9B98379136FB}" dt="2023-08-10T15:45:46.982" v="1" actId="20577"/>
          <ac:spMkLst>
            <pc:docMk/>
            <pc:sldMk cId="3383725801" sldId="814"/>
            <ac:spMk id="3" creationId="{73D4741E-3B53-3684-D813-3FCA688F6368}"/>
          </ac:spMkLst>
        </pc:spChg>
      </pc:sldChg>
    </pc:docChg>
  </pc:docChgLst>
  <pc:docChgLst>
    <pc:chgData name="Slojkowski, Steven E. (GSFC-595.0)[OMITRON]" userId="S::sslojkow@ndc.nasa.gov::b00c8571-d530-46e6-8c82-fd78630e61ed" providerId="AD" clId="Web-{81AAD94A-CE03-FE31-20EC-4BC462D33BA9}"/>
    <pc:docChg chg="modSld">
      <pc:chgData name="Slojkowski, Steven E. (GSFC-595.0)[OMITRON]" userId="S::sslojkow@ndc.nasa.gov::b00c8571-d530-46e6-8c82-fd78630e61ed" providerId="AD" clId="Web-{81AAD94A-CE03-FE31-20EC-4BC462D33BA9}" dt="2023-12-22T15:20:13.815" v="25" actId="20577"/>
      <pc:docMkLst>
        <pc:docMk/>
      </pc:docMkLst>
      <pc:sldChg chg="modSp">
        <pc:chgData name="Slojkowski, Steven E. (GSFC-595.0)[OMITRON]" userId="S::sslojkow@ndc.nasa.gov::b00c8571-d530-46e6-8c82-fd78630e61ed" providerId="AD" clId="Web-{81AAD94A-CE03-FE31-20EC-4BC462D33BA9}" dt="2023-12-22T15:12:01.955" v="3" actId="20577"/>
        <pc:sldMkLst>
          <pc:docMk/>
          <pc:sldMk cId="4170248423" sldId="802"/>
        </pc:sldMkLst>
        <pc:spChg chg="mod">
          <ac:chgData name="Slojkowski, Steven E. (GSFC-595.0)[OMITRON]" userId="S::sslojkow@ndc.nasa.gov::b00c8571-d530-46e6-8c82-fd78630e61ed" providerId="AD" clId="Web-{81AAD94A-CE03-FE31-20EC-4BC462D33BA9}" dt="2023-12-22T15:12:01.955" v="3" actId="20577"/>
          <ac:spMkLst>
            <pc:docMk/>
            <pc:sldMk cId="4170248423" sldId="802"/>
            <ac:spMk id="2" creationId="{8A80FFE5-3FD3-A86A-F660-EF5E2CF8EFC4}"/>
          </ac:spMkLst>
        </pc:spChg>
      </pc:sldChg>
      <pc:sldChg chg="modSp">
        <pc:chgData name="Slojkowski, Steven E. (GSFC-595.0)[OMITRON]" userId="S::sslojkow@ndc.nasa.gov::b00c8571-d530-46e6-8c82-fd78630e61ed" providerId="AD" clId="Web-{81AAD94A-CE03-FE31-20EC-4BC462D33BA9}" dt="2023-12-22T15:16:37.449" v="7" actId="20577"/>
        <pc:sldMkLst>
          <pc:docMk/>
          <pc:sldMk cId="3455921573" sldId="808"/>
        </pc:sldMkLst>
        <pc:spChg chg="mod">
          <ac:chgData name="Slojkowski, Steven E. (GSFC-595.0)[OMITRON]" userId="S::sslojkow@ndc.nasa.gov::b00c8571-d530-46e6-8c82-fd78630e61ed" providerId="AD" clId="Web-{81AAD94A-CE03-FE31-20EC-4BC462D33BA9}" dt="2023-12-22T15:16:37.449" v="7" actId="20577"/>
          <ac:spMkLst>
            <pc:docMk/>
            <pc:sldMk cId="3455921573" sldId="808"/>
            <ac:spMk id="3" creationId="{89FE8797-1A2E-4BA4-8C6D-90728DF63278}"/>
          </ac:spMkLst>
        </pc:spChg>
      </pc:sldChg>
      <pc:sldChg chg="modSp">
        <pc:chgData name="Slojkowski, Steven E. (GSFC-595.0)[OMITRON]" userId="S::sslojkow@ndc.nasa.gov::b00c8571-d530-46e6-8c82-fd78630e61ed" providerId="AD" clId="Web-{81AAD94A-CE03-FE31-20EC-4BC462D33BA9}" dt="2023-12-22T15:16:42.293" v="15" actId="20577"/>
        <pc:sldMkLst>
          <pc:docMk/>
          <pc:sldMk cId="1753445505" sldId="823"/>
        </pc:sldMkLst>
        <pc:spChg chg="mod">
          <ac:chgData name="Slojkowski, Steven E. (GSFC-595.0)[OMITRON]" userId="S::sslojkow@ndc.nasa.gov::b00c8571-d530-46e6-8c82-fd78630e61ed" providerId="AD" clId="Web-{81AAD94A-CE03-FE31-20EC-4BC462D33BA9}" dt="2023-12-22T15:16:42.293" v="15" actId="20577"/>
          <ac:spMkLst>
            <pc:docMk/>
            <pc:sldMk cId="1753445505" sldId="823"/>
            <ac:spMk id="5" creationId="{02DCABD7-5BDC-7181-B7B8-B1D8D419FE78}"/>
          </ac:spMkLst>
        </pc:spChg>
      </pc:sldChg>
      <pc:sldChg chg="modSp">
        <pc:chgData name="Slojkowski, Steven E. (GSFC-595.0)[OMITRON]" userId="S::sslojkow@ndc.nasa.gov::b00c8571-d530-46e6-8c82-fd78630e61ed" providerId="AD" clId="Web-{81AAD94A-CE03-FE31-20EC-4BC462D33BA9}" dt="2023-12-22T15:19:22.470" v="24" actId="20577"/>
        <pc:sldMkLst>
          <pc:docMk/>
          <pc:sldMk cId="4132509055" sldId="865"/>
        </pc:sldMkLst>
        <pc:spChg chg="mod">
          <ac:chgData name="Slojkowski, Steven E. (GSFC-595.0)[OMITRON]" userId="S::sslojkow@ndc.nasa.gov::b00c8571-d530-46e6-8c82-fd78630e61ed" providerId="AD" clId="Web-{81AAD94A-CE03-FE31-20EC-4BC462D33BA9}" dt="2023-12-22T15:19:22.470" v="24" actId="20577"/>
          <ac:spMkLst>
            <pc:docMk/>
            <pc:sldMk cId="4132509055" sldId="865"/>
            <ac:spMk id="3" creationId="{378B103E-590E-8F20-FF17-CC90E5714098}"/>
          </ac:spMkLst>
        </pc:spChg>
      </pc:sldChg>
      <pc:sldChg chg="modSp">
        <pc:chgData name="Slojkowski, Steven E. (GSFC-595.0)[OMITRON]" userId="S::sslojkow@ndc.nasa.gov::b00c8571-d530-46e6-8c82-fd78630e61ed" providerId="AD" clId="Web-{81AAD94A-CE03-FE31-20EC-4BC462D33BA9}" dt="2023-12-22T15:20:13.815" v="25" actId="20577"/>
        <pc:sldMkLst>
          <pc:docMk/>
          <pc:sldMk cId="1089799315" sldId="866"/>
        </pc:sldMkLst>
        <pc:spChg chg="mod">
          <ac:chgData name="Slojkowski, Steven E. (GSFC-595.0)[OMITRON]" userId="S::sslojkow@ndc.nasa.gov::b00c8571-d530-46e6-8c82-fd78630e61ed" providerId="AD" clId="Web-{81AAD94A-CE03-FE31-20EC-4BC462D33BA9}" dt="2023-12-22T15:20:13.815" v="25" actId="20577"/>
          <ac:spMkLst>
            <pc:docMk/>
            <pc:sldMk cId="1089799315" sldId="866"/>
            <ac:spMk id="3" creationId="{378B103E-590E-8F20-FF17-CC90E5714098}"/>
          </ac:spMkLst>
        </pc:spChg>
      </pc:sldChg>
      <pc:sldChg chg="modSp">
        <pc:chgData name="Slojkowski, Steven E. (GSFC-595.0)[OMITRON]" userId="S::sslojkow@ndc.nasa.gov::b00c8571-d530-46e6-8c82-fd78630e61ed" providerId="AD" clId="Web-{81AAD94A-CE03-FE31-20EC-4BC462D33BA9}" dt="2023-12-22T15:18:59.391" v="22" actId="20577"/>
        <pc:sldMkLst>
          <pc:docMk/>
          <pc:sldMk cId="2029937389" sldId="869"/>
        </pc:sldMkLst>
        <pc:spChg chg="mod">
          <ac:chgData name="Slojkowski, Steven E. (GSFC-595.0)[OMITRON]" userId="S::sslojkow@ndc.nasa.gov::b00c8571-d530-46e6-8c82-fd78630e61ed" providerId="AD" clId="Web-{81AAD94A-CE03-FE31-20EC-4BC462D33BA9}" dt="2023-12-22T15:18:59.391" v="22" actId="20577"/>
          <ac:spMkLst>
            <pc:docMk/>
            <pc:sldMk cId="2029937389" sldId="869"/>
            <ac:spMk id="3" creationId="{F7BB6356-81D0-AF42-1AE1-F2903228A66F}"/>
          </ac:spMkLst>
        </pc:spChg>
      </pc:sldChg>
    </pc:docChg>
  </pc:docChgLst>
  <pc:docChgLst>
    <pc:chgData name="Elarbee, Jairus H. (GSFC-581.0)[EMERGENT SPACE TECH., INC]" userId="S::jelarbee@ndc.nasa.gov::ff1b7a2d-ab82-4d40-9585-e656760aee7d" providerId="AD" clId="Web-{900D3C34-98DA-C5C7-F9A3-CBE23B123087}"/>
    <pc:docChg chg="modSld">
      <pc:chgData name="Elarbee, Jairus H. (GSFC-581.0)[EMERGENT SPACE TECH., INC]" userId="S::jelarbee@ndc.nasa.gov::ff1b7a2d-ab82-4d40-9585-e656760aee7d" providerId="AD" clId="Web-{900D3C34-98DA-C5C7-F9A3-CBE23B123087}" dt="2023-09-07T18:55:25.959" v="247"/>
      <pc:docMkLst>
        <pc:docMk/>
      </pc:docMkLst>
      <pc:sldChg chg="modSp">
        <pc:chgData name="Elarbee, Jairus H. (GSFC-581.0)[EMERGENT SPACE TECH., INC]" userId="S::jelarbee@ndc.nasa.gov::ff1b7a2d-ab82-4d40-9585-e656760aee7d" providerId="AD" clId="Web-{900D3C34-98DA-C5C7-F9A3-CBE23B123087}" dt="2023-09-07T18:55:25.959" v="247"/>
        <pc:sldMkLst>
          <pc:docMk/>
          <pc:sldMk cId="1294041150" sldId="803"/>
        </pc:sldMkLst>
        <pc:graphicFrameChg chg="mod modGraphic">
          <ac:chgData name="Elarbee, Jairus H. (GSFC-581.0)[EMERGENT SPACE TECH., INC]" userId="S::jelarbee@ndc.nasa.gov::ff1b7a2d-ab82-4d40-9585-e656760aee7d" providerId="AD" clId="Web-{900D3C34-98DA-C5C7-F9A3-CBE23B123087}" dt="2023-09-07T18:55:25.959" v="247"/>
          <ac:graphicFrameMkLst>
            <pc:docMk/>
            <pc:sldMk cId="1294041150" sldId="803"/>
            <ac:graphicFrameMk id="5" creationId="{CE4A7654-558E-64E2-9335-EA6B2A51304B}"/>
          </ac:graphicFrameMkLst>
        </pc:graphicFrameChg>
      </pc:sldChg>
      <pc:sldChg chg="modSp">
        <pc:chgData name="Elarbee, Jairus H. (GSFC-581.0)[EMERGENT SPACE TECH., INC]" userId="S::jelarbee@ndc.nasa.gov::ff1b7a2d-ab82-4d40-9585-e656760aee7d" providerId="AD" clId="Web-{900D3C34-98DA-C5C7-F9A3-CBE23B123087}" dt="2023-09-07T18:55:18.131" v="246"/>
        <pc:sldMkLst>
          <pc:docMk/>
          <pc:sldMk cId="2260073651" sldId="805"/>
        </pc:sldMkLst>
        <pc:graphicFrameChg chg="mod modGraphic">
          <ac:chgData name="Elarbee, Jairus H. (GSFC-581.0)[EMERGENT SPACE TECH., INC]" userId="S::jelarbee@ndc.nasa.gov::ff1b7a2d-ab82-4d40-9585-e656760aee7d" providerId="AD" clId="Web-{900D3C34-98DA-C5C7-F9A3-CBE23B123087}" dt="2023-09-07T18:55:18.131" v="246"/>
          <ac:graphicFrameMkLst>
            <pc:docMk/>
            <pc:sldMk cId="2260073651" sldId="805"/>
            <ac:graphicFrameMk id="5" creationId="{CE4A7654-558E-64E2-9335-EA6B2A51304B}"/>
          </ac:graphicFrameMkLst>
        </pc:graphicFrameChg>
      </pc:sldChg>
    </pc:docChg>
  </pc:docChgLst>
  <pc:docChgLst>
    <pc:chgData name="Slojkowski, Steven E. (GSFC-595.0)[OMITRON]" userId="S::sslojkow@ndc.nasa.gov::b00c8571-d530-46e6-8c82-fd78630e61ed" providerId="AD" clId="Web-{67BDE1C3-065D-AD67-DC9E-3C037C2F76B7}"/>
    <pc:docChg chg="addSld delSld modSld">
      <pc:chgData name="Slojkowski, Steven E. (GSFC-595.0)[OMITRON]" userId="S::sslojkow@ndc.nasa.gov::b00c8571-d530-46e6-8c82-fd78630e61ed" providerId="AD" clId="Web-{67BDE1C3-065D-AD67-DC9E-3C037C2F76B7}" dt="2024-01-08T13:24:26.171" v="35" actId="20577"/>
      <pc:docMkLst>
        <pc:docMk/>
      </pc:docMkLst>
      <pc:sldChg chg="modSp">
        <pc:chgData name="Slojkowski, Steven E. (GSFC-595.0)[OMITRON]" userId="S::sslojkow@ndc.nasa.gov::b00c8571-d530-46e6-8c82-fd78630e61ed" providerId="AD" clId="Web-{67BDE1C3-065D-AD67-DC9E-3C037C2F76B7}" dt="2024-01-08T13:20:07.542" v="5" actId="20577"/>
        <pc:sldMkLst>
          <pc:docMk/>
          <pc:sldMk cId="3006028677" sldId="800"/>
        </pc:sldMkLst>
        <pc:spChg chg="mod">
          <ac:chgData name="Slojkowski, Steven E. (GSFC-595.0)[OMITRON]" userId="S::sslojkow@ndc.nasa.gov::b00c8571-d530-46e6-8c82-fd78630e61ed" providerId="AD" clId="Web-{67BDE1C3-065D-AD67-DC9E-3C037C2F76B7}" dt="2024-01-08T13:20:07.542" v="5" actId="20577"/>
          <ac:spMkLst>
            <pc:docMk/>
            <pc:sldMk cId="3006028677" sldId="800"/>
            <ac:spMk id="2" creationId="{A744F81F-E788-E090-1306-A3E4F1F1E87A}"/>
          </ac:spMkLst>
        </pc:spChg>
      </pc:sldChg>
      <pc:sldChg chg="add del">
        <pc:chgData name="Slojkowski, Steven E. (GSFC-595.0)[OMITRON]" userId="S::sslojkow@ndc.nasa.gov::b00c8571-d530-46e6-8c82-fd78630e61ed" providerId="AD" clId="Web-{67BDE1C3-065D-AD67-DC9E-3C037C2F76B7}" dt="2024-01-08T13:24:19.796" v="31"/>
        <pc:sldMkLst>
          <pc:docMk/>
          <pc:sldMk cId="1294041150" sldId="803"/>
        </pc:sldMkLst>
      </pc:sldChg>
      <pc:sldChg chg="add del">
        <pc:chgData name="Slojkowski, Steven E. (GSFC-595.0)[OMITRON]" userId="S::sslojkow@ndc.nasa.gov::b00c8571-d530-46e6-8c82-fd78630e61ed" providerId="AD" clId="Web-{67BDE1C3-065D-AD67-DC9E-3C037C2F76B7}" dt="2024-01-08T13:24:20.827" v="32"/>
        <pc:sldMkLst>
          <pc:docMk/>
          <pc:sldMk cId="2260073651" sldId="805"/>
        </pc:sldMkLst>
      </pc:sldChg>
      <pc:sldChg chg="del">
        <pc:chgData name="Slojkowski, Steven E. (GSFC-595.0)[OMITRON]" userId="S::sslojkow@ndc.nasa.gov::b00c8571-d530-46e6-8c82-fd78630e61ed" providerId="AD" clId="Web-{67BDE1C3-065D-AD67-DC9E-3C037C2F76B7}" dt="2024-01-08T13:24:17.921" v="30"/>
        <pc:sldMkLst>
          <pc:docMk/>
          <pc:sldMk cId="848750391" sldId="806"/>
        </pc:sldMkLst>
      </pc:sldChg>
      <pc:sldChg chg="modSp">
        <pc:chgData name="Slojkowski, Steven E. (GSFC-595.0)[OMITRON]" userId="S::sslojkow@ndc.nasa.gov::b00c8571-d530-46e6-8c82-fd78630e61ed" providerId="AD" clId="Web-{67BDE1C3-065D-AD67-DC9E-3C037C2F76B7}" dt="2024-01-08T13:23:25.623" v="29" actId="20577"/>
        <pc:sldMkLst>
          <pc:docMk/>
          <pc:sldMk cId="4110354017" sldId="807"/>
        </pc:sldMkLst>
        <pc:spChg chg="mod">
          <ac:chgData name="Slojkowski, Steven E. (GSFC-595.0)[OMITRON]" userId="S::sslojkow@ndc.nasa.gov::b00c8571-d530-46e6-8c82-fd78630e61ed" providerId="AD" clId="Web-{67BDE1C3-065D-AD67-DC9E-3C037C2F76B7}" dt="2024-01-08T13:23:25.623" v="29" actId="20577"/>
          <ac:spMkLst>
            <pc:docMk/>
            <pc:sldMk cId="4110354017" sldId="807"/>
            <ac:spMk id="2" creationId="{708B7D91-C636-2D73-2508-4019E1D6E330}"/>
          </ac:spMkLst>
        </pc:spChg>
      </pc:sldChg>
      <pc:sldChg chg="modSp">
        <pc:chgData name="Slojkowski, Steven E. (GSFC-595.0)[OMITRON]" userId="S::sslojkow@ndc.nasa.gov::b00c8571-d530-46e6-8c82-fd78630e61ed" providerId="AD" clId="Web-{67BDE1C3-065D-AD67-DC9E-3C037C2F76B7}" dt="2024-01-08T13:24:26.171" v="35" actId="20577"/>
        <pc:sldMkLst>
          <pc:docMk/>
          <pc:sldMk cId="2335894099" sldId="810"/>
        </pc:sldMkLst>
        <pc:spChg chg="mod">
          <ac:chgData name="Slojkowski, Steven E. (GSFC-595.0)[OMITRON]" userId="S::sslojkow@ndc.nasa.gov::b00c8571-d530-46e6-8c82-fd78630e61ed" providerId="AD" clId="Web-{67BDE1C3-065D-AD67-DC9E-3C037C2F76B7}" dt="2024-01-08T13:24:26.171" v="35" actId="20577"/>
          <ac:spMkLst>
            <pc:docMk/>
            <pc:sldMk cId="2335894099" sldId="810"/>
            <ac:spMk id="3" creationId="{D47AFB9C-0794-A4FB-D825-B9E5F611FB5C}"/>
          </ac:spMkLst>
        </pc:spChg>
      </pc:sldChg>
      <pc:sldChg chg="del">
        <pc:chgData name="Slojkowski, Steven E. (GSFC-595.0)[OMITRON]" userId="S::sslojkow@ndc.nasa.gov::b00c8571-d530-46e6-8c82-fd78630e61ed" providerId="AD" clId="Web-{67BDE1C3-065D-AD67-DC9E-3C037C2F76B7}" dt="2024-01-08T13:20:48.308" v="10"/>
        <pc:sldMkLst>
          <pc:docMk/>
          <pc:sldMk cId="2431299322" sldId="850"/>
        </pc:sldMkLst>
      </pc:sldChg>
    </pc:docChg>
  </pc:docChgLst>
  <pc:docChgLst>
    <pc:chgData name="Dove, Edwin (GSFC-5950)" userId="77bf58d2-5982-4609-a008-a4040f01bee4" providerId="ADAL" clId="{E21020DB-C0CC-4C46-8B94-5D1B9E4B0BFB}"/>
    <pc:docChg chg="undo custSel addSld delSld modSld sldOrd addSection modSection">
      <pc:chgData name="Dove, Edwin (GSFC-5950)" userId="77bf58d2-5982-4609-a008-a4040f01bee4" providerId="ADAL" clId="{E21020DB-C0CC-4C46-8B94-5D1B9E4B0BFB}" dt="2025-03-05T18:31:18.830" v="583" actId="20577"/>
      <pc:docMkLst>
        <pc:docMk/>
      </pc:docMkLst>
      <pc:sldChg chg="add">
        <pc:chgData name="Dove, Edwin (GSFC-5950)" userId="77bf58d2-5982-4609-a008-a4040f01bee4" providerId="ADAL" clId="{E21020DB-C0CC-4C46-8B94-5D1B9E4B0BFB}" dt="2025-03-04T18:45:58.237" v="62"/>
        <pc:sldMkLst>
          <pc:docMk/>
          <pc:sldMk cId="346511341" sldId="258"/>
        </pc:sldMkLst>
      </pc:sldChg>
      <pc:sldChg chg="add">
        <pc:chgData name="Dove, Edwin (GSFC-5950)" userId="77bf58d2-5982-4609-a008-a4040f01bee4" providerId="ADAL" clId="{E21020DB-C0CC-4C46-8B94-5D1B9E4B0BFB}" dt="2025-03-04T18:38:21.409" v="45"/>
        <pc:sldMkLst>
          <pc:docMk/>
          <pc:sldMk cId="1411498460" sldId="269"/>
        </pc:sldMkLst>
      </pc:sldChg>
      <pc:sldChg chg="add">
        <pc:chgData name="Dove, Edwin (GSFC-5950)" userId="77bf58d2-5982-4609-a008-a4040f01bee4" providerId="ADAL" clId="{E21020DB-C0CC-4C46-8B94-5D1B9E4B0BFB}" dt="2025-03-04T18:38:21.409" v="45"/>
        <pc:sldMkLst>
          <pc:docMk/>
          <pc:sldMk cId="2312649366" sldId="271"/>
        </pc:sldMkLst>
      </pc:sldChg>
      <pc:sldChg chg="add">
        <pc:chgData name="Dove, Edwin (GSFC-5950)" userId="77bf58d2-5982-4609-a008-a4040f01bee4" providerId="ADAL" clId="{E21020DB-C0CC-4C46-8B94-5D1B9E4B0BFB}" dt="2025-03-04T18:38:21.409" v="45"/>
        <pc:sldMkLst>
          <pc:docMk/>
          <pc:sldMk cId="576829511" sldId="272"/>
        </pc:sldMkLst>
      </pc:sldChg>
      <pc:sldChg chg="add">
        <pc:chgData name="Dove, Edwin (GSFC-5950)" userId="77bf58d2-5982-4609-a008-a4040f01bee4" providerId="ADAL" clId="{E21020DB-C0CC-4C46-8B94-5D1B9E4B0BFB}" dt="2025-03-04T18:38:21.409" v="45"/>
        <pc:sldMkLst>
          <pc:docMk/>
          <pc:sldMk cId="969874430" sldId="273"/>
        </pc:sldMkLst>
      </pc:sldChg>
      <pc:sldChg chg="add">
        <pc:chgData name="Dove, Edwin (GSFC-5950)" userId="77bf58d2-5982-4609-a008-a4040f01bee4" providerId="ADAL" clId="{E21020DB-C0CC-4C46-8B94-5D1B9E4B0BFB}" dt="2025-03-04T18:38:21.409" v="45"/>
        <pc:sldMkLst>
          <pc:docMk/>
          <pc:sldMk cId="182076491" sldId="275"/>
        </pc:sldMkLst>
      </pc:sldChg>
      <pc:sldChg chg="add">
        <pc:chgData name="Dove, Edwin (GSFC-5950)" userId="77bf58d2-5982-4609-a008-a4040f01bee4" providerId="ADAL" clId="{E21020DB-C0CC-4C46-8B94-5D1B9E4B0BFB}" dt="2025-03-04T18:38:21.409" v="45"/>
        <pc:sldMkLst>
          <pc:docMk/>
          <pc:sldMk cId="443006847" sldId="284"/>
        </pc:sldMkLst>
      </pc:sldChg>
      <pc:sldChg chg="add">
        <pc:chgData name="Dove, Edwin (GSFC-5950)" userId="77bf58d2-5982-4609-a008-a4040f01bee4" providerId="ADAL" clId="{E21020DB-C0CC-4C46-8B94-5D1B9E4B0BFB}" dt="2025-03-04T18:38:21.409" v="45"/>
        <pc:sldMkLst>
          <pc:docMk/>
          <pc:sldMk cId="2432409319" sldId="290"/>
        </pc:sldMkLst>
      </pc:sldChg>
      <pc:sldChg chg="add">
        <pc:chgData name="Dove, Edwin (GSFC-5950)" userId="77bf58d2-5982-4609-a008-a4040f01bee4" providerId="ADAL" clId="{E21020DB-C0CC-4C46-8B94-5D1B9E4B0BFB}" dt="2025-03-04T18:38:21.409" v="45"/>
        <pc:sldMkLst>
          <pc:docMk/>
          <pc:sldMk cId="2989943053" sldId="291"/>
        </pc:sldMkLst>
      </pc:sldChg>
      <pc:sldChg chg="add">
        <pc:chgData name="Dove, Edwin (GSFC-5950)" userId="77bf58d2-5982-4609-a008-a4040f01bee4" providerId="ADAL" clId="{E21020DB-C0CC-4C46-8B94-5D1B9E4B0BFB}" dt="2025-03-04T18:38:21.409" v="45"/>
        <pc:sldMkLst>
          <pc:docMk/>
          <pc:sldMk cId="2858287678" sldId="306"/>
        </pc:sldMkLst>
      </pc:sldChg>
      <pc:sldChg chg="add">
        <pc:chgData name="Dove, Edwin (GSFC-5950)" userId="77bf58d2-5982-4609-a008-a4040f01bee4" providerId="ADAL" clId="{E21020DB-C0CC-4C46-8B94-5D1B9E4B0BFB}" dt="2025-03-04T18:40:20.685" v="50"/>
        <pc:sldMkLst>
          <pc:docMk/>
          <pc:sldMk cId="4237367061" sldId="342"/>
        </pc:sldMkLst>
      </pc:sldChg>
      <pc:sldChg chg="add">
        <pc:chgData name="Dove, Edwin (GSFC-5950)" userId="77bf58d2-5982-4609-a008-a4040f01bee4" providerId="ADAL" clId="{E21020DB-C0CC-4C46-8B94-5D1B9E4B0BFB}" dt="2025-03-04T18:38:21.409" v="45"/>
        <pc:sldMkLst>
          <pc:docMk/>
          <pc:sldMk cId="140850872" sldId="354"/>
        </pc:sldMkLst>
      </pc:sldChg>
      <pc:sldChg chg="add">
        <pc:chgData name="Dove, Edwin (GSFC-5950)" userId="77bf58d2-5982-4609-a008-a4040f01bee4" providerId="ADAL" clId="{E21020DB-C0CC-4C46-8B94-5D1B9E4B0BFB}" dt="2025-03-04T18:38:21.409" v="45"/>
        <pc:sldMkLst>
          <pc:docMk/>
          <pc:sldMk cId="70801774" sldId="355"/>
        </pc:sldMkLst>
      </pc:sldChg>
      <pc:sldChg chg="add">
        <pc:chgData name="Dove, Edwin (GSFC-5950)" userId="77bf58d2-5982-4609-a008-a4040f01bee4" providerId="ADAL" clId="{E21020DB-C0CC-4C46-8B94-5D1B9E4B0BFB}" dt="2025-03-04T18:40:20.685" v="50"/>
        <pc:sldMkLst>
          <pc:docMk/>
          <pc:sldMk cId="2100910447" sldId="371"/>
        </pc:sldMkLst>
      </pc:sldChg>
      <pc:sldChg chg="add">
        <pc:chgData name="Dove, Edwin (GSFC-5950)" userId="77bf58d2-5982-4609-a008-a4040f01bee4" providerId="ADAL" clId="{E21020DB-C0CC-4C46-8B94-5D1B9E4B0BFB}" dt="2025-03-04T18:38:21.409" v="45"/>
        <pc:sldMkLst>
          <pc:docMk/>
          <pc:sldMk cId="3292708303" sldId="379"/>
        </pc:sldMkLst>
      </pc:sldChg>
      <pc:sldChg chg="add">
        <pc:chgData name="Dove, Edwin (GSFC-5950)" userId="77bf58d2-5982-4609-a008-a4040f01bee4" providerId="ADAL" clId="{E21020DB-C0CC-4C46-8B94-5D1B9E4B0BFB}" dt="2025-03-04T18:40:20.685" v="50"/>
        <pc:sldMkLst>
          <pc:docMk/>
          <pc:sldMk cId="3596919753" sldId="380"/>
        </pc:sldMkLst>
      </pc:sldChg>
      <pc:sldChg chg="add">
        <pc:chgData name="Dove, Edwin (GSFC-5950)" userId="77bf58d2-5982-4609-a008-a4040f01bee4" providerId="ADAL" clId="{E21020DB-C0CC-4C46-8B94-5D1B9E4B0BFB}" dt="2025-03-04T18:38:21.409" v="45"/>
        <pc:sldMkLst>
          <pc:docMk/>
          <pc:sldMk cId="1269639119" sldId="385"/>
        </pc:sldMkLst>
      </pc:sldChg>
      <pc:sldChg chg="add">
        <pc:chgData name="Dove, Edwin (GSFC-5950)" userId="77bf58d2-5982-4609-a008-a4040f01bee4" providerId="ADAL" clId="{E21020DB-C0CC-4C46-8B94-5D1B9E4B0BFB}" dt="2025-03-04T18:38:21.409" v="45"/>
        <pc:sldMkLst>
          <pc:docMk/>
          <pc:sldMk cId="59973678" sldId="397"/>
        </pc:sldMkLst>
      </pc:sldChg>
      <pc:sldChg chg="add">
        <pc:chgData name="Dove, Edwin (GSFC-5950)" userId="77bf58d2-5982-4609-a008-a4040f01bee4" providerId="ADAL" clId="{E21020DB-C0CC-4C46-8B94-5D1B9E4B0BFB}" dt="2025-03-04T18:38:21.409" v="45"/>
        <pc:sldMkLst>
          <pc:docMk/>
          <pc:sldMk cId="107772299" sldId="398"/>
        </pc:sldMkLst>
      </pc:sldChg>
      <pc:sldChg chg="add">
        <pc:chgData name="Dove, Edwin (GSFC-5950)" userId="77bf58d2-5982-4609-a008-a4040f01bee4" providerId="ADAL" clId="{E21020DB-C0CC-4C46-8B94-5D1B9E4B0BFB}" dt="2025-03-04T18:40:20.685" v="50"/>
        <pc:sldMkLst>
          <pc:docMk/>
          <pc:sldMk cId="3241303845" sldId="421"/>
        </pc:sldMkLst>
      </pc:sldChg>
      <pc:sldChg chg="add">
        <pc:chgData name="Dove, Edwin (GSFC-5950)" userId="77bf58d2-5982-4609-a008-a4040f01bee4" providerId="ADAL" clId="{E21020DB-C0CC-4C46-8B94-5D1B9E4B0BFB}" dt="2025-03-04T18:40:20.685" v="50"/>
        <pc:sldMkLst>
          <pc:docMk/>
          <pc:sldMk cId="3564123059" sldId="431"/>
        </pc:sldMkLst>
      </pc:sldChg>
      <pc:sldChg chg="add">
        <pc:chgData name="Dove, Edwin (GSFC-5950)" userId="77bf58d2-5982-4609-a008-a4040f01bee4" providerId="ADAL" clId="{E21020DB-C0CC-4C46-8B94-5D1B9E4B0BFB}" dt="2025-03-04T18:40:20.685" v="50"/>
        <pc:sldMkLst>
          <pc:docMk/>
          <pc:sldMk cId="3575834693" sldId="435"/>
        </pc:sldMkLst>
      </pc:sldChg>
      <pc:sldChg chg="add">
        <pc:chgData name="Dove, Edwin (GSFC-5950)" userId="77bf58d2-5982-4609-a008-a4040f01bee4" providerId="ADAL" clId="{E21020DB-C0CC-4C46-8B94-5D1B9E4B0BFB}" dt="2025-03-04T18:40:20.685" v="50"/>
        <pc:sldMkLst>
          <pc:docMk/>
          <pc:sldMk cId="3953805214" sldId="439"/>
        </pc:sldMkLst>
      </pc:sldChg>
      <pc:sldChg chg="add">
        <pc:chgData name="Dove, Edwin (GSFC-5950)" userId="77bf58d2-5982-4609-a008-a4040f01bee4" providerId="ADAL" clId="{E21020DB-C0CC-4C46-8B94-5D1B9E4B0BFB}" dt="2025-03-04T18:40:20.685" v="50"/>
        <pc:sldMkLst>
          <pc:docMk/>
          <pc:sldMk cId="1108548679" sldId="440"/>
        </pc:sldMkLst>
      </pc:sldChg>
      <pc:sldChg chg="add">
        <pc:chgData name="Dove, Edwin (GSFC-5950)" userId="77bf58d2-5982-4609-a008-a4040f01bee4" providerId="ADAL" clId="{E21020DB-C0CC-4C46-8B94-5D1B9E4B0BFB}" dt="2025-03-04T18:40:20.685" v="50"/>
        <pc:sldMkLst>
          <pc:docMk/>
          <pc:sldMk cId="1444175156" sldId="442"/>
        </pc:sldMkLst>
      </pc:sldChg>
      <pc:sldChg chg="add">
        <pc:chgData name="Dove, Edwin (GSFC-5950)" userId="77bf58d2-5982-4609-a008-a4040f01bee4" providerId="ADAL" clId="{E21020DB-C0CC-4C46-8B94-5D1B9E4B0BFB}" dt="2025-03-04T18:40:20.685" v="50"/>
        <pc:sldMkLst>
          <pc:docMk/>
          <pc:sldMk cId="473490690" sldId="443"/>
        </pc:sldMkLst>
      </pc:sldChg>
      <pc:sldChg chg="add">
        <pc:chgData name="Dove, Edwin (GSFC-5950)" userId="77bf58d2-5982-4609-a008-a4040f01bee4" providerId="ADAL" clId="{E21020DB-C0CC-4C46-8B94-5D1B9E4B0BFB}" dt="2025-03-04T18:40:20.685" v="50"/>
        <pc:sldMkLst>
          <pc:docMk/>
          <pc:sldMk cId="4233426262" sldId="444"/>
        </pc:sldMkLst>
      </pc:sldChg>
      <pc:sldChg chg="add">
        <pc:chgData name="Dove, Edwin (GSFC-5950)" userId="77bf58d2-5982-4609-a008-a4040f01bee4" providerId="ADAL" clId="{E21020DB-C0CC-4C46-8B94-5D1B9E4B0BFB}" dt="2025-03-04T18:40:20.685" v="50"/>
        <pc:sldMkLst>
          <pc:docMk/>
          <pc:sldMk cId="4105457311" sldId="452"/>
        </pc:sldMkLst>
      </pc:sldChg>
      <pc:sldChg chg="addSp modSp add mod modClrScheme chgLayout">
        <pc:chgData name="Dove, Edwin (GSFC-5950)" userId="77bf58d2-5982-4609-a008-a4040f01bee4" providerId="ADAL" clId="{E21020DB-C0CC-4C46-8B94-5D1B9E4B0BFB}" dt="2025-03-04T19:08:47.343" v="282" actId="20577"/>
        <pc:sldMkLst>
          <pc:docMk/>
          <pc:sldMk cId="575577764" sldId="796"/>
        </pc:sldMkLst>
        <pc:spChg chg="add mod ord">
          <ac:chgData name="Dove, Edwin (GSFC-5950)" userId="77bf58d2-5982-4609-a008-a4040f01bee4" providerId="ADAL" clId="{E21020DB-C0CC-4C46-8B94-5D1B9E4B0BFB}" dt="2025-03-04T19:08:47.343" v="282" actId="20577"/>
          <ac:spMkLst>
            <pc:docMk/>
            <pc:sldMk cId="575577764" sldId="796"/>
            <ac:spMk id="3" creationId="{0CBB7AF1-BC94-84A3-0AA4-1E6B84944293}"/>
          </ac:spMkLst>
        </pc:spChg>
        <pc:spChg chg="add mod ord">
          <ac:chgData name="Dove, Edwin (GSFC-5950)" userId="77bf58d2-5982-4609-a008-a4040f01bee4" providerId="ADAL" clId="{E21020DB-C0CC-4C46-8B94-5D1B9E4B0BFB}" dt="2025-03-04T19:08:26.351" v="272"/>
          <ac:spMkLst>
            <pc:docMk/>
            <pc:sldMk cId="575577764" sldId="796"/>
            <ac:spMk id="4" creationId="{98DBF514-EDAC-DE21-DADD-6D00C0B46A5C}"/>
          </ac:spMkLst>
        </pc:spChg>
      </pc:sldChg>
      <pc:sldChg chg="delSp modSp add mod">
        <pc:chgData name="Dove, Edwin (GSFC-5950)" userId="77bf58d2-5982-4609-a008-a4040f01bee4" providerId="ADAL" clId="{E21020DB-C0CC-4C46-8B94-5D1B9E4B0BFB}" dt="2025-03-05T16:24:46.224" v="364" actId="478"/>
        <pc:sldMkLst>
          <pc:docMk/>
          <pc:sldMk cId="2555176969" sldId="797"/>
        </pc:sldMkLst>
        <pc:spChg chg="mod">
          <ac:chgData name="Dove, Edwin (GSFC-5950)" userId="77bf58d2-5982-4609-a008-a4040f01bee4" providerId="ADAL" clId="{E21020DB-C0CC-4C46-8B94-5D1B9E4B0BFB}" dt="2025-03-05T16:24:36.334" v="363" actId="27636"/>
          <ac:spMkLst>
            <pc:docMk/>
            <pc:sldMk cId="2555176969" sldId="797"/>
            <ac:spMk id="3" creationId="{C88AE239-5CEF-9FA2-8E00-D9E32ED7E766}"/>
          </ac:spMkLst>
        </pc:spChg>
        <pc:spChg chg="del">
          <ac:chgData name="Dove, Edwin (GSFC-5950)" userId="77bf58d2-5982-4609-a008-a4040f01bee4" providerId="ADAL" clId="{E21020DB-C0CC-4C46-8B94-5D1B9E4B0BFB}" dt="2025-03-05T16:24:46.224" v="364" actId="478"/>
          <ac:spMkLst>
            <pc:docMk/>
            <pc:sldMk cId="2555176969" sldId="797"/>
            <ac:spMk id="5" creationId="{A2A772D6-D124-745B-9A4C-C0E8DD9B8E15}"/>
          </ac:spMkLst>
        </pc:spChg>
      </pc:sldChg>
      <pc:sldChg chg="add">
        <pc:chgData name="Dove, Edwin (GSFC-5950)" userId="77bf58d2-5982-4609-a008-a4040f01bee4" providerId="ADAL" clId="{E21020DB-C0CC-4C46-8B94-5D1B9E4B0BFB}" dt="2025-03-04T18:38:21.409" v="45"/>
        <pc:sldMkLst>
          <pc:docMk/>
          <pc:sldMk cId="3068569771" sldId="798"/>
        </pc:sldMkLst>
      </pc:sldChg>
      <pc:sldChg chg="add">
        <pc:chgData name="Dove, Edwin (GSFC-5950)" userId="77bf58d2-5982-4609-a008-a4040f01bee4" providerId="ADAL" clId="{E21020DB-C0CC-4C46-8B94-5D1B9E4B0BFB}" dt="2025-03-04T18:34:19.955" v="34"/>
        <pc:sldMkLst>
          <pc:docMk/>
          <pc:sldMk cId="3617577932" sldId="799"/>
        </pc:sldMkLst>
      </pc:sldChg>
      <pc:sldChg chg="modSp mod">
        <pc:chgData name="Dove, Edwin (GSFC-5950)" userId="77bf58d2-5982-4609-a008-a4040f01bee4" providerId="ADAL" clId="{E21020DB-C0CC-4C46-8B94-5D1B9E4B0BFB}" dt="2025-03-04T18:23:01.263" v="5" actId="20577"/>
        <pc:sldMkLst>
          <pc:docMk/>
          <pc:sldMk cId="3006028677" sldId="800"/>
        </pc:sldMkLst>
        <pc:spChg chg="mod">
          <ac:chgData name="Dove, Edwin (GSFC-5950)" userId="77bf58d2-5982-4609-a008-a4040f01bee4" providerId="ADAL" clId="{E21020DB-C0CC-4C46-8B94-5D1B9E4B0BFB}" dt="2025-03-04T18:23:01.263" v="5" actId="20577"/>
          <ac:spMkLst>
            <pc:docMk/>
            <pc:sldMk cId="3006028677" sldId="800"/>
            <ac:spMk id="3" creationId="{36648EB9-4491-61E7-E1E1-C18272275665}"/>
          </ac:spMkLst>
        </pc:spChg>
      </pc:sldChg>
      <pc:sldChg chg="add">
        <pc:chgData name="Dove, Edwin (GSFC-5950)" userId="77bf58d2-5982-4609-a008-a4040f01bee4" providerId="ADAL" clId="{E21020DB-C0CC-4C46-8B94-5D1B9E4B0BFB}" dt="2025-03-04T18:34:19.955" v="34"/>
        <pc:sldMkLst>
          <pc:docMk/>
          <pc:sldMk cId="1906575483" sldId="801"/>
        </pc:sldMkLst>
      </pc:sldChg>
      <pc:sldChg chg="add">
        <pc:chgData name="Dove, Edwin (GSFC-5950)" userId="77bf58d2-5982-4609-a008-a4040f01bee4" providerId="ADAL" clId="{E21020DB-C0CC-4C46-8B94-5D1B9E4B0BFB}" dt="2025-03-04T18:29:12.064" v="26"/>
        <pc:sldMkLst>
          <pc:docMk/>
          <pc:sldMk cId="1825704460" sldId="803"/>
        </pc:sldMkLst>
      </pc:sldChg>
      <pc:sldChg chg="add del">
        <pc:chgData name="Dove, Edwin (GSFC-5950)" userId="77bf58d2-5982-4609-a008-a4040f01bee4" providerId="ADAL" clId="{E21020DB-C0CC-4C46-8B94-5D1B9E4B0BFB}" dt="2025-03-04T18:28:50.794" v="24"/>
        <pc:sldMkLst>
          <pc:docMk/>
          <pc:sldMk cId="4247091012" sldId="803"/>
        </pc:sldMkLst>
      </pc:sldChg>
      <pc:sldChg chg="add">
        <pc:chgData name="Dove, Edwin (GSFC-5950)" userId="77bf58d2-5982-4609-a008-a4040f01bee4" providerId="ADAL" clId="{E21020DB-C0CC-4C46-8B94-5D1B9E4B0BFB}" dt="2025-03-04T18:34:19.955" v="34"/>
        <pc:sldMkLst>
          <pc:docMk/>
          <pc:sldMk cId="1377803407" sldId="804"/>
        </pc:sldMkLst>
      </pc:sldChg>
      <pc:sldChg chg="add">
        <pc:chgData name="Dove, Edwin (GSFC-5950)" userId="77bf58d2-5982-4609-a008-a4040f01bee4" providerId="ADAL" clId="{E21020DB-C0CC-4C46-8B94-5D1B9E4B0BFB}" dt="2025-03-04T18:34:19.955" v="34"/>
        <pc:sldMkLst>
          <pc:docMk/>
          <pc:sldMk cId="4153648922" sldId="805"/>
        </pc:sldMkLst>
      </pc:sldChg>
      <pc:sldChg chg="add">
        <pc:chgData name="Dove, Edwin (GSFC-5950)" userId="77bf58d2-5982-4609-a008-a4040f01bee4" providerId="ADAL" clId="{E21020DB-C0CC-4C46-8B94-5D1B9E4B0BFB}" dt="2025-03-04T18:34:19.955" v="34"/>
        <pc:sldMkLst>
          <pc:docMk/>
          <pc:sldMk cId="1922999531" sldId="806"/>
        </pc:sldMkLst>
      </pc:sldChg>
      <pc:sldChg chg="add">
        <pc:chgData name="Dove, Edwin (GSFC-5950)" userId="77bf58d2-5982-4609-a008-a4040f01bee4" providerId="ADAL" clId="{E21020DB-C0CC-4C46-8B94-5D1B9E4B0BFB}" dt="2025-03-04T18:34:19.955" v="34"/>
        <pc:sldMkLst>
          <pc:docMk/>
          <pc:sldMk cId="3794719069" sldId="812"/>
        </pc:sldMkLst>
      </pc:sldChg>
      <pc:sldChg chg="add">
        <pc:chgData name="Dove, Edwin (GSFC-5950)" userId="77bf58d2-5982-4609-a008-a4040f01bee4" providerId="ADAL" clId="{E21020DB-C0CC-4C46-8B94-5D1B9E4B0BFB}" dt="2025-03-04T18:34:19.955" v="34"/>
        <pc:sldMkLst>
          <pc:docMk/>
          <pc:sldMk cId="954034298" sldId="813"/>
        </pc:sldMkLst>
      </pc:sldChg>
      <pc:sldChg chg="add">
        <pc:chgData name="Dove, Edwin (GSFC-5950)" userId="77bf58d2-5982-4609-a008-a4040f01bee4" providerId="ADAL" clId="{E21020DB-C0CC-4C46-8B94-5D1B9E4B0BFB}" dt="2025-03-04T18:34:19.955" v="34"/>
        <pc:sldMkLst>
          <pc:docMk/>
          <pc:sldMk cId="1616373161" sldId="815"/>
        </pc:sldMkLst>
      </pc:sldChg>
      <pc:sldChg chg="add">
        <pc:chgData name="Dove, Edwin (GSFC-5950)" userId="77bf58d2-5982-4609-a008-a4040f01bee4" providerId="ADAL" clId="{E21020DB-C0CC-4C46-8B94-5D1B9E4B0BFB}" dt="2025-03-04T18:34:19.955" v="34"/>
        <pc:sldMkLst>
          <pc:docMk/>
          <pc:sldMk cId="2707369058" sldId="816"/>
        </pc:sldMkLst>
      </pc:sldChg>
      <pc:sldChg chg="add">
        <pc:chgData name="Dove, Edwin (GSFC-5950)" userId="77bf58d2-5982-4609-a008-a4040f01bee4" providerId="ADAL" clId="{E21020DB-C0CC-4C46-8B94-5D1B9E4B0BFB}" dt="2025-03-04T18:34:19.955" v="34"/>
        <pc:sldMkLst>
          <pc:docMk/>
          <pc:sldMk cId="2762334217" sldId="817"/>
        </pc:sldMkLst>
      </pc:sldChg>
      <pc:sldChg chg="add">
        <pc:chgData name="Dove, Edwin (GSFC-5950)" userId="77bf58d2-5982-4609-a008-a4040f01bee4" providerId="ADAL" clId="{E21020DB-C0CC-4C46-8B94-5D1B9E4B0BFB}" dt="2025-03-04T18:34:19.955" v="34"/>
        <pc:sldMkLst>
          <pc:docMk/>
          <pc:sldMk cId="1097304826" sldId="818"/>
        </pc:sldMkLst>
      </pc:sldChg>
      <pc:sldChg chg="add">
        <pc:chgData name="Dove, Edwin (GSFC-5950)" userId="77bf58d2-5982-4609-a008-a4040f01bee4" providerId="ADAL" clId="{E21020DB-C0CC-4C46-8B94-5D1B9E4B0BFB}" dt="2025-03-04T18:29:12.064" v="26"/>
        <pc:sldMkLst>
          <pc:docMk/>
          <pc:sldMk cId="1573634726" sldId="824"/>
        </pc:sldMkLst>
      </pc:sldChg>
      <pc:sldChg chg="add del">
        <pc:chgData name="Dove, Edwin (GSFC-5950)" userId="77bf58d2-5982-4609-a008-a4040f01bee4" providerId="ADAL" clId="{E21020DB-C0CC-4C46-8B94-5D1B9E4B0BFB}" dt="2025-03-04T18:28:50.794" v="24"/>
        <pc:sldMkLst>
          <pc:docMk/>
          <pc:sldMk cId="3164787522" sldId="824"/>
        </pc:sldMkLst>
      </pc:sldChg>
      <pc:sldChg chg="add del">
        <pc:chgData name="Dove, Edwin (GSFC-5950)" userId="77bf58d2-5982-4609-a008-a4040f01bee4" providerId="ADAL" clId="{E21020DB-C0CC-4C46-8B94-5D1B9E4B0BFB}" dt="2025-03-04T18:28:50.794" v="24"/>
        <pc:sldMkLst>
          <pc:docMk/>
          <pc:sldMk cId="1352421876" sldId="825"/>
        </pc:sldMkLst>
      </pc:sldChg>
      <pc:sldChg chg="add">
        <pc:chgData name="Dove, Edwin (GSFC-5950)" userId="77bf58d2-5982-4609-a008-a4040f01bee4" providerId="ADAL" clId="{E21020DB-C0CC-4C46-8B94-5D1B9E4B0BFB}" dt="2025-03-04T18:29:12.064" v="26"/>
        <pc:sldMkLst>
          <pc:docMk/>
          <pc:sldMk cId="4086629847" sldId="825"/>
        </pc:sldMkLst>
      </pc:sldChg>
      <pc:sldChg chg="add del">
        <pc:chgData name="Dove, Edwin (GSFC-5950)" userId="77bf58d2-5982-4609-a008-a4040f01bee4" providerId="ADAL" clId="{E21020DB-C0CC-4C46-8B94-5D1B9E4B0BFB}" dt="2025-03-04T18:28:50.794" v="24"/>
        <pc:sldMkLst>
          <pc:docMk/>
          <pc:sldMk cId="43113369" sldId="826"/>
        </pc:sldMkLst>
      </pc:sldChg>
      <pc:sldChg chg="add">
        <pc:chgData name="Dove, Edwin (GSFC-5950)" userId="77bf58d2-5982-4609-a008-a4040f01bee4" providerId="ADAL" clId="{E21020DB-C0CC-4C46-8B94-5D1B9E4B0BFB}" dt="2025-03-04T18:29:12.064" v="26"/>
        <pc:sldMkLst>
          <pc:docMk/>
          <pc:sldMk cId="3774125562" sldId="826"/>
        </pc:sldMkLst>
      </pc:sldChg>
      <pc:sldChg chg="add del">
        <pc:chgData name="Dove, Edwin (GSFC-5950)" userId="77bf58d2-5982-4609-a008-a4040f01bee4" providerId="ADAL" clId="{E21020DB-C0CC-4C46-8B94-5D1B9E4B0BFB}" dt="2025-03-04T18:28:50.794" v="24"/>
        <pc:sldMkLst>
          <pc:docMk/>
          <pc:sldMk cId="2172404088" sldId="827"/>
        </pc:sldMkLst>
      </pc:sldChg>
      <pc:sldChg chg="add">
        <pc:chgData name="Dove, Edwin (GSFC-5950)" userId="77bf58d2-5982-4609-a008-a4040f01bee4" providerId="ADAL" clId="{E21020DB-C0CC-4C46-8B94-5D1B9E4B0BFB}" dt="2025-03-04T18:29:12.064" v="26"/>
        <pc:sldMkLst>
          <pc:docMk/>
          <pc:sldMk cId="3738029932" sldId="827"/>
        </pc:sldMkLst>
      </pc:sldChg>
      <pc:sldChg chg="add del">
        <pc:chgData name="Dove, Edwin (GSFC-5950)" userId="77bf58d2-5982-4609-a008-a4040f01bee4" providerId="ADAL" clId="{E21020DB-C0CC-4C46-8B94-5D1B9E4B0BFB}" dt="2025-03-04T18:28:50.794" v="24"/>
        <pc:sldMkLst>
          <pc:docMk/>
          <pc:sldMk cId="1298829579" sldId="828"/>
        </pc:sldMkLst>
      </pc:sldChg>
      <pc:sldChg chg="add">
        <pc:chgData name="Dove, Edwin (GSFC-5950)" userId="77bf58d2-5982-4609-a008-a4040f01bee4" providerId="ADAL" clId="{E21020DB-C0CC-4C46-8B94-5D1B9E4B0BFB}" dt="2025-03-04T18:29:12.064" v="26"/>
        <pc:sldMkLst>
          <pc:docMk/>
          <pc:sldMk cId="2279155583" sldId="828"/>
        </pc:sldMkLst>
      </pc:sldChg>
      <pc:sldChg chg="add">
        <pc:chgData name="Dove, Edwin (GSFC-5950)" userId="77bf58d2-5982-4609-a008-a4040f01bee4" providerId="ADAL" clId="{E21020DB-C0CC-4C46-8B94-5D1B9E4B0BFB}" dt="2025-03-04T18:29:12.064" v="26"/>
        <pc:sldMkLst>
          <pc:docMk/>
          <pc:sldMk cId="1147864694" sldId="829"/>
        </pc:sldMkLst>
      </pc:sldChg>
      <pc:sldChg chg="add del">
        <pc:chgData name="Dove, Edwin (GSFC-5950)" userId="77bf58d2-5982-4609-a008-a4040f01bee4" providerId="ADAL" clId="{E21020DB-C0CC-4C46-8B94-5D1B9E4B0BFB}" dt="2025-03-04T18:28:50.794" v="24"/>
        <pc:sldMkLst>
          <pc:docMk/>
          <pc:sldMk cId="4186516173" sldId="829"/>
        </pc:sldMkLst>
      </pc:sldChg>
      <pc:sldChg chg="add del">
        <pc:chgData name="Dove, Edwin (GSFC-5950)" userId="77bf58d2-5982-4609-a008-a4040f01bee4" providerId="ADAL" clId="{E21020DB-C0CC-4C46-8B94-5D1B9E4B0BFB}" dt="2025-03-04T18:28:50.794" v="24"/>
        <pc:sldMkLst>
          <pc:docMk/>
          <pc:sldMk cId="113169496" sldId="830"/>
        </pc:sldMkLst>
      </pc:sldChg>
      <pc:sldChg chg="add">
        <pc:chgData name="Dove, Edwin (GSFC-5950)" userId="77bf58d2-5982-4609-a008-a4040f01bee4" providerId="ADAL" clId="{E21020DB-C0CC-4C46-8B94-5D1B9E4B0BFB}" dt="2025-03-04T18:29:12.064" v="26"/>
        <pc:sldMkLst>
          <pc:docMk/>
          <pc:sldMk cId="1463179721" sldId="830"/>
        </pc:sldMkLst>
      </pc:sldChg>
      <pc:sldChg chg="modSp add mod">
        <pc:chgData name="Dove, Edwin (GSFC-5950)" userId="77bf58d2-5982-4609-a008-a4040f01bee4" providerId="ADAL" clId="{E21020DB-C0CC-4C46-8B94-5D1B9E4B0BFB}" dt="2025-03-04T19:05:48.047" v="255" actId="20577"/>
        <pc:sldMkLst>
          <pc:docMk/>
          <pc:sldMk cId="145197204" sldId="831"/>
        </pc:sldMkLst>
        <pc:spChg chg="mod">
          <ac:chgData name="Dove, Edwin (GSFC-5950)" userId="77bf58d2-5982-4609-a008-a4040f01bee4" providerId="ADAL" clId="{E21020DB-C0CC-4C46-8B94-5D1B9E4B0BFB}" dt="2025-03-04T19:05:48.047" v="255" actId="20577"/>
          <ac:spMkLst>
            <pc:docMk/>
            <pc:sldMk cId="145197204" sldId="831"/>
            <ac:spMk id="3" creationId="{C0E1F9D9-2014-18C5-4597-8567FB14C80F}"/>
          </ac:spMkLst>
        </pc:spChg>
      </pc:sldChg>
      <pc:sldChg chg="add del">
        <pc:chgData name="Dove, Edwin (GSFC-5950)" userId="77bf58d2-5982-4609-a008-a4040f01bee4" providerId="ADAL" clId="{E21020DB-C0CC-4C46-8B94-5D1B9E4B0BFB}" dt="2025-03-04T18:27:32.602" v="20"/>
        <pc:sldMkLst>
          <pc:docMk/>
          <pc:sldMk cId="1840850957" sldId="831"/>
        </pc:sldMkLst>
      </pc:sldChg>
      <pc:sldChg chg="add del">
        <pc:chgData name="Dove, Edwin (GSFC-5950)" userId="77bf58d2-5982-4609-a008-a4040f01bee4" providerId="ADAL" clId="{E21020DB-C0CC-4C46-8B94-5D1B9E4B0BFB}" dt="2025-03-04T18:28:50.794" v="24"/>
        <pc:sldMkLst>
          <pc:docMk/>
          <pc:sldMk cId="2448699691" sldId="831"/>
        </pc:sldMkLst>
      </pc:sldChg>
      <pc:sldChg chg="add del">
        <pc:chgData name="Dove, Edwin (GSFC-5950)" userId="77bf58d2-5982-4609-a008-a4040f01bee4" providerId="ADAL" clId="{E21020DB-C0CC-4C46-8B94-5D1B9E4B0BFB}" dt="2025-03-04T18:28:50.794" v="24"/>
        <pc:sldMkLst>
          <pc:docMk/>
          <pc:sldMk cId="2468914271" sldId="832"/>
        </pc:sldMkLst>
      </pc:sldChg>
      <pc:sldChg chg="add">
        <pc:chgData name="Dove, Edwin (GSFC-5950)" userId="77bf58d2-5982-4609-a008-a4040f01bee4" providerId="ADAL" clId="{E21020DB-C0CC-4C46-8B94-5D1B9E4B0BFB}" dt="2025-03-04T18:29:12.064" v="26"/>
        <pc:sldMkLst>
          <pc:docMk/>
          <pc:sldMk cId="3145654915" sldId="832"/>
        </pc:sldMkLst>
      </pc:sldChg>
      <pc:sldChg chg="add">
        <pc:chgData name="Dove, Edwin (GSFC-5950)" userId="77bf58d2-5982-4609-a008-a4040f01bee4" providerId="ADAL" clId="{E21020DB-C0CC-4C46-8B94-5D1B9E4B0BFB}" dt="2025-03-04T18:38:21.409" v="45"/>
        <pc:sldMkLst>
          <pc:docMk/>
          <pc:sldMk cId="1621064778" sldId="833"/>
        </pc:sldMkLst>
      </pc:sldChg>
      <pc:sldChg chg="add del">
        <pc:chgData name="Dove, Edwin (GSFC-5950)" userId="77bf58d2-5982-4609-a008-a4040f01bee4" providerId="ADAL" clId="{E21020DB-C0CC-4C46-8B94-5D1B9E4B0BFB}" dt="2025-03-04T18:28:50.794" v="24"/>
        <pc:sldMkLst>
          <pc:docMk/>
          <pc:sldMk cId="495445325" sldId="834"/>
        </pc:sldMkLst>
      </pc:sldChg>
      <pc:sldChg chg="add">
        <pc:chgData name="Dove, Edwin (GSFC-5950)" userId="77bf58d2-5982-4609-a008-a4040f01bee4" providerId="ADAL" clId="{E21020DB-C0CC-4C46-8B94-5D1B9E4B0BFB}" dt="2025-03-04T18:29:12.064" v="26"/>
        <pc:sldMkLst>
          <pc:docMk/>
          <pc:sldMk cId="1369287606" sldId="834"/>
        </pc:sldMkLst>
      </pc:sldChg>
      <pc:sldChg chg="add">
        <pc:chgData name="Dove, Edwin (GSFC-5950)" userId="77bf58d2-5982-4609-a008-a4040f01bee4" providerId="ADAL" clId="{E21020DB-C0CC-4C46-8B94-5D1B9E4B0BFB}" dt="2025-03-04T18:40:20.685" v="50"/>
        <pc:sldMkLst>
          <pc:docMk/>
          <pc:sldMk cId="3713051926" sldId="835"/>
        </pc:sldMkLst>
      </pc:sldChg>
      <pc:sldChg chg="add">
        <pc:chgData name="Dove, Edwin (GSFC-5950)" userId="77bf58d2-5982-4609-a008-a4040f01bee4" providerId="ADAL" clId="{E21020DB-C0CC-4C46-8B94-5D1B9E4B0BFB}" dt="2025-03-04T18:29:12.064" v="26"/>
        <pc:sldMkLst>
          <pc:docMk/>
          <pc:sldMk cId="1566977593" sldId="836"/>
        </pc:sldMkLst>
      </pc:sldChg>
      <pc:sldChg chg="add del">
        <pc:chgData name="Dove, Edwin (GSFC-5950)" userId="77bf58d2-5982-4609-a008-a4040f01bee4" providerId="ADAL" clId="{E21020DB-C0CC-4C46-8B94-5D1B9E4B0BFB}" dt="2025-03-04T18:28:50.794" v="24"/>
        <pc:sldMkLst>
          <pc:docMk/>
          <pc:sldMk cId="2754200007" sldId="836"/>
        </pc:sldMkLst>
      </pc:sldChg>
      <pc:sldChg chg="add">
        <pc:chgData name="Dove, Edwin (GSFC-5950)" userId="77bf58d2-5982-4609-a008-a4040f01bee4" providerId="ADAL" clId="{E21020DB-C0CC-4C46-8B94-5D1B9E4B0BFB}" dt="2025-03-04T18:29:12.064" v="26"/>
        <pc:sldMkLst>
          <pc:docMk/>
          <pc:sldMk cId="998518832" sldId="838"/>
        </pc:sldMkLst>
      </pc:sldChg>
      <pc:sldChg chg="add del">
        <pc:chgData name="Dove, Edwin (GSFC-5950)" userId="77bf58d2-5982-4609-a008-a4040f01bee4" providerId="ADAL" clId="{E21020DB-C0CC-4C46-8B94-5D1B9E4B0BFB}" dt="2025-03-04T18:28:50.794" v="24"/>
        <pc:sldMkLst>
          <pc:docMk/>
          <pc:sldMk cId="2601804760" sldId="838"/>
        </pc:sldMkLst>
      </pc:sldChg>
      <pc:sldChg chg="add del">
        <pc:chgData name="Dove, Edwin (GSFC-5950)" userId="77bf58d2-5982-4609-a008-a4040f01bee4" providerId="ADAL" clId="{E21020DB-C0CC-4C46-8B94-5D1B9E4B0BFB}" dt="2025-03-04T18:27:31.739" v="19"/>
        <pc:sldMkLst>
          <pc:docMk/>
          <pc:sldMk cId="3326240919" sldId="838"/>
        </pc:sldMkLst>
      </pc:sldChg>
      <pc:sldChg chg="add">
        <pc:chgData name="Dove, Edwin (GSFC-5950)" userId="77bf58d2-5982-4609-a008-a4040f01bee4" providerId="ADAL" clId="{E21020DB-C0CC-4C46-8B94-5D1B9E4B0BFB}" dt="2025-03-04T18:34:19.955" v="34"/>
        <pc:sldMkLst>
          <pc:docMk/>
          <pc:sldMk cId="1374295760" sldId="839"/>
        </pc:sldMkLst>
      </pc:sldChg>
      <pc:sldChg chg="add del">
        <pc:chgData name="Dove, Edwin (GSFC-5950)" userId="77bf58d2-5982-4609-a008-a4040f01bee4" providerId="ADAL" clId="{E21020DB-C0CC-4C46-8B94-5D1B9E4B0BFB}" dt="2025-03-04T18:28:50.794" v="24"/>
        <pc:sldMkLst>
          <pc:docMk/>
          <pc:sldMk cId="228538810" sldId="840"/>
        </pc:sldMkLst>
      </pc:sldChg>
      <pc:sldChg chg="add">
        <pc:chgData name="Dove, Edwin (GSFC-5950)" userId="77bf58d2-5982-4609-a008-a4040f01bee4" providerId="ADAL" clId="{E21020DB-C0CC-4C46-8B94-5D1B9E4B0BFB}" dt="2025-03-04T18:29:12.064" v="26"/>
        <pc:sldMkLst>
          <pc:docMk/>
          <pc:sldMk cId="2736008793" sldId="840"/>
        </pc:sldMkLst>
      </pc:sldChg>
      <pc:sldChg chg="add">
        <pc:chgData name="Dove, Edwin (GSFC-5950)" userId="77bf58d2-5982-4609-a008-a4040f01bee4" providerId="ADAL" clId="{E21020DB-C0CC-4C46-8B94-5D1B9E4B0BFB}" dt="2025-03-04T18:29:12.064" v="26"/>
        <pc:sldMkLst>
          <pc:docMk/>
          <pc:sldMk cId="343966661" sldId="841"/>
        </pc:sldMkLst>
      </pc:sldChg>
      <pc:sldChg chg="add del">
        <pc:chgData name="Dove, Edwin (GSFC-5950)" userId="77bf58d2-5982-4609-a008-a4040f01bee4" providerId="ADAL" clId="{E21020DB-C0CC-4C46-8B94-5D1B9E4B0BFB}" dt="2025-03-04T18:28:50.794" v="24"/>
        <pc:sldMkLst>
          <pc:docMk/>
          <pc:sldMk cId="1378619979" sldId="841"/>
        </pc:sldMkLst>
      </pc:sldChg>
      <pc:sldChg chg="add del">
        <pc:chgData name="Dove, Edwin (GSFC-5950)" userId="77bf58d2-5982-4609-a008-a4040f01bee4" providerId="ADAL" clId="{E21020DB-C0CC-4C46-8B94-5D1B9E4B0BFB}" dt="2025-03-04T18:28:50.794" v="24"/>
        <pc:sldMkLst>
          <pc:docMk/>
          <pc:sldMk cId="2890697808" sldId="842"/>
        </pc:sldMkLst>
      </pc:sldChg>
      <pc:sldChg chg="add">
        <pc:chgData name="Dove, Edwin (GSFC-5950)" userId="77bf58d2-5982-4609-a008-a4040f01bee4" providerId="ADAL" clId="{E21020DB-C0CC-4C46-8B94-5D1B9E4B0BFB}" dt="2025-03-04T18:29:12.064" v="26"/>
        <pc:sldMkLst>
          <pc:docMk/>
          <pc:sldMk cId="3641021857" sldId="842"/>
        </pc:sldMkLst>
      </pc:sldChg>
      <pc:sldChg chg="add">
        <pc:chgData name="Dove, Edwin (GSFC-5950)" userId="77bf58d2-5982-4609-a008-a4040f01bee4" providerId="ADAL" clId="{E21020DB-C0CC-4C46-8B94-5D1B9E4B0BFB}" dt="2025-03-04T18:29:12.064" v="26"/>
        <pc:sldMkLst>
          <pc:docMk/>
          <pc:sldMk cId="3498317758" sldId="843"/>
        </pc:sldMkLst>
      </pc:sldChg>
      <pc:sldChg chg="add del">
        <pc:chgData name="Dove, Edwin (GSFC-5950)" userId="77bf58d2-5982-4609-a008-a4040f01bee4" providerId="ADAL" clId="{E21020DB-C0CC-4C46-8B94-5D1B9E4B0BFB}" dt="2025-03-04T18:28:50.794" v="24"/>
        <pc:sldMkLst>
          <pc:docMk/>
          <pc:sldMk cId="4281989201" sldId="843"/>
        </pc:sldMkLst>
      </pc:sldChg>
      <pc:sldChg chg="add">
        <pc:chgData name="Dove, Edwin (GSFC-5950)" userId="77bf58d2-5982-4609-a008-a4040f01bee4" providerId="ADAL" clId="{E21020DB-C0CC-4C46-8B94-5D1B9E4B0BFB}" dt="2025-03-04T18:29:12.064" v="26"/>
        <pc:sldMkLst>
          <pc:docMk/>
          <pc:sldMk cId="854712957" sldId="844"/>
        </pc:sldMkLst>
      </pc:sldChg>
      <pc:sldChg chg="add del">
        <pc:chgData name="Dove, Edwin (GSFC-5950)" userId="77bf58d2-5982-4609-a008-a4040f01bee4" providerId="ADAL" clId="{E21020DB-C0CC-4C46-8B94-5D1B9E4B0BFB}" dt="2025-03-04T18:28:50.794" v="24"/>
        <pc:sldMkLst>
          <pc:docMk/>
          <pc:sldMk cId="1652256965" sldId="844"/>
        </pc:sldMkLst>
      </pc:sldChg>
      <pc:sldChg chg="add">
        <pc:chgData name="Dove, Edwin (GSFC-5950)" userId="77bf58d2-5982-4609-a008-a4040f01bee4" providerId="ADAL" clId="{E21020DB-C0CC-4C46-8B94-5D1B9E4B0BFB}" dt="2025-03-04T18:29:12.064" v="26"/>
        <pc:sldMkLst>
          <pc:docMk/>
          <pc:sldMk cId="2104463307" sldId="845"/>
        </pc:sldMkLst>
      </pc:sldChg>
      <pc:sldChg chg="add del">
        <pc:chgData name="Dove, Edwin (GSFC-5950)" userId="77bf58d2-5982-4609-a008-a4040f01bee4" providerId="ADAL" clId="{E21020DB-C0CC-4C46-8B94-5D1B9E4B0BFB}" dt="2025-03-04T18:28:50.794" v="24"/>
        <pc:sldMkLst>
          <pc:docMk/>
          <pc:sldMk cId="3867387312" sldId="845"/>
        </pc:sldMkLst>
      </pc:sldChg>
      <pc:sldChg chg="add del">
        <pc:chgData name="Dove, Edwin (GSFC-5950)" userId="77bf58d2-5982-4609-a008-a4040f01bee4" providerId="ADAL" clId="{E21020DB-C0CC-4C46-8B94-5D1B9E4B0BFB}" dt="2025-03-04T18:28:50.794" v="24"/>
        <pc:sldMkLst>
          <pc:docMk/>
          <pc:sldMk cId="415626697" sldId="846"/>
        </pc:sldMkLst>
      </pc:sldChg>
      <pc:sldChg chg="add">
        <pc:chgData name="Dove, Edwin (GSFC-5950)" userId="77bf58d2-5982-4609-a008-a4040f01bee4" providerId="ADAL" clId="{E21020DB-C0CC-4C46-8B94-5D1B9E4B0BFB}" dt="2025-03-04T18:29:12.064" v="26"/>
        <pc:sldMkLst>
          <pc:docMk/>
          <pc:sldMk cId="1092040619" sldId="846"/>
        </pc:sldMkLst>
      </pc:sldChg>
      <pc:sldChg chg="add">
        <pc:chgData name="Dove, Edwin (GSFC-5950)" userId="77bf58d2-5982-4609-a008-a4040f01bee4" providerId="ADAL" clId="{E21020DB-C0CC-4C46-8B94-5D1B9E4B0BFB}" dt="2025-03-04T18:29:12.064" v="26"/>
        <pc:sldMkLst>
          <pc:docMk/>
          <pc:sldMk cId="2221619267" sldId="847"/>
        </pc:sldMkLst>
      </pc:sldChg>
      <pc:sldChg chg="add del">
        <pc:chgData name="Dove, Edwin (GSFC-5950)" userId="77bf58d2-5982-4609-a008-a4040f01bee4" providerId="ADAL" clId="{E21020DB-C0CC-4C46-8B94-5D1B9E4B0BFB}" dt="2025-03-04T18:28:50.794" v="24"/>
        <pc:sldMkLst>
          <pc:docMk/>
          <pc:sldMk cId="3894437133" sldId="847"/>
        </pc:sldMkLst>
      </pc:sldChg>
      <pc:sldChg chg="add del">
        <pc:chgData name="Dove, Edwin (GSFC-5950)" userId="77bf58d2-5982-4609-a008-a4040f01bee4" providerId="ADAL" clId="{E21020DB-C0CC-4C46-8B94-5D1B9E4B0BFB}" dt="2025-03-04T18:28:50.794" v="24"/>
        <pc:sldMkLst>
          <pc:docMk/>
          <pc:sldMk cId="7405810" sldId="848"/>
        </pc:sldMkLst>
      </pc:sldChg>
      <pc:sldChg chg="add">
        <pc:chgData name="Dove, Edwin (GSFC-5950)" userId="77bf58d2-5982-4609-a008-a4040f01bee4" providerId="ADAL" clId="{E21020DB-C0CC-4C46-8B94-5D1B9E4B0BFB}" dt="2025-03-04T18:29:12.064" v="26"/>
        <pc:sldMkLst>
          <pc:docMk/>
          <pc:sldMk cId="846108658" sldId="848"/>
        </pc:sldMkLst>
      </pc:sldChg>
      <pc:sldChg chg="add">
        <pc:chgData name="Dove, Edwin (GSFC-5950)" userId="77bf58d2-5982-4609-a008-a4040f01bee4" providerId="ADAL" clId="{E21020DB-C0CC-4C46-8B94-5D1B9E4B0BFB}" dt="2025-03-04T18:34:19.955" v="34"/>
        <pc:sldMkLst>
          <pc:docMk/>
          <pc:sldMk cId="873480207" sldId="849"/>
        </pc:sldMkLst>
      </pc:sldChg>
      <pc:sldChg chg="add">
        <pc:chgData name="Dove, Edwin (GSFC-5950)" userId="77bf58d2-5982-4609-a008-a4040f01bee4" providerId="ADAL" clId="{E21020DB-C0CC-4C46-8B94-5D1B9E4B0BFB}" dt="2025-03-04T18:29:12.064" v="26"/>
        <pc:sldMkLst>
          <pc:docMk/>
          <pc:sldMk cId="359124061" sldId="850"/>
        </pc:sldMkLst>
      </pc:sldChg>
      <pc:sldChg chg="add del">
        <pc:chgData name="Dove, Edwin (GSFC-5950)" userId="77bf58d2-5982-4609-a008-a4040f01bee4" providerId="ADAL" clId="{E21020DB-C0CC-4C46-8B94-5D1B9E4B0BFB}" dt="2025-03-04T18:28:50.794" v="24"/>
        <pc:sldMkLst>
          <pc:docMk/>
          <pc:sldMk cId="1658315543" sldId="850"/>
        </pc:sldMkLst>
      </pc:sldChg>
      <pc:sldChg chg="add">
        <pc:chgData name="Dove, Edwin (GSFC-5950)" userId="77bf58d2-5982-4609-a008-a4040f01bee4" providerId="ADAL" clId="{E21020DB-C0CC-4C46-8B94-5D1B9E4B0BFB}" dt="2025-03-04T18:29:12.064" v="26"/>
        <pc:sldMkLst>
          <pc:docMk/>
          <pc:sldMk cId="203552228" sldId="859"/>
        </pc:sldMkLst>
      </pc:sldChg>
      <pc:sldChg chg="add del">
        <pc:chgData name="Dove, Edwin (GSFC-5950)" userId="77bf58d2-5982-4609-a008-a4040f01bee4" providerId="ADAL" clId="{E21020DB-C0CC-4C46-8B94-5D1B9E4B0BFB}" dt="2025-03-04T18:28:50.794" v="24"/>
        <pc:sldMkLst>
          <pc:docMk/>
          <pc:sldMk cId="4175352538" sldId="859"/>
        </pc:sldMkLst>
      </pc:sldChg>
      <pc:sldChg chg="delCm modNotesTx">
        <pc:chgData name="Dove, Edwin (GSFC-5950)" userId="77bf58d2-5982-4609-a008-a4040f01bee4" providerId="ADAL" clId="{E21020DB-C0CC-4C46-8B94-5D1B9E4B0BFB}" dt="2025-03-05T18:11:25.244" v="481"/>
        <pc:sldMkLst>
          <pc:docMk/>
          <pc:sldMk cId="3861653977" sldId="864"/>
        </pc:sldMkLst>
        <pc:extLst>
          <p:ext xmlns:p="http://schemas.openxmlformats.org/presentationml/2006/main" uri="{D6D511B9-2390-475A-947B-AFAB55BFBCF1}">
            <pc226:cmChg xmlns:pc226="http://schemas.microsoft.com/office/powerpoint/2022/06/main/command" chg="del">
              <pc226:chgData name="Dove, Edwin (GSFC-5950)" userId="77bf58d2-5982-4609-a008-a4040f01bee4" providerId="ADAL" clId="{E21020DB-C0CC-4C46-8B94-5D1B9E4B0BFB}" dt="2025-03-05T18:11:25.244" v="481"/>
              <pc2:cmMkLst xmlns:pc2="http://schemas.microsoft.com/office/powerpoint/2019/9/main/command">
                <pc:docMk/>
                <pc:sldMk cId="3861653977" sldId="864"/>
                <pc2:cmMk id="{24F8CDE7-F772-4088-95C3-87417D62C0E0}"/>
              </pc2:cmMkLst>
            </pc226:cmChg>
          </p:ext>
        </pc:extLst>
      </pc:sldChg>
      <pc:sldChg chg="delCm modNotesTx">
        <pc:chgData name="Dove, Edwin (GSFC-5950)" userId="77bf58d2-5982-4609-a008-a4040f01bee4" providerId="ADAL" clId="{E21020DB-C0CC-4C46-8B94-5D1B9E4B0BFB}" dt="2025-03-05T18:09:58.258" v="448"/>
        <pc:sldMkLst>
          <pc:docMk/>
          <pc:sldMk cId="1089799315" sldId="866"/>
        </pc:sldMkLst>
        <pc:extLst>
          <p:ext xmlns:p="http://schemas.openxmlformats.org/presentationml/2006/main" uri="{D6D511B9-2390-475A-947B-AFAB55BFBCF1}">
            <pc226:cmChg xmlns:pc226="http://schemas.microsoft.com/office/powerpoint/2022/06/main/command" chg="del">
              <pc226:chgData name="Dove, Edwin (GSFC-5950)" userId="77bf58d2-5982-4609-a008-a4040f01bee4" providerId="ADAL" clId="{E21020DB-C0CC-4C46-8B94-5D1B9E4B0BFB}" dt="2025-03-05T18:09:56.317" v="447"/>
              <pc2:cmMkLst xmlns:pc2="http://schemas.microsoft.com/office/powerpoint/2019/9/main/command">
                <pc:docMk/>
                <pc:sldMk cId="1089799315" sldId="866"/>
                <pc2:cmMk id="{8CAA6B25-7E84-41EC-957C-55E2920187A7}"/>
              </pc2:cmMkLst>
            </pc226:cmChg>
            <pc226:cmChg xmlns:pc226="http://schemas.microsoft.com/office/powerpoint/2022/06/main/command" chg="del">
              <pc226:chgData name="Dove, Edwin (GSFC-5950)" userId="77bf58d2-5982-4609-a008-a4040f01bee4" providerId="ADAL" clId="{E21020DB-C0CC-4C46-8B94-5D1B9E4B0BFB}" dt="2025-03-05T18:09:54.228" v="446"/>
              <pc2:cmMkLst xmlns:pc2="http://schemas.microsoft.com/office/powerpoint/2019/9/main/command">
                <pc:docMk/>
                <pc:sldMk cId="1089799315" sldId="866"/>
                <pc2:cmMk id="{231C284A-D56E-4ECD-B463-9F1B51CA79B0}"/>
              </pc2:cmMkLst>
            </pc226:cmChg>
            <pc226:cmChg xmlns:pc226="http://schemas.microsoft.com/office/powerpoint/2022/06/main/command" chg="del">
              <pc226:chgData name="Dove, Edwin (GSFC-5950)" userId="77bf58d2-5982-4609-a008-a4040f01bee4" providerId="ADAL" clId="{E21020DB-C0CC-4C46-8B94-5D1B9E4B0BFB}" dt="2025-03-05T18:09:58.258" v="448"/>
              <pc2:cmMkLst xmlns:pc2="http://schemas.microsoft.com/office/powerpoint/2019/9/main/command">
                <pc:docMk/>
                <pc:sldMk cId="1089799315" sldId="866"/>
                <pc2:cmMk id="{8E213F9F-262F-4005-B1E4-F08458EEB1FF}"/>
              </pc2:cmMkLst>
            </pc226:cmChg>
          </p:ext>
        </pc:extLst>
      </pc:sldChg>
      <pc:sldChg chg="delCm modNotesTx">
        <pc:chgData name="Dove, Edwin (GSFC-5950)" userId="77bf58d2-5982-4609-a008-a4040f01bee4" providerId="ADAL" clId="{E21020DB-C0CC-4C46-8B94-5D1B9E4B0BFB}" dt="2025-03-05T18:10:23.240" v="462"/>
        <pc:sldMkLst>
          <pc:docMk/>
          <pc:sldMk cId="4229000519" sldId="867"/>
        </pc:sldMkLst>
        <pc:extLst>
          <p:ext xmlns:p="http://schemas.openxmlformats.org/presentationml/2006/main" uri="{D6D511B9-2390-475A-947B-AFAB55BFBCF1}">
            <pc226:cmChg xmlns:pc226="http://schemas.microsoft.com/office/powerpoint/2022/06/main/command" chg="del">
              <pc226:chgData name="Dove, Edwin (GSFC-5950)" userId="77bf58d2-5982-4609-a008-a4040f01bee4" providerId="ADAL" clId="{E21020DB-C0CC-4C46-8B94-5D1B9E4B0BFB}" dt="2025-03-05T18:10:23.240" v="462"/>
              <pc2:cmMkLst xmlns:pc2="http://schemas.microsoft.com/office/powerpoint/2019/9/main/command">
                <pc:docMk/>
                <pc:sldMk cId="4229000519" sldId="867"/>
                <pc2:cmMk id="{6EEE721D-4F43-41A3-A564-2FA239422910}"/>
              </pc2:cmMkLst>
            </pc226:cmChg>
          </p:ext>
        </pc:extLst>
      </pc:sldChg>
      <pc:sldChg chg="delCm modNotesTx">
        <pc:chgData name="Dove, Edwin (GSFC-5950)" userId="77bf58d2-5982-4609-a008-a4040f01bee4" providerId="ADAL" clId="{E21020DB-C0CC-4C46-8B94-5D1B9E4B0BFB}" dt="2025-03-05T18:10:45.466" v="478"/>
        <pc:sldMkLst>
          <pc:docMk/>
          <pc:sldMk cId="1639208774" sldId="868"/>
        </pc:sldMkLst>
        <pc:extLst>
          <p:ext xmlns:p="http://schemas.openxmlformats.org/presentationml/2006/main" uri="{D6D511B9-2390-475A-947B-AFAB55BFBCF1}">
            <pc226:cmChg xmlns:pc226="http://schemas.microsoft.com/office/powerpoint/2022/06/main/command" chg="del">
              <pc226:chgData name="Dove, Edwin (GSFC-5950)" userId="77bf58d2-5982-4609-a008-a4040f01bee4" providerId="ADAL" clId="{E21020DB-C0CC-4C46-8B94-5D1B9E4B0BFB}" dt="2025-03-05T18:10:45.466" v="478"/>
              <pc2:cmMkLst xmlns:pc2="http://schemas.microsoft.com/office/powerpoint/2019/9/main/command">
                <pc:docMk/>
                <pc:sldMk cId="1639208774" sldId="868"/>
                <pc2:cmMk id="{A47CAF2C-AE59-43D3-83C4-3DDD363A9DB3}"/>
              </pc2:cmMkLst>
            </pc226:cmChg>
          </p:ext>
        </pc:extLst>
      </pc:sldChg>
      <pc:sldChg chg="add">
        <pc:chgData name="Dove, Edwin (GSFC-5950)" userId="77bf58d2-5982-4609-a008-a4040f01bee4" providerId="ADAL" clId="{E21020DB-C0CC-4C46-8B94-5D1B9E4B0BFB}" dt="2025-03-04T18:34:19.955" v="34"/>
        <pc:sldMkLst>
          <pc:docMk/>
          <pc:sldMk cId="393534697" sldId="870"/>
        </pc:sldMkLst>
      </pc:sldChg>
      <pc:sldChg chg="new del">
        <pc:chgData name="Dove, Edwin (GSFC-5950)" userId="77bf58d2-5982-4609-a008-a4040f01bee4" providerId="ADAL" clId="{E21020DB-C0CC-4C46-8B94-5D1B9E4B0BFB}" dt="2025-03-04T18:29:17.289" v="27" actId="47"/>
        <pc:sldMkLst>
          <pc:docMk/>
          <pc:sldMk cId="1744384204" sldId="870"/>
        </pc:sldMkLst>
      </pc:sldChg>
      <pc:sldChg chg="new add del">
        <pc:chgData name="Dove, Edwin (GSFC-5950)" userId="77bf58d2-5982-4609-a008-a4040f01bee4" providerId="ADAL" clId="{E21020DB-C0CC-4C46-8B94-5D1B9E4B0BFB}" dt="2025-03-04T18:27:38.065" v="22" actId="47"/>
        <pc:sldMkLst>
          <pc:docMk/>
          <pc:sldMk cId="2389071345" sldId="870"/>
        </pc:sldMkLst>
      </pc:sldChg>
      <pc:sldChg chg="add">
        <pc:chgData name="Dove, Edwin (GSFC-5950)" userId="77bf58d2-5982-4609-a008-a4040f01bee4" providerId="ADAL" clId="{E21020DB-C0CC-4C46-8B94-5D1B9E4B0BFB}" dt="2025-03-04T18:29:12.064" v="26"/>
        <pc:sldMkLst>
          <pc:docMk/>
          <pc:sldMk cId="1645112278" sldId="871"/>
        </pc:sldMkLst>
      </pc:sldChg>
      <pc:sldChg chg="add del">
        <pc:chgData name="Dove, Edwin (GSFC-5950)" userId="77bf58d2-5982-4609-a008-a4040f01bee4" providerId="ADAL" clId="{E21020DB-C0CC-4C46-8B94-5D1B9E4B0BFB}" dt="2025-03-04T18:28:50.794" v="24"/>
        <pc:sldMkLst>
          <pc:docMk/>
          <pc:sldMk cId="2933532329" sldId="871"/>
        </pc:sldMkLst>
      </pc:sldChg>
      <pc:sldChg chg="add">
        <pc:chgData name="Dove, Edwin (GSFC-5950)" userId="77bf58d2-5982-4609-a008-a4040f01bee4" providerId="ADAL" clId="{E21020DB-C0CC-4C46-8B94-5D1B9E4B0BFB}" dt="2025-03-04T18:40:20.685" v="50"/>
        <pc:sldMkLst>
          <pc:docMk/>
          <pc:sldMk cId="80818189" sldId="872"/>
        </pc:sldMkLst>
      </pc:sldChg>
      <pc:sldChg chg="add del">
        <pc:chgData name="Dove, Edwin (GSFC-5950)" userId="77bf58d2-5982-4609-a008-a4040f01bee4" providerId="ADAL" clId="{E21020DB-C0CC-4C46-8B94-5D1B9E4B0BFB}" dt="2025-03-04T18:28:50.794" v="24"/>
        <pc:sldMkLst>
          <pc:docMk/>
          <pc:sldMk cId="804227524" sldId="873"/>
        </pc:sldMkLst>
      </pc:sldChg>
      <pc:sldChg chg="add">
        <pc:chgData name="Dove, Edwin (GSFC-5950)" userId="77bf58d2-5982-4609-a008-a4040f01bee4" providerId="ADAL" clId="{E21020DB-C0CC-4C46-8B94-5D1B9E4B0BFB}" dt="2025-03-04T18:29:12.064" v="26"/>
        <pc:sldMkLst>
          <pc:docMk/>
          <pc:sldMk cId="1791607934" sldId="873"/>
        </pc:sldMkLst>
      </pc:sldChg>
      <pc:sldChg chg="add del">
        <pc:chgData name="Dove, Edwin (GSFC-5950)" userId="77bf58d2-5982-4609-a008-a4040f01bee4" providerId="ADAL" clId="{E21020DB-C0CC-4C46-8B94-5D1B9E4B0BFB}" dt="2025-03-04T18:28:50.794" v="24"/>
        <pc:sldMkLst>
          <pc:docMk/>
          <pc:sldMk cId="1095159530" sldId="874"/>
        </pc:sldMkLst>
      </pc:sldChg>
      <pc:sldChg chg="add">
        <pc:chgData name="Dove, Edwin (GSFC-5950)" userId="77bf58d2-5982-4609-a008-a4040f01bee4" providerId="ADAL" clId="{E21020DB-C0CC-4C46-8B94-5D1B9E4B0BFB}" dt="2025-03-04T18:29:12.064" v="26"/>
        <pc:sldMkLst>
          <pc:docMk/>
          <pc:sldMk cId="3792435693" sldId="874"/>
        </pc:sldMkLst>
      </pc:sldChg>
      <pc:sldChg chg="add delCm modNotesTx">
        <pc:chgData name="Dove, Edwin (GSFC-5950)" userId="77bf58d2-5982-4609-a008-a4040f01bee4" providerId="ADAL" clId="{E21020DB-C0CC-4C46-8B94-5D1B9E4B0BFB}" dt="2025-03-05T18:29:56.503" v="569" actId="20577"/>
        <pc:sldMkLst>
          <pc:docMk/>
          <pc:sldMk cId="2169607413" sldId="875"/>
        </pc:sldMkLst>
        <pc:extLst>
          <p:ext xmlns:p="http://schemas.openxmlformats.org/presentationml/2006/main" uri="{D6D511B9-2390-475A-947B-AFAB55BFBCF1}">
            <pc226:cmChg xmlns:pc226="http://schemas.microsoft.com/office/powerpoint/2022/06/main/command" chg="del">
              <pc226:chgData name="Dove, Edwin (GSFC-5950)" userId="77bf58d2-5982-4609-a008-a4040f01bee4" providerId="ADAL" clId="{E21020DB-C0CC-4C46-8B94-5D1B9E4B0BFB}" dt="2025-03-05T18:14:18.350" v="561"/>
              <pc2:cmMkLst xmlns:pc2="http://schemas.microsoft.com/office/powerpoint/2019/9/main/command">
                <pc:docMk/>
                <pc:sldMk cId="2169607413" sldId="875"/>
                <pc2:cmMk id="{ADA789F0-2629-426A-962E-EC0C0F310EB6}"/>
              </pc2:cmMkLst>
            </pc226:cmChg>
          </p:ext>
        </pc:extLst>
      </pc:sldChg>
      <pc:sldChg chg="add del">
        <pc:chgData name="Dove, Edwin (GSFC-5950)" userId="77bf58d2-5982-4609-a008-a4040f01bee4" providerId="ADAL" clId="{E21020DB-C0CC-4C46-8B94-5D1B9E4B0BFB}" dt="2025-03-04T18:28:50.794" v="24"/>
        <pc:sldMkLst>
          <pc:docMk/>
          <pc:sldMk cId="3129411086" sldId="875"/>
        </pc:sldMkLst>
      </pc:sldChg>
      <pc:sldChg chg="add del">
        <pc:chgData name="Dove, Edwin (GSFC-5950)" userId="77bf58d2-5982-4609-a008-a4040f01bee4" providerId="ADAL" clId="{E21020DB-C0CC-4C46-8B94-5D1B9E4B0BFB}" dt="2025-03-04T18:28:50.794" v="24"/>
        <pc:sldMkLst>
          <pc:docMk/>
          <pc:sldMk cId="4045424292" sldId="876"/>
        </pc:sldMkLst>
      </pc:sldChg>
      <pc:sldChg chg="add">
        <pc:chgData name="Dove, Edwin (GSFC-5950)" userId="77bf58d2-5982-4609-a008-a4040f01bee4" providerId="ADAL" clId="{E21020DB-C0CC-4C46-8B94-5D1B9E4B0BFB}" dt="2025-03-04T18:29:12.064" v="26"/>
        <pc:sldMkLst>
          <pc:docMk/>
          <pc:sldMk cId="4056376610" sldId="876"/>
        </pc:sldMkLst>
      </pc:sldChg>
      <pc:sldChg chg="add">
        <pc:chgData name="Dove, Edwin (GSFC-5950)" userId="77bf58d2-5982-4609-a008-a4040f01bee4" providerId="ADAL" clId="{E21020DB-C0CC-4C46-8B94-5D1B9E4B0BFB}" dt="2025-03-04T18:34:19.955" v="34"/>
        <pc:sldMkLst>
          <pc:docMk/>
          <pc:sldMk cId="4141123584" sldId="877"/>
        </pc:sldMkLst>
      </pc:sldChg>
      <pc:sldChg chg="add">
        <pc:chgData name="Dove, Edwin (GSFC-5950)" userId="77bf58d2-5982-4609-a008-a4040f01bee4" providerId="ADAL" clId="{E21020DB-C0CC-4C46-8B94-5D1B9E4B0BFB}" dt="2025-03-04T18:29:12.064" v="26"/>
        <pc:sldMkLst>
          <pc:docMk/>
          <pc:sldMk cId="372085562" sldId="878"/>
        </pc:sldMkLst>
      </pc:sldChg>
      <pc:sldChg chg="add del">
        <pc:chgData name="Dove, Edwin (GSFC-5950)" userId="77bf58d2-5982-4609-a008-a4040f01bee4" providerId="ADAL" clId="{E21020DB-C0CC-4C46-8B94-5D1B9E4B0BFB}" dt="2025-03-04T18:28:50.794" v="24"/>
        <pc:sldMkLst>
          <pc:docMk/>
          <pc:sldMk cId="1420468417" sldId="878"/>
        </pc:sldMkLst>
      </pc:sldChg>
      <pc:sldChg chg="add delCm">
        <pc:chgData name="Dove, Edwin (GSFC-5950)" userId="77bf58d2-5982-4609-a008-a4040f01bee4" providerId="ADAL" clId="{E21020DB-C0CC-4C46-8B94-5D1B9E4B0BFB}" dt="2025-03-05T18:24:41.240" v="562"/>
        <pc:sldMkLst>
          <pc:docMk/>
          <pc:sldMk cId="242904614" sldId="879"/>
        </pc:sldMkLst>
        <pc:extLst>
          <p:ext xmlns:p="http://schemas.openxmlformats.org/presentationml/2006/main" uri="{D6D511B9-2390-475A-947B-AFAB55BFBCF1}">
            <pc226:cmChg xmlns:pc226="http://schemas.microsoft.com/office/powerpoint/2022/06/main/command" chg="del">
              <pc226:chgData name="Dove, Edwin (GSFC-5950)" userId="77bf58d2-5982-4609-a008-a4040f01bee4" providerId="ADAL" clId="{E21020DB-C0CC-4C46-8B94-5D1B9E4B0BFB}" dt="2025-03-05T18:24:41.240" v="562"/>
              <pc2:cmMkLst xmlns:pc2="http://schemas.microsoft.com/office/powerpoint/2019/9/main/command">
                <pc:docMk/>
                <pc:sldMk cId="242904614" sldId="879"/>
                <pc2:cmMk id="{5A652124-E983-429C-94B4-EF69E7BA77EC}"/>
              </pc2:cmMkLst>
            </pc226:cmChg>
          </p:ext>
        </pc:extLst>
      </pc:sldChg>
      <pc:sldChg chg="add del">
        <pc:chgData name="Dove, Edwin (GSFC-5950)" userId="77bf58d2-5982-4609-a008-a4040f01bee4" providerId="ADAL" clId="{E21020DB-C0CC-4C46-8B94-5D1B9E4B0BFB}" dt="2025-03-04T18:28:50.794" v="24"/>
        <pc:sldMkLst>
          <pc:docMk/>
          <pc:sldMk cId="829797922" sldId="879"/>
        </pc:sldMkLst>
      </pc:sldChg>
      <pc:sldChg chg="add del">
        <pc:chgData name="Dove, Edwin (GSFC-5950)" userId="77bf58d2-5982-4609-a008-a4040f01bee4" providerId="ADAL" clId="{E21020DB-C0CC-4C46-8B94-5D1B9E4B0BFB}" dt="2025-03-04T18:28:50.794" v="24"/>
        <pc:sldMkLst>
          <pc:docMk/>
          <pc:sldMk cId="399067307" sldId="880"/>
        </pc:sldMkLst>
      </pc:sldChg>
      <pc:sldChg chg="add">
        <pc:chgData name="Dove, Edwin (GSFC-5950)" userId="77bf58d2-5982-4609-a008-a4040f01bee4" providerId="ADAL" clId="{E21020DB-C0CC-4C46-8B94-5D1B9E4B0BFB}" dt="2025-03-04T18:29:12.064" v="26"/>
        <pc:sldMkLst>
          <pc:docMk/>
          <pc:sldMk cId="3331597528" sldId="880"/>
        </pc:sldMkLst>
      </pc:sldChg>
      <pc:sldChg chg="add">
        <pc:chgData name="Dove, Edwin (GSFC-5950)" userId="77bf58d2-5982-4609-a008-a4040f01bee4" providerId="ADAL" clId="{E21020DB-C0CC-4C46-8B94-5D1B9E4B0BFB}" dt="2025-03-04T18:34:19.955" v="34"/>
        <pc:sldMkLst>
          <pc:docMk/>
          <pc:sldMk cId="5631351" sldId="881"/>
        </pc:sldMkLst>
      </pc:sldChg>
      <pc:sldChg chg="add del">
        <pc:chgData name="Dove, Edwin (GSFC-5950)" userId="77bf58d2-5982-4609-a008-a4040f01bee4" providerId="ADAL" clId="{E21020DB-C0CC-4C46-8B94-5D1B9E4B0BFB}" dt="2025-03-04T18:27:31.377" v="18"/>
        <pc:sldMkLst>
          <pc:docMk/>
          <pc:sldMk cId="969857227" sldId="882"/>
        </pc:sldMkLst>
      </pc:sldChg>
      <pc:sldChg chg="add del">
        <pc:chgData name="Dove, Edwin (GSFC-5950)" userId="77bf58d2-5982-4609-a008-a4040f01bee4" providerId="ADAL" clId="{E21020DB-C0CC-4C46-8B94-5D1B9E4B0BFB}" dt="2025-03-04T18:28:50.794" v="24"/>
        <pc:sldMkLst>
          <pc:docMk/>
          <pc:sldMk cId="3393970046" sldId="882"/>
        </pc:sldMkLst>
      </pc:sldChg>
      <pc:sldChg chg="add">
        <pc:chgData name="Dove, Edwin (GSFC-5950)" userId="77bf58d2-5982-4609-a008-a4040f01bee4" providerId="ADAL" clId="{E21020DB-C0CC-4C46-8B94-5D1B9E4B0BFB}" dt="2025-03-04T18:29:12.064" v="26"/>
        <pc:sldMkLst>
          <pc:docMk/>
          <pc:sldMk cId="3697322629" sldId="882"/>
        </pc:sldMkLst>
      </pc:sldChg>
      <pc:sldChg chg="add del">
        <pc:chgData name="Dove, Edwin (GSFC-5950)" userId="77bf58d2-5982-4609-a008-a4040f01bee4" providerId="ADAL" clId="{E21020DB-C0CC-4C46-8B94-5D1B9E4B0BFB}" dt="2025-03-04T18:27:31.016" v="17"/>
        <pc:sldMkLst>
          <pc:docMk/>
          <pc:sldMk cId="732208671" sldId="883"/>
        </pc:sldMkLst>
      </pc:sldChg>
      <pc:sldChg chg="add del">
        <pc:chgData name="Dove, Edwin (GSFC-5950)" userId="77bf58d2-5982-4609-a008-a4040f01bee4" providerId="ADAL" clId="{E21020DB-C0CC-4C46-8B94-5D1B9E4B0BFB}" dt="2025-03-04T18:28:50.794" v="24"/>
        <pc:sldMkLst>
          <pc:docMk/>
          <pc:sldMk cId="2203740025" sldId="883"/>
        </pc:sldMkLst>
      </pc:sldChg>
      <pc:sldChg chg="add">
        <pc:chgData name="Dove, Edwin (GSFC-5950)" userId="77bf58d2-5982-4609-a008-a4040f01bee4" providerId="ADAL" clId="{E21020DB-C0CC-4C46-8B94-5D1B9E4B0BFB}" dt="2025-03-04T18:29:12.064" v="26"/>
        <pc:sldMkLst>
          <pc:docMk/>
          <pc:sldMk cId="3901745313" sldId="883"/>
        </pc:sldMkLst>
      </pc:sldChg>
      <pc:sldChg chg="add del">
        <pc:chgData name="Dove, Edwin (GSFC-5950)" userId="77bf58d2-5982-4609-a008-a4040f01bee4" providerId="ADAL" clId="{E21020DB-C0CC-4C46-8B94-5D1B9E4B0BFB}" dt="2025-03-04T18:27:03.591" v="15"/>
        <pc:sldMkLst>
          <pc:docMk/>
          <pc:sldMk cId="4107200761" sldId="883"/>
        </pc:sldMkLst>
      </pc:sldChg>
      <pc:sldChg chg="add del">
        <pc:chgData name="Dove, Edwin (GSFC-5950)" userId="77bf58d2-5982-4609-a008-a4040f01bee4" providerId="ADAL" clId="{E21020DB-C0CC-4C46-8B94-5D1B9E4B0BFB}" dt="2025-03-04T18:28:50.794" v="24"/>
        <pc:sldMkLst>
          <pc:docMk/>
          <pc:sldMk cId="590996565" sldId="884"/>
        </pc:sldMkLst>
      </pc:sldChg>
      <pc:sldChg chg="add">
        <pc:chgData name="Dove, Edwin (GSFC-5950)" userId="77bf58d2-5982-4609-a008-a4040f01bee4" providerId="ADAL" clId="{E21020DB-C0CC-4C46-8B94-5D1B9E4B0BFB}" dt="2025-03-04T18:29:12.064" v="26"/>
        <pc:sldMkLst>
          <pc:docMk/>
          <pc:sldMk cId="2448831131" sldId="884"/>
        </pc:sldMkLst>
      </pc:sldChg>
      <pc:sldChg chg="add del">
        <pc:chgData name="Dove, Edwin (GSFC-5950)" userId="77bf58d2-5982-4609-a008-a4040f01bee4" providerId="ADAL" clId="{E21020DB-C0CC-4C46-8B94-5D1B9E4B0BFB}" dt="2025-03-04T18:28:50.794" v="24"/>
        <pc:sldMkLst>
          <pc:docMk/>
          <pc:sldMk cId="1576688793" sldId="885"/>
        </pc:sldMkLst>
      </pc:sldChg>
      <pc:sldChg chg="add">
        <pc:chgData name="Dove, Edwin (GSFC-5950)" userId="77bf58d2-5982-4609-a008-a4040f01bee4" providerId="ADAL" clId="{E21020DB-C0CC-4C46-8B94-5D1B9E4B0BFB}" dt="2025-03-04T18:29:12.064" v="26"/>
        <pc:sldMkLst>
          <pc:docMk/>
          <pc:sldMk cId="2033856753" sldId="885"/>
        </pc:sldMkLst>
      </pc:sldChg>
      <pc:sldChg chg="add">
        <pc:chgData name="Dove, Edwin (GSFC-5950)" userId="77bf58d2-5982-4609-a008-a4040f01bee4" providerId="ADAL" clId="{E21020DB-C0CC-4C46-8B94-5D1B9E4B0BFB}" dt="2025-03-04T18:29:12.064" v="26"/>
        <pc:sldMkLst>
          <pc:docMk/>
          <pc:sldMk cId="153278919" sldId="886"/>
        </pc:sldMkLst>
      </pc:sldChg>
      <pc:sldChg chg="add del">
        <pc:chgData name="Dove, Edwin (GSFC-5950)" userId="77bf58d2-5982-4609-a008-a4040f01bee4" providerId="ADAL" clId="{E21020DB-C0CC-4C46-8B94-5D1B9E4B0BFB}" dt="2025-03-04T18:28:50.794" v="24"/>
        <pc:sldMkLst>
          <pc:docMk/>
          <pc:sldMk cId="1464758621" sldId="886"/>
        </pc:sldMkLst>
      </pc:sldChg>
      <pc:sldChg chg="add del">
        <pc:chgData name="Dove, Edwin (GSFC-5950)" userId="77bf58d2-5982-4609-a008-a4040f01bee4" providerId="ADAL" clId="{E21020DB-C0CC-4C46-8B94-5D1B9E4B0BFB}" dt="2025-03-04T18:28:50.794" v="24"/>
        <pc:sldMkLst>
          <pc:docMk/>
          <pc:sldMk cId="1274823079" sldId="887"/>
        </pc:sldMkLst>
      </pc:sldChg>
      <pc:sldChg chg="add">
        <pc:chgData name="Dove, Edwin (GSFC-5950)" userId="77bf58d2-5982-4609-a008-a4040f01bee4" providerId="ADAL" clId="{E21020DB-C0CC-4C46-8B94-5D1B9E4B0BFB}" dt="2025-03-04T18:29:12.064" v="26"/>
        <pc:sldMkLst>
          <pc:docMk/>
          <pc:sldMk cId="2068627203" sldId="887"/>
        </pc:sldMkLst>
      </pc:sldChg>
      <pc:sldChg chg="add">
        <pc:chgData name="Dove, Edwin (GSFC-5950)" userId="77bf58d2-5982-4609-a008-a4040f01bee4" providerId="ADAL" clId="{E21020DB-C0CC-4C46-8B94-5D1B9E4B0BFB}" dt="2025-03-04T18:29:12.064" v="26"/>
        <pc:sldMkLst>
          <pc:docMk/>
          <pc:sldMk cId="1770528949" sldId="888"/>
        </pc:sldMkLst>
      </pc:sldChg>
      <pc:sldChg chg="add del">
        <pc:chgData name="Dove, Edwin (GSFC-5950)" userId="77bf58d2-5982-4609-a008-a4040f01bee4" providerId="ADAL" clId="{E21020DB-C0CC-4C46-8B94-5D1B9E4B0BFB}" dt="2025-03-04T18:28:50.794" v="24"/>
        <pc:sldMkLst>
          <pc:docMk/>
          <pc:sldMk cId="3887751545" sldId="888"/>
        </pc:sldMkLst>
      </pc:sldChg>
      <pc:sldChg chg="add del">
        <pc:chgData name="Dove, Edwin (GSFC-5950)" userId="77bf58d2-5982-4609-a008-a4040f01bee4" providerId="ADAL" clId="{E21020DB-C0CC-4C46-8B94-5D1B9E4B0BFB}" dt="2025-03-04T18:28:50.794" v="24"/>
        <pc:sldMkLst>
          <pc:docMk/>
          <pc:sldMk cId="1644894797" sldId="889"/>
        </pc:sldMkLst>
      </pc:sldChg>
      <pc:sldChg chg="add">
        <pc:chgData name="Dove, Edwin (GSFC-5950)" userId="77bf58d2-5982-4609-a008-a4040f01bee4" providerId="ADAL" clId="{E21020DB-C0CC-4C46-8B94-5D1B9E4B0BFB}" dt="2025-03-04T18:29:12.064" v="26"/>
        <pc:sldMkLst>
          <pc:docMk/>
          <pc:sldMk cId="3454048041" sldId="889"/>
        </pc:sldMkLst>
      </pc:sldChg>
      <pc:sldChg chg="add del">
        <pc:chgData name="Dove, Edwin (GSFC-5950)" userId="77bf58d2-5982-4609-a008-a4040f01bee4" providerId="ADAL" clId="{E21020DB-C0CC-4C46-8B94-5D1B9E4B0BFB}" dt="2025-03-04T18:28:50.794" v="24"/>
        <pc:sldMkLst>
          <pc:docMk/>
          <pc:sldMk cId="3734444995" sldId="890"/>
        </pc:sldMkLst>
      </pc:sldChg>
      <pc:sldChg chg="add">
        <pc:chgData name="Dove, Edwin (GSFC-5950)" userId="77bf58d2-5982-4609-a008-a4040f01bee4" providerId="ADAL" clId="{E21020DB-C0CC-4C46-8B94-5D1B9E4B0BFB}" dt="2025-03-04T18:29:12.064" v="26"/>
        <pc:sldMkLst>
          <pc:docMk/>
          <pc:sldMk cId="3743803200" sldId="890"/>
        </pc:sldMkLst>
      </pc:sldChg>
      <pc:sldChg chg="add">
        <pc:chgData name="Dove, Edwin (GSFC-5950)" userId="77bf58d2-5982-4609-a008-a4040f01bee4" providerId="ADAL" clId="{E21020DB-C0CC-4C46-8B94-5D1B9E4B0BFB}" dt="2025-03-04T18:29:12.064" v="26"/>
        <pc:sldMkLst>
          <pc:docMk/>
          <pc:sldMk cId="1082215146" sldId="891"/>
        </pc:sldMkLst>
      </pc:sldChg>
      <pc:sldChg chg="add del">
        <pc:chgData name="Dove, Edwin (GSFC-5950)" userId="77bf58d2-5982-4609-a008-a4040f01bee4" providerId="ADAL" clId="{E21020DB-C0CC-4C46-8B94-5D1B9E4B0BFB}" dt="2025-03-04T18:28:50.794" v="24"/>
        <pc:sldMkLst>
          <pc:docMk/>
          <pc:sldMk cId="1219078685" sldId="891"/>
        </pc:sldMkLst>
      </pc:sldChg>
      <pc:sldChg chg="add">
        <pc:chgData name="Dove, Edwin (GSFC-5950)" userId="77bf58d2-5982-4609-a008-a4040f01bee4" providerId="ADAL" clId="{E21020DB-C0CC-4C46-8B94-5D1B9E4B0BFB}" dt="2025-03-04T18:29:12.064" v="26"/>
        <pc:sldMkLst>
          <pc:docMk/>
          <pc:sldMk cId="2603567016" sldId="892"/>
        </pc:sldMkLst>
      </pc:sldChg>
      <pc:sldChg chg="add del">
        <pc:chgData name="Dove, Edwin (GSFC-5950)" userId="77bf58d2-5982-4609-a008-a4040f01bee4" providerId="ADAL" clId="{E21020DB-C0CC-4C46-8B94-5D1B9E4B0BFB}" dt="2025-03-04T18:28:50.794" v="24"/>
        <pc:sldMkLst>
          <pc:docMk/>
          <pc:sldMk cId="3777255590" sldId="892"/>
        </pc:sldMkLst>
      </pc:sldChg>
      <pc:sldChg chg="add">
        <pc:chgData name="Dove, Edwin (GSFC-5950)" userId="77bf58d2-5982-4609-a008-a4040f01bee4" providerId="ADAL" clId="{E21020DB-C0CC-4C46-8B94-5D1B9E4B0BFB}" dt="2025-03-04T18:29:12.064" v="26"/>
        <pc:sldMkLst>
          <pc:docMk/>
          <pc:sldMk cId="2079348570" sldId="893"/>
        </pc:sldMkLst>
      </pc:sldChg>
      <pc:sldChg chg="add del">
        <pc:chgData name="Dove, Edwin (GSFC-5950)" userId="77bf58d2-5982-4609-a008-a4040f01bee4" providerId="ADAL" clId="{E21020DB-C0CC-4C46-8B94-5D1B9E4B0BFB}" dt="2025-03-04T18:28:50.794" v="24"/>
        <pc:sldMkLst>
          <pc:docMk/>
          <pc:sldMk cId="2858857932" sldId="893"/>
        </pc:sldMkLst>
      </pc:sldChg>
      <pc:sldChg chg="add del">
        <pc:chgData name="Dove, Edwin (GSFC-5950)" userId="77bf58d2-5982-4609-a008-a4040f01bee4" providerId="ADAL" clId="{E21020DB-C0CC-4C46-8B94-5D1B9E4B0BFB}" dt="2025-03-04T18:28:50.794" v="24"/>
        <pc:sldMkLst>
          <pc:docMk/>
          <pc:sldMk cId="1999615461" sldId="894"/>
        </pc:sldMkLst>
      </pc:sldChg>
      <pc:sldChg chg="add">
        <pc:chgData name="Dove, Edwin (GSFC-5950)" userId="77bf58d2-5982-4609-a008-a4040f01bee4" providerId="ADAL" clId="{E21020DB-C0CC-4C46-8B94-5D1B9E4B0BFB}" dt="2025-03-04T18:29:12.064" v="26"/>
        <pc:sldMkLst>
          <pc:docMk/>
          <pc:sldMk cId="3512525405" sldId="894"/>
        </pc:sldMkLst>
      </pc:sldChg>
      <pc:sldChg chg="add">
        <pc:chgData name="Dove, Edwin (GSFC-5950)" userId="77bf58d2-5982-4609-a008-a4040f01bee4" providerId="ADAL" clId="{E21020DB-C0CC-4C46-8B94-5D1B9E4B0BFB}" dt="2025-03-04T18:29:12.064" v="26"/>
        <pc:sldMkLst>
          <pc:docMk/>
          <pc:sldMk cId="1075614517" sldId="895"/>
        </pc:sldMkLst>
      </pc:sldChg>
      <pc:sldChg chg="add del">
        <pc:chgData name="Dove, Edwin (GSFC-5950)" userId="77bf58d2-5982-4609-a008-a4040f01bee4" providerId="ADAL" clId="{E21020DB-C0CC-4C46-8B94-5D1B9E4B0BFB}" dt="2025-03-04T18:28:50.794" v="24"/>
        <pc:sldMkLst>
          <pc:docMk/>
          <pc:sldMk cId="2195770628" sldId="895"/>
        </pc:sldMkLst>
      </pc:sldChg>
      <pc:sldChg chg="add del">
        <pc:chgData name="Dove, Edwin (GSFC-5950)" userId="77bf58d2-5982-4609-a008-a4040f01bee4" providerId="ADAL" clId="{E21020DB-C0CC-4C46-8B94-5D1B9E4B0BFB}" dt="2025-03-04T18:28:50.794" v="24"/>
        <pc:sldMkLst>
          <pc:docMk/>
          <pc:sldMk cId="1519750925" sldId="896"/>
        </pc:sldMkLst>
      </pc:sldChg>
      <pc:sldChg chg="add">
        <pc:chgData name="Dove, Edwin (GSFC-5950)" userId="77bf58d2-5982-4609-a008-a4040f01bee4" providerId="ADAL" clId="{E21020DB-C0CC-4C46-8B94-5D1B9E4B0BFB}" dt="2025-03-04T18:29:12.064" v="26"/>
        <pc:sldMkLst>
          <pc:docMk/>
          <pc:sldMk cId="2753770684" sldId="896"/>
        </pc:sldMkLst>
      </pc:sldChg>
      <pc:sldChg chg="add">
        <pc:chgData name="Dove, Edwin (GSFC-5950)" userId="77bf58d2-5982-4609-a008-a4040f01bee4" providerId="ADAL" clId="{E21020DB-C0CC-4C46-8B94-5D1B9E4B0BFB}" dt="2025-03-04T18:29:12.064" v="26"/>
        <pc:sldMkLst>
          <pc:docMk/>
          <pc:sldMk cId="2667919470" sldId="897"/>
        </pc:sldMkLst>
      </pc:sldChg>
      <pc:sldChg chg="add del">
        <pc:chgData name="Dove, Edwin (GSFC-5950)" userId="77bf58d2-5982-4609-a008-a4040f01bee4" providerId="ADAL" clId="{E21020DB-C0CC-4C46-8B94-5D1B9E4B0BFB}" dt="2025-03-04T18:28:50.794" v="24"/>
        <pc:sldMkLst>
          <pc:docMk/>
          <pc:sldMk cId="3662300061" sldId="897"/>
        </pc:sldMkLst>
      </pc:sldChg>
      <pc:sldChg chg="add del">
        <pc:chgData name="Dove, Edwin (GSFC-5950)" userId="77bf58d2-5982-4609-a008-a4040f01bee4" providerId="ADAL" clId="{E21020DB-C0CC-4C46-8B94-5D1B9E4B0BFB}" dt="2025-03-04T18:28:50.794" v="24"/>
        <pc:sldMkLst>
          <pc:docMk/>
          <pc:sldMk cId="793315629" sldId="898"/>
        </pc:sldMkLst>
      </pc:sldChg>
      <pc:sldChg chg="add">
        <pc:chgData name="Dove, Edwin (GSFC-5950)" userId="77bf58d2-5982-4609-a008-a4040f01bee4" providerId="ADAL" clId="{E21020DB-C0CC-4C46-8B94-5D1B9E4B0BFB}" dt="2025-03-04T18:29:12.064" v="26"/>
        <pc:sldMkLst>
          <pc:docMk/>
          <pc:sldMk cId="2553128242" sldId="898"/>
        </pc:sldMkLst>
      </pc:sldChg>
      <pc:sldChg chg="add del">
        <pc:chgData name="Dove, Edwin (GSFC-5950)" userId="77bf58d2-5982-4609-a008-a4040f01bee4" providerId="ADAL" clId="{E21020DB-C0CC-4C46-8B94-5D1B9E4B0BFB}" dt="2025-03-04T18:28:50.794" v="24"/>
        <pc:sldMkLst>
          <pc:docMk/>
          <pc:sldMk cId="341703099" sldId="899"/>
        </pc:sldMkLst>
      </pc:sldChg>
      <pc:sldChg chg="add">
        <pc:chgData name="Dove, Edwin (GSFC-5950)" userId="77bf58d2-5982-4609-a008-a4040f01bee4" providerId="ADAL" clId="{E21020DB-C0CC-4C46-8B94-5D1B9E4B0BFB}" dt="2025-03-04T18:29:12.064" v="26"/>
        <pc:sldMkLst>
          <pc:docMk/>
          <pc:sldMk cId="1944953765" sldId="899"/>
        </pc:sldMkLst>
      </pc:sldChg>
      <pc:sldChg chg="add del">
        <pc:chgData name="Dove, Edwin (GSFC-5950)" userId="77bf58d2-5982-4609-a008-a4040f01bee4" providerId="ADAL" clId="{E21020DB-C0CC-4C46-8B94-5D1B9E4B0BFB}" dt="2025-03-04T18:28:50.794" v="24"/>
        <pc:sldMkLst>
          <pc:docMk/>
          <pc:sldMk cId="846061985" sldId="900"/>
        </pc:sldMkLst>
      </pc:sldChg>
      <pc:sldChg chg="add">
        <pc:chgData name="Dove, Edwin (GSFC-5950)" userId="77bf58d2-5982-4609-a008-a4040f01bee4" providerId="ADAL" clId="{E21020DB-C0CC-4C46-8B94-5D1B9E4B0BFB}" dt="2025-03-04T18:29:12.064" v="26"/>
        <pc:sldMkLst>
          <pc:docMk/>
          <pc:sldMk cId="2047457941" sldId="900"/>
        </pc:sldMkLst>
      </pc:sldChg>
      <pc:sldChg chg="add del">
        <pc:chgData name="Dove, Edwin (GSFC-5950)" userId="77bf58d2-5982-4609-a008-a4040f01bee4" providerId="ADAL" clId="{E21020DB-C0CC-4C46-8B94-5D1B9E4B0BFB}" dt="2025-03-04T18:28:50.794" v="24"/>
        <pc:sldMkLst>
          <pc:docMk/>
          <pc:sldMk cId="1752571607" sldId="901"/>
        </pc:sldMkLst>
      </pc:sldChg>
      <pc:sldChg chg="add">
        <pc:chgData name="Dove, Edwin (GSFC-5950)" userId="77bf58d2-5982-4609-a008-a4040f01bee4" providerId="ADAL" clId="{E21020DB-C0CC-4C46-8B94-5D1B9E4B0BFB}" dt="2025-03-04T18:29:12.064" v="26"/>
        <pc:sldMkLst>
          <pc:docMk/>
          <pc:sldMk cId="1768936396" sldId="901"/>
        </pc:sldMkLst>
      </pc:sldChg>
      <pc:sldChg chg="add del">
        <pc:chgData name="Dove, Edwin (GSFC-5950)" userId="77bf58d2-5982-4609-a008-a4040f01bee4" providerId="ADAL" clId="{E21020DB-C0CC-4C46-8B94-5D1B9E4B0BFB}" dt="2025-03-04T18:28:50.794" v="24"/>
        <pc:sldMkLst>
          <pc:docMk/>
          <pc:sldMk cId="1298938042" sldId="902"/>
        </pc:sldMkLst>
      </pc:sldChg>
      <pc:sldChg chg="add">
        <pc:chgData name="Dove, Edwin (GSFC-5950)" userId="77bf58d2-5982-4609-a008-a4040f01bee4" providerId="ADAL" clId="{E21020DB-C0CC-4C46-8B94-5D1B9E4B0BFB}" dt="2025-03-04T18:29:12.064" v="26"/>
        <pc:sldMkLst>
          <pc:docMk/>
          <pc:sldMk cId="3143914826" sldId="902"/>
        </pc:sldMkLst>
      </pc:sldChg>
      <pc:sldChg chg="add del">
        <pc:chgData name="Dove, Edwin (GSFC-5950)" userId="77bf58d2-5982-4609-a008-a4040f01bee4" providerId="ADAL" clId="{E21020DB-C0CC-4C46-8B94-5D1B9E4B0BFB}" dt="2025-03-04T18:28:50.794" v="24"/>
        <pc:sldMkLst>
          <pc:docMk/>
          <pc:sldMk cId="1361000695" sldId="903"/>
        </pc:sldMkLst>
      </pc:sldChg>
      <pc:sldChg chg="add">
        <pc:chgData name="Dove, Edwin (GSFC-5950)" userId="77bf58d2-5982-4609-a008-a4040f01bee4" providerId="ADAL" clId="{E21020DB-C0CC-4C46-8B94-5D1B9E4B0BFB}" dt="2025-03-04T18:29:12.064" v="26"/>
        <pc:sldMkLst>
          <pc:docMk/>
          <pc:sldMk cId="1794216866" sldId="903"/>
        </pc:sldMkLst>
      </pc:sldChg>
      <pc:sldChg chg="add">
        <pc:chgData name="Dove, Edwin (GSFC-5950)" userId="77bf58d2-5982-4609-a008-a4040f01bee4" providerId="ADAL" clId="{E21020DB-C0CC-4C46-8B94-5D1B9E4B0BFB}" dt="2025-03-04T18:29:12.064" v="26"/>
        <pc:sldMkLst>
          <pc:docMk/>
          <pc:sldMk cId="1360314908" sldId="904"/>
        </pc:sldMkLst>
      </pc:sldChg>
      <pc:sldChg chg="add del">
        <pc:chgData name="Dove, Edwin (GSFC-5950)" userId="77bf58d2-5982-4609-a008-a4040f01bee4" providerId="ADAL" clId="{E21020DB-C0CC-4C46-8B94-5D1B9E4B0BFB}" dt="2025-03-04T18:28:50.794" v="24"/>
        <pc:sldMkLst>
          <pc:docMk/>
          <pc:sldMk cId="2165901781" sldId="904"/>
        </pc:sldMkLst>
      </pc:sldChg>
      <pc:sldChg chg="new del">
        <pc:chgData name="Dove, Edwin (GSFC-5950)" userId="77bf58d2-5982-4609-a008-a4040f01bee4" providerId="ADAL" clId="{E21020DB-C0CC-4C46-8B94-5D1B9E4B0BFB}" dt="2025-03-04T18:34:25.179" v="35" actId="47"/>
        <pc:sldMkLst>
          <pc:docMk/>
          <pc:sldMk cId="3019654499" sldId="905"/>
        </pc:sldMkLst>
      </pc:sldChg>
      <pc:sldChg chg="modSp add mod">
        <pc:chgData name="Dove, Edwin (GSFC-5950)" userId="77bf58d2-5982-4609-a008-a4040f01bee4" providerId="ADAL" clId="{E21020DB-C0CC-4C46-8B94-5D1B9E4B0BFB}" dt="2025-03-04T19:05:59.815" v="261" actId="20577"/>
        <pc:sldMkLst>
          <pc:docMk/>
          <pc:sldMk cId="3847609885" sldId="906"/>
        </pc:sldMkLst>
        <pc:spChg chg="mod">
          <ac:chgData name="Dove, Edwin (GSFC-5950)" userId="77bf58d2-5982-4609-a008-a4040f01bee4" providerId="ADAL" clId="{E21020DB-C0CC-4C46-8B94-5D1B9E4B0BFB}" dt="2025-03-04T19:05:59.815" v="261" actId="20577"/>
          <ac:spMkLst>
            <pc:docMk/>
            <pc:sldMk cId="3847609885" sldId="906"/>
            <ac:spMk id="3" creationId="{36648EB9-4491-61E7-E1E1-C18272275665}"/>
          </ac:spMkLst>
        </pc:spChg>
      </pc:sldChg>
      <pc:sldChg chg="add">
        <pc:chgData name="Dove, Edwin (GSFC-5950)" userId="77bf58d2-5982-4609-a008-a4040f01bee4" providerId="ADAL" clId="{E21020DB-C0CC-4C46-8B94-5D1B9E4B0BFB}" dt="2025-03-04T18:34:19.955" v="34"/>
        <pc:sldMkLst>
          <pc:docMk/>
          <pc:sldMk cId="1733289725" sldId="907"/>
        </pc:sldMkLst>
      </pc:sldChg>
      <pc:sldChg chg="add">
        <pc:chgData name="Dove, Edwin (GSFC-5950)" userId="77bf58d2-5982-4609-a008-a4040f01bee4" providerId="ADAL" clId="{E21020DB-C0CC-4C46-8B94-5D1B9E4B0BFB}" dt="2025-03-04T18:34:19.955" v="34"/>
        <pc:sldMkLst>
          <pc:docMk/>
          <pc:sldMk cId="1137823848" sldId="908"/>
        </pc:sldMkLst>
      </pc:sldChg>
      <pc:sldChg chg="add">
        <pc:chgData name="Dove, Edwin (GSFC-5950)" userId="77bf58d2-5982-4609-a008-a4040f01bee4" providerId="ADAL" clId="{E21020DB-C0CC-4C46-8B94-5D1B9E4B0BFB}" dt="2025-03-04T18:34:19.955" v="34"/>
        <pc:sldMkLst>
          <pc:docMk/>
          <pc:sldMk cId="3298530467" sldId="909"/>
        </pc:sldMkLst>
      </pc:sldChg>
      <pc:sldChg chg="add">
        <pc:chgData name="Dove, Edwin (GSFC-5950)" userId="77bf58d2-5982-4609-a008-a4040f01bee4" providerId="ADAL" clId="{E21020DB-C0CC-4C46-8B94-5D1B9E4B0BFB}" dt="2025-03-04T18:34:19.955" v="34"/>
        <pc:sldMkLst>
          <pc:docMk/>
          <pc:sldMk cId="1684097800" sldId="910"/>
        </pc:sldMkLst>
      </pc:sldChg>
      <pc:sldChg chg="add">
        <pc:chgData name="Dove, Edwin (GSFC-5950)" userId="77bf58d2-5982-4609-a008-a4040f01bee4" providerId="ADAL" clId="{E21020DB-C0CC-4C46-8B94-5D1B9E4B0BFB}" dt="2025-03-04T18:34:19.955" v="34"/>
        <pc:sldMkLst>
          <pc:docMk/>
          <pc:sldMk cId="278264258" sldId="911"/>
        </pc:sldMkLst>
      </pc:sldChg>
      <pc:sldChg chg="add">
        <pc:chgData name="Dove, Edwin (GSFC-5950)" userId="77bf58d2-5982-4609-a008-a4040f01bee4" providerId="ADAL" clId="{E21020DB-C0CC-4C46-8B94-5D1B9E4B0BFB}" dt="2025-03-04T18:34:19.955" v="34"/>
        <pc:sldMkLst>
          <pc:docMk/>
          <pc:sldMk cId="2586143111" sldId="912"/>
        </pc:sldMkLst>
      </pc:sldChg>
      <pc:sldChg chg="add">
        <pc:chgData name="Dove, Edwin (GSFC-5950)" userId="77bf58d2-5982-4609-a008-a4040f01bee4" providerId="ADAL" clId="{E21020DB-C0CC-4C46-8B94-5D1B9E4B0BFB}" dt="2025-03-04T18:34:19.955" v="34"/>
        <pc:sldMkLst>
          <pc:docMk/>
          <pc:sldMk cId="3344731040" sldId="913"/>
        </pc:sldMkLst>
      </pc:sldChg>
      <pc:sldChg chg="add">
        <pc:chgData name="Dove, Edwin (GSFC-5950)" userId="77bf58d2-5982-4609-a008-a4040f01bee4" providerId="ADAL" clId="{E21020DB-C0CC-4C46-8B94-5D1B9E4B0BFB}" dt="2025-03-04T18:34:19.955" v="34"/>
        <pc:sldMkLst>
          <pc:docMk/>
          <pc:sldMk cId="2736082612" sldId="914"/>
        </pc:sldMkLst>
      </pc:sldChg>
      <pc:sldChg chg="add">
        <pc:chgData name="Dove, Edwin (GSFC-5950)" userId="77bf58d2-5982-4609-a008-a4040f01bee4" providerId="ADAL" clId="{E21020DB-C0CC-4C46-8B94-5D1B9E4B0BFB}" dt="2025-03-04T18:34:19.955" v="34"/>
        <pc:sldMkLst>
          <pc:docMk/>
          <pc:sldMk cId="725625760" sldId="915"/>
        </pc:sldMkLst>
      </pc:sldChg>
      <pc:sldChg chg="add">
        <pc:chgData name="Dove, Edwin (GSFC-5950)" userId="77bf58d2-5982-4609-a008-a4040f01bee4" providerId="ADAL" clId="{E21020DB-C0CC-4C46-8B94-5D1B9E4B0BFB}" dt="2025-03-04T18:34:19.955" v="34"/>
        <pc:sldMkLst>
          <pc:docMk/>
          <pc:sldMk cId="2438417756" sldId="916"/>
        </pc:sldMkLst>
      </pc:sldChg>
      <pc:sldChg chg="add">
        <pc:chgData name="Dove, Edwin (GSFC-5950)" userId="77bf58d2-5982-4609-a008-a4040f01bee4" providerId="ADAL" clId="{E21020DB-C0CC-4C46-8B94-5D1B9E4B0BFB}" dt="2025-03-04T18:34:19.955" v="34"/>
        <pc:sldMkLst>
          <pc:docMk/>
          <pc:sldMk cId="3112708783" sldId="917"/>
        </pc:sldMkLst>
      </pc:sldChg>
      <pc:sldChg chg="add">
        <pc:chgData name="Dove, Edwin (GSFC-5950)" userId="77bf58d2-5982-4609-a008-a4040f01bee4" providerId="ADAL" clId="{E21020DB-C0CC-4C46-8B94-5D1B9E4B0BFB}" dt="2025-03-04T18:34:19.955" v="34"/>
        <pc:sldMkLst>
          <pc:docMk/>
          <pc:sldMk cId="3202361046" sldId="918"/>
        </pc:sldMkLst>
      </pc:sldChg>
      <pc:sldChg chg="add">
        <pc:chgData name="Dove, Edwin (GSFC-5950)" userId="77bf58d2-5982-4609-a008-a4040f01bee4" providerId="ADAL" clId="{E21020DB-C0CC-4C46-8B94-5D1B9E4B0BFB}" dt="2025-03-04T18:34:19.955" v="34"/>
        <pc:sldMkLst>
          <pc:docMk/>
          <pc:sldMk cId="3095919059" sldId="919"/>
        </pc:sldMkLst>
      </pc:sldChg>
      <pc:sldChg chg="add">
        <pc:chgData name="Dove, Edwin (GSFC-5950)" userId="77bf58d2-5982-4609-a008-a4040f01bee4" providerId="ADAL" clId="{E21020DB-C0CC-4C46-8B94-5D1B9E4B0BFB}" dt="2025-03-04T18:34:19.955" v="34"/>
        <pc:sldMkLst>
          <pc:docMk/>
          <pc:sldMk cId="2506794994" sldId="920"/>
        </pc:sldMkLst>
      </pc:sldChg>
      <pc:sldChg chg="add">
        <pc:chgData name="Dove, Edwin (GSFC-5950)" userId="77bf58d2-5982-4609-a008-a4040f01bee4" providerId="ADAL" clId="{E21020DB-C0CC-4C46-8B94-5D1B9E4B0BFB}" dt="2025-03-04T18:34:19.955" v="34"/>
        <pc:sldMkLst>
          <pc:docMk/>
          <pc:sldMk cId="108139074" sldId="921"/>
        </pc:sldMkLst>
      </pc:sldChg>
      <pc:sldChg chg="add">
        <pc:chgData name="Dove, Edwin (GSFC-5950)" userId="77bf58d2-5982-4609-a008-a4040f01bee4" providerId="ADAL" clId="{E21020DB-C0CC-4C46-8B94-5D1B9E4B0BFB}" dt="2025-03-04T18:34:19.955" v="34"/>
        <pc:sldMkLst>
          <pc:docMk/>
          <pc:sldMk cId="2442758889" sldId="922"/>
        </pc:sldMkLst>
      </pc:sldChg>
      <pc:sldChg chg="add">
        <pc:chgData name="Dove, Edwin (GSFC-5950)" userId="77bf58d2-5982-4609-a008-a4040f01bee4" providerId="ADAL" clId="{E21020DB-C0CC-4C46-8B94-5D1B9E4B0BFB}" dt="2025-03-04T18:34:19.955" v="34"/>
        <pc:sldMkLst>
          <pc:docMk/>
          <pc:sldMk cId="3325422913" sldId="923"/>
        </pc:sldMkLst>
      </pc:sldChg>
      <pc:sldChg chg="add">
        <pc:chgData name="Dove, Edwin (GSFC-5950)" userId="77bf58d2-5982-4609-a008-a4040f01bee4" providerId="ADAL" clId="{E21020DB-C0CC-4C46-8B94-5D1B9E4B0BFB}" dt="2025-03-04T18:34:19.955" v="34"/>
        <pc:sldMkLst>
          <pc:docMk/>
          <pc:sldMk cId="2668016746" sldId="924"/>
        </pc:sldMkLst>
      </pc:sldChg>
      <pc:sldChg chg="add">
        <pc:chgData name="Dove, Edwin (GSFC-5950)" userId="77bf58d2-5982-4609-a008-a4040f01bee4" providerId="ADAL" clId="{E21020DB-C0CC-4C46-8B94-5D1B9E4B0BFB}" dt="2025-03-04T18:34:19.955" v="34"/>
        <pc:sldMkLst>
          <pc:docMk/>
          <pc:sldMk cId="1005981582" sldId="925"/>
        </pc:sldMkLst>
      </pc:sldChg>
      <pc:sldChg chg="add">
        <pc:chgData name="Dove, Edwin (GSFC-5950)" userId="77bf58d2-5982-4609-a008-a4040f01bee4" providerId="ADAL" clId="{E21020DB-C0CC-4C46-8B94-5D1B9E4B0BFB}" dt="2025-03-04T18:34:19.955" v="34"/>
        <pc:sldMkLst>
          <pc:docMk/>
          <pc:sldMk cId="1359562281" sldId="926"/>
        </pc:sldMkLst>
      </pc:sldChg>
      <pc:sldChg chg="add delCm modNotesTx">
        <pc:chgData name="Dove, Edwin (GSFC-5950)" userId="77bf58d2-5982-4609-a008-a4040f01bee4" providerId="ADAL" clId="{E21020DB-C0CC-4C46-8B94-5D1B9E4B0BFB}" dt="2025-03-05T18:31:18.830" v="583" actId="20577"/>
        <pc:sldMkLst>
          <pc:docMk/>
          <pc:sldMk cId="1746064754" sldId="927"/>
        </pc:sldMkLst>
        <pc:extLst>
          <p:ext xmlns:p="http://schemas.openxmlformats.org/presentationml/2006/main" uri="{D6D511B9-2390-475A-947B-AFAB55BFBCF1}">
            <pc226:cmChg xmlns:pc226="http://schemas.microsoft.com/office/powerpoint/2022/06/main/command" chg="del">
              <pc226:chgData name="Dove, Edwin (GSFC-5950)" userId="77bf58d2-5982-4609-a008-a4040f01bee4" providerId="ADAL" clId="{E21020DB-C0CC-4C46-8B94-5D1B9E4B0BFB}" dt="2025-03-05T18:27:22.530" v="565"/>
              <pc2:cmMkLst xmlns:pc2="http://schemas.microsoft.com/office/powerpoint/2019/9/main/command">
                <pc:docMk/>
                <pc:sldMk cId="1746064754" sldId="927"/>
                <pc2:cmMk id="{3E62AB92-2A83-4127-BAB1-649CA1530FEA}"/>
              </pc2:cmMkLst>
            </pc226:cmChg>
          </p:ext>
        </pc:extLst>
      </pc:sldChg>
      <pc:sldChg chg="add">
        <pc:chgData name="Dove, Edwin (GSFC-5950)" userId="77bf58d2-5982-4609-a008-a4040f01bee4" providerId="ADAL" clId="{E21020DB-C0CC-4C46-8B94-5D1B9E4B0BFB}" dt="2025-03-04T18:34:19.955" v="34"/>
        <pc:sldMkLst>
          <pc:docMk/>
          <pc:sldMk cId="1592928893" sldId="928"/>
        </pc:sldMkLst>
      </pc:sldChg>
      <pc:sldChg chg="add">
        <pc:chgData name="Dove, Edwin (GSFC-5950)" userId="77bf58d2-5982-4609-a008-a4040f01bee4" providerId="ADAL" clId="{E21020DB-C0CC-4C46-8B94-5D1B9E4B0BFB}" dt="2025-03-04T18:34:19.955" v="34"/>
        <pc:sldMkLst>
          <pc:docMk/>
          <pc:sldMk cId="4173108920" sldId="929"/>
        </pc:sldMkLst>
      </pc:sldChg>
      <pc:sldChg chg="add">
        <pc:chgData name="Dove, Edwin (GSFC-5950)" userId="77bf58d2-5982-4609-a008-a4040f01bee4" providerId="ADAL" clId="{E21020DB-C0CC-4C46-8B94-5D1B9E4B0BFB}" dt="2025-03-04T18:34:19.955" v="34"/>
        <pc:sldMkLst>
          <pc:docMk/>
          <pc:sldMk cId="3459390354" sldId="930"/>
        </pc:sldMkLst>
      </pc:sldChg>
      <pc:sldChg chg="add">
        <pc:chgData name="Dove, Edwin (GSFC-5950)" userId="77bf58d2-5982-4609-a008-a4040f01bee4" providerId="ADAL" clId="{E21020DB-C0CC-4C46-8B94-5D1B9E4B0BFB}" dt="2025-03-04T18:34:19.955" v="34"/>
        <pc:sldMkLst>
          <pc:docMk/>
          <pc:sldMk cId="2176455855" sldId="931"/>
        </pc:sldMkLst>
      </pc:sldChg>
      <pc:sldChg chg="add">
        <pc:chgData name="Dove, Edwin (GSFC-5950)" userId="77bf58d2-5982-4609-a008-a4040f01bee4" providerId="ADAL" clId="{E21020DB-C0CC-4C46-8B94-5D1B9E4B0BFB}" dt="2025-03-04T18:34:19.955" v="34"/>
        <pc:sldMkLst>
          <pc:docMk/>
          <pc:sldMk cId="3758184814" sldId="932"/>
        </pc:sldMkLst>
      </pc:sldChg>
      <pc:sldChg chg="add">
        <pc:chgData name="Dove, Edwin (GSFC-5950)" userId="77bf58d2-5982-4609-a008-a4040f01bee4" providerId="ADAL" clId="{E21020DB-C0CC-4C46-8B94-5D1B9E4B0BFB}" dt="2025-03-04T18:34:19.955" v="34"/>
        <pc:sldMkLst>
          <pc:docMk/>
          <pc:sldMk cId="268920320" sldId="933"/>
        </pc:sldMkLst>
      </pc:sldChg>
      <pc:sldChg chg="add">
        <pc:chgData name="Dove, Edwin (GSFC-5950)" userId="77bf58d2-5982-4609-a008-a4040f01bee4" providerId="ADAL" clId="{E21020DB-C0CC-4C46-8B94-5D1B9E4B0BFB}" dt="2025-03-04T18:34:19.955" v="34"/>
        <pc:sldMkLst>
          <pc:docMk/>
          <pc:sldMk cId="3796002191" sldId="934"/>
        </pc:sldMkLst>
      </pc:sldChg>
      <pc:sldChg chg="add">
        <pc:chgData name="Dove, Edwin (GSFC-5950)" userId="77bf58d2-5982-4609-a008-a4040f01bee4" providerId="ADAL" clId="{E21020DB-C0CC-4C46-8B94-5D1B9E4B0BFB}" dt="2025-03-04T18:34:19.955" v="34"/>
        <pc:sldMkLst>
          <pc:docMk/>
          <pc:sldMk cId="1164743941" sldId="935"/>
        </pc:sldMkLst>
      </pc:sldChg>
      <pc:sldChg chg="add">
        <pc:chgData name="Dove, Edwin (GSFC-5950)" userId="77bf58d2-5982-4609-a008-a4040f01bee4" providerId="ADAL" clId="{E21020DB-C0CC-4C46-8B94-5D1B9E4B0BFB}" dt="2025-03-04T18:34:19.955" v="34"/>
        <pc:sldMkLst>
          <pc:docMk/>
          <pc:sldMk cId="2441280359" sldId="936"/>
        </pc:sldMkLst>
      </pc:sldChg>
      <pc:sldChg chg="add">
        <pc:chgData name="Dove, Edwin (GSFC-5950)" userId="77bf58d2-5982-4609-a008-a4040f01bee4" providerId="ADAL" clId="{E21020DB-C0CC-4C46-8B94-5D1B9E4B0BFB}" dt="2025-03-04T18:34:19.955" v="34"/>
        <pc:sldMkLst>
          <pc:docMk/>
          <pc:sldMk cId="3738856399" sldId="937"/>
        </pc:sldMkLst>
      </pc:sldChg>
      <pc:sldChg chg="add">
        <pc:chgData name="Dove, Edwin (GSFC-5950)" userId="77bf58d2-5982-4609-a008-a4040f01bee4" providerId="ADAL" clId="{E21020DB-C0CC-4C46-8B94-5D1B9E4B0BFB}" dt="2025-03-04T18:34:19.955" v="34"/>
        <pc:sldMkLst>
          <pc:docMk/>
          <pc:sldMk cId="1041057385" sldId="938"/>
        </pc:sldMkLst>
      </pc:sldChg>
      <pc:sldChg chg="add">
        <pc:chgData name="Dove, Edwin (GSFC-5950)" userId="77bf58d2-5982-4609-a008-a4040f01bee4" providerId="ADAL" clId="{E21020DB-C0CC-4C46-8B94-5D1B9E4B0BFB}" dt="2025-03-04T18:34:19.955" v="34"/>
        <pc:sldMkLst>
          <pc:docMk/>
          <pc:sldMk cId="2664982458" sldId="939"/>
        </pc:sldMkLst>
      </pc:sldChg>
      <pc:sldChg chg="add">
        <pc:chgData name="Dove, Edwin (GSFC-5950)" userId="77bf58d2-5982-4609-a008-a4040f01bee4" providerId="ADAL" clId="{E21020DB-C0CC-4C46-8B94-5D1B9E4B0BFB}" dt="2025-03-04T18:34:19.955" v="34"/>
        <pc:sldMkLst>
          <pc:docMk/>
          <pc:sldMk cId="1764015804" sldId="940"/>
        </pc:sldMkLst>
      </pc:sldChg>
      <pc:sldChg chg="add">
        <pc:chgData name="Dove, Edwin (GSFC-5950)" userId="77bf58d2-5982-4609-a008-a4040f01bee4" providerId="ADAL" clId="{E21020DB-C0CC-4C46-8B94-5D1B9E4B0BFB}" dt="2025-03-04T18:34:19.955" v="34"/>
        <pc:sldMkLst>
          <pc:docMk/>
          <pc:sldMk cId="237754928" sldId="941"/>
        </pc:sldMkLst>
      </pc:sldChg>
      <pc:sldChg chg="add">
        <pc:chgData name="Dove, Edwin (GSFC-5950)" userId="77bf58d2-5982-4609-a008-a4040f01bee4" providerId="ADAL" clId="{E21020DB-C0CC-4C46-8B94-5D1B9E4B0BFB}" dt="2025-03-04T18:34:19.955" v="34"/>
        <pc:sldMkLst>
          <pc:docMk/>
          <pc:sldMk cId="3525067257" sldId="942"/>
        </pc:sldMkLst>
      </pc:sldChg>
      <pc:sldChg chg="add">
        <pc:chgData name="Dove, Edwin (GSFC-5950)" userId="77bf58d2-5982-4609-a008-a4040f01bee4" providerId="ADAL" clId="{E21020DB-C0CC-4C46-8B94-5D1B9E4B0BFB}" dt="2025-03-04T18:34:19.955" v="34"/>
        <pc:sldMkLst>
          <pc:docMk/>
          <pc:sldMk cId="1998528407" sldId="943"/>
        </pc:sldMkLst>
      </pc:sldChg>
      <pc:sldChg chg="add">
        <pc:chgData name="Dove, Edwin (GSFC-5950)" userId="77bf58d2-5982-4609-a008-a4040f01bee4" providerId="ADAL" clId="{E21020DB-C0CC-4C46-8B94-5D1B9E4B0BFB}" dt="2025-03-04T18:34:19.955" v="34"/>
        <pc:sldMkLst>
          <pc:docMk/>
          <pc:sldMk cId="1630151615" sldId="944"/>
        </pc:sldMkLst>
      </pc:sldChg>
      <pc:sldChg chg="add">
        <pc:chgData name="Dove, Edwin (GSFC-5950)" userId="77bf58d2-5982-4609-a008-a4040f01bee4" providerId="ADAL" clId="{E21020DB-C0CC-4C46-8B94-5D1B9E4B0BFB}" dt="2025-03-04T18:34:19.955" v="34"/>
        <pc:sldMkLst>
          <pc:docMk/>
          <pc:sldMk cId="2718042055" sldId="945"/>
        </pc:sldMkLst>
      </pc:sldChg>
      <pc:sldChg chg="add">
        <pc:chgData name="Dove, Edwin (GSFC-5950)" userId="77bf58d2-5982-4609-a008-a4040f01bee4" providerId="ADAL" clId="{E21020DB-C0CC-4C46-8B94-5D1B9E4B0BFB}" dt="2025-03-04T18:34:19.955" v="34"/>
        <pc:sldMkLst>
          <pc:docMk/>
          <pc:sldMk cId="1600600890" sldId="946"/>
        </pc:sldMkLst>
      </pc:sldChg>
      <pc:sldChg chg="add">
        <pc:chgData name="Dove, Edwin (GSFC-5950)" userId="77bf58d2-5982-4609-a008-a4040f01bee4" providerId="ADAL" clId="{E21020DB-C0CC-4C46-8B94-5D1B9E4B0BFB}" dt="2025-03-04T18:34:19.955" v="34"/>
        <pc:sldMkLst>
          <pc:docMk/>
          <pc:sldMk cId="2072570786" sldId="947"/>
        </pc:sldMkLst>
      </pc:sldChg>
      <pc:sldChg chg="add">
        <pc:chgData name="Dove, Edwin (GSFC-5950)" userId="77bf58d2-5982-4609-a008-a4040f01bee4" providerId="ADAL" clId="{E21020DB-C0CC-4C46-8B94-5D1B9E4B0BFB}" dt="2025-03-04T18:34:19.955" v="34"/>
        <pc:sldMkLst>
          <pc:docMk/>
          <pc:sldMk cId="2894604902" sldId="948"/>
        </pc:sldMkLst>
      </pc:sldChg>
      <pc:sldChg chg="add">
        <pc:chgData name="Dove, Edwin (GSFC-5950)" userId="77bf58d2-5982-4609-a008-a4040f01bee4" providerId="ADAL" clId="{E21020DB-C0CC-4C46-8B94-5D1B9E4B0BFB}" dt="2025-03-04T18:34:19.955" v="34"/>
        <pc:sldMkLst>
          <pc:docMk/>
          <pc:sldMk cId="1733765022" sldId="949"/>
        </pc:sldMkLst>
      </pc:sldChg>
      <pc:sldChg chg="add">
        <pc:chgData name="Dove, Edwin (GSFC-5950)" userId="77bf58d2-5982-4609-a008-a4040f01bee4" providerId="ADAL" clId="{E21020DB-C0CC-4C46-8B94-5D1B9E4B0BFB}" dt="2025-03-04T18:34:19.955" v="34"/>
        <pc:sldMkLst>
          <pc:docMk/>
          <pc:sldMk cId="3254955727" sldId="950"/>
        </pc:sldMkLst>
      </pc:sldChg>
      <pc:sldChg chg="add">
        <pc:chgData name="Dove, Edwin (GSFC-5950)" userId="77bf58d2-5982-4609-a008-a4040f01bee4" providerId="ADAL" clId="{E21020DB-C0CC-4C46-8B94-5D1B9E4B0BFB}" dt="2025-03-04T18:34:19.955" v="34"/>
        <pc:sldMkLst>
          <pc:docMk/>
          <pc:sldMk cId="2456736481" sldId="951"/>
        </pc:sldMkLst>
      </pc:sldChg>
      <pc:sldChg chg="add">
        <pc:chgData name="Dove, Edwin (GSFC-5950)" userId="77bf58d2-5982-4609-a008-a4040f01bee4" providerId="ADAL" clId="{E21020DB-C0CC-4C46-8B94-5D1B9E4B0BFB}" dt="2025-03-04T18:34:19.955" v="34"/>
        <pc:sldMkLst>
          <pc:docMk/>
          <pc:sldMk cId="1342648388" sldId="952"/>
        </pc:sldMkLst>
      </pc:sldChg>
      <pc:sldChg chg="add">
        <pc:chgData name="Dove, Edwin (GSFC-5950)" userId="77bf58d2-5982-4609-a008-a4040f01bee4" providerId="ADAL" clId="{E21020DB-C0CC-4C46-8B94-5D1B9E4B0BFB}" dt="2025-03-04T18:34:19.955" v="34"/>
        <pc:sldMkLst>
          <pc:docMk/>
          <pc:sldMk cId="1797547127" sldId="953"/>
        </pc:sldMkLst>
      </pc:sldChg>
      <pc:sldChg chg="add">
        <pc:chgData name="Dove, Edwin (GSFC-5950)" userId="77bf58d2-5982-4609-a008-a4040f01bee4" providerId="ADAL" clId="{E21020DB-C0CC-4C46-8B94-5D1B9E4B0BFB}" dt="2025-03-04T18:34:19.955" v="34"/>
        <pc:sldMkLst>
          <pc:docMk/>
          <pc:sldMk cId="211865261" sldId="954"/>
        </pc:sldMkLst>
      </pc:sldChg>
      <pc:sldChg chg="add">
        <pc:chgData name="Dove, Edwin (GSFC-5950)" userId="77bf58d2-5982-4609-a008-a4040f01bee4" providerId="ADAL" clId="{E21020DB-C0CC-4C46-8B94-5D1B9E4B0BFB}" dt="2025-03-04T18:34:19.955" v="34"/>
        <pc:sldMkLst>
          <pc:docMk/>
          <pc:sldMk cId="177672327" sldId="955"/>
        </pc:sldMkLst>
      </pc:sldChg>
      <pc:sldChg chg="add">
        <pc:chgData name="Dove, Edwin (GSFC-5950)" userId="77bf58d2-5982-4609-a008-a4040f01bee4" providerId="ADAL" clId="{E21020DB-C0CC-4C46-8B94-5D1B9E4B0BFB}" dt="2025-03-04T18:34:19.955" v="34"/>
        <pc:sldMkLst>
          <pc:docMk/>
          <pc:sldMk cId="477332582" sldId="956"/>
        </pc:sldMkLst>
      </pc:sldChg>
      <pc:sldChg chg="new del ord">
        <pc:chgData name="Dove, Edwin (GSFC-5950)" userId="77bf58d2-5982-4609-a008-a4040f01bee4" providerId="ADAL" clId="{E21020DB-C0CC-4C46-8B94-5D1B9E4B0BFB}" dt="2025-03-04T18:36:49.218" v="41" actId="47"/>
        <pc:sldMkLst>
          <pc:docMk/>
          <pc:sldMk cId="856083810" sldId="957"/>
        </pc:sldMkLst>
      </pc:sldChg>
      <pc:sldChg chg="modSp add mod">
        <pc:chgData name="Dove, Edwin (GSFC-5950)" userId="77bf58d2-5982-4609-a008-a4040f01bee4" providerId="ADAL" clId="{E21020DB-C0CC-4C46-8B94-5D1B9E4B0BFB}" dt="2025-03-04T19:09:41.800" v="286" actId="20577"/>
        <pc:sldMkLst>
          <pc:docMk/>
          <pc:sldMk cId="3160973693" sldId="958"/>
        </pc:sldMkLst>
        <pc:spChg chg="mod">
          <ac:chgData name="Dove, Edwin (GSFC-5950)" userId="77bf58d2-5982-4609-a008-a4040f01bee4" providerId="ADAL" clId="{E21020DB-C0CC-4C46-8B94-5D1B9E4B0BFB}" dt="2025-03-04T19:09:41.800" v="286" actId="20577"/>
          <ac:spMkLst>
            <pc:docMk/>
            <pc:sldMk cId="3160973693" sldId="958"/>
            <ac:spMk id="3" creationId="{36648EB9-4491-61E7-E1E1-C18272275665}"/>
          </ac:spMkLst>
        </pc:spChg>
      </pc:sldChg>
      <pc:sldChg chg="add">
        <pc:chgData name="Dove, Edwin (GSFC-5950)" userId="77bf58d2-5982-4609-a008-a4040f01bee4" providerId="ADAL" clId="{E21020DB-C0CC-4C46-8B94-5D1B9E4B0BFB}" dt="2025-03-04T18:36:43.556" v="40"/>
        <pc:sldMkLst>
          <pc:docMk/>
          <pc:sldMk cId="3278469286" sldId="959"/>
        </pc:sldMkLst>
      </pc:sldChg>
      <pc:sldChg chg="add">
        <pc:chgData name="Dove, Edwin (GSFC-5950)" userId="77bf58d2-5982-4609-a008-a4040f01bee4" providerId="ADAL" clId="{E21020DB-C0CC-4C46-8B94-5D1B9E4B0BFB}" dt="2025-03-04T18:36:43.556" v="40"/>
        <pc:sldMkLst>
          <pc:docMk/>
          <pc:sldMk cId="4165317673" sldId="960"/>
        </pc:sldMkLst>
      </pc:sldChg>
      <pc:sldChg chg="add">
        <pc:chgData name="Dove, Edwin (GSFC-5950)" userId="77bf58d2-5982-4609-a008-a4040f01bee4" providerId="ADAL" clId="{E21020DB-C0CC-4C46-8B94-5D1B9E4B0BFB}" dt="2025-03-04T18:36:43.556" v="40"/>
        <pc:sldMkLst>
          <pc:docMk/>
          <pc:sldMk cId="3964695000" sldId="961"/>
        </pc:sldMkLst>
      </pc:sldChg>
      <pc:sldChg chg="add">
        <pc:chgData name="Dove, Edwin (GSFC-5950)" userId="77bf58d2-5982-4609-a008-a4040f01bee4" providerId="ADAL" clId="{E21020DB-C0CC-4C46-8B94-5D1B9E4B0BFB}" dt="2025-03-04T18:36:43.556" v="40"/>
        <pc:sldMkLst>
          <pc:docMk/>
          <pc:sldMk cId="3003043927" sldId="962"/>
        </pc:sldMkLst>
      </pc:sldChg>
      <pc:sldChg chg="add">
        <pc:chgData name="Dove, Edwin (GSFC-5950)" userId="77bf58d2-5982-4609-a008-a4040f01bee4" providerId="ADAL" clId="{E21020DB-C0CC-4C46-8B94-5D1B9E4B0BFB}" dt="2025-03-04T18:36:43.556" v="40"/>
        <pc:sldMkLst>
          <pc:docMk/>
          <pc:sldMk cId="1576611828" sldId="963"/>
        </pc:sldMkLst>
      </pc:sldChg>
      <pc:sldChg chg="add">
        <pc:chgData name="Dove, Edwin (GSFC-5950)" userId="77bf58d2-5982-4609-a008-a4040f01bee4" providerId="ADAL" clId="{E21020DB-C0CC-4C46-8B94-5D1B9E4B0BFB}" dt="2025-03-04T18:36:43.556" v="40"/>
        <pc:sldMkLst>
          <pc:docMk/>
          <pc:sldMk cId="2289050103" sldId="964"/>
        </pc:sldMkLst>
      </pc:sldChg>
      <pc:sldChg chg="add">
        <pc:chgData name="Dove, Edwin (GSFC-5950)" userId="77bf58d2-5982-4609-a008-a4040f01bee4" providerId="ADAL" clId="{E21020DB-C0CC-4C46-8B94-5D1B9E4B0BFB}" dt="2025-03-04T18:36:43.556" v="40"/>
        <pc:sldMkLst>
          <pc:docMk/>
          <pc:sldMk cId="1482151137" sldId="965"/>
        </pc:sldMkLst>
      </pc:sldChg>
      <pc:sldChg chg="add">
        <pc:chgData name="Dove, Edwin (GSFC-5950)" userId="77bf58d2-5982-4609-a008-a4040f01bee4" providerId="ADAL" clId="{E21020DB-C0CC-4C46-8B94-5D1B9E4B0BFB}" dt="2025-03-04T18:36:43.556" v="40"/>
        <pc:sldMkLst>
          <pc:docMk/>
          <pc:sldMk cId="875516768" sldId="966"/>
        </pc:sldMkLst>
      </pc:sldChg>
      <pc:sldChg chg="add">
        <pc:chgData name="Dove, Edwin (GSFC-5950)" userId="77bf58d2-5982-4609-a008-a4040f01bee4" providerId="ADAL" clId="{E21020DB-C0CC-4C46-8B94-5D1B9E4B0BFB}" dt="2025-03-04T18:36:43.556" v="40"/>
        <pc:sldMkLst>
          <pc:docMk/>
          <pc:sldMk cId="764037014" sldId="967"/>
        </pc:sldMkLst>
      </pc:sldChg>
      <pc:sldChg chg="new del">
        <pc:chgData name="Dove, Edwin (GSFC-5950)" userId="77bf58d2-5982-4609-a008-a4040f01bee4" providerId="ADAL" clId="{E21020DB-C0CC-4C46-8B94-5D1B9E4B0BFB}" dt="2025-03-04T18:38:25.008" v="46" actId="47"/>
        <pc:sldMkLst>
          <pc:docMk/>
          <pc:sldMk cId="3651590428" sldId="968"/>
        </pc:sldMkLst>
      </pc:sldChg>
      <pc:sldChg chg="add">
        <pc:chgData name="Dove, Edwin (GSFC-5950)" userId="77bf58d2-5982-4609-a008-a4040f01bee4" providerId="ADAL" clId="{E21020DB-C0CC-4C46-8B94-5D1B9E4B0BFB}" dt="2025-03-04T18:38:21.409" v="45"/>
        <pc:sldMkLst>
          <pc:docMk/>
          <pc:sldMk cId="3780395653" sldId="969"/>
        </pc:sldMkLst>
      </pc:sldChg>
      <pc:sldChg chg="add">
        <pc:chgData name="Dove, Edwin (GSFC-5950)" userId="77bf58d2-5982-4609-a008-a4040f01bee4" providerId="ADAL" clId="{E21020DB-C0CC-4C46-8B94-5D1B9E4B0BFB}" dt="2025-03-04T18:38:21.409" v="45"/>
        <pc:sldMkLst>
          <pc:docMk/>
          <pc:sldMk cId="1169063414" sldId="970"/>
        </pc:sldMkLst>
      </pc:sldChg>
      <pc:sldChg chg="add">
        <pc:chgData name="Dove, Edwin (GSFC-5950)" userId="77bf58d2-5982-4609-a008-a4040f01bee4" providerId="ADAL" clId="{E21020DB-C0CC-4C46-8B94-5D1B9E4B0BFB}" dt="2025-03-04T18:38:21.409" v="45"/>
        <pc:sldMkLst>
          <pc:docMk/>
          <pc:sldMk cId="2180609297" sldId="971"/>
        </pc:sldMkLst>
      </pc:sldChg>
      <pc:sldChg chg="add">
        <pc:chgData name="Dove, Edwin (GSFC-5950)" userId="77bf58d2-5982-4609-a008-a4040f01bee4" providerId="ADAL" clId="{E21020DB-C0CC-4C46-8B94-5D1B9E4B0BFB}" dt="2025-03-04T18:38:21.409" v="45"/>
        <pc:sldMkLst>
          <pc:docMk/>
          <pc:sldMk cId="2460643853" sldId="972"/>
        </pc:sldMkLst>
      </pc:sldChg>
      <pc:sldChg chg="add">
        <pc:chgData name="Dove, Edwin (GSFC-5950)" userId="77bf58d2-5982-4609-a008-a4040f01bee4" providerId="ADAL" clId="{E21020DB-C0CC-4C46-8B94-5D1B9E4B0BFB}" dt="2025-03-04T18:38:21.409" v="45"/>
        <pc:sldMkLst>
          <pc:docMk/>
          <pc:sldMk cId="606373464" sldId="973"/>
        </pc:sldMkLst>
      </pc:sldChg>
      <pc:sldChg chg="add">
        <pc:chgData name="Dove, Edwin (GSFC-5950)" userId="77bf58d2-5982-4609-a008-a4040f01bee4" providerId="ADAL" clId="{E21020DB-C0CC-4C46-8B94-5D1B9E4B0BFB}" dt="2025-03-04T18:38:21.409" v="45"/>
        <pc:sldMkLst>
          <pc:docMk/>
          <pc:sldMk cId="1699325452" sldId="974"/>
        </pc:sldMkLst>
      </pc:sldChg>
      <pc:sldChg chg="add">
        <pc:chgData name="Dove, Edwin (GSFC-5950)" userId="77bf58d2-5982-4609-a008-a4040f01bee4" providerId="ADAL" clId="{E21020DB-C0CC-4C46-8B94-5D1B9E4B0BFB}" dt="2025-03-04T18:38:21.409" v="45"/>
        <pc:sldMkLst>
          <pc:docMk/>
          <pc:sldMk cId="2831411210" sldId="975"/>
        </pc:sldMkLst>
      </pc:sldChg>
      <pc:sldChg chg="add">
        <pc:chgData name="Dove, Edwin (GSFC-5950)" userId="77bf58d2-5982-4609-a008-a4040f01bee4" providerId="ADAL" clId="{E21020DB-C0CC-4C46-8B94-5D1B9E4B0BFB}" dt="2025-03-04T18:38:21.409" v="45"/>
        <pc:sldMkLst>
          <pc:docMk/>
          <pc:sldMk cId="1813696378" sldId="976"/>
        </pc:sldMkLst>
      </pc:sldChg>
      <pc:sldChg chg="add">
        <pc:chgData name="Dove, Edwin (GSFC-5950)" userId="77bf58d2-5982-4609-a008-a4040f01bee4" providerId="ADAL" clId="{E21020DB-C0CC-4C46-8B94-5D1B9E4B0BFB}" dt="2025-03-04T18:38:21.409" v="45"/>
        <pc:sldMkLst>
          <pc:docMk/>
          <pc:sldMk cId="3519179162" sldId="977"/>
        </pc:sldMkLst>
      </pc:sldChg>
      <pc:sldChg chg="add">
        <pc:chgData name="Dove, Edwin (GSFC-5950)" userId="77bf58d2-5982-4609-a008-a4040f01bee4" providerId="ADAL" clId="{E21020DB-C0CC-4C46-8B94-5D1B9E4B0BFB}" dt="2025-03-04T18:38:21.409" v="45"/>
        <pc:sldMkLst>
          <pc:docMk/>
          <pc:sldMk cId="3753690818" sldId="978"/>
        </pc:sldMkLst>
      </pc:sldChg>
      <pc:sldChg chg="add">
        <pc:chgData name="Dove, Edwin (GSFC-5950)" userId="77bf58d2-5982-4609-a008-a4040f01bee4" providerId="ADAL" clId="{E21020DB-C0CC-4C46-8B94-5D1B9E4B0BFB}" dt="2025-03-04T18:38:21.409" v="45"/>
        <pc:sldMkLst>
          <pc:docMk/>
          <pc:sldMk cId="712112226" sldId="979"/>
        </pc:sldMkLst>
      </pc:sldChg>
      <pc:sldChg chg="add">
        <pc:chgData name="Dove, Edwin (GSFC-5950)" userId="77bf58d2-5982-4609-a008-a4040f01bee4" providerId="ADAL" clId="{E21020DB-C0CC-4C46-8B94-5D1B9E4B0BFB}" dt="2025-03-04T18:38:21.409" v="45"/>
        <pc:sldMkLst>
          <pc:docMk/>
          <pc:sldMk cId="4054066423" sldId="980"/>
        </pc:sldMkLst>
      </pc:sldChg>
      <pc:sldChg chg="add">
        <pc:chgData name="Dove, Edwin (GSFC-5950)" userId="77bf58d2-5982-4609-a008-a4040f01bee4" providerId="ADAL" clId="{E21020DB-C0CC-4C46-8B94-5D1B9E4B0BFB}" dt="2025-03-04T18:38:21.409" v="45"/>
        <pc:sldMkLst>
          <pc:docMk/>
          <pc:sldMk cId="3663343082" sldId="981"/>
        </pc:sldMkLst>
      </pc:sldChg>
      <pc:sldChg chg="add">
        <pc:chgData name="Dove, Edwin (GSFC-5950)" userId="77bf58d2-5982-4609-a008-a4040f01bee4" providerId="ADAL" clId="{E21020DB-C0CC-4C46-8B94-5D1B9E4B0BFB}" dt="2025-03-04T18:38:21.409" v="45"/>
        <pc:sldMkLst>
          <pc:docMk/>
          <pc:sldMk cId="1376437660" sldId="982"/>
        </pc:sldMkLst>
      </pc:sldChg>
      <pc:sldChg chg="add">
        <pc:chgData name="Dove, Edwin (GSFC-5950)" userId="77bf58d2-5982-4609-a008-a4040f01bee4" providerId="ADAL" clId="{E21020DB-C0CC-4C46-8B94-5D1B9E4B0BFB}" dt="2025-03-04T18:38:21.409" v="45"/>
        <pc:sldMkLst>
          <pc:docMk/>
          <pc:sldMk cId="977773385" sldId="983"/>
        </pc:sldMkLst>
      </pc:sldChg>
      <pc:sldChg chg="add">
        <pc:chgData name="Dove, Edwin (GSFC-5950)" userId="77bf58d2-5982-4609-a008-a4040f01bee4" providerId="ADAL" clId="{E21020DB-C0CC-4C46-8B94-5D1B9E4B0BFB}" dt="2025-03-04T18:38:21.409" v="45"/>
        <pc:sldMkLst>
          <pc:docMk/>
          <pc:sldMk cId="317811107" sldId="984"/>
        </pc:sldMkLst>
      </pc:sldChg>
      <pc:sldChg chg="add">
        <pc:chgData name="Dove, Edwin (GSFC-5950)" userId="77bf58d2-5982-4609-a008-a4040f01bee4" providerId="ADAL" clId="{E21020DB-C0CC-4C46-8B94-5D1B9E4B0BFB}" dt="2025-03-04T18:38:21.409" v="45"/>
        <pc:sldMkLst>
          <pc:docMk/>
          <pc:sldMk cId="542412955" sldId="985"/>
        </pc:sldMkLst>
      </pc:sldChg>
      <pc:sldChg chg="add">
        <pc:chgData name="Dove, Edwin (GSFC-5950)" userId="77bf58d2-5982-4609-a008-a4040f01bee4" providerId="ADAL" clId="{E21020DB-C0CC-4C46-8B94-5D1B9E4B0BFB}" dt="2025-03-04T18:38:21.409" v="45"/>
        <pc:sldMkLst>
          <pc:docMk/>
          <pc:sldMk cId="2521818206" sldId="986"/>
        </pc:sldMkLst>
      </pc:sldChg>
      <pc:sldChg chg="add">
        <pc:chgData name="Dove, Edwin (GSFC-5950)" userId="77bf58d2-5982-4609-a008-a4040f01bee4" providerId="ADAL" clId="{E21020DB-C0CC-4C46-8B94-5D1B9E4B0BFB}" dt="2025-03-04T18:38:21.409" v="45"/>
        <pc:sldMkLst>
          <pc:docMk/>
          <pc:sldMk cId="2362637625" sldId="987"/>
        </pc:sldMkLst>
      </pc:sldChg>
      <pc:sldChg chg="add">
        <pc:chgData name="Dove, Edwin (GSFC-5950)" userId="77bf58d2-5982-4609-a008-a4040f01bee4" providerId="ADAL" clId="{E21020DB-C0CC-4C46-8B94-5D1B9E4B0BFB}" dt="2025-03-04T18:38:21.409" v="45"/>
        <pc:sldMkLst>
          <pc:docMk/>
          <pc:sldMk cId="2313984280" sldId="988"/>
        </pc:sldMkLst>
      </pc:sldChg>
      <pc:sldChg chg="add">
        <pc:chgData name="Dove, Edwin (GSFC-5950)" userId="77bf58d2-5982-4609-a008-a4040f01bee4" providerId="ADAL" clId="{E21020DB-C0CC-4C46-8B94-5D1B9E4B0BFB}" dt="2025-03-04T18:38:21.409" v="45"/>
        <pc:sldMkLst>
          <pc:docMk/>
          <pc:sldMk cId="839144514" sldId="989"/>
        </pc:sldMkLst>
      </pc:sldChg>
      <pc:sldChg chg="add">
        <pc:chgData name="Dove, Edwin (GSFC-5950)" userId="77bf58d2-5982-4609-a008-a4040f01bee4" providerId="ADAL" clId="{E21020DB-C0CC-4C46-8B94-5D1B9E4B0BFB}" dt="2025-03-04T18:38:21.409" v="45"/>
        <pc:sldMkLst>
          <pc:docMk/>
          <pc:sldMk cId="4235919677" sldId="990"/>
        </pc:sldMkLst>
      </pc:sldChg>
      <pc:sldChg chg="add">
        <pc:chgData name="Dove, Edwin (GSFC-5950)" userId="77bf58d2-5982-4609-a008-a4040f01bee4" providerId="ADAL" clId="{E21020DB-C0CC-4C46-8B94-5D1B9E4B0BFB}" dt="2025-03-04T18:38:21.409" v="45"/>
        <pc:sldMkLst>
          <pc:docMk/>
          <pc:sldMk cId="799558502" sldId="991"/>
        </pc:sldMkLst>
      </pc:sldChg>
      <pc:sldChg chg="add">
        <pc:chgData name="Dove, Edwin (GSFC-5950)" userId="77bf58d2-5982-4609-a008-a4040f01bee4" providerId="ADAL" clId="{E21020DB-C0CC-4C46-8B94-5D1B9E4B0BFB}" dt="2025-03-04T18:38:21.409" v="45"/>
        <pc:sldMkLst>
          <pc:docMk/>
          <pc:sldMk cId="1730948472" sldId="992"/>
        </pc:sldMkLst>
      </pc:sldChg>
      <pc:sldChg chg="add">
        <pc:chgData name="Dove, Edwin (GSFC-5950)" userId="77bf58d2-5982-4609-a008-a4040f01bee4" providerId="ADAL" clId="{E21020DB-C0CC-4C46-8B94-5D1B9E4B0BFB}" dt="2025-03-04T18:38:21.409" v="45"/>
        <pc:sldMkLst>
          <pc:docMk/>
          <pc:sldMk cId="3962853796" sldId="993"/>
        </pc:sldMkLst>
      </pc:sldChg>
      <pc:sldChg chg="add">
        <pc:chgData name="Dove, Edwin (GSFC-5950)" userId="77bf58d2-5982-4609-a008-a4040f01bee4" providerId="ADAL" clId="{E21020DB-C0CC-4C46-8B94-5D1B9E4B0BFB}" dt="2025-03-04T18:38:21.409" v="45"/>
        <pc:sldMkLst>
          <pc:docMk/>
          <pc:sldMk cId="1332135744" sldId="994"/>
        </pc:sldMkLst>
      </pc:sldChg>
      <pc:sldChg chg="add">
        <pc:chgData name="Dove, Edwin (GSFC-5950)" userId="77bf58d2-5982-4609-a008-a4040f01bee4" providerId="ADAL" clId="{E21020DB-C0CC-4C46-8B94-5D1B9E4B0BFB}" dt="2025-03-04T18:38:21.409" v="45"/>
        <pc:sldMkLst>
          <pc:docMk/>
          <pc:sldMk cId="2391714081" sldId="995"/>
        </pc:sldMkLst>
      </pc:sldChg>
      <pc:sldChg chg="add">
        <pc:chgData name="Dove, Edwin (GSFC-5950)" userId="77bf58d2-5982-4609-a008-a4040f01bee4" providerId="ADAL" clId="{E21020DB-C0CC-4C46-8B94-5D1B9E4B0BFB}" dt="2025-03-04T18:38:21.409" v="45"/>
        <pc:sldMkLst>
          <pc:docMk/>
          <pc:sldMk cId="726420880" sldId="996"/>
        </pc:sldMkLst>
      </pc:sldChg>
      <pc:sldChg chg="add">
        <pc:chgData name="Dove, Edwin (GSFC-5950)" userId="77bf58d2-5982-4609-a008-a4040f01bee4" providerId="ADAL" clId="{E21020DB-C0CC-4C46-8B94-5D1B9E4B0BFB}" dt="2025-03-04T18:38:21.409" v="45"/>
        <pc:sldMkLst>
          <pc:docMk/>
          <pc:sldMk cId="1572804770" sldId="997"/>
        </pc:sldMkLst>
      </pc:sldChg>
      <pc:sldChg chg="add">
        <pc:chgData name="Dove, Edwin (GSFC-5950)" userId="77bf58d2-5982-4609-a008-a4040f01bee4" providerId="ADAL" clId="{E21020DB-C0CC-4C46-8B94-5D1B9E4B0BFB}" dt="2025-03-04T18:38:21.409" v="45"/>
        <pc:sldMkLst>
          <pc:docMk/>
          <pc:sldMk cId="3327368447" sldId="998"/>
        </pc:sldMkLst>
      </pc:sldChg>
      <pc:sldChg chg="add">
        <pc:chgData name="Dove, Edwin (GSFC-5950)" userId="77bf58d2-5982-4609-a008-a4040f01bee4" providerId="ADAL" clId="{E21020DB-C0CC-4C46-8B94-5D1B9E4B0BFB}" dt="2025-03-04T18:38:21.409" v="45"/>
        <pc:sldMkLst>
          <pc:docMk/>
          <pc:sldMk cId="2621862532" sldId="999"/>
        </pc:sldMkLst>
      </pc:sldChg>
      <pc:sldChg chg="add">
        <pc:chgData name="Dove, Edwin (GSFC-5950)" userId="77bf58d2-5982-4609-a008-a4040f01bee4" providerId="ADAL" clId="{E21020DB-C0CC-4C46-8B94-5D1B9E4B0BFB}" dt="2025-03-04T18:38:21.409" v="45"/>
        <pc:sldMkLst>
          <pc:docMk/>
          <pc:sldMk cId="1426701304" sldId="1000"/>
        </pc:sldMkLst>
      </pc:sldChg>
      <pc:sldChg chg="add">
        <pc:chgData name="Dove, Edwin (GSFC-5950)" userId="77bf58d2-5982-4609-a008-a4040f01bee4" providerId="ADAL" clId="{E21020DB-C0CC-4C46-8B94-5D1B9E4B0BFB}" dt="2025-03-04T18:38:21.409" v="45"/>
        <pc:sldMkLst>
          <pc:docMk/>
          <pc:sldMk cId="3076357703" sldId="1001"/>
        </pc:sldMkLst>
      </pc:sldChg>
      <pc:sldChg chg="add">
        <pc:chgData name="Dove, Edwin (GSFC-5950)" userId="77bf58d2-5982-4609-a008-a4040f01bee4" providerId="ADAL" clId="{E21020DB-C0CC-4C46-8B94-5D1B9E4B0BFB}" dt="2025-03-04T18:38:21.409" v="45"/>
        <pc:sldMkLst>
          <pc:docMk/>
          <pc:sldMk cId="3582251248" sldId="1002"/>
        </pc:sldMkLst>
      </pc:sldChg>
      <pc:sldChg chg="add">
        <pc:chgData name="Dove, Edwin (GSFC-5950)" userId="77bf58d2-5982-4609-a008-a4040f01bee4" providerId="ADAL" clId="{E21020DB-C0CC-4C46-8B94-5D1B9E4B0BFB}" dt="2025-03-04T18:38:21.409" v="45"/>
        <pc:sldMkLst>
          <pc:docMk/>
          <pc:sldMk cId="1273180362" sldId="1003"/>
        </pc:sldMkLst>
      </pc:sldChg>
      <pc:sldChg chg="add">
        <pc:chgData name="Dove, Edwin (GSFC-5950)" userId="77bf58d2-5982-4609-a008-a4040f01bee4" providerId="ADAL" clId="{E21020DB-C0CC-4C46-8B94-5D1B9E4B0BFB}" dt="2025-03-04T18:38:21.409" v="45"/>
        <pc:sldMkLst>
          <pc:docMk/>
          <pc:sldMk cId="1672407266" sldId="1004"/>
        </pc:sldMkLst>
      </pc:sldChg>
      <pc:sldChg chg="add">
        <pc:chgData name="Dove, Edwin (GSFC-5950)" userId="77bf58d2-5982-4609-a008-a4040f01bee4" providerId="ADAL" clId="{E21020DB-C0CC-4C46-8B94-5D1B9E4B0BFB}" dt="2025-03-04T18:38:21.409" v="45"/>
        <pc:sldMkLst>
          <pc:docMk/>
          <pc:sldMk cId="2357643534" sldId="1005"/>
        </pc:sldMkLst>
      </pc:sldChg>
      <pc:sldChg chg="add">
        <pc:chgData name="Dove, Edwin (GSFC-5950)" userId="77bf58d2-5982-4609-a008-a4040f01bee4" providerId="ADAL" clId="{E21020DB-C0CC-4C46-8B94-5D1B9E4B0BFB}" dt="2025-03-04T18:38:21.409" v="45"/>
        <pc:sldMkLst>
          <pc:docMk/>
          <pc:sldMk cId="3169065574" sldId="1006"/>
        </pc:sldMkLst>
      </pc:sldChg>
      <pc:sldChg chg="add">
        <pc:chgData name="Dove, Edwin (GSFC-5950)" userId="77bf58d2-5982-4609-a008-a4040f01bee4" providerId="ADAL" clId="{E21020DB-C0CC-4C46-8B94-5D1B9E4B0BFB}" dt="2025-03-04T18:38:21.409" v="45"/>
        <pc:sldMkLst>
          <pc:docMk/>
          <pc:sldMk cId="1391292306" sldId="1007"/>
        </pc:sldMkLst>
      </pc:sldChg>
      <pc:sldChg chg="add">
        <pc:chgData name="Dove, Edwin (GSFC-5950)" userId="77bf58d2-5982-4609-a008-a4040f01bee4" providerId="ADAL" clId="{E21020DB-C0CC-4C46-8B94-5D1B9E4B0BFB}" dt="2025-03-04T18:38:21.409" v="45"/>
        <pc:sldMkLst>
          <pc:docMk/>
          <pc:sldMk cId="2810170999" sldId="1008"/>
        </pc:sldMkLst>
      </pc:sldChg>
      <pc:sldChg chg="add">
        <pc:chgData name="Dove, Edwin (GSFC-5950)" userId="77bf58d2-5982-4609-a008-a4040f01bee4" providerId="ADAL" clId="{E21020DB-C0CC-4C46-8B94-5D1B9E4B0BFB}" dt="2025-03-04T18:38:21.409" v="45"/>
        <pc:sldMkLst>
          <pc:docMk/>
          <pc:sldMk cId="2896891345" sldId="1009"/>
        </pc:sldMkLst>
      </pc:sldChg>
      <pc:sldChg chg="add">
        <pc:chgData name="Dove, Edwin (GSFC-5950)" userId="77bf58d2-5982-4609-a008-a4040f01bee4" providerId="ADAL" clId="{E21020DB-C0CC-4C46-8B94-5D1B9E4B0BFB}" dt="2025-03-04T18:38:21.409" v="45"/>
        <pc:sldMkLst>
          <pc:docMk/>
          <pc:sldMk cId="2139050218" sldId="1010"/>
        </pc:sldMkLst>
      </pc:sldChg>
      <pc:sldChg chg="add">
        <pc:chgData name="Dove, Edwin (GSFC-5950)" userId="77bf58d2-5982-4609-a008-a4040f01bee4" providerId="ADAL" clId="{E21020DB-C0CC-4C46-8B94-5D1B9E4B0BFB}" dt="2025-03-04T18:38:21.409" v="45"/>
        <pc:sldMkLst>
          <pc:docMk/>
          <pc:sldMk cId="2043503657" sldId="1011"/>
        </pc:sldMkLst>
      </pc:sldChg>
      <pc:sldChg chg="add">
        <pc:chgData name="Dove, Edwin (GSFC-5950)" userId="77bf58d2-5982-4609-a008-a4040f01bee4" providerId="ADAL" clId="{E21020DB-C0CC-4C46-8B94-5D1B9E4B0BFB}" dt="2025-03-04T18:38:21.409" v="45"/>
        <pc:sldMkLst>
          <pc:docMk/>
          <pc:sldMk cId="1863689902" sldId="1012"/>
        </pc:sldMkLst>
      </pc:sldChg>
      <pc:sldChg chg="add">
        <pc:chgData name="Dove, Edwin (GSFC-5950)" userId="77bf58d2-5982-4609-a008-a4040f01bee4" providerId="ADAL" clId="{E21020DB-C0CC-4C46-8B94-5D1B9E4B0BFB}" dt="2025-03-04T18:38:21.409" v="45"/>
        <pc:sldMkLst>
          <pc:docMk/>
          <pc:sldMk cId="670539186" sldId="1013"/>
        </pc:sldMkLst>
      </pc:sldChg>
      <pc:sldChg chg="add">
        <pc:chgData name="Dove, Edwin (GSFC-5950)" userId="77bf58d2-5982-4609-a008-a4040f01bee4" providerId="ADAL" clId="{E21020DB-C0CC-4C46-8B94-5D1B9E4B0BFB}" dt="2025-03-04T18:38:21.409" v="45"/>
        <pc:sldMkLst>
          <pc:docMk/>
          <pc:sldMk cId="3681240073" sldId="1014"/>
        </pc:sldMkLst>
      </pc:sldChg>
      <pc:sldChg chg="add">
        <pc:chgData name="Dove, Edwin (GSFC-5950)" userId="77bf58d2-5982-4609-a008-a4040f01bee4" providerId="ADAL" clId="{E21020DB-C0CC-4C46-8B94-5D1B9E4B0BFB}" dt="2025-03-04T18:38:21.409" v="45"/>
        <pc:sldMkLst>
          <pc:docMk/>
          <pc:sldMk cId="1758403447" sldId="1015"/>
        </pc:sldMkLst>
      </pc:sldChg>
      <pc:sldChg chg="add">
        <pc:chgData name="Dove, Edwin (GSFC-5950)" userId="77bf58d2-5982-4609-a008-a4040f01bee4" providerId="ADAL" clId="{E21020DB-C0CC-4C46-8B94-5D1B9E4B0BFB}" dt="2025-03-04T18:38:21.409" v="45"/>
        <pc:sldMkLst>
          <pc:docMk/>
          <pc:sldMk cId="1456337419" sldId="1016"/>
        </pc:sldMkLst>
      </pc:sldChg>
      <pc:sldChg chg="add">
        <pc:chgData name="Dove, Edwin (GSFC-5950)" userId="77bf58d2-5982-4609-a008-a4040f01bee4" providerId="ADAL" clId="{E21020DB-C0CC-4C46-8B94-5D1B9E4B0BFB}" dt="2025-03-04T18:38:21.409" v="45"/>
        <pc:sldMkLst>
          <pc:docMk/>
          <pc:sldMk cId="2983797389" sldId="1017"/>
        </pc:sldMkLst>
      </pc:sldChg>
      <pc:sldChg chg="add">
        <pc:chgData name="Dove, Edwin (GSFC-5950)" userId="77bf58d2-5982-4609-a008-a4040f01bee4" providerId="ADAL" clId="{E21020DB-C0CC-4C46-8B94-5D1B9E4B0BFB}" dt="2025-03-04T18:38:21.409" v="45"/>
        <pc:sldMkLst>
          <pc:docMk/>
          <pc:sldMk cId="2875442259" sldId="1018"/>
        </pc:sldMkLst>
      </pc:sldChg>
      <pc:sldChg chg="add">
        <pc:chgData name="Dove, Edwin (GSFC-5950)" userId="77bf58d2-5982-4609-a008-a4040f01bee4" providerId="ADAL" clId="{E21020DB-C0CC-4C46-8B94-5D1B9E4B0BFB}" dt="2025-03-04T18:38:21.409" v="45"/>
        <pc:sldMkLst>
          <pc:docMk/>
          <pc:sldMk cId="938799381" sldId="1019"/>
        </pc:sldMkLst>
      </pc:sldChg>
      <pc:sldChg chg="add">
        <pc:chgData name="Dove, Edwin (GSFC-5950)" userId="77bf58d2-5982-4609-a008-a4040f01bee4" providerId="ADAL" clId="{E21020DB-C0CC-4C46-8B94-5D1B9E4B0BFB}" dt="2025-03-04T18:38:21.409" v="45"/>
        <pc:sldMkLst>
          <pc:docMk/>
          <pc:sldMk cId="1559525531" sldId="1020"/>
        </pc:sldMkLst>
      </pc:sldChg>
      <pc:sldChg chg="add">
        <pc:chgData name="Dove, Edwin (GSFC-5950)" userId="77bf58d2-5982-4609-a008-a4040f01bee4" providerId="ADAL" clId="{E21020DB-C0CC-4C46-8B94-5D1B9E4B0BFB}" dt="2025-03-04T18:38:21.409" v="45"/>
        <pc:sldMkLst>
          <pc:docMk/>
          <pc:sldMk cId="734797299" sldId="1021"/>
        </pc:sldMkLst>
      </pc:sldChg>
      <pc:sldChg chg="add">
        <pc:chgData name="Dove, Edwin (GSFC-5950)" userId="77bf58d2-5982-4609-a008-a4040f01bee4" providerId="ADAL" clId="{E21020DB-C0CC-4C46-8B94-5D1B9E4B0BFB}" dt="2025-03-04T18:38:21.409" v="45"/>
        <pc:sldMkLst>
          <pc:docMk/>
          <pc:sldMk cId="1127106789" sldId="1022"/>
        </pc:sldMkLst>
      </pc:sldChg>
      <pc:sldChg chg="add">
        <pc:chgData name="Dove, Edwin (GSFC-5950)" userId="77bf58d2-5982-4609-a008-a4040f01bee4" providerId="ADAL" clId="{E21020DB-C0CC-4C46-8B94-5D1B9E4B0BFB}" dt="2025-03-04T18:38:21.409" v="45"/>
        <pc:sldMkLst>
          <pc:docMk/>
          <pc:sldMk cId="3986023324" sldId="1023"/>
        </pc:sldMkLst>
      </pc:sldChg>
      <pc:sldChg chg="add">
        <pc:chgData name="Dove, Edwin (GSFC-5950)" userId="77bf58d2-5982-4609-a008-a4040f01bee4" providerId="ADAL" clId="{E21020DB-C0CC-4C46-8B94-5D1B9E4B0BFB}" dt="2025-03-04T18:38:21.409" v="45"/>
        <pc:sldMkLst>
          <pc:docMk/>
          <pc:sldMk cId="2894493612" sldId="1024"/>
        </pc:sldMkLst>
      </pc:sldChg>
      <pc:sldChg chg="add">
        <pc:chgData name="Dove, Edwin (GSFC-5950)" userId="77bf58d2-5982-4609-a008-a4040f01bee4" providerId="ADAL" clId="{E21020DB-C0CC-4C46-8B94-5D1B9E4B0BFB}" dt="2025-03-04T18:38:21.409" v="45"/>
        <pc:sldMkLst>
          <pc:docMk/>
          <pc:sldMk cId="3186012621" sldId="1025"/>
        </pc:sldMkLst>
      </pc:sldChg>
      <pc:sldChg chg="add">
        <pc:chgData name="Dove, Edwin (GSFC-5950)" userId="77bf58d2-5982-4609-a008-a4040f01bee4" providerId="ADAL" clId="{E21020DB-C0CC-4C46-8B94-5D1B9E4B0BFB}" dt="2025-03-04T18:38:21.409" v="45"/>
        <pc:sldMkLst>
          <pc:docMk/>
          <pc:sldMk cId="3701836919" sldId="1026"/>
        </pc:sldMkLst>
      </pc:sldChg>
      <pc:sldChg chg="add">
        <pc:chgData name="Dove, Edwin (GSFC-5950)" userId="77bf58d2-5982-4609-a008-a4040f01bee4" providerId="ADAL" clId="{E21020DB-C0CC-4C46-8B94-5D1B9E4B0BFB}" dt="2025-03-04T18:38:21.409" v="45"/>
        <pc:sldMkLst>
          <pc:docMk/>
          <pc:sldMk cId="3794617686" sldId="1027"/>
        </pc:sldMkLst>
      </pc:sldChg>
      <pc:sldChg chg="add">
        <pc:chgData name="Dove, Edwin (GSFC-5950)" userId="77bf58d2-5982-4609-a008-a4040f01bee4" providerId="ADAL" clId="{E21020DB-C0CC-4C46-8B94-5D1B9E4B0BFB}" dt="2025-03-04T18:38:21.409" v="45"/>
        <pc:sldMkLst>
          <pc:docMk/>
          <pc:sldMk cId="2171212141" sldId="1028"/>
        </pc:sldMkLst>
      </pc:sldChg>
      <pc:sldChg chg="new del">
        <pc:chgData name="Dove, Edwin (GSFC-5950)" userId="77bf58d2-5982-4609-a008-a4040f01bee4" providerId="ADAL" clId="{E21020DB-C0CC-4C46-8B94-5D1B9E4B0BFB}" dt="2025-03-04T18:40:24.352" v="51" actId="47"/>
        <pc:sldMkLst>
          <pc:docMk/>
          <pc:sldMk cId="3445762510" sldId="1029"/>
        </pc:sldMkLst>
      </pc:sldChg>
      <pc:sldChg chg="addSp modSp add mod modClrScheme chgLayout">
        <pc:chgData name="Dove, Edwin (GSFC-5950)" userId="77bf58d2-5982-4609-a008-a4040f01bee4" providerId="ADAL" clId="{E21020DB-C0CC-4C46-8B94-5D1B9E4B0BFB}" dt="2025-03-04T19:13:31.086" v="330" actId="20577"/>
        <pc:sldMkLst>
          <pc:docMk/>
          <pc:sldMk cId="1850629854" sldId="1030"/>
        </pc:sldMkLst>
        <pc:spChg chg="add mod ord">
          <ac:chgData name="Dove, Edwin (GSFC-5950)" userId="77bf58d2-5982-4609-a008-a4040f01bee4" providerId="ADAL" clId="{E21020DB-C0CC-4C46-8B94-5D1B9E4B0BFB}" dt="2025-03-04T19:13:31.086" v="330" actId="20577"/>
          <ac:spMkLst>
            <pc:docMk/>
            <pc:sldMk cId="1850629854" sldId="1030"/>
            <ac:spMk id="3" creationId="{3AFE2CF8-FEFE-7F23-3B8F-554A3F0EBC8C}"/>
          </ac:spMkLst>
        </pc:spChg>
        <pc:spChg chg="add mod ord">
          <ac:chgData name="Dove, Edwin (GSFC-5950)" userId="77bf58d2-5982-4609-a008-a4040f01bee4" providerId="ADAL" clId="{E21020DB-C0CC-4C46-8B94-5D1B9E4B0BFB}" dt="2025-03-04T19:13:07.041" v="323" actId="20577"/>
          <ac:spMkLst>
            <pc:docMk/>
            <pc:sldMk cId="1850629854" sldId="1030"/>
            <ac:spMk id="4" creationId="{3EF96066-D1BA-C22D-B834-DFD9B2BA6F73}"/>
          </ac:spMkLst>
        </pc:spChg>
      </pc:sldChg>
      <pc:sldChg chg="delSp modSp add mod">
        <pc:chgData name="Dove, Edwin (GSFC-5950)" userId="77bf58d2-5982-4609-a008-a4040f01bee4" providerId="ADAL" clId="{E21020DB-C0CC-4C46-8B94-5D1B9E4B0BFB}" dt="2025-03-05T16:25:34.947" v="369" actId="478"/>
        <pc:sldMkLst>
          <pc:docMk/>
          <pc:sldMk cId="203797938" sldId="1031"/>
        </pc:sldMkLst>
        <pc:spChg chg="mod">
          <ac:chgData name="Dove, Edwin (GSFC-5950)" userId="77bf58d2-5982-4609-a008-a4040f01bee4" providerId="ADAL" clId="{E21020DB-C0CC-4C46-8B94-5D1B9E4B0BFB}" dt="2025-03-05T16:25:22.296" v="368" actId="27636"/>
          <ac:spMkLst>
            <pc:docMk/>
            <pc:sldMk cId="203797938" sldId="1031"/>
            <ac:spMk id="3" creationId="{C88AE239-5CEF-9FA2-8E00-D9E32ED7E766}"/>
          </ac:spMkLst>
        </pc:spChg>
        <pc:spChg chg="del">
          <ac:chgData name="Dove, Edwin (GSFC-5950)" userId="77bf58d2-5982-4609-a008-a4040f01bee4" providerId="ADAL" clId="{E21020DB-C0CC-4C46-8B94-5D1B9E4B0BFB}" dt="2025-03-05T16:25:34.947" v="369" actId="478"/>
          <ac:spMkLst>
            <pc:docMk/>
            <pc:sldMk cId="203797938" sldId="1031"/>
            <ac:spMk id="7" creationId="{D1CD7880-66C7-7560-2E98-8AC1FAE5BCC8}"/>
          </ac:spMkLst>
        </pc:spChg>
      </pc:sldChg>
      <pc:sldChg chg="add">
        <pc:chgData name="Dove, Edwin (GSFC-5950)" userId="77bf58d2-5982-4609-a008-a4040f01bee4" providerId="ADAL" clId="{E21020DB-C0CC-4C46-8B94-5D1B9E4B0BFB}" dt="2025-03-04T18:40:20.685" v="50"/>
        <pc:sldMkLst>
          <pc:docMk/>
          <pc:sldMk cId="126668802" sldId="1032"/>
        </pc:sldMkLst>
      </pc:sldChg>
      <pc:sldChg chg="add">
        <pc:chgData name="Dove, Edwin (GSFC-5950)" userId="77bf58d2-5982-4609-a008-a4040f01bee4" providerId="ADAL" clId="{E21020DB-C0CC-4C46-8B94-5D1B9E4B0BFB}" dt="2025-03-04T18:40:20.685" v="50"/>
        <pc:sldMkLst>
          <pc:docMk/>
          <pc:sldMk cId="1009990024" sldId="1033"/>
        </pc:sldMkLst>
      </pc:sldChg>
      <pc:sldChg chg="add">
        <pc:chgData name="Dove, Edwin (GSFC-5950)" userId="77bf58d2-5982-4609-a008-a4040f01bee4" providerId="ADAL" clId="{E21020DB-C0CC-4C46-8B94-5D1B9E4B0BFB}" dt="2025-03-04T18:40:20.685" v="50"/>
        <pc:sldMkLst>
          <pc:docMk/>
          <pc:sldMk cId="1706891416" sldId="1034"/>
        </pc:sldMkLst>
      </pc:sldChg>
      <pc:sldChg chg="add">
        <pc:chgData name="Dove, Edwin (GSFC-5950)" userId="77bf58d2-5982-4609-a008-a4040f01bee4" providerId="ADAL" clId="{E21020DB-C0CC-4C46-8B94-5D1B9E4B0BFB}" dt="2025-03-04T18:40:20.685" v="50"/>
        <pc:sldMkLst>
          <pc:docMk/>
          <pc:sldMk cId="4287787065" sldId="1035"/>
        </pc:sldMkLst>
      </pc:sldChg>
      <pc:sldChg chg="add">
        <pc:chgData name="Dove, Edwin (GSFC-5950)" userId="77bf58d2-5982-4609-a008-a4040f01bee4" providerId="ADAL" clId="{E21020DB-C0CC-4C46-8B94-5D1B9E4B0BFB}" dt="2025-03-04T18:40:20.685" v="50"/>
        <pc:sldMkLst>
          <pc:docMk/>
          <pc:sldMk cId="2615795781" sldId="1036"/>
        </pc:sldMkLst>
      </pc:sldChg>
      <pc:sldChg chg="add">
        <pc:chgData name="Dove, Edwin (GSFC-5950)" userId="77bf58d2-5982-4609-a008-a4040f01bee4" providerId="ADAL" clId="{E21020DB-C0CC-4C46-8B94-5D1B9E4B0BFB}" dt="2025-03-04T18:40:20.685" v="50"/>
        <pc:sldMkLst>
          <pc:docMk/>
          <pc:sldMk cId="3769466529" sldId="1037"/>
        </pc:sldMkLst>
      </pc:sldChg>
      <pc:sldChg chg="add">
        <pc:chgData name="Dove, Edwin (GSFC-5950)" userId="77bf58d2-5982-4609-a008-a4040f01bee4" providerId="ADAL" clId="{E21020DB-C0CC-4C46-8B94-5D1B9E4B0BFB}" dt="2025-03-04T18:40:20.685" v="50"/>
        <pc:sldMkLst>
          <pc:docMk/>
          <pc:sldMk cId="611168995" sldId="1038"/>
        </pc:sldMkLst>
      </pc:sldChg>
      <pc:sldChg chg="add">
        <pc:chgData name="Dove, Edwin (GSFC-5950)" userId="77bf58d2-5982-4609-a008-a4040f01bee4" providerId="ADAL" clId="{E21020DB-C0CC-4C46-8B94-5D1B9E4B0BFB}" dt="2025-03-04T18:40:20.685" v="50"/>
        <pc:sldMkLst>
          <pc:docMk/>
          <pc:sldMk cId="76354931" sldId="1039"/>
        </pc:sldMkLst>
      </pc:sldChg>
      <pc:sldChg chg="add">
        <pc:chgData name="Dove, Edwin (GSFC-5950)" userId="77bf58d2-5982-4609-a008-a4040f01bee4" providerId="ADAL" clId="{E21020DB-C0CC-4C46-8B94-5D1B9E4B0BFB}" dt="2025-03-04T18:40:20.685" v="50"/>
        <pc:sldMkLst>
          <pc:docMk/>
          <pc:sldMk cId="3318326522" sldId="1040"/>
        </pc:sldMkLst>
      </pc:sldChg>
      <pc:sldChg chg="add">
        <pc:chgData name="Dove, Edwin (GSFC-5950)" userId="77bf58d2-5982-4609-a008-a4040f01bee4" providerId="ADAL" clId="{E21020DB-C0CC-4C46-8B94-5D1B9E4B0BFB}" dt="2025-03-04T18:40:20.685" v="50"/>
        <pc:sldMkLst>
          <pc:docMk/>
          <pc:sldMk cId="584223265" sldId="1041"/>
        </pc:sldMkLst>
      </pc:sldChg>
      <pc:sldChg chg="add">
        <pc:chgData name="Dove, Edwin (GSFC-5950)" userId="77bf58d2-5982-4609-a008-a4040f01bee4" providerId="ADAL" clId="{E21020DB-C0CC-4C46-8B94-5D1B9E4B0BFB}" dt="2025-03-04T18:40:20.685" v="50"/>
        <pc:sldMkLst>
          <pc:docMk/>
          <pc:sldMk cId="1167286354" sldId="1042"/>
        </pc:sldMkLst>
      </pc:sldChg>
      <pc:sldChg chg="add">
        <pc:chgData name="Dove, Edwin (GSFC-5950)" userId="77bf58d2-5982-4609-a008-a4040f01bee4" providerId="ADAL" clId="{E21020DB-C0CC-4C46-8B94-5D1B9E4B0BFB}" dt="2025-03-04T18:40:20.685" v="50"/>
        <pc:sldMkLst>
          <pc:docMk/>
          <pc:sldMk cId="3931542921" sldId="1043"/>
        </pc:sldMkLst>
      </pc:sldChg>
      <pc:sldChg chg="add">
        <pc:chgData name="Dove, Edwin (GSFC-5950)" userId="77bf58d2-5982-4609-a008-a4040f01bee4" providerId="ADAL" clId="{E21020DB-C0CC-4C46-8B94-5D1B9E4B0BFB}" dt="2025-03-04T18:40:20.685" v="50"/>
        <pc:sldMkLst>
          <pc:docMk/>
          <pc:sldMk cId="1073709000" sldId="1044"/>
        </pc:sldMkLst>
      </pc:sldChg>
      <pc:sldChg chg="add">
        <pc:chgData name="Dove, Edwin (GSFC-5950)" userId="77bf58d2-5982-4609-a008-a4040f01bee4" providerId="ADAL" clId="{E21020DB-C0CC-4C46-8B94-5D1B9E4B0BFB}" dt="2025-03-04T18:40:20.685" v="50"/>
        <pc:sldMkLst>
          <pc:docMk/>
          <pc:sldMk cId="1200874732" sldId="1045"/>
        </pc:sldMkLst>
      </pc:sldChg>
      <pc:sldChg chg="add">
        <pc:chgData name="Dove, Edwin (GSFC-5950)" userId="77bf58d2-5982-4609-a008-a4040f01bee4" providerId="ADAL" clId="{E21020DB-C0CC-4C46-8B94-5D1B9E4B0BFB}" dt="2025-03-04T18:40:20.685" v="50"/>
        <pc:sldMkLst>
          <pc:docMk/>
          <pc:sldMk cId="4019023526" sldId="1046"/>
        </pc:sldMkLst>
      </pc:sldChg>
      <pc:sldChg chg="add">
        <pc:chgData name="Dove, Edwin (GSFC-5950)" userId="77bf58d2-5982-4609-a008-a4040f01bee4" providerId="ADAL" clId="{E21020DB-C0CC-4C46-8B94-5D1B9E4B0BFB}" dt="2025-03-04T18:40:20.685" v="50"/>
        <pc:sldMkLst>
          <pc:docMk/>
          <pc:sldMk cId="2419958713" sldId="1047"/>
        </pc:sldMkLst>
      </pc:sldChg>
      <pc:sldChg chg="add">
        <pc:chgData name="Dove, Edwin (GSFC-5950)" userId="77bf58d2-5982-4609-a008-a4040f01bee4" providerId="ADAL" clId="{E21020DB-C0CC-4C46-8B94-5D1B9E4B0BFB}" dt="2025-03-04T18:40:20.685" v="50"/>
        <pc:sldMkLst>
          <pc:docMk/>
          <pc:sldMk cId="2826233345" sldId="1048"/>
        </pc:sldMkLst>
      </pc:sldChg>
      <pc:sldChg chg="add">
        <pc:chgData name="Dove, Edwin (GSFC-5950)" userId="77bf58d2-5982-4609-a008-a4040f01bee4" providerId="ADAL" clId="{E21020DB-C0CC-4C46-8B94-5D1B9E4B0BFB}" dt="2025-03-04T18:40:20.685" v="50"/>
        <pc:sldMkLst>
          <pc:docMk/>
          <pc:sldMk cId="1831052545" sldId="1049"/>
        </pc:sldMkLst>
      </pc:sldChg>
      <pc:sldChg chg="add">
        <pc:chgData name="Dove, Edwin (GSFC-5950)" userId="77bf58d2-5982-4609-a008-a4040f01bee4" providerId="ADAL" clId="{E21020DB-C0CC-4C46-8B94-5D1B9E4B0BFB}" dt="2025-03-04T18:40:20.685" v="50"/>
        <pc:sldMkLst>
          <pc:docMk/>
          <pc:sldMk cId="878057042" sldId="1050"/>
        </pc:sldMkLst>
      </pc:sldChg>
      <pc:sldChg chg="add">
        <pc:chgData name="Dove, Edwin (GSFC-5950)" userId="77bf58d2-5982-4609-a008-a4040f01bee4" providerId="ADAL" clId="{E21020DB-C0CC-4C46-8B94-5D1B9E4B0BFB}" dt="2025-03-04T18:40:20.685" v="50"/>
        <pc:sldMkLst>
          <pc:docMk/>
          <pc:sldMk cId="2124737831" sldId="1051"/>
        </pc:sldMkLst>
      </pc:sldChg>
      <pc:sldChg chg="add">
        <pc:chgData name="Dove, Edwin (GSFC-5950)" userId="77bf58d2-5982-4609-a008-a4040f01bee4" providerId="ADAL" clId="{E21020DB-C0CC-4C46-8B94-5D1B9E4B0BFB}" dt="2025-03-04T18:40:20.685" v="50"/>
        <pc:sldMkLst>
          <pc:docMk/>
          <pc:sldMk cId="378660841" sldId="1052"/>
        </pc:sldMkLst>
      </pc:sldChg>
      <pc:sldChg chg="add">
        <pc:chgData name="Dove, Edwin (GSFC-5950)" userId="77bf58d2-5982-4609-a008-a4040f01bee4" providerId="ADAL" clId="{E21020DB-C0CC-4C46-8B94-5D1B9E4B0BFB}" dt="2025-03-04T18:40:20.685" v="50"/>
        <pc:sldMkLst>
          <pc:docMk/>
          <pc:sldMk cId="1102843906" sldId="1053"/>
        </pc:sldMkLst>
      </pc:sldChg>
      <pc:sldChg chg="add">
        <pc:chgData name="Dove, Edwin (GSFC-5950)" userId="77bf58d2-5982-4609-a008-a4040f01bee4" providerId="ADAL" clId="{E21020DB-C0CC-4C46-8B94-5D1B9E4B0BFB}" dt="2025-03-04T18:40:20.685" v="50"/>
        <pc:sldMkLst>
          <pc:docMk/>
          <pc:sldMk cId="1270290276" sldId="1054"/>
        </pc:sldMkLst>
      </pc:sldChg>
      <pc:sldChg chg="add">
        <pc:chgData name="Dove, Edwin (GSFC-5950)" userId="77bf58d2-5982-4609-a008-a4040f01bee4" providerId="ADAL" clId="{E21020DB-C0CC-4C46-8B94-5D1B9E4B0BFB}" dt="2025-03-04T18:40:20.685" v="50"/>
        <pc:sldMkLst>
          <pc:docMk/>
          <pc:sldMk cId="500564839" sldId="1055"/>
        </pc:sldMkLst>
      </pc:sldChg>
      <pc:sldChg chg="add">
        <pc:chgData name="Dove, Edwin (GSFC-5950)" userId="77bf58d2-5982-4609-a008-a4040f01bee4" providerId="ADAL" clId="{E21020DB-C0CC-4C46-8B94-5D1B9E4B0BFB}" dt="2025-03-04T18:40:20.685" v="50"/>
        <pc:sldMkLst>
          <pc:docMk/>
          <pc:sldMk cId="4124867638" sldId="1056"/>
        </pc:sldMkLst>
      </pc:sldChg>
      <pc:sldChg chg="add">
        <pc:chgData name="Dove, Edwin (GSFC-5950)" userId="77bf58d2-5982-4609-a008-a4040f01bee4" providerId="ADAL" clId="{E21020DB-C0CC-4C46-8B94-5D1B9E4B0BFB}" dt="2025-03-04T18:40:20.685" v="50"/>
        <pc:sldMkLst>
          <pc:docMk/>
          <pc:sldMk cId="377412671" sldId="1057"/>
        </pc:sldMkLst>
      </pc:sldChg>
      <pc:sldChg chg="add">
        <pc:chgData name="Dove, Edwin (GSFC-5950)" userId="77bf58d2-5982-4609-a008-a4040f01bee4" providerId="ADAL" clId="{E21020DB-C0CC-4C46-8B94-5D1B9E4B0BFB}" dt="2025-03-04T18:40:20.685" v="50"/>
        <pc:sldMkLst>
          <pc:docMk/>
          <pc:sldMk cId="2818941169" sldId="1058"/>
        </pc:sldMkLst>
      </pc:sldChg>
      <pc:sldChg chg="new del">
        <pc:chgData name="Dove, Edwin (GSFC-5950)" userId="77bf58d2-5982-4609-a008-a4040f01bee4" providerId="ADAL" clId="{E21020DB-C0CC-4C46-8B94-5D1B9E4B0BFB}" dt="2025-03-04T18:41:00.806" v="53" actId="680"/>
        <pc:sldMkLst>
          <pc:docMk/>
          <pc:sldMk cId="162028680" sldId="1059"/>
        </pc:sldMkLst>
      </pc:sldChg>
      <pc:sldChg chg="new del">
        <pc:chgData name="Dove, Edwin (GSFC-5950)" userId="77bf58d2-5982-4609-a008-a4040f01bee4" providerId="ADAL" clId="{E21020DB-C0CC-4C46-8B94-5D1B9E4B0BFB}" dt="2025-03-04T18:42:19.278" v="58" actId="47"/>
        <pc:sldMkLst>
          <pc:docMk/>
          <pc:sldMk cId="3625219249" sldId="1059"/>
        </pc:sldMkLst>
      </pc:sldChg>
      <pc:sldChg chg="addSp modSp add mod modClrScheme chgLayout">
        <pc:chgData name="Dove, Edwin (GSFC-5950)" userId="77bf58d2-5982-4609-a008-a4040f01bee4" providerId="ADAL" clId="{E21020DB-C0CC-4C46-8B94-5D1B9E4B0BFB}" dt="2025-03-04T19:13:37.184" v="336" actId="20577"/>
        <pc:sldMkLst>
          <pc:docMk/>
          <pc:sldMk cId="3686360100" sldId="1060"/>
        </pc:sldMkLst>
        <pc:spChg chg="add mod ord">
          <ac:chgData name="Dove, Edwin (GSFC-5950)" userId="77bf58d2-5982-4609-a008-a4040f01bee4" providerId="ADAL" clId="{E21020DB-C0CC-4C46-8B94-5D1B9E4B0BFB}" dt="2025-03-04T19:13:37.184" v="336" actId="20577"/>
          <ac:spMkLst>
            <pc:docMk/>
            <pc:sldMk cId="3686360100" sldId="1060"/>
            <ac:spMk id="2" creationId="{9909C51D-907B-DE5B-3318-3331916C1BAD}"/>
          </ac:spMkLst>
        </pc:spChg>
        <pc:spChg chg="add mod ord">
          <ac:chgData name="Dove, Edwin (GSFC-5950)" userId="77bf58d2-5982-4609-a008-a4040f01bee4" providerId="ADAL" clId="{E21020DB-C0CC-4C46-8B94-5D1B9E4B0BFB}" dt="2025-03-04T19:13:13.708" v="324"/>
          <ac:spMkLst>
            <pc:docMk/>
            <pc:sldMk cId="3686360100" sldId="1060"/>
            <ac:spMk id="3" creationId="{DBBF7022-431B-B2B0-BCE4-D58122B85547}"/>
          </ac:spMkLst>
        </pc:spChg>
      </pc:sldChg>
      <pc:sldChg chg="delSp modSp add mod">
        <pc:chgData name="Dove, Edwin (GSFC-5950)" userId="77bf58d2-5982-4609-a008-a4040f01bee4" providerId="ADAL" clId="{E21020DB-C0CC-4C46-8B94-5D1B9E4B0BFB}" dt="2025-03-05T16:26:02.260" v="373" actId="478"/>
        <pc:sldMkLst>
          <pc:docMk/>
          <pc:sldMk cId="1035312550" sldId="1061"/>
        </pc:sldMkLst>
        <pc:spChg chg="mod">
          <ac:chgData name="Dove, Edwin (GSFC-5950)" userId="77bf58d2-5982-4609-a008-a4040f01bee4" providerId="ADAL" clId="{E21020DB-C0CC-4C46-8B94-5D1B9E4B0BFB}" dt="2025-03-05T16:25:57.732" v="372" actId="27636"/>
          <ac:spMkLst>
            <pc:docMk/>
            <pc:sldMk cId="1035312550" sldId="1061"/>
            <ac:spMk id="3" creationId="{C88AE239-5CEF-9FA2-8E00-D9E32ED7E766}"/>
          </ac:spMkLst>
        </pc:spChg>
        <pc:spChg chg="del">
          <ac:chgData name="Dove, Edwin (GSFC-5950)" userId="77bf58d2-5982-4609-a008-a4040f01bee4" providerId="ADAL" clId="{E21020DB-C0CC-4C46-8B94-5D1B9E4B0BFB}" dt="2025-03-05T16:26:02.260" v="373" actId="478"/>
          <ac:spMkLst>
            <pc:docMk/>
            <pc:sldMk cId="1035312550" sldId="1061"/>
            <ac:spMk id="5" creationId="{8817ED78-BF1C-8CDC-E82B-086B94680BD7}"/>
          </ac:spMkLst>
        </pc:spChg>
      </pc:sldChg>
      <pc:sldChg chg="add">
        <pc:chgData name="Dove, Edwin (GSFC-5950)" userId="77bf58d2-5982-4609-a008-a4040f01bee4" providerId="ADAL" clId="{E21020DB-C0CC-4C46-8B94-5D1B9E4B0BFB}" dt="2025-03-04T18:42:16.077" v="57"/>
        <pc:sldMkLst>
          <pc:docMk/>
          <pc:sldMk cId="2310817966" sldId="1062"/>
        </pc:sldMkLst>
      </pc:sldChg>
      <pc:sldChg chg="add">
        <pc:chgData name="Dove, Edwin (GSFC-5950)" userId="77bf58d2-5982-4609-a008-a4040f01bee4" providerId="ADAL" clId="{E21020DB-C0CC-4C46-8B94-5D1B9E4B0BFB}" dt="2025-03-04T18:42:16.077" v="57"/>
        <pc:sldMkLst>
          <pc:docMk/>
          <pc:sldMk cId="1617446214" sldId="1063"/>
        </pc:sldMkLst>
      </pc:sldChg>
      <pc:sldChg chg="add">
        <pc:chgData name="Dove, Edwin (GSFC-5950)" userId="77bf58d2-5982-4609-a008-a4040f01bee4" providerId="ADAL" clId="{E21020DB-C0CC-4C46-8B94-5D1B9E4B0BFB}" dt="2025-03-04T18:42:16.077" v="57"/>
        <pc:sldMkLst>
          <pc:docMk/>
          <pc:sldMk cId="1796539252" sldId="1064"/>
        </pc:sldMkLst>
      </pc:sldChg>
      <pc:sldChg chg="add">
        <pc:chgData name="Dove, Edwin (GSFC-5950)" userId="77bf58d2-5982-4609-a008-a4040f01bee4" providerId="ADAL" clId="{E21020DB-C0CC-4C46-8B94-5D1B9E4B0BFB}" dt="2025-03-04T18:42:16.077" v="57"/>
        <pc:sldMkLst>
          <pc:docMk/>
          <pc:sldMk cId="353695788" sldId="1065"/>
        </pc:sldMkLst>
      </pc:sldChg>
      <pc:sldChg chg="add del">
        <pc:chgData name="Dove, Edwin (GSFC-5950)" userId="77bf58d2-5982-4609-a008-a4040f01bee4" providerId="ADAL" clId="{E21020DB-C0CC-4C46-8B94-5D1B9E4B0BFB}" dt="2025-03-05T16:26:11.469" v="374" actId="47"/>
        <pc:sldMkLst>
          <pc:docMk/>
          <pc:sldMk cId="1693034071" sldId="1066"/>
        </pc:sldMkLst>
      </pc:sldChg>
      <pc:sldChg chg="add">
        <pc:chgData name="Dove, Edwin (GSFC-5950)" userId="77bf58d2-5982-4609-a008-a4040f01bee4" providerId="ADAL" clId="{E21020DB-C0CC-4C46-8B94-5D1B9E4B0BFB}" dt="2025-03-04T18:42:16.077" v="57"/>
        <pc:sldMkLst>
          <pc:docMk/>
          <pc:sldMk cId="4146602447" sldId="1067"/>
        </pc:sldMkLst>
      </pc:sldChg>
      <pc:sldChg chg="add">
        <pc:chgData name="Dove, Edwin (GSFC-5950)" userId="77bf58d2-5982-4609-a008-a4040f01bee4" providerId="ADAL" clId="{E21020DB-C0CC-4C46-8B94-5D1B9E4B0BFB}" dt="2025-03-04T18:42:16.077" v="57"/>
        <pc:sldMkLst>
          <pc:docMk/>
          <pc:sldMk cId="2001897158" sldId="1068"/>
        </pc:sldMkLst>
      </pc:sldChg>
      <pc:sldChg chg="add">
        <pc:chgData name="Dove, Edwin (GSFC-5950)" userId="77bf58d2-5982-4609-a008-a4040f01bee4" providerId="ADAL" clId="{E21020DB-C0CC-4C46-8B94-5D1B9E4B0BFB}" dt="2025-03-04T18:42:16.077" v="57"/>
        <pc:sldMkLst>
          <pc:docMk/>
          <pc:sldMk cId="3068462936" sldId="1069"/>
        </pc:sldMkLst>
      </pc:sldChg>
      <pc:sldChg chg="add">
        <pc:chgData name="Dove, Edwin (GSFC-5950)" userId="77bf58d2-5982-4609-a008-a4040f01bee4" providerId="ADAL" clId="{E21020DB-C0CC-4C46-8B94-5D1B9E4B0BFB}" dt="2025-03-04T18:42:16.077" v="57"/>
        <pc:sldMkLst>
          <pc:docMk/>
          <pc:sldMk cId="1694390242" sldId="1070"/>
        </pc:sldMkLst>
      </pc:sldChg>
      <pc:sldChg chg="add">
        <pc:chgData name="Dove, Edwin (GSFC-5950)" userId="77bf58d2-5982-4609-a008-a4040f01bee4" providerId="ADAL" clId="{E21020DB-C0CC-4C46-8B94-5D1B9E4B0BFB}" dt="2025-03-04T18:42:16.077" v="57"/>
        <pc:sldMkLst>
          <pc:docMk/>
          <pc:sldMk cId="1074844288" sldId="1071"/>
        </pc:sldMkLst>
      </pc:sldChg>
      <pc:sldChg chg="add">
        <pc:chgData name="Dove, Edwin (GSFC-5950)" userId="77bf58d2-5982-4609-a008-a4040f01bee4" providerId="ADAL" clId="{E21020DB-C0CC-4C46-8B94-5D1B9E4B0BFB}" dt="2025-03-04T18:42:16.077" v="57"/>
        <pc:sldMkLst>
          <pc:docMk/>
          <pc:sldMk cId="319838079" sldId="1072"/>
        </pc:sldMkLst>
      </pc:sldChg>
      <pc:sldChg chg="add del">
        <pc:chgData name="Dove, Edwin (GSFC-5950)" userId="77bf58d2-5982-4609-a008-a4040f01bee4" providerId="ADAL" clId="{E21020DB-C0CC-4C46-8B94-5D1B9E4B0BFB}" dt="2025-03-05T16:26:15.058" v="375" actId="47"/>
        <pc:sldMkLst>
          <pc:docMk/>
          <pc:sldMk cId="5204561" sldId="1073"/>
        </pc:sldMkLst>
      </pc:sldChg>
      <pc:sldChg chg="add">
        <pc:chgData name="Dove, Edwin (GSFC-5950)" userId="77bf58d2-5982-4609-a008-a4040f01bee4" providerId="ADAL" clId="{E21020DB-C0CC-4C46-8B94-5D1B9E4B0BFB}" dt="2025-03-04T18:42:16.077" v="57"/>
        <pc:sldMkLst>
          <pc:docMk/>
          <pc:sldMk cId="2295704354" sldId="1074"/>
        </pc:sldMkLst>
      </pc:sldChg>
      <pc:sldChg chg="add">
        <pc:chgData name="Dove, Edwin (GSFC-5950)" userId="77bf58d2-5982-4609-a008-a4040f01bee4" providerId="ADAL" clId="{E21020DB-C0CC-4C46-8B94-5D1B9E4B0BFB}" dt="2025-03-04T18:42:16.077" v="57"/>
        <pc:sldMkLst>
          <pc:docMk/>
          <pc:sldMk cId="1127355067" sldId="1075"/>
        </pc:sldMkLst>
      </pc:sldChg>
      <pc:sldChg chg="add">
        <pc:chgData name="Dove, Edwin (GSFC-5950)" userId="77bf58d2-5982-4609-a008-a4040f01bee4" providerId="ADAL" clId="{E21020DB-C0CC-4C46-8B94-5D1B9E4B0BFB}" dt="2025-03-04T18:42:16.077" v="57"/>
        <pc:sldMkLst>
          <pc:docMk/>
          <pc:sldMk cId="894554037" sldId="1076"/>
        </pc:sldMkLst>
      </pc:sldChg>
      <pc:sldChg chg="add">
        <pc:chgData name="Dove, Edwin (GSFC-5950)" userId="77bf58d2-5982-4609-a008-a4040f01bee4" providerId="ADAL" clId="{E21020DB-C0CC-4C46-8B94-5D1B9E4B0BFB}" dt="2025-03-04T18:42:16.077" v="57"/>
        <pc:sldMkLst>
          <pc:docMk/>
          <pc:sldMk cId="1491926650" sldId="1077"/>
        </pc:sldMkLst>
      </pc:sldChg>
      <pc:sldChg chg="add">
        <pc:chgData name="Dove, Edwin (GSFC-5950)" userId="77bf58d2-5982-4609-a008-a4040f01bee4" providerId="ADAL" clId="{E21020DB-C0CC-4C46-8B94-5D1B9E4B0BFB}" dt="2025-03-04T18:42:16.077" v="57"/>
        <pc:sldMkLst>
          <pc:docMk/>
          <pc:sldMk cId="801208261" sldId="1078"/>
        </pc:sldMkLst>
      </pc:sldChg>
      <pc:sldChg chg="add">
        <pc:chgData name="Dove, Edwin (GSFC-5950)" userId="77bf58d2-5982-4609-a008-a4040f01bee4" providerId="ADAL" clId="{E21020DB-C0CC-4C46-8B94-5D1B9E4B0BFB}" dt="2025-03-04T18:42:16.077" v="57"/>
        <pc:sldMkLst>
          <pc:docMk/>
          <pc:sldMk cId="1773836744" sldId="1079"/>
        </pc:sldMkLst>
      </pc:sldChg>
      <pc:sldChg chg="add">
        <pc:chgData name="Dove, Edwin (GSFC-5950)" userId="77bf58d2-5982-4609-a008-a4040f01bee4" providerId="ADAL" clId="{E21020DB-C0CC-4C46-8B94-5D1B9E4B0BFB}" dt="2025-03-04T18:42:16.077" v="57"/>
        <pc:sldMkLst>
          <pc:docMk/>
          <pc:sldMk cId="3045056117" sldId="1080"/>
        </pc:sldMkLst>
      </pc:sldChg>
      <pc:sldChg chg="add">
        <pc:chgData name="Dove, Edwin (GSFC-5950)" userId="77bf58d2-5982-4609-a008-a4040f01bee4" providerId="ADAL" clId="{E21020DB-C0CC-4C46-8B94-5D1B9E4B0BFB}" dt="2025-03-04T18:42:16.077" v="57"/>
        <pc:sldMkLst>
          <pc:docMk/>
          <pc:sldMk cId="3358256761" sldId="1081"/>
        </pc:sldMkLst>
      </pc:sldChg>
      <pc:sldChg chg="add">
        <pc:chgData name="Dove, Edwin (GSFC-5950)" userId="77bf58d2-5982-4609-a008-a4040f01bee4" providerId="ADAL" clId="{E21020DB-C0CC-4C46-8B94-5D1B9E4B0BFB}" dt="2025-03-04T18:42:16.077" v="57"/>
        <pc:sldMkLst>
          <pc:docMk/>
          <pc:sldMk cId="2240739953" sldId="1082"/>
        </pc:sldMkLst>
      </pc:sldChg>
      <pc:sldChg chg="add">
        <pc:chgData name="Dove, Edwin (GSFC-5950)" userId="77bf58d2-5982-4609-a008-a4040f01bee4" providerId="ADAL" clId="{E21020DB-C0CC-4C46-8B94-5D1B9E4B0BFB}" dt="2025-03-04T18:42:16.077" v="57"/>
        <pc:sldMkLst>
          <pc:docMk/>
          <pc:sldMk cId="2595668028" sldId="1083"/>
        </pc:sldMkLst>
      </pc:sldChg>
      <pc:sldChg chg="add del">
        <pc:chgData name="Dove, Edwin (GSFC-5950)" userId="77bf58d2-5982-4609-a008-a4040f01bee4" providerId="ADAL" clId="{E21020DB-C0CC-4C46-8B94-5D1B9E4B0BFB}" dt="2025-03-05T16:26:26.036" v="376" actId="47"/>
        <pc:sldMkLst>
          <pc:docMk/>
          <pc:sldMk cId="106405816" sldId="1084"/>
        </pc:sldMkLst>
      </pc:sldChg>
      <pc:sldChg chg="add del">
        <pc:chgData name="Dove, Edwin (GSFC-5950)" userId="77bf58d2-5982-4609-a008-a4040f01bee4" providerId="ADAL" clId="{E21020DB-C0CC-4C46-8B94-5D1B9E4B0BFB}" dt="2025-03-05T16:26:28.498" v="377" actId="47"/>
        <pc:sldMkLst>
          <pc:docMk/>
          <pc:sldMk cId="1940488005" sldId="1085"/>
        </pc:sldMkLst>
      </pc:sldChg>
      <pc:sldChg chg="new del">
        <pc:chgData name="Dove, Edwin (GSFC-5950)" userId="77bf58d2-5982-4609-a008-a4040f01bee4" providerId="ADAL" clId="{E21020DB-C0CC-4C46-8B94-5D1B9E4B0BFB}" dt="2025-03-04T18:46:01.601" v="63" actId="47"/>
        <pc:sldMkLst>
          <pc:docMk/>
          <pc:sldMk cId="2797796243" sldId="1086"/>
        </pc:sldMkLst>
      </pc:sldChg>
      <pc:sldChg chg="modSp add mod">
        <pc:chgData name="Dove, Edwin (GSFC-5950)" userId="77bf58d2-5982-4609-a008-a4040f01bee4" providerId="ADAL" clId="{E21020DB-C0CC-4C46-8B94-5D1B9E4B0BFB}" dt="2025-03-04T19:13:43.511" v="342" actId="20577"/>
        <pc:sldMkLst>
          <pc:docMk/>
          <pc:sldMk cId="405594146" sldId="1087"/>
        </pc:sldMkLst>
        <pc:spChg chg="mod">
          <ac:chgData name="Dove, Edwin (GSFC-5950)" userId="77bf58d2-5982-4609-a008-a4040f01bee4" providerId="ADAL" clId="{E21020DB-C0CC-4C46-8B94-5D1B9E4B0BFB}" dt="2025-03-04T19:13:43.511" v="342" actId="20577"/>
          <ac:spMkLst>
            <pc:docMk/>
            <pc:sldMk cId="405594146" sldId="1087"/>
            <ac:spMk id="3" creationId="{36648EB9-4491-61E7-E1E1-C18272275665}"/>
          </ac:spMkLst>
        </pc:spChg>
      </pc:sldChg>
      <pc:sldChg chg="add">
        <pc:chgData name="Dove, Edwin (GSFC-5950)" userId="77bf58d2-5982-4609-a008-a4040f01bee4" providerId="ADAL" clId="{E21020DB-C0CC-4C46-8B94-5D1B9E4B0BFB}" dt="2025-03-04T18:45:58.237" v="62"/>
        <pc:sldMkLst>
          <pc:docMk/>
          <pc:sldMk cId="2594725317" sldId="1088"/>
        </pc:sldMkLst>
      </pc:sldChg>
      <pc:sldChg chg="add">
        <pc:chgData name="Dove, Edwin (GSFC-5950)" userId="77bf58d2-5982-4609-a008-a4040f01bee4" providerId="ADAL" clId="{E21020DB-C0CC-4C46-8B94-5D1B9E4B0BFB}" dt="2025-03-04T18:45:58.237" v="62"/>
        <pc:sldMkLst>
          <pc:docMk/>
          <pc:sldMk cId="1789844677" sldId="1089"/>
        </pc:sldMkLst>
      </pc:sldChg>
      <pc:sldChg chg="add">
        <pc:chgData name="Dove, Edwin (GSFC-5950)" userId="77bf58d2-5982-4609-a008-a4040f01bee4" providerId="ADAL" clId="{E21020DB-C0CC-4C46-8B94-5D1B9E4B0BFB}" dt="2025-03-04T18:45:58.237" v="62"/>
        <pc:sldMkLst>
          <pc:docMk/>
          <pc:sldMk cId="3677616841" sldId="1090"/>
        </pc:sldMkLst>
      </pc:sldChg>
      <pc:sldChg chg="add">
        <pc:chgData name="Dove, Edwin (GSFC-5950)" userId="77bf58d2-5982-4609-a008-a4040f01bee4" providerId="ADAL" clId="{E21020DB-C0CC-4C46-8B94-5D1B9E4B0BFB}" dt="2025-03-04T18:45:58.237" v="62"/>
        <pc:sldMkLst>
          <pc:docMk/>
          <pc:sldMk cId="102378912" sldId="1091"/>
        </pc:sldMkLst>
      </pc:sldChg>
      <pc:sldChg chg="add">
        <pc:chgData name="Dove, Edwin (GSFC-5950)" userId="77bf58d2-5982-4609-a008-a4040f01bee4" providerId="ADAL" clId="{E21020DB-C0CC-4C46-8B94-5D1B9E4B0BFB}" dt="2025-03-04T18:45:58.237" v="62"/>
        <pc:sldMkLst>
          <pc:docMk/>
          <pc:sldMk cId="4133086839" sldId="1092"/>
        </pc:sldMkLst>
      </pc:sldChg>
      <pc:sldChg chg="add">
        <pc:chgData name="Dove, Edwin (GSFC-5950)" userId="77bf58d2-5982-4609-a008-a4040f01bee4" providerId="ADAL" clId="{E21020DB-C0CC-4C46-8B94-5D1B9E4B0BFB}" dt="2025-03-04T18:45:58.237" v="62"/>
        <pc:sldMkLst>
          <pc:docMk/>
          <pc:sldMk cId="3545845585" sldId="1093"/>
        </pc:sldMkLst>
      </pc:sldChg>
      <pc:sldChg chg="add">
        <pc:chgData name="Dove, Edwin (GSFC-5950)" userId="77bf58d2-5982-4609-a008-a4040f01bee4" providerId="ADAL" clId="{E21020DB-C0CC-4C46-8B94-5D1B9E4B0BFB}" dt="2025-03-04T18:45:58.237" v="62"/>
        <pc:sldMkLst>
          <pc:docMk/>
          <pc:sldMk cId="3180220919" sldId="1094"/>
        </pc:sldMkLst>
      </pc:sldChg>
      <pc:sldChg chg="add">
        <pc:chgData name="Dove, Edwin (GSFC-5950)" userId="77bf58d2-5982-4609-a008-a4040f01bee4" providerId="ADAL" clId="{E21020DB-C0CC-4C46-8B94-5D1B9E4B0BFB}" dt="2025-03-04T18:45:58.237" v="62"/>
        <pc:sldMkLst>
          <pc:docMk/>
          <pc:sldMk cId="112916005" sldId="1095"/>
        </pc:sldMkLst>
      </pc:sldChg>
      <pc:sldChg chg="add">
        <pc:chgData name="Dove, Edwin (GSFC-5950)" userId="77bf58d2-5982-4609-a008-a4040f01bee4" providerId="ADAL" clId="{E21020DB-C0CC-4C46-8B94-5D1B9E4B0BFB}" dt="2025-03-04T18:45:58.237" v="62"/>
        <pc:sldMkLst>
          <pc:docMk/>
          <pc:sldMk cId="3870476120" sldId="1096"/>
        </pc:sldMkLst>
      </pc:sldChg>
      <pc:sldChg chg="add">
        <pc:chgData name="Dove, Edwin (GSFC-5950)" userId="77bf58d2-5982-4609-a008-a4040f01bee4" providerId="ADAL" clId="{E21020DB-C0CC-4C46-8B94-5D1B9E4B0BFB}" dt="2025-03-04T18:45:58.237" v="62"/>
        <pc:sldMkLst>
          <pc:docMk/>
          <pc:sldMk cId="2504562380" sldId="1097"/>
        </pc:sldMkLst>
      </pc:sldChg>
      <pc:sldChg chg="add">
        <pc:chgData name="Dove, Edwin (GSFC-5950)" userId="77bf58d2-5982-4609-a008-a4040f01bee4" providerId="ADAL" clId="{E21020DB-C0CC-4C46-8B94-5D1B9E4B0BFB}" dt="2025-03-04T18:45:58.237" v="62"/>
        <pc:sldMkLst>
          <pc:docMk/>
          <pc:sldMk cId="2583627195" sldId="1098"/>
        </pc:sldMkLst>
      </pc:sldChg>
      <pc:sldChg chg="add">
        <pc:chgData name="Dove, Edwin (GSFC-5950)" userId="77bf58d2-5982-4609-a008-a4040f01bee4" providerId="ADAL" clId="{E21020DB-C0CC-4C46-8B94-5D1B9E4B0BFB}" dt="2025-03-04T18:45:58.237" v="62"/>
        <pc:sldMkLst>
          <pc:docMk/>
          <pc:sldMk cId="125041438" sldId="1099"/>
        </pc:sldMkLst>
      </pc:sldChg>
      <pc:sldChg chg="add">
        <pc:chgData name="Dove, Edwin (GSFC-5950)" userId="77bf58d2-5982-4609-a008-a4040f01bee4" providerId="ADAL" clId="{E21020DB-C0CC-4C46-8B94-5D1B9E4B0BFB}" dt="2025-03-04T18:45:58.237" v="62"/>
        <pc:sldMkLst>
          <pc:docMk/>
          <pc:sldMk cId="1424435788" sldId="1100"/>
        </pc:sldMkLst>
      </pc:sldChg>
      <pc:sldChg chg="add">
        <pc:chgData name="Dove, Edwin (GSFC-5950)" userId="77bf58d2-5982-4609-a008-a4040f01bee4" providerId="ADAL" clId="{E21020DB-C0CC-4C46-8B94-5D1B9E4B0BFB}" dt="2025-03-04T18:45:58.237" v="62"/>
        <pc:sldMkLst>
          <pc:docMk/>
          <pc:sldMk cId="1745848556" sldId="1101"/>
        </pc:sldMkLst>
      </pc:sldChg>
      <pc:sldChg chg="add">
        <pc:chgData name="Dove, Edwin (GSFC-5950)" userId="77bf58d2-5982-4609-a008-a4040f01bee4" providerId="ADAL" clId="{E21020DB-C0CC-4C46-8B94-5D1B9E4B0BFB}" dt="2025-03-04T18:45:58.237" v="62"/>
        <pc:sldMkLst>
          <pc:docMk/>
          <pc:sldMk cId="3181598712" sldId="1102"/>
        </pc:sldMkLst>
      </pc:sldChg>
      <pc:sldChg chg="add">
        <pc:chgData name="Dove, Edwin (GSFC-5950)" userId="77bf58d2-5982-4609-a008-a4040f01bee4" providerId="ADAL" clId="{E21020DB-C0CC-4C46-8B94-5D1B9E4B0BFB}" dt="2025-03-04T18:45:58.237" v="62"/>
        <pc:sldMkLst>
          <pc:docMk/>
          <pc:sldMk cId="2126868048" sldId="1103"/>
        </pc:sldMkLst>
      </pc:sldChg>
      <pc:sldChg chg="add">
        <pc:chgData name="Dove, Edwin (GSFC-5950)" userId="77bf58d2-5982-4609-a008-a4040f01bee4" providerId="ADAL" clId="{E21020DB-C0CC-4C46-8B94-5D1B9E4B0BFB}" dt="2025-03-04T18:45:58.237" v="62"/>
        <pc:sldMkLst>
          <pc:docMk/>
          <pc:sldMk cId="1048149905" sldId="1104"/>
        </pc:sldMkLst>
      </pc:sldChg>
      <pc:sldChg chg="add">
        <pc:chgData name="Dove, Edwin (GSFC-5950)" userId="77bf58d2-5982-4609-a008-a4040f01bee4" providerId="ADAL" clId="{E21020DB-C0CC-4C46-8B94-5D1B9E4B0BFB}" dt="2025-03-04T18:45:58.237" v="62"/>
        <pc:sldMkLst>
          <pc:docMk/>
          <pc:sldMk cId="2797849794" sldId="1105"/>
        </pc:sldMkLst>
      </pc:sldChg>
      <pc:sldChg chg="add">
        <pc:chgData name="Dove, Edwin (GSFC-5950)" userId="77bf58d2-5982-4609-a008-a4040f01bee4" providerId="ADAL" clId="{E21020DB-C0CC-4C46-8B94-5D1B9E4B0BFB}" dt="2025-03-04T18:45:58.237" v="62"/>
        <pc:sldMkLst>
          <pc:docMk/>
          <pc:sldMk cId="695309852" sldId="1106"/>
        </pc:sldMkLst>
      </pc:sldChg>
      <pc:sldChg chg="new del">
        <pc:chgData name="Dove, Edwin (GSFC-5950)" userId="77bf58d2-5982-4609-a008-a4040f01bee4" providerId="ADAL" clId="{E21020DB-C0CC-4C46-8B94-5D1B9E4B0BFB}" dt="2025-03-04T18:47:07.660" v="68" actId="47"/>
        <pc:sldMkLst>
          <pc:docMk/>
          <pc:sldMk cId="363574927" sldId="1107"/>
        </pc:sldMkLst>
      </pc:sldChg>
      <pc:sldChg chg="modSp add mod">
        <pc:chgData name="Dove, Edwin (GSFC-5950)" userId="77bf58d2-5982-4609-a008-a4040f01bee4" providerId="ADAL" clId="{E21020DB-C0CC-4C46-8B94-5D1B9E4B0BFB}" dt="2025-03-04T19:13:50.375" v="348" actId="20577"/>
        <pc:sldMkLst>
          <pc:docMk/>
          <pc:sldMk cId="241168050" sldId="1108"/>
        </pc:sldMkLst>
        <pc:spChg chg="mod">
          <ac:chgData name="Dove, Edwin (GSFC-5950)" userId="77bf58d2-5982-4609-a008-a4040f01bee4" providerId="ADAL" clId="{E21020DB-C0CC-4C46-8B94-5D1B9E4B0BFB}" dt="2025-03-04T19:13:50.375" v="348" actId="20577"/>
          <ac:spMkLst>
            <pc:docMk/>
            <pc:sldMk cId="241168050" sldId="1108"/>
            <ac:spMk id="3" creationId="{36648EB9-4491-61E7-E1E1-C18272275665}"/>
          </ac:spMkLst>
        </pc:spChg>
      </pc:sldChg>
      <pc:sldChg chg="add">
        <pc:chgData name="Dove, Edwin (GSFC-5950)" userId="77bf58d2-5982-4609-a008-a4040f01bee4" providerId="ADAL" clId="{E21020DB-C0CC-4C46-8B94-5D1B9E4B0BFB}" dt="2025-03-04T18:47:02.251" v="67"/>
        <pc:sldMkLst>
          <pc:docMk/>
          <pc:sldMk cId="830357995" sldId="1109"/>
        </pc:sldMkLst>
      </pc:sldChg>
      <pc:sldChg chg="add">
        <pc:chgData name="Dove, Edwin (GSFC-5950)" userId="77bf58d2-5982-4609-a008-a4040f01bee4" providerId="ADAL" clId="{E21020DB-C0CC-4C46-8B94-5D1B9E4B0BFB}" dt="2025-03-04T18:47:02.251" v="67"/>
        <pc:sldMkLst>
          <pc:docMk/>
          <pc:sldMk cId="3381103186" sldId="1110"/>
        </pc:sldMkLst>
      </pc:sldChg>
      <pc:sldChg chg="add">
        <pc:chgData name="Dove, Edwin (GSFC-5950)" userId="77bf58d2-5982-4609-a008-a4040f01bee4" providerId="ADAL" clId="{E21020DB-C0CC-4C46-8B94-5D1B9E4B0BFB}" dt="2025-03-04T18:47:02.251" v="67"/>
        <pc:sldMkLst>
          <pc:docMk/>
          <pc:sldMk cId="1862175730" sldId="1111"/>
        </pc:sldMkLst>
      </pc:sldChg>
      <pc:sldChg chg="add">
        <pc:chgData name="Dove, Edwin (GSFC-5950)" userId="77bf58d2-5982-4609-a008-a4040f01bee4" providerId="ADAL" clId="{E21020DB-C0CC-4C46-8B94-5D1B9E4B0BFB}" dt="2025-03-04T18:47:02.251" v="67"/>
        <pc:sldMkLst>
          <pc:docMk/>
          <pc:sldMk cId="119661971" sldId="1112"/>
        </pc:sldMkLst>
      </pc:sldChg>
      <pc:sldChg chg="add">
        <pc:chgData name="Dove, Edwin (GSFC-5950)" userId="77bf58d2-5982-4609-a008-a4040f01bee4" providerId="ADAL" clId="{E21020DB-C0CC-4C46-8B94-5D1B9E4B0BFB}" dt="2025-03-04T18:47:02.251" v="67"/>
        <pc:sldMkLst>
          <pc:docMk/>
          <pc:sldMk cId="1404420098" sldId="1113"/>
        </pc:sldMkLst>
      </pc:sldChg>
      <pc:sldChg chg="add">
        <pc:chgData name="Dove, Edwin (GSFC-5950)" userId="77bf58d2-5982-4609-a008-a4040f01bee4" providerId="ADAL" clId="{E21020DB-C0CC-4C46-8B94-5D1B9E4B0BFB}" dt="2025-03-04T18:47:02.251" v="67"/>
        <pc:sldMkLst>
          <pc:docMk/>
          <pc:sldMk cId="4148711281" sldId="1114"/>
        </pc:sldMkLst>
      </pc:sldChg>
      <pc:sldChg chg="add">
        <pc:chgData name="Dove, Edwin (GSFC-5950)" userId="77bf58d2-5982-4609-a008-a4040f01bee4" providerId="ADAL" clId="{E21020DB-C0CC-4C46-8B94-5D1B9E4B0BFB}" dt="2025-03-04T18:47:02.251" v="67"/>
        <pc:sldMkLst>
          <pc:docMk/>
          <pc:sldMk cId="4019305253" sldId="1115"/>
        </pc:sldMkLst>
      </pc:sldChg>
      <pc:sldChg chg="add">
        <pc:chgData name="Dove, Edwin (GSFC-5950)" userId="77bf58d2-5982-4609-a008-a4040f01bee4" providerId="ADAL" clId="{E21020DB-C0CC-4C46-8B94-5D1B9E4B0BFB}" dt="2025-03-04T18:47:02.251" v="67"/>
        <pc:sldMkLst>
          <pc:docMk/>
          <pc:sldMk cId="256555044" sldId="1116"/>
        </pc:sldMkLst>
      </pc:sldChg>
      <pc:sldChg chg="add">
        <pc:chgData name="Dove, Edwin (GSFC-5950)" userId="77bf58d2-5982-4609-a008-a4040f01bee4" providerId="ADAL" clId="{E21020DB-C0CC-4C46-8B94-5D1B9E4B0BFB}" dt="2025-03-04T18:47:02.251" v="67"/>
        <pc:sldMkLst>
          <pc:docMk/>
          <pc:sldMk cId="2142448311" sldId="1117"/>
        </pc:sldMkLst>
      </pc:sldChg>
      <pc:sldChg chg="add">
        <pc:chgData name="Dove, Edwin (GSFC-5950)" userId="77bf58d2-5982-4609-a008-a4040f01bee4" providerId="ADAL" clId="{E21020DB-C0CC-4C46-8B94-5D1B9E4B0BFB}" dt="2025-03-04T18:47:02.251" v="67"/>
        <pc:sldMkLst>
          <pc:docMk/>
          <pc:sldMk cId="85024520" sldId="1118"/>
        </pc:sldMkLst>
      </pc:sldChg>
      <pc:sldChg chg="add">
        <pc:chgData name="Dove, Edwin (GSFC-5950)" userId="77bf58d2-5982-4609-a008-a4040f01bee4" providerId="ADAL" clId="{E21020DB-C0CC-4C46-8B94-5D1B9E4B0BFB}" dt="2025-03-04T18:47:02.251" v="67"/>
        <pc:sldMkLst>
          <pc:docMk/>
          <pc:sldMk cId="98036960" sldId="1119"/>
        </pc:sldMkLst>
      </pc:sldChg>
      <pc:sldChg chg="add">
        <pc:chgData name="Dove, Edwin (GSFC-5950)" userId="77bf58d2-5982-4609-a008-a4040f01bee4" providerId="ADAL" clId="{E21020DB-C0CC-4C46-8B94-5D1B9E4B0BFB}" dt="2025-03-04T18:47:02.251" v="67"/>
        <pc:sldMkLst>
          <pc:docMk/>
          <pc:sldMk cId="1230475110" sldId="1120"/>
        </pc:sldMkLst>
      </pc:sldChg>
      <pc:sldChg chg="add">
        <pc:chgData name="Dove, Edwin (GSFC-5950)" userId="77bf58d2-5982-4609-a008-a4040f01bee4" providerId="ADAL" clId="{E21020DB-C0CC-4C46-8B94-5D1B9E4B0BFB}" dt="2025-03-04T18:47:02.251" v="67"/>
        <pc:sldMkLst>
          <pc:docMk/>
          <pc:sldMk cId="3798141992" sldId="1121"/>
        </pc:sldMkLst>
      </pc:sldChg>
      <pc:sldChg chg="add">
        <pc:chgData name="Dove, Edwin (GSFC-5950)" userId="77bf58d2-5982-4609-a008-a4040f01bee4" providerId="ADAL" clId="{E21020DB-C0CC-4C46-8B94-5D1B9E4B0BFB}" dt="2025-03-04T18:47:02.251" v="67"/>
        <pc:sldMkLst>
          <pc:docMk/>
          <pc:sldMk cId="1476603301" sldId="1122"/>
        </pc:sldMkLst>
      </pc:sldChg>
      <pc:sldChg chg="add">
        <pc:chgData name="Dove, Edwin (GSFC-5950)" userId="77bf58d2-5982-4609-a008-a4040f01bee4" providerId="ADAL" clId="{E21020DB-C0CC-4C46-8B94-5D1B9E4B0BFB}" dt="2025-03-04T18:47:02.251" v="67"/>
        <pc:sldMkLst>
          <pc:docMk/>
          <pc:sldMk cId="4260541869" sldId="1123"/>
        </pc:sldMkLst>
      </pc:sldChg>
      <pc:sldChg chg="add">
        <pc:chgData name="Dove, Edwin (GSFC-5950)" userId="77bf58d2-5982-4609-a008-a4040f01bee4" providerId="ADAL" clId="{E21020DB-C0CC-4C46-8B94-5D1B9E4B0BFB}" dt="2025-03-04T18:47:02.251" v="67"/>
        <pc:sldMkLst>
          <pc:docMk/>
          <pc:sldMk cId="2193949515" sldId="1124"/>
        </pc:sldMkLst>
      </pc:sldChg>
      <pc:sldChg chg="add">
        <pc:chgData name="Dove, Edwin (GSFC-5950)" userId="77bf58d2-5982-4609-a008-a4040f01bee4" providerId="ADAL" clId="{E21020DB-C0CC-4C46-8B94-5D1B9E4B0BFB}" dt="2025-03-04T18:47:02.251" v="67"/>
        <pc:sldMkLst>
          <pc:docMk/>
          <pc:sldMk cId="1720454325" sldId="1125"/>
        </pc:sldMkLst>
      </pc:sldChg>
      <pc:sldChg chg="add">
        <pc:chgData name="Dove, Edwin (GSFC-5950)" userId="77bf58d2-5982-4609-a008-a4040f01bee4" providerId="ADAL" clId="{E21020DB-C0CC-4C46-8B94-5D1B9E4B0BFB}" dt="2025-03-04T18:47:02.251" v="67"/>
        <pc:sldMkLst>
          <pc:docMk/>
          <pc:sldMk cId="168156148" sldId="1126"/>
        </pc:sldMkLst>
      </pc:sldChg>
      <pc:sldChg chg="add">
        <pc:chgData name="Dove, Edwin (GSFC-5950)" userId="77bf58d2-5982-4609-a008-a4040f01bee4" providerId="ADAL" clId="{E21020DB-C0CC-4C46-8B94-5D1B9E4B0BFB}" dt="2025-03-04T18:47:02.251" v="67"/>
        <pc:sldMkLst>
          <pc:docMk/>
          <pc:sldMk cId="3745120983" sldId="1127"/>
        </pc:sldMkLst>
      </pc:sldChg>
      <pc:sldChg chg="add">
        <pc:chgData name="Dove, Edwin (GSFC-5950)" userId="77bf58d2-5982-4609-a008-a4040f01bee4" providerId="ADAL" clId="{E21020DB-C0CC-4C46-8B94-5D1B9E4B0BFB}" dt="2025-03-04T18:47:02.251" v="67"/>
        <pc:sldMkLst>
          <pc:docMk/>
          <pc:sldMk cId="3869595151" sldId="1128"/>
        </pc:sldMkLst>
      </pc:sldChg>
      <pc:sldChg chg="add">
        <pc:chgData name="Dove, Edwin (GSFC-5950)" userId="77bf58d2-5982-4609-a008-a4040f01bee4" providerId="ADAL" clId="{E21020DB-C0CC-4C46-8B94-5D1B9E4B0BFB}" dt="2025-03-04T18:47:02.251" v="67"/>
        <pc:sldMkLst>
          <pc:docMk/>
          <pc:sldMk cId="3091039457" sldId="1129"/>
        </pc:sldMkLst>
      </pc:sldChg>
      <pc:sldChg chg="add">
        <pc:chgData name="Dove, Edwin (GSFC-5950)" userId="77bf58d2-5982-4609-a008-a4040f01bee4" providerId="ADAL" clId="{E21020DB-C0CC-4C46-8B94-5D1B9E4B0BFB}" dt="2025-03-04T18:47:02.251" v="67"/>
        <pc:sldMkLst>
          <pc:docMk/>
          <pc:sldMk cId="4020117910" sldId="1130"/>
        </pc:sldMkLst>
      </pc:sldChg>
      <pc:sldChg chg="add">
        <pc:chgData name="Dove, Edwin (GSFC-5950)" userId="77bf58d2-5982-4609-a008-a4040f01bee4" providerId="ADAL" clId="{E21020DB-C0CC-4C46-8B94-5D1B9E4B0BFB}" dt="2025-03-04T18:47:02.251" v="67"/>
        <pc:sldMkLst>
          <pc:docMk/>
          <pc:sldMk cId="2296311150" sldId="1131"/>
        </pc:sldMkLst>
      </pc:sldChg>
      <pc:sldChg chg="add">
        <pc:chgData name="Dove, Edwin (GSFC-5950)" userId="77bf58d2-5982-4609-a008-a4040f01bee4" providerId="ADAL" clId="{E21020DB-C0CC-4C46-8B94-5D1B9E4B0BFB}" dt="2025-03-04T18:47:02.251" v="67"/>
        <pc:sldMkLst>
          <pc:docMk/>
          <pc:sldMk cId="63415211" sldId="1132"/>
        </pc:sldMkLst>
      </pc:sldChg>
      <pc:sldChg chg="add">
        <pc:chgData name="Dove, Edwin (GSFC-5950)" userId="77bf58d2-5982-4609-a008-a4040f01bee4" providerId="ADAL" clId="{E21020DB-C0CC-4C46-8B94-5D1B9E4B0BFB}" dt="2025-03-04T18:47:02.251" v="67"/>
        <pc:sldMkLst>
          <pc:docMk/>
          <pc:sldMk cId="1910458418" sldId="1133"/>
        </pc:sldMkLst>
      </pc:sldChg>
      <pc:sldChg chg="add">
        <pc:chgData name="Dove, Edwin (GSFC-5950)" userId="77bf58d2-5982-4609-a008-a4040f01bee4" providerId="ADAL" clId="{E21020DB-C0CC-4C46-8B94-5D1B9E4B0BFB}" dt="2025-03-04T18:47:02.251" v="67"/>
        <pc:sldMkLst>
          <pc:docMk/>
          <pc:sldMk cId="2864117687" sldId="1134"/>
        </pc:sldMkLst>
      </pc:sldChg>
      <pc:sldChg chg="add">
        <pc:chgData name="Dove, Edwin (GSFC-5950)" userId="77bf58d2-5982-4609-a008-a4040f01bee4" providerId="ADAL" clId="{E21020DB-C0CC-4C46-8B94-5D1B9E4B0BFB}" dt="2025-03-04T18:47:02.251" v="67"/>
        <pc:sldMkLst>
          <pc:docMk/>
          <pc:sldMk cId="196121551" sldId="1135"/>
        </pc:sldMkLst>
      </pc:sldChg>
      <pc:sldChg chg="add">
        <pc:chgData name="Dove, Edwin (GSFC-5950)" userId="77bf58d2-5982-4609-a008-a4040f01bee4" providerId="ADAL" clId="{E21020DB-C0CC-4C46-8B94-5D1B9E4B0BFB}" dt="2025-03-04T18:47:02.251" v="67"/>
        <pc:sldMkLst>
          <pc:docMk/>
          <pc:sldMk cId="3321215817" sldId="1136"/>
        </pc:sldMkLst>
      </pc:sldChg>
      <pc:sldChg chg="add">
        <pc:chgData name="Dove, Edwin (GSFC-5950)" userId="77bf58d2-5982-4609-a008-a4040f01bee4" providerId="ADAL" clId="{E21020DB-C0CC-4C46-8B94-5D1B9E4B0BFB}" dt="2025-03-04T18:47:02.251" v="67"/>
        <pc:sldMkLst>
          <pc:docMk/>
          <pc:sldMk cId="585517813" sldId="1137"/>
        </pc:sldMkLst>
      </pc:sldChg>
      <pc:sldChg chg="add">
        <pc:chgData name="Dove, Edwin (GSFC-5950)" userId="77bf58d2-5982-4609-a008-a4040f01bee4" providerId="ADAL" clId="{E21020DB-C0CC-4C46-8B94-5D1B9E4B0BFB}" dt="2025-03-04T18:47:02.251" v="67"/>
        <pc:sldMkLst>
          <pc:docMk/>
          <pc:sldMk cId="3081482960" sldId="1138"/>
        </pc:sldMkLst>
      </pc:sldChg>
      <pc:sldChg chg="new del">
        <pc:chgData name="Dove, Edwin (GSFC-5950)" userId="77bf58d2-5982-4609-a008-a4040f01bee4" providerId="ADAL" clId="{E21020DB-C0CC-4C46-8B94-5D1B9E4B0BFB}" dt="2025-03-04T18:47:55.430" v="73" actId="47"/>
        <pc:sldMkLst>
          <pc:docMk/>
          <pc:sldMk cId="814532198" sldId="1139"/>
        </pc:sldMkLst>
      </pc:sldChg>
      <pc:sldChg chg="modSp add mod">
        <pc:chgData name="Dove, Edwin (GSFC-5950)" userId="77bf58d2-5982-4609-a008-a4040f01bee4" providerId="ADAL" clId="{E21020DB-C0CC-4C46-8B94-5D1B9E4B0BFB}" dt="2025-03-04T19:14:05.703" v="354" actId="20577"/>
        <pc:sldMkLst>
          <pc:docMk/>
          <pc:sldMk cId="1126210542" sldId="1140"/>
        </pc:sldMkLst>
        <pc:spChg chg="mod">
          <ac:chgData name="Dove, Edwin (GSFC-5950)" userId="77bf58d2-5982-4609-a008-a4040f01bee4" providerId="ADAL" clId="{E21020DB-C0CC-4C46-8B94-5D1B9E4B0BFB}" dt="2025-03-04T19:14:05.703" v="354" actId="20577"/>
          <ac:spMkLst>
            <pc:docMk/>
            <pc:sldMk cId="1126210542" sldId="1140"/>
            <ac:spMk id="3" creationId="{36648EB9-4491-61E7-E1E1-C18272275665}"/>
          </ac:spMkLst>
        </pc:spChg>
      </pc:sldChg>
      <pc:sldChg chg="add">
        <pc:chgData name="Dove, Edwin (GSFC-5950)" userId="77bf58d2-5982-4609-a008-a4040f01bee4" providerId="ADAL" clId="{E21020DB-C0CC-4C46-8B94-5D1B9E4B0BFB}" dt="2025-03-04T18:47:49.647" v="72"/>
        <pc:sldMkLst>
          <pc:docMk/>
          <pc:sldMk cId="3127872713" sldId="1141"/>
        </pc:sldMkLst>
      </pc:sldChg>
      <pc:sldChg chg="add">
        <pc:chgData name="Dove, Edwin (GSFC-5950)" userId="77bf58d2-5982-4609-a008-a4040f01bee4" providerId="ADAL" clId="{E21020DB-C0CC-4C46-8B94-5D1B9E4B0BFB}" dt="2025-03-04T18:47:49.647" v="72"/>
        <pc:sldMkLst>
          <pc:docMk/>
          <pc:sldMk cId="788242831" sldId="1142"/>
        </pc:sldMkLst>
      </pc:sldChg>
      <pc:sldChg chg="add">
        <pc:chgData name="Dove, Edwin (GSFC-5950)" userId="77bf58d2-5982-4609-a008-a4040f01bee4" providerId="ADAL" clId="{E21020DB-C0CC-4C46-8B94-5D1B9E4B0BFB}" dt="2025-03-04T18:47:49.647" v="72"/>
        <pc:sldMkLst>
          <pc:docMk/>
          <pc:sldMk cId="844686971" sldId="1143"/>
        </pc:sldMkLst>
      </pc:sldChg>
      <pc:sldChg chg="add">
        <pc:chgData name="Dove, Edwin (GSFC-5950)" userId="77bf58d2-5982-4609-a008-a4040f01bee4" providerId="ADAL" clId="{E21020DB-C0CC-4C46-8B94-5D1B9E4B0BFB}" dt="2025-03-04T18:47:49.647" v="72"/>
        <pc:sldMkLst>
          <pc:docMk/>
          <pc:sldMk cId="2709833394" sldId="1144"/>
        </pc:sldMkLst>
      </pc:sldChg>
      <pc:sldChg chg="add">
        <pc:chgData name="Dove, Edwin (GSFC-5950)" userId="77bf58d2-5982-4609-a008-a4040f01bee4" providerId="ADAL" clId="{E21020DB-C0CC-4C46-8B94-5D1B9E4B0BFB}" dt="2025-03-04T18:47:49.647" v="72"/>
        <pc:sldMkLst>
          <pc:docMk/>
          <pc:sldMk cId="3040805148" sldId="1145"/>
        </pc:sldMkLst>
      </pc:sldChg>
      <pc:sldChg chg="add">
        <pc:chgData name="Dove, Edwin (GSFC-5950)" userId="77bf58d2-5982-4609-a008-a4040f01bee4" providerId="ADAL" clId="{E21020DB-C0CC-4C46-8B94-5D1B9E4B0BFB}" dt="2025-03-04T18:47:49.647" v="72"/>
        <pc:sldMkLst>
          <pc:docMk/>
          <pc:sldMk cId="3189975126" sldId="1146"/>
        </pc:sldMkLst>
      </pc:sldChg>
      <pc:sldChg chg="add">
        <pc:chgData name="Dove, Edwin (GSFC-5950)" userId="77bf58d2-5982-4609-a008-a4040f01bee4" providerId="ADAL" clId="{E21020DB-C0CC-4C46-8B94-5D1B9E4B0BFB}" dt="2025-03-04T18:47:49.647" v="72"/>
        <pc:sldMkLst>
          <pc:docMk/>
          <pc:sldMk cId="4032886846" sldId="1147"/>
        </pc:sldMkLst>
      </pc:sldChg>
      <pc:sldChg chg="add">
        <pc:chgData name="Dove, Edwin (GSFC-5950)" userId="77bf58d2-5982-4609-a008-a4040f01bee4" providerId="ADAL" clId="{E21020DB-C0CC-4C46-8B94-5D1B9E4B0BFB}" dt="2025-03-04T18:47:49.647" v="72"/>
        <pc:sldMkLst>
          <pc:docMk/>
          <pc:sldMk cId="1497954490" sldId="1148"/>
        </pc:sldMkLst>
      </pc:sldChg>
      <pc:sldChg chg="add">
        <pc:chgData name="Dove, Edwin (GSFC-5950)" userId="77bf58d2-5982-4609-a008-a4040f01bee4" providerId="ADAL" clId="{E21020DB-C0CC-4C46-8B94-5D1B9E4B0BFB}" dt="2025-03-04T18:47:49.647" v="72"/>
        <pc:sldMkLst>
          <pc:docMk/>
          <pc:sldMk cId="3163223757" sldId="1149"/>
        </pc:sldMkLst>
      </pc:sldChg>
      <pc:sldChg chg="add">
        <pc:chgData name="Dove, Edwin (GSFC-5950)" userId="77bf58d2-5982-4609-a008-a4040f01bee4" providerId="ADAL" clId="{E21020DB-C0CC-4C46-8B94-5D1B9E4B0BFB}" dt="2025-03-04T18:47:49.647" v="72"/>
        <pc:sldMkLst>
          <pc:docMk/>
          <pc:sldMk cId="1201178485" sldId="1150"/>
        </pc:sldMkLst>
      </pc:sldChg>
      <pc:sldChg chg="add">
        <pc:chgData name="Dove, Edwin (GSFC-5950)" userId="77bf58d2-5982-4609-a008-a4040f01bee4" providerId="ADAL" clId="{E21020DB-C0CC-4C46-8B94-5D1B9E4B0BFB}" dt="2025-03-04T18:47:49.647" v="72"/>
        <pc:sldMkLst>
          <pc:docMk/>
          <pc:sldMk cId="1881373352" sldId="1151"/>
        </pc:sldMkLst>
      </pc:sldChg>
      <pc:sldChg chg="add">
        <pc:chgData name="Dove, Edwin (GSFC-5950)" userId="77bf58d2-5982-4609-a008-a4040f01bee4" providerId="ADAL" clId="{E21020DB-C0CC-4C46-8B94-5D1B9E4B0BFB}" dt="2025-03-04T18:47:49.647" v="72"/>
        <pc:sldMkLst>
          <pc:docMk/>
          <pc:sldMk cId="1220185637" sldId="1152"/>
        </pc:sldMkLst>
      </pc:sldChg>
      <pc:sldChg chg="add">
        <pc:chgData name="Dove, Edwin (GSFC-5950)" userId="77bf58d2-5982-4609-a008-a4040f01bee4" providerId="ADAL" clId="{E21020DB-C0CC-4C46-8B94-5D1B9E4B0BFB}" dt="2025-03-04T18:47:49.647" v="72"/>
        <pc:sldMkLst>
          <pc:docMk/>
          <pc:sldMk cId="3398982994" sldId="1153"/>
        </pc:sldMkLst>
      </pc:sldChg>
      <pc:sldChg chg="addSp modSp new mod modClrScheme chgLayout">
        <pc:chgData name="Dove, Edwin (GSFC-5950)" userId="77bf58d2-5982-4609-a008-a4040f01bee4" providerId="ADAL" clId="{E21020DB-C0CC-4C46-8B94-5D1B9E4B0BFB}" dt="2025-03-04T19:15:17.595" v="360" actId="27636"/>
        <pc:sldMkLst>
          <pc:docMk/>
          <pc:sldMk cId="555302858" sldId="1154"/>
        </pc:sldMkLst>
        <pc:spChg chg="add mod">
          <ac:chgData name="Dove, Edwin (GSFC-5950)" userId="77bf58d2-5982-4609-a008-a4040f01bee4" providerId="ADAL" clId="{E21020DB-C0CC-4C46-8B94-5D1B9E4B0BFB}" dt="2025-03-04T18:54:53.570" v="116" actId="20577"/>
          <ac:spMkLst>
            <pc:docMk/>
            <pc:sldMk cId="555302858" sldId="1154"/>
            <ac:spMk id="2" creationId="{6EF80638-18F4-63B2-5497-5449D3596B9E}"/>
          </ac:spMkLst>
        </pc:spChg>
        <pc:spChg chg="add mod">
          <ac:chgData name="Dove, Edwin (GSFC-5950)" userId="77bf58d2-5982-4609-a008-a4040f01bee4" providerId="ADAL" clId="{E21020DB-C0CC-4C46-8B94-5D1B9E4B0BFB}" dt="2025-03-04T19:15:17.595" v="360" actId="27636"/>
          <ac:spMkLst>
            <pc:docMk/>
            <pc:sldMk cId="555302858" sldId="1154"/>
            <ac:spMk id="3" creationId="{0818EAFF-A45C-CDE5-E6F5-1E2349934105}"/>
          </ac:spMkLst>
        </pc:spChg>
      </pc:sldChg>
    </pc:docChg>
  </pc:docChgLst>
  <pc:docChgLst>
    <pc:chgData name="Elarbee, Jairus H. (GSFC-581.0)[EMERGENT SPACE TECH., INC]" userId="S::jelarbee@ndc.nasa.gov::ff1b7a2d-ab82-4d40-9585-e656760aee7d" providerId="AD" clId="Web-{29A12C0E-D627-E6B8-4BB4-DEEDCD55E573}"/>
    <pc:docChg chg="modSld">
      <pc:chgData name="Elarbee, Jairus H. (GSFC-581.0)[EMERGENT SPACE TECH., INC]" userId="S::jelarbee@ndc.nasa.gov::ff1b7a2d-ab82-4d40-9585-e656760aee7d" providerId="AD" clId="Web-{29A12C0E-D627-E6B8-4BB4-DEEDCD55E573}" dt="2023-07-26T15:40:31.533" v="86" actId="20577"/>
      <pc:docMkLst>
        <pc:docMk/>
      </pc:docMkLst>
      <pc:sldChg chg="modSp">
        <pc:chgData name="Elarbee, Jairus H. (GSFC-581.0)[EMERGENT SPACE TECH., INC]" userId="S::jelarbee@ndc.nasa.gov::ff1b7a2d-ab82-4d40-9585-e656760aee7d" providerId="AD" clId="Web-{29A12C0E-D627-E6B8-4BB4-DEEDCD55E573}" dt="2023-07-26T15:40:31.533" v="86" actId="20577"/>
        <pc:sldMkLst>
          <pc:docMk/>
          <pc:sldMk cId="1739102380" sldId="816"/>
        </pc:sldMkLst>
        <pc:spChg chg="mod">
          <ac:chgData name="Elarbee, Jairus H. (GSFC-581.0)[EMERGENT SPACE TECH., INC]" userId="S::jelarbee@ndc.nasa.gov::ff1b7a2d-ab82-4d40-9585-e656760aee7d" providerId="AD" clId="Web-{29A12C0E-D627-E6B8-4BB4-DEEDCD55E573}" dt="2023-07-26T15:40:31.533" v="86" actId="20577"/>
          <ac:spMkLst>
            <pc:docMk/>
            <pc:sldMk cId="1739102380" sldId="816"/>
            <ac:spMk id="2" creationId="{181380C6-5852-E710-5F8B-F603E2F5D38D}"/>
          </ac:spMkLst>
        </pc:spChg>
      </pc:sldChg>
    </pc:docChg>
  </pc:docChgLst>
  <pc:docChgLst>
    <pc:chgData name="Elarbee, Jairus H. (GSFC-581.0)[EMERGENT SPACE TECH., INC]" userId="ff1b7a2d-ab82-4d40-9585-e656760aee7d" providerId="ADAL" clId="{DA20AEFC-8BC2-4262-A791-0DA2B1D6E84F}"/>
    <pc:docChg chg="undo redo custSel addSld delSld modSld sldOrd">
      <pc:chgData name="Elarbee, Jairus H. (GSFC-581.0)[EMERGENT SPACE TECH., INC]" userId="ff1b7a2d-ab82-4d40-9585-e656760aee7d" providerId="ADAL" clId="{DA20AEFC-8BC2-4262-A791-0DA2B1D6E84F}" dt="2023-10-14T19:17:09.830" v="16326" actId="20577"/>
      <pc:docMkLst>
        <pc:docMk/>
      </pc:docMkLst>
      <pc:sldChg chg="addSp delSp modSp add mod modTransition">
        <pc:chgData name="Elarbee, Jairus H. (GSFC-581.0)[EMERGENT SPACE TECH., INC]" userId="ff1b7a2d-ab82-4d40-9585-e656760aee7d" providerId="ADAL" clId="{DA20AEFC-8BC2-4262-A791-0DA2B1D6E84F}" dt="2023-10-14T19:17:09.830" v="16326" actId="20577"/>
        <pc:sldMkLst>
          <pc:docMk/>
          <pc:sldMk cId="4229429686" sldId="311"/>
        </pc:sldMkLst>
        <pc:spChg chg="mod">
          <ac:chgData name="Elarbee, Jairus H. (GSFC-581.0)[EMERGENT SPACE TECH., INC]" userId="ff1b7a2d-ab82-4d40-9585-e656760aee7d" providerId="ADAL" clId="{DA20AEFC-8BC2-4262-A791-0DA2B1D6E84F}" dt="2023-10-14T19:17:03.876" v="16325" actId="20577"/>
          <ac:spMkLst>
            <pc:docMk/>
            <pc:sldMk cId="4229429686" sldId="311"/>
            <ac:spMk id="2" creationId="{00000000-0000-0000-0000-000000000000}"/>
          </ac:spMkLst>
        </pc:spChg>
        <pc:spChg chg="del mod">
          <ac:chgData name="Elarbee, Jairus H. (GSFC-581.0)[EMERGENT SPACE TECH., INC]" userId="ff1b7a2d-ab82-4d40-9585-e656760aee7d" providerId="ADAL" clId="{DA20AEFC-8BC2-4262-A791-0DA2B1D6E84F}" dt="2023-07-27T18:05:38.359" v="2342" actId="478"/>
          <ac:spMkLst>
            <pc:docMk/>
            <pc:sldMk cId="4229429686" sldId="311"/>
            <ac:spMk id="7" creationId="{00000000-0000-0000-0000-000000000000}"/>
          </ac:spMkLst>
        </pc:spChg>
        <pc:spChg chg="mod">
          <ac:chgData name="Elarbee, Jairus H. (GSFC-581.0)[EMERGENT SPACE TECH., INC]" userId="ff1b7a2d-ab82-4d40-9585-e656760aee7d" providerId="ADAL" clId="{DA20AEFC-8BC2-4262-A791-0DA2B1D6E84F}" dt="2023-07-27T18:24:12.822" v="2601" actId="1036"/>
          <ac:spMkLst>
            <pc:docMk/>
            <pc:sldMk cId="4229429686" sldId="311"/>
            <ac:spMk id="20" creationId="{00000000-0000-0000-0000-000000000000}"/>
          </ac:spMkLst>
        </pc:spChg>
        <pc:spChg chg="add mod">
          <ac:chgData name="Elarbee, Jairus H. (GSFC-581.0)[EMERGENT SPACE TECH., INC]" userId="ff1b7a2d-ab82-4d40-9585-e656760aee7d" providerId="ADAL" clId="{DA20AEFC-8BC2-4262-A791-0DA2B1D6E84F}" dt="2023-10-14T19:17:09.830" v="16326" actId="20577"/>
          <ac:spMkLst>
            <pc:docMk/>
            <pc:sldMk cId="4229429686" sldId="311"/>
            <ac:spMk id="21" creationId="{BD1B0096-FFA1-AB91-957B-90F0B8B8F847}"/>
          </ac:spMkLst>
        </pc:spChg>
        <pc:spChg chg="del mod">
          <ac:chgData name="Elarbee, Jairus H. (GSFC-581.0)[EMERGENT SPACE TECH., INC]" userId="ff1b7a2d-ab82-4d40-9585-e656760aee7d" providerId="ADAL" clId="{DA20AEFC-8BC2-4262-A791-0DA2B1D6E84F}" dt="2023-07-27T18:06:08.975" v="2358" actId="478"/>
          <ac:spMkLst>
            <pc:docMk/>
            <pc:sldMk cId="4229429686" sldId="311"/>
            <ac:spMk id="24" creationId="{00000000-0000-0000-0000-000000000000}"/>
          </ac:spMkLst>
        </pc:spChg>
        <pc:spChg chg="del mod">
          <ac:chgData name="Elarbee, Jairus H. (GSFC-581.0)[EMERGENT SPACE TECH., INC]" userId="ff1b7a2d-ab82-4d40-9585-e656760aee7d" providerId="ADAL" clId="{DA20AEFC-8BC2-4262-A791-0DA2B1D6E84F}" dt="2023-07-27T18:06:11.959" v="2359" actId="478"/>
          <ac:spMkLst>
            <pc:docMk/>
            <pc:sldMk cId="4229429686" sldId="311"/>
            <ac:spMk id="26" creationId="{00000000-0000-0000-0000-000000000000}"/>
          </ac:spMkLst>
        </pc:spChg>
        <pc:spChg chg="mod">
          <ac:chgData name="Elarbee, Jairus H. (GSFC-581.0)[EMERGENT SPACE TECH., INC]" userId="ff1b7a2d-ab82-4d40-9585-e656760aee7d" providerId="ADAL" clId="{DA20AEFC-8BC2-4262-A791-0DA2B1D6E84F}" dt="2023-07-27T18:05:05.900" v="2315"/>
          <ac:spMkLst>
            <pc:docMk/>
            <pc:sldMk cId="4229429686" sldId="311"/>
            <ac:spMk id="27" creationId="{00000000-0000-0000-0000-000000000000}"/>
          </ac:spMkLst>
        </pc:spChg>
        <pc:picChg chg="mod">
          <ac:chgData name="Elarbee, Jairus H. (GSFC-581.0)[EMERGENT SPACE TECH., INC]" userId="ff1b7a2d-ab82-4d40-9585-e656760aee7d" providerId="ADAL" clId="{DA20AEFC-8BC2-4262-A791-0DA2B1D6E84F}" dt="2023-07-27T18:07:48.574" v="2369" actId="1076"/>
          <ac:picMkLst>
            <pc:docMk/>
            <pc:sldMk cId="4229429686" sldId="311"/>
            <ac:picMk id="3" creationId="{00000000-0000-0000-0000-000000000000}"/>
          </ac:picMkLst>
        </pc:picChg>
        <pc:picChg chg="mod ord">
          <ac:chgData name="Elarbee, Jairus H. (GSFC-581.0)[EMERGENT SPACE TECH., INC]" userId="ff1b7a2d-ab82-4d40-9585-e656760aee7d" providerId="ADAL" clId="{DA20AEFC-8BC2-4262-A791-0DA2B1D6E84F}" dt="2023-07-27T18:07:43.700" v="2368" actId="167"/>
          <ac:picMkLst>
            <pc:docMk/>
            <pc:sldMk cId="4229429686" sldId="311"/>
            <ac:picMk id="10" creationId="{00000000-0000-0000-0000-000000000000}"/>
          </ac:picMkLst>
        </pc:picChg>
        <pc:picChg chg="mod">
          <ac:chgData name="Elarbee, Jairus H. (GSFC-581.0)[EMERGENT SPACE TECH., INC]" userId="ff1b7a2d-ab82-4d40-9585-e656760aee7d" providerId="ADAL" clId="{DA20AEFC-8BC2-4262-A791-0DA2B1D6E84F}" dt="2023-07-27T18:07:37.633" v="2366" actId="1076"/>
          <ac:picMkLst>
            <pc:docMk/>
            <pc:sldMk cId="4229429686" sldId="311"/>
            <ac:picMk id="18" creationId="{00000000-0000-0000-0000-000000000000}"/>
          </ac:picMkLst>
        </pc:picChg>
        <pc:picChg chg="add mod">
          <ac:chgData name="Elarbee, Jairus H. (GSFC-581.0)[EMERGENT SPACE TECH., INC]" userId="ff1b7a2d-ab82-4d40-9585-e656760aee7d" providerId="ADAL" clId="{DA20AEFC-8BC2-4262-A791-0DA2B1D6E84F}" dt="2023-07-27T18:07:33.012" v="2365" actId="14100"/>
          <ac:picMkLst>
            <pc:docMk/>
            <pc:sldMk cId="4229429686" sldId="311"/>
            <ac:picMk id="3074" creationId="{8AEAFEB2-4AA6-5858-9FA0-D385074DEEB7}"/>
          </ac:picMkLst>
        </pc:picChg>
      </pc:sldChg>
      <pc:sldChg chg="addSp modSp add del mod ord modTransition modNotes">
        <pc:chgData name="Elarbee, Jairus H. (GSFC-581.0)[EMERGENT SPACE TECH., INC]" userId="ff1b7a2d-ab82-4d40-9585-e656760aee7d" providerId="ADAL" clId="{DA20AEFC-8BC2-4262-A791-0DA2B1D6E84F}" dt="2023-07-27T21:37:25.901" v="9287" actId="47"/>
        <pc:sldMkLst>
          <pc:docMk/>
          <pc:sldMk cId="259067214" sldId="559"/>
        </pc:sldMkLst>
        <pc:spChg chg="mod">
          <ac:chgData name="Elarbee, Jairus H. (GSFC-581.0)[EMERGENT SPACE TECH., INC]" userId="ff1b7a2d-ab82-4d40-9585-e656760aee7d" providerId="ADAL" clId="{DA20AEFC-8BC2-4262-A791-0DA2B1D6E84F}" dt="2023-07-27T21:35:08.141" v="9262"/>
          <ac:spMkLst>
            <pc:docMk/>
            <pc:sldMk cId="259067214" sldId="559"/>
            <ac:spMk id="8" creationId="{00000000-0000-0000-0000-000000000000}"/>
          </ac:spMkLst>
        </pc:spChg>
        <pc:spChg chg="add mod ord">
          <ac:chgData name="Elarbee, Jairus H. (GSFC-581.0)[EMERGENT SPACE TECH., INC]" userId="ff1b7a2d-ab82-4d40-9585-e656760aee7d" providerId="ADAL" clId="{DA20AEFC-8BC2-4262-A791-0DA2B1D6E84F}" dt="2023-07-27T21:36:00.979" v="9273" actId="13822"/>
          <ac:spMkLst>
            <pc:docMk/>
            <pc:sldMk cId="259067214" sldId="559"/>
            <ac:spMk id="9" creationId="{83E1D2E0-A191-636D-191F-3CAD614EADC0}"/>
          </ac:spMkLst>
        </pc:spChg>
        <pc:spChg chg="mod">
          <ac:chgData name="Elarbee, Jairus H. (GSFC-581.0)[EMERGENT SPACE TECH., INC]" userId="ff1b7a2d-ab82-4d40-9585-e656760aee7d" providerId="ADAL" clId="{DA20AEFC-8BC2-4262-A791-0DA2B1D6E84F}" dt="2023-07-27T21:35:08.141" v="9262"/>
          <ac:spMkLst>
            <pc:docMk/>
            <pc:sldMk cId="259067214" sldId="559"/>
            <ac:spMk id="10" creationId="{00000000-0000-0000-0000-000000000000}"/>
          </ac:spMkLst>
        </pc:spChg>
        <pc:spChg chg="mod">
          <ac:chgData name="Elarbee, Jairus H. (GSFC-581.0)[EMERGENT SPACE TECH., INC]" userId="ff1b7a2d-ab82-4d40-9585-e656760aee7d" providerId="ADAL" clId="{DA20AEFC-8BC2-4262-A791-0DA2B1D6E84F}" dt="2023-07-27T21:35:08.141" v="9262"/>
          <ac:spMkLst>
            <pc:docMk/>
            <pc:sldMk cId="259067214" sldId="559"/>
            <ac:spMk id="11" creationId="{00000000-0000-0000-0000-000000000000}"/>
          </ac:spMkLst>
        </pc:spChg>
      </pc:sldChg>
      <pc:sldChg chg="modSp mod">
        <pc:chgData name="Elarbee, Jairus H. (GSFC-581.0)[EMERGENT SPACE TECH., INC]" userId="ff1b7a2d-ab82-4d40-9585-e656760aee7d" providerId="ADAL" clId="{DA20AEFC-8BC2-4262-A791-0DA2B1D6E84F}" dt="2023-10-12T17:43:36.087" v="16170" actId="20577"/>
        <pc:sldMkLst>
          <pc:docMk/>
          <pc:sldMk cId="4170248423" sldId="802"/>
        </pc:sldMkLst>
        <pc:spChg chg="mod">
          <ac:chgData name="Elarbee, Jairus H. (GSFC-581.0)[EMERGENT SPACE TECH., INC]" userId="ff1b7a2d-ab82-4d40-9585-e656760aee7d" providerId="ADAL" clId="{DA20AEFC-8BC2-4262-A791-0DA2B1D6E84F}" dt="2023-10-12T17:43:36.087" v="16170" actId="20577"/>
          <ac:spMkLst>
            <pc:docMk/>
            <pc:sldMk cId="4170248423" sldId="802"/>
            <ac:spMk id="2" creationId="{8A80FFE5-3FD3-A86A-F660-EF5E2CF8EFC4}"/>
          </ac:spMkLst>
        </pc:spChg>
        <pc:spChg chg="mod">
          <ac:chgData name="Elarbee, Jairus H. (GSFC-581.0)[EMERGENT SPACE TECH., INC]" userId="ff1b7a2d-ab82-4d40-9585-e656760aee7d" providerId="ADAL" clId="{DA20AEFC-8BC2-4262-A791-0DA2B1D6E84F}" dt="2023-10-12T17:34:58.715" v="16138" actId="20577"/>
          <ac:spMkLst>
            <pc:docMk/>
            <pc:sldMk cId="4170248423" sldId="802"/>
            <ac:spMk id="3" creationId="{4E5BA0E1-2236-8928-BD0F-42E8AB1007B0}"/>
          </ac:spMkLst>
        </pc:spChg>
      </pc:sldChg>
      <pc:sldChg chg="modSp mod ord">
        <pc:chgData name="Elarbee, Jairus H. (GSFC-581.0)[EMERGENT SPACE TECH., INC]" userId="ff1b7a2d-ab82-4d40-9585-e656760aee7d" providerId="ADAL" clId="{DA20AEFC-8BC2-4262-A791-0DA2B1D6E84F}" dt="2023-07-27T15:00:11.606" v="619"/>
        <pc:sldMkLst>
          <pc:docMk/>
          <pc:sldMk cId="1294041150" sldId="803"/>
        </pc:sldMkLst>
        <pc:spChg chg="mod">
          <ac:chgData name="Elarbee, Jairus H. (GSFC-581.0)[EMERGENT SPACE TECH., INC]" userId="ff1b7a2d-ab82-4d40-9585-e656760aee7d" providerId="ADAL" clId="{DA20AEFC-8BC2-4262-A791-0DA2B1D6E84F}" dt="2023-07-27T14:59:42.680" v="614" actId="20577"/>
          <ac:spMkLst>
            <pc:docMk/>
            <pc:sldMk cId="1294041150" sldId="803"/>
            <ac:spMk id="2" creationId="{87FCC9C1-63E9-5D49-2480-F35503AF4BB8}"/>
          </ac:spMkLst>
        </pc:spChg>
      </pc:sldChg>
      <pc:sldChg chg="modSp mod ord">
        <pc:chgData name="Elarbee, Jairus H. (GSFC-581.0)[EMERGENT SPACE TECH., INC]" userId="ff1b7a2d-ab82-4d40-9585-e656760aee7d" providerId="ADAL" clId="{DA20AEFC-8BC2-4262-A791-0DA2B1D6E84F}" dt="2023-10-14T18:04:29.004" v="16284" actId="20577"/>
        <pc:sldMkLst>
          <pc:docMk/>
          <pc:sldMk cId="2260073651" sldId="805"/>
        </pc:sldMkLst>
        <pc:spChg chg="mod">
          <ac:chgData name="Elarbee, Jairus H. (GSFC-581.0)[EMERGENT SPACE TECH., INC]" userId="ff1b7a2d-ab82-4d40-9585-e656760aee7d" providerId="ADAL" clId="{DA20AEFC-8BC2-4262-A791-0DA2B1D6E84F}" dt="2023-07-27T14:59:41.129" v="611" actId="20577"/>
          <ac:spMkLst>
            <pc:docMk/>
            <pc:sldMk cId="2260073651" sldId="805"/>
            <ac:spMk id="2" creationId="{87FCC9C1-63E9-5D49-2480-F35503AF4BB8}"/>
          </ac:spMkLst>
        </pc:spChg>
        <pc:graphicFrameChg chg="modGraphic">
          <ac:chgData name="Elarbee, Jairus H. (GSFC-581.0)[EMERGENT SPACE TECH., INC]" userId="ff1b7a2d-ab82-4d40-9585-e656760aee7d" providerId="ADAL" clId="{DA20AEFC-8BC2-4262-A791-0DA2B1D6E84F}" dt="2023-10-14T18:04:29.004" v="16284" actId="20577"/>
          <ac:graphicFrameMkLst>
            <pc:docMk/>
            <pc:sldMk cId="2260073651" sldId="805"/>
            <ac:graphicFrameMk id="5" creationId="{CE4A7654-558E-64E2-9335-EA6B2A51304B}"/>
          </ac:graphicFrameMkLst>
        </pc:graphicFrameChg>
      </pc:sldChg>
      <pc:sldChg chg="modSp mod">
        <pc:chgData name="Elarbee, Jairus H. (GSFC-581.0)[EMERGENT SPACE TECH., INC]" userId="ff1b7a2d-ab82-4d40-9585-e656760aee7d" providerId="ADAL" clId="{DA20AEFC-8BC2-4262-A791-0DA2B1D6E84F}" dt="2023-10-12T17:41:54.375" v="16158"/>
        <pc:sldMkLst>
          <pc:docMk/>
          <pc:sldMk cId="848750391" sldId="806"/>
        </pc:sldMkLst>
        <pc:spChg chg="mod">
          <ac:chgData name="Elarbee, Jairus H. (GSFC-581.0)[EMERGENT SPACE TECH., INC]" userId="ff1b7a2d-ab82-4d40-9585-e656760aee7d" providerId="ADAL" clId="{DA20AEFC-8BC2-4262-A791-0DA2B1D6E84F}" dt="2023-10-12T17:41:54.375" v="16158"/>
          <ac:spMkLst>
            <pc:docMk/>
            <pc:sldMk cId="848750391" sldId="806"/>
            <ac:spMk id="3" creationId="{02A52ECE-1B35-A7AC-4B5C-6A47B9F49CAE}"/>
          </ac:spMkLst>
        </pc:spChg>
      </pc:sldChg>
      <pc:sldChg chg="modSp del mod">
        <pc:chgData name="Elarbee, Jairus H. (GSFC-581.0)[EMERGENT SPACE TECH., INC]" userId="ff1b7a2d-ab82-4d40-9585-e656760aee7d" providerId="ADAL" clId="{DA20AEFC-8BC2-4262-A791-0DA2B1D6E84F}" dt="2023-07-27T20:50:34.169" v="8596" actId="2696"/>
        <pc:sldMkLst>
          <pc:docMk/>
          <pc:sldMk cId="999113691" sldId="807"/>
        </pc:sldMkLst>
        <pc:spChg chg="mod">
          <ac:chgData name="Elarbee, Jairus H. (GSFC-581.0)[EMERGENT SPACE TECH., INC]" userId="ff1b7a2d-ab82-4d40-9585-e656760aee7d" providerId="ADAL" clId="{DA20AEFC-8BC2-4262-A791-0DA2B1D6E84F}" dt="2023-07-27T15:41:34.173" v="1254" actId="6549"/>
          <ac:spMkLst>
            <pc:docMk/>
            <pc:sldMk cId="999113691" sldId="807"/>
            <ac:spMk id="2" creationId="{708B7D91-C636-2D73-2508-4019E1D6E330}"/>
          </ac:spMkLst>
        </pc:spChg>
      </pc:sldChg>
      <pc:sldChg chg="addSp delSp modSp add mod">
        <pc:chgData name="Elarbee, Jairus H. (GSFC-581.0)[EMERGENT SPACE TECH., INC]" userId="ff1b7a2d-ab82-4d40-9585-e656760aee7d" providerId="ADAL" clId="{DA20AEFC-8BC2-4262-A791-0DA2B1D6E84F}" dt="2023-07-28T14:34:48.994" v="9534" actId="20577"/>
        <pc:sldMkLst>
          <pc:docMk/>
          <pc:sldMk cId="4110354017" sldId="807"/>
        </pc:sldMkLst>
        <pc:spChg chg="mod">
          <ac:chgData name="Elarbee, Jairus H. (GSFC-581.0)[EMERGENT SPACE TECH., INC]" userId="ff1b7a2d-ab82-4d40-9585-e656760aee7d" providerId="ADAL" clId="{DA20AEFC-8BC2-4262-A791-0DA2B1D6E84F}" dt="2023-07-27T21:32:09.106" v="9260" actId="14100"/>
          <ac:spMkLst>
            <pc:docMk/>
            <pc:sldMk cId="4110354017" sldId="807"/>
            <ac:spMk id="2" creationId="{708B7D91-C636-2D73-2508-4019E1D6E330}"/>
          </ac:spMkLst>
        </pc:spChg>
        <pc:spChg chg="mod">
          <ac:chgData name="Elarbee, Jairus H. (GSFC-581.0)[EMERGENT SPACE TECH., INC]" userId="ff1b7a2d-ab82-4d40-9585-e656760aee7d" providerId="ADAL" clId="{DA20AEFC-8BC2-4262-A791-0DA2B1D6E84F}" dt="2023-07-28T14:34:48.994" v="9534" actId="20577"/>
          <ac:spMkLst>
            <pc:docMk/>
            <pc:sldMk cId="4110354017" sldId="807"/>
            <ac:spMk id="5" creationId="{089C6E44-C453-A08C-96C3-D63BC3A21082}"/>
          </ac:spMkLst>
        </pc:spChg>
        <pc:picChg chg="add del mod">
          <ac:chgData name="Elarbee, Jairus H. (GSFC-581.0)[EMERGENT SPACE TECH., INC]" userId="ff1b7a2d-ab82-4d40-9585-e656760aee7d" providerId="ADAL" clId="{DA20AEFC-8BC2-4262-A791-0DA2B1D6E84F}" dt="2023-07-27T21:27:30.544" v="9156" actId="478"/>
          <ac:picMkLst>
            <pc:docMk/>
            <pc:sldMk cId="4110354017" sldId="807"/>
            <ac:picMk id="6" creationId="{F95F64C9-A4D0-A05A-23FB-888E13550F4F}"/>
          </ac:picMkLst>
        </pc:picChg>
        <pc:picChg chg="mod">
          <ac:chgData name="Elarbee, Jairus H. (GSFC-581.0)[EMERGENT SPACE TECH., INC]" userId="ff1b7a2d-ab82-4d40-9585-e656760aee7d" providerId="ADAL" clId="{DA20AEFC-8BC2-4262-A791-0DA2B1D6E84F}" dt="2023-07-27T21:31:16.025" v="9231" actId="1076"/>
          <ac:picMkLst>
            <pc:docMk/>
            <pc:sldMk cId="4110354017" sldId="807"/>
            <ac:picMk id="7" creationId="{42A78429-D6AC-E624-CCF6-FD7C82587982}"/>
          </ac:picMkLst>
        </pc:picChg>
        <pc:picChg chg="add del mod modCrop">
          <ac:chgData name="Elarbee, Jairus H. (GSFC-581.0)[EMERGENT SPACE TECH., INC]" userId="ff1b7a2d-ab82-4d40-9585-e656760aee7d" providerId="ADAL" clId="{DA20AEFC-8BC2-4262-A791-0DA2B1D6E84F}" dt="2023-07-27T21:30:36.370" v="9222" actId="478"/>
          <ac:picMkLst>
            <pc:docMk/>
            <pc:sldMk cId="4110354017" sldId="807"/>
            <ac:picMk id="17" creationId="{DD04192B-FCA5-65A2-29BB-4ADB24B9E8B3}"/>
          </ac:picMkLst>
        </pc:picChg>
        <pc:picChg chg="add mod modCrop">
          <ac:chgData name="Elarbee, Jairus H. (GSFC-581.0)[EMERGENT SPACE TECH., INC]" userId="ff1b7a2d-ab82-4d40-9585-e656760aee7d" providerId="ADAL" clId="{DA20AEFC-8BC2-4262-A791-0DA2B1D6E84F}" dt="2023-07-27T21:30:07.506" v="9218" actId="1076"/>
          <ac:picMkLst>
            <pc:docMk/>
            <pc:sldMk cId="4110354017" sldId="807"/>
            <ac:picMk id="19" creationId="{0A60EFCE-614F-890E-9ED2-AA8C0F55DB73}"/>
          </ac:picMkLst>
        </pc:picChg>
        <pc:picChg chg="add mod">
          <ac:chgData name="Elarbee, Jairus H. (GSFC-581.0)[EMERGENT SPACE TECH., INC]" userId="ff1b7a2d-ab82-4d40-9585-e656760aee7d" providerId="ADAL" clId="{DA20AEFC-8BC2-4262-A791-0DA2B1D6E84F}" dt="2023-07-27T21:30:48.774" v="9224" actId="1076"/>
          <ac:picMkLst>
            <pc:docMk/>
            <pc:sldMk cId="4110354017" sldId="807"/>
            <ac:picMk id="21" creationId="{5230944B-A201-0B97-3B2C-62C7B3FC9236}"/>
          </ac:picMkLst>
        </pc:picChg>
        <pc:cxnChg chg="add del mod">
          <ac:chgData name="Elarbee, Jairus H. (GSFC-581.0)[EMERGENT SPACE TECH., INC]" userId="ff1b7a2d-ab82-4d40-9585-e656760aee7d" providerId="ADAL" clId="{DA20AEFC-8BC2-4262-A791-0DA2B1D6E84F}" dt="2023-07-27T21:27:32.389" v="9157" actId="478"/>
          <ac:cxnSpMkLst>
            <pc:docMk/>
            <pc:sldMk cId="4110354017" sldId="807"/>
            <ac:cxnSpMk id="9" creationId="{9E2FBF7E-CA20-4407-00D1-90D96102CA80}"/>
          </ac:cxnSpMkLst>
        </pc:cxnChg>
        <pc:cxnChg chg="add mod">
          <ac:chgData name="Elarbee, Jairus H. (GSFC-581.0)[EMERGENT SPACE TECH., INC]" userId="ff1b7a2d-ab82-4d40-9585-e656760aee7d" providerId="ADAL" clId="{DA20AEFC-8BC2-4262-A791-0DA2B1D6E84F}" dt="2023-07-27T21:31:11.881" v="9230" actId="14100"/>
          <ac:cxnSpMkLst>
            <pc:docMk/>
            <pc:sldMk cId="4110354017" sldId="807"/>
            <ac:cxnSpMk id="23" creationId="{BA695418-342F-06E2-2C55-46604F107CF3}"/>
          </ac:cxnSpMkLst>
        </pc:cxnChg>
        <pc:cxnChg chg="add mod">
          <ac:chgData name="Elarbee, Jairus H. (GSFC-581.0)[EMERGENT SPACE TECH., INC]" userId="ff1b7a2d-ab82-4d40-9585-e656760aee7d" providerId="ADAL" clId="{DA20AEFC-8BC2-4262-A791-0DA2B1D6E84F}" dt="2023-07-27T21:31:23.651" v="9234" actId="14100"/>
          <ac:cxnSpMkLst>
            <pc:docMk/>
            <pc:sldMk cId="4110354017" sldId="807"/>
            <ac:cxnSpMk id="26" creationId="{0C756293-8569-6DD8-ECBC-70743EF1712B}"/>
          </ac:cxnSpMkLst>
        </pc:cxnChg>
      </pc:sldChg>
      <pc:sldChg chg="addSp delSp modSp mod">
        <pc:chgData name="Elarbee, Jairus H. (GSFC-581.0)[EMERGENT SPACE TECH., INC]" userId="ff1b7a2d-ab82-4d40-9585-e656760aee7d" providerId="ADAL" clId="{DA20AEFC-8BC2-4262-A791-0DA2B1D6E84F}" dt="2023-07-28T13:57:45.492" v="9300" actId="478"/>
        <pc:sldMkLst>
          <pc:docMk/>
          <pc:sldMk cId="3455921573" sldId="808"/>
        </pc:sldMkLst>
        <pc:spChg chg="mod">
          <ac:chgData name="Elarbee, Jairus H. (GSFC-581.0)[EMERGENT SPACE TECH., INC]" userId="ff1b7a2d-ab82-4d40-9585-e656760aee7d" providerId="ADAL" clId="{DA20AEFC-8BC2-4262-A791-0DA2B1D6E84F}" dt="2023-07-27T18:08:19.706" v="2377" actId="20577"/>
          <ac:spMkLst>
            <pc:docMk/>
            <pc:sldMk cId="3455921573" sldId="808"/>
            <ac:spMk id="3" creationId="{89FE8797-1A2E-4BA4-8C6D-90728DF63278}"/>
          </ac:spMkLst>
        </pc:spChg>
        <pc:picChg chg="add del mod">
          <ac:chgData name="Elarbee, Jairus H. (GSFC-581.0)[EMERGENT SPACE TECH., INC]" userId="ff1b7a2d-ab82-4d40-9585-e656760aee7d" providerId="ADAL" clId="{DA20AEFC-8BC2-4262-A791-0DA2B1D6E84F}" dt="2023-07-28T13:54:20.225" v="9293" actId="478"/>
          <ac:picMkLst>
            <pc:docMk/>
            <pc:sldMk cId="3455921573" sldId="808"/>
            <ac:picMk id="6" creationId="{F665B3A1-1FF1-D19E-A165-5F42655CF697}"/>
          </ac:picMkLst>
        </pc:picChg>
        <pc:picChg chg="add del mod">
          <ac:chgData name="Elarbee, Jairus H. (GSFC-581.0)[EMERGENT SPACE TECH., INC]" userId="ff1b7a2d-ab82-4d40-9585-e656760aee7d" providerId="ADAL" clId="{DA20AEFC-8BC2-4262-A791-0DA2B1D6E84F}" dt="2023-07-28T13:57:45.492" v="9300" actId="478"/>
          <ac:picMkLst>
            <pc:docMk/>
            <pc:sldMk cId="3455921573" sldId="808"/>
            <ac:picMk id="7" creationId="{9A77A81D-4D7E-E592-3C7D-40FD7D3A26CC}"/>
          </ac:picMkLst>
        </pc:picChg>
      </pc:sldChg>
      <pc:sldChg chg="addSp modSp mod addCm delCm modCm">
        <pc:chgData name="Elarbee, Jairus H. (GSFC-581.0)[EMERGENT SPACE TECH., INC]" userId="ff1b7a2d-ab82-4d40-9585-e656760aee7d" providerId="ADAL" clId="{DA20AEFC-8BC2-4262-A791-0DA2B1D6E84F}" dt="2023-10-12T17:46:50.853" v="16171" actId="20577"/>
        <pc:sldMkLst>
          <pc:docMk/>
          <pc:sldMk cId="2335894099" sldId="810"/>
        </pc:sldMkLst>
        <pc:spChg chg="mod">
          <ac:chgData name="Elarbee, Jairus H. (GSFC-581.0)[EMERGENT SPACE TECH., INC]" userId="ff1b7a2d-ab82-4d40-9585-e656760aee7d" providerId="ADAL" clId="{DA20AEFC-8BC2-4262-A791-0DA2B1D6E84F}" dt="2023-10-12T17:46:50.853" v="16171" actId="20577"/>
          <ac:spMkLst>
            <pc:docMk/>
            <pc:sldMk cId="2335894099" sldId="810"/>
            <ac:spMk id="3" creationId="{D47AFB9C-0794-A4FB-D825-B9E5F611FB5C}"/>
          </ac:spMkLst>
        </pc:spChg>
        <pc:picChg chg="add mod">
          <ac:chgData name="Elarbee, Jairus H. (GSFC-581.0)[EMERGENT SPACE TECH., INC]" userId="ff1b7a2d-ab82-4d40-9585-e656760aee7d" providerId="ADAL" clId="{DA20AEFC-8BC2-4262-A791-0DA2B1D6E84F}" dt="2023-09-15T15:19:01.407" v="15915" actId="1076"/>
          <ac:picMkLst>
            <pc:docMk/>
            <pc:sldMk cId="2335894099" sldId="810"/>
            <ac:picMk id="5" creationId="{940F56BC-D9E0-ABE5-FC17-6E900E7116CC}"/>
          </ac:picMkLst>
        </pc:picChg>
        <pc:picChg chg="mod">
          <ac:chgData name="Elarbee, Jairus H. (GSFC-581.0)[EMERGENT SPACE TECH., INC]" userId="ff1b7a2d-ab82-4d40-9585-e656760aee7d" providerId="ADAL" clId="{DA20AEFC-8BC2-4262-A791-0DA2B1D6E84F}" dt="2023-09-15T15:19:04.906" v="15916" actId="1076"/>
          <ac:picMkLst>
            <pc:docMk/>
            <pc:sldMk cId="2335894099" sldId="810"/>
            <ac:picMk id="1028" creationId="{335B072F-B3FB-548C-95ED-FFC32106F0DF}"/>
          </ac:picMkLst>
        </pc:picChg>
        <pc:extLst>
          <p:ext xmlns:p="http://schemas.openxmlformats.org/presentationml/2006/main" uri="{D6D511B9-2390-475A-947B-AFAB55BFBCF1}">
            <pc226:cmChg xmlns:pc226="http://schemas.microsoft.com/office/powerpoint/2022/06/main/command" chg="add del">
              <pc226:chgData name="Elarbee, Jairus H. (GSFC-581.0)[EMERGENT SPACE TECH., INC]" userId="ff1b7a2d-ab82-4d40-9585-e656760aee7d" providerId="ADAL" clId="{DA20AEFC-8BC2-4262-A791-0DA2B1D6E84F}" dt="2023-09-15T15:22:57.846" v="16039"/>
              <pc2:cmMkLst xmlns:pc2="http://schemas.microsoft.com/office/powerpoint/2019/9/main/command">
                <pc:docMk/>
                <pc:sldMk cId="2335894099" sldId="810"/>
                <pc2:cmMk id="{F23287A1-23E9-4110-AC9C-64EDDA5E9B88}"/>
              </pc2:cmMkLst>
            </pc226:cmChg>
            <pc226:cmChg xmlns:pc226="http://schemas.microsoft.com/office/powerpoint/2022/06/main/command" chg="add del mod">
              <pc226:chgData name="Elarbee, Jairus H. (GSFC-581.0)[EMERGENT SPACE TECH., INC]" userId="ff1b7a2d-ab82-4d40-9585-e656760aee7d" providerId="ADAL" clId="{DA20AEFC-8BC2-4262-A791-0DA2B1D6E84F}" dt="2023-09-15T15:22:56.313" v="16038"/>
              <pc2:cmMkLst xmlns:pc2="http://schemas.microsoft.com/office/powerpoint/2019/9/main/command">
                <pc:docMk/>
                <pc:sldMk cId="2335894099" sldId="810"/>
                <pc2:cmMk id="{827E1ED0-7966-4235-976C-8DD4149BE489}"/>
              </pc2:cmMkLst>
              <pc226:cmRplyChg chg="add">
                <pc226:chgData name="Elarbee, Jairus H. (GSFC-581.0)[EMERGENT SPACE TECH., INC]" userId="ff1b7a2d-ab82-4d40-9585-e656760aee7d" providerId="ADAL" clId="{DA20AEFC-8BC2-4262-A791-0DA2B1D6E84F}" dt="2023-09-12T17:41:51.601" v="15762"/>
                <pc2:cmRplyMkLst xmlns:pc2="http://schemas.microsoft.com/office/powerpoint/2019/9/main/command">
                  <pc:docMk/>
                  <pc:sldMk cId="2335894099" sldId="810"/>
                  <pc2:cmMk id="{827E1ED0-7966-4235-976C-8DD4149BE489}"/>
                  <pc2:cmRplyMk id="{B29E3A3E-139D-4D42-B73A-FB091DFA8EF0}"/>
                </pc2:cmRplyMkLst>
              </pc226:cmRplyChg>
            </pc226:cmChg>
          </p:ext>
        </pc:extLst>
      </pc:sldChg>
      <pc:sldChg chg="del">
        <pc:chgData name="Elarbee, Jairus H. (GSFC-581.0)[EMERGENT SPACE TECH., INC]" userId="ff1b7a2d-ab82-4d40-9585-e656760aee7d" providerId="ADAL" clId="{DA20AEFC-8BC2-4262-A791-0DA2B1D6E84F}" dt="2023-07-27T15:05:43.955" v="625" actId="47"/>
        <pc:sldMkLst>
          <pc:docMk/>
          <pc:sldMk cId="1931425899" sldId="812"/>
        </pc:sldMkLst>
      </pc:sldChg>
      <pc:sldChg chg="modSp del mod">
        <pc:chgData name="Elarbee, Jairus H. (GSFC-581.0)[EMERGENT SPACE TECH., INC]" userId="ff1b7a2d-ab82-4d40-9585-e656760aee7d" providerId="ADAL" clId="{DA20AEFC-8BC2-4262-A791-0DA2B1D6E84F}" dt="2023-07-27T18:08:52.062" v="2380" actId="47"/>
        <pc:sldMkLst>
          <pc:docMk/>
          <pc:sldMk cId="2426767769" sldId="813"/>
        </pc:sldMkLst>
        <pc:spChg chg="mod">
          <ac:chgData name="Elarbee, Jairus H. (GSFC-581.0)[EMERGENT SPACE TECH., INC]" userId="ff1b7a2d-ab82-4d40-9585-e656760aee7d" providerId="ADAL" clId="{DA20AEFC-8BC2-4262-A791-0DA2B1D6E84F}" dt="2023-07-27T15:39:44.798" v="1152" actId="20577"/>
          <ac:spMkLst>
            <pc:docMk/>
            <pc:sldMk cId="2426767769" sldId="813"/>
            <ac:spMk id="5" creationId="{71A3E48F-BF6A-457E-612B-B12BA1CE356C}"/>
          </ac:spMkLst>
        </pc:spChg>
      </pc:sldChg>
      <pc:sldChg chg="delSp modSp mod ord">
        <pc:chgData name="Elarbee, Jairus H. (GSFC-581.0)[EMERGENT SPACE TECH., INC]" userId="ff1b7a2d-ab82-4d40-9585-e656760aee7d" providerId="ADAL" clId="{DA20AEFC-8BC2-4262-A791-0DA2B1D6E84F}" dt="2023-09-12T17:48:30.874" v="15881"/>
        <pc:sldMkLst>
          <pc:docMk/>
          <pc:sldMk cId="3383725801" sldId="814"/>
        </pc:sldMkLst>
        <pc:spChg chg="del">
          <ac:chgData name="Elarbee, Jairus H. (GSFC-581.0)[EMERGENT SPACE TECH., INC]" userId="ff1b7a2d-ab82-4d40-9585-e656760aee7d" providerId="ADAL" clId="{DA20AEFC-8BC2-4262-A791-0DA2B1D6E84F}" dt="2023-07-27T21:32:33.501" v="9261" actId="478"/>
          <ac:spMkLst>
            <pc:docMk/>
            <pc:sldMk cId="3383725801" sldId="814"/>
            <ac:spMk id="2" creationId="{89B192B4-F9B6-CB95-8AF5-C6B8DE99201F}"/>
          </ac:spMkLst>
        </pc:spChg>
        <pc:spChg chg="mod">
          <ac:chgData name="Elarbee, Jairus H. (GSFC-581.0)[EMERGENT SPACE TECH., INC]" userId="ff1b7a2d-ab82-4d40-9585-e656760aee7d" providerId="ADAL" clId="{DA20AEFC-8BC2-4262-A791-0DA2B1D6E84F}" dt="2023-08-21T14:05:21.475" v="10741" actId="20577"/>
          <ac:spMkLst>
            <pc:docMk/>
            <pc:sldMk cId="3383725801" sldId="814"/>
            <ac:spMk id="3" creationId="{73D4741E-3B53-3684-D813-3FCA688F6368}"/>
          </ac:spMkLst>
        </pc:spChg>
      </pc:sldChg>
      <pc:sldChg chg="delSp modSp del mod ord">
        <pc:chgData name="Elarbee, Jairus H. (GSFC-581.0)[EMERGENT SPACE TECH., INC]" userId="ff1b7a2d-ab82-4d40-9585-e656760aee7d" providerId="ADAL" clId="{DA20AEFC-8BC2-4262-A791-0DA2B1D6E84F}" dt="2023-07-27T18:09:53.407" v="2400" actId="47"/>
        <pc:sldMkLst>
          <pc:docMk/>
          <pc:sldMk cId="1147211922" sldId="815"/>
        </pc:sldMkLst>
        <pc:spChg chg="mod">
          <ac:chgData name="Elarbee, Jairus H. (GSFC-581.0)[EMERGENT SPACE TECH., INC]" userId="ff1b7a2d-ab82-4d40-9585-e656760aee7d" providerId="ADAL" clId="{DA20AEFC-8BC2-4262-A791-0DA2B1D6E84F}" dt="2023-07-27T15:01:05.340" v="623" actId="403"/>
          <ac:spMkLst>
            <pc:docMk/>
            <pc:sldMk cId="1147211922" sldId="815"/>
            <ac:spMk id="2" creationId="{88DDAA99-E018-DE87-A3A3-161C7CD58418}"/>
          </ac:spMkLst>
        </pc:spChg>
        <pc:spChg chg="mod">
          <ac:chgData name="Elarbee, Jairus H. (GSFC-581.0)[EMERGENT SPACE TECH., INC]" userId="ff1b7a2d-ab82-4d40-9585-e656760aee7d" providerId="ADAL" clId="{DA20AEFC-8BC2-4262-A791-0DA2B1D6E84F}" dt="2023-07-27T18:09:23.988" v="2394" actId="20577"/>
          <ac:spMkLst>
            <pc:docMk/>
            <pc:sldMk cId="1147211922" sldId="815"/>
            <ac:spMk id="5" creationId="{EB281E5E-FDB2-975B-962C-EA5EF70753B0}"/>
          </ac:spMkLst>
        </pc:spChg>
        <pc:picChg chg="del mod">
          <ac:chgData name="Elarbee, Jairus H. (GSFC-581.0)[EMERGENT SPACE TECH., INC]" userId="ff1b7a2d-ab82-4d40-9585-e656760aee7d" providerId="ADAL" clId="{DA20AEFC-8BC2-4262-A791-0DA2B1D6E84F}" dt="2023-07-27T18:09:33.221" v="2395" actId="21"/>
          <ac:picMkLst>
            <pc:docMk/>
            <pc:sldMk cId="1147211922" sldId="815"/>
            <ac:picMk id="9" creationId="{B8E5E460-10A0-FB40-FBE4-6D6FB8B668D4}"/>
          </ac:picMkLst>
        </pc:picChg>
      </pc:sldChg>
      <pc:sldChg chg="del">
        <pc:chgData name="Elarbee, Jairus H. (GSFC-581.0)[EMERGENT SPACE TECH., INC]" userId="ff1b7a2d-ab82-4d40-9585-e656760aee7d" providerId="ADAL" clId="{DA20AEFC-8BC2-4262-A791-0DA2B1D6E84F}" dt="2023-07-28T13:44:24.870" v="9290" actId="47"/>
        <pc:sldMkLst>
          <pc:docMk/>
          <pc:sldMk cId="1739102380" sldId="816"/>
        </pc:sldMkLst>
      </pc:sldChg>
      <pc:sldChg chg="del">
        <pc:chgData name="Elarbee, Jairus H. (GSFC-581.0)[EMERGENT SPACE TECH., INC]" userId="ff1b7a2d-ab82-4d40-9585-e656760aee7d" providerId="ADAL" clId="{DA20AEFC-8BC2-4262-A791-0DA2B1D6E84F}" dt="2023-07-27T21:09:07.873" v="9004" actId="47"/>
        <pc:sldMkLst>
          <pc:docMk/>
          <pc:sldMk cId="3451304655" sldId="817"/>
        </pc:sldMkLst>
      </pc:sldChg>
      <pc:sldChg chg="del">
        <pc:chgData name="Elarbee, Jairus H. (GSFC-581.0)[EMERGENT SPACE TECH., INC]" userId="ff1b7a2d-ab82-4d40-9585-e656760aee7d" providerId="ADAL" clId="{DA20AEFC-8BC2-4262-A791-0DA2B1D6E84F}" dt="2023-07-27T21:09:15.127" v="9005" actId="47"/>
        <pc:sldMkLst>
          <pc:docMk/>
          <pc:sldMk cId="2808371471" sldId="818"/>
        </pc:sldMkLst>
      </pc:sldChg>
      <pc:sldChg chg="modSp add mod">
        <pc:chgData name="Elarbee, Jairus H. (GSFC-581.0)[EMERGENT SPACE TECH., INC]" userId="ff1b7a2d-ab82-4d40-9585-e656760aee7d" providerId="ADAL" clId="{DA20AEFC-8BC2-4262-A791-0DA2B1D6E84F}" dt="2023-09-12T17:55:19.848" v="15891" actId="1076"/>
        <pc:sldMkLst>
          <pc:docMk/>
          <pc:sldMk cId="1621580051" sldId="819"/>
        </pc:sldMkLst>
        <pc:spChg chg="mod">
          <ac:chgData name="Elarbee, Jairus H. (GSFC-581.0)[EMERGENT SPACE TECH., INC]" userId="ff1b7a2d-ab82-4d40-9585-e656760aee7d" providerId="ADAL" clId="{DA20AEFC-8BC2-4262-A791-0DA2B1D6E84F}" dt="2023-07-28T14:01:04.579" v="9329" actId="20577"/>
          <ac:spMkLst>
            <pc:docMk/>
            <pc:sldMk cId="1621580051" sldId="819"/>
            <ac:spMk id="2" creationId="{F73A1B16-6E20-FCA1-FD66-43BDD1721EED}"/>
          </ac:spMkLst>
        </pc:spChg>
        <pc:spChg chg="mod">
          <ac:chgData name="Elarbee, Jairus H. (GSFC-581.0)[EMERGENT SPACE TECH., INC]" userId="ff1b7a2d-ab82-4d40-9585-e656760aee7d" providerId="ADAL" clId="{DA20AEFC-8BC2-4262-A791-0DA2B1D6E84F}" dt="2023-07-28T14:34:56.017" v="9536" actId="20577"/>
          <ac:spMkLst>
            <pc:docMk/>
            <pc:sldMk cId="1621580051" sldId="819"/>
            <ac:spMk id="5" creationId="{111496DF-0174-AD0B-D318-292500DD7648}"/>
          </ac:spMkLst>
        </pc:spChg>
        <pc:picChg chg="mod">
          <ac:chgData name="Elarbee, Jairus H. (GSFC-581.0)[EMERGENT SPACE TECH., INC]" userId="ff1b7a2d-ab82-4d40-9585-e656760aee7d" providerId="ADAL" clId="{DA20AEFC-8BC2-4262-A791-0DA2B1D6E84F}" dt="2023-09-12T17:55:19.848" v="15891" actId="1076"/>
          <ac:picMkLst>
            <pc:docMk/>
            <pc:sldMk cId="1621580051" sldId="819"/>
            <ac:picMk id="13" creationId="{D8525B6A-1944-176D-12E6-C72585198C65}"/>
          </ac:picMkLst>
        </pc:picChg>
      </pc:sldChg>
      <pc:sldChg chg="addSp delSp modSp new del mod">
        <pc:chgData name="Elarbee, Jairus H. (GSFC-581.0)[EMERGENT SPACE TECH., INC]" userId="ff1b7a2d-ab82-4d40-9585-e656760aee7d" providerId="ADAL" clId="{DA20AEFC-8BC2-4262-A791-0DA2B1D6E84F}" dt="2023-07-28T14:00:18.766" v="9301" actId="2696"/>
        <pc:sldMkLst>
          <pc:docMk/>
          <pc:sldMk cId="2792148680" sldId="819"/>
        </pc:sldMkLst>
        <pc:spChg chg="mod">
          <ac:chgData name="Elarbee, Jairus H. (GSFC-581.0)[EMERGENT SPACE TECH., INC]" userId="ff1b7a2d-ab82-4d40-9585-e656760aee7d" providerId="ADAL" clId="{DA20AEFC-8BC2-4262-A791-0DA2B1D6E84F}" dt="2023-07-27T14:56:42.271" v="554" actId="20577"/>
          <ac:spMkLst>
            <pc:docMk/>
            <pc:sldMk cId="2792148680" sldId="819"/>
            <ac:spMk id="2" creationId="{F73A1B16-6E20-FCA1-FD66-43BDD1721EED}"/>
          </ac:spMkLst>
        </pc:spChg>
        <pc:spChg chg="add del">
          <ac:chgData name="Elarbee, Jairus H. (GSFC-581.0)[EMERGENT SPACE TECH., INC]" userId="ff1b7a2d-ab82-4d40-9585-e656760aee7d" providerId="ADAL" clId="{DA20AEFC-8BC2-4262-A791-0DA2B1D6E84F}" dt="2023-07-27T14:41:29.563" v="30" actId="478"/>
          <ac:spMkLst>
            <pc:docMk/>
            <pc:sldMk cId="2792148680" sldId="819"/>
            <ac:spMk id="3" creationId="{7A17F272-3F25-5D21-08FA-41E738FDFB7F}"/>
          </ac:spMkLst>
        </pc:spChg>
        <pc:spChg chg="mod">
          <ac:chgData name="Elarbee, Jairus H. (GSFC-581.0)[EMERGENT SPACE TECH., INC]" userId="ff1b7a2d-ab82-4d40-9585-e656760aee7d" providerId="ADAL" clId="{DA20AEFC-8BC2-4262-A791-0DA2B1D6E84F}" dt="2023-07-27T14:39:17.407" v="26" actId="20577"/>
          <ac:spMkLst>
            <pc:docMk/>
            <pc:sldMk cId="2792148680" sldId="819"/>
            <ac:spMk id="5" creationId="{111496DF-0174-AD0B-D318-292500DD7648}"/>
          </ac:spMkLst>
        </pc:spChg>
        <pc:picChg chg="add del mod ord">
          <ac:chgData name="Elarbee, Jairus H. (GSFC-581.0)[EMERGENT SPACE TECH., INC]" userId="ff1b7a2d-ab82-4d40-9585-e656760aee7d" providerId="ADAL" clId="{DA20AEFC-8BC2-4262-A791-0DA2B1D6E84F}" dt="2023-07-27T14:41:21.220" v="28" actId="22"/>
          <ac:picMkLst>
            <pc:docMk/>
            <pc:sldMk cId="2792148680" sldId="819"/>
            <ac:picMk id="7" creationId="{2CC9EC82-BD52-1C62-ACA7-B2CF9D7A5AB6}"/>
          </ac:picMkLst>
        </pc:picChg>
        <pc:picChg chg="add mod modCrop">
          <ac:chgData name="Elarbee, Jairus H. (GSFC-581.0)[EMERGENT SPACE TECH., INC]" userId="ff1b7a2d-ab82-4d40-9585-e656760aee7d" providerId="ADAL" clId="{DA20AEFC-8BC2-4262-A791-0DA2B1D6E84F}" dt="2023-07-27T14:42:20.952" v="43" actId="1037"/>
          <ac:picMkLst>
            <pc:docMk/>
            <pc:sldMk cId="2792148680" sldId="819"/>
            <ac:picMk id="9" creationId="{8E555F1B-50F6-D450-6CEC-8D1D646F7555}"/>
          </ac:picMkLst>
        </pc:picChg>
        <pc:picChg chg="add del mod">
          <ac:chgData name="Elarbee, Jairus H. (GSFC-581.0)[EMERGENT SPACE TECH., INC]" userId="ff1b7a2d-ab82-4d40-9585-e656760aee7d" providerId="ADAL" clId="{DA20AEFC-8BC2-4262-A791-0DA2B1D6E84F}" dt="2023-07-27T14:52:05.550" v="476" actId="478"/>
          <ac:picMkLst>
            <pc:docMk/>
            <pc:sldMk cId="2792148680" sldId="819"/>
            <ac:picMk id="11" creationId="{F2230CC7-6C10-19DD-0590-7D9755404D45}"/>
          </ac:picMkLst>
        </pc:picChg>
        <pc:picChg chg="add mod modCrop">
          <ac:chgData name="Elarbee, Jairus H. (GSFC-581.0)[EMERGENT SPACE TECH., INC]" userId="ff1b7a2d-ab82-4d40-9585-e656760aee7d" providerId="ADAL" clId="{DA20AEFC-8BC2-4262-A791-0DA2B1D6E84F}" dt="2023-07-27T14:55:56.473" v="502" actId="1076"/>
          <ac:picMkLst>
            <pc:docMk/>
            <pc:sldMk cId="2792148680" sldId="819"/>
            <ac:picMk id="13" creationId="{D8525B6A-1944-176D-12E6-C72585198C65}"/>
          </ac:picMkLst>
        </pc:picChg>
      </pc:sldChg>
      <pc:sldChg chg="addSp delSp modSp add mod ord">
        <pc:chgData name="Elarbee, Jairus H. (GSFC-581.0)[EMERGENT SPACE TECH., INC]" userId="ff1b7a2d-ab82-4d40-9585-e656760aee7d" providerId="ADAL" clId="{DA20AEFC-8BC2-4262-A791-0DA2B1D6E84F}" dt="2023-09-12T17:45:13.414" v="15878" actId="1076"/>
        <pc:sldMkLst>
          <pc:docMk/>
          <pc:sldMk cId="2619091540" sldId="820"/>
        </pc:sldMkLst>
        <pc:spChg chg="del mod">
          <ac:chgData name="Elarbee, Jairus H. (GSFC-581.0)[EMERGENT SPACE TECH., INC]" userId="ff1b7a2d-ab82-4d40-9585-e656760aee7d" providerId="ADAL" clId="{DA20AEFC-8BC2-4262-A791-0DA2B1D6E84F}" dt="2023-07-27T15:11:16.805" v="738" actId="478"/>
          <ac:spMkLst>
            <pc:docMk/>
            <pc:sldMk cId="2619091540" sldId="820"/>
            <ac:spMk id="2" creationId="{88DDAA99-E018-DE87-A3A3-161C7CD58418}"/>
          </ac:spMkLst>
        </pc:spChg>
        <pc:spChg chg="del mod">
          <ac:chgData name="Elarbee, Jairus H. (GSFC-581.0)[EMERGENT SPACE TECH., INC]" userId="ff1b7a2d-ab82-4d40-9585-e656760aee7d" providerId="ADAL" clId="{DA20AEFC-8BC2-4262-A791-0DA2B1D6E84F}" dt="2023-07-27T15:15:03.705" v="1066" actId="478"/>
          <ac:spMkLst>
            <pc:docMk/>
            <pc:sldMk cId="2619091540" sldId="820"/>
            <ac:spMk id="3" creationId="{A03307CE-02F7-D874-5C13-955ACC55F39E}"/>
          </ac:spMkLst>
        </pc:spChg>
        <pc:spChg chg="add mod">
          <ac:chgData name="Elarbee, Jairus H. (GSFC-581.0)[EMERGENT SPACE TECH., INC]" userId="ff1b7a2d-ab82-4d40-9585-e656760aee7d" providerId="ADAL" clId="{DA20AEFC-8BC2-4262-A791-0DA2B1D6E84F}" dt="2023-07-27T15:07:01.159" v="631" actId="1076"/>
          <ac:spMkLst>
            <pc:docMk/>
            <pc:sldMk cId="2619091540" sldId="820"/>
            <ac:spMk id="6" creationId="{B10DF14C-3B81-B04A-6650-51AE6121DE79}"/>
          </ac:spMkLst>
        </pc:spChg>
        <pc:spChg chg="add mod">
          <ac:chgData name="Elarbee, Jairus H. (GSFC-581.0)[EMERGENT SPACE TECH., INC]" userId="ff1b7a2d-ab82-4d40-9585-e656760aee7d" providerId="ADAL" clId="{DA20AEFC-8BC2-4262-A791-0DA2B1D6E84F}" dt="2023-07-27T15:12:15.762" v="792" actId="14100"/>
          <ac:spMkLst>
            <pc:docMk/>
            <pc:sldMk cId="2619091540" sldId="820"/>
            <ac:spMk id="7" creationId="{E0F8ECAD-F28E-5B7E-9AE5-38917C53171E}"/>
          </ac:spMkLst>
        </pc:spChg>
        <pc:spChg chg="add mod">
          <ac:chgData name="Elarbee, Jairus H. (GSFC-581.0)[EMERGENT SPACE TECH., INC]" userId="ff1b7a2d-ab82-4d40-9585-e656760aee7d" providerId="ADAL" clId="{DA20AEFC-8BC2-4262-A791-0DA2B1D6E84F}" dt="2023-07-27T15:12:35.253" v="819" actId="20577"/>
          <ac:spMkLst>
            <pc:docMk/>
            <pc:sldMk cId="2619091540" sldId="820"/>
            <ac:spMk id="16" creationId="{2B063A5C-B1AB-E6ED-BD8B-D98557539CD3}"/>
          </ac:spMkLst>
        </pc:spChg>
        <pc:spChg chg="add mod">
          <ac:chgData name="Elarbee, Jairus H. (GSFC-581.0)[EMERGENT SPACE TECH., INC]" userId="ff1b7a2d-ab82-4d40-9585-e656760aee7d" providerId="ADAL" clId="{DA20AEFC-8BC2-4262-A791-0DA2B1D6E84F}" dt="2023-07-27T15:13:04.213" v="872" actId="20577"/>
          <ac:spMkLst>
            <pc:docMk/>
            <pc:sldMk cId="2619091540" sldId="820"/>
            <ac:spMk id="18" creationId="{8587EDA4-6E34-4193-2930-FCEE18245088}"/>
          </ac:spMkLst>
        </pc:spChg>
        <pc:spChg chg="add del mod">
          <ac:chgData name="Elarbee, Jairus H. (GSFC-581.0)[EMERGENT SPACE TECH., INC]" userId="ff1b7a2d-ab82-4d40-9585-e656760aee7d" providerId="ADAL" clId="{DA20AEFC-8BC2-4262-A791-0DA2B1D6E84F}" dt="2023-07-27T15:10:17.341" v="671" actId="478"/>
          <ac:spMkLst>
            <pc:docMk/>
            <pc:sldMk cId="2619091540" sldId="820"/>
            <ac:spMk id="20" creationId="{D6DCA02C-5490-EBB1-C200-7C0F13536D25}"/>
          </ac:spMkLst>
        </pc:spChg>
        <pc:spChg chg="add mod">
          <ac:chgData name="Elarbee, Jairus H. (GSFC-581.0)[EMERGENT SPACE TECH., INC]" userId="ff1b7a2d-ab82-4d40-9585-e656760aee7d" providerId="ADAL" clId="{DA20AEFC-8BC2-4262-A791-0DA2B1D6E84F}" dt="2023-07-27T15:13:35.847" v="916" actId="20577"/>
          <ac:spMkLst>
            <pc:docMk/>
            <pc:sldMk cId="2619091540" sldId="820"/>
            <ac:spMk id="22" creationId="{E4E72893-C00F-37E3-BB80-6E32BD3D1CC9}"/>
          </ac:spMkLst>
        </pc:spChg>
        <pc:spChg chg="add mod">
          <ac:chgData name="Elarbee, Jairus H. (GSFC-581.0)[EMERGENT SPACE TECH., INC]" userId="ff1b7a2d-ab82-4d40-9585-e656760aee7d" providerId="ADAL" clId="{DA20AEFC-8BC2-4262-A791-0DA2B1D6E84F}" dt="2023-07-27T15:14:10.331" v="970" actId="20577"/>
          <ac:spMkLst>
            <pc:docMk/>
            <pc:sldMk cId="2619091540" sldId="820"/>
            <ac:spMk id="24" creationId="{F5CF61D5-2350-4A58-55D0-6192E207BA76}"/>
          </ac:spMkLst>
        </pc:spChg>
        <pc:spChg chg="add mod">
          <ac:chgData name="Elarbee, Jairus H. (GSFC-581.0)[EMERGENT SPACE TECH., INC]" userId="ff1b7a2d-ab82-4d40-9585-e656760aee7d" providerId="ADAL" clId="{DA20AEFC-8BC2-4262-A791-0DA2B1D6E84F}" dt="2023-07-27T15:31:28.949" v="1119" actId="20577"/>
          <ac:spMkLst>
            <pc:docMk/>
            <pc:sldMk cId="2619091540" sldId="820"/>
            <ac:spMk id="26" creationId="{F0F9F4CB-749F-553E-69A2-6F0C48B986F7}"/>
          </ac:spMkLst>
        </pc:spChg>
        <pc:spChg chg="add del mod">
          <ac:chgData name="Elarbee, Jairus H. (GSFC-581.0)[EMERGENT SPACE TECH., INC]" userId="ff1b7a2d-ab82-4d40-9585-e656760aee7d" providerId="ADAL" clId="{DA20AEFC-8BC2-4262-A791-0DA2B1D6E84F}" dt="2023-07-27T15:11:20.036" v="739" actId="478"/>
          <ac:spMkLst>
            <pc:docMk/>
            <pc:sldMk cId="2619091540" sldId="820"/>
            <ac:spMk id="29" creationId="{66A31678-1B31-AADD-174D-467DA7075E01}"/>
          </ac:spMkLst>
        </pc:spChg>
        <pc:spChg chg="add del mod">
          <ac:chgData name="Elarbee, Jairus H. (GSFC-581.0)[EMERGENT SPACE TECH., INC]" userId="ff1b7a2d-ab82-4d40-9585-e656760aee7d" providerId="ADAL" clId="{DA20AEFC-8BC2-4262-A791-0DA2B1D6E84F}" dt="2023-07-27T15:11:56.732" v="763" actId="478"/>
          <ac:spMkLst>
            <pc:docMk/>
            <pc:sldMk cId="2619091540" sldId="820"/>
            <ac:spMk id="30" creationId="{828829F5-A90E-0789-3EAE-4BFFE93C97C9}"/>
          </ac:spMkLst>
        </pc:spChg>
        <pc:spChg chg="add del mod">
          <ac:chgData name="Elarbee, Jairus H. (GSFC-581.0)[EMERGENT SPACE TECH., INC]" userId="ff1b7a2d-ab82-4d40-9585-e656760aee7d" providerId="ADAL" clId="{DA20AEFC-8BC2-4262-A791-0DA2B1D6E84F}" dt="2023-07-27T15:15:05.868" v="1067" actId="478"/>
          <ac:spMkLst>
            <pc:docMk/>
            <pc:sldMk cId="2619091540" sldId="820"/>
            <ac:spMk id="32" creationId="{3DE105B0-5AC3-4681-C6EB-A15FCB5DF556}"/>
          </ac:spMkLst>
        </pc:spChg>
        <pc:spChg chg="add mod">
          <ac:chgData name="Elarbee, Jairus H. (GSFC-581.0)[EMERGENT SPACE TECH., INC]" userId="ff1b7a2d-ab82-4d40-9585-e656760aee7d" providerId="ADAL" clId="{DA20AEFC-8BC2-4262-A791-0DA2B1D6E84F}" dt="2023-07-27T15:31:57.046" v="1136" actId="20577"/>
          <ac:spMkLst>
            <pc:docMk/>
            <pc:sldMk cId="2619091540" sldId="820"/>
            <ac:spMk id="33" creationId="{D2E77C1C-C1F7-99B2-1FE5-EE427776524E}"/>
          </ac:spMkLst>
        </pc:spChg>
        <pc:picChg chg="del">
          <ac:chgData name="Elarbee, Jairus H. (GSFC-581.0)[EMERGENT SPACE TECH., INC]" userId="ff1b7a2d-ab82-4d40-9585-e656760aee7d" providerId="ADAL" clId="{DA20AEFC-8BC2-4262-A791-0DA2B1D6E84F}" dt="2023-07-27T15:06:45.492" v="628" actId="478"/>
          <ac:picMkLst>
            <pc:docMk/>
            <pc:sldMk cId="2619091540" sldId="820"/>
            <ac:picMk id="9" creationId="{B8E5E460-10A0-FB40-FBE4-6D6FB8B668D4}"/>
          </ac:picMkLst>
        </pc:picChg>
        <pc:picChg chg="add mod">
          <ac:chgData name="Elarbee, Jairus H. (GSFC-581.0)[EMERGENT SPACE TECH., INC]" userId="ff1b7a2d-ab82-4d40-9585-e656760aee7d" providerId="ADAL" clId="{DA20AEFC-8BC2-4262-A791-0DA2B1D6E84F}" dt="2023-09-12T17:45:13.414" v="15878" actId="1076"/>
          <ac:picMkLst>
            <pc:docMk/>
            <pc:sldMk cId="2619091540" sldId="820"/>
            <ac:picMk id="35" creationId="{16EE24D1-6D08-05DE-DE95-03A5A0D3AF32}"/>
          </ac:picMkLst>
        </pc:picChg>
        <pc:cxnChg chg="add mod">
          <ac:chgData name="Elarbee, Jairus H. (GSFC-581.0)[EMERGENT SPACE TECH., INC]" userId="ff1b7a2d-ab82-4d40-9585-e656760aee7d" providerId="ADAL" clId="{DA20AEFC-8BC2-4262-A791-0DA2B1D6E84F}" dt="2023-07-27T15:08:41.940" v="652" actId="14100"/>
          <ac:cxnSpMkLst>
            <pc:docMk/>
            <pc:sldMk cId="2619091540" sldId="820"/>
            <ac:cxnSpMk id="10" creationId="{E2498381-B525-3EC2-BC0D-A413CBB2EFAD}"/>
          </ac:cxnSpMkLst>
        </pc:cxnChg>
        <pc:cxnChg chg="add mod">
          <ac:chgData name="Elarbee, Jairus H. (GSFC-581.0)[EMERGENT SPACE TECH., INC]" userId="ff1b7a2d-ab82-4d40-9585-e656760aee7d" providerId="ADAL" clId="{DA20AEFC-8BC2-4262-A791-0DA2B1D6E84F}" dt="2023-07-27T15:09:02.455" v="658" actId="1076"/>
          <ac:cxnSpMkLst>
            <pc:docMk/>
            <pc:sldMk cId="2619091540" sldId="820"/>
            <ac:cxnSpMk id="17" creationId="{99B0F0A4-3F03-CDED-E886-B75A8B0D4501}"/>
          </ac:cxnSpMkLst>
        </pc:cxnChg>
        <pc:cxnChg chg="add mod">
          <ac:chgData name="Elarbee, Jairus H. (GSFC-581.0)[EMERGENT SPACE TECH., INC]" userId="ff1b7a2d-ab82-4d40-9585-e656760aee7d" providerId="ADAL" clId="{DA20AEFC-8BC2-4262-A791-0DA2B1D6E84F}" dt="2023-07-27T15:09:40.322" v="662" actId="1076"/>
          <ac:cxnSpMkLst>
            <pc:docMk/>
            <pc:sldMk cId="2619091540" sldId="820"/>
            <ac:cxnSpMk id="19" creationId="{6900C3C2-35F5-ECCA-7A09-F49A79052376}"/>
          </ac:cxnSpMkLst>
        </pc:cxnChg>
        <pc:cxnChg chg="add del mod">
          <ac:chgData name="Elarbee, Jairus H. (GSFC-581.0)[EMERGENT SPACE TECH., INC]" userId="ff1b7a2d-ab82-4d40-9585-e656760aee7d" providerId="ADAL" clId="{DA20AEFC-8BC2-4262-A791-0DA2B1D6E84F}" dt="2023-07-27T15:10:19.242" v="672" actId="478"/>
          <ac:cxnSpMkLst>
            <pc:docMk/>
            <pc:sldMk cId="2619091540" sldId="820"/>
            <ac:cxnSpMk id="21" creationId="{C448F116-C1A2-9B7A-111B-1595AB0CC955}"/>
          </ac:cxnSpMkLst>
        </pc:cxnChg>
        <pc:cxnChg chg="add mod">
          <ac:chgData name="Elarbee, Jairus H. (GSFC-581.0)[EMERGENT SPACE TECH., INC]" userId="ff1b7a2d-ab82-4d40-9585-e656760aee7d" providerId="ADAL" clId="{DA20AEFC-8BC2-4262-A791-0DA2B1D6E84F}" dt="2023-07-27T15:10:49.309" v="714" actId="1038"/>
          <ac:cxnSpMkLst>
            <pc:docMk/>
            <pc:sldMk cId="2619091540" sldId="820"/>
            <ac:cxnSpMk id="23" creationId="{D226825B-1F50-CF80-0D9A-260BC18D5DAF}"/>
          </ac:cxnSpMkLst>
        </pc:cxnChg>
        <pc:cxnChg chg="add mod">
          <ac:chgData name="Elarbee, Jairus H. (GSFC-581.0)[EMERGENT SPACE TECH., INC]" userId="ff1b7a2d-ab82-4d40-9585-e656760aee7d" providerId="ADAL" clId="{DA20AEFC-8BC2-4262-A791-0DA2B1D6E84F}" dt="2023-07-27T15:10:54.727" v="733" actId="1038"/>
          <ac:cxnSpMkLst>
            <pc:docMk/>
            <pc:sldMk cId="2619091540" sldId="820"/>
            <ac:cxnSpMk id="25" creationId="{2B8AF67E-D1F8-E9A0-6E57-990140DFEC9E}"/>
          </ac:cxnSpMkLst>
        </pc:cxnChg>
        <pc:cxnChg chg="add mod">
          <ac:chgData name="Elarbee, Jairus H. (GSFC-581.0)[EMERGENT SPACE TECH., INC]" userId="ff1b7a2d-ab82-4d40-9585-e656760aee7d" providerId="ADAL" clId="{DA20AEFC-8BC2-4262-A791-0DA2B1D6E84F}" dt="2023-07-27T15:11:05.551" v="735" actId="1076"/>
          <ac:cxnSpMkLst>
            <pc:docMk/>
            <pc:sldMk cId="2619091540" sldId="820"/>
            <ac:cxnSpMk id="27" creationId="{81609F0F-9D01-EF53-8E1C-1B1FE8A6DD88}"/>
          </ac:cxnSpMkLst>
        </pc:cxnChg>
        <pc:cxnChg chg="add mod">
          <ac:chgData name="Elarbee, Jairus H. (GSFC-581.0)[EMERGENT SPACE TECH., INC]" userId="ff1b7a2d-ab82-4d40-9585-e656760aee7d" providerId="ADAL" clId="{DA20AEFC-8BC2-4262-A791-0DA2B1D6E84F}" dt="2023-07-27T15:29:53.444" v="1069" actId="1076"/>
          <ac:cxnSpMkLst>
            <pc:docMk/>
            <pc:sldMk cId="2619091540" sldId="820"/>
            <ac:cxnSpMk id="34" creationId="{16C168E0-E3B7-A517-63DE-C329834506BF}"/>
          </ac:cxnSpMkLst>
        </pc:cxnChg>
      </pc:sldChg>
      <pc:sldChg chg="addSp delSp modSp new mod ord addCm delCm">
        <pc:chgData name="Elarbee, Jairus H. (GSFC-581.0)[EMERGENT SPACE TECH., INC]" userId="ff1b7a2d-ab82-4d40-9585-e656760aee7d" providerId="ADAL" clId="{DA20AEFC-8BC2-4262-A791-0DA2B1D6E84F}" dt="2023-09-15T15:22:47.065" v="16037"/>
        <pc:sldMkLst>
          <pc:docMk/>
          <pc:sldMk cId="3338794609" sldId="821"/>
        </pc:sldMkLst>
        <pc:spChg chg="mod">
          <ac:chgData name="Elarbee, Jairus H. (GSFC-581.0)[EMERGENT SPACE TECH., INC]" userId="ff1b7a2d-ab82-4d40-9585-e656760aee7d" providerId="ADAL" clId="{DA20AEFC-8BC2-4262-A791-0DA2B1D6E84F}" dt="2023-07-27T15:40:22.119" v="1169" actId="20577"/>
          <ac:spMkLst>
            <pc:docMk/>
            <pc:sldMk cId="3338794609" sldId="821"/>
            <ac:spMk id="2" creationId="{FDB9A4BE-9F0F-CA98-1CFE-5F4ABE5C2EF1}"/>
          </ac:spMkLst>
        </pc:spChg>
        <pc:spChg chg="mod">
          <ac:chgData name="Elarbee, Jairus H. (GSFC-581.0)[EMERGENT SPACE TECH., INC]" userId="ff1b7a2d-ab82-4d40-9585-e656760aee7d" providerId="ADAL" clId="{DA20AEFC-8BC2-4262-A791-0DA2B1D6E84F}" dt="2023-09-15T15:21:42.120" v="16030" actId="20577"/>
          <ac:spMkLst>
            <pc:docMk/>
            <pc:sldMk cId="3338794609" sldId="821"/>
            <ac:spMk id="3" creationId="{D42CE02A-469A-5419-A0F6-B345C0E6044A}"/>
          </ac:spMkLst>
        </pc:spChg>
        <pc:picChg chg="add del mod">
          <ac:chgData name="Elarbee, Jairus H. (GSFC-581.0)[EMERGENT SPACE TECH., INC]" userId="ff1b7a2d-ab82-4d40-9585-e656760aee7d" providerId="ADAL" clId="{DA20AEFC-8BC2-4262-A791-0DA2B1D6E84F}" dt="2023-07-27T17:33:21.556" v="1760" actId="478"/>
          <ac:picMkLst>
            <pc:docMk/>
            <pc:sldMk cId="3338794609" sldId="821"/>
            <ac:picMk id="1026" creationId="{878CBAEA-5131-07F5-38F1-70615181FAD8}"/>
          </ac:picMkLst>
        </pc:picChg>
        <pc:picChg chg="add mod">
          <ac:chgData name="Elarbee, Jairus H. (GSFC-581.0)[EMERGENT SPACE TECH., INC]" userId="ff1b7a2d-ab82-4d40-9585-e656760aee7d" providerId="ADAL" clId="{DA20AEFC-8BC2-4262-A791-0DA2B1D6E84F}" dt="2023-09-15T15:21:19" v="16013" actId="1076"/>
          <ac:picMkLst>
            <pc:docMk/>
            <pc:sldMk cId="3338794609" sldId="821"/>
            <ac:picMk id="1028" creationId="{9CB65197-19C1-7E2F-4206-92D0511E24D8}"/>
          </ac:picMkLst>
        </pc:picChg>
        <pc:picChg chg="add mod">
          <ac:chgData name="Elarbee, Jairus H. (GSFC-581.0)[EMERGENT SPACE TECH., INC]" userId="ff1b7a2d-ab82-4d40-9585-e656760aee7d" providerId="ADAL" clId="{DA20AEFC-8BC2-4262-A791-0DA2B1D6E84F}" dt="2023-09-15T15:21:17.193" v="16012" actId="14100"/>
          <ac:picMkLst>
            <pc:docMk/>
            <pc:sldMk cId="3338794609" sldId="821"/>
            <ac:picMk id="1030" creationId="{97132B0C-F535-CE28-E51B-ECFF41D13529}"/>
          </ac:picMkLst>
        </pc:picChg>
        <pc:picChg chg="add mod">
          <ac:chgData name="Elarbee, Jairus H. (GSFC-581.0)[EMERGENT SPACE TECH., INC]" userId="ff1b7a2d-ab82-4d40-9585-e656760aee7d" providerId="ADAL" clId="{DA20AEFC-8BC2-4262-A791-0DA2B1D6E84F}" dt="2023-07-27T17:38:33.340" v="1816" actId="1076"/>
          <ac:picMkLst>
            <pc:docMk/>
            <pc:sldMk cId="3338794609" sldId="821"/>
            <ac:picMk id="1032" creationId="{532082DC-7F70-14F1-AD81-0E3A89A93626}"/>
          </ac:picMkLst>
        </pc:picChg>
        <pc:picChg chg="add mod">
          <ac:chgData name="Elarbee, Jairus H. (GSFC-581.0)[EMERGENT SPACE TECH., INC]" userId="ff1b7a2d-ab82-4d40-9585-e656760aee7d" providerId="ADAL" clId="{DA20AEFC-8BC2-4262-A791-0DA2B1D6E84F}" dt="2023-07-27T17:38:48.717" v="1819" actId="1076"/>
          <ac:picMkLst>
            <pc:docMk/>
            <pc:sldMk cId="3338794609" sldId="821"/>
            <ac:picMk id="1034" creationId="{49690105-FAD1-E20C-06D7-766CC098F29F}"/>
          </ac:picMkLst>
        </pc:picChg>
        <pc:picChg chg="add del">
          <ac:chgData name="Elarbee, Jairus H. (GSFC-581.0)[EMERGENT SPACE TECH., INC]" userId="ff1b7a2d-ab82-4d40-9585-e656760aee7d" providerId="ADAL" clId="{DA20AEFC-8BC2-4262-A791-0DA2B1D6E84F}" dt="2023-07-27T17:35:36.249" v="1775" actId="478"/>
          <ac:picMkLst>
            <pc:docMk/>
            <pc:sldMk cId="3338794609" sldId="821"/>
            <ac:picMk id="1036" creationId="{25B5A402-3F73-4F67-6464-7991230312A0}"/>
          </ac:picMkLst>
        </pc:picChg>
        <pc:picChg chg="add del">
          <ac:chgData name="Elarbee, Jairus H. (GSFC-581.0)[EMERGENT SPACE TECH., INC]" userId="ff1b7a2d-ab82-4d40-9585-e656760aee7d" providerId="ADAL" clId="{DA20AEFC-8BC2-4262-A791-0DA2B1D6E84F}" dt="2023-07-27T17:35:49.027" v="1777" actId="478"/>
          <ac:picMkLst>
            <pc:docMk/>
            <pc:sldMk cId="3338794609" sldId="821"/>
            <ac:picMk id="1038" creationId="{5B3DC4FB-F454-FB67-A1B7-E329C0577910}"/>
          </ac:picMkLst>
        </pc:picChg>
        <pc:picChg chg="add mod">
          <ac:chgData name="Elarbee, Jairus H. (GSFC-581.0)[EMERGENT SPACE TECH., INC]" userId="ff1b7a2d-ab82-4d40-9585-e656760aee7d" providerId="ADAL" clId="{DA20AEFC-8BC2-4262-A791-0DA2B1D6E84F}" dt="2023-07-27T17:38:30.389" v="1815" actId="1076"/>
          <ac:picMkLst>
            <pc:docMk/>
            <pc:sldMk cId="3338794609" sldId="821"/>
            <ac:picMk id="1040" creationId="{4D2421CE-A503-D4E1-A1FD-8CE9D1FD9F93}"/>
          </ac:picMkLst>
        </pc:picChg>
        <pc:picChg chg="add del">
          <ac:chgData name="Elarbee, Jairus H. (GSFC-581.0)[EMERGENT SPACE TECH., INC]" userId="ff1b7a2d-ab82-4d40-9585-e656760aee7d" providerId="ADAL" clId="{DA20AEFC-8BC2-4262-A791-0DA2B1D6E84F}" dt="2023-07-27T17:36:50.013" v="1784" actId="478"/>
          <ac:picMkLst>
            <pc:docMk/>
            <pc:sldMk cId="3338794609" sldId="821"/>
            <ac:picMk id="1042" creationId="{48B5E401-238D-4FB2-60CC-189D57E14F4B}"/>
          </ac:picMkLst>
        </pc:picChg>
        <pc:picChg chg="add mod">
          <ac:chgData name="Elarbee, Jairus H. (GSFC-581.0)[EMERGENT SPACE TECH., INC]" userId="ff1b7a2d-ab82-4d40-9585-e656760aee7d" providerId="ADAL" clId="{DA20AEFC-8BC2-4262-A791-0DA2B1D6E84F}" dt="2023-07-27T17:38:43.341" v="1818" actId="1076"/>
          <ac:picMkLst>
            <pc:docMk/>
            <pc:sldMk cId="3338794609" sldId="821"/>
            <ac:picMk id="1044" creationId="{C82300AB-0D42-7EF5-A17F-D837BAFD6B20}"/>
          </ac:picMkLst>
        </pc:picChg>
        <pc:picChg chg="add mod">
          <ac:chgData name="Elarbee, Jairus H. (GSFC-581.0)[EMERGENT SPACE TECH., INC]" userId="ff1b7a2d-ab82-4d40-9585-e656760aee7d" providerId="ADAL" clId="{DA20AEFC-8BC2-4262-A791-0DA2B1D6E84F}" dt="2023-09-15T15:21:25.965" v="16016" actId="1076"/>
          <ac:picMkLst>
            <pc:docMk/>
            <pc:sldMk cId="3338794609" sldId="821"/>
            <ac:picMk id="2050" creationId="{C6DBE51E-47A6-0332-7154-1A739426B8F4}"/>
          </ac:picMkLst>
        </pc:picChg>
        <pc:extLst>
          <p:ext xmlns:p="http://schemas.openxmlformats.org/presentationml/2006/main" uri="{D6D511B9-2390-475A-947B-AFAB55BFBCF1}">
            <pc226:cmChg xmlns:pc226="http://schemas.microsoft.com/office/powerpoint/2022/06/main/command" chg="add del">
              <pc226:chgData name="Elarbee, Jairus H. (GSFC-581.0)[EMERGENT SPACE TECH., INC]" userId="ff1b7a2d-ab82-4d40-9585-e656760aee7d" providerId="ADAL" clId="{DA20AEFC-8BC2-4262-A791-0DA2B1D6E84F}" dt="2023-09-15T15:22:47.065" v="16037"/>
              <pc2:cmMkLst xmlns:pc2="http://schemas.microsoft.com/office/powerpoint/2019/9/main/command">
                <pc:docMk/>
                <pc:sldMk cId="3338794609" sldId="821"/>
                <pc2:cmMk id="{C0DA7E6E-F4D5-4BE6-80E8-9888C39ECABD}"/>
              </pc2:cmMkLst>
            </pc226:cmChg>
          </p:ext>
        </pc:extLst>
      </pc:sldChg>
      <pc:sldChg chg="addSp delSp modSp add mod ord">
        <pc:chgData name="Elarbee, Jairus H. (GSFC-581.0)[EMERGENT SPACE TECH., INC]" userId="ff1b7a2d-ab82-4d40-9585-e656760aee7d" providerId="ADAL" clId="{DA20AEFC-8BC2-4262-A791-0DA2B1D6E84F}" dt="2023-10-14T19:16:58.076" v="16324" actId="20577"/>
        <pc:sldMkLst>
          <pc:docMk/>
          <pc:sldMk cId="3415482209" sldId="822"/>
        </pc:sldMkLst>
        <pc:spChg chg="mod">
          <ac:chgData name="Elarbee, Jairus H. (GSFC-581.0)[EMERGENT SPACE TECH., INC]" userId="ff1b7a2d-ab82-4d40-9585-e656760aee7d" providerId="ADAL" clId="{DA20AEFC-8BC2-4262-A791-0DA2B1D6E84F}" dt="2023-07-27T17:40:45.583" v="1847"/>
          <ac:spMkLst>
            <pc:docMk/>
            <pc:sldMk cId="3415482209" sldId="822"/>
            <ac:spMk id="2" creationId="{FDB9A4BE-9F0F-CA98-1CFE-5F4ABE5C2EF1}"/>
          </ac:spMkLst>
        </pc:spChg>
        <pc:spChg chg="del mod">
          <ac:chgData name="Elarbee, Jairus H. (GSFC-581.0)[EMERGENT SPACE TECH., INC]" userId="ff1b7a2d-ab82-4d40-9585-e656760aee7d" providerId="ADAL" clId="{DA20AEFC-8BC2-4262-A791-0DA2B1D6E84F}" dt="2023-07-27T17:42:47.631" v="1964" actId="478"/>
          <ac:spMkLst>
            <pc:docMk/>
            <pc:sldMk cId="3415482209" sldId="822"/>
            <ac:spMk id="3" creationId="{D42CE02A-469A-5419-A0F6-B345C0E6044A}"/>
          </ac:spMkLst>
        </pc:spChg>
        <pc:spChg chg="add mod">
          <ac:chgData name="Elarbee, Jairus H. (GSFC-581.0)[EMERGENT SPACE TECH., INC]" userId="ff1b7a2d-ab82-4d40-9585-e656760aee7d" providerId="ADAL" clId="{DA20AEFC-8BC2-4262-A791-0DA2B1D6E84F}" dt="2023-07-27T17:42:54.842" v="1965" actId="767"/>
          <ac:spMkLst>
            <pc:docMk/>
            <pc:sldMk cId="3415482209" sldId="822"/>
            <ac:spMk id="5" creationId="{277FEFC3-27CD-1B47-F3A5-B18FB1CB312A}"/>
          </ac:spMkLst>
        </pc:spChg>
        <pc:spChg chg="add mod">
          <ac:chgData name="Elarbee, Jairus H. (GSFC-581.0)[EMERGENT SPACE TECH., INC]" userId="ff1b7a2d-ab82-4d40-9585-e656760aee7d" providerId="ADAL" clId="{DA20AEFC-8BC2-4262-A791-0DA2B1D6E84F}" dt="2023-10-14T19:16:58.076" v="16324" actId="20577"/>
          <ac:spMkLst>
            <pc:docMk/>
            <pc:sldMk cId="3415482209" sldId="822"/>
            <ac:spMk id="6" creationId="{ED507A58-70F7-619E-CF44-E96CCDDAD692}"/>
          </ac:spMkLst>
        </pc:spChg>
        <pc:picChg chg="add mod">
          <ac:chgData name="Elarbee, Jairus H. (GSFC-581.0)[EMERGENT SPACE TECH., INC]" userId="ff1b7a2d-ab82-4d40-9585-e656760aee7d" providerId="ADAL" clId="{DA20AEFC-8BC2-4262-A791-0DA2B1D6E84F}" dt="2023-07-27T18:16:38.096" v="2512" actId="1076"/>
          <ac:picMkLst>
            <pc:docMk/>
            <pc:sldMk cId="3415482209" sldId="822"/>
            <ac:picMk id="7" creationId="{CA185290-D0C8-D6B6-300A-270A2924E914}"/>
          </ac:picMkLst>
        </pc:picChg>
        <pc:picChg chg="add mod">
          <ac:chgData name="Elarbee, Jairus H. (GSFC-581.0)[EMERGENT SPACE TECH., INC]" userId="ff1b7a2d-ab82-4d40-9585-e656760aee7d" providerId="ADAL" clId="{DA20AEFC-8BC2-4262-A791-0DA2B1D6E84F}" dt="2023-07-27T18:18:57.887" v="2523" actId="1440"/>
          <ac:picMkLst>
            <pc:docMk/>
            <pc:sldMk cId="3415482209" sldId="822"/>
            <ac:picMk id="8" creationId="{815C6987-4C71-3AD7-E440-60B94DBBE8B1}"/>
          </ac:picMkLst>
        </pc:picChg>
        <pc:picChg chg="add del mod">
          <ac:chgData name="Elarbee, Jairus H. (GSFC-581.0)[EMERGENT SPACE TECH., INC]" userId="ff1b7a2d-ab82-4d40-9585-e656760aee7d" providerId="ADAL" clId="{DA20AEFC-8BC2-4262-A791-0DA2B1D6E84F}" dt="2023-07-27T18:19:13.568" v="2524" actId="478"/>
          <ac:picMkLst>
            <pc:docMk/>
            <pc:sldMk cId="3415482209" sldId="822"/>
            <ac:picMk id="10" creationId="{8E4DCDE8-8564-4F41-26E4-D126313CA939}"/>
          </ac:picMkLst>
        </pc:picChg>
        <pc:picChg chg="add mod">
          <ac:chgData name="Elarbee, Jairus H. (GSFC-581.0)[EMERGENT SPACE TECH., INC]" userId="ff1b7a2d-ab82-4d40-9585-e656760aee7d" providerId="ADAL" clId="{DA20AEFC-8BC2-4262-A791-0DA2B1D6E84F}" dt="2023-07-27T18:18:54.717" v="2522" actId="1440"/>
          <ac:picMkLst>
            <pc:docMk/>
            <pc:sldMk cId="3415482209" sldId="822"/>
            <ac:picMk id="12" creationId="{571F9D54-9EBF-242E-F5E5-8691FDE8308C}"/>
          </ac:picMkLst>
        </pc:picChg>
        <pc:picChg chg="add mod">
          <ac:chgData name="Elarbee, Jairus H. (GSFC-581.0)[EMERGENT SPACE TECH., INC]" userId="ff1b7a2d-ab82-4d40-9585-e656760aee7d" providerId="ADAL" clId="{DA20AEFC-8BC2-4262-A791-0DA2B1D6E84F}" dt="2023-07-27T18:23:10.347" v="2553" actId="1076"/>
          <ac:picMkLst>
            <pc:docMk/>
            <pc:sldMk cId="3415482209" sldId="822"/>
            <ac:picMk id="14" creationId="{4EB99D82-395F-10E8-0391-1402125B8EAD}"/>
          </ac:picMkLst>
        </pc:picChg>
        <pc:picChg chg="del">
          <ac:chgData name="Elarbee, Jairus H. (GSFC-581.0)[EMERGENT SPACE TECH., INC]" userId="ff1b7a2d-ab82-4d40-9585-e656760aee7d" providerId="ADAL" clId="{DA20AEFC-8BC2-4262-A791-0DA2B1D6E84F}" dt="2023-07-27T17:41:21.824" v="1860" actId="478"/>
          <ac:picMkLst>
            <pc:docMk/>
            <pc:sldMk cId="3415482209" sldId="822"/>
            <ac:picMk id="1028" creationId="{9CB65197-19C1-7E2F-4206-92D0511E24D8}"/>
          </ac:picMkLst>
        </pc:picChg>
        <pc:picChg chg="del">
          <ac:chgData name="Elarbee, Jairus H. (GSFC-581.0)[EMERGENT SPACE TECH., INC]" userId="ff1b7a2d-ab82-4d40-9585-e656760aee7d" providerId="ADAL" clId="{DA20AEFC-8BC2-4262-A791-0DA2B1D6E84F}" dt="2023-07-27T17:41:21.824" v="1860" actId="478"/>
          <ac:picMkLst>
            <pc:docMk/>
            <pc:sldMk cId="3415482209" sldId="822"/>
            <ac:picMk id="1030" creationId="{97132B0C-F535-CE28-E51B-ECFF41D13529}"/>
          </ac:picMkLst>
        </pc:picChg>
        <pc:picChg chg="del">
          <ac:chgData name="Elarbee, Jairus H. (GSFC-581.0)[EMERGENT SPACE TECH., INC]" userId="ff1b7a2d-ab82-4d40-9585-e656760aee7d" providerId="ADAL" clId="{DA20AEFC-8BC2-4262-A791-0DA2B1D6E84F}" dt="2023-07-27T17:41:20.355" v="1859" actId="478"/>
          <ac:picMkLst>
            <pc:docMk/>
            <pc:sldMk cId="3415482209" sldId="822"/>
            <ac:picMk id="1032" creationId="{532082DC-7F70-14F1-AD81-0E3A89A93626}"/>
          </ac:picMkLst>
        </pc:picChg>
        <pc:picChg chg="del">
          <ac:chgData name="Elarbee, Jairus H. (GSFC-581.0)[EMERGENT SPACE TECH., INC]" userId="ff1b7a2d-ab82-4d40-9585-e656760aee7d" providerId="ADAL" clId="{DA20AEFC-8BC2-4262-A791-0DA2B1D6E84F}" dt="2023-07-27T17:41:13.906" v="1855" actId="478"/>
          <ac:picMkLst>
            <pc:docMk/>
            <pc:sldMk cId="3415482209" sldId="822"/>
            <ac:picMk id="1034" creationId="{49690105-FAD1-E20C-06D7-766CC098F29F}"/>
          </ac:picMkLst>
        </pc:picChg>
        <pc:picChg chg="del">
          <ac:chgData name="Elarbee, Jairus H. (GSFC-581.0)[EMERGENT SPACE TECH., INC]" userId="ff1b7a2d-ab82-4d40-9585-e656760aee7d" providerId="ADAL" clId="{DA20AEFC-8BC2-4262-A791-0DA2B1D6E84F}" dt="2023-07-27T17:41:20.355" v="1859" actId="478"/>
          <ac:picMkLst>
            <pc:docMk/>
            <pc:sldMk cId="3415482209" sldId="822"/>
            <ac:picMk id="1040" creationId="{4D2421CE-A503-D4E1-A1FD-8CE9D1FD9F93}"/>
          </ac:picMkLst>
        </pc:picChg>
        <pc:picChg chg="del">
          <ac:chgData name="Elarbee, Jairus H. (GSFC-581.0)[EMERGENT SPACE TECH., INC]" userId="ff1b7a2d-ab82-4d40-9585-e656760aee7d" providerId="ADAL" clId="{DA20AEFC-8BC2-4262-A791-0DA2B1D6E84F}" dt="2023-07-27T17:41:20.355" v="1859" actId="478"/>
          <ac:picMkLst>
            <pc:docMk/>
            <pc:sldMk cId="3415482209" sldId="822"/>
            <ac:picMk id="1044" creationId="{C82300AB-0D42-7EF5-A17F-D837BAFD6B20}"/>
          </ac:picMkLst>
        </pc:picChg>
        <pc:picChg chg="add del">
          <ac:chgData name="Elarbee, Jairus H. (GSFC-581.0)[EMERGENT SPACE TECH., INC]" userId="ff1b7a2d-ab82-4d40-9585-e656760aee7d" providerId="ADAL" clId="{DA20AEFC-8BC2-4262-A791-0DA2B1D6E84F}" dt="2023-07-27T17:40:39.311" v="1846"/>
          <ac:picMkLst>
            <pc:docMk/>
            <pc:sldMk cId="3415482209" sldId="822"/>
            <ac:picMk id="2050" creationId="{20BA0FF6-83A7-FA1A-5080-06DA88476A38}"/>
          </ac:picMkLst>
        </pc:picChg>
      </pc:sldChg>
      <pc:sldChg chg="modSp new mod">
        <pc:chgData name="Elarbee, Jairus H. (GSFC-581.0)[EMERGENT SPACE TECH., INC]" userId="ff1b7a2d-ab82-4d40-9585-e656760aee7d" providerId="ADAL" clId="{DA20AEFC-8BC2-4262-A791-0DA2B1D6E84F}" dt="2023-07-27T18:14:41.169" v="2508" actId="20577"/>
        <pc:sldMkLst>
          <pc:docMk/>
          <pc:sldMk cId="1753445505" sldId="823"/>
        </pc:sldMkLst>
        <pc:spChg chg="mod">
          <ac:chgData name="Elarbee, Jairus H. (GSFC-581.0)[EMERGENT SPACE TECH., INC]" userId="ff1b7a2d-ab82-4d40-9585-e656760aee7d" providerId="ADAL" clId="{DA20AEFC-8BC2-4262-A791-0DA2B1D6E84F}" dt="2023-07-27T18:14:41.169" v="2508" actId="20577"/>
          <ac:spMkLst>
            <pc:docMk/>
            <pc:sldMk cId="1753445505" sldId="823"/>
            <ac:spMk id="2" creationId="{7ED95322-59BB-322D-849A-5C290574FD15}"/>
          </ac:spMkLst>
        </pc:spChg>
        <pc:spChg chg="mod">
          <ac:chgData name="Elarbee, Jairus H. (GSFC-581.0)[EMERGENT SPACE TECH., INC]" userId="ff1b7a2d-ab82-4d40-9585-e656760aee7d" providerId="ADAL" clId="{DA20AEFC-8BC2-4262-A791-0DA2B1D6E84F}" dt="2023-07-27T18:14:02.659" v="2434"/>
          <ac:spMkLst>
            <pc:docMk/>
            <pc:sldMk cId="1753445505" sldId="823"/>
            <ac:spMk id="3" creationId="{82BBC610-6BFC-1115-1945-C81B2ACD0897}"/>
          </ac:spMkLst>
        </pc:spChg>
        <pc:spChg chg="mod">
          <ac:chgData name="Elarbee, Jairus H. (GSFC-581.0)[EMERGENT SPACE TECH., INC]" userId="ff1b7a2d-ab82-4d40-9585-e656760aee7d" providerId="ADAL" clId="{DA20AEFC-8BC2-4262-A791-0DA2B1D6E84F}" dt="2023-07-27T18:13:37.146" v="2421"/>
          <ac:spMkLst>
            <pc:docMk/>
            <pc:sldMk cId="1753445505" sldId="823"/>
            <ac:spMk id="5" creationId="{02DCABD7-5BDC-7181-B7B8-B1D8D419FE78}"/>
          </ac:spMkLst>
        </pc:spChg>
      </pc:sldChg>
      <pc:sldChg chg="addSp delSp modSp new del mod">
        <pc:chgData name="Elarbee, Jairus H. (GSFC-581.0)[EMERGENT SPACE TECH., INC]" userId="ff1b7a2d-ab82-4d40-9585-e656760aee7d" providerId="ADAL" clId="{DA20AEFC-8BC2-4262-A791-0DA2B1D6E84F}" dt="2023-07-28T13:44:24.870" v="9290" actId="47"/>
        <pc:sldMkLst>
          <pc:docMk/>
          <pc:sldMk cId="2516670737" sldId="824"/>
        </pc:sldMkLst>
        <pc:spChg chg="del mod">
          <ac:chgData name="Elarbee, Jairus H. (GSFC-581.0)[EMERGENT SPACE TECH., INC]" userId="ff1b7a2d-ab82-4d40-9585-e656760aee7d" providerId="ADAL" clId="{DA20AEFC-8BC2-4262-A791-0DA2B1D6E84F}" dt="2023-07-27T18:38:07.925" v="3404" actId="478"/>
          <ac:spMkLst>
            <pc:docMk/>
            <pc:sldMk cId="2516670737" sldId="824"/>
            <ac:spMk id="2" creationId="{CDEBBCBB-BCDC-BFB7-55A1-ED91F71049A4}"/>
          </ac:spMkLst>
        </pc:spChg>
        <pc:spChg chg="mod">
          <ac:chgData name="Elarbee, Jairus H. (GSFC-581.0)[EMERGENT SPACE TECH., INC]" userId="ff1b7a2d-ab82-4d40-9585-e656760aee7d" providerId="ADAL" clId="{DA20AEFC-8BC2-4262-A791-0DA2B1D6E84F}" dt="2023-07-27T18:32:00.036" v="2681" actId="20577"/>
          <ac:spMkLst>
            <pc:docMk/>
            <pc:sldMk cId="2516670737" sldId="824"/>
            <ac:spMk id="3" creationId="{A237A85C-C8AB-02B3-882D-7CD536148FDB}"/>
          </ac:spMkLst>
        </pc:spChg>
        <pc:spChg chg="mod">
          <ac:chgData name="Elarbee, Jairus H. (GSFC-581.0)[EMERGENT SPACE TECH., INC]" userId="ff1b7a2d-ab82-4d40-9585-e656760aee7d" providerId="ADAL" clId="{DA20AEFC-8BC2-4262-A791-0DA2B1D6E84F}" dt="2023-07-27T20:07:18.650" v="8343" actId="20577"/>
          <ac:spMkLst>
            <pc:docMk/>
            <pc:sldMk cId="2516670737" sldId="824"/>
            <ac:spMk id="4" creationId="{B2D83F75-B68F-6326-83A8-968F759BA15E}"/>
          </ac:spMkLst>
        </pc:spChg>
        <pc:spChg chg="del mod">
          <ac:chgData name="Elarbee, Jairus H. (GSFC-581.0)[EMERGENT SPACE TECH., INC]" userId="ff1b7a2d-ab82-4d40-9585-e656760aee7d" providerId="ADAL" clId="{DA20AEFC-8BC2-4262-A791-0DA2B1D6E84F}" dt="2023-07-27T19:09:50.091" v="5411" actId="478"/>
          <ac:spMkLst>
            <pc:docMk/>
            <pc:sldMk cId="2516670737" sldId="824"/>
            <ac:spMk id="5" creationId="{B976DA79-DBBF-5052-3C6B-3F595FE8C006}"/>
          </ac:spMkLst>
        </pc:spChg>
        <pc:spChg chg="del mod">
          <ac:chgData name="Elarbee, Jairus H. (GSFC-581.0)[EMERGENT SPACE TECH., INC]" userId="ff1b7a2d-ab82-4d40-9585-e656760aee7d" providerId="ADAL" clId="{DA20AEFC-8BC2-4262-A791-0DA2B1D6E84F}" dt="2023-07-27T19:09:50.091" v="5411" actId="478"/>
          <ac:spMkLst>
            <pc:docMk/>
            <pc:sldMk cId="2516670737" sldId="824"/>
            <ac:spMk id="6" creationId="{60038012-A850-C493-B2FE-9DC8A0024F2F}"/>
          </ac:spMkLst>
        </pc:spChg>
        <pc:spChg chg="add mod">
          <ac:chgData name="Elarbee, Jairus H. (GSFC-581.0)[EMERGENT SPACE TECH., INC]" userId="ff1b7a2d-ab82-4d40-9585-e656760aee7d" providerId="ADAL" clId="{DA20AEFC-8BC2-4262-A791-0DA2B1D6E84F}" dt="2023-07-27T20:06:01.237" v="8237" actId="20577"/>
          <ac:spMkLst>
            <pc:docMk/>
            <pc:sldMk cId="2516670737" sldId="824"/>
            <ac:spMk id="8" creationId="{F9D1B43B-6925-97BA-0B10-B0520C67C7CD}"/>
          </ac:spMkLst>
        </pc:spChg>
        <pc:spChg chg="add del mod">
          <ac:chgData name="Elarbee, Jairus H. (GSFC-581.0)[EMERGENT SPACE TECH., INC]" userId="ff1b7a2d-ab82-4d40-9585-e656760aee7d" providerId="ADAL" clId="{DA20AEFC-8BC2-4262-A791-0DA2B1D6E84F}" dt="2023-07-27T18:38:10.589" v="3405" actId="478"/>
          <ac:spMkLst>
            <pc:docMk/>
            <pc:sldMk cId="2516670737" sldId="824"/>
            <ac:spMk id="10" creationId="{6362D24A-20CA-D6AA-D068-B958DB7623D2}"/>
          </ac:spMkLst>
        </pc:spChg>
        <pc:spChg chg="add del mod">
          <ac:chgData name="Elarbee, Jairus H. (GSFC-581.0)[EMERGENT SPACE TECH., INC]" userId="ff1b7a2d-ab82-4d40-9585-e656760aee7d" providerId="ADAL" clId="{DA20AEFC-8BC2-4262-A791-0DA2B1D6E84F}" dt="2023-07-27T19:09:54.298" v="5412" actId="478"/>
          <ac:spMkLst>
            <pc:docMk/>
            <pc:sldMk cId="2516670737" sldId="824"/>
            <ac:spMk id="12" creationId="{7D155F84-699D-DCCF-A8E5-98309FFF6F66}"/>
          </ac:spMkLst>
        </pc:spChg>
        <pc:spChg chg="add del mod">
          <ac:chgData name="Elarbee, Jairus H. (GSFC-581.0)[EMERGENT SPACE TECH., INC]" userId="ff1b7a2d-ab82-4d40-9585-e656760aee7d" providerId="ADAL" clId="{DA20AEFC-8BC2-4262-A791-0DA2B1D6E84F}" dt="2023-07-27T19:09:54.298" v="5412" actId="478"/>
          <ac:spMkLst>
            <pc:docMk/>
            <pc:sldMk cId="2516670737" sldId="824"/>
            <ac:spMk id="14" creationId="{92FEB04C-82AB-9860-B997-C9BA0C15FE16}"/>
          </ac:spMkLst>
        </pc:spChg>
        <pc:picChg chg="add mod">
          <ac:chgData name="Elarbee, Jairus H. (GSFC-581.0)[EMERGENT SPACE TECH., INC]" userId="ff1b7a2d-ab82-4d40-9585-e656760aee7d" providerId="ADAL" clId="{DA20AEFC-8BC2-4262-A791-0DA2B1D6E84F}" dt="2023-07-27T19:30:23.065" v="7008" actId="1076"/>
          <ac:picMkLst>
            <pc:docMk/>
            <pc:sldMk cId="2516670737" sldId="824"/>
            <ac:picMk id="16" creationId="{EF2AE6AF-45A1-FCD0-881B-9D1C68F26591}"/>
          </ac:picMkLst>
        </pc:picChg>
        <pc:picChg chg="add mod">
          <ac:chgData name="Elarbee, Jairus H. (GSFC-581.0)[EMERGENT SPACE TECH., INC]" userId="ff1b7a2d-ab82-4d40-9585-e656760aee7d" providerId="ADAL" clId="{DA20AEFC-8BC2-4262-A791-0DA2B1D6E84F}" dt="2023-07-27T19:30:26.097" v="7009" actId="1076"/>
          <ac:picMkLst>
            <pc:docMk/>
            <pc:sldMk cId="2516670737" sldId="824"/>
            <ac:picMk id="18" creationId="{0A9855C9-920A-2D1C-476D-88B50FA27246}"/>
          </ac:picMkLst>
        </pc:picChg>
      </pc:sldChg>
      <pc:sldChg chg="addSp delSp modSp new del mod">
        <pc:chgData name="Elarbee, Jairus H. (GSFC-581.0)[EMERGENT SPACE TECH., INC]" userId="ff1b7a2d-ab82-4d40-9585-e656760aee7d" providerId="ADAL" clId="{DA20AEFC-8BC2-4262-A791-0DA2B1D6E84F}" dt="2023-07-28T13:44:24.870" v="9290" actId="47"/>
        <pc:sldMkLst>
          <pc:docMk/>
          <pc:sldMk cId="1065432224" sldId="825"/>
        </pc:sldMkLst>
        <pc:spChg chg="mod">
          <ac:chgData name="Elarbee, Jairus H. (GSFC-581.0)[EMERGENT SPACE TECH., INC]" userId="ff1b7a2d-ab82-4d40-9585-e656760aee7d" providerId="ADAL" clId="{DA20AEFC-8BC2-4262-A791-0DA2B1D6E84F}" dt="2023-07-27T19:53:15.080" v="7717" actId="403"/>
          <ac:spMkLst>
            <pc:docMk/>
            <pc:sldMk cId="1065432224" sldId="825"/>
            <ac:spMk id="2" creationId="{4BBA14F6-9A7A-86EB-8336-898943CA7953}"/>
          </ac:spMkLst>
        </pc:spChg>
        <pc:spChg chg="del">
          <ac:chgData name="Elarbee, Jairus H. (GSFC-581.0)[EMERGENT SPACE TECH., INC]" userId="ff1b7a2d-ab82-4d40-9585-e656760aee7d" providerId="ADAL" clId="{DA20AEFC-8BC2-4262-A791-0DA2B1D6E84F}" dt="2023-07-27T19:17:20.763" v="5630" actId="478"/>
          <ac:spMkLst>
            <pc:docMk/>
            <pc:sldMk cId="1065432224" sldId="825"/>
            <ac:spMk id="3" creationId="{41178F21-8C7A-7AE3-A7F7-1BAA1F461C55}"/>
          </ac:spMkLst>
        </pc:spChg>
        <pc:spChg chg="mod">
          <ac:chgData name="Elarbee, Jairus H. (GSFC-581.0)[EMERGENT SPACE TECH., INC]" userId="ff1b7a2d-ab82-4d40-9585-e656760aee7d" providerId="ADAL" clId="{DA20AEFC-8BC2-4262-A791-0DA2B1D6E84F}" dt="2023-07-27T19:49:28.801" v="7247" actId="20577"/>
          <ac:spMkLst>
            <pc:docMk/>
            <pc:sldMk cId="1065432224" sldId="825"/>
            <ac:spMk id="5" creationId="{2DDA9842-7D30-9F71-41FF-822184B3D1A1}"/>
          </ac:spMkLst>
        </pc:spChg>
        <pc:picChg chg="add mod">
          <ac:chgData name="Elarbee, Jairus H. (GSFC-581.0)[EMERGENT SPACE TECH., INC]" userId="ff1b7a2d-ab82-4d40-9585-e656760aee7d" providerId="ADAL" clId="{DA20AEFC-8BC2-4262-A791-0DA2B1D6E84F}" dt="2023-07-27T19:53:09.021" v="7715" actId="1076"/>
          <ac:picMkLst>
            <pc:docMk/>
            <pc:sldMk cId="1065432224" sldId="825"/>
            <ac:picMk id="7" creationId="{3FE1B630-34C9-FCA8-5893-812DC0272809}"/>
          </ac:picMkLst>
        </pc:picChg>
      </pc:sldChg>
      <pc:sldChg chg="addSp delSp modSp add del mod ord">
        <pc:chgData name="Elarbee, Jairus H. (GSFC-581.0)[EMERGENT SPACE TECH., INC]" userId="ff1b7a2d-ab82-4d40-9585-e656760aee7d" providerId="ADAL" clId="{DA20AEFC-8BC2-4262-A791-0DA2B1D6E84F}" dt="2023-07-28T13:44:24.870" v="9290" actId="47"/>
        <pc:sldMkLst>
          <pc:docMk/>
          <pc:sldMk cId="885944517" sldId="826"/>
        </pc:sldMkLst>
        <pc:spChg chg="del mod">
          <ac:chgData name="Elarbee, Jairus H. (GSFC-581.0)[EMERGENT SPACE TECH., INC]" userId="ff1b7a2d-ab82-4d40-9585-e656760aee7d" providerId="ADAL" clId="{DA20AEFC-8BC2-4262-A791-0DA2B1D6E84F}" dt="2023-07-27T21:36:32.284" v="9279" actId="478"/>
          <ac:spMkLst>
            <pc:docMk/>
            <pc:sldMk cId="885944517" sldId="826"/>
            <ac:spMk id="3" creationId="{A237A85C-C8AB-02B3-882D-7CD536148FDB}"/>
          </ac:spMkLst>
        </pc:spChg>
        <pc:spChg chg="del mod">
          <ac:chgData name="Elarbee, Jairus H. (GSFC-581.0)[EMERGENT SPACE TECH., INC]" userId="ff1b7a2d-ab82-4d40-9585-e656760aee7d" providerId="ADAL" clId="{DA20AEFC-8BC2-4262-A791-0DA2B1D6E84F}" dt="2023-07-27T21:36:19.724" v="9276" actId="478"/>
          <ac:spMkLst>
            <pc:docMk/>
            <pc:sldMk cId="885944517" sldId="826"/>
            <ac:spMk id="4" creationId="{B2D83F75-B68F-6326-83A8-968F759BA15E}"/>
          </ac:spMkLst>
        </pc:spChg>
        <pc:spChg chg="del mod">
          <ac:chgData name="Elarbee, Jairus H. (GSFC-581.0)[EMERGENT SPACE TECH., INC]" userId="ff1b7a2d-ab82-4d40-9585-e656760aee7d" providerId="ADAL" clId="{DA20AEFC-8BC2-4262-A791-0DA2B1D6E84F}" dt="2023-07-27T19:10:03.594" v="5415" actId="478"/>
          <ac:spMkLst>
            <pc:docMk/>
            <pc:sldMk cId="885944517" sldId="826"/>
            <ac:spMk id="5" creationId="{B976DA79-DBBF-5052-3C6B-3F595FE8C006}"/>
          </ac:spMkLst>
        </pc:spChg>
        <pc:spChg chg="del mod">
          <ac:chgData name="Elarbee, Jairus H. (GSFC-581.0)[EMERGENT SPACE TECH., INC]" userId="ff1b7a2d-ab82-4d40-9585-e656760aee7d" providerId="ADAL" clId="{DA20AEFC-8BC2-4262-A791-0DA2B1D6E84F}" dt="2023-07-27T19:10:06.884" v="5417" actId="478"/>
          <ac:spMkLst>
            <pc:docMk/>
            <pc:sldMk cId="885944517" sldId="826"/>
            <ac:spMk id="6" creationId="{60038012-A850-C493-B2FE-9DC8A0024F2F}"/>
          </ac:spMkLst>
        </pc:spChg>
        <pc:spChg chg="mod">
          <ac:chgData name="Elarbee, Jairus H. (GSFC-581.0)[EMERGENT SPACE TECH., INC]" userId="ff1b7a2d-ab82-4d40-9585-e656760aee7d" providerId="ADAL" clId="{DA20AEFC-8BC2-4262-A791-0DA2B1D6E84F}" dt="2023-07-27T19:54:46.139" v="7753"/>
          <ac:spMkLst>
            <pc:docMk/>
            <pc:sldMk cId="885944517" sldId="826"/>
            <ac:spMk id="8" creationId="{F9D1B43B-6925-97BA-0B10-B0520C67C7CD}"/>
          </ac:spMkLst>
        </pc:spChg>
        <pc:spChg chg="add del mod">
          <ac:chgData name="Elarbee, Jairus H. (GSFC-581.0)[EMERGENT SPACE TECH., INC]" userId="ff1b7a2d-ab82-4d40-9585-e656760aee7d" providerId="ADAL" clId="{DA20AEFC-8BC2-4262-A791-0DA2B1D6E84F}" dt="2023-07-27T19:10:04.884" v="5416" actId="478"/>
          <ac:spMkLst>
            <pc:docMk/>
            <pc:sldMk cId="885944517" sldId="826"/>
            <ac:spMk id="9" creationId="{F4D96A2C-640F-75FC-6DF8-0DCC9256D76B}"/>
          </ac:spMkLst>
        </pc:spChg>
        <pc:spChg chg="add del mod">
          <ac:chgData name="Elarbee, Jairus H. (GSFC-581.0)[EMERGENT SPACE TECH., INC]" userId="ff1b7a2d-ab82-4d40-9585-e656760aee7d" providerId="ADAL" clId="{DA20AEFC-8BC2-4262-A791-0DA2B1D6E84F}" dt="2023-07-27T19:10:07.867" v="5418" actId="478"/>
          <ac:spMkLst>
            <pc:docMk/>
            <pc:sldMk cId="885944517" sldId="826"/>
            <ac:spMk id="11" creationId="{88E976D0-75BC-1F53-F08E-2D968742EFE2}"/>
          </ac:spMkLst>
        </pc:spChg>
        <pc:spChg chg="add del">
          <ac:chgData name="Elarbee, Jairus H. (GSFC-581.0)[EMERGENT SPACE TECH., INC]" userId="ff1b7a2d-ab82-4d40-9585-e656760aee7d" providerId="ADAL" clId="{DA20AEFC-8BC2-4262-A791-0DA2B1D6E84F}" dt="2023-07-27T19:54:45.209" v="7752" actId="22"/>
          <ac:spMkLst>
            <pc:docMk/>
            <pc:sldMk cId="885944517" sldId="826"/>
            <ac:spMk id="15" creationId="{B730CBA3-B1DF-49E7-D645-EBBE69C40590}"/>
          </ac:spMkLst>
        </pc:spChg>
        <pc:spChg chg="add del mod">
          <ac:chgData name="Elarbee, Jairus H. (GSFC-581.0)[EMERGENT SPACE TECH., INC]" userId="ff1b7a2d-ab82-4d40-9585-e656760aee7d" providerId="ADAL" clId="{DA20AEFC-8BC2-4262-A791-0DA2B1D6E84F}" dt="2023-07-27T21:36:29.167" v="9278" actId="478"/>
          <ac:spMkLst>
            <pc:docMk/>
            <pc:sldMk cId="885944517" sldId="826"/>
            <ac:spMk id="19" creationId="{ED38B268-1B9E-6B55-EED8-4EE9D5406BA4}"/>
          </ac:spMkLst>
        </pc:spChg>
        <pc:spChg chg="add del mod">
          <ac:chgData name="Elarbee, Jairus H. (GSFC-581.0)[EMERGENT SPACE TECH., INC]" userId="ff1b7a2d-ab82-4d40-9585-e656760aee7d" providerId="ADAL" clId="{DA20AEFC-8BC2-4262-A791-0DA2B1D6E84F}" dt="2023-07-27T21:36:44.247" v="9281" actId="478"/>
          <ac:spMkLst>
            <pc:docMk/>
            <pc:sldMk cId="885944517" sldId="826"/>
            <ac:spMk id="22" creationId="{DB75C2CA-0D73-EBD6-A64D-626F69135983}"/>
          </ac:spMkLst>
        </pc:spChg>
        <pc:spChg chg="add del mod">
          <ac:chgData name="Elarbee, Jairus H. (GSFC-581.0)[EMERGENT SPACE TECH., INC]" userId="ff1b7a2d-ab82-4d40-9585-e656760aee7d" providerId="ADAL" clId="{DA20AEFC-8BC2-4262-A791-0DA2B1D6E84F}" dt="2023-07-27T21:36:44.247" v="9281" actId="478"/>
          <ac:spMkLst>
            <pc:docMk/>
            <pc:sldMk cId="885944517" sldId="826"/>
            <ac:spMk id="23" creationId="{4599DD3D-A879-8537-4800-0BBDFED23E11}"/>
          </ac:spMkLst>
        </pc:spChg>
        <pc:spChg chg="add del mod">
          <ac:chgData name="Elarbee, Jairus H. (GSFC-581.0)[EMERGENT SPACE TECH., INC]" userId="ff1b7a2d-ab82-4d40-9585-e656760aee7d" providerId="ADAL" clId="{DA20AEFC-8BC2-4262-A791-0DA2B1D6E84F}" dt="2023-07-27T21:36:44.247" v="9281" actId="478"/>
          <ac:spMkLst>
            <pc:docMk/>
            <pc:sldMk cId="885944517" sldId="826"/>
            <ac:spMk id="25" creationId="{37E442B2-4C04-41C2-C451-7C4FAA924881}"/>
          </ac:spMkLst>
        </pc:spChg>
        <pc:spChg chg="add del mod">
          <ac:chgData name="Elarbee, Jairus H. (GSFC-581.0)[EMERGENT SPACE TECH., INC]" userId="ff1b7a2d-ab82-4d40-9585-e656760aee7d" providerId="ADAL" clId="{DA20AEFC-8BC2-4262-A791-0DA2B1D6E84F}" dt="2023-07-27T21:36:44.247" v="9281" actId="478"/>
          <ac:spMkLst>
            <pc:docMk/>
            <pc:sldMk cId="885944517" sldId="826"/>
            <ac:spMk id="26" creationId="{872419C2-C194-37EF-5FF4-C4AC737CA353}"/>
          </ac:spMkLst>
        </pc:spChg>
        <pc:spChg chg="add del mod">
          <ac:chgData name="Elarbee, Jairus H. (GSFC-581.0)[EMERGENT SPACE TECH., INC]" userId="ff1b7a2d-ab82-4d40-9585-e656760aee7d" providerId="ADAL" clId="{DA20AEFC-8BC2-4262-A791-0DA2B1D6E84F}" dt="2023-07-27T21:36:34.196" v="9280" actId="478"/>
          <ac:spMkLst>
            <pc:docMk/>
            <pc:sldMk cId="885944517" sldId="826"/>
            <ac:spMk id="28" creationId="{463A2343-9751-DA3F-1DB5-C8E61237ABB9}"/>
          </ac:spMkLst>
        </pc:spChg>
        <pc:spChg chg="add mod">
          <ac:chgData name="Elarbee, Jairus H. (GSFC-581.0)[EMERGENT SPACE TECH., INC]" userId="ff1b7a2d-ab82-4d40-9585-e656760aee7d" providerId="ADAL" clId="{DA20AEFC-8BC2-4262-A791-0DA2B1D6E84F}" dt="2023-07-27T21:36:44.589" v="9282"/>
          <ac:spMkLst>
            <pc:docMk/>
            <pc:sldMk cId="885944517" sldId="826"/>
            <ac:spMk id="32" creationId="{2898857F-078B-F86F-EED2-128F6432BB84}"/>
          </ac:spMkLst>
        </pc:spChg>
        <pc:spChg chg="add mod">
          <ac:chgData name="Elarbee, Jairus H. (GSFC-581.0)[EMERGENT SPACE TECH., INC]" userId="ff1b7a2d-ab82-4d40-9585-e656760aee7d" providerId="ADAL" clId="{DA20AEFC-8BC2-4262-A791-0DA2B1D6E84F}" dt="2023-07-27T21:36:44.589" v="9282"/>
          <ac:spMkLst>
            <pc:docMk/>
            <pc:sldMk cId="885944517" sldId="826"/>
            <ac:spMk id="33" creationId="{D36A332B-5C8E-FA4D-2910-9184944D5861}"/>
          </ac:spMkLst>
        </pc:spChg>
        <pc:spChg chg="add mod">
          <ac:chgData name="Elarbee, Jairus H. (GSFC-581.0)[EMERGENT SPACE TECH., INC]" userId="ff1b7a2d-ab82-4d40-9585-e656760aee7d" providerId="ADAL" clId="{DA20AEFC-8BC2-4262-A791-0DA2B1D6E84F}" dt="2023-07-27T21:36:44.589" v="9282"/>
          <ac:spMkLst>
            <pc:docMk/>
            <pc:sldMk cId="885944517" sldId="826"/>
            <ac:spMk id="35" creationId="{FDE7752B-A114-76EF-5F9A-A09922EAC617}"/>
          </ac:spMkLst>
        </pc:spChg>
        <pc:spChg chg="add mod">
          <ac:chgData name="Elarbee, Jairus H. (GSFC-581.0)[EMERGENT SPACE TECH., INC]" userId="ff1b7a2d-ab82-4d40-9585-e656760aee7d" providerId="ADAL" clId="{DA20AEFC-8BC2-4262-A791-0DA2B1D6E84F}" dt="2023-07-27T21:36:44.589" v="9282"/>
          <ac:spMkLst>
            <pc:docMk/>
            <pc:sldMk cId="885944517" sldId="826"/>
            <ac:spMk id="36" creationId="{FC27DA64-2388-12AF-356F-26F41158C1B7}"/>
          </ac:spMkLst>
        </pc:spChg>
        <pc:spChg chg="add mod">
          <ac:chgData name="Elarbee, Jairus H. (GSFC-581.0)[EMERGENT SPACE TECH., INC]" userId="ff1b7a2d-ab82-4d40-9585-e656760aee7d" providerId="ADAL" clId="{DA20AEFC-8BC2-4262-A791-0DA2B1D6E84F}" dt="2023-07-27T21:37:17.821" v="9286" actId="207"/>
          <ac:spMkLst>
            <pc:docMk/>
            <pc:sldMk cId="885944517" sldId="826"/>
            <ac:spMk id="37" creationId="{16324619-FAB6-C031-8ABB-1D56EEAFE781}"/>
          </ac:spMkLst>
        </pc:spChg>
        <pc:spChg chg="add mod ord">
          <ac:chgData name="Elarbee, Jairus H. (GSFC-581.0)[EMERGENT SPACE TECH., INC]" userId="ff1b7a2d-ab82-4d40-9585-e656760aee7d" providerId="ADAL" clId="{DA20AEFC-8BC2-4262-A791-0DA2B1D6E84F}" dt="2023-07-27T21:36:56.766" v="9284" actId="167"/>
          <ac:spMkLst>
            <pc:docMk/>
            <pc:sldMk cId="885944517" sldId="826"/>
            <ac:spMk id="38" creationId="{B40B50D3-9C4F-990C-381E-43750281E788}"/>
          </ac:spMkLst>
        </pc:spChg>
        <pc:spChg chg="add mod">
          <ac:chgData name="Elarbee, Jairus H. (GSFC-581.0)[EMERGENT SPACE TECH., INC]" userId="ff1b7a2d-ab82-4d40-9585-e656760aee7d" providerId="ADAL" clId="{DA20AEFC-8BC2-4262-A791-0DA2B1D6E84F}" dt="2023-07-27T21:37:17.821" v="9286" actId="207"/>
          <ac:spMkLst>
            <pc:docMk/>
            <pc:sldMk cId="885944517" sldId="826"/>
            <ac:spMk id="39" creationId="{8FE5AF00-EE05-A2B1-D3E5-7F27EAC69E96}"/>
          </ac:spMkLst>
        </pc:spChg>
        <pc:picChg chg="add del mod">
          <ac:chgData name="Elarbee, Jairus H. (GSFC-581.0)[EMERGENT SPACE TECH., INC]" userId="ff1b7a2d-ab82-4d40-9585-e656760aee7d" providerId="ADAL" clId="{DA20AEFC-8BC2-4262-A791-0DA2B1D6E84F}" dt="2023-07-27T20:04:15.940" v="8129" actId="478"/>
          <ac:picMkLst>
            <pc:docMk/>
            <pc:sldMk cId="885944517" sldId="826"/>
            <ac:picMk id="13" creationId="{2710BDD3-45DA-F8EB-C633-F34434B6D1E3}"/>
          </ac:picMkLst>
        </pc:picChg>
        <pc:picChg chg="add del mod ord">
          <ac:chgData name="Elarbee, Jairus H. (GSFC-581.0)[EMERGENT SPACE TECH., INC]" userId="ff1b7a2d-ab82-4d40-9585-e656760aee7d" providerId="ADAL" clId="{DA20AEFC-8BC2-4262-A791-0DA2B1D6E84F}" dt="2023-07-27T21:36:17.057" v="9275" actId="478"/>
          <ac:picMkLst>
            <pc:docMk/>
            <pc:sldMk cId="885944517" sldId="826"/>
            <ac:picMk id="17" creationId="{05644E48-750C-33B8-1974-5B7AE7A90CE4}"/>
          </ac:picMkLst>
        </pc:picChg>
        <pc:picChg chg="add del mod">
          <ac:chgData name="Elarbee, Jairus H. (GSFC-581.0)[EMERGENT SPACE TECH., INC]" userId="ff1b7a2d-ab82-4d40-9585-e656760aee7d" providerId="ADAL" clId="{DA20AEFC-8BC2-4262-A791-0DA2B1D6E84F}" dt="2023-07-27T21:36:44.247" v="9281" actId="478"/>
          <ac:picMkLst>
            <pc:docMk/>
            <pc:sldMk cId="885944517" sldId="826"/>
            <ac:picMk id="20" creationId="{0B08EBA7-A853-1926-0E99-5E74D2603C20}"/>
          </ac:picMkLst>
        </pc:picChg>
        <pc:picChg chg="add del mod">
          <ac:chgData name="Elarbee, Jairus H. (GSFC-581.0)[EMERGENT SPACE TECH., INC]" userId="ff1b7a2d-ab82-4d40-9585-e656760aee7d" providerId="ADAL" clId="{DA20AEFC-8BC2-4262-A791-0DA2B1D6E84F}" dt="2023-07-27T21:36:44.247" v="9281" actId="478"/>
          <ac:picMkLst>
            <pc:docMk/>
            <pc:sldMk cId="885944517" sldId="826"/>
            <ac:picMk id="21" creationId="{8B37BF79-EC57-2D17-72F6-46CA8178FC42}"/>
          </ac:picMkLst>
        </pc:picChg>
        <pc:picChg chg="add mod">
          <ac:chgData name="Elarbee, Jairus H. (GSFC-581.0)[EMERGENT SPACE TECH., INC]" userId="ff1b7a2d-ab82-4d40-9585-e656760aee7d" providerId="ADAL" clId="{DA20AEFC-8BC2-4262-A791-0DA2B1D6E84F}" dt="2023-07-27T21:36:44.589" v="9282"/>
          <ac:picMkLst>
            <pc:docMk/>
            <pc:sldMk cId="885944517" sldId="826"/>
            <ac:picMk id="29" creationId="{A44F9256-CB58-DDC7-445F-2352383BB84E}"/>
          </ac:picMkLst>
        </pc:picChg>
        <pc:picChg chg="add mod">
          <ac:chgData name="Elarbee, Jairus H. (GSFC-581.0)[EMERGENT SPACE TECH., INC]" userId="ff1b7a2d-ab82-4d40-9585-e656760aee7d" providerId="ADAL" clId="{DA20AEFC-8BC2-4262-A791-0DA2B1D6E84F}" dt="2023-07-27T21:36:44.589" v="9282"/>
          <ac:picMkLst>
            <pc:docMk/>
            <pc:sldMk cId="885944517" sldId="826"/>
            <ac:picMk id="30" creationId="{7BA70918-5A60-49E2-8895-7A4D40CEDD8B}"/>
          </ac:picMkLst>
        </pc:picChg>
        <pc:picChg chg="add mod">
          <ac:chgData name="Elarbee, Jairus H. (GSFC-581.0)[EMERGENT SPACE TECH., INC]" userId="ff1b7a2d-ab82-4d40-9585-e656760aee7d" providerId="ADAL" clId="{DA20AEFC-8BC2-4262-A791-0DA2B1D6E84F}" dt="2023-07-27T21:36:44.589" v="9282"/>
          <ac:picMkLst>
            <pc:docMk/>
            <pc:sldMk cId="885944517" sldId="826"/>
            <ac:picMk id="31" creationId="{F68E06A1-C3C0-00D4-FB2F-2BC46E482DA2}"/>
          </ac:picMkLst>
        </pc:picChg>
        <pc:cxnChg chg="add del mod">
          <ac:chgData name="Elarbee, Jairus H. (GSFC-581.0)[EMERGENT SPACE TECH., INC]" userId="ff1b7a2d-ab82-4d40-9585-e656760aee7d" providerId="ADAL" clId="{DA20AEFC-8BC2-4262-A791-0DA2B1D6E84F}" dt="2023-07-27T21:36:44.247" v="9281" actId="478"/>
          <ac:cxnSpMkLst>
            <pc:docMk/>
            <pc:sldMk cId="885944517" sldId="826"/>
            <ac:cxnSpMk id="24" creationId="{004B8F43-6887-7212-DA11-F1A53D9DBE4B}"/>
          </ac:cxnSpMkLst>
        </pc:cxnChg>
        <pc:cxnChg chg="add mod">
          <ac:chgData name="Elarbee, Jairus H. (GSFC-581.0)[EMERGENT SPACE TECH., INC]" userId="ff1b7a2d-ab82-4d40-9585-e656760aee7d" providerId="ADAL" clId="{DA20AEFC-8BC2-4262-A791-0DA2B1D6E84F}" dt="2023-07-27T21:36:44.589" v="9282"/>
          <ac:cxnSpMkLst>
            <pc:docMk/>
            <pc:sldMk cId="885944517" sldId="826"/>
            <ac:cxnSpMk id="34" creationId="{11623A38-ACC3-9B56-865E-B163C6AF54A2}"/>
          </ac:cxnSpMkLst>
        </pc:cxnChg>
      </pc:sldChg>
      <pc:sldChg chg="addSp delSp modSp add del mod ord">
        <pc:chgData name="Elarbee, Jairus H. (GSFC-581.0)[EMERGENT SPACE TECH., INC]" userId="ff1b7a2d-ab82-4d40-9585-e656760aee7d" providerId="ADAL" clId="{DA20AEFC-8BC2-4262-A791-0DA2B1D6E84F}" dt="2023-07-28T13:44:24.870" v="9290" actId="47"/>
        <pc:sldMkLst>
          <pc:docMk/>
          <pc:sldMk cId="632682119" sldId="827"/>
        </pc:sldMkLst>
        <pc:spChg chg="mod">
          <ac:chgData name="Elarbee, Jairus H. (GSFC-581.0)[EMERGENT SPACE TECH., INC]" userId="ff1b7a2d-ab82-4d40-9585-e656760aee7d" providerId="ADAL" clId="{DA20AEFC-8BC2-4262-A791-0DA2B1D6E84F}" dt="2023-07-27T19:10:13.275" v="5420"/>
          <ac:spMkLst>
            <pc:docMk/>
            <pc:sldMk cId="632682119" sldId="827"/>
            <ac:spMk id="3" creationId="{A237A85C-C8AB-02B3-882D-7CD536148FDB}"/>
          </ac:spMkLst>
        </pc:spChg>
        <pc:spChg chg="mod">
          <ac:chgData name="Elarbee, Jairus H. (GSFC-581.0)[EMERGENT SPACE TECH., INC]" userId="ff1b7a2d-ab82-4d40-9585-e656760aee7d" providerId="ADAL" clId="{DA20AEFC-8BC2-4262-A791-0DA2B1D6E84F}" dt="2023-07-27T20:05:25.296" v="8232" actId="27636"/>
          <ac:spMkLst>
            <pc:docMk/>
            <pc:sldMk cId="632682119" sldId="827"/>
            <ac:spMk id="4" creationId="{B2D83F75-B68F-6326-83A8-968F759BA15E}"/>
          </ac:spMkLst>
        </pc:spChg>
        <pc:spChg chg="del mod">
          <ac:chgData name="Elarbee, Jairus H. (GSFC-581.0)[EMERGENT SPACE TECH., INC]" userId="ff1b7a2d-ab82-4d40-9585-e656760aee7d" providerId="ADAL" clId="{DA20AEFC-8BC2-4262-A791-0DA2B1D6E84F}" dt="2023-07-27T19:10:20.172" v="5424" actId="478"/>
          <ac:spMkLst>
            <pc:docMk/>
            <pc:sldMk cId="632682119" sldId="827"/>
            <ac:spMk id="5" creationId="{B976DA79-DBBF-5052-3C6B-3F595FE8C006}"/>
          </ac:spMkLst>
        </pc:spChg>
        <pc:spChg chg="del mod">
          <ac:chgData name="Elarbee, Jairus H. (GSFC-581.0)[EMERGENT SPACE TECH., INC]" userId="ff1b7a2d-ab82-4d40-9585-e656760aee7d" providerId="ADAL" clId="{DA20AEFC-8BC2-4262-A791-0DA2B1D6E84F}" dt="2023-07-27T19:10:17.701" v="5423" actId="478"/>
          <ac:spMkLst>
            <pc:docMk/>
            <pc:sldMk cId="632682119" sldId="827"/>
            <ac:spMk id="6" creationId="{60038012-A850-C493-B2FE-9DC8A0024F2F}"/>
          </ac:spMkLst>
        </pc:spChg>
        <pc:spChg chg="mod">
          <ac:chgData name="Elarbee, Jairus H. (GSFC-581.0)[EMERGENT SPACE TECH., INC]" userId="ff1b7a2d-ab82-4d40-9585-e656760aee7d" providerId="ADAL" clId="{DA20AEFC-8BC2-4262-A791-0DA2B1D6E84F}" dt="2023-07-27T19:54:42.780" v="7750"/>
          <ac:spMkLst>
            <pc:docMk/>
            <pc:sldMk cId="632682119" sldId="827"/>
            <ac:spMk id="8" creationId="{F9D1B43B-6925-97BA-0B10-B0520C67C7CD}"/>
          </ac:spMkLst>
        </pc:spChg>
        <pc:picChg chg="add mod">
          <ac:chgData name="Elarbee, Jairus H. (GSFC-581.0)[EMERGENT SPACE TECH., INC]" userId="ff1b7a2d-ab82-4d40-9585-e656760aee7d" providerId="ADAL" clId="{DA20AEFC-8BC2-4262-A791-0DA2B1D6E84F}" dt="2023-07-27T19:29:03.429" v="6994" actId="1076"/>
          <ac:picMkLst>
            <pc:docMk/>
            <pc:sldMk cId="632682119" sldId="827"/>
            <ac:picMk id="9" creationId="{6C4F576A-FB75-59D9-8DCC-41B1829BC9BD}"/>
          </ac:picMkLst>
        </pc:picChg>
        <pc:picChg chg="add del mod">
          <ac:chgData name="Elarbee, Jairus H. (GSFC-581.0)[EMERGENT SPACE TECH., INC]" userId="ff1b7a2d-ab82-4d40-9585-e656760aee7d" providerId="ADAL" clId="{DA20AEFC-8BC2-4262-A791-0DA2B1D6E84F}" dt="2023-07-27T19:28:59.925" v="6993" actId="478"/>
          <ac:picMkLst>
            <pc:docMk/>
            <pc:sldMk cId="632682119" sldId="827"/>
            <ac:picMk id="10" creationId="{40B92A77-C8C1-FF43-6B6A-2CA419B9C315}"/>
          </ac:picMkLst>
        </pc:picChg>
      </pc:sldChg>
      <pc:sldChg chg="addSp delSp modSp add del mod">
        <pc:chgData name="Elarbee, Jairus H. (GSFC-581.0)[EMERGENT SPACE TECH., INC]" userId="ff1b7a2d-ab82-4d40-9585-e656760aee7d" providerId="ADAL" clId="{DA20AEFC-8BC2-4262-A791-0DA2B1D6E84F}" dt="2023-07-28T13:44:24.870" v="9290" actId="47"/>
        <pc:sldMkLst>
          <pc:docMk/>
          <pc:sldMk cId="2325438107" sldId="828"/>
        </pc:sldMkLst>
        <pc:spChg chg="mod">
          <ac:chgData name="Elarbee, Jairus H. (GSFC-581.0)[EMERGENT SPACE TECH., INC]" userId="ff1b7a2d-ab82-4d40-9585-e656760aee7d" providerId="ADAL" clId="{DA20AEFC-8BC2-4262-A791-0DA2B1D6E84F}" dt="2023-07-27T19:09:29.995" v="5403" actId="20577"/>
          <ac:spMkLst>
            <pc:docMk/>
            <pc:sldMk cId="2325438107" sldId="828"/>
            <ac:spMk id="3" creationId="{A237A85C-C8AB-02B3-882D-7CD536148FDB}"/>
          </ac:spMkLst>
        </pc:spChg>
        <pc:spChg chg="mod">
          <ac:chgData name="Elarbee, Jairus H. (GSFC-581.0)[EMERGENT SPACE TECH., INC]" userId="ff1b7a2d-ab82-4d40-9585-e656760aee7d" providerId="ADAL" clId="{DA20AEFC-8BC2-4262-A791-0DA2B1D6E84F}" dt="2023-07-27T20:06:53.151" v="8333" actId="313"/>
          <ac:spMkLst>
            <pc:docMk/>
            <pc:sldMk cId="2325438107" sldId="828"/>
            <ac:spMk id="4" creationId="{B2D83F75-B68F-6326-83A8-968F759BA15E}"/>
          </ac:spMkLst>
        </pc:spChg>
        <pc:spChg chg="del">
          <ac:chgData name="Elarbee, Jairus H. (GSFC-581.0)[EMERGENT SPACE TECH., INC]" userId="ff1b7a2d-ab82-4d40-9585-e656760aee7d" providerId="ADAL" clId="{DA20AEFC-8BC2-4262-A791-0DA2B1D6E84F}" dt="2023-07-27T19:09:37.845" v="5409" actId="478"/>
          <ac:spMkLst>
            <pc:docMk/>
            <pc:sldMk cId="2325438107" sldId="828"/>
            <ac:spMk id="5" creationId="{B976DA79-DBBF-5052-3C6B-3F595FE8C006}"/>
          </ac:spMkLst>
        </pc:spChg>
        <pc:spChg chg="del mod">
          <ac:chgData name="Elarbee, Jairus H. (GSFC-581.0)[EMERGENT SPACE TECH., INC]" userId="ff1b7a2d-ab82-4d40-9585-e656760aee7d" providerId="ADAL" clId="{DA20AEFC-8BC2-4262-A791-0DA2B1D6E84F}" dt="2023-07-27T19:09:34.539" v="5408" actId="478"/>
          <ac:spMkLst>
            <pc:docMk/>
            <pc:sldMk cId="2325438107" sldId="828"/>
            <ac:spMk id="6" creationId="{60038012-A850-C493-B2FE-9DC8A0024F2F}"/>
          </ac:spMkLst>
        </pc:spChg>
        <pc:spChg chg="mod">
          <ac:chgData name="Elarbee, Jairus H. (GSFC-581.0)[EMERGENT SPACE TECH., INC]" userId="ff1b7a2d-ab82-4d40-9585-e656760aee7d" providerId="ADAL" clId="{DA20AEFC-8BC2-4262-A791-0DA2B1D6E84F}" dt="2023-07-27T20:06:04.042" v="8240" actId="20577"/>
          <ac:spMkLst>
            <pc:docMk/>
            <pc:sldMk cId="2325438107" sldId="828"/>
            <ac:spMk id="8" creationId="{F9D1B43B-6925-97BA-0B10-B0520C67C7CD}"/>
          </ac:spMkLst>
        </pc:spChg>
        <pc:spChg chg="add del mod">
          <ac:chgData name="Elarbee, Jairus H. (GSFC-581.0)[EMERGENT SPACE TECH., INC]" userId="ff1b7a2d-ab82-4d40-9585-e656760aee7d" providerId="ADAL" clId="{DA20AEFC-8BC2-4262-A791-0DA2B1D6E84F}" dt="2023-07-27T19:09:41.714" v="5410" actId="478"/>
          <ac:spMkLst>
            <pc:docMk/>
            <pc:sldMk cId="2325438107" sldId="828"/>
            <ac:spMk id="9" creationId="{A7AF5D8A-0732-136B-AA71-280A3E37AB34}"/>
          </ac:spMkLst>
        </pc:spChg>
        <pc:picChg chg="add mod modCrop">
          <ac:chgData name="Elarbee, Jairus H. (GSFC-581.0)[EMERGENT SPACE TECH., INC]" userId="ff1b7a2d-ab82-4d40-9585-e656760aee7d" providerId="ADAL" clId="{DA20AEFC-8BC2-4262-A791-0DA2B1D6E84F}" dt="2023-07-27T19:31:43.816" v="7031" actId="1038"/>
          <ac:picMkLst>
            <pc:docMk/>
            <pc:sldMk cId="2325438107" sldId="828"/>
            <ac:picMk id="11" creationId="{02AB8376-AD06-E40D-8AE0-2D82555C7CF8}"/>
          </ac:picMkLst>
        </pc:picChg>
        <pc:picChg chg="add mod">
          <ac:chgData name="Elarbee, Jairus H. (GSFC-581.0)[EMERGENT SPACE TECH., INC]" userId="ff1b7a2d-ab82-4d40-9585-e656760aee7d" providerId="ADAL" clId="{DA20AEFC-8BC2-4262-A791-0DA2B1D6E84F}" dt="2023-07-27T19:31:42.325" v="7027" actId="1038"/>
          <ac:picMkLst>
            <pc:docMk/>
            <pc:sldMk cId="2325438107" sldId="828"/>
            <ac:picMk id="13" creationId="{2D58824F-6B09-355C-21CE-DFB4F89D4235}"/>
          </ac:picMkLst>
        </pc:picChg>
      </pc:sldChg>
      <pc:sldChg chg="addSp modSp add del mod">
        <pc:chgData name="Elarbee, Jairus H. (GSFC-581.0)[EMERGENT SPACE TECH., INC]" userId="ff1b7a2d-ab82-4d40-9585-e656760aee7d" providerId="ADAL" clId="{DA20AEFC-8BC2-4262-A791-0DA2B1D6E84F}" dt="2023-07-28T13:44:24.870" v="9290" actId="47"/>
        <pc:sldMkLst>
          <pc:docMk/>
          <pc:sldMk cId="1178223271" sldId="829"/>
        </pc:sldMkLst>
        <pc:spChg chg="mod">
          <ac:chgData name="Elarbee, Jairus H. (GSFC-581.0)[EMERGENT SPACE TECH., INC]" userId="ff1b7a2d-ab82-4d40-9585-e656760aee7d" providerId="ADAL" clId="{DA20AEFC-8BC2-4262-A791-0DA2B1D6E84F}" dt="2023-07-27T19:10:47.458" v="5428" actId="20577"/>
          <ac:spMkLst>
            <pc:docMk/>
            <pc:sldMk cId="1178223271" sldId="829"/>
            <ac:spMk id="3" creationId="{A237A85C-C8AB-02B3-882D-7CD536148FDB}"/>
          </ac:spMkLst>
        </pc:spChg>
        <pc:spChg chg="mod">
          <ac:chgData name="Elarbee, Jairus H. (GSFC-581.0)[EMERGENT SPACE TECH., INC]" userId="ff1b7a2d-ab82-4d40-9585-e656760aee7d" providerId="ADAL" clId="{DA20AEFC-8BC2-4262-A791-0DA2B1D6E84F}" dt="2023-07-27T19:26:43.380" v="6976" actId="5793"/>
          <ac:spMkLst>
            <pc:docMk/>
            <pc:sldMk cId="1178223271" sldId="829"/>
            <ac:spMk id="4" creationId="{B2D83F75-B68F-6326-83A8-968F759BA15E}"/>
          </ac:spMkLst>
        </pc:spChg>
        <pc:spChg chg="mod">
          <ac:chgData name="Elarbee, Jairus H. (GSFC-581.0)[EMERGENT SPACE TECH., INC]" userId="ff1b7a2d-ab82-4d40-9585-e656760aee7d" providerId="ADAL" clId="{DA20AEFC-8BC2-4262-A791-0DA2B1D6E84F}" dt="2023-07-27T19:54:39.837" v="7749" actId="20577"/>
          <ac:spMkLst>
            <pc:docMk/>
            <pc:sldMk cId="1178223271" sldId="829"/>
            <ac:spMk id="8" creationId="{F9D1B43B-6925-97BA-0B10-B0520C67C7CD}"/>
          </ac:spMkLst>
        </pc:spChg>
        <pc:picChg chg="add mod">
          <ac:chgData name="Elarbee, Jairus H. (GSFC-581.0)[EMERGENT SPACE TECH., INC]" userId="ff1b7a2d-ab82-4d40-9585-e656760aee7d" providerId="ADAL" clId="{DA20AEFC-8BC2-4262-A791-0DA2B1D6E84F}" dt="2023-07-27T19:26:33.388" v="6959" actId="1076"/>
          <ac:picMkLst>
            <pc:docMk/>
            <pc:sldMk cId="1178223271" sldId="829"/>
            <ac:picMk id="2" creationId="{E2B522FD-F4CB-6559-EE42-FCF5FCBA893C}"/>
          </ac:picMkLst>
        </pc:picChg>
        <pc:picChg chg="add mod">
          <ac:chgData name="Elarbee, Jairus H. (GSFC-581.0)[EMERGENT SPACE TECH., INC]" userId="ff1b7a2d-ab82-4d40-9585-e656760aee7d" providerId="ADAL" clId="{DA20AEFC-8BC2-4262-A791-0DA2B1D6E84F}" dt="2023-07-27T19:26:33.388" v="6959" actId="1076"/>
          <ac:picMkLst>
            <pc:docMk/>
            <pc:sldMk cId="1178223271" sldId="829"/>
            <ac:picMk id="5" creationId="{BC1FA8D9-2DA8-2EDF-D9A2-E0883A288F6F}"/>
          </ac:picMkLst>
        </pc:picChg>
      </pc:sldChg>
      <pc:sldChg chg="addSp delSp modSp new del mod">
        <pc:chgData name="Elarbee, Jairus H. (GSFC-581.0)[EMERGENT SPACE TECH., INC]" userId="ff1b7a2d-ab82-4d40-9585-e656760aee7d" providerId="ADAL" clId="{DA20AEFC-8BC2-4262-A791-0DA2B1D6E84F}" dt="2023-07-28T13:44:24.870" v="9290" actId="47"/>
        <pc:sldMkLst>
          <pc:docMk/>
          <pc:sldMk cId="3406458703" sldId="830"/>
        </pc:sldMkLst>
        <pc:spChg chg="del mod">
          <ac:chgData name="Elarbee, Jairus H. (GSFC-581.0)[EMERGENT SPACE TECH., INC]" userId="ff1b7a2d-ab82-4d40-9585-e656760aee7d" providerId="ADAL" clId="{DA20AEFC-8BC2-4262-A791-0DA2B1D6E84F}" dt="2023-07-27T19:55:15.272" v="7759" actId="478"/>
          <ac:spMkLst>
            <pc:docMk/>
            <pc:sldMk cId="3406458703" sldId="830"/>
            <ac:spMk id="2" creationId="{985C7942-2D8A-5FFC-02C6-7DDEEF66BAE6}"/>
          </ac:spMkLst>
        </pc:spChg>
        <pc:spChg chg="mod">
          <ac:chgData name="Elarbee, Jairus H. (GSFC-581.0)[EMERGENT SPACE TECH., INC]" userId="ff1b7a2d-ab82-4d40-9585-e656760aee7d" providerId="ADAL" clId="{DA20AEFC-8BC2-4262-A791-0DA2B1D6E84F}" dt="2023-07-27T19:54:18.661" v="7743" actId="20577"/>
          <ac:spMkLst>
            <pc:docMk/>
            <pc:sldMk cId="3406458703" sldId="830"/>
            <ac:spMk id="3" creationId="{E41E12D1-2846-D1CE-F268-CC6AA520D20E}"/>
          </ac:spMkLst>
        </pc:spChg>
        <pc:spChg chg="add mod">
          <ac:chgData name="Elarbee, Jairus H. (GSFC-581.0)[EMERGENT SPACE TECH., INC]" userId="ff1b7a2d-ab82-4d40-9585-e656760aee7d" providerId="ADAL" clId="{DA20AEFC-8BC2-4262-A791-0DA2B1D6E84F}" dt="2023-07-27T19:55:19.940" v="7761" actId="20577"/>
          <ac:spMkLst>
            <pc:docMk/>
            <pc:sldMk cId="3406458703" sldId="830"/>
            <ac:spMk id="5" creationId="{04F55602-34C6-5AFF-6C2B-A14E8D692362}"/>
          </ac:spMkLst>
        </pc:spChg>
        <pc:spChg chg="add del mod">
          <ac:chgData name="Elarbee, Jairus H. (GSFC-581.0)[EMERGENT SPACE TECH., INC]" userId="ff1b7a2d-ab82-4d40-9585-e656760aee7d" providerId="ADAL" clId="{DA20AEFC-8BC2-4262-A791-0DA2B1D6E84F}" dt="2023-07-27T19:55:16.726" v="7760" actId="478"/>
          <ac:spMkLst>
            <pc:docMk/>
            <pc:sldMk cId="3406458703" sldId="830"/>
            <ac:spMk id="7" creationId="{45059912-5090-C0FC-AE76-23E044481154}"/>
          </ac:spMkLst>
        </pc:spChg>
      </pc:sldChg>
      <pc:sldChg chg="modSp new del mod">
        <pc:chgData name="Elarbee, Jairus H. (GSFC-581.0)[EMERGENT SPACE TECH., INC]" userId="ff1b7a2d-ab82-4d40-9585-e656760aee7d" providerId="ADAL" clId="{DA20AEFC-8BC2-4262-A791-0DA2B1D6E84F}" dt="2023-07-28T13:44:24.870" v="9290" actId="47"/>
        <pc:sldMkLst>
          <pc:docMk/>
          <pc:sldMk cId="3458615026" sldId="831"/>
        </pc:sldMkLst>
        <pc:spChg chg="mod">
          <ac:chgData name="Elarbee, Jairus H. (GSFC-581.0)[EMERGENT SPACE TECH., INC]" userId="ff1b7a2d-ab82-4d40-9585-e656760aee7d" providerId="ADAL" clId="{DA20AEFC-8BC2-4262-A791-0DA2B1D6E84F}" dt="2023-07-27T19:47:32.721" v="7112" actId="20577"/>
          <ac:spMkLst>
            <pc:docMk/>
            <pc:sldMk cId="3458615026" sldId="831"/>
            <ac:spMk id="3" creationId="{C0E1F9D9-2014-18C5-4597-8567FB14C80F}"/>
          </ac:spMkLst>
        </pc:spChg>
      </pc:sldChg>
      <pc:sldChg chg="addSp delSp modSp add del mod">
        <pc:chgData name="Elarbee, Jairus H. (GSFC-581.0)[EMERGENT SPACE TECH., INC]" userId="ff1b7a2d-ab82-4d40-9585-e656760aee7d" providerId="ADAL" clId="{DA20AEFC-8BC2-4262-A791-0DA2B1D6E84F}" dt="2023-07-28T13:44:24.870" v="9290" actId="47"/>
        <pc:sldMkLst>
          <pc:docMk/>
          <pc:sldMk cId="1626148907" sldId="832"/>
        </pc:sldMkLst>
        <pc:spChg chg="del mod">
          <ac:chgData name="Elarbee, Jairus H. (GSFC-581.0)[EMERGENT SPACE TECH., INC]" userId="ff1b7a2d-ab82-4d40-9585-e656760aee7d" providerId="ADAL" clId="{DA20AEFC-8BC2-4262-A791-0DA2B1D6E84F}" dt="2023-07-27T19:55:02.887" v="7755" actId="478"/>
          <ac:spMkLst>
            <pc:docMk/>
            <pc:sldMk cId="1626148907" sldId="832"/>
            <ac:spMk id="2" creationId="{985C7942-2D8A-5FFC-02C6-7DDEEF66BAE6}"/>
          </ac:spMkLst>
        </pc:spChg>
        <pc:spChg chg="mod">
          <ac:chgData name="Elarbee, Jairus H. (GSFC-581.0)[EMERGENT SPACE TECH., INC]" userId="ff1b7a2d-ab82-4d40-9585-e656760aee7d" providerId="ADAL" clId="{DA20AEFC-8BC2-4262-A791-0DA2B1D6E84F}" dt="2023-07-27T19:49:05.014" v="7201" actId="404"/>
          <ac:spMkLst>
            <pc:docMk/>
            <pc:sldMk cId="1626148907" sldId="832"/>
            <ac:spMk id="3" creationId="{E41E12D1-2846-D1CE-F268-CC6AA520D20E}"/>
          </ac:spMkLst>
        </pc:spChg>
        <pc:spChg chg="add mod">
          <ac:chgData name="Elarbee, Jairus H. (GSFC-581.0)[EMERGENT SPACE TECH., INC]" userId="ff1b7a2d-ab82-4d40-9585-e656760aee7d" providerId="ADAL" clId="{DA20AEFC-8BC2-4262-A791-0DA2B1D6E84F}" dt="2023-07-27T20:23:43.522" v="8544"/>
          <ac:spMkLst>
            <pc:docMk/>
            <pc:sldMk cId="1626148907" sldId="832"/>
            <ac:spMk id="5" creationId="{BE09B969-AB25-CB48-3F8C-E964065C42D9}"/>
          </ac:spMkLst>
        </pc:spChg>
        <pc:spChg chg="add del mod">
          <ac:chgData name="Elarbee, Jairus H. (GSFC-581.0)[EMERGENT SPACE TECH., INC]" userId="ff1b7a2d-ab82-4d40-9585-e656760aee7d" providerId="ADAL" clId="{DA20AEFC-8BC2-4262-A791-0DA2B1D6E84F}" dt="2023-07-27T19:55:05.602" v="7756" actId="478"/>
          <ac:spMkLst>
            <pc:docMk/>
            <pc:sldMk cId="1626148907" sldId="832"/>
            <ac:spMk id="7" creationId="{8724A865-47CA-0F63-9DF4-7B153C36C113}"/>
          </ac:spMkLst>
        </pc:spChg>
      </pc:sldChg>
      <pc:sldChg chg="new del">
        <pc:chgData name="Elarbee, Jairus H. (GSFC-581.0)[EMERGENT SPACE TECH., INC]" userId="ff1b7a2d-ab82-4d40-9585-e656760aee7d" providerId="ADAL" clId="{DA20AEFC-8BC2-4262-A791-0DA2B1D6E84F}" dt="2023-07-27T19:47:44.982" v="7114" actId="47"/>
        <pc:sldMkLst>
          <pc:docMk/>
          <pc:sldMk cId="2204438882" sldId="832"/>
        </pc:sldMkLst>
      </pc:sldChg>
      <pc:sldChg chg="new del">
        <pc:chgData name="Elarbee, Jairus H. (GSFC-581.0)[EMERGENT SPACE TECH., INC]" userId="ff1b7a2d-ab82-4d40-9585-e656760aee7d" providerId="ADAL" clId="{DA20AEFC-8BC2-4262-A791-0DA2B1D6E84F}" dt="2023-07-27T19:50:07.635" v="7249" actId="47"/>
        <pc:sldMkLst>
          <pc:docMk/>
          <pc:sldMk cId="967851020" sldId="833"/>
        </pc:sldMkLst>
      </pc:sldChg>
      <pc:sldChg chg="modSp new del mod">
        <pc:chgData name="Elarbee, Jairus H. (GSFC-581.0)[EMERGENT SPACE TECH., INC]" userId="ff1b7a2d-ab82-4d40-9585-e656760aee7d" providerId="ADAL" clId="{DA20AEFC-8BC2-4262-A791-0DA2B1D6E84F}" dt="2023-07-27T20:01:50.601" v="7951" actId="47"/>
        <pc:sldMkLst>
          <pc:docMk/>
          <pc:sldMk cId="1015942139" sldId="833"/>
        </pc:sldMkLst>
        <pc:spChg chg="mod">
          <ac:chgData name="Elarbee, Jairus H. (GSFC-581.0)[EMERGENT SPACE TECH., INC]" userId="ff1b7a2d-ab82-4d40-9585-e656760aee7d" providerId="ADAL" clId="{DA20AEFC-8BC2-4262-A791-0DA2B1D6E84F}" dt="2023-07-27T19:56:17.896" v="7763"/>
          <ac:spMkLst>
            <pc:docMk/>
            <pc:sldMk cId="1015942139" sldId="833"/>
            <ac:spMk id="2" creationId="{63C9C407-6D42-1673-F7B7-7779037A4993}"/>
          </ac:spMkLst>
        </pc:spChg>
      </pc:sldChg>
      <pc:sldChg chg="addSp delSp modSp new del mod">
        <pc:chgData name="Elarbee, Jairus H. (GSFC-581.0)[EMERGENT SPACE TECH., INC]" userId="ff1b7a2d-ab82-4d40-9585-e656760aee7d" providerId="ADAL" clId="{DA20AEFC-8BC2-4262-A791-0DA2B1D6E84F}" dt="2023-07-28T13:44:24.870" v="9290" actId="47"/>
        <pc:sldMkLst>
          <pc:docMk/>
          <pc:sldMk cId="2128664766" sldId="834"/>
        </pc:sldMkLst>
        <pc:spChg chg="del">
          <ac:chgData name="Elarbee, Jairus H. (GSFC-581.0)[EMERGENT SPACE TECH., INC]" userId="ff1b7a2d-ab82-4d40-9585-e656760aee7d" providerId="ADAL" clId="{DA20AEFC-8BC2-4262-A791-0DA2B1D6E84F}" dt="2023-07-27T19:56:34.736" v="7765" actId="478"/>
          <ac:spMkLst>
            <pc:docMk/>
            <pc:sldMk cId="2128664766" sldId="834"/>
            <ac:spMk id="2" creationId="{97A61CC4-C732-9282-11FB-273240D88FDF}"/>
          </ac:spMkLst>
        </pc:spChg>
        <pc:spChg chg="mod">
          <ac:chgData name="Elarbee, Jairus H. (GSFC-581.0)[EMERGENT SPACE TECH., INC]" userId="ff1b7a2d-ab82-4d40-9585-e656760aee7d" providerId="ADAL" clId="{DA20AEFC-8BC2-4262-A791-0DA2B1D6E84F}" dt="2023-07-27T20:01:43.862" v="7950" actId="1038"/>
          <ac:spMkLst>
            <pc:docMk/>
            <pc:sldMk cId="2128664766" sldId="834"/>
            <ac:spMk id="3" creationId="{2DE0696A-8A52-83EC-60C8-77C20CF0CC46}"/>
          </ac:spMkLst>
        </pc:spChg>
        <pc:spChg chg="del">
          <ac:chgData name="Elarbee, Jairus H. (GSFC-581.0)[EMERGENT SPACE TECH., INC]" userId="ff1b7a2d-ab82-4d40-9585-e656760aee7d" providerId="ADAL" clId="{DA20AEFC-8BC2-4262-A791-0DA2B1D6E84F}" dt="2023-07-27T19:56:56.491" v="7810" actId="478"/>
          <ac:spMkLst>
            <pc:docMk/>
            <pc:sldMk cId="2128664766" sldId="834"/>
            <ac:spMk id="4" creationId="{1EA5EF70-A390-1F84-A24A-09FD24A28C1E}"/>
          </ac:spMkLst>
        </pc:spChg>
        <pc:spChg chg="mod">
          <ac:chgData name="Elarbee, Jairus H. (GSFC-581.0)[EMERGENT SPACE TECH., INC]" userId="ff1b7a2d-ab82-4d40-9585-e656760aee7d" providerId="ADAL" clId="{DA20AEFC-8BC2-4262-A791-0DA2B1D6E84F}" dt="2023-07-27T20:01:43.862" v="7950" actId="1038"/>
          <ac:spMkLst>
            <pc:docMk/>
            <pc:sldMk cId="2128664766" sldId="834"/>
            <ac:spMk id="5" creationId="{E581413C-B4F8-B2D5-3DA1-5FC2C9E0FD0B}"/>
          </ac:spMkLst>
        </pc:spChg>
        <pc:spChg chg="del">
          <ac:chgData name="Elarbee, Jairus H. (GSFC-581.0)[EMERGENT SPACE TECH., INC]" userId="ff1b7a2d-ab82-4d40-9585-e656760aee7d" providerId="ADAL" clId="{DA20AEFC-8BC2-4262-A791-0DA2B1D6E84F}" dt="2023-07-27T19:56:56.491" v="7810" actId="478"/>
          <ac:spMkLst>
            <pc:docMk/>
            <pc:sldMk cId="2128664766" sldId="834"/>
            <ac:spMk id="6" creationId="{A1200585-DABF-6CB3-3492-D62CA7CD4AB8}"/>
          </ac:spMkLst>
        </pc:spChg>
        <pc:spChg chg="add mod">
          <ac:chgData name="Elarbee, Jairus H. (GSFC-581.0)[EMERGENT SPACE TECH., INC]" userId="ff1b7a2d-ab82-4d40-9585-e656760aee7d" providerId="ADAL" clId="{DA20AEFC-8BC2-4262-A791-0DA2B1D6E84F}" dt="2023-07-27T19:56:35.473" v="7766"/>
          <ac:spMkLst>
            <pc:docMk/>
            <pc:sldMk cId="2128664766" sldId="834"/>
            <ac:spMk id="8" creationId="{FB8EE936-AE77-C48E-F451-4979B1A7AEFC}"/>
          </ac:spMkLst>
        </pc:spChg>
        <pc:spChg chg="add mod">
          <ac:chgData name="Elarbee, Jairus H. (GSFC-581.0)[EMERGENT SPACE TECH., INC]" userId="ff1b7a2d-ab82-4d40-9585-e656760aee7d" providerId="ADAL" clId="{DA20AEFC-8BC2-4262-A791-0DA2B1D6E84F}" dt="2023-07-27T20:00:44.214" v="7926" actId="164"/>
          <ac:spMkLst>
            <pc:docMk/>
            <pc:sldMk cId="2128664766" sldId="834"/>
            <ac:spMk id="15" creationId="{F80459B3-D708-E27F-00BD-D655C3CFBC47}"/>
          </ac:spMkLst>
        </pc:spChg>
        <pc:spChg chg="add mod">
          <ac:chgData name="Elarbee, Jairus H. (GSFC-581.0)[EMERGENT SPACE TECH., INC]" userId="ff1b7a2d-ab82-4d40-9585-e656760aee7d" providerId="ADAL" clId="{DA20AEFC-8BC2-4262-A791-0DA2B1D6E84F}" dt="2023-07-27T20:01:43.862" v="7950" actId="1038"/>
          <ac:spMkLst>
            <pc:docMk/>
            <pc:sldMk cId="2128664766" sldId="834"/>
            <ac:spMk id="16" creationId="{E4B36DA3-045E-BAFD-4409-698CCD19AD2B}"/>
          </ac:spMkLst>
        </pc:spChg>
        <pc:grpChg chg="add mod">
          <ac:chgData name="Elarbee, Jairus H. (GSFC-581.0)[EMERGENT SPACE TECH., INC]" userId="ff1b7a2d-ab82-4d40-9585-e656760aee7d" providerId="ADAL" clId="{DA20AEFC-8BC2-4262-A791-0DA2B1D6E84F}" dt="2023-07-27T20:01:43.862" v="7950" actId="1038"/>
          <ac:grpSpMkLst>
            <pc:docMk/>
            <pc:sldMk cId="2128664766" sldId="834"/>
            <ac:grpSpMk id="17" creationId="{DE80AAC7-F81D-9FD3-D782-400E2E63CCA5}"/>
          </ac:grpSpMkLst>
        </pc:grpChg>
        <pc:picChg chg="add del mod">
          <ac:chgData name="Elarbee, Jairus H. (GSFC-581.0)[EMERGENT SPACE TECH., INC]" userId="ff1b7a2d-ab82-4d40-9585-e656760aee7d" providerId="ADAL" clId="{DA20AEFC-8BC2-4262-A791-0DA2B1D6E84F}" dt="2023-07-27T19:57:23.500" v="7814" actId="478"/>
          <ac:picMkLst>
            <pc:docMk/>
            <pc:sldMk cId="2128664766" sldId="834"/>
            <ac:picMk id="10" creationId="{F868E136-C5B3-7E44-2B00-7B0D6AE1511A}"/>
          </ac:picMkLst>
        </pc:picChg>
        <pc:picChg chg="add mod">
          <ac:chgData name="Elarbee, Jairus H. (GSFC-581.0)[EMERGENT SPACE TECH., INC]" userId="ff1b7a2d-ab82-4d40-9585-e656760aee7d" providerId="ADAL" clId="{DA20AEFC-8BC2-4262-A791-0DA2B1D6E84F}" dt="2023-07-27T20:00:44.214" v="7926" actId="164"/>
          <ac:picMkLst>
            <pc:docMk/>
            <pc:sldMk cId="2128664766" sldId="834"/>
            <ac:picMk id="12" creationId="{03539C3A-2A11-AE86-8C11-BA166D5BA7B6}"/>
          </ac:picMkLst>
        </pc:picChg>
        <pc:picChg chg="add mod">
          <ac:chgData name="Elarbee, Jairus H. (GSFC-581.0)[EMERGENT SPACE TECH., INC]" userId="ff1b7a2d-ab82-4d40-9585-e656760aee7d" providerId="ADAL" clId="{DA20AEFC-8BC2-4262-A791-0DA2B1D6E84F}" dt="2023-07-27T20:00:44.214" v="7926" actId="164"/>
          <ac:picMkLst>
            <pc:docMk/>
            <pc:sldMk cId="2128664766" sldId="834"/>
            <ac:picMk id="14" creationId="{5338E359-6E10-73AE-E12D-4DD946F1E114}"/>
          </ac:picMkLst>
        </pc:picChg>
      </pc:sldChg>
      <pc:sldChg chg="addSp delSp modSp new del mod">
        <pc:chgData name="Elarbee, Jairus H. (GSFC-581.0)[EMERGENT SPACE TECH., INC]" userId="ff1b7a2d-ab82-4d40-9585-e656760aee7d" providerId="ADAL" clId="{DA20AEFC-8BC2-4262-A791-0DA2B1D6E84F}" dt="2023-07-27T20:09:35.086" v="8438" actId="47"/>
        <pc:sldMkLst>
          <pc:docMk/>
          <pc:sldMk cId="15703328" sldId="835"/>
        </pc:sldMkLst>
        <pc:spChg chg="del mod">
          <ac:chgData name="Elarbee, Jairus H. (GSFC-581.0)[EMERGENT SPACE TECH., INC]" userId="ff1b7a2d-ab82-4d40-9585-e656760aee7d" providerId="ADAL" clId="{DA20AEFC-8BC2-4262-A791-0DA2B1D6E84F}" dt="2023-07-27T20:08:44.204" v="8387" actId="478"/>
          <ac:spMkLst>
            <pc:docMk/>
            <pc:sldMk cId="15703328" sldId="835"/>
            <ac:spMk id="5" creationId="{5469D77D-8B33-EB4D-858D-A505CDDD38FB}"/>
          </ac:spMkLst>
        </pc:spChg>
        <pc:spChg chg="add del mod">
          <ac:chgData name="Elarbee, Jairus H. (GSFC-581.0)[EMERGENT SPACE TECH., INC]" userId="ff1b7a2d-ab82-4d40-9585-e656760aee7d" providerId="ADAL" clId="{DA20AEFC-8BC2-4262-A791-0DA2B1D6E84F}" dt="2023-07-27T20:08:46.374" v="8388" actId="478"/>
          <ac:spMkLst>
            <pc:docMk/>
            <pc:sldMk cId="15703328" sldId="835"/>
            <ac:spMk id="7" creationId="{99BD9386-1CF7-173B-BB41-B1D247B4EABD}"/>
          </ac:spMkLst>
        </pc:spChg>
        <pc:spChg chg="add mod">
          <ac:chgData name="Elarbee, Jairus H. (GSFC-581.0)[EMERGENT SPACE TECH., INC]" userId="ff1b7a2d-ab82-4d40-9585-e656760aee7d" providerId="ADAL" clId="{DA20AEFC-8BC2-4262-A791-0DA2B1D6E84F}" dt="2023-07-27T20:08:55.367" v="8410" actId="20577"/>
          <ac:spMkLst>
            <pc:docMk/>
            <pc:sldMk cId="15703328" sldId="835"/>
            <ac:spMk id="8" creationId="{046AA141-AFBF-D3A7-B64D-00CB0B7A60A3}"/>
          </ac:spMkLst>
        </pc:spChg>
      </pc:sldChg>
      <pc:sldChg chg="delSp modSp add del mod">
        <pc:chgData name="Elarbee, Jairus H. (GSFC-581.0)[EMERGENT SPACE TECH., INC]" userId="ff1b7a2d-ab82-4d40-9585-e656760aee7d" providerId="ADAL" clId="{DA20AEFC-8BC2-4262-A791-0DA2B1D6E84F}" dt="2023-07-27T20:08:22.955" v="8381" actId="47"/>
        <pc:sldMkLst>
          <pc:docMk/>
          <pc:sldMk cId="893738038" sldId="835"/>
        </pc:sldMkLst>
        <pc:spChg chg="mod">
          <ac:chgData name="Elarbee, Jairus H. (GSFC-581.0)[EMERGENT SPACE TECH., INC]" userId="ff1b7a2d-ab82-4d40-9585-e656760aee7d" providerId="ADAL" clId="{DA20AEFC-8BC2-4262-A791-0DA2B1D6E84F}" dt="2023-07-27T20:07:54.010" v="8377" actId="20577"/>
          <ac:spMkLst>
            <pc:docMk/>
            <pc:sldMk cId="893738038" sldId="835"/>
            <ac:spMk id="3" creationId="{A237A85C-C8AB-02B3-882D-7CD536148FDB}"/>
          </ac:spMkLst>
        </pc:spChg>
        <pc:spChg chg="mod">
          <ac:chgData name="Elarbee, Jairus H. (GSFC-581.0)[EMERGENT SPACE TECH., INC]" userId="ff1b7a2d-ab82-4d40-9585-e656760aee7d" providerId="ADAL" clId="{DA20AEFC-8BC2-4262-A791-0DA2B1D6E84F}" dt="2023-07-27T20:07:48.883" v="8371" actId="20577"/>
          <ac:spMkLst>
            <pc:docMk/>
            <pc:sldMk cId="893738038" sldId="835"/>
            <ac:spMk id="8" creationId="{F9D1B43B-6925-97BA-0B10-B0520C67C7CD}"/>
          </ac:spMkLst>
        </pc:spChg>
        <pc:picChg chg="del">
          <ac:chgData name="Elarbee, Jairus H. (GSFC-581.0)[EMERGENT SPACE TECH., INC]" userId="ff1b7a2d-ab82-4d40-9585-e656760aee7d" providerId="ADAL" clId="{DA20AEFC-8BC2-4262-A791-0DA2B1D6E84F}" dt="2023-07-27T20:08:01.323" v="8378" actId="478"/>
          <ac:picMkLst>
            <pc:docMk/>
            <pc:sldMk cId="893738038" sldId="835"/>
            <ac:picMk id="16" creationId="{EF2AE6AF-45A1-FCD0-881B-9D1C68F26591}"/>
          </ac:picMkLst>
        </pc:picChg>
        <pc:picChg chg="del">
          <ac:chgData name="Elarbee, Jairus H. (GSFC-581.0)[EMERGENT SPACE TECH., INC]" userId="ff1b7a2d-ab82-4d40-9585-e656760aee7d" providerId="ADAL" clId="{DA20AEFC-8BC2-4262-A791-0DA2B1D6E84F}" dt="2023-07-27T20:08:02.513" v="8379" actId="478"/>
          <ac:picMkLst>
            <pc:docMk/>
            <pc:sldMk cId="893738038" sldId="835"/>
            <ac:picMk id="18" creationId="{0A9855C9-920A-2D1C-476D-88B50FA27246}"/>
          </ac:picMkLst>
        </pc:picChg>
      </pc:sldChg>
      <pc:sldChg chg="addSp delSp modSp new del mod">
        <pc:chgData name="Elarbee, Jairus H. (GSFC-581.0)[EMERGENT SPACE TECH., INC]" userId="ff1b7a2d-ab82-4d40-9585-e656760aee7d" providerId="ADAL" clId="{DA20AEFC-8BC2-4262-A791-0DA2B1D6E84F}" dt="2023-07-28T13:44:24.870" v="9290" actId="47"/>
        <pc:sldMkLst>
          <pc:docMk/>
          <pc:sldMk cId="312280906" sldId="836"/>
        </pc:sldMkLst>
        <pc:spChg chg="del">
          <ac:chgData name="Elarbee, Jairus H. (GSFC-581.0)[EMERGENT SPACE TECH., INC]" userId="ff1b7a2d-ab82-4d40-9585-e656760aee7d" providerId="ADAL" clId="{DA20AEFC-8BC2-4262-A791-0DA2B1D6E84F}" dt="2023-07-27T20:09:08.568" v="8413" actId="478"/>
          <ac:spMkLst>
            <pc:docMk/>
            <pc:sldMk cId="312280906" sldId="836"/>
            <ac:spMk id="2" creationId="{895DD1EB-4003-5681-8F2D-B1BDC664AF45}"/>
          </ac:spMkLst>
        </pc:spChg>
        <pc:spChg chg="mod">
          <ac:chgData name="Elarbee, Jairus H. (GSFC-581.0)[EMERGENT SPACE TECH., INC]" userId="ff1b7a2d-ab82-4d40-9585-e656760aee7d" providerId="ADAL" clId="{DA20AEFC-8BC2-4262-A791-0DA2B1D6E84F}" dt="2023-07-27T20:09:17.049" v="8427" actId="20577"/>
          <ac:spMkLst>
            <pc:docMk/>
            <pc:sldMk cId="312280906" sldId="836"/>
            <ac:spMk id="3" creationId="{4D028246-49A6-4CBC-60BC-6024BB93E4EE}"/>
          </ac:spMkLst>
        </pc:spChg>
        <pc:spChg chg="mod">
          <ac:chgData name="Elarbee, Jairus H. (GSFC-581.0)[EMERGENT SPACE TECH., INC]" userId="ff1b7a2d-ab82-4d40-9585-e656760aee7d" providerId="ADAL" clId="{DA20AEFC-8BC2-4262-A791-0DA2B1D6E84F}" dt="2023-07-27T20:12:57.090" v="8500" actId="1076"/>
          <ac:spMkLst>
            <pc:docMk/>
            <pc:sldMk cId="312280906" sldId="836"/>
            <ac:spMk id="4" creationId="{65E6E98A-8523-7B7E-6FE4-14A2C239B736}"/>
          </ac:spMkLst>
        </pc:spChg>
        <pc:spChg chg="mod">
          <ac:chgData name="Elarbee, Jairus H. (GSFC-581.0)[EMERGENT SPACE TECH., INC]" userId="ff1b7a2d-ab82-4d40-9585-e656760aee7d" providerId="ADAL" clId="{DA20AEFC-8BC2-4262-A791-0DA2B1D6E84F}" dt="2023-07-27T20:09:20.162" v="8437" actId="20577"/>
          <ac:spMkLst>
            <pc:docMk/>
            <pc:sldMk cId="312280906" sldId="836"/>
            <ac:spMk id="5" creationId="{3675436B-6AED-1D2C-6BB6-2C2702787229}"/>
          </ac:spMkLst>
        </pc:spChg>
        <pc:spChg chg="mod">
          <ac:chgData name="Elarbee, Jairus H. (GSFC-581.0)[EMERGENT SPACE TECH., INC]" userId="ff1b7a2d-ab82-4d40-9585-e656760aee7d" providerId="ADAL" clId="{DA20AEFC-8BC2-4262-A791-0DA2B1D6E84F}" dt="2023-07-27T20:12:37.849" v="8493" actId="12"/>
          <ac:spMkLst>
            <pc:docMk/>
            <pc:sldMk cId="312280906" sldId="836"/>
            <ac:spMk id="6" creationId="{74CF8B14-2A41-0C51-81F6-4F1A1C90D148}"/>
          </ac:spMkLst>
        </pc:spChg>
        <pc:spChg chg="add mod">
          <ac:chgData name="Elarbee, Jairus H. (GSFC-581.0)[EMERGENT SPACE TECH., INC]" userId="ff1b7a2d-ab82-4d40-9585-e656760aee7d" providerId="ADAL" clId="{DA20AEFC-8BC2-4262-A791-0DA2B1D6E84F}" dt="2023-07-27T20:09:06.506" v="8412"/>
          <ac:spMkLst>
            <pc:docMk/>
            <pc:sldMk cId="312280906" sldId="836"/>
            <ac:spMk id="8" creationId="{9D10075C-C23F-D77D-9339-67CE97EF6CD7}"/>
          </ac:spMkLst>
        </pc:spChg>
        <pc:spChg chg="add del mod">
          <ac:chgData name="Elarbee, Jairus H. (GSFC-581.0)[EMERGENT SPACE TECH., INC]" userId="ff1b7a2d-ab82-4d40-9585-e656760aee7d" providerId="ADAL" clId="{DA20AEFC-8BC2-4262-A791-0DA2B1D6E84F}" dt="2023-07-27T20:13:09.222" v="8504" actId="478"/>
          <ac:spMkLst>
            <pc:docMk/>
            <pc:sldMk cId="312280906" sldId="836"/>
            <ac:spMk id="9" creationId="{BF19ECB5-4522-D5FF-54CB-F78A1CC315E7}"/>
          </ac:spMkLst>
        </pc:spChg>
        <pc:spChg chg="add mod">
          <ac:chgData name="Elarbee, Jairus H. (GSFC-581.0)[EMERGENT SPACE TECH., INC]" userId="ff1b7a2d-ab82-4d40-9585-e656760aee7d" providerId="ADAL" clId="{DA20AEFC-8BC2-4262-A791-0DA2B1D6E84F}" dt="2023-07-27T20:14:24.746" v="8543" actId="1076"/>
          <ac:spMkLst>
            <pc:docMk/>
            <pc:sldMk cId="312280906" sldId="836"/>
            <ac:spMk id="10" creationId="{0146C6A4-CFFB-DEB6-F9C0-09B7F0321EF8}"/>
          </ac:spMkLst>
        </pc:spChg>
      </pc:sldChg>
      <pc:sldChg chg="add del">
        <pc:chgData name="Elarbee, Jairus H. (GSFC-581.0)[EMERGENT SPACE TECH., INC]" userId="ff1b7a2d-ab82-4d40-9585-e656760aee7d" providerId="ADAL" clId="{DA20AEFC-8BC2-4262-A791-0DA2B1D6E84F}" dt="2023-07-27T20:08:18.697" v="8380" actId="47"/>
        <pc:sldMkLst>
          <pc:docMk/>
          <pc:sldMk cId="3873625512" sldId="836"/>
        </pc:sldMkLst>
      </pc:sldChg>
      <pc:sldChg chg="addSp delSp modSp new del mod">
        <pc:chgData name="Elarbee, Jairus H. (GSFC-581.0)[EMERGENT SPACE TECH., INC]" userId="ff1b7a2d-ab82-4d40-9585-e656760aee7d" providerId="ADAL" clId="{DA20AEFC-8BC2-4262-A791-0DA2B1D6E84F}" dt="2023-07-27T21:22:11.075" v="9154" actId="2696"/>
        <pc:sldMkLst>
          <pc:docMk/>
          <pc:sldMk cId="1479381950" sldId="837"/>
        </pc:sldMkLst>
        <pc:spChg chg="mod">
          <ac:chgData name="Elarbee, Jairus H. (GSFC-581.0)[EMERGENT SPACE TECH., INC]" userId="ff1b7a2d-ab82-4d40-9585-e656760aee7d" providerId="ADAL" clId="{DA20AEFC-8BC2-4262-A791-0DA2B1D6E84F}" dt="2023-07-27T20:49:42.365" v="8594" actId="20577"/>
          <ac:spMkLst>
            <pc:docMk/>
            <pc:sldMk cId="1479381950" sldId="837"/>
            <ac:spMk id="2" creationId="{04AF40E7-39FB-CF07-A7AF-548940C30C6B}"/>
          </ac:spMkLst>
        </pc:spChg>
        <pc:spChg chg="del">
          <ac:chgData name="Elarbee, Jairus H. (GSFC-581.0)[EMERGENT SPACE TECH., INC]" userId="ff1b7a2d-ab82-4d40-9585-e656760aee7d" providerId="ADAL" clId="{DA20AEFC-8BC2-4262-A791-0DA2B1D6E84F}" dt="2023-07-27T20:54:38.363" v="8719" actId="478"/>
          <ac:spMkLst>
            <pc:docMk/>
            <pc:sldMk cId="1479381950" sldId="837"/>
            <ac:spMk id="3" creationId="{4A05237F-79C1-F0E8-AC95-AD07C1B716A6}"/>
          </ac:spMkLst>
        </pc:spChg>
        <pc:picChg chg="add mod">
          <ac:chgData name="Elarbee, Jairus H. (GSFC-581.0)[EMERGENT SPACE TECH., INC]" userId="ff1b7a2d-ab82-4d40-9585-e656760aee7d" providerId="ADAL" clId="{DA20AEFC-8BC2-4262-A791-0DA2B1D6E84F}" dt="2023-07-27T20:54:53.880" v="8723" actId="2085"/>
          <ac:picMkLst>
            <pc:docMk/>
            <pc:sldMk cId="1479381950" sldId="837"/>
            <ac:picMk id="6" creationId="{FCCA08DA-448E-27DA-E701-219D3369CC2A}"/>
          </ac:picMkLst>
        </pc:picChg>
      </pc:sldChg>
      <pc:sldChg chg="addSp delSp modSp add del mod">
        <pc:chgData name="Elarbee, Jairus H. (GSFC-581.0)[EMERGENT SPACE TECH., INC]" userId="ff1b7a2d-ab82-4d40-9585-e656760aee7d" providerId="ADAL" clId="{DA20AEFC-8BC2-4262-A791-0DA2B1D6E84F}" dt="2023-10-12T18:20:15.500" v="16242"/>
        <pc:sldMkLst>
          <pc:docMk/>
          <pc:sldMk cId="3970433466" sldId="837"/>
        </pc:sldMkLst>
        <pc:spChg chg="del mod">
          <ac:chgData name="Elarbee, Jairus H. (GSFC-581.0)[EMERGENT SPACE TECH., INC]" userId="ff1b7a2d-ab82-4d40-9585-e656760aee7d" providerId="ADAL" clId="{DA20AEFC-8BC2-4262-A791-0DA2B1D6E84F}" dt="2023-10-12T18:20:03.992" v="16240" actId="478"/>
          <ac:spMkLst>
            <pc:docMk/>
            <pc:sldMk cId="3970433466" sldId="837"/>
            <ac:spMk id="2" creationId="{04AF40E7-39FB-CF07-A7AF-548940C30C6B}"/>
          </ac:spMkLst>
        </pc:spChg>
        <pc:spChg chg="add mod">
          <ac:chgData name="Elarbee, Jairus H. (GSFC-581.0)[EMERGENT SPACE TECH., INC]" userId="ff1b7a2d-ab82-4d40-9585-e656760aee7d" providerId="ADAL" clId="{DA20AEFC-8BC2-4262-A791-0DA2B1D6E84F}" dt="2023-10-12T18:20:15.500" v="16242"/>
          <ac:spMkLst>
            <pc:docMk/>
            <pc:sldMk cId="3970433466" sldId="837"/>
            <ac:spMk id="3" creationId="{19977016-FB32-B96F-8990-7E0EC585F582}"/>
          </ac:spMkLst>
        </pc:spChg>
      </pc:sldChg>
      <pc:sldChg chg="modSp new del mod">
        <pc:chgData name="Elarbee, Jairus H. (GSFC-581.0)[EMERGENT SPACE TECH., INC]" userId="ff1b7a2d-ab82-4d40-9585-e656760aee7d" providerId="ADAL" clId="{DA20AEFC-8BC2-4262-A791-0DA2B1D6E84F}" dt="2023-07-28T13:44:24.870" v="9290" actId="47"/>
        <pc:sldMkLst>
          <pc:docMk/>
          <pc:sldMk cId="1707725457" sldId="838"/>
        </pc:sldMkLst>
        <pc:spChg chg="mod">
          <ac:chgData name="Elarbee, Jairus H. (GSFC-581.0)[EMERGENT SPACE TECH., INC]" userId="ff1b7a2d-ab82-4d40-9585-e656760aee7d" providerId="ADAL" clId="{DA20AEFC-8BC2-4262-A791-0DA2B1D6E84F}" dt="2023-07-27T21:07:32.398" v="9002" actId="27636"/>
          <ac:spMkLst>
            <pc:docMk/>
            <pc:sldMk cId="1707725457" sldId="838"/>
            <ac:spMk id="2" creationId="{F37526BF-70EE-DA4A-150D-DD396B07EC7B}"/>
          </ac:spMkLst>
        </pc:spChg>
        <pc:spChg chg="mod">
          <ac:chgData name="Elarbee, Jairus H. (GSFC-581.0)[EMERGENT SPACE TECH., INC]" userId="ff1b7a2d-ab82-4d40-9585-e656760aee7d" providerId="ADAL" clId="{DA20AEFC-8BC2-4262-A791-0DA2B1D6E84F}" dt="2023-07-27T21:07:38.387" v="9003" actId="403"/>
          <ac:spMkLst>
            <pc:docMk/>
            <pc:sldMk cId="1707725457" sldId="838"/>
            <ac:spMk id="3" creationId="{486A5120-9C59-0B6B-8BA4-35423E353145}"/>
          </ac:spMkLst>
        </pc:spChg>
        <pc:spChg chg="mod">
          <ac:chgData name="Elarbee, Jairus H. (GSFC-581.0)[EMERGENT SPACE TECH., INC]" userId="ff1b7a2d-ab82-4d40-9585-e656760aee7d" providerId="ADAL" clId="{DA20AEFC-8BC2-4262-A791-0DA2B1D6E84F}" dt="2023-07-27T21:04:12.859" v="8758" actId="20577"/>
          <ac:spMkLst>
            <pc:docMk/>
            <pc:sldMk cId="1707725457" sldId="838"/>
            <ac:spMk id="5" creationId="{CD57C784-8B64-728C-1D60-6654C8FFA93E}"/>
          </ac:spMkLst>
        </pc:spChg>
      </pc:sldChg>
      <pc:sldChg chg="addSp delSp modSp new del mod">
        <pc:chgData name="Elarbee, Jairus H. (GSFC-581.0)[EMERGENT SPACE TECH., INC]" userId="ff1b7a2d-ab82-4d40-9585-e656760aee7d" providerId="ADAL" clId="{DA20AEFC-8BC2-4262-A791-0DA2B1D6E84F}" dt="2023-07-28T14:34:04.212" v="9491" actId="47"/>
        <pc:sldMkLst>
          <pc:docMk/>
          <pc:sldMk cId="2611481859" sldId="839"/>
        </pc:sldMkLst>
        <pc:spChg chg="mod">
          <ac:chgData name="Elarbee, Jairus H. (GSFC-581.0)[EMERGENT SPACE TECH., INC]" userId="ff1b7a2d-ab82-4d40-9585-e656760aee7d" providerId="ADAL" clId="{DA20AEFC-8BC2-4262-A791-0DA2B1D6E84F}" dt="2023-07-28T14:02:42.932" v="9410" actId="20577"/>
          <ac:spMkLst>
            <pc:docMk/>
            <pc:sldMk cId="2611481859" sldId="839"/>
            <ac:spMk id="2" creationId="{D8D00A43-9F8D-2E81-E630-1FF4C71EC0A3}"/>
          </ac:spMkLst>
        </pc:spChg>
        <pc:spChg chg="del">
          <ac:chgData name="Elarbee, Jairus H. (GSFC-581.0)[EMERGENT SPACE TECH., INC]" userId="ff1b7a2d-ab82-4d40-9585-e656760aee7d" providerId="ADAL" clId="{DA20AEFC-8BC2-4262-A791-0DA2B1D6E84F}" dt="2023-07-27T21:13:15.385" v="9014" actId="478"/>
          <ac:spMkLst>
            <pc:docMk/>
            <pc:sldMk cId="2611481859" sldId="839"/>
            <ac:spMk id="3" creationId="{5FB8F321-C934-7CCD-93A1-7E5A8BF7EC8C}"/>
          </ac:spMkLst>
        </pc:spChg>
        <pc:picChg chg="add del mod">
          <ac:chgData name="Elarbee, Jairus H. (GSFC-581.0)[EMERGENT SPACE TECH., INC]" userId="ff1b7a2d-ab82-4d40-9585-e656760aee7d" providerId="ADAL" clId="{DA20AEFC-8BC2-4262-A791-0DA2B1D6E84F}" dt="2023-07-27T21:12:52.371" v="9010" actId="478"/>
          <ac:picMkLst>
            <pc:docMk/>
            <pc:sldMk cId="2611481859" sldId="839"/>
            <ac:picMk id="4098" creationId="{EED1C979-EAA2-7E8E-2E77-374D2FEC9EFE}"/>
          </ac:picMkLst>
        </pc:picChg>
        <pc:picChg chg="add mod">
          <ac:chgData name="Elarbee, Jairus H. (GSFC-581.0)[EMERGENT SPACE TECH., INC]" userId="ff1b7a2d-ab82-4d40-9585-e656760aee7d" providerId="ADAL" clId="{DA20AEFC-8BC2-4262-A791-0DA2B1D6E84F}" dt="2023-07-27T21:14:54.909" v="9054" actId="1036"/>
          <ac:picMkLst>
            <pc:docMk/>
            <pc:sldMk cId="2611481859" sldId="839"/>
            <ac:picMk id="4100" creationId="{C33C0DD0-7DB8-D65C-31DC-A5DB159BE49F}"/>
          </ac:picMkLst>
        </pc:picChg>
        <pc:picChg chg="add del">
          <ac:chgData name="Elarbee, Jairus H. (GSFC-581.0)[EMERGENT SPACE TECH., INC]" userId="ff1b7a2d-ab82-4d40-9585-e656760aee7d" providerId="ADAL" clId="{DA20AEFC-8BC2-4262-A791-0DA2B1D6E84F}" dt="2023-07-27T21:15:00.268" v="9056"/>
          <ac:picMkLst>
            <pc:docMk/>
            <pc:sldMk cId="2611481859" sldId="839"/>
            <ac:picMk id="4102" creationId="{246D3F7E-D341-A9BD-7F83-736766E06CF0}"/>
          </ac:picMkLst>
        </pc:picChg>
        <pc:cxnChg chg="add mod">
          <ac:chgData name="Elarbee, Jairus H. (GSFC-581.0)[EMERGENT SPACE TECH., INC]" userId="ff1b7a2d-ab82-4d40-9585-e656760aee7d" providerId="ADAL" clId="{DA20AEFC-8BC2-4262-A791-0DA2B1D6E84F}" dt="2023-07-27T21:14:54.909" v="9054" actId="1036"/>
          <ac:cxnSpMkLst>
            <pc:docMk/>
            <pc:sldMk cId="2611481859" sldId="839"/>
            <ac:cxnSpMk id="6" creationId="{A462CB30-83F0-68EA-6808-BF60A917B14C}"/>
          </ac:cxnSpMkLst>
        </pc:cxnChg>
      </pc:sldChg>
      <pc:sldChg chg="addSp delSp modSp add del mod">
        <pc:chgData name="Elarbee, Jairus H. (GSFC-581.0)[EMERGENT SPACE TECH., INC]" userId="ff1b7a2d-ab82-4d40-9585-e656760aee7d" providerId="ADAL" clId="{DA20AEFC-8BC2-4262-A791-0DA2B1D6E84F}" dt="2023-07-28T14:34:04.212" v="9491" actId="47"/>
        <pc:sldMkLst>
          <pc:docMk/>
          <pc:sldMk cId="3315474561" sldId="840"/>
        </pc:sldMkLst>
        <pc:spChg chg="mod">
          <ac:chgData name="Elarbee, Jairus H. (GSFC-581.0)[EMERGENT SPACE TECH., INC]" userId="ff1b7a2d-ab82-4d40-9585-e656760aee7d" providerId="ADAL" clId="{DA20AEFC-8BC2-4262-A791-0DA2B1D6E84F}" dt="2023-07-28T14:02:18.783" v="9367" actId="21"/>
          <ac:spMkLst>
            <pc:docMk/>
            <pc:sldMk cId="3315474561" sldId="840"/>
            <ac:spMk id="2" creationId="{D8D00A43-9F8D-2E81-E630-1FF4C71EC0A3}"/>
          </ac:spMkLst>
        </pc:spChg>
        <pc:spChg chg="add mod">
          <ac:chgData name="Elarbee, Jairus H. (GSFC-581.0)[EMERGENT SPACE TECH., INC]" userId="ff1b7a2d-ab82-4d40-9585-e656760aee7d" providerId="ADAL" clId="{DA20AEFC-8BC2-4262-A791-0DA2B1D6E84F}" dt="2023-07-27T21:16:27.101" v="9078" actId="1035"/>
          <ac:spMkLst>
            <pc:docMk/>
            <pc:sldMk cId="3315474561" sldId="840"/>
            <ac:spMk id="7" creationId="{AFCD1CAD-8A83-6E86-94B9-F154AEB2C22A}"/>
          </ac:spMkLst>
        </pc:spChg>
        <pc:spChg chg="add mod">
          <ac:chgData name="Elarbee, Jairus H. (GSFC-581.0)[EMERGENT SPACE TECH., INC]" userId="ff1b7a2d-ab82-4d40-9585-e656760aee7d" providerId="ADAL" clId="{DA20AEFC-8BC2-4262-A791-0DA2B1D6E84F}" dt="2023-07-27T21:18:29.324" v="9127" actId="115"/>
          <ac:spMkLst>
            <pc:docMk/>
            <pc:sldMk cId="3315474561" sldId="840"/>
            <ac:spMk id="12" creationId="{5D46AE3F-F0F7-0544-AF8A-57CD5ED9AF17}"/>
          </ac:spMkLst>
        </pc:spChg>
        <pc:spChg chg="add mod">
          <ac:chgData name="Elarbee, Jairus H. (GSFC-581.0)[EMERGENT SPACE TECH., INC]" userId="ff1b7a2d-ab82-4d40-9585-e656760aee7d" providerId="ADAL" clId="{DA20AEFC-8BC2-4262-A791-0DA2B1D6E84F}" dt="2023-07-27T21:20:56.926" v="9153" actId="1035"/>
          <ac:spMkLst>
            <pc:docMk/>
            <pc:sldMk cId="3315474561" sldId="840"/>
            <ac:spMk id="13" creationId="{F3CE9091-AE1D-20BB-8FF8-0FCC9F53BDFF}"/>
          </ac:spMkLst>
        </pc:spChg>
        <pc:picChg chg="del mod">
          <ac:chgData name="Elarbee, Jairus H. (GSFC-581.0)[EMERGENT SPACE TECH., INC]" userId="ff1b7a2d-ab82-4d40-9585-e656760aee7d" providerId="ADAL" clId="{DA20AEFC-8BC2-4262-A791-0DA2B1D6E84F}" dt="2023-07-27T21:15:49.777" v="9067" actId="478"/>
          <ac:picMkLst>
            <pc:docMk/>
            <pc:sldMk cId="3315474561" sldId="840"/>
            <ac:picMk id="4100" creationId="{C33C0DD0-7DB8-D65C-31DC-A5DB159BE49F}"/>
          </ac:picMkLst>
        </pc:picChg>
        <pc:picChg chg="add del">
          <ac:chgData name="Elarbee, Jairus H. (GSFC-581.0)[EMERGENT SPACE TECH., INC]" userId="ff1b7a2d-ab82-4d40-9585-e656760aee7d" providerId="ADAL" clId="{DA20AEFC-8BC2-4262-A791-0DA2B1D6E84F}" dt="2023-07-27T21:15:13.954" v="9059"/>
          <ac:picMkLst>
            <pc:docMk/>
            <pc:sldMk cId="3315474561" sldId="840"/>
            <ac:picMk id="6146" creationId="{5AC49FEF-6524-6374-8EE5-8780D5C7BA69}"/>
          </ac:picMkLst>
        </pc:picChg>
        <pc:picChg chg="add mod">
          <ac:chgData name="Elarbee, Jairus H. (GSFC-581.0)[EMERGENT SPACE TECH., INC]" userId="ff1b7a2d-ab82-4d40-9585-e656760aee7d" providerId="ADAL" clId="{DA20AEFC-8BC2-4262-A791-0DA2B1D6E84F}" dt="2023-07-27T21:17:18.102" v="9097" actId="34135"/>
          <ac:picMkLst>
            <pc:docMk/>
            <pc:sldMk cId="3315474561" sldId="840"/>
            <ac:picMk id="6148" creationId="{FF9C7B68-EC9D-D0FC-1D02-E36D3553AD96}"/>
          </ac:picMkLst>
        </pc:picChg>
        <pc:cxnChg chg="add mod">
          <ac:chgData name="Elarbee, Jairus H. (GSFC-581.0)[EMERGENT SPACE TECH., INC]" userId="ff1b7a2d-ab82-4d40-9585-e656760aee7d" providerId="ADAL" clId="{DA20AEFC-8BC2-4262-A791-0DA2B1D6E84F}" dt="2023-07-27T21:16:34.279" v="9081" actId="14100"/>
          <ac:cxnSpMkLst>
            <pc:docMk/>
            <pc:sldMk cId="3315474561" sldId="840"/>
            <ac:cxnSpMk id="5" creationId="{7A0F5E00-E668-D797-1E8F-5E2465DDC9FD}"/>
          </ac:cxnSpMkLst>
        </pc:cxnChg>
        <pc:cxnChg chg="mod">
          <ac:chgData name="Elarbee, Jairus H. (GSFC-581.0)[EMERGENT SPACE TECH., INC]" userId="ff1b7a2d-ab82-4d40-9585-e656760aee7d" providerId="ADAL" clId="{DA20AEFC-8BC2-4262-A791-0DA2B1D6E84F}" dt="2023-07-27T21:16:46.100" v="9084" actId="14100"/>
          <ac:cxnSpMkLst>
            <pc:docMk/>
            <pc:sldMk cId="3315474561" sldId="840"/>
            <ac:cxnSpMk id="6" creationId="{A462CB30-83F0-68EA-6808-BF60A917B14C}"/>
          </ac:cxnSpMkLst>
        </pc:cxnChg>
      </pc:sldChg>
      <pc:sldChg chg="addSp delSp modSp add del mod">
        <pc:chgData name="Elarbee, Jairus H. (GSFC-581.0)[EMERGENT SPACE TECH., INC]" userId="ff1b7a2d-ab82-4d40-9585-e656760aee7d" providerId="ADAL" clId="{DA20AEFC-8BC2-4262-A791-0DA2B1D6E84F}" dt="2023-07-28T14:34:04.212" v="9491" actId="47"/>
        <pc:sldMkLst>
          <pc:docMk/>
          <pc:sldMk cId="3120623021" sldId="841"/>
        </pc:sldMkLst>
        <pc:spChg chg="mod">
          <ac:chgData name="Elarbee, Jairus H. (GSFC-581.0)[EMERGENT SPACE TECH., INC]" userId="ff1b7a2d-ab82-4d40-9585-e656760aee7d" providerId="ADAL" clId="{DA20AEFC-8BC2-4262-A791-0DA2B1D6E84F}" dt="2023-07-28T14:02:29.003" v="9389" actId="20577"/>
          <ac:spMkLst>
            <pc:docMk/>
            <pc:sldMk cId="3120623021" sldId="841"/>
            <ac:spMk id="2" creationId="{D8D00A43-9F8D-2E81-E630-1FF4C71EC0A3}"/>
          </ac:spMkLst>
        </pc:spChg>
        <pc:spChg chg="add del">
          <ac:chgData name="Elarbee, Jairus H. (GSFC-581.0)[EMERGENT SPACE TECH., INC]" userId="ff1b7a2d-ab82-4d40-9585-e656760aee7d" providerId="ADAL" clId="{DA20AEFC-8BC2-4262-A791-0DA2B1D6E84F}" dt="2023-07-27T21:20:35.352" v="9147" actId="478"/>
          <ac:spMkLst>
            <pc:docMk/>
            <pc:sldMk cId="3120623021" sldId="841"/>
            <ac:spMk id="7" creationId="{AFCD1CAD-8A83-6E86-94B9-F154AEB2C22A}"/>
          </ac:spMkLst>
        </pc:spChg>
        <pc:spChg chg="del">
          <ac:chgData name="Elarbee, Jairus H. (GSFC-581.0)[EMERGENT SPACE TECH., INC]" userId="ff1b7a2d-ab82-4d40-9585-e656760aee7d" providerId="ADAL" clId="{DA20AEFC-8BC2-4262-A791-0DA2B1D6E84F}" dt="2023-07-27T21:19:51.195" v="9129" actId="478"/>
          <ac:spMkLst>
            <pc:docMk/>
            <pc:sldMk cId="3120623021" sldId="841"/>
            <ac:spMk id="12" creationId="{5D46AE3F-F0F7-0544-AF8A-57CD5ED9AF17}"/>
          </ac:spMkLst>
        </pc:spChg>
        <pc:spChg chg="del">
          <ac:chgData name="Elarbee, Jairus H. (GSFC-581.0)[EMERGENT SPACE TECH., INC]" userId="ff1b7a2d-ab82-4d40-9585-e656760aee7d" providerId="ADAL" clId="{DA20AEFC-8BC2-4262-A791-0DA2B1D6E84F}" dt="2023-07-27T21:19:51.195" v="9129" actId="478"/>
          <ac:spMkLst>
            <pc:docMk/>
            <pc:sldMk cId="3120623021" sldId="841"/>
            <ac:spMk id="13" creationId="{F3CE9091-AE1D-20BB-8FF8-0FCC9F53BDFF}"/>
          </ac:spMkLst>
        </pc:spChg>
        <pc:picChg chg="add del mod">
          <ac:chgData name="Elarbee, Jairus H. (GSFC-581.0)[EMERGENT SPACE TECH., INC]" userId="ff1b7a2d-ab82-4d40-9585-e656760aee7d" providerId="ADAL" clId="{DA20AEFC-8BC2-4262-A791-0DA2B1D6E84F}" dt="2023-07-27T21:20:19.937" v="9144" actId="478"/>
          <ac:picMkLst>
            <pc:docMk/>
            <pc:sldMk cId="3120623021" sldId="841"/>
            <ac:picMk id="6148" creationId="{FF9C7B68-EC9D-D0FC-1D02-E36D3553AD96}"/>
          </ac:picMkLst>
        </pc:picChg>
        <pc:picChg chg="add del">
          <ac:chgData name="Elarbee, Jairus H. (GSFC-581.0)[EMERGENT SPACE TECH., INC]" userId="ff1b7a2d-ab82-4d40-9585-e656760aee7d" providerId="ADAL" clId="{DA20AEFC-8BC2-4262-A791-0DA2B1D6E84F}" dt="2023-07-27T21:19:55.293" v="9133"/>
          <ac:picMkLst>
            <pc:docMk/>
            <pc:sldMk cId="3120623021" sldId="841"/>
            <ac:picMk id="7170" creationId="{FDDBD06D-EB23-4A39-86D3-72CE524B9E7E}"/>
          </ac:picMkLst>
        </pc:picChg>
        <pc:picChg chg="add mod">
          <ac:chgData name="Elarbee, Jairus H. (GSFC-581.0)[EMERGENT SPACE TECH., INC]" userId="ff1b7a2d-ab82-4d40-9585-e656760aee7d" providerId="ADAL" clId="{DA20AEFC-8BC2-4262-A791-0DA2B1D6E84F}" dt="2023-07-27T21:20:32.022" v="9146" actId="34135"/>
          <ac:picMkLst>
            <pc:docMk/>
            <pc:sldMk cId="3120623021" sldId="841"/>
            <ac:picMk id="7172" creationId="{5D15B095-838F-34A4-DF1C-471EFDEA2327}"/>
          </ac:picMkLst>
        </pc:picChg>
        <pc:cxnChg chg="add del">
          <ac:chgData name="Elarbee, Jairus H. (GSFC-581.0)[EMERGENT SPACE TECH., INC]" userId="ff1b7a2d-ab82-4d40-9585-e656760aee7d" providerId="ADAL" clId="{DA20AEFC-8BC2-4262-A791-0DA2B1D6E84F}" dt="2023-07-27T21:20:06.151" v="9139" actId="478"/>
          <ac:cxnSpMkLst>
            <pc:docMk/>
            <pc:sldMk cId="3120623021" sldId="841"/>
            <ac:cxnSpMk id="5" creationId="{7A0F5E00-E668-D797-1E8F-5E2465DDC9FD}"/>
          </ac:cxnSpMkLst>
        </pc:cxnChg>
        <pc:cxnChg chg="del">
          <ac:chgData name="Elarbee, Jairus H. (GSFC-581.0)[EMERGENT SPACE TECH., INC]" userId="ff1b7a2d-ab82-4d40-9585-e656760aee7d" providerId="ADAL" clId="{DA20AEFC-8BC2-4262-A791-0DA2B1D6E84F}" dt="2023-07-27T21:19:51.195" v="9129" actId="478"/>
          <ac:cxnSpMkLst>
            <pc:docMk/>
            <pc:sldMk cId="3120623021" sldId="841"/>
            <ac:cxnSpMk id="6" creationId="{A462CB30-83F0-68EA-6808-BF60A917B14C}"/>
          </ac:cxnSpMkLst>
        </pc:cxnChg>
      </pc:sldChg>
      <pc:sldChg chg="new del">
        <pc:chgData name="Elarbee, Jairus H. (GSFC-581.0)[EMERGENT SPACE TECH., INC]" userId="ff1b7a2d-ab82-4d40-9585-e656760aee7d" providerId="ADAL" clId="{DA20AEFC-8BC2-4262-A791-0DA2B1D6E84F}" dt="2023-07-28T14:15:31.038" v="9474" actId="47"/>
        <pc:sldMkLst>
          <pc:docMk/>
          <pc:sldMk cId="1420160056" sldId="842"/>
        </pc:sldMkLst>
      </pc:sldChg>
      <pc:sldChg chg="add del">
        <pc:chgData name="Elarbee, Jairus H. (GSFC-581.0)[EMERGENT SPACE TECH., INC]" userId="ff1b7a2d-ab82-4d40-9585-e656760aee7d" providerId="ADAL" clId="{DA20AEFC-8BC2-4262-A791-0DA2B1D6E84F}" dt="2023-07-28T13:44:24.870" v="9290" actId="47"/>
        <pc:sldMkLst>
          <pc:docMk/>
          <pc:sldMk cId="2767121737" sldId="842"/>
        </pc:sldMkLst>
      </pc:sldChg>
      <pc:sldChg chg="addSp delSp modSp add del mod">
        <pc:chgData name="Elarbee, Jairus H. (GSFC-581.0)[EMERGENT SPACE TECH., INC]" userId="ff1b7a2d-ab82-4d40-9585-e656760aee7d" providerId="ADAL" clId="{DA20AEFC-8BC2-4262-A791-0DA2B1D6E84F}" dt="2023-07-28T14:34:04.212" v="9491" actId="47"/>
        <pc:sldMkLst>
          <pc:docMk/>
          <pc:sldMk cId="3708723558" sldId="843"/>
        </pc:sldMkLst>
        <pc:spChg chg="mod">
          <ac:chgData name="Elarbee, Jairus H. (GSFC-581.0)[EMERGENT SPACE TECH., INC]" userId="ff1b7a2d-ab82-4d40-9585-e656760aee7d" providerId="ADAL" clId="{DA20AEFC-8BC2-4262-A791-0DA2B1D6E84F}" dt="2023-07-28T14:08:03.169" v="9461" actId="20577"/>
          <ac:spMkLst>
            <pc:docMk/>
            <pc:sldMk cId="3708723558" sldId="843"/>
            <ac:spMk id="2" creationId="{D8D00A43-9F8D-2E81-E630-1FF4C71EC0A3}"/>
          </ac:spMkLst>
        </pc:spChg>
        <pc:picChg chg="add del">
          <ac:chgData name="Elarbee, Jairus H. (GSFC-581.0)[EMERGENT SPACE TECH., INC]" userId="ff1b7a2d-ab82-4d40-9585-e656760aee7d" providerId="ADAL" clId="{DA20AEFC-8BC2-4262-A791-0DA2B1D6E84F}" dt="2023-07-28T14:06:33.059" v="9432" actId="22"/>
          <ac:picMkLst>
            <pc:docMk/>
            <pc:sldMk cId="3708723558" sldId="843"/>
            <ac:picMk id="5" creationId="{7F462617-BD92-9548-6160-83FFBA292E1E}"/>
          </ac:picMkLst>
        </pc:picChg>
        <pc:picChg chg="add del mod">
          <ac:chgData name="Elarbee, Jairus H. (GSFC-581.0)[EMERGENT SPACE TECH., INC]" userId="ff1b7a2d-ab82-4d40-9585-e656760aee7d" providerId="ADAL" clId="{DA20AEFC-8BC2-4262-A791-0DA2B1D6E84F}" dt="2023-07-28T14:07:37.304" v="9435" actId="14826"/>
          <ac:picMkLst>
            <pc:docMk/>
            <pc:sldMk cId="3708723558" sldId="843"/>
            <ac:picMk id="7172" creationId="{5D15B095-838F-34A4-DF1C-471EFDEA2327}"/>
          </ac:picMkLst>
        </pc:picChg>
      </pc:sldChg>
      <pc:sldChg chg="modSp add del">
        <pc:chgData name="Elarbee, Jairus H. (GSFC-581.0)[EMERGENT SPACE TECH., INC]" userId="ff1b7a2d-ab82-4d40-9585-e656760aee7d" providerId="ADAL" clId="{DA20AEFC-8BC2-4262-A791-0DA2B1D6E84F}" dt="2023-07-28T14:34:04.212" v="9491" actId="47"/>
        <pc:sldMkLst>
          <pc:docMk/>
          <pc:sldMk cId="460443226" sldId="844"/>
        </pc:sldMkLst>
        <pc:picChg chg="mod">
          <ac:chgData name="Elarbee, Jairus H. (GSFC-581.0)[EMERGENT SPACE TECH., INC]" userId="ff1b7a2d-ab82-4d40-9585-e656760aee7d" providerId="ADAL" clId="{DA20AEFC-8BC2-4262-A791-0DA2B1D6E84F}" dt="2023-07-28T14:09:54.607" v="9465" actId="14826"/>
          <ac:picMkLst>
            <pc:docMk/>
            <pc:sldMk cId="460443226" sldId="844"/>
            <ac:picMk id="7172" creationId="{5D15B095-838F-34A4-DF1C-471EFDEA2327}"/>
          </ac:picMkLst>
        </pc:picChg>
      </pc:sldChg>
      <pc:sldChg chg="modSp add del">
        <pc:chgData name="Elarbee, Jairus H. (GSFC-581.0)[EMERGENT SPACE TECH., INC]" userId="ff1b7a2d-ab82-4d40-9585-e656760aee7d" providerId="ADAL" clId="{DA20AEFC-8BC2-4262-A791-0DA2B1D6E84F}" dt="2023-07-28T14:34:04.212" v="9491" actId="47"/>
        <pc:sldMkLst>
          <pc:docMk/>
          <pc:sldMk cId="3291153335" sldId="845"/>
        </pc:sldMkLst>
        <pc:picChg chg="mod">
          <ac:chgData name="Elarbee, Jairus H. (GSFC-581.0)[EMERGENT SPACE TECH., INC]" userId="ff1b7a2d-ab82-4d40-9585-e656760aee7d" providerId="ADAL" clId="{DA20AEFC-8BC2-4262-A791-0DA2B1D6E84F}" dt="2023-07-28T14:10:49.798" v="9466" actId="14826"/>
          <ac:picMkLst>
            <pc:docMk/>
            <pc:sldMk cId="3291153335" sldId="845"/>
            <ac:picMk id="7172" creationId="{5D15B095-838F-34A4-DF1C-471EFDEA2327}"/>
          </ac:picMkLst>
        </pc:picChg>
      </pc:sldChg>
      <pc:sldChg chg="modSp add del">
        <pc:chgData name="Elarbee, Jairus H. (GSFC-581.0)[EMERGENT SPACE TECH., INC]" userId="ff1b7a2d-ab82-4d40-9585-e656760aee7d" providerId="ADAL" clId="{DA20AEFC-8BC2-4262-A791-0DA2B1D6E84F}" dt="2023-07-28T14:34:04.212" v="9491" actId="47"/>
        <pc:sldMkLst>
          <pc:docMk/>
          <pc:sldMk cId="223612740" sldId="846"/>
        </pc:sldMkLst>
        <pc:picChg chg="mod">
          <ac:chgData name="Elarbee, Jairus H. (GSFC-581.0)[EMERGENT SPACE TECH., INC]" userId="ff1b7a2d-ab82-4d40-9585-e656760aee7d" providerId="ADAL" clId="{DA20AEFC-8BC2-4262-A791-0DA2B1D6E84F}" dt="2023-07-28T14:11:41.973" v="9467" actId="14826"/>
          <ac:picMkLst>
            <pc:docMk/>
            <pc:sldMk cId="223612740" sldId="846"/>
            <ac:picMk id="7172" creationId="{5D15B095-838F-34A4-DF1C-471EFDEA2327}"/>
          </ac:picMkLst>
        </pc:picChg>
      </pc:sldChg>
      <pc:sldChg chg="modSp add del">
        <pc:chgData name="Elarbee, Jairus H. (GSFC-581.0)[EMERGENT SPACE TECH., INC]" userId="ff1b7a2d-ab82-4d40-9585-e656760aee7d" providerId="ADAL" clId="{DA20AEFC-8BC2-4262-A791-0DA2B1D6E84F}" dt="2023-07-28T14:34:04.212" v="9491" actId="47"/>
        <pc:sldMkLst>
          <pc:docMk/>
          <pc:sldMk cId="1204175349" sldId="847"/>
        </pc:sldMkLst>
        <pc:picChg chg="mod">
          <ac:chgData name="Elarbee, Jairus H. (GSFC-581.0)[EMERGENT SPACE TECH., INC]" userId="ff1b7a2d-ab82-4d40-9585-e656760aee7d" providerId="ADAL" clId="{DA20AEFC-8BC2-4262-A791-0DA2B1D6E84F}" dt="2023-07-28T14:13:09.431" v="9472" actId="14826"/>
          <ac:picMkLst>
            <pc:docMk/>
            <pc:sldMk cId="1204175349" sldId="847"/>
            <ac:picMk id="7172" creationId="{5D15B095-838F-34A4-DF1C-471EFDEA2327}"/>
          </ac:picMkLst>
        </pc:picChg>
      </pc:sldChg>
      <pc:sldChg chg="modSp add del">
        <pc:chgData name="Elarbee, Jairus H. (GSFC-581.0)[EMERGENT SPACE TECH., INC]" userId="ff1b7a2d-ab82-4d40-9585-e656760aee7d" providerId="ADAL" clId="{DA20AEFC-8BC2-4262-A791-0DA2B1D6E84F}" dt="2023-07-28T14:34:04.212" v="9491" actId="47"/>
        <pc:sldMkLst>
          <pc:docMk/>
          <pc:sldMk cId="3974464876" sldId="848"/>
        </pc:sldMkLst>
        <pc:picChg chg="mod">
          <ac:chgData name="Elarbee, Jairus H. (GSFC-581.0)[EMERGENT SPACE TECH., INC]" userId="ff1b7a2d-ab82-4d40-9585-e656760aee7d" providerId="ADAL" clId="{DA20AEFC-8BC2-4262-A791-0DA2B1D6E84F}" dt="2023-07-28T14:14:06.620" v="9473" actId="14826"/>
          <ac:picMkLst>
            <pc:docMk/>
            <pc:sldMk cId="3974464876" sldId="848"/>
            <ac:picMk id="7172" creationId="{5D15B095-838F-34A4-DF1C-471EFDEA2327}"/>
          </ac:picMkLst>
        </pc:picChg>
      </pc:sldChg>
      <pc:sldChg chg="add del">
        <pc:chgData name="Elarbee, Jairus H. (GSFC-581.0)[EMERGENT SPACE TECH., INC]" userId="ff1b7a2d-ab82-4d40-9585-e656760aee7d" providerId="ADAL" clId="{DA20AEFC-8BC2-4262-A791-0DA2B1D6E84F}" dt="2023-07-28T14:34:04.212" v="9491" actId="47"/>
        <pc:sldMkLst>
          <pc:docMk/>
          <pc:sldMk cId="1344373355" sldId="849"/>
        </pc:sldMkLst>
      </pc:sldChg>
      <pc:sldChg chg="modSp new mod">
        <pc:chgData name="Elarbee, Jairus H. (GSFC-581.0)[EMERGENT SPACE TECH., INC]" userId="ff1b7a2d-ab82-4d40-9585-e656760aee7d" providerId="ADAL" clId="{DA20AEFC-8BC2-4262-A791-0DA2B1D6E84F}" dt="2023-07-28T14:15:45.478" v="9490" actId="20577"/>
        <pc:sldMkLst>
          <pc:docMk/>
          <pc:sldMk cId="2431299322" sldId="850"/>
        </pc:sldMkLst>
        <pc:spChg chg="mod">
          <ac:chgData name="Elarbee, Jairus H. (GSFC-581.0)[EMERGENT SPACE TECH., INC]" userId="ff1b7a2d-ab82-4d40-9585-e656760aee7d" providerId="ADAL" clId="{DA20AEFC-8BC2-4262-A791-0DA2B1D6E84F}" dt="2023-07-28T14:15:45.478" v="9490" actId="20577"/>
          <ac:spMkLst>
            <pc:docMk/>
            <pc:sldMk cId="2431299322" sldId="850"/>
            <ac:spMk id="2" creationId="{46052CDA-A67A-7DEE-12A5-710EBEA95D9A}"/>
          </ac:spMkLst>
        </pc:spChg>
      </pc:sldChg>
      <pc:sldChg chg="addSp delSp modSp add mod ord">
        <pc:chgData name="Elarbee, Jairus H. (GSFC-581.0)[EMERGENT SPACE TECH., INC]" userId="ff1b7a2d-ab82-4d40-9585-e656760aee7d" providerId="ADAL" clId="{DA20AEFC-8BC2-4262-A791-0DA2B1D6E84F}" dt="2023-07-28T18:50:38.433" v="9719" actId="34135"/>
        <pc:sldMkLst>
          <pc:docMk/>
          <pc:sldMk cId="1544679764" sldId="851"/>
        </pc:sldMkLst>
        <pc:spChg chg="del">
          <ac:chgData name="Elarbee, Jairus H. (GSFC-581.0)[EMERGENT SPACE TECH., INC]" userId="ff1b7a2d-ab82-4d40-9585-e656760aee7d" providerId="ADAL" clId="{DA20AEFC-8BC2-4262-A791-0DA2B1D6E84F}" dt="2023-07-28T18:46:43.902" v="9593" actId="478"/>
          <ac:spMkLst>
            <pc:docMk/>
            <pc:sldMk cId="1544679764" sldId="851"/>
            <ac:spMk id="2" creationId="{708B7D91-C636-2D73-2508-4019E1D6E330}"/>
          </ac:spMkLst>
        </pc:spChg>
        <pc:spChg chg="mod">
          <ac:chgData name="Elarbee, Jairus H. (GSFC-581.0)[EMERGENT SPACE TECH., INC]" userId="ff1b7a2d-ab82-4d40-9585-e656760aee7d" providerId="ADAL" clId="{DA20AEFC-8BC2-4262-A791-0DA2B1D6E84F}" dt="2023-07-28T18:49:10.821" v="9676" actId="20577"/>
          <ac:spMkLst>
            <pc:docMk/>
            <pc:sldMk cId="1544679764" sldId="851"/>
            <ac:spMk id="5" creationId="{089C6E44-C453-A08C-96C3-D63BC3A21082}"/>
          </ac:spMkLst>
        </pc:spChg>
        <pc:spChg chg="add del mod">
          <ac:chgData name="Elarbee, Jairus H. (GSFC-581.0)[EMERGENT SPACE TECH., INC]" userId="ff1b7a2d-ab82-4d40-9585-e656760aee7d" providerId="ADAL" clId="{DA20AEFC-8BC2-4262-A791-0DA2B1D6E84F}" dt="2023-07-28T18:46:37.580" v="9590" actId="478"/>
          <ac:spMkLst>
            <pc:docMk/>
            <pc:sldMk cId="1544679764" sldId="851"/>
            <ac:spMk id="6" creationId="{E09F6F27-612C-424A-EC08-B5D90F73214C}"/>
          </ac:spMkLst>
        </pc:spChg>
        <pc:spChg chg="add del mod">
          <ac:chgData name="Elarbee, Jairus H. (GSFC-581.0)[EMERGENT SPACE TECH., INC]" userId="ff1b7a2d-ab82-4d40-9585-e656760aee7d" providerId="ADAL" clId="{DA20AEFC-8BC2-4262-A791-0DA2B1D6E84F}" dt="2023-07-28T18:46:45.808" v="9594" actId="478"/>
          <ac:spMkLst>
            <pc:docMk/>
            <pc:sldMk cId="1544679764" sldId="851"/>
            <ac:spMk id="11" creationId="{E8023A02-80E0-3607-A754-B845CAA19E0A}"/>
          </ac:spMkLst>
        </pc:spChg>
        <pc:spChg chg="add mod">
          <ac:chgData name="Elarbee, Jairus H. (GSFC-581.0)[EMERGENT SPACE TECH., INC]" userId="ff1b7a2d-ab82-4d40-9585-e656760aee7d" providerId="ADAL" clId="{DA20AEFC-8BC2-4262-A791-0DA2B1D6E84F}" dt="2023-07-28T18:48:21.141" v="9642" actId="1035"/>
          <ac:spMkLst>
            <pc:docMk/>
            <pc:sldMk cId="1544679764" sldId="851"/>
            <ac:spMk id="17" creationId="{B7BBBBC7-6F25-D4A2-58A1-17AC0AE0AA0F}"/>
          </ac:spMkLst>
        </pc:spChg>
        <pc:picChg chg="del">
          <ac:chgData name="Elarbee, Jairus H. (GSFC-581.0)[EMERGENT SPACE TECH., INC]" userId="ff1b7a2d-ab82-4d40-9585-e656760aee7d" providerId="ADAL" clId="{DA20AEFC-8BC2-4262-A791-0DA2B1D6E84F}" dt="2023-07-28T18:46:35.924" v="9589" actId="478"/>
          <ac:picMkLst>
            <pc:docMk/>
            <pc:sldMk cId="1544679764" sldId="851"/>
            <ac:picMk id="7" creationId="{42A78429-D6AC-E624-CCF6-FD7C82587982}"/>
          </ac:picMkLst>
        </pc:picChg>
        <pc:picChg chg="add mod">
          <ac:chgData name="Elarbee, Jairus H. (GSFC-581.0)[EMERGENT SPACE TECH., INC]" userId="ff1b7a2d-ab82-4d40-9585-e656760aee7d" providerId="ADAL" clId="{DA20AEFC-8BC2-4262-A791-0DA2B1D6E84F}" dt="2023-07-28T18:50:38.433" v="9719" actId="34135"/>
          <ac:picMkLst>
            <pc:docMk/>
            <pc:sldMk cId="1544679764" sldId="851"/>
            <ac:picMk id="9" creationId="{5E6721F2-E1C1-2C2D-2A10-8AD459E24399}"/>
          </ac:picMkLst>
        </pc:picChg>
        <pc:picChg chg="del">
          <ac:chgData name="Elarbee, Jairus H. (GSFC-581.0)[EMERGENT SPACE TECH., INC]" userId="ff1b7a2d-ab82-4d40-9585-e656760aee7d" providerId="ADAL" clId="{DA20AEFC-8BC2-4262-A791-0DA2B1D6E84F}" dt="2023-07-28T18:46:34.507" v="9588" actId="478"/>
          <ac:picMkLst>
            <pc:docMk/>
            <pc:sldMk cId="1544679764" sldId="851"/>
            <ac:picMk id="19" creationId="{0A60EFCE-614F-890E-9ED2-AA8C0F55DB73}"/>
          </ac:picMkLst>
        </pc:picChg>
        <pc:picChg chg="del">
          <ac:chgData name="Elarbee, Jairus H. (GSFC-581.0)[EMERGENT SPACE TECH., INC]" userId="ff1b7a2d-ab82-4d40-9585-e656760aee7d" providerId="ADAL" clId="{DA20AEFC-8BC2-4262-A791-0DA2B1D6E84F}" dt="2023-07-28T18:46:28.970" v="9586" actId="478"/>
          <ac:picMkLst>
            <pc:docMk/>
            <pc:sldMk cId="1544679764" sldId="851"/>
            <ac:picMk id="21" creationId="{5230944B-A201-0B97-3B2C-62C7B3FC9236}"/>
          </ac:picMkLst>
        </pc:picChg>
        <pc:cxnChg chg="add del">
          <ac:chgData name="Elarbee, Jairus H. (GSFC-581.0)[EMERGENT SPACE TECH., INC]" userId="ff1b7a2d-ab82-4d40-9585-e656760aee7d" providerId="ADAL" clId="{DA20AEFC-8BC2-4262-A791-0DA2B1D6E84F}" dt="2023-07-28T18:47:31.815" v="9603" actId="11529"/>
          <ac:cxnSpMkLst>
            <pc:docMk/>
            <pc:sldMk cId="1544679764" sldId="851"/>
            <ac:cxnSpMk id="13" creationId="{36864C97-4BDE-1A54-71C9-C393700F2FB0}"/>
          </ac:cxnSpMkLst>
        </pc:cxnChg>
        <pc:cxnChg chg="add mod">
          <ac:chgData name="Elarbee, Jairus H. (GSFC-581.0)[EMERGENT SPACE TECH., INC]" userId="ff1b7a2d-ab82-4d40-9585-e656760aee7d" providerId="ADAL" clId="{DA20AEFC-8BC2-4262-A791-0DA2B1D6E84F}" dt="2023-07-28T18:48:25.362" v="9643" actId="14100"/>
          <ac:cxnSpMkLst>
            <pc:docMk/>
            <pc:sldMk cId="1544679764" sldId="851"/>
            <ac:cxnSpMk id="15" creationId="{4AAC89A7-7440-1D68-8D3D-1B71821F28FB}"/>
          </ac:cxnSpMkLst>
        </pc:cxnChg>
        <pc:cxnChg chg="del">
          <ac:chgData name="Elarbee, Jairus H. (GSFC-581.0)[EMERGENT SPACE TECH., INC]" userId="ff1b7a2d-ab82-4d40-9585-e656760aee7d" providerId="ADAL" clId="{DA20AEFC-8BC2-4262-A791-0DA2B1D6E84F}" dt="2023-07-28T18:46:31.971" v="9587" actId="478"/>
          <ac:cxnSpMkLst>
            <pc:docMk/>
            <pc:sldMk cId="1544679764" sldId="851"/>
            <ac:cxnSpMk id="23" creationId="{BA695418-342F-06E2-2C55-46604F107CF3}"/>
          </ac:cxnSpMkLst>
        </pc:cxnChg>
        <pc:cxnChg chg="del">
          <ac:chgData name="Elarbee, Jairus H. (GSFC-581.0)[EMERGENT SPACE TECH., INC]" userId="ff1b7a2d-ab82-4d40-9585-e656760aee7d" providerId="ADAL" clId="{DA20AEFC-8BC2-4262-A791-0DA2B1D6E84F}" dt="2023-07-28T18:46:31.971" v="9587" actId="478"/>
          <ac:cxnSpMkLst>
            <pc:docMk/>
            <pc:sldMk cId="1544679764" sldId="851"/>
            <ac:cxnSpMk id="26" creationId="{0C756293-8569-6DD8-ECBC-70743EF1712B}"/>
          </ac:cxnSpMkLst>
        </pc:cxnChg>
      </pc:sldChg>
      <pc:sldChg chg="delSp modSp add mod">
        <pc:chgData name="Elarbee, Jairus H. (GSFC-581.0)[EMERGENT SPACE TECH., INC]" userId="ff1b7a2d-ab82-4d40-9585-e656760aee7d" providerId="ADAL" clId="{DA20AEFC-8BC2-4262-A791-0DA2B1D6E84F}" dt="2023-07-28T18:49:16.980" v="9697" actId="20577"/>
        <pc:sldMkLst>
          <pc:docMk/>
          <pc:sldMk cId="1693526551" sldId="852"/>
        </pc:sldMkLst>
        <pc:spChg chg="mod">
          <ac:chgData name="Elarbee, Jairus H. (GSFC-581.0)[EMERGENT SPACE TECH., INC]" userId="ff1b7a2d-ab82-4d40-9585-e656760aee7d" providerId="ADAL" clId="{DA20AEFC-8BC2-4262-A791-0DA2B1D6E84F}" dt="2023-07-28T18:49:16.980" v="9697" actId="20577"/>
          <ac:spMkLst>
            <pc:docMk/>
            <pc:sldMk cId="1693526551" sldId="852"/>
            <ac:spMk id="5" creationId="{089C6E44-C453-A08C-96C3-D63BC3A21082}"/>
          </ac:spMkLst>
        </pc:spChg>
        <pc:spChg chg="del mod">
          <ac:chgData name="Elarbee, Jairus H. (GSFC-581.0)[EMERGENT SPACE TECH., INC]" userId="ff1b7a2d-ab82-4d40-9585-e656760aee7d" providerId="ADAL" clId="{DA20AEFC-8BC2-4262-A791-0DA2B1D6E84F}" dt="2023-07-28T18:48:57.919" v="9649" actId="478"/>
          <ac:spMkLst>
            <pc:docMk/>
            <pc:sldMk cId="1693526551" sldId="852"/>
            <ac:spMk id="17" creationId="{B7BBBBC7-6F25-D4A2-58A1-17AC0AE0AA0F}"/>
          </ac:spMkLst>
        </pc:spChg>
        <pc:picChg chg="mod">
          <ac:chgData name="Elarbee, Jairus H. (GSFC-581.0)[EMERGENT SPACE TECH., INC]" userId="ff1b7a2d-ab82-4d40-9585-e656760aee7d" providerId="ADAL" clId="{DA20AEFC-8BC2-4262-A791-0DA2B1D6E84F}" dt="2023-07-28T18:48:49.564" v="9645" actId="14826"/>
          <ac:picMkLst>
            <pc:docMk/>
            <pc:sldMk cId="1693526551" sldId="852"/>
            <ac:picMk id="9" creationId="{5E6721F2-E1C1-2C2D-2A10-8AD459E24399}"/>
          </ac:picMkLst>
        </pc:picChg>
        <pc:cxnChg chg="del">
          <ac:chgData name="Elarbee, Jairus H. (GSFC-581.0)[EMERGENT SPACE TECH., INC]" userId="ff1b7a2d-ab82-4d40-9585-e656760aee7d" providerId="ADAL" clId="{DA20AEFC-8BC2-4262-A791-0DA2B1D6E84F}" dt="2023-07-28T18:48:51.512" v="9646" actId="478"/>
          <ac:cxnSpMkLst>
            <pc:docMk/>
            <pc:sldMk cId="1693526551" sldId="852"/>
            <ac:cxnSpMk id="15" creationId="{4AAC89A7-7440-1D68-8D3D-1B71821F28FB}"/>
          </ac:cxnSpMkLst>
        </pc:cxnChg>
      </pc:sldChg>
      <pc:sldChg chg="addSp modSp add mod">
        <pc:chgData name="Elarbee, Jairus H. (GSFC-581.0)[EMERGENT SPACE TECH., INC]" userId="ff1b7a2d-ab82-4d40-9585-e656760aee7d" providerId="ADAL" clId="{DA20AEFC-8BC2-4262-A791-0DA2B1D6E84F}" dt="2023-07-28T20:04:37.200" v="9759" actId="20577"/>
        <pc:sldMkLst>
          <pc:docMk/>
          <pc:sldMk cId="244692548" sldId="853"/>
        </pc:sldMkLst>
        <pc:spChg chg="add mod">
          <ac:chgData name="Elarbee, Jairus H. (GSFC-581.0)[EMERGENT SPACE TECH., INC]" userId="ff1b7a2d-ab82-4d40-9585-e656760aee7d" providerId="ADAL" clId="{DA20AEFC-8BC2-4262-A791-0DA2B1D6E84F}" dt="2023-07-28T18:51:01.378" v="9726" actId="20577"/>
          <ac:spMkLst>
            <pc:docMk/>
            <pc:sldMk cId="244692548" sldId="853"/>
            <ac:spMk id="4" creationId="{F767FFF5-ADED-F596-C3E4-6FB302B7037C}"/>
          </ac:spMkLst>
        </pc:spChg>
        <pc:spChg chg="mod">
          <ac:chgData name="Elarbee, Jairus H. (GSFC-581.0)[EMERGENT SPACE TECH., INC]" userId="ff1b7a2d-ab82-4d40-9585-e656760aee7d" providerId="ADAL" clId="{DA20AEFC-8BC2-4262-A791-0DA2B1D6E84F}" dt="2023-07-28T18:50:03.521" v="9717" actId="20577"/>
          <ac:spMkLst>
            <pc:docMk/>
            <pc:sldMk cId="244692548" sldId="853"/>
            <ac:spMk id="5" creationId="{089C6E44-C453-A08C-96C3-D63BC3A21082}"/>
          </ac:spMkLst>
        </pc:spChg>
        <pc:spChg chg="add mod">
          <ac:chgData name="Elarbee, Jairus H. (GSFC-581.0)[EMERGENT SPACE TECH., INC]" userId="ff1b7a2d-ab82-4d40-9585-e656760aee7d" providerId="ADAL" clId="{DA20AEFC-8BC2-4262-A791-0DA2B1D6E84F}" dt="2023-07-28T20:04:37.200" v="9759" actId="20577"/>
          <ac:spMkLst>
            <pc:docMk/>
            <pc:sldMk cId="244692548" sldId="853"/>
            <ac:spMk id="8" creationId="{BB352E63-192C-897C-52EF-7AE1E608ECDB}"/>
          </ac:spMkLst>
        </pc:spChg>
        <pc:picChg chg="mod">
          <ac:chgData name="Elarbee, Jairus H. (GSFC-581.0)[EMERGENT SPACE TECH., INC]" userId="ff1b7a2d-ab82-4d40-9585-e656760aee7d" providerId="ADAL" clId="{DA20AEFC-8BC2-4262-A791-0DA2B1D6E84F}" dt="2023-07-28T18:50:23.316" v="9718" actId="14826"/>
          <ac:picMkLst>
            <pc:docMk/>
            <pc:sldMk cId="244692548" sldId="853"/>
            <ac:picMk id="9" creationId="{5E6721F2-E1C1-2C2D-2A10-8AD459E24399}"/>
          </ac:picMkLst>
        </pc:picChg>
        <pc:cxnChg chg="add mod">
          <ac:chgData name="Elarbee, Jairus H. (GSFC-581.0)[EMERGENT SPACE TECH., INC]" userId="ff1b7a2d-ab82-4d40-9585-e656760aee7d" providerId="ADAL" clId="{DA20AEFC-8BC2-4262-A791-0DA2B1D6E84F}" dt="2023-07-28T18:50:55.826" v="9723" actId="14100"/>
          <ac:cxnSpMkLst>
            <pc:docMk/>
            <pc:sldMk cId="244692548" sldId="853"/>
            <ac:cxnSpMk id="2" creationId="{990197E5-AE61-C76D-FD46-18F2370F072B}"/>
          </ac:cxnSpMkLst>
        </pc:cxnChg>
        <pc:cxnChg chg="add mod">
          <ac:chgData name="Elarbee, Jairus H. (GSFC-581.0)[EMERGENT SPACE TECH., INC]" userId="ff1b7a2d-ab82-4d40-9585-e656760aee7d" providerId="ADAL" clId="{DA20AEFC-8BC2-4262-A791-0DA2B1D6E84F}" dt="2023-07-28T19:59:03.946" v="9757" actId="14100"/>
          <ac:cxnSpMkLst>
            <pc:docMk/>
            <pc:sldMk cId="244692548" sldId="853"/>
            <ac:cxnSpMk id="7" creationId="{AA5D5952-4BC0-8DE0-9EA1-DADB1F2FB757}"/>
          </ac:cxnSpMkLst>
        </pc:cxnChg>
      </pc:sldChg>
      <pc:sldChg chg="addSp modSp add mod">
        <pc:chgData name="Elarbee, Jairus H. (GSFC-581.0)[EMERGENT SPACE TECH., INC]" userId="ff1b7a2d-ab82-4d40-9585-e656760aee7d" providerId="ADAL" clId="{DA20AEFC-8BC2-4262-A791-0DA2B1D6E84F}" dt="2023-07-28T20:19:16.102" v="10421" actId="20577"/>
        <pc:sldMkLst>
          <pc:docMk/>
          <pc:sldMk cId="1684595006" sldId="854"/>
        </pc:sldMkLst>
        <pc:spChg chg="mod">
          <ac:chgData name="Elarbee, Jairus H. (GSFC-581.0)[EMERGENT SPACE TECH., INC]" userId="ff1b7a2d-ab82-4d40-9585-e656760aee7d" providerId="ADAL" clId="{DA20AEFC-8BC2-4262-A791-0DA2B1D6E84F}" dt="2023-07-28T20:06:28.568" v="9887" actId="14100"/>
          <ac:spMkLst>
            <pc:docMk/>
            <pc:sldMk cId="1684595006" sldId="854"/>
            <ac:spMk id="4" creationId="{F767FFF5-ADED-F596-C3E4-6FB302B7037C}"/>
          </ac:spMkLst>
        </pc:spChg>
        <pc:spChg chg="mod">
          <ac:chgData name="Elarbee, Jairus H. (GSFC-581.0)[EMERGENT SPACE TECH., INC]" userId="ff1b7a2d-ab82-4d40-9585-e656760aee7d" providerId="ADAL" clId="{DA20AEFC-8BC2-4262-A791-0DA2B1D6E84F}" dt="2023-07-28T20:06:48.157" v="9917" actId="20577"/>
          <ac:spMkLst>
            <pc:docMk/>
            <pc:sldMk cId="1684595006" sldId="854"/>
            <ac:spMk id="5" creationId="{089C6E44-C453-A08C-96C3-D63BC3A21082}"/>
          </ac:spMkLst>
        </pc:spChg>
        <pc:spChg chg="mod">
          <ac:chgData name="Elarbee, Jairus H. (GSFC-581.0)[EMERGENT SPACE TECH., INC]" userId="ff1b7a2d-ab82-4d40-9585-e656760aee7d" providerId="ADAL" clId="{DA20AEFC-8BC2-4262-A791-0DA2B1D6E84F}" dt="2023-07-28T20:05:05.244" v="9768" actId="20577"/>
          <ac:spMkLst>
            <pc:docMk/>
            <pc:sldMk cId="1684595006" sldId="854"/>
            <ac:spMk id="8" creationId="{BB352E63-192C-897C-52EF-7AE1E608ECDB}"/>
          </ac:spMkLst>
        </pc:spChg>
        <pc:spChg chg="add mod">
          <ac:chgData name="Elarbee, Jairus H. (GSFC-581.0)[EMERGENT SPACE TECH., INC]" userId="ff1b7a2d-ab82-4d40-9585-e656760aee7d" providerId="ADAL" clId="{DA20AEFC-8BC2-4262-A791-0DA2B1D6E84F}" dt="2023-07-28T20:06:36.082" v="9888" actId="20577"/>
          <ac:spMkLst>
            <pc:docMk/>
            <pc:sldMk cId="1684595006" sldId="854"/>
            <ac:spMk id="11" creationId="{3C3B67E4-5C08-89EB-BA00-DA3722A70578}"/>
          </ac:spMkLst>
        </pc:spChg>
        <pc:spChg chg="add mod">
          <ac:chgData name="Elarbee, Jairus H. (GSFC-581.0)[EMERGENT SPACE TECH., INC]" userId="ff1b7a2d-ab82-4d40-9585-e656760aee7d" providerId="ADAL" clId="{DA20AEFC-8BC2-4262-A791-0DA2B1D6E84F}" dt="2023-07-28T20:19:16.102" v="10421" actId="20577"/>
          <ac:spMkLst>
            <pc:docMk/>
            <pc:sldMk cId="1684595006" sldId="854"/>
            <ac:spMk id="14" creationId="{410188E5-1458-8F5A-BC4F-15FD0F8C48D3}"/>
          </ac:spMkLst>
        </pc:spChg>
        <pc:picChg chg="mod">
          <ac:chgData name="Elarbee, Jairus H. (GSFC-581.0)[EMERGENT SPACE TECH., INC]" userId="ff1b7a2d-ab82-4d40-9585-e656760aee7d" providerId="ADAL" clId="{DA20AEFC-8BC2-4262-A791-0DA2B1D6E84F}" dt="2023-07-28T20:05:34.506" v="9806" actId="1076"/>
          <ac:picMkLst>
            <pc:docMk/>
            <pc:sldMk cId="1684595006" sldId="854"/>
            <ac:picMk id="9" creationId="{5E6721F2-E1C1-2C2D-2A10-8AD459E24399}"/>
          </ac:picMkLst>
        </pc:picChg>
        <pc:cxnChg chg="mod">
          <ac:chgData name="Elarbee, Jairus H. (GSFC-581.0)[EMERGENT SPACE TECH., INC]" userId="ff1b7a2d-ab82-4d40-9585-e656760aee7d" providerId="ADAL" clId="{DA20AEFC-8BC2-4262-A791-0DA2B1D6E84F}" dt="2023-07-28T20:05:10.917" v="9769" actId="1076"/>
          <ac:cxnSpMkLst>
            <pc:docMk/>
            <pc:sldMk cId="1684595006" sldId="854"/>
            <ac:cxnSpMk id="2" creationId="{990197E5-AE61-C76D-FD46-18F2370F072B}"/>
          </ac:cxnSpMkLst>
        </pc:cxnChg>
        <pc:cxnChg chg="mod">
          <ac:chgData name="Elarbee, Jairus H. (GSFC-581.0)[EMERGENT SPACE TECH., INC]" userId="ff1b7a2d-ab82-4d40-9585-e656760aee7d" providerId="ADAL" clId="{DA20AEFC-8BC2-4262-A791-0DA2B1D6E84F}" dt="2023-07-28T20:05:02.776" v="9762" actId="14100"/>
          <ac:cxnSpMkLst>
            <pc:docMk/>
            <pc:sldMk cId="1684595006" sldId="854"/>
            <ac:cxnSpMk id="7" creationId="{AA5D5952-4BC0-8DE0-9EA1-DADB1F2FB757}"/>
          </ac:cxnSpMkLst>
        </pc:cxnChg>
        <pc:cxnChg chg="add mod">
          <ac:chgData name="Elarbee, Jairus H. (GSFC-581.0)[EMERGENT SPACE TECH., INC]" userId="ff1b7a2d-ab82-4d40-9585-e656760aee7d" providerId="ADAL" clId="{DA20AEFC-8BC2-4262-A791-0DA2B1D6E84F}" dt="2023-07-28T20:05:40.399" v="9808" actId="14100"/>
          <ac:cxnSpMkLst>
            <pc:docMk/>
            <pc:sldMk cId="1684595006" sldId="854"/>
            <ac:cxnSpMk id="10" creationId="{07B0D5C7-78E1-3FB9-0845-7B40538755F3}"/>
          </ac:cxnSpMkLst>
        </pc:cxnChg>
        <pc:cxnChg chg="add mod">
          <ac:chgData name="Elarbee, Jairus H. (GSFC-581.0)[EMERGENT SPACE TECH., INC]" userId="ff1b7a2d-ab82-4d40-9585-e656760aee7d" providerId="ADAL" clId="{DA20AEFC-8BC2-4262-A791-0DA2B1D6E84F}" dt="2023-07-28T20:19:10.679" v="10411" actId="14100"/>
          <ac:cxnSpMkLst>
            <pc:docMk/>
            <pc:sldMk cId="1684595006" sldId="854"/>
            <ac:cxnSpMk id="13" creationId="{AABE3090-2ACF-CE40-AA5A-CE8A57361620}"/>
          </ac:cxnSpMkLst>
        </pc:cxnChg>
      </pc:sldChg>
      <pc:sldChg chg="addSp modSp add mod">
        <pc:chgData name="Elarbee, Jairus H. (GSFC-581.0)[EMERGENT SPACE TECH., INC]" userId="ff1b7a2d-ab82-4d40-9585-e656760aee7d" providerId="ADAL" clId="{DA20AEFC-8BC2-4262-A791-0DA2B1D6E84F}" dt="2023-07-28T20:19:25.752" v="10423" actId="1076"/>
        <pc:sldMkLst>
          <pc:docMk/>
          <pc:sldMk cId="3377253930" sldId="855"/>
        </pc:sldMkLst>
        <pc:spChg chg="mod">
          <ac:chgData name="Elarbee, Jairus H. (GSFC-581.0)[EMERGENT SPACE TECH., INC]" userId="ff1b7a2d-ab82-4d40-9585-e656760aee7d" providerId="ADAL" clId="{DA20AEFC-8BC2-4262-A791-0DA2B1D6E84F}" dt="2023-07-28T20:12:41.361" v="10089" actId="1076"/>
          <ac:spMkLst>
            <pc:docMk/>
            <pc:sldMk cId="3377253930" sldId="855"/>
            <ac:spMk id="4" creationId="{F767FFF5-ADED-F596-C3E4-6FB302B7037C}"/>
          </ac:spMkLst>
        </pc:spChg>
        <pc:spChg chg="mod">
          <ac:chgData name="Elarbee, Jairus H. (GSFC-581.0)[EMERGENT SPACE TECH., INC]" userId="ff1b7a2d-ab82-4d40-9585-e656760aee7d" providerId="ADAL" clId="{DA20AEFC-8BC2-4262-A791-0DA2B1D6E84F}" dt="2023-07-28T20:09:00.783" v="9946" actId="20577"/>
          <ac:spMkLst>
            <pc:docMk/>
            <pc:sldMk cId="3377253930" sldId="855"/>
            <ac:spMk id="5" creationId="{089C6E44-C453-A08C-96C3-D63BC3A21082}"/>
          </ac:spMkLst>
        </pc:spChg>
        <pc:spChg chg="mod">
          <ac:chgData name="Elarbee, Jairus H. (GSFC-581.0)[EMERGENT SPACE TECH., INC]" userId="ff1b7a2d-ab82-4d40-9585-e656760aee7d" providerId="ADAL" clId="{DA20AEFC-8BC2-4262-A791-0DA2B1D6E84F}" dt="2023-07-28T20:11:03.447" v="10025" actId="1076"/>
          <ac:spMkLst>
            <pc:docMk/>
            <pc:sldMk cId="3377253930" sldId="855"/>
            <ac:spMk id="8" creationId="{BB352E63-192C-897C-52EF-7AE1E608ECDB}"/>
          </ac:spMkLst>
        </pc:spChg>
        <pc:spChg chg="mod">
          <ac:chgData name="Elarbee, Jairus H. (GSFC-581.0)[EMERGENT SPACE TECH., INC]" userId="ff1b7a2d-ab82-4d40-9585-e656760aee7d" providerId="ADAL" clId="{DA20AEFC-8BC2-4262-A791-0DA2B1D6E84F}" dt="2023-07-28T20:12:17.787" v="10086" actId="1076"/>
          <ac:spMkLst>
            <pc:docMk/>
            <pc:sldMk cId="3377253930" sldId="855"/>
            <ac:spMk id="11" creationId="{3C3B67E4-5C08-89EB-BA00-DA3722A70578}"/>
          </ac:spMkLst>
        </pc:spChg>
        <pc:spChg chg="add mod">
          <ac:chgData name="Elarbee, Jairus H. (GSFC-581.0)[EMERGENT SPACE TECH., INC]" userId="ff1b7a2d-ab82-4d40-9585-e656760aee7d" providerId="ADAL" clId="{DA20AEFC-8BC2-4262-A791-0DA2B1D6E84F}" dt="2023-07-28T20:19:25.752" v="10423" actId="1076"/>
          <ac:spMkLst>
            <pc:docMk/>
            <pc:sldMk cId="3377253930" sldId="855"/>
            <ac:spMk id="21" creationId="{930A0360-60E0-E56F-F7A2-1F7A62106A07}"/>
          </ac:spMkLst>
        </pc:spChg>
        <pc:picChg chg="mod">
          <ac:chgData name="Elarbee, Jairus H. (GSFC-581.0)[EMERGENT SPACE TECH., INC]" userId="ff1b7a2d-ab82-4d40-9585-e656760aee7d" providerId="ADAL" clId="{DA20AEFC-8BC2-4262-A791-0DA2B1D6E84F}" dt="2023-07-28T20:09:11.067" v="9949" actId="14100"/>
          <ac:picMkLst>
            <pc:docMk/>
            <pc:sldMk cId="3377253930" sldId="855"/>
            <ac:picMk id="9" creationId="{5E6721F2-E1C1-2C2D-2A10-8AD459E24399}"/>
          </ac:picMkLst>
        </pc:picChg>
        <pc:cxnChg chg="mod">
          <ac:chgData name="Elarbee, Jairus H. (GSFC-581.0)[EMERGENT SPACE TECH., INC]" userId="ff1b7a2d-ab82-4d40-9585-e656760aee7d" providerId="ADAL" clId="{DA20AEFC-8BC2-4262-A791-0DA2B1D6E84F}" dt="2023-07-28T20:12:49.367" v="10091" actId="14100"/>
          <ac:cxnSpMkLst>
            <pc:docMk/>
            <pc:sldMk cId="3377253930" sldId="855"/>
            <ac:cxnSpMk id="2" creationId="{990197E5-AE61-C76D-FD46-18F2370F072B}"/>
          </ac:cxnSpMkLst>
        </pc:cxnChg>
        <pc:cxnChg chg="mod">
          <ac:chgData name="Elarbee, Jairus H. (GSFC-581.0)[EMERGENT SPACE TECH., INC]" userId="ff1b7a2d-ab82-4d40-9585-e656760aee7d" providerId="ADAL" clId="{DA20AEFC-8BC2-4262-A791-0DA2B1D6E84F}" dt="2023-07-28T20:11:07.708" v="10027" actId="14100"/>
          <ac:cxnSpMkLst>
            <pc:docMk/>
            <pc:sldMk cId="3377253930" sldId="855"/>
            <ac:cxnSpMk id="7" creationId="{AA5D5952-4BC0-8DE0-9EA1-DADB1F2FB757}"/>
          </ac:cxnSpMkLst>
        </pc:cxnChg>
        <pc:cxnChg chg="mod">
          <ac:chgData name="Elarbee, Jairus H. (GSFC-581.0)[EMERGENT SPACE TECH., INC]" userId="ff1b7a2d-ab82-4d40-9585-e656760aee7d" providerId="ADAL" clId="{DA20AEFC-8BC2-4262-A791-0DA2B1D6E84F}" dt="2023-07-28T20:12:21.435" v="10087" actId="14100"/>
          <ac:cxnSpMkLst>
            <pc:docMk/>
            <pc:sldMk cId="3377253930" sldId="855"/>
            <ac:cxnSpMk id="10" creationId="{07B0D5C7-78E1-3FB9-0845-7B40538755F3}"/>
          </ac:cxnSpMkLst>
        </pc:cxnChg>
        <pc:cxnChg chg="add mod">
          <ac:chgData name="Elarbee, Jairus H. (GSFC-581.0)[EMERGENT SPACE TECH., INC]" userId="ff1b7a2d-ab82-4d40-9585-e656760aee7d" providerId="ADAL" clId="{DA20AEFC-8BC2-4262-A791-0DA2B1D6E84F}" dt="2023-07-28T20:19:25.752" v="10423" actId="1076"/>
          <ac:cxnSpMkLst>
            <pc:docMk/>
            <pc:sldMk cId="3377253930" sldId="855"/>
            <ac:cxnSpMk id="20" creationId="{C95DF809-0F4A-B356-4CE2-5C614251BA5E}"/>
          </ac:cxnSpMkLst>
        </pc:cxnChg>
      </pc:sldChg>
      <pc:sldChg chg="addSp delSp modSp add mod">
        <pc:chgData name="Elarbee, Jairus H. (GSFC-581.0)[EMERGENT SPACE TECH., INC]" userId="ff1b7a2d-ab82-4d40-9585-e656760aee7d" providerId="ADAL" clId="{DA20AEFC-8BC2-4262-A791-0DA2B1D6E84F}" dt="2023-10-12T18:24:10.197" v="16258" actId="20577"/>
        <pc:sldMkLst>
          <pc:docMk/>
          <pc:sldMk cId="3068949103" sldId="856"/>
        </pc:sldMkLst>
        <pc:spChg chg="mod">
          <ac:chgData name="Elarbee, Jairus H. (GSFC-581.0)[EMERGENT SPACE TECH., INC]" userId="ff1b7a2d-ab82-4d40-9585-e656760aee7d" providerId="ADAL" clId="{DA20AEFC-8BC2-4262-A791-0DA2B1D6E84F}" dt="2023-07-28T20:13:52.556" v="10129" actId="20577"/>
          <ac:spMkLst>
            <pc:docMk/>
            <pc:sldMk cId="3068949103" sldId="856"/>
            <ac:spMk id="4" creationId="{F767FFF5-ADED-F596-C3E4-6FB302B7037C}"/>
          </ac:spMkLst>
        </pc:spChg>
        <pc:spChg chg="mod">
          <ac:chgData name="Elarbee, Jairus H. (GSFC-581.0)[EMERGENT SPACE TECH., INC]" userId="ff1b7a2d-ab82-4d40-9585-e656760aee7d" providerId="ADAL" clId="{DA20AEFC-8BC2-4262-A791-0DA2B1D6E84F}" dt="2023-10-12T18:24:10.197" v="16258" actId="20577"/>
          <ac:spMkLst>
            <pc:docMk/>
            <pc:sldMk cId="3068949103" sldId="856"/>
            <ac:spMk id="5" creationId="{089C6E44-C453-A08C-96C3-D63BC3A21082}"/>
          </ac:spMkLst>
        </pc:spChg>
        <pc:spChg chg="del">
          <ac:chgData name="Elarbee, Jairus H. (GSFC-581.0)[EMERGENT SPACE TECH., INC]" userId="ff1b7a2d-ab82-4d40-9585-e656760aee7d" providerId="ADAL" clId="{DA20AEFC-8BC2-4262-A791-0DA2B1D6E84F}" dt="2023-07-28T20:13:10.856" v="10095" actId="478"/>
          <ac:spMkLst>
            <pc:docMk/>
            <pc:sldMk cId="3068949103" sldId="856"/>
            <ac:spMk id="11" creationId="{3C3B67E4-5C08-89EB-BA00-DA3722A70578}"/>
          </ac:spMkLst>
        </pc:spChg>
        <pc:spChg chg="add mod">
          <ac:chgData name="Elarbee, Jairus H. (GSFC-581.0)[EMERGENT SPACE TECH., INC]" userId="ff1b7a2d-ab82-4d40-9585-e656760aee7d" providerId="ADAL" clId="{DA20AEFC-8BC2-4262-A791-0DA2B1D6E84F}" dt="2023-07-28T20:19:40.462" v="10428" actId="20577"/>
          <ac:spMkLst>
            <pc:docMk/>
            <pc:sldMk cId="3068949103" sldId="856"/>
            <ac:spMk id="15" creationId="{519C1199-C33E-5068-B438-4FFD2CF1DCCD}"/>
          </ac:spMkLst>
        </pc:spChg>
        <pc:picChg chg="mod">
          <ac:chgData name="Elarbee, Jairus H. (GSFC-581.0)[EMERGENT SPACE TECH., INC]" userId="ff1b7a2d-ab82-4d40-9585-e656760aee7d" providerId="ADAL" clId="{DA20AEFC-8BC2-4262-A791-0DA2B1D6E84F}" dt="2023-07-28T20:08:00.246" v="9921" actId="14826"/>
          <ac:picMkLst>
            <pc:docMk/>
            <pc:sldMk cId="3068949103" sldId="856"/>
            <ac:picMk id="9" creationId="{5E6721F2-E1C1-2C2D-2A10-8AD459E24399}"/>
          </ac:picMkLst>
        </pc:picChg>
        <pc:cxnChg chg="mod">
          <ac:chgData name="Elarbee, Jairus H. (GSFC-581.0)[EMERGENT SPACE TECH., INC]" userId="ff1b7a2d-ab82-4d40-9585-e656760aee7d" providerId="ADAL" clId="{DA20AEFC-8BC2-4262-A791-0DA2B1D6E84F}" dt="2023-07-28T20:13:51.068" v="10127" actId="14100"/>
          <ac:cxnSpMkLst>
            <pc:docMk/>
            <pc:sldMk cId="3068949103" sldId="856"/>
            <ac:cxnSpMk id="2" creationId="{990197E5-AE61-C76D-FD46-18F2370F072B}"/>
          </ac:cxnSpMkLst>
        </pc:cxnChg>
        <pc:cxnChg chg="mod">
          <ac:chgData name="Elarbee, Jairus H. (GSFC-581.0)[EMERGENT SPACE TECH., INC]" userId="ff1b7a2d-ab82-4d40-9585-e656760aee7d" providerId="ADAL" clId="{DA20AEFC-8BC2-4262-A791-0DA2B1D6E84F}" dt="2023-07-28T20:12:59.294" v="10092" actId="14100"/>
          <ac:cxnSpMkLst>
            <pc:docMk/>
            <pc:sldMk cId="3068949103" sldId="856"/>
            <ac:cxnSpMk id="7" creationId="{AA5D5952-4BC0-8DE0-9EA1-DADB1F2FB757}"/>
          </ac:cxnSpMkLst>
        </pc:cxnChg>
        <pc:cxnChg chg="del">
          <ac:chgData name="Elarbee, Jairus H. (GSFC-581.0)[EMERGENT SPACE TECH., INC]" userId="ff1b7a2d-ab82-4d40-9585-e656760aee7d" providerId="ADAL" clId="{DA20AEFC-8BC2-4262-A791-0DA2B1D6E84F}" dt="2023-07-28T20:13:08.611" v="10094" actId="478"/>
          <ac:cxnSpMkLst>
            <pc:docMk/>
            <pc:sldMk cId="3068949103" sldId="856"/>
            <ac:cxnSpMk id="10" creationId="{07B0D5C7-78E1-3FB9-0845-7B40538755F3}"/>
          </ac:cxnSpMkLst>
        </pc:cxnChg>
        <pc:cxnChg chg="add mod">
          <ac:chgData name="Elarbee, Jairus H. (GSFC-581.0)[EMERGENT SPACE TECH., INC]" userId="ff1b7a2d-ab82-4d40-9585-e656760aee7d" providerId="ADAL" clId="{DA20AEFC-8BC2-4262-A791-0DA2B1D6E84F}" dt="2023-07-28T20:19:38.458" v="10426" actId="14100"/>
          <ac:cxnSpMkLst>
            <pc:docMk/>
            <pc:sldMk cId="3068949103" sldId="856"/>
            <ac:cxnSpMk id="14" creationId="{1DCD9DFC-F600-3C76-C046-FE0E394F23D2}"/>
          </ac:cxnSpMkLst>
        </pc:cxnChg>
      </pc:sldChg>
      <pc:sldChg chg="modSp add mod">
        <pc:chgData name="Elarbee, Jairus H. (GSFC-581.0)[EMERGENT SPACE TECH., INC]" userId="ff1b7a2d-ab82-4d40-9585-e656760aee7d" providerId="ADAL" clId="{DA20AEFC-8BC2-4262-A791-0DA2B1D6E84F}" dt="2023-10-12T18:24:18.703" v="16275" actId="20577"/>
        <pc:sldMkLst>
          <pc:docMk/>
          <pc:sldMk cId="3551404286" sldId="857"/>
        </pc:sldMkLst>
        <pc:spChg chg="mod">
          <ac:chgData name="Elarbee, Jairus H. (GSFC-581.0)[EMERGENT SPACE TECH., INC]" userId="ff1b7a2d-ab82-4d40-9585-e656760aee7d" providerId="ADAL" clId="{DA20AEFC-8BC2-4262-A791-0DA2B1D6E84F}" dt="2023-07-28T20:16:51.183" v="10339" actId="20577"/>
          <ac:spMkLst>
            <pc:docMk/>
            <pc:sldMk cId="3551404286" sldId="857"/>
            <ac:spMk id="4" creationId="{F767FFF5-ADED-F596-C3E4-6FB302B7037C}"/>
          </ac:spMkLst>
        </pc:spChg>
        <pc:spChg chg="mod">
          <ac:chgData name="Elarbee, Jairus H. (GSFC-581.0)[EMERGENT SPACE TECH., INC]" userId="ff1b7a2d-ab82-4d40-9585-e656760aee7d" providerId="ADAL" clId="{DA20AEFC-8BC2-4262-A791-0DA2B1D6E84F}" dt="2023-10-12T18:24:18.703" v="16275" actId="20577"/>
          <ac:spMkLst>
            <pc:docMk/>
            <pc:sldMk cId="3551404286" sldId="857"/>
            <ac:spMk id="5" creationId="{089C6E44-C453-A08C-96C3-D63BC3A21082}"/>
          </ac:spMkLst>
        </pc:spChg>
        <pc:spChg chg="mod">
          <ac:chgData name="Elarbee, Jairus H. (GSFC-581.0)[EMERGENT SPACE TECH., INC]" userId="ff1b7a2d-ab82-4d40-9585-e656760aee7d" providerId="ADAL" clId="{DA20AEFC-8BC2-4262-A791-0DA2B1D6E84F}" dt="2023-07-28T20:14:27.268" v="10184" actId="14100"/>
          <ac:spMkLst>
            <pc:docMk/>
            <pc:sldMk cId="3551404286" sldId="857"/>
            <ac:spMk id="8" creationId="{BB352E63-192C-897C-52EF-7AE1E608ECDB}"/>
          </ac:spMkLst>
        </pc:spChg>
        <pc:spChg chg="mod">
          <ac:chgData name="Elarbee, Jairus H. (GSFC-581.0)[EMERGENT SPACE TECH., INC]" userId="ff1b7a2d-ab82-4d40-9585-e656760aee7d" providerId="ADAL" clId="{DA20AEFC-8BC2-4262-A791-0DA2B1D6E84F}" dt="2023-07-28T20:15:42.255" v="10257" actId="14100"/>
          <ac:spMkLst>
            <pc:docMk/>
            <pc:sldMk cId="3551404286" sldId="857"/>
            <ac:spMk id="11" creationId="{3C3B67E4-5C08-89EB-BA00-DA3722A70578}"/>
          </ac:spMkLst>
        </pc:spChg>
        <pc:picChg chg="mod">
          <ac:chgData name="Elarbee, Jairus H. (GSFC-581.0)[EMERGENT SPACE TECH., INC]" userId="ff1b7a2d-ab82-4d40-9585-e656760aee7d" providerId="ADAL" clId="{DA20AEFC-8BC2-4262-A791-0DA2B1D6E84F}" dt="2023-07-28T20:15:32.451" v="10253" actId="34135"/>
          <ac:picMkLst>
            <pc:docMk/>
            <pc:sldMk cId="3551404286" sldId="857"/>
            <ac:picMk id="9" creationId="{5E6721F2-E1C1-2C2D-2A10-8AD459E24399}"/>
          </ac:picMkLst>
        </pc:picChg>
        <pc:cxnChg chg="mod">
          <ac:chgData name="Elarbee, Jairus H. (GSFC-581.0)[EMERGENT SPACE TECH., INC]" userId="ff1b7a2d-ab82-4d40-9585-e656760aee7d" providerId="ADAL" clId="{DA20AEFC-8BC2-4262-A791-0DA2B1D6E84F}" dt="2023-07-28T20:16:28.860" v="10329" actId="14100"/>
          <ac:cxnSpMkLst>
            <pc:docMk/>
            <pc:sldMk cId="3551404286" sldId="857"/>
            <ac:cxnSpMk id="2" creationId="{990197E5-AE61-C76D-FD46-18F2370F072B}"/>
          </ac:cxnSpMkLst>
        </pc:cxnChg>
        <pc:cxnChg chg="mod">
          <ac:chgData name="Elarbee, Jairus H. (GSFC-581.0)[EMERGENT SPACE TECH., INC]" userId="ff1b7a2d-ab82-4d40-9585-e656760aee7d" providerId="ADAL" clId="{DA20AEFC-8BC2-4262-A791-0DA2B1D6E84F}" dt="2023-07-28T20:14:10.488" v="10130" actId="14100"/>
          <ac:cxnSpMkLst>
            <pc:docMk/>
            <pc:sldMk cId="3551404286" sldId="857"/>
            <ac:cxnSpMk id="7" creationId="{AA5D5952-4BC0-8DE0-9EA1-DADB1F2FB757}"/>
          </ac:cxnSpMkLst>
        </pc:cxnChg>
        <pc:cxnChg chg="mod">
          <ac:chgData name="Elarbee, Jairus H. (GSFC-581.0)[EMERGENT SPACE TECH., INC]" userId="ff1b7a2d-ab82-4d40-9585-e656760aee7d" providerId="ADAL" clId="{DA20AEFC-8BC2-4262-A791-0DA2B1D6E84F}" dt="2023-07-28T20:15:45.849" v="10258" actId="14100"/>
          <ac:cxnSpMkLst>
            <pc:docMk/>
            <pc:sldMk cId="3551404286" sldId="857"/>
            <ac:cxnSpMk id="10" creationId="{07B0D5C7-78E1-3FB9-0845-7B40538755F3}"/>
          </ac:cxnSpMkLst>
        </pc:cxnChg>
      </pc:sldChg>
      <pc:sldChg chg="addSp modSp add mod">
        <pc:chgData name="Elarbee, Jairus H. (GSFC-581.0)[EMERGENT SPACE TECH., INC]" userId="ff1b7a2d-ab82-4d40-9585-e656760aee7d" providerId="ADAL" clId="{DA20AEFC-8BC2-4262-A791-0DA2B1D6E84F}" dt="2023-10-12T18:24:31.017" v="16276"/>
        <pc:sldMkLst>
          <pc:docMk/>
          <pc:sldMk cId="1483375635" sldId="858"/>
        </pc:sldMkLst>
        <pc:spChg chg="mod">
          <ac:chgData name="Elarbee, Jairus H. (GSFC-581.0)[EMERGENT SPACE TECH., INC]" userId="ff1b7a2d-ab82-4d40-9585-e656760aee7d" providerId="ADAL" clId="{DA20AEFC-8BC2-4262-A791-0DA2B1D6E84F}" dt="2023-07-28T20:19:52.170" v="10430" actId="1076"/>
          <ac:spMkLst>
            <pc:docMk/>
            <pc:sldMk cId="1483375635" sldId="858"/>
            <ac:spMk id="4" creationId="{F767FFF5-ADED-F596-C3E4-6FB302B7037C}"/>
          </ac:spMkLst>
        </pc:spChg>
        <pc:spChg chg="mod">
          <ac:chgData name="Elarbee, Jairus H. (GSFC-581.0)[EMERGENT SPACE TECH., INC]" userId="ff1b7a2d-ab82-4d40-9585-e656760aee7d" providerId="ADAL" clId="{DA20AEFC-8BC2-4262-A791-0DA2B1D6E84F}" dt="2023-10-12T18:24:31.017" v="16276"/>
          <ac:spMkLst>
            <pc:docMk/>
            <pc:sldMk cId="1483375635" sldId="858"/>
            <ac:spMk id="5" creationId="{089C6E44-C453-A08C-96C3-D63BC3A21082}"/>
          </ac:spMkLst>
        </pc:spChg>
        <pc:spChg chg="mod">
          <ac:chgData name="Elarbee, Jairus H. (GSFC-581.0)[EMERGENT SPACE TECH., INC]" userId="ff1b7a2d-ab82-4d40-9585-e656760aee7d" providerId="ADAL" clId="{DA20AEFC-8BC2-4262-A791-0DA2B1D6E84F}" dt="2023-07-28T20:18:24.441" v="10407" actId="1076"/>
          <ac:spMkLst>
            <pc:docMk/>
            <pc:sldMk cId="1483375635" sldId="858"/>
            <ac:spMk id="8" creationId="{BB352E63-192C-897C-52EF-7AE1E608ECDB}"/>
          </ac:spMkLst>
        </pc:spChg>
        <pc:spChg chg="mod">
          <ac:chgData name="Elarbee, Jairus H. (GSFC-581.0)[EMERGENT SPACE TECH., INC]" userId="ff1b7a2d-ab82-4d40-9585-e656760aee7d" providerId="ADAL" clId="{DA20AEFC-8BC2-4262-A791-0DA2B1D6E84F}" dt="2023-07-28T20:18:15.530" v="10405" actId="20577"/>
          <ac:spMkLst>
            <pc:docMk/>
            <pc:sldMk cId="1483375635" sldId="858"/>
            <ac:spMk id="11" creationId="{3C3B67E4-5C08-89EB-BA00-DA3722A70578}"/>
          </ac:spMkLst>
        </pc:spChg>
        <pc:spChg chg="add mod">
          <ac:chgData name="Elarbee, Jairus H. (GSFC-581.0)[EMERGENT SPACE TECH., INC]" userId="ff1b7a2d-ab82-4d40-9585-e656760aee7d" providerId="ADAL" clId="{DA20AEFC-8BC2-4262-A791-0DA2B1D6E84F}" dt="2023-07-28T20:20:00.361" v="10433" actId="1076"/>
          <ac:spMkLst>
            <pc:docMk/>
            <pc:sldMk cId="1483375635" sldId="858"/>
            <ac:spMk id="16" creationId="{35B88369-FB08-53A7-B8EF-EFE5CFF7DBEF}"/>
          </ac:spMkLst>
        </pc:spChg>
        <pc:picChg chg="mod">
          <ac:chgData name="Elarbee, Jairus H. (GSFC-581.0)[EMERGENT SPACE TECH., INC]" userId="ff1b7a2d-ab82-4d40-9585-e656760aee7d" providerId="ADAL" clId="{DA20AEFC-8BC2-4262-A791-0DA2B1D6E84F}" dt="2023-07-28T20:17:46.458" v="10341" actId="14826"/>
          <ac:picMkLst>
            <pc:docMk/>
            <pc:sldMk cId="1483375635" sldId="858"/>
            <ac:picMk id="9" creationId="{5E6721F2-E1C1-2C2D-2A10-8AD459E24399}"/>
          </ac:picMkLst>
        </pc:picChg>
        <pc:cxnChg chg="mod">
          <ac:chgData name="Elarbee, Jairus H. (GSFC-581.0)[EMERGENT SPACE TECH., INC]" userId="ff1b7a2d-ab82-4d40-9585-e656760aee7d" providerId="ADAL" clId="{DA20AEFC-8BC2-4262-A791-0DA2B1D6E84F}" dt="2023-07-28T20:19:48.979" v="10429" actId="14100"/>
          <ac:cxnSpMkLst>
            <pc:docMk/>
            <pc:sldMk cId="1483375635" sldId="858"/>
            <ac:cxnSpMk id="2" creationId="{990197E5-AE61-C76D-FD46-18F2370F072B}"/>
          </ac:cxnSpMkLst>
        </pc:cxnChg>
        <pc:cxnChg chg="mod">
          <ac:chgData name="Elarbee, Jairus H. (GSFC-581.0)[EMERGENT SPACE TECH., INC]" userId="ff1b7a2d-ab82-4d40-9585-e656760aee7d" providerId="ADAL" clId="{DA20AEFC-8BC2-4262-A791-0DA2B1D6E84F}" dt="2023-07-28T20:18:20.464" v="10406" actId="14100"/>
          <ac:cxnSpMkLst>
            <pc:docMk/>
            <pc:sldMk cId="1483375635" sldId="858"/>
            <ac:cxnSpMk id="7" creationId="{AA5D5952-4BC0-8DE0-9EA1-DADB1F2FB757}"/>
          </ac:cxnSpMkLst>
        </pc:cxnChg>
        <pc:cxnChg chg="mod">
          <ac:chgData name="Elarbee, Jairus H. (GSFC-581.0)[EMERGENT SPACE TECH., INC]" userId="ff1b7a2d-ab82-4d40-9585-e656760aee7d" providerId="ADAL" clId="{DA20AEFC-8BC2-4262-A791-0DA2B1D6E84F}" dt="2023-07-28T20:18:10.095" v="10395" actId="14100"/>
          <ac:cxnSpMkLst>
            <pc:docMk/>
            <pc:sldMk cId="1483375635" sldId="858"/>
            <ac:cxnSpMk id="10" creationId="{07B0D5C7-78E1-3FB9-0845-7B40538755F3}"/>
          </ac:cxnSpMkLst>
        </pc:cxnChg>
        <pc:cxnChg chg="add mod">
          <ac:chgData name="Elarbee, Jairus H. (GSFC-581.0)[EMERGENT SPACE TECH., INC]" userId="ff1b7a2d-ab82-4d40-9585-e656760aee7d" providerId="ADAL" clId="{DA20AEFC-8BC2-4262-A791-0DA2B1D6E84F}" dt="2023-07-28T20:20:13.337" v="10438" actId="14100"/>
          <ac:cxnSpMkLst>
            <pc:docMk/>
            <pc:sldMk cId="1483375635" sldId="858"/>
            <ac:cxnSpMk id="15" creationId="{53621B0E-C187-D1D6-4446-19C9B539AF29}"/>
          </ac:cxnSpMkLst>
        </pc:cxnChg>
      </pc:sldChg>
      <pc:sldChg chg="add del">
        <pc:chgData name="Elarbee, Jairus H. (GSFC-581.0)[EMERGENT SPACE TECH., INC]" userId="ff1b7a2d-ab82-4d40-9585-e656760aee7d" providerId="ADAL" clId="{DA20AEFC-8BC2-4262-A791-0DA2B1D6E84F}" dt="2023-08-01T20:40:37.891" v="10697" actId="47"/>
        <pc:sldMkLst>
          <pc:docMk/>
          <pc:sldMk cId="4188674149" sldId="859"/>
        </pc:sldMkLst>
      </pc:sldChg>
      <pc:sldChg chg="modSp add del mod">
        <pc:chgData name="Elarbee, Jairus H. (GSFC-581.0)[EMERGENT SPACE TECH., INC]" userId="ff1b7a2d-ab82-4d40-9585-e656760aee7d" providerId="ADAL" clId="{DA20AEFC-8BC2-4262-A791-0DA2B1D6E84F}" dt="2023-07-28T20:22:43.902" v="10456" actId="2696"/>
        <pc:sldMkLst>
          <pc:docMk/>
          <pc:sldMk cId="1095956227" sldId="860"/>
        </pc:sldMkLst>
        <pc:picChg chg="mod">
          <ac:chgData name="Elarbee, Jairus H. (GSFC-581.0)[EMERGENT SPACE TECH., INC]" userId="ff1b7a2d-ab82-4d40-9585-e656760aee7d" providerId="ADAL" clId="{DA20AEFC-8BC2-4262-A791-0DA2B1D6E84F}" dt="2023-07-28T20:22:33.980" v="10455" actId="14826"/>
          <ac:picMkLst>
            <pc:docMk/>
            <pc:sldMk cId="1095956227" sldId="860"/>
            <ac:picMk id="9" creationId="{5E6721F2-E1C1-2C2D-2A10-8AD459E24399}"/>
          </ac:picMkLst>
        </pc:picChg>
      </pc:sldChg>
      <pc:sldChg chg="modSp add mod">
        <pc:chgData name="Elarbee, Jairus H. (GSFC-581.0)[EMERGENT SPACE TECH., INC]" userId="ff1b7a2d-ab82-4d40-9585-e656760aee7d" providerId="ADAL" clId="{DA20AEFC-8BC2-4262-A791-0DA2B1D6E84F}" dt="2023-07-28T20:40:55.078" v="10465" actId="20577"/>
        <pc:sldMkLst>
          <pc:docMk/>
          <pc:sldMk cId="2398942305" sldId="860"/>
        </pc:sldMkLst>
        <pc:spChg chg="mod">
          <ac:chgData name="Elarbee, Jairus H. (GSFC-581.0)[EMERGENT SPACE TECH., INC]" userId="ff1b7a2d-ab82-4d40-9585-e656760aee7d" providerId="ADAL" clId="{DA20AEFC-8BC2-4262-A791-0DA2B1D6E84F}" dt="2023-07-28T20:40:55.078" v="10465" actId="20577"/>
          <ac:spMkLst>
            <pc:docMk/>
            <pc:sldMk cId="2398942305" sldId="860"/>
            <ac:spMk id="5" creationId="{089C6E44-C453-A08C-96C3-D63BC3A21082}"/>
          </ac:spMkLst>
        </pc:spChg>
      </pc:sldChg>
      <pc:sldChg chg="modSp add mod">
        <pc:chgData name="Elarbee, Jairus H. (GSFC-581.0)[EMERGENT SPACE TECH., INC]" userId="ff1b7a2d-ab82-4d40-9585-e656760aee7d" providerId="ADAL" clId="{DA20AEFC-8BC2-4262-A791-0DA2B1D6E84F}" dt="2023-07-28T20:41:08.194" v="10466"/>
        <pc:sldMkLst>
          <pc:docMk/>
          <pc:sldMk cId="746935107" sldId="861"/>
        </pc:sldMkLst>
        <pc:spChg chg="mod">
          <ac:chgData name="Elarbee, Jairus H. (GSFC-581.0)[EMERGENT SPACE TECH., INC]" userId="ff1b7a2d-ab82-4d40-9585-e656760aee7d" providerId="ADAL" clId="{DA20AEFC-8BC2-4262-A791-0DA2B1D6E84F}" dt="2023-07-28T20:41:08.194" v="10466"/>
          <ac:spMkLst>
            <pc:docMk/>
            <pc:sldMk cId="746935107" sldId="861"/>
            <ac:spMk id="5" creationId="{089C6E44-C453-A08C-96C3-D63BC3A21082}"/>
          </ac:spMkLst>
        </pc:spChg>
      </pc:sldChg>
      <pc:sldChg chg="delSp modSp add del mod">
        <pc:chgData name="Elarbee, Jairus H. (GSFC-581.0)[EMERGENT SPACE TECH., INC]" userId="ff1b7a2d-ab82-4d40-9585-e656760aee7d" providerId="ADAL" clId="{DA20AEFC-8BC2-4262-A791-0DA2B1D6E84F}" dt="2023-07-28T20:22:43.902" v="10456" actId="2696"/>
        <pc:sldMkLst>
          <pc:docMk/>
          <pc:sldMk cId="3026796627" sldId="861"/>
        </pc:sldMkLst>
        <pc:spChg chg="mod">
          <ac:chgData name="Elarbee, Jairus H. (GSFC-581.0)[EMERGENT SPACE TECH., INC]" userId="ff1b7a2d-ab82-4d40-9585-e656760aee7d" providerId="ADAL" clId="{DA20AEFC-8BC2-4262-A791-0DA2B1D6E84F}" dt="2023-07-28T20:22:15.071" v="10453" actId="20577"/>
          <ac:spMkLst>
            <pc:docMk/>
            <pc:sldMk cId="3026796627" sldId="861"/>
            <ac:spMk id="5" creationId="{089C6E44-C453-A08C-96C3-D63BC3A21082}"/>
          </ac:spMkLst>
        </pc:spChg>
        <pc:spChg chg="del">
          <ac:chgData name="Elarbee, Jairus H. (GSFC-581.0)[EMERGENT SPACE TECH., INC]" userId="ff1b7a2d-ab82-4d40-9585-e656760aee7d" providerId="ADAL" clId="{DA20AEFC-8BC2-4262-A791-0DA2B1D6E84F}" dt="2023-07-28T20:22:08.336" v="10444" actId="478"/>
          <ac:spMkLst>
            <pc:docMk/>
            <pc:sldMk cId="3026796627" sldId="861"/>
            <ac:spMk id="17" creationId="{B7BBBBC7-6F25-D4A2-58A1-17AC0AE0AA0F}"/>
          </ac:spMkLst>
        </pc:spChg>
        <pc:picChg chg="mod">
          <ac:chgData name="Elarbee, Jairus H. (GSFC-581.0)[EMERGENT SPACE TECH., INC]" userId="ff1b7a2d-ab82-4d40-9585-e656760aee7d" providerId="ADAL" clId="{DA20AEFC-8BC2-4262-A791-0DA2B1D6E84F}" dt="2023-07-28T20:22:02.335" v="10442" actId="14826"/>
          <ac:picMkLst>
            <pc:docMk/>
            <pc:sldMk cId="3026796627" sldId="861"/>
            <ac:picMk id="9" creationId="{5E6721F2-E1C1-2C2D-2A10-8AD459E24399}"/>
          </ac:picMkLst>
        </pc:picChg>
        <pc:cxnChg chg="del">
          <ac:chgData name="Elarbee, Jairus H. (GSFC-581.0)[EMERGENT SPACE TECH., INC]" userId="ff1b7a2d-ab82-4d40-9585-e656760aee7d" providerId="ADAL" clId="{DA20AEFC-8BC2-4262-A791-0DA2B1D6E84F}" dt="2023-07-28T20:22:05.350" v="10443" actId="478"/>
          <ac:cxnSpMkLst>
            <pc:docMk/>
            <pc:sldMk cId="3026796627" sldId="861"/>
            <ac:cxnSpMk id="15" creationId="{4AAC89A7-7440-1D68-8D3D-1B71821F28FB}"/>
          </ac:cxnSpMkLst>
        </pc:cxnChg>
      </pc:sldChg>
      <pc:sldChg chg="addSp delSp modSp add mod">
        <pc:chgData name="Elarbee, Jairus H. (GSFC-581.0)[EMERGENT SPACE TECH., INC]" userId="ff1b7a2d-ab82-4d40-9585-e656760aee7d" providerId="ADAL" clId="{DA20AEFC-8BC2-4262-A791-0DA2B1D6E84F}" dt="2023-10-12T17:50:45.902" v="16174" actId="1076"/>
        <pc:sldMkLst>
          <pc:docMk/>
          <pc:sldMk cId="2138692851" sldId="862"/>
        </pc:sldMkLst>
        <pc:spChg chg="mod">
          <ac:chgData name="Elarbee, Jairus H. (GSFC-581.0)[EMERGENT SPACE TECH., INC]" userId="ff1b7a2d-ab82-4d40-9585-e656760aee7d" providerId="ADAL" clId="{DA20AEFC-8BC2-4262-A791-0DA2B1D6E84F}" dt="2023-08-01T15:13:31.072" v="10599" actId="20577"/>
          <ac:spMkLst>
            <pc:docMk/>
            <pc:sldMk cId="2138692851" sldId="862"/>
            <ac:spMk id="2" creationId="{BD6CE51E-5AEF-1E15-9526-7ACCC0292172}"/>
          </ac:spMkLst>
        </pc:spChg>
        <pc:spChg chg="mod">
          <ac:chgData name="Elarbee, Jairus H. (GSFC-581.0)[EMERGENT SPACE TECH., INC]" userId="ff1b7a2d-ab82-4d40-9585-e656760aee7d" providerId="ADAL" clId="{DA20AEFC-8BC2-4262-A791-0DA2B1D6E84F}" dt="2023-08-01T15:13:33.873" v="10600" actId="20577"/>
          <ac:spMkLst>
            <pc:docMk/>
            <pc:sldMk cId="2138692851" sldId="862"/>
            <ac:spMk id="3" creationId="{02A52ECE-1B35-A7AC-4B5C-6A47B9F49CAE}"/>
          </ac:spMkLst>
        </pc:spChg>
        <pc:picChg chg="add mod modCrop">
          <ac:chgData name="Elarbee, Jairus H. (GSFC-581.0)[EMERGENT SPACE TECH., INC]" userId="ff1b7a2d-ab82-4d40-9585-e656760aee7d" providerId="ADAL" clId="{DA20AEFC-8BC2-4262-A791-0DA2B1D6E84F}" dt="2023-10-12T17:50:45.902" v="16174" actId="1076"/>
          <ac:picMkLst>
            <pc:docMk/>
            <pc:sldMk cId="2138692851" sldId="862"/>
            <ac:picMk id="6" creationId="{E777C5D2-EB96-382C-6D3E-785B478C5502}"/>
          </ac:picMkLst>
        </pc:picChg>
        <pc:picChg chg="add mod modCrop">
          <ac:chgData name="Elarbee, Jairus H. (GSFC-581.0)[EMERGENT SPACE TECH., INC]" userId="ff1b7a2d-ab82-4d40-9585-e656760aee7d" providerId="ADAL" clId="{DA20AEFC-8BC2-4262-A791-0DA2B1D6E84F}" dt="2023-08-01T15:18:39.377" v="10665" actId="1076"/>
          <ac:picMkLst>
            <pc:docMk/>
            <pc:sldMk cId="2138692851" sldId="862"/>
            <ac:picMk id="8" creationId="{CD865A3B-946F-6B7B-D23D-4FA6D073EE41}"/>
          </ac:picMkLst>
        </pc:picChg>
        <pc:picChg chg="add mod modCrop">
          <ac:chgData name="Elarbee, Jairus H. (GSFC-581.0)[EMERGENT SPACE TECH., INC]" userId="ff1b7a2d-ab82-4d40-9585-e656760aee7d" providerId="ADAL" clId="{DA20AEFC-8BC2-4262-A791-0DA2B1D6E84F}" dt="2023-08-01T15:21:34.038" v="10690" actId="732"/>
          <ac:picMkLst>
            <pc:docMk/>
            <pc:sldMk cId="2138692851" sldId="862"/>
            <ac:picMk id="10" creationId="{5398E44E-3AE9-11B9-1DC8-E051913FF3A5}"/>
          </ac:picMkLst>
        </pc:picChg>
        <pc:picChg chg="add mod modCrop">
          <ac:chgData name="Elarbee, Jairus H. (GSFC-581.0)[EMERGENT SPACE TECH., INC]" userId="ff1b7a2d-ab82-4d40-9585-e656760aee7d" providerId="ADAL" clId="{DA20AEFC-8BC2-4262-A791-0DA2B1D6E84F}" dt="2023-08-01T15:21:50.427" v="10694" actId="14100"/>
          <ac:picMkLst>
            <pc:docMk/>
            <pc:sldMk cId="2138692851" sldId="862"/>
            <ac:picMk id="25" creationId="{133776D4-4613-EA57-710E-5F9131010948}"/>
          </ac:picMkLst>
        </pc:picChg>
        <pc:cxnChg chg="add mod">
          <ac:chgData name="Elarbee, Jairus H. (GSFC-581.0)[EMERGENT SPACE TECH., INC]" userId="ff1b7a2d-ab82-4d40-9585-e656760aee7d" providerId="ADAL" clId="{DA20AEFC-8BC2-4262-A791-0DA2B1D6E84F}" dt="2023-08-01T15:18:39.377" v="10665" actId="1076"/>
          <ac:cxnSpMkLst>
            <pc:docMk/>
            <pc:sldMk cId="2138692851" sldId="862"/>
            <ac:cxnSpMk id="12" creationId="{0EAD89E9-B2CB-9AD6-B908-892DEA831E65}"/>
          </ac:cxnSpMkLst>
        </pc:cxnChg>
        <pc:cxnChg chg="add del mod">
          <ac:chgData name="Elarbee, Jairus H. (GSFC-581.0)[EMERGENT SPACE TECH., INC]" userId="ff1b7a2d-ab82-4d40-9585-e656760aee7d" providerId="ADAL" clId="{DA20AEFC-8BC2-4262-A791-0DA2B1D6E84F}" dt="2023-08-01T15:17:47.908" v="10641" actId="478"/>
          <ac:cxnSpMkLst>
            <pc:docMk/>
            <pc:sldMk cId="2138692851" sldId="862"/>
            <ac:cxnSpMk id="16" creationId="{0A1547D7-F295-981E-3832-E8873D96A5C8}"/>
          </ac:cxnSpMkLst>
        </pc:cxnChg>
        <pc:cxnChg chg="add mod">
          <ac:chgData name="Elarbee, Jairus H. (GSFC-581.0)[EMERGENT SPACE TECH., INC]" userId="ff1b7a2d-ab82-4d40-9585-e656760aee7d" providerId="ADAL" clId="{DA20AEFC-8BC2-4262-A791-0DA2B1D6E84F}" dt="2023-08-01T15:18:39.377" v="10665" actId="1076"/>
          <ac:cxnSpMkLst>
            <pc:docMk/>
            <pc:sldMk cId="2138692851" sldId="862"/>
            <ac:cxnSpMk id="21" creationId="{F1FC1978-B2D2-13CB-6E9E-F1225CF05D71}"/>
          </ac:cxnSpMkLst>
        </pc:cxnChg>
        <pc:cxnChg chg="add mod">
          <ac:chgData name="Elarbee, Jairus H. (GSFC-581.0)[EMERGENT SPACE TECH., INC]" userId="ff1b7a2d-ab82-4d40-9585-e656760aee7d" providerId="ADAL" clId="{DA20AEFC-8BC2-4262-A791-0DA2B1D6E84F}" dt="2023-08-01T15:22:04.196" v="10696" actId="14100"/>
          <ac:cxnSpMkLst>
            <pc:docMk/>
            <pc:sldMk cId="2138692851" sldId="862"/>
            <ac:cxnSpMk id="26" creationId="{8717A211-CBE2-EB67-519D-DE9E9DFD7290}"/>
          </ac:cxnSpMkLst>
        </pc:cxnChg>
      </pc:sldChg>
      <pc:sldChg chg="add">
        <pc:chgData name="Elarbee, Jairus H. (GSFC-581.0)[EMERGENT SPACE TECH., INC]" userId="ff1b7a2d-ab82-4d40-9585-e656760aee7d" providerId="ADAL" clId="{DA20AEFC-8BC2-4262-A791-0DA2B1D6E84F}" dt="2023-08-21T14:05:07.698" v="10698"/>
        <pc:sldMkLst>
          <pc:docMk/>
          <pc:sldMk cId="13441012" sldId="863"/>
        </pc:sldMkLst>
      </pc:sldChg>
      <pc:sldChg chg="modSp new mod addCm">
        <pc:chgData name="Elarbee, Jairus H. (GSFC-581.0)[EMERGENT SPACE TECH., INC]" userId="ff1b7a2d-ab82-4d40-9585-e656760aee7d" providerId="ADAL" clId="{DA20AEFC-8BC2-4262-A791-0DA2B1D6E84F}" dt="2023-09-12T18:55:57.575" v="15901" actId="27636"/>
        <pc:sldMkLst>
          <pc:docMk/>
          <pc:sldMk cId="3861653977" sldId="864"/>
        </pc:sldMkLst>
        <pc:spChg chg="mod">
          <ac:chgData name="Elarbee, Jairus H. (GSFC-581.0)[EMERGENT SPACE TECH., INC]" userId="ff1b7a2d-ab82-4d40-9585-e656760aee7d" providerId="ADAL" clId="{DA20AEFC-8BC2-4262-A791-0DA2B1D6E84F}" dt="2023-08-21T14:17:51.743" v="11471" actId="20577"/>
          <ac:spMkLst>
            <pc:docMk/>
            <pc:sldMk cId="3861653977" sldId="864"/>
            <ac:spMk id="2" creationId="{77DE85AA-AB96-67DE-3AB3-B430046FEDAC}"/>
          </ac:spMkLst>
        </pc:spChg>
        <pc:spChg chg="mod">
          <ac:chgData name="Elarbee, Jairus H. (GSFC-581.0)[EMERGENT SPACE TECH., INC]" userId="ff1b7a2d-ab82-4d40-9585-e656760aee7d" providerId="ADAL" clId="{DA20AEFC-8BC2-4262-A791-0DA2B1D6E84F}" dt="2023-09-12T18:55:57.575" v="15901" actId="27636"/>
          <ac:spMkLst>
            <pc:docMk/>
            <pc:sldMk cId="3861653977" sldId="864"/>
            <ac:spMk id="3" creationId="{378B103E-590E-8F20-FF17-CC90E5714098}"/>
          </ac:spMkLst>
        </pc:spChg>
        <pc:extLst>
          <p:ext xmlns:p="http://schemas.openxmlformats.org/presentationml/2006/main" uri="{D6D511B9-2390-475A-947B-AFAB55BFBCF1}">
            <pc226:cmChg xmlns:pc226="http://schemas.microsoft.com/office/powerpoint/2022/06/main/command" chg="add">
              <pc226:chgData name="Elarbee, Jairus H. (GSFC-581.0)[EMERGENT SPACE TECH., INC]" userId="ff1b7a2d-ab82-4d40-9585-e656760aee7d" providerId="ADAL" clId="{DA20AEFC-8BC2-4262-A791-0DA2B1D6E84F}" dt="2023-09-12T17:51:00.837" v="15889"/>
              <pc2:cmMkLst xmlns:pc2="http://schemas.microsoft.com/office/powerpoint/2019/9/main/command">
                <pc:docMk/>
                <pc:sldMk cId="3861653977" sldId="864"/>
                <pc2:cmMk id="{24F8CDE7-F772-4088-95C3-87417D62C0E0}"/>
              </pc2:cmMkLst>
            </pc226:cmChg>
          </p:ext>
        </pc:extLst>
      </pc:sldChg>
      <pc:sldChg chg="addSp delSp modSp add mod">
        <pc:chgData name="Elarbee, Jairus H. (GSFC-581.0)[EMERGENT SPACE TECH., INC]" userId="ff1b7a2d-ab82-4d40-9585-e656760aee7d" providerId="ADAL" clId="{DA20AEFC-8BC2-4262-A791-0DA2B1D6E84F}" dt="2023-10-12T18:09:42.477" v="16224" actId="20577"/>
        <pc:sldMkLst>
          <pc:docMk/>
          <pc:sldMk cId="4132509055" sldId="865"/>
        </pc:sldMkLst>
        <pc:spChg chg="mod">
          <ac:chgData name="Elarbee, Jairus H. (GSFC-581.0)[EMERGENT SPACE TECH., INC]" userId="ff1b7a2d-ab82-4d40-9585-e656760aee7d" providerId="ADAL" clId="{DA20AEFC-8BC2-4262-A791-0DA2B1D6E84F}" dt="2023-10-12T18:09:42.477" v="16224" actId="20577"/>
          <ac:spMkLst>
            <pc:docMk/>
            <pc:sldMk cId="4132509055" sldId="865"/>
            <ac:spMk id="3" creationId="{378B103E-590E-8F20-FF17-CC90E5714098}"/>
          </ac:spMkLst>
        </pc:spChg>
        <pc:picChg chg="add del mod">
          <ac:chgData name="Elarbee, Jairus H. (GSFC-581.0)[EMERGENT SPACE TECH., INC]" userId="ff1b7a2d-ab82-4d40-9585-e656760aee7d" providerId="ADAL" clId="{DA20AEFC-8BC2-4262-A791-0DA2B1D6E84F}" dt="2023-08-21T15:44:02.281" v="13847" actId="21"/>
          <ac:picMkLst>
            <pc:docMk/>
            <pc:sldMk cId="4132509055" sldId="865"/>
            <ac:picMk id="2050" creationId="{DE91219F-7E88-56F5-353C-C728DC4B6278}"/>
          </ac:picMkLst>
        </pc:picChg>
        <pc:picChg chg="add mod">
          <ac:chgData name="Elarbee, Jairus H. (GSFC-581.0)[EMERGENT SPACE TECH., INC]" userId="ff1b7a2d-ab82-4d40-9585-e656760aee7d" providerId="ADAL" clId="{DA20AEFC-8BC2-4262-A791-0DA2B1D6E84F}" dt="2023-08-21T15:49:15.505" v="13937" actId="14100"/>
          <ac:picMkLst>
            <pc:docMk/>
            <pc:sldMk cId="4132509055" sldId="865"/>
            <ac:picMk id="2052" creationId="{8E601D31-4480-69C6-A85C-F7F33D25566C}"/>
          </ac:picMkLst>
        </pc:picChg>
      </pc:sldChg>
      <pc:sldChg chg="addSp delSp modSp add mod addCm modCm">
        <pc:chgData name="Elarbee, Jairus H. (GSFC-581.0)[EMERGENT SPACE TECH., INC]" userId="ff1b7a2d-ab82-4d40-9585-e656760aee7d" providerId="ADAL" clId="{DA20AEFC-8BC2-4262-A791-0DA2B1D6E84F}" dt="2023-08-24T17:59:18.847" v="14732" actId="1076"/>
        <pc:sldMkLst>
          <pc:docMk/>
          <pc:sldMk cId="1089799315" sldId="866"/>
        </pc:sldMkLst>
        <pc:spChg chg="mod">
          <ac:chgData name="Elarbee, Jairus H. (GSFC-581.0)[EMERGENT SPACE TECH., INC]" userId="ff1b7a2d-ab82-4d40-9585-e656760aee7d" providerId="ADAL" clId="{DA20AEFC-8BC2-4262-A791-0DA2B1D6E84F}" dt="2023-08-21T14:28:10.468" v="12017" actId="20577"/>
          <ac:spMkLst>
            <pc:docMk/>
            <pc:sldMk cId="1089799315" sldId="866"/>
            <ac:spMk id="2" creationId="{77DE85AA-AB96-67DE-3AB3-B430046FEDAC}"/>
          </ac:spMkLst>
        </pc:spChg>
        <pc:spChg chg="mod">
          <ac:chgData name="Elarbee, Jairus H. (GSFC-581.0)[EMERGENT SPACE TECH., INC]" userId="ff1b7a2d-ab82-4d40-9585-e656760aee7d" providerId="ADAL" clId="{DA20AEFC-8BC2-4262-A791-0DA2B1D6E84F}" dt="2023-08-21T15:38:04.585" v="13522" actId="20577"/>
          <ac:spMkLst>
            <pc:docMk/>
            <pc:sldMk cId="1089799315" sldId="866"/>
            <ac:spMk id="3" creationId="{378B103E-590E-8F20-FF17-CC90E5714098}"/>
          </ac:spMkLst>
        </pc:spChg>
        <pc:picChg chg="add mod">
          <ac:chgData name="Elarbee, Jairus H. (GSFC-581.0)[EMERGENT SPACE TECH., INC]" userId="ff1b7a2d-ab82-4d40-9585-e656760aee7d" providerId="ADAL" clId="{DA20AEFC-8BC2-4262-A791-0DA2B1D6E84F}" dt="2023-08-24T17:59:18.847" v="14732" actId="1076"/>
          <ac:picMkLst>
            <pc:docMk/>
            <pc:sldMk cId="1089799315" sldId="866"/>
            <ac:picMk id="1026" creationId="{597B8250-3730-AD1D-FFC1-BAB62D44C560}"/>
          </ac:picMkLst>
        </pc:picChg>
        <pc:picChg chg="add del mod">
          <ac:chgData name="Elarbee, Jairus H. (GSFC-581.0)[EMERGENT SPACE TECH., INC]" userId="ff1b7a2d-ab82-4d40-9585-e656760aee7d" providerId="ADAL" clId="{DA20AEFC-8BC2-4262-A791-0DA2B1D6E84F}" dt="2023-08-24T17:59:16.537" v="14731" actId="1076"/>
          <ac:picMkLst>
            <pc:docMk/>
            <pc:sldMk cId="1089799315" sldId="866"/>
            <ac:picMk id="1028" creationId="{2E94F2B1-FB81-8B2B-926F-7970845BB3BC}"/>
          </ac:picMkLst>
        </pc:picChg>
        <pc:extLst>
          <p:ext xmlns:p="http://schemas.openxmlformats.org/presentationml/2006/main" uri="{D6D511B9-2390-475A-947B-AFAB55BFBCF1}">
            <pc226:cmChg xmlns:pc226="http://schemas.microsoft.com/office/powerpoint/2022/06/main/command" chg="add mod">
              <pc226:chgData name="Elarbee, Jairus H. (GSFC-581.0)[EMERGENT SPACE TECH., INC]" userId="ff1b7a2d-ab82-4d40-9585-e656760aee7d" providerId="ADAL" clId="{DA20AEFC-8BC2-4262-A791-0DA2B1D6E84F}" dt="2023-08-21T14:37:11.922" v="12475"/>
              <pc2:cmMkLst xmlns:pc2="http://schemas.microsoft.com/office/powerpoint/2019/9/main/command">
                <pc:docMk/>
                <pc:sldMk cId="1089799315" sldId="866"/>
                <pc2:cmMk id="{8CAA6B25-7E84-41EC-957C-55E2920187A7}"/>
              </pc2:cmMkLst>
            </pc226:cmChg>
            <pc226:cmChg xmlns:pc226="http://schemas.microsoft.com/office/powerpoint/2022/06/main/command" chg="add mod">
              <pc226:chgData name="Elarbee, Jairus H. (GSFC-581.0)[EMERGENT SPACE TECH., INC]" userId="ff1b7a2d-ab82-4d40-9585-e656760aee7d" providerId="ADAL" clId="{DA20AEFC-8BC2-4262-A791-0DA2B1D6E84F}" dt="2023-08-24T17:59:05.959" v="14726" actId="2056"/>
              <pc2:cmMkLst xmlns:pc2="http://schemas.microsoft.com/office/powerpoint/2019/9/main/command">
                <pc:docMk/>
                <pc:sldMk cId="1089799315" sldId="866"/>
                <pc2:cmMk id="{231C284A-D56E-4ECD-B463-9F1B51CA79B0}"/>
              </pc2:cmMkLst>
            </pc226:cmChg>
          </p:ext>
        </pc:extLst>
      </pc:sldChg>
      <pc:sldChg chg="addSp delSp modSp add mod addCm delCm modCm">
        <pc:chgData name="Elarbee, Jairus H. (GSFC-581.0)[EMERGENT SPACE TECH., INC]" userId="ff1b7a2d-ab82-4d40-9585-e656760aee7d" providerId="ADAL" clId="{DA20AEFC-8BC2-4262-A791-0DA2B1D6E84F}" dt="2023-10-12T18:13:13.752" v="16230" actId="20577"/>
        <pc:sldMkLst>
          <pc:docMk/>
          <pc:sldMk cId="4229000519" sldId="867"/>
        </pc:sldMkLst>
        <pc:spChg chg="mod">
          <ac:chgData name="Elarbee, Jairus H. (GSFC-581.0)[EMERGENT SPACE TECH., INC]" userId="ff1b7a2d-ab82-4d40-9585-e656760aee7d" providerId="ADAL" clId="{DA20AEFC-8BC2-4262-A791-0DA2B1D6E84F}" dt="2023-08-21T15:39:59.946" v="13535" actId="20577"/>
          <ac:spMkLst>
            <pc:docMk/>
            <pc:sldMk cId="4229000519" sldId="867"/>
            <ac:spMk id="2" creationId="{77DE85AA-AB96-67DE-3AB3-B430046FEDAC}"/>
          </ac:spMkLst>
        </pc:spChg>
        <pc:spChg chg="mod">
          <ac:chgData name="Elarbee, Jairus H. (GSFC-581.0)[EMERGENT SPACE TECH., INC]" userId="ff1b7a2d-ab82-4d40-9585-e656760aee7d" providerId="ADAL" clId="{DA20AEFC-8BC2-4262-A791-0DA2B1D6E84F}" dt="2023-10-12T18:13:13.752" v="16230" actId="20577"/>
          <ac:spMkLst>
            <pc:docMk/>
            <pc:sldMk cId="4229000519" sldId="867"/>
            <ac:spMk id="3" creationId="{378B103E-590E-8F20-FF17-CC90E5714098}"/>
          </ac:spMkLst>
        </pc:spChg>
        <pc:picChg chg="add mod">
          <ac:chgData name="Elarbee, Jairus H. (GSFC-581.0)[EMERGENT SPACE TECH., INC]" userId="ff1b7a2d-ab82-4d40-9585-e656760aee7d" providerId="ADAL" clId="{DA20AEFC-8BC2-4262-A791-0DA2B1D6E84F}" dt="2023-08-21T15:44:06.528" v="13850"/>
          <ac:picMkLst>
            <pc:docMk/>
            <pc:sldMk cId="4229000519" sldId="867"/>
            <ac:picMk id="5" creationId="{FE73B4B0-974F-614B-BAE6-E1B0BDE65E6D}"/>
          </ac:picMkLst>
        </pc:picChg>
        <pc:picChg chg="add del mod">
          <ac:chgData name="Elarbee, Jairus H. (GSFC-581.0)[EMERGENT SPACE TECH., INC]" userId="ff1b7a2d-ab82-4d40-9585-e656760aee7d" providerId="ADAL" clId="{DA20AEFC-8BC2-4262-A791-0DA2B1D6E84F}" dt="2023-08-21T15:44:05.172" v="13848" actId="478"/>
          <ac:picMkLst>
            <pc:docMk/>
            <pc:sldMk cId="4229000519" sldId="867"/>
            <ac:picMk id="3074" creationId="{60605512-D3D8-87DD-627B-64DFF6B61169}"/>
          </ac:picMkLst>
        </pc:picChg>
        <pc:extLst>
          <p:ext xmlns:p="http://schemas.openxmlformats.org/presentationml/2006/main" uri="{D6D511B9-2390-475A-947B-AFAB55BFBCF1}">
            <pc226:cmChg xmlns:pc226="http://schemas.microsoft.com/office/powerpoint/2022/06/main/command" chg="add del mod">
              <pc226:chgData name="Elarbee, Jairus H. (GSFC-581.0)[EMERGENT SPACE TECH., INC]" userId="ff1b7a2d-ab82-4d40-9585-e656760aee7d" providerId="ADAL" clId="{DA20AEFC-8BC2-4262-A791-0DA2B1D6E84F}" dt="2023-08-21T15:48:19.988" v="13932"/>
              <pc2:cmMkLst xmlns:pc2="http://schemas.microsoft.com/office/powerpoint/2019/9/main/command">
                <pc:docMk/>
                <pc:sldMk cId="4229000519" sldId="867"/>
                <pc2:cmMk id="{BBA9452B-0006-4855-B0C6-2C87F8AB1869}"/>
              </pc2:cmMkLst>
            </pc226:cmChg>
          </p:ext>
        </pc:extLst>
      </pc:sldChg>
      <pc:sldChg chg="addSp delSp modSp add mod addCm modCm">
        <pc:chgData name="Elarbee, Jairus H. (GSFC-581.0)[EMERGENT SPACE TECH., INC]" userId="ff1b7a2d-ab82-4d40-9585-e656760aee7d" providerId="ADAL" clId="{DA20AEFC-8BC2-4262-A791-0DA2B1D6E84F}" dt="2023-09-11T17:57:04.879" v="15686" actId="20577"/>
        <pc:sldMkLst>
          <pc:docMk/>
          <pc:sldMk cId="1639208774" sldId="868"/>
        </pc:sldMkLst>
        <pc:spChg chg="mod">
          <ac:chgData name="Elarbee, Jairus H. (GSFC-581.0)[EMERGENT SPACE TECH., INC]" userId="ff1b7a2d-ab82-4d40-9585-e656760aee7d" providerId="ADAL" clId="{DA20AEFC-8BC2-4262-A791-0DA2B1D6E84F}" dt="2023-08-21T16:07:16.559" v="14106" actId="20577"/>
          <ac:spMkLst>
            <pc:docMk/>
            <pc:sldMk cId="1639208774" sldId="868"/>
            <ac:spMk id="2" creationId="{77DE85AA-AB96-67DE-3AB3-B430046FEDAC}"/>
          </ac:spMkLst>
        </pc:spChg>
        <pc:spChg chg="mod">
          <ac:chgData name="Elarbee, Jairus H. (GSFC-581.0)[EMERGENT SPACE TECH., INC]" userId="ff1b7a2d-ab82-4d40-9585-e656760aee7d" providerId="ADAL" clId="{DA20AEFC-8BC2-4262-A791-0DA2B1D6E84F}" dt="2023-09-11T17:57:04.879" v="15686" actId="20577"/>
          <ac:spMkLst>
            <pc:docMk/>
            <pc:sldMk cId="1639208774" sldId="868"/>
            <ac:spMk id="3" creationId="{378B103E-590E-8F20-FF17-CC90E5714098}"/>
          </ac:spMkLst>
        </pc:spChg>
        <pc:picChg chg="add del mod">
          <ac:chgData name="Elarbee, Jairus H. (GSFC-581.0)[EMERGENT SPACE TECH., INC]" userId="ff1b7a2d-ab82-4d40-9585-e656760aee7d" providerId="ADAL" clId="{DA20AEFC-8BC2-4262-A791-0DA2B1D6E84F}" dt="2023-09-11T17:41:16.878" v="14734" actId="478"/>
          <ac:picMkLst>
            <pc:docMk/>
            <pc:sldMk cId="1639208774" sldId="868"/>
            <ac:picMk id="6" creationId="{F5C8C371-D9E3-8619-9D81-09858ED305DE}"/>
          </ac:picMkLst>
        </pc:picChg>
        <pc:picChg chg="add del mod">
          <ac:chgData name="Elarbee, Jairus H. (GSFC-581.0)[EMERGENT SPACE TECH., INC]" userId="ff1b7a2d-ab82-4d40-9585-e656760aee7d" providerId="ADAL" clId="{DA20AEFC-8BC2-4262-A791-0DA2B1D6E84F}" dt="2023-09-11T17:41:15.698" v="14733" actId="478"/>
          <ac:picMkLst>
            <pc:docMk/>
            <pc:sldMk cId="1639208774" sldId="868"/>
            <ac:picMk id="8" creationId="{0E4E7789-9566-3018-1B4D-A8C85C0FEE94}"/>
          </ac:picMkLst>
        </pc:picChg>
        <pc:picChg chg="add mod">
          <ac:chgData name="Elarbee, Jairus H. (GSFC-581.0)[EMERGENT SPACE TECH., INC]" userId="ff1b7a2d-ab82-4d40-9585-e656760aee7d" providerId="ADAL" clId="{DA20AEFC-8BC2-4262-A791-0DA2B1D6E84F}" dt="2023-08-21T16:12:47.216" v="14420" actId="1076"/>
          <ac:picMkLst>
            <pc:docMk/>
            <pc:sldMk cId="1639208774" sldId="868"/>
            <ac:picMk id="4098" creationId="{92C5A5FA-D1BD-9A2D-2D9A-2A7610B66204}"/>
          </ac:picMkLst>
        </pc:picChg>
        <pc:extLst>
          <p:ext xmlns:p="http://schemas.openxmlformats.org/presentationml/2006/main" uri="{D6D511B9-2390-475A-947B-AFAB55BFBCF1}">
            <pc226:cmChg xmlns:pc226="http://schemas.microsoft.com/office/powerpoint/2022/06/main/command" chg="add mod">
              <pc226:chgData name="Elarbee, Jairus H. (GSFC-581.0)[EMERGENT SPACE TECH., INC]" userId="ff1b7a2d-ab82-4d40-9585-e656760aee7d" providerId="ADAL" clId="{DA20AEFC-8BC2-4262-A791-0DA2B1D6E84F}" dt="2023-08-21T16:11:54.350" v="14266"/>
              <pc2:cmMkLst xmlns:pc2="http://schemas.microsoft.com/office/powerpoint/2019/9/main/command">
                <pc:docMk/>
                <pc:sldMk cId="1639208774" sldId="868"/>
                <pc2:cmMk id="{A47CAF2C-AE59-43D3-83C4-3DDD363A9DB3}"/>
              </pc2:cmMkLst>
            </pc226:cmChg>
          </p:ext>
        </pc:extLst>
      </pc:sldChg>
      <pc:sldChg chg="addSp modSp mod ord addCm delCm modCm">
        <pc:chgData name="Elarbee, Jairus H. (GSFC-581.0)[EMERGENT SPACE TECH., INC]" userId="ff1b7a2d-ab82-4d40-9585-e656760aee7d" providerId="ADAL" clId="{DA20AEFC-8BC2-4262-A791-0DA2B1D6E84F}" dt="2023-09-15T15:22:39.828" v="16036"/>
        <pc:sldMkLst>
          <pc:docMk/>
          <pc:sldMk cId="2029937389" sldId="869"/>
        </pc:sldMkLst>
        <pc:spChg chg="mod">
          <ac:chgData name="Elarbee, Jairus H. (GSFC-581.0)[EMERGENT SPACE TECH., INC]" userId="ff1b7a2d-ab82-4d40-9585-e656760aee7d" providerId="ADAL" clId="{DA20AEFC-8BC2-4262-A791-0DA2B1D6E84F}" dt="2023-09-11T17:54:38.150" v="15303" actId="20577"/>
          <ac:spMkLst>
            <pc:docMk/>
            <pc:sldMk cId="2029937389" sldId="869"/>
            <ac:spMk id="2" creationId="{063C8BAF-D355-302F-9883-C02A99998C21}"/>
          </ac:spMkLst>
        </pc:spChg>
        <pc:spChg chg="mod">
          <ac:chgData name="Elarbee, Jairus H. (GSFC-581.0)[EMERGENT SPACE TECH., INC]" userId="ff1b7a2d-ab82-4d40-9585-e656760aee7d" providerId="ADAL" clId="{DA20AEFC-8BC2-4262-A791-0DA2B1D6E84F}" dt="2023-09-11T17:56:53.342" v="15657" actId="20577"/>
          <ac:spMkLst>
            <pc:docMk/>
            <pc:sldMk cId="2029937389" sldId="869"/>
            <ac:spMk id="3" creationId="{F7BB6356-81D0-AF42-1AE1-F2903228A66F}"/>
          </ac:spMkLst>
        </pc:spChg>
        <pc:picChg chg="add mod">
          <ac:chgData name="Elarbee, Jairus H. (GSFC-581.0)[EMERGENT SPACE TECH., INC]" userId="ff1b7a2d-ab82-4d40-9585-e656760aee7d" providerId="ADAL" clId="{DA20AEFC-8BC2-4262-A791-0DA2B1D6E84F}" dt="2023-09-15T15:22:22.410" v="16033" actId="1076"/>
          <ac:picMkLst>
            <pc:docMk/>
            <pc:sldMk cId="2029937389" sldId="869"/>
            <ac:picMk id="3074" creationId="{0A84C640-691A-729E-4680-082B863B4131}"/>
          </ac:picMkLst>
        </pc:picChg>
        <pc:extLst>
          <p:ext xmlns:p="http://schemas.openxmlformats.org/presentationml/2006/main" uri="{D6D511B9-2390-475A-947B-AFAB55BFBCF1}">
            <pc226:cmChg xmlns:pc226="http://schemas.microsoft.com/office/powerpoint/2022/06/main/command" chg="add del mod modRxn">
              <pc226:chgData name="Elarbee, Jairus H. (GSFC-581.0)[EMERGENT SPACE TECH., INC]" userId="ff1b7a2d-ab82-4d40-9585-e656760aee7d" providerId="ADAL" clId="{DA20AEFC-8BC2-4262-A791-0DA2B1D6E84F}" dt="2023-09-15T15:22:39.828" v="16036"/>
              <pc2:cmMkLst xmlns:pc2="http://schemas.microsoft.com/office/powerpoint/2019/9/main/command">
                <pc:docMk/>
                <pc:sldMk cId="2029937389" sldId="869"/>
                <pc2:cmMk id="{8A787369-4CD2-481F-9633-18605C427AC2}"/>
              </pc2:cmMkLst>
            </pc226:cmChg>
          </p:ext>
        </pc:extLst>
      </pc:sldChg>
    </pc:docChg>
  </pc:docChgLst>
  <pc:docChgLst>
    <pc:chgData name="Elarbee, Jairus H. (GSFC-581.0)[EMERGENT SPACE TECH., INC]" userId="S::jelarbee@ndc.nasa.gov::ff1b7a2d-ab82-4d40-9585-e656760aee7d" providerId="AD" clId="Web-{1DF761CD-F051-CEE5-666F-D8E9147D8104}"/>
    <pc:docChg chg="modSld">
      <pc:chgData name="Elarbee, Jairus H. (GSFC-581.0)[EMERGENT SPACE TECH., INC]" userId="S::jelarbee@ndc.nasa.gov::ff1b7a2d-ab82-4d40-9585-e656760aee7d" providerId="AD" clId="Web-{1DF761CD-F051-CEE5-666F-D8E9147D8104}" dt="2023-10-14T19:21:28.278" v="11"/>
      <pc:docMkLst>
        <pc:docMk/>
      </pc:docMkLst>
      <pc:sldChg chg="modSp">
        <pc:chgData name="Elarbee, Jairus H. (GSFC-581.0)[EMERGENT SPACE TECH., INC]" userId="S::jelarbee@ndc.nasa.gov::ff1b7a2d-ab82-4d40-9585-e656760aee7d" providerId="AD" clId="Web-{1DF761CD-F051-CEE5-666F-D8E9147D8104}" dt="2023-10-14T19:21:28.278" v="11"/>
        <pc:sldMkLst>
          <pc:docMk/>
          <pc:sldMk cId="2260073651" sldId="805"/>
        </pc:sldMkLst>
        <pc:graphicFrameChg chg="mod modGraphic">
          <ac:chgData name="Elarbee, Jairus H. (GSFC-581.0)[EMERGENT SPACE TECH., INC]" userId="S::jelarbee@ndc.nasa.gov::ff1b7a2d-ab82-4d40-9585-e656760aee7d" providerId="AD" clId="Web-{1DF761CD-F051-CEE5-666F-D8E9147D8104}" dt="2023-10-14T19:21:28.278" v="11"/>
          <ac:graphicFrameMkLst>
            <pc:docMk/>
            <pc:sldMk cId="2260073651" sldId="805"/>
            <ac:graphicFrameMk id="5" creationId="{CE4A7654-558E-64E2-9335-EA6B2A51304B}"/>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WRMS</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Sheet1!$D$4:$H$4</c:f>
              <c:numCache>
                <c:formatCode>General</c:formatCode>
                <c:ptCount val="5"/>
                <c:pt idx="0">
                  <c:v>1</c:v>
                </c:pt>
                <c:pt idx="1">
                  <c:v>2</c:v>
                </c:pt>
                <c:pt idx="2">
                  <c:v>3</c:v>
                </c:pt>
                <c:pt idx="3">
                  <c:v>4</c:v>
                </c:pt>
                <c:pt idx="4">
                  <c:v>5</c:v>
                </c:pt>
              </c:numCache>
            </c:numRef>
          </c:xVal>
          <c:yVal>
            <c:numRef>
              <c:f>Sheet1!$D$13:$H$13</c:f>
              <c:numCache>
                <c:formatCode>General</c:formatCode>
                <c:ptCount val="5"/>
                <c:pt idx="0">
                  <c:v>0.81854400000000005</c:v>
                </c:pt>
                <c:pt idx="1">
                  <c:v>0.29346699999999998</c:v>
                </c:pt>
                <c:pt idx="2">
                  <c:v>9.4107999999999997E-2</c:v>
                </c:pt>
                <c:pt idx="3">
                  <c:v>7.7701000000000006E-2</c:v>
                </c:pt>
                <c:pt idx="4">
                  <c:v>7.5661000000000006E-2</c:v>
                </c:pt>
              </c:numCache>
            </c:numRef>
          </c:yVal>
          <c:smooth val="0"/>
          <c:extLst>
            <c:ext xmlns:c16="http://schemas.microsoft.com/office/drawing/2014/chart" uri="{C3380CC4-5D6E-409C-BE32-E72D297353CC}">
              <c16:uniqueId val="{00000000-5DD7-4386-A837-EF22C77EDBB8}"/>
            </c:ext>
          </c:extLst>
        </c:ser>
        <c:dLbls>
          <c:showLegendKey val="0"/>
          <c:showVal val="0"/>
          <c:showCatName val="0"/>
          <c:showSerName val="0"/>
          <c:showPercent val="0"/>
          <c:showBubbleSize val="0"/>
        </c:dLbls>
        <c:axId val="1001757408"/>
        <c:axId val="1001754912"/>
      </c:scatterChart>
      <c:scatterChart>
        <c:scatterStyle val="lineMarker"/>
        <c:varyColors val="0"/>
        <c:ser>
          <c:idx val="1"/>
          <c:order val="1"/>
          <c:tx>
            <c:v>Delta-R</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Sheet1!$D$4:$H$4</c:f>
              <c:numCache>
                <c:formatCode>General</c:formatCode>
                <c:ptCount val="5"/>
                <c:pt idx="0">
                  <c:v>1</c:v>
                </c:pt>
                <c:pt idx="1">
                  <c:v>2</c:v>
                </c:pt>
                <c:pt idx="2">
                  <c:v>3</c:v>
                </c:pt>
                <c:pt idx="3">
                  <c:v>4</c:v>
                </c:pt>
                <c:pt idx="4">
                  <c:v>5</c:v>
                </c:pt>
              </c:numCache>
            </c:numRef>
          </c:xVal>
          <c:yVal>
            <c:numRef>
              <c:f>Sheet1!$D$19:$H$19</c:f>
              <c:numCache>
                <c:formatCode>General</c:formatCode>
                <c:ptCount val="5"/>
                <c:pt idx="0">
                  <c:v>21.613903563188799</c:v>
                </c:pt>
                <c:pt idx="1">
                  <c:v>6.7878955491013766</c:v>
                </c:pt>
                <c:pt idx="2">
                  <c:v>2.0483259682882804</c:v>
                </c:pt>
                <c:pt idx="3">
                  <c:v>0.30099358633439838</c:v>
                </c:pt>
                <c:pt idx="4">
                  <c:v>0.13152971105463238</c:v>
                </c:pt>
              </c:numCache>
            </c:numRef>
          </c:yVal>
          <c:smooth val="0"/>
          <c:extLst>
            <c:ext xmlns:c16="http://schemas.microsoft.com/office/drawing/2014/chart" uri="{C3380CC4-5D6E-409C-BE32-E72D297353CC}">
              <c16:uniqueId val="{00000001-5DD7-4386-A837-EF22C77EDBB8}"/>
            </c:ext>
          </c:extLst>
        </c:ser>
        <c:dLbls>
          <c:showLegendKey val="0"/>
          <c:showVal val="0"/>
          <c:showCatName val="0"/>
          <c:showSerName val="0"/>
          <c:showPercent val="0"/>
          <c:showBubbleSize val="0"/>
        </c:dLbls>
        <c:axId val="1003927216"/>
        <c:axId val="1001756992"/>
      </c:scatterChart>
      <c:valAx>
        <c:axId val="100175740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Iteration</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1754912"/>
        <c:crosses val="autoZero"/>
        <c:crossBetween val="midCat"/>
      </c:valAx>
      <c:valAx>
        <c:axId val="100175491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WRMS</a:t>
                </a:r>
              </a:p>
            </c:rich>
          </c:tx>
          <c:layout>
            <c:manualLayout>
              <c:xMode val="edge"/>
              <c:yMode val="edge"/>
              <c:x val="7.3444477767546958E-3"/>
              <c:y val="0.363150149139401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1757408"/>
        <c:crosses val="autoZero"/>
        <c:crossBetween val="midCat"/>
      </c:valAx>
      <c:valAx>
        <c:axId val="100175699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State Change</a:t>
                </a:r>
                <a:r>
                  <a:rPr lang="en-US" baseline="0"/>
                  <a:t> (meters)</a:t>
                </a:r>
                <a:endParaRPr lang="en-US"/>
              </a:p>
            </c:rich>
          </c:tx>
          <c:layout>
            <c:manualLayout>
              <c:xMode val="edge"/>
              <c:yMode val="edge"/>
              <c:x val="0.97060011771935351"/>
              <c:y val="0.2513041863488120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3927216"/>
        <c:crosses val="max"/>
        <c:crossBetween val="midCat"/>
      </c:valAx>
      <c:valAx>
        <c:axId val="1003927216"/>
        <c:scaling>
          <c:orientation val="minMax"/>
        </c:scaling>
        <c:delete val="1"/>
        <c:axPos val="b"/>
        <c:numFmt formatCode="General" sourceLinked="1"/>
        <c:majorTickMark val="out"/>
        <c:minorTickMark val="none"/>
        <c:tickLblPos val="nextTo"/>
        <c:crossAx val="10017569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8D49428-7C3B-C347-92CE-2E7519FF9E9F}" type="datetimeFigureOut">
              <a:rPr lang="en-US" smtClean="0"/>
              <a:pPr/>
              <a:t>3/26/2025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BF62EB-7C79-0048-B1F4-3A5F0F6005E0}" type="slidenum">
              <a:rPr lang="en-US" smtClean="0"/>
              <a:pPr/>
              <a:t>‹#›</a:t>
            </a:fld>
            <a:endParaRPr lang="en-US"/>
          </a:p>
        </p:txBody>
      </p:sp>
    </p:spTree>
    <p:extLst>
      <p:ext uri="{BB962C8B-B14F-4D97-AF65-F5344CB8AC3E}">
        <p14:creationId xmlns:p14="http://schemas.microsoft.com/office/powerpoint/2010/main" val="12937629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4E3584F-AFE9-41B3-9DD0-B6C6446A165A}" type="datetimeFigureOut">
              <a:rPr lang="en-US" smtClean="0"/>
              <a:pPr/>
              <a:t>3/26/2025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6ECE3BC-D910-42B8-91B8-9A958A92F0DD}" type="slidenum">
              <a:rPr lang="en-US" smtClean="0"/>
              <a:pPr/>
              <a:t>‹#›</a:t>
            </a:fld>
            <a:endParaRPr lang="en-US"/>
          </a:p>
        </p:txBody>
      </p:sp>
    </p:spTree>
    <p:extLst>
      <p:ext uri="{BB962C8B-B14F-4D97-AF65-F5344CB8AC3E}">
        <p14:creationId xmlns:p14="http://schemas.microsoft.com/office/powerpoint/2010/main" val="126250236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references to useful books: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BMW, To Rise From Earth, Spacecraft Mission Design 2nd Edition, Charles Brown</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6ECE3BC-D910-42B8-91B8-9A958A92F0DD}" type="slidenum">
              <a:rPr lang="en-US" smtClean="0"/>
              <a:pPr/>
              <a:t>15</a:t>
            </a:fld>
            <a:endParaRPr lang="en-US"/>
          </a:p>
        </p:txBody>
      </p:sp>
    </p:spTree>
    <p:extLst>
      <p:ext uri="{BB962C8B-B14F-4D97-AF65-F5344CB8AC3E}">
        <p14:creationId xmlns:p14="http://schemas.microsoft.com/office/powerpoint/2010/main" val="3446472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0BBE97-4561-40F1-A1E5-30FE47E6FCCD}" type="slidenum">
              <a:rPr lang="en-US" smtClean="0"/>
              <a:t>287</a:t>
            </a:fld>
            <a:endParaRPr lang="en-US"/>
          </a:p>
        </p:txBody>
      </p:sp>
    </p:spTree>
    <p:extLst>
      <p:ext uri="{BB962C8B-B14F-4D97-AF65-F5344CB8AC3E}">
        <p14:creationId xmlns:p14="http://schemas.microsoft.com/office/powerpoint/2010/main" val="493966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ECE3BC-D910-42B8-91B8-9A958A92F0DD}" type="slidenum">
              <a:rPr lang="en-US" smtClean="0"/>
              <a:pPr/>
              <a:t>322</a:t>
            </a:fld>
            <a:endParaRPr lang="en-US"/>
          </a:p>
        </p:txBody>
      </p:sp>
    </p:spTree>
    <p:extLst>
      <p:ext uri="{BB962C8B-B14F-4D97-AF65-F5344CB8AC3E}">
        <p14:creationId xmlns:p14="http://schemas.microsoft.com/office/powerpoint/2010/main" val="3742839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ECE3BC-D910-42B8-91B8-9A958A92F0DD}" type="slidenum">
              <a:rPr lang="en-US" smtClean="0"/>
              <a:pPr/>
              <a:t>351</a:t>
            </a:fld>
            <a:endParaRPr lang="en-US"/>
          </a:p>
        </p:txBody>
      </p:sp>
    </p:spTree>
    <p:extLst>
      <p:ext uri="{BB962C8B-B14F-4D97-AF65-F5344CB8AC3E}">
        <p14:creationId xmlns:p14="http://schemas.microsoft.com/office/powerpoint/2010/main" val="1738350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Top left image note: </a:t>
            </a:r>
            <a:r>
              <a:rPr lang="en-US" sz="1800" dirty="0">
                <a:effectLst/>
                <a:latin typeface="Segoe UI" panose="020B0502040204020203" pitchFamily="34" charset="0"/>
              </a:rPr>
              <a:t>https://www.polyu.edu.hk/proj/gef/index.php/glossary/orbit-eccentricity/</a:t>
            </a:r>
          </a:p>
          <a:p>
            <a:r>
              <a:rPr lang="en-US" sz="1800" dirty="0">
                <a:effectLst/>
                <a:latin typeface="Segoe UI" panose="020B0502040204020203" pitchFamily="34" charset="0"/>
              </a:rPr>
              <a:t>Top right image note: </a:t>
            </a:r>
            <a:r>
              <a:rPr lang="en-US" dirty="0"/>
              <a:t> </a:t>
            </a:r>
            <a:r>
              <a:rPr lang="en-US" sz="1800" dirty="0">
                <a:effectLst/>
                <a:latin typeface="Segoe UI" panose="020B0502040204020203" pitchFamily="34" charset="0"/>
              </a:rPr>
              <a:t>https://earthobservatory.nasa.gov/features/OrbitsCatalog/page1.php</a:t>
            </a:r>
          </a:p>
          <a:p>
            <a:r>
              <a:rPr lang="en-US" sz="1800" dirty="0">
                <a:effectLst/>
                <a:latin typeface="Segoe UI" panose="020B0502040204020203" pitchFamily="34" charset="0"/>
              </a:rPr>
              <a:t>Bottom image note: https://en.wikipedia.org/wiki/Semi-major_and_semi-minor_axes</a:t>
            </a:r>
            <a:endParaRPr lang="en-US" dirty="0"/>
          </a:p>
        </p:txBody>
      </p:sp>
      <p:sp>
        <p:nvSpPr>
          <p:cNvPr id="4" name="Slide Number Placeholder 3"/>
          <p:cNvSpPr>
            <a:spLocks noGrp="1"/>
          </p:cNvSpPr>
          <p:nvPr>
            <p:ph type="sldNum" sz="quarter" idx="5"/>
          </p:nvPr>
        </p:nvSpPr>
        <p:spPr/>
        <p:txBody>
          <a:bodyPr/>
          <a:lstStyle/>
          <a:p>
            <a:fld id="{D6ECE3BC-D910-42B8-91B8-9A958A92F0DD}" type="slidenum">
              <a:rPr lang="en-US" smtClean="0"/>
              <a:pPr/>
              <a:t>18</a:t>
            </a:fld>
            <a:endParaRPr lang="en-US"/>
          </a:p>
        </p:txBody>
      </p:sp>
    </p:spTree>
    <p:extLst>
      <p:ext uri="{BB962C8B-B14F-4D97-AF65-F5344CB8AC3E}">
        <p14:creationId xmlns:p14="http://schemas.microsoft.com/office/powerpoint/2010/main" val="1134406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Image note: </a:t>
            </a:r>
            <a:r>
              <a:rPr lang="en-US" sz="1800" dirty="0">
                <a:effectLst/>
                <a:latin typeface="Segoe UI" panose="020B0502040204020203" pitchFamily="34" charset="0"/>
              </a:rPr>
              <a:t>https://en.wikipedia.org/wiki/Orbital_elements</a:t>
            </a:r>
            <a:endParaRPr lang="en-US" dirty="0"/>
          </a:p>
        </p:txBody>
      </p:sp>
      <p:sp>
        <p:nvSpPr>
          <p:cNvPr id="4" name="Slide Number Placeholder 3"/>
          <p:cNvSpPr>
            <a:spLocks noGrp="1"/>
          </p:cNvSpPr>
          <p:nvPr>
            <p:ph type="sldNum" sz="quarter" idx="5"/>
          </p:nvPr>
        </p:nvSpPr>
        <p:spPr/>
        <p:txBody>
          <a:bodyPr/>
          <a:lstStyle/>
          <a:p>
            <a:fld id="{D6ECE3BC-D910-42B8-91B8-9A958A92F0DD}" type="slidenum">
              <a:rPr lang="en-US" smtClean="0"/>
              <a:pPr/>
              <a:t>19</a:t>
            </a:fld>
            <a:endParaRPr lang="en-US"/>
          </a:p>
        </p:txBody>
      </p:sp>
    </p:spTree>
    <p:extLst>
      <p:ext uri="{BB962C8B-B14F-4D97-AF65-F5344CB8AC3E}">
        <p14:creationId xmlns:p14="http://schemas.microsoft.com/office/powerpoint/2010/main" val="1331455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Image note: </a:t>
            </a:r>
            <a:r>
              <a:rPr lang="en-US" sz="1800" dirty="0">
                <a:effectLst/>
                <a:latin typeface="Segoe UI" panose="020B0502040204020203" pitchFamily="34" charset="0"/>
              </a:rPr>
              <a:t>https://www.astronomicalreturns.com/p/section-45-orbital-position-and-velocity.html</a:t>
            </a:r>
            <a:endParaRPr lang="en-US" dirty="0"/>
          </a:p>
        </p:txBody>
      </p:sp>
      <p:sp>
        <p:nvSpPr>
          <p:cNvPr id="4" name="Slide Number Placeholder 3"/>
          <p:cNvSpPr>
            <a:spLocks noGrp="1"/>
          </p:cNvSpPr>
          <p:nvPr>
            <p:ph type="sldNum" sz="quarter" idx="5"/>
          </p:nvPr>
        </p:nvSpPr>
        <p:spPr/>
        <p:txBody>
          <a:bodyPr/>
          <a:lstStyle/>
          <a:p>
            <a:fld id="{D6ECE3BC-D910-42B8-91B8-9A958A92F0DD}" type="slidenum">
              <a:rPr lang="en-US" smtClean="0"/>
              <a:pPr/>
              <a:t>20</a:t>
            </a:fld>
            <a:endParaRPr lang="en-US"/>
          </a:p>
        </p:txBody>
      </p:sp>
    </p:spTree>
    <p:extLst>
      <p:ext uri="{BB962C8B-B14F-4D97-AF65-F5344CB8AC3E}">
        <p14:creationId xmlns:p14="http://schemas.microsoft.com/office/powerpoint/2010/main" val="3072460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Vallado</a:t>
            </a:r>
            <a:r>
              <a:rPr lang="en-US" dirty="0"/>
              <a:t>, David A. </a:t>
            </a:r>
            <a:r>
              <a:rPr lang="en-US" i="1" dirty="0"/>
              <a:t>Fundamentals of Astrodynamics and Applications</a:t>
            </a:r>
          </a:p>
          <a:p>
            <a:endParaRPr lang="en-US" dirty="0"/>
          </a:p>
        </p:txBody>
      </p:sp>
      <p:sp>
        <p:nvSpPr>
          <p:cNvPr id="4" name="Slide Number Placeholder 3"/>
          <p:cNvSpPr>
            <a:spLocks noGrp="1"/>
          </p:cNvSpPr>
          <p:nvPr>
            <p:ph type="sldNum" sz="quarter" idx="5"/>
          </p:nvPr>
        </p:nvSpPr>
        <p:spPr/>
        <p:txBody>
          <a:bodyPr/>
          <a:lstStyle/>
          <a:p>
            <a:fld id="{D6ECE3BC-D910-42B8-91B8-9A958A92F0DD}" type="slidenum">
              <a:rPr lang="en-US" smtClean="0"/>
              <a:pPr/>
              <a:t>74</a:t>
            </a:fld>
            <a:endParaRPr lang="en-US"/>
          </a:p>
        </p:txBody>
      </p:sp>
    </p:spTree>
    <p:extLst>
      <p:ext uri="{BB962C8B-B14F-4D97-AF65-F5344CB8AC3E}">
        <p14:creationId xmlns:p14="http://schemas.microsoft.com/office/powerpoint/2010/main" val="402653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Image Note:</a:t>
            </a:r>
          </a:p>
          <a:p>
            <a:r>
              <a:rPr lang="en-US" dirty="0" err="1"/>
              <a:t>Vallado</a:t>
            </a:r>
            <a:r>
              <a:rPr lang="en-US" dirty="0"/>
              <a:t>, David A. </a:t>
            </a:r>
            <a:r>
              <a:rPr lang="en-US" i="1" dirty="0"/>
              <a:t>Fundamentals of Astrodynamics and Applications</a:t>
            </a:r>
          </a:p>
        </p:txBody>
      </p:sp>
      <p:sp>
        <p:nvSpPr>
          <p:cNvPr id="4" name="Slide Number Placeholder 3"/>
          <p:cNvSpPr>
            <a:spLocks noGrp="1"/>
          </p:cNvSpPr>
          <p:nvPr>
            <p:ph type="sldNum" sz="quarter" idx="5"/>
          </p:nvPr>
        </p:nvSpPr>
        <p:spPr/>
        <p:txBody>
          <a:bodyPr/>
          <a:lstStyle/>
          <a:p>
            <a:fld id="{D6ECE3BC-D910-42B8-91B8-9A958A92F0DD}" type="slidenum">
              <a:rPr lang="en-US" smtClean="0"/>
              <a:pPr/>
              <a:t>115</a:t>
            </a:fld>
            <a:endParaRPr lang="en-US"/>
          </a:p>
        </p:txBody>
      </p:sp>
    </p:spTree>
    <p:extLst>
      <p:ext uri="{BB962C8B-B14F-4D97-AF65-F5344CB8AC3E}">
        <p14:creationId xmlns:p14="http://schemas.microsoft.com/office/powerpoint/2010/main" val="3842293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ECE3BC-D910-42B8-91B8-9A958A92F0DD}" type="slidenum">
              <a:rPr lang="en-US" smtClean="0"/>
              <a:pPr/>
              <a:t>205</a:t>
            </a:fld>
            <a:endParaRPr lang="en-US"/>
          </a:p>
        </p:txBody>
      </p:sp>
    </p:spTree>
    <p:extLst>
      <p:ext uri="{BB962C8B-B14F-4D97-AF65-F5344CB8AC3E}">
        <p14:creationId xmlns:p14="http://schemas.microsoft.com/office/powerpoint/2010/main" val="3674879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0BBE97-4561-40F1-A1E5-30FE47E6FCCD}" type="slidenum">
              <a:rPr lang="en-US" smtClean="0"/>
              <a:t>257</a:t>
            </a:fld>
            <a:endParaRPr lang="en-US"/>
          </a:p>
        </p:txBody>
      </p:sp>
    </p:spTree>
    <p:extLst>
      <p:ext uri="{BB962C8B-B14F-4D97-AF65-F5344CB8AC3E}">
        <p14:creationId xmlns:p14="http://schemas.microsoft.com/office/powerpoint/2010/main" val="2896320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0BBE97-4561-40F1-A1E5-30FE47E6FCCD}" type="slidenum">
              <a:rPr lang="en-US" smtClean="0"/>
              <a:t>258</a:t>
            </a:fld>
            <a:endParaRPr lang="en-US"/>
          </a:p>
        </p:txBody>
      </p:sp>
    </p:spTree>
    <p:extLst>
      <p:ext uri="{BB962C8B-B14F-4D97-AF65-F5344CB8AC3E}">
        <p14:creationId xmlns:p14="http://schemas.microsoft.com/office/powerpoint/2010/main" val="28307904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kacomber/Desktop/Final%20Widescreen%20Layout%20of%20PPT%20for%20Steven%20Hughes/GMAT_TechCover_Widescreen_Backgroundimage.jpg" TargetMode="Externa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Users/kacomber/Desktop/Final%20Widescreen%20Layout%20of%20PPT%20for%20Steven%20Hughes/GMAT_TechCover_Widescreen_Backgroundimage.jpg" TargetMode="Externa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file:////Users/kacomber/Desktop/Final%20Widescreen%20Layout%20of%20PPT%20for%20Steven%20Hughes/GMAT_TechCover_Widescreen_Backgroundimage.jpg" TargetMode="Externa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A3EF41-F895-A3E0-7722-11B77015C6A1}"/>
              </a:ext>
            </a:extLst>
          </p:cNvPr>
          <p:cNvPicPr>
            <a:picLocks noGrp="1" noRot="1" noChangeAspect="1" noMove="1" noResize="1" noEditPoints="1" noAdjustHandles="1" noChangeArrowheads="1" noChangeShapeType="1" noCrop="1"/>
          </p:cNvPicPr>
          <p:nvPr userDrawn="1"/>
        </p:nvPicPr>
        <p:blipFill>
          <a:blip r:embed="rId2" r:link="rId3"/>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2982097" y="5719502"/>
            <a:ext cx="8167263" cy="916641"/>
          </a:xfrm>
        </p:spPr>
        <p:txBody>
          <a:bodyPr vert="horz" lIns="91440" tIns="45720" rIns="91440" bIns="45720" rtlCol="0">
            <a:normAutofit/>
          </a:bodyPr>
          <a:lstStyle>
            <a:lvl1pPr marL="0" indent="0" algn="l" defTabSz="914400" rtl="0" eaLnBrk="1" latinLnBrk="0" hangingPunct="1">
              <a:spcBef>
                <a:spcPts val="300"/>
              </a:spcBef>
              <a:buClr>
                <a:schemeClr val="accent1">
                  <a:lumMod val="60000"/>
                  <a:lumOff val="40000"/>
                </a:schemeClr>
              </a:buClr>
              <a:buSzPct val="110000"/>
              <a:buFont typeface="Wingdings 2" pitchFamily="18" charset="2"/>
              <a:buNone/>
              <a:defRPr sz="1800" b="0" i="0" kern="1200">
                <a:solidFill>
                  <a:schemeClr val="bg1"/>
                </a:solidFill>
                <a:latin typeface="Arial"/>
                <a:ea typeface="+mn-ea"/>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Name</a:t>
            </a:r>
          </a:p>
          <a:p>
            <a:r>
              <a:rPr lang="en-US"/>
              <a:t>Organization</a:t>
            </a:r>
          </a:p>
          <a:p>
            <a:r>
              <a:rPr lang="en-US"/>
              <a:t>Date</a:t>
            </a:r>
            <a:endParaRPr/>
          </a:p>
        </p:txBody>
      </p:sp>
      <p:sp>
        <p:nvSpPr>
          <p:cNvPr id="9" name="Title 8">
            <a:extLst>
              <a:ext uri="{FF2B5EF4-FFF2-40B4-BE49-F238E27FC236}">
                <a16:creationId xmlns:a16="http://schemas.microsoft.com/office/drawing/2014/main" id="{DD1B0CCC-8DD2-004E-60C0-D5F6BFF110D0}"/>
              </a:ext>
            </a:extLst>
          </p:cNvPr>
          <p:cNvSpPr>
            <a:spLocks noGrp="1"/>
          </p:cNvSpPr>
          <p:nvPr>
            <p:ph type="title" hasCustomPrompt="1"/>
          </p:nvPr>
        </p:nvSpPr>
        <p:spPr>
          <a:xfrm>
            <a:off x="2982097" y="4456671"/>
            <a:ext cx="8167263" cy="1040974"/>
          </a:xfrm>
        </p:spPr>
        <p:txBody>
          <a:bodyPr/>
          <a:lstStyle>
            <a:lvl1pPr>
              <a:defRPr>
                <a:solidFill>
                  <a:srgbClr val="FFFF00"/>
                </a:solidFill>
              </a:defRPr>
            </a:lvl1pPr>
          </a:lstStyle>
          <a:p>
            <a:r>
              <a:rPr lang="en-US"/>
              <a:t>Click to edit Title</a:t>
            </a:r>
          </a:p>
        </p:txBody>
      </p:sp>
    </p:spTree>
    <p:extLst>
      <p:ext uri="{BB962C8B-B14F-4D97-AF65-F5344CB8AC3E}">
        <p14:creationId xmlns:p14="http://schemas.microsoft.com/office/powerpoint/2010/main" val="32755826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52895" y="1287032"/>
            <a:ext cx="4897696" cy="4698235"/>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89D3D56-9C5D-E74E-9C18-21C2C5E31D07}" type="slidenum">
              <a:rPr lang="en-US" smtClean="0"/>
              <a:pPr/>
              <a:t>‹#›</a:t>
            </a:fld>
            <a:endParaRPr lang="en-US"/>
          </a:p>
        </p:txBody>
      </p:sp>
      <p:sp>
        <p:nvSpPr>
          <p:cNvPr id="8" name="Picture Placeholder 2"/>
          <p:cNvSpPr>
            <a:spLocks noGrp="1"/>
          </p:cNvSpPr>
          <p:nvPr>
            <p:ph type="pic" idx="1"/>
          </p:nvPr>
        </p:nvSpPr>
        <p:spPr>
          <a:xfrm>
            <a:off x="6536911" y="1287649"/>
            <a:ext cx="4876800" cy="4714704"/>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20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9" name="Title 1"/>
          <p:cNvSpPr>
            <a:spLocks noGrp="1"/>
          </p:cNvSpPr>
          <p:nvPr>
            <p:ph type="title"/>
          </p:nvPr>
        </p:nvSpPr>
        <p:spPr>
          <a:xfrm>
            <a:off x="1228539" y="297128"/>
            <a:ext cx="9828308" cy="524550"/>
          </a:xfrm>
        </p:spPr>
        <p:txBody>
          <a:bodyPr/>
          <a:lstStyle/>
          <a:p>
            <a:r>
              <a:rPr lang="en-US"/>
              <a:t>Click to edit Master title style</a:t>
            </a:r>
            <a:endParaRPr/>
          </a:p>
        </p:txBody>
      </p:sp>
      <p:cxnSp>
        <p:nvCxnSpPr>
          <p:cNvPr id="10" name="Straight Connector 9">
            <a:extLst>
              <a:ext uri="{FF2B5EF4-FFF2-40B4-BE49-F238E27FC236}">
                <a16:creationId xmlns:a16="http://schemas.microsoft.com/office/drawing/2014/main" id="{256AEA19-515A-440E-9D9A-A2D24B86FF31}"/>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842364C-E497-45A2-9E17-2934A5E9D412}"/>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B89D3D56-9C5D-E74E-9C18-21C2C5E31D07}" type="slidenum">
              <a:rPr lang="en-US" smtClean="0"/>
              <a:pPr/>
              <a:t>‹#›</a:t>
            </a:fld>
            <a:endParaRPr lang="en-US"/>
          </a:p>
        </p:txBody>
      </p:sp>
      <p:cxnSp>
        <p:nvCxnSpPr>
          <p:cNvPr id="7" name="Straight Connector 6">
            <a:extLst>
              <a:ext uri="{FF2B5EF4-FFF2-40B4-BE49-F238E27FC236}">
                <a16:creationId xmlns:a16="http://schemas.microsoft.com/office/drawing/2014/main" id="{BF119BC2-7B3A-44ED-8583-C2C8007F48D4}"/>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974787D-B868-437E-A50D-3C2B704BDCFB}"/>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A3EF41-F895-A3E0-7722-11B77015C6A1}"/>
              </a:ext>
            </a:extLst>
          </p:cNvPr>
          <p:cNvPicPr>
            <a:picLocks noGrp="1" noRot="1" noChangeAspect="1" noMove="1" noResize="1" noEditPoints="1" noAdjustHandles="1" noChangeArrowheads="1" noChangeShapeType="1" noCrop="1"/>
          </p:cNvPicPr>
          <p:nvPr userDrawn="1"/>
        </p:nvPicPr>
        <p:blipFill>
          <a:blip r:embed="rId2" r:link="rId3"/>
          <a:stretch>
            <a:fillRect/>
          </a:stretch>
        </p:blipFill>
        <p:spPr>
          <a:xfrm>
            <a:off x="0" y="0"/>
            <a:ext cx="12192000" cy="6858000"/>
          </a:xfrm>
          <a:prstGeom prst="rect">
            <a:avLst/>
          </a:prstGeom>
        </p:spPr>
      </p:pic>
      <p:sp>
        <p:nvSpPr>
          <p:cNvPr id="9" name="Title 8">
            <a:extLst>
              <a:ext uri="{FF2B5EF4-FFF2-40B4-BE49-F238E27FC236}">
                <a16:creationId xmlns:a16="http://schemas.microsoft.com/office/drawing/2014/main" id="{DD1B0CCC-8DD2-004E-60C0-D5F6BFF110D0}"/>
              </a:ext>
            </a:extLst>
          </p:cNvPr>
          <p:cNvSpPr>
            <a:spLocks noGrp="1"/>
          </p:cNvSpPr>
          <p:nvPr>
            <p:ph type="title" hasCustomPrompt="1"/>
          </p:nvPr>
        </p:nvSpPr>
        <p:spPr>
          <a:xfrm>
            <a:off x="2982097" y="4456671"/>
            <a:ext cx="8167263" cy="1040974"/>
          </a:xfrm>
        </p:spPr>
        <p:txBody>
          <a:bodyPr/>
          <a:lstStyle>
            <a:lvl1pPr>
              <a:defRPr>
                <a:solidFill>
                  <a:srgbClr val="FFFF00"/>
                </a:solidFill>
              </a:defRPr>
            </a:lvl1pPr>
          </a:lstStyle>
          <a:p>
            <a:r>
              <a:rPr lang="en-US"/>
              <a:t>Click to edit Title</a:t>
            </a:r>
          </a:p>
        </p:txBody>
      </p:sp>
    </p:spTree>
    <p:extLst>
      <p:ext uri="{BB962C8B-B14F-4D97-AF65-F5344CB8AC3E}">
        <p14:creationId xmlns:p14="http://schemas.microsoft.com/office/powerpoint/2010/main" val="11914856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A3EF41-F895-A3E0-7722-11B77015C6A1}"/>
              </a:ext>
            </a:extLst>
          </p:cNvPr>
          <p:cNvPicPr>
            <a:picLocks noChangeAspect="1"/>
          </p:cNvPicPr>
          <p:nvPr userDrawn="1"/>
        </p:nvPicPr>
        <p:blipFill>
          <a:blip r:embed="rId2" r:link="rId3"/>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08560614-EABD-3007-EFEF-7AAB812721F2}"/>
              </a:ext>
            </a:extLst>
          </p:cNvPr>
          <p:cNvSpPr txBox="1">
            <a:spLocks/>
          </p:cNvSpPr>
          <p:nvPr userDrawn="1"/>
        </p:nvSpPr>
        <p:spPr>
          <a:xfrm>
            <a:off x="2716869" y="4948683"/>
            <a:ext cx="8200771" cy="548963"/>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ct val="0"/>
              </a:spcBef>
              <a:buClr>
                <a:schemeClr val="accent1">
                  <a:lumMod val="60000"/>
                  <a:lumOff val="40000"/>
                </a:schemeClr>
              </a:buClr>
              <a:buSzPct val="110000"/>
              <a:buFont typeface="Wingdings 2" pitchFamily="18" charset="2"/>
              <a:buNone/>
              <a:defRPr sz="2800" b="1" i="0" kern="1200">
                <a:solidFill>
                  <a:srgbClr val="F8F51E"/>
                </a:solidFill>
                <a:latin typeface="Arial"/>
                <a:ea typeface="+mj-ea"/>
                <a:cs typeface="Arial"/>
              </a:defRPr>
            </a:lvl1pPr>
          </a:lstStyle>
          <a:p>
            <a:pPr algn="l"/>
            <a:r>
              <a:rPr lang="en-US" dirty="0"/>
              <a:t>Introduction to Orbit Determination and Batch Least Squares Estimation</a:t>
            </a:r>
          </a:p>
        </p:txBody>
      </p:sp>
      <p:sp>
        <p:nvSpPr>
          <p:cNvPr id="2" name="Subtitle 2">
            <a:extLst>
              <a:ext uri="{FF2B5EF4-FFF2-40B4-BE49-F238E27FC236}">
                <a16:creationId xmlns:a16="http://schemas.microsoft.com/office/drawing/2014/main" id="{25600FF5-D500-DEFF-E2BB-36D0F24C5D00}"/>
              </a:ext>
            </a:extLst>
          </p:cNvPr>
          <p:cNvSpPr txBox="1">
            <a:spLocks/>
          </p:cNvSpPr>
          <p:nvPr userDrawn="1"/>
        </p:nvSpPr>
        <p:spPr>
          <a:xfrm>
            <a:off x="2716869" y="5579671"/>
            <a:ext cx="8664212" cy="916641"/>
          </a:xfrm>
          <a:prstGeom prst="rect">
            <a:avLst/>
          </a:prstGeom>
        </p:spPr>
        <p:txBody>
          <a:bodyPr vert="horz" lIns="91440" tIns="45720" rIns="91440" bIns="45720" rtlCol="0">
            <a:normAutofit/>
          </a:bodyPr>
          <a:lstStyle>
            <a:lvl1pPr marL="0" indent="0" algn="l" defTabSz="914400" rtl="0" eaLnBrk="1" latinLnBrk="0" hangingPunct="1">
              <a:lnSpc>
                <a:spcPct val="80000"/>
              </a:lnSpc>
              <a:spcBef>
                <a:spcPts val="300"/>
              </a:spcBef>
              <a:buClr>
                <a:schemeClr val="accent1">
                  <a:lumMod val="60000"/>
                  <a:lumOff val="40000"/>
                </a:schemeClr>
              </a:buClr>
              <a:buSzPct val="110000"/>
              <a:buFont typeface="Wingdings 2" pitchFamily="18" charset="2"/>
              <a:buNone/>
              <a:defRPr sz="1800" b="0" i="0" kern="1200">
                <a:solidFill>
                  <a:schemeClr val="bg1"/>
                </a:solidFill>
                <a:latin typeface="Arial"/>
                <a:ea typeface="+mn-ea"/>
                <a:cs typeface="Arial"/>
              </a:defRPr>
            </a:lvl1pPr>
            <a:lvl2pPr marL="457200" indent="0" algn="ctr" defTabSz="914400" rtl="0" eaLnBrk="1" latinLnBrk="0" hangingPunct="1">
              <a:lnSpc>
                <a:spcPct val="80000"/>
              </a:lnSpc>
              <a:spcBef>
                <a:spcPts val="800"/>
              </a:spcBef>
              <a:buClrTx/>
              <a:buSzPct val="110000"/>
              <a:buFont typeface="Arial" panose="020B0604020202020204" pitchFamily="34" charset="0"/>
              <a:buNone/>
              <a:defRPr sz="1600" b="0" i="0" kern="1200">
                <a:solidFill>
                  <a:schemeClr val="tx1">
                    <a:tint val="75000"/>
                  </a:schemeClr>
                </a:solidFill>
                <a:latin typeface="Calibri" panose="020F0502020204030204" pitchFamily="34" charset="0"/>
                <a:ea typeface="+mn-ea"/>
                <a:cs typeface="Calibri" panose="020F0502020204030204" pitchFamily="34" charset="0"/>
              </a:defRPr>
            </a:lvl2pPr>
            <a:lvl3pPr marL="914400" indent="0" algn="ctr" defTabSz="914400" rtl="0" eaLnBrk="1" latinLnBrk="0" hangingPunct="1">
              <a:spcBef>
                <a:spcPts val="600"/>
              </a:spcBef>
              <a:buClr>
                <a:schemeClr val="tx1"/>
              </a:buClr>
              <a:buSzPct val="90000"/>
              <a:buFont typeface="Arial" panose="020B0604020202020204" pitchFamily="34" charset="0"/>
              <a:buNone/>
              <a:defRPr sz="1600" b="0" i="0" kern="1200">
                <a:solidFill>
                  <a:schemeClr val="tx1">
                    <a:tint val="75000"/>
                  </a:schemeClr>
                </a:solidFill>
                <a:latin typeface="Calibri" panose="020F0502020204030204" pitchFamily="34" charset="0"/>
                <a:ea typeface="+mn-ea"/>
                <a:cs typeface="Calibri" panose="020F0502020204030204" pitchFamily="34" charset="0"/>
              </a:defRPr>
            </a:lvl3pPr>
            <a:lvl4pPr marL="1371600" indent="0" algn="ctr" defTabSz="914400" rtl="0" eaLnBrk="1" latinLnBrk="0" hangingPunct="1">
              <a:spcBef>
                <a:spcPts val="600"/>
              </a:spcBef>
              <a:buClrTx/>
              <a:buSzPct val="110000"/>
              <a:buFont typeface="Arial" panose="020B0604020202020204" pitchFamily="34" charset="0"/>
              <a:buNone/>
              <a:defRPr sz="1600" b="0" i="0" kern="1200">
                <a:solidFill>
                  <a:schemeClr val="tx1">
                    <a:tint val="75000"/>
                  </a:schemeClr>
                </a:solidFill>
                <a:latin typeface="Calibri" panose="020F0502020204030204" pitchFamily="34" charset="0"/>
                <a:ea typeface="+mn-ea"/>
                <a:cs typeface="Calibri" panose="020F0502020204030204" pitchFamily="34" charset="0"/>
              </a:defRPr>
            </a:lvl4pPr>
            <a:lvl5pPr marL="1828800" indent="0" algn="ctr" defTabSz="914400" rtl="0" eaLnBrk="1" latinLnBrk="0" hangingPunct="1">
              <a:spcBef>
                <a:spcPts val="600"/>
              </a:spcBef>
              <a:buClrTx/>
              <a:buSzPct val="90000"/>
              <a:buFont typeface="Courier New" panose="02070309020205020404" pitchFamily="49" charset="0"/>
              <a:buNone/>
              <a:defRPr sz="1600" b="0" i="0" kern="1200">
                <a:solidFill>
                  <a:schemeClr val="tx1">
                    <a:tint val="75000"/>
                  </a:schemeClr>
                </a:solidFill>
                <a:latin typeface="Calibri" panose="020F0502020204030204" pitchFamily="34" charset="0"/>
                <a:ea typeface="+mn-ea"/>
                <a:cs typeface="Calibri" panose="020F0502020204030204" pitchFamily="34" charset="0"/>
              </a:defRPr>
            </a:lvl5pPr>
            <a:lvl6pPr marL="22860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9pPr>
          </a:lstStyle>
          <a:p>
            <a:r>
              <a:rPr lang="en-US" dirty="0"/>
              <a:t>GSFC Navigation and Mission Design Branch</a:t>
            </a:r>
          </a:p>
          <a:p>
            <a:r>
              <a:rPr lang="en-US" dirty="0"/>
              <a:t>October 2023</a:t>
            </a:r>
          </a:p>
        </p:txBody>
      </p:sp>
    </p:spTree>
    <p:extLst>
      <p:ext uri="{BB962C8B-B14F-4D97-AF65-F5344CB8AC3E}">
        <p14:creationId xmlns:p14="http://schemas.microsoft.com/office/powerpoint/2010/main" val="7694692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12"/>
          </p:nvPr>
        </p:nvSpPr>
        <p:spPr/>
        <p:txBody>
          <a:bodyPr/>
          <a:lstStyle/>
          <a:p>
            <a:fld id="{B89D3D56-9C5D-E74E-9C18-21C2C5E31D07}" type="slidenum">
              <a:rPr lang="en-US" smtClean="0"/>
              <a:pPr/>
              <a:t>‹#›</a:t>
            </a:fld>
            <a:endParaRPr lang="en-US"/>
          </a:p>
        </p:txBody>
      </p:sp>
      <p:cxnSp>
        <p:nvCxnSpPr>
          <p:cNvPr id="14" name="Straight Connector 13">
            <a:extLst>
              <a:ext uri="{FF2B5EF4-FFF2-40B4-BE49-F238E27FC236}">
                <a16:creationId xmlns:a16="http://schemas.microsoft.com/office/drawing/2014/main" id="{A3385075-C734-4492-8535-56F452CF3CC3}"/>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9F10D7B-1787-4723-AE64-089E22F266D6}"/>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92150" y="3352802"/>
            <a:ext cx="10515135" cy="1470025"/>
          </a:xfrm>
        </p:spPr>
        <p:txBody>
          <a:bodyPr/>
          <a:lstStyle>
            <a:lvl1pPr algn="ctr">
              <a:defRPr/>
            </a:lvl1pPr>
          </a:lstStyle>
          <a:p>
            <a:r>
              <a:rPr lang="en-US"/>
              <a:t>Click to edit Master title style</a:t>
            </a:r>
            <a:endParaRPr/>
          </a:p>
        </p:txBody>
      </p:sp>
      <p:sp>
        <p:nvSpPr>
          <p:cNvPr id="3" name="Subtitle 2"/>
          <p:cNvSpPr>
            <a:spLocks noGrp="1"/>
          </p:cNvSpPr>
          <p:nvPr>
            <p:ph type="subTitle" idx="1"/>
          </p:nvPr>
        </p:nvSpPr>
        <p:spPr>
          <a:xfrm>
            <a:off x="1192150" y="4771030"/>
            <a:ext cx="10515135" cy="972671"/>
          </a:xfrm>
        </p:spPr>
        <p:txBody>
          <a:bodyPr>
            <a:normAutofit/>
          </a:bodyPr>
          <a:lstStyle>
            <a:lvl1pPr marL="0" indent="0" algn="ctr">
              <a:spcBef>
                <a:spcPts val="300"/>
              </a:spcBef>
              <a:buNone/>
              <a:defRPr sz="18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6" name="Slide Number Placeholder 5"/>
          <p:cNvSpPr>
            <a:spLocks noGrp="1"/>
          </p:cNvSpPr>
          <p:nvPr>
            <p:ph type="sldNum" sz="quarter" idx="12"/>
          </p:nvPr>
        </p:nvSpPr>
        <p:spPr/>
        <p:txBody>
          <a:bodyPr/>
          <a:lstStyle/>
          <a:p>
            <a:fld id="{B89D3D56-9C5D-E74E-9C18-21C2C5E31D07}" type="slidenum">
              <a:rPr lang="en-US" smtClean="0"/>
              <a:pPr/>
              <a:t>‹#›</a:t>
            </a:fld>
            <a:endParaRPr lang="en-US"/>
          </a:p>
        </p:txBody>
      </p:sp>
      <p:sp>
        <p:nvSpPr>
          <p:cNvPr id="9" name="Picture Placeholder 2"/>
          <p:cNvSpPr>
            <a:spLocks noGrp="1"/>
          </p:cNvSpPr>
          <p:nvPr>
            <p:ph type="pic" idx="13"/>
          </p:nvPr>
        </p:nvSpPr>
        <p:spPr>
          <a:xfrm>
            <a:off x="1138995" y="1224389"/>
            <a:ext cx="10558364" cy="1976011"/>
          </a:xfrm>
          <a:ln w="3175">
            <a:solidFill>
              <a:schemeClr val="bg1"/>
            </a:solidFill>
          </a:ln>
          <a:effectLst>
            <a:outerShdw blurRad="63500" sx="100500" sy="100500" algn="ctr" rotWithShape="0">
              <a:prstClr val="black">
                <a:alpha val="50000"/>
              </a:prstClr>
            </a:outerShdw>
          </a:effectLst>
        </p:spPr>
        <p:txBody>
          <a:bodyPr>
            <a:normAutofit/>
          </a:bodyPr>
          <a:lstStyle>
            <a:lvl1pPr marL="0" indent="0">
              <a:buNone/>
              <a:defRPr sz="24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cxnSp>
        <p:nvCxnSpPr>
          <p:cNvPr id="7" name="Straight Connector 6">
            <a:extLst>
              <a:ext uri="{FF2B5EF4-FFF2-40B4-BE49-F238E27FC236}">
                <a16:creationId xmlns:a16="http://schemas.microsoft.com/office/drawing/2014/main" id="{EC9DF771-6688-418E-B2E4-DFD5E43A530A}"/>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0E95FB4B-9745-4577-A8AE-22620F2B52A9}"/>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97168" y="2403145"/>
            <a:ext cx="10077283" cy="962501"/>
          </a:xfrm>
        </p:spPr>
        <p:txBody>
          <a:bodyPr anchor="b" anchorCtr="0"/>
          <a:lstStyle>
            <a:lvl1pPr algn="ctr">
              <a:defRPr sz="3600" b="1" i="0" cap="none" baseline="0">
                <a:latin typeface="Arial"/>
                <a:cs typeface="Arial"/>
              </a:defRPr>
            </a:lvl1pPr>
          </a:lstStyle>
          <a:p>
            <a:r>
              <a:rPr lang="en-US"/>
              <a:t>Click to edit Master title style</a:t>
            </a:r>
            <a:endParaRPr/>
          </a:p>
        </p:txBody>
      </p:sp>
      <p:sp>
        <p:nvSpPr>
          <p:cNvPr id="3" name="Text Placeholder 2"/>
          <p:cNvSpPr>
            <a:spLocks noGrp="1"/>
          </p:cNvSpPr>
          <p:nvPr>
            <p:ph type="body" idx="1"/>
          </p:nvPr>
        </p:nvSpPr>
        <p:spPr>
          <a:xfrm>
            <a:off x="1381982" y="3736006"/>
            <a:ext cx="10092469" cy="1500187"/>
          </a:xfrm>
        </p:spPr>
        <p:txBody>
          <a:bodyPr anchor="t" anchorCtr="0">
            <a:normAutofit/>
          </a:bodyPr>
          <a:lstStyle>
            <a:lvl1pPr marL="0" indent="0" algn="ctr">
              <a:spcBef>
                <a:spcPts val="300"/>
              </a:spcBef>
              <a:buNone/>
              <a:defRPr sz="18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B89D3D56-9C5D-E74E-9C18-21C2C5E31D07}" type="slidenum">
              <a:rPr lang="en-US" smtClean="0"/>
              <a:pPr/>
              <a:t>‹#›</a:t>
            </a:fld>
            <a:endParaRPr lang="en-US"/>
          </a:p>
        </p:txBody>
      </p:sp>
      <p:cxnSp>
        <p:nvCxnSpPr>
          <p:cNvPr id="7" name="Straight Connector 6">
            <a:extLst>
              <a:ext uri="{FF2B5EF4-FFF2-40B4-BE49-F238E27FC236}">
                <a16:creationId xmlns:a16="http://schemas.microsoft.com/office/drawing/2014/main" id="{16E0008D-1771-4F91-AC07-56BE95F2FDB1}"/>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3200D2D5-8F9F-4628-B582-8976A5BCE94B}"/>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30116" y="1600201"/>
            <a:ext cx="4950835"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568207" y="1600201"/>
            <a:ext cx="5201416"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Slide Number Placeholder 6"/>
          <p:cNvSpPr>
            <a:spLocks noGrp="1"/>
          </p:cNvSpPr>
          <p:nvPr>
            <p:ph type="sldNum" sz="quarter" idx="12"/>
          </p:nvPr>
        </p:nvSpPr>
        <p:spPr/>
        <p:txBody>
          <a:bodyPr/>
          <a:lstStyle/>
          <a:p>
            <a:fld id="{B89D3D56-9C5D-E74E-9C18-21C2C5E31D07}" type="slidenum">
              <a:rPr lang="en-US" smtClean="0"/>
              <a:pPr/>
              <a:t>‹#›</a:t>
            </a:fld>
            <a:endParaRPr lang="en-US"/>
          </a:p>
        </p:txBody>
      </p:sp>
      <p:sp>
        <p:nvSpPr>
          <p:cNvPr id="8" name="Title 1"/>
          <p:cNvSpPr>
            <a:spLocks noGrp="1"/>
          </p:cNvSpPr>
          <p:nvPr>
            <p:ph type="title"/>
          </p:nvPr>
        </p:nvSpPr>
        <p:spPr>
          <a:xfrm>
            <a:off x="1228539" y="297128"/>
            <a:ext cx="9828308" cy="524550"/>
          </a:xfrm>
        </p:spPr>
        <p:txBody>
          <a:bodyPr/>
          <a:lstStyle/>
          <a:p>
            <a:r>
              <a:rPr lang="en-US"/>
              <a:t>Click to edit Master title style</a:t>
            </a:r>
            <a:endParaRPr/>
          </a:p>
        </p:txBody>
      </p:sp>
      <p:cxnSp>
        <p:nvCxnSpPr>
          <p:cNvPr id="9" name="Straight Connector 8">
            <a:extLst>
              <a:ext uri="{FF2B5EF4-FFF2-40B4-BE49-F238E27FC236}">
                <a16:creationId xmlns:a16="http://schemas.microsoft.com/office/drawing/2014/main" id="{DECD8EF2-EF0B-4336-9AFF-C71EA40310DC}"/>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72324C27-8615-48A8-A3DF-67F82C986873}"/>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2365" y="107576"/>
            <a:ext cx="10723035"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32365"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32365" y="2347416"/>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34760"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4760" y="2347416"/>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Slide Number Placeholder 8"/>
          <p:cNvSpPr>
            <a:spLocks noGrp="1"/>
          </p:cNvSpPr>
          <p:nvPr>
            <p:ph type="sldNum" sz="quarter" idx="12"/>
          </p:nvPr>
        </p:nvSpPr>
        <p:spPr/>
        <p:txBody>
          <a:bodyPr/>
          <a:lstStyle/>
          <a:p>
            <a:fld id="{B89D3D56-9C5D-E74E-9C18-21C2C5E31D07}" type="slidenum">
              <a:rPr lang="en-US" smtClean="0"/>
              <a:pPr/>
              <a:t>‹#›</a:t>
            </a:fld>
            <a:endParaRPr lang="en-US"/>
          </a:p>
        </p:txBody>
      </p:sp>
      <p:cxnSp>
        <p:nvCxnSpPr>
          <p:cNvPr id="10" name="Straight Connector 9">
            <a:extLst>
              <a:ext uri="{FF2B5EF4-FFF2-40B4-BE49-F238E27FC236}">
                <a16:creationId xmlns:a16="http://schemas.microsoft.com/office/drawing/2014/main" id="{86C4BF59-3F00-4B12-A3EC-3BCCB30845A9}"/>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6C4CE119-69A8-4561-9335-D0556F1EC6D7}"/>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Slide Number Placeholder 4"/>
          <p:cNvSpPr>
            <a:spLocks noGrp="1"/>
          </p:cNvSpPr>
          <p:nvPr>
            <p:ph type="sldNum" sz="quarter" idx="12"/>
          </p:nvPr>
        </p:nvSpPr>
        <p:spPr/>
        <p:txBody>
          <a:bodyPr/>
          <a:lstStyle/>
          <a:p>
            <a:fld id="{B89D3D56-9C5D-E74E-9C18-21C2C5E31D07}" type="slidenum">
              <a:rPr lang="en-US" smtClean="0"/>
              <a:pPr/>
              <a:t>‹#›</a:t>
            </a:fld>
            <a:endParaRPr lang="en-US"/>
          </a:p>
        </p:txBody>
      </p:sp>
      <p:cxnSp>
        <p:nvCxnSpPr>
          <p:cNvPr id="6" name="Straight Connector 5">
            <a:extLst>
              <a:ext uri="{FF2B5EF4-FFF2-40B4-BE49-F238E27FC236}">
                <a16:creationId xmlns:a16="http://schemas.microsoft.com/office/drawing/2014/main" id="{5AD9B3A6-5370-4581-9AC8-0013C1E31435}"/>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52C516D-7877-4822-B15E-3404E42BE951}"/>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89D3D56-9C5D-E74E-9C18-21C2C5E31D07}" type="slidenum">
              <a:rPr lang="en-US" smtClean="0"/>
              <a:pPr/>
              <a:t>‹#›</a:t>
            </a:fld>
            <a:endParaRPr lang="en-US"/>
          </a:p>
        </p:txBody>
      </p:sp>
      <p:cxnSp>
        <p:nvCxnSpPr>
          <p:cNvPr id="5" name="Straight Connector 4">
            <a:extLst>
              <a:ext uri="{FF2B5EF4-FFF2-40B4-BE49-F238E27FC236}">
                <a16:creationId xmlns:a16="http://schemas.microsoft.com/office/drawing/2014/main" id="{96118E74-731B-4644-93BF-73CF30FA2F80}"/>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09D7403D-868C-4833-934F-59B50EC91F66}"/>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3765" y="1241472"/>
            <a:ext cx="5120640" cy="4702127"/>
          </a:xfrm>
        </p:spPr>
        <p:txBody>
          <a:bodyPr>
            <a:normAutofit/>
          </a:bodyPr>
          <a:lstStyle>
            <a:lvl1pPr>
              <a:spcBef>
                <a:spcPts val="2000"/>
              </a:spcBef>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237709" y="1235778"/>
            <a:ext cx="4594129" cy="471532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89D3D56-9C5D-E74E-9C18-21C2C5E31D07}" type="slidenum">
              <a:rPr lang="en-US" smtClean="0"/>
              <a:pPr/>
              <a:t>‹#›</a:t>
            </a:fld>
            <a:endParaRPr lang="en-US"/>
          </a:p>
        </p:txBody>
      </p:sp>
      <p:sp>
        <p:nvSpPr>
          <p:cNvPr id="8" name="Title 1"/>
          <p:cNvSpPr>
            <a:spLocks noGrp="1"/>
          </p:cNvSpPr>
          <p:nvPr>
            <p:ph type="title"/>
          </p:nvPr>
        </p:nvSpPr>
        <p:spPr>
          <a:xfrm>
            <a:off x="1228539" y="297128"/>
            <a:ext cx="9828308" cy="524550"/>
          </a:xfrm>
        </p:spPr>
        <p:txBody>
          <a:bodyPr/>
          <a:lstStyle/>
          <a:p>
            <a:r>
              <a:rPr lang="en-US"/>
              <a:t>Click to edit Master title style</a:t>
            </a:r>
            <a:endParaRPr/>
          </a:p>
        </p:txBody>
      </p:sp>
      <p:cxnSp>
        <p:nvCxnSpPr>
          <p:cNvPr id="9" name="Straight Connector 8">
            <a:extLst>
              <a:ext uri="{FF2B5EF4-FFF2-40B4-BE49-F238E27FC236}">
                <a16:creationId xmlns:a16="http://schemas.microsoft.com/office/drawing/2014/main" id="{3CE8B040-A5C3-4604-8F95-CC32D1773D13}"/>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A97E8CC-87E5-4982-9A73-C9974E10941D}"/>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27B68E6-A9F6-223C-BA42-619167529D7D}"/>
              </a:ext>
            </a:extLst>
          </p:cNvPr>
          <p:cNvPicPr>
            <a:picLocks noChangeAspect="1"/>
          </p:cNvPicPr>
          <p:nvPr userDrawn="1"/>
        </p:nvPicPr>
        <p:blipFill rotWithShape="1">
          <a:blip r:embed="rId15"/>
          <a:srcRect l="5985" t="12160" r="4276" b="3103"/>
          <a:stretch/>
        </p:blipFill>
        <p:spPr>
          <a:xfrm>
            <a:off x="10976610" y="103766"/>
            <a:ext cx="1024890" cy="855842"/>
          </a:xfrm>
          <a:prstGeom prst="rect">
            <a:avLst/>
          </a:prstGeom>
        </p:spPr>
      </p:pic>
      <p:pic>
        <p:nvPicPr>
          <p:cNvPr id="4" name="Picture 3"/>
          <p:cNvPicPr>
            <a:picLocks noChangeAspect="1"/>
          </p:cNvPicPr>
          <p:nvPr userDrawn="1"/>
        </p:nvPicPr>
        <p:blipFill>
          <a:blip r:embed="rId16"/>
          <a:stretch>
            <a:fillRect/>
          </a:stretch>
        </p:blipFill>
        <p:spPr>
          <a:xfrm>
            <a:off x="1" y="0"/>
            <a:ext cx="527221" cy="6858000"/>
          </a:xfrm>
          <a:prstGeom prst="rect">
            <a:avLst/>
          </a:prstGeom>
        </p:spPr>
      </p:pic>
      <p:sp>
        <p:nvSpPr>
          <p:cNvPr id="18" name="Oval 17"/>
          <p:cNvSpPr/>
          <p:nvPr userDrawn="1"/>
        </p:nvSpPr>
        <p:spPr>
          <a:xfrm>
            <a:off x="146345" y="5865712"/>
            <a:ext cx="1208424" cy="90631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1076139" y="297128"/>
            <a:ext cx="9828308" cy="524550"/>
          </a:xfrm>
          <a:prstGeom prst="rect">
            <a:avLst/>
          </a:prstGeom>
        </p:spPr>
        <p:txBody>
          <a:bodyPr vert="horz" lIns="91440" tIns="45720" rIns="91440" bIns="45720" rtlCol="0" anchor="ctr" anchorCtr="0">
            <a:noAutofit/>
          </a:bodyPr>
          <a:lstStyle/>
          <a:p>
            <a:r>
              <a:rPr lang="en-US"/>
              <a:t>Click to edit Master title style</a:t>
            </a:r>
            <a:endParaRPr/>
          </a:p>
        </p:txBody>
      </p:sp>
      <p:sp>
        <p:nvSpPr>
          <p:cNvPr id="3" name="Text Placeholder 2"/>
          <p:cNvSpPr>
            <a:spLocks noGrp="1"/>
          </p:cNvSpPr>
          <p:nvPr>
            <p:ph type="body" idx="1"/>
          </p:nvPr>
        </p:nvSpPr>
        <p:spPr>
          <a:xfrm>
            <a:off x="1076139" y="1217466"/>
            <a:ext cx="5468756" cy="4741991"/>
          </a:xfrm>
          <a:prstGeom prst="rect">
            <a:avLst/>
          </a:prstGeom>
        </p:spPr>
        <p:txBody>
          <a:bodyPr vert="horz" lIns="91440" tIns="45720" rIns="91440" bIns="45720" rtlCol="0">
            <a:normAutofit/>
          </a:bodyPr>
          <a:lstStyle/>
          <a:p>
            <a:pPr lvl="0"/>
            <a:r>
              <a:rPr lang="en-US"/>
              <a:t>Sample First Level Line</a:t>
            </a:r>
          </a:p>
          <a:p>
            <a:pPr lvl="0"/>
            <a:r>
              <a:rPr lang="en-US"/>
              <a:t>Sample Second Line</a:t>
            </a:r>
          </a:p>
          <a:p>
            <a:pPr lvl="1"/>
            <a:r>
              <a:rPr lang="en-US"/>
              <a:t>Second level</a:t>
            </a:r>
          </a:p>
          <a:p>
            <a:pPr lvl="2"/>
            <a:r>
              <a:rPr lang="en-US"/>
              <a:t>Third level</a:t>
            </a:r>
          </a:p>
          <a:p>
            <a:pPr lvl="3"/>
            <a:r>
              <a:rPr lang="en-US"/>
              <a:t>Fourth level</a:t>
            </a:r>
          </a:p>
          <a:p>
            <a:pPr lvl="4"/>
            <a:r>
              <a:rPr lang="en-US"/>
              <a:t>Fifth level</a:t>
            </a:r>
            <a:endParaRPr/>
          </a:p>
        </p:txBody>
      </p:sp>
      <p:sp>
        <p:nvSpPr>
          <p:cNvPr id="6" name="Slide Number Placeholder 5"/>
          <p:cNvSpPr>
            <a:spLocks noGrp="1"/>
          </p:cNvSpPr>
          <p:nvPr>
            <p:ph type="sldNum" sz="quarter" idx="4"/>
          </p:nvPr>
        </p:nvSpPr>
        <p:spPr>
          <a:xfrm>
            <a:off x="10823579" y="6275669"/>
            <a:ext cx="1007532" cy="365125"/>
          </a:xfrm>
          <a:prstGeom prst="rect">
            <a:avLst/>
          </a:prstGeom>
        </p:spPr>
        <p:txBody>
          <a:bodyPr vert="horz" lIns="91440" tIns="45720" rIns="91440" bIns="45720" rtlCol="0" anchor="ctr"/>
          <a:lstStyle>
            <a:lvl1pPr algn="r">
              <a:defRPr sz="900">
                <a:solidFill>
                  <a:srgbClr val="000000"/>
                </a:solidFill>
                <a:latin typeface="Arial"/>
                <a:cs typeface="Arial"/>
              </a:defRPr>
            </a:lvl1pPr>
          </a:lstStyle>
          <a:p>
            <a:fld id="{B89D3D56-9C5D-E74E-9C18-21C2C5E31D07}" type="slidenum">
              <a:rPr lang="en-US" smtClean="0"/>
              <a:pPr/>
              <a:t>‹#›</a:t>
            </a:fld>
            <a:endParaRPr lang="en-US"/>
          </a:p>
        </p:txBody>
      </p:sp>
      <p:pic>
        <p:nvPicPr>
          <p:cNvPr id="11" name="Picture 10" descr="GMAT Logo_2014-Small.png"/>
          <p:cNvPicPr>
            <a:picLocks noChangeAspect="1"/>
          </p:cNvPicPr>
          <p:nvPr userDrawn="1"/>
        </p:nvPicPr>
        <p:blipFill>
          <a:blip r:embed="rId17"/>
          <a:stretch>
            <a:fillRect/>
          </a:stretch>
        </p:blipFill>
        <p:spPr>
          <a:xfrm>
            <a:off x="63897" y="5929681"/>
            <a:ext cx="1012242" cy="789267"/>
          </a:xfrm>
          <a:prstGeom prst="rect">
            <a:avLst/>
          </a:prstGeom>
          <a:effectLst>
            <a:outerShdw blurRad="50800" dist="38100" dir="2700000" algn="tl" rotWithShape="0">
              <a:prstClr val="black">
                <a:alpha val="40000"/>
              </a:prstClr>
            </a:outerShdw>
          </a:effectLst>
        </p:spPr>
      </p:pic>
      <p:grpSp>
        <p:nvGrpSpPr>
          <p:cNvPr id="9" name="Group 8"/>
          <p:cNvGrpSpPr/>
          <p:nvPr userDrawn="1"/>
        </p:nvGrpSpPr>
        <p:grpSpPr>
          <a:xfrm>
            <a:off x="1" y="978796"/>
            <a:ext cx="11829143" cy="63863"/>
            <a:chOff x="0" y="1133566"/>
            <a:chExt cx="8684381" cy="60234"/>
          </a:xfrm>
        </p:grpSpPr>
        <p:sp>
          <p:nvSpPr>
            <p:cNvPr id="10" name="Rectangle 9"/>
            <p:cNvSpPr/>
            <p:nvPr/>
          </p:nvSpPr>
          <p:spPr>
            <a:xfrm>
              <a:off x="7632094" y="1133566"/>
              <a:ext cx="1052287" cy="60234"/>
            </a:xfrm>
            <a:prstGeom prst="rect">
              <a:avLst/>
            </a:prstGeom>
            <a:solidFill>
              <a:srgbClr val="1F51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12" name="Straight Connector 11"/>
            <p:cNvCxnSpPr/>
            <p:nvPr/>
          </p:nvCxnSpPr>
          <p:spPr>
            <a:xfrm>
              <a:off x="0" y="1179286"/>
              <a:ext cx="7777238" cy="0"/>
            </a:xfrm>
            <a:prstGeom prst="line">
              <a:avLst/>
            </a:prstGeom>
            <a:ln w="28575" cmpd="sng">
              <a:solidFill>
                <a:srgbClr val="1F51B0"/>
              </a:solidFill>
            </a:ln>
          </p:spPr>
          <p:style>
            <a:lnRef idx="2">
              <a:schemeClr val="accent1"/>
            </a:lnRef>
            <a:fillRef idx="0">
              <a:schemeClr val="accent1"/>
            </a:fillRef>
            <a:effectRef idx="1">
              <a:schemeClr val="accent1"/>
            </a:effectRef>
            <a:fontRef idx="minor">
              <a:schemeClr val="tx1"/>
            </a:fontRef>
          </p:style>
        </p:cxnSp>
      </p:grpSp>
      <p:cxnSp>
        <p:nvCxnSpPr>
          <p:cNvPr id="13" name="Straight Connector 12"/>
          <p:cNvCxnSpPr/>
          <p:nvPr userDrawn="1"/>
        </p:nvCxnSpPr>
        <p:spPr>
          <a:xfrm flipH="1">
            <a:off x="1" y="1025725"/>
            <a:ext cx="762001" cy="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DA76035-1D45-45C5-BD56-90E9A7E75FDE}"/>
              </a:ext>
            </a:extLst>
          </p:cNvPr>
          <p:cNvCxnSpPr>
            <a:cxnSpLocks/>
          </p:cNvCxnSpPr>
          <p:nvPr userDrawn="1"/>
        </p:nvCxnSpPr>
        <p:spPr>
          <a:xfrm flipV="1">
            <a:off x="-2540" y="1013956"/>
            <a:ext cx="768096" cy="3938"/>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F89743F2-4F84-4DA3-BF39-50064D0CBA2C}"/>
              </a:ext>
            </a:extLst>
          </p:cNvPr>
          <p:cNvCxnSpPr>
            <a:cxnSpLocks/>
          </p:cNvCxnSpPr>
          <p:nvPr userDrawn="1"/>
        </p:nvCxnSpPr>
        <p:spPr>
          <a:xfrm flipV="1">
            <a:off x="763016" y="1010018"/>
            <a:ext cx="11094720" cy="3938"/>
          </a:xfrm>
          <a:prstGeom prst="line">
            <a:avLst/>
          </a:prstGeom>
          <a:ln w="76200">
            <a:solidFill>
              <a:schemeClr val="tx2">
                <a:lumMod val="75000"/>
                <a:lumOff val="25000"/>
              </a:schemeClr>
            </a:solidFill>
          </a:ln>
        </p:spPr>
        <p:style>
          <a:lnRef idx="1">
            <a:schemeClr val="dk1"/>
          </a:lnRef>
          <a:fillRef idx="0">
            <a:schemeClr val="dk1"/>
          </a:fillRef>
          <a:effectRef idx="0">
            <a:schemeClr val="dk1"/>
          </a:effectRef>
          <a:fontRef idx="minor">
            <a:schemeClr val="tx1"/>
          </a:fontRef>
        </p:style>
      </p:cxnSp>
    </p:spTree>
  </p:cSld>
  <p:clrMap bg1="lt1" tx1="dk1" bg2="lt2" tx2="dk2" accent1="accent1" accent2="accent2" accent3="accent3" accent4="accent4" accent5="accent5" accent6="accent6" hlink="hlink" folHlink="folHlink"/>
  <p:sldLayoutIdLst>
    <p:sldLayoutId id="2147483687"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0" r:id="rId13"/>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p:titleStyle>
    <p:body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gmat.atlassian.net/jira/" TargetMode="External"/><Relationship Id="rId7" Type="http://schemas.openxmlformats.org/officeDocument/2006/relationships/image" Target="../media/image28.png"/><Relationship Id="rId2" Type="http://schemas.openxmlformats.org/officeDocument/2006/relationships/hyperlink" Target="https://gmat.atlassian.net/wiki/spaces/GW/overview"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sourceforge.net/projects/gmat/" TargetMode="External"/></Relationships>
</file>

<file path=ppt/slides/_rels/slide12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s://naif.jpl.nasa.gov/naif/self_training.html" TargetMode="External"/><Relationship Id="rId2" Type="http://schemas.openxmlformats.org/officeDocument/2006/relationships/hyperlink" Target="https://naif.jpl.nasa.gov/naif/" TargetMode="External"/><Relationship Id="rId1" Type="http://schemas.openxmlformats.org/officeDocument/2006/relationships/slideLayout" Target="../slideLayouts/slideLayout2.xml"/><Relationship Id="rId4" Type="http://schemas.openxmlformats.org/officeDocument/2006/relationships/hyperlink" Target="https://naif.jpl.nasa.gov/pub/naif/self_training/individual_docs/04_spice_overview.pdf"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hyperlink" Target="https://naif.jpl.nasa.gov/pub/naif/generic_kernels/spk/planets/"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s://descanso.jpl.nasa.gov/monograph/series2/Descanso2_all.pdf" TargetMode="External"/><Relationship Id="rId2" Type="http://schemas.openxmlformats.org/officeDocument/2006/relationships/hyperlink" Target="https://ntrs.nasa.gov/api/citations/20180003657/downloads/20180003657.pdf"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hyperlink" Target="ftp://hpiers.obspm.fr/iers/series/opa/eopc04" TargetMode="Externa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hyperlink" Target="https://aa.usno.navy.mil/publications/Circular_179" TargetMode="Externa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hyperlink" Target="https://www.swpc.noaa.gov/" TargetMode="External"/><Relationship Id="rId2" Type="http://schemas.openxmlformats.org/officeDocument/2006/relationships/hyperlink" Target="ftp://ftp.agi.com/pub/DynamicEarthData/SpaceWeather-v1.2.txt"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80.xml.rels><?xml version="1.0" encoding="UTF-8" standalone="yes"?>
<Relationships xmlns="http://schemas.openxmlformats.org/package/2006/relationships"><Relationship Id="rId2" Type="http://schemas.openxmlformats.org/officeDocument/2006/relationships/hyperlink" Target="https://irimodel.org/indices/" TargetMode="Externa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hyperlink" Target="https://help.agi.com/stk/#stk/importfilesGravity.htm" TargetMode="Externa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hyperlink" Target="https://public.ccsds.org/Pubs/503x0b2c1.pdf" TargetMode="External"/><Relationship Id="rId2" Type="http://schemas.openxmlformats.org/officeDocument/2006/relationships/hyperlink" Target="http://imbrium.mit.edu/LRORS/DOCUMENT/453_HDBK_GN.PDF" TargetMode="Externa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43.png"/><Relationship Id="rId7" Type="http://schemas.openxmlformats.org/officeDocument/2006/relationships/oleObject" Target="../embeddings/oleObject2.bin"/><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5.wmf"/><Relationship Id="rId5" Type="http://schemas.openxmlformats.org/officeDocument/2006/relationships/oleObject" Target="../embeddings/oleObject1.bin"/><Relationship Id="rId10" Type="http://schemas.openxmlformats.org/officeDocument/2006/relationships/image" Target="../media/image147.wmf"/><Relationship Id="rId4" Type="http://schemas.openxmlformats.org/officeDocument/2006/relationships/image" Target="../media/image144.png"/><Relationship Id="rId9" Type="http://schemas.openxmlformats.org/officeDocument/2006/relationships/oleObject" Target="../embeddings/oleObject3.bin"/></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5.xml"/></Relationships>
</file>

<file path=ppt/slides/_rels/slide314.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9.xml"/></Relationships>
</file>

<file path=ppt/slides/_rels/slide31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5.xml"/></Relationships>
</file>

<file path=ppt/slides/_rels/slide31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5.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2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32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xml"/></Relationships>
</file>

<file path=ppt/slides/_rels/slide32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5.xml"/></Relationships>
</file>

<file path=ppt/slides/_rels/slide325.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5.xml"/></Relationships>
</file>

<file path=ppt/slides/_rels/slide326.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5.xml"/></Relationships>
</file>

<file path=ppt/slides/_rels/slide32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5.xml"/></Relationships>
</file>

<file path=ppt/slides/_rels/slide328.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5.xml"/></Relationships>
</file>

<file path=ppt/slides/_rels/slide329.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330.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5.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5.xml"/></Relationships>
</file>

<file path=ppt/slides/_rels/slide334.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5.xml"/></Relationships>
</file>

<file path=ppt/slides/_rels/slide335.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5.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5.xml"/></Relationships>
</file>

<file path=ppt/slides/_rels/slide33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5.xml"/></Relationships>
</file>

<file path=ppt/slides/_rels/slide339.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34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5.xml"/></Relationships>
</file>

<file path=ppt/slides/_rels/slide341.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5.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5.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5.xml"/></Relationships>
</file>

<file path=ppt/slides/_rels/slide34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5.xml"/></Relationships>
</file>

<file path=ppt/slides/_rels/slide35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198.png"/><Relationship Id="rId4" Type="http://schemas.openxmlformats.org/officeDocument/2006/relationships/image" Target="../media/image197.png"/></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5.xml"/></Relationships>
</file>

<file path=ppt/slides/_rels/slide35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5.xml"/></Relationships>
</file>

<file path=ppt/slides/_rels/slide356.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5.xml"/></Relationships>
</file>

<file path=ppt/slides/_rels/slide35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xml"/></Relationships>
</file>

<file path=ppt/slides/_rels/slide35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xml"/></Relationships>
</file>

<file path=ppt/slides/_rels/slide35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5.xml"/></Relationships>
</file>

<file path=ppt/slides/_rels/slide36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5.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5.xml"/></Relationships>
</file>

<file path=ppt/slides/_rels/slide36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hyperlink" Target="https://www.freecodecamp.org/news/eulers-method-explained-with-examples/" TargetMode="External"/><Relationship Id="rId2" Type="http://schemas.openxmlformats.org/officeDocument/2006/relationships/image" Target="../media/image212.png"/><Relationship Id="rId1" Type="http://schemas.openxmlformats.org/officeDocument/2006/relationships/slideLayout" Target="../slideLayouts/slideLayout5.xml"/><Relationship Id="rId4" Type="http://schemas.openxmlformats.org/officeDocument/2006/relationships/image" Target="../media/image210.png"/></Relationships>
</file>

<file path=ppt/slides/_rels/slide367.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8.png"/><Relationship Id="rId1" Type="http://schemas.openxmlformats.org/officeDocument/2006/relationships/slideLayout" Target="../slideLayouts/slideLayout5.xml"/></Relationships>
</file>

<file path=ppt/slides/_rels/slide37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hyperlink" Target="https://sourceforge.net/projects/gmat/" TargetMode="External"/><Relationship Id="rId2" Type="http://schemas.openxmlformats.org/officeDocument/2006/relationships/hyperlink" Target="https://gmat.atlassian.net/wiki/spaces/GW/" TargetMode="External"/><Relationship Id="rId1" Type="http://schemas.openxmlformats.org/officeDocument/2006/relationships/slideLayout" Target="../slideLayouts/slideLayout6.xml"/><Relationship Id="rId4" Type="http://schemas.openxmlformats.org/officeDocument/2006/relationships/hyperlink" Target="https://gmat.atlassian.net/jira/"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80638-18F4-63B2-5497-5449D3596B9E}"/>
              </a:ext>
            </a:extLst>
          </p:cNvPr>
          <p:cNvSpPr>
            <a:spLocks noGrp="1"/>
          </p:cNvSpPr>
          <p:nvPr>
            <p:ph type="title"/>
          </p:nvPr>
        </p:nvSpPr>
        <p:spPr/>
        <p:txBody>
          <a:bodyPr/>
          <a:lstStyle/>
          <a:p>
            <a:r>
              <a:rPr lang="en-US" dirty="0"/>
              <a:t>2023 General Mission Analysis Tool (GMAT) </a:t>
            </a:r>
            <a:br>
              <a:rPr lang="en-US" dirty="0"/>
            </a:br>
            <a:r>
              <a:rPr lang="en-US" dirty="0"/>
              <a:t>Training Slides</a:t>
            </a:r>
          </a:p>
        </p:txBody>
      </p:sp>
      <p:sp>
        <p:nvSpPr>
          <p:cNvPr id="3" name="Subtitle 2">
            <a:extLst>
              <a:ext uri="{FF2B5EF4-FFF2-40B4-BE49-F238E27FC236}">
                <a16:creationId xmlns:a16="http://schemas.microsoft.com/office/drawing/2014/main" id="{0818EAFF-A45C-CDE5-E6F5-1E2349934105}"/>
              </a:ext>
            </a:extLst>
          </p:cNvPr>
          <p:cNvSpPr>
            <a:spLocks noGrp="1"/>
          </p:cNvSpPr>
          <p:nvPr>
            <p:ph type="subTitle" idx="1"/>
          </p:nvPr>
        </p:nvSpPr>
        <p:spPr/>
        <p:txBody>
          <a:bodyPr>
            <a:normAutofit/>
          </a:bodyPr>
          <a:lstStyle/>
          <a:p>
            <a:r>
              <a:rPr lang="en-US" sz="1200" dirty="0"/>
              <a:t>Darrel Conway [Thinking Systems, Inc / NASA GSFC]</a:t>
            </a:r>
          </a:p>
          <a:p>
            <a:r>
              <a:rPr lang="en-US" sz="1200" dirty="0"/>
              <a:t>Jairus Elarbee [Emergent Space Technologies / NASA Goddard Space Flight Center (GSFC)]</a:t>
            </a:r>
          </a:p>
          <a:p>
            <a:r>
              <a:rPr lang="en-US" sz="1200" dirty="0"/>
              <a:t>Steve Slojkowski [OMITRON / NASA GSFC]</a:t>
            </a:r>
          </a:p>
          <a:p>
            <a:r>
              <a:rPr lang="en-US" sz="1200" dirty="0"/>
              <a:t>Peter Candell [Pearl River Technologies / NASA GSFC]</a:t>
            </a:r>
          </a:p>
        </p:txBody>
      </p:sp>
    </p:spTree>
    <p:extLst>
      <p:ext uri="{BB962C8B-B14F-4D97-AF65-F5344CB8AC3E}">
        <p14:creationId xmlns:p14="http://schemas.microsoft.com/office/powerpoint/2010/main" val="5553028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D95322-59BB-322D-849A-5C290574FD15}"/>
              </a:ext>
            </a:extLst>
          </p:cNvPr>
          <p:cNvSpPr>
            <a:spLocks noGrp="1"/>
          </p:cNvSpPr>
          <p:nvPr>
            <p:ph sz="half" idx="1"/>
          </p:nvPr>
        </p:nvSpPr>
        <p:spPr/>
        <p:txBody>
          <a:bodyPr/>
          <a:lstStyle/>
          <a:p>
            <a:pPr>
              <a:lnSpc>
                <a:spcPct val="80000"/>
              </a:lnSpc>
            </a:pPr>
            <a:r>
              <a:rPr lang="en-US" sz="2000"/>
              <a:t>Orbit design, optimization, and selection</a:t>
            </a:r>
          </a:p>
          <a:p>
            <a:pPr>
              <a:lnSpc>
                <a:spcPct val="80000"/>
              </a:lnSpc>
            </a:pPr>
            <a:r>
              <a:rPr lang="en-US" sz="2000"/>
              <a:t>Control design</a:t>
            </a:r>
          </a:p>
          <a:p>
            <a:pPr>
              <a:lnSpc>
                <a:spcPct val="80000"/>
              </a:lnSpc>
            </a:pPr>
            <a:r>
              <a:rPr lang="en-US" sz="2000"/>
              <a:t>Visualization </a:t>
            </a:r>
          </a:p>
          <a:p>
            <a:pPr>
              <a:lnSpc>
                <a:spcPct val="80000"/>
              </a:lnSpc>
            </a:pPr>
            <a:r>
              <a:rPr lang="en-US" sz="2000"/>
              <a:t>Orbit product generation and delivery</a:t>
            </a:r>
          </a:p>
          <a:p>
            <a:pPr>
              <a:lnSpc>
                <a:spcPct val="80000"/>
              </a:lnSpc>
            </a:pPr>
            <a:r>
              <a:rPr lang="en-US" sz="2000"/>
              <a:t>Event detection/prediction</a:t>
            </a:r>
          </a:p>
          <a:p>
            <a:pPr>
              <a:lnSpc>
                <a:spcPct val="80000"/>
              </a:lnSpc>
            </a:pPr>
            <a:r>
              <a:rPr lang="en-US" sz="2000"/>
              <a:t>Fuel bookkeeping &amp; lifetime analysis</a:t>
            </a:r>
          </a:p>
          <a:p>
            <a:pPr>
              <a:lnSpc>
                <a:spcPct val="80000"/>
              </a:lnSpc>
            </a:pPr>
            <a:r>
              <a:rPr lang="en-US" sz="2000"/>
              <a:t>Propulsion system sizing</a:t>
            </a:r>
          </a:p>
          <a:p>
            <a:pPr>
              <a:lnSpc>
                <a:spcPct val="80000"/>
              </a:lnSpc>
            </a:pPr>
            <a:r>
              <a:rPr lang="en-US"/>
              <a:t>Measurement Simulation</a:t>
            </a:r>
          </a:p>
          <a:p>
            <a:pPr>
              <a:lnSpc>
                <a:spcPct val="80000"/>
              </a:lnSpc>
            </a:pPr>
            <a:r>
              <a:rPr lang="en-US"/>
              <a:t>Contact and Access Location Reporting</a:t>
            </a:r>
            <a:endParaRPr lang="en-US" sz="2000"/>
          </a:p>
        </p:txBody>
      </p:sp>
      <p:sp>
        <p:nvSpPr>
          <p:cNvPr id="3" name="Content Placeholder 2">
            <a:extLst>
              <a:ext uri="{FF2B5EF4-FFF2-40B4-BE49-F238E27FC236}">
                <a16:creationId xmlns:a16="http://schemas.microsoft.com/office/drawing/2014/main" id="{82BBC610-6BFC-1115-1945-C81B2ACD0897}"/>
              </a:ext>
            </a:extLst>
          </p:cNvPr>
          <p:cNvSpPr>
            <a:spLocks noGrp="1"/>
          </p:cNvSpPr>
          <p:nvPr>
            <p:ph sz="half" idx="2"/>
          </p:nvPr>
        </p:nvSpPr>
        <p:spPr/>
        <p:txBody>
          <a:bodyPr/>
          <a:lstStyle/>
          <a:p>
            <a:r>
              <a:rPr lang="en-US"/>
              <a:t>Launch window analysis</a:t>
            </a:r>
          </a:p>
          <a:p>
            <a:r>
              <a:rPr lang="en-US"/>
              <a:t>Sensitivity and Monte Carlo analysis</a:t>
            </a:r>
          </a:p>
          <a:p>
            <a:r>
              <a:rPr lang="en-US"/>
              <a:t>Navigation data simulation</a:t>
            </a:r>
          </a:p>
          <a:p>
            <a:r>
              <a:rPr lang="en-US"/>
              <a:t>Orbit determination</a:t>
            </a:r>
          </a:p>
          <a:p>
            <a:r>
              <a:rPr lang="en-US"/>
              <a:t>Maneuver planning and calibration</a:t>
            </a:r>
          </a:p>
          <a:p>
            <a:r>
              <a:rPr lang="en-US"/>
              <a:t>Maneuver Support and reconstruction</a:t>
            </a:r>
          </a:p>
          <a:p>
            <a:r>
              <a:rPr lang="en-US"/>
              <a:t>End-of-Life modelling</a:t>
            </a:r>
          </a:p>
          <a:p>
            <a:r>
              <a:rPr lang="en-US"/>
              <a:t>Ephemeris prediction</a:t>
            </a:r>
          </a:p>
          <a:p>
            <a:endParaRPr lang="en-US"/>
          </a:p>
        </p:txBody>
      </p:sp>
      <p:sp>
        <p:nvSpPr>
          <p:cNvPr id="4" name="Slide Number Placeholder 3">
            <a:extLst>
              <a:ext uri="{FF2B5EF4-FFF2-40B4-BE49-F238E27FC236}">
                <a16:creationId xmlns:a16="http://schemas.microsoft.com/office/drawing/2014/main" id="{05C9EA3F-34F7-04D6-19E1-CA85E2FCBC7B}"/>
              </a:ext>
            </a:extLst>
          </p:cNvPr>
          <p:cNvSpPr>
            <a:spLocks noGrp="1"/>
          </p:cNvSpPr>
          <p:nvPr>
            <p:ph type="sldNum" sz="quarter" idx="12"/>
          </p:nvPr>
        </p:nvSpPr>
        <p:spPr/>
        <p:txBody>
          <a:bodyPr/>
          <a:lstStyle/>
          <a:p>
            <a:fld id="{B89D3D56-9C5D-E74E-9C18-21C2C5E31D07}" type="slidenum">
              <a:rPr lang="en-US" smtClean="0"/>
              <a:pPr/>
              <a:t>10</a:t>
            </a:fld>
            <a:endParaRPr lang="en-US"/>
          </a:p>
        </p:txBody>
      </p:sp>
      <p:sp>
        <p:nvSpPr>
          <p:cNvPr id="5" name="Title 4">
            <a:extLst>
              <a:ext uri="{FF2B5EF4-FFF2-40B4-BE49-F238E27FC236}">
                <a16:creationId xmlns:a16="http://schemas.microsoft.com/office/drawing/2014/main" id="{02DCABD7-5BDC-7181-B7B8-B1D8D419FE78}"/>
              </a:ext>
            </a:extLst>
          </p:cNvPr>
          <p:cNvSpPr>
            <a:spLocks noGrp="1"/>
          </p:cNvSpPr>
          <p:nvPr>
            <p:ph type="title"/>
          </p:nvPr>
        </p:nvSpPr>
        <p:spPr/>
        <p:txBody>
          <a:bodyPr/>
          <a:lstStyle/>
          <a:p>
            <a:r>
              <a:rPr lang="en-US"/>
              <a:t>Mission Design and Navigation Applications</a:t>
            </a:r>
          </a:p>
        </p:txBody>
      </p:sp>
    </p:spTree>
    <p:extLst>
      <p:ext uri="{BB962C8B-B14F-4D97-AF65-F5344CB8AC3E}">
        <p14:creationId xmlns:p14="http://schemas.microsoft.com/office/powerpoint/2010/main" val="17534455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C0DE-874C-9679-A986-BA90C337A098}"/>
              </a:ext>
            </a:extLst>
          </p:cNvPr>
          <p:cNvSpPr>
            <a:spLocks noGrp="1"/>
          </p:cNvSpPr>
          <p:nvPr>
            <p:ph type="title"/>
          </p:nvPr>
        </p:nvSpPr>
        <p:spPr/>
        <p:txBody>
          <a:bodyPr/>
          <a:lstStyle/>
          <a:p>
            <a:r>
              <a:rPr lang="en-US"/>
              <a:t>Force Models</a:t>
            </a:r>
          </a:p>
        </p:txBody>
      </p:sp>
      <p:sp>
        <p:nvSpPr>
          <p:cNvPr id="3" name="Content Placeholder 2">
            <a:extLst>
              <a:ext uri="{FF2B5EF4-FFF2-40B4-BE49-F238E27FC236}">
                <a16:creationId xmlns:a16="http://schemas.microsoft.com/office/drawing/2014/main" id="{39451F6A-F4E6-2707-E123-BBCB9A9F91E8}"/>
              </a:ext>
            </a:extLst>
          </p:cNvPr>
          <p:cNvSpPr>
            <a:spLocks noGrp="1"/>
          </p:cNvSpPr>
          <p:nvPr>
            <p:ph idx="1"/>
          </p:nvPr>
        </p:nvSpPr>
        <p:spPr/>
        <p:txBody>
          <a:bodyPr vert="horz" lIns="91440" tIns="45720" rIns="91440" bIns="45720" rtlCol="0" anchor="t">
            <a:normAutofit/>
          </a:bodyPr>
          <a:lstStyle/>
          <a:p>
            <a:pPr marL="347345" indent="-347345"/>
            <a:r>
              <a:rPr lang="en-US" dirty="0" err="1">
                <a:latin typeface="Calibri"/>
                <a:cs typeface="Calibri"/>
              </a:rPr>
              <a:t>ForceModels</a:t>
            </a:r>
            <a:r>
              <a:rPr lang="en-US" dirty="0">
                <a:latin typeface="Calibri"/>
                <a:cs typeface="Calibri"/>
              </a:rPr>
              <a:t> are used to define the physical forces to implement in each propagator</a:t>
            </a:r>
          </a:p>
          <a:p>
            <a:pPr marL="347345" indent="-347345"/>
            <a:r>
              <a:rPr lang="en-US" dirty="0">
                <a:latin typeface="Calibri"/>
                <a:cs typeface="Calibri"/>
              </a:rPr>
              <a:t>Only necessary when using numerical integration and only separately defined when using scripting rather than the GUI</a:t>
            </a:r>
          </a:p>
          <a:p>
            <a:pPr marL="347345" indent="-347345"/>
            <a:r>
              <a:rPr lang="en-US" dirty="0">
                <a:latin typeface="Calibri"/>
                <a:cs typeface="Calibri"/>
              </a:rPr>
              <a:t>Contains the following main capabilities</a:t>
            </a:r>
          </a:p>
          <a:p>
            <a:pPr marL="740537" lvl="1" indent="-347345"/>
            <a:r>
              <a:rPr lang="en-US" dirty="0">
                <a:latin typeface="Calibri"/>
                <a:cs typeface="Calibri"/>
              </a:rPr>
              <a:t>Definition of propagator’s central body, which will be the origin of the Coordinate system GMAT uses during integration</a:t>
            </a:r>
          </a:p>
          <a:p>
            <a:pPr marL="740537" lvl="1" indent="-347345"/>
            <a:r>
              <a:rPr lang="en-US" dirty="0">
                <a:latin typeface="Calibri"/>
                <a:cs typeface="Calibri"/>
              </a:rPr>
              <a:t>Specification of atmospheric modeling method, if any, and associated settings</a:t>
            </a:r>
          </a:p>
          <a:p>
            <a:pPr marL="740537" lvl="1" indent="-347345"/>
            <a:r>
              <a:rPr lang="en-US" dirty="0">
                <a:latin typeface="Calibri"/>
                <a:cs typeface="Calibri"/>
              </a:rPr>
              <a:t>Enumeration of additional bodies and point masses to be considered for perturbing forces, such as other celestial bodies</a:t>
            </a:r>
          </a:p>
          <a:p>
            <a:pPr marL="740537" lvl="1" indent="-347345"/>
            <a:r>
              <a:rPr lang="en-US" dirty="0">
                <a:latin typeface="Calibri"/>
                <a:cs typeface="Calibri"/>
              </a:rPr>
              <a:t>Configuration for calculating SRP and its associated settings</a:t>
            </a:r>
          </a:p>
          <a:p>
            <a:pPr marL="740537" lvl="1" indent="-347345"/>
            <a:r>
              <a:rPr lang="en-US" dirty="0">
                <a:latin typeface="Calibri"/>
                <a:cs typeface="Calibri"/>
              </a:rPr>
              <a:t>Settings for configuring harmonic gravity models</a:t>
            </a:r>
          </a:p>
          <a:p>
            <a:pPr marL="740537" lvl="1" indent="-347345"/>
            <a:endParaRPr lang="en-US" dirty="0">
              <a:latin typeface="Calibri"/>
              <a:cs typeface="Calibri"/>
            </a:endParaRPr>
          </a:p>
          <a:p>
            <a:pPr marL="740537" lvl="1" indent="-347345"/>
            <a:endParaRPr lang="en-US" dirty="0">
              <a:latin typeface="Calibri"/>
              <a:cs typeface="Calibri"/>
            </a:endParaRPr>
          </a:p>
          <a:p>
            <a:pPr marL="740537" lvl="1" indent="-347345"/>
            <a:endParaRPr lang="en-US" dirty="0">
              <a:latin typeface="Calibri"/>
              <a:cs typeface="Calibri"/>
            </a:endParaRPr>
          </a:p>
          <a:p>
            <a:pPr marL="740537" lvl="1" indent="-347345"/>
            <a:endParaRPr lang="en-US" dirty="0">
              <a:latin typeface="Calibri"/>
              <a:cs typeface="Calibri"/>
            </a:endParaRPr>
          </a:p>
          <a:p>
            <a:pPr marL="347345" indent="-347345"/>
            <a:endParaRPr lang="en-US" dirty="0">
              <a:latin typeface="Calibri"/>
              <a:cs typeface="Calibri"/>
            </a:endParaRPr>
          </a:p>
          <a:p>
            <a:pPr marL="393192" lvl="1" indent="0">
              <a:buNone/>
            </a:pPr>
            <a:endParaRPr lang="en-US" dirty="0">
              <a:latin typeface="Calibri"/>
              <a:cs typeface="Calibri"/>
            </a:endParaRPr>
          </a:p>
        </p:txBody>
      </p:sp>
      <p:sp>
        <p:nvSpPr>
          <p:cNvPr id="4" name="Slide Number Placeholder 3">
            <a:extLst>
              <a:ext uri="{FF2B5EF4-FFF2-40B4-BE49-F238E27FC236}">
                <a16:creationId xmlns:a16="http://schemas.microsoft.com/office/drawing/2014/main" id="{280C362D-7BD2-C42B-D66F-BEF1A1ACB187}"/>
              </a:ext>
            </a:extLst>
          </p:cNvPr>
          <p:cNvSpPr>
            <a:spLocks noGrp="1"/>
          </p:cNvSpPr>
          <p:nvPr>
            <p:ph type="sldNum" sz="quarter" idx="12"/>
          </p:nvPr>
        </p:nvSpPr>
        <p:spPr/>
        <p:txBody>
          <a:bodyPr/>
          <a:lstStyle/>
          <a:p>
            <a:fld id="{B89D3D56-9C5D-E74E-9C18-21C2C5E31D07}" type="slidenum">
              <a:rPr lang="en-US" smtClean="0"/>
              <a:pPr/>
              <a:t>100</a:t>
            </a:fld>
            <a:endParaRPr lang="en-US"/>
          </a:p>
        </p:txBody>
      </p:sp>
      <p:pic>
        <p:nvPicPr>
          <p:cNvPr id="6" name="Picture 5">
            <a:extLst>
              <a:ext uri="{FF2B5EF4-FFF2-40B4-BE49-F238E27FC236}">
                <a16:creationId xmlns:a16="http://schemas.microsoft.com/office/drawing/2014/main" id="{9DE9DD19-7DBE-53AD-492C-AE674FF5AD34}"/>
              </a:ext>
            </a:extLst>
          </p:cNvPr>
          <p:cNvPicPr>
            <a:picLocks noChangeAspect="1"/>
          </p:cNvPicPr>
          <p:nvPr/>
        </p:nvPicPr>
        <p:blipFill>
          <a:blip r:embed="rId2"/>
          <a:stretch>
            <a:fillRect/>
          </a:stretch>
        </p:blipFill>
        <p:spPr>
          <a:xfrm>
            <a:off x="7356389" y="1193934"/>
            <a:ext cx="3548058" cy="5081735"/>
          </a:xfrm>
          <a:prstGeom prst="rect">
            <a:avLst/>
          </a:prstGeom>
          <a:ln>
            <a:solidFill>
              <a:schemeClr val="tx1"/>
            </a:solidFill>
          </a:ln>
        </p:spPr>
      </p:pic>
    </p:spTree>
    <p:extLst>
      <p:ext uri="{BB962C8B-B14F-4D97-AF65-F5344CB8AC3E}">
        <p14:creationId xmlns:p14="http://schemas.microsoft.com/office/powerpoint/2010/main" val="27360826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C0DE-874C-9679-A986-BA90C337A098}"/>
              </a:ext>
            </a:extLst>
          </p:cNvPr>
          <p:cNvSpPr>
            <a:spLocks noGrp="1"/>
          </p:cNvSpPr>
          <p:nvPr>
            <p:ph type="title"/>
          </p:nvPr>
        </p:nvSpPr>
        <p:spPr/>
        <p:txBody>
          <a:bodyPr/>
          <a:lstStyle/>
          <a:p>
            <a:r>
              <a:rPr lang="en-US"/>
              <a:t>Ephemeris Propagation</a:t>
            </a:r>
          </a:p>
        </p:txBody>
      </p:sp>
      <p:sp>
        <p:nvSpPr>
          <p:cNvPr id="3" name="Content Placeholder 2">
            <a:extLst>
              <a:ext uri="{FF2B5EF4-FFF2-40B4-BE49-F238E27FC236}">
                <a16:creationId xmlns:a16="http://schemas.microsoft.com/office/drawing/2014/main" id="{39451F6A-F4E6-2707-E123-BBCB9A9F91E8}"/>
              </a:ext>
            </a:extLst>
          </p:cNvPr>
          <p:cNvSpPr>
            <a:spLocks noGrp="1"/>
          </p:cNvSpPr>
          <p:nvPr>
            <p:ph idx="1"/>
          </p:nvPr>
        </p:nvSpPr>
        <p:spPr>
          <a:xfrm>
            <a:off x="1076139" y="1217466"/>
            <a:ext cx="9747440" cy="4741991"/>
          </a:xfrm>
        </p:spPr>
        <p:txBody>
          <a:bodyPr vert="horz" lIns="91440" tIns="45720" rIns="91440" bIns="45720" rtlCol="0" anchor="t">
            <a:normAutofit/>
          </a:bodyPr>
          <a:lstStyle/>
          <a:p>
            <a:pPr marL="347345" indent="-347345"/>
            <a:r>
              <a:rPr lang="en-US" dirty="0">
                <a:latin typeface="Calibri"/>
                <a:cs typeface="Calibri"/>
              </a:rPr>
              <a:t>Propagation with Ephemeris files interprets the state from the data and interpolates the position for a given time</a:t>
            </a:r>
          </a:p>
          <a:p>
            <a:pPr marL="347345" indent="-347345"/>
            <a:r>
              <a:rPr lang="en-US" dirty="0">
                <a:latin typeface="Calibri"/>
                <a:cs typeface="Calibri"/>
              </a:rPr>
              <a:t>Different interpolation settings available depending on the type of Ephemeris</a:t>
            </a:r>
          </a:p>
          <a:p>
            <a:pPr marL="347345" indent="-347345"/>
            <a:r>
              <a:rPr lang="en-US" dirty="0">
                <a:latin typeface="Calibri"/>
                <a:cs typeface="Calibri"/>
              </a:rPr>
              <a:t>Limited to propagation within the bounds of dataset</a:t>
            </a:r>
          </a:p>
          <a:p>
            <a:pPr marL="347345" indent="-347345"/>
            <a:r>
              <a:rPr lang="en-US" dirty="0">
                <a:latin typeface="Calibri"/>
                <a:cs typeface="Calibri"/>
              </a:rPr>
              <a:t>Compatible with four different ephemeris formats:</a:t>
            </a:r>
          </a:p>
          <a:p>
            <a:pPr marL="740410" lvl="1" indent="-347345"/>
            <a:r>
              <a:rPr lang="en-US" dirty="0">
                <a:latin typeface="Calibri"/>
                <a:cs typeface="Calibri"/>
              </a:rPr>
              <a:t>STK “*.e”</a:t>
            </a:r>
          </a:p>
          <a:p>
            <a:pPr marL="740410" lvl="1" indent="-347345"/>
            <a:r>
              <a:rPr lang="en-US" dirty="0">
                <a:latin typeface="Calibri"/>
                <a:cs typeface="Calibri"/>
              </a:rPr>
              <a:t>SPICE/SPK “*.</a:t>
            </a:r>
            <a:r>
              <a:rPr lang="en-US" dirty="0" err="1">
                <a:latin typeface="Calibri"/>
                <a:cs typeface="Calibri"/>
              </a:rPr>
              <a:t>bsp</a:t>
            </a:r>
            <a:r>
              <a:rPr lang="en-US" dirty="0">
                <a:latin typeface="Calibri"/>
                <a:cs typeface="Calibri"/>
              </a:rPr>
              <a:t>”</a:t>
            </a:r>
          </a:p>
          <a:p>
            <a:pPr marL="740410" lvl="1" indent="-347345"/>
            <a:r>
              <a:rPr lang="en-US" dirty="0">
                <a:latin typeface="Calibri"/>
                <a:cs typeface="Calibri"/>
              </a:rPr>
              <a:t>CCSDS OEM V1</a:t>
            </a:r>
          </a:p>
          <a:p>
            <a:pPr marL="740410" lvl="1" indent="-347345"/>
            <a:r>
              <a:rPr lang="en-US" dirty="0">
                <a:latin typeface="Calibri"/>
                <a:cs typeface="Calibri"/>
              </a:rPr>
              <a:t>Code 500 (Deprecated)</a:t>
            </a:r>
          </a:p>
          <a:p>
            <a:pPr marL="740410" lvl="1" indent="-347345"/>
            <a:endParaRPr lang="en-US" dirty="0">
              <a:latin typeface="Calibri"/>
              <a:cs typeface="Calibri"/>
            </a:endParaRPr>
          </a:p>
          <a:p>
            <a:pPr marL="347345" indent="-347345"/>
            <a:endParaRPr lang="en-US" dirty="0">
              <a:latin typeface="Calibri"/>
              <a:cs typeface="Calibri"/>
            </a:endParaRPr>
          </a:p>
          <a:p>
            <a:pPr marL="393065" lvl="1" indent="0">
              <a:buNone/>
            </a:pPr>
            <a:endParaRPr lang="en-US" dirty="0">
              <a:latin typeface="Calibri"/>
              <a:cs typeface="Calibri"/>
            </a:endParaRPr>
          </a:p>
        </p:txBody>
      </p:sp>
      <p:sp>
        <p:nvSpPr>
          <p:cNvPr id="4" name="Slide Number Placeholder 3">
            <a:extLst>
              <a:ext uri="{FF2B5EF4-FFF2-40B4-BE49-F238E27FC236}">
                <a16:creationId xmlns:a16="http://schemas.microsoft.com/office/drawing/2014/main" id="{280C362D-7BD2-C42B-D66F-BEF1A1ACB187}"/>
              </a:ext>
            </a:extLst>
          </p:cNvPr>
          <p:cNvSpPr>
            <a:spLocks noGrp="1"/>
          </p:cNvSpPr>
          <p:nvPr>
            <p:ph type="sldNum" sz="quarter" idx="12"/>
          </p:nvPr>
        </p:nvSpPr>
        <p:spPr/>
        <p:txBody>
          <a:bodyPr/>
          <a:lstStyle/>
          <a:p>
            <a:fld id="{B89D3D56-9C5D-E74E-9C18-21C2C5E31D07}" type="slidenum">
              <a:rPr lang="en-US" smtClean="0"/>
              <a:pPr/>
              <a:t>101</a:t>
            </a:fld>
            <a:endParaRPr lang="en-US"/>
          </a:p>
        </p:txBody>
      </p:sp>
    </p:spTree>
    <p:extLst>
      <p:ext uri="{BB962C8B-B14F-4D97-AF65-F5344CB8AC3E}">
        <p14:creationId xmlns:p14="http://schemas.microsoft.com/office/powerpoint/2010/main" val="8734802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C0DE-874C-9679-A986-BA90C337A098}"/>
              </a:ext>
            </a:extLst>
          </p:cNvPr>
          <p:cNvSpPr>
            <a:spLocks noGrp="1"/>
          </p:cNvSpPr>
          <p:nvPr>
            <p:ph type="title"/>
          </p:nvPr>
        </p:nvSpPr>
        <p:spPr/>
        <p:txBody>
          <a:bodyPr/>
          <a:lstStyle/>
          <a:p>
            <a:r>
              <a:rPr lang="en-US"/>
              <a:t>TLE Propagation</a:t>
            </a:r>
          </a:p>
        </p:txBody>
      </p:sp>
      <p:sp>
        <p:nvSpPr>
          <p:cNvPr id="3" name="Content Placeholder 2">
            <a:extLst>
              <a:ext uri="{FF2B5EF4-FFF2-40B4-BE49-F238E27FC236}">
                <a16:creationId xmlns:a16="http://schemas.microsoft.com/office/drawing/2014/main" id="{39451F6A-F4E6-2707-E123-BBCB9A9F91E8}"/>
              </a:ext>
            </a:extLst>
          </p:cNvPr>
          <p:cNvSpPr>
            <a:spLocks noGrp="1"/>
          </p:cNvSpPr>
          <p:nvPr>
            <p:ph idx="1"/>
          </p:nvPr>
        </p:nvSpPr>
        <p:spPr>
          <a:xfrm>
            <a:off x="1076138" y="1217466"/>
            <a:ext cx="9906821" cy="4741991"/>
          </a:xfrm>
        </p:spPr>
        <p:txBody>
          <a:bodyPr vert="horz" lIns="91440" tIns="45720" rIns="91440" bIns="45720" rtlCol="0" anchor="t">
            <a:normAutofit/>
          </a:bodyPr>
          <a:lstStyle/>
          <a:p>
            <a:pPr marL="347345" indent="-347345"/>
            <a:r>
              <a:rPr lang="en-US" dirty="0">
                <a:latin typeface="Calibri"/>
                <a:cs typeface="Calibri"/>
              </a:rPr>
              <a:t>GMAT supports TLE propagation using the SPICE’s implementation of the updated SGP4 algorithm</a:t>
            </a:r>
          </a:p>
          <a:p>
            <a:pPr marL="347345" indent="-347345"/>
            <a:r>
              <a:rPr lang="en-US" dirty="0">
                <a:latin typeface="Calibri"/>
                <a:cs typeface="Calibri"/>
              </a:rPr>
              <a:t>Users add the path to a text file contain a TLE to a Spacecraft object using the </a:t>
            </a:r>
            <a:r>
              <a:rPr lang="en-US" b="1" dirty="0" err="1">
                <a:latin typeface="Calibri"/>
                <a:cs typeface="Calibri"/>
              </a:rPr>
              <a:t>Spacecraft.</a:t>
            </a:r>
            <a:r>
              <a:rPr lang="en-US" b="1" dirty="0" err="1"/>
              <a:t>EphemerisName</a:t>
            </a:r>
            <a:r>
              <a:rPr lang="en-US" dirty="0">
                <a:latin typeface="Calibri"/>
                <a:cs typeface="Calibri"/>
              </a:rPr>
              <a:t> field, then set the </a:t>
            </a:r>
            <a:r>
              <a:rPr lang="en-US" b="1" dirty="0">
                <a:latin typeface="Calibri"/>
                <a:cs typeface="Calibri"/>
              </a:rPr>
              <a:t>Spacecraft.ID</a:t>
            </a:r>
            <a:r>
              <a:rPr lang="en-US" dirty="0">
                <a:latin typeface="Calibri"/>
                <a:cs typeface="Calibri"/>
              </a:rPr>
              <a:t> field to a value that either matches the name in line 0 of the TLE or a value that matches the satellite catalogue number of the object in lines 1 and 2 of the TLE</a:t>
            </a:r>
          </a:p>
          <a:p>
            <a:pPr marL="347345" indent="-347345"/>
            <a:r>
              <a:rPr lang="en-US" dirty="0">
                <a:latin typeface="Calibri"/>
                <a:cs typeface="Calibri"/>
              </a:rPr>
              <a:t>Note that TLEs by definition are Earth centered, so the changes to the </a:t>
            </a:r>
            <a:r>
              <a:rPr lang="en-US" dirty="0" err="1">
                <a:latin typeface="Calibri"/>
                <a:cs typeface="Calibri"/>
              </a:rPr>
              <a:t>CentalBody</a:t>
            </a:r>
            <a:r>
              <a:rPr lang="en-US" dirty="0">
                <a:latin typeface="Calibri"/>
                <a:cs typeface="Calibri"/>
              </a:rPr>
              <a:t> resource will not influence calculation</a:t>
            </a:r>
          </a:p>
          <a:p>
            <a:pPr marL="347345" indent="-347345"/>
            <a:endParaRPr lang="en-US" dirty="0">
              <a:latin typeface="Calibri"/>
              <a:cs typeface="Calibri"/>
            </a:endParaRPr>
          </a:p>
          <a:p>
            <a:pPr marL="740537" lvl="1" indent="-347345"/>
            <a:endParaRPr lang="en-US" dirty="0">
              <a:latin typeface="Calibri"/>
              <a:cs typeface="Calibri"/>
            </a:endParaRPr>
          </a:p>
          <a:p>
            <a:pPr marL="347345" indent="-347345"/>
            <a:endParaRPr lang="en-US" dirty="0">
              <a:latin typeface="Calibri"/>
              <a:cs typeface="Calibri"/>
            </a:endParaRPr>
          </a:p>
          <a:p>
            <a:pPr marL="393192" lvl="1" indent="0">
              <a:buNone/>
            </a:pPr>
            <a:endParaRPr lang="en-US" dirty="0">
              <a:latin typeface="Calibri"/>
              <a:cs typeface="Calibri"/>
            </a:endParaRPr>
          </a:p>
        </p:txBody>
      </p:sp>
      <p:sp>
        <p:nvSpPr>
          <p:cNvPr id="4" name="Slide Number Placeholder 3">
            <a:extLst>
              <a:ext uri="{FF2B5EF4-FFF2-40B4-BE49-F238E27FC236}">
                <a16:creationId xmlns:a16="http://schemas.microsoft.com/office/drawing/2014/main" id="{280C362D-7BD2-C42B-D66F-BEF1A1ACB187}"/>
              </a:ext>
            </a:extLst>
          </p:cNvPr>
          <p:cNvSpPr>
            <a:spLocks noGrp="1"/>
          </p:cNvSpPr>
          <p:nvPr>
            <p:ph type="sldNum" sz="quarter" idx="12"/>
          </p:nvPr>
        </p:nvSpPr>
        <p:spPr/>
        <p:txBody>
          <a:bodyPr/>
          <a:lstStyle/>
          <a:p>
            <a:fld id="{B89D3D56-9C5D-E74E-9C18-21C2C5E31D07}" type="slidenum">
              <a:rPr lang="en-US" smtClean="0"/>
              <a:pPr/>
              <a:t>102</a:t>
            </a:fld>
            <a:endParaRPr lang="en-US"/>
          </a:p>
        </p:txBody>
      </p:sp>
    </p:spTree>
    <p:extLst>
      <p:ext uri="{BB962C8B-B14F-4D97-AF65-F5344CB8AC3E}">
        <p14:creationId xmlns:p14="http://schemas.microsoft.com/office/powerpoint/2010/main" val="7256257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0F6C-7397-45F1-D6C9-F17ABBDB7EB8}"/>
              </a:ext>
            </a:extLst>
          </p:cNvPr>
          <p:cNvSpPr>
            <a:spLocks noGrp="1"/>
          </p:cNvSpPr>
          <p:nvPr>
            <p:ph type="title"/>
          </p:nvPr>
        </p:nvSpPr>
        <p:spPr/>
        <p:txBody>
          <a:bodyPr/>
          <a:lstStyle/>
          <a:p>
            <a:r>
              <a:rPr lang="en-US"/>
              <a:t>Reporters and Subscribers</a:t>
            </a:r>
          </a:p>
        </p:txBody>
      </p:sp>
    </p:spTree>
    <p:extLst>
      <p:ext uri="{BB962C8B-B14F-4D97-AF65-F5344CB8AC3E}">
        <p14:creationId xmlns:p14="http://schemas.microsoft.com/office/powerpoint/2010/main" val="24384177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5CAB-CE98-E8BD-3134-5D9F27A279DB}"/>
              </a:ext>
            </a:extLst>
          </p:cNvPr>
          <p:cNvSpPr>
            <a:spLocks noGrp="1"/>
          </p:cNvSpPr>
          <p:nvPr>
            <p:ph type="title"/>
          </p:nvPr>
        </p:nvSpPr>
        <p:spPr/>
        <p:txBody>
          <a:bodyPr/>
          <a:lstStyle/>
          <a:p>
            <a:r>
              <a:rPr lang="en-US"/>
              <a:t>GMAT Subscribers – Ephemeris Files</a:t>
            </a:r>
          </a:p>
        </p:txBody>
      </p:sp>
      <p:sp>
        <p:nvSpPr>
          <p:cNvPr id="3" name="Content Placeholder 2">
            <a:extLst>
              <a:ext uri="{FF2B5EF4-FFF2-40B4-BE49-F238E27FC236}">
                <a16:creationId xmlns:a16="http://schemas.microsoft.com/office/drawing/2014/main" id="{4412DFC1-43E6-455E-A066-DED3E2834FA7}"/>
              </a:ext>
            </a:extLst>
          </p:cNvPr>
          <p:cNvSpPr>
            <a:spLocks noGrp="1"/>
          </p:cNvSpPr>
          <p:nvPr>
            <p:ph idx="1"/>
          </p:nvPr>
        </p:nvSpPr>
        <p:spPr>
          <a:xfrm>
            <a:off x="1076138" y="1217466"/>
            <a:ext cx="10231941" cy="4741991"/>
          </a:xfrm>
        </p:spPr>
        <p:txBody>
          <a:bodyPr vert="horz" lIns="91440" tIns="45720" rIns="91440" bIns="45720" rtlCol="0" anchor="t">
            <a:normAutofit/>
          </a:bodyPr>
          <a:lstStyle/>
          <a:p>
            <a:pPr marL="347345" indent="-347345"/>
            <a:r>
              <a:rPr lang="en-US" sz="2400" dirty="0">
                <a:latin typeface="Calibri"/>
                <a:cs typeface="Calibri"/>
              </a:rPr>
              <a:t>GMAT can generate Ephemeris Files in four formats</a:t>
            </a:r>
          </a:p>
          <a:p>
            <a:pPr marL="740410" lvl="1" indent="-283210"/>
            <a:r>
              <a:rPr lang="en-US" sz="1800" dirty="0">
                <a:latin typeface="Calibri"/>
                <a:cs typeface="Calibri"/>
              </a:rPr>
              <a:t>CCSDS-OEM V1</a:t>
            </a:r>
            <a:endParaRPr lang="en-US" sz="1800" dirty="0"/>
          </a:p>
          <a:p>
            <a:pPr marL="740410" lvl="1" indent="-283210"/>
            <a:r>
              <a:rPr lang="en-US" sz="1800" dirty="0">
                <a:latin typeface="Calibri"/>
                <a:cs typeface="Calibri"/>
              </a:rPr>
              <a:t>SPICE SPK .</a:t>
            </a:r>
            <a:r>
              <a:rPr lang="en-US" sz="1800" dirty="0" err="1">
                <a:latin typeface="Calibri"/>
                <a:cs typeface="Calibri"/>
              </a:rPr>
              <a:t>bsp</a:t>
            </a:r>
            <a:endParaRPr lang="en-US" sz="1800" dirty="0">
              <a:latin typeface="Calibri"/>
              <a:cs typeface="Calibri"/>
            </a:endParaRPr>
          </a:p>
          <a:p>
            <a:pPr marL="740410" lvl="1" indent="-283210"/>
            <a:r>
              <a:rPr lang="en-US" sz="1800" dirty="0">
                <a:latin typeface="Calibri"/>
                <a:cs typeface="Calibri"/>
              </a:rPr>
              <a:t>STK .e (STK-</a:t>
            </a:r>
            <a:r>
              <a:rPr lang="en-US" sz="1800" dirty="0" err="1">
                <a:latin typeface="Calibri"/>
                <a:cs typeface="Calibri"/>
              </a:rPr>
              <a:t>TimePosVel</a:t>
            </a:r>
            <a:r>
              <a:rPr lang="en-US" sz="1800" dirty="0">
                <a:latin typeface="Calibri"/>
                <a:cs typeface="Calibri"/>
              </a:rPr>
              <a:t>)</a:t>
            </a:r>
          </a:p>
          <a:p>
            <a:pPr marL="740410" lvl="1" indent="-283210"/>
            <a:r>
              <a:rPr lang="en-US" sz="1800" dirty="0">
                <a:latin typeface="Calibri"/>
                <a:cs typeface="Calibri"/>
              </a:rPr>
              <a:t>Code-500 (deprecated)</a:t>
            </a:r>
          </a:p>
          <a:p>
            <a:pPr marL="347345" indent="-347345"/>
            <a:r>
              <a:rPr lang="en-US" sz="2400" dirty="0">
                <a:latin typeface="Calibri"/>
                <a:cs typeface="Calibri"/>
              </a:rPr>
              <a:t>Output will be a text or binary file constructed after the mission sequence has completed, and is constructed by interpolating the mission data to match the specified Ephemeris step size</a:t>
            </a:r>
          </a:p>
          <a:p>
            <a:pPr marL="347345" indent="-347345"/>
            <a:r>
              <a:rPr lang="en-US" sz="2400" dirty="0">
                <a:latin typeface="Calibri"/>
                <a:cs typeface="Calibri"/>
              </a:rPr>
              <a:t>By default, will record over the full time span of the mission, but can be configured to only log a specified sub-set</a:t>
            </a:r>
          </a:p>
          <a:p>
            <a:pPr marL="347345" indent="-347345"/>
            <a:r>
              <a:rPr lang="en-US" sz="2400" dirty="0">
                <a:latin typeface="Calibri"/>
                <a:cs typeface="Calibri"/>
              </a:rPr>
              <a:t>Users may modify the way in which the data is recorded, including using a specified Coordinate System, selecting the format for the time values, and the output filename</a:t>
            </a:r>
          </a:p>
        </p:txBody>
      </p:sp>
      <p:sp>
        <p:nvSpPr>
          <p:cNvPr id="4" name="Slide Number Placeholder 3">
            <a:extLst>
              <a:ext uri="{FF2B5EF4-FFF2-40B4-BE49-F238E27FC236}">
                <a16:creationId xmlns:a16="http://schemas.microsoft.com/office/drawing/2014/main" id="{757131DD-C55E-20D6-7195-E1A866CBE564}"/>
              </a:ext>
            </a:extLst>
          </p:cNvPr>
          <p:cNvSpPr>
            <a:spLocks noGrp="1"/>
          </p:cNvSpPr>
          <p:nvPr>
            <p:ph type="sldNum" sz="quarter" idx="12"/>
          </p:nvPr>
        </p:nvSpPr>
        <p:spPr/>
        <p:txBody>
          <a:bodyPr/>
          <a:lstStyle/>
          <a:p>
            <a:fld id="{B89D3D56-9C5D-E74E-9C18-21C2C5E31D07}" type="slidenum">
              <a:rPr lang="en-US" smtClean="0"/>
              <a:pPr/>
              <a:t>104</a:t>
            </a:fld>
            <a:endParaRPr lang="en-US"/>
          </a:p>
        </p:txBody>
      </p:sp>
    </p:spTree>
    <p:extLst>
      <p:ext uri="{BB962C8B-B14F-4D97-AF65-F5344CB8AC3E}">
        <p14:creationId xmlns:p14="http://schemas.microsoft.com/office/powerpoint/2010/main" val="31127087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5CAB-CE98-E8BD-3134-5D9F27A279DB}"/>
              </a:ext>
            </a:extLst>
          </p:cNvPr>
          <p:cNvSpPr>
            <a:spLocks noGrp="1"/>
          </p:cNvSpPr>
          <p:nvPr>
            <p:ph type="title"/>
          </p:nvPr>
        </p:nvSpPr>
        <p:spPr/>
        <p:txBody>
          <a:bodyPr/>
          <a:lstStyle/>
          <a:p>
            <a:r>
              <a:rPr lang="en-US"/>
              <a:t>GMAT Subscribers – Open Frames Interface</a:t>
            </a:r>
          </a:p>
        </p:txBody>
      </p:sp>
      <p:sp>
        <p:nvSpPr>
          <p:cNvPr id="3" name="Content Placeholder 2">
            <a:extLst>
              <a:ext uri="{FF2B5EF4-FFF2-40B4-BE49-F238E27FC236}">
                <a16:creationId xmlns:a16="http://schemas.microsoft.com/office/drawing/2014/main" id="{4412DFC1-43E6-455E-A066-DED3E2834FA7}"/>
              </a:ext>
            </a:extLst>
          </p:cNvPr>
          <p:cNvSpPr>
            <a:spLocks noGrp="1"/>
          </p:cNvSpPr>
          <p:nvPr>
            <p:ph idx="1"/>
          </p:nvPr>
        </p:nvSpPr>
        <p:spPr/>
        <p:txBody>
          <a:bodyPr>
            <a:normAutofit/>
          </a:bodyPr>
          <a:lstStyle/>
          <a:p>
            <a:r>
              <a:rPr lang="en-US" dirty="0"/>
              <a:t>Open frames is the primary GMAT 3D visualization tool as of GMAT R2020a</a:t>
            </a:r>
          </a:p>
          <a:p>
            <a:r>
              <a:rPr lang="en-US" dirty="0"/>
              <a:t>Capabilities include interactive timeline for visualizing change in conditions over the course of the mission, specification of multiple perspectives and viewpoints for tracking, and rendering of sensor masks</a:t>
            </a:r>
          </a:p>
          <a:p>
            <a:endParaRPr lang="en-US" dirty="0"/>
          </a:p>
          <a:p>
            <a:endParaRPr lang="en-US" dirty="0"/>
          </a:p>
        </p:txBody>
      </p:sp>
      <p:sp>
        <p:nvSpPr>
          <p:cNvPr id="4" name="Slide Number Placeholder 3">
            <a:extLst>
              <a:ext uri="{FF2B5EF4-FFF2-40B4-BE49-F238E27FC236}">
                <a16:creationId xmlns:a16="http://schemas.microsoft.com/office/drawing/2014/main" id="{757131DD-C55E-20D6-7195-E1A866CBE564}"/>
              </a:ext>
            </a:extLst>
          </p:cNvPr>
          <p:cNvSpPr>
            <a:spLocks noGrp="1"/>
          </p:cNvSpPr>
          <p:nvPr>
            <p:ph type="sldNum" sz="quarter" idx="12"/>
          </p:nvPr>
        </p:nvSpPr>
        <p:spPr/>
        <p:txBody>
          <a:bodyPr/>
          <a:lstStyle/>
          <a:p>
            <a:fld id="{B89D3D56-9C5D-E74E-9C18-21C2C5E31D07}" type="slidenum">
              <a:rPr lang="en-US" smtClean="0"/>
              <a:pPr/>
              <a:t>105</a:t>
            </a:fld>
            <a:endParaRPr lang="en-US"/>
          </a:p>
        </p:txBody>
      </p:sp>
      <p:pic>
        <p:nvPicPr>
          <p:cNvPr id="6" name="Picture 5">
            <a:extLst>
              <a:ext uri="{FF2B5EF4-FFF2-40B4-BE49-F238E27FC236}">
                <a16:creationId xmlns:a16="http://schemas.microsoft.com/office/drawing/2014/main" id="{16D61353-9BB6-0CBB-ADB4-5D0D84C69525}"/>
              </a:ext>
            </a:extLst>
          </p:cNvPr>
          <p:cNvPicPr>
            <a:picLocks noChangeAspect="1"/>
          </p:cNvPicPr>
          <p:nvPr/>
        </p:nvPicPr>
        <p:blipFill>
          <a:blip r:embed="rId2"/>
          <a:stretch>
            <a:fillRect/>
          </a:stretch>
        </p:blipFill>
        <p:spPr>
          <a:xfrm>
            <a:off x="6712304" y="1217466"/>
            <a:ext cx="4615041" cy="2895171"/>
          </a:xfrm>
          <a:prstGeom prst="rect">
            <a:avLst/>
          </a:prstGeom>
        </p:spPr>
      </p:pic>
      <p:pic>
        <p:nvPicPr>
          <p:cNvPr id="8" name="Picture 7">
            <a:extLst>
              <a:ext uri="{FF2B5EF4-FFF2-40B4-BE49-F238E27FC236}">
                <a16:creationId xmlns:a16="http://schemas.microsoft.com/office/drawing/2014/main" id="{86FF7684-32D2-A911-52C6-9C32EFC1AEC4}"/>
              </a:ext>
            </a:extLst>
          </p:cNvPr>
          <p:cNvPicPr>
            <a:picLocks noChangeAspect="1"/>
          </p:cNvPicPr>
          <p:nvPr/>
        </p:nvPicPr>
        <p:blipFill>
          <a:blip r:embed="rId3"/>
          <a:stretch>
            <a:fillRect/>
          </a:stretch>
        </p:blipFill>
        <p:spPr>
          <a:xfrm>
            <a:off x="4064270" y="3124789"/>
            <a:ext cx="5606951" cy="3150880"/>
          </a:xfrm>
          <a:prstGeom prst="rect">
            <a:avLst/>
          </a:prstGeom>
        </p:spPr>
      </p:pic>
    </p:spTree>
    <p:extLst>
      <p:ext uri="{BB962C8B-B14F-4D97-AF65-F5344CB8AC3E}">
        <p14:creationId xmlns:p14="http://schemas.microsoft.com/office/powerpoint/2010/main" val="32023610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5CAB-CE98-E8BD-3134-5D9F27A279DB}"/>
              </a:ext>
            </a:extLst>
          </p:cNvPr>
          <p:cNvSpPr>
            <a:spLocks noGrp="1"/>
          </p:cNvSpPr>
          <p:nvPr>
            <p:ph type="title"/>
          </p:nvPr>
        </p:nvSpPr>
        <p:spPr/>
        <p:txBody>
          <a:bodyPr/>
          <a:lstStyle/>
          <a:p>
            <a:r>
              <a:rPr lang="en-US"/>
              <a:t>GMAT Subscribers – </a:t>
            </a:r>
            <a:r>
              <a:rPr lang="en-US" err="1"/>
              <a:t>GroundTrackPlot</a:t>
            </a:r>
            <a:endParaRPr lang="en-US"/>
          </a:p>
        </p:txBody>
      </p:sp>
      <p:sp>
        <p:nvSpPr>
          <p:cNvPr id="3" name="Content Placeholder 2">
            <a:extLst>
              <a:ext uri="{FF2B5EF4-FFF2-40B4-BE49-F238E27FC236}">
                <a16:creationId xmlns:a16="http://schemas.microsoft.com/office/drawing/2014/main" id="{4412DFC1-43E6-455E-A066-DED3E2834FA7}"/>
              </a:ext>
            </a:extLst>
          </p:cNvPr>
          <p:cNvSpPr>
            <a:spLocks noGrp="1"/>
          </p:cNvSpPr>
          <p:nvPr>
            <p:ph idx="1"/>
          </p:nvPr>
        </p:nvSpPr>
        <p:spPr/>
        <p:txBody>
          <a:bodyPr>
            <a:normAutofit/>
          </a:bodyPr>
          <a:lstStyle/>
          <a:p>
            <a:r>
              <a:rPr lang="en-US" sz="2400" dirty="0"/>
              <a:t>Tool for drawing the latitude and longitude history of a spacecraft</a:t>
            </a:r>
          </a:p>
          <a:p>
            <a:r>
              <a:rPr lang="en-US" sz="2400" dirty="0"/>
              <a:t>By default will use an earth texture map, but a user specified texture can be loaded for other bodies</a:t>
            </a:r>
          </a:p>
          <a:p>
            <a:r>
              <a:rPr lang="en-US" sz="2400" dirty="0"/>
              <a:t>Can support multiple spacecraft simultaneously, with colors specified with the </a:t>
            </a:r>
            <a:r>
              <a:rPr lang="en-US" sz="2400" b="1" dirty="0" err="1"/>
              <a:t>Spacecraft.OrbitColor</a:t>
            </a:r>
            <a:r>
              <a:rPr lang="en-US" sz="2400" b="1" dirty="0"/>
              <a:t> </a:t>
            </a:r>
            <a:r>
              <a:rPr lang="en-US" sz="2400" dirty="0"/>
              <a:t>field </a:t>
            </a:r>
          </a:p>
          <a:p>
            <a:endParaRPr lang="en-US" sz="2400" b="1" dirty="0"/>
          </a:p>
          <a:p>
            <a:endParaRPr lang="en-US" sz="2400" dirty="0"/>
          </a:p>
          <a:p>
            <a:endParaRPr lang="en-US" sz="2400" dirty="0"/>
          </a:p>
        </p:txBody>
      </p:sp>
      <p:sp>
        <p:nvSpPr>
          <p:cNvPr id="4" name="Slide Number Placeholder 3">
            <a:extLst>
              <a:ext uri="{FF2B5EF4-FFF2-40B4-BE49-F238E27FC236}">
                <a16:creationId xmlns:a16="http://schemas.microsoft.com/office/drawing/2014/main" id="{757131DD-C55E-20D6-7195-E1A866CBE564}"/>
              </a:ext>
            </a:extLst>
          </p:cNvPr>
          <p:cNvSpPr>
            <a:spLocks noGrp="1"/>
          </p:cNvSpPr>
          <p:nvPr>
            <p:ph type="sldNum" sz="quarter" idx="12"/>
          </p:nvPr>
        </p:nvSpPr>
        <p:spPr/>
        <p:txBody>
          <a:bodyPr/>
          <a:lstStyle/>
          <a:p>
            <a:fld id="{B89D3D56-9C5D-E74E-9C18-21C2C5E31D07}" type="slidenum">
              <a:rPr lang="en-US" smtClean="0"/>
              <a:pPr/>
              <a:t>106</a:t>
            </a:fld>
            <a:endParaRPr lang="en-US"/>
          </a:p>
        </p:txBody>
      </p:sp>
      <p:pic>
        <p:nvPicPr>
          <p:cNvPr id="5" name="Picture 6">
            <a:extLst>
              <a:ext uri="{FF2B5EF4-FFF2-40B4-BE49-F238E27FC236}">
                <a16:creationId xmlns:a16="http://schemas.microsoft.com/office/drawing/2014/main" id="{8F7B0FD1-950B-7D16-0A57-E78D54C71E41}"/>
              </a:ext>
            </a:extLst>
          </p:cNvPr>
          <p:cNvPicPr>
            <a:picLocks noChangeAspect="1"/>
          </p:cNvPicPr>
          <p:nvPr/>
        </p:nvPicPr>
        <p:blipFill>
          <a:blip r:embed="rId2"/>
          <a:stretch>
            <a:fillRect/>
          </a:stretch>
        </p:blipFill>
        <p:spPr>
          <a:xfrm>
            <a:off x="6343453" y="1310641"/>
            <a:ext cx="5227516" cy="3053246"/>
          </a:xfrm>
          <a:prstGeom prst="rect">
            <a:avLst/>
          </a:prstGeom>
        </p:spPr>
      </p:pic>
    </p:spTree>
    <p:extLst>
      <p:ext uri="{BB962C8B-B14F-4D97-AF65-F5344CB8AC3E}">
        <p14:creationId xmlns:p14="http://schemas.microsoft.com/office/powerpoint/2010/main" val="30959190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5CAB-CE98-E8BD-3134-5D9F27A279DB}"/>
              </a:ext>
            </a:extLst>
          </p:cNvPr>
          <p:cNvSpPr>
            <a:spLocks noGrp="1"/>
          </p:cNvSpPr>
          <p:nvPr>
            <p:ph type="title"/>
          </p:nvPr>
        </p:nvSpPr>
        <p:spPr/>
        <p:txBody>
          <a:bodyPr/>
          <a:lstStyle/>
          <a:p>
            <a:r>
              <a:rPr lang="en-US"/>
              <a:t>GMAT Subscribers – </a:t>
            </a:r>
            <a:r>
              <a:rPr lang="en-US" err="1"/>
              <a:t>ReportFile</a:t>
            </a:r>
            <a:endParaRPr lang="en-US"/>
          </a:p>
        </p:txBody>
      </p:sp>
      <p:sp>
        <p:nvSpPr>
          <p:cNvPr id="3" name="Content Placeholder 2">
            <a:extLst>
              <a:ext uri="{FF2B5EF4-FFF2-40B4-BE49-F238E27FC236}">
                <a16:creationId xmlns:a16="http://schemas.microsoft.com/office/drawing/2014/main" id="{4412DFC1-43E6-455E-A066-DED3E2834FA7}"/>
              </a:ext>
            </a:extLst>
          </p:cNvPr>
          <p:cNvSpPr>
            <a:spLocks noGrp="1"/>
          </p:cNvSpPr>
          <p:nvPr>
            <p:ph idx="1"/>
          </p:nvPr>
        </p:nvSpPr>
        <p:spPr>
          <a:xfrm>
            <a:off x="1076138" y="1217466"/>
            <a:ext cx="9828309" cy="4741991"/>
          </a:xfrm>
        </p:spPr>
        <p:txBody>
          <a:bodyPr>
            <a:normAutofit/>
          </a:bodyPr>
          <a:lstStyle/>
          <a:p>
            <a:r>
              <a:rPr lang="en-US" dirty="0"/>
              <a:t>The GMAT </a:t>
            </a:r>
            <a:r>
              <a:rPr lang="en-US" dirty="0" err="1"/>
              <a:t>ReportFile</a:t>
            </a:r>
            <a:r>
              <a:rPr lang="en-US" dirty="0"/>
              <a:t> resource allow users to write mission data to a text file over the course of the mission sequence</a:t>
            </a:r>
          </a:p>
          <a:p>
            <a:r>
              <a:rPr lang="en-US" dirty="0"/>
              <a:t>Capable of logging user-created variables, arrays, and strings, as well as Object parameters (e.g. Spacecraft state parameters, such as </a:t>
            </a:r>
            <a:r>
              <a:rPr lang="en-US" dirty="0" err="1"/>
              <a:t>Spacecraft.X</a:t>
            </a:r>
            <a:r>
              <a:rPr lang="en-US" dirty="0"/>
              <a:t>)</a:t>
            </a:r>
          </a:p>
          <a:p>
            <a:r>
              <a:rPr lang="en-US" dirty="0"/>
              <a:t>Highly configurable to match precise output user specifies, including settings such as:</a:t>
            </a:r>
          </a:p>
          <a:p>
            <a:pPr lvl="1"/>
            <a:r>
              <a:rPr lang="en-US" dirty="0"/>
              <a:t>Column width</a:t>
            </a:r>
          </a:p>
          <a:p>
            <a:pPr lvl="1"/>
            <a:r>
              <a:rPr lang="en-US" dirty="0"/>
              <a:t>Comma, semicolon, space, or tab delimiters</a:t>
            </a:r>
          </a:p>
          <a:p>
            <a:pPr lvl="1"/>
            <a:r>
              <a:rPr lang="en-US" dirty="0"/>
              <a:t>Left vs right justification</a:t>
            </a:r>
          </a:p>
          <a:p>
            <a:pPr lvl="1"/>
            <a:r>
              <a:rPr lang="en-US" dirty="0"/>
              <a:t>Precision with or without zero-fill</a:t>
            </a:r>
          </a:p>
          <a:p>
            <a:pPr lvl="1"/>
            <a:r>
              <a:rPr lang="en-US" dirty="0"/>
              <a:t>Header information</a:t>
            </a:r>
          </a:p>
          <a:p>
            <a:r>
              <a:rPr lang="en-US" dirty="0"/>
              <a:t>Information can be set to be logged whenever an update occurs by adding it to the </a:t>
            </a:r>
            <a:r>
              <a:rPr lang="en-US" dirty="0" err="1"/>
              <a:t>ReportFile’s</a:t>
            </a:r>
            <a:r>
              <a:rPr lang="en-US" dirty="0"/>
              <a:t> tracking list, or data can be delivered at specified points directly via the Write command</a:t>
            </a:r>
          </a:p>
          <a:p>
            <a:pPr marL="457200" lvl="1" indent="0">
              <a:buNone/>
            </a:pPr>
            <a:r>
              <a:rPr lang="en-US" dirty="0"/>
              <a:t> </a:t>
            </a:r>
          </a:p>
        </p:txBody>
      </p:sp>
      <p:sp>
        <p:nvSpPr>
          <p:cNvPr id="4" name="Slide Number Placeholder 3">
            <a:extLst>
              <a:ext uri="{FF2B5EF4-FFF2-40B4-BE49-F238E27FC236}">
                <a16:creationId xmlns:a16="http://schemas.microsoft.com/office/drawing/2014/main" id="{757131DD-C55E-20D6-7195-E1A866CBE564}"/>
              </a:ext>
            </a:extLst>
          </p:cNvPr>
          <p:cNvSpPr>
            <a:spLocks noGrp="1"/>
          </p:cNvSpPr>
          <p:nvPr>
            <p:ph type="sldNum" sz="quarter" idx="12"/>
          </p:nvPr>
        </p:nvSpPr>
        <p:spPr/>
        <p:txBody>
          <a:bodyPr/>
          <a:lstStyle/>
          <a:p>
            <a:fld id="{B89D3D56-9C5D-E74E-9C18-21C2C5E31D07}" type="slidenum">
              <a:rPr lang="en-US" smtClean="0"/>
              <a:pPr/>
              <a:t>107</a:t>
            </a:fld>
            <a:endParaRPr lang="en-US"/>
          </a:p>
        </p:txBody>
      </p:sp>
    </p:spTree>
    <p:extLst>
      <p:ext uri="{BB962C8B-B14F-4D97-AF65-F5344CB8AC3E}">
        <p14:creationId xmlns:p14="http://schemas.microsoft.com/office/powerpoint/2010/main" val="25067949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25CAB-CE98-E8BD-3134-5D9F27A279DB}"/>
              </a:ext>
            </a:extLst>
          </p:cNvPr>
          <p:cNvSpPr>
            <a:spLocks noGrp="1"/>
          </p:cNvSpPr>
          <p:nvPr>
            <p:ph type="title"/>
          </p:nvPr>
        </p:nvSpPr>
        <p:spPr/>
        <p:txBody>
          <a:bodyPr/>
          <a:lstStyle/>
          <a:p>
            <a:r>
              <a:rPr lang="en-US" dirty="0"/>
              <a:t>GMAT Subscriber – XY Plot</a:t>
            </a:r>
          </a:p>
        </p:txBody>
      </p:sp>
      <p:sp>
        <p:nvSpPr>
          <p:cNvPr id="3" name="Content Placeholder 2">
            <a:extLst>
              <a:ext uri="{FF2B5EF4-FFF2-40B4-BE49-F238E27FC236}">
                <a16:creationId xmlns:a16="http://schemas.microsoft.com/office/drawing/2014/main" id="{4412DFC1-43E6-455E-A066-DED3E2834FA7}"/>
              </a:ext>
            </a:extLst>
          </p:cNvPr>
          <p:cNvSpPr>
            <a:spLocks noGrp="1"/>
          </p:cNvSpPr>
          <p:nvPr>
            <p:ph idx="1"/>
          </p:nvPr>
        </p:nvSpPr>
        <p:spPr>
          <a:xfrm>
            <a:off x="1076138" y="1217466"/>
            <a:ext cx="9828309" cy="4741991"/>
          </a:xfrm>
        </p:spPr>
        <p:txBody>
          <a:bodyPr>
            <a:normAutofit/>
          </a:bodyPr>
          <a:lstStyle/>
          <a:p>
            <a:r>
              <a:rPr lang="en-US" dirty="0" err="1"/>
              <a:t>XYPlots</a:t>
            </a:r>
            <a:r>
              <a:rPr lang="en-US" dirty="0"/>
              <a:t> let you chart data on a 2D plot along an X and Y axis</a:t>
            </a:r>
          </a:p>
          <a:p>
            <a:r>
              <a:rPr lang="en-US" dirty="0"/>
              <a:t>Typical usage includes tracking time varying parameters</a:t>
            </a:r>
          </a:p>
          <a:p>
            <a:r>
              <a:rPr lang="en-US" dirty="0"/>
              <a:t>Any number of parameters can be plotted against any single independent variable</a:t>
            </a:r>
          </a:p>
          <a:p>
            <a:endParaRPr lang="en-US" dirty="0"/>
          </a:p>
        </p:txBody>
      </p:sp>
      <p:sp>
        <p:nvSpPr>
          <p:cNvPr id="4" name="Slide Number Placeholder 3">
            <a:extLst>
              <a:ext uri="{FF2B5EF4-FFF2-40B4-BE49-F238E27FC236}">
                <a16:creationId xmlns:a16="http://schemas.microsoft.com/office/drawing/2014/main" id="{757131DD-C55E-20D6-7195-E1A866CBE564}"/>
              </a:ext>
            </a:extLst>
          </p:cNvPr>
          <p:cNvSpPr>
            <a:spLocks noGrp="1"/>
          </p:cNvSpPr>
          <p:nvPr>
            <p:ph type="sldNum" sz="quarter" idx="12"/>
          </p:nvPr>
        </p:nvSpPr>
        <p:spPr/>
        <p:txBody>
          <a:bodyPr/>
          <a:lstStyle/>
          <a:p>
            <a:fld id="{B89D3D56-9C5D-E74E-9C18-21C2C5E31D07}" type="slidenum">
              <a:rPr lang="en-US" smtClean="0"/>
              <a:pPr/>
              <a:t>108</a:t>
            </a:fld>
            <a:endParaRPr lang="en-US"/>
          </a:p>
        </p:txBody>
      </p:sp>
      <p:pic>
        <p:nvPicPr>
          <p:cNvPr id="6" name="Picture 5">
            <a:extLst>
              <a:ext uri="{FF2B5EF4-FFF2-40B4-BE49-F238E27FC236}">
                <a16:creationId xmlns:a16="http://schemas.microsoft.com/office/drawing/2014/main" id="{9957A58D-C066-BEBB-23CD-630BCE8AC6FE}"/>
              </a:ext>
            </a:extLst>
          </p:cNvPr>
          <p:cNvPicPr>
            <a:picLocks noChangeAspect="1"/>
          </p:cNvPicPr>
          <p:nvPr/>
        </p:nvPicPr>
        <p:blipFill>
          <a:blip r:embed="rId2"/>
          <a:stretch>
            <a:fillRect/>
          </a:stretch>
        </p:blipFill>
        <p:spPr>
          <a:xfrm>
            <a:off x="2806700" y="2553949"/>
            <a:ext cx="6578600" cy="3563614"/>
          </a:xfrm>
          <a:prstGeom prst="rect">
            <a:avLst/>
          </a:prstGeom>
        </p:spPr>
      </p:pic>
    </p:spTree>
    <p:extLst>
      <p:ext uri="{BB962C8B-B14F-4D97-AF65-F5344CB8AC3E}">
        <p14:creationId xmlns:p14="http://schemas.microsoft.com/office/powerpoint/2010/main" val="1081390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FC593D-CA83-1048-FA4E-F836F3BE8E5B}"/>
              </a:ext>
            </a:extLst>
          </p:cNvPr>
          <p:cNvSpPr>
            <a:spLocks noGrp="1"/>
          </p:cNvSpPr>
          <p:nvPr>
            <p:ph type="body" idx="1"/>
          </p:nvPr>
        </p:nvSpPr>
        <p:spPr/>
        <p:txBody>
          <a:bodyPr/>
          <a:lstStyle/>
          <a:p>
            <a:r>
              <a:rPr lang="en-US"/>
              <a:t>Write</a:t>
            </a:r>
          </a:p>
        </p:txBody>
      </p:sp>
      <p:sp>
        <p:nvSpPr>
          <p:cNvPr id="4" name="Content Placeholder 3">
            <a:extLst>
              <a:ext uri="{FF2B5EF4-FFF2-40B4-BE49-F238E27FC236}">
                <a16:creationId xmlns:a16="http://schemas.microsoft.com/office/drawing/2014/main" id="{CCA9B2E5-6531-2343-1394-3E7B508B25FC}"/>
              </a:ext>
            </a:extLst>
          </p:cNvPr>
          <p:cNvSpPr>
            <a:spLocks noGrp="1"/>
          </p:cNvSpPr>
          <p:nvPr>
            <p:ph sz="half" idx="2"/>
          </p:nvPr>
        </p:nvSpPr>
        <p:spPr/>
        <p:txBody>
          <a:bodyPr vert="horz" lIns="91440" tIns="45720" rIns="91440" bIns="45720" rtlCol="0" anchor="t">
            <a:normAutofit/>
          </a:bodyPr>
          <a:lstStyle/>
          <a:p>
            <a:pPr marL="347345" indent="-347345"/>
            <a:r>
              <a:rPr lang="en-US" dirty="0">
                <a:latin typeface="Calibri"/>
                <a:cs typeface="Calibri"/>
              </a:rPr>
              <a:t>Write allows you to record data via command to one of three locations:</a:t>
            </a:r>
          </a:p>
          <a:p>
            <a:pPr marL="740410" lvl="1" indent="-283210"/>
            <a:r>
              <a:rPr lang="en-US" dirty="0">
                <a:latin typeface="Calibri"/>
                <a:cs typeface="Calibri"/>
              </a:rPr>
              <a:t>The GMAT Message Window</a:t>
            </a:r>
          </a:p>
          <a:p>
            <a:pPr marL="740410" lvl="1" indent="-283210"/>
            <a:r>
              <a:rPr lang="en-US" dirty="0">
                <a:latin typeface="Calibri"/>
                <a:cs typeface="Calibri"/>
              </a:rPr>
              <a:t>The GMAT Log File</a:t>
            </a:r>
          </a:p>
          <a:p>
            <a:pPr marL="740410" lvl="1" indent="-283210"/>
            <a:r>
              <a:rPr lang="en-US" dirty="0">
                <a:latin typeface="Calibri"/>
                <a:cs typeface="Calibri"/>
              </a:rPr>
              <a:t>A </a:t>
            </a:r>
            <a:r>
              <a:rPr lang="en-US" dirty="0" err="1">
                <a:latin typeface="Calibri"/>
                <a:cs typeface="Calibri"/>
              </a:rPr>
              <a:t>ReportFile</a:t>
            </a:r>
            <a:r>
              <a:rPr lang="en-US" dirty="0">
                <a:latin typeface="Calibri"/>
                <a:cs typeface="Calibri"/>
              </a:rPr>
              <a:t> resource</a:t>
            </a:r>
          </a:p>
          <a:p>
            <a:pPr marL="347345" indent="-347345"/>
            <a:r>
              <a:rPr lang="en-US" dirty="0">
                <a:latin typeface="Calibri"/>
                <a:cs typeface="Calibri"/>
              </a:rPr>
              <a:t>Useful for QA and script debugging or cases in which the user only desires output at specific mission points</a:t>
            </a:r>
          </a:p>
        </p:txBody>
      </p:sp>
      <p:sp>
        <p:nvSpPr>
          <p:cNvPr id="5" name="Text Placeholder 4">
            <a:extLst>
              <a:ext uri="{FF2B5EF4-FFF2-40B4-BE49-F238E27FC236}">
                <a16:creationId xmlns:a16="http://schemas.microsoft.com/office/drawing/2014/main" id="{DAEBA408-B01D-96B1-59B5-89F14B3AC6C9}"/>
              </a:ext>
            </a:extLst>
          </p:cNvPr>
          <p:cNvSpPr>
            <a:spLocks noGrp="1"/>
          </p:cNvSpPr>
          <p:nvPr>
            <p:ph type="body" sz="quarter" idx="3"/>
          </p:nvPr>
        </p:nvSpPr>
        <p:spPr/>
        <p:txBody>
          <a:bodyPr/>
          <a:lstStyle/>
          <a:p>
            <a:r>
              <a:rPr lang="en-US"/>
              <a:t>Toggle</a:t>
            </a:r>
          </a:p>
        </p:txBody>
      </p:sp>
      <p:sp>
        <p:nvSpPr>
          <p:cNvPr id="6" name="Content Placeholder 5">
            <a:extLst>
              <a:ext uri="{FF2B5EF4-FFF2-40B4-BE49-F238E27FC236}">
                <a16:creationId xmlns:a16="http://schemas.microsoft.com/office/drawing/2014/main" id="{5A72271A-59C6-DFD1-709E-36DC29D992C7}"/>
              </a:ext>
            </a:extLst>
          </p:cNvPr>
          <p:cNvSpPr>
            <a:spLocks noGrp="1"/>
          </p:cNvSpPr>
          <p:nvPr>
            <p:ph sz="quarter" idx="4"/>
          </p:nvPr>
        </p:nvSpPr>
        <p:spPr/>
        <p:txBody>
          <a:bodyPr/>
          <a:lstStyle/>
          <a:p>
            <a:r>
              <a:rPr lang="en-US"/>
              <a:t>Allows user to toggle data delivery to different GMAT subscribers</a:t>
            </a:r>
          </a:p>
          <a:p>
            <a:r>
              <a:rPr lang="en-US"/>
              <a:t>Useful for cases where data collection should only cover a specific span, such as a delayed start</a:t>
            </a:r>
          </a:p>
          <a:p>
            <a:r>
              <a:rPr lang="en-US"/>
              <a:t>Toggle Subscriber On or Toggle Subscriber Off</a:t>
            </a:r>
          </a:p>
          <a:p>
            <a:r>
              <a:rPr lang="en-US"/>
              <a:t>Can be used to toggle a resource On and Off multiple times during a mission sequence</a:t>
            </a:r>
          </a:p>
        </p:txBody>
      </p:sp>
      <p:sp>
        <p:nvSpPr>
          <p:cNvPr id="7" name="Slide Number Placeholder 6">
            <a:extLst>
              <a:ext uri="{FF2B5EF4-FFF2-40B4-BE49-F238E27FC236}">
                <a16:creationId xmlns:a16="http://schemas.microsoft.com/office/drawing/2014/main" id="{DE61B0F7-11FB-E60B-FF48-0EED67885924}"/>
              </a:ext>
            </a:extLst>
          </p:cNvPr>
          <p:cNvSpPr>
            <a:spLocks noGrp="1"/>
          </p:cNvSpPr>
          <p:nvPr>
            <p:ph type="sldNum" sz="quarter" idx="12"/>
          </p:nvPr>
        </p:nvSpPr>
        <p:spPr/>
        <p:txBody>
          <a:bodyPr/>
          <a:lstStyle/>
          <a:p>
            <a:fld id="{B89D3D56-9C5D-E74E-9C18-21C2C5E31D07}" type="slidenum">
              <a:rPr lang="en-US" smtClean="0"/>
              <a:pPr/>
              <a:t>109</a:t>
            </a:fld>
            <a:endParaRPr lang="en-US"/>
          </a:p>
        </p:txBody>
      </p:sp>
      <p:sp>
        <p:nvSpPr>
          <p:cNvPr id="8" name="Title 1">
            <a:extLst>
              <a:ext uri="{FF2B5EF4-FFF2-40B4-BE49-F238E27FC236}">
                <a16:creationId xmlns:a16="http://schemas.microsoft.com/office/drawing/2014/main" id="{6C8956C0-DC49-9344-D47E-94E245C346D8}"/>
              </a:ext>
            </a:extLst>
          </p:cNvPr>
          <p:cNvSpPr>
            <a:spLocks noGrp="1"/>
          </p:cNvSpPr>
          <p:nvPr>
            <p:ph type="title"/>
          </p:nvPr>
        </p:nvSpPr>
        <p:spPr>
          <a:xfrm>
            <a:off x="1076139" y="297128"/>
            <a:ext cx="9828308" cy="524550"/>
          </a:xfrm>
        </p:spPr>
        <p:txBody>
          <a:bodyPr/>
          <a:lstStyle/>
          <a:p>
            <a:r>
              <a:rPr lang="en-US"/>
              <a:t>GMAT Subscriber Commands – Write and Toggle</a:t>
            </a:r>
          </a:p>
        </p:txBody>
      </p:sp>
    </p:spTree>
    <p:extLst>
      <p:ext uri="{BB962C8B-B14F-4D97-AF65-F5344CB8AC3E}">
        <p14:creationId xmlns:p14="http://schemas.microsoft.com/office/powerpoint/2010/main" val="24427588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A4BE-9F0F-CA98-1CFE-5F4ABE5C2EF1}"/>
              </a:ext>
            </a:extLst>
          </p:cNvPr>
          <p:cNvSpPr>
            <a:spLocks noGrp="1"/>
          </p:cNvSpPr>
          <p:nvPr>
            <p:ph type="title"/>
          </p:nvPr>
        </p:nvSpPr>
        <p:spPr/>
        <p:txBody>
          <a:bodyPr/>
          <a:lstStyle/>
          <a:p>
            <a:r>
              <a:rPr lang="en-US"/>
              <a:t>System Features</a:t>
            </a:r>
          </a:p>
        </p:txBody>
      </p:sp>
      <p:sp>
        <p:nvSpPr>
          <p:cNvPr id="3" name="Content Placeholder 2">
            <a:extLst>
              <a:ext uri="{FF2B5EF4-FFF2-40B4-BE49-F238E27FC236}">
                <a16:creationId xmlns:a16="http://schemas.microsoft.com/office/drawing/2014/main" id="{D42CE02A-469A-5419-A0F6-B345C0E6044A}"/>
              </a:ext>
            </a:extLst>
          </p:cNvPr>
          <p:cNvSpPr>
            <a:spLocks noGrp="1"/>
          </p:cNvSpPr>
          <p:nvPr>
            <p:ph idx="1"/>
          </p:nvPr>
        </p:nvSpPr>
        <p:spPr>
          <a:xfrm>
            <a:off x="1076139" y="1217466"/>
            <a:ext cx="10754972" cy="5423328"/>
          </a:xfrm>
        </p:spPr>
        <p:txBody>
          <a:bodyPr>
            <a:normAutofit lnSpcReduction="10000"/>
          </a:bodyPr>
          <a:lstStyle/>
          <a:p>
            <a:r>
              <a:rPr lang="en-US" sz="2400"/>
              <a:t>Multiple platforms supported: </a:t>
            </a:r>
          </a:p>
          <a:p>
            <a:pPr lvl="1"/>
            <a:r>
              <a:rPr lang="en-US" sz="2000"/>
              <a:t>Windows</a:t>
            </a:r>
          </a:p>
          <a:p>
            <a:pPr lvl="1"/>
            <a:r>
              <a:rPr lang="en-US" sz="2000"/>
              <a:t>MacOS</a:t>
            </a:r>
          </a:p>
          <a:p>
            <a:pPr lvl="1"/>
            <a:r>
              <a:rPr lang="en-US" sz="2000"/>
              <a:t>Linux (Ubuntu and Red Hat) </a:t>
            </a:r>
          </a:p>
          <a:p>
            <a:r>
              <a:rPr lang="en-US" sz="2400"/>
              <a:t>Integration with Python, MATLAB, and Java</a:t>
            </a:r>
          </a:p>
          <a:p>
            <a:pPr lvl="1"/>
            <a:r>
              <a:rPr lang="en-US" sz="2000"/>
              <a:t>Ability to reach </a:t>
            </a:r>
            <a:r>
              <a:rPr lang="en-US" sz="2000" i="1"/>
              <a:t>out of</a:t>
            </a:r>
            <a:r>
              <a:rPr lang="en-US" sz="2000"/>
              <a:t> GMAT using Interface Plugins</a:t>
            </a:r>
          </a:p>
          <a:p>
            <a:pPr lvl="1"/>
            <a:r>
              <a:rPr lang="en-US" sz="2000"/>
              <a:t>Ability to reach </a:t>
            </a:r>
            <a:r>
              <a:rPr lang="en-US" sz="2000" i="1"/>
              <a:t>into </a:t>
            </a:r>
            <a:r>
              <a:rPr lang="en-US" sz="2000"/>
              <a:t>GMAT using API</a:t>
            </a:r>
          </a:p>
          <a:p>
            <a:r>
              <a:rPr lang="en-US" sz="2400"/>
              <a:t>Development Approach: Modified Open Source</a:t>
            </a:r>
          </a:p>
          <a:p>
            <a:pPr lvl="1"/>
            <a:r>
              <a:rPr lang="en-US" sz="1800"/>
              <a:t>Developed Behind a NASA Firewall </a:t>
            </a:r>
          </a:p>
          <a:p>
            <a:pPr lvl="1"/>
            <a:r>
              <a:rPr lang="en-US" sz="1800"/>
              <a:t>Periodic Public Releases of Builds and Code </a:t>
            </a:r>
          </a:p>
          <a:p>
            <a:pPr lvl="1"/>
            <a:r>
              <a:rPr lang="en-US" sz="1800"/>
              <a:t>Supports a Robust Plugin Framework </a:t>
            </a:r>
          </a:p>
          <a:p>
            <a:pPr lvl="1"/>
            <a:r>
              <a:rPr lang="en-US" sz="1800"/>
              <a:t>Licensed under Apache 2.0</a:t>
            </a:r>
          </a:p>
          <a:p>
            <a:r>
              <a:rPr lang="en-US" sz="2400"/>
              <a:t>Extensive automated testing via MATLAB</a:t>
            </a:r>
          </a:p>
          <a:p>
            <a:pPr lvl="1"/>
            <a:r>
              <a:rPr lang="en-US" sz="2000"/>
              <a:t>16000+ core script/API Tests</a:t>
            </a:r>
          </a:p>
          <a:p>
            <a:pPr lvl="1"/>
            <a:r>
              <a:rPr lang="en-US" sz="2000"/>
              <a:t>3000+ GUI Tests</a:t>
            </a:r>
          </a:p>
        </p:txBody>
      </p:sp>
      <p:sp>
        <p:nvSpPr>
          <p:cNvPr id="4" name="Slide Number Placeholder 3">
            <a:extLst>
              <a:ext uri="{FF2B5EF4-FFF2-40B4-BE49-F238E27FC236}">
                <a16:creationId xmlns:a16="http://schemas.microsoft.com/office/drawing/2014/main" id="{48DC5488-DE7C-8834-FCC4-3CDAADC034B9}"/>
              </a:ext>
            </a:extLst>
          </p:cNvPr>
          <p:cNvSpPr>
            <a:spLocks noGrp="1"/>
          </p:cNvSpPr>
          <p:nvPr>
            <p:ph type="sldNum" sz="quarter" idx="12"/>
          </p:nvPr>
        </p:nvSpPr>
        <p:spPr/>
        <p:txBody>
          <a:bodyPr/>
          <a:lstStyle/>
          <a:p>
            <a:fld id="{B89D3D56-9C5D-E74E-9C18-21C2C5E31D07}" type="slidenum">
              <a:rPr lang="en-US" smtClean="0"/>
              <a:pPr/>
              <a:t>11</a:t>
            </a:fld>
            <a:endParaRPr lang="en-US"/>
          </a:p>
        </p:txBody>
      </p:sp>
      <p:pic>
        <p:nvPicPr>
          <p:cNvPr id="1028" name="Picture 4" descr="Python Logo - PNG and Vector - Logo Download">
            <a:extLst>
              <a:ext uri="{FF2B5EF4-FFF2-40B4-BE49-F238E27FC236}">
                <a16:creationId xmlns:a16="http://schemas.microsoft.com/office/drawing/2014/main" id="{9CB65197-19C1-7E2F-4206-92D0511E2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7349" y="4124314"/>
            <a:ext cx="1241048" cy="13796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TLAB Logo, symbol, meaning, history, PNG">
            <a:extLst>
              <a:ext uri="{FF2B5EF4-FFF2-40B4-BE49-F238E27FC236}">
                <a16:creationId xmlns:a16="http://schemas.microsoft.com/office/drawing/2014/main" id="{97132B0C-F535-CE28-E51B-ECFF41D135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991" y="4176095"/>
            <a:ext cx="2452714" cy="13796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fined">
            <a:extLst>
              <a:ext uri="{FF2B5EF4-FFF2-40B4-BE49-F238E27FC236}">
                <a16:creationId xmlns:a16="http://schemas.microsoft.com/office/drawing/2014/main" id="{532082DC-7F70-14F1-AD81-0E3A89A936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6034" y="1452486"/>
            <a:ext cx="1282261" cy="12822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buntu Logo, symbol, meaning, history, PNG, brand">
            <a:extLst>
              <a:ext uri="{FF2B5EF4-FFF2-40B4-BE49-F238E27FC236}">
                <a16:creationId xmlns:a16="http://schemas.microsoft.com/office/drawing/2014/main" id="{49690105-FAD1-E20C-06D7-766CC098F2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8933" y="3058619"/>
            <a:ext cx="2456462" cy="138176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d Hat logo and symbol, meaning, history, PNG">
            <a:extLst>
              <a:ext uri="{FF2B5EF4-FFF2-40B4-BE49-F238E27FC236}">
                <a16:creationId xmlns:a16="http://schemas.microsoft.com/office/drawing/2014/main" id="{4D2421CE-A503-D4E1-A1FD-8CE9D1FD9F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249" y="3140130"/>
            <a:ext cx="2166647" cy="121873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C82300AB-0D42-7EF5-A17F-D837BAFD6B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7481" y="1452358"/>
            <a:ext cx="1243944" cy="15544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Java (programming language) - Wikipedia">
            <a:extLst>
              <a:ext uri="{FF2B5EF4-FFF2-40B4-BE49-F238E27FC236}">
                <a16:creationId xmlns:a16="http://schemas.microsoft.com/office/drawing/2014/main" id="{C6DBE51E-47A6-0332-7154-1A739426B8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19866" y="4124314"/>
            <a:ext cx="783383" cy="143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7946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0A6DA-4944-DEA2-2548-DF7F1EAF43BB}"/>
              </a:ext>
            </a:extLst>
          </p:cNvPr>
          <p:cNvSpPr>
            <a:spLocks noGrp="1"/>
          </p:cNvSpPr>
          <p:nvPr>
            <p:ph type="title"/>
          </p:nvPr>
        </p:nvSpPr>
        <p:spPr/>
        <p:txBody>
          <a:bodyPr/>
          <a:lstStyle/>
          <a:p>
            <a:r>
              <a:rPr lang="en-US" dirty="0"/>
              <a:t>Other Resources of Interest</a:t>
            </a:r>
          </a:p>
        </p:txBody>
      </p:sp>
    </p:spTree>
    <p:extLst>
      <p:ext uri="{BB962C8B-B14F-4D97-AF65-F5344CB8AC3E}">
        <p14:creationId xmlns:p14="http://schemas.microsoft.com/office/powerpoint/2010/main" val="33254229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272E-5134-F352-E2FB-14B210FFE864}"/>
              </a:ext>
            </a:extLst>
          </p:cNvPr>
          <p:cNvSpPr>
            <a:spLocks noGrp="1"/>
          </p:cNvSpPr>
          <p:nvPr>
            <p:ph type="title"/>
          </p:nvPr>
        </p:nvSpPr>
        <p:spPr/>
        <p:txBody>
          <a:bodyPr/>
          <a:lstStyle/>
          <a:p>
            <a:r>
              <a:rPr lang="en-US" dirty="0" err="1"/>
              <a:t>CoordinateSystem</a:t>
            </a:r>
            <a:endParaRPr lang="en-US" dirty="0"/>
          </a:p>
        </p:txBody>
      </p:sp>
      <p:sp>
        <p:nvSpPr>
          <p:cNvPr id="3" name="Content Placeholder 2">
            <a:extLst>
              <a:ext uri="{FF2B5EF4-FFF2-40B4-BE49-F238E27FC236}">
                <a16:creationId xmlns:a16="http://schemas.microsoft.com/office/drawing/2014/main" id="{E86CB444-3944-A801-7F22-AE8479E2922A}"/>
              </a:ext>
            </a:extLst>
          </p:cNvPr>
          <p:cNvSpPr>
            <a:spLocks noGrp="1"/>
          </p:cNvSpPr>
          <p:nvPr>
            <p:ph idx="1"/>
          </p:nvPr>
        </p:nvSpPr>
        <p:spPr>
          <a:xfrm>
            <a:off x="1076139" y="1217466"/>
            <a:ext cx="5151941" cy="4741991"/>
          </a:xfrm>
        </p:spPr>
        <p:txBody>
          <a:bodyPr>
            <a:normAutofit/>
          </a:bodyPr>
          <a:lstStyle/>
          <a:p>
            <a:r>
              <a:rPr lang="en-US" sz="2800" dirty="0"/>
              <a:t>GMAT Coordinate systems are defined as an Axis and an Origin</a:t>
            </a:r>
          </a:p>
          <a:p>
            <a:r>
              <a:rPr lang="en-US" sz="2800" dirty="0"/>
              <a:t>Some built in Axis options:</a:t>
            </a:r>
          </a:p>
          <a:p>
            <a:pPr lvl="1"/>
            <a:r>
              <a:rPr lang="en-US" sz="2000" dirty="0"/>
              <a:t>MJ2000Eq </a:t>
            </a:r>
          </a:p>
          <a:p>
            <a:pPr lvl="1"/>
            <a:r>
              <a:rPr lang="en-US" sz="2000" dirty="0"/>
              <a:t>MJ2000Ec</a:t>
            </a:r>
          </a:p>
          <a:p>
            <a:pPr lvl="1"/>
            <a:r>
              <a:rPr lang="en-US" sz="2000" dirty="0"/>
              <a:t>ICRF</a:t>
            </a:r>
          </a:p>
          <a:p>
            <a:pPr lvl="1"/>
            <a:r>
              <a:rPr lang="en-US" sz="2000" dirty="0" err="1"/>
              <a:t>TODEq</a:t>
            </a:r>
            <a:endParaRPr lang="en-US" sz="2000" dirty="0"/>
          </a:p>
          <a:p>
            <a:pPr lvl="1"/>
            <a:r>
              <a:rPr lang="en-US" sz="2000" dirty="0" err="1"/>
              <a:t>TODEc</a:t>
            </a:r>
            <a:endParaRPr lang="en-US" sz="2000" dirty="0"/>
          </a:p>
          <a:p>
            <a:pPr lvl="1"/>
            <a:r>
              <a:rPr lang="en-US" sz="2000" dirty="0" err="1"/>
              <a:t>ObjectReferenced</a:t>
            </a:r>
            <a:endParaRPr lang="en-US" sz="2000" dirty="0"/>
          </a:p>
          <a:p>
            <a:pPr lvl="1"/>
            <a:r>
              <a:rPr lang="en-US" sz="2000" dirty="0" err="1"/>
              <a:t>BodyFixed</a:t>
            </a:r>
            <a:endParaRPr lang="en-US" sz="2000" dirty="0"/>
          </a:p>
          <a:p>
            <a:pPr lvl="1"/>
            <a:r>
              <a:rPr lang="en-US" sz="2000" dirty="0" err="1"/>
              <a:t>BodyInertial</a:t>
            </a:r>
            <a:endParaRPr lang="en-US" sz="2000" dirty="0"/>
          </a:p>
          <a:p>
            <a:pPr lvl="1"/>
            <a:r>
              <a:rPr lang="en-US" sz="2000" dirty="0"/>
              <a:t>GSE</a:t>
            </a:r>
          </a:p>
        </p:txBody>
      </p:sp>
      <p:sp>
        <p:nvSpPr>
          <p:cNvPr id="4" name="Slide Number Placeholder 3">
            <a:extLst>
              <a:ext uri="{FF2B5EF4-FFF2-40B4-BE49-F238E27FC236}">
                <a16:creationId xmlns:a16="http://schemas.microsoft.com/office/drawing/2014/main" id="{D0DE09FE-AF55-9650-0ADD-F91B9D5BBDE3}"/>
              </a:ext>
            </a:extLst>
          </p:cNvPr>
          <p:cNvSpPr>
            <a:spLocks noGrp="1"/>
          </p:cNvSpPr>
          <p:nvPr>
            <p:ph type="sldNum" sz="quarter" idx="12"/>
          </p:nvPr>
        </p:nvSpPr>
        <p:spPr/>
        <p:txBody>
          <a:bodyPr/>
          <a:lstStyle/>
          <a:p>
            <a:fld id="{B89D3D56-9C5D-E74E-9C18-21C2C5E31D07}" type="slidenum">
              <a:rPr lang="en-US" smtClean="0"/>
              <a:pPr/>
              <a:t>111</a:t>
            </a:fld>
            <a:endParaRPr lang="en-US"/>
          </a:p>
        </p:txBody>
      </p:sp>
      <p:sp>
        <p:nvSpPr>
          <p:cNvPr id="5" name="Content Placeholder 2">
            <a:extLst>
              <a:ext uri="{FF2B5EF4-FFF2-40B4-BE49-F238E27FC236}">
                <a16:creationId xmlns:a16="http://schemas.microsoft.com/office/drawing/2014/main" id="{37A9EB31-0363-F74B-6152-04C33974A00F}"/>
              </a:ext>
            </a:extLst>
          </p:cNvPr>
          <p:cNvSpPr txBox="1">
            <a:spLocks/>
          </p:cNvSpPr>
          <p:nvPr/>
        </p:nvSpPr>
        <p:spPr>
          <a:xfrm>
            <a:off x="6471099" y="1217466"/>
            <a:ext cx="5151941" cy="4741991"/>
          </a:xfrm>
          <a:prstGeom prst="rect">
            <a:avLst/>
          </a:prstGeom>
        </p:spPr>
        <p:txBody>
          <a:bodyPr vert="horz" lIns="91440" tIns="45720" rIns="91440" bIns="45720" rtlCol="0" anchor="t">
            <a:normAutofit lnSpcReduction="10000"/>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7345" indent="-347345"/>
            <a:r>
              <a:rPr lang="en-US" sz="3200" dirty="0"/>
              <a:t>Origins can be selected from the following set of resources:</a:t>
            </a:r>
            <a:endParaRPr lang="en-US"/>
          </a:p>
          <a:p>
            <a:pPr marL="740410" lvl="1" indent="-283210"/>
            <a:r>
              <a:rPr lang="en-US" sz="2400" dirty="0" err="1"/>
              <a:t>CelestialBody</a:t>
            </a:r>
            <a:endParaRPr lang="en-US" sz="2400" dirty="0"/>
          </a:p>
          <a:p>
            <a:pPr marL="740410" lvl="1" indent="-283210"/>
            <a:r>
              <a:rPr lang="en-US" sz="2400" dirty="0"/>
              <a:t>Spacecraft</a:t>
            </a:r>
          </a:p>
          <a:p>
            <a:pPr marL="740410" lvl="1" indent="-283210"/>
            <a:r>
              <a:rPr lang="en-US" sz="2400" dirty="0" err="1"/>
              <a:t>LibrationPoint</a:t>
            </a:r>
            <a:endParaRPr lang="en-US" sz="2400" dirty="0"/>
          </a:p>
          <a:p>
            <a:pPr marL="740410" lvl="1" indent="-283210"/>
            <a:r>
              <a:rPr lang="en-US" sz="2400" dirty="0"/>
              <a:t>Barycenter</a:t>
            </a:r>
          </a:p>
          <a:p>
            <a:pPr marL="740410" lvl="1" indent="-283210"/>
            <a:r>
              <a:rPr lang="en-US" sz="2400" dirty="0" err="1"/>
              <a:t>SolarSystemBarycenter</a:t>
            </a:r>
            <a:endParaRPr lang="en-US" sz="2400" dirty="0"/>
          </a:p>
          <a:p>
            <a:pPr marL="740410" lvl="1" indent="-283210"/>
            <a:r>
              <a:rPr lang="en-US" sz="2400" dirty="0" err="1"/>
              <a:t>GroundStation</a:t>
            </a:r>
            <a:endParaRPr lang="en-US" sz="2400" dirty="0"/>
          </a:p>
          <a:p>
            <a:pPr marL="347345" indent="-347345"/>
            <a:r>
              <a:rPr lang="en-US" sz="3200" dirty="0">
                <a:latin typeface="Calibri"/>
                <a:cs typeface="Calibri"/>
              </a:rPr>
              <a:t>GMAT coordinate systems will be discussed further on Day 3</a:t>
            </a:r>
          </a:p>
          <a:p>
            <a:pPr marL="347345" indent="-347345"/>
            <a:endParaRPr lang="en-US" sz="3200" dirty="0"/>
          </a:p>
        </p:txBody>
      </p:sp>
    </p:spTree>
    <p:extLst>
      <p:ext uri="{BB962C8B-B14F-4D97-AF65-F5344CB8AC3E}">
        <p14:creationId xmlns:p14="http://schemas.microsoft.com/office/powerpoint/2010/main" val="26680167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D272E-5134-F352-E2FB-14B210FFE864}"/>
              </a:ext>
            </a:extLst>
          </p:cNvPr>
          <p:cNvSpPr>
            <a:spLocks noGrp="1"/>
          </p:cNvSpPr>
          <p:nvPr>
            <p:ph type="title"/>
          </p:nvPr>
        </p:nvSpPr>
        <p:spPr/>
        <p:txBody>
          <a:bodyPr/>
          <a:lstStyle/>
          <a:p>
            <a:r>
              <a:rPr lang="en-US" dirty="0"/>
              <a:t>Differential Corrector</a:t>
            </a:r>
          </a:p>
        </p:txBody>
      </p:sp>
      <p:sp>
        <p:nvSpPr>
          <p:cNvPr id="3" name="Content Placeholder 2">
            <a:extLst>
              <a:ext uri="{FF2B5EF4-FFF2-40B4-BE49-F238E27FC236}">
                <a16:creationId xmlns:a16="http://schemas.microsoft.com/office/drawing/2014/main" id="{E86CB444-3944-A801-7F22-AE8479E2922A}"/>
              </a:ext>
            </a:extLst>
          </p:cNvPr>
          <p:cNvSpPr>
            <a:spLocks noGrp="1"/>
          </p:cNvSpPr>
          <p:nvPr>
            <p:ph idx="1"/>
          </p:nvPr>
        </p:nvSpPr>
        <p:spPr>
          <a:xfrm>
            <a:off x="1076138" y="1217466"/>
            <a:ext cx="10191301" cy="4741991"/>
          </a:xfrm>
        </p:spPr>
        <p:txBody>
          <a:bodyPr>
            <a:normAutofit/>
          </a:bodyPr>
          <a:lstStyle/>
          <a:p>
            <a:r>
              <a:rPr lang="en-US" sz="2800" dirty="0"/>
              <a:t>A numerical solver for a boundary value problem</a:t>
            </a:r>
          </a:p>
          <a:p>
            <a:r>
              <a:rPr lang="en-US" sz="2800" dirty="0"/>
              <a:t>Commonly used in GMAT to solve for maneuvers required to meet desired orbital conditions</a:t>
            </a:r>
          </a:p>
          <a:p>
            <a:r>
              <a:rPr lang="en-US" sz="2800" dirty="0"/>
              <a:t>Operation occurs during the mission sequence, but can set the maximum number of iterations, reporting options, and selection of algorithm during initialization</a:t>
            </a:r>
          </a:p>
        </p:txBody>
      </p:sp>
      <p:sp>
        <p:nvSpPr>
          <p:cNvPr id="4" name="Slide Number Placeholder 3">
            <a:extLst>
              <a:ext uri="{FF2B5EF4-FFF2-40B4-BE49-F238E27FC236}">
                <a16:creationId xmlns:a16="http://schemas.microsoft.com/office/drawing/2014/main" id="{D0DE09FE-AF55-9650-0ADD-F91B9D5BBDE3}"/>
              </a:ext>
            </a:extLst>
          </p:cNvPr>
          <p:cNvSpPr>
            <a:spLocks noGrp="1"/>
          </p:cNvSpPr>
          <p:nvPr>
            <p:ph type="sldNum" sz="quarter" idx="12"/>
          </p:nvPr>
        </p:nvSpPr>
        <p:spPr/>
        <p:txBody>
          <a:bodyPr/>
          <a:lstStyle/>
          <a:p>
            <a:fld id="{B89D3D56-9C5D-E74E-9C18-21C2C5E31D07}" type="slidenum">
              <a:rPr lang="en-US" smtClean="0"/>
              <a:pPr/>
              <a:t>112</a:t>
            </a:fld>
            <a:endParaRPr lang="en-US"/>
          </a:p>
        </p:txBody>
      </p:sp>
    </p:spTree>
    <p:extLst>
      <p:ext uri="{BB962C8B-B14F-4D97-AF65-F5344CB8AC3E}">
        <p14:creationId xmlns:p14="http://schemas.microsoft.com/office/powerpoint/2010/main" val="10059815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2EABD-34E1-DBCC-69BC-925711461570}"/>
              </a:ext>
            </a:extLst>
          </p:cNvPr>
          <p:cNvSpPr>
            <a:spLocks noGrp="1"/>
          </p:cNvSpPr>
          <p:nvPr>
            <p:ph type="title"/>
          </p:nvPr>
        </p:nvSpPr>
        <p:spPr/>
        <p:txBody>
          <a:bodyPr/>
          <a:lstStyle/>
          <a:p>
            <a:r>
              <a:rPr lang="en-US"/>
              <a:t>Tutorial: Lunar Orbit Insertion</a:t>
            </a:r>
          </a:p>
        </p:txBody>
      </p:sp>
    </p:spTree>
    <p:extLst>
      <p:ext uri="{BB962C8B-B14F-4D97-AF65-F5344CB8AC3E}">
        <p14:creationId xmlns:p14="http://schemas.microsoft.com/office/powerpoint/2010/main" val="19065754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53E37-CB53-073F-689A-79C5A7E913C8}"/>
              </a:ext>
            </a:extLst>
          </p:cNvPr>
          <p:cNvSpPr>
            <a:spLocks noGrp="1"/>
          </p:cNvSpPr>
          <p:nvPr>
            <p:ph type="title"/>
          </p:nvPr>
        </p:nvSpPr>
        <p:spPr/>
        <p:txBody>
          <a:bodyPr/>
          <a:lstStyle/>
          <a:p>
            <a:r>
              <a:rPr lang="en-US" dirty="0"/>
              <a:t>Tutorial: Lunar Orbit Insertion</a:t>
            </a:r>
          </a:p>
        </p:txBody>
      </p:sp>
      <p:sp>
        <p:nvSpPr>
          <p:cNvPr id="3" name="Content Placeholder 2">
            <a:extLst>
              <a:ext uri="{FF2B5EF4-FFF2-40B4-BE49-F238E27FC236}">
                <a16:creationId xmlns:a16="http://schemas.microsoft.com/office/drawing/2014/main" id="{E51394A5-1D3F-3269-93E5-56FB551893D6}"/>
              </a:ext>
            </a:extLst>
          </p:cNvPr>
          <p:cNvSpPr>
            <a:spLocks noGrp="1"/>
          </p:cNvSpPr>
          <p:nvPr>
            <p:ph idx="1"/>
          </p:nvPr>
        </p:nvSpPr>
        <p:spPr>
          <a:xfrm>
            <a:off x="1076138" y="1217466"/>
            <a:ext cx="10262421" cy="4741991"/>
          </a:xfrm>
        </p:spPr>
        <p:txBody>
          <a:bodyPr/>
          <a:lstStyle/>
          <a:p>
            <a:r>
              <a:rPr lang="en-US" dirty="0"/>
              <a:t>Scenario: Transfer a Spacecraft from Earth orbit to a Lunar orbit using B-plane targeting</a:t>
            </a:r>
          </a:p>
          <a:p>
            <a:r>
              <a:rPr lang="en-US" dirty="0"/>
              <a:t>Goals: </a:t>
            </a:r>
          </a:p>
          <a:p>
            <a:pPr lvl="1"/>
            <a:r>
              <a:rPr lang="en-US" dirty="0"/>
              <a:t>Practice using different force models and integrators</a:t>
            </a:r>
          </a:p>
          <a:p>
            <a:pPr lvl="1"/>
            <a:r>
              <a:rPr lang="en-US" dirty="0"/>
              <a:t>See how to create different reference frames and coordinate systems</a:t>
            </a:r>
          </a:p>
          <a:p>
            <a:pPr lvl="1"/>
            <a:r>
              <a:rPr lang="en-US" dirty="0"/>
              <a:t>Create a mission entirely using the script interface</a:t>
            </a:r>
          </a:p>
          <a:p>
            <a:r>
              <a:rPr lang="en-US" dirty="0"/>
              <a:t>Remember: If you’re not sure how to format a resource in the script editor, you can create it through the GUI and use the show script functionality. This is particularly helpful with the </a:t>
            </a:r>
            <a:r>
              <a:rPr lang="en-US" dirty="0" err="1"/>
              <a:t>OpenFramesInterface</a:t>
            </a:r>
            <a:endParaRPr lang="en-US" dirty="0"/>
          </a:p>
          <a:p>
            <a:r>
              <a:rPr lang="en-US" dirty="0"/>
              <a:t>Will spend 15-30 minutes with self-guided work to set up scripts on your own, then will walk through a guided example of how to create the mission</a:t>
            </a:r>
          </a:p>
        </p:txBody>
      </p:sp>
      <p:sp>
        <p:nvSpPr>
          <p:cNvPr id="4" name="Slide Number Placeholder 3">
            <a:extLst>
              <a:ext uri="{FF2B5EF4-FFF2-40B4-BE49-F238E27FC236}">
                <a16:creationId xmlns:a16="http://schemas.microsoft.com/office/drawing/2014/main" id="{A9B5D7B7-811A-26BF-69FF-C2D0256A4D9D}"/>
              </a:ext>
            </a:extLst>
          </p:cNvPr>
          <p:cNvSpPr>
            <a:spLocks noGrp="1"/>
          </p:cNvSpPr>
          <p:nvPr>
            <p:ph type="sldNum" sz="quarter" idx="12"/>
          </p:nvPr>
        </p:nvSpPr>
        <p:spPr/>
        <p:txBody>
          <a:bodyPr/>
          <a:lstStyle/>
          <a:p>
            <a:fld id="{B89D3D56-9C5D-E74E-9C18-21C2C5E31D07}" type="slidenum">
              <a:rPr lang="en-US" smtClean="0"/>
              <a:pPr/>
              <a:t>114</a:t>
            </a:fld>
            <a:endParaRPr lang="en-US"/>
          </a:p>
        </p:txBody>
      </p:sp>
    </p:spTree>
    <p:extLst>
      <p:ext uri="{BB962C8B-B14F-4D97-AF65-F5344CB8AC3E}">
        <p14:creationId xmlns:p14="http://schemas.microsoft.com/office/powerpoint/2010/main" val="13595622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5298-A222-2D7E-881B-8D1388E6986D}"/>
              </a:ext>
            </a:extLst>
          </p:cNvPr>
          <p:cNvSpPr>
            <a:spLocks noGrp="1"/>
          </p:cNvSpPr>
          <p:nvPr>
            <p:ph type="title"/>
          </p:nvPr>
        </p:nvSpPr>
        <p:spPr/>
        <p:txBody>
          <a:bodyPr/>
          <a:lstStyle/>
          <a:p>
            <a:r>
              <a:rPr lang="en-US" dirty="0"/>
              <a:t>What is B-Plane Targeting?</a:t>
            </a:r>
          </a:p>
        </p:txBody>
      </p:sp>
      <p:sp>
        <p:nvSpPr>
          <p:cNvPr id="3" name="Content Placeholder 2">
            <a:extLst>
              <a:ext uri="{FF2B5EF4-FFF2-40B4-BE49-F238E27FC236}">
                <a16:creationId xmlns:a16="http://schemas.microsoft.com/office/drawing/2014/main" id="{5423C676-C841-0423-63BE-4230B9155F49}"/>
              </a:ext>
            </a:extLst>
          </p:cNvPr>
          <p:cNvSpPr>
            <a:spLocks noGrp="1"/>
          </p:cNvSpPr>
          <p:nvPr>
            <p:ph idx="1"/>
          </p:nvPr>
        </p:nvSpPr>
        <p:spPr/>
        <p:txBody>
          <a:bodyPr>
            <a:normAutofit lnSpcReduction="10000"/>
          </a:bodyPr>
          <a:lstStyle/>
          <a:p>
            <a:r>
              <a:rPr lang="en-US" dirty="0"/>
              <a:t>B-Plane Targeting is a technique used in inter-planetary mission design to assist in arriving at another body at specified conditions</a:t>
            </a:r>
          </a:p>
          <a:p>
            <a:r>
              <a:rPr lang="en-US" dirty="0"/>
              <a:t>If you have precise orbital requirements upon arrival at another body, such as inclination, altitude and arrival time, these parameters vary in highly non-linear fashion when considered from point of view of trajectory adjustments</a:t>
            </a:r>
          </a:p>
          <a:p>
            <a:r>
              <a:rPr lang="en-US" dirty="0"/>
              <a:t>If these conditions are converted to the B-Plane, they vary linearly when trajectory adjustments are applied, which greatly simplifies the mission design process</a:t>
            </a:r>
          </a:p>
          <a:p>
            <a:r>
              <a:rPr lang="en-US" dirty="0"/>
              <a:t>B-Plane targeting can be used for setting up  gravity assists/flybys, orbit insertion, or entry states for landers</a:t>
            </a:r>
          </a:p>
          <a:p>
            <a:r>
              <a:rPr lang="en-US" dirty="0"/>
              <a:t>GMAT Calculates parameters such as </a:t>
            </a:r>
            <a:r>
              <a:rPr lang="en-US" dirty="0" err="1"/>
              <a:t>BdotR</a:t>
            </a:r>
            <a:r>
              <a:rPr lang="en-US" dirty="0"/>
              <a:t>, </a:t>
            </a:r>
            <a:r>
              <a:rPr lang="en-US" dirty="0" err="1"/>
              <a:t>BdotT</a:t>
            </a:r>
            <a:r>
              <a:rPr lang="en-US" dirty="0"/>
              <a:t>, </a:t>
            </a:r>
            <a:r>
              <a:rPr lang="en-US" dirty="0" err="1"/>
              <a:t>BVectorAngle</a:t>
            </a:r>
            <a:r>
              <a:rPr lang="en-US" dirty="0"/>
              <a:t>, and </a:t>
            </a:r>
            <a:r>
              <a:rPr lang="en-US" dirty="0" err="1"/>
              <a:t>BVectorMag</a:t>
            </a:r>
            <a:r>
              <a:rPr lang="en-US" dirty="0"/>
              <a:t> which may all be used with B-Plane targeting</a:t>
            </a:r>
          </a:p>
        </p:txBody>
      </p:sp>
      <p:sp>
        <p:nvSpPr>
          <p:cNvPr id="4" name="Slide Number Placeholder 3">
            <a:extLst>
              <a:ext uri="{FF2B5EF4-FFF2-40B4-BE49-F238E27FC236}">
                <a16:creationId xmlns:a16="http://schemas.microsoft.com/office/drawing/2014/main" id="{6C3C31B9-537F-8C51-D4B8-1DF341A98FB4}"/>
              </a:ext>
            </a:extLst>
          </p:cNvPr>
          <p:cNvSpPr>
            <a:spLocks noGrp="1"/>
          </p:cNvSpPr>
          <p:nvPr>
            <p:ph type="sldNum" sz="quarter" idx="12"/>
          </p:nvPr>
        </p:nvSpPr>
        <p:spPr/>
        <p:txBody>
          <a:bodyPr/>
          <a:lstStyle/>
          <a:p>
            <a:fld id="{B89D3D56-9C5D-E74E-9C18-21C2C5E31D07}" type="slidenum">
              <a:rPr lang="en-US" smtClean="0"/>
              <a:pPr/>
              <a:t>115</a:t>
            </a:fld>
            <a:endParaRPr lang="en-US"/>
          </a:p>
        </p:txBody>
      </p:sp>
      <p:pic>
        <p:nvPicPr>
          <p:cNvPr id="6" name="Picture 5" descr="Vallado 4th edition">
            <a:extLst>
              <a:ext uri="{FF2B5EF4-FFF2-40B4-BE49-F238E27FC236}">
                <a16:creationId xmlns:a16="http://schemas.microsoft.com/office/drawing/2014/main" id="{74854BC7-E617-B308-FC29-1AB479605218}"/>
              </a:ext>
            </a:extLst>
          </p:cNvPr>
          <p:cNvPicPr>
            <a:picLocks noChangeAspect="1"/>
          </p:cNvPicPr>
          <p:nvPr/>
        </p:nvPicPr>
        <p:blipFill>
          <a:blip r:embed="rId3"/>
          <a:stretch>
            <a:fillRect/>
          </a:stretch>
        </p:blipFill>
        <p:spPr>
          <a:xfrm>
            <a:off x="6741569" y="1792748"/>
            <a:ext cx="4706007" cy="3591426"/>
          </a:xfrm>
          <a:prstGeom prst="rect">
            <a:avLst/>
          </a:prstGeom>
          <a:ln>
            <a:solidFill>
              <a:schemeClr val="tx1"/>
            </a:solidFill>
          </a:ln>
        </p:spPr>
      </p:pic>
    </p:spTree>
    <p:extLst>
      <p:ext uri="{BB962C8B-B14F-4D97-AF65-F5344CB8AC3E}">
        <p14:creationId xmlns:p14="http://schemas.microsoft.com/office/powerpoint/2010/main" val="17460647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4115-12A2-EEAF-142D-F159EDCF06AB}"/>
              </a:ext>
            </a:extLst>
          </p:cNvPr>
          <p:cNvSpPr>
            <a:spLocks noGrp="1"/>
          </p:cNvSpPr>
          <p:nvPr>
            <p:ph type="title"/>
          </p:nvPr>
        </p:nvSpPr>
        <p:spPr/>
        <p:txBody>
          <a:bodyPr/>
          <a:lstStyle/>
          <a:p>
            <a:r>
              <a:rPr lang="en-US" dirty="0"/>
              <a:t>Lunar Orbit Insertion – Create a New Script</a:t>
            </a:r>
          </a:p>
        </p:txBody>
      </p:sp>
      <p:sp>
        <p:nvSpPr>
          <p:cNvPr id="3" name="Content Placeholder 2">
            <a:extLst>
              <a:ext uri="{FF2B5EF4-FFF2-40B4-BE49-F238E27FC236}">
                <a16:creationId xmlns:a16="http://schemas.microsoft.com/office/drawing/2014/main" id="{77269B6D-7860-D50B-9176-B9D0758DC141}"/>
              </a:ext>
            </a:extLst>
          </p:cNvPr>
          <p:cNvSpPr>
            <a:spLocks noGrp="1"/>
          </p:cNvSpPr>
          <p:nvPr>
            <p:ph idx="1"/>
          </p:nvPr>
        </p:nvSpPr>
        <p:spPr/>
        <p:txBody>
          <a:bodyPr vert="horz" lIns="91440" tIns="45720" rIns="91440" bIns="45720" rtlCol="0" anchor="t">
            <a:normAutofit/>
          </a:bodyPr>
          <a:lstStyle/>
          <a:p>
            <a:pPr marL="347345" indent="-347345"/>
            <a:r>
              <a:rPr lang="en-US" dirty="0"/>
              <a:t>To set up a new mission, click the New Mission button at the top of the window to load the default mission and clear out any additional items that may have been added</a:t>
            </a:r>
            <a:endParaRPr lang="en-US"/>
          </a:p>
          <a:p>
            <a:pPr marL="347345" indent="-347345"/>
            <a:r>
              <a:rPr lang="en-US" dirty="0">
                <a:latin typeface="Calibri"/>
                <a:cs typeface="Calibri"/>
              </a:rPr>
              <a:t>Your resource tab should appear as it is seen on the right</a:t>
            </a:r>
          </a:p>
          <a:p>
            <a:pPr marL="347345" indent="-347345"/>
            <a:r>
              <a:rPr lang="en-US" dirty="0"/>
              <a:t>Once you’ve done this, click the left-most button on the tool bar to create a new script</a:t>
            </a:r>
          </a:p>
          <a:p>
            <a:pPr marL="347345" indent="-347345"/>
            <a:r>
              <a:rPr lang="en-US" dirty="0"/>
              <a:t>With your blank script, save it as </a:t>
            </a:r>
            <a:r>
              <a:rPr lang="en-US" dirty="0" err="1"/>
              <a:t>Tut_LOI_OFI.script</a:t>
            </a:r>
            <a:endParaRPr lang="en-US" dirty="0"/>
          </a:p>
          <a:p>
            <a:pPr marL="740410" lvl="1" indent="-283210"/>
            <a:endParaRPr lang="en-US" dirty="0"/>
          </a:p>
        </p:txBody>
      </p:sp>
      <p:sp>
        <p:nvSpPr>
          <p:cNvPr id="4" name="Slide Number Placeholder 3">
            <a:extLst>
              <a:ext uri="{FF2B5EF4-FFF2-40B4-BE49-F238E27FC236}">
                <a16:creationId xmlns:a16="http://schemas.microsoft.com/office/drawing/2014/main" id="{E033466F-708D-2BC1-1B58-E701022C2462}"/>
              </a:ext>
            </a:extLst>
          </p:cNvPr>
          <p:cNvSpPr>
            <a:spLocks noGrp="1"/>
          </p:cNvSpPr>
          <p:nvPr>
            <p:ph type="sldNum" sz="quarter" idx="12"/>
          </p:nvPr>
        </p:nvSpPr>
        <p:spPr/>
        <p:txBody>
          <a:bodyPr/>
          <a:lstStyle/>
          <a:p>
            <a:fld id="{B89D3D56-9C5D-E74E-9C18-21C2C5E31D07}" type="slidenum">
              <a:rPr lang="en-US" smtClean="0"/>
              <a:pPr/>
              <a:t>116</a:t>
            </a:fld>
            <a:endParaRPr lang="en-US"/>
          </a:p>
        </p:txBody>
      </p:sp>
      <p:pic>
        <p:nvPicPr>
          <p:cNvPr id="5" name="Picture 4">
            <a:extLst>
              <a:ext uri="{FF2B5EF4-FFF2-40B4-BE49-F238E27FC236}">
                <a16:creationId xmlns:a16="http://schemas.microsoft.com/office/drawing/2014/main" id="{BB562063-C730-9868-2A1A-E62B208532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9754"/>
          <a:stretch/>
        </p:blipFill>
        <p:spPr bwMode="auto">
          <a:xfrm>
            <a:off x="7776163" y="1158021"/>
            <a:ext cx="3047416" cy="54028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B009BC7-1C4B-FD91-E011-0AD2E7ED88D6}"/>
              </a:ext>
            </a:extLst>
          </p:cNvPr>
          <p:cNvCxnSpPr>
            <a:cxnSpLocks/>
          </p:cNvCxnSpPr>
          <p:nvPr/>
        </p:nvCxnSpPr>
        <p:spPr>
          <a:xfrm flipV="1">
            <a:off x="6453475" y="1622854"/>
            <a:ext cx="1322688" cy="799807"/>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5929288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4115-12A2-EEAF-142D-F159EDCF06AB}"/>
              </a:ext>
            </a:extLst>
          </p:cNvPr>
          <p:cNvSpPr>
            <a:spLocks noGrp="1"/>
          </p:cNvSpPr>
          <p:nvPr>
            <p:ph type="title"/>
          </p:nvPr>
        </p:nvSpPr>
        <p:spPr/>
        <p:txBody>
          <a:bodyPr/>
          <a:lstStyle/>
          <a:p>
            <a:r>
              <a:rPr lang="en-US" dirty="0"/>
              <a:t>Lunar Orbit Insertion – Resources you will need</a:t>
            </a:r>
          </a:p>
        </p:txBody>
      </p:sp>
      <p:sp>
        <p:nvSpPr>
          <p:cNvPr id="3" name="Content Placeholder 2">
            <a:extLst>
              <a:ext uri="{FF2B5EF4-FFF2-40B4-BE49-F238E27FC236}">
                <a16:creationId xmlns:a16="http://schemas.microsoft.com/office/drawing/2014/main" id="{77269B6D-7860-D50B-9176-B9D0758DC141}"/>
              </a:ext>
            </a:extLst>
          </p:cNvPr>
          <p:cNvSpPr>
            <a:spLocks noGrp="1"/>
          </p:cNvSpPr>
          <p:nvPr>
            <p:ph idx="1"/>
          </p:nvPr>
        </p:nvSpPr>
        <p:spPr/>
        <p:txBody>
          <a:bodyPr>
            <a:normAutofit/>
          </a:bodyPr>
          <a:lstStyle/>
          <a:p>
            <a:r>
              <a:rPr lang="en-US" dirty="0"/>
              <a:t>1 Spacecraft</a:t>
            </a:r>
          </a:p>
          <a:p>
            <a:pPr lvl="1"/>
            <a:r>
              <a:rPr lang="en-US" dirty="0"/>
              <a:t>Epoch = '22 Jul 2014 12:00:00.000’</a:t>
            </a:r>
          </a:p>
          <a:p>
            <a:pPr lvl="1"/>
            <a:r>
              <a:rPr lang="en-US" dirty="0" err="1"/>
              <a:t>Sat.DisplayStateType</a:t>
            </a:r>
            <a:r>
              <a:rPr lang="en-US" dirty="0"/>
              <a:t> = Keplerian</a:t>
            </a:r>
          </a:p>
          <a:p>
            <a:pPr lvl="1"/>
            <a:r>
              <a:rPr lang="en-US" dirty="0" err="1"/>
              <a:t>Sat.SMA</a:t>
            </a:r>
            <a:r>
              <a:rPr lang="en-US" dirty="0"/>
              <a:t> = 83474</a:t>
            </a:r>
          </a:p>
          <a:p>
            <a:pPr lvl="1"/>
            <a:r>
              <a:rPr lang="en-US" dirty="0" err="1"/>
              <a:t>Sat.ECC</a:t>
            </a:r>
            <a:r>
              <a:rPr lang="en-US" dirty="0"/>
              <a:t> = 0.9</a:t>
            </a:r>
          </a:p>
          <a:p>
            <a:pPr lvl="1"/>
            <a:r>
              <a:rPr lang="en-US" dirty="0"/>
              <a:t>Sat.INC = 12.5</a:t>
            </a:r>
          </a:p>
          <a:p>
            <a:pPr lvl="1"/>
            <a:r>
              <a:rPr lang="en-US" dirty="0" err="1"/>
              <a:t>Sat.RAAN</a:t>
            </a:r>
            <a:r>
              <a:rPr lang="en-US" dirty="0"/>
              <a:t> = 112</a:t>
            </a:r>
          </a:p>
          <a:p>
            <a:pPr lvl="1"/>
            <a:r>
              <a:rPr lang="en-US" dirty="0" err="1"/>
              <a:t>Sat.AOP</a:t>
            </a:r>
            <a:r>
              <a:rPr lang="en-US" dirty="0"/>
              <a:t> = 219</a:t>
            </a:r>
          </a:p>
          <a:p>
            <a:pPr lvl="1"/>
            <a:r>
              <a:rPr lang="en-US" dirty="0" err="1"/>
              <a:t>Sat.TA</a:t>
            </a:r>
            <a:r>
              <a:rPr lang="en-US" dirty="0"/>
              <a:t> = 180</a:t>
            </a:r>
          </a:p>
          <a:p>
            <a:r>
              <a:rPr lang="en-US" dirty="0"/>
              <a:t>2 Force Models</a:t>
            </a:r>
          </a:p>
          <a:p>
            <a:pPr lvl="1"/>
            <a:r>
              <a:rPr lang="en-US" dirty="0"/>
              <a:t>One Earth Centered</a:t>
            </a:r>
          </a:p>
          <a:p>
            <a:pPr lvl="1"/>
            <a:r>
              <a:rPr lang="en-US" dirty="0"/>
              <a:t>One Moon Centered</a:t>
            </a:r>
          </a:p>
          <a:p>
            <a:r>
              <a:rPr lang="en-US" dirty="0"/>
              <a:t>1 Lunar centered Coordinate System using MJ2000Eq Axes</a:t>
            </a:r>
          </a:p>
          <a:p>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E033466F-708D-2BC1-1B58-E701022C2462}"/>
              </a:ext>
            </a:extLst>
          </p:cNvPr>
          <p:cNvSpPr>
            <a:spLocks noGrp="1"/>
          </p:cNvSpPr>
          <p:nvPr>
            <p:ph type="sldNum" sz="quarter" idx="12"/>
          </p:nvPr>
        </p:nvSpPr>
        <p:spPr/>
        <p:txBody>
          <a:bodyPr/>
          <a:lstStyle/>
          <a:p>
            <a:fld id="{B89D3D56-9C5D-E74E-9C18-21C2C5E31D07}" type="slidenum">
              <a:rPr lang="en-US" smtClean="0"/>
              <a:pPr/>
              <a:t>117</a:t>
            </a:fld>
            <a:endParaRPr lang="en-US"/>
          </a:p>
        </p:txBody>
      </p:sp>
      <p:sp>
        <p:nvSpPr>
          <p:cNvPr id="6" name="Content Placeholder 2">
            <a:extLst>
              <a:ext uri="{FF2B5EF4-FFF2-40B4-BE49-F238E27FC236}">
                <a16:creationId xmlns:a16="http://schemas.microsoft.com/office/drawing/2014/main" id="{677295E2-68A8-D9AA-3A64-D62561610F77}"/>
              </a:ext>
            </a:extLst>
          </p:cNvPr>
          <p:cNvSpPr txBox="1">
            <a:spLocks/>
          </p:cNvSpPr>
          <p:nvPr/>
        </p:nvSpPr>
        <p:spPr>
          <a:xfrm>
            <a:off x="6362355" y="1217466"/>
            <a:ext cx="5468756" cy="4741991"/>
          </a:xfrm>
          <a:prstGeom prst="rect">
            <a:avLst/>
          </a:prstGeom>
        </p:spPr>
        <p:txBody>
          <a:bodyPr vert="horz" lIns="91440" tIns="45720" rIns="91440" bIns="45720" rtlCol="0">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a:t>2 Impulsive Maneuvers</a:t>
            </a:r>
          </a:p>
          <a:p>
            <a:pPr lvl="1"/>
            <a:r>
              <a:rPr lang="en-US" dirty="0"/>
              <a:t>One VNB TOI with Origin Earth</a:t>
            </a:r>
          </a:p>
          <a:p>
            <a:pPr lvl="1"/>
            <a:r>
              <a:rPr lang="en-US" dirty="0"/>
              <a:t>One VNB LOI with Origin Moon</a:t>
            </a:r>
          </a:p>
          <a:p>
            <a:r>
              <a:rPr lang="en-US" dirty="0"/>
              <a:t>2 </a:t>
            </a:r>
            <a:r>
              <a:rPr lang="en-US" dirty="0" err="1"/>
              <a:t>OpenFramesInterface</a:t>
            </a:r>
            <a:r>
              <a:rPr lang="en-US" dirty="0"/>
              <a:t> outputs</a:t>
            </a:r>
          </a:p>
          <a:p>
            <a:pPr lvl="1"/>
            <a:r>
              <a:rPr lang="en-US" dirty="0"/>
              <a:t>One with EarthMj2000Eq CS</a:t>
            </a:r>
          </a:p>
          <a:p>
            <a:pPr lvl="1"/>
            <a:r>
              <a:rPr lang="en-US" dirty="0"/>
              <a:t>One with Custom Lunar CS</a:t>
            </a:r>
          </a:p>
          <a:p>
            <a:r>
              <a:rPr lang="en-US" dirty="0"/>
              <a:t>1 Differential Corrector with default settings</a:t>
            </a:r>
          </a:p>
          <a:p>
            <a:pPr marL="0" indent="0">
              <a:buNone/>
            </a:pPr>
            <a:endParaRPr lang="en-US" dirty="0"/>
          </a:p>
          <a:p>
            <a:pPr lvl="1"/>
            <a:endParaRPr lang="en-US" dirty="0"/>
          </a:p>
          <a:p>
            <a:pPr lvl="2"/>
            <a:endParaRPr lang="en-US" dirty="0"/>
          </a:p>
          <a:p>
            <a:pPr lvl="2"/>
            <a:endParaRPr lang="en-US" dirty="0"/>
          </a:p>
          <a:p>
            <a:pPr lvl="2"/>
            <a:endParaRPr lang="en-US" dirty="0"/>
          </a:p>
          <a:p>
            <a:pPr lvl="2"/>
            <a:endParaRPr lang="en-US" dirty="0"/>
          </a:p>
          <a:p>
            <a:pPr lvl="1"/>
            <a:endParaRPr lang="en-US" dirty="0"/>
          </a:p>
        </p:txBody>
      </p:sp>
    </p:spTree>
    <p:extLst>
      <p:ext uri="{BB962C8B-B14F-4D97-AF65-F5344CB8AC3E}">
        <p14:creationId xmlns:p14="http://schemas.microsoft.com/office/powerpoint/2010/main" val="41731089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41BE1-D1F0-979B-F6FD-A1532455F398}"/>
              </a:ext>
            </a:extLst>
          </p:cNvPr>
          <p:cNvSpPr>
            <a:spLocks noGrp="1"/>
          </p:cNvSpPr>
          <p:nvPr>
            <p:ph type="title"/>
          </p:nvPr>
        </p:nvSpPr>
        <p:spPr/>
        <p:txBody>
          <a:bodyPr/>
          <a:lstStyle/>
          <a:p>
            <a:r>
              <a:rPr lang="en-US" dirty="0"/>
              <a:t>Progress check – Resource Tree</a:t>
            </a:r>
          </a:p>
        </p:txBody>
      </p:sp>
      <p:sp>
        <p:nvSpPr>
          <p:cNvPr id="3" name="Content Placeholder 2">
            <a:extLst>
              <a:ext uri="{FF2B5EF4-FFF2-40B4-BE49-F238E27FC236}">
                <a16:creationId xmlns:a16="http://schemas.microsoft.com/office/drawing/2014/main" id="{29356FE2-C09F-CCFA-4270-FD441EAA2FA7}"/>
              </a:ext>
            </a:extLst>
          </p:cNvPr>
          <p:cNvSpPr>
            <a:spLocks noGrp="1"/>
          </p:cNvSpPr>
          <p:nvPr>
            <p:ph idx="1"/>
          </p:nvPr>
        </p:nvSpPr>
        <p:spPr/>
        <p:txBody>
          <a:bodyPr>
            <a:normAutofit/>
          </a:bodyPr>
          <a:lstStyle/>
          <a:p>
            <a:r>
              <a:rPr lang="en-US" dirty="0"/>
              <a:t>Save and sync the script. Looking at the resource tree in the GUI, you should see the following items added:</a:t>
            </a:r>
          </a:p>
          <a:p>
            <a:pPr lvl="1"/>
            <a:r>
              <a:rPr lang="en-US" dirty="0"/>
              <a:t>Sat</a:t>
            </a:r>
          </a:p>
          <a:p>
            <a:pPr lvl="1"/>
            <a:r>
              <a:rPr lang="en-US" dirty="0"/>
              <a:t>TOI</a:t>
            </a:r>
          </a:p>
          <a:p>
            <a:pPr lvl="1"/>
            <a:r>
              <a:rPr lang="en-US" dirty="0"/>
              <a:t>LOI</a:t>
            </a:r>
          </a:p>
          <a:p>
            <a:pPr lvl="1"/>
            <a:r>
              <a:rPr lang="en-US" dirty="0" err="1"/>
              <a:t>EarthFull</a:t>
            </a:r>
            <a:endParaRPr lang="en-US" dirty="0"/>
          </a:p>
          <a:p>
            <a:pPr lvl="1"/>
            <a:r>
              <a:rPr lang="en-US" dirty="0" err="1"/>
              <a:t>MoonFull</a:t>
            </a:r>
            <a:endParaRPr lang="en-US" dirty="0"/>
          </a:p>
          <a:p>
            <a:pPr lvl="1"/>
            <a:r>
              <a:rPr lang="en-US" dirty="0"/>
              <a:t>DC1</a:t>
            </a:r>
          </a:p>
          <a:p>
            <a:pPr lvl="1"/>
            <a:r>
              <a:rPr lang="en-US" dirty="0" err="1"/>
              <a:t>EarthIntertialView</a:t>
            </a:r>
            <a:endParaRPr lang="en-US" dirty="0"/>
          </a:p>
          <a:p>
            <a:pPr lvl="1"/>
            <a:r>
              <a:rPr lang="en-US" dirty="0" err="1"/>
              <a:t>MoonInertialView</a:t>
            </a:r>
            <a:endParaRPr lang="en-US" dirty="0"/>
          </a:p>
          <a:p>
            <a:pPr lvl="1"/>
            <a:r>
              <a:rPr lang="en-US" dirty="0" err="1"/>
              <a:t>Tut_LOI_OFI.script</a:t>
            </a:r>
            <a:endParaRPr lang="en-US" dirty="0"/>
          </a:p>
          <a:p>
            <a:pPr lvl="1"/>
            <a:r>
              <a:rPr lang="en-US" dirty="0"/>
              <a:t>MoonMJ2000</a:t>
            </a:r>
          </a:p>
        </p:txBody>
      </p:sp>
      <p:sp>
        <p:nvSpPr>
          <p:cNvPr id="4" name="Slide Number Placeholder 3">
            <a:extLst>
              <a:ext uri="{FF2B5EF4-FFF2-40B4-BE49-F238E27FC236}">
                <a16:creationId xmlns:a16="http://schemas.microsoft.com/office/drawing/2014/main" id="{0357B9E1-1CB8-8C38-8919-E2B9A90288A8}"/>
              </a:ext>
            </a:extLst>
          </p:cNvPr>
          <p:cNvSpPr>
            <a:spLocks noGrp="1"/>
          </p:cNvSpPr>
          <p:nvPr>
            <p:ph type="sldNum" sz="quarter" idx="12"/>
          </p:nvPr>
        </p:nvSpPr>
        <p:spPr/>
        <p:txBody>
          <a:bodyPr/>
          <a:lstStyle/>
          <a:p>
            <a:fld id="{B89D3D56-9C5D-E74E-9C18-21C2C5E31D07}" type="slidenum">
              <a:rPr lang="en-US" smtClean="0"/>
              <a:pPr/>
              <a:t>118</a:t>
            </a:fld>
            <a:endParaRPr lang="en-US"/>
          </a:p>
        </p:txBody>
      </p:sp>
      <p:pic>
        <p:nvPicPr>
          <p:cNvPr id="6" name="Picture 5">
            <a:extLst>
              <a:ext uri="{FF2B5EF4-FFF2-40B4-BE49-F238E27FC236}">
                <a16:creationId xmlns:a16="http://schemas.microsoft.com/office/drawing/2014/main" id="{EFBBB1CC-7361-439A-EE52-ADD23CE5ECC0}"/>
              </a:ext>
            </a:extLst>
          </p:cNvPr>
          <p:cNvPicPr>
            <a:picLocks noChangeAspect="1"/>
          </p:cNvPicPr>
          <p:nvPr/>
        </p:nvPicPr>
        <p:blipFill>
          <a:blip r:embed="rId2"/>
          <a:stretch>
            <a:fillRect/>
          </a:stretch>
        </p:blipFill>
        <p:spPr>
          <a:xfrm>
            <a:off x="9152226" y="1217466"/>
            <a:ext cx="1466695" cy="4900566"/>
          </a:xfrm>
          <a:prstGeom prst="rect">
            <a:avLst/>
          </a:prstGeom>
          <a:ln>
            <a:solidFill>
              <a:schemeClr val="tx1"/>
            </a:solidFill>
          </a:ln>
        </p:spPr>
      </p:pic>
    </p:spTree>
    <p:extLst>
      <p:ext uri="{BB962C8B-B14F-4D97-AF65-F5344CB8AC3E}">
        <p14:creationId xmlns:p14="http://schemas.microsoft.com/office/powerpoint/2010/main" val="34593903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4115-12A2-EEAF-142D-F159EDCF06AB}"/>
              </a:ext>
            </a:extLst>
          </p:cNvPr>
          <p:cNvSpPr>
            <a:spLocks noGrp="1"/>
          </p:cNvSpPr>
          <p:nvPr>
            <p:ph type="title"/>
          </p:nvPr>
        </p:nvSpPr>
        <p:spPr/>
        <p:txBody>
          <a:bodyPr/>
          <a:lstStyle/>
          <a:p>
            <a:r>
              <a:rPr lang="en-US" dirty="0"/>
              <a:t>Lunar Orbit Insertion – Mission Sequence</a:t>
            </a:r>
          </a:p>
        </p:txBody>
      </p:sp>
      <p:sp>
        <p:nvSpPr>
          <p:cNvPr id="3" name="Content Placeholder 2">
            <a:extLst>
              <a:ext uri="{FF2B5EF4-FFF2-40B4-BE49-F238E27FC236}">
                <a16:creationId xmlns:a16="http://schemas.microsoft.com/office/drawing/2014/main" id="{77269B6D-7860-D50B-9176-B9D0758DC141}"/>
              </a:ext>
            </a:extLst>
          </p:cNvPr>
          <p:cNvSpPr>
            <a:spLocks noGrp="1"/>
          </p:cNvSpPr>
          <p:nvPr>
            <p:ph idx="1"/>
          </p:nvPr>
        </p:nvSpPr>
        <p:spPr/>
        <p:txBody>
          <a:bodyPr vert="horz" lIns="91440" tIns="45720" rIns="91440" bIns="45720" rtlCol="0" anchor="t">
            <a:normAutofit/>
          </a:bodyPr>
          <a:lstStyle/>
          <a:p>
            <a:pPr marL="347345" indent="-347345"/>
            <a:r>
              <a:rPr lang="en-US" dirty="0">
                <a:latin typeface="Calibri"/>
                <a:cs typeface="Calibri"/>
              </a:rPr>
              <a:t>Your command sequence will need to perform the following steps</a:t>
            </a:r>
          </a:p>
          <a:p>
            <a:pPr marL="740410" lvl="1" indent="-283210"/>
            <a:r>
              <a:rPr lang="en-US" dirty="0"/>
              <a:t>Propagate to Periapsis</a:t>
            </a:r>
          </a:p>
          <a:p>
            <a:pPr marL="740410" lvl="1" indent="-283210"/>
            <a:r>
              <a:rPr lang="en-US" dirty="0"/>
              <a:t>TOI Targeting</a:t>
            </a:r>
          </a:p>
          <a:p>
            <a:pPr lvl="2"/>
            <a:r>
              <a:rPr lang="en-US" dirty="0">
                <a:latin typeface="Calibri"/>
                <a:cs typeface="Calibri"/>
              </a:rPr>
              <a:t>Needs Vary commands for Element 1 and 2 of the TOI maneuver</a:t>
            </a:r>
          </a:p>
          <a:p>
            <a:pPr marL="1144270" lvl="3" indent="-175895"/>
            <a:r>
              <a:rPr lang="en-US" dirty="0"/>
              <a:t>Element 1 (V) should have bound between 0.125 and 0.5</a:t>
            </a:r>
          </a:p>
          <a:p>
            <a:pPr marL="1144270" lvl="3" indent="-175895"/>
            <a:r>
              <a:rPr lang="en-US" dirty="0"/>
              <a:t>Element 2 (B) should have bounds between -0.5 and 0.5</a:t>
            </a:r>
          </a:p>
          <a:p>
            <a:pPr lvl="2"/>
            <a:r>
              <a:rPr lang="en-US" dirty="0">
                <a:latin typeface="Calibri"/>
                <a:cs typeface="Calibri"/>
              </a:rPr>
              <a:t>Needs a </a:t>
            </a:r>
            <a:r>
              <a:rPr lang="en-US">
                <a:latin typeface="Calibri"/>
                <a:cs typeface="Calibri"/>
              </a:rPr>
              <a:t>propagation close to </a:t>
            </a:r>
            <a:r>
              <a:rPr lang="en-US" dirty="0">
                <a:latin typeface="Calibri"/>
                <a:cs typeface="Calibri"/>
              </a:rPr>
              <a:t>the Lunar Sphere of Influence (</a:t>
            </a:r>
            <a:r>
              <a:rPr lang="en-US" dirty="0" err="1">
                <a:latin typeface="Calibri"/>
                <a:cs typeface="Calibri"/>
              </a:rPr>
              <a:t>Sat.Earth.RMAG</a:t>
            </a:r>
            <a:r>
              <a:rPr lang="en-US" dirty="0">
                <a:latin typeface="Calibri"/>
                <a:cs typeface="Calibri"/>
              </a:rPr>
              <a:t> = 325000), then to Lunar Periapsis</a:t>
            </a:r>
          </a:p>
          <a:p>
            <a:pPr lvl="2"/>
            <a:r>
              <a:rPr lang="en-US" dirty="0"/>
              <a:t>Need to achieve the following</a:t>
            </a:r>
          </a:p>
          <a:p>
            <a:pPr marL="1144270" lvl="3" indent="-175895"/>
            <a:r>
              <a:rPr lang="en-US" dirty="0"/>
              <a:t>Sat.MoonMJ2000Eq.BdotT = 15000</a:t>
            </a:r>
          </a:p>
          <a:p>
            <a:pPr marL="1144270" lvl="3" indent="-175895"/>
            <a:r>
              <a:rPr lang="en-US" dirty="0"/>
              <a:t>Sat.MoonMJ2000Eq.BdotR = 4000</a:t>
            </a:r>
          </a:p>
          <a:p>
            <a:pPr lvl="2"/>
            <a:endParaRPr lang="en-US" dirty="0"/>
          </a:p>
          <a:p>
            <a:pPr marL="347345" indent="-347345"/>
            <a:endParaRPr lang="en-US" dirty="0"/>
          </a:p>
          <a:p>
            <a:pPr marL="740410" lvl="1" indent="-283210"/>
            <a:endParaRPr lang="en-US" dirty="0"/>
          </a:p>
          <a:p>
            <a:pPr marL="740410" lvl="1" indent="-283210"/>
            <a:endParaRPr lang="en-US" dirty="0"/>
          </a:p>
          <a:p>
            <a:pPr marL="347345" indent="-347345"/>
            <a:endParaRPr lang="en-US" dirty="0"/>
          </a:p>
        </p:txBody>
      </p:sp>
      <p:sp>
        <p:nvSpPr>
          <p:cNvPr id="4" name="Slide Number Placeholder 3">
            <a:extLst>
              <a:ext uri="{FF2B5EF4-FFF2-40B4-BE49-F238E27FC236}">
                <a16:creationId xmlns:a16="http://schemas.microsoft.com/office/drawing/2014/main" id="{E033466F-708D-2BC1-1B58-E701022C2462}"/>
              </a:ext>
            </a:extLst>
          </p:cNvPr>
          <p:cNvSpPr>
            <a:spLocks noGrp="1"/>
          </p:cNvSpPr>
          <p:nvPr>
            <p:ph type="sldNum" sz="quarter" idx="12"/>
          </p:nvPr>
        </p:nvSpPr>
        <p:spPr/>
        <p:txBody>
          <a:bodyPr/>
          <a:lstStyle/>
          <a:p>
            <a:fld id="{B89D3D56-9C5D-E74E-9C18-21C2C5E31D07}" type="slidenum">
              <a:rPr lang="en-US" smtClean="0"/>
              <a:pPr/>
              <a:t>119</a:t>
            </a:fld>
            <a:endParaRPr lang="en-US"/>
          </a:p>
        </p:txBody>
      </p:sp>
      <p:sp>
        <p:nvSpPr>
          <p:cNvPr id="6" name="Content Placeholder 2">
            <a:extLst>
              <a:ext uri="{FF2B5EF4-FFF2-40B4-BE49-F238E27FC236}">
                <a16:creationId xmlns:a16="http://schemas.microsoft.com/office/drawing/2014/main" id="{677295E2-68A8-D9AA-3A64-D62561610F77}"/>
              </a:ext>
            </a:extLst>
          </p:cNvPr>
          <p:cNvSpPr txBox="1">
            <a:spLocks/>
          </p:cNvSpPr>
          <p:nvPr/>
        </p:nvSpPr>
        <p:spPr>
          <a:xfrm>
            <a:off x="6362355" y="1217466"/>
            <a:ext cx="5468756" cy="4741991"/>
          </a:xfrm>
          <a:prstGeom prst="rect">
            <a:avLst/>
          </a:prstGeom>
        </p:spPr>
        <p:txBody>
          <a:bodyPr vert="horz" lIns="91440" tIns="45720" rIns="91440" bIns="45720" rtlCol="0" anchor="t">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740410" lvl="1" indent="-283210"/>
            <a:r>
              <a:rPr lang="en-US" dirty="0"/>
              <a:t>LOI Targeting</a:t>
            </a:r>
            <a:endParaRPr lang="en-US"/>
          </a:p>
          <a:p>
            <a:pPr lvl="2"/>
            <a:r>
              <a:rPr lang="en-US" dirty="0">
                <a:latin typeface="Calibri"/>
                <a:cs typeface="Calibri"/>
              </a:rPr>
              <a:t>Needs Vary commands for Element 1 of LOI maneuver</a:t>
            </a:r>
          </a:p>
          <a:p>
            <a:pPr marL="1144270" lvl="3" indent="-175895"/>
            <a:r>
              <a:rPr lang="en-US" dirty="0"/>
              <a:t>Bounds should be between -3 and 0</a:t>
            </a:r>
          </a:p>
          <a:p>
            <a:pPr lvl="2"/>
            <a:r>
              <a:rPr lang="en-US" dirty="0"/>
              <a:t>Need to achieve an eccentricity of 0</a:t>
            </a:r>
          </a:p>
          <a:p>
            <a:pPr marL="740410" lvl="1" indent="-283210"/>
            <a:r>
              <a:rPr lang="en-US" dirty="0"/>
              <a:t>Final Propagation of 15 Days</a:t>
            </a:r>
          </a:p>
          <a:p>
            <a:pPr marL="347345" indent="-347345"/>
            <a:r>
              <a:rPr lang="en-US" dirty="0"/>
              <a:t>Notes:</a:t>
            </a:r>
          </a:p>
          <a:p>
            <a:pPr marL="740410" lvl="1" indent="-283210"/>
            <a:r>
              <a:rPr lang="en-US" dirty="0"/>
              <a:t>Try building the mission one </a:t>
            </a:r>
            <a:r>
              <a:rPr lang="en-US" dirty="0" err="1"/>
              <a:t>targeter</a:t>
            </a:r>
            <a:r>
              <a:rPr lang="en-US" dirty="0"/>
              <a:t> at a time. Build the TOI </a:t>
            </a:r>
            <a:r>
              <a:rPr lang="en-US" dirty="0" err="1"/>
              <a:t>targeter</a:t>
            </a:r>
            <a:r>
              <a:rPr lang="en-US" dirty="0"/>
              <a:t> first, and test settings until the script converges before adding the LOI </a:t>
            </a:r>
            <a:r>
              <a:rPr lang="en-US" dirty="0" err="1"/>
              <a:t>targeter</a:t>
            </a:r>
            <a:endParaRPr lang="en-US" dirty="0"/>
          </a:p>
          <a:p>
            <a:pPr marL="740410" lvl="1" indent="-283210"/>
            <a:r>
              <a:rPr lang="en-US" dirty="0">
                <a:latin typeface="Calibri"/>
                <a:cs typeface="Calibri"/>
              </a:rPr>
              <a:t>If your script is failing to converge, try a larger max step size or different initial values</a:t>
            </a:r>
          </a:p>
          <a:p>
            <a:pPr marL="740410" lvl="1" indent="-283210"/>
            <a:r>
              <a:rPr lang="en-US" dirty="0"/>
              <a:t>Make sure to call the appropriate propagator for the sphere of influence the spacecraft is within</a:t>
            </a:r>
          </a:p>
        </p:txBody>
      </p:sp>
    </p:spTree>
    <p:extLst>
      <p:ext uri="{BB962C8B-B14F-4D97-AF65-F5344CB8AC3E}">
        <p14:creationId xmlns:p14="http://schemas.microsoft.com/office/powerpoint/2010/main" val="21764558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9A4BE-9F0F-CA98-1CFE-5F4ABE5C2EF1}"/>
              </a:ext>
            </a:extLst>
          </p:cNvPr>
          <p:cNvSpPr>
            <a:spLocks noGrp="1"/>
          </p:cNvSpPr>
          <p:nvPr>
            <p:ph type="title"/>
          </p:nvPr>
        </p:nvSpPr>
        <p:spPr/>
        <p:txBody>
          <a:bodyPr/>
          <a:lstStyle/>
          <a:p>
            <a:r>
              <a:rPr lang="en-US"/>
              <a:t>System Characteristics</a:t>
            </a:r>
          </a:p>
        </p:txBody>
      </p:sp>
      <p:sp>
        <p:nvSpPr>
          <p:cNvPr id="4" name="Slide Number Placeholder 3">
            <a:extLst>
              <a:ext uri="{FF2B5EF4-FFF2-40B4-BE49-F238E27FC236}">
                <a16:creationId xmlns:a16="http://schemas.microsoft.com/office/drawing/2014/main" id="{48DC5488-DE7C-8834-FCC4-3CDAADC034B9}"/>
              </a:ext>
            </a:extLst>
          </p:cNvPr>
          <p:cNvSpPr>
            <a:spLocks noGrp="1"/>
          </p:cNvSpPr>
          <p:nvPr>
            <p:ph type="sldNum" sz="quarter" idx="12"/>
          </p:nvPr>
        </p:nvSpPr>
        <p:spPr/>
        <p:txBody>
          <a:bodyPr/>
          <a:lstStyle/>
          <a:p>
            <a:fld id="{B89D3D56-9C5D-E74E-9C18-21C2C5E31D07}" type="slidenum">
              <a:rPr lang="en-US" smtClean="0"/>
              <a:pPr/>
              <a:t>12</a:t>
            </a:fld>
            <a:endParaRPr lang="en-US"/>
          </a:p>
        </p:txBody>
      </p:sp>
      <p:sp>
        <p:nvSpPr>
          <p:cNvPr id="5" name="TextBox 4">
            <a:extLst>
              <a:ext uri="{FF2B5EF4-FFF2-40B4-BE49-F238E27FC236}">
                <a16:creationId xmlns:a16="http://schemas.microsoft.com/office/drawing/2014/main" id="{277FEFC3-27CD-1B47-F3A5-B18FB1CB312A}"/>
              </a:ext>
            </a:extLst>
          </p:cNvPr>
          <p:cNvSpPr txBox="1"/>
          <p:nvPr/>
        </p:nvSpPr>
        <p:spPr>
          <a:xfrm>
            <a:off x="934720" y="1280160"/>
            <a:ext cx="10617200" cy="4876800"/>
          </a:xfrm>
          <a:prstGeom prst="rect">
            <a:avLst/>
          </a:prstGeom>
        </p:spPr>
        <p:txBody>
          <a:bodyPr vert="horz" wrap="square" lIns="91440" tIns="45720" rIns="91440" bIns="45720" rtlCol="0">
            <a:noAutofit/>
          </a:bodyPr>
          <a:lstStyle/>
          <a:p>
            <a:pPr>
              <a:lnSpc>
                <a:spcPct val="90000"/>
              </a:lnSpc>
            </a:pPr>
            <a:endParaRPr lang="en-US" sz="1200" b="1"/>
          </a:p>
        </p:txBody>
      </p:sp>
      <p:sp>
        <p:nvSpPr>
          <p:cNvPr id="6" name="Content Placeholder 2">
            <a:extLst>
              <a:ext uri="{FF2B5EF4-FFF2-40B4-BE49-F238E27FC236}">
                <a16:creationId xmlns:a16="http://schemas.microsoft.com/office/drawing/2014/main" id="{ED507A58-70F7-619E-CF44-E96CCDDAD692}"/>
              </a:ext>
            </a:extLst>
          </p:cNvPr>
          <p:cNvSpPr>
            <a:spLocks noGrp="1"/>
          </p:cNvSpPr>
          <p:nvPr>
            <p:ph idx="1"/>
          </p:nvPr>
        </p:nvSpPr>
        <p:spPr>
          <a:xfrm>
            <a:off x="1076139" y="1217466"/>
            <a:ext cx="6106981" cy="5423328"/>
          </a:xfrm>
        </p:spPr>
        <p:txBody>
          <a:bodyPr vert="horz" lIns="91440" tIns="45720" rIns="91440" bIns="45720" rtlCol="0" anchor="t">
            <a:normAutofit lnSpcReduction="10000"/>
          </a:bodyPr>
          <a:lstStyle/>
          <a:p>
            <a:pPr marL="347345" indent="-347345"/>
            <a:r>
              <a:rPr lang="en-US" sz="2000">
                <a:latin typeface="Calibri"/>
                <a:cs typeface="Calibri"/>
              </a:rPr>
              <a:t>World-class quality software</a:t>
            </a:r>
            <a:r>
              <a:rPr lang="en-US">
                <a:latin typeface="Calibri"/>
                <a:cs typeface="Calibri"/>
              </a:rPr>
              <a:t> </a:t>
            </a:r>
            <a:endParaRPr lang="en-US"/>
          </a:p>
          <a:p>
            <a:pPr marL="740410" lvl="1" indent="-283210"/>
            <a:r>
              <a:rPr lang="en-US">
                <a:latin typeface="Calibri"/>
                <a:cs typeface="Calibri"/>
              </a:rPr>
              <a:t>TRL 9, Class B, (Part of Center-wide CMMI Accreditation) </a:t>
            </a:r>
            <a:endParaRPr lang="en-US"/>
          </a:p>
          <a:p>
            <a:pPr marL="347345" indent="-347345"/>
            <a:r>
              <a:rPr lang="en-US" sz="2000">
                <a:latin typeface="Calibri"/>
                <a:cs typeface="Calibri"/>
              </a:rPr>
              <a:t>Large system with extensible design</a:t>
            </a:r>
            <a:r>
              <a:rPr lang="en-US">
                <a:latin typeface="Calibri"/>
                <a:cs typeface="Calibri"/>
              </a:rPr>
              <a:t> </a:t>
            </a:r>
            <a:endParaRPr lang="en-US" sz="2000"/>
          </a:p>
          <a:p>
            <a:pPr marL="740410" lvl="1" indent="-283210"/>
            <a:r>
              <a:rPr lang="en-US">
                <a:latin typeface="Calibri"/>
                <a:cs typeface="Calibri"/>
              </a:rPr>
              <a:t>760k C++ LOC Core – Script, GUI, API, and plugin interfaces </a:t>
            </a:r>
            <a:endParaRPr lang="en-US"/>
          </a:p>
          <a:p>
            <a:pPr marL="740410" lvl="1" indent="-283210"/>
            <a:r>
              <a:rPr lang="en-US">
                <a:latin typeface="Calibri"/>
                <a:cs typeface="Calibri"/>
              </a:rPr>
              <a:t>Over 1 million LOC from other libraries (SNOPT (Stanford Business Software). SPICE (JPL NAIF), </a:t>
            </a:r>
            <a:r>
              <a:rPr lang="en-US" err="1">
                <a:latin typeface="Calibri"/>
                <a:cs typeface="Calibri"/>
              </a:rPr>
              <a:t>WxWidgets</a:t>
            </a:r>
            <a:r>
              <a:rPr lang="en-US">
                <a:latin typeface="Calibri"/>
                <a:cs typeface="Calibri"/>
              </a:rPr>
              <a:t>, VF13ad (Harwell), </a:t>
            </a:r>
            <a:r>
              <a:rPr lang="en-US" err="1">
                <a:latin typeface="Calibri"/>
                <a:cs typeface="Calibri"/>
              </a:rPr>
              <a:t>TSPlot</a:t>
            </a:r>
            <a:r>
              <a:rPr lang="en-US">
                <a:latin typeface="Calibri"/>
                <a:cs typeface="Calibri"/>
              </a:rPr>
              <a:t> Plotting Package (Thinking Systems, Inc.), Mars-GRAM model (MSFC) </a:t>
            </a:r>
            <a:endParaRPr lang="en-US"/>
          </a:p>
          <a:p>
            <a:pPr marL="347345" indent="-347345"/>
            <a:r>
              <a:rPr lang="en-US" sz="2000">
                <a:latin typeface="Calibri"/>
                <a:cs typeface="Calibri"/>
              </a:rPr>
              <a:t>Online, publicly accessible:</a:t>
            </a:r>
          </a:p>
          <a:p>
            <a:pPr marL="740410" lvl="1" indent="-283210"/>
            <a:r>
              <a:rPr lang="en-US">
                <a:latin typeface="Calibri"/>
                <a:cs typeface="Calibri"/>
                <a:hlinkClick r:id="rId2"/>
              </a:rPr>
              <a:t>Wiki</a:t>
            </a:r>
            <a:r>
              <a:rPr lang="en-US">
                <a:latin typeface="Calibri"/>
                <a:cs typeface="Calibri"/>
              </a:rPr>
              <a:t> (Confluence)</a:t>
            </a:r>
          </a:p>
          <a:p>
            <a:pPr marL="740410" lvl="1" indent="-283210"/>
            <a:r>
              <a:rPr lang="en-US">
                <a:latin typeface="Calibri"/>
                <a:cs typeface="Calibri"/>
                <a:hlinkClick r:id="rId3"/>
              </a:rPr>
              <a:t>Issue tracker</a:t>
            </a:r>
            <a:r>
              <a:rPr lang="en-US">
                <a:latin typeface="Calibri"/>
                <a:cs typeface="Calibri"/>
              </a:rPr>
              <a:t> (Jira)</a:t>
            </a:r>
          </a:p>
          <a:p>
            <a:pPr marL="740410" lvl="1" indent="-283210"/>
            <a:r>
              <a:rPr lang="en-US">
                <a:latin typeface="Calibri"/>
                <a:cs typeface="Calibri"/>
                <a:hlinkClick r:id="rId4"/>
              </a:rPr>
              <a:t>Downloads</a:t>
            </a:r>
            <a:r>
              <a:rPr lang="en-US">
                <a:latin typeface="Calibri"/>
                <a:cs typeface="Calibri"/>
              </a:rPr>
              <a:t> (</a:t>
            </a:r>
            <a:r>
              <a:rPr lang="en-US" err="1">
                <a:latin typeface="Calibri"/>
                <a:cs typeface="Calibri"/>
              </a:rPr>
              <a:t>Sourceforge</a:t>
            </a:r>
            <a:r>
              <a:rPr lang="en-US">
                <a:latin typeface="Calibri"/>
                <a:cs typeface="Calibri"/>
              </a:rPr>
              <a:t>) </a:t>
            </a:r>
            <a:endParaRPr lang="en-US"/>
          </a:p>
          <a:p>
            <a:pPr marL="347345" indent="-347345"/>
            <a:r>
              <a:rPr lang="en-US" sz="2000">
                <a:latin typeface="Calibri"/>
                <a:cs typeface="Calibri"/>
              </a:rPr>
              <a:t>Extensive Documentation</a:t>
            </a:r>
          </a:p>
          <a:p>
            <a:pPr marL="740410" lvl="1" indent="-283210"/>
            <a:r>
              <a:rPr lang="en-US">
                <a:latin typeface="Calibri"/>
                <a:cs typeface="Calibri"/>
              </a:rPr>
              <a:t>1200+ page User Guide and Reference Manual containing hundreds of pages of step-by-step tutorials</a:t>
            </a:r>
          </a:p>
          <a:p>
            <a:pPr marL="740410" lvl="1" indent="-283210"/>
            <a:r>
              <a:rPr lang="en-US">
                <a:latin typeface="Calibri"/>
                <a:cs typeface="Calibri"/>
              </a:rPr>
              <a:t>100+ Page API users guide</a:t>
            </a:r>
          </a:p>
          <a:p>
            <a:pPr marL="740410" lvl="1" indent="-283210"/>
            <a:r>
              <a:rPr lang="en-US">
                <a:latin typeface="Calibri"/>
                <a:cs typeface="Calibri"/>
              </a:rPr>
              <a:t>Specification documents for features and mathematics</a:t>
            </a:r>
          </a:p>
          <a:p>
            <a:pPr marL="740410" lvl="1" indent="-283210"/>
            <a:r>
              <a:rPr lang="en-US">
                <a:latin typeface="Calibri"/>
                <a:cs typeface="Calibri"/>
              </a:rPr>
              <a:t>Dozens of sample and tutorial scripts demonstrating a GMAT’s capabilities</a:t>
            </a:r>
            <a:endParaRPr lang="en-US" sz="2000">
              <a:latin typeface="Calibri"/>
              <a:cs typeface="Calibri"/>
            </a:endParaRPr>
          </a:p>
        </p:txBody>
      </p:sp>
      <p:pic>
        <p:nvPicPr>
          <p:cNvPr id="7" name="Picture 2" descr="C:\Users\sphughe1\AppData\Local\Temp\1\SNAGHTML6091dbc.PNG">
            <a:extLst>
              <a:ext uri="{FF2B5EF4-FFF2-40B4-BE49-F238E27FC236}">
                <a16:creationId xmlns:a16="http://schemas.microsoft.com/office/drawing/2014/main" id="{CA185290-D0C8-D6B6-300A-270A2924E9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9573" y="1161451"/>
            <a:ext cx="3094307" cy="264131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a:extLst>
              <a:ext uri="{FF2B5EF4-FFF2-40B4-BE49-F238E27FC236}">
                <a16:creationId xmlns:a16="http://schemas.microsoft.com/office/drawing/2014/main" id="{815C6987-4C71-3AD7-E440-60B94DBBE8B1}"/>
              </a:ext>
            </a:extLst>
          </p:cNvPr>
          <p:cNvPicPr>
            <a:picLocks noChangeAspect="1" noChangeArrowheads="1"/>
          </p:cNvPicPr>
          <p:nvPr/>
        </p:nvPicPr>
        <p:blipFill>
          <a:blip r:embed="rId6"/>
          <a:srcRect/>
          <a:stretch>
            <a:fillRect/>
          </a:stretch>
        </p:blipFill>
        <p:spPr bwMode="auto">
          <a:xfrm>
            <a:off x="7764280" y="2014252"/>
            <a:ext cx="2605801" cy="2404643"/>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71F9D54-9EBF-242E-F5E5-8691FDE8308C}"/>
              </a:ext>
            </a:extLst>
          </p:cNvPr>
          <p:cNvPicPr>
            <a:picLocks noChangeAspect="1"/>
          </p:cNvPicPr>
          <p:nvPr/>
        </p:nvPicPr>
        <p:blipFill>
          <a:blip r:embed="rId7"/>
          <a:stretch>
            <a:fillRect/>
          </a:stretch>
        </p:blipFill>
        <p:spPr>
          <a:xfrm>
            <a:off x="8570877" y="2900515"/>
            <a:ext cx="2629077" cy="240464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EB99D82-395F-10E8-0391-1402125B8EAD}"/>
              </a:ext>
            </a:extLst>
          </p:cNvPr>
          <p:cNvPicPr>
            <a:picLocks noChangeAspect="1"/>
          </p:cNvPicPr>
          <p:nvPr/>
        </p:nvPicPr>
        <p:blipFill>
          <a:blip r:embed="rId8"/>
          <a:stretch>
            <a:fillRect/>
          </a:stretch>
        </p:blipFill>
        <p:spPr>
          <a:xfrm>
            <a:off x="9573481" y="3633610"/>
            <a:ext cx="1930672" cy="2692504"/>
          </a:xfrm>
          <a:prstGeom prst="rect">
            <a:avLst/>
          </a:prstGeom>
        </p:spPr>
      </p:pic>
    </p:spTree>
    <p:extLst>
      <p:ext uri="{BB962C8B-B14F-4D97-AF65-F5344CB8AC3E}">
        <p14:creationId xmlns:p14="http://schemas.microsoft.com/office/powerpoint/2010/main" val="341548220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41BE1-D1F0-979B-F6FD-A1532455F398}"/>
              </a:ext>
            </a:extLst>
          </p:cNvPr>
          <p:cNvSpPr>
            <a:spLocks noGrp="1"/>
          </p:cNvSpPr>
          <p:nvPr>
            <p:ph type="title"/>
          </p:nvPr>
        </p:nvSpPr>
        <p:spPr/>
        <p:txBody>
          <a:bodyPr/>
          <a:lstStyle/>
          <a:p>
            <a:r>
              <a:rPr lang="en-US" dirty="0"/>
              <a:t>Progress check – Mission Sequence</a:t>
            </a:r>
          </a:p>
        </p:txBody>
      </p:sp>
      <p:sp>
        <p:nvSpPr>
          <p:cNvPr id="3" name="Content Placeholder 2">
            <a:extLst>
              <a:ext uri="{FF2B5EF4-FFF2-40B4-BE49-F238E27FC236}">
                <a16:creationId xmlns:a16="http://schemas.microsoft.com/office/drawing/2014/main" id="{29356FE2-C09F-CCFA-4270-FD441EAA2FA7}"/>
              </a:ext>
            </a:extLst>
          </p:cNvPr>
          <p:cNvSpPr>
            <a:spLocks noGrp="1"/>
          </p:cNvSpPr>
          <p:nvPr>
            <p:ph idx="1"/>
          </p:nvPr>
        </p:nvSpPr>
        <p:spPr/>
        <p:txBody>
          <a:bodyPr>
            <a:normAutofit/>
          </a:bodyPr>
          <a:lstStyle/>
          <a:p>
            <a:r>
              <a:rPr lang="en-US" dirty="0"/>
              <a:t>Save and sync the script. Looking at the Mission  tree in the GUI, you should see a similar sequence as the image on the right</a:t>
            </a:r>
          </a:p>
          <a:p>
            <a:r>
              <a:rPr lang="en-US" dirty="0"/>
              <a:t>If all are present, try running the script!</a:t>
            </a:r>
          </a:p>
        </p:txBody>
      </p:sp>
      <p:sp>
        <p:nvSpPr>
          <p:cNvPr id="4" name="Slide Number Placeholder 3">
            <a:extLst>
              <a:ext uri="{FF2B5EF4-FFF2-40B4-BE49-F238E27FC236}">
                <a16:creationId xmlns:a16="http://schemas.microsoft.com/office/drawing/2014/main" id="{0357B9E1-1CB8-8C38-8919-E2B9A90288A8}"/>
              </a:ext>
            </a:extLst>
          </p:cNvPr>
          <p:cNvSpPr>
            <a:spLocks noGrp="1"/>
          </p:cNvSpPr>
          <p:nvPr>
            <p:ph type="sldNum" sz="quarter" idx="12"/>
          </p:nvPr>
        </p:nvSpPr>
        <p:spPr/>
        <p:txBody>
          <a:bodyPr/>
          <a:lstStyle/>
          <a:p>
            <a:fld id="{B89D3D56-9C5D-E74E-9C18-21C2C5E31D07}" type="slidenum">
              <a:rPr lang="en-US" smtClean="0"/>
              <a:pPr/>
              <a:t>120</a:t>
            </a:fld>
            <a:endParaRPr lang="en-US"/>
          </a:p>
        </p:txBody>
      </p:sp>
      <p:pic>
        <p:nvPicPr>
          <p:cNvPr id="9" name="Picture 8">
            <a:extLst>
              <a:ext uri="{FF2B5EF4-FFF2-40B4-BE49-F238E27FC236}">
                <a16:creationId xmlns:a16="http://schemas.microsoft.com/office/drawing/2014/main" id="{DC0C6EB1-FD8D-83A2-EEF9-70DFA74F8A2F}"/>
              </a:ext>
            </a:extLst>
          </p:cNvPr>
          <p:cNvPicPr>
            <a:picLocks noChangeAspect="1"/>
          </p:cNvPicPr>
          <p:nvPr/>
        </p:nvPicPr>
        <p:blipFill>
          <a:blip r:embed="rId2"/>
          <a:stretch>
            <a:fillRect/>
          </a:stretch>
        </p:blipFill>
        <p:spPr>
          <a:xfrm>
            <a:off x="7208909" y="1664142"/>
            <a:ext cx="3524742" cy="3848637"/>
          </a:xfrm>
          <a:prstGeom prst="rect">
            <a:avLst/>
          </a:prstGeom>
        </p:spPr>
      </p:pic>
    </p:spTree>
    <p:extLst>
      <p:ext uri="{BB962C8B-B14F-4D97-AF65-F5344CB8AC3E}">
        <p14:creationId xmlns:p14="http://schemas.microsoft.com/office/powerpoint/2010/main" val="37581848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AA04-FC53-00CB-04FA-2F54A2213B46}"/>
              </a:ext>
            </a:extLst>
          </p:cNvPr>
          <p:cNvSpPr>
            <a:spLocks noGrp="1"/>
          </p:cNvSpPr>
          <p:nvPr>
            <p:ph type="title"/>
          </p:nvPr>
        </p:nvSpPr>
        <p:spPr/>
        <p:txBody>
          <a:bodyPr/>
          <a:lstStyle/>
          <a:p>
            <a:r>
              <a:rPr lang="en-US"/>
              <a:t>LOI Results and Output</a:t>
            </a:r>
          </a:p>
        </p:txBody>
      </p:sp>
      <p:sp>
        <p:nvSpPr>
          <p:cNvPr id="3" name="Content Placeholder 2">
            <a:extLst>
              <a:ext uri="{FF2B5EF4-FFF2-40B4-BE49-F238E27FC236}">
                <a16:creationId xmlns:a16="http://schemas.microsoft.com/office/drawing/2014/main" id="{B91EEAF1-91B3-7B38-5C4E-AAA42BC00254}"/>
              </a:ext>
            </a:extLst>
          </p:cNvPr>
          <p:cNvSpPr>
            <a:spLocks noGrp="1"/>
          </p:cNvSpPr>
          <p:nvPr>
            <p:ph idx="1"/>
          </p:nvPr>
        </p:nvSpPr>
        <p:spPr/>
        <p:txBody>
          <a:bodyPr/>
          <a:lstStyle/>
          <a:p>
            <a:r>
              <a:rPr lang="en-US" dirty="0"/>
              <a:t>Once the mission runs successfully, there will be four windows created</a:t>
            </a:r>
          </a:p>
          <a:p>
            <a:pPr lvl="1"/>
            <a:r>
              <a:rPr lang="en-US" dirty="0"/>
              <a:t>Two are solver windows for the two </a:t>
            </a:r>
            <a:r>
              <a:rPr lang="en-US" dirty="0" err="1"/>
              <a:t>targeters</a:t>
            </a:r>
            <a:r>
              <a:rPr lang="en-US" dirty="0"/>
              <a:t>, which shows the converged values for the B-Plane and the LOI maneuvers</a:t>
            </a:r>
          </a:p>
          <a:p>
            <a:pPr lvl="1"/>
            <a:r>
              <a:rPr lang="en-US" dirty="0"/>
              <a:t>The other two are the </a:t>
            </a:r>
            <a:r>
              <a:rPr lang="en-US" dirty="0" err="1"/>
              <a:t>OpenFrames</a:t>
            </a:r>
            <a:r>
              <a:rPr lang="en-US" dirty="0"/>
              <a:t> visualizations showing the motion of the craft in an earth inertial view and in a moon inertial view</a:t>
            </a:r>
          </a:p>
          <a:p>
            <a:r>
              <a:rPr lang="en-US" dirty="0"/>
              <a:t>Depending on your </a:t>
            </a:r>
            <a:r>
              <a:rPr lang="en-US" dirty="0" err="1"/>
              <a:t>targeter</a:t>
            </a:r>
            <a:r>
              <a:rPr lang="en-US" dirty="0"/>
              <a:t> settings, your number of iterations may be different</a:t>
            </a:r>
          </a:p>
        </p:txBody>
      </p:sp>
      <p:sp>
        <p:nvSpPr>
          <p:cNvPr id="4" name="Slide Number Placeholder 3">
            <a:extLst>
              <a:ext uri="{FF2B5EF4-FFF2-40B4-BE49-F238E27FC236}">
                <a16:creationId xmlns:a16="http://schemas.microsoft.com/office/drawing/2014/main" id="{571D06C0-E0B5-2B3C-2B90-C73E2C1AD379}"/>
              </a:ext>
            </a:extLst>
          </p:cNvPr>
          <p:cNvSpPr>
            <a:spLocks noGrp="1"/>
          </p:cNvSpPr>
          <p:nvPr>
            <p:ph type="sldNum" sz="quarter" idx="12"/>
          </p:nvPr>
        </p:nvSpPr>
        <p:spPr/>
        <p:txBody>
          <a:bodyPr/>
          <a:lstStyle/>
          <a:p>
            <a:fld id="{B89D3D56-9C5D-E74E-9C18-21C2C5E31D07}" type="slidenum">
              <a:rPr lang="en-US" smtClean="0"/>
              <a:pPr/>
              <a:t>121</a:t>
            </a:fld>
            <a:endParaRPr lang="en-US"/>
          </a:p>
        </p:txBody>
      </p:sp>
      <p:pic>
        <p:nvPicPr>
          <p:cNvPr id="6" name="Picture 5">
            <a:extLst>
              <a:ext uri="{FF2B5EF4-FFF2-40B4-BE49-F238E27FC236}">
                <a16:creationId xmlns:a16="http://schemas.microsoft.com/office/drawing/2014/main" id="{0D160239-274B-FC22-BC21-762E8184E3E2}"/>
              </a:ext>
            </a:extLst>
          </p:cNvPr>
          <p:cNvPicPr>
            <a:picLocks noChangeAspect="1"/>
          </p:cNvPicPr>
          <p:nvPr/>
        </p:nvPicPr>
        <p:blipFill rotWithShape="1">
          <a:blip r:embed="rId2"/>
          <a:srcRect b="1219"/>
          <a:stretch/>
        </p:blipFill>
        <p:spPr>
          <a:xfrm>
            <a:off x="6651287" y="1217466"/>
            <a:ext cx="3431827" cy="2556777"/>
          </a:xfrm>
          <a:prstGeom prst="rect">
            <a:avLst/>
          </a:prstGeom>
          <a:ln>
            <a:solidFill>
              <a:schemeClr val="tx1"/>
            </a:solidFill>
          </a:ln>
        </p:spPr>
      </p:pic>
      <p:pic>
        <p:nvPicPr>
          <p:cNvPr id="8" name="Picture 7">
            <a:extLst>
              <a:ext uri="{FF2B5EF4-FFF2-40B4-BE49-F238E27FC236}">
                <a16:creationId xmlns:a16="http://schemas.microsoft.com/office/drawing/2014/main" id="{AE66E9DB-AC0C-128F-A3BF-84D9C2E67788}"/>
              </a:ext>
            </a:extLst>
          </p:cNvPr>
          <p:cNvPicPr>
            <a:picLocks noChangeAspect="1"/>
          </p:cNvPicPr>
          <p:nvPr/>
        </p:nvPicPr>
        <p:blipFill>
          <a:blip r:embed="rId3"/>
          <a:stretch>
            <a:fillRect/>
          </a:stretch>
        </p:blipFill>
        <p:spPr>
          <a:xfrm>
            <a:off x="8093596" y="2825013"/>
            <a:ext cx="3661611" cy="3735859"/>
          </a:xfrm>
          <a:prstGeom prst="rect">
            <a:avLst/>
          </a:prstGeom>
        </p:spPr>
      </p:pic>
    </p:spTree>
    <p:extLst>
      <p:ext uri="{BB962C8B-B14F-4D97-AF65-F5344CB8AC3E}">
        <p14:creationId xmlns:p14="http://schemas.microsoft.com/office/powerpoint/2010/main" val="2689203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p:txBody>
          <a:bodyPr/>
          <a:lstStyle/>
          <a:p>
            <a:r>
              <a:rPr lang="en-US"/>
              <a:t>Spacecraft - Creation</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a:latin typeface="Consolas" panose="020B0609020204030204" pitchFamily="49" charset="0"/>
              </a:rPr>
              <a:t>Create Spacecraft Sat</a:t>
            </a:r>
          </a:p>
          <a:p>
            <a:pPr marL="0" indent="0">
              <a:buNone/>
            </a:pPr>
            <a:endParaRPr lang="en-US" sz="2400">
              <a:latin typeface="Consolas" panose="020B0609020204030204" pitchFamily="49" charset="0"/>
            </a:endParaRP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122</a:t>
            </a:fld>
            <a:endParaRPr lang="en-US"/>
          </a:p>
        </p:txBody>
      </p:sp>
    </p:spTree>
    <p:extLst>
      <p:ext uri="{BB962C8B-B14F-4D97-AF65-F5344CB8AC3E}">
        <p14:creationId xmlns:p14="http://schemas.microsoft.com/office/powerpoint/2010/main" val="37960021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p:txBody>
          <a:bodyPr/>
          <a:lstStyle/>
          <a:p>
            <a:r>
              <a:rPr lang="en-US"/>
              <a:t>Spacecraft - Epoch</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dirty="0">
                <a:latin typeface="Consolas" panose="020B0609020204030204" pitchFamily="49" charset="0"/>
              </a:rPr>
              <a:t>Create Spacecraft Sat</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Sat.DateFormat</a:t>
            </a:r>
            <a:r>
              <a:rPr lang="en-US" sz="2400" b="1" dirty="0">
                <a:latin typeface="Consolas" panose="020B0609020204030204" pitchFamily="49" charset="0"/>
              </a:rPr>
              <a:t> = </a:t>
            </a:r>
            <a:r>
              <a:rPr lang="en-US" sz="2400" b="1" dirty="0" err="1">
                <a:latin typeface="Consolas" panose="020B0609020204030204" pitchFamily="49" charset="0"/>
              </a:rPr>
              <a:t>UTCGregorian</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Sat.Epoch</a:t>
            </a:r>
            <a:r>
              <a:rPr lang="en-US" sz="2400" b="1" dirty="0">
                <a:latin typeface="Consolas" panose="020B0609020204030204" pitchFamily="49" charset="0"/>
              </a:rPr>
              <a:t> = '22 Jul 2014 12:00:00.000'</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123</a:t>
            </a:fld>
            <a:endParaRPr lang="en-US"/>
          </a:p>
        </p:txBody>
      </p:sp>
    </p:spTree>
    <p:extLst>
      <p:ext uri="{BB962C8B-B14F-4D97-AF65-F5344CB8AC3E}">
        <p14:creationId xmlns:p14="http://schemas.microsoft.com/office/powerpoint/2010/main" val="13778034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p:txBody>
          <a:bodyPr/>
          <a:lstStyle/>
          <a:p>
            <a:r>
              <a:rPr lang="en-US"/>
              <a:t>Spacecraft - State</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dirty="0">
                <a:latin typeface="Consolas" panose="020B0609020204030204" pitchFamily="49" charset="0"/>
              </a:rPr>
              <a:t>Create Spacecraft Sat</a:t>
            </a:r>
          </a:p>
          <a:p>
            <a:pPr marL="0" indent="0">
              <a:buNone/>
            </a:pPr>
            <a:r>
              <a:rPr lang="en-US" sz="2400" dirty="0" err="1">
                <a:latin typeface="Consolas" panose="020B0609020204030204" pitchFamily="49" charset="0"/>
              </a:rPr>
              <a:t>Sat.DateFormat</a:t>
            </a:r>
            <a:r>
              <a:rPr lang="en-US" sz="2400" dirty="0">
                <a:latin typeface="Consolas" panose="020B0609020204030204" pitchFamily="49" charset="0"/>
              </a:rPr>
              <a:t> = </a:t>
            </a:r>
            <a:r>
              <a:rPr lang="en-US" sz="2400" dirty="0" err="1">
                <a:latin typeface="Consolas" panose="020B0609020204030204" pitchFamily="49" charset="0"/>
              </a:rPr>
              <a:t>UTCGregorian</a:t>
            </a:r>
            <a:endParaRPr lang="en-US" sz="2400" dirty="0">
              <a:latin typeface="Consolas" panose="020B0609020204030204" pitchFamily="49" charset="0"/>
            </a:endParaRPr>
          </a:p>
          <a:p>
            <a:pPr marL="0" indent="0">
              <a:buNone/>
            </a:pPr>
            <a:r>
              <a:rPr lang="en-US" sz="2400" dirty="0" err="1">
                <a:latin typeface="Consolas" panose="020B0609020204030204" pitchFamily="49" charset="0"/>
              </a:rPr>
              <a:t>Sat.Epoch</a:t>
            </a:r>
            <a:r>
              <a:rPr lang="en-US" sz="2400" dirty="0">
                <a:latin typeface="Consolas" panose="020B0609020204030204" pitchFamily="49" charset="0"/>
              </a:rPr>
              <a:t> = '22 Jul 2014 12:00:00.000'</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Sat.DisplayStateType</a:t>
            </a:r>
            <a:r>
              <a:rPr lang="en-US" sz="2400" b="1" dirty="0">
                <a:latin typeface="Consolas" panose="020B0609020204030204" pitchFamily="49" charset="0"/>
              </a:rPr>
              <a:t> = Keplerian</a:t>
            </a:r>
          </a:p>
          <a:p>
            <a:pPr marL="0" indent="0">
              <a:buNone/>
            </a:pPr>
            <a:r>
              <a:rPr lang="en-US" sz="2400" b="1" dirty="0" err="1">
                <a:latin typeface="Consolas" panose="020B0609020204030204" pitchFamily="49" charset="0"/>
              </a:rPr>
              <a:t>Sat.SMA</a:t>
            </a:r>
            <a:r>
              <a:rPr lang="en-US" sz="2400" b="1" dirty="0">
                <a:latin typeface="Consolas" panose="020B0609020204030204" pitchFamily="49" charset="0"/>
              </a:rPr>
              <a:t> = 83474</a:t>
            </a:r>
          </a:p>
          <a:p>
            <a:pPr marL="0" indent="0">
              <a:buNone/>
            </a:pPr>
            <a:r>
              <a:rPr lang="en-US" sz="2400" b="1" dirty="0" err="1">
                <a:latin typeface="Consolas" panose="020B0609020204030204" pitchFamily="49" charset="0"/>
              </a:rPr>
              <a:t>Sat.ECC</a:t>
            </a:r>
            <a:r>
              <a:rPr lang="en-US" sz="2400" b="1" dirty="0">
                <a:latin typeface="Consolas" panose="020B0609020204030204" pitchFamily="49" charset="0"/>
              </a:rPr>
              <a:t> = 0.9</a:t>
            </a:r>
          </a:p>
          <a:p>
            <a:pPr marL="0" indent="0">
              <a:buNone/>
            </a:pPr>
            <a:r>
              <a:rPr lang="en-US" sz="2400" b="1" dirty="0">
                <a:latin typeface="Consolas" panose="020B0609020204030204" pitchFamily="49" charset="0"/>
              </a:rPr>
              <a:t>Sat.INC = 12.5</a:t>
            </a:r>
          </a:p>
          <a:p>
            <a:pPr marL="0" indent="0">
              <a:buNone/>
            </a:pPr>
            <a:r>
              <a:rPr lang="en-US" sz="2400" b="1" dirty="0" err="1">
                <a:latin typeface="Consolas" panose="020B0609020204030204" pitchFamily="49" charset="0"/>
              </a:rPr>
              <a:t>Sat.RAAN</a:t>
            </a:r>
            <a:r>
              <a:rPr lang="en-US" sz="2400" b="1" dirty="0">
                <a:latin typeface="Consolas" panose="020B0609020204030204" pitchFamily="49" charset="0"/>
              </a:rPr>
              <a:t> = 112</a:t>
            </a:r>
          </a:p>
          <a:p>
            <a:pPr marL="0" indent="0">
              <a:buNone/>
            </a:pPr>
            <a:r>
              <a:rPr lang="en-US" sz="2400" b="1" dirty="0" err="1">
                <a:latin typeface="Consolas" panose="020B0609020204030204" pitchFamily="49" charset="0"/>
              </a:rPr>
              <a:t>Sat.AOP</a:t>
            </a:r>
            <a:r>
              <a:rPr lang="en-US" sz="2400" b="1" dirty="0">
                <a:latin typeface="Consolas" panose="020B0609020204030204" pitchFamily="49" charset="0"/>
              </a:rPr>
              <a:t> = 219</a:t>
            </a:r>
          </a:p>
          <a:p>
            <a:pPr marL="0" indent="0">
              <a:buNone/>
            </a:pPr>
            <a:r>
              <a:rPr lang="en-US" sz="2400" b="1" dirty="0" err="1">
                <a:latin typeface="Consolas" panose="020B0609020204030204" pitchFamily="49" charset="0"/>
              </a:rPr>
              <a:t>Sat.TA</a:t>
            </a:r>
            <a:r>
              <a:rPr lang="en-US" sz="2400" b="1" dirty="0">
                <a:latin typeface="Consolas" panose="020B0609020204030204" pitchFamily="49" charset="0"/>
              </a:rPr>
              <a:t> = 180</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124</a:t>
            </a:fld>
            <a:endParaRPr lang="en-US"/>
          </a:p>
        </p:txBody>
      </p:sp>
    </p:spTree>
    <p:extLst>
      <p:ext uri="{BB962C8B-B14F-4D97-AF65-F5344CB8AC3E}">
        <p14:creationId xmlns:p14="http://schemas.microsoft.com/office/powerpoint/2010/main" val="41536489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p:txBody>
          <a:bodyPr/>
          <a:lstStyle/>
          <a:p>
            <a:r>
              <a:rPr lang="en-US"/>
              <a:t>Earth Force Model - Creation</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a:latin typeface="Consolas" panose="020B0609020204030204" pitchFamily="49" charset="0"/>
              </a:rPr>
              <a:t>Create </a:t>
            </a:r>
            <a:r>
              <a:rPr lang="en-US" sz="2400" b="1" err="1">
                <a:latin typeface="Consolas" panose="020B0609020204030204" pitchFamily="49" charset="0"/>
              </a:rPr>
              <a:t>ForceModel</a:t>
            </a:r>
            <a:r>
              <a:rPr lang="en-US" sz="2400" b="1">
                <a:latin typeface="Consolas" panose="020B0609020204030204" pitchFamily="49" charset="0"/>
              </a:rPr>
              <a:t> </a:t>
            </a:r>
            <a:r>
              <a:rPr lang="en-US" sz="2400" b="1" err="1">
                <a:latin typeface="Consolas" panose="020B0609020204030204" pitchFamily="49" charset="0"/>
              </a:rPr>
              <a:t>AllForces</a:t>
            </a:r>
            <a:endParaRPr lang="en-US" sz="2400" b="1">
              <a:latin typeface="Consolas" panose="020B0609020204030204" pitchFamily="49" charset="0"/>
            </a:endParaRP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125</a:t>
            </a:fld>
            <a:endParaRPr lang="en-US"/>
          </a:p>
        </p:txBody>
      </p:sp>
    </p:spTree>
    <p:extLst>
      <p:ext uri="{BB962C8B-B14F-4D97-AF65-F5344CB8AC3E}">
        <p14:creationId xmlns:p14="http://schemas.microsoft.com/office/powerpoint/2010/main" val="19229995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p:txBody>
          <a:bodyPr/>
          <a:lstStyle/>
          <a:p>
            <a:r>
              <a:rPr lang="en-US"/>
              <a:t>Earth Force Model – Central and Primary Body</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a:latin typeface="Consolas" panose="020B0609020204030204" pitchFamily="49" charset="0"/>
              </a:rPr>
              <a:t>Create </a:t>
            </a:r>
            <a:r>
              <a:rPr lang="en-US" sz="2400" err="1">
                <a:latin typeface="Consolas" panose="020B0609020204030204" pitchFamily="49" charset="0"/>
              </a:rPr>
              <a:t>ForceModel</a:t>
            </a:r>
            <a:r>
              <a:rPr lang="en-US" sz="2400">
                <a:latin typeface="Consolas" panose="020B0609020204030204" pitchFamily="49" charset="0"/>
              </a:rPr>
              <a:t> </a:t>
            </a:r>
            <a:r>
              <a:rPr lang="en-US" sz="2400" err="1">
                <a:latin typeface="Consolas" panose="020B0609020204030204" pitchFamily="49" charset="0"/>
              </a:rPr>
              <a:t>AllForces</a:t>
            </a:r>
            <a:endParaRPr lang="en-US" sz="2400" b="1">
              <a:latin typeface="Consolas" panose="020B0609020204030204" pitchFamily="49" charset="0"/>
            </a:endParaRPr>
          </a:p>
          <a:p>
            <a:pPr marL="0" indent="0">
              <a:buNone/>
            </a:pPr>
            <a:r>
              <a:rPr lang="en-US" sz="2400" b="1" err="1">
                <a:latin typeface="Consolas" panose="020B0609020204030204" pitchFamily="49" charset="0"/>
              </a:rPr>
              <a:t>AllForces.CentralBody</a:t>
            </a:r>
            <a:r>
              <a:rPr lang="en-US" sz="2400" b="1">
                <a:latin typeface="Consolas" panose="020B0609020204030204" pitchFamily="49" charset="0"/>
              </a:rPr>
              <a:t> = Earth</a:t>
            </a:r>
          </a:p>
          <a:p>
            <a:pPr marL="0" indent="0">
              <a:buNone/>
            </a:pPr>
            <a:r>
              <a:rPr lang="en-US" sz="2400" b="1" err="1">
                <a:latin typeface="Consolas" panose="020B0609020204030204" pitchFamily="49" charset="0"/>
              </a:rPr>
              <a:t>AllForces.PrimaryBodies</a:t>
            </a:r>
            <a:r>
              <a:rPr lang="en-US" sz="2400" b="1">
                <a:latin typeface="Consolas" panose="020B0609020204030204" pitchFamily="49" charset="0"/>
              </a:rPr>
              <a:t> = {Earth}</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126</a:t>
            </a:fld>
            <a:endParaRPr lang="en-US"/>
          </a:p>
        </p:txBody>
      </p:sp>
    </p:spTree>
    <p:extLst>
      <p:ext uri="{BB962C8B-B14F-4D97-AF65-F5344CB8AC3E}">
        <p14:creationId xmlns:p14="http://schemas.microsoft.com/office/powerpoint/2010/main" val="11647439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Earth Force Model – Harmonic Gravity &amp; External Forces </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dirty="0">
                <a:latin typeface="Consolas" panose="020B0609020204030204" pitchFamily="49" charset="0"/>
              </a:rPr>
              <a:t>Create </a:t>
            </a:r>
            <a:r>
              <a:rPr lang="en-US" sz="2400" dirty="0" err="1">
                <a:latin typeface="Consolas" panose="020B0609020204030204" pitchFamily="49" charset="0"/>
              </a:rPr>
              <a:t>ForceModel</a:t>
            </a:r>
            <a:r>
              <a:rPr lang="en-US" sz="2400" dirty="0">
                <a:latin typeface="Consolas" panose="020B0609020204030204" pitchFamily="49" charset="0"/>
              </a:rPr>
              <a:t> </a:t>
            </a:r>
            <a:r>
              <a:rPr lang="en-US" sz="2400" dirty="0" err="1">
                <a:latin typeface="Consolas" panose="020B0609020204030204" pitchFamily="49" charset="0"/>
              </a:rPr>
              <a:t>AllForces</a:t>
            </a:r>
            <a:endParaRPr lang="en-US" sz="2400" dirty="0">
              <a:latin typeface="Consolas" panose="020B0609020204030204" pitchFamily="49" charset="0"/>
            </a:endParaRPr>
          </a:p>
          <a:p>
            <a:pPr marL="0" indent="0">
              <a:buNone/>
            </a:pPr>
            <a:r>
              <a:rPr lang="en-US" sz="2400" dirty="0" err="1">
                <a:latin typeface="Consolas" panose="020B0609020204030204" pitchFamily="49" charset="0"/>
              </a:rPr>
              <a:t>AllForces.CentralBody</a:t>
            </a:r>
            <a:r>
              <a:rPr lang="en-US" sz="2400" dirty="0">
                <a:latin typeface="Consolas" panose="020B0609020204030204" pitchFamily="49" charset="0"/>
              </a:rPr>
              <a:t> = Earth</a:t>
            </a:r>
          </a:p>
          <a:p>
            <a:pPr marL="0" indent="0">
              <a:buNone/>
            </a:pPr>
            <a:r>
              <a:rPr lang="en-US" sz="2400" dirty="0" err="1">
                <a:latin typeface="Consolas" panose="020B0609020204030204" pitchFamily="49" charset="0"/>
              </a:rPr>
              <a:t>AllForces.PrimaryBodies</a:t>
            </a:r>
            <a:r>
              <a:rPr lang="en-US" sz="2400" dirty="0">
                <a:latin typeface="Consolas" panose="020B0609020204030204" pitchFamily="49" charset="0"/>
              </a:rPr>
              <a:t> = {Earth}</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AllForces.PointMasses</a:t>
            </a:r>
            <a:r>
              <a:rPr lang="en-US" sz="2400" b="1" dirty="0">
                <a:latin typeface="Consolas" panose="020B0609020204030204" pitchFamily="49" charset="0"/>
              </a:rPr>
              <a:t> = {Sun, Luna, Jupiter}</a:t>
            </a:r>
          </a:p>
          <a:p>
            <a:pPr marL="0" indent="0">
              <a:buNone/>
            </a:pPr>
            <a:r>
              <a:rPr lang="en-US" sz="2400" b="1" dirty="0" err="1">
                <a:latin typeface="Consolas" panose="020B0609020204030204" pitchFamily="49" charset="0"/>
              </a:rPr>
              <a:t>AllForces.Drag.AtmosphereModel</a:t>
            </a:r>
            <a:r>
              <a:rPr lang="en-US" sz="2400" b="1" dirty="0">
                <a:latin typeface="Consolas" panose="020B0609020204030204" pitchFamily="49" charset="0"/>
              </a:rPr>
              <a:t> = MSISE90</a:t>
            </a:r>
          </a:p>
          <a:p>
            <a:pPr marL="0" indent="0">
              <a:buNone/>
            </a:pPr>
            <a:r>
              <a:rPr lang="en-US" sz="2400" b="1" dirty="0" err="1">
                <a:latin typeface="Consolas" panose="020B0609020204030204" pitchFamily="49" charset="0"/>
              </a:rPr>
              <a:t>AllForces.SRP</a:t>
            </a:r>
            <a:r>
              <a:rPr lang="en-US" sz="2400" b="1" dirty="0">
                <a:latin typeface="Consolas" panose="020B0609020204030204" pitchFamily="49" charset="0"/>
              </a:rPr>
              <a:t> = On</a:t>
            </a:r>
          </a:p>
          <a:p>
            <a:pPr marL="0" indent="0">
              <a:buNone/>
            </a:pPr>
            <a:r>
              <a:rPr lang="en-US" sz="2400" b="1" dirty="0" err="1">
                <a:latin typeface="Consolas" panose="020B0609020204030204" pitchFamily="49" charset="0"/>
              </a:rPr>
              <a:t>AllForces.GravityField.Earth.Degree</a:t>
            </a:r>
            <a:r>
              <a:rPr lang="en-US" sz="2400" b="1" dirty="0">
                <a:latin typeface="Consolas" panose="020B0609020204030204" pitchFamily="49" charset="0"/>
              </a:rPr>
              <a:t> = 20</a:t>
            </a:r>
          </a:p>
          <a:p>
            <a:pPr marL="0" indent="0">
              <a:buNone/>
            </a:pPr>
            <a:r>
              <a:rPr lang="en-US" sz="2400" b="1" dirty="0" err="1">
                <a:latin typeface="Consolas" panose="020B0609020204030204" pitchFamily="49" charset="0"/>
              </a:rPr>
              <a:t>AllForces.GravityField.Earth.Order</a:t>
            </a:r>
            <a:r>
              <a:rPr lang="en-US" sz="2400" b="1" dirty="0">
                <a:latin typeface="Consolas" panose="020B0609020204030204" pitchFamily="49" charset="0"/>
              </a:rPr>
              <a:t> = 20</a:t>
            </a:r>
          </a:p>
          <a:p>
            <a:pPr marL="0" indent="0">
              <a:buNone/>
            </a:pPr>
            <a:r>
              <a:rPr lang="en-US" sz="2400" b="1" dirty="0" err="1">
                <a:latin typeface="Consolas" panose="020B0609020204030204" pitchFamily="49" charset="0"/>
              </a:rPr>
              <a:t>AllForces.GravityField.Earth.PotentialFile</a:t>
            </a:r>
            <a:r>
              <a:rPr lang="en-US" sz="2400" b="1" dirty="0">
                <a:latin typeface="Consolas" panose="020B0609020204030204" pitchFamily="49" charset="0"/>
              </a:rPr>
              <a:t> = 'JGM2.cof'</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127</a:t>
            </a:fld>
            <a:endParaRPr lang="en-US"/>
          </a:p>
        </p:txBody>
      </p:sp>
    </p:spTree>
    <p:extLst>
      <p:ext uri="{BB962C8B-B14F-4D97-AF65-F5344CB8AC3E}">
        <p14:creationId xmlns:p14="http://schemas.microsoft.com/office/powerpoint/2010/main" val="24412803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Lunar Force Model – Creation </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a:latin typeface="Consolas" panose="020B0609020204030204" pitchFamily="49" charset="0"/>
              </a:rPr>
              <a:t>Create </a:t>
            </a:r>
            <a:r>
              <a:rPr lang="en-US" sz="2400" b="1" err="1">
                <a:latin typeface="Consolas" panose="020B0609020204030204" pitchFamily="49" charset="0"/>
              </a:rPr>
              <a:t>ForceModel</a:t>
            </a:r>
            <a:r>
              <a:rPr lang="en-US" sz="2400" b="1">
                <a:latin typeface="Consolas" panose="020B0609020204030204" pitchFamily="49" charset="0"/>
              </a:rPr>
              <a:t> </a:t>
            </a:r>
            <a:r>
              <a:rPr lang="en-US" sz="2400" b="1" err="1">
                <a:latin typeface="Consolas" panose="020B0609020204030204" pitchFamily="49" charset="0"/>
              </a:rPr>
              <a:t>MoonAllForces</a:t>
            </a:r>
            <a:endParaRPr lang="en-US" sz="2400" b="1">
              <a:latin typeface="Consolas" panose="020B0609020204030204" pitchFamily="49" charset="0"/>
            </a:endParaRP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128</a:t>
            </a:fld>
            <a:endParaRPr lang="en-US"/>
          </a:p>
        </p:txBody>
      </p:sp>
    </p:spTree>
    <p:extLst>
      <p:ext uri="{BB962C8B-B14F-4D97-AF65-F5344CB8AC3E}">
        <p14:creationId xmlns:p14="http://schemas.microsoft.com/office/powerpoint/2010/main" val="37388563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Lunar Force Model – Central and Primary Body</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a:latin typeface="Consolas" panose="020B0609020204030204" pitchFamily="49" charset="0"/>
              </a:rPr>
              <a:t>Create </a:t>
            </a:r>
            <a:r>
              <a:rPr lang="en-US" sz="2400" err="1">
                <a:latin typeface="Consolas" panose="020B0609020204030204" pitchFamily="49" charset="0"/>
              </a:rPr>
              <a:t>ForceModel</a:t>
            </a:r>
            <a:r>
              <a:rPr lang="en-US" sz="2400">
                <a:latin typeface="Consolas" panose="020B0609020204030204" pitchFamily="49" charset="0"/>
              </a:rPr>
              <a:t> </a:t>
            </a:r>
            <a:r>
              <a:rPr lang="en-US" sz="2400" err="1">
                <a:latin typeface="Consolas" panose="020B0609020204030204" pitchFamily="49" charset="0"/>
              </a:rPr>
              <a:t>MoonAllForces</a:t>
            </a:r>
            <a:endParaRPr lang="en-US" sz="2400" b="1">
              <a:latin typeface="Consolas" panose="020B0609020204030204" pitchFamily="49" charset="0"/>
            </a:endParaRPr>
          </a:p>
          <a:p>
            <a:pPr marL="0" indent="0">
              <a:buNone/>
            </a:pPr>
            <a:r>
              <a:rPr lang="en-US" sz="2400" b="1" err="1">
                <a:latin typeface="Consolas" panose="020B0609020204030204" pitchFamily="49" charset="0"/>
              </a:rPr>
              <a:t>MoonAllForces.CentralBody</a:t>
            </a:r>
            <a:r>
              <a:rPr lang="en-US" sz="2400" b="1">
                <a:latin typeface="Consolas" panose="020B0609020204030204" pitchFamily="49" charset="0"/>
              </a:rPr>
              <a:t> = Luna</a:t>
            </a:r>
          </a:p>
          <a:p>
            <a:pPr marL="0" indent="0">
              <a:buNone/>
            </a:pPr>
            <a:r>
              <a:rPr lang="en-US" sz="2400" b="1" err="1">
                <a:latin typeface="Consolas" panose="020B0609020204030204" pitchFamily="49" charset="0"/>
              </a:rPr>
              <a:t>MoonAllForces.PrimaryBodies</a:t>
            </a:r>
            <a:r>
              <a:rPr lang="en-US" sz="2400" b="1">
                <a:latin typeface="Consolas" panose="020B0609020204030204" pitchFamily="49" charset="0"/>
              </a:rPr>
              <a:t> = {Luna}</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129</a:t>
            </a:fld>
            <a:endParaRPr lang="en-US"/>
          </a:p>
        </p:txBody>
      </p:sp>
    </p:spTree>
    <p:extLst>
      <p:ext uri="{BB962C8B-B14F-4D97-AF65-F5344CB8AC3E}">
        <p14:creationId xmlns:p14="http://schemas.microsoft.com/office/powerpoint/2010/main" val="10410573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5273905" y="4404290"/>
            <a:ext cx="1524307" cy="762154"/>
          </a:xfrm>
          <a:prstGeom prst="rect">
            <a:avLst/>
          </a:prstGeom>
        </p:spPr>
      </p:pic>
      <p:sp>
        <p:nvSpPr>
          <p:cNvPr id="2" name="Title 1"/>
          <p:cNvSpPr>
            <a:spLocks noGrp="1"/>
          </p:cNvSpPr>
          <p:nvPr>
            <p:ph type="title"/>
          </p:nvPr>
        </p:nvSpPr>
        <p:spPr/>
        <p:txBody>
          <a:bodyPr/>
          <a:lstStyle/>
          <a:p>
            <a:r>
              <a:rPr lang="en-US"/>
              <a:t>Usage Summary</a:t>
            </a:r>
          </a:p>
        </p:txBody>
      </p:sp>
      <p:pic>
        <p:nvPicPr>
          <p:cNvPr id="3" name="Picture 2"/>
          <p:cNvPicPr>
            <a:picLocks noChangeAspect="1"/>
          </p:cNvPicPr>
          <p:nvPr/>
        </p:nvPicPr>
        <p:blipFill>
          <a:blip r:embed="rId3"/>
          <a:stretch>
            <a:fillRect/>
          </a:stretch>
        </p:blipFill>
        <p:spPr>
          <a:xfrm>
            <a:off x="6096000" y="3965866"/>
            <a:ext cx="537660" cy="871491"/>
          </a:xfrm>
          <a:prstGeom prst="rect">
            <a:avLst/>
          </a:prstGeom>
        </p:spPr>
      </p:pic>
      <p:pic>
        <p:nvPicPr>
          <p:cNvPr id="4" name="Picture 3"/>
          <p:cNvPicPr>
            <a:picLocks noChangeAspect="1"/>
          </p:cNvPicPr>
          <p:nvPr/>
        </p:nvPicPr>
        <p:blipFill>
          <a:blip r:embed="rId4"/>
          <a:stretch>
            <a:fillRect/>
          </a:stretch>
        </p:blipFill>
        <p:spPr>
          <a:xfrm>
            <a:off x="9301277" y="2371934"/>
            <a:ext cx="1134664" cy="1162680"/>
          </a:xfrm>
          <a:prstGeom prst="rect">
            <a:avLst/>
          </a:prstGeom>
        </p:spPr>
      </p:pic>
      <p:pic>
        <p:nvPicPr>
          <p:cNvPr id="5" name="Picture 4"/>
          <p:cNvPicPr>
            <a:picLocks noChangeAspect="1"/>
          </p:cNvPicPr>
          <p:nvPr/>
        </p:nvPicPr>
        <p:blipFill rotWithShape="1">
          <a:blip r:embed="rId5"/>
          <a:srcRect l="22881" r="21113"/>
          <a:stretch/>
        </p:blipFill>
        <p:spPr>
          <a:xfrm>
            <a:off x="8420832" y="2416152"/>
            <a:ext cx="982469" cy="1228447"/>
          </a:xfrm>
          <a:prstGeom prst="rect">
            <a:avLst/>
          </a:prstGeom>
        </p:spPr>
      </p:pic>
      <p:pic>
        <p:nvPicPr>
          <p:cNvPr id="6" name="Picture 5"/>
          <p:cNvPicPr>
            <a:picLocks noChangeAspect="1"/>
          </p:cNvPicPr>
          <p:nvPr/>
        </p:nvPicPr>
        <p:blipFill rotWithShape="1">
          <a:blip r:embed="rId6"/>
          <a:srcRect l="14438" t="20659" r="14470" b="27102"/>
          <a:stretch/>
        </p:blipFill>
        <p:spPr>
          <a:xfrm>
            <a:off x="6235915" y="3384805"/>
            <a:ext cx="1555896" cy="515211"/>
          </a:xfrm>
          <a:prstGeom prst="rect">
            <a:avLst/>
          </a:prstGeom>
        </p:spPr>
      </p:pic>
      <p:pic>
        <p:nvPicPr>
          <p:cNvPr id="8" name="Picture 7"/>
          <p:cNvPicPr>
            <a:picLocks noChangeAspect="1"/>
          </p:cNvPicPr>
          <p:nvPr/>
        </p:nvPicPr>
        <p:blipFill>
          <a:blip r:embed="rId7"/>
          <a:stretch>
            <a:fillRect/>
          </a:stretch>
        </p:blipFill>
        <p:spPr>
          <a:xfrm>
            <a:off x="7709494" y="3488317"/>
            <a:ext cx="1551305" cy="1218883"/>
          </a:xfrm>
          <a:prstGeom prst="rect">
            <a:avLst/>
          </a:prstGeom>
        </p:spPr>
      </p:pic>
      <p:pic>
        <p:nvPicPr>
          <p:cNvPr id="9" name="Picture 8"/>
          <p:cNvPicPr>
            <a:picLocks noChangeAspect="1"/>
          </p:cNvPicPr>
          <p:nvPr/>
        </p:nvPicPr>
        <p:blipFill>
          <a:blip r:embed="rId8"/>
          <a:stretch>
            <a:fillRect/>
          </a:stretch>
        </p:blipFill>
        <p:spPr>
          <a:xfrm>
            <a:off x="5882029" y="1488228"/>
            <a:ext cx="1063473" cy="1063473"/>
          </a:xfrm>
          <a:prstGeom prst="rect">
            <a:avLst/>
          </a:prstGeom>
        </p:spPr>
      </p:pic>
      <p:pic>
        <p:nvPicPr>
          <p:cNvPr id="11" name="Picture 10"/>
          <p:cNvPicPr>
            <a:picLocks noChangeAspect="1"/>
          </p:cNvPicPr>
          <p:nvPr/>
        </p:nvPicPr>
        <p:blipFill>
          <a:blip r:embed="rId9"/>
          <a:stretch>
            <a:fillRect/>
          </a:stretch>
        </p:blipFill>
        <p:spPr>
          <a:xfrm>
            <a:off x="6692416" y="2581878"/>
            <a:ext cx="1505474" cy="771714"/>
          </a:xfrm>
          <a:prstGeom prst="rect">
            <a:avLst/>
          </a:prstGeom>
        </p:spPr>
      </p:pic>
      <p:pic>
        <p:nvPicPr>
          <p:cNvPr id="12" name="Picture 11"/>
          <p:cNvPicPr>
            <a:picLocks noChangeAspect="1"/>
          </p:cNvPicPr>
          <p:nvPr/>
        </p:nvPicPr>
        <p:blipFill>
          <a:blip r:embed="rId10"/>
          <a:stretch>
            <a:fillRect/>
          </a:stretch>
        </p:blipFill>
        <p:spPr>
          <a:xfrm>
            <a:off x="7464324" y="2053265"/>
            <a:ext cx="2272228" cy="441946"/>
          </a:xfrm>
          <a:prstGeom prst="rect">
            <a:avLst/>
          </a:prstGeom>
        </p:spPr>
      </p:pic>
      <p:pic>
        <p:nvPicPr>
          <p:cNvPr id="13" name="Picture 12"/>
          <p:cNvPicPr>
            <a:picLocks noChangeAspect="1"/>
          </p:cNvPicPr>
          <p:nvPr/>
        </p:nvPicPr>
        <p:blipFill>
          <a:blip r:embed="rId11"/>
          <a:stretch>
            <a:fillRect/>
          </a:stretch>
        </p:blipFill>
        <p:spPr>
          <a:xfrm>
            <a:off x="6949328" y="4663426"/>
            <a:ext cx="2388074" cy="1516579"/>
          </a:xfrm>
          <a:prstGeom prst="rect">
            <a:avLst/>
          </a:prstGeom>
        </p:spPr>
      </p:pic>
      <p:pic>
        <p:nvPicPr>
          <p:cNvPr id="14" name="Picture 13"/>
          <p:cNvPicPr>
            <a:picLocks noChangeAspect="1"/>
          </p:cNvPicPr>
          <p:nvPr/>
        </p:nvPicPr>
        <p:blipFill>
          <a:blip r:embed="rId12"/>
          <a:stretch>
            <a:fillRect/>
          </a:stretch>
        </p:blipFill>
        <p:spPr>
          <a:xfrm>
            <a:off x="9311898" y="4610125"/>
            <a:ext cx="1071946" cy="482149"/>
          </a:xfrm>
          <a:prstGeom prst="rect">
            <a:avLst/>
          </a:prstGeom>
        </p:spPr>
      </p:pic>
      <p:pic>
        <p:nvPicPr>
          <p:cNvPr id="15" name="Picture 14"/>
          <p:cNvPicPr>
            <a:picLocks noChangeAspect="1"/>
          </p:cNvPicPr>
          <p:nvPr/>
        </p:nvPicPr>
        <p:blipFill>
          <a:blip r:embed="rId13"/>
          <a:stretch>
            <a:fillRect/>
          </a:stretch>
        </p:blipFill>
        <p:spPr>
          <a:xfrm>
            <a:off x="7073399" y="1359631"/>
            <a:ext cx="3005792" cy="689854"/>
          </a:xfrm>
          <a:prstGeom prst="rect">
            <a:avLst/>
          </a:prstGeom>
        </p:spPr>
      </p:pic>
      <p:pic>
        <p:nvPicPr>
          <p:cNvPr id="16" name="Picture 15"/>
          <p:cNvPicPr>
            <a:picLocks noChangeAspect="1"/>
          </p:cNvPicPr>
          <p:nvPr/>
        </p:nvPicPr>
        <p:blipFill>
          <a:blip r:embed="rId14"/>
          <a:stretch>
            <a:fillRect/>
          </a:stretch>
        </p:blipFill>
        <p:spPr>
          <a:xfrm>
            <a:off x="9411915" y="3511974"/>
            <a:ext cx="723449" cy="791364"/>
          </a:xfrm>
          <a:prstGeom prst="rect">
            <a:avLst/>
          </a:prstGeom>
        </p:spPr>
      </p:pic>
      <p:pic>
        <p:nvPicPr>
          <p:cNvPr id="17" name="Picture 16"/>
          <p:cNvPicPr>
            <a:picLocks noChangeAspect="1"/>
          </p:cNvPicPr>
          <p:nvPr/>
        </p:nvPicPr>
        <p:blipFill>
          <a:blip r:embed="rId15"/>
          <a:stretch>
            <a:fillRect/>
          </a:stretch>
        </p:blipFill>
        <p:spPr>
          <a:xfrm>
            <a:off x="5863707" y="2642940"/>
            <a:ext cx="612073" cy="612073"/>
          </a:xfrm>
          <a:prstGeom prst="rect">
            <a:avLst/>
          </a:prstGeom>
        </p:spPr>
      </p:pic>
      <p:pic>
        <p:nvPicPr>
          <p:cNvPr id="18" name="Picture 17"/>
          <p:cNvPicPr>
            <a:picLocks noChangeAspect="1"/>
          </p:cNvPicPr>
          <p:nvPr/>
        </p:nvPicPr>
        <p:blipFill>
          <a:blip r:embed="rId16"/>
          <a:stretch>
            <a:fillRect/>
          </a:stretch>
        </p:blipFill>
        <p:spPr>
          <a:xfrm>
            <a:off x="5952069" y="5212043"/>
            <a:ext cx="1141847" cy="799293"/>
          </a:xfrm>
          <a:prstGeom prst="rect">
            <a:avLst/>
          </a:prstGeom>
        </p:spPr>
      </p:pic>
      <p:pic>
        <p:nvPicPr>
          <p:cNvPr id="19" name="Picture 18"/>
          <p:cNvPicPr>
            <a:picLocks noChangeAspect="1"/>
          </p:cNvPicPr>
          <p:nvPr/>
        </p:nvPicPr>
        <p:blipFill>
          <a:blip r:embed="rId17"/>
          <a:stretch>
            <a:fillRect/>
          </a:stretch>
        </p:blipFill>
        <p:spPr>
          <a:xfrm>
            <a:off x="6617516" y="3886401"/>
            <a:ext cx="850523" cy="972148"/>
          </a:xfrm>
          <a:prstGeom prst="rect">
            <a:avLst/>
          </a:prstGeom>
        </p:spPr>
      </p:pic>
      <p:sp>
        <p:nvSpPr>
          <p:cNvPr id="20" name="TextBox 19"/>
          <p:cNvSpPr txBox="1"/>
          <p:nvPr/>
        </p:nvSpPr>
        <p:spPr>
          <a:xfrm>
            <a:off x="2385360" y="5716249"/>
            <a:ext cx="2044063" cy="646331"/>
          </a:xfrm>
          <a:prstGeom prst="rect">
            <a:avLst/>
          </a:prstGeom>
          <a:noFill/>
          <a:ln>
            <a:solidFill>
              <a:schemeClr val="tx1"/>
            </a:solidFill>
          </a:ln>
        </p:spPr>
        <p:txBody>
          <a:bodyPr wrap="square" rtlCol="0">
            <a:spAutoFit/>
          </a:bodyPr>
          <a:lstStyle>
            <a:defPPr>
              <a:defRPr lang="en-US"/>
            </a:defPPr>
          </a:lstStyle>
          <a:p>
            <a:pPr algn="ctr"/>
            <a:r>
              <a:rPr lang="en-US"/>
              <a:t>GMAT is used</a:t>
            </a:r>
          </a:p>
          <a:p>
            <a:pPr algn="ctr"/>
            <a:r>
              <a:rPr lang="en-US"/>
              <a:t> world-wide</a:t>
            </a:r>
          </a:p>
        </p:txBody>
      </p:sp>
      <p:sp>
        <p:nvSpPr>
          <p:cNvPr id="27" name="Slide Number Placeholder 2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27429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13</a:t>
            </a:fld>
            <a:endParaRPr lang="en-US"/>
          </a:p>
        </p:txBody>
      </p:sp>
      <p:sp>
        <p:nvSpPr>
          <p:cNvPr id="21" name="Content Placeholder 2">
            <a:extLst>
              <a:ext uri="{FF2B5EF4-FFF2-40B4-BE49-F238E27FC236}">
                <a16:creationId xmlns:a16="http://schemas.microsoft.com/office/drawing/2014/main" id="{BD1B0096-FFA1-AB91-957B-90F0B8B8F847}"/>
              </a:ext>
            </a:extLst>
          </p:cNvPr>
          <p:cNvSpPr txBox="1">
            <a:spLocks/>
          </p:cNvSpPr>
          <p:nvPr/>
        </p:nvSpPr>
        <p:spPr>
          <a:xfrm>
            <a:off x="1076139" y="1217466"/>
            <a:ext cx="4754791" cy="5138884"/>
          </a:xfrm>
          <a:prstGeom prst="rect">
            <a:avLst/>
          </a:prstGeom>
        </p:spPr>
        <p:txBody>
          <a:bodyPr>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1000"/>
              </a:spcBef>
            </a:pPr>
            <a:r>
              <a:rPr lang="en-US" sz="2400"/>
              <a:t>9+ NASA missions </a:t>
            </a:r>
          </a:p>
          <a:p>
            <a:pPr>
              <a:spcBef>
                <a:spcPts val="1000"/>
              </a:spcBef>
            </a:pPr>
            <a:r>
              <a:rPr lang="en-US" sz="2400"/>
              <a:t>5+ Discovery proposal efforts</a:t>
            </a:r>
          </a:p>
          <a:p>
            <a:pPr>
              <a:spcBef>
                <a:spcPts val="1000"/>
              </a:spcBef>
            </a:pPr>
            <a:r>
              <a:rPr lang="en-US" sz="2400"/>
              <a:t>15 domestic and international universities </a:t>
            </a:r>
          </a:p>
          <a:p>
            <a:pPr>
              <a:spcBef>
                <a:spcPts val="1000"/>
              </a:spcBef>
            </a:pPr>
            <a:r>
              <a:rPr lang="en-US" sz="2400"/>
              <a:t>6 OGAs</a:t>
            </a:r>
          </a:p>
          <a:p>
            <a:pPr>
              <a:spcBef>
                <a:spcPts val="1000"/>
              </a:spcBef>
            </a:pPr>
            <a:r>
              <a:rPr lang="en-US" sz="2400"/>
              <a:t>12 contributing commercial firms</a:t>
            </a:r>
          </a:p>
          <a:p>
            <a:pPr>
              <a:spcBef>
                <a:spcPts val="1000"/>
              </a:spcBef>
            </a:pPr>
            <a:r>
              <a:rPr lang="en-US" sz="2400"/>
              <a:t>13 commercial firms using in open literature</a:t>
            </a:r>
          </a:p>
          <a:p>
            <a:pPr>
              <a:spcBef>
                <a:spcPts val="1000"/>
              </a:spcBef>
            </a:pPr>
            <a:r>
              <a:rPr lang="en-US" sz="2400"/>
              <a:t>30+ independent peer reviewed publications citing analysis performed using GMAT</a:t>
            </a:r>
          </a:p>
          <a:p>
            <a:pPr>
              <a:spcBef>
                <a:spcPts val="1000"/>
              </a:spcBef>
            </a:pPr>
            <a:r>
              <a:rPr lang="en-US" sz="2400"/>
              <a:t>Over 270,000 lifetime downloads</a:t>
            </a:r>
          </a:p>
        </p:txBody>
      </p:sp>
      <p:pic>
        <p:nvPicPr>
          <p:cNvPr id="3074" name="Picture 2" descr="Logos | Brand Guide">
            <a:extLst>
              <a:ext uri="{FF2B5EF4-FFF2-40B4-BE49-F238E27FC236}">
                <a16:creationId xmlns:a16="http://schemas.microsoft.com/office/drawing/2014/main" id="{8AEAFEB2-4AA6-5858-9FA0-D385074DEEB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260800" y="5202494"/>
            <a:ext cx="818392" cy="81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4296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Lunar Force Model – Harmonic Gravity &amp; External Forces </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dirty="0">
                <a:latin typeface="Consolas" panose="020B0609020204030204" pitchFamily="49" charset="0"/>
              </a:rPr>
              <a:t>Create </a:t>
            </a:r>
            <a:r>
              <a:rPr lang="en-US" sz="2400" dirty="0" err="1">
                <a:latin typeface="Consolas" panose="020B0609020204030204" pitchFamily="49" charset="0"/>
              </a:rPr>
              <a:t>ForceModel</a:t>
            </a:r>
            <a:r>
              <a:rPr lang="en-US" sz="2400" dirty="0">
                <a:latin typeface="Consolas" panose="020B0609020204030204" pitchFamily="49" charset="0"/>
              </a:rPr>
              <a:t> </a:t>
            </a:r>
            <a:r>
              <a:rPr lang="en-US" sz="2400" dirty="0" err="1">
                <a:latin typeface="Consolas" panose="020B0609020204030204" pitchFamily="49" charset="0"/>
              </a:rPr>
              <a:t>MoonAllForces</a:t>
            </a:r>
            <a:endParaRPr lang="en-US" sz="2400" dirty="0">
              <a:latin typeface="Consolas" panose="020B0609020204030204" pitchFamily="49" charset="0"/>
            </a:endParaRPr>
          </a:p>
          <a:p>
            <a:pPr marL="0" indent="0">
              <a:buNone/>
            </a:pPr>
            <a:r>
              <a:rPr lang="en-US" sz="2400" dirty="0" err="1">
                <a:latin typeface="Consolas" panose="020B0609020204030204" pitchFamily="49" charset="0"/>
              </a:rPr>
              <a:t>MoonAllForces.CentralBody</a:t>
            </a:r>
            <a:r>
              <a:rPr lang="en-US" sz="2400" dirty="0">
                <a:latin typeface="Consolas" panose="020B0609020204030204" pitchFamily="49" charset="0"/>
              </a:rPr>
              <a:t> = Luna</a:t>
            </a:r>
          </a:p>
          <a:p>
            <a:pPr marL="0" indent="0">
              <a:buNone/>
            </a:pPr>
            <a:r>
              <a:rPr lang="en-US" sz="2400" dirty="0" err="1">
                <a:latin typeface="Consolas" panose="020B0609020204030204" pitchFamily="49" charset="0"/>
              </a:rPr>
              <a:t>MoonAllForces.PrimaryBodies</a:t>
            </a:r>
            <a:r>
              <a:rPr lang="en-US" sz="2400" dirty="0">
                <a:latin typeface="Consolas" panose="020B0609020204030204" pitchFamily="49" charset="0"/>
              </a:rPr>
              <a:t> = {Luna}</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MoonAllForces.PointMasses</a:t>
            </a:r>
            <a:r>
              <a:rPr lang="en-US" sz="2400" b="1" dirty="0">
                <a:latin typeface="Consolas" panose="020B0609020204030204" pitchFamily="49" charset="0"/>
              </a:rPr>
              <a:t> = {Sun, Earth, Jupiter}</a:t>
            </a:r>
          </a:p>
          <a:p>
            <a:pPr marL="0" indent="0">
              <a:buNone/>
            </a:pPr>
            <a:r>
              <a:rPr lang="en-US" sz="2400" b="1" dirty="0" err="1">
                <a:latin typeface="Consolas" panose="020B0609020204030204" pitchFamily="49" charset="0"/>
              </a:rPr>
              <a:t>MoonAllForces.Drag</a:t>
            </a:r>
            <a:r>
              <a:rPr lang="en-US" sz="2400" b="1" dirty="0">
                <a:latin typeface="Consolas" panose="020B0609020204030204" pitchFamily="49" charset="0"/>
              </a:rPr>
              <a:t> = None</a:t>
            </a:r>
          </a:p>
          <a:p>
            <a:pPr marL="0" indent="0">
              <a:buNone/>
            </a:pPr>
            <a:r>
              <a:rPr lang="en-US" sz="2400" b="1" dirty="0" err="1">
                <a:latin typeface="Consolas" panose="020B0609020204030204" pitchFamily="49" charset="0"/>
              </a:rPr>
              <a:t>MoonAllForces.SRP</a:t>
            </a:r>
            <a:r>
              <a:rPr lang="en-US" sz="2400" b="1" dirty="0">
                <a:latin typeface="Consolas" panose="020B0609020204030204" pitchFamily="49" charset="0"/>
              </a:rPr>
              <a:t> = On</a:t>
            </a:r>
          </a:p>
          <a:p>
            <a:pPr marL="0" indent="0">
              <a:buNone/>
            </a:pPr>
            <a:r>
              <a:rPr lang="en-US" sz="2400" b="1" dirty="0" err="1">
                <a:latin typeface="Consolas" panose="020B0609020204030204" pitchFamily="49" charset="0"/>
              </a:rPr>
              <a:t>MoonAllForces.GravityField.Luna.Degree</a:t>
            </a:r>
            <a:r>
              <a:rPr lang="en-US" sz="2400" b="1" dirty="0">
                <a:latin typeface="Consolas" panose="020B0609020204030204" pitchFamily="49" charset="0"/>
              </a:rPr>
              <a:t> = 20</a:t>
            </a:r>
          </a:p>
          <a:p>
            <a:pPr marL="0" indent="0">
              <a:buNone/>
            </a:pPr>
            <a:r>
              <a:rPr lang="en-US" sz="2400" b="1" dirty="0" err="1">
                <a:latin typeface="Consolas" panose="020B0609020204030204" pitchFamily="49" charset="0"/>
              </a:rPr>
              <a:t>MoonAllForces.GravityField.Luna.Order</a:t>
            </a:r>
            <a:r>
              <a:rPr lang="en-US" sz="2400" b="1" dirty="0">
                <a:latin typeface="Consolas" panose="020B0609020204030204" pitchFamily="49" charset="0"/>
              </a:rPr>
              <a:t> = 20</a:t>
            </a:r>
          </a:p>
          <a:p>
            <a:pPr marL="0" indent="0">
              <a:buNone/>
            </a:pPr>
            <a:r>
              <a:rPr lang="en-US" sz="2400" b="1" dirty="0" err="1">
                <a:latin typeface="Consolas" panose="020B0609020204030204" pitchFamily="49" charset="0"/>
              </a:rPr>
              <a:t>MoonAllForces.GravityField.Luna.PotentialFile</a:t>
            </a:r>
            <a:r>
              <a:rPr lang="en-US" sz="2400" b="1" dirty="0">
                <a:latin typeface="Consolas" panose="020B0609020204030204" pitchFamily="49" charset="0"/>
              </a:rPr>
              <a:t> = 'LP165P.cof'</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130</a:t>
            </a:fld>
            <a:endParaRPr lang="en-US"/>
          </a:p>
        </p:txBody>
      </p:sp>
    </p:spTree>
    <p:extLst>
      <p:ext uri="{BB962C8B-B14F-4D97-AF65-F5344CB8AC3E}">
        <p14:creationId xmlns:p14="http://schemas.microsoft.com/office/powerpoint/2010/main" val="26649824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Earth and Lunar Propagators - Creation</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a:latin typeface="Consolas" panose="020B0609020204030204" pitchFamily="49" charset="0"/>
              </a:rPr>
              <a:t>Create Propagator </a:t>
            </a:r>
            <a:r>
              <a:rPr lang="en-US" sz="2400" b="1" err="1">
                <a:latin typeface="Consolas" panose="020B0609020204030204" pitchFamily="49" charset="0"/>
              </a:rPr>
              <a:t>EarthFull</a:t>
            </a:r>
            <a:r>
              <a:rPr lang="en-US" sz="2400" b="1">
                <a:latin typeface="Consolas" panose="020B0609020204030204" pitchFamily="49" charset="0"/>
              </a:rPr>
              <a:t>;</a:t>
            </a:r>
          </a:p>
          <a:p>
            <a:pPr marL="0" indent="0">
              <a:buNone/>
            </a:pPr>
            <a:endParaRPr lang="en-US" sz="2400" b="1">
              <a:latin typeface="Consolas" panose="020B0609020204030204" pitchFamily="49" charset="0"/>
            </a:endParaRPr>
          </a:p>
          <a:p>
            <a:pPr marL="0" indent="0">
              <a:buNone/>
            </a:pPr>
            <a:endParaRPr lang="en-US" sz="2400" b="1">
              <a:latin typeface="Consolas" panose="020B0609020204030204" pitchFamily="49" charset="0"/>
            </a:endParaRPr>
          </a:p>
          <a:p>
            <a:pPr marL="0" indent="0">
              <a:buNone/>
            </a:pPr>
            <a:endParaRPr lang="en-US" sz="2400" b="1">
              <a:latin typeface="Consolas" panose="020B0609020204030204" pitchFamily="49" charset="0"/>
            </a:endParaRPr>
          </a:p>
          <a:p>
            <a:pPr marL="0" indent="0">
              <a:buNone/>
            </a:pPr>
            <a:endParaRPr lang="en-US" sz="2400" b="1">
              <a:latin typeface="Consolas" panose="020B0609020204030204" pitchFamily="49" charset="0"/>
            </a:endParaRPr>
          </a:p>
          <a:p>
            <a:pPr marL="0" indent="0">
              <a:buNone/>
            </a:pPr>
            <a:r>
              <a:rPr lang="en-US" sz="2400" b="1">
                <a:latin typeface="Consolas" panose="020B0609020204030204" pitchFamily="49" charset="0"/>
              </a:rPr>
              <a:t>Create Propagator </a:t>
            </a:r>
            <a:r>
              <a:rPr lang="en-US" sz="2400" b="1" err="1">
                <a:latin typeface="Consolas" panose="020B0609020204030204" pitchFamily="49" charset="0"/>
              </a:rPr>
              <a:t>MoonFull</a:t>
            </a:r>
            <a:r>
              <a:rPr lang="en-US" sz="2400" b="1">
                <a:latin typeface="Consolas" panose="020B0609020204030204" pitchFamily="49" charset="0"/>
              </a:rPr>
              <a:t>;</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131</a:t>
            </a:fld>
            <a:endParaRPr lang="en-US"/>
          </a:p>
        </p:txBody>
      </p:sp>
    </p:spTree>
    <p:extLst>
      <p:ext uri="{BB962C8B-B14F-4D97-AF65-F5344CB8AC3E}">
        <p14:creationId xmlns:p14="http://schemas.microsoft.com/office/powerpoint/2010/main" val="37947190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Earth and Lunar Propagators – </a:t>
            </a:r>
            <a:r>
              <a:rPr lang="en-US" err="1"/>
              <a:t>ForceModel</a:t>
            </a:r>
            <a:r>
              <a:rPr lang="en-US"/>
              <a:t> and Integrator</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dirty="0">
                <a:latin typeface="Consolas" panose="020B0609020204030204" pitchFamily="49" charset="0"/>
              </a:rPr>
              <a:t>Create Propagator </a:t>
            </a:r>
            <a:r>
              <a:rPr lang="en-US" sz="2400" dirty="0" err="1">
                <a:latin typeface="Consolas" panose="020B0609020204030204" pitchFamily="49" charset="0"/>
              </a:rPr>
              <a:t>EarthFull</a:t>
            </a:r>
            <a:endParaRPr lang="en-US" sz="2400" b="1" dirty="0">
              <a:latin typeface="Consolas" panose="020B0609020204030204" pitchFamily="49" charset="0"/>
            </a:endParaRPr>
          </a:p>
          <a:p>
            <a:pPr marL="0" indent="0">
              <a:buNone/>
            </a:pPr>
            <a:r>
              <a:rPr lang="en-US" sz="2400" b="1" dirty="0">
                <a:latin typeface="Consolas" panose="020B0609020204030204" pitchFamily="49" charset="0"/>
              </a:rPr>
              <a:t>EarthFull.FM = </a:t>
            </a:r>
            <a:r>
              <a:rPr lang="en-US" sz="2400" b="1" dirty="0" err="1">
                <a:latin typeface="Consolas" panose="020B0609020204030204" pitchFamily="49" charset="0"/>
              </a:rPr>
              <a:t>AllForces</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EarthFull.Type</a:t>
            </a:r>
            <a:r>
              <a:rPr lang="en-US" sz="2400" b="1" dirty="0">
                <a:latin typeface="Consolas" panose="020B0609020204030204" pitchFamily="49" charset="0"/>
              </a:rPr>
              <a:t> = RungeKutta89</a:t>
            </a:r>
          </a:p>
          <a:p>
            <a:pPr marL="0" indent="0">
              <a:buNone/>
            </a:pPr>
            <a:endParaRPr lang="en-US" sz="2400" dirty="0">
              <a:latin typeface="Consolas" panose="020B0609020204030204" pitchFamily="49" charset="0"/>
            </a:endParaRPr>
          </a:p>
          <a:p>
            <a:pPr marL="0" indent="0">
              <a:buNone/>
            </a:pPr>
            <a:endParaRPr lang="en-US" sz="2400" dirty="0">
              <a:latin typeface="Consolas" panose="020B0609020204030204" pitchFamily="49" charset="0"/>
            </a:endParaRPr>
          </a:p>
          <a:p>
            <a:pPr marL="0" indent="0">
              <a:buNone/>
            </a:pPr>
            <a:r>
              <a:rPr lang="en-US" sz="2400" dirty="0">
                <a:latin typeface="Consolas" panose="020B0609020204030204" pitchFamily="49" charset="0"/>
              </a:rPr>
              <a:t>Create Propagator </a:t>
            </a:r>
            <a:r>
              <a:rPr lang="en-US" sz="2400" dirty="0" err="1">
                <a:latin typeface="Consolas" panose="020B0609020204030204" pitchFamily="49" charset="0"/>
              </a:rPr>
              <a:t>MoonFull</a:t>
            </a:r>
            <a:endParaRPr lang="en-US" sz="2400" b="1" dirty="0">
              <a:latin typeface="Consolas" panose="020B0609020204030204" pitchFamily="49" charset="0"/>
            </a:endParaRPr>
          </a:p>
          <a:p>
            <a:pPr marL="0" indent="0">
              <a:buNone/>
            </a:pPr>
            <a:r>
              <a:rPr lang="en-US" sz="2400" b="1" dirty="0">
                <a:latin typeface="Consolas" panose="020B0609020204030204" pitchFamily="49" charset="0"/>
              </a:rPr>
              <a:t>MoonFull.FM = </a:t>
            </a:r>
            <a:r>
              <a:rPr lang="en-US" sz="2400" b="1" dirty="0" err="1">
                <a:latin typeface="Consolas" panose="020B0609020204030204" pitchFamily="49" charset="0"/>
              </a:rPr>
              <a:t>MoonAllForces</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MoonFull.Type</a:t>
            </a:r>
            <a:r>
              <a:rPr lang="en-US" sz="2400" b="1" dirty="0">
                <a:latin typeface="Consolas" panose="020B0609020204030204" pitchFamily="49" charset="0"/>
              </a:rPr>
              <a:t> = RungeKutta89</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132</a:t>
            </a:fld>
            <a:endParaRPr lang="en-US"/>
          </a:p>
        </p:txBody>
      </p:sp>
    </p:spTree>
    <p:extLst>
      <p:ext uri="{BB962C8B-B14F-4D97-AF65-F5344CB8AC3E}">
        <p14:creationId xmlns:p14="http://schemas.microsoft.com/office/powerpoint/2010/main" val="9540342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LOI and TOI Maneuvers – Creation</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a:latin typeface="Consolas" panose="020B0609020204030204" pitchFamily="49" charset="0"/>
              </a:rPr>
              <a:t>Create </a:t>
            </a:r>
            <a:r>
              <a:rPr lang="en-US" sz="2400" b="1" err="1">
                <a:latin typeface="Consolas" panose="020B0609020204030204" pitchFamily="49" charset="0"/>
              </a:rPr>
              <a:t>ImpulsiveBurn</a:t>
            </a:r>
            <a:r>
              <a:rPr lang="en-US" sz="2400" b="1">
                <a:latin typeface="Consolas" panose="020B0609020204030204" pitchFamily="49" charset="0"/>
              </a:rPr>
              <a:t> TOI</a:t>
            </a:r>
          </a:p>
          <a:p>
            <a:pPr marL="0" indent="0">
              <a:buNone/>
            </a:pPr>
            <a:endParaRPr lang="en-US" sz="2400">
              <a:latin typeface="Consolas" panose="020B0609020204030204" pitchFamily="49" charset="0"/>
            </a:endParaRPr>
          </a:p>
          <a:p>
            <a:pPr marL="0" indent="0">
              <a:buNone/>
            </a:pPr>
            <a:endParaRPr lang="en-US" sz="2400">
              <a:latin typeface="Consolas" panose="020B0609020204030204" pitchFamily="49" charset="0"/>
            </a:endParaRPr>
          </a:p>
          <a:p>
            <a:pPr marL="0" indent="0">
              <a:buNone/>
            </a:pPr>
            <a:endParaRPr lang="en-US" sz="2400">
              <a:latin typeface="Consolas" panose="020B0609020204030204" pitchFamily="49" charset="0"/>
            </a:endParaRPr>
          </a:p>
          <a:p>
            <a:pPr marL="0" indent="0">
              <a:buNone/>
            </a:pPr>
            <a:endParaRPr lang="en-US" sz="2400" b="1">
              <a:latin typeface="Consolas" panose="020B0609020204030204" pitchFamily="49" charset="0"/>
            </a:endParaRPr>
          </a:p>
          <a:p>
            <a:pPr marL="0" indent="0">
              <a:buNone/>
            </a:pPr>
            <a:r>
              <a:rPr lang="en-US" sz="2400" b="1">
                <a:latin typeface="Consolas" panose="020B0609020204030204" pitchFamily="49" charset="0"/>
              </a:rPr>
              <a:t>Create </a:t>
            </a:r>
            <a:r>
              <a:rPr lang="en-US" sz="2400" b="1" err="1">
                <a:latin typeface="Consolas" panose="020B0609020204030204" pitchFamily="49" charset="0"/>
              </a:rPr>
              <a:t>ImpulsiveBurn</a:t>
            </a:r>
            <a:r>
              <a:rPr lang="en-US" sz="2400" b="1">
                <a:latin typeface="Consolas" panose="020B0609020204030204" pitchFamily="49" charset="0"/>
              </a:rPr>
              <a:t> LOI</a:t>
            </a:r>
            <a:endParaRPr lang="en-US" sz="2400">
              <a:latin typeface="Consolas" panose="020B0609020204030204" pitchFamily="49" charset="0"/>
            </a:endParaRP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133</a:t>
            </a:fld>
            <a:endParaRPr lang="en-US"/>
          </a:p>
        </p:txBody>
      </p:sp>
    </p:spTree>
    <p:extLst>
      <p:ext uri="{BB962C8B-B14F-4D97-AF65-F5344CB8AC3E}">
        <p14:creationId xmlns:p14="http://schemas.microsoft.com/office/powerpoint/2010/main" val="16163731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LOI and TOI Maneuvers – Fields</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dirty="0">
                <a:latin typeface="Consolas" panose="020B0609020204030204" pitchFamily="49" charset="0"/>
              </a:rPr>
              <a:t>Create </a:t>
            </a:r>
            <a:r>
              <a:rPr lang="en-US" sz="2400" dirty="0" err="1">
                <a:latin typeface="Consolas" panose="020B0609020204030204" pitchFamily="49" charset="0"/>
              </a:rPr>
              <a:t>ImpulsiveBurn</a:t>
            </a:r>
            <a:r>
              <a:rPr lang="en-US" sz="2400" dirty="0">
                <a:latin typeface="Consolas" panose="020B0609020204030204" pitchFamily="49" charset="0"/>
              </a:rPr>
              <a:t> TOI</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TOI.CoordinateSystem</a:t>
            </a:r>
            <a:r>
              <a:rPr lang="en-US" sz="2400" b="1" dirty="0">
                <a:latin typeface="Consolas" panose="020B0609020204030204" pitchFamily="49" charset="0"/>
              </a:rPr>
              <a:t> = Local</a:t>
            </a:r>
          </a:p>
          <a:p>
            <a:pPr marL="0" indent="0">
              <a:buNone/>
            </a:pPr>
            <a:r>
              <a:rPr lang="en-US" sz="2400" b="1" dirty="0" err="1">
                <a:latin typeface="Consolas" panose="020B0609020204030204" pitchFamily="49" charset="0"/>
              </a:rPr>
              <a:t>TOI.Origin</a:t>
            </a:r>
            <a:r>
              <a:rPr lang="en-US" sz="2400" b="1" dirty="0">
                <a:latin typeface="Consolas" panose="020B0609020204030204" pitchFamily="49" charset="0"/>
              </a:rPr>
              <a:t> = Earth</a:t>
            </a:r>
          </a:p>
          <a:p>
            <a:pPr marL="0" indent="0">
              <a:buNone/>
            </a:pPr>
            <a:r>
              <a:rPr lang="en-US" sz="2400" b="1" dirty="0" err="1">
                <a:latin typeface="Consolas" panose="020B0609020204030204" pitchFamily="49" charset="0"/>
              </a:rPr>
              <a:t>TOI.Axes</a:t>
            </a:r>
            <a:r>
              <a:rPr lang="en-US" sz="2400" b="1" dirty="0">
                <a:latin typeface="Consolas" panose="020B0609020204030204" pitchFamily="49" charset="0"/>
              </a:rPr>
              <a:t> = VNB</a:t>
            </a:r>
          </a:p>
          <a:p>
            <a:pPr marL="0" indent="0">
              <a:buNone/>
            </a:pPr>
            <a:endParaRPr lang="en-US" sz="2400" dirty="0">
              <a:latin typeface="Consolas" panose="020B0609020204030204" pitchFamily="49" charset="0"/>
            </a:endParaRPr>
          </a:p>
          <a:p>
            <a:pPr marL="0" indent="0">
              <a:buNone/>
            </a:pPr>
            <a:r>
              <a:rPr lang="en-US" sz="2400" dirty="0">
                <a:latin typeface="Consolas" panose="020B0609020204030204" pitchFamily="49" charset="0"/>
              </a:rPr>
              <a:t>Create </a:t>
            </a:r>
            <a:r>
              <a:rPr lang="en-US" sz="2400" dirty="0" err="1">
                <a:latin typeface="Consolas" panose="020B0609020204030204" pitchFamily="49" charset="0"/>
              </a:rPr>
              <a:t>ImpulsiveBurn</a:t>
            </a:r>
            <a:r>
              <a:rPr lang="en-US" sz="2400" dirty="0">
                <a:latin typeface="Consolas" panose="020B0609020204030204" pitchFamily="49" charset="0"/>
              </a:rPr>
              <a:t> LOI</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LOI.CoordinateSystem</a:t>
            </a:r>
            <a:r>
              <a:rPr lang="en-US" sz="2400" b="1" dirty="0">
                <a:latin typeface="Consolas" panose="020B0609020204030204" pitchFamily="49" charset="0"/>
              </a:rPr>
              <a:t> = Local</a:t>
            </a:r>
          </a:p>
          <a:p>
            <a:pPr marL="0" indent="0">
              <a:buNone/>
            </a:pPr>
            <a:r>
              <a:rPr lang="en-US" sz="2400" b="1" dirty="0" err="1">
                <a:latin typeface="Consolas" panose="020B0609020204030204" pitchFamily="49" charset="0"/>
              </a:rPr>
              <a:t>LOI.Origin</a:t>
            </a:r>
            <a:r>
              <a:rPr lang="en-US" sz="2400" b="1" dirty="0">
                <a:latin typeface="Consolas" panose="020B0609020204030204" pitchFamily="49" charset="0"/>
              </a:rPr>
              <a:t> = Luna</a:t>
            </a:r>
          </a:p>
          <a:p>
            <a:pPr marL="0" indent="0">
              <a:buNone/>
            </a:pPr>
            <a:r>
              <a:rPr lang="en-US" sz="2400" b="1" dirty="0" err="1">
                <a:latin typeface="Consolas" panose="020B0609020204030204" pitchFamily="49" charset="0"/>
              </a:rPr>
              <a:t>LOI.Axes</a:t>
            </a:r>
            <a:r>
              <a:rPr lang="en-US" sz="2400" b="1" dirty="0">
                <a:latin typeface="Consolas" panose="020B0609020204030204" pitchFamily="49" charset="0"/>
              </a:rPr>
              <a:t> = VNB</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134</a:t>
            </a:fld>
            <a:endParaRPr lang="en-US"/>
          </a:p>
        </p:txBody>
      </p:sp>
    </p:spTree>
    <p:extLst>
      <p:ext uri="{BB962C8B-B14F-4D97-AF65-F5344CB8AC3E}">
        <p14:creationId xmlns:p14="http://schemas.microsoft.com/office/powerpoint/2010/main" val="27073690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Coordinate System And Differential Corrector</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dirty="0">
                <a:latin typeface="Consolas" panose="020B0609020204030204" pitchFamily="49" charset="0"/>
              </a:rPr>
              <a:t>Create </a:t>
            </a:r>
            <a:r>
              <a:rPr lang="en-US" sz="2400" b="1" dirty="0" err="1">
                <a:latin typeface="Consolas" panose="020B0609020204030204" pitchFamily="49" charset="0"/>
              </a:rPr>
              <a:t>CoordinateSystem</a:t>
            </a:r>
            <a:r>
              <a:rPr lang="en-US" sz="2400" b="1" dirty="0">
                <a:latin typeface="Consolas" panose="020B0609020204030204" pitchFamily="49" charset="0"/>
              </a:rPr>
              <a:t> MoonMJ2000Eq</a:t>
            </a:r>
          </a:p>
          <a:p>
            <a:pPr marL="0" indent="0">
              <a:buNone/>
            </a:pPr>
            <a:r>
              <a:rPr lang="en-US" sz="2400" b="1" dirty="0">
                <a:latin typeface="Consolas" panose="020B0609020204030204" pitchFamily="49" charset="0"/>
              </a:rPr>
              <a:t>MoonMJ2000Eq.Origin = Luna</a:t>
            </a:r>
          </a:p>
          <a:p>
            <a:pPr marL="0" indent="0">
              <a:buNone/>
            </a:pPr>
            <a:r>
              <a:rPr lang="en-US" sz="2400" b="1" dirty="0">
                <a:latin typeface="Consolas" panose="020B0609020204030204" pitchFamily="49" charset="0"/>
              </a:rPr>
              <a:t>MoonMJ2000Eq.Axes = MJ2000Eq</a:t>
            </a:r>
          </a:p>
          <a:p>
            <a:pPr marL="0" indent="0">
              <a:buNone/>
            </a:pPr>
            <a:endParaRPr lang="en-US" sz="2400" b="1" dirty="0">
              <a:latin typeface="Consolas" panose="020B0609020204030204" pitchFamily="49" charset="0"/>
            </a:endParaRPr>
          </a:p>
          <a:p>
            <a:pPr marL="0" indent="0">
              <a:buNone/>
            </a:pPr>
            <a:r>
              <a:rPr lang="en-US" sz="2400" b="1" dirty="0">
                <a:latin typeface="Consolas" panose="020B0609020204030204" pitchFamily="49" charset="0"/>
              </a:rPr>
              <a:t>Create </a:t>
            </a:r>
            <a:r>
              <a:rPr lang="en-US" sz="2400" b="1" dirty="0" err="1">
                <a:latin typeface="Consolas" panose="020B0609020204030204" pitchFamily="49" charset="0"/>
              </a:rPr>
              <a:t>DifferentialCorrector</a:t>
            </a:r>
            <a:r>
              <a:rPr lang="en-US" sz="2400" b="1" dirty="0">
                <a:latin typeface="Consolas" panose="020B0609020204030204" pitchFamily="49" charset="0"/>
              </a:rPr>
              <a:t> DC1</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135</a:t>
            </a:fld>
            <a:endParaRPr lang="en-US"/>
          </a:p>
        </p:txBody>
      </p:sp>
    </p:spTree>
    <p:extLst>
      <p:ext uri="{BB962C8B-B14F-4D97-AF65-F5344CB8AC3E}">
        <p14:creationId xmlns:p14="http://schemas.microsoft.com/office/powerpoint/2010/main" val="27623342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Subscribers – </a:t>
            </a:r>
            <a:r>
              <a:rPr lang="en-US" err="1"/>
              <a:t>OpenFramesInterface</a:t>
            </a:r>
            <a:r>
              <a:rPr lang="en-US"/>
              <a:t> – Creation and CS</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dirty="0">
                <a:latin typeface="Consolas" panose="020B0609020204030204" pitchFamily="49" charset="0"/>
              </a:rPr>
              <a:t>Create </a:t>
            </a:r>
            <a:r>
              <a:rPr lang="en-US" sz="2400" b="1" dirty="0" err="1">
                <a:latin typeface="Consolas" panose="020B0609020204030204" pitchFamily="49" charset="0"/>
              </a:rPr>
              <a:t>OpenFramesInterface</a:t>
            </a:r>
            <a:r>
              <a:rPr lang="en-US" sz="2400" b="1" dirty="0">
                <a:latin typeface="Consolas" panose="020B0609020204030204" pitchFamily="49" charset="0"/>
              </a:rPr>
              <a:t> </a:t>
            </a:r>
            <a:r>
              <a:rPr lang="en-US" sz="2400" b="1" dirty="0" err="1">
                <a:latin typeface="Consolas" panose="020B0609020204030204" pitchFamily="49" charset="0"/>
              </a:rPr>
              <a:t>EarthInertialView</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EarthInertialView.CoordinateSystem</a:t>
            </a:r>
            <a:r>
              <a:rPr lang="en-US" sz="2400" b="1" dirty="0">
                <a:latin typeface="Consolas" panose="020B0609020204030204" pitchFamily="49" charset="0"/>
              </a:rPr>
              <a:t> = EarthMJ2000Eq</a:t>
            </a:r>
          </a:p>
          <a:p>
            <a:pPr marL="0" indent="0">
              <a:buNone/>
            </a:pPr>
            <a:endParaRPr lang="en-US" sz="2400" b="1" dirty="0">
              <a:latin typeface="Consolas" panose="020B0609020204030204" pitchFamily="49" charset="0"/>
            </a:endParaRPr>
          </a:p>
          <a:p>
            <a:pPr marL="0" indent="0">
              <a:buNone/>
            </a:pPr>
            <a:endParaRPr lang="en-US" sz="2400" b="1" dirty="0">
              <a:latin typeface="Consolas" panose="020B0609020204030204" pitchFamily="49" charset="0"/>
            </a:endParaRPr>
          </a:p>
          <a:p>
            <a:pPr marL="0" indent="0">
              <a:buNone/>
            </a:pPr>
            <a:endParaRPr lang="en-US" sz="2400" b="1" dirty="0">
              <a:latin typeface="Consolas" panose="020B0609020204030204" pitchFamily="49" charset="0"/>
            </a:endParaRPr>
          </a:p>
          <a:p>
            <a:pPr marL="0" indent="0">
              <a:buNone/>
            </a:pPr>
            <a:r>
              <a:rPr lang="en-US" sz="2400" b="1" dirty="0">
                <a:latin typeface="Consolas" panose="020B0609020204030204" pitchFamily="49" charset="0"/>
              </a:rPr>
              <a:t>Create </a:t>
            </a:r>
            <a:r>
              <a:rPr lang="en-US" sz="2400" b="1" dirty="0" err="1">
                <a:latin typeface="Consolas" panose="020B0609020204030204" pitchFamily="49" charset="0"/>
              </a:rPr>
              <a:t>OpenFramesInterface</a:t>
            </a:r>
            <a:r>
              <a:rPr lang="en-US" sz="2400" b="1" dirty="0">
                <a:latin typeface="Consolas" panose="020B0609020204030204" pitchFamily="49" charset="0"/>
              </a:rPr>
              <a:t> </a:t>
            </a:r>
            <a:r>
              <a:rPr lang="en-US" sz="2400" b="1" dirty="0" err="1">
                <a:latin typeface="Consolas" panose="020B0609020204030204" pitchFamily="49" charset="0"/>
              </a:rPr>
              <a:t>MoonInertialView</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MoonInertialView.CoordinateSystem</a:t>
            </a:r>
            <a:r>
              <a:rPr lang="en-US" sz="2400" b="1" dirty="0">
                <a:latin typeface="Consolas" panose="020B0609020204030204" pitchFamily="49" charset="0"/>
              </a:rPr>
              <a:t> = MoonMJ2000Eq</a:t>
            </a:r>
          </a:p>
          <a:p>
            <a:pPr marL="0" indent="0">
              <a:buNone/>
            </a:pPr>
            <a:endParaRPr lang="en-US" sz="2400" b="1" dirty="0">
              <a:latin typeface="Consolas" panose="020B0609020204030204" pitchFamily="49" charset="0"/>
            </a:endParaRP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136</a:t>
            </a:fld>
            <a:endParaRPr lang="en-US"/>
          </a:p>
        </p:txBody>
      </p:sp>
    </p:spTree>
    <p:extLst>
      <p:ext uri="{BB962C8B-B14F-4D97-AF65-F5344CB8AC3E}">
        <p14:creationId xmlns:p14="http://schemas.microsoft.com/office/powerpoint/2010/main" val="10973048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Subscribers – </a:t>
            </a:r>
            <a:r>
              <a:rPr lang="en-US" err="1"/>
              <a:t>OpenFramesInterface</a:t>
            </a:r>
            <a:r>
              <a:rPr lang="en-US"/>
              <a:t> – Objects and Views</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dirty="0">
                <a:latin typeface="Consolas" panose="020B0609020204030204" pitchFamily="49" charset="0"/>
              </a:rPr>
              <a:t>Create </a:t>
            </a:r>
            <a:r>
              <a:rPr lang="en-US" sz="2400" dirty="0" err="1">
                <a:latin typeface="Consolas" panose="020B0609020204030204" pitchFamily="49" charset="0"/>
              </a:rPr>
              <a:t>OpenFramesInterface</a:t>
            </a:r>
            <a:r>
              <a:rPr lang="en-US" sz="2400" dirty="0">
                <a:latin typeface="Consolas" panose="020B0609020204030204" pitchFamily="49" charset="0"/>
              </a:rPr>
              <a:t> </a:t>
            </a:r>
            <a:r>
              <a:rPr lang="en-US" sz="2400" dirty="0" err="1">
                <a:latin typeface="Consolas" panose="020B0609020204030204" pitchFamily="49" charset="0"/>
              </a:rPr>
              <a:t>EarthInertialView</a:t>
            </a:r>
            <a:endParaRPr lang="en-US" sz="2400" dirty="0">
              <a:latin typeface="Consolas" panose="020B0609020204030204" pitchFamily="49" charset="0"/>
            </a:endParaRPr>
          </a:p>
          <a:p>
            <a:pPr marL="0" indent="0">
              <a:buNone/>
            </a:pPr>
            <a:r>
              <a:rPr lang="en-US" sz="2400" dirty="0" err="1">
                <a:latin typeface="Consolas" panose="020B0609020204030204" pitchFamily="49" charset="0"/>
              </a:rPr>
              <a:t>EarthInertialView.CoordinateSystem</a:t>
            </a:r>
            <a:r>
              <a:rPr lang="en-US" sz="2400" dirty="0">
                <a:latin typeface="Consolas" panose="020B0609020204030204" pitchFamily="49" charset="0"/>
              </a:rPr>
              <a:t> = EarthMJ2000Eq</a:t>
            </a:r>
          </a:p>
          <a:p>
            <a:pPr marL="0" indent="0">
              <a:buNone/>
            </a:pPr>
            <a:r>
              <a:rPr lang="en-US" sz="2400" b="1" dirty="0" err="1">
                <a:latin typeface="Consolas" panose="020B0609020204030204" pitchFamily="49" charset="0"/>
              </a:rPr>
              <a:t>EarthInertialView.Add</a:t>
            </a:r>
            <a:r>
              <a:rPr lang="en-US" sz="2400" b="1" dirty="0">
                <a:latin typeface="Consolas" panose="020B0609020204030204" pitchFamily="49" charset="0"/>
              </a:rPr>
              <a:t> = {Sat, Earth, Luna, Sun} </a:t>
            </a:r>
          </a:p>
          <a:p>
            <a:pPr marL="0" indent="0">
              <a:buNone/>
            </a:pPr>
            <a:r>
              <a:rPr lang="en-US" sz="2400" b="1" dirty="0" err="1">
                <a:latin typeface="Consolas" panose="020B0609020204030204" pitchFamily="49" charset="0"/>
              </a:rPr>
              <a:t>EarthInertialView.View</a:t>
            </a:r>
            <a:r>
              <a:rPr lang="en-US" sz="2400" b="1" dirty="0">
                <a:latin typeface="Consolas" panose="020B0609020204030204" pitchFamily="49" charset="0"/>
              </a:rPr>
              <a:t> = {</a:t>
            </a:r>
            <a:r>
              <a:rPr lang="en-US" sz="2400" b="1" dirty="0" err="1">
                <a:latin typeface="Consolas" panose="020B0609020204030204" pitchFamily="49" charset="0"/>
              </a:rPr>
              <a:t>EarthView</a:t>
            </a:r>
            <a:r>
              <a:rPr lang="en-US" sz="2400" b="1" dirty="0">
                <a:latin typeface="Consolas" panose="020B0609020204030204" pitchFamily="49" charset="0"/>
              </a:rPr>
              <a:t>, </a:t>
            </a:r>
            <a:r>
              <a:rPr lang="en-US" sz="2400" b="1" dirty="0" err="1">
                <a:latin typeface="Consolas" panose="020B0609020204030204" pitchFamily="49" charset="0"/>
              </a:rPr>
              <a:t>SatView</a:t>
            </a:r>
            <a:r>
              <a:rPr lang="en-US" sz="2400" b="1" dirty="0">
                <a:latin typeface="Consolas" panose="020B0609020204030204" pitchFamily="49" charset="0"/>
              </a:rPr>
              <a:t>}</a:t>
            </a:r>
          </a:p>
          <a:p>
            <a:pPr marL="0" indent="0">
              <a:buNone/>
            </a:pPr>
            <a:endParaRPr lang="en-US" sz="2400" dirty="0">
              <a:latin typeface="Consolas" panose="020B0609020204030204" pitchFamily="49" charset="0"/>
            </a:endParaRPr>
          </a:p>
          <a:p>
            <a:pPr marL="0" indent="0">
              <a:buNone/>
            </a:pPr>
            <a:r>
              <a:rPr lang="en-US" sz="2400" dirty="0">
                <a:latin typeface="Consolas" panose="020B0609020204030204" pitchFamily="49" charset="0"/>
              </a:rPr>
              <a:t>Create </a:t>
            </a:r>
            <a:r>
              <a:rPr lang="en-US" sz="2400" dirty="0" err="1">
                <a:latin typeface="Consolas" panose="020B0609020204030204" pitchFamily="49" charset="0"/>
              </a:rPr>
              <a:t>OpenFramesInterface</a:t>
            </a:r>
            <a:r>
              <a:rPr lang="en-US" sz="2400" dirty="0">
                <a:latin typeface="Consolas" panose="020B0609020204030204" pitchFamily="49" charset="0"/>
              </a:rPr>
              <a:t> </a:t>
            </a:r>
            <a:r>
              <a:rPr lang="en-US" sz="2400" dirty="0" err="1">
                <a:latin typeface="Consolas" panose="020B0609020204030204" pitchFamily="49" charset="0"/>
              </a:rPr>
              <a:t>MoonInertialView</a:t>
            </a:r>
            <a:endParaRPr lang="en-US" sz="2400" dirty="0">
              <a:latin typeface="Consolas" panose="020B0609020204030204" pitchFamily="49" charset="0"/>
            </a:endParaRPr>
          </a:p>
          <a:p>
            <a:pPr marL="0" indent="0">
              <a:buNone/>
            </a:pPr>
            <a:r>
              <a:rPr lang="en-US" sz="2400" dirty="0" err="1">
                <a:latin typeface="Consolas" panose="020B0609020204030204" pitchFamily="49" charset="0"/>
              </a:rPr>
              <a:t>MoonInertialView.CoordinateSystem</a:t>
            </a:r>
            <a:r>
              <a:rPr lang="en-US" sz="2400" dirty="0">
                <a:latin typeface="Consolas" panose="020B0609020204030204" pitchFamily="49" charset="0"/>
              </a:rPr>
              <a:t> = MoonMJ2000Eq</a:t>
            </a:r>
          </a:p>
          <a:p>
            <a:pPr marL="0" indent="0">
              <a:buNone/>
            </a:pPr>
            <a:r>
              <a:rPr lang="en-US" sz="2400" b="1" dirty="0" err="1">
                <a:latin typeface="Consolas" panose="020B0609020204030204" pitchFamily="49" charset="0"/>
              </a:rPr>
              <a:t>MoonInertialView.Add</a:t>
            </a:r>
            <a:r>
              <a:rPr lang="en-US" sz="2400" b="1" dirty="0">
                <a:latin typeface="Consolas" panose="020B0609020204030204" pitchFamily="49" charset="0"/>
              </a:rPr>
              <a:t> = {Sat, Earth, Luna, Sun}</a:t>
            </a:r>
          </a:p>
          <a:p>
            <a:pPr marL="0" indent="0">
              <a:buNone/>
            </a:pPr>
            <a:r>
              <a:rPr lang="en-US" sz="2400" b="1" dirty="0" err="1">
                <a:latin typeface="Consolas" panose="020B0609020204030204" pitchFamily="49" charset="0"/>
              </a:rPr>
              <a:t>MoonInertialView.View</a:t>
            </a:r>
            <a:r>
              <a:rPr lang="en-US" sz="2400" b="1" dirty="0">
                <a:latin typeface="Consolas" panose="020B0609020204030204" pitchFamily="49" charset="0"/>
              </a:rPr>
              <a:t> = {</a:t>
            </a:r>
            <a:r>
              <a:rPr lang="en-US" sz="2400" b="1" dirty="0" err="1">
                <a:latin typeface="Consolas" panose="020B0609020204030204" pitchFamily="49" charset="0"/>
              </a:rPr>
              <a:t>MoonView</a:t>
            </a:r>
            <a:r>
              <a:rPr lang="en-US" sz="2400" b="1" dirty="0">
                <a:latin typeface="Consolas" panose="020B0609020204030204" pitchFamily="49" charset="0"/>
              </a:rPr>
              <a:t>, </a:t>
            </a:r>
            <a:r>
              <a:rPr lang="en-US" sz="2400" b="1" dirty="0" err="1">
                <a:latin typeface="Consolas" panose="020B0609020204030204" pitchFamily="49" charset="0"/>
              </a:rPr>
              <a:t>SatView</a:t>
            </a:r>
            <a:r>
              <a:rPr lang="en-US" sz="2400" b="1" dirty="0">
                <a:latin typeface="Consolas" panose="020B0609020204030204" pitchFamily="49" charset="0"/>
              </a:rPr>
              <a:t>}</a:t>
            </a:r>
          </a:p>
          <a:p>
            <a:pPr marL="0" indent="0">
              <a:buNone/>
            </a:pPr>
            <a:endParaRPr lang="en-US" sz="2400" b="1" dirty="0">
              <a:latin typeface="Consolas" panose="020B0609020204030204" pitchFamily="49" charset="0"/>
            </a:endParaRP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137</a:t>
            </a:fld>
            <a:endParaRPr lang="en-US"/>
          </a:p>
        </p:txBody>
      </p:sp>
    </p:spTree>
    <p:extLst>
      <p:ext uri="{BB962C8B-B14F-4D97-AF65-F5344CB8AC3E}">
        <p14:creationId xmlns:p14="http://schemas.microsoft.com/office/powerpoint/2010/main" val="17640158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Subscribers – </a:t>
            </a:r>
            <a:r>
              <a:rPr lang="en-US" err="1"/>
              <a:t>OpenFramesView</a:t>
            </a:r>
            <a:r>
              <a:rPr lang="en-US"/>
              <a:t> - </a:t>
            </a:r>
            <a:r>
              <a:rPr lang="en-US" err="1"/>
              <a:t>EarthView</a:t>
            </a:r>
            <a:endParaRPr lang="en-US"/>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dirty="0">
                <a:latin typeface="Consolas" panose="020B0609020204030204" pitchFamily="49" charset="0"/>
              </a:rPr>
              <a:t>Create </a:t>
            </a:r>
            <a:r>
              <a:rPr lang="en-US" sz="2400" b="1" dirty="0" err="1">
                <a:latin typeface="Consolas" panose="020B0609020204030204" pitchFamily="49" charset="0"/>
              </a:rPr>
              <a:t>OpenFramesView</a:t>
            </a:r>
            <a:r>
              <a:rPr lang="en-US" sz="2400" b="1" dirty="0">
                <a:latin typeface="Consolas" panose="020B0609020204030204" pitchFamily="49" charset="0"/>
              </a:rPr>
              <a:t> </a:t>
            </a:r>
            <a:r>
              <a:rPr lang="en-US" sz="2400" b="1" dirty="0" err="1">
                <a:latin typeface="Consolas" panose="020B0609020204030204" pitchFamily="49" charset="0"/>
              </a:rPr>
              <a:t>EarthView</a:t>
            </a:r>
            <a:r>
              <a:rPr lang="en-US" sz="2400" b="1" dirty="0">
                <a:latin typeface="Consolas" panose="020B0609020204030204" pitchFamily="49" charset="0"/>
              </a:rPr>
              <a:t>;</a:t>
            </a:r>
          </a:p>
          <a:p>
            <a:pPr marL="0" indent="0">
              <a:buNone/>
            </a:pPr>
            <a:r>
              <a:rPr lang="en-US" sz="2400" b="1" dirty="0" err="1">
                <a:latin typeface="Consolas" panose="020B0609020204030204" pitchFamily="49" charset="0"/>
              </a:rPr>
              <a:t>EarthView.ViewFrame</a:t>
            </a:r>
            <a:r>
              <a:rPr lang="en-US" sz="2400" b="1" dirty="0">
                <a:latin typeface="Consolas" panose="020B0609020204030204" pitchFamily="49" charset="0"/>
              </a:rPr>
              <a:t> = </a:t>
            </a:r>
            <a:r>
              <a:rPr lang="en-US" sz="2400" b="1" dirty="0" err="1">
                <a:latin typeface="Consolas" panose="020B0609020204030204" pitchFamily="49" charset="0"/>
              </a:rPr>
              <a:t>CoordinateSystem</a:t>
            </a:r>
            <a:r>
              <a:rPr lang="en-US" sz="2400" b="1" dirty="0">
                <a:latin typeface="Consolas" panose="020B0609020204030204" pitchFamily="49" charset="0"/>
              </a:rPr>
              <a:t>;</a:t>
            </a:r>
          </a:p>
          <a:p>
            <a:pPr marL="0" indent="0">
              <a:buNone/>
            </a:pPr>
            <a:r>
              <a:rPr lang="en-US" sz="2400" b="1" dirty="0" err="1">
                <a:latin typeface="Consolas" panose="020B0609020204030204" pitchFamily="49" charset="0"/>
              </a:rPr>
              <a:t>EarthView.ViewTrajectory</a:t>
            </a:r>
            <a:r>
              <a:rPr lang="en-US" sz="2400" b="1" dirty="0">
                <a:latin typeface="Consolas" panose="020B0609020204030204" pitchFamily="49" charset="0"/>
              </a:rPr>
              <a:t> = Off;</a:t>
            </a:r>
          </a:p>
          <a:p>
            <a:pPr marL="0" indent="0">
              <a:buNone/>
            </a:pPr>
            <a:r>
              <a:rPr lang="en-US" sz="2400" b="1" dirty="0" err="1">
                <a:latin typeface="Consolas" panose="020B0609020204030204" pitchFamily="49" charset="0"/>
              </a:rPr>
              <a:t>EarthView.InertialFrame</a:t>
            </a:r>
            <a:r>
              <a:rPr lang="en-US" sz="2400" b="1" dirty="0">
                <a:latin typeface="Consolas" panose="020B0609020204030204" pitchFamily="49" charset="0"/>
              </a:rPr>
              <a:t> = Off;</a:t>
            </a:r>
          </a:p>
          <a:p>
            <a:pPr marL="0" indent="0">
              <a:buNone/>
            </a:pPr>
            <a:r>
              <a:rPr lang="en-US" sz="2400" b="1" dirty="0" err="1">
                <a:latin typeface="Consolas" panose="020B0609020204030204" pitchFamily="49" charset="0"/>
              </a:rPr>
              <a:t>EarthView.SetDefaultLocation</a:t>
            </a:r>
            <a:r>
              <a:rPr lang="en-US" sz="2400" b="1" dirty="0">
                <a:latin typeface="Consolas" panose="020B0609020204030204" pitchFamily="49" charset="0"/>
              </a:rPr>
              <a:t> = Off;</a:t>
            </a:r>
          </a:p>
          <a:p>
            <a:pPr marL="0" indent="0">
              <a:buNone/>
            </a:pPr>
            <a:r>
              <a:rPr lang="en-US" sz="2400" b="1" dirty="0" err="1">
                <a:latin typeface="Consolas" panose="020B0609020204030204" pitchFamily="49" charset="0"/>
              </a:rPr>
              <a:t>EarthView.SetCurrentLocation</a:t>
            </a:r>
            <a:r>
              <a:rPr lang="en-US" sz="2400" b="1" dirty="0">
                <a:latin typeface="Consolas" panose="020B0609020204030204" pitchFamily="49" charset="0"/>
              </a:rPr>
              <a:t> = On;</a:t>
            </a:r>
          </a:p>
          <a:p>
            <a:pPr marL="0" indent="0">
              <a:buNone/>
            </a:pPr>
            <a:r>
              <a:rPr lang="en-US" sz="2400" b="1" dirty="0" err="1">
                <a:latin typeface="Consolas" panose="020B0609020204030204" pitchFamily="49" charset="0"/>
              </a:rPr>
              <a:t>EarthView.CurrentEye</a:t>
            </a:r>
            <a:r>
              <a:rPr lang="en-US" sz="2400" b="1" dirty="0">
                <a:latin typeface="Consolas" panose="020B0609020204030204" pitchFamily="49" charset="0"/>
              </a:rPr>
              <a:t> = [ 900000 -600000 300000 ];</a:t>
            </a:r>
          </a:p>
          <a:p>
            <a:pPr marL="0" indent="0">
              <a:buNone/>
            </a:pPr>
            <a:r>
              <a:rPr lang="en-US" sz="2400" b="1" dirty="0" err="1">
                <a:latin typeface="Consolas" panose="020B0609020204030204" pitchFamily="49" charset="0"/>
              </a:rPr>
              <a:t>EarthView.CurrentCenter</a:t>
            </a:r>
            <a:r>
              <a:rPr lang="en-US" sz="2400" b="1" dirty="0">
                <a:latin typeface="Consolas" panose="020B0609020204030204" pitchFamily="49" charset="0"/>
              </a:rPr>
              <a:t> = [ 0 0 0 ];</a:t>
            </a:r>
          </a:p>
          <a:p>
            <a:pPr marL="0" indent="0">
              <a:buNone/>
            </a:pPr>
            <a:r>
              <a:rPr lang="en-US" sz="2400" b="1" dirty="0" err="1">
                <a:latin typeface="Consolas" panose="020B0609020204030204" pitchFamily="49" charset="0"/>
              </a:rPr>
              <a:t>EarthView.CurrentUp</a:t>
            </a:r>
            <a:r>
              <a:rPr lang="en-US" sz="2400" b="1" dirty="0">
                <a:latin typeface="Consolas" panose="020B0609020204030204" pitchFamily="49" charset="0"/>
              </a:rPr>
              <a:t> = [ 0 0 1 ];</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138</a:t>
            </a:fld>
            <a:endParaRPr lang="en-US"/>
          </a:p>
        </p:txBody>
      </p:sp>
    </p:spTree>
    <p:extLst>
      <p:ext uri="{BB962C8B-B14F-4D97-AF65-F5344CB8AC3E}">
        <p14:creationId xmlns:p14="http://schemas.microsoft.com/office/powerpoint/2010/main" val="2377549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Subscribers – </a:t>
            </a:r>
            <a:r>
              <a:rPr lang="en-US" err="1"/>
              <a:t>OpenFramesView</a:t>
            </a:r>
            <a:r>
              <a:rPr lang="en-US"/>
              <a:t> - </a:t>
            </a:r>
            <a:r>
              <a:rPr lang="en-US" err="1"/>
              <a:t>MoonView</a:t>
            </a:r>
            <a:endParaRPr lang="en-US"/>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dirty="0">
                <a:latin typeface="Consolas" panose="020B0609020204030204" pitchFamily="49" charset="0"/>
              </a:rPr>
              <a:t>Create </a:t>
            </a:r>
            <a:r>
              <a:rPr lang="en-US" sz="2400" b="1" dirty="0" err="1">
                <a:latin typeface="Consolas" panose="020B0609020204030204" pitchFamily="49" charset="0"/>
              </a:rPr>
              <a:t>OpenFramesView</a:t>
            </a:r>
            <a:r>
              <a:rPr lang="en-US" sz="2400" b="1" dirty="0">
                <a:latin typeface="Consolas" panose="020B0609020204030204" pitchFamily="49" charset="0"/>
              </a:rPr>
              <a:t> </a:t>
            </a:r>
            <a:r>
              <a:rPr lang="en-US" sz="2400" b="1" dirty="0" err="1">
                <a:latin typeface="Consolas" panose="020B0609020204030204" pitchFamily="49" charset="0"/>
              </a:rPr>
              <a:t>MoonView</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MoonView.ViewFrame</a:t>
            </a:r>
            <a:r>
              <a:rPr lang="en-US" sz="2400" b="1" dirty="0">
                <a:latin typeface="Consolas" panose="020B0609020204030204" pitchFamily="49" charset="0"/>
              </a:rPr>
              <a:t> = </a:t>
            </a:r>
            <a:r>
              <a:rPr lang="en-US" sz="2400" b="1" dirty="0" err="1">
                <a:latin typeface="Consolas" panose="020B0609020204030204" pitchFamily="49" charset="0"/>
              </a:rPr>
              <a:t>CoordinateSystem</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MoonView.ViewTrajectory</a:t>
            </a:r>
            <a:r>
              <a:rPr lang="en-US" sz="2400" b="1" dirty="0">
                <a:latin typeface="Consolas" panose="020B0609020204030204" pitchFamily="49" charset="0"/>
              </a:rPr>
              <a:t> = Off</a:t>
            </a:r>
          </a:p>
          <a:p>
            <a:pPr marL="0" indent="0">
              <a:buNone/>
            </a:pPr>
            <a:r>
              <a:rPr lang="en-US" sz="2400" b="1" dirty="0" err="1">
                <a:latin typeface="Consolas" panose="020B0609020204030204" pitchFamily="49" charset="0"/>
              </a:rPr>
              <a:t>MoonView.InertialFrame</a:t>
            </a:r>
            <a:r>
              <a:rPr lang="en-US" sz="2400" b="1" dirty="0">
                <a:latin typeface="Consolas" panose="020B0609020204030204" pitchFamily="49" charset="0"/>
              </a:rPr>
              <a:t> = Off</a:t>
            </a:r>
          </a:p>
          <a:p>
            <a:pPr marL="0" indent="0">
              <a:buNone/>
            </a:pPr>
            <a:r>
              <a:rPr lang="en-US" sz="2400" b="1" dirty="0" err="1">
                <a:latin typeface="Consolas" panose="020B0609020204030204" pitchFamily="49" charset="0"/>
              </a:rPr>
              <a:t>MoonView.SetDefaultLocation</a:t>
            </a:r>
            <a:r>
              <a:rPr lang="en-US" sz="2400" b="1" dirty="0">
                <a:latin typeface="Consolas" panose="020B0609020204030204" pitchFamily="49" charset="0"/>
              </a:rPr>
              <a:t> = Off</a:t>
            </a:r>
          </a:p>
          <a:p>
            <a:pPr marL="0" indent="0">
              <a:buNone/>
            </a:pPr>
            <a:r>
              <a:rPr lang="en-US" sz="2400" b="1" dirty="0" err="1">
                <a:latin typeface="Consolas" panose="020B0609020204030204" pitchFamily="49" charset="0"/>
              </a:rPr>
              <a:t>MoonView.SetCurrentLocation</a:t>
            </a:r>
            <a:r>
              <a:rPr lang="en-US" sz="2400" b="1" dirty="0">
                <a:latin typeface="Consolas" panose="020B0609020204030204" pitchFamily="49" charset="0"/>
              </a:rPr>
              <a:t> = On</a:t>
            </a:r>
          </a:p>
          <a:p>
            <a:pPr marL="0" indent="0">
              <a:buNone/>
            </a:pPr>
            <a:r>
              <a:rPr lang="en-US" sz="2400" b="1" dirty="0" err="1">
                <a:latin typeface="Consolas" panose="020B0609020204030204" pitchFamily="49" charset="0"/>
              </a:rPr>
              <a:t>MoonView.CurrentEye</a:t>
            </a:r>
            <a:r>
              <a:rPr lang="en-US" sz="2400" b="1" dirty="0">
                <a:latin typeface="Consolas" panose="020B0609020204030204" pitchFamily="49" charset="0"/>
              </a:rPr>
              <a:t> = [ 5000 -10000 22000 ]</a:t>
            </a:r>
          </a:p>
          <a:p>
            <a:pPr marL="0" indent="0">
              <a:buNone/>
            </a:pPr>
            <a:r>
              <a:rPr lang="en-US" sz="2400" b="1" dirty="0" err="1">
                <a:latin typeface="Consolas" panose="020B0609020204030204" pitchFamily="49" charset="0"/>
              </a:rPr>
              <a:t>MoonView.CurrentCenter</a:t>
            </a:r>
            <a:r>
              <a:rPr lang="en-US" sz="2400" b="1" dirty="0">
                <a:latin typeface="Consolas" panose="020B0609020204030204" pitchFamily="49" charset="0"/>
              </a:rPr>
              <a:t> = [ 0 0 0 ]</a:t>
            </a:r>
          </a:p>
          <a:p>
            <a:pPr marL="0" indent="0">
              <a:buNone/>
            </a:pPr>
            <a:r>
              <a:rPr lang="en-US" sz="2400" b="1" dirty="0" err="1">
                <a:latin typeface="Consolas" panose="020B0609020204030204" pitchFamily="49" charset="0"/>
              </a:rPr>
              <a:t>MoonView.CurrentUp</a:t>
            </a:r>
            <a:r>
              <a:rPr lang="en-US" sz="2400" b="1" dirty="0">
                <a:latin typeface="Consolas" panose="020B0609020204030204" pitchFamily="49" charset="0"/>
              </a:rPr>
              <a:t> = [ 1 0 0 ]</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139</a:t>
            </a:fld>
            <a:endParaRPr lang="en-US"/>
          </a:p>
        </p:txBody>
      </p:sp>
    </p:spTree>
    <p:extLst>
      <p:ext uri="{BB962C8B-B14F-4D97-AF65-F5344CB8AC3E}">
        <p14:creationId xmlns:p14="http://schemas.microsoft.com/office/powerpoint/2010/main" val="35250672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D4741E-3B53-3684-D813-3FCA688F6368}"/>
              </a:ext>
            </a:extLst>
          </p:cNvPr>
          <p:cNvSpPr>
            <a:spLocks noGrp="1"/>
          </p:cNvSpPr>
          <p:nvPr>
            <p:ph type="title"/>
          </p:nvPr>
        </p:nvSpPr>
        <p:spPr/>
        <p:txBody>
          <a:bodyPr/>
          <a:lstStyle/>
          <a:p>
            <a:r>
              <a:rPr lang="en-US"/>
              <a:t>Orbital Mechanics 101</a:t>
            </a:r>
          </a:p>
        </p:txBody>
      </p:sp>
    </p:spTree>
    <p:extLst>
      <p:ext uri="{BB962C8B-B14F-4D97-AF65-F5344CB8AC3E}">
        <p14:creationId xmlns:p14="http://schemas.microsoft.com/office/powerpoint/2010/main" val="33837258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Subscribers – </a:t>
            </a:r>
            <a:r>
              <a:rPr lang="en-US" err="1"/>
              <a:t>OpenFramesView</a:t>
            </a:r>
            <a:r>
              <a:rPr lang="en-US"/>
              <a:t> - </a:t>
            </a:r>
            <a:r>
              <a:rPr lang="en-US" err="1"/>
              <a:t>SatView</a:t>
            </a:r>
            <a:endParaRPr lang="en-US"/>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dirty="0">
                <a:latin typeface="Consolas" panose="020B0609020204030204" pitchFamily="49" charset="0"/>
              </a:rPr>
              <a:t>Create </a:t>
            </a:r>
            <a:r>
              <a:rPr lang="en-US" sz="2400" b="1" dirty="0" err="1">
                <a:latin typeface="Consolas" panose="020B0609020204030204" pitchFamily="49" charset="0"/>
              </a:rPr>
              <a:t>OpenFramesView</a:t>
            </a:r>
            <a:r>
              <a:rPr lang="en-US" sz="2400" b="1" dirty="0">
                <a:latin typeface="Consolas" panose="020B0609020204030204" pitchFamily="49" charset="0"/>
              </a:rPr>
              <a:t> </a:t>
            </a:r>
            <a:r>
              <a:rPr lang="en-US" sz="2400" b="1" dirty="0" err="1">
                <a:latin typeface="Consolas" panose="020B0609020204030204" pitchFamily="49" charset="0"/>
              </a:rPr>
              <a:t>SatView</a:t>
            </a:r>
            <a:endParaRPr lang="en-US" sz="2400" b="1" dirty="0">
              <a:latin typeface="Consolas" panose="020B0609020204030204" pitchFamily="49" charset="0"/>
            </a:endParaRPr>
          </a:p>
          <a:p>
            <a:pPr marL="0" indent="0">
              <a:buNone/>
            </a:pPr>
            <a:r>
              <a:rPr lang="en-US" sz="2400" b="1" dirty="0" err="1">
                <a:latin typeface="Consolas" panose="020B0609020204030204" pitchFamily="49" charset="0"/>
              </a:rPr>
              <a:t>SatView.ViewFrame</a:t>
            </a:r>
            <a:r>
              <a:rPr lang="en-US" sz="2400" b="1" dirty="0">
                <a:latin typeface="Consolas" panose="020B0609020204030204" pitchFamily="49" charset="0"/>
              </a:rPr>
              <a:t> = Sat</a:t>
            </a:r>
          </a:p>
          <a:p>
            <a:pPr marL="0" indent="0">
              <a:buNone/>
            </a:pPr>
            <a:r>
              <a:rPr lang="en-US" sz="2400" b="1" dirty="0" err="1">
                <a:latin typeface="Consolas" panose="020B0609020204030204" pitchFamily="49" charset="0"/>
              </a:rPr>
              <a:t>SatView.ViewTrajectory</a:t>
            </a:r>
            <a:r>
              <a:rPr lang="en-US" sz="2400" b="1" dirty="0">
                <a:latin typeface="Consolas" panose="020B0609020204030204" pitchFamily="49" charset="0"/>
              </a:rPr>
              <a:t> = Off</a:t>
            </a:r>
          </a:p>
          <a:p>
            <a:pPr marL="0" indent="0">
              <a:buNone/>
            </a:pPr>
            <a:r>
              <a:rPr lang="en-US" sz="2400" b="1" dirty="0" err="1">
                <a:latin typeface="Consolas" panose="020B0609020204030204" pitchFamily="49" charset="0"/>
              </a:rPr>
              <a:t>SatView.InertialFrame</a:t>
            </a:r>
            <a:r>
              <a:rPr lang="en-US" sz="2400" b="1" dirty="0">
                <a:latin typeface="Consolas" panose="020B0609020204030204" pitchFamily="49" charset="0"/>
              </a:rPr>
              <a:t> = Off</a:t>
            </a:r>
          </a:p>
          <a:p>
            <a:pPr marL="0" indent="0">
              <a:buNone/>
            </a:pPr>
            <a:r>
              <a:rPr lang="en-US" sz="2400" b="1" dirty="0" err="1">
                <a:latin typeface="Consolas" panose="020B0609020204030204" pitchFamily="49" charset="0"/>
              </a:rPr>
              <a:t>SatView.SetDefaultLocation</a:t>
            </a:r>
            <a:r>
              <a:rPr lang="en-US" sz="2400" b="1" dirty="0">
                <a:latin typeface="Consolas" panose="020B0609020204030204" pitchFamily="49" charset="0"/>
              </a:rPr>
              <a:t> = Off</a:t>
            </a:r>
          </a:p>
          <a:p>
            <a:pPr marL="0" indent="0">
              <a:buNone/>
            </a:pPr>
            <a:r>
              <a:rPr lang="en-US" sz="2400" b="1" dirty="0" err="1">
                <a:latin typeface="Consolas" panose="020B0609020204030204" pitchFamily="49" charset="0"/>
              </a:rPr>
              <a:t>SatView.SetCurrentLocation</a:t>
            </a:r>
            <a:r>
              <a:rPr lang="en-US" sz="2400" b="1" dirty="0">
                <a:latin typeface="Consolas" panose="020B0609020204030204" pitchFamily="49" charset="0"/>
              </a:rPr>
              <a:t> = Off</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140</a:t>
            </a:fld>
            <a:endParaRPr lang="en-US"/>
          </a:p>
        </p:txBody>
      </p:sp>
    </p:spTree>
    <p:extLst>
      <p:ext uri="{BB962C8B-B14F-4D97-AF65-F5344CB8AC3E}">
        <p14:creationId xmlns:p14="http://schemas.microsoft.com/office/powerpoint/2010/main" val="19985284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41BE1-D1F0-979B-F6FD-A1532455F398}"/>
              </a:ext>
            </a:extLst>
          </p:cNvPr>
          <p:cNvSpPr>
            <a:spLocks noGrp="1"/>
          </p:cNvSpPr>
          <p:nvPr>
            <p:ph type="title"/>
          </p:nvPr>
        </p:nvSpPr>
        <p:spPr/>
        <p:txBody>
          <a:bodyPr/>
          <a:lstStyle/>
          <a:p>
            <a:r>
              <a:rPr lang="en-US"/>
              <a:t>Progress check</a:t>
            </a:r>
          </a:p>
        </p:txBody>
      </p:sp>
      <p:sp>
        <p:nvSpPr>
          <p:cNvPr id="3" name="Content Placeholder 2">
            <a:extLst>
              <a:ext uri="{FF2B5EF4-FFF2-40B4-BE49-F238E27FC236}">
                <a16:creationId xmlns:a16="http://schemas.microsoft.com/office/drawing/2014/main" id="{29356FE2-C09F-CCFA-4270-FD441EAA2FA7}"/>
              </a:ext>
            </a:extLst>
          </p:cNvPr>
          <p:cNvSpPr>
            <a:spLocks noGrp="1"/>
          </p:cNvSpPr>
          <p:nvPr>
            <p:ph idx="1"/>
          </p:nvPr>
        </p:nvSpPr>
        <p:spPr/>
        <p:txBody>
          <a:bodyPr>
            <a:normAutofit/>
          </a:bodyPr>
          <a:lstStyle/>
          <a:p>
            <a:r>
              <a:rPr lang="en-US"/>
              <a:t>Save and sync the script. Looking at the resource tree in the GUI, you should see the following items added:</a:t>
            </a:r>
          </a:p>
          <a:p>
            <a:pPr lvl="1"/>
            <a:r>
              <a:rPr lang="en-US"/>
              <a:t>Sat</a:t>
            </a:r>
          </a:p>
          <a:p>
            <a:pPr lvl="1"/>
            <a:r>
              <a:rPr lang="en-US"/>
              <a:t>TOI</a:t>
            </a:r>
          </a:p>
          <a:p>
            <a:pPr lvl="1"/>
            <a:r>
              <a:rPr lang="en-US"/>
              <a:t>LOI</a:t>
            </a:r>
          </a:p>
          <a:p>
            <a:pPr lvl="1"/>
            <a:r>
              <a:rPr lang="en-US" err="1"/>
              <a:t>EarthFull</a:t>
            </a:r>
            <a:endParaRPr lang="en-US"/>
          </a:p>
          <a:p>
            <a:pPr lvl="1"/>
            <a:r>
              <a:rPr lang="en-US" err="1"/>
              <a:t>MoonFull</a:t>
            </a:r>
            <a:endParaRPr lang="en-US"/>
          </a:p>
          <a:p>
            <a:pPr lvl="1"/>
            <a:r>
              <a:rPr lang="en-US"/>
              <a:t>DC1</a:t>
            </a:r>
          </a:p>
          <a:p>
            <a:pPr lvl="1"/>
            <a:r>
              <a:rPr lang="en-US" err="1"/>
              <a:t>EarthIntertialView</a:t>
            </a:r>
            <a:endParaRPr lang="en-US"/>
          </a:p>
          <a:p>
            <a:pPr lvl="1"/>
            <a:r>
              <a:rPr lang="en-US" err="1"/>
              <a:t>MoonInertialView</a:t>
            </a:r>
            <a:endParaRPr lang="en-US"/>
          </a:p>
          <a:p>
            <a:pPr lvl="1"/>
            <a:r>
              <a:rPr lang="en-US" err="1"/>
              <a:t>Tut_LOI_OFI.script</a:t>
            </a:r>
            <a:endParaRPr lang="en-US"/>
          </a:p>
          <a:p>
            <a:pPr lvl="1"/>
            <a:r>
              <a:rPr lang="en-US"/>
              <a:t>MoonMJ2000</a:t>
            </a:r>
          </a:p>
        </p:txBody>
      </p:sp>
      <p:sp>
        <p:nvSpPr>
          <p:cNvPr id="4" name="Slide Number Placeholder 3">
            <a:extLst>
              <a:ext uri="{FF2B5EF4-FFF2-40B4-BE49-F238E27FC236}">
                <a16:creationId xmlns:a16="http://schemas.microsoft.com/office/drawing/2014/main" id="{0357B9E1-1CB8-8C38-8919-E2B9A90288A8}"/>
              </a:ext>
            </a:extLst>
          </p:cNvPr>
          <p:cNvSpPr>
            <a:spLocks noGrp="1"/>
          </p:cNvSpPr>
          <p:nvPr>
            <p:ph type="sldNum" sz="quarter" idx="12"/>
          </p:nvPr>
        </p:nvSpPr>
        <p:spPr/>
        <p:txBody>
          <a:bodyPr/>
          <a:lstStyle/>
          <a:p>
            <a:fld id="{B89D3D56-9C5D-E74E-9C18-21C2C5E31D07}" type="slidenum">
              <a:rPr lang="en-US" smtClean="0"/>
              <a:pPr/>
              <a:t>141</a:t>
            </a:fld>
            <a:endParaRPr lang="en-US"/>
          </a:p>
        </p:txBody>
      </p:sp>
      <p:pic>
        <p:nvPicPr>
          <p:cNvPr id="6" name="Picture 5">
            <a:extLst>
              <a:ext uri="{FF2B5EF4-FFF2-40B4-BE49-F238E27FC236}">
                <a16:creationId xmlns:a16="http://schemas.microsoft.com/office/drawing/2014/main" id="{EFBBB1CC-7361-439A-EE52-ADD23CE5ECC0}"/>
              </a:ext>
            </a:extLst>
          </p:cNvPr>
          <p:cNvPicPr>
            <a:picLocks noChangeAspect="1"/>
          </p:cNvPicPr>
          <p:nvPr/>
        </p:nvPicPr>
        <p:blipFill>
          <a:blip r:embed="rId2"/>
          <a:stretch>
            <a:fillRect/>
          </a:stretch>
        </p:blipFill>
        <p:spPr>
          <a:xfrm>
            <a:off x="9152226" y="1217466"/>
            <a:ext cx="1466695" cy="4900566"/>
          </a:xfrm>
          <a:prstGeom prst="rect">
            <a:avLst/>
          </a:prstGeom>
          <a:ln>
            <a:solidFill>
              <a:schemeClr val="tx1"/>
            </a:solidFill>
          </a:ln>
        </p:spPr>
      </p:pic>
    </p:spTree>
    <p:extLst>
      <p:ext uri="{BB962C8B-B14F-4D97-AF65-F5344CB8AC3E}">
        <p14:creationId xmlns:p14="http://schemas.microsoft.com/office/powerpoint/2010/main" val="16301516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Mission Sequence – Start Mission and Initial Propagation</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rmAutofit/>
          </a:bodyPr>
          <a:lstStyle/>
          <a:p>
            <a:pPr marL="0" indent="0">
              <a:buNone/>
            </a:pPr>
            <a:r>
              <a:rPr lang="en-US" sz="2400" b="1" dirty="0" err="1">
                <a:latin typeface="Consolas" panose="020B0609020204030204" pitchFamily="49" charset="0"/>
              </a:rPr>
              <a:t>BeginMissionSequence</a:t>
            </a:r>
            <a:endParaRPr lang="en-US" sz="2400" b="1" dirty="0">
              <a:latin typeface="Consolas" panose="020B0609020204030204" pitchFamily="49" charset="0"/>
            </a:endParaRPr>
          </a:p>
          <a:p>
            <a:pPr marL="0" indent="0">
              <a:buNone/>
            </a:pPr>
            <a:endParaRPr lang="en-US" sz="2400" b="1" dirty="0">
              <a:latin typeface="Consolas" panose="020B0609020204030204" pitchFamily="49" charset="0"/>
            </a:endParaRPr>
          </a:p>
          <a:p>
            <a:pPr marL="0" indent="0">
              <a:buNone/>
            </a:pPr>
            <a:r>
              <a:rPr lang="en-US" sz="2400" b="1" dirty="0">
                <a:latin typeface="Consolas" panose="020B0609020204030204" pitchFamily="49" charset="0"/>
              </a:rPr>
              <a:t>Propagate 'Prop to Perigee' </a:t>
            </a:r>
            <a:r>
              <a:rPr lang="en-US" sz="2400" b="1" dirty="0" err="1">
                <a:latin typeface="Consolas" panose="020B0609020204030204" pitchFamily="49" charset="0"/>
              </a:rPr>
              <a:t>EarthFull</a:t>
            </a:r>
            <a:r>
              <a:rPr lang="en-US" sz="2400" b="1" dirty="0">
                <a:latin typeface="Consolas" panose="020B0609020204030204" pitchFamily="49" charset="0"/>
              </a:rPr>
              <a:t>(Sat) {</a:t>
            </a:r>
            <a:r>
              <a:rPr lang="en-US" sz="2400" b="1" dirty="0" err="1">
                <a:latin typeface="Consolas" panose="020B0609020204030204" pitchFamily="49" charset="0"/>
              </a:rPr>
              <a:t>Sat.Periapsis</a:t>
            </a:r>
            <a:r>
              <a:rPr lang="en-US" sz="2400" b="1" dirty="0">
                <a:latin typeface="Consolas" panose="020B0609020204030204" pitchFamily="49" charset="0"/>
              </a:rPr>
              <a:t>}</a:t>
            </a:r>
          </a:p>
          <a:p>
            <a:pPr marL="0" indent="0">
              <a:buNone/>
            </a:pPr>
            <a:endParaRPr lang="en-US" sz="2400" b="1" dirty="0">
              <a:latin typeface="Consolas" panose="020B0609020204030204" pitchFamily="49" charset="0"/>
            </a:endParaRP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142</a:t>
            </a:fld>
            <a:endParaRPr lang="en-US"/>
          </a:p>
        </p:txBody>
      </p:sp>
    </p:spTree>
    <p:extLst>
      <p:ext uri="{BB962C8B-B14F-4D97-AF65-F5344CB8AC3E}">
        <p14:creationId xmlns:p14="http://schemas.microsoft.com/office/powerpoint/2010/main" val="27180420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Mission Sequence – B-Plane Targeting</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Autofit/>
          </a:bodyPr>
          <a:lstStyle/>
          <a:p>
            <a:pPr marL="0" indent="0">
              <a:buNone/>
            </a:pPr>
            <a:r>
              <a:rPr lang="en-US" sz="1700" b="1" dirty="0">
                <a:latin typeface="Consolas" panose="020B0609020204030204" pitchFamily="49" charset="0"/>
              </a:rPr>
              <a:t>Target 'Target B-Plane' DC1 ;</a:t>
            </a:r>
          </a:p>
          <a:p>
            <a:pPr marL="0" indent="0">
              <a:buNone/>
            </a:pPr>
            <a:r>
              <a:rPr lang="en-US" sz="1700" b="1" dirty="0">
                <a:latin typeface="Consolas" panose="020B0609020204030204" pitchFamily="49" charset="0"/>
              </a:rPr>
              <a:t>   Vary 'Vary TOI.V' DC1(TOI.Element1 = 0.1, {Perturbation = 1e-005, Lower = .13, Upper = .5, </a:t>
            </a:r>
            <a:r>
              <a:rPr lang="en-US" sz="1700" b="1" dirty="0" err="1">
                <a:latin typeface="Consolas" panose="020B0609020204030204" pitchFamily="49" charset="0"/>
              </a:rPr>
              <a:t>MaxStep</a:t>
            </a:r>
            <a:r>
              <a:rPr lang="en-US" sz="1700" b="1" dirty="0">
                <a:latin typeface="Consolas" panose="020B0609020204030204" pitchFamily="49" charset="0"/>
              </a:rPr>
              <a:t> = .01});</a:t>
            </a:r>
          </a:p>
          <a:p>
            <a:pPr marL="0" indent="0">
              <a:buNone/>
            </a:pPr>
            <a:r>
              <a:rPr lang="en-US" sz="1700" b="1" dirty="0">
                <a:latin typeface="Consolas" panose="020B0609020204030204" pitchFamily="49" charset="0"/>
              </a:rPr>
              <a:t>   Vary 'Vary TOI.B' DC1(TOI.Element3 = 0.1, {Perturbation = 1e-005, Lower = -.5, Upper = .5, </a:t>
            </a:r>
            <a:r>
              <a:rPr lang="en-US" sz="1700" b="1" dirty="0" err="1">
                <a:latin typeface="Consolas" panose="020B0609020204030204" pitchFamily="49" charset="0"/>
              </a:rPr>
              <a:t>MaxStep</a:t>
            </a:r>
            <a:r>
              <a:rPr lang="en-US" sz="1700" b="1" dirty="0">
                <a:latin typeface="Consolas" panose="020B0609020204030204" pitchFamily="49" charset="0"/>
              </a:rPr>
              <a:t> = .01});</a:t>
            </a:r>
          </a:p>
          <a:p>
            <a:pPr marL="0" indent="0">
              <a:buNone/>
            </a:pPr>
            <a:r>
              <a:rPr lang="en-US" sz="1700" b="1" dirty="0">
                <a:latin typeface="Consolas" panose="020B0609020204030204" pitchFamily="49" charset="0"/>
              </a:rPr>
              <a:t>   </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143</a:t>
            </a:fld>
            <a:endParaRPr lang="en-US"/>
          </a:p>
        </p:txBody>
      </p:sp>
    </p:spTree>
    <p:extLst>
      <p:ext uri="{BB962C8B-B14F-4D97-AF65-F5344CB8AC3E}">
        <p14:creationId xmlns:p14="http://schemas.microsoft.com/office/powerpoint/2010/main" val="3935346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Mission Sequence – B-Plane Targeting</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Autofit/>
          </a:bodyPr>
          <a:lstStyle/>
          <a:p>
            <a:pPr marL="0" indent="0">
              <a:buNone/>
            </a:pPr>
            <a:r>
              <a:rPr lang="en-US" sz="1700">
                <a:latin typeface="Consolas" panose="020B0609020204030204" pitchFamily="49" charset="0"/>
              </a:rPr>
              <a:t>Target 'Target B-Plane' DC1 ;</a:t>
            </a:r>
          </a:p>
          <a:p>
            <a:pPr marL="0" indent="0">
              <a:buNone/>
            </a:pPr>
            <a:r>
              <a:rPr lang="en-US" sz="1700">
                <a:latin typeface="Consolas" panose="020B0609020204030204" pitchFamily="49" charset="0"/>
              </a:rPr>
              <a:t>   Vary 'Vary TOI.V' DC1(TOI.Element1 = 0.1, {Perturbation = 1e-005, Lower = .13, Upper = .5, </a:t>
            </a:r>
            <a:r>
              <a:rPr lang="en-US" sz="1700" err="1">
                <a:latin typeface="Consolas" panose="020B0609020204030204" pitchFamily="49" charset="0"/>
              </a:rPr>
              <a:t>MaxStep</a:t>
            </a:r>
            <a:r>
              <a:rPr lang="en-US" sz="1700">
                <a:latin typeface="Consolas" panose="020B0609020204030204" pitchFamily="49" charset="0"/>
              </a:rPr>
              <a:t> = .01});</a:t>
            </a:r>
          </a:p>
          <a:p>
            <a:pPr marL="0" indent="0">
              <a:buNone/>
            </a:pPr>
            <a:r>
              <a:rPr lang="en-US" sz="1700">
                <a:latin typeface="Consolas" panose="020B0609020204030204" pitchFamily="49" charset="0"/>
              </a:rPr>
              <a:t>   Vary 'Vary TOI.B' DC1(TOI.Element3 = 0.1, {Perturbation = 1e-005, Lower = -.5, Upper = .5, </a:t>
            </a:r>
            <a:r>
              <a:rPr lang="en-US" sz="1700" err="1">
                <a:latin typeface="Consolas" panose="020B0609020204030204" pitchFamily="49" charset="0"/>
              </a:rPr>
              <a:t>MaxStep</a:t>
            </a:r>
            <a:r>
              <a:rPr lang="en-US" sz="1700">
                <a:latin typeface="Consolas" panose="020B0609020204030204" pitchFamily="49" charset="0"/>
              </a:rPr>
              <a:t> = .01});</a:t>
            </a:r>
          </a:p>
          <a:p>
            <a:pPr marL="0" indent="0">
              <a:buNone/>
            </a:pPr>
            <a:r>
              <a:rPr lang="en-US" sz="1700">
                <a:latin typeface="Consolas" panose="020B0609020204030204" pitchFamily="49" charset="0"/>
              </a:rPr>
              <a:t>   </a:t>
            </a:r>
          </a:p>
          <a:p>
            <a:pPr marL="0" indent="0">
              <a:buNone/>
            </a:pPr>
            <a:r>
              <a:rPr lang="en-US" sz="1700" b="1">
                <a:latin typeface="Consolas" panose="020B0609020204030204" pitchFamily="49" charset="0"/>
              </a:rPr>
              <a:t>   Maneuver 'Apply TOI' TOI(Sat);</a:t>
            </a:r>
          </a:p>
          <a:p>
            <a:pPr marL="0" indent="0">
              <a:buNone/>
            </a:pPr>
            <a:r>
              <a:rPr lang="en-US" sz="1700" b="1">
                <a:latin typeface="Consolas" panose="020B0609020204030204" pitchFamily="49" charset="0"/>
              </a:rPr>
              <a:t>   Propagate 'Prop to Moon SOI' </a:t>
            </a:r>
            <a:r>
              <a:rPr lang="en-US" sz="1700" b="1" err="1">
                <a:latin typeface="Consolas" panose="020B0609020204030204" pitchFamily="49" charset="0"/>
              </a:rPr>
              <a:t>EarthFull</a:t>
            </a:r>
            <a:r>
              <a:rPr lang="en-US" sz="1700" b="1">
                <a:latin typeface="Consolas" panose="020B0609020204030204" pitchFamily="49" charset="0"/>
              </a:rPr>
              <a:t>(Sat) {</a:t>
            </a:r>
            <a:r>
              <a:rPr lang="en-US" sz="1700" b="1" err="1">
                <a:latin typeface="Consolas" panose="020B0609020204030204" pitchFamily="49" charset="0"/>
              </a:rPr>
              <a:t>Sat.Earth.RMAG</a:t>
            </a:r>
            <a:r>
              <a:rPr lang="en-US" sz="1700" b="1">
                <a:latin typeface="Consolas" panose="020B0609020204030204" pitchFamily="49" charset="0"/>
              </a:rPr>
              <a:t> = 325000, </a:t>
            </a:r>
            <a:r>
              <a:rPr lang="en-US" sz="1700" b="1" err="1">
                <a:latin typeface="Consolas" panose="020B0609020204030204" pitchFamily="49" charset="0"/>
              </a:rPr>
              <a:t>StopTolerance</a:t>
            </a:r>
            <a:r>
              <a:rPr lang="en-US" sz="1700" b="1">
                <a:latin typeface="Consolas" panose="020B0609020204030204" pitchFamily="49" charset="0"/>
              </a:rPr>
              <a:t> = 1e-005};</a:t>
            </a:r>
          </a:p>
          <a:p>
            <a:pPr marL="0" indent="0">
              <a:buNone/>
            </a:pPr>
            <a:r>
              <a:rPr lang="en-US" sz="1700" b="1">
                <a:latin typeface="Consolas" panose="020B0609020204030204" pitchFamily="49" charset="0"/>
              </a:rPr>
              <a:t>   Propagate 'Prop to </a:t>
            </a:r>
            <a:r>
              <a:rPr lang="en-US" sz="1700" b="1" err="1">
                <a:latin typeface="Consolas" panose="020B0609020204030204" pitchFamily="49" charset="0"/>
              </a:rPr>
              <a:t>Periselene</a:t>
            </a:r>
            <a:r>
              <a:rPr lang="en-US" sz="1700" b="1">
                <a:latin typeface="Consolas" panose="020B0609020204030204" pitchFamily="49" charset="0"/>
              </a:rPr>
              <a:t>' </a:t>
            </a:r>
            <a:r>
              <a:rPr lang="en-US" sz="1700" b="1" err="1">
                <a:latin typeface="Consolas" panose="020B0609020204030204" pitchFamily="49" charset="0"/>
              </a:rPr>
              <a:t>MoonFull</a:t>
            </a:r>
            <a:r>
              <a:rPr lang="en-US" sz="1700" b="1">
                <a:latin typeface="Consolas" panose="020B0609020204030204" pitchFamily="49" charset="0"/>
              </a:rPr>
              <a:t>(Sat) {</a:t>
            </a:r>
            <a:r>
              <a:rPr lang="en-US" sz="1700" b="1" err="1">
                <a:latin typeface="Consolas" panose="020B0609020204030204" pitchFamily="49" charset="0"/>
              </a:rPr>
              <a:t>Sat.Luna.Periapsis</a:t>
            </a:r>
            <a:r>
              <a:rPr lang="en-US" sz="1700" b="1">
                <a:latin typeface="Consolas" panose="020B0609020204030204" pitchFamily="49" charset="0"/>
              </a:rPr>
              <a:t>, </a:t>
            </a:r>
            <a:r>
              <a:rPr lang="en-US" sz="1700" b="1" err="1">
                <a:latin typeface="Consolas" panose="020B0609020204030204" pitchFamily="49" charset="0"/>
              </a:rPr>
              <a:t>StopTolerance</a:t>
            </a:r>
            <a:r>
              <a:rPr lang="en-US" sz="1700" b="1">
                <a:latin typeface="Consolas" panose="020B0609020204030204" pitchFamily="49" charset="0"/>
              </a:rPr>
              <a:t> = 1e-005};</a:t>
            </a:r>
          </a:p>
          <a:p>
            <a:pPr marL="0" indent="0">
              <a:buNone/>
            </a:pPr>
            <a:endParaRPr lang="en-US" sz="1700" b="1">
              <a:latin typeface="Consolas" panose="020B0609020204030204" pitchFamily="49" charset="0"/>
            </a:endParaRP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144</a:t>
            </a:fld>
            <a:endParaRPr lang="en-US"/>
          </a:p>
        </p:txBody>
      </p:sp>
    </p:spTree>
    <p:extLst>
      <p:ext uri="{BB962C8B-B14F-4D97-AF65-F5344CB8AC3E}">
        <p14:creationId xmlns:p14="http://schemas.microsoft.com/office/powerpoint/2010/main" val="16006008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Mission Sequence – B-Plane Targeting</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Autofit/>
          </a:bodyPr>
          <a:lstStyle/>
          <a:p>
            <a:pPr marL="0" indent="0">
              <a:buNone/>
            </a:pPr>
            <a:r>
              <a:rPr lang="en-US" sz="1700" dirty="0">
                <a:latin typeface="Consolas" panose="020B0609020204030204" pitchFamily="49" charset="0"/>
              </a:rPr>
              <a:t>Target 'Target B-Plane' DC1 ;</a:t>
            </a:r>
          </a:p>
          <a:p>
            <a:pPr marL="0" indent="0">
              <a:buNone/>
            </a:pPr>
            <a:r>
              <a:rPr lang="en-US" sz="1700" dirty="0">
                <a:latin typeface="Consolas" panose="020B0609020204030204" pitchFamily="49" charset="0"/>
              </a:rPr>
              <a:t>   Vary 'Vary TOI.V' DC1(TOI.Element1 = 0.1, {Perturbation = 1e-005, Lower = .13, Upper = .5, </a:t>
            </a:r>
            <a:r>
              <a:rPr lang="en-US" sz="1700" dirty="0" err="1">
                <a:latin typeface="Consolas" panose="020B0609020204030204" pitchFamily="49" charset="0"/>
              </a:rPr>
              <a:t>MaxStep</a:t>
            </a:r>
            <a:r>
              <a:rPr lang="en-US" sz="1700" dirty="0">
                <a:latin typeface="Consolas" panose="020B0609020204030204" pitchFamily="49" charset="0"/>
              </a:rPr>
              <a:t> = .01});</a:t>
            </a:r>
          </a:p>
          <a:p>
            <a:pPr marL="0" indent="0">
              <a:buNone/>
            </a:pPr>
            <a:r>
              <a:rPr lang="en-US" sz="1700" dirty="0">
                <a:latin typeface="Consolas" panose="020B0609020204030204" pitchFamily="49" charset="0"/>
              </a:rPr>
              <a:t>   Vary 'Vary TOI.B' DC1(TOI.Element3 = 0.1, {Perturbation = 1e-005, Lower = -.5, Upper = .5, </a:t>
            </a:r>
            <a:r>
              <a:rPr lang="en-US" sz="1700" dirty="0" err="1">
                <a:latin typeface="Consolas" panose="020B0609020204030204" pitchFamily="49" charset="0"/>
              </a:rPr>
              <a:t>MaxStep</a:t>
            </a:r>
            <a:r>
              <a:rPr lang="en-US" sz="1700" dirty="0">
                <a:latin typeface="Consolas" panose="020B0609020204030204" pitchFamily="49" charset="0"/>
              </a:rPr>
              <a:t> = .01});</a:t>
            </a:r>
          </a:p>
          <a:p>
            <a:pPr marL="0" indent="0">
              <a:buNone/>
            </a:pPr>
            <a:r>
              <a:rPr lang="en-US" sz="1700" dirty="0">
                <a:latin typeface="Consolas" panose="020B0609020204030204" pitchFamily="49" charset="0"/>
              </a:rPr>
              <a:t>   </a:t>
            </a:r>
          </a:p>
          <a:p>
            <a:pPr marL="0" indent="0">
              <a:buNone/>
            </a:pPr>
            <a:r>
              <a:rPr lang="en-US" sz="1700" dirty="0">
                <a:latin typeface="Consolas" panose="020B0609020204030204" pitchFamily="49" charset="0"/>
              </a:rPr>
              <a:t>   Maneuver 'Apply TOI' TOI(Sat);</a:t>
            </a:r>
          </a:p>
          <a:p>
            <a:pPr marL="0" indent="0">
              <a:buNone/>
            </a:pPr>
            <a:r>
              <a:rPr lang="en-US" sz="1700" dirty="0">
                <a:latin typeface="Consolas" panose="020B0609020204030204" pitchFamily="49" charset="0"/>
              </a:rPr>
              <a:t>   Propagate 'Prop to Moon SOI' </a:t>
            </a:r>
            <a:r>
              <a:rPr lang="en-US" sz="1700" dirty="0" err="1">
                <a:latin typeface="Consolas" panose="020B0609020204030204" pitchFamily="49" charset="0"/>
              </a:rPr>
              <a:t>EarthFull</a:t>
            </a:r>
            <a:r>
              <a:rPr lang="en-US" sz="1700" dirty="0">
                <a:latin typeface="Consolas" panose="020B0609020204030204" pitchFamily="49" charset="0"/>
              </a:rPr>
              <a:t>(Sat) {</a:t>
            </a:r>
            <a:r>
              <a:rPr lang="en-US" sz="1700" dirty="0" err="1">
                <a:latin typeface="Consolas" panose="020B0609020204030204" pitchFamily="49" charset="0"/>
              </a:rPr>
              <a:t>Sat.Earth.RMAG</a:t>
            </a:r>
            <a:r>
              <a:rPr lang="en-US" sz="1700" dirty="0">
                <a:latin typeface="Consolas" panose="020B0609020204030204" pitchFamily="49" charset="0"/>
              </a:rPr>
              <a:t> = 325000, </a:t>
            </a:r>
            <a:r>
              <a:rPr lang="en-US" sz="1700" dirty="0" err="1">
                <a:latin typeface="Consolas" panose="020B0609020204030204" pitchFamily="49" charset="0"/>
              </a:rPr>
              <a:t>StopTolerance</a:t>
            </a:r>
            <a:r>
              <a:rPr lang="en-US" sz="1700" dirty="0">
                <a:latin typeface="Consolas" panose="020B0609020204030204" pitchFamily="49" charset="0"/>
              </a:rPr>
              <a:t> = 1e-005};</a:t>
            </a:r>
          </a:p>
          <a:p>
            <a:pPr marL="0" indent="0">
              <a:buNone/>
            </a:pPr>
            <a:r>
              <a:rPr lang="en-US" sz="1700" dirty="0">
                <a:latin typeface="Consolas" panose="020B0609020204030204" pitchFamily="49" charset="0"/>
              </a:rPr>
              <a:t>   Propagate 'Prop to </a:t>
            </a:r>
            <a:r>
              <a:rPr lang="en-US" sz="1700" dirty="0" err="1">
                <a:latin typeface="Consolas" panose="020B0609020204030204" pitchFamily="49" charset="0"/>
              </a:rPr>
              <a:t>Periselene</a:t>
            </a:r>
            <a:r>
              <a:rPr lang="en-US" sz="1700" dirty="0">
                <a:latin typeface="Consolas" panose="020B0609020204030204" pitchFamily="49" charset="0"/>
              </a:rPr>
              <a:t>' </a:t>
            </a:r>
            <a:r>
              <a:rPr lang="en-US" sz="1700" dirty="0" err="1">
                <a:latin typeface="Consolas" panose="020B0609020204030204" pitchFamily="49" charset="0"/>
              </a:rPr>
              <a:t>MoonFull</a:t>
            </a:r>
            <a:r>
              <a:rPr lang="en-US" sz="1700" dirty="0">
                <a:latin typeface="Consolas" panose="020B0609020204030204" pitchFamily="49" charset="0"/>
              </a:rPr>
              <a:t>(Sat) {</a:t>
            </a:r>
            <a:r>
              <a:rPr lang="en-US" sz="1700" dirty="0" err="1">
                <a:latin typeface="Consolas" panose="020B0609020204030204" pitchFamily="49" charset="0"/>
              </a:rPr>
              <a:t>Sat.Luna.Periapsis</a:t>
            </a:r>
            <a:r>
              <a:rPr lang="en-US" sz="1700" dirty="0">
                <a:latin typeface="Consolas" panose="020B0609020204030204" pitchFamily="49" charset="0"/>
              </a:rPr>
              <a:t>, </a:t>
            </a:r>
            <a:r>
              <a:rPr lang="en-US" sz="1700" dirty="0" err="1">
                <a:latin typeface="Consolas" panose="020B0609020204030204" pitchFamily="49" charset="0"/>
              </a:rPr>
              <a:t>StopTolerance</a:t>
            </a:r>
            <a:r>
              <a:rPr lang="en-US" sz="1700" dirty="0">
                <a:latin typeface="Consolas" panose="020B0609020204030204" pitchFamily="49" charset="0"/>
              </a:rPr>
              <a:t> = 1e-005};</a:t>
            </a:r>
          </a:p>
          <a:p>
            <a:pPr marL="0" indent="0">
              <a:buNone/>
            </a:pPr>
            <a:endParaRPr lang="en-US" sz="1700" b="1" dirty="0">
              <a:latin typeface="Consolas" panose="020B0609020204030204" pitchFamily="49" charset="0"/>
            </a:endParaRPr>
          </a:p>
          <a:p>
            <a:pPr marL="0" indent="0">
              <a:buNone/>
            </a:pPr>
            <a:r>
              <a:rPr lang="en-US" sz="1700" b="1" dirty="0">
                <a:latin typeface="Consolas" panose="020B0609020204030204" pitchFamily="49" charset="0"/>
              </a:rPr>
              <a:t>   Achieve 'Achieve </a:t>
            </a:r>
            <a:r>
              <a:rPr lang="en-US" sz="1700" b="1" dirty="0" err="1">
                <a:latin typeface="Consolas" panose="020B0609020204030204" pitchFamily="49" charset="0"/>
              </a:rPr>
              <a:t>BdotR</a:t>
            </a:r>
            <a:r>
              <a:rPr lang="en-US" sz="1700" b="1" dirty="0">
                <a:latin typeface="Consolas" panose="020B0609020204030204" pitchFamily="49" charset="0"/>
              </a:rPr>
              <a:t>' DC1(Sat.MoonMJ2000Eq.BdotT = 15000.4401777, {Tolerance = 3});</a:t>
            </a:r>
          </a:p>
          <a:p>
            <a:pPr marL="0" indent="0">
              <a:buNone/>
            </a:pPr>
            <a:r>
              <a:rPr lang="en-US" sz="1700" b="1" dirty="0">
                <a:latin typeface="Consolas" panose="020B0609020204030204" pitchFamily="49" charset="0"/>
              </a:rPr>
              <a:t>   Achieve 'Achieve </a:t>
            </a:r>
            <a:r>
              <a:rPr lang="en-US" sz="1700" b="1" dirty="0" err="1">
                <a:latin typeface="Consolas" panose="020B0609020204030204" pitchFamily="49" charset="0"/>
              </a:rPr>
              <a:t>BdotT</a:t>
            </a:r>
            <a:r>
              <a:rPr lang="en-US" sz="1700" b="1" dirty="0">
                <a:latin typeface="Consolas" panose="020B0609020204030204" pitchFamily="49" charset="0"/>
              </a:rPr>
              <a:t>' DC1(Sat.MoonMJ2000Eq.BdotR = 4000.59308992, {Tolerance = 3});</a:t>
            </a:r>
          </a:p>
          <a:p>
            <a:pPr marL="0" indent="0">
              <a:buNone/>
            </a:pPr>
            <a:r>
              <a:rPr lang="en-US" sz="1700" b="1" dirty="0" err="1">
                <a:latin typeface="Consolas" panose="020B0609020204030204" pitchFamily="49" charset="0"/>
              </a:rPr>
              <a:t>EndTarget</a:t>
            </a:r>
            <a:r>
              <a:rPr lang="en-US" sz="1700" b="1" dirty="0">
                <a:latin typeface="Consolas" panose="020B0609020204030204" pitchFamily="49" charset="0"/>
              </a:rPr>
              <a:t>;</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145</a:t>
            </a:fld>
            <a:endParaRPr lang="en-US"/>
          </a:p>
        </p:txBody>
      </p:sp>
    </p:spTree>
    <p:extLst>
      <p:ext uri="{BB962C8B-B14F-4D97-AF65-F5344CB8AC3E}">
        <p14:creationId xmlns:p14="http://schemas.microsoft.com/office/powerpoint/2010/main" val="20725707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Mission Sequence – LOI Targeting and Final Propagation</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Autofit/>
          </a:bodyPr>
          <a:lstStyle/>
          <a:p>
            <a:pPr marL="0" indent="0">
              <a:buNone/>
            </a:pPr>
            <a:r>
              <a:rPr lang="en-US" b="1">
                <a:latin typeface="Consolas" panose="020B0609020204030204" pitchFamily="49" charset="0"/>
              </a:rPr>
              <a:t>Target 'Target Lunar Insertion' DC1 ;</a:t>
            </a:r>
          </a:p>
          <a:p>
            <a:pPr marL="0" indent="0">
              <a:buNone/>
            </a:pPr>
            <a:r>
              <a:rPr lang="en-US" b="1">
                <a:latin typeface="Consolas" panose="020B0609020204030204" pitchFamily="49" charset="0"/>
              </a:rPr>
              <a:t>   Vary 'Vary LOI.V' DC1(LOI.Element1 = -0.65198120104, {Perturbation = 1e-003, Lower = -3, Upper = 0, </a:t>
            </a:r>
            <a:r>
              <a:rPr lang="en-US" b="1" err="1">
                <a:latin typeface="Consolas" panose="020B0609020204030204" pitchFamily="49" charset="0"/>
              </a:rPr>
              <a:t>MaxStep</a:t>
            </a:r>
            <a:r>
              <a:rPr lang="en-US" b="1">
                <a:latin typeface="Consolas" panose="020B0609020204030204" pitchFamily="49" charset="0"/>
              </a:rPr>
              <a:t> = .3});</a:t>
            </a:r>
          </a:p>
          <a:p>
            <a:pPr marL="0" indent="0">
              <a:buNone/>
            </a:pPr>
            <a:r>
              <a:rPr lang="en-US" b="1">
                <a:latin typeface="Consolas" panose="020B0609020204030204" pitchFamily="49" charset="0"/>
              </a:rPr>
              <a:t>   </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146</a:t>
            </a:fld>
            <a:endParaRPr lang="en-US"/>
          </a:p>
        </p:txBody>
      </p:sp>
    </p:spTree>
    <p:extLst>
      <p:ext uri="{BB962C8B-B14F-4D97-AF65-F5344CB8AC3E}">
        <p14:creationId xmlns:p14="http://schemas.microsoft.com/office/powerpoint/2010/main" val="28946049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Mission Sequence – LOI Targeting and Final Propagation</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Autofit/>
          </a:bodyPr>
          <a:lstStyle/>
          <a:p>
            <a:pPr marL="0" indent="0">
              <a:buNone/>
            </a:pPr>
            <a:r>
              <a:rPr lang="en-US">
                <a:latin typeface="Consolas" panose="020B0609020204030204" pitchFamily="49" charset="0"/>
              </a:rPr>
              <a:t>Target 'Target Lunar Insertion' DC1 ;</a:t>
            </a:r>
          </a:p>
          <a:p>
            <a:pPr marL="0" indent="0">
              <a:buNone/>
            </a:pPr>
            <a:r>
              <a:rPr lang="en-US">
                <a:latin typeface="Consolas" panose="020B0609020204030204" pitchFamily="49" charset="0"/>
              </a:rPr>
              <a:t>   Vary 'Vary LOI.V' DC1(LOI.Element1 = -0.65198120104, {Perturbation = 1e-003, Lower = -3, Upper = 0, </a:t>
            </a:r>
            <a:r>
              <a:rPr lang="en-US" err="1">
                <a:latin typeface="Consolas" panose="020B0609020204030204" pitchFamily="49" charset="0"/>
              </a:rPr>
              <a:t>MaxStep</a:t>
            </a:r>
            <a:r>
              <a:rPr lang="en-US">
                <a:latin typeface="Consolas" panose="020B0609020204030204" pitchFamily="49" charset="0"/>
              </a:rPr>
              <a:t> = .3});</a:t>
            </a:r>
          </a:p>
          <a:p>
            <a:pPr marL="0" indent="0">
              <a:buNone/>
            </a:pPr>
            <a:r>
              <a:rPr lang="en-US">
                <a:latin typeface="Consolas" panose="020B0609020204030204" pitchFamily="49" charset="0"/>
              </a:rPr>
              <a:t>   </a:t>
            </a:r>
            <a:endParaRPr lang="en-US" b="1">
              <a:latin typeface="Consolas" panose="020B0609020204030204" pitchFamily="49" charset="0"/>
            </a:endParaRPr>
          </a:p>
          <a:p>
            <a:pPr marL="0" indent="0">
              <a:buNone/>
            </a:pPr>
            <a:r>
              <a:rPr lang="en-US" b="1">
                <a:latin typeface="Consolas" panose="020B0609020204030204" pitchFamily="49" charset="0"/>
              </a:rPr>
              <a:t>   Maneuver 'Apply LOI' LOI(Sat);</a:t>
            </a:r>
          </a:p>
          <a:p>
            <a:pPr marL="0" indent="0">
              <a:buNone/>
            </a:pPr>
            <a:r>
              <a:rPr lang="en-US" b="1">
                <a:latin typeface="Consolas" panose="020B0609020204030204" pitchFamily="49" charset="0"/>
              </a:rPr>
              <a:t>   </a:t>
            </a:r>
          </a:p>
          <a:p>
            <a:pPr marL="0" indent="0">
              <a:buNone/>
            </a:pPr>
            <a:r>
              <a:rPr lang="en-US" b="1">
                <a:latin typeface="Consolas" panose="020B0609020204030204" pitchFamily="49" charset="0"/>
              </a:rPr>
              <a:t>   Achieve 'Achieve ECC = 0' DC1(</a:t>
            </a:r>
            <a:r>
              <a:rPr lang="en-US" b="1" err="1">
                <a:latin typeface="Consolas" panose="020B0609020204030204" pitchFamily="49" charset="0"/>
              </a:rPr>
              <a:t>Sat.Luna.ECC</a:t>
            </a:r>
            <a:r>
              <a:rPr lang="en-US" b="1">
                <a:latin typeface="Consolas" panose="020B0609020204030204" pitchFamily="49" charset="0"/>
              </a:rPr>
              <a:t> = 0, {Tolerance = 0.0001});</a:t>
            </a:r>
          </a:p>
          <a:p>
            <a:pPr marL="0" indent="0">
              <a:buNone/>
            </a:pPr>
            <a:r>
              <a:rPr lang="en-US" b="1" err="1">
                <a:latin typeface="Consolas" panose="020B0609020204030204" pitchFamily="49" charset="0"/>
              </a:rPr>
              <a:t>EndTarget</a:t>
            </a:r>
            <a:r>
              <a:rPr lang="en-US" b="1">
                <a:latin typeface="Consolas" panose="020B0609020204030204" pitchFamily="49" charset="0"/>
              </a:rPr>
              <a:t>;</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147</a:t>
            </a:fld>
            <a:endParaRPr lang="en-US"/>
          </a:p>
        </p:txBody>
      </p:sp>
    </p:spTree>
    <p:extLst>
      <p:ext uri="{BB962C8B-B14F-4D97-AF65-F5344CB8AC3E}">
        <p14:creationId xmlns:p14="http://schemas.microsoft.com/office/powerpoint/2010/main" val="17337650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256FB-F6D0-2805-926E-FA6D3E846884}"/>
              </a:ext>
            </a:extLst>
          </p:cNvPr>
          <p:cNvSpPr>
            <a:spLocks noGrp="1"/>
          </p:cNvSpPr>
          <p:nvPr>
            <p:ph type="title"/>
          </p:nvPr>
        </p:nvSpPr>
        <p:spPr>
          <a:xfrm>
            <a:off x="1076138" y="297128"/>
            <a:ext cx="10217937" cy="524550"/>
          </a:xfrm>
        </p:spPr>
        <p:txBody>
          <a:bodyPr/>
          <a:lstStyle/>
          <a:p>
            <a:r>
              <a:rPr lang="en-US"/>
              <a:t>Mission Sequence – LOI Targeting and Final Propagation</a:t>
            </a:r>
          </a:p>
        </p:txBody>
      </p:sp>
      <p:sp>
        <p:nvSpPr>
          <p:cNvPr id="3" name="Content Placeholder 2">
            <a:extLst>
              <a:ext uri="{FF2B5EF4-FFF2-40B4-BE49-F238E27FC236}">
                <a16:creationId xmlns:a16="http://schemas.microsoft.com/office/drawing/2014/main" id="{0B3D24AB-DF92-3364-54D3-47CB3EC6C657}"/>
              </a:ext>
            </a:extLst>
          </p:cNvPr>
          <p:cNvSpPr>
            <a:spLocks noGrp="1"/>
          </p:cNvSpPr>
          <p:nvPr>
            <p:ph idx="1"/>
          </p:nvPr>
        </p:nvSpPr>
        <p:spPr>
          <a:xfrm>
            <a:off x="1076138" y="1217466"/>
            <a:ext cx="10695731" cy="4741991"/>
          </a:xfrm>
          <a:solidFill>
            <a:schemeClr val="bg1">
              <a:lumMod val="85000"/>
            </a:schemeClr>
          </a:solidFill>
        </p:spPr>
        <p:txBody>
          <a:bodyPr>
            <a:noAutofit/>
          </a:bodyPr>
          <a:lstStyle/>
          <a:p>
            <a:pPr marL="0" indent="0">
              <a:buNone/>
            </a:pPr>
            <a:r>
              <a:rPr lang="en-US" dirty="0">
                <a:latin typeface="Consolas" panose="020B0609020204030204" pitchFamily="49" charset="0"/>
              </a:rPr>
              <a:t>Target 'Target Lunar Insertion' DC1 ;</a:t>
            </a:r>
          </a:p>
          <a:p>
            <a:pPr marL="0" indent="0">
              <a:buNone/>
            </a:pPr>
            <a:r>
              <a:rPr lang="en-US" dirty="0">
                <a:latin typeface="Consolas" panose="020B0609020204030204" pitchFamily="49" charset="0"/>
              </a:rPr>
              <a:t>   Vary 'Vary LOI.V' DC1(LOI.Element1 = -0.1, {Perturbation = 1e-003, Lower = -3, Upper = 0, </a:t>
            </a:r>
            <a:r>
              <a:rPr lang="en-US" dirty="0" err="1">
                <a:latin typeface="Consolas" panose="020B0609020204030204" pitchFamily="49" charset="0"/>
              </a:rPr>
              <a:t>MaxStep</a:t>
            </a:r>
            <a:r>
              <a:rPr lang="en-US" dirty="0">
                <a:latin typeface="Consolas" panose="020B0609020204030204" pitchFamily="49" charset="0"/>
              </a:rPr>
              <a:t> = .3});</a:t>
            </a:r>
          </a:p>
          <a:p>
            <a:pPr marL="0" indent="0">
              <a:buNone/>
            </a:pPr>
            <a:r>
              <a:rPr lang="en-US" dirty="0">
                <a:latin typeface="Consolas" panose="020B0609020204030204" pitchFamily="49" charset="0"/>
              </a:rPr>
              <a:t>   </a:t>
            </a:r>
          </a:p>
          <a:p>
            <a:pPr marL="0" indent="0">
              <a:buNone/>
            </a:pPr>
            <a:r>
              <a:rPr lang="en-US" dirty="0">
                <a:latin typeface="Consolas" panose="020B0609020204030204" pitchFamily="49" charset="0"/>
              </a:rPr>
              <a:t>   Maneuver 'Apply LOI' LOI(Sat);</a:t>
            </a:r>
          </a:p>
          <a:p>
            <a:pPr marL="0" indent="0">
              <a:buNone/>
            </a:pPr>
            <a:r>
              <a:rPr lang="en-US" dirty="0">
                <a:latin typeface="Consolas" panose="020B0609020204030204" pitchFamily="49" charset="0"/>
              </a:rPr>
              <a:t>   </a:t>
            </a:r>
          </a:p>
          <a:p>
            <a:pPr marL="0" indent="0">
              <a:buNone/>
            </a:pPr>
            <a:r>
              <a:rPr lang="en-US" dirty="0">
                <a:latin typeface="Consolas" panose="020B0609020204030204" pitchFamily="49" charset="0"/>
              </a:rPr>
              <a:t>   Achieve 'Achieve ECC = 0' DC1(</a:t>
            </a:r>
            <a:r>
              <a:rPr lang="en-US" dirty="0" err="1">
                <a:latin typeface="Consolas" panose="020B0609020204030204" pitchFamily="49" charset="0"/>
              </a:rPr>
              <a:t>Sat.Luna.ECC</a:t>
            </a:r>
            <a:r>
              <a:rPr lang="en-US" dirty="0">
                <a:latin typeface="Consolas" panose="020B0609020204030204" pitchFamily="49" charset="0"/>
              </a:rPr>
              <a:t> = 0, {Tolerance = 0.0001});</a:t>
            </a:r>
          </a:p>
          <a:p>
            <a:pPr marL="0" indent="0">
              <a:buNone/>
            </a:pPr>
            <a:r>
              <a:rPr lang="en-US" dirty="0" err="1">
                <a:latin typeface="Consolas" panose="020B0609020204030204" pitchFamily="49" charset="0"/>
              </a:rPr>
              <a:t>EndTarget</a:t>
            </a:r>
            <a:r>
              <a:rPr lang="en-US" dirty="0">
                <a:latin typeface="Consolas" panose="020B0609020204030204" pitchFamily="49" charset="0"/>
              </a:rPr>
              <a:t>;</a:t>
            </a:r>
          </a:p>
          <a:p>
            <a:pPr marL="0" indent="0">
              <a:buNone/>
            </a:pPr>
            <a:endParaRPr lang="en-US" b="1" dirty="0">
              <a:latin typeface="Consolas" panose="020B0609020204030204" pitchFamily="49" charset="0"/>
            </a:endParaRPr>
          </a:p>
          <a:p>
            <a:pPr marL="0" indent="0">
              <a:buNone/>
            </a:pPr>
            <a:r>
              <a:rPr lang="en-US" b="1" dirty="0">
                <a:latin typeface="Consolas" panose="020B0609020204030204" pitchFamily="49" charset="0"/>
              </a:rPr>
              <a:t>Propagate 'Prop 15 days' </a:t>
            </a:r>
            <a:r>
              <a:rPr lang="en-US" b="1" dirty="0" err="1">
                <a:latin typeface="Consolas" panose="020B0609020204030204" pitchFamily="49" charset="0"/>
              </a:rPr>
              <a:t>MoonFull</a:t>
            </a:r>
            <a:r>
              <a:rPr lang="en-US" b="1" dirty="0">
                <a:latin typeface="Consolas" panose="020B0609020204030204" pitchFamily="49" charset="0"/>
              </a:rPr>
              <a:t>(Sat) {</a:t>
            </a:r>
            <a:r>
              <a:rPr lang="en-US" b="1" dirty="0" err="1">
                <a:latin typeface="Consolas" panose="020B0609020204030204" pitchFamily="49" charset="0"/>
              </a:rPr>
              <a:t>Sat.ElapsedDays</a:t>
            </a:r>
            <a:r>
              <a:rPr lang="en-US" b="1" dirty="0">
                <a:latin typeface="Consolas" panose="020B0609020204030204" pitchFamily="49" charset="0"/>
              </a:rPr>
              <a:t> = 15};</a:t>
            </a:r>
          </a:p>
        </p:txBody>
      </p:sp>
      <p:sp>
        <p:nvSpPr>
          <p:cNvPr id="4" name="Slide Number Placeholder 3">
            <a:extLst>
              <a:ext uri="{FF2B5EF4-FFF2-40B4-BE49-F238E27FC236}">
                <a16:creationId xmlns:a16="http://schemas.microsoft.com/office/drawing/2014/main" id="{B7FB8D96-47BF-ED17-3B20-63A217CADFB8}"/>
              </a:ext>
            </a:extLst>
          </p:cNvPr>
          <p:cNvSpPr>
            <a:spLocks noGrp="1"/>
          </p:cNvSpPr>
          <p:nvPr>
            <p:ph type="sldNum" sz="quarter" idx="12"/>
          </p:nvPr>
        </p:nvSpPr>
        <p:spPr/>
        <p:txBody>
          <a:bodyPr/>
          <a:lstStyle/>
          <a:p>
            <a:fld id="{B89D3D56-9C5D-E74E-9C18-21C2C5E31D07}" type="slidenum">
              <a:rPr lang="en-US" smtClean="0"/>
              <a:pPr/>
              <a:t>148</a:t>
            </a:fld>
            <a:endParaRPr lang="en-US"/>
          </a:p>
        </p:txBody>
      </p:sp>
    </p:spTree>
    <p:extLst>
      <p:ext uri="{BB962C8B-B14F-4D97-AF65-F5344CB8AC3E}">
        <p14:creationId xmlns:p14="http://schemas.microsoft.com/office/powerpoint/2010/main" val="32549557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AA04-FC53-00CB-04FA-2F54A2213B46}"/>
              </a:ext>
            </a:extLst>
          </p:cNvPr>
          <p:cNvSpPr>
            <a:spLocks noGrp="1"/>
          </p:cNvSpPr>
          <p:nvPr>
            <p:ph type="title"/>
          </p:nvPr>
        </p:nvSpPr>
        <p:spPr/>
        <p:txBody>
          <a:bodyPr/>
          <a:lstStyle/>
          <a:p>
            <a:r>
              <a:rPr lang="en-US"/>
              <a:t>LOI Results and Output</a:t>
            </a:r>
          </a:p>
        </p:txBody>
      </p:sp>
      <p:sp>
        <p:nvSpPr>
          <p:cNvPr id="3" name="Content Placeholder 2">
            <a:extLst>
              <a:ext uri="{FF2B5EF4-FFF2-40B4-BE49-F238E27FC236}">
                <a16:creationId xmlns:a16="http://schemas.microsoft.com/office/drawing/2014/main" id="{B91EEAF1-91B3-7B38-5C4E-AAA42BC00254}"/>
              </a:ext>
            </a:extLst>
          </p:cNvPr>
          <p:cNvSpPr>
            <a:spLocks noGrp="1"/>
          </p:cNvSpPr>
          <p:nvPr>
            <p:ph idx="1"/>
          </p:nvPr>
        </p:nvSpPr>
        <p:spPr/>
        <p:txBody>
          <a:bodyPr/>
          <a:lstStyle/>
          <a:p>
            <a:r>
              <a:rPr lang="en-US"/>
              <a:t>Once the mission runs successfully, there will be four windows created</a:t>
            </a:r>
          </a:p>
          <a:p>
            <a:pPr lvl="1"/>
            <a:r>
              <a:rPr lang="en-US"/>
              <a:t>Two are solver windows for the two </a:t>
            </a:r>
            <a:r>
              <a:rPr lang="en-US" err="1"/>
              <a:t>targeters</a:t>
            </a:r>
            <a:r>
              <a:rPr lang="en-US"/>
              <a:t>, which shows the converged values for the B-Plane and the LOI maneuvers</a:t>
            </a:r>
          </a:p>
          <a:p>
            <a:pPr lvl="1"/>
            <a:r>
              <a:rPr lang="en-US"/>
              <a:t>The other two are the </a:t>
            </a:r>
            <a:r>
              <a:rPr lang="en-US" err="1"/>
              <a:t>OpenFrames</a:t>
            </a:r>
            <a:r>
              <a:rPr lang="en-US"/>
              <a:t> visualizations showing the motion of the craft in an earth inertial view and in a moon inertial view</a:t>
            </a:r>
          </a:p>
          <a:p>
            <a:r>
              <a:rPr lang="en-US"/>
              <a:t>Based on the settings we have for our </a:t>
            </a:r>
            <a:r>
              <a:rPr lang="en-US" err="1"/>
              <a:t>targeters</a:t>
            </a:r>
            <a:r>
              <a:rPr lang="en-US"/>
              <a:t>, the B-Plane </a:t>
            </a:r>
            <a:r>
              <a:rPr lang="en-US" err="1"/>
              <a:t>targeter</a:t>
            </a:r>
            <a:r>
              <a:rPr lang="en-US"/>
              <a:t> converges in 15 iterations and the LOI </a:t>
            </a:r>
            <a:r>
              <a:rPr lang="en-US" err="1"/>
              <a:t>targeter</a:t>
            </a:r>
            <a:r>
              <a:rPr lang="en-US"/>
              <a:t> converges in 5 iterations</a:t>
            </a:r>
          </a:p>
        </p:txBody>
      </p:sp>
      <p:sp>
        <p:nvSpPr>
          <p:cNvPr id="4" name="Slide Number Placeholder 3">
            <a:extLst>
              <a:ext uri="{FF2B5EF4-FFF2-40B4-BE49-F238E27FC236}">
                <a16:creationId xmlns:a16="http://schemas.microsoft.com/office/drawing/2014/main" id="{571D06C0-E0B5-2B3C-2B90-C73E2C1AD379}"/>
              </a:ext>
            </a:extLst>
          </p:cNvPr>
          <p:cNvSpPr>
            <a:spLocks noGrp="1"/>
          </p:cNvSpPr>
          <p:nvPr>
            <p:ph type="sldNum" sz="quarter" idx="12"/>
          </p:nvPr>
        </p:nvSpPr>
        <p:spPr/>
        <p:txBody>
          <a:bodyPr/>
          <a:lstStyle/>
          <a:p>
            <a:fld id="{B89D3D56-9C5D-E74E-9C18-21C2C5E31D07}" type="slidenum">
              <a:rPr lang="en-US" smtClean="0"/>
              <a:pPr/>
              <a:t>149</a:t>
            </a:fld>
            <a:endParaRPr lang="en-US"/>
          </a:p>
        </p:txBody>
      </p:sp>
      <p:pic>
        <p:nvPicPr>
          <p:cNvPr id="6" name="Picture 5">
            <a:extLst>
              <a:ext uri="{FF2B5EF4-FFF2-40B4-BE49-F238E27FC236}">
                <a16:creationId xmlns:a16="http://schemas.microsoft.com/office/drawing/2014/main" id="{0D160239-274B-FC22-BC21-762E8184E3E2}"/>
              </a:ext>
            </a:extLst>
          </p:cNvPr>
          <p:cNvPicPr>
            <a:picLocks noChangeAspect="1"/>
          </p:cNvPicPr>
          <p:nvPr/>
        </p:nvPicPr>
        <p:blipFill rotWithShape="1">
          <a:blip r:embed="rId2"/>
          <a:srcRect b="1219"/>
          <a:stretch/>
        </p:blipFill>
        <p:spPr>
          <a:xfrm>
            <a:off x="6651287" y="1217466"/>
            <a:ext cx="3431827" cy="2556777"/>
          </a:xfrm>
          <a:prstGeom prst="rect">
            <a:avLst/>
          </a:prstGeom>
          <a:ln>
            <a:solidFill>
              <a:schemeClr val="tx1"/>
            </a:solidFill>
          </a:ln>
        </p:spPr>
      </p:pic>
      <p:pic>
        <p:nvPicPr>
          <p:cNvPr id="8" name="Picture 7">
            <a:extLst>
              <a:ext uri="{FF2B5EF4-FFF2-40B4-BE49-F238E27FC236}">
                <a16:creationId xmlns:a16="http://schemas.microsoft.com/office/drawing/2014/main" id="{AE66E9DB-AC0C-128F-A3BF-84D9C2E67788}"/>
              </a:ext>
            </a:extLst>
          </p:cNvPr>
          <p:cNvPicPr>
            <a:picLocks noChangeAspect="1"/>
          </p:cNvPicPr>
          <p:nvPr/>
        </p:nvPicPr>
        <p:blipFill>
          <a:blip r:embed="rId3"/>
          <a:stretch>
            <a:fillRect/>
          </a:stretch>
        </p:blipFill>
        <p:spPr>
          <a:xfrm>
            <a:off x="8093596" y="2825013"/>
            <a:ext cx="3661611" cy="3735859"/>
          </a:xfrm>
          <a:prstGeom prst="rect">
            <a:avLst/>
          </a:prstGeom>
        </p:spPr>
      </p:pic>
    </p:spTree>
    <p:extLst>
      <p:ext uri="{BB962C8B-B14F-4D97-AF65-F5344CB8AC3E}">
        <p14:creationId xmlns:p14="http://schemas.microsoft.com/office/powerpoint/2010/main" val="24567364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E85AA-AB96-67DE-3AB3-B430046FEDAC}"/>
              </a:ext>
            </a:extLst>
          </p:cNvPr>
          <p:cNvSpPr>
            <a:spLocks noGrp="1"/>
          </p:cNvSpPr>
          <p:nvPr>
            <p:ph type="title"/>
          </p:nvPr>
        </p:nvSpPr>
        <p:spPr/>
        <p:txBody>
          <a:bodyPr/>
          <a:lstStyle/>
          <a:p>
            <a:r>
              <a:rPr lang="en-US"/>
              <a:t>Common Terms Glossary</a:t>
            </a:r>
          </a:p>
        </p:txBody>
      </p:sp>
      <p:sp>
        <p:nvSpPr>
          <p:cNvPr id="3" name="Content Placeholder 2">
            <a:extLst>
              <a:ext uri="{FF2B5EF4-FFF2-40B4-BE49-F238E27FC236}">
                <a16:creationId xmlns:a16="http://schemas.microsoft.com/office/drawing/2014/main" id="{378B103E-590E-8F20-FF17-CC90E5714098}"/>
              </a:ext>
            </a:extLst>
          </p:cNvPr>
          <p:cNvSpPr>
            <a:spLocks noGrp="1"/>
          </p:cNvSpPr>
          <p:nvPr>
            <p:ph idx="1"/>
          </p:nvPr>
        </p:nvSpPr>
        <p:spPr>
          <a:xfrm>
            <a:off x="1076138" y="1217466"/>
            <a:ext cx="10247535" cy="4741991"/>
          </a:xfrm>
        </p:spPr>
        <p:txBody>
          <a:bodyPr>
            <a:normAutofit/>
          </a:bodyPr>
          <a:lstStyle/>
          <a:p>
            <a:r>
              <a:rPr lang="en-US" sz="2400"/>
              <a:t>State – The Position and Velocity of an object at a given time</a:t>
            </a:r>
          </a:p>
          <a:p>
            <a:r>
              <a:rPr lang="en-US" sz="2400"/>
              <a:t>Propagation – The calculation of an object’s state as a function of time</a:t>
            </a:r>
          </a:p>
          <a:p>
            <a:r>
              <a:rPr lang="en-US" sz="2400"/>
              <a:t>Orbital elements – values that can be used to describe an orbit geometrically</a:t>
            </a:r>
          </a:p>
          <a:p>
            <a:r>
              <a:rPr lang="en-US" sz="2400"/>
              <a:t>Equatorial plane – Plane described by the equator of the body</a:t>
            </a:r>
          </a:p>
          <a:p>
            <a:r>
              <a:rPr lang="en-US" sz="2400"/>
              <a:t>Ecliptic plane – Plane described by the orbit of the body about the sun</a:t>
            </a:r>
          </a:p>
          <a:p>
            <a:r>
              <a:rPr lang="en-US" sz="2400"/>
              <a:t>Vernal Equinox – Intersection of the equatorial plane with the ecliptic plane</a:t>
            </a:r>
          </a:p>
          <a:p>
            <a:r>
              <a:rPr lang="en-US" sz="2400"/>
              <a:t>Apoapsis and periapsis – points on the orbit where the object is furthest and closest to the central body respectively (Apogee and perigee refer to these points on an Earth orbit)</a:t>
            </a:r>
          </a:p>
          <a:p>
            <a:endParaRPr lang="en-US" sz="2400"/>
          </a:p>
          <a:p>
            <a:endParaRPr lang="en-US" sz="2400"/>
          </a:p>
          <a:p>
            <a:endParaRPr lang="en-US" sz="2400"/>
          </a:p>
        </p:txBody>
      </p:sp>
      <p:sp>
        <p:nvSpPr>
          <p:cNvPr id="4" name="Slide Number Placeholder 3">
            <a:extLst>
              <a:ext uri="{FF2B5EF4-FFF2-40B4-BE49-F238E27FC236}">
                <a16:creationId xmlns:a16="http://schemas.microsoft.com/office/drawing/2014/main" id="{489FB02E-07C2-83B1-1D90-75BDE55C8E8E}"/>
              </a:ext>
            </a:extLst>
          </p:cNvPr>
          <p:cNvSpPr>
            <a:spLocks noGrp="1"/>
          </p:cNvSpPr>
          <p:nvPr>
            <p:ph type="sldNum" sz="quarter" idx="12"/>
          </p:nvPr>
        </p:nvSpPr>
        <p:spPr/>
        <p:txBody>
          <a:bodyPr/>
          <a:lstStyle/>
          <a:p>
            <a:fld id="{B89D3D56-9C5D-E74E-9C18-21C2C5E31D07}" type="slidenum">
              <a:rPr lang="en-US" smtClean="0"/>
              <a:pPr/>
              <a:t>15</a:t>
            </a:fld>
            <a:endParaRPr lang="en-US"/>
          </a:p>
        </p:txBody>
      </p:sp>
    </p:spTree>
    <p:extLst>
      <p:ext uri="{BB962C8B-B14F-4D97-AF65-F5344CB8AC3E}">
        <p14:creationId xmlns:p14="http://schemas.microsoft.com/office/powerpoint/2010/main" val="38616539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2AA04-FC53-00CB-04FA-2F54A2213B46}"/>
              </a:ext>
            </a:extLst>
          </p:cNvPr>
          <p:cNvSpPr>
            <a:spLocks noGrp="1"/>
          </p:cNvSpPr>
          <p:nvPr>
            <p:ph type="title"/>
          </p:nvPr>
        </p:nvSpPr>
        <p:spPr/>
        <p:txBody>
          <a:bodyPr/>
          <a:lstStyle/>
          <a:p>
            <a:r>
              <a:rPr lang="en-US"/>
              <a:t>LOI Additional Exercises</a:t>
            </a:r>
          </a:p>
        </p:txBody>
      </p:sp>
      <p:sp>
        <p:nvSpPr>
          <p:cNvPr id="3" name="Content Placeholder 2">
            <a:extLst>
              <a:ext uri="{FF2B5EF4-FFF2-40B4-BE49-F238E27FC236}">
                <a16:creationId xmlns:a16="http://schemas.microsoft.com/office/drawing/2014/main" id="{B91EEAF1-91B3-7B38-5C4E-AAA42BC00254}"/>
              </a:ext>
            </a:extLst>
          </p:cNvPr>
          <p:cNvSpPr>
            <a:spLocks noGrp="1"/>
          </p:cNvSpPr>
          <p:nvPr>
            <p:ph idx="1"/>
          </p:nvPr>
        </p:nvSpPr>
        <p:spPr/>
        <p:txBody>
          <a:bodyPr/>
          <a:lstStyle/>
          <a:p>
            <a:r>
              <a:rPr lang="en-US"/>
              <a:t>Can you make the </a:t>
            </a:r>
            <a:r>
              <a:rPr lang="en-US" err="1"/>
              <a:t>targeters</a:t>
            </a:r>
            <a:r>
              <a:rPr lang="en-US"/>
              <a:t> converge with fewer iterations? </a:t>
            </a:r>
          </a:p>
          <a:p>
            <a:r>
              <a:rPr lang="en-US"/>
              <a:t>Can you add a moon centered view to the </a:t>
            </a:r>
            <a:r>
              <a:rPr lang="en-US" err="1"/>
              <a:t>EarthInertial</a:t>
            </a:r>
            <a:r>
              <a:rPr lang="en-US"/>
              <a:t> Open Frames visualization window?</a:t>
            </a:r>
          </a:p>
          <a:p>
            <a:endParaRPr lang="en-US"/>
          </a:p>
        </p:txBody>
      </p:sp>
      <p:sp>
        <p:nvSpPr>
          <p:cNvPr id="4" name="Slide Number Placeholder 3">
            <a:extLst>
              <a:ext uri="{FF2B5EF4-FFF2-40B4-BE49-F238E27FC236}">
                <a16:creationId xmlns:a16="http://schemas.microsoft.com/office/drawing/2014/main" id="{571D06C0-E0B5-2B3C-2B90-C73E2C1AD379}"/>
              </a:ext>
            </a:extLst>
          </p:cNvPr>
          <p:cNvSpPr>
            <a:spLocks noGrp="1"/>
          </p:cNvSpPr>
          <p:nvPr>
            <p:ph type="sldNum" sz="quarter" idx="12"/>
          </p:nvPr>
        </p:nvSpPr>
        <p:spPr/>
        <p:txBody>
          <a:bodyPr/>
          <a:lstStyle/>
          <a:p>
            <a:fld id="{B89D3D56-9C5D-E74E-9C18-21C2C5E31D07}" type="slidenum">
              <a:rPr lang="en-US" smtClean="0"/>
              <a:pPr/>
              <a:t>150</a:t>
            </a:fld>
            <a:endParaRPr lang="en-US"/>
          </a:p>
        </p:txBody>
      </p:sp>
    </p:spTree>
    <p:extLst>
      <p:ext uri="{BB962C8B-B14F-4D97-AF65-F5344CB8AC3E}">
        <p14:creationId xmlns:p14="http://schemas.microsoft.com/office/powerpoint/2010/main" val="41411235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75D7B-0FFB-338F-2C7F-DC71E39C0472}"/>
              </a:ext>
            </a:extLst>
          </p:cNvPr>
          <p:cNvSpPr>
            <a:spLocks noGrp="1"/>
          </p:cNvSpPr>
          <p:nvPr>
            <p:ph type="title"/>
          </p:nvPr>
        </p:nvSpPr>
        <p:spPr/>
        <p:txBody>
          <a:bodyPr/>
          <a:lstStyle/>
          <a:p>
            <a:r>
              <a:rPr lang="en-US" dirty="0"/>
              <a:t>Extra Slides</a:t>
            </a:r>
          </a:p>
        </p:txBody>
      </p:sp>
    </p:spTree>
    <p:extLst>
      <p:ext uri="{BB962C8B-B14F-4D97-AF65-F5344CB8AC3E}">
        <p14:creationId xmlns:p14="http://schemas.microsoft.com/office/powerpoint/2010/main" val="13426483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C0DE-874C-9679-A986-BA90C337A098}"/>
              </a:ext>
            </a:extLst>
          </p:cNvPr>
          <p:cNvSpPr>
            <a:spLocks noGrp="1"/>
          </p:cNvSpPr>
          <p:nvPr>
            <p:ph type="title"/>
          </p:nvPr>
        </p:nvSpPr>
        <p:spPr/>
        <p:txBody>
          <a:bodyPr/>
          <a:lstStyle/>
          <a:p>
            <a:r>
              <a:rPr lang="en-US"/>
              <a:t>Runge-</a:t>
            </a:r>
            <a:r>
              <a:rPr lang="en-US" err="1"/>
              <a:t>Kutta</a:t>
            </a:r>
            <a:r>
              <a:rPr lang="en-US"/>
              <a:t> Overview</a:t>
            </a:r>
          </a:p>
        </p:txBody>
      </p:sp>
      <p:sp>
        <p:nvSpPr>
          <p:cNvPr id="3" name="Content Placeholder 2">
            <a:extLst>
              <a:ext uri="{FF2B5EF4-FFF2-40B4-BE49-F238E27FC236}">
                <a16:creationId xmlns:a16="http://schemas.microsoft.com/office/drawing/2014/main" id="{39451F6A-F4E6-2707-E123-BBCB9A9F91E8}"/>
              </a:ext>
            </a:extLst>
          </p:cNvPr>
          <p:cNvSpPr>
            <a:spLocks noGrp="1"/>
          </p:cNvSpPr>
          <p:nvPr>
            <p:ph idx="1"/>
          </p:nvPr>
        </p:nvSpPr>
        <p:spPr/>
        <p:txBody>
          <a:bodyPr vert="horz" lIns="91440" tIns="45720" rIns="91440" bIns="45720" rtlCol="0" anchor="t">
            <a:normAutofit lnSpcReduction="10000"/>
          </a:bodyPr>
          <a:lstStyle/>
          <a:p>
            <a:pPr marL="347345" indent="-347345"/>
            <a:r>
              <a:rPr lang="en-US">
                <a:latin typeface="Calibri"/>
                <a:cs typeface="Calibri"/>
              </a:rPr>
              <a:t>Runge-</a:t>
            </a:r>
            <a:r>
              <a:rPr lang="en-US" err="1">
                <a:latin typeface="Calibri"/>
                <a:cs typeface="Calibri"/>
              </a:rPr>
              <a:t>Kutta</a:t>
            </a:r>
            <a:r>
              <a:rPr lang="en-US">
                <a:latin typeface="Calibri"/>
                <a:cs typeface="Calibri"/>
              </a:rPr>
              <a:t> integration is a single step method to solve differential equations</a:t>
            </a:r>
          </a:p>
          <a:p>
            <a:pPr marL="740537" lvl="1" indent="-347345"/>
            <a:r>
              <a:rPr lang="en-US">
                <a:latin typeface="Calibri"/>
                <a:cs typeface="Calibri"/>
              </a:rPr>
              <a:t>Breaks the interval of integration into a number of smaller, intermediate stages and calculates the estimate of the integration at each stage with later stages use the results of the earlier stages</a:t>
            </a:r>
          </a:p>
          <a:p>
            <a:pPr marL="740537" lvl="1" indent="-347345"/>
            <a:r>
              <a:rPr lang="en-US">
                <a:latin typeface="Calibri"/>
                <a:cs typeface="Calibri"/>
              </a:rPr>
              <a:t>The cumulative effect is an approximation of the total step accurate to a given order in the series expansion of the differential equation</a:t>
            </a:r>
          </a:p>
          <a:p>
            <a:pPr marL="740537" lvl="1" indent="-347345"/>
            <a:r>
              <a:rPr lang="en-US">
                <a:latin typeface="Calibri"/>
                <a:cs typeface="Calibri"/>
              </a:rPr>
              <a:t>The stages, k, may be calculated via the adjoining formula, form which the total step, r, may be calculated from the formula that follows</a:t>
            </a:r>
          </a:p>
          <a:p>
            <a:pPr marL="740537" lvl="1" indent="-347345"/>
            <a:r>
              <a:rPr lang="en-US">
                <a:latin typeface="Calibri"/>
                <a:cs typeface="Calibri"/>
              </a:rPr>
              <a:t>Error control is performed by comparing the results of two orders of integration each using different c coefficients, with the difference in the steps providing an estimate of the step’s accuracy</a:t>
            </a:r>
          </a:p>
          <a:p>
            <a:pPr marL="740537" lvl="1" indent="-347345"/>
            <a:r>
              <a:rPr lang="en-US">
                <a:latin typeface="Calibri"/>
                <a:cs typeface="Calibri"/>
              </a:rPr>
              <a:t>With the error calculated, the integration step can be adapted to a size more appropriate to the desired accuracy, reducing the step size as appropriate to increase accuracy</a:t>
            </a:r>
          </a:p>
          <a:p>
            <a:pPr marL="347345" indent="-347345"/>
            <a:r>
              <a:rPr lang="en-US">
                <a:latin typeface="Calibri"/>
                <a:cs typeface="Calibri"/>
              </a:rPr>
              <a:t>GMAT Contains six different implementations Runge-</a:t>
            </a:r>
            <a:r>
              <a:rPr lang="en-US" err="1">
                <a:latin typeface="Calibri"/>
                <a:cs typeface="Calibri"/>
              </a:rPr>
              <a:t>Kutta</a:t>
            </a:r>
            <a:r>
              <a:rPr lang="en-US">
                <a:latin typeface="Calibri"/>
                <a:cs typeface="Calibri"/>
              </a:rPr>
              <a:t> approach</a:t>
            </a:r>
          </a:p>
          <a:p>
            <a:pPr marL="347345" indent="-347345"/>
            <a:endParaRPr lang="en-US">
              <a:latin typeface="Calibri"/>
              <a:cs typeface="Calibri"/>
            </a:endParaRPr>
          </a:p>
          <a:p>
            <a:pPr marL="393192" lvl="1" indent="0">
              <a:buNone/>
            </a:pPr>
            <a:endParaRPr lang="en-US">
              <a:latin typeface="Calibri"/>
              <a:cs typeface="Calibri"/>
            </a:endParaRPr>
          </a:p>
        </p:txBody>
      </p:sp>
      <p:sp>
        <p:nvSpPr>
          <p:cNvPr id="4" name="Slide Number Placeholder 3">
            <a:extLst>
              <a:ext uri="{FF2B5EF4-FFF2-40B4-BE49-F238E27FC236}">
                <a16:creationId xmlns:a16="http://schemas.microsoft.com/office/drawing/2014/main" id="{280C362D-7BD2-C42B-D66F-BEF1A1ACB187}"/>
              </a:ext>
            </a:extLst>
          </p:cNvPr>
          <p:cNvSpPr>
            <a:spLocks noGrp="1"/>
          </p:cNvSpPr>
          <p:nvPr>
            <p:ph type="sldNum" sz="quarter" idx="12"/>
          </p:nvPr>
        </p:nvSpPr>
        <p:spPr/>
        <p:txBody>
          <a:bodyPr/>
          <a:lstStyle/>
          <a:p>
            <a:fld id="{B89D3D56-9C5D-E74E-9C18-21C2C5E31D07}" type="slidenum">
              <a:rPr lang="en-US" smtClean="0"/>
              <a:pPr/>
              <a:t>152</a:t>
            </a:fld>
            <a:endParaRPr lang="en-US"/>
          </a:p>
        </p:txBody>
      </p:sp>
      <p:grpSp>
        <p:nvGrpSpPr>
          <p:cNvPr id="25" name="Group 24">
            <a:extLst>
              <a:ext uri="{FF2B5EF4-FFF2-40B4-BE49-F238E27FC236}">
                <a16:creationId xmlns:a16="http://schemas.microsoft.com/office/drawing/2014/main" id="{B5B7CAD5-50B3-C333-6ED7-FBAE55A32BA5}"/>
              </a:ext>
            </a:extLst>
          </p:cNvPr>
          <p:cNvGrpSpPr/>
          <p:nvPr/>
        </p:nvGrpSpPr>
        <p:grpSpPr>
          <a:xfrm>
            <a:off x="8013311" y="1357937"/>
            <a:ext cx="3105583" cy="1349547"/>
            <a:chOff x="7694141" y="1301578"/>
            <a:chExt cx="3105583" cy="1349547"/>
          </a:xfrm>
        </p:grpSpPr>
        <p:sp>
          <p:nvSpPr>
            <p:cNvPr id="23" name="Rectangle 22">
              <a:extLst>
                <a:ext uri="{FF2B5EF4-FFF2-40B4-BE49-F238E27FC236}">
                  <a16:creationId xmlns:a16="http://schemas.microsoft.com/office/drawing/2014/main" id="{09C724F3-3CCE-69DE-CF66-6416093749CE}"/>
                </a:ext>
              </a:extLst>
            </p:cNvPr>
            <p:cNvSpPr/>
            <p:nvPr/>
          </p:nvSpPr>
          <p:spPr>
            <a:xfrm>
              <a:off x="7694141" y="1301578"/>
              <a:ext cx="3105583" cy="1349547"/>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1BD602EE-DF17-21C0-1692-96E73FDA57CF}"/>
                </a:ext>
              </a:extLst>
            </p:cNvPr>
            <p:cNvPicPr>
              <a:picLocks noChangeAspect="1"/>
            </p:cNvPicPr>
            <p:nvPr/>
          </p:nvPicPr>
          <p:blipFill rotWithShape="1">
            <a:blip r:embed="rId2"/>
            <a:srcRect t="1" b="7629"/>
            <a:stretch/>
          </p:blipFill>
          <p:spPr>
            <a:xfrm>
              <a:off x="8013311" y="2022388"/>
              <a:ext cx="2514951" cy="580770"/>
            </a:xfrm>
            <a:prstGeom prst="rect">
              <a:avLst/>
            </a:prstGeom>
          </p:spPr>
        </p:pic>
        <p:pic>
          <p:nvPicPr>
            <p:cNvPr id="8" name="Picture 7">
              <a:extLst>
                <a:ext uri="{FF2B5EF4-FFF2-40B4-BE49-F238E27FC236}">
                  <a16:creationId xmlns:a16="http://schemas.microsoft.com/office/drawing/2014/main" id="{73890BCE-00DB-E73F-D5A3-9761D1034AAE}"/>
                </a:ext>
              </a:extLst>
            </p:cNvPr>
            <p:cNvPicPr>
              <a:picLocks noChangeAspect="1"/>
            </p:cNvPicPr>
            <p:nvPr/>
          </p:nvPicPr>
          <p:blipFill rotWithShape="1">
            <a:blip r:embed="rId3"/>
            <a:srcRect l="5542"/>
            <a:stretch/>
          </p:blipFill>
          <p:spPr>
            <a:xfrm>
              <a:off x="7763324" y="1412702"/>
              <a:ext cx="2933465" cy="609685"/>
            </a:xfrm>
            <a:prstGeom prst="rect">
              <a:avLst/>
            </a:prstGeom>
          </p:spPr>
        </p:pic>
      </p:grpSp>
      <p:cxnSp>
        <p:nvCxnSpPr>
          <p:cNvPr id="12" name="Connector: Elbow 11">
            <a:extLst>
              <a:ext uri="{FF2B5EF4-FFF2-40B4-BE49-F238E27FC236}">
                <a16:creationId xmlns:a16="http://schemas.microsoft.com/office/drawing/2014/main" id="{778F7DF5-C728-AF04-7CCF-007E85B5D383}"/>
              </a:ext>
            </a:extLst>
          </p:cNvPr>
          <p:cNvCxnSpPr>
            <a:cxnSpLocks/>
          </p:cNvCxnSpPr>
          <p:nvPr/>
        </p:nvCxnSpPr>
        <p:spPr>
          <a:xfrm flipV="1">
            <a:off x="6311501" y="1927654"/>
            <a:ext cx="1701810" cy="1501346"/>
          </a:xfrm>
          <a:prstGeom prst="bentConnector3">
            <a:avLst>
              <a:gd name="adj1" fmla="val 50000"/>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4" name="Connector: Elbow 13">
            <a:extLst>
              <a:ext uri="{FF2B5EF4-FFF2-40B4-BE49-F238E27FC236}">
                <a16:creationId xmlns:a16="http://schemas.microsoft.com/office/drawing/2014/main" id="{1EC3F698-FA1C-2571-9018-E88E05ECDBD8}"/>
              </a:ext>
            </a:extLst>
          </p:cNvPr>
          <p:cNvCxnSpPr>
            <a:cxnSpLocks/>
          </p:cNvCxnSpPr>
          <p:nvPr/>
        </p:nvCxnSpPr>
        <p:spPr>
          <a:xfrm flipV="1">
            <a:off x="6544895" y="3588461"/>
            <a:ext cx="1468416" cy="450500"/>
          </a:xfrm>
          <a:prstGeom prst="bentConnector3">
            <a:avLst/>
          </a:prstGeom>
          <a:ln w="38100">
            <a:tailEnd type="triangle"/>
          </a:ln>
        </p:spPr>
        <p:style>
          <a:lnRef idx="1">
            <a:schemeClr val="accent6"/>
          </a:lnRef>
          <a:fillRef idx="0">
            <a:schemeClr val="accent6"/>
          </a:fillRef>
          <a:effectRef idx="0">
            <a:schemeClr val="accent6"/>
          </a:effectRef>
          <a:fontRef idx="minor">
            <a:schemeClr val="tx1"/>
          </a:fontRef>
        </p:style>
      </p:cxnSp>
      <p:grpSp>
        <p:nvGrpSpPr>
          <p:cNvPr id="26" name="Group 25">
            <a:extLst>
              <a:ext uri="{FF2B5EF4-FFF2-40B4-BE49-F238E27FC236}">
                <a16:creationId xmlns:a16="http://schemas.microsoft.com/office/drawing/2014/main" id="{9E74FF86-CA01-9D24-E5BF-E7AB7D9E2825}"/>
              </a:ext>
            </a:extLst>
          </p:cNvPr>
          <p:cNvGrpSpPr/>
          <p:nvPr/>
        </p:nvGrpSpPr>
        <p:grpSpPr>
          <a:xfrm>
            <a:off x="8013311" y="2913687"/>
            <a:ext cx="3105583" cy="1349547"/>
            <a:chOff x="7996718" y="2829818"/>
            <a:chExt cx="3105583" cy="1349547"/>
          </a:xfrm>
        </p:grpSpPr>
        <p:sp>
          <p:nvSpPr>
            <p:cNvPr id="24" name="Rectangle 23">
              <a:extLst>
                <a:ext uri="{FF2B5EF4-FFF2-40B4-BE49-F238E27FC236}">
                  <a16:creationId xmlns:a16="http://schemas.microsoft.com/office/drawing/2014/main" id="{119B5F70-2307-DAB3-9BDE-9376184B15CB}"/>
                </a:ext>
              </a:extLst>
            </p:cNvPr>
            <p:cNvSpPr/>
            <p:nvPr/>
          </p:nvSpPr>
          <p:spPr>
            <a:xfrm>
              <a:off x="7996718" y="2829818"/>
              <a:ext cx="3105583" cy="1349547"/>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E619F41E-8724-299F-E99B-A312B17A4A63}"/>
                </a:ext>
              </a:extLst>
            </p:cNvPr>
            <p:cNvPicPr>
              <a:picLocks noChangeAspect="1"/>
            </p:cNvPicPr>
            <p:nvPr/>
          </p:nvPicPr>
          <p:blipFill>
            <a:blip r:embed="rId4"/>
            <a:stretch>
              <a:fillRect/>
            </a:stretch>
          </p:blipFill>
          <p:spPr>
            <a:xfrm>
              <a:off x="8480101" y="3434841"/>
              <a:ext cx="2048161" cy="685896"/>
            </a:xfrm>
            <a:prstGeom prst="rect">
              <a:avLst/>
            </a:prstGeom>
          </p:spPr>
        </p:pic>
        <p:pic>
          <p:nvPicPr>
            <p:cNvPr id="17" name="Picture 16">
              <a:extLst>
                <a:ext uri="{FF2B5EF4-FFF2-40B4-BE49-F238E27FC236}">
                  <a16:creationId xmlns:a16="http://schemas.microsoft.com/office/drawing/2014/main" id="{4B9C939D-EF0C-5812-45A9-3B1A12C05178}"/>
                </a:ext>
              </a:extLst>
            </p:cNvPr>
            <p:cNvPicPr>
              <a:picLocks noChangeAspect="1"/>
            </p:cNvPicPr>
            <p:nvPr/>
          </p:nvPicPr>
          <p:blipFill>
            <a:blip r:embed="rId5"/>
            <a:stretch>
              <a:fillRect/>
            </a:stretch>
          </p:blipFill>
          <p:spPr>
            <a:xfrm>
              <a:off x="8103773" y="2913959"/>
              <a:ext cx="2695951" cy="590632"/>
            </a:xfrm>
            <a:prstGeom prst="rect">
              <a:avLst/>
            </a:prstGeom>
          </p:spPr>
        </p:pic>
      </p:grpSp>
    </p:spTree>
    <p:extLst>
      <p:ext uri="{BB962C8B-B14F-4D97-AF65-F5344CB8AC3E}">
        <p14:creationId xmlns:p14="http://schemas.microsoft.com/office/powerpoint/2010/main" val="17975471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A4301C-8E70-3A09-C98B-73A9069EE491}"/>
              </a:ext>
            </a:extLst>
          </p:cNvPr>
          <p:cNvSpPr>
            <a:spLocks noGrp="1"/>
          </p:cNvSpPr>
          <p:nvPr>
            <p:ph type="body" idx="1"/>
          </p:nvPr>
        </p:nvSpPr>
        <p:spPr/>
        <p:txBody>
          <a:bodyPr/>
          <a:lstStyle/>
          <a:p>
            <a:r>
              <a:rPr lang="en-US"/>
              <a:t>RungeKutta89</a:t>
            </a:r>
          </a:p>
        </p:txBody>
      </p:sp>
      <p:sp>
        <p:nvSpPr>
          <p:cNvPr id="4" name="Content Placeholder 3">
            <a:extLst>
              <a:ext uri="{FF2B5EF4-FFF2-40B4-BE49-F238E27FC236}">
                <a16:creationId xmlns:a16="http://schemas.microsoft.com/office/drawing/2014/main" id="{6082D708-19C3-EA30-DDE3-137EF0B2EB23}"/>
              </a:ext>
            </a:extLst>
          </p:cNvPr>
          <p:cNvSpPr>
            <a:spLocks noGrp="1"/>
          </p:cNvSpPr>
          <p:nvPr>
            <p:ph sz="half" idx="2"/>
          </p:nvPr>
        </p:nvSpPr>
        <p:spPr/>
        <p:txBody>
          <a:bodyPr/>
          <a:lstStyle/>
          <a:p>
            <a:pPr marL="347345" indent="-347345"/>
            <a:r>
              <a:rPr lang="en-US" dirty="0">
                <a:latin typeface="Calibri"/>
                <a:cs typeface="Calibri"/>
              </a:rPr>
              <a:t>RungeKutta89 is the default GMAT integrator and is highly versatile</a:t>
            </a:r>
          </a:p>
          <a:p>
            <a:pPr marL="347345" indent="-347345"/>
            <a:r>
              <a:rPr lang="en-US" dirty="0">
                <a:latin typeface="Calibri"/>
                <a:cs typeface="Calibri"/>
              </a:rPr>
              <a:t>Adaptive step 9</a:t>
            </a:r>
            <a:r>
              <a:rPr lang="en-US" baseline="30000" dirty="0">
                <a:latin typeface="Calibri"/>
                <a:cs typeface="Calibri"/>
              </a:rPr>
              <a:t>th</a:t>
            </a:r>
            <a:r>
              <a:rPr lang="en-US" dirty="0">
                <a:latin typeface="Calibri"/>
                <a:cs typeface="Calibri"/>
              </a:rPr>
              <a:t> order integrator with 8</a:t>
            </a:r>
            <a:r>
              <a:rPr lang="en-US" baseline="30000" dirty="0">
                <a:latin typeface="Calibri"/>
                <a:cs typeface="Calibri"/>
              </a:rPr>
              <a:t>th</a:t>
            </a:r>
            <a:r>
              <a:rPr lang="en-US" dirty="0">
                <a:latin typeface="Calibri"/>
                <a:cs typeface="Calibri"/>
              </a:rPr>
              <a:t> order error control</a:t>
            </a:r>
          </a:p>
          <a:p>
            <a:pPr marL="347345" indent="-347345"/>
            <a:r>
              <a:rPr lang="en-US" dirty="0">
                <a:latin typeface="Calibri"/>
                <a:cs typeface="Calibri"/>
              </a:rPr>
              <a:t>Coefficients selected were derived by J. Verner</a:t>
            </a:r>
          </a:p>
          <a:p>
            <a:pPr marL="740537" lvl="1" indent="-347345"/>
            <a:r>
              <a:rPr lang="en-US" dirty="0">
                <a:latin typeface="Calibri"/>
                <a:cs typeface="Calibri"/>
              </a:rPr>
              <a:t>J. Verner derived various coefficients for an 89 integrator, GMAT’s selected the most robust set but not necessarily the most efficient</a:t>
            </a:r>
          </a:p>
        </p:txBody>
      </p:sp>
      <p:sp>
        <p:nvSpPr>
          <p:cNvPr id="5" name="Text Placeholder 4">
            <a:extLst>
              <a:ext uri="{FF2B5EF4-FFF2-40B4-BE49-F238E27FC236}">
                <a16:creationId xmlns:a16="http://schemas.microsoft.com/office/drawing/2014/main" id="{56135830-255F-B065-51D7-C274BC272F59}"/>
              </a:ext>
            </a:extLst>
          </p:cNvPr>
          <p:cNvSpPr>
            <a:spLocks noGrp="1"/>
          </p:cNvSpPr>
          <p:nvPr>
            <p:ph type="body" sz="quarter" idx="3"/>
          </p:nvPr>
        </p:nvSpPr>
        <p:spPr/>
        <p:txBody>
          <a:bodyPr/>
          <a:lstStyle/>
          <a:p>
            <a:r>
              <a:rPr lang="en-US"/>
              <a:t>PrinceDormand78</a:t>
            </a:r>
          </a:p>
        </p:txBody>
      </p:sp>
      <p:sp>
        <p:nvSpPr>
          <p:cNvPr id="6" name="Content Placeholder 5">
            <a:extLst>
              <a:ext uri="{FF2B5EF4-FFF2-40B4-BE49-F238E27FC236}">
                <a16:creationId xmlns:a16="http://schemas.microsoft.com/office/drawing/2014/main" id="{94D925D9-B6C0-CA6A-F644-B0D5FF23263C}"/>
              </a:ext>
            </a:extLst>
          </p:cNvPr>
          <p:cNvSpPr>
            <a:spLocks noGrp="1"/>
          </p:cNvSpPr>
          <p:nvPr>
            <p:ph sz="quarter" idx="4"/>
          </p:nvPr>
        </p:nvSpPr>
        <p:spPr/>
        <p:txBody>
          <a:bodyPr/>
          <a:lstStyle/>
          <a:p>
            <a:pPr marL="347345" indent="-347345"/>
            <a:r>
              <a:rPr lang="en-US" dirty="0">
                <a:latin typeface="Calibri"/>
                <a:cs typeface="Calibri"/>
              </a:rPr>
              <a:t>Adaptive step 8</a:t>
            </a:r>
            <a:r>
              <a:rPr lang="en-US" baseline="30000" dirty="0">
                <a:latin typeface="Calibri"/>
                <a:cs typeface="Calibri"/>
              </a:rPr>
              <a:t>th</a:t>
            </a:r>
            <a:r>
              <a:rPr lang="en-US" dirty="0">
                <a:latin typeface="Calibri"/>
                <a:cs typeface="Calibri"/>
              </a:rPr>
              <a:t> order integrator with 7</a:t>
            </a:r>
            <a:r>
              <a:rPr lang="en-US" baseline="30000" dirty="0">
                <a:latin typeface="Calibri"/>
                <a:cs typeface="Calibri"/>
              </a:rPr>
              <a:t>th</a:t>
            </a:r>
            <a:r>
              <a:rPr lang="en-US" dirty="0">
                <a:latin typeface="Calibri"/>
                <a:cs typeface="Calibri"/>
              </a:rPr>
              <a:t> order error control</a:t>
            </a:r>
          </a:p>
          <a:p>
            <a:pPr marL="347345" indent="-347345"/>
            <a:r>
              <a:rPr lang="en-US" dirty="0">
                <a:latin typeface="Calibri"/>
                <a:cs typeface="Calibri"/>
              </a:rPr>
              <a:t>Coefficients selected were derived by Prince and Dormand</a:t>
            </a:r>
            <a:endParaRPr lang="en-US" dirty="0"/>
          </a:p>
        </p:txBody>
      </p:sp>
      <p:sp>
        <p:nvSpPr>
          <p:cNvPr id="7" name="Slide Number Placeholder 6">
            <a:extLst>
              <a:ext uri="{FF2B5EF4-FFF2-40B4-BE49-F238E27FC236}">
                <a16:creationId xmlns:a16="http://schemas.microsoft.com/office/drawing/2014/main" id="{DD318CA9-1976-C8AD-B381-8910CE47A32F}"/>
              </a:ext>
            </a:extLst>
          </p:cNvPr>
          <p:cNvSpPr>
            <a:spLocks noGrp="1"/>
          </p:cNvSpPr>
          <p:nvPr>
            <p:ph type="sldNum" sz="quarter" idx="12"/>
          </p:nvPr>
        </p:nvSpPr>
        <p:spPr/>
        <p:txBody>
          <a:bodyPr/>
          <a:lstStyle/>
          <a:p>
            <a:fld id="{B89D3D56-9C5D-E74E-9C18-21C2C5E31D07}" type="slidenum">
              <a:rPr lang="en-US" smtClean="0"/>
              <a:pPr/>
              <a:t>153</a:t>
            </a:fld>
            <a:endParaRPr lang="en-US"/>
          </a:p>
        </p:txBody>
      </p:sp>
      <p:sp>
        <p:nvSpPr>
          <p:cNvPr id="8" name="Title 1">
            <a:extLst>
              <a:ext uri="{FF2B5EF4-FFF2-40B4-BE49-F238E27FC236}">
                <a16:creationId xmlns:a16="http://schemas.microsoft.com/office/drawing/2014/main" id="{3E1AFA02-02F7-A335-58AF-585668450A70}"/>
              </a:ext>
            </a:extLst>
          </p:cNvPr>
          <p:cNvSpPr>
            <a:spLocks noGrp="1"/>
          </p:cNvSpPr>
          <p:nvPr>
            <p:ph type="title"/>
          </p:nvPr>
        </p:nvSpPr>
        <p:spPr>
          <a:xfrm>
            <a:off x="1076139" y="297128"/>
            <a:ext cx="9828308" cy="524550"/>
          </a:xfrm>
        </p:spPr>
        <p:txBody>
          <a:bodyPr/>
          <a:lstStyle/>
          <a:p>
            <a:r>
              <a:rPr lang="en-US"/>
              <a:t>Runge-</a:t>
            </a:r>
            <a:r>
              <a:rPr lang="en-US" err="1"/>
              <a:t>Kutta</a:t>
            </a:r>
            <a:r>
              <a:rPr lang="en-US"/>
              <a:t> Integrators Part 1</a:t>
            </a:r>
          </a:p>
        </p:txBody>
      </p:sp>
    </p:spTree>
    <p:extLst>
      <p:ext uri="{BB962C8B-B14F-4D97-AF65-F5344CB8AC3E}">
        <p14:creationId xmlns:p14="http://schemas.microsoft.com/office/powerpoint/2010/main" val="2118652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A4301C-8E70-3A09-C98B-73A9069EE491}"/>
              </a:ext>
            </a:extLst>
          </p:cNvPr>
          <p:cNvSpPr>
            <a:spLocks noGrp="1"/>
          </p:cNvSpPr>
          <p:nvPr>
            <p:ph type="body" idx="1"/>
          </p:nvPr>
        </p:nvSpPr>
        <p:spPr/>
        <p:txBody>
          <a:bodyPr/>
          <a:lstStyle/>
          <a:p>
            <a:r>
              <a:rPr lang="en-US" dirty="0"/>
              <a:t>PrinceDormand853</a:t>
            </a:r>
          </a:p>
        </p:txBody>
      </p:sp>
      <p:sp>
        <p:nvSpPr>
          <p:cNvPr id="4" name="Content Placeholder 3">
            <a:extLst>
              <a:ext uri="{FF2B5EF4-FFF2-40B4-BE49-F238E27FC236}">
                <a16:creationId xmlns:a16="http://schemas.microsoft.com/office/drawing/2014/main" id="{6082D708-19C3-EA30-DDE3-137EF0B2EB23}"/>
              </a:ext>
            </a:extLst>
          </p:cNvPr>
          <p:cNvSpPr>
            <a:spLocks noGrp="1"/>
          </p:cNvSpPr>
          <p:nvPr>
            <p:ph sz="half" idx="2"/>
          </p:nvPr>
        </p:nvSpPr>
        <p:spPr/>
        <p:txBody>
          <a:bodyPr/>
          <a:lstStyle/>
          <a:p>
            <a:pPr marL="347345" indent="-347345"/>
            <a:r>
              <a:rPr lang="en-US">
                <a:latin typeface="Calibri"/>
                <a:cs typeface="Calibri"/>
              </a:rPr>
              <a:t>Adaptive step 8</a:t>
            </a:r>
            <a:r>
              <a:rPr lang="en-US" baseline="30000">
                <a:latin typeface="Calibri"/>
                <a:cs typeface="Calibri"/>
              </a:rPr>
              <a:t>th</a:t>
            </a:r>
            <a:r>
              <a:rPr lang="en-US">
                <a:latin typeface="Calibri"/>
                <a:cs typeface="Calibri"/>
              </a:rPr>
              <a:t> order integrator with 5</a:t>
            </a:r>
            <a:r>
              <a:rPr lang="en-US" baseline="30000">
                <a:latin typeface="Calibri"/>
                <a:cs typeface="Calibri"/>
              </a:rPr>
              <a:t>th</a:t>
            </a:r>
            <a:r>
              <a:rPr lang="en-US">
                <a:latin typeface="Calibri"/>
                <a:cs typeface="Calibri"/>
              </a:rPr>
              <a:t> order error control incorporating a 3</a:t>
            </a:r>
            <a:r>
              <a:rPr lang="en-US" baseline="30000">
                <a:latin typeface="Calibri"/>
                <a:cs typeface="Calibri"/>
              </a:rPr>
              <a:t>rd</a:t>
            </a:r>
            <a:r>
              <a:rPr lang="en-US">
                <a:latin typeface="Calibri"/>
                <a:cs typeface="Calibri"/>
              </a:rPr>
              <a:t> order correction</a:t>
            </a:r>
          </a:p>
          <a:p>
            <a:pPr marL="347345" indent="-347345"/>
            <a:r>
              <a:rPr lang="en-US">
                <a:latin typeface="Calibri"/>
                <a:cs typeface="Calibri"/>
              </a:rPr>
              <a:t>Correction approach is described in section II.10 of "Solving Ordinary Differential Equations I: </a:t>
            </a:r>
            <a:r>
              <a:rPr lang="en-US" err="1">
                <a:latin typeface="Calibri"/>
                <a:cs typeface="Calibri"/>
              </a:rPr>
              <a:t>Nonstiff</a:t>
            </a:r>
            <a:r>
              <a:rPr lang="en-US">
                <a:latin typeface="Calibri"/>
                <a:cs typeface="Calibri"/>
              </a:rPr>
              <a:t> Problems" by </a:t>
            </a:r>
            <a:r>
              <a:rPr lang="en-US" err="1">
                <a:latin typeface="Calibri"/>
                <a:cs typeface="Calibri"/>
              </a:rPr>
              <a:t>Hairer</a:t>
            </a:r>
            <a:r>
              <a:rPr lang="en-US">
                <a:latin typeface="Calibri"/>
                <a:cs typeface="Calibri"/>
              </a:rPr>
              <a:t>, </a:t>
            </a:r>
            <a:r>
              <a:rPr lang="en-US" err="1">
                <a:latin typeface="Calibri"/>
                <a:cs typeface="Calibri"/>
              </a:rPr>
              <a:t>Norsett</a:t>
            </a:r>
            <a:r>
              <a:rPr lang="en-US">
                <a:latin typeface="Calibri"/>
                <a:cs typeface="Calibri"/>
              </a:rPr>
              <a:t> and Warner</a:t>
            </a:r>
          </a:p>
          <a:p>
            <a:pPr marL="347345" indent="-347345"/>
            <a:r>
              <a:rPr lang="en-US">
                <a:latin typeface="Calibri"/>
                <a:cs typeface="Calibri"/>
              </a:rPr>
              <a:t>Coefficients selected were derived by Prince and Dormand</a:t>
            </a:r>
          </a:p>
          <a:p>
            <a:pPr marL="347345" indent="-347345"/>
            <a:r>
              <a:rPr lang="en-US">
                <a:latin typeface="Calibri"/>
                <a:cs typeface="Calibri"/>
              </a:rPr>
              <a:t>Strong performance even with loose accuracy settings</a:t>
            </a:r>
            <a:endParaRPr lang="en-US"/>
          </a:p>
          <a:p>
            <a:endParaRPr lang="en-US"/>
          </a:p>
        </p:txBody>
      </p:sp>
      <p:sp>
        <p:nvSpPr>
          <p:cNvPr id="5" name="Text Placeholder 4">
            <a:extLst>
              <a:ext uri="{FF2B5EF4-FFF2-40B4-BE49-F238E27FC236}">
                <a16:creationId xmlns:a16="http://schemas.microsoft.com/office/drawing/2014/main" id="{56135830-255F-B065-51D7-C274BC272F59}"/>
              </a:ext>
            </a:extLst>
          </p:cNvPr>
          <p:cNvSpPr>
            <a:spLocks noGrp="1"/>
          </p:cNvSpPr>
          <p:nvPr>
            <p:ph type="body" sz="quarter" idx="3"/>
          </p:nvPr>
        </p:nvSpPr>
        <p:spPr/>
        <p:txBody>
          <a:bodyPr/>
          <a:lstStyle/>
          <a:p>
            <a:r>
              <a:rPr lang="en-US"/>
              <a:t>PrinceDormand45</a:t>
            </a:r>
          </a:p>
        </p:txBody>
      </p:sp>
      <p:sp>
        <p:nvSpPr>
          <p:cNvPr id="6" name="Content Placeholder 5">
            <a:extLst>
              <a:ext uri="{FF2B5EF4-FFF2-40B4-BE49-F238E27FC236}">
                <a16:creationId xmlns:a16="http://schemas.microsoft.com/office/drawing/2014/main" id="{94D925D9-B6C0-CA6A-F644-B0D5FF23263C}"/>
              </a:ext>
            </a:extLst>
          </p:cNvPr>
          <p:cNvSpPr>
            <a:spLocks noGrp="1"/>
          </p:cNvSpPr>
          <p:nvPr>
            <p:ph sz="quarter" idx="4"/>
          </p:nvPr>
        </p:nvSpPr>
        <p:spPr/>
        <p:txBody>
          <a:bodyPr/>
          <a:lstStyle/>
          <a:p>
            <a:pPr marL="347345" indent="-347345"/>
            <a:r>
              <a:rPr lang="en-US">
                <a:latin typeface="Calibri"/>
                <a:cs typeface="Calibri"/>
              </a:rPr>
              <a:t>Adaptive step 5</a:t>
            </a:r>
            <a:r>
              <a:rPr lang="en-US" baseline="30000">
                <a:latin typeface="Calibri"/>
                <a:cs typeface="Calibri"/>
              </a:rPr>
              <a:t>th</a:t>
            </a:r>
            <a:r>
              <a:rPr lang="en-US">
                <a:latin typeface="Calibri"/>
                <a:cs typeface="Calibri"/>
              </a:rPr>
              <a:t> order integrator with 4</a:t>
            </a:r>
            <a:r>
              <a:rPr lang="en-US" baseline="30000">
                <a:latin typeface="Calibri"/>
                <a:cs typeface="Calibri"/>
              </a:rPr>
              <a:t>th</a:t>
            </a:r>
            <a:r>
              <a:rPr lang="en-US">
                <a:latin typeface="Calibri"/>
                <a:cs typeface="Calibri"/>
              </a:rPr>
              <a:t> order error control</a:t>
            </a:r>
          </a:p>
          <a:p>
            <a:pPr marL="347345" indent="-347345"/>
            <a:r>
              <a:rPr lang="en-US">
                <a:latin typeface="Calibri"/>
                <a:cs typeface="Calibri"/>
              </a:rPr>
              <a:t>Coefficients selected were derived by Prince and Dormand</a:t>
            </a:r>
            <a:endParaRPr lang="en-US"/>
          </a:p>
        </p:txBody>
      </p:sp>
      <p:sp>
        <p:nvSpPr>
          <p:cNvPr id="7" name="Slide Number Placeholder 6">
            <a:extLst>
              <a:ext uri="{FF2B5EF4-FFF2-40B4-BE49-F238E27FC236}">
                <a16:creationId xmlns:a16="http://schemas.microsoft.com/office/drawing/2014/main" id="{DD318CA9-1976-C8AD-B381-8910CE47A32F}"/>
              </a:ext>
            </a:extLst>
          </p:cNvPr>
          <p:cNvSpPr>
            <a:spLocks noGrp="1"/>
          </p:cNvSpPr>
          <p:nvPr>
            <p:ph type="sldNum" sz="quarter" idx="12"/>
          </p:nvPr>
        </p:nvSpPr>
        <p:spPr/>
        <p:txBody>
          <a:bodyPr/>
          <a:lstStyle/>
          <a:p>
            <a:fld id="{B89D3D56-9C5D-E74E-9C18-21C2C5E31D07}" type="slidenum">
              <a:rPr lang="en-US" smtClean="0"/>
              <a:pPr/>
              <a:t>154</a:t>
            </a:fld>
            <a:endParaRPr lang="en-US"/>
          </a:p>
        </p:txBody>
      </p:sp>
      <p:sp>
        <p:nvSpPr>
          <p:cNvPr id="8" name="Title 1">
            <a:extLst>
              <a:ext uri="{FF2B5EF4-FFF2-40B4-BE49-F238E27FC236}">
                <a16:creationId xmlns:a16="http://schemas.microsoft.com/office/drawing/2014/main" id="{3E1AFA02-02F7-A335-58AF-585668450A70}"/>
              </a:ext>
            </a:extLst>
          </p:cNvPr>
          <p:cNvSpPr>
            <a:spLocks noGrp="1"/>
          </p:cNvSpPr>
          <p:nvPr>
            <p:ph type="title"/>
          </p:nvPr>
        </p:nvSpPr>
        <p:spPr>
          <a:xfrm>
            <a:off x="1076139" y="297128"/>
            <a:ext cx="9828308" cy="524550"/>
          </a:xfrm>
        </p:spPr>
        <p:txBody>
          <a:bodyPr/>
          <a:lstStyle/>
          <a:p>
            <a:r>
              <a:rPr lang="en-US"/>
              <a:t>Runge-</a:t>
            </a:r>
            <a:r>
              <a:rPr lang="en-US" err="1"/>
              <a:t>Kutta</a:t>
            </a:r>
            <a:r>
              <a:rPr lang="en-US"/>
              <a:t> Integrators Part 2</a:t>
            </a:r>
          </a:p>
        </p:txBody>
      </p:sp>
    </p:spTree>
    <p:extLst>
      <p:ext uri="{BB962C8B-B14F-4D97-AF65-F5344CB8AC3E}">
        <p14:creationId xmlns:p14="http://schemas.microsoft.com/office/powerpoint/2010/main" val="13742957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A4301C-8E70-3A09-C98B-73A9069EE491}"/>
              </a:ext>
            </a:extLst>
          </p:cNvPr>
          <p:cNvSpPr>
            <a:spLocks noGrp="1"/>
          </p:cNvSpPr>
          <p:nvPr>
            <p:ph type="body" idx="1"/>
          </p:nvPr>
        </p:nvSpPr>
        <p:spPr/>
        <p:txBody>
          <a:bodyPr/>
          <a:lstStyle/>
          <a:p>
            <a:r>
              <a:rPr lang="en-US"/>
              <a:t>RungeKutta68</a:t>
            </a:r>
          </a:p>
        </p:txBody>
      </p:sp>
      <p:sp>
        <p:nvSpPr>
          <p:cNvPr id="4" name="Content Placeholder 3">
            <a:extLst>
              <a:ext uri="{FF2B5EF4-FFF2-40B4-BE49-F238E27FC236}">
                <a16:creationId xmlns:a16="http://schemas.microsoft.com/office/drawing/2014/main" id="{6082D708-19C3-EA30-DDE3-137EF0B2EB23}"/>
              </a:ext>
            </a:extLst>
          </p:cNvPr>
          <p:cNvSpPr>
            <a:spLocks noGrp="1"/>
          </p:cNvSpPr>
          <p:nvPr>
            <p:ph sz="half" idx="2"/>
          </p:nvPr>
        </p:nvSpPr>
        <p:spPr/>
        <p:txBody>
          <a:bodyPr/>
          <a:lstStyle/>
          <a:p>
            <a:pPr marL="347345" indent="-347345"/>
            <a:r>
              <a:rPr lang="en-US">
                <a:latin typeface="Calibri"/>
                <a:cs typeface="Calibri"/>
              </a:rPr>
              <a:t>A second order Runge-</a:t>
            </a:r>
            <a:r>
              <a:rPr lang="en-US" err="1">
                <a:latin typeface="Calibri"/>
                <a:cs typeface="Calibri"/>
              </a:rPr>
              <a:t>Kutta</a:t>
            </a:r>
            <a:r>
              <a:rPr lang="en-US">
                <a:latin typeface="Calibri"/>
                <a:cs typeface="Calibri"/>
              </a:rPr>
              <a:t>-Nystrom type integrator with coefficients developed by </a:t>
            </a:r>
            <a:r>
              <a:rPr lang="en-US" err="1">
                <a:latin typeface="Calibri"/>
                <a:cs typeface="Calibri"/>
              </a:rPr>
              <a:t>by</a:t>
            </a:r>
            <a:r>
              <a:rPr lang="en-US">
                <a:latin typeface="Calibri"/>
                <a:cs typeface="Calibri"/>
              </a:rPr>
              <a:t> Dormand, El-</a:t>
            </a:r>
            <a:r>
              <a:rPr lang="en-US" err="1">
                <a:latin typeface="Calibri"/>
                <a:cs typeface="Calibri"/>
              </a:rPr>
              <a:t>Mikkawy</a:t>
            </a:r>
            <a:r>
              <a:rPr lang="en-US">
                <a:latin typeface="Calibri"/>
                <a:cs typeface="Calibri"/>
              </a:rPr>
              <a:t> and Prince</a:t>
            </a:r>
            <a:endParaRPr lang="en-US"/>
          </a:p>
        </p:txBody>
      </p:sp>
      <p:sp>
        <p:nvSpPr>
          <p:cNvPr id="5" name="Text Placeholder 4">
            <a:extLst>
              <a:ext uri="{FF2B5EF4-FFF2-40B4-BE49-F238E27FC236}">
                <a16:creationId xmlns:a16="http://schemas.microsoft.com/office/drawing/2014/main" id="{56135830-255F-B065-51D7-C274BC272F59}"/>
              </a:ext>
            </a:extLst>
          </p:cNvPr>
          <p:cNvSpPr>
            <a:spLocks noGrp="1"/>
          </p:cNvSpPr>
          <p:nvPr>
            <p:ph type="body" sz="quarter" idx="3"/>
          </p:nvPr>
        </p:nvSpPr>
        <p:spPr/>
        <p:txBody>
          <a:bodyPr/>
          <a:lstStyle/>
          <a:p>
            <a:r>
              <a:rPr lang="en-US"/>
              <a:t>RungeKutta56</a:t>
            </a:r>
          </a:p>
        </p:txBody>
      </p:sp>
      <p:sp>
        <p:nvSpPr>
          <p:cNvPr id="6" name="Content Placeholder 5">
            <a:extLst>
              <a:ext uri="{FF2B5EF4-FFF2-40B4-BE49-F238E27FC236}">
                <a16:creationId xmlns:a16="http://schemas.microsoft.com/office/drawing/2014/main" id="{94D925D9-B6C0-CA6A-F644-B0D5FF23263C}"/>
              </a:ext>
            </a:extLst>
          </p:cNvPr>
          <p:cNvSpPr>
            <a:spLocks noGrp="1"/>
          </p:cNvSpPr>
          <p:nvPr>
            <p:ph sz="quarter" idx="4"/>
          </p:nvPr>
        </p:nvSpPr>
        <p:spPr/>
        <p:txBody>
          <a:bodyPr/>
          <a:lstStyle/>
          <a:p>
            <a:pPr marL="347345" indent="-347345"/>
            <a:r>
              <a:rPr lang="en-US">
                <a:latin typeface="Calibri"/>
                <a:cs typeface="Calibri"/>
              </a:rPr>
              <a:t>A 6</a:t>
            </a:r>
            <a:r>
              <a:rPr lang="en-US" baseline="30000">
                <a:latin typeface="Calibri"/>
                <a:cs typeface="Calibri"/>
              </a:rPr>
              <a:t>th</a:t>
            </a:r>
            <a:r>
              <a:rPr lang="en-US">
                <a:latin typeface="Calibri"/>
                <a:cs typeface="Calibri"/>
              </a:rPr>
              <a:t> order integrator and 5</a:t>
            </a:r>
            <a:r>
              <a:rPr lang="en-US" baseline="30000">
                <a:latin typeface="Calibri"/>
                <a:cs typeface="Calibri"/>
              </a:rPr>
              <a:t>th</a:t>
            </a:r>
            <a:r>
              <a:rPr lang="en-US">
                <a:latin typeface="Calibri"/>
                <a:cs typeface="Calibri"/>
              </a:rPr>
              <a:t> order error control</a:t>
            </a:r>
          </a:p>
          <a:p>
            <a:pPr marL="347345" indent="-347345"/>
            <a:r>
              <a:rPr lang="en-US">
                <a:latin typeface="Calibri"/>
                <a:cs typeface="Calibri"/>
              </a:rPr>
              <a:t>Coefficients selected were derived by E. Fehlberg</a:t>
            </a:r>
          </a:p>
          <a:p>
            <a:pPr marL="347345" indent="-347345"/>
            <a:endParaRPr lang="en-US">
              <a:latin typeface="Calibri"/>
              <a:cs typeface="Calibri"/>
            </a:endParaRPr>
          </a:p>
          <a:p>
            <a:pPr marL="393192" lvl="1" indent="0">
              <a:buNone/>
            </a:pPr>
            <a:endParaRPr lang="en-US">
              <a:latin typeface="Calibri"/>
              <a:cs typeface="Calibri"/>
            </a:endParaRPr>
          </a:p>
          <a:p>
            <a:endParaRPr lang="en-US"/>
          </a:p>
        </p:txBody>
      </p:sp>
      <p:sp>
        <p:nvSpPr>
          <p:cNvPr id="7" name="Slide Number Placeholder 6">
            <a:extLst>
              <a:ext uri="{FF2B5EF4-FFF2-40B4-BE49-F238E27FC236}">
                <a16:creationId xmlns:a16="http://schemas.microsoft.com/office/drawing/2014/main" id="{DD318CA9-1976-C8AD-B381-8910CE47A32F}"/>
              </a:ext>
            </a:extLst>
          </p:cNvPr>
          <p:cNvSpPr>
            <a:spLocks noGrp="1"/>
          </p:cNvSpPr>
          <p:nvPr>
            <p:ph type="sldNum" sz="quarter" idx="12"/>
          </p:nvPr>
        </p:nvSpPr>
        <p:spPr/>
        <p:txBody>
          <a:bodyPr/>
          <a:lstStyle/>
          <a:p>
            <a:fld id="{B89D3D56-9C5D-E74E-9C18-21C2C5E31D07}" type="slidenum">
              <a:rPr lang="en-US" smtClean="0"/>
              <a:pPr/>
              <a:t>155</a:t>
            </a:fld>
            <a:endParaRPr lang="en-US"/>
          </a:p>
        </p:txBody>
      </p:sp>
      <p:sp>
        <p:nvSpPr>
          <p:cNvPr id="8" name="Title 1">
            <a:extLst>
              <a:ext uri="{FF2B5EF4-FFF2-40B4-BE49-F238E27FC236}">
                <a16:creationId xmlns:a16="http://schemas.microsoft.com/office/drawing/2014/main" id="{3E1AFA02-02F7-A335-58AF-585668450A70}"/>
              </a:ext>
            </a:extLst>
          </p:cNvPr>
          <p:cNvSpPr>
            <a:spLocks noGrp="1"/>
          </p:cNvSpPr>
          <p:nvPr>
            <p:ph type="title"/>
          </p:nvPr>
        </p:nvSpPr>
        <p:spPr>
          <a:xfrm>
            <a:off x="1076139" y="297128"/>
            <a:ext cx="9828308" cy="524550"/>
          </a:xfrm>
        </p:spPr>
        <p:txBody>
          <a:bodyPr/>
          <a:lstStyle/>
          <a:p>
            <a:r>
              <a:rPr lang="en-US"/>
              <a:t>Runge-</a:t>
            </a:r>
            <a:r>
              <a:rPr lang="en-US" err="1"/>
              <a:t>Kutta</a:t>
            </a:r>
            <a:r>
              <a:rPr lang="en-US"/>
              <a:t> Integrators Part 3</a:t>
            </a:r>
          </a:p>
        </p:txBody>
      </p:sp>
    </p:spTree>
    <p:extLst>
      <p:ext uri="{BB962C8B-B14F-4D97-AF65-F5344CB8AC3E}">
        <p14:creationId xmlns:p14="http://schemas.microsoft.com/office/powerpoint/2010/main" val="1776723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C0DE-874C-9679-A986-BA90C337A098}"/>
              </a:ext>
            </a:extLst>
          </p:cNvPr>
          <p:cNvSpPr>
            <a:spLocks noGrp="1"/>
          </p:cNvSpPr>
          <p:nvPr>
            <p:ph type="title"/>
          </p:nvPr>
        </p:nvSpPr>
        <p:spPr/>
        <p:txBody>
          <a:bodyPr/>
          <a:lstStyle/>
          <a:p>
            <a:r>
              <a:rPr lang="en-US" dirty="0" err="1"/>
              <a:t>AdamsBashforthMoulton</a:t>
            </a:r>
            <a:r>
              <a:rPr lang="en-US" dirty="0"/>
              <a:t> Integrator</a:t>
            </a:r>
          </a:p>
        </p:txBody>
      </p:sp>
      <p:sp>
        <p:nvSpPr>
          <p:cNvPr id="3" name="Content Placeholder 2">
            <a:extLst>
              <a:ext uri="{FF2B5EF4-FFF2-40B4-BE49-F238E27FC236}">
                <a16:creationId xmlns:a16="http://schemas.microsoft.com/office/drawing/2014/main" id="{39451F6A-F4E6-2707-E123-BBCB9A9F91E8}"/>
              </a:ext>
            </a:extLst>
          </p:cNvPr>
          <p:cNvSpPr>
            <a:spLocks noGrp="1"/>
          </p:cNvSpPr>
          <p:nvPr>
            <p:ph idx="1"/>
          </p:nvPr>
        </p:nvSpPr>
        <p:spPr/>
        <p:txBody>
          <a:bodyPr vert="horz" lIns="91440" tIns="45720" rIns="91440" bIns="45720" rtlCol="0" anchor="t">
            <a:normAutofit/>
          </a:bodyPr>
          <a:lstStyle/>
          <a:p>
            <a:pPr marL="347345" indent="-347345"/>
            <a:r>
              <a:rPr lang="en-US">
                <a:latin typeface="Calibri"/>
                <a:cs typeface="Calibri"/>
              </a:rPr>
              <a:t>Solves using a fourth-order Predictor/Corrector approach as described in </a:t>
            </a:r>
            <a:r>
              <a:rPr lang="en-US" i="1">
                <a:latin typeface="Calibri"/>
                <a:cs typeface="Calibri"/>
              </a:rPr>
              <a:t>Fundamentals of Astrodynamics</a:t>
            </a:r>
            <a:r>
              <a:rPr lang="en-US">
                <a:latin typeface="Calibri"/>
                <a:cs typeface="Calibri"/>
              </a:rPr>
              <a:t> by Bate, Mueller, and White</a:t>
            </a:r>
          </a:p>
          <a:p>
            <a:pPr marL="347345" indent="-347345"/>
            <a:r>
              <a:rPr lang="en-US" i="1">
                <a:latin typeface="Calibri"/>
                <a:cs typeface="Calibri"/>
              </a:rPr>
              <a:t>Predicts </a:t>
            </a:r>
            <a:r>
              <a:rPr lang="en-US">
                <a:latin typeface="Calibri"/>
                <a:cs typeface="Calibri"/>
              </a:rPr>
              <a:t>the next state by extrapolating from the current state and the previous three steps</a:t>
            </a:r>
          </a:p>
          <a:p>
            <a:pPr marL="347345" indent="-347345"/>
            <a:r>
              <a:rPr lang="en-US" i="1">
                <a:latin typeface="Calibri"/>
                <a:cs typeface="Calibri"/>
              </a:rPr>
              <a:t>Corrects </a:t>
            </a:r>
            <a:r>
              <a:rPr lang="en-US">
                <a:latin typeface="Calibri"/>
                <a:cs typeface="Calibri"/>
              </a:rPr>
              <a:t>using the derivatives of this state, the current state, and the previous two states to tune the prediction and produce a final,  corrected state</a:t>
            </a:r>
          </a:p>
          <a:p>
            <a:pPr marL="347345" indent="-347345"/>
            <a:r>
              <a:rPr lang="en-US">
                <a:latin typeface="Calibri"/>
                <a:cs typeface="Calibri"/>
              </a:rPr>
              <a:t>Uses the RungeKutta89 integrator to solve for the first 3 steps before starting the prediction process</a:t>
            </a:r>
          </a:p>
          <a:p>
            <a:pPr marL="347345" indent="-347345"/>
            <a:r>
              <a:rPr lang="en-US">
                <a:latin typeface="Calibri"/>
                <a:cs typeface="Calibri"/>
              </a:rPr>
              <a:t>The ABM is a low order integrator and should not be used for precise applications</a:t>
            </a:r>
          </a:p>
          <a:p>
            <a:pPr marL="347345" indent="-347345"/>
            <a:endParaRPr lang="en-US">
              <a:latin typeface="Calibri"/>
              <a:cs typeface="Calibri"/>
            </a:endParaRPr>
          </a:p>
          <a:p>
            <a:pPr marL="393192" lvl="1" indent="0">
              <a:buNone/>
            </a:pPr>
            <a:endParaRPr lang="en-US">
              <a:latin typeface="Calibri"/>
              <a:cs typeface="Calibri"/>
            </a:endParaRPr>
          </a:p>
        </p:txBody>
      </p:sp>
      <p:sp>
        <p:nvSpPr>
          <p:cNvPr id="4" name="Slide Number Placeholder 3">
            <a:extLst>
              <a:ext uri="{FF2B5EF4-FFF2-40B4-BE49-F238E27FC236}">
                <a16:creationId xmlns:a16="http://schemas.microsoft.com/office/drawing/2014/main" id="{280C362D-7BD2-C42B-D66F-BEF1A1ACB187}"/>
              </a:ext>
            </a:extLst>
          </p:cNvPr>
          <p:cNvSpPr>
            <a:spLocks noGrp="1"/>
          </p:cNvSpPr>
          <p:nvPr>
            <p:ph type="sldNum" sz="quarter" idx="12"/>
          </p:nvPr>
        </p:nvSpPr>
        <p:spPr/>
        <p:txBody>
          <a:bodyPr/>
          <a:lstStyle/>
          <a:p>
            <a:fld id="{B89D3D56-9C5D-E74E-9C18-21C2C5E31D07}" type="slidenum">
              <a:rPr lang="en-US" smtClean="0"/>
              <a:pPr/>
              <a:t>156</a:t>
            </a:fld>
            <a:endParaRPr lang="en-US"/>
          </a:p>
        </p:txBody>
      </p:sp>
    </p:spTree>
    <p:extLst>
      <p:ext uri="{BB962C8B-B14F-4D97-AF65-F5344CB8AC3E}">
        <p14:creationId xmlns:p14="http://schemas.microsoft.com/office/powerpoint/2010/main" val="4773325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44F81F-E788-E090-1306-A3E4F1F1E87A}"/>
              </a:ext>
            </a:extLst>
          </p:cNvPr>
          <p:cNvSpPr>
            <a:spLocks noGrp="1"/>
          </p:cNvSpPr>
          <p:nvPr>
            <p:ph type="subTitle" idx="1"/>
          </p:nvPr>
        </p:nvSpPr>
        <p:spPr/>
        <p:txBody>
          <a:bodyPr vert="horz" lIns="91440" tIns="45720" rIns="91440" bIns="45720" rtlCol="0" anchor="t">
            <a:normAutofit/>
          </a:bodyPr>
          <a:lstStyle/>
          <a:p>
            <a:pPr algn="l" rtl="0" fontAlgn="base"/>
            <a:r>
              <a:rPr lang="en-US" b="0" i="0" u="none" strike="noStrike" dirty="0">
                <a:solidFill>
                  <a:srgbClr val="FFFFFF"/>
                </a:solidFill>
                <a:effectLst/>
              </a:rPr>
              <a:t>Jairus </a:t>
            </a:r>
            <a:r>
              <a:rPr lang="en-US" b="0" i="0" u="none" strike="noStrike" dirty="0" err="1">
                <a:solidFill>
                  <a:srgbClr val="FFFFFF"/>
                </a:solidFill>
                <a:effectLst/>
              </a:rPr>
              <a:t>Elarbee</a:t>
            </a:r>
            <a:r>
              <a:rPr lang="en-US" b="0" i="0" dirty="0">
                <a:solidFill>
                  <a:srgbClr val="FFFFFF"/>
                </a:solidFill>
                <a:effectLst/>
              </a:rPr>
              <a:t>​</a:t>
            </a:r>
            <a:endParaRPr lang="en-US" b="0" i="0" dirty="0">
              <a:solidFill>
                <a:srgbClr val="000000"/>
              </a:solidFill>
              <a:effectLst/>
            </a:endParaRPr>
          </a:p>
          <a:p>
            <a:pPr algn="l" rtl="0" fontAlgn="base"/>
            <a:r>
              <a:rPr lang="en-US" b="0" i="0" u="none" strike="noStrike" dirty="0">
                <a:solidFill>
                  <a:srgbClr val="FFFFFF"/>
                </a:solidFill>
                <a:effectLst/>
              </a:rPr>
              <a:t>Emergent Space Technologies/NASA Goddard Space Flight Center</a:t>
            </a:r>
            <a:r>
              <a:rPr lang="en-US" b="0" i="0" dirty="0">
                <a:solidFill>
                  <a:srgbClr val="FFFFFF"/>
                </a:solidFill>
                <a:effectLst/>
              </a:rPr>
              <a:t>​</a:t>
            </a:r>
            <a:endParaRPr lang="en-US" b="0" i="0" dirty="0">
              <a:solidFill>
                <a:srgbClr val="000000"/>
              </a:solidFill>
              <a:effectLst/>
            </a:endParaRPr>
          </a:p>
          <a:p>
            <a:pPr fontAlgn="base"/>
            <a:r>
              <a:rPr lang="en-US" b="0" i="0" u="none" strike="noStrike" dirty="0">
                <a:solidFill>
                  <a:srgbClr val="FFFFFF"/>
                </a:solidFill>
                <a:effectLst/>
              </a:rPr>
              <a:t>October 2023</a:t>
            </a:r>
            <a:r>
              <a:rPr lang="en-US" b="0" i="0" dirty="0">
                <a:solidFill>
                  <a:srgbClr val="FFFFFF"/>
                </a:solidFill>
                <a:effectLst/>
              </a:rPr>
              <a:t>​</a:t>
            </a:r>
            <a:endParaRPr lang="en-US" b="0" i="0" dirty="0">
              <a:solidFill>
                <a:srgbClr val="000000"/>
              </a:solidFill>
              <a:effectLst/>
            </a:endParaRPr>
          </a:p>
        </p:txBody>
      </p:sp>
      <p:sp>
        <p:nvSpPr>
          <p:cNvPr id="3" name="Title 2">
            <a:extLst>
              <a:ext uri="{FF2B5EF4-FFF2-40B4-BE49-F238E27FC236}">
                <a16:creationId xmlns:a16="http://schemas.microsoft.com/office/drawing/2014/main" id="{36648EB9-4491-61E7-E1E1-C18272275665}"/>
              </a:ext>
            </a:extLst>
          </p:cNvPr>
          <p:cNvSpPr>
            <a:spLocks noGrp="1"/>
          </p:cNvSpPr>
          <p:nvPr>
            <p:ph type="title"/>
          </p:nvPr>
        </p:nvSpPr>
        <p:spPr>
          <a:xfrm>
            <a:off x="2982097" y="4456671"/>
            <a:ext cx="8239356" cy="1040974"/>
          </a:xfrm>
        </p:spPr>
        <p:txBody>
          <a:bodyPr/>
          <a:lstStyle/>
          <a:p>
            <a:r>
              <a:rPr lang="en-US" dirty="0"/>
              <a:t>Planetary Ephemeris and Celestial Bodies (104)</a:t>
            </a:r>
          </a:p>
        </p:txBody>
      </p:sp>
    </p:spTree>
    <p:extLst>
      <p:ext uri="{BB962C8B-B14F-4D97-AF65-F5344CB8AC3E}">
        <p14:creationId xmlns:p14="http://schemas.microsoft.com/office/powerpoint/2010/main" val="31609736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C0DE-874C-9679-A986-BA90C337A09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39451F6A-F4E6-2707-E123-BBCB9A9F91E8}"/>
              </a:ext>
            </a:extLst>
          </p:cNvPr>
          <p:cNvSpPr>
            <a:spLocks noGrp="1"/>
          </p:cNvSpPr>
          <p:nvPr>
            <p:ph idx="1"/>
          </p:nvPr>
        </p:nvSpPr>
        <p:spPr/>
        <p:txBody>
          <a:bodyPr vert="horz" lIns="91440" tIns="45720" rIns="91440" bIns="45720" rtlCol="0" anchor="t">
            <a:normAutofit/>
          </a:bodyPr>
          <a:lstStyle/>
          <a:p>
            <a:pPr marL="347345" indent="-347345"/>
            <a:r>
              <a:rPr lang="en-US" dirty="0">
                <a:latin typeface="Calibri"/>
                <a:cs typeface="Calibri"/>
              </a:rPr>
              <a:t>Celestial Bodies in GMAT</a:t>
            </a:r>
          </a:p>
          <a:p>
            <a:pPr marL="347345" indent="-347345"/>
            <a:r>
              <a:rPr lang="en-US" dirty="0">
                <a:latin typeface="Calibri"/>
                <a:cs typeface="Calibri"/>
              </a:rPr>
              <a:t>GMAT’s default solar system</a:t>
            </a:r>
          </a:p>
          <a:p>
            <a:pPr marL="347345" indent="-347345"/>
            <a:r>
              <a:rPr lang="en-US" dirty="0">
                <a:latin typeface="Calibri"/>
                <a:cs typeface="Calibri"/>
              </a:rPr>
              <a:t>Types of </a:t>
            </a:r>
            <a:r>
              <a:rPr lang="en-US" dirty="0" err="1">
                <a:latin typeface="Calibri"/>
                <a:cs typeface="Calibri"/>
              </a:rPr>
              <a:t>CelestialBody</a:t>
            </a:r>
            <a:endParaRPr lang="en-US" dirty="0">
              <a:latin typeface="Calibri"/>
              <a:cs typeface="Calibri"/>
            </a:endParaRPr>
          </a:p>
          <a:p>
            <a:pPr marL="740410" lvl="1" indent="-347345"/>
            <a:r>
              <a:rPr lang="en-US" dirty="0">
                <a:latin typeface="Calibri"/>
                <a:cs typeface="Calibri"/>
              </a:rPr>
              <a:t>Planet</a:t>
            </a:r>
          </a:p>
          <a:p>
            <a:pPr marL="740410" lvl="1" indent="-347345"/>
            <a:r>
              <a:rPr lang="en-US" dirty="0">
                <a:latin typeface="Calibri"/>
                <a:cs typeface="Calibri"/>
              </a:rPr>
              <a:t>Moon</a:t>
            </a:r>
          </a:p>
          <a:p>
            <a:pPr marL="740410" lvl="1" indent="-347345"/>
            <a:r>
              <a:rPr lang="en-US" dirty="0">
                <a:latin typeface="Calibri"/>
                <a:cs typeface="Calibri"/>
              </a:rPr>
              <a:t>Asteroid</a:t>
            </a:r>
          </a:p>
          <a:p>
            <a:pPr marL="740410" lvl="1" indent="-347345"/>
            <a:r>
              <a:rPr lang="en-US" dirty="0">
                <a:latin typeface="Calibri"/>
                <a:cs typeface="Calibri"/>
              </a:rPr>
              <a:t>Comet</a:t>
            </a:r>
          </a:p>
          <a:p>
            <a:pPr marL="740410" lvl="1" indent="-347345"/>
            <a:r>
              <a:rPr lang="en-US" dirty="0">
                <a:latin typeface="Calibri"/>
                <a:cs typeface="Calibri"/>
              </a:rPr>
              <a:t>Sun/Star</a:t>
            </a:r>
          </a:p>
          <a:p>
            <a:pPr marL="347345" indent="-347345"/>
            <a:r>
              <a:rPr lang="en-US" dirty="0">
                <a:latin typeface="Calibri"/>
                <a:cs typeface="Calibri"/>
              </a:rPr>
              <a:t>The Planetary Ephemerides</a:t>
            </a:r>
          </a:p>
          <a:p>
            <a:pPr marL="740537" lvl="1" indent="-347345"/>
            <a:r>
              <a:rPr lang="en-US" dirty="0" err="1">
                <a:latin typeface="Calibri"/>
                <a:cs typeface="Calibri"/>
              </a:rPr>
              <a:t>DEnnn</a:t>
            </a:r>
            <a:endParaRPr lang="en-US" dirty="0">
              <a:latin typeface="Calibri"/>
              <a:cs typeface="Calibri"/>
            </a:endParaRPr>
          </a:p>
          <a:p>
            <a:pPr marL="740537" lvl="1" indent="-347345"/>
            <a:r>
              <a:rPr lang="en-US" dirty="0">
                <a:latin typeface="Calibri"/>
                <a:cs typeface="Calibri"/>
              </a:rPr>
              <a:t>SPICE</a:t>
            </a:r>
          </a:p>
          <a:p>
            <a:pPr marL="347345" indent="-347345"/>
            <a:r>
              <a:rPr lang="en-US" dirty="0">
                <a:latin typeface="Calibri"/>
                <a:cs typeface="Calibri"/>
              </a:rPr>
              <a:t>Considerations for selecting ephemerides</a:t>
            </a:r>
          </a:p>
          <a:p>
            <a:pPr marL="393065" lvl="1" indent="0">
              <a:buNone/>
            </a:pPr>
            <a:endParaRPr lang="en-US" dirty="0">
              <a:latin typeface="Calibri"/>
              <a:cs typeface="Calibri"/>
            </a:endParaRPr>
          </a:p>
        </p:txBody>
      </p:sp>
      <p:sp>
        <p:nvSpPr>
          <p:cNvPr id="4" name="Slide Number Placeholder 3">
            <a:extLst>
              <a:ext uri="{FF2B5EF4-FFF2-40B4-BE49-F238E27FC236}">
                <a16:creationId xmlns:a16="http://schemas.microsoft.com/office/drawing/2014/main" id="{280C362D-7BD2-C42B-D66F-BEF1A1ACB187}"/>
              </a:ext>
            </a:extLst>
          </p:cNvPr>
          <p:cNvSpPr>
            <a:spLocks noGrp="1"/>
          </p:cNvSpPr>
          <p:nvPr>
            <p:ph type="sldNum" sz="quarter" idx="12"/>
          </p:nvPr>
        </p:nvSpPr>
        <p:spPr/>
        <p:txBody>
          <a:bodyPr/>
          <a:lstStyle/>
          <a:p>
            <a:fld id="{B89D3D56-9C5D-E74E-9C18-21C2C5E31D07}" type="slidenum">
              <a:rPr lang="en-US" smtClean="0"/>
              <a:pPr/>
              <a:t>158</a:t>
            </a:fld>
            <a:endParaRPr lang="en-US"/>
          </a:p>
        </p:txBody>
      </p:sp>
    </p:spTree>
    <p:extLst>
      <p:ext uri="{BB962C8B-B14F-4D97-AF65-F5344CB8AC3E}">
        <p14:creationId xmlns:p14="http://schemas.microsoft.com/office/powerpoint/2010/main" val="32784692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291E-FD36-1490-3DD1-E416E455560C}"/>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Celestial Bodies in GMAT</a:t>
            </a:r>
          </a:p>
        </p:txBody>
      </p:sp>
      <p:sp>
        <p:nvSpPr>
          <p:cNvPr id="3" name="Content Placeholder 2">
            <a:extLst>
              <a:ext uri="{FF2B5EF4-FFF2-40B4-BE49-F238E27FC236}">
                <a16:creationId xmlns:a16="http://schemas.microsoft.com/office/drawing/2014/main" id="{152E4436-2BF1-C5E5-2EBE-B15B01624268}"/>
              </a:ext>
            </a:extLst>
          </p:cNvPr>
          <p:cNvSpPr>
            <a:spLocks noGrp="1"/>
          </p:cNvSpPr>
          <p:nvPr>
            <p:ph idx="1"/>
          </p:nvPr>
        </p:nvSpPr>
        <p:spPr>
          <a:xfrm>
            <a:off x="1076139" y="1217466"/>
            <a:ext cx="10357980" cy="4741991"/>
          </a:xfrm>
        </p:spPr>
        <p:txBody>
          <a:bodyPr>
            <a:normAutofit/>
          </a:bodyPr>
          <a:lstStyle/>
          <a:p>
            <a:r>
              <a:rPr lang="en-US" sz="2800" dirty="0"/>
              <a:t>The </a:t>
            </a:r>
            <a:r>
              <a:rPr lang="en-US" sz="2800" dirty="0" err="1"/>
              <a:t>CelestialBody</a:t>
            </a:r>
            <a:r>
              <a:rPr lang="en-US" sz="2800" dirty="0"/>
              <a:t> category of object is the resource type which GMAT uses to track and model the properties of non-artificial objects in space</a:t>
            </a:r>
          </a:p>
          <a:p>
            <a:r>
              <a:rPr lang="en-US" sz="2800" dirty="0"/>
              <a:t>Celestial bodies include objects such as stars, planets, moons, asteroids, and comets</a:t>
            </a:r>
          </a:p>
          <a:p>
            <a:r>
              <a:rPr lang="en-US" sz="2800" dirty="0"/>
              <a:t>GMAT allows users to create and configure custom bodies to match specific shape or orientation models</a:t>
            </a:r>
          </a:p>
          <a:p>
            <a:endParaRPr lang="en-US" sz="2800" dirty="0"/>
          </a:p>
        </p:txBody>
      </p:sp>
      <p:sp>
        <p:nvSpPr>
          <p:cNvPr id="4" name="Slide Number Placeholder 3">
            <a:extLst>
              <a:ext uri="{FF2B5EF4-FFF2-40B4-BE49-F238E27FC236}">
                <a16:creationId xmlns:a16="http://schemas.microsoft.com/office/drawing/2014/main" id="{8440061C-8F5E-C75E-B77C-0D9AA037B83C}"/>
              </a:ext>
            </a:extLst>
          </p:cNvPr>
          <p:cNvSpPr>
            <a:spLocks noGrp="1"/>
          </p:cNvSpPr>
          <p:nvPr>
            <p:ph type="sldNum" sz="quarter" idx="12"/>
          </p:nvPr>
        </p:nvSpPr>
        <p:spPr/>
        <p:txBody>
          <a:bodyPr/>
          <a:lstStyle/>
          <a:p>
            <a:fld id="{B89D3D56-9C5D-E74E-9C18-21C2C5E31D07}" type="slidenum">
              <a:rPr lang="en-US" smtClean="0"/>
              <a:pPr/>
              <a:t>159</a:t>
            </a:fld>
            <a:endParaRPr lang="en-US"/>
          </a:p>
        </p:txBody>
      </p:sp>
    </p:spTree>
    <p:extLst>
      <p:ext uri="{BB962C8B-B14F-4D97-AF65-F5344CB8AC3E}">
        <p14:creationId xmlns:p14="http://schemas.microsoft.com/office/powerpoint/2010/main" val="41653176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C8BAF-D355-302F-9883-C02A99998C21}"/>
              </a:ext>
            </a:extLst>
          </p:cNvPr>
          <p:cNvSpPr>
            <a:spLocks noGrp="1"/>
          </p:cNvSpPr>
          <p:nvPr>
            <p:ph type="title"/>
          </p:nvPr>
        </p:nvSpPr>
        <p:spPr/>
        <p:txBody>
          <a:bodyPr/>
          <a:lstStyle/>
          <a:p>
            <a:r>
              <a:rPr lang="en-US"/>
              <a:t>Representing the State – Cartesian and Keplerian</a:t>
            </a:r>
          </a:p>
        </p:txBody>
      </p:sp>
      <p:sp>
        <p:nvSpPr>
          <p:cNvPr id="3" name="Content Placeholder 2">
            <a:extLst>
              <a:ext uri="{FF2B5EF4-FFF2-40B4-BE49-F238E27FC236}">
                <a16:creationId xmlns:a16="http://schemas.microsoft.com/office/drawing/2014/main" id="{F7BB6356-81D0-AF42-1AE1-F2903228A66F}"/>
              </a:ext>
            </a:extLst>
          </p:cNvPr>
          <p:cNvSpPr>
            <a:spLocks noGrp="1"/>
          </p:cNvSpPr>
          <p:nvPr>
            <p:ph idx="1"/>
          </p:nvPr>
        </p:nvSpPr>
        <p:spPr/>
        <p:txBody>
          <a:bodyPr vert="horz" lIns="91440" tIns="45720" rIns="91440" bIns="45720" rtlCol="0" anchor="t">
            <a:normAutofit lnSpcReduction="10000"/>
          </a:bodyPr>
          <a:lstStyle/>
          <a:p>
            <a:pPr marL="347345" indent="-347345"/>
            <a:r>
              <a:rPr lang="en-US" dirty="0">
                <a:latin typeface="Calibri"/>
                <a:cs typeface="Calibri"/>
              </a:rPr>
              <a:t>The two primary ways GMAT will represent the state of an object are through Cartesian and Keplerian elements</a:t>
            </a:r>
          </a:p>
          <a:p>
            <a:pPr marL="347345" indent="-347345"/>
            <a:r>
              <a:rPr lang="en-US" dirty="0">
                <a:latin typeface="Calibri"/>
                <a:cs typeface="Calibri"/>
              </a:rPr>
              <a:t>The Cartesian State consists of the X,Y, and Z components of the position and velocity at a given time in a specified coordinate system </a:t>
            </a:r>
            <a:endParaRPr lang="en-US" dirty="0"/>
          </a:p>
          <a:p>
            <a:pPr marL="347345" indent="-347345"/>
            <a:r>
              <a:rPr lang="en-US" dirty="0">
                <a:latin typeface="Calibri"/>
                <a:cs typeface="Calibri"/>
              </a:rPr>
              <a:t>The six classical Keplerian Elements are as follows</a:t>
            </a:r>
          </a:p>
          <a:p>
            <a:pPr marL="740410" lvl="1" indent="-283210"/>
            <a:r>
              <a:rPr lang="en-US" dirty="0">
                <a:latin typeface="Calibri"/>
                <a:cs typeface="Calibri"/>
              </a:rPr>
              <a:t>Eccentricity – </a:t>
            </a:r>
            <a:r>
              <a:rPr lang="en-US" i="1" dirty="0">
                <a:latin typeface="Calibri"/>
                <a:cs typeface="Calibri"/>
              </a:rPr>
              <a:t>e</a:t>
            </a:r>
          </a:p>
          <a:p>
            <a:pPr marL="740410" lvl="1" indent="-283210"/>
            <a:r>
              <a:rPr lang="en-US" dirty="0">
                <a:latin typeface="Calibri"/>
                <a:cs typeface="Calibri"/>
              </a:rPr>
              <a:t>Semi-major Axis – </a:t>
            </a:r>
            <a:r>
              <a:rPr lang="en-US" i="1" dirty="0">
                <a:latin typeface="Calibri"/>
                <a:cs typeface="Calibri"/>
              </a:rPr>
              <a:t>a</a:t>
            </a:r>
            <a:endParaRPr lang="en-US" dirty="0">
              <a:latin typeface="Calibri"/>
              <a:cs typeface="Calibri"/>
            </a:endParaRPr>
          </a:p>
          <a:p>
            <a:pPr marL="740410" lvl="1" indent="-283210"/>
            <a:r>
              <a:rPr lang="en-US" dirty="0">
                <a:latin typeface="Calibri"/>
                <a:cs typeface="Calibri"/>
              </a:rPr>
              <a:t>Inclination – </a:t>
            </a:r>
            <a:r>
              <a:rPr lang="en-US" i="1" dirty="0" err="1">
                <a:latin typeface="Calibri"/>
                <a:cs typeface="Calibri"/>
              </a:rPr>
              <a:t>i</a:t>
            </a:r>
            <a:endParaRPr lang="en-US" i="1" dirty="0">
              <a:latin typeface="Calibri"/>
              <a:cs typeface="Calibri"/>
            </a:endParaRPr>
          </a:p>
          <a:p>
            <a:pPr marL="740410" lvl="1" indent="-283210"/>
            <a:r>
              <a:rPr lang="en-US" dirty="0">
                <a:latin typeface="Calibri"/>
                <a:cs typeface="Calibri"/>
              </a:rPr>
              <a:t>Right-Angle of Ascending Node/RAAN –</a:t>
            </a:r>
            <a:r>
              <a:rPr lang="en-US" i="1" dirty="0">
                <a:latin typeface="Calibri"/>
                <a:cs typeface="Calibri"/>
              </a:rPr>
              <a:t> Ω</a:t>
            </a:r>
          </a:p>
          <a:p>
            <a:pPr marL="740410" lvl="1" indent="-283210"/>
            <a:r>
              <a:rPr lang="en-US" dirty="0">
                <a:latin typeface="Calibri"/>
                <a:cs typeface="Calibri"/>
              </a:rPr>
              <a:t>Argument of Periapsis/AOP – ω</a:t>
            </a:r>
          </a:p>
          <a:p>
            <a:pPr marL="740410" lvl="1" indent="-283210"/>
            <a:r>
              <a:rPr lang="en-US" dirty="0">
                <a:latin typeface="Calibri"/>
                <a:cs typeface="Calibri"/>
              </a:rPr>
              <a:t>True Anomaly - </a:t>
            </a:r>
            <a:r>
              <a:rPr lang="el-GR" b="0" i="1" dirty="0">
                <a:solidFill>
                  <a:srgbClr val="202122"/>
                </a:solidFill>
                <a:effectLst/>
                <a:latin typeface="Nimbus Roman No9 L"/>
                <a:cs typeface="Calibri"/>
              </a:rPr>
              <a:t>ν</a:t>
            </a:r>
            <a:r>
              <a:rPr lang="el-GR" b="0" i="0" dirty="0">
                <a:solidFill>
                  <a:srgbClr val="202122"/>
                </a:solidFill>
                <a:effectLst/>
                <a:latin typeface="Arial"/>
                <a:cs typeface="Calibri"/>
              </a:rPr>
              <a:t>, </a:t>
            </a:r>
            <a:r>
              <a:rPr lang="el-GR" b="0" dirty="0">
                <a:solidFill>
                  <a:srgbClr val="202122"/>
                </a:solidFill>
                <a:effectLst/>
                <a:latin typeface="Nimbus Roman No9 L"/>
                <a:cs typeface="Calibri"/>
              </a:rPr>
              <a:t>θ</a:t>
            </a:r>
            <a:r>
              <a:rPr lang="el-GR" b="0" i="0" dirty="0">
                <a:solidFill>
                  <a:srgbClr val="202122"/>
                </a:solidFill>
                <a:effectLst/>
                <a:latin typeface="Arial"/>
                <a:cs typeface="Calibri"/>
              </a:rPr>
              <a:t>, </a:t>
            </a:r>
            <a:r>
              <a:rPr lang="en-US" b="0" i="0" dirty="0">
                <a:solidFill>
                  <a:srgbClr val="202122"/>
                </a:solidFill>
                <a:effectLst/>
                <a:latin typeface="Arial"/>
                <a:cs typeface="Calibri"/>
              </a:rPr>
              <a:t>or </a:t>
            </a:r>
            <a:r>
              <a:rPr lang="en-US" b="0" i="1" dirty="0">
                <a:solidFill>
                  <a:srgbClr val="202122"/>
                </a:solidFill>
                <a:effectLst/>
                <a:latin typeface="Nimbus Roman No9 L"/>
                <a:cs typeface="Calibri"/>
              </a:rPr>
              <a:t>f</a:t>
            </a:r>
            <a:endParaRPr lang="en-US" dirty="0">
              <a:solidFill>
                <a:srgbClr val="202122"/>
              </a:solidFill>
              <a:latin typeface="Arial" panose="020B0604020202020204" pitchFamily="34" charset="0"/>
              <a:cs typeface="Calibri"/>
            </a:endParaRPr>
          </a:p>
          <a:p>
            <a:pPr marL="347345" indent="-347345"/>
            <a:r>
              <a:rPr lang="en-US" sz="2000" dirty="0">
                <a:latin typeface="Calibri"/>
                <a:cs typeface="Calibri"/>
              </a:rPr>
              <a:t>GMAT is able to freely convert between the </a:t>
            </a:r>
            <a:r>
              <a:rPr lang="en-US" dirty="0">
                <a:latin typeface="Calibri"/>
                <a:cs typeface="Calibri"/>
              </a:rPr>
              <a:t>K</a:t>
            </a:r>
            <a:r>
              <a:rPr lang="en-US" sz="2000" dirty="0">
                <a:latin typeface="Calibri"/>
                <a:cs typeface="Calibri"/>
              </a:rPr>
              <a:t>eplerian elements and the </a:t>
            </a:r>
            <a:r>
              <a:rPr lang="en-US" dirty="0">
                <a:latin typeface="Calibri"/>
                <a:cs typeface="Calibri"/>
              </a:rPr>
              <a:t>Cartesian</a:t>
            </a:r>
            <a:r>
              <a:rPr lang="en-US" sz="2000" dirty="0">
                <a:latin typeface="Calibri"/>
                <a:cs typeface="Calibri"/>
              </a:rPr>
              <a:t> state</a:t>
            </a:r>
            <a:endParaRPr lang="en-US" dirty="0">
              <a:solidFill>
                <a:srgbClr val="202122"/>
              </a:solidFill>
              <a:latin typeface="Calibri"/>
              <a:cs typeface="Calibri"/>
            </a:endParaRPr>
          </a:p>
        </p:txBody>
      </p:sp>
      <p:sp>
        <p:nvSpPr>
          <p:cNvPr id="4" name="Slide Number Placeholder 3">
            <a:extLst>
              <a:ext uri="{FF2B5EF4-FFF2-40B4-BE49-F238E27FC236}">
                <a16:creationId xmlns:a16="http://schemas.microsoft.com/office/drawing/2014/main" id="{F9FAD835-43AA-7356-F7E6-5C305B0F0DB4}"/>
              </a:ext>
            </a:extLst>
          </p:cNvPr>
          <p:cNvSpPr>
            <a:spLocks noGrp="1"/>
          </p:cNvSpPr>
          <p:nvPr>
            <p:ph type="sldNum" sz="quarter" idx="12"/>
          </p:nvPr>
        </p:nvSpPr>
        <p:spPr/>
        <p:txBody>
          <a:bodyPr/>
          <a:lstStyle/>
          <a:p>
            <a:fld id="{B89D3D56-9C5D-E74E-9C18-21C2C5E31D07}" type="slidenum">
              <a:rPr lang="en-US" smtClean="0"/>
              <a:pPr/>
              <a:t>16</a:t>
            </a:fld>
            <a:endParaRPr lang="en-US"/>
          </a:p>
        </p:txBody>
      </p:sp>
      <p:pic>
        <p:nvPicPr>
          <p:cNvPr id="3074" name="Picture 2" descr="What is meant by the 3-D Cartesian coordinate system? | Socratic">
            <a:extLst>
              <a:ext uri="{FF2B5EF4-FFF2-40B4-BE49-F238E27FC236}">
                <a16:creationId xmlns:a16="http://schemas.microsoft.com/office/drawing/2014/main" id="{0A84C640-691A-729E-4680-082B863B41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895" y="1269123"/>
            <a:ext cx="4638675" cy="463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9373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0DB54E-7EF6-BBA0-7045-85B6B9AF907C}"/>
              </a:ext>
            </a:extLst>
          </p:cNvPr>
          <p:cNvPicPr>
            <a:picLocks noChangeAspect="1"/>
          </p:cNvPicPr>
          <p:nvPr/>
        </p:nvPicPr>
        <p:blipFill rotWithShape="1">
          <a:blip r:embed="rId2"/>
          <a:srcRect l="162" t="-90" r="3030" b="375"/>
          <a:stretch/>
        </p:blipFill>
        <p:spPr>
          <a:xfrm>
            <a:off x="7179584" y="3349763"/>
            <a:ext cx="4147761" cy="3018518"/>
          </a:xfrm>
          <a:prstGeom prst="rect">
            <a:avLst/>
          </a:prstGeom>
          <a:ln>
            <a:solidFill>
              <a:schemeClr val="tx1"/>
            </a:solidFill>
          </a:ln>
        </p:spPr>
      </p:pic>
      <p:sp>
        <p:nvSpPr>
          <p:cNvPr id="2" name="Title 1">
            <a:extLst>
              <a:ext uri="{FF2B5EF4-FFF2-40B4-BE49-F238E27FC236}">
                <a16:creationId xmlns:a16="http://schemas.microsoft.com/office/drawing/2014/main" id="{A86B07B7-1069-5FDF-D31D-B99EECA4A47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GMAT’s Default </a:t>
            </a:r>
            <a:r>
              <a:rPr lang="en-US" dirty="0" err="1">
                <a:latin typeface="Arial" panose="020B0604020202020204" pitchFamily="34" charset="0"/>
                <a:cs typeface="Arial" panose="020B0604020202020204" pitchFamily="34" charset="0"/>
              </a:rPr>
              <a:t>SolarSystem</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3F5EC88-8768-1DE9-2B83-1AA64AF983C1}"/>
              </a:ext>
            </a:extLst>
          </p:cNvPr>
          <p:cNvSpPr>
            <a:spLocks noGrp="1"/>
          </p:cNvSpPr>
          <p:nvPr>
            <p:ph idx="1"/>
          </p:nvPr>
        </p:nvSpPr>
        <p:spPr/>
        <p:txBody>
          <a:bodyPr vert="horz" lIns="91440" tIns="45720" rIns="91440" bIns="45720" rtlCol="0" anchor="t">
            <a:normAutofit fontScale="92500" lnSpcReduction="10000"/>
          </a:bodyPr>
          <a:lstStyle/>
          <a:p>
            <a:r>
              <a:rPr lang="en-US" sz="2400" dirty="0" err="1"/>
              <a:t>CelestialBody</a:t>
            </a:r>
            <a:r>
              <a:rPr lang="en-US" sz="2400" dirty="0"/>
              <a:t> objects are packaged together in GMAT within a </a:t>
            </a:r>
            <a:r>
              <a:rPr lang="en-US" sz="2400" dirty="0" err="1"/>
              <a:t>SolarSystem</a:t>
            </a:r>
            <a:r>
              <a:rPr lang="en-US" sz="2400" dirty="0"/>
              <a:t>, which contains fields allowing the user to modify their properties and motion</a:t>
            </a:r>
          </a:p>
          <a:p>
            <a:pPr marL="347345" indent="-347345"/>
            <a:r>
              <a:rPr lang="en-US" sz="2400" dirty="0">
                <a:latin typeface="Calibri"/>
                <a:cs typeface="Calibri"/>
              </a:rPr>
              <a:t>GMAT’s default </a:t>
            </a:r>
            <a:r>
              <a:rPr lang="en-US" sz="2400" dirty="0" err="1">
                <a:latin typeface="Calibri"/>
                <a:cs typeface="Calibri"/>
              </a:rPr>
              <a:t>SolarSystem</a:t>
            </a:r>
            <a:r>
              <a:rPr lang="en-US" sz="2400" dirty="0">
                <a:latin typeface="Calibri"/>
                <a:cs typeface="Calibri"/>
              </a:rPr>
              <a:t> include default bodies for the Sun, the classical nine planets, and the Earth’s Moon, and the solar system barycenter, all  modeled using </a:t>
            </a:r>
            <a:r>
              <a:rPr lang="en-US" sz="2400">
                <a:latin typeface="Calibri"/>
                <a:cs typeface="Calibri"/>
              </a:rPr>
              <a:t>the DE405 ephemerides</a:t>
            </a:r>
          </a:p>
          <a:p>
            <a:pPr marL="347345" indent="-347345"/>
            <a:r>
              <a:rPr lang="en-US" sz="2400" dirty="0">
                <a:latin typeface="Calibri"/>
                <a:cs typeface="Calibri"/>
              </a:rPr>
              <a:t>The </a:t>
            </a:r>
            <a:r>
              <a:rPr lang="en-US" sz="2400" err="1">
                <a:latin typeface="Calibri"/>
                <a:cs typeface="Calibri"/>
              </a:rPr>
              <a:t>SolarSystem</a:t>
            </a:r>
            <a:r>
              <a:rPr lang="en-US" sz="2400" dirty="0">
                <a:latin typeface="Calibri"/>
                <a:cs typeface="Calibri"/>
              </a:rPr>
              <a:t> can also contain Special Points, such as </a:t>
            </a:r>
            <a:r>
              <a:rPr lang="en-US" sz="2400" err="1">
                <a:latin typeface="Calibri"/>
                <a:cs typeface="Calibri"/>
              </a:rPr>
              <a:t>barycenters</a:t>
            </a:r>
            <a:r>
              <a:rPr lang="en-US" sz="2400">
                <a:latin typeface="Calibri"/>
                <a:cs typeface="Calibri"/>
              </a:rPr>
              <a:t> or libration</a:t>
            </a:r>
            <a:r>
              <a:rPr lang="en-US" sz="2400" dirty="0">
                <a:latin typeface="Calibri"/>
                <a:cs typeface="Calibri"/>
              </a:rPr>
              <a:t> points</a:t>
            </a:r>
          </a:p>
          <a:p>
            <a:r>
              <a:rPr lang="en-US" sz="2400" dirty="0" err="1"/>
              <a:t>SolarSystem</a:t>
            </a:r>
            <a:r>
              <a:rPr lang="en-US" sz="2400" dirty="0"/>
              <a:t> primarily will dictate the motion of the bodies and their locations over time as well as some of their physical properties</a:t>
            </a:r>
          </a:p>
        </p:txBody>
      </p:sp>
      <p:sp>
        <p:nvSpPr>
          <p:cNvPr id="4" name="Slide Number Placeholder 3">
            <a:extLst>
              <a:ext uri="{FF2B5EF4-FFF2-40B4-BE49-F238E27FC236}">
                <a16:creationId xmlns:a16="http://schemas.microsoft.com/office/drawing/2014/main" id="{2A3F1751-056D-D410-DC77-41E733ECCE4C}"/>
              </a:ext>
            </a:extLst>
          </p:cNvPr>
          <p:cNvSpPr>
            <a:spLocks noGrp="1"/>
          </p:cNvSpPr>
          <p:nvPr>
            <p:ph type="sldNum" sz="quarter" idx="12"/>
          </p:nvPr>
        </p:nvSpPr>
        <p:spPr/>
        <p:txBody>
          <a:bodyPr/>
          <a:lstStyle/>
          <a:p>
            <a:fld id="{B89D3D56-9C5D-E74E-9C18-21C2C5E31D07}" type="slidenum">
              <a:rPr lang="en-US" smtClean="0"/>
              <a:pPr/>
              <a:t>160</a:t>
            </a:fld>
            <a:endParaRPr lang="en-US"/>
          </a:p>
        </p:txBody>
      </p:sp>
      <p:pic>
        <p:nvPicPr>
          <p:cNvPr id="7" name="Picture 6">
            <a:extLst>
              <a:ext uri="{FF2B5EF4-FFF2-40B4-BE49-F238E27FC236}">
                <a16:creationId xmlns:a16="http://schemas.microsoft.com/office/drawing/2014/main" id="{F5DD8EF5-5BDC-4E28-BA21-1FBDB8C583DE}"/>
              </a:ext>
            </a:extLst>
          </p:cNvPr>
          <p:cNvPicPr>
            <a:picLocks noChangeAspect="1"/>
          </p:cNvPicPr>
          <p:nvPr/>
        </p:nvPicPr>
        <p:blipFill>
          <a:blip r:embed="rId3"/>
          <a:stretch>
            <a:fillRect/>
          </a:stretch>
        </p:blipFill>
        <p:spPr>
          <a:xfrm>
            <a:off x="7442953" y="1093898"/>
            <a:ext cx="3461494" cy="2160321"/>
          </a:xfrm>
          <a:prstGeom prst="rect">
            <a:avLst/>
          </a:prstGeom>
        </p:spPr>
      </p:pic>
    </p:spTree>
    <p:extLst>
      <p:ext uri="{BB962C8B-B14F-4D97-AF65-F5344CB8AC3E}">
        <p14:creationId xmlns:p14="http://schemas.microsoft.com/office/powerpoint/2010/main" val="39646950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B07B7-1069-5FDF-D31D-B99EECA4A47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Types of </a:t>
            </a:r>
            <a:r>
              <a:rPr lang="en-US" dirty="0" err="1">
                <a:latin typeface="Arial" panose="020B0604020202020204" pitchFamily="34" charset="0"/>
                <a:cs typeface="Arial" panose="020B0604020202020204" pitchFamily="34" charset="0"/>
              </a:rPr>
              <a:t>CelestialBody</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3F5EC88-8768-1DE9-2B83-1AA64AF983C1}"/>
              </a:ext>
            </a:extLst>
          </p:cNvPr>
          <p:cNvSpPr>
            <a:spLocks noGrp="1"/>
          </p:cNvSpPr>
          <p:nvPr>
            <p:ph idx="1"/>
          </p:nvPr>
        </p:nvSpPr>
        <p:spPr/>
        <p:txBody>
          <a:bodyPr vert="horz" lIns="91440" tIns="45720" rIns="91440" bIns="45720" rtlCol="0" anchor="t">
            <a:normAutofit fontScale="85000" lnSpcReduction="20000"/>
          </a:bodyPr>
          <a:lstStyle/>
          <a:p>
            <a:pPr marL="347345" indent="-347345"/>
            <a:r>
              <a:rPr lang="en-US" sz="2400" dirty="0">
                <a:latin typeface="Calibri"/>
                <a:cs typeface="Calibri"/>
              </a:rPr>
              <a:t>Note that </a:t>
            </a:r>
            <a:r>
              <a:rPr lang="en-US" sz="2400" dirty="0" err="1">
                <a:latin typeface="Calibri"/>
                <a:cs typeface="Calibri"/>
              </a:rPr>
              <a:t>CelestialBody</a:t>
            </a:r>
            <a:r>
              <a:rPr lang="en-US" sz="2400" dirty="0">
                <a:latin typeface="Calibri"/>
                <a:cs typeface="Calibri"/>
              </a:rPr>
              <a:t> is not a resource, but a category containing different object types</a:t>
            </a:r>
            <a:endParaRPr lang="en-US" sz="2400" dirty="0"/>
          </a:p>
          <a:p>
            <a:pPr marL="740410" lvl="1" indent="-283210"/>
            <a:r>
              <a:rPr lang="en-US" sz="2000" dirty="0">
                <a:latin typeface="Calibri"/>
                <a:cs typeface="Calibri"/>
              </a:rPr>
              <a:t>Planet</a:t>
            </a:r>
          </a:p>
          <a:p>
            <a:pPr marL="740410" lvl="1" indent="-283210"/>
            <a:r>
              <a:rPr lang="en-US" sz="2000" dirty="0">
                <a:latin typeface="Calibri"/>
                <a:cs typeface="Calibri"/>
              </a:rPr>
              <a:t>Moon</a:t>
            </a:r>
            <a:endParaRPr lang="en-US" dirty="0"/>
          </a:p>
          <a:p>
            <a:pPr marL="740410" lvl="1" indent="-283210"/>
            <a:r>
              <a:rPr lang="en-US" sz="2000" dirty="0">
                <a:latin typeface="Calibri"/>
                <a:cs typeface="Calibri"/>
              </a:rPr>
              <a:t>Comet</a:t>
            </a:r>
          </a:p>
          <a:p>
            <a:pPr marL="740410" lvl="1" indent="-283210"/>
            <a:r>
              <a:rPr lang="en-US" sz="2000" dirty="0">
                <a:latin typeface="Calibri"/>
                <a:cs typeface="Calibri"/>
              </a:rPr>
              <a:t>Asteroid</a:t>
            </a:r>
          </a:p>
          <a:p>
            <a:pPr marL="740410" lvl="1" indent="-283210"/>
            <a:r>
              <a:rPr lang="en-US" sz="2000" dirty="0">
                <a:latin typeface="Calibri"/>
                <a:cs typeface="Calibri"/>
              </a:rPr>
              <a:t>Star</a:t>
            </a:r>
          </a:p>
          <a:p>
            <a:pPr marL="347345" indent="-347345"/>
            <a:r>
              <a:rPr lang="en-US" sz="2400" dirty="0">
                <a:latin typeface="Calibri"/>
                <a:cs typeface="Calibri"/>
              </a:rPr>
              <a:t>To create a body in the GUI, right click on the object the body you are creating will orbit in the Solar system. Moons can be created by selecting a planet, while the other body types are created by clicking the Sun</a:t>
            </a:r>
          </a:p>
          <a:p>
            <a:pPr marL="347345" indent="-347345"/>
            <a:r>
              <a:rPr lang="en-US" sz="2400" dirty="0">
                <a:latin typeface="Calibri"/>
                <a:cs typeface="Calibri"/>
              </a:rPr>
              <a:t>Star is a special type that can’t be created by the user. Instead, changes to the star are made by modifying the Sun.</a:t>
            </a:r>
          </a:p>
          <a:p>
            <a:pPr marL="347345" indent="-347345"/>
            <a:r>
              <a:rPr lang="en-US" sz="2400" dirty="0">
                <a:latin typeface="Calibri"/>
                <a:cs typeface="Calibri"/>
              </a:rPr>
              <a:t>Note that when adding a new celestial body, the default properties do not make physical sense (mu = 0, radius = 0 km, etc.) and must be filled in by the user</a:t>
            </a:r>
          </a:p>
          <a:p>
            <a:pPr marL="740410" lvl="1" indent="-283210"/>
            <a:endParaRPr lang="en-US" sz="2000" dirty="0">
              <a:latin typeface="Calibri"/>
              <a:cs typeface="Calibri"/>
            </a:endParaRPr>
          </a:p>
        </p:txBody>
      </p:sp>
      <p:sp>
        <p:nvSpPr>
          <p:cNvPr id="4" name="Slide Number Placeholder 3">
            <a:extLst>
              <a:ext uri="{FF2B5EF4-FFF2-40B4-BE49-F238E27FC236}">
                <a16:creationId xmlns:a16="http://schemas.microsoft.com/office/drawing/2014/main" id="{2A3F1751-056D-D410-DC77-41E733ECCE4C}"/>
              </a:ext>
            </a:extLst>
          </p:cNvPr>
          <p:cNvSpPr>
            <a:spLocks noGrp="1"/>
          </p:cNvSpPr>
          <p:nvPr>
            <p:ph type="sldNum" sz="quarter" idx="12"/>
          </p:nvPr>
        </p:nvSpPr>
        <p:spPr/>
        <p:txBody>
          <a:bodyPr/>
          <a:lstStyle/>
          <a:p>
            <a:fld id="{B89D3D56-9C5D-E74E-9C18-21C2C5E31D07}" type="slidenum">
              <a:rPr lang="en-US" smtClean="0"/>
              <a:pPr/>
              <a:t>161</a:t>
            </a:fld>
            <a:endParaRPr lang="en-US"/>
          </a:p>
        </p:txBody>
      </p:sp>
      <p:pic>
        <p:nvPicPr>
          <p:cNvPr id="5" name="Picture 4">
            <a:extLst>
              <a:ext uri="{FF2B5EF4-FFF2-40B4-BE49-F238E27FC236}">
                <a16:creationId xmlns:a16="http://schemas.microsoft.com/office/drawing/2014/main" id="{26DBB11E-2C2D-9F1D-0DCF-4B758170D34F}"/>
              </a:ext>
            </a:extLst>
          </p:cNvPr>
          <p:cNvPicPr>
            <a:picLocks noChangeAspect="1"/>
          </p:cNvPicPr>
          <p:nvPr/>
        </p:nvPicPr>
        <p:blipFill>
          <a:blip r:embed="rId2"/>
          <a:stretch>
            <a:fillRect/>
          </a:stretch>
        </p:blipFill>
        <p:spPr>
          <a:xfrm>
            <a:off x="7148945" y="2072220"/>
            <a:ext cx="4154631" cy="3016628"/>
          </a:xfrm>
          <a:prstGeom prst="rect">
            <a:avLst/>
          </a:prstGeom>
          <a:ln>
            <a:solidFill>
              <a:schemeClr val="tx1"/>
            </a:solidFill>
          </a:ln>
        </p:spPr>
      </p:pic>
    </p:spTree>
    <p:extLst>
      <p:ext uri="{BB962C8B-B14F-4D97-AF65-F5344CB8AC3E}">
        <p14:creationId xmlns:p14="http://schemas.microsoft.com/office/powerpoint/2010/main" val="300304392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7E7C-AD7A-2E99-0E46-78FB6ADEB936}"/>
              </a:ext>
            </a:extLst>
          </p:cNvPr>
          <p:cNvSpPr>
            <a:spLocks noGrp="1"/>
          </p:cNvSpPr>
          <p:nvPr>
            <p:ph type="title"/>
          </p:nvPr>
        </p:nvSpPr>
        <p:spPr/>
        <p:txBody>
          <a:bodyPr/>
          <a:lstStyle/>
          <a:p>
            <a:r>
              <a:rPr lang="en-US" dirty="0"/>
              <a:t>The Planetary Ephemeris</a:t>
            </a:r>
          </a:p>
        </p:txBody>
      </p:sp>
      <p:sp>
        <p:nvSpPr>
          <p:cNvPr id="3" name="Content Placeholder 2">
            <a:extLst>
              <a:ext uri="{FF2B5EF4-FFF2-40B4-BE49-F238E27FC236}">
                <a16:creationId xmlns:a16="http://schemas.microsoft.com/office/drawing/2014/main" id="{877D08D3-CA89-3B86-862C-3E1C4D772055}"/>
              </a:ext>
            </a:extLst>
          </p:cNvPr>
          <p:cNvSpPr>
            <a:spLocks noGrp="1"/>
          </p:cNvSpPr>
          <p:nvPr>
            <p:ph idx="1"/>
          </p:nvPr>
        </p:nvSpPr>
        <p:spPr>
          <a:xfrm>
            <a:off x="1076139" y="1217466"/>
            <a:ext cx="10754972" cy="4741991"/>
          </a:xfrm>
        </p:spPr>
        <p:txBody>
          <a:bodyPr vert="horz" lIns="91440" tIns="45720" rIns="91440" bIns="45720" rtlCol="0" anchor="t">
            <a:normAutofit lnSpcReduction="10000"/>
          </a:bodyPr>
          <a:lstStyle/>
          <a:p>
            <a:pPr marL="347345" indent="-347345"/>
            <a:r>
              <a:rPr lang="en-US">
                <a:latin typeface="Calibri"/>
                <a:cs typeface="Calibri"/>
              </a:rPr>
              <a:t>A “planetary ephemeris” is a file containing the orbits of the planets</a:t>
            </a:r>
          </a:p>
          <a:p>
            <a:pPr marL="740410" lvl="1" indent="-283210"/>
            <a:r>
              <a:rPr lang="en-US">
                <a:latin typeface="Calibri"/>
                <a:cs typeface="Calibri"/>
              </a:rPr>
              <a:t>Commonly used to provide point-mass gravity modeling for “third bodies”</a:t>
            </a:r>
          </a:p>
          <a:p>
            <a:pPr marL="740410" lvl="1" indent="-283210"/>
            <a:r>
              <a:rPr lang="en-US">
                <a:latin typeface="Calibri"/>
                <a:cs typeface="Calibri"/>
              </a:rPr>
              <a:t>The world-standard source for this data is JPL</a:t>
            </a:r>
          </a:p>
          <a:p>
            <a:pPr marL="347345" indent="-347345"/>
            <a:r>
              <a:rPr lang="en-US">
                <a:latin typeface="Calibri"/>
                <a:cs typeface="Calibri"/>
              </a:rPr>
              <a:t>Over the years, this data has been provided in various formats, and GMAT supports a couple of options for this data</a:t>
            </a:r>
          </a:p>
          <a:p>
            <a:pPr marL="740410" lvl="1" indent="-283210"/>
            <a:r>
              <a:rPr lang="en-US">
                <a:latin typeface="Calibri"/>
                <a:cs typeface="Calibri"/>
              </a:rPr>
              <a:t>See the </a:t>
            </a:r>
            <a:r>
              <a:rPr lang="en-US" err="1">
                <a:latin typeface="Calibri"/>
                <a:cs typeface="Calibri"/>
              </a:rPr>
              <a:t>SolarSystem</a:t>
            </a:r>
            <a:r>
              <a:rPr lang="en-US">
                <a:latin typeface="Calibri"/>
                <a:cs typeface="Calibri"/>
              </a:rPr>
              <a:t> resource</a:t>
            </a:r>
          </a:p>
          <a:p>
            <a:pPr marL="347345" indent="-347345"/>
            <a:r>
              <a:rPr lang="en-US">
                <a:latin typeface="Calibri"/>
                <a:cs typeface="Calibri"/>
              </a:rPr>
              <a:t>GMAT planetary ephemeris options</a:t>
            </a:r>
          </a:p>
          <a:p>
            <a:pPr marL="740410" lvl="1" indent="-283210"/>
            <a:r>
              <a:rPr lang="en-US" b="1">
                <a:latin typeface="Calibri"/>
                <a:cs typeface="Calibri"/>
              </a:rPr>
              <a:t>DE</a:t>
            </a:r>
            <a:r>
              <a:rPr lang="en-US">
                <a:latin typeface="Calibri"/>
                <a:cs typeface="Calibri"/>
              </a:rPr>
              <a:t>(</a:t>
            </a:r>
            <a:r>
              <a:rPr lang="en-US" b="1">
                <a:latin typeface="Calibri"/>
                <a:cs typeface="Calibri"/>
              </a:rPr>
              <a:t>405</a:t>
            </a:r>
            <a:r>
              <a:rPr lang="en-US">
                <a:latin typeface="Calibri"/>
                <a:cs typeface="Calibri"/>
              </a:rPr>
              <a:t>, </a:t>
            </a:r>
            <a:r>
              <a:rPr lang="en-US" b="1">
                <a:latin typeface="Calibri"/>
                <a:cs typeface="Calibri"/>
              </a:rPr>
              <a:t>421</a:t>
            </a:r>
            <a:r>
              <a:rPr lang="en-US">
                <a:latin typeface="Calibri"/>
                <a:cs typeface="Calibri"/>
              </a:rPr>
              <a:t>, </a:t>
            </a:r>
            <a:r>
              <a:rPr lang="en-US" b="1">
                <a:latin typeface="Calibri"/>
                <a:cs typeface="Calibri"/>
              </a:rPr>
              <a:t>424</a:t>
            </a:r>
            <a:r>
              <a:rPr lang="en-US">
                <a:latin typeface="Calibri"/>
                <a:cs typeface="Calibri"/>
              </a:rPr>
              <a:t>) or </a:t>
            </a:r>
            <a:r>
              <a:rPr lang="en-US" b="1">
                <a:latin typeface="Calibri"/>
                <a:cs typeface="Calibri"/>
              </a:rPr>
              <a:t>SPICE</a:t>
            </a:r>
          </a:p>
          <a:p>
            <a:pPr marL="740410" lvl="1" indent="-283210"/>
            <a:r>
              <a:rPr lang="en-US">
                <a:latin typeface="Calibri"/>
                <a:cs typeface="Calibri"/>
              </a:rPr>
              <a:t>These two options utilize different format files</a:t>
            </a:r>
          </a:p>
          <a:p>
            <a:pPr marL="347345" indent="-347345"/>
            <a:r>
              <a:rPr lang="en-US">
                <a:latin typeface="Calibri"/>
                <a:cs typeface="Calibri"/>
              </a:rPr>
              <a:t>There is some potential confusion in terminology</a:t>
            </a:r>
          </a:p>
          <a:p>
            <a:pPr marL="740410" lvl="1" indent="-283210"/>
            <a:r>
              <a:rPr lang="en-US">
                <a:latin typeface="Calibri"/>
                <a:cs typeface="Calibri"/>
              </a:rPr>
              <a:t>People will often speak of both types of files as “DE files”, but they have different formats and can have different content</a:t>
            </a:r>
          </a:p>
          <a:p>
            <a:pPr marL="347345" indent="-347345"/>
            <a:r>
              <a:rPr lang="en-US">
                <a:latin typeface="Calibri"/>
                <a:cs typeface="Calibri"/>
              </a:rPr>
              <a:t>It will be useful to acquaint yourself with the SPICE subsystem and toolkit</a:t>
            </a:r>
          </a:p>
          <a:p>
            <a:pPr marL="740410" lvl="1" indent="-283210"/>
            <a:r>
              <a:rPr lang="en-US">
                <a:latin typeface="Calibri"/>
                <a:cs typeface="Calibri"/>
              </a:rPr>
              <a:t>JPL’s Navigation and Ancillary Information Facility (NAIF) </a:t>
            </a:r>
            <a:r>
              <a:rPr lang="en-US">
                <a:latin typeface="Calibri"/>
                <a:cs typeface="Calibri"/>
                <a:hlinkClick r:id="rId2"/>
              </a:rPr>
              <a:t>https://naif.jpl.nasa.gov/naif/</a:t>
            </a:r>
            <a:endParaRPr lang="en-US">
              <a:latin typeface="Calibri"/>
              <a:cs typeface="Calibri"/>
            </a:endParaRPr>
          </a:p>
          <a:p>
            <a:pPr marL="740410" lvl="1" indent="-283210"/>
            <a:r>
              <a:rPr lang="en-US">
                <a:latin typeface="Calibri"/>
                <a:cs typeface="Calibri"/>
                <a:hlinkClick r:id="rId3"/>
              </a:rPr>
              <a:t>https://naif.jpl.nasa.gov/naif/self_training.html</a:t>
            </a:r>
            <a:endParaRPr lang="en-US">
              <a:latin typeface="Calibri"/>
              <a:cs typeface="Calibri"/>
            </a:endParaRPr>
          </a:p>
          <a:p>
            <a:pPr marL="740410" lvl="1" indent="-283210"/>
            <a:r>
              <a:rPr lang="en-US">
                <a:latin typeface="Calibri"/>
                <a:cs typeface="Calibri"/>
                <a:hlinkClick r:id="rId4"/>
              </a:rPr>
              <a:t>https://naif.jpl.nasa.gov/pub/naif/self_training/individual_docs/04_spice_overview.pdf</a:t>
            </a:r>
            <a:endParaRPr lang="en-US">
              <a:latin typeface="Calibri"/>
              <a:cs typeface="Calibri"/>
            </a:endParaRPr>
          </a:p>
          <a:p>
            <a:pPr marL="740410" lvl="1" indent="-283210"/>
            <a:endParaRPr lang="en-US"/>
          </a:p>
          <a:p>
            <a:pPr marL="740410" lvl="1" indent="-283210"/>
            <a:endParaRPr lang="en-US"/>
          </a:p>
          <a:p>
            <a:pPr marL="740410" lvl="1" indent="-283210"/>
            <a:endParaRPr lang="en-US"/>
          </a:p>
        </p:txBody>
      </p:sp>
      <p:sp>
        <p:nvSpPr>
          <p:cNvPr id="4" name="Slide Number Placeholder 3">
            <a:extLst>
              <a:ext uri="{FF2B5EF4-FFF2-40B4-BE49-F238E27FC236}">
                <a16:creationId xmlns:a16="http://schemas.microsoft.com/office/drawing/2014/main" id="{6A875E7E-AD6F-4BD8-3C7A-A725472855B7}"/>
              </a:ext>
            </a:extLst>
          </p:cNvPr>
          <p:cNvSpPr>
            <a:spLocks noGrp="1"/>
          </p:cNvSpPr>
          <p:nvPr>
            <p:ph type="sldNum" sz="quarter" idx="12"/>
          </p:nvPr>
        </p:nvSpPr>
        <p:spPr/>
        <p:txBody>
          <a:bodyPr/>
          <a:lstStyle/>
          <a:p>
            <a:fld id="{B89D3D56-9C5D-E74E-9C18-21C2C5E31D07}" type="slidenum">
              <a:rPr lang="en-US" smtClean="0"/>
              <a:pPr/>
              <a:t>162</a:t>
            </a:fld>
            <a:endParaRPr lang="en-US"/>
          </a:p>
        </p:txBody>
      </p:sp>
    </p:spTree>
    <p:extLst>
      <p:ext uri="{BB962C8B-B14F-4D97-AF65-F5344CB8AC3E}">
        <p14:creationId xmlns:p14="http://schemas.microsoft.com/office/powerpoint/2010/main" val="15766118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7E7C-AD7A-2E99-0E46-78FB6ADEB936}"/>
              </a:ext>
            </a:extLst>
          </p:cNvPr>
          <p:cNvSpPr>
            <a:spLocks noGrp="1"/>
          </p:cNvSpPr>
          <p:nvPr>
            <p:ph type="title"/>
          </p:nvPr>
        </p:nvSpPr>
        <p:spPr/>
        <p:txBody>
          <a:bodyPr/>
          <a:lstStyle/>
          <a:p>
            <a:r>
              <a:rPr lang="en-US"/>
              <a:t>GMAT Planetary Ephemeris Options - </a:t>
            </a:r>
            <a:r>
              <a:rPr lang="en-US" err="1"/>
              <a:t>DEnnn</a:t>
            </a:r>
            <a:endParaRPr lang="en-US" i="1"/>
          </a:p>
        </p:txBody>
      </p:sp>
      <p:sp>
        <p:nvSpPr>
          <p:cNvPr id="3" name="Content Placeholder 2">
            <a:extLst>
              <a:ext uri="{FF2B5EF4-FFF2-40B4-BE49-F238E27FC236}">
                <a16:creationId xmlns:a16="http://schemas.microsoft.com/office/drawing/2014/main" id="{877D08D3-CA89-3B86-862C-3E1C4D772055}"/>
              </a:ext>
            </a:extLst>
          </p:cNvPr>
          <p:cNvSpPr>
            <a:spLocks noGrp="1"/>
          </p:cNvSpPr>
          <p:nvPr>
            <p:ph idx="1"/>
          </p:nvPr>
        </p:nvSpPr>
        <p:spPr>
          <a:xfrm>
            <a:off x="1076139" y="1217466"/>
            <a:ext cx="10754972" cy="4741991"/>
          </a:xfrm>
        </p:spPr>
        <p:txBody>
          <a:bodyPr/>
          <a:lstStyle/>
          <a:p>
            <a:r>
              <a:rPr lang="en-US"/>
              <a:t>DE stands for “development ephemeris”</a:t>
            </a:r>
          </a:p>
          <a:p>
            <a:r>
              <a:rPr lang="en-US"/>
              <a:t>Selected by assigning </a:t>
            </a:r>
            <a:r>
              <a:rPr lang="en-US" b="1"/>
              <a:t>DE405</a:t>
            </a:r>
            <a:r>
              <a:rPr lang="en-US"/>
              <a:t> (the default), </a:t>
            </a:r>
            <a:r>
              <a:rPr lang="en-US" b="1"/>
              <a:t>DE421</a:t>
            </a:r>
            <a:r>
              <a:rPr lang="en-US"/>
              <a:t>, or </a:t>
            </a:r>
            <a:r>
              <a:rPr lang="en-US" b="1"/>
              <a:t>DE424</a:t>
            </a:r>
            <a:r>
              <a:rPr lang="en-US"/>
              <a:t> on the </a:t>
            </a:r>
            <a:r>
              <a:rPr lang="en-US" err="1"/>
              <a:t>SolarSystem</a:t>
            </a:r>
            <a:r>
              <a:rPr lang="en-US"/>
              <a:t> </a:t>
            </a:r>
            <a:r>
              <a:rPr lang="en-US" err="1"/>
              <a:t>EphemerisSource</a:t>
            </a:r>
            <a:r>
              <a:rPr lang="en-US"/>
              <a:t> parameter</a:t>
            </a:r>
          </a:p>
          <a:p>
            <a:pPr lvl="1"/>
            <a:r>
              <a:rPr lang="en-US" i="1" err="1"/>
              <a:t>nnn</a:t>
            </a:r>
            <a:r>
              <a:rPr lang="en-US"/>
              <a:t> refers to the “series” or release version (higher numbers are newer)</a:t>
            </a:r>
          </a:p>
          <a:p>
            <a:r>
              <a:rPr lang="en-US"/>
              <a:t>The source files for these options are in data/</a:t>
            </a:r>
            <a:r>
              <a:rPr lang="en-US" err="1"/>
              <a:t>planetary_ephem</a:t>
            </a:r>
            <a:r>
              <a:rPr lang="en-US"/>
              <a:t>/de</a:t>
            </a:r>
          </a:p>
          <a:p>
            <a:pPr lvl="1"/>
            <a:r>
              <a:rPr lang="en-US"/>
              <a:t>These are generated and provided by the GMAT team and probably cannot be independently generated by users</a:t>
            </a:r>
          </a:p>
          <a:p>
            <a:pPr lvl="1"/>
            <a:r>
              <a:rPr lang="en-US"/>
              <a:t>We don’t have current plans to produce any more files in this format</a:t>
            </a:r>
          </a:p>
          <a:p>
            <a:r>
              <a:rPr lang="en-US"/>
              <a:t>The latest available file is DE424, which is no longer the latest planetary ephemeris</a:t>
            </a:r>
          </a:p>
          <a:p>
            <a:pPr lvl="1"/>
            <a:r>
              <a:rPr lang="en-US"/>
              <a:t>Planetary ephemeris data does not change much for the current era in each new release</a:t>
            </a:r>
          </a:p>
          <a:p>
            <a:pPr lvl="1"/>
            <a:r>
              <a:rPr lang="en-US"/>
              <a:t>DE421 is more than adequate for lunar OD and is currently used for FDF LRO operations</a:t>
            </a:r>
          </a:p>
          <a:p>
            <a:r>
              <a:rPr lang="en-US"/>
              <a:t>This format is generally unavailable now and the SPICE option is recommended instead </a:t>
            </a:r>
          </a:p>
          <a:p>
            <a:pPr lvl="1"/>
            <a:r>
              <a:rPr lang="en-US"/>
              <a:t>With some caveats, to be described shortly</a:t>
            </a:r>
          </a:p>
          <a:p>
            <a:pPr lvl="1"/>
            <a:endParaRPr lang="en-US"/>
          </a:p>
        </p:txBody>
      </p:sp>
      <p:sp>
        <p:nvSpPr>
          <p:cNvPr id="4" name="Slide Number Placeholder 3">
            <a:extLst>
              <a:ext uri="{FF2B5EF4-FFF2-40B4-BE49-F238E27FC236}">
                <a16:creationId xmlns:a16="http://schemas.microsoft.com/office/drawing/2014/main" id="{6A875E7E-AD6F-4BD8-3C7A-A725472855B7}"/>
              </a:ext>
            </a:extLst>
          </p:cNvPr>
          <p:cNvSpPr>
            <a:spLocks noGrp="1"/>
          </p:cNvSpPr>
          <p:nvPr>
            <p:ph type="sldNum" sz="quarter" idx="12"/>
          </p:nvPr>
        </p:nvSpPr>
        <p:spPr/>
        <p:txBody>
          <a:bodyPr/>
          <a:lstStyle/>
          <a:p>
            <a:fld id="{B89D3D56-9C5D-E74E-9C18-21C2C5E31D07}" type="slidenum">
              <a:rPr lang="en-US" smtClean="0"/>
              <a:pPr/>
              <a:t>163</a:t>
            </a:fld>
            <a:endParaRPr lang="en-US"/>
          </a:p>
        </p:txBody>
      </p:sp>
    </p:spTree>
    <p:extLst>
      <p:ext uri="{BB962C8B-B14F-4D97-AF65-F5344CB8AC3E}">
        <p14:creationId xmlns:p14="http://schemas.microsoft.com/office/powerpoint/2010/main" val="22890501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A7E7C-AD7A-2E99-0E46-78FB6ADEB936}"/>
              </a:ext>
            </a:extLst>
          </p:cNvPr>
          <p:cNvSpPr>
            <a:spLocks noGrp="1"/>
          </p:cNvSpPr>
          <p:nvPr>
            <p:ph type="title"/>
          </p:nvPr>
        </p:nvSpPr>
        <p:spPr/>
        <p:txBody>
          <a:bodyPr/>
          <a:lstStyle/>
          <a:p>
            <a:r>
              <a:rPr lang="en-US"/>
              <a:t>GMAT Planetary Ephemeris Options - SPICE</a:t>
            </a:r>
            <a:endParaRPr lang="en-US" i="1"/>
          </a:p>
        </p:txBody>
      </p:sp>
      <p:sp>
        <p:nvSpPr>
          <p:cNvPr id="3" name="Content Placeholder 2">
            <a:extLst>
              <a:ext uri="{FF2B5EF4-FFF2-40B4-BE49-F238E27FC236}">
                <a16:creationId xmlns:a16="http://schemas.microsoft.com/office/drawing/2014/main" id="{877D08D3-CA89-3B86-862C-3E1C4D772055}"/>
              </a:ext>
            </a:extLst>
          </p:cNvPr>
          <p:cNvSpPr>
            <a:spLocks noGrp="1"/>
          </p:cNvSpPr>
          <p:nvPr>
            <p:ph idx="1"/>
          </p:nvPr>
        </p:nvSpPr>
        <p:spPr>
          <a:xfrm>
            <a:off x="1076139" y="1217466"/>
            <a:ext cx="10754972" cy="4741991"/>
          </a:xfrm>
        </p:spPr>
        <p:txBody>
          <a:bodyPr vert="horz" lIns="91440" tIns="45720" rIns="91440" bIns="45720" rtlCol="0" anchor="t">
            <a:normAutofit/>
          </a:bodyPr>
          <a:lstStyle/>
          <a:p>
            <a:pPr marL="347345" indent="-347345"/>
            <a:r>
              <a:rPr lang="en-US">
                <a:latin typeface="Calibri"/>
                <a:cs typeface="Calibri"/>
              </a:rPr>
              <a:t>SPICE stands for Spacecraft, Planetary, Instrument, C-matrix, Events</a:t>
            </a:r>
          </a:p>
          <a:p>
            <a:pPr marL="347345" indent="-347345"/>
            <a:r>
              <a:rPr lang="en-US">
                <a:latin typeface="Calibri"/>
                <a:cs typeface="Calibri"/>
              </a:rPr>
              <a:t>SPICE planetary ephemeris files are found on the JPL NAIF website</a:t>
            </a:r>
          </a:p>
          <a:p>
            <a:pPr marL="740410" lvl="1" indent="-283210"/>
            <a:r>
              <a:rPr lang="en-US">
                <a:latin typeface="Calibri"/>
                <a:cs typeface="Calibri"/>
                <a:hlinkClick r:id="rId2"/>
              </a:rPr>
              <a:t>https://naif.jpl.nasa.gov/pub/naif/generic_kernels/spk/planets/</a:t>
            </a:r>
            <a:endParaRPr lang="en-US">
              <a:latin typeface="Calibri"/>
              <a:cs typeface="Calibri"/>
            </a:endParaRPr>
          </a:p>
          <a:p>
            <a:pPr marL="740410" lvl="1" indent="-283210"/>
            <a:r>
              <a:rPr lang="en-US">
                <a:latin typeface="Calibri"/>
                <a:cs typeface="Calibri"/>
              </a:rPr>
              <a:t>They are named </a:t>
            </a:r>
            <a:r>
              <a:rPr lang="en-US" err="1">
                <a:latin typeface="Calibri"/>
                <a:cs typeface="Calibri"/>
              </a:rPr>
              <a:t>de</a:t>
            </a:r>
            <a:r>
              <a:rPr lang="en-US" i="1" err="1">
                <a:latin typeface="Calibri"/>
                <a:cs typeface="Calibri"/>
              </a:rPr>
              <a:t>nnn</a:t>
            </a:r>
            <a:r>
              <a:rPr lang="en-US" err="1">
                <a:latin typeface="Calibri"/>
                <a:cs typeface="Calibri"/>
              </a:rPr>
              <a:t>.bsp</a:t>
            </a:r>
            <a:r>
              <a:rPr lang="en-US">
                <a:latin typeface="Calibri"/>
                <a:cs typeface="Calibri"/>
              </a:rPr>
              <a:t>; </a:t>
            </a:r>
            <a:r>
              <a:rPr lang="en-US" i="1" err="1">
                <a:latin typeface="Calibri"/>
                <a:cs typeface="Calibri"/>
              </a:rPr>
              <a:t>nnn</a:t>
            </a:r>
            <a:r>
              <a:rPr lang="en-US">
                <a:latin typeface="Calibri"/>
                <a:cs typeface="Calibri"/>
              </a:rPr>
              <a:t> refers to the “series” or release version (higher numbers are newer)</a:t>
            </a:r>
          </a:p>
          <a:p>
            <a:pPr marL="347345" indent="-347345"/>
            <a:r>
              <a:rPr lang="en-US">
                <a:latin typeface="Calibri"/>
                <a:cs typeface="Calibri"/>
              </a:rPr>
              <a:t>Selected by assigning </a:t>
            </a:r>
            <a:r>
              <a:rPr lang="en-US" b="1">
                <a:latin typeface="Calibri"/>
                <a:cs typeface="Calibri"/>
              </a:rPr>
              <a:t>SPICE</a:t>
            </a:r>
            <a:r>
              <a:rPr lang="en-US">
                <a:latin typeface="Calibri"/>
                <a:cs typeface="Calibri"/>
              </a:rPr>
              <a:t> on the </a:t>
            </a:r>
            <a:r>
              <a:rPr lang="en-US" err="1">
                <a:latin typeface="Calibri"/>
                <a:cs typeface="Calibri"/>
              </a:rPr>
              <a:t>SolarSystem</a:t>
            </a:r>
            <a:r>
              <a:rPr lang="en-US">
                <a:latin typeface="Calibri"/>
                <a:cs typeface="Calibri"/>
              </a:rPr>
              <a:t> </a:t>
            </a:r>
            <a:r>
              <a:rPr lang="en-US" err="1">
                <a:latin typeface="Calibri"/>
                <a:cs typeface="Calibri"/>
              </a:rPr>
              <a:t>EphemerisSource</a:t>
            </a:r>
            <a:r>
              <a:rPr lang="en-US">
                <a:latin typeface="Calibri"/>
                <a:cs typeface="Calibri"/>
              </a:rPr>
              <a:t> parameter</a:t>
            </a:r>
          </a:p>
          <a:p>
            <a:pPr marL="740410" lvl="1" indent="-283210"/>
            <a:r>
              <a:rPr lang="en-US">
                <a:latin typeface="Calibri"/>
                <a:cs typeface="Calibri"/>
              </a:rPr>
              <a:t>The path to the desired file is assigned on </a:t>
            </a:r>
            <a:r>
              <a:rPr lang="en-US" err="1">
                <a:latin typeface="Calibri"/>
                <a:cs typeface="Calibri"/>
              </a:rPr>
              <a:t>SolarSystem</a:t>
            </a:r>
            <a:r>
              <a:rPr lang="en-US">
                <a:latin typeface="Calibri"/>
                <a:cs typeface="Calibri"/>
              </a:rPr>
              <a:t> </a:t>
            </a:r>
            <a:r>
              <a:rPr lang="en-US" err="1">
                <a:latin typeface="Calibri"/>
                <a:cs typeface="Calibri"/>
              </a:rPr>
              <a:t>SPKFilename</a:t>
            </a:r>
            <a:endParaRPr lang="en-US">
              <a:latin typeface="Calibri"/>
              <a:cs typeface="Calibri"/>
            </a:endParaRPr>
          </a:p>
          <a:p>
            <a:pPr marL="347345" indent="-347345"/>
            <a:r>
              <a:rPr lang="en-US">
                <a:latin typeface="Calibri"/>
                <a:cs typeface="Calibri"/>
              </a:rPr>
              <a:t>Many planets are modeled at their barycenter location with a collective GM value</a:t>
            </a:r>
          </a:p>
          <a:p>
            <a:pPr marL="740410" lvl="1" indent="-283210"/>
            <a:r>
              <a:rPr lang="en-US">
                <a:latin typeface="Calibri"/>
                <a:cs typeface="Calibri"/>
              </a:rPr>
              <a:t>You might need seek out alternate SPICE files if you want the location of Jupiter itself or Saturn’s moons for example</a:t>
            </a:r>
          </a:p>
          <a:p>
            <a:pPr marL="347345" indent="-347345"/>
            <a:r>
              <a:rPr lang="en-US">
                <a:latin typeface="Calibri"/>
                <a:cs typeface="Calibri"/>
              </a:rPr>
              <a:t>JPL provides a toolkit for reading and performing computations using this format of planetary ephemeris</a:t>
            </a:r>
          </a:p>
          <a:p>
            <a:pPr marL="740410" lvl="1" indent="-283210"/>
            <a:r>
              <a:rPr lang="en-US">
                <a:latin typeface="Calibri"/>
                <a:cs typeface="Calibri"/>
              </a:rPr>
              <a:t>Available for C, FORTRAN, IDL, MATLAB, Java</a:t>
            </a:r>
          </a:p>
          <a:p>
            <a:pPr marL="347345" indent="-347345"/>
            <a:r>
              <a:rPr lang="en-US">
                <a:latin typeface="Calibri"/>
                <a:cs typeface="Calibri"/>
              </a:rPr>
              <a:t>SPICE/BSP is a generic ephemeris format supported by JPL for spacecraft as well as planets, comets, and other bodies</a:t>
            </a:r>
          </a:p>
          <a:p>
            <a:pPr marL="347345" indent="-347345"/>
            <a:r>
              <a:rPr lang="en-US">
                <a:latin typeface="Calibri"/>
                <a:cs typeface="Calibri"/>
              </a:rPr>
              <a:t>New planetary ephemeris files are released as SPICE/BSP files, not the “DE” format</a:t>
            </a:r>
          </a:p>
        </p:txBody>
      </p:sp>
      <p:sp>
        <p:nvSpPr>
          <p:cNvPr id="4" name="Slide Number Placeholder 3">
            <a:extLst>
              <a:ext uri="{FF2B5EF4-FFF2-40B4-BE49-F238E27FC236}">
                <a16:creationId xmlns:a16="http://schemas.microsoft.com/office/drawing/2014/main" id="{6A875E7E-AD6F-4BD8-3C7A-A725472855B7}"/>
              </a:ext>
            </a:extLst>
          </p:cNvPr>
          <p:cNvSpPr>
            <a:spLocks noGrp="1"/>
          </p:cNvSpPr>
          <p:nvPr>
            <p:ph type="sldNum" sz="quarter" idx="12"/>
          </p:nvPr>
        </p:nvSpPr>
        <p:spPr/>
        <p:txBody>
          <a:bodyPr/>
          <a:lstStyle/>
          <a:p>
            <a:fld id="{B89D3D56-9C5D-E74E-9C18-21C2C5E31D07}" type="slidenum">
              <a:rPr lang="en-US" smtClean="0"/>
              <a:pPr/>
              <a:t>164</a:t>
            </a:fld>
            <a:endParaRPr lang="en-US"/>
          </a:p>
        </p:txBody>
      </p:sp>
    </p:spTree>
    <p:extLst>
      <p:ext uri="{BB962C8B-B14F-4D97-AF65-F5344CB8AC3E}">
        <p14:creationId xmlns:p14="http://schemas.microsoft.com/office/powerpoint/2010/main" val="14821511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F3C46-3600-B1FF-2A8F-42C1827FD889}"/>
              </a:ext>
            </a:extLst>
          </p:cNvPr>
          <p:cNvSpPr>
            <a:spLocks noGrp="1"/>
          </p:cNvSpPr>
          <p:nvPr>
            <p:ph type="title"/>
          </p:nvPr>
        </p:nvSpPr>
        <p:spPr/>
        <p:txBody>
          <a:bodyPr/>
          <a:lstStyle/>
          <a:p>
            <a:r>
              <a:rPr lang="en-US"/>
              <a:t>Considerations Regarding Choice of Planetary Ephemeris Source</a:t>
            </a:r>
          </a:p>
        </p:txBody>
      </p:sp>
      <p:sp>
        <p:nvSpPr>
          <p:cNvPr id="3" name="Content Placeholder 2">
            <a:extLst>
              <a:ext uri="{FF2B5EF4-FFF2-40B4-BE49-F238E27FC236}">
                <a16:creationId xmlns:a16="http://schemas.microsoft.com/office/drawing/2014/main" id="{E1ABE3EF-F8BF-D74C-1F8F-F764492E34A3}"/>
              </a:ext>
            </a:extLst>
          </p:cNvPr>
          <p:cNvSpPr>
            <a:spLocks noGrp="1"/>
          </p:cNvSpPr>
          <p:nvPr>
            <p:ph idx="1"/>
          </p:nvPr>
        </p:nvSpPr>
        <p:spPr>
          <a:xfrm>
            <a:off x="1076139" y="1153458"/>
            <a:ext cx="10754972" cy="3272238"/>
          </a:xfrm>
        </p:spPr>
        <p:txBody>
          <a:bodyPr vert="horz" lIns="91440" tIns="45720" rIns="91440" bIns="45720" rtlCol="0" anchor="t">
            <a:normAutofit fontScale="92500" lnSpcReduction="20000"/>
          </a:bodyPr>
          <a:lstStyle/>
          <a:p>
            <a:pPr marL="347345" indent="-347345">
              <a:lnSpc>
                <a:spcPct val="100000"/>
              </a:lnSpc>
            </a:pPr>
            <a:r>
              <a:rPr lang="en-US" dirty="0">
                <a:latin typeface="Calibri"/>
                <a:cs typeface="Calibri"/>
              </a:rPr>
              <a:t>The Moon is special, and the choice of planetary ephemeris source affects the Moon orientation model available in GMAT</a:t>
            </a:r>
          </a:p>
          <a:p>
            <a:pPr marL="347345" indent="-347345">
              <a:lnSpc>
                <a:spcPct val="100000"/>
              </a:lnSpc>
            </a:pPr>
            <a:r>
              <a:rPr lang="en-US" dirty="0">
                <a:latin typeface="Calibri"/>
                <a:cs typeface="Calibri"/>
              </a:rPr>
              <a:t>If you choose one of the DE options (only DE405, DE421, or DE424), GMAT will use the lunar orientation model provided by the chosen DE file</a:t>
            </a:r>
          </a:p>
          <a:p>
            <a:pPr marL="740410" lvl="1" indent="-283210"/>
            <a:r>
              <a:rPr lang="en-US" dirty="0">
                <a:latin typeface="Calibri"/>
                <a:cs typeface="Calibri"/>
              </a:rPr>
              <a:t>The orientation model is provided by data in the DE files</a:t>
            </a:r>
          </a:p>
          <a:p>
            <a:pPr marL="740410" lvl="1" indent="-283210"/>
            <a:r>
              <a:rPr lang="en-US" dirty="0">
                <a:latin typeface="Calibri"/>
                <a:cs typeface="Calibri"/>
              </a:rPr>
              <a:t>Per the User’s Guide “The orientation of Earth's Moon is modeled using lunar </a:t>
            </a:r>
            <a:r>
              <a:rPr lang="en-US" dirty="0" err="1">
                <a:latin typeface="Calibri"/>
                <a:cs typeface="Calibri"/>
              </a:rPr>
              <a:t>librations</a:t>
            </a:r>
            <a:r>
              <a:rPr lang="en-US" dirty="0">
                <a:latin typeface="Calibri"/>
                <a:cs typeface="Calibri"/>
              </a:rPr>
              <a:t> from the DE file.”</a:t>
            </a:r>
          </a:p>
          <a:p>
            <a:pPr marL="347345" indent="-347345">
              <a:lnSpc>
                <a:spcPct val="100000"/>
              </a:lnSpc>
            </a:pPr>
            <a:r>
              <a:rPr lang="en-US" dirty="0">
                <a:latin typeface="Calibri"/>
                <a:cs typeface="Calibri"/>
              </a:rPr>
              <a:t>If you choose the SPICE option and assign a BSP file, GMAT will use the DE405 lunar orientation model regardless of the choice of SPICE </a:t>
            </a:r>
            <a:r>
              <a:rPr lang="en-US" dirty="0" err="1">
                <a:latin typeface="Calibri"/>
                <a:cs typeface="Calibri"/>
              </a:rPr>
              <a:t>SPKFilename</a:t>
            </a:r>
            <a:endParaRPr lang="en-US" dirty="0">
              <a:latin typeface="Calibri"/>
              <a:cs typeface="Calibri"/>
            </a:endParaRPr>
          </a:p>
          <a:p>
            <a:pPr marL="347345" indent="-347345">
              <a:lnSpc>
                <a:spcPct val="100000"/>
              </a:lnSpc>
            </a:pPr>
            <a:r>
              <a:rPr lang="en-US" dirty="0">
                <a:latin typeface="Calibri"/>
                <a:cs typeface="Calibri"/>
              </a:rPr>
              <a:t>The “event location“ components will always use orientation and physical parameters in the data/</a:t>
            </a:r>
            <a:r>
              <a:rPr lang="en-US" dirty="0" err="1">
                <a:latin typeface="Calibri"/>
                <a:cs typeface="Calibri"/>
              </a:rPr>
              <a:t>planetary_coeff</a:t>
            </a:r>
            <a:r>
              <a:rPr lang="en-US" dirty="0">
                <a:latin typeface="Calibri"/>
                <a:cs typeface="Calibri"/>
              </a:rPr>
              <a:t>/</a:t>
            </a:r>
            <a:r>
              <a:rPr lang="en-US" dirty="0" err="1">
                <a:latin typeface="Calibri"/>
                <a:cs typeface="Calibri"/>
              </a:rPr>
              <a:t>SPICEPlanetaryConstantsKernel.tpc</a:t>
            </a:r>
            <a:r>
              <a:rPr lang="en-US" dirty="0">
                <a:latin typeface="Calibri"/>
                <a:cs typeface="Calibri"/>
              </a:rPr>
              <a:t> </a:t>
            </a:r>
          </a:p>
          <a:p>
            <a:pPr marL="740537" lvl="1" indent="-347345">
              <a:lnSpc>
                <a:spcPct val="100000"/>
              </a:lnSpc>
            </a:pPr>
            <a:r>
              <a:rPr lang="en-US" dirty="0">
                <a:latin typeface="Calibri"/>
                <a:cs typeface="Calibri"/>
              </a:rPr>
              <a:t>This includes resources like </a:t>
            </a:r>
            <a:r>
              <a:rPr lang="en-US" dirty="0" err="1">
                <a:latin typeface="Calibri"/>
                <a:cs typeface="Calibri"/>
              </a:rPr>
              <a:t>ContactLocator</a:t>
            </a:r>
            <a:r>
              <a:rPr lang="en-US" dirty="0">
                <a:latin typeface="Calibri"/>
                <a:cs typeface="Calibri"/>
              </a:rPr>
              <a:t>, </a:t>
            </a:r>
            <a:r>
              <a:rPr lang="en-US" dirty="0" err="1">
                <a:latin typeface="Calibri"/>
                <a:cs typeface="Calibri"/>
              </a:rPr>
              <a:t>EclipseLocator</a:t>
            </a:r>
            <a:endParaRPr lang="en-US" dirty="0">
              <a:latin typeface="Calibri"/>
              <a:cs typeface="Calibri"/>
            </a:endParaRPr>
          </a:p>
          <a:p>
            <a:pPr marL="347345" indent="-347345"/>
            <a:endParaRPr lang="en-US" dirty="0">
              <a:highlight>
                <a:srgbClr val="FFFF00"/>
              </a:highlight>
            </a:endParaRPr>
          </a:p>
          <a:p>
            <a:pPr marL="347345" indent="-347345"/>
            <a:endParaRPr lang="en-US" dirty="0"/>
          </a:p>
        </p:txBody>
      </p:sp>
      <p:sp>
        <p:nvSpPr>
          <p:cNvPr id="4" name="Slide Number Placeholder 3">
            <a:extLst>
              <a:ext uri="{FF2B5EF4-FFF2-40B4-BE49-F238E27FC236}">
                <a16:creationId xmlns:a16="http://schemas.microsoft.com/office/drawing/2014/main" id="{F7F8FF79-5D2F-18CC-D463-ECF06F5AFC46}"/>
              </a:ext>
            </a:extLst>
          </p:cNvPr>
          <p:cNvSpPr>
            <a:spLocks noGrp="1"/>
          </p:cNvSpPr>
          <p:nvPr>
            <p:ph type="sldNum" sz="quarter" idx="12"/>
          </p:nvPr>
        </p:nvSpPr>
        <p:spPr/>
        <p:txBody>
          <a:bodyPr/>
          <a:lstStyle/>
          <a:p>
            <a:fld id="{B89D3D56-9C5D-E74E-9C18-21C2C5E31D07}" type="slidenum">
              <a:rPr lang="en-US" smtClean="0"/>
              <a:pPr/>
              <a:t>165</a:t>
            </a:fld>
            <a:endParaRPr lang="en-US"/>
          </a:p>
        </p:txBody>
      </p:sp>
      <p:graphicFrame>
        <p:nvGraphicFramePr>
          <p:cNvPr id="5" name="Table 4">
            <a:extLst>
              <a:ext uri="{FF2B5EF4-FFF2-40B4-BE49-F238E27FC236}">
                <a16:creationId xmlns:a16="http://schemas.microsoft.com/office/drawing/2014/main" id="{BCE16E43-639A-A054-131C-3EBD51C20596}"/>
              </a:ext>
            </a:extLst>
          </p:cNvPr>
          <p:cNvGraphicFramePr>
            <a:graphicFrameLocks noGrp="1"/>
          </p:cNvGraphicFramePr>
          <p:nvPr/>
        </p:nvGraphicFramePr>
        <p:xfrm>
          <a:off x="2129297" y="4446457"/>
          <a:ext cx="8168640" cy="2121185"/>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1313109683"/>
                    </a:ext>
                  </a:extLst>
                </a:gridCol>
                <a:gridCol w="2722880">
                  <a:extLst>
                    <a:ext uri="{9D8B030D-6E8A-4147-A177-3AD203B41FA5}">
                      <a16:colId xmlns:a16="http://schemas.microsoft.com/office/drawing/2014/main" val="196291227"/>
                    </a:ext>
                  </a:extLst>
                </a:gridCol>
                <a:gridCol w="2722880">
                  <a:extLst>
                    <a:ext uri="{9D8B030D-6E8A-4147-A177-3AD203B41FA5}">
                      <a16:colId xmlns:a16="http://schemas.microsoft.com/office/drawing/2014/main" val="2112768862"/>
                    </a:ext>
                  </a:extLst>
                </a:gridCol>
              </a:tblGrid>
              <a:tr h="370840">
                <a:tc>
                  <a:txBody>
                    <a:bodyPr/>
                    <a:lstStyle/>
                    <a:p>
                      <a:endParaRPr lang="en-US">
                        <a:latin typeface="Calibri"/>
                      </a:endParaRPr>
                    </a:p>
                  </a:txBody>
                  <a:tcPr/>
                </a:tc>
                <a:tc>
                  <a:txBody>
                    <a:bodyPr/>
                    <a:lstStyle/>
                    <a:p>
                      <a:r>
                        <a:rPr lang="en-US" err="1">
                          <a:latin typeface="Calibri"/>
                        </a:rPr>
                        <a:t>EphemerisSource</a:t>
                      </a:r>
                      <a:r>
                        <a:rPr lang="en-US">
                          <a:latin typeface="Calibri"/>
                        </a:rPr>
                        <a:t> </a:t>
                      </a:r>
                      <a:r>
                        <a:rPr lang="en-US" err="1">
                          <a:latin typeface="Calibri"/>
                        </a:rPr>
                        <a:t>DEnnn</a:t>
                      </a:r>
                    </a:p>
                  </a:txBody>
                  <a:tcPr/>
                </a:tc>
                <a:tc>
                  <a:txBody>
                    <a:bodyPr/>
                    <a:lstStyle/>
                    <a:p>
                      <a:r>
                        <a:rPr lang="en-US" err="1">
                          <a:latin typeface="Calibri"/>
                        </a:rPr>
                        <a:t>EphemerisSource</a:t>
                      </a:r>
                      <a:r>
                        <a:rPr lang="en-US">
                          <a:latin typeface="Calibri"/>
                        </a:rPr>
                        <a:t> SPICE</a:t>
                      </a:r>
                    </a:p>
                  </a:txBody>
                  <a:tcPr/>
                </a:tc>
                <a:extLst>
                  <a:ext uri="{0D108BD9-81ED-4DB2-BD59-A6C34878D82A}">
                    <a16:rowId xmlns:a16="http://schemas.microsoft.com/office/drawing/2014/main" val="974326973"/>
                  </a:ext>
                </a:extLst>
              </a:tr>
              <a:tr h="835945">
                <a:tc>
                  <a:txBody>
                    <a:bodyPr/>
                    <a:lstStyle/>
                    <a:p>
                      <a:pPr lvl="0">
                        <a:buNone/>
                      </a:pPr>
                      <a:r>
                        <a:rPr lang="en-US">
                          <a:latin typeface="Calibri"/>
                        </a:rPr>
                        <a:t>Moon-fixed frame for coordinate transformation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a:rPr>
                        <a:t>Lunar orientation from the selected DE file</a:t>
                      </a:r>
                    </a:p>
                  </a:txBody>
                  <a:tcPr anchor="ctr"/>
                </a:tc>
                <a:tc>
                  <a:txBody>
                    <a:bodyPr/>
                    <a:lstStyle/>
                    <a:p>
                      <a:pPr lvl="0">
                        <a:buNone/>
                      </a:pPr>
                      <a:r>
                        <a:rPr lang="en-US">
                          <a:latin typeface="Calibri"/>
                        </a:rPr>
                        <a:t>Lunar orientation from DE405</a:t>
                      </a:r>
                    </a:p>
                  </a:txBody>
                  <a:tcPr anchor="ctr"/>
                </a:tc>
                <a:extLst>
                  <a:ext uri="{0D108BD9-81ED-4DB2-BD59-A6C34878D82A}">
                    <a16:rowId xmlns:a16="http://schemas.microsoft.com/office/drawing/2014/main" val="302898001"/>
                  </a:ext>
                </a:extLst>
              </a:tr>
              <a:tr h="370838">
                <a:tc>
                  <a:txBody>
                    <a:bodyPr/>
                    <a:lstStyle/>
                    <a:p>
                      <a:pPr lvl="0">
                        <a:buNone/>
                      </a:pPr>
                      <a:r>
                        <a:rPr lang="en-US">
                          <a:latin typeface="Calibri"/>
                        </a:rPr>
                        <a:t>Moon-fixed frame for event location</a:t>
                      </a:r>
                    </a:p>
                  </a:txBody>
                  <a:tcPr anchor="ctr"/>
                </a:tc>
                <a:tc>
                  <a:txBody>
                    <a:bodyPr/>
                    <a:lstStyle/>
                    <a:p>
                      <a:pPr lvl="0">
                        <a:buNone/>
                      </a:pPr>
                      <a:r>
                        <a:rPr lang="en-US" err="1">
                          <a:latin typeface="Calibri"/>
                        </a:rPr>
                        <a:t>SolarSystem</a:t>
                      </a:r>
                      <a:r>
                        <a:rPr lang="en-US">
                          <a:latin typeface="Calibri"/>
                        </a:rPr>
                        <a:t> planetary constants kernel and </a:t>
                      </a:r>
                      <a:r>
                        <a:rPr lang="en-US" err="1">
                          <a:latin typeface="Calibri"/>
                        </a:rPr>
                        <a:t>Luna.SpiceFrameID</a:t>
                      </a:r>
                      <a:endParaRPr lang="en-US">
                        <a:latin typeface="Calibri"/>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err="1">
                          <a:latin typeface="Calibri"/>
                        </a:rPr>
                        <a:t>SolarSystem</a:t>
                      </a:r>
                      <a:r>
                        <a:rPr lang="en-US">
                          <a:latin typeface="Calibri"/>
                        </a:rPr>
                        <a:t> planetary constants kernel and </a:t>
                      </a:r>
                      <a:r>
                        <a:rPr lang="en-US" err="1">
                          <a:latin typeface="Calibri"/>
                        </a:rPr>
                        <a:t>Luna.SpiceFrameID</a:t>
                      </a:r>
                      <a:endParaRPr lang="en-US">
                        <a:latin typeface="Calibri"/>
                      </a:endParaRPr>
                    </a:p>
                  </a:txBody>
                  <a:tcPr anchor="ctr"/>
                </a:tc>
                <a:extLst>
                  <a:ext uri="{0D108BD9-81ED-4DB2-BD59-A6C34878D82A}">
                    <a16:rowId xmlns:a16="http://schemas.microsoft.com/office/drawing/2014/main" val="2496126603"/>
                  </a:ext>
                </a:extLst>
              </a:tr>
            </a:tbl>
          </a:graphicData>
        </a:graphic>
      </p:graphicFrame>
    </p:spTree>
    <p:extLst>
      <p:ext uri="{BB962C8B-B14F-4D97-AF65-F5344CB8AC3E}">
        <p14:creationId xmlns:p14="http://schemas.microsoft.com/office/powerpoint/2010/main" val="87551676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C6FF4-0445-A64D-8093-4E835A6DDE46}"/>
              </a:ext>
            </a:extLst>
          </p:cNvPr>
          <p:cNvSpPr>
            <a:spLocks noGrp="1"/>
          </p:cNvSpPr>
          <p:nvPr>
            <p:ph type="title"/>
          </p:nvPr>
        </p:nvSpPr>
        <p:spPr/>
        <p:txBody>
          <a:bodyPr/>
          <a:lstStyle/>
          <a:p>
            <a:r>
              <a:rPr lang="en-US"/>
              <a:t>Defining Planetary Orientation</a:t>
            </a:r>
          </a:p>
        </p:txBody>
      </p:sp>
      <p:sp>
        <p:nvSpPr>
          <p:cNvPr id="3" name="Content Placeholder 2">
            <a:extLst>
              <a:ext uri="{FF2B5EF4-FFF2-40B4-BE49-F238E27FC236}">
                <a16:creationId xmlns:a16="http://schemas.microsoft.com/office/drawing/2014/main" id="{459556B2-53C7-F63F-CCF8-1208765A9BC5}"/>
              </a:ext>
            </a:extLst>
          </p:cNvPr>
          <p:cNvSpPr>
            <a:spLocks noGrp="1"/>
          </p:cNvSpPr>
          <p:nvPr>
            <p:ph idx="1"/>
          </p:nvPr>
        </p:nvSpPr>
        <p:spPr>
          <a:xfrm>
            <a:off x="1076138" y="1217466"/>
            <a:ext cx="10683045" cy="4741991"/>
          </a:xfrm>
        </p:spPr>
        <p:txBody>
          <a:bodyPr/>
          <a:lstStyle/>
          <a:p>
            <a:r>
              <a:rPr lang="en-US" dirty="0"/>
              <a:t>A distinction must be made between planetary orientation for gravity modeling and coordinate transformations, and event locators (for example ground station view period computation)</a:t>
            </a:r>
          </a:p>
          <a:p>
            <a:r>
              <a:rPr lang="en-US" dirty="0"/>
              <a:t>Planetary orientation for gravity modeling and coordinate transformations</a:t>
            </a:r>
          </a:p>
          <a:p>
            <a:pPr lvl="1"/>
            <a:r>
              <a:rPr lang="en-US" dirty="0"/>
              <a:t>Earth uses the GMAT EOP data file</a:t>
            </a:r>
          </a:p>
          <a:p>
            <a:pPr lvl="1"/>
            <a:r>
              <a:rPr lang="en-US" dirty="0"/>
              <a:t>Moon/Luna uses the </a:t>
            </a:r>
            <a:r>
              <a:rPr lang="en-US" dirty="0" err="1"/>
              <a:t>DEnnn</a:t>
            </a:r>
            <a:r>
              <a:rPr lang="en-US" dirty="0"/>
              <a:t> (DE file input) or DE405 (SPICE planetary ephemeris)</a:t>
            </a:r>
          </a:p>
          <a:p>
            <a:pPr lvl="1"/>
            <a:r>
              <a:rPr lang="en-US" dirty="0"/>
              <a:t>Other bodies use the GMAT built-in orientation (for built-in bodies) or the user-defined orientation model (for user-defined bodies)</a:t>
            </a:r>
          </a:p>
          <a:p>
            <a:r>
              <a:rPr lang="en-US" dirty="0"/>
              <a:t>Planetary orientation for event location</a:t>
            </a:r>
          </a:p>
          <a:p>
            <a:pPr lvl="1"/>
            <a:r>
              <a:rPr lang="en-US" dirty="0"/>
              <a:t>Uses planetary orientation model identified on the body </a:t>
            </a:r>
            <a:r>
              <a:rPr lang="en-US" dirty="0" err="1"/>
              <a:t>SpiceFrameId</a:t>
            </a:r>
            <a:r>
              <a:rPr lang="en-US" dirty="0"/>
              <a:t> and defined in the loaded SPICE kernel files</a:t>
            </a:r>
          </a:p>
        </p:txBody>
      </p:sp>
      <p:sp>
        <p:nvSpPr>
          <p:cNvPr id="4" name="Slide Number Placeholder 3">
            <a:extLst>
              <a:ext uri="{FF2B5EF4-FFF2-40B4-BE49-F238E27FC236}">
                <a16:creationId xmlns:a16="http://schemas.microsoft.com/office/drawing/2014/main" id="{6690C0A0-A316-F820-1AC6-729B5927D65F}"/>
              </a:ext>
            </a:extLst>
          </p:cNvPr>
          <p:cNvSpPr>
            <a:spLocks noGrp="1"/>
          </p:cNvSpPr>
          <p:nvPr>
            <p:ph type="sldNum" sz="quarter" idx="12"/>
          </p:nvPr>
        </p:nvSpPr>
        <p:spPr/>
        <p:txBody>
          <a:bodyPr/>
          <a:lstStyle/>
          <a:p>
            <a:fld id="{B89D3D56-9C5D-E74E-9C18-21C2C5E31D07}" type="slidenum">
              <a:rPr lang="en-US" smtClean="0"/>
              <a:pPr/>
              <a:t>166</a:t>
            </a:fld>
            <a:endParaRPr lang="en-US"/>
          </a:p>
        </p:txBody>
      </p:sp>
    </p:spTree>
    <p:extLst>
      <p:ext uri="{BB962C8B-B14F-4D97-AF65-F5344CB8AC3E}">
        <p14:creationId xmlns:p14="http://schemas.microsoft.com/office/powerpoint/2010/main" val="7640370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EDE191-1D27-53BD-D3D6-81FF23AF92B1}"/>
              </a:ext>
            </a:extLst>
          </p:cNvPr>
          <p:cNvSpPr txBox="1"/>
          <p:nvPr/>
        </p:nvSpPr>
        <p:spPr>
          <a:xfrm>
            <a:off x="5213683" y="6545179"/>
            <a:ext cx="3721770" cy="312821"/>
          </a:xfrm>
          <a:prstGeom prst="rect">
            <a:avLst/>
          </a:prstGeom>
        </p:spPr>
        <p:txBody>
          <a:bodyPr vert="horz" wrap="none" lIns="91440" tIns="45720" rIns="91440" bIns="45720" rtlCol="0">
            <a:noAutofit/>
          </a:bodyPr>
          <a:lstStyle/>
          <a:p>
            <a:pPr>
              <a:lnSpc>
                <a:spcPct val="90000"/>
              </a:lnSpc>
            </a:pPr>
            <a:r>
              <a:rPr lang="en-US" sz="1050" b="1" dirty="0">
                <a:solidFill>
                  <a:schemeClr val="bg1"/>
                </a:solidFill>
              </a:rPr>
              <a:t>* Scripts not included in public release slide package</a:t>
            </a:r>
          </a:p>
        </p:txBody>
      </p:sp>
      <p:sp>
        <p:nvSpPr>
          <p:cNvPr id="4" name="Subtitle 3">
            <a:extLst>
              <a:ext uri="{FF2B5EF4-FFF2-40B4-BE49-F238E27FC236}">
                <a16:creationId xmlns:a16="http://schemas.microsoft.com/office/drawing/2014/main" id="{98DBF514-EDAC-DE21-DADD-6D00C0B46A5C}"/>
              </a:ext>
            </a:extLst>
          </p:cNvPr>
          <p:cNvSpPr>
            <a:spLocks noGrp="1"/>
          </p:cNvSpPr>
          <p:nvPr>
            <p:ph type="subTitle" idx="1"/>
          </p:nvPr>
        </p:nvSpPr>
        <p:spPr/>
        <p:txBody>
          <a:bodyPr/>
          <a:lstStyle/>
          <a:p>
            <a:r>
              <a:rPr lang="en-US" dirty="0"/>
              <a:t>GSFC Navigation and Mission Design Branch</a:t>
            </a:r>
          </a:p>
          <a:p>
            <a:r>
              <a:rPr lang="en-US" dirty="0"/>
              <a:t>October 2023</a:t>
            </a:r>
          </a:p>
          <a:p>
            <a:endParaRPr lang="en-US" dirty="0"/>
          </a:p>
        </p:txBody>
      </p:sp>
      <p:sp>
        <p:nvSpPr>
          <p:cNvPr id="3" name="Title 2">
            <a:extLst>
              <a:ext uri="{FF2B5EF4-FFF2-40B4-BE49-F238E27FC236}">
                <a16:creationId xmlns:a16="http://schemas.microsoft.com/office/drawing/2014/main" id="{0CBB7AF1-BC94-84A3-0AA4-1E6B84944293}"/>
              </a:ext>
            </a:extLst>
          </p:cNvPr>
          <p:cNvSpPr>
            <a:spLocks noGrp="1"/>
          </p:cNvSpPr>
          <p:nvPr>
            <p:ph type="title"/>
          </p:nvPr>
        </p:nvSpPr>
        <p:spPr/>
        <p:txBody>
          <a:bodyPr/>
          <a:lstStyle/>
          <a:p>
            <a:r>
              <a:rPr lang="en-US" dirty="0"/>
              <a:t>Introduction to Orbit Determination and Batch Least Squares Estimation (201)</a:t>
            </a:r>
          </a:p>
        </p:txBody>
      </p:sp>
    </p:spTree>
    <p:extLst>
      <p:ext uri="{BB962C8B-B14F-4D97-AF65-F5344CB8AC3E}">
        <p14:creationId xmlns:p14="http://schemas.microsoft.com/office/powerpoint/2010/main" val="5755777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3E18-D4B7-B660-AE4C-B6451394E203}"/>
              </a:ext>
            </a:extLst>
          </p:cNvPr>
          <p:cNvSpPr>
            <a:spLocks noGrp="1"/>
          </p:cNvSpPr>
          <p:nvPr>
            <p:ph type="title"/>
          </p:nvPr>
        </p:nvSpPr>
        <p:spPr/>
        <p:txBody>
          <a:bodyPr/>
          <a:lstStyle/>
          <a:p>
            <a:r>
              <a:rPr lang="en-US"/>
              <a:t>Outline for Today</a:t>
            </a:r>
          </a:p>
        </p:txBody>
      </p:sp>
      <p:sp>
        <p:nvSpPr>
          <p:cNvPr id="3" name="Content Placeholder 2">
            <a:extLst>
              <a:ext uri="{FF2B5EF4-FFF2-40B4-BE49-F238E27FC236}">
                <a16:creationId xmlns:a16="http://schemas.microsoft.com/office/drawing/2014/main" id="{C88AE239-5CEF-9FA2-8E00-D9E32ED7E766}"/>
              </a:ext>
            </a:extLst>
          </p:cNvPr>
          <p:cNvSpPr>
            <a:spLocks noGrp="1"/>
          </p:cNvSpPr>
          <p:nvPr>
            <p:ph idx="1"/>
          </p:nvPr>
        </p:nvSpPr>
        <p:spPr>
          <a:xfrm>
            <a:off x="1076139" y="1154714"/>
            <a:ext cx="10754972" cy="5557778"/>
          </a:xfrm>
        </p:spPr>
        <p:txBody>
          <a:bodyPr vert="horz" lIns="91440" tIns="45720" rIns="91440" bIns="45720" rtlCol="0" anchor="t">
            <a:normAutofit lnSpcReduction="10000"/>
          </a:bodyPr>
          <a:lstStyle/>
          <a:p>
            <a:pPr marL="347345" indent="-347345"/>
            <a:r>
              <a:rPr lang="en-US" dirty="0">
                <a:latin typeface="Calibri"/>
                <a:cs typeface="Calibri"/>
              </a:rPr>
              <a:t>GMAT Navigation/Orbit Determination (OD) background</a:t>
            </a:r>
            <a:endParaRPr lang="en-US" dirty="0"/>
          </a:p>
          <a:p>
            <a:pPr marL="347345" indent="-347345"/>
            <a:r>
              <a:rPr lang="en-US" dirty="0">
                <a:latin typeface="Calibri"/>
                <a:cs typeface="Calibri"/>
              </a:rPr>
              <a:t>Data files for Orbit Determination</a:t>
            </a:r>
          </a:p>
          <a:p>
            <a:pPr marL="347345" indent="-347345"/>
            <a:r>
              <a:rPr lang="en-US" dirty="0">
                <a:latin typeface="Calibri"/>
                <a:cs typeface="Calibri"/>
              </a:rPr>
              <a:t>Tracking Data for Orbit Determination</a:t>
            </a:r>
          </a:p>
          <a:p>
            <a:pPr marL="740537" lvl="1" indent="-347345"/>
            <a:r>
              <a:rPr lang="en-US" dirty="0">
                <a:latin typeface="Calibri"/>
                <a:cs typeface="Calibri"/>
              </a:rPr>
              <a:t>Introduction to spacecraft tracking</a:t>
            </a:r>
          </a:p>
          <a:p>
            <a:pPr marL="740537" lvl="1" indent="-347345"/>
            <a:r>
              <a:rPr lang="en-US" dirty="0">
                <a:latin typeface="Calibri"/>
                <a:cs typeface="Calibri"/>
              </a:rPr>
              <a:t>Tracking data input formats</a:t>
            </a:r>
          </a:p>
          <a:p>
            <a:pPr marL="347345" indent="-347345"/>
            <a:r>
              <a:rPr lang="en-US" dirty="0">
                <a:latin typeface="Calibri"/>
                <a:cs typeface="Calibri"/>
              </a:rPr>
              <a:t>Batch Least Squares Orbit Determination</a:t>
            </a:r>
          </a:p>
          <a:p>
            <a:pPr marL="740410" lvl="1" indent="-283210"/>
            <a:r>
              <a:rPr lang="en-US" dirty="0">
                <a:latin typeface="Calibri"/>
                <a:cs typeface="Calibri"/>
              </a:rPr>
              <a:t>Batch Least Squares mathematical background</a:t>
            </a:r>
            <a:endParaRPr lang="en-US" dirty="0"/>
          </a:p>
          <a:p>
            <a:pPr marL="740410" lvl="1" indent="-283210"/>
            <a:r>
              <a:rPr lang="en-US" dirty="0">
                <a:latin typeface="Calibri"/>
                <a:cs typeface="Calibri"/>
              </a:rPr>
              <a:t>Configuring Batch Least Squares OD</a:t>
            </a:r>
          </a:p>
          <a:p>
            <a:pPr marL="740410" lvl="1" indent="-283210"/>
            <a:r>
              <a:rPr lang="en-US" dirty="0">
                <a:latin typeface="Calibri"/>
                <a:cs typeface="Calibri"/>
              </a:rPr>
              <a:t>Special topics in BLS OD (if time permits)</a:t>
            </a:r>
          </a:p>
          <a:p>
            <a:pPr marL="347345" indent="-347345"/>
            <a:r>
              <a:rPr lang="en-US" dirty="0">
                <a:latin typeface="Calibri"/>
                <a:cs typeface="Calibri"/>
              </a:rPr>
              <a:t>Kalman Filter Orbit Determination</a:t>
            </a:r>
          </a:p>
          <a:p>
            <a:pPr marL="740410" lvl="1" indent="-283210"/>
            <a:r>
              <a:rPr lang="en-US" dirty="0">
                <a:latin typeface="Calibri"/>
                <a:cs typeface="Calibri"/>
              </a:rPr>
              <a:t>Kalman Filter mathematical background</a:t>
            </a:r>
          </a:p>
          <a:p>
            <a:pPr marL="740410" lvl="1" indent="-283210"/>
            <a:r>
              <a:rPr lang="en-US" dirty="0">
                <a:latin typeface="Calibri"/>
                <a:cs typeface="Calibri"/>
              </a:rPr>
              <a:t>Configuring Extended Kalman Filter OD</a:t>
            </a:r>
          </a:p>
          <a:p>
            <a:pPr marL="740410" lvl="1" indent="-283210"/>
            <a:r>
              <a:rPr lang="en-US" dirty="0">
                <a:latin typeface="Calibri"/>
                <a:cs typeface="Calibri"/>
              </a:rPr>
              <a:t>Filter tuning</a:t>
            </a:r>
          </a:p>
          <a:p>
            <a:pPr marL="347345" indent="-347345"/>
            <a:r>
              <a:rPr lang="en-US" dirty="0">
                <a:latin typeface="Calibri"/>
                <a:cs typeface="Calibri"/>
              </a:rPr>
              <a:t>Additional topics (if time permits)</a:t>
            </a:r>
          </a:p>
          <a:p>
            <a:pPr marL="740410" lvl="1" indent="-283210"/>
            <a:r>
              <a:rPr lang="en-US" dirty="0">
                <a:latin typeface="Calibri"/>
                <a:cs typeface="Calibri"/>
              </a:rPr>
              <a:t>Measurement data simulation</a:t>
            </a:r>
            <a:endParaRPr lang="en-US" dirty="0"/>
          </a:p>
          <a:p>
            <a:pPr marL="740410" lvl="1" indent="-283210"/>
            <a:r>
              <a:rPr lang="en-US" dirty="0">
                <a:latin typeface="Calibri"/>
                <a:cs typeface="Calibri"/>
              </a:rPr>
              <a:t>Multi-spacecraft estimation and crosslink tracking</a:t>
            </a:r>
          </a:p>
          <a:p>
            <a:pPr marL="740410" lvl="1" indent="-283210"/>
            <a:r>
              <a:rPr lang="en-US" dirty="0">
                <a:latin typeface="Calibri"/>
                <a:cs typeface="Calibri"/>
              </a:rPr>
              <a:t>Others if time permits</a:t>
            </a:r>
          </a:p>
          <a:p>
            <a:pPr marL="0" indent="0">
              <a:buNone/>
            </a:pPr>
            <a:endParaRPr lang="en-US" dirty="0">
              <a:latin typeface="Calibri"/>
              <a:cs typeface="Calibri"/>
            </a:endParaRPr>
          </a:p>
        </p:txBody>
      </p:sp>
      <p:sp>
        <p:nvSpPr>
          <p:cNvPr id="4" name="Slide Number Placeholder 3">
            <a:extLst>
              <a:ext uri="{FF2B5EF4-FFF2-40B4-BE49-F238E27FC236}">
                <a16:creationId xmlns:a16="http://schemas.microsoft.com/office/drawing/2014/main" id="{0B95E60C-082C-1BA8-5DAA-A588013F9CBE}"/>
              </a:ext>
            </a:extLst>
          </p:cNvPr>
          <p:cNvSpPr>
            <a:spLocks noGrp="1"/>
          </p:cNvSpPr>
          <p:nvPr>
            <p:ph type="sldNum" sz="quarter" idx="12"/>
          </p:nvPr>
        </p:nvSpPr>
        <p:spPr/>
        <p:txBody>
          <a:bodyPr/>
          <a:lstStyle/>
          <a:p>
            <a:fld id="{B89D3D56-9C5D-E74E-9C18-21C2C5E31D07}" type="slidenum">
              <a:rPr lang="en-US" smtClean="0"/>
              <a:pPr/>
              <a:t>168</a:t>
            </a:fld>
            <a:endParaRPr lang="en-US"/>
          </a:p>
        </p:txBody>
      </p:sp>
    </p:spTree>
    <p:extLst>
      <p:ext uri="{BB962C8B-B14F-4D97-AF65-F5344CB8AC3E}">
        <p14:creationId xmlns:p14="http://schemas.microsoft.com/office/powerpoint/2010/main" val="25551769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4994-5003-9AEA-DDA9-EFCC6A88B895}"/>
              </a:ext>
            </a:extLst>
          </p:cNvPr>
          <p:cNvSpPr>
            <a:spLocks noGrp="1"/>
          </p:cNvSpPr>
          <p:nvPr>
            <p:ph type="title"/>
          </p:nvPr>
        </p:nvSpPr>
        <p:spPr/>
        <p:txBody>
          <a:bodyPr/>
          <a:lstStyle/>
          <a:p>
            <a:r>
              <a:rPr lang="en-US"/>
              <a:t>GMAT Navigation/Orbit Determination (OD) Background</a:t>
            </a:r>
          </a:p>
        </p:txBody>
      </p:sp>
      <p:sp>
        <p:nvSpPr>
          <p:cNvPr id="3" name="Text Placeholder 2">
            <a:extLst>
              <a:ext uri="{FF2B5EF4-FFF2-40B4-BE49-F238E27FC236}">
                <a16:creationId xmlns:a16="http://schemas.microsoft.com/office/drawing/2014/main" id="{A6AA5039-783F-F8E5-903A-B94388E9FD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FFE99C-52DC-CB5A-CCEE-F4D982AC84BA}"/>
              </a:ext>
            </a:extLst>
          </p:cNvPr>
          <p:cNvSpPr>
            <a:spLocks noGrp="1"/>
          </p:cNvSpPr>
          <p:nvPr>
            <p:ph type="sldNum" sz="quarter" idx="12"/>
          </p:nvPr>
        </p:nvSpPr>
        <p:spPr/>
        <p:txBody>
          <a:bodyPr/>
          <a:lstStyle/>
          <a:p>
            <a:fld id="{B89D3D56-9C5D-E74E-9C18-21C2C5E31D07}" type="slidenum">
              <a:rPr lang="en-US" dirty="0" smtClean="0"/>
              <a:pPr/>
              <a:t>169</a:t>
            </a:fld>
            <a:endParaRPr lang="en-US" dirty="0"/>
          </a:p>
        </p:txBody>
      </p:sp>
    </p:spTree>
    <p:extLst>
      <p:ext uri="{BB962C8B-B14F-4D97-AF65-F5344CB8AC3E}">
        <p14:creationId xmlns:p14="http://schemas.microsoft.com/office/powerpoint/2010/main" val="30685697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E85AA-AB96-67DE-3AB3-B430046FEDAC}"/>
              </a:ext>
            </a:extLst>
          </p:cNvPr>
          <p:cNvSpPr>
            <a:spLocks noGrp="1"/>
          </p:cNvSpPr>
          <p:nvPr>
            <p:ph type="title"/>
          </p:nvPr>
        </p:nvSpPr>
        <p:spPr/>
        <p:txBody>
          <a:bodyPr/>
          <a:lstStyle/>
          <a:p>
            <a:r>
              <a:rPr lang="en-US"/>
              <a:t>Keplerian Elements Overview</a:t>
            </a:r>
          </a:p>
        </p:txBody>
      </p:sp>
      <p:sp>
        <p:nvSpPr>
          <p:cNvPr id="3" name="Content Placeholder 2">
            <a:extLst>
              <a:ext uri="{FF2B5EF4-FFF2-40B4-BE49-F238E27FC236}">
                <a16:creationId xmlns:a16="http://schemas.microsoft.com/office/drawing/2014/main" id="{378B103E-590E-8F20-FF17-CC90E5714098}"/>
              </a:ext>
            </a:extLst>
          </p:cNvPr>
          <p:cNvSpPr>
            <a:spLocks noGrp="1"/>
          </p:cNvSpPr>
          <p:nvPr>
            <p:ph idx="1"/>
          </p:nvPr>
        </p:nvSpPr>
        <p:spPr/>
        <p:txBody>
          <a:bodyPr vert="horz" lIns="91440" tIns="45720" rIns="91440" bIns="45720" rtlCol="0" anchor="t">
            <a:normAutofit/>
          </a:bodyPr>
          <a:lstStyle/>
          <a:p>
            <a:pPr marL="347345" indent="-347345"/>
            <a:r>
              <a:rPr lang="en-US" dirty="0">
                <a:latin typeface="Calibri"/>
                <a:cs typeface="Calibri"/>
              </a:rPr>
              <a:t>Keplerian orbital elements are the most common state representation for objects in orbit</a:t>
            </a:r>
          </a:p>
          <a:p>
            <a:pPr marL="347345" indent="-347345"/>
            <a:r>
              <a:rPr lang="en-US" dirty="0">
                <a:latin typeface="Calibri"/>
                <a:cs typeface="Calibri"/>
              </a:rPr>
              <a:t>Derived in Kepler’s laws of Planetary Motion (1609-1619)</a:t>
            </a:r>
          </a:p>
          <a:p>
            <a:pPr marL="347345" indent="-347345"/>
            <a:r>
              <a:rPr lang="en-US" dirty="0">
                <a:latin typeface="Calibri"/>
                <a:cs typeface="Calibri"/>
              </a:rPr>
              <a:t>Keplerian elements describe a Keplerian orbit, which has the following properties</a:t>
            </a:r>
          </a:p>
          <a:p>
            <a:pPr marL="740410" lvl="1" indent="-283210"/>
            <a:r>
              <a:rPr lang="en-US" dirty="0">
                <a:latin typeface="Calibri"/>
                <a:cs typeface="Calibri"/>
              </a:rPr>
              <a:t>Composed of two bodies (typically a central body and an orbiting object)</a:t>
            </a:r>
          </a:p>
          <a:p>
            <a:pPr marL="740410" lvl="1" indent="-283210"/>
            <a:r>
              <a:rPr lang="en-US" dirty="0">
                <a:latin typeface="Calibri"/>
                <a:cs typeface="Calibri"/>
              </a:rPr>
              <a:t>Describes a perfect geometrical orbit without perturbations</a:t>
            </a:r>
          </a:p>
          <a:p>
            <a:pPr marL="347345" indent="-347345"/>
            <a:r>
              <a:rPr lang="en-US" dirty="0">
                <a:latin typeface="Calibri"/>
                <a:cs typeface="Calibri"/>
              </a:rPr>
              <a:t>Keplerian elements are useful for describing the state of an object, but force model integration is preferred for propagation rather than using a Keplerian orbit</a:t>
            </a:r>
          </a:p>
          <a:p>
            <a:pPr marL="347345" indent="-347345"/>
            <a:endParaRPr lang="en-US"/>
          </a:p>
        </p:txBody>
      </p:sp>
      <p:sp>
        <p:nvSpPr>
          <p:cNvPr id="4" name="Slide Number Placeholder 3">
            <a:extLst>
              <a:ext uri="{FF2B5EF4-FFF2-40B4-BE49-F238E27FC236}">
                <a16:creationId xmlns:a16="http://schemas.microsoft.com/office/drawing/2014/main" id="{489FB02E-07C2-83B1-1D90-75BDE55C8E8E}"/>
              </a:ext>
            </a:extLst>
          </p:cNvPr>
          <p:cNvSpPr>
            <a:spLocks noGrp="1"/>
          </p:cNvSpPr>
          <p:nvPr>
            <p:ph type="sldNum" sz="quarter" idx="12"/>
          </p:nvPr>
        </p:nvSpPr>
        <p:spPr/>
        <p:txBody>
          <a:bodyPr/>
          <a:lstStyle/>
          <a:p>
            <a:fld id="{B89D3D56-9C5D-E74E-9C18-21C2C5E31D07}" type="slidenum">
              <a:rPr lang="en-US" smtClean="0"/>
              <a:pPr/>
              <a:t>17</a:t>
            </a:fld>
            <a:endParaRPr lang="en-US"/>
          </a:p>
        </p:txBody>
      </p:sp>
      <p:pic>
        <p:nvPicPr>
          <p:cNvPr id="2052" name="Picture 4" descr="Johannes Kepler - New Mexico Museum of Space History">
            <a:extLst>
              <a:ext uri="{FF2B5EF4-FFF2-40B4-BE49-F238E27FC236}">
                <a16:creationId xmlns:a16="http://schemas.microsoft.com/office/drawing/2014/main" id="{8E601D31-4480-69C6-A85C-F7F33D2556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9403" y="1121455"/>
            <a:ext cx="3753509" cy="515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25090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CC00C-E0C3-5BF1-34C2-588B7CCCE511}"/>
              </a:ext>
            </a:extLst>
          </p:cNvPr>
          <p:cNvSpPr>
            <a:spLocks noGrp="1"/>
          </p:cNvSpPr>
          <p:nvPr>
            <p:ph type="title"/>
          </p:nvPr>
        </p:nvSpPr>
        <p:spPr/>
        <p:txBody>
          <a:bodyPr/>
          <a:lstStyle/>
          <a:p>
            <a:r>
              <a:rPr lang="en-US"/>
              <a:t>GMAT Navigation</a:t>
            </a:r>
          </a:p>
        </p:txBody>
      </p:sp>
      <p:sp>
        <p:nvSpPr>
          <p:cNvPr id="3" name="Content Placeholder 2">
            <a:extLst>
              <a:ext uri="{FF2B5EF4-FFF2-40B4-BE49-F238E27FC236}">
                <a16:creationId xmlns:a16="http://schemas.microsoft.com/office/drawing/2014/main" id="{D4DAB04E-F2E7-03C6-D5F8-A841DC5C979D}"/>
              </a:ext>
            </a:extLst>
          </p:cNvPr>
          <p:cNvSpPr>
            <a:spLocks noGrp="1"/>
          </p:cNvSpPr>
          <p:nvPr>
            <p:ph idx="1"/>
          </p:nvPr>
        </p:nvSpPr>
        <p:spPr>
          <a:xfrm>
            <a:off x="1076138" y="1217466"/>
            <a:ext cx="10687969" cy="5141293"/>
          </a:xfrm>
        </p:spPr>
        <p:txBody>
          <a:bodyPr>
            <a:normAutofit/>
          </a:bodyPr>
          <a:lstStyle/>
          <a:p>
            <a:r>
              <a:rPr lang="en-US" dirty="0"/>
              <a:t>GMAT has been in development for more than 20 years, and the orbit determination (in GMAT parlance “navigation”) capabilities have been in active development since about 2008</a:t>
            </a:r>
          </a:p>
          <a:p>
            <a:r>
              <a:rPr lang="en-US" dirty="0"/>
              <a:t>A primary motivation for the development of navigation capabilities is the movement in the GSFC Flight Dynamics Facility (FDF) to replace the Goddard Trajectory Determination System (GTDS)</a:t>
            </a:r>
          </a:p>
          <a:p>
            <a:pPr lvl="1"/>
            <a:r>
              <a:rPr lang="en-US" dirty="0"/>
              <a:t>GTDS is FORTRAN-based, uses old software development methods, and is difficult and costly to update, test, and maintain</a:t>
            </a:r>
          </a:p>
          <a:p>
            <a:pPr lvl="1"/>
            <a:r>
              <a:rPr lang="en-US" dirty="0"/>
              <a:t>In January 2016, the GSFC Navigation and Mission Design Branch (NMDB) completed a trade study to identify a replacement for GTDS</a:t>
            </a:r>
          </a:p>
          <a:p>
            <a:pPr lvl="1"/>
            <a:r>
              <a:rPr lang="en-US" dirty="0"/>
              <a:t>This study considered GMAT and GEODYN, ultimately selecting GMAT as the future replacement for GTDS</a:t>
            </a:r>
          </a:p>
          <a:p>
            <a:pPr>
              <a:lnSpc>
                <a:spcPct val="90000"/>
              </a:lnSpc>
            </a:pPr>
            <a:r>
              <a:rPr lang="en-US" dirty="0"/>
              <a:t>Following this selection, the SOHO mission was chosen as the first candidate mission for transition to GMAT</a:t>
            </a:r>
          </a:p>
          <a:p>
            <a:pPr lvl="1"/>
            <a:r>
              <a:rPr lang="en-US" dirty="0"/>
              <a:t>GMAT replaced GTDS for SOHO operations in Spring of 2017</a:t>
            </a:r>
          </a:p>
          <a:p>
            <a:r>
              <a:rPr lang="en-US" dirty="0"/>
              <a:t>LRO was selected as the second mission for transition to GMAT</a:t>
            </a:r>
          </a:p>
          <a:p>
            <a:pPr lvl="1"/>
            <a:r>
              <a:rPr lang="en-US" dirty="0"/>
              <a:t>GMAT replaced GTDS for LRO operations in June 2018</a:t>
            </a:r>
          </a:p>
          <a:p>
            <a:r>
              <a:rPr lang="en-US" dirty="0"/>
              <a:t>The term “navigation” is synonymous with orbit determination (OD)</a:t>
            </a:r>
          </a:p>
          <a:p>
            <a:pPr lvl="1"/>
            <a:r>
              <a:rPr lang="en-US" dirty="0"/>
              <a:t>“Mission design” or “trajectory design” is the terminology used to refer to other capabilities of GMAT such as flight path optimization and maneuver planning</a:t>
            </a:r>
          </a:p>
          <a:p>
            <a:endParaRPr lang="en-US" dirty="0"/>
          </a:p>
          <a:p>
            <a:endParaRPr lang="en-US" dirty="0"/>
          </a:p>
          <a:p>
            <a:pPr lvl="1"/>
            <a:endParaRPr lang="en-US" dirty="0"/>
          </a:p>
        </p:txBody>
      </p:sp>
      <p:sp>
        <p:nvSpPr>
          <p:cNvPr id="4" name="Slide Number Placeholder 3">
            <a:extLst>
              <a:ext uri="{FF2B5EF4-FFF2-40B4-BE49-F238E27FC236}">
                <a16:creationId xmlns:a16="http://schemas.microsoft.com/office/drawing/2014/main" id="{2E19E8C1-C3B4-23CA-D5CF-325D9B402288}"/>
              </a:ext>
            </a:extLst>
          </p:cNvPr>
          <p:cNvSpPr>
            <a:spLocks noGrp="1"/>
          </p:cNvSpPr>
          <p:nvPr>
            <p:ph type="sldNum" sz="quarter" idx="12"/>
          </p:nvPr>
        </p:nvSpPr>
        <p:spPr/>
        <p:txBody>
          <a:bodyPr/>
          <a:lstStyle/>
          <a:p>
            <a:fld id="{B89D3D56-9C5D-E74E-9C18-21C2C5E31D07}" type="slidenum">
              <a:rPr lang="en-US" smtClean="0"/>
              <a:pPr/>
              <a:t>170</a:t>
            </a:fld>
            <a:endParaRPr lang="en-US"/>
          </a:p>
        </p:txBody>
      </p:sp>
    </p:spTree>
    <p:extLst>
      <p:ext uri="{BB962C8B-B14F-4D97-AF65-F5344CB8AC3E}">
        <p14:creationId xmlns:p14="http://schemas.microsoft.com/office/powerpoint/2010/main" val="37803956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EDD6D-18E1-ADA3-9C68-59F473716F83}"/>
              </a:ext>
            </a:extLst>
          </p:cNvPr>
          <p:cNvSpPr>
            <a:spLocks noGrp="1"/>
          </p:cNvSpPr>
          <p:nvPr>
            <p:ph type="title"/>
          </p:nvPr>
        </p:nvSpPr>
        <p:spPr/>
        <p:txBody>
          <a:bodyPr/>
          <a:lstStyle/>
          <a:p>
            <a:r>
              <a:rPr lang="en-US"/>
              <a:t>GMAT Navigation Technical Sources</a:t>
            </a:r>
          </a:p>
        </p:txBody>
      </p:sp>
      <p:sp>
        <p:nvSpPr>
          <p:cNvPr id="3" name="Content Placeholder 2">
            <a:extLst>
              <a:ext uri="{FF2B5EF4-FFF2-40B4-BE49-F238E27FC236}">
                <a16:creationId xmlns:a16="http://schemas.microsoft.com/office/drawing/2014/main" id="{B5E0004F-ADDE-3C80-AE3D-D4A6ACD8BF1D}"/>
              </a:ext>
            </a:extLst>
          </p:cNvPr>
          <p:cNvSpPr>
            <a:spLocks noGrp="1"/>
          </p:cNvSpPr>
          <p:nvPr>
            <p:ph idx="1"/>
          </p:nvPr>
        </p:nvSpPr>
        <p:spPr>
          <a:xfrm>
            <a:off x="1076138" y="1217466"/>
            <a:ext cx="10687969" cy="5165046"/>
          </a:xfrm>
        </p:spPr>
        <p:txBody>
          <a:bodyPr vert="horz" lIns="91440" tIns="45720" rIns="91440" bIns="45720" rtlCol="0" anchor="t">
            <a:normAutofit lnSpcReduction="10000"/>
          </a:bodyPr>
          <a:lstStyle/>
          <a:p>
            <a:pPr marL="347345" indent="-347345"/>
            <a:r>
              <a:rPr lang="en-US" dirty="0"/>
              <a:t>GMAT shares a lineage derived from the Goddard Trajectory Determination System (GTDS) and GEODYN</a:t>
            </a:r>
          </a:p>
          <a:p>
            <a:pPr marL="740537" lvl="1" indent="-347345"/>
            <a:r>
              <a:rPr lang="en-US" dirty="0"/>
              <a:t>GTDS has been used since the 1970s as the primary orbit determination tool in the FDF for numerous missions and orbit regimes</a:t>
            </a:r>
          </a:p>
          <a:p>
            <a:pPr marL="740537" lvl="1" indent="-347345"/>
            <a:r>
              <a:rPr lang="en-US" dirty="0"/>
              <a:t>GEODYN is a venerable high-fidelity geoscience tool</a:t>
            </a:r>
          </a:p>
          <a:p>
            <a:pPr marL="347345" indent="-347345"/>
            <a:r>
              <a:rPr lang="en-US" dirty="0"/>
              <a:t>GMAT Technical References</a:t>
            </a:r>
          </a:p>
          <a:p>
            <a:pPr marL="740410" lvl="1" indent="-283210"/>
            <a:r>
              <a:rPr lang="en-US" dirty="0"/>
              <a:t>Schutz, B., Tapley, B., &amp; Born, G. (2004). </a:t>
            </a:r>
            <a:r>
              <a:rPr lang="en-US" i="1" dirty="0"/>
              <a:t>Statistical Orbit Determination</a:t>
            </a:r>
            <a:r>
              <a:rPr lang="en-US" dirty="0"/>
              <a:t>. Elsevier.</a:t>
            </a:r>
          </a:p>
          <a:p>
            <a:pPr marL="740410" lvl="1" indent="-283210"/>
            <a:r>
              <a:rPr lang="en-US" dirty="0"/>
              <a:t>Carpenter, R., &amp; D'Souza, C. (2018). </a:t>
            </a:r>
            <a:r>
              <a:rPr lang="en-US" i="1" dirty="0">
                <a:hlinkClick r:id="rId2"/>
              </a:rPr>
              <a:t>Navigation Filter Best Practices</a:t>
            </a:r>
            <a:r>
              <a:rPr lang="en-US" dirty="0"/>
              <a:t>. Hampton, VA: NASA Engineering and Safety Center.</a:t>
            </a:r>
          </a:p>
          <a:p>
            <a:pPr marL="740410" lvl="1" indent="-283210"/>
            <a:r>
              <a:rPr lang="en-US" dirty="0"/>
              <a:t>Moyer, Theodore D. (2000). </a:t>
            </a:r>
            <a:r>
              <a:rPr lang="en-US" i="1" dirty="0">
                <a:hlinkClick r:id="rId3"/>
              </a:rPr>
              <a:t>Formulation of Observed and Computed Values of Deep Space Network Data Types for Navigation</a:t>
            </a:r>
            <a:r>
              <a:rPr lang="en-US" dirty="0"/>
              <a:t>. JPL Publication 00-7.</a:t>
            </a:r>
          </a:p>
          <a:p>
            <a:pPr marL="740410" lvl="1" indent="-283210"/>
            <a:r>
              <a:rPr lang="en-US" dirty="0" err="1">
                <a:latin typeface="Calibri"/>
                <a:cs typeface="Calibri"/>
              </a:rPr>
              <a:t>Montenbruck</a:t>
            </a:r>
            <a:r>
              <a:rPr lang="en-US" dirty="0">
                <a:latin typeface="Calibri"/>
                <a:cs typeface="Calibri"/>
              </a:rPr>
              <a:t>, O., Gill, E. </a:t>
            </a:r>
            <a:r>
              <a:rPr lang="en-US" i="1" dirty="0">
                <a:latin typeface="Calibri"/>
                <a:cs typeface="Calibri"/>
              </a:rPr>
              <a:t>Satellite Orbits – Models, Methods and Applications</a:t>
            </a:r>
            <a:r>
              <a:rPr lang="en-US" dirty="0">
                <a:latin typeface="Calibri"/>
                <a:cs typeface="Calibri"/>
              </a:rPr>
              <a:t>. Springer-Verlag, Berlin, 2000. </a:t>
            </a:r>
          </a:p>
          <a:p>
            <a:pPr marL="740410" lvl="1" indent="-283210"/>
            <a:r>
              <a:rPr lang="en-US" dirty="0" err="1">
                <a:latin typeface="Calibri"/>
                <a:cs typeface="Calibri"/>
              </a:rPr>
              <a:t>Vallado</a:t>
            </a:r>
            <a:r>
              <a:rPr lang="en-US" dirty="0">
                <a:latin typeface="Calibri"/>
                <a:cs typeface="Calibri"/>
              </a:rPr>
              <a:t>, David A., and Wayne D. McClain. </a:t>
            </a:r>
            <a:r>
              <a:rPr lang="en-US" i="1" dirty="0">
                <a:latin typeface="Calibri"/>
                <a:cs typeface="Calibri"/>
              </a:rPr>
              <a:t>Fundamentals of Astrodynamics and Applications</a:t>
            </a:r>
            <a:r>
              <a:rPr lang="en-US" dirty="0">
                <a:latin typeface="Calibri"/>
                <a:cs typeface="Calibri"/>
              </a:rPr>
              <a:t>. Hawthorne (California): Microcosm, 2013.</a:t>
            </a:r>
          </a:p>
          <a:p>
            <a:pPr marL="347218" indent="-283210"/>
            <a:r>
              <a:rPr lang="en-US" dirty="0">
                <a:latin typeface="Calibri"/>
                <a:cs typeface="Calibri"/>
              </a:rPr>
              <a:t>Schutz, et. al. and Carpenter et. al. are the primary sources for GMAT estimation mathematical specifications</a:t>
            </a:r>
          </a:p>
          <a:p>
            <a:pPr marL="347345" indent="-347345"/>
            <a:r>
              <a:rPr lang="en-US" dirty="0">
                <a:latin typeface="Calibri"/>
                <a:cs typeface="Calibri"/>
              </a:rPr>
              <a:t>Moyer is the primary source for measurement modeling algorithms</a:t>
            </a:r>
          </a:p>
          <a:p>
            <a:pPr marL="347345" indent="-347345"/>
            <a:r>
              <a:rPr lang="en-US" dirty="0" err="1">
                <a:latin typeface="Calibri"/>
                <a:cs typeface="Calibri"/>
              </a:rPr>
              <a:t>Vallado</a:t>
            </a:r>
            <a:r>
              <a:rPr lang="en-US" dirty="0">
                <a:latin typeface="Calibri"/>
                <a:cs typeface="Calibri"/>
              </a:rPr>
              <a:t> is a readable and comprehensive textbook covering much of flight dynamics and estimation</a:t>
            </a:r>
          </a:p>
        </p:txBody>
      </p:sp>
      <p:sp>
        <p:nvSpPr>
          <p:cNvPr id="4" name="Slide Number Placeholder 3">
            <a:extLst>
              <a:ext uri="{FF2B5EF4-FFF2-40B4-BE49-F238E27FC236}">
                <a16:creationId xmlns:a16="http://schemas.microsoft.com/office/drawing/2014/main" id="{BAE5149F-B50B-E713-E87E-76BCF57EC596}"/>
              </a:ext>
            </a:extLst>
          </p:cNvPr>
          <p:cNvSpPr>
            <a:spLocks noGrp="1"/>
          </p:cNvSpPr>
          <p:nvPr>
            <p:ph type="sldNum" sz="quarter" idx="12"/>
          </p:nvPr>
        </p:nvSpPr>
        <p:spPr/>
        <p:txBody>
          <a:bodyPr/>
          <a:lstStyle/>
          <a:p>
            <a:fld id="{B89D3D56-9C5D-E74E-9C18-21C2C5E31D07}" type="slidenum">
              <a:rPr lang="en-US" smtClean="0"/>
              <a:pPr/>
              <a:t>171</a:t>
            </a:fld>
            <a:endParaRPr lang="en-US"/>
          </a:p>
        </p:txBody>
      </p:sp>
    </p:spTree>
    <p:extLst>
      <p:ext uri="{BB962C8B-B14F-4D97-AF65-F5344CB8AC3E}">
        <p14:creationId xmlns:p14="http://schemas.microsoft.com/office/powerpoint/2010/main" val="11690634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D69ED-E418-60E9-3DBB-B8280430D8AC}"/>
              </a:ext>
            </a:extLst>
          </p:cNvPr>
          <p:cNvSpPr>
            <a:spLocks noGrp="1"/>
          </p:cNvSpPr>
          <p:nvPr>
            <p:ph type="title"/>
          </p:nvPr>
        </p:nvSpPr>
        <p:spPr/>
        <p:txBody>
          <a:bodyPr/>
          <a:lstStyle/>
          <a:p>
            <a:r>
              <a:rPr lang="en-US"/>
              <a:t>General Orbit Determination Capabilities</a:t>
            </a:r>
          </a:p>
        </p:txBody>
      </p:sp>
      <p:sp>
        <p:nvSpPr>
          <p:cNvPr id="3" name="Content Placeholder 2">
            <a:extLst>
              <a:ext uri="{FF2B5EF4-FFF2-40B4-BE49-F238E27FC236}">
                <a16:creationId xmlns:a16="http://schemas.microsoft.com/office/drawing/2014/main" id="{298C1611-5212-9B30-087F-4300B0D40515}"/>
              </a:ext>
            </a:extLst>
          </p:cNvPr>
          <p:cNvSpPr>
            <a:spLocks noGrp="1"/>
          </p:cNvSpPr>
          <p:nvPr>
            <p:ph idx="1"/>
          </p:nvPr>
        </p:nvSpPr>
        <p:spPr>
          <a:xfrm>
            <a:off x="1076139" y="1217466"/>
            <a:ext cx="10679176" cy="4741991"/>
          </a:xfrm>
        </p:spPr>
        <p:txBody>
          <a:bodyPr vert="horz" lIns="91440" tIns="45720" rIns="91440" bIns="45720" rtlCol="0" anchor="t">
            <a:normAutofit/>
          </a:bodyPr>
          <a:lstStyle/>
          <a:p>
            <a:pPr marL="347345" indent="-347345"/>
            <a:r>
              <a:rPr lang="en-US"/>
              <a:t>GMAT R2022a has both batch least-squares (BLS) and extended Kalman Filter/Smoother (EKFS) capabilities</a:t>
            </a:r>
          </a:p>
          <a:p>
            <a:pPr marL="347345" indent="-347345"/>
            <a:r>
              <a:rPr lang="en-US"/>
              <a:t>Batch estimator capabilities</a:t>
            </a:r>
          </a:p>
          <a:p>
            <a:pPr marL="740410" lvl="1" indent="-283210"/>
            <a:r>
              <a:rPr lang="en-US"/>
              <a:t>State estimation in Cartesian or Keplerian representation</a:t>
            </a:r>
          </a:p>
          <a:p>
            <a:pPr marL="740410" lvl="1" indent="-283210"/>
            <a:r>
              <a:rPr lang="en-US">
                <a:latin typeface="Calibri"/>
                <a:cs typeface="Calibri"/>
              </a:rPr>
              <a:t>Estimation of Cd, Cr, atmospheric density scale factor, and observation biases</a:t>
            </a:r>
          </a:p>
          <a:p>
            <a:pPr marL="740410" lvl="1" indent="-283210"/>
            <a:r>
              <a:rPr lang="en-US"/>
              <a:t>Ability to estimate multiple spacecraft simultaneously (for example user and relay spacecraft)</a:t>
            </a:r>
          </a:p>
          <a:p>
            <a:pPr marL="740410" lvl="1" indent="-283210"/>
            <a:r>
              <a:rPr lang="en-US"/>
              <a:t>Ability to apply </a:t>
            </a:r>
            <a:r>
              <a:rPr lang="en-US" i="1"/>
              <a:t>a priori</a:t>
            </a:r>
            <a:r>
              <a:rPr lang="en-US"/>
              <a:t> covariance constraints to the initial state</a:t>
            </a:r>
          </a:p>
          <a:p>
            <a:pPr marL="347345" indent="-347345"/>
            <a:r>
              <a:rPr lang="en-US"/>
              <a:t>Filter/Smoother capabilities</a:t>
            </a:r>
          </a:p>
          <a:p>
            <a:pPr marL="740410" lvl="1" indent="-283210"/>
            <a:r>
              <a:rPr lang="en-US"/>
              <a:t>State estimation in Cartesian representation</a:t>
            </a:r>
          </a:p>
          <a:p>
            <a:pPr marL="740410" lvl="1" indent="-283210"/>
            <a:r>
              <a:rPr lang="en-US"/>
              <a:t>Estimation of Cd and atmospheric density scale factor as first-order Gauss-Markov processes (with process noise)</a:t>
            </a:r>
          </a:p>
          <a:p>
            <a:pPr marL="740410" lvl="1" indent="-283210"/>
            <a:r>
              <a:rPr lang="en-US"/>
              <a:t>Estimation of Cr and biases as “random constant” processes (without process noise)</a:t>
            </a:r>
          </a:p>
          <a:p>
            <a:pPr marL="740410" lvl="1" indent="-283210"/>
            <a:r>
              <a:rPr lang="en-US"/>
              <a:t>Fraser-Potter smoother</a:t>
            </a:r>
          </a:p>
          <a:p>
            <a:pPr marL="740410" lvl="1" indent="-283210"/>
            <a:r>
              <a:rPr lang="en-US"/>
              <a:t>Multi-spacecraft estimation not yet supported</a:t>
            </a:r>
          </a:p>
          <a:p>
            <a:pPr marL="347345" indent="-347345"/>
            <a:r>
              <a:rPr lang="en-US"/>
              <a:t>Both estimators support the same set of observation types</a:t>
            </a:r>
          </a:p>
        </p:txBody>
      </p:sp>
      <p:sp>
        <p:nvSpPr>
          <p:cNvPr id="4" name="Slide Number Placeholder 3">
            <a:extLst>
              <a:ext uri="{FF2B5EF4-FFF2-40B4-BE49-F238E27FC236}">
                <a16:creationId xmlns:a16="http://schemas.microsoft.com/office/drawing/2014/main" id="{B6280794-AC84-4DAD-BE2A-E63D33682C4F}"/>
              </a:ext>
            </a:extLst>
          </p:cNvPr>
          <p:cNvSpPr>
            <a:spLocks noGrp="1"/>
          </p:cNvSpPr>
          <p:nvPr>
            <p:ph type="sldNum" sz="quarter" idx="12"/>
          </p:nvPr>
        </p:nvSpPr>
        <p:spPr/>
        <p:txBody>
          <a:bodyPr/>
          <a:lstStyle/>
          <a:p>
            <a:fld id="{B89D3D56-9C5D-E74E-9C18-21C2C5E31D07}" type="slidenum">
              <a:rPr lang="en-US" smtClean="0"/>
              <a:pPr/>
              <a:t>172</a:t>
            </a:fld>
            <a:endParaRPr lang="en-US"/>
          </a:p>
        </p:txBody>
      </p:sp>
    </p:spTree>
    <p:extLst>
      <p:ext uri="{BB962C8B-B14F-4D97-AF65-F5344CB8AC3E}">
        <p14:creationId xmlns:p14="http://schemas.microsoft.com/office/powerpoint/2010/main" val="218060929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2F26-2FC5-EDF0-F8ED-8F945A751C8C}"/>
              </a:ext>
            </a:extLst>
          </p:cNvPr>
          <p:cNvSpPr>
            <a:spLocks noGrp="1"/>
          </p:cNvSpPr>
          <p:nvPr>
            <p:ph type="title"/>
          </p:nvPr>
        </p:nvSpPr>
        <p:spPr/>
        <p:txBody>
          <a:bodyPr/>
          <a:lstStyle/>
          <a:p>
            <a:r>
              <a:rPr lang="en-US"/>
              <a:t>Testing and Verification of GMAT Orbit Determination</a:t>
            </a:r>
          </a:p>
        </p:txBody>
      </p:sp>
      <p:sp>
        <p:nvSpPr>
          <p:cNvPr id="3" name="Content Placeholder 2">
            <a:extLst>
              <a:ext uri="{FF2B5EF4-FFF2-40B4-BE49-F238E27FC236}">
                <a16:creationId xmlns:a16="http://schemas.microsoft.com/office/drawing/2014/main" id="{64197FF2-8AB6-21A4-94A7-BEBEA1693ECB}"/>
              </a:ext>
            </a:extLst>
          </p:cNvPr>
          <p:cNvSpPr>
            <a:spLocks noGrp="1"/>
          </p:cNvSpPr>
          <p:nvPr>
            <p:ph idx="1"/>
          </p:nvPr>
        </p:nvSpPr>
        <p:spPr>
          <a:xfrm>
            <a:off x="1076139" y="1217466"/>
            <a:ext cx="10754972" cy="4741991"/>
          </a:xfrm>
        </p:spPr>
        <p:txBody>
          <a:bodyPr vert="horz" lIns="91440" tIns="45720" rIns="91440" bIns="45720" rtlCol="0" anchor="t">
            <a:normAutofit/>
          </a:bodyPr>
          <a:lstStyle/>
          <a:p>
            <a:r>
              <a:rPr lang="en-US"/>
              <a:t>GMAT has passed rigorous Operational Readiness Reviews (ORR) for SOHO, LRO, and Fermi orbit determination support</a:t>
            </a:r>
          </a:p>
          <a:p>
            <a:pPr lvl="1"/>
            <a:r>
              <a:rPr lang="en-US"/>
              <a:t>Replacing GTDS and ODTK for these missions</a:t>
            </a:r>
          </a:p>
          <a:p>
            <a:pPr marL="347345" indent="-347345"/>
            <a:r>
              <a:rPr lang="en-US">
                <a:latin typeface="Calibri"/>
                <a:cs typeface="Calibri"/>
              </a:rPr>
              <a:t>The GMAT test system has over 2000 regression tests targeting orbit determination capabilities</a:t>
            </a:r>
          </a:p>
          <a:p>
            <a:r>
              <a:rPr lang="en-US"/>
              <a:t>New GMAT orbit determination features are tested against existing capabilities in GTDS using actual mission flight data</a:t>
            </a:r>
          </a:p>
        </p:txBody>
      </p:sp>
      <p:sp>
        <p:nvSpPr>
          <p:cNvPr id="4" name="Slide Number Placeholder 3">
            <a:extLst>
              <a:ext uri="{FF2B5EF4-FFF2-40B4-BE49-F238E27FC236}">
                <a16:creationId xmlns:a16="http://schemas.microsoft.com/office/drawing/2014/main" id="{3F58E867-78B4-C0A7-A5F7-8A623BA5C38C}"/>
              </a:ext>
            </a:extLst>
          </p:cNvPr>
          <p:cNvSpPr>
            <a:spLocks noGrp="1"/>
          </p:cNvSpPr>
          <p:nvPr>
            <p:ph type="sldNum" sz="quarter" idx="12"/>
          </p:nvPr>
        </p:nvSpPr>
        <p:spPr/>
        <p:txBody>
          <a:bodyPr/>
          <a:lstStyle/>
          <a:p>
            <a:fld id="{B89D3D56-9C5D-E74E-9C18-21C2C5E31D07}" type="slidenum">
              <a:rPr lang="en-US" smtClean="0"/>
              <a:pPr/>
              <a:t>173</a:t>
            </a:fld>
            <a:endParaRPr lang="en-US"/>
          </a:p>
        </p:txBody>
      </p:sp>
    </p:spTree>
    <p:extLst>
      <p:ext uri="{BB962C8B-B14F-4D97-AF65-F5344CB8AC3E}">
        <p14:creationId xmlns:p14="http://schemas.microsoft.com/office/powerpoint/2010/main" val="24606438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AD1FE-7B55-1AE0-20CE-125F21D0140E}"/>
              </a:ext>
            </a:extLst>
          </p:cNvPr>
          <p:cNvSpPr>
            <a:spLocks noGrp="1"/>
          </p:cNvSpPr>
          <p:nvPr>
            <p:ph type="title"/>
          </p:nvPr>
        </p:nvSpPr>
        <p:spPr/>
        <p:txBody>
          <a:bodyPr/>
          <a:lstStyle/>
          <a:p>
            <a:r>
              <a:rPr lang="en-US"/>
              <a:t>GMAT Data Files for OD</a:t>
            </a:r>
          </a:p>
        </p:txBody>
      </p:sp>
      <p:sp>
        <p:nvSpPr>
          <p:cNvPr id="3" name="Text Placeholder 2">
            <a:extLst>
              <a:ext uri="{FF2B5EF4-FFF2-40B4-BE49-F238E27FC236}">
                <a16:creationId xmlns:a16="http://schemas.microsoft.com/office/drawing/2014/main" id="{D4D5EA5E-A3F6-160A-A0EB-5F31EB3225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88FF6B8-3FC9-5EED-11B0-1C1A5C3DB27D}"/>
              </a:ext>
            </a:extLst>
          </p:cNvPr>
          <p:cNvSpPr>
            <a:spLocks noGrp="1"/>
          </p:cNvSpPr>
          <p:nvPr>
            <p:ph type="sldNum" sz="quarter" idx="12"/>
          </p:nvPr>
        </p:nvSpPr>
        <p:spPr/>
        <p:txBody>
          <a:bodyPr/>
          <a:lstStyle/>
          <a:p>
            <a:fld id="{B89D3D56-9C5D-E74E-9C18-21C2C5E31D07}" type="slidenum">
              <a:rPr lang="en-US" smtClean="0"/>
              <a:pPr/>
              <a:t>174</a:t>
            </a:fld>
            <a:endParaRPr lang="en-US"/>
          </a:p>
        </p:txBody>
      </p:sp>
    </p:spTree>
    <p:extLst>
      <p:ext uri="{BB962C8B-B14F-4D97-AF65-F5344CB8AC3E}">
        <p14:creationId xmlns:p14="http://schemas.microsoft.com/office/powerpoint/2010/main" val="6063734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DA30E-0C61-4A56-B4A7-C9D8034135FA}"/>
              </a:ext>
            </a:extLst>
          </p:cNvPr>
          <p:cNvSpPr>
            <a:spLocks noGrp="1"/>
          </p:cNvSpPr>
          <p:nvPr>
            <p:ph type="title"/>
          </p:nvPr>
        </p:nvSpPr>
        <p:spPr/>
        <p:txBody>
          <a:bodyPr/>
          <a:lstStyle/>
          <a:p>
            <a:r>
              <a:rPr lang="en-US" dirty="0"/>
              <a:t>The GMAT Installation Directory Tree</a:t>
            </a:r>
          </a:p>
        </p:txBody>
      </p:sp>
      <p:sp>
        <p:nvSpPr>
          <p:cNvPr id="3" name="Content Placeholder 2">
            <a:extLst>
              <a:ext uri="{FF2B5EF4-FFF2-40B4-BE49-F238E27FC236}">
                <a16:creationId xmlns:a16="http://schemas.microsoft.com/office/drawing/2014/main" id="{773BCB66-F95E-21DD-9DB1-6972F4F1D502}"/>
              </a:ext>
            </a:extLst>
          </p:cNvPr>
          <p:cNvSpPr>
            <a:spLocks noGrp="1"/>
          </p:cNvSpPr>
          <p:nvPr>
            <p:ph idx="1"/>
          </p:nvPr>
        </p:nvSpPr>
        <p:spPr>
          <a:xfrm>
            <a:off x="1076139" y="1170432"/>
            <a:ext cx="7080309" cy="5470362"/>
          </a:xfrm>
        </p:spPr>
        <p:txBody>
          <a:bodyPr>
            <a:normAutofit fontScale="92500" lnSpcReduction="10000"/>
          </a:bodyPr>
          <a:lstStyle/>
          <a:p>
            <a:pPr>
              <a:lnSpc>
                <a:spcPct val="90000"/>
              </a:lnSpc>
            </a:pPr>
            <a:r>
              <a:rPr lang="en-US" sz="1900" dirty="0"/>
              <a:t>High-accuracy OD requires the routine maintenance of a collection of files describing Earth orientation, media models, and other environmental data</a:t>
            </a:r>
          </a:p>
          <a:p>
            <a:pPr lvl="1">
              <a:lnSpc>
                <a:spcPct val="90000"/>
              </a:lnSpc>
            </a:pPr>
            <a:r>
              <a:rPr lang="en-US" dirty="0"/>
              <a:t>The utilities/python/GMATDataFileManager.py script can be run periodically to update these files</a:t>
            </a:r>
          </a:p>
          <a:p>
            <a:pPr lvl="1"/>
            <a:r>
              <a:rPr lang="en-US" dirty="0"/>
              <a:t>The update script requires access to the internet</a:t>
            </a:r>
            <a:endParaRPr lang="en-US" sz="1500" dirty="0"/>
          </a:p>
          <a:p>
            <a:r>
              <a:rPr lang="en-US" dirty="0"/>
              <a:t>Most of these can be found in the GMAT </a:t>
            </a:r>
            <a:r>
              <a:rPr lang="en-US" b="1" dirty="0"/>
              <a:t>data/</a:t>
            </a:r>
            <a:r>
              <a:rPr lang="en-US" dirty="0"/>
              <a:t> directory</a:t>
            </a:r>
          </a:p>
          <a:p>
            <a:r>
              <a:rPr lang="en-US" b="1" dirty="0"/>
              <a:t>data/</a:t>
            </a:r>
          </a:p>
          <a:p>
            <a:pPr lvl="1"/>
            <a:r>
              <a:rPr lang="en-US" dirty="0"/>
              <a:t>Atmospheric density models (atmosphere)</a:t>
            </a:r>
          </a:p>
          <a:p>
            <a:pPr lvl="1"/>
            <a:r>
              <a:rPr lang="en-US" dirty="0"/>
              <a:t>Gravity model files (gravity)</a:t>
            </a:r>
          </a:p>
          <a:p>
            <a:pPr lvl="1"/>
            <a:r>
              <a:rPr lang="en-US" dirty="0"/>
              <a:t>Ionospheric model inputs (</a:t>
            </a:r>
            <a:r>
              <a:rPr lang="en-US" dirty="0" err="1"/>
              <a:t>IonosphereData</a:t>
            </a:r>
            <a:r>
              <a:rPr lang="en-US" dirty="0"/>
              <a:t>)</a:t>
            </a:r>
          </a:p>
          <a:p>
            <a:pPr lvl="1"/>
            <a:r>
              <a:rPr lang="en-US" dirty="0"/>
              <a:t>Leap second files (time)</a:t>
            </a:r>
          </a:p>
          <a:p>
            <a:pPr lvl="1"/>
            <a:r>
              <a:rPr lang="en-US" dirty="0"/>
              <a:t>Earth orientation parameters (</a:t>
            </a:r>
            <a:r>
              <a:rPr lang="en-US" dirty="0" err="1"/>
              <a:t>planetary_coeff</a:t>
            </a:r>
            <a:r>
              <a:rPr lang="en-US" dirty="0"/>
              <a:t>)</a:t>
            </a:r>
          </a:p>
          <a:p>
            <a:pPr lvl="1"/>
            <a:r>
              <a:rPr lang="en-US" dirty="0"/>
              <a:t>Solar system ephemeris (</a:t>
            </a:r>
            <a:r>
              <a:rPr lang="en-US" dirty="0" err="1"/>
              <a:t>planetary_ephem</a:t>
            </a:r>
            <a:r>
              <a:rPr lang="en-US" dirty="0"/>
              <a:t>)</a:t>
            </a:r>
          </a:p>
          <a:p>
            <a:r>
              <a:rPr lang="en-US" b="1" dirty="0"/>
              <a:t>output/</a:t>
            </a:r>
          </a:p>
          <a:p>
            <a:pPr lvl="1"/>
            <a:r>
              <a:rPr lang="en-US" dirty="0"/>
              <a:t>Default directory for tracking data input and GMAT output files</a:t>
            </a:r>
          </a:p>
          <a:p>
            <a:pPr lvl="1"/>
            <a:r>
              <a:rPr lang="en-US" dirty="0"/>
              <a:t>You can override the locations for these files</a:t>
            </a:r>
          </a:p>
          <a:p>
            <a:r>
              <a:rPr lang="en-US" dirty="0"/>
              <a:t>The User’s Guide is </a:t>
            </a:r>
            <a:r>
              <a:rPr lang="en-US" b="1" dirty="0"/>
              <a:t>docs/help/help-letter.pdf</a:t>
            </a:r>
          </a:p>
          <a:p>
            <a:pPr lvl="1"/>
            <a:r>
              <a:rPr lang="en-US" dirty="0"/>
              <a:t>Also Windows CHM and HTML versions</a:t>
            </a:r>
          </a:p>
          <a:p>
            <a:endParaRPr lang="en-US" dirty="0"/>
          </a:p>
        </p:txBody>
      </p:sp>
      <p:sp>
        <p:nvSpPr>
          <p:cNvPr id="4" name="Slide Number Placeholder 3">
            <a:extLst>
              <a:ext uri="{FF2B5EF4-FFF2-40B4-BE49-F238E27FC236}">
                <a16:creationId xmlns:a16="http://schemas.microsoft.com/office/drawing/2014/main" id="{CD426BE7-88F2-8ECA-38EE-21D59E2A06FF}"/>
              </a:ext>
            </a:extLst>
          </p:cNvPr>
          <p:cNvSpPr>
            <a:spLocks noGrp="1"/>
          </p:cNvSpPr>
          <p:nvPr>
            <p:ph type="sldNum" sz="quarter" idx="12"/>
          </p:nvPr>
        </p:nvSpPr>
        <p:spPr/>
        <p:txBody>
          <a:bodyPr/>
          <a:lstStyle/>
          <a:p>
            <a:fld id="{B89D3D56-9C5D-E74E-9C18-21C2C5E31D07}" type="slidenum">
              <a:rPr lang="en-US" dirty="0" smtClean="0"/>
              <a:pPr/>
              <a:t>175</a:t>
            </a:fld>
            <a:endParaRPr lang="en-US" dirty="0"/>
          </a:p>
        </p:txBody>
      </p:sp>
      <p:pic>
        <p:nvPicPr>
          <p:cNvPr id="6" name="Picture 5">
            <a:extLst>
              <a:ext uri="{FF2B5EF4-FFF2-40B4-BE49-F238E27FC236}">
                <a16:creationId xmlns:a16="http://schemas.microsoft.com/office/drawing/2014/main" id="{8190D205-0960-75F4-1062-9997A0EACF61}"/>
              </a:ext>
            </a:extLst>
          </p:cNvPr>
          <p:cNvPicPr>
            <a:picLocks noChangeAspect="1"/>
          </p:cNvPicPr>
          <p:nvPr/>
        </p:nvPicPr>
        <p:blipFill>
          <a:blip r:embed="rId2"/>
          <a:stretch>
            <a:fillRect/>
          </a:stretch>
        </p:blipFill>
        <p:spPr>
          <a:xfrm>
            <a:off x="8270739" y="1123749"/>
            <a:ext cx="2974331" cy="5264908"/>
          </a:xfrm>
          <a:prstGeom prst="rect">
            <a:avLst/>
          </a:prstGeom>
        </p:spPr>
      </p:pic>
    </p:spTree>
    <p:extLst>
      <p:ext uri="{BB962C8B-B14F-4D97-AF65-F5344CB8AC3E}">
        <p14:creationId xmlns:p14="http://schemas.microsoft.com/office/powerpoint/2010/main" val="16993254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5ABA7-D3DB-3303-AB12-79726D8B0D17}"/>
              </a:ext>
            </a:extLst>
          </p:cNvPr>
          <p:cNvSpPr>
            <a:spLocks noGrp="1"/>
          </p:cNvSpPr>
          <p:nvPr>
            <p:ph type="title"/>
          </p:nvPr>
        </p:nvSpPr>
        <p:spPr/>
        <p:txBody>
          <a:bodyPr/>
          <a:lstStyle/>
          <a:p>
            <a:r>
              <a:rPr lang="en-US"/>
              <a:t>More on the data/ directory</a:t>
            </a:r>
          </a:p>
        </p:txBody>
      </p:sp>
      <p:sp>
        <p:nvSpPr>
          <p:cNvPr id="3" name="Content Placeholder 2">
            <a:extLst>
              <a:ext uri="{FF2B5EF4-FFF2-40B4-BE49-F238E27FC236}">
                <a16:creationId xmlns:a16="http://schemas.microsoft.com/office/drawing/2014/main" id="{8DD5DB85-43A5-D682-90C4-3918F4FCE2E2}"/>
              </a:ext>
            </a:extLst>
          </p:cNvPr>
          <p:cNvSpPr>
            <a:spLocks noGrp="1"/>
          </p:cNvSpPr>
          <p:nvPr>
            <p:ph idx="1"/>
          </p:nvPr>
        </p:nvSpPr>
        <p:spPr>
          <a:xfrm>
            <a:off x="1076139" y="1227405"/>
            <a:ext cx="10383678" cy="5203212"/>
          </a:xfrm>
        </p:spPr>
        <p:txBody>
          <a:bodyPr>
            <a:normAutofit/>
          </a:bodyPr>
          <a:lstStyle/>
          <a:p>
            <a:r>
              <a:rPr lang="en-US" dirty="0"/>
              <a:t>The </a:t>
            </a:r>
            <a:r>
              <a:rPr lang="en-US" b="1" dirty="0"/>
              <a:t>data/ </a:t>
            </a:r>
            <a:r>
              <a:rPr lang="en-US" dirty="0"/>
              <a:t>directory contains a lot of important files</a:t>
            </a:r>
          </a:p>
          <a:p>
            <a:pPr lvl="1"/>
            <a:r>
              <a:rPr lang="en-US" dirty="0"/>
              <a:t>Some of these files need to be kept up to date</a:t>
            </a:r>
          </a:p>
          <a:p>
            <a:pPr lvl="1"/>
            <a:r>
              <a:rPr lang="en-US" dirty="0"/>
              <a:t>Most files are in source “native” format, not special GMAT formats</a:t>
            </a:r>
          </a:p>
          <a:p>
            <a:r>
              <a:rPr lang="en-US" dirty="0"/>
              <a:t>Earth orientation parameters</a:t>
            </a:r>
          </a:p>
          <a:p>
            <a:pPr lvl="1"/>
            <a:r>
              <a:rPr lang="en-US" dirty="0"/>
              <a:t>A default EOP file is in </a:t>
            </a:r>
            <a:r>
              <a:rPr lang="en-US" b="1" dirty="0"/>
              <a:t>data/</a:t>
            </a:r>
            <a:r>
              <a:rPr lang="en-US" b="1" dirty="0" err="1"/>
              <a:t>planetary_coeff</a:t>
            </a:r>
            <a:r>
              <a:rPr lang="en-US" b="1" dirty="0"/>
              <a:t>/</a:t>
            </a:r>
          </a:p>
          <a:p>
            <a:pPr lvl="1"/>
            <a:r>
              <a:rPr lang="en-US" dirty="0"/>
              <a:t>GMAT uses the IERS-format file (</a:t>
            </a:r>
            <a:r>
              <a:rPr lang="en-US" dirty="0">
                <a:hlinkClick r:id="rId2"/>
              </a:rPr>
              <a:t>ftp://hpiers.obspm.fr/iers/series/opa/eopc04</a:t>
            </a:r>
            <a:r>
              <a:rPr lang="en-US" dirty="0"/>
              <a:t>)</a:t>
            </a:r>
          </a:p>
          <a:p>
            <a:pPr lvl="1"/>
            <a:r>
              <a:rPr lang="en-US" dirty="0"/>
              <a:t>The path to this file can be overridden in the script via the </a:t>
            </a:r>
            <a:r>
              <a:rPr lang="en-US" dirty="0" err="1"/>
              <a:t>Earth.EopFileName</a:t>
            </a:r>
            <a:r>
              <a:rPr lang="en-US" dirty="0"/>
              <a:t> parameter</a:t>
            </a:r>
          </a:p>
          <a:p>
            <a:r>
              <a:rPr lang="en-US" dirty="0"/>
              <a:t>Leap second files</a:t>
            </a:r>
          </a:p>
          <a:p>
            <a:pPr lvl="1"/>
            <a:r>
              <a:rPr lang="en-US" dirty="0"/>
              <a:t>GMAT and SPICE leap second files are in </a:t>
            </a:r>
            <a:r>
              <a:rPr lang="en-US" b="1" dirty="0"/>
              <a:t>data/time/</a:t>
            </a:r>
          </a:p>
          <a:p>
            <a:pPr lvl="1"/>
            <a:r>
              <a:rPr lang="en-US" dirty="0"/>
              <a:t>GMAT leap second file is USNO format (http://maia.usno.navy.mil/ser7/tai-utc.dat)</a:t>
            </a:r>
          </a:p>
          <a:p>
            <a:pPr lvl="1"/>
            <a:r>
              <a:rPr lang="en-US" dirty="0"/>
              <a:t>The SPICE leap second file is NAIF format (http://naif.jpl.nasa.gov/pub/naif/generic_kernels/lsk/)</a:t>
            </a:r>
          </a:p>
          <a:p>
            <a:pPr lvl="1"/>
            <a:r>
              <a:rPr lang="en-US" dirty="0"/>
              <a:t>The path to the leap second file is not assignable in script at this time, but can be assigned in the GMAT startup file</a:t>
            </a:r>
          </a:p>
          <a:p>
            <a:pPr lvl="1"/>
            <a:r>
              <a:rPr lang="en-US" dirty="0"/>
              <a:t>The SPICE leap second file is only relevant for the event locator resources</a:t>
            </a:r>
          </a:p>
        </p:txBody>
      </p:sp>
      <p:sp>
        <p:nvSpPr>
          <p:cNvPr id="4" name="Slide Number Placeholder 3">
            <a:extLst>
              <a:ext uri="{FF2B5EF4-FFF2-40B4-BE49-F238E27FC236}">
                <a16:creationId xmlns:a16="http://schemas.microsoft.com/office/drawing/2014/main" id="{26D4B881-0599-FD36-019B-6EBBBE35B6A0}"/>
              </a:ext>
            </a:extLst>
          </p:cNvPr>
          <p:cNvSpPr>
            <a:spLocks noGrp="1"/>
          </p:cNvSpPr>
          <p:nvPr>
            <p:ph type="sldNum" sz="quarter" idx="12"/>
          </p:nvPr>
        </p:nvSpPr>
        <p:spPr/>
        <p:txBody>
          <a:bodyPr/>
          <a:lstStyle/>
          <a:p>
            <a:fld id="{B89D3D56-9C5D-E74E-9C18-21C2C5E31D07}" type="slidenum">
              <a:rPr lang="en-US" smtClean="0"/>
              <a:pPr/>
              <a:t>176</a:t>
            </a:fld>
            <a:endParaRPr lang="en-US"/>
          </a:p>
        </p:txBody>
      </p:sp>
    </p:spTree>
    <p:extLst>
      <p:ext uri="{BB962C8B-B14F-4D97-AF65-F5344CB8AC3E}">
        <p14:creationId xmlns:p14="http://schemas.microsoft.com/office/powerpoint/2010/main" val="28314112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25B5-F211-C4B0-5AE4-BD1672491C40}"/>
              </a:ext>
            </a:extLst>
          </p:cNvPr>
          <p:cNvSpPr>
            <a:spLocks noGrp="1"/>
          </p:cNvSpPr>
          <p:nvPr>
            <p:ph type="title"/>
          </p:nvPr>
        </p:nvSpPr>
        <p:spPr/>
        <p:txBody>
          <a:bodyPr/>
          <a:lstStyle/>
          <a:p>
            <a:r>
              <a:rPr lang="en-US"/>
              <a:t>Brief Interlude on Time Scales for OD</a:t>
            </a:r>
          </a:p>
        </p:txBody>
      </p:sp>
      <p:sp>
        <p:nvSpPr>
          <p:cNvPr id="3" name="Content Placeholder 2">
            <a:extLst>
              <a:ext uri="{FF2B5EF4-FFF2-40B4-BE49-F238E27FC236}">
                <a16:creationId xmlns:a16="http://schemas.microsoft.com/office/drawing/2014/main" id="{533DFE89-BA31-8714-2993-32A48C17F828}"/>
              </a:ext>
            </a:extLst>
          </p:cNvPr>
          <p:cNvSpPr>
            <a:spLocks noGrp="1"/>
          </p:cNvSpPr>
          <p:nvPr>
            <p:ph idx="1"/>
          </p:nvPr>
        </p:nvSpPr>
        <p:spPr>
          <a:xfrm>
            <a:off x="1076139" y="1217466"/>
            <a:ext cx="10754972" cy="5343406"/>
          </a:xfrm>
        </p:spPr>
        <p:txBody>
          <a:bodyPr>
            <a:normAutofit/>
          </a:bodyPr>
          <a:lstStyle/>
          <a:p>
            <a:r>
              <a:rPr lang="en-US" dirty="0"/>
              <a:t>The most relevant time scales to be aware of are UT1, UTC, and TAI</a:t>
            </a:r>
          </a:p>
          <a:p>
            <a:pPr lvl="1"/>
            <a:r>
              <a:rPr lang="en-US" dirty="0"/>
              <a:t>UT1 “Universal Time”, a non-monotonic time scale measuring Earth rotation</a:t>
            </a:r>
          </a:p>
          <a:p>
            <a:pPr lvl="1"/>
            <a:r>
              <a:rPr lang="en-US" dirty="0"/>
              <a:t>UTC “Coordinated Universal Time”, a monotonic time scale based on atomic time but periodically re-synchronized to Earth rotation time by leap seconds (for a little while longer)</a:t>
            </a:r>
          </a:p>
          <a:p>
            <a:pPr lvl="1"/>
            <a:r>
              <a:rPr lang="en-US" dirty="0"/>
              <a:t>TAI “International Atomic Time”, a monotonic atomic time</a:t>
            </a:r>
          </a:p>
          <a:p>
            <a:r>
              <a:rPr lang="en-US" dirty="0"/>
              <a:t>There are some other time scales for other specific purposes, and GMAT can perform transformations to these time scales</a:t>
            </a:r>
          </a:p>
          <a:p>
            <a:pPr lvl="1"/>
            <a:r>
              <a:rPr lang="en-US" dirty="0"/>
              <a:t>A.1, Terrestrial Time, Barycentric Dynamical Time</a:t>
            </a:r>
          </a:p>
          <a:p>
            <a:r>
              <a:rPr lang="en-US" dirty="0"/>
              <a:t>Most flight dynamics systems use atomic time as their internal time scale</a:t>
            </a:r>
          </a:p>
          <a:p>
            <a:pPr lvl="1"/>
            <a:r>
              <a:rPr lang="en-US" dirty="0"/>
              <a:t>GMAT employs A.1 (an atomic time scale) internally, so be aware that API calls normally require A.1 instead of TAI</a:t>
            </a:r>
          </a:p>
          <a:p>
            <a:pPr lvl="1"/>
            <a:r>
              <a:rPr lang="en-US" dirty="0"/>
              <a:t>A.1 = TAI + 0.0343817 sec</a:t>
            </a:r>
          </a:p>
        </p:txBody>
      </p:sp>
      <p:sp>
        <p:nvSpPr>
          <p:cNvPr id="4" name="Slide Number Placeholder 3">
            <a:extLst>
              <a:ext uri="{FF2B5EF4-FFF2-40B4-BE49-F238E27FC236}">
                <a16:creationId xmlns:a16="http://schemas.microsoft.com/office/drawing/2014/main" id="{04F1F443-2BC5-AFDA-6E64-BEB1A120ADBC}"/>
              </a:ext>
            </a:extLst>
          </p:cNvPr>
          <p:cNvSpPr>
            <a:spLocks noGrp="1"/>
          </p:cNvSpPr>
          <p:nvPr>
            <p:ph type="sldNum" sz="quarter" idx="12"/>
          </p:nvPr>
        </p:nvSpPr>
        <p:spPr/>
        <p:txBody>
          <a:bodyPr/>
          <a:lstStyle/>
          <a:p>
            <a:fld id="{B89D3D56-9C5D-E74E-9C18-21C2C5E31D07}" type="slidenum">
              <a:rPr lang="en-US" smtClean="0"/>
              <a:pPr/>
              <a:t>177</a:t>
            </a:fld>
            <a:endParaRPr lang="en-US"/>
          </a:p>
        </p:txBody>
      </p:sp>
    </p:spTree>
    <p:extLst>
      <p:ext uri="{BB962C8B-B14F-4D97-AF65-F5344CB8AC3E}">
        <p14:creationId xmlns:p14="http://schemas.microsoft.com/office/powerpoint/2010/main" val="18136963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225B5-F211-C4B0-5AE4-BD1672491C40}"/>
              </a:ext>
            </a:extLst>
          </p:cNvPr>
          <p:cNvSpPr>
            <a:spLocks noGrp="1"/>
          </p:cNvSpPr>
          <p:nvPr>
            <p:ph type="title"/>
          </p:nvPr>
        </p:nvSpPr>
        <p:spPr/>
        <p:txBody>
          <a:bodyPr/>
          <a:lstStyle/>
          <a:p>
            <a:r>
              <a:rPr lang="en-US"/>
              <a:t>Brief Interlude on Time Scales for OD</a:t>
            </a:r>
          </a:p>
        </p:txBody>
      </p:sp>
      <p:sp>
        <p:nvSpPr>
          <p:cNvPr id="3" name="Content Placeholder 2">
            <a:extLst>
              <a:ext uri="{FF2B5EF4-FFF2-40B4-BE49-F238E27FC236}">
                <a16:creationId xmlns:a16="http://schemas.microsoft.com/office/drawing/2014/main" id="{533DFE89-BA31-8714-2993-32A48C17F828}"/>
              </a:ext>
            </a:extLst>
          </p:cNvPr>
          <p:cNvSpPr>
            <a:spLocks noGrp="1"/>
          </p:cNvSpPr>
          <p:nvPr>
            <p:ph idx="1"/>
          </p:nvPr>
        </p:nvSpPr>
        <p:spPr>
          <a:xfrm>
            <a:off x="1076139" y="1217466"/>
            <a:ext cx="10754972" cy="5343406"/>
          </a:xfrm>
        </p:spPr>
        <p:txBody>
          <a:bodyPr>
            <a:normAutofit/>
          </a:bodyPr>
          <a:lstStyle/>
          <a:p>
            <a:pPr>
              <a:lnSpc>
                <a:spcPct val="90000"/>
              </a:lnSpc>
            </a:pPr>
            <a:r>
              <a:rPr lang="en-US" dirty="0"/>
              <a:t>UT1 is Earth-rotation time and is derived from UTC by use of tables provided by the International Earth Rotation Service (IERS) and US Naval Observatory</a:t>
            </a:r>
          </a:p>
          <a:p>
            <a:pPr lvl="1"/>
            <a:r>
              <a:rPr lang="en-US" dirty="0"/>
              <a:t>The transformation is a single daily offset specifying UT1-UTC, and GMAT gets this from the EOP file</a:t>
            </a:r>
          </a:p>
          <a:p>
            <a:pPr lvl="1"/>
            <a:r>
              <a:rPr lang="en-US" dirty="0"/>
              <a:t>The EOP file should be routinely updated, or you risk degrading Earth orientation modeling</a:t>
            </a:r>
          </a:p>
          <a:p>
            <a:pPr lvl="1"/>
            <a:r>
              <a:rPr lang="en-US" dirty="0"/>
              <a:t>Some staleness of data is generally no problem, due to the quality of short-term predictions</a:t>
            </a:r>
          </a:p>
          <a:p>
            <a:r>
              <a:rPr lang="en-US" dirty="0"/>
              <a:t>The transformation between TAI and UTC is provided by the leap second table</a:t>
            </a:r>
          </a:p>
          <a:p>
            <a:pPr lvl="1"/>
            <a:r>
              <a:rPr lang="en-US" dirty="0"/>
              <a:t>Leap seconds only occur rarely, but the leap second table MUST ALWAYS BE UP TO DATE</a:t>
            </a:r>
          </a:p>
          <a:p>
            <a:pPr lvl="1"/>
            <a:r>
              <a:rPr lang="en-US" dirty="0"/>
              <a:t>Leap seconds are going away by 2035</a:t>
            </a:r>
          </a:p>
          <a:p>
            <a:r>
              <a:rPr lang="en-US" dirty="0"/>
              <a:t>A good background reference on time scales and coordinate frames</a:t>
            </a:r>
          </a:p>
          <a:p>
            <a:pPr lvl="1"/>
            <a:r>
              <a:rPr lang="en-US" dirty="0"/>
              <a:t>The IAU Resolutions on Astronomical Reference Systems, Time Scales, and Earth Rotation Models: Explanation and Implementation</a:t>
            </a:r>
          </a:p>
          <a:p>
            <a:pPr lvl="1"/>
            <a:r>
              <a:rPr lang="en-US" dirty="0">
                <a:hlinkClick r:id="rId2"/>
              </a:rPr>
              <a:t>https://aa.usno.navy.mil/publications/Circular_179</a:t>
            </a:r>
            <a:r>
              <a:rPr lang="en-US" dirty="0"/>
              <a:t> </a:t>
            </a:r>
          </a:p>
        </p:txBody>
      </p:sp>
      <p:sp>
        <p:nvSpPr>
          <p:cNvPr id="4" name="Slide Number Placeholder 3">
            <a:extLst>
              <a:ext uri="{FF2B5EF4-FFF2-40B4-BE49-F238E27FC236}">
                <a16:creationId xmlns:a16="http://schemas.microsoft.com/office/drawing/2014/main" id="{04F1F443-2BC5-AFDA-6E64-BEB1A120ADBC}"/>
              </a:ext>
            </a:extLst>
          </p:cNvPr>
          <p:cNvSpPr>
            <a:spLocks noGrp="1"/>
          </p:cNvSpPr>
          <p:nvPr>
            <p:ph type="sldNum" sz="quarter" idx="12"/>
          </p:nvPr>
        </p:nvSpPr>
        <p:spPr/>
        <p:txBody>
          <a:bodyPr/>
          <a:lstStyle/>
          <a:p>
            <a:fld id="{B89D3D56-9C5D-E74E-9C18-21C2C5E31D07}" type="slidenum">
              <a:rPr lang="en-US" smtClean="0"/>
              <a:pPr/>
              <a:t>178</a:t>
            </a:fld>
            <a:endParaRPr lang="en-US"/>
          </a:p>
        </p:txBody>
      </p:sp>
    </p:spTree>
    <p:extLst>
      <p:ext uri="{BB962C8B-B14F-4D97-AF65-F5344CB8AC3E}">
        <p14:creationId xmlns:p14="http://schemas.microsoft.com/office/powerpoint/2010/main" val="35191791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F6E78-8678-8B9B-3D9C-FA43BDFC0064}"/>
              </a:ext>
            </a:extLst>
          </p:cNvPr>
          <p:cNvSpPr>
            <a:spLocks noGrp="1"/>
          </p:cNvSpPr>
          <p:nvPr>
            <p:ph type="title"/>
          </p:nvPr>
        </p:nvSpPr>
        <p:spPr/>
        <p:txBody>
          <a:bodyPr/>
          <a:lstStyle/>
          <a:p>
            <a:r>
              <a:rPr lang="en-US"/>
              <a:t>Space Weather Data</a:t>
            </a:r>
          </a:p>
        </p:txBody>
      </p:sp>
      <p:sp>
        <p:nvSpPr>
          <p:cNvPr id="3" name="Content Placeholder 2">
            <a:extLst>
              <a:ext uri="{FF2B5EF4-FFF2-40B4-BE49-F238E27FC236}">
                <a16:creationId xmlns:a16="http://schemas.microsoft.com/office/drawing/2014/main" id="{AA0DD74A-E180-3AA8-2488-9416751488C8}"/>
              </a:ext>
            </a:extLst>
          </p:cNvPr>
          <p:cNvSpPr>
            <a:spLocks noGrp="1"/>
          </p:cNvSpPr>
          <p:nvPr>
            <p:ph idx="1"/>
          </p:nvPr>
        </p:nvSpPr>
        <p:spPr>
          <a:xfrm>
            <a:off x="1076139" y="1177678"/>
            <a:ext cx="10572522" cy="5383194"/>
          </a:xfrm>
        </p:spPr>
        <p:txBody>
          <a:bodyPr/>
          <a:lstStyle/>
          <a:p>
            <a:r>
              <a:rPr lang="en-US" dirty="0"/>
              <a:t>“Space weather” refers to the state of the space environment around the Earth</a:t>
            </a:r>
          </a:p>
          <a:p>
            <a:pPr lvl="1"/>
            <a:r>
              <a:rPr lang="en-US" dirty="0"/>
              <a:t>For OD, the most relevant space weather phenomena are those affecting atmospheric density and the ionosphere</a:t>
            </a:r>
          </a:p>
          <a:p>
            <a:pPr lvl="1"/>
            <a:r>
              <a:rPr lang="en-US" dirty="0"/>
              <a:t>The solar flux at 10.7 cm (“F10.7”) and geomagnetic indices (Ap, </a:t>
            </a:r>
            <a:r>
              <a:rPr lang="en-US" dirty="0" err="1"/>
              <a:t>Kp</a:t>
            </a:r>
            <a:r>
              <a:rPr lang="en-US" dirty="0"/>
              <a:t>) are inputs to both the atmospheric density and ionosphere correction models</a:t>
            </a:r>
          </a:p>
          <a:p>
            <a:r>
              <a:rPr lang="en-US" dirty="0"/>
              <a:t>The space weather data file is in </a:t>
            </a:r>
            <a:r>
              <a:rPr lang="en-US" b="1" dirty="0"/>
              <a:t>data/atmosphere/earth/</a:t>
            </a:r>
          </a:p>
          <a:p>
            <a:r>
              <a:rPr lang="en-US" dirty="0"/>
              <a:t>GMAT uses the CSSI/AGI/STK format file</a:t>
            </a:r>
          </a:p>
          <a:p>
            <a:pPr lvl="1"/>
            <a:r>
              <a:rPr lang="en-US" dirty="0">
                <a:hlinkClick r:id="rId2"/>
              </a:rPr>
              <a:t>ftp://ftp.agi.com/pub/DynamicEarthData/SpaceWeather-v1.2.txt</a:t>
            </a:r>
            <a:r>
              <a:rPr lang="en-US" dirty="0"/>
              <a:t> </a:t>
            </a:r>
          </a:p>
          <a:p>
            <a:pPr>
              <a:lnSpc>
                <a:spcPct val="90000"/>
              </a:lnSpc>
            </a:pPr>
            <a:r>
              <a:rPr lang="en-US" dirty="0"/>
              <a:t>The path to this file can be overridden in the script via the </a:t>
            </a:r>
            <a:r>
              <a:rPr lang="en-US" b="1" dirty="0" err="1"/>
              <a:t>ForceModel.Drag.CSSISpaceWeatherFile</a:t>
            </a:r>
            <a:r>
              <a:rPr lang="en-US" dirty="0"/>
              <a:t> parameter</a:t>
            </a:r>
          </a:p>
          <a:p>
            <a:pPr>
              <a:lnSpc>
                <a:spcPct val="90000"/>
              </a:lnSpc>
            </a:pPr>
            <a:r>
              <a:rPr lang="en-US" dirty="0"/>
              <a:t>It is a “best practice” to have an automated process that updates the EOP and </a:t>
            </a:r>
            <a:r>
              <a:rPr lang="en-US" dirty="0" err="1"/>
              <a:t>SpaceWeather</a:t>
            </a:r>
            <a:r>
              <a:rPr lang="en-US" dirty="0"/>
              <a:t> files daily</a:t>
            </a:r>
          </a:p>
          <a:p>
            <a:pPr>
              <a:lnSpc>
                <a:spcPct val="90000"/>
              </a:lnSpc>
            </a:pPr>
            <a:r>
              <a:rPr lang="en-US" dirty="0"/>
              <a:t>Since the EOP and space weather file locations can be assigned in the GMAT script, an additional best practice is to place these files in a common area accessible to all users</a:t>
            </a:r>
          </a:p>
          <a:p>
            <a:pPr>
              <a:lnSpc>
                <a:spcPct val="90000"/>
              </a:lnSpc>
            </a:pPr>
            <a:r>
              <a:rPr lang="en-US" dirty="0"/>
              <a:t>For more on space weather, see the NOAA Space Weather Prediction Center</a:t>
            </a:r>
          </a:p>
          <a:p>
            <a:pPr lvl="1">
              <a:lnSpc>
                <a:spcPct val="90000"/>
              </a:lnSpc>
            </a:pPr>
            <a:r>
              <a:rPr lang="en-US" dirty="0">
                <a:hlinkClick r:id="rId3"/>
              </a:rPr>
              <a:t>https://www.swpc.noaa.gov/</a:t>
            </a:r>
            <a:r>
              <a:rPr lang="en-US" dirty="0"/>
              <a:t> </a:t>
            </a:r>
          </a:p>
          <a:p>
            <a:endParaRPr lang="en-US" dirty="0"/>
          </a:p>
          <a:p>
            <a:endParaRPr lang="en-US" dirty="0"/>
          </a:p>
        </p:txBody>
      </p:sp>
      <p:sp>
        <p:nvSpPr>
          <p:cNvPr id="4" name="Slide Number Placeholder 3">
            <a:extLst>
              <a:ext uri="{FF2B5EF4-FFF2-40B4-BE49-F238E27FC236}">
                <a16:creationId xmlns:a16="http://schemas.microsoft.com/office/drawing/2014/main" id="{CF8A726D-F6CC-43A7-95C9-48D8E8DEBE6B}"/>
              </a:ext>
            </a:extLst>
          </p:cNvPr>
          <p:cNvSpPr>
            <a:spLocks noGrp="1"/>
          </p:cNvSpPr>
          <p:nvPr>
            <p:ph type="sldNum" sz="quarter" idx="12"/>
          </p:nvPr>
        </p:nvSpPr>
        <p:spPr/>
        <p:txBody>
          <a:bodyPr/>
          <a:lstStyle/>
          <a:p>
            <a:fld id="{B89D3D56-9C5D-E74E-9C18-21C2C5E31D07}" type="slidenum">
              <a:rPr lang="en-US" smtClean="0"/>
              <a:pPr/>
              <a:t>179</a:t>
            </a:fld>
            <a:endParaRPr lang="en-US"/>
          </a:p>
        </p:txBody>
      </p:sp>
    </p:spTree>
    <p:extLst>
      <p:ext uri="{BB962C8B-B14F-4D97-AF65-F5344CB8AC3E}">
        <p14:creationId xmlns:p14="http://schemas.microsoft.com/office/powerpoint/2010/main" val="37536908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Orbit Eccentricity – Geospatial Education Platform">
            <a:extLst>
              <a:ext uri="{FF2B5EF4-FFF2-40B4-BE49-F238E27FC236}">
                <a16:creationId xmlns:a16="http://schemas.microsoft.com/office/drawing/2014/main" id="{2E94F2B1-FB81-8B2B-926F-7970845BB3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049"/>
          <a:stretch/>
        </p:blipFill>
        <p:spPr bwMode="auto">
          <a:xfrm>
            <a:off x="7023961" y="1223962"/>
            <a:ext cx="1980615" cy="2592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7DE85AA-AB96-67DE-3AB3-B430046FEDAC}"/>
              </a:ext>
            </a:extLst>
          </p:cNvPr>
          <p:cNvSpPr>
            <a:spLocks noGrp="1"/>
          </p:cNvSpPr>
          <p:nvPr>
            <p:ph type="title"/>
          </p:nvPr>
        </p:nvSpPr>
        <p:spPr/>
        <p:txBody>
          <a:bodyPr/>
          <a:lstStyle/>
          <a:p>
            <a:r>
              <a:rPr lang="en-US"/>
              <a:t>Keplerian Elements – Eccentricity and Semi-Major Axis</a:t>
            </a:r>
          </a:p>
        </p:txBody>
      </p:sp>
      <p:sp>
        <p:nvSpPr>
          <p:cNvPr id="3" name="Content Placeholder 2">
            <a:extLst>
              <a:ext uri="{FF2B5EF4-FFF2-40B4-BE49-F238E27FC236}">
                <a16:creationId xmlns:a16="http://schemas.microsoft.com/office/drawing/2014/main" id="{378B103E-590E-8F20-FF17-CC90E5714098}"/>
              </a:ext>
            </a:extLst>
          </p:cNvPr>
          <p:cNvSpPr>
            <a:spLocks noGrp="1"/>
          </p:cNvSpPr>
          <p:nvPr>
            <p:ph idx="1"/>
          </p:nvPr>
        </p:nvSpPr>
        <p:spPr/>
        <p:txBody>
          <a:bodyPr vert="horz" lIns="91440" tIns="45720" rIns="91440" bIns="45720" rtlCol="0" anchor="t">
            <a:normAutofit lnSpcReduction="10000"/>
          </a:bodyPr>
          <a:lstStyle/>
          <a:p>
            <a:pPr marL="347345" indent="-347345"/>
            <a:r>
              <a:rPr lang="en-US" sz="2800">
                <a:latin typeface="Calibri"/>
                <a:cs typeface="Calibri"/>
              </a:rPr>
              <a:t>The first two elements describe the shape and size of the orbit</a:t>
            </a:r>
          </a:p>
          <a:p>
            <a:pPr marL="347345" indent="-347345"/>
            <a:r>
              <a:rPr lang="en-US" sz="2800">
                <a:latin typeface="Calibri"/>
                <a:cs typeface="Calibri"/>
              </a:rPr>
              <a:t>Eccentricity (</a:t>
            </a:r>
            <a:r>
              <a:rPr lang="en-US" sz="2800" i="1">
                <a:latin typeface="Calibri"/>
                <a:cs typeface="Calibri"/>
              </a:rPr>
              <a:t>e</a:t>
            </a:r>
            <a:r>
              <a:rPr lang="en-US" sz="2800">
                <a:latin typeface="Calibri"/>
                <a:cs typeface="Calibri"/>
              </a:rPr>
              <a:t>) is the term that determines the shape of the orbital ellipse </a:t>
            </a:r>
            <a:endParaRPr lang="en-US" sz="2800"/>
          </a:p>
          <a:p>
            <a:pPr marL="740410" lvl="1" indent="-283210"/>
            <a:r>
              <a:rPr lang="en-US" sz="2000">
                <a:latin typeface="Calibri"/>
                <a:cs typeface="Calibri"/>
              </a:rPr>
              <a:t>e = 0 describes a perfectly circular orbit</a:t>
            </a:r>
          </a:p>
          <a:p>
            <a:pPr marL="740410" lvl="1" indent="-283210"/>
            <a:r>
              <a:rPr lang="en-US" sz="2000">
                <a:latin typeface="Calibri"/>
                <a:cs typeface="Calibri"/>
              </a:rPr>
              <a:t>0 &lt; e &lt; 1 describes an elliptical orbit</a:t>
            </a:r>
          </a:p>
          <a:p>
            <a:pPr marL="740410" lvl="1" indent="-283210"/>
            <a:r>
              <a:rPr lang="en-US" sz="2000">
                <a:latin typeface="Calibri"/>
                <a:cs typeface="Calibri"/>
              </a:rPr>
              <a:t>e = 1 describes a parabolic orbit</a:t>
            </a:r>
          </a:p>
          <a:p>
            <a:pPr marL="740410" lvl="1" indent="-283210"/>
            <a:r>
              <a:rPr lang="en-US" sz="2000">
                <a:latin typeface="Calibri"/>
                <a:cs typeface="Calibri"/>
              </a:rPr>
              <a:t>e &gt; 1 describes a hyperbolic orbit</a:t>
            </a:r>
          </a:p>
          <a:p>
            <a:pPr marL="347345" indent="-347345"/>
            <a:r>
              <a:rPr lang="en-US" sz="2800" dirty="0">
                <a:latin typeface="Calibri"/>
                <a:cs typeface="Calibri"/>
              </a:rPr>
              <a:t>The Semi-major axis (</a:t>
            </a:r>
            <a:r>
              <a:rPr lang="en-US" sz="2800" i="1" dirty="0">
                <a:latin typeface="Calibri"/>
                <a:cs typeface="Calibri"/>
              </a:rPr>
              <a:t>a</a:t>
            </a:r>
            <a:r>
              <a:rPr lang="en-US" sz="2800" dirty="0">
                <a:latin typeface="Calibri"/>
                <a:cs typeface="Calibri"/>
              </a:rPr>
              <a:t>) </a:t>
            </a:r>
            <a:r>
              <a:rPr lang="en-US" sz="2800">
                <a:latin typeface="Calibri"/>
                <a:cs typeface="Calibri"/>
              </a:rPr>
              <a:t>determines the size of </a:t>
            </a:r>
            <a:r>
              <a:rPr lang="en-US" sz="2800" dirty="0">
                <a:latin typeface="Calibri"/>
                <a:cs typeface="Calibri"/>
              </a:rPr>
              <a:t>the orbit</a:t>
            </a:r>
          </a:p>
          <a:p>
            <a:pPr marL="740410" lvl="1" indent="-283210"/>
            <a:r>
              <a:rPr lang="en-US" sz="2000" i="1">
                <a:latin typeface="Calibri"/>
                <a:cs typeface="Calibri"/>
              </a:rPr>
              <a:t>a </a:t>
            </a:r>
            <a:r>
              <a:rPr lang="en-US" sz="2000">
                <a:latin typeface="Calibri"/>
                <a:cs typeface="Calibri"/>
              </a:rPr>
              <a:t>&gt; 0 when describing an elliptical orbit</a:t>
            </a:r>
            <a:endParaRPr lang="en-US" sz="2000">
              <a:latin typeface="Calibri"/>
              <a:ea typeface="Calibri"/>
              <a:cs typeface="Calibri"/>
            </a:endParaRPr>
          </a:p>
          <a:p>
            <a:pPr marL="740410" lvl="1" indent="-283210"/>
            <a:r>
              <a:rPr lang="en-US" sz="2000" i="1">
                <a:latin typeface="Calibri"/>
                <a:cs typeface="Calibri"/>
              </a:rPr>
              <a:t>a </a:t>
            </a:r>
            <a:r>
              <a:rPr lang="en-US" sz="2000">
                <a:latin typeface="Calibri"/>
                <a:cs typeface="Calibri"/>
              </a:rPr>
              <a:t>&lt; 0 when describing a hyperbolic orbit</a:t>
            </a:r>
            <a:endParaRPr lang="en-US" sz="2000">
              <a:latin typeface="Calibri"/>
              <a:ea typeface="Calibri"/>
              <a:cs typeface="Calibri"/>
            </a:endParaRPr>
          </a:p>
        </p:txBody>
      </p:sp>
      <p:sp>
        <p:nvSpPr>
          <p:cNvPr id="4" name="Slide Number Placeholder 3">
            <a:extLst>
              <a:ext uri="{FF2B5EF4-FFF2-40B4-BE49-F238E27FC236}">
                <a16:creationId xmlns:a16="http://schemas.microsoft.com/office/drawing/2014/main" id="{489FB02E-07C2-83B1-1D90-75BDE55C8E8E}"/>
              </a:ext>
            </a:extLst>
          </p:cNvPr>
          <p:cNvSpPr>
            <a:spLocks noGrp="1"/>
          </p:cNvSpPr>
          <p:nvPr>
            <p:ph type="sldNum" sz="quarter" idx="12"/>
          </p:nvPr>
        </p:nvSpPr>
        <p:spPr/>
        <p:txBody>
          <a:bodyPr/>
          <a:lstStyle/>
          <a:p>
            <a:fld id="{B89D3D56-9C5D-E74E-9C18-21C2C5E31D07}" type="slidenum">
              <a:rPr lang="en-US" smtClean="0"/>
              <a:pPr/>
              <a:t>18</a:t>
            </a:fld>
            <a:endParaRPr lang="en-US"/>
          </a:p>
        </p:txBody>
      </p:sp>
      <p:pic>
        <p:nvPicPr>
          <p:cNvPr id="1026" name="Picture 2" descr="What is Eccentric – Off Center Orbit of An Astronomical Body">
            <a:extLst>
              <a:ext uri="{FF2B5EF4-FFF2-40B4-BE49-F238E27FC236}">
                <a16:creationId xmlns:a16="http://schemas.microsoft.com/office/drawing/2014/main" id="{597B8250-3730-AD1D-FFC1-BAB62D44C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8946" y="1336622"/>
            <a:ext cx="2628900" cy="13650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F52F33F-20F2-665D-688F-C21A106B2FBC}"/>
              </a:ext>
            </a:extLst>
          </p:cNvPr>
          <p:cNvPicPr>
            <a:picLocks noChangeAspect="1"/>
          </p:cNvPicPr>
          <p:nvPr/>
        </p:nvPicPr>
        <p:blipFill>
          <a:blip r:embed="rId5"/>
          <a:stretch>
            <a:fillRect/>
          </a:stretch>
        </p:blipFill>
        <p:spPr>
          <a:xfrm>
            <a:off x="6740770" y="3716596"/>
            <a:ext cx="4536830" cy="2742438"/>
          </a:xfrm>
          <a:prstGeom prst="rect">
            <a:avLst/>
          </a:prstGeom>
        </p:spPr>
      </p:pic>
    </p:spTree>
    <p:extLst>
      <p:ext uri="{BB962C8B-B14F-4D97-AF65-F5344CB8AC3E}">
        <p14:creationId xmlns:p14="http://schemas.microsoft.com/office/powerpoint/2010/main" val="10897993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D047C-661B-765E-CD41-952CB791BCE9}"/>
              </a:ext>
            </a:extLst>
          </p:cNvPr>
          <p:cNvSpPr>
            <a:spLocks noGrp="1"/>
          </p:cNvSpPr>
          <p:nvPr>
            <p:ph type="title"/>
          </p:nvPr>
        </p:nvSpPr>
        <p:spPr/>
        <p:txBody>
          <a:bodyPr/>
          <a:lstStyle/>
          <a:p>
            <a:r>
              <a:rPr lang="en-US"/>
              <a:t>Ionosphere and Troposphere Modeling</a:t>
            </a:r>
          </a:p>
        </p:txBody>
      </p:sp>
      <p:sp>
        <p:nvSpPr>
          <p:cNvPr id="3" name="Content Placeholder 2">
            <a:extLst>
              <a:ext uri="{FF2B5EF4-FFF2-40B4-BE49-F238E27FC236}">
                <a16:creationId xmlns:a16="http://schemas.microsoft.com/office/drawing/2014/main" id="{D8033667-F8D3-A5AC-DA81-8DF36AA9852A}"/>
              </a:ext>
            </a:extLst>
          </p:cNvPr>
          <p:cNvSpPr>
            <a:spLocks noGrp="1"/>
          </p:cNvSpPr>
          <p:nvPr>
            <p:ph idx="1"/>
          </p:nvPr>
        </p:nvSpPr>
        <p:spPr>
          <a:xfrm>
            <a:off x="1076139" y="1217466"/>
            <a:ext cx="10642096" cy="5343406"/>
          </a:xfrm>
        </p:spPr>
        <p:txBody>
          <a:bodyPr vert="horz" lIns="91440" tIns="45720" rIns="91440" bIns="45720" rtlCol="0" anchor="t">
            <a:normAutofit/>
          </a:bodyPr>
          <a:lstStyle/>
          <a:p>
            <a:pPr marL="347345" indent="-347345"/>
            <a:r>
              <a:rPr lang="en-US" dirty="0"/>
              <a:t>Ionosphere model files</a:t>
            </a:r>
            <a:endParaRPr lang="en-US"/>
          </a:p>
          <a:p>
            <a:pPr marL="740410" lvl="1" indent="-283210"/>
            <a:r>
              <a:rPr lang="en-US" dirty="0"/>
              <a:t>Ionosphere model files are in </a:t>
            </a:r>
            <a:r>
              <a:rPr lang="en-US" b="1" dirty="0"/>
              <a:t>data/</a:t>
            </a:r>
            <a:r>
              <a:rPr lang="en-US" b="1" dirty="0" err="1"/>
              <a:t>IonosphereData</a:t>
            </a:r>
            <a:r>
              <a:rPr lang="en-US" b="1" dirty="0"/>
              <a:t>/</a:t>
            </a:r>
          </a:p>
          <a:p>
            <a:pPr marL="740410" lvl="1" indent="-283210"/>
            <a:r>
              <a:rPr lang="en-US" dirty="0"/>
              <a:t>GMAT uses the IRI2007 ionosphere model</a:t>
            </a:r>
          </a:p>
          <a:p>
            <a:pPr marL="740410" lvl="1" indent="-283210"/>
            <a:r>
              <a:rPr lang="en-US" dirty="0"/>
              <a:t>This model requires a collection of input files, but only two need to be maintained</a:t>
            </a:r>
          </a:p>
          <a:p>
            <a:pPr lvl="2"/>
            <a:r>
              <a:rPr lang="en-US" b="1" dirty="0"/>
              <a:t>ap.dat</a:t>
            </a:r>
            <a:r>
              <a:rPr lang="en-US" dirty="0"/>
              <a:t>, containing past and future predicted values of geomagnetic activity</a:t>
            </a:r>
          </a:p>
          <a:p>
            <a:pPr lvl="2"/>
            <a:r>
              <a:rPr lang="en-US" b="1" dirty="0"/>
              <a:t>ig_rz.dat</a:t>
            </a:r>
            <a:r>
              <a:rPr lang="en-US" dirty="0"/>
              <a:t>, containing monthly solar flux and sunspot numbers</a:t>
            </a:r>
          </a:p>
          <a:p>
            <a:pPr marL="740410" lvl="1" indent="-283210"/>
            <a:r>
              <a:rPr lang="en-US">
                <a:latin typeface="Calibri"/>
                <a:cs typeface="Calibri"/>
              </a:rPr>
              <a:t>Some versions of these files may be found online at the IRI model website (</a:t>
            </a:r>
            <a:r>
              <a:rPr lang="en-US">
                <a:latin typeface="Calibri"/>
                <a:cs typeface="Calibri"/>
                <a:hlinkClick r:id="rId2"/>
              </a:rPr>
              <a:t>https://irimodel.org/indices/</a:t>
            </a:r>
            <a:r>
              <a:rPr lang="en-US">
                <a:latin typeface="Calibri"/>
                <a:cs typeface="Calibri"/>
              </a:rPr>
              <a:t>) </a:t>
            </a:r>
            <a:endParaRPr lang="en-US" dirty="0">
              <a:latin typeface="Calibri"/>
              <a:cs typeface="Calibri"/>
            </a:endParaRPr>
          </a:p>
          <a:p>
            <a:pPr marL="740410" lvl="1" indent="-283210"/>
            <a:r>
              <a:rPr lang="en-US" dirty="0">
                <a:latin typeface="Calibri"/>
                <a:cs typeface="Calibri"/>
              </a:rPr>
              <a:t>For best accuracy, the ap.dat file should be kept up to date regularly, but the ig_rz.dat file is typically only updated yearly</a:t>
            </a:r>
            <a:endParaRPr lang="en-US"/>
          </a:p>
          <a:p>
            <a:pPr marL="740410" lvl="1" indent="-283210"/>
            <a:r>
              <a:rPr lang="en-US" dirty="0"/>
              <a:t>The GMATDataFileManager.py Python utility will automatically update the ionosphere ap.dat file using Ap data retrieved from the AGI space weather file</a:t>
            </a:r>
          </a:p>
          <a:p>
            <a:pPr marL="740410" lvl="1" indent="-283210"/>
            <a:r>
              <a:rPr lang="en-US" dirty="0"/>
              <a:t>The path to the ionosphere model files is hard-coded and cannot be changed in script or the startup file</a:t>
            </a:r>
          </a:p>
          <a:p>
            <a:pPr marL="347345" indent="-347345"/>
            <a:r>
              <a:rPr lang="en-US" dirty="0"/>
              <a:t>Troposphere modeling</a:t>
            </a:r>
          </a:p>
          <a:p>
            <a:pPr marL="740410" lvl="1" indent="-283210"/>
            <a:r>
              <a:rPr lang="en-US" dirty="0"/>
              <a:t>GMAT has two troposphere models: </a:t>
            </a:r>
            <a:r>
              <a:rPr lang="en-US" dirty="0" err="1"/>
              <a:t>HopfieldSaastamoinen</a:t>
            </a:r>
            <a:r>
              <a:rPr lang="en-US" dirty="0"/>
              <a:t> and Marini</a:t>
            </a:r>
          </a:p>
          <a:p>
            <a:pPr marL="740410" lvl="1" indent="-283210"/>
            <a:r>
              <a:rPr lang="en-US" dirty="0"/>
              <a:t>The </a:t>
            </a:r>
            <a:r>
              <a:rPr lang="en-US" dirty="0" err="1"/>
              <a:t>HopfieldSaastamoinen</a:t>
            </a:r>
            <a:r>
              <a:rPr lang="en-US" dirty="0"/>
              <a:t> model requires local weather data to be specified in the script on each </a:t>
            </a:r>
            <a:r>
              <a:rPr lang="en-US" dirty="0" err="1"/>
              <a:t>GroundStation</a:t>
            </a:r>
            <a:r>
              <a:rPr lang="en-US" dirty="0"/>
              <a:t> object; default parameters may be used, but accuracy is poorer</a:t>
            </a:r>
          </a:p>
          <a:p>
            <a:pPr marL="740410" lvl="1" indent="-283210"/>
            <a:r>
              <a:rPr lang="en-US" dirty="0"/>
              <a:t>The Marini model uses an external file which specifies refraction coefficients on a global grid</a:t>
            </a:r>
          </a:p>
          <a:p>
            <a:pPr marL="740410" lvl="1" indent="-283210"/>
            <a:r>
              <a:rPr lang="en-US" dirty="0"/>
              <a:t>Marini is the model used in the FDF</a:t>
            </a:r>
          </a:p>
          <a:p>
            <a:pPr marL="347345" indent="-347345"/>
            <a:endParaRPr lang="en-US" dirty="0"/>
          </a:p>
        </p:txBody>
      </p:sp>
      <p:sp>
        <p:nvSpPr>
          <p:cNvPr id="4" name="Slide Number Placeholder 3">
            <a:extLst>
              <a:ext uri="{FF2B5EF4-FFF2-40B4-BE49-F238E27FC236}">
                <a16:creationId xmlns:a16="http://schemas.microsoft.com/office/drawing/2014/main" id="{9E656749-47A5-8535-597E-E816ECA6F62C}"/>
              </a:ext>
            </a:extLst>
          </p:cNvPr>
          <p:cNvSpPr>
            <a:spLocks noGrp="1"/>
          </p:cNvSpPr>
          <p:nvPr>
            <p:ph type="sldNum" sz="quarter" idx="12"/>
          </p:nvPr>
        </p:nvSpPr>
        <p:spPr/>
        <p:txBody>
          <a:bodyPr/>
          <a:lstStyle/>
          <a:p>
            <a:fld id="{B89D3D56-9C5D-E74E-9C18-21C2C5E31D07}" type="slidenum">
              <a:rPr lang="en-US" smtClean="0"/>
              <a:pPr/>
              <a:t>180</a:t>
            </a:fld>
            <a:endParaRPr lang="en-US"/>
          </a:p>
        </p:txBody>
      </p:sp>
    </p:spTree>
    <p:extLst>
      <p:ext uri="{BB962C8B-B14F-4D97-AF65-F5344CB8AC3E}">
        <p14:creationId xmlns:p14="http://schemas.microsoft.com/office/powerpoint/2010/main" val="7121122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16BD-E99C-E8B5-401D-307292058F53}"/>
              </a:ext>
            </a:extLst>
          </p:cNvPr>
          <p:cNvSpPr>
            <a:spLocks noGrp="1"/>
          </p:cNvSpPr>
          <p:nvPr>
            <p:ph type="title"/>
          </p:nvPr>
        </p:nvSpPr>
        <p:spPr/>
        <p:txBody>
          <a:bodyPr/>
          <a:lstStyle/>
          <a:p>
            <a:r>
              <a:rPr lang="en-US"/>
              <a:t>Gravity Models for OD</a:t>
            </a:r>
          </a:p>
        </p:txBody>
      </p:sp>
      <p:sp>
        <p:nvSpPr>
          <p:cNvPr id="3" name="Content Placeholder 2">
            <a:extLst>
              <a:ext uri="{FF2B5EF4-FFF2-40B4-BE49-F238E27FC236}">
                <a16:creationId xmlns:a16="http://schemas.microsoft.com/office/drawing/2014/main" id="{71411C43-4EC3-DE7A-198D-F8BDF418EDED}"/>
              </a:ext>
            </a:extLst>
          </p:cNvPr>
          <p:cNvSpPr>
            <a:spLocks noGrp="1"/>
          </p:cNvSpPr>
          <p:nvPr>
            <p:ph idx="1"/>
          </p:nvPr>
        </p:nvSpPr>
        <p:spPr>
          <a:xfrm>
            <a:off x="1076139" y="1217466"/>
            <a:ext cx="10754972" cy="2962648"/>
          </a:xfrm>
        </p:spPr>
        <p:txBody>
          <a:bodyPr>
            <a:normAutofit fontScale="85000" lnSpcReduction="20000"/>
          </a:bodyPr>
          <a:lstStyle/>
          <a:p>
            <a:r>
              <a:rPr lang="en-US" dirty="0"/>
              <a:t>GMAT supports a few gravity file formats: the .</a:t>
            </a:r>
            <a:r>
              <a:rPr lang="en-US" dirty="0" err="1"/>
              <a:t>cof</a:t>
            </a:r>
            <a:r>
              <a:rPr lang="en-US" dirty="0"/>
              <a:t> format, .tab format, and the STK .</a:t>
            </a:r>
            <a:r>
              <a:rPr lang="en-US" dirty="0" err="1"/>
              <a:t>grv</a:t>
            </a:r>
            <a:r>
              <a:rPr lang="en-US" dirty="0"/>
              <a:t> format</a:t>
            </a:r>
          </a:p>
          <a:p>
            <a:r>
              <a:rPr lang="en-US" dirty="0"/>
              <a:t>GMAT comes with a number of models for the Earth, Moon, and other bodies</a:t>
            </a:r>
          </a:p>
          <a:p>
            <a:pPr lvl="1"/>
            <a:r>
              <a:rPr lang="en-US" dirty="0"/>
              <a:t>See the </a:t>
            </a:r>
            <a:r>
              <a:rPr lang="en-US" b="1" dirty="0"/>
              <a:t>data/gravity</a:t>
            </a:r>
            <a:r>
              <a:rPr lang="en-US" dirty="0"/>
              <a:t> folder</a:t>
            </a:r>
          </a:p>
          <a:p>
            <a:r>
              <a:rPr lang="en-US" dirty="0"/>
              <a:t>An excerpt of a sample </a:t>
            </a:r>
            <a:r>
              <a:rPr lang="en-US" dirty="0" err="1"/>
              <a:t>cof</a:t>
            </a:r>
            <a:r>
              <a:rPr lang="en-US" dirty="0"/>
              <a:t>-format file is shown below</a:t>
            </a:r>
          </a:p>
          <a:p>
            <a:pPr lvl="1"/>
            <a:r>
              <a:rPr lang="en-US" dirty="0"/>
              <a:t>POTFIELD contains the field maximum degree/order, GM value, equatorial radius</a:t>
            </a:r>
          </a:p>
          <a:p>
            <a:pPr lvl="1"/>
            <a:r>
              <a:rPr lang="en-US" dirty="0"/>
              <a:t>RECOEF contains the associated S (sine) and C (cosine) coefficient for each term</a:t>
            </a:r>
          </a:p>
          <a:p>
            <a:pPr lvl="1"/>
            <a:r>
              <a:rPr lang="en-US" dirty="0"/>
              <a:t>Proper column-formatting is critical</a:t>
            </a:r>
          </a:p>
          <a:p>
            <a:r>
              <a:rPr lang="en-US" dirty="0"/>
              <a:t>The STK </a:t>
            </a:r>
            <a:r>
              <a:rPr lang="en-US" dirty="0" err="1"/>
              <a:t>grv</a:t>
            </a:r>
            <a:r>
              <a:rPr lang="en-US" dirty="0"/>
              <a:t>-format is more forgiving and easier to interpret</a:t>
            </a:r>
          </a:p>
          <a:p>
            <a:pPr lvl="1"/>
            <a:r>
              <a:rPr lang="en-US" dirty="0">
                <a:hlinkClick r:id="rId2"/>
              </a:rPr>
              <a:t>https://help.agi.com/stk/#stk/importfilesGravity.htm</a:t>
            </a:r>
            <a:r>
              <a:rPr lang="en-US" dirty="0"/>
              <a:t> </a:t>
            </a:r>
          </a:p>
          <a:p>
            <a:r>
              <a:rPr lang="en-US" dirty="0"/>
              <a:t>GMAT supports gravity tide models</a:t>
            </a:r>
          </a:p>
          <a:p>
            <a:pPr lvl="1">
              <a:lnSpc>
                <a:spcPct val="100000"/>
              </a:lnSpc>
            </a:pPr>
            <a:r>
              <a:rPr lang="en-US" sz="1700" dirty="0"/>
              <a:t>Need to be careful that the user tide modeling selection is consistent with the gravity model, to avoid double-counting the effect</a:t>
            </a:r>
          </a:p>
        </p:txBody>
      </p:sp>
      <p:sp>
        <p:nvSpPr>
          <p:cNvPr id="4" name="Slide Number Placeholder 3">
            <a:extLst>
              <a:ext uri="{FF2B5EF4-FFF2-40B4-BE49-F238E27FC236}">
                <a16:creationId xmlns:a16="http://schemas.microsoft.com/office/drawing/2014/main" id="{5D1704FD-C583-7BE3-4F16-6E1BFF2F811F}"/>
              </a:ext>
            </a:extLst>
          </p:cNvPr>
          <p:cNvSpPr>
            <a:spLocks noGrp="1"/>
          </p:cNvSpPr>
          <p:nvPr>
            <p:ph type="sldNum" sz="quarter" idx="12"/>
          </p:nvPr>
        </p:nvSpPr>
        <p:spPr/>
        <p:txBody>
          <a:bodyPr/>
          <a:lstStyle/>
          <a:p>
            <a:fld id="{B89D3D56-9C5D-E74E-9C18-21C2C5E31D07}" type="slidenum">
              <a:rPr lang="en-US" smtClean="0"/>
              <a:pPr/>
              <a:t>181</a:t>
            </a:fld>
            <a:endParaRPr lang="en-US"/>
          </a:p>
        </p:txBody>
      </p:sp>
      <p:sp>
        <p:nvSpPr>
          <p:cNvPr id="5" name="TextBox 4">
            <a:extLst>
              <a:ext uri="{FF2B5EF4-FFF2-40B4-BE49-F238E27FC236}">
                <a16:creationId xmlns:a16="http://schemas.microsoft.com/office/drawing/2014/main" id="{F03665EC-4ECC-BE32-06EC-FF4408AA6AF6}"/>
              </a:ext>
            </a:extLst>
          </p:cNvPr>
          <p:cNvSpPr txBox="1"/>
          <p:nvPr/>
        </p:nvSpPr>
        <p:spPr>
          <a:xfrm>
            <a:off x="1076139" y="4180114"/>
            <a:ext cx="10151398" cy="1938992"/>
          </a:xfrm>
          <a:prstGeom prst="rect">
            <a:avLst/>
          </a:prstGeom>
          <a:noFill/>
          <a:ln>
            <a:solidFill>
              <a:schemeClr val="accent1"/>
            </a:solidFill>
            <a:prstDash val="dash"/>
          </a:ln>
        </p:spPr>
        <p:txBody>
          <a:bodyPr wrap="square">
            <a:spAutoFit/>
          </a:bodyPr>
          <a:lstStyle/>
          <a:p>
            <a:r>
              <a:rPr lang="en-US" sz="1200">
                <a:latin typeface="Courier New" panose="02070309020205020404" pitchFamily="49" charset="0"/>
                <a:cs typeface="Courier New" panose="02070309020205020404" pitchFamily="49" charset="0"/>
              </a:rPr>
              <a:t>COMMENT   4</a:t>
            </a:r>
          </a:p>
          <a:p>
            <a:r>
              <a:rPr lang="en-US" sz="1200">
                <a:latin typeface="Courier New" panose="02070309020205020404" pitchFamily="49" charset="0"/>
                <a:cs typeface="Courier New" panose="02070309020205020404" pitchFamily="49" charset="0"/>
              </a:rPr>
              <a:t>C GRAIL GSFC Lunar gravity model GRGM900C, from gggrx_0900c_sha.tab.</a:t>
            </a:r>
          </a:p>
          <a:p>
            <a:r>
              <a:rPr lang="en-US" sz="1200">
                <a:latin typeface="Courier New" panose="02070309020205020404" pitchFamily="49" charset="0"/>
                <a:cs typeface="Courier New" panose="02070309020205020404" pitchFamily="49" charset="0"/>
              </a:rPr>
              <a:t>C This file contains coefficients and related data for the GSFC Lunar gravity</a:t>
            </a:r>
          </a:p>
          <a:p>
            <a:r>
              <a:rPr lang="en-US" sz="1200">
                <a:latin typeface="Courier New" panose="02070309020205020404" pitchFamily="49" charset="0"/>
                <a:cs typeface="Courier New" panose="02070309020205020404" pitchFamily="49" charset="0"/>
              </a:rPr>
              <a:t>C field GRGM900C, a degree and order 900 spherical harmonic model.</a:t>
            </a:r>
          </a:p>
          <a:p>
            <a:r>
              <a:rPr lang="en-US" sz="1200">
                <a:latin typeface="Courier New" panose="02070309020205020404" pitchFamily="49" charset="0"/>
                <a:cs typeface="Courier New" panose="02070309020205020404" pitchFamily="49" charset="0"/>
              </a:rPr>
              <a:t>C This is a 900x900 model, but it has been truncated to 360x360.</a:t>
            </a:r>
          </a:p>
          <a:p>
            <a:r>
              <a:rPr lang="en-US" sz="1200">
                <a:latin typeface="Courier New" panose="02070309020205020404" pitchFamily="49" charset="0"/>
                <a:cs typeface="Courier New" panose="02070309020205020404" pitchFamily="49" charset="0"/>
              </a:rPr>
              <a:t>POTFIELD360360  0 4.90279996708864e+12 1.73800000000000e+06 1.00000000000000e+00</a:t>
            </a:r>
          </a:p>
          <a:p>
            <a:r>
              <a:rPr lang="en-US" sz="1200">
                <a:latin typeface="Courier New" panose="02070309020205020404" pitchFamily="49" charset="0"/>
                <a:cs typeface="Courier New" panose="02070309020205020404" pitchFamily="49" charset="0"/>
              </a:rPr>
              <a:t>RECOEF    2  0   -9.08866163613439e-05 0.00000000000000e+00</a:t>
            </a:r>
          </a:p>
          <a:p>
            <a:r>
              <a:rPr lang="en-US" sz="1200">
                <a:latin typeface="Courier New" panose="02070309020205020404" pitchFamily="49" charset="0"/>
                <a:cs typeface="Courier New" panose="02070309020205020404" pitchFamily="49" charset="0"/>
              </a:rPr>
              <a:t>RECOEF    2  1   -1.94959323612596e-10 1.07333253873312e-09</a:t>
            </a:r>
          </a:p>
          <a:p>
            <a:r>
              <a:rPr lang="en-US" sz="1200">
                <a:latin typeface="Courier New" panose="02070309020205020404" pitchFamily="49" charset="0"/>
                <a:cs typeface="Courier New" panose="02070309020205020404" pitchFamily="49" charset="0"/>
              </a:rPr>
              <a:t>RECOEF    2  2    3.46733340854267e-05 1.09084628698355e-10</a:t>
            </a:r>
          </a:p>
          <a:p>
            <a:r>
              <a:rPr lang="en-US" sz="1200">
                <a:latin typeface="Courier New" panose="02070309020205020404" pitchFamily="49" charset="0"/>
                <a:cs typeface="Courier New" panose="02070309020205020404" pitchFamily="49" charset="0"/>
              </a:rPr>
              <a:t>RECOEF    3  0   -3.19735296100717e-06 0.00000000000000e+00</a:t>
            </a:r>
          </a:p>
        </p:txBody>
      </p:sp>
    </p:spTree>
    <p:extLst>
      <p:ext uri="{BB962C8B-B14F-4D97-AF65-F5344CB8AC3E}">
        <p14:creationId xmlns:p14="http://schemas.microsoft.com/office/powerpoint/2010/main" val="40540664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DC63D-05CC-5ADD-C37A-ECA4A4A4999A}"/>
              </a:ext>
            </a:extLst>
          </p:cNvPr>
          <p:cNvSpPr>
            <a:spLocks noGrp="1"/>
          </p:cNvSpPr>
          <p:nvPr>
            <p:ph type="title"/>
          </p:nvPr>
        </p:nvSpPr>
        <p:spPr/>
        <p:txBody>
          <a:bodyPr/>
          <a:lstStyle/>
          <a:p>
            <a:r>
              <a:rPr lang="en-US"/>
              <a:t>The GMAT Startup File</a:t>
            </a:r>
          </a:p>
        </p:txBody>
      </p:sp>
      <p:sp>
        <p:nvSpPr>
          <p:cNvPr id="3" name="Content Placeholder 2">
            <a:extLst>
              <a:ext uri="{FF2B5EF4-FFF2-40B4-BE49-F238E27FC236}">
                <a16:creationId xmlns:a16="http://schemas.microsoft.com/office/drawing/2014/main" id="{D8868D16-FEC8-70A3-B94E-E3F36D10B051}"/>
              </a:ext>
            </a:extLst>
          </p:cNvPr>
          <p:cNvSpPr>
            <a:spLocks noGrp="1"/>
          </p:cNvSpPr>
          <p:nvPr>
            <p:ph idx="1"/>
          </p:nvPr>
        </p:nvSpPr>
        <p:spPr>
          <a:xfrm>
            <a:off x="1076139" y="1114137"/>
            <a:ext cx="10754972" cy="1502980"/>
          </a:xfrm>
        </p:spPr>
        <p:txBody>
          <a:bodyPr>
            <a:normAutofit fontScale="92500" lnSpcReduction="10000"/>
          </a:bodyPr>
          <a:lstStyle/>
          <a:p>
            <a:r>
              <a:rPr lang="en-US"/>
              <a:t>The startup file (</a:t>
            </a:r>
            <a:r>
              <a:rPr lang="en-US" b="1"/>
              <a:t>bin/gmat_startup_file.txt</a:t>
            </a:r>
            <a:r>
              <a:rPr lang="en-US"/>
              <a:t>) specifies the default paths for many OD-related files</a:t>
            </a:r>
          </a:p>
          <a:p>
            <a:pPr lvl="1"/>
            <a:r>
              <a:rPr lang="en-US"/>
              <a:t>Only a few of these paths may be overridden explicitly in the script</a:t>
            </a:r>
          </a:p>
          <a:p>
            <a:pPr>
              <a:lnSpc>
                <a:spcPct val="100000"/>
              </a:lnSpc>
            </a:pPr>
            <a:r>
              <a:rPr lang="en-US"/>
              <a:t>The most useful OD-related items in the startup file are shown below, with script overrides, where available</a:t>
            </a:r>
          </a:p>
          <a:p>
            <a:pPr lvl="1"/>
            <a:r>
              <a:rPr lang="en-US"/>
              <a:t>There are others besides these; these are the most frequently used</a:t>
            </a:r>
          </a:p>
        </p:txBody>
      </p:sp>
      <p:sp>
        <p:nvSpPr>
          <p:cNvPr id="4" name="Slide Number Placeholder 3">
            <a:extLst>
              <a:ext uri="{FF2B5EF4-FFF2-40B4-BE49-F238E27FC236}">
                <a16:creationId xmlns:a16="http://schemas.microsoft.com/office/drawing/2014/main" id="{B8B86045-6391-712E-A5F2-14C8F4601061}"/>
              </a:ext>
            </a:extLst>
          </p:cNvPr>
          <p:cNvSpPr>
            <a:spLocks noGrp="1"/>
          </p:cNvSpPr>
          <p:nvPr>
            <p:ph type="sldNum" sz="quarter" idx="12"/>
          </p:nvPr>
        </p:nvSpPr>
        <p:spPr/>
        <p:txBody>
          <a:bodyPr/>
          <a:lstStyle/>
          <a:p>
            <a:fld id="{B89D3D56-9C5D-E74E-9C18-21C2C5E31D07}" type="slidenum">
              <a:rPr lang="en-US" smtClean="0"/>
              <a:pPr/>
              <a:t>182</a:t>
            </a:fld>
            <a:endParaRPr lang="en-US"/>
          </a:p>
        </p:txBody>
      </p:sp>
      <p:graphicFrame>
        <p:nvGraphicFramePr>
          <p:cNvPr id="5" name="Table 5">
            <a:extLst>
              <a:ext uri="{FF2B5EF4-FFF2-40B4-BE49-F238E27FC236}">
                <a16:creationId xmlns:a16="http://schemas.microsoft.com/office/drawing/2014/main" id="{311DC331-2890-D0EE-49C3-001E46EC1FC0}"/>
              </a:ext>
            </a:extLst>
          </p:cNvPr>
          <p:cNvGraphicFramePr>
            <a:graphicFrameLocks noGrp="1"/>
          </p:cNvGraphicFramePr>
          <p:nvPr/>
        </p:nvGraphicFramePr>
        <p:xfrm>
          <a:off x="1149712" y="2701197"/>
          <a:ext cx="10306563" cy="3841114"/>
        </p:xfrm>
        <a:graphic>
          <a:graphicData uri="http://schemas.openxmlformats.org/drawingml/2006/table">
            <a:tbl>
              <a:tblPr firstRow="1" bandRow="1">
                <a:tableStyleId>{5C22544A-7EE6-4342-B048-85BDC9FD1C3A}</a:tableStyleId>
              </a:tblPr>
              <a:tblGrid>
                <a:gridCol w="2203088">
                  <a:extLst>
                    <a:ext uri="{9D8B030D-6E8A-4147-A177-3AD203B41FA5}">
                      <a16:colId xmlns:a16="http://schemas.microsoft.com/office/drawing/2014/main" val="3203009231"/>
                    </a:ext>
                  </a:extLst>
                </a:gridCol>
                <a:gridCol w="4026434">
                  <a:extLst>
                    <a:ext uri="{9D8B030D-6E8A-4147-A177-3AD203B41FA5}">
                      <a16:colId xmlns:a16="http://schemas.microsoft.com/office/drawing/2014/main" val="4238709088"/>
                    </a:ext>
                  </a:extLst>
                </a:gridCol>
                <a:gridCol w="4077041">
                  <a:extLst>
                    <a:ext uri="{9D8B030D-6E8A-4147-A177-3AD203B41FA5}">
                      <a16:colId xmlns:a16="http://schemas.microsoft.com/office/drawing/2014/main" val="3671966650"/>
                    </a:ext>
                  </a:extLst>
                </a:gridCol>
              </a:tblGrid>
              <a:tr h="366394">
                <a:tc>
                  <a:txBody>
                    <a:bodyPr/>
                    <a:lstStyle/>
                    <a:p>
                      <a:endParaRPr lang="en-US">
                        <a:latin typeface="Calibri" panose="020F0502020204030204" pitchFamily="34" charset="0"/>
                        <a:cs typeface="Calibri" panose="020F0502020204030204" pitchFamily="34" charset="0"/>
                      </a:endParaRPr>
                    </a:p>
                  </a:txBody>
                  <a:tcPr anchor="ctr"/>
                </a:tc>
                <a:tc>
                  <a:txBody>
                    <a:bodyPr/>
                    <a:lstStyle/>
                    <a:p>
                      <a:r>
                        <a:rPr lang="en-US">
                          <a:latin typeface="Calibri" panose="020F0502020204030204" pitchFamily="34" charset="0"/>
                          <a:cs typeface="Calibri" panose="020F0502020204030204" pitchFamily="34" charset="0"/>
                        </a:rPr>
                        <a:t>Description</a:t>
                      </a:r>
                    </a:p>
                  </a:txBody>
                  <a:tcPr anchor="ctr"/>
                </a:tc>
                <a:tc>
                  <a:txBody>
                    <a:bodyPr/>
                    <a:lstStyle/>
                    <a:p>
                      <a:r>
                        <a:rPr lang="en-US">
                          <a:latin typeface="Calibri" panose="020F0502020204030204" pitchFamily="34" charset="0"/>
                          <a:cs typeface="Calibri" panose="020F0502020204030204" pitchFamily="34" charset="0"/>
                        </a:rPr>
                        <a:t>Script Override</a:t>
                      </a:r>
                    </a:p>
                  </a:txBody>
                  <a:tcPr anchor="ctr"/>
                </a:tc>
                <a:extLst>
                  <a:ext uri="{0D108BD9-81ED-4DB2-BD59-A6C34878D82A}">
                    <a16:rowId xmlns:a16="http://schemas.microsoft.com/office/drawing/2014/main" val="5143865"/>
                  </a:ext>
                </a:extLst>
              </a:tr>
              <a:tr h="637139">
                <a:tc>
                  <a:txBody>
                    <a:bodyPr/>
                    <a:lstStyle/>
                    <a:p>
                      <a:r>
                        <a:rPr lang="en-US">
                          <a:latin typeface="Calibri" panose="020F0502020204030204" pitchFamily="34" charset="0"/>
                          <a:cs typeface="Calibri" panose="020F0502020204030204" pitchFamily="34" charset="0"/>
                        </a:rPr>
                        <a:t>PLANETARY_SPK_FILE</a:t>
                      </a:r>
                    </a:p>
                  </a:txBody>
                  <a:tcPr anchor="ctr"/>
                </a:tc>
                <a:tc>
                  <a:txBody>
                    <a:bodyPr/>
                    <a:lstStyle/>
                    <a:p>
                      <a:r>
                        <a:rPr lang="en-US">
                          <a:latin typeface="Calibri" panose="020F0502020204030204" pitchFamily="34" charset="0"/>
                          <a:cs typeface="Calibri" panose="020F0502020204030204" pitchFamily="34" charset="0"/>
                        </a:rPr>
                        <a:t>Default </a:t>
                      </a:r>
                      <a:r>
                        <a:rPr lang="en-US" err="1">
                          <a:latin typeface="Calibri" panose="020F0502020204030204" pitchFamily="34" charset="0"/>
                          <a:cs typeface="Calibri" panose="020F0502020204030204" pitchFamily="34" charset="0"/>
                        </a:rPr>
                        <a:t>SPKFilename</a:t>
                      </a:r>
                      <a:r>
                        <a:rPr lang="en-US">
                          <a:latin typeface="Calibri" panose="020F0502020204030204" pitchFamily="34" charset="0"/>
                          <a:cs typeface="Calibri" panose="020F0502020204030204" pitchFamily="34" charset="0"/>
                        </a:rPr>
                        <a:t> when </a:t>
                      </a:r>
                      <a:r>
                        <a:rPr lang="en-US" err="1">
                          <a:latin typeface="Calibri" panose="020F0502020204030204" pitchFamily="34" charset="0"/>
                          <a:cs typeface="Calibri" panose="020F0502020204030204" pitchFamily="34" charset="0"/>
                        </a:rPr>
                        <a:t>SolarSystem.EphemerisSource</a:t>
                      </a:r>
                      <a:r>
                        <a:rPr lang="en-US">
                          <a:latin typeface="Calibri" panose="020F0502020204030204" pitchFamily="34" charset="0"/>
                          <a:cs typeface="Calibri" panose="020F0502020204030204" pitchFamily="34" charset="0"/>
                        </a:rPr>
                        <a:t> is SPICE</a:t>
                      </a:r>
                    </a:p>
                  </a:txBody>
                  <a:tcPr anchor="ctr"/>
                </a:tc>
                <a:tc>
                  <a:txBody>
                    <a:bodyPr/>
                    <a:lstStyle/>
                    <a:p>
                      <a:r>
                        <a:rPr lang="en-US" err="1">
                          <a:latin typeface="Calibri" panose="020F0502020204030204" pitchFamily="34" charset="0"/>
                          <a:cs typeface="Calibri" panose="020F0502020204030204" pitchFamily="34" charset="0"/>
                        </a:rPr>
                        <a:t>SolarSystem.EphemerisSource</a:t>
                      </a:r>
                      <a:r>
                        <a:rPr lang="en-US">
                          <a:latin typeface="Calibri" panose="020F0502020204030204" pitchFamily="34" charset="0"/>
                          <a:cs typeface="Calibri" panose="020F0502020204030204" pitchFamily="34" charset="0"/>
                        </a:rPr>
                        <a:t> = SPICE</a:t>
                      </a:r>
                    </a:p>
                    <a:p>
                      <a:r>
                        <a:rPr lang="en-US" err="1">
                          <a:latin typeface="Calibri" panose="020F0502020204030204" pitchFamily="34" charset="0"/>
                          <a:cs typeface="Calibri" panose="020F0502020204030204" pitchFamily="34" charset="0"/>
                        </a:rPr>
                        <a:t>SolarSystem.SPKFilename</a:t>
                      </a:r>
                      <a:r>
                        <a:rPr lang="en-US">
                          <a:latin typeface="Calibri" panose="020F0502020204030204" pitchFamily="34" charset="0"/>
                          <a:cs typeface="Calibri" panose="020F0502020204030204" pitchFamily="34" charset="0"/>
                        </a:rPr>
                        <a:t> = &lt;your file&gt;</a:t>
                      </a:r>
                    </a:p>
                  </a:txBody>
                  <a:tcPr anchor="ctr"/>
                </a:tc>
                <a:extLst>
                  <a:ext uri="{0D108BD9-81ED-4DB2-BD59-A6C34878D82A}">
                    <a16:rowId xmlns:a16="http://schemas.microsoft.com/office/drawing/2014/main" val="1850036087"/>
                  </a:ext>
                </a:extLst>
              </a:tr>
              <a:tr h="910198">
                <a:tc>
                  <a:txBody>
                    <a:bodyPr/>
                    <a:lstStyle/>
                    <a:p>
                      <a:r>
                        <a:rPr lang="fr-FR">
                          <a:latin typeface="Calibri" panose="020F0502020204030204" pitchFamily="34" charset="0"/>
                          <a:cs typeface="Calibri" panose="020F0502020204030204" pitchFamily="34" charset="0"/>
                        </a:rPr>
                        <a:t>DE405_FILE</a:t>
                      </a:r>
                    </a:p>
                    <a:p>
                      <a:r>
                        <a:rPr lang="fr-FR">
                          <a:latin typeface="Calibri" panose="020F0502020204030204" pitchFamily="34" charset="0"/>
                          <a:cs typeface="Calibri" panose="020F0502020204030204" pitchFamily="34" charset="0"/>
                        </a:rPr>
                        <a:t>DE421_FILE</a:t>
                      </a:r>
                    </a:p>
                    <a:p>
                      <a:r>
                        <a:rPr lang="fr-FR">
                          <a:latin typeface="Calibri" panose="020F0502020204030204" pitchFamily="34" charset="0"/>
                          <a:cs typeface="Calibri" panose="020F0502020204030204" pitchFamily="34" charset="0"/>
                        </a:rPr>
                        <a:t>DE424_FILE</a:t>
                      </a:r>
                    </a:p>
                  </a:txBody>
                  <a:tcPr anchor="ctr"/>
                </a:tc>
                <a:tc>
                  <a:txBody>
                    <a:bodyPr/>
                    <a:lstStyle/>
                    <a:p>
                      <a:r>
                        <a:rPr lang="en-US">
                          <a:latin typeface="Calibri" panose="020F0502020204030204" pitchFamily="34" charset="0"/>
                          <a:cs typeface="Calibri" panose="020F0502020204030204" pitchFamily="34" charset="0"/>
                        </a:rPr>
                        <a:t>Default paths for planetary ephemeris files when </a:t>
                      </a:r>
                      <a:r>
                        <a:rPr lang="en-US" err="1">
                          <a:latin typeface="Calibri" panose="020F0502020204030204" pitchFamily="34" charset="0"/>
                          <a:cs typeface="Calibri" panose="020F0502020204030204" pitchFamily="34" charset="0"/>
                        </a:rPr>
                        <a:t>SolarSystem.EphemerisSource</a:t>
                      </a:r>
                      <a:r>
                        <a:rPr lang="en-US">
                          <a:latin typeface="Calibri" panose="020F0502020204030204" pitchFamily="34" charset="0"/>
                          <a:cs typeface="Calibri" panose="020F0502020204030204" pitchFamily="34" charset="0"/>
                        </a:rPr>
                        <a:t> is </a:t>
                      </a:r>
                      <a:r>
                        <a:rPr lang="en-US" err="1">
                          <a:latin typeface="Calibri" panose="020F0502020204030204" pitchFamily="34" charset="0"/>
                          <a:cs typeface="Calibri" panose="020F0502020204030204" pitchFamily="34" charset="0"/>
                        </a:rPr>
                        <a:t>DEnnn</a:t>
                      </a:r>
                      <a:endParaRPr lang="en-US">
                        <a:latin typeface="Calibri" panose="020F0502020204030204" pitchFamily="34" charset="0"/>
                        <a:cs typeface="Calibri" panose="020F0502020204030204" pitchFamily="34" charset="0"/>
                      </a:endParaRPr>
                    </a:p>
                  </a:txBody>
                  <a:tcPr anchor="ctr"/>
                </a:tc>
                <a:tc>
                  <a:txBody>
                    <a:bodyPr/>
                    <a:lstStyle/>
                    <a:p>
                      <a:r>
                        <a:rPr lang="en-US" err="1">
                          <a:latin typeface="Calibri" panose="020F0502020204030204" pitchFamily="34" charset="0"/>
                          <a:cs typeface="Calibri" panose="020F0502020204030204" pitchFamily="34" charset="0"/>
                        </a:rPr>
                        <a:t>SolarSystem.DEFilename</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01868183"/>
                  </a:ext>
                </a:extLst>
              </a:tr>
              <a:tr h="637139">
                <a:tc>
                  <a:txBody>
                    <a:bodyPr/>
                    <a:lstStyle/>
                    <a:p>
                      <a:r>
                        <a:rPr lang="fr-FR">
                          <a:latin typeface="Calibri" panose="020F0502020204030204" pitchFamily="34" charset="0"/>
                          <a:cs typeface="Calibri" panose="020F0502020204030204" pitchFamily="34" charset="0"/>
                        </a:rPr>
                        <a:t>EOP_FILE</a:t>
                      </a:r>
                    </a:p>
                  </a:txBody>
                  <a:tcPr anchor="ctr"/>
                </a:tc>
                <a:tc>
                  <a:txBody>
                    <a:bodyPr/>
                    <a:lstStyle/>
                    <a:p>
                      <a:r>
                        <a:rPr lang="en-US">
                          <a:latin typeface="Calibri" panose="020F0502020204030204" pitchFamily="34" charset="0"/>
                          <a:cs typeface="Calibri" panose="020F0502020204030204" pitchFamily="34" charset="0"/>
                        </a:rPr>
                        <a:t>Earth orientation parameters (UT1-UTC, pole X,Y)</a:t>
                      </a:r>
                    </a:p>
                  </a:txBody>
                  <a:tcPr anchor="ctr"/>
                </a:tc>
                <a:tc>
                  <a:txBody>
                    <a:bodyPr/>
                    <a:lstStyle/>
                    <a:p>
                      <a:r>
                        <a:rPr lang="en-US" err="1">
                          <a:latin typeface="Calibri" panose="020F0502020204030204" pitchFamily="34" charset="0"/>
                          <a:cs typeface="Calibri" panose="020F0502020204030204" pitchFamily="34" charset="0"/>
                        </a:rPr>
                        <a:t>Earth.EopFileName</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098091272"/>
                  </a:ext>
                </a:extLst>
              </a:tr>
              <a:tr h="366394">
                <a:tc>
                  <a:txBody>
                    <a:bodyPr/>
                    <a:lstStyle/>
                    <a:p>
                      <a:r>
                        <a:rPr lang="fr-FR">
                          <a:latin typeface="Calibri" panose="020F0502020204030204" pitchFamily="34" charset="0"/>
                          <a:cs typeface="Calibri" panose="020F0502020204030204" pitchFamily="34" charset="0"/>
                        </a:rPr>
                        <a:t>LEAP_SECS_FILE</a:t>
                      </a:r>
                    </a:p>
                  </a:txBody>
                  <a:tcPr anchor="ctr"/>
                </a:tc>
                <a:tc>
                  <a:txBody>
                    <a:bodyPr/>
                    <a:lstStyle/>
                    <a:p>
                      <a:r>
                        <a:rPr lang="en-US">
                          <a:latin typeface="Calibri" panose="020F0502020204030204" pitchFamily="34" charset="0"/>
                          <a:cs typeface="Calibri" panose="020F0502020204030204" pitchFamily="34" charset="0"/>
                        </a:rPr>
                        <a:t>Path to non-SPICE leap seconds (TAI-UTC) file</a:t>
                      </a:r>
                    </a:p>
                  </a:txBody>
                  <a:tcPr anchor="ctr"/>
                </a:tc>
                <a:tc>
                  <a:txBody>
                    <a:bodyPr/>
                    <a:lstStyle/>
                    <a:p>
                      <a:r>
                        <a:rPr lang="en-US">
                          <a:latin typeface="Calibri" panose="020F0502020204030204" pitchFamily="34" charset="0"/>
                          <a:cs typeface="Calibri" panose="020F0502020204030204" pitchFamily="34" charset="0"/>
                        </a:rPr>
                        <a:t>Not available</a:t>
                      </a:r>
                    </a:p>
                  </a:txBody>
                  <a:tcPr anchor="ctr"/>
                </a:tc>
                <a:extLst>
                  <a:ext uri="{0D108BD9-81ED-4DB2-BD59-A6C34878D82A}">
                    <a16:rowId xmlns:a16="http://schemas.microsoft.com/office/drawing/2014/main" val="2180845517"/>
                  </a:ext>
                </a:extLst>
              </a:tr>
              <a:tr h="637139">
                <a:tc>
                  <a:txBody>
                    <a:bodyPr/>
                    <a:lstStyle/>
                    <a:p>
                      <a:r>
                        <a:rPr lang="fr-FR">
                          <a:latin typeface="Calibri" panose="020F0502020204030204" pitchFamily="34" charset="0"/>
                          <a:cs typeface="Calibri" panose="020F0502020204030204" pitchFamily="34" charset="0"/>
                        </a:rPr>
                        <a:t>CSSI_FLUX_FILE</a:t>
                      </a:r>
                    </a:p>
                  </a:txBody>
                  <a:tcPr anchor="ctr"/>
                </a:tc>
                <a:tc>
                  <a:txBody>
                    <a:bodyPr/>
                    <a:lstStyle/>
                    <a:p>
                      <a:r>
                        <a:rPr lang="en-US">
                          <a:latin typeface="Calibri" panose="020F0502020204030204" pitchFamily="34" charset="0"/>
                          <a:cs typeface="Calibri" panose="020F0502020204030204" pitchFamily="34" charset="0"/>
                        </a:rPr>
                        <a:t>Default space weather file (for JR and MSIS  Earth atmospheric density models)</a:t>
                      </a:r>
                    </a:p>
                  </a:txBody>
                  <a:tcPr anchor="ctr"/>
                </a:tc>
                <a:tc>
                  <a:txBody>
                    <a:bodyPr/>
                    <a:lstStyle/>
                    <a:p>
                      <a:r>
                        <a:rPr lang="en-US" err="1">
                          <a:latin typeface="Calibri" panose="020F0502020204030204" pitchFamily="34" charset="0"/>
                          <a:cs typeface="Calibri" panose="020F0502020204030204" pitchFamily="34" charset="0"/>
                        </a:rPr>
                        <a:t>ForceModel</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Drag.CSSISpaceWeatherFile</a:t>
                      </a:r>
                      <a:endParaRPr lang="en-US">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03805383"/>
                  </a:ext>
                </a:extLst>
              </a:tr>
            </a:tbl>
          </a:graphicData>
        </a:graphic>
      </p:graphicFrame>
    </p:spTree>
    <p:extLst>
      <p:ext uri="{BB962C8B-B14F-4D97-AF65-F5344CB8AC3E}">
        <p14:creationId xmlns:p14="http://schemas.microsoft.com/office/powerpoint/2010/main" val="36633430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832C3-07E8-A4F3-C127-615D5968457C}"/>
              </a:ext>
            </a:extLst>
          </p:cNvPr>
          <p:cNvSpPr>
            <a:spLocks noGrp="1"/>
          </p:cNvSpPr>
          <p:nvPr>
            <p:ph type="title"/>
          </p:nvPr>
        </p:nvSpPr>
        <p:spPr/>
        <p:txBody>
          <a:bodyPr/>
          <a:lstStyle/>
          <a:p>
            <a:r>
              <a:rPr lang="en-US"/>
              <a:t>Tracking Data for Orbit Determination</a:t>
            </a:r>
          </a:p>
        </p:txBody>
      </p:sp>
      <p:sp>
        <p:nvSpPr>
          <p:cNvPr id="3" name="Text Placeholder 2">
            <a:extLst>
              <a:ext uri="{FF2B5EF4-FFF2-40B4-BE49-F238E27FC236}">
                <a16:creationId xmlns:a16="http://schemas.microsoft.com/office/drawing/2014/main" id="{0D1DA6BF-BA7C-8E18-4675-92904864CA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AC2946-7D22-F04D-7D1C-F01A8150A923}"/>
              </a:ext>
            </a:extLst>
          </p:cNvPr>
          <p:cNvSpPr>
            <a:spLocks noGrp="1"/>
          </p:cNvSpPr>
          <p:nvPr>
            <p:ph type="sldNum" sz="quarter" idx="12"/>
          </p:nvPr>
        </p:nvSpPr>
        <p:spPr/>
        <p:txBody>
          <a:bodyPr/>
          <a:lstStyle/>
          <a:p>
            <a:fld id="{B89D3D56-9C5D-E74E-9C18-21C2C5E31D07}" type="slidenum">
              <a:rPr lang="en-US" smtClean="0"/>
              <a:pPr/>
              <a:t>183</a:t>
            </a:fld>
            <a:endParaRPr lang="en-US"/>
          </a:p>
        </p:txBody>
      </p:sp>
    </p:spTree>
    <p:extLst>
      <p:ext uri="{BB962C8B-B14F-4D97-AF65-F5344CB8AC3E}">
        <p14:creationId xmlns:p14="http://schemas.microsoft.com/office/powerpoint/2010/main" val="13764376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672E-A251-EB7B-F899-4A080B8BDB9E}"/>
              </a:ext>
            </a:extLst>
          </p:cNvPr>
          <p:cNvSpPr>
            <a:spLocks noGrp="1"/>
          </p:cNvSpPr>
          <p:nvPr>
            <p:ph type="title"/>
          </p:nvPr>
        </p:nvSpPr>
        <p:spPr/>
        <p:txBody>
          <a:bodyPr/>
          <a:lstStyle/>
          <a:p>
            <a:r>
              <a:rPr lang="en-US"/>
              <a:t>Introduction to Spacecraft Tracking</a:t>
            </a:r>
          </a:p>
        </p:txBody>
      </p:sp>
      <p:sp>
        <p:nvSpPr>
          <p:cNvPr id="3" name="Text Placeholder 2">
            <a:extLst>
              <a:ext uri="{FF2B5EF4-FFF2-40B4-BE49-F238E27FC236}">
                <a16:creationId xmlns:a16="http://schemas.microsoft.com/office/drawing/2014/main" id="{75A60BE4-5B8B-41CE-C2D0-23FE82B33C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106A2A8-2B51-0EF7-879E-47A9523C1FFA}"/>
              </a:ext>
            </a:extLst>
          </p:cNvPr>
          <p:cNvSpPr>
            <a:spLocks noGrp="1"/>
          </p:cNvSpPr>
          <p:nvPr>
            <p:ph type="sldNum" sz="quarter" idx="12"/>
          </p:nvPr>
        </p:nvSpPr>
        <p:spPr/>
        <p:txBody>
          <a:bodyPr/>
          <a:lstStyle/>
          <a:p>
            <a:fld id="{B89D3D56-9C5D-E74E-9C18-21C2C5E31D07}" type="slidenum">
              <a:rPr lang="en-US" smtClean="0"/>
              <a:pPr/>
              <a:t>184</a:t>
            </a:fld>
            <a:endParaRPr lang="en-US"/>
          </a:p>
        </p:txBody>
      </p:sp>
    </p:spTree>
    <p:extLst>
      <p:ext uri="{BB962C8B-B14F-4D97-AF65-F5344CB8AC3E}">
        <p14:creationId xmlns:p14="http://schemas.microsoft.com/office/powerpoint/2010/main" val="9777733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60899-BCCE-F054-5C76-04E8CA5B87EA}"/>
              </a:ext>
            </a:extLst>
          </p:cNvPr>
          <p:cNvSpPr>
            <a:spLocks noGrp="1"/>
          </p:cNvSpPr>
          <p:nvPr>
            <p:ph type="title"/>
          </p:nvPr>
        </p:nvSpPr>
        <p:spPr/>
        <p:txBody>
          <a:bodyPr/>
          <a:lstStyle/>
          <a:p>
            <a:r>
              <a:rPr lang="en-US"/>
              <a:t>Tracking Observations for Orbit Determination</a:t>
            </a:r>
          </a:p>
        </p:txBody>
      </p:sp>
      <p:sp>
        <p:nvSpPr>
          <p:cNvPr id="3" name="Content Placeholder 2">
            <a:extLst>
              <a:ext uri="{FF2B5EF4-FFF2-40B4-BE49-F238E27FC236}">
                <a16:creationId xmlns:a16="http://schemas.microsoft.com/office/drawing/2014/main" id="{A4FC21FF-D020-F3B6-AF5A-8DDD967F5B92}"/>
              </a:ext>
            </a:extLst>
          </p:cNvPr>
          <p:cNvSpPr>
            <a:spLocks noGrp="1"/>
          </p:cNvSpPr>
          <p:nvPr>
            <p:ph idx="1"/>
          </p:nvPr>
        </p:nvSpPr>
        <p:spPr>
          <a:xfrm>
            <a:off x="1076139" y="1217466"/>
            <a:ext cx="10754972" cy="4741991"/>
          </a:xfrm>
        </p:spPr>
        <p:txBody>
          <a:bodyPr/>
          <a:lstStyle/>
          <a:p>
            <a:r>
              <a:rPr lang="en-US"/>
              <a:t>Orbit determination of any type requires observation data</a:t>
            </a:r>
          </a:p>
          <a:p>
            <a:pPr lvl="1"/>
            <a:r>
              <a:rPr lang="en-US"/>
              <a:t>These observations usually aren’t directly of the state (position and velocity), but instead of quantities that are derived from and depend on the state</a:t>
            </a:r>
          </a:p>
          <a:p>
            <a:pPr lvl="1"/>
            <a:r>
              <a:rPr lang="en-US"/>
              <a:t>For example, the range between a tracking antenna and the satellite, or the angles representing the antenna pointing during a tracking pass</a:t>
            </a:r>
          </a:p>
          <a:p>
            <a:r>
              <a:rPr lang="en-US"/>
              <a:t>The most common and easy to understand measurement types are angles, range, and Doppler</a:t>
            </a:r>
          </a:p>
          <a:p>
            <a:r>
              <a:rPr lang="en-US"/>
              <a:t>These measurements only scratch the surface of all the types of possible measurements which could be used for orbit determination</a:t>
            </a:r>
          </a:p>
          <a:p>
            <a:pPr lvl="1"/>
            <a:r>
              <a:rPr lang="en-US"/>
              <a:t>There are many variations on just range and Doppler, and in addition other measurement types like altimeter readings can be used for OD in some systems</a:t>
            </a:r>
          </a:p>
        </p:txBody>
      </p:sp>
      <p:sp>
        <p:nvSpPr>
          <p:cNvPr id="4" name="Slide Number Placeholder 3">
            <a:extLst>
              <a:ext uri="{FF2B5EF4-FFF2-40B4-BE49-F238E27FC236}">
                <a16:creationId xmlns:a16="http://schemas.microsoft.com/office/drawing/2014/main" id="{59AA204C-16FA-7579-335E-823A3124191D}"/>
              </a:ext>
            </a:extLst>
          </p:cNvPr>
          <p:cNvSpPr>
            <a:spLocks noGrp="1"/>
          </p:cNvSpPr>
          <p:nvPr>
            <p:ph type="sldNum" sz="quarter" idx="12"/>
          </p:nvPr>
        </p:nvSpPr>
        <p:spPr/>
        <p:txBody>
          <a:bodyPr/>
          <a:lstStyle/>
          <a:p>
            <a:fld id="{B89D3D56-9C5D-E74E-9C18-21C2C5E31D07}" type="slidenum">
              <a:rPr lang="en-US" smtClean="0"/>
              <a:pPr/>
              <a:t>185</a:t>
            </a:fld>
            <a:endParaRPr lang="en-US"/>
          </a:p>
        </p:txBody>
      </p:sp>
    </p:spTree>
    <p:extLst>
      <p:ext uri="{BB962C8B-B14F-4D97-AF65-F5344CB8AC3E}">
        <p14:creationId xmlns:p14="http://schemas.microsoft.com/office/powerpoint/2010/main" val="3178111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5D839F1-FC5D-4198-8DCA-18A28F2994E1}"/>
              </a:ext>
            </a:extLst>
          </p:cNvPr>
          <p:cNvSpPr>
            <a:spLocks noGrp="1"/>
          </p:cNvSpPr>
          <p:nvPr>
            <p:ph type="title"/>
          </p:nvPr>
        </p:nvSpPr>
        <p:spPr/>
        <p:txBody>
          <a:bodyPr>
            <a:normAutofit/>
          </a:bodyPr>
          <a:lstStyle/>
          <a:p>
            <a:r>
              <a:rPr lang="en-US"/>
              <a:t>Ground Antenna Pointing Angles</a:t>
            </a:r>
          </a:p>
        </p:txBody>
      </p:sp>
      <p:sp>
        <p:nvSpPr>
          <p:cNvPr id="13" name="Content Placeholder 12">
            <a:extLst>
              <a:ext uri="{FF2B5EF4-FFF2-40B4-BE49-F238E27FC236}">
                <a16:creationId xmlns:a16="http://schemas.microsoft.com/office/drawing/2014/main" id="{611DA2AC-444C-4F55-B18B-D67C2E7DFEEC}"/>
              </a:ext>
            </a:extLst>
          </p:cNvPr>
          <p:cNvSpPr>
            <a:spLocks noGrp="1"/>
          </p:cNvSpPr>
          <p:nvPr>
            <p:ph idx="1"/>
          </p:nvPr>
        </p:nvSpPr>
        <p:spPr>
          <a:xfrm>
            <a:off x="1076138" y="1217466"/>
            <a:ext cx="10443199" cy="5235886"/>
          </a:xfrm>
        </p:spPr>
        <p:txBody>
          <a:bodyPr>
            <a:normAutofit lnSpcReduction="10000"/>
          </a:bodyPr>
          <a:lstStyle/>
          <a:p>
            <a:r>
              <a:rPr lang="en-US" dirty="0"/>
              <a:t>Azimuth and Elevation</a:t>
            </a:r>
          </a:p>
          <a:p>
            <a:pPr lvl="1"/>
            <a:r>
              <a:rPr lang="en-US" dirty="0"/>
              <a:t>These are the simple azimuth and elevation of the direction of the antenna relative to the local horizon</a:t>
            </a:r>
          </a:p>
          <a:p>
            <a:pPr lvl="1"/>
            <a:r>
              <a:rPr lang="en-US" dirty="0"/>
              <a:t>One axis of rotation is vertical (the azimuth axis) and one horizontal (elevation)</a:t>
            </a:r>
          </a:p>
          <a:p>
            <a:pPr lvl="1"/>
            <a:r>
              <a:rPr lang="en-US" dirty="0"/>
              <a:t>Az/El antennas have difficulty tracking accurately when the target is nearly overhead (this condition is called “keyhole” or “gimbal lock”)</a:t>
            </a:r>
          </a:p>
          <a:p>
            <a:pPr lvl="1"/>
            <a:r>
              <a:rPr lang="en-US" dirty="0"/>
              <a:t>Since the elevation axis cannot exceed 90 degrees, the azimuth must rapidly swing 180 degrees around when tracking over zenith</a:t>
            </a:r>
          </a:p>
          <a:p>
            <a:r>
              <a:rPr lang="en-US" dirty="0"/>
              <a:t>X/Y</a:t>
            </a:r>
          </a:p>
          <a:p>
            <a:pPr lvl="1"/>
            <a:r>
              <a:rPr lang="en-US" dirty="0"/>
              <a:t>An X/Y mount is an alternative antenna gimbal scheme</a:t>
            </a:r>
          </a:p>
          <a:p>
            <a:pPr lvl="1"/>
            <a:r>
              <a:rPr lang="en-US" dirty="0"/>
              <a:t>Both axes are horizontal; this ameliorates the problem with tracking overhead</a:t>
            </a:r>
          </a:p>
          <a:p>
            <a:pPr lvl="1"/>
            <a:r>
              <a:rPr lang="en-US" dirty="0"/>
              <a:t>There is still a gimbal lock direction, but it is at the horizon (along the X-axis) where it has less of an impact on tracking and communications</a:t>
            </a:r>
          </a:p>
          <a:p>
            <a:r>
              <a:rPr lang="en-US" dirty="0"/>
              <a:t>Pointing angles can only be used for orbit determination when the antenna is in “auto-track” mode</a:t>
            </a:r>
          </a:p>
          <a:p>
            <a:pPr lvl="1"/>
            <a:r>
              <a:rPr lang="en-US" dirty="0"/>
              <a:t>In auto-track mode, the antenna autonomously follows the signal transmitted by the target satellite and the pointing angles are true measurements of the satellite angular position</a:t>
            </a:r>
          </a:p>
          <a:p>
            <a:pPr lvl="1"/>
            <a:r>
              <a:rPr lang="en-US" dirty="0"/>
              <a:t>In “program-track” mode, the tracking antenna pointing proceeds along the arc that is determined by the prediction data driving the antenna and therefore the angles are not true measurements of the satellite angular position, and should not be used in the orbit determination process</a:t>
            </a:r>
          </a:p>
          <a:p>
            <a:pPr lvl="1"/>
            <a:r>
              <a:rPr lang="en-US" dirty="0"/>
              <a:t>Program track angles are typically flagged invalid at the site</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40C71CC1-C5DD-461D-8E3F-5DC29071062B}"/>
              </a:ext>
            </a:extLst>
          </p:cNvPr>
          <p:cNvSpPr>
            <a:spLocks noGrp="1"/>
          </p:cNvSpPr>
          <p:nvPr>
            <p:ph type="sldNum" sz="quarter" idx="12"/>
          </p:nvPr>
        </p:nvSpPr>
        <p:spPr/>
        <p:txBody>
          <a:bodyPr/>
          <a:lstStyle/>
          <a:p>
            <a:fld id="{16E76710-6222-8A48-B09F-B7D0FE305B2C}" type="slidenum">
              <a:rPr lang="en-US" smtClean="0"/>
              <a:pPr/>
              <a:t>186</a:t>
            </a:fld>
            <a:endParaRPr lang="en-US"/>
          </a:p>
        </p:txBody>
      </p:sp>
    </p:spTree>
    <p:extLst>
      <p:ext uri="{BB962C8B-B14F-4D97-AF65-F5344CB8AC3E}">
        <p14:creationId xmlns:p14="http://schemas.microsoft.com/office/powerpoint/2010/main" val="1820764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5D839F1-FC5D-4198-8DCA-18A28F2994E1}"/>
              </a:ext>
            </a:extLst>
          </p:cNvPr>
          <p:cNvSpPr>
            <a:spLocks noGrp="1"/>
          </p:cNvSpPr>
          <p:nvPr>
            <p:ph type="title"/>
          </p:nvPr>
        </p:nvSpPr>
        <p:spPr/>
        <p:txBody>
          <a:bodyPr>
            <a:normAutofit/>
          </a:bodyPr>
          <a:lstStyle/>
          <a:p>
            <a:r>
              <a:rPr lang="en-US"/>
              <a:t>Range</a:t>
            </a:r>
          </a:p>
        </p:txBody>
      </p:sp>
      <p:sp>
        <p:nvSpPr>
          <p:cNvPr id="13" name="Content Placeholder 12">
            <a:extLst>
              <a:ext uri="{FF2B5EF4-FFF2-40B4-BE49-F238E27FC236}">
                <a16:creationId xmlns:a16="http://schemas.microsoft.com/office/drawing/2014/main" id="{611DA2AC-444C-4F55-B18B-D67C2E7DFEEC}"/>
              </a:ext>
            </a:extLst>
          </p:cNvPr>
          <p:cNvSpPr>
            <a:spLocks noGrp="1"/>
          </p:cNvSpPr>
          <p:nvPr>
            <p:ph idx="1"/>
          </p:nvPr>
        </p:nvSpPr>
        <p:spPr>
          <a:xfrm>
            <a:off x="1076138" y="1217466"/>
            <a:ext cx="10642895" cy="4741991"/>
          </a:xfrm>
        </p:spPr>
        <p:txBody>
          <a:bodyPr>
            <a:normAutofit/>
          </a:bodyPr>
          <a:lstStyle/>
          <a:p>
            <a:r>
              <a:rPr lang="en-US"/>
              <a:t>In the most general sense, a range measurement is the distance from the tracking site (on the ground or in space) to the target satellite</a:t>
            </a:r>
          </a:p>
          <a:p>
            <a:r>
              <a:rPr lang="en-US"/>
              <a:t>In practice, there are many different methods of obtaining this observation</a:t>
            </a:r>
          </a:p>
          <a:p>
            <a:pPr lvl="1"/>
            <a:r>
              <a:rPr lang="en-US"/>
              <a:t>Passive ranging (like C-band or laser retro-reflector ranging) does not require the participation of the tracked object; the signal reflects off the target and the range observation is the round-trip light-time between transmission and receipt of the signal</a:t>
            </a:r>
          </a:p>
          <a:p>
            <a:pPr lvl="1"/>
            <a:r>
              <a:rPr lang="en-US"/>
              <a:t>Coherent ranging requires the modulation of a ranging signal onto the up- (or forward-) link, which the spacecraft then receives and retransmits back to the ground</a:t>
            </a:r>
          </a:p>
          <a:p>
            <a:pPr lvl="1"/>
            <a:r>
              <a:rPr lang="en-US"/>
              <a:t>The coherent range is still essentially the round-trip light time, but now the spacecraft transponder delay must be accounted for</a:t>
            </a:r>
          </a:p>
          <a:p>
            <a:r>
              <a:rPr lang="en-US"/>
              <a:t>There are different methods of coherent range</a:t>
            </a:r>
          </a:p>
          <a:p>
            <a:pPr lvl="1"/>
            <a:r>
              <a:rPr lang="en-US"/>
              <a:t>The DSN can perform both Sequential Ranging and Pseudo-Noise ranging</a:t>
            </a:r>
          </a:p>
        </p:txBody>
      </p:sp>
      <p:sp>
        <p:nvSpPr>
          <p:cNvPr id="5" name="Slide Number Placeholder 4">
            <a:extLst>
              <a:ext uri="{FF2B5EF4-FFF2-40B4-BE49-F238E27FC236}">
                <a16:creationId xmlns:a16="http://schemas.microsoft.com/office/drawing/2014/main" id="{40C71CC1-C5DD-461D-8E3F-5DC29071062B}"/>
              </a:ext>
            </a:extLst>
          </p:cNvPr>
          <p:cNvSpPr>
            <a:spLocks noGrp="1"/>
          </p:cNvSpPr>
          <p:nvPr>
            <p:ph type="sldNum" sz="quarter" idx="12"/>
          </p:nvPr>
        </p:nvSpPr>
        <p:spPr/>
        <p:txBody>
          <a:bodyPr/>
          <a:lstStyle/>
          <a:p>
            <a:fld id="{16E76710-6222-8A48-B09F-B7D0FE305B2C}" type="slidenum">
              <a:rPr lang="en-US" smtClean="0"/>
              <a:pPr/>
              <a:t>187</a:t>
            </a:fld>
            <a:endParaRPr lang="en-US"/>
          </a:p>
        </p:txBody>
      </p:sp>
    </p:spTree>
    <p:extLst>
      <p:ext uri="{BB962C8B-B14F-4D97-AF65-F5344CB8AC3E}">
        <p14:creationId xmlns:p14="http://schemas.microsoft.com/office/powerpoint/2010/main" val="9698744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5D839F1-FC5D-4198-8DCA-18A28F2994E1}"/>
              </a:ext>
            </a:extLst>
          </p:cNvPr>
          <p:cNvSpPr>
            <a:spLocks noGrp="1"/>
          </p:cNvSpPr>
          <p:nvPr>
            <p:ph type="title"/>
          </p:nvPr>
        </p:nvSpPr>
        <p:spPr/>
        <p:txBody>
          <a:bodyPr>
            <a:normAutofit/>
          </a:bodyPr>
          <a:lstStyle/>
          <a:p>
            <a:r>
              <a:rPr lang="en-US"/>
              <a:t>Range-Rate and Doppler</a:t>
            </a:r>
          </a:p>
        </p:txBody>
      </p:sp>
      <p:sp>
        <p:nvSpPr>
          <p:cNvPr id="13" name="Content Placeholder 12">
            <a:extLst>
              <a:ext uri="{FF2B5EF4-FFF2-40B4-BE49-F238E27FC236}">
                <a16:creationId xmlns:a16="http://schemas.microsoft.com/office/drawing/2014/main" id="{611DA2AC-444C-4F55-B18B-D67C2E7DFEEC}"/>
              </a:ext>
            </a:extLst>
          </p:cNvPr>
          <p:cNvSpPr>
            <a:spLocks noGrp="1"/>
          </p:cNvSpPr>
          <p:nvPr>
            <p:ph idx="1"/>
          </p:nvPr>
        </p:nvSpPr>
        <p:spPr>
          <a:xfrm>
            <a:off x="1076139" y="1217466"/>
            <a:ext cx="10653406" cy="4741991"/>
          </a:xfrm>
        </p:spPr>
        <p:txBody>
          <a:bodyPr>
            <a:normAutofit/>
          </a:bodyPr>
          <a:lstStyle/>
          <a:p>
            <a:r>
              <a:rPr lang="en-US"/>
              <a:t>Range-rate and Doppler data are typically derived from phase count measurements</a:t>
            </a:r>
          </a:p>
          <a:p>
            <a:pPr lvl="1"/>
            <a:r>
              <a:rPr lang="en-US"/>
              <a:t>The Doppler tracking system starts a counter which records the number of wave peaks it sees in a given time interval (think of counting the peaks of a sine wave as they go by)</a:t>
            </a:r>
          </a:p>
          <a:p>
            <a:pPr lvl="1"/>
            <a:r>
              <a:rPr lang="en-US"/>
              <a:t>The Doppler observable is the accumulated number of peaks counted by the end of each Doppler count interval (usually something like five or ten seconds)</a:t>
            </a:r>
          </a:p>
          <a:p>
            <a:pPr lvl="1"/>
            <a:r>
              <a:rPr lang="en-US"/>
              <a:t>The number of peaks observed in each count interval is related to the spacecraft velocity along the line-of-sight to the tracker</a:t>
            </a:r>
          </a:p>
          <a:p>
            <a:r>
              <a:rPr lang="en-US"/>
              <a:t>Doppler tracking may be coherent or non-coherent</a:t>
            </a:r>
          </a:p>
          <a:p>
            <a:r>
              <a:rPr lang="en-US"/>
              <a:t>In coherent tracking schemes, the ground tracker sends an uplink signal, which is received and locked-on at the satellite, multiplied by a frequency ratio, and then retransmitted back (in a “coherent” fashion) to the ground station</a:t>
            </a:r>
          </a:p>
          <a:p>
            <a:pPr lvl="1"/>
            <a:r>
              <a:rPr lang="en-US"/>
              <a:t>Coherent Doppler tracking is often also called “two-way” Doppler tracking because it has both an uplink and downlink leg</a:t>
            </a:r>
          </a:p>
          <a:p>
            <a:pPr lvl="1"/>
            <a:r>
              <a:rPr lang="en-US"/>
              <a:t>Ground-based frequency references are well-known and usually more stable than satellite on-board oscillators and coherent Doppler tracking normally is usable for orbit determination</a:t>
            </a:r>
          </a:p>
          <a:p>
            <a:endParaRPr lang="en-US"/>
          </a:p>
        </p:txBody>
      </p:sp>
      <p:sp>
        <p:nvSpPr>
          <p:cNvPr id="5" name="Slide Number Placeholder 4">
            <a:extLst>
              <a:ext uri="{FF2B5EF4-FFF2-40B4-BE49-F238E27FC236}">
                <a16:creationId xmlns:a16="http://schemas.microsoft.com/office/drawing/2014/main" id="{40C71CC1-C5DD-461D-8E3F-5DC29071062B}"/>
              </a:ext>
            </a:extLst>
          </p:cNvPr>
          <p:cNvSpPr>
            <a:spLocks noGrp="1"/>
          </p:cNvSpPr>
          <p:nvPr>
            <p:ph type="sldNum" sz="quarter" idx="12"/>
          </p:nvPr>
        </p:nvSpPr>
        <p:spPr/>
        <p:txBody>
          <a:bodyPr/>
          <a:lstStyle/>
          <a:p>
            <a:fld id="{16E76710-6222-8A48-B09F-B7D0FE305B2C}" type="slidenum">
              <a:rPr lang="en-US" smtClean="0"/>
              <a:pPr/>
              <a:t>188</a:t>
            </a:fld>
            <a:endParaRPr lang="en-US"/>
          </a:p>
        </p:txBody>
      </p:sp>
    </p:spTree>
    <p:extLst>
      <p:ext uri="{BB962C8B-B14F-4D97-AF65-F5344CB8AC3E}">
        <p14:creationId xmlns:p14="http://schemas.microsoft.com/office/powerpoint/2010/main" val="5768295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5D839F1-FC5D-4198-8DCA-18A28F2994E1}"/>
              </a:ext>
            </a:extLst>
          </p:cNvPr>
          <p:cNvSpPr>
            <a:spLocks noGrp="1"/>
          </p:cNvSpPr>
          <p:nvPr>
            <p:ph type="title"/>
          </p:nvPr>
        </p:nvSpPr>
        <p:spPr/>
        <p:txBody>
          <a:bodyPr>
            <a:normAutofit/>
          </a:bodyPr>
          <a:lstStyle/>
          <a:p>
            <a:r>
              <a:rPr lang="en-US"/>
              <a:t>Range-Rate and Doppler</a:t>
            </a:r>
          </a:p>
        </p:txBody>
      </p:sp>
      <p:sp>
        <p:nvSpPr>
          <p:cNvPr id="13" name="Content Placeholder 12">
            <a:extLst>
              <a:ext uri="{FF2B5EF4-FFF2-40B4-BE49-F238E27FC236}">
                <a16:creationId xmlns:a16="http://schemas.microsoft.com/office/drawing/2014/main" id="{611DA2AC-444C-4F55-B18B-D67C2E7DFEEC}"/>
              </a:ext>
            </a:extLst>
          </p:cNvPr>
          <p:cNvSpPr>
            <a:spLocks noGrp="1"/>
          </p:cNvSpPr>
          <p:nvPr>
            <p:ph idx="1"/>
          </p:nvPr>
        </p:nvSpPr>
        <p:spPr>
          <a:xfrm>
            <a:off x="1076139" y="1217466"/>
            <a:ext cx="10663916" cy="4741991"/>
          </a:xfrm>
        </p:spPr>
        <p:txBody>
          <a:bodyPr>
            <a:normAutofit/>
          </a:bodyPr>
          <a:lstStyle/>
          <a:p>
            <a:r>
              <a:rPr lang="en-US"/>
              <a:t>In non-coherent tracking, the target satellite sends only a downlink carrier which is derived from the satellite on-board frequency reference</a:t>
            </a:r>
          </a:p>
          <a:p>
            <a:pPr lvl="1"/>
            <a:r>
              <a:rPr lang="en-US"/>
              <a:t>There is no uplink from the ground station (or the spacecraft did not lock to it)</a:t>
            </a:r>
          </a:p>
          <a:p>
            <a:pPr lvl="1"/>
            <a:r>
              <a:rPr lang="en-US"/>
              <a:t>Satellite operators use one-way passes for downlink of science and telemetry data when tracking or commanding is not needed</a:t>
            </a:r>
          </a:p>
          <a:p>
            <a:pPr lvl="1"/>
            <a:r>
              <a:rPr lang="en-US"/>
              <a:t>Since non-coherent tracking is downlink-only, it is sometimes also called “one-way” Doppler tracking</a:t>
            </a:r>
          </a:p>
          <a:p>
            <a:pPr lvl="1"/>
            <a:r>
              <a:rPr lang="en-US"/>
              <a:t>Most on-board satellite oscillators (with some exceptions) are not stable enough to permit use of non-coherent tracking for orbit determination; oscillator noise and drift may swamp the Doppler dynamics</a:t>
            </a:r>
          </a:p>
          <a:p>
            <a:pPr lvl="1"/>
            <a:r>
              <a:rPr lang="en-US"/>
              <a:t>Non-coherent tracking may provide useable </a:t>
            </a:r>
            <a:r>
              <a:rPr lang="en-US" err="1"/>
              <a:t>autotrack</a:t>
            </a:r>
            <a:r>
              <a:rPr lang="en-US"/>
              <a:t> angles</a:t>
            </a:r>
          </a:p>
          <a:p>
            <a:r>
              <a:rPr lang="en-US"/>
              <a:t>Depending on the source of the observations and the orbit determination system, range-rate and Doppler data may be represented in velocity units or Hertz </a:t>
            </a:r>
          </a:p>
          <a:p>
            <a:pPr lvl="1"/>
            <a:r>
              <a:rPr lang="en-US"/>
              <a:t>The terms “range-rate” and Doppler are often used interchangeably</a:t>
            </a:r>
          </a:p>
          <a:p>
            <a:endParaRPr lang="en-US"/>
          </a:p>
        </p:txBody>
      </p:sp>
      <p:sp>
        <p:nvSpPr>
          <p:cNvPr id="5" name="Slide Number Placeholder 4">
            <a:extLst>
              <a:ext uri="{FF2B5EF4-FFF2-40B4-BE49-F238E27FC236}">
                <a16:creationId xmlns:a16="http://schemas.microsoft.com/office/drawing/2014/main" id="{40C71CC1-C5DD-461D-8E3F-5DC29071062B}"/>
              </a:ext>
            </a:extLst>
          </p:cNvPr>
          <p:cNvSpPr>
            <a:spLocks noGrp="1"/>
          </p:cNvSpPr>
          <p:nvPr>
            <p:ph type="sldNum" sz="quarter" idx="12"/>
          </p:nvPr>
        </p:nvSpPr>
        <p:spPr/>
        <p:txBody>
          <a:bodyPr/>
          <a:lstStyle/>
          <a:p>
            <a:fld id="{16E76710-6222-8A48-B09F-B7D0FE305B2C}" type="slidenum">
              <a:rPr lang="en-US" smtClean="0"/>
              <a:pPr/>
              <a:t>189</a:t>
            </a:fld>
            <a:endParaRPr lang="en-US"/>
          </a:p>
        </p:txBody>
      </p:sp>
    </p:spTree>
    <p:extLst>
      <p:ext uri="{BB962C8B-B14F-4D97-AF65-F5344CB8AC3E}">
        <p14:creationId xmlns:p14="http://schemas.microsoft.com/office/powerpoint/2010/main" val="23126493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E85AA-AB96-67DE-3AB3-B430046FEDAC}"/>
              </a:ext>
            </a:extLst>
          </p:cNvPr>
          <p:cNvSpPr>
            <a:spLocks noGrp="1"/>
          </p:cNvSpPr>
          <p:nvPr>
            <p:ph type="title"/>
          </p:nvPr>
        </p:nvSpPr>
        <p:spPr/>
        <p:txBody>
          <a:bodyPr/>
          <a:lstStyle/>
          <a:p>
            <a:r>
              <a:rPr lang="en-US"/>
              <a:t>Keplerian Elements – Inclination, RAAN, and AOP</a:t>
            </a:r>
          </a:p>
        </p:txBody>
      </p:sp>
      <p:sp>
        <p:nvSpPr>
          <p:cNvPr id="3" name="Content Placeholder 2">
            <a:extLst>
              <a:ext uri="{FF2B5EF4-FFF2-40B4-BE49-F238E27FC236}">
                <a16:creationId xmlns:a16="http://schemas.microsoft.com/office/drawing/2014/main" id="{378B103E-590E-8F20-FF17-CC90E5714098}"/>
              </a:ext>
            </a:extLst>
          </p:cNvPr>
          <p:cNvSpPr>
            <a:spLocks noGrp="1"/>
          </p:cNvSpPr>
          <p:nvPr>
            <p:ph idx="1"/>
          </p:nvPr>
        </p:nvSpPr>
        <p:spPr/>
        <p:txBody>
          <a:bodyPr>
            <a:normAutofit/>
          </a:bodyPr>
          <a:lstStyle/>
          <a:p>
            <a:r>
              <a:rPr lang="en-US"/>
              <a:t>These three elements describe the orientation of the orbital ellipse about the central body’s equatorial plane</a:t>
            </a:r>
          </a:p>
          <a:p>
            <a:r>
              <a:rPr lang="en-US"/>
              <a:t>Inclination (</a:t>
            </a:r>
            <a:r>
              <a:rPr lang="en-US" i="1" err="1"/>
              <a:t>i</a:t>
            </a:r>
            <a:r>
              <a:rPr lang="en-US"/>
              <a:t>) is a measurement of the angle between the equatorial plane and the orbital plane</a:t>
            </a:r>
          </a:p>
          <a:p>
            <a:pPr lvl="1"/>
            <a:r>
              <a:rPr lang="en-US" i="1" err="1"/>
              <a:t>i</a:t>
            </a:r>
            <a:r>
              <a:rPr lang="en-US"/>
              <a:t> = 0 describes an orbit aligned with the equatorial plane</a:t>
            </a:r>
          </a:p>
          <a:p>
            <a:pPr lvl="1"/>
            <a:r>
              <a:rPr lang="en-US" i="1"/>
              <a:t>I</a:t>
            </a:r>
            <a:r>
              <a:rPr lang="en-US"/>
              <a:t> = 90 describes an orbit perpendicular with the equatorial plane, called a polar orbit</a:t>
            </a:r>
          </a:p>
          <a:p>
            <a:r>
              <a:rPr lang="en-US" i="1"/>
              <a:t>RAAN (</a:t>
            </a:r>
            <a:r>
              <a:rPr lang="el-GR" i="1"/>
              <a:t>Ω</a:t>
            </a:r>
            <a:r>
              <a:rPr lang="en-US" i="1"/>
              <a:t>) </a:t>
            </a:r>
            <a:r>
              <a:rPr lang="en-US"/>
              <a:t>is the right angle of the ascending node, or the longitude of the ascending node, and measures the angle between the vernal point and the ascending node</a:t>
            </a:r>
          </a:p>
          <a:p>
            <a:r>
              <a:rPr lang="en-US"/>
              <a:t>AOP (ω) is the argument of periapsis, which measures the angle between the ascending node and the periapsis </a:t>
            </a:r>
          </a:p>
          <a:p>
            <a:endParaRPr lang="en-US"/>
          </a:p>
        </p:txBody>
      </p:sp>
      <p:sp>
        <p:nvSpPr>
          <p:cNvPr id="4" name="Slide Number Placeholder 3">
            <a:extLst>
              <a:ext uri="{FF2B5EF4-FFF2-40B4-BE49-F238E27FC236}">
                <a16:creationId xmlns:a16="http://schemas.microsoft.com/office/drawing/2014/main" id="{489FB02E-07C2-83B1-1D90-75BDE55C8E8E}"/>
              </a:ext>
            </a:extLst>
          </p:cNvPr>
          <p:cNvSpPr>
            <a:spLocks noGrp="1"/>
          </p:cNvSpPr>
          <p:nvPr>
            <p:ph type="sldNum" sz="quarter" idx="12"/>
          </p:nvPr>
        </p:nvSpPr>
        <p:spPr/>
        <p:txBody>
          <a:bodyPr/>
          <a:lstStyle/>
          <a:p>
            <a:fld id="{B89D3D56-9C5D-E74E-9C18-21C2C5E31D07}" type="slidenum">
              <a:rPr lang="en-US" smtClean="0"/>
              <a:pPr/>
              <a:t>19</a:t>
            </a:fld>
            <a:endParaRPr lang="en-US"/>
          </a:p>
        </p:txBody>
      </p:sp>
      <p:pic>
        <p:nvPicPr>
          <p:cNvPr id="5" name="Picture 2" descr="Orbital node - Wikipedia">
            <a:extLst>
              <a:ext uri="{FF2B5EF4-FFF2-40B4-BE49-F238E27FC236}">
                <a16:creationId xmlns:a16="http://schemas.microsoft.com/office/drawing/2014/main" id="{FE73B4B0-974F-614B-BAE6-E1B0BDE65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895" y="1217466"/>
            <a:ext cx="5191764" cy="467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0005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5D839F1-FC5D-4198-8DCA-18A28F2994E1}"/>
              </a:ext>
            </a:extLst>
          </p:cNvPr>
          <p:cNvSpPr>
            <a:spLocks noGrp="1"/>
          </p:cNvSpPr>
          <p:nvPr>
            <p:ph type="title"/>
          </p:nvPr>
        </p:nvSpPr>
        <p:spPr/>
        <p:txBody>
          <a:bodyPr>
            <a:normAutofit/>
          </a:bodyPr>
          <a:lstStyle/>
          <a:p>
            <a:r>
              <a:rPr lang="en-US"/>
              <a:t>GPS Tracking</a:t>
            </a:r>
          </a:p>
        </p:txBody>
      </p:sp>
      <p:sp>
        <p:nvSpPr>
          <p:cNvPr id="13" name="Content Placeholder 12">
            <a:extLst>
              <a:ext uri="{FF2B5EF4-FFF2-40B4-BE49-F238E27FC236}">
                <a16:creationId xmlns:a16="http://schemas.microsoft.com/office/drawing/2014/main" id="{611DA2AC-444C-4F55-B18B-D67C2E7DFEEC}"/>
              </a:ext>
            </a:extLst>
          </p:cNvPr>
          <p:cNvSpPr>
            <a:spLocks noGrp="1"/>
          </p:cNvSpPr>
          <p:nvPr>
            <p:ph idx="1"/>
          </p:nvPr>
        </p:nvSpPr>
        <p:spPr>
          <a:xfrm>
            <a:off x="1076139" y="1217466"/>
            <a:ext cx="10754972" cy="4741991"/>
          </a:xfrm>
        </p:spPr>
        <p:txBody>
          <a:bodyPr>
            <a:normAutofit/>
          </a:bodyPr>
          <a:lstStyle/>
          <a:p>
            <a:r>
              <a:rPr lang="en-US"/>
              <a:t>Many low-Earth orbiting satellites now utilize the Global Positioning System to perform OD</a:t>
            </a:r>
          </a:p>
          <a:p>
            <a:pPr lvl="1"/>
            <a:r>
              <a:rPr lang="en-US"/>
              <a:t>In most instances, these satellites perform autonomous on-board OD using the signals from GPS satellites</a:t>
            </a:r>
          </a:p>
          <a:p>
            <a:r>
              <a:rPr lang="en-US"/>
              <a:t>In the simplest sense, the satellite can obtain a range measurement between itself and each GPS satellite currently in view</a:t>
            </a:r>
          </a:p>
          <a:p>
            <a:pPr lvl="1"/>
            <a:r>
              <a:rPr lang="en-US"/>
              <a:t>GPS range measurements are usually called “</a:t>
            </a:r>
            <a:r>
              <a:rPr lang="en-US" err="1"/>
              <a:t>pseudorange</a:t>
            </a:r>
            <a:r>
              <a:rPr lang="en-US"/>
              <a:t>” measurements; “pseudo-” because they are affected by a timing bias between the receiving satellite and GPS satellite</a:t>
            </a:r>
          </a:p>
          <a:p>
            <a:pPr lvl="1"/>
            <a:r>
              <a:rPr lang="en-US"/>
              <a:t>If there are at least four of these range measurements, combined with knowledge of the GPS satellite positions, the satellite can perform a triangulation operation to eliminate the timing bias and obtain its absolute position in space</a:t>
            </a:r>
          </a:p>
          <a:p>
            <a:pPr lvl="1"/>
            <a:r>
              <a:rPr lang="en-US"/>
              <a:t>These triangulation solutions are sometimes called “point solutions” and usually come in the form of position vectors (X, Y, Z)</a:t>
            </a:r>
          </a:p>
          <a:p>
            <a:r>
              <a:rPr lang="en-US"/>
              <a:t>This triangulation solution may be of sufficient accuracy for mission planning and science data</a:t>
            </a:r>
          </a:p>
          <a:p>
            <a:pPr lvl="1"/>
            <a:r>
              <a:rPr lang="en-US"/>
              <a:t>Some missions downlink the point solutions and perform filtering or smoothing of the states on the ground, to improve both definitive and predictive orbits</a:t>
            </a:r>
          </a:p>
          <a:p>
            <a:pPr lvl="1"/>
            <a:r>
              <a:rPr lang="en-US"/>
              <a:t>Some missions have the capability to perform filtering on-board</a:t>
            </a:r>
          </a:p>
          <a:p>
            <a:r>
              <a:rPr lang="en-US"/>
              <a:t>This type of tracking can be very dense, in fact continuous or nearly continuous</a:t>
            </a:r>
          </a:p>
          <a:p>
            <a:endParaRPr lang="en-US"/>
          </a:p>
        </p:txBody>
      </p:sp>
      <p:sp>
        <p:nvSpPr>
          <p:cNvPr id="5" name="Slide Number Placeholder 4">
            <a:extLst>
              <a:ext uri="{FF2B5EF4-FFF2-40B4-BE49-F238E27FC236}">
                <a16:creationId xmlns:a16="http://schemas.microsoft.com/office/drawing/2014/main" id="{40C71CC1-C5DD-461D-8E3F-5DC29071062B}"/>
              </a:ext>
            </a:extLst>
          </p:cNvPr>
          <p:cNvSpPr>
            <a:spLocks noGrp="1"/>
          </p:cNvSpPr>
          <p:nvPr>
            <p:ph type="sldNum" sz="quarter" idx="12"/>
          </p:nvPr>
        </p:nvSpPr>
        <p:spPr/>
        <p:txBody>
          <a:bodyPr/>
          <a:lstStyle/>
          <a:p>
            <a:fld id="{16E76710-6222-8A48-B09F-B7D0FE305B2C}" type="slidenum">
              <a:rPr lang="en-US" smtClean="0"/>
              <a:pPr/>
              <a:t>190</a:t>
            </a:fld>
            <a:endParaRPr lang="en-US"/>
          </a:p>
        </p:txBody>
      </p:sp>
    </p:spTree>
    <p:extLst>
      <p:ext uri="{BB962C8B-B14F-4D97-AF65-F5344CB8AC3E}">
        <p14:creationId xmlns:p14="http://schemas.microsoft.com/office/powerpoint/2010/main" val="14114984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5D839F1-FC5D-4198-8DCA-18A28F2994E1}"/>
              </a:ext>
            </a:extLst>
          </p:cNvPr>
          <p:cNvSpPr>
            <a:spLocks noGrp="1"/>
          </p:cNvSpPr>
          <p:nvPr>
            <p:ph type="title"/>
          </p:nvPr>
        </p:nvSpPr>
        <p:spPr/>
        <p:txBody>
          <a:bodyPr>
            <a:normAutofit/>
          </a:bodyPr>
          <a:lstStyle/>
          <a:p>
            <a:r>
              <a:rPr lang="en-US"/>
              <a:t>Media Corrections</a:t>
            </a:r>
          </a:p>
        </p:txBody>
      </p:sp>
      <p:sp>
        <p:nvSpPr>
          <p:cNvPr id="13" name="Content Placeholder 12">
            <a:extLst>
              <a:ext uri="{FF2B5EF4-FFF2-40B4-BE49-F238E27FC236}">
                <a16:creationId xmlns:a16="http://schemas.microsoft.com/office/drawing/2014/main" id="{611DA2AC-444C-4F55-B18B-D67C2E7DFEEC}"/>
              </a:ext>
            </a:extLst>
          </p:cNvPr>
          <p:cNvSpPr>
            <a:spLocks noGrp="1"/>
          </p:cNvSpPr>
          <p:nvPr>
            <p:ph idx="1"/>
          </p:nvPr>
        </p:nvSpPr>
        <p:spPr>
          <a:xfrm>
            <a:off x="1076139" y="1217466"/>
            <a:ext cx="10754972" cy="4741991"/>
          </a:xfrm>
        </p:spPr>
        <p:txBody>
          <a:bodyPr>
            <a:normAutofit/>
          </a:bodyPr>
          <a:lstStyle/>
          <a:p>
            <a:r>
              <a:rPr lang="en-US" dirty="0"/>
              <a:t>Nearly every tracking data measurement type is affected in some way by the “medium” through which the signal passes</a:t>
            </a:r>
          </a:p>
          <a:p>
            <a:pPr lvl="1"/>
            <a:r>
              <a:rPr lang="en-US" dirty="0"/>
              <a:t>For most missions, the only media corrections that need to be considered are due to Earth’s troposphere and ionosphere</a:t>
            </a:r>
          </a:p>
          <a:p>
            <a:r>
              <a:rPr lang="en-US" dirty="0"/>
              <a:t>For example, a range measurement received from a LEO satellite is inevitably larger than the straight-line path length from the ground station to the satellite, due to refraction (bending) of the signal in the Earth’s atmosphere</a:t>
            </a:r>
          </a:p>
          <a:p>
            <a:pPr lvl="1"/>
            <a:r>
              <a:rPr lang="en-US" dirty="0"/>
              <a:t>Other measurement types like angles and Doppler are also affected by these effects</a:t>
            </a:r>
          </a:p>
          <a:p>
            <a:pPr lvl="1"/>
            <a:r>
              <a:rPr lang="en-US" dirty="0"/>
              <a:t>The troposphere correction depends on local weather conditions at the tracking site</a:t>
            </a:r>
          </a:p>
          <a:p>
            <a:pPr lvl="1"/>
            <a:r>
              <a:rPr lang="en-US" dirty="0"/>
              <a:t>The ionosphere correction depends on signal frequency and ionosphere total electron count</a:t>
            </a:r>
          </a:p>
          <a:p>
            <a:pPr lvl="1"/>
            <a:r>
              <a:rPr lang="en-US" dirty="0"/>
              <a:t>All corrections tend to get very large as the signal path approaches the horizon and cuts through larger slices of atmosphere</a:t>
            </a:r>
          </a:p>
          <a:p>
            <a:pPr lvl="1"/>
            <a:r>
              <a:rPr lang="en-US" dirty="0"/>
              <a:t>This is why it’s undesirable to use tracking data below about 10 degrees elevation in OD</a:t>
            </a:r>
          </a:p>
          <a:p>
            <a:r>
              <a:rPr lang="en-US" dirty="0"/>
              <a:t>The ionosphere correction is frequency-dependent and rapidly diminishes at higher frequencies</a:t>
            </a:r>
          </a:p>
          <a:p>
            <a:pPr lvl="1"/>
            <a:r>
              <a:rPr lang="en-US" dirty="0"/>
              <a:t>Ionosphere corrections are significant at S-band, but mostly negligible at K-band</a:t>
            </a:r>
          </a:p>
          <a:p>
            <a:endParaRPr lang="en-US" dirty="0"/>
          </a:p>
        </p:txBody>
      </p:sp>
      <p:sp>
        <p:nvSpPr>
          <p:cNvPr id="5" name="Slide Number Placeholder 4">
            <a:extLst>
              <a:ext uri="{FF2B5EF4-FFF2-40B4-BE49-F238E27FC236}">
                <a16:creationId xmlns:a16="http://schemas.microsoft.com/office/drawing/2014/main" id="{40C71CC1-C5DD-461D-8E3F-5DC29071062B}"/>
              </a:ext>
            </a:extLst>
          </p:cNvPr>
          <p:cNvSpPr>
            <a:spLocks noGrp="1"/>
          </p:cNvSpPr>
          <p:nvPr>
            <p:ph type="sldNum" sz="quarter" idx="12"/>
          </p:nvPr>
        </p:nvSpPr>
        <p:spPr/>
        <p:txBody>
          <a:bodyPr/>
          <a:lstStyle/>
          <a:p>
            <a:fld id="{16E76710-6222-8A48-B09F-B7D0FE305B2C}" type="slidenum">
              <a:rPr lang="en-US" smtClean="0"/>
              <a:pPr/>
              <a:t>191</a:t>
            </a:fld>
            <a:endParaRPr lang="en-US"/>
          </a:p>
        </p:txBody>
      </p:sp>
    </p:spTree>
    <p:extLst>
      <p:ext uri="{BB962C8B-B14F-4D97-AF65-F5344CB8AC3E}">
        <p14:creationId xmlns:p14="http://schemas.microsoft.com/office/powerpoint/2010/main" val="29899430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5D839F1-FC5D-4198-8DCA-18A28F2994E1}"/>
              </a:ext>
            </a:extLst>
          </p:cNvPr>
          <p:cNvSpPr>
            <a:spLocks noGrp="1"/>
          </p:cNvSpPr>
          <p:nvPr>
            <p:ph type="title"/>
          </p:nvPr>
        </p:nvSpPr>
        <p:spPr/>
        <p:txBody>
          <a:bodyPr>
            <a:normAutofit/>
          </a:bodyPr>
          <a:lstStyle/>
          <a:p>
            <a:r>
              <a:rPr lang="en-US"/>
              <a:t>Media Corrections</a:t>
            </a:r>
          </a:p>
        </p:txBody>
      </p:sp>
      <p:sp>
        <p:nvSpPr>
          <p:cNvPr id="13" name="Content Placeholder 12">
            <a:extLst>
              <a:ext uri="{FF2B5EF4-FFF2-40B4-BE49-F238E27FC236}">
                <a16:creationId xmlns:a16="http://schemas.microsoft.com/office/drawing/2014/main" id="{611DA2AC-444C-4F55-B18B-D67C2E7DFEEC}"/>
              </a:ext>
            </a:extLst>
          </p:cNvPr>
          <p:cNvSpPr>
            <a:spLocks noGrp="1"/>
          </p:cNvSpPr>
          <p:nvPr>
            <p:ph idx="1"/>
          </p:nvPr>
        </p:nvSpPr>
        <p:spPr>
          <a:xfrm>
            <a:off x="1076139" y="1217466"/>
            <a:ext cx="10754972" cy="4741991"/>
          </a:xfrm>
        </p:spPr>
        <p:txBody>
          <a:bodyPr>
            <a:normAutofit/>
          </a:bodyPr>
          <a:lstStyle/>
          <a:p>
            <a:r>
              <a:rPr lang="en-US"/>
              <a:t>Media corrections are generally the responsibility of the operator and the OD software</a:t>
            </a:r>
          </a:p>
          <a:p>
            <a:pPr lvl="1"/>
            <a:r>
              <a:rPr lang="en-US"/>
              <a:t>OD software typically includes a few choices of analytical troposphere and ionosphere models</a:t>
            </a:r>
          </a:p>
          <a:p>
            <a:r>
              <a:rPr lang="en-US"/>
              <a:t>Some tracking sites provide weather data reports, for use in troposphere models that require weather data</a:t>
            </a:r>
          </a:p>
          <a:p>
            <a:pPr lvl="1"/>
            <a:r>
              <a:rPr lang="en-US"/>
              <a:t>The relevant indices are temperature, relative humidity, and barometric pressure</a:t>
            </a:r>
          </a:p>
          <a:p>
            <a:r>
              <a:rPr lang="en-US"/>
              <a:t>The DSN has a service which computes ionosphere and troposphere corrections based on media conditions at the time of each pass</a:t>
            </a:r>
          </a:p>
          <a:p>
            <a:pPr lvl="1"/>
            <a:r>
              <a:rPr lang="en-US"/>
              <a:t>This is called TRK-2-23 data</a:t>
            </a:r>
          </a:p>
          <a:p>
            <a:pPr lvl="1"/>
            <a:r>
              <a:rPr lang="en-US"/>
              <a:t>The DSN network is the only one (that I know of) that provides this service</a:t>
            </a:r>
          </a:p>
          <a:p>
            <a:endParaRPr lang="en-US"/>
          </a:p>
        </p:txBody>
      </p:sp>
      <p:sp>
        <p:nvSpPr>
          <p:cNvPr id="5" name="Slide Number Placeholder 4">
            <a:extLst>
              <a:ext uri="{FF2B5EF4-FFF2-40B4-BE49-F238E27FC236}">
                <a16:creationId xmlns:a16="http://schemas.microsoft.com/office/drawing/2014/main" id="{40C71CC1-C5DD-461D-8E3F-5DC29071062B}"/>
              </a:ext>
            </a:extLst>
          </p:cNvPr>
          <p:cNvSpPr>
            <a:spLocks noGrp="1"/>
          </p:cNvSpPr>
          <p:nvPr>
            <p:ph type="sldNum" sz="quarter" idx="12"/>
          </p:nvPr>
        </p:nvSpPr>
        <p:spPr/>
        <p:txBody>
          <a:bodyPr/>
          <a:lstStyle/>
          <a:p>
            <a:fld id="{16E76710-6222-8A48-B09F-B7D0FE305B2C}" type="slidenum">
              <a:rPr lang="en-US" smtClean="0"/>
              <a:pPr/>
              <a:t>192</a:t>
            </a:fld>
            <a:endParaRPr lang="en-US"/>
          </a:p>
        </p:txBody>
      </p:sp>
    </p:spTree>
    <p:extLst>
      <p:ext uri="{BB962C8B-B14F-4D97-AF65-F5344CB8AC3E}">
        <p14:creationId xmlns:p14="http://schemas.microsoft.com/office/powerpoint/2010/main" val="24324093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5D839F1-FC5D-4198-8DCA-18A28F2994E1}"/>
              </a:ext>
            </a:extLst>
          </p:cNvPr>
          <p:cNvSpPr>
            <a:spLocks noGrp="1"/>
          </p:cNvSpPr>
          <p:nvPr>
            <p:ph type="title"/>
          </p:nvPr>
        </p:nvSpPr>
        <p:spPr/>
        <p:txBody>
          <a:bodyPr>
            <a:normAutofit fontScale="90000"/>
          </a:bodyPr>
          <a:lstStyle/>
          <a:p>
            <a:r>
              <a:rPr lang="en-US" sz="3600"/>
              <a:t>Other Corrections and Calibrations</a:t>
            </a:r>
          </a:p>
        </p:txBody>
      </p:sp>
      <p:sp>
        <p:nvSpPr>
          <p:cNvPr id="13" name="Content Placeholder 12">
            <a:extLst>
              <a:ext uri="{FF2B5EF4-FFF2-40B4-BE49-F238E27FC236}">
                <a16:creationId xmlns:a16="http://schemas.microsoft.com/office/drawing/2014/main" id="{611DA2AC-444C-4F55-B18B-D67C2E7DFEEC}"/>
              </a:ext>
            </a:extLst>
          </p:cNvPr>
          <p:cNvSpPr>
            <a:spLocks noGrp="1"/>
          </p:cNvSpPr>
          <p:nvPr>
            <p:ph idx="1"/>
          </p:nvPr>
        </p:nvSpPr>
        <p:spPr>
          <a:xfrm>
            <a:off x="1076139" y="1217465"/>
            <a:ext cx="10754972" cy="5509155"/>
          </a:xfrm>
        </p:spPr>
        <p:txBody>
          <a:bodyPr>
            <a:normAutofit fontScale="92500" lnSpcReduction="10000"/>
          </a:bodyPr>
          <a:lstStyle/>
          <a:p>
            <a:r>
              <a:rPr lang="en-US" dirty="0"/>
              <a:t>Tracking data measurements are affected by a few other factors</a:t>
            </a:r>
          </a:p>
          <a:p>
            <a:r>
              <a:rPr lang="en-US" dirty="0"/>
              <a:t>On-board transponder delay</a:t>
            </a:r>
          </a:p>
          <a:p>
            <a:pPr lvl="1"/>
            <a:r>
              <a:rPr lang="en-US" dirty="0"/>
              <a:t>Accounts for the time the ranging signal is on-board the spacecraft before returning to the ground</a:t>
            </a:r>
          </a:p>
          <a:p>
            <a:pPr lvl="1"/>
            <a:r>
              <a:rPr lang="en-US" dirty="0"/>
              <a:t>May be meters to kilometers in magnitude</a:t>
            </a:r>
          </a:p>
          <a:p>
            <a:pPr lvl="1"/>
            <a:r>
              <a:rPr lang="en-US" dirty="0"/>
              <a:t>The spacecraft transponder delay is usually measured on the ground before launch, but is sometimes estimated as part of the OD process</a:t>
            </a:r>
          </a:p>
          <a:p>
            <a:pPr lvl="1"/>
            <a:r>
              <a:rPr lang="en-US" dirty="0"/>
              <a:t>The transponder delay must be included in the round-trip range computation for OD</a:t>
            </a:r>
          </a:p>
          <a:p>
            <a:pPr lvl="1"/>
            <a:r>
              <a:rPr lang="en-US" dirty="0"/>
              <a:t>“Skin track” (radar) range is not affected by transponder delay</a:t>
            </a:r>
          </a:p>
          <a:p>
            <a:pPr lvl="1"/>
            <a:r>
              <a:rPr lang="en-US" dirty="0"/>
              <a:t>Doppler measurements are mostly independent of transponder delay</a:t>
            </a:r>
          </a:p>
          <a:p>
            <a:r>
              <a:rPr lang="en-US" dirty="0"/>
              <a:t>Ground equipment calibrations</a:t>
            </a:r>
          </a:p>
          <a:p>
            <a:pPr lvl="1"/>
            <a:r>
              <a:rPr lang="en-US" dirty="0"/>
              <a:t>The ranging measurement is also affected by the cabling and other equipment through which it travels on the ground</a:t>
            </a:r>
          </a:p>
          <a:p>
            <a:pPr lvl="1"/>
            <a:r>
              <a:rPr lang="en-US" dirty="0"/>
              <a:t>Stations normally perform routine range calibrations to measure these effects and remove (subtract) them from the measurement prior to formatting and sending the tracking data</a:t>
            </a:r>
          </a:p>
          <a:p>
            <a:pPr lvl="1"/>
            <a:r>
              <a:rPr lang="en-US" dirty="0"/>
              <a:t>This calibration process is sometimes called performing a “range-zero set”</a:t>
            </a:r>
          </a:p>
          <a:p>
            <a:pPr lvl="1"/>
            <a:r>
              <a:rPr lang="en-US" dirty="0"/>
              <a:t>However, in some instances, calibrations get stale or are not performed as needed and the tracking data is impacted, resulting in unwanted biases</a:t>
            </a:r>
          </a:p>
          <a:p>
            <a:r>
              <a:rPr lang="en-US" dirty="0"/>
              <a:t>Angle corrections</a:t>
            </a:r>
          </a:p>
          <a:p>
            <a:pPr lvl="1"/>
            <a:r>
              <a:rPr lang="en-US" dirty="0"/>
              <a:t>The accuracy of angle measurements (azimuth and elevation) depends on correction coefficients, which compensate for systematic angle measurement errors</a:t>
            </a:r>
          </a:p>
          <a:p>
            <a:pPr lvl="1"/>
            <a:r>
              <a:rPr lang="en-US" dirty="0"/>
              <a:t>Angle data is normally very noisy and is not preferred for OD</a:t>
            </a:r>
          </a:p>
          <a:p>
            <a:endParaRPr lang="en-US" dirty="0"/>
          </a:p>
        </p:txBody>
      </p:sp>
      <p:sp>
        <p:nvSpPr>
          <p:cNvPr id="5" name="Slide Number Placeholder 4">
            <a:extLst>
              <a:ext uri="{FF2B5EF4-FFF2-40B4-BE49-F238E27FC236}">
                <a16:creationId xmlns:a16="http://schemas.microsoft.com/office/drawing/2014/main" id="{40C71CC1-C5DD-461D-8E3F-5DC29071062B}"/>
              </a:ext>
            </a:extLst>
          </p:cNvPr>
          <p:cNvSpPr>
            <a:spLocks noGrp="1"/>
          </p:cNvSpPr>
          <p:nvPr>
            <p:ph type="sldNum" sz="quarter" idx="12"/>
          </p:nvPr>
        </p:nvSpPr>
        <p:spPr/>
        <p:txBody>
          <a:bodyPr/>
          <a:lstStyle/>
          <a:p>
            <a:fld id="{16E76710-6222-8A48-B09F-B7D0FE305B2C}" type="slidenum">
              <a:rPr lang="en-US" smtClean="0"/>
              <a:pPr/>
              <a:t>193</a:t>
            </a:fld>
            <a:endParaRPr lang="en-US"/>
          </a:p>
        </p:txBody>
      </p:sp>
    </p:spTree>
    <p:extLst>
      <p:ext uri="{BB962C8B-B14F-4D97-AF65-F5344CB8AC3E}">
        <p14:creationId xmlns:p14="http://schemas.microsoft.com/office/powerpoint/2010/main" val="4430068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E326-73B2-1A51-D90D-452565BF59FF}"/>
              </a:ext>
            </a:extLst>
          </p:cNvPr>
          <p:cNvSpPr>
            <a:spLocks noGrp="1"/>
          </p:cNvSpPr>
          <p:nvPr>
            <p:ph type="title"/>
          </p:nvPr>
        </p:nvSpPr>
        <p:spPr/>
        <p:txBody>
          <a:bodyPr/>
          <a:lstStyle/>
          <a:p>
            <a:r>
              <a:rPr lang="en-US"/>
              <a:t>Tracking Data Formats</a:t>
            </a:r>
          </a:p>
        </p:txBody>
      </p:sp>
      <p:sp>
        <p:nvSpPr>
          <p:cNvPr id="3" name="Content Placeholder 2">
            <a:extLst>
              <a:ext uri="{FF2B5EF4-FFF2-40B4-BE49-F238E27FC236}">
                <a16:creationId xmlns:a16="http://schemas.microsoft.com/office/drawing/2014/main" id="{821EB0C4-96D0-45A5-B620-8AAB280D5A68}"/>
              </a:ext>
            </a:extLst>
          </p:cNvPr>
          <p:cNvSpPr>
            <a:spLocks noGrp="1"/>
          </p:cNvSpPr>
          <p:nvPr>
            <p:ph idx="1"/>
          </p:nvPr>
        </p:nvSpPr>
        <p:spPr>
          <a:xfrm>
            <a:off x="1076139" y="1217466"/>
            <a:ext cx="10754972" cy="5256906"/>
          </a:xfrm>
        </p:spPr>
        <p:txBody>
          <a:bodyPr>
            <a:normAutofit/>
          </a:bodyPr>
          <a:lstStyle/>
          <a:p>
            <a:r>
              <a:rPr lang="en-US" dirty="0"/>
              <a:t>Different networks often provide tracking data in different formats</a:t>
            </a:r>
          </a:p>
          <a:p>
            <a:r>
              <a:rPr lang="en-US" dirty="0"/>
              <a:t>The NASA Direct-to-Earth and Space Relay networks provide a binary format called Universal Tracking Data Format (UTDF)</a:t>
            </a:r>
          </a:p>
          <a:p>
            <a:pPr lvl="1"/>
            <a:r>
              <a:rPr lang="en-US" dirty="0"/>
              <a:t>Documentation of this format can be found online at </a:t>
            </a:r>
            <a:r>
              <a:rPr lang="en-US" dirty="0">
                <a:hlinkClick r:id="rId2"/>
              </a:rPr>
              <a:t>http://imbrium.mit.edu/LRORS/DOCUMENT/453_HDBK_GN.PDF</a:t>
            </a:r>
            <a:r>
              <a:rPr lang="en-US" dirty="0"/>
              <a:t> </a:t>
            </a:r>
          </a:p>
          <a:p>
            <a:r>
              <a:rPr lang="en-US" dirty="0"/>
              <a:t>The Deep Space Network provides a binary format called TRK-2-34</a:t>
            </a:r>
          </a:p>
          <a:p>
            <a:pPr lvl="1"/>
            <a:r>
              <a:rPr lang="en-US" dirty="0"/>
              <a:t>Documentation online as well</a:t>
            </a:r>
          </a:p>
          <a:p>
            <a:r>
              <a:rPr lang="en-US" dirty="0"/>
              <a:t>Other networks have other formats</a:t>
            </a:r>
          </a:p>
          <a:p>
            <a:pPr lvl="1"/>
            <a:r>
              <a:rPr lang="en-US" dirty="0"/>
              <a:t>46-character ASCII format for C-band, for example</a:t>
            </a:r>
          </a:p>
          <a:p>
            <a:r>
              <a:rPr lang="en-US" dirty="0"/>
              <a:t>The CCSDS Tracking Data Message (TDM) format is a standard which is gaining adoption</a:t>
            </a:r>
          </a:p>
          <a:p>
            <a:pPr lvl="1"/>
            <a:r>
              <a:rPr lang="en-US" dirty="0"/>
              <a:t>ASCII, human-readable</a:t>
            </a:r>
          </a:p>
          <a:p>
            <a:pPr lvl="1"/>
            <a:r>
              <a:rPr lang="en-US" dirty="0"/>
              <a:t>“Keyword/Value” and XML options</a:t>
            </a:r>
          </a:p>
          <a:p>
            <a:pPr lvl="1"/>
            <a:r>
              <a:rPr lang="en-US" dirty="0"/>
              <a:t>The DSN can provide this format</a:t>
            </a:r>
          </a:p>
          <a:p>
            <a:pPr lvl="1"/>
            <a:r>
              <a:rPr lang="en-US" dirty="0"/>
              <a:t>New networks are adopting this format</a:t>
            </a:r>
          </a:p>
          <a:p>
            <a:pPr lvl="1"/>
            <a:r>
              <a:rPr lang="en-US" dirty="0">
                <a:hlinkClick r:id="rId3"/>
              </a:rPr>
              <a:t>https://public.ccsds.org/Pubs/503x0b2c1.pdf</a:t>
            </a:r>
            <a:r>
              <a:rPr lang="en-US" dirty="0"/>
              <a:t> </a:t>
            </a:r>
          </a:p>
          <a:p>
            <a:r>
              <a:rPr lang="en-US" dirty="0"/>
              <a:t>We can provide tools for converting UTDF, TRK-2-34, and CCSDS TDM to GMAT format</a:t>
            </a:r>
          </a:p>
        </p:txBody>
      </p:sp>
      <p:sp>
        <p:nvSpPr>
          <p:cNvPr id="4" name="Slide Number Placeholder 3">
            <a:extLst>
              <a:ext uri="{FF2B5EF4-FFF2-40B4-BE49-F238E27FC236}">
                <a16:creationId xmlns:a16="http://schemas.microsoft.com/office/drawing/2014/main" id="{A6AFDE1D-F35C-B929-05BC-D8B67AA69207}"/>
              </a:ext>
            </a:extLst>
          </p:cNvPr>
          <p:cNvSpPr>
            <a:spLocks noGrp="1"/>
          </p:cNvSpPr>
          <p:nvPr>
            <p:ph type="sldNum" sz="quarter" idx="12"/>
          </p:nvPr>
        </p:nvSpPr>
        <p:spPr/>
        <p:txBody>
          <a:bodyPr/>
          <a:lstStyle/>
          <a:p>
            <a:fld id="{B89D3D56-9C5D-E74E-9C18-21C2C5E31D07}" type="slidenum">
              <a:rPr lang="en-US" smtClean="0"/>
              <a:pPr/>
              <a:t>194</a:t>
            </a:fld>
            <a:endParaRPr lang="en-US"/>
          </a:p>
        </p:txBody>
      </p:sp>
    </p:spTree>
    <p:extLst>
      <p:ext uri="{BB962C8B-B14F-4D97-AF65-F5344CB8AC3E}">
        <p14:creationId xmlns:p14="http://schemas.microsoft.com/office/powerpoint/2010/main" val="54241295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C6CA0-6435-8959-1952-83C4A65B2799}"/>
              </a:ext>
            </a:extLst>
          </p:cNvPr>
          <p:cNvSpPr>
            <a:spLocks noGrp="1"/>
          </p:cNvSpPr>
          <p:nvPr>
            <p:ph type="title"/>
          </p:nvPr>
        </p:nvSpPr>
        <p:spPr/>
        <p:txBody>
          <a:bodyPr/>
          <a:lstStyle/>
          <a:p>
            <a:r>
              <a:rPr lang="en-US"/>
              <a:t>GMAT Tracking Data Input Formats</a:t>
            </a:r>
          </a:p>
        </p:txBody>
      </p:sp>
      <p:sp>
        <p:nvSpPr>
          <p:cNvPr id="3" name="Text Placeholder 2">
            <a:extLst>
              <a:ext uri="{FF2B5EF4-FFF2-40B4-BE49-F238E27FC236}">
                <a16:creationId xmlns:a16="http://schemas.microsoft.com/office/drawing/2014/main" id="{C046114F-A524-2BFF-7E0C-FE2C56820A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90753E-824E-7754-46E7-375EB2F4C1FD}"/>
              </a:ext>
            </a:extLst>
          </p:cNvPr>
          <p:cNvSpPr>
            <a:spLocks noGrp="1"/>
          </p:cNvSpPr>
          <p:nvPr>
            <p:ph type="sldNum" sz="quarter" idx="12"/>
          </p:nvPr>
        </p:nvSpPr>
        <p:spPr/>
        <p:txBody>
          <a:bodyPr/>
          <a:lstStyle/>
          <a:p>
            <a:fld id="{B89D3D56-9C5D-E74E-9C18-21C2C5E31D07}" type="slidenum">
              <a:rPr lang="en-US" smtClean="0"/>
              <a:pPr/>
              <a:t>195</a:t>
            </a:fld>
            <a:endParaRPr lang="en-US"/>
          </a:p>
        </p:txBody>
      </p:sp>
    </p:spTree>
    <p:extLst>
      <p:ext uri="{BB962C8B-B14F-4D97-AF65-F5344CB8AC3E}">
        <p14:creationId xmlns:p14="http://schemas.microsoft.com/office/powerpoint/2010/main" val="25218182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17535-AF73-AF5C-371C-DABAD377A490}"/>
              </a:ext>
            </a:extLst>
          </p:cNvPr>
          <p:cNvSpPr>
            <a:spLocks noGrp="1"/>
          </p:cNvSpPr>
          <p:nvPr>
            <p:ph type="title"/>
          </p:nvPr>
        </p:nvSpPr>
        <p:spPr/>
        <p:txBody>
          <a:bodyPr/>
          <a:lstStyle/>
          <a:p>
            <a:r>
              <a:rPr lang="en-US"/>
              <a:t>Tracking Data Input Formats</a:t>
            </a:r>
          </a:p>
        </p:txBody>
      </p:sp>
      <p:sp>
        <p:nvSpPr>
          <p:cNvPr id="3" name="Content Placeholder 2">
            <a:extLst>
              <a:ext uri="{FF2B5EF4-FFF2-40B4-BE49-F238E27FC236}">
                <a16:creationId xmlns:a16="http://schemas.microsoft.com/office/drawing/2014/main" id="{8C06A6E9-DA7D-11C5-B746-369483CFBB23}"/>
              </a:ext>
            </a:extLst>
          </p:cNvPr>
          <p:cNvSpPr>
            <a:spLocks noGrp="1"/>
          </p:cNvSpPr>
          <p:nvPr>
            <p:ph idx="1"/>
          </p:nvPr>
        </p:nvSpPr>
        <p:spPr>
          <a:xfrm>
            <a:off x="1076138" y="1217466"/>
            <a:ext cx="10602339" cy="5058203"/>
          </a:xfrm>
        </p:spPr>
        <p:txBody>
          <a:bodyPr>
            <a:normAutofit/>
          </a:bodyPr>
          <a:lstStyle/>
          <a:p>
            <a:pPr>
              <a:lnSpc>
                <a:spcPct val="90000"/>
              </a:lnSpc>
            </a:pPr>
            <a:r>
              <a:rPr lang="en-US" dirty="0"/>
              <a:t>GMAT employs a custom ASCII tracking data format called a “GMD” (GMAT Data) format file</a:t>
            </a:r>
          </a:p>
          <a:p>
            <a:pPr>
              <a:lnSpc>
                <a:spcPct val="90000"/>
              </a:lnSpc>
            </a:pPr>
            <a:r>
              <a:rPr lang="en-US" dirty="0"/>
              <a:t>Details of the format can be found in the GMAT User’s Guide under the </a:t>
            </a:r>
            <a:r>
              <a:rPr lang="en-US" dirty="0" err="1"/>
              <a:t>TrackingFileSet</a:t>
            </a:r>
            <a:r>
              <a:rPr lang="en-US" dirty="0"/>
              <a:t> resource help, and under </a:t>
            </a:r>
            <a:r>
              <a:rPr lang="en-US" i="1" dirty="0"/>
              <a:t>Reference Guide &gt; Orbit Determination &gt; System &gt; Tracking Data Types for OD</a:t>
            </a:r>
          </a:p>
          <a:p>
            <a:pPr>
              <a:lnSpc>
                <a:spcPct val="90000"/>
              </a:lnSpc>
            </a:pPr>
            <a:r>
              <a:rPr lang="en-US" dirty="0"/>
              <a:t>Currently supported (R2022a) measurement types include </a:t>
            </a:r>
          </a:p>
          <a:p>
            <a:pPr lvl="1">
              <a:lnSpc>
                <a:spcPct val="90000"/>
              </a:lnSpc>
            </a:pPr>
            <a:r>
              <a:rPr lang="en-US" dirty="0"/>
              <a:t>Azimuth/Elevation, </a:t>
            </a:r>
            <a:r>
              <a:rPr lang="en-US" dirty="0" err="1"/>
              <a:t>XEast</a:t>
            </a:r>
            <a:r>
              <a:rPr lang="en-US" dirty="0"/>
              <a:t>/</a:t>
            </a:r>
            <a:r>
              <a:rPr lang="en-US" dirty="0" err="1"/>
              <a:t>YNorth</a:t>
            </a:r>
            <a:r>
              <a:rPr lang="en-US" dirty="0"/>
              <a:t>, </a:t>
            </a:r>
            <a:r>
              <a:rPr lang="en-US" dirty="0" err="1"/>
              <a:t>XSouth</a:t>
            </a:r>
            <a:r>
              <a:rPr lang="en-US" dirty="0"/>
              <a:t>/</a:t>
            </a:r>
            <a:r>
              <a:rPr lang="en-US" dirty="0" err="1"/>
              <a:t>YEast</a:t>
            </a:r>
            <a:r>
              <a:rPr lang="en-US" dirty="0"/>
              <a:t> angles</a:t>
            </a:r>
          </a:p>
          <a:p>
            <a:pPr lvl="1">
              <a:lnSpc>
                <a:spcPct val="90000"/>
              </a:lnSpc>
            </a:pPr>
            <a:r>
              <a:rPr lang="en-US" dirty="0"/>
              <a:t>Two-way coherent range tracking</a:t>
            </a:r>
          </a:p>
          <a:p>
            <a:pPr lvl="1">
              <a:lnSpc>
                <a:spcPct val="90000"/>
              </a:lnSpc>
            </a:pPr>
            <a:r>
              <a:rPr lang="en-US" dirty="0"/>
              <a:t>Two-way coherent range-rate tracking</a:t>
            </a:r>
          </a:p>
          <a:p>
            <a:pPr lvl="1">
              <a:lnSpc>
                <a:spcPct val="90000"/>
              </a:lnSpc>
            </a:pPr>
            <a:r>
              <a:rPr lang="en-US" dirty="0"/>
              <a:t>Radar/skin range tracking</a:t>
            </a:r>
          </a:p>
          <a:p>
            <a:pPr lvl="1">
              <a:lnSpc>
                <a:spcPct val="90000"/>
              </a:lnSpc>
            </a:pPr>
            <a:r>
              <a:rPr lang="en-US" dirty="0"/>
              <a:t>Deep Space Network Sequential Range and Total Count Phase (TCP)</a:t>
            </a:r>
          </a:p>
          <a:p>
            <a:pPr lvl="1">
              <a:lnSpc>
                <a:spcPct val="90000"/>
              </a:lnSpc>
            </a:pPr>
            <a:r>
              <a:rPr lang="en-US" dirty="0"/>
              <a:t>Earth-fixed Cartesian X-Y-Z (typical output from a GPS on-board navigation system)</a:t>
            </a:r>
          </a:p>
          <a:p>
            <a:pPr lvl="1">
              <a:lnSpc>
                <a:spcPct val="90000"/>
              </a:lnSpc>
            </a:pPr>
            <a:r>
              <a:rPr lang="en-US" dirty="0"/>
              <a:t>Tracking and Data Relay Satellite System (TDRSS) user range and Doppler tracking</a:t>
            </a:r>
          </a:p>
          <a:p>
            <a:pPr>
              <a:lnSpc>
                <a:spcPct val="90000"/>
              </a:lnSpc>
            </a:pPr>
            <a:r>
              <a:rPr lang="en-US" dirty="0"/>
              <a:t>Two-way coherent range and range-rate are supported for both ground-to-space and space-to-space (crosslink) tracking</a:t>
            </a:r>
          </a:p>
          <a:p>
            <a:pPr lvl="1">
              <a:lnSpc>
                <a:spcPct val="90000"/>
              </a:lnSpc>
            </a:pPr>
            <a:r>
              <a:rPr lang="en-US" dirty="0"/>
              <a:t>The DSN data types also support this capability</a:t>
            </a:r>
          </a:p>
          <a:p>
            <a:pPr lvl="1">
              <a:lnSpc>
                <a:spcPct val="90000"/>
              </a:lnSpc>
            </a:pPr>
            <a:endParaRPr lang="en-US" dirty="0"/>
          </a:p>
          <a:p>
            <a:pPr lvl="1">
              <a:lnSpc>
                <a:spcPct val="90000"/>
              </a:lnSpc>
            </a:pPr>
            <a:endParaRPr lang="en-US" dirty="0"/>
          </a:p>
        </p:txBody>
      </p:sp>
      <p:sp>
        <p:nvSpPr>
          <p:cNvPr id="4" name="Slide Number Placeholder 3">
            <a:extLst>
              <a:ext uri="{FF2B5EF4-FFF2-40B4-BE49-F238E27FC236}">
                <a16:creationId xmlns:a16="http://schemas.microsoft.com/office/drawing/2014/main" id="{601E3B8D-881C-F017-4E98-A9DF7809988D}"/>
              </a:ext>
            </a:extLst>
          </p:cNvPr>
          <p:cNvSpPr>
            <a:spLocks noGrp="1"/>
          </p:cNvSpPr>
          <p:nvPr>
            <p:ph type="sldNum" sz="quarter" idx="12"/>
          </p:nvPr>
        </p:nvSpPr>
        <p:spPr/>
        <p:txBody>
          <a:bodyPr/>
          <a:lstStyle/>
          <a:p>
            <a:fld id="{B89D3D56-9C5D-E74E-9C18-21C2C5E31D07}" type="slidenum">
              <a:rPr lang="en-US" smtClean="0"/>
              <a:pPr/>
              <a:t>196</a:t>
            </a:fld>
            <a:endParaRPr lang="en-US"/>
          </a:p>
        </p:txBody>
      </p:sp>
    </p:spTree>
    <p:extLst>
      <p:ext uri="{BB962C8B-B14F-4D97-AF65-F5344CB8AC3E}">
        <p14:creationId xmlns:p14="http://schemas.microsoft.com/office/powerpoint/2010/main" val="23626376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258CA-7E6A-5831-DAA2-29DE8AD3B4D5}"/>
              </a:ext>
            </a:extLst>
          </p:cNvPr>
          <p:cNvSpPr>
            <a:spLocks noGrp="1"/>
          </p:cNvSpPr>
          <p:nvPr>
            <p:ph type="title"/>
          </p:nvPr>
        </p:nvSpPr>
        <p:spPr/>
        <p:txBody>
          <a:bodyPr/>
          <a:lstStyle/>
          <a:p>
            <a:r>
              <a:rPr lang="en-US"/>
              <a:t>Supported Measurement Types</a:t>
            </a:r>
          </a:p>
        </p:txBody>
      </p:sp>
      <p:sp>
        <p:nvSpPr>
          <p:cNvPr id="3" name="Slide Number Placeholder 2">
            <a:extLst>
              <a:ext uri="{FF2B5EF4-FFF2-40B4-BE49-F238E27FC236}">
                <a16:creationId xmlns:a16="http://schemas.microsoft.com/office/drawing/2014/main" id="{61954956-CC49-C614-5737-D393FAE619D1}"/>
              </a:ext>
            </a:extLst>
          </p:cNvPr>
          <p:cNvSpPr>
            <a:spLocks noGrp="1"/>
          </p:cNvSpPr>
          <p:nvPr>
            <p:ph type="sldNum" sz="quarter" idx="12"/>
          </p:nvPr>
        </p:nvSpPr>
        <p:spPr/>
        <p:txBody>
          <a:bodyPr/>
          <a:lstStyle/>
          <a:p>
            <a:fld id="{B89D3D56-9C5D-E74E-9C18-21C2C5E31D07}" type="slidenum">
              <a:rPr lang="en-US" smtClean="0"/>
              <a:pPr/>
              <a:t>197</a:t>
            </a:fld>
            <a:endParaRPr lang="en-US"/>
          </a:p>
        </p:txBody>
      </p:sp>
      <p:graphicFrame>
        <p:nvGraphicFramePr>
          <p:cNvPr id="4" name="Content Placeholder 3">
            <a:extLst>
              <a:ext uri="{FF2B5EF4-FFF2-40B4-BE49-F238E27FC236}">
                <a16:creationId xmlns:a16="http://schemas.microsoft.com/office/drawing/2014/main" id="{78A555E9-95AE-FA98-D130-8DCDABC954DB}"/>
              </a:ext>
            </a:extLst>
          </p:cNvPr>
          <p:cNvGraphicFramePr>
            <a:graphicFrameLocks/>
          </p:cNvGraphicFramePr>
          <p:nvPr/>
        </p:nvGraphicFramePr>
        <p:xfrm>
          <a:off x="1391345" y="1266471"/>
          <a:ext cx="9828309" cy="5191760"/>
        </p:xfrm>
        <a:graphic>
          <a:graphicData uri="http://schemas.openxmlformats.org/drawingml/2006/table">
            <a:tbl>
              <a:tblPr firstRow="1" bandRow="1">
                <a:tableStyleId>{5C22544A-7EE6-4342-B048-85BDC9FD1C3A}</a:tableStyleId>
              </a:tblPr>
              <a:tblGrid>
                <a:gridCol w="4020671">
                  <a:extLst>
                    <a:ext uri="{9D8B030D-6E8A-4147-A177-3AD203B41FA5}">
                      <a16:colId xmlns:a16="http://schemas.microsoft.com/office/drawing/2014/main" val="20000"/>
                    </a:ext>
                  </a:extLst>
                </a:gridCol>
                <a:gridCol w="2531534">
                  <a:extLst>
                    <a:ext uri="{9D8B030D-6E8A-4147-A177-3AD203B41FA5}">
                      <a16:colId xmlns:a16="http://schemas.microsoft.com/office/drawing/2014/main" val="20001"/>
                    </a:ext>
                  </a:extLst>
                </a:gridCol>
                <a:gridCol w="1638052">
                  <a:extLst>
                    <a:ext uri="{9D8B030D-6E8A-4147-A177-3AD203B41FA5}">
                      <a16:colId xmlns:a16="http://schemas.microsoft.com/office/drawing/2014/main" val="20002"/>
                    </a:ext>
                  </a:extLst>
                </a:gridCol>
                <a:gridCol w="1638052">
                  <a:extLst>
                    <a:ext uri="{9D8B030D-6E8A-4147-A177-3AD203B41FA5}">
                      <a16:colId xmlns:a16="http://schemas.microsoft.com/office/drawing/2014/main" val="2634666"/>
                    </a:ext>
                  </a:extLst>
                </a:gridCol>
              </a:tblGrid>
              <a:tr h="370840">
                <a:tc>
                  <a:txBody>
                    <a:bodyPr/>
                    <a:lstStyle/>
                    <a:p>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GMAT Type</a:t>
                      </a:r>
                      <a:r>
                        <a:rPr lang="en-US" baseline="0">
                          <a:latin typeface="Calibri" panose="020F0502020204030204" pitchFamily="34" charset="0"/>
                          <a:cs typeface="Calibri" panose="020F0502020204030204" pitchFamily="34" charset="0"/>
                        </a:rPr>
                        <a:t> Name</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Units</a:t>
                      </a:r>
                    </a:p>
                  </a:txBody>
                  <a:tcPr/>
                </a:tc>
                <a:tc>
                  <a:txBody>
                    <a:bodyPr/>
                    <a:lstStyle/>
                    <a:p>
                      <a:pPr algn="ctr"/>
                      <a:r>
                        <a:rPr lang="en-US">
                          <a:latin typeface="Calibri" panose="020F0502020204030204" pitchFamily="34" charset="0"/>
                          <a:cs typeface="Calibri" panose="020F0502020204030204" pitchFamily="34" charset="0"/>
                        </a:rPr>
                        <a:t>Crosslink?</a:t>
                      </a:r>
                    </a:p>
                  </a:txBody>
                  <a:tcPr/>
                </a:tc>
                <a:extLst>
                  <a:ext uri="{0D108BD9-81ED-4DB2-BD59-A6C34878D82A}">
                    <a16:rowId xmlns:a16="http://schemas.microsoft.com/office/drawing/2014/main" val="10000"/>
                  </a:ext>
                </a:extLst>
              </a:tr>
              <a:tr h="370840">
                <a:tc>
                  <a:txBody>
                    <a:bodyPr/>
                    <a:lstStyle/>
                    <a:p>
                      <a:r>
                        <a:rPr lang="en-US">
                          <a:latin typeface="Calibri" panose="020F0502020204030204" pitchFamily="34" charset="0"/>
                          <a:cs typeface="Calibri" panose="020F0502020204030204" pitchFamily="34" charset="0"/>
                        </a:rPr>
                        <a:t>Azimuth</a:t>
                      </a:r>
                      <a:r>
                        <a:rPr lang="en-US" baseline="0">
                          <a:latin typeface="Calibri" panose="020F0502020204030204" pitchFamily="34" charset="0"/>
                          <a:cs typeface="Calibri" panose="020F0502020204030204" pitchFamily="34" charset="0"/>
                        </a:rPr>
                        <a:t> and</a:t>
                      </a:r>
                      <a:r>
                        <a:rPr lang="en-US">
                          <a:latin typeface="Calibri" panose="020F0502020204030204" pitchFamily="34" charset="0"/>
                          <a:cs typeface="Calibri" panose="020F0502020204030204" pitchFamily="34" charset="0"/>
                        </a:rPr>
                        <a:t> Elevation Angles</a:t>
                      </a:r>
                    </a:p>
                  </a:txBody>
                  <a:tcPr/>
                </a:tc>
                <a:tc>
                  <a:txBody>
                    <a:bodyPr/>
                    <a:lstStyle/>
                    <a:p>
                      <a:pPr algn="ctr"/>
                      <a:r>
                        <a:rPr lang="en-US">
                          <a:latin typeface="Calibri" panose="020F0502020204030204" pitchFamily="34" charset="0"/>
                          <a:cs typeface="Calibri" panose="020F0502020204030204" pitchFamily="34" charset="0"/>
                        </a:rPr>
                        <a:t>Azimuth,</a:t>
                      </a:r>
                      <a:r>
                        <a:rPr lang="en-US" baseline="0">
                          <a:latin typeface="Calibri" panose="020F0502020204030204" pitchFamily="34" charset="0"/>
                          <a:cs typeface="Calibri" panose="020F0502020204030204" pitchFamily="34" charset="0"/>
                        </a:rPr>
                        <a:t> Elevation</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Degrees</a:t>
                      </a:r>
                    </a:p>
                  </a:txBody>
                  <a:tcPr/>
                </a:tc>
                <a:tc>
                  <a:txBody>
                    <a:bodyPr/>
                    <a:lstStyle/>
                    <a:p>
                      <a:pPr algn="ctr"/>
                      <a:r>
                        <a:rPr lang="en-US">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2093427038"/>
                  </a:ext>
                </a:extLst>
              </a:tr>
              <a:tr h="370840">
                <a:tc>
                  <a:txBody>
                    <a:bodyPr/>
                    <a:lstStyle/>
                    <a:p>
                      <a:r>
                        <a:rPr lang="en-US">
                          <a:latin typeface="Calibri" panose="020F0502020204030204" pitchFamily="34" charset="0"/>
                          <a:cs typeface="Calibri" panose="020F0502020204030204" pitchFamily="34" charset="0"/>
                        </a:rPr>
                        <a:t>C-Band/Radar Range</a:t>
                      </a:r>
                    </a:p>
                  </a:txBody>
                  <a:tcPr/>
                </a:tc>
                <a:tc>
                  <a:txBody>
                    <a:bodyPr/>
                    <a:lstStyle/>
                    <a:p>
                      <a:pPr algn="ctr"/>
                      <a:r>
                        <a:rPr lang="en-US" err="1">
                          <a:latin typeface="Calibri" panose="020F0502020204030204" pitchFamily="34" charset="0"/>
                          <a:cs typeface="Calibri" panose="020F0502020204030204" pitchFamily="34" charset="0"/>
                        </a:rPr>
                        <a:t>Range_Skin</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Kilometers</a:t>
                      </a:r>
                    </a:p>
                  </a:txBody>
                  <a:tcPr/>
                </a:tc>
                <a:tc>
                  <a:txBody>
                    <a:bodyPr/>
                    <a:lstStyle/>
                    <a:p>
                      <a:pPr algn="ctr"/>
                      <a:r>
                        <a:rPr lang="en-US">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1548008422"/>
                  </a:ext>
                </a:extLst>
              </a:tr>
              <a:tr h="370840">
                <a:tc>
                  <a:txBody>
                    <a:bodyPr/>
                    <a:lstStyle/>
                    <a:p>
                      <a:r>
                        <a:rPr lang="en-US">
                          <a:latin typeface="Calibri" panose="020F0502020204030204" pitchFamily="34" charset="0"/>
                          <a:cs typeface="Calibri" panose="020F0502020204030204" pitchFamily="34" charset="0"/>
                        </a:rPr>
                        <a:t>DSN Sequential Range (Type 7)</a:t>
                      </a:r>
                    </a:p>
                  </a:txBody>
                  <a:tcPr/>
                </a:tc>
                <a:tc>
                  <a:txBody>
                    <a:bodyPr/>
                    <a:lstStyle/>
                    <a:p>
                      <a:pPr algn="ctr"/>
                      <a:r>
                        <a:rPr lang="en-US" err="1">
                          <a:latin typeface="Calibri" panose="020F0502020204030204" pitchFamily="34" charset="0"/>
                          <a:cs typeface="Calibri" panose="020F0502020204030204" pitchFamily="34" charset="0"/>
                        </a:rPr>
                        <a:t>DSN_SeqRange</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Range Units</a:t>
                      </a:r>
                    </a:p>
                  </a:txBody>
                  <a:tcPr/>
                </a:tc>
                <a:tc>
                  <a:txBody>
                    <a:bodyPr/>
                    <a:lstStyle/>
                    <a:p>
                      <a:pPr algn="ctr"/>
                      <a:r>
                        <a:rPr lang="en-US">
                          <a:latin typeface="Calibri" panose="020F0502020204030204" pitchFamily="34" charset="0"/>
                          <a:cs typeface="Calibri" panose="020F0502020204030204" pitchFamily="34" charset="0"/>
                        </a:rPr>
                        <a:t>Yes</a:t>
                      </a:r>
                    </a:p>
                  </a:txBody>
                  <a:tcPr/>
                </a:tc>
                <a:extLst>
                  <a:ext uri="{0D108BD9-81ED-4DB2-BD59-A6C34878D82A}">
                    <a16:rowId xmlns:a16="http://schemas.microsoft.com/office/drawing/2014/main" val="10001"/>
                  </a:ext>
                </a:extLst>
              </a:tr>
              <a:tr h="370840">
                <a:tc>
                  <a:txBody>
                    <a:bodyPr/>
                    <a:lstStyle/>
                    <a:p>
                      <a:r>
                        <a:rPr lang="en-US">
                          <a:latin typeface="Calibri" panose="020F0502020204030204" pitchFamily="34" charset="0"/>
                          <a:cs typeface="Calibri" panose="020F0502020204030204" pitchFamily="34" charset="0"/>
                        </a:rPr>
                        <a:t>DSN TCP</a:t>
                      </a:r>
                      <a:r>
                        <a:rPr lang="en-US" baseline="0">
                          <a:latin typeface="Calibri" panose="020F0502020204030204" pitchFamily="34" charset="0"/>
                          <a:cs typeface="Calibri" panose="020F0502020204030204" pitchFamily="34" charset="0"/>
                        </a:rPr>
                        <a:t> (Doppler, Type 17)</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DSN_TCP</a:t>
                      </a:r>
                    </a:p>
                  </a:txBody>
                  <a:tcPr/>
                </a:tc>
                <a:tc>
                  <a:txBody>
                    <a:bodyPr/>
                    <a:lstStyle/>
                    <a:p>
                      <a:pPr algn="ctr"/>
                      <a:r>
                        <a:rPr lang="en-US">
                          <a:latin typeface="Calibri" panose="020F0502020204030204" pitchFamily="34" charset="0"/>
                          <a:cs typeface="Calibri" panose="020F0502020204030204" pitchFamily="34" charset="0"/>
                        </a:rPr>
                        <a:t>Hertz</a:t>
                      </a:r>
                    </a:p>
                  </a:txBody>
                  <a:tcPr/>
                </a:tc>
                <a:tc>
                  <a:txBody>
                    <a:bodyPr/>
                    <a:lstStyle/>
                    <a:p>
                      <a:pPr algn="ctr"/>
                      <a:r>
                        <a:rPr lang="en-US">
                          <a:latin typeface="Calibri" panose="020F0502020204030204" pitchFamily="34" charset="0"/>
                          <a:cs typeface="Calibri" panose="020F0502020204030204" pitchFamily="34" charset="0"/>
                        </a:rPr>
                        <a:t>Yes</a:t>
                      </a:r>
                    </a:p>
                  </a:txBody>
                  <a:tcPr/>
                </a:tc>
                <a:extLst>
                  <a:ext uri="{0D108BD9-81ED-4DB2-BD59-A6C34878D82A}">
                    <a16:rowId xmlns:a16="http://schemas.microsoft.com/office/drawing/2014/main" val="10002"/>
                  </a:ext>
                </a:extLst>
              </a:tr>
              <a:tr h="370840">
                <a:tc>
                  <a:txBody>
                    <a:bodyPr/>
                    <a:lstStyle/>
                    <a:p>
                      <a:r>
                        <a:rPr lang="en-US">
                          <a:latin typeface="Calibri" panose="020F0502020204030204" pitchFamily="34" charset="0"/>
                          <a:cs typeface="Calibri" panose="020F0502020204030204" pitchFamily="34" charset="0"/>
                        </a:rPr>
                        <a:t>Two-way Coherent</a:t>
                      </a:r>
                      <a:r>
                        <a:rPr lang="en-US" baseline="0">
                          <a:latin typeface="Calibri" panose="020F0502020204030204" pitchFamily="34" charset="0"/>
                          <a:cs typeface="Calibri" panose="020F0502020204030204" pitchFamily="34" charset="0"/>
                        </a:rPr>
                        <a:t> Range</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Range</a:t>
                      </a:r>
                    </a:p>
                  </a:txBody>
                  <a:tcPr/>
                </a:tc>
                <a:tc>
                  <a:txBody>
                    <a:bodyPr/>
                    <a:lstStyle/>
                    <a:p>
                      <a:pPr algn="ctr"/>
                      <a:r>
                        <a:rPr lang="en-US">
                          <a:latin typeface="Calibri" panose="020F0502020204030204" pitchFamily="34" charset="0"/>
                          <a:cs typeface="Calibri" panose="020F0502020204030204" pitchFamily="34" charset="0"/>
                        </a:rPr>
                        <a:t>Kilometers</a:t>
                      </a:r>
                    </a:p>
                  </a:txBody>
                  <a:tcPr/>
                </a:tc>
                <a:tc>
                  <a:txBody>
                    <a:bodyPr/>
                    <a:lstStyle/>
                    <a:p>
                      <a:pPr algn="ctr"/>
                      <a:r>
                        <a:rPr lang="en-US">
                          <a:latin typeface="Calibri" panose="020F0502020204030204" pitchFamily="34" charset="0"/>
                          <a:cs typeface="Calibri" panose="020F0502020204030204" pitchFamily="34" charset="0"/>
                        </a:rPr>
                        <a:t>Yes</a:t>
                      </a:r>
                    </a:p>
                  </a:txBody>
                  <a:tcPr/>
                </a:tc>
                <a:extLst>
                  <a:ext uri="{0D108BD9-81ED-4DB2-BD59-A6C34878D82A}">
                    <a16:rowId xmlns:a16="http://schemas.microsoft.com/office/drawing/2014/main" val="10003"/>
                  </a:ext>
                </a:extLst>
              </a:tr>
              <a:tr h="370840">
                <a:tc>
                  <a:txBody>
                    <a:bodyPr/>
                    <a:lstStyle/>
                    <a:p>
                      <a:r>
                        <a:rPr lang="en-US">
                          <a:latin typeface="Calibri" panose="020F0502020204030204" pitchFamily="34" charset="0"/>
                          <a:cs typeface="Calibri" panose="020F0502020204030204" pitchFamily="34" charset="0"/>
                        </a:rPr>
                        <a:t>Two-way Coherent Doppler/Range-Rate</a:t>
                      </a:r>
                    </a:p>
                  </a:txBody>
                  <a:tcPr/>
                </a:tc>
                <a:tc>
                  <a:txBody>
                    <a:bodyPr/>
                    <a:lstStyle/>
                    <a:p>
                      <a:pPr algn="ctr"/>
                      <a:r>
                        <a:rPr lang="en-US" err="1">
                          <a:latin typeface="Calibri" panose="020F0502020204030204" pitchFamily="34" charset="0"/>
                          <a:cs typeface="Calibri" panose="020F0502020204030204" pitchFamily="34" charset="0"/>
                        </a:rPr>
                        <a:t>RangeRate</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Km/sec</a:t>
                      </a:r>
                    </a:p>
                  </a:txBody>
                  <a:tcPr/>
                </a:tc>
                <a:tc>
                  <a:txBody>
                    <a:bodyPr/>
                    <a:lstStyle/>
                    <a:p>
                      <a:pPr algn="ctr"/>
                      <a:r>
                        <a:rPr lang="en-US">
                          <a:latin typeface="Calibri" panose="020F0502020204030204" pitchFamily="34" charset="0"/>
                          <a:cs typeface="Calibri" panose="020F0502020204030204" pitchFamily="34" charset="0"/>
                        </a:rPr>
                        <a:t>Yes</a:t>
                      </a:r>
                    </a:p>
                  </a:txBody>
                  <a:tcPr/>
                </a:tc>
                <a:extLst>
                  <a:ext uri="{0D108BD9-81ED-4DB2-BD59-A6C34878D82A}">
                    <a16:rowId xmlns:a16="http://schemas.microsoft.com/office/drawing/2014/main" val="10004"/>
                  </a:ext>
                </a:extLst>
              </a:tr>
              <a:tr h="370840">
                <a:tc>
                  <a:txBody>
                    <a:bodyPr/>
                    <a:lstStyle/>
                    <a:p>
                      <a:r>
                        <a:rPr lang="en-US">
                          <a:latin typeface="Calibri" panose="020F0502020204030204" pitchFamily="34" charset="0"/>
                          <a:cs typeface="Calibri" panose="020F0502020204030204" pitchFamily="34" charset="0"/>
                        </a:rPr>
                        <a:t>Earth-fixed Cartesian Position</a:t>
                      </a:r>
                    </a:p>
                  </a:txBody>
                  <a:tcPr/>
                </a:tc>
                <a:tc>
                  <a:txBody>
                    <a:bodyPr/>
                    <a:lstStyle/>
                    <a:p>
                      <a:pPr algn="ctr"/>
                      <a:r>
                        <a:rPr lang="en-US" err="1">
                          <a:latin typeface="Calibri" panose="020F0502020204030204" pitchFamily="34" charset="0"/>
                          <a:cs typeface="Calibri" panose="020F0502020204030204" pitchFamily="34" charset="0"/>
                        </a:rPr>
                        <a:t>GPS_PosVec</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Kilometers</a:t>
                      </a:r>
                    </a:p>
                  </a:txBody>
                  <a:tcPr/>
                </a:tc>
                <a:tc>
                  <a:txBody>
                    <a:bodyPr/>
                    <a:lstStyle/>
                    <a:p>
                      <a:pPr algn="ctr"/>
                      <a:r>
                        <a:rPr lang="en-US">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1078330827"/>
                  </a:ext>
                </a:extLst>
              </a:tr>
              <a:tr h="370840">
                <a:tc>
                  <a:txBody>
                    <a:bodyPr/>
                    <a:lstStyle/>
                    <a:p>
                      <a:r>
                        <a:rPr lang="en-US">
                          <a:latin typeface="Calibri" panose="020F0502020204030204" pitchFamily="34" charset="0"/>
                          <a:cs typeface="Calibri" panose="020F0502020204030204" pitchFamily="34" charset="0"/>
                        </a:rPr>
                        <a:t>X-East,</a:t>
                      </a:r>
                      <a:r>
                        <a:rPr lang="en-US" baseline="0">
                          <a:latin typeface="Calibri" panose="020F0502020204030204" pitchFamily="34" charset="0"/>
                          <a:cs typeface="Calibri" panose="020F0502020204030204" pitchFamily="34" charset="0"/>
                        </a:rPr>
                        <a:t> </a:t>
                      </a:r>
                      <a:r>
                        <a:rPr lang="en-US">
                          <a:latin typeface="Calibri" panose="020F0502020204030204" pitchFamily="34" charset="0"/>
                          <a:cs typeface="Calibri" panose="020F0502020204030204" pitchFamily="34" charset="0"/>
                        </a:rPr>
                        <a:t>Y-North Angles</a:t>
                      </a:r>
                      <a:r>
                        <a:rPr lang="en-US" baseline="0">
                          <a:latin typeface="Calibri" panose="020F0502020204030204" pitchFamily="34" charset="0"/>
                          <a:cs typeface="Calibri" panose="020F0502020204030204" pitchFamily="34" charset="0"/>
                        </a:rPr>
                        <a:t> </a:t>
                      </a:r>
                      <a:endParaRPr lang="en-US">
                        <a:latin typeface="Calibri" panose="020F0502020204030204" pitchFamily="34" charset="0"/>
                        <a:cs typeface="Calibri" panose="020F0502020204030204" pitchFamily="34" charset="0"/>
                      </a:endParaRPr>
                    </a:p>
                  </a:txBody>
                  <a:tcPr/>
                </a:tc>
                <a:tc>
                  <a:txBody>
                    <a:bodyPr/>
                    <a:lstStyle/>
                    <a:p>
                      <a:pPr algn="ctr"/>
                      <a:r>
                        <a:rPr lang="en-US" err="1">
                          <a:latin typeface="Calibri" panose="020F0502020204030204" pitchFamily="34" charset="0"/>
                          <a:cs typeface="Calibri" panose="020F0502020204030204" pitchFamily="34" charset="0"/>
                        </a:rPr>
                        <a:t>XEast</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YNorth</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Degrees</a:t>
                      </a:r>
                    </a:p>
                  </a:txBody>
                  <a:tcPr/>
                </a:tc>
                <a:tc>
                  <a:txBody>
                    <a:bodyPr/>
                    <a:lstStyle/>
                    <a:p>
                      <a:pPr algn="ctr"/>
                      <a:r>
                        <a:rPr lang="en-US">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3918891045"/>
                  </a:ext>
                </a:extLst>
              </a:tr>
              <a:tr h="370840">
                <a:tc>
                  <a:txBody>
                    <a:bodyPr/>
                    <a:lstStyle/>
                    <a:p>
                      <a:r>
                        <a:rPr lang="en-US">
                          <a:latin typeface="Calibri" panose="020F0502020204030204" pitchFamily="34" charset="0"/>
                          <a:cs typeface="Calibri" panose="020F0502020204030204" pitchFamily="34" charset="0"/>
                        </a:rPr>
                        <a:t>X-South, Y-East Angles</a:t>
                      </a:r>
                    </a:p>
                  </a:txBody>
                  <a:tcPr/>
                </a:tc>
                <a:tc>
                  <a:txBody>
                    <a:bodyPr/>
                    <a:lstStyle/>
                    <a:p>
                      <a:pPr algn="ctr"/>
                      <a:r>
                        <a:rPr lang="en-US" err="1">
                          <a:latin typeface="Calibri" panose="020F0502020204030204" pitchFamily="34" charset="0"/>
                          <a:cs typeface="Calibri" panose="020F0502020204030204" pitchFamily="34" charset="0"/>
                        </a:rPr>
                        <a:t>XSouth</a:t>
                      </a:r>
                      <a:r>
                        <a:rPr lang="en-US">
                          <a:latin typeface="Calibri" panose="020F0502020204030204" pitchFamily="34" charset="0"/>
                          <a:cs typeface="Calibri" panose="020F0502020204030204" pitchFamily="34" charset="0"/>
                        </a:rPr>
                        <a:t>, </a:t>
                      </a:r>
                      <a:r>
                        <a:rPr lang="en-US" err="1">
                          <a:latin typeface="Calibri" panose="020F0502020204030204" pitchFamily="34" charset="0"/>
                          <a:cs typeface="Calibri" panose="020F0502020204030204" pitchFamily="34" charset="0"/>
                        </a:rPr>
                        <a:t>YEast</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Degrees</a:t>
                      </a:r>
                    </a:p>
                  </a:txBody>
                  <a:tcPr/>
                </a:tc>
                <a:tc>
                  <a:txBody>
                    <a:bodyPr/>
                    <a:lstStyle/>
                    <a:p>
                      <a:pPr algn="ctr"/>
                      <a:r>
                        <a:rPr lang="en-US">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766952269"/>
                  </a:ext>
                </a:extLst>
              </a:tr>
              <a:tr h="370840">
                <a:tc>
                  <a:txBody>
                    <a:bodyPr/>
                    <a:lstStyle/>
                    <a:p>
                      <a:r>
                        <a:rPr lang="en-US">
                          <a:latin typeface="Calibri" panose="020F0502020204030204" pitchFamily="34" charset="0"/>
                          <a:cs typeface="Calibri" panose="020F0502020204030204" pitchFamily="34" charset="0"/>
                        </a:rPr>
                        <a:t>TDRS User Range</a:t>
                      </a:r>
                    </a:p>
                  </a:txBody>
                  <a:tcPr/>
                </a:tc>
                <a:tc>
                  <a:txBody>
                    <a:bodyPr/>
                    <a:lstStyle/>
                    <a:p>
                      <a:pPr algn="ctr"/>
                      <a:r>
                        <a:rPr lang="en-US" err="1">
                          <a:latin typeface="Calibri" panose="020F0502020204030204" pitchFamily="34" charset="0"/>
                          <a:cs typeface="Calibri" panose="020F0502020204030204" pitchFamily="34" charset="0"/>
                        </a:rPr>
                        <a:t>SN_Range</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Kilometers</a:t>
                      </a:r>
                    </a:p>
                  </a:txBody>
                  <a:tcPr/>
                </a:tc>
                <a:tc>
                  <a:txBody>
                    <a:bodyPr/>
                    <a:lstStyle/>
                    <a:p>
                      <a:pPr algn="ctr"/>
                      <a:r>
                        <a:rPr lang="en-US">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2447026647"/>
                  </a:ext>
                </a:extLst>
              </a:tr>
              <a:tr h="370840">
                <a:tc>
                  <a:txBody>
                    <a:bodyPr/>
                    <a:lstStyle/>
                    <a:p>
                      <a:r>
                        <a:rPr lang="en-US">
                          <a:latin typeface="Calibri" panose="020F0502020204030204" pitchFamily="34" charset="0"/>
                          <a:cs typeface="Calibri" panose="020F0502020204030204" pitchFamily="34" charset="0"/>
                        </a:rPr>
                        <a:t>TDRS User Doppler</a:t>
                      </a:r>
                    </a:p>
                  </a:txBody>
                  <a:tcPr/>
                </a:tc>
                <a:tc>
                  <a:txBody>
                    <a:bodyPr/>
                    <a:lstStyle/>
                    <a:p>
                      <a:pPr algn="ctr"/>
                      <a:r>
                        <a:rPr lang="en-US" err="1">
                          <a:latin typeface="Calibri" panose="020F0502020204030204" pitchFamily="34" charset="0"/>
                          <a:cs typeface="Calibri" panose="020F0502020204030204" pitchFamily="34" charset="0"/>
                        </a:rPr>
                        <a:t>SN_Doppler</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Hertz</a:t>
                      </a:r>
                    </a:p>
                  </a:txBody>
                  <a:tcPr/>
                </a:tc>
                <a:tc>
                  <a:txBody>
                    <a:bodyPr/>
                    <a:lstStyle/>
                    <a:p>
                      <a:pPr algn="ctr"/>
                      <a:r>
                        <a:rPr lang="en-US">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1682009371"/>
                  </a:ext>
                </a:extLst>
              </a:tr>
              <a:tr h="370840">
                <a:tc>
                  <a:txBody>
                    <a:bodyPr/>
                    <a:lstStyle/>
                    <a:p>
                      <a:r>
                        <a:rPr lang="en-US" dirty="0">
                          <a:latin typeface="Calibri" panose="020F0502020204030204" pitchFamily="34" charset="0"/>
                          <a:cs typeface="Calibri" panose="020F0502020204030204" pitchFamily="34" charset="0"/>
                        </a:rPr>
                        <a:t>BRTS Range (dev build)</a:t>
                      </a:r>
                    </a:p>
                  </a:txBody>
                  <a:tcPr/>
                </a:tc>
                <a:tc>
                  <a:txBody>
                    <a:bodyPr/>
                    <a:lstStyle/>
                    <a:p>
                      <a:pPr algn="ctr"/>
                      <a:r>
                        <a:rPr lang="en-US" err="1">
                          <a:latin typeface="Calibri" panose="020F0502020204030204" pitchFamily="34" charset="0"/>
                          <a:cs typeface="Calibri" panose="020F0502020204030204" pitchFamily="34" charset="0"/>
                        </a:rPr>
                        <a:t>BRTS_Range</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Kilometers</a:t>
                      </a:r>
                    </a:p>
                  </a:txBody>
                  <a:tcPr/>
                </a:tc>
                <a:tc>
                  <a:txBody>
                    <a:bodyPr/>
                    <a:lstStyle/>
                    <a:p>
                      <a:pPr algn="ctr"/>
                      <a:r>
                        <a:rPr lang="en-US">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374681510"/>
                  </a:ext>
                </a:extLst>
              </a:tr>
              <a:tr h="370840">
                <a:tc>
                  <a:txBody>
                    <a:bodyPr/>
                    <a:lstStyle/>
                    <a:p>
                      <a:r>
                        <a:rPr lang="en-US">
                          <a:latin typeface="Calibri" panose="020F0502020204030204" pitchFamily="34" charset="0"/>
                          <a:cs typeface="Calibri" panose="020F0502020204030204" pitchFamily="34" charset="0"/>
                        </a:rPr>
                        <a:t>BRTS Doppler (dev build)</a:t>
                      </a:r>
                    </a:p>
                  </a:txBody>
                  <a:tcPr/>
                </a:tc>
                <a:tc>
                  <a:txBody>
                    <a:bodyPr/>
                    <a:lstStyle/>
                    <a:p>
                      <a:pPr algn="ctr"/>
                      <a:r>
                        <a:rPr lang="en-US" err="1">
                          <a:latin typeface="Calibri" panose="020F0502020204030204" pitchFamily="34" charset="0"/>
                          <a:cs typeface="Calibri" panose="020F0502020204030204" pitchFamily="34" charset="0"/>
                        </a:rPr>
                        <a:t>BRTS_Doppler</a:t>
                      </a:r>
                      <a:endParaRPr lang="en-US">
                        <a:latin typeface="Calibri" panose="020F0502020204030204" pitchFamily="34" charset="0"/>
                        <a:cs typeface="Calibri" panose="020F0502020204030204" pitchFamily="34" charset="0"/>
                      </a:endParaRPr>
                    </a:p>
                  </a:txBody>
                  <a:tcPr/>
                </a:tc>
                <a:tc>
                  <a:txBody>
                    <a:bodyPr/>
                    <a:lstStyle/>
                    <a:p>
                      <a:pPr algn="ctr"/>
                      <a:r>
                        <a:rPr lang="en-US">
                          <a:latin typeface="Calibri" panose="020F0502020204030204" pitchFamily="34" charset="0"/>
                          <a:cs typeface="Calibri" panose="020F0502020204030204" pitchFamily="34" charset="0"/>
                        </a:rPr>
                        <a:t>Hertz</a:t>
                      </a:r>
                    </a:p>
                  </a:txBody>
                  <a:tcPr/>
                </a:tc>
                <a:tc>
                  <a:txBody>
                    <a:bodyPr/>
                    <a:lstStyle/>
                    <a:p>
                      <a:pPr algn="ctr"/>
                      <a:r>
                        <a:rPr lang="en-US" dirty="0">
                          <a:latin typeface="Calibri" panose="020F0502020204030204" pitchFamily="34" charset="0"/>
                          <a:cs typeface="Calibri" panose="020F0502020204030204" pitchFamily="34" charset="0"/>
                        </a:rPr>
                        <a:t>No</a:t>
                      </a:r>
                    </a:p>
                  </a:txBody>
                  <a:tcPr/>
                </a:tc>
                <a:extLst>
                  <a:ext uri="{0D108BD9-81ED-4DB2-BD59-A6C34878D82A}">
                    <a16:rowId xmlns:a16="http://schemas.microsoft.com/office/drawing/2014/main" val="390357009"/>
                  </a:ext>
                </a:extLst>
              </a:tr>
            </a:tbl>
          </a:graphicData>
        </a:graphic>
      </p:graphicFrame>
    </p:spTree>
    <p:extLst>
      <p:ext uri="{BB962C8B-B14F-4D97-AF65-F5344CB8AC3E}">
        <p14:creationId xmlns:p14="http://schemas.microsoft.com/office/powerpoint/2010/main" val="23139842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B4E3-7948-E6FB-98B3-D7868822C8B9}"/>
              </a:ext>
            </a:extLst>
          </p:cNvPr>
          <p:cNvSpPr>
            <a:spLocks noGrp="1"/>
          </p:cNvSpPr>
          <p:nvPr>
            <p:ph type="title"/>
          </p:nvPr>
        </p:nvSpPr>
        <p:spPr/>
        <p:txBody>
          <a:bodyPr/>
          <a:lstStyle/>
          <a:p>
            <a:r>
              <a:rPr lang="en-US"/>
              <a:t>Example GMAT Tracking Data File</a:t>
            </a:r>
          </a:p>
        </p:txBody>
      </p:sp>
      <p:sp>
        <p:nvSpPr>
          <p:cNvPr id="3" name="Content Placeholder 2">
            <a:extLst>
              <a:ext uri="{FF2B5EF4-FFF2-40B4-BE49-F238E27FC236}">
                <a16:creationId xmlns:a16="http://schemas.microsoft.com/office/drawing/2014/main" id="{EFEB1857-30D0-B1C1-23AA-9879F26A55B1}"/>
              </a:ext>
            </a:extLst>
          </p:cNvPr>
          <p:cNvSpPr>
            <a:spLocks noGrp="1"/>
          </p:cNvSpPr>
          <p:nvPr>
            <p:ph idx="1"/>
          </p:nvPr>
        </p:nvSpPr>
        <p:spPr>
          <a:xfrm>
            <a:off x="1076139" y="3998804"/>
            <a:ext cx="10401744" cy="2459427"/>
          </a:xfrm>
        </p:spPr>
        <p:txBody>
          <a:bodyPr>
            <a:normAutofit/>
          </a:bodyPr>
          <a:lstStyle/>
          <a:p>
            <a:r>
              <a:rPr lang="en-US" dirty="0"/>
              <a:t>Multiple data types may be combined in a single file </a:t>
            </a:r>
          </a:p>
          <a:p>
            <a:pPr lvl="1"/>
            <a:r>
              <a:rPr lang="en-US" dirty="0"/>
              <a:t>Transmit frequency ramp records, used for DSN tracking, must be in a separate file</a:t>
            </a:r>
          </a:p>
          <a:p>
            <a:r>
              <a:rPr lang="en-US" dirty="0"/>
              <a:t>The measurement time tag (first column) is GSFC Modified Julian Date of TAI</a:t>
            </a:r>
          </a:p>
          <a:p>
            <a:r>
              <a:rPr lang="en-US" dirty="0"/>
              <a:t>Columns are space-delimited and insensitive to the amount of whitespace</a:t>
            </a:r>
          </a:p>
          <a:p>
            <a:r>
              <a:rPr lang="en-US" dirty="0"/>
              <a:t>The record format differs slightly for each measurement type</a:t>
            </a:r>
          </a:p>
          <a:p>
            <a:pPr lvl="1"/>
            <a:r>
              <a:rPr lang="en-US" dirty="0"/>
              <a:t>See the User’s Guide </a:t>
            </a:r>
            <a:r>
              <a:rPr lang="en-US" i="1" dirty="0"/>
              <a:t>Reference Guide &gt; Orbit Determination &gt; System &gt; Tracking Data Types for OD </a:t>
            </a:r>
            <a:r>
              <a:rPr lang="en-US" dirty="0"/>
              <a:t>for all the details</a:t>
            </a:r>
          </a:p>
        </p:txBody>
      </p:sp>
      <p:sp>
        <p:nvSpPr>
          <p:cNvPr id="4" name="Slide Number Placeholder 3">
            <a:extLst>
              <a:ext uri="{FF2B5EF4-FFF2-40B4-BE49-F238E27FC236}">
                <a16:creationId xmlns:a16="http://schemas.microsoft.com/office/drawing/2014/main" id="{012E7AD7-87B8-7864-A542-F0489129CB9B}"/>
              </a:ext>
            </a:extLst>
          </p:cNvPr>
          <p:cNvSpPr>
            <a:spLocks noGrp="1"/>
          </p:cNvSpPr>
          <p:nvPr>
            <p:ph type="sldNum" sz="quarter" idx="12"/>
          </p:nvPr>
        </p:nvSpPr>
        <p:spPr/>
        <p:txBody>
          <a:bodyPr/>
          <a:lstStyle/>
          <a:p>
            <a:fld id="{B89D3D56-9C5D-E74E-9C18-21C2C5E31D07}" type="slidenum">
              <a:rPr lang="en-US" smtClean="0"/>
              <a:pPr/>
              <a:t>198</a:t>
            </a:fld>
            <a:endParaRPr lang="en-US"/>
          </a:p>
        </p:txBody>
      </p:sp>
      <p:sp>
        <p:nvSpPr>
          <p:cNvPr id="5" name="TextBox 4">
            <a:extLst>
              <a:ext uri="{FF2B5EF4-FFF2-40B4-BE49-F238E27FC236}">
                <a16:creationId xmlns:a16="http://schemas.microsoft.com/office/drawing/2014/main" id="{674E7D62-179B-58F0-BEA0-1BEFBD7F7C7D}"/>
              </a:ext>
            </a:extLst>
          </p:cNvPr>
          <p:cNvSpPr txBox="1"/>
          <p:nvPr/>
        </p:nvSpPr>
        <p:spPr>
          <a:xfrm>
            <a:off x="974035" y="3429000"/>
            <a:ext cx="10018643" cy="2484783"/>
          </a:xfrm>
          <a:prstGeom prst="rect">
            <a:avLst/>
          </a:prstGeom>
        </p:spPr>
        <p:txBody>
          <a:bodyPr vert="horz" wrap="square" lIns="91440" tIns="45720" rIns="91440" bIns="45720" rtlCol="0">
            <a:noAutofit/>
          </a:bodyPr>
          <a:lstStyle/>
          <a:p>
            <a:pPr>
              <a:lnSpc>
                <a:spcPct val="90000"/>
              </a:lnSpc>
            </a:pPr>
            <a:endParaRPr lang="en-US" sz="1200" b="1"/>
          </a:p>
        </p:txBody>
      </p:sp>
      <p:sp>
        <p:nvSpPr>
          <p:cNvPr id="6" name="TextBox 5">
            <a:extLst>
              <a:ext uri="{FF2B5EF4-FFF2-40B4-BE49-F238E27FC236}">
                <a16:creationId xmlns:a16="http://schemas.microsoft.com/office/drawing/2014/main" id="{2314BB19-9AAE-559F-2E83-20D0A24E0079}"/>
              </a:ext>
            </a:extLst>
          </p:cNvPr>
          <p:cNvSpPr txBox="1"/>
          <p:nvPr/>
        </p:nvSpPr>
        <p:spPr>
          <a:xfrm>
            <a:off x="1699591" y="1411357"/>
            <a:ext cx="8796131" cy="2186608"/>
          </a:xfrm>
          <a:prstGeom prst="rect">
            <a:avLst/>
          </a:prstGeom>
        </p:spPr>
        <p:txBody>
          <a:bodyPr vert="horz" wrap="square" lIns="91440" tIns="45720" rIns="91440" bIns="45720" rtlCol="0">
            <a:noAutofit/>
          </a:bodyPr>
          <a:lstStyle/>
          <a:p>
            <a:pPr>
              <a:lnSpc>
                <a:spcPct val="90000"/>
              </a:lnSpc>
            </a:pPr>
            <a:endParaRPr lang="en-US" sz="1200" b="1"/>
          </a:p>
        </p:txBody>
      </p:sp>
      <p:sp>
        <p:nvSpPr>
          <p:cNvPr id="8" name="TextBox 7">
            <a:extLst>
              <a:ext uri="{FF2B5EF4-FFF2-40B4-BE49-F238E27FC236}">
                <a16:creationId xmlns:a16="http://schemas.microsoft.com/office/drawing/2014/main" id="{0A521EDD-135D-53C8-5085-F89218FE10E3}"/>
              </a:ext>
            </a:extLst>
          </p:cNvPr>
          <p:cNvSpPr txBox="1"/>
          <p:nvPr/>
        </p:nvSpPr>
        <p:spPr>
          <a:xfrm>
            <a:off x="1081136" y="1312194"/>
            <a:ext cx="10151398" cy="2492990"/>
          </a:xfrm>
          <a:prstGeom prst="rect">
            <a:avLst/>
          </a:prstGeom>
          <a:noFill/>
          <a:ln>
            <a:solidFill>
              <a:schemeClr val="accent1"/>
            </a:solidFill>
            <a:prstDash val="dash"/>
          </a:ln>
        </p:spPr>
        <p:txBody>
          <a:bodyPr wrap="square">
            <a:spAutoFit/>
          </a:bodyPr>
          <a:lstStyle/>
          <a:p>
            <a:r>
              <a:rPr lang="en-US" sz="1200">
                <a:latin typeface="Courier New" panose="02070309020205020404" pitchFamily="49" charset="0"/>
                <a:cs typeface="Courier New" panose="02070309020205020404" pitchFamily="49" charset="0"/>
              </a:rPr>
              <a:t>23430.5052314814814814814820    Range        9002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4.7593624114056220e+03</a:t>
            </a:r>
          </a:p>
          <a:p>
            <a:r>
              <a:rPr lang="en-US" sz="1200">
                <a:latin typeface="Courier New" panose="02070309020205020404" pitchFamily="49" charset="0"/>
                <a:cs typeface="Courier New" panose="02070309020205020404" pitchFamily="49" charset="0"/>
              </a:rPr>
              <a:t>23430.5052314814814814814820    </a:t>
            </a:r>
            <a:r>
              <a:rPr lang="en-US" sz="1200" err="1">
                <a:latin typeface="Courier New" panose="02070309020205020404" pitchFamily="49" charset="0"/>
                <a:cs typeface="Courier New" panose="02070309020205020404" pitchFamily="49" charset="0"/>
              </a:rPr>
              <a:t>RangeRate</a:t>
            </a:r>
            <a:r>
              <a:rPr lang="en-US" sz="1200">
                <a:latin typeface="Courier New" panose="02070309020205020404" pitchFamily="49" charset="0"/>
                <a:cs typeface="Courier New" panose="02070309020205020404" pitchFamily="49" charset="0"/>
              </a:rPr>
              <a:t>    9012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1    10    -1.0764654103985226e+01</a:t>
            </a:r>
          </a:p>
          <a:p>
            <a:r>
              <a:rPr lang="en-US" sz="1200">
                <a:latin typeface="Courier New" panose="02070309020205020404" pitchFamily="49" charset="0"/>
                <a:cs typeface="Courier New" panose="02070309020205020404" pitchFamily="49" charset="0"/>
              </a:rPr>
              <a:t>23430.5059259259259259259262    Range        9002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4.1352147259306539e+03</a:t>
            </a:r>
          </a:p>
          <a:p>
            <a:r>
              <a:rPr lang="en-US" sz="1200">
                <a:latin typeface="Courier New" panose="02070309020205020404" pitchFamily="49" charset="0"/>
                <a:cs typeface="Courier New" panose="02070309020205020404" pitchFamily="49" charset="0"/>
              </a:rPr>
              <a:t>23430.5059259259259259259262    </a:t>
            </a:r>
            <a:r>
              <a:rPr lang="en-US" sz="1200" err="1">
                <a:latin typeface="Courier New" panose="02070309020205020404" pitchFamily="49" charset="0"/>
                <a:cs typeface="Courier New" panose="02070309020205020404" pitchFamily="49" charset="0"/>
              </a:rPr>
              <a:t>RangeRate</a:t>
            </a:r>
            <a:r>
              <a:rPr lang="en-US" sz="1200">
                <a:latin typeface="Courier New" panose="02070309020205020404" pitchFamily="49" charset="0"/>
                <a:cs typeface="Courier New" panose="02070309020205020404" pitchFamily="49" charset="0"/>
              </a:rPr>
              <a:t>    9012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1    10    -1.0102155432181027e+01</a:t>
            </a:r>
          </a:p>
          <a:p>
            <a:r>
              <a:rPr lang="en-US" sz="1200">
                <a:latin typeface="Courier New" panose="02070309020205020404" pitchFamily="49" charset="0"/>
                <a:cs typeface="Courier New" panose="02070309020205020404" pitchFamily="49" charset="0"/>
              </a:rPr>
              <a:t>23430.5066203703703703703701    Range        9002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3.5635165837582013e+03</a:t>
            </a:r>
          </a:p>
          <a:p>
            <a:r>
              <a:rPr lang="en-US" sz="1200">
                <a:latin typeface="Courier New" panose="02070309020205020404" pitchFamily="49" charset="0"/>
                <a:cs typeface="Courier New" panose="02070309020205020404" pitchFamily="49" charset="0"/>
              </a:rPr>
              <a:t>23430.5066203703703703703701    </a:t>
            </a:r>
            <a:r>
              <a:rPr lang="en-US" sz="1200" err="1">
                <a:latin typeface="Courier New" panose="02070309020205020404" pitchFamily="49" charset="0"/>
                <a:cs typeface="Courier New" panose="02070309020205020404" pitchFamily="49" charset="0"/>
              </a:rPr>
              <a:t>RangeRate</a:t>
            </a:r>
            <a:r>
              <a:rPr lang="en-US" sz="1200">
                <a:latin typeface="Courier New" panose="02070309020205020404" pitchFamily="49" charset="0"/>
                <a:cs typeface="Courier New" panose="02070309020205020404" pitchFamily="49" charset="0"/>
              </a:rPr>
              <a:t>    9012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1    10    -9.0497749620959542e+00</a:t>
            </a:r>
          </a:p>
          <a:p>
            <a:r>
              <a:rPr lang="en-US" sz="1200">
                <a:latin typeface="Courier New" panose="02070309020205020404" pitchFamily="49" charset="0"/>
                <a:cs typeface="Courier New" panose="02070309020205020404" pitchFamily="49" charset="0"/>
              </a:rPr>
              <a:t>23430.5073148148148148148142    Range        9002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3.0753358172855064e+03</a:t>
            </a:r>
          </a:p>
          <a:p>
            <a:r>
              <a:rPr lang="en-US" sz="1200">
                <a:latin typeface="Courier New" panose="02070309020205020404" pitchFamily="49" charset="0"/>
                <a:cs typeface="Courier New" panose="02070309020205020404" pitchFamily="49" charset="0"/>
              </a:rPr>
              <a:t>23430.5073148148148148148142    </a:t>
            </a:r>
            <a:r>
              <a:rPr lang="en-US" sz="1200" err="1">
                <a:latin typeface="Courier New" panose="02070309020205020404" pitchFamily="49" charset="0"/>
                <a:cs typeface="Courier New" panose="02070309020205020404" pitchFamily="49" charset="0"/>
              </a:rPr>
              <a:t>RangeRate</a:t>
            </a:r>
            <a:r>
              <a:rPr lang="en-US" sz="1200">
                <a:latin typeface="Courier New" panose="02070309020205020404" pitchFamily="49" charset="0"/>
                <a:cs typeface="Courier New" panose="02070309020205020404" pitchFamily="49" charset="0"/>
              </a:rPr>
              <a:t>    9012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1    10    -7.3788381001354857e+00</a:t>
            </a:r>
          </a:p>
          <a:p>
            <a:r>
              <a:rPr lang="en-US" sz="1200">
                <a:latin typeface="Courier New" panose="02070309020205020404" pitchFamily="49" charset="0"/>
                <a:cs typeface="Courier New" panose="02070309020205020404" pitchFamily="49" charset="0"/>
              </a:rPr>
              <a:t>23430.5080092592592592592594    Range        9002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2.7171807611448162e+03</a:t>
            </a:r>
          </a:p>
          <a:p>
            <a:r>
              <a:rPr lang="en-US" sz="1200">
                <a:latin typeface="Courier New" panose="02070309020205020404" pitchFamily="49" charset="0"/>
                <a:cs typeface="Courier New" panose="02070309020205020404" pitchFamily="49" charset="0"/>
              </a:rPr>
              <a:t>23430.5080092592592592592594    </a:t>
            </a:r>
            <a:r>
              <a:rPr lang="en-US" sz="1200" err="1">
                <a:latin typeface="Courier New" panose="02070309020205020404" pitchFamily="49" charset="0"/>
                <a:cs typeface="Courier New" panose="02070309020205020404" pitchFamily="49" charset="0"/>
              </a:rPr>
              <a:t>RangeRate</a:t>
            </a:r>
            <a:r>
              <a:rPr lang="en-US" sz="1200">
                <a:latin typeface="Courier New" panose="02070309020205020404" pitchFamily="49" charset="0"/>
                <a:cs typeface="Courier New" panose="02070309020205020404" pitchFamily="49" charset="0"/>
              </a:rPr>
              <a:t>    9012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1    10    -4.8271168388570400e+00</a:t>
            </a:r>
          </a:p>
          <a:p>
            <a:r>
              <a:rPr lang="en-US" sz="1200">
                <a:latin typeface="Courier New" panose="02070309020205020404" pitchFamily="49" charset="0"/>
                <a:cs typeface="Courier New" panose="02070309020205020404" pitchFamily="49" charset="0"/>
              </a:rPr>
              <a:t>23430.5087037037037037037036    Range        9002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2.5450072180275611e+03</a:t>
            </a:r>
          </a:p>
          <a:p>
            <a:r>
              <a:rPr lang="en-US" sz="1200">
                <a:latin typeface="Courier New" panose="02070309020205020404" pitchFamily="49" charset="0"/>
                <a:cs typeface="Courier New" panose="02070309020205020404" pitchFamily="49" charset="0"/>
              </a:rPr>
              <a:t>23430.5087037037037037037036    </a:t>
            </a:r>
            <a:r>
              <a:rPr lang="en-US" sz="1200" err="1">
                <a:latin typeface="Courier New" panose="02070309020205020404" pitchFamily="49" charset="0"/>
                <a:cs typeface="Courier New" panose="02070309020205020404" pitchFamily="49" charset="0"/>
              </a:rPr>
              <a:t>RangeRate</a:t>
            </a:r>
            <a:r>
              <a:rPr lang="en-US" sz="1200">
                <a:latin typeface="Courier New" panose="02070309020205020404" pitchFamily="49" charset="0"/>
                <a:cs typeface="Courier New" panose="02070309020205020404" pitchFamily="49" charset="0"/>
              </a:rPr>
              <a:t>    9012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1    10    -1.3685375780223918e+00</a:t>
            </a:r>
          </a:p>
          <a:p>
            <a:r>
              <a:rPr lang="en-US" sz="1200">
                <a:latin typeface="Courier New" panose="02070309020205020404" pitchFamily="49" charset="0"/>
                <a:cs typeface="Courier New" panose="02070309020205020404" pitchFamily="49" charset="0"/>
              </a:rPr>
              <a:t>23430.5093981481481481481488    Range        9002    GDS    </a:t>
            </a:r>
            <a:r>
              <a:rPr lang="en-US" sz="1200" err="1">
                <a:latin typeface="Courier New" panose="02070309020205020404" pitchFamily="49" charset="0"/>
                <a:cs typeface="Courier New" panose="02070309020205020404" pitchFamily="49" charset="0"/>
              </a:rPr>
              <a:t>EstSat</a:t>
            </a:r>
            <a:r>
              <a:rPr lang="en-US" sz="1200">
                <a:latin typeface="Courier New" panose="02070309020205020404" pitchFamily="49" charset="0"/>
                <a:cs typeface="Courier New" panose="02070309020205020404" pitchFamily="49" charset="0"/>
              </a:rPr>
              <a:t>    2.5958603905498135e+03</a:t>
            </a:r>
          </a:p>
        </p:txBody>
      </p:sp>
    </p:spTree>
    <p:extLst>
      <p:ext uri="{BB962C8B-B14F-4D97-AF65-F5344CB8AC3E}">
        <p14:creationId xmlns:p14="http://schemas.microsoft.com/office/powerpoint/2010/main" val="8391445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69B3-A3EC-3204-2EB7-715561DB77A8}"/>
              </a:ext>
            </a:extLst>
          </p:cNvPr>
          <p:cNvSpPr>
            <a:spLocks noGrp="1"/>
          </p:cNvSpPr>
          <p:nvPr>
            <p:ph type="title"/>
          </p:nvPr>
        </p:nvSpPr>
        <p:spPr/>
        <p:txBody>
          <a:bodyPr/>
          <a:lstStyle/>
          <a:p>
            <a:r>
              <a:rPr lang="en-US"/>
              <a:t>GMAT’s Modified Julian Date</a:t>
            </a:r>
          </a:p>
        </p:txBody>
      </p:sp>
      <p:sp>
        <p:nvSpPr>
          <p:cNvPr id="4" name="Slide Number Placeholder 3">
            <a:extLst>
              <a:ext uri="{FF2B5EF4-FFF2-40B4-BE49-F238E27FC236}">
                <a16:creationId xmlns:a16="http://schemas.microsoft.com/office/drawing/2014/main" id="{97684CB1-D729-FC3F-EE0F-5D24D3F4AD1C}"/>
              </a:ext>
            </a:extLst>
          </p:cNvPr>
          <p:cNvSpPr>
            <a:spLocks noGrp="1"/>
          </p:cNvSpPr>
          <p:nvPr>
            <p:ph type="sldNum" sz="quarter" idx="12"/>
          </p:nvPr>
        </p:nvSpPr>
        <p:spPr/>
        <p:txBody>
          <a:bodyPr/>
          <a:lstStyle/>
          <a:p>
            <a:fld id="{B89D3D56-9C5D-E74E-9C18-21C2C5E31D07}" type="slidenum">
              <a:rPr lang="en-US" smtClean="0"/>
              <a:pPr/>
              <a:t>199</a:t>
            </a:fld>
            <a:endParaRPr lang="en-US"/>
          </a:p>
        </p:txBody>
      </p:sp>
      <p:pic>
        <p:nvPicPr>
          <p:cNvPr id="10" name="Picture 10">
            <a:extLst>
              <a:ext uri="{FF2B5EF4-FFF2-40B4-BE49-F238E27FC236}">
                <a16:creationId xmlns:a16="http://schemas.microsoft.com/office/drawing/2014/main" id="{B919BDBD-2E9D-CDBF-67E4-F98C3D8C63F5}"/>
              </a:ext>
            </a:extLst>
          </p:cNvPr>
          <p:cNvPicPr>
            <a:picLocks noGrp="1" noChangeAspect="1"/>
          </p:cNvPicPr>
          <p:nvPr>
            <p:ph idx="1"/>
          </p:nvPr>
        </p:nvPicPr>
        <p:blipFill>
          <a:blip r:embed="rId2"/>
          <a:stretch>
            <a:fillRect/>
          </a:stretch>
        </p:blipFill>
        <p:spPr>
          <a:xfrm>
            <a:off x="1076139" y="2081967"/>
            <a:ext cx="10395174" cy="3541767"/>
          </a:xfrm>
        </p:spPr>
      </p:pic>
      <p:sp>
        <p:nvSpPr>
          <p:cNvPr id="3" name="Content Placeholder 2">
            <a:extLst>
              <a:ext uri="{FF2B5EF4-FFF2-40B4-BE49-F238E27FC236}">
                <a16:creationId xmlns:a16="http://schemas.microsoft.com/office/drawing/2014/main" id="{3EF4608B-CA4D-E598-E229-FEAB9457336B}"/>
              </a:ext>
            </a:extLst>
          </p:cNvPr>
          <p:cNvSpPr txBox="1">
            <a:spLocks/>
          </p:cNvSpPr>
          <p:nvPr/>
        </p:nvSpPr>
        <p:spPr>
          <a:xfrm>
            <a:off x="1076139" y="1225641"/>
            <a:ext cx="10127889" cy="1047151"/>
          </a:xfrm>
          <a:prstGeom prst="rect">
            <a:avLst/>
          </a:prstGeom>
        </p:spPr>
        <p:txBody>
          <a:bodyPr vert="horz" lIns="91440" tIns="45720" rIns="91440" bIns="45720" rtlCol="0">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a:t>Please note the following with respect to the modified Julian date of TAI used for the GMD record time tag</a:t>
            </a:r>
          </a:p>
        </p:txBody>
      </p:sp>
    </p:spTree>
    <p:extLst>
      <p:ext uri="{BB962C8B-B14F-4D97-AF65-F5344CB8AC3E}">
        <p14:creationId xmlns:p14="http://schemas.microsoft.com/office/powerpoint/2010/main" val="42359196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44F81F-E788-E090-1306-A3E4F1F1E87A}"/>
              </a:ext>
            </a:extLst>
          </p:cNvPr>
          <p:cNvSpPr>
            <a:spLocks noGrp="1"/>
          </p:cNvSpPr>
          <p:nvPr>
            <p:ph type="subTitle" idx="1"/>
          </p:nvPr>
        </p:nvSpPr>
        <p:spPr/>
        <p:txBody>
          <a:bodyPr vert="horz" lIns="91440" tIns="45720" rIns="91440" bIns="45720" rtlCol="0" anchor="t">
            <a:normAutofit/>
          </a:bodyPr>
          <a:lstStyle/>
          <a:p>
            <a:r>
              <a:rPr lang="en-US" dirty="0"/>
              <a:t>Jairus </a:t>
            </a:r>
            <a:r>
              <a:rPr lang="en-US" dirty="0" err="1"/>
              <a:t>Elarbee</a:t>
            </a:r>
          </a:p>
          <a:p>
            <a:r>
              <a:rPr lang="en-US" dirty="0"/>
              <a:t>Emergent Space Technologies/NASA Goddard Space Flight Center</a:t>
            </a:r>
          </a:p>
          <a:p>
            <a:r>
              <a:rPr lang="en-US" dirty="0"/>
              <a:t>October 2023</a:t>
            </a:r>
          </a:p>
        </p:txBody>
      </p:sp>
      <p:sp>
        <p:nvSpPr>
          <p:cNvPr id="3" name="Title 2">
            <a:extLst>
              <a:ext uri="{FF2B5EF4-FFF2-40B4-BE49-F238E27FC236}">
                <a16:creationId xmlns:a16="http://schemas.microsoft.com/office/drawing/2014/main" id="{36648EB9-4491-61E7-E1E1-C18272275665}"/>
              </a:ext>
            </a:extLst>
          </p:cNvPr>
          <p:cNvSpPr>
            <a:spLocks noGrp="1"/>
          </p:cNvSpPr>
          <p:nvPr>
            <p:ph type="title"/>
          </p:nvPr>
        </p:nvSpPr>
        <p:spPr/>
        <p:txBody>
          <a:bodyPr/>
          <a:lstStyle/>
          <a:p>
            <a:r>
              <a:rPr lang="en-US" dirty="0"/>
              <a:t>Introduction to GMAT Project (101)</a:t>
            </a:r>
          </a:p>
        </p:txBody>
      </p:sp>
    </p:spTree>
    <p:extLst>
      <p:ext uri="{BB962C8B-B14F-4D97-AF65-F5344CB8AC3E}">
        <p14:creationId xmlns:p14="http://schemas.microsoft.com/office/powerpoint/2010/main" val="300602867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E85AA-AB96-67DE-3AB3-B430046FEDAC}"/>
              </a:ext>
            </a:extLst>
          </p:cNvPr>
          <p:cNvSpPr>
            <a:spLocks noGrp="1"/>
          </p:cNvSpPr>
          <p:nvPr>
            <p:ph type="title"/>
          </p:nvPr>
        </p:nvSpPr>
        <p:spPr/>
        <p:txBody>
          <a:bodyPr/>
          <a:lstStyle/>
          <a:p>
            <a:r>
              <a:rPr lang="en-US"/>
              <a:t>Keplerian Elements Overview –True Anomaly</a:t>
            </a:r>
          </a:p>
        </p:txBody>
      </p:sp>
      <p:sp>
        <p:nvSpPr>
          <p:cNvPr id="3" name="Content Placeholder 2">
            <a:extLst>
              <a:ext uri="{FF2B5EF4-FFF2-40B4-BE49-F238E27FC236}">
                <a16:creationId xmlns:a16="http://schemas.microsoft.com/office/drawing/2014/main" id="{378B103E-590E-8F20-FF17-CC90E5714098}"/>
              </a:ext>
            </a:extLst>
          </p:cNvPr>
          <p:cNvSpPr>
            <a:spLocks noGrp="1"/>
          </p:cNvSpPr>
          <p:nvPr>
            <p:ph idx="1"/>
          </p:nvPr>
        </p:nvSpPr>
        <p:spPr/>
        <p:txBody>
          <a:bodyPr>
            <a:normAutofit lnSpcReduction="10000"/>
          </a:bodyPr>
          <a:lstStyle/>
          <a:p>
            <a:r>
              <a:rPr lang="en-US" sz="2800"/>
              <a:t>True anomaly (</a:t>
            </a:r>
            <a:r>
              <a:rPr lang="el-GR" sz="2800" b="0" i="1">
                <a:solidFill>
                  <a:srgbClr val="202122"/>
                </a:solidFill>
                <a:effectLst/>
                <a:latin typeface="Nimbus Roman No9 L"/>
              </a:rPr>
              <a:t>ν</a:t>
            </a:r>
            <a:r>
              <a:rPr lang="el-GR" sz="2800" b="0" i="0">
                <a:solidFill>
                  <a:srgbClr val="202122"/>
                </a:solidFill>
                <a:effectLst/>
                <a:latin typeface="Arial" panose="020B0604020202020204" pitchFamily="34" charset="0"/>
              </a:rPr>
              <a:t>, </a:t>
            </a:r>
            <a:r>
              <a:rPr lang="el-GR" sz="2800" b="0">
                <a:solidFill>
                  <a:srgbClr val="202122"/>
                </a:solidFill>
                <a:effectLst/>
                <a:latin typeface="Nimbus Roman No9 L"/>
              </a:rPr>
              <a:t>θ</a:t>
            </a:r>
            <a:r>
              <a:rPr lang="el-GR" sz="2800" b="0" i="0">
                <a:solidFill>
                  <a:srgbClr val="202122"/>
                </a:solidFill>
                <a:effectLst/>
                <a:latin typeface="Arial" panose="020B0604020202020204" pitchFamily="34" charset="0"/>
              </a:rPr>
              <a:t>, </a:t>
            </a:r>
            <a:r>
              <a:rPr lang="en-US" sz="2800" b="0" i="0">
                <a:solidFill>
                  <a:srgbClr val="202122"/>
                </a:solidFill>
                <a:effectLst/>
                <a:latin typeface="Arial" panose="020B0604020202020204" pitchFamily="34" charset="0"/>
              </a:rPr>
              <a:t>or </a:t>
            </a:r>
            <a:r>
              <a:rPr lang="en-US" sz="2800" b="0" i="1">
                <a:solidFill>
                  <a:srgbClr val="202122"/>
                </a:solidFill>
                <a:effectLst/>
                <a:latin typeface="Nimbus Roman No9 L"/>
              </a:rPr>
              <a:t>f</a:t>
            </a:r>
            <a:r>
              <a:rPr lang="en-US" sz="2800" b="0" i="0">
                <a:solidFill>
                  <a:srgbClr val="202122"/>
                </a:solidFill>
                <a:effectLst/>
                <a:latin typeface="Arial" panose="020B0604020202020204" pitchFamily="34" charset="0"/>
              </a:rPr>
              <a:t>)</a:t>
            </a:r>
            <a:r>
              <a:rPr lang="en-US" sz="2800"/>
              <a:t> describes the angle between the periapsis and the object, as measured from the central body</a:t>
            </a:r>
          </a:p>
          <a:p>
            <a:r>
              <a:rPr lang="en-US" sz="2800"/>
              <a:t>While the previous elements can be used to describe the Keplerian orbit itself, true anomaly is the final piece that allows for calculation of the state</a:t>
            </a:r>
            <a:endParaRPr lang="en-US" sz="2800">
              <a:solidFill>
                <a:srgbClr val="202122"/>
              </a:solidFill>
              <a:latin typeface="Arial" panose="020B0604020202020204" pitchFamily="34" charset="0"/>
            </a:endParaRPr>
          </a:p>
          <a:p>
            <a:r>
              <a:rPr lang="en-US" sz="2800">
                <a:solidFill>
                  <a:srgbClr val="202122"/>
                </a:solidFill>
                <a:latin typeface="Arial" panose="020B0604020202020204" pitchFamily="34" charset="0"/>
              </a:rPr>
              <a:t>Note that while these are the classical elements and are the most common, other orbital elements with different definitions exist and see use</a:t>
            </a:r>
          </a:p>
          <a:p>
            <a:endParaRPr lang="en-US" sz="2800"/>
          </a:p>
          <a:p>
            <a:endParaRPr lang="en-US" sz="2800"/>
          </a:p>
          <a:p>
            <a:endParaRPr lang="en-US" sz="2800"/>
          </a:p>
        </p:txBody>
      </p:sp>
      <p:sp>
        <p:nvSpPr>
          <p:cNvPr id="4" name="Slide Number Placeholder 3">
            <a:extLst>
              <a:ext uri="{FF2B5EF4-FFF2-40B4-BE49-F238E27FC236}">
                <a16:creationId xmlns:a16="http://schemas.microsoft.com/office/drawing/2014/main" id="{489FB02E-07C2-83B1-1D90-75BDE55C8E8E}"/>
              </a:ext>
            </a:extLst>
          </p:cNvPr>
          <p:cNvSpPr>
            <a:spLocks noGrp="1"/>
          </p:cNvSpPr>
          <p:nvPr>
            <p:ph type="sldNum" sz="quarter" idx="12"/>
          </p:nvPr>
        </p:nvSpPr>
        <p:spPr/>
        <p:txBody>
          <a:bodyPr/>
          <a:lstStyle/>
          <a:p>
            <a:fld id="{B89D3D56-9C5D-E74E-9C18-21C2C5E31D07}" type="slidenum">
              <a:rPr lang="en-US" smtClean="0"/>
              <a:pPr/>
              <a:t>20</a:t>
            </a:fld>
            <a:endParaRPr lang="en-US"/>
          </a:p>
        </p:txBody>
      </p:sp>
      <p:pic>
        <p:nvPicPr>
          <p:cNvPr id="4098" name="Picture 2" descr="Section 4.5 - Orbital Position and Velocity - Astronomical Returns">
            <a:extLst>
              <a:ext uri="{FF2B5EF4-FFF2-40B4-BE49-F238E27FC236}">
                <a16:creationId xmlns:a16="http://schemas.microsoft.com/office/drawing/2014/main" id="{92C5A5FA-D1BD-9A2D-2D9A-2A7610B662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895" y="2279244"/>
            <a:ext cx="5196897" cy="229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2087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EF0B-2C39-CA79-710D-62B54D314A89}"/>
              </a:ext>
            </a:extLst>
          </p:cNvPr>
          <p:cNvSpPr>
            <a:spLocks noGrp="1"/>
          </p:cNvSpPr>
          <p:nvPr>
            <p:ph type="title"/>
          </p:nvPr>
        </p:nvSpPr>
        <p:spPr/>
        <p:txBody>
          <a:bodyPr/>
          <a:lstStyle/>
          <a:p>
            <a:r>
              <a:rPr lang="en-US"/>
              <a:t>GMAT Batch Least Squares OD</a:t>
            </a:r>
          </a:p>
        </p:txBody>
      </p:sp>
      <p:sp>
        <p:nvSpPr>
          <p:cNvPr id="3" name="Text Placeholder 2">
            <a:extLst>
              <a:ext uri="{FF2B5EF4-FFF2-40B4-BE49-F238E27FC236}">
                <a16:creationId xmlns:a16="http://schemas.microsoft.com/office/drawing/2014/main" id="{27364504-3FDE-FF63-4CC9-7E32E71D76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79E053-52B4-F319-1E0E-E09C6560EAC7}"/>
              </a:ext>
            </a:extLst>
          </p:cNvPr>
          <p:cNvSpPr>
            <a:spLocks noGrp="1"/>
          </p:cNvSpPr>
          <p:nvPr>
            <p:ph type="sldNum" sz="quarter" idx="12"/>
          </p:nvPr>
        </p:nvSpPr>
        <p:spPr/>
        <p:txBody>
          <a:bodyPr/>
          <a:lstStyle/>
          <a:p>
            <a:fld id="{B89D3D56-9C5D-E74E-9C18-21C2C5E31D07}" type="slidenum">
              <a:rPr lang="en-US" smtClean="0"/>
              <a:pPr/>
              <a:t>200</a:t>
            </a:fld>
            <a:endParaRPr lang="en-US"/>
          </a:p>
        </p:txBody>
      </p:sp>
    </p:spTree>
    <p:extLst>
      <p:ext uri="{BB962C8B-B14F-4D97-AF65-F5344CB8AC3E}">
        <p14:creationId xmlns:p14="http://schemas.microsoft.com/office/powerpoint/2010/main" val="7995585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265" y="297657"/>
            <a:ext cx="9828308" cy="524550"/>
          </a:xfrm>
        </p:spPr>
        <p:txBody>
          <a:bodyPr>
            <a:noAutofit/>
          </a:bodyPr>
          <a:lstStyle/>
          <a:p>
            <a:r>
              <a:rPr lang="en-US" sz="3200"/>
              <a:t>Orbit Determination (OD) Problem Illustration</a:t>
            </a:r>
          </a:p>
        </p:txBody>
      </p:sp>
      <p:sp>
        <p:nvSpPr>
          <p:cNvPr id="6" name="TextBox 5"/>
          <p:cNvSpPr txBox="1"/>
          <p:nvPr/>
        </p:nvSpPr>
        <p:spPr>
          <a:xfrm>
            <a:off x="8372577" y="5003397"/>
            <a:ext cx="3110148" cy="923330"/>
          </a:xfrm>
          <a:prstGeom prst="rect">
            <a:avLst/>
          </a:prstGeom>
          <a:solidFill>
            <a:schemeClr val="accent5">
              <a:lumMod val="20000"/>
              <a:lumOff val="80000"/>
            </a:schemeClr>
          </a:solidFill>
          <a:ln w="28575">
            <a:solidFill>
              <a:srgbClr val="00B050"/>
            </a:solidFill>
          </a:ln>
        </p:spPr>
        <p:txBody>
          <a:bodyPr wrap="square" rtlCol="0">
            <a:spAutoFit/>
          </a:bodyPr>
          <a:lstStyle/>
          <a:p>
            <a:r>
              <a:rPr lang="en-US" b="1"/>
              <a:t>Estimated Trajectory (   ) </a:t>
            </a:r>
            <a:r>
              <a:rPr lang="en-US"/>
              <a:t>Best estimate of the truth based on tracking data</a:t>
            </a:r>
          </a:p>
        </p:txBody>
      </p:sp>
      <p:sp>
        <p:nvSpPr>
          <p:cNvPr id="7" name="TextBox 6"/>
          <p:cNvSpPr txBox="1"/>
          <p:nvPr/>
        </p:nvSpPr>
        <p:spPr>
          <a:xfrm>
            <a:off x="6066546" y="1077024"/>
            <a:ext cx="6000750" cy="338554"/>
          </a:xfrm>
          <a:prstGeom prst="rect">
            <a:avLst/>
          </a:prstGeom>
          <a:noFill/>
          <a:ln w="28575">
            <a:solidFill>
              <a:schemeClr val="tx1"/>
            </a:solidFill>
            <a:prstDash val="sysDot"/>
          </a:ln>
        </p:spPr>
        <p:txBody>
          <a:bodyPr wrap="square" rtlCol="0">
            <a:spAutoFit/>
          </a:bodyPr>
          <a:lstStyle/>
          <a:p>
            <a:r>
              <a:rPr lang="en-US" sz="1600" b="1"/>
              <a:t>Truth Trajectory (   )</a:t>
            </a:r>
            <a:r>
              <a:rPr lang="en-US" sz="1600"/>
              <a:t>: where spacecraft orbits, unknown</a:t>
            </a:r>
          </a:p>
        </p:txBody>
      </p:sp>
      <p:sp>
        <p:nvSpPr>
          <p:cNvPr id="8" name="TextBox 7"/>
          <p:cNvSpPr txBox="1"/>
          <p:nvPr/>
        </p:nvSpPr>
        <p:spPr>
          <a:xfrm>
            <a:off x="206612" y="1225965"/>
            <a:ext cx="3904099" cy="1077218"/>
          </a:xfrm>
          <a:prstGeom prst="rect">
            <a:avLst/>
          </a:prstGeom>
          <a:solidFill>
            <a:schemeClr val="bg2"/>
          </a:solidFill>
          <a:ln w="28575">
            <a:solidFill>
              <a:schemeClr val="accent1"/>
            </a:solidFill>
          </a:ln>
        </p:spPr>
        <p:txBody>
          <a:bodyPr wrap="square" rtlCol="0">
            <a:spAutoFit/>
          </a:bodyPr>
          <a:lstStyle/>
          <a:p>
            <a:r>
              <a:rPr lang="en-US" sz="1600" b="1"/>
              <a:t>Nominal Trajectory (     ): </a:t>
            </a:r>
            <a:r>
              <a:rPr lang="en-US" sz="1600"/>
              <a:t>the path navigation planners command and expect the spacecraft is following. It is likely different from the truth.</a:t>
            </a:r>
          </a:p>
        </p:txBody>
      </p:sp>
      <p:pic>
        <p:nvPicPr>
          <p:cNvPr id="9" name="Picture 3"/>
          <p:cNvPicPr>
            <a:picLocks noChangeAspect="1" noChangeArrowheads="1"/>
          </p:cNvPicPr>
          <p:nvPr/>
        </p:nvPicPr>
        <p:blipFill>
          <a:blip r:embed="rId2" cstate="print"/>
          <a:srcRect/>
          <a:stretch>
            <a:fillRect/>
          </a:stretch>
        </p:blipFill>
        <p:spPr bwMode="auto">
          <a:xfrm>
            <a:off x="1928759" y="3882769"/>
            <a:ext cx="2338388" cy="2366963"/>
          </a:xfrm>
          <a:prstGeom prst="rect">
            <a:avLst/>
          </a:prstGeom>
          <a:noFill/>
          <a:ln w="9525">
            <a:noFill/>
            <a:miter lim="800000"/>
            <a:headEnd/>
            <a:tailEnd/>
          </a:ln>
        </p:spPr>
      </p:pic>
      <p:pic>
        <p:nvPicPr>
          <p:cNvPr id="10" name="Picture 9"/>
          <p:cNvPicPr>
            <a:picLocks noChangeAspect="1"/>
          </p:cNvPicPr>
          <p:nvPr/>
        </p:nvPicPr>
        <p:blipFill>
          <a:blip r:embed="rId3"/>
          <a:stretch>
            <a:fillRect/>
          </a:stretch>
        </p:blipFill>
        <p:spPr>
          <a:xfrm rot="3987056">
            <a:off x="3515344" y="4014997"/>
            <a:ext cx="658425" cy="841321"/>
          </a:xfrm>
          <a:prstGeom prst="rect">
            <a:avLst/>
          </a:prstGeom>
        </p:spPr>
      </p:pic>
      <p:pic>
        <p:nvPicPr>
          <p:cNvPr id="14" name="Picture 13"/>
          <p:cNvPicPr>
            <a:picLocks noChangeAspect="1"/>
          </p:cNvPicPr>
          <p:nvPr/>
        </p:nvPicPr>
        <p:blipFill>
          <a:blip r:embed="rId4"/>
          <a:stretch>
            <a:fillRect/>
          </a:stretch>
        </p:blipFill>
        <p:spPr>
          <a:xfrm>
            <a:off x="7028745" y="3569109"/>
            <a:ext cx="926672" cy="932769"/>
          </a:xfrm>
          <a:prstGeom prst="rect">
            <a:avLst/>
          </a:prstGeom>
        </p:spPr>
      </p:pic>
      <p:sp>
        <p:nvSpPr>
          <p:cNvPr id="15" name="Oval 14"/>
          <p:cNvSpPr/>
          <p:nvPr/>
        </p:nvSpPr>
        <p:spPr>
          <a:xfrm rot="20167115">
            <a:off x="922705" y="2835240"/>
            <a:ext cx="6940128" cy="3293295"/>
          </a:xfrm>
          <a:prstGeom prst="ellipse">
            <a:avLst/>
          </a:prstGeom>
          <a:no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a:spLocks noChangeAspect="1"/>
          </p:cNvSpPr>
          <p:nvPr/>
        </p:nvSpPr>
        <p:spPr>
          <a:xfrm rot="20167115">
            <a:off x="1021206" y="2756839"/>
            <a:ext cx="6588748" cy="3339724"/>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Oval 17"/>
          <p:cNvSpPr>
            <a:spLocks noChangeAspect="1"/>
          </p:cNvSpPr>
          <p:nvPr/>
        </p:nvSpPr>
        <p:spPr>
          <a:xfrm rot="20167115">
            <a:off x="873407" y="2662950"/>
            <a:ext cx="6954866" cy="3501932"/>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193925" y="2374454"/>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861590" y="2561461"/>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5672621" y="2110357"/>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51266" y="2451749"/>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926863" y="2331300"/>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34617" y="2117275"/>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398329" y="3052884"/>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968419" y="5153069"/>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605183" y="5515669"/>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2897227" y="3205455"/>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2345506" y="3319755"/>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2709659" y="3513315"/>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612741" y="5891014"/>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165374" y="5891014"/>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777413" y="5891014"/>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069720" y="3204725"/>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7069720" y="2638756"/>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6955420" y="2938584"/>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2380096" y="3741915"/>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5415115" y="5429140"/>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721355" y="3434055"/>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969168" y="6164638"/>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7453188" y="2937743"/>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837946" y="5433703"/>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190855" y="4879349"/>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78717" y="4924469"/>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a:cxnSpLocks/>
            <a:stCxn id="8" idx="2"/>
          </p:cNvCxnSpPr>
          <p:nvPr/>
        </p:nvCxnSpPr>
        <p:spPr>
          <a:xfrm flipH="1">
            <a:off x="2116297" y="2303183"/>
            <a:ext cx="42365" cy="14387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6807317" y="1494864"/>
            <a:ext cx="808201" cy="1000865"/>
          </a:xfrm>
          <a:prstGeom prst="straightConnector1">
            <a:avLst/>
          </a:prstGeom>
          <a:ln w="28575">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6884894" y="4637662"/>
            <a:ext cx="1573297" cy="85181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Object 10"/>
          <p:cNvGraphicFramePr>
            <a:graphicFrameLocks noChangeAspect="1"/>
          </p:cNvGraphicFramePr>
          <p:nvPr/>
        </p:nvGraphicFramePr>
        <p:xfrm>
          <a:off x="10873871" y="4973701"/>
          <a:ext cx="258923" cy="344926"/>
        </p:xfrm>
        <a:graphic>
          <a:graphicData uri="http://schemas.openxmlformats.org/presentationml/2006/ole">
            <mc:AlternateContent xmlns:mc="http://schemas.openxmlformats.org/markup-compatibility/2006">
              <mc:Choice xmlns:v="urn:schemas-microsoft-com:vml" Requires="v">
                <p:oleObj name="Equation" r:id="rId5" imgW="164880" imgH="203040" progId="Equation.3">
                  <p:embed/>
                </p:oleObj>
              </mc:Choice>
              <mc:Fallback>
                <p:oleObj name="Equation" r:id="rId5" imgW="164880" imgH="203040" progId="Equation.3">
                  <p:embed/>
                  <p:pic>
                    <p:nvPicPr>
                      <p:cNvPr id="11" name="Object 10"/>
                      <p:cNvPicPr/>
                      <p:nvPr/>
                    </p:nvPicPr>
                    <p:blipFill>
                      <a:blip r:embed="rId6"/>
                      <a:stretch>
                        <a:fillRect/>
                      </a:stretch>
                    </p:blipFill>
                    <p:spPr>
                      <a:xfrm>
                        <a:off x="10873871" y="4973701"/>
                        <a:ext cx="258923" cy="344926"/>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2291209" y="1182726"/>
          <a:ext cx="379234" cy="354934"/>
        </p:xfrm>
        <a:graphic>
          <a:graphicData uri="http://schemas.openxmlformats.org/presentationml/2006/ole">
            <mc:AlternateContent xmlns:mc="http://schemas.openxmlformats.org/markup-compatibility/2006">
              <mc:Choice xmlns:v="urn:schemas-microsoft-com:vml" Requires="v">
                <p:oleObj name="Equation" r:id="rId7" imgW="203040" imgH="190440" progId="Equation.3">
                  <p:embed/>
                </p:oleObj>
              </mc:Choice>
              <mc:Fallback>
                <p:oleObj name="Equation" r:id="rId7" imgW="203040" imgH="190440" progId="Equation.3">
                  <p:embed/>
                  <p:pic>
                    <p:nvPicPr>
                      <p:cNvPr id="12" name="Object 11"/>
                      <p:cNvPicPr/>
                      <p:nvPr/>
                    </p:nvPicPr>
                    <p:blipFill>
                      <a:blip r:embed="rId8"/>
                      <a:stretch>
                        <a:fillRect/>
                      </a:stretch>
                    </p:blipFill>
                    <p:spPr>
                      <a:xfrm>
                        <a:off x="2291209" y="1182726"/>
                        <a:ext cx="379234" cy="354934"/>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7799946" y="1083357"/>
          <a:ext cx="323914" cy="323914"/>
        </p:xfrm>
        <a:graphic>
          <a:graphicData uri="http://schemas.openxmlformats.org/presentationml/2006/ole">
            <mc:AlternateContent xmlns:mc="http://schemas.openxmlformats.org/markup-compatibility/2006">
              <mc:Choice xmlns:v="urn:schemas-microsoft-com:vml" Requires="v">
                <p:oleObj name="Equation" r:id="rId9" imgW="164880" imgH="164880" progId="Equation.3">
                  <p:embed/>
                </p:oleObj>
              </mc:Choice>
              <mc:Fallback>
                <p:oleObj name="Equation" r:id="rId9" imgW="164880" imgH="164880" progId="Equation.3">
                  <p:embed/>
                  <p:pic>
                    <p:nvPicPr>
                      <p:cNvPr id="13" name="Object 12"/>
                      <p:cNvPicPr/>
                      <p:nvPr/>
                    </p:nvPicPr>
                    <p:blipFill>
                      <a:blip r:embed="rId10"/>
                      <a:stretch>
                        <a:fillRect/>
                      </a:stretch>
                    </p:blipFill>
                    <p:spPr>
                      <a:xfrm>
                        <a:off x="7799946" y="1083357"/>
                        <a:ext cx="323914" cy="323914"/>
                      </a:xfrm>
                      <a:prstGeom prst="rect">
                        <a:avLst/>
                      </a:prstGeom>
                    </p:spPr>
                  </p:pic>
                </p:oleObj>
              </mc:Fallback>
            </mc:AlternateContent>
          </a:graphicData>
        </a:graphic>
      </p:graphicFrame>
      <p:sp>
        <p:nvSpPr>
          <p:cNvPr id="62" name="TextBox 61"/>
          <p:cNvSpPr txBox="1"/>
          <p:nvPr/>
        </p:nvSpPr>
        <p:spPr>
          <a:xfrm>
            <a:off x="8629509" y="2185327"/>
            <a:ext cx="2354502" cy="1477328"/>
          </a:xfrm>
          <a:prstGeom prst="rect">
            <a:avLst/>
          </a:prstGeom>
          <a:solidFill>
            <a:srgbClr val="FFFF00"/>
          </a:solidFill>
          <a:ln>
            <a:solidFill>
              <a:srgbClr val="FFFF00"/>
            </a:solidFill>
          </a:ln>
        </p:spPr>
        <p:txBody>
          <a:bodyPr wrap="square" rtlCol="0">
            <a:spAutoFit/>
          </a:bodyPr>
          <a:lstStyle/>
          <a:p>
            <a:r>
              <a:rPr lang="en-US" b="1"/>
              <a:t>Tracking Data:</a:t>
            </a:r>
          </a:p>
          <a:p>
            <a:pPr marL="742950" lvl="1" indent="-285750">
              <a:buFont typeface="Arial" panose="020B0604020202020204" pitchFamily="34" charset="0"/>
              <a:buChar char="•"/>
            </a:pPr>
            <a:r>
              <a:rPr lang="en-US"/>
              <a:t>Range</a:t>
            </a:r>
          </a:p>
          <a:p>
            <a:pPr marL="742950" lvl="1" indent="-285750">
              <a:buFont typeface="Arial" panose="020B0604020202020204" pitchFamily="34" charset="0"/>
              <a:buChar char="•"/>
            </a:pPr>
            <a:r>
              <a:rPr lang="en-US"/>
              <a:t>Range rate</a:t>
            </a:r>
          </a:p>
          <a:p>
            <a:pPr marL="742950" lvl="1" indent="-285750">
              <a:buFont typeface="Arial" panose="020B0604020202020204" pitchFamily="34" charset="0"/>
              <a:buChar char="•"/>
            </a:pPr>
            <a:r>
              <a:rPr lang="en-US"/>
              <a:t>Elevation</a:t>
            </a:r>
          </a:p>
          <a:p>
            <a:pPr marL="742950" lvl="1" indent="-285750">
              <a:buFont typeface="Arial" panose="020B0604020202020204" pitchFamily="34" charset="0"/>
              <a:buChar char="•"/>
            </a:pPr>
            <a:r>
              <a:rPr lang="en-US"/>
              <a:t>Azimuth</a:t>
            </a:r>
          </a:p>
        </p:txBody>
      </p:sp>
      <p:cxnSp>
        <p:nvCxnSpPr>
          <p:cNvPr id="63" name="Straight Arrow Connector 62"/>
          <p:cNvCxnSpPr>
            <a:stCxn id="62" idx="1"/>
            <a:endCxn id="54" idx="7"/>
          </p:cNvCxnSpPr>
          <p:nvPr/>
        </p:nvCxnSpPr>
        <p:spPr>
          <a:xfrm flipH="1">
            <a:off x="7916477" y="2923991"/>
            <a:ext cx="713032" cy="54354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9" name="Down Arrow 38"/>
          <p:cNvSpPr/>
          <p:nvPr/>
        </p:nvSpPr>
        <p:spPr>
          <a:xfrm>
            <a:off x="9322166" y="3965794"/>
            <a:ext cx="1100349" cy="816638"/>
          </a:xfrm>
          <a:prstGeom prst="down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OD</a:t>
            </a:r>
          </a:p>
        </p:txBody>
      </p:sp>
    </p:spTree>
    <p:extLst>
      <p:ext uri="{BB962C8B-B14F-4D97-AF65-F5344CB8AC3E}">
        <p14:creationId xmlns:p14="http://schemas.microsoft.com/office/powerpoint/2010/main" val="28582876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4994-5003-9AEA-DDA9-EFCC6A88B895}"/>
              </a:ext>
            </a:extLst>
          </p:cNvPr>
          <p:cNvSpPr>
            <a:spLocks noGrp="1"/>
          </p:cNvSpPr>
          <p:nvPr>
            <p:ph type="title"/>
          </p:nvPr>
        </p:nvSpPr>
        <p:spPr/>
        <p:txBody>
          <a:bodyPr/>
          <a:lstStyle/>
          <a:p>
            <a:r>
              <a:rPr lang="en-US"/>
              <a:t>Batch Least Squares OD Mathematical Background</a:t>
            </a:r>
          </a:p>
        </p:txBody>
      </p:sp>
      <p:sp>
        <p:nvSpPr>
          <p:cNvPr id="3" name="Text Placeholder 2">
            <a:extLst>
              <a:ext uri="{FF2B5EF4-FFF2-40B4-BE49-F238E27FC236}">
                <a16:creationId xmlns:a16="http://schemas.microsoft.com/office/drawing/2014/main" id="{A6AA5039-783F-F8E5-903A-B94388E9FD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FFE99C-52DC-CB5A-CCEE-F4D982AC84BA}"/>
              </a:ext>
            </a:extLst>
          </p:cNvPr>
          <p:cNvSpPr>
            <a:spLocks noGrp="1"/>
          </p:cNvSpPr>
          <p:nvPr>
            <p:ph type="sldNum" sz="quarter" idx="12"/>
          </p:nvPr>
        </p:nvSpPr>
        <p:spPr/>
        <p:txBody>
          <a:bodyPr/>
          <a:lstStyle/>
          <a:p>
            <a:fld id="{B89D3D56-9C5D-E74E-9C18-21C2C5E31D07}" type="slidenum">
              <a:rPr lang="en-US" smtClean="0"/>
              <a:pPr/>
              <a:t>202</a:t>
            </a:fld>
            <a:endParaRPr lang="en-US"/>
          </a:p>
        </p:txBody>
      </p:sp>
    </p:spTree>
    <p:extLst>
      <p:ext uri="{BB962C8B-B14F-4D97-AF65-F5344CB8AC3E}">
        <p14:creationId xmlns:p14="http://schemas.microsoft.com/office/powerpoint/2010/main" val="17309484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DD84F-3D0D-D5A9-90F2-F68F6870C92B}"/>
              </a:ext>
            </a:extLst>
          </p:cNvPr>
          <p:cNvSpPr>
            <a:spLocks noGrp="1"/>
          </p:cNvSpPr>
          <p:nvPr>
            <p:ph type="title"/>
          </p:nvPr>
        </p:nvSpPr>
        <p:spPr/>
        <p:txBody>
          <a:bodyPr/>
          <a:lstStyle/>
          <a:p>
            <a:r>
              <a:rPr lang="en-US"/>
              <a:t>Batch Least Squares Orbit Determination</a:t>
            </a:r>
          </a:p>
        </p:txBody>
      </p:sp>
      <p:sp>
        <p:nvSpPr>
          <p:cNvPr id="3" name="Content Placeholder 2">
            <a:extLst>
              <a:ext uri="{FF2B5EF4-FFF2-40B4-BE49-F238E27FC236}">
                <a16:creationId xmlns:a16="http://schemas.microsoft.com/office/drawing/2014/main" id="{12505F40-69C6-EC2A-8813-83C62830D13F}"/>
              </a:ext>
            </a:extLst>
          </p:cNvPr>
          <p:cNvSpPr>
            <a:spLocks noGrp="1"/>
          </p:cNvSpPr>
          <p:nvPr>
            <p:ph idx="1"/>
          </p:nvPr>
        </p:nvSpPr>
        <p:spPr>
          <a:xfrm>
            <a:off x="1076139" y="1217467"/>
            <a:ext cx="10754972" cy="2698752"/>
          </a:xfrm>
        </p:spPr>
        <p:txBody>
          <a:bodyPr>
            <a:normAutofit/>
          </a:bodyPr>
          <a:lstStyle/>
          <a:p>
            <a:r>
              <a:rPr lang="en-US">
                <a:effectLst/>
                <a:latin typeface="Calibri" panose="020F0502020204030204" pitchFamily="34" charset="0"/>
                <a:ea typeface="Calibri" panose="020F0502020204030204" pitchFamily="34" charset="0"/>
                <a:cs typeface="Times New Roman" panose="02020603050405020304" pitchFamily="18" charset="0"/>
              </a:rPr>
              <a:t>At the simplest level, a BLS estimator is a box that takes in an initial state estimate and tracking data and outputs a single new estimate of the state</a:t>
            </a:r>
            <a:endParaRPr lang="en-US" sz="2400"/>
          </a:p>
        </p:txBody>
      </p:sp>
      <p:sp>
        <p:nvSpPr>
          <p:cNvPr id="4" name="Slide Number Placeholder 3">
            <a:extLst>
              <a:ext uri="{FF2B5EF4-FFF2-40B4-BE49-F238E27FC236}">
                <a16:creationId xmlns:a16="http://schemas.microsoft.com/office/drawing/2014/main" id="{F7112F12-3429-4406-18E6-961C9C4364A6}"/>
              </a:ext>
            </a:extLst>
          </p:cNvPr>
          <p:cNvSpPr>
            <a:spLocks noGrp="1"/>
          </p:cNvSpPr>
          <p:nvPr>
            <p:ph type="sldNum" sz="quarter" idx="12"/>
          </p:nvPr>
        </p:nvSpPr>
        <p:spPr/>
        <p:txBody>
          <a:bodyPr/>
          <a:lstStyle/>
          <a:p>
            <a:fld id="{B89D3D56-9C5D-E74E-9C18-21C2C5E31D07}" type="slidenum">
              <a:rPr lang="en-US" smtClean="0"/>
              <a:pPr/>
              <a:t>203</a:t>
            </a:fld>
            <a:endParaRPr lang="en-US"/>
          </a:p>
        </p:txBody>
      </p:sp>
      <p:sp>
        <p:nvSpPr>
          <p:cNvPr id="5" name="Rectangle 2">
            <a:extLst>
              <a:ext uri="{FF2B5EF4-FFF2-40B4-BE49-F238E27FC236}">
                <a16:creationId xmlns:a16="http://schemas.microsoft.com/office/drawing/2014/main" id="{B6D1B456-5360-4D0D-7875-C1987FD1098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6">
            <a:extLst>
              <a:ext uri="{FF2B5EF4-FFF2-40B4-BE49-F238E27FC236}">
                <a16:creationId xmlns:a16="http://schemas.microsoft.com/office/drawing/2014/main" id="{2D33CCC9-4EA5-CB76-7B21-8CD687BA7331}"/>
              </a:ext>
            </a:extLst>
          </p:cNvPr>
          <p:cNvSpPr/>
          <p:nvPr/>
        </p:nvSpPr>
        <p:spPr>
          <a:xfrm>
            <a:off x="6054257" y="2220904"/>
            <a:ext cx="1301261" cy="844062"/>
          </a:xfrm>
          <a:prstGeom prst="rect">
            <a:avLst/>
          </a:prstGeom>
          <a:solidFill>
            <a:schemeClr val="tx1">
              <a:alpha val="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latin typeface="Calibri" panose="020F0502020204030204" pitchFamily="34" charset="0"/>
                <a:cs typeface="Calibri" panose="020F0502020204030204" pitchFamily="34" charset="0"/>
              </a:rPr>
              <a:t>BLS</a:t>
            </a:r>
          </a:p>
        </p:txBody>
      </p:sp>
      <p:cxnSp>
        <p:nvCxnSpPr>
          <p:cNvPr id="9" name="Connector: Elbow 8">
            <a:extLst>
              <a:ext uri="{FF2B5EF4-FFF2-40B4-BE49-F238E27FC236}">
                <a16:creationId xmlns:a16="http://schemas.microsoft.com/office/drawing/2014/main" id="{33E831D8-6033-F216-5895-3CA2371C7625}"/>
              </a:ext>
            </a:extLst>
          </p:cNvPr>
          <p:cNvCxnSpPr>
            <a:endCxn id="7" idx="1"/>
          </p:cNvCxnSpPr>
          <p:nvPr/>
        </p:nvCxnSpPr>
        <p:spPr>
          <a:xfrm>
            <a:off x="4128742" y="2159358"/>
            <a:ext cx="1925515" cy="483577"/>
          </a:xfrm>
          <a:prstGeom prst="bentConnector3">
            <a:avLst/>
          </a:prstGeom>
          <a:ln w="190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Connector: Elbow 10">
            <a:extLst>
              <a:ext uri="{FF2B5EF4-FFF2-40B4-BE49-F238E27FC236}">
                <a16:creationId xmlns:a16="http://schemas.microsoft.com/office/drawing/2014/main" id="{C64E5D8A-AA4B-1982-D86C-71F1C8667D6C}"/>
              </a:ext>
            </a:extLst>
          </p:cNvPr>
          <p:cNvCxnSpPr>
            <a:cxnSpLocks/>
            <a:stCxn id="17" idx="3"/>
            <a:endCxn id="7" idx="1"/>
          </p:cNvCxnSpPr>
          <p:nvPr/>
        </p:nvCxnSpPr>
        <p:spPr>
          <a:xfrm flipV="1">
            <a:off x="4128742" y="2642935"/>
            <a:ext cx="1925515" cy="578756"/>
          </a:xfrm>
          <a:prstGeom prst="bentConnector3">
            <a:avLst>
              <a:gd name="adj1" fmla="val 50000"/>
            </a:avLst>
          </a:prstGeom>
          <a:ln w="190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657B02E-5BCE-EF90-0FA4-2FE903AD5494}"/>
              </a:ext>
            </a:extLst>
          </p:cNvPr>
          <p:cNvCxnSpPr>
            <a:stCxn id="7" idx="3"/>
          </p:cNvCxnSpPr>
          <p:nvPr/>
        </p:nvCxnSpPr>
        <p:spPr>
          <a:xfrm>
            <a:off x="7355518" y="2642935"/>
            <a:ext cx="1037493" cy="0"/>
          </a:xfrm>
          <a:prstGeom prst="straightConnector1">
            <a:avLst/>
          </a:prstGeom>
          <a:ln w="1905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7DB2099-5970-A453-11D6-B0444354B5D0}"/>
              </a:ext>
            </a:extLst>
          </p:cNvPr>
          <p:cNvSpPr txBox="1"/>
          <p:nvPr/>
        </p:nvSpPr>
        <p:spPr>
          <a:xfrm>
            <a:off x="3266829" y="1965255"/>
            <a:ext cx="861913" cy="415636"/>
          </a:xfrm>
          <a:prstGeom prst="rect">
            <a:avLst/>
          </a:prstGeom>
        </p:spPr>
        <p:txBody>
          <a:bodyPr vert="horz" wrap="square" lIns="91440" tIns="45720" rIns="91440" bIns="45720" rtlCol="0">
            <a:noAutofit/>
          </a:bodyPr>
          <a:lstStyle/>
          <a:p>
            <a:pPr algn="ctr">
              <a:lnSpc>
                <a:spcPct val="90000"/>
              </a:lnSpc>
            </a:pPr>
            <a:r>
              <a:rPr lang="en-US" sz="1200" b="1"/>
              <a:t>Tracking data</a:t>
            </a:r>
          </a:p>
        </p:txBody>
      </p:sp>
      <p:sp>
        <p:nvSpPr>
          <p:cNvPr id="17" name="TextBox 16">
            <a:extLst>
              <a:ext uri="{FF2B5EF4-FFF2-40B4-BE49-F238E27FC236}">
                <a16:creationId xmlns:a16="http://schemas.microsoft.com/office/drawing/2014/main" id="{EB339EFC-E7E6-4101-7950-DE855CA7DF01}"/>
              </a:ext>
            </a:extLst>
          </p:cNvPr>
          <p:cNvSpPr txBox="1"/>
          <p:nvPr/>
        </p:nvSpPr>
        <p:spPr>
          <a:xfrm>
            <a:off x="3266829" y="2882033"/>
            <a:ext cx="861913" cy="679316"/>
          </a:xfrm>
          <a:prstGeom prst="rect">
            <a:avLst/>
          </a:prstGeom>
        </p:spPr>
        <p:txBody>
          <a:bodyPr vert="horz" wrap="square" lIns="91440" tIns="45720" rIns="91440" bIns="45720" rtlCol="0">
            <a:noAutofit/>
          </a:bodyPr>
          <a:lstStyle/>
          <a:p>
            <a:pPr algn="ctr">
              <a:lnSpc>
                <a:spcPct val="90000"/>
              </a:lnSpc>
            </a:pPr>
            <a:r>
              <a:rPr lang="en-US" sz="1200" b="1"/>
              <a:t>Initial State Estimate at t</a:t>
            </a:r>
            <a:r>
              <a:rPr lang="en-US" sz="1200" b="1" baseline="-25000"/>
              <a:t>0</a:t>
            </a:r>
          </a:p>
        </p:txBody>
      </p:sp>
      <p:sp>
        <p:nvSpPr>
          <p:cNvPr id="20" name="TextBox 19">
            <a:extLst>
              <a:ext uri="{FF2B5EF4-FFF2-40B4-BE49-F238E27FC236}">
                <a16:creationId xmlns:a16="http://schemas.microsoft.com/office/drawing/2014/main" id="{FD437AC2-FF64-8737-F6BD-585224EFECCF}"/>
              </a:ext>
            </a:extLst>
          </p:cNvPr>
          <p:cNvSpPr txBox="1"/>
          <p:nvPr/>
        </p:nvSpPr>
        <p:spPr>
          <a:xfrm>
            <a:off x="8393011" y="2401146"/>
            <a:ext cx="861913" cy="415636"/>
          </a:xfrm>
          <a:prstGeom prst="rect">
            <a:avLst/>
          </a:prstGeom>
        </p:spPr>
        <p:txBody>
          <a:bodyPr vert="horz" wrap="square" lIns="91440" tIns="45720" rIns="91440" bIns="45720" rtlCol="0">
            <a:noAutofit/>
          </a:bodyPr>
          <a:lstStyle/>
          <a:p>
            <a:pPr algn="ctr">
              <a:lnSpc>
                <a:spcPct val="90000"/>
              </a:lnSpc>
            </a:pPr>
            <a:r>
              <a:rPr lang="en-US" sz="1200" b="1"/>
              <a:t>New State Estimate at t</a:t>
            </a:r>
            <a:r>
              <a:rPr lang="en-US" sz="1200" b="1" baseline="-25000"/>
              <a:t>0</a:t>
            </a:r>
          </a:p>
        </p:txBody>
      </p:sp>
      <p:sp>
        <p:nvSpPr>
          <p:cNvPr id="21" name="Content Placeholder 2">
            <a:extLst>
              <a:ext uri="{FF2B5EF4-FFF2-40B4-BE49-F238E27FC236}">
                <a16:creationId xmlns:a16="http://schemas.microsoft.com/office/drawing/2014/main" id="{C3D4CD5F-0170-B349-2F48-955F74013619}"/>
              </a:ext>
            </a:extLst>
          </p:cNvPr>
          <p:cNvSpPr txBox="1">
            <a:spLocks/>
          </p:cNvSpPr>
          <p:nvPr/>
        </p:nvSpPr>
        <p:spPr>
          <a:xfrm>
            <a:off x="1076139" y="3793035"/>
            <a:ext cx="10754972" cy="2545255"/>
          </a:xfrm>
          <a:prstGeom prst="rect">
            <a:avLst/>
          </a:prstGeom>
        </p:spPr>
        <p:txBody>
          <a:bodyPr vert="horz" lIns="91440" tIns="45720" rIns="91440" bIns="45720" rtlCol="0">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a:cs typeface="Times New Roman" panose="02020603050405020304" pitchFamily="18" charset="0"/>
              </a:rPr>
              <a:t>The BLS estimator seeks the best possible fit to the tracking data given the dynamical model</a:t>
            </a:r>
          </a:p>
          <a:p>
            <a:r>
              <a:rPr lang="en-US">
                <a:cs typeface="Times New Roman" panose="02020603050405020304" pitchFamily="18" charset="0"/>
              </a:rPr>
              <a:t>The best fit is generated by performing an iterative process to find a new state, via small adjustments (differential corrections) to the initial state, with the goal of achieving a state that has the smallest (least) sum of squared residuals with the input tracking data observations</a:t>
            </a:r>
          </a:p>
          <a:p>
            <a:r>
              <a:rPr lang="en-US">
                <a:cs typeface="Times New Roman" panose="02020603050405020304" pitchFamily="18" charset="0"/>
              </a:rPr>
              <a:t>For this process to succeed, the initial state must be “close” to the best fit final state such that the final state can be achieved by application of small differential corrections to the initial state</a:t>
            </a:r>
          </a:p>
        </p:txBody>
      </p:sp>
    </p:spTree>
    <p:extLst>
      <p:ext uri="{BB962C8B-B14F-4D97-AF65-F5344CB8AC3E}">
        <p14:creationId xmlns:p14="http://schemas.microsoft.com/office/powerpoint/2010/main" val="39628537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1642-8C24-B1A7-7D03-941CB4BA53C0}"/>
              </a:ext>
            </a:extLst>
          </p:cNvPr>
          <p:cNvSpPr>
            <a:spLocks noGrp="1"/>
          </p:cNvSpPr>
          <p:nvPr>
            <p:ph type="title"/>
          </p:nvPr>
        </p:nvSpPr>
        <p:spPr/>
        <p:txBody>
          <a:bodyPr/>
          <a:lstStyle/>
          <a:p>
            <a:r>
              <a:rPr lang="en-US"/>
              <a:t>Batch Least Squares Orbit Determination</a:t>
            </a:r>
          </a:p>
        </p:txBody>
      </p:sp>
      <p:sp>
        <p:nvSpPr>
          <p:cNvPr id="3" name="Content Placeholder 2">
            <a:extLst>
              <a:ext uri="{FF2B5EF4-FFF2-40B4-BE49-F238E27FC236}">
                <a16:creationId xmlns:a16="http://schemas.microsoft.com/office/drawing/2014/main" id="{70A84A88-5DEE-FB0D-2315-C4566676FE7C}"/>
              </a:ext>
            </a:extLst>
          </p:cNvPr>
          <p:cNvSpPr>
            <a:spLocks noGrp="1"/>
          </p:cNvSpPr>
          <p:nvPr>
            <p:ph idx="1"/>
          </p:nvPr>
        </p:nvSpPr>
        <p:spPr>
          <a:xfrm>
            <a:off x="1076139" y="1217466"/>
            <a:ext cx="10754972" cy="4741991"/>
          </a:xfrm>
        </p:spPr>
        <p:txBody>
          <a:bodyPr/>
          <a:lstStyle/>
          <a:p>
            <a:r>
              <a:rPr lang="en-US"/>
              <a:t>At the next level down, the BLS process looks like this</a:t>
            </a:r>
          </a:p>
        </p:txBody>
      </p:sp>
      <p:sp>
        <p:nvSpPr>
          <p:cNvPr id="4" name="Slide Number Placeholder 3">
            <a:extLst>
              <a:ext uri="{FF2B5EF4-FFF2-40B4-BE49-F238E27FC236}">
                <a16:creationId xmlns:a16="http://schemas.microsoft.com/office/drawing/2014/main" id="{D2DE37B8-30AF-D580-4CFC-2EB73F1E4285}"/>
              </a:ext>
            </a:extLst>
          </p:cNvPr>
          <p:cNvSpPr>
            <a:spLocks noGrp="1"/>
          </p:cNvSpPr>
          <p:nvPr>
            <p:ph type="sldNum" sz="quarter" idx="12"/>
          </p:nvPr>
        </p:nvSpPr>
        <p:spPr/>
        <p:txBody>
          <a:bodyPr/>
          <a:lstStyle/>
          <a:p>
            <a:fld id="{B89D3D56-9C5D-E74E-9C18-21C2C5E31D07}" type="slidenum">
              <a:rPr lang="en-US" smtClean="0"/>
              <a:pPr/>
              <a:t>204</a:t>
            </a:fld>
            <a:endParaRPr lang="en-US"/>
          </a:p>
        </p:txBody>
      </p:sp>
      <p:sp>
        <p:nvSpPr>
          <p:cNvPr id="5" name="Flowchart: Process 4">
            <a:extLst>
              <a:ext uri="{FF2B5EF4-FFF2-40B4-BE49-F238E27FC236}">
                <a16:creationId xmlns:a16="http://schemas.microsoft.com/office/drawing/2014/main" id="{A32A4F08-DD69-CDA8-8E97-26967A253135}"/>
              </a:ext>
            </a:extLst>
          </p:cNvPr>
          <p:cNvSpPr/>
          <p:nvPr/>
        </p:nvSpPr>
        <p:spPr>
          <a:xfrm>
            <a:off x="3186540" y="1902691"/>
            <a:ext cx="1551709" cy="932873"/>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solidFill>
                  <a:schemeClr val="tx1"/>
                </a:solidFill>
                <a:latin typeface="Calibri" panose="020F0502020204030204" pitchFamily="34" charset="0"/>
                <a:cs typeface="Calibri" panose="020F0502020204030204" pitchFamily="34" charset="0"/>
              </a:rPr>
              <a:t>Propagate anchor state at a given epoch to the time of each tracking data measurement</a:t>
            </a:r>
          </a:p>
        </p:txBody>
      </p:sp>
      <p:sp>
        <p:nvSpPr>
          <p:cNvPr id="6" name="Flowchart: Process 5">
            <a:extLst>
              <a:ext uri="{FF2B5EF4-FFF2-40B4-BE49-F238E27FC236}">
                <a16:creationId xmlns:a16="http://schemas.microsoft.com/office/drawing/2014/main" id="{46C80889-D4EB-CDF1-0A65-11398572301D}"/>
              </a:ext>
            </a:extLst>
          </p:cNvPr>
          <p:cNvSpPr/>
          <p:nvPr/>
        </p:nvSpPr>
        <p:spPr>
          <a:xfrm>
            <a:off x="5495296" y="1902690"/>
            <a:ext cx="1551709" cy="932873"/>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solidFill>
                  <a:schemeClr val="tx1"/>
                </a:solidFill>
                <a:latin typeface="Calibri" panose="020F0502020204030204" pitchFamily="34" charset="0"/>
                <a:cs typeface="Calibri" panose="020F0502020204030204" pitchFamily="34" charset="0"/>
              </a:rPr>
              <a:t>Determine predicted tracking data measurement values</a:t>
            </a:r>
          </a:p>
        </p:txBody>
      </p:sp>
      <p:sp>
        <p:nvSpPr>
          <p:cNvPr id="7" name="Flowchart: Process 6">
            <a:extLst>
              <a:ext uri="{FF2B5EF4-FFF2-40B4-BE49-F238E27FC236}">
                <a16:creationId xmlns:a16="http://schemas.microsoft.com/office/drawing/2014/main" id="{43A8CA35-C508-9272-CB83-5516510E8DCC}"/>
              </a:ext>
            </a:extLst>
          </p:cNvPr>
          <p:cNvSpPr/>
          <p:nvPr/>
        </p:nvSpPr>
        <p:spPr>
          <a:xfrm>
            <a:off x="7699015" y="1902689"/>
            <a:ext cx="1551709" cy="932873"/>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solidFill>
                  <a:schemeClr val="tx1"/>
                </a:solidFill>
                <a:latin typeface="Calibri" panose="020F0502020204030204" pitchFamily="34" charset="0"/>
                <a:cs typeface="Calibri" panose="020F0502020204030204" pitchFamily="34" charset="0"/>
              </a:rPr>
              <a:t>Calculate residuals, the difference between the predicted and computed measurements “O-C”</a:t>
            </a:r>
          </a:p>
        </p:txBody>
      </p:sp>
      <p:sp>
        <p:nvSpPr>
          <p:cNvPr id="8" name="Flowchart: Process 7">
            <a:extLst>
              <a:ext uri="{FF2B5EF4-FFF2-40B4-BE49-F238E27FC236}">
                <a16:creationId xmlns:a16="http://schemas.microsoft.com/office/drawing/2014/main" id="{93D8B7D7-A678-FEF9-5316-391A2E79CB7D}"/>
              </a:ext>
            </a:extLst>
          </p:cNvPr>
          <p:cNvSpPr/>
          <p:nvPr/>
        </p:nvSpPr>
        <p:spPr>
          <a:xfrm>
            <a:off x="9902734" y="1902688"/>
            <a:ext cx="1551709" cy="932873"/>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solidFill>
                  <a:schemeClr val="tx1"/>
                </a:solidFill>
                <a:latin typeface="Calibri" panose="020F0502020204030204" pitchFamily="34" charset="0"/>
                <a:cs typeface="Calibri" panose="020F0502020204030204" pitchFamily="34" charset="0"/>
              </a:rPr>
              <a:t>Determine the weighted root mean square (WRMS) of residuals</a:t>
            </a:r>
          </a:p>
        </p:txBody>
      </p:sp>
      <p:sp>
        <p:nvSpPr>
          <p:cNvPr id="9" name="Flowchart: Decision 8">
            <a:extLst>
              <a:ext uri="{FF2B5EF4-FFF2-40B4-BE49-F238E27FC236}">
                <a16:creationId xmlns:a16="http://schemas.microsoft.com/office/drawing/2014/main" id="{444BEDAD-F4AA-A0B9-1FBF-A1A9CDE9A9EC}"/>
              </a:ext>
            </a:extLst>
          </p:cNvPr>
          <p:cNvSpPr/>
          <p:nvPr/>
        </p:nvSpPr>
        <p:spPr>
          <a:xfrm>
            <a:off x="9875026" y="3408219"/>
            <a:ext cx="1616364" cy="1136072"/>
          </a:xfrm>
          <a:prstGeom prst="flowChartDecision">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Calibri" panose="020F0502020204030204" pitchFamily="34" charset="0"/>
                <a:cs typeface="Calibri" panose="020F0502020204030204" pitchFamily="34" charset="0"/>
              </a:rPr>
              <a:t>WRMS convergence test</a:t>
            </a:r>
          </a:p>
        </p:txBody>
      </p:sp>
      <p:sp>
        <p:nvSpPr>
          <p:cNvPr id="10" name="Flowchart: Process 9">
            <a:extLst>
              <a:ext uri="{FF2B5EF4-FFF2-40B4-BE49-F238E27FC236}">
                <a16:creationId xmlns:a16="http://schemas.microsoft.com/office/drawing/2014/main" id="{BA626DAD-3E58-CB43-F26E-88680110F412}"/>
              </a:ext>
            </a:extLst>
          </p:cNvPr>
          <p:cNvSpPr/>
          <p:nvPr/>
        </p:nvSpPr>
        <p:spPr>
          <a:xfrm>
            <a:off x="7699015" y="3520785"/>
            <a:ext cx="1551709" cy="932873"/>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solidFill>
                  <a:schemeClr val="tx1"/>
                </a:solidFill>
                <a:latin typeface="Calibri" panose="020F0502020204030204" pitchFamily="34" charset="0"/>
                <a:cs typeface="Calibri" panose="020F0502020204030204" pitchFamily="34" charset="0"/>
              </a:rPr>
              <a:t>Compute a differential correction to the initial state</a:t>
            </a:r>
          </a:p>
        </p:txBody>
      </p:sp>
      <p:sp>
        <p:nvSpPr>
          <p:cNvPr id="11" name="Flowchart: Process 10">
            <a:extLst>
              <a:ext uri="{FF2B5EF4-FFF2-40B4-BE49-F238E27FC236}">
                <a16:creationId xmlns:a16="http://schemas.microsoft.com/office/drawing/2014/main" id="{C762EBD1-53C9-8A64-A109-ABAD996E264D}"/>
              </a:ext>
            </a:extLst>
          </p:cNvPr>
          <p:cNvSpPr/>
          <p:nvPr/>
        </p:nvSpPr>
        <p:spPr>
          <a:xfrm>
            <a:off x="5494055" y="3520785"/>
            <a:ext cx="1551709" cy="932873"/>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a:solidFill>
                  <a:schemeClr val="tx1"/>
                </a:solidFill>
                <a:latin typeface="Calibri" panose="020F0502020204030204" pitchFamily="34" charset="0"/>
                <a:cs typeface="Calibri" panose="020F0502020204030204" pitchFamily="34" charset="0"/>
              </a:rPr>
              <a:t>Apply the differential correction to the initial state</a:t>
            </a:r>
          </a:p>
        </p:txBody>
      </p:sp>
      <p:cxnSp>
        <p:nvCxnSpPr>
          <p:cNvPr id="13" name="Straight Arrow Connector 12">
            <a:extLst>
              <a:ext uri="{FF2B5EF4-FFF2-40B4-BE49-F238E27FC236}">
                <a16:creationId xmlns:a16="http://schemas.microsoft.com/office/drawing/2014/main" id="{E240DED9-527E-1A34-6955-C1DD8979FC0D}"/>
              </a:ext>
            </a:extLst>
          </p:cNvPr>
          <p:cNvCxnSpPr>
            <a:stCxn id="5" idx="3"/>
            <a:endCxn id="6" idx="1"/>
          </p:cNvCxnSpPr>
          <p:nvPr/>
        </p:nvCxnSpPr>
        <p:spPr>
          <a:xfrm flipV="1">
            <a:off x="4738249" y="2369127"/>
            <a:ext cx="757047" cy="1"/>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C729D25-7207-690D-4D5B-8B324026E6E0}"/>
              </a:ext>
            </a:extLst>
          </p:cNvPr>
          <p:cNvCxnSpPr>
            <a:cxnSpLocks/>
            <a:stCxn id="6" idx="3"/>
            <a:endCxn id="7" idx="1"/>
          </p:cNvCxnSpPr>
          <p:nvPr/>
        </p:nvCxnSpPr>
        <p:spPr>
          <a:xfrm flipV="1">
            <a:off x="7047005" y="2369126"/>
            <a:ext cx="652010" cy="1"/>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D11AA99-A8F3-FD01-E69F-2401C12B3BAD}"/>
              </a:ext>
            </a:extLst>
          </p:cNvPr>
          <p:cNvCxnSpPr>
            <a:cxnSpLocks/>
            <a:stCxn id="7" idx="3"/>
            <a:endCxn id="8" idx="1"/>
          </p:cNvCxnSpPr>
          <p:nvPr/>
        </p:nvCxnSpPr>
        <p:spPr>
          <a:xfrm flipV="1">
            <a:off x="9250724" y="2369125"/>
            <a:ext cx="652010" cy="1"/>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EB710F8B-FA2A-4C03-6FA0-CB2B233C2963}"/>
              </a:ext>
            </a:extLst>
          </p:cNvPr>
          <p:cNvCxnSpPr>
            <a:cxnSpLocks/>
            <a:stCxn id="8" idx="2"/>
            <a:endCxn id="9" idx="0"/>
          </p:cNvCxnSpPr>
          <p:nvPr/>
        </p:nvCxnSpPr>
        <p:spPr>
          <a:xfrm>
            <a:off x="10678589" y="2835561"/>
            <a:ext cx="4619" cy="572658"/>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CDB7F7B4-B4DC-64AC-316E-851CA7F57D74}"/>
              </a:ext>
            </a:extLst>
          </p:cNvPr>
          <p:cNvCxnSpPr>
            <a:cxnSpLocks/>
            <a:stCxn id="9" idx="1"/>
            <a:endCxn id="10" idx="3"/>
          </p:cNvCxnSpPr>
          <p:nvPr/>
        </p:nvCxnSpPr>
        <p:spPr>
          <a:xfrm flipH="1">
            <a:off x="9250724" y="3976255"/>
            <a:ext cx="624302" cy="10967"/>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AD62B003-7B35-A077-EAD4-039508AC70EF}"/>
              </a:ext>
            </a:extLst>
          </p:cNvPr>
          <p:cNvCxnSpPr>
            <a:cxnSpLocks/>
            <a:stCxn id="10" idx="1"/>
            <a:endCxn id="11" idx="3"/>
          </p:cNvCxnSpPr>
          <p:nvPr/>
        </p:nvCxnSpPr>
        <p:spPr>
          <a:xfrm flipH="1">
            <a:off x="7045764" y="3987222"/>
            <a:ext cx="653251" cy="0"/>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1" name="Connector: Elbow 30">
            <a:extLst>
              <a:ext uri="{FF2B5EF4-FFF2-40B4-BE49-F238E27FC236}">
                <a16:creationId xmlns:a16="http://schemas.microsoft.com/office/drawing/2014/main" id="{68486EEC-9239-BD2E-24F3-B0C1E641FA32}"/>
              </a:ext>
            </a:extLst>
          </p:cNvPr>
          <p:cNvCxnSpPr>
            <a:stCxn id="11" idx="1"/>
            <a:endCxn id="5" idx="2"/>
          </p:cNvCxnSpPr>
          <p:nvPr/>
        </p:nvCxnSpPr>
        <p:spPr>
          <a:xfrm rot="10800000">
            <a:off x="3962395" y="2835564"/>
            <a:ext cx="1531660" cy="1151658"/>
          </a:xfrm>
          <a:prstGeom prst="bentConnector2">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Flowchart: Terminator 31">
            <a:extLst>
              <a:ext uri="{FF2B5EF4-FFF2-40B4-BE49-F238E27FC236}">
                <a16:creationId xmlns:a16="http://schemas.microsoft.com/office/drawing/2014/main" id="{0DDFB8CE-E8BE-AD77-6980-7A9F02A09EF3}"/>
              </a:ext>
            </a:extLst>
          </p:cNvPr>
          <p:cNvSpPr/>
          <p:nvPr/>
        </p:nvSpPr>
        <p:spPr>
          <a:xfrm>
            <a:off x="9902734" y="5052291"/>
            <a:ext cx="1579417" cy="766618"/>
          </a:xfrm>
          <a:prstGeom prst="flowChartTerminator">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chemeClr val="tx1"/>
                </a:solidFill>
                <a:latin typeface="Calibri" panose="020F0502020204030204" pitchFamily="34" charset="0"/>
                <a:cs typeface="Calibri" panose="020F0502020204030204" pitchFamily="34" charset="0"/>
              </a:rPr>
              <a:t>Done!</a:t>
            </a:r>
          </a:p>
        </p:txBody>
      </p:sp>
      <p:cxnSp>
        <p:nvCxnSpPr>
          <p:cNvPr id="33" name="Straight Arrow Connector 32">
            <a:extLst>
              <a:ext uri="{FF2B5EF4-FFF2-40B4-BE49-F238E27FC236}">
                <a16:creationId xmlns:a16="http://schemas.microsoft.com/office/drawing/2014/main" id="{34EB8C3C-5962-F9A9-4505-5CC724271C98}"/>
              </a:ext>
            </a:extLst>
          </p:cNvPr>
          <p:cNvCxnSpPr>
            <a:cxnSpLocks/>
            <a:stCxn id="9" idx="2"/>
            <a:endCxn id="32" idx="0"/>
          </p:cNvCxnSpPr>
          <p:nvPr/>
        </p:nvCxnSpPr>
        <p:spPr>
          <a:xfrm>
            <a:off x="10683208" y="4544291"/>
            <a:ext cx="9235" cy="508000"/>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5" name="Flowchart: Process 44">
            <a:extLst>
              <a:ext uri="{FF2B5EF4-FFF2-40B4-BE49-F238E27FC236}">
                <a16:creationId xmlns:a16="http://schemas.microsoft.com/office/drawing/2014/main" id="{0926E812-8A84-A149-F0D5-D9078FE5829C}"/>
              </a:ext>
            </a:extLst>
          </p:cNvPr>
          <p:cNvSpPr/>
          <p:nvPr/>
        </p:nvSpPr>
        <p:spPr>
          <a:xfrm>
            <a:off x="967078" y="1902688"/>
            <a:ext cx="1551709" cy="932873"/>
          </a:xfrm>
          <a:prstGeom prst="flowChartProcess">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100">
                <a:solidFill>
                  <a:schemeClr val="tx1"/>
                </a:solidFill>
                <a:latin typeface="Calibri"/>
                <a:cs typeface="Calibri"/>
              </a:rPr>
              <a:t>User input initial state guess (“</a:t>
            </a:r>
            <a:r>
              <a:rPr lang="en-US" sz="1100" i="1">
                <a:solidFill>
                  <a:schemeClr val="tx1"/>
                </a:solidFill>
                <a:latin typeface="Calibri"/>
                <a:cs typeface="Calibri"/>
              </a:rPr>
              <a:t>a priori</a:t>
            </a:r>
            <a:r>
              <a:rPr lang="en-US" sz="1100">
                <a:solidFill>
                  <a:schemeClr val="tx1"/>
                </a:solidFill>
                <a:latin typeface="Calibri"/>
                <a:cs typeface="Calibri"/>
              </a:rPr>
              <a:t>”) and tracking data</a:t>
            </a:r>
            <a:endParaRPr lang="en-US" sz="1100">
              <a:solidFill>
                <a:schemeClr val="tx1"/>
              </a:solidFill>
              <a:latin typeface="Calibri" panose="020F0502020204030204" pitchFamily="34" charset="0"/>
              <a:cs typeface="Calibri" panose="020F0502020204030204" pitchFamily="34" charset="0"/>
            </a:endParaRPr>
          </a:p>
        </p:txBody>
      </p:sp>
      <p:cxnSp>
        <p:nvCxnSpPr>
          <p:cNvPr id="46" name="Straight Arrow Connector 45">
            <a:extLst>
              <a:ext uri="{FF2B5EF4-FFF2-40B4-BE49-F238E27FC236}">
                <a16:creationId xmlns:a16="http://schemas.microsoft.com/office/drawing/2014/main" id="{99EAF38A-E2AF-B2CB-5059-F1C9AC35A78E}"/>
              </a:ext>
            </a:extLst>
          </p:cNvPr>
          <p:cNvCxnSpPr>
            <a:cxnSpLocks/>
            <a:stCxn id="45" idx="3"/>
            <a:endCxn id="5" idx="1"/>
          </p:cNvCxnSpPr>
          <p:nvPr/>
        </p:nvCxnSpPr>
        <p:spPr>
          <a:xfrm>
            <a:off x="2518787" y="2369125"/>
            <a:ext cx="667753" cy="3"/>
          </a:xfrm>
          <a:prstGeom prst="straightConnector1">
            <a:avLst/>
          </a:prstGeom>
          <a:ln w="12700" cmpd="sng">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6DD53356-BC58-2662-0B06-FBECB38E745B}"/>
              </a:ext>
            </a:extLst>
          </p:cNvPr>
          <p:cNvSpPr txBox="1"/>
          <p:nvPr/>
        </p:nvSpPr>
        <p:spPr>
          <a:xfrm>
            <a:off x="10612800" y="4645891"/>
            <a:ext cx="1006121" cy="265852"/>
          </a:xfrm>
          <a:prstGeom prst="rect">
            <a:avLst/>
          </a:prstGeom>
        </p:spPr>
        <p:txBody>
          <a:bodyPr vert="horz" wrap="square" lIns="91440" tIns="45720" rIns="91440" bIns="45720" rtlCol="0">
            <a:noAutofit/>
          </a:bodyPr>
          <a:lstStyle/>
          <a:p>
            <a:pPr algn="ctr">
              <a:lnSpc>
                <a:spcPct val="90000"/>
              </a:lnSpc>
            </a:pPr>
            <a:r>
              <a:rPr lang="en-US" sz="1000" b="1"/>
              <a:t>Converged</a:t>
            </a:r>
          </a:p>
        </p:txBody>
      </p:sp>
      <p:sp>
        <p:nvSpPr>
          <p:cNvPr id="50" name="TextBox 49">
            <a:extLst>
              <a:ext uri="{FF2B5EF4-FFF2-40B4-BE49-F238E27FC236}">
                <a16:creationId xmlns:a16="http://schemas.microsoft.com/office/drawing/2014/main" id="{DCD4706C-785A-9171-466D-7D9D7E67F763}"/>
              </a:ext>
            </a:extLst>
          </p:cNvPr>
          <p:cNvSpPr txBox="1"/>
          <p:nvPr/>
        </p:nvSpPr>
        <p:spPr>
          <a:xfrm>
            <a:off x="9127636" y="3618760"/>
            <a:ext cx="981321" cy="265852"/>
          </a:xfrm>
          <a:prstGeom prst="rect">
            <a:avLst/>
          </a:prstGeom>
        </p:spPr>
        <p:txBody>
          <a:bodyPr vert="horz" wrap="square" lIns="91440" tIns="45720" rIns="91440" bIns="45720" rtlCol="0">
            <a:noAutofit/>
          </a:bodyPr>
          <a:lstStyle/>
          <a:p>
            <a:pPr algn="ctr">
              <a:lnSpc>
                <a:spcPct val="90000"/>
              </a:lnSpc>
            </a:pPr>
            <a:r>
              <a:rPr lang="en-US" sz="1000" b="1"/>
              <a:t>Not Converged</a:t>
            </a:r>
          </a:p>
        </p:txBody>
      </p:sp>
    </p:spTree>
    <p:extLst>
      <p:ext uri="{BB962C8B-B14F-4D97-AF65-F5344CB8AC3E}">
        <p14:creationId xmlns:p14="http://schemas.microsoft.com/office/powerpoint/2010/main" val="13321357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Batch Least Squares Iterative Differential Correction</a:t>
            </a:r>
          </a:p>
        </p:txBody>
      </p:sp>
      <p:cxnSp>
        <p:nvCxnSpPr>
          <p:cNvPr id="4" name="Straight Arrow Connector 3"/>
          <p:cNvCxnSpPr/>
          <p:nvPr/>
        </p:nvCxnSpPr>
        <p:spPr>
          <a:xfrm>
            <a:off x="1853453" y="1770393"/>
            <a:ext cx="0" cy="4206240"/>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1485900" y="5616388"/>
            <a:ext cx="9468971" cy="0"/>
          </a:xfrm>
          <a:prstGeom prst="straightConnector1">
            <a:avLst/>
          </a:prstGeom>
          <a:ln w="1905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3841615" y="3586661"/>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Oval 6"/>
          <p:cNvSpPr/>
          <p:nvPr/>
        </p:nvSpPr>
        <p:spPr>
          <a:xfrm>
            <a:off x="3994015" y="3739061"/>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Oval 7"/>
          <p:cNvSpPr/>
          <p:nvPr/>
        </p:nvSpPr>
        <p:spPr>
          <a:xfrm>
            <a:off x="3765415" y="3967661"/>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Oval 8"/>
          <p:cNvSpPr/>
          <p:nvPr/>
        </p:nvSpPr>
        <p:spPr>
          <a:xfrm>
            <a:off x="4728884" y="2946355"/>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Oval 9"/>
          <p:cNvSpPr/>
          <p:nvPr/>
        </p:nvSpPr>
        <p:spPr>
          <a:xfrm>
            <a:off x="5168811" y="3053261"/>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Oval 10"/>
          <p:cNvSpPr/>
          <p:nvPr/>
        </p:nvSpPr>
        <p:spPr>
          <a:xfrm>
            <a:off x="4908415" y="3358061"/>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Oval 11"/>
          <p:cNvSpPr/>
          <p:nvPr/>
        </p:nvSpPr>
        <p:spPr>
          <a:xfrm>
            <a:off x="4451215" y="3510461"/>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Oval 12"/>
          <p:cNvSpPr/>
          <p:nvPr/>
        </p:nvSpPr>
        <p:spPr>
          <a:xfrm>
            <a:off x="4222615" y="3434261"/>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TextBox 13"/>
          <p:cNvSpPr txBox="1"/>
          <p:nvPr/>
        </p:nvSpPr>
        <p:spPr>
          <a:xfrm>
            <a:off x="10741491" y="5611845"/>
            <a:ext cx="620683" cy="369332"/>
          </a:xfrm>
          <a:prstGeom prst="rect">
            <a:avLst/>
          </a:prstGeom>
          <a:noFill/>
        </p:spPr>
        <p:txBody>
          <a:bodyPr wrap="none" rtlCol="0">
            <a:spAutoFit/>
          </a:bodyPr>
          <a:lstStyle/>
          <a:p>
            <a:r>
              <a:rPr lang="en-US">
                <a:solidFill>
                  <a:srgbClr val="4F81BD"/>
                </a:solidFill>
              </a:rPr>
              <a:t>time</a:t>
            </a:r>
          </a:p>
        </p:txBody>
      </p:sp>
      <p:sp>
        <p:nvSpPr>
          <p:cNvPr id="15" name="TextBox 14"/>
          <p:cNvSpPr txBox="1"/>
          <p:nvPr/>
        </p:nvSpPr>
        <p:spPr>
          <a:xfrm rot="16200000">
            <a:off x="127501" y="3171728"/>
            <a:ext cx="2916183" cy="369332"/>
          </a:xfrm>
          <a:prstGeom prst="rect">
            <a:avLst/>
          </a:prstGeom>
          <a:noFill/>
        </p:spPr>
        <p:txBody>
          <a:bodyPr wrap="none" rtlCol="0">
            <a:spAutoFit/>
          </a:bodyPr>
          <a:lstStyle/>
          <a:p>
            <a:r>
              <a:rPr lang="en-US">
                <a:solidFill>
                  <a:srgbClr val="4F81BD"/>
                </a:solidFill>
              </a:rPr>
              <a:t>Measurement (e.g., range)</a:t>
            </a:r>
          </a:p>
        </p:txBody>
      </p:sp>
      <p:grpSp>
        <p:nvGrpSpPr>
          <p:cNvPr id="16" name="Group 15"/>
          <p:cNvGrpSpPr/>
          <p:nvPr/>
        </p:nvGrpSpPr>
        <p:grpSpPr>
          <a:xfrm>
            <a:off x="6537111" y="3510461"/>
            <a:ext cx="1517904" cy="878004"/>
            <a:chOff x="5922533" y="2951493"/>
            <a:chExt cx="1517904" cy="878004"/>
          </a:xfrm>
        </p:grpSpPr>
        <p:sp>
          <p:nvSpPr>
            <p:cNvPr id="17" name="Oval 16"/>
            <p:cNvSpPr/>
            <p:nvPr/>
          </p:nvSpPr>
          <p:spPr>
            <a:xfrm>
              <a:off x="5976795" y="3753297"/>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p:cNvSpPr/>
            <p:nvPr/>
          </p:nvSpPr>
          <p:spPr>
            <a:xfrm>
              <a:off x="7364237" y="3116677"/>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Oval 18"/>
            <p:cNvSpPr/>
            <p:nvPr/>
          </p:nvSpPr>
          <p:spPr>
            <a:xfrm>
              <a:off x="7048769" y="2951493"/>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p:cNvSpPr/>
            <p:nvPr/>
          </p:nvSpPr>
          <p:spPr>
            <a:xfrm>
              <a:off x="6684533" y="33848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Oval 20"/>
            <p:cNvSpPr/>
            <p:nvPr/>
          </p:nvSpPr>
          <p:spPr>
            <a:xfrm>
              <a:off x="6861663" y="350379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Oval 21"/>
            <p:cNvSpPr/>
            <p:nvPr/>
          </p:nvSpPr>
          <p:spPr>
            <a:xfrm>
              <a:off x="6532133" y="32324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Oval 22"/>
            <p:cNvSpPr/>
            <p:nvPr/>
          </p:nvSpPr>
          <p:spPr>
            <a:xfrm>
              <a:off x="6379733" y="35372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Oval 23"/>
            <p:cNvSpPr/>
            <p:nvPr/>
          </p:nvSpPr>
          <p:spPr>
            <a:xfrm>
              <a:off x="6074933" y="32324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Oval 24"/>
            <p:cNvSpPr/>
            <p:nvPr/>
          </p:nvSpPr>
          <p:spPr>
            <a:xfrm>
              <a:off x="5922533" y="32324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Oval 25"/>
            <p:cNvSpPr/>
            <p:nvPr/>
          </p:nvSpPr>
          <p:spPr>
            <a:xfrm>
              <a:off x="5998733" y="33848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27" name="Oval 26"/>
          <p:cNvSpPr/>
          <p:nvPr/>
        </p:nvSpPr>
        <p:spPr>
          <a:xfrm>
            <a:off x="4375015" y="3129461"/>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5-Point Star 27"/>
          <p:cNvSpPr/>
          <p:nvPr/>
        </p:nvSpPr>
        <p:spPr>
          <a:xfrm>
            <a:off x="3260948" y="4439073"/>
            <a:ext cx="228600" cy="2286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9" name="Group 28"/>
          <p:cNvGrpSpPr/>
          <p:nvPr/>
        </p:nvGrpSpPr>
        <p:grpSpPr>
          <a:xfrm>
            <a:off x="8756046" y="2526047"/>
            <a:ext cx="1517904" cy="878004"/>
            <a:chOff x="7179833" y="2303793"/>
            <a:chExt cx="1517904" cy="878004"/>
          </a:xfrm>
        </p:grpSpPr>
        <p:sp>
          <p:nvSpPr>
            <p:cNvPr id="30" name="Oval 29"/>
            <p:cNvSpPr/>
            <p:nvPr/>
          </p:nvSpPr>
          <p:spPr>
            <a:xfrm>
              <a:off x="7234095" y="3105597"/>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Oval 30"/>
            <p:cNvSpPr/>
            <p:nvPr/>
          </p:nvSpPr>
          <p:spPr>
            <a:xfrm>
              <a:off x="8621537" y="2468977"/>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Oval 31"/>
            <p:cNvSpPr/>
            <p:nvPr/>
          </p:nvSpPr>
          <p:spPr>
            <a:xfrm>
              <a:off x="8306069" y="2303793"/>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Oval 32"/>
            <p:cNvSpPr/>
            <p:nvPr/>
          </p:nvSpPr>
          <p:spPr>
            <a:xfrm>
              <a:off x="7941833" y="27371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p:cNvSpPr/>
            <p:nvPr/>
          </p:nvSpPr>
          <p:spPr>
            <a:xfrm>
              <a:off x="8118963" y="285609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Oval 34"/>
            <p:cNvSpPr/>
            <p:nvPr/>
          </p:nvSpPr>
          <p:spPr>
            <a:xfrm>
              <a:off x="7789433" y="25847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Oval 35"/>
            <p:cNvSpPr/>
            <p:nvPr/>
          </p:nvSpPr>
          <p:spPr>
            <a:xfrm>
              <a:off x="7637033" y="28895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Oval 36"/>
            <p:cNvSpPr/>
            <p:nvPr/>
          </p:nvSpPr>
          <p:spPr>
            <a:xfrm>
              <a:off x="7332233" y="25847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Oval 37"/>
            <p:cNvSpPr/>
            <p:nvPr/>
          </p:nvSpPr>
          <p:spPr>
            <a:xfrm>
              <a:off x="7179833" y="25847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Oval 38"/>
            <p:cNvSpPr/>
            <p:nvPr/>
          </p:nvSpPr>
          <p:spPr>
            <a:xfrm>
              <a:off x="7256033" y="2737129"/>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40" name="Freeform 39"/>
          <p:cNvSpPr/>
          <p:nvPr/>
        </p:nvSpPr>
        <p:spPr>
          <a:xfrm>
            <a:off x="3507205" y="1478575"/>
            <a:ext cx="7055929" cy="3348433"/>
          </a:xfrm>
          <a:custGeom>
            <a:avLst/>
            <a:gdLst>
              <a:gd name="connsiteX0" fmla="*/ 8077200 w 8077200"/>
              <a:gd name="connsiteY0" fmla="*/ 0 h 3446443"/>
              <a:gd name="connsiteX1" fmla="*/ 6589059 w 8077200"/>
              <a:gd name="connsiteY1" fmla="*/ 1143000 h 3446443"/>
              <a:gd name="connsiteX2" fmla="*/ 5029200 w 8077200"/>
              <a:gd name="connsiteY2" fmla="*/ 2510117 h 3446443"/>
              <a:gd name="connsiteX3" fmla="*/ 3393141 w 8077200"/>
              <a:gd name="connsiteY3" fmla="*/ 3442447 h 3446443"/>
              <a:gd name="connsiteX4" fmla="*/ 2303929 w 8077200"/>
              <a:gd name="connsiteY4" fmla="*/ 2837329 h 3446443"/>
              <a:gd name="connsiteX5" fmla="*/ 1434353 w 8077200"/>
              <a:gd name="connsiteY5" fmla="*/ 2599764 h 3446443"/>
              <a:gd name="connsiteX6" fmla="*/ 0 w 8077200"/>
              <a:gd name="connsiteY6" fmla="*/ 3115235 h 344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77200" h="3446443">
                <a:moveTo>
                  <a:pt x="8077200" y="0"/>
                </a:moveTo>
                <a:cubicBezTo>
                  <a:pt x="7587129" y="362323"/>
                  <a:pt x="7097059" y="724647"/>
                  <a:pt x="6589059" y="1143000"/>
                </a:cubicBezTo>
                <a:cubicBezTo>
                  <a:pt x="6081059" y="1561353"/>
                  <a:pt x="5561853" y="2126876"/>
                  <a:pt x="5029200" y="2510117"/>
                </a:cubicBezTo>
                <a:cubicBezTo>
                  <a:pt x="4496547" y="2893358"/>
                  <a:pt x="3847353" y="3387912"/>
                  <a:pt x="3393141" y="3442447"/>
                </a:cubicBezTo>
                <a:cubicBezTo>
                  <a:pt x="2938929" y="3496982"/>
                  <a:pt x="2630394" y="2977776"/>
                  <a:pt x="2303929" y="2837329"/>
                </a:cubicBezTo>
                <a:cubicBezTo>
                  <a:pt x="1977464" y="2696882"/>
                  <a:pt x="1818341" y="2553446"/>
                  <a:pt x="1434353" y="2599764"/>
                </a:cubicBezTo>
                <a:cubicBezTo>
                  <a:pt x="1050365" y="2646082"/>
                  <a:pt x="525182" y="2880658"/>
                  <a:pt x="0" y="311523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493760" y="3169289"/>
            <a:ext cx="7028152" cy="1109714"/>
          </a:xfrm>
          <a:custGeom>
            <a:avLst/>
            <a:gdLst>
              <a:gd name="connsiteX0" fmla="*/ 8180294 w 8180294"/>
              <a:gd name="connsiteY0" fmla="*/ 291401 h 1307252"/>
              <a:gd name="connsiteX1" fmla="*/ 5446059 w 8180294"/>
              <a:gd name="connsiteY1" fmla="*/ 1255107 h 1307252"/>
              <a:gd name="connsiteX2" fmla="*/ 3406588 w 8180294"/>
              <a:gd name="connsiteY2" fmla="*/ 1053401 h 1307252"/>
              <a:gd name="connsiteX3" fmla="*/ 2465294 w 8180294"/>
              <a:gd name="connsiteY3" fmla="*/ 48 h 1307252"/>
              <a:gd name="connsiteX4" fmla="*/ 0 w 8180294"/>
              <a:gd name="connsiteY4" fmla="*/ 1098224 h 1307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294" h="1307252">
                <a:moveTo>
                  <a:pt x="8180294" y="291401"/>
                </a:moveTo>
                <a:cubicBezTo>
                  <a:pt x="7210985" y="709754"/>
                  <a:pt x="6241677" y="1128107"/>
                  <a:pt x="5446059" y="1255107"/>
                </a:cubicBezTo>
                <a:cubicBezTo>
                  <a:pt x="4650441" y="1382107"/>
                  <a:pt x="3903382" y="1262577"/>
                  <a:pt x="3406588" y="1053401"/>
                </a:cubicBezTo>
                <a:cubicBezTo>
                  <a:pt x="2909794" y="844225"/>
                  <a:pt x="3033059" y="-7422"/>
                  <a:pt x="2465294" y="48"/>
                </a:cubicBezTo>
                <a:cubicBezTo>
                  <a:pt x="1897529" y="7518"/>
                  <a:pt x="948764" y="552871"/>
                  <a:pt x="0" y="1098224"/>
                </a:cubicBez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507207" y="2381251"/>
            <a:ext cx="7020998" cy="1775693"/>
          </a:xfrm>
          <a:custGeom>
            <a:avLst/>
            <a:gdLst>
              <a:gd name="connsiteX0" fmla="*/ 8144435 w 8144435"/>
              <a:gd name="connsiteY0" fmla="*/ 0 h 1956110"/>
              <a:gd name="connsiteX1" fmla="*/ 5342965 w 8144435"/>
              <a:gd name="connsiteY1" fmla="*/ 1322294 h 1956110"/>
              <a:gd name="connsiteX2" fmla="*/ 3204882 w 8144435"/>
              <a:gd name="connsiteY2" fmla="*/ 1936377 h 1956110"/>
              <a:gd name="connsiteX3" fmla="*/ 2698376 w 8144435"/>
              <a:gd name="connsiteY3" fmla="*/ 636494 h 1956110"/>
              <a:gd name="connsiteX4" fmla="*/ 0 w 8144435"/>
              <a:gd name="connsiteY4" fmla="*/ 1721224 h 1956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4435" h="1956110">
                <a:moveTo>
                  <a:pt x="8144435" y="0"/>
                </a:moveTo>
                <a:cubicBezTo>
                  <a:pt x="7155329" y="499782"/>
                  <a:pt x="6166224" y="999564"/>
                  <a:pt x="5342965" y="1322294"/>
                </a:cubicBezTo>
                <a:cubicBezTo>
                  <a:pt x="4519706" y="1645024"/>
                  <a:pt x="3645647" y="2050677"/>
                  <a:pt x="3204882" y="1936377"/>
                </a:cubicBezTo>
                <a:cubicBezTo>
                  <a:pt x="2764117" y="1822077"/>
                  <a:pt x="3232523" y="672353"/>
                  <a:pt x="2698376" y="636494"/>
                </a:cubicBezTo>
                <a:cubicBezTo>
                  <a:pt x="2164229" y="600635"/>
                  <a:pt x="1082114" y="1160929"/>
                  <a:pt x="0" y="172122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3" name="TextBox 42"/>
          <p:cNvSpPr txBox="1"/>
          <p:nvPr/>
        </p:nvSpPr>
        <p:spPr>
          <a:xfrm>
            <a:off x="3299851" y="4650069"/>
            <a:ext cx="1590500" cy="369332"/>
          </a:xfrm>
          <a:prstGeom prst="rect">
            <a:avLst/>
          </a:prstGeom>
          <a:noFill/>
        </p:spPr>
        <p:txBody>
          <a:bodyPr wrap="none" rtlCol="0">
            <a:spAutoFit/>
          </a:bodyPr>
          <a:lstStyle/>
          <a:p>
            <a:r>
              <a:rPr lang="en-US"/>
              <a:t>a priori state</a:t>
            </a:r>
          </a:p>
        </p:txBody>
      </p:sp>
      <p:sp>
        <p:nvSpPr>
          <p:cNvPr id="44" name="5-Point Star 43"/>
          <p:cNvSpPr/>
          <p:nvPr/>
        </p:nvSpPr>
        <p:spPr>
          <a:xfrm>
            <a:off x="3271883" y="3759213"/>
            <a:ext cx="228600" cy="2286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5-Point Star 44"/>
          <p:cNvSpPr/>
          <p:nvPr/>
        </p:nvSpPr>
        <p:spPr>
          <a:xfrm>
            <a:off x="3258867" y="4026779"/>
            <a:ext cx="228600" cy="228600"/>
          </a:xfrm>
          <a:prstGeom prst="star5">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TextBox 45"/>
          <p:cNvSpPr txBox="1"/>
          <p:nvPr/>
        </p:nvSpPr>
        <p:spPr>
          <a:xfrm>
            <a:off x="10207491" y="1999144"/>
            <a:ext cx="1029449" cy="369332"/>
          </a:xfrm>
          <a:prstGeom prst="rect">
            <a:avLst/>
          </a:prstGeom>
          <a:noFill/>
        </p:spPr>
        <p:txBody>
          <a:bodyPr wrap="none" rtlCol="0">
            <a:spAutoFit/>
          </a:bodyPr>
          <a:lstStyle/>
          <a:p>
            <a:r>
              <a:rPr lang="en-US">
                <a:solidFill>
                  <a:srgbClr val="FF0000"/>
                </a:solidFill>
              </a:rPr>
              <a:t>Best Fit</a:t>
            </a:r>
          </a:p>
        </p:txBody>
      </p:sp>
      <p:sp>
        <p:nvSpPr>
          <p:cNvPr id="48" name="TextBox 47"/>
          <p:cNvSpPr txBox="1"/>
          <p:nvPr/>
        </p:nvSpPr>
        <p:spPr>
          <a:xfrm>
            <a:off x="2126877" y="4405398"/>
            <a:ext cx="940514" cy="524550"/>
          </a:xfrm>
          <a:prstGeom prst="rect">
            <a:avLst/>
          </a:prstGeom>
          <a:noFill/>
        </p:spPr>
        <p:txBody>
          <a:bodyPr wrap="square" rtlCol="0">
            <a:spAutoFit/>
          </a:bodyPr>
          <a:lstStyle/>
          <a:p>
            <a:pPr algn="ctr"/>
            <a:r>
              <a:rPr lang="en-US" sz="1400"/>
              <a:t>1</a:t>
            </a:r>
            <a:r>
              <a:rPr lang="en-US" sz="1400" baseline="30000"/>
              <a:t>st</a:t>
            </a:r>
            <a:r>
              <a:rPr lang="en-US" sz="1400"/>
              <a:t> iteration</a:t>
            </a:r>
          </a:p>
        </p:txBody>
      </p:sp>
      <p:sp>
        <p:nvSpPr>
          <p:cNvPr id="50" name="TextBox 49"/>
          <p:cNvSpPr txBox="1"/>
          <p:nvPr/>
        </p:nvSpPr>
        <p:spPr>
          <a:xfrm>
            <a:off x="2445571" y="3706051"/>
            <a:ext cx="532518" cy="523220"/>
          </a:xfrm>
          <a:prstGeom prst="rect">
            <a:avLst/>
          </a:prstGeom>
          <a:noFill/>
        </p:spPr>
        <p:txBody>
          <a:bodyPr wrap="none" rtlCol="0">
            <a:spAutoFit/>
          </a:bodyPr>
          <a:lstStyle/>
          <a:p>
            <a:r>
              <a:rPr lang="en-US" sz="1400"/>
              <a:t>2nd </a:t>
            </a:r>
          </a:p>
          <a:p>
            <a:r>
              <a:rPr lang="en-US" sz="1400" err="1"/>
              <a:t>Iter</a:t>
            </a:r>
            <a:r>
              <a:rPr lang="en-US" sz="1400"/>
              <a:t>.</a:t>
            </a:r>
          </a:p>
        </p:txBody>
      </p:sp>
      <p:sp>
        <p:nvSpPr>
          <p:cNvPr id="52" name="Freeform: Shape 51">
            <a:extLst>
              <a:ext uri="{FF2B5EF4-FFF2-40B4-BE49-F238E27FC236}">
                <a16:creationId xmlns:a16="http://schemas.microsoft.com/office/drawing/2014/main" id="{70DAD260-6672-45A2-9C92-C92505448CDA}"/>
              </a:ext>
            </a:extLst>
          </p:cNvPr>
          <p:cNvSpPr/>
          <p:nvPr/>
        </p:nvSpPr>
        <p:spPr>
          <a:xfrm>
            <a:off x="2964321" y="4234121"/>
            <a:ext cx="231247" cy="409903"/>
          </a:xfrm>
          <a:custGeom>
            <a:avLst/>
            <a:gdLst>
              <a:gd name="connsiteX0" fmla="*/ 220737 w 231247"/>
              <a:gd name="connsiteY0" fmla="*/ 409903 h 409903"/>
              <a:gd name="connsiteX1" fmla="*/ 20 w 231247"/>
              <a:gd name="connsiteY1" fmla="*/ 241738 h 409903"/>
              <a:gd name="connsiteX2" fmla="*/ 231247 w 231247"/>
              <a:gd name="connsiteY2" fmla="*/ 0 h 409903"/>
              <a:gd name="connsiteX3" fmla="*/ 231247 w 231247"/>
              <a:gd name="connsiteY3" fmla="*/ 0 h 409903"/>
            </a:gdLst>
            <a:ahLst/>
            <a:cxnLst>
              <a:cxn ang="0">
                <a:pos x="connsiteX0" y="connsiteY0"/>
              </a:cxn>
              <a:cxn ang="0">
                <a:pos x="connsiteX1" y="connsiteY1"/>
              </a:cxn>
              <a:cxn ang="0">
                <a:pos x="connsiteX2" y="connsiteY2"/>
              </a:cxn>
              <a:cxn ang="0">
                <a:pos x="connsiteX3" y="connsiteY3"/>
              </a:cxn>
            </a:cxnLst>
            <a:rect l="l" t="t" r="r" b="b"/>
            <a:pathLst>
              <a:path w="231247" h="409903">
                <a:moveTo>
                  <a:pt x="220737" y="409903"/>
                </a:moveTo>
                <a:cubicBezTo>
                  <a:pt x="109502" y="359979"/>
                  <a:pt x="-1732" y="310055"/>
                  <a:pt x="20" y="241738"/>
                </a:cubicBezTo>
                <a:cubicBezTo>
                  <a:pt x="1772" y="173421"/>
                  <a:pt x="231247" y="0"/>
                  <a:pt x="231247" y="0"/>
                </a:cubicBezTo>
                <a:lnTo>
                  <a:pt x="231247" y="0"/>
                </a:lnTo>
              </a:path>
            </a:pathLst>
          </a:custGeom>
          <a:noFill/>
          <a:ln>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A6936A29-4DD2-05FD-5A22-36F88CFEF925}"/>
              </a:ext>
            </a:extLst>
          </p:cNvPr>
          <p:cNvSpPr/>
          <p:nvPr/>
        </p:nvSpPr>
        <p:spPr>
          <a:xfrm>
            <a:off x="2995205" y="3869333"/>
            <a:ext cx="241749" cy="283779"/>
          </a:xfrm>
          <a:custGeom>
            <a:avLst/>
            <a:gdLst>
              <a:gd name="connsiteX0" fmla="*/ 241749 w 241749"/>
              <a:gd name="connsiteY0" fmla="*/ 283779 h 283779"/>
              <a:gd name="connsiteX1" fmla="*/ 11 w 241749"/>
              <a:gd name="connsiteY1" fmla="*/ 126124 h 283779"/>
              <a:gd name="connsiteX2" fmla="*/ 231239 w 241749"/>
              <a:gd name="connsiteY2" fmla="*/ 0 h 283779"/>
            </a:gdLst>
            <a:ahLst/>
            <a:cxnLst>
              <a:cxn ang="0">
                <a:pos x="connsiteX0" y="connsiteY0"/>
              </a:cxn>
              <a:cxn ang="0">
                <a:pos x="connsiteX1" y="connsiteY1"/>
              </a:cxn>
              <a:cxn ang="0">
                <a:pos x="connsiteX2" y="connsiteY2"/>
              </a:cxn>
            </a:cxnLst>
            <a:rect l="l" t="t" r="r" b="b"/>
            <a:pathLst>
              <a:path w="241749" h="283779">
                <a:moveTo>
                  <a:pt x="241749" y="283779"/>
                </a:moveTo>
                <a:cubicBezTo>
                  <a:pt x="121756" y="228599"/>
                  <a:pt x="1763" y="173420"/>
                  <a:pt x="11" y="126124"/>
                </a:cubicBezTo>
                <a:cubicBezTo>
                  <a:pt x="-1741" y="78828"/>
                  <a:pt x="196205" y="26276"/>
                  <a:pt x="231239" y="0"/>
                </a:cubicBezTo>
              </a:path>
            </a:pathLst>
          </a:custGeom>
          <a:noFill/>
          <a:ln>
            <a:tailEnd type="triangle"/>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7083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P spid="45" grpId="0" animBg="1"/>
      <p:bldP spid="46" grpId="0"/>
      <p:bldP spid="48" grpId="0"/>
      <p:bldP spid="50" grpId="0"/>
      <p:bldP spid="52" grpId="0" animBg="1"/>
      <p:bldP spid="5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35AE2-0B33-EA21-DB27-155CEBF80C04}"/>
              </a:ext>
            </a:extLst>
          </p:cNvPr>
          <p:cNvSpPr>
            <a:spLocks noGrp="1"/>
          </p:cNvSpPr>
          <p:nvPr>
            <p:ph type="title"/>
          </p:nvPr>
        </p:nvSpPr>
        <p:spPr/>
        <p:txBody>
          <a:bodyPr/>
          <a:lstStyle/>
          <a:p>
            <a:r>
              <a:rPr lang="en-US"/>
              <a:t>Compute a Differential Correction to the State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728FF2-4881-F830-2F56-6EDEA1D83EFC}"/>
                  </a:ext>
                </a:extLst>
              </p:cNvPr>
              <p:cNvSpPr>
                <a:spLocks noGrp="1"/>
              </p:cNvSpPr>
              <p:nvPr>
                <p:ph idx="1"/>
              </p:nvPr>
            </p:nvSpPr>
            <p:spPr>
              <a:xfrm>
                <a:off x="1076139" y="1217466"/>
                <a:ext cx="10754972" cy="5423328"/>
              </a:xfrm>
            </p:spPr>
            <p:txBody>
              <a:bodyPr>
                <a:normAutofit fontScale="92500" lnSpcReduction="20000"/>
              </a:bodyPr>
              <a:lstStyle/>
              <a:p>
                <a:r>
                  <a:rPr lang="en-US" sz="2200" dirty="0"/>
                  <a:t>At each iteration, a state differential correction is computed by the following equation</a:t>
                </a:r>
              </a:p>
              <a:p>
                <a:pPr marL="0" indent="0">
                  <a:buNone/>
                </a:pPr>
                <a:endParaRPr lang="en-US" sz="2200" dirty="0"/>
              </a:p>
              <a:p>
                <a:pPr marL="0" indent="0">
                  <a:buNone/>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ea typeface="Cambria Math" panose="02040503050406030204" pitchFamily="18" charset="0"/>
                        </a:rPr>
                        <m:t>∆</m:t>
                      </m:r>
                      <m:r>
                        <a:rPr lang="en-US" sz="2800" b="1" i="1" smtClean="0">
                          <a:latin typeface="Cambria Math" panose="02040503050406030204" pitchFamily="18" charset="0"/>
                          <a:ea typeface="Cambria Math" panose="02040503050406030204" pitchFamily="18" charset="0"/>
                        </a:rPr>
                        <m:t>𝒙</m:t>
                      </m:r>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i="1">
                              <a:latin typeface="Cambria Math" panose="02040503050406030204" pitchFamily="18" charset="0"/>
                              <a:ea typeface="Cambria Math" panose="02040503050406030204" pitchFamily="18" charset="0"/>
                            </a:rPr>
                            <m:t>(</m:t>
                          </m:r>
                          <m:sSup>
                            <m:sSupPr>
                              <m:ctrlPr>
                                <a:rPr lang="en-US" sz="2800" i="1">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𝐻</m:t>
                              </m:r>
                            </m:e>
                            <m:sup>
                              <m:r>
                                <a:rPr lang="en-US" sz="2800" i="1">
                                  <a:latin typeface="Cambria Math" panose="02040503050406030204" pitchFamily="18" charset="0"/>
                                  <a:ea typeface="Cambria Math" panose="02040503050406030204" pitchFamily="18" charset="0"/>
                                </a:rPr>
                                <m:t>𝑇</m:t>
                              </m:r>
                            </m:sup>
                          </m:sSup>
                          <m:r>
                            <a:rPr lang="en-US" sz="2800" i="1">
                              <a:latin typeface="Cambria Math" panose="02040503050406030204" pitchFamily="18" charset="0"/>
                              <a:ea typeface="Cambria Math" panose="02040503050406030204" pitchFamily="18" charset="0"/>
                            </a:rPr>
                            <m:t>𝑊</m:t>
                          </m:r>
                          <m:r>
                            <a:rPr lang="en-US" sz="2800" b="0" i="1" smtClean="0">
                              <a:latin typeface="Cambria Math" panose="02040503050406030204" pitchFamily="18" charset="0"/>
                              <a:ea typeface="Cambria Math" panose="02040503050406030204" pitchFamily="18" charset="0"/>
                            </a:rPr>
                            <m:t>𝐻</m:t>
                          </m:r>
                          <m:r>
                            <a:rPr lang="en-US" sz="2800" i="1">
                              <a:latin typeface="Cambria Math" panose="02040503050406030204" pitchFamily="18" charset="0"/>
                              <a:ea typeface="Cambria Math" panose="02040503050406030204" pitchFamily="18" charset="0"/>
                            </a:rPr>
                            <m:t>)</m:t>
                          </m:r>
                        </m:e>
                        <m:sup>
                          <m:r>
                            <a:rPr lang="en-US" sz="2800" b="0" i="1" smtClean="0">
                              <a:latin typeface="Cambria Math" panose="02040503050406030204" pitchFamily="18" charset="0"/>
                              <a:ea typeface="Cambria Math" panose="02040503050406030204" pitchFamily="18" charset="0"/>
                            </a:rPr>
                            <m:t>−1</m:t>
                          </m:r>
                        </m:sup>
                      </m:sSup>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𝐻</m:t>
                          </m:r>
                        </m:e>
                        <m:sup>
                          <m:r>
                            <a:rPr lang="en-US" sz="2800" b="0" i="1" smtClean="0">
                              <a:latin typeface="Cambria Math" panose="02040503050406030204" pitchFamily="18" charset="0"/>
                              <a:ea typeface="Cambria Math" panose="02040503050406030204" pitchFamily="18" charset="0"/>
                            </a:rPr>
                            <m:t>𝑇</m:t>
                          </m:r>
                        </m:sup>
                      </m:sSup>
                      <m:r>
                        <a:rPr lang="en-US" sz="2800" b="0" i="1" smtClean="0">
                          <a:latin typeface="Cambria Math" panose="02040503050406030204" pitchFamily="18" charset="0"/>
                          <a:ea typeface="Cambria Math" panose="02040503050406030204" pitchFamily="18" charset="0"/>
                        </a:rPr>
                        <m:t>𝑊𝑦</m:t>
                      </m:r>
                    </m:oMath>
                  </m:oMathPara>
                </a14:m>
                <a:endParaRPr lang="en-US" sz="2800" dirty="0"/>
              </a:p>
              <a:p>
                <a:pPr>
                  <a:lnSpc>
                    <a:spcPct val="90000"/>
                  </a:lnSpc>
                </a:pPr>
                <a14:m>
                  <m:oMath xmlns:m="http://schemas.openxmlformats.org/officeDocument/2006/math">
                    <m:r>
                      <a:rPr lang="en-US" sz="2200">
                        <a:latin typeface="Cambria Math" panose="02040503050406030204" pitchFamily="18" charset="0"/>
                        <a:cs typeface="Times New Roman" panose="02020603050405020304" pitchFamily="18" charset="0"/>
                      </a:rPr>
                      <m:t>∆</m:t>
                    </m:r>
                    <m:r>
                      <a:rPr lang="en-US" sz="2200">
                        <a:latin typeface="Cambria Math" panose="02040503050406030204" pitchFamily="18" charset="0"/>
                        <a:cs typeface="Times New Roman" panose="02020603050405020304" pitchFamily="18" charset="0"/>
                      </a:rPr>
                      <m:t>𝒙</m:t>
                    </m:r>
                  </m:oMath>
                </a14:m>
                <a:r>
                  <a:rPr lang="en-US" sz="2200" dirty="0">
                    <a:cs typeface="Times New Roman" panose="02020603050405020304" pitchFamily="18" charset="0"/>
                  </a:rPr>
                  <a:t> is the differential state correction such that if </a:t>
                </a:r>
                <a14:m>
                  <m:oMath xmlns:m="http://schemas.openxmlformats.org/officeDocument/2006/math">
                    <m:sSub>
                      <m:sSubPr>
                        <m:ctrlPr>
                          <a:rPr lang="en-US" sz="2200" i="1">
                            <a:latin typeface="Cambria Math" panose="02040503050406030204" pitchFamily="18" charset="0"/>
                            <a:cs typeface="Times New Roman" panose="02020603050405020304" pitchFamily="18" charset="0"/>
                          </a:rPr>
                        </m:ctrlPr>
                      </m:sSubPr>
                      <m:e>
                        <m:r>
                          <a:rPr lang="en-US" sz="2200">
                            <a:latin typeface="Cambria Math" panose="02040503050406030204" pitchFamily="18" charset="0"/>
                            <a:cs typeface="Times New Roman" panose="02020603050405020304" pitchFamily="18" charset="0"/>
                          </a:rPr>
                          <m:t>𝒙</m:t>
                        </m:r>
                      </m:e>
                      <m:sub>
                        <m:r>
                          <a:rPr lang="en-US" sz="2200">
                            <a:latin typeface="Cambria Math" panose="02040503050406030204" pitchFamily="18" charset="0"/>
                            <a:cs typeface="Times New Roman" panose="02020603050405020304" pitchFamily="18" charset="0"/>
                          </a:rPr>
                          <m:t>𝒊</m:t>
                        </m:r>
                      </m:sub>
                    </m:sSub>
                  </m:oMath>
                </a14:m>
                <a:r>
                  <a:rPr lang="en-US" sz="2200" dirty="0">
                    <a:cs typeface="Times New Roman" panose="02020603050405020304" pitchFamily="18" charset="0"/>
                  </a:rPr>
                  <a:t> is our current state estimate at the start of iteration </a:t>
                </a:r>
                <a:r>
                  <a:rPr lang="en-US" sz="2200" i="1" dirty="0">
                    <a:cs typeface="Times New Roman" panose="02020603050405020304" pitchFamily="18" charset="0"/>
                  </a:rPr>
                  <a:t>i</a:t>
                </a:r>
                <a:r>
                  <a:rPr lang="en-US" sz="2200" dirty="0">
                    <a:cs typeface="Times New Roman" panose="02020603050405020304" pitchFamily="18" charset="0"/>
                  </a:rPr>
                  <a:t>, then  </a:t>
                </a:r>
                <a14:m>
                  <m:oMath xmlns:m="http://schemas.openxmlformats.org/officeDocument/2006/math">
                    <m:sSub>
                      <m:sSubPr>
                        <m:ctrlPr>
                          <a:rPr lang="en-US" sz="2200" i="1">
                            <a:latin typeface="Cambria Math" panose="02040503050406030204" pitchFamily="18" charset="0"/>
                            <a:cs typeface="Times New Roman" panose="02020603050405020304" pitchFamily="18" charset="0"/>
                          </a:rPr>
                        </m:ctrlPr>
                      </m:sSubPr>
                      <m:e>
                        <m:r>
                          <a:rPr lang="en-US" sz="2200">
                            <a:latin typeface="Cambria Math" panose="02040503050406030204" pitchFamily="18" charset="0"/>
                            <a:cs typeface="Times New Roman" panose="02020603050405020304" pitchFamily="18" charset="0"/>
                          </a:rPr>
                          <m:t>𝒙</m:t>
                        </m:r>
                      </m:e>
                      <m:sub>
                        <m:r>
                          <a:rPr lang="en-US" sz="2200">
                            <a:latin typeface="Cambria Math" panose="02040503050406030204" pitchFamily="18" charset="0"/>
                            <a:cs typeface="Times New Roman" panose="02020603050405020304" pitchFamily="18" charset="0"/>
                          </a:rPr>
                          <m:t>𝒊</m:t>
                        </m:r>
                        <m:r>
                          <a:rPr lang="en-US" sz="2200">
                            <a:latin typeface="Cambria Math" panose="02040503050406030204" pitchFamily="18" charset="0"/>
                            <a:cs typeface="Times New Roman" panose="02020603050405020304" pitchFamily="18" charset="0"/>
                          </a:rPr>
                          <m:t>+</m:t>
                        </m:r>
                        <m:r>
                          <a:rPr lang="en-US" sz="2200">
                            <a:latin typeface="Cambria Math" panose="02040503050406030204" pitchFamily="18" charset="0"/>
                            <a:cs typeface="Times New Roman" panose="02020603050405020304" pitchFamily="18" charset="0"/>
                          </a:rPr>
                          <m:t>𝟏</m:t>
                        </m:r>
                      </m:sub>
                    </m:sSub>
                    <m:r>
                      <a:rPr lang="en-US" sz="2200">
                        <a:latin typeface="Cambria Math" panose="02040503050406030204" pitchFamily="18" charset="0"/>
                        <a:cs typeface="Times New Roman" panose="02020603050405020304" pitchFamily="18" charset="0"/>
                      </a:rPr>
                      <m:t>=</m:t>
                    </m:r>
                    <m:sSub>
                      <m:sSubPr>
                        <m:ctrlPr>
                          <a:rPr lang="en-US" sz="2200" i="1">
                            <a:latin typeface="Cambria Math" panose="02040503050406030204" pitchFamily="18" charset="0"/>
                            <a:cs typeface="Times New Roman" panose="02020603050405020304" pitchFamily="18" charset="0"/>
                          </a:rPr>
                        </m:ctrlPr>
                      </m:sSubPr>
                      <m:e>
                        <m:r>
                          <a:rPr lang="en-US" sz="2200">
                            <a:latin typeface="Cambria Math" panose="02040503050406030204" pitchFamily="18" charset="0"/>
                            <a:cs typeface="Times New Roman" panose="02020603050405020304" pitchFamily="18" charset="0"/>
                          </a:rPr>
                          <m:t>𝒙</m:t>
                        </m:r>
                      </m:e>
                      <m:sub>
                        <m:r>
                          <a:rPr lang="en-US" sz="2200">
                            <a:latin typeface="Cambria Math" panose="02040503050406030204" pitchFamily="18" charset="0"/>
                            <a:cs typeface="Times New Roman" panose="02020603050405020304" pitchFamily="18" charset="0"/>
                          </a:rPr>
                          <m:t>𝒊</m:t>
                        </m:r>
                      </m:sub>
                    </m:sSub>
                    <m:r>
                      <a:rPr lang="en-US" sz="2200">
                        <a:latin typeface="Cambria Math" panose="02040503050406030204" pitchFamily="18" charset="0"/>
                        <a:cs typeface="Times New Roman" panose="02020603050405020304" pitchFamily="18" charset="0"/>
                      </a:rPr>
                      <m:t>+∆</m:t>
                    </m:r>
                    <m:r>
                      <a:rPr lang="en-US" sz="2200">
                        <a:latin typeface="Cambria Math" panose="02040503050406030204" pitchFamily="18" charset="0"/>
                        <a:cs typeface="Times New Roman" panose="02020603050405020304" pitchFamily="18" charset="0"/>
                      </a:rPr>
                      <m:t>𝒙</m:t>
                    </m:r>
                  </m:oMath>
                </a14:m>
                <a:r>
                  <a:rPr lang="en-US" sz="2200" dirty="0">
                    <a:cs typeface="Times New Roman" panose="02020603050405020304" pitchFamily="18" charset="0"/>
                  </a:rPr>
                  <a:t> is the new state estimate at the start of iteration </a:t>
                </a:r>
                <a:r>
                  <a:rPr lang="en-US" sz="2200" i="1" dirty="0">
                    <a:cs typeface="Times New Roman" panose="02020603050405020304" pitchFamily="18" charset="0"/>
                  </a:rPr>
                  <a:t>i+1</a:t>
                </a:r>
              </a:p>
              <a:p>
                <a14:m>
                  <m:oMath xmlns:m="http://schemas.openxmlformats.org/officeDocument/2006/math">
                    <m:r>
                      <a:rPr lang="en-US" sz="2200" b="0" i="1" smtClean="0">
                        <a:latin typeface="Cambria Math" panose="02040503050406030204" pitchFamily="18" charset="0"/>
                        <a:ea typeface="Cambria Math" panose="02040503050406030204" pitchFamily="18" charset="0"/>
                      </a:rPr>
                      <m:t>𝑊</m:t>
                    </m:r>
                  </m:oMath>
                </a14:m>
                <a:r>
                  <a:rPr lang="en-US" sz="2200" dirty="0"/>
                  <a:t> is the measurement weighting matrix</a:t>
                </a:r>
              </a:p>
              <a:p>
                <a14:m>
                  <m:oMath xmlns:m="http://schemas.openxmlformats.org/officeDocument/2006/math">
                    <m:r>
                      <a:rPr lang="en-US" sz="2200" b="0" i="1" smtClean="0">
                        <a:latin typeface="Cambria Math" panose="02040503050406030204" pitchFamily="18" charset="0"/>
                        <a:ea typeface="Cambria Math" panose="02040503050406030204" pitchFamily="18" charset="0"/>
                      </a:rPr>
                      <m:t>𝑦</m:t>
                    </m:r>
                  </m:oMath>
                </a14:m>
                <a:r>
                  <a:rPr lang="en-US" sz="2200" dirty="0"/>
                  <a:t> is a column vector of residuals</a:t>
                </a:r>
              </a:p>
              <a:p>
                <a14:m>
                  <m:oMath xmlns:m="http://schemas.openxmlformats.org/officeDocument/2006/math">
                    <m:sSup>
                      <m:sSupPr>
                        <m:ctrlPr>
                          <a:rPr lang="en-US" sz="2200" b="0" i="1" smtClean="0">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m:t>
                        </m:r>
                        <m:sSup>
                          <m:sSupPr>
                            <m:ctrlPr>
                              <a:rPr lang="en-US" sz="2200" i="1">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𝐻</m:t>
                            </m:r>
                          </m:e>
                          <m:sup>
                            <m:r>
                              <a:rPr lang="en-US" sz="2200" i="1">
                                <a:latin typeface="Cambria Math" panose="02040503050406030204" pitchFamily="18" charset="0"/>
                                <a:ea typeface="Cambria Math" panose="02040503050406030204" pitchFamily="18" charset="0"/>
                              </a:rPr>
                              <m:t>𝑇</m:t>
                            </m:r>
                          </m:sup>
                        </m:sSup>
                        <m:r>
                          <a:rPr lang="en-US" sz="2200" i="1">
                            <a:latin typeface="Cambria Math" panose="02040503050406030204" pitchFamily="18" charset="0"/>
                            <a:ea typeface="Cambria Math" panose="02040503050406030204" pitchFamily="18" charset="0"/>
                          </a:rPr>
                          <m:t>𝑊</m:t>
                        </m:r>
                        <m:r>
                          <a:rPr lang="en-US" sz="2200" b="0" i="1" smtClean="0">
                            <a:latin typeface="Cambria Math" panose="02040503050406030204" pitchFamily="18" charset="0"/>
                            <a:ea typeface="Cambria Math" panose="02040503050406030204" pitchFamily="18" charset="0"/>
                          </a:rPr>
                          <m:t>𝐻</m:t>
                        </m:r>
                        <m:r>
                          <a:rPr lang="en-US" sz="2200" i="1">
                            <a:latin typeface="Cambria Math" panose="02040503050406030204" pitchFamily="18" charset="0"/>
                            <a:ea typeface="Cambria Math" panose="02040503050406030204" pitchFamily="18" charset="0"/>
                          </a:rPr>
                          <m:t>)</m:t>
                        </m:r>
                      </m:e>
                      <m:sup>
                        <m:r>
                          <a:rPr lang="en-US" sz="2200" b="0" i="1" smtClean="0">
                            <a:latin typeface="Cambria Math" panose="02040503050406030204" pitchFamily="18" charset="0"/>
                            <a:ea typeface="Cambria Math" panose="02040503050406030204" pitchFamily="18" charset="0"/>
                          </a:rPr>
                          <m:t>−1</m:t>
                        </m:r>
                      </m:sup>
                    </m:sSup>
                  </m:oMath>
                </a14:m>
                <a:r>
                  <a:rPr lang="en-US" sz="2200" dirty="0"/>
                  <a:t> is the covariance matrix </a:t>
                </a:r>
                <a:r>
                  <a:rPr lang="en-US" sz="2200" b="1" i="1" dirty="0"/>
                  <a:t>P</a:t>
                </a:r>
              </a:p>
              <a:p>
                <a:pPr lvl="1"/>
                <a:r>
                  <a:rPr lang="en-US" sz="1700" dirty="0"/>
                  <a:t>If this is not invertible (is singular or close to singular) the estimation will abort</a:t>
                </a:r>
              </a:p>
              <a:p>
                <a:pPr>
                  <a:lnSpc>
                    <a:spcPct val="90000"/>
                  </a:lnSpc>
                </a:pPr>
                <a14:m>
                  <m:oMath xmlns:m="http://schemas.openxmlformats.org/officeDocument/2006/math">
                    <m:r>
                      <a:rPr lang="en-US" sz="2200" b="0" i="1" smtClean="0">
                        <a:latin typeface="Cambria Math" panose="02040503050406030204" pitchFamily="18" charset="0"/>
                        <a:cs typeface="Times New Roman" panose="02020603050405020304" pitchFamily="18" charset="0"/>
                      </a:rPr>
                      <m:t>𝐻</m:t>
                    </m:r>
                  </m:oMath>
                </a14:m>
                <a:r>
                  <a:rPr lang="en-US" sz="2200" dirty="0">
                    <a:cs typeface="Times New Roman" panose="02020603050405020304" pitchFamily="18" charset="0"/>
                  </a:rPr>
                  <a:t> is a matrix of partial derivatives of the observations </a:t>
                </a:r>
                <a14:m>
                  <m:oMath xmlns:m="http://schemas.openxmlformats.org/officeDocument/2006/math">
                    <m:r>
                      <a:rPr lang="en-US" sz="2200">
                        <a:latin typeface="Cambria Math" panose="02040503050406030204" pitchFamily="18" charset="0"/>
                        <a:cs typeface="Times New Roman" panose="02020603050405020304" pitchFamily="18" charset="0"/>
                      </a:rPr>
                      <m:t>𝜌</m:t>
                    </m:r>
                  </m:oMath>
                </a14:m>
                <a:r>
                  <a:rPr lang="en-US" sz="2200" dirty="0">
                    <a:cs typeface="Times New Roman" panose="02020603050405020304" pitchFamily="18" charset="0"/>
                  </a:rPr>
                  <a:t> at each observation time with respect to the initial state </a:t>
                </a:r>
                <a:r>
                  <a:rPr lang="en-US" sz="2200" b="1" i="1" dirty="0">
                    <a:cs typeface="Times New Roman" panose="02020603050405020304" pitchFamily="18" charset="0"/>
                  </a:rPr>
                  <a:t>x</a:t>
                </a:r>
                <a:r>
                  <a:rPr lang="en-US" sz="2200" b="1" i="1" baseline="-25000" dirty="0">
                    <a:cs typeface="Times New Roman" panose="02020603050405020304" pitchFamily="18" charset="0"/>
                  </a:rPr>
                  <a:t>0</a:t>
                </a:r>
                <a:r>
                  <a:rPr lang="en-US" sz="2200" dirty="0">
                    <a:cs typeface="Times New Roman" panose="02020603050405020304" pitchFamily="18" charset="0"/>
                  </a:rPr>
                  <a:t> at the initial epoch </a:t>
                </a:r>
                <a:r>
                  <a:rPr lang="en-US" sz="2200" i="1" dirty="0">
                    <a:cs typeface="Times New Roman" panose="02020603050405020304" pitchFamily="18" charset="0"/>
                  </a:rPr>
                  <a:t>t</a:t>
                </a:r>
                <a:r>
                  <a:rPr lang="en-US" sz="2200" i="1" baseline="-25000" dirty="0">
                    <a:cs typeface="Times New Roman" panose="02020603050405020304" pitchFamily="18" charset="0"/>
                  </a:rPr>
                  <a:t>0</a:t>
                </a:r>
              </a:p>
              <a:p>
                <a:pPr marL="0" indent="0" algn="ctr">
                  <a:buNone/>
                </a:pPr>
                <a14:m>
                  <m:oMath xmlns:m="http://schemas.openxmlformats.org/officeDocument/2006/math">
                    <m:r>
                      <a:rPr lang="en-US" sz="2800" b="0" i="1" smtClean="0">
                        <a:latin typeface="Cambria Math" panose="02040503050406030204" pitchFamily="18" charset="0"/>
                        <a:ea typeface="Cambria Math" panose="02040503050406030204" pitchFamily="18" charset="0"/>
                      </a:rPr>
                      <m:t>𝐻</m:t>
                    </m:r>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𝜕𝜌</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m:t>
                        </m:r>
                      </m:num>
                      <m:den>
                        <m:r>
                          <a:rPr lang="en-US" sz="2800" b="0" i="1" smtClean="0">
                            <a:latin typeface="Cambria Math" panose="02040503050406030204" pitchFamily="18" charset="0"/>
                            <a:ea typeface="Cambria Math" panose="02040503050406030204" pitchFamily="18" charset="0"/>
                          </a:rPr>
                          <m:t>𝜕</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𝑥</m:t>
                            </m:r>
                          </m:e>
                          <m:sub>
                            <m:r>
                              <a:rPr lang="en-US" sz="2800" b="0" i="1" smtClean="0">
                                <a:latin typeface="Cambria Math" panose="02040503050406030204" pitchFamily="18" charset="0"/>
                                <a:ea typeface="Cambria Math" panose="02040503050406030204" pitchFamily="18" charset="0"/>
                              </a:rPr>
                              <m:t>0</m:t>
                            </m:r>
                          </m:sub>
                        </m:sSub>
                      </m:den>
                    </m:f>
                    <m:r>
                      <a:rPr lang="en-US" sz="2800" b="0" i="1" smtClean="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𝜕𝜌</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m:t>
                        </m:r>
                      </m:num>
                      <m:den>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m:t>
                        </m:r>
                      </m:den>
                    </m:f>
                  </m:oMath>
                </a14:m>
                <a:r>
                  <a:rPr lang="en-US" sz="2800" dirty="0">
                    <a:ea typeface="Cambria Math" panose="02040503050406030204" pitchFamily="18" charset="0"/>
                  </a:rPr>
                  <a:t> </a:t>
                </a:r>
                <a14:m>
                  <m:oMath xmlns:m="http://schemas.openxmlformats.org/officeDocument/2006/math">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𝑡</m:t>
                        </m:r>
                        <m:r>
                          <a:rPr lang="en-US" sz="2800" b="0" i="1" smtClean="0">
                            <a:latin typeface="Cambria Math" panose="02040503050406030204" pitchFamily="18" charset="0"/>
                            <a:ea typeface="Cambria Math" panose="02040503050406030204" pitchFamily="18" charset="0"/>
                          </a:rPr>
                          <m:t>)</m:t>
                        </m:r>
                      </m:num>
                      <m:den>
                        <m:r>
                          <a:rPr lang="en-US" sz="2800" i="1">
                            <a:latin typeface="Cambria Math" panose="02040503050406030204" pitchFamily="18" charset="0"/>
                            <a:ea typeface="Cambria Math" panose="02040503050406030204" pitchFamily="18" charset="0"/>
                          </a:rPr>
                          <m:t>𝜕</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𝑥</m:t>
                            </m:r>
                          </m:e>
                          <m:sub>
                            <m:r>
                              <a:rPr lang="en-US" sz="2800" i="1">
                                <a:latin typeface="Cambria Math" panose="02040503050406030204" pitchFamily="18" charset="0"/>
                                <a:ea typeface="Cambria Math" panose="02040503050406030204" pitchFamily="18" charset="0"/>
                              </a:rPr>
                              <m:t>0</m:t>
                            </m:r>
                          </m:sub>
                        </m:sSub>
                      </m:den>
                    </m:f>
                  </m:oMath>
                </a14:m>
                <a:endParaRPr lang="en-US" sz="2800" dirty="0"/>
              </a:p>
              <a:p>
                <a:pPr>
                  <a:lnSpc>
                    <a:spcPct val="90000"/>
                  </a:lnSpc>
                </a:pPr>
                <a:r>
                  <a:rPr lang="en-US" sz="2200" dirty="0">
                    <a:cs typeface="Times New Roman" panose="02020603050405020304" pitchFamily="18" charset="0"/>
                  </a:rPr>
                  <a:t>The first factor on the RHS represents how variations in the state at time </a:t>
                </a:r>
                <a:r>
                  <a:rPr lang="en-US" sz="2200" i="1" dirty="0">
                    <a:cs typeface="Times New Roman" panose="02020603050405020304" pitchFamily="18" charset="0"/>
                  </a:rPr>
                  <a:t>t</a:t>
                </a:r>
                <a:r>
                  <a:rPr lang="en-US" sz="2200" dirty="0">
                    <a:cs typeface="Times New Roman" panose="02020603050405020304" pitchFamily="18" charset="0"/>
                  </a:rPr>
                  <a:t> affect the observation (</a:t>
                </a:r>
                <a14:m>
                  <m:oMath xmlns:m="http://schemas.openxmlformats.org/officeDocument/2006/math">
                    <m:r>
                      <a:rPr lang="en-US" sz="2200" smtClean="0">
                        <a:latin typeface="Cambria Math" panose="02040503050406030204" pitchFamily="18" charset="0"/>
                        <a:cs typeface="Times New Roman" panose="02020603050405020304" pitchFamily="18" charset="0"/>
                      </a:rPr>
                      <m:t>𝜌</m:t>
                    </m:r>
                  </m:oMath>
                </a14:m>
                <a:r>
                  <a:rPr lang="en-US" sz="2200" dirty="0">
                    <a:cs typeface="Times New Roman" panose="02020603050405020304" pitchFamily="18" charset="0"/>
                  </a:rPr>
                  <a:t>) at time </a:t>
                </a:r>
                <a:r>
                  <a:rPr lang="en-US" sz="2200" i="1" dirty="0">
                    <a:cs typeface="Times New Roman" panose="02020603050405020304" pitchFamily="18" charset="0"/>
                  </a:rPr>
                  <a:t>t</a:t>
                </a:r>
                <a:r>
                  <a:rPr lang="en-US" sz="2200" dirty="0">
                    <a:cs typeface="Times New Roman" panose="02020603050405020304" pitchFamily="18" charset="0"/>
                  </a:rPr>
                  <a:t>, and is given algebraically by the measurement model</a:t>
                </a:r>
              </a:p>
              <a:p>
                <a:pPr>
                  <a:lnSpc>
                    <a:spcPct val="90000"/>
                  </a:lnSpc>
                </a:pPr>
                <a:r>
                  <a:rPr lang="en-US" sz="2200" dirty="0">
                    <a:cs typeface="Times New Roman" panose="02020603050405020304" pitchFamily="18" charset="0"/>
                  </a:rPr>
                  <a:t>The second factor on the RHS (the “variational equations”) describes the variation in the state at observation time </a:t>
                </a:r>
                <a:r>
                  <a:rPr lang="en-US" sz="2200" i="1" dirty="0">
                    <a:cs typeface="Times New Roman" panose="02020603050405020304" pitchFamily="18" charset="0"/>
                  </a:rPr>
                  <a:t>t</a:t>
                </a:r>
                <a:r>
                  <a:rPr lang="en-US" sz="2200" dirty="0">
                    <a:cs typeface="Times New Roman" panose="02020603050405020304" pitchFamily="18" charset="0"/>
                  </a:rPr>
                  <a:t> with the initial state at </a:t>
                </a:r>
                <a:r>
                  <a:rPr lang="en-US" sz="2200" i="1" dirty="0">
                    <a:cs typeface="Times New Roman" panose="02020603050405020304" pitchFamily="18" charset="0"/>
                  </a:rPr>
                  <a:t>t</a:t>
                </a:r>
                <a:r>
                  <a:rPr lang="en-US" sz="2200" i="1" baseline="-25000" dirty="0">
                    <a:cs typeface="Times New Roman" panose="02020603050405020304" pitchFamily="18" charset="0"/>
                  </a:rPr>
                  <a:t>0</a:t>
                </a:r>
                <a:endParaRPr lang="en-US" sz="2100" dirty="0"/>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4B728FF2-4881-F830-2F56-6EDEA1D83EFC}"/>
                  </a:ext>
                </a:extLst>
              </p:cNvPr>
              <p:cNvSpPr>
                <a:spLocks noGrp="1" noRot="1" noChangeAspect="1" noMove="1" noResize="1" noEditPoints="1" noAdjustHandles="1" noChangeArrowheads="1" noChangeShapeType="1" noTextEdit="1"/>
              </p:cNvSpPr>
              <p:nvPr>
                <p:ph idx="1"/>
              </p:nvPr>
            </p:nvSpPr>
            <p:spPr>
              <a:xfrm>
                <a:off x="1076139" y="1217466"/>
                <a:ext cx="10754972" cy="5423328"/>
              </a:xfrm>
              <a:blipFill>
                <a:blip r:embed="rId2"/>
                <a:stretch>
                  <a:fillRect l="-397" t="-247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40A2DF8-AEC0-6359-59CE-29FCCA838E73}"/>
              </a:ext>
            </a:extLst>
          </p:cNvPr>
          <p:cNvSpPr>
            <a:spLocks noGrp="1"/>
          </p:cNvSpPr>
          <p:nvPr>
            <p:ph type="sldNum" sz="quarter" idx="12"/>
          </p:nvPr>
        </p:nvSpPr>
        <p:spPr/>
        <p:txBody>
          <a:bodyPr/>
          <a:lstStyle/>
          <a:p>
            <a:fld id="{B89D3D56-9C5D-E74E-9C18-21C2C5E31D07}" type="slidenum">
              <a:rPr lang="en-US" smtClean="0"/>
              <a:pPr/>
              <a:t>206</a:t>
            </a:fld>
            <a:endParaRPr lang="en-US"/>
          </a:p>
        </p:txBody>
      </p:sp>
      <p:sp>
        <p:nvSpPr>
          <p:cNvPr id="5" name="TextBox 4">
            <a:extLst>
              <a:ext uri="{FF2B5EF4-FFF2-40B4-BE49-F238E27FC236}">
                <a16:creationId xmlns:a16="http://schemas.microsoft.com/office/drawing/2014/main" id="{E7C87D22-CA10-8BAC-5E75-A389E76A09B9}"/>
              </a:ext>
            </a:extLst>
          </p:cNvPr>
          <p:cNvSpPr txBox="1"/>
          <p:nvPr/>
        </p:nvSpPr>
        <p:spPr>
          <a:xfrm>
            <a:off x="4750675" y="3268717"/>
            <a:ext cx="3930869" cy="2869323"/>
          </a:xfrm>
          <a:prstGeom prst="rect">
            <a:avLst/>
          </a:prstGeom>
        </p:spPr>
        <p:txBody>
          <a:bodyPr vert="horz" wrap="square" lIns="91440" tIns="45720" rIns="91440" bIns="45720" rtlCol="0">
            <a:noAutofit/>
          </a:bodyPr>
          <a:lstStyle/>
          <a:p>
            <a:pPr>
              <a:lnSpc>
                <a:spcPct val="90000"/>
              </a:lnSpc>
            </a:pPr>
            <a:endParaRPr lang="en-US" sz="1200" b="1"/>
          </a:p>
        </p:txBody>
      </p:sp>
    </p:spTree>
    <p:extLst>
      <p:ext uri="{BB962C8B-B14F-4D97-AF65-F5344CB8AC3E}">
        <p14:creationId xmlns:p14="http://schemas.microsoft.com/office/powerpoint/2010/main" val="23917140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8906B-8AEA-2388-194A-3A3365D86BD6}"/>
              </a:ext>
            </a:extLst>
          </p:cNvPr>
          <p:cNvSpPr>
            <a:spLocks noGrp="1"/>
          </p:cNvSpPr>
          <p:nvPr>
            <p:ph type="title"/>
          </p:nvPr>
        </p:nvSpPr>
        <p:spPr/>
        <p:txBody>
          <a:bodyPr/>
          <a:lstStyle/>
          <a:p>
            <a:r>
              <a:rPr lang="en-US"/>
              <a:t>Iterative Behavior of WRMS and State Differences</a:t>
            </a:r>
          </a:p>
        </p:txBody>
      </p:sp>
      <p:sp>
        <p:nvSpPr>
          <p:cNvPr id="3" name="Content Placeholder 2">
            <a:extLst>
              <a:ext uri="{FF2B5EF4-FFF2-40B4-BE49-F238E27FC236}">
                <a16:creationId xmlns:a16="http://schemas.microsoft.com/office/drawing/2014/main" id="{441FFC00-0A94-C76E-1D98-A39C7BEE99FE}"/>
              </a:ext>
            </a:extLst>
          </p:cNvPr>
          <p:cNvSpPr>
            <a:spLocks noGrp="1"/>
          </p:cNvSpPr>
          <p:nvPr>
            <p:ph idx="1"/>
          </p:nvPr>
        </p:nvSpPr>
        <p:spPr>
          <a:xfrm>
            <a:off x="1225296" y="5606544"/>
            <a:ext cx="9679151" cy="859556"/>
          </a:xfrm>
        </p:spPr>
        <p:txBody>
          <a:bodyPr>
            <a:normAutofit lnSpcReduction="10000"/>
          </a:bodyPr>
          <a:lstStyle/>
          <a:p>
            <a:r>
              <a:rPr lang="en-US"/>
              <a:t>The plot shows the total WRMS at the end of each iteration and the total state change (Delta-R) between each iteration</a:t>
            </a:r>
          </a:p>
          <a:p>
            <a:pPr lvl="1"/>
            <a:r>
              <a:rPr lang="en-US"/>
              <a:t>This represents the total correction in position to the state estimate at each iteration</a:t>
            </a:r>
          </a:p>
        </p:txBody>
      </p:sp>
      <p:sp>
        <p:nvSpPr>
          <p:cNvPr id="4" name="Slide Number Placeholder 3">
            <a:extLst>
              <a:ext uri="{FF2B5EF4-FFF2-40B4-BE49-F238E27FC236}">
                <a16:creationId xmlns:a16="http://schemas.microsoft.com/office/drawing/2014/main" id="{8301FFBD-87CA-1369-2D94-417D3AFD4F39}"/>
              </a:ext>
            </a:extLst>
          </p:cNvPr>
          <p:cNvSpPr>
            <a:spLocks noGrp="1"/>
          </p:cNvSpPr>
          <p:nvPr>
            <p:ph type="sldNum" sz="quarter" idx="12"/>
          </p:nvPr>
        </p:nvSpPr>
        <p:spPr/>
        <p:txBody>
          <a:bodyPr/>
          <a:lstStyle/>
          <a:p>
            <a:fld id="{B89D3D56-9C5D-E74E-9C18-21C2C5E31D07}" type="slidenum">
              <a:rPr lang="en-US" smtClean="0"/>
              <a:pPr/>
              <a:t>207</a:t>
            </a:fld>
            <a:endParaRPr lang="en-US"/>
          </a:p>
        </p:txBody>
      </p:sp>
      <p:graphicFrame>
        <p:nvGraphicFramePr>
          <p:cNvPr id="5" name="Chart 4">
            <a:extLst>
              <a:ext uri="{FF2B5EF4-FFF2-40B4-BE49-F238E27FC236}">
                <a16:creationId xmlns:a16="http://schemas.microsoft.com/office/drawing/2014/main" id="{B438CD09-6D18-4291-980B-A3B35D21098B}"/>
              </a:ext>
            </a:extLst>
          </p:cNvPr>
          <p:cNvGraphicFramePr>
            <a:graphicFrameLocks/>
          </p:cNvGraphicFramePr>
          <p:nvPr/>
        </p:nvGraphicFramePr>
        <p:xfrm>
          <a:off x="1772202" y="1274975"/>
          <a:ext cx="8645987" cy="4308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264208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35AE2-0B33-EA21-DB27-155CEBF80C04}"/>
              </a:ext>
            </a:extLst>
          </p:cNvPr>
          <p:cNvSpPr>
            <a:spLocks noGrp="1"/>
          </p:cNvSpPr>
          <p:nvPr>
            <p:ph type="title"/>
          </p:nvPr>
        </p:nvSpPr>
        <p:spPr/>
        <p:txBody>
          <a:bodyPr/>
          <a:lstStyle/>
          <a:p>
            <a:r>
              <a:rPr lang="en-US"/>
              <a:t>Residual Sigma Edit Test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728FF2-4881-F830-2F56-6EDEA1D83EFC}"/>
                  </a:ext>
                </a:extLst>
              </p:cNvPr>
              <p:cNvSpPr>
                <a:spLocks noGrp="1"/>
              </p:cNvSpPr>
              <p:nvPr>
                <p:ph idx="1"/>
              </p:nvPr>
            </p:nvSpPr>
            <p:spPr>
              <a:xfrm>
                <a:off x="1076139" y="1217466"/>
                <a:ext cx="10754972" cy="2440871"/>
              </a:xfrm>
            </p:spPr>
            <p:txBody>
              <a:bodyPr>
                <a:normAutofit/>
              </a:bodyPr>
              <a:lstStyle/>
              <a:p>
                <a:r>
                  <a:rPr lang="en-US" sz="1900" dirty="0"/>
                  <a:t>GMAT implements an autonomous measurement editing capability</a:t>
                </a:r>
              </a:p>
              <a:p>
                <a:pPr lvl="1"/>
                <a:r>
                  <a:rPr lang="en-US" sz="1500" dirty="0"/>
                  <a:t>Outer Loop Sigma Editing (OLSE)</a:t>
                </a:r>
              </a:p>
              <a:p>
                <a:r>
                  <a:rPr lang="en-US" sz="1900" dirty="0"/>
                  <a:t>This method automatically rejects measurements that are likely to be bad measurements, so that they don’t have an adverse effect on the solution</a:t>
                </a:r>
              </a:p>
              <a:p>
                <a:r>
                  <a:rPr lang="en-US" sz="1900" dirty="0"/>
                  <a:t>Given a residual </a:t>
                </a:r>
                <a:r>
                  <a:rPr lang="en-US" sz="1900" b="1" i="1" dirty="0" err="1"/>
                  <a:t>y</a:t>
                </a:r>
                <a:r>
                  <a:rPr lang="en-US" sz="1900" b="1" i="1" baseline="-25000" dirty="0" err="1"/>
                  <a:t>i</a:t>
                </a:r>
                <a:r>
                  <a:rPr lang="en-US" sz="1900" dirty="0"/>
                  <a:t>, the measurement noise </a:t>
                </a:r>
                <a:r>
                  <a:rPr lang="en-US" sz="1900" b="1" i="1" dirty="0"/>
                  <a:t>R</a:t>
                </a:r>
                <a:r>
                  <a:rPr lang="en-US" sz="1900" dirty="0"/>
                  <a:t>, and a multiplicative factor </a:t>
                </a:r>
                <a:r>
                  <a:rPr lang="el-GR" sz="1900" b="1" i="1" dirty="0"/>
                  <a:t>σ</a:t>
                </a:r>
                <a:r>
                  <a:rPr lang="en-US" sz="1900" dirty="0"/>
                  <a:t>, the following test is performed:</a:t>
                </a:r>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𝑖</m:t>
                              </m:r>
                            </m:sub>
                          </m:sSub>
                        </m:num>
                        <m:den>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𝑅</m:t>
                              </m:r>
                            </m:e>
                          </m:rad>
                        </m:den>
                      </m:f>
                      <m:r>
                        <a:rPr lang="en-US"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𝑊𝑅𝑀𝑆</m:t>
                      </m:r>
                    </m:oMath>
                  </m:oMathPara>
                </a14:m>
                <a:endParaRPr lang="en-US" dirty="0"/>
              </a:p>
            </p:txBody>
          </p:sp>
        </mc:Choice>
        <mc:Fallback xmlns="">
          <p:sp>
            <p:nvSpPr>
              <p:cNvPr id="3" name="Content Placeholder 2">
                <a:extLst>
                  <a:ext uri="{FF2B5EF4-FFF2-40B4-BE49-F238E27FC236}">
                    <a16:creationId xmlns:a16="http://schemas.microsoft.com/office/drawing/2014/main" id="{4B728FF2-4881-F830-2F56-6EDEA1D83EFC}"/>
                  </a:ext>
                </a:extLst>
              </p:cNvPr>
              <p:cNvSpPr>
                <a:spLocks noGrp="1" noRot="1" noChangeAspect="1" noMove="1" noResize="1" noEditPoints="1" noAdjustHandles="1" noChangeArrowheads="1" noChangeShapeType="1" noTextEdit="1"/>
              </p:cNvSpPr>
              <p:nvPr>
                <p:ph idx="1"/>
              </p:nvPr>
            </p:nvSpPr>
            <p:spPr>
              <a:xfrm>
                <a:off x="1076139" y="1217466"/>
                <a:ext cx="10754972" cy="2440871"/>
              </a:xfrm>
              <a:blipFill>
                <a:blip r:embed="rId2"/>
                <a:stretch>
                  <a:fillRect l="-340" t="-325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40A2DF8-AEC0-6359-59CE-29FCCA838E73}"/>
              </a:ext>
            </a:extLst>
          </p:cNvPr>
          <p:cNvSpPr>
            <a:spLocks noGrp="1"/>
          </p:cNvSpPr>
          <p:nvPr>
            <p:ph type="sldNum" sz="quarter" idx="12"/>
          </p:nvPr>
        </p:nvSpPr>
        <p:spPr/>
        <p:txBody>
          <a:bodyPr/>
          <a:lstStyle/>
          <a:p>
            <a:fld id="{B89D3D56-9C5D-E74E-9C18-21C2C5E31D07}" type="slidenum">
              <a:rPr lang="en-US" smtClean="0"/>
              <a:pPr/>
              <a:t>208</a:t>
            </a:fld>
            <a:endParaRPr lang="en-US"/>
          </a:p>
        </p:txBody>
      </p:sp>
      <p:sp>
        <p:nvSpPr>
          <p:cNvPr id="5" name="Content Placeholder 2">
            <a:extLst>
              <a:ext uri="{FF2B5EF4-FFF2-40B4-BE49-F238E27FC236}">
                <a16:creationId xmlns:a16="http://schemas.microsoft.com/office/drawing/2014/main" id="{3EF8548C-3E52-B9EF-9639-87EC4C86D36F}"/>
              </a:ext>
            </a:extLst>
          </p:cNvPr>
          <p:cNvSpPr txBox="1">
            <a:spLocks/>
          </p:cNvSpPr>
          <p:nvPr/>
        </p:nvSpPr>
        <p:spPr>
          <a:xfrm>
            <a:off x="1209288" y="3746031"/>
            <a:ext cx="10754972" cy="2814841"/>
          </a:xfrm>
          <a:prstGeom prst="rect">
            <a:avLst/>
          </a:prstGeom>
        </p:spPr>
        <p:txBody>
          <a:bodyPr vert="horz" lIns="91440" tIns="45720" rIns="91440" bIns="45720" rtlCol="0">
            <a:normAutofit fontScale="92500" lnSpcReduction="20000"/>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100000"/>
              </a:lnSpc>
            </a:pPr>
            <a:r>
              <a:rPr lang="en-US" sz="2100" dirty="0"/>
              <a:t>If this test passes, the measurement is presumed to be “good”, and the residual will be used in computing the state correction</a:t>
            </a:r>
          </a:p>
          <a:p>
            <a:r>
              <a:rPr lang="en-US" dirty="0"/>
              <a:t>If this test fails, the residual is ignored and will not be used to compute the state correction</a:t>
            </a:r>
          </a:p>
          <a:p>
            <a:pPr lvl="1">
              <a:lnSpc>
                <a:spcPct val="100000"/>
              </a:lnSpc>
            </a:pPr>
            <a:r>
              <a:rPr lang="en-US" dirty="0"/>
              <a:t>GMAT will still show the computed residual to the user in the output file, marked with an OLSE edit flag</a:t>
            </a:r>
          </a:p>
          <a:p>
            <a:r>
              <a:rPr lang="el-GR" b="1" i="1" dirty="0"/>
              <a:t>σ</a:t>
            </a:r>
            <a:r>
              <a:rPr lang="en-US" b="1" i="1" dirty="0"/>
              <a:t> </a:t>
            </a:r>
            <a:r>
              <a:rPr lang="en-US" dirty="0"/>
              <a:t>is usually taken equal to 3, meaning a “three-sigma” edit criteria is used</a:t>
            </a:r>
          </a:p>
          <a:p>
            <a:pPr>
              <a:lnSpc>
                <a:spcPct val="100000"/>
              </a:lnSpc>
            </a:pPr>
            <a:r>
              <a:rPr lang="en-US" sz="2100" dirty="0"/>
              <a:t>The user setting of </a:t>
            </a:r>
            <a:r>
              <a:rPr lang="en-US" sz="2100" dirty="0" err="1"/>
              <a:t>BatchEstimator</a:t>
            </a:r>
            <a:r>
              <a:rPr lang="en-US" sz="2100" dirty="0"/>
              <a:t> </a:t>
            </a:r>
            <a:r>
              <a:rPr lang="en-US" sz="2100" dirty="0" err="1"/>
              <a:t>OLSEInitialRMSSigma</a:t>
            </a:r>
            <a:r>
              <a:rPr lang="en-US" sz="2100" dirty="0"/>
              <a:t> determines the value used for this test on the first iteration</a:t>
            </a:r>
          </a:p>
          <a:p>
            <a:pPr lvl="1"/>
            <a:r>
              <a:rPr lang="en-US" dirty="0"/>
              <a:t>This is a critical BLS tuning parameter; a value that is too small will reject too much data on the first iteration</a:t>
            </a:r>
          </a:p>
          <a:p>
            <a:r>
              <a:rPr lang="en-US" dirty="0"/>
              <a:t>There is also an “inner loop sigma editor” which we won’t get into right now</a:t>
            </a:r>
          </a:p>
        </p:txBody>
      </p:sp>
    </p:spTree>
    <p:extLst>
      <p:ext uri="{BB962C8B-B14F-4D97-AF65-F5344CB8AC3E}">
        <p14:creationId xmlns:p14="http://schemas.microsoft.com/office/powerpoint/2010/main" val="15728047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35AE2-0B33-EA21-DB27-155CEBF80C04}"/>
              </a:ext>
            </a:extLst>
          </p:cNvPr>
          <p:cNvSpPr>
            <a:spLocks noGrp="1"/>
          </p:cNvSpPr>
          <p:nvPr>
            <p:ph type="title"/>
          </p:nvPr>
        </p:nvSpPr>
        <p:spPr/>
        <p:txBody>
          <a:bodyPr/>
          <a:lstStyle/>
          <a:p>
            <a:r>
              <a:rPr lang="en-US"/>
              <a:t>DC Termination Conditions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728FF2-4881-F830-2F56-6EDEA1D83EFC}"/>
                  </a:ext>
                </a:extLst>
              </p:cNvPr>
              <p:cNvSpPr>
                <a:spLocks noGrp="1"/>
              </p:cNvSpPr>
              <p:nvPr>
                <p:ph idx="1"/>
              </p:nvPr>
            </p:nvSpPr>
            <p:spPr>
              <a:xfrm>
                <a:off x="1076139" y="1271752"/>
                <a:ext cx="10754972" cy="5444358"/>
              </a:xfrm>
            </p:spPr>
            <p:txBody>
              <a:bodyPr>
                <a:normAutofit fontScale="92500" lnSpcReduction="20000"/>
              </a:bodyPr>
              <a:lstStyle/>
              <a:p>
                <a:r>
                  <a:rPr lang="en-US"/>
                  <a:t>Iterative differential correction may terminate on any of the following conditions</a:t>
                </a:r>
              </a:p>
              <a:p>
                <a:pPr lvl="1"/>
                <a:r>
                  <a:rPr lang="en-US" sz="1700"/>
                  <a:t>Relative WRMS tolerance</a:t>
                </a:r>
              </a:p>
              <a:p>
                <a:pPr lvl="1"/>
                <a:r>
                  <a:rPr lang="en-US" sz="1700"/>
                  <a:t>Absolute WRMS tolerance</a:t>
                </a:r>
              </a:p>
              <a:p>
                <a:pPr lvl="1"/>
                <a:r>
                  <a:rPr lang="en-US" sz="1700"/>
                  <a:t>Maximum number of iterations</a:t>
                </a:r>
              </a:p>
              <a:p>
                <a:pPr lvl="1"/>
                <a:r>
                  <a:rPr lang="en-US" sz="1700"/>
                  <a:t>Maximum number of consecutive diverging iterations</a:t>
                </a:r>
              </a:p>
              <a:p>
                <a:r>
                  <a:rPr lang="en-US"/>
                  <a:t>Best practice is to rely on the relative tolerance for convergence</a:t>
                </a:r>
              </a:p>
              <a:p>
                <a:pPr lvl="1">
                  <a:lnSpc>
                    <a:spcPct val="100000"/>
                  </a:lnSpc>
                </a:pPr>
                <a:r>
                  <a:rPr lang="en-US" sz="1700"/>
                  <a:t>Note however, that all conditions are always tested, so be sure to configure the OD properly to make termination on relative WRMS the most likely trigger</a:t>
                </a:r>
              </a:p>
              <a:p>
                <a:pPr>
                  <a:lnSpc>
                    <a:spcPct val="100000"/>
                  </a:lnSpc>
                </a:pPr>
                <a:r>
                  <a:rPr lang="en-US">
                    <a:cs typeface="Times New Roman" panose="02020603050405020304" pitchFamily="18" charset="0"/>
                  </a:rPr>
                  <a:t>Data, configuration, or estimation errors resulting in a singular “normal matrix” may also yield abnormal termination</a:t>
                </a:r>
              </a:p>
              <a:p>
                <a:r>
                  <a:rPr lang="en-US"/>
                  <a:t>The relative tolerance test is the following</a:t>
                </a:r>
              </a:p>
              <a:p>
                <a:endParaRPr lang="en-US"/>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d>
                            <m:dPr>
                              <m:begChr m:val="|"/>
                              <m:endChr m:val="|"/>
                              <m:ctrlPr>
                                <a:rPr lang="en-US" i="1">
                                  <a:latin typeface="Cambria Math" panose="02040503050406030204" pitchFamily="18" charset="0"/>
                                </a:rPr>
                              </m:ctrlPr>
                            </m:dPr>
                            <m:e>
                              <m:r>
                                <a:rPr lang="en-US" i="1">
                                  <a:latin typeface="Cambria Math" panose="02040503050406030204" pitchFamily="18" charset="0"/>
                                </a:rPr>
                                <m:t>𝑊𝑅𝑀𝑆</m:t>
                              </m:r>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𝑊𝑅𝑀𝑆</m:t>
                                  </m:r>
                                </m:e>
                                <m:sub>
                                  <m:r>
                                    <a:rPr lang="en-US" i="1" smtClean="0">
                                      <a:latin typeface="Cambria Math" panose="02040503050406030204" pitchFamily="18" charset="0"/>
                                    </a:rPr>
                                    <m:t>𝑏𝑒𝑠𝑡</m:t>
                                  </m:r>
                                </m:sub>
                              </m:sSub>
                            </m:e>
                          </m:d>
                        </m:num>
                        <m:den>
                          <m:sSub>
                            <m:sSubPr>
                              <m:ctrlPr>
                                <a:rPr lang="en-US" i="1">
                                  <a:latin typeface="Cambria Math" panose="02040503050406030204" pitchFamily="18" charset="0"/>
                                </a:rPr>
                              </m:ctrlPr>
                            </m:sSubPr>
                            <m:e>
                              <m:r>
                                <a:rPr lang="en-US" i="1">
                                  <a:latin typeface="Cambria Math" panose="02040503050406030204" pitchFamily="18" charset="0"/>
                                </a:rPr>
                                <m:t>𝑊𝑅𝑀𝑆</m:t>
                              </m:r>
                            </m:e>
                            <m:sub>
                              <m:r>
                                <a:rPr lang="en-US" i="1">
                                  <a:latin typeface="Cambria Math" panose="02040503050406030204" pitchFamily="18" charset="0"/>
                                </a:rPr>
                                <m:t>𝑏𝑒𝑠𝑡</m:t>
                              </m:r>
                            </m:sub>
                          </m:sSub>
                        </m:den>
                      </m:f>
                      <m:r>
                        <a:rPr lang="en-US" b="0" i="1" smtClean="0">
                          <a:latin typeface="Cambria Math" panose="02040503050406030204" pitchFamily="18" charset="0"/>
                        </a:rPr>
                        <m:t>&lt;</m:t>
                      </m:r>
                      <m:r>
                        <a:rPr lang="en-US" b="0" i="1" smtClean="0">
                          <a:latin typeface="Cambria Math" panose="02040503050406030204" pitchFamily="18" charset="0"/>
                        </a:rPr>
                        <m:t>𝑅𝑒𝑙𝑎𝑡𝑖𝑣𝑒𝑇𝑜𝑙𝑒𝑟𝑎𝑛𝑐𝑒</m:t>
                      </m:r>
                    </m:oMath>
                  </m:oMathPara>
                </a14:m>
                <a:endParaRPr lang="en-US"/>
              </a:p>
              <a:p>
                <a:pPr>
                  <a:lnSpc>
                    <a:spcPct val="90000"/>
                  </a:lnSpc>
                </a:pPr>
                <a:r>
                  <a:rPr lang="en-US" i="1" err="1">
                    <a:cs typeface="Times New Roman" panose="02020603050405020304" pitchFamily="18" charset="0"/>
                  </a:rPr>
                  <a:t>WRMS</a:t>
                </a:r>
                <a:r>
                  <a:rPr lang="en-US" i="1" baseline="-25000" err="1">
                    <a:cs typeface="Times New Roman" panose="02020603050405020304" pitchFamily="18" charset="0"/>
                  </a:rPr>
                  <a:t>best</a:t>
                </a:r>
                <a:r>
                  <a:rPr lang="en-US">
                    <a:cs typeface="Times New Roman" panose="02020603050405020304" pitchFamily="18" charset="0"/>
                  </a:rPr>
                  <a:t> is the lowest WRMS achieved on any prior iteration</a:t>
                </a:r>
              </a:p>
              <a:p>
                <a:pPr>
                  <a:lnSpc>
                    <a:spcPct val="100000"/>
                  </a:lnSpc>
                </a:pPr>
                <a:r>
                  <a:rPr lang="en-US" sz="2100">
                    <a:cs typeface="Times New Roman" panose="02020603050405020304" pitchFamily="18" charset="0"/>
                  </a:rPr>
                  <a:t>WRMS may be either the current end of iteration WRMS or current end of iteration “predicted WRMS”, depending on the setting of </a:t>
                </a:r>
                <a:r>
                  <a:rPr lang="en-US" sz="2100" err="1">
                    <a:cs typeface="Times New Roman" panose="02020603050405020304" pitchFamily="18" charset="0"/>
                  </a:rPr>
                  <a:t>BatchEstimator</a:t>
                </a:r>
                <a:r>
                  <a:rPr lang="en-US" sz="2100">
                    <a:cs typeface="Times New Roman" panose="02020603050405020304" pitchFamily="18" charset="0"/>
                  </a:rPr>
                  <a:t> </a:t>
                </a:r>
                <a:r>
                  <a:rPr lang="en-US" sz="2100" b="1" err="1">
                    <a:cs typeface="Times New Roman" panose="02020603050405020304" pitchFamily="18" charset="0"/>
                  </a:rPr>
                  <a:t>OLSEUseRMSP</a:t>
                </a:r>
                <a:endParaRPr lang="en-US" sz="2100" b="1">
                  <a:cs typeface="Times New Roman" panose="02020603050405020304" pitchFamily="18" charset="0"/>
                </a:endParaRPr>
              </a:p>
              <a:p>
                <a:pPr lvl="1">
                  <a:lnSpc>
                    <a:spcPct val="100000"/>
                  </a:lnSpc>
                </a:pPr>
                <a:r>
                  <a:rPr lang="en-US" sz="1700"/>
                  <a:t>This option is by default True (use predicted WRMS), but as a best practice it is recommended to consider setting it to False, as the predicted WRMS is often too optimistic and can result in over-aggressive data editing</a:t>
                </a:r>
              </a:p>
              <a:p>
                <a:pPr marL="0" indent="0">
                  <a:buNone/>
                </a:pPr>
                <a:endParaRPr lang="en-US"/>
              </a:p>
            </p:txBody>
          </p:sp>
        </mc:Choice>
        <mc:Fallback xmlns="">
          <p:sp>
            <p:nvSpPr>
              <p:cNvPr id="3" name="Content Placeholder 2">
                <a:extLst>
                  <a:ext uri="{FF2B5EF4-FFF2-40B4-BE49-F238E27FC236}">
                    <a16:creationId xmlns:a16="http://schemas.microsoft.com/office/drawing/2014/main" id="{4B728FF2-4881-F830-2F56-6EDEA1D83EFC}"/>
                  </a:ext>
                </a:extLst>
              </p:cNvPr>
              <p:cNvSpPr>
                <a:spLocks noGrp="1" noRot="1" noChangeAspect="1" noMove="1" noResize="1" noEditPoints="1" noAdjustHandles="1" noChangeArrowheads="1" noChangeShapeType="1" noTextEdit="1"/>
              </p:cNvSpPr>
              <p:nvPr>
                <p:ph idx="1"/>
              </p:nvPr>
            </p:nvSpPr>
            <p:spPr>
              <a:xfrm>
                <a:off x="1076139" y="1271752"/>
                <a:ext cx="10754972" cy="5444358"/>
              </a:xfrm>
              <a:blipFill>
                <a:blip r:embed="rId2"/>
                <a:stretch>
                  <a:fillRect l="-340" t="-2352" r="-51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40A2DF8-AEC0-6359-59CE-29FCCA838E73}"/>
              </a:ext>
            </a:extLst>
          </p:cNvPr>
          <p:cNvSpPr>
            <a:spLocks noGrp="1"/>
          </p:cNvSpPr>
          <p:nvPr>
            <p:ph type="sldNum" sz="quarter" idx="12"/>
          </p:nvPr>
        </p:nvSpPr>
        <p:spPr/>
        <p:txBody>
          <a:bodyPr/>
          <a:lstStyle/>
          <a:p>
            <a:fld id="{B89D3D56-9C5D-E74E-9C18-21C2C5E31D07}" type="slidenum">
              <a:rPr lang="en-US" smtClean="0"/>
              <a:pPr/>
              <a:t>209</a:t>
            </a:fld>
            <a:endParaRPr lang="en-US"/>
          </a:p>
        </p:txBody>
      </p:sp>
    </p:spTree>
    <p:extLst>
      <p:ext uri="{BB962C8B-B14F-4D97-AF65-F5344CB8AC3E}">
        <p14:creationId xmlns:p14="http://schemas.microsoft.com/office/powerpoint/2010/main" val="33273684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D4741E-3B53-3684-D813-3FCA688F6368}"/>
              </a:ext>
            </a:extLst>
          </p:cNvPr>
          <p:cNvSpPr>
            <a:spLocks noGrp="1"/>
          </p:cNvSpPr>
          <p:nvPr>
            <p:ph type="title"/>
          </p:nvPr>
        </p:nvSpPr>
        <p:spPr/>
        <p:txBody>
          <a:bodyPr/>
          <a:lstStyle/>
          <a:p>
            <a:r>
              <a:rPr lang="en-US"/>
              <a:t>Tutorial</a:t>
            </a:r>
            <a:r>
              <a:rPr lang="en-US" sz="2800"/>
              <a:t>: </a:t>
            </a:r>
            <a:r>
              <a:rPr lang="en-US"/>
              <a:t>Simulating an Orbit</a:t>
            </a:r>
          </a:p>
        </p:txBody>
      </p:sp>
    </p:spTree>
    <p:extLst>
      <p:ext uri="{BB962C8B-B14F-4D97-AF65-F5344CB8AC3E}">
        <p14:creationId xmlns:p14="http://schemas.microsoft.com/office/powerpoint/2010/main" val="134410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EF0B-2C39-CA79-710D-62B54D314A89}"/>
              </a:ext>
            </a:extLst>
          </p:cNvPr>
          <p:cNvSpPr>
            <a:spLocks noGrp="1"/>
          </p:cNvSpPr>
          <p:nvPr>
            <p:ph type="title"/>
          </p:nvPr>
        </p:nvSpPr>
        <p:spPr/>
        <p:txBody>
          <a:bodyPr/>
          <a:lstStyle/>
          <a:p>
            <a:r>
              <a:rPr lang="en-US"/>
              <a:t>Configuring Batch Least Squares OD</a:t>
            </a:r>
          </a:p>
        </p:txBody>
      </p:sp>
      <p:sp>
        <p:nvSpPr>
          <p:cNvPr id="3" name="Text Placeholder 2">
            <a:extLst>
              <a:ext uri="{FF2B5EF4-FFF2-40B4-BE49-F238E27FC236}">
                <a16:creationId xmlns:a16="http://schemas.microsoft.com/office/drawing/2014/main" id="{27364504-3FDE-FF63-4CC9-7E32E71D76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79E053-52B4-F319-1E0E-E09C6560EAC7}"/>
              </a:ext>
            </a:extLst>
          </p:cNvPr>
          <p:cNvSpPr>
            <a:spLocks noGrp="1"/>
          </p:cNvSpPr>
          <p:nvPr>
            <p:ph type="sldNum" sz="quarter" idx="12"/>
          </p:nvPr>
        </p:nvSpPr>
        <p:spPr/>
        <p:txBody>
          <a:bodyPr/>
          <a:lstStyle/>
          <a:p>
            <a:fld id="{B89D3D56-9C5D-E74E-9C18-21C2C5E31D07}" type="slidenum">
              <a:rPr lang="en-US" smtClean="0"/>
              <a:pPr/>
              <a:t>210</a:t>
            </a:fld>
            <a:endParaRPr lang="en-US"/>
          </a:p>
        </p:txBody>
      </p:sp>
    </p:spTree>
    <p:extLst>
      <p:ext uri="{BB962C8B-B14F-4D97-AF65-F5344CB8AC3E}">
        <p14:creationId xmlns:p14="http://schemas.microsoft.com/office/powerpoint/2010/main" val="26218625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4791-A07E-D5C0-91E2-AE7B66BA130E}"/>
              </a:ext>
            </a:extLst>
          </p:cNvPr>
          <p:cNvSpPr>
            <a:spLocks noGrp="1"/>
          </p:cNvSpPr>
          <p:nvPr>
            <p:ph type="title"/>
          </p:nvPr>
        </p:nvSpPr>
        <p:spPr/>
        <p:txBody>
          <a:bodyPr/>
          <a:lstStyle/>
          <a:p>
            <a:r>
              <a:rPr lang="en-US"/>
              <a:t>GMAT Resources for BLS OD</a:t>
            </a:r>
          </a:p>
        </p:txBody>
      </p:sp>
      <p:sp>
        <p:nvSpPr>
          <p:cNvPr id="3" name="Content Placeholder 2">
            <a:extLst>
              <a:ext uri="{FF2B5EF4-FFF2-40B4-BE49-F238E27FC236}">
                <a16:creationId xmlns:a16="http://schemas.microsoft.com/office/drawing/2014/main" id="{C4608C05-AB41-E63B-F806-F761434F8420}"/>
              </a:ext>
            </a:extLst>
          </p:cNvPr>
          <p:cNvSpPr>
            <a:spLocks noGrp="1"/>
          </p:cNvSpPr>
          <p:nvPr>
            <p:ph idx="1"/>
          </p:nvPr>
        </p:nvSpPr>
        <p:spPr>
          <a:xfrm>
            <a:off x="1076139" y="1217466"/>
            <a:ext cx="5468756" cy="5280049"/>
          </a:xfrm>
        </p:spPr>
        <p:txBody>
          <a:bodyPr>
            <a:normAutofit lnSpcReduction="10000"/>
          </a:bodyPr>
          <a:lstStyle/>
          <a:p>
            <a:r>
              <a:rPr lang="en-US"/>
              <a:t>Spacecraft</a:t>
            </a:r>
          </a:p>
          <a:p>
            <a:pPr lvl="1"/>
            <a:r>
              <a:rPr lang="en-US"/>
              <a:t>Antenna</a:t>
            </a:r>
          </a:p>
          <a:p>
            <a:pPr lvl="1"/>
            <a:r>
              <a:rPr lang="en-US"/>
              <a:t>Transponder</a:t>
            </a:r>
          </a:p>
          <a:p>
            <a:pPr lvl="1"/>
            <a:r>
              <a:rPr lang="en-US"/>
              <a:t>Receiver</a:t>
            </a:r>
          </a:p>
          <a:p>
            <a:r>
              <a:rPr lang="en-US" err="1"/>
              <a:t>ForceModel</a:t>
            </a:r>
            <a:endParaRPr lang="en-US"/>
          </a:p>
          <a:p>
            <a:r>
              <a:rPr lang="en-US"/>
              <a:t>Propagator</a:t>
            </a:r>
          </a:p>
          <a:p>
            <a:r>
              <a:rPr lang="en-US" err="1"/>
              <a:t>TrackingFileSet</a:t>
            </a:r>
            <a:endParaRPr lang="en-US"/>
          </a:p>
          <a:p>
            <a:r>
              <a:rPr lang="en-US" err="1"/>
              <a:t>AcceptFilter</a:t>
            </a:r>
            <a:endParaRPr lang="en-US"/>
          </a:p>
          <a:p>
            <a:r>
              <a:rPr lang="en-US" err="1"/>
              <a:t>RejectFilter</a:t>
            </a:r>
            <a:endParaRPr lang="en-US"/>
          </a:p>
          <a:p>
            <a:r>
              <a:rPr lang="en-US" err="1"/>
              <a:t>GroundStation</a:t>
            </a:r>
            <a:endParaRPr lang="en-US"/>
          </a:p>
          <a:p>
            <a:r>
              <a:rPr lang="en-US"/>
              <a:t>Antenna</a:t>
            </a:r>
          </a:p>
          <a:p>
            <a:pPr lvl="1"/>
            <a:r>
              <a:rPr lang="en-US"/>
              <a:t>Transmitter</a:t>
            </a:r>
          </a:p>
          <a:p>
            <a:pPr lvl="1"/>
            <a:r>
              <a:rPr lang="en-US"/>
              <a:t>Receiver</a:t>
            </a:r>
          </a:p>
          <a:p>
            <a:r>
              <a:rPr lang="en-US" err="1"/>
              <a:t>ErrorModel</a:t>
            </a:r>
            <a:endParaRPr lang="en-US"/>
          </a:p>
          <a:p>
            <a:r>
              <a:rPr lang="en-US" err="1"/>
              <a:t>BatchEstimator</a:t>
            </a:r>
            <a:endParaRPr lang="en-US"/>
          </a:p>
          <a:p>
            <a:endParaRPr lang="en-US"/>
          </a:p>
        </p:txBody>
      </p:sp>
      <p:sp>
        <p:nvSpPr>
          <p:cNvPr id="4" name="Slide Number Placeholder 3">
            <a:extLst>
              <a:ext uri="{FF2B5EF4-FFF2-40B4-BE49-F238E27FC236}">
                <a16:creationId xmlns:a16="http://schemas.microsoft.com/office/drawing/2014/main" id="{2C8F6937-A977-C799-2A4A-C01388EC1900}"/>
              </a:ext>
            </a:extLst>
          </p:cNvPr>
          <p:cNvSpPr>
            <a:spLocks noGrp="1"/>
          </p:cNvSpPr>
          <p:nvPr>
            <p:ph type="sldNum" sz="quarter" idx="12"/>
          </p:nvPr>
        </p:nvSpPr>
        <p:spPr/>
        <p:txBody>
          <a:bodyPr/>
          <a:lstStyle/>
          <a:p>
            <a:fld id="{B89D3D56-9C5D-E74E-9C18-21C2C5E31D07}" type="slidenum">
              <a:rPr lang="en-US" smtClean="0"/>
              <a:pPr/>
              <a:t>211</a:t>
            </a:fld>
            <a:endParaRPr lang="en-US"/>
          </a:p>
        </p:txBody>
      </p:sp>
    </p:spTree>
    <p:extLst>
      <p:ext uri="{BB962C8B-B14F-4D97-AF65-F5344CB8AC3E}">
        <p14:creationId xmlns:p14="http://schemas.microsoft.com/office/powerpoint/2010/main" val="14267013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a:t>Spacecraft</a:t>
            </a:r>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5990293" y="1232439"/>
            <a:ext cx="5840818" cy="5043230"/>
          </a:xfrm>
        </p:spPr>
        <p:txBody>
          <a:bodyPr>
            <a:normAutofit lnSpcReduction="10000"/>
          </a:bodyPr>
          <a:lstStyle/>
          <a:p>
            <a:r>
              <a:rPr lang="en-US" dirty="0"/>
              <a:t>Models a satellite’s initial state and physical configuration</a:t>
            </a:r>
          </a:p>
          <a:p>
            <a:r>
              <a:rPr lang="en-US" dirty="0"/>
              <a:t>There are built-in coordinate systems, and you can create custom ones</a:t>
            </a:r>
          </a:p>
          <a:p>
            <a:r>
              <a:rPr lang="en-US" dirty="0"/>
              <a:t>Note the </a:t>
            </a:r>
            <a:r>
              <a:rPr lang="en-US" dirty="0" err="1"/>
              <a:t>AddHardware</a:t>
            </a:r>
            <a:r>
              <a:rPr lang="en-US" dirty="0"/>
              <a:t> parameter</a:t>
            </a:r>
          </a:p>
          <a:p>
            <a:pPr lvl="1"/>
            <a:r>
              <a:rPr lang="en-US" dirty="0"/>
              <a:t>You need to at least have a Transponder, if you need to model the transponder delay</a:t>
            </a:r>
          </a:p>
          <a:p>
            <a:r>
              <a:rPr lang="en-US" dirty="0"/>
              <a:t>Estimated spacecraft variables are specified on the </a:t>
            </a:r>
            <a:r>
              <a:rPr lang="en-US" dirty="0" err="1"/>
              <a:t>SolveFors</a:t>
            </a:r>
            <a:r>
              <a:rPr lang="en-US" dirty="0"/>
              <a:t> parameter</a:t>
            </a:r>
          </a:p>
          <a:p>
            <a:pPr>
              <a:lnSpc>
                <a:spcPct val="90000"/>
              </a:lnSpc>
            </a:pPr>
            <a:r>
              <a:rPr lang="en-US" dirty="0"/>
              <a:t>A few area model options for drag and solar radiation pressure are available (set on </a:t>
            </a:r>
            <a:r>
              <a:rPr lang="en-US" dirty="0" err="1"/>
              <a:t>ForceModel</a:t>
            </a:r>
            <a:r>
              <a:rPr lang="en-US" dirty="0"/>
              <a:t> however)</a:t>
            </a:r>
          </a:p>
          <a:p>
            <a:pPr lvl="1"/>
            <a:r>
              <a:rPr lang="en-US" dirty="0"/>
              <a:t>Sphere/cannonball</a:t>
            </a:r>
          </a:p>
          <a:p>
            <a:pPr lvl="1"/>
            <a:r>
              <a:rPr lang="en-US" dirty="0"/>
              <a:t>Multi-plate model (use the Plate resource)</a:t>
            </a:r>
          </a:p>
          <a:p>
            <a:pPr lvl="1"/>
            <a:r>
              <a:rPr lang="en-US" dirty="0"/>
              <a:t>Solar Pressure and Aerodynamic Drag (SPAD) model</a:t>
            </a:r>
          </a:p>
          <a:p>
            <a:r>
              <a:rPr lang="en-US" dirty="0"/>
              <a:t>The Spacecraft Id will need to match the ID used in the tracking data</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212</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32439"/>
            <a:ext cx="4750710" cy="3970318"/>
          </a:xfrm>
          <a:prstGeom prst="rect">
            <a:avLst/>
          </a:prstGeom>
          <a:noFill/>
          <a:ln>
            <a:solidFill>
              <a:schemeClr val="accent1"/>
            </a:solidFill>
            <a:prstDash val="dash"/>
          </a:ln>
        </p:spPr>
        <p:txBody>
          <a:bodyPr wrap="square">
            <a:spAutoFit/>
          </a:bodyPr>
          <a:lstStyle/>
          <a:p>
            <a:r>
              <a:rPr lang="en-US" sz="1200" dirty="0">
                <a:latin typeface="Courier New" panose="02070309020205020404" pitchFamily="49" charset="0"/>
                <a:cs typeface="Courier New" panose="02070309020205020404" pitchFamily="49" charset="0"/>
              </a:rPr>
              <a:t>Create Spacecraft LRO</a:t>
            </a:r>
          </a:p>
          <a:p>
            <a:r>
              <a:rPr lang="en-US" sz="1200" dirty="0">
                <a:latin typeface="Courier New" panose="02070309020205020404" pitchFamily="49" charset="0"/>
                <a:cs typeface="Courier New" panose="02070309020205020404" pitchFamily="49" charset="0"/>
              </a:rPr>
              <a:t> </a:t>
            </a:r>
          </a:p>
          <a:p>
            <a:r>
              <a:rPr lang="en-US" sz="1200" dirty="0" err="1">
                <a:latin typeface="Courier New" panose="02070309020205020404" pitchFamily="49" charset="0"/>
                <a:cs typeface="Courier New" panose="02070309020205020404" pitchFamily="49" charset="0"/>
              </a:rPr>
              <a:t>LRO.DateFormat</a:t>
            </a:r>
            <a:r>
              <a:rPr lang="en-US" sz="1200" dirty="0">
                <a:latin typeface="Courier New" panose="02070309020205020404" pitchFamily="49" charset="0"/>
                <a:cs typeface="Courier New" panose="02070309020205020404" pitchFamily="49" charset="0"/>
              </a:rPr>
              <a:t>       = </a:t>
            </a:r>
            <a:r>
              <a:rPr lang="en-US" sz="1200" dirty="0" err="1">
                <a:latin typeface="Courier New" panose="02070309020205020404" pitchFamily="49" charset="0"/>
                <a:cs typeface="Courier New" panose="02070309020205020404" pitchFamily="49" charset="0"/>
              </a:rPr>
              <a:t>UTCGregorian</a:t>
            </a:r>
            <a:endParaRPr lang="en-US" sz="1200" dirty="0">
              <a:latin typeface="Courier New" panose="02070309020205020404" pitchFamily="49" charset="0"/>
              <a:cs typeface="Courier New" panose="02070309020205020404" pitchFamily="49" charset="0"/>
            </a:endParaRPr>
          </a:p>
          <a:p>
            <a:r>
              <a:rPr lang="en-US" sz="1200" dirty="0" err="1">
                <a:latin typeface="Courier New" panose="02070309020205020404" pitchFamily="49" charset="0"/>
                <a:cs typeface="Courier New" panose="02070309020205020404" pitchFamily="49" charset="0"/>
              </a:rPr>
              <a:t>LRO.Epoch</a:t>
            </a:r>
            <a:r>
              <a:rPr lang="en-US" sz="1200" dirty="0">
                <a:latin typeface="Courier New" panose="02070309020205020404" pitchFamily="49" charset="0"/>
                <a:cs typeface="Courier New" panose="02070309020205020404" pitchFamily="49" charset="0"/>
              </a:rPr>
              <a:t>            = '16 Aug 2010 00:00:00.000'</a:t>
            </a:r>
          </a:p>
          <a:p>
            <a:r>
              <a:rPr lang="en-US" sz="1200" dirty="0" err="1">
                <a:latin typeface="Courier New" panose="02070309020205020404" pitchFamily="49" charset="0"/>
                <a:cs typeface="Courier New" panose="02070309020205020404" pitchFamily="49" charset="0"/>
              </a:rPr>
              <a:t>LRO.CoordinateSystem</a:t>
            </a:r>
            <a:r>
              <a:rPr lang="en-US" sz="1200" dirty="0">
                <a:latin typeface="Courier New" panose="02070309020205020404" pitchFamily="49" charset="0"/>
                <a:cs typeface="Courier New" panose="02070309020205020404" pitchFamily="49" charset="0"/>
              </a:rPr>
              <a:t> = MoonMJ2000Eq</a:t>
            </a:r>
          </a:p>
          <a:p>
            <a:r>
              <a:rPr lang="en-US" sz="1200" dirty="0" err="1">
                <a:latin typeface="Courier New" panose="02070309020205020404" pitchFamily="49" charset="0"/>
                <a:cs typeface="Courier New" panose="02070309020205020404" pitchFamily="49" charset="0"/>
              </a:rPr>
              <a:t>LRO.DisplayStateType</a:t>
            </a:r>
            <a:r>
              <a:rPr lang="en-US" sz="1200" dirty="0">
                <a:latin typeface="Courier New" panose="02070309020205020404" pitchFamily="49" charset="0"/>
                <a:cs typeface="Courier New" panose="02070309020205020404" pitchFamily="49" charset="0"/>
              </a:rPr>
              <a:t> = Cartesian</a:t>
            </a:r>
          </a:p>
          <a:p>
            <a:r>
              <a:rPr lang="en-US" sz="1200" dirty="0">
                <a:latin typeface="Courier New" panose="02070309020205020404" pitchFamily="49" charset="0"/>
                <a:cs typeface="Courier New" panose="02070309020205020404" pitchFamily="49" charset="0"/>
              </a:rPr>
              <a:t>LRO.X                =  1763.4395987</a:t>
            </a:r>
          </a:p>
          <a:p>
            <a:r>
              <a:rPr lang="en-US" sz="1200" dirty="0">
                <a:latin typeface="Courier New" panose="02070309020205020404" pitchFamily="49" charset="0"/>
                <a:cs typeface="Courier New" panose="02070309020205020404" pitchFamily="49" charset="0"/>
              </a:rPr>
              <a:t>LRO.Y                =   245.0454292</a:t>
            </a:r>
          </a:p>
          <a:p>
            <a:r>
              <a:rPr lang="en-US" sz="1200" dirty="0">
                <a:latin typeface="Courier New" panose="02070309020205020404" pitchFamily="49" charset="0"/>
                <a:cs typeface="Courier New" panose="02070309020205020404" pitchFamily="49" charset="0"/>
              </a:rPr>
              <a:t>LRO.Z                =    19.5556602</a:t>
            </a:r>
          </a:p>
          <a:p>
            <a:r>
              <a:rPr lang="en-US" sz="1200" dirty="0">
                <a:latin typeface="Courier New" panose="02070309020205020404" pitchFamily="49" charset="0"/>
                <a:cs typeface="Courier New" panose="02070309020205020404" pitchFamily="49" charset="0"/>
              </a:rPr>
              <a:t>LRO.VX               =  0.0625258271</a:t>
            </a:r>
          </a:p>
          <a:p>
            <a:r>
              <a:rPr lang="en-US" sz="1200" dirty="0">
                <a:latin typeface="Courier New" panose="02070309020205020404" pitchFamily="49" charset="0"/>
                <a:cs typeface="Courier New" panose="02070309020205020404" pitchFamily="49" charset="0"/>
              </a:rPr>
              <a:t>LRO.VY               = -0.6569983118</a:t>
            </a:r>
          </a:p>
          <a:p>
            <a:r>
              <a:rPr lang="en-US" sz="1200" dirty="0">
                <a:latin typeface="Courier New" panose="02070309020205020404" pitchFamily="49" charset="0"/>
                <a:cs typeface="Courier New" panose="02070309020205020404" pitchFamily="49" charset="0"/>
              </a:rPr>
              <a:t>LRO.VZ               =  1.5264120433</a:t>
            </a:r>
          </a:p>
          <a:p>
            <a:r>
              <a:rPr lang="en-US" sz="1200" dirty="0" err="1">
                <a:latin typeface="Courier New" panose="02070309020205020404" pitchFamily="49" charset="0"/>
                <a:cs typeface="Courier New" panose="02070309020205020404" pitchFamily="49" charset="0"/>
              </a:rPr>
              <a:t>LRO.DryMass</a:t>
            </a:r>
            <a:r>
              <a:rPr lang="en-US" sz="1200" dirty="0">
                <a:latin typeface="Courier New" panose="02070309020205020404" pitchFamily="49" charset="0"/>
                <a:cs typeface="Courier New" panose="02070309020205020404" pitchFamily="49" charset="0"/>
              </a:rPr>
              <a:t>          = 1194.62</a:t>
            </a:r>
          </a:p>
          <a:p>
            <a:r>
              <a:rPr lang="en-US" sz="1200" dirty="0" err="1">
                <a:latin typeface="Courier New" panose="02070309020205020404" pitchFamily="49" charset="0"/>
                <a:cs typeface="Courier New" panose="02070309020205020404" pitchFamily="49" charset="0"/>
              </a:rPr>
              <a:t>LRO.Cd</a:t>
            </a:r>
            <a:r>
              <a:rPr lang="en-US" sz="1200" dirty="0">
                <a:latin typeface="Courier New" panose="02070309020205020404" pitchFamily="49" charset="0"/>
                <a:cs typeface="Courier New" panose="02070309020205020404" pitchFamily="49" charset="0"/>
              </a:rPr>
              <a:t>               = 2.0</a:t>
            </a:r>
          </a:p>
          <a:p>
            <a:r>
              <a:rPr lang="en-US" sz="1200" dirty="0" err="1">
                <a:latin typeface="Courier New" panose="02070309020205020404" pitchFamily="49" charset="0"/>
                <a:cs typeface="Courier New" panose="02070309020205020404" pitchFamily="49" charset="0"/>
              </a:rPr>
              <a:t>LRO.Cr</a:t>
            </a:r>
            <a:r>
              <a:rPr lang="en-US" sz="1200" dirty="0">
                <a:latin typeface="Courier New" panose="02070309020205020404" pitchFamily="49" charset="0"/>
                <a:cs typeface="Courier New" panose="02070309020205020404" pitchFamily="49" charset="0"/>
              </a:rPr>
              <a:t>               = 1.67</a:t>
            </a:r>
          </a:p>
          <a:p>
            <a:r>
              <a:rPr lang="en-US" sz="1200" dirty="0" err="1">
                <a:latin typeface="Courier New" panose="02070309020205020404" pitchFamily="49" charset="0"/>
                <a:cs typeface="Courier New" panose="02070309020205020404" pitchFamily="49" charset="0"/>
              </a:rPr>
              <a:t>LRO.DragArea</a:t>
            </a:r>
            <a:r>
              <a:rPr lang="en-US" sz="1200" dirty="0">
                <a:latin typeface="Courier New" panose="02070309020205020404" pitchFamily="49" charset="0"/>
                <a:cs typeface="Courier New" panose="02070309020205020404" pitchFamily="49" charset="0"/>
              </a:rPr>
              <a:t>         = 14.0</a:t>
            </a:r>
          </a:p>
          <a:p>
            <a:r>
              <a:rPr lang="en-US" sz="1200" dirty="0" err="1">
                <a:latin typeface="Courier New" panose="02070309020205020404" pitchFamily="49" charset="0"/>
                <a:cs typeface="Courier New" panose="02070309020205020404" pitchFamily="49" charset="0"/>
              </a:rPr>
              <a:t>LRO.SRPArea</a:t>
            </a:r>
            <a:r>
              <a:rPr lang="en-US" sz="1200" dirty="0">
                <a:latin typeface="Courier New" panose="02070309020205020404" pitchFamily="49" charset="0"/>
                <a:cs typeface="Courier New" panose="02070309020205020404" pitchFamily="49" charset="0"/>
              </a:rPr>
              <a:t>          = 14.0</a:t>
            </a:r>
          </a:p>
          <a:p>
            <a:r>
              <a:rPr lang="en-US" sz="1200" dirty="0" err="1">
                <a:latin typeface="Courier New" panose="02070309020205020404" pitchFamily="49" charset="0"/>
                <a:cs typeface="Courier New" panose="02070309020205020404" pitchFamily="49" charset="0"/>
              </a:rPr>
              <a:t>LRO.Id</a:t>
            </a:r>
            <a:r>
              <a:rPr lang="en-US" sz="1200" dirty="0">
                <a:latin typeface="Courier New" panose="02070309020205020404" pitchFamily="49" charset="0"/>
                <a:cs typeface="Courier New" panose="02070309020205020404" pitchFamily="49" charset="0"/>
              </a:rPr>
              <a:t>               = 59</a:t>
            </a:r>
          </a:p>
          <a:p>
            <a:r>
              <a:rPr lang="en-US" sz="1200" dirty="0" err="1">
                <a:latin typeface="Courier New" panose="02070309020205020404" pitchFamily="49" charset="0"/>
                <a:cs typeface="Courier New" panose="02070309020205020404" pitchFamily="49" charset="0"/>
              </a:rPr>
              <a:t>LRO.NAIFId</a:t>
            </a:r>
            <a:r>
              <a:rPr lang="en-US" sz="1200" dirty="0">
                <a:latin typeface="Courier New" panose="02070309020205020404" pitchFamily="49" charset="0"/>
                <a:cs typeface="Courier New" panose="02070309020205020404" pitchFamily="49" charset="0"/>
              </a:rPr>
              <a:t>           = -085</a:t>
            </a:r>
          </a:p>
          <a:p>
            <a:r>
              <a:rPr lang="en-US" sz="1200" dirty="0" err="1">
                <a:latin typeface="Courier New" panose="02070309020205020404" pitchFamily="49" charset="0"/>
                <a:cs typeface="Courier New" panose="02070309020205020404" pitchFamily="49" charset="0"/>
              </a:rPr>
              <a:t>LRO.AddHardware</a:t>
            </a:r>
            <a:r>
              <a:rPr lang="en-US" sz="1200" dirty="0">
                <a:latin typeface="Courier New" panose="02070309020205020404" pitchFamily="49" charset="0"/>
                <a:cs typeface="Courier New" panose="02070309020205020404" pitchFamily="49" charset="0"/>
              </a:rPr>
              <a:t>      = {</a:t>
            </a:r>
            <a:r>
              <a:rPr lang="en-US" sz="1200" dirty="0" err="1">
                <a:latin typeface="Courier New" panose="02070309020205020404" pitchFamily="49" charset="0"/>
                <a:cs typeface="Courier New" panose="02070309020205020404" pitchFamily="49" charset="0"/>
              </a:rPr>
              <a:t>LROTransponder</a:t>
            </a:r>
            <a:r>
              <a:rPr lang="en-US" sz="1200" dirty="0">
                <a:latin typeface="Courier New" panose="02070309020205020404" pitchFamily="49" charset="0"/>
                <a:cs typeface="Courier New" panose="02070309020205020404" pitchFamily="49" charset="0"/>
              </a:rPr>
              <a:t>, HGA}</a:t>
            </a:r>
          </a:p>
          <a:p>
            <a:r>
              <a:rPr lang="en-US" sz="1200" dirty="0" err="1">
                <a:latin typeface="Courier New" panose="02070309020205020404" pitchFamily="49" charset="0"/>
                <a:cs typeface="Courier New" panose="02070309020205020404" pitchFamily="49" charset="0"/>
              </a:rPr>
              <a:t>LRO.SolveFors</a:t>
            </a:r>
            <a:r>
              <a:rPr lang="en-US" sz="1200" dirty="0">
                <a:latin typeface="Courier New" panose="02070309020205020404" pitchFamily="49" charset="0"/>
                <a:cs typeface="Courier New" panose="02070309020205020404" pitchFamily="49" charset="0"/>
              </a:rPr>
              <a:t>        = {</a:t>
            </a:r>
            <a:r>
              <a:rPr lang="en-US" sz="1200" dirty="0" err="1">
                <a:latin typeface="Courier New" panose="02070309020205020404" pitchFamily="49" charset="0"/>
                <a:cs typeface="Courier New" panose="02070309020205020404" pitchFamily="49" charset="0"/>
              </a:rPr>
              <a:t>CartesianState</a:t>
            </a:r>
            <a:r>
              <a:rPr lang="en-US" sz="1200" dirty="0">
                <a:latin typeface="Courier New" panose="02070309020205020404" pitchFamily="49" charset="0"/>
                <a:cs typeface="Courier New" panose="02070309020205020404" pitchFamily="49" charset="0"/>
              </a:rPr>
              <a:t>}</a:t>
            </a:r>
          </a:p>
        </p:txBody>
      </p:sp>
    </p:spTree>
    <p:extLst>
      <p:ext uri="{BB962C8B-B14F-4D97-AF65-F5344CB8AC3E}">
        <p14:creationId xmlns:p14="http://schemas.microsoft.com/office/powerpoint/2010/main" val="30763577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a:t>Spacecraft Antenna and Transponder</a:t>
            </a:r>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3048000"/>
            <a:ext cx="10251206" cy="2926430"/>
          </a:xfrm>
        </p:spPr>
        <p:txBody>
          <a:bodyPr/>
          <a:lstStyle/>
          <a:p>
            <a:r>
              <a:rPr lang="en-US" dirty="0"/>
              <a:t>The transponder delay for ranging is specified, in seconds, on the Transponder </a:t>
            </a:r>
            <a:r>
              <a:rPr lang="en-US" b="1" dirty="0" err="1"/>
              <a:t>HardwareDelay</a:t>
            </a:r>
            <a:r>
              <a:rPr lang="en-US" dirty="0"/>
              <a:t> parameter</a:t>
            </a:r>
          </a:p>
          <a:p>
            <a:r>
              <a:rPr lang="en-US" dirty="0"/>
              <a:t>The delay is round-trip</a:t>
            </a:r>
          </a:p>
          <a:p>
            <a:r>
              <a:rPr lang="en-US" dirty="0"/>
              <a:t>The antenna must be specified, but doesn’t currently have any functionality for OD</a:t>
            </a:r>
          </a:p>
          <a:p>
            <a:endParaRPr lang="en-US" dirty="0"/>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213</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32439"/>
            <a:ext cx="10477685" cy="1569660"/>
          </a:xfrm>
          <a:prstGeom prst="rect">
            <a:avLst/>
          </a:prstGeom>
          <a:noFill/>
          <a:ln>
            <a:solidFill>
              <a:schemeClr val="accent1"/>
            </a:solidFill>
            <a:prstDash val="dash"/>
          </a:ln>
        </p:spPr>
        <p:txBody>
          <a:bodyPr wrap="square">
            <a:spAutoFit/>
          </a:bodyPr>
          <a:lstStyle/>
          <a:p>
            <a:r>
              <a:rPr lang="en-US" sz="1600" dirty="0">
                <a:latin typeface="Courier New" panose="02070309020205020404" pitchFamily="49" charset="0"/>
                <a:cs typeface="Courier New" panose="02070309020205020404" pitchFamily="49" charset="0"/>
              </a:rPr>
              <a:t>Create Antenna HGA</a:t>
            </a:r>
          </a:p>
          <a:p>
            <a:r>
              <a:rPr lang="en-US" sz="1600" dirty="0">
                <a:latin typeface="Courier New" panose="02070309020205020404" pitchFamily="49" charset="0"/>
                <a:cs typeface="Courier New" panose="02070309020205020404" pitchFamily="49" charset="0"/>
              </a:rPr>
              <a:t>Create Transponder </a:t>
            </a:r>
            <a:r>
              <a:rPr lang="en-US" sz="1600" dirty="0" err="1">
                <a:latin typeface="Courier New" panose="02070309020205020404" pitchFamily="49" charset="0"/>
                <a:cs typeface="Courier New" panose="02070309020205020404" pitchFamily="49" charset="0"/>
              </a:rPr>
              <a:t>LROTransponder</a:t>
            </a:r>
            <a:endParaRPr lang="en-US" sz="1600" dirty="0">
              <a:latin typeface="Courier New" panose="02070309020205020404" pitchFamily="49" charset="0"/>
              <a:cs typeface="Courier New" panose="02070309020205020404" pitchFamily="49" charset="0"/>
            </a:endParaRPr>
          </a:p>
          <a:p>
            <a:r>
              <a:rPr lang="en-US" sz="1600" dirty="0">
                <a:latin typeface="Courier New" panose="02070309020205020404" pitchFamily="49" charset="0"/>
                <a:cs typeface="Courier New" panose="02070309020205020404" pitchFamily="49" charset="0"/>
              </a:rPr>
              <a:t> </a:t>
            </a:r>
          </a:p>
          <a:p>
            <a:r>
              <a:rPr lang="en-US" sz="1600" dirty="0" err="1">
                <a:latin typeface="Courier New" panose="02070309020205020404" pitchFamily="49" charset="0"/>
                <a:cs typeface="Courier New" panose="02070309020205020404" pitchFamily="49" charset="0"/>
              </a:rPr>
              <a:t>LROTransponder.PrimaryAntenna</a:t>
            </a:r>
            <a:r>
              <a:rPr lang="en-US" sz="1600" dirty="0">
                <a:latin typeface="Courier New" panose="02070309020205020404" pitchFamily="49" charset="0"/>
                <a:cs typeface="Courier New" panose="02070309020205020404" pitchFamily="49" charset="0"/>
              </a:rPr>
              <a:t>  = HGA</a:t>
            </a:r>
          </a:p>
          <a:p>
            <a:r>
              <a:rPr lang="en-US" sz="1600" dirty="0" err="1">
                <a:latin typeface="Courier New" panose="02070309020205020404" pitchFamily="49" charset="0"/>
                <a:cs typeface="Courier New" panose="02070309020205020404" pitchFamily="49" charset="0"/>
              </a:rPr>
              <a:t>LROTransponder.HardwareDelay</a:t>
            </a:r>
            <a:r>
              <a:rPr lang="en-US" sz="1600" dirty="0">
                <a:latin typeface="Courier New" panose="02070309020205020404" pitchFamily="49" charset="0"/>
                <a:cs typeface="Courier New" panose="02070309020205020404" pitchFamily="49" charset="0"/>
              </a:rPr>
              <a:t>   = 0.0</a:t>
            </a:r>
          </a:p>
          <a:p>
            <a:r>
              <a:rPr lang="en-US" sz="1600" dirty="0" err="1">
                <a:latin typeface="Courier New" panose="02070309020205020404" pitchFamily="49" charset="0"/>
                <a:cs typeface="Courier New" panose="02070309020205020404" pitchFamily="49" charset="0"/>
              </a:rPr>
              <a:t>LROTransponder.TurnAroundRatio</a:t>
            </a:r>
            <a:r>
              <a:rPr lang="en-US" sz="1600" dirty="0">
                <a:latin typeface="Courier New" panose="02070309020205020404" pitchFamily="49" charset="0"/>
                <a:cs typeface="Courier New" panose="02070309020205020404" pitchFamily="49" charset="0"/>
              </a:rPr>
              <a:t> = '240/221'</a:t>
            </a:r>
          </a:p>
        </p:txBody>
      </p:sp>
    </p:spTree>
    <p:extLst>
      <p:ext uri="{BB962C8B-B14F-4D97-AF65-F5344CB8AC3E}">
        <p14:creationId xmlns:p14="http://schemas.microsoft.com/office/powerpoint/2010/main" val="35822512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a:t>Spacecraft Receiver</a:t>
            </a:r>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3077532"/>
            <a:ext cx="10251206" cy="3380699"/>
          </a:xfrm>
        </p:spPr>
        <p:txBody>
          <a:bodyPr/>
          <a:lstStyle/>
          <a:p>
            <a:r>
              <a:rPr lang="en-US" dirty="0"/>
              <a:t>GMAT supports Earth-fixed Cartesian states as an observation data type</a:t>
            </a:r>
          </a:p>
          <a:p>
            <a:pPr lvl="1"/>
            <a:r>
              <a:rPr lang="en-US" dirty="0"/>
              <a:t>These are usually derived from an on-board GPS OD system</a:t>
            </a:r>
          </a:p>
          <a:p>
            <a:pPr lvl="1"/>
            <a:r>
              <a:rPr lang="en-US" dirty="0"/>
              <a:t>Use the </a:t>
            </a:r>
            <a:r>
              <a:rPr lang="en-US" dirty="0" err="1"/>
              <a:t>GPS_PosVec</a:t>
            </a:r>
            <a:r>
              <a:rPr lang="en-US" dirty="0"/>
              <a:t> data type in GMAT</a:t>
            </a:r>
          </a:p>
          <a:p>
            <a:r>
              <a:rPr lang="en-US" dirty="0"/>
              <a:t>When using this data type, a Receiver must be a part of the Spacecraft </a:t>
            </a:r>
            <a:r>
              <a:rPr lang="en-US" dirty="0" err="1"/>
              <a:t>AddHardware</a:t>
            </a:r>
            <a:r>
              <a:rPr lang="en-US" dirty="0"/>
              <a:t> list</a:t>
            </a:r>
          </a:p>
          <a:p>
            <a:pPr lvl="1"/>
            <a:r>
              <a:rPr lang="en-US" dirty="0"/>
              <a:t>A spacecraft does not require a Receiver for any other data type</a:t>
            </a:r>
          </a:p>
          <a:p>
            <a:r>
              <a:rPr lang="en-US" dirty="0"/>
              <a:t>This receiver object specifies the receiver ID and </a:t>
            </a:r>
            <a:r>
              <a:rPr lang="en-US" dirty="0" err="1"/>
              <a:t>ErrorModel</a:t>
            </a:r>
            <a:r>
              <a:rPr lang="en-US" dirty="0"/>
              <a:t> to be used for the Cartesian states</a:t>
            </a:r>
          </a:p>
          <a:p>
            <a:pPr lvl="1"/>
            <a:r>
              <a:rPr lang="en-US" dirty="0"/>
              <a:t>The antenna must also be specified, but doesn’t currently have any effect for OD</a:t>
            </a:r>
          </a:p>
          <a:p>
            <a:r>
              <a:rPr lang="en-US" dirty="0"/>
              <a:t>A Spacecraft only needs a Receiver if </a:t>
            </a:r>
            <a:r>
              <a:rPr lang="en-US" dirty="0" err="1"/>
              <a:t>GPS_PosVec</a:t>
            </a:r>
            <a:r>
              <a:rPr lang="en-US" dirty="0"/>
              <a:t> tracking is to be processed</a:t>
            </a:r>
          </a:p>
          <a:p>
            <a:endParaRPr lang="en-US" dirty="0"/>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214</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32439"/>
            <a:ext cx="10754971" cy="1569660"/>
          </a:xfrm>
          <a:prstGeom prst="rect">
            <a:avLst/>
          </a:prstGeom>
          <a:noFill/>
          <a:ln>
            <a:solidFill>
              <a:schemeClr val="accent1"/>
            </a:solidFill>
            <a:prstDash val="dash"/>
          </a:ln>
        </p:spPr>
        <p:txBody>
          <a:bodyPr wrap="square">
            <a:spAutoFit/>
          </a:bodyPr>
          <a:lstStyle/>
          <a:p>
            <a:r>
              <a:rPr lang="en-US" sz="1600" dirty="0">
                <a:latin typeface="Courier New" pitchFamily="49" charset="0"/>
                <a:cs typeface="Courier New" pitchFamily="49" charset="0"/>
              </a:rPr>
              <a:t>Create Antenna </a:t>
            </a:r>
            <a:r>
              <a:rPr lang="en-US" sz="1600" dirty="0" err="1">
                <a:latin typeface="Courier New" pitchFamily="49" charset="0"/>
                <a:cs typeface="Courier New" pitchFamily="49" charset="0"/>
              </a:rPr>
              <a:t>GpsAntenna</a:t>
            </a:r>
            <a:endParaRPr lang="en-US" sz="1600" dirty="0">
              <a:latin typeface="Courier New" pitchFamily="49" charset="0"/>
              <a:cs typeface="Courier New" pitchFamily="49" charset="0"/>
            </a:endParaRPr>
          </a:p>
          <a:p>
            <a:r>
              <a:rPr lang="en-US" sz="1600" dirty="0">
                <a:latin typeface="Courier New" pitchFamily="49" charset="0"/>
                <a:cs typeface="Courier New" pitchFamily="49" charset="0"/>
              </a:rPr>
              <a:t>Create Receiver </a:t>
            </a:r>
            <a:r>
              <a:rPr lang="en-US" sz="1600" dirty="0" err="1">
                <a:latin typeface="Courier New" pitchFamily="49" charset="0"/>
                <a:cs typeface="Courier New" pitchFamily="49" charset="0"/>
              </a:rPr>
              <a:t>GpsReceiver</a:t>
            </a:r>
            <a:endParaRPr lang="en-US" sz="1600" dirty="0">
              <a:latin typeface="Courier New" pitchFamily="49" charset="0"/>
              <a:cs typeface="Courier New" pitchFamily="49" charset="0"/>
            </a:endParaRPr>
          </a:p>
          <a:p>
            <a:endParaRPr lang="en-US" sz="1600" dirty="0">
              <a:latin typeface="Courier New" pitchFamily="49" charset="0"/>
              <a:cs typeface="Courier New" pitchFamily="49" charset="0"/>
            </a:endParaRPr>
          </a:p>
          <a:p>
            <a:r>
              <a:rPr lang="en-US" sz="1600" dirty="0" err="1">
                <a:latin typeface="Courier New" pitchFamily="49" charset="0"/>
                <a:cs typeface="Courier New" pitchFamily="49" charset="0"/>
              </a:rPr>
              <a:t>GpsReceiver.Id</a:t>
            </a:r>
            <a:r>
              <a:rPr lang="en-US" sz="1600" dirty="0">
                <a:latin typeface="Courier New" pitchFamily="49" charset="0"/>
                <a:cs typeface="Courier New" pitchFamily="49" charset="0"/>
              </a:rPr>
              <a:t>             = 800</a:t>
            </a:r>
          </a:p>
          <a:p>
            <a:r>
              <a:rPr lang="en-US" sz="1600" dirty="0" err="1">
                <a:latin typeface="Courier New" pitchFamily="49" charset="0"/>
                <a:cs typeface="Courier New" pitchFamily="49" charset="0"/>
              </a:rPr>
              <a:t>GpsReceiver.PrimaryAntenna</a:t>
            </a:r>
            <a:r>
              <a:rPr lang="en-US" sz="1600" dirty="0">
                <a:latin typeface="Courier New" pitchFamily="49" charset="0"/>
                <a:cs typeface="Courier New" pitchFamily="49" charset="0"/>
              </a:rPr>
              <a:t> = </a:t>
            </a:r>
            <a:r>
              <a:rPr lang="en-US" sz="1600" dirty="0" err="1">
                <a:latin typeface="Courier New" pitchFamily="49" charset="0"/>
                <a:cs typeface="Courier New" pitchFamily="49" charset="0"/>
              </a:rPr>
              <a:t>GpsAntenna</a:t>
            </a:r>
            <a:endParaRPr lang="en-US" sz="1600" dirty="0">
              <a:latin typeface="Courier New" pitchFamily="49" charset="0"/>
              <a:cs typeface="Courier New" pitchFamily="49" charset="0"/>
            </a:endParaRPr>
          </a:p>
          <a:p>
            <a:r>
              <a:rPr lang="en-US" sz="1600" dirty="0" err="1">
                <a:latin typeface="Courier New" pitchFamily="49" charset="0"/>
                <a:cs typeface="Courier New" pitchFamily="49" charset="0"/>
              </a:rPr>
              <a:t>GpsReceiver.ErrorModels</a:t>
            </a:r>
            <a:r>
              <a:rPr lang="en-US" sz="1600" dirty="0">
                <a:latin typeface="Courier New" pitchFamily="49" charset="0"/>
                <a:cs typeface="Courier New" pitchFamily="49" charset="0"/>
              </a:rPr>
              <a:t>    = {</a:t>
            </a:r>
            <a:r>
              <a:rPr lang="en-US" sz="1600" dirty="0" err="1">
                <a:latin typeface="Courier New" pitchFamily="49" charset="0"/>
                <a:cs typeface="Courier New" pitchFamily="49" charset="0"/>
              </a:rPr>
              <a:t>PosVecModel</a:t>
            </a:r>
            <a:r>
              <a:rPr lang="en-US" sz="1600" dirty="0">
                <a:latin typeface="Courier New" pitchFamily="49" charset="0"/>
                <a:cs typeface="Courier New" pitchFamily="49" charset="0"/>
              </a:rPr>
              <a:t>}</a:t>
            </a:r>
          </a:p>
        </p:txBody>
      </p:sp>
    </p:spTree>
    <p:extLst>
      <p:ext uri="{BB962C8B-B14F-4D97-AF65-F5344CB8AC3E}">
        <p14:creationId xmlns:p14="http://schemas.microsoft.com/office/powerpoint/2010/main" val="12731803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err="1"/>
              <a:t>ForceModel</a:t>
            </a:r>
            <a:endParaRPr lang="en-US"/>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4462176"/>
            <a:ext cx="9953031" cy="2366526"/>
          </a:xfrm>
        </p:spPr>
        <p:txBody>
          <a:bodyPr>
            <a:normAutofit/>
          </a:bodyPr>
          <a:lstStyle/>
          <a:p>
            <a:r>
              <a:rPr lang="en-US" dirty="0"/>
              <a:t>There are more parameters available than listed here; refer to the User’s Guide</a:t>
            </a:r>
          </a:p>
          <a:p>
            <a:pPr>
              <a:lnSpc>
                <a:spcPct val="90000"/>
              </a:lnSpc>
            </a:pPr>
            <a:r>
              <a:rPr lang="en-US" dirty="0"/>
              <a:t>The </a:t>
            </a:r>
            <a:r>
              <a:rPr lang="en-US" dirty="0" err="1"/>
              <a:t>ErrorControl</a:t>
            </a:r>
            <a:r>
              <a:rPr lang="en-US" dirty="0"/>
              <a:t> parameter specifies whether the integration is fixed-step (</a:t>
            </a:r>
            <a:r>
              <a:rPr lang="en-US" dirty="0" err="1"/>
              <a:t>ErrorControl</a:t>
            </a:r>
            <a:r>
              <a:rPr lang="en-US" dirty="0"/>
              <a:t> = ‘None’) or adaptive (</a:t>
            </a:r>
            <a:r>
              <a:rPr lang="en-US" dirty="0" err="1"/>
              <a:t>ErrorControl</a:t>
            </a:r>
            <a:r>
              <a:rPr lang="en-US" dirty="0"/>
              <a:t> = ‘</a:t>
            </a:r>
            <a:r>
              <a:rPr lang="en-US" dirty="0" err="1"/>
              <a:t>RSSStep</a:t>
            </a:r>
            <a:r>
              <a:rPr lang="en-US" dirty="0"/>
              <a:t>’, other...)</a:t>
            </a:r>
          </a:p>
          <a:p>
            <a:pPr lvl="1"/>
            <a:r>
              <a:rPr lang="en-US" dirty="0"/>
              <a:t>GMAT currently requires fixed-step propagation for OD</a:t>
            </a:r>
          </a:p>
          <a:p>
            <a:r>
              <a:rPr lang="en-US" dirty="0"/>
              <a:t>Choice of spacecraft area model for SRP and drag are specified here</a:t>
            </a:r>
          </a:p>
          <a:p>
            <a:r>
              <a:rPr lang="en-US" dirty="0"/>
              <a:t>By the way, Earth’s moon is called “Luna” throughout GMAT</a:t>
            </a:r>
          </a:p>
          <a:p>
            <a:endParaRPr lang="en-US" dirty="0"/>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215</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12561"/>
            <a:ext cx="10754971" cy="3108543"/>
          </a:xfrm>
          <a:prstGeom prst="rect">
            <a:avLst/>
          </a:prstGeom>
          <a:noFill/>
          <a:ln>
            <a:solidFill>
              <a:schemeClr val="accent1"/>
            </a:solidFill>
            <a:prstDash val="dash"/>
          </a:ln>
        </p:spPr>
        <p:txBody>
          <a:bodyPr wrap="square">
            <a:spAutoFit/>
          </a:bodyPr>
          <a:lstStyle/>
          <a:p>
            <a:r>
              <a:rPr lang="en-US" sz="1400" dirty="0">
                <a:latin typeface="Courier New" pitchFamily="49" charset="0"/>
                <a:cs typeface="Courier New" pitchFamily="49" charset="0"/>
              </a:rPr>
              <a:t>Create </a:t>
            </a:r>
            <a:r>
              <a:rPr lang="en-US" sz="1400" dirty="0" err="1">
                <a:latin typeface="Courier New" pitchFamily="49" charset="0"/>
                <a:cs typeface="Courier New" pitchFamily="49" charset="0"/>
              </a:rPr>
              <a:t>ForceModel</a:t>
            </a:r>
            <a:r>
              <a:rPr lang="en-US" sz="1400" dirty="0">
                <a:latin typeface="Courier New" pitchFamily="49" charset="0"/>
                <a:cs typeface="Courier New" pitchFamily="49" charset="0"/>
              </a:rPr>
              <a:t> FM</a:t>
            </a:r>
          </a:p>
          <a:p>
            <a:r>
              <a:rPr lang="en-US" sz="1400" dirty="0">
                <a:latin typeface="Courier New" pitchFamily="49" charset="0"/>
                <a:cs typeface="Courier New" pitchFamily="49" charset="0"/>
              </a:rPr>
              <a:t> </a:t>
            </a:r>
          </a:p>
          <a:p>
            <a:r>
              <a:rPr lang="en-US" sz="1400" dirty="0" err="1">
                <a:latin typeface="Courier New" pitchFamily="49" charset="0"/>
                <a:cs typeface="Courier New" pitchFamily="49" charset="0"/>
              </a:rPr>
              <a:t>FM.CentralBody</a:t>
            </a:r>
            <a:r>
              <a:rPr lang="en-US" sz="1400" dirty="0">
                <a:latin typeface="Courier New" pitchFamily="49" charset="0"/>
                <a:cs typeface="Courier New" pitchFamily="49" charset="0"/>
              </a:rPr>
              <a:t>                      = Luna</a:t>
            </a:r>
          </a:p>
          <a:p>
            <a:r>
              <a:rPr lang="en-US" sz="1400" dirty="0" err="1">
                <a:latin typeface="Courier New" pitchFamily="49" charset="0"/>
                <a:cs typeface="Courier New" pitchFamily="49" charset="0"/>
              </a:rPr>
              <a:t>FM.PrimaryBodies</a:t>
            </a:r>
            <a:r>
              <a:rPr lang="en-US" sz="1400" dirty="0">
                <a:latin typeface="Courier New" pitchFamily="49" charset="0"/>
                <a:cs typeface="Courier New" pitchFamily="49" charset="0"/>
              </a:rPr>
              <a:t>                    = {Luna}</a:t>
            </a:r>
          </a:p>
          <a:p>
            <a:r>
              <a:rPr lang="en-US" sz="1400" dirty="0" err="1">
                <a:latin typeface="Courier New" pitchFamily="49" charset="0"/>
                <a:cs typeface="Courier New" pitchFamily="49" charset="0"/>
              </a:rPr>
              <a:t>FM.PointMasses</a:t>
            </a:r>
            <a:r>
              <a:rPr lang="en-US" sz="1400" dirty="0">
                <a:latin typeface="Courier New" pitchFamily="49" charset="0"/>
                <a:cs typeface="Courier New" pitchFamily="49" charset="0"/>
              </a:rPr>
              <a:t>                      = {Sun, Earth, Venus, Mars, Jupiter}</a:t>
            </a:r>
          </a:p>
          <a:p>
            <a:r>
              <a:rPr lang="en-US" sz="1400" dirty="0" err="1">
                <a:latin typeface="Courier New" pitchFamily="49" charset="0"/>
                <a:cs typeface="Courier New" pitchFamily="49" charset="0"/>
              </a:rPr>
              <a:t>FM.GravityField.Luna.Degree</a:t>
            </a:r>
            <a:r>
              <a:rPr lang="en-US" sz="1400" dirty="0">
                <a:latin typeface="Courier New" pitchFamily="49" charset="0"/>
                <a:cs typeface="Courier New" pitchFamily="49" charset="0"/>
              </a:rPr>
              <a:t>         = 270</a:t>
            </a:r>
          </a:p>
          <a:p>
            <a:r>
              <a:rPr lang="en-US" sz="1400" dirty="0" err="1">
                <a:latin typeface="Courier New" pitchFamily="49" charset="0"/>
                <a:cs typeface="Courier New" pitchFamily="49" charset="0"/>
              </a:rPr>
              <a:t>FM.GravityField.Luna.Order</a:t>
            </a:r>
            <a:r>
              <a:rPr lang="en-US" sz="1400" dirty="0">
                <a:latin typeface="Courier New" pitchFamily="49" charset="0"/>
                <a:cs typeface="Courier New" pitchFamily="49" charset="0"/>
              </a:rPr>
              <a:t>          = 270</a:t>
            </a:r>
          </a:p>
          <a:p>
            <a:r>
              <a:rPr lang="en-US" sz="1400" dirty="0" err="1">
                <a:latin typeface="Courier New" pitchFamily="49" charset="0"/>
                <a:cs typeface="Courier New" pitchFamily="49" charset="0"/>
              </a:rPr>
              <a:t>FM.GravityField.Luna.PotentialFile</a:t>
            </a:r>
            <a:r>
              <a:rPr lang="en-US" sz="1400" dirty="0">
                <a:latin typeface="Courier New" pitchFamily="49" charset="0"/>
                <a:cs typeface="Courier New" pitchFamily="49" charset="0"/>
              </a:rPr>
              <a:t>  = 'grgm900c.cof'</a:t>
            </a:r>
          </a:p>
          <a:p>
            <a:r>
              <a:rPr lang="en-US" sz="1400" dirty="0" err="1">
                <a:latin typeface="Courier New" pitchFamily="49" charset="0"/>
                <a:cs typeface="Courier New" pitchFamily="49" charset="0"/>
              </a:rPr>
              <a:t>FM.GravityField.Luna.TideFile</a:t>
            </a:r>
            <a:r>
              <a:rPr lang="en-US" sz="1400" dirty="0">
                <a:latin typeface="Courier New" pitchFamily="49" charset="0"/>
                <a:cs typeface="Courier New" pitchFamily="49" charset="0"/>
              </a:rPr>
              <a:t>       = 'grgm900c.tide'</a:t>
            </a:r>
          </a:p>
          <a:p>
            <a:r>
              <a:rPr lang="en-US" sz="1400" dirty="0" err="1">
                <a:latin typeface="Courier New" pitchFamily="49" charset="0"/>
                <a:cs typeface="Courier New" pitchFamily="49" charset="0"/>
              </a:rPr>
              <a:t>FM.GravityField.Luna.TideModel</a:t>
            </a:r>
            <a:r>
              <a:rPr lang="en-US" sz="1400" dirty="0">
                <a:latin typeface="Courier New" pitchFamily="49" charset="0"/>
                <a:cs typeface="Courier New" pitchFamily="49" charset="0"/>
              </a:rPr>
              <a:t>      = 'Solid'</a:t>
            </a:r>
          </a:p>
          <a:p>
            <a:r>
              <a:rPr lang="en-US" sz="1400" dirty="0">
                <a:latin typeface="Courier New" pitchFamily="49" charset="0"/>
                <a:cs typeface="Courier New" pitchFamily="49" charset="0"/>
              </a:rPr>
              <a:t>FM.SRP                              = On</a:t>
            </a:r>
          </a:p>
          <a:p>
            <a:r>
              <a:rPr lang="en-US" sz="1400" dirty="0" err="1">
                <a:latin typeface="Courier New" pitchFamily="49" charset="0"/>
                <a:cs typeface="Courier New" pitchFamily="49" charset="0"/>
              </a:rPr>
              <a:t>FM.SRP.SRPModel</a:t>
            </a:r>
            <a:r>
              <a:rPr lang="en-US" sz="1400" dirty="0">
                <a:latin typeface="Courier New" pitchFamily="49" charset="0"/>
                <a:cs typeface="Courier New" pitchFamily="49" charset="0"/>
              </a:rPr>
              <a:t>                     = 'Spherical'</a:t>
            </a:r>
          </a:p>
          <a:p>
            <a:r>
              <a:rPr lang="en-US" sz="1400" dirty="0" err="1">
                <a:latin typeface="Courier New" pitchFamily="49" charset="0"/>
                <a:cs typeface="Courier New" pitchFamily="49" charset="0"/>
              </a:rPr>
              <a:t>FM.SRP.Flux</a:t>
            </a:r>
            <a:r>
              <a:rPr lang="en-US" sz="1400" dirty="0">
                <a:latin typeface="Courier New" pitchFamily="49" charset="0"/>
                <a:cs typeface="Courier New" pitchFamily="49" charset="0"/>
              </a:rPr>
              <a:t>                         = 1358.0</a:t>
            </a:r>
          </a:p>
          <a:p>
            <a:r>
              <a:rPr lang="en-US" sz="1400" dirty="0" err="1">
                <a:latin typeface="Courier New" pitchFamily="49" charset="0"/>
                <a:cs typeface="Courier New" pitchFamily="49" charset="0"/>
              </a:rPr>
              <a:t>FM.ErrorControl</a:t>
            </a:r>
            <a:r>
              <a:rPr lang="en-US" sz="1400" dirty="0">
                <a:latin typeface="Courier New" pitchFamily="49" charset="0"/>
                <a:cs typeface="Courier New" pitchFamily="49" charset="0"/>
              </a:rPr>
              <a:t>                     = 'None'</a:t>
            </a:r>
          </a:p>
        </p:txBody>
      </p:sp>
    </p:spTree>
    <p:extLst>
      <p:ext uri="{BB962C8B-B14F-4D97-AF65-F5344CB8AC3E}">
        <p14:creationId xmlns:p14="http://schemas.microsoft.com/office/powerpoint/2010/main" val="16724072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a:t>Propagator</a:t>
            </a:r>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3428999"/>
            <a:ext cx="10837438" cy="3329153"/>
          </a:xfrm>
        </p:spPr>
        <p:txBody>
          <a:bodyPr>
            <a:normAutofit fontScale="85000" lnSpcReduction="20000"/>
          </a:bodyPr>
          <a:lstStyle/>
          <a:p>
            <a:pPr>
              <a:lnSpc>
                <a:spcPct val="100000"/>
              </a:lnSpc>
            </a:pPr>
            <a:r>
              <a:rPr lang="en-US" dirty="0"/>
              <a:t>The force model is linked to the propagator (assigned on the Propagator FM parameter)</a:t>
            </a:r>
          </a:p>
          <a:p>
            <a:pPr>
              <a:lnSpc>
                <a:spcPct val="100000"/>
              </a:lnSpc>
            </a:pPr>
            <a:r>
              <a:rPr lang="en-US" dirty="0"/>
              <a:t>There is a collection of integrator Types to choose from</a:t>
            </a:r>
          </a:p>
          <a:p>
            <a:pPr>
              <a:lnSpc>
                <a:spcPct val="100000"/>
              </a:lnSpc>
            </a:pPr>
            <a:r>
              <a:rPr lang="en-US" dirty="0"/>
              <a:t>For fixed-step integration (</a:t>
            </a:r>
            <a:r>
              <a:rPr lang="en-US" dirty="0" err="1"/>
              <a:t>ForceModel.ErrorControl</a:t>
            </a:r>
            <a:r>
              <a:rPr lang="en-US" dirty="0"/>
              <a:t> = ‘None’)</a:t>
            </a:r>
          </a:p>
          <a:p>
            <a:pPr lvl="1">
              <a:lnSpc>
                <a:spcPct val="100000"/>
              </a:lnSpc>
            </a:pPr>
            <a:r>
              <a:rPr lang="en-US" dirty="0"/>
              <a:t>Step size for fixed-step integration is configured on the Propagator </a:t>
            </a:r>
            <a:r>
              <a:rPr lang="en-US" b="1" dirty="0" err="1"/>
              <a:t>InitialStepSize</a:t>
            </a:r>
            <a:r>
              <a:rPr lang="en-US" dirty="0"/>
              <a:t> and Propagator </a:t>
            </a:r>
            <a:r>
              <a:rPr lang="en-US" b="1" dirty="0" err="1"/>
              <a:t>MaxStep</a:t>
            </a:r>
            <a:r>
              <a:rPr lang="en-US" dirty="0"/>
              <a:t> fields</a:t>
            </a:r>
          </a:p>
          <a:p>
            <a:pPr lvl="1">
              <a:lnSpc>
                <a:spcPct val="100000"/>
              </a:lnSpc>
            </a:pPr>
            <a:r>
              <a:rPr lang="en-US" dirty="0"/>
              <a:t>The smaller of the two values assigned to these parameters will be the integration step size; it is usually convenient to set both to the same value, to avoid confusion</a:t>
            </a:r>
          </a:p>
          <a:p>
            <a:pPr lvl="1">
              <a:lnSpc>
                <a:spcPct val="100000"/>
              </a:lnSpc>
            </a:pPr>
            <a:r>
              <a:rPr lang="en-US" dirty="0"/>
              <a:t>Choose an integration step size that is appropriate for the force model and integrator</a:t>
            </a:r>
          </a:p>
          <a:p>
            <a:pPr>
              <a:lnSpc>
                <a:spcPct val="100000"/>
              </a:lnSpc>
            </a:pPr>
            <a:r>
              <a:rPr lang="en-US" dirty="0"/>
              <a:t>A variety of considerations drive the choice of integrator step size</a:t>
            </a:r>
          </a:p>
          <a:p>
            <a:pPr lvl="1">
              <a:lnSpc>
                <a:spcPct val="100000"/>
              </a:lnSpc>
            </a:pPr>
            <a:r>
              <a:rPr lang="en-US" dirty="0"/>
              <a:t>For most LEO OD, using gravity modeling of 30x30 to 50x50, we typically use a 60-second step size</a:t>
            </a:r>
          </a:p>
          <a:p>
            <a:pPr lvl="1">
              <a:lnSpc>
                <a:spcPct val="100000"/>
              </a:lnSpc>
            </a:pPr>
            <a:r>
              <a:rPr lang="en-US" dirty="0"/>
              <a:t>For GEO OD using 8x8 gravity modeling, we use 300 seconds</a:t>
            </a:r>
          </a:p>
          <a:p>
            <a:pPr lvl="1">
              <a:lnSpc>
                <a:spcPct val="100000"/>
              </a:lnSpc>
            </a:pPr>
            <a:r>
              <a:rPr lang="en-US" dirty="0"/>
              <a:t>For LRO OD using 270x270 gravity modeling, we use 5 seconds</a:t>
            </a:r>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216</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12561"/>
            <a:ext cx="10754971" cy="2031325"/>
          </a:xfrm>
          <a:prstGeom prst="rect">
            <a:avLst/>
          </a:prstGeom>
          <a:noFill/>
          <a:ln>
            <a:solidFill>
              <a:schemeClr val="accent1"/>
            </a:solidFill>
            <a:prstDash val="dash"/>
          </a:ln>
        </p:spPr>
        <p:txBody>
          <a:bodyPr wrap="square">
            <a:spAutoFit/>
          </a:bodyPr>
          <a:lstStyle/>
          <a:p>
            <a:r>
              <a:rPr lang="en-US" sz="1400">
                <a:latin typeface="Courier New" pitchFamily="49" charset="0"/>
                <a:cs typeface="Courier New" pitchFamily="49" charset="0"/>
              </a:rPr>
              <a:t>Create Propagator RK4</a:t>
            </a:r>
          </a:p>
          <a:p>
            <a:r>
              <a:rPr lang="en-US" sz="1400">
                <a:latin typeface="Courier New" pitchFamily="49" charset="0"/>
                <a:cs typeface="Courier New" pitchFamily="49" charset="0"/>
              </a:rPr>
              <a:t> </a:t>
            </a:r>
          </a:p>
          <a:p>
            <a:r>
              <a:rPr lang="en-US" sz="1400">
                <a:latin typeface="Courier New" pitchFamily="49" charset="0"/>
                <a:cs typeface="Courier New" pitchFamily="49" charset="0"/>
              </a:rPr>
              <a:t>RK4.FM                             = FM</a:t>
            </a:r>
          </a:p>
          <a:p>
            <a:r>
              <a:rPr lang="en-US" sz="1400">
                <a:latin typeface="Courier New" pitchFamily="49" charset="0"/>
                <a:cs typeface="Courier New" pitchFamily="49" charset="0"/>
              </a:rPr>
              <a:t>RK4.Type                           = RungeKutta4</a:t>
            </a:r>
          </a:p>
          <a:p>
            <a:r>
              <a:rPr lang="en-US" sz="1400">
                <a:latin typeface="Courier New" pitchFamily="49" charset="0"/>
                <a:cs typeface="Courier New" pitchFamily="49" charset="0"/>
              </a:rPr>
              <a:t>RK4.InitialStepSize                = 5</a:t>
            </a:r>
          </a:p>
          <a:p>
            <a:r>
              <a:rPr lang="en-US" sz="1400">
                <a:latin typeface="Courier New" pitchFamily="49" charset="0"/>
                <a:cs typeface="Courier New" pitchFamily="49" charset="0"/>
              </a:rPr>
              <a:t>RK4.Accuracy                       = 1e-13</a:t>
            </a:r>
          </a:p>
          <a:p>
            <a:r>
              <a:rPr lang="en-US" sz="1400">
                <a:latin typeface="Courier New" pitchFamily="49" charset="0"/>
                <a:cs typeface="Courier New" pitchFamily="49" charset="0"/>
              </a:rPr>
              <a:t>RK4.MinStep                        = 0</a:t>
            </a:r>
          </a:p>
          <a:p>
            <a:r>
              <a:rPr lang="en-US" sz="1400">
                <a:latin typeface="Courier New" pitchFamily="49" charset="0"/>
                <a:cs typeface="Courier New" pitchFamily="49" charset="0"/>
              </a:rPr>
              <a:t>RK4.MaxStep                        = 5</a:t>
            </a:r>
          </a:p>
          <a:p>
            <a:r>
              <a:rPr lang="en-US" sz="1400">
                <a:latin typeface="Courier New" pitchFamily="49" charset="0"/>
                <a:cs typeface="Courier New" pitchFamily="49" charset="0"/>
              </a:rPr>
              <a:t>RK4.MaxStepAttempts                = 50</a:t>
            </a:r>
          </a:p>
        </p:txBody>
      </p:sp>
    </p:spTree>
    <p:extLst>
      <p:ext uri="{BB962C8B-B14F-4D97-AF65-F5344CB8AC3E}">
        <p14:creationId xmlns:p14="http://schemas.microsoft.com/office/powerpoint/2010/main" val="23576435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err="1"/>
              <a:t>TrackingFileSet</a:t>
            </a:r>
            <a:endParaRPr lang="en-US"/>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8" y="2984820"/>
            <a:ext cx="10754972" cy="3290849"/>
          </a:xfrm>
        </p:spPr>
        <p:txBody>
          <a:bodyPr>
            <a:normAutofit/>
          </a:bodyPr>
          <a:lstStyle/>
          <a:p>
            <a:pPr>
              <a:lnSpc>
                <a:spcPct val="110000"/>
              </a:lnSpc>
            </a:pPr>
            <a:r>
              <a:rPr lang="en-US" dirty="0"/>
              <a:t>A </a:t>
            </a:r>
            <a:r>
              <a:rPr lang="en-US" dirty="0" err="1"/>
              <a:t>TrackingFileSet</a:t>
            </a:r>
            <a:r>
              <a:rPr lang="en-US" dirty="0"/>
              <a:t> encapsulates one or more input tracking data files</a:t>
            </a:r>
          </a:p>
          <a:p>
            <a:pPr lvl="1"/>
            <a:r>
              <a:rPr lang="en-US" dirty="0"/>
              <a:t>It also represents an output tracking data file when running the simulator</a:t>
            </a:r>
          </a:p>
          <a:p>
            <a:r>
              <a:rPr lang="en-US" dirty="0"/>
              <a:t>You may specify one or more input GMD files on a single </a:t>
            </a:r>
            <a:r>
              <a:rPr lang="en-US" dirty="0" err="1"/>
              <a:t>TrackingFileSet</a:t>
            </a:r>
            <a:endParaRPr lang="en-US" dirty="0"/>
          </a:p>
          <a:p>
            <a:r>
              <a:rPr lang="en-US" dirty="0"/>
              <a:t>You may use one or more </a:t>
            </a:r>
            <a:r>
              <a:rPr lang="en-US" dirty="0" err="1"/>
              <a:t>TrackingFileSets</a:t>
            </a:r>
            <a:r>
              <a:rPr lang="en-US" dirty="0"/>
              <a:t> with a single estimator</a:t>
            </a:r>
          </a:p>
          <a:p>
            <a:r>
              <a:rPr lang="en-US" dirty="0" err="1"/>
              <a:t>TrackingFileSets</a:t>
            </a:r>
            <a:r>
              <a:rPr lang="en-US" dirty="0"/>
              <a:t> are also used to specify global tracking data corrections</a:t>
            </a:r>
          </a:p>
          <a:p>
            <a:r>
              <a:rPr lang="en-US" dirty="0"/>
              <a:t>Tracking data accept/reject criteria are specified on the </a:t>
            </a:r>
            <a:r>
              <a:rPr lang="en-US" dirty="0" err="1"/>
              <a:t>TrackingFileSet</a:t>
            </a:r>
            <a:r>
              <a:rPr lang="en-US" dirty="0"/>
              <a:t> </a:t>
            </a:r>
            <a:r>
              <a:rPr lang="en-US" b="1" dirty="0" err="1"/>
              <a:t>DataFilters</a:t>
            </a:r>
            <a:r>
              <a:rPr lang="en-US" dirty="0"/>
              <a:t> parameter</a:t>
            </a:r>
          </a:p>
          <a:p>
            <a:pPr>
              <a:lnSpc>
                <a:spcPct val="90000"/>
              </a:lnSpc>
            </a:pPr>
            <a:r>
              <a:rPr lang="en-US" dirty="0"/>
              <a:t>All needed </a:t>
            </a:r>
            <a:r>
              <a:rPr lang="en-US" dirty="0" err="1"/>
              <a:t>TrackingFileSets</a:t>
            </a:r>
            <a:r>
              <a:rPr lang="en-US" dirty="0"/>
              <a:t> are provided to the estimator on the </a:t>
            </a:r>
            <a:r>
              <a:rPr lang="en-US" dirty="0" err="1"/>
              <a:t>BatchEstimator</a:t>
            </a:r>
            <a:r>
              <a:rPr lang="en-US" dirty="0"/>
              <a:t> or </a:t>
            </a:r>
            <a:r>
              <a:rPr lang="en-US" dirty="0" err="1"/>
              <a:t>ExtendedKalmanFilter</a:t>
            </a:r>
            <a:r>
              <a:rPr lang="en-US" dirty="0"/>
              <a:t> </a:t>
            </a:r>
            <a:r>
              <a:rPr lang="en-US" b="1" dirty="0"/>
              <a:t>Measurements</a:t>
            </a:r>
            <a:r>
              <a:rPr lang="en-US" dirty="0"/>
              <a:t> parameter</a:t>
            </a:r>
          </a:p>
          <a:p>
            <a:pPr lvl="1">
              <a:lnSpc>
                <a:spcPct val="100000"/>
              </a:lnSpc>
            </a:pPr>
            <a:endParaRPr lang="en-US" sz="1700" dirty="0"/>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217</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12561"/>
            <a:ext cx="10754971" cy="1492716"/>
          </a:xfrm>
          <a:prstGeom prst="rect">
            <a:avLst/>
          </a:prstGeom>
          <a:noFill/>
          <a:ln>
            <a:solidFill>
              <a:schemeClr val="accent1"/>
            </a:solidFill>
            <a:prstDash val="dash"/>
          </a:ln>
        </p:spPr>
        <p:txBody>
          <a:bodyPr wrap="square" lIns="91440" tIns="45720" rIns="91440" bIns="45720" anchor="t">
            <a:spAutoFit/>
          </a:bodyPr>
          <a:lstStyle/>
          <a:p>
            <a:r>
              <a:rPr lang="en-US" sz="1300" dirty="0">
                <a:latin typeface="Courier New" pitchFamily="49" charset="0"/>
                <a:cs typeface="Courier New" pitchFamily="49" charset="0"/>
              </a:rPr>
              <a:t>Create </a:t>
            </a:r>
            <a:r>
              <a:rPr lang="en-US" sz="1300" dirty="0" err="1">
                <a:latin typeface="Courier New" pitchFamily="49" charset="0"/>
                <a:cs typeface="Courier New" pitchFamily="49" charset="0"/>
              </a:rPr>
              <a:t>TrackingFileSet</a:t>
            </a:r>
            <a:r>
              <a:rPr lang="en-US" sz="1300" dirty="0">
                <a:latin typeface="Courier New" pitchFamily="49" charset="0"/>
                <a:cs typeface="Courier New" pitchFamily="49" charset="0"/>
              </a:rPr>
              <a:t> </a:t>
            </a:r>
            <a:r>
              <a:rPr lang="en-US" sz="1300" dirty="0" err="1">
                <a:latin typeface="Courier New" pitchFamily="49" charset="0"/>
                <a:cs typeface="Courier New" pitchFamily="49" charset="0"/>
              </a:rPr>
              <a:t>TrackingData</a:t>
            </a:r>
            <a:endParaRPr lang="en-US" sz="1300" dirty="0">
              <a:latin typeface="Courier New" pitchFamily="49" charset="0"/>
              <a:cs typeface="Courier New" pitchFamily="49" charset="0"/>
            </a:endParaRPr>
          </a:p>
          <a:p>
            <a:r>
              <a:rPr lang="en-US" sz="1300" dirty="0">
                <a:latin typeface="Courier New" pitchFamily="49" charset="0"/>
                <a:cs typeface="Courier New" pitchFamily="49" charset="0"/>
              </a:rPr>
              <a:t> </a:t>
            </a:r>
          </a:p>
          <a:p>
            <a:r>
              <a:rPr lang="en-US" sz="1300" dirty="0" err="1">
                <a:latin typeface="Courier New"/>
                <a:cs typeface="Courier New"/>
              </a:rPr>
              <a:t>TrackingData.FileName</a:t>
            </a:r>
            <a:r>
              <a:rPr lang="en-US" sz="1300" dirty="0">
                <a:latin typeface="Courier New"/>
                <a:cs typeface="Courier New"/>
              </a:rPr>
              <a:t>                = {'G:\GMAT\Testing\Missions\LRO\</a:t>
            </a:r>
            <a:r>
              <a:rPr lang="en-US" sz="1300" dirty="0" err="1">
                <a:latin typeface="Courier New"/>
                <a:cs typeface="Courier New"/>
              </a:rPr>
              <a:t>gmd</a:t>
            </a:r>
            <a:r>
              <a:rPr lang="en-US" sz="1300" dirty="0">
                <a:latin typeface="Courier New"/>
                <a:cs typeface="Courier New"/>
              </a:rPr>
              <a:t>\lro.20100815-20100816.gmd'}</a:t>
            </a:r>
          </a:p>
          <a:p>
            <a:r>
              <a:rPr lang="en-US" sz="1300" dirty="0" err="1">
                <a:latin typeface="Courier New" pitchFamily="49" charset="0"/>
                <a:cs typeface="Courier New" pitchFamily="49" charset="0"/>
              </a:rPr>
              <a:t>TrackingData.UseLightTime</a:t>
            </a:r>
            <a:r>
              <a:rPr lang="en-US" sz="1300" dirty="0">
                <a:latin typeface="Courier New" pitchFamily="49" charset="0"/>
                <a:cs typeface="Courier New" pitchFamily="49" charset="0"/>
              </a:rPr>
              <a:t>            = True</a:t>
            </a:r>
          </a:p>
          <a:p>
            <a:r>
              <a:rPr lang="en-US" sz="1300" dirty="0" err="1">
                <a:latin typeface="Courier New" pitchFamily="49" charset="0"/>
                <a:cs typeface="Courier New" pitchFamily="49" charset="0"/>
              </a:rPr>
              <a:t>TrackingData.UseRelativityCorrection</a:t>
            </a:r>
            <a:r>
              <a:rPr lang="en-US" sz="1300" dirty="0">
                <a:latin typeface="Courier New" pitchFamily="49" charset="0"/>
                <a:cs typeface="Courier New" pitchFamily="49" charset="0"/>
              </a:rPr>
              <a:t> = True</a:t>
            </a:r>
          </a:p>
          <a:p>
            <a:r>
              <a:rPr lang="en-US" sz="1300" dirty="0" err="1">
                <a:latin typeface="Courier New" pitchFamily="49" charset="0"/>
                <a:cs typeface="Courier New" pitchFamily="49" charset="0"/>
              </a:rPr>
              <a:t>TrackingData.UseETminusTAI</a:t>
            </a:r>
            <a:r>
              <a:rPr lang="en-US" sz="1300" dirty="0">
                <a:latin typeface="Courier New" pitchFamily="49" charset="0"/>
                <a:cs typeface="Courier New" pitchFamily="49" charset="0"/>
              </a:rPr>
              <a:t>           = False</a:t>
            </a:r>
          </a:p>
          <a:p>
            <a:r>
              <a:rPr lang="en-US" sz="1300" dirty="0" err="1">
                <a:latin typeface="Courier New" pitchFamily="49" charset="0"/>
                <a:cs typeface="Courier New" pitchFamily="49" charset="0"/>
              </a:rPr>
              <a:t>TrackingData.DataFilters</a:t>
            </a:r>
            <a:r>
              <a:rPr lang="en-US" sz="1300" dirty="0">
                <a:latin typeface="Courier New" pitchFamily="49" charset="0"/>
                <a:cs typeface="Courier New" pitchFamily="49" charset="0"/>
              </a:rPr>
              <a:t>             = {</a:t>
            </a:r>
            <a:r>
              <a:rPr lang="en-US" sz="1300" dirty="0" err="1">
                <a:latin typeface="Courier New" pitchFamily="49" charset="0"/>
                <a:cs typeface="Courier New" pitchFamily="49" charset="0"/>
              </a:rPr>
              <a:t>ThinData</a:t>
            </a:r>
            <a:r>
              <a:rPr lang="en-US" sz="1300" dirty="0">
                <a:latin typeface="Courier New" pitchFamily="49" charset="0"/>
                <a:cs typeface="Courier New" pitchFamily="49" charset="0"/>
              </a:rPr>
              <a:t>, </a:t>
            </a:r>
            <a:r>
              <a:rPr lang="en-US" sz="1300" dirty="0" err="1">
                <a:latin typeface="Courier New" pitchFamily="49" charset="0"/>
                <a:cs typeface="Courier New" pitchFamily="49" charset="0"/>
              </a:rPr>
              <a:t>DeleteRange</a:t>
            </a:r>
            <a:r>
              <a:rPr lang="en-US" sz="1300" dirty="0">
                <a:latin typeface="Courier New" pitchFamily="49" charset="0"/>
                <a:cs typeface="Courier New" pitchFamily="49" charset="0"/>
              </a:rPr>
              <a:t>}</a:t>
            </a:r>
          </a:p>
        </p:txBody>
      </p:sp>
    </p:spTree>
    <p:extLst>
      <p:ext uri="{BB962C8B-B14F-4D97-AF65-F5344CB8AC3E}">
        <p14:creationId xmlns:p14="http://schemas.microsoft.com/office/powerpoint/2010/main" val="31690655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err="1"/>
              <a:t>AcceptFilter</a:t>
            </a:r>
            <a:r>
              <a:rPr lang="en-US"/>
              <a:t> and </a:t>
            </a:r>
            <a:r>
              <a:rPr lang="en-US" err="1"/>
              <a:t>RejectFilter</a:t>
            </a:r>
            <a:endParaRPr lang="en-US"/>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2408683"/>
            <a:ext cx="10754972" cy="4232111"/>
          </a:xfrm>
        </p:spPr>
        <p:txBody>
          <a:bodyPr>
            <a:normAutofit fontScale="92500" lnSpcReduction="20000"/>
          </a:bodyPr>
          <a:lstStyle/>
          <a:p>
            <a:pPr>
              <a:lnSpc>
                <a:spcPct val="110000"/>
              </a:lnSpc>
            </a:pPr>
            <a:r>
              <a:rPr lang="en-US" dirty="0"/>
              <a:t>These specify data selection criteria</a:t>
            </a:r>
          </a:p>
          <a:p>
            <a:pPr>
              <a:lnSpc>
                <a:spcPct val="110000"/>
              </a:lnSpc>
            </a:pPr>
            <a:r>
              <a:rPr lang="en-US" dirty="0"/>
              <a:t>You can select data based on time span, station name, and data type, and you can thin data by frequency (1:10 for example) and time interval (for example, accept an observation every 10 seconds)</a:t>
            </a:r>
          </a:p>
          <a:p>
            <a:pPr>
              <a:lnSpc>
                <a:spcPct val="110000"/>
              </a:lnSpc>
            </a:pPr>
            <a:r>
              <a:rPr lang="en-US" dirty="0"/>
              <a:t>Using one or more accept filters admits only the specified data</a:t>
            </a:r>
          </a:p>
          <a:p>
            <a:pPr>
              <a:lnSpc>
                <a:spcPct val="110000"/>
              </a:lnSpc>
            </a:pPr>
            <a:r>
              <a:rPr lang="en-US" dirty="0"/>
              <a:t>You may specify multiple accept and reject filters simultaneously in the </a:t>
            </a:r>
            <a:r>
              <a:rPr lang="en-US" dirty="0" err="1"/>
              <a:t>TrackingFileSet</a:t>
            </a:r>
            <a:r>
              <a:rPr lang="en-US" dirty="0"/>
              <a:t> </a:t>
            </a:r>
            <a:r>
              <a:rPr lang="en-US" b="1" dirty="0" err="1"/>
              <a:t>DataFilters</a:t>
            </a:r>
            <a:r>
              <a:rPr lang="en-US" dirty="0"/>
              <a:t> field</a:t>
            </a:r>
          </a:p>
          <a:p>
            <a:pPr>
              <a:lnSpc>
                <a:spcPct val="110000"/>
              </a:lnSpc>
            </a:pPr>
            <a:r>
              <a:rPr lang="en-US" dirty="0"/>
              <a:t>GMAT supports data editing on both the </a:t>
            </a:r>
            <a:r>
              <a:rPr lang="en-US" dirty="0" err="1"/>
              <a:t>TrackingFileSet</a:t>
            </a:r>
            <a:r>
              <a:rPr lang="en-US" dirty="0"/>
              <a:t> and estimator (</a:t>
            </a:r>
            <a:r>
              <a:rPr lang="en-US" dirty="0" err="1"/>
              <a:t>BatchEstimator</a:t>
            </a:r>
            <a:r>
              <a:rPr lang="en-US" dirty="0"/>
              <a:t> and </a:t>
            </a:r>
            <a:r>
              <a:rPr lang="en-US" dirty="0" err="1"/>
              <a:t>ExtendedKalmanFilter</a:t>
            </a:r>
            <a:r>
              <a:rPr lang="en-US" dirty="0"/>
              <a:t>)</a:t>
            </a:r>
          </a:p>
          <a:p>
            <a:pPr lvl="1">
              <a:lnSpc>
                <a:spcPct val="110000"/>
              </a:lnSpc>
            </a:pPr>
            <a:r>
              <a:rPr lang="en-US" dirty="0"/>
              <a:t>Specifying a data filter on the </a:t>
            </a:r>
            <a:r>
              <a:rPr lang="en-US" dirty="0" err="1"/>
              <a:t>TrackingFileSet</a:t>
            </a:r>
            <a:r>
              <a:rPr lang="en-US" dirty="0"/>
              <a:t> (“first-level” data editing) determines the data visible to the estimator; discarded data is not passed to the estimator at all</a:t>
            </a:r>
          </a:p>
          <a:p>
            <a:pPr lvl="1">
              <a:lnSpc>
                <a:spcPct val="110000"/>
              </a:lnSpc>
            </a:pPr>
            <a:r>
              <a:rPr lang="en-US" dirty="0"/>
              <a:t>Specifying a data filter on the estimator (“second-level” data editing) determines the data the estimator considers for the state correction; residuals are calculated for rejected data, but the rejected data will not be used in the state correction</a:t>
            </a:r>
          </a:p>
          <a:p>
            <a:pPr>
              <a:lnSpc>
                <a:spcPct val="110000"/>
              </a:lnSpc>
            </a:pPr>
            <a:r>
              <a:rPr lang="en-US" dirty="0"/>
              <a:t>The same filter instance can be assigned as a “first-level” or second-level” filter</a:t>
            </a:r>
          </a:p>
          <a:p>
            <a:pPr lvl="1">
              <a:lnSpc>
                <a:spcPct val="100000"/>
              </a:lnSpc>
            </a:pPr>
            <a:endParaRPr lang="en-US" sz="1700" dirty="0"/>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218</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12561"/>
            <a:ext cx="10754972" cy="1077218"/>
          </a:xfrm>
          <a:prstGeom prst="rect">
            <a:avLst/>
          </a:prstGeom>
          <a:noFill/>
          <a:ln>
            <a:solidFill>
              <a:schemeClr val="accent1"/>
            </a:solidFill>
            <a:prstDash val="dash"/>
          </a:ln>
        </p:spPr>
        <p:txBody>
          <a:bodyPr wrap="square">
            <a:spAutoFit/>
          </a:bodyPr>
          <a:lstStyle/>
          <a:p>
            <a:r>
              <a:rPr lang="en-US" sz="1600">
                <a:latin typeface="Courier New" pitchFamily="49" charset="0"/>
                <a:cs typeface="Courier New" pitchFamily="49" charset="0"/>
              </a:rPr>
              <a:t>Create </a:t>
            </a:r>
            <a:r>
              <a:rPr lang="en-US" sz="1600" err="1">
                <a:latin typeface="Courier New" pitchFamily="49" charset="0"/>
                <a:cs typeface="Courier New" pitchFamily="49" charset="0"/>
              </a:rPr>
              <a:t>AcceptFilter</a:t>
            </a:r>
            <a:r>
              <a:rPr lang="en-US" sz="1600">
                <a:latin typeface="Courier New" pitchFamily="49" charset="0"/>
                <a:cs typeface="Courier New" pitchFamily="49" charset="0"/>
              </a:rPr>
              <a:t> </a:t>
            </a:r>
            <a:r>
              <a:rPr lang="en-US" sz="1600" err="1">
                <a:latin typeface="Courier New" pitchFamily="49" charset="0"/>
                <a:cs typeface="Courier New" pitchFamily="49" charset="0"/>
              </a:rPr>
              <a:t>ThinData</a:t>
            </a:r>
            <a:endParaRPr lang="en-US" sz="1600">
              <a:latin typeface="Courier New" pitchFamily="49" charset="0"/>
              <a:cs typeface="Courier New" pitchFamily="49" charset="0"/>
            </a:endParaRPr>
          </a:p>
          <a:p>
            <a:r>
              <a:rPr lang="en-US" sz="1600">
                <a:latin typeface="Courier New" pitchFamily="49" charset="0"/>
                <a:cs typeface="Courier New" pitchFamily="49" charset="0"/>
              </a:rPr>
              <a:t> </a:t>
            </a:r>
          </a:p>
          <a:p>
            <a:r>
              <a:rPr lang="en-US" sz="1600" err="1">
                <a:latin typeface="Courier New" pitchFamily="49" charset="0"/>
                <a:cs typeface="Courier New" pitchFamily="49" charset="0"/>
              </a:rPr>
              <a:t>ThinData.ThinMode</a:t>
            </a:r>
            <a:r>
              <a:rPr lang="en-US" sz="1600">
                <a:latin typeface="Courier New" pitchFamily="49" charset="0"/>
                <a:cs typeface="Courier New" pitchFamily="49" charset="0"/>
              </a:rPr>
              <a:t>          = 'Time'</a:t>
            </a:r>
          </a:p>
          <a:p>
            <a:r>
              <a:rPr lang="en-US" sz="1600" err="1">
                <a:latin typeface="Courier New" pitchFamily="49" charset="0"/>
                <a:cs typeface="Courier New" pitchFamily="49" charset="0"/>
              </a:rPr>
              <a:t>ThinData.ThinningFrequency</a:t>
            </a:r>
            <a:r>
              <a:rPr lang="en-US" sz="1600">
                <a:latin typeface="Courier New" pitchFamily="49" charset="0"/>
                <a:cs typeface="Courier New" pitchFamily="49" charset="0"/>
              </a:rPr>
              <a:t> = 10</a:t>
            </a:r>
          </a:p>
        </p:txBody>
      </p:sp>
    </p:spTree>
    <p:extLst>
      <p:ext uri="{BB962C8B-B14F-4D97-AF65-F5344CB8AC3E}">
        <p14:creationId xmlns:p14="http://schemas.microsoft.com/office/powerpoint/2010/main" val="13912923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err="1"/>
              <a:t>GroundStation</a:t>
            </a:r>
            <a:endParaRPr lang="en-US"/>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8" y="3875853"/>
            <a:ext cx="10754971" cy="2685019"/>
          </a:xfrm>
        </p:spPr>
        <p:txBody>
          <a:bodyPr>
            <a:normAutofit lnSpcReduction="10000"/>
          </a:bodyPr>
          <a:lstStyle/>
          <a:p>
            <a:pPr>
              <a:lnSpc>
                <a:spcPct val="110000"/>
              </a:lnSpc>
            </a:pPr>
            <a:r>
              <a:rPr lang="en-US" dirty="0"/>
              <a:t>Specifies a tracking station’s location and ID</a:t>
            </a:r>
          </a:p>
          <a:p>
            <a:pPr lvl="1">
              <a:lnSpc>
                <a:spcPct val="110000"/>
              </a:lnSpc>
            </a:pPr>
            <a:r>
              <a:rPr lang="en-US" dirty="0"/>
              <a:t>Station location is Earth-fixed Cartesian, other options are available</a:t>
            </a:r>
          </a:p>
          <a:p>
            <a:pPr>
              <a:lnSpc>
                <a:spcPct val="110000"/>
              </a:lnSpc>
            </a:pPr>
            <a:r>
              <a:rPr lang="en-US" dirty="0"/>
              <a:t>Also specifies troposphere and ionosphere modeling options, and error models to be applied to the tracking data from that station</a:t>
            </a:r>
          </a:p>
          <a:p>
            <a:pPr>
              <a:lnSpc>
                <a:spcPct val="110000"/>
              </a:lnSpc>
            </a:pPr>
            <a:r>
              <a:rPr lang="en-US" dirty="0"/>
              <a:t>A recommended “best practice” is to store all the station configurations in a single external script file for common use, and use the </a:t>
            </a:r>
            <a:r>
              <a:rPr lang="en-US" b="1" dirty="0"/>
              <a:t>#Include</a:t>
            </a:r>
            <a:r>
              <a:rPr lang="en-US" dirty="0"/>
              <a:t> statement to reference this file in scripts</a:t>
            </a:r>
          </a:p>
          <a:p>
            <a:pPr lvl="1">
              <a:lnSpc>
                <a:spcPct val="110000"/>
              </a:lnSpc>
            </a:pPr>
            <a:r>
              <a:rPr lang="en-US" dirty="0"/>
              <a:t>Will show an example of this in the sample OD run</a:t>
            </a:r>
          </a:p>
          <a:p>
            <a:pPr lvl="1">
              <a:lnSpc>
                <a:spcPct val="100000"/>
              </a:lnSpc>
            </a:pPr>
            <a:endParaRPr lang="en-US" sz="1700" dirty="0"/>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219</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754971" cy="2677656"/>
          </a:xfrm>
          <a:prstGeom prst="rect">
            <a:avLst/>
          </a:prstGeom>
          <a:noFill/>
          <a:ln>
            <a:solidFill>
              <a:schemeClr val="accent1"/>
            </a:solidFill>
            <a:prstDash val="dash"/>
          </a:ln>
        </p:spPr>
        <p:txBody>
          <a:bodyPr wrap="square" lIns="91440" tIns="45720" rIns="91440" bIns="45720" anchor="t">
            <a:spAutoFit/>
          </a:bodyPr>
          <a:lstStyle/>
          <a:p>
            <a:r>
              <a:rPr lang="en-US" sz="1200" dirty="0">
                <a:latin typeface="Courier New" pitchFamily="49" charset="0"/>
                <a:cs typeface="Courier New" pitchFamily="49" charset="0"/>
              </a:rPr>
              <a:t>Create </a:t>
            </a:r>
            <a:r>
              <a:rPr lang="en-US" sz="1200" dirty="0" err="1">
                <a:latin typeface="Courier New" pitchFamily="49" charset="0"/>
                <a:cs typeface="Courier New" pitchFamily="49" charset="0"/>
              </a:rPr>
              <a:t>GroundStation</a:t>
            </a:r>
            <a:r>
              <a:rPr lang="en-US" sz="1200" dirty="0">
                <a:latin typeface="Courier New" pitchFamily="49" charset="0"/>
                <a:cs typeface="Courier New" pitchFamily="49" charset="0"/>
              </a:rPr>
              <a:t> KU1S</a:t>
            </a:r>
          </a:p>
          <a:p>
            <a:r>
              <a:rPr lang="en-US" sz="1200" dirty="0">
                <a:latin typeface="Courier New" pitchFamily="49" charset="0"/>
                <a:cs typeface="Courier New" pitchFamily="49" charset="0"/>
              </a:rPr>
              <a:t> </a:t>
            </a:r>
          </a:p>
          <a:p>
            <a:r>
              <a:rPr lang="en-US" sz="1200" dirty="0">
                <a:latin typeface="Courier New" pitchFamily="49" charset="0"/>
                <a:cs typeface="Courier New" pitchFamily="49" charset="0"/>
              </a:rPr>
              <a:t>KU1S.CentralBody           = Earth</a:t>
            </a:r>
          </a:p>
          <a:p>
            <a:r>
              <a:rPr lang="en-US" sz="1200" dirty="0">
                <a:latin typeface="Courier New" pitchFamily="49" charset="0"/>
                <a:cs typeface="Courier New" pitchFamily="49" charset="0"/>
              </a:rPr>
              <a:t>KU1S.StateType             = Cartesian</a:t>
            </a:r>
          </a:p>
          <a:p>
            <a:r>
              <a:rPr lang="en-US" sz="1200" dirty="0">
                <a:latin typeface="Courier New" pitchFamily="49" charset="0"/>
                <a:cs typeface="Courier New" pitchFamily="49" charset="0"/>
              </a:rPr>
              <a:t>KU1S.HorizonReference      = Ellipsoid</a:t>
            </a:r>
          </a:p>
          <a:p>
            <a:r>
              <a:rPr lang="en-US" sz="1200" dirty="0">
                <a:latin typeface="Courier New" pitchFamily="49" charset="0"/>
                <a:cs typeface="Courier New" pitchFamily="49" charset="0"/>
              </a:rPr>
              <a:t>KU1S.Location1             = 2246.85161</a:t>
            </a:r>
          </a:p>
          <a:p>
            <a:r>
              <a:rPr lang="en-US" sz="1200" dirty="0">
                <a:latin typeface="Courier New" pitchFamily="49" charset="0"/>
                <a:cs typeface="Courier New" pitchFamily="49" charset="0"/>
              </a:rPr>
              <a:t>KU1S.Location2             =  865.44085</a:t>
            </a:r>
          </a:p>
          <a:p>
            <a:r>
              <a:rPr lang="en-US" sz="1200" dirty="0">
                <a:latin typeface="Courier New" pitchFamily="49" charset="0"/>
                <a:cs typeface="Courier New" pitchFamily="49" charset="0"/>
              </a:rPr>
              <a:t>KU1S.Location3             = 5886.83851</a:t>
            </a:r>
          </a:p>
          <a:p>
            <a:r>
              <a:rPr lang="en-US" sz="1200" dirty="0">
                <a:latin typeface="Courier New" pitchFamily="49" charset="0"/>
                <a:cs typeface="Courier New" pitchFamily="49" charset="0"/>
              </a:rPr>
              <a:t>KU1S.Id                    = 126</a:t>
            </a:r>
          </a:p>
          <a:p>
            <a:r>
              <a:rPr lang="en-US" sz="1200" dirty="0">
                <a:latin typeface="Courier New" pitchFamily="49" charset="0"/>
                <a:cs typeface="Courier New" pitchFamily="49" charset="0"/>
              </a:rPr>
              <a:t>KU1S.AddHardware           = {</a:t>
            </a:r>
            <a:r>
              <a:rPr lang="en-US" sz="1200" dirty="0" err="1">
                <a:latin typeface="Courier New" pitchFamily="49" charset="0"/>
                <a:cs typeface="Courier New" pitchFamily="49" charset="0"/>
              </a:rPr>
              <a:t>SSCTransmitter</a:t>
            </a: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SSCAntenna</a:t>
            </a:r>
            <a:r>
              <a:rPr lang="en-US" sz="1200" dirty="0">
                <a:latin typeface="Courier New" pitchFamily="49" charset="0"/>
                <a:cs typeface="Courier New" pitchFamily="49" charset="0"/>
              </a:rPr>
              <a:t>, </a:t>
            </a:r>
            <a:r>
              <a:rPr lang="en-US" sz="1200" dirty="0" err="1">
                <a:latin typeface="Courier New" pitchFamily="49" charset="0"/>
                <a:cs typeface="Courier New" pitchFamily="49" charset="0"/>
              </a:rPr>
              <a:t>SSCReceiver</a:t>
            </a:r>
            <a:r>
              <a:rPr lang="en-US" sz="1200" dirty="0">
                <a:latin typeface="Courier New" pitchFamily="49" charset="0"/>
                <a:cs typeface="Courier New" pitchFamily="49" charset="0"/>
              </a:rPr>
              <a:t>}</a:t>
            </a:r>
          </a:p>
          <a:p>
            <a:r>
              <a:rPr lang="en-US" sz="1200" dirty="0">
                <a:latin typeface="Courier New" pitchFamily="49" charset="0"/>
                <a:cs typeface="Courier New" pitchFamily="49" charset="0"/>
              </a:rPr>
              <a:t>KU1S.MinimumElevationAngle = 7.0</a:t>
            </a:r>
          </a:p>
          <a:p>
            <a:r>
              <a:rPr lang="en-US" sz="1200" dirty="0">
                <a:latin typeface="Courier New" pitchFamily="49" charset="0"/>
                <a:cs typeface="Courier New" pitchFamily="49" charset="0"/>
              </a:rPr>
              <a:t>KU1S.IonosphereModel       = 'IRI2007'</a:t>
            </a:r>
          </a:p>
          <a:p>
            <a:r>
              <a:rPr lang="en-US" sz="1200" dirty="0">
                <a:latin typeface="Courier New" pitchFamily="49" charset="0"/>
                <a:cs typeface="Courier New" pitchFamily="49" charset="0"/>
              </a:rPr>
              <a:t>KU1S.TroposphereModel      = 'Marini'</a:t>
            </a:r>
          </a:p>
          <a:p>
            <a:r>
              <a:rPr lang="en-US" sz="1200" dirty="0">
                <a:latin typeface="Courier New"/>
                <a:cs typeface="Courier New"/>
              </a:rPr>
              <a:t>KU1S.ErrorModels           = {Range, </a:t>
            </a:r>
            <a:r>
              <a:rPr lang="en-US" sz="1200" dirty="0" err="1">
                <a:latin typeface="Courier New"/>
                <a:cs typeface="Courier New"/>
              </a:rPr>
              <a:t>RangeRate</a:t>
            </a:r>
            <a:r>
              <a:rPr lang="en-US" sz="1200" dirty="0">
                <a:latin typeface="Courier New"/>
                <a:cs typeface="Courier New"/>
              </a:rPr>
              <a:t>}</a:t>
            </a:r>
          </a:p>
        </p:txBody>
      </p:sp>
    </p:spTree>
    <p:extLst>
      <p:ext uri="{BB962C8B-B14F-4D97-AF65-F5344CB8AC3E}">
        <p14:creationId xmlns:p14="http://schemas.microsoft.com/office/powerpoint/2010/main" val="28101709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8B7D91-C636-2D73-2508-4019E1D6E330}"/>
              </a:ext>
            </a:extLst>
          </p:cNvPr>
          <p:cNvSpPr>
            <a:spLocks noGrp="1"/>
          </p:cNvSpPr>
          <p:nvPr>
            <p:ph type="body" sz="half" idx="2"/>
          </p:nvPr>
        </p:nvSpPr>
        <p:spPr>
          <a:xfrm>
            <a:off x="-135468" y="1287032"/>
            <a:ext cx="12327467" cy="4698235"/>
          </a:xfrm>
        </p:spPr>
        <p:txBody>
          <a:bodyPr vert="horz" lIns="91440" tIns="45720" rIns="91440" bIns="45720" rtlCol="0" anchor="t">
            <a:noAutofit/>
          </a:bodyPr>
          <a:lstStyle/>
          <a:p>
            <a:pPr marL="1371600" lvl="2" indent="-457200">
              <a:buFont typeface="Arial" panose="020B0604020202020204" pitchFamily="34" charset="0"/>
              <a:buChar char="•"/>
            </a:pPr>
            <a:r>
              <a:rPr lang="en-US" sz="2800" dirty="0">
                <a:latin typeface="Calibri"/>
                <a:cs typeface="Calibri"/>
              </a:rPr>
              <a:t>Navigate to the GMAT </a:t>
            </a:r>
            <a:r>
              <a:rPr lang="en-US" sz="2800" b="1" dirty="0">
                <a:latin typeface="Calibri"/>
                <a:cs typeface="Calibri"/>
              </a:rPr>
              <a:t>/bin </a:t>
            </a:r>
            <a:r>
              <a:rPr lang="en-US" sz="2800" dirty="0">
                <a:latin typeface="Calibri"/>
                <a:cs typeface="Calibri"/>
              </a:rPr>
              <a:t>directory</a:t>
            </a:r>
            <a:r>
              <a:rPr lang="en-US" sz="2800" i="1" dirty="0">
                <a:latin typeface="Calibri"/>
                <a:cs typeface="Calibri"/>
              </a:rPr>
              <a:t> </a:t>
            </a:r>
            <a:r>
              <a:rPr lang="en-US" sz="2800" dirty="0">
                <a:latin typeface="Calibri"/>
                <a:cs typeface="Calibri"/>
              </a:rPr>
              <a:t>and double-click on GMAT.exe</a:t>
            </a:r>
          </a:p>
          <a:p>
            <a:pPr marL="1428750" lvl="2" indent="-514350">
              <a:buFont typeface="+mj-lt"/>
              <a:buAutoNum type="arabicPeriod"/>
            </a:pPr>
            <a:endParaRPr lang="en-US" sz="2800"/>
          </a:p>
          <a:p>
            <a:pPr marL="1428750" lvl="2" indent="-514350">
              <a:buFont typeface="+mj-lt"/>
              <a:buAutoNum type="arabicPeriod"/>
            </a:pPr>
            <a:endParaRPr lang="en-US" sz="2800"/>
          </a:p>
          <a:p>
            <a:pPr marL="1428750" lvl="2" indent="-514350">
              <a:buFont typeface="+mj-lt"/>
              <a:buAutoNum type="arabicPeriod"/>
            </a:pPr>
            <a:endParaRPr lang="en-US" sz="2800"/>
          </a:p>
          <a:p>
            <a:pPr marL="1428750" lvl="2" indent="-514350">
              <a:buFont typeface="+mj-lt"/>
              <a:buAutoNum type="arabicPeriod"/>
            </a:pPr>
            <a:endParaRPr lang="en-US" sz="2800"/>
          </a:p>
          <a:p>
            <a:pPr marL="1085850" lvl="2" indent="-171450">
              <a:buFont typeface="Arial" panose="020B0604020202020204" pitchFamily="34" charset="0"/>
              <a:buChar char="•"/>
            </a:pPr>
            <a:endParaRPr lang="en-US" sz="2800"/>
          </a:p>
        </p:txBody>
      </p:sp>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smtClean="0"/>
              <a:pPr/>
              <a:t>22</a:t>
            </a:fld>
            <a:endParaRPr lang="en-US"/>
          </a:p>
        </p:txBody>
      </p:sp>
      <p:pic>
        <p:nvPicPr>
          <p:cNvPr id="7" name="Picture Placeholder 6">
            <a:extLst>
              <a:ext uri="{FF2B5EF4-FFF2-40B4-BE49-F238E27FC236}">
                <a16:creationId xmlns:a16="http://schemas.microsoft.com/office/drawing/2014/main" id="{42A78429-D6AC-E624-CCF6-FD7C82587982}"/>
              </a:ext>
            </a:extLst>
          </p:cNvPr>
          <p:cNvPicPr>
            <a:picLocks noGrp="1" noChangeAspect="1"/>
          </p:cNvPicPr>
          <p:nvPr>
            <p:ph type="pic" idx="1"/>
          </p:nvPr>
        </p:nvPicPr>
        <p:blipFill rotWithShape="1">
          <a:blip r:embed="rId2"/>
          <a:srcRect t="-48544" b="-48544"/>
          <a:stretch/>
        </p:blipFill>
        <p:spPr>
          <a:xfrm>
            <a:off x="7409599" y="1112080"/>
            <a:ext cx="3917746" cy="3787527"/>
          </a:xfrm>
          <a:ln>
            <a:noFill/>
          </a:ln>
        </p:spPr>
      </p:pic>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a:t>Simulating an Orbit – Starting GMAT</a:t>
            </a:r>
          </a:p>
        </p:txBody>
      </p:sp>
      <p:pic>
        <p:nvPicPr>
          <p:cNvPr id="19" name="Picture 18">
            <a:extLst>
              <a:ext uri="{FF2B5EF4-FFF2-40B4-BE49-F238E27FC236}">
                <a16:creationId xmlns:a16="http://schemas.microsoft.com/office/drawing/2014/main" id="{0A60EFCE-614F-890E-9ED2-AA8C0F55DB73}"/>
              </a:ext>
            </a:extLst>
          </p:cNvPr>
          <p:cNvPicPr>
            <a:picLocks noChangeAspect="1"/>
          </p:cNvPicPr>
          <p:nvPr/>
        </p:nvPicPr>
        <p:blipFill rotWithShape="1">
          <a:blip r:embed="rId3"/>
          <a:srcRect r="58825"/>
          <a:stretch/>
        </p:blipFill>
        <p:spPr>
          <a:xfrm>
            <a:off x="4765197" y="2046209"/>
            <a:ext cx="2376488" cy="3699943"/>
          </a:xfrm>
          <a:prstGeom prst="rect">
            <a:avLst/>
          </a:prstGeom>
          <a:ln>
            <a:solidFill>
              <a:schemeClr val="tx1"/>
            </a:solidFill>
          </a:ln>
        </p:spPr>
      </p:pic>
      <p:pic>
        <p:nvPicPr>
          <p:cNvPr id="21" name="Picture 20">
            <a:extLst>
              <a:ext uri="{FF2B5EF4-FFF2-40B4-BE49-F238E27FC236}">
                <a16:creationId xmlns:a16="http://schemas.microsoft.com/office/drawing/2014/main" id="{5230944B-A201-0B97-3B2C-62C7B3FC9236}"/>
              </a:ext>
            </a:extLst>
          </p:cNvPr>
          <p:cNvPicPr>
            <a:picLocks noChangeAspect="1"/>
          </p:cNvPicPr>
          <p:nvPr/>
        </p:nvPicPr>
        <p:blipFill>
          <a:blip r:embed="rId4"/>
          <a:stretch>
            <a:fillRect/>
          </a:stretch>
        </p:blipFill>
        <p:spPr>
          <a:xfrm>
            <a:off x="1257917" y="2046209"/>
            <a:ext cx="3153215" cy="1352739"/>
          </a:xfrm>
          <a:prstGeom prst="rect">
            <a:avLst/>
          </a:prstGeom>
          <a:ln>
            <a:solidFill>
              <a:schemeClr val="tx1"/>
            </a:solidFill>
          </a:ln>
        </p:spPr>
      </p:pic>
      <p:cxnSp>
        <p:nvCxnSpPr>
          <p:cNvPr id="23" name="Straight Arrow Connector 22">
            <a:extLst>
              <a:ext uri="{FF2B5EF4-FFF2-40B4-BE49-F238E27FC236}">
                <a16:creationId xmlns:a16="http://schemas.microsoft.com/office/drawing/2014/main" id="{BA695418-342F-06E2-2C55-46604F107CF3}"/>
              </a:ext>
            </a:extLst>
          </p:cNvPr>
          <p:cNvCxnSpPr>
            <a:cxnSpLocks/>
          </p:cNvCxnSpPr>
          <p:nvPr/>
        </p:nvCxnSpPr>
        <p:spPr>
          <a:xfrm>
            <a:off x="4411132" y="2971800"/>
            <a:ext cx="354065" cy="0"/>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26" name="Straight Arrow Connector 25">
            <a:extLst>
              <a:ext uri="{FF2B5EF4-FFF2-40B4-BE49-F238E27FC236}">
                <a16:creationId xmlns:a16="http://schemas.microsoft.com/office/drawing/2014/main" id="{0C756293-8569-6DD8-ECBC-70743EF1712B}"/>
              </a:ext>
            </a:extLst>
          </p:cNvPr>
          <p:cNvCxnSpPr>
            <a:cxnSpLocks/>
          </p:cNvCxnSpPr>
          <p:nvPr/>
        </p:nvCxnSpPr>
        <p:spPr>
          <a:xfrm>
            <a:off x="7141685" y="3005843"/>
            <a:ext cx="1672115" cy="228424"/>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1103540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a:t>Antenna, Transmitter, Receiver</a:t>
            </a:r>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8" y="3314516"/>
            <a:ext cx="10754971" cy="2685019"/>
          </a:xfrm>
        </p:spPr>
        <p:txBody>
          <a:bodyPr>
            <a:normAutofit/>
          </a:bodyPr>
          <a:lstStyle/>
          <a:p>
            <a:pPr>
              <a:lnSpc>
                <a:spcPct val="110000"/>
              </a:lnSpc>
            </a:pPr>
            <a:r>
              <a:rPr lang="en-US" dirty="0"/>
              <a:t>This is hardware assigned to the </a:t>
            </a:r>
            <a:r>
              <a:rPr lang="en-US" dirty="0" err="1"/>
              <a:t>GroundStation</a:t>
            </a:r>
            <a:r>
              <a:rPr lang="en-US" dirty="0"/>
              <a:t> on the </a:t>
            </a:r>
            <a:r>
              <a:rPr lang="en-US" dirty="0" err="1"/>
              <a:t>AddHardware</a:t>
            </a:r>
            <a:r>
              <a:rPr lang="en-US" dirty="0"/>
              <a:t> field </a:t>
            </a:r>
          </a:p>
          <a:p>
            <a:pPr>
              <a:lnSpc>
                <a:spcPct val="110000"/>
              </a:lnSpc>
            </a:pPr>
            <a:r>
              <a:rPr lang="en-US" dirty="0"/>
              <a:t>The frequency here is only used for observation media corrections (ionosphere) and for measurement simulation when a ramp table is not provided on the </a:t>
            </a:r>
            <a:r>
              <a:rPr lang="en-US" dirty="0" err="1"/>
              <a:t>TrackingFileSet</a:t>
            </a:r>
            <a:endParaRPr lang="en-US" dirty="0"/>
          </a:p>
          <a:p>
            <a:pPr>
              <a:lnSpc>
                <a:spcPct val="110000"/>
              </a:lnSpc>
            </a:pPr>
            <a:r>
              <a:rPr lang="en-US" dirty="0"/>
              <a:t>For orbit determination, GMAT gets frequency information for tracking data from the GMD files</a:t>
            </a:r>
          </a:p>
          <a:p>
            <a:pPr lvl="1">
              <a:lnSpc>
                <a:spcPct val="100000"/>
              </a:lnSpc>
            </a:pPr>
            <a:endParaRPr lang="en-US" sz="1700" dirty="0"/>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220</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754971" cy="1815882"/>
          </a:xfrm>
          <a:prstGeom prst="rect">
            <a:avLst/>
          </a:prstGeom>
          <a:noFill/>
          <a:ln>
            <a:solidFill>
              <a:schemeClr val="accent1"/>
            </a:solidFill>
            <a:prstDash val="dash"/>
          </a:ln>
        </p:spPr>
        <p:txBody>
          <a:bodyPr wrap="square">
            <a:spAutoFit/>
          </a:bodyPr>
          <a:lstStyle/>
          <a:p>
            <a:r>
              <a:rPr lang="en-US" sz="1600" dirty="0">
                <a:latin typeface="Courier New" pitchFamily="49" charset="0"/>
                <a:cs typeface="Courier New" pitchFamily="49" charset="0"/>
              </a:rPr>
              <a:t>Create Antenna </a:t>
            </a:r>
            <a:r>
              <a:rPr lang="en-US" sz="1600" dirty="0" err="1">
                <a:latin typeface="Courier New" pitchFamily="49" charset="0"/>
                <a:cs typeface="Courier New" pitchFamily="49" charset="0"/>
              </a:rPr>
              <a:t>SSCAntenna</a:t>
            </a:r>
            <a:endParaRPr lang="en-US" sz="1600" dirty="0">
              <a:latin typeface="Courier New" pitchFamily="49" charset="0"/>
              <a:cs typeface="Courier New" pitchFamily="49" charset="0"/>
            </a:endParaRPr>
          </a:p>
          <a:p>
            <a:r>
              <a:rPr lang="en-US" sz="1600" dirty="0">
                <a:latin typeface="Courier New" pitchFamily="49" charset="0"/>
                <a:cs typeface="Courier New" pitchFamily="49" charset="0"/>
              </a:rPr>
              <a:t>Create Transmitter </a:t>
            </a:r>
            <a:r>
              <a:rPr lang="en-US" sz="1600" dirty="0" err="1">
                <a:latin typeface="Courier New" pitchFamily="49" charset="0"/>
                <a:cs typeface="Courier New" pitchFamily="49" charset="0"/>
              </a:rPr>
              <a:t>SSCTransmitter</a:t>
            </a:r>
            <a:endParaRPr lang="en-US" sz="1600" dirty="0">
              <a:latin typeface="Courier New" pitchFamily="49" charset="0"/>
              <a:cs typeface="Courier New" pitchFamily="49" charset="0"/>
            </a:endParaRPr>
          </a:p>
          <a:p>
            <a:r>
              <a:rPr lang="en-US" sz="1600" dirty="0">
                <a:latin typeface="Courier New" pitchFamily="49" charset="0"/>
                <a:cs typeface="Courier New" pitchFamily="49" charset="0"/>
              </a:rPr>
              <a:t>Create Receiver </a:t>
            </a:r>
            <a:r>
              <a:rPr lang="en-US" sz="1600" dirty="0" err="1">
                <a:latin typeface="Courier New" pitchFamily="49" charset="0"/>
                <a:cs typeface="Courier New" pitchFamily="49" charset="0"/>
              </a:rPr>
              <a:t>SSCReceiver</a:t>
            </a:r>
            <a:endParaRPr lang="en-US" sz="1600" dirty="0">
              <a:latin typeface="Courier New" pitchFamily="49" charset="0"/>
              <a:cs typeface="Courier New" pitchFamily="49" charset="0"/>
            </a:endParaRPr>
          </a:p>
          <a:p>
            <a:endParaRPr lang="en-US" sz="1600" dirty="0">
              <a:latin typeface="Courier New" pitchFamily="49" charset="0"/>
              <a:cs typeface="Courier New" pitchFamily="49" charset="0"/>
            </a:endParaRPr>
          </a:p>
          <a:p>
            <a:r>
              <a:rPr lang="en-US" sz="1600" dirty="0" err="1">
                <a:latin typeface="Courier New" pitchFamily="49" charset="0"/>
                <a:cs typeface="Courier New" pitchFamily="49" charset="0"/>
              </a:rPr>
              <a:t>SSCTransmitter.Frequency</a:t>
            </a:r>
            <a:r>
              <a:rPr lang="en-US" sz="1600" dirty="0">
                <a:latin typeface="Courier New" pitchFamily="49" charset="0"/>
                <a:cs typeface="Courier New" pitchFamily="49" charset="0"/>
              </a:rPr>
              <a:t>      = 2066.866000</a:t>
            </a:r>
          </a:p>
          <a:p>
            <a:r>
              <a:rPr lang="en-US" sz="1600" dirty="0" err="1">
                <a:latin typeface="Courier New" pitchFamily="49" charset="0"/>
                <a:cs typeface="Courier New" pitchFamily="49" charset="0"/>
              </a:rPr>
              <a:t>SSCTransmitter.PrimaryAntenna</a:t>
            </a:r>
            <a:r>
              <a:rPr lang="en-US" sz="1600" dirty="0">
                <a:latin typeface="Courier New" pitchFamily="49" charset="0"/>
                <a:cs typeface="Courier New" pitchFamily="49" charset="0"/>
              </a:rPr>
              <a:t> = </a:t>
            </a:r>
            <a:r>
              <a:rPr lang="en-US" sz="1600" dirty="0" err="1">
                <a:latin typeface="Courier New" pitchFamily="49" charset="0"/>
                <a:cs typeface="Courier New" pitchFamily="49" charset="0"/>
              </a:rPr>
              <a:t>SSCAntenna</a:t>
            </a:r>
            <a:endParaRPr lang="en-US" sz="1600" dirty="0">
              <a:latin typeface="Courier New" pitchFamily="49" charset="0"/>
              <a:cs typeface="Courier New" pitchFamily="49" charset="0"/>
            </a:endParaRPr>
          </a:p>
          <a:p>
            <a:r>
              <a:rPr lang="en-US" sz="1600" dirty="0" err="1">
                <a:latin typeface="Courier New" pitchFamily="49" charset="0"/>
                <a:cs typeface="Courier New" pitchFamily="49" charset="0"/>
              </a:rPr>
              <a:t>SSCReceiver.PrimaryAntenna</a:t>
            </a:r>
            <a:r>
              <a:rPr lang="en-US" sz="1600" dirty="0">
                <a:latin typeface="Courier New" pitchFamily="49" charset="0"/>
                <a:cs typeface="Courier New" pitchFamily="49" charset="0"/>
              </a:rPr>
              <a:t>    = </a:t>
            </a:r>
            <a:r>
              <a:rPr lang="en-US" sz="1600" dirty="0" err="1">
                <a:latin typeface="Courier New" pitchFamily="49" charset="0"/>
                <a:cs typeface="Courier New" pitchFamily="49" charset="0"/>
              </a:rPr>
              <a:t>SSCAntenna</a:t>
            </a:r>
            <a:endParaRPr lang="en-US" sz="1600" dirty="0">
              <a:latin typeface="Courier New" pitchFamily="49" charset="0"/>
              <a:cs typeface="Courier New" pitchFamily="49" charset="0"/>
            </a:endParaRPr>
          </a:p>
        </p:txBody>
      </p:sp>
    </p:spTree>
    <p:extLst>
      <p:ext uri="{BB962C8B-B14F-4D97-AF65-F5344CB8AC3E}">
        <p14:creationId xmlns:p14="http://schemas.microsoft.com/office/powerpoint/2010/main" val="28968913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err="1"/>
              <a:t>ErrorModel</a:t>
            </a:r>
            <a:endParaRPr lang="en-US"/>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3786808"/>
            <a:ext cx="10754971" cy="2992364"/>
          </a:xfrm>
        </p:spPr>
        <p:txBody>
          <a:bodyPr>
            <a:normAutofit fontScale="92500" lnSpcReduction="20000"/>
          </a:bodyPr>
          <a:lstStyle/>
          <a:p>
            <a:pPr>
              <a:lnSpc>
                <a:spcPct val="110000"/>
              </a:lnSpc>
            </a:pPr>
            <a:r>
              <a:rPr lang="en-US" dirty="0"/>
              <a:t>Each </a:t>
            </a:r>
            <a:r>
              <a:rPr lang="en-US" dirty="0" err="1"/>
              <a:t>GroundStation</a:t>
            </a:r>
            <a:r>
              <a:rPr lang="en-US" dirty="0"/>
              <a:t> must be assigned an </a:t>
            </a:r>
            <a:r>
              <a:rPr lang="en-US" dirty="0" err="1"/>
              <a:t>ErrorModel</a:t>
            </a:r>
            <a:r>
              <a:rPr lang="en-US" dirty="0"/>
              <a:t> for each data type that the station provides</a:t>
            </a:r>
          </a:p>
          <a:p>
            <a:pPr lvl="1">
              <a:lnSpc>
                <a:spcPct val="110000"/>
              </a:lnSpc>
            </a:pPr>
            <a:r>
              <a:rPr lang="en-US" dirty="0"/>
              <a:t>Each data type has a special name, see the GMAT User’s Guide</a:t>
            </a:r>
          </a:p>
          <a:p>
            <a:pPr>
              <a:lnSpc>
                <a:spcPct val="110000"/>
              </a:lnSpc>
            </a:pPr>
            <a:r>
              <a:rPr lang="en-US" dirty="0"/>
              <a:t>The </a:t>
            </a:r>
            <a:r>
              <a:rPr lang="en-US" dirty="0" err="1"/>
              <a:t>ErrorModel</a:t>
            </a:r>
            <a:r>
              <a:rPr lang="en-US" dirty="0"/>
              <a:t> specifies the applicable data type, the measurement noise, and any measurement bias to apply</a:t>
            </a:r>
          </a:p>
          <a:p>
            <a:pPr lvl="1">
              <a:lnSpc>
                <a:spcPct val="110000"/>
              </a:lnSpc>
            </a:pPr>
            <a:r>
              <a:rPr lang="en-US" dirty="0"/>
              <a:t>The </a:t>
            </a:r>
            <a:r>
              <a:rPr lang="en-US" dirty="0" err="1"/>
              <a:t>NoiseSigma</a:t>
            </a:r>
            <a:r>
              <a:rPr lang="en-US" dirty="0"/>
              <a:t> provides the data weight for estimation</a:t>
            </a:r>
          </a:p>
          <a:p>
            <a:pPr lvl="1">
              <a:lnSpc>
                <a:spcPct val="110000"/>
              </a:lnSpc>
            </a:pPr>
            <a:r>
              <a:rPr lang="en-US" dirty="0"/>
              <a:t>In a simulation run, the </a:t>
            </a:r>
            <a:r>
              <a:rPr lang="en-US" dirty="0" err="1"/>
              <a:t>NoiseSigma</a:t>
            </a:r>
            <a:r>
              <a:rPr lang="en-US" dirty="0"/>
              <a:t> specifies the amount of random error to add to the simulated measurement, and the bias will be added to the simulated measurement</a:t>
            </a:r>
          </a:p>
          <a:p>
            <a:pPr>
              <a:lnSpc>
                <a:spcPct val="110000"/>
              </a:lnSpc>
            </a:pPr>
            <a:r>
              <a:rPr lang="en-US" dirty="0"/>
              <a:t>You can also optionally request estimation of a measurement bias</a:t>
            </a:r>
          </a:p>
          <a:p>
            <a:pPr lvl="1">
              <a:lnSpc>
                <a:spcPct val="110000"/>
              </a:lnSpc>
            </a:pPr>
            <a:r>
              <a:rPr lang="en-US" dirty="0"/>
              <a:t>Use the keywords ‘Bias’ or ‘</a:t>
            </a:r>
            <a:r>
              <a:rPr lang="en-US" dirty="0" err="1"/>
              <a:t>PassBiases</a:t>
            </a:r>
            <a:r>
              <a:rPr lang="en-US" dirty="0"/>
              <a:t>’ in the </a:t>
            </a:r>
            <a:r>
              <a:rPr lang="en-US" dirty="0" err="1"/>
              <a:t>SolveFors</a:t>
            </a:r>
            <a:r>
              <a:rPr lang="en-US" dirty="0"/>
              <a:t> list</a:t>
            </a:r>
            <a:endParaRPr lang="en-US" sz="1300" dirty="0"/>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221</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754971" cy="2492990"/>
          </a:xfrm>
          <a:prstGeom prst="rect">
            <a:avLst/>
          </a:prstGeom>
          <a:noFill/>
          <a:ln>
            <a:solidFill>
              <a:schemeClr val="accent1"/>
            </a:solidFill>
            <a:prstDash val="dash"/>
          </a:ln>
        </p:spPr>
        <p:txBody>
          <a:bodyPr wrap="square">
            <a:spAutoFit/>
          </a:bodyPr>
          <a:lstStyle/>
          <a:p>
            <a:r>
              <a:rPr lang="en-US" sz="1200">
                <a:latin typeface="Courier New" pitchFamily="49" charset="0"/>
                <a:cs typeface="Courier New" pitchFamily="49" charset="0"/>
              </a:rPr>
              <a:t>Create </a:t>
            </a:r>
            <a:r>
              <a:rPr lang="en-US" sz="1200" err="1">
                <a:latin typeface="Courier New" pitchFamily="49" charset="0"/>
                <a:cs typeface="Courier New" pitchFamily="49" charset="0"/>
              </a:rPr>
              <a:t>ErrorModel</a:t>
            </a:r>
            <a:r>
              <a:rPr lang="en-US" sz="1200">
                <a:latin typeface="Courier New" pitchFamily="49" charset="0"/>
                <a:cs typeface="Courier New" pitchFamily="49" charset="0"/>
              </a:rPr>
              <a:t> Range</a:t>
            </a:r>
          </a:p>
          <a:p>
            <a:r>
              <a:rPr lang="en-US" sz="1200">
                <a:latin typeface="Courier New" pitchFamily="49" charset="0"/>
                <a:cs typeface="Courier New" pitchFamily="49" charset="0"/>
              </a:rPr>
              <a:t> </a:t>
            </a:r>
          </a:p>
          <a:p>
            <a:r>
              <a:rPr lang="en-US" sz="1200" err="1">
                <a:latin typeface="Courier New" pitchFamily="49" charset="0"/>
                <a:cs typeface="Courier New" pitchFamily="49" charset="0"/>
              </a:rPr>
              <a:t>Range.Type</a:t>
            </a:r>
            <a:r>
              <a:rPr lang="en-US" sz="1200">
                <a:latin typeface="Courier New" pitchFamily="49" charset="0"/>
                <a:cs typeface="Courier New" pitchFamily="49" charset="0"/>
              </a:rPr>
              <a:t>           = 'Range'</a:t>
            </a:r>
          </a:p>
          <a:p>
            <a:r>
              <a:rPr lang="en-US" sz="1200" err="1">
                <a:latin typeface="Courier New" pitchFamily="49" charset="0"/>
                <a:cs typeface="Courier New" pitchFamily="49" charset="0"/>
              </a:rPr>
              <a:t>Range.NoiseSigma</a:t>
            </a:r>
            <a:r>
              <a:rPr lang="en-US" sz="1200">
                <a:latin typeface="Courier New" pitchFamily="49" charset="0"/>
                <a:cs typeface="Courier New" pitchFamily="49" charset="0"/>
              </a:rPr>
              <a:t>     = 0.020</a:t>
            </a:r>
          </a:p>
          <a:p>
            <a:r>
              <a:rPr lang="en-US" sz="1200" err="1">
                <a:latin typeface="Courier New" pitchFamily="49" charset="0"/>
                <a:cs typeface="Courier New" pitchFamily="49" charset="0"/>
              </a:rPr>
              <a:t>Range.Bias</a:t>
            </a:r>
            <a:r>
              <a:rPr lang="en-US" sz="1200">
                <a:latin typeface="Courier New" pitchFamily="49" charset="0"/>
                <a:cs typeface="Courier New" pitchFamily="49" charset="0"/>
              </a:rPr>
              <a:t>           = 0.0</a:t>
            </a:r>
          </a:p>
          <a:p>
            <a:r>
              <a:rPr lang="en-US" sz="1200" err="1">
                <a:latin typeface="Courier New" pitchFamily="49" charset="0"/>
                <a:cs typeface="Courier New" pitchFamily="49" charset="0"/>
              </a:rPr>
              <a:t>Range.SolveFors</a:t>
            </a:r>
            <a:r>
              <a:rPr lang="en-US" sz="1200">
                <a:latin typeface="Courier New" pitchFamily="49" charset="0"/>
                <a:cs typeface="Courier New" pitchFamily="49" charset="0"/>
              </a:rPr>
              <a:t>      = {}</a:t>
            </a:r>
          </a:p>
          <a:p>
            <a:r>
              <a:rPr lang="en-US" sz="1200">
                <a:latin typeface="Courier New" pitchFamily="49" charset="0"/>
                <a:cs typeface="Courier New" pitchFamily="49" charset="0"/>
              </a:rPr>
              <a:t> </a:t>
            </a:r>
          </a:p>
          <a:p>
            <a:r>
              <a:rPr lang="en-US" sz="1200">
                <a:latin typeface="Courier New" pitchFamily="49" charset="0"/>
                <a:cs typeface="Courier New" pitchFamily="49" charset="0"/>
              </a:rPr>
              <a:t>Create </a:t>
            </a:r>
            <a:r>
              <a:rPr lang="en-US" sz="1200" err="1">
                <a:latin typeface="Courier New" pitchFamily="49" charset="0"/>
                <a:cs typeface="Courier New" pitchFamily="49" charset="0"/>
              </a:rPr>
              <a:t>ErrorModel</a:t>
            </a:r>
            <a:r>
              <a:rPr lang="en-US" sz="1200">
                <a:latin typeface="Courier New" pitchFamily="49" charset="0"/>
                <a:cs typeface="Courier New" pitchFamily="49" charset="0"/>
              </a:rPr>
              <a:t> </a:t>
            </a:r>
            <a:r>
              <a:rPr lang="en-US" sz="1200" err="1">
                <a:latin typeface="Courier New" pitchFamily="49" charset="0"/>
                <a:cs typeface="Courier New" pitchFamily="49" charset="0"/>
              </a:rPr>
              <a:t>RangeRate</a:t>
            </a:r>
            <a:endParaRPr lang="en-US" sz="1200">
              <a:latin typeface="Courier New" pitchFamily="49" charset="0"/>
              <a:cs typeface="Courier New" pitchFamily="49" charset="0"/>
            </a:endParaRPr>
          </a:p>
          <a:p>
            <a:r>
              <a:rPr lang="en-US" sz="1200">
                <a:latin typeface="Courier New" pitchFamily="49" charset="0"/>
                <a:cs typeface="Courier New" pitchFamily="49" charset="0"/>
              </a:rPr>
              <a:t> </a:t>
            </a:r>
          </a:p>
          <a:p>
            <a:r>
              <a:rPr lang="en-US" sz="1200" err="1">
                <a:latin typeface="Courier New" pitchFamily="49" charset="0"/>
                <a:cs typeface="Courier New" pitchFamily="49" charset="0"/>
              </a:rPr>
              <a:t>RangeRate.Type</a:t>
            </a:r>
            <a:r>
              <a:rPr lang="en-US" sz="1200">
                <a:latin typeface="Courier New" pitchFamily="49" charset="0"/>
                <a:cs typeface="Courier New" pitchFamily="49" charset="0"/>
              </a:rPr>
              <a:t>       = '</a:t>
            </a:r>
            <a:r>
              <a:rPr lang="en-US" sz="1200" err="1">
                <a:latin typeface="Courier New" pitchFamily="49" charset="0"/>
                <a:cs typeface="Courier New" pitchFamily="49" charset="0"/>
              </a:rPr>
              <a:t>RangeRate</a:t>
            </a:r>
            <a:r>
              <a:rPr lang="en-US" sz="1200">
                <a:latin typeface="Courier New" pitchFamily="49" charset="0"/>
                <a:cs typeface="Courier New" pitchFamily="49" charset="0"/>
              </a:rPr>
              <a:t>'</a:t>
            </a:r>
          </a:p>
          <a:p>
            <a:r>
              <a:rPr lang="en-US" sz="1200" err="1">
                <a:latin typeface="Courier New" pitchFamily="49" charset="0"/>
                <a:cs typeface="Courier New" pitchFamily="49" charset="0"/>
              </a:rPr>
              <a:t>RangeRate.NoiseSigma</a:t>
            </a:r>
            <a:r>
              <a:rPr lang="en-US" sz="1200">
                <a:latin typeface="Courier New" pitchFamily="49" charset="0"/>
                <a:cs typeface="Courier New" pitchFamily="49" charset="0"/>
              </a:rPr>
              <a:t> = 0.000006</a:t>
            </a:r>
          </a:p>
          <a:p>
            <a:r>
              <a:rPr lang="en-US" sz="1200" err="1">
                <a:latin typeface="Courier New" pitchFamily="49" charset="0"/>
                <a:cs typeface="Courier New" pitchFamily="49" charset="0"/>
              </a:rPr>
              <a:t>RangeRate.Bias</a:t>
            </a:r>
            <a:r>
              <a:rPr lang="en-US" sz="1200">
                <a:latin typeface="Courier New" pitchFamily="49" charset="0"/>
                <a:cs typeface="Courier New" pitchFamily="49" charset="0"/>
              </a:rPr>
              <a:t>       = 0.0</a:t>
            </a:r>
          </a:p>
          <a:p>
            <a:r>
              <a:rPr lang="en-US" sz="1200" err="1">
                <a:latin typeface="Courier New" pitchFamily="49" charset="0"/>
                <a:cs typeface="Courier New" pitchFamily="49" charset="0"/>
              </a:rPr>
              <a:t>RangeRate.SolveFors</a:t>
            </a:r>
            <a:r>
              <a:rPr lang="en-US" sz="1200">
                <a:latin typeface="Courier New" pitchFamily="49" charset="0"/>
                <a:cs typeface="Courier New" pitchFamily="49" charset="0"/>
              </a:rPr>
              <a:t>  = {Bias}</a:t>
            </a:r>
          </a:p>
        </p:txBody>
      </p:sp>
    </p:spTree>
    <p:extLst>
      <p:ext uri="{BB962C8B-B14F-4D97-AF65-F5344CB8AC3E}">
        <p14:creationId xmlns:p14="http://schemas.microsoft.com/office/powerpoint/2010/main" val="21390502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err="1"/>
              <a:t>BatchEstimator</a:t>
            </a:r>
            <a:endParaRPr lang="en-US"/>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4848780"/>
            <a:ext cx="10403557" cy="1893919"/>
          </a:xfrm>
        </p:spPr>
        <p:txBody>
          <a:bodyPr>
            <a:normAutofit fontScale="92500" lnSpcReduction="20000"/>
          </a:bodyPr>
          <a:lstStyle/>
          <a:p>
            <a:pPr>
              <a:lnSpc>
                <a:spcPct val="110000"/>
              </a:lnSpc>
            </a:pPr>
            <a:r>
              <a:rPr lang="en-US" dirty="0"/>
              <a:t>This is the estimator object</a:t>
            </a:r>
          </a:p>
          <a:p>
            <a:pPr lvl="1">
              <a:lnSpc>
                <a:spcPct val="110000"/>
              </a:lnSpc>
            </a:pPr>
            <a:r>
              <a:rPr lang="en-US" dirty="0"/>
              <a:t>The typical BLS estimation parameters, like convergence tolerance, sigma-edit, initial WRMS, are specified here</a:t>
            </a:r>
          </a:p>
          <a:p>
            <a:pPr lvl="1">
              <a:lnSpc>
                <a:spcPct val="110000"/>
              </a:lnSpc>
            </a:pPr>
            <a:r>
              <a:rPr lang="en-US" dirty="0"/>
              <a:t>There are other parameters (not shown) – see the User’s Guide</a:t>
            </a:r>
          </a:p>
          <a:p>
            <a:pPr>
              <a:lnSpc>
                <a:spcPct val="110000"/>
              </a:lnSpc>
            </a:pPr>
            <a:r>
              <a:rPr lang="en-US" dirty="0"/>
              <a:t>Specify one or more </a:t>
            </a:r>
            <a:r>
              <a:rPr lang="en-US" dirty="0" err="1"/>
              <a:t>TrackingFileSets</a:t>
            </a:r>
            <a:r>
              <a:rPr lang="en-US" dirty="0"/>
              <a:t> on the </a:t>
            </a:r>
            <a:r>
              <a:rPr lang="en-US" b="1" dirty="0"/>
              <a:t>Measurements</a:t>
            </a:r>
            <a:r>
              <a:rPr lang="en-US" dirty="0"/>
              <a:t> field</a:t>
            </a:r>
          </a:p>
          <a:p>
            <a:pPr>
              <a:lnSpc>
                <a:spcPct val="110000"/>
              </a:lnSpc>
            </a:pPr>
            <a:r>
              <a:rPr lang="en-US" dirty="0"/>
              <a:t>Specify the output estimator report file path on the </a:t>
            </a:r>
            <a:r>
              <a:rPr lang="en-US" b="1" dirty="0" err="1"/>
              <a:t>ReportFile</a:t>
            </a:r>
            <a:r>
              <a:rPr lang="en-US" dirty="0"/>
              <a:t> field</a:t>
            </a:r>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222</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754971" cy="3539430"/>
          </a:xfrm>
          <a:prstGeom prst="rect">
            <a:avLst/>
          </a:prstGeom>
          <a:noFill/>
          <a:ln>
            <a:solidFill>
              <a:schemeClr val="accent1"/>
            </a:solidFill>
            <a:prstDash val="dash"/>
          </a:ln>
        </p:spPr>
        <p:txBody>
          <a:bodyPr wrap="square">
            <a:spAutoFit/>
          </a:bodyPr>
          <a:lstStyle/>
          <a:p>
            <a:r>
              <a:rPr lang="en-US" sz="1400">
                <a:latin typeface="Courier New" pitchFamily="49" charset="0"/>
                <a:cs typeface="Courier New" pitchFamily="49" charset="0"/>
              </a:rPr>
              <a:t>Create </a:t>
            </a:r>
            <a:r>
              <a:rPr lang="en-US" sz="1400" err="1">
                <a:latin typeface="Courier New" pitchFamily="49" charset="0"/>
                <a:cs typeface="Courier New" pitchFamily="49" charset="0"/>
              </a:rPr>
              <a:t>BatchEstimator</a:t>
            </a:r>
            <a:r>
              <a:rPr lang="en-US" sz="1400">
                <a:latin typeface="Courier New" pitchFamily="49" charset="0"/>
                <a:cs typeface="Courier New" pitchFamily="49" charset="0"/>
              </a:rPr>
              <a:t> BLS</a:t>
            </a:r>
          </a:p>
          <a:p>
            <a:r>
              <a:rPr lang="en-US" sz="1400">
                <a:latin typeface="Courier New" pitchFamily="49" charset="0"/>
                <a:cs typeface="Courier New" pitchFamily="49" charset="0"/>
              </a:rPr>
              <a:t> </a:t>
            </a:r>
          </a:p>
          <a:p>
            <a:r>
              <a:rPr lang="en-US" sz="1400" err="1">
                <a:latin typeface="Courier New" pitchFamily="49" charset="0"/>
                <a:cs typeface="Courier New" pitchFamily="49" charset="0"/>
              </a:rPr>
              <a:t>BLS.ShowProgress</a:t>
            </a:r>
            <a:r>
              <a:rPr lang="en-US" sz="1400">
                <a:latin typeface="Courier New" pitchFamily="49" charset="0"/>
                <a:cs typeface="Courier New" pitchFamily="49" charset="0"/>
              </a:rPr>
              <a:t>               = True</a:t>
            </a:r>
          </a:p>
          <a:p>
            <a:r>
              <a:rPr lang="en-US" sz="1400" err="1">
                <a:latin typeface="Courier New" pitchFamily="49" charset="0"/>
                <a:cs typeface="Courier New" pitchFamily="49" charset="0"/>
              </a:rPr>
              <a:t>BLS.Measurements</a:t>
            </a:r>
            <a:r>
              <a:rPr lang="en-US" sz="1400">
                <a:latin typeface="Courier New" pitchFamily="49" charset="0"/>
                <a:cs typeface="Courier New" pitchFamily="49" charset="0"/>
              </a:rPr>
              <a:t>               = {</a:t>
            </a:r>
            <a:r>
              <a:rPr lang="en-US" sz="1400" err="1">
                <a:latin typeface="Courier New" pitchFamily="49" charset="0"/>
                <a:cs typeface="Courier New" pitchFamily="49" charset="0"/>
              </a:rPr>
              <a:t>TrackingData</a:t>
            </a:r>
            <a:r>
              <a:rPr lang="en-US" sz="1400">
                <a:latin typeface="Courier New" pitchFamily="49" charset="0"/>
                <a:cs typeface="Courier New" pitchFamily="49" charset="0"/>
              </a:rPr>
              <a:t>}</a:t>
            </a:r>
          </a:p>
          <a:p>
            <a:r>
              <a:rPr lang="en-US" sz="1400" err="1">
                <a:latin typeface="Courier New" pitchFamily="49" charset="0"/>
                <a:cs typeface="Courier New" pitchFamily="49" charset="0"/>
              </a:rPr>
              <a:t>BLS.DataFilters</a:t>
            </a:r>
            <a:r>
              <a:rPr lang="en-US" sz="1400">
                <a:latin typeface="Courier New" pitchFamily="49" charset="0"/>
                <a:cs typeface="Courier New" pitchFamily="49" charset="0"/>
              </a:rPr>
              <a:t>                = {</a:t>
            </a:r>
            <a:r>
              <a:rPr lang="en-US" sz="1400" err="1">
                <a:latin typeface="Courier New" pitchFamily="49" charset="0"/>
                <a:cs typeface="Courier New" pitchFamily="49" charset="0"/>
              </a:rPr>
              <a:t>DeleteRange</a:t>
            </a:r>
            <a:r>
              <a:rPr lang="en-US" sz="1400">
                <a:latin typeface="Courier New" pitchFamily="49" charset="0"/>
                <a:cs typeface="Courier New" pitchFamily="49" charset="0"/>
              </a:rPr>
              <a:t>}</a:t>
            </a:r>
          </a:p>
          <a:p>
            <a:r>
              <a:rPr lang="en-US" sz="1400" err="1">
                <a:latin typeface="Courier New" pitchFamily="49" charset="0"/>
                <a:cs typeface="Courier New" pitchFamily="49" charset="0"/>
              </a:rPr>
              <a:t>BLS.AbsoluteTol</a:t>
            </a:r>
            <a:r>
              <a:rPr lang="en-US" sz="1400">
                <a:latin typeface="Courier New" pitchFamily="49" charset="0"/>
                <a:cs typeface="Courier New" pitchFamily="49" charset="0"/>
              </a:rPr>
              <a:t>                = 0.0001</a:t>
            </a:r>
          </a:p>
          <a:p>
            <a:r>
              <a:rPr lang="en-US" sz="1400" err="1">
                <a:latin typeface="Courier New" pitchFamily="49" charset="0"/>
                <a:cs typeface="Courier New" pitchFamily="49" charset="0"/>
              </a:rPr>
              <a:t>BLS.RelativeTol</a:t>
            </a:r>
            <a:r>
              <a:rPr lang="en-US" sz="1400">
                <a:latin typeface="Courier New" pitchFamily="49" charset="0"/>
                <a:cs typeface="Courier New" pitchFamily="49" charset="0"/>
              </a:rPr>
              <a:t>                = 0.0005</a:t>
            </a:r>
          </a:p>
          <a:p>
            <a:r>
              <a:rPr lang="en-US" sz="1400" err="1">
                <a:latin typeface="Courier New" pitchFamily="49" charset="0"/>
                <a:cs typeface="Courier New" pitchFamily="49" charset="0"/>
              </a:rPr>
              <a:t>BLS.MaximumIterations</a:t>
            </a:r>
            <a:r>
              <a:rPr lang="en-US" sz="1400">
                <a:latin typeface="Courier New" pitchFamily="49" charset="0"/>
                <a:cs typeface="Courier New" pitchFamily="49" charset="0"/>
              </a:rPr>
              <a:t>          = 10</a:t>
            </a:r>
          </a:p>
          <a:p>
            <a:r>
              <a:rPr lang="en-US" sz="1400" err="1">
                <a:latin typeface="Courier New" pitchFamily="49" charset="0"/>
                <a:cs typeface="Courier New" pitchFamily="49" charset="0"/>
              </a:rPr>
              <a:t>BLS.MaxConsecutiveDivergences</a:t>
            </a:r>
            <a:r>
              <a:rPr lang="en-US" sz="1400">
                <a:latin typeface="Courier New" pitchFamily="49" charset="0"/>
                <a:cs typeface="Courier New" pitchFamily="49" charset="0"/>
              </a:rPr>
              <a:t>  = 5</a:t>
            </a:r>
          </a:p>
          <a:p>
            <a:r>
              <a:rPr lang="en-US" sz="1400" err="1">
                <a:latin typeface="Courier New" pitchFamily="49" charset="0"/>
                <a:cs typeface="Courier New" pitchFamily="49" charset="0"/>
              </a:rPr>
              <a:t>BLS.Propagator</a:t>
            </a:r>
            <a:r>
              <a:rPr lang="en-US" sz="1400">
                <a:latin typeface="Courier New" pitchFamily="49" charset="0"/>
                <a:cs typeface="Courier New" pitchFamily="49" charset="0"/>
              </a:rPr>
              <a:t>                 = RK4</a:t>
            </a:r>
          </a:p>
          <a:p>
            <a:r>
              <a:rPr lang="en-US" sz="1400" err="1">
                <a:latin typeface="Courier New" pitchFamily="49" charset="0"/>
                <a:cs typeface="Courier New" pitchFamily="49" charset="0"/>
              </a:rPr>
              <a:t>BLS.ShowAllResiduals</a:t>
            </a:r>
            <a:r>
              <a:rPr lang="en-US" sz="1400">
                <a:latin typeface="Courier New" pitchFamily="49" charset="0"/>
                <a:cs typeface="Courier New" pitchFamily="49" charset="0"/>
              </a:rPr>
              <a:t>           = On</a:t>
            </a:r>
          </a:p>
          <a:p>
            <a:r>
              <a:rPr lang="en-US" sz="1400" err="1">
                <a:latin typeface="Courier New" pitchFamily="49" charset="0"/>
                <a:cs typeface="Courier New" pitchFamily="49" charset="0"/>
              </a:rPr>
              <a:t>BLS.OLSEInitialRMSSigma</a:t>
            </a:r>
            <a:r>
              <a:rPr lang="en-US" sz="1400">
                <a:latin typeface="Courier New" pitchFamily="49" charset="0"/>
                <a:cs typeface="Courier New" pitchFamily="49" charset="0"/>
              </a:rPr>
              <a:t>        = 3000</a:t>
            </a:r>
          </a:p>
          <a:p>
            <a:r>
              <a:rPr lang="en-US" sz="1400" err="1">
                <a:latin typeface="Courier New" pitchFamily="49" charset="0"/>
                <a:cs typeface="Courier New" pitchFamily="49" charset="0"/>
              </a:rPr>
              <a:t>BLS.OLSEMultiplicativeConstant</a:t>
            </a:r>
            <a:r>
              <a:rPr lang="en-US" sz="1400">
                <a:latin typeface="Courier New" pitchFamily="49" charset="0"/>
                <a:cs typeface="Courier New" pitchFamily="49" charset="0"/>
              </a:rPr>
              <a:t> = 3</a:t>
            </a:r>
          </a:p>
          <a:p>
            <a:r>
              <a:rPr lang="en-US" sz="1400" err="1">
                <a:latin typeface="Courier New" pitchFamily="49" charset="0"/>
                <a:cs typeface="Courier New" pitchFamily="49" charset="0"/>
              </a:rPr>
              <a:t>BLS.OLSEAdditiveConstant</a:t>
            </a:r>
            <a:r>
              <a:rPr lang="en-US" sz="1400">
                <a:latin typeface="Courier New" pitchFamily="49" charset="0"/>
                <a:cs typeface="Courier New" pitchFamily="49" charset="0"/>
              </a:rPr>
              <a:t>       = 0</a:t>
            </a:r>
          </a:p>
          <a:p>
            <a:r>
              <a:rPr lang="en-US" sz="1400" err="1">
                <a:latin typeface="Courier New" pitchFamily="49" charset="0"/>
                <a:cs typeface="Courier New" pitchFamily="49" charset="0"/>
              </a:rPr>
              <a:t>BLS.OLSEUseRMSP</a:t>
            </a:r>
            <a:r>
              <a:rPr lang="en-US" sz="1400">
                <a:latin typeface="Courier New" pitchFamily="49" charset="0"/>
                <a:cs typeface="Courier New" pitchFamily="49" charset="0"/>
              </a:rPr>
              <a:t>                = False</a:t>
            </a:r>
          </a:p>
          <a:p>
            <a:r>
              <a:rPr lang="en-US" sz="1400" err="1">
                <a:latin typeface="Courier New" pitchFamily="49" charset="0"/>
                <a:cs typeface="Courier New" pitchFamily="49" charset="0"/>
              </a:rPr>
              <a:t>BLS.ReportFile</a:t>
            </a:r>
            <a:r>
              <a:rPr lang="en-US" sz="1400">
                <a:latin typeface="Courier New" pitchFamily="49" charset="0"/>
                <a:cs typeface="Courier New" pitchFamily="49" charset="0"/>
              </a:rPr>
              <a:t>                 = './output/</a:t>
            </a:r>
            <a:r>
              <a:rPr lang="en-US" sz="1400" err="1">
                <a:latin typeface="Courier New" pitchFamily="49" charset="0"/>
                <a:cs typeface="Courier New" pitchFamily="49" charset="0"/>
              </a:rPr>
              <a:t>lro.bls.out</a:t>
            </a:r>
            <a:r>
              <a:rPr lang="en-US" sz="1400">
                <a:latin typeface="Courier New" pitchFamily="49" charset="0"/>
                <a:cs typeface="Courier New" pitchFamily="49" charset="0"/>
              </a:rPr>
              <a:t>'</a:t>
            </a:r>
          </a:p>
        </p:txBody>
      </p:sp>
    </p:spTree>
    <p:extLst>
      <p:ext uri="{BB962C8B-B14F-4D97-AF65-F5344CB8AC3E}">
        <p14:creationId xmlns:p14="http://schemas.microsoft.com/office/powerpoint/2010/main" val="16210647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a:t>Running the Estimation</a:t>
            </a:r>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2951171"/>
            <a:ext cx="10403557" cy="3814655"/>
          </a:xfrm>
        </p:spPr>
        <p:txBody>
          <a:bodyPr vert="horz" lIns="91440" tIns="45720" rIns="91440" bIns="45720" rtlCol="0" anchor="t">
            <a:normAutofit fontScale="92500" lnSpcReduction="20000"/>
          </a:bodyPr>
          <a:lstStyle/>
          <a:p>
            <a:pPr marL="347345" indent="-347345">
              <a:lnSpc>
                <a:spcPct val="110000"/>
              </a:lnSpc>
            </a:pPr>
            <a:r>
              <a:rPr lang="en-US" dirty="0"/>
              <a:t>Execution of the estimator is invoked in the Mission Sequence</a:t>
            </a:r>
          </a:p>
          <a:p>
            <a:pPr marL="347345" indent="-347345">
              <a:lnSpc>
                <a:spcPct val="110000"/>
              </a:lnSpc>
            </a:pPr>
            <a:r>
              <a:rPr lang="en-US" dirty="0"/>
              <a:t>You use the </a:t>
            </a:r>
            <a:r>
              <a:rPr lang="en-US" dirty="0" err="1"/>
              <a:t>RunEstimator</a:t>
            </a:r>
            <a:r>
              <a:rPr lang="en-US" dirty="0"/>
              <a:t> command to invoke your instance of </a:t>
            </a:r>
            <a:r>
              <a:rPr lang="en-US" dirty="0" err="1"/>
              <a:t>BatchEstimator</a:t>
            </a:r>
            <a:endParaRPr lang="en-US" dirty="0"/>
          </a:p>
          <a:p>
            <a:pPr marL="347345" indent="-347345">
              <a:lnSpc>
                <a:spcPct val="110000"/>
              </a:lnSpc>
            </a:pPr>
            <a:r>
              <a:rPr lang="en-US" dirty="0"/>
              <a:t>All object creation must take place outside of (before) the Mission Sequence</a:t>
            </a:r>
          </a:p>
          <a:p>
            <a:pPr marL="347345" indent="-347345">
              <a:lnSpc>
                <a:spcPct val="110000"/>
              </a:lnSpc>
            </a:pPr>
            <a:r>
              <a:rPr lang="en-US" dirty="0"/>
              <a:t>You can perform mathematical operations (and other operations on variables) in the mission sequence, as well as operations on the objects you have created before or after running the estimator</a:t>
            </a:r>
          </a:p>
          <a:p>
            <a:pPr marL="347345" indent="-347345">
              <a:lnSpc>
                <a:spcPct val="110000"/>
              </a:lnSpc>
            </a:pPr>
            <a:r>
              <a:rPr lang="en-US" dirty="0">
                <a:latin typeface="Calibri"/>
                <a:cs typeface="Calibri"/>
              </a:rPr>
              <a:t>There are often other useful things to do in the mission sequence before or after running the estimation</a:t>
            </a:r>
            <a:endParaRPr lang="en-US" dirty="0"/>
          </a:p>
          <a:p>
            <a:pPr marL="740410" lvl="1" indent="-283210">
              <a:lnSpc>
                <a:spcPct val="110000"/>
              </a:lnSpc>
            </a:pPr>
            <a:r>
              <a:rPr lang="en-US" dirty="0">
                <a:latin typeface="Calibri"/>
                <a:cs typeface="Calibri"/>
              </a:rPr>
              <a:t>Advance the epoch of the estimated spacecraft before estimation</a:t>
            </a:r>
          </a:p>
          <a:p>
            <a:pPr marL="740410" lvl="1" indent="-283210">
              <a:lnSpc>
                <a:spcPct val="110000"/>
              </a:lnSpc>
            </a:pPr>
            <a:r>
              <a:rPr lang="en-US" dirty="0">
                <a:latin typeface="Calibri"/>
                <a:cs typeface="Calibri"/>
              </a:rPr>
              <a:t>Generate an ephemeris file after estimation</a:t>
            </a:r>
          </a:p>
          <a:p>
            <a:pPr marL="740410" lvl="1" indent="-283210">
              <a:lnSpc>
                <a:spcPct val="110000"/>
              </a:lnSpc>
            </a:pPr>
            <a:r>
              <a:rPr lang="en-US" dirty="0">
                <a:latin typeface="Calibri"/>
                <a:cs typeface="Calibri"/>
              </a:rPr>
              <a:t>Perform ephemeris comparisons</a:t>
            </a:r>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223</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754971" cy="1600438"/>
          </a:xfrm>
          <a:prstGeom prst="rect">
            <a:avLst/>
          </a:prstGeom>
          <a:noFill/>
          <a:ln>
            <a:solidFill>
              <a:schemeClr val="accent1"/>
            </a:solidFill>
            <a:prstDash val="dash"/>
          </a:ln>
        </p:spPr>
        <p:txBody>
          <a:bodyPr wrap="square">
            <a:spAutoFit/>
          </a:bodyPr>
          <a:lstStyle/>
          <a:p>
            <a:r>
              <a:rPr lang="en-US" sz="1400">
                <a:latin typeface="Courier New" pitchFamily="49" charset="0"/>
                <a:cs typeface="Courier New" pitchFamily="49" charset="0"/>
              </a:rPr>
              <a:t>%</a:t>
            </a:r>
          </a:p>
          <a:p>
            <a:r>
              <a:rPr lang="en-US" sz="1400">
                <a:latin typeface="Courier New" pitchFamily="49" charset="0"/>
                <a:cs typeface="Courier New" pitchFamily="49" charset="0"/>
              </a:rPr>
              <a:t>%   Mission sequence</a:t>
            </a:r>
          </a:p>
          <a:p>
            <a:r>
              <a:rPr lang="en-US" sz="1400">
                <a:latin typeface="Courier New" pitchFamily="49" charset="0"/>
                <a:cs typeface="Courier New" pitchFamily="49" charset="0"/>
              </a:rPr>
              <a:t>%</a:t>
            </a:r>
          </a:p>
          <a:p>
            <a:endParaRPr lang="en-US" sz="1400">
              <a:latin typeface="Courier New" pitchFamily="49" charset="0"/>
              <a:cs typeface="Courier New" pitchFamily="49" charset="0"/>
            </a:endParaRPr>
          </a:p>
          <a:p>
            <a:r>
              <a:rPr lang="en-US" sz="1400" err="1">
                <a:latin typeface="Courier New" pitchFamily="49" charset="0"/>
                <a:cs typeface="Courier New" pitchFamily="49" charset="0"/>
              </a:rPr>
              <a:t>BeginMissionSequence</a:t>
            </a:r>
            <a:endParaRPr lang="en-US" sz="1400">
              <a:latin typeface="Courier New" pitchFamily="49" charset="0"/>
              <a:cs typeface="Courier New" pitchFamily="49" charset="0"/>
            </a:endParaRPr>
          </a:p>
          <a:p>
            <a:endParaRPr lang="en-US" sz="1400">
              <a:latin typeface="Courier New" pitchFamily="49" charset="0"/>
              <a:cs typeface="Courier New" pitchFamily="49" charset="0"/>
            </a:endParaRPr>
          </a:p>
          <a:p>
            <a:r>
              <a:rPr lang="en-US" sz="1400" err="1">
                <a:latin typeface="Courier New" pitchFamily="49" charset="0"/>
                <a:cs typeface="Courier New" pitchFamily="49" charset="0"/>
              </a:rPr>
              <a:t>RunEstimator</a:t>
            </a:r>
            <a:r>
              <a:rPr lang="en-US" sz="1400">
                <a:latin typeface="Courier New" pitchFamily="49" charset="0"/>
                <a:cs typeface="Courier New" pitchFamily="49" charset="0"/>
              </a:rPr>
              <a:t> BLS</a:t>
            </a:r>
          </a:p>
        </p:txBody>
      </p:sp>
    </p:spTree>
    <p:extLst>
      <p:ext uri="{BB962C8B-B14F-4D97-AF65-F5344CB8AC3E}">
        <p14:creationId xmlns:p14="http://schemas.microsoft.com/office/powerpoint/2010/main" val="20435036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CC73F-876E-2607-648A-B3D3D312A751}"/>
              </a:ext>
            </a:extLst>
          </p:cNvPr>
          <p:cNvSpPr>
            <a:spLocks noGrp="1"/>
          </p:cNvSpPr>
          <p:nvPr>
            <p:ph type="title"/>
          </p:nvPr>
        </p:nvSpPr>
        <p:spPr/>
        <p:txBody>
          <a:bodyPr/>
          <a:lstStyle/>
          <a:p>
            <a:r>
              <a:rPr lang="en-US"/>
              <a:t>GMAT OD Output</a:t>
            </a:r>
          </a:p>
        </p:txBody>
      </p:sp>
      <p:sp>
        <p:nvSpPr>
          <p:cNvPr id="3" name="Content Placeholder 2">
            <a:extLst>
              <a:ext uri="{FF2B5EF4-FFF2-40B4-BE49-F238E27FC236}">
                <a16:creationId xmlns:a16="http://schemas.microsoft.com/office/drawing/2014/main" id="{71E59B4D-ABB9-18BD-7AE6-03C34B9964B9}"/>
              </a:ext>
            </a:extLst>
          </p:cNvPr>
          <p:cNvSpPr>
            <a:spLocks noGrp="1"/>
          </p:cNvSpPr>
          <p:nvPr>
            <p:ph idx="1"/>
          </p:nvPr>
        </p:nvSpPr>
        <p:spPr>
          <a:xfrm>
            <a:off x="1076139" y="1217466"/>
            <a:ext cx="10754972" cy="4741991"/>
          </a:xfrm>
        </p:spPr>
        <p:txBody>
          <a:bodyPr vert="horz" lIns="91440" tIns="45720" rIns="91440" bIns="45720" rtlCol="0" anchor="t">
            <a:normAutofit lnSpcReduction="10000"/>
          </a:bodyPr>
          <a:lstStyle/>
          <a:p>
            <a:pPr marL="347345" indent="-347345"/>
            <a:r>
              <a:rPr lang="en-US" dirty="0"/>
              <a:t>If you are running the GUI and have </a:t>
            </a:r>
            <a:r>
              <a:rPr lang="en-US" dirty="0" err="1"/>
              <a:t>BatchEstimator</a:t>
            </a:r>
            <a:r>
              <a:rPr lang="en-US" dirty="0"/>
              <a:t> </a:t>
            </a:r>
            <a:r>
              <a:rPr lang="en-US" dirty="0" err="1"/>
              <a:t>ShowAllResiduals</a:t>
            </a:r>
            <a:r>
              <a:rPr lang="en-US" dirty="0"/>
              <a:t> = ‘On’, you will get residual plots</a:t>
            </a:r>
          </a:p>
          <a:p>
            <a:pPr marL="347345" indent="-347345"/>
            <a:r>
              <a:rPr lang="en-US" dirty="0"/>
              <a:t>GmatLog.txt</a:t>
            </a:r>
          </a:p>
          <a:p>
            <a:pPr marL="740410" lvl="1" indent="-283210"/>
            <a:r>
              <a:rPr lang="en-US" dirty="0"/>
              <a:t>This file contains some output from the interpreter and execution</a:t>
            </a:r>
          </a:p>
          <a:p>
            <a:pPr marL="740410" lvl="1" indent="-283210"/>
            <a:r>
              <a:rPr lang="en-US" dirty="0"/>
              <a:t>By default, it goes to </a:t>
            </a:r>
            <a:r>
              <a:rPr lang="en-US" b="1" dirty="0"/>
              <a:t>&lt;GMAT Install Dir&gt;/output/</a:t>
            </a:r>
          </a:p>
          <a:p>
            <a:pPr marL="740410" lvl="1" indent="-283210"/>
            <a:r>
              <a:rPr lang="en-US">
                <a:latin typeface="Calibri"/>
                <a:cs typeface="Calibri"/>
              </a:rPr>
              <a:t>You can change this location in the gmat_startup_file.txt and on the GMAT command line</a:t>
            </a:r>
            <a:endParaRPr lang="en-US"/>
          </a:p>
          <a:p>
            <a:pPr marL="740410" lvl="1" indent="-283210"/>
            <a:r>
              <a:rPr lang="en-US" dirty="0"/>
              <a:t>Another option is to use command-line parameters for specifying the log file and startup file</a:t>
            </a:r>
          </a:p>
          <a:p>
            <a:pPr marL="347345" indent="-347345"/>
            <a:r>
              <a:rPr lang="en-US" dirty="0" err="1">
                <a:latin typeface="Calibri"/>
                <a:cs typeface="Calibri"/>
              </a:rPr>
              <a:t>BatchEstimator</a:t>
            </a:r>
            <a:r>
              <a:rPr lang="en-US" dirty="0">
                <a:latin typeface="Calibri"/>
                <a:cs typeface="Calibri"/>
              </a:rPr>
              <a:t> </a:t>
            </a:r>
            <a:r>
              <a:rPr lang="en-US" dirty="0" err="1">
                <a:latin typeface="Calibri"/>
                <a:cs typeface="Calibri"/>
              </a:rPr>
              <a:t>ReportFile</a:t>
            </a:r>
            <a:endParaRPr lang="en-US" dirty="0">
              <a:latin typeface="Calibri"/>
              <a:cs typeface="Calibri"/>
            </a:endParaRPr>
          </a:p>
          <a:p>
            <a:pPr marL="740410" lvl="1" indent="-283210"/>
            <a:r>
              <a:rPr lang="en-US" dirty="0"/>
              <a:t>User-specified file name for the complete estimation report with all residuals, covariance, and estimated parameters</a:t>
            </a:r>
          </a:p>
          <a:p>
            <a:pPr marL="740410" lvl="1" indent="-283210"/>
            <a:r>
              <a:rPr lang="en-US" dirty="0"/>
              <a:t>If you don’t specify a full path, this files goes to </a:t>
            </a:r>
            <a:r>
              <a:rPr lang="en-US" b="1" dirty="0"/>
              <a:t>&lt;GMAT Install Dir&gt;/output/</a:t>
            </a:r>
          </a:p>
          <a:p>
            <a:pPr marL="347345" indent="-347345"/>
            <a:r>
              <a:rPr lang="en-US" dirty="0"/>
              <a:t>A MATLAB data file may optionally be generated</a:t>
            </a:r>
          </a:p>
          <a:p>
            <a:pPr marL="740537" lvl="1" indent="-347345"/>
            <a:r>
              <a:rPr lang="en-US" dirty="0"/>
              <a:t>Requires a licensed MATLAB installation on the machine running GMAT</a:t>
            </a:r>
          </a:p>
          <a:p>
            <a:pPr marL="740537" lvl="1" indent="-347345"/>
            <a:r>
              <a:rPr lang="en-US" dirty="0"/>
              <a:t>Specify the file on the </a:t>
            </a:r>
            <a:r>
              <a:rPr lang="en-US" dirty="0" err="1"/>
              <a:t>BatchEstimator</a:t>
            </a:r>
            <a:r>
              <a:rPr lang="en-US" dirty="0"/>
              <a:t> </a:t>
            </a:r>
            <a:r>
              <a:rPr lang="en-US" dirty="0" err="1"/>
              <a:t>MatlabFile</a:t>
            </a:r>
            <a:r>
              <a:rPr lang="en-US" dirty="0"/>
              <a:t> parameter</a:t>
            </a:r>
          </a:p>
          <a:p>
            <a:pPr marL="347345" indent="-347345"/>
            <a:r>
              <a:rPr lang="en-US" dirty="0"/>
              <a:t>The OD process may also generate an ephemeris file and solution state vector report, depending on how the user chooses to configure it</a:t>
            </a:r>
          </a:p>
          <a:p>
            <a:pPr marL="740410" lvl="1" indent="-283210"/>
            <a:r>
              <a:rPr lang="en-US" dirty="0"/>
              <a:t>We’ll see examples in the sample OD run</a:t>
            </a:r>
          </a:p>
        </p:txBody>
      </p:sp>
      <p:sp>
        <p:nvSpPr>
          <p:cNvPr id="4" name="Slide Number Placeholder 3">
            <a:extLst>
              <a:ext uri="{FF2B5EF4-FFF2-40B4-BE49-F238E27FC236}">
                <a16:creationId xmlns:a16="http://schemas.microsoft.com/office/drawing/2014/main" id="{F7859356-ABB0-9E95-529F-CD30F8C2926A}"/>
              </a:ext>
            </a:extLst>
          </p:cNvPr>
          <p:cNvSpPr>
            <a:spLocks noGrp="1"/>
          </p:cNvSpPr>
          <p:nvPr>
            <p:ph type="sldNum" sz="quarter" idx="12"/>
          </p:nvPr>
        </p:nvSpPr>
        <p:spPr/>
        <p:txBody>
          <a:bodyPr/>
          <a:lstStyle/>
          <a:p>
            <a:fld id="{B89D3D56-9C5D-E74E-9C18-21C2C5E31D07}" type="slidenum">
              <a:rPr lang="en-US" smtClean="0"/>
              <a:pPr/>
              <a:t>224</a:t>
            </a:fld>
            <a:endParaRPr lang="en-US"/>
          </a:p>
        </p:txBody>
      </p:sp>
    </p:spTree>
    <p:extLst>
      <p:ext uri="{BB962C8B-B14F-4D97-AF65-F5344CB8AC3E}">
        <p14:creationId xmlns:p14="http://schemas.microsoft.com/office/powerpoint/2010/main" val="18636899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8830-7AEC-F946-6E71-A93D00EAB6DD}"/>
              </a:ext>
            </a:extLst>
          </p:cNvPr>
          <p:cNvSpPr>
            <a:spLocks noGrp="1"/>
          </p:cNvSpPr>
          <p:nvPr>
            <p:ph type="title"/>
          </p:nvPr>
        </p:nvSpPr>
        <p:spPr/>
        <p:txBody>
          <a:bodyPr/>
          <a:lstStyle/>
          <a:p>
            <a:r>
              <a:rPr lang="en-US"/>
              <a:t>Evaluate the BLS OD Results</a:t>
            </a:r>
          </a:p>
        </p:txBody>
      </p:sp>
      <p:sp>
        <p:nvSpPr>
          <p:cNvPr id="3" name="Content Placeholder 2">
            <a:extLst>
              <a:ext uri="{FF2B5EF4-FFF2-40B4-BE49-F238E27FC236}">
                <a16:creationId xmlns:a16="http://schemas.microsoft.com/office/drawing/2014/main" id="{35C83E52-9B13-F447-04B6-C9CDFDC178B9}"/>
              </a:ext>
            </a:extLst>
          </p:cNvPr>
          <p:cNvSpPr>
            <a:spLocks noGrp="1"/>
          </p:cNvSpPr>
          <p:nvPr>
            <p:ph idx="1"/>
          </p:nvPr>
        </p:nvSpPr>
        <p:spPr>
          <a:xfrm>
            <a:off x="1076139" y="1217466"/>
            <a:ext cx="10754972" cy="5183334"/>
          </a:xfrm>
        </p:spPr>
        <p:txBody>
          <a:bodyPr>
            <a:normAutofit/>
          </a:bodyPr>
          <a:lstStyle/>
          <a:p>
            <a:r>
              <a:rPr lang="en-US"/>
              <a:t>Did the run converge?</a:t>
            </a:r>
          </a:p>
          <a:p>
            <a:r>
              <a:rPr lang="en-US"/>
              <a:t>Did it converge on the WRMS relative tolerance?</a:t>
            </a:r>
          </a:p>
          <a:p>
            <a:r>
              <a:rPr lang="en-US"/>
              <a:t>Did it achieve a reasonable WRMS?</a:t>
            </a:r>
          </a:p>
          <a:p>
            <a:r>
              <a:rPr lang="en-US"/>
              <a:t>Did it take a reasonable number of iterations?</a:t>
            </a:r>
          </a:p>
          <a:p>
            <a:r>
              <a:rPr lang="en-US"/>
              <a:t>Are the values of additional estimated parameters (bias, Cr, Cd) consistent with expectations?</a:t>
            </a:r>
          </a:p>
          <a:p>
            <a:r>
              <a:rPr lang="en-US"/>
              <a:t>Did it use “most” of the good data?</a:t>
            </a:r>
          </a:p>
          <a:p>
            <a:r>
              <a:rPr lang="en-US"/>
              <a:t>Is data acceptance consistent across the entire data arc (start, middle, and end)?</a:t>
            </a:r>
          </a:p>
          <a:p>
            <a:pPr lvl="1"/>
            <a:r>
              <a:rPr lang="en-US"/>
              <a:t>Having residual plot utilities is very useful</a:t>
            </a:r>
          </a:p>
          <a:p>
            <a:r>
              <a:rPr lang="en-US"/>
              <a:t>Are residuals (mean and standard deviation) for all data types consistent with expectations?</a:t>
            </a:r>
          </a:p>
          <a:p>
            <a:r>
              <a:rPr lang="en-US"/>
              <a:t>Are any individual stations or data types exhibiting anomalies?</a:t>
            </a:r>
          </a:p>
          <a:p>
            <a:r>
              <a:rPr lang="en-US"/>
              <a:t>Are ephemeris comparisons (definitive overlap and predictive accuracy) consistent with expectations?</a:t>
            </a:r>
          </a:p>
          <a:p>
            <a:pPr lvl="1"/>
            <a:endParaRPr lang="en-US"/>
          </a:p>
          <a:p>
            <a:pPr lvl="1"/>
            <a:endParaRPr lang="en-US"/>
          </a:p>
        </p:txBody>
      </p:sp>
      <p:sp>
        <p:nvSpPr>
          <p:cNvPr id="4" name="Slide Number Placeholder 3">
            <a:extLst>
              <a:ext uri="{FF2B5EF4-FFF2-40B4-BE49-F238E27FC236}">
                <a16:creationId xmlns:a16="http://schemas.microsoft.com/office/drawing/2014/main" id="{3FEAC142-A32D-A3DA-4D67-9142B7709F67}"/>
              </a:ext>
            </a:extLst>
          </p:cNvPr>
          <p:cNvSpPr>
            <a:spLocks noGrp="1"/>
          </p:cNvSpPr>
          <p:nvPr>
            <p:ph type="sldNum" sz="quarter" idx="12"/>
          </p:nvPr>
        </p:nvSpPr>
        <p:spPr/>
        <p:txBody>
          <a:bodyPr/>
          <a:lstStyle/>
          <a:p>
            <a:fld id="{B89D3D56-9C5D-E74E-9C18-21C2C5E31D07}" type="slidenum">
              <a:rPr lang="en-US" smtClean="0"/>
              <a:pPr/>
              <a:t>225</a:t>
            </a:fld>
            <a:endParaRPr lang="en-US"/>
          </a:p>
        </p:txBody>
      </p:sp>
    </p:spTree>
    <p:extLst>
      <p:ext uri="{BB962C8B-B14F-4D97-AF65-F5344CB8AC3E}">
        <p14:creationId xmlns:p14="http://schemas.microsoft.com/office/powerpoint/2010/main" val="6705391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6139" y="265597"/>
            <a:ext cx="9828308" cy="524550"/>
          </a:xfrm>
        </p:spPr>
        <p:txBody>
          <a:bodyPr>
            <a:normAutofit/>
          </a:bodyPr>
          <a:lstStyle/>
          <a:p>
            <a:r>
              <a:rPr lang="en-US"/>
              <a:t>Ephemeris Comparisons - Definitions</a:t>
            </a:r>
          </a:p>
        </p:txBody>
      </p:sp>
      <p:sp>
        <p:nvSpPr>
          <p:cNvPr id="3" name="Content Placeholder 2"/>
          <p:cNvSpPr>
            <a:spLocks noGrp="1"/>
          </p:cNvSpPr>
          <p:nvPr>
            <p:ph idx="1"/>
          </p:nvPr>
        </p:nvSpPr>
        <p:spPr>
          <a:xfrm>
            <a:off x="1076139" y="1250731"/>
            <a:ext cx="10705958" cy="5341672"/>
          </a:xfrm>
        </p:spPr>
        <p:txBody>
          <a:bodyPr>
            <a:normAutofit lnSpcReduction="10000"/>
          </a:bodyPr>
          <a:lstStyle/>
          <a:p>
            <a:r>
              <a:rPr lang="en-US" dirty="0"/>
              <a:t>Ephemeris comparisons are an important part of OD QA</a:t>
            </a:r>
          </a:p>
          <a:p>
            <a:r>
              <a:rPr lang="en-US" dirty="0"/>
              <a:t>Definitive span</a:t>
            </a:r>
          </a:p>
          <a:p>
            <a:pPr lvl="1"/>
            <a:r>
              <a:rPr lang="en-US" dirty="0"/>
              <a:t>This is the span of the ephemeris (always in the past) that covers the tracking data used in the OD run</a:t>
            </a:r>
          </a:p>
          <a:p>
            <a:pPr lvl="1"/>
            <a:r>
              <a:rPr lang="en-US" dirty="0"/>
              <a:t>Also sometimes called a “fit span”</a:t>
            </a:r>
          </a:p>
          <a:p>
            <a:r>
              <a:rPr lang="en-US" dirty="0"/>
              <a:t>Predictive span</a:t>
            </a:r>
          </a:p>
          <a:p>
            <a:pPr lvl="1"/>
            <a:r>
              <a:rPr lang="en-US" dirty="0"/>
              <a:t>This is the span of the ephemeris starting at the end of the definitive span</a:t>
            </a:r>
          </a:p>
          <a:p>
            <a:pPr lvl="1"/>
            <a:r>
              <a:rPr lang="en-US" dirty="0"/>
              <a:t>It represents the prediction of the orbit into the future, based on the new OD</a:t>
            </a:r>
          </a:p>
          <a:p>
            <a:r>
              <a:rPr lang="en-US" dirty="0"/>
              <a:t>Definitive overlap compare</a:t>
            </a:r>
          </a:p>
          <a:p>
            <a:pPr lvl="1"/>
            <a:r>
              <a:rPr lang="en-US" dirty="0"/>
              <a:t>If two ephemeris files share a definitive span, they have a “definitive overlap”</a:t>
            </a:r>
          </a:p>
          <a:p>
            <a:pPr lvl="1">
              <a:lnSpc>
                <a:spcPct val="90000"/>
              </a:lnSpc>
            </a:pPr>
            <a:r>
              <a:rPr lang="en-US" dirty="0"/>
              <a:t>This comparison establishes the OD “definitive accuracy”, which is taken as a measure of absolute OD accuracy and is often relevant to mission requirements</a:t>
            </a:r>
          </a:p>
          <a:p>
            <a:r>
              <a:rPr lang="en-US" dirty="0"/>
              <a:t>Predictive accuracy compare</a:t>
            </a:r>
          </a:p>
          <a:p>
            <a:pPr lvl="1"/>
            <a:r>
              <a:rPr lang="en-US" dirty="0"/>
              <a:t>Comparison between the definitive span of the current solution and the predictive span of a previous solution</a:t>
            </a:r>
          </a:p>
          <a:p>
            <a:pPr lvl="1"/>
            <a:r>
              <a:rPr lang="en-US" dirty="0"/>
              <a:t>This measures how accurate a prior prediction was and is also typically relevant to mission requirements</a:t>
            </a:r>
          </a:p>
          <a:p>
            <a:r>
              <a:rPr lang="en-US" dirty="0"/>
              <a:t>Predictive consistency compare</a:t>
            </a:r>
          </a:p>
          <a:p>
            <a:pPr lvl="1"/>
            <a:r>
              <a:rPr lang="en-US" dirty="0"/>
              <a:t>This is a comparison between the predictive span of two ephemeris files and measures how different the predictions are</a:t>
            </a:r>
          </a:p>
          <a:p>
            <a:endParaRPr lang="en-US" dirty="0"/>
          </a:p>
          <a:p>
            <a:endParaRPr lang="en-US" dirty="0"/>
          </a:p>
        </p:txBody>
      </p:sp>
    </p:spTree>
    <p:extLst>
      <p:ext uri="{BB962C8B-B14F-4D97-AF65-F5344CB8AC3E}">
        <p14:creationId xmlns:p14="http://schemas.microsoft.com/office/powerpoint/2010/main" val="12696391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8830-7AEC-F946-6E71-A93D00EAB6DD}"/>
              </a:ext>
            </a:extLst>
          </p:cNvPr>
          <p:cNvSpPr>
            <a:spLocks noGrp="1"/>
          </p:cNvSpPr>
          <p:nvPr>
            <p:ph type="title"/>
          </p:nvPr>
        </p:nvSpPr>
        <p:spPr/>
        <p:txBody>
          <a:bodyPr/>
          <a:lstStyle/>
          <a:p>
            <a:r>
              <a:rPr lang="en-US"/>
              <a:t>Ephemeris Comparisons for BLS OD</a:t>
            </a:r>
          </a:p>
        </p:txBody>
      </p:sp>
      <p:sp>
        <p:nvSpPr>
          <p:cNvPr id="3" name="Content Placeholder 2">
            <a:extLst>
              <a:ext uri="{FF2B5EF4-FFF2-40B4-BE49-F238E27FC236}">
                <a16:creationId xmlns:a16="http://schemas.microsoft.com/office/drawing/2014/main" id="{35C83E52-9B13-F447-04B6-C9CDFDC178B9}"/>
              </a:ext>
            </a:extLst>
          </p:cNvPr>
          <p:cNvSpPr>
            <a:spLocks noGrp="1"/>
          </p:cNvSpPr>
          <p:nvPr>
            <p:ph idx="1"/>
          </p:nvPr>
        </p:nvSpPr>
        <p:spPr>
          <a:xfrm>
            <a:off x="1076139" y="4877236"/>
            <a:ext cx="10754972" cy="1683635"/>
          </a:xfrm>
        </p:spPr>
        <p:txBody>
          <a:bodyPr>
            <a:normAutofit/>
          </a:bodyPr>
          <a:lstStyle/>
          <a:p>
            <a:r>
              <a:rPr lang="en-US" dirty="0"/>
              <a:t>In this example, we are doing a daily OD using the past two days of tracking data each time</a:t>
            </a:r>
          </a:p>
          <a:p>
            <a:pPr lvl="1"/>
            <a:r>
              <a:rPr lang="en-US" dirty="0"/>
              <a:t>In each run, we generate an ephemeris file covering the two-day fit span and predicting five days into the future</a:t>
            </a:r>
          </a:p>
          <a:p>
            <a:r>
              <a:rPr lang="en-US" dirty="0"/>
              <a:t>Each solution yields a 1-day definitive overlap compare, a 1-day predicted accuracy compare, and a 4-day predicted consistency span</a:t>
            </a:r>
          </a:p>
        </p:txBody>
      </p:sp>
      <p:sp>
        <p:nvSpPr>
          <p:cNvPr id="4" name="Slide Number Placeholder 3">
            <a:extLst>
              <a:ext uri="{FF2B5EF4-FFF2-40B4-BE49-F238E27FC236}">
                <a16:creationId xmlns:a16="http://schemas.microsoft.com/office/drawing/2014/main" id="{3FEAC142-A32D-A3DA-4D67-9142B7709F67}"/>
              </a:ext>
            </a:extLst>
          </p:cNvPr>
          <p:cNvSpPr>
            <a:spLocks noGrp="1"/>
          </p:cNvSpPr>
          <p:nvPr>
            <p:ph type="sldNum" sz="quarter" idx="12"/>
          </p:nvPr>
        </p:nvSpPr>
        <p:spPr/>
        <p:txBody>
          <a:bodyPr/>
          <a:lstStyle/>
          <a:p>
            <a:fld id="{B89D3D56-9C5D-E74E-9C18-21C2C5E31D07}" type="slidenum">
              <a:rPr lang="en-US" smtClean="0"/>
              <a:pPr/>
              <a:t>227</a:t>
            </a:fld>
            <a:endParaRPr lang="en-US"/>
          </a:p>
        </p:txBody>
      </p:sp>
      <p:pic>
        <p:nvPicPr>
          <p:cNvPr id="5" name="Picture 4" descr="Compares">
            <a:extLst>
              <a:ext uri="{FF2B5EF4-FFF2-40B4-BE49-F238E27FC236}">
                <a16:creationId xmlns:a16="http://schemas.microsoft.com/office/drawing/2014/main" id="{EA6C8509-9F73-C918-6125-0755361457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671" y="1029425"/>
            <a:ext cx="10788657" cy="3492482"/>
          </a:xfrm>
          <a:prstGeom prst="rect">
            <a:avLst/>
          </a:prstGeom>
          <a:noFill/>
          <a:ln>
            <a:noFill/>
          </a:ln>
        </p:spPr>
      </p:pic>
      <p:cxnSp>
        <p:nvCxnSpPr>
          <p:cNvPr id="9" name="Straight Connector 8">
            <a:extLst>
              <a:ext uri="{FF2B5EF4-FFF2-40B4-BE49-F238E27FC236}">
                <a16:creationId xmlns:a16="http://schemas.microsoft.com/office/drawing/2014/main" id="{11379A7D-0434-C93A-7B49-435B39A1BD05}"/>
              </a:ext>
            </a:extLst>
          </p:cNvPr>
          <p:cNvCxnSpPr/>
          <p:nvPr/>
        </p:nvCxnSpPr>
        <p:spPr>
          <a:xfrm>
            <a:off x="9133490" y="2189386"/>
            <a:ext cx="0" cy="700960"/>
          </a:xfrm>
          <a:prstGeom prst="line">
            <a:avLst/>
          </a:prstGeom>
          <a:ln w="158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2BE11DA-156A-AD23-6946-4E622CB4DF81}"/>
              </a:ext>
            </a:extLst>
          </p:cNvPr>
          <p:cNvSpPr txBox="1"/>
          <p:nvPr/>
        </p:nvSpPr>
        <p:spPr>
          <a:xfrm>
            <a:off x="4729655" y="2210406"/>
            <a:ext cx="1702676" cy="429560"/>
          </a:xfrm>
          <a:prstGeom prst="rect">
            <a:avLst/>
          </a:prstGeom>
        </p:spPr>
        <p:txBody>
          <a:bodyPr vert="horz" wrap="square" lIns="91440" tIns="45720" rIns="91440" bIns="45720" rtlCol="0">
            <a:noAutofit/>
          </a:bodyPr>
          <a:lstStyle/>
          <a:p>
            <a:pPr>
              <a:lnSpc>
                <a:spcPct val="90000"/>
              </a:lnSpc>
            </a:pPr>
            <a:endParaRPr lang="en-US" sz="1200" b="1"/>
          </a:p>
        </p:txBody>
      </p:sp>
      <p:sp>
        <p:nvSpPr>
          <p:cNvPr id="11" name="TextBox 10">
            <a:extLst>
              <a:ext uri="{FF2B5EF4-FFF2-40B4-BE49-F238E27FC236}">
                <a16:creationId xmlns:a16="http://schemas.microsoft.com/office/drawing/2014/main" id="{670DAFDE-9EED-1AB2-63C5-A84C0858A6C3}"/>
              </a:ext>
            </a:extLst>
          </p:cNvPr>
          <p:cNvSpPr txBox="1"/>
          <p:nvPr/>
        </p:nvSpPr>
        <p:spPr>
          <a:xfrm>
            <a:off x="4729656" y="2210406"/>
            <a:ext cx="4319752" cy="700960"/>
          </a:xfrm>
          <a:prstGeom prst="rect">
            <a:avLst/>
          </a:prstGeom>
        </p:spPr>
        <p:txBody>
          <a:bodyPr vert="horz" wrap="square" lIns="91440" tIns="45720" rIns="91440" bIns="45720" rtlCol="0" anchor="ctr" anchorCtr="0">
            <a:noAutofit/>
          </a:bodyPr>
          <a:lstStyle/>
          <a:p>
            <a:pPr algn="ctr">
              <a:lnSpc>
                <a:spcPct val="90000"/>
              </a:lnSpc>
            </a:pPr>
            <a:r>
              <a:rPr lang="en-US" sz="1400">
                <a:latin typeface="Calibri" panose="020F0502020204030204" pitchFamily="34" charset="0"/>
                <a:cs typeface="Calibri" panose="020F0502020204030204" pitchFamily="34" charset="0"/>
              </a:rPr>
              <a:t>Predicted Consistency</a:t>
            </a:r>
          </a:p>
        </p:txBody>
      </p:sp>
      <p:sp>
        <p:nvSpPr>
          <p:cNvPr id="12" name="TextBox 11">
            <a:extLst>
              <a:ext uri="{FF2B5EF4-FFF2-40B4-BE49-F238E27FC236}">
                <a16:creationId xmlns:a16="http://schemas.microsoft.com/office/drawing/2014/main" id="{D0D85358-903E-B424-9EEF-09953B7EA3CD}"/>
              </a:ext>
            </a:extLst>
          </p:cNvPr>
          <p:cNvSpPr txBox="1"/>
          <p:nvPr/>
        </p:nvSpPr>
        <p:spPr>
          <a:xfrm>
            <a:off x="5806965" y="3245675"/>
            <a:ext cx="4403832" cy="700960"/>
          </a:xfrm>
          <a:prstGeom prst="rect">
            <a:avLst/>
          </a:prstGeom>
        </p:spPr>
        <p:txBody>
          <a:bodyPr vert="horz" wrap="square" lIns="91440" tIns="45720" rIns="91440" bIns="45720" rtlCol="0" anchor="ctr" anchorCtr="0">
            <a:noAutofit/>
          </a:bodyPr>
          <a:lstStyle/>
          <a:p>
            <a:pPr algn="ctr">
              <a:lnSpc>
                <a:spcPct val="90000"/>
              </a:lnSpc>
            </a:pPr>
            <a:r>
              <a:rPr lang="en-US" sz="1400">
                <a:latin typeface="Calibri" panose="020F0502020204030204" pitchFamily="34" charset="0"/>
                <a:cs typeface="Calibri" panose="020F0502020204030204" pitchFamily="34" charset="0"/>
              </a:rPr>
              <a:t>Predicted Consistency</a:t>
            </a:r>
          </a:p>
        </p:txBody>
      </p:sp>
      <p:cxnSp>
        <p:nvCxnSpPr>
          <p:cNvPr id="13" name="Straight Connector 12">
            <a:extLst>
              <a:ext uri="{FF2B5EF4-FFF2-40B4-BE49-F238E27FC236}">
                <a16:creationId xmlns:a16="http://schemas.microsoft.com/office/drawing/2014/main" id="{1AAABC05-8F5E-3FAE-B0DA-8D0EFBC3E3C9}"/>
              </a:ext>
            </a:extLst>
          </p:cNvPr>
          <p:cNvCxnSpPr/>
          <p:nvPr/>
        </p:nvCxnSpPr>
        <p:spPr>
          <a:xfrm>
            <a:off x="10273864" y="3266695"/>
            <a:ext cx="0" cy="700960"/>
          </a:xfrm>
          <a:prstGeom prst="line">
            <a:avLst/>
          </a:prstGeom>
          <a:ln w="15875"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12400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68587-C097-A93F-183F-83F0435DF96D}"/>
              </a:ext>
            </a:extLst>
          </p:cNvPr>
          <p:cNvSpPr>
            <a:spLocks noGrp="1"/>
          </p:cNvSpPr>
          <p:nvPr>
            <p:ph type="title"/>
          </p:nvPr>
        </p:nvSpPr>
        <p:spPr/>
        <p:txBody>
          <a:bodyPr/>
          <a:lstStyle/>
          <a:p>
            <a:r>
              <a:rPr lang="en-US"/>
              <a:t>Break</a:t>
            </a:r>
          </a:p>
        </p:txBody>
      </p:sp>
      <p:sp>
        <p:nvSpPr>
          <p:cNvPr id="4" name="Slide Number Placeholder 3">
            <a:extLst>
              <a:ext uri="{FF2B5EF4-FFF2-40B4-BE49-F238E27FC236}">
                <a16:creationId xmlns:a16="http://schemas.microsoft.com/office/drawing/2014/main" id="{698C6A45-3300-0D35-640D-5243815A099A}"/>
              </a:ext>
            </a:extLst>
          </p:cNvPr>
          <p:cNvSpPr>
            <a:spLocks noGrp="1"/>
          </p:cNvSpPr>
          <p:nvPr>
            <p:ph type="sldNum" sz="quarter" idx="12"/>
          </p:nvPr>
        </p:nvSpPr>
        <p:spPr/>
        <p:txBody>
          <a:bodyPr/>
          <a:lstStyle/>
          <a:p>
            <a:fld id="{B89D3D56-9C5D-E74E-9C18-21C2C5E31D07}" type="slidenum">
              <a:rPr lang="en-US" smtClean="0"/>
              <a:pPr/>
              <a:t>228</a:t>
            </a:fld>
            <a:endParaRPr lang="en-US"/>
          </a:p>
        </p:txBody>
      </p:sp>
    </p:spTree>
    <p:extLst>
      <p:ext uri="{BB962C8B-B14F-4D97-AF65-F5344CB8AC3E}">
        <p14:creationId xmlns:p14="http://schemas.microsoft.com/office/powerpoint/2010/main" val="17584034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5CD88-CEFF-EEFA-E73C-435B6DA77F2B}"/>
              </a:ext>
            </a:extLst>
          </p:cNvPr>
          <p:cNvSpPr>
            <a:spLocks noGrp="1"/>
          </p:cNvSpPr>
          <p:nvPr>
            <p:ph type="title"/>
          </p:nvPr>
        </p:nvSpPr>
        <p:spPr/>
        <p:txBody>
          <a:bodyPr/>
          <a:lstStyle/>
          <a:p>
            <a:r>
              <a:rPr lang="en-US"/>
              <a:t>Special Topics in BLS OD</a:t>
            </a:r>
          </a:p>
        </p:txBody>
      </p:sp>
      <p:sp>
        <p:nvSpPr>
          <p:cNvPr id="3" name="Text Placeholder 2">
            <a:extLst>
              <a:ext uri="{FF2B5EF4-FFF2-40B4-BE49-F238E27FC236}">
                <a16:creationId xmlns:a16="http://schemas.microsoft.com/office/drawing/2014/main" id="{C2CC7FDB-CE6C-74AD-D51E-584367279C26}"/>
              </a:ext>
            </a:extLst>
          </p:cNvPr>
          <p:cNvSpPr>
            <a:spLocks noGrp="1"/>
          </p:cNvSpPr>
          <p:nvPr>
            <p:ph type="body" idx="1"/>
          </p:nvPr>
        </p:nvSpPr>
        <p:spPr/>
        <p:txBody>
          <a:bodyPr/>
          <a:lstStyle/>
          <a:p>
            <a:r>
              <a:rPr lang="en-US"/>
              <a:t>A grab-bag of BLS tips and trick, if time permits</a:t>
            </a:r>
          </a:p>
        </p:txBody>
      </p:sp>
      <p:sp>
        <p:nvSpPr>
          <p:cNvPr id="4" name="Slide Number Placeholder 3">
            <a:extLst>
              <a:ext uri="{FF2B5EF4-FFF2-40B4-BE49-F238E27FC236}">
                <a16:creationId xmlns:a16="http://schemas.microsoft.com/office/drawing/2014/main" id="{75D34DB4-67F5-CD79-FC9D-2FDF033EED13}"/>
              </a:ext>
            </a:extLst>
          </p:cNvPr>
          <p:cNvSpPr>
            <a:spLocks noGrp="1"/>
          </p:cNvSpPr>
          <p:nvPr>
            <p:ph type="sldNum" sz="quarter" idx="12"/>
          </p:nvPr>
        </p:nvSpPr>
        <p:spPr/>
        <p:txBody>
          <a:bodyPr/>
          <a:lstStyle/>
          <a:p>
            <a:fld id="{B89D3D56-9C5D-E74E-9C18-21C2C5E31D07}" type="slidenum">
              <a:rPr lang="en-US" smtClean="0"/>
              <a:pPr/>
              <a:t>229</a:t>
            </a:fld>
            <a:endParaRPr lang="en-US"/>
          </a:p>
        </p:txBody>
      </p:sp>
    </p:spTree>
    <p:extLst>
      <p:ext uri="{BB962C8B-B14F-4D97-AF65-F5344CB8AC3E}">
        <p14:creationId xmlns:p14="http://schemas.microsoft.com/office/powerpoint/2010/main" val="14563374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3A1B16-6E20-FCA1-FD66-43BDD1721EED}"/>
              </a:ext>
            </a:extLst>
          </p:cNvPr>
          <p:cNvSpPr>
            <a:spLocks noGrp="1"/>
          </p:cNvSpPr>
          <p:nvPr>
            <p:ph sz="half" idx="1"/>
          </p:nvPr>
        </p:nvSpPr>
        <p:spPr/>
        <p:txBody>
          <a:bodyPr/>
          <a:lstStyle/>
          <a:p>
            <a:r>
              <a:rPr lang="en-US"/>
              <a:t>GMAT.exe may be flagged by windows defender as an unrecognized app and prevented from running</a:t>
            </a:r>
          </a:p>
          <a:p>
            <a:r>
              <a:rPr lang="en-US"/>
              <a:t>This is a known issue and GMAT has been submitted to Microsoft for recognition</a:t>
            </a:r>
          </a:p>
          <a:p>
            <a:r>
              <a:rPr lang="en-US"/>
              <a:t>There are three options to circumvent this depending on the user’s permissions:</a:t>
            </a:r>
          </a:p>
          <a:p>
            <a:pPr lvl="1"/>
            <a:r>
              <a:rPr lang="en-US"/>
              <a:t>Click “</a:t>
            </a:r>
            <a:r>
              <a:rPr lang="en-US" u="sng"/>
              <a:t>More Info</a:t>
            </a:r>
            <a:r>
              <a:rPr lang="en-US"/>
              <a:t>” and click “Run Anyways”</a:t>
            </a:r>
          </a:p>
          <a:p>
            <a:pPr lvl="1"/>
            <a:r>
              <a:rPr lang="en-US"/>
              <a:t>Right click on GMAT.exe, select properties, then click “Unblock” at the bottom right</a:t>
            </a:r>
          </a:p>
          <a:p>
            <a:pPr lvl="1"/>
            <a:r>
              <a:rPr lang="en-US"/>
              <a:t>Run the included run_gmat.bat file, which contains the single line below:</a:t>
            </a:r>
          </a:p>
          <a:p>
            <a:pPr lvl="1"/>
            <a:endParaRPr lang="en-US"/>
          </a:p>
        </p:txBody>
      </p:sp>
      <p:sp>
        <p:nvSpPr>
          <p:cNvPr id="4" name="Slide Number Placeholder 3">
            <a:extLst>
              <a:ext uri="{FF2B5EF4-FFF2-40B4-BE49-F238E27FC236}">
                <a16:creationId xmlns:a16="http://schemas.microsoft.com/office/drawing/2014/main" id="{A93A8ABE-0BD4-FF90-9A69-EB49B1D2E5BC}"/>
              </a:ext>
            </a:extLst>
          </p:cNvPr>
          <p:cNvSpPr>
            <a:spLocks noGrp="1"/>
          </p:cNvSpPr>
          <p:nvPr>
            <p:ph type="sldNum" sz="quarter" idx="12"/>
          </p:nvPr>
        </p:nvSpPr>
        <p:spPr/>
        <p:txBody>
          <a:bodyPr/>
          <a:lstStyle/>
          <a:p>
            <a:fld id="{B89D3D56-9C5D-E74E-9C18-21C2C5E31D07}" type="slidenum">
              <a:rPr lang="en-US" smtClean="0"/>
              <a:pPr/>
              <a:t>23</a:t>
            </a:fld>
            <a:endParaRPr lang="en-US"/>
          </a:p>
        </p:txBody>
      </p:sp>
      <p:sp>
        <p:nvSpPr>
          <p:cNvPr id="5" name="Title 4">
            <a:extLst>
              <a:ext uri="{FF2B5EF4-FFF2-40B4-BE49-F238E27FC236}">
                <a16:creationId xmlns:a16="http://schemas.microsoft.com/office/drawing/2014/main" id="{111496DF-0174-AD0B-D318-292500DD7648}"/>
              </a:ext>
            </a:extLst>
          </p:cNvPr>
          <p:cNvSpPr>
            <a:spLocks noGrp="1"/>
          </p:cNvSpPr>
          <p:nvPr>
            <p:ph type="title"/>
          </p:nvPr>
        </p:nvSpPr>
        <p:spPr/>
        <p:txBody>
          <a:bodyPr/>
          <a:lstStyle/>
          <a:p>
            <a:r>
              <a:rPr lang="en-US"/>
              <a:t>Simulating an Orbit – Windows Defender Issue</a:t>
            </a:r>
          </a:p>
        </p:txBody>
      </p:sp>
      <p:pic>
        <p:nvPicPr>
          <p:cNvPr id="9" name="Picture 8">
            <a:extLst>
              <a:ext uri="{FF2B5EF4-FFF2-40B4-BE49-F238E27FC236}">
                <a16:creationId xmlns:a16="http://schemas.microsoft.com/office/drawing/2014/main" id="{8E555F1B-50F6-D450-6CEC-8D1D646F7555}"/>
              </a:ext>
            </a:extLst>
          </p:cNvPr>
          <p:cNvPicPr>
            <a:picLocks noChangeAspect="1"/>
          </p:cNvPicPr>
          <p:nvPr/>
        </p:nvPicPr>
        <p:blipFill rotWithShape="1">
          <a:blip r:embed="rId2"/>
          <a:srcRect l="2205" t="2400" r="1707" b="1634"/>
          <a:stretch/>
        </p:blipFill>
        <p:spPr>
          <a:xfrm>
            <a:off x="6665995" y="1454836"/>
            <a:ext cx="4950835" cy="4634129"/>
          </a:xfrm>
          <a:prstGeom prst="rect">
            <a:avLst/>
          </a:prstGeom>
        </p:spPr>
      </p:pic>
      <p:pic>
        <p:nvPicPr>
          <p:cNvPr id="13" name="Picture 12">
            <a:extLst>
              <a:ext uri="{FF2B5EF4-FFF2-40B4-BE49-F238E27FC236}">
                <a16:creationId xmlns:a16="http://schemas.microsoft.com/office/drawing/2014/main" id="{D8525B6A-1944-176D-12E6-C72585198C65}"/>
              </a:ext>
            </a:extLst>
          </p:cNvPr>
          <p:cNvPicPr>
            <a:picLocks noChangeAspect="1"/>
          </p:cNvPicPr>
          <p:nvPr/>
        </p:nvPicPr>
        <p:blipFill rotWithShape="1">
          <a:blip r:embed="rId3"/>
          <a:srcRect l="1186"/>
          <a:stretch/>
        </p:blipFill>
        <p:spPr>
          <a:xfrm>
            <a:off x="2072640" y="5257799"/>
            <a:ext cx="3739746" cy="324396"/>
          </a:xfrm>
          <a:prstGeom prst="rect">
            <a:avLst/>
          </a:prstGeom>
          <a:ln>
            <a:solidFill>
              <a:schemeClr val="tx1"/>
            </a:solidFill>
          </a:ln>
        </p:spPr>
      </p:pic>
    </p:spTree>
    <p:extLst>
      <p:ext uri="{BB962C8B-B14F-4D97-AF65-F5344CB8AC3E}">
        <p14:creationId xmlns:p14="http://schemas.microsoft.com/office/powerpoint/2010/main" val="16215800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657A-1B7C-AEF5-2D32-C75AD881B505}"/>
              </a:ext>
            </a:extLst>
          </p:cNvPr>
          <p:cNvSpPr>
            <a:spLocks noGrp="1"/>
          </p:cNvSpPr>
          <p:nvPr>
            <p:ph type="title"/>
          </p:nvPr>
        </p:nvSpPr>
        <p:spPr/>
        <p:txBody>
          <a:bodyPr/>
          <a:lstStyle/>
          <a:p>
            <a:r>
              <a:rPr lang="en-US"/>
              <a:t>Data Editing for Orbit Determination</a:t>
            </a:r>
          </a:p>
        </p:txBody>
      </p:sp>
      <p:sp>
        <p:nvSpPr>
          <p:cNvPr id="3" name="Content Placeholder 2">
            <a:extLst>
              <a:ext uri="{FF2B5EF4-FFF2-40B4-BE49-F238E27FC236}">
                <a16:creationId xmlns:a16="http://schemas.microsoft.com/office/drawing/2014/main" id="{7F7EFE45-2B3B-BA9D-C104-9B0881BE877A}"/>
              </a:ext>
            </a:extLst>
          </p:cNvPr>
          <p:cNvSpPr>
            <a:spLocks noGrp="1"/>
          </p:cNvSpPr>
          <p:nvPr>
            <p:ph idx="1"/>
          </p:nvPr>
        </p:nvSpPr>
        <p:spPr>
          <a:xfrm>
            <a:off x="1076139" y="1062910"/>
            <a:ext cx="10754972" cy="831426"/>
          </a:xfrm>
        </p:spPr>
        <p:txBody>
          <a:bodyPr/>
          <a:lstStyle/>
          <a:p>
            <a:r>
              <a:rPr lang="en-US"/>
              <a:t>The </a:t>
            </a:r>
            <a:r>
              <a:rPr lang="en-US" err="1"/>
              <a:t>AcceptFilter</a:t>
            </a:r>
            <a:r>
              <a:rPr lang="en-US"/>
              <a:t> and </a:t>
            </a:r>
            <a:r>
              <a:rPr lang="en-US" err="1"/>
              <a:t>RejectFilter</a:t>
            </a:r>
            <a:r>
              <a:rPr lang="en-US"/>
              <a:t> were introduced previously</a:t>
            </a:r>
          </a:p>
          <a:p>
            <a:pPr lvl="1"/>
            <a:r>
              <a:rPr lang="en-US"/>
              <a:t>These are extremely useful, so let’s go into a little more detail; here are some more examples</a:t>
            </a:r>
          </a:p>
          <a:p>
            <a:endParaRPr lang="en-US"/>
          </a:p>
        </p:txBody>
      </p:sp>
      <p:sp>
        <p:nvSpPr>
          <p:cNvPr id="4" name="Slide Number Placeholder 3">
            <a:extLst>
              <a:ext uri="{FF2B5EF4-FFF2-40B4-BE49-F238E27FC236}">
                <a16:creationId xmlns:a16="http://schemas.microsoft.com/office/drawing/2014/main" id="{0CACC46B-BB5F-4E49-0219-3F116E54F3D1}"/>
              </a:ext>
            </a:extLst>
          </p:cNvPr>
          <p:cNvSpPr>
            <a:spLocks noGrp="1"/>
          </p:cNvSpPr>
          <p:nvPr>
            <p:ph type="sldNum" sz="quarter" idx="12"/>
          </p:nvPr>
        </p:nvSpPr>
        <p:spPr/>
        <p:txBody>
          <a:bodyPr/>
          <a:lstStyle/>
          <a:p>
            <a:fld id="{B89D3D56-9C5D-E74E-9C18-21C2C5E31D07}" type="slidenum">
              <a:rPr lang="en-US" smtClean="0"/>
              <a:pPr/>
              <a:t>230</a:t>
            </a:fld>
            <a:endParaRPr lang="en-US"/>
          </a:p>
        </p:txBody>
      </p:sp>
      <p:sp>
        <p:nvSpPr>
          <p:cNvPr id="5" name="TextBox 4">
            <a:extLst>
              <a:ext uri="{FF2B5EF4-FFF2-40B4-BE49-F238E27FC236}">
                <a16:creationId xmlns:a16="http://schemas.microsoft.com/office/drawing/2014/main" id="{2E4CB2A5-991A-8AF7-B244-DA98DB3AB18F}"/>
              </a:ext>
            </a:extLst>
          </p:cNvPr>
          <p:cNvSpPr txBox="1"/>
          <p:nvPr/>
        </p:nvSpPr>
        <p:spPr>
          <a:xfrm>
            <a:off x="1106783" y="1694062"/>
            <a:ext cx="4931469" cy="5101397"/>
          </a:xfrm>
          <a:prstGeom prst="rect">
            <a:avLst/>
          </a:prstGeom>
          <a:noFill/>
          <a:ln>
            <a:solidFill>
              <a:schemeClr val="accent1"/>
            </a:solidFill>
            <a:prstDash val="dash"/>
          </a:ln>
        </p:spPr>
        <p:txBody>
          <a:bodyPr wrap="square">
            <a:spAutoFit/>
          </a:bodyPr>
          <a:lstStyle/>
          <a:p>
            <a:r>
              <a:rPr lang="en-US" sz="1050" dirty="0">
                <a:latin typeface="Courier New" pitchFamily="49" charset="0"/>
                <a:cs typeface="Courier New" pitchFamily="49" charset="0"/>
              </a:rPr>
              <a:t>Create </a:t>
            </a:r>
            <a:r>
              <a:rPr lang="en-US" sz="1050" dirty="0" err="1">
                <a:latin typeface="Courier New" pitchFamily="49" charset="0"/>
                <a:cs typeface="Courier New" pitchFamily="49" charset="0"/>
              </a:rPr>
              <a:t>AcceptFilter</a:t>
            </a:r>
            <a:r>
              <a:rPr lang="en-US" sz="1050" dirty="0">
                <a:latin typeface="Courier New" pitchFamily="49" charset="0"/>
                <a:cs typeface="Courier New" pitchFamily="49" charset="0"/>
              </a:rPr>
              <a:t> AF</a:t>
            </a:r>
          </a:p>
          <a:p>
            <a:r>
              <a:rPr lang="en-US" sz="1050" dirty="0">
                <a:latin typeface="Courier New" pitchFamily="49" charset="0"/>
                <a:cs typeface="Courier New" pitchFamily="49" charset="0"/>
              </a:rPr>
              <a:t> </a:t>
            </a:r>
          </a:p>
          <a:p>
            <a:r>
              <a:rPr lang="en-US" sz="1050" dirty="0">
                <a:latin typeface="Courier New" pitchFamily="49" charset="0"/>
                <a:cs typeface="Courier New" pitchFamily="49" charset="0"/>
              </a:rPr>
              <a:t>% Accept all data from any station starting from 15 Aug </a:t>
            </a:r>
          </a:p>
          <a:p>
            <a:r>
              <a:rPr lang="en-US" sz="1050" dirty="0">
                <a:latin typeface="Courier New" pitchFamily="49" charset="0"/>
                <a:cs typeface="Courier New" pitchFamily="49" charset="0"/>
              </a:rPr>
              <a:t>% 2010 01:21:50 until the end of the run; ignore all data </a:t>
            </a:r>
          </a:p>
          <a:p>
            <a:r>
              <a:rPr lang="en-US" sz="1050" dirty="0">
                <a:latin typeface="Courier New" pitchFamily="49" charset="0"/>
                <a:cs typeface="Courier New" pitchFamily="49" charset="0"/>
              </a:rPr>
              <a:t>% before then</a:t>
            </a:r>
          </a:p>
          <a:p>
            <a:endParaRPr lang="en-US" sz="1050" dirty="0">
              <a:latin typeface="Courier New" pitchFamily="49" charset="0"/>
              <a:cs typeface="Courier New" pitchFamily="49" charset="0"/>
            </a:endParaRPr>
          </a:p>
          <a:p>
            <a:r>
              <a:rPr lang="en-US" sz="1050" dirty="0" err="1">
                <a:latin typeface="Courier New" pitchFamily="49" charset="0"/>
                <a:cs typeface="Courier New" pitchFamily="49" charset="0"/>
              </a:rPr>
              <a:t>AF.EpochFormat</a:t>
            </a:r>
            <a:r>
              <a:rPr lang="en-US" sz="1050" dirty="0">
                <a:latin typeface="Courier New" pitchFamily="49" charset="0"/>
                <a:cs typeface="Courier New" pitchFamily="49" charset="0"/>
              </a:rPr>
              <a:t>  = '</a:t>
            </a:r>
            <a:r>
              <a:rPr lang="en-US" sz="1050" dirty="0" err="1">
                <a:latin typeface="Courier New" pitchFamily="49" charset="0"/>
                <a:cs typeface="Courier New" pitchFamily="49" charset="0"/>
              </a:rPr>
              <a:t>UTCGregorian</a:t>
            </a:r>
            <a:r>
              <a:rPr lang="en-US" sz="1050" dirty="0">
                <a:latin typeface="Courier New" pitchFamily="49" charset="0"/>
                <a:cs typeface="Courier New" pitchFamily="49" charset="0"/>
              </a:rPr>
              <a:t>'</a:t>
            </a:r>
          </a:p>
          <a:p>
            <a:r>
              <a:rPr lang="en-US" sz="1050" dirty="0" err="1">
                <a:latin typeface="Courier New" pitchFamily="49" charset="0"/>
                <a:cs typeface="Courier New" pitchFamily="49" charset="0"/>
              </a:rPr>
              <a:t>AF.InitialEpoch</a:t>
            </a:r>
            <a:r>
              <a:rPr lang="en-US" sz="1050" dirty="0">
                <a:latin typeface="Courier New" pitchFamily="49" charset="0"/>
                <a:cs typeface="Courier New" pitchFamily="49" charset="0"/>
              </a:rPr>
              <a:t> = '15 Aug 2010 01:21:50.000'</a:t>
            </a:r>
          </a:p>
          <a:p>
            <a:endParaRPr lang="en-US" sz="1050" dirty="0">
              <a:latin typeface="Courier New" pitchFamily="49" charset="0"/>
              <a:cs typeface="Courier New" pitchFamily="49" charset="0"/>
            </a:endParaRPr>
          </a:p>
          <a:p>
            <a:r>
              <a:rPr lang="en-US" sz="1050" dirty="0">
                <a:latin typeface="Courier New" pitchFamily="49" charset="0"/>
                <a:cs typeface="Courier New" pitchFamily="49" charset="0"/>
              </a:rPr>
              <a:t>% Accept all data from any station starting from the </a:t>
            </a:r>
          </a:p>
          <a:p>
            <a:r>
              <a:rPr lang="en-US" sz="1050" dirty="0">
                <a:latin typeface="Courier New" pitchFamily="49" charset="0"/>
                <a:cs typeface="Courier New" pitchFamily="49" charset="0"/>
              </a:rPr>
              <a:t>% beginning of the run until 15 Aug 2010 01:21:50; ignore </a:t>
            </a:r>
          </a:p>
          <a:p>
            <a:r>
              <a:rPr lang="en-US" sz="1050" dirty="0">
                <a:latin typeface="Courier New" pitchFamily="49" charset="0"/>
                <a:cs typeface="Courier New" pitchFamily="49" charset="0"/>
              </a:rPr>
              <a:t>% all data after then</a:t>
            </a:r>
          </a:p>
          <a:p>
            <a:endParaRPr lang="en-US" sz="1050" dirty="0">
              <a:latin typeface="Courier New" pitchFamily="49" charset="0"/>
              <a:cs typeface="Courier New" pitchFamily="49" charset="0"/>
            </a:endParaRPr>
          </a:p>
          <a:p>
            <a:r>
              <a:rPr lang="en-US" sz="1050" dirty="0" err="1">
                <a:latin typeface="Courier New" pitchFamily="49" charset="0"/>
                <a:cs typeface="Courier New" pitchFamily="49" charset="0"/>
              </a:rPr>
              <a:t>AF.EpochFormat</a:t>
            </a:r>
            <a:r>
              <a:rPr lang="en-US" sz="1050" dirty="0">
                <a:latin typeface="Courier New" pitchFamily="49" charset="0"/>
                <a:cs typeface="Courier New" pitchFamily="49" charset="0"/>
              </a:rPr>
              <a:t>  = '</a:t>
            </a:r>
            <a:r>
              <a:rPr lang="en-US" sz="1050" dirty="0" err="1">
                <a:latin typeface="Courier New" pitchFamily="49" charset="0"/>
                <a:cs typeface="Courier New" pitchFamily="49" charset="0"/>
              </a:rPr>
              <a:t>UTCGregorian</a:t>
            </a:r>
            <a:r>
              <a:rPr lang="en-US" sz="1050" dirty="0">
                <a:latin typeface="Courier New" pitchFamily="49" charset="0"/>
                <a:cs typeface="Courier New" pitchFamily="49" charset="0"/>
              </a:rPr>
              <a:t>'</a:t>
            </a:r>
          </a:p>
          <a:p>
            <a:r>
              <a:rPr lang="en-US" sz="1050" dirty="0" err="1">
                <a:latin typeface="Courier New" pitchFamily="49" charset="0"/>
                <a:cs typeface="Courier New" pitchFamily="49" charset="0"/>
              </a:rPr>
              <a:t>AF.FinalEpoch</a:t>
            </a:r>
            <a:r>
              <a:rPr lang="en-US" sz="1050" dirty="0">
                <a:latin typeface="Courier New" pitchFamily="49" charset="0"/>
                <a:cs typeface="Courier New" pitchFamily="49" charset="0"/>
              </a:rPr>
              <a:t>   = '15 Aug 2010 01:21:50.000'</a:t>
            </a:r>
          </a:p>
          <a:p>
            <a:endParaRPr lang="en-US" sz="1050" dirty="0">
              <a:latin typeface="Courier New" pitchFamily="49" charset="0"/>
              <a:cs typeface="Courier New" pitchFamily="49" charset="0"/>
            </a:endParaRPr>
          </a:p>
          <a:p>
            <a:r>
              <a:rPr lang="en-US" sz="1050" dirty="0">
                <a:latin typeface="Courier New" pitchFamily="49" charset="0"/>
                <a:cs typeface="Courier New" pitchFamily="49" charset="0"/>
              </a:rPr>
              <a:t>% Accept all data from any station between 15 Aug 2010 </a:t>
            </a:r>
          </a:p>
          <a:p>
            <a:r>
              <a:rPr lang="en-US" sz="1050" dirty="0">
                <a:latin typeface="Courier New" pitchFamily="49" charset="0"/>
                <a:cs typeface="Courier New" pitchFamily="49" charset="0"/>
              </a:rPr>
              <a:t>% 01:21:50 and 06:21:50; all other data is ignored</a:t>
            </a:r>
          </a:p>
          <a:p>
            <a:endParaRPr lang="en-US" sz="1050" dirty="0">
              <a:latin typeface="Courier New" pitchFamily="49" charset="0"/>
              <a:cs typeface="Courier New" pitchFamily="49" charset="0"/>
            </a:endParaRPr>
          </a:p>
          <a:p>
            <a:r>
              <a:rPr lang="en-US" sz="1050" dirty="0" err="1">
                <a:latin typeface="Courier New" pitchFamily="49" charset="0"/>
                <a:cs typeface="Courier New" pitchFamily="49" charset="0"/>
              </a:rPr>
              <a:t>AF.EpochFormat</a:t>
            </a:r>
            <a:r>
              <a:rPr lang="en-US" sz="1050" dirty="0">
                <a:latin typeface="Courier New" pitchFamily="49" charset="0"/>
                <a:cs typeface="Courier New" pitchFamily="49" charset="0"/>
              </a:rPr>
              <a:t>  = '</a:t>
            </a:r>
            <a:r>
              <a:rPr lang="en-US" sz="1050" dirty="0" err="1">
                <a:latin typeface="Courier New" pitchFamily="49" charset="0"/>
                <a:cs typeface="Courier New" pitchFamily="49" charset="0"/>
              </a:rPr>
              <a:t>UTCGregorian</a:t>
            </a:r>
            <a:r>
              <a:rPr lang="en-US" sz="1050" dirty="0">
                <a:latin typeface="Courier New" pitchFamily="49" charset="0"/>
                <a:cs typeface="Courier New" pitchFamily="49" charset="0"/>
              </a:rPr>
              <a:t>’</a:t>
            </a:r>
          </a:p>
          <a:p>
            <a:r>
              <a:rPr lang="en-US" sz="1050" dirty="0" err="1">
                <a:latin typeface="Courier New" pitchFamily="49" charset="0"/>
                <a:cs typeface="Courier New" pitchFamily="49" charset="0"/>
              </a:rPr>
              <a:t>AF.InitialEpoch</a:t>
            </a:r>
            <a:r>
              <a:rPr lang="en-US" sz="1050" dirty="0">
                <a:latin typeface="Courier New" pitchFamily="49" charset="0"/>
                <a:cs typeface="Courier New" pitchFamily="49" charset="0"/>
              </a:rPr>
              <a:t> = '15 Aug 2010 01:21:50.000'</a:t>
            </a:r>
          </a:p>
          <a:p>
            <a:r>
              <a:rPr lang="en-US" sz="1050" dirty="0" err="1">
                <a:latin typeface="Courier New" pitchFamily="49" charset="0"/>
                <a:cs typeface="Courier New" pitchFamily="49" charset="0"/>
              </a:rPr>
              <a:t>AF.FinalEpoch</a:t>
            </a:r>
            <a:r>
              <a:rPr lang="en-US" sz="1050" dirty="0">
                <a:latin typeface="Courier New" pitchFamily="49" charset="0"/>
                <a:cs typeface="Courier New" pitchFamily="49" charset="0"/>
              </a:rPr>
              <a:t>   = '15 Aug 2010 06:21:50.000’</a:t>
            </a:r>
          </a:p>
          <a:p>
            <a:endParaRPr lang="en-US" sz="1050" dirty="0">
              <a:latin typeface="Courier New" pitchFamily="49" charset="0"/>
              <a:cs typeface="Courier New" pitchFamily="49" charset="0"/>
            </a:endParaRPr>
          </a:p>
          <a:p>
            <a:r>
              <a:rPr lang="en-US" sz="1050" dirty="0">
                <a:latin typeface="Courier New" pitchFamily="49" charset="0"/>
                <a:cs typeface="Courier New" pitchFamily="49" charset="0"/>
              </a:rPr>
              <a:t>% Accept only </a:t>
            </a:r>
            <a:r>
              <a:rPr lang="en-US" sz="1050" dirty="0" err="1">
                <a:latin typeface="Courier New" pitchFamily="49" charset="0"/>
                <a:cs typeface="Courier New" pitchFamily="49" charset="0"/>
              </a:rPr>
              <a:t>RangeRate</a:t>
            </a:r>
            <a:r>
              <a:rPr lang="en-US" sz="1050" dirty="0">
                <a:latin typeface="Courier New" pitchFamily="49" charset="0"/>
                <a:cs typeface="Courier New" pitchFamily="49" charset="0"/>
              </a:rPr>
              <a:t> data from any station between </a:t>
            </a:r>
          </a:p>
          <a:p>
            <a:r>
              <a:rPr lang="en-US" sz="1050" dirty="0">
                <a:latin typeface="Courier New" pitchFamily="49" charset="0"/>
                <a:cs typeface="Courier New" pitchFamily="49" charset="0"/>
              </a:rPr>
              <a:t>% 15 Aug 2010 01:21:50 and 06:21:50; all other data is </a:t>
            </a:r>
          </a:p>
          <a:p>
            <a:r>
              <a:rPr lang="en-US" sz="1050" dirty="0">
                <a:latin typeface="Courier New" pitchFamily="49" charset="0"/>
                <a:cs typeface="Courier New" pitchFamily="49" charset="0"/>
              </a:rPr>
              <a:t>% ignored</a:t>
            </a:r>
          </a:p>
          <a:p>
            <a:endParaRPr lang="en-US" sz="1050" dirty="0">
              <a:latin typeface="Courier New" pitchFamily="49" charset="0"/>
              <a:cs typeface="Courier New" pitchFamily="49" charset="0"/>
            </a:endParaRPr>
          </a:p>
          <a:p>
            <a:r>
              <a:rPr lang="en-US" sz="1050" dirty="0" err="1">
                <a:latin typeface="Courier New" pitchFamily="49" charset="0"/>
                <a:cs typeface="Courier New" pitchFamily="49" charset="0"/>
              </a:rPr>
              <a:t>AF.EpochFormat</a:t>
            </a:r>
            <a:r>
              <a:rPr lang="en-US" sz="1050" dirty="0">
                <a:latin typeface="Courier New" pitchFamily="49" charset="0"/>
                <a:cs typeface="Courier New" pitchFamily="49" charset="0"/>
              </a:rPr>
              <a:t>  = '</a:t>
            </a:r>
            <a:r>
              <a:rPr lang="en-US" sz="1050" dirty="0" err="1">
                <a:latin typeface="Courier New" pitchFamily="49" charset="0"/>
                <a:cs typeface="Courier New" pitchFamily="49" charset="0"/>
              </a:rPr>
              <a:t>UTCGregorian</a:t>
            </a:r>
            <a:r>
              <a:rPr lang="en-US" sz="1050" dirty="0">
                <a:latin typeface="Courier New" pitchFamily="49" charset="0"/>
                <a:cs typeface="Courier New" pitchFamily="49" charset="0"/>
              </a:rPr>
              <a:t>’</a:t>
            </a:r>
          </a:p>
          <a:p>
            <a:r>
              <a:rPr lang="en-US" sz="1050" dirty="0" err="1">
                <a:latin typeface="Courier New" pitchFamily="49" charset="0"/>
                <a:cs typeface="Courier New" pitchFamily="49" charset="0"/>
              </a:rPr>
              <a:t>AF.InitialEpoch</a:t>
            </a:r>
            <a:r>
              <a:rPr lang="en-US" sz="1050" dirty="0">
                <a:latin typeface="Courier New" pitchFamily="49" charset="0"/>
                <a:cs typeface="Courier New" pitchFamily="49" charset="0"/>
              </a:rPr>
              <a:t> = '15 Aug 2010 01:21:50.000'</a:t>
            </a:r>
          </a:p>
          <a:p>
            <a:r>
              <a:rPr lang="en-US" sz="1050" dirty="0" err="1">
                <a:latin typeface="Courier New" pitchFamily="49" charset="0"/>
                <a:cs typeface="Courier New" pitchFamily="49" charset="0"/>
              </a:rPr>
              <a:t>AF.FinalEpoch</a:t>
            </a:r>
            <a:r>
              <a:rPr lang="en-US" sz="1050" dirty="0">
                <a:latin typeface="Courier New" pitchFamily="49" charset="0"/>
                <a:cs typeface="Courier New" pitchFamily="49" charset="0"/>
              </a:rPr>
              <a:t>   = '15 Aug 2010 06:21:50.000’</a:t>
            </a:r>
          </a:p>
          <a:p>
            <a:r>
              <a:rPr lang="en-US" sz="1050" dirty="0" err="1">
                <a:latin typeface="Courier New" pitchFamily="49" charset="0"/>
                <a:cs typeface="Courier New" pitchFamily="49" charset="0"/>
              </a:rPr>
              <a:t>AF.DataTypes</a:t>
            </a:r>
            <a:r>
              <a:rPr lang="en-US" sz="1050" dirty="0">
                <a:latin typeface="Courier New" pitchFamily="49" charset="0"/>
                <a:cs typeface="Courier New" pitchFamily="49" charset="0"/>
              </a:rPr>
              <a:t>    = {</a:t>
            </a:r>
            <a:r>
              <a:rPr lang="en-US" sz="1050" dirty="0" err="1">
                <a:latin typeface="Courier New" pitchFamily="49" charset="0"/>
                <a:cs typeface="Courier New" pitchFamily="49" charset="0"/>
              </a:rPr>
              <a:t>RangeRate</a:t>
            </a:r>
            <a:r>
              <a:rPr lang="en-US" sz="1050" dirty="0">
                <a:latin typeface="Courier New" pitchFamily="49" charset="0"/>
                <a:cs typeface="Courier New" pitchFamily="49" charset="0"/>
              </a:rPr>
              <a:t>}</a:t>
            </a:r>
          </a:p>
        </p:txBody>
      </p:sp>
      <p:sp>
        <p:nvSpPr>
          <p:cNvPr id="6" name="TextBox 5">
            <a:extLst>
              <a:ext uri="{FF2B5EF4-FFF2-40B4-BE49-F238E27FC236}">
                <a16:creationId xmlns:a16="http://schemas.microsoft.com/office/drawing/2014/main" id="{AC26230F-F851-0EDF-C0F7-B21EC1F43A4F}"/>
              </a:ext>
            </a:extLst>
          </p:cNvPr>
          <p:cNvSpPr txBox="1"/>
          <p:nvPr/>
        </p:nvSpPr>
        <p:spPr>
          <a:xfrm>
            <a:off x="6184394" y="1691315"/>
            <a:ext cx="5142951" cy="4939814"/>
          </a:xfrm>
          <a:prstGeom prst="rect">
            <a:avLst/>
          </a:prstGeom>
          <a:noFill/>
          <a:ln>
            <a:solidFill>
              <a:schemeClr val="accent1"/>
            </a:solidFill>
            <a:prstDash val="dash"/>
          </a:ln>
        </p:spPr>
        <p:txBody>
          <a:bodyPr wrap="square">
            <a:spAutoFit/>
          </a:bodyPr>
          <a:lstStyle/>
          <a:p>
            <a:r>
              <a:rPr lang="en-US" sz="1050">
                <a:latin typeface="Courier New" pitchFamily="49" charset="0"/>
                <a:cs typeface="Courier New" pitchFamily="49" charset="0"/>
              </a:rPr>
              <a:t>Create </a:t>
            </a:r>
            <a:r>
              <a:rPr lang="en-US" sz="1050" err="1">
                <a:latin typeface="Courier New" pitchFamily="49" charset="0"/>
                <a:cs typeface="Courier New" pitchFamily="49" charset="0"/>
              </a:rPr>
              <a:t>RejectFilter</a:t>
            </a:r>
            <a:r>
              <a:rPr lang="en-US" sz="1050">
                <a:latin typeface="Courier New" pitchFamily="49" charset="0"/>
                <a:cs typeface="Courier New" pitchFamily="49" charset="0"/>
              </a:rPr>
              <a:t> RF</a:t>
            </a:r>
          </a:p>
          <a:p>
            <a:r>
              <a:rPr lang="en-US" sz="1050">
                <a:latin typeface="Courier New" pitchFamily="49" charset="0"/>
                <a:cs typeface="Courier New" pitchFamily="49" charset="0"/>
              </a:rPr>
              <a:t> </a:t>
            </a:r>
          </a:p>
          <a:p>
            <a:r>
              <a:rPr lang="en-US" sz="1050">
                <a:latin typeface="Courier New" pitchFamily="49" charset="0"/>
                <a:cs typeface="Courier New" pitchFamily="49" charset="0"/>
              </a:rPr>
              <a:t>% Reject all data from any station between 15 Aug 2010</a:t>
            </a:r>
          </a:p>
          <a:p>
            <a:r>
              <a:rPr lang="en-US" sz="1050">
                <a:latin typeface="Courier New" pitchFamily="49" charset="0"/>
                <a:cs typeface="Courier New" pitchFamily="49" charset="0"/>
              </a:rPr>
              <a:t>% 01:21:50 and 06:21:50; all other data is accepted</a:t>
            </a:r>
          </a:p>
          <a:p>
            <a:endParaRPr lang="en-US" sz="1050">
              <a:latin typeface="Courier New" pitchFamily="49" charset="0"/>
              <a:cs typeface="Courier New" pitchFamily="49" charset="0"/>
            </a:endParaRPr>
          </a:p>
          <a:p>
            <a:r>
              <a:rPr lang="en-US" sz="1050" err="1">
                <a:latin typeface="Courier New" pitchFamily="49" charset="0"/>
                <a:cs typeface="Courier New" pitchFamily="49" charset="0"/>
              </a:rPr>
              <a:t>RF.EpochFormat</a:t>
            </a:r>
            <a:r>
              <a:rPr lang="en-US" sz="1050">
                <a:latin typeface="Courier New" pitchFamily="49" charset="0"/>
                <a:cs typeface="Courier New" pitchFamily="49" charset="0"/>
              </a:rPr>
              <a:t>  = '</a:t>
            </a:r>
            <a:r>
              <a:rPr lang="en-US" sz="1050" err="1">
                <a:latin typeface="Courier New" pitchFamily="49" charset="0"/>
                <a:cs typeface="Courier New" pitchFamily="49" charset="0"/>
              </a:rPr>
              <a:t>UTCGregorian</a:t>
            </a:r>
            <a:r>
              <a:rPr lang="en-US" sz="1050">
                <a:latin typeface="Courier New" pitchFamily="49" charset="0"/>
                <a:cs typeface="Courier New" pitchFamily="49" charset="0"/>
              </a:rPr>
              <a:t>’</a:t>
            </a:r>
          </a:p>
          <a:p>
            <a:r>
              <a:rPr lang="en-US" sz="1050" err="1">
                <a:latin typeface="Courier New" pitchFamily="49" charset="0"/>
                <a:cs typeface="Courier New" pitchFamily="49" charset="0"/>
              </a:rPr>
              <a:t>RF.InitialEpoch</a:t>
            </a:r>
            <a:r>
              <a:rPr lang="en-US" sz="1050">
                <a:latin typeface="Courier New" pitchFamily="49" charset="0"/>
                <a:cs typeface="Courier New" pitchFamily="49" charset="0"/>
              </a:rPr>
              <a:t> = '15 Aug 2010 01:21:50.000'</a:t>
            </a:r>
          </a:p>
          <a:p>
            <a:r>
              <a:rPr lang="en-US" sz="1050" err="1">
                <a:latin typeface="Courier New" pitchFamily="49" charset="0"/>
                <a:cs typeface="Courier New" pitchFamily="49" charset="0"/>
              </a:rPr>
              <a:t>RF.FinalEpoch</a:t>
            </a:r>
            <a:r>
              <a:rPr lang="en-US" sz="1050">
                <a:latin typeface="Courier New" pitchFamily="49" charset="0"/>
                <a:cs typeface="Courier New" pitchFamily="49" charset="0"/>
              </a:rPr>
              <a:t>   = '15 Aug 2010 06:21:50.000'</a:t>
            </a:r>
          </a:p>
          <a:p>
            <a:endParaRPr lang="en-US" sz="1050">
              <a:latin typeface="Courier New" pitchFamily="49" charset="0"/>
              <a:cs typeface="Courier New" pitchFamily="49" charset="0"/>
            </a:endParaRPr>
          </a:p>
          <a:p>
            <a:r>
              <a:rPr lang="en-US" sz="1050">
                <a:latin typeface="Courier New" pitchFamily="49" charset="0"/>
                <a:cs typeface="Courier New" pitchFamily="49" charset="0"/>
              </a:rPr>
              <a:t>% Reject all data from only WS1S between 15 Aug 2010 01:21:50 </a:t>
            </a:r>
          </a:p>
          <a:p>
            <a:r>
              <a:rPr lang="en-US" sz="1050">
                <a:latin typeface="Courier New" pitchFamily="49" charset="0"/>
                <a:cs typeface="Courier New" pitchFamily="49" charset="0"/>
              </a:rPr>
              <a:t>% and 06:21:50; all other data is accepted, including from any % other station during this span</a:t>
            </a:r>
          </a:p>
          <a:p>
            <a:endParaRPr lang="en-US" sz="1050">
              <a:latin typeface="Courier New" pitchFamily="49" charset="0"/>
              <a:cs typeface="Courier New" pitchFamily="49" charset="0"/>
            </a:endParaRPr>
          </a:p>
          <a:p>
            <a:r>
              <a:rPr lang="en-US" sz="1050" err="1">
                <a:latin typeface="Courier New" pitchFamily="49" charset="0"/>
                <a:cs typeface="Courier New" pitchFamily="49" charset="0"/>
              </a:rPr>
              <a:t>RF.EpochFormat</a:t>
            </a:r>
            <a:r>
              <a:rPr lang="en-US" sz="1050">
                <a:latin typeface="Courier New" pitchFamily="49" charset="0"/>
                <a:cs typeface="Courier New" pitchFamily="49" charset="0"/>
              </a:rPr>
              <a:t>  = '</a:t>
            </a:r>
            <a:r>
              <a:rPr lang="en-US" sz="1050" err="1">
                <a:latin typeface="Courier New" pitchFamily="49" charset="0"/>
                <a:cs typeface="Courier New" pitchFamily="49" charset="0"/>
              </a:rPr>
              <a:t>UTCGregorian</a:t>
            </a:r>
            <a:r>
              <a:rPr lang="en-US" sz="1050">
                <a:latin typeface="Courier New" pitchFamily="49" charset="0"/>
                <a:cs typeface="Courier New" pitchFamily="49" charset="0"/>
              </a:rPr>
              <a:t>’</a:t>
            </a:r>
          </a:p>
          <a:p>
            <a:r>
              <a:rPr lang="en-US" sz="1050" err="1">
                <a:latin typeface="Courier New" pitchFamily="49" charset="0"/>
                <a:cs typeface="Courier New" pitchFamily="49" charset="0"/>
              </a:rPr>
              <a:t>RF.InitialEpoch</a:t>
            </a:r>
            <a:r>
              <a:rPr lang="en-US" sz="1050">
                <a:latin typeface="Courier New" pitchFamily="49" charset="0"/>
                <a:cs typeface="Courier New" pitchFamily="49" charset="0"/>
              </a:rPr>
              <a:t> = '15 Aug 2010 01:21:50.000'</a:t>
            </a:r>
          </a:p>
          <a:p>
            <a:r>
              <a:rPr lang="en-US" sz="1050" err="1">
                <a:latin typeface="Courier New" pitchFamily="49" charset="0"/>
                <a:cs typeface="Courier New" pitchFamily="49" charset="0"/>
              </a:rPr>
              <a:t>RF.FinalEpoch</a:t>
            </a:r>
            <a:r>
              <a:rPr lang="en-US" sz="1050">
                <a:latin typeface="Courier New" pitchFamily="49" charset="0"/>
                <a:cs typeface="Courier New" pitchFamily="49" charset="0"/>
              </a:rPr>
              <a:t>   = '15 Aug 2010 06:21:50.000’</a:t>
            </a:r>
          </a:p>
          <a:p>
            <a:r>
              <a:rPr lang="en-US" sz="1050" err="1">
                <a:latin typeface="Courier New" pitchFamily="49" charset="0"/>
                <a:cs typeface="Courier New" pitchFamily="49" charset="0"/>
              </a:rPr>
              <a:t>RF.Trackers</a:t>
            </a:r>
            <a:r>
              <a:rPr lang="en-US" sz="1050">
                <a:latin typeface="Courier New" pitchFamily="49" charset="0"/>
                <a:cs typeface="Courier New" pitchFamily="49" charset="0"/>
              </a:rPr>
              <a:t>     = {WS1S}</a:t>
            </a:r>
          </a:p>
          <a:p>
            <a:endParaRPr lang="en-US" sz="1050">
              <a:latin typeface="Courier New" pitchFamily="49" charset="0"/>
              <a:cs typeface="Courier New" pitchFamily="49" charset="0"/>
            </a:endParaRPr>
          </a:p>
          <a:p>
            <a:r>
              <a:rPr lang="en-US" sz="1050">
                <a:latin typeface="Courier New" pitchFamily="49" charset="0"/>
                <a:cs typeface="Courier New" pitchFamily="49" charset="0"/>
              </a:rPr>
              <a:t>% Reject </a:t>
            </a:r>
            <a:r>
              <a:rPr lang="en-US" sz="1050" err="1">
                <a:latin typeface="Courier New" pitchFamily="49" charset="0"/>
                <a:cs typeface="Courier New" pitchFamily="49" charset="0"/>
              </a:rPr>
              <a:t>RangeRate</a:t>
            </a:r>
            <a:r>
              <a:rPr lang="en-US" sz="1050">
                <a:latin typeface="Courier New" pitchFamily="49" charset="0"/>
                <a:cs typeface="Courier New" pitchFamily="49" charset="0"/>
              </a:rPr>
              <a:t> data from only WS1S between 15 Aug 2010 </a:t>
            </a:r>
          </a:p>
          <a:p>
            <a:r>
              <a:rPr lang="en-US" sz="1050">
                <a:latin typeface="Courier New" pitchFamily="49" charset="0"/>
                <a:cs typeface="Courier New" pitchFamily="49" charset="0"/>
              </a:rPr>
              <a:t>% 01:21:50 and 06:21:50; all other data is accepted, including</a:t>
            </a:r>
          </a:p>
          <a:p>
            <a:r>
              <a:rPr lang="en-US" sz="1050">
                <a:latin typeface="Courier New" pitchFamily="49" charset="0"/>
                <a:cs typeface="Courier New" pitchFamily="49" charset="0"/>
              </a:rPr>
              <a:t>% from any other station during this span</a:t>
            </a:r>
          </a:p>
          <a:p>
            <a:endParaRPr lang="en-US" sz="1050">
              <a:latin typeface="Courier New" pitchFamily="49" charset="0"/>
              <a:cs typeface="Courier New" pitchFamily="49" charset="0"/>
            </a:endParaRPr>
          </a:p>
          <a:p>
            <a:r>
              <a:rPr lang="en-US" sz="1050" err="1">
                <a:latin typeface="Courier New" pitchFamily="49" charset="0"/>
                <a:cs typeface="Courier New" pitchFamily="49" charset="0"/>
              </a:rPr>
              <a:t>RF.EpochFormat</a:t>
            </a:r>
            <a:r>
              <a:rPr lang="en-US" sz="1050">
                <a:latin typeface="Courier New" pitchFamily="49" charset="0"/>
                <a:cs typeface="Courier New" pitchFamily="49" charset="0"/>
              </a:rPr>
              <a:t>  = '</a:t>
            </a:r>
            <a:r>
              <a:rPr lang="en-US" sz="1050" err="1">
                <a:latin typeface="Courier New" pitchFamily="49" charset="0"/>
                <a:cs typeface="Courier New" pitchFamily="49" charset="0"/>
              </a:rPr>
              <a:t>UTCGregorian</a:t>
            </a:r>
            <a:r>
              <a:rPr lang="en-US" sz="1050">
                <a:latin typeface="Courier New" pitchFamily="49" charset="0"/>
                <a:cs typeface="Courier New" pitchFamily="49" charset="0"/>
              </a:rPr>
              <a:t>’</a:t>
            </a:r>
          </a:p>
          <a:p>
            <a:r>
              <a:rPr lang="en-US" sz="1050" err="1">
                <a:latin typeface="Courier New" pitchFamily="49" charset="0"/>
                <a:cs typeface="Courier New" pitchFamily="49" charset="0"/>
              </a:rPr>
              <a:t>RF.InitialEpoch</a:t>
            </a:r>
            <a:r>
              <a:rPr lang="en-US" sz="1050">
                <a:latin typeface="Courier New" pitchFamily="49" charset="0"/>
                <a:cs typeface="Courier New" pitchFamily="49" charset="0"/>
              </a:rPr>
              <a:t> = '15 Aug 2010 01:21:50.000'</a:t>
            </a:r>
          </a:p>
          <a:p>
            <a:r>
              <a:rPr lang="en-US" sz="1050" err="1">
                <a:latin typeface="Courier New" pitchFamily="49" charset="0"/>
                <a:cs typeface="Courier New" pitchFamily="49" charset="0"/>
              </a:rPr>
              <a:t>RF.FinalEpoch</a:t>
            </a:r>
            <a:r>
              <a:rPr lang="en-US" sz="1050">
                <a:latin typeface="Courier New" pitchFamily="49" charset="0"/>
                <a:cs typeface="Courier New" pitchFamily="49" charset="0"/>
              </a:rPr>
              <a:t>   = '15 Aug 2010 06:21:50.000’</a:t>
            </a:r>
          </a:p>
          <a:p>
            <a:r>
              <a:rPr lang="en-US" sz="1050" err="1">
                <a:latin typeface="Courier New" pitchFamily="49" charset="0"/>
                <a:cs typeface="Courier New" pitchFamily="49" charset="0"/>
              </a:rPr>
              <a:t>RF.Trackers</a:t>
            </a:r>
            <a:r>
              <a:rPr lang="en-US" sz="1050">
                <a:latin typeface="Courier New" pitchFamily="49" charset="0"/>
                <a:cs typeface="Courier New" pitchFamily="49" charset="0"/>
              </a:rPr>
              <a:t>     = {WS1S}</a:t>
            </a:r>
          </a:p>
          <a:p>
            <a:r>
              <a:rPr lang="en-US" sz="1050" err="1">
                <a:latin typeface="Courier New" pitchFamily="49" charset="0"/>
                <a:cs typeface="Courier New" pitchFamily="49" charset="0"/>
              </a:rPr>
              <a:t>RF.DataTypes</a:t>
            </a:r>
            <a:r>
              <a:rPr lang="en-US" sz="1050">
                <a:latin typeface="Courier New" pitchFamily="49" charset="0"/>
                <a:cs typeface="Courier New" pitchFamily="49" charset="0"/>
              </a:rPr>
              <a:t>    = {</a:t>
            </a:r>
            <a:r>
              <a:rPr lang="en-US" sz="1050" err="1">
                <a:latin typeface="Courier New" pitchFamily="49" charset="0"/>
                <a:cs typeface="Courier New" pitchFamily="49" charset="0"/>
              </a:rPr>
              <a:t>RangeRate</a:t>
            </a:r>
            <a:r>
              <a:rPr lang="en-US" sz="1050">
                <a:latin typeface="Courier New" pitchFamily="49" charset="0"/>
                <a:cs typeface="Courier New" pitchFamily="49" charset="0"/>
              </a:rPr>
              <a:t>}</a:t>
            </a:r>
          </a:p>
          <a:p>
            <a:endParaRPr lang="en-US" sz="1050">
              <a:latin typeface="Courier New" pitchFamily="49" charset="0"/>
              <a:cs typeface="Courier New" pitchFamily="49" charset="0"/>
            </a:endParaRPr>
          </a:p>
          <a:p>
            <a:endParaRPr lang="en-US" sz="1050">
              <a:latin typeface="Courier New" pitchFamily="49" charset="0"/>
              <a:cs typeface="Courier New" pitchFamily="49" charset="0"/>
            </a:endParaRPr>
          </a:p>
          <a:p>
            <a:endParaRPr lang="en-US" sz="1050">
              <a:latin typeface="Courier New" pitchFamily="49" charset="0"/>
              <a:cs typeface="Courier New" pitchFamily="49" charset="0"/>
            </a:endParaRPr>
          </a:p>
        </p:txBody>
      </p:sp>
    </p:spTree>
    <p:extLst>
      <p:ext uri="{BB962C8B-B14F-4D97-AF65-F5344CB8AC3E}">
        <p14:creationId xmlns:p14="http://schemas.microsoft.com/office/powerpoint/2010/main" val="29837973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E657A-1B7C-AEF5-2D32-C75AD881B505}"/>
              </a:ext>
            </a:extLst>
          </p:cNvPr>
          <p:cNvSpPr>
            <a:spLocks noGrp="1"/>
          </p:cNvSpPr>
          <p:nvPr>
            <p:ph type="title"/>
          </p:nvPr>
        </p:nvSpPr>
        <p:spPr/>
        <p:txBody>
          <a:bodyPr/>
          <a:lstStyle/>
          <a:p>
            <a:r>
              <a:rPr lang="en-US"/>
              <a:t>Data Editing for Orbit Determination</a:t>
            </a:r>
          </a:p>
        </p:txBody>
      </p:sp>
      <p:sp>
        <p:nvSpPr>
          <p:cNvPr id="3" name="Content Placeholder 2">
            <a:extLst>
              <a:ext uri="{FF2B5EF4-FFF2-40B4-BE49-F238E27FC236}">
                <a16:creationId xmlns:a16="http://schemas.microsoft.com/office/drawing/2014/main" id="{7F7EFE45-2B3B-BA9D-C104-9B0881BE877A}"/>
              </a:ext>
            </a:extLst>
          </p:cNvPr>
          <p:cNvSpPr>
            <a:spLocks noGrp="1"/>
          </p:cNvSpPr>
          <p:nvPr>
            <p:ph idx="1"/>
          </p:nvPr>
        </p:nvSpPr>
        <p:spPr>
          <a:xfrm>
            <a:off x="1076139" y="1078992"/>
            <a:ext cx="10754972" cy="1261872"/>
          </a:xfrm>
        </p:spPr>
        <p:txBody>
          <a:bodyPr>
            <a:normAutofit fontScale="92500" lnSpcReduction="20000"/>
          </a:bodyPr>
          <a:lstStyle/>
          <a:p>
            <a:pPr>
              <a:lnSpc>
                <a:spcPct val="100000"/>
              </a:lnSpc>
            </a:pPr>
            <a:r>
              <a:rPr lang="en-US" dirty="0"/>
              <a:t>Remember that applying data filters on the </a:t>
            </a:r>
            <a:r>
              <a:rPr lang="en-US" dirty="0" err="1"/>
              <a:t>TrackingFileSet</a:t>
            </a:r>
            <a:r>
              <a:rPr lang="en-US" dirty="0"/>
              <a:t> affects what data appears in the run, and applying them on the estimator affects what data is used for estimation</a:t>
            </a:r>
          </a:p>
          <a:p>
            <a:r>
              <a:rPr lang="en-US" dirty="0"/>
              <a:t>You can combine multiple Accept and Reject filters on either instance</a:t>
            </a:r>
          </a:p>
          <a:p>
            <a:r>
              <a:rPr lang="en-US" dirty="0"/>
              <a:t>There are often multiple ways to do the same thing</a:t>
            </a:r>
          </a:p>
          <a:p>
            <a:endParaRPr lang="en-US" dirty="0"/>
          </a:p>
        </p:txBody>
      </p:sp>
      <p:sp>
        <p:nvSpPr>
          <p:cNvPr id="4" name="Slide Number Placeholder 3">
            <a:extLst>
              <a:ext uri="{FF2B5EF4-FFF2-40B4-BE49-F238E27FC236}">
                <a16:creationId xmlns:a16="http://schemas.microsoft.com/office/drawing/2014/main" id="{0CACC46B-BB5F-4E49-0219-3F116E54F3D1}"/>
              </a:ext>
            </a:extLst>
          </p:cNvPr>
          <p:cNvSpPr>
            <a:spLocks noGrp="1"/>
          </p:cNvSpPr>
          <p:nvPr>
            <p:ph type="sldNum" sz="quarter" idx="12"/>
          </p:nvPr>
        </p:nvSpPr>
        <p:spPr/>
        <p:txBody>
          <a:bodyPr/>
          <a:lstStyle/>
          <a:p>
            <a:fld id="{B89D3D56-9C5D-E74E-9C18-21C2C5E31D07}" type="slidenum">
              <a:rPr lang="en-US" smtClean="0"/>
              <a:pPr/>
              <a:t>231</a:t>
            </a:fld>
            <a:endParaRPr lang="en-US"/>
          </a:p>
        </p:txBody>
      </p:sp>
      <p:sp>
        <p:nvSpPr>
          <p:cNvPr id="5" name="TextBox 4">
            <a:extLst>
              <a:ext uri="{FF2B5EF4-FFF2-40B4-BE49-F238E27FC236}">
                <a16:creationId xmlns:a16="http://schemas.microsoft.com/office/drawing/2014/main" id="{2E4CB2A5-991A-8AF7-B244-DA98DB3AB18F}"/>
              </a:ext>
            </a:extLst>
          </p:cNvPr>
          <p:cNvSpPr txBox="1"/>
          <p:nvPr/>
        </p:nvSpPr>
        <p:spPr>
          <a:xfrm>
            <a:off x="6576554" y="2404739"/>
            <a:ext cx="5215500" cy="3000821"/>
          </a:xfrm>
          <a:prstGeom prst="rect">
            <a:avLst/>
          </a:prstGeom>
          <a:noFill/>
          <a:ln>
            <a:solidFill>
              <a:schemeClr val="accent1"/>
            </a:solidFill>
            <a:prstDash val="dash"/>
          </a:ln>
        </p:spPr>
        <p:txBody>
          <a:bodyPr wrap="square">
            <a:spAutoFit/>
          </a:bodyPr>
          <a:lstStyle/>
          <a:p>
            <a:r>
              <a:rPr lang="en-US" sz="1050">
                <a:latin typeface="Courier New" pitchFamily="49" charset="0"/>
                <a:cs typeface="Courier New" pitchFamily="49" charset="0"/>
              </a:rPr>
              <a:t>Create </a:t>
            </a:r>
            <a:r>
              <a:rPr lang="en-US" sz="1050" err="1">
                <a:latin typeface="Courier New" pitchFamily="49" charset="0"/>
                <a:cs typeface="Courier New" pitchFamily="49" charset="0"/>
              </a:rPr>
              <a:t>AcceptFilter</a:t>
            </a:r>
            <a:r>
              <a:rPr lang="en-US" sz="1050">
                <a:latin typeface="Courier New" pitchFamily="49" charset="0"/>
                <a:cs typeface="Courier New" pitchFamily="49" charset="0"/>
              </a:rPr>
              <a:t> </a:t>
            </a:r>
            <a:r>
              <a:rPr lang="en-US" sz="1050" err="1">
                <a:latin typeface="Courier New" pitchFamily="49" charset="0"/>
                <a:cs typeface="Courier New" pitchFamily="49" charset="0"/>
              </a:rPr>
              <a:t>AcceptRange</a:t>
            </a:r>
            <a:endParaRPr lang="en-US" sz="1050">
              <a:latin typeface="Courier New" pitchFamily="49" charset="0"/>
              <a:cs typeface="Courier New" pitchFamily="49" charset="0"/>
            </a:endParaRPr>
          </a:p>
          <a:p>
            <a:endParaRPr lang="en-US" sz="1050">
              <a:latin typeface="Courier New" pitchFamily="49" charset="0"/>
              <a:cs typeface="Courier New" pitchFamily="49" charset="0"/>
            </a:endParaRPr>
          </a:p>
          <a:p>
            <a:r>
              <a:rPr lang="en-US" sz="1050" err="1">
                <a:latin typeface="Courier New" pitchFamily="49" charset="0"/>
                <a:cs typeface="Courier New" pitchFamily="49" charset="0"/>
              </a:rPr>
              <a:t>AcceptRange.DataTypes</a:t>
            </a:r>
            <a:r>
              <a:rPr lang="en-US" sz="1050">
                <a:latin typeface="Courier New" pitchFamily="49" charset="0"/>
                <a:cs typeface="Courier New" pitchFamily="49" charset="0"/>
              </a:rPr>
              <a:t>           = {Range}</a:t>
            </a:r>
          </a:p>
          <a:p>
            <a:endParaRPr lang="en-US" sz="1050">
              <a:latin typeface="Courier New" pitchFamily="49" charset="0"/>
              <a:cs typeface="Courier New" pitchFamily="49" charset="0"/>
            </a:endParaRPr>
          </a:p>
          <a:p>
            <a:r>
              <a:rPr lang="en-US" sz="1050">
                <a:latin typeface="Courier New" pitchFamily="49" charset="0"/>
                <a:cs typeface="Courier New" pitchFamily="49" charset="0"/>
              </a:rPr>
              <a:t>Create </a:t>
            </a:r>
            <a:r>
              <a:rPr lang="en-US" sz="1050" err="1">
                <a:latin typeface="Courier New" pitchFamily="49" charset="0"/>
                <a:cs typeface="Courier New" pitchFamily="49" charset="0"/>
              </a:rPr>
              <a:t>AcceptFilter</a:t>
            </a:r>
            <a:r>
              <a:rPr lang="en-US" sz="1050">
                <a:latin typeface="Courier New" pitchFamily="49" charset="0"/>
                <a:cs typeface="Courier New" pitchFamily="49" charset="0"/>
              </a:rPr>
              <a:t> </a:t>
            </a:r>
            <a:r>
              <a:rPr lang="en-US" sz="1050" err="1">
                <a:latin typeface="Courier New" pitchFamily="49" charset="0"/>
                <a:cs typeface="Courier New" pitchFamily="49" charset="0"/>
              </a:rPr>
              <a:t>ThinRangeRate</a:t>
            </a:r>
            <a:endParaRPr lang="en-US" sz="1050">
              <a:latin typeface="Courier New" pitchFamily="49" charset="0"/>
              <a:cs typeface="Courier New" pitchFamily="49" charset="0"/>
            </a:endParaRPr>
          </a:p>
          <a:p>
            <a:endParaRPr lang="en-US" sz="1050">
              <a:latin typeface="Courier New" pitchFamily="49" charset="0"/>
              <a:cs typeface="Courier New" pitchFamily="49" charset="0"/>
            </a:endParaRPr>
          </a:p>
          <a:p>
            <a:r>
              <a:rPr lang="en-US" sz="1050" err="1">
                <a:latin typeface="Courier New" pitchFamily="49" charset="0"/>
                <a:cs typeface="Courier New" pitchFamily="49" charset="0"/>
              </a:rPr>
              <a:t>ThinRangeRate.ThinMode</a:t>
            </a:r>
            <a:r>
              <a:rPr lang="en-US" sz="1050">
                <a:latin typeface="Courier New" pitchFamily="49" charset="0"/>
                <a:cs typeface="Courier New" pitchFamily="49" charset="0"/>
              </a:rPr>
              <a:t>          = 'Time'</a:t>
            </a:r>
          </a:p>
          <a:p>
            <a:r>
              <a:rPr lang="en-US" sz="1050" err="1">
                <a:latin typeface="Courier New" pitchFamily="49" charset="0"/>
                <a:cs typeface="Courier New" pitchFamily="49" charset="0"/>
              </a:rPr>
              <a:t>ThinRangeRate.ThinningFrequency</a:t>
            </a:r>
            <a:r>
              <a:rPr lang="en-US" sz="1050">
                <a:latin typeface="Courier New" pitchFamily="49" charset="0"/>
                <a:cs typeface="Courier New" pitchFamily="49" charset="0"/>
              </a:rPr>
              <a:t> = 10 </a:t>
            </a:r>
          </a:p>
          <a:p>
            <a:r>
              <a:rPr lang="en-US" sz="1050" err="1">
                <a:latin typeface="Courier New" pitchFamily="49" charset="0"/>
                <a:cs typeface="Courier New" pitchFamily="49" charset="0"/>
              </a:rPr>
              <a:t>ThinRangeRate.DataTypes</a:t>
            </a:r>
            <a:r>
              <a:rPr lang="en-US" sz="1050">
                <a:latin typeface="Courier New" pitchFamily="49" charset="0"/>
                <a:cs typeface="Courier New" pitchFamily="49" charset="0"/>
              </a:rPr>
              <a:t>         = {</a:t>
            </a:r>
            <a:r>
              <a:rPr lang="en-US" sz="1050" err="1">
                <a:latin typeface="Courier New" pitchFamily="49" charset="0"/>
                <a:cs typeface="Courier New" pitchFamily="49" charset="0"/>
              </a:rPr>
              <a:t>RangeRate</a:t>
            </a:r>
            <a:r>
              <a:rPr lang="en-US" sz="1050">
                <a:latin typeface="Courier New" pitchFamily="49" charset="0"/>
                <a:cs typeface="Courier New" pitchFamily="49" charset="0"/>
              </a:rPr>
              <a:t>}</a:t>
            </a:r>
          </a:p>
          <a:p>
            <a:endParaRPr lang="en-US" sz="1050">
              <a:latin typeface="Courier New" pitchFamily="49" charset="0"/>
              <a:cs typeface="Courier New" pitchFamily="49" charset="0"/>
            </a:endParaRPr>
          </a:p>
          <a:p>
            <a:r>
              <a:rPr lang="en-US" sz="1050">
                <a:latin typeface="Courier New" pitchFamily="49" charset="0"/>
                <a:cs typeface="Courier New" pitchFamily="49" charset="0"/>
              </a:rPr>
              <a:t>Create </a:t>
            </a:r>
            <a:r>
              <a:rPr lang="en-US" sz="1050" err="1">
                <a:latin typeface="Courier New" pitchFamily="49" charset="0"/>
                <a:cs typeface="Courier New" pitchFamily="49" charset="0"/>
              </a:rPr>
              <a:t>RejectFilter</a:t>
            </a:r>
            <a:r>
              <a:rPr lang="en-US" sz="1050">
                <a:latin typeface="Courier New" pitchFamily="49" charset="0"/>
                <a:cs typeface="Courier New" pitchFamily="49" charset="0"/>
              </a:rPr>
              <a:t> </a:t>
            </a:r>
            <a:r>
              <a:rPr lang="en-US" sz="1050" err="1">
                <a:latin typeface="Courier New" pitchFamily="49" charset="0"/>
                <a:cs typeface="Courier New" pitchFamily="49" charset="0"/>
              </a:rPr>
              <a:t>RejectSomeRange</a:t>
            </a:r>
            <a:endParaRPr lang="en-US" sz="1050">
              <a:latin typeface="Courier New" pitchFamily="49" charset="0"/>
              <a:cs typeface="Courier New" pitchFamily="49" charset="0"/>
            </a:endParaRPr>
          </a:p>
          <a:p>
            <a:endParaRPr lang="en-US" sz="1050">
              <a:latin typeface="Courier New" pitchFamily="49" charset="0"/>
              <a:cs typeface="Courier New" pitchFamily="49" charset="0"/>
            </a:endParaRPr>
          </a:p>
          <a:p>
            <a:r>
              <a:rPr lang="en-US" sz="1050" err="1">
                <a:latin typeface="Courier New" pitchFamily="49" charset="0"/>
                <a:cs typeface="Courier New" pitchFamily="49" charset="0"/>
              </a:rPr>
              <a:t>RejectSomeRange.Trackers</a:t>
            </a:r>
            <a:r>
              <a:rPr lang="en-US" sz="1050">
                <a:latin typeface="Courier New" pitchFamily="49" charset="0"/>
                <a:cs typeface="Courier New" pitchFamily="49" charset="0"/>
              </a:rPr>
              <a:t>        = {USPS, USHS}</a:t>
            </a:r>
          </a:p>
          <a:p>
            <a:r>
              <a:rPr lang="en-US" sz="1050" err="1">
                <a:latin typeface="Courier New" pitchFamily="49" charset="0"/>
                <a:cs typeface="Courier New" pitchFamily="49" charset="0"/>
              </a:rPr>
              <a:t>RejectSomeRange.DataTypes</a:t>
            </a:r>
            <a:r>
              <a:rPr lang="en-US" sz="1050">
                <a:latin typeface="Courier New" pitchFamily="49" charset="0"/>
                <a:cs typeface="Courier New" pitchFamily="49" charset="0"/>
              </a:rPr>
              <a:t>       = {Range}</a:t>
            </a:r>
          </a:p>
          <a:p>
            <a:endParaRPr lang="en-US" sz="1050">
              <a:latin typeface="Courier New" pitchFamily="49" charset="0"/>
              <a:cs typeface="Courier New" pitchFamily="49" charset="0"/>
            </a:endParaRPr>
          </a:p>
          <a:p>
            <a:r>
              <a:rPr lang="en-US" sz="1050">
                <a:latin typeface="Courier New" pitchFamily="49" charset="0"/>
                <a:cs typeface="Courier New" pitchFamily="49" charset="0"/>
              </a:rPr>
              <a:t>Create </a:t>
            </a:r>
            <a:r>
              <a:rPr lang="en-US" sz="1050" err="1">
                <a:latin typeface="Courier New" pitchFamily="49" charset="0"/>
                <a:cs typeface="Courier New" pitchFamily="49" charset="0"/>
              </a:rPr>
              <a:t>TrackingFileSet</a:t>
            </a:r>
            <a:r>
              <a:rPr lang="en-US" sz="1050">
                <a:latin typeface="Courier New" pitchFamily="49" charset="0"/>
                <a:cs typeface="Courier New" pitchFamily="49" charset="0"/>
              </a:rPr>
              <a:t> TFS</a:t>
            </a:r>
          </a:p>
          <a:p>
            <a:endParaRPr lang="en-US" sz="1050">
              <a:latin typeface="Courier New" pitchFamily="49" charset="0"/>
              <a:cs typeface="Courier New" pitchFamily="49" charset="0"/>
            </a:endParaRPr>
          </a:p>
          <a:p>
            <a:r>
              <a:rPr lang="en-US" sz="1050" err="1">
                <a:latin typeface="Courier New" pitchFamily="49" charset="0"/>
                <a:cs typeface="Courier New" pitchFamily="49" charset="0"/>
              </a:rPr>
              <a:t>TFS.DataFilters</a:t>
            </a:r>
            <a:r>
              <a:rPr lang="en-US" sz="1050">
                <a:latin typeface="Courier New" pitchFamily="49" charset="0"/>
                <a:cs typeface="Courier New" pitchFamily="49" charset="0"/>
              </a:rPr>
              <a:t> = {</a:t>
            </a:r>
            <a:r>
              <a:rPr lang="en-US" sz="1050" err="1">
                <a:latin typeface="Courier New" pitchFamily="49" charset="0"/>
                <a:cs typeface="Courier New" pitchFamily="49" charset="0"/>
              </a:rPr>
              <a:t>AcceptRange</a:t>
            </a:r>
            <a:r>
              <a:rPr lang="en-US" sz="1050">
                <a:latin typeface="Courier New" pitchFamily="49" charset="0"/>
                <a:cs typeface="Courier New" pitchFamily="49" charset="0"/>
              </a:rPr>
              <a:t>, </a:t>
            </a:r>
            <a:r>
              <a:rPr lang="en-US" sz="1050" err="1">
                <a:latin typeface="Courier New" pitchFamily="49" charset="0"/>
                <a:cs typeface="Courier New" pitchFamily="49" charset="0"/>
              </a:rPr>
              <a:t>ThinRangeRate</a:t>
            </a:r>
            <a:r>
              <a:rPr lang="en-US" sz="1050">
                <a:latin typeface="Courier New" pitchFamily="49" charset="0"/>
                <a:cs typeface="Courier New" pitchFamily="49" charset="0"/>
              </a:rPr>
              <a:t>, </a:t>
            </a:r>
            <a:r>
              <a:rPr lang="en-US" sz="1050" err="1">
                <a:latin typeface="Courier New" pitchFamily="49" charset="0"/>
                <a:cs typeface="Courier New" pitchFamily="49" charset="0"/>
              </a:rPr>
              <a:t>RejectSomeRange</a:t>
            </a:r>
            <a:r>
              <a:rPr lang="en-US" sz="1050">
                <a:latin typeface="Courier New" pitchFamily="49" charset="0"/>
                <a:cs typeface="Courier New" pitchFamily="49" charset="0"/>
              </a:rPr>
              <a:t>}</a:t>
            </a:r>
          </a:p>
        </p:txBody>
      </p:sp>
      <p:sp>
        <p:nvSpPr>
          <p:cNvPr id="7" name="Content Placeholder 2">
            <a:extLst>
              <a:ext uri="{FF2B5EF4-FFF2-40B4-BE49-F238E27FC236}">
                <a16:creationId xmlns:a16="http://schemas.microsoft.com/office/drawing/2014/main" id="{9F37A6A5-EE3F-94D0-14A0-8E075FD903CC}"/>
              </a:ext>
            </a:extLst>
          </p:cNvPr>
          <p:cNvSpPr txBox="1">
            <a:spLocks/>
          </p:cNvSpPr>
          <p:nvPr/>
        </p:nvSpPr>
        <p:spPr>
          <a:xfrm>
            <a:off x="1076139" y="2291022"/>
            <a:ext cx="5500415" cy="3783479"/>
          </a:xfrm>
          <a:prstGeom prst="rect">
            <a:avLst/>
          </a:prstGeom>
        </p:spPr>
        <p:txBody>
          <a:bodyPr vert="horz" lIns="91440" tIns="45720" rIns="91440" bIns="45720" rtlCol="0">
            <a:normAutofit fontScale="92500" lnSpcReduction="10000"/>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a:t>In this example</a:t>
            </a:r>
          </a:p>
          <a:p>
            <a:pPr lvl="1"/>
            <a:r>
              <a:rPr lang="en-US" dirty="0" err="1"/>
              <a:t>AcceptRange</a:t>
            </a:r>
            <a:r>
              <a:rPr lang="en-US" dirty="0"/>
              <a:t> brings in all of the Range data</a:t>
            </a:r>
          </a:p>
          <a:p>
            <a:pPr lvl="1">
              <a:lnSpc>
                <a:spcPct val="100000"/>
              </a:lnSpc>
            </a:pPr>
            <a:r>
              <a:rPr lang="en-US" dirty="0" err="1"/>
              <a:t>ThinRangeRate</a:t>
            </a:r>
            <a:r>
              <a:rPr lang="en-US" dirty="0"/>
              <a:t> brings in </a:t>
            </a:r>
            <a:r>
              <a:rPr lang="en-US" dirty="0" err="1"/>
              <a:t>RangeRate</a:t>
            </a:r>
            <a:r>
              <a:rPr lang="en-US" dirty="0"/>
              <a:t> data, but thins it to a 1 observation per 10 seconds rate</a:t>
            </a:r>
          </a:p>
          <a:p>
            <a:pPr lvl="1">
              <a:lnSpc>
                <a:spcPct val="100000"/>
              </a:lnSpc>
            </a:pPr>
            <a:r>
              <a:rPr lang="en-US" dirty="0" err="1"/>
              <a:t>RejectSomeRange</a:t>
            </a:r>
            <a:r>
              <a:rPr lang="en-US" dirty="0"/>
              <a:t> eliminates all range data from the USPS and USHS stations</a:t>
            </a:r>
          </a:p>
          <a:p>
            <a:pPr lvl="1"/>
            <a:r>
              <a:rPr lang="en-US" dirty="0"/>
              <a:t>The rejected data is gone, and does not appear at all in the solution</a:t>
            </a:r>
          </a:p>
          <a:p>
            <a:pPr>
              <a:lnSpc>
                <a:spcPct val="100000"/>
              </a:lnSpc>
            </a:pPr>
            <a:r>
              <a:rPr lang="en-US" dirty="0"/>
              <a:t>Data filters on the estimator are especially useful for troubleshooting data</a:t>
            </a:r>
          </a:p>
          <a:p>
            <a:pPr lvl="1">
              <a:lnSpc>
                <a:spcPct val="100000"/>
              </a:lnSpc>
            </a:pPr>
            <a:r>
              <a:rPr lang="en-US" dirty="0"/>
              <a:t>If you suspect some station or data set has a problem, reject the data on the estimator so that you can evaluate its quality versus a solution incorporating only trusted data</a:t>
            </a:r>
          </a:p>
          <a:p>
            <a:pPr lvl="1"/>
            <a:r>
              <a:rPr lang="en-US" dirty="0"/>
              <a:t>This makes it easier to identify biases and bad data</a:t>
            </a:r>
          </a:p>
          <a:p>
            <a:endParaRPr lang="en-US" dirty="0"/>
          </a:p>
          <a:p>
            <a:endParaRPr lang="en-US" dirty="0"/>
          </a:p>
        </p:txBody>
      </p:sp>
      <p:sp>
        <p:nvSpPr>
          <p:cNvPr id="8" name="Content Placeholder 2">
            <a:extLst>
              <a:ext uri="{FF2B5EF4-FFF2-40B4-BE49-F238E27FC236}">
                <a16:creationId xmlns:a16="http://schemas.microsoft.com/office/drawing/2014/main" id="{2A5BB4FD-CC90-576F-CB38-5FB4B75B9752}"/>
              </a:ext>
            </a:extLst>
          </p:cNvPr>
          <p:cNvSpPr txBox="1">
            <a:spLocks/>
          </p:cNvSpPr>
          <p:nvPr/>
        </p:nvSpPr>
        <p:spPr>
          <a:xfrm>
            <a:off x="1076139" y="5982929"/>
            <a:ext cx="10754972" cy="801920"/>
          </a:xfrm>
          <a:prstGeom prst="rect">
            <a:avLst/>
          </a:prstGeom>
        </p:spPr>
        <p:txBody>
          <a:bodyPr vert="horz" lIns="91440" tIns="45720" rIns="91440" bIns="45720" rtlCol="0">
            <a:normAutofit lnSpcReduction="10000"/>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90000"/>
              </a:lnSpc>
            </a:pPr>
            <a:r>
              <a:rPr lang="en-US" sz="1900"/>
              <a:t>GMAT can’t estimate a measurement bias if no data affected by the bias is used in estimation</a:t>
            </a:r>
          </a:p>
          <a:p>
            <a:pPr lvl="1">
              <a:lnSpc>
                <a:spcPct val="90000"/>
              </a:lnSpc>
            </a:pPr>
            <a:r>
              <a:rPr lang="en-US" sz="1500"/>
              <a:t>In this example, GMAT cannot solve for a range bias on USPS or USHS, even if the filters were specified on the estimator; if the filters were on the estimator, the analysts can potentially visually identify a bias</a:t>
            </a:r>
          </a:p>
          <a:p>
            <a:endParaRPr lang="en-US" sz="1800"/>
          </a:p>
        </p:txBody>
      </p:sp>
    </p:spTree>
    <p:extLst>
      <p:ext uri="{BB962C8B-B14F-4D97-AF65-F5344CB8AC3E}">
        <p14:creationId xmlns:p14="http://schemas.microsoft.com/office/powerpoint/2010/main" val="28754422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23FD-AFE3-54D6-3E2B-D617278FF6EE}"/>
              </a:ext>
            </a:extLst>
          </p:cNvPr>
          <p:cNvSpPr>
            <a:spLocks noGrp="1"/>
          </p:cNvSpPr>
          <p:nvPr>
            <p:ph type="title"/>
          </p:nvPr>
        </p:nvSpPr>
        <p:spPr/>
        <p:txBody>
          <a:bodyPr/>
          <a:lstStyle/>
          <a:p>
            <a:r>
              <a:rPr lang="en-US"/>
              <a:t>Estimated Parameters</a:t>
            </a:r>
          </a:p>
        </p:txBody>
      </p:sp>
      <p:sp>
        <p:nvSpPr>
          <p:cNvPr id="3" name="Content Placeholder 2">
            <a:extLst>
              <a:ext uri="{FF2B5EF4-FFF2-40B4-BE49-F238E27FC236}">
                <a16:creationId xmlns:a16="http://schemas.microsoft.com/office/drawing/2014/main" id="{897C8EDF-829A-865C-850E-7E79D9949E3E}"/>
              </a:ext>
            </a:extLst>
          </p:cNvPr>
          <p:cNvSpPr>
            <a:spLocks noGrp="1"/>
          </p:cNvSpPr>
          <p:nvPr>
            <p:ph idx="1"/>
          </p:nvPr>
        </p:nvSpPr>
        <p:spPr>
          <a:xfrm>
            <a:off x="1076138" y="1217466"/>
            <a:ext cx="10673901" cy="5343406"/>
          </a:xfrm>
        </p:spPr>
        <p:txBody>
          <a:bodyPr/>
          <a:lstStyle/>
          <a:p>
            <a:r>
              <a:rPr lang="en-US" dirty="0"/>
              <a:t>GMAT can estimate the following spacecraft state parameters</a:t>
            </a:r>
          </a:p>
          <a:p>
            <a:pPr lvl="1"/>
            <a:r>
              <a:rPr lang="en-US" dirty="0" err="1"/>
              <a:t>CartesianState</a:t>
            </a:r>
            <a:r>
              <a:rPr lang="en-US" dirty="0"/>
              <a:t> (BLS and EKF) or </a:t>
            </a:r>
            <a:r>
              <a:rPr lang="en-US" dirty="0" err="1"/>
              <a:t>KeplerianState</a:t>
            </a:r>
            <a:r>
              <a:rPr lang="en-US" dirty="0"/>
              <a:t> (BLS only)</a:t>
            </a:r>
          </a:p>
          <a:p>
            <a:pPr lvl="1"/>
            <a:r>
              <a:rPr lang="en-US" dirty="0"/>
              <a:t>Coefficient of solar reflectivity (Cr, for spherical area model only)</a:t>
            </a:r>
          </a:p>
          <a:p>
            <a:pPr lvl="1"/>
            <a:r>
              <a:rPr lang="en-US" dirty="0"/>
              <a:t>Coefficient of Drag (Cd, spherical area model only)</a:t>
            </a:r>
          </a:p>
          <a:p>
            <a:pPr lvl="1"/>
            <a:r>
              <a:rPr lang="en-US" dirty="0"/>
              <a:t>Atmospheric density scale factor (</a:t>
            </a:r>
            <a:r>
              <a:rPr lang="en-US" dirty="0" err="1"/>
              <a:t>AtmosDensityScaleFactor</a:t>
            </a:r>
            <a:r>
              <a:rPr lang="en-US" dirty="0"/>
              <a:t>, all area models)</a:t>
            </a:r>
          </a:p>
          <a:p>
            <a:pPr lvl="1"/>
            <a:r>
              <a:rPr lang="en-US" dirty="0"/>
              <a:t>Solar Pressure and </a:t>
            </a:r>
            <a:r>
              <a:rPr lang="en-US" dirty="0" err="1"/>
              <a:t>Areodynamic</a:t>
            </a:r>
            <a:r>
              <a:rPr lang="en-US" dirty="0"/>
              <a:t> Drag (SPAD) model drag and SRP scale factors (</a:t>
            </a:r>
            <a:r>
              <a:rPr lang="en-US" dirty="0" err="1"/>
              <a:t>SPADDragScaleFactor</a:t>
            </a:r>
            <a:r>
              <a:rPr lang="en-US" dirty="0"/>
              <a:t>, </a:t>
            </a:r>
            <a:r>
              <a:rPr lang="en-US" dirty="0" err="1"/>
              <a:t>SPADSRPScaleFactor</a:t>
            </a:r>
            <a:r>
              <a:rPr lang="en-US" dirty="0"/>
              <a:t>, SPAD area model only)</a:t>
            </a:r>
          </a:p>
          <a:p>
            <a:r>
              <a:rPr lang="en-US" dirty="0"/>
              <a:t>GMAT can estimate the following N-Plate SRP model parameters</a:t>
            </a:r>
          </a:p>
          <a:p>
            <a:pPr lvl="1"/>
            <a:r>
              <a:rPr lang="en-US" dirty="0"/>
              <a:t>A plate area scale factor (</a:t>
            </a:r>
            <a:r>
              <a:rPr lang="en-US" dirty="0" err="1"/>
              <a:t>AreaCoefficient</a:t>
            </a:r>
            <a:r>
              <a:rPr lang="en-US" dirty="0"/>
              <a:t>)</a:t>
            </a:r>
          </a:p>
          <a:p>
            <a:pPr lvl="1"/>
            <a:r>
              <a:rPr lang="en-US" dirty="0"/>
              <a:t>The plate specular coefficient of reflectivity (</a:t>
            </a:r>
            <a:r>
              <a:rPr lang="en-US" dirty="0" err="1"/>
              <a:t>SpecularFraction</a:t>
            </a:r>
            <a:r>
              <a:rPr lang="en-US" dirty="0"/>
              <a:t>)</a:t>
            </a:r>
          </a:p>
          <a:p>
            <a:pPr lvl="1"/>
            <a:r>
              <a:rPr lang="en-US" dirty="0"/>
              <a:t>The plate diffuse coefficient of reflectivity (</a:t>
            </a:r>
            <a:r>
              <a:rPr lang="en-US" dirty="0" err="1"/>
              <a:t>DiffuseFraction</a:t>
            </a:r>
            <a:r>
              <a:rPr lang="en-US" dirty="0"/>
              <a:t>)</a:t>
            </a:r>
          </a:p>
          <a:p>
            <a:pPr lvl="1"/>
            <a:r>
              <a:rPr lang="en-US" dirty="0"/>
              <a:t>These parameters can be solved for each individual plate (very hard to do) or for the collective model (better)</a:t>
            </a:r>
          </a:p>
          <a:p>
            <a:pPr lvl="1"/>
            <a:r>
              <a:rPr lang="en-US" dirty="0"/>
              <a:t>In any case, all three are highly correlated and it’s difficult to estimate more than one at a time</a:t>
            </a:r>
          </a:p>
          <a:p>
            <a:r>
              <a:rPr lang="en-US" dirty="0"/>
              <a:t>What is the difference between estimating Cd and </a:t>
            </a:r>
            <a:r>
              <a:rPr lang="en-US" dirty="0" err="1"/>
              <a:t>AtmosDensityScaleFactor</a:t>
            </a:r>
            <a:r>
              <a:rPr lang="en-US" dirty="0"/>
              <a:t>?</a:t>
            </a:r>
          </a:p>
          <a:p>
            <a:pPr lvl="1"/>
            <a:r>
              <a:rPr lang="en-US" dirty="0"/>
              <a:t>They are highly correlated, and you can’t estimate both simultaneously in the BLS (the normal matrix will be singular), but you can in the EKF</a:t>
            </a:r>
          </a:p>
          <a:p>
            <a:pPr lvl="1"/>
            <a:r>
              <a:rPr lang="en-US" dirty="0"/>
              <a:t>Estimating them as separate values in the EKF can allow you to model spacecraft area variations and atmospheric density model variations as effects with different time scales for variation</a:t>
            </a:r>
          </a:p>
          <a:p>
            <a:pPr lvl="1"/>
            <a:endParaRPr lang="en-US" dirty="0"/>
          </a:p>
          <a:p>
            <a:endParaRPr lang="en-US" dirty="0"/>
          </a:p>
        </p:txBody>
      </p:sp>
      <p:sp>
        <p:nvSpPr>
          <p:cNvPr id="4" name="Slide Number Placeholder 3">
            <a:extLst>
              <a:ext uri="{FF2B5EF4-FFF2-40B4-BE49-F238E27FC236}">
                <a16:creationId xmlns:a16="http://schemas.microsoft.com/office/drawing/2014/main" id="{F45F98D7-CD17-3275-4B34-1AD30BD96279}"/>
              </a:ext>
            </a:extLst>
          </p:cNvPr>
          <p:cNvSpPr>
            <a:spLocks noGrp="1"/>
          </p:cNvSpPr>
          <p:nvPr>
            <p:ph type="sldNum" sz="quarter" idx="12"/>
          </p:nvPr>
        </p:nvSpPr>
        <p:spPr/>
        <p:txBody>
          <a:bodyPr/>
          <a:lstStyle/>
          <a:p>
            <a:fld id="{B89D3D56-9C5D-E74E-9C18-21C2C5E31D07}" type="slidenum">
              <a:rPr lang="en-US" smtClean="0"/>
              <a:pPr/>
              <a:t>232</a:t>
            </a:fld>
            <a:endParaRPr lang="en-US"/>
          </a:p>
        </p:txBody>
      </p:sp>
    </p:spTree>
    <p:extLst>
      <p:ext uri="{BB962C8B-B14F-4D97-AF65-F5344CB8AC3E}">
        <p14:creationId xmlns:p14="http://schemas.microsoft.com/office/powerpoint/2010/main" val="9387993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523FD-AFE3-54D6-3E2B-D617278FF6EE}"/>
              </a:ext>
            </a:extLst>
          </p:cNvPr>
          <p:cNvSpPr>
            <a:spLocks noGrp="1"/>
          </p:cNvSpPr>
          <p:nvPr>
            <p:ph type="title"/>
          </p:nvPr>
        </p:nvSpPr>
        <p:spPr/>
        <p:txBody>
          <a:bodyPr/>
          <a:lstStyle/>
          <a:p>
            <a:r>
              <a:rPr lang="en-US"/>
              <a:t>Estimated Parameters</a:t>
            </a:r>
          </a:p>
        </p:txBody>
      </p:sp>
      <p:sp>
        <p:nvSpPr>
          <p:cNvPr id="3" name="Content Placeholder 2">
            <a:extLst>
              <a:ext uri="{FF2B5EF4-FFF2-40B4-BE49-F238E27FC236}">
                <a16:creationId xmlns:a16="http://schemas.microsoft.com/office/drawing/2014/main" id="{897C8EDF-829A-865C-850E-7E79D9949E3E}"/>
              </a:ext>
            </a:extLst>
          </p:cNvPr>
          <p:cNvSpPr>
            <a:spLocks noGrp="1"/>
          </p:cNvSpPr>
          <p:nvPr>
            <p:ph idx="1"/>
          </p:nvPr>
        </p:nvSpPr>
        <p:spPr>
          <a:xfrm>
            <a:off x="1076138" y="1217466"/>
            <a:ext cx="10673901" cy="5539950"/>
          </a:xfrm>
        </p:spPr>
        <p:txBody>
          <a:bodyPr>
            <a:normAutofit fontScale="92500" lnSpcReduction="20000"/>
          </a:bodyPr>
          <a:lstStyle/>
          <a:p>
            <a:r>
              <a:rPr lang="en-US"/>
              <a:t>GMAT can estimate the following measurement model parameters</a:t>
            </a:r>
          </a:p>
          <a:p>
            <a:pPr lvl="1"/>
            <a:r>
              <a:rPr lang="en-US"/>
              <a:t>A single bias across the entire BLS data arc (</a:t>
            </a:r>
            <a:r>
              <a:rPr lang="en-US" err="1"/>
              <a:t>ErrorModel</a:t>
            </a:r>
            <a:r>
              <a:rPr lang="en-US"/>
              <a:t> </a:t>
            </a:r>
            <a:r>
              <a:rPr lang="en-US" b="1"/>
              <a:t>Bias</a:t>
            </a:r>
            <a:r>
              <a:rPr lang="en-US"/>
              <a:t> solve-for)</a:t>
            </a:r>
          </a:p>
          <a:p>
            <a:pPr lvl="1">
              <a:lnSpc>
                <a:spcPct val="90000"/>
              </a:lnSpc>
            </a:pPr>
            <a:r>
              <a:rPr lang="en-US"/>
              <a:t>An independent bias for each tracking pass (</a:t>
            </a:r>
            <a:r>
              <a:rPr lang="en-US" err="1"/>
              <a:t>ErrorModel</a:t>
            </a:r>
            <a:r>
              <a:rPr lang="en-US"/>
              <a:t> </a:t>
            </a:r>
            <a:r>
              <a:rPr lang="en-US" b="1" err="1"/>
              <a:t>PassBias</a:t>
            </a:r>
            <a:r>
              <a:rPr lang="en-US"/>
              <a:t> solve-for, in combination with </a:t>
            </a:r>
            <a:r>
              <a:rPr lang="en-US" err="1"/>
              <a:t>TrackingFileSet</a:t>
            </a:r>
            <a:r>
              <a:rPr lang="en-US"/>
              <a:t> </a:t>
            </a:r>
            <a:r>
              <a:rPr lang="en-US" b="1" err="1"/>
              <a:t>TimeGapForPassBreak</a:t>
            </a:r>
            <a:r>
              <a:rPr lang="en-US"/>
              <a:t>)</a:t>
            </a:r>
          </a:p>
          <a:p>
            <a:r>
              <a:rPr lang="en-US"/>
              <a:t>Single bias estimation</a:t>
            </a:r>
          </a:p>
          <a:p>
            <a:pPr lvl="1">
              <a:lnSpc>
                <a:spcPct val="100000"/>
              </a:lnSpc>
            </a:pPr>
            <a:r>
              <a:rPr lang="en-US"/>
              <a:t>This was the configuration used in estimating the LRO example script</a:t>
            </a:r>
          </a:p>
          <a:p>
            <a:pPr lvl="1">
              <a:lnSpc>
                <a:spcPct val="100000"/>
              </a:lnSpc>
            </a:pPr>
            <a:r>
              <a:rPr lang="en-US"/>
              <a:t>You can solve for a separate Range bias (for example) on every station, but each will only be a single bias across the entire data arc </a:t>
            </a:r>
          </a:p>
          <a:p>
            <a:pPr lvl="1">
              <a:lnSpc>
                <a:spcPct val="100000"/>
              </a:lnSpc>
            </a:pPr>
            <a:r>
              <a:rPr lang="en-US"/>
              <a:t>You can solve a separate bias for each station, and can solve biases for multiple data types on each station (solve both a Range and </a:t>
            </a:r>
            <a:r>
              <a:rPr lang="en-US" err="1"/>
              <a:t>RangeRate</a:t>
            </a:r>
            <a:r>
              <a:rPr lang="en-US"/>
              <a:t> bias for the same station)</a:t>
            </a:r>
          </a:p>
          <a:p>
            <a:r>
              <a:rPr lang="en-US" err="1"/>
              <a:t>PassBias</a:t>
            </a:r>
            <a:r>
              <a:rPr lang="en-US"/>
              <a:t> estimation</a:t>
            </a:r>
          </a:p>
          <a:p>
            <a:pPr lvl="1">
              <a:lnSpc>
                <a:spcPct val="100000"/>
              </a:lnSpc>
            </a:pPr>
            <a:r>
              <a:rPr lang="en-US"/>
              <a:t>By specifying (on the </a:t>
            </a:r>
            <a:r>
              <a:rPr lang="en-US" err="1"/>
              <a:t>TrackingFileSet</a:t>
            </a:r>
            <a:r>
              <a:rPr lang="en-US"/>
              <a:t>) some time interval that defines a gap between passes, you can solve an individual bias on each pass across the data arc</a:t>
            </a:r>
          </a:p>
          <a:p>
            <a:pPr lvl="1"/>
            <a:r>
              <a:rPr lang="en-US"/>
              <a:t>This is nice for soaking up things that may be time dependent like poorly modeled media corrections</a:t>
            </a:r>
          </a:p>
          <a:p>
            <a:pPr lvl="1"/>
            <a:r>
              <a:rPr lang="en-US"/>
              <a:t>Not allowed for EKF; EKF bias estimation is already dynamic</a:t>
            </a:r>
          </a:p>
          <a:p>
            <a:r>
              <a:rPr lang="en-US"/>
              <a:t>You can’t estimate a bias that you don’t have data for</a:t>
            </a:r>
          </a:p>
          <a:p>
            <a:pPr lvl="1"/>
            <a:r>
              <a:rPr lang="en-US"/>
              <a:t>If you have accidentally edited out the tracking data for which you are trying to estimate a bias, bias estimation is not possible</a:t>
            </a:r>
          </a:p>
          <a:p>
            <a:pPr lvl="1">
              <a:lnSpc>
                <a:spcPct val="100000"/>
              </a:lnSpc>
            </a:pPr>
            <a:r>
              <a:rPr lang="en-US"/>
              <a:t>This can also happen if all the data from the station is bad and is sigma-edited </a:t>
            </a:r>
          </a:p>
          <a:p>
            <a:pPr lvl="1">
              <a:lnSpc>
                <a:spcPct val="100000"/>
              </a:lnSpc>
            </a:pPr>
            <a:r>
              <a:rPr lang="en-US"/>
              <a:t>GMAT will detect this condition and remove the unobservable bias from estimation, avoiding the matrix inversion error (“normal matrix reduction” message in the output file)</a:t>
            </a:r>
          </a:p>
          <a:p>
            <a:endParaRPr lang="en-US"/>
          </a:p>
        </p:txBody>
      </p:sp>
      <p:sp>
        <p:nvSpPr>
          <p:cNvPr id="4" name="Slide Number Placeholder 3">
            <a:extLst>
              <a:ext uri="{FF2B5EF4-FFF2-40B4-BE49-F238E27FC236}">
                <a16:creationId xmlns:a16="http://schemas.microsoft.com/office/drawing/2014/main" id="{F45F98D7-CD17-3275-4B34-1AD30BD96279}"/>
              </a:ext>
            </a:extLst>
          </p:cNvPr>
          <p:cNvSpPr>
            <a:spLocks noGrp="1"/>
          </p:cNvSpPr>
          <p:nvPr>
            <p:ph type="sldNum" sz="quarter" idx="12"/>
          </p:nvPr>
        </p:nvSpPr>
        <p:spPr/>
        <p:txBody>
          <a:bodyPr/>
          <a:lstStyle/>
          <a:p>
            <a:fld id="{B89D3D56-9C5D-E74E-9C18-21C2C5E31D07}" type="slidenum">
              <a:rPr lang="en-US" smtClean="0"/>
              <a:pPr/>
              <a:t>233</a:t>
            </a:fld>
            <a:endParaRPr lang="en-US"/>
          </a:p>
        </p:txBody>
      </p:sp>
    </p:spTree>
    <p:extLst>
      <p:ext uri="{BB962C8B-B14F-4D97-AF65-F5344CB8AC3E}">
        <p14:creationId xmlns:p14="http://schemas.microsoft.com/office/powerpoint/2010/main" val="15595255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54B1D-3012-58E1-F58E-A3DA26507F64}"/>
              </a:ext>
            </a:extLst>
          </p:cNvPr>
          <p:cNvSpPr>
            <a:spLocks noGrp="1"/>
          </p:cNvSpPr>
          <p:nvPr>
            <p:ph type="title"/>
          </p:nvPr>
        </p:nvSpPr>
        <p:spPr/>
        <p:txBody>
          <a:bodyPr/>
          <a:lstStyle/>
          <a:p>
            <a:r>
              <a:rPr lang="en-US"/>
              <a:t>Epoch Advance for BLS OD</a:t>
            </a:r>
          </a:p>
        </p:txBody>
      </p:sp>
      <p:sp>
        <p:nvSpPr>
          <p:cNvPr id="3" name="Content Placeholder 2">
            <a:extLst>
              <a:ext uri="{FF2B5EF4-FFF2-40B4-BE49-F238E27FC236}">
                <a16:creationId xmlns:a16="http://schemas.microsoft.com/office/drawing/2014/main" id="{C4029F2F-BDA0-817E-C0BD-FCBE928138E6}"/>
              </a:ext>
            </a:extLst>
          </p:cNvPr>
          <p:cNvSpPr>
            <a:spLocks noGrp="1"/>
          </p:cNvSpPr>
          <p:nvPr>
            <p:ph idx="1"/>
          </p:nvPr>
        </p:nvSpPr>
        <p:spPr>
          <a:xfrm>
            <a:off x="1076138" y="4572000"/>
            <a:ext cx="10453710" cy="2068794"/>
          </a:xfrm>
        </p:spPr>
        <p:txBody>
          <a:bodyPr>
            <a:normAutofit fontScale="92500" lnSpcReduction="10000"/>
          </a:bodyPr>
          <a:lstStyle/>
          <a:p>
            <a:r>
              <a:rPr lang="en-US" dirty="0"/>
              <a:t>When running OD on a routine basis, it’s common practice to move the solution epoch along with each run</a:t>
            </a:r>
          </a:p>
          <a:p>
            <a:pPr lvl="1"/>
            <a:r>
              <a:rPr lang="en-US" dirty="0"/>
              <a:t>The solution epoch should always be within the tracking data arc/fit span</a:t>
            </a:r>
          </a:p>
          <a:p>
            <a:r>
              <a:rPr lang="en-US" dirty="0"/>
              <a:t>To do this, we propagate the state forward to the desired epoch before running the estimator</a:t>
            </a:r>
          </a:p>
          <a:p>
            <a:pPr lvl="1"/>
            <a:r>
              <a:rPr lang="en-US" dirty="0" err="1"/>
              <a:t>UTCGregorian</a:t>
            </a:r>
            <a:r>
              <a:rPr lang="en-US" dirty="0"/>
              <a:t> epoch is not currently available as a stopping condition, so we use the code shown above</a:t>
            </a:r>
          </a:p>
          <a:p>
            <a:r>
              <a:rPr lang="en-US" dirty="0"/>
              <a:t>If the OD cadence is fixed, you can also just propagate a fixed number of elapsed days instead</a:t>
            </a:r>
          </a:p>
          <a:p>
            <a:pPr lvl="1"/>
            <a:r>
              <a:rPr lang="en-US" dirty="0"/>
              <a:t>For example, for daily OD just </a:t>
            </a:r>
            <a:r>
              <a:rPr lang="en-US" b="1" dirty="0">
                <a:latin typeface="Courier New" panose="02070309020205020404" pitchFamily="49" charset="0"/>
                <a:cs typeface="Courier New" panose="02070309020205020404" pitchFamily="49" charset="0"/>
              </a:rPr>
              <a:t>Propagate RK4(LRO) {</a:t>
            </a:r>
            <a:r>
              <a:rPr lang="en-US" b="1" dirty="0" err="1">
                <a:latin typeface="Courier New" panose="02070309020205020404" pitchFamily="49" charset="0"/>
                <a:cs typeface="Courier New" panose="02070309020205020404" pitchFamily="49" charset="0"/>
              </a:rPr>
              <a:t>LRO.ElapsedDays</a:t>
            </a:r>
            <a:r>
              <a:rPr lang="en-US" b="1" dirty="0">
                <a:latin typeface="Courier New" panose="02070309020205020404" pitchFamily="49" charset="0"/>
                <a:cs typeface="Courier New" panose="02070309020205020404" pitchFamily="49" charset="0"/>
              </a:rPr>
              <a:t> = 1}</a:t>
            </a:r>
            <a:r>
              <a:rPr lang="en-US" dirty="0"/>
              <a:t> without the </a:t>
            </a:r>
            <a:r>
              <a:rPr lang="en-US"/>
              <a:t>string manipulation</a:t>
            </a:r>
            <a:endParaRPr lang="en-US" dirty="0"/>
          </a:p>
        </p:txBody>
      </p:sp>
      <p:sp>
        <p:nvSpPr>
          <p:cNvPr id="4" name="Slide Number Placeholder 3">
            <a:extLst>
              <a:ext uri="{FF2B5EF4-FFF2-40B4-BE49-F238E27FC236}">
                <a16:creationId xmlns:a16="http://schemas.microsoft.com/office/drawing/2014/main" id="{227309D5-6A07-33EC-1EF4-C87BB60D1594}"/>
              </a:ext>
            </a:extLst>
          </p:cNvPr>
          <p:cNvSpPr>
            <a:spLocks noGrp="1"/>
          </p:cNvSpPr>
          <p:nvPr>
            <p:ph type="sldNum" sz="quarter" idx="12"/>
          </p:nvPr>
        </p:nvSpPr>
        <p:spPr/>
        <p:txBody>
          <a:bodyPr/>
          <a:lstStyle/>
          <a:p>
            <a:fld id="{B89D3D56-9C5D-E74E-9C18-21C2C5E31D07}" type="slidenum">
              <a:rPr lang="en-US" smtClean="0"/>
              <a:pPr/>
              <a:t>234</a:t>
            </a:fld>
            <a:endParaRPr lang="en-US"/>
          </a:p>
        </p:txBody>
      </p:sp>
      <p:sp>
        <p:nvSpPr>
          <p:cNvPr id="5" name="TextBox 4">
            <a:extLst>
              <a:ext uri="{FF2B5EF4-FFF2-40B4-BE49-F238E27FC236}">
                <a16:creationId xmlns:a16="http://schemas.microsoft.com/office/drawing/2014/main" id="{8CEE35C0-2AF0-1DEA-1FBE-D245670CC068}"/>
              </a:ext>
            </a:extLst>
          </p:cNvPr>
          <p:cNvSpPr txBox="1"/>
          <p:nvPr/>
        </p:nvSpPr>
        <p:spPr>
          <a:xfrm>
            <a:off x="1076138" y="1178677"/>
            <a:ext cx="10754971" cy="3308598"/>
          </a:xfrm>
          <a:prstGeom prst="rect">
            <a:avLst/>
          </a:prstGeom>
          <a:noFill/>
          <a:ln>
            <a:solidFill>
              <a:schemeClr val="accent1"/>
            </a:solidFill>
            <a:prstDash val="dash"/>
          </a:ln>
        </p:spPr>
        <p:txBody>
          <a:bodyPr wrap="square">
            <a:spAutoFit/>
          </a:bodyPr>
          <a:lstStyle/>
          <a:p>
            <a:r>
              <a:rPr lang="en-US" sz="1100">
                <a:latin typeface="Courier New" pitchFamily="49" charset="0"/>
                <a:cs typeface="Courier New" pitchFamily="49" charset="0"/>
              </a:rPr>
              <a:t>Create String </a:t>
            </a:r>
            <a:r>
              <a:rPr lang="en-US" sz="1100" err="1">
                <a:latin typeface="Courier New" pitchFamily="49" charset="0"/>
                <a:cs typeface="Courier New" pitchFamily="49" charset="0"/>
              </a:rPr>
              <a:t>StrEpochUTCG</a:t>
            </a:r>
            <a:r>
              <a:rPr lang="en-US" sz="1100">
                <a:latin typeface="Courier New" pitchFamily="49" charset="0"/>
                <a:cs typeface="Courier New" pitchFamily="49" charset="0"/>
              </a:rPr>
              <a:t> </a:t>
            </a:r>
            <a:r>
              <a:rPr lang="en-US" sz="1100" err="1">
                <a:latin typeface="Courier New" pitchFamily="49" charset="0"/>
                <a:cs typeface="Courier New" pitchFamily="49" charset="0"/>
              </a:rPr>
              <a:t>StrEpochUTCModJulian</a:t>
            </a:r>
            <a:endParaRPr lang="en-US" sz="1100">
              <a:latin typeface="Courier New" pitchFamily="49" charset="0"/>
              <a:cs typeface="Courier New" pitchFamily="49" charset="0"/>
            </a:endParaRPr>
          </a:p>
          <a:p>
            <a:r>
              <a:rPr lang="en-US" sz="1100">
                <a:latin typeface="Courier New" pitchFamily="49" charset="0"/>
                <a:cs typeface="Courier New" pitchFamily="49" charset="0"/>
              </a:rPr>
              <a:t>Create Variable </a:t>
            </a:r>
            <a:r>
              <a:rPr lang="en-US" sz="1100" err="1">
                <a:latin typeface="Courier New" pitchFamily="49" charset="0"/>
                <a:cs typeface="Courier New" pitchFamily="49" charset="0"/>
              </a:rPr>
              <a:t>EpochUTCModJulian</a:t>
            </a:r>
            <a:endParaRPr lang="en-US" sz="1100">
              <a:latin typeface="Courier New" pitchFamily="49" charset="0"/>
              <a:cs typeface="Courier New" pitchFamily="49" charset="0"/>
            </a:endParaRPr>
          </a:p>
          <a:p>
            <a:endParaRPr lang="en-US" sz="1100">
              <a:latin typeface="Courier New" pitchFamily="49" charset="0"/>
              <a:cs typeface="Courier New" pitchFamily="49" charset="0"/>
            </a:endParaRPr>
          </a:p>
          <a:p>
            <a:r>
              <a:rPr lang="en-US" sz="1100" err="1">
                <a:latin typeface="Courier New" pitchFamily="49" charset="0"/>
                <a:cs typeface="Courier New" pitchFamily="49" charset="0"/>
              </a:rPr>
              <a:t>BeginMissionSequence</a:t>
            </a:r>
            <a:endParaRPr lang="en-US" sz="1100">
              <a:latin typeface="Courier New" pitchFamily="49" charset="0"/>
              <a:cs typeface="Courier New" pitchFamily="49" charset="0"/>
            </a:endParaRPr>
          </a:p>
          <a:p>
            <a:endParaRPr lang="en-US" sz="1100">
              <a:latin typeface="Courier New" pitchFamily="49" charset="0"/>
              <a:cs typeface="Courier New" pitchFamily="49" charset="0"/>
            </a:endParaRPr>
          </a:p>
          <a:p>
            <a:r>
              <a:rPr lang="en-US" sz="1100">
                <a:latin typeface="Courier New" pitchFamily="49" charset="0"/>
                <a:cs typeface="Courier New" pitchFamily="49" charset="0"/>
              </a:rPr>
              <a:t>%   Select the estimation epoch</a:t>
            </a:r>
          </a:p>
          <a:p>
            <a:endParaRPr lang="en-US" sz="1100">
              <a:latin typeface="Courier New" pitchFamily="49" charset="0"/>
              <a:cs typeface="Courier New" pitchFamily="49" charset="0"/>
            </a:endParaRPr>
          </a:p>
          <a:p>
            <a:r>
              <a:rPr lang="en-US" sz="1100" err="1">
                <a:latin typeface="Courier New" pitchFamily="49" charset="0"/>
                <a:cs typeface="Courier New" pitchFamily="49" charset="0"/>
              </a:rPr>
              <a:t>StrEpochUTCG</a:t>
            </a:r>
            <a:r>
              <a:rPr lang="en-US" sz="1100">
                <a:latin typeface="Courier New" pitchFamily="49" charset="0"/>
                <a:cs typeface="Courier New" pitchFamily="49" charset="0"/>
              </a:rPr>
              <a:t> = '16 Aug 2010 00:00:00.000'</a:t>
            </a:r>
          </a:p>
          <a:p>
            <a:endParaRPr lang="en-US" sz="1100">
              <a:latin typeface="Courier New" pitchFamily="49" charset="0"/>
              <a:cs typeface="Courier New" pitchFamily="49" charset="0"/>
            </a:endParaRPr>
          </a:p>
          <a:p>
            <a:r>
              <a:rPr lang="en-US" sz="1100">
                <a:latin typeface="Courier New" pitchFamily="49" charset="0"/>
                <a:cs typeface="Courier New" pitchFamily="49" charset="0"/>
              </a:rPr>
              <a:t>%   Advance the epoch for OD</a:t>
            </a:r>
          </a:p>
          <a:p>
            <a:endParaRPr lang="en-US" sz="1100">
              <a:latin typeface="Courier New" pitchFamily="49" charset="0"/>
              <a:cs typeface="Courier New" pitchFamily="49" charset="0"/>
            </a:endParaRPr>
          </a:p>
          <a:p>
            <a:r>
              <a:rPr lang="en-US" sz="1100" err="1">
                <a:latin typeface="Courier New" pitchFamily="49" charset="0"/>
                <a:cs typeface="Courier New" pitchFamily="49" charset="0"/>
              </a:rPr>
              <a:t>StrEpochUTCModJulian</a:t>
            </a:r>
            <a:r>
              <a:rPr lang="en-US" sz="1100">
                <a:latin typeface="Courier New" pitchFamily="49" charset="0"/>
                <a:cs typeface="Courier New" pitchFamily="49" charset="0"/>
              </a:rPr>
              <a:t> = </a:t>
            </a:r>
            <a:r>
              <a:rPr lang="en-US" sz="1100" err="1">
                <a:latin typeface="Courier New" pitchFamily="49" charset="0"/>
                <a:cs typeface="Courier New" pitchFamily="49" charset="0"/>
              </a:rPr>
              <a:t>ConvertTime</a:t>
            </a:r>
            <a:r>
              <a:rPr lang="en-US" sz="1100">
                <a:latin typeface="Courier New" pitchFamily="49" charset="0"/>
                <a:cs typeface="Courier New" pitchFamily="49" charset="0"/>
              </a:rPr>
              <a:t>('</a:t>
            </a:r>
            <a:r>
              <a:rPr lang="en-US" sz="1100" err="1">
                <a:latin typeface="Courier New" pitchFamily="49" charset="0"/>
                <a:cs typeface="Courier New" pitchFamily="49" charset="0"/>
              </a:rPr>
              <a:t>UTCGregorian</a:t>
            </a:r>
            <a:r>
              <a:rPr lang="en-US" sz="1100">
                <a:latin typeface="Courier New" pitchFamily="49" charset="0"/>
                <a:cs typeface="Courier New" pitchFamily="49" charset="0"/>
              </a:rPr>
              <a:t>', '</a:t>
            </a:r>
            <a:r>
              <a:rPr lang="en-US" sz="1100" err="1">
                <a:latin typeface="Courier New" pitchFamily="49" charset="0"/>
                <a:cs typeface="Courier New" pitchFamily="49" charset="0"/>
              </a:rPr>
              <a:t>UTCModJulian</a:t>
            </a:r>
            <a:r>
              <a:rPr lang="en-US" sz="1100">
                <a:latin typeface="Courier New" pitchFamily="49" charset="0"/>
                <a:cs typeface="Courier New" pitchFamily="49" charset="0"/>
              </a:rPr>
              <a:t>', </a:t>
            </a:r>
            <a:r>
              <a:rPr lang="en-US" sz="1100" err="1">
                <a:latin typeface="Courier New" pitchFamily="49" charset="0"/>
                <a:cs typeface="Courier New" pitchFamily="49" charset="0"/>
              </a:rPr>
              <a:t>StrEpochUTCG</a:t>
            </a:r>
            <a:r>
              <a:rPr lang="en-US" sz="1100">
                <a:latin typeface="Courier New" pitchFamily="49" charset="0"/>
                <a:cs typeface="Courier New" pitchFamily="49" charset="0"/>
              </a:rPr>
              <a:t>)</a:t>
            </a:r>
          </a:p>
          <a:p>
            <a:r>
              <a:rPr lang="en-US" sz="1100" err="1">
                <a:latin typeface="Courier New" pitchFamily="49" charset="0"/>
                <a:cs typeface="Courier New" pitchFamily="49" charset="0"/>
              </a:rPr>
              <a:t>EpochUTCModJulian</a:t>
            </a:r>
            <a:r>
              <a:rPr lang="en-US" sz="1100">
                <a:latin typeface="Courier New" pitchFamily="49" charset="0"/>
                <a:cs typeface="Courier New" pitchFamily="49" charset="0"/>
              </a:rPr>
              <a:t> = Str2num(</a:t>
            </a:r>
            <a:r>
              <a:rPr lang="en-US" sz="1100" err="1">
                <a:latin typeface="Courier New" pitchFamily="49" charset="0"/>
                <a:cs typeface="Courier New" pitchFamily="49" charset="0"/>
              </a:rPr>
              <a:t>StrEpochUTCModJulian</a:t>
            </a:r>
            <a:r>
              <a:rPr lang="en-US" sz="1100">
                <a:latin typeface="Courier New" pitchFamily="49" charset="0"/>
                <a:cs typeface="Courier New" pitchFamily="49" charset="0"/>
              </a:rPr>
              <a:t>)</a:t>
            </a:r>
          </a:p>
          <a:p>
            <a:endParaRPr lang="en-US" sz="1100">
              <a:latin typeface="Courier New" pitchFamily="49" charset="0"/>
              <a:cs typeface="Courier New" pitchFamily="49" charset="0"/>
            </a:endParaRPr>
          </a:p>
          <a:p>
            <a:r>
              <a:rPr lang="en-US" sz="1100">
                <a:latin typeface="Courier New" pitchFamily="49" charset="0"/>
                <a:cs typeface="Courier New" pitchFamily="49" charset="0"/>
              </a:rPr>
              <a:t>Propagate RK4(LRO) {</a:t>
            </a:r>
            <a:r>
              <a:rPr lang="en-US" sz="1100" err="1">
                <a:latin typeface="Courier New" pitchFamily="49" charset="0"/>
                <a:cs typeface="Courier New" pitchFamily="49" charset="0"/>
              </a:rPr>
              <a:t>LRO.UTCModJulian</a:t>
            </a:r>
            <a:r>
              <a:rPr lang="en-US" sz="1100">
                <a:latin typeface="Courier New" pitchFamily="49" charset="0"/>
                <a:cs typeface="Courier New" pitchFamily="49" charset="0"/>
              </a:rPr>
              <a:t> = </a:t>
            </a:r>
            <a:r>
              <a:rPr lang="en-US" sz="1100" err="1">
                <a:latin typeface="Courier New" pitchFamily="49" charset="0"/>
                <a:cs typeface="Courier New" pitchFamily="49" charset="0"/>
              </a:rPr>
              <a:t>EpochUTCModJulian</a:t>
            </a:r>
            <a:r>
              <a:rPr lang="en-US" sz="1100">
                <a:latin typeface="Courier New" pitchFamily="49" charset="0"/>
                <a:cs typeface="Courier New" pitchFamily="49" charset="0"/>
              </a:rPr>
              <a:t>}</a:t>
            </a:r>
          </a:p>
          <a:p>
            <a:endParaRPr lang="en-US" sz="1100">
              <a:latin typeface="Courier New" pitchFamily="49" charset="0"/>
              <a:cs typeface="Courier New" pitchFamily="49" charset="0"/>
            </a:endParaRPr>
          </a:p>
          <a:p>
            <a:r>
              <a:rPr lang="en-US" sz="1100">
                <a:latin typeface="Courier New" pitchFamily="49" charset="0"/>
                <a:cs typeface="Courier New" pitchFamily="49" charset="0"/>
              </a:rPr>
              <a:t>%   Run the estimator</a:t>
            </a:r>
          </a:p>
          <a:p>
            <a:endParaRPr lang="en-US" sz="1100">
              <a:latin typeface="Courier New" pitchFamily="49" charset="0"/>
              <a:cs typeface="Courier New" pitchFamily="49" charset="0"/>
            </a:endParaRPr>
          </a:p>
          <a:p>
            <a:r>
              <a:rPr lang="en-US" sz="1100" err="1">
                <a:latin typeface="Courier New" pitchFamily="49" charset="0"/>
                <a:cs typeface="Courier New" pitchFamily="49" charset="0"/>
              </a:rPr>
              <a:t>RunEstimator</a:t>
            </a:r>
            <a:r>
              <a:rPr lang="en-US" sz="1100">
                <a:latin typeface="Courier New" pitchFamily="49" charset="0"/>
                <a:cs typeface="Courier New" pitchFamily="49" charset="0"/>
              </a:rPr>
              <a:t> BLS;</a:t>
            </a:r>
          </a:p>
        </p:txBody>
      </p:sp>
    </p:spTree>
    <p:extLst>
      <p:ext uri="{BB962C8B-B14F-4D97-AF65-F5344CB8AC3E}">
        <p14:creationId xmlns:p14="http://schemas.microsoft.com/office/powerpoint/2010/main" val="7347972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1596-8EFF-F823-321A-773BC3A6478F}"/>
              </a:ext>
            </a:extLst>
          </p:cNvPr>
          <p:cNvSpPr>
            <a:spLocks noGrp="1"/>
          </p:cNvSpPr>
          <p:nvPr>
            <p:ph type="title"/>
          </p:nvPr>
        </p:nvSpPr>
        <p:spPr/>
        <p:txBody>
          <a:bodyPr/>
          <a:lstStyle/>
          <a:p>
            <a:r>
              <a:rPr lang="en-US" dirty="0"/>
              <a:t>Epoch Advance for BLS OD</a:t>
            </a:r>
          </a:p>
        </p:txBody>
      </p:sp>
      <p:sp>
        <p:nvSpPr>
          <p:cNvPr id="3" name="Content Placeholder 2">
            <a:extLst>
              <a:ext uri="{FF2B5EF4-FFF2-40B4-BE49-F238E27FC236}">
                <a16:creationId xmlns:a16="http://schemas.microsoft.com/office/drawing/2014/main" id="{34B7968E-5DB8-CE0E-7A55-E5D8573A4BC4}"/>
              </a:ext>
            </a:extLst>
          </p:cNvPr>
          <p:cNvSpPr>
            <a:spLocks noGrp="1"/>
          </p:cNvSpPr>
          <p:nvPr>
            <p:ph idx="1"/>
          </p:nvPr>
        </p:nvSpPr>
        <p:spPr>
          <a:xfrm>
            <a:off x="987972" y="4283994"/>
            <a:ext cx="10843139" cy="2356800"/>
          </a:xfrm>
        </p:spPr>
        <p:txBody>
          <a:bodyPr/>
          <a:lstStyle/>
          <a:p>
            <a:r>
              <a:rPr lang="en-US" dirty="0"/>
              <a:t>Example: Every day we do an OD using 36 hours of data and desire to set our BLS OD epoch to 0000 </a:t>
            </a:r>
            <a:r>
              <a:rPr lang="en-US"/>
              <a:t>of each run day</a:t>
            </a:r>
            <a:endParaRPr lang="en-US" dirty="0"/>
          </a:p>
          <a:p>
            <a:r>
              <a:rPr lang="en-US" dirty="0"/>
              <a:t>On Day-1 we run ops using data from Day-0 0h to Day-1 12h and set the OD epoch to Day-1 0h</a:t>
            </a:r>
          </a:p>
          <a:p>
            <a:pPr lvl="1"/>
            <a:r>
              <a:rPr lang="en-US" dirty="0"/>
              <a:t>Remember, the OD epoch should be inside the data arc</a:t>
            </a:r>
          </a:p>
          <a:p>
            <a:r>
              <a:rPr lang="en-US" dirty="0"/>
              <a:t>On Day-2</a:t>
            </a:r>
          </a:p>
          <a:p>
            <a:pPr lvl="1"/>
            <a:r>
              <a:rPr lang="en-US" dirty="0"/>
              <a:t>Our initial vector is the solution vector from Day-1 at 0h but we want our new OD epoch to be Day-2 at 0h</a:t>
            </a:r>
          </a:p>
          <a:p>
            <a:pPr lvl="1"/>
            <a:r>
              <a:rPr lang="en-US" dirty="0"/>
              <a:t>Before running the BLS, we need to propagate the initial vector forward from Day-1 -0h to Day-2 0H</a:t>
            </a:r>
          </a:p>
          <a:p>
            <a:endParaRPr lang="en-US" dirty="0"/>
          </a:p>
        </p:txBody>
      </p:sp>
      <p:sp>
        <p:nvSpPr>
          <p:cNvPr id="4" name="Slide Number Placeholder 3">
            <a:extLst>
              <a:ext uri="{FF2B5EF4-FFF2-40B4-BE49-F238E27FC236}">
                <a16:creationId xmlns:a16="http://schemas.microsoft.com/office/drawing/2014/main" id="{6239F874-BA99-5BC4-0633-F373FDEBE82A}"/>
              </a:ext>
            </a:extLst>
          </p:cNvPr>
          <p:cNvSpPr>
            <a:spLocks noGrp="1"/>
          </p:cNvSpPr>
          <p:nvPr>
            <p:ph type="sldNum" sz="quarter" idx="12"/>
          </p:nvPr>
        </p:nvSpPr>
        <p:spPr/>
        <p:txBody>
          <a:bodyPr/>
          <a:lstStyle/>
          <a:p>
            <a:fld id="{B89D3D56-9C5D-E74E-9C18-21C2C5E31D07}" type="slidenum">
              <a:rPr lang="en-US" smtClean="0"/>
              <a:pPr/>
              <a:t>235</a:t>
            </a:fld>
            <a:endParaRPr lang="en-US"/>
          </a:p>
        </p:txBody>
      </p:sp>
      <p:sp>
        <p:nvSpPr>
          <p:cNvPr id="5" name="Rectangle 4">
            <a:extLst>
              <a:ext uri="{FF2B5EF4-FFF2-40B4-BE49-F238E27FC236}">
                <a16:creationId xmlns:a16="http://schemas.microsoft.com/office/drawing/2014/main" id="{8044F39E-C055-0980-AFC2-C01F6B9C8BD6}"/>
              </a:ext>
            </a:extLst>
          </p:cNvPr>
          <p:cNvSpPr/>
          <p:nvPr/>
        </p:nvSpPr>
        <p:spPr>
          <a:xfrm>
            <a:off x="1481959" y="1408386"/>
            <a:ext cx="1555531" cy="315311"/>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B216D7-6019-8E61-4508-79280B6562F3}"/>
              </a:ext>
            </a:extLst>
          </p:cNvPr>
          <p:cNvSpPr/>
          <p:nvPr/>
        </p:nvSpPr>
        <p:spPr>
          <a:xfrm>
            <a:off x="3037490" y="1411121"/>
            <a:ext cx="809296" cy="315311"/>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D67AD34-E86A-E065-D1FE-95A33B232B97}"/>
              </a:ext>
            </a:extLst>
          </p:cNvPr>
          <p:cNvSpPr/>
          <p:nvPr/>
        </p:nvSpPr>
        <p:spPr>
          <a:xfrm>
            <a:off x="4645571" y="1408385"/>
            <a:ext cx="1555531"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03F423-D94C-54FF-C133-D6F1DED8E728}"/>
              </a:ext>
            </a:extLst>
          </p:cNvPr>
          <p:cNvSpPr/>
          <p:nvPr/>
        </p:nvSpPr>
        <p:spPr>
          <a:xfrm>
            <a:off x="3846785" y="1408385"/>
            <a:ext cx="809296"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47E591C-30F5-D10D-906E-398E2833E949}"/>
              </a:ext>
            </a:extLst>
          </p:cNvPr>
          <p:cNvSpPr/>
          <p:nvPr/>
        </p:nvSpPr>
        <p:spPr>
          <a:xfrm>
            <a:off x="6190592" y="1408385"/>
            <a:ext cx="1555531"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4A4CB35-29DD-4A01-C6E0-34B96B3155FF}"/>
              </a:ext>
            </a:extLst>
          </p:cNvPr>
          <p:cNvSpPr/>
          <p:nvPr/>
        </p:nvSpPr>
        <p:spPr>
          <a:xfrm>
            <a:off x="7725103" y="1408385"/>
            <a:ext cx="1555531"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5AB3A7F-F5A2-B90E-B772-1F8A5A305CDC}"/>
              </a:ext>
            </a:extLst>
          </p:cNvPr>
          <p:cNvSpPr/>
          <p:nvPr/>
        </p:nvSpPr>
        <p:spPr>
          <a:xfrm>
            <a:off x="3016468" y="2376555"/>
            <a:ext cx="1555531" cy="315311"/>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800BB4F-059E-4947-BA94-A874CB153A32}"/>
              </a:ext>
            </a:extLst>
          </p:cNvPr>
          <p:cNvSpPr/>
          <p:nvPr/>
        </p:nvSpPr>
        <p:spPr>
          <a:xfrm>
            <a:off x="4572001" y="2379292"/>
            <a:ext cx="809296" cy="315311"/>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75EA64-B9B4-6793-7CB9-7F24114D5ED3}"/>
              </a:ext>
            </a:extLst>
          </p:cNvPr>
          <p:cNvSpPr/>
          <p:nvPr/>
        </p:nvSpPr>
        <p:spPr>
          <a:xfrm>
            <a:off x="6180082" y="2376556"/>
            <a:ext cx="1555531"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5F94D0-916E-0850-5E53-E6732E0B3BC9}"/>
              </a:ext>
            </a:extLst>
          </p:cNvPr>
          <p:cNvSpPr/>
          <p:nvPr/>
        </p:nvSpPr>
        <p:spPr>
          <a:xfrm>
            <a:off x="5381296" y="2376556"/>
            <a:ext cx="809296"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A5E34E7-18D0-5E64-50A5-D23FDD0AEBDF}"/>
              </a:ext>
            </a:extLst>
          </p:cNvPr>
          <p:cNvSpPr/>
          <p:nvPr/>
        </p:nvSpPr>
        <p:spPr>
          <a:xfrm>
            <a:off x="7725103" y="2376556"/>
            <a:ext cx="1555531"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14369B-D93F-5888-457F-312392690AA3}"/>
              </a:ext>
            </a:extLst>
          </p:cNvPr>
          <p:cNvSpPr/>
          <p:nvPr/>
        </p:nvSpPr>
        <p:spPr>
          <a:xfrm>
            <a:off x="9259614" y="2376556"/>
            <a:ext cx="1555531"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D4484E-49AB-EF1A-E105-A18C49360698}"/>
              </a:ext>
            </a:extLst>
          </p:cNvPr>
          <p:cNvSpPr/>
          <p:nvPr/>
        </p:nvSpPr>
        <p:spPr>
          <a:xfrm>
            <a:off x="4572001" y="3389651"/>
            <a:ext cx="1555531" cy="315311"/>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0C89408-EC40-F0D1-FE34-C29C0C2A0543}"/>
              </a:ext>
            </a:extLst>
          </p:cNvPr>
          <p:cNvSpPr/>
          <p:nvPr/>
        </p:nvSpPr>
        <p:spPr>
          <a:xfrm>
            <a:off x="6127532" y="3392386"/>
            <a:ext cx="809296" cy="315311"/>
          </a:xfrm>
          <a:prstGeom prst="rect">
            <a:avLst/>
          </a:prstGeom>
          <a:solidFill>
            <a:schemeClr val="bg2"/>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858FE73-CC99-E6C2-93D5-75255241AD9E}"/>
              </a:ext>
            </a:extLst>
          </p:cNvPr>
          <p:cNvSpPr/>
          <p:nvPr/>
        </p:nvSpPr>
        <p:spPr>
          <a:xfrm>
            <a:off x="7735613" y="3389650"/>
            <a:ext cx="1555531"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F79D446-EE90-E529-EBC9-25BF32ABA1D7}"/>
              </a:ext>
            </a:extLst>
          </p:cNvPr>
          <p:cNvSpPr/>
          <p:nvPr/>
        </p:nvSpPr>
        <p:spPr>
          <a:xfrm>
            <a:off x="6936827" y="3389650"/>
            <a:ext cx="809296"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702B53F-6EFF-68A9-57A9-802504A9CBC0}"/>
              </a:ext>
            </a:extLst>
          </p:cNvPr>
          <p:cNvSpPr/>
          <p:nvPr/>
        </p:nvSpPr>
        <p:spPr>
          <a:xfrm>
            <a:off x="9280634" y="3389650"/>
            <a:ext cx="1555531" cy="315311"/>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E7BCAFB6-FC2D-BE86-9B83-F01B5632ACED}"/>
              </a:ext>
            </a:extLst>
          </p:cNvPr>
          <p:cNvSpPr/>
          <p:nvPr/>
        </p:nvSpPr>
        <p:spPr>
          <a:xfrm>
            <a:off x="2900855" y="1808892"/>
            <a:ext cx="273269" cy="239867"/>
          </a:xfrm>
          <a:prstGeom prs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21AD49FD-5A45-5BEF-4005-C0081D961EE5}"/>
              </a:ext>
            </a:extLst>
          </p:cNvPr>
          <p:cNvSpPr/>
          <p:nvPr/>
        </p:nvSpPr>
        <p:spPr>
          <a:xfrm>
            <a:off x="2900855" y="2899732"/>
            <a:ext cx="273269" cy="239867"/>
          </a:xfrm>
          <a:prstGeom prst="triangle">
            <a:avLst/>
          </a:prstGeom>
          <a:solidFill>
            <a:schemeClr val="bg1"/>
          </a:solidFill>
          <a:ln>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99BFAD61-319B-5CA7-EF86-1131F6220E4C}"/>
              </a:ext>
            </a:extLst>
          </p:cNvPr>
          <p:cNvSpPr/>
          <p:nvPr/>
        </p:nvSpPr>
        <p:spPr>
          <a:xfrm>
            <a:off x="4435366" y="2888467"/>
            <a:ext cx="273269" cy="239867"/>
          </a:xfrm>
          <a:prstGeom prs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27" name="Straight Arrow Connector 26">
            <a:extLst>
              <a:ext uri="{FF2B5EF4-FFF2-40B4-BE49-F238E27FC236}">
                <a16:creationId xmlns:a16="http://schemas.microsoft.com/office/drawing/2014/main" id="{6C2C56CA-0566-EBDB-32CB-1A37B3255F23}"/>
              </a:ext>
            </a:extLst>
          </p:cNvPr>
          <p:cNvCxnSpPr>
            <a:stCxn id="24" idx="5"/>
            <a:endCxn id="25" idx="1"/>
          </p:cNvCxnSpPr>
          <p:nvPr/>
        </p:nvCxnSpPr>
        <p:spPr>
          <a:xfrm flipV="1">
            <a:off x="3105807" y="3008400"/>
            <a:ext cx="1329559" cy="1126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28" name="Isosceles Triangle 27">
            <a:extLst>
              <a:ext uri="{FF2B5EF4-FFF2-40B4-BE49-F238E27FC236}">
                <a16:creationId xmlns:a16="http://schemas.microsoft.com/office/drawing/2014/main" id="{E894C466-DB2C-CDBF-A8C2-9045D3047D78}"/>
              </a:ext>
            </a:extLst>
          </p:cNvPr>
          <p:cNvSpPr/>
          <p:nvPr/>
        </p:nvSpPr>
        <p:spPr>
          <a:xfrm>
            <a:off x="4451129" y="3880177"/>
            <a:ext cx="273269" cy="239867"/>
          </a:xfrm>
          <a:prstGeom prst="triangle">
            <a:avLst/>
          </a:prstGeom>
          <a:solidFill>
            <a:schemeClr val="bg1"/>
          </a:solidFill>
          <a:ln>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2F630331-B049-7185-1BD5-034BADC86FB3}"/>
              </a:ext>
            </a:extLst>
          </p:cNvPr>
          <p:cNvSpPr/>
          <p:nvPr/>
        </p:nvSpPr>
        <p:spPr>
          <a:xfrm>
            <a:off x="5985640" y="3868912"/>
            <a:ext cx="273269" cy="239867"/>
          </a:xfrm>
          <a:prstGeom prst="triangl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EE4939C0-F6AF-E2CF-B50F-5EF07EE3307F}"/>
              </a:ext>
            </a:extLst>
          </p:cNvPr>
          <p:cNvCxnSpPr>
            <a:stCxn id="28" idx="5"/>
            <a:endCxn id="29" idx="1"/>
          </p:cNvCxnSpPr>
          <p:nvPr/>
        </p:nvCxnSpPr>
        <p:spPr>
          <a:xfrm flipV="1">
            <a:off x="4656081" y="3988845"/>
            <a:ext cx="1329559" cy="11266"/>
          </a:xfrm>
          <a:prstGeom prst="straightConnector1">
            <a:avLst/>
          </a:prstGeom>
          <a:ln>
            <a:prstDash val="dash"/>
            <a:tailEnd type="triangle"/>
          </a:ln>
        </p:spPr>
        <p:style>
          <a:lnRef idx="1">
            <a:schemeClr val="accent6"/>
          </a:lnRef>
          <a:fillRef idx="0">
            <a:schemeClr val="accent6"/>
          </a:fillRef>
          <a:effectRef idx="0">
            <a:schemeClr val="accent6"/>
          </a:effectRef>
          <a:fontRef idx="minor">
            <a:schemeClr val="tx1"/>
          </a:fontRef>
        </p:style>
      </p:cxnSp>
      <p:sp>
        <p:nvSpPr>
          <p:cNvPr id="31" name="TextBox 30">
            <a:extLst>
              <a:ext uri="{FF2B5EF4-FFF2-40B4-BE49-F238E27FC236}">
                <a16:creationId xmlns:a16="http://schemas.microsoft.com/office/drawing/2014/main" id="{39C2210C-DF1E-2E2A-0B02-7662497CC45A}"/>
              </a:ext>
            </a:extLst>
          </p:cNvPr>
          <p:cNvSpPr txBox="1"/>
          <p:nvPr/>
        </p:nvSpPr>
        <p:spPr>
          <a:xfrm>
            <a:off x="1481959" y="1437822"/>
            <a:ext cx="2364825" cy="285873"/>
          </a:xfrm>
          <a:prstGeom prst="rect">
            <a:avLst/>
          </a:prstGeom>
        </p:spPr>
        <p:txBody>
          <a:bodyPr vert="horz" wrap="square" lIns="91440" tIns="45720" rIns="91440" bIns="45720" rtlCol="0">
            <a:noAutofit/>
          </a:bodyPr>
          <a:lstStyle/>
          <a:p>
            <a:pPr algn="ctr">
              <a:lnSpc>
                <a:spcPct val="90000"/>
              </a:lnSpc>
            </a:pPr>
            <a:r>
              <a:rPr lang="en-US" sz="1600" b="1" dirty="0">
                <a:latin typeface="Calibri" panose="020F0502020204030204" pitchFamily="34" charset="0"/>
                <a:cs typeface="Calibri" panose="020F0502020204030204" pitchFamily="34" charset="0"/>
              </a:rPr>
              <a:t>Tracking Data</a:t>
            </a:r>
          </a:p>
        </p:txBody>
      </p:sp>
      <p:sp>
        <p:nvSpPr>
          <p:cNvPr id="32" name="TextBox 31">
            <a:extLst>
              <a:ext uri="{FF2B5EF4-FFF2-40B4-BE49-F238E27FC236}">
                <a16:creationId xmlns:a16="http://schemas.microsoft.com/office/drawing/2014/main" id="{F92FC4AC-D67F-6862-25BC-1AFB8C684614}"/>
              </a:ext>
            </a:extLst>
          </p:cNvPr>
          <p:cNvSpPr txBox="1"/>
          <p:nvPr/>
        </p:nvSpPr>
        <p:spPr>
          <a:xfrm>
            <a:off x="2984939" y="2398957"/>
            <a:ext cx="2364825" cy="285873"/>
          </a:xfrm>
          <a:prstGeom prst="rect">
            <a:avLst/>
          </a:prstGeom>
        </p:spPr>
        <p:txBody>
          <a:bodyPr vert="horz" wrap="square" lIns="91440" tIns="45720" rIns="91440" bIns="45720" rtlCol="0">
            <a:noAutofit/>
          </a:bodyPr>
          <a:lstStyle/>
          <a:p>
            <a:pPr algn="ctr">
              <a:lnSpc>
                <a:spcPct val="90000"/>
              </a:lnSpc>
            </a:pPr>
            <a:r>
              <a:rPr lang="en-US" sz="1600" b="1" dirty="0">
                <a:latin typeface="Calibri" panose="020F0502020204030204" pitchFamily="34" charset="0"/>
                <a:cs typeface="Calibri" panose="020F0502020204030204" pitchFamily="34" charset="0"/>
              </a:rPr>
              <a:t>Tracking</a:t>
            </a:r>
            <a:r>
              <a:rPr lang="en-US" sz="1200" b="1" dirty="0"/>
              <a:t> </a:t>
            </a:r>
            <a:r>
              <a:rPr lang="en-US" sz="1600" b="1" dirty="0">
                <a:latin typeface="Calibri" panose="020F0502020204030204" pitchFamily="34" charset="0"/>
                <a:cs typeface="Calibri" panose="020F0502020204030204" pitchFamily="34" charset="0"/>
              </a:rPr>
              <a:t>Data</a:t>
            </a:r>
          </a:p>
        </p:txBody>
      </p:sp>
      <p:sp>
        <p:nvSpPr>
          <p:cNvPr id="33" name="TextBox 32">
            <a:extLst>
              <a:ext uri="{FF2B5EF4-FFF2-40B4-BE49-F238E27FC236}">
                <a16:creationId xmlns:a16="http://schemas.microsoft.com/office/drawing/2014/main" id="{BB2198E4-6D58-2695-F0BD-717FB1B8BDEF}"/>
              </a:ext>
            </a:extLst>
          </p:cNvPr>
          <p:cNvSpPr txBox="1"/>
          <p:nvPr/>
        </p:nvSpPr>
        <p:spPr>
          <a:xfrm>
            <a:off x="4587763" y="3443710"/>
            <a:ext cx="2364825" cy="285873"/>
          </a:xfrm>
          <a:prstGeom prst="rect">
            <a:avLst/>
          </a:prstGeom>
        </p:spPr>
        <p:txBody>
          <a:bodyPr vert="horz" wrap="square" lIns="91440" tIns="45720" rIns="91440" bIns="45720" rtlCol="0">
            <a:noAutofit/>
          </a:bodyPr>
          <a:lstStyle/>
          <a:p>
            <a:pPr algn="ctr">
              <a:lnSpc>
                <a:spcPct val="90000"/>
              </a:lnSpc>
            </a:pPr>
            <a:r>
              <a:rPr lang="en-US" sz="1600" b="1" dirty="0">
                <a:latin typeface="Calibri" panose="020F0502020204030204" pitchFamily="34" charset="0"/>
                <a:cs typeface="Calibri" panose="020F0502020204030204" pitchFamily="34" charset="0"/>
              </a:rPr>
              <a:t>Tracking Data</a:t>
            </a:r>
          </a:p>
        </p:txBody>
      </p:sp>
      <p:sp>
        <p:nvSpPr>
          <p:cNvPr id="34" name="TextBox 33">
            <a:extLst>
              <a:ext uri="{FF2B5EF4-FFF2-40B4-BE49-F238E27FC236}">
                <a16:creationId xmlns:a16="http://schemas.microsoft.com/office/drawing/2014/main" id="{E74D4673-E5D4-15E8-CFAE-5F7D9B464C81}"/>
              </a:ext>
            </a:extLst>
          </p:cNvPr>
          <p:cNvSpPr txBox="1"/>
          <p:nvPr/>
        </p:nvSpPr>
        <p:spPr>
          <a:xfrm>
            <a:off x="2538250" y="1086418"/>
            <a:ext cx="998480" cy="355428"/>
          </a:xfrm>
          <a:prstGeom prst="rect">
            <a:avLst/>
          </a:prstGeom>
        </p:spPr>
        <p:txBody>
          <a:bodyPr vert="horz" wrap="square" lIns="91440" tIns="45720" rIns="91440" bIns="45720" rtlCol="0">
            <a:noAutofit/>
          </a:bodyPr>
          <a:lstStyle/>
          <a:p>
            <a:pPr>
              <a:lnSpc>
                <a:spcPct val="90000"/>
              </a:lnSpc>
            </a:pPr>
            <a:r>
              <a:rPr lang="en-US" sz="1600" dirty="0">
                <a:latin typeface="Calibri" panose="020F0502020204030204" pitchFamily="34" charset="0"/>
                <a:cs typeface="Calibri" panose="020F0502020204030204" pitchFamily="34" charset="0"/>
              </a:rPr>
              <a:t>Day-1 0h</a:t>
            </a:r>
            <a:endParaRPr lang="en-US" sz="12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F3B0E6B9-6271-47A1-4A31-8C428FFC5F1E}"/>
              </a:ext>
            </a:extLst>
          </p:cNvPr>
          <p:cNvSpPr txBox="1"/>
          <p:nvPr/>
        </p:nvSpPr>
        <p:spPr>
          <a:xfrm>
            <a:off x="4177862" y="2034919"/>
            <a:ext cx="998480" cy="355428"/>
          </a:xfrm>
          <a:prstGeom prst="rect">
            <a:avLst/>
          </a:prstGeom>
        </p:spPr>
        <p:txBody>
          <a:bodyPr vert="horz" wrap="square" lIns="91440" tIns="45720" rIns="91440" bIns="45720" rtlCol="0">
            <a:noAutofit/>
          </a:bodyPr>
          <a:lstStyle/>
          <a:p>
            <a:pPr>
              <a:lnSpc>
                <a:spcPct val="90000"/>
              </a:lnSpc>
            </a:pPr>
            <a:r>
              <a:rPr lang="en-US" sz="1600" dirty="0">
                <a:latin typeface="Calibri" panose="020F0502020204030204" pitchFamily="34" charset="0"/>
                <a:cs typeface="Calibri" panose="020F0502020204030204" pitchFamily="34" charset="0"/>
              </a:rPr>
              <a:t>Day-2 0h</a:t>
            </a:r>
            <a:endParaRPr lang="en-US" sz="1200" dirty="0">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95DD1A14-7765-990D-8BD8-606B5E39FA05}"/>
              </a:ext>
            </a:extLst>
          </p:cNvPr>
          <p:cNvSpPr txBox="1"/>
          <p:nvPr/>
        </p:nvSpPr>
        <p:spPr>
          <a:xfrm>
            <a:off x="5623034" y="3049233"/>
            <a:ext cx="998480" cy="355428"/>
          </a:xfrm>
          <a:prstGeom prst="rect">
            <a:avLst/>
          </a:prstGeom>
        </p:spPr>
        <p:txBody>
          <a:bodyPr vert="horz" wrap="square" lIns="91440" tIns="45720" rIns="91440" bIns="45720" rtlCol="0">
            <a:noAutofit/>
          </a:bodyPr>
          <a:lstStyle/>
          <a:p>
            <a:pPr>
              <a:lnSpc>
                <a:spcPct val="90000"/>
              </a:lnSpc>
            </a:pPr>
            <a:r>
              <a:rPr lang="en-US" sz="1600" dirty="0">
                <a:latin typeface="Calibri" panose="020F0502020204030204" pitchFamily="34" charset="0"/>
                <a:cs typeface="Calibri" panose="020F0502020204030204" pitchFamily="34" charset="0"/>
              </a:rPr>
              <a:t>Day-3 0h</a:t>
            </a:r>
            <a:endParaRPr lang="en-US" sz="12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81215493-B90A-8F08-B7B7-22AB65B7478F}"/>
              </a:ext>
            </a:extLst>
          </p:cNvPr>
          <p:cNvSpPr txBox="1"/>
          <p:nvPr/>
        </p:nvSpPr>
        <p:spPr>
          <a:xfrm>
            <a:off x="4177862" y="1098414"/>
            <a:ext cx="998480" cy="355428"/>
          </a:xfrm>
          <a:prstGeom prst="rect">
            <a:avLst/>
          </a:prstGeom>
        </p:spPr>
        <p:txBody>
          <a:bodyPr vert="horz" wrap="square" lIns="91440" tIns="45720" rIns="91440" bIns="45720" rtlCol="0">
            <a:noAutofit/>
          </a:bodyPr>
          <a:lstStyle/>
          <a:p>
            <a:pPr>
              <a:lnSpc>
                <a:spcPct val="90000"/>
              </a:lnSpc>
            </a:pPr>
            <a:r>
              <a:rPr lang="en-US" sz="1600" dirty="0">
                <a:latin typeface="Calibri" panose="020F0502020204030204" pitchFamily="34" charset="0"/>
                <a:cs typeface="Calibri" panose="020F0502020204030204" pitchFamily="34" charset="0"/>
              </a:rPr>
              <a:t>Day-2 0h</a:t>
            </a:r>
            <a:endParaRPr lang="en-US" sz="1200"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id="{6008745E-8452-F1A1-94C7-50E0F5FC0500}"/>
              </a:ext>
            </a:extLst>
          </p:cNvPr>
          <p:cNvSpPr txBox="1"/>
          <p:nvPr/>
        </p:nvSpPr>
        <p:spPr>
          <a:xfrm>
            <a:off x="5691352" y="2013881"/>
            <a:ext cx="998480" cy="355428"/>
          </a:xfrm>
          <a:prstGeom prst="rect">
            <a:avLst/>
          </a:prstGeom>
        </p:spPr>
        <p:txBody>
          <a:bodyPr vert="horz" wrap="square" lIns="91440" tIns="45720" rIns="91440" bIns="45720" rtlCol="0">
            <a:noAutofit/>
          </a:bodyPr>
          <a:lstStyle/>
          <a:p>
            <a:pPr>
              <a:lnSpc>
                <a:spcPct val="90000"/>
              </a:lnSpc>
            </a:pPr>
            <a:r>
              <a:rPr lang="en-US" sz="1600" dirty="0">
                <a:latin typeface="Calibri" panose="020F0502020204030204" pitchFamily="34" charset="0"/>
                <a:cs typeface="Calibri" panose="020F0502020204030204" pitchFamily="34" charset="0"/>
              </a:rPr>
              <a:t>Day-3 0h</a:t>
            </a:r>
            <a:endParaRPr lang="en-US" sz="1200"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DD2A4A42-713C-EF3B-7EAE-C49DFA544923}"/>
              </a:ext>
            </a:extLst>
          </p:cNvPr>
          <p:cNvSpPr txBox="1"/>
          <p:nvPr/>
        </p:nvSpPr>
        <p:spPr>
          <a:xfrm>
            <a:off x="572813" y="1255461"/>
            <a:ext cx="909145" cy="719782"/>
          </a:xfrm>
          <a:prstGeom prst="rect">
            <a:avLst/>
          </a:prstGeom>
        </p:spPr>
        <p:txBody>
          <a:bodyPr vert="horz" wrap="square" lIns="91440" tIns="45720" rIns="91440" bIns="45720" rtlCol="0">
            <a:noAutofit/>
          </a:bodyPr>
          <a:lstStyle/>
          <a:p>
            <a:pPr algn="ctr">
              <a:lnSpc>
                <a:spcPct val="90000"/>
              </a:lnSpc>
            </a:pPr>
            <a:r>
              <a:rPr lang="en-US" sz="2000" b="1" dirty="0">
                <a:latin typeface="Calibri" panose="020F0502020204030204" pitchFamily="34" charset="0"/>
                <a:cs typeface="Calibri" panose="020F0502020204030204" pitchFamily="34" charset="0"/>
              </a:rPr>
              <a:t>Day-1 OD</a:t>
            </a:r>
            <a:endParaRPr lang="en-US" sz="1600" b="1" dirty="0">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679910A3-B7ED-D0D8-2A10-7E56E487CA0C}"/>
              </a:ext>
            </a:extLst>
          </p:cNvPr>
          <p:cNvSpPr txBox="1"/>
          <p:nvPr/>
        </p:nvSpPr>
        <p:spPr>
          <a:xfrm>
            <a:off x="1991708" y="2268241"/>
            <a:ext cx="909145" cy="719782"/>
          </a:xfrm>
          <a:prstGeom prst="rect">
            <a:avLst/>
          </a:prstGeom>
        </p:spPr>
        <p:txBody>
          <a:bodyPr vert="horz" wrap="square" lIns="91440" tIns="45720" rIns="91440" bIns="45720" rtlCol="0">
            <a:noAutofit/>
          </a:bodyPr>
          <a:lstStyle/>
          <a:p>
            <a:pPr algn="ctr">
              <a:lnSpc>
                <a:spcPct val="90000"/>
              </a:lnSpc>
            </a:pPr>
            <a:r>
              <a:rPr lang="en-US" sz="2000" b="1" dirty="0">
                <a:latin typeface="Calibri" panose="020F0502020204030204" pitchFamily="34" charset="0"/>
                <a:cs typeface="Calibri" panose="020F0502020204030204" pitchFamily="34" charset="0"/>
              </a:rPr>
              <a:t>Day-2 OD</a:t>
            </a:r>
            <a:endParaRPr lang="en-US" sz="1600" b="1" dirty="0">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DCE015E8-2BA5-00AD-A0AF-CACBFCE9A51A}"/>
              </a:ext>
            </a:extLst>
          </p:cNvPr>
          <p:cNvSpPr txBox="1"/>
          <p:nvPr/>
        </p:nvSpPr>
        <p:spPr>
          <a:xfrm>
            <a:off x="3541983" y="3246277"/>
            <a:ext cx="909145" cy="719782"/>
          </a:xfrm>
          <a:prstGeom prst="rect">
            <a:avLst/>
          </a:prstGeom>
        </p:spPr>
        <p:txBody>
          <a:bodyPr vert="horz" wrap="square" lIns="91440" tIns="45720" rIns="91440" bIns="45720" rtlCol="0">
            <a:noAutofit/>
          </a:bodyPr>
          <a:lstStyle/>
          <a:p>
            <a:pPr algn="ctr">
              <a:lnSpc>
                <a:spcPct val="90000"/>
              </a:lnSpc>
            </a:pPr>
            <a:r>
              <a:rPr lang="en-US" sz="2000" b="1" dirty="0">
                <a:latin typeface="Calibri" panose="020F0502020204030204" pitchFamily="34" charset="0"/>
                <a:cs typeface="Calibri" panose="020F0502020204030204" pitchFamily="34" charset="0"/>
              </a:rPr>
              <a:t>Day-3 OD</a:t>
            </a:r>
            <a:endParaRPr 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71067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3295-83F1-A248-6D77-6BB1838EC49C}"/>
              </a:ext>
            </a:extLst>
          </p:cNvPr>
          <p:cNvSpPr>
            <a:spLocks noGrp="1"/>
          </p:cNvSpPr>
          <p:nvPr>
            <p:ph type="title"/>
          </p:nvPr>
        </p:nvSpPr>
        <p:spPr/>
        <p:txBody>
          <a:bodyPr/>
          <a:lstStyle/>
          <a:p>
            <a:r>
              <a:rPr lang="en-US"/>
              <a:t>Generating an Ephemeris from BLS OD</a:t>
            </a:r>
          </a:p>
        </p:txBody>
      </p:sp>
      <p:sp>
        <p:nvSpPr>
          <p:cNvPr id="3" name="Content Placeholder 2">
            <a:extLst>
              <a:ext uri="{FF2B5EF4-FFF2-40B4-BE49-F238E27FC236}">
                <a16:creationId xmlns:a16="http://schemas.microsoft.com/office/drawing/2014/main" id="{A112E7CF-1296-E327-D7C1-9D21231A9A92}"/>
              </a:ext>
            </a:extLst>
          </p:cNvPr>
          <p:cNvSpPr>
            <a:spLocks noGrp="1"/>
          </p:cNvSpPr>
          <p:nvPr>
            <p:ph idx="1"/>
          </p:nvPr>
        </p:nvSpPr>
        <p:spPr>
          <a:xfrm>
            <a:off x="1076139" y="3741807"/>
            <a:ext cx="10663916" cy="2322878"/>
          </a:xfrm>
        </p:spPr>
        <p:txBody>
          <a:bodyPr/>
          <a:lstStyle/>
          <a:p>
            <a:r>
              <a:rPr lang="en-US" dirty="0"/>
              <a:t>The ephemeris is attached to the spacecraft as a “subscriber”</a:t>
            </a:r>
          </a:p>
          <a:p>
            <a:r>
              <a:rPr lang="en-US" dirty="0"/>
              <a:t>GMAT supports a number of ephemeris file formats</a:t>
            </a:r>
          </a:p>
          <a:p>
            <a:pPr lvl="1"/>
            <a:r>
              <a:rPr lang="en-US" dirty="0"/>
              <a:t>CCSDS-OEM, SPICE, STK</a:t>
            </a:r>
          </a:p>
          <a:p>
            <a:r>
              <a:rPr lang="en-US" dirty="0"/>
              <a:t>Choose a coordinate system for the ephemeris</a:t>
            </a:r>
          </a:p>
          <a:p>
            <a:r>
              <a:rPr lang="en-US" dirty="0" err="1"/>
              <a:t>WriteEphemeris</a:t>
            </a:r>
            <a:r>
              <a:rPr lang="en-US" dirty="0"/>
              <a:t> allows you to choose when to start writing data to the ephemeris file (next slide)</a:t>
            </a:r>
          </a:p>
        </p:txBody>
      </p:sp>
      <p:sp>
        <p:nvSpPr>
          <p:cNvPr id="4" name="Slide Number Placeholder 3">
            <a:extLst>
              <a:ext uri="{FF2B5EF4-FFF2-40B4-BE49-F238E27FC236}">
                <a16:creationId xmlns:a16="http://schemas.microsoft.com/office/drawing/2014/main" id="{E79829BB-1E12-258E-E1A2-CA6FA428359C}"/>
              </a:ext>
            </a:extLst>
          </p:cNvPr>
          <p:cNvSpPr>
            <a:spLocks noGrp="1"/>
          </p:cNvSpPr>
          <p:nvPr>
            <p:ph type="sldNum" sz="quarter" idx="12"/>
          </p:nvPr>
        </p:nvSpPr>
        <p:spPr/>
        <p:txBody>
          <a:bodyPr/>
          <a:lstStyle/>
          <a:p>
            <a:fld id="{B89D3D56-9C5D-E74E-9C18-21C2C5E31D07}" type="slidenum">
              <a:rPr lang="en-US" smtClean="0"/>
              <a:pPr/>
              <a:t>236</a:t>
            </a:fld>
            <a:endParaRPr lang="en-US"/>
          </a:p>
        </p:txBody>
      </p:sp>
      <p:sp>
        <p:nvSpPr>
          <p:cNvPr id="5" name="TextBox 4">
            <a:extLst>
              <a:ext uri="{FF2B5EF4-FFF2-40B4-BE49-F238E27FC236}">
                <a16:creationId xmlns:a16="http://schemas.microsoft.com/office/drawing/2014/main" id="{404AC504-3AB8-A1F7-C939-F15FE1C162EF}"/>
              </a:ext>
            </a:extLst>
          </p:cNvPr>
          <p:cNvSpPr txBox="1"/>
          <p:nvPr/>
        </p:nvSpPr>
        <p:spPr>
          <a:xfrm>
            <a:off x="1076139" y="1222500"/>
            <a:ext cx="10754971" cy="2308324"/>
          </a:xfrm>
          <a:prstGeom prst="rect">
            <a:avLst/>
          </a:prstGeom>
          <a:noFill/>
          <a:ln>
            <a:solidFill>
              <a:schemeClr val="accent1"/>
            </a:solidFill>
            <a:prstDash val="dash"/>
          </a:ln>
        </p:spPr>
        <p:txBody>
          <a:bodyPr wrap="square">
            <a:spAutoFit/>
          </a:bodyPr>
          <a:lstStyle/>
          <a:p>
            <a:r>
              <a:rPr lang="en-US" sz="1600">
                <a:latin typeface="Courier New" pitchFamily="49" charset="0"/>
                <a:cs typeface="Courier New" pitchFamily="49" charset="0"/>
              </a:rPr>
              <a:t>Create </a:t>
            </a:r>
            <a:r>
              <a:rPr lang="en-US" sz="1600" err="1">
                <a:latin typeface="Courier New" pitchFamily="49" charset="0"/>
                <a:cs typeface="Courier New" pitchFamily="49" charset="0"/>
              </a:rPr>
              <a:t>EphemerisFile</a:t>
            </a:r>
            <a:r>
              <a:rPr lang="en-US" sz="1600">
                <a:latin typeface="Courier New" pitchFamily="49" charset="0"/>
                <a:cs typeface="Courier New" pitchFamily="49" charset="0"/>
              </a:rPr>
              <a:t> </a:t>
            </a:r>
            <a:r>
              <a:rPr lang="en-US" sz="1600" err="1">
                <a:latin typeface="Courier New" pitchFamily="49" charset="0"/>
                <a:cs typeface="Courier New" pitchFamily="49" charset="0"/>
              </a:rPr>
              <a:t>Ephem</a:t>
            </a:r>
            <a:endParaRPr lang="en-US" sz="1600">
              <a:latin typeface="Courier New" pitchFamily="49" charset="0"/>
              <a:cs typeface="Courier New" pitchFamily="49" charset="0"/>
            </a:endParaRPr>
          </a:p>
          <a:p>
            <a:r>
              <a:rPr lang="en-US" sz="1600">
                <a:latin typeface="Courier New" pitchFamily="49" charset="0"/>
                <a:cs typeface="Courier New" pitchFamily="49" charset="0"/>
              </a:rPr>
              <a:t> </a:t>
            </a:r>
          </a:p>
          <a:p>
            <a:r>
              <a:rPr lang="en-US" sz="1600" err="1">
                <a:latin typeface="Courier New" pitchFamily="49" charset="0"/>
                <a:cs typeface="Courier New" pitchFamily="49" charset="0"/>
              </a:rPr>
              <a:t>Ephem.EpochFormat</a:t>
            </a:r>
            <a:r>
              <a:rPr lang="en-US" sz="1600">
                <a:latin typeface="Courier New" pitchFamily="49" charset="0"/>
                <a:cs typeface="Courier New" pitchFamily="49" charset="0"/>
              </a:rPr>
              <a:t>      = </a:t>
            </a:r>
            <a:r>
              <a:rPr lang="en-US" sz="1600" err="1">
                <a:latin typeface="Courier New" pitchFamily="49" charset="0"/>
                <a:cs typeface="Courier New" pitchFamily="49" charset="0"/>
              </a:rPr>
              <a:t>UTCGregorian</a:t>
            </a:r>
            <a:endParaRPr lang="en-US" sz="1600">
              <a:latin typeface="Courier New" pitchFamily="49" charset="0"/>
              <a:cs typeface="Courier New" pitchFamily="49" charset="0"/>
            </a:endParaRPr>
          </a:p>
          <a:p>
            <a:r>
              <a:rPr lang="en-US" sz="1600" err="1">
                <a:latin typeface="Courier New" pitchFamily="49" charset="0"/>
                <a:cs typeface="Courier New" pitchFamily="49" charset="0"/>
              </a:rPr>
              <a:t>Ephem.Spacecraft</a:t>
            </a:r>
            <a:r>
              <a:rPr lang="en-US" sz="1600">
                <a:latin typeface="Courier New" pitchFamily="49" charset="0"/>
                <a:cs typeface="Courier New" pitchFamily="49" charset="0"/>
              </a:rPr>
              <a:t>       = LRO</a:t>
            </a:r>
          </a:p>
          <a:p>
            <a:r>
              <a:rPr lang="en-US" sz="1600" err="1">
                <a:latin typeface="Courier New" pitchFamily="49" charset="0"/>
                <a:cs typeface="Courier New" pitchFamily="49" charset="0"/>
              </a:rPr>
              <a:t>Ephem.Filename</a:t>
            </a:r>
            <a:r>
              <a:rPr lang="en-US" sz="1600">
                <a:latin typeface="Courier New" pitchFamily="49" charset="0"/>
                <a:cs typeface="Courier New" pitchFamily="49" charset="0"/>
              </a:rPr>
              <a:t>         = './output/</a:t>
            </a:r>
            <a:r>
              <a:rPr lang="en-US" sz="1600" err="1">
                <a:latin typeface="Courier New" pitchFamily="49" charset="0"/>
                <a:cs typeface="Courier New" pitchFamily="49" charset="0"/>
              </a:rPr>
              <a:t>lro.bls.oem</a:t>
            </a:r>
            <a:r>
              <a:rPr lang="en-US" sz="1600">
                <a:latin typeface="Courier New" pitchFamily="49" charset="0"/>
                <a:cs typeface="Courier New" pitchFamily="49" charset="0"/>
              </a:rPr>
              <a:t>'</a:t>
            </a:r>
          </a:p>
          <a:p>
            <a:r>
              <a:rPr lang="en-US" sz="1600" err="1">
                <a:latin typeface="Courier New" pitchFamily="49" charset="0"/>
                <a:cs typeface="Courier New" pitchFamily="49" charset="0"/>
              </a:rPr>
              <a:t>Ephem.FileFormat</a:t>
            </a:r>
            <a:r>
              <a:rPr lang="en-US" sz="1600">
                <a:latin typeface="Courier New" pitchFamily="49" charset="0"/>
                <a:cs typeface="Courier New" pitchFamily="49" charset="0"/>
              </a:rPr>
              <a:t>       = 'CCSDS-OEM'</a:t>
            </a:r>
          </a:p>
          <a:p>
            <a:r>
              <a:rPr lang="en-US" sz="1600" err="1">
                <a:latin typeface="Courier New" pitchFamily="49" charset="0"/>
                <a:cs typeface="Courier New" pitchFamily="49" charset="0"/>
              </a:rPr>
              <a:t>Ephem.StepSize</a:t>
            </a:r>
            <a:r>
              <a:rPr lang="en-US" sz="1600">
                <a:latin typeface="Courier New" pitchFamily="49" charset="0"/>
                <a:cs typeface="Courier New" pitchFamily="49" charset="0"/>
              </a:rPr>
              <a:t>         = 60.</a:t>
            </a:r>
          </a:p>
          <a:p>
            <a:r>
              <a:rPr lang="en-US" sz="1600" err="1">
                <a:latin typeface="Courier New" pitchFamily="49" charset="0"/>
                <a:cs typeface="Courier New" pitchFamily="49" charset="0"/>
              </a:rPr>
              <a:t>Ephem.CoordinateSystem</a:t>
            </a:r>
            <a:r>
              <a:rPr lang="en-US" sz="1600">
                <a:latin typeface="Courier New" pitchFamily="49" charset="0"/>
                <a:cs typeface="Courier New" pitchFamily="49" charset="0"/>
              </a:rPr>
              <a:t> = MoonMJ2000Eq</a:t>
            </a:r>
          </a:p>
          <a:p>
            <a:r>
              <a:rPr lang="en-US" sz="1600" err="1">
                <a:latin typeface="Courier New" pitchFamily="49" charset="0"/>
                <a:cs typeface="Courier New" pitchFamily="49" charset="0"/>
              </a:rPr>
              <a:t>Ephem.WriteEphemeris</a:t>
            </a:r>
            <a:r>
              <a:rPr lang="en-US" sz="1600">
                <a:latin typeface="Courier New" pitchFamily="49" charset="0"/>
                <a:cs typeface="Courier New" pitchFamily="49" charset="0"/>
              </a:rPr>
              <a:t>   = False</a:t>
            </a:r>
          </a:p>
        </p:txBody>
      </p:sp>
    </p:spTree>
    <p:extLst>
      <p:ext uri="{BB962C8B-B14F-4D97-AF65-F5344CB8AC3E}">
        <p14:creationId xmlns:p14="http://schemas.microsoft.com/office/powerpoint/2010/main" val="39860233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73295-83F1-A248-6D77-6BB1838EC49C}"/>
              </a:ext>
            </a:extLst>
          </p:cNvPr>
          <p:cNvSpPr>
            <a:spLocks noGrp="1"/>
          </p:cNvSpPr>
          <p:nvPr>
            <p:ph type="title"/>
          </p:nvPr>
        </p:nvSpPr>
        <p:spPr/>
        <p:txBody>
          <a:bodyPr/>
          <a:lstStyle/>
          <a:p>
            <a:r>
              <a:rPr lang="en-US"/>
              <a:t>Generating an Ephemeris from BLS OD</a:t>
            </a:r>
          </a:p>
        </p:txBody>
      </p:sp>
      <p:sp>
        <p:nvSpPr>
          <p:cNvPr id="3" name="Content Placeholder 2">
            <a:extLst>
              <a:ext uri="{FF2B5EF4-FFF2-40B4-BE49-F238E27FC236}">
                <a16:creationId xmlns:a16="http://schemas.microsoft.com/office/drawing/2014/main" id="{A112E7CF-1296-E327-D7C1-9D21231A9A92}"/>
              </a:ext>
            </a:extLst>
          </p:cNvPr>
          <p:cNvSpPr>
            <a:spLocks noGrp="1"/>
          </p:cNvSpPr>
          <p:nvPr>
            <p:ph idx="1"/>
          </p:nvPr>
        </p:nvSpPr>
        <p:spPr>
          <a:xfrm>
            <a:off x="1076139" y="3636577"/>
            <a:ext cx="10663916" cy="3100553"/>
          </a:xfrm>
        </p:spPr>
        <p:txBody>
          <a:bodyPr>
            <a:normAutofit fontScale="92500" lnSpcReduction="10000"/>
          </a:bodyPr>
          <a:lstStyle/>
          <a:p>
            <a:r>
              <a:rPr lang="en-US" dirty="0"/>
              <a:t>In the case of BLS OD, output to the ephemeris must be “off” during the estimation process</a:t>
            </a:r>
          </a:p>
          <a:p>
            <a:pPr lvl="1"/>
            <a:r>
              <a:rPr lang="en-US" dirty="0"/>
              <a:t>Set </a:t>
            </a:r>
            <a:r>
              <a:rPr lang="en-US" dirty="0" err="1"/>
              <a:t>WriteEphemeris</a:t>
            </a:r>
            <a:r>
              <a:rPr lang="en-US" dirty="0"/>
              <a:t> to False</a:t>
            </a:r>
          </a:p>
          <a:p>
            <a:pPr lvl="1"/>
            <a:r>
              <a:rPr lang="en-US" dirty="0"/>
              <a:t>This prevents the ephemeris from writing data during the multiple iterations</a:t>
            </a:r>
          </a:p>
          <a:p>
            <a:pPr lvl="1"/>
            <a:r>
              <a:rPr lang="en-US" dirty="0"/>
              <a:t>An ephemeris must have only one monotonic record of states</a:t>
            </a:r>
          </a:p>
          <a:p>
            <a:r>
              <a:rPr lang="en-US" dirty="0"/>
              <a:t>After the estimation is complete (converged), we generate an ephemeris from the new estimated state vector</a:t>
            </a:r>
          </a:p>
          <a:p>
            <a:pPr lvl="1"/>
            <a:r>
              <a:rPr lang="en-US" dirty="0"/>
              <a:t>If we want the ephemeris to start before the epoch of the solution vector, we must first back-propagate while ephemeris output is still toggled off</a:t>
            </a:r>
          </a:p>
          <a:p>
            <a:pPr lvl="1"/>
            <a:r>
              <a:rPr lang="en-US" dirty="0"/>
              <a:t>Toggle ephemeris output “On” to being sending data to the ephemeris file</a:t>
            </a:r>
          </a:p>
          <a:p>
            <a:r>
              <a:rPr lang="en-US" dirty="0"/>
              <a:t>The EKF process is different</a:t>
            </a:r>
          </a:p>
          <a:p>
            <a:pPr lvl="1"/>
            <a:r>
              <a:rPr lang="en-US" dirty="0"/>
              <a:t>Ephemeris output is on during the EKF estimation and the ephemeris can be automatically generated by the EKF process</a:t>
            </a:r>
          </a:p>
        </p:txBody>
      </p:sp>
      <p:sp>
        <p:nvSpPr>
          <p:cNvPr id="4" name="Slide Number Placeholder 3">
            <a:extLst>
              <a:ext uri="{FF2B5EF4-FFF2-40B4-BE49-F238E27FC236}">
                <a16:creationId xmlns:a16="http://schemas.microsoft.com/office/drawing/2014/main" id="{E79829BB-1E12-258E-E1A2-CA6FA428359C}"/>
              </a:ext>
            </a:extLst>
          </p:cNvPr>
          <p:cNvSpPr>
            <a:spLocks noGrp="1"/>
          </p:cNvSpPr>
          <p:nvPr>
            <p:ph type="sldNum" sz="quarter" idx="12"/>
          </p:nvPr>
        </p:nvSpPr>
        <p:spPr/>
        <p:txBody>
          <a:bodyPr/>
          <a:lstStyle/>
          <a:p>
            <a:fld id="{B89D3D56-9C5D-E74E-9C18-21C2C5E31D07}" type="slidenum">
              <a:rPr lang="en-US" smtClean="0"/>
              <a:pPr/>
              <a:t>237</a:t>
            </a:fld>
            <a:endParaRPr lang="en-US"/>
          </a:p>
        </p:txBody>
      </p:sp>
      <p:sp>
        <p:nvSpPr>
          <p:cNvPr id="5" name="TextBox 4">
            <a:extLst>
              <a:ext uri="{FF2B5EF4-FFF2-40B4-BE49-F238E27FC236}">
                <a16:creationId xmlns:a16="http://schemas.microsoft.com/office/drawing/2014/main" id="{404AC504-3AB8-A1F7-C939-F15FE1C162EF}"/>
              </a:ext>
            </a:extLst>
          </p:cNvPr>
          <p:cNvSpPr txBox="1"/>
          <p:nvPr/>
        </p:nvSpPr>
        <p:spPr>
          <a:xfrm>
            <a:off x="1076139" y="1222500"/>
            <a:ext cx="10754971" cy="2308324"/>
          </a:xfrm>
          <a:prstGeom prst="rect">
            <a:avLst/>
          </a:prstGeom>
          <a:noFill/>
          <a:ln>
            <a:solidFill>
              <a:schemeClr val="accent1"/>
            </a:solidFill>
            <a:prstDash val="dash"/>
          </a:ln>
        </p:spPr>
        <p:txBody>
          <a:bodyPr wrap="square">
            <a:spAutoFit/>
          </a:bodyPr>
          <a:lstStyle/>
          <a:p>
            <a:r>
              <a:rPr lang="en-US" sz="1600">
                <a:latin typeface="Courier New" pitchFamily="49" charset="0"/>
                <a:cs typeface="Courier New" pitchFamily="49" charset="0"/>
              </a:rPr>
              <a:t>%</a:t>
            </a:r>
          </a:p>
          <a:p>
            <a:r>
              <a:rPr lang="en-US" sz="1600">
                <a:latin typeface="Courier New" pitchFamily="49" charset="0"/>
                <a:cs typeface="Courier New" pitchFamily="49" charset="0"/>
              </a:rPr>
              <a:t>%   Generate the ephemeris file - back-propagate to the start of the definitive</a:t>
            </a:r>
          </a:p>
          <a:p>
            <a:r>
              <a:rPr lang="en-US" sz="1600">
                <a:latin typeface="Courier New" pitchFamily="49" charset="0"/>
                <a:cs typeface="Courier New" pitchFamily="49" charset="0"/>
              </a:rPr>
              <a:t>%   arc prior to generating the output ephemeris.</a:t>
            </a:r>
          </a:p>
          <a:p>
            <a:r>
              <a:rPr lang="en-US" sz="1600">
                <a:latin typeface="Courier New" pitchFamily="49" charset="0"/>
                <a:cs typeface="Courier New" pitchFamily="49" charset="0"/>
              </a:rPr>
              <a:t>%</a:t>
            </a:r>
          </a:p>
          <a:p>
            <a:r>
              <a:rPr lang="en-US" sz="1600">
                <a:latin typeface="Courier New" pitchFamily="49" charset="0"/>
                <a:cs typeface="Courier New" pitchFamily="49" charset="0"/>
              </a:rPr>
              <a:t> </a:t>
            </a:r>
          </a:p>
          <a:p>
            <a:r>
              <a:rPr lang="en-US" sz="1600">
                <a:latin typeface="Courier New" pitchFamily="49" charset="0"/>
                <a:cs typeface="Courier New" pitchFamily="49" charset="0"/>
              </a:rPr>
              <a:t>Propagate </a:t>
            </a:r>
            <a:r>
              <a:rPr lang="en-US" sz="1600" err="1">
                <a:latin typeface="Courier New" pitchFamily="49" charset="0"/>
                <a:cs typeface="Courier New" pitchFamily="49" charset="0"/>
              </a:rPr>
              <a:t>BackProp</a:t>
            </a:r>
            <a:r>
              <a:rPr lang="en-US" sz="1600">
                <a:latin typeface="Courier New" pitchFamily="49" charset="0"/>
                <a:cs typeface="Courier New" pitchFamily="49" charset="0"/>
              </a:rPr>
              <a:t> RK4(LRO) {</a:t>
            </a:r>
            <a:r>
              <a:rPr lang="en-US" sz="1600" err="1">
                <a:latin typeface="Courier New" pitchFamily="49" charset="0"/>
                <a:cs typeface="Courier New" pitchFamily="49" charset="0"/>
              </a:rPr>
              <a:t>LRO.ElapsedDays</a:t>
            </a:r>
            <a:r>
              <a:rPr lang="en-US" sz="1600">
                <a:latin typeface="Courier New" pitchFamily="49" charset="0"/>
                <a:cs typeface="Courier New" pitchFamily="49" charset="0"/>
              </a:rPr>
              <a:t> = -1}</a:t>
            </a:r>
          </a:p>
          <a:p>
            <a:r>
              <a:rPr lang="en-US" sz="1600">
                <a:latin typeface="Courier New" pitchFamily="49" charset="0"/>
                <a:cs typeface="Courier New" pitchFamily="49" charset="0"/>
              </a:rPr>
              <a:t> </a:t>
            </a:r>
          </a:p>
          <a:p>
            <a:r>
              <a:rPr lang="en-US" sz="1600">
                <a:latin typeface="Courier New" pitchFamily="49" charset="0"/>
                <a:cs typeface="Courier New" pitchFamily="49" charset="0"/>
              </a:rPr>
              <a:t>Toggle </a:t>
            </a:r>
            <a:r>
              <a:rPr lang="en-US" sz="1600" err="1">
                <a:latin typeface="Courier New" pitchFamily="49" charset="0"/>
                <a:cs typeface="Courier New" pitchFamily="49" charset="0"/>
              </a:rPr>
              <a:t>Ephem</a:t>
            </a:r>
            <a:r>
              <a:rPr lang="en-US" sz="1600">
                <a:latin typeface="Courier New" pitchFamily="49" charset="0"/>
                <a:cs typeface="Courier New" pitchFamily="49" charset="0"/>
              </a:rPr>
              <a:t> On</a:t>
            </a:r>
          </a:p>
          <a:p>
            <a:r>
              <a:rPr lang="en-US" sz="1600">
                <a:latin typeface="Courier New" pitchFamily="49" charset="0"/>
                <a:cs typeface="Courier New" pitchFamily="49" charset="0"/>
              </a:rPr>
              <a:t>Propagate RK4(LRO) {</a:t>
            </a:r>
            <a:r>
              <a:rPr lang="en-US" sz="1600" err="1">
                <a:latin typeface="Courier New" pitchFamily="49" charset="0"/>
                <a:cs typeface="Courier New" pitchFamily="49" charset="0"/>
              </a:rPr>
              <a:t>LRO.ElapsedDays</a:t>
            </a:r>
            <a:r>
              <a:rPr lang="en-US" sz="1600">
                <a:latin typeface="Courier New" pitchFamily="49" charset="0"/>
                <a:cs typeface="Courier New" pitchFamily="49" charset="0"/>
              </a:rPr>
              <a:t> = 5}</a:t>
            </a:r>
          </a:p>
        </p:txBody>
      </p:sp>
    </p:spTree>
    <p:extLst>
      <p:ext uri="{BB962C8B-B14F-4D97-AF65-F5344CB8AC3E}">
        <p14:creationId xmlns:p14="http://schemas.microsoft.com/office/powerpoint/2010/main" val="28944936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31138-D494-D95C-8373-CDD88A664991}"/>
              </a:ext>
            </a:extLst>
          </p:cNvPr>
          <p:cNvSpPr>
            <a:spLocks noGrp="1"/>
          </p:cNvSpPr>
          <p:nvPr>
            <p:ph type="title"/>
          </p:nvPr>
        </p:nvSpPr>
        <p:spPr>
          <a:xfrm>
            <a:off x="1076139" y="265597"/>
            <a:ext cx="9828308" cy="524550"/>
          </a:xfrm>
        </p:spPr>
        <p:txBody>
          <a:bodyPr/>
          <a:lstStyle/>
          <a:p>
            <a:r>
              <a:rPr lang="en-US" dirty="0"/>
              <a:t>BLS Constrained State Estimation</a:t>
            </a:r>
          </a:p>
        </p:txBody>
      </p:sp>
      <p:sp>
        <p:nvSpPr>
          <p:cNvPr id="3" name="Content Placeholder 2">
            <a:extLst>
              <a:ext uri="{FF2B5EF4-FFF2-40B4-BE49-F238E27FC236}">
                <a16:creationId xmlns:a16="http://schemas.microsoft.com/office/drawing/2014/main" id="{12D1EE22-9FAD-239B-2E50-596B4CF6E4CB}"/>
              </a:ext>
            </a:extLst>
          </p:cNvPr>
          <p:cNvSpPr>
            <a:spLocks noGrp="1"/>
          </p:cNvSpPr>
          <p:nvPr>
            <p:ph idx="1"/>
          </p:nvPr>
        </p:nvSpPr>
        <p:spPr>
          <a:xfrm>
            <a:off x="1076139" y="1217466"/>
            <a:ext cx="10754972" cy="5343406"/>
          </a:xfrm>
        </p:spPr>
        <p:txBody>
          <a:bodyPr>
            <a:normAutofit/>
          </a:bodyPr>
          <a:lstStyle/>
          <a:p>
            <a:r>
              <a:rPr lang="en-US" dirty="0"/>
              <a:t>Batch Least Squares OD normally doesn’t carry any a priori covariance information from one solution to the next</a:t>
            </a:r>
          </a:p>
          <a:p>
            <a:pPr lvl="1"/>
            <a:r>
              <a:rPr lang="en-US" dirty="0"/>
              <a:t>The initial state is provided, but the uncertainties of the components of the state are not provided, and the estimator has total freedom to vary the state</a:t>
            </a:r>
          </a:p>
          <a:p>
            <a:pPr lvl="1"/>
            <a:r>
              <a:rPr lang="en-US" dirty="0"/>
              <a:t>This is usually not a problem, especially if the initial state is good, the tracking data is ample, and the orbit is well-constrained by </a:t>
            </a:r>
            <a:r>
              <a:rPr lang="en-US"/>
              <a:t>the observations</a:t>
            </a:r>
            <a:endParaRPr lang="en-US" dirty="0"/>
          </a:p>
          <a:p>
            <a:pPr lvl="1"/>
            <a:r>
              <a:rPr lang="en-US" dirty="0"/>
              <a:t>This is true not only of the initial state (XYZ), but also of biases and other estimated parameters like Cr</a:t>
            </a:r>
          </a:p>
          <a:p>
            <a:r>
              <a:rPr lang="en-US" dirty="0"/>
              <a:t>There are circumstances when providing initial covariance information to a BLS estimator can be advantageous</a:t>
            </a:r>
          </a:p>
          <a:p>
            <a:pPr lvl="1"/>
            <a:r>
              <a:rPr lang="en-US" dirty="0"/>
              <a:t>We can “constrain” the possible variation in the state during the estimation process</a:t>
            </a:r>
          </a:p>
          <a:p>
            <a:r>
              <a:rPr lang="en-US" dirty="0"/>
              <a:t>For example, when estimating Cr, we could require the BLS OD to stay near to our initial value of Cr</a:t>
            </a:r>
          </a:p>
          <a:p>
            <a:pPr lvl="1"/>
            <a:r>
              <a:rPr lang="en-US" dirty="0"/>
              <a:t>Set the Spacecraft </a:t>
            </a:r>
            <a:r>
              <a:rPr lang="en-US" b="1" dirty="0" err="1"/>
              <a:t>CrSigma</a:t>
            </a:r>
            <a:r>
              <a:rPr lang="en-US" dirty="0"/>
              <a:t> parameter to a small value (for example 0.02)</a:t>
            </a:r>
          </a:p>
          <a:p>
            <a:pPr lvl="1"/>
            <a:r>
              <a:rPr lang="en-US" dirty="0"/>
              <a:t>You must also specify </a:t>
            </a:r>
            <a:r>
              <a:rPr lang="en-US" b="1" dirty="0" err="1"/>
              <a:t>UseInitialCovariance</a:t>
            </a:r>
            <a:r>
              <a:rPr lang="en-US" b="1" dirty="0"/>
              <a:t> = True</a:t>
            </a:r>
            <a:r>
              <a:rPr lang="en-US" dirty="0"/>
              <a:t> on the estimator</a:t>
            </a:r>
          </a:p>
          <a:p>
            <a:r>
              <a:rPr lang="en-US" dirty="0"/>
              <a:t>You can also constrain estimation of the orbit state itself</a:t>
            </a:r>
          </a:p>
          <a:p>
            <a:pPr lvl="1"/>
            <a:r>
              <a:rPr lang="en-US" dirty="0"/>
              <a:t>Typically, you choose </a:t>
            </a:r>
            <a:r>
              <a:rPr lang="en-US" b="1" dirty="0" err="1"/>
              <a:t>KeplerianElements</a:t>
            </a:r>
            <a:r>
              <a:rPr lang="en-US" dirty="0"/>
              <a:t> in the </a:t>
            </a:r>
            <a:r>
              <a:rPr lang="en-US" dirty="0" err="1"/>
              <a:t>SolveFors</a:t>
            </a:r>
            <a:r>
              <a:rPr lang="en-US" dirty="0"/>
              <a:t> list, and then specify a Spacecraft </a:t>
            </a:r>
            <a:r>
              <a:rPr lang="en-US" b="1" dirty="0" err="1"/>
              <a:t>InitialOrbitCovariance</a:t>
            </a:r>
            <a:endParaRPr lang="en-US" b="1" dirty="0"/>
          </a:p>
          <a:p>
            <a:pPr lvl="1"/>
            <a:r>
              <a:rPr lang="en-US" dirty="0"/>
              <a:t>In this case, the orbit covariance provides the a priori uncertainties of the initial Keplerian elements</a:t>
            </a:r>
          </a:p>
          <a:p>
            <a:r>
              <a:rPr lang="en-US" dirty="0"/>
              <a:t>This technique is not applicable to the filter, as the filter always uses the covariance</a:t>
            </a:r>
          </a:p>
          <a:p>
            <a:pPr marL="0" indent="0">
              <a:buNone/>
            </a:pPr>
            <a:endParaRPr lang="en-US" dirty="0"/>
          </a:p>
        </p:txBody>
      </p:sp>
      <p:sp>
        <p:nvSpPr>
          <p:cNvPr id="4" name="Slide Number Placeholder 3">
            <a:extLst>
              <a:ext uri="{FF2B5EF4-FFF2-40B4-BE49-F238E27FC236}">
                <a16:creationId xmlns:a16="http://schemas.microsoft.com/office/drawing/2014/main" id="{6FE1B1A3-F053-AE6E-9A19-C59D24BC8BA2}"/>
              </a:ext>
            </a:extLst>
          </p:cNvPr>
          <p:cNvSpPr>
            <a:spLocks noGrp="1"/>
          </p:cNvSpPr>
          <p:nvPr>
            <p:ph type="sldNum" sz="quarter" idx="12"/>
          </p:nvPr>
        </p:nvSpPr>
        <p:spPr/>
        <p:txBody>
          <a:bodyPr/>
          <a:lstStyle/>
          <a:p>
            <a:fld id="{B89D3D56-9C5D-E74E-9C18-21C2C5E31D07}" type="slidenum">
              <a:rPr lang="en-US" smtClean="0"/>
              <a:pPr/>
              <a:t>238</a:t>
            </a:fld>
            <a:endParaRPr lang="en-US"/>
          </a:p>
        </p:txBody>
      </p:sp>
    </p:spTree>
    <p:extLst>
      <p:ext uri="{BB962C8B-B14F-4D97-AF65-F5344CB8AC3E}">
        <p14:creationId xmlns:p14="http://schemas.microsoft.com/office/powerpoint/2010/main" val="31860126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80165-1798-CFA5-CE6D-704DA6FD92C3}"/>
              </a:ext>
            </a:extLst>
          </p:cNvPr>
          <p:cNvSpPr>
            <a:spLocks noGrp="1"/>
          </p:cNvSpPr>
          <p:nvPr>
            <p:ph type="title"/>
          </p:nvPr>
        </p:nvSpPr>
        <p:spPr/>
        <p:txBody>
          <a:bodyPr/>
          <a:lstStyle/>
          <a:p>
            <a:r>
              <a:rPr lang="en-US" dirty="0"/>
              <a:t>BLS Constrained State Estimation</a:t>
            </a:r>
          </a:p>
        </p:txBody>
      </p:sp>
      <p:sp>
        <p:nvSpPr>
          <p:cNvPr id="4" name="Slide Number Placeholder 3">
            <a:extLst>
              <a:ext uri="{FF2B5EF4-FFF2-40B4-BE49-F238E27FC236}">
                <a16:creationId xmlns:a16="http://schemas.microsoft.com/office/drawing/2014/main" id="{3B25F4DC-1031-36DA-BC21-45557C814F65}"/>
              </a:ext>
            </a:extLst>
          </p:cNvPr>
          <p:cNvSpPr>
            <a:spLocks noGrp="1"/>
          </p:cNvSpPr>
          <p:nvPr>
            <p:ph type="sldNum" sz="quarter" idx="12"/>
          </p:nvPr>
        </p:nvSpPr>
        <p:spPr/>
        <p:txBody>
          <a:bodyPr/>
          <a:lstStyle/>
          <a:p>
            <a:fld id="{B89D3D56-9C5D-E74E-9C18-21C2C5E31D07}" type="slidenum">
              <a:rPr lang="en-US" smtClean="0"/>
              <a:pPr/>
              <a:t>239</a:t>
            </a:fld>
            <a:endParaRPr lang="en-US"/>
          </a:p>
        </p:txBody>
      </p:sp>
      <p:sp>
        <p:nvSpPr>
          <p:cNvPr id="5" name="TextBox 4">
            <a:extLst>
              <a:ext uri="{FF2B5EF4-FFF2-40B4-BE49-F238E27FC236}">
                <a16:creationId xmlns:a16="http://schemas.microsoft.com/office/drawing/2014/main" id="{3D66D0C1-4781-8BED-E287-BBCC4EC34CF8}"/>
              </a:ext>
            </a:extLst>
          </p:cNvPr>
          <p:cNvSpPr txBox="1"/>
          <p:nvPr/>
        </p:nvSpPr>
        <p:spPr>
          <a:xfrm>
            <a:off x="1076139" y="1131594"/>
            <a:ext cx="10754971" cy="5509200"/>
          </a:xfrm>
          <a:prstGeom prst="rect">
            <a:avLst/>
          </a:prstGeom>
          <a:noFill/>
          <a:ln>
            <a:solidFill>
              <a:schemeClr val="accent1"/>
            </a:solidFill>
            <a:prstDash val="dash"/>
          </a:ln>
        </p:spPr>
        <p:txBody>
          <a:bodyPr wrap="square">
            <a:spAutoFit/>
          </a:bodyPr>
          <a:lstStyle/>
          <a:p>
            <a:r>
              <a:rPr lang="en-US" sz="1600" dirty="0">
                <a:latin typeface="Courier New" pitchFamily="49" charset="0"/>
                <a:cs typeface="Courier New" pitchFamily="49" charset="0"/>
              </a:rPr>
              <a:t>%%% Before </a:t>
            </a:r>
            <a:r>
              <a:rPr lang="en-US" sz="1600" dirty="0" err="1">
                <a:latin typeface="Courier New" pitchFamily="49" charset="0"/>
                <a:cs typeface="Courier New" pitchFamily="49" charset="0"/>
              </a:rPr>
              <a:t>BeginMissionSequence</a:t>
            </a:r>
            <a:endParaRPr lang="en-US" sz="1600" dirty="0">
              <a:latin typeface="Courier New" pitchFamily="49" charset="0"/>
              <a:cs typeface="Courier New" pitchFamily="49" charset="0"/>
            </a:endParaRPr>
          </a:p>
          <a:p>
            <a:endParaRPr lang="en-US" sz="1600" dirty="0">
              <a:latin typeface="Courier New" pitchFamily="49" charset="0"/>
              <a:cs typeface="Courier New" pitchFamily="49" charset="0"/>
            </a:endParaRPr>
          </a:p>
          <a:p>
            <a:r>
              <a:rPr lang="en-US" sz="1600" dirty="0">
                <a:latin typeface="Courier New" pitchFamily="49" charset="0"/>
                <a:cs typeface="Courier New" pitchFamily="49" charset="0"/>
              </a:rPr>
              <a:t>% Choose estimation of Keplerian elements</a:t>
            </a:r>
          </a:p>
          <a:p>
            <a:endParaRPr lang="en-US" sz="1600" dirty="0">
              <a:latin typeface="Courier New" pitchFamily="49" charset="0"/>
              <a:cs typeface="Courier New" pitchFamily="49" charset="0"/>
            </a:endParaRPr>
          </a:p>
          <a:p>
            <a:r>
              <a:rPr lang="en-US" sz="1600" dirty="0" err="1">
                <a:latin typeface="Courier New" pitchFamily="49" charset="0"/>
                <a:cs typeface="Courier New" pitchFamily="49" charset="0"/>
              </a:rPr>
              <a:t>LRO.SolveFors</a:t>
            </a:r>
            <a:r>
              <a:rPr lang="en-US" sz="1600" dirty="0">
                <a:latin typeface="Courier New" pitchFamily="49" charset="0"/>
                <a:cs typeface="Courier New" pitchFamily="49" charset="0"/>
              </a:rPr>
              <a:t> = {</a:t>
            </a:r>
            <a:r>
              <a:rPr lang="en-US" sz="1600" dirty="0" err="1">
                <a:latin typeface="Courier New" pitchFamily="49" charset="0"/>
                <a:cs typeface="Courier New" pitchFamily="49" charset="0"/>
              </a:rPr>
              <a:t>KeplerianState</a:t>
            </a:r>
            <a:r>
              <a:rPr lang="en-US" sz="1600" dirty="0">
                <a:latin typeface="Courier New" pitchFamily="49" charset="0"/>
                <a:cs typeface="Courier New" pitchFamily="49" charset="0"/>
              </a:rPr>
              <a:t>}</a:t>
            </a:r>
          </a:p>
          <a:p>
            <a:endParaRPr lang="en-US" sz="1600" dirty="0">
              <a:latin typeface="Courier New" pitchFamily="49" charset="0"/>
              <a:cs typeface="Courier New" pitchFamily="49" charset="0"/>
            </a:endParaRPr>
          </a:p>
          <a:p>
            <a:r>
              <a:rPr lang="en-US" sz="1600" dirty="0">
                <a:latin typeface="Courier New" pitchFamily="49" charset="0"/>
                <a:cs typeface="Courier New" pitchFamily="49" charset="0"/>
              </a:rPr>
              <a:t>% Don’t forget to tell the estimator to use the initial uncertainty</a:t>
            </a:r>
          </a:p>
          <a:p>
            <a:endParaRPr lang="en-US" sz="1600" dirty="0">
              <a:latin typeface="Courier New" pitchFamily="49" charset="0"/>
              <a:cs typeface="Courier New" pitchFamily="49" charset="0"/>
            </a:endParaRPr>
          </a:p>
          <a:p>
            <a:r>
              <a:rPr lang="en-US" sz="1600" dirty="0" err="1">
                <a:latin typeface="Courier New" pitchFamily="49" charset="0"/>
                <a:cs typeface="Courier New" pitchFamily="49" charset="0"/>
              </a:rPr>
              <a:t>BLS.UseInitialCovariance</a:t>
            </a:r>
            <a:r>
              <a:rPr lang="en-US" sz="1600" dirty="0">
                <a:latin typeface="Courier New" pitchFamily="49" charset="0"/>
                <a:cs typeface="Courier New" pitchFamily="49" charset="0"/>
              </a:rPr>
              <a:t> = True</a:t>
            </a:r>
          </a:p>
          <a:p>
            <a:endParaRPr lang="en-US" sz="1600" dirty="0">
              <a:latin typeface="Courier New" pitchFamily="49" charset="0"/>
              <a:cs typeface="Courier New" pitchFamily="49" charset="0"/>
            </a:endParaRPr>
          </a:p>
          <a:p>
            <a:r>
              <a:rPr lang="en-US" sz="1600" dirty="0">
                <a:latin typeface="Courier New" pitchFamily="49" charset="0"/>
                <a:cs typeface="Courier New" pitchFamily="49" charset="0"/>
              </a:rPr>
              <a:t>%%% In the mission sequence</a:t>
            </a:r>
          </a:p>
          <a:p>
            <a:endParaRPr lang="en-US" sz="1600" dirty="0">
              <a:latin typeface="Courier New" pitchFamily="49" charset="0"/>
              <a:cs typeface="Courier New" pitchFamily="49" charset="0"/>
            </a:endParaRPr>
          </a:p>
          <a:p>
            <a:r>
              <a:rPr lang="en-US" sz="1600" dirty="0" err="1">
                <a:latin typeface="Courier New" pitchFamily="49" charset="0"/>
                <a:cs typeface="Courier New" pitchFamily="49" charset="0"/>
              </a:rPr>
              <a:t>BeginMissionSequence</a:t>
            </a:r>
            <a:endParaRPr lang="en-US" sz="1600" dirty="0">
              <a:latin typeface="Courier New" pitchFamily="49" charset="0"/>
              <a:cs typeface="Courier New" pitchFamily="49" charset="0"/>
            </a:endParaRPr>
          </a:p>
          <a:p>
            <a:endParaRPr lang="en-US" sz="1600" dirty="0">
              <a:latin typeface="Courier New" pitchFamily="49" charset="0"/>
              <a:cs typeface="Courier New" pitchFamily="49" charset="0"/>
            </a:endParaRPr>
          </a:p>
          <a:p>
            <a:r>
              <a:rPr lang="en-US" sz="1600" dirty="0">
                <a:latin typeface="Courier New" pitchFamily="49" charset="0"/>
                <a:cs typeface="Courier New" pitchFamily="49" charset="0"/>
              </a:rPr>
              <a:t>%   Set the initial covariance in Keplerian elements; here we constrain INC and RAAN</a:t>
            </a:r>
          </a:p>
          <a:p>
            <a:r>
              <a:rPr lang="en-US" sz="1600" dirty="0">
                <a:latin typeface="Courier New" pitchFamily="49" charset="0"/>
                <a:cs typeface="Courier New" pitchFamily="49" charset="0"/>
              </a:rPr>
              <a:t> </a:t>
            </a:r>
          </a:p>
          <a:p>
            <a:r>
              <a:rPr lang="en-US" sz="1600" dirty="0" err="1">
                <a:latin typeface="Courier New" pitchFamily="49" charset="0"/>
                <a:cs typeface="Courier New" pitchFamily="49" charset="0"/>
              </a:rPr>
              <a:t>KeplerianCovariance</a:t>
            </a:r>
            <a:r>
              <a:rPr lang="en-US" sz="1600" dirty="0">
                <a:latin typeface="Courier New" pitchFamily="49" charset="0"/>
                <a:cs typeface="Courier New" pitchFamily="49" charset="0"/>
              </a:rPr>
              <a:t> = </a:t>
            </a:r>
            <a:r>
              <a:rPr lang="en-US" sz="1600" dirty="0" err="1">
                <a:latin typeface="Courier New" pitchFamily="49" charset="0"/>
                <a:cs typeface="Courier New" pitchFamily="49" charset="0"/>
              </a:rPr>
              <a:t>diag</a:t>
            </a:r>
            <a:r>
              <a:rPr lang="en-US" sz="1600" dirty="0">
                <a:latin typeface="Courier New" pitchFamily="49" charset="0"/>
                <a:cs typeface="Courier New" pitchFamily="49" charset="0"/>
              </a:rPr>
              <a:t>([1e140, 1e140, 3.2828E-09, 3.2828E-09, 1e140, 1e140])</a:t>
            </a:r>
          </a:p>
          <a:p>
            <a:r>
              <a:rPr lang="en-US" sz="1600" dirty="0" err="1">
                <a:latin typeface="Courier New" pitchFamily="49" charset="0"/>
                <a:cs typeface="Courier New" pitchFamily="49" charset="0"/>
              </a:rPr>
              <a:t>LRO.OrbitErrorCovariance</a:t>
            </a:r>
            <a:r>
              <a:rPr lang="en-US" sz="1600" dirty="0">
                <a:latin typeface="Courier New" pitchFamily="49" charset="0"/>
                <a:cs typeface="Courier New" pitchFamily="49" charset="0"/>
              </a:rPr>
              <a:t> = </a:t>
            </a:r>
            <a:r>
              <a:rPr lang="en-US" sz="1600" dirty="0" err="1">
                <a:latin typeface="Courier New" pitchFamily="49" charset="0"/>
                <a:cs typeface="Courier New" pitchFamily="49" charset="0"/>
              </a:rPr>
              <a:t>KeplerianCovariance</a:t>
            </a:r>
            <a:endParaRPr lang="en-US" sz="1600" dirty="0">
              <a:latin typeface="Courier New" pitchFamily="49" charset="0"/>
              <a:cs typeface="Courier New" pitchFamily="49" charset="0"/>
            </a:endParaRPr>
          </a:p>
          <a:p>
            <a:r>
              <a:rPr lang="en-US" sz="1600" dirty="0">
                <a:latin typeface="Courier New" pitchFamily="49" charset="0"/>
                <a:cs typeface="Courier New" pitchFamily="49" charset="0"/>
              </a:rPr>
              <a:t> </a:t>
            </a:r>
          </a:p>
          <a:p>
            <a:r>
              <a:rPr lang="en-US" sz="1600" dirty="0">
                <a:latin typeface="Courier New" pitchFamily="49" charset="0"/>
                <a:cs typeface="Courier New" pitchFamily="49" charset="0"/>
              </a:rPr>
              <a:t>%   Run the estimation</a:t>
            </a:r>
          </a:p>
          <a:p>
            <a:r>
              <a:rPr lang="en-US" sz="1600" dirty="0">
                <a:latin typeface="Courier New" pitchFamily="49" charset="0"/>
                <a:cs typeface="Courier New" pitchFamily="49" charset="0"/>
              </a:rPr>
              <a:t> </a:t>
            </a:r>
          </a:p>
          <a:p>
            <a:r>
              <a:rPr lang="en-US" sz="1600" dirty="0" err="1">
                <a:latin typeface="Courier New" pitchFamily="49" charset="0"/>
                <a:cs typeface="Courier New" pitchFamily="49" charset="0"/>
              </a:rPr>
              <a:t>RunEstimator</a:t>
            </a:r>
            <a:r>
              <a:rPr lang="en-US" sz="1600" dirty="0">
                <a:latin typeface="Courier New" pitchFamily="49" charset="0"/>
                <a:cs typeface="Courier New" pitchFamily="49" charset="0"/>
              </a:rPr>
              <a:t> BLS</a:t>
            </a:r>
          </a:p>
        </p:txBody>
      </p:sp>
    </p:spTree>
    <p:extLst>
      <p:ext uri="{BB962C8B-B14F-4D97-AF65-F5344CB8AC3E}">
        <p14:creationId xmlns:p14="http://schemas.microsoft.com/office/powerpoint/2010/main" val="37018369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smtClean="0"/>
              <a:pPr/>
              <a:t>24</a:t>
            </a:fld>
            <a:endParaRPr lang="en-US"/>
          </a:p>
        </p:txBody>
      </p:sp>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dirty="0"/>
              <a:t>Simulating an Orbit – Running the Default Mission</a:t>
            </a:r>
          </a:p>
        </p:txBody>
      </p:sp>
      <p:pic>
        <p:nvPicPr>
          <p:cNvPr id="9" name="Picture 8">
            <a:extLst>
              <a:ext uri="{FF2B5EF4-FFF2-40B4-BE49-F238E27FC236}">
                <a16:creationId xmlns:a16="http://schemas.microsoft.com/office/drawing/2014/main" id="{5E6721F2-E1C1-2C2D-2A10-8AD459E24399}"/>
              </a:ext>
            </a:extLst>
          </p:cNvPr>
          <p:cNvPicPr>
            <a:picLocks noGrp="1" noRot="1" noChangeAspect="1" noMove="1" noResize="1" noEditPoints="1" noAdjustHandles="1" noChangeArrowheads="1" noChangeShapeType="1" noCrop="1"/>
          </p:cNvPicPr>
          <p:nvPr/>
        </p:nvPicPr>
        <p:blipFill>
          <a:blip r:embed="rId2"/>
          <a:stretch>
            <a:fillRect/>
          </a:stretch>
        </p:blipFill>
        <p:spPr>
          <a:xfrm>
            <a:off x="1228539" y="1175413"/>
            <a:ext cx="10041984" cy="5291056"/>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4AAC89A7-7440-1D68-8D3D-1B71821F28FB}"/>
              </a:ext>
            </a:extLst>
          </p:cNvPr>
          <p:cNvCxnSpPr>
            <a:cxnSpLocks/>
          </p:cNvCxnSpPr>
          <p:nvPr/>
        </p:nvCxnSpPr>
        <p:spPr>
          <a:xfrm flipH="1" flipV="1">
            <a:off x="2735167" y="1729946"/>
            <a:ext cx="428163" cy="1631092"/>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B7BBBBC7-6F25-D4A2-58A1-17AC0AE0AA0F}"/>
              </a:ext>
            </a:extLst>
          </p:cNvPr>
          <p:cNvSpPr txBox="1"/>
          <p:nvPr/>
        </p:nvSpPr>
        <p:spPr>
          <a:xfrm>
            <a:off x="2735167" y="3371334"/>
            <a:ext cx="1573427" cy="632254"/>
          </a:xfrm>
          <a:prstGeom prst="rect">
            <a:avLst/>
          </a:prstGeom>
        </p:spPr>
        <p:txBody>
          <a:bodyPr vert="horz" wrap="square" lIns="91440" tIns="45720" rIns="91440" bIns="45720" rtlCol="0">
            <a:noAutofit/>
          </a:bodyPr>
          <a:lstStyle/>
          <a:p>
            <a:pPr>
              <a:lnSpc>
                <a:spcPct val="90000"/>
              </a:lnSpc>
            </a:pPr>
            <a:r>
              <a:rPr lang="en-US" sz="2400" b="1" dirty="0"/>
              <a:t>Click</a:t>
            </a:r>
          </a:p>
        </p:txBody>
      </p:sp>
    </p:spTree>
    <p:extLst>
      <p:ext uri="{BB962C8B-B14F-4D97-AF65-F5344CB8AC3E}">
        <p14:creationId xmlns:p14="http://schemas.microsoft.com/office/powerpoint/2010/main" val="154467976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EF93B-F66E-50F5-FEE2-3587433FB770}"/>
              </a:ext>
            </a:extLst>
          </p:cNvPr>
          <p:cNvSpPr>
            <a:spLocks noGrp="1"/>
          </p:cNvSpPr>
          <p:nvPr>
            <p:ph type="title"/>
          </p:nvPr>
        </p:nvSpPr>
        <p:spPr/>
        <p:txBody>
          <a:bodyPr/>
          <a:lstStyle/>
          <a:p>
            <a:r>
              <a:rPr lang="en-US"/>
              <a:t>BLS OD Troubleshooting</a:t>
            </a:r>
          </a:p>
        </p:txBody>
      </p:sp>
      <p:sp>
        <p:nvSpPr>
          <p:cNvPr id="3" name="Content Placeholder 2">
            <a:extLst>
              <a:ext uri="{FF2B5EF4-FFF2-40B4-BE49-F238E27FC236}">
                <a16:creationId xmlns:a16="http://schemas.microsoft.com/office/drawing/2014/main" id="{1D457412-4685-CE5A-B26F-E1013049132E}"/>
              </a:ext>
            </a:extLst>
          </p:cNvPr>
          <p:cNvSpPr>
            <a:spLocks noGrp="1"/>
          </p:cNvSpPr>
          <p:nvPr>
            <p:ph idx="1"/>
          </p:nvPr>
        </p:nvSpPr>
        <p:spPr>
          <a:xfrm>
            <a:off x="1076139" y="1217466"/>
            <a:ext cx="10754972" cy="4741991"/>
          </a:xfrm>
        </p:spPr>
        <p:txBody>
          <a:bodyPr/>
          <a:lstStyle/>
          <a:p>
            <a:r>
              <a:rPr lang="en-US"/>
              <a:t>Common modes of failure</a:t>
            </a:r>
          </a:p>
          <a:p>
            <a:pPr lvl="1"/>
            <a:r>
              <a:rPr lang="en-US"/>
              <a:t>The OD fails to run</a:t>
            </a:r>
          </a:p>
          <a:p>
            <a:pPr lvl="1"/>
            <a:r>
              <a:rPr lang="en-US"/>
              <a:t>The solution fails to converge</a:t>
            </a:r>
          </a:p>
          <a:p>
            <a:pPr lvl="1"/>
            <a:r>
              <a:rPr lang="en-US"/>
              <a:t>The solution converges, but displays poor quality on QA metrics</a:t>
            </a:r>
          </a:p>
          <a:p>
            <a:r>
              <a:rPr lang="en-US"/>
              <a:t>The OD fails to run</a:t>
            </a:r>
          </a:p>
          <a:p>
            <a:pPr lvl="1"/>
            <a:r>
              <a:rPr lang="en-US"/>
              <a:t>Most commonly a script misconfiguration, typo, unassigned variable, or similar</a:t>
            </a:r>
          </a:p>
          <a:p>
            <a:pPr lvl="1"/>
            <a:r>
              <a:rPr lang="en-US"/>
              <a:t>May also be caused by missing or insufficient input data (for example when using ionosphere modeling, but the ionosphere ap.dat file does not cover the run span)</a:t>
            </a:r>
          </a:p>
          <a:p>
            <a:pPr lvl="1"/>
            <a:r>
              <a:rPr lang="en-US"/>
              <a:t>Review the GmatLog.txt (in the output directory) and the GMAT console window for any syntax errors, warnings, or other messages</a:t>
            </a:r>
          </a:p>
          <a:p>
            <a:pPr marL="0" indent="0">
              <a:buNone/>
            </a:pPr>
            <a:endParaRPr lang="en-US"/>
          </a:p>
        </p:txBody>
      </p:sp>
      <p:sp>
        <p:nvSpPr>
          <p:cNvPr id="4" name="Slide Number Placeholder 3">
            <a:extLst>
              <a:ext uri="{FF2B5EF4-FFF2-40B4-BE49-F238E27FC236}">
                <a16:creationId xmlns:a16="http://schemas.microsoft.com/office/drawing/2014/main" id="{82FF8BBA-03EE-77C1-F7AF-B6FE808C2535}"/>
              </a:ext>
            </a:extLst>
          </p:cNvPr>
          <p:cNvSpPr>
            <a:spLocks noGrp="1"/>
          </p:cNvSpPr>
          <p:nvPr>
            <p:ph type="sldNum" sz="quarter" idx="12"/>
          </p:nvPr>
        </p:nvSpPr>
        <p:spPr/>
        <p:txBody>
          <a:bodyPr/>
          <a:lstStyle/>
          <a:p>
            <a:fld id="{B89D3D56-9C5D-E74E-9C18-21C2C5E31D07}" type="slidenum">
              <a:rPr lang="en-US" smtClean="0"/>
              <a:pPr/>
              <a:t>240</a:t>
            </a:fld>
            <a:endParaRPr lang="en-US"/>
          </a:p>
        </p:txBody>
      </p:sp>
    </p:spTree>
    <p:extLst>
      <p:ext uri="{BB962C8B-B14F-4D97-AF65-F5344CB8AC3E}">
        <p14:creationId xmlns:p14="http://schemas.microsoft.com/office/powerpoint/2010/main" val="37946176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BLS OD Fails to Converge</a:t>
            </a:r>
          </a:p>
        </p:txBody>
      </p:sp>
      <p:sp>
        <p:nvSpPr>
          <p:cNvPr id="3" name="Content Placeholder 2"/>
          <p:cNvSpPr>
            <a:spLocks noGrp="1"/>
          </p:cNvSpPr>
          <p:nvPr>
            <p:ph idx="1"/>
          </p:nvPr>
        </p:nvSpPr>
        <p:spPr>
          <a:xfrm>
            <a:off x="1076139" y="1252727"/>
            <a:ext cx="10683045" cy="5397517"/>
          </a:xfrm>
        </p:spPr>
        <p:txBody>
          <a:bodyPr>
            <a:normAutofit/>
          </a:bodyPr>
          <a:lstStyle/>
          <a:p>
            <a:r>
              <a:rPr lang="en-US" dirty="0"/>
              <a:t>Symptoms</a:t>
            </a:r>
          </a:p>
          <a:p>
            <a:pPr lvl="1"/>
            <a:r>
              <a:rPr lang="en-US" dirty="0"/>
              <a:t>Run diverged, all data edited out, or singular normal matrix</a:t>
            </a:r>
          </a:p>
          <a:p>
            <a:pPr lvl="1"/>
            <a:r>
              <a:rPr lang="en-US" dirty="0"/>
              <a:t>You have output from the estimator, but it is incomplete</a:t>
            </a:r>
          </a:p>
          <a:p>
            <a:r>
              <a:rPr lang="en-US" dirty="0"/>
              <a:t>Common causes</a:t>
            </a:r>
          </a:p>
          <a:p>
            <a:pPr lvl="1"/>
            <a:r>
              <a:rPr lang="en-US" dirty="0"/>
              <a:t>Poor initial state</a:t>
            </a:r>
          </a:p>
          <a:p>
            <a:pPr lvl="1"/>
            <a:r>
              <a:rPr lang="en-US" dirty="0"/>
              <a:t>Insufficient tracking data</a:t>
            </a:r>
          </a:p>
          <a:p>
            <a:pPr lvl="1"/>
            <a:r>
              <a:rPr lang="en-US" dirty="0"/>
              <a:t>Improper estimator configuration</a:t>
            </a:r>
          </a:p>
          <a:p>
            <a:pPr lvl="1"/>
            <a:r>
              <a:rPr lang="en-US" dirty="0"/>
              <a:t>Unmodeled dynamic effects like maneuvers</a:t>
            </a:r>
          </a:p>
          <a:p>
            <a:pPr lvl="1"/>
            <a:r>
              <a:rPr lang="en-US" dirty="0"/>
              <a:t>Excessive unusable tracking data</a:t>
            </a:r>
          </a:p>
          <a:p>
            <a:r>
              <a:rPr lang="en-US" dirty="0"/>
              <a:t>Steps to take</a:t>
            </a:r>
          </a:p>
          <a:p>
            <a:pPr lvl="1"/>
            <a:r>
              <a:rPr lang="en-US" dirty="0"/>
              <a:t>Review the run configuration (tracking data arc, OD epoch within arc and close to initial epoch if needed, estimated parameters, mass, area, force modeling, etc.)</a:t>
            </a:r>
          </a:p>
          <a:p>
            <a:pPr lvl="1"/>
            <a:r>
              <a:rPr lang="en-US" dirty="0"/>
              <a:t>If you made any manual edits to the run, confirm that they performed as intended</a:t>
            </a:r>
          </a:p>
          <a:p>
            <a:pPr lvl="1"/>
            <a:r>
              <a:rPr lang="en-US" dirty="0"/>
              <a:t>Plot all residuals (if any are available), and look for bad tracking or evidence of a maneuver in the run</a:t>
            </a:r>
          </a:p>
          <a:p>
            <a:pPr lvl="1"/>
            <a:r>
              <a:rPr lang="en-US" dirty="0"/>
              <a:t>If you trust the data and initial state, increase the initial weighted root-mean-square to admit more data on the first iteration</a:t>
            </a:r>
          </a:p>
          <a:p>
            <a:pPr marL="0" indent="0">
              <a:buNone/>
            </a:pPr>
            <a:endParaRPr lang="en-US" dirty="0"/>
          </a:p>
        </p:txBody>
      </p:sp>
    </p:spTree>
    <p:extLst>
      <p:ext uri="{BB962C8B-B14F-4D97-AF65-F5344CB8AC3E}">
        <p14:creationId xmlns:p14="http://schemas.microsoft.com/office/powerpoint/2010/main" val="599736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My Solution Won’t Converge!!</a:t>
            </a:r>
          </a:p>
        </p:txBody>
      </p:sp>
      <p:sp>
        <p:nvSpPr>
          <p:cNvPr id="5" name="TextBox 4"/>
          <p:cNvSpPr txBox="1"/>
          <p:nvPr/>
        </p:nvSpPr>
        <p:spPr>
          <a:xfrm>
            <a:off x="3358168" y="1322427"/>
            <a:ext cx="1964267" cy="523220"/>
          </a:xfrm>
          <a:prstGeom prst="rect">
            <a:avLst/>
          </a:prstGeom>
          <a:solidFill>
            <a:schemeClr val="bg2"/>
          </a:solidFill>
          <a:ln>
            <a:solidFill>
              <a:schemeClr val="accent1"/>
            </a:solidFill>
          </a:ln>
        </p:spPr>
        <p:txBody>
          <a:bodyPr wrap="square" rtlCol="0" anchor="ctr">
            <a:spAutoFit/>
          </a:bodyPr>
          <a:lstStyle/>
          <a:p>
            <a:pPr algn="ctr"/>
            <a:r>
              <a:rPr lang="en-US" sz="1400" b="1" i="1">
                <a:latin typeface="Calibri" panose="020F0502020204030204" pitchFamily="34" charset="0"/>
                <a:cs typeface="Calibri" panose="020F0502020204030204" pitchFamily="34" charset="0"/>
              </a:rPr>
              <a:t>Was all data edited out on the first iteration?</a:t>
            </a:r>
          </a:p>
        </p:txBody>
      </p:sp>
      <p:sp>
        <p:nvSpPr>
          <p:cNvPr id="8" name="TextBox 7"/>
          <p:cNvSpPr txBox="1"/>
          <p:nvPr/>
        </p:nvSpPr>
        <p:spPr>
          <a:xfrm>
            <a:off x="2589777" y="2747434"/>
            <a:ext cx="3501045" cy="954107"/>
          </a:xfrm>
          <a:prstGeom prst="rect">
            <a:avLst/>
          </a:prstGeom>
          <a:noFill/>
          <a:ln>
            <a:solidFill>
              <a:schemeClr val="tx1"/>
            </a:solidFill>
          </a:ln>
        </p:spPr>
        <p:txBody>
          <a:bodyPr wrap="square" rtlCol="0" anchor="ctr">
            <a:spAutoFit/>
          </a:bodyPr>
          <a:lstStyle/>
          <a:p>
            <a:pPr algn="ctr"/>
            <a:r>
              <a:rPr lang="en-US" sz="1400">
                <a:latin typeface="Calibri" panose="020F0502020204030204" pitchFamily="34" charset="0"/>
                <a:cs typeface="Calibri" panose="020F0502020204030204" pitchFamily="34" charset="0"/>
              </a:rPr>
              <a:t>Any problems with initial conditions? Review:</a:t>
            </a:r>
          </a:p>
          <a:p>
            <a:pPr marL="228600" indent="-228600">
              <a:buFont typeface="Arial" panose="020B0604020202020204" pitchFamily="34" charset="0"/>
              <a:buChar char="•"/>
            </a:pPr>
            <a:r>
              <a:rPr lang="en-US" sz="1400">
                <a:latin typeface="Calibri" panose="020F0502020204030204" pitchFamily="34" charset="0"/>
                <a:cs typeface="Calibri" panose="020F0502020204030204" pitchFamily="34" charset="0"/>
              </a:rPr>
              <a:t>Initial state, epoch, reference frame</a:t>
            </a:r>
          </a:p>
          <a:p>
            <a:pPr marL="228600" indent="-228600">
              <a:buFont typeface="Arial" panose="020B0604020202020204" pitchFamily="34" charset="0"/>
              <a:buChar char="•"/>
            </a:pPr>
            <a:r>
              <a:rPr lang="en-US" sz="1400">
                <a:latin typeface="Calibri" panose="020F0502020204030204" pitchFamily="34" charset="0"/>
                <a:cs typeface="Calibri" panose="020F0502020204030204" pitchFamily="34" charset="0"/>
              </a:rPr>
              <a:t>Spacecraft mass, area, CD, CR</a:t>
            </a:r>
          </a:p>
          <a:p>
            <a:pPr marL="228600" indent="-228600">
              <a:buFont typeface="Arial" panose="020B0604020202020204" pitchFamily="34" charset="0"/>
              <a:buChar char="•"/>
            </a:pPr>
            <a:r>
              <a:rPr lang="en-US" sz="1400">
                <a:latin typeface="Calibri" panose="020F0502020204030204" pitchFamily="34" charset="0"/>
                <a:cs typeface="Calibri" panose="020F0502020204030204" pitchFamily="34" charset="0"/>
              </a:rPr>
              <a:t>All force modeling options and parameters</a:t>
            </a:r>
          </a:p>
        </p:txBody>
      </p:sp>
      <p:sp>
        <p:nvSpPr>
          <p:cNvPr id="9" name="TextBox 8"/>
          <p:cNvSpPr txBox="1"/>
          <p:nvPr/>
        </p:nvSpPr>
        <p:spPr>
          <a:xfrm>
            <a:off x="2209314" y="5551080"/>
            <a:ext cx="4261970" cy="523220"/>
          </a:xfrm>
          <a:prstGeom prst="rect">
            <a:avLst/>
          </a:prstGeom>
          <a:noFill/>
          <a:ln>
            <a:solidFill>
              <a:schemeClr val="tx1"/>
            </a:solidFill>
          </a:ln>
        </p:spPr>
        <p:txBody>
          <a:bodyPr wrap="square" rtlCol="0">
            <a:spAutoFit/>
          </a:bodyPr>
          <a:lstStyle/>
          <a:p>
            <a:pPr algn="ctr"/>
            <a:r>
              <a:rPr lang="en-US" sz="1400">
                <a:latin typeface="Calibri" panose="020F0502020204030204" pitchFamily="34" charset="0"/>
                <a:cs typeface="Calibri" panose="020F0502020204030204" pitchFamily="34" charset="0"/>
              </a:rPr>
              <a:t>Increase Initial Weighted Root Mean Square until most first iteration data is accepted</a:t>
            </a:r>
          </a:p>
        </p:txBody>
      </p:sp>
      <p:sp>
        <p:nvSpPr>
          <p:cNvPr id="10" name="TextBox 9"/>
          <p:cNvSpPr txBox="1"/>
          <p:nvPr/>
        </p:nvSpPr>
        <p:spPr>
          <a:xfrm>
            <a:off x="2778198" y="4447181"/>
            <a:ext cx="3124200" cy="523220"/>
          </a:xfrm>
          <a:prstGeom prst="rect">
            <a:avLst/>
          </a:prstGeom>
          <a:noFill/>
          <a:ln>
            <a:solidFill>
              <a:schemeClr val="tx1"/>
            </a:solidFill>
          </a:ln>
        </p:spPr>
        <p:txBody>
          <a:bodyPr wrap="square" rtlCol="0">
            <a:spAutoFit/>
          </a:bodyPr>
          <a:lstStyle/>
          <a:p>
            <a:pPr algn="ctr"/>
            <a:r>
              <a:rPr lang="en-US" sz="1400">
                <a:latin typeface="Calibri" panose="020F0502020204030204" pitchFamily="34" charset="0"/>
                <a:cs typeface="Calibri" panose="020F0502020204030204" pitchFamily="34" charset="0"/>
              </a:rPr>
              <a:t>How much confidence do you have in the quality of the </a:t>
            </a:r>
            <a:r>
              <a:rPr lang="en-US" sz="1400" i="1">
                <a:latin typeface="Calibri" panose="020F0502020204030204" pitchFamily="34" charset="0"/>
                <a:cs typeface="Calibri" panose="020F0502020204030204" pitchFamily="34" charset="0"/>
              </a:rPr>
              <a:t>a priori</a:t>
            </a:r>
            <a:r>
              <a:rPr lang="en-US" sz="1400">
                <a:latin typeface="Calibri" panose="020F0502020204030204" pitchFamily="34" charset="0"/>
                <a:cs typeface="Calibri" panose="020F0502020204030204" pitchFamily="34" charset="0"/>
              </a:rPr>
              <a:t> state?</a:t>
            </a:r>
          </a:p>
        </p:txBody>
      </p:sp>
      <p:sp>
        <p:nvSpPr>
          <p:cNvPr id="11" name="TextBox 10"/>
          <p:cNvSpPr txBox="1"/>
          <p:nvPr/>
        </p:nvSpPr>
        <p:spPr>
          <a:xfrm>
            <a:off x="6806451" y="4229329"/>
            <a:ext cx="3369578" cy="954107"/>
          </a:xfrm>
          <a:prstGeom prst="rect">
            <a:avLst/>
          </a:prstGeom>
          <a:noFill/>
          <a:ln>
            <a:solidFill>
              <a:schemeClr val="tx1"/>
            </a:solidFill>
          </a:ln>
        </p:spPr>
        <p:txBody>
          <a:bodyPr wrap="square" rtlCol="0" anchor="ctr">
            <a:spAutoFit/>
          </a:bodyPr>
          <a:lstStyle/>
          <a:p>
            <a:r>
              <a:rPr lang="en-US" sz="1400">
                <a:latin typeface="Calibri" panose="020F0502020204030204" pitchFamily="34" charset="0"/>
                <a:cs typeface="Calibri" panose="020F0502020204030204" pitchFamily="34" charset="0"/>
              </a:rPr>
              <a:t>Get a new initial state from other sources</a:t>
            </a:r>
          </a:p>
          <a:p>
            <a:pPr marL="228600" indent="-228600">
              <a:buFont typeface="Arial" panose="020B0604020202020204" pitchFamily="34" charset="0"/>
              <a:buChar char="•"/>
            </a:pPr>
            <a:r>
              <a:rPr lang="en-US" sz="1400">
                <a:latin typeface="Calibri" panose="020F0502020204030204" pitchFamily="34" charset="0"/>
                <a:cs typeface="Calibri" panose="020F0502020204030204" pitchFamily="34" charset="0"/>
              </a:rPr>
              <a:t>Post-maneuver prediction or launch vehicle telemetry</a:t>
            </a:r>
          </a:p>
          <a:p>
            <a:pPr marL="228600" indent="-228600">
              <a:buFont typeface="Arial" panose="020B0604020202020204" pitchFamily="34" charset="0"/>
              <a:buChar char="•"/>
            </a:pPr>
            <a:r>
              <a:rPr lang="en-US" sz="1400">
                <a:latin typeface="Calibri" panose="020F0502020204030204" pitchFamily="34" charset="0"/>
                <a:cs typeface="Calibri" panose="020F0502020204030204" pitchFamily="34" charset="0"/>
              </a:rPr>
              <a:t>Current two-line element</a:t>
            </a:r>
          </a:p>
        </p:txBody>
      </p:sp>
      <p:cxnSp>
        <p:nvCxnSpPr>
          <p:cNvPr id="23" name="Elbow Connector 22"/>
          <p:cNvCxnSpPr>
            <a:stCxn id="8" idx="2"/>
            <a:endCxn id="10" idx="0"/>
          </p:cNvCxnSpPr>
          <p:nvPr/>
        </p:nvCxnSpPr>
        <p:spPr>
          <a:xfrm rot="5400000">
            <a:off x="3967479" y="4074360"/>
            <a:ext cx="745640" cy="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164227" y="3866503"/>
            <a:ext cx="1210733" cy="276999"/>
          </a:xfrm>
          <a:prstGeom prst="rect">
            <a:avLst/>
          </a:prstGeom>
          <a:noFill/>
        </p:spPr>
        <p:txBody>
          <a:bodyPr wrap="square" rtlCol="0">
            <a:spAutoFit/>
          </a:bodyPr>
          <a:lstStyle/>
          <a:p>
            <a:pPr algn="ctr"/>
            <a:r>
              <a:rPr lang="en-US" sz="1200" i="1">
                <a:latin typeface="Calibri" panose="020F0502020204030204" pitchFamily="34" charset="0"/>
                <a:cs typeface="Calibri" panose="020F0502020204030204" pitchFamily="34" charset="0"/>
              </a:rPr>
              <a:t>Looks good</a:t>
            </a:r>
          </a:p>
        </p:txBody>
      </p:sp>
      <p:sp>
        <p:nvSpPr>
          <p:cNvPr id="31" name="TextBox 30"/>
          <p:cNvSpPr txBox="1"/>
          <p:nvPr/>
        </p:nvSpPr>
        <p:spPr>
          <a:xfrm>
            <a:off x="7509108" y="1430149"/>
            <a:ext cx="1964267" cy="307777"/>
          </a:xfrm>
          <a:prstGeom prst="rect">
            <a:avLst/>
          </a:prstGeom>
          <a:noFill/>
          <a:ln>
            <a:solidFill>
              <a:schemeClr val="tx1"/>
            </a:solidFill>
          </a:ln>
        </p:spPr>
        <p:txBody>
          <a:bodyPr wrap="square" rtlCol="0">
            <a:spAutoFit/>
          </a:bodyPr>
          <a:lstStyle/>
          <a:p>
            <a:pPr algn="ctr"/>
            <a:r>
              <a:rPr lang="en-US" sz="1400">
                <a:latin typeface="Calibri" panose="020F0502020204030204" pitchFamily="34" charset="0"/>
                <a:cs typeface="Calibri" panose="020F0502020204030204" pitchFamily="34" charset="0"/>
              </a:rPr>
              <a:t>Fix and rerun</a:t>
            </a:r>
          </a:p>
        </p:txBody>
      </p:sp>
      <p:sp>
        <p:nvSpPr>
          <p:cNvPr id="39" name="TextBox 38"/>
          <p:cNvSpPr txBox="1"/>
          <p:nvPr/>
        </p:nvSpPr>
        <p:spPr>
          <a:xfrm>
            <a:off x="5976522" y="2985961"/>
            <a:ext cx="1210733" cy="276999"/>
          </a:xfrm>
          <a:prstGeom prst="rect">
            <a:avLst/>
          </a:prstGeom>
          <a:noFill/>
        </p:spPr>
        <p:txBody>
          <a:bodyPr wrap="square" rtlCol="0">
            <a:spAutoFit/>
          </a:bodyPr>
          <a:lstStyle/>
          <a:p>
            <a:pPr algn="ctr"/>
            <a:r>
              <a:rPr lang="en-US" sz="1200" i="1">
                <a:latin typeface="Calibri" panose="020F0502020204030204" pitchFamily="34" charset="0"/>
                <a:cs typeface="Calibri" panose="020F0502020204030204" pitchFamily="34" charset="0"/>
              </a:rPr>
              <a:t>Found an error</a:t>
            </a:r>
          </a:p>
        </p:txBody>
      </p:sp>
      <p:cxnSp>
        <p:nvCxnSpPr>
          <p:cNvPr id="43" name="Elbow Connector 42"/>
          <p:cNvCxnSpPr>
            <a:stCxn id="5" idx="2"/>
            <a:endCxn id="8" idx="0"/>
          </p:cNvCxnSpPr>
          <p:nvPr/>
        </p:nvCxnSpPr>
        <p:spPr>
          <a:xfrm rot="5400000">
            <a:off x="3889408" y="2296539"/>
            <a:ext cx="901787" cy="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714247" y="4473095"/>
            <a:ext cx="1210733" cy="276999"/>
          </a:xfrm>
          <a:prstGeom prst="rect">
            <a:avLst/>
          </a:prstGeom>
          <a:noFill/>
        </p:spPr>
        <p:txBody>
          <a:bodyPr wrap="square" rtlCol="0">
            <a:spAutoFit/>
          </a:bodyPr>
          <a:lstStyle/>
          <a:p>
            <a:pPr algn="ctr"/>
            <a:r>
              <a:rPr lang="en-US" sz="1200" i="1">
                <a:latin typeface="Calibri" panose="020F0502020204030204" pitchFamily="34" charset="0"/>
                <a:cs typeface="Calibri" panose="020F0502020204030204" pitchFamily="34" charset="0"/>
              </a:rPr>
              <a:t>Not much</a:t>
            </a:r>
          </a:p>
        </p:txBody>
      </p:sp>
      <p:sp>
        <p:nvSpPr>
          <p:cNvPr id="53" name="TextBox 52"/>
          <p:cNvSpPr txBox="1"/>
          <p:nvPr/>
        </p:nvSpPr>
        <p:spPr>
          <a:xfrm>
            <a:off x="4027476" y="5027630"/>
            <a:ext cx="1210733" cy="276999"/>
          </a:xfrm>
          <a:prstGeom prst="rect">
            <a:avLst/>
          </a:prstGeom>
          <a:noFill/>
        </p:spPr>
        <p:txBody>
          <a:bodyPr wrap="square" rtlCol="0">
            <a:spAutoFit/>
          </a:bodyPr>
          <a:lstStyle/>
          <a:p>
            <a:pPr algn="ctr"/>
            <a:r>
              <a:rPr lang="en-US" sz="1200" i="1">
                <a:latin typeface="Calibri" panose="020F0502020204030204" pitchFamily="34" charset="0"/>
                <a:cs typeface="Calibri" panose="020F0502020204030204" pitchFamily="34" charset="0"/>
              </a:rPr>
              <a:t>A lot</a:t>
            </a:r>
          </a:p>
        </p:txBody>
      </p:sp>
      <p:cxnSp>
        <p:nvCxnSpPr>
          <p:cNvPr id="48" name="Straight Arrow Connector 47"/>
          <p:cNvCxnSpPr>
            <a:stCxn id="31" idx="1"/>
            <a:endCxn id="5" idx="3"/>
          </p:cNvCxnSpPr>
          <p:nvPr/>
        </p:nvCxnSpPr>
        <p:spPr>
          <a:xfrm flipH="1" flipV="1">
            <a:off x="5322435" y="1584037"/>
            <a:ext cx="218667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11" idx="0"/>
            <a:endCxn id="31" idx="2"/>
          </p:cNvCxnSpPr>
          <p:nvPr/>
        </p:nvCxnSpPr>
        <p:spPr>
          <a:xfrm flipV="1">
            <a:off x="8491240" y="1737926"/>
            <a:ext cx="2" cy="2491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0" idx="3"/>
            <a:endCxn id="11" idx="1"/>
          </p:cNvCxnSpPr>
          <p:nvPr/>
        </p:nvCxnSpPr>
        <p:spPr>
          <a:xfrm flipV="1">
            <a:off x="5902398" y="4706383"/>
            <a:ext cx="904053" cy="24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0" idx="2"/>
            <a:endCxn id="9" idx="0"/>
          </p:cNvCxnSpPr>
          <p:nvPr/>
        </p:nvCxnSpPr>
        <p:spPr>
          <a:xfrm>
            <a:off x="4340299" y="4970402"/>
            <a:ext cx="1" cy="5806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Elbow Connector 3"/>
          <p:cNvCxnSpPr>
            <a:stCxn id="11" idx="2"/>
            <a:endCxn id="9" idx="3"/>
          </p:cNvCxnSpPr>
          <p:nvPr/>
        </p:nvCxnSpPr>
        <p:spPr>
          <a:xfrm rot="5400000">
            <a:off x="7166635" y="4488085"/>
            <a:ext cx="629254" cy="20199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701396" y="5291156"/>
            <a:ext cx="1210733" cy="276999"/>
          </a:xfrm>
          <a:prstGeom prst="rect">
            <a:avLst/>
          </a:prstGeom>
          <a:noFill/>
        </p:spPr>
        <p:txBody>
          <a:bodyPr wrap="square" rtlCol="0">
            <a:spAutoFit/>
          </a:bodyPr>
          <a:lstStyle/>
          <a:p>
            <a:pPr algn="ctr"/>
            <a:r>
              <a:rPr lang="en-US" sz="1200" i="1">
                <a:latin typeface="Calibri" panose="020F0502020204030204" pitchFamily="34" charset="0"/>
                <a:cs typeface="Calibri" panose="020F0502020204030204" pitchFamily="34" charset="0"/>
              </a:rPr>
              <a:t>Or…</a:t>
            </a:r>
          </a:p>
        </p:txBody>
      </p:sp>
      <p:sp>
        <p:nvSpPr>
          <p:cNvPr id="25" name="TextBox 24"/>
          <p:cNvSpPr txBox="1"/>
          <p:nvPr/>
        </p:nvSpPr>
        <p:spPr>
          <a:xfrm>
            <a:off x="8366029" y="3713802"/>
            <a:ext cx="1210733" cy="400110"/>
          </a:xfrm>
          <a:prstGeom prst="rect">
            <a:avLst/>
          </a:prstGeom>
          <a:noFill/>
        </p:spPr>
        <p:txBody>
          <a:bodyPr wrap="square" rtlCol="0">
            <a:spAutoFit/>
          </a:bodyPr>
          <a:lstStyle/>
          <a:p>
            <a:pPr algn="ctr"/>
            <a:r>
              <a:rPr lang="en-US" sz="1000" i="1">
                <a:latin typeface="Calibri" panose="020F0502020204030204" pitchFamily="34" charset="0"/>
                <a:cs typeface="Calibri" panose="020F0502020204030204" pitchFamily="34" charset="0"/>
              </a:rPr>
              <a:t>Updated initial state</a:t>
            </a:r>
          </a:p>
        </p:txBody>
      </p:sp>
      <p:cxnSp>
        <p:nvCxnSpPr>
          <p:cNvPr id="7" name="Elbow Connector 6"/>
          <p:cNvCxnSpPr>
            <a:stCxn id="8" idx="3"/>
            <a:endCxn id="31" idx="2"/>
          </p:cNvCxnSpPr>
          <p:nvPr/>
        </p:nvCxnSpPr>
        <p:spPr>
          <a:xfrm flipV="1">
            <a:off x="6090822" y="1737926"/>
            <a:ext cx="2400420" cy="1486562"/>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5087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My Solution Won’t Converge!!</a:t>
            </a:r>
          </a:p>
        </p:txBody>
      </p:sp>
      <p:sp>
        <p:nvSpPr>
          <p:cNvPr id="5" name="TextBox 4"/>
          <p:cNvSpPr txBox="1"/>
          <p:nvPr/>
        </p:nvSpPr>
        <p:spPr>
          <a:xfrm>
            <a:off x="3091579" y="1261074"/>
            <a:ext cx="1964267" cy="523220"/>
          </a:xfrm>
          <a:prstGeom prst="rect">
            <a:avLst/>
          </a:prstGeom>
          <a:solidFill>
            <a:schemeClr val="bg2"/>
          </a:solidFill>
          <a:ln>
            <a:solidFill>
              <a:schemeClr val="accent1"/>
            </a:solidFill>
          </a:ln>
        </p:spPr>
        <p:txBody>
          <a:bodyPr wrap="square" rtlCol="0" anchor="ctr">
            <a:spAutoFit/>
          </a:bodyPr>
          <a:lstStyle/>
          <a:p>
            <a:pPr algn="ctr"/>
            <a:r>
              <a:rPr lang="en-US" sz="1400" b="1" i="1">
                <a:latin typeface="Calibri" panose="020F0502020204030204" pitchFamily="34" charset="0"/>
                <a:cs typeface="Calibri" panose="020F0502020204030204" pitchFamily="34" charset="0"/>
              </a:rPr>
              <a:t>Was all data edited out on a latter iteration?</a:t>
            </a:r>
          </a:p>
        </p:txBody>
      </p:sp>
      <p:sp>
        <p:nvSpPr>
          <p:cNvPr id="8" name="TextBox 7"/>
          <p:cNvSpPr txBox="1"/>
          <p:nvPr/>
        </p:nvSpPr>
        <p:spPr>
          <a:xfrm>
            <a:off x="2259536" y="3744839"/>
            <a:ext cx="3501045" cy="1384995"/>
          </a:xfrm>
          <a:prstGeom prst="rect">
            <a:avLst/>
          </a:prstGeom>
          <a:noFill/>
          <a:ln>
            <a:solidFill>
              <a:schemeClr val="tx1"/>
            </a:solidFill>
          </a:ln>
        </p:spPr>
        <p:txBody>
          <a:bodyPr wrap="square" rtlCol="0">
            <a:spAutoFit/>
          </a:bodyPr>
          <a:lstStyle/>
          <a:p>
            <a:pPr algn="ctr"/>
            <a:r>
              <a:rPr lang="en-US" sz="1400">
                <a:latin typeface="Calibri" panose="020F0502020204030204" pitchFamily="34" charset="0"/>
                <a:cs typeface="Calibri" panose="020F0502020204030204" pitchFamily="34" charset="0"/>
              </a:rPr>
              <a:t>Review plots of residuals </a:t>
            </a:r>
          </a:p>
          <a:p>
            <a:pPr algn="ctr"/>
            <a:r>
              <a:rPr lang="en-US" sz="1400">
                <a:latin typeface="Calibri" panose="020F0502020204030204" pitchFamily="34" charset="0"/>
                <a:cs typeface="Calibri" panose="020F0502020204030204" pitchFamily="34" charset="0"/>
              </a:rPr>
              <a:t>Look for evidence of:</a:t>
            </a:r>
          </a:p>
          <a:p>
            <a:pPr marL="228600" indent="-228600">
              <a:buFont typeface="Arial" panose="020B0604020202020204" pitchFamily="34" charset="0"/>
              <a:buChar char="•"/>
            </a:pPr>
            <a:r>
              <a:rPr lang="en-US" sz="1400">
                <a:latin typeface="Calibri" panose="020F0502020204030204" pitchFamily="34" charset="0"/>
                <a:cs typeface="Calibri" panose="020F0502020204030204" pitchFamily="34" charset="0"/>
              </a:rPr>
              <a:t>Maneuvers</a:t>
            </a:r>
          </a:p>
          <a:p>
            <a:pPr marL="228600" indent="-228600">
              <a:buFont typeface="Arial" panose="020B0604020202020204" pitchFamily="34" charset="0"/>
              <a:buChar char="•"/>
            </a:pPr>
            <a:r>
              <a:rPr lang="en-US" sz="1400">
                <a:latin typeface="Calibri" panose="020F0502020204030204" pitchFamily="34" charset="0"/>
                <a:cs typeface="Calibri" panose="020F0502020204030204" pitchFamily="34" charset="0"/>
              </a:rPr>
              <a:t>Bad tracking data</a:t>
            </a:r>
          </a:p>
          <a:p>
            <a:pPr marL="228600" indent="-228600">
              <a:buFont typeface="Arial" panose="020B0604020202020204" pitchFamily="34" charset="0"/>
              <a:buChar char="•"/>
            </a:pPr>
            <a:r>
              <a:rPr lang="en-US" sz="1400">
                <a:latin typeface="Calibri" panose="020F0502020204030204" pitchFamily="34" charset="0"/>
                <a:cs typeface="Calibri" panose="020F0502020204030204" pitchFamily="34" charset="0"/>
              </a:rPr>
              <a:t>Excessive amounts of one-way or anomalous tracking</a:t>
            </a:r>
          </a:p>
        </p:txBody>
      </p:sp>
      <p:sp>
        <p:nvSpPr>
          <p:cNvPr id="10" name="TextBox 9"/>
          <p:cNvSpPr txBox="1"/>
          <p:nvPr/>
        </p:nvSpPr>
        <p:spPr>
          <a:xfrm>
            <a:off x="2259535" y="5574406"/>
            <a:ext cx="3501045" cy="738664"/>
          </a:xfrm>
          <a:prstGeom prst="rect">
            <a:avLst/>
          </a:prstGeom>
          <a:noFill/>
          <a:ln>
            <a:solidFill>
              <a:schemeClr val="tx1"/>
            </a:solidFill>
          </a:ln>
        </p:spPr>
        <p:txBody>
          <a:bodyPr wrap="square" rtlCol="0">
            <a:spAutoFit/>
          </a:bodyPr>
          <a:lstStyle/>
          <a:p>
            <a:pPr algn="ctr"/>
            <a:r>
              <a:rPr lang="en-US" sz="1400">
                <a:latin typeface="Calibri" panose="020F0502020204030204" pitchFamily="34" charset="0"/>
                <a:cs typeface="Calibri" panose="020F0502020204030204" pitchFamily="34" charset="0"/>
              </a:rPr>
              <a:t>Identify problematic stations or data. </a:t>
            </a:r>
          </a:p>
          <a:p>
            <a:pPr algn="ctr"/>
            <a:r>
              <a:rPr lang="en-US" sz="1400">
                <a:latin typeface="Calibri" panose="020F0502020204030204" pitchFamily="34" charset="0"/>
                <a:cs typeface="Calibri" panose="020F0502020204030204" pitchFamily="34" charset="0"/>
              </a:rPr>
              <a:t>Apply appropriate biases or exclude the bad data.</a:t>
            </a:r>
          </a:p>
        </p:txBody>
      </p:sp>
      <p:cxnSp>
        <p:nvCxnSpPr>
          <p:cNvPr id="23" name="Elbow Connector 22"/>
          <p:cNvCxnSpPr>
            <a:stCxn id="8" idx="2"/>
            <a:endCxn id="10" idx="0"/>
          </p:cNvCxnSpPr>
          <p:nvPr/>
        </p:nvCxnSpPr>
        <p:spPr>
          <a:xfrm rot="5400000">
            <a:off x="3787773" y="5352120"/>
            <a:ext cx="444573"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916928" y="5147603"/>
            <a:ext cx="1103847" cy="461665"/>
          </a:xfrm>
          <a:prstGeom prst="rect">
            <a:avLst/>
          </a:prstGeom>
          <a:noFill/>
        </p:spPr>
        <p:txBody>
          <a:bodyPr wrap="square" rtlCol="0">
            <a:spAutoFit/>
          </a:bodyPr>
          <a:lstStyle/>
          <a:p>
            <a:pPr algn="ctr"/>
            <a:r>
              <a:rPr lang="en-US" sz="1200" i="1">
                <a:latin typeface="Calibri" panose="020F0502020204030204" pitchFamily="34" charset="0"/>
                <a:cs typeface="Calibri" panose="020F0502020204030204" pitchFamily="34" charset="0"/>
              </a:rPr>
              <a:t>Tracking data issues</a:t>
            </a:r>
          </a:p>
        </p:txBody>
      </p:sp>
      <p:sp>
        <p:nvSpPr>
          <p:cNvPr id="31" name="TextBox 30"/>
          <p:cNvSpPr txBox="1"/>
          <p:nvPr/>
        </p:nvSpPr>
        <p:spPr>
          <a:xfrm>
            <a:off x="6886010" y="4175725"/>
            <a:ext cx="2993913" cy="523220"/>
          </a:xfrm>
          <a:prstGeom prst="rect">
            <a:avLst/>
          </a:prstGeom>
          <a:noFill/>
          <a:ln>
            <a:solidFill>
              <a:schemeClr val="tx1"/>
            </a:solidFill>
          </a:ln>
        </p:spPr>
        <p:txBody>
          <a:bodyPr wrap="square" rtlCol="0">
            <a:spAutoFit/>
          </a:bodyPr>
          <a:lstStyle/>
          <a:p>
            <a:pPr algn="ctr"/>
            <a:r>
              <a:rPr lang="en-US" sz="1400">
                <a:latin typeface="Calibri" panose="020F0502020204030204" pitchFamily="34" charset="0"/>
                <a:cs typeface="Calibri" panose="020F0502020204030204" pitchFamily="34" charset="0"/>
              </a:rPr>
              <a:t>Cut OD tracking arc before or after maneuver, as appropriate</a:t>
            </a:r>
          </a:p>
        </p:txBody>
      </p:sp>
      <p:sp>
        <p:nvSpPr>
          <p:cNvPr id="39" name="TextBox 38"/>
          <p:cNvSpPr txBox="1"/>
          <p:nvPr/>
        </p:nvSpPr>
        <p:spPr>
          <a:xfrm>
            <a:off x="5711173" y="4015333"/>
            <a:ext cx="1224242" cy="461665"/>
          </a:xfrm>
          <a:prstGeom prst="rect">
            <a:avLst/>
          </a:prstGeom>
          <a:noFill/>
        </p:spPr>
        <p:txBody>
          <a:bodyPr wrap="square" rtlCol="0">
            <a:spAutoFit/>
          </a:bodyPr>
          <a:lstStyle/>
          <a:p>
            <a:pPr algn="ctr"/>
            <a:r>
              <a:rPr lang="en-US" sz="1200" i="1">
                <a:latin typeface="Calibri" panose="020F0502020204030204" pitchFamily="34" charset="0"/>
                <a:cs typeface="Calibri" panose="020F0502020204030204" pitchFamily="34" charset="0"/>
              </a:rPr>
              <a:t>Looks like a maneuver</a:t>
            </a:r>
          </a:p>
        </p:txBody>
      </p:sp>
      <p:sp>
        <p:nvSpPr>
          <p:cNvPr id="28" name="TextBox 27"/>
          <p:cNvSpPr txBox="1"/>
          <p:nvPr/>
        </p:nvSpPr>
        <p:spPr>
          <a:xfrm>
            <a:off x="3091579" y="2494234"/>
            <a:ext cx="1964267" cy="523220"/>
          </a:xfrm>
          <a:prstGeom prst="rect">
            <a:avLst/>
          </a:prstGeom>
          <a:noFill/>
          <a:ln>
            <a:solidFill>
              <a:schemeClr val="tx1"/>
            </a:solidFill>
          </a:ln>
        </p:spPr>
        <p:txBody>
          <a:bodyPr wrap="square" rtlCol="0" anchor="ctr">
            <a:spAutoFit/>
          </a:bodyPr>
          <a:lstStyle/>
          <a:p>
            <a:pPr algn="ctr"/>
            <a:r>
              <a:rPr lang="en-US" sz="1400">
                <a:latin typeface="Calibri" panose="020F0502020204030204" pitchFamily="34" charset="0"/>
                <a:cs typeface="Calibri" panose="020F0502020204030204" pitchFamily="34" charset="0"/>
              </a:rPr>
              <a:t>Is the OD epoch inside the tracking arc?</a:t>
            </a:r>
          </a:p>
        </p:txBody>
      </p:sp>
      <p:cxnSp>
        <p:nvCxnSpPr>
          <p:cNvPr id="18" name="Straight Arrow Connector 17"/>
          <p:cNvCxnSpPr>
            <a:stCxn id="28" idx="2"/>
          </p:cNvCxnSpPr>
          <p:nvPr/>
        </p:nvCxnSpPr>
        <p:spPr>
          <a:xfrm>
            <a:off x="4073713" y="3017454"/>
            <a:ext cx="12545" cy="7354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8" idx="3"/>
            <a:endCxn id="31" idx="1"/>
          </p:cNvCxnSpPr>
          <p:nvPr/>
        </p:nvCxnSpPr>
        <p:spPr>
          <a:xfrm flipV="1">
            <a:off x="5760581" y="4437336"/>
            <a:ext cx="1125429"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886010" y="2282670"/>
            <a:ext cx="2993913" cy="954107"/>
          </a:xfrm>
          <a:prstGeom prst="rect">
            <a:avLst/>
          </a:prstGeom>
          <a:noFill/>
          <a:ln>
            <a:solidFill>
              <a:schemeClr val="tx1"/>
            </a:solidFill>
          </a:ln>
        </p:spPr>
        <p:txBody>
          <a:bodyPr wrap="square" rtlCol="0">
            <a:spAutoFit/>
          </a:bodyPr>
          <a:lstStyle/>
          <a:p>
            <a:pPr algn="ctr"/>
            <a:r>
              <a:rPr lang="en-US" sz="1400">
                <a:latin typeface="Calibri" panose="020F0502020204030204" pitchFamily="34" charset="0"/>
                <a:cs typeface="Calibri" panose="020F0502020204030204" pitchFamily="34" charset="0"/>
              </a:rPr>
              <a:t>For initial OD solutions, keep the epoch near the separation state;</a:t>
            </a:r>
          </a:p>
          <a:p>
            <a:pPr algn="ctr"/>
            <a:r>
              <a:rPr lang="en-US" sz="1400">
                <a:latin typeface="Calibri" panose="020F0502020204030204" pitchFamily="34" charset="0"/>
                <a:cs typeface="Calibri" panose="020F0502020204030204" pitchFamily="34" charset="0"/>
              </a:rPr>
              <a:t>for other situations, keep the epoch inside the arc</a:t>
            </a:r>
          </a:p>
        </p:txBody>
      </p:sp>
      <p:cxnSp>
        <p:nvCxnSpPr>
          <p:cNvPr id="34" name="Straight Arrow Connector 33"/>
          <p:cNvCxnSpPr>
            <a:stCxn id="28" idx="3"/>
            <a:endCxn id="42" idx="1"/>
          </p:cNvCxnSpPr>
          <p:nvPr/>
        </p:nvCxnSpPr>
        <p:spPr>
          <a:xfrm>
            <a:off x="5055846" y="2755844"/>
            <a:ext cx="1830164" cy="3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5" idx="2"/>
            <a:endCxn id="28" idx="0"/>
          </p:cNvCxnSpPr>
          <p:nvPr/>
        </p:nvCxnSpPr>
        <p:spPr>
          <a:xfrm>
            <a:off x="4073713" y="1784294"/>
            <a:ext cx="0" cy="709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4642377" y="2502063"/>
            <a:ext cx="1224242" cy="276999"/>
          </a:xfrm>
          <a:prstGeom prst="rect">
            <a:avLst/>
          </a:prstGeom>
          <a:noFill/>
        </p:spPr>
        <p:txBody>
          <a:bodyPr wrap="square" rtlCol="0">
            <a:spAutoFit/>
          </a:bodyPr>
          <a:lstStyle/>
          <a:p>
            <a:pPr algn="ctr"/>
            <a:r>
              <a:rPr lang="en-US" sz="1200" i="1">
                <a:latin typeface="Calibri" panose="020F0502020204030204" pitchFamily="34" charset="0"/>
                <a:cs typeface="Calibri" panose="020F0502020204030204" pitchFamily="34" charset="0"/>
              </a:rPr>
              <a:t>No</a:t>
            </a:r>
          </a:p>
        </p:txBody>
      </p:sp>
      <p:sp>
        <p:nvSpPr>
          <p:cNvPr id="49" name="TextBox 48"/>
          <p:cNvSpPr txBox="1"/>
          <p:nvPr/>
        </p:nvSpPr>
        <p:spPr>
          <a:xfrm>
            <a:off x="3630568" y="3147543"/>
            <a:ext cx="1224242" cy="276999"/>
          </a:xfrm>
          <a:prstGeom prst="rect">
            <a:avLst/>
          </a:prstGeom>
          <a:noFill/>
        </p:spPr>
        <p:txBody>
          <a:bodyPr wrap="square" rtlCol="0">
            <a:spAutoFit/>
          </a:bodyPr>
          <a:lstStyle/>
          <a:p>
            <a:pPr algn="ctr"/>
            <a:r>
              <a:rPr lang="en-US" sz="1200" i="1">
                <a:latin typeface="Calibri" panose="020F0502020204030204" pitchFamily="34" charset="0"/>
                <a:cs typeface="Calibri" panose="020F0502020204030204" pitchFamily="34" charset="0"/>
              </a:rPr>
              <a:t>Yes</a:t>
            </a:r>
          </a:p>
        </p:txBody>
      </p:sp>
      <p:sp>
        <p:nvSpPr>
          <p:cNvPr id="22" name="TextBox 21"/>
          <p:cNvSpPr txBox="1"/>
          <p:nvPr/>
        </p:nvSpPr>
        <p:spPr>
          <a:xfrm>
            <a:off x="7400832" y="1368796"/>
            <a:ext cx="1964267" cy="307777"/>
          </a:xfrm>
          <a:prstGeom prst="rect">
            <a:avLst/>
          </a:prstGeom>
          <a:noFill/>
          <a:ln>
            <a:solidFill>
              <a:schemeClr val="tx1"/>
            </a:solidFill>
          </a:ln>
        </p:spPr>
        <p:txBody>
          <a:bodyPr wrap="square" rtlCol="0">
            <a:spAutoFit/>
          </a:bodyPr>
          <a:lstStyle/>
          <a:p>
            <a:pPr algn="ctr"/>
            <a:r>
              <a:rPr lang="en-US" sz="1400">
                <a:latin typeface="Calibri" panose="020F0502020204030204" pitchFamily="34" charset="0"/>
                <a:cs typeface="Calibri" panose="020F0502020204030204" pitchFamily="34" charset="0"/>
              </a:rPr>
              <a:t>Fix and rerun</a:t>
            </a:r>
          </a:p>
        </p:txBody>
      </p:sp>
      <p:cxnSp>
        <p:nvCxnSpPr>
          <p:cNvPr id="11" name="Straight Arrow Connector 10"/>
          <p:cNvCxnSpPr>
            <a:stCxn id="42" idx="0"/>
            <a:endCxn id="22" idx="2"/>
          </p:cNvCxnSpPr>
          <p:nvPr/>
        </p:nvCxnSpPr>
        <p:spPr>
          <a:xfrm flipH="1" flipV="1">
            <a:off x="8382966" y="1676573"/>
            <a:ext cx="1" cy="606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22" idx="1"/>
            <a:endCxn id="5" idx="3"/>
          </p:cNvCxnSpPr>
          <p:nvPr/>
        </p:nvCxnSpPr>
        <p:spPr>
          <a:xfrm flipH="1" flipV="1">
            <a:off x="5055846" y="1522684"/>
            <a:ext cx="234498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31" idx="3"/>
            <a:endCxn id="22" idx="3"/>
          </p:cNvCxnSpPr>
          <p:nvPr/>
        </p:nvCxnSpPr>
        <p:spPr>
          <a:xfrm flipH="1" flipV="1">
            <a:off x="9365098" y="1522685"/>
            <a:ext cx="514824" cy="2914651"/>
          </a:xfrm>
          <a:prstGeom prst="bentConnector3">
            <a:avLst>
              <a:gd name="adj1" fmla="val -4440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0" idx="3"/>
          </p:cNvCxnSpPr>
          <p:nvPr/>
        </p:nvCxnSpPr>
        <p:spPr>
          <a:xfrm flipV="1">
            <a:off x="5760579" y="4476998"/>
            <a:ext cx="4347904" cy="1466741"/>
          </a:xfrm>
          <a:prstGeom prst="bentConnector3">
            <a:avLst>
              <a:gd name="adj1" fmla="val 100035"/>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0177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436" y="201515"/>
            <a:ext cx="8851899" cy="715962"/>
          </a:xfrm>
        </p:spPr>
        <p:txBody>
          <a:bodyPr anchor="ctr">
            <a:noAutofit/>
          </a:bodyPr>
          <a:lstStyle/>
          <a:p>
            <a:r>
              <a:rPr lang="en-US"/>
              <a:t>Solution Converged But Has QA Metric Failures</a:t>
            </a:r>
          </a:p>
        </p:txBody>
      </p:sp>
      <p:sp>
        <p:nvSpPr>
          <p:cNvPr id="3" name="Content Placeholder 2"/>
          <p:cNvSpPr>
            <a:spLocks noGrp="1"/>
          </p:cNvSpPr>
          <p:nvPr>
            <p:ph idx="1"/>
          </p:nvPr>
        </p:nvSpPr>
        <p:spPr>
          <a:xfrm>
            <a:off x="978436" y="1216152"/>
            <a:ext cx="10808180" cy="5440333"/>
          </a:xfrm>
        </p:spPr>
        <p:txBody>
          <a:bodyPr>
            <a:normAutofit/>
          </a:bodyPr>
          <a:lstStyle/>
          <a:p>
            <a:r>
              <a:rPr lang="en-US" dirty="0"/>
              <a:t>Symptoms</a:t>
            </a:r>
          </a:p>
          <a:p>
            <a:pPr lvl="1"/>
            <a:r>
              <a:rPr lang="en-US" dirty="0"/>
              <a:t>Run converged</a:t>
            </a:r>
          </a:p>
          <a:p>
            <a:pPr lvl="1"/>
            <a:r>
              <a:rPr lang="en-US" dirty="0"/>
              <a:t>QA metrics are unsatisfactory (WRMS too high, too much measurement editing, poor ephemeris compares, etc.)</a:t>
            </a:r>
          </a:p>
          <a:p>
            <a:r>
              <a:rPr lang="en-US" dirty="0"/>
              <a:t>Common causes</a:t>
            </a:r>
          </a:p>
          <a:p>
            <a:pPr lvl="1"/>
            <a:r>
              <a:rPr lang="en-US" dirty="0"/>
              <a:t>Improper estimation configuration</a:t>
            </a:r>
          </a:p>
          <a:p>
            <a:pPr lvl="1"/>
            <a:r>
              <a:rPr lang="en-US" dirty="0"/>
              <a:t>Arc length or data types are insufficient to estimate parameter</a:t>
            </a:r>
          </a:p>
          <a:p>
            <a:pPr lvl="1"/>
            <a:r>
              <a:rPr lang="en-US" dirty="0"/>
              <a:t>Bad tracking data</a:t>
            </a:r>
          </a:p>
          <a:p>
            <a:pPr lvl="1"/>
            <a:r>
              <a:rPr lang="en-US" dirty="0"/>
              <a:t>Unmodeled events like maneuvers</a:t>
            </a:r>
          </a:p>
          <a:p>
            <a:pPr lvl="1"/>
            <a:r>
              <a:rPr lang="en-US" dirty="0"/>
              <a:t>High solar activity or other environmental disturbance</a:t>
            </a:r>
          </a:p>
          <a:p>
            <a:pPr lvl="1"/>
            <a:r>
              <a:rPr lang="en-US" dirty="0"/>
              <a:t>Poorly established QA metrics</a:t>
            </a:r>
          </a:p>
          <a:p>
            <a:r>
              <a:rPr lang="en-US" dirty="0"/>
              <a:t>Steps to take</a:t>
            </a:r>
          </a:p>
          <a:p>
            <a:pPr lvl="1"/>
            <a:r>
              <a:rPr lang="en-US" dirty="0"/>
              <a:t>Apply parameters like CR, CD, or biases which cannot be properly estimated</a:t>
            </a:r>
          </a:p>
          <a:p>
            <a:pPr lvl="1"/>
            <a:r>
              <a:rPr lang="en-US" dirty="0"/>
              <a:t>Cut arc around any maneuvers</a:t>
            </a:r>
          </a:p>
          <a:p>
            <a:pPr lvl="1"/>
            <a:r>
              <a:rPr lang="en-US" dirty="0"/>
              <a:t>If the tolerance failures are expected or have well-understood explanations, they may often be passed without further action</a:t>
            </a:r>
          </a:p>
          <a:p>
            <a:r>
              <a:rPr lang="en-US" dirty="0"/>
              <a:t>Trend all QA metrics to establish “reasonable” expectations </a:t>
            </a:r>
            <a:r>
              <a:rPr lang="en-US"/>
              <a:t>for values</a:t>
            </a:r>
          </a:p>
          <a:p>
            <a:pPr lvl="1"/>
            <a:endParaRPr lang="en-US" dirty="0"/>
          </a:p>
        </p:txBody>
      </p:sp>
    </p:spTree>
    <p:extLst>
      <p:ext uri="{BB962C8B-B14F-4D97-AF65-F5344CB8AC3E}">
        <p14:creationId xmlns:p14="http://schemas.microsoft.com/office/powerpoint/2010/main" val="1077722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1047-9439-4A31-EB50-4FC6770D4441}"/>
              </a:ext>
            </a:extLst>
          </p:cNvPr>
          <p:cNvSpPr>
            <a:spLocks noGrp="1"/>
          </p:cNvSpPr>
          <p:nvPr>
            <p:ph type="title"/>
          </p:nvPr>
        </p:nvSpPr>
        <p:spPr/>
        <p:txBody>
          <a:bodyPr/>
          <a:lstStyle/>
          <a:p>
            <a:r>
              <a:rPr lang="en-US"/>
              <a:t>End of the BLS Training Material</a:t>
            </a:r>
          </a:p>
        </p:txBody>
      </p:sp>
      <p:sp>
        <p:nvSpPr>
          <p:cNvPr id="3" name="Content Placeholder 2">
            <a:extLst>
              <a:ext uri="{FF2B5EF4-FFF2-40B4-BE49-F238E27FC236}">
                <a16:creationId xmlns:a16="http://schemas.microsoft.com/office/drawing/2014/main" id="{570B5C21-94DE-7E4D-3CD1-6FC64862A896}"/>
              </a:ext>
            </a:extLst>
          </p:cNvPr>
          <p:cNvSpPr>
            <a:spLocks noGrp="1"/>
          </p:cNvSpPr>
          <p:nvPr>
            <p:ph idx="1"/>
          </p:nvPr>
        </p:nvSpPr>
        <p:spPr>
          <a:xfrm>
            <a:off x="1076139" y="1217466"/>
            <a:ext cx="10754972" cy="4741991"/>
          </a:xfrm>
        </p:spPr>
        <p:txBody>
          <a:bodyPr/>
          <a:lstStyle/>
          <a:p>
            <a:r>
              <a:rPr lang="en-US" dirty="0"/>
              <a:t>Doing the OD tutorials in the User’s Guide is also useful</a:t>
            </a:r>
          </a:p>
          <a:p>
            <a:r>
              <a:rPr lang="en-US" dirty="0"/>
              <a:t>Lots of sample scripts in the GMAT samples\Navigation folder too</a:t>
            </a:r>
          </a:p>
          <a:p>
            <a:r>
              <a:rPr lang="en-US" dirty="0"/>
              <a:t>Questions?</a:t>
            </a:r>
          </a:p>
        </p:txBody>
      </p:sp>
      <p:sp>
        <p:nvSpPr>
          <p:cNvPr id="4" name="Slide Number Placeholder 3">
            <a:extLst>
              <a:ext uri="{FF2B5EF4-FFF2-40B4-BE49-F238E27FC236}">
                <a16:creationId xmlns:a16="http://schemas.microsoft.com/office/drawing/2014/main" id="{4F32C406-B150-837A-D683-9E8D5D457F56}"/>
              </a:ext>
            </a:extLst>
          </p:cNvPr>
          <p:cNvSpPr>
            <a:spLocks noGrp="1"/>
          </p:cNvSpPr>
          <p:nvPr>
            <p:ph type="sldNum" sz="quarter" idx="12"/>
          </p:nvPr>
        </p:nvSpPr>
        <p:spPr/>
        <p:txBody>
          <a:bodyPr/>
          <a:lstStyle/>
          <a:p>
            <a:fld id="{B89D3D56-9C5D-E74E-9C18-21C2C5E31D07}" type="slidenum">
              <a:rPr lang="en-US" smtClean="0"/>
              <a:pPr/>
              <a:t>245</a:t>
            </a:fld>
            <a:endParaRPr lang="en-US"/>
          </a:p>
        </p:txBody>
      </p:sp>
    </p:spTree>
    <p:extLst>
      <p:ext uri="{BB962C8B-B14F-4D97-AF65-F5344CB8AC3E}">
        <p14:creationId xmlns:p14="http://schemas.microsoft.com/office/powerpoint/2010/main" val="21712121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B0E9B5-FE32-7E26-D5FC-0BE025340116}"/>
              </a:ext>
            </a:extLst>
          </p:cNvPr>
          <p:cNvSpPr txBox="1"/>
          <p:nvPr/>
        </p:nvSpPr>
        <p:spPr>
          <a:xfrm>
            <a:off x="5213683" y="6545179"/>
            <a:ext cx="3721770" cy="312821"/>
          </a:xfrm>
          <a:prstGeom prst="rect">
            <a:avLst/>
          </a:prstGeom>
        </p:spPr>
        <p:txBody>
          <a:bodyPr vert="horz" wrap="none" lIns="91440" tIns="45720" rIns="91440" bIns="45720" rtlCol="0">
            <a:noAutofit/>
          </a:bodyPr>
          <a:lstStyle/>
          <a:p>
            <a:pPr>
              <a:lnSpc>
                <a:spcPct val="90000"/>
              </a:lnSpc>
            </a:pPr>
            <a:r>
              <a:rPr lang="en-US" sz="1050" b="1" dirty="0">
                <a:solidFill>
                  <a:schemeClr val="bg1"/>
                </a:solidFill>
              </a:rPr>
              <a:t>* Scripts not included in public release slide package</a:t>
            </a:r>
          </a:p>
        </p:txBody>
      </p:sp>
      <p:sp>
        <p:nvSpPr>
          <p:cNvPr id="4" name="Subtitle 3">
            <a:extLst>
              <a:ext uri="{FF2B5EF4-FFF2-40B4-BE49-F238E27FC236}">
                <a16:creationId xmlns:a16="http://schemas.microsoft.com/office/drawing/2014/main" id="{3EF96066-D1BA-C22D-B834-DFD9B2BA6F73}"/>
              </a:ext>
            </a:extLst>
          </p:cNvPr>
          <p:cNvSpPr>
            <a:spLocks noGrp="1"/>
          </p:cNvSpPr>
          <p:nvPr>
            <p:ph type="subTitle" idx="1"/>
          </p:nvPr>
        </p:nvSpPr>
        <p:spPr/>
        <p:txBody>
          <a:bodyPr/>
          <a:lstStyle/>
          <a:p>
            <a:r>
              <a:rPr lang="en-US" dirty="0"/>
              <a:t>GSFC Navigation and Mission Design Branch</a:t>
            </a:r>
          </a:p>
          <a:p>
            <a:r>
              <a:rPr lang="en-US" dirty="0"/>
              <a:t>October 2023</a:t>
            </a:r>
          </a:p>
        </p:txBody>
      </p:sp>
      <p:sp>
        <p:nvSpPr>
          <p:cNvPr id="3" name="Title 2">
            <a:extLst>
              <a:ext uri="{FF2B5EF4-FFF2-40B4-BE49-F238E27FC236}">
                <a16:creationId xmlns:a16="http://schemas.microsoft.com/office/drawing/2014/main" id="{3AFE2CF8-FEFE-7F23-3B8F-554A3F0EBC8C}"/>
              </a:ext>
            </a:extLst>
          </p:cNvPr>
          <p:cNvSpPr>
            <a:spLocks noGrp="1"/>
          </p:cNvSpPr>
          <p:nvPr>
            <p:ph type="title"/>
          </p:nvPr>
        </p:nvSpPr>
        <p:spPr/>
        <p:txBody>
          <a:bodyPr/>
          <a:lstStyle/>
          <a:p>
            <a:r>
              <a:rPr lang="en-US" dirty="0"/>
              <a:t>Introduction to Kalman Filter Estimation (202)</a:t>
            </a:r>
          </a:p>
        </p:txBody>
      </p:sp>
    </p:spTree>
    <p:extLst>
      <p:ext uri="{BB962C8B-B14F-4D97-AF65-F5344CB8AC3E}">
        <p14:creationId xmlns:p14="http://schemas.microsoft.com/office/powerpoint/2010/main" val="18506298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3E18-D4B7-B660-AE4C-B6451394E203}"/>
              </a:ext>
            </a:extLst>
          </p:cNvPr>
          <p:cNvSpPr>
            <a:spLocks noGrp="1"/>
          </p:cNvSpPr>
          <p:nvPr>
            <p:ph type="title"/>
          </p:nvPr>
        </p:nvSpPr>
        <p:spPr/>
        <p:txBody>
          <a:bodyPr/>
          <a:lstStyle/>
          <a:p>
            <a:r>
              <a:rPr lang="en-US" dirty="0"/>
              <a:t>Outline for Today</a:t>
            </a:r>
          </a:p>
        </p:txBody>
      </p:sp>
      <p:sp>
        <p:nvSpPr>
          <p:cNvPr id="3" name="Content Placeholder 2">
            <a:extLst>
              <a:ext uri="{FF2B5EF4-FFF2-40B4-BE49-F238E27FC236}">
                <a16:creationId xmlns:a16="http://schemas.microsoft.com/office/drawing/2014/main" id="{C88AE239-5CEF-9FA2-8E00-D9E32ED7E766}"/>
              </a:ext>
            </a:extLst>
          </p:cNvPr>
          <p:cNvSpPr>
            <a:spLocks noGrp="1"/>
          </p:cNvSpPr>
          <p:nvPr>
            <p:ph idx="1"/>
          </p:nvPr>
        </p:nvSpPr>
        <p:spPr>
          <a:xfrm>
            <a:off x="1076139" y="1154714"/>
            <a:ext cx="10754972" cy="5557778"/>
          </a:xfrm>
        </p:spPr>
        <p:txBody>
          <a:bodyPr vert="horz" lIns="91440" tIns="45720" rIns="91440" bIns="45720" rtlCol="0" anchor="t">
            <a:normAutofit/>
          </a:bodyPr>
          <a:lstStyle/>
          <a:p>
            <a:pPr marL="347345" indent="-347345"/>
            <a:r>
              <a:rPr lang="en-US" dirty="0">
                <a:latin typeface="Calibri"/>
                <a:cs typeface="Calibri"/>
              </a:rPr>
              <a:t>GMAT Navigation/Orbit Determination (OD) background</a:t>
            </a:r>
            <a:endParaRPr lang="en-US" dirty="0"/>
          </a:p>
          <a:p>
            <a:pPr marL="347345" indent="-347345"/>
            <a:r>
              <a:rPr lang="en-US" dirty="0">
                <a:latin typeface="Calibri"/>
                <a:cs typeface="Calibri"/>
              </a:rPr>
              <a:t>Data files for Orbit Determination</a:t>
            </a:r>
          </a:p>
          <a:p>
            <a:pPr marL="347345" indent="-347345"/>
            <a:r>
              <a:rPr lang="en-US" dirty="0">
                <a:latin typeface="Calibri"/>
                <a:cs typeface="Calibri"/>
              </a:rPr>
              <a:t>Tracking Data for Orbit Determination</a:t>
            </a:r>
          </a:p>
          <a:p>
            <a:pPr marL="740537" lvl="1" indent="-347345"/>
            <a:r>
              <a:rPr lang="en-US" dirty="0">
                <a:latin typeface="Calibri"/>
                <a:cs typeface="Calibri"/>
              </a:rPr>
              <a:t>Introduction to spacecraft tracking</a:t>
            </a:r>
          </a:p>
          <a:p>
            <a:pPr marL="740537" lvl="1" indent="-347345"/>
            <a:r>
              <a:rPr lang="en-US" dirty="0">
                <a:latin typeface="Calibri"/>
                <a:cs typeface="Calibri"/>
              </a:rPr>
              <a:t>Tracking data input formats</a:t>
            </a:r>
          </a:p>
          <a:p>
            <a:pPr marL="347345" indent="-347345"/>
            <a:r>
              <a:rPr lang="en-US" dirty="0">
                <a:latin typeface="Calibri"/>
                <a:cs typeface="Calibri"/>
              </a:rPr>
              <a:t>Batch Least Squares Orbit Determination</a:t>
            </a:r>
          </a:p>
          <a:p>
            <a:pPr marL="740410" lvl="1" indent="-283210"/>
            <a:r>
              <a:rPr lang="en-US" dirty="0">
                <a:latin typeface="Calibri"/>
                <a:cs typeface="Calibri"/>
              </a:rPr>
              <a:t>Batch Least Squares mathematical background</a:t>
            </a:r>
            <a:endParaRPr lang="en-US" dirty="0"/>
          </a:p>
          <a:p>
            <a:pPr marL="740410" lvl="1" indent="-283210"/>
            <a:r>
              <a:rPr lang="en-US" dirty="0">
                <a:latin typeface="Calibri"/>
                <a:cs typeface="Calibri"/>
              </a:rPr>
              <a:t>Configuring Batch Least Squares OD</a:t>
            </a:r>
          </a:p>
          <a:p>
            <a:pPr marL="740410" lvl="1" indent="-283210"/>
            <a:r>
              <a:rPr lang="en-US" dirty="0">
                <a:latin typeface="Calibri"/>
                <a:cs typeface="Calibri"/>
              </a:rPr>
              <a:t>Special topics in BLS OD (if time permits)</a:t>
            </a:r>
          </a:p>
          <a:p>
            <a:pPr marL="347345" indent="-347345"/>
            <a:r>
              <a:rPr lang="en-US" dirty="0">
                <a:latin typeface="Calibri"/>
                <a:cs typeface="Calibri"/>
              </a:rPr>
              <a:t>Kalman Filter Orbit Determination</a:t>
            </a:r>
          </a:p>
          <a:p>
            <a:pPr marL="740410" lvl="1" indent="-283210"/>
            <a:r>
              <a:rPr lang="en-US" dirty="0">
                <a:latin typeface="Calibri"/>
                <a:cs typeface="Calibri"/>
              </a:rPr>
              <a:t>Kalman Filter mathematical background</a:t>
            </a:r>
          </a:p>
          <a:p>
            <a:pPr marL="740410" lvl="1" indent="-283210"/>
            <a:r>
              <a:rPr lang="en-US" dirty="0">
                <a:latin typeface="Calibri"/>
                <a:cs typeface="Calibri"/>
              </a:rPr>
              <a:t>Configuring Extended Kalman Filter OD</a:t>
            </a:r>
          </a:p>
          <a:p>
            <a:pPr marL="740537" lvl="1" indent="-347345"/>
            <a:r>
              <a:rPr lang="en-US" dirty="0">
                <a:latin typeface="Calibri"/>
                <a:cs typeface="Calibri"/>
              </a:rPr>
              <a:t>Filter tuning and troubleshooting</a:t>
            </a:r>
            <a:endParaRPr lang="en-US" dirty="0"/>
          </a:p>
          <a:p>
            <a:pPr marL="347345" indent="-347345"/>
            <a:r>
              <a:rPr lang="en-US" dirty="0">
                <a:latin typeface="Calibri"/>
                <a:cs typeface="Calibri"/>
              </a:rPr>
              <a:t>Additional topics (if time permits)</a:t>
            </a:r>
          </a:p>
          <a:p>
            <a:pPr marL="740410" lvl="1" indent="-283210"/>
            <a:r>
              <a:rPr lang="en-US" dirty="0">
                <a:latin typeface="Calibri"/>
                <a:cs typeface="Calibri"/>
              </a:rPr>
              <a:t>Measurement data simulation</a:t>
            </a:r>
            <a:endParaRPr lang="en-US" dirty="0"/>
          </a:p>
          <a:p>
            <a:pPr marL="740410" lvl="1" indent="-283210"/>
            <a:r>
              <a:rPr lang="en-US" dirty="0">
                <a:latin typeface="Calibri"/>
                <a:cs typeface="Calibri"/>
              </a:rPr>
              <a:t>Covariance propagation</a:t>
            </a:r>
          </a:p>
          <a:p>
            <a:pPr marL="740410" lvl="1" indent="-283210"/>
            <a:endParaRPr lang="en-US" dirty="0"/>
          </a:p>
          <a:p>
            <a:pPr marL="347345" indent="-347345"/>
            <a:endParaRPr lang="en-US" dirty="0">
              <a:latin typeface="Calibri"/>
              <a:cs typeface="Calibri"/>
            </a:endParaRPr>
          </a:p>
          <a:p>
            <a:pPr marL="0" indent="0">
              <a:buNone/>
            </a:pPr>
            <a:endParaRPr lang="en-US" dirty="0">
              <a:latin typeface="Calibri"/>
              <a:cs typeface="Calibri"/>
            </a:endParaRPr>
          </a:p>
        </p:txBody>
      </p:sp>
      <p:sp>
        <p:nvSpPr>
          <p:cNvPr id="4" name="Slide Number Placeholder 3">
            <a:extLst>
              <a:ext uri="{FF2B5EF4-FFF2-40B4-BE49-F238E27FC236}">
                <a16:creationId xmlns:a16="http://schemas.microsoft.com/office/drawing/2014/main" id="{0B95E60C-082C-1BA8-5DAA-A588013F9CBE}"/>
              </a:ext>
            </a:extLst>
          </p:cNvPr>
          <p:cNvSpPr>
            <a:spLocks noGrp="1"/>
          </p:cNvSpPr>
          <p:nvPr>
            <p:ph type="sldNum" sz="quarter" idx="12"/>
          </p:nvPr>
        </p:nvSpPr>
        <p:spPr/>
        <p:txBody>
          <a:bodyPr/>
          <a:lstStyle/>
          <a:p>
            <a:fld id="{B89D3D56-9C5D-E74E-9C18-21C2C5E31D07}" type="slidenum">
              <a:rPr lang="en-US" smtClean="0"/>
              <a:pPr/>
              <a:t>247</a:t>
            </a:fld>
            <a:endParaRPr lang="en-US"/>
          </a:p>
        </p:txBody>
      </p:sp>
    </p:spTree>
    <p:extLst>
      <p:ext uri="{BB962C8B-B14F-4D97-AF65-F5344CB8AC3E}">
        <p14:creationId xmlns:p14="http://schemas.microsoft.com/office/powerpoint/2010/main" val="2037979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EF0B-2C39-CA79-710D-62B54D314A89}"/>
              </a:ext>
            </a:extLst>
          </p:cNvPr>
          <p:cNvSpPr>
            <a:spLocks noGrp="1"/>
          </p:cNvSpPr>
          <p:nvPr>
            <p:ph type="title"/>
          </p:nvPr>
        </p:nvSpPr>
        <p:spPr/>
        <p:txBody>
          <a:bodyPr/>
          <a:lstStyle/>
          <a:p>
            <a:r>
              <a:rPr lang="en-US"/>
              <a:t>GMAT Extended Kalman Filter</a:t>
            </a:r>
          </a:p>
        </p:txBody>
      </p:sp>
      <p:sp>
        <p:nvSpPr>
          <p:cNvPr id="3" name="Text Placeholder 2">
            <a:extLst>
              <a:ext uri="{FF2B5EF4-FFF2-40B4-BE49-F238E27FC236}">
                <a16:creationId xmlns:a16="http://schemas.microsoft.com/office/drawing/2014/main" id="{27364504-3FDE-FF63-4CC9-7E32E71D76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79E053-52B4-F319-1E0E-E09C6560EAC7}"/>
              </a:ext>
            </a:extLst>
          </p:cNvPr>
          <p:cNvSpPr>
            <a:spLocks noGrp="1"/>
          </p:cNvSpPr>
          <p:nvPr>
            <p:ph type="sldNum" sz="quarter" idx="12"/>
          </p:nvPr>
        </p:nvSpPr>
        <p:spPr/>
        <p:txBody>
          <a:bodyPr/>
          <a:lstStyle/>
          <a:p>
            <a:fld id="{B89D3D56-9C5D-E74E-9C18-21C2C5E31D07}" type="slidenum">
              <a:rPr lang="en-US" smtClean="0"/>
              <a:pPr/>
              <a:t>248</a:t>
            </a:fld>
            <a:endParaRPr lang="en-US"/>
          </a:p>
        </p:txBody>
      </p:sp>
    </p:spTree>
    <p:extLst>
      <p:ext uri="{BB962C8B-B14F-4D97-AF65-F5344CB8AC3E}">
        <p14:creationId xmlns:p14="http://schemas.microsoft.com/office/powerpoint/2010/main" val="1266688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1ABD-FF07-F4EC-D1C5-96BCF93560E0}"/>
              </a:ext>
            </a:extLst>
          </p:cNvPr>
          <p:cNvSpPr>
            <a:spLocks noGrp="1"/>
          </p:cNvSpPr>
          <p:nvPr>
            <p:ph type="title"/>
          </p:nvPr>
        </p:nvSpPr>
        <p:spPr/>
        <p:txBody>
          <a:bodyPr/>
          <a:lstStyle/>
          <a:p>
            <a:r>
              <a:rPr lang="en-US"/>
              <a:t>Extended Kalman Filter Orbit Determination</a:t>
            </a:r>
          </a:p>
        </p:txBody>
      </p:sp>
      <p:sp>
        <p:nvSpPr>
          <p:cNvPr id="3" name="Content Placeholder 2">
            <a:extLst>
              <a:ext uri="{FF2B5EF4-FFF2-40B4-BE49-F238E27FC236}">
                <a16:creationId xmlns:a16="http://schemas.microsoft.com/office/drawing/2014/main" id="{45198F29-E0F9-573E-135B-9F7201BE00C6}"/>
              </a:ext>
            </a:extLst>
          </p:cNvPr>
          <p:cNvSpPr>
            <a:spLocks noGrp="1"/>
          </p:cNvSpPr>
          <p:nvPr>
            <p:ph idx="1"/>
          </p:nvPr>
        </p:nvSpPr>
        <p:spPr>
          <a:xfrm>
            <a:off x="1076139" y="1217466"/>
            <a:ext cx="10608838" cy="5545284"/>
          </a:xfrm>
        </p:spPr>
        <p:txBody>
          <a:bodyPr vert="horz" lIns="91440" tIns="45720" rIns="91440" bIns="45720" rtlCol="0" anchor="t">
            <a:normAutofit fontScale="85000" lnSpcReduction="10000"/>
          </a:bodyPr>
          <a:lstStyle/>
          <a:p>
            <a:pPr marL="347345" indent="-347345">
              <a:lnSpc>
                <a:spcPct val="100000"/>
              </a:lnSpc>
            </a:pPr>
            <a:r>
              <a:rPr lang="en-US" sz="2200" dirty="0"/>
              <a:t>The Kalman Filter is a sequential estimator</a:t>
            </a:r>
            <a:endParaRPr lang="en-US"/>
          </a:p>
          <a:p>
            <a:pPr marL="740410" lvl="1" indent="-283210">
              <a:lnSpc>
                <a:spcPct val="100000"/>
              </a:lnSpc>
            </a:pPr>
            <a:r>
              <a:rPr lang="en-US" sz="1800" dirty="0">
                <a:latin typeface="Calibri"/>
                <a:cs typeface="Calibri"/>
              </a:rPr>
              <a:t>It does not iterate on the data arc like the BLS, but processes the measurements only once, in forward time order</a:t>
            </a:r>
          </a:p>
          <a:p>
            <a:pPr marL="347345" indent="-347345">
              <a:lnSpc>
                <a:spcPct val="100000"/>
              </a:lnSpc>
            </a:pPr>
            <a:r>
              <a:rPr lang="en-US" sz="2200" dirty="0">
                <a:latin typeface="Calibri"/>
                <a:cs typeface="Calibri"/>
              </a:rPr>
              <a:t>Like BLS, the user must provide an initial state, but for a filter some estimate of the initial uncertainty (covariance) must also be provided</a:t>
            </a:r>
          </a:p>
          <a:p>
            <a:pPr marL="347345" indent="-347345">
              <a:lnSpc>
                <a:spcPct val="100000"/>
              </a:lnSpc>
            </a:pPr>
            <a:r>
              <a:rPr lang="en-US" sz="2200" dirty="0">
                <a:latin typeface="Calibri"/>
                <a:cs typeface="Calibri"/>
              </a:rPr>
              <a:t>You can think of the EKF as a two-step process</a:t>
            </a:r>
          </a:p>
          <a:p>
            <a:pPr marL="740410" lvl="1" indent="-283210">
              <a:lnSpc>
                <a:spcPct val="100000"/>
              </a:lnSpc>
            </a:pPr>
            <a:r>
              <a:rPr lang="en-US" sz="1800" dirty="0">
                <a:latin typeface="Calibri"/>
                <a:cs typeface="Calibri"/>
              </a:rPr>
              <a:t>The “time update” propagates the current state estimate and covariance forward in time to the next available measurement</a:t>
            </a:r>
          </a:p>
          <a:p>
            <a:pPr marL="740410" lvl="1" indent="-283210">
              <a:lnSpc>
                <a:spcPct val="100000"/>
              </a:lnSpc>
            </a:pPr>
            <a:r>
              <a:rPr lang="en-US" sz="1800" dirty="0">
                <a:latin typeface="Calibri"/>
                <a:cs typeface="Calibri"/>
              </a:rPr>
              <a:t>The “measurement update” adjusts the state at a single point in time using the measurement at that time</a:t>
            </a:r>
          </a:p>
          <a:p>
            <a:pPr marL="740410" lvl="1" indent="-283210">
              <a:lnSpc>
                <a:spcPct val="100000"/>
              </a:lnSpc>
            </a:pPr>
            <a:r>
              <a:rPr lang="en-US" sz="1800" dirty="0">
                <a:latin typeface="Calibri"/>
                <a:cs typeface="Calibri"/>
              </a:rPr>
              <a:t>After the measurement update, the time update again advances the filter to the next measurement, and the process repeats for all measurements provided</a:t>
            </a:r>
          </a:p>
          <a:p>
            <a:pPr marL="347345" indent="-347345">
              <a:lnSpc>
                <a:spcPct val="100000"/>
              </a:lnSpc>
            </a:pPr>
            <a:r>
              <a:rPr lang="en-US" sz="2200" dirty="0">
                <a:latin typeface="Calibri"/>
                <a:cs typeface="Calibri"/>
              </a:rPr>
              <a:t>The EKF provides time-dependent estimates of both the state and its covariance</a:t>
            </a:r>
          </a:p>
          <a:p>
            <a:pPr marL="347345" indent="-347345">
              <a:lnSpc>
                <a:spcPct val="100000"/>
              </a:lnSpc>
            </a:pPr>
            <a:r>
              <a:rPr lang="en-US" sz="2200" dirty="0">
                <a:latin typeface="Calibri"/>
                <a:cs typeface="Calibri"/>
              </a:rPr>
              <a:t>Once converged, a filter can, in principle, run continuously into the future with minimal intervention</a:t>
            </a:r>
          </a:p>
          <a:p>
            <a:pPr marL="347345" indent="-347345">
              <a:lnSpc>
                <a:spcPct val="100000"/>
              </a:lnSpc>
            </a:pPr>
            <a:r>
              <a:rPr lang="en-US" sz="2200" dirty="0">
                <a:latin typeface="Calibri"/>
                <a:cs typeface="Calibri"/>
              </a:rPr>
              <a:t>If a filter is well-tuned, all that is required is to keep the filter well-informed about maneuvers</a:t>
            </a:r>
          </a:p>
          <a:p>
            <a:pPr marL="740410" lvl="1" indent="-283210">
              <a:lnSpc>
                <a:spcPct val="100000"/>
              </a:lnSpc>
            </a:pPr>
            <a:r>
              <a:rPr lang="en-US" sz="1800" dirty="0">
                <a:latin typeface="Calibri"/>
                <a:cs typeface="Calibri"/>
              </a:rPr>
              <a:t>A filter can generally process straight through a maneuver as long as it is given a reasonable estimate of the expected maneuver delta-v and its uncertainty</a:t>
            </a:r>
          </a:p>
          <a:p>
            <a:pPr marL="347345" indent="-347345">
              <a:lnSpc>
                <a:spcPct val="100000"/>
              </a:lnSpc>
            </a:pPr>
            <a:r>
              <a:rPr lang="en-US" sz="2200" dirty="0">
                <a:latin typeface="Calibri"/>
                <a:cs typeface="Calibri"/>
              </a:rPr>
              <a:t>The “Kalman Filter” computes estimates relative to the initial trajectory state</a:t>
            </a:r>
          </a:p>
          <a:p>
            <a:pPr marL="347345" indent="-347345">
              <a:lnSpc>
                <a:spcPct val="100000"/>
              </a:lnSpc>
            </a:pPr>
            <a:r>
              <a:rPr lang="en-US" sz="2200" dirty="0">
                <a:latin typeface="Calibri"/>
                <a:cs typeface="Calibri"/>
              </a:rPr>
              <a:t>The “Extended Kalman Filter” computes estimates relative to the current filter state estimate</a:t>
            </a:r>
          </a:p>
          <a:p>
            <a:pPr marL="347345" indent="-347345"/>
            <a:endParaRPr lang="en-US"/>
          </a:p>
        </p:txBody>
      </p:sp>
      <p:sp>
        <p:nvSpPr>
          <p:cNvPr id="4" name="Slide Number Placeholder 3">
            <a:extLst>
              <a:ext uri="{FF2B5EF4-FFF2-40B4-BE49-F238E27FC236}">
                <a16:creationId xmlns:a16="http://schemas.microsoft.com/office/drawing/2014/main" id="{4B3716A5-35B3-11AB-3C22-028BEBD77FA8}"/>
              </a:ext>
            </a:extLst>
          </p:cNvPr>
          <p:cNvSpPr>
            <a:spLocks noGrp="1"/>
          </p:cNvSpPr>
          <p:nvPr>
            <p:ph type="sldNum" sz="quarter" idx="12"/>
          </p:nvPr>
        </p:nvSpPr>
        <p:spPr/>
        <p:txBody>
          <a:bodyPr/>
          <a:lstStyle/>
          <a:p>
            <a:fld id="{B89D3D56-9C5D-E74E-9C18-21C2C5E31D07}" type="slidenum">
              <a:rPr lang="en-US" smtClean="0"/>
              <a:pPr/>
              <a:t>249</a:t>
            </a:fld>
            <a:endParaRPr lang="en-US"/>
          </a:p>
        </p:txBody>
      </p:sp>
    </p:spTree>
    <p:extLst>
      <p:ext uri="{BB962C8B-B14F-4D97-AF65-F5344CB8AC3E}">
        <p14:creationId xmlns:p14="http://schemas.microsoft.com/office/powerpoint/2010/main" val="10099900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smtClean="0"/>
              <a:pPr/>
              <a:t>25</a:t>
            </a:fld>
            <a:endParaRPr lang="en-US"/>
          </a:p>
        </p:txBody>
      </p:sp>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a:t>Simulating an Orbit – Assessing the Results</a:t>
            </a:r>
          </a:p>
        </p:txBody>
      </p:sp>
      <p:pic>
        <p:nvPicPr>
          <p:cNvPr id="9" name="Picture 8">
            <a:extLst>
              <a:ext uri="{FF2B5EF4-FFF2-40B4-BE49-F238E27FC236}">
                <a16:creationId xmlns:a16="http://schemas.microsoft.com/office/drawing/2014/main" id="{5E6721F2-E1C1-2C2D-2A10-8AD459E24399}"/>
              </a:ext>
            </a:extLst>
          </p:cNvPr>
          <p:cNvPicPr>
            <a:picLocks noChangeAspect="1"/>
          </p:cNvPicPr>
          <p:nvPr/>
        </p:nvPicPr>
        <p:blipFill>
          <a:blip r:embed="rId2"/>
          <a:srcRect/>
          <a:stretch/>
        </p:blipFill>
        <p:spPr>
          <a:xfrm>
            <a:off x="1228539" y="1179475"/>
            <a:ext cx="10041984" cy="5282932"/>
          </a:xfrm>
          <a:prstGeom prst="rect">
            <a:avLst/>
          </a:prstGeom>
          <a:ln>
            <a:solidFill>
              <a:schemeClr val="tx1"/>
            </a:solidFill>
          </a:ln>
        </p:spPr>
      </p:pic>
    </p:spTree>
    <p:extLst>
      <p:ext uri="{BB962C8B-B14F-4D97-AF65-F5344CB8AC3E}">
        <p14:creationId xmlns:p14="http://schemas.microsoft.com/office/powerpoint/2010/main" val="16935265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C1ABD-FF07-F4EC-D1C5-96BCF93560E0}"/>
              </a:ext>
            </a:extLst>
          </p:cNvPr>
          <p:cNvSpPr>
            <a:spLocks noGrp="1"/>
          </p:cNvSpPr>
          <p:nvPr>
            <p:ph type="title"/>
          </p:nvPr>
        </p:nvSpPr>
        <p:spPr/>
        <p:txBody>
          <a:bodyPr/>
          <a:lstStyle/>
          <a:p>
            <a:r>
              <a:rPr lang="en-US"/>
              <a:t>Major Differences Between BLS and EKF OD</a:t>
            </a:r>
          </a:p>
        </p:txBody>
      </p:sp>
      <p:sp>
        <p:nvSpPr>
          <p:cNvPr id="3" name="Content Placeholder 2">
            <a:extLst>
              <a:ext uri="{FF2B5EF4-FFF2-40B4-BE49-F238E27FC236}">
                <a16:creationId xmlns:a16="http://schemas.microsoft.com/office/drawing/2014/main" id="{45198F29-E0F9-573E-135B-9F7201BE00C6}"/>
              </a:ext>
            </a:extLst>
          </p:cNvPr>
          <p:cNvSpPr>
            <a:spLocks noGrp="1"/>
          </p:cNvSpPr>
          <p:nvPr>
            <p:ph idx="1"/>
          </p:nvPr>
        </p:nvSpPr>
        <p:spPr>
          <a:xfrm>
            <a:off x="1076139" y="1217466"/>
            <a:ext cx="10608838" cy="5183334"/>
          </a:xfrm>
        </p:spPr>
        <p:txBody>
          <a:bodyPr>
            <a:normAutofit fontScale="85000" lnSpcReduction="10000"/>
          </a:bodyPr>
          <a:lstStyle/>
          <a:p>
            <a:pPr>
              <a:lnSpc>
                <a:spcPct val="100000"/>
              </a:lnSpc>
            </a:pPr>
            <a:r>
              <a:rPr lang="en-US" dirty="0"/>
              <a:t>BLS OD yields a single state estimate and covariance at the chosen epoch, KF OD yields a new state estimate and covariance at every observation time (and times in between)</a:t>
            </a:r>
          </a:p>
          <a:p>
            <a:r>
              <a:rPr lang="en-US" dirty="0"/>
              <a:t>Filters account for process noise</a:t>
            </a:r>
          </a:p>
          <a:p>
            <a:pPr lvl="1"/>
            <a:r>
              <a:rPr lang="en-US" dirty="0"/>
              <a:t>Process noise is the error in your dynamic (force) model</a:t>
            </a:r>
          </a:p>
          <a:p>
            <a:pPr lvl="1">
              <a:lnSpc>
                <a:spcPct val="110000"/>
              </a:lnSpc>
            </a:pPr>
            <a:r>
              <a:rPr lang="en-US" dirty="0"/>
              <a:t>For BLS systems this error is assumed to not exist, but filters have a natural way of modeling such error, which of course must exist</a:t>
            </a:r>
          </a:p>
          <a:p>
            <a:r>
              <a:rPr lang="en-US" dirty="0"/>
              <a:t>KF OD yields a time-dependent covariance (state uncertainty)</a:t>
            </a:r>
          </a:p>
          <a:p>
            <a:pPr lvl="1">
              <a:lnSpc>
                <a:spcPct val="100000"/>
              </a:lnSpc>
            </a:pPr>
            <a:r>
              <a:rPr lang="en-US" dirty="0"/>
              <a:t>BLS OD covariance is only associated with the anchor epoch, KF covariance is updated at every time and measurement step</a:t>
            </a:r>
          </a:p>
          <a:p>
            <a:pPr lvl="1">
              <a:lnSpc>
                <a:spcPct val="100000"/>
              </a:lnSpc>
            </a:pPr>
            <a:r>
              <a:rPr lang="en-US" dirty="0"/>
              <a:t>The KF covariance has the possibility of being more “realistic” than the BLS covariance, because the KF incorporates process noise</a:t>
            </a:r>
          </a:p>
          <a:p>
            <a:pPr lvl="1">
              <a:lnSpc>
                <a:spcPct val="100000"/>
              </a:lnSpc>
            </a:pPr>
            <a:r>
              <a:rPr lang="en-US" dirty="0"/>
              <a:t>This is particularly useful for conjunction assessment and awareness of the accuracy of the estimated state for science data processing</a:t>
            </a:r>
          </a:p>
          <a:p>
            <a:r>
              <a:rPr lang="en-US" dirty="0"/>
              <a:t>KF provides dynamic estimation of bias, drag, SRP, and other parameters</a:t>
            </a:r>
          </a:p>
          <a:p>
            <a:pPr lvl="1">
              <a:lnSpc>
                <a:spcPct val="110000"/>
              </a:lnSpc>
            </a:pPr>
            <a:r>
              <a:rPr lang="en-US" dirty="0"/>
              <a:t>For example, a KF updates the drag estimate at every measurement, which allows the filter to compensate for time-dependent errors in the drag model, like sudden changes in solar activity or spacecraft area profile</a:t>
            </a:r>
          </a:p>
          <a:p>
            <a:pPr lvl="1">
              <a:lnSpc>
                <a:spcPct val="90000"/>
              </a:lnSpc>
            </a:pPr>
            <a:r>
              <a:rPr lang="en-US" dirty="0"/>
              <a:t>This often yields a better definitive orbit estimate than the BLS can provide since a BLS can only compute one correction applicable across the entire arc of data</a:t>
            </a:r>
          </a:p>
          <a:p>
            <a:pPr>
              <a:lnSpc>
                <a:spcPct val="100000"/>
              </a:lnSpc>
            </a:pPr>
            <a:r>
              <a:rPr lang="en-US" dirty="0"/>
              <a:t>KF OD can run faster than BLS since it only processes the measurements once, instead of iterating multiple times on the data arc</a:t>
            </a:r>
          </a:p>
          <a:p>
            <a:pPr>
              <a:lnSpc>
                <a:spcPct val="100000"/>
              </a:lnSpc>
            </a:pPr>
            <a:r>
              <a:rPr lang="en-US" dirty="0"/>
              <a:t>Filters are generally harder to “tune” and operate continuously than BLS</a:t>
            </a:r>
          </a:p>
        </p:txBody>
      </p:sp>
      <p:sp>
        <p:nvSpPr>
          <p:cNvPr id="4" name="Slide Number Placeholder 3">
            <a:extLst>
              <a:ext uri="{FF2B5EF4-FFF2-40B4-BE49-F238E27FC236}">
                <a16:creationId xmlns:a16="http://schemas.microsoft.com/office/drawing/2014/main" id="{4B3716A5-35B3-11AB-3C22-028BEBD77FA8}"/>
              </a:ext>
            </a:extLst>
          </p:cNvPr>
          <p:cNvSpPr>
            <a:spLocks noGrp="1"/>
          </p:cNvSpPr>
          <p:nvPr>
            <p:ph type="sldNum" sz="quarter" idx="12"/>
          </p:nvPr>
        </p:nvSpPr>
        <p:spPr/>
        <p:txBody>
          <a:bodyPr/>
          <a:lstStyle/>
          <a:p>
            <a:fld id="{B89D3D56-9C5D-E74E-9C18-21C2C5E31D07}" type="slidenum">
              <a:rPr lang="en-US" smtClean="0"/>
              <a:pPr/>
              <a:t>250</a:t>
            </a:fld>
            <a:endParaRPr lang="en-US"/>
          </a:p>
        </p:txBody>
      </p:sp>
    </p:spTree>
    <p:extLst>
      <p:ext uri="{BB962C8B-B14F-4D97-AF65-F5344CB8AC3E}">
        <p14:creationId xmlns:p14="http://schemas.microsoft.com/office/powerpoint/2010/main" val="17068914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Batch Least Squares versus Sequential Filter</a:t>
            </a:r>
          </a:p>
        </p:txBody>
      </p:sp>
      <p:cxnSp>
        <p:nvCxnSpPr>
          <p:cNvPr id="4" name="Straight Arrow Connector 3"/>
          <p:cNvCxnSpPr/>
          <p:nvPr/>
        </p:nvCxnSpPr>
        <p:spPr>
          <a:xfrm>
            <a:off x="2133600" y="1295400"/>
            <a:ext cx="0" cy="3429000"/>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1676400" y="4343400"/>
            <a:ext cx="3733800" cy="0"/>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438400" y="3581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Oval 6"/>
          <p:cNvSpPr/>
          <p:nvPr/>
        </p:nvSpPr>
        <p:spPr>
          <a:xfrm>
            <a:off x="2590800" y="3733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8" name="Oval 7"/>
          <p:cNvSpPr/>
          <p:nvPr/>
        </p:nvSpPr>
        <p:spPr>
          <a:xfrm>
            <a:off x="2362200" y="3962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Oval 8"/>
          <p:cNvSpPr/>
          <p:nvPr/>
        </p:nvSpPr>
        <p:spPr>
          <a:xfrm>
            <a:off x="3657600" y="30480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Oval 9"/>
          <p:cNvSpPr/>
          <p:nvPr/>
        </p:nvSpPr>
        <p:spPr>
          <a:xfrm>
            <a:off x="3657600" y="2590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Oval 10"/>
          <p:cNvSpPr/>
          <p:nvPr/>
        </p:nvSpPr>
        <p:spPr>
          <a:xfrm>
            <a:off x="5029200" y="1676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Oval 11"/>
          <p:cNvSpPr/>
          <p:nvPr/>
        </p:nvSpPr>
        <p:spPr>
          <a:xfrm>
            <a:off x="3276600" y="31242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Oval 12"/>
          <p:cNvSpPr/>
          <p:nvPr/>
        </p:nvSpPr>
        <p:spPr>
          <a:xfrm>
            <a:off x="3352800" y="30480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Oval 13"/>
          <p:cNvSpPr/>
          <p:nvPr/>
        </p:nvSpPr>
        <p:spPr>
          <a:xfrm>
            <a:off x="3505200" y="3352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Oval 14"/>
          <p:cNvSpPr/>
          <p:nvPr/>
        </p:nvSpPr>
        <p:spPr>
          <a:xfrm>
            <a:off x="2971800" y="31242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Oval 15"/>
          <p:cNvSpPr/>
          <p:nvPr/>
        </p:nvSpPr>
        <p:spPr>
          <a:xfrm>
            <a:off x="3048000" y="35052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Oval 16"/>
          <p:cNvSpPr/>
          <p:nvPr/>
        </p:nvSpPr>
        <p:spPr>
          <a:xfrm>
            <a:off x="2819400" y="34290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p:cNvSpPr/>
          <p:nvPr/>
        </p:nvSpPr>
        <p:spPr>
          <a:xfrm>
            <a:off x="4953000" y="1828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Oval 18"/>
          <p:cNvSpPr/>
          <p:nvPr/>
        </p:nvSpPr>
        <p:spPr>
          <a:xfrm>
            <a:off x="4724400" y="2209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Oval 19"/>
          <p:cNvSpPr/>
          <p:nvPr/>
        </p:nvSpPr>
        <p:spPr>
          <a:xfrm>
            <a:off x="4953000" y="2438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1" name="Oval 20"/>
          <p:cNvSpPr/>
          <p:nvPr/>
        </p:nvSpPr>
        <p:spPr>
          <a:xfrm>
            <a:off x="4572000" y="2057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2" name="Oval 21"/>
          <p:cNvSpPr/>
          <p:nvPr/>
        </p:nvSpPr>
        <p:spPr>
          <a:xfrm>
            <a:off x="4419600" y="23622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Oval 22"/>
          <p:cNvSpPr/>
          <p:nvPr/>
        </p:nvSpPr>
        <p:spPr>
          <a:xfrm>
            <a:off x="4038600" y="2209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4" name="Oval 23"/>
          <p:cNvSpPr/>
          <p:nvPr/>
        </p:nvSpPr>
        <p:spPr>
          <a:xfrm>
            <a:off x="4114800" y="2057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Oval 24"/>
          <p:cNvSpPr/>
          <p:nvPr/>
        </p:nvSpPr>
        <p:spPr>
          <a:xfrm>
            <a:off x="3962400" y="2057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Oval 25"/>
          <p:cNvSpPr/>
          <p:nvPr/>
        </p:nvSpPr>
        <p:spPr>
          <a:xfrm>
            <a:off x="4038600" y="27432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Oval 26"/>
          <p:cNvSpPr/>
          <p:nvPr/>
        </p:nvSpPr>
        <p:spPr>
          <a:xfrm>
            <a:off x="3810000" y="2819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28" name="Straight Arrow Connector 27"/>
          <p:cNvCxnSpPr/>
          <p:nvPr/>
        </p:nvCxnSpPr>
        <p:spPr>
          <a:xfrm flipV="1">
            <a:off x="2209800" y="1219200"/>
            <a:ext cx="3276600" cy="2057400"/>
          </a:xfrm>
          <a:prstGeom prst="straightConnector1">
            <a:avLst/>
          </a:prstGeom>
          <a:ln w="15875">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29" name="5-Point Star 28"/>
          <p:cNvSpPr/>
          <p:nvPr/>
        </p:nvSpPr>
        <p:spPr>
          <a:xfrm>
            <a:off x="2133600" y="3081754"/>
            <a:ext cx="228600" cy="2286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30" name="Straight Arrow Connector 29"/>
          <p:cNvCxnSpPr/>
          <p:nvPr/>
        </p:nvCxnSpPr>
        <p:spPr>
          <a:xfrm>
            <a:off x="6781800" y="1295400"/>
            <a:ext cx="0" cy="3429000"/>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6324600" y="4343400"/>
            <a:ext cx="3733800" cy="0"/>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7086600" y="3581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Oval 32"/>
          <p:cNvSpPr/>
          <p:nvPr/>
        </p:nvSpPr>
        <p:spPr>
          <a:xfrm>
            <a:off x="7239000" y="3733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p:cNvSpPr/>
          <p:nvPr/>
        </p:nvSpPr>
        <p:spPr>
          <a:xfrm>
            <a:off x="7010400" y="3962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5" name="Oval 34"/>
          <p:cNvSpPr/>
          <p:nvPr/>
        </p:nvSpPr>
        <p:spPr>
          <a:xfrm>
            <a:off x="8305800" y="30480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6" name="Oval 35"/>
          <p:cNvSpPr/>
          <p:nvPr/>
        </p:nvSpPr>
        <p:spPr>
          <a:xfrm>
            <a:off x="8305800" y="2590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Oval 36"/>
          <p:cNvSpPr/>
          <p:nvPr/>
        </p:nvSpPr>
        <p:spPr>
          <a:xfrm>
            <a:off x="9677400" y="1676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Oval 37"/>
          <p:cNvSpPr/>
          <p:nvPr/>
        </p:nvSpPr>
        <p:spPr>
          <a:xfrm>
            <a:off x="7924800" y="31242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Oval 38"/>
          <p:cNvSpPr/>
          <p:nvPr/>
        </p:nvSpPr>
        <p:spPr>
          <a:xfrm>
            <a:off x="8001000" y="30480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Oval 39"/>
          <p:cNvSpPr/>
          <p:nvPr/>
        </p:nvSpPr>
        <p:spPr>
          <a:xfrm>
            <a:off x="8153400" y="3352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Oval 40"/>
          <p:cNvSpPr/>
          <p:nvPr/>
        </p:nvSpPr>
        <p:spPr>
          <a:xfrm>
            <a:off x="7620000" y="31242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Oval 41"/>
          <p:cNvSpPr/>
          <p:nvPr/>
        </p:nvSpPr>
        <p:spPr>
          <a:xfrm>
            <a:off x="7696200" y="35052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p:cNvSpPr/>
          <p:nvPr/>
        </p:nvSpPr>
        <p:spPr>
          <a:xfrm>
            <a:off x="7467600" y="34290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Oval 43"/>
          <p:cNvSpPr/>
          <p:nvPr/>
        </p:nvSpPr>
        <p:spPr>
          <a:xfrm>
            <a:off x="9601200" y="1828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Oval 44"/>
          <p:cNvSpPr/>
          <p:nvPr/>
        </p:nvSpPr>
        <p:spPr>
          <a:xfrm>
            <a:off x="9372600" y="2209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6" name="Oval 45"/>
          <p:cNvSpPr/>
          <p:nvPr/>
        </p:nvSpPr>
        <p:spPr>
          <a:xfrm>
            <a:off x="9601200" y="2438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Oval 46"/>
          <p:cNvSpPr/>
          <p:nvPr/>
        </p:nvSpPr>
        <p:spPr>
          <a:xfrm>
            <a:off x="9220200" y="2057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8" name="Oval 47"/>
          <p:cNvSpPr/>
          <p:nvPr/>
        </p:nvSpPr>
        <p:spPr>
          <a:xfrm>
            <a:off x="9067800" y="23622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Oval 48"/>
          <p:cNvSpPr/>
          <p:nvPr/>
        </p:nvSpPr>
        <p:spPr>
          <a:xfrm>
            <a:off x="8686800" y="22098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Oval 49"/>
          <p:cNvSpPr/>
          <p:nvPr/>
        </p:nvSpPr>
        <p:spPr>
          <a:xfrm>
            <a:off x="8763000" y="2057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1" name="Oval 50"/>
          <p:cNvSpPr/>
          <p:nvPr/>
        </p:nvSpPr>
        <p:spPr>
          <a:xfrm>
            <a:off x="8610600" y="2057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2" name="Oval 51"/>
          <p:cNvSpPr/>
          <p:nvPr/>
        </p:nvSpPr>
        <p:spPr>
          <a:xfrm>
            <a:off x="8686800" y="27432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 name="Oval 52"/>
          <p:cNvSpPr/>
          <p:nvPr/>
        </p:nvSpPr>
        <p:spPr>
          <a:xfrm>
            <a:off x="8458200" y="2819400"/>
            <a:ext cx="76200" cy="762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5-Point Star 53"/>
          <p:cNvSpPr/>
          <p:nvPr/>
        </p:nvSpPr>
        <p:spPr>
          <a:xfrm>
            <a:off x="6781800" y="3810000"/>
            <a:ext cx="228600" cy="22860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5" name="Straight Arrow Connector 54"/>
          <p:cNvCxnSpPr>
            <a:stCxn id="54" idx="4"/>
          </p:cNvCxnSpPr>
          <p:nvPr/>
        </p:nvCxnSpPr>
        <p:spPr>
          <a:xfrm flipV="1">
            <a:off x="7010400" y="3810001"/>
            <a:ext cx="152400" cy="8731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162800" y="3579504"/>
            <a:ext cx="228600" cy="239718"/>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4841654" y="4355305"/>
            <a:ext cx="620683" cy="369332"/>
          </a:xfrm>
          <a:prstGeom prst="rect">
            <a:avLst/>
          </a:prstGeom>
          <a:noFill/>
        </p:spPr>
        <p:txBody>
          <a:bodyPr wrap="none" rtlCol="0">
            <a:spAutoFit/>
          </a:bodyPr>
          <a:lstStyle/>
          <a:p>
            <a:r>
              <a:rPr lang="en-US">
                <a:solidFill>
                  <a:srgbClr val="4F81BD"/>
                </a:solidFill>
              </a:rPr>
              <a:t>time</a:t>
            </a:r>
          </a:p>
        </p:txBody>
      </p:sp>
      <p:sp>
        <p:nvSpPr>
          <p:cNvPr id="58" name="TextBox 57"/>
          <p:cNvSpPr txBox="1"/>
          <p:nvPr/>
        </p:nvSpPr>
        <p:spPr>
          <a:xfrm rot="16200000">
            <a:off x="1075081" y="2620535"/>
            <a:ext cx="1595309" cy="369332"/>
          </a:xfrm>
          <a:prstGeom prst="rect">
            <a:avLst/>
          </a:prstGeom>
          <a:noFill/>
        </p:spPr>
        <p:txBody>
          <a:bodyPr wrap="none" rtlCol="0">
            <a:spAutoFit/>
          </a:bodyPr>
          <a:lstStyle/>
          <a:p>
            <a:r>
              <a:rPr lang="en-US">
                <a:solidFill>
                  <a:srgbClr val="4F81BD"/>
                </a:solidFill>
              </a:rPr>
              <a:t>measurement</a:t>
            </a:r>
          </a:p>
        </p:txBody>
      </p:sp>
      <p:sp>
        <p:nvSpPr>
          <p:cNvPr id="59" name="TextBox 58"/>
          <p:cNvSpPr txBox="1"/>
          <p:nvPr/>
        </p:nvSpPr>
        <p:spPr>
          <a:xfrm>
            <a:off x="9800194" y="4404812"/>
            <a:ext cx="620683" cy="369332"/>
          </a:xfrm>
          <a:prstGeom prst="rect">
            <a:avLst/>
          </a:prstGeom>
          <a:noFill/>
        </p:spPr>
        <p:txBody>
          <a:bodyPr wrap="none" rtlCol="0">
            <a:spAutoFit/>
          </a:bodyPr>
          <a:lstStyle/>
          <a:p>
            <a:r>
              <a:rPr lang="en-US">
                <a:solidFill>
                  <a:srgbClr val="4F81BD"/>
                </a:solidFill>
              </a:rPr>
              <a:t>time</a:t>
            </a:r>
          </a:p>
        </p:txBody>
      </p:sp>
      <p:sp>
        <p:nvSpPr>
          <p:cNvPr id="60" name="TextBox 59"/>
          <p:cNvSpPr txBox="1"/>
          <p:nvPr/>
        </p:nvSpPr>
        <p:spPr>
          <a:xfrm rot="16200000">
            <a:off x="5635413" y="2620535"/>
            <a:ext cx="1595309" cy="369332"/>
          </a:xfrm>
          <a:prstGeom prst="rect">
            <a:avLst/>
          </a:prstGeom>
          <a:noFill/>
        </p:spPr>
        <p:txBody>
          <a:bodyPr wrap="none" rtlCol="0">
            <a:spAutoFit/>
          </a:bodyPr>
          <a:lstStyle/>
          <a:p>
            <a:r>
              <a:rPr lang="en-US">
                <a:solidFill>
                  <a:srgbClr val="4F81BD"/>
                </a:solidFill>
              </a:rPr>
              <a:t>measurement</a:t>
            </a:r>
          </a:p>
        </p:txBody>
      </p:sp>
      <p:sp>
        <p:nvSpPr>
          <p:cNvPr id="61" name="TextBox 60"/>
          <p:cNvSpPr txBox="1"/>
          <p:nvPr/>
        </p:nvSpPr>
        <p:spPr>
          <a:xfrm>
            <a:off x="2109091" y="2819400"/>
            <a:ext cx="811441" cy="338554"/>
          </a:xfrm>
          <a:prstGeom prst="rect">
            <a:avLst/>
          </a:prstGeom>
          <a:noFill/>
        </p:spPr>
        <p:txBody>
          <a:bodyPr wrap="none" rtlCol="0">
            <a:spAutoFit/>
          </a:bodyPr>
          <a:lstStyle/>
          <a:p>
            <a:r>
              <a:rPr lang="en-US" sz="1600">
                <a:solidFill>
                  <a:srgbClr val="FF0000"/>
                </a:solidFill>
              </a:rPr>
              <a:t>a priori</a:t>
            </a:r>
          </a:p>
        </p:txBody>
      </p:sp>
      <p:sp>
        <p:nvSpPr>
          <p:cNvPr id="62" name="TextBox 61"/>
          <p:cNvSpPr txBox="1"/>
          <p:nvPr/>
        </p:nvSpPr>
        <p:spPr>
          <a:xfrm>
            <a:off x="5410200" y="990601"/>
            <a:ext cx="676788" cy="430887"/>
          </a:xfrm>
          <a:prstGeom prst="rect">
            <a:avLst/>
          </a:prstGeom>
          <a:noFill/>
        </p:spPr>
        <p:txBody>
          <a:bodyPr wrap="none" rtlCol="0">
            <a:spAutoFit/>
          </a:bodyPr>
          <a:lstStyle/>
          <a:p>
            <a:pPr algn="ctr"/>
            <a:r>
              <a:rPr lang="en-US" sz="1050">
                <a:solidFill>
                  <a:srgbClr val="FF0000"/>
                </a:solidFill>
              </a:rPr>
              <a:t>first </a:t>
            </a:r>
          </a:p>
          <a:p>
            <a:pPr algn="ctr"/>
            <a:r>
              <a:rPr lang="en-US" sz="1050">
                <a:solidFill>
                  <a:srgbClr val="FF0000"/>
                </a:solidFill>
              </a:rPr>
              <a:t>iteration</a:t>
            </a:r>
          </a:p>
        </p:txBody>
      </p:sp>
      <p:sp>
        <p:nvSpPr>
          <p:cNvPr id="63" name="TextBox 62"/>
          <p:cNvSpPr txBox="1"/>
          <p:nvPr/>
        </p:nvSpPr>
        <p:spPr>
          <a:xfrm>
            <a:off x="5943601" y="3606226"/>
            <a:ext cx="825867" cy="584775"/>
          </a:xfrm>
          <a:prstGeom prst="rect">
            <a:avLst/>
          </a:prstGeom>
          <a:noFill/>
        </p:spPr>
        <p:txBody>
          <a:bodyPr wrap="none" rtlCol="0">
            <a:spAutoFit/>
          </a:bodyPr>
          <a:lstStyle/>
          <a:p>
            <a:r>
              <a:rPr lang="en-US" sz="1600">
                <a:solidFill>
                  <a:srgbClr val="0070C0"/>
                </a:solidFill>
              </a:rPr>
              <a:t>restart </a:t>
            </a:r>
          </a:p>
          <a:p>
            <a:r>
              <a:rPr lang="en-US" sz="1600">
                <a:solidFill>
                  <a:srgbClr val="0070C0"/>
                </a:solidFill>
              </a:rPr>
              <a:t>record</a:t>
            </a:r>
          </a:p>
        </p:txBody>
      </p:sp>
      <p:sp>
        <p:nvSpPr>
          <p:cNvPr id="64" name="TextBox 63"/>
          <p:cNvSpPr txBox="1"/>
          <p:nvPr/>
        </p:nvSpPr>
        <p:spPr>
          <a:xfrm>
            <a:off x="2483069" y="1041358"/>
            <a:ext cx="2467342" cy="369332"/>
          </a:xfrm>
          <a:prstGeom prst="rect">
            <a:avLst/>
          </a:prstGeom>
          <a:noFill/>
        </p:spPr>
        <p:txBody>
          <a:bodyPr wrap="none" rtlCol="0">
            <a:spAutoFit/>
          </a:bodyPr>
          <a:lstStyle/>
          <a:p>
            <a:r>
              <a:rPr lang="en-US" b="1">
                <a:solidFill>
                  <a:prstClr val="black"/>
                </a:solidFill>
              </a:rPr>
              <a:t>Batch Least Squares</a:t>
            </a:r>
          </a:p>
        </p:txBody>
      </p:sp>
      <p:sp>
        <p:nvSpPr>
          <p:cNvPr id="65" name="TextBox 64"/>
          <p:cNvSpPr txBox="1"/>
          <p:nvPr/>
        </p:nvSpPr>
        <p:spPr>
          <a:xfrm>
            <a:off x="7206588" y="1041358"/>
            <a:ext cx="1980029" cy="369332"/>
          </a:xfrm>
          <a:prstGeom prst="rect">
            <a:avLst/>
          </a:prstGeom>
          <a:noFill/>
        </p:spPr>
        <p:txBody>
          <a:bodyPr wrap="none" rtlCol="0">
            <a:spAutoFit/>
          </a:bodyPr>
          <a:lstStyle/>
          <a:p>
            <a:r>
              <a:rPr lang="en-US" b="1">
                <a:solidFill>
                  <a:prstClr val="black"/>
                </a:solidFill>
              </a:rPr>
              <a:t>Sequential Filter</a:t>
            </a:r>
          </a:p>
        </p:txBody>
      </p:sp>
      <p:sp>
        <p:nvSpPr>
          <p:cNvPr id="66" name="TextBox 65"/>
          <p:cNvSpPr txBox="1"/>
          <p:nvPr/>
        </p:nvSpPr>
        <p:spPr>
          <a:xfrm>
            <a:off x="7619999" y="2286000"/>
            <a:ext cx="1524000" cy="253916"/>
          </a:xfrm>
          <a:prstGeom prst="rect">
            <a:avLst/>
          </a:prstGeom>
          <a:noFill/>
        </p:spPr>
        <p:txBody>
          <a:bodyPr wrap="square" rtlCol="0">
            <a:spAutoFit/>
          </a:bodyPr>
          <a:lstStyle/>
          <a:p>
            <a:pPr algn="ctr"/>
            <a:r>
              <a:rPr lang="en-US" sz="1050">
                <a:solidFill>
                  <a:srgbClr val="0070C0"/>
                </a:solidFill>
              </a:rPr>
              <a:t>filter steps</a:t>
            </a:r>
          </a:p>
        </p:txBody>
      </p:sp>
      <p:sp>
        <p:nvSpPr>
          <p:cNvPr id="67" name="TextBox 66"/>
          <p:cNvSpPr txBox="1"/>
          <p:nvPr/>
        </p:nvSpPr>
        <p:spPr>
          <a:xfrm>
            <a:off x="3657600" y="3581400"/>
            <a:ext cx="1699504" cy="253916"/>
          </a:xfrm>
          <a:prstGeom prst="rect">
            <a:avLst/>
          </a:prstGeom>
          <a:noFill/>
        </p:spPr>
        <p:txBody>
          <a:bodyPr wrap="none" rtlCol="0">
            <a:spAutoFit/>
          </a:bodyPr>
          <a:lstStyle/>
          <a:p>
            <a:r>
              <a:rPr lang="en-US" sz="1050">
                <a:solidFill>
                  <a:srgbClr val="4F81BD"/>
                </a:solidFill>
              </a:rPr>
              <a:t>Observed Measurements</a:t>
            </a:r>
          </a:p>
        </p:txBody>
      </p:sp>
      <p:cxnSp>
        <p:nvCxnSpPr>
          <p:cNvPr id="68" name="Straight Connector 67"/>
          <p:cNvCxnSpPr>
            <a:endCxn id="14" idx="5"/>
          </p:cNvCxnSpPr>
          <p:nvPr/>
        </p:nvCxnSpPr>
        <p:spPr>
          <a:xfrm flipH="1" flipV="1">
            <a:off x="3570242" y="3417842"/>
            <a:ext cx="239759" cy="239759"/>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7082904" y="4038600"/>
            <a:ext cx="873957" cy="261610"/>
          </a:xfrm>
          <a:prstGeom prst="rect">
            <a:avLst/>
          </a:prstGeom>
          <a:noFill/>
        </p:spPr>
        <p:txBody>
          <a:bodyPr wrap="none" rtlCol="0">
            <a:spAutoFit/>
          </a:bodyPr>
          <a:lstStyle/>
          <a:p>
            <a:r>
              <a:rPr lang="en-US" sz="1100">
                <a:solidFill>
                  <a:srgbClr val="7030A0"/>
                </a:solidFill>
              </a:rPr>
              <a:t>uncertainty</a:t>
            </a:r>
          </a:p>
        </p:txBody>
      </p:sp>
      <p:sp>
        <p:nvSpPr>
          <p:cNvPr id="70" name="Oval 69"/>
          <p:cNvSpPr/>
          <p:nvPr/>
        </p:nvSpPr>
        <p:spPr>
          <a:xfrm>
            <a:off x="6951122" y="3168746"/>
            <a:ext cx="914400" cy="808443"/>
          </a:xfrm>
          <a:prstGeom prst="ellipse">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2" name="TextBox 71"/>
          <p:cNvSpPr txBox="1"/>
          <p:nvPr/>
        </p:nvSpPr>
        <p:spPr>
          <a:xfrm>
            <a:off x="6501286" y="4947791"/>
            <a:ext cx="3913828" cy="1384995"/>
          </a:xfrm>
          <a:prstGeom prst="rect">
            <a:avLst/>
          </a:prstGeom>
          <a:noFill/>
        </p:spPr>
        <p:txBody>
          <a:bodyPr wrap="square" rtlCol="0">
            <a:spAutoFit/>
          </a:bodyPr>
          <a:lstStyle/>
          <a:p>
            <a:pPr algn="ctr"/>
            <a:r>
              <a:rPr lang="en-US" sz="1400" dirty="0">
                <a:solidFill>
                  <a:prstClr val="black"/>
                </a:solidFill>
                <a:latin typeface="Calibri" panose="020F0502020204030204" pitchFamily="34" charset="0"/>
                <a:cs typeface="Calibri" panose="020F0502020204030204" pitchFamily="34" charset="0"/>
              </a:rPr>
              <a:t>Sequentially steps through the data ‘one point at a time’.  Computes state uncertainty in addition to other state information. </a:t>
            </a:r>
          </a:p>
          <a:p>
            <a:endParaRPr lang="en-US" sz="1400" dirty="0">
              <a:solidFill>
                <a:prstClr val="black"/>
              </a:solidFill>
              <a:latin typeface="Calibri" panose="020F0502020204030204" pitchFamily="34" charset="0"/>
              <a:cs typeface="Calibri" panose="020F0502020204030204" pitchFamily="34" charset="0"/>
            </a:endParaRPr>
          </a:p>
          <a:p>
            <a:pPr algn="ctr"/>
            <a:r>
              <a:rPr lang="en-US" sz="1400" dirty="0">
                <a:solidFill>
                  <a:prstClr val="black"/>
                </a:solidFill>
                <a:latin typeface="Calibri" panose="020F0502020204030204" pitchFamily="34" charset="0"/>
                <a:cs typeface="Calibri" panose="020F0502020204030204" pitchFamily="34" charset="0"/>
              </a:rPr>
              <a:t>Diverges if the incremental steps walk too far away from the data. </a:t>
            </a:r>
          </a:p>
        </p:txBody>
      </p:sp>
      <p:sp>
        <p:nvSpPr>
          <p:cNvPr id="73" name="TextBox 72"/>
          <p:cNvSpPr txBox="1"/>
          <p:nvPr/>
        </p:nvSpPr>
        <p:spPr>
          <a:xfrm>
            <a:off x="1676400" y="4953000"/>
            <a:ext cx="3913828" cy="1600438"/>
          </a:xfrm>
          <a:prstGeom prst="rect">
            <a:avLst/>
          </a:prstGeom>
          <a:noFill/>
        </p:spPr>
        <p:txBody>
          <a:bodyPr wrap="square" rtlCol="0">
            <a:spAutoFit/>
          </a:bodyPr>
          <a:lstStyle/>
          <a:p>
            <a:pPr algn="ctr"/>
            <a:r>
              <a:rPr lang="en-US" sz="1400" dirty="0">
                <a:solidFill>
                  <a:prstClr val="black"/>
                </a:solidFill>
                <a:latin typeface="Calibri" panose="020F0502020204030204" pitchFamily="34" charset="0"/>
                <a:cs typeface="Calibri" panose="020F0502020204030204" pitchFamily="34" charset="0"/>
              </a:rPr>
              <a:t>Iteratively fits an orbit through a batch of data, seeking to minimize the distance of the data points from the fit orbit.</a:t>
            </a:r>
          </a:p>
          <a:p>
            <a:pPr algn="ctr"/>
            <a:endParaRPr lang="en-US" sz="1400" dirty="0">
              <a:solidFill>
                <a:prstClr val="black"/>
              </a:solidFill>
              <a:latin typeface="Calibri" panose="020F0502020204030204" pitchFamily="34" charset="0"/>
              <a:cs typeface="Calibri" panose="020F0502020204030204" pitchFamily="34" charset="0"/>
            </a:endParaRPr>
          </a:p>
          <a:p>
            <a:pPr algn="ctr"/>
            <a:r>
              <a:rPr lang="en-US" sz="1400" dirty="0">
                <a:solidFill>
                  <a:prstClr val="black"/>
                </a:solidFill>
                <a:latin typeface="Calibri" panose="020F0502020204030204" pitchFamily="34" charset="0"/>
                <a:cs typeface="Calibri" panose="020F0502020204030204" pitchFamily="34" charset="0"/>
              </a:rPr>
              <a:t>Diverges if the </a:t>
            </a:r>
            <a:r>
              <a:rPr lang="en-US" sz="1400" dirty="0">
                <a:latin typeface="Calibri" panose="020F0502020204030204" pitchFamily="34" charset="0"/>
                <a:cs typeface="Calibri" panose="020F0502020204030204" pitchFamily="34" charset="0"/>
              </a:rPr>
              <a:t>Initial</a:t>
            </a:r>
            <a:r>
              <a:rPr lang="en-US" sz="1400" dirty="0">
                <a:solidFill>
                  <a:prstClr val="black"/>
                </a:solidFill>
                <a:latin typeface="Calibri" panose="020F0502020204030204" pitchFamily="34" charset="0"/>
                <a:cs typeface="Calibri" panose="020F0502020204030204" pitchFamily="34" charset="0"/>
              </a:rPr>
              <a:t> orbit is too far away from the data, and if the iterations keep getting further and further away.</a:t>
            </a:r>
          </a:p>
        </p:txBody>
      </p:sp>
      <p:cxnSp>
        <p:nvCxnSpPr>
          <p:cNvPr id="3" name="Straight Arrow Connector 2">
            <a:extLst>
              <a:ext uri="{FF2B5EF4-FFF2-40B4-BE49-F238E27FC236}">
                <a16:creationId xmlns:a16="http://schemas.microsoft.com/office/drawing/2014/main" id="{9996FDE6-C080-1EB2-D851-8FB6594942C3}"/>
              </a:ext>
            </a:extLst>
          </p:cNvPr>
          <p:cNvCxnSpPr>
            <a:cxnSpLocks/>
          </p:cNvCxnSpPr>
          <p:nvPr/>
        </p:nvCxnSpPr>
        <p:spPr>
          <a:xfrm flipV="1">
            <a:off x="2206105" y="2412958"/>
            <a:ext cx="3354648" cy="1189898"/>
          </a:xfrm>
          <a:prstGeom prst="straightConnector1">
            <a:avLst/>
          </a:prstGeom>
          <a:ln w="15875">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76" name="5-Point Star 28">
            <a:extLst>
              <a:ext uri="{FF2B5EF4-FFF2-40B4-BE49-F238E27FC236}">
                <a16:creationId xmlns:a16="http://schemas.microsoft.com/office/drawing/2014/main" id="{DF3E2DFD-6EF0-8049-3E5B-C15DAC0B177C}"/>
              </a:ext>
            </a:extLst>
          </p:cNvPr>
          <p:cNvSpPr/>
          <p:nvPr/>
        </p:nvSpPr>
        <p:spPr>
          <a:xfrm>
            <a:off x="2160150" y="3454442"/>
            <a:ext cx="228600" cy="2286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7" name="Oval 76">
            <a:extLst>
              <a:ext uri="{FF2B5EF4-FFF2-40B4-BE49-F238E27FC236}">
                <a16:creationId xmlns:a16="http://schemas.microsoft.com/office/drawing/2014/main" id="{202F95F2-4251-4E59-0614-5474C6E96C27}"/>
              </a:ext>
            </a:extLst>
          </p:cNvPr>
          <p:cNvSpPr/>
          <p:nvPr/>
        </p:nvSpPr>
        <p:spPr>
          <a:xfrm>
            <a:off x="7814288" y="2701360"/>
            <a:ext cx="834412" cy="593684"/>
          </a:xfrm>
          <a:prstGeom prst="ellipse">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78" name="Straight Arrow Connector 77">
            <a:extLst>
              <a:ext uri="{FF2B5EF4-FFF2-40B4-BE49-F238E27FC236}">
                <a16:creationId xmlns:a16="http://schemas.microsoft.com/office/drawing/2014/main" id="{C9BFFF27-EC64-9B7B-6498-43AE1C4DB120}"/>
              </a:ext>
            </a:extLst>
          </p:cNvPr>
          <p:cNvCxnSpPr>
            <a:cxnSpLocks/>
            <a:endCxn id="70" idx="7"/>
          </p:cNvCxnSpPr>
          <p:nvPr/>
        </p:nvCxnSpPr>
        <p:spPr>
          <a:xfrm flipV="1">
            <a:off x="7362812" y="3287140"/>
            <a:ext cx="368799" cy="325400"/>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87758EFC-1746-B8B0-FDF0-DF87A07425B7}"/>
              </a:ext>
            </a:extLst>
          </p:cNvPr>
          <p:cNvCxnSpPr>
            <a:cxnSpLocks/>
            <a:stCxn id="70" idx="7"/>
          </p:cNvCxnSpPr>
          <p:nvPr/>
        </p:nvCxnSpPr>
        <p:spPr>
          <a:xfrm flipV="1">
            <a:off x="7731611" y="3188667"/>
            <a:ext cx="369653" cy="98473"/>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1860299F-7A0F-B331-B34A-7080B67AF036}"/>
              </a:ext>
            </a:extLst>
          </p:cNvPr>
          <p:cNvCxnSpPr>
            <a:cxnSpLocks/>
          </p:cNvCxnSpPr>
          <p:nvPr/>
        </p:nvCxnSpPr>
        <p:spPr>
          <a:xfrm flipV="1">
            <a:off x="8077199" y="2929509"/>
            <a:ext cx="228601" cy="308394"/>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4C890E50-7086-8E2B-F1EF-4AB2605AF860}"/>
              </a:ext>
            </a:extLst>
          </p:cNvPr>
          <p:cNvCxnSpPr>
            <a:cxnSpLocks/>
          </p:cNvCxnSpPr>
          <p:nvPr/>
        </p:nvCxnSpPr>
        <p:spPr>
          <a:xfrm flipV="1">
            <a:off x="2205860" y="1828800"/>
            <a:ext cx="3280295" cy="2362201"/>
          </a:xfrm>
          <a:prstGeom prst="straightConnector1">
            <a:avLst/>
          </a:prstGeom>
          <a:ln w="15875">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94" name="5-Point Star 28">
            <a:extLst>
              <a:ext uri="{FF2B5EF4-FFF2-40B4-BE49-F238E27FC236}">
                <a16:creationId xmlns:a16="http://schemas.microsoft.com/office/drawing/2014/main" id="{5ACD3172-47AD-D2F1-6D5B-BB7EDDC82300}"/>
              </a:ext>
            </a:extLst>
          </p:cNvPr>
          <p:cNvSpPr/>
          <p:nvPr/>
        </p:nvSpPr>
        <p:spPr>
          <a:xfrm>
            <a:off x="2110745" y="4038599"/>
            <a:ext cx="228600" cy="2286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5" name="Oval 94">
            <a:extLst>
              <a:ext uri="{FF2B5EF4-FFF2-40B4-BE49-F238E27FC236}">
                <a16:creationId xmlns:a16="http://schemas.microsoft.com/office/drawing/2014/main" id="{F5927015-083C-0BF9-A26C-9DBDFE6C4D06}"/>
              </a:ext>
            </a:extLst>
          </p:cNvPr>
          <p:cNvSpPr/>
          <p:nvPr/>
        </p:nvSpPr>
        <p:spPr>
          <a:xfrm rot="20202831">
            <a:off x="8625432" y="2182574"/>
            <a:ext cx="760104" cy="427808"/>
          </a:xfrm>
          <a:prstGeom prst="ellipse">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96" name="Straight Arrow Connector 95">
            <a:extLst>
              <a:ext uri="{FF2B5EF4-FFF2-40B4-BE49-F238E27FC236}">
                <a16:creationId xmlns:a16="http://schemas.microsoft.com/office/drawing/2014/main" id="{C5B487C8-B9F1-8AB4-3C02-F923D668C262}"/>
              </a:ext>
            </a:extLst>
          </p:cNvPr>
          <p:cNvCxnSpPr>
            <a:cxnSpLocks/>
          </p:cNvCxnSpPr>
          <p:nvPr/>
        </p:nvCxnSpPr>
        <p:spPr>
          <a:xfrm flipV="1">
            <a:off x="8312941" y="2679638"/>
            <a:ext cx="373859" cy="28695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7EA556F6-B1A4-133B-59FF-B5EE65305187}"/>
              </a:ext>
            </a:extLst>
          </p:cNvPr>
          <p:cNvCxnSpPr>
            <a:cxnSpLocks/>
          </p:cNvCxnSpPr>
          <p:nvPr/>
        </p:nvCxnSpPr>
        <p:spPr>
          <a:xfrm flipV="1">
            <a:off x="8655841" y="2369846"/>
            <a:ext cx="349643" cy="33985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88B50752-DD32-4DA9-6D61-5E5D4E48D516}"/>
              </a:ext>
            </a:extLst>
          </p:cNvPr>
          <p:cNvCxnSpPr>
            <a:cxnSpLocks/>
          </p:cNvCxnSpPr>
          <p:nvPr/>
        </p:nvCxnSpPr>
        <p:spPr>
          <a:xfrm flipV="1">
            <a:off x="2219484" y="1535117"/>
            <a:ext cx="3280295" cy="2362201"/>
          </a:xfrm>
          <a:prstGeom prst="straightConnector1">
            <a:avLst/>
          </a:prstGeom>
          <a:ln w="15875">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04" name="5-Point Star 28">
            <a:extLst>
              <a:ext uri="{FF2B5EF4-FFF2-40B4-BE49-F238E27FC236}">
                <a16:creationId xmlns:a16="http://schemas.microsoft.com/office/drawing/2014/main" id="{FC5ED03F-10DE-67CA-3D93-8AAB145EB58C}"/>
              </a:ext>
            </a:extLst>
          </p:cNvPr>
          <p:cNvSpPr/>
          <p:nvPr/>
        </p:nvSpPr>
        <p:spPr>
          <a:xfrm>
            <a:off x="2149608" y="3738378"/>
            <a:ext cx="228600" cy="2286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5" name="TextBox 104">
            <a:extLst>
              <a:ext uri="{FF2B5EF4-FFF2-40B4-BE49-F238E27FC236}">
                <a16:creationId xmlns:a16="http://schemas.microsoft.com/office/drawing/2014/main" id="{1CB176F6-71D1-75E0-6839-53504BEE2B31}"/>
              </a:ext>
            </a:extLst>
          </p:cNvPr>
          <p:cNvSpPr txBox="1"/>
          <p:nvPr/>
        </p:nvSpPr>
        <p:spPr>
          <a:xfrm>
            <a:off x="5181600" y="1652956"/>
            <a:ext cx="1524000" cy="415498"/>
          </a:xfrm>
          <a:prstGeom prst="rect">
            <a:avLst/>
          </a:prstGeom>
          <a:noFill/>
        </p:spPr>
        <p:txBody>
          <a:bodyPr wrap="square" rtlCol="0">
            <a:spAutoFit/>
          </a:bodyPr>
          <a:lstStyle/>
          <a:p>
            <a:pPr algn="ctr"/>
            <a:r>
              <a:rPr lang="en-US" sz="1050">
                <a:solidFill>
                  <a:srgbClr val="0070C0"/>
                </a:solidFill>
              </a:rPr>
              <a:t>final iteration </a:t>
            </a:r>
          </a:p>
          <a:p>
            <a:pPr algn="ctr"/>
            <a:r>
              <a:rPr lang="en-US" sz="1050">
                <a:solidFill>
                  <a:srgbClr val="0070C0"/>
                </a:solidFill>
              </a:rPr>
              <a:t>&amp; vector</a:t>
            </a:r>
          </a:p>
        </p:txBody>
      </p:sp>
      <p:sp>
        <p:nvSpPr>
          <p:cNvPr id="106" name="Oval 105">
            <a:extLst>
              <a:ext uri="{FF2B5EF4-FFF2-40B4-BE49-F238E27FC236}">
                <a16:creationId xmlns:a16="http://schemas.microsoft.com/office/drawing/2014/main" id="{6F979FE1-8DD3-2572-5039-DB260EA7D257}"/>
              </a:ext>
            </a:extLst>
          </p:cNvPr>
          <p:cNvSpPr/>
          <p:nvPr/>
        </p:nvSpPr>
        <p:spPr>
          <a:xfrm rot="21204610">
            <a:off x="9458668" y="1501991"/>
            <a:ext cx="525370" cy="353425"/>
          </a:xfrm>
          <a:prstGeom prst="ellipse">
            <a:avLst/>
          </a:prstGeom>
          <a:noFill/>
          <a:ln>
            <a:solidFill>
              <a:srgbClr val="7030A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107" name="Straight Arrow Connector 106">
            <a:extLst>
              <a:ext uri="{FF2B5EF4-FFF2-40B4-BE49-F238E27FC236}">
                <a16:creationId xmlns:a16="http://schemas.microsoft.com/office/drawing/2014/main" id="{9E993BF4-9B18-2711-8302-98C1A95F2CD9}"/>
              </a:ext>
            </a:extLst>
          </p:cNvPr>
          <p:cNvCxnSpPr>
            <a:cxnSpLocks/>
          </p:cNvCxnSpPr>
          <p:nvPr/>
        </p:nvCxnSpPr>
        <p:spPr>
          <a:xfrm flipV="1">
            <a:off x="9000336" y="2015080"/>
            <a:ext cx="186281" cy="371658"/>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D731E1C7-98DA-9F6C-363F-B1E474CED3EC}"/>
              </a:ext>
            </a:extLst>
          </p:cNvPr>
          <p:cNvCxnSpPr>
            <a:cxnSpLocks/>
          </p:cNvCxnSpPr>
          <p:nvPr/>
        </p:nvCxnSpPr>
        <p:spPr>
          <a:xfrm flipV="1">
            <a:off x="9186617" y="1687102"/>
            <a:ext cx="501942" cy="286454"/>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69197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7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4"/>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nodeType="afterEffect">
                                  <p:stCondLst>
                                    <p:cond delay="0"/>
                                  </p:stCondLst>
                                  <p:childTnLst>
                                    <p:set>
                                      <p:cBhvr>
                                        <p:cTn id="47" dur="1" fill="hold">
                                          <p:stCondLst>
                                            <p:cond delay="0"/>
                                          </p:stCondLst>
                                        </p:cTn>
                                        <p:tgtEl>
                                          <p:spTgt spid="103"/>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94"/>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1"/>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10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06"/>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0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1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 nodeType="clickEffect">
                                  <p:stCondLst>
                                    <p:cond delay="0"/>
                                  </p:stCondLst>
                                  <p:childTnLst>
                                    <p:set>
                                      <p:cBhvr>
                                        <p:cTn id="63" dur="1" fill="hold">
                                          <p:stCondLst>
                                            <p:cond delay="0"/>
                                          </p:stCondLst>
                                        </p:cTn>
                                        <p:tgtEl>
                                          <p:spTgt spid="10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0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1" grpId="0"/>
      <p:bldP spid="62" grpId="0"/>
      <p:bldP spid="76" grpId="0" animBg="1"/>
      <p:bldP spid="76" grpId="1" animBg="1"/>
      <p:bldP spid="77" grpId="0" animBg="1"/>
      <p:bldP spid="94" grpId="0" animBg="1"/>
      <p:bldP spid="94" grpId="1" animBg="1"/>
      <p:bldP spid="95" grpId="0" animBg="1"/>
      <p:bldP spid="104" grpId="0" animBg="1"/>
      <p:bldP spid="105" grpId="0"/>
      <p:bldP spid="106" grpId="0" animBg="1"/>
      <p:bldP spid="106" grpId="1"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4994-5003-9AEA-DDA9-EFCC6A88B895}"/>
              </a:ext>
            </a:extLst>
          </p:cNvPr>
          <p:cNvSpPr>
            <a:spLocks noGrp="1"/>
          </p:cNvSpPr>
          <p:nvPr>
            <p:ph type="title"/>
          </p:nvPr>
        </p:nvSpPr>
        <p:spPr/>
        <p:txBody>
          <a:bodyPr/>
          <a:lstStyle/>
          <a:p>
            <a:r>
              <a:rPr lang="en-US"/>
              <a:t>Kalman Filter OD Mathematical Background</a:t>
            </a:r>
          </a:p>
        </p:txBody>
      </p:sp>
      <p:sp>
        <p:nvSpPr>
          <p:cNvPr id="3" name="Text Placeholder 2">
            <a:extLst>
              <a:ext uri="{FF2B5EF4-FFF2-40B4-BE49-F238E27FC236}">
                <a16:creationId xmlns:a16="http://schemas.microsoft.com/office/drawing/2014/main" id="{A6AA5039-783F-F8E5-903A-B94388E9FD3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FFE99C-52DC-CB5A-CCEE-F4D982AC84BA}"/>
              </a:ext>
            </a:extLst>
          </p:cNvPr>
          <p:cNvSpPr>
            <a:spLocks noGrp="1"/>
          </p:cNvSpPr>
          <p:nvPr>
            <p:ph type="sldNum" sz="quarter" idx="12"/>
          </p:nvPr>
        </p:nvSpPr>
        <p:spPr/>
        <p:txBody>
          <a:bodyPr/>
          <a:lstStyle/>
          <a:p>
            <a:fld id="{B89D3D56-9C5D-E74E-9C18-21C2C5E31D07}" type="slidenum">
              <a:rPr lang="en-US" smtClean="0"/>
              <a:pPr/>
              <a:t>252</a:t>
            </a:fld>
            <a:endParaRPr lang="en-US"/>
          </a:p>
        </p:txBody>
      </p:sp>
    </p:spTree>
    <p:extLst>
      <p:ext uri="{BB962C8B-B14F-4D97-AF65-F5344CB8AC3E}">
        <p14:creationId xmlns:p14="http://schemas.microsoft.com/office/powerpoint/2010/main" val="42877870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51D3D-72E8-76E9-F5C1-0EBB4C386C8F}"/>
              </a:ext>
            </a:extLst>
          </p:cNvPr>
          <p:cNvSpPr>
            <a:spLocks noGrp="1"/>
          </p:cNvSpPr>
          <p:nvPr>
            <p:ph type="title"/>
          </p:nvPr>
        </p:nvSpPr>
        <p:spPr/>
        <p:txBody>
          <a:bodyPr/>
          <a:lstStyle/>
          <a:p>
            <a:r>
              <a:rPr lang="en-US"/>
              <a:t>Outline of Filter Algorithm</a:t>
            </a:r>
          </a:p>
        </p:txBody>
      </p:sp>
      <p:sp>
        <p:nvSpPr>
          <p:cNvPr id="3" name="Content Placeholder 2">
            <a:extLst>
              <a:ext uri="{FF2B5EF4-FFF2-40B4-BE49-F238E27FC236}">
                <a16:creationId xmlns:a16="http://schemas.microsoft.com/office/drawing/2014/main" id="{98218754-F429-2FE0-3691-3BB610390376}"/>
              </a:ext>
            </a:extLst>
          </p:cNvPr>
          <p:cNvSpPr>
            <a:spLocks noGrp="1"/>
          </p:cNvSpPr>
          <p:nvPr>
            <p:ph idx="1"/>
          </p:nvPr>
        </p:nvSpPr>
        <p:spPr>
          <a:xfrm>
            <a:off x="1076139" y="1217467"/>
            <a:ext cx="10432992" cy="2988774"/>
          </a:xfrm>
        </p:spPr>
        <p:txBody>
          <a:bodyPr/>
          <a:lstStyle/>
          <a:p>
            <a:pPr marL="457200" indent="-457200">
              <a:buFont typeface="+mj-lt"/>
              <a:buAutoNum type="arabicPeriod"/>
            </a:pPr>
            <a:r>
              <a:rPr lang="en-US" dirty="0"/>
              <a:t>Begin with an initial state estimate and initial uncertainty (covariance)</a:t>
            </a:r>
          </a:p>
          <a:p>
            <a:pPr marL="457200" indent="-457200">
              <a:buFont typeface="+mj-lt"/>
              <a:buAutoNum type="arabicPeriod"/>
            </a:pPr>
            <a:r>
              <a:rPr lang="en-US" dirty="0"/>
              <a:t>Perform a time update to propagate the initial state and covariance to the time of the first observation</a:t>
            </a:r>
          </a:p>
          <a:p>
            <a:pPr marL="457200" indent="-457200">
              <a:buFont typeface="+mj-lt"/>
              <a:buAutoNum type="arabicPeriod"/>
            </a:pPr>
            <a:r>
              <a:rPr lang="en-US" dirty="0"/>
              <a:t>Test the predicted residual against the sigma edit criteria</a:t>
            </a:r>
          </a:p>
          <a:p>
            <a:pPr marL="849313" lvl="1" indent="-392113">
              <a:buFont typeface="+mj-lt"/>
              <a:buAutoNum type="alphaUcPeriod"/>
            </a:pPr>
            <a:r>
              <a:rPr lang="en-US" dirty="0"/>
              <a:t>If the scaled residual exceeds the sigma edit gate, ignore the observation</a:t>
            </a:r>
          </a:p>
          <a:p>
            <a:pPr marL="849313" lvl="1" indent="-392113">
              <a:buFont typeface="+mj-lt"/>
              <a:buAutoNum type="alphaUcPeriod"/>
            </a:pPr>
            <a:r>
              <a:rPr lang="en-US" dirty="0"/>
              <a:t>If the predicted residual passes the sigma edit test, perform a state measurement update using the observation</a:t>
            </a:r>
          </a:p>
          <a:p>
            <a:pPr marL="457200" indent="-457200">
              <a:buFont typeface="+mj-lt"/>
              <a:buAutoNum type="arabicPeriod"/>
            </a:pPr>
            <a:r>
              <a:rPr lang="en-US" dirty="0"/>
              <a:t>Return to Step 2 to propagate to the time of the next available observation</a:t>
            </a:r>
          </a:p>
          <a:p>
            <a:endParaRPr lang="en-US" dirty="0"/>
          </a:p>
        </p:txBody>
      </p:sp>
      <p:sp>
        <p:nvSpPr>
          <p:cNvPr id="4" name="Slide Number Placeholder 3">
            <a:extLst>
              <a:ext uri="{FF2B5EF4-FFF2-40B4-BE49-F238E27FC236}">
                <a16:creationId xmlns:a16="http://schemas.microsoft.com/office/drawing/2014/main" id="{1002C360-DC5F-755C-0E85-9AA58E0184CE}"/>
              </a:ext>
            </a:extLst>
          </p:cNvPr>
          <p:cNvSpPr>
            <a:spLocks noGrp="1"/>
          </p:cNvSpPr>
          <p:nvPr>
            <p:ph type="sldNum" sz="quarter" idx="12"/>
          </p:nvPr>
        </p:nvSpPr>
        <p:spPr/>
        <p:txBody>
          <a:bodyPr/>
          <a:lstStyle/>
          <a:p>
            <a:fld id="{B89D3D56-9C5D-E74E-9C18-21C2C5E31D07}" type="slidenum">
              <a:rPr lang="en-US" smtClean="0"/>
              <a:pPr/>
              <a:t>253</a:t>
            </a:fld>
            <a:endParaRPr lang="en-US"/>
          </a:p>
        </p:txBody>
      </p:sp>
      <p:sp>
        <p:nvSpPr>
          <p:cNvPr id="5" name="Content Placeholder 2">
            <a:extLst>
              <a:ext uri="{FF2B5EF4-FFF2-40B4-BE49-F238E27FC236}">
                <a16:creationId xmlns:a16="http://schemas.microsoft.com/office/drawing/2014/main" id="{4017E1DB-1B98-BFD6-AF04-8D1EAAAB5C91}"/>
              </a:ext>
            </a:extLst>
          </p:cNvPr>
          <p:cNvSpPr txBox="1">
            <a:spLocks/>
          </p:cNvSpPr>
          <p:nvPr/>
        </p:nvSpPr>
        <p:spPr>
          <a:xfrm>
            <a:off x="1076139" y="3955229"/>
            <a:ext cx="10432992" cy="2347577"/>
          </a:xfrm>
          <a:prstGeom prst="rect">
            <a:avLst/>
          </a:prstGeom>
        </p:spPr>
        <p:txBody>
          <a:bodyPr vert="horz" lIns="91440" tIns="45720" rIns="91440" bIns="45720" rtlCol="0" anchor="t">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7345" indent="-347345"/>
            <a:r>
              <a:rPr lang="en-US" dirty="0">
                <a:latin typeface="Calibri"/>
                <a:cs typeface="Calibri"/>
              </a:rPr>
              <a:t>In the following slides we present the mathematics of a Kalman filter for a linear dynamical system</a:t>
            </a:r>
          </a:p>
          <a:p>
            <a:pPr marL="740410" lvl="1" indent="-283210"/>
            <a:r>
              <a:rPr lang="en-US" dirty="0">
                <a:latin typeface="Calibri"/>
                <a:cs typeface="Calibri"/>
              </a:rPr>
              <a:t>Orbit determination is a non-linear dynamical problem, so this methodology is not exactly what is implemented in GMAT, but the simplification to a linear system provides an understanding of the structure of the more complex non-linear extended Kalman filter</a:t>
            </a:r>
          </a:p>
          <a:p>
            <a:pPr marL="740410" lvl="1" indent="-283210"/>
            <a:r>
              <a:rPr lang="en-US" dirty="0">
                <a:latin typeface="Calibri"/>
                <a:cs typeface="Calibri"/>
              </a:rPr>
              <a:t>The lessons-learned about filter behavior in the linear case provide the intuition needed to understand how the OD filter behaves</a:t>
            </a:r>
          </a:p>
          <a:p>
            <a:pPr marL="740410" lvl="1" indent="-283210"/>
            <a:r>
              <a:rPr lang="en-US" dirty="0">
                <a:latin typeface="Calibri"/>
                <a:cs typeface="Calibri"/>
              </a:rPr>
              <a:t>Please refer to the recommended references for all the details on the non-linear extended Kalman filter</a:t>
            </a:r>
          </a:p>
          <a:p>
            <a:pPr marL="347345" indent="-347345"/>
            <a:endParaRPr lang="en-US" dirty="0"/>
          </a:p>
        </p:txBody>
      </p:sp>
    </p:spTree>
    <p:extLst>
      <p:ext uri="{BB962C8B-B14F-4D97-AF65-F5344CB8AC3E}">
        <p14:creationId xmlns:p14="http://schemas.microsoft.com/office/powerpoint/2010/main" val="26157957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F103-E2C3-BCF0-B0A3-AB3B761B2636}"/>
              </a:ext>
            </a:extLst>
          </p:cNvPr>
          <p:cNvSpPr>
            <a:spLocks noGrp="1"/>
          </p:cNvSpPr>
          <p:nvPr>
            <p:ph type="title"/>
          </p:nvPr>
        </p:nvSpPr>
        <p:spPr/>
        <p:txBody>
          <a:bodyPr/>
          <a:lstStyle/>
          <a:p>
            <a:r>
              <a:rPr lang="en-US"/>
              <a:t>Filter Time Update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665F06-5460-DF04-5604-AD3AF58CCE7D}"/>
                  </a:ext>
                </a:extLst>
              </p:cNvPr>
              <p:cNvSpPr>
                <a:spLocks noGrp="1"/>
              </p:cNvSpPr>
              <p:nvPr>
                <p:ph idx="1"/>
              </p:nvPr>
            </p:nvSpPr>
            <p:spPr>
              <a:xfrm>
                <a:off x="1076138" y="1217467"/>
                <a:ext cx="10687969" cy="2097234"/>
              </a:xfrm>
            </p:spPr>
            <p:txBody>
              <a:bodyPr/>
              <a:lstStyle/>
              <a:p>
                <a:r>
                  <a:rPr lang="en-US" dirty="0"/>
                  <a:t>When a filter takes a step forward in time without processing any observations, this is called a time update step</a:t>
                </a:r>
              </a:p>
              <a:p>
                <a:r>
                  <a:rPr lang="en-US" dirty="0"/>
                  <a:t>A time update step is simply a propagation step forward, mostly identical to the way a forward propagation step is performed in a simple propagation</a:t>
                </a:r>
              </a:p>
              <a:p>
                <a:endParaRPr lang="en-US" dirty="0"/>
              </a:p>
              <a:p>
                <a:pPr marL="0" indent="0">
                  <a:buNone/>
                </a:pPr>
                <a14:m>
                  <m:oMathPara xmlns:m="http://schemas.openxmlformats.org/officeDocument/2006/math">
                    <m:oMathParaPr>
                      <m:jc m:val="centerGroup"/>
                    </m:oMathParaPr>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𝐱</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i="1">
                          <a:effectLst/>
                          <a:latin typeface="Cambria Math" panose="02040503050406030204" pitchFamily="18" charset="0"/>
                          <a:ea typeface="Calibri" panose="020F0502020204030204" pitchFamily="34" charset="0"/>
                          <a:cs typeface="Times New Roman" panose="02020603050405020304" pitchFamily="18" charset="0"/>
                        </a:rPr>
                        <m:t>𝑡</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b="0" i="1" smtClean="0">
                          <a:effectLst/>
                          <a:latin typeface="Cambria Math" panose="02040503050406030204" pitchFamily="18" charset="0"/>
                          <a:ea typeface="Calibri" panose="020F0502020204030204" pitchFamily="34" charset="0"/>
                          <a:cs typeface="Times New Roman" panose="02020603050405020304" pitchFamily="18" charset="0"/>
                        </a:rPr>
                        <m:t>𝑑𝑡</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b="1" i="1">
                          <a:effectLst/>
                          <a:latin typeface="Cambria Math" panose="02040503050406030204" pitchFamily="18" charset="0"/>
                          <a:ea typeface="Calibri" panose="020F0502020204030204" pitchFamily="34" charset="0"/>
                          <a:cs typeface="Times New Roman" panose="02020603050405020304" pitchFamily="18" charset="0"/>
                        </a:rPr>
                        <m:t>𝚽</m:t>
                      </m:r>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r>
                        <a:rPr lang="en-US" b="1" i="1">
                          <a:effectLst/>
                          <a:latin typeface="Cambria Math" panose="02040503050406030204" pitchFamily="18" charset="0"/>
                          <a:ea typeface="Calibri" panose="020F0502020204030204" pitchFamily="34" charset="0"/>
                          <a:cs typeface="Times New Roman" panose="02020603050405020304" pitchFamily="18" charset="0"/>
                        </a:rPr>
                        <m:t>𝐱</m:t>
                      </m:r>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i="1">
                          <a:effectLst/>
                          <a:latin typeface="Cambria Math" panose="02040503050406030204" pitchFamily="18" charset="0"/>
                          <a:ea typeface="Calibri" panose="020F0502020204030204" pitchFamily="34" charset="0"/>
                          <a:cs typeface="Times New Roman" panose="02020603050405020304" pitchFamily="18" charset="0"/>
                        </a:rPr>
                        <m:t>𝑡</m:t>
                      </m:r>
                      <m:r>
                        <a:rPr lang="en-US"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2400"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58665F06-5460-DF04-5604-AD3AF58CCE7D}"/>
                  </a:ext>
                </a:extLst>
              </p:cNvPr>
              <p:cNvSpPr>
                <a:spLocks noGrp="1" noRot="1" noChangeAspect="1" noMove="1" noResize="1" noEditPoints="1" noAdjustHandles="1" noChangeArrowheads="1" noChangeShapeType="1" noTextEdit="1"/>
              </p:cNvSpPr>
              <p:nvPr>
                <p:ph idx="1"/>
              </p:nvPr>
            </p:nvSpPr>
            <p:spPr>
              <a:xfrm>
                <a:off x="1076138" y="1217467"/>
                <a:ext cx="10687969" cy="2097234"/>
              </a:xfrm>
              <a:blipFill>
                <a:blip r:embed="rId2"/>
                <a:stretch>
                  <a:fillRect l="-399" t="-436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A3F85BD-EB63-6664-2F57-E90915F55F1D}"/>
              </a:ext>
            </a:extLst>
          </p:cNvPr>
          <p:cNvSpPr>
            <a:spLocks noGrp="1"/>
          </p:cNvSpPr>
          <p:nvPr>
            <p:ph type="sldNum" sz="quarter" idx="12"/>
          </p:nvPr>
        </p:nvSpPr>
        <p:spPr/>
        <p:txBody>
          <a:bodyPr/>
          <a:lstStyle/>
          <a:p>
            <a:fld id="{B89D3D56-9C5D-E74E-9C18-21C2C5E31D07}" type="slidenum">
              <a:rPr lang="en-US" smtClean="0"/>
              <a:pPr/>
              <a:t>254</a:t>
            </a:fld>
            <a:endParaRPr lang="en-US"/>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F670494F-AD6E-6EEC-02BF-DAAD3345C8E3}"/>
                  </a:ext>
                </a:extLst>
              </p:cNvPr>
              <p:cNvSpPr txBox="1">
                <a:spLocks/>
              </p:cNvSpPr>
              <p:nvPr/>
            </p:nvSpPr>
            <p:spPr>
              <a:xfrm>
                <a:off x="1143142" y="3172288"/>
                <a:ext cx="10687969" cy="3388583"/>
              </a:xfrm>
              <a:prstGeom prst="rect">
                <a:avLst/>
              </a:prstGeom>
            </p:spPr>
            <p:txBody>
              <a:bodyPr vert="horz" lIns="91440" tIns="45720" rIns="91440" bIns="45720" rtlCol="0">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𝚽</m:t>
                    </m:r>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oMath>
                </a14:m>
                <a:r>
                  <a:rPr lang="en-US" dirty="0"/>
                  <a:t> is the </a:t>
                </a:r>
                <a:r>
                  <a:rPr lang="en-US" b="1" dirty="0"/>
                  <a:t>state transition matrix</a:t>
                </a:r>
              </a:p>
              <a:p>
                <a:r>
                  <a:rPr lang="en-US" dirty="0"/>
                  <a:t>Repeated application of </a:t>
                </a:r>
                <a14:m>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𝚽</m:t>
                    </m:r>
                    <m:d>
                      <m:dPr>
                        <m:ctrlPr>
                          <a:rPr lang="en-US" i="1">
                            <a:effectLst/>
                            <a:latin typeface="Cambria Math" panose="020405030504060302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oMath>
                </a14:m>
                <a:r>
                  <a:rPr lang="en-US" dirty="0"/>
                  <a:t> propagates the state forward into the future</a:t>
                </a:r>
              </a:p>
              <a:p>
                <a:r>
                  <a:rPr lang="en-US" dirty="0"/>
                  <a:t>The time update also propagates the covariance </a:t>
                </a:r>
                <a14:m>
                  <m:oMath xmlns:m="http://schemas.openxmlformats.org/officeDocument/2006/math">
                    <m:r>
                      <a:rPr lang="en-US" b="1" i="1" smtClean="0">
                        <a:latin typeface="Cambria Math" panose="02040503050406030204" pitchFamily="18" charset="0"/>
                      </a:rPr>
                      <m:t>𝐏</m:t>
                    </m:r>
                    <m:d>
                      <m:dPr>
                        <m:ctrlPr>
                          <a:rPr lang="en-US" i="1">
                            <a:latin typeface="Cambria Math" panose="02040503050406030204" pitchFamily="18" charset="0"/>
                          </a:rPr>
                        </m:ctrlPr>
                      </m:dPr>
                      <m:e>
                        <m:r>
                          <a:rPr lang="en-US" i="1">
                            <a:latin typeface="Cambria Math" panose="02040503050406030204" pitchFamily="18" charset="0"/>
                          </a:rPr>
                          <m:t>𝑡</m:t>
                        </m:r>
                      </m:e>
                    </m:d>
                  </m:oMath>
                </a14:m>
                <a:r>
                  <a:rPr lang="en-US" dirty="0"/>
                  <a:t> forward simultaneously with the state vector</a:t>
                </a:r>
              </a:p>
              <a:p>
                <a:endParaRPr lang="en-US" dirty="0"/>
              </a:p>
              <a:p>
                <a:pPr marL="0" indent="0">
                  <a:buNone/>
                </a:pPr>
                <a14:m>
                  <m:oMathPara xmlns:m="http://schemas.openxmlformats.org/officeDocument/2006/math">
                    <m:oMathParaPr>
                      <m:jc m:val="centerGroup"/>
                    </m:oMathParaPr>
                    <m:oMath xmlns:m="http://schemas.openxmlformats.org/officeDocument/2006/math">
                      <m:r>
                        <a:rPr lang="en-US" b="1" i="1">
                          <a:latin typeface="Cambria Math" panose="02040503050406030204" pitchFamily="18" charset="0"/>
                        </a:rPr>
                        <m:t>𝐏</m:t>
                      </m:r>
                      <m:d>
                        <m:dPr>
                          <m:ctrlPr>
                            <a:rPr lang="en-US" i="1">
                              <a:latin typeface="Cambria Math" panose="02040503050406030204" pitchFamily="18" charset="0"/>
                            </a:rPr>
                          </m:ctrlPr>
                        </m:dPr>
                        <m:e>
                          <m:r>
                            <a:rPr lang="en-US" i="1">
                              <a:latin typeface="Cambria Math" panose="02040503050406030204" pitchFamily="18" charset="0"/>
                            </a:rPr>
                            <m:t>𝑡</m:t>
                          </m:r>
                          <m:r>
                            <a:rPr lang="en-US" i="1">
                              <a:latin typeface="Cambria Math" panose="02040503050406030204" pitchFamily="18" charset="0"/>
                            </a:rPr>
                            <m:t>+</m:t>
                          </m:r>
                          <m:r>
                            <a:rPr lang="en-US" b="0" i="1" smtClean="0">
                              <a:latin typeface="Cambria Math" panose="02040503050406030204" pitchFamily="18" charset="0"/>
                            </a:rPr>
                            <m:t>𝑑𝑡</m:t>
                          </m:r>
                        </m:e>
                      </m:d>
                      <m:r>
                        <a:rPr lang="en-US" i="1">
                          <a:latin typeface="Cambria Math" panose="02040503050406030204" pitchFamily="18" charset="0"/>
                        </a:rPr>
                        <m:t>=</m:t>
                      </m:r>
                      <m:r>
                        <a:rPr lang="en-US" b="1" i="1">
                          <a:latin typeface="Cambria Math" panose="02040503050406030204" pitchFamily="18" charset="0"/>
                        </a:rPr>
                        <m:t>𝚽</m:t>
                      </m:r>
                      <m:d>
                        <m:dPr>
                          <m:ctrlPr>
                            <a:rPr lang="en-US" i="1">
                              <a:latin typeface="Cambria Math" panose="02040503050406030204" pitchFamily="18" charset="0"/>
                            </a:rPr>
                          </m:ctrlPr>
                        </m:dPr>
                        <m:e>
                          <m:r>
                            <a:rPr lang="en-US" i="1">
                              <a:latin typeface="Cambria Math" panose="02040503050406030204" pitchFamily="18" charset="0"/>
                            </a:rPr>
                            <m:t>𝑡</m:t>
                          </m:r>
                        </m:e>
                      </m:d>
                      <m:r>
                        <a:rPr lang="en-US" b="1" i="1">
                          <a:latin typeface="Cambria Math" panose="02040503050406030204" pitchFamily="18" charset="0"/>
                        </a:rPr>
                        <m:t>𝐏</m:t>
                      </m:r>
                      <m:d>
                        <m:dPr>
                          <m:ctrlPr>
                            <a:rPr lang="en-US" i="1">
                              <a:latin typeface="Cambria Math" panose="02040503050406030204" pitchFamily="18" charset="0"/>
                            </a:rPr>
                          </m:ctrlPr>
                        </m:dPr>
                        <m:e>
                          <m:r>
                            <a:rPr lang="en-US" i="1">
                              <a:latin typeface="Cambria Math" panose="02040503050406030204" pitchFamily="18" charset="0"/>
                            </a:rPr>
                            <m:t>𝑡</m:t>
                          </m:r>
                        </m:e>
                      </m:d>
                      <m:sSup>
                        <m:sSupPr>
                          <m:ctrlPr>
                            <a:rPr lang="en-US" b="1" i="1">
                              <a:latin typeface="Cambria Math" panose="02040503050406030204" pitchFamily="18" charset="0"/>
                            </a:rPr>
                          </m:ctrlPr>
                        </m:sSupPr>
                        <m:e>
                          <m:r>
                            <a:rPr lang="en-US" b="1" i="1">
                              <a:latin typeface="Cambria Math" panose="02040503050406030204" pitchFamily="18" charset="0"/>
                            </a:rPr>
                            <m:t>𝚽</m:t>
                          </m:r>
                        </m:e>
                        <m:sup>
                          <m:r>
                            <a:rPr lang="en-US" b="1" i="1">
                              <a:latin typeface="Cambria Math" panose="02040503050406030204" pitchFamily="18" charset="0"/>
                            </a:rPr>
                            <m:t>𝑻</m:t>
                          </m:r>
                        </m:sup>
                      </m:sSup>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r>
                        <a:rPr lang="en-US" b="1" i="1">
                          <a:latin typeface="Cambria Math" panose="02040503050406030204" pitchFamily="18" charset="0"/>
                        </a:rPr>
                        <m:t>𝐐</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oMath>
                  </m:oMathPara>
                </a14:m>
                <a:endParaRPr lang="en-US" dirty="0"/>
              </a:p>
              <a:p>
                <a14:m>
                  <m:oMath xmlns:m="http://schemas.openxmlformats.org/officeDocument/2006/math">
                    <m:r>
                      <a:rPr lang="en-US" b="1" i="1" smtClean="0">
                        <a:latin typeface="Cambria Math" panose="02040503050406030204" pitchFamily="18" charset="0"/>
                      </a:rPr>
                      <m:t>𝐐</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 </m:t>
                    </m:r>
                  </m:oMath>
                </a14:m>
                <a:r>
                  <a:rPr lang="en-US" dirty="0"/>
                  <a:t>is the </a:t>
                </a:r>
                <a:r>
                  <a:rPr lang="en-US" b="1" dirty="0"/>
                  <a:t>process noise</a:t>
                </a:r>
              </a:p>
              <a:p>
                <a:pPr lvl="1"/>
                <a:r>
                  <a:rPr lang="en-US" dirty="0"/>
                  <a:t>Process noise quantifies the errors of commission and omission in the dynamical model</a:t>
                </a:r>
              </a:p>
              <a:p>
                <a:r>
                  <a:rPr lang="en-US" dirty="0"/>
                  <a:t>Process noise increases the covariance (state uncertainty) across the time update</a:t>
                </a:r>
              </a:p>
            </p:txBody>
          </p:sp>
        </mc:Choice>
        <mc:Fallback xmlns="">
          <p:sp>
            <p:nvSpPr>
              <p:cNvPr id="5" name="Content Placeholder 2">
                <a:extLst>
                  <a:ext uri="{FF2B5EF4-FFF2-40B4-BE49-F238E27FC236}">
                    <a16:creationId xmlns:a16="http://schemas.microsoft.com/office/drawing/2014/main" id="{F670494F-AD6E-6EEC-02BF-DAAD3345C8E3}"/>
                  </a:ext>
                </a:extLst>
              </p:cNvPr>
              <p:cNvSpPr txBox="1">
                <a:spLocks noRot="1" noChangeAspect="1" noMove="1" noResize="1" noEditPoints="1" noAdjustHandles="1" noChangeArrowheads="1" noChangeShapeType="1" noTextEdit="1"/>
              </p:cNvSpPr>
              <p:nvPr/>
            </p:nvSpPr>
            <p:spPr>
              <a:xfrm>
                <a:off x="1143142" y="3172288"/>
                <a:ext cx="10687969" cy="3388583"/>
              </a:xfrm>
              <a:prstGeom prst="rect">
                <a:avLst/>
              </a:prstGeom>
              <a:blipFill>
                <a:blip r:embed="rId3"/>
                <a:stretch>
                  <a:fillRect l="-399" t="-2518"/>
                </a:stretch>
              </a:blipFill>
            </p:spPr>
            <p:txBody>
              <a:bodyPr/>
              <a:lstStyle/>
              <a:p>
                <a:r>
                  <a:rPr lang="en-US">
                    <a:noFill/>
                  </a:rPr>
                  <a:t> </a:t>
                </a:r>
              </a:p>
            </p:txBody>
          </p:sp>
        </mc:Fallback>
      </mc:AlternateContent>
    </p:spTree>
    <p:extLst>
      <p:ext uri="{BB962C8B-B14F-4D97-AF65-F5344CB8AC3E}">
        <p14:creationId xmlns:p14="http://schemas.microsoft.com/office/powerpoint/2010/main" val="37694665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7F103-E2C3-BCF0-B0A3-AB3B761B2636}"/>
              </a:ext>
            </a:extLst>
          </p:cNvPr>
          <p:cNvSpPr>
            <a:spLocks noGrp="1"/>
          </p:cNvSpPr>
          <p:nvPr>
            <p:ph type="title"/>
          </p:nvPr>
        </p:nvSpPr>
        <p:spPr/>
        <p:txBody>
          <a:bodyPr/>
          <a:lstStyle/>
          <a:p>
            <a:r>
              <a:rPr lang="en-US"/>
              <a:t>Filter Measurement Update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665F06-5460-DF04-5604-AD3AF58CCE7D}"/>
                  </a:ext>
                </a:extLst>
              </p:cNvPr>
              <p:cNvSpPr>
                <a:spLocks noGrp="1"/>
              </p:cNvSpPr>
              <p:nvPr>
                <p:ph idx="1"/>
              </p:nvPr>
            </p:nvSpPr>
            <p:spPr>
              <a:xfrm>
                <a:off x="1076138" y="1135782"/>
                <a:ext cx="10687969" cy="5573026"/>
              </a:xfrm>
            </p:spPr>
            <p:txBody>
              <a:bodyPr>
                <a:normAutofit fontScale="85000" lnSpcReduction="20000"/>
              </a:bodyPr>
              <a:lstStyle/>
              <a:p>
                <a:pPr>
                  <a:lnSpc>
                    <a:spcPct val="100000"/>
                  </a:lnSpc>
                </a:pPr>
                <a:r>
                  <a:rPr lang="en-US" sz="2200" dirty="0"/>
                  <a:t>At each measurement, the filter formulates a new state estimates as a linear combination of the state before the measurement (</a:t>
                </a:r>
                <a:r>
                  <a:rPr lang="en-US" sz="2200" b="1" dirty="0"/>
                  <a:t>x</a:t>
                </a:r>
                <a:r>
                  <a:rPr lang="en-US" sz="2200" b="1" baseline="30000" dirty="0"/>
                  <a:t>-</a:t>
                </a:r>
                <a:r>
                  <a:rPr lang="en-US" sz="2200" dirty="0"/>
                  <a:t>) and the measurement residual (</a:t>
                </a:r>
                <a:r>
                  <a:rPr lang="en-US" sz="2200" b="1" dirty="0"/>
                  <a:t>y</a:t>
                </a:r>
                <a:r>
                  <a:rPr lang="en-US" sz="2200" b="1" baseline="30000" dirty="0"/>
                  <a:t>-</a:t>
                </a:r>
                <a:r>
                  <a:rPr lang="en-US" sz="2200" dirty="0"/>
                  <a:t>)</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b="1"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b="1" i="1">
                              <a:effectLst/>
                              <a:latin typeface="Cambria Math" panose="02040503050406030204" pitchFamily="18" charset="0"/>
                              <a:ea typeface="Calibri" panose="020F0502020204030204" pitchFamily="34" charset="0"/>
                              <a:cs typeface="Times New Roman" panose="02020603050405020304" pitchFamily="18" charset="0"/>
                            </a:rPr>
                            <m:t>𝐱</m:t>
                          </m:r>
                        </m:e>
                        <m:sup>
                          <m:r>
                            <a:rPr lang="en-US" b="1"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b="1" i="1">
                              <a:effectLst/>
                              <a:latin typeface="Cambria Math" panose="02040503050406030204" pitchFamily="18" charset="0"/>
                              <a:ea typeface="Calibri" panose="020F0502020204030204" pitchFamily="34" charset="0"/>
                              <a:cs typeface="Times New Roman" panose="02020603050405020304" pitchFamily="18" charset="0"/>
                            </a:rPr>
                            <m:t>𝐱</m:t>
                          </m:r>
                        </m:e>
                        <m:sup>
                          <m:r>
                            <a:rPr lang="en-US" b="1"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b="1" i="1">
                          <a:effectLst/>
                          <a:latin typeface="Cambria Math" panose="02040503050406030204" pitchFamily="18" charset="0"/>
                          <a:ea typeface="Calibri" panose="020F0502020204030204" pitchFamily="34" charset="0"/>
                          <a:cs typeface="Times New Roman" panose="02020603050405020304" pitchFamily="18" charset="0"/>
                        </a:rPr>
                        <m:t>𝐊</m:t>
                      </m:r>
                      <m:sSup>
                        <m:sSup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b="1" i="1">
                              <a:effectLst/>
                              <a:latin typeface="Cambria Math" panose="02040503050406030204" pitchFamily="18" charset="0"/>
                              <a:ea typeface="Calibri" panose="020F0502020204030204" pitchFamily="34" charset="0"/>
                              <a:cs typeface="Times New Roman" panose="02020603050405020304" pitchFamily="18" charset="0"/>
                            </a:rPr>
                            <m:t>𝐲</m:t>
                          </m:r>
                        </m:e>
                        <m:sup>
                          <m:r>
                            <a:rPr lang="en-US" b="1"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oMath>
                  </m:oMathPara>
                </a14:m>
                <a:endParaRPr lang="en-US" b="1" i="1" dirty="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00000"/>
                  </a:lnSpc>
                </a:pPr>
                <a14:m>
                  <m:oMath xmlns:m="http://schemas.openxmlformats.org/officeDocument/2006/math">
                    <m:sSup>
                      <m:sSupPr>
                        <m:ctrlPr>
                          <a:rPr lang="en-US" sz="2200" i="1">
                            <a:latin typeface="Cambria Math" panose="02040503050406030204" pitchFamily="18" charset="0"/>
                          </a:rPr>
                        </m:ctrlPr>
                      </m:sSupPr>
                      <m:e>
                        <m:r>
                          <a:rPr lang="en-US" sz="2200">
                            <a:latin typeface="Cambria Math" panose="02040503050406030204" pitchFamily="18" charset="0"/>
                          </a:rPr>
                          <m:t>𝐲</m:t>
                        </m:r>
                      </m:e>
                      <m:sup>
                        <m:r>
                          <a:rPr lang="en-US" sz="2200">
                            <a:latin typeface="Cambria Math" panose="02040503050406030204" pitchFamily="18" charset="0"/>
                          </a:rPr>
                          <m:t>−</m:t>
                        </m:r>
                      </m:sup>
                    </m:sSup>
                    <m:d>
                      <m:dPr>
                        <m:ctrlPr>
                          <a:rPr lang="en-US" sz="2200" i="1">
                            <a:latin typeface="Cambria Math" panose="02040503050406030204" pitchFamily="18" charset="0"/>
                          </a:rPr>
                        </m:ctrlPr>
                      </m:dPr>
                      <m:e>
                        <m:r>
                          <a:rPr lang="en-US" sz="2200">
                            <a:latin typeface="Cambria Math" panose="02040503050406030204" pitchFamily="18" charset="0"/>
                          </a:rPr>
                          <m:t>𝑡</m:t>
                        </m:r>
                      </m:e>
                    </m:d>
                  </m:oMath>
                </a14:m>
                <a:r>
                  <a:rPr lang="en-US" sz="2200" dirty="0"/>
                  <a:t> is the residual at time t before any measurement update, also known as the pre-fit, or predicted residual </a:t>
                </a:r>
              </a:p>
              <a:p>
                <a:pPr lvl="1"/>
                <a:r>
                  <a:rPr lang="en-US" sz="1900" dirty="0"/>
                  <a:t>The residual is computed using the same measurement models as in the BLS</a:t>
                </a:r>
              </a:p>
              <a:p>
                <a:pPr lvl="1">
                  <a:lnSpc>
                    <a:spcPct val="110000"/>
                  </a:lnSpc>
                </a:pPr>
                <a:r>
                  <a:rPr lang="en-US" sz="1900" dirty="0"/>
                  <a:t>A post-fit residual, after the measurement update, also exists, but is usually ignored and is not relevant to the estimation algorithm</a:t>
                </a:r>
              </a:p>
              <a:p>
                <a:pPr>
                  <a:lnSpc>
                    <a:spcPct val="110000"/>
                  </a:lnSpc>
                </a:pPr>
                <a14:m>
                  <m:oMath xmlns:m="http://schemas.openxmlformats.org/officeDocument/2006/math">
                    <m:r>
                      <m:rPr>
                        <m:nor/>
                      </m:rPr>
                      <a:rPr lang="en-US" sz="2400" b="1" dirty="0"/>
                      <m:t>K</m:t>
                    </m:r>
                  </m:oMath>
                </a14:m>
                <a:r>
                  <a:rPr lang="en-US" sz="2200" dirty="0"/>
                  <a:t>, the </a:t>
                </a:r>
                <a:r>
                  <a:rPr lang="en-US" sz="2200" b="1" dirty="0"/>
                  <a:t>Kalman gain</a:t>
                </a:r>
                <a:r>
                  <a:rPr lang="en-US" sz="2200" dirty="0"/>
                  <a:t>, is a scale factor which controls how much the state changes due to the residual</a:t>
                </a:r>
              </a:p>
              <a:p>
                <a:pPr marL="0" indent="0">
                  <a:lnSpc>
                    <a:spcPct val="170000"/>
                  </a:lnSpc>
                  <a:buNone/>
                </a:pPr>
                <a14:m>
                  <m:oMathPara xmlns:m="http://schemas.openxmlformats.org/officeDocument/2006/math">
                    <m:oMathParaPr>
                      <m:jc m:val="centerGroup"/>
                    </m:oMathParaPr>
                    <m:oMath xmlns:m="http://schemas.openxmlformats.org/officeDocument/2006/math">
                      <m:r>
                        <a:rPr lang="en-US" sz="2100" b="1" i="0" smtClean="0">
                          <a:latin typeface="Cambria Math" panose="02040503050406030204" pitchFamily="18" charset="0"/>
                          <a:ea typeface="Calibri" panose="020F0502020204030204" pitchFamily="34" charset="0"/>
                          <a:cs typeface="Times New Roman" panose="02020603050405020304" pitchFamily="18" charset="0"/>
                        </a:rPr>
                        <m:t>𝐊</m:t>
                      </m:r>
                      <m:r>
                        <a:rPr lang="en-US" sz="21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100" b="1" i="1">
                              <a:latin typeface="Cambria Math" panose="02040503050406030204" pitchFamily="18" charset="0"/>
                              <a:ea typeface="Calibri" panose="020F0502020204030204" pitchFamily="34" charset="0"/>
                              <a:cs typeface="Times New Roman" panose="02020603050405020304" pitchFamily="18" charset="0"/>
                            </a:rPr>
                          </m:ctrlPr>
                        </m:sSupPr>
                        <m:e>
                          <m:r>
                            <a:rPr lang="en-US" sz="2100" b="1" i="1">
                              <a:latin typeface="Cambria Math" panose="02040503050406030204" pitchFamily="18" charset="0"/>
                              <a:ea typeface="Calibri" panose="020F0502020204030204" pitchFamily="34" charset="0"/>
                              <a:cs typeface="Times New Roman" panose="02020603050405020304" pitchFamily="18" charset="0"/>
                            </a:rPr>
                            <m:t>𝐏</m:t>
                          </m:r>
                        </m:e>
                        <m:sup>
                          <m:r>
                            <a:rPr lang="en-US" sz="2100" b="1" i="1">
                              <a:latin typeface="Cambria Math" panose="02040503050406030204" pitchFamily="18" charset="0"/>
                              <a:ea typeface="Calibri" panose="020F0502020204030204" pitchFamily="34" charset="0"/>
                              <a:cs typeface="Times New Roman" panose="02020603050405020304" pitchFamily="18" charset="0"/>
                            </a:rPr>
                            <m:t>−</m:t>
                          </m:r>
                        </m:sup>
                      </m:sSup>
                      <m:r>
                        <a:rPr lang="en-US" sz="2100" b="1" i="1">
                          <a:latin typeface="Cambria Math" panose="02040503050406030204" pitchFamily="18" charset="0"/>
                          <a:ea typeface="Calibri" panose="020F0502020204030204" pitchFamily="34" charset="0"/>
                          <a:cs typeface="Times New Roman" panose="02020603050405020304" pitchFamily="18" charset="0"/>
                        </a:rPr>
                        <m:t>𝐇</m:t>
                      </m:r>
                      <m:sSup>
                        <m:sSupPr>
                          <m:ctrlPr>
                            <a:rPr lang="en-US" sz="2100" b="1" i="1" smtClean="0">
                              <a:latin typeface="Cambria Math" panose="02040503050406030204" pitchFamily="18" charset="0"/>
                              <a:cs typeface="Times New Roman" panose="02020603050405020304" pitchFamily="18" charset="0"/>
                            </a:rPr>
                          </m:ctrlPr>
                        </m:sSupPr>
                        <m:e>
                          <m:r>
                            <a:rPr lang="en-US" sz="2100" b="1" i="1">
                              <a:latin typeface="Cambria Math" panose="02040503050406030204" pitchFamily="18" charset="0"/>
                              <a:ea typeface="Calibri" panose="020F0502020204030204" pitchFamily="34" charset="0"/>
                              <a:cs typeface="Times New Roman" panose="02020603050405020304" pitchFamily="18" charset="0"/>
                            </a:rPr>
                            <m:t>[</m:t>
                          </m:r>
                          <m:r>
                            <a:rPr lang="en-US" sz="2100" b="1">
                              <a:latin typeface="Cambria Math" panose="02040503050406030204" pitchFamily="18" charset="0"/>
                              <a:ea typeface="Calibri" panose="020F0502020204030204" pitchFamily="34" charset="0"/>
                              <a:cs typeface="Times New Roman" panose="02020603050405020304" pitchFamily="18" charset="0"/>
                            </a:rPr>
                            <m:t>𝐇</m:t>
                          </m:r>
                          <m:sSup>
                            <m:sSupPr>
                              <m:ctrlPr>
                                <a:rPr lang="en-US" sz="2100" b="1" i="1">
                                  <a:latin typeface="Cambria Math" panose="02040503050406030204" pitchFamily="18" charset="0"/>
                                  <a:ea typeface="Calibri" panose="020F0502020204030204" pitchFamily="34" charset="0"/>
                                  <a:cs typeface="Times New Roman" panose="02020603050405020304" pitchFamily="18" charset="0"/>
                                </a:rPr>
                              </m:ctrlPr>
                            </m:sSupPr>
                            <m:e>
                              <m:r>
                                <a:rPr lang="en-US" sz="2100" b="1" i="1">
                                  <a:latin typeface="Cambria Math" panose="02040503050406030204" pitchFamily="18" charset="0"/>
                                  <a:ea typeface="Calibri" panose="020F0502020204030204" pitchFamily="34" charset="0"/>
                                  <a:cs typeface="Times New Roman" panose="02020603050405020304" pitchFamily="18" charset="0"/>
                                </a:rPr>
                                <m:t>𝐏</m:t>
                              </m:r>
                            </m:e>
                            <m:sup>
                              <m:r>
                                <a:rPr lang="en-US" sz="2100" b="1" i="1">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2100" b="1" i="1" smtClean="0">
                                  <a:latin typeface="Cambria Math" panose="02040503050406030204" pitchFamily="18" charset="0"/>
                                  <a:cs typeface="Times New Roman" panose="02020603050405020304" pitchFamily="18" charset="0"/>
                                </a:rPr>
                              </m:ctrlPr>
                            </m:sSupPr>
                            <m:e>
                              <m:r>
                                <a:rPr lang="en-US" sz="2100" b="1" i="0" smtClean="0">
                                  <a:latin typeface="Cambria Math" panose="02040503050406030204" pitchFamily="18" charset="0"/>
                                  <a:cs typeface="Times New Roman" panose="02020603050405020304" pitchFamily="18" charset="0"/>
                                </a:rPr>
                                <m:t>𝐇</m:t>
                              </m:r>
                            </m:e>
                            <m:sup>
                              <m:r>
                                <a:rPr lang="en-US" sz="2100" b="1" i="0" smtClean="0">
                                  <a:latin typeface="Cambria Math" panose="02040503050406030204" pitchFamily="18" charset="0"/>
                                  <a:cs typeface="Times New Roman" panose="02020603050405020304" pitchFamily="18" charset="0"/>
                                </a:rPr>
                                <m:t>𝐓</m:t>
                              </m:r>
                            </m:sup>
                          </m:sSup>
                          <m:r>
                            <a:rPr lang="en-US" sz="2100" b="1" i="1">
                              <a:latin typeface="Cambria Math" panose="02040503050406030204" pitchFamily="18" charset="0"/>
                              <a:ea typeface="Calibri" panose="020F0502020204030204" pitchFamily="34" charset="0"/>
                              <a:cs typeface="Times New Roman" panose="02020603050405020304" pitchFamily="18" charset="0"/>
                            </a:rPr>
                            <m:t>+</m:t>
                          </m:r>
                          <m:r>
                            <a:rPr lang="en-US" sz="2100" b="1" i="1">
                              <a:latin typeface="Cambria Math" panose="02040503050406030204" pitchFamily="18" charset="0"/>
                              <a:ea typeface="Calibri" panose="020F0502020204030204" pitchFamily="34" charset="0"/>
                              <a:cs typeface="Times New Roman" panose="02020603050405020304" pitchFamily="18" charset="0"/>
                            </a:rPr>
                            <m:t>𝑹</m:t>
                          </m:r>
                          <m:r>
                            <a:rPr lang="en-US" sz="2100" b="1" i="1">
                              <a:latin typeface="Cambria Math" panose="02040503050406030204" pitchFamily="18" charset="0"/>
                              <a:ea typeface="Calibri" panose="020F0502020204030204" pitchFamily="34" charset="0"/>
                              <a:cs typeface="Times New Roman" panose="02020603050405020304" pitchFamily="18" charset="0"/>
                            </a:rPr>
                            <m:t>]</m:t>
                          </m:r>
                        </m:e>
                        <m:sup>
                          <m:r>
                            <a:rPr lang="en-US" sz="2100" b="1" i="1" smtClean="0">
                              <a:latin typeface="Cambria Math" panose="02040503050406030204" pitchFamily="18" charset="0"/>
                              <a:cs typeface="Times New Roman" panose="02020603050405020304" pitchFamily="18" charset="0"/>
                            </a:rPr>
                            <m:t>−</m:t>
                          </m:r>
                          <m:r>
                            <a:rPr lang="en-US" sz="2100" b="1" i="1" smtClean="0">
                              <a:latin typeface="Cambria Math" panose="02040503050406030204" pitchFamily="18" charset="0"/>
                              <a:cs typeface="Times New Roman" panose="02020603050405020304" pitchFamily="18" charset="0"/>
                            </a:rPr>
                            <m:t>𝟏</m:t>
                          </m:r>
                        </m:sup>
                      </m:sSup>
                    </m:oMath>
                  </m:oMathPara>
                </a14:m>
                <a:endParaRPr lang="en-US" sz="2100" dirty="0"/>
              </a:p>
              <a:p>
                <a:pPr lvl="1"/>
                <a:r>
                  <a:rPr lang="en-US" sz="1900" b="1" dirty="0"/>
                  <a:t>H</a:t>
                </a:r>
                <a:r>
                  <a:rPr lang="en-US" sz="1900" dirty="0"/>
                  <a:t> is the matrix of partial derivatives of the measurement with respect to the state</a:t>
                </a:r>
              </a:p>
              <a:p>
                <a:r>
                  <a:rPr lang="en-US" sz="2200" dirty="0"/>
                  <a:t>The covariance is also updated at the measurement time</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b="1" i="1" smtClean="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b="1" i="1">
                              <a:effectLst/>
                              <a:latin typeface="Cambria Math" panose="02040503050406030204" pitchFamily="18" charset="0"/>
                              <a:ea typeface="Calibri" panose="020F0502020204030204" pitchFamily="34" charset="0"/>
                              <a:cs typeface="Times New Roman" panose="02020603050405020304" pitchFamily="18" charset="0"/>
                            </a:rPr>
                            <m:t>𝐏</m:t>
                          </m:r>
                        </m:e>
                        <m:sup>
                          <m:r>
                            <a:rPr lang="en-US" b="1"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b="1" i="1">
                              <a:effectLst/>
                              <a:latin typeface="Cambria Math" panose="02040503050406030204" pitchFamily="18" charset="0"/>
                              <a:ea typeface="Calibri" panose="020F0502020204030204" pitchFamily="34" charset="0"/>
                              <a:cs typeface="Times New Roman" panose="02020603050405020304" pitchFamily="18" charset="0"/>
                            </a:rPr>
                            <m:t>𝐏</m:t>
                          </m:r>
                        </m:e>
                        <m:sup>
                          <m:r>
                            <a:rPr lang="en-US" b="1"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b="1" i="1">
                          <a:effectLst/>
                          <a:latin typeface="Cambria Math" panose="02040503050406030204" pitchFamily="18" charset="0"/>
                          <a:ea typeface="Calibri" panose="020F0502020204030204" pitchFamily="34" charset="0"/>
                          <a:cs typeface="Times New Roman" panose="02020603050405020304" pitchFamily="18" charset="0"/>
                        </a:rPr>
                        <m:t>𝐊𝐇</m:t>
                      </m:r>
                      <m:sSup>
                        <m:sSup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b="1" i="1">
                              <a:effectLst/>
                              <a:latin typeface="Cambria Math" panose="02040503050406030204" pitchFamily="18" charset="0"/>
                              <a:ea typeface="Calibri" panose="020F0502020204030204" pitchFamily="34" charset="0"/>
                              <a:cs typeface="Times New Roman" panose="02020603050405020304" pitchFamily="18" charset="0"/>
                            </a:rPr>
                            <m:t>𝐏</m:t>
                          </m:r>
                        </m:e>
                        <m:sup>
                          <m:r>
                            <a:rPr lang="en-US" b="1"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oMath>
                  </m:oMathPara>
                </a14:m>
                <a:endParaRPr lang="en-US" dirty="0"/>
              </a:p>
              <a:p>
                <a:r>
                  <a:rPr lang="en-US" sz="2200" dirty="0"/>
                  <a:t>The measurement update reduces the covariance</a:t>
                </a:r>
              </a:p>
              <a:p>
                <a:r>
                  <a:rPr lang="en-US" sz="2200" dirty="0"/>
                  <a:t>Note that all these operations are happening at the measurement time </a:t>
                </a:r>
                <a:r>
                  <a:rPr lang="en-US" sz="2200" i="1" dirty="0"/>
                  <a:t>t</a:t>
                </a:r>
              </a:p>
              <a:p>
                <a:pPr lvl="1"/>
                <a:r>
                  <a:rPr lang="en-US" sz="1900" dirty="0"/>
                  <a:t>The measurement update does not advance the filter forward in time</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58665F06-5460-DF04-5604-AD3AF58CCE7D}"/>
                  </a:ext>
                </a:extLst>
              </p:cNvPr>
              <p:cNvSpPr>
                <a:spLocks noGrp="1" noRot="1" noChangeAspect="1" noMove="1" noResize="1" noEditPoints="1" noAdjustHandles="1" noChangeArrowheads="1" noChangeShapeType="1" noTextEdit="1"/>
              </p:cNvSpPr>
              <p:nvPr>
                <p:ph idx="1"/>
              </p:nvPr>
            </p:nvSpPr>
            <p:spPr>
              <a:xfrm>
                <a:off x="1076138" y="1135782"/>
                <a:ext cx="10687969" cy="5573026"/>
              </a:xfrm>
              <a:blipFill>
                <a:blip r:embed="rId2"/>
                <a:stretch>
                  <a:fillRect l="-399" t="-142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A3F85BD-EB63-6664-2F57-E90915F55F1D}"/>
              </a:ext>
            </a:extLst>
          </p:cNvPr>
          <p:cNvSpPr>
            <a:spLocks noGrp="1"/>
          </p:cNvSpPr>
          <p:nvPr>
            <p:ph type="sldNum" sz="quarter" idx="12"/>
          </p:nvPr>
        </p:nvSpPr>
        <p:spPr/>
        <p:txBody>
          <a:bodyPr/>
          <a:lstStyle/>
          <a:p>
            <a:fld id="{B89D3D56-9C5D-E74E-9C18-21C2C5E31D07}" type="slidenum">
              <a:rPr lang="en-US" smtClean="0"/>
              <a:pPr/>
              <a:t>255</a:t>
            </a:fld>
            <a:endParaRPr lang="en-US"/>
          </a:p>
        </p:txBody>
      </p:sp>
    </p:spTree>
    <p:extLst>
      <p:ext uri="{BB962C8B-B14F-4D97-AF65-F5344CB8AC3E}">
        <p14:creationId xmlns:p14="http://schemas.microsoft.com/office/powerpoint/2010/main" val="6111689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Calibri" panose="020F0502020204030204" pitchFamily="34" charset="0"/>
                <a:cs typeface="Calibri" panose="020F0502020204030204" pitchFamily="34" charset="0"/>
              </a:rPr>
              <a:t>Time Update and Measurement Update</a:t>
            </a:r>
          </a:p>
        </p:txBody>
      </p:sp>
      <p:sp>
        <p:nvSpPr>
          <p:cNvPr id="5" name="Oval 4"/>
          <p:cNvSpPr/>
          <p:nvPr/>
        </p:nvSpPr>
        <p:spPr>
          <a:xfrm rot="434849">
            <a:off x="1431759" y="3534151"/>
            <a:ext cx="447842" cy="709864"/>
          </a:xfrm>
          <a:prstGeom prst="ellipse">
            <a:avLst/>
          </a:prstGeom>
          <a:ln>
            <a:noFill/>
          </a:ln>
          <a:effectLst>
            <a:glow rad="2540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6" name="Oval 5"/>
          <p:cNvSpPr/>
          <p:nvPr/>
        </p:nvSpPr>
        <p:spPr>
          <a:xfrm rot="1545762">
            <a:off x="4131019" y="1124348"/>
            <a:ext cx="1187786" cy="1515077"/>
          </a:xfrm>
          <a:prstGeom prst="ellipse">
            <a:avLst/>
          </a:prstGeom>
          <a:ln>
            <a:noFill/>
          </a:ln>
          <a:effectLst>
            <a:glow rad="2540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1" name="Oval 10"/>
          <p:cNvSpPr/>
          <p:nvPr/>
        </p:nvSpPr>
        <p:spPr>
          <a:xfrm>
            <a:off x="4578314" y="3737646"/>
            <a:ext cx="164130" cy="356937"/>
          </a:xfrm>
          <a:prstGeom prst="ellipse">
            <a:avLst/>
          </a:prstGeom>
          <a:solidFill>
            <a:schemeClr val="accent2">
              <a:lumMod val="40000"/>
              <a:lumOff val="60000"/>
            </a:schemeClr>
          </a:solidFill>
          <a:ln>
            <a:noFill/>
          </a:ln>
          <a:effectLst>
            <a:glow rad="254000">
              <a:schemeClr val="accent2">
                <a:lumMod val="40000"/>
                <a:lumOff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 name="Oval 11"/>
          <p:cNvSpPr/>
          <p:nvPr/>
        </p:nvSpPr>
        <p:spPr>
          <a:xfrm rot="3991666">
            <a:off x="6490711" y="1459831"/>
            <a:ext cx="616935" cy="902370"/>
          </a:xfrm>
          <a:prstGeom prst="ellipse">
            <a:avLst/>
          </a:prstGeom>
          <a:ln>
            <a:noFill/>
          </a:ln>
          <a:effectLst>
            <a:glow rad="2540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Freeform 13"/>
          <p:cNvSpPr/>
          <p:nvPr/>
        </p:nvSpPr>
        <p:spPr>
          <a:xfrm>
            <a:off x="1879602" y="1943272"/>
            <a:ext cx="2049226" cy="1538184"/>
          </a:xfrm>
          <a:custGeom>
            <a:avLst/>
            <a:gdLst>
              <a:gd name="connsiteX0" fmla="*/ 0 w 1684421"/>
              <a:gd name="connsiteY0" fmla="*/ 1034715 h 1034715"/>
              <a:gd name="connsiteX1" fmla="*/ 541421 w 1684421"/>
              <a:gd name="connsiteY1" fmla="*/ 252663 h 1034715"/>
              <a:gd name="connsiteX2" fmla="*/ 1684421 w 1684421"/>
              <a:gd name="connsiteY2" fmla="*/ 0 h 1034715"/>
            </a:gdLst>
            <a:ahLst/>
            <a:cxnLst>
              <a:cxn ang="0">
                <a:pos x="connsiteX0" y="connsiteY0"/>
              </a:cxn>
              <a:cxn ang="0">
                <a:pos x="connsiteX1" y="connsiteY1"/>
              </a:cxn>
              <a:cxn ang="0">
                <a:pos x="connsiteX2" y="connsiteY2"/>
              </a:cxn>
            </a:cxnLst>
            <a:rect l="l" t="t" r="r" b="b"/>
            <a:pathLst>
              <a:path w="1684421" h="1034715">
                <a:moveTo>
                  <a:pt x="0" y="1034715"/>
                </a:moveTo>
                <a:cubicBezTo>
                  <a:pt x="130342" y="729915"/>
                  <a:pt x="260684" y="425115"/>
                  <a:pt x="541421" y="252663"/>
                </a:cubicBezTo>
                <a:cubicBezTo>
                  <a:pt x="822158" y="80211"/>
                  <a:pt x="1253289" y="40105"/>
                  <a:pt x="1684421"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6" name="Straight Arrow Connector 15"/>
          <p:cNvCxnSpPr/>
          <p:nvPr/>
        </p:nvCxnSpPr>
        <p:spPr>
          <a:xfrm>
            <a:off x="4668252" y="2658978"/>
            <a:ext cx="535" cy="875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4992769" y="2406574"/>
            <a:ext cx="1468619" cy="1418266"/>
          </a:xfrm>
          <a:custGeom>
            <a:avLst/>
            <a:gdLst>
              <a:gd name="connsiteX0" fmla="*/ 0 w 1600200"/>
              <a:gd name="connsiteY0" fmla="*/ 974558 h 974558"/>
              <a:gd name="connsiteX1" fmla="*/ 757989 w 1600200"/>
              <a:gd name="connsiteY1" fmla="*/ 733926 h 974558"/>
              <a:gd name="connsiteX2" fmla="*/ 1600200 w 1600200"/>
              <a:gd name="connsiteY2" fmla="*/ 0 h 974558"/>
            </a:gdLst>
            <a:ahLst/>
            <a:cxnLst>
              <a:cxn ang="0">
                <a:pos x="connsiteX0" y="connsiteY0"/>
              </a:cxn>
              <a:cxn ang="0">
                <a:pos x="connsiteX1" y="connsiteY1"/>
              </a:cxn>
              <a:cxn ang="0">
                <a:pos x="connsiteX2" y="connsiteY2"/>
              </a:cxn>
            </a:cxnLst>
            <a:rect l="l" t="t" r="r" b="b"/>
            <a:pathLst>
              <a:path w="1600200" h="974558">
                <a:moveTo>
                  <a:pt x="0" y="974558"/>
                </a:moveTo>
                <a:cubicBezTo>
                  <a:pt x="245644" y="935455"/>
                  <a:pt x="491289" y="896352"/>
                  <a:pt x="757989" y="733926"/>
                </a:cubicBezTo>
                <a:cubicBezTo>
                  <a:pt x="1024689" y="571500"/>
                  <a:pt x="1312444" y="285750"/>
                  <a:pt x="1600200"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8" name="Oval 17"/>
          <p:cNvSpPr/>
          <p:nvPr/>
        </p:nvSpPr>
        <p:spPr>
          <a:xfrm rot="1366542">
            <a:off x="6551257" y="3758401"/>
            <a:ext cx="415723" cy="243451"/>
          </a:xfrm>
          <a:prstGeom prst="ellipse">
            <a:avLst/>
          </a:prstGeom>
          <a:solidFill>
            <a:schemeClr val="accent2">
              <a:lumMod val="40000"/>
              <a:lumOff val="60000"/>
            </a:schemeClr>
          </a:solidFill>
          <a:ln>
            <a:noFill/>
          </a:ln>
          <a:effectLst>
            <a:glow rad="254000">
              <a:schemeClr val="accent2">
                <a:lumMod val="40000"/>
                <a:lumOff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9" name="Straight Arrow Connector 18"/>
          <p:cNvCxnSpPr/>
          <p:nvPr/>
        </p:nvCxnSpPr>
        <p:spPr>
          <a:xfrm flipH="1">
            <a:off x="6747577" y="2476421"/>
            <a:ext cx="0" cy="1057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rot="19846556">
            <a:off x="9670673" y="1122938"/>
            <a:ext cx="818883" cy="1306414"/>
          </a:xfrm>
          <a:prstGeom prst="ellipse">
            <a:avLst/>
          </a:prstGeom>
          <a:ln>
            <a:noFill/>
          </a:ln>
          <a:effectLst>
            <a:glow rad="254000">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1" name="Freeform 20"/>
          <p:cNvSpPr/>
          <p:nvPr/>
        </p:nvSpPr>
        <p:spPr>
          <a:xfrm>
            <a:off x="7103979" y="2213810"/>
            <a:ext cx="2664326" cy="1588170"/>
          </a:xfrm>
          <a:custGeom>
            <a:avLst/>
            <a:gdLst>
              <a:gd name="connsiteX0" fmla="*/ 0 w 1600200"/>
              <a:gd name="connsiteY0" fmla="*/ 974558 h 974558"/>
              <a:gd name="connsiteX1" fmla="*/ 757989 w 1600200"/>
              <a:gd name="connsiteY1" fmla="*/ 733926 h 974558"/>
              <a:gd name="connsiteX2" fmla="*/ 1600200 w 1600200"/>
              <a:gd name="connsiteY2" fmla="*/ 0 h 974558"/>
            </a:gdLst>
            <a:ahLst/>
            <a:cxnLst>
              <a:cxn ang="0">
                <a:pos x="connsiteX0" y="connsiteY0"/>
              </a:cxn>
              <a:cxn ang="0">
                <a:pos x="connsiteX1" y="connsiteY1"/>
              </a:cxn>
              <a:cxn ang="0">
                <a:pos x="connsiteX2" y="connsiteY2"/>
              </a:cxn>
            </a:cxnLst>
            <a:rect l="l" t="t" r="r" b="b"/>
            <a:pathLst>
              <a:path w="1600200" h="974558">
                <a:moveTo>
                  <a:pt x="0" y="974558"/>
                </a:moveTo>
                <a:cubicBezTo>
                  <a:pt x="245644" y="935455"/>
                  <a:pt x="491289" y="896352"/>
                  <a:pt x="757989" y="733926"/>
                </a:cubicBezTo>
                <a:cubicBezTo>
                  <a:pt x="1024689" y="571500"/>
                  <a:pt x="1312444" y="285750"/>
                  <a:pt x="1600200"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22" name="Oval 21"/>
          <p:cNvSpPr/>
          <p:nvPr/>
        </p:nvSpPr>
        <p:spPr>
          <a:xfrm rot="1916805">
            <a:off x="9897119" y="3607310"/>
            <a:ext cx="274552" cy="399288"/>
          </a:xfrm>
          <a:prstGeom prst="ellipse">
            <a:avLst/>
          </a:prstGeom>
          <a:solidFill>
            <a:schemeClr val="accent2">
              <a:lumMod val="40000"/>
              <a:lumOff val="60000"/>
            </a:schemeClr>
          </a:solidFill>
          <a:ln>
            <a:noFill/>
          </a:ln>
          <a:effectLst>
            <a:glow rad="254000">
              <a:schemeClr val="accent2">
                <a:lumMod val="40000"/>
                <a:lumOff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23" name="Straight Arrow Connector 22"/>
          <p:cNvCxnSpPr/>
          <p:nvPr/>
        </p:nvCxnSpPr>
        <p:spPr>
          <a:xfrm>
            <a:off x="10067089" y="2386265"/>
            <a:ext cx="0" cy="1097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1632820" y="388908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latin typeface="Calibri" panose="020F0502020204030204" pitchFamily="34" charset="0"/>
              <a:cs typeface="Calibri" panose="020F0502020204030204" pitchFamily="34" charset="0"/>
            </a:endParaRPr>
          </a:p>
        </p:txBody>
      </p:sp>
      <p:sp>
        <p:nvSpPr>
          <p:cNvPr id="25" name="Oval 24"/>
          <p:cNvSpPr/>
          <p:nvPr/>
        </p:nvSpPr>
        <p:spPr>
          <a:xfrm>
            <a:off x="10067089" y="1816124"/>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latin typeface="Calibri" panose="020F0502020204030204" pitchFamily="34" charset="0"/>
              <a:cs typeface="Calibri" panose="020F0502020204030204" pitchFamily="34" charset="0"/>
            </a:endParaRPr>
          </a:p>
        </p:txBody>
      </p:sp>
      <p:sp>
        <p:nvSpPr>
          <p:cNvPr id="26" name="Oval 25"/>
          <p:cNvSpPr/>
          <p:nvPr/>
        </p:nvSpPr>
        <p:spPr>
          <a:xfrm>
            <a:off x="6747577" y="1897552"/>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latin typeface="Calibri" panose="020F0502020204030204" pitchFamily="34" charset="0"/>
              <a:cs typeface="Calibri" panose="020F0502020204030204" pitchFamily="34" charset="0"/>
            </a:endParaRPr>
          </a:p>
        </p:txBody>
      </p:sp>
      <p:sp>
        <p:nvSpPr>
          <p:cNvPr id="27" name="Oval 26"/>
          <p:cNvSpPr/>
          <p:nvPr/>
        </p:nvSpPr>
        <p:spPr>
          <a:xfrm>
            <a:off x="6747577" y="3865497"/>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latin typeface="Calibri" panose="020F0502020204030204" pitchFamily="34" charset="0"/>
              <a:cs typeface="Calibri" panose="020F0502020204030204" pitchFamily="34" charset="0"/>
            </a:endParaRPr>
          </a:p>
        </p:txBody>
      </p:sp>
      <p:sp>
        <p:nvSpPr>
          <p:cNvPr id="28" name="Oval 27"/>
          <p:cNvSpPr/>
          <p:nvPr/>
        </p:nvSpPr>
        <p:spPr>
          <a:xfrm>
            <a:off x="4649137" y="3889083"/>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latin typeface="Calibri" panose="020F0502020204030204" pitchFamily="34" charset="0"/>
              <a:cs typeface="Calibri" panose="020F0502020204030204" pitchFamily="34" charset="0"/>
            </a:endParaRPr>
          </a:p>
        </p:txBody>
      </p:sp>
      <p:sp>
        <p:nvSpPr>
          <p:cNvPr id="29" name="Oval 28"/>
          <p:cNvSpPr/>
          <p:nvPr/>
        </p:nvSpPr>
        <p:spPr>
          <a:xfrm>
            <a:off x="4656755" y="1814768"/>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latin typeface="Calibri" panose="020F0502020204030204" pitchFamily="34" charset="0"/>
              <a:cs typeface="Calibri" panose="020F0502020204030204" pitchFamily="34" charset="0"/>
            </a:endParaRPr>
          </a:p>
        </p:txBody>
      </p:sp>
      <p:sp>
        <p:nvSpPr>
          <p:cNvPr id="30" name="Oval 29"/>
          <p:cNvSpPr/>
          <p:nvPr/>
        </p:nvSpPr>
        <p:spPr>
          <a:xfrm>
            <a:off x="10034395" y="3779120"/>
            <a:ext cx="45720" cy="457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ysClr val="windowText" lastClr="000000"/>
              </a:solidFill>
              <a:latin typeface="Calibri" panose="020F0502020204030204" pitchFamily="34" charset="0"/>
              <a:cs typeface="Calibri" panose="020F0502020204030204" pitchFamily="34" charset="0"/>
            </a:endParaRPr>
          </a:p>
        </p:txBody>
      </p:sp>
      <p:sp>
        <p:nvSpPr>
          <p:cNvPr id="31" name="Rectangle 30"/>
          <p:cNvSpPr/>
          <p:nvPr/>
        </p:nvSpPr>
        <p:spPr>
          <a:xfrm rot="19771034">
            <a:off x="1860668" y="1998934"/>
            <a:ext cx="1391920"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Time Update</a:t>
            </a:r>
          </a:p>
        </p:txBody>
      </p:sp>
      <p:sp>
        <p:nvSpPr>
          <p:cNvPr id="32" name="Rectangle 31"/>
          <p:cNvSpPr/>
          <p:nvPr/>
        </p:nvSpPr>
        <p:spPr>
          <a:xfrm rot="19286062">
            <a:off x="8093375" y="2683838"/>
            <a:ext cx="1391920"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Time Update</a:t>
            </a:r>
          </a:p>
        </p:txBody>
      </p:sp>
      <p:sp>
        <p:nvSpPr>
          <p:cNvPr id="33" name="Rectangle 32"/>
          <p:cNvSpPr/>
          <p:nvPr/>
        </p:nvSpPr>
        <p:spPr>
          <a:xfrm rot="18447383">
            <a:off x="5239734" y="2716260"/>
            <a:ext cx="1391920"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Time Update</a:t>
            </a:r>
          </a:p>
        </p:txBody>
      </p:sp>
      <p:sp>
        <p:nvSpPr>
          <p:cNvPr id="34" name="Rectangle 33"/>
          <p:cNvSpPr/>
          <p:nvPr/>
        </p:nvSpPr>
        <p:spPr>
          <a:xfrm rot="16200000">
            <a:off x="3676844" y="2973840"/>
            <a:ext cx="1467288" cy="584775"/>
          </a:xfrm>
          <a:prstGeom prst="rect">
            <a:avLst/>
          </a:prstGeom>
        </p:spPr>
        <p:txBody>
          <a:bodyPr wrap="square">
            <a:spAutoFit/>
          </a:bodyPr>
          <a:lstStyle/>
          <a:p>
            <a:pPr algn="ctr"/>
            <a:r>
              <a:rPr lang="en-US" sz="1600" dirty="0">
                <a:latin typeface="Calibri" panose="020F0502020204030204" pitchFamily="34" charset="0"/>
                <a:cs typeface="Calibri" panose="020F0502020204030204" pitchFamily="34" charset="0"/>
              </a:rPr>
              <a:t>Measurement Update</a:t>
            </a:r>
          </a:p>
        </p:txBody>
      </p:sp>
      <p:sp>
        <p:nvSpPr>
          <p:cNvPr id="35" name="Rectangle 34"/>
          <p:cNvSpPr/>
          <p:nvPr/>
        </p:nvSpPr>
        <p:spPr>
          <a:xfrm rot="16200000">
            <a:off x="6033923" y="2771952"/>
            <a:ext cx="1434718" cy="584775"/>
          </a:xfrm>
          <a:prstGeom prst="rect">
            <a:avLst/>
          </a:prstGeom>
        </p:spPr>
        <p:txBody>
          <a:bodyPr wrap="square">
            <a:spAutoFit/>
          </a:bodyPr>
          <a:lstStyle/>
          <a:p>
            <a:pPr algn="ctr"/>
            <a:r>
              <a:rPr lang="en-US" sz="1600" dirty="0">
                <a:latin typeface="Calibri" panose="020F0502020204030204" pitchFamily="34" charset="0"/>
                <a:cs typeface="Calibri" panose="020F0502020204030204" pitchFamily="34" charset="0"/>
              </a:rPr>
              <a:t>Measurement Update</a:t>
            </a:r>
          </a:p>
        </p:txBody>
      </p:sp>
      <p:sp>
        <p:nvSpPr>
          <p:cNvPr id="36" name="Rectangle 35"/>
          <p:cNvSpPr/>
          <p:nvPr/>
        </p:nvSpPr>
        <p:spPr>
          <a:xfrm rot="16200000">
            <a:off x="9217793" y="2644565"/>
            <a:ext cx="1618523" cy="584775"/>
          </a:xfrm>
          <a:prstGeom prst="rect">
            <a:avLst/>
          </a:prstGeom>
        </p:spPr>
        <p:txBody>
          <a:bodyPr wrap="square">
            <a:spAutoFit/>
          </a:bodyPr>
          <a:lstStyle/>
          <a:p>
            <a:pPr algn="ctr"/>
            <a:r>
              <a:rPr lang="en-US" sz="1600" dirty="0">
                <a:latin typeface="Calibri" panose="020F0502020204030204" pitchFamily="34" charset="0"/>
                <a:cs typeface="Calibri" panose="020F0502020204030204" pitchFamily="34" charset="0"/>
              </a:rPr>
              <a:t>Measurement Update</a:t>
            </a:r>
          </a:p>
        </p:txBody>
      </p:sp>
      <p:cxnSp>
        <p:nvCxnSpPr>
          <p:cNvPr id="37" name="Straight Connector 36"/>
          <p:cNvCxnSpPr/>
          <p:nvPr/>
        </p:nvCxnSpPr>
        <p:spPr>
          <a:xfrm flipV="1">
            <a:off x="1132532" y="6060804"/>
            <a:ext cx="10058400" cy="0"/>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1080222" y="5691472"/>
            <a:ext cx="620683" cy="369332"/>
          </a:xfrm>
          <a:prstGeom prst="rect">
            <a:avLst/>
          </a:prstGeom>
        </p:spPr>
        <p:txBody>
          <a:bodyPr wrap="none">
            <a:spAutoFit/>
          </a:bodyPr>
          <a:lstStyle/>
          <a:p>
            <a:r>
              <a:rPr lang="en-US">
                <a:latin typeface="Calibri" panose="020F0502020204030204" pitchFamily="34" charset="0"/>
                <a:cs typeface="Calibri" panose="020F0502020204030204" pitchFamily="34" charset="0"/>
              </a:rPr>
              <a:t>time</a:t>
            </a:r>
          </a:p>
        </p:txBody>
      </p:sp>
      <p:cxnSp>
        <p:nvCxnSpPr>
          <p:cNvPr id="39" name="Straight Connector 38"/>
          <p:cNvCxnSpPr/>
          <p:nvPr/>
        </p:nvCxnSpPr>
        <p:spPr>
          <a:xfrm>
            <a:off x="1675249" y="5939781"/>
            <a:ext cx="0" cy="1210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685478" y="5927397"/>
            <a:ext cx="0" cy="1210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786989" y="5923381"/>
            <a:ext cx="0" cy="1210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0083653" y="5947445"/>
            <a:ext cx="0" cy="12102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1388771" y="6106414"/>
            <a:ext cx="377026" cy="369332"/>
          </a:xfrm>
          <a:prstGeom prst="rect">
            <a:avLst/>
          </a:prstGeom>
        </p:spPr>
        <p:txBody>
          <a:bodyPr wrap="none">
            <a:spAutoFit/>
          </a:bodyPr>
          <a:lstStyle/>
          <a:p>
            <a:r>
              <a:rPr lang="en-US">
                <a:latin typeface="Calibri" panose="020F0502020204030204" pitchFamily="34" charset="0"/>
                <a:cs typeface="Calibri" panose="020F0502020204030204" pitchFamily="34" charset="0"/>
              </a:rPr>
              <a:t>t0</a:t>
            </a:r>
          </a:p>
        </p:txBody>
      </p:sp>
      <p:sp>
        <p:nvSpPr>
          <p:cNvPr id="63" name="Rectangle 62"/>
          <p:cNvSpPr/>
          <p:nvPr/>
        </p:nvSpPr>
        <p:spPr>
          <a:xfrm>
            <a:off x="4022566" y="6113501"/>
            <a:ext cx="1297406" cy="369332"/>
          </a:xfrm>
          <a:prstGeom prst="rect">
            <a:avLst/>
          </a:prstGeom>
        </p:spPr>
        <p:txBody>
          <a:bodyPr wrap="none">
            <a:spAutoFit/>
          </a:bodyPr>
          <a:lstStyle/>
          <a:p>
            <a:r>
              <a:rPr lang="en-US">
                <a:latin typeface="Calibri" panose="020F0502020204030204" pitchFamily="34" charset="0"/>
                <a:cs typeface="Calibri" panose="020F0502020204030204" pitchFamily="34" charset="0"/>
              </a:rPr>
              <a:t>observation</a:t>
            </a:r>
          </a:p>
        </p:txBody>
      </p:sp>
      <p:sp>
        <p:nvSpPr>
          <p:cNvPr id="64" name="Rectangle 63"/>
          <p:cNvSpPr/>
          <p:nvPr/>
        </p:nvSpPr>
        <p:spPr>
          <a:xfrm>
            <a:off x="9388173" y="6093711"/>
            <a:ext cx="1297406" cy="369332"/>
          </a:xfrm>
          <a:prstGeom prst="rect">
            <a:avLst/>
          </a:prstGeom>
        </p:spPr>
        <p:txBody>
          <a:bodyPr wrap="none">
            <a:spAutoFit/>
          </a:bodyPr>
          <a:lstStyle/>
          <a:p>
            <a:r>
              <a:rPr lang="en-US">
                <a:latin typeface="Calibri" panose="020F0502020204030204" pitchFamily="34" charset="0"/>
                <a:cs typeface="Calibri" panose="020F0502020204030204" pitchFamily="34" charset="0"/>
              </a:rPr>
              <a:t>observation</a:t>
            </a:r>
          </a:p>
        </p:txBody>
      </p:sp>
      <p:sp>
        <p:nvSpPr>
          <p:cNvPr id="65" name="Rectangle 64"/>
          <p:cNvSpPr/>
          <p:nvPr/>
        </p:nvSpPr>
        <p:spPr>
          <a:xfrm>
            <a:off x="6088055" y="6093711"/>
            <a:ext cx="1297406" cy="369332"/>
          </a:xfrm>
          <a:prstGeom prst="rect">
            <a:avLst/>
          </a:prstGeom>
        </p:spPr>
        <p:txBody>
          <a:bodyPr wrap="none">
            <a:spAutoFit/>
          </a:bodyPr>
          <a:lstStyle/>
          <a:p>
            <a:r>
              <a:rPr lang="en-US">
                <a:latin typeface="Calibri" panose="020F0502020204030204" pitchFamily="34" charset="0"/>
                <a:cs typeface="Calibri" panose="020F0502020204030204" pitchFamily="34" charset="0"/>
              </a:rPr>
              <a:t>observation</a:t>
            </a:r>
          </a:p>
        </p:txBody>
      </p:sp>
      <p:cxnSp>
        <p:nvCxnSpPr>
          <p:cNvPr id="68" name="Straight Connector 67"/>
          <p:cNvCxnSpPr/>
          <p:nvPr/>
        </p:nvCxnSpPr>
        <p:spPr>
          <a:xfrm flipV="1">
            <a:off x="1215847" y="4580585"/>
            <a:ext cx="2447" cy="1532916"/>
          </a:xfrm>
          <a:prstGeom prst="line">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rot="16200000">
            <a:off x="326264" y="5053636"/>
            <a:ext cx="1438214" cy="307777"/>
          </a:xfrm>
          <a:prstGeom prst="rect">
            <a:avLst/>
          </a:prstGeom>
        </p:spPr>
        <p:txBody>
          <a:bodyPr wrap="none">
            <a:spAutoFit/>
          </a:bodyPr>
          <a:lstStyle/>
          <a:p>
            <a:r>
              <a:rPr lang="en-US" sz="1400">
                <a:latin typeface="Calibri" panose="020F0502020204030204" pitchFamily="34" charset="0"/>
                <a:cs typeface="Calibri" panose="020F0502020204030204" pitchFamily="34" charset="0"/>
              </a:rPr>
              <a:t>State uncertainty</a:t>
            </a:r>
          </a:p>
        </p:txBody>
      </p:sp>
      <p:sp>
        <p:nvSpPr>
          <p:cNvPr id="71" name="Freeform 70"/>
          <p:cNvSpPr/>
          <p:nvPr/>
        </p:nvSpPr>
        <p:spPr>
          <a:xfrm>
            <a:off x="1672389" y="4451688"/>
            <a:ext cx="2983832" cy="637674"/>
          </a:xfrm>
          <a:custGeom>
            <a:avLst/>
            <a:gdLst>
              <a:gd name="connsiteX0" fmla="*/ 0 w 2983832"/>
              <a:gd name="connsiteY0" fmla="*/ 637674 h 637674"/>
              <a:gd name="connsiteX1" fmla="*/ 1455822 w 2983832"/>
              <a:gd name="connsiteY1" fmla="*/ 372979 h 637674"/>
              <a:gd name="connsiteX2" fmla="*/ 2983832 w 2983832"/>
              <a:gd name="connsiteY2" fmla="*/ 0 h 637674"/>
            </a:gdLst>
            <a:ahLst/>
            <a:cxnLst>
              <a:cxn ang="0">
                <a:pos x="connsiteX0" y="connsiteY0"/>
              </a:cxn>
              <a:cxn ang="0">
                <a:pos x="connsiteX1" y="connsiteY1"/>
              </a:cxn>
              <a:cxn ang="0">
                <a:pos x="connsiteX2" y="connsiteY2"/>
              </a:cxn>
            </a:cxnLst>
            <a:rect l="l" t="t" r="r" b="b"/>
            <a:pathLst>
              <a:path w="2983832" h="637674">
                <a:moveTo>
                  <a:pt x="0" y="637674"/>
                </a:moveTo>
                <a:cubicBezTo>
                  <a:pt x="479258" y="558466"/>
                  <a:pt x="958517" y="479258"/>
                  <a:pt x="1455822" y="372979"/>
                </a:cubicBezTo>
                <a:cubicBezTo>
                  <a:pt x="1953127" y="266700"/>
                  <a:pt x="2468479" y="133350"/>
                  <a:pt x="2983832"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2" name="Straight Connector 71"/>
          <p:cNvCxnSpPr/>
          <p:nvPr/>
        </p:nvCxnSpPr>
        <p:spPr>
          <a:xfrm flipH="1" flipV="1">
            <a:off x="4641597" y="4439843"/>
            <a:ext cx="14624" cy="1082656"/>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Freeform 73"/>
          <p:cNvSpPr/>
          <p:nvPr/>
        </p:nvSpPr>
        <p:spPr>
          <a:xfrm>
            <a:off x="4644189" y="4812635"/>
            <a:ext cx="2105527" cy="721895"/>
          </a:xfrm>
          <a:custGeom>
            <a:avLst/>
            <a:gdLst>
              <a:gd name="connsiteX0" fmla="*/ 0 w 2105527"/>
              <a:gd name="connsiteY0" fmla="*/ 721895 h 721895"/>
              <a:gd name="connsiteX1" fmla="*/ 661737 w 2105527"/>
              <a:gd name="connsiteY1" fmla="*/ 709864 h 721895"/>
              <a:gd name="connsiteX2" fmla="*/ 1395664 w 2105527"/>
              <a:gd name="connsiteY2" fmla="*/ 577516 h 721895"/>
              <a:gd name="connsiteX3" fmla="*/ 2105527 w 2105527"/>
              <a:gd name="connsiteY3" fmla="*/ 0 h 721895"/>
            </a:gdLst>
            <a:ahLst/>
            <a:cxnLst>
              <a:cxn ang="0">
                <a:pos x="connsiteX0" y="connsiteY0"/>
              </a:cxn>
              <a:cxn ang="0">
                <a:pos x="connsiteX1" y="connsiteY1"/>
              </a:cxn>
              <a:cxn ang="0">
                <a:pos x="connsiteX2" y="connsiteY2"/>
              </a:cxn>
              <a:cxn ang="0">
                <a:pos x="connsiteX3" y="connsiteY3"/>
              </a:cxn>
            </a:cxnLst>
            <a:rect l="l" t="t" r="r" b="b"/>
            <a:pathLst>
              <a:path w="2105527" h="721895">
                <a:moveTo>
                  <a:pt x="0" y="721895"/>
                </a:moveTo>
                <a:lnTo>
                  <a:pt x="661737" y="709864"/>
                </a:lnTo>
                <a:cubicBezTo>
                  <a:pt x="894348" y="685801"/>
                  <a:pt x="1155032" y="695827"/>
                  <a:pt x="1395664" y="577516"/>
                </a:cubicBezTo>
                <a:cubicBezTo>
                  <a:pt x="1636296" y="459205"/>
                  <a:pt x="1870911" y="229602"/>
                  <a:pt x="21055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5" name="Straight Connector 74"/>
          <p:cNvCxnSpPr/>
          <p:nvPr/>
        </p:nvCxnSpPr>
        <p:spPr>
          <a:xfrm flipH="1" flipV="1">
            <a:off x="6743781" y="4805514"/>
            <a:ext cx="14624" cy="90911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8" name="Freeform 77"/>
          <p:cNvSpPr/>
          <p:nvPr/>
        </p:nvSpPr>
        <p:spPr>
          <a:xfrm>
            <a:off x="6770437" y="4359423"/>
            <a:ext cx="3294216" cy="1348045"/>
          </a:xfrm>
          <a:custGeom>
            <a:avLst/>
            <a:gdLst>
              <a:gd name="connsiteX0" fmla="*/ 0 w 2105527"/>
              <a:gd name="connsiteY0" fmla="*/ 721895 h 721895"/>
              <a:gd name="connsiteX1" fmla="*/ 661737 w 2105527"/>
              <a:gd name="connsiteY1" fmla="*/ 709864 h 721895"/>
              <a:gd name="connsiteX2" fmla="*/ 1395664 w 2105527"/>
              <a:gd name="connsiteY2" fmla="*/ 577516 h 721895"/>
              <a:gd name="connsiteX3" fmla="*/ 2105527 w 2105527"/>
              <a:gd name="connsiteY3" fmla="*/ 0 h 721895"/>
            </a:gdLst>
            <a:ahLst/>
            <a:cxnLst>
              <a:cxn ang="0">
                <a:pos x="connsiteX0" y="connsiteY0"/>
              </a:cxn>
              <a:cxn ang="0">
                <a:pos x="connsiteX1" y="connsiteY1"/>
              </a:cxn>
              <a:cxn ang="0">
                <a:pos x="connsiteX2" y="connsiteY2"/>
              </a:cxn>
              <a:cxn ang="0">
                <a:pos x="connsiteX3" y="connsiteY3"/>
              </a:cxn>
            </a:cxnLst>
            <a:rect l="l" t="t" r="r" b="b"/>
            <a:pathLst>
              <a:path w="2105527" h="721895">
                <a:moveTo>
                  <a:pt x="0" y="721895"/>
                </a:moveTo>
                <a:lnTo>
                  <a:pt x="661737" y="709864"/>
                </a:lnTo>
                <a:cubicBezTo>
                  <a:pt x="894348" y="685801"/>
                  <a:pt x="1155032" y="695827"/>
                  <a:pt x="1395664" y="577516"/>
                </a:cubicBezTo>
                <a:cubicBezTo>
                  <a:pt x="1636296" y="459205"/>
                  <a:pt x="1870911" y="229602"/>
                  <a:pt x="21055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79" name="Straight Connector 78"/>
          <p:cNvCxnSpPr/>
          <p:nvPr/>
        </p:nvCxnSpPr>
        <p:spPr>
          <a:xfrm flipH="1" flipV="1">
            <a:off x="10069373" y="4359423"/>
            <a:ext cx="14624" cy="90911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020627" y="3594815"/>
            <a:ext cx="1229824" cy="523220"/>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A priori state</a:t>
            </a:r>
          </a:p>
          <a:p>
            <a:r>
              <a:rPr lang="en-US" sz="1400" dirty="0">
                <a:latin typeface="Calibri" panose="020F0502020204030204" pitchFamily="34" charset="0"/>
                <a:cs typeface="Calibri" panose="020F0502020204030204" pitchFamily="34" charset="0"/>
              </a:rPr>
              <a:t>&amp; uncertainty</a:t>
            </a:r>
          </a:p>
        </p:txBody>
      </p:sp>
      <p:sp>
        <p:nvSpPr>
          <p:cNvPr id="81" name="Freeform 80"/>
          <p:cNvSpPr/>
          <p:nvPr/>
        </p:nvSpPr>
        <p:spPr>
          <a:xfrm>
            <a:off x="10095279" y="5020438"/>
            <a:ext cx="877521" cy="231469"/>
          </a:xfrm>
          <a:custGeom>
            <a:avLst/>
            <a:gdLst>
              <a:gd name="connsiteX0" fmla="*/ 0 w 2983832"/>
              <a:gd name="connsiteY0" fmla="*/ 637674 h 637674"/>
              <a:gd name="connsiteX1" fmla="*/ 1455822 w 2983832"/>
              <a:gd name="connsiteY1" fmla="*/ 372979 h 637674"/>
              <a:gd name="connsiteX2" fmla="*/ 2983832 w 2983832"/>
              <a:gd name="connsiteY2" fmla="*/ 0 h 637674"/>
            </a:gdLst>
            <a:ahLst/>
            <a:cxnLst>
              <a:cxn ang="0">
                <a:pos x="connsiteX0" y="connsiteY0"/>
              </a:cxn>
              <a:cxn ang="0">
                <a:pos x="connsiteX1" y="connsiteY1"/>
              </a:cxn>
              <a:cxn ang="0">
                <a:pos x="connsiteX2" y="connsiteY2"/>
              </a:cxn>
            </a:cxnLst>
            <a:rect l="l" t="t" r="r" b="b"/>
            <a:pathLst>
              <a:path w="2983832" h="637674">
                <a:moveTo>
                  <a:pt x="0" y="637674"/>
                </a:moveTo>
                <a:cubicBezTo>
                  <a:pt x="479258" y="558466"/>
                  <a:pt x="958517" y="479258"/>
                  <a:pt x="1455822" y="372979"/>
                </a:cubicBezTo>
                <a:cubicBezTo>
                  <a:pt x="1953127" y="266700"/>
                  <a:pt x="2468479" y="133350"/>
                  <a:pt x="2983832"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2" name="Rectangle 81"/>
          <p:cNvSpPr/>
          <p:nvPr/>
        </p:nvSpPr>
        <p:spPr>
          <a:xfrm>
            <a:off x="4891797" y="3948310"/>
            <a:ext cx="1289264" cy="523220"/>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Definitive state</a:t>
            </a:r>
          </a:p>
          <a:p>
            <a:r>
              <a:rPr lang="en-US" sz="1400" dirty="0">
                <a:latin typeface="Calibri" panose="020F0502020204030204" pitchFamily="34" charset="0"/>
                <a:cs typeface="Calibri" panose="020F0502020204030204" pitchFamily="34" charset="0"/>
              </a:rPr>
              <a:t>&amp; uncertainty</a:t>
            </a:r>
          </a:p>
        </p:txBody>
      </p:sp>
      <p:sp>
        <p:nvSpPr>
          <p:cNvPr id="83" name="Rectangle 82"/>
          <p:cNvSpPr/>
          <p:nvPr/>
        </p:nvSpPr>
        <p:spPr>
          <a:xfrm>
            <a:off x="7110160" y="3865880"/>
            <a:ext cx="1289264" cy="523220"/>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Definitive state</a:t>
            </a:r>
          </a:p>
          <a:p>
            <a:r>
              <a:rPr lang="en-US" sz="1400" dirty="0">
                <a:latin typeface="Calibri" panose="020F0502020204030204" pitchFamily="34" charset="0"/>
                <a:cs typeface="Calibri" panose="020F0502020204030204" pitchFamily="34" charset="0"/>
              </a:rPr>
              <a:t>&amp; uncertainty</a:t>
            </a:r>
          </a:p>
        </p:txBody>
      </p:sp>
      <p:sp>
        <p:nvSpPr>
          <p:cNvPr id="84" name="Rectangle 83"/>
          <p:cNvSpPr/>
          <p:nvPr/>
        </p:nvSpPr>
        <p:spPr>
          <a:xfrm>
            <a:off x="10364053" y="3585857"/>
            <a:ext cx="1289264" cy="523220"/>
          </a:xfrm>
          <a:prstGeom prst="rect">
            <a:avLst/>
          </a:prstGeom>
        </p:spPr>
        <p:txBody>
          <a:bodyPr wrap="none">
            <a:spAutoFit/>
          </a:bodyPr>
          <a:lstStyle/>
          <a:p>
            <a:r>
              <a:rPr lang="en-US" sz="1400" dirty="0">
                <a:latin typeface="Calibri" panose="020F0502020204030204" pitchFamily="34" charset="0"/>
                <a:cs typeface="Calibri" panose="020F0502020204030204" pitchFamily="34" charset="0"/>
              </a:rPr>
              <a:t>Definitive state</a:t>
            </a:r>
          </a:p>
          <a:p>
            <a:r>
              <a:rPr lang="en-US" sz="1400" dirty="0">
                <a:latin typeface="Calibri" panose="020F0502020204030204" pitchFamily="34" charset="0"/>
                <a:cs typeface="Calibri" panose="020F0502020204030204" pitchFamily="34" charset="0"/>
              </a:rPr>
              <a:t>&amp; uncertainty</a:t>
            </a:r>
          </a:p>
        </p:txBody>
      </p:sp>
      <p:sp>
        <p:nvSpPr>
          <p:cNvPr id="52" name="Rectangle 51"/>
          <p:cNvSpPr/>
          <p:nvPr/>
        </p:nvSpPr>
        <p:spPr>
          <a:xfrm>
            <a:off x="2423350" y="4941111"/>
            <a:ext cx="922047" cy="261610"/>
          </a:xfrm>
          <a:prstGeom prst="rect">
            <a:avLst/>
          </a:prstGeom>
        </p:spPr>
        <p:txBody>
          <a:bodyPr wrap="none">
            <a:spAutoFit/>
          </a:bodyPr>
          <a:lstStyle/>
          <a:p>
            <a:r>
              <a:rPr lang="en-US" sz="1100">
                <a:solidFill>
                  <a:srgbClr val="FF0000"/>
                </a:solidFill>
                <a:latin typeface="Calibri" panose="020F0502020204030204" pitchFamily="34" charset="0"/>
                <a:cs typeface="Calibri" panose="020F0502020204030204" pitchFamily="34" charset="0"/>
              </a:rPr>
              <a:t>Time Update</a:t>
            </a:r>
          </a:p>
        </p:txBody>
      </p:sp>
      <p:sp>
        <p:nvSpPr>
          <p:cNvPr id="53" name="Rectangle 52"/>
          <p:cNvSpPr/>
          <p:nvPr/>
        </p:nvSpPr>
        <p:spPr>
          <a:xfrm>
            <a:off x="5200662" y="5567245"/>
            <a:ext cx="922047" cy="261610"/>
          </a:xfrm>
          <a:prstGeom prst="rect">
            <a:avLst/>
          </a:prstGeom>
        </p:spPr>
        <p:txBody>
          <a:bodyPr wrap="none">
            <a:spAutoFit/>
          </a:bodyPr>
          <a:lstStyle/>
          <a:p>
            <a:r>
              <a:rPr lang="en-US" sz="1100">
                <a:solidFill>
                  <a:srgbClr val="FF0000"/>
                </a:solidFill>
                <a:latin typeface="Calibri" panose="020F0502020204030204" pitchFamily="34" charset="0"/>
                <a:cs typeface="Calibri" panose="020F0502020204030204" pitchFamily="34" charset="0"/>
              </a:rPr>
              <a:t>Time Update</a:t>
            </a:r>
          </a:p>
        </p:txBody>
      </p:sp>
      <p:sp>
        <p:nvSpPr>
          <p:cNvPr id="54" name="Rectangle 53"/>
          <p:cNvSpPr/>
          <p:nvPr/>
        </p:nvSpPr>
        <p:spPr>
          <a:xfrm>
            <a:off x="7613037" y="5693720"/>
            <a:ext cx="922047" cy="261610"/>
          </a:xfrm>
          <a:prstGeom prst="rect">
            <a:avLst/>
          </a:prstGeom>
        </p:spPr>
        <p:txBody>
          <a:bodyPr wrap="none">
            <a:spAutoFit/>
          </a:bodyPr>
          <a:lstStyle/>
          <a:p>
            <a:r>
              <a:rPr lang="en-US" sz="1100">
                <a:solidFill>
                  <a:srgbClr val="FF0000"/>
                </a:solidFill>
                <a:latin typeface="Calibri" panose="020F0502020204030204" pitchFamily="34" charset="0"/>
                <a:cs typeface="Calibri" panose="020F0502020204030204" pitchFamily="34" charset="0"/>
              </a:rPr>
              <a:t>Time Update</a:t>
            </a:r>
          </a:p>
        </p:txBody>
      </p:sp>
      <p:sp>
        <p:nvSpPr>
          <p:cNvPr id="55" name="Rectangle 54"/>
          <p:cNvSpPr/>
          <p:nvPr/>
        </p:nvSpPr>
        <p:spPr>
          <a:xfrm>
            <a:off x="4604573" y="4767026"/>
            <a:ext cx="1108654" cy="430887"/>
          </a:xfrm>
          <a:prstGeom prst="rect">
            <a:avLst/>
          </a:prstGeom>
        </p:spPr>
        <p:txBody>
          <a:bodyPr wrap="square">
            <a:spAutoFit/>
          </a:bodyPr>
          <a:lstStyle/>
          <a:p>
            <a:pPr algn="ctr"/>
            <a:r>
              <a:rPr lang="en-US" sz="1100">
                <a:solidFill>
                  <a:srgbClr val="FF0000"/>
                </a:solidFill>
                <a:latin typeface="Calibri" panose="020F0502020204030204" pitchFamily="34" charset="0"/>
                <a:cs typeface="Calibri" panose="020F0502020204030204" pitchFamily="34" charset="0"/>
              </a:rPr>
              <a:t>Measurement Update</a:t>
            </a:r>
          </a:p>
        </p:txBody>
      </p:sp>
      <p:sp>
        <p:nvSpPr>
          <p:cNvPr id="56" name="Rectangle 55"/>
          <p:cNvSpPr/>
          <p:nvPr/>
        </p:nvSpPr>
        <p:spPr>
          <a:xfrm>
            <a:off x="6760998" y="4993680"/>
            <a:ext cx="1108654" cy="430887"/>
          </a:xfrm>
          <a:prstGeom prst="rect">
            <a:avLst/>
          </a:prstGeom>
        </p:spPr>
        <p:txBody>
          <a:bodyPr wrap="square">
            <a:spAutoFit/>
          </a:bodyPr>
          <a:lstStyle/>
          <a:p>
            <a:pPr algn="ctr"/>
            <a:r>
              <a:rPr lang="en-US" sz="1100">
                <a:solidFill>
                  <a:srgbClr val="FF0000"/>
                </a:solidFill>
                <a:latin typeface="Calibri" panose="020F0502020204030204" pitchFamily="34" charset="0"/>
                <a:cs typeface="Calibri" panose="020F0502020204030204" pitchFamily="34" charset="0"/>
              </a:rPr>
              <a:t>Measurement Update</a:t>
            </a:r>
          </a:p>
        </p:txBody>
      </p:sp>
      <p:sp>
        <p:nvSpPr>
          <p:cNvPr id="57" name="Rectangle 56"/>
          <p:cNvSpPr/>
          <p:nvPr/>
        </p:nvSpPr>
        <p:spPr>
          <a:xfrm>
            <a:off x="9979712" y="4442343"/>
            <a:ext cx="1108654" cy="430887"/>
          </a:xfrm>
          <a:prstGeom prst="rect">
            <a:avLst/>
          </a:prstGeom>
        </p:spPr>
        <p:txBody>
          <a:bodyPr wrap="square">
            <a:spAutoFit/>
          </a:bodyPr>
          <a:lstStyle/>
          <a:p>
            <a:pPr algn="ctr"/>
            <a:r>
              <a:rPr lang="en-US" sz="1100">
                <a:solidFill>
                  <a:srgbClr val="FF0000"/>
                </a:solidFill>
                <a:latin typeface="Calibri" panose="020F0502020204030204" pitchFamily="34" charset="0"/>
                <a:cs typeface="Calibri" panose="020F0502020204030204" pitchFamily="34" charset="0"/>
              </a:rPr>
              <a:t>Measurement Update</a:t>
            </a:r>
          </a:p>
        </p:txBody>
      </p:sp>
    </p:spTree>
    <p:extLst>
      <p:ext uri="{BB962C8B-B14F-4D97-AF65-F5344CB8AC3E}">
        <p14:creationId xmlns:p14="http://schemas.microsoft.com/office/powerpoint/2010/main" val="21009104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Filter Data Editing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76138" y="1230923"/>
                <a:ext cx="10063715" cy="5305342"/>
              </a:xfrm>
            </p:spPr>
            <p:txBody>
              <a:bodyPr>
                <a:normAutofit/>
              </a:bodyPr>
              <a:lstStyle/>
              <a:p>
                <a:r>
                  <a:rPr lang="en-US" dirty="0"/>
                  <a:t>Prior to the measurement update, the following is computed</a:t>
                </a:r>
              </a:p>
              <a:p>
                <a:endParaRPr lang="en-US" dirty="0"/>
              </a:p>
              <a:p>
                <a:pPr marL="0" indent="0">
                  <a:buNone/>
                </a:pPr>
                <a14:m>
                  <m:oMathPara xmlns:m="http://schemas.openxmlformats.org/officeDocument/2006/math">
                    <m:oMathParaPr>
                      <m:jc m:val="centerGroup"/>
                    </m:oMathParaPr>
                    <m:oMath xmlns:m="http://schemas.openxmlformats.org/officeDocument/2006/math">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𝐒</m:t>
                      </m:r>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r>
                        <a:rPr lang="en-US"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b="1"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b="1" i="1">
                              <a:effectLst/>
                              <a:latin typeface="Cambria Math" panose="02040503050406030204" pitchFamily="18" charset="0"/>
                              <a:ea typeface="Calibri" panose="020F0502020204030204" pitchFamily="34" charset="0"/>
                              <a:cs typeface="Times New Roman" panose="02020603050405020304" pitchFamily="18" charset="0"/>
                            </a:rPr>
                            <m:t>𝐇𝐏</m:t>
                          </m:r>
                        </m:e>
                        <m:sup>
                          <m:r>
                            <a:rPr lang="en-US" b="1" i="1">
                              <a:effectLst/>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i="1">
                              <a:effectLst/>
                              <a:latin typeface="Cambria Math" panose="02040503050406030204" pitchFamily="18" charset="0"/>
                              <a:ea typeface="Calibri" panose="020F0502020204030204" pitchFamily="34" charset="0"/>
                              <a:cs typeface="Times New Roman" panose="02020603050405020304" pitchFamily="18" charset="0"/>
                            </a:rPr>
                          </m:ctrlPr>
                        </m:dPr>
                        <m:e>
                          <m:r>
                            <a:rPr lang="en-US" i="1">
                              <a:effectLst/>
                              <a:latin typeface="Cambria Math" panose="02040503050406030204" pitchFamily="18" charset="0"/>
                              <a:ea typeface="Calibri" panose="020F0502020204030204" pitchFamily="34" charset="0"/>
                              <a:cs typeface="Times New Roman" panose="02020603050405020304" pitchFamily="18" charset="0"/>
                            </a:rPr>
                            <m:t>𝑡</m:t>
                          </m:r>
                        </m:e>
                      </m:d>
                      <m:sSup>
                        <m:sSupPr>
                          <m:ctrlPr>
                            <a:rPr lang="en-US" i="1" smtClean="0">
                              <a:effectLst/>
                              <a:latin typeface="Cambria Math" panose="02040503050406030204" pitchFamily="18" charset="0"/>
                              <a:cs typeface="Times New Roman" panose="02020603050405020304" pitchFamily="18" charset="0"/>
                            </a:rPr>
                          </m:ctrlPr>
                        </m:sSupPr>
                        <m:e>
                          <m:r>
                            <a:rPr lang="en-US" b="1" i="1">
                              <a:latin typeface="Cambria Math" panose="02040503050406030204" pitchFamily="18" charset="0"/>
                              <a:ea typeface="Calibri" panose="020F0502020204030204" pitchFamily="34" charset="0"/>
                              <a:cs typeface="Times New Roman" panose="02020603050405020304" pitchFamily="18" charset="0"/>
                            </a:rPr>
                            <m:t>𝐇</m:t>
                          </m:r>
                        </m:e>
                        <m:sup>
                          <m:r>
                            <m:rPr>
                              <m:sty m:val="p"/>
                            </m:rPr>
                            <a:rPr lang="en-US" b="0" i="0" smtClean="0">
                              <a:effectLst/>
                              <a:latin typeface="Cambria Math" panose="02040503050406030204" pitchFamily="18" charset="0"/>
                              <a:cs typeface="Times New Roman" panose="02020603050405020304" pitchFamily="18" charset="0"/>
                            </a:rPr>
                            <m:t>T</m:t>
                          </m:r>
                        </m:sup>
                      </m:sSup>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b="1" i="1">
                          <a:effectLst/>
                          <a:latin typeface="Cambria Math" panose="02040503050406030204" pitchFamily="18" charset="0"/>
                          <a:ea typeface="Calibri" panose="020F0502020204030204" pitchFamily="34" charset="0"/>
                          <a:cs typeface="Times New Roman" panose="02020603050405020304" pitchFamily="18" charset="0"/>
                        </a:rPr>
                        <m:t>𝐑</m:t>
                      </m:r>
                    </m:oMath>
                  </m:oMathPara>
                </a14:m>
                <a:endParaRPr lang="en-US" dirty="0"/>
              </a:p>
              <a:p>
                <a:r>
                  <a:rPr lang="en-US" dirty="0"/>
                  <a:t>The quantity </a:t>
                </a:r>
                <a:r>
                  <a:rPr lang="en-US" b="1" dirty="0"/>
                  <a:t>S</a:t>
                </a:r>
                <a:r>
                  <a:rPr lang="en-US" dirty="0"/>
                  <a:t> is essentially the sum of the state uncertainty and the measurement noise</a:t>
                </a:r>
              </a:p>
              <a:p>
                <a:pPr lvl="1"/>
                <a:r>
                  <a:rPr lang="en-US" dirty="0"/>
                  <a:t>This should make intuitive sense as a sigma-edit metric</a:t>
                </a:r>
              </a:p>
              <a:p>
                <a:pPr lvl="1"/>
                <a:r>
                  <a:rPr lang="en-US" dirty="0"/>
                  <a:t>If all is going well, we should expect any reasonable measurement residual to be within the sum of the state uncertainty and the measurement noise</a:t>
                </a:r>
              </a:p>
              <a:p>
                <a:pPr>
                  <a:lnSpc>
                    <a:spcPct val="90000"/>
                  </a:lnSpc>
                </a:pPr>
                <a:r>
                  <a:rPr lang="en-US" sz="1900" dirty="0"/>
                  <a:t>In practice, the test is performed by dividing the predicted residual </a:t>
                </a:r>
                <a14:m>
                  <m:oMath xmlns:m="http://schemas.openxmlformats.org/officeDocument/2006/math">
                    <m:sSup>
                      <m:sSupPr>
                        <m:ctrlPr>
                          <a:rPr lang="en-US" sz="2000" i="1" smtClean="0">
                            <a:latin typeface="Cambria Math" panose="02040503050406030204" pitchFamily="18" charset="0"/>
                          </a:rPr>
                        </m:ctrlPr>
                      </m:sSupPr>
                      <m:e>
                        <m:r>
                          <a:rPr lang="en-US" sz="2000">
                            <a:latin typeface="Cambria Math" panose="02040503050406030204" pitchFamily="18" charset="0"/>
                          </a:rPr>
                          <m:t>𝐲</m:t>
                        </m:r>
                      </m:e>
                      <m:sup>
                        <m:r>
                          <a:rPr lang="en-US" sz="2000">
                            <a:latin typeface="Cambria Math" panose="02040503050406030204" pitchFamily="18" charset="0"/>
                          </a:rPr>
                          <m:t>−</m:t>
                        </m:r>
                      </m:sup>
                    </m:sSup>
                    <m:d>
                      <m:dPr>
                        <m:ctrlPr>
                          <a:rPr lang="en-US" sz="2000" i="1">
                            <a:latin typeface="Cambria Math" panose="02040503050406030204" pitchFamily="18" charset="0"/>
                          </a:rPr>
                        </m:ctrlPr>
                      </m:dPr>
                      <m:e>
                        <m:r>
                          <a:rPr lang="en-US" sz="2000">
                            <a:latin typeface="Cambria Math" panose="02040503050406030204" pitchFamily="18" charset="0"/>
                          </a:rPr>
                          <m:t>𝑡</m:t>
                        </m:r>
                      </m:e>
                    </m:d>
                  </m:oMath>
                </a14:m>
                <a:r>
                  <a:rPr lang="en-US" sz="1900" dirty="0"/>
                  <a:t> by the square root of </a:t>
                </a:r>
                <a:r>
                  <a:rPr lang="en-US" sz="1900" b="1" dirty="0"/>
                  <a:t>S</a:t>
                </a:r>
                <a:r>
                  <a:rPr lang="en-US" sz="1900" dirty="0"/>
                  <a:t> to obtain a </a:t>
                </a:r>
                <a:r>
                  <a:rPr lang="en-US" sz="1900" b="1" dirty="0"/>
                  <a:t>scaled residual</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The scaled residual is unitless – both the residual and the square root of the variance have the same units, so dividing them produces a unitless quantity</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This scaled residual is then compared to a user-selected sigma edit criteria, usually the value 3, representing a 3-sigma edit criteria</a:t>
                </a:r>
              </a:p>
              <a:p>
                <a:pPr lvl="1"/>
                <a:r>
                  <a:rPr lang="en-US" dirty="0">
                    <a:effectLst/>
                    <a:latin typeface="Calibri" panose="020F0502020204030204" pitchFamily="34" charset="0"/>
                    <a:ea typeface="Calibri" panose="020F0502020204030204" pitchFamily="34" charset="0"/>
                    <a:cs typeface="Times New Roman" panose="02020603050405020304" pitchFamily="18" charset="0"/>
                  </a:rPr>
                  <a:t>If the scaled residual exceeds the edit criteria, the filter will ignore the measurement and not use it to update the state estimate</a:t>
                </a:r>
              </a:p>
              <a:p>
                <a:r>
                  <a:rPr lang="en-US" dirty="0"/>
                  <a:t>The notion of the scaled residual is very important to filter QA and we’ll come back to it later</a:t>
                </a:r>
              </a:p>
              <a:p>
                <a:pPr marL="0" lvl="1" indent="0">
                  <a:spcBef>
                    <a:spcPts val="0"/>
                  </a:spcBef>
                  <a:buNone/>
                </a:pPr>
                <a:endParaRPr lang="en-US" sz="21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76138" y="1230923"/>
                <a:ext cx="10063715" cy="5305342"/>
              </a:xfrm>
              <a:blipFill>
                <a:blip r:embed="rId3"/>
                <a:stretch>
                  <a:fillRect l="-424" t="-1724"/>
                </a:stretch>
              </a:blipFill>
            </p:spPr>
            <p:txBody>
              <a:bodyPr/>
              <a:lstStyle/>
              <a:p>
                <a:r>
                  <a:rPr lang="en-US">
                    <a:noFill/>
                  </a:rPr>
                  <a:t> </a:t>
                </a:r>
              </a:p>
            </p:txBody>
          </p:sp>
        </mc:Fallback>
      </mc:AlternateContent>
    </p:spTree>
    <p:extLst>
      <p:ext uri="{BB962C8B-B14F-4D97-AF65-F5344CB8AC3E}">
        <p14:creationId xmlns:p14="http://schemas.microsoft.com/office/powerpoint/2010/main" val="763549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Developing Filter Intuition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76138" y="1230923"/>
                <a:ext cx="10756198" cy="5305342"/>
              </a:xfrm>
            </p:spPr>
            <p:txBody>
              <a:bodyPr>
                <a:normAutofit/>
              </a:bodyPr>
              <a:lstStyle/>
              <a:p>
                <a:r>
                  <a:rPr lang="en-US" dirty="0"/>
                  <a:t>Understanding a few equations can help you develop a good intuition for how to troubleshoot and resolve most filter performance issues</a:t>
                </a:r>
              </a:p>
              <a:p>
                <a:r>
                  <a:rPr lang="en-US" dirty="0"/>
                  <a:t>The Kalman Gain (</a:t>
                </a:r>
                <a:r>
                  <a:rPr lang="en-US" b="1" dirty="0"/>
                  <a:t>K</a:t>
                </a:r>
                <a:r>
                  <a:rPr lang="en-US" dirty="0"/>
                  <a:t>) determines how the state and covariance change when a new measurement is incorporated</a:t>
                </a:r>
              </a:p>
              <a:p>
                <a:r>
                  <a:rPr lang="en-US" dirty="0"/>
                  <a:t>The state after the measurement update is a linear combination of the state before the measurement update and the residual (</a:t>
                </a:r>
                <a:r>
                  <a:rPr lang="en-US" b="1" dirty="0"/>
                  <a:t>y</a:t>
                </a:r>
                <a:r>
                  <a:rPr lang="en-US" dirty="0"/>
                  <a:t>) at time </a:t>
                </a:r>
                <a:r>
                  <a:rPr lang="en-US" b="1" dirty="0"/>
                  <a:t>t</a:t>
                </a:r>
              </a:p>
              <a:p>
                <a:pPr>
                  <a:lnSpc>
                    <a:spcPct val="120000"/>
                  </a:lnSpc>
                  <a:spcBef>
                    <a:spcPts val="0"/>
                  </a:spcBef>
                </a:pP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b="1" i="1">
                              <a:latin typeface="Cambria Math" panose="02040503050406030204" pitchFamily="18" charset="0"/>
                              <a:ea typeface="Calibri" panose="020F0502020204030204" pitchFamily="34" charset="0"/>
                              <a:cs typeface="Times New Roman" panose="02020603050405020304" pitchFamily="18" charset="0"/>
                            </a:rPr>
                          </m:ctrlPr>
                        </m:sSupPr>
                        <m:e>
                          <m:r>
                            <a:rPr lang="en-US" b="1" i="1">
                              <a:latin typeface="Cambria Math" panose="02040503050406030204" pitchFamily="18" charset="0"/>
                              <a:ea typeface="Calibri" panose="020F0502020204030204" pitchFamily="34" charset="0"/>
                              <a:cs typeface="Times New Roman" panose="02020603050405020304" pitchFamily="18" charset="0"/>
                            </a:rPr>
                            <m:t>𝐱</m:t>
                          </m:r>
                        </m:e>
                        <m:sup>
                          <m:r>
                            <a:rPr lang="en-US" b="1"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𝑡</m:t>
                          </m:r>
                        </m:e>
                      </m:d>
                      <m:r>
                        <a:rPr lang="en-US" i="1">
                          <a:latin typeface="Cambria Math" panose="02040503050406030204" pitchFamily="18" charset="0"/>
                          <a:ea typeface="Calibri" panose="020F0502020204030204" pitchFamily="34" charset="0"/>
                          <a:cs typeface="Times New Roman" panose="02020603050405020304" pitchFamily="18" charset="0"/>
                        </a:rPr>
                        <m:t>=</m:t>
                      </m:r>
                      <m:sSup>
                        <m:sSupPr>
                          <m:ctrlPr>
                            <a:rPr lang="en-US" b="1" i="1">
                              <a:latin typeface="Cambria Math" panose="02040503050406030204" pitchFamily="18" charset="0"/>
                              <a:ea typeface="Calibri" panose="020F0502020204030204" pitchFamily="34" charset="0"/>
                              <a:cs typeface="Times New Roman" panose="02020603050405020304" pitchFamily="18" charset="0"/>
                            </a:rPr>
                          </m:ctrlPr>
                        </m:sSupPr>
                        <m:e>
                          <m:r>
                            <a:rPr lang="en-US" b="1" i="1">
                              <a:latin typeface="Cambria Math" panose="02040503050406030204" pitchFamily="18" charset="0"/>
                              <a:ea typeface="Calibri" panose="020F0502020204030204" pitchFamily="34" charset="0"/>
                              <a:cs typeface="Times New Roman" panose="02020603050405020304" pitchFamily="18" charset="0"/>
                            </a:rPr>
                            <m:t>𝐱</m:t>
                          </m:r>
                        </m:e>
                        <m:sup>
                          <m:r>
                            <a:rPr lang="en-US" b="1"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𝑡</m:t>
                          </m:r>
                        </m:e>
                      </m:d>
                      <m:r>
                        <a:rPr lang="en-US" i="1">
                          <a:latin typeface="Cambria Math" panose="02040503050406030204" pitchFamily="18" charset="0"/>
                          <a:ea typeface="Calibri" panose="020F0502020204030204" pitchFamily="34" charset="0"/>
                          <a:cs typeface="Times New Roman" panose="02020603050405020304" pitchFamily="18" charset="0"/>
                        </a:rPr>
                        <m:t>+</m:t>
                      </m:r>
                      <m:r>
                        <a:rPr lang="en-US" b="1" i="1">
                          <a:latin typeface="Cambria Math" panose="02040503050406030204" pitchFamily="18" charset="0"/>
                          <a:ea typeface="Calibri" panose="020F0502020204030204" pitchFamily="34" charset="0"/>
                          <a:cs typeface="Times New Roman" panose="02020603050405020304" pitchFamily="18" charset="0"/>
                        </a:rPr>
                        <m:t>𝐊</m:t>
                      </m:r>
                      <m:sSup>
                        <m:sSupPr>
                          <m:ctrlPr>
                            <a:rPr lang="en-US" b="1" i="1">
                              <a:latin typeface="Cambria Math" panose="02040503050406030204" pitchFamily="18" charset="0"/>
                              <a:ea typeface="Calibri" panose="020F0502020204030204" pitchFamily="34" charset="0"/>
                              <a:cs typeface="Times New Roman" panose="02020603050405020304" pitchFamily="18" charset="0"/>
                            </a:rPr>
                          </m:ctrlPr>
                        </m:sSupPr>
                        <m:e>
                          <m:r>
                            <a:rPr lang="en-US" b="1" i="1">
                              <a:latin typeface="Cambria Math" panose="02040503050406030204" pitchFamily="18" charset="0"/>
                              <a:ea typeface="Calibri" panose="020F0502020204030204" pitchFamily="34" charset="0"/>
                              <a:cs typeface="Times New Roman" panose="02020603050405020304" pitchFamily="18" charset="0"/>
                            </a:rPr>
                            <m:t>𝐲</m:t>
                          </m:r>
                        </m:e>
                        <m:sup>
                          <m:r>
                            <a:rPr lang="en-US" b="1"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i="1">
                              <a:latin typeface="Cambria Math" panose="02040503050406030204" pitchFamily="18" charset="0"/>
                              <a:ea typeface="Calibri" panose="020F0502020204030204" pitchFamily="34" charset="0"/>
                              <a:cs typeface="Times New Roman" panose="02020603050405020304" pitchFamily="18" charset="0"/>
                            </a:rPr>
                          </m:ctrlPr>
                        </m:dPr>
                        <m:e>
                          <m:r>
                            <a:rPr lang="en-US" i="1">
                              <a:latin typeface="Cambria Math" panose="02040503050406030204" pitchFamily="18" charset="0"/>
                              <a:ea typeface="Calibri" panose="020F0502020204030204" pitchFamily="34" charset="0"/>
                              <a:cs typeface="Times New Roman" panose="02020603050405020304" pitchFamily="18" charset="0"/>
                            </a:rPr>
                            <m:t>𝑡</m:t>
                          </m:r>
                        </m:e>
                      </m:d>
                    </m:oMath>
                  </m:oMathPara>
                </a14:m>
                <a:endParaRPr lang="en-US" b="1" i="1" dirty="0">
                  <a:latin typeface="Cambria Math" panose="02040503050406030204" pitchFamily="18" charset="0"/>
                  <a:ea typeface="Calibri" panose="020F0502020204030204" pitchFamily="34" charset="0"/>
                  <a:cs typeface="Times New Roman" panose="02020603050405020304" pitchFamily="18" charset="0"/>
                </a:endParaRPr>
              </a:p>
              <a:p>
                <a:pPr marL="0" indent="0">
                  <a:spcBef>
                    <a:spcPts val="0"/>
                  </a:spcBef>
                  <a:buNone/>
                </a:pPr>
                <a:endParaRPr lang="en-US" sz="2100" dirty="0"/>
              </a:p>
              <a:p>
                <a:r>
                  <a:rPr lang="en-US" dirty="0"/>
                  <a:t>The state covariance after the measurement update (</a:t>
                </a:r>
                <a:r>
                  <a:rPr lang="en-US" b="1" dirty="0"/>
                  <a:t>P</a:t>
                </a:r>
                <a:r>
                  <a:rPr lang="en-US" b="1" baseline="30000" dirty="0"/>
                  <a:t>+</a:t>
                </a:r>
                <a:r>
                  <a:rPr lang="en-US" dirty="0"/>
                  <a:t>) is reduced by a factor dependent on the Kalman Gain</a:t>
                </a:r>
              </a:p>
              <a:p>
                <a:pPr lvl="1"/>
                <a:endParaRPr lang="en-US" dirty="0"/>
              </a:p>
              <a:p>
                <a:pPr marL="0" lvl="1" indent="0">
                  <a:buNone/>
                </a:pPr>
                <a14:m>
                  <m:oMathPara xmlns:m="http://schemas.openxmlformats.org/officeDocument/2006/math">
                    <m:oMathParaPr>
                      <m:jc m:val="center"/>
                    </m:oMathParaPr>
                    <m:oMath xmlns:m="http://schemas.openxmlformats.org/officeDocument/2006/math">
                      <m:sSup>
                        <m:sSupPr>
                          <m:ctrlPr>
                            <a:rPr lang="en-US" sz="2000" b="1" i="1">
                              <a:latin typeface="Cambria Math" panose="02040503050406030204" pitchFamily="18" charset="0"/>
                            </a:rPr>
                          </m:ctrlPr>
                        </m:sSupPr>
                        <m:e>
                          <m:r>
                            <a:rPr lang="en-US" sz="2000" b="1" i="1">
                              <a:latin typeface="Cambria Math" panose="02040503050406030204" pitchFamily="18" charset="0"/>
                            </a:rPr>
                            <m:t>𝑷</m:t>
                          </m:r>
                        </m:e>
                        <m:sup>
                          <m:r>
                            <a:rPr lang="en-US" sz="2000" b="1">
                              <a:latin typeface="Cambria Math" panose="02040503050406030204" pitchFamily="18" charset="0"/>
                            </a:rPr>
                            <m:t>+</m:t>
                          </m:r>
                        </m:sup>
                      </m:sSup>
                      <m:d>
                        <m:dPr>
                          <m:ctrlPr>
                            <a:rPr lang="en-US" sz="2000" i="1">
                              <a:latin typeface="Cambria Math" panose="02040503050406030204" pitchFamily="18" charset="0"/>
                            </a:rPr>
                          </m:ctrlPr>
                        </m:dPr>
                        <m:e>
                          <m:r>
                            <a:rPr lang="en-US" sz="2000">
                              <a:latin typeface="Cambria Math" panose="02040503050406030204" pitchFamily="18" charset="0"/>
                            </a:rPr>
                            <m:t>𝒕</m:t>
                          </m:r>
                        </m:e>
                      </m:d>
                      <m:r>
                        <a:rPr lang="en-US" sz="2000">
                          <a:latin typeface="Cambria Math" panose="02040503050406030204" pitchFamily="18" charset="0"/>
                        </a:rPr>
                        <m:t>=</m:t>
                      </m:r>
                      <m:sSup>
                        <m:sSupPr>
                          <m:ctrlPr>
                            <a:rPr lang="en-US" sz="2000" b="1" i="1">
                              <a:latin typeface="Cambria Math" panose="02040503050406030204" pitchFamily="18" charset="0"/>
                            </a:rPr>
                          </m:ctrlPr>
                        </m:sSupPr>
                        <m:e>
                          <m:r>
                            <a:rPr lang="en-US" sz="2000" b="1" i="1">
                              <a:latin typeface="Cambria Math" panose="02040503050406030204" pitchFamily="18" charset="0"/>
                            </a:rPr>
                            <m:t>𝑷</m:t>
                          </m:r>
                        </m:e>
                        <m:sup>
                          <m:r>
                            <a:rPr lang="en-US" sz="2000" b="1">
                              <a:latin typeface="Cambria Math" panose="02040503050406030204" pitchFamily="18" charset="0"/>
                            </a:rPr>
                            <m:t>−</m:t>
                          </m:r>
                        </m:sup>
                      </m:sSup>
                      <m:d>
                        <m:dPr>
                          <m:ctrlPr>
                            <a:rPr lang="en-US" sz="2000" i="1">
                              <a:latin typeface="Cambria Math" panose="02040503050406030204" pitchFamily="18" charset="0"/>
                            </a:rPr>
                          </m:ctrlPr>
                        </m:dPr>
                        <m:e>
                          <m:r>
                            <a:rPr lang="en-US" sz="2000">
                              <a:latin typeface="Cambria Math" panose="02040503050406030204" pitchFamily="18" charset="0"/>
                            </a:rPr>
                            <m:t>𝒕</m:t>
                          </m:r>
                        </m:e>
                      </m:d>
                      <m:r>
                        <a:rPr lang="en-US" sz="2000">
                          <a:latin typeface="Cambria Math" panose="02040503050406030204" pitchFamily="18" charset="0"/>
                        </a:rPr>
                        <m:t>−</m:t>
                      </m:r>
                      <m:r>
                        <a:rPr lang="en-US" sz="2000">
                          <a:latin typeface="Cambria Math" panose="02040503050406030204" pitchFamily="18" charset="0"/>
                        </a:rPr>
                        <m:t>𝑲</m:t>
                      </m:r>
                      <m:r>
                        <a:rPr lang="en-US" sz="2000" b="1" i="1">
                          <a:latin typeface="Cambria Math" panose="02040503050406030204" pitchFamily="18" charset="0"/>
                        </a:rPr>
                        <m:t>𝑯</m:t>
                      </m:r>
                      <m:sSup>
                        <m:sSupPr>
                          <m:ctrlPr>
                            <a:rPr lang="en-US" sz="2000" b="1" i="1">
                              <a:latin typeface="Cambria Math" panose="02040503050406030204" pitchFamily="18" charset="0"/>
                            </a:rPr>
                          </m:ctrlPr>
                        </m:sSupPr>
                        <m:e>
                          <m:r>
                            <a:rPr lang="en-US" sz="2000" b="1" i="1">
                              <a:latin typeface="Cambria Math" panose="02040503050406030204" pitchFamily="18" charset="0"/>
                            </a:rPr>
                            <m:t>𝑷</m:t>
                          </m:r>
                        </m:e>
                        <m:sup>
                          <m:r>
                            <a:rPr lang="en-US" sz="2000" b="1">
                              <a:latin typeface="Cambria Math" panose="02040503050406030204" pitchFamily="18" charset="0"/>
                            </a:rPr>
                            <m:t>−</m:t>
                          </m:r>
                        </m:sup>
                      </m:sSup>
                      <m:d>
                        <m:dPr>
                          <m:ctrlPr>
                            <a:rPr lang="en-US" sz="2000" i="1">
                              <a:latin typeface="Cambria Math" panose="02040503050406030204" pitchFamily="18" charset="0"/>
                            </a:rPr>
                          </m:ctrlPr>
                        </m:dPr>
                        <m:e>
                          <m:r>
                            <a:rPr lang="en-US" sz="2000">
                              <a:latin typeface="Cambria Math" panose="02040503050406030204" pitchFamily="18" charset="0"/>
                            </a:rPr>
                            <m:t>𝒕</m:t>
                          </m:r>
                        </m:e>
                      </m:d>
                    </m:oMath>
                  </m:oMathPara>
                </a14:m>
                <a:endParaRPr lang="en-US" sz="2000" dirty="0"/>
              </a:p>
              <a:p>
                <a:r>
                  <a:rPr lang="en-US" dirty="0"/>
                  <a:t>The Kalman Gain, </a:t>
                </a:r>
                <a:r>
                  <a:rPr lang="en-US" b="1" dirty="0"/>
                  <a:t>K</a:t>
                </a:r>
                <a:r>
                  <a:rPr lang="en-US" dirty="0"/>
                  <a:t>, is a combination of the state uncertainty before the measurement update (</a:t>
                </a:r>
                <a:r>
                  <a:rPr lang="en-US" b="1" dirty="0"/>
                  <a:t>P</a:t>
                </a:r>
                <a:r>
                  <a:rPr lang="en-US" b="1" baseline="30000" dirty="0"/>
                  <a:t>-</a:t>
                </a:r>
                <a:r>
                  <a:rPr lang="en-US" dirty="0"/>
                  <a:t>) and the measurement noise </a:t>
                </a:r>
                <a:r>
                  <a:rPr lang="en-US" b="1" dirty="0"/>
                  <a:t>R</a:t>
                </a:r>
              </a:p>
              <a:p>
                <a:pPr>
                  <a:spcBef>
                    <a:spcPts val="0"/>
                  </a:spcBef>
                </a:pPr>
                <a:endParaRPr lang="en-US" dirty="0"/>
              </a:p>
              <a:p>
                <a:pPr marL="0" indent="0" algn="ctr">
                  <a:buNone/>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rPr>
                        <m:t>𝑲</m:t>
                      </m:r>
                      <m:r>
                        <a:rPr lang="en-US">
                          <a:latin typeface="Cambria Math" panose="02040503050406030204" pitchFamily="18" charset="0"/>
                        </a:rPr>
                        <m:t> ≈ </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𝑷</m:t>
                              </m:r>
                            </m:e>
                            <m:sup>
                              <m:r>
                                <a:rPr lang="en-US">
                                  <a:latin typeface="Cambria Math" panose="02040503050406030204" pitchFamily="18" charset="0"/>
                                  <a:ea typeface="Cambria Math" panose="02040503050406030204" pitchFamily="18" charset="0"/>
                                </a:rPr>
                                <m:t>−</m:t>
                              </m:r>
                            </m:sup>
                          </m:sSup>
                          <m:r>
                            <a:rPr lang="en-US">
                              <a:latin typeface="Cambria Math" panose="02040503050406030204" pitchFamily="18" charset="0"/>
                              <a:ea typeface="Cambria Math" panose="02040503050406030204" pitchFamily="18" charset="0"/>
                            </a:rPr>
                            <m:t>(</m:t>
                          </m:r>
                          <m:r>
                            <a:rPr lang="en-US">
                              <a:latin typeface="Cambria Math" panose="02040503050406030204" pitchFamily="18" charset="0"/>
                              <a:ea typeface="Cambria Math" panose="02040503050406030204" pitchFamily="18" charset="0"/>
                            </a:rPr>
                            <m:t>𝒕</m:t>
                          </m:r>
                          <m:r>
                            <a:rPr lang="en-US">
                              <a:latin typeface="Cambria Math" panose="02040503050406030204" pitchFamily="18" charset="0"/>
                              <a:ea typeface="Cambria Math" panose="02040503050406030204" pitchFamily="18" charset="0"/>
                            </a:rPr>
                            <m:t>)</m:t>
                          </m:r>
                        </m:num>
                        <m:den>
                          <m:sSup>
                            <m:sSupPr>
                              <m:ctrlPr>
                                <a:rPr lang="en-US" i="1">
                                  <a:latin typeface="Cambria Math" panose="02040503050406030204" pitchFamily="18" charset="0"/>
                                  <a:ea typeface="Cambria Math" panose="02040503050406030204" pitchFamily="18" charset="0"/>
                                </a:rPr>
                              </m:ctrlPr>
                            </m:sSupPr>
                            <m:e>
                              <m:r>
                                <a:rPr lang="en-US">
                                  <a:latin typeface="Cambria Math" panose="02040503050406030204" pitchFamily="18" charset="0"/>
                                  <a:ea typeface="Cambria Math" panose="02040503050406030204" pitchFamily="18" charset="0"/>
                                </a:rPr>
                                <m:t>𝑷</m:t>
                              </m:r>
                            </m:e>
                            <m:sup>
                              <m:r>
                                <a:rPr lang="en-US">
                                  <a:latin typeface="Cambria Math" panose="02040503050406030204" pitchFamily="18" charset="0"/>
                                  <a:ea typeface="Cambria Math" panose="02040503050406030204" pitchFamily="18" charset="0"/>
                                </a:rPr>
                                <m:t>−</m:t>
                              </m:r>
                            </m:sup>
                          </m:sSup>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𝒕</m:t>
                              </m:r>
                            </m:e>
                          </m:d>
                          <m:r>
                            <a:rPr lang="en-US">
                              <a:latin typeface="Cambria Math" panose="02040503050406030204" pitchFamily="18" charset="0"/>
                              <a:ea typeface="Cambria Math" panose="02040503050406030204" pitchFamily="18" charset="0"/>
                            </a:rPr>
                            <m:t>+</m:t>
                          </m:r>
                          <m:r>
                            <a:rPr lang="en-US">
                              <a:latin typeface="Cambria Math" panose="02040503050406030204" pitchFamily="18" charset="0"/>
                              <a:ea typeface="Cambria Math" panose="02040503050406030204" pitchFamily="18" charset="0"/>
                            </a:rPr>
                            <m:t>𝑹</m:t>
                          </m:r>
                        </m:den>
                      </m:f>
                    </m:oMath>
                  </m:oMathPara>
                </a14:m>
                <a:endParaRPr lang="en-US" dirty="0"/>
              </a:p>
              <a:p>
                <a:pPr marL="0" lvl="1" indent="0">
                  <a:spcBef>
                    <a:spcPts val="0"/>
                  </a:spcBef>
                  <a:buNone/>
                </a:pPr>
                <a:endParaRPr lang="en-US" sz="21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76138" y="1230923"/>
                <a:ext cx="10756198" cy="5305342"/>
              </a:xfrm>
              <a:blipFill>
                <a:blip r:embed="rId3"/>
                <a:stretch>
                  <a:fillRect l="-397" t="-1724" r="-227" b="-230"/>
                </a:stretch>
              </a:blipFill>
            </p:spPr>
            <p:txBody>
              <a:bodyPr/>
              <a:lstStyle/>
              <a:p>
                <a:r>
                  <a:rPr lang="en-US">
                    <a:noFill/>
                  </a:rPr>
                  <a:t> </a:t>
                </a:r>
              </a:p>
            </p:txBody>
          </p:sp>
        </mc:Fallback>
      </mc:AlternateContent>
    </p:spTree>
    <p:extLst>
      <p:ext uri="{BB962C8B-B14F-4D97-AF65-F5344CB8AC3E}">
        <p14:creationId xmlns:p14="http://schemas.microsoft.com/office/powerpoint/2010/main" val="32413038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Developing Filter Intuition</a:t>
            </a:r>
          </a:p>
        </p:txBody>
      </p:sp>
      <p:sp>
        <p:nvSpPr>
          <p:cNvPr id="3" name="Content Placeholder 2"/>
          <p:cNvSpPr>
            <a:spLocks noGrp="1"/>
          </p:cNvSpPr>
          <p:nvPr>
            <p:ph idx="1"/>
          </p:nvPr>
        </p:nvSpPr>
        <p:spPr>
          <a:xfrm>
            <a:off x="1222131" y="2015978"/>
            <a:ext cx="10462846" cy="4638822"/>
          </a:xfrm>
        </p:spPr>
        <p:txBody>
          <a:bodyPr>
            <a:normAutofit/>
          </a:bodyPr>
          <a:lstStyle/>
          <a:p>
            <a:r>
              <a:rPr lang="en-US" dirty="0"/>
              <a:t>If the state estimation error (</a:t>
            </a:r>
            <a:r>
              <a:rPr lang="en-US" b="1" dirty="0"/>
              <a:t>P</a:t>
            </a:r>
            <a:r>
              <a:rPr lang="en-US" dirty="0"/>
              <a:t>) is very small or the measurement is noisy (</a:t>
            </a:r>
            <a:r>
              <a:rPr lang="en-US" b="1" dirty="0"/>
              <a:t>R</a:t>
            </a:r>
            <a:r>
              <a:rPr lang="en-US" dirty="0"/>
              <a:t> &gt;&gt;</a:t>
            </a:r>
            <a:r>
              <a:rPr lang="en-US" b="1" dirty="0"/>
              <a:t>P</a:t>
            </a:r>
            <a:r>
              <a:rPr lang="en-US" dirty="0"/>
              <a:t>), then </a:t>
            </a:r>
            <a:r>
              <a:rPr lang="en-US" b="1" dirty="0"/>
              <a:t>K</a:t>
            </a:r>
            <a:r>
              <a:rPr lang="en-US" dirty="0"/>
              <a:t> is small (</a:t>
            </a:r>
            <a:r>
              <a:rPr lang="en-US" b="1" dirty="0"/>
              <a:t>K</a:t>
            </a:r>
            <a:r>
              <a:rPr lang="en-US" dirty="0"/>
              <a:t>→0) and the state adjustment is small</a:t>
            </a:r>
          </a:p>
          <a:p>
            <a:pPr lvl="1"/>
            <a:r>
              <a:rPr lang="en-US" dirty="0"/>
              <a:t>This is the situation if the state is “well-known” (</a:t>
            </a:r>
            <a:r>
              <a:rPr lang="en-US" b="1" dirty="0"/>
              <a:t>P</a:t>
            </a:r>
            <a:r>
              <a:rPr lang="en-US" dirty="0"/>
              <a:t> is small), or the observation is low-quality (</a:t>
            </a:r>
            <a:r>
              <a:rPr lang="en-US" b="1" dirty="0"/>
              <a:t>R</a:t>
            </a:r>
            <a:r>
              <a:rPr lang="en-US" dirty="0"/>
              <a:t> is large)</a:t>
            </a:r>
          </a:p>
          <a:p>
            <a:pPr lvl="1"/>
            <a:r>
              <a:rPr lang="en-US" dirty="0"/>
              <a:t>The residual contributes very little to adjusting the state and the state after the update is nearly the same as the state before the update</a:t>
            </a:r>
          </a:p>
          <a:p>
            <a:r>
              <a:rPr lang="en-US" dirty="0"/>
              <a:t>If the state is poorly known or the measurement is very good (</a:t>
            </a:r>
            <a:r>
              <a:rPr lang="en-US" b="1" dirty="0"/>
              <a:t>P</a:t>
            </a:r>
            <a:r>
              <a:rPr lang="en-US" dirty="0"/>
              <a:t> &gt;&gt; </a:t>
            </a:r>
            <a:r>
              <a:rPr lang="en-US" b="1" dirty="0"/>
              <a:t>R</a:t>
            </a:r>
            <a:r>
              <a:rPr lang="en-US" dirty="0"/>
              <a:t>), then </a:t>
            </a:r>
            <a:r>
              <a:rPr lang="en-US" b="1" dirty="0"/>
              <a:t>K</a:t>
            </a:r>
            <a:r>
              <a:rPr lang="en-US" dirty="0"/>
              <a:t> is large (</a:t>
            </a:r>
            <a:r>
              <a:rPr lang="en-US" b="1" dirty="0"/>
              <a:t>K</a:t>
            </a:r>
            <a:r>
              <a:rPr lang="en-US" dirty="0"/>
              <a:t>→1), and the state is strongly corrected by the residual </a:t>
            </a:r>
          </a:p>
          <a:p>
            <a:pPr lvl="1"/>
            <a:r>
              <a:rPr lang="en-US" dirty="0"/>
              <a:t>The state after the update is the state before the update plus all or nearly all of the residual</a:t>
            </a:r>
          </a:p>
          <a:p>
            <a:pPr lvl="1"/>
            <a:r>
              <a:rPr lang="en-US" dirty="0"/>
              <a:t>The state jumps to the where the observation would place it</a:t>
            </a:r>
          </a:p>
          <a:p>
            <a:r>
              <a:rPr lang="en-US" dirty="0"/>
              <a:t>The estimation error covariance after the measurement update is always less than the estimation error covariance before the measurement update</a:t>
            </a:r>
          </a:p>
          <a:p>
            <a:pPr lvl="1"/>
            <a:r>
              <a:rPr lang="en-US" dirty="0"/>
              <a:t>Using an observation always reduces </a:t>
            </a:r>
            <a:r>
              <a:rPr lang="en-US" b="1" dirty="0"/>
              <a:t>P</a:t>
            </a:r>
            <a:r>
              <a:rPr lang="en-US" dirty="0"/>
              <a:t>, no matter how noisy the observation is</a:t>
            </a:r>
          </a:p>
          <a:p>
            <a:r>
              <a:rPr lang="en-US" dirty="0"/>
              <a:t>Filter propagation without measurements always increases the state uncertainty and incorporating or using a measurement (no matter how noisy or poor) always decreases the state uncertainty</a:t>
            </a:r>
          </a:p>
          <a:p>
            <a:endParaRPr lang="en-US" dirty="0"/>
          </a:p>
          <a:p>
            <a:pPr lvl="1"/>
            <a:endParaRPr lang="en-US" dirty="0"/>
          </a:p>
          <a:p>
            <a:endParaRPr lang="en-US" dirty="0"/>
          </a:p>
        </p:txBody>
      </p:sp>
      <mc:AlternateContent xmlns:mc="http://schemas.openxmlformats.org/markup-compatibility/2006" xmlns:a14="http://schemas.microsoft.com/office/drawing/2010/main">
        <mc:Choice Requires="a14">
          <p:sp>
            <p:nvSpPr>
              <p:cNvPr id="4" name="Rectangle 3"/>
              <p:cNvSpPr/>
              <p:nvPr/>
            </p:nvSpPr>
            <p:spPr>
              <a:xfrm>
                <a:off x="3544179" y="1123295"/>
                <a:ext cx="2033634" cy="72205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i="1">
                          <a:latin typeface="Cambria Math" panose="02040503050406030204" pitchFamily="18" charset="0"/>
                        </a:rPr>
                        <m:t>𝑲</m:t>
                      </m:r>
                      <m:r>
                        <a:rPr lang="en-US" sz="2000" b="1" i="1">
                          <a:latin typeface="Cambria Math" panose="02040503050406030204" pitchFamily="18" charset="0"/>
                        </a:rPr>
                        <m:t> ≈ </m:t>
                      </m:r>
                      <m:f>
                        <m:fPr>
                          <m:ctrlPr>
                            <a:rPr lang="en-US" sz="2000" b="1" i="1">
                              <a:latin typeface="Cambria Math" panose="02040503050406030204" pitchFamily="18" charset="0"/>
                              <a:ea typeface="Cambria Math" panose="02040503050406030204" pitchFamily="18" charset="0"/>
                            </a:rPr>
                          </m:ctrlPr>
                        </m:fPr>
                        <m:num>
                          <m:sSup>
                            <m:sSupPr>
                              <m:ctrlPr>
                                <a:rPr lang="en-US" sz="2000" b="1" i="1">
                                  <a:latin typeface="Cambria Math" panose="02040503050406030204" pitchFamily="18" charset="0"/>
                                  <a:ea typeface="Cambria Math" panose="02040503050406030204" pitchFamily="18" charset="0"/>
                                </a:rPr>
                              </m:ctrlPr>
                            </m:sSupPr>
                            <m:e>
                              <m:r>
                                <a:rPr lang="en-US" sz="2000" b="1" i="1">
                                  <a:latin typeface="Cambria Math" panose="02040503050406030204" pitchFamily="18" charset="0"/>
                                  <a:ea typeface="Cambria Math" panose="02040503050406030204" pitchFamily="18" charset="0"/>
                                </a:rPr>
                                <m:t>𝑷</m:t>
                              </m:r>
                            </m:e>
                            <m:sup>
                              <m:r>
                                <a:rPr lang="en-US" sz="2000" b="1" i="1">
                                  <a:latin typeface="Cambria Math" panose="02040503050406030204" pitchFamily="18" charset="0"/>
                                  <a:ea typeface="Cambria Math" panose="02040503050406030204" pitchFamily="18" charset="0"/>
                                </a:rPr>
                                <m:t>−</m:t>
                              </m:r>
                            </m:sup>
                          </m:sSup>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𝒕</m:t>
                          </m:r>
                          <m:r>
                            <a:rPr lang="en-US" sz="2000" b="1" i="1">
                              <a:latin typeface="Cambria Math" panose="02040503050406030204" pitchFamily="18" charset="0"/>
                              <a:ea typeface="Cambria Math" panose="02040503050406030204" pitchFamily="18" charset="0"/>
                            </a:rPr>
                            <m:t>)</m:t>
                          </m:r>
                        </m:num>
                        <m:den>
                          <m:sSup>
                            <m:sSupPr>
                              <m:ctrlPr>
                                <a:rPr lang="en-US" sz="2000" i="1">
                                  <a:latin typeface="Cambria Math" panose="02040503050406030204" pitchFamily="18" charset="0"/>
                                  <a:ea typeface="Cambria Math" panose="02040503050406030204" pitchFamily="18" charset="0"/>
                                </a:rPr>
                              </m:ctrlPr>
                            </m:sSupPr>
                            <m:e>
                              <m:r>
                                <a:rPr lang="en-US" sz="2000">
                                  <a:latin typeface="Cambria Math" panose="02040503050406030204" pitchFamily="18" charset="0"/>
                                  <a:ea typeface="Cambria Math" panose="02040503050406030204" pitchFamily="18" charset="0"/>
                                </a:rPr>
                                <m:t>𝑷</m:t>
                              </m:r>
                            </m:e>
                            <m:sup>
                              <m:r>
                                <a:rPr lang="en-US" sz="2000">
                                  <a:latin typeface="Cambria Math" panose="02040503050406030204" pitchFamily="18" charset="0"/>
                                  <a:ea typeface="Cambria Math" panose="02040503050406030204" pitchFamily="18" charset="0"/>
                                </a:rPr>
                                <m:t>−</m:t>
                              </m:r>
                            </m:sup>
                          </m:sSup>
                          <m:d>
                            <m:dPr>
                              <m:ctrlPr>
                                <a:rPr lang="en-US" sz="2000" i="1">
                                  <a:latin typeface="Cambria Math" panose="02040503050406030204" pitchFamily="18" charset="0"/>
                                  <a:ea typeface="Cambria Math" panose="02040503050406030204" pitchFamily="18" charset="0"/>
                                </a:rPr>
                              </m:ctrlPr>
                            </m:dPr>
                            <m:e>
                              <m:r>
                                <a:rPr lang="en-US" sz="2000">
                                  <a:latin typeface="Cambria Math" panose="02040503050406030204" pitchFamily="18" charset="0"/>
                                  <a:ea typeface="Cambria Math" panose="02040503050406030204" pitchFamily="18" charset="0"/>
                                </a:rPr>
                                <m:t>𝒕</m:t>
                              </m:r>
                            </m:e>
                          </m:d>
                          <m:r>
                            <a:rPr lang="en-US" sz="2000" b="1" i="1">
                              <a:latin typeface="Cambria Math" panose="02040503050406030204" pitchFamily="18" charset="0"/>
                              <a:ea typeface="Cambria Math" panose="02040503050406030204" pitchFamily="18" charset="0"/>
                            </a:rPr>
                            <m:t>+</m:t>
                          </m:r>
                          <m:r>
                            <a:rPr lang="en-US" sz="2000" b="1" i="1">
                              <a:latin typeface="Cambria Math" panose="02040503050406030204" pitchFamily="18" charset="0"/>
                              <a:ea typeface="Cambria Math" panose="02040503050406030204" pitchFamily="18" charset="0"/>
                            </a:rPr>
                            <m:t>𝑹</m:t>
                          </m:r>
                        </m:den>
                      </m:f>
                    </m:oMath>
                  </m:oMathPara>
                </a14:m>
                <a:endParaRPr lang="en-US"/>
              </a:p>
            </p:txBody>
          </p:sp>
        </mc:Choice>
        <mc:Fallback xmlns="">
          <p:sp>
            <p:nvSpPr>
              <p:cNvPr id="4" name="Rectangle 3"/>
              <p:cNvSpPr>
                <a:spLocks noRot="1" noChangeAspect="1" noMove="1" noResize="1" noEditPoints="1" noAdjustHandles="1" noChangeArrowheads="1" noChangeShapeType="1" noTextEdit="1"/>
              </p:cNvSpPr>
              <p:nvPr/>
            </p:nvSpPr>
            <p:spPr>
              <a:xfrm>
                <a:off x="3544179" y="1123295"/>
                <a:ext cx="2033634" cy="72205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6226021" y="1284267"/>
                <a:ext cx="2898229"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b="1" i="1">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a:latin typeface="Cambria Math" panose="02040503050406030204" pitchFamily="18" charset="0"/>
                              <a:ea typeface="Calibri" panose="020F0502020204030204" pitchFamily="34" charset="0"/>
                              <a:cs typeface="Times New Roman" panose="02020603050405020304" pitchFamily="18" charset="0"/>
                            </a:rPr>
                            <m:t>𝐱</m:t>
                          </m:r>
                        </m:e>
                        <m:sup>
                          <m:r>
                            <a:rPr lang="en-US" sz="2000" b="1"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i="1">
                              <a:latin typeface="Cambria Math" panose="02040503050406030204" pitchFamily="18" charset="0"/>
                              <a:ea typeface="Calibri" panose="020F0502020204030204" pitchFamily="34" charset="0"/>
                              <a:cs typeface="Times New Roman" panose="02020603050405020304" pitchFamily="18" charset="0"/>
                            </a:rPr>
                            <m:t>𝑡</m:t>
                          </m:r>
                        </m:e>
                      </m:d>
                      <m:r>
                        <a:rPr lang="en-US" sz="2000" i="1">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b="1" i="1">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a:latin typeface="Cambria Math" panose="02040503050406030204" pitchFamily="18" charset="0"/>
                              <a:ea typeface="Calibri" panose="020F0502020204030204" pitchFamily="34" charset="0"/>
                              <a:cs typeface="Times New Roman" panose="02020603050405020304" pitchFamily="18" charset="0"/>
                            </a:rPr>
                            <m:t>𝐱</m:t>
                          </m:r>
                        </m:e>
                        <m:sup>
                          <m:r>
                            <a:rPr lang="en-US" sz="2000" b="1"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i="1">
                              <a:latin typeface="Cambria Math" panose="02040503050406030204" pitchFamily="18" charset="0"/>
                              <a:ea typeface="Calibri" panose="020F0502020204030204" pitchFamily="34" charset="0"/>
                              <a:cs typeface="Times New Roman" panose="02020603050405020304" pitchFamily="18" charset="0"/>
                            </a:rPr>
                            <m:t>𝑡</m:t>
                          </m:r>
                        </m:e>
                      </m:d>
                      <m:r>
                        <a:rPr lang="en-US" sz="2000" i="1">
                          <a:latin typeface="Cambria Math" panose="02040503050406030204" pitchFamily="18" charset="0"/>
                          <a:ea typeface="Calibri" panose="020F0502020204030204" pitchFamily="34" charset="0"/>
                          <a:cs typeface="Times New Roman" panose="02020603050405020304" pitchFamily="18" charset="0"/>
                        </a:rPr>
                        <m:t>+</m:t>
                      </m:r>
                      <m:r>
                        <a:rPr lang="en-US" sz="2000" b="1" i="1">
                          <a:latin typeface="Cambria Math" panose="02040503050406030204" pitchFamily="18" charset="0"/>
                          <a:ea typeface="Calibri" panose="020F0502020204030204" pitchFamily="34" charset="0"/>
                          <a:cs typeface="Times New Roman" panose="02020603050405020304" pitchFamily="18" charset="0"/>
                        </a:rPr>
                        <m:t>𝐊</m:t>
                      </m:r>
                      <m:sSup>
                        <m:sSupPr>
                          <m:ctrlPr>
                            <a:rPr lang="en-US" sz="2000" b="1" i="1">
                              <a:latin typeface="Cambria Math" panose="02040503050406030204" pitchFamily="18" charset="0"/>
                              <a:ea typeface="Calibri" panose="020F0502020204030204" pitchFamily="34" charset="0"/>
                              <a:cs typeface="Times New Roman" panose="02020603050405020304" pitchFamily="18" charset="0"/>
                            </a:rPr>
                          </m:ctrlPr>
                        </m:sSupPr>
                        <m:e>
                          <m:r>
                            <a:rPr lang="en-US" sz="2000" b="1" i="1">
                              <a:latin typeface="Cambria Math" panose="02040503050406030204" pitchFamily="18" charset="0"/>
                              <a:ea typeface="Calibri" panose="020F0502020204030204" pitchFamily="34" charset="0"/>
                              <a:cs typeface="Times New Roman" panose="02020603050405020304" pitchFamily="18" charset="0"/>
                            </a:rPr>
                            <m:t>𝐲</m:t>
                          </m:r>
                        </m:e>
                        <m:sup>
                          <m:r>
                            <a:rPr lang="en-US" sz="2000" b="1" i="1">
                              <a:latin typeface="Cambria Math" panose="02040503050406030204" pitchFamily="18" charset="0"/>
                              <a:ea typeface="Calibri" panose="020F0502020204030204" pitchFamily="34" charset="0"/>
                              <a:cs typeface="Times New Roman" panose="02020603050405020304" pitchFamily="18" charset="0"/>
                            </a:rPr>
                            <m:t>−</m:t>
                          </m:r>
                        </m:sup>
                      </m:sSup>
                      <m:d>
                        <m:dPr>
                          <m:ctrlPr>
                            <a:rPr lang="en-US" sz="2000" i="1">
                              <a:latin typeface="Cambria Math" panose="02040503050406030204" pitchFamily="18" charset="0"/>
                              <a:ea typeface="Calibri" panose="020F0502020204030204" pitchFamily="34" charset="0"/>
                              <a:cs typeface="Times New Roman" panose="02020603050405020304" pitchFamily="18" charset="0"/>
                            </a:rPr>
                          </m:ctrlPr>
                        </m:dPr>
                        <m:e>
                          <m:r>
                            <a:rPr lang="en-US" sz="2000" i="1">
                              <a:latin typeface="Cambria Math" panose="02040503050406030204" pitchFamily="18" charset="0"/>
                              <a:ea typeface="Calibri" panose="020F0502020204030204" pitchFamily="34" charset="0"/>
                              <a:cs typeface="Times New Roman" panose="02020603050405020304" pitchFamily="18" charset="0"/>
                            </a:rPr>
                            <m:t>𝑡</m:t>
                          </m:r>
                        </m:e>
                      </m:d>
                    </m:oMath>
                  </m:oMathPara>
                </a14:m>
                <a:endParaRPr lang="en-US" sz="2000" b="1" i="1">
                  <a:latin typeface="Cambria Math" panose="02040503050406030204" pitchFamily="18" charset="0"/>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226021" y="1284267"/>
                <a:ext cx="2898229" cy="400110"/>
              </a:xfrm>
              <a:prstGeom prst="rect">
                <a:avLst/>
              </a:prstGeom>
              <a:blipFill>
                <a:blip r:embed="rId3"/>
                <a:stretch>
                  <a:fillRect b="-12308"/>
                </a:stretch>
              </a:blipFill>
            </p:spPr>
            <p:txBody>
              <a:bodyPr/>
              <a:lstStyle/>
              <a:p>
                <a:r>
                  <a:rPr lang="en-US">
                    <a:noFill/>
                  </a:rPr>
                  <a:t> </a:t>
                </a:r>
              </a:p>
            </p:txBody>
          </p:sp>
        </mc:Fallback>
      </mc:AlternateContent>
    </p:spTree>
    <p:extLst>
      <p:ext uri="{BB962C8B-B14F-4D97-AF65-F5344CB8AC3E}">
        <p14:creationId xmlns:p14="http://schemas.microsoft.com/office/powerpoint/2010/main" val="11085486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448708-59C9-AE6B-6F43-727AAAF997BB}"/>
              </a:ext>
            </a:extLst>
          </p:cNvPr>
          <p:cNvSpPr>
            <a:spLocks noGrp="1"/>
          </p:cNvSpPr>
          <p:nvPr>
            <p:ph type="sldNum" sz="quarter" idx="12"/>
          </p:nvPr>
        </p:nvSpPr>
        <p:spPr/>
        <p:txBody>
          <a:bodyPr/>
          <a:lstStyle/>
          <a:p>
            <a:fld id="{B89D3D56-9C5D-E74E-9C18-21C2C5E31D07}" type="slidenum">
              <a:rPr lang="en-US" smtClean="0"/>
              <a:pPr/>
              <a:t>26</a:t>
            </a:fld>
            <a:endParaRPr lang="en-US"/>
          </a:p>
        </p:txBody>
      </p:sp>
      <p:pic>
        <p:nvPicPr>
          <p:cNvPr id="6" name="Picture 5">
            <a:extLst>
              <a:ext uri="{FF2B5EF4-FFF2-40B4-BE49-F238E27FC236}">
                <a16:creationId xmlns:a16="http://schemas.microsoft.com/office/drawing/2014/main" id="{FCCA08DA-448E-27DA-E701-219D3369CC2A}"/>
              </a:ext>
            </a:extLst>
          </p:cNvPr>
          <p:cNvPicPr>
            <a:picLocks noChangeAspect="1"/>
          </p:cNvPicPr>
          <p:nvPr/>
        </p:nvPicPr>
        <p:blipFill>
          <a:blip r:embed="rId2"/>
          <a:stretch>
            <a:fillRect/>
          </a:stretch>
        </p:blipFill>
        <p:spPr>
          <a:xfrm>
            <a:off x="2494965" y="1058333"/>
            <a:ext cx="7202070" cy="5410200"/>
          </a:xfrm>
          <a:prstGeom prst="rect">
            <a:avLst/>
          </a:prstGeom>
          <a:ln>
            <a:noFill/>
          </a:ln>
        </p:spPr>
      </p:pic>
      <p:sp>
        <p:nvSpPr>
          <p:cNvPr id="3" name="Title 4">
            <a:extLst>
              <a:ext uri="{FF2B5EF4-FFF2-40B4-BE49-F238E27FC236}">
                <a16:creationId xmlns:a16="http://schemas.microsoft.com/office/drawing/2014/main" id="{19977016-FB32-B96F-8990-7E0EC585F582}"/>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a:t>Simulating an Orbit – Overview of GUI Components</a:t>
            </a:r>
          </a:p>
        </p:txBody>
      </p:sp>
    </p:spTree>
    <p:extLst>
      <p:ext uri="{BB962C8B-B14F-4D97-AF65-F5344CB8AC3E}">
        <p14:creationId xmlns:p14="http://schemas.microsoft.com/office/powerpoint/2010/main" val="39704334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Developing Filter Intuition</a:t>
            </a:r>
          </a:p>
        </p:txBody>
      </p:sp>
      <p:sp>
        <p:nvSpPr>
          <p:cNvPr id="3" name="Content Placeholder 2"/>
          <p:cNvSpPr>
            <a:spLocks noGrp="1"/>
          </p:cNvSpPr>
          <p:nvPr>
            <p:ph idx="1"/>
          </p:nvPr>
        </p:nvSpPr>
        <p:spPr>
          <a:xfrm>
            <a:off x="1076138" y="1166018"/>
            <a:ext cx="10710478" cy="5392262"/>
          </a:xfrm>
        </p:spPr>
        <p:txBody>
          <a:bodyPr>
            <a:normAutofit/>
          </a:bodyPr>
          <a:lstStyle/>
          <a:p>
            <a:r>
              <a:rPr lang="en-US" dirty="0"/>
              <a:t>Addition of process noise (denoted </a:t>
            </a:r>
            <a:r>
              <a:rPr lang="en-US" b="1" dirty="0"/>
              <a:t>Q</a:t>
            </a:r>
            <a:r>
              <a:rPr lang="en-US" dirty="0"/>
              <a:t>) always increases the state uncertainty</a:t>
            </a:r>
          </a:p>
          <a:p>
            <a:pPr lvl="1"/>
            <a:r>
              <a:rPr lang="en-US" dirty="0"/>
              <a:t>There is a balance here – incorporating a measurement always decreases the state uncertainty and process noise always increases the state uncertainty</a:t>
            </a:r>
          </a:p>
          <a:p>
            <a:pPr lvl="1"/>
            <a:r>
              <a:rPr lang="en-US" dirty="0"/>
              <a:t>Filter convergence and long-term performance depends on this balance</a:t>
            </a:r>
          </a:p>
          <a:p>
            <a:r>
              <a:rPr lang="en-US" dirty="0"/>
              <a:t>If measurement and process noise are too small, </a:t>
            </a:r>
            <a:r>
              <a:rPr lang="en-US" b="1" dirty="0"/>
              <a:t>P</a:t>
            </a:r>
            <a:r>
              <a:rPr lang="en-US" dirty="0"/>
              <a:t> may become too small, and the filter may reject good measurements</a:t>
            </a:r>
          </a:p>
          <a:p>
            <a:pPr lvl="1"/>
            <a:r>
              <a:rPr lang="en-US" dirty="0"/>
              <a:t>The filter will eventually diverge</a:t>
            </a:r>
          </a:p>
          <a:p>
            <a:pPr lvl="1"/>
            <a:r>
              <a:rPr lang="en-US" dirty="0"/>
              <a:t>This is called “smugness” (= the filter is erroneously too confident in its own estimate)</a:t>
            </a:r>
          </a:p>
          <a:p>
            <a:r>
              <a:rPr lang="en-US" dirty="0"/>
              <a:t>If process noise is too large, the filter will predict poorly and have little “memory” of state information </a:t>
            </a:r>
          </a:p>
          <a:p>
            <a:pPr lvl="1"/>
            <a:r>
              <a:rPr lang="en-US" dirty="0"/>
              <a:t>The filter state will depend mostly on only the latest measurements and will act continuously like a short-arc BLS OD</a:t>
            </a:r>
          </a:p>
          <a:p>
            <a:pPr lvl="1"/>
            <a:r>
              <a:rPr lang="en-US" dirty="0"/>
              <a:t>It is necessary for a filter to have a “memory” of prior measurements, since this helps the filter more accurately estimate hard-to-observe parameters like CR or orbital plane (for GEO for example)</a:t>
            </a:r>
          </a:p>
          <a:p>
            <a:pPr lvl="1"/>
            <a:r>
              <a:rPr lang="en-US" dirty="0"/>
              <a:t>Ideally, the filter “memory” as driven by process noise should not be too short or too long</a:t>
            </a:r>
          </a:p>
          <a:p>
            <a:pPr lvl="1"/>
            <a:r>
              <a:rPr lang="en-US" dirty="0"/>
              <a:t>A filter with a “long memory” will have difficulty responding to new changes like sudden solar activity</a:t>
            </a:r>
          </a:p>
        </p:txBody>
      </p:sp>
    </p:spTree>
    <p:extLst>
      <p:ext uri="{BB962C8B-B14F-4D97-AF65-F5344CB8AC3E}">
        <p14:creationId xmlns:p14="http://schemas.microsoft.com/office/powerpoint/2010/main" val="3953805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95B32-5A0A-F4D4-9380-D396128A4EBA}"/>
              </a:ext>
            </a:extLst>
          </p:cNvPr>
          <p:cNvSpPr>
            <a:spLocks noGrp="1"/>
          </p:cNvSpPr>
          <p:nvPr>
            <p:ph type="title"/>
          </p:nvPr>
        </p:nvSpPr>
        <p:spPr/>
        <p:txBody>
          <a:bodyPr/>
          <a:lstStyle/>
          <a:p>
            <a:r>
              <a:rPr lang="en-US" dirty="0"/>
              <a:t>Demonstrating a Simple Kalman Filter for a Linear System</a:t>
            </a:r>
          </a:p>
        </p:txBody>
      </p:sp>
      <p:sp>
        <p:nvSpPr>
          <p:cNvPr id="3" name="Content Placeholder 2">
            <a:extLst>
              <a:ext uri="{FF2B5EF4-FFF2-40B4-BE49-F238E27FC236}">
                <a16:creationId xmlns:a16="http://schemas.microsoft.com/office/drawing/2014/main" id="{A5E5A9E2-16EE-1657-28B0-F159D8775C0F}"/>
              </a:ext>
            </a:extLst>
          </p:cNvPr>
          <p:cNvSpPr>
            <a:spLocks noGrp="1"/>
          </p:cNvSpPr>
          <p:nvPr>
            <p:ph idx="1"/>
          </p:nvPr>
        </p:nvSpPr>
        <p:spPr>
          <a:xfrm>
            <a:off x="1076139" y="1217466"/>
            <a:ext cx="10754972" cy="1828451"/>
          </a:xfrm>
        </p:spPr>
        <p:txBody>
          <a:bodyPr vert="horz" lIns="91440" tIns="45720" rIns="91440" bIns="45720" rtlCol="0" anchor="t">
            <a:normAutofit/>
          </a:bodyPr>
          <a:lstStyle/>
          <a:p>
            <a:pPr marL="347345" indent="-347345"/>
            <a:r>
              <a:rPr lang="en-US" b="1" dirty="0"/>
              <a:t>kf_demo_1.py</a:t>
            </a:r>
            <a:r>
              <a:rPr lang="en-US" dirty="0"/>
              <a:t> in the scripts folder presents an example of a Kalman filter applied to a simple linear system</a:t>
            </a:r>
            <a:endParaRPr lang="en-US"/>
          </a:p>
          <a:p>
            <a:pPr marL="740410" lvl="1" indent="-283210"/>
            <a:r>
              <a:rPr lang="en-US" dirty="0"/>
              <a:t>We attempt to estimate the position of a bead moving with a constant velocity on a wire</a:t>
            </a:r>
          </a:p>
          <a:p>
            <a:pPr marL="347345" indent="-347345"/>
            <a:r>
              <a:rPr lang="en-US" dirty="0"/>
              <a:t>The dynamics of the system are given by the following equation, and the Kalman filter is implemented exactly as shown in the previous mathematical presentation</a:t>
            </a:r>
          </a:p>
        </p:txBody>
      </p:sp>
      <p:sp>
        <p:nvSpPr>
          <p:cNvPr id="4" name="Slide Number Placeholder 3">
            <a:extLst>
              <a:ext uri="{FF2B5EF4-FFF2-40B4-BE49-F238E27FC236}">
                <a16:creationId xmlns:a16="http://schemas.microsoft.com/office/drawing/2014/main" id="{068E14A3-7F20-CA8E-0AE4-71EC2DA08629}"/>
              </a:ext>
            </a:extLst>
          </p:cNvPr>
          <p:cNvSpPr>
            <a:spLocks noGrp="1"/>
          </p:cNvSpPr>
          <p:nvPr>
            <p:ph type="sldNum" sz="quarter" idx="12"/>
          </p:nvPr>
        </p:nvSpPr>
        <p:spPr/>
        <p:txBody>
          <a:bodyPr/>
          <a:lstStyle/>
          <a:p>
            <a:fld id="{B89D3D56-9C5D-E74E-9C18-21C2C5E31D07}" type="slidenum">
              <a:rPr lang="en-US" smtClean="0"/>
              <a:pPr/>
              <a:t>261</a:t>
            </a:fld>
            <a:endParaRPr lang="en-US"/>
          </a:p>
        </p:txBody>
      </p:sp>
      <p:pic>
        <p:nvPicPr>
          <p:cNvPr id="6" name="Picture 5">
            <a:extLst>
              <a:ext uri="{FF2B5EF4-FFF2-40B4-BE49-F238E27FC236}">
                <a16:creationId xmlns:a16="http://schemas.microsoft.com/office/drawing/2014/main" id="{7E625873-6893-F21A-617C-22E7662D842C}"/>
              </a:ext>
            </a:extLst>
          </p:cNvPr>
          <p:cNvPicPr>
            <a:picLocks noChangeAspect="1"/>
          </p:cNvPicPr>
          <p:nvPr/>
        </p:nvPicPr>
        <p:blipFill>
          <a:blip r:embed="rId2"/>
          <a:stretch>
            <a:fillRect/>
          </a:stretch>
        </p:blipFill>
        <p:spPr>
          <a:xfrm>
            <a:off x="3400425" y="3027629"/>
            <a:ext cx="5391150" cy="762000"/>
          </a:xfrm>
          <a:prstGeom prst="rect">
            <a:avLst/>
          </a:prstGeom>
        </p:spPr>
      </p:pic>
      <p:sp>
        <p:nvSpPr>
          <p:cNvPr id="7" name="Content Placeholder 2">
            <a:extLst>
              <a:ext uri="{FF2B5EF4-FFF2-40B4-BE49-F238E27FC236}">
                <a16:creationId xmlns:a16="http://schemas.microsoft.com/office/drawing/2014/main" id="{71D16503-2583-50EA-0CE0-00209A6492B5}"/>
              </a:ext>
            </a:extLst>
          </p:cNvPr>
          <p:cNvSpPr txBox="1">
            <a:spLocks/>
          </p:cNvSpPr>
          <p:nvPr/>
        </p:nvSpPr>
        <p:spPr>
          <a:xfrm>
            <a:off x="1076139" y="3900652"/>
            <a:ext cx="10754972" cy="2725867"/>
          </a:xfrm>
          <a:prstGeom prst="rect">
            <a:avLst/>
          </a:prstGeom>
        </p:spPr>
        <p:txBody>
          <a:bodyPr vert="horz" lIns="91440" tIns="45720" rIns="91440" bIns="45720" rtlCol="0">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a:t>This script provides a useful tool for experimenting with filter behavior and performance</a:t>
            </a:r>
          </a:p>
          <a:p>
            <a:r>
              <a:rPr lang="en-US" dirty="0"/>
              <a:t>Fun and instructive things to try</a:t>
            </a:r>
          </a:p>
          <a:p>
            <a:pPr lvl="1"/>
            <a:r>
              <a:rPr lang="en-US" dirty="0"/>
              <a:t>Make the initial state uncertainty too small or too large</a:t>
            </a:r>
          </a:p>
          <a:p>
            <a:pPr lvl="1"/>
            <a:r>
              <a:rPr lang="en-US" dirty="0"/>
              <a:t>Make the measurement noise too small or too large</a:t>
            </a:r>
          </a:p>
          <a:p>
            <a:pPr lvl="1"/>
            <a:r>
              <a:rPr lang="en-US" dirty="0"/>
              <a:t>Make the process noise too small or too large</a:t>
            </a:r>
          </a:p>
          <a:p>
            <a:pPr lvl="1"/>
            <a:r>
              <a:rPr lang="en-US" dirty="0"/>
              <a:t>Add a measurement bias to the simulation</a:t>
            </a:r>
          </a:p>
          <a:p>
            <a:pPr lvl="1"/>
            <a:r>
              <a:rPr lang="en-US" dirty="0"/>
              <a:t>Add a “maneuver” (instantaneous change in velocity) to the simulation</a:t>
            </a:r>
          </a:p>
          <a:p>
            <a:pPr lvl="1"/>
            <a:r>
              <a:rPr lang="en-US" dirty="0"/>
              <a:t>Thin out the simulated measurements</a:t>
            </a:r>
          </a:p>
          <a:p>
            <a:endParaRPr lang="en-US" dirty="0"/>
          </a:p>
        </p:txBody>
      </p:sp>
    </p:spTree>
    <p:extLst>
      <p:ext uri="{BB962C8B-B14F-4D97-AF65-F5344CB8AC3E}">
        <p14:creationId xmlns:p14="http://schemas.microsoft.com/office/powerpoint/2010/main" val="33183265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EF0B-2C39-CA79-710D-62B54D314A89}"/>
              </a:ext>
            </a:extLst>
          </p:cNvPr>
          <p:cNvSpPr>
            <a:spLocks noGrp="1"/>
          </p:cNvSpPr>
          <p:nvPr>
            <p:ph type="title"/>
          </p:nvPr>
        </p:nvSpPr>
        <p:spPr/>
        <p:txBody>
          <a:bodyPr/>
          <a:lstStyle/>
          <a:p>
            <a:r>
              <a:rPr lang="en-US"/>
              <a:t>Configuring Extended Kalman Filter OD</a:t>
            </a:r>
          </a:p>
        </p:txBody>
      </p:sp>
      <p:sp>
        <p:nvSpPr>
          <p:cNvPr id="3" name="Text Placeholder 2">
            <a:extLst>
              <a:ext uri="{FF2B5EF4-FFF2-40B4-BE49-F238E27FC236}">
                <a16:creationId xmlns:a16="http://schemas.microsoft.com/office/drawing/2014/main" id="{27364504-3FDE-FF63-4CC9-7E32E71D76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79E053-52B4-F319-1E0E-E09C6560EAC7}"/>
              </a:ext>
            </a:extLst>
          </p:cNvPr>
          <p:cNvSpPr>
            <a:spLocks noGrp="1"/>
          </p:cNvSpPr>
          <p:nvPr>
            <p:ph type="sldNum" sz="quarter" idx="12"/>
          </p:nvPr>
        </p:nvSpPr>
        <p:spPr/>
        <p:txBody>
          <a:bodyPr/>
          <a:lstStyle/>
          <a:p>
            <a:fld id="{B89D3D56-9C5D-E74E-9C18-21C2C5E31D07}" type="slidenum">
              <a:rPr lang="en-US" smtClean="0"/>
              <a:pPr/>
              <a:t>262</a:t>
            </a:fld>
            <a:endParaRPr lang="en-US"/>
          </a:p>
        </p:txBody>
      </p:sp>
    </p:spTree>
    <p:extLst>
      <p:ext uri="{BB962C8B-B14F-4D97-AF65-F5344CB8AC3E}">
        <p14:creationId xmlns:p14="http://schemas.microsoft.com/office/powerpoint/2010/main" val="5842232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4791-A07E-D5C0-91E2-AE7B66BA130E}"/>
              </a:ext>
            </a:extLst>
          </p:cNvPr>
          <p:cNvSpPr>
            <a:spLocks noGrp="1"/>
          </p:cNvSpPr>
          <p:nvPr>
            <p:ph type="title"/>
          </p:nvPr>
        </p:nvSpPr>
        <p:spPr/>
        <p:txBody>
          <a:bodyPr/>
          <a:lstStyle/>
          <a:p>
            <a:r>
              <a:rPr lang="en-US"/>
              <a:t>GMAT Resources for Kalman Filter OD</a:t>
            </a:r>
          </a:p>
        </p:txBody>
      </p:sp>
      <p:sp>
        <p:nvSpPr>
          <p:cNvPr id="4" name="Slide Number Placeholder 3">
            <a:extLst>
              <a:ext uri="{FF2B5EF4-FFF2-40B4-BE49-F238E27FC236}">
                <a16:creationId xmlns:a16="http://schemas.microsoft.com/office/drawing/2014/main" id="{2C8F6937-A977-C799-2A4A-C01388EC1900}"/>
              </a:ext>
            </a:extLst>
          </p:cNvPr>
          <p:cNvSpPr>
            <a:spLocks noGrp="1"/>
          </p:cNvSpPr>
          <p:nvPr>
            <p:ph type="sldNum" sz="quarter" idx="12"/>
          </p:nvPr>
        </p:nvSpPr>
        <p:spPr/>
        <p:txBody>
          <a:bodyPr/>
          <a:lstStyle/>
          <a:p>
            <a:fld id="{B89D3D56-9C5D-E74E-9C18-21C2C5E31D07}" type="slidenum">
              <a:rPr lang="en-US" smtClean="0"/>
              <a:pPr/>
              <a:t>263</a:t>
            </a:fld>
            <a:endParaRPr lang="en-US"/>
          </a:p>
        </p:txBody>
      </p:sp>
      <p:sp>
        <p:nvSpPr>
          <p:cNvPr id="5" name="Content Placeholder 2">
            <a:extLst>
              <a:ext uri="{FF2B5EF4-FFF2-40B4-BE49-F238E27FC236}">
                <a16:creationId xmlns:a16="http://schemas.microsoft.com/office/drawing/2014/main" id="{6D180889-43F0-A854-3739-D91121226856}"/>
              </a:ext>
            </a:extLst>
          </p:cNvPr>
          <p:cNvSpPr txBox="1">
            <a:spLocks/>
          </p:cNvSpPr>
          <p:nvPr/>
        </p:nvSpPr>
        <p:spPr>
          <a:xfrm>
            <a:off x="852854" y="1217464"/>
            <a:ext cx="10606195" cy="4145843"/>
          </a:xfrm>
          <a:prstGeom prst="rect">
            <a:avLst/>
          </a:prstGeom>
        </p:spPr>
        <p:txBody>
          <a:bodyPr vert="horz" lIns="91440" tIns="45720" rIns="91440" bIns="45720" rtlCol="0">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a:t>All of the BLS OD resources (except </a:t>
            </a:r>
            <a:r>
              <a:rPr lang="en-US" err="1"/>
              <a:t>BatchEstimator</a:t>
            </a:r>
            <a:r>
              <a:rPr lang="en-US"/>
              <a:t>)</a:t>
            </a:r>
          </a:p>
          <a:p>
            <a:r>
              <a:rPr lang="en-US" err="1"/>
              <a:t>ExtendedKalmanFilter</a:t>
            </a:r>
            <a:endParaRPr lang="en-US"/>
          </a:p>
          <a:p>
            <a:r>
              <a:rPr lang="en-US" err="1"/>
              <a:t>ProcessNoiseModel</a:t>
            </a:r>
            <a:endParaRPr lang="en-US"/>
          </a:p>
          <a:p>
            <a:r>
              <a:rPr lang="en-US" err="1"/>
              <a:t>EstimatedParameter</a:t>
            </a:r>
            <a:endParaRPr lang="en-US"/>
          </a:p>
          <a:p>
            <a:pPr marL="0" indent="0">
              <a:buNone/>
            </a:pPr>
            <a:endParaRPr lang="en-US"/>
          </a:p>
          <a:p>
            <a:pPr marL="0" indent="0">
              <a:buNone/>
            </a:pPr>
            <a:endParaRPr lang="en-US"/>
          </a:p>
          <a:p>
            <a:endParaRPr lang="en-US"/>
          </a:p>
        </p:txBody>
      </p:sp>
    </p:spTree>
    <p:extLst>
      <p:ext uri="{BB962C8B-B14F-4D97-AF65-F5344CB8AC3E}">
        <p14:creationId xmlns:p14="http://schemas.microsoft.com/office/powerpoint/2010/main" val="11672863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err="1"/>
              <a:t>ExtendedKalmanFilter</a:t>
            </a:r>
            <a:endParaRPr lang="en-US"/>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8" y="2992571"/>
            <a:ext cx="10664757" cy="3568301"/>
          </a:xfrm>
        </p:spPr>
        <p:txBody>
          <a:bodyPr>
            <a:normAutofit fontScale="92500" lnSpcReduction="10000"/>
          </a:bodyPr>
          <a:lstStyle/>
          <a:p>
            <a:pPr>
              <a:lnSpc>
                <a:spcPct val="110000"/>
              </a:lnSpc>
            </a:pPr>
            <a:r>
              <a:rPr lang="en-US"/>
              <a:t>Specification of tracking data, data filters, and propagator is identical to BLS</a:t>
            </a:r>
          </a:p>
          <a:p>
            <a:pPr>
              <a:lnSpc>
                <a:spcPct val="110000"/>
              </a:lnSpc>
            </a:pPr>
            <a:r>
              <a:rPr lang="en-US"/>
              <a:t>The scaled residual sigma-edit threshold is specified</a:t>
            </a:r>
          </a:p>
          <a:p>
            <a:pPr lvl="1">
              <a:lnSpc>
                <a:spcPct val="110000"/>
              </a:lnSpc>
            </a:pPr>
            <a:r>
              <a:rPr lang="en-US"/>
              <a:t>3-sigma is most common, but 5- or 6-sigma is also sometimes used</a:t>
            </a:r>
          </a:p>
          <a:p>
            <a:pPr>
              <a:lnSpc>
                <a:spcPct val="110000"/>
              </a:lnSpc>
            </a:pPr>
            <a:r>
              <a:rPr lang="en-US"/>
              <a:t>There are other options (measurement </a:t>
            </a:r>
            <a:r>
              <a:rPr lang="en-US" err="1"/>
              <a:t>deweighting</a:t>
            </a:r>
            <a:r>
              <a:rPr lang="en-US"/>
              <a:t>), not shown here, that can aid filter startup when you have a poor initial estimate</a:t>
            </a:r>
          </a:p>
          <a:p>
            <a:pPr>
              <a:lnSpc>
                <a:spcPct val="110000"/>
              </a:lnSpc>
            </a:pPr>
            <a:r>
              <a:rPr lang="en-US"/>
              <a:t>The </a:t>
            </a:r>
            <a:r>
              <a:rPr lang="en-US" err="1"/>
              <a:t>OutputWarmStartFile</a:t>
            </a:r>
            <a:r>
              <a:rPr lang="en-US"/>
              <a:t> will be created as the filter runs and will contain records of the full state and covariance at each filter time and measurement step</a:t>
            </a:r>
          </a:p>
          <a:p>
            <a:pPr lvl="1">
              <a:lnSpc>
                <a:spcPct val="110000"/>
              </a:lnSpc>
            </a:pPr>
            <a:r>
              <a:rPr lang="en-US"/>
              <a:t>This file is used for “warm starting” the filter in subsequent runs (we’ll see an example)</a:t>
            </a:r>
          </a:p>
          <a:p>
            <a:pPr>
              <a:lnSpc>
                <a:spcPct val="110000"/>
              </a:lnSpc>
            </a:pPr>
            <a:r>
              <a:rPr lang="en-US"/>
              <a:t>It’s fairly easy to swap a run back and forth between BLS and EKF with a few cut-and-paste operations</a:t>
            </a:r>
          </a:p>
          <a:p>
            <a:pPr>
              <a:lnSpc>
                <a:spcPct val="110000"/>
              </a:lnSpc>
            </a:pPr>
            <a:endParaRPr lang="en-US"/>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264</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754971" cy="1569660"/>
          </a:xfrm>
          <a:prstGeom prst="rect">
            <a:avLst/>
          </a:prstGeom>
          <a:noFill/>
          <a:ln>
            <a:solidFill>
              <a:schemeClr val="accent1"/>
            </a:solidFill>
            <a:prstDash val="dash"/>
          </a:ln>
        </p:spPr>
        <p:txBody>
          <a:bodyPr wrap="square">
            <a:spAutoFit/>
          </a:bodyPr>
          <a:lstStyle/>
          <a:p>
            <a:r>
              <a:rPr lang="en-US" sz="1200">
                <a:latin typeface="Courier New" pitchFamily="49" charset="0"/>
                <a:cs typeface="Courier New" pitchFamily="49" charset="0"/>
              </a:rPr>
              <a:t>Create </a:t>
            </a:r>
            <a:r>
              <a:rPr lang="en-US" sz="1200" err="1">
                <a:latin typeface="Courier New" pitchFamily="49" charset="0"/>
                <a:cs typeface="Courier New" pitchFamily="49" charset="0"/>
              </a:rPr>
              <a:t>ExtendedKalmanFilter</a:t>
            </a:r>
            <a:r>
              <a:rPr lang="en-US" sz="1200">
                <a:latin typeface="Courier New" pitchFamily="49" charset="0"/>
                <a:cs typeface="Courier New" pitchFamily="49" charset="0"/>
              </a:rPr>
              <a:t> EKF</a:t>
            </a:r>
          </a:p>
          <a:p>
            <a:endParaRPr lang="en-US" sz="1200">
              <a:latin typeface="Courier New" pitchFamily="49" charset="0"/>
              <a:cs typeface="Courier New" pitchFamily="49" charset="0"/>
            </a:endParaRPr>
          </a:p>
          <a:p>
            <a:r>
              <a:rPr lang="en-US" sz="1200" err="1">
                <a:latin typeface="Courier New" pitchFamily="49" charset="0"/>
                <a:cs typeface="Courier New" pitchFamily="49" charset="0"/>
              </a:rPr>
              <a:t>EKF.Measurements</a:t>
            </a:r>
            <a:r>
              <a:rPr lang="en-US" sz="1200">
                <a:latin typeface="Courier New" pitchFamily="49" charset="0"/>
                <a:cs typeface="Courier New" pitchFamily="49" charset="0"/>
              </a:rPr>
              <a:t>            = {</a:t>
            </a:r>
            <a:r>
              <a:rPr lang="en-US" sz="1200" err="1">
                <a:latin typeface="Courier New" pitchFamily="49" charset="0"/>
                <a:cs typeface="Courier New" pitchFamily="49" charset="0"/>
              </a:rPr>
              <a:t>TrackingData</a:t>
            </a:r>
            <a:r>
              <a:rPr lang="en-US" sz="1200">
                <a:latin typeface="Courier New" pitchFamily="49" charset="0"/>
                <a:cs typeface="Courier New" pitchFamily="49" charset="0"/>
              </a:rPr>
              <a:t>}</a:t>
            </a:r>
          </a:p>
          <a:p>
            <a:r>
              <a:rPr lang="en-US" sz="1200" err="1">
                <a:latin typeface="Courier New" pitchFamily="49" charset="0"/>
                <a:cs typeface="Courier New" pitchFamily="49" charset="0"/>
              </a:rPr>
              <a:t>EKF.DataFilters</a:t>
            </a:r>
            <a:r>
              <a:rPr lang="en-US" sz="1200">
                <a:latin typeface="Courier New" pitchFamily="49" charset="0"/>
                <a:cs typeface="Courier New" pitchFamily="49" charset="0"/>
              </a:rPr>
              <a:t>             = {}</a:t>
            </a:r>
          </a:p>
          <a:p>
            <a:r>
              <a:rPr lang="en-US" sz="1200" err="1">
                <a:latin typeface="Courier New" pitchFamily="49" charset="0"/>
                <a:cs typeface="Courier New" pitchFamily="49" charset="0"/>
              </a:rPr>
              <a:t>EKF.Propagator</a:t>
            </a:r>
            <a:r>
              <a:rPr lang="en-US" sz="1200">
                <a:latin typeface="Courier New" pitchFamily="49" charset="0"/>
                <a:cs typeface="Courier New" pitchFamily="49" charset="0"/>
              </a:rPr>
              <a:t>              = RK4</a:t>
            </a:r>
          </a:p>
          <a:p>
            <a:r>
              <a:rPr lang="en-US" sz="1200" err="1">
                <a:latin typeface="Courier New" pitchFamily="49" charset="0"/>
                <a:cs typeface="Courier New" pitchFamily="49" charset="0"/>
              </a:rPr>
              <a:t>EKF.ScaledResidualThreshold</a:t>
            </a:r>
            <a:r>
              <a:rPr lang="en-US" sz="1200">
                <a:latin typeface="Courier New" pitchFamily="49" charset="0"/>
                <a:cs typeface="Courier New" pitchFamily="49" charset="0"/>
              </a:rPr>
              <a:t> = 3</a:t>
            </a:r>
          </a:p>
          <a:p>
            <a:r>
              <a:rPr lang="en-US" sz="1200" err="1">
                <a:latin typeface="Courier New" pitchFamily="49" charset="0"/>
                <a:cs typeface="Courier New" pitchFamily="49" charset="0"/>
              </a:rPr>
              <a:t>EKF.ReportFile</a:t>
            </a:r>
            <a:r>
              <a:rPr lang="en-US" sz="1200">
                <a:latin typeface="Courier New" pitchFamily="49" charset="0"/>
                <a:cs typeface="Courier New" pitchFamily="49" charset="0"/>
              </a:rPr>
              <a:t>              = './output/</a:t>
            </a:r>
            <a:r>
              <a:rPr lang="en-US" sz="1200" err="1">
                <a:latin typeface="Courier New" pitchFamily="49" charset="0"/>
                <a:cs typeface="Courier New" pitchFamily="49" charset="0"/>
              </a:rPr>
              <a:t>lro.ekf.out</a:t>
            </a:r>
            <a:r>
              <a:rPr lang="en-US" sz="1200">
                <a:latin typeface="Courier New" pitchFamily="49" charset="0"/>
                <a:cs typeface="Courier New" pitchFamily="49" charset="0"/>
              </a:rPr>
              <a:t>'</a:t>
            </a:r>
          </a:p>
          <a:p>
            <a:r>
              <a:rPr lang="en-US" sz="1200" err="1">
                <a:latin typeface="Courier New" pitchFamily="49" charset="0"/>
                <a:cs typeface="Courier New" pitchFamily="49" charset="0"/>
              </a:rPr>
              <a:t>EKF.OutputWarmStartFile</a:t>
            </a:r>
            <a:r>
              <a:rPr lang="en-US" sz="1200">
                <a:latin typeface="Courier New" pitchFamily="49" charset="0"/>
                <a:cs typeface="Courier New" pitchFamily="49" charset="0"/>
              </a:rPr>
              <a:t>     = './output/lro.ekf.20100816.csv'</a:t>
            </a:r>
          </a:p>
        </p:txBody>
      </p:sp>
    </p:spTree>
    <p:extLst>
      <p:ext uri="{BB962C8B-B14F-4D97-AF65-F5344CB8AC3E}">
        <p14:creationId xmlns:p14="http://schemas.microsoft.com/office/powerpoint/2010/main" val="37130519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err="1"/>
              <a:t>ProcessNoiseModel</a:t>
            </a:r>
            <a:endParaRPr lang="en-US"/>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8" y="2565098"/>
            <a:ext cx="10611389" cy="4219750"/>
          </a:xfrm>
        </p:spPr>
        <p:txBody>
          <a:bodyPr>
            <a:normAutofit fontScale="92500" lnSpcReduction="20000"/>
          </a:bodyPr>
          <a:lstStyle/>
          <a:p>
            <a:pPr>
              <a:lnSpc>
                <a:spcPct val="110000"/>
              </a:lnSpc>
            </a:pPr>
            <a:r>
              <a:rPr lang="en-US"/>
              <a:t>Specification of the dynamic model process noise (the </a:t>
            </a:r>
            <a:r>
              <a:rPr lang="en-US" b="1"/>
              <a:t>Q</a:t>
            </a:r>
            <a:r>
              <a:rPr lang="en-US"/>
              <a:t> matrix)</a:t>
            </a:r>
          </a:p>
          <a:p>
            <a:pPr>
              <a:lnSpc>
                <a:spcPct val="110000"/>
              </a:lnSpc>
            </a:pPr>
            <a:r>
              <a:rPr lang="en-US"/>
              <a:t>GMAT currently only implements the State Noise Compensation method</a:t>
            </a:r>
          </a:p>
          <a:p>
            <a:pPr lvl="1">
              <a:lnSpc>
                <a:spcPct val="110000"/>
              </a:lnSpc>
            </a:pPr>
            <a:r>
              <a:rPr lang="en-US"/>
              <a:t>See Tapley, Schutz, and Born, </a:t>
            </a:r>
            <a:r>
              <a:rPr lang="en-US" i="1"/>
              <a:t>Statistical Orbit Determination</a:t>
            </a:r>
            <a:r>
              <a:rPr lang="en-US"/>
              <a:t>, Section 4.9 and Appendix F</a:t>
            </a:r>
          </a:p>
          <a:p>
            <a:pPr>
              <a:lnSpc>
                <a:spcPct val="110000"/>
              </a:lnSpc>
            </a:pPr>
            <a:r>
              <a:rPr lang="en-US"/>
              <a:t>You may choose a frame (even a custom frame) in which to specify the process noise</a:t>
            </a:r>
          </a:p>
          <a:p>
            <a:pPr>
              <a:lnSpc>
                <a:spcPct val="110000"/>
              </a:lnSpc>
            </a:pPr>
            <a:r>
              <a:rPr lang="en-US"/>
              <a:t>The components of </a:t>
            </a:r>
            <a:r>
              <a:rPr lang="en-US" b="1" err="1"/>
              <a:t>AccelNoiseSigma</a:t>
            </a:r>
            <a:r>
              <a:rPr lang="en-US"/>
              <a:t> are the square roots of the diagonals of the process noise matrix</a:t>
            </a:r>
          </a:p>
          <a:p>
            <a:pPr>
              <a:lnSpc>
                <a:spcPct val="110000"/>
              </a:lnSpc>
            </a:pPr>
            <a:r>
              <a:rPr lang="en-US"/>
              <a:t>The update time step defines a grid at which, in union with the measurement times, process noise is compounded</a:t>
            </a:r>
          </a:p>
          <a:p>
            <a:pPr>
              <a:lnSpc>
                <a:spcPct val="110000"/>
              </a:lnSpc>
            </a:pPr>
            <a:r>
              <a:rPr lang="en-US"/>
              <a:t>The units of </a:t>
            </a:r>
            <a:r>
              <a:rPr lang="en-US" err="1"/>
              <a:t>AccelNoiseSigma</a:t>
            </a:r>
            <a:r>
              <a:rPr lang="en-US"/>
              <a:t> are km/second</a:t>
            </a:r>
            <a:r>
              <a:rPr lang="en-US" baseline="30000"/>
              <a:t>3/2</a:t>
            </a:r>
          </a:p>
          <a:p>
            <a:pPr lvl="1">
              <a:lnSpc>
                <a:spcPct val="110000"/>
              </a:lnSpc>
            </a:pPr>
            <a:r>
              <a:rPr lang="en-US"/>
              <a:t>This is non-intuitive, but there are some methods to guide selection; see the </a:t>
            </a:r>
            <a:r>
              <a:rPr lang="en-US" err="1"/>
              <a:t>ProcessNoiseModel</a:t>
            </a:r>
            <a:r>
              <a:rPr lang="en-US"/>
              <a:t> resource in the User’s Guide</a:t>
            </a:r>
          </a:p>
          <a:p>
            <a:pPr lvl="1">
              <a:lnSpc>
                <a:spcPct val="110000"/>
              </a:lnSpc>
            </a:pPr>
            <a:r>
              <a:rPr lang="en-US"/>
              <a:t>This is a critical tuning parameter affecting the performance of the filter and it’s common to perform a parametric analysis to determine appropriate values</a:t>
            </a:r>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265</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754971" cy="1200329"/>
          </a:xfrm>
          <a:prstGeom prst="rect">
            <a:avLst/>
          </a:prstGeom>
          <a:noFill/>
          <a:ln>
            <a:solidFill>
              <a:schemeClr val="accent1"/>
            </a:solidFill>
            <a:prstDash val="dash"/>
          </a:ln>
        </p:spPr>
        <p:txBody>
          <a:bodyPr wrap="square">
            <a:spAutoFit/>
          </a:bodyPr>
          <a:lstStyle/>
          <a:p>
            <a:r>
              <a:rPr lang="en-US" sz="1200">
                <a:latin typeface="Courier New" pitchFamily="49" charset="0"/>
                <a:cs typeface="Courier New" pitchFamily="49" charset="0"/>
              </a:rPr>
              <a:t>Create </a:t>
            </a:r>
            <a:r>
              <a:rPr lang="en-US" sz="1200" err="1">
                <a:latin typeface="Courier New" pitchFamily="49" charset="0"/>
                <a:cs typeface="Courier New" pitchFamily="49" charset="0"/>
              </a:rPr>
              <a:t>ProcessNoiseModel</a:t>
            </a:r>
            <a:r>
              <a:rPr lang="en-US" sz="1200">
                <a:latin typeface="Courier New" pitchFamily="49" charset="0"/>
                <a:cs typeface="Courier New" pitchFamily="49" charset="0"/>
              </a:rPr>
              <a:t> SNC</a:t>
            </a:r>
          </a:p>
          <a:p>
            <a:endParaRPr lang="en-US" sz="1200">
              <a:latin typeface="Courier New" pitchFamily="49" charset="0"/>
              <a:cs typeface="Courier New" pitchFamily="49" charset="0"/>
            </a:endParaRPr>
          </a:p>
          <a:p>
            <a:r>
              <a:rPr lang="en-US" sz="1200" err="1">
                <a:latin typeface="Courier New" pitchFamily="49" charset="0"/>
                <a:cs typeface="Courier New" pitchFamily="49" charset="0"/>
              </a:rPr>
              <a:t>SNC.Type</a:t>
            </a:r>
            <a:r>
              <a:rPr lang="en-US" sz="1200">
                <a:latin typeface="Courier New" pitchFamily="49" charset="0"/>
                <a:cs typeface="Courier New" pitchFamily="49" charset="0"/>
              </a:rPr>
              <a:t>             = </a:t>
            </a:r>
            <a:r>
              <a:rPr lang="en-US" sz="1200" err="1">
                <a:latin typeface="Courier New" pitchFamily="49" charset="0"/>
                <a:cs typeface="Courier New" pitchFamily="49" charset="0"/>
              </a:rPr>
              <a:t>StateNoiseCompensation</a:t>
            </a:r>
            <a:endParaRPr lang="en-US" sz="1200">
              <a:latin typeface="Courier New" pitchFamily="49" charset="0"/>
              <a:cs typeface="Courier New" pitchFamily="49" charset="0"/>
            </a:endParaRPr>
          </a:p>
          <a:p>
            <a:r>
              <a:rPr lang="en-US" sz="1200" err="1">
                <a:latin typeface="Courier New" pitchFamily="49" charset="0"/>
                <a:cs typeface="Courier New" pitchFamily="49" charset="0"/>
              </a:rPr>
              <a:t>SNC.CoordinateSystem</a:t>
            </a:r>
            <a:r>
              <a:rPr lang="en-US" sz="1200">
                <a:latin typeface="Courier New" pitchFamily="49" charset="0"/>
                <a:cs typeface="Courier New" pitchFamily="49" charset="0"/>
              </a:rPr>
              <a:t> = VNB</a:t>
            </a:r>
          </a:p>
          <a:p>
            <a:r>
              <a:rPr lang="en-US" sz="1200" err="1">
                <a:latin typeface="Courier New" pitchFamily="49" charset="0"/>
                <a:cs typeface="Courier New" pitchFamily="49" charset="0"/>
              </a:rPr>
              <a:t>SNC.AccelNoiseSigma</a:t>
            </a:r>
            <a:r>
              <a:rPr lang="en-US" sz="1200">
                <a:latin typeface="Courier New" pitchFamily="49" charset="0"/>
                <a:cs typeface="Courier New" pitchFamily="49" charset="0"/>
              </a:rPr>
              <a:t>  = [1.0e-9 1.0e-8 1.0e-8]</a:t>
            </a:r>
          </a:p>
          <a:p>
            <a:r>
              <a:rPr lang="en-US" sz="1200" err="1">
                <a:latin typeface="Courier New" pitchFamily="49" charset="0"/>
                <a:cs typeface="Courier New" pitchFamily="49" charset="0"/>
              </a:rPr>
              <a:t>SNC.UpdateTimeStep</a:t>
            </a:r>
            <a:r>
              <a:rPr lang="en-US" sz="1200">
                <a:latin typeface="Courier New" pitchFamily="49" charset="0"/>
                <a:cs typeface="Courier New" pitchFamily="49" charset="0"/>
              </a:rPr>
              <a:t>   = 120.</a:t>
            </a:r>
          </a:p>
        </p:txBody>
      </p:sp>
    </p:spTree>
    <p:extLst>
      <p:ext uri="{BB962C8B-B14F-4D97-AF65-F5344CB8AC3E}">
        <p14:creationId xmlns:p14="http://schemas.microsoft.com/office/powerpoint/2010/main" val="39315429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err="1"/>
              <a:t>EstimatedParameter</a:t>
            </a:r>
            <a:endParaRPr lang="en-US"/>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2693801"/>
            <a:ext cx="10611389" cy="3999607"/>
          </a:xfrm>
        </p:spPr>
        <p:txBody>
          <a:bodyPr>
            <a:normAutofit fontScale="92500" lnSpcReduction="10000"/>
          </a:bodyPr>
          <a:lstStyle/>
          <a:p>
            <a:pPr>
              <a:lnSpc>
                <a:spcPct val="110000"/>
              </a:lnSpc>
            </a:pPr>
            <a:r>
              <a:rPr lang="en-US" dirty="0"/>
              <a:t>Implements non-position/velocity solve-</a:t>
            </a:r>
            <a:r>
              <a:rPr lang="en-US" dirty="0" err="1"/>
              <a:t>fors</a:t>
            </a:r>
            <a:r>
              <a:rPr lang="en-US" dirty="0"/>
              <a:t> as stochastic processes, including process noise</a:t>
            </a:r>
          </a:p>
          <a:p>
            <a:pPr>
              <a:lnSpc>
                <a:spcPct val="110000"/>
              </a:lnSpc>
            </a:pPr>
            <a:r>
              <a:rPr lang="en-US" dirty="0"/>
              <a:t>The only current modeling option is </a:t>
            </a:r>
            <a:r>
              <a:rPr lang="en-US" b="1" dirty="0" err="1"/>
              <a:t>FirstOrderGaussMarkov</a:t>
            </a:r>
            <a:endParaRPr lang="en-US" b="1" dirty="0"/>
          </a:p>
          <a:p>
            <a:pPr>
              <a:lnSpc>
                <a:spcPct val="110000"/>
              </a:lnSpc>
            </a:pPr>
            <a:r>
              <a:rPr lang="en-US" dirty="0"/>
              <a:t>In the absence of measurement data, a first-order Gauss-Markov parameter “decays” back to its steady-state value and steady-state sigma</a:t>
            </a:r>
          </a:p>
          <a:p>
            <a:pPr lvl="1">
              <a:lnSpc>
                <a:spcPct val="110000"/>
              </a:lnSpc>
            </a:pPr>
            <a:r>
              <a:rPr lang="en-US" dirty="0"/>
              <a:t>The rate of decay is determined by the “half-life”</a:t>
            </a:r>
          </a:p>
          <a:p>
            <a:pPr>
              <a:lnSpc>
                <a:spcPct val="110000"/>
              </a:lnSpc>
            </a:pPr>
            <a:r>
              <a:rPr lang="en-US" dirty="0"/>
              <a:t>Only currently implemented </a:t>
            </a:r>
            <a:r>
              <a:rPr lang="en-US" dirty="0" err="1"/>
              <a:t>SolveFors</a:t>
            </a:r>
            <a:r>
              <a:rPr lang="en-US" dirty="0"/>
              <a:t> are </a:t>
            </a:r>
            <a:r>
              <a:rPr lang="en-US" b="1" dirty="0"/>
              <a:t>Cd</a:t>
            </a:r>
            <a:r>
              <a:rPr lang="en-US" dirty="0"/>
              <a:t> and </a:t>
            </a:r>
            <a:r>
              <a:rPr lang="en-US" b="1" dirty="0" err="1"/>
              <a:t>AtmosDensityScaleFactor</a:t>
            </a:r>
            <a:endParaRPr lang="en-US" b="1" dirty="0"/>
          </a:p>
          <a:p>
            <a:pPr lvl="1">
              <a:lnSpc>
                <a:spcPct val="110000"/>
              </a:lnSpc>
            </a:pPr>
            <a:r>
              <a:rPr lang="en-US" dirty="0"/>
              <a:t>We won’t see an example in the LRO demo coming up</a:t>
            </a:r>
          </a:p>
          <a:p>
            <a:pPr lvl="1">
              <a:lnSpc>
                <a:spcPct val="110000"/>
              </a:lnSpc>
            </a:pPr>
            <a:r>
              <a:rPr lang="en-US" dirty="0"/>
              <a:t>You can look at samples/Navigation/Ex_R2022a_FilterSmoother_GpsPosVec.script and the tutorial “Filter and Smoother Orbit Determination using </a:t>
            </a:r>
            <a:r>
              <a:rPr lang="en-US" dirty="0" err="1"/>
              <a:t>GPS_PosVec</a:t>
            </a:r>
            <a:r>
              <a:rPr lang="en-US" dirty="0"/>
              <a:t> Data” in the User’s Guide</a:t>
            </a:r>
          </a:p>
          <a:p>
            <a:pPr>
              <a:lnSpc>
                <a:spcPct val="110000"/>
              </a:lnSpc>
            </a:pPr>
            <a:r>
              <a:rPr lang="en-US" dirty="0"/>
              <a:t>Cr and biases may be estimated in the filter, but these are modeled as “random constant” parameters without process noise</a:t>
            </a:r>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266</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754971" cy="1384995"/>
          </a:xfrm>
          <a:prstGeom prst="rect">
            <a:avLst/>
          </a:prstGeom>
          <a:noFill/>
          <a:ln>
            <a:solidFill>
              <a:schemeClr val="accent1"/>
            </a:solidFill>
            <a:prstDash val="dash"/>
          </a:ln>
        </p:spPr>
        <p:txBody>
          <a:bodyPr wrap="square">
            <a:spAutoFit/>
          </a:bodyPr>
          <a:lstStyle/>
          <a:p>
            <a:r>
              <a:rPr lang="en-US" sz="1200">
                <a:latin typeface="Courier New" pitchFamily="49" charset="0"/>
                <a:cs typeface="Courier New" pitchFamily="49" charset="0"/>
              </a:rPr>
              <a:t>Create </a:t>
            </a:r>
            <a:r>
              <a:rPr lang="en-US" sz="1200" err="1">
                <a:latin typeface="Courier New" pitchFamily="49" charset="0"/>
                <a:cs typeface="Courier New" pitchFamily="49" charset="0"/>
              </a:rPr>
              <a:t>EstimatedParameter</a:t>
            </a:r>
            <a:r>
              <a:rPr lang="en-US" sz="1200">
                <a:latin typeface="Courier New" pitchFamily="49" charset="0"/>
                <a:cs typeface="Courier New" pitchFamily="49" charset="0"/>
              </a:rPr>
              <a:t> </a:t>
            </a:r>
            <a:r>
              <a:rPr lang="en-US" sz="1200" err="1">
                <a:latin typeface="Courier New" pitchFamily="49" charset="0"/>
                <a:cs typeface="Courier New" pitchFamily="49" charset="0"/>
              </a:rPr>
              <a:t>FogmCd</a:t>
            </a:r>
            <a:endParaRPr lang="en-US" sz="1200">
              <a:latin typeface="Courier New" pitchFamily="49" charset="0"/>
              <a:cs typeface="Courier New" pitchFamily="49" charset="0"/>
            </a:endParaRPr>
          </a:p>
          <a:p>
            <a:endParaRPr lang="en-US" sz="1200">
              <a:latin typeface="Courier New" pitchFamily="49" charset="0"/>
              <a:cs typeface="Courier New" pitchFamily="49" charset="0"/>
            </a:endParaRPr>
          </a:p>
          <a:p>
            <a:r>
              <a:rPr lang="en-US" sz="1200" err="1">
                <a:latin typeface="Courier New" pitchFamily="49" charset="0"/>
                <a:cs typeface="Courier New" pitchFamily="49" charset="0"/>
              </a:rPr>
              <a:t>FogmCd.Model</a:t>
            </a:r>
            <a:r>
              <a:rPr lang="en-US" sz="1200">
                <a:latin typeface="Courier New" pitchFamily="49" charset="0"/>
                <a:cs typeface="Courier New" pitchFamily="49" charset="0"/>
              </a:rPr>
              <a:t>              = '</a:t>
            </a:r>
            <a:r>
              <a:rPr lang="en-US" sz="1200" err="1">
                <a:latin typeface="Courier New" pitchFamily="49" charset="0"/>
                <a:cs typeface="Courier New" pitchFamily="49" charset="0"/>
              </a:rPr>
              <a:t>FirstOrderGaussMarkov</a:t>
            </a:r>
            <a:r>
              <a:rPr lang="en-US" sz="1200">
                <a:latin typeface="Courier New" pitchFamily="49" charset="0"/>
                <a:cs typeface="Courier New" pitchFamily="49" charset="0"/>
              </a:rPr>
              <a:t>'</a:t>
            </a:r>
          </a:p>
          <a:p>
            <a:r>
              <a:rPr lang="en-US" sz="1200" err="1">
                <a:latin typeface="Courier New" pitchFamily="49" charset="0"/>
                <a:cs typeface="Courier New" pitchFamily="49" charset="0"/>
              </a:rPr>
              <a:t>FogmCd.SolveFor</a:t>
            </a:r>
            <a:r>
              <a:rPr lang="en-US" sz="1200">
                <a:latin typeface="Courier New" pitchFamily="49" charset="0"/>
                <a:cs typeface="Courier New" pitchFamily="49" charset="0"/>
              </a:rPr>
              <a:t>           = 'Cd'</a:t>
            </a:r>
          </a:p>
          <a:p>
            <a:r>
              <a:rPr lang="en-US" sz="1200" err="1">
                <a:latin typeface="Courier New" pitchFamily="49" charset="0"/>
                <a:cs typeface="Courier New" pitchFamily="49" charset="0"/>
              </a:rPr>
              <a:t>FogmCd.SteadyStateValue</a:t>
            </a:r>
            <a:r>
              <a:rPr lang="en-US" sz="1200">
                <a:latin typeface="Courier New" pitchFamily="49" charset="0"/>
                <a:cs typeface="Courier New" pitchFamily="49" charset="0"/>
              </a:rPr>
              <a:t>   = 2.1</a:t>
            </a:r>
          </a:p>
          <a:p>
            <a:r>
              <a:rPr lang="en-US" sz="1200" err="1">
                <a:latin typeface="Courier New" pitchFamily="49" charset="0"/>
                <a:cs typeface="Courier New" pitchFamily="49" charset="0"/>
              </a:rPr>
              <a:t>FogmCd.SteadyStateSigma</a:t>
            </a:r>
            <a:r>
              <a:rPr lang="en-US" sz="1200">
                <a:latin typeface="Courier New" pitchFamily="49" charset="0"/>
                <a:cs typeface="Courier New" pitchFamily="49" charset="0"/>
              </a:rPr>
              <a:t>   = 0.1</a:t>
            </a:r>
          </a:p>
          <a:p>
            <a:r>
              <a:rPr lang="en-US" sz="1200" err="1">
                <a:latin typeface="Courier New" pitchFamily="49" charset="0"/>
                <a:cs typeface="Courier New" pitchFamily="49" charset="0"/>
              </a:rPr>
              <a:t>FogmCd.HalfLife</a:t>
            </a:r>
            <a:r>
              <a:rPr lang="en-US" sz="1200">
                <a:latin typeface="Courier New" pitchFamily="49" charset="0"/>
                <a:cs typeface="Courier New" pitchFamily="49" charset="0"/>
              </a:rPr>
              <a:t>           = 600</a:t>
            </a:r>
          </a:p>
        </p:txBody>
      </p:sp>
    </p:spTree>
    <p:extLst>
      <p:ext uri="{BB962C8B-B14F-4D97-AF65-F5344CB8AC3E}">
        <p14:creationId xmlns:p14="http://schemas.microsoft.com/office/powerpoint/2010/main" val="10737090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2D5D3-B100-D57A-99D4-176F3CB4EA48}"/>
              </a:ext>
            </a:extLst>
          </p:cNvPr>
          <p:cNvSpPr>
            <a:spLocks noGrp="1"/>
          </p:cNvSpPr>
          <p:nvPr>
            <p:ph type="title"/>
          </p:nvPr>
        </p:nvSpPr>
        <p:spPr/>
        <p:txBody>
          <a:bodyPr/>
          <a:lstStyle/>
          <a:p>
            <a:r>
              <a:rPr lang="en-US"/>
              <a:t>Gauss-Markov and Random Constant Parameters</a:t>
            </a:r>
          </a:p>
        </p:txBody>
      </p:sp>
      <p:sp>
        <p:nvSpPr>
          <p:cNvPr id="3" name="Content Placeholder 2">
            <a:extLst>
              <a:ext uri="{FF2B5EF4-FFF2-40B4-BE49-F238E27FC236}">
                <a16:creationId xmlns:a16="http://schemas.microsoft.com/office/drawing/2014/main" id="{BB4E5BC7-C68C-D9AF-C1BD-D84C6EF960A1}"/>
              </a:ext>
            </a:extLst>
          </p:cNvPr>
          <p:cNvSpPr>
            <a:spLocks noGrp="1"/>
          </p:cNvSpPr>
          <p:nvPr>
            <p:ph idx="1"/>
          </p:nvPr>
        </p:nvSpPr>
        <p:spPr>
          <a:xfrm>
            <a:off x="843690" y="5126948"/>
            <a:ext cx="5468756" cy="404350"/>
          </a:xfrm>
        </p:spPr>
        <p:txBody>
          <a:bodyPr>
            <a:normAutofit fontScale="85000" lnSpcReduction="10000"/>
          </a:bodyPr>
          <a:lstStyle/>
          <a:p>
            <a:pPr marL="0" indent="0" algn="ctr">
              <a:buNone/>
            </a:pPr>
            <a:r>
              <a:rPr lang="en-US" dirty="0"/>
              <a:t>Gauss-Markov parameter; tracking ends at 02-24 00:00</a:t>
            </a:r>
          </a:p>
        </p:txBody>
      </p:sp>
      <p:sp>
        <p:nvSpPr>
          <p:cNvPr id="4" name="Slide Number Placeholder 3">
            <a:extLst>
              <a:ext uri="{FF2B5EF4-FFF2-40B4-BE49-F238E27FC236}">
                <a16:creationId xmlns:a16="http://schemas.microsoft.com/office/drawing/2014/main" id="{1773CD32-8C6E-A767-0A47-3A85C63E4344}"/>
              </a:ext>
            </a:extLst>
          </p:cNvPr>
          <p:cNvSpPr>
            <a:spLocks noGrp="1"/>
          </p:cNvSpPr>
          <p:nvPr>
            <p:ph type="sldNum" sz="quarter" idx="12"/>
          </p:nvPr>
        </p:nvSpPr>
        <p:spPr/>
        <p:txBody>
          <a:bodyPr/>
          <a:lstStyle/>
          <a:p>
            <a:fld id="{B89D3D56-9C5D-E74E-9C18-21C2C5E31D07}" type="slidenum">
              <a:rPr lang="en-US" smtClean="0"/>
              <a:pPr/>
              <a:t>267</a:t>
            </a:fld>
            <a:endParaRPr lang="en-US"/>
          </a:p>
        </p:txBody>
      </p:sp>
      <p:pic>
        <p:nvPicPr>
          <p:cNvPr id="5" name="Picture 4">
            <a:extLst>
              <a:ext uri="{FF2B5EF4-FFF2-40B4-BE49-F238E27FC236}">
                <a16:creationId xmlns:a16="http://schemas.microsoft.com/office/drawing/2014/main" id="{2CBAEE32-429D-B86C-D313-2189438AE6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3690" y="1179870"/>
            <a:ext cx="5252310" cy="3943510"/>
          </a:xfrm>
          <a:prstGeom prst="rect">
            <a:avLst/>
          </a:prstGeom>
          <a:noFill/>
          <a:ln>
            <a:noFill/>
          </a:ln>
        </p:spPr>
      </p:pic>
      <p:pic>
        <p:nvPicPr>
          <p:cNvPr id="6" name="Picture 5">
            <a:extLst>
              <a:ext uri="{FF2B5EF4-FFF2-40B4-BE49-F238E27FC236}">
                <a16:creationId xmlns:a16="http://schemas.microsoft.com/office/drawing/2014/main" id="{43B5D5C2-F2D3-8894-F124-2EEA0E3E3A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62355" y="1179106"/>
            <a:ext cx="5165053" cy="3877996"/>
          </a:xfrm>
          <a:prstGeom prst="rect">
            <a:avLst/>
          </a:prstGeom>
          <a:noFill/>
          <a:ln>
            <a:noFill/>
          </a:ln>
        </p:spPr>
      </p:pic>
      <p:sp>
        <p:nvSpPr>
          <p:cNvPr id="7" name="Content Placeholder 2">
            <a:extLst>
              <a:ext uri="{FF2B5EF4-FFF2-40B4-BE49-F238E27FC236}">
                <a16:creationId xmlns:a16="http://schemas.microsoft.com/office/drawing/2014/main" id="{B6C5371A-5EFD-6FAB-8A41-E9B9E479B442}"/>
              </a:ext>
            </a:extLst>
          </p:cNvPr>
          <p:cNvSpPr txBox="1">
            <a:spLocks/>
          </p:cNvSpPr>
          <p:nvPr/>
        </p:nvSpPr>
        <p:spPr>
          <a:xfrm>
            <a:off x="6312446" y="5123380"/>
            <a:ext cx="5468756" cy="404350"/>
          </a:xfrm>
          <a:prstGeom prst="rect">
            <a:avLst/>
          </a:prstGeom>
        </p:spPr>
        <p:txBody>
          <a:bodyPr vert="horz" lIns="91440" tIns="45720" rIns="91440" bIns="45720" rtlCol="0">
            <a:normAutofit fontScale="85000" lnSpcReduction="10000"/>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0" indent="0" algn="ctr">
              <a:buFont typeface="Arial" panose="020B0604020202020204" pitchFamily="34" charset="0"/>
              <a:buNone/>
            </a:pPr>
            <a:r>
              <a:rPr lang="en-US"/>
              <a:t>Random constant parameter; tracking ends at 02-24 00:00</a:t>
            </a:r>
          </a:p>
        </p:txBody>
      </p:sp>
      <p:sp>
        <p:nvSpPr>
          <p:cNvPr id="8" name="Content Placeholder 2">
            <a:extLst>
              <a:ext uri="{FF2B5EF4-FFF2-40B4-BE49-F238E27FC236}">
                <a16:creationId xmlns:a16="http://schemas.microsoft.com/office/drawing/2014/main" id="{EB96996D-FC98-867E-5F75-BE3F2CCC28D3}"/>
              </a:ext>
            </a:extLst>
          </p:cNvPr>
          <p:cNvSpPr txBox="1">
            <a:spLocks/>
          </p:cNvSpPr>
          <p:nvPr/>
        </p:nvSpPr>
        <p:spPr>
          <a:xfrm>
            <a:off x="1076139" y="5514894"/>
            <a:ext cx="10611389" cy="1045978"/>
          </a:xfrm>
          <a:prstGeom prst="rect">
            <a:avLst/>
          </a:prstGeom>
        </p:spPr>
        <p:txBody>
          <a:bodyPr vert="horz" lIns="91440" tIns="45720" rIns="91440" bIns="45720" rtlCol="0">
            <a:normAutofit fontScale="92500" lnSpcReduction="10000"/>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110000"/>
              </a:lnSpc>
            </a:pPr>
            <a:r>
              <a:rPr lang="en-US" dirty="0"/>
              <a:t>In the absence of measurement data</a:t>
            </a:r>
          </a:p>
          <a:p>
            <a:pPr lvl="1">
              <a:lnSpc>
                <a:spcPct val="110000"/>
              </a:lnSpc>
            </a:pPr>
            <a:r>
              <a:rPr lang="en-US" dirty="0"/>
              <a:t>A Gauss-Markov parameter decays back to its nominal value and uncertainty</a:t>
            </a:r>
          </a:p>
          <a:p>
            <a:pPr lvl="1">
              <a:lnSpc>
                <a:spcPct val="110000"/>
              </a:lnSpc>
            </a:pPr>
            <a:r>
              <a:rPr lang="en-US" dirty="0"/>
              <a:t>A random constant parameter remains at the same value and uncertainty</a:t>
            </a:r>
          </a:p>
        </p:txBody>
      </p:sp>
    </p:spTree>
    <p:extLst>
      <p:ext uri="{BB962C8B-B14F-4D97-AF65-F5344CB8AC3E}">
        <p14:creationId xmlns:p14="http://schemas.microsoft.com/office/powerpoint/2010/main" val="12008747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8830-7AEC-F946-6E71-A93D00EAB6DD}"/>
              </a:ext>
            </a:extLst>
          </p:cNvPr>
          <p:cNvSpPr>
            <a:spLocks noGrp="1"/>
          </p:cNvSpPr>
          <p:nvPr>
            <p:ph type="title"/>
          </p:nvPr>
        </p:nvSpPr>
        <p:spPr/>
        <p:txBody>
          <a:bodyPr/>
          <a:lstStyle/>
          <a:p>
            <a:r>
              <a:rPr lang="en-US" dirty="0"/>
              <a:t>Evaluate the EKF OD Results</a:t>
            </a:r>
          </a:p>
        </p:txBody>
      </p:sp>
      <p:sp>
        <p:nvSpPr>
          <p:cNvPr id="3" name="Content Placeholder 2">
            <a:extLst>
              <a:ext uri="{FF2B5EF4-FFF2-40B4-BE49-F238E27FC236}">
                <a16:creationId xmlns:a16="http://schemas.microsoft.com/office/drawing/2014/main" id="{35C83E52-9B13-F447-04B6-C9CDFDC178B9}"/>
              </a:ext>
            </a:extLst>
          </p:cNvPr>
          <p:cNvSpPr>
            <a:spLocks noGrp="1"/>
          </p:cNvSpPr>
          <p:nvPr>
            <p:ph idx="1"/>
          </p:nvPr>
        </p:nvSpPr>
        <p:spPr>
          <a:xfrm>
            <a:off x="1076139" y="1217466"/>
            <a:ext cx="10754972" cy="5183334"/>
          </a:xfrm>
        </p:spPr>
        <p:txBody>
          <a:bodyPr>
            <a:normAutofit/>
          </a:bodyPr>
          <a:lstStyle/>
          <a:p>
            <a:r>
              <a:rPr lang="en-US" dirty="0"/>
              <a:t>Did the filter “converge”?</a:t>
            </a:r>
          </a:p>
          <a:p>
            <a:pPr lvl="1"/>
            <a:r>
              <a:rPr lang="en-US" dirty="0"/>
              <a:t>If running from warm start, did the filter remain converged?</a:t>
            </a:r>
          </a:p>
          <a:p>
            <a:pPr lvl="1"/>
            <a:r>
              <a:rPr lang="en-US" dirty="0"/>
              <a:t>Plotting the covariance is useful</a:t>
            </a:r>
          </a:p>
          <a:p>
            <a:r>
              <a:rPr lang="en-US" dirty="0"/>
              <a:t>Did it use “most” of the good data?</a:t>
            </a:r>
          </a:p>
          <a:p>
            <a:pPr lvl="1"/>
            <a:r>
              <a:rPr lang="en-US" dirty="0"/>
              <a:t>Review the Filter Measurement Statistics report</a:t>
            </a:r>
          </a:p>
          <a:p>
            <a:r>
              <a:rPr lang="en-US" dirty="0"/>
              <a:t>Is data acceptance consistent across the entire data arc (start, middle, and end)?</a:t>
            </a:r>
          </a:p>
          <a:p>
            <a:pPr lvl="1"/>
            <a:r>
              <a:rPr lang="en-US" dirty="0"/>
              <a:t>Look at scaled residual plots or review the output file</a:t>
            </a:r>
          </a:p>
          <a:p>
            <a:r>
              <a:rPr lang="en-US" dirty="0"/>
              <a:t>Are the values of additional estimated parameters (bias, Cr, Cd) consistent with expectations?</a:t>
            </a:r>
          </a:p>
          <a:p>
            <a:r>
              <a:rPr lang="en-US" dirty="0"/>
              <a:t>Are residuals (mean and standard deviation) for all data types consistent with expectations?</a:t>
            </a:r>
          </a:p>
          <a:p>
            <a:r>
              <a:rPr lang="en-US" dirty="0"/>
              <a:t>Are any individual stations or data types exhibiting anomalies?</a:t>
            </a:r>
          </a:p>
          <a:p>
            <a:r>
              <a:rPr lang="en-US" dirty="0"/>
              <a:t>Are ephemeris comparisons consistent with expectations?</a:t>
            </a:r>
          </a:p>
          <a:p>
            <a:pPr lvl="1"/>
            <a:r>
              <a:rPr lang="en-US" dirty="0"/>
              <a:t>Definitive overlap compares between successive filter runs typically aren’t performed because there’s usually no overlap between filter runs</a:t>
            </a:r>
          </a:p>
          <a:p>
            <a:pPr lvl="1"/>
            <a:r>
              <a:rPr lang="en-US" dirty="0"/>
              <a:t>A definitive/predictive compare can be done against a prior prediction</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3FEAC142-A32D-A3DA-4D67-9142B7709F67}"/>
              </a:ext>
            </a:extLst>
          </p:cNvPr>
          <p:cNvSpPr>
            <a:spLocks noGrp="1"/>
          </p:cNvSpPr>
          <p:nvPr>
            <p:ph type="sldNum" sz="quarter" idx="12"/>
          </p:nvPr>
        </p:nvSpPr>
        <p:spPr/>
        <p:txBody>
          <a:bodyPr/>
          <a:lstStyle/>
          <a:p>
            <a:fld id="{B89D3D56-9C5D-E74E-9C18-21C2C5E31D07}" type="slidenum">
              <a:rPr lang="en-US" smtClean="0"/>
              <a:pPr/>
              <a:t>268</a:t>
            </a:fld>
            <a:endParaRPr lang="en-US"/>
          </a:p>
        </p:txBody>
      </p:sp>
    </p:spTree>
    <p:extLst>
      <p:ext uri="{BB962C8B-B14F-4D97-AF65-F5344CB8AC3E}">
        <p14:creationId xmlns:p14="http://schemas.microsoft.com/office/powerpoint/2010/main" val="40190235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137C-5161-EE0A-6B9E-EB5E92645147}"/>
              </a:ext>
            </a:extLst>
          </p:cNvPr>
          <p:cNvSpPr>
            <a:spLocks noGrp="1"/>
          </p:cNvSpPr>
          <p:nvPr>
            <p:ph type="title"/>
          </p:nvPr>
        </p:nvSpPr>
        <p:spPr/>
        <p:txBody>
          <a:bodyPr/>
          <a:lstStyle/>
          <a:p>
            <a:r>
              <a:rPr lang="en-US" dirty="0"/>
              <a:t>Scaled Residuals (aka Residual Ratios)</a:t>
            </a:r>
          </a:p>
        </p:txBody>
      </p:sp>
      <p:sp>
        <p:nvSpPr>
          <p:cNvPr id="3" name="Content Placeholder 2">
            <a:extLst>
              <a:ext uri="{FF2B5EF4-FFF2-40B4-BE49-F238E27FC236}">
                <a16:creationId xmlns:a16="http://schemas.microsoft.com/office/drawing/2014/main" id="{CD471F4C-82A6-3B0A-795E-8255E0FD895A}"/>
              </a:ext>
            </a:extLst>
          </p:cNvPr>
          <p:cNvSpPr>
            <a:spLocks noGrp="1"/>
          </p:cNvSpPr>
          <p:nvPr>
            <p:ph idx="1"/>
          </p:nvPr>
        </p:nvSpPr>
        <p:spPr>
          <a:xfrm>
            <a:off x="6483095" y="1234435"/>
            <a:ext cx="5348015" cy="4741991"/>
          </a:xfrm>
        </p:spPr>
        <p:txBody>
          <a:bodyPr/>
          <a:lstStyle/>
          <a:p>
            <a:r>
              <a:rPr lang="en-US" dirty="0"/>
              <a:t>Scaled residual plots are very useful for filter QA</a:t>
            </a:r>
          </a:p>
          <a:p>
            <a:pPr lvl="1"/>
            <a:r>
              <a:rPr lang="en-US" dirty="0"/>
              <a:t>You can easily see the data usage across the entire estimation arc</a:t>
            </a:r>
          </a:p>
          <a:p>
            <a:pPr lvl="1"/>
            <a:r>
              <a:rPr lang="en-US" dirty="0"/>
              <a:t>You can also see data acceptance (residuals within the sigma-edit boundary)</a:t>
            </a:r>
          </a:p>
          <a:p>
            <a:pPr lvl="1"/>
            <a:r>
              <a:rPr lang="en-US" dirty="0"/>
              <a:t>Maneuvers and filter divergence are easy to spot</a:t>
            </a:r>
          </a:p>
          <a:p>
            <a:pPr lvl="1"/>
            <a:r>
              <a:rPr lang="en-US" dirty="0"/>
              <a:t>You can see if residuals appear to have a zero mean and if they have any other unexpected structure</a:t>
            </a:r>
          </a:p>
          <a:p>
            <a:pPr lvl="1"/>
            <a:r>
              <a:rPr lang="en-US" dirty="0"/>
              <a:t>Since the scaled residual is unitless, all measurement types can be shown on a single plot</a:t>
            </a:r>
          </a:p>
        </p:txBody>
      </p:sp>
      <p:sp>
        <p:nvSpPr>
          <p:cNvPr id="4" name="Slide Number Placeholder 3">
            <a:extLst>
              <a:ext uri="{FF2B5EF4-FFF2-40B4-BE49-F238E27FC236}">
                <a16:creationId xmlns:a16="http://schemas.microsoft.com/office/drawing/2014/main" id="{B1450E37-7A01-1645-18E3-1B2F4AE70481}"/>
              </a:ext>
            </a:extLst>
          </p:cNvPr>
          <p:cNvSpPr>
            <a:spLocks noGrp="1"/>
          </p:cNvSpPr>
          <p:nvPr>
            <p:ph type="sldNum" sz="quarter" idx="12"/>
          </p:nvPr>
        </p:nvSpPr>
        <p:spPr/>
        <p:txBody>
          <a:bodyPr/>
          <a:lstStyle/>
          <a:p>
            <a:fld id="{B89D3D56-9C5D-E74E-9C18-21C2C5E31D07}" type="slidenum">
              <a:rPr lang="en-US" smtClean="0"/>
              <a:pPr/>
              <a:t>269</a:t>
            </a:fld>
            <a:endParaRPr lang="en-US"/>
          </a:p>
        </p:txBody>
      </p:sp>
      <p:pic>
        <p:nvPicPr>
          <p:cNvPr id="6" name="Picture 5" descr="Chart, box and whisker chart&#10;&#10;Description automatically generated">
            <a:extLst>
              <a:ext uri="{FF2B5EF4-FFF2-40B4-BE49-F238E27FC236}">
                <a16:creationId xmlns:a16="http://schemas.microsoft.com/office/drawing/2014/main" id="{B69654FF-097E-1620-7D7E-6BF58310199F}"/>
              </a:ext>
            </a:extLst>
          </p:cNvPr>
          <p:cNvPicPr>
            <a:picLocks noChangeAspect="1"/>
          </p:cNvPicPr>
          <p:nvPr/>
        </p:nvPicPr>
        <p:blipFill>
          <a:blip r:embed="rId2"/>
          <a:stretch>
            <a:fillRect/>
          </a:stretch>
        </p:blipFill>
        <p:spPr>
          <a:xfrm>
            <a:off x="730283" y="1234435"/>
            <a:ext cx="5852172" cy="4389129"/>
          </a:xfrm>
          <a:prstGeom prst="rect">
            <a:avLst/>
          </a:prstGeom>
        </p:spPr>
      </p:pic>
    </p:spTree>
    <p:extLst>
      <p:ext uri="{BB962C8B-B14F-4D97-AF65-F5344CB8AC3E}">
        <p14:creationId xmlns:p14="http://schemas.microsoft.com/office/powerpoint/2010/main" val="24199587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smtClean="0"/>
              <a:pPr/>
              <a:t>27</a:t>
            </a:fld>
            <a:endParaRPr lang="en-US"/>
          </a:p>
        </p:txBody>
      </p:sp>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a:t>Simulating an Orbit – Adding a Spacecraft</a:t>
            </a:r>
          </a:p>
        </p:txBody>
      </p:sp>
      <p:pic>
        <p:nvPicPr>
          <p:cNvPr id="9" name="Picture 8">
            <a:extLst>
              <a:ext uri="{FF2B5EF4-FFF2-40B4-BE49-F238E27FC236}">
                <a16:creationId xmlns:a16="http://schemas.microsoft.com/office/drawing/2014/main" id="{5E6721F2-E1C1-2C2D-2A10-8AD459E24399}"/>
              </a:ext>
            </a:extLst>
          </p:cNvPr>
          <p:cNvPicPr>
            <a:picLocks noChangeAspect="1"/>
          </p:cNvPicPr>
          <p:nvPr/>
        </p:nvPicPr>
        <p:blipFill>
          <a:blip r:embed="rId2"/>
          <a:srcRect/>
          <a:stretch/>
        </p:blipFill>
        <p:spPr>
          <a:xfrm>
            <a:off x="1246963" y="1179475"/>
            <a:ext cx="10005136" cy="5282932"/>
          </a:xfrm>
          <a:prstGeom prst="rect">
            <a:avLst/>
          </a:prstGeom>
          <a:ln>
            <a:solidFill>
              <a:schemeClr val="tx1"/>
            </a:solidFill>
          </a:ln>
        </p:spPr>
      </p:pic>
      <p:cxnSp>
        <p:nvCxnSpPr>
          <p:cNvPr id="2" name="Straight Arrow Connector 1">
            <a:extLst>
              <a:ext uri="{FF2B5EF4-FFF2-40B4-BE49-F238E27FC236}">
                <a16:creationId xmlns:a16="http://schemas.microsoft.com/office/drawing/2014/main" id="{990197E5-AE61-C76D-FD46-18F2370F072B}"/>
              </a:ext>
            </a:extLst>
          </p:cNvPr>
          <p:cNvCxnSpPr>
            <a:cxnSpLocks/>
          </p:cNvCxnSpPr>
          <p:nvPr/>
        </p:nvCxnSpPr>
        <p:spPr>
          <a:xfrm flipH="1" flipV="1">
            <a:off x="2825784" y="2125363"/>
            <a:ext cx="1070919" cy="1153296"/>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 name="TextBox 3">
            <a:extLst>
              <a:ext uri="{FF2B5EF4-FFF2-40B4-BE49-F238E27FC236}">
                <a16:creationId xmlns:a16="http://schemas.microsoft.com/office/drawing/2014/main" id="{F767FFF5-ADED-F596-C3E4-6FB302B7037C}"/>
              </a:ext>
            </a:extLst>
          </p:cNvPr>
          <p:cNvSpPr txBox="1"/>
          <p:nvPr/>
        </p:nvSpPr>
        <p:spPr>
          <a:xfrm>
            <a:off x="3896703" y="3124202"/>
            <a:ext cx="1573427" cy="632254"/>
          </a:xfrm>
          <a:prstGeom prst="rect">
            <a:avLst/>
          </a:prstGeom>
        </p:spPr>
        <p:txBody>
          <a:bodyPr vert="horz" wrap="square" lIns="91440" tIns="45720" rIns="91440" bIns="45720" rtlCol="0">
            <a:noAutofit/>
          </a:bodyPr>
          <a:lstStyle/>
          <a:p>
            <a:pPr>
              <a:lnSpc>
                <a:spcPct val="90000"/>
              </a:lnSpc>
            </a:pPr>
            <a:r>
              <a:rPr lang="en-US" sz="2400" b="1"/>
              <a:t>2. Click</a:t>
            </a:r>
          </a:p>
        </p:txBody>
      </p:sp>
      <p:cxnSp>
        <p:nvCxnSpPr>
          <p:cNvPr id="7" name="Straight Arrow Connector 6">
            <a:extLst>
              <a:ext uri="{FF2B5EF4-FFF2-40B4-BE49-F238E27FC236}">
                <a16:creationId xmlns:a16="http://schemas.microsoft.com/office/drawing/2014/main" id="{AA5D5952-4BC0-8DE0-9EA1-DADB1F2FB757}"/>
              </a:ext>
            </a:extLst>
          </p:cNvPr>
          <p:cNvCxnSpPr>
            <a:cxnSpLocks/>
          </p:cNvCxnSpPr>
          <p:nvPr/>
        </p:nvCxnSpPr>
        <p:spPr>
          <a:xfrm flipV="1">
            <a:off x="1433384" y="2018270"/>
            <a:ext cx="82378" cy="2734962"/>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BB352E63-192C-897C-52EF-7AE1E608ECDB}"/>
              </a:ext>
            </a:extLst>
          </p:cNvPr>
          <p:cNvSpPr txBox="1"/>
          <p:nvPr/>
        </p:nvSpPr>
        <p:spPr>
          <a:xfrm>
            <a:off x="1249868" y="4826256"/>
            <a:ext cx="2762167" cy="632254"/>
          </a:xfrm>
          <a:prstGeom prst="rect">
            <a:avLst/>
          </a:prstGeom>
        </p:spPr>
        <p:txBody>
          <a:bodyPr vert="horz" wrap="square" lIns="91440" tIns="45720" rIns="91440" bIns="45720" rtlCol="0">
            <a:noAutofit/>
          </a:bodyPr>
          <a:lstStyle/>
          <a:p>
            <a:pPr>
              <a:lnSpc>
                <a:spcPct val="90000"/>
              </a:lnSpc>
            </a:pPr>
            <a:r>
              <a:rPr lang="en-US" sz="2400" b="1"/>
              <a:t>1. Right Click</a:t>
            </a:r>
          </a:p>
        </p:txBody>
      </p:sp>
    </p:spTree>
    <p:extLst>
      <p:ext uri="{BB962C8B-B14F-4D97-AF65-F5344CB8AC3E}">
        <p14:creationId xmlns:p14="http://schemas.microsoft.com/office/powerpoint/2010/main" val="2446925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F4A0-458D-4D6F-B61F-8182D765C957}"/>
              </a:ext>
            </a:extLst>
          </p:cNvPr>
          <p:cNvSpPr>
            <a:spLocks noGrp="1"/>
          </p:cNvSpPr>
          <p:nvPr>
            <p:ph type="title"/>
          </p:nvPr>
        </p:nvSpPr>
        <p:spPr/>
        <p:txBody>
          <a:bodyPr/>
          <a:lstStyle/>
          <a:p>
            <a:r>
              <a:rPr lang="en-US"/>
              <a:t>Filter Convergence</a:t>
            </a:r>
          </a:p>
        </p:txBody>
      </p:sp>
      <p:sp>
        <p:nvSpPr>
          <p:cNvPr id="3" name="Content Placeholder 2">
            <a:extLst>
              <a:ext uri="{FF2B5EF4-FFF2-40B4-BE49-F238E27FC236}">
                <a16:creationId xmlns:a16="http://schemas.microsoft.com/office/drawing/2014/main" id="{F25D61F3-C997-F6ED-7D3D-CBD9117B6147}"/>
              </a:ext>
            </a:extLst>
          </p:cNvPr>
          <p:cNvSpPr>
            <a:spLocks noGrp="1"/>
          </p:cNvSpPr>
          <p:nvPr>
            <p:ph idx="1"/>
          </p:nvPr>
        </p:nvSpPr>
        <p:spPr>
          <a:xfrm>
            <a:off x="1076139" y="1217466"/>
            <a:ext cx="10754972" cy="4741991"/>
          </a:xfrm>
        </p:spPr>
        <p:txBody>
          <a:bodyPr/>
          <a:lstStyle/>
          <a:p>
            <a:r>
              <a:rPr lang="en-US" dirty="0"/>
              <a:t>Assessing convergence</a:t>
            </a:r>
          </a:p>
          <a:p>
            <a:pPr lvl="1"/>
            <a:r>
              <a:rPr lang="en-US" dirty="0"/>
              <a:t>“Convergence” is not mathematically defined, it’s generally assessed at least somewhat qualitatively</a:t>
            </a:r>
          </a:p>
          <a:p>
            <a:r>
              <a:rPr lang="en-US" dirty="0"/>
              <a:t>Convergence is mostly relevant during cold-start/initialization, but needs to be consistently monitored</a:t>
            </a:r>
          </a:p>
          <a:p>
            <a:pPr lvl="1"/>
            <a:r>
              <a:rPr lang="en-US" dirty="0"/>
              <a:t>Filters can “diverge” if maneuvers are not modeled, or modeled but not modeled well, or other perturbing events occur</a:t>
            </a:r>
          </a:p>
          <a:p>
            <a:r>
              <a:rPr lang="en-US" dirty="0"/>
              <a:t>Convergence is when the filter reaches a “steady state” performance</a:t>
            </a:r>
          </a:p>
          <a:p>
            <a:pPr lvl="1"/>
            <a:r>
              <a:rPr lang="en-US" dirty="0"/>
              <a:t>Usually defined in terms of the state error covariance and values of estimated parameters and their uncertainties</a:t>
            </a:r>
          </a:p>
          <a:p>
            <a:r>
              <a:rPr lang="en-US" dirty="0"/>
              <a:t>Plots are a great tool for assessing filter performance</a:t>
            </a:r>
          </a:p>
          <a:p>
            <a:pPr lvl="1"/>
            <a:r>
              <a:rPr lang="en-US" dirty="0"/>
              <a:t>It’s helpful if you have MATLAB, so you can generate the MATLAB data file while running the filter</a:t>
            </a:r>
          </a:p>
          <a:p>
            <a:pPr lvl="1"/>
            <a:r>
              <a:rPr lang="en-US" dirty="0"/>
              <a:t>Even without MATLAB, we can create most of the plots we want using the GMAT output file and warm start files instead</a:t>
            </a:r>
          </a:p>
        </p:txBody>
      </p:sp>
      <p:sp>
        <p:nvSpPr>
          <p:cNvPr id="4" name="Slide Number Placeholder 3">
            <a:extLst>
              <a:ext uri="{FF2B5EF4-FFF2-40B4-BE49-F238E27FC236}">
                <a16:creationId xmlns:a16="http://schemas.microsoft.com/office/drawing/2014/main" id="{D55B9925-8721-17CF-F26B-7FD2694DC18F}"/>
              </a:ext>
            </a:extLst>
          </p:cNvPr>
          <p:cNvSpPr>
            <a:spLocks noGrp="1"/>
          </p:cNvSpPr>
          <p:nvPr>
            <p:ph type="sldNum" sz="quarter" idx="12"/>
          </p:nvPr>
        </p:nvSpPr>
        <p:spPr/>
        <p:txBody>
          <a:bodyPr/>
          <a:lstStyle/>
          <a:p>
            <a:fld id="{B89D3D56-9C5D-E74E-9C18-21C2C5E31D07}" type="slidenum">
              <a:rPr lang="en-US" smtClean="0"/>
              <a:pPr/>
              <a:t>270</a:t>
            </a:fld>
            <a:endParaRPr lang="en-US"/>
          </a:p>
        </p:txBody>
      </p:sp>
    </p:spTree>
    <p:extLst>
      <p:ext uri="{BB962C8B-B14F-4D97-AF65-F5344CB8AC3E}">
        <p14:creationId xmlns:p14="http://schemas.microsoft.com/office/powerpoint/2010/main" val="28262333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EB73-E218-6F65-BA66-650C90FB1929}"/>
              </a:ext>
            </a:extLst>
          </p:cNvPr>
          <p:cNvSpPr>
            <a:spLocks noGrp="1"/>
          </p:cNvSpPr>
          <p:nvPr>
            <p:ph type="title"/>
          </p:nvPr>
        </p:nvSpPr>
        <p:spPr/>
        <p:txBody>
          <a:bodyPr/>
          <a:lstStyle/>
          <a:p>
            <a:r>
              <a:rPr lang="en-US"/>
              <a:t>Running the Smoother (EKFS)</a:t>
            </a:r>
          </a:p>
        </p:txBody>
      </p:sp>
      <p:sp>
        <p:nvSpPr>
          <p:cNvPr id="3" name="Text Placeholder 2">
            <a:extLst>
              <a:ext uri="{FF2B5EF4-FFF2-40B4-BE49-F238E27FC236}">
                <a16:creationId xmlns:a16="http://schemas.microsoft.com/office/drawing/2014/main" id="{1C2FD745-27C4-8326-5042-E5226D1C02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432444-A707-34B5-F099-DD925354950D}"/>
              </a:ext>
            </a:extLst>
          </p:cNvPr>
          <p:cNvSpPr>
            <a:spLocks noGrp="1"/>
          </p:cNvSpPr>
          <p:nvPr>
            <p:ph type="sldNum" sz="quarter" idx="12"/>
          </p:nvPr>
        </p:nvSpPr>
        <p:spPr/>
        <p:txBody>
          <a:bodyPr/>
          <a:lstStyle/>
          <a:p>
            <a:fld id="{B89D3D56-9C5D-E74E-9C18-21C2C5E31D07}" type="slidenum">
              <a:rPr lang="en-US" smtClean="0"/>
              <a:pPr/>
              <a:t>271</a:t>
            </a:fld>
            <a:endParaRPr lang="en-US"/>
          </a:p>
        </p:txBody>
      </p:sp>
    </p:spTree>
    <p:extLst>
      <p:ext uri="{BB962C8B-B14F-4D97-AF65-F5344CB8AC3E}">
        <p14:creationId xmlns:p14="http://schemas.microsoft.com/office/powerpoint/2010/main" val="18310525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64691-0A07-7F47-1A6E-8B3BB23746DE}"/>
              </a:ext>
            </a:extLst>
          </p:cNvPr>
          <p:cNvSpPr>
            <a:spLocks noGrp="1"/>
          </p:cNvSpPr>
          <p:nvPr>
            <p:ph type="title"/>
          </p:nvPr>
        </p:nvSpPr>
        <p:spPr/>
        <p:txBody>
          <a:bodyPr/>
          <a:lstStyle/>
          <a:p>
            <a:r>
              <a:rPr lang="en-US"/>
              <a:t>GMAT Smoother Algorithm</a:t>
            </a:r>
          </a:p>
        </p:txBody>
      </p:sp>
      <p:sp>
        <p:nvSpPr>
          <p:cNvPr id="3" name="Content Placeholder 2">
            <a:extLst>
              <a:ext uri="{FF2B5EF4-FFF2-40B4-BE49-F238E27FC236}">
                <a16:creationId xmlns:a16="http://schemas.microsoft.com/office/drawing/2014/main" id="{3BF35A97-5B15-C386-5F5B-E10F6EB006B0}"/>
              </a:ext>
            </a:extLst>
          </p:cNvPr>
          <p:cNvSpPr>
            <a:spLocks noGrp="1"/>
          </p:cNvSpPr>
          <p:nvPr>
            <p:ph idx="1"/>
          </p:nvPr>
        </p:nvSpPr>
        <p:spPr>
          <a:xfrm>
            <a:off x="1076139" y="1313793"/>
            <a:ext cx="10754972" cy="5544206"/>
          </a:xfrm>
        </p:spPr>
        <p:txBody>
          <a:bodyPr>
            <a:normAutofit/>
          </a:bodyPr>
          <a:lstStyle/>
          <a:p>
            <a:pPr>
              <a:lnSpc>
                <a:spcPct val="90000"/>
              </a:lnSpc>
            </a:pPr>
            <a:r>
              <a:rPr lang="en-US" dirty="0"/>
              <a:t>Here we describe GMAT’s smoother implementation, a Fraser-Potter smoother</a:t>
            </a:r>
          </a:p>
          <a:p>
            <a:pPr lvl="1">
              <a:lnSpc>
                <a:spcPct val="90000"/>
              </a:lnSpc>
            </a:pPr>
            <a:r>
              <a:rPr lang="en-US" dirty="0"/>
              <a:t>There are other smoother formulations besides this, so don’t take this description as comprehensive of all smoothers</a:t>
            </a:r>
          </a:p>
          <a:p>
            <a:pPr>
              <a:lnSpc>
                <a:spcPct val="90000"/>
              </a:lnSpc>
            </a:pPr>
            <a:r>
              <a:rPr lang="en-US" dirty="0"/>
              <a:t>The filter runs forward in time, and each state estimate from the filter depends on and is derived from only measurements prior to the estimate</a:t>
            </a:r>
          </a:p>
          <a:p>
            <a:pPr>
              <a:lnSpc>
                <a:spcPct val="100000"/>
              </a:lnSpc>
            </a:pPr>
            <a:r>
              <a:rPr lang="en-US" dirty="0"/>
              <a:t>However, each estimate at time </a:t>
            </a:r>
            <a:r>
              <a:rPr lang="en-US" b="1" i="1" dirty="0" err="1"/>
              <a:t>t</a:t>
            </a:r>
            <a:r>
              <a:rPr lang="en-US" b="1" i="1" baseline="-25000" dirty="0" err="1"/>
              <a:t>i</a:t>
            </a:r>
            <a:r>
              <a:rPr lang="en-US" dirty="0"/>
              <a:t> is an initial condition to the orbit at </a:t>
            </a:r>
            <a:r>
              <a:rPr lang="en-US" b="1" i="1" dirty="0"/>
              <a:t>t</a:t>
            </a:r>
            <a:r>
              <a:rPr lang="en-US" dirty="0"/>
              <a:t> &gt; </a:t>
            </a:r>
            <a:r>
              <a:rPr lang="en-US" b="1" i="1" dirty="0" err="1"/>
              <a:t>t</a:t>
            </a:r>
            <a:r>
              <a:rPr lang="en-US" b="1" i="1" baseline="-25000" dirty="0" err="1"/>
              <a:t>i</a:t>
            </a:r>
            <a:r>
              <a:rPr lang="en-US" dirty="0"/>
              <a:t> and therefore the measurements in the future of </a:t>
            </a:r>
            <a:r>
              <a:rPr lang="en-US" b="1" i="1" dirty="0" err="1"/>
              <a:t>t</a:t>
            </a:r>
            <a:r>
              <a:rPr lang="en-US" b="1" i="1" baseline="-25000" dirty="0" err="1"/>
              <a:t>i</a:t>
            </a:r>
            <a:r>
              <a:rPr lang="en-US" dirty="0"/>
              <a:t> can provide useful information about the state at time </a:t>
            </a:r>
            <a:r>
              <a:rPr lang="en-US" b="1" i="1" dirty="0" err="1"/>
              <a:t>t</a:t>
            </a:r>
            <a:r>
              <a:rPr lang="en-US" b="1" i="1" baseline="-25000" dirty="0" err="1"/>
              <a:t>i</a:t>
            </a:r>
            <a:endParaRPr lang="en-US" dirty="0"/>
          </a:p>
          <a:p>
            <a:r>
              <a:rPr lang="en-US" dirty="0"/>
              <a:t>This motivates the use of a backward filter and smoother</a:t>
            </a:r>
          </a:p>
          <a:p>
            <a:pPr lvl="1"/>
            <a:r>
              <a:rPr lang="en-US" dirty="0"/>
              <a:t>We can run a “backward filter” backwards in time from the last measurement to the first</a:t>
            </a:r>
          </a:p>
          <a:p>
            <a:pPr lvl="1"/>
            <a:r>
              <a:rPr lang="en-US" dirty="0"/>
              <a:t>The backward filter computes the state estimate at time </a:t>
            </a:r>
            <a:r>
              <a:rPr lang="en-US" b="1" i="1" dirty="0" err="1"/>
              <a:t>t</a:t>
            </a:r>
            <a:r>
              <a:rPr lang="en-US" b="1" i="1" baseline="-25000" dirty="0" err="1"/>
              <a:t>i</a:t>
            </a:r>
            <a:r>
              <a:rPr lang="en-US" dirty="0"/>
              <a:t> based on measurements solely in the future of </a:t>
            </a:r>
            <a:r>
              <a:rPr lang="en-US" b="1" i="1" dirty="0" err="1"/>
              <a:t>t</a:t>
            </a:r>
            <a:r>
              <a:rPr lang="en-US" b="1" i="1" baseline="-25000" dirty="0" err="1"/>
              <a:t>i</a:t>
            </a:r>
            <a:endParaRPr lang="en-US" dirty="0"/>
          </a:p>
          <a:p>
            <a:r>
              <a:rPr lang="en-US" dirty="0"/>
              <a:t>After running the forward and backward filters we have...</a:t>
            </a:r>
          </a:p>
          <a:p>
            <a:pPr lvl="1"/>
            <a:r>
              <a:rPr lang="en-US" dirty="0"/>
              <a:t>One set of states and covariances from the forward filter</a:t>
            </a:r>
          </a:p>
          <a:p>
            <a:pPr lvl="1"/>
            <a:r>
              <a:rPr lang="en-US" dirty="0"/>
              <a:t>One set of states and covariances from the backward filter</a:t>
            </a:r>
          </a:p>
        </p:txBody>
      </p:sp>
      <p:sp>
        <p:nvSpPr>
          <p:cNvPr id="4" name="Slide Number Placeholder 3">
            <a:extLst>
              <a:ext uri="{FF2B5EF4-FFF2-40B4-BE49-F238E27FC236}">
                <a16:creationId xmlns:a16="http://schemas.microsoft.com/office/drawing/2014/main" id="{2B75AB22-1B3F-D8A6-4889-893D519436BA}"/>
              </a:ext>
            </a:extLst>
          </p:cNvPr>
          <p:cNvSpPr>
            <a:spLocks noGrp="1"/>
          </p:cNvSpPr>
          <p:nvPr>
            <p:ph type="sldNum" sz="quarter" idx="12"/>
          </p:nvPr>
        </p:nvSpPr>
        <p:spPr/>
        <p:txBody>
          <a:bodyPr/>
          <a:lstStyle/>
          <a:p>
            <a:fld id="{B89D3D56-9C5D-E74E-9C18-21C2C5E31D07}" type="slidenum">
              <a:rPr lang="en-US" smtClean="0"/>
              <a:pPr/>
              <a:t>272</a:t>
            </a:fld>
            <a:endParaRPr lang="en-US"/>
          </a:p>
        </p:txBody>
      </p:sp>
    </p:spTree>
    <p:extLst>
      <p:ext uri="{BB962C8B-B14F-4D97-AF65-F5344CB8AC3E}">
        <p14:creationId xmlns:p14="http://schemas.microsoft.com/office/powerpoint/2010/main" val="8780570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64691-0A07-7F47-1A6E-8B3BB23746DE}"/>
              </a:ext>
            </a:extLst>
          </p:cNvPr>
          <p:cNvSpPr>
            <a:spLocks noGrp="1"/>
          </p:cNvSpPr>
          <p:nvPr>
            <p:ph type="title"/>
          </p:nvPr>
        </p:nvSpPr>
        <p:spPr/>
        <p:txBody>
          <a:bodyPr/>
          <a:lstStyle/>
          <a:p>
            <a:r>
              <a:rPr lang="en-US"/>
              <a:t>GMAT Smoother Algorithm</a:t>
            </a:r>
          </a:p>
        </p:txBody>
      </p:sp>
      <p:sp>
        <p:nvSpPr>
          <p:cNvPr id="3" name="Content Placeholder 2">
            <a:extLst>
              <a:ext uri="{FF2B5EF4-FFF2-40B4-BE49-F238E27FC236}">
                <a16:creationId xmlns:a16="http://schemas.microsoft.com/office/drawing/2014/main" id="{3BF35A97-5B15-C386-5F5B-E10F6EB006B0}"/>
              </a:ext>
            </a:extLst>
          </p:cNvPr>
          <p:cNvSpPr>
            <a:spLocks noGrp="1"/>
          </p:cNvSpPr>
          <p:nvPr>
            <p:ph idx="1"/>
          </p:nvPr>
        </p:nvSpPr>
        <p:spPr>
          <a:xfrm>
            <a:off x="1076139" y="1334815"/>
            <a:ext cx="10754972" cy="5055476"/>
          </a:xfrm>
        </p:spPr>
        <p:txBody>
          <a:bodyPr>
            <a:normAutofit/>
          </a:bodyPr>
          <a:lstStyle/>
          <a:p>
            <a:r>
              <a:rPr lang="en-US" dirty="0"/>
              <a:t>The smoother then formulates a covariance-weighted average of each forward and backward filter state</a:t>
            </a:r>
          </a:p>
          <a:p>
            <a:pPr lvl="1">
              <a:lnSpc>
                <a:spcPct val="90000"/>
              </a:lnSpc>
            </a:pPr>
            <a:r>
              <a:rPr lang="en-US" dirty="0"/>
              <a:t>Each smoother state estimate is derived from measurements in both the past (from the forward filter) and future (from the backward filter) of the estimate</a:t>
            </a:r>
          </a:p>
          <a:p>
            <a:pPr lvl="1">
              <a:lnSpc>
                <a:spcPct val="90000"/>
              </a:lnSpc>
            </a:pPr>
            <a:r>
              <a:rPr lang="en-US" dirty="0"/>
              <a:t>Since each smoother state is based on more information than processed by either the forward or backward filter alone, the smoother covariance (state uncertainty) is equal to or smaller than both the forward and backward filter covariance and the smoother estimate should be a “better” estimate</a:t>
            </a:r>
          </a:p>
          <a:p>
            <a:r>
              <a:rPr lang="en-US" dirty="0"/>
              <a:t>The forward filter and backward filter state estimates are identical at the last measurement</a:t>
            </a:r>
          </a:p>
          <a:p>
            <a:pPr lvl="1"/>
            <a:r>
              <a:rPr lang="en-US" dirty="0"/>
              <a:t>The covariances at the last measurement differ due to the backward filter initialization conditions</a:t>
            </a:r>
          </a:p>
          <a:p>
            <a:r>
              <a:rPr lang="en-US" dirty="0"/>
              <a:t>The smoother covariance is equal to or smaller than the forward and backward filter covariance</a:t>
            </a:r>
          </a:p>
        </p:txBody>
      </p:sp>
      <p:sp>
        <p:nvSpPr>
          <p:cNvPr id="4" name="Slide Number Placeholder 3">
            <a:extLst>
              <a:ext uri="{FF2B5EF4-FFF2-40B4-BE49-F238E27FC236}">
                <a16:creationId xmlns:a16="http://schemas.microsoft.com/office/drawing/2014/main" id="{2B75AB22-1B3F-D8A6-4889-893D519436BA}"/>
              </a:ext>
            </a:extLst>
          </p:cNvPr>
          <p:cNvSpPr>
            <a:spLocks noGrp="1"/>
          </p:cNvSpPr>
          <p:nvPr>
            <p:ph type="sldNum" sz="quarter" idx="12"/>
          </p:nvPr>
        </p:nvSpPr>
        <p:spPr/>
        <p:txBody>
          <a:bodyPr/>
          <a:lstStyle/>
          <a:p>
            <a:fld id="{B89D3D56-9C5D-E74E-9C18-21C2C5E31D07}" type="slidenum">
              <a:rPr lang="en-US" smtClean="0"/>
              <a:pPr/>
              <a:t>273</a:t>
            </a:fld>
            <a:endParaRPr lang="en-US"/>
          </a:p>
        </p:txBody>
      </p:sp>
    </p:spTree>
    <p:extLst>
      <p:ext uri="{BB962C8B-B14F-4D97-AF65-F5344CB8AC3E}">
        <p14:creationId xmlns:p14="http://schemas.microsoft.com/office/powerpoint/2010/main" val="21247378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37BD-89BE-3297-F127-433B5BB12F09}"/>
              </a:ext>
            </a:extLst>
          </p:cNvPr>
          <p:cNvSpPr>
            <a:spLocks noGrp="1"/>
          </p:cNvSpPr>
          <p:nvPr>
            <p:ph type="title"/>
          </p:nvPr>
        </p:nvSpPr>
        <p:spPr/>
        <p:txBody>
          <a:bodyPr/>
          <a:lstStyle/>
          <a:p>
            <a:r>
              <a:rPr lang="en-US" sz="2400"/>
              <a:t>Forward Filter, Backward Filter, and Smoother Covariance</a:t>
            </a:r>
          </a:p>
        </p:txBody>
      </p:sp>
      <p:sp>
        <p:nvSpPr>
          <p:cNvPr id="3" name="Slide Number Placeholder 2">
            <a:extLst>
              <a:ext uri="{FF2B5EF4-FFF2-40B4-BE49-F238E27FC236}">
                <a16:creationId xmlns:a16="http://schemas.microsoft.com/office/drawing/2014/main" id="{6EE92FA4-5C8F-34AE-EA7C-2880CEC49518}"/>
              </a:ext>
            </a:extLst>
          </p:cNvPr>
          <p:cNvSpPr>
            <a:spLocks noGrp="1"/>
          </p:cNvSpPr>
          <p:nvPr>
            <p:ph type="sldNum" sz="quarter" idx="12"/>
          </p:nvPr>
        </p:nvSpPr>
        <p:spPr/>
        <p:txBody>
          <a:bodyPr/>
          <a:lstStyle/>
          <a:p>
            <a:fld id="{B89D3D56-9C5D-E74E-9C18-21C2C5E31D07}" type="slidenum">
              <a:rPr lang="en-US" smtClean="0"/>
              <a:pPr/>
              <a:t>274</a:t>
            </a:fld>
            <a:endParaRPr lang="en-US"/>
          </a:p>
        </p:txBody>
      </p:sp>
      <p:sp>
        <p:nvSpPr>
          <p:cNvPr id="35" name="Star: 5 Points 34">
            <a:extLst>
              <a:ext uri="{FF2B5EF4-FFF2-40B4-BE49-F238E27FC236}">
                <a16:creationId xmlns:a16="http://schemas.microsoft.com/office/drawing/2014/main" id="{CC859BFB-FF31-DB6C-3889-5A493BB8590F}"/>
              </a:ext>
            </a:extLst>
          </p:cNvPr>
          <p:cNvSpPr/>
          <p:nvPr/>
        </p:nvSpPr>
        <p:spPr>
          <a:xfrm>
            <a:off x="2063788" y="4971219"/>
            <a:ext cx="212107" cy="177453"/>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Star: 5 Points 35">
            <a:extLst>
              <a:ext uri="{FF2B5EF4-FFF2-40B4-BE49-F238E27FC236}">
                <a16:creationId xmlns:a16="http://schemas.microsoft.com/office/drawing/2014/main" id="{BFEF1D52-D117-9B02-3E20-12A3B14B0CAE}"/>
              </a:ext>
            </a:extLst>
          </p:cNvPr>
          <p:cNvSpPr/>
          <p:nvPr/>
        </p:nvSpPr>
        <p:spPr>
          <a:xfrm>
            <a:off x="2280032" y="4843813"/>
            <a:ext cx="212107" cy="177453"/>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7" name="Star: 5 Points 36">
            <a:extLst>
              <a:ext uri="{FF2B5EF4-FFF2-40B4-BE49-F238E27FC236}">
                <a16:creationId xmlns:a16="http://schemas.microsoft.com/office/drawing/2014/main" id="{06127AE7-6A93-AAB0-588B-F9A85EE47832}"/>
              </a:ext>
            </a:extLst>
          </p:cNvPr>
          <p:cNvSpPr/>
          <p:nvPr/>
        </p:nvSpPr>
        <p:spPr>
          <a:xfrm>
            <a:off x="2539819" y="5034922"/>
            <a:ext cx="212107" cy="177453"/>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8" name="Star: 5 Points 37">
            <a:extLst>
              <a:ext uri="{FF2B5EF4-FFF2-40B4-BE49-F238E27FC236}">
                <a16:creationId xmlns:a16="http://schemas.microsoft.com/office/drawing/2014/main" id="{D0422EF8-1E80-2D99-DBB7-4D8357F76403}"/>
              </a:ext>
            </a:extLst>
          </p:cNvPr>
          <p:cNvSpPr/>
          <p:nvPr/>
        </p:nvSpPr>
        <p:spPr>
          <a:xfrm>
            <a:off x="3118147" y="5162328"/>
            <a:ext cx="212107" cy="177453"/>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9" name="Star: 5 Points 38">
            <a:extLst>
              <a:ext uri="{FF2B5EF4-FFF2-40B4-BE49-F238E27FC236}">
                <a16:creationId xmlns:a16="http://schemas.microsoft.com/office/drawing/2014/main" id="{3BC41C0F-6979-2738-9DD9-256F07406252}"/>
              </a:ext>
            </a:extLst>
          </p:cNvPr>
          <p:cNvSpPr/>
          <p:nvPr/>
        </p:nvSpPr>
        <p:spPr>
          <a:xfrm>
            <a:off x="2838738" y="4890467"/>
            <a:ext cx="212107" cy="177453"/>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0" name="Star: 5 Points 39">
            <a:extLst>
              <a:ext uri="{FF2B5EF4-FFF2-40B4-BE49-F238E27FC236}">
                <a16:creationId xmlns:a16="http://schemas.microsoft.com/office/drawing/2014/main" id="{E358D2F7-502E-B396-D773-CE913FEEFDAA}"/>
              </a:ext>
            </a:extLst>
          </p:cNvPr>
          <p:cNvSpPr/>
          <p:nvPr/>
        </p:nvSpPr>
        <p:spPr>
          <a:xfrm>
            <a:off x="3619571" y="4826764"/>
            <a:ext cx="212107" cy="177453"/>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Star: 5 Points 40">
            <a:extLst>
              <a:ext uri="{FF2B5EF4-FFF2-40B4-BE49-F238E27FC236}">
                <a16:creationId xmlns:a16="http://schemas.microsoft.com/office/drawing/2014/main" id="{6320E92E-CC80-CF36-9183-C6BE265BD00B}"/>
              </a:ext>
            </a:extLst>
          </p:cNvPr>
          <p:cNvSpPr/>
          <p:nvPr/>
        </p:nvSpPr>
        <p:spPr>
          <a:xfrm>
            <a:off x="3370074" y="4954170"/>
            <a:ext cx="212107" cy="177453"/>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2" name="Star: 5 Points 41">
            <a:extLst>
              <a:ext uri="{FF2B5EF4-FFF2-40B4-BE49-F238E27FC236}">
                <a16:creationId xmlns:a16="http://schemas.microsoft.com/office/drawing/2014/main" id="{A063003C-F5F3-88C7-0625-70AF7965AB3E}"/>
              </a:ext>
            </a:extLst>
          </p:cNvPr>
          <p:cNvSpPr/>
          <p:nvPr/>
        </p:nvSpPr>
        <p:spPr>
          <a:xfrm>
            <a:off x="5279727" y="4971031"/>
            <a:ext cx="212107" cy="177453"/>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Star: 5 Points 42">
            <a:extLst>
              <a:ext uri="{FF2B5EF4-FFF2-40B4-BE49-F238E27FC236}">
                <a16:creationId xmlns:a16="http://schemas.microsoft.com/office/drawing/2014/main" id="{9E786560-B7DB-65ED-C641-936AD77D3FC8}"/>
              </a:ext>
            </a:extLst>
          </p:cNvPr>
          <p:cNvSpPr/>
          <p:nvPr/>
        </p:nvSpPr>
        <p:spPr>
          <a:xfrm>
            <a:off x="5495971" y="4843625"/>
            <a:ext cx="212107" cy="177453"/>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Star: 5 Points 43">
            <a:extLst>
              <a:ext uri="{FF2B5EF4-FFF2-40B4-BE49-F238E27FC236}">
                <a16:creationId xmlns:a16="http://schemas.microsoft.com/office/drawing/2014/main" id="{6E0C30A0-FC97-5B56-2144-3815B2D620B7}"/>
              </a:ext>
            </a:extLst>
          </p:cNvPr>
          <p:cNvSpPr/>
          <p:nvPr/>
        </p:nvSpPr>
        <p:spPr>
          <a:xfrm>
            <a:off x="5755758" y="5034734"/>
            <a:ext cx="212107" cy="177453"/>
          </a:xfrm>
          <a:prstGeom prst="star5">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Star: 5 Points 44">
            <a:extLst>
              <a:ext uri="{FF2B5EF4-FFF2-40B4-BE49-F238E27FC236}">
                <a16:creationId xmlns:a16="http://schemas.microsoft.com/office/drawing/2014/main" id="{63BAAE9F-BC05-3918-3130-5D6C1D6BFA61}"/>
              </a:ext>
            </a:extLst>
          </p:cNvPr>
          <p:cNvSpPr/>
          <p:nvPr/>
        </p:nvSpPr>
        <p:spPr>
          <a:xfrm>
            <a:off x="6334086" y="5162140"/>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6" name="Star: 5 Points 45">
            <a:extLst>
              <a:ext uri="{FF2B5EF4-FFF2-40B4-BE49-F238E27FC236}">
                <a16:creationId xmlns:a16="http://schemas.microsoft.com/office/drawing/2014/main" id="{569CE3A8-6A3E-06C0-EB6D-2C82A573FF72}"/>
              </a:ext>
            </a:extLst>
          </p:cNvPr>
          <p:cNvSpPr/>
          <p:nvPr/>
        </p:nvSpPr>
        <p:spPr>
          <a:xfrm>
            <a:off x="6054677" y="4890279"/>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Star: 5 Points 46">
            <a:extLst>
              <a:ext uri="{FF2B5EF4-FFF2-40B4-BE49-F238E27FC236}">
                <a16:creationId xmlns:a16="http://schemas.microsoft.com/office/drawing/2014/main" id="{E8896DAA-F8DA-A2AF-502A-03E5A95C3998}"/>
              </a:ext>
            </a:extLst>
          </p:cNvPr>
          <p:cNvSpPr/>
          <p:nvPr/>
        </p:nvSpPr>
        <p:spPr>
          <a:xfrm>
            <a:off x="6835510" y="4826576"/>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8" name="Star: 5 Points 47">
            <a:extLst>
              <a:ext uri="{FF2B5EF4-FFF2-40B4-BE49-F238E27FC236}">
                <a16:creationId xmlns:a16="http://schemas.microsoft.com/office/drawing/2014/main" id="{59E75957-EB43-A117-7053-85B3F60FB022}"/>
              </a:ext>
            </a:extLst>
          </p:cNvPr>
          <p:cNvSpPr/>
          <p:nvPr/>
        </p:nvSpPr>
        <p:spPr>
          <a:xfrm>
            <a:off x="6586013" y="4953982"/>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Star: 5 Points 48">
            <a:extLst>
              <a:ext uri="{FF2B5EF4-FFF2-40B4-BE49-F238E27FC236}">
                <a16:creationId xmlns:a16="http://schemas.microsoft.com/office/drawing/2014/main" id="{17F493F6-CFB2-CA31-AA8A-18FA41919833}"/>
              </a:ext>
            </a:extLst>
          </p:cNvPr>
          <p:cNvSpPr/>
          <p:nvPr/>
        </p:nvSpPr>
        <p:spPr>
          <a:xfrm>
            <a:off x="8514668" y="4969691"/>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0" name="Star: 5 Points 49">
            <a:extLst>
              <a:ext uri="{FF2B5EF4-FFF2-40B4-BE49-F238E27FC236}">
                <a16:creationId xmlns:a16="http://schemas.microsoft.com/office/drawing/2014/main" id="{AAE3130A-02B3-299E-43A0-04A1D1FE3A4E}"/>
              </a:ext>
            </a:extLst>
          </p:cNvPr>
          <p:cNvSpPr/>
          <p:nvPr/>
        </p:nvSpPr>
        <p:spPr>
          <a:xfrm>
            <a:off x="8730912" y="4842285"/>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Star: 5 Points 50">
            <a:extLst>
              <a:ext uri="{FF2B5EF4-FFF2-40B4-BE49-F238E27FC236}">
                <a16:creationId xmlns:a16="http://schemas.microsoft.com/office/drawing/2014/main" id="{970D0E4E-0DED-DF14-E42E-EEE6C2D3D262}"/>
              </a:ext>
            </a:extLst>
          </p:cNvPr>
          <p:cNvSpPr/>
          <p:nvPr/>
        </p:nvSpPr>
        <p:spPr>
          <a:xfrm>
            <a:off x="8990699" y="5033394"/>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Star: 5 Points 51">
            <a:extLst>
              <a:ext uri="{FF2B5EF4-FFF2-40B4-BE49-F238E27FC236}">
                <a16:creationId xmlns:a16="http://schemas.microsoft.com/office/drawing/2014/main" id="{57738FF5-0B10-AC08-B2B6-0FBDCC5883CC}"/>
              </a:ext>
            </a:extLst>
          </p:cNvPr>
          <p:cNvSpPr/>
          <p:nvPr/>
        </p:nvSpPr>
        <p:spPr>
          <a:xfrm>
            <a:off x="9569027" y="5160800"/>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Star: 5 Points 52">
            <a:extLst>
              <a:ext uri="{FF2B5EF4-FFF2-40B4-BE49-F238E27FC236}">
                <a16:creationId xmlns:a16="http://schemas.microsoft.com/office/drawing/2014/main" id="{D4FBDDB8-0EC3-6188-6E3E-54F7D6C04947}"/>
              </a:ext>
            </a:extLst>
          </p:cNvPr>
          <p:cNvSpPr/>
          <p:nvPr/>
        </p:nvSpPr>
        <p:spPr>
          <a:xfrm>
            <a:off x="9289618" y="4888939"/>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Star: 5 Points 53">
            <a:extLst>
              <a:ext uri="{FF2B5EF4-FFF2-40B4-BE49-F238E27FC236}">
                <a16:creationId xmlns:a16="http://schemas.microsoft.com/office/drawing/2014/main" id="{5506A13E-2EE7-643B-6320-9B300B341D49}"/>
              </a:ext>
            </a:extLst>
          </p:cNvPr>
          <p:cNvSpPr/>
          <p:nvPr/>
        </p:nvSpPr>
        <p:spPr>
          <a:xfrm>
            <a:off x="10070451" y="4825236"/>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5" name="Star: 5 Points 54">
            <a:extLst>
              <a:ext uri="{FF2B5EF4-FFF2-40B4-BE49-F238E27FC236}">
                <a16:creationId xmlns:a16="http://schemas.microsoft.com/office/drawing/2014/main" id="{358D4BF5-F8F8-66E2-A492-72CCF8D7BB4A}"/>
              </a:ext>
            </a:extLst>
          </p:cNvPr>
          <p:cNvSpPr/>
          <p:nvPr/>
        </p:nvSpPr>
        <p:spPr>
          <a:xfrm>
            <a:off x="9820954" y="4952642"/>
            <a:ext cx="212107" cy="177453"/>
          </a:xfrm>
          <a:prstGeom prst="star5">
            <a:avLst/>
          </a:prstGeom>
          <a:no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56" name="Straight Arrow Connector 55">
            <a:extLst>
              <a:ext uri="{FF2B5EF4-FFF2-40B4-BE49-F238E27FC236}">
                <a16:creationId xmlns:a16="http://schemas.microsoft.com/office/drawing/2014/main" id="{F409EAA8-FE05-8E72-FFF6-A686B0EB87F8}"/>
              </a:ext>
            </a:extLst>
          </p:cNvPr>
          <p:cNvCxnSpPr>
            <a:cxnSpLocks/>
          </p:cNvCxnSpPr>
          <p:nvPr/>
        </p:nvCxnSpPr>
        <p:spPr>
          <a:xfrm>
            <a:off x="1975218" y="4675116"/>
            <a:ext cx="8380455" cy="0"/>
          </a:xfrm>
          <a:prstGeom prst="straightConnector1">
            <a:avLst/>
          </a:prstGeom>
          <a:noFill/>
          <a:ln w="31750" cap="flat" cmpd="sng" algn="ctr">
            <a:solidFill>
              <a:sysClr val="windowText" lastClr="000000"/>
            </a:solidFill>
            <a:prstDash val="dash"/>
            <a:miter lim="800000"/>
            <a:headEnd type="oval"/>
            <a:tailEnd type="triangle"/>
          </a:ln>
          <a:effectLst/>
        </p:spPr>
      </p:cxnSp>
      <p:sp>
        <p:nvSpPr>
          <p:cNvPr id="57" name="TextBox 56">
            <a:extLst>
              <a:ext uri="{FF2B5EF4-FFF2-40B4-BE49-F238E27FC236}">
                <a16:creationId xmlns:a16="http://schemas.microsoft.com/office/drawing/2014/main" id="{91FEF114-B111-ACDD-B23D-4712396842D1}"/>
              </a:ext>
            </a:extLst>
          </p:cNvPr>
          <p:cNvSpPr txBox="1"/>
          <p:nvPr/>
        </p:nvSpPr>
        <p:spPr>
          <a:xfrm>
            <a:off x="2027837" y="5118762"/>
            <a:ext cx="469318" cy="369332"/>
          </a:xfrm>
          <a:prstGeom prst="rect">
            <a:avLst/>
          </a:prstGeom>
          <a:noFill/>
        </p:spPr>
        <p:txBody>
          <a:bodyPr wrap="square" rtlCol="0">
            <a:spAutoFit/>
          </a:bodyPr>
          <a:lstStyle/>
          <a:p>
            <a:pPr defTabSz="914400"/>
            <a:r>
              <a:rPr lang="en-US" i="1">
                <a:solidFill>
                  <a:prstClr val="black"/>
                </a:solidFill>
                <a:latin typeface="Calibri" panose="020F0502020204030204"/>
              </a:rPr>
              <a:t>x</a:t>
            </a:r>
            <a:r>
              <a:rPr lang="en-US" i="1" baseline="-25000">
                <a:solidFill>
                  <a:prstClr val="black"/>
                </a:solidFill>
                <a:latin typeface="Calibri" panose="020F0502020204030204"/>
              </a:rPr>
              <a:t>0</a:t>
            </a:r>
          </a:p>
        </p:txBody>
      </p:sp>
      <p:sp>
        <p:nvSpPr>
          <p:cNvPr id="58" name="TextBox 57">
            <a:extLst>
              <a:ext uri="{FF2B5EF4-FFF2-40B4-BE49-F238E27FC236}">
                <a16:creationId xmlns:a16="http://schemas.microsoft.com/office/drawing/2014/main" id="{17406F7F-D60D-9A35-B9F4-FBF6C9E9F1C0}"/>
              </a:ext>
            </a:extLst>
          </p:cNvPr>
          <p:cNvSpPr txBox="1"/>
          <p:nvPr/>
        </p:nvSpPr>
        <p:spPr>
          <a:xfrm>
            <a:off x="10043197" y="4952642"/>
            <a:ext cx="469318" cy="369332"/>
          </a:xfrm>
          <a:prstGeom prst="rect">
            <a:avLst/>
          </a:prstGeom>
          <a:noFill/>
        </p:spPr>
        <p:txBody>
          <a:bodyPr wrap="square" rtlCol="0">
            <a:spAutoFit/>
          </a:bodyPr>
          <a:lstStyle/>
          <a:p>
            <a:pPr defTabSz="914400"/>
            <a:r>
              <a:rPr lang="en-US" i="1" err="1">
                <a:solidFill>
                  <a:prstClr val="black"/>
                </a:solidFill>
                <a:latin typeface="Calibri" panose="020F0502020204030204"/>
              </a:rPr>
              <a:t>x</a:t>
            </a:r>
            <a:r>
              <a:rPr lang="en-US" i="1" baseline="-25000" err="1">
                <a:solidFill>
                  <a:prstClr val="black"/>
                </a:solidFill>
                <a:latin typeface="Calibri" panose="020F0502020204030204"/>
              </a:rPr>
              <a:t>f</a:t>
            </a:r>
            <a:endParaRPr lang="en-US" i="1" baseline="-25000">
              <a:solidFill>
                <a:prstClr val="black"/>
              </a:solidFill>
              <a:latin typeface="Calibri" panose="020F0502020204030204"/>
            </a:endParaRPr>
          </a:p>
        </p:txBody>
      </p:sp>
      <p:sp>
        <p:nvSpPr>
          <p:cNvPr id="60" name="TextBox 59">
            <a:extLst>
              <a:ext uri="{FF2B5EF4-FFF2-40B4-BE49-F238E27FC236}">
                <a16:creationId xmlns:a16="http://schemas.microsoft.com/office/drawing/2014/main" id="{B19B7C37-E7DF-E846-9049-3475CFB7BEDF}"/>
              </a:ext>
            </a:extLst>
          </p:cNvPr>
          <p:cNvSpPr txBox="1"/>
          <p:nvPr/>
        </p:nvSpPr>
        <p:spPr>
          <a:xfrm rot="4256348">
            <a:off x="1388437" y="2244635"/>
            <a:ext cx="1774916" cy="261610"/>
          </a:xfrm>
          <a:prstGeom prst="rect">
            <a:avLst/>
          </a:prstGeom>
          <a:noFill/>
        </p:spPr>
        <p:txBody>
          <a:bodyPr wrap="square" rtlCol="0">
            <a:spAutoFit/>
          </a:bodyPr>
          <a:lstStyle/>
          <a:p>
            <a:pPr defTabSz="914400"/>
            <a:r>
              <a:rPr lang="en-US" sz="1100" i="1" dirty="0">
                <a:solidFill>
                  <a:prstClr val="black"/>
                </a:solidFill>
                <a:latin typeface="Calibri" panose="020F0502020204030204"/>
              </a:rPr>
              <a:t>Forward Filter covariance</a:t>
            </a:r>
            <a:endParaRPr lang="en-US" sz="1100" i="1" baseline="-25000" dirty="0">
              <a:solidFill>
                <a:prstClr val="black"/>
              </a:solidFill>
              <a:latin typeface="Calibri" panose="020F0502020204030204"/>
            </a:endParaRPr>
          </a:p>
        </p:txBody>
      </p:sp>
      <p:sp>
        <p:nvSpPr>
          <p:cNvPr id="62" name="TextBox 61">
            <a:extLst>
              <a:ext uri="{FF2B5EF4-FFF2-40B4-BE49-F238E27FC236}">
                <a16:creationId xmlns:a16="http://schemas.microsoft.com/office/drawing/2014/main" id="{80B5D8DA-8C11-097C-A499-4202E6379550}"/>
              </a:ext>
            </a:extLst>
          </p:cNvPr>
          <p:cNvSpPr txBox="1"/>
          <p:nvPr/>
        </p:nvSpPr>
        <p:spPr>
          <a:xfrm>
            <a:off x="1902474" y="5444774"/>
            <a:ext cx="1872527" cy="261610"/>
          </a:xfrm>
          <a:prstGeom prst="rect">
            <a:avLst/>
          </a:prstGeom>
          <a:noFill/>
        </p:spPr>
        <p:txBody>
          <a:bodyPr wrap="square" rtlCol="0">
            <a:spAutoFit/>
          </a:bodyPr>
          <a:lstStyle/>
          <a:p>
            <a:pPr defTabSz="914400"/>
            <a:r>
              <a:rPr lang="en-US" sz="1100" i="1">
                <a:solidFill>
                  <a:prstClr val="black"/>
                </a:solidFill>
                <a:latin typeface="Calibri" panose="020F0502020204030204"/>
              </a:rPr>
              <a:t>Tracking measurements</a:t>
            </a:r>
            <a:endParaRPr lang="en-US" sz="1100" i="1" baseline="-25000">
              <a:solidFill>
                <a:prstClr val="black"/>
              </a:solidFill>
              <a:latin typeface="Calibri" panose="020F0502020204030204"/>
            </a:endParaRPr>
          </a:p>
        </p:txBody>
      </p:sp>
      <p:sp>
        <p:nvSpPr>
          <p:cNvPr id="63" name="TextBox 62">
            <a:extLst>
              <a:ext uri="{FF2B5EF4-FFF2-40B4-BE49-F238E27FC236}">
                <a16:creationId xmlns:a16="http://schemas.microsoft.com/office/drawing/2014/main" id="{F736E22A-FD80-A41B-8BD4-A6418F56515C}"/>
              </a:ext>
            </a:extLst>
          </p:cNvPr>
          <p:cNvSpPr txBox="1"/>
          <p:nvPr/>
        </p:nvSpPr>
        <p:spPr>
          <a:xfrm>
            <a:off x="5708078" y="5163393"/>
            <a:ext cx="469318" cy="369332"/>
          </a:xfrm>
          <a:prstGeom prst="rect">
            <a:avLst/>
          </a:prstGeom>
          <a:noFill/>
        </p:spPr>
        <p:txBody>
          <a:bodyPr wrap="square" rtlCol="0">
            <a:spAutoFit/>
          </a:bodyPr>
          <a:lstStyle/>
          <a:p>
            <a:pPr defTabSz="914400"/>
            <a:r>
              <a:rPr lang="en-US" i="1">
                <a:solidFill>
                  <a:prstClr val="black"/>
                </a:solidFill>
                <a:latin typeface="Calibri" panose="020F0502020204030204"/>
              </a:rPr>
              <a:t>x</a:t>
            </a:r>
            <a:r>
              <a:rPr lang="en-US" i="1" baseline="-25000">
                <a:solidFill>
                  <a:prstClr val="black"/>
                </a:solidFill>
                <a:latin typeface="Calibri" panose="020F0502020204030204"/>
              </a:rPr>
              <a:t>i</a:t>
            </a:r>
          </a:p>
        </p:txBody>
      </p:sp>
      <p:sp>
        <p:nvSpPr>
          <p:cNvPr id="66" name="Freeform: Shape 65">
            <a:extLst>
              <a:ext uri="{FF2B5EF4-FFF2-40B4-BE49-F238E27FC236}">
                <a16:creationId xmlns:a16="http://schemas.microsoft.com/office/drawing/2014/main" id="{0E28BF89-AE78-3357-9C74-EE4EF5B2171C}"/>
              </a:ext>
            </a:extLst>
          </p:cNvPr>
          <p:cNvSpPr/>
          <p:nvPr/>
        </p:nvSpPr>
        <p:spPr>
          <a:xfrm>
            <a:off x="1766885" y="1644635"/>
            <a:ext cx="8266176" cy="2830651"/>
          </a:xfrm>
          <a:custGeom>
            <a:avLst/>
            <a:gdLst>
              <a:gd name="connsiteX0" fmla="*/ 0 w 8266176"/>
              <a:gd name="connsiteY0" fmla="*/ 0 h 2830651"/>
              <a:gd name="connsiteX1" fmla="*/ 1289304 w 8266176"/>
              <a:gd name="connsiteY1" fmla="*/ 2770632 h 2830651"/>
              <a:gd name="connsiteX2" fmla="*/ 3328416 w 8266176"/>
              <a:gd name="connsiteY2" fmla="*/ 1965960 h 2830651"/>
              <a:gd name="connsiteX3" fmla="*/ 3959352 w 8266176"/>
              <a:gd name="connsiteY3" fmla="*/ 2697480 h 2830651"/>
              <a:gd name="connsiteX4" fmla="*/ 5321808 w 8266176"/>
              <a:gd name="connsiteY4" fmla="*/ 2688336 h 2830651"/>
              <a:gd name="connsiteX5" fmla="*/ 6665976 w 8266176"/>
              <a:gd name="connsiteY5" fmla="*/ 2212848 h 2830651"/>
              <a:gd name="connsiteX6" fmla="*/ 7452360 w 8266176"/>
              <a:gd name="connsiteY6" fmla="*/ 2706624 h 2830651"/>
              <a:gd name="connsiteX7" fmla="*/ 8266176 w 8266176"/>
              <a:gd name="connsiteY7" fmla="*/ 2770632 h 283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6176" h="2830651">
                <a:moveTo>
                  <a:pt x="0" y="0"/>
                </a:moveTo>
                <a:cubicBezTo>
                  <a:pt x="367284" y="1221486"/>
                  <a:pt x="734568" y="2442972"/>
                  <a:pt x="1289304" y="2770632"/>
                </a:cubicBezTo>
                <a:cubicBezTo>
                  <a:pt x="1844040" y="3098292"/>
                  <a:pt x="2883408" y="1978152"/>
                  <a:pt x="3328416" y="1965960"/>
                </a:cubicBezTo>
                <a:cubicBezTo>
                  <a:pt x="3773424" y="1953768"/>
                  <a:pt x="3627120" y="2577084"/>
                  <a:pt x="3959352" y="2697480"/>
                </a:cubicBezTo>
                <a:cubicBezTo>
                  <a:pt x="4291584" y="2817876"/>
                  <a:pt x="4870704" y="2769108"/>
                  <a:pt x="5321808" y="2688336"/>
                </a:cubicBezTo>
                <a:cubicBezTo>
                  <a:pt x="5772912" y="2607564"/>
                  <a:pt x="6310884" y="2209800"/>
                  <a:pt x="6665976" y="2212848"/>
                </a:cubicBezTo>
                <a:cubicBezTo>
                  <a:pt x="7021068" y="2215896"/>
                  <a:pt x="7185660" y="2613660"/>
                  <a:pt x="7452360" y="2706624"/>
                </a:cubicBezTo>
                <a:cubicBezTo>
                  <a:pt x="7719060" y="2799588"/>
                  <a:pt x="7992618" y="2785110"/>
                  <a:pt x="8266176" y="2770632"/>
                </a:cubicBezTo>
              </a:path>
            </a:pathLst>
          </a:cu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361F6340-7B22-853E-BC8C-E4B757A97B9C}"/>
              </a:ext>
            </a:extLst>
          </p:cNvPr>
          <p:cNvSpPr/>
          <p:nvPr/>
        </p:nvSpPr>
        <p:spPr>
          <a:xfrm flipH="1">
            <a:off x="2035063" y="1459636"/>
            <a:ext cx="8266176" cy="2830651"/>
          </a:xfrm>
          <a:custGeom>
            <a:avLst/>
            <a:gdLst>
              <a:gd name="connsiteX0" fmla="*/ 0 w 8266176"/>
              <a:gd name="connsiteY0" fmla="*/ 0 h 2830651"/>
              <a:gd name="connsiteX1" fmla="*/ 1289304 w 8266176"/>
              <a:gd name="connsiteY1" fmla="*/ 2770632 h 2830651"/>
              <a:gd name="connsiteX2" fmla="*/ 3328416 w 8266176"/>
              <a:gd name="connsiteY2" fmla="*/ 1965960 h 2830651"/>
              <a:gd name="connsiteX3" fmla="*/ 3959352 w 8266176"/>
              <a:gd name="connsiteY3" fmla="*/ 2697480 h 2830651"/>
              <a:gd name="connsiteX4" fmla="*/ 5321808 w 8266176"/>
              <a:gd name="connsiteY4" fmla="*/ 2688336 h 2830651"/>
              <a:gd name="connsiteX5" fmla="*/ 6665976 w 8266176"/>
              <a:gd name="connsiteY5" fmla="*/ 2212848 h 2830651"/>
              <a:gd name="connsiteX6" fmla="*/ 7452360 w 8266176"/>
              <a:gd name="connsiteY6" fmla="*/ 2706624 h 2830651"/>
              <a:gd name="connsiteX7" fmla="*/ 8266176 w 8266176"/>
              <a:gd name="connsiteY7" fmla="*/ 2770632 h 283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66176" h="2830651">
                <a:moveTo>
                  <a:pt x="0" y="0"/>
                </a:moveTo>
                <a:cubicBezTo>
                  <a:pt x="367284" y="1221486"/>
                  <a:pt x="734568" y="2442972"/>
                  <a:pt x="1289304" y="2770632"/>
                </a:cubicBezTo>
                <a:cubicBezTo>
                  <a:pt x="1844040" y="3098292"/>
                  <a:pt x="2883408" y="1978152"/>
                  <a:pt x="3328416" y="1965960"/>
                </a:cubicBezTo>
                <a:cubicBezTo>
                  <a:pt x="3773424" y="1953768"/>
                  <a:pt x="3627120" y="2577084"/>
                  <a:pt x="3959352" y="2697480"/>
                </a:cubicBezTo>
                <a:cubicBezTo>
                  <a:pt x="4291584" y="2817876"/>
                  <a:pt x="4870704" y="2769108"/>
                  <a:pt x="5321808" y="2688336"/>
                </a:cubicBezTo>
                <a:cubicBezTo>
                  <a:pt x="5772912" y="2607564"/>
                  <a:pt x="6310884" y="2209800"/>
                  <a:pt x="6665976" y="2212848"/>
                </a:cubicBezTo>
                <a:cubicBezTo>
                  <a:pt x="7021068" y="2215896"/>
                  <a:pt x="7185660" y="2613660"/>
                  <a:pt x="7452360" y="2706624"/>
                </a:cubicBezTo>
                <a:cubicBezTo>
                  <a:pt x="7719060" y="2799588"/>
                  <a:pt x="7992618" y="2785110"/>
                  <a:pt x="8266176" y="2770632"/>
                </a:cubicBezTo>
              </a:path>
            </a:pathLst>
          </a:cu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72FC88DA-E1F4-0128-64DD-79125F0CEFE6}"/>
              </a:ext>
            </a:extLst>
          </p:cNvPr>
          <p:cNvSpPr txBox="1"/>
          <p:nvPr/>
        </p:nvSpPr>
        <p:spPr>
          <a:xfrm rot="17205941">
            <a:off x="9396603" y="1966647"/>
            <a:ext cx="1774916" cy="261610"/>
          </a:xfrm>
          <a:prstGeom prst="rect">
            <a:avLst/>
          </a:prstGeom>
          <a:noFill/>
        </p:spPr>
        <p:txBody>
          <a:bodyPr wrap="square" rtlCol="0">
            <a:spAutoFit/>
          </a:bodyPr>
          <a:lstStyle/>
          <a:p>
            <a:pPr defTabSz="914400"/>
            <a:r>
              <a:rPr lang="en-US" sz="1100" i="1">
                <a:solidFill>
                  <a:prstClr val="black"/>
                </a:solidFill>
                <a:latin typeface="Calibri" panose="020F0502020204030204"/>
              </a:rPr>
              <a:t>Backward Filter covariance</a:t>
            </a:r>
            <a:endParaRPr lang="en-US" sz="1100" i="1" baseline="-25000">
              <a:solidFill>
                <a:prstClr val="black"/>
              </a:solidFill>
              <a:latin typeface="Calibri" panose="020F0502020204030204"/>
            </a:endParaRPr>
          </a:p>
        </p:txBody>
      </p:sp>
      <p:sp>
        <p:nvSpPr>
          <p:cNvPr id="73" name="TextBox 72">
            <a:extLst>
              <a:ext uri="{FF2B5EF4-FFF2-40B4-BE49-F238E27FC236}">
                <a16:creationId xmlns:a16="http://schemas.microsoft.com/office/drawing/2014/main" id="{BEDDD05C-2C98-AC4A-D4E6-68A1B57750A4}"/>
              </a:ext>
            </a:extLst>
          </p:cNvPr>
          <p:cNvSpPr txBox="1"/>
          <p:nvPr/>
        </p:nvSpPr>
        <p:spPr>
          <a:xfrm>
            <a:off x="1163909" y="4126533"/>
            <a:ext cx="927748" cy="430887"/>
          </a:xfrm>
          <a:prstGeom prst="rect">
            <a:avLst/>
          </a:prstGeom>
          <a:noFill/>
        </p:spPr>
        <p:txBody>
          <a:bodyPr wrap="square" rtlCol="0">
            <a:spAutoFit/>
          </a:bodyPr>
          <a:lstStyle/>
          <a:p>
            <a:pPr algn="ctr" defTabSz="914400"/>
            <a:r>
              <a:rPr lang="en-US" sz="1100" i="1">
                <a:solidFill>
                  <a:prstClr val="black"/>
                </a:solidFill>
                <a:latin typeface="Calibri" panose="020F0502020204030204"/>
              </a:rPr>
              <a:t>Smoother covariance</a:t>
            </a:r>
            <a:endParaRPr lang="en-US" sz="1100" i="1" baseline="-25000">
              <a:solidFill>
                <a:prstClr val="black"/>
              </a:solidFill>
              <a:latin typeface="Calibri" panose="020F0502020204030204"/>
            </a:endParaRPr>
          </a:p>
        </p:txBody>
      </p:sp>
      <p:sp>
        <p:nvSpPr>
          <p:cNvPr id="74" name="TextBox 73">
            <a:extLst>
              <a:ext uri="{FF2B5EF4-FFF2-40B4-BE49-F238E27FC236}">
                <a16:creationId xmlns:a16="http://schemas.microsoft.com/office/drawing/2014/main" id="{EA79ACE8-F3D1-7E6D-2346-96B937805C1B}"/>
              </a:ext>
            </a:extLst>
          </p:cNvPr>
          <p:cNvSpPr txBox="1"/>
          <p:nvPr/>
        </p:nvSpPr>
        <p:spPr>
          <a:xfrm>
            <a:off x="1627783" y="4341444"/>
            <a:ext cx="469318" cy="369332"/>
          </a:xfrm>
          <a:prstGeom prst="rect">
            <a:avLst/>
          </a:prstGeom>
          <a:noFill/>
        </p:spPr>
        <p:txBody>
          <a:bodyPr wrap="square" rtlCol="0">
            <a:spAutoFit/>
          </a:bodyPr>
          <a:lstStyle/>
          <a:p>
            <a:pPr defTabSz="914400"/>
            <a:r>
              <a:rPr lang="en-US" i="1">
                <a:solidFill>
                  <a:prstClr val="black"/>
                </a:solidFill>
                <a:latin typeface="Calibri" panose="020F0502020204030204"/>
              </a:rPr>
              <a:t>t</a:t>
            </a:r>
            <a:r>
              <a:rPr lang="en-US" i="1" baseline="-25000">
                <a:solidFill>
                  <a:prstClr val="black"/>
                </a:solidFill>
                <a:latin typeface="Calibri" panose="020F0502020204030204"/>
              </a:rPr>
              <a:t>0</a:t>
            </a:r>
          </a:p>
        </p:txBody>
      </p:sp>
      <p:sp>
        <p:nvSpPr>
          <p:cNvPr id="75" name="TextBox 74">
            <a:extLst>
              <a:ext uri="{FF2B5EF4-FFF2-40B4-BE49-F238E27FC236}">
                <a16:creationId xmlns:a16="http://schemas.microsoft.com/office/drawing/2014/main" id="{2A4DCDA0-689E-173C-E85C-D19840324F0C}"/>
              </a:ext>
            </a:extLst>
          </p:cNvPr>
          <p:cNvSpPr txBox="1"/>
          <p:nvPr/>
        </p:nvSpPr>
        <p:spPr>
          <a:xfrm>
            <a:off x="10215818" y="4277190"/>
            <a:ext cx="469318" cy="369332"/>
          </a:xfrm>
          <a:prstGeom prst="rect">
            <a:avLst/>
          </a:prstGeom>
          <a:noFill/>
        </p:spPr>
        <p:txBody>
          <a:bodyPr wrap="square" rtlCol="0">
            <a:spAutoFit/>
          </a:bodyPr>
          <a:lstStyle/>
          <a:p>
            <a:pPr defTabSz="914400"/>
            <a:r>
              <a:rPr lang="en-US" i="1" err="1">
                <a:solidFill>
                  <a:prstClr val="black"/>
                </a:solidFill>
                <a:latin typeface="Calibri" panose="020F0502020204030204"/>
              </a:rPr>
              <a:t>t</a:t>
            </a:r>
            <a:r>
              <a:rPr lang="en-US" i="1" baseline="-25000" err="1">
                <a:solidFill>
                  <a:prstClr val="black"/>
                </a:solidFill>
                <a:latin typeface="Calibri" panose="020F0502020204030204"/>
              </a:rPr>
              <a:t>f</a:t>
            </a:r>
            <a:endParaRPr lang="en-US" i="1" baseline="-25000">
              <a:solidFill>
                <a:prstClr val="black"/>
              </a:solidFill>
              <a:latin typeface="Calibri" panose="020F0502020204030204"/>
            </a:endParaRPr>
          </a:p>
        </p:txBody>
      </p:sp>
      <p:sp>
        <p:nvSpPr>
          <p:cNvPr id="5" name="Freeform: Shape 4">
            <a:extLst>
              <a:ext uri="{FF2B5EF4-FFF2-40B4-BE49-F238E27FC236}">
                <a16:creationId xmlns:a16="http://schemas.microsoft.com/office/drawing/2014/main" id="{D2C6D609-8B35-BF2F-BB14-1A7E4BB19BDA}"/>
              </a:ext>
            </a:extLst>
          </p:cNvPr>
          <p:cNvSpPr/>
          <p:nvPr/>
        </p:nvSpPr>
        <p:spPr>
          <a:xfrm>
            <a:off x="1964944" y="4233330"/>
            <a:ext cx="8075168" cy="338686"/>
          </a:xfrm>
          <a:custGeom>
            <a:avLst/>
            <a:gdLst>
              <a:gd name="connsiteX0" fmla="*/ 10160 w 8075168"/>
              <a:gd name="connsiteY0" fmla="*/ 137502 h 338686"/>
              <a:gd name="connsiteX1" fmla="*/ 101600 w 8075168"/>
              <a:gd name="connsiteY1" fmla="*/ 155790 h 338686"/>
              <a:gd name="connsiteX2" fmla="*/ 741680 w 8075168"/>
              <a:gd name="connsiteY2" fmla="*/ 174078 h 338686"/>
              <a:gd name="connsiteX3" fmla="*/ 1189736 w 8075168"/>
              <a:gd name="connsiteY3" fmla="*/ 338670 h 338686"/>
              <a:gd name="connsiteX4" fmla="*/ 2159000 w 8075168"/>
              <a:gd name="connsiteY4" fmla="*/ 183222 h 338686"/>
              <a:gd name="connsiteX5" fmla="*/ 2707640 w 8075168"/>
              <a:gd name="connsiteY5" fmla="*/ 27774 h 338686"/>
              <a:gd name="connsiteX6" fmla="*/ 3960368 w 8075168"/>
              <a:gd name="connsiteY6" fmla="*/ 274662 h 338686"/>
              <a:gd name="connsiteX7" fmla="*/ 4947920 w 8075168"/>
              <a:gd name="connsiteY7" fmla="*/ 274662 h 338686"/>
              <a:gd name="connsiteX8" fmla="*/ 6036056 w 8075168"/>
              <a:gd name="connsiteY8" fmla="*/ 342 h 338686"/>
              <a:gd name="connsiteX9" fmla="*/ 6731000 w 8075168"/>
              <a:gd name="connsiteY9" fmla="*/ 219798 h 338686"/>
              <a:gd name="connsiteX10" fmla="*/ 7252208 w 8075168"/>
              <a:gd name="connsiteY10" fmla="*/ 311238 h 338686"/>
              <a:gd name="connsiteX11" fmla="*/ 8075168 w 8075168"/>
              <a:gd name="connsiteY11" fmla="*/ 265518 h 33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75168" h="338686">
                <a:moveTo>
                  <a:pt x="10160" y="137502"/>
                </a:moveTo>
                <a:cubicBezTo>
                  <a:pt x="-5080" y="143598"/>
                  <a:pt x="-20320" y="149694"/>
                  <a:pt x="101600" y="155790"/>
                </a:cubicBezTo>
                <a:cubicBezTo>
                  <a:pt x="223520" y="161886"/>
                  <a:pt x="560324" y="143598"/>
                  <a:pt x="741680" y="174078"/>
                </a:cubicBezTo>
                <a:cubicBezTo>
                  <a:pt x="923036" y="204558"/>
                  <a:pt x="953516" y="337146"/>
                  <a:pt x="1189736" y="338670"/>
                </a:cubicBezTo>
                <a:cubicBezTo>
                  <a:pt x="1425956" y="340194"/>
                  <a:pt x="1906016" y="235038"/>
                  <a:pt x="2159000" y="183222"/>
                </a:cubicBezTo>
                <a:cubicBezTo>
                  <a:pt x="2411984" y="131406"/>
                  <a:pt x="2407412" y="12534"/>
                  <a:pt x="2707640" y="27774"/>
                </a:cubicBezTo>
                <a:cubicBezTo>
                  <a:pt x="3007868" y="43014"/>
                  <a:pt x="3586988" y="233514"/>
                  <a:pt x="3960368" y="274662"/>
                </a:cubicBezTo>
                <a:cubicBezTo>
                  <a:pt x="4333748" y="315810"/>
                  <a:pt x="4601972" y="320382"/>
                  <a:pt x="4947920" y="274662"/>
                </a:cubicBezTo>
                <a:cubicBezTo>
                  <a:pt x="5293868" y="228942"/>
                  <a:pt x="5738876" y="9486"/>
                  <a:pt x="6036056" y="342"/>
                </a:cubicBezTo>
                <a:cubicBezTo>
                  <a:pt x="6333236" y="-8802"/>
                  <a:pt x="6528308" y="167982"/>
                  <a:pt x="6731000" y="219798"/>
                </a:cubicBezTo>
                <a:cubicBezTo>
                  <a:pt x="6933692" y="271614"/>
                  <a:pt x="7028180" y="303618"/>
                  <a:pt x="7252208" y="311238"/>
                </a:cubicBezTo>
                <a:cubicBezTo>
                  <a:pt x="7476236" y="318858"/>
                  <a:pt x="7956296" y="282282"/>
                  <a:pt x="8075168" y="265518"/>
                </a:cubicBezTo>
              </a:path>
            </a:pathLst>
          </a:custGeom>
          <a:ln w="222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6608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6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grpId="2" nodeType="withEffect">
                                  <p:stCondLst>
                                    <p:cond delay="0"/>
                                  </p:stCondLst>
                                  <p:childTnLst>
                                    <p:set>
                                      <p:cBhvr>
                                        <p:cTn id="2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0" grpId="1"/>
      <p:bldP spid="60" grpId="2"/>
      <p:bldP spid="66" grpId="0" animBg="1"/>
      <p:bldP spid="66" grpId="1" animBg="1"/>
      <p:bldP spid="66" grpId="2" animBg="1"/>
      <p:bldP spid="67" grpId="0" animBg="1"/>
      <p:bldP spid="68" grpId="0"/>
      <p:bldP spid="73" grpId="0"/>
      <p:bldP spid="5"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a:t>Smoother</a:t>
            </a:r>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2695074"/>
            <a:ext cx="10403557" cy="4023360"/>
          </a:xfrm>
        </p:spPr>
        <p:txBody>
          <a:bodyPr>
            <a:normAutofit fontScale="85000" lnSpcReduction="20000"/>
          </a:bodyPr>
          <a:lstStyle/>
          <a:p>
            <a:pPr>
              <a:lnSpc>
                <a:spcPct val="110000"/>
              </a:lnSpc>
            </a:pPr>
            <a:r>
              <a:rPr lang="en-US" dirty="0"/>
              <a:t>GMAT implements the Fraser-Potter smoother method</a:t>
            </a:r>
          </a:p>
          <a:p>
            <a:pPr lvl="1">
              <a:lnSpc>
                <a:spcPct val="110000"/>
              </a:lnSpc>
            </a:pPr>
            <a:r>
              <a:rPr lang="en-US" dirty="0"/>
              <a:t>See Carpenter, R., &amp; D'Souza, C. (2018). </a:t>
            </a:r>
            <a:r>
              <a:rPr lang="en-US" i="1" dirty="0"/>
              <a:t>Navigation Filter Best Practices</a:t>
            </a:r>
            <a:r>
              <a:rPr lang="en-US" dirty="0"/>
              <a:t>. Hampton, VA: NASA Engineering and Safety Center.</a:t>
            </a:r>
          </a:p>
          <a:p>
            <a:pPr>
              <a:lnSpc>
                <a:spcPct val="110000"/>
              </a:lnSpc>
            </a:pPr>
            <a:r>
              <a:rPr lang="en-US" dirty="0"/>
              <a:t>The smoother requires a reference to the filter object</a:t>
            </a:r>
          </a:p>
          <a:p>
            <a:pPr lvl="1">
              <a:lnSpc>
                <a:spcPct val="110000"/>
              </a:lnSpc>
            </a:pPr>
            <a:r>
              <a:rPr lang="en-US" dirty="0"/>
              <a:t>This will be used to run the backward filter</a:t>
            </a:r>
          </a:p>
          <a:p>
            <a:pPr>
              <a:lnSpc>
                <a:spcPct val="110000"/>
              </a:lnSpc>
            </a:pPr>
            <a:r>
              <a:rPr lang="en-US" dirty="0"/>
              <a:t>Due to its initialization conditions, the backward filter can easily diverge</a:t>
            </a:r>
          </a:p>
          <a:p>
            <a:pPr lvl="1">
              <a:lnSpc>
                <a:spcPct val="110000"/>
              </a:lnSpc>
            </a:pPr>
            <a:r>
              <a:rPr lang="en-US" dirty="0"/>
              <a:t>The initial covariance for the backward filter is the final covariance of the forward filter multiplied by 1.0e5 (non position/velocity components are multiplied by 1.0e2)</a:t>
            </a:r>
          </a:p>
          <a:p>
            <a:pPr>
              <a:lnSpc>
                <a:spcPct val="110000"/>
              </a:lnSpc>
            </a:pPr>
            <a:r>
              <a:rPr lang="en-US" dirty="0" err="1"/>
              <a:t>DelayRectifyTimeSpan</a:t>
            </a:r>
            <a:r>
              <a:rPr lang="en-US" dirty="0"/>
              <a:t> helps ameliorate this problem</a:t>
            </a:r>
          </a:p>
          <a:p>
            <a:pPr lvl="1">
              <a:lnSpc>
                <a:spcPct val="110000"/>
              </a:lnSpc>
            </a:pPr>
            <a:r>
              <a:rPr lang="en-US" dirty="0"/>
              <a:t>For the duration of </a:t>
            </a:r>
            <a:r>
              <a:rPr lang="en-US" b="1" dirty="0" err="1"/>
              <a:t>DelayRectifyTimeSpan</a:t>
            </a:r>
            <a:r>
              <a:rPr lang="en-US" dirty="0"/>
              <a:t>, the state estimates are computed as corrections to the initial trajectory instead of the corrected trajectory</a:t>
            </a:r>
          </a:p>
          <a:p>
            <a:pPr>
              <a:lnSpc>
                <a:spcPct val="110000"/>
              </a:lnSpc>
            </a:pPr>
            <a:r>
              <a:rPr lang="en-US" dirty="0"/>
              <a:t>By default, the smoother output report does not include the backward filter history</a:t>
            </a:r>
          </a:p>
          <a:p>
            <a:pPr lvl="1">
              <a:lnSpc>
                <a:spcPct val="110000"/>
              </a:lnSpc>
            </a:pPr>
            <a:r>
              <a:rPr lang="en-US" dirty="0"/>
              <a:t>If needed for troubleshooting purposes, you can get the backward filter report by switching to TESTING mode and setting </a:t>
            </a:r>
            <a:r>
              <a:rPr lang="en-US" dirty="0" err="1"/>
              <a:t>ReportStyle</a:t>
            </a:r>
            <a:r>
              <a:rPr lang="en-US" dirty="0"/>
              <a:t> = ‘Verbose’ on the smoother</a:t>
            </a:r>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275</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754971" cy="1384995"/>
          </a:xfrm>
          <a:prstGeom prst="rect">
            <a:avLst/>
          </a:prstGeom>
          <a:noFill/>
          <a:ln>
            <a:solidFill>
              <a:schemeClr val="accent1"/>
            </a:solidFill>
            <a:prstDash val="dash"/>
          </a:ln>
        </p:spPr>
        <p:txBody>
          <a:bodyPr wrap="square">
            <a:spAutoFit/>
          </a:bodyPr>
          <a:lstStyle/>
          <a:p>
            <a:r>
              <a:rPr lang="en-US" sz="1200">
                <a:latin typeface="Courier New" pitchFamily="49" charset="0"/>
                <a:cs typeface="Courier New" pitchFamily="49" charset="0"/>
              </a:rPr>
              <a:t>Create Smoother FPS</a:t>
            </a:r>
          </a:p>
          <a:p>
            <a:endParaRPr lang="en-US" sz="1200">
              <a:latin typeface="Courier New" pitchFamily="49" charset="0"/>
              <a:cs typeface="Courier New" pitchFamily="49" charset="0"/>
            </a:endParaRPr>
          </a:p>
          <a:p>
            <a:r>
              <a:rPr lang="en-US" sz="1200" err="1">
                <a:latin typeface="Courier New" pitchFamily="49" charset="0"/>
                <a:cs typeface="Courier New" pitchFamily="49" charset="0"/>
              </a:rPr>
              <a:t>FPS.Filter</a:t>
            </a:r>
            <a:r>
              <a:rPr lang="en-US" sz="1200">
                <a:latin typeface="Courier New" pitchFamily="49" charset="0"/>
                <a:cs typeface="Courier New" pitchFamily="49" charset="0"/>
              </a:rPr>
              <a:t>               = EKF</a:t>
            </a:r>
          </a:p>
          <a:p>
            <a:r>
              <a:rPr lang="en-US" sz="1200" err="1">
                <a:latin typeface="Courier New" pitchFamily="49" charset="0"/>
                <a:cs typeface="Courier New" pitchFamily="49" charset="0"/>
              </a:rPr>
              <a:t>FPS.ShowProgress</a:t>
            </a:r>
            <a:r>
              <a:rPr lang="en-US" sz="1200">
                <a:latin typeface="Courier New" pitchFamily="49" charset="0"/>
                <a:cs typeface="Courier New" pitchFamily="49" charset="0"/>
              </a:rPr>
              <a:t>         = True</a:t>
            </a:r>
          </a:p>
          <a:p>
            <a:r>
              <a:rPr lang="en-US" sz="1200" err="1">
                <a:latin typeface="Courier New" pitchFamily="49" charset="0"/>
                <a:cs typeface="Courier New" pitchFamily="49" charset="0"/>
              </a:rPr>
              <a:t>FPS.PredictTimeSpan</a:t>
            </a:r>
            <a:r>
              <a:rPr lang="en-US" sz="1200">
                <a:latin typeface="Courier New" pitchFamily="49" charset="0"/>
                <a:cs typeface="Courier New" pitchFamily="49" charset="0"/>
              </a:rPr>
              <a:t>      = 0.</a:t>
            </a:r>
          </a:p>
          <a:p>
            <a:r>
              <a:rPr lang="en-US" sz="1200" err="1">
                <a:latin typeface="Courier New" pitchFamily="49" charset="0"/>
                <a:cs typeface="Courier New" pitchFamily="49" charset="0"/>
              </a:rPr>
              <a:t>FPS.DelayRectifyTimeSpan</a:t>
            </a:r>
            <a:r>
              <a:rPr lang="en-US" sz="1200">
                <a:latin typeface="Courier New" pitchFamily="49" charset="0"/>
                <a:cs typeface="Courier New" pitchFamily="49" charset="0"/>
              </a:rPr>
              <a:t> = 16200</a:t>
            </a:r>
          </a:p>
          <a:p>
            <a:r>
              <a:rPr lang="en-US" sz="1200" err="1">
                <a:latin typeface="Courier New" pitchFamily="49" charset="0"/>
                <a:cs typeface="Courier New" pitchFamily="49" charset="0"/>
              </a:rPr>
              <a:t>FPS.ReportFile</a:t>
            </a:r>
            <a:r>
              <a:rPr lang="en-US" sz="1200">
                <a:latin typeface="Courier New" pitchFamily="49" charset="0"/>
                <a:cs typeface="Courier New" pitchFamily="49" charset="0"/>
              </a:rPr>
              <a:t>           = './output/</a:t>
            </a:r>
            <a:r>
              <a:rPr lang="en-US" sz="1200" err="1">
                <a:latin typeface="Courier New" pitchFamily="49" charset="0"/>
                <a:cs typeface="Courier New" pitchFamily="49" charset="0"/>
              </a:rPr>
              <a:t>lro.fps.out</a:t>
            </a:r>
            <a:r>
              <a:rPr lang="en-US" sz="1200">
                <a:latin typeface="Courier New" pitchFamily="49" charset="0"/>
                <a:cs typeface="Courier New" pitchFamily="49" charset="0"/>
              </a:rPr>
              <a:t>'</a:t>
            </a:r>
          </a:p>
        </p:txBody>
      </p:sp>
    </p:spTree>
    <p:extLst>
      <p:ext uri="{BB962C8B-B14F-4D97-AF65-F5344CB8AC3E}">
        <p14:creationId xmlns:p14="http://schemas.microsoft.com/office/powerpoint/2010/main" val="11028439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077F3-CCB4-CE57-95AD-0E87BB17DEC9}"/>
              </a:ext>
            </a:extLst>
          </p:cNvPr>
          <p:cNvSpPr>
            <a:spLocks noGrp="1"/>
          </p:cNvSpPr>
          <p:nvPr>
            <p:ph type="title"/>
          </p:nvPr>
        </p:nvSpPr>
        <p:spPr/>
        <p:txBody>
          <a:bodyPr/>
          <a:lstStyle/>
          <a:p>
            <a:r>
              <a:rPr lang="en-US" dirty="0"/>
              <a:t>Filter/Smoother Consistency Tests</a:t>
            </a:r>
          </a:p>
        </p:txBody>
      </p:sp>
      <p:sp>
        <p:nvSpPr>
          <p:cNvPr id="3" name="Content Placeholder 2">
            <a:extLst>
              <a:ext uri="{FF2B5EF4-FFF2-40B4-BE49-F238E27FC236}">
                <a16:creationId xmlns:a16="http://schemas.microsoft.com/office/drawing/2014/main" id="{D0E762F1-1D71-CF0D-A8CA-419514FA3B27}"/>
              </a:ext>
            </a:extLst>
          </p:cNvPr>
          <p:cNvSpPr>
            <a:spLocks noGrp="1"/>
          </p:cNvSpPr>
          <p:nvPr>
            <p:ph idx="1"/>
          </p:nvPr>
        </p:nvSpPr>
        <p:spPr>
          <a:xfrm>
            <a:off x="1076139" y="1216736"/>
            <a:ext cx="10440948" cy="1125967"/>
          </a:xfrm>
        </p:spPr>
        <p:txBody>
          <a:bodyPr>
            <a:normAutofit lnSpcReduction="10000"/>
          </a:bodyPr>
          <a:lstStyle/>
          <a:p>
            <a:r>
              <a:rPr lang="en-US" dirty="0"/>
              <a:t>Having run the filter and smoother, one should now ask if the states and covariances from each are consistent with one another </a:t>
            </a:r>
          </a:p>
          <a:p>
            <a:r>
              <a:rPr lang="en-US" dirty="0"/>
              <a:t>The state estimates from the filter and smoother should be within each other’s combined uncertainty</a:t>
            </a:r>
          </a:p>
        </p:txBody>
      </p:sp>
      <p:sp>
        <p:nvSpPr>
          <p:cNvPr id="4" name="Slide Number Placeholder 3">
            <a:extLst>
              <a:ext uri="{FF2B5EF4-FFF2-40B4-BE49-F238E27FC236}">
                <a16:creationId xmlns:a16="http://schemas.microsoft.com/office/drawing/2014/main" id="{71A79F60-E903-83E9-56CE-70302C519FAD}"/>
              </a:ext>
            </a:extLst>
          </p:cNvPr>
          <p:cNvSpPr>
            <a:spLocks noGrp="1"/>
          </p:cNvSpPr>
          <p:nvPr>
            <p:ph type="sldNum" sz="quarter" idx="12"/>
          </p:nvPr>
        </p:nvSpPr>
        <p:spPr/>
        <p:txBody>
          <a:bodyPr/>
          <a:lstStyle/>
          <a:p>
            <a:fld id="{B89D3D56-9C5D-E74E-9C18-21C2C5E31D07}" type="slidenum">
              <a:rPr lang="en-US" smtClean="0"/>
              <a:pPr/>
              <a:t>276</a:t>
            </a:fld>
            <a:endParaRPr lang="en-US"/>
          </a:p>
        </p:txBody>
      </p:sp>
      <p:pic>
        <p:nvPicPr>
          <p:cNvPr id="5" name="Picture 4">
            <a:extLst>
              <a:ext uri="{FF2B5EF4-FFF2-40B4-BE49-F238E27FC236}">
                <a16:creationId xmlns:a16="http://schemas.microsoft.com/office/drawing/2014/main" id="{3D295B1D-C4B2-4600-CED3-BD1F938BD6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0170" y="2315270"/>
            <a:ext cx="8392886" cy="4296511"/>
          </a:xfrm>
          <a:prstGeom prst="rect">
            <a:avLst/>
          </a:prstGeom>
          <a:noFill/>
        </p:spPr>
      </p:pic>
    </p:spTree>
    <p:extLst>
      <p:ext uri="{BB962C8B-B14F-4D97-AF65-F5344CB8AC3E}">
        <p14:creationId xmlns:p14="http://schemas.microsoft.com/office/powerpoint/2010/main" val="808181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A6B47-94E0-4DEF-0F29-B9C8DBB44B87}"/>
              </a:ext>
            </a:extLst>
          </p:cNvPr>
          <p:cNvSpPr>
            <a:spLocks noGrp="1"/>
          </p:cNvSpPr>
          <p:nvPr>
            <p:ph type="title"/>
          </p:nvPr>
        </p:nvSpPr>
        <p:spPr/>
        <p:txBody>
          <a:bodyPr/>
          <a:lstStyle/>
          <a:p>
            <a:r>
              <a:rPr lang="en-US" dirty="0"/>
              <a:t>Break</a:t>
            </a:r>
          </a:p>
        </p:txBody>
      </p:sp>
      <p:sp>
        <p:nvSpPr>
          <p:cNvPr id="4" name="Slide Number Placeholder 3">
            <a:extLst>
              <a:ext uri="{FF2B5EF4-FFF2-40B4-BE49-F238E27FC236}">
                <a16:creationId xmlns:a16="http://schemas.microsoft.com/office/drawing/2014/main" id="{BE05ED51-2DD5-F12B-79AC-03ADBB002BD8}"/>
              </a:ext>
            </a:extLst>
          </p:cNvPr>
          <p:cNvSpPr>
            <a:spLocks noGrp="1"/>
          </p:cNvSpPr>
          <p:nvPr>
            <p:ph type="sldNum" sz="quarter" idx="12"/>
          </p:nvPr>
        </p:nvSpPr>
        <p:spPr/>
        <p:txBody>
          <a:bodyPr/>
          <a:lstStyle/>
          <a:p>
            <a:fld id="{B89D3D56-9C5D-E74E-9C18-21C2C5E31D07}" type="slidenum">
              <a:rPr lang="en-US" smtClean="0"/>
              <a:pPr/>
              <a:t>277</a:t>
            </a:fld>
            <a:endParaRPr lang="en-US"/>
          </a:p>
        </p:txBody>
      </p:sp>
    </p:spTree>
    <p:extLst>
      <p:ext uri="{BB962C8B-B14F-4D97-AF65-F5344CB8AC3E}">
        <p14:creationId xmlns:p14="http://schemas.microsoft.com/office/powerpoint/2010/main" val="12702902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7C31-81A0-0559-5193-04B75D8F3796}"/>
              </a:ext>
            </a:extLst>
          </p:cNvPr>
          <p:cNvSpPr>
            <a:spLocks noGrp="1"/>
          </p:cNvSpPr>
          <p:nvPr>
            <p:ph type="title"/>
          </p:nvPr>
        </p:nvSpPr>
        <p:spPr/>
        <p:txBody>
          <a:bodyPr/>
          <a:lstStyle/>
          <a:p>
            <a:r>
              <a:rPr lang="en-US"/>
              <a:t>Filter Tuning</a:t>
            </a:r>
          </a:p>
        </p:txBody>
      </p:sp>
      <p:sp>
        <p:nvSpPr>
          <p:cNvPr id="3" name="Text Placeholder 2">
            <a:extLst>
              <a:ext uri="{FF2B5EF4-FFF2-40B4-BE49-F238E27FC236}">
                <a16:creationId xmlns:a16="http://schemas.microsoft.com/office/drawing/2014/main" id="{844E0EAE-FE0D-5376-8E29-3594C1C62D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64586A-E5F7-AE3E-9E4A-3198F75BB610}"/>
              </a:ext>
            </a:extLst>
          </p:cNvPr>
          <p:cNvSpPr>
            <a:spLocks noGrp="1"/>
          </p:cNvSpPr>
          <p:nvPr>
            <p:ph type="sldNum" sz="quarter" idx="12"/>
          </p:nvPr>
        </p:nvSpPr>
        <p:spPr/>
        <p:txBody>
          <a:bodyPr/>
          <a:lstStyle/>
          <a:p>
            <a:fld id="{B89D3D56-9C5D-E74E-9C18-21C2C5E31D07}" type="slidenum">
              <a:rPr lang="en-US" smtClean="0"/>
              <a:pPr/>
              <a:t>278</a:t>
            </a:fld>
            <a:endParaRPr lang="en-US"/>
          </a:p>
        </p:txBody>
      </p:sp>
    </p:spTree>
    <p:extLst>
      <p:ext uri="{BB962C8B-B14F-4D97-AF65-F5344CB8AC3E}">
        <p14:creationId xmlns:p14="http://schemas.microsoft.com/office/powerpoint/2010/main" val="5005648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What is Filter Tuning?</a:t>
            </a:r>
          </a:p>
        </p:txBody>
      </p:sp>
      <p:sp>
        <p:nvSpPr>
          <p:cNvPr id="3" name="Content Placeholder 2"/>
          <p:cNvSpPr>
            <a:spLocks noGrp="1"/>
          </p:cNvSpPr>
          <p:nvPr>
            <p:ph idx="1"/>
          </p:nvPr>
        </p:nvSpPr>
        <p:spPr>
          <a:xfrm>
            <a:off x="1076138" y="1217466"/>
            <a:ext cx="10765341" cy="4741991"/>
          </a:xfrm>
        </p:spPr>
        <p:txBody>
          <a:bodyPr>
            <a:normAutofit/>
          </a:bodyPr>
          <a:lstStyle/>
          <a:p>
            <a:r>
              <a:rPr lang="en-US" dirty="0"/>
              <a:t>“Filter tuning” describes the process of adjusting filter parameters for best performance</a:t>
            </a:r>
          </a:p>
          <a:p>
            <a:pPr lvl="1"/>
            <a:r>
              <a:rPr lang="en-US" dirty="0"/>
              <a:t>Most often one settles for “good enough” performance over truly optimal performance</a:t>
            </a:r>
          </a:p>
          <a:p>
            <a:r>
              <a:rPr lang="en-US" dirty="0"/>
              <a:t>The issue of tuning is a reason filters are often harder to use than BLS estimators</a:t>
            </a:r>
          </a:p>
          <a:p>
            <a:pPr lvl="1"/>
            <a:r>
              <a:rPr lang="en-US" dirty="0"/>
              <a:t>It is usually not hard to copy an existing BLS run, make small changes, and get a good solution for a new OD case</a:t>
            </a:r>
          </a:p>
          <a:p>
            <a:pPr lvl="1"/>
            <a:r>
              <a:rPr lang="en-US" dirty="0"/>
              <a:t>Properly configuring a filter requires more effort and analysis</a:t>
            </a:r>
          </a:p>
          <a:p>
            <a:r>
              <a:rPr lang="en-US" dirty="0"/>
              <a:t>The problem of tuning a filter involves proper selection of</a:t>
            </a:r>
          </a:p>
          <a:p>
            <a:pPr lvl="1"/>
            <a:r>
              <a:rPr lang="en-US" dirty="0"/>
              <a:t>Choice of estimated parameters and their modeling</a:t>
            </a:r>
          </a:p>
          <a:p>
            <a:pPr lvl="1"/>
            <a:r>
              <a:rPr lang="en-US" dirty="0"/>
              <a:t>Measurement noise</a:t>
            </a:r>
          </a:p>
          <a:p>
            <a:pPr lvl="1"/>
            <a:r>
              <a:rPr lang="en-US" dirty="0"/>
              <a:t>Process noise</a:t>
            </a:r>
          </a:p>
        </p:txBody>
      </p:sp>
    </p:spTree>
    <p:extLst>
      <p:ext uri="{BB962C8B-B14F-4D97-AF65-F5344CB8AC3E}">
        <p14:creationId xmlns:p14="http://schemas.microsoft.com/office/powerpoint/2010/main" val="42334262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dirty="0" smtClean="0"/>
              <a:pPr/>
              <a:t>28</a:t>
            </a:fld>
            <a:endParaRPr lang="en-US" dirty="0"/>
          </a:p>
        </p:txBody>
      </p:sp>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dirty="0"/>
              <a:t>Simulating an Orbit – Editing the Inclination</a:t>
            </a:r>
          </a:p>
        </p:txBody>
      </p:sp>
      <p:pic>
        <p:nvPicPr>
          <p:cNvPr id="9" name="Picture 8">
            <a:extLst>
              <a:ext uri="{FF2B5EF4-FFF2-40B4-BE49-F238E27FC236}">
                <a16:creationId xmlns:a16="http://schemas.microsoft.com/office/drawing/2014/main" id="{5E6721F2-E1C1-2C2D-2A10-8AD459E24399}"/>
              </a:ext>
            </a:extLst>
          </p:cNvPr>
          <p:cNvPicPr>
            <a:picLocks noChangeAspect="1"/>
          </p:cNvPicPr>
          <p:nvPr/>
        </p:nvPicPr>
        <p:blipFill>
          <a:blip r:embed="rId2"/>
          <a:srcRect/>
          <a:stretch/>
        </p:blipFill>
        <p:spPr>
          <a:xfrm>
            <a:off x="1246963" y="1190612"/>
            <a:ext cx="10005136" cy="5260658"/>
          </a:xfrm>
          <a:prstGeom prst="rect">
            <a:avLst/>
          </a:prstGeom>
          <a:ln>
            <a:solidFill>
              <a:schemeClr val="tx1"/>
            </a:solidFill>
          </a:ln>
        </p:spPr>
      </p:pic>
      <p:cxnSp>
        <p:nvCxnSpPr>
          <p:cNvPr id="2" name="Straight Arrow Connector 1">
            <a:extLst>
              <a:ext uri="{FF2B5EF4-FFF2-40B4-BE49-F238E27FC236}">
                <a16:creationId xmlns:a16="http://schemas.microsoft.com/office/drawing/2014/main" id="{990197E5-AE61-C76D-FD46-18F2370F072B}"/>
              </a:ext>
            </a:extLst>
          </p:cNvPr>
          <p:cNvCxnSpPr>
            <a:cxnSpLocks/>
          </p:cNvCxnSpPr>
          <p:nvPr/>
        </p:nvCxnSpPr>
        <p:spPr>
          <a:xfrm flipH="1" flipV="1">
            <a:off x="4238367" y="2899720"/>
            <a:ext cx="1070919" cy="1153296"/>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 name="TextBox 3">
            <a:extLst>
              <a:ext uri="{FF2B5EF4-FFF2-40B4-BE49-F238E27FC236}">
                <a16:creationId xmlns:a16="http://schemas.microsoft.com/office/drawing/2014/main" id="{F767FFF5-ADED-F596-C3E4-6FB302B7037C}"/>
              </a:ext>
            </a:extLst>
          </p:cNvPr>
          <p:cNvSpPr txBox="1"/>
          <p:nvPr/>
        </p:nvSpPr>
        <p:spPr>
          <a:xfrm>
            <a:off x="5309286" y="3898559"/>
            <a:ext cx="3727622" cy="632254"/>
          </a:xfrm>
          <a:prstGeom prst="rect">
            <a:avLst/>
          </a:prstGeom>
        </p:spPr>
        <p:txBody>
          <a:bodyPr vert="horz" wrap="square" lIns="91440" tIns="45720" rIns="91440" bIns="45720" rtlCol="0">
            <a:noAutofit/>
          </a:bodyPr>
          <a:lstStyle/>
          <a:p>
            <a:pPr>
              <a:lnSpc>
                <a:spcPct val="90000"/>
              </a:lnSpc>
            </a:pPr>
            <a:r>
              <a:rPr lang="en-US" sz="2400" b="1" dirty="0"/>
              <a:t>2. Click state type</a:t>
            </a:r>
            <a:br>
              <a:rPr lang="en-US" sz="2400" b="1"/>
            </a:br>
            <a:r>
              <a:rPr lang="en-US" sz="2400" b="1" dirty="0"/>
              <a:t>    and select Keplerian</a:t>
            </a:r>
          </a:p>
        </p:txBody>
      </p:sp>
      <p:cxnSp>
        <p:nvCxnSpPr>
          <p:cNvPr id="7" name="Straight Arrow Connector 6">
            <a:extLst>
              <a:ext uri="{FF2B5EF4-FFF2-40B4-BE49-F238E27FC236}">
                <a16:creationId xmlns:a16="http://schemas.microsoft.com/office/drawing/2014/main" id="{AA5D5952-4BC0-8DE0-9EA1-DADB1F2FB757}"/>
              </a:ext>
            </a:extLst>
          </p:cNvPr>
          <p:cNvCxnSpPr>
            <a:cxnSpLocks/>
          </p:cNvCxnSpPr>
          <p:nvPr/>
        </p:nvCxnSpPr>
        <p:spPr>
          <a:xfrm flipV="1">
            <a:off x="1433384" y="2298357"/>
            <a:ext cx="288324" cy="2454875"/>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BB352E63-192C-897C-52EF-7AE1E608ECDB}"/>
              </a:ext>
            </a:extLst>
          </p:cNvPr>
          <p:cNvSpPr txBox="1"/>
          <p:nvPr/>
        </p:nvSpPr>
        <p:spPr>
          <a:xfrm>
            <a:off x="1249868" y="4826256"/>
            <a:ext cx="2762167" cy="632254"/>
          </a:xfrm>
          <a:prstGeom prst="rect">
            <a:avLst/>
          </a:prstGeom>
        </p:spPr>
        <p:txBody>
          <a:bodyPr vert="horz" wrap="square" lIns="91440" tIns="45720" rIns="91440" bIns="45720" rtlCol="0">
            <a:noAutofit/>
          </a:bodyPr>
          <a:lstStyle/>
          <a:p>
            <a:pPr>
              <a:lnSpc>
                <a:spcPct val="90000"/>
              </a:lnSpc>
            </a:pPr>
            <a:r>
              <a:rPr lang="en-US" sz="2400" b="1" dirty="0"/>
              <a:t>1. Double Click</a:t>
            </a:r>
          </a:p>
        </p:txBody>
      </p:sp>
      <p:cxnSp>
        <p:nvCxnSpPr>
          <p:cNvPr id="10" name="Straight Arrow Connector 9">
            <a:extLst>
              <a:ext uri="{FF2B5EF4-FFF2-40B4-BE49-F238E27FC236}">
                <a16:creationId xmlns:a16="http://schemas.microsoft.com/office/drawing/2014/main" id="{07B0D5C7-78E1-3FB9-0845-7B40538755F3}"/>
              </a:ext>
            </a:extLst>
          </p:cNvPr>
          <p:cNvCxnSpPr>
            <a:cxnSpLocks/>
          </p:cNvCxnSpPr>
          <p:nvPr/>
        </p:nvCxnSpPr>
        <p:spPr>
          <a:xfrm flipH="1" flipV="1">
            <a:off x="6096000" y="2555739"/>
            <a:ext cx="1524000" cy="121558"/>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3C3B67E4-5C08-89EB-BA00-DA3722A70578}"/>
              </a:ext>
            </a:extLst>
          </p:cNvPr>
          <p:cNvSpPr txBox="1"/>
          <p:nvPr/>
        </p:nvSpPr>
        <p:spPr>
          <a:xfrm>
            <a:off x="7691690" y="2507840"/>
            <a:ext cx="3560409" cy="632254"/>
          </a:xfrm>
          <a:prstGeom prst="rect">
            <a:avLst/>
          </a:prstGeom>
        </p:spPr>
        <p:txBody>
          <a:bodyPr vert="horz" wrap="square" lIns="91440" tIns="45720" rIns="91440" bIns="45720" rtlCol="0">
            <a:noAutofit/>
          </a:bodyPr>
          <a:lstStyle/>
          <a:p>
            <a:pPr>
              <a:lnSpc>
                <a:spcPct val="90000"/>
              </a:lnSpc>
            </a:pPr>
            <a:r>
              <a:rPr lang="en-US" sz="2400" b="1" dirty="0"/>
              <a:t>3. Set inclination</a:t>
            </a:r>
            <a:br>
              <a:rPr lang="en-US" sz="2400" b="1"/>
            </a:br>
            <a:r>
              <a:rPr lang="en-US" sz="2400" b="1" dirty="0"/>
              <a:t>    to 90 degrees</a:t>
            </a:r>
          </a:p>
        </p:txBody>
      </p:sp>
      <p:cxnSp>
        <p:nvCxnSpPr>
          <p:cNvPr id="13" name="Straight Arrow Connector 12">
            <a:extLst>
              <a:ext uri="{FF2B5EF4-FFF2-40B4-BE49-F238E27FC236}">
                <a16:creationId xmlns:a16="http://schemas.microsoft.com/office/drawing/2014/main" id="{AABE3090-2ACF-CE40-AA5A-CE8A57361620}"/>
              </a:ext>
            </a:extLst>
          </p:cNvPr>
          <p:cNvCxnSpPr>
            <a:cxnSpLocks/>
          </p:cNvCxnSpPr>
          <p:nvPr/>
        </p:nvCxnSpPr>
        <p:spPr>
          <a:xfrm flipH="1">
            <a:off x="3426941" y="5204591"/>
            <a:ext cx="5292811" cy="325061"/>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410188E5-1458-8F5A-BC4F-15FD0F8C48D3}"/>
              </a:ext>
            </a:extLst>
          </p:cNvPr>
          <p:cNvSpPr txBox="1"/>
          <p:nvPr/>
        </p:nvSpPr>
        <p:spPr>
          <a:xfrm>
            <a:off x="8791442" y="5035134"/>
            <a:ext cx="3039669" cy="632254"/>
          </a:xfrm>
          <a:prstGeom prst="rect">
            <a:avLst/>
          </a:prstGeom>
        </p:spPr>
        <p:txBody>
          <a:bodyPr vert="horz" wrap="square" lIns="91440" tIns="45720" rIns="91440" bIns="45720" rtlCol="0">
            <a:noAutofit/>
          </a:bodyPr>
          <a:lstStyle/>
          <a:p>
            <a:pPr>
              <a:lnSpc>
                <a:spcPct val="90000"/>
              </a:lnSpc>
            </a:pPr>
            <a:r>
              <a:rPr lang="en-US" sz="2400" b="1" dirty="0"/>
              <a:t>4. Click OK</a:t>
            </a:r>
          </a:p>
        </p:txBody>
      </p:sp>
    </p:spTree>
    <p:extLst>
      <p:ext uri="{BB962C8B-B14F-4D97-AF65-F5344CB8AC3E}">
        <p14:creationId xmlns:p14="http://schemas.microsoft.com/office/powerpoint/2010/main" val="16845950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Goals of Filter Tuning</a:t>
            </a:r>
          </a:p>
        </p:txBody>
      </p:sp>
      <p:sp>
        <p:nvSpPr>
          <p:cNvPr id="3" name="Content Placeholder 2"/>
          <p:cNvSpPr>
            <a:spLocks noGrp="1"/>
          </p:cNvSpPr>
          <p:nvPr>
            <p:ph idx="1"/>
          </p:nvPr>
        </p:nvSpPr>
        <p:spPr>
          <a:xfrm>
            <a:off x="1076139" y="1166018"/>
            <a:ext cx="10683045" cy="5351622"/>
          </a:xfrm>
        </p:spPr>
        <p:txBody>
          <a:bodyPr vert="horz" lIns="91440" tIns="45720" rIns="91440" bIns="45720" rtlCol="0" anchor="t">
            <a:normAutofit/>
          </a:bodyPr>
          <a:lstStyle/>
          <a:p>
            <a:r>
              <a:rPr lang="en-US" dirty="0"/>
              <a:t>What should be considered “optimal” filter performance?</a:t>
            </a:r>
          </a:p>
          <a:p>
            <a:pPr lvl="1"/>
            <a:r>
              <a:rPr lang="en-US" dirty="0"/>
              <a:t>In operational practice, it is generally achieving a balance between accuracy and robustness</a:t>
            </a:r>
          </a:p>
          <a:p>
            <a:pPr lvl="1"/>
            <a:r>
              <a:rPr lang="en-US" dirty="0"/>
              <a:t>For instance, you might desire to set measurement noise parameters at their statistical limit, to get a good representation of nominal circumstances and a low estimation covariance (tuning for accuracy)</a:t>
            </a:r>
          </a:p>
          <a:p>
            <a:pPr marL="740410" lvl="1" indent="-283210"/>
            <a:r>
              <a:rPr lang="en-US">
                <a:latin typeface="Calibri"/>
                <a:ea typeface="Calibri"/>
                <a:cs typeface="Calibri"/>
              </a:rPr>
              <a:t>However, you run the risk of stressing events like sudden increased solar activity causing filter divergence (lack of </a:t>
            </a:r>
            <a:r>
              <a:rPr lang="en-US" dirty="0">
                <a:latin typeface="Calibri"/>
                <a:ea typeface="Calibri"/>
                <a:cs typeface="Calibri"/>
              </a:rPr>
              <a:t>robustness)</a:t>
            </a:r>
          </a:p>
          <a:p>
            <a:r>
              <a:rPr lang="en-US" dirty="0"/>
              <a:t>Tuning often requires detailed analysis</a:t>
            </a:r>
          </a:p>
          <a:p>
            <a:pPr lvl="1"/>
            <a:r>
              <a:rPr lang="en-US" dirty="0"/>
              <a:t>The filter must of course produce states that meet the mission requirements</a:t>
            </a:r>
          </a:p>
          <a:p>
            <a:pPr lvl="1"/>
            <a:r>
              <a:rPr lang="en-US" dirty="0"/>
              <a:t>But you also want the filter to run autonomously with minimal user intervention</a:t>
            </a:r>
          </a:p>
          <a:p>
            <a:pPr lvl="1"/>
            <a:r>
              <a:rPr lang="en-US" dirty="0"/>
              <a:t>Meeting both needs usually means tuning the filter with at least slightly inflated measurement or process noise</a:t>
            </a:r>
          </a:p>
          <a:p>
            <a:pPr lvl="1"/>
            <a:r>
              <a:rPr lang="en-US" dirty="0"/>
              <a:t>Of course, we’d also like the filter covariance to be realistic</a:t>
            </a:r>
          </a:p>
        </p:txBody>
      </p:sp>
    </p:spTree>
    <p:extLst>
      <p:ext uri="{BB962C8B-B14F-4D97-AF65-F5344CB8AC3E}">
        <p14:creationId xmlns:p14="http://schemas.microsoft.com/office/powerpoint/2010/main" val="41054573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Choosing Estimated Parameters</a:t>
            </a:r>
          </a:p>
        </p:txBody>
      </p:sp>
      <p:sp>
        <p:nvSpPr>
          <p:cNvPr id="3" name="Content Placeholder 2"/>
          <p:cNvSpPr>
            <a:spLocks noGrp="1"/>
          </p:cNvSpPr>
          <p:nvPr>
            <p:ph idx="1"/>
          </p:nvPr>
        </p:nvSpPr>
        <p:spPr>
          <a:xfrm>
            <a:off x="786384" y="1225296"/>
            <a:ext cx="11027664" cy="5353304"/>
          </a:xfrm>
        </p:spPr>
        <p:txBody>
          <a:bodyPr>
            <a:normAutofit/>
          </a:bodyPr>
          <a:lstStyle/>
          <a:p>
            <a:r>
              <a:rPr lang="en-US" dirty="0"/>
              <a:t>Filters are often configured to estimate many more parameters than is common in BLS</a:t>
            </a:r>
          </a:p>
          <a:p>
            <a:pPr lvl="1"/>
            <a:r>
              <a:rPr lang="en-US" dirty="0"/>
              <a:t>Incorporating additional states into the filter helps the filter covariance to be more realistic since the uncertainties of estimated parameters are considered in the filter covariance</a:t>
            </a:r>
          </a:p>
          <a:p>
            <a:pPr lvl="1"/>
            <a:r>
              <a:rPr lang="en-US" dirty="0"/>
              <a:t>These parameters may also have process noise associated with them</a:t>
            </a:r>
          </a:p>
          <a:p>
            <a:r>
              <a:rPr lang="en-US" dirty="0"/>
              <a:t>The danger is that many parameters are strongly correlated</a:t>
            </a:r>
          </a:p>
          <a:p>
            <a:pPr lvl="1"/>
            <a:r>
              <a:rPr lang="en-US" dirty="0"/>
              <a:t>For example, a transponder delay is strongly correlated with any range bias on the same measurement path</a:t>
            </a:r>
          </a:p>
          <a:p>
            <a:pPr lvl="1"/>
            <a:r>
              <a:rPr lang="en-US" dirty="0"/>
              <a:t>While somewhat dangerous, it is not uncommon to estimate correlated biases on the same measurement path; when doing so it is important to use different models for each</a:t>
            </a:r>
          </a:p>
          <a:p>
            <a:pPr lvl="1"/>
            <a:endParaRPr lang="en-US" dirty="0"/>
          </a:p>
        </p:txBody>
      </p:sp>
    </p:spTree>
    <p:extLst>
      <p:ext uri="{BB962C8B-B14F-4D97-AF65-F5344CB8AC3E}">
        <p14:creationId xmlns:p14="http://schemas.microsoft.com/office/powerpoint/2010/main" val="42373670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Measurement Noise</a:t>
            </a:r>
          </a:p>
        </p:txBody>
      </p:sp>
      <p:sp>
        <p:nvSpPr>
          <p:cNvPr id="3" name="Content Placeholder 2"/>
          <p:cNvSpPr>
            <a:spLocks noGrp="1"/>
          </p:cNvSpPr>
          <p:nvPr>
            <p:ph idx="1"/>
          </p:nvPr>
        </p:nvSpPr>
        <p:spPr>
          <a:xfrm>
            <a:off x="841248" y="1217466"/>
            <a:ext cx="11036808" cy="4741991"/>
          </a:xfrm>
        </p:spPr>
        <p:txBody>
          <a:bodyPr>
            <a:normAutofit/>
          </a:bodyPr>
          <a:lstStyle/>
          <a:p>
            <a:r>
              <a:rPr lang="en-US" dirty="0"/>
              <a:t>Recall how BLS systems handle measurement noise</a:t>
            </a:r>
          </a:p>
          <a:p>
            <a:pPr lvl="1"/>
            <a:r>
              <a:rPr lang="en-US" dirty="0"/>
              <a:t>Increasing measurement noise tends to </a:t>
            </a:r>
            <a:r>
              <a:rPr lang="en-US" u="sng" dirty="0"/>
              <a:t>decrease</a:t>
            </a:r>
            <a:r>
              <a:rPr lang="en-US" dirty="0"/>
              <a:t> WRMS, which results in </a:t>
            </a:r>
            <a:r>
              <a:rPr lang="en-US" u="sng" dirty="0"/>
              <a:t>greater</a:t>
            </a:r>
            <a:r>
              <a:rPr lang="en-US" dirty="0"/>
              <a:t> measurement editing</a:t>
            </a:r>
          </a:p>
          <a:p>
            <a:r>
              <a:rPr lang="en-US" dirty="0"/>
              <a:t>Filters behave more intuitively</a:t>
            </a:r>
          </a:p>
          <a:p>
            <a:pPr lvl="1"/>
            <a:r>
              <a:rPr lang="en-US" dirty="0"/>
              <a:t>The filter algorithm does not require computation of WRMS</a:t>
            </a:r>
          </a:p>
          <a:p>
            <a:pPr lvl="1"/>
            <a:r>
              <a:rPr lang="en-US" dirty="0"/>
              <a:t>Increasing measurement noise straightforwardly results in greater likelihood of data acceptance</a:t>
            </a:r>
          </a:p>
          <a:p>
            <a:pPr lvl="1"/>
            <a:r>
              <a:rPr lang="en-US" dirty="0"/>
              <a:t>The sigma edit gate roughly depends on the sum of the state uncertainty and the measurement noise, which is quite intuitive</a:t>
            </a:r>
          </a:p>
          <a:p>
            <a:r>
              <a:rPr lang="en-US" dirty="0"/>
              <a:t>Resist the temptation to make measurement noise too small</a:t>
            </a:r>
          </a:p>
          <a:p>
            <a:pPr lvl="1"/>
            <a:r>
              <a:rPr lang="en-US" dirty="0"/>
              <a:t>If your scaled residual plots show all residuals to be squashed close to zero, you should probably decrease the measurement noise </a:t>
            </a:r>
          </a:p>
          <a:p>
            <a:pPr lvl="1"/>
            <a:r>
              <a:rPr lang="en-US" dirty="0"/>
              <a:t>A best practice is to leave at least 1-sigma of overhead, meaning use a little more noise than you really need</a:t>
            </a:r>
          </a:p>
          <a:p>
            <a:pPr lvl="1"/>
            <a:r>
              <a:rPr lang="en-US" dirty="0"/>
              <a:t>Without some margin of overhead, the filter becomes fragile and may diverge more easily</a:t>
            </a:r>
          </a:p>
          <a:p>
            <a:r>
              <a:rPr lang="en-US" dirty="0"/>
              <a:t>Review scaled residuals/residual ratios plots</a:t>
            </a:r>
          </a:p>
          <a:p>
            <a:pPr lvl="1"/>
            <a:endParaRPr lang="en-US" dirty="0"/>
          </a:p>
        </p:txBody>
      </p:sp>
    </p:spTree>
    <p:extLst>
      <p:ext uri="{BB962C8B-B14F-4D97-AF65-F5344CB8AC3E}">
        <p14:creationId xmlns:p14="http://schemas.microsoft.com/office/powerpoint/2010/main" val="14441751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B9DB5-F046-35CD-7C5B-16EAE9A5E936}"/>
              </a:ext>
            </a:extLst>
          </p:cNvPr>
          <p:cNvSpPr>
            <a:spLocks noGrp="1"/>
          </p:cNvSpPr>
          <p:nvPr>
            <p:ph type="title"/>
          </p:nvPr>
        </p:nvSpPr>
        <p:spPr/>
        <p:txBody>
          <a:bodyPr/>
          <a:lstStyle/>
          <a:p>
            <a:r>
              <a:rPr lang="en-US" dirty="0"/>
              <a:t>Residual Ratios (aka Scaled Residuals)</a:t>
            </a:r>
          </a:p>
        </p:txBody>
      </p:sp>
      <p:sp>
        <p:nvSpPr>
          <p:cNvPr id="3" name="Content Placeholder 2">
            <a:extLst>
              <a:ext uri="{FF2B5EF4-FFF2-40B4-BE49-F238E27FC236}">
                <a16:creationId xmlns:a16="http://schemas.microsoft.com/office/drawing/2014/main" id="{B4183EF0-2205-D7CE-44D7-2E3D0E917760}"/>
              </a:ext>
            </a:extLst>
          </p:cNvPr>
          <p:cNvSpPr>
            <a:spLocks noGrp="1"/>
          </p:cNvSpPr>
          <p:nvPr>
            <p:ph idx="1"/>
          </p:nvPr>
        </p:nvSpPr>
        <p:spPr>
          <a:xfrm>
            <a:off x="1240730" y="5294376"/>
            <a:ext cx="10143549" cy="1266497"/>
          </a:xfrm>
        </p:spPr>
        <p:txBody>
          <a:bodyPr>
            <a:normAutofit/>
          </a:bodyPr>
          <a:lstStyle/>
          <a:p>
            <a:r>
              <a:rPr lang="en-US" dirty="0"/>
              <a:t>Reminder – think of the scaled residual as the raw residual divided by the sum of the measurement noise and state covariance</a:t>
            </a:r>
          </a:p>
          <a:p>
            <a:pPr lvl="1"/>
            <a:r>
              <a:rPr lang="en-US" dirty="0"/>
              <a:t>Excessive process noise can also squash scaled residuals</a:t>
            </a:r>
          </a:p>
          <a:p>
            <a:pPr lvl="1"/>
            <a:r>
              <a:rPr lang="en-US" dirty="0"/>
              <a:t>Scaled residuals outside the 3-sigma (or other </a:t>
            </a:r>
            <a:r>
              <a:rPr lang="en-US" dirty="0" err="1"/>
              <a:t>ScaledResidualThreshold</a:t>
            </a:r>
            <a:r>
              <a:rPr lang="en-US" dirty="0"/>
              <a:t>) boundary are rejected/not used</a:t>
            </a:r>
          </a:p>
        </p:txBody>
      </p:sp>
      <p:sp>
        <p:nvSpPr>
          <p:cNvPr id="4" name="Slide Number Placeholder 3">
            <a:extLst>
              <a:ext uri="{FF2B5EF4-FFF2-40B4-BE49-F238E27FC236}">
                <a16:creationId xmlns:a16="http://schemas.microsoft.com/office/drawing/2014/main" id="{551BBDF1-519A-157E-2FA3-2D9ECFB9A923}"/>
              </a:ext>
            </a:extLst>
          </p:cNvPr>
          <p:cNvSpPr>
            <a:spLocks noGrp="1"/>
          </p:cNvSpPr>
          <p:nvPr>
            <p:ph type="sldNum" sz="quarter" idx="12"/>
          </p:nvPr>
        </p:nvSpPr>
        <p:spPr/>
        <p:txBody>
          <a:bodyPr/>
          <a:lstStyle/>
          <a:p>
            <a:fld id="{B89D3D56-9C5D-E74E-9C18-21C2C5E31D07}" type="slidenum">
              <a:rPr lang="en-US" smtClean="0"/>
              <a:pPr/>
              <a:t>283</a:t>
            </a:fld>
            <a:endParaRPr lang="en-US"/>
          </a:p>
        </p:txBody>
      </p:sp>
      <p:pic>
        <p:nvPicPr>
          <p:cNvPr id="6" name="Picture 5" descr="Chart&#10;&#10;Description automatically generated">
            <a:extLst>
              <a:ext uri="{FF2B5EF4-FFF2-40B4-BE49-F238E27FC236}">
                <a16:creationId xmlns:a16="http://schemas.microsoft.com/office/drawing/2014/main" id="{670AF28B-D41D-6ED3-2070-1FBA2E5BE828}"/>
              </a:ext>
            </a:extLst>
          </p:cNvPr>
          <p:cNvPicPr>
            <a:picLocks noChangeAspect="1"/>
          </p:cNvPicPr>
          <p:nvPr/>
        </p:nvPicPr>
        <p:blipFill>
          <a:blip r:embed="rId2"/>
          <a:stretch>
            <a:fillRect/>
          </a:stretch>
        </p:blipFill>
        <p:spPr>
          <a:xfrm>
            <a:off x="4264056" y="1307587"/>
            <a:ext cx="4108704" cy="3081528"/>
          </a:xfrm>
          <a:prstGeom prst="rect">
            <a:avLst/>
          </a:prstGeom>
        </p:spPr>
      </p:pic>
      <p:pic>
        <p:nvPicPr>
          <p:cNvPr id="8" name="Picture 7" descr="Chart&#10;&#10;Description automatically generated with low confidence">
            <a:extLst>
              <a:ext uri="{FF2B5EF4-FFF2-40B4-BE49-F238E27FC236}">
                <a16:creationId xmlns:a16="http://schemas.microsoft.com/office/drawing/2014/main" id="{05505C72-884D-E89A-E020-6780B7FE5D34}"/>
              </a:ext>
            </a:extLst>
          </p:cNvPr>
          <p:cNvPicPr>
            <a:picLocks noChangeAspect="1"/>
          </p:cNvPicPr>
          <p:nvPr/>
        </p:nvPicPr>
        <p:blipFill>
          <a:blip r:embed="rId3"/>
          <a:stretch>
            <a:fillRect/>
          </a:stretch>
        </p:blipFill>
        <p:spPr>
          <a:xfrm>
            <a:off x="545593" y="1307587"/>
            <a:ext cx="4108711" cy="3081533"/>
          </a:xfrm>
          <a:prstGeom prst="rect">
            <a:avLst/>
          </a:prstGeom>
        </p:spPr>
      </p:pic>
      <p:sp>
        <p:nvSpPr>
          <p:cNvPr id="9" name="TextBox 8">
            <a:extLst>
              <a:ext uri="{FF2B5EF4-FFF2-40B4-BE49-F238E27FC236}">
                <a16:creationId xmlns:a16="http://schemas.microsoft.com/office/drawing/2014/main" id="{D8596D18-8663-4632-7DA6-CA5CAA6E1EB4}"/>
              </a:ext>
            </a:extLst>
          </p:cNvPr>
          <p:cNvSpPr txBox="1"/>
          <p:nvPr/>
        </p:nvSpPr>
        <p:spPr>
          <a:xfrm>
            <a:off x="1240730" y="4480560"/>
            <a:ext cx="3181912" cy="466344"/>
          </a:xfrm>
          <a:prstGeom prst="rect">
            <a:avLst/>
          </a:prstGeom>
        </p:spPr>
        <p:txBody>
          <a:bodyPr vert="horz" wrap="square" lIns="91440" tIns="45720" rIns="91440" bIns="45720" rtlCol="0">
            <a:noAutofit/>
          </a:bodyPr>
          <a:lstStyle/>
          <a:p>
            <a:pPr>
              <a:lnSpc>
                <a:spcPct val="90000"/>
              </a:lnSpc>
            </a:pPr>
            <a:endParaRPr lang="en-US" sz="1200" b="1" dirty="0"/>
          </a:p>
        </p:txBody>
      </p:sp>
      <p:sp>
        <p:nvSpPr>
          <p:cNvPr id="10" name="TextBox 9">
            <a:extLst>
              <a:ext uri="{FF2B5EF4-FFF2-40B4-BE49-F238E27FC236}">
                <a16:creationId xmlns:a16="http://schemas.microsoft.com/office/drawing/2014/main" id="{5D905873-0173-90B8-44D2-31BF51F19D4C}"/>
              </a:ext>
            </a:extLst>
          </p:cNvPr>
          <p:cNvSpPr txBox="1"/>
          <p:nvPr/>
        </p:nvSpPr>
        <p:spPr>
          <a:xfrm>
            <a:off x="1076139" y="4389115"/>
            <a:ext cx="3422709" cy="890502"/>
          </a:xfrm>
          <a:prstGeom prst="rect">
            <a:avLst/>
          </a:prstGeom>
        </p:spPr>
        <p:txBody>
          <a:bodyPr vert="horz" wrap="square" lIns="91440" tIns="45720" rIns="91440" bIns="45720" rtlCol="0">
            <a:noAutofit/>
          </a:bodyPr>
          <a:lstStyle/>
          <a:p>
            <a:pPr marL="171450" indent="-171450">
              <a:lnSpc>
                <a:spcPct val="9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Residuals are “squashed”</a:t>
            </a:r>
          </a:p>
          <a:p>
            <a:pPr marL="171450" indent="-171450">
              <a:lnSpc>
                <a:spcPct val="9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Measurement noise or process noise is too large</a:t>
            </a:r>
          </a:p>
          <a:p>
            <a:pPr marL="171450" indent="-171450">
              <a:lnSpc>
                <a:spcPct val="9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All data is accepted, but filter does not perform as well as possible</a:t>
            </a:r>
          </a:p>
        </p:txBody>
      </p:sp>
      <p:sp>
        <p:nvSpPr>
          <p:cNvPr id="12" name="TextBox 11">
            <a:extLst>
              <a:ext uri="{FF2B5EF4-FFF2-40B4-BE49-F238E27FC236}">
                <a16:creationId xmlns:a16="http://schemas.microsoft.com/office/drawing/2014/main" id="{3FA991EC-6C72-FD81-397A-42AF992109A8}"/>
              </a:ext>
            </a:extLst>
          </p:cNvPr>
          <p:cNvSpPr txBox="1"/>
          <p:nvPr/>
        </p:nvSpPr>
        <p:spPr>
          <a:xfrm>
            <a:off x="4791464" y="4374364"/>
            <a:ext cx="3422709" cy="1001319"/>
          </a:xfrm>
          <a:prstGeom prst="rect">
            <a:avLst/>
          </a:prstGeom>
        </p:spPr>
        <p:txBody>
          <a:bodyPr vert="horz" wrap="square" lIns="91440" tIns="45720" rIns="91440" bIns="45720" rtlCol="0">
            <a:noAutofit/>
          </a:bodyPr>
          <a:lstStyle/>
          <a:p>
            <a:pPr marL="171450" indent="-171450">
              <a:lnSpc>
                <a:spcPct val="9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Pretty good</a:t>
            </a:r>
          </a:p>
          <a:p>
            <a:pPr marL="171450" indent="-171450">
              <a:lnSpc>
                <a:spcPct val="9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Noise could be reduced some, but having some room “overhead” is helpful</a:t>
            </a:r>
          </a:p>
        </p:txBody>
      </p:sp>
      <p:pic>
        <p:nvPicPr>
          <p:cNvPr id="14" name="Picture 13" descr="A picture containing chart&#10;&#10;Description automatically generated">
            <a:extLst>
              <a:ext uri="{FF2B5EF4-FFF2-40B4-BE49-F238E27FC236}">
                <a16:creationId xmlns:a16="http://schemas.microsoft.com/office/drawing/2014/main" id="{5F3D7D5C-2B4B-EEA2-380D-EDA08291C9EC}"/>
              </a:ext>
            </a:extLst>
          </p:cNvPr>
          <p:cNvPicPr>
            <a:picLocks noChangeAspect="1"/>
          </p:cNvPicPr>
          <p:nvPr/>
        </p:nvPicPr>
        <p:blipFill>
          <a:blip r:embed="rId4"/>
          <a:stretch>
            <a:fillRect/>
          </a:stretch>
        </p:blipFill>
        <p:spPr>
          <a:xfrm>
            <a:off x="8019288" y="1300212"/>
            <a:ext cx="4108704" cy="3081528"/>
          </a:xfrm>
          <a:prstGeom prst="rect">
            <a:avLst/>
          </a:prstGeom>
        </p:spPr>
      </p:pic>
      <p:sp>
        <p:nvSpPr>
          <p:cNvPr id="15" name="TextBox 14">
            <a:extLst>
              <a:ext uri="{FF2B5EF4-FFF2-40B4-BE49-F238E27FC236}">
                <a16:creationId xmlns:a16="http://schemas.microsoft.com/office/drawing/2014/main" id="{B4D45F22-3CC4-C492-CCD3-A0E656B7FA78}"/>
              </a:ext>
            </a:extLst>
          </p:cNvPr>
          <p:cNvSpPr txBox="1"/>
          <p:nvPr/>
        </p:nvSpPr>
        <p:spPr>
          <a:xfrm>
            <a:off x="8506789" y="4381734"/>
            <a:ext cx="3422709" cy="897882"/>
          </a:xfrm>
          <a:prstGeom prst="rect">
            <a:avLst/>
          </a:prstGeom>
        </p:spPr>
        <p:txBody>
          <a:bodyPr vert="horz" wrap="square" lIns="91440" tIns="45720" rIns="91440" bIns="45720" rtlCol="0">
            <a:noAutofit/>
          </a:bodyPr>
          <a:lstStyle/>
          <a:p>
            <a:pPr marL="171450" indent="-171450">
              <a:lnSpc>
                <a:spcPct val="9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May be mathematically and statistically ideal, but likely not a “robust” tuning</a:t>
            </a:r>
          </a:p>
          <a:p>
            <a:pPr marL="171450" indent="-171450">
              <a:lnSpc>
                <a:spcPct val="90000"/>
              </a:lnSpc>
              <a:buFont typeface="Arial" panose="020B0604020202020204" pitchFamily="34" charset="0"/>
              <a:buChar char="•"/>
            </a:pPr>
            <a:r>
              <a:rPr lang="en-US" sz="1200" dirty="0">
                <a:latin typeface="Calibri" panose="020F0502020204030204" pitchFamily="34" charset="0"/>
                <a:cs typeface="Calibri" panose="020F0502020204030204" pitchFamily="34" charset="0"/>
              </a:rPr>
              <a:t>May diverge if poorly-modeled dynamic events occur</a:t>
            </a:r>
          </a:p>
        </p:txBody>
      </p:sp>
    </p:spTree>
    <p:extLst>
      <p:ext uri="{BB962C8B-B14F-4D97-AF65-F5344CB8AC3E}">
        <p14:creationId xmlns:p14="http://schemas.microsoft.com/office/powerpoint/2010/main" val="41248676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Process Noise</a:t>
            </a:r>
          </a:p>
        </p:txBody>
      </p:sp>
      <p:sp>
        <p:nvSpPr>
          <p:cNvPr id="3" name="Content Placeholder 2"/>
          <p:cNvSpPr>
            <a:spLocks noGrp="1"/>
          </p:cNvSpPr>
          <p:nvPr>
            <p:ph idx="1"/>
          </p:nvPr>
        </p:nvSpPr>
        <p:spPr>
          <a:xfrm>
            <a:off x="1076138" y="1217466"/>
            <a:ext cx="10737909" cy="4741991"/>
          </a:xfrm>
        </p:spPr>
        <p:txBody>
          <a:bodyPr>
            <a:normAutofit/>
          </a:bodyPr>
          <a:lstStyle/>
          <a:p>
            <a:r>
              <a:rPr lang="en-US" dirty="0"/>
              <a:t>Process noise</a:t>
            </a:r>
          </a:p>
          <a:p>
            <a:pPr lvl="1"/>
            <a:r>
              <a:rPr lang="en-US" dirty="0"/>
              <a:t>Accounts for errors of commission and omission in the dynamics model, thereby yielding a more “realistic” covariance</a:t>
            </a:r>
          </a:p>
          <a:p>
            <a:pPr lvl="1"/>
            <a:r>
              <a:rPr lang="en-US" dirty="0"/>
              <a:t>Keeps the filter running in an autonomous converged state over a long period of time; without process noise, the filter will inevitably become “smug” (“smug” = overconfident in its own estimate)</a:t>
            </a:r>
          </a:p>
          <a:p>
            <a:r>
              <a:rPr lang="en-US" dirty="0"/>
              <a:t>Process noise is a difficult part of filter tuning</a:t>
            </a:r>
          </a:p>
          <a:p>
            <a:pPr lvl="1"/>
            <a:r>
              <a:rPr lang="en-US" dirty="0"/>
              <a:t>Each filter seems to have a different implementation of process noise, so it is difficult to make general statements</a:t>
            </a:r>
          </a:p>
          <a:p>
            <a:r>
              <a:rPr lang="en-US" dirty="0"/>
              <a:t>Selection of process noise often requires experimentation</a:t>
            </a:r>
          </a:p>
          <a:p>
            <a:pPr lvl="1"/>
            <a:r>
              <a:rPr lang="en-US" dirty="0"/>
              <a:t>A parametric approach of varying process noise and measuring filter performance is often warranted</a:t>
            </a:r>
          </a:p>
          <a:p>
            <a:pPr lvl="1"/>
            <a:r>
              <a:rPr lang="en-US" dirty="0"/>
              <a:t>When testing, be sure to observe the filter over long periods of time (weeks to months), as smugness due to inadequate process noise may take a long time to take hold and show itself</a:t>
            </a:r>
          </a:p>
          <a:p>
            <a:r>
              <a:rPr lang="en-US" dirty="0"/>
              <a:t>Process noise drives the growth of orbit uncertainty and affects the scaled residuals</a:t>
            </a:r>
          </a:p>
          <a:p>
            <a:pPr lvl="1"/>
            <a:r>
              <a:rPr lang="en-US" dirty="0"/>
              <a:t>Excessive process noise squashes the residuals just as excessive measurement noise does</a:t>
            </a:r>
          </a:p>
          <a:p>
            <a:pPr lvl="1"/>
            <a:r>
              <a:rPr lang="en-US" dirty="0"/>
              <a:t>Excessive process noise results in </a:t>
            </a:r>
            <a:r>
              <a:rPr lang="en-US"/>
              <a:t>a filter that </a:t>
            </a:r>
            <a:r>
              <a:rPr lang="en-US" dirty="0"/>
              <a:t>just blindly follows the data</a:t>
            </a:r>
          </a:p>
        </p:txBody>
      </p:sp>
    </p:spTree>
    <p:extLst>
      <p:ext uri="{BB962C8B-B14F-4D97-AF65-F5344CB8AC3E}">
        <p14:creationId xmlns:p14="http://schemas.microsoft.com/office/powerpoint/2010/main" val="4734906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7C31-81A0-0559-5193-04B75D8F3796}"/>
              </a:ext>
            </a:extLst>
          </p:cNvPr>
          <p:cNvSpPr>
            <a:spLocks noGrp="1"/>
          </p:cNvSpPr>
          <p:nvPr>
            <p:ph type="title"/>
          </p:nvPr>
        </p:nvSpPr>
        <p:spPr/>
        <p:txBody>
          <a:bodyPr/>
          <a:lstStyle/>
          <a:p>
            <a:r>
              <a:rPr lang="en-US" dirty="0"/>
              <a:t>Filter Troubleshooting</a:t>
            </a:r>
          </a:p>
        </p:txBody>
      </p:sp>
      <p:sp>
        <p:nvSpPr>
          <p:cNvPr id="3" name="Text Placeholder 2">
            <a:extLst>
              <a:ext uri="{FF2B5EF4-FFF2-40B4-BE49-F238E27FC236}">
                <a16:creationId xmlns:a16="http://schemas.microsoft.com/office/drawing/2014/main" id="{844E0EAE-FE0D-5376-8E29-3594C1C62D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64586A-E5F7-AE3E-9E4A-3198F75BB610}"/>
              </a:ext>
            </a:extLst>
          </p:cNvPr>
          <p:cNvSpPr>
            <a:spLocks noGrp="1"/>
          </p:cNvSpPr>
          <p:nvPr>
            <p:ph type="sldNum" sz="quarter" idx="12"/>
          </p:nvPr>
        </p:nvSpPr>
        <p:spPr/>
        <p:txBody>
          <a:bodyPr/>
          <a:lstStyle/>
          <a:p>
            <a:fld id="{B89D3D56-9C5D-E74E-9C18-21C2C5E31D07}" type="slidenum">
              <a:rPr lang="en-US" smtClean="0"/>
              <a:pPr/>
              <a:t>285</a:t>
            </a:fld>
            <a:endParaRPr lang="en-US"/>
          </a:p>
        </p:txBody>
      </p:sp>
    </p:spTree>
    <p:extLst>
      <p:ext uri="{BB962C8B-B14F-4D97-AF65-F5344CB8AC3E}">
        <p14:creationId xmlns:p14="http://schemas.microsoft.com/office/powerpoint/2010/main" val="3774126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a:t>Difficulty with Cold Start or Initialization</a:t>
            </a:r>
          </a:p>
        </p:txBody>
      </p:sp>
      <p:sp>
        <p:nvSpPr>
          <p:cNvPr id="3" name="Content Placeholder 2"/>
          <p:cNvSpPr>
            <a:spLocks noGrp="1"/>
          </p:cNvSpPr>
          <p:nvPr>
            <p:ph idx="1"/>
          </p:nvPr>
        </p:nvSpPr>
        <p:spPr>
          <a:xfrm>
            <a:off x="1076139" y="1292772"/>
            <a:ext cx="10774485" cy="5099558"/>
          </a:xfrm>
        </p:spPr>
        <p:txBody>
          <a:bodyPr>
            <a:normAutofit/>
          </a:bodyPr>
          <a:lstStyle/>
          <a:p>
            <a:r>
              <a:rPr lang="en-US" dirty="0"/>
              <a:t>Symptoms</a:t>
            </a:r>
          </a:p>
          <a:p>
            <a:pPr lvl="1"/>
            <a:r>
              <a:rPr lang="en-US" dirty="0"/>
              <a:t>Little or no data is accepted when initialize/cold-starting the filter</a:t>
            </a:r>
          </a:p>
          <a:p>
            <a:pPr lvl="1"/>
            <a:r>
              <a:rPr lang="en-US" dirty="0"/>
              <a:t>Scaled residual plots are a good way to review this</a:t>
            </a:r>
          </a:p>
          <a:p>
            <a:r>
              <a:rPr lang="en-US" dirty="0"/>
              <a:t>Review the initial states and uncertainties</a:t>
            </a:r>
          </a:p>
          <a:p>
            <a:pPr lvl="1"/>
            <a:r>
              <a:rPr lang="en-US" dirty="0"/>
              <a:t>Make sure they are correct and provide generous (but not excessive) uncertainties</a:t>
            </a:r>
          </a:p>
          <a:p>
            <a:pPr lvl="1"/>
            <a:r>
              <a:rPr lang="en-US" dirty="0"/>
              <a:t>Keep in mind that the filter should have a “short memory” of the initial uncertainties, and they are soon washed out by the combination of process and measurement noise</a:t>
            </a:r>
          </a:p>
          <a:p>
            <a:pPr lvl="1"/>
            <a:r>
              <a:rPr lang="en-US" dirty="0"/>
              <a:t>Don’t forget to review mass, area, CD, CR, </a:t>
            </a:r>
            <a:r>
              <a:rPr lang="en-US" dirty="0" err="1"/>
              <a:t>etc</a:t>
            </a:r>
            <a:r>
              <a:rPr lang="en-US" dirty="0"/>
              <a:t>…</a:t>
            </a:r>
          </a:p>
          <a:p>
            <a:r>
              <a:rPr lang="en-US" dirty="0"/>
              <a:t>Is range represented as one-way or two-way?</a:t>
            </a:r>
          </a:p>
          <a:p>
            <a:pPr lvl="1"/>
            <a:r>
              <a:rPr lang="en-US" dirty="0"/>
              <a:t>Some systems (like GMAT) perform computations using the complete round-trip range value, while others use a one-way range value which is half the round-trip value</a:t>
            </a:r>
          </a:p>
          <a:p>
            <a:pPr lvl="1"/>
            <a:r>
              <a:rPr lang="en-US" dirty="0"/>
              <a:t>Range biases, transponder delays, and range noise may have to be doubled when taking such values from other systems into GMAT</a:t>
            </a:r>
          </a:p>
        </p:txBody>
      </p:sp>
    </p:spTree>
    <p:extLst>
      <p:ext uri="{BB962C8B-B14F-4D97-AF65-F5344CB8AC3E}">
        <p14:creationId xmlns:p14="http://schemas.microsoft.com/office/powerpoint/2010/main" val="356412305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152400"/>
            <a:ext cx="9208008" cy="715962"/>
          </a:xfrm>
        </p:spPr>
        <p:txBody>
          <a:bodyPr anchor="ctr">
            <a:noAutofit/>
          </a:bodyPr>
          <a:lstStyle/>
          <a:p>
            <a:r>
              <a:rPr lang="en-US" dirty="0"/>
              <a:t>Difficulty with Cold Start or Initialization</a:t>
            </a:r>
          </a:p>
        </p:txBody>
      </p:sp>
      <p:sp>
        <p:nvSpPr>
          <p:cNvPr id="3" name="Content Placeholder 2"/>
          <p:cNvSpPr>
            <a:spLocks noGrp="1"/>
          </p:cNvSpPr>
          <p:nvPr>
            <p:ph idx="1"/>
          </p:nvPr>
        </p:nvSpPr>
        <p:spPr>
          <a:xfrm>
            <a:off x="1024128" y="1303282"/>
            <a:ext cx="10844784" cy="5275317"/>
          </a:xfrm>
        </p:spPr>
        <p:txBody>
          <a:bodyPr>
            <a:normAutofit/>
          </a:bodyPr>
          <a:lstStyle/>
          <a:p>
            <a:r>
              <a:rPr lang="en-US" dirty="0"/>
              <a:t>Review other filter settings</a:t>
            </a:r>
          </a:p>
          <a:p>
            <a:pPr lvl="1"/>
            <a:r>
              <a:rPr lang="en-US" dirty="0"/>
              <a:t>It is easy to miss something important</a:t>
            </a:r>
          </a:p>
          <a:p>
            <a:pPr lvl="1"/>
            <a:r>
              <a:rPr lang="en-US" dirty="0"/>
              <a:t>Review measurement noise settings, initial bias settings, media corrections, selection of estimated parameters</a:t>
            </a:r>
          </a:p>
          <a:p>
            <a:pPr lvl="1"/>
            <a:r>
              <a:rPr lang="en-US" dirty="0"/>
              <a:t>Review initial covariance of all estimated parameters (look at the GMAT Estimation Initial Conditions report); it’s easy to forget to set the initial uncertainty of an estimated bias, for example</a:t>
            </a:r>
          </a:p>
          <a:p>
            <a:r>
              <a:rPr lang="en-US" dirty="0"/>
              <a:t>Try adding one data type at a time</a:t>
            </a:r>
          </a:p>
          <a:p>
            <a:pPr lvl="1"/>
            <a:r>
              <a:rPr lang="en-US" dirty="0"/>
              <a:t>You likely have a variety of measurement types available (range, Doppler, maybe angles and other varieties of range)</a:t>
            </a:r>
          </a:p>
          <a:p>
            <a:pPr lvl="1"/>
            <a:r>
              <a:rPr lang="en-US" dirty="0"/>
              <a:t>Don’t try to process everything at once, get one data type working first (range is a good place to start) and then start adding the others one at a time</a:t>
            </a:r>
          </a:p>
          <a:p>
            <a:r>
              <a:rPr lang="en-US" dirty="0"/>
              <a:t>Make sure your initial covariance is not too large</a:t>
            </a:r>
          </a:p>
          <a:p>
            <a:pPr lvl="1"/>
            <a:r>
              <a:rPr lang="en-US" dirty="0"/>
              <a:t>One may be tempted to drastically over-estimate the initial covariance in hope of getting it to accept all the initial measurements</a:t>
            </a:r>
          </a:p>
          <a:p>
            <a:pPr lvl="1"/>
            <a:r>
              <a:rPr lang="en-US" dirty="0"/>
              <a:t>Making the initial covariance too large can actually cause divergence</a:t>
            </a:r>
          </a:p>
          <a:p>
            <a:pPr lvl="1"/>
            <a:r>
              <a:rPr lang="en-US" dirty="0"/>
              <a:t>The covariance can collapse too rapidly around a still poorly-estimated state, which will then result in measurement rejection</a:t>
            </a:r>
          </a:p>
        </p:txBody>
      </p:sp>
    </p:spTree>
    <p:extLst>
      <p:ext uri="{BB962C8B-B14F-4D97-AF65-F5344CB8AC3E}">
        <p14:creationId xmlns:p14="http://schemas.microsoft.com/office/powerpoint/2010/main" val="35758346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1047-9439-4A31-EB50-4FC6770D4441}"/>
              </a:ext>
            </a:extLst>
          </p:cNvPr>
          <p:cNvSpPr>
            <a:spLocks noGrp="1"/>
          </p:cNvSpPr>
          <p:nvPr>
            <p:ph type="title"/>
          </p:nvPr>
        </p:nvSpPr>
        <p:spPr/>
        <p:txBody>
          <a:bodyPr/>
          <a:lstStyle/>
          <a:p>
            <a:r>
              <a:rPr lang="en-US"/>
              <a:t>End of the EKFS Training Material</a:t>
            </a:r>
          </a:p>
        </p:txBody>
      </p:sp>
      <p:sp>
        <p:nvSpPr>
          <p:cNvPr id="3" name="Content Placeholder 2">
            <a:extLst>
              <a:ext uri="{FF2B5EF4-FFF2-40B4-BE49-F238E27FC236}">
                <a16:creationId xmlns:a16="http://schemas.microsoft.com/office/drawing/2014/main" id="{570B5C21-94DE-7E4D-3CD1-6FC64862A896}"/>
              </a:ext>
            </a:extLst>
          </p:cNvPr>
          <p:cNvSpPr>
            <a:spLocks noGrp="1"/>
          </p:cNvSpPr>
          <p:nvPr>
            <p:ph idx="1"/>
          </p:nvPr>
        </p:nvSpPr>
        <p:spPr>
          <a:xfrm>
            <a:off x="1076139" y="1217466"/>
            <a:ext cx="10754972" cy="4741991"/>
          </a:xfrm>
        </p:spPr>
        <p:txBody>
          <a:bodyPr/>
          <a:lstStyle/>
          <a:p>
            <a:r>
              <a:rPr lang="en-US" dirty="0"/>
              <a:t>There is a detailed EKFS tutorial in the User’s Guide</a:t>
            </a:r>
          </a:p>
          <a:p>
            <a:r>
              <a:rPr lang="en-US" dirty="0"/>
              <a:t>The EKFS is somewhat new, so there aren’t currently a lot of sample scripts in the samples\Navigation folder</a:t>
            </a:r>
          </a:p>
          <a:p>
            <a:r>
              <a:rPr lang="en-US" dirty="0"/>
              <a:t>Questions?</a:t>
            </a:r>
          </a:p>
        </p:txBody>
      </p:sp>
      <p:sp>
        <p:nvSpPr>
          <p:cNvPr id="4" name="Slide Number Placeholder 3">
            <a:extLst>
              <a:ext uri="{FF2B5EF4-FFF2-40B4-BE49-F238E27FC236}">
                <a16:creationId xmlns:a16="http://schemas.microsoft.com/office/drawing/2014/main" id="{4F32C406-B150-837A-D683-9E8D5D457F56}"/>
              </a:ext>
            </a:extLst>
          </p:cNvPr>
          <p:cNvSpPr>
            <a:spLocks noGrp="1"/>
          </p:cNvSpPr>
          <p:nvPr>
            <p:ph type="sldNum" sz="quarter" idx="12"/>
          </p:nvPr>
        </p:nvSpPr>
        <p:spPr/>
        <p:txBody>
          <a:bodyPr/>
          <a:lstStyle/>
          <a:p>
            <a:fld id="{B89D3D56-9C5D-E74E-9C18-21C2C5E31D07}" type="slidenum">
              <a:rPr lang="en-US" smtClean="0"/>
              <a:pPr/>
              <a:t>288</a:t>
            </a:fld>
            <a:endParaRPr lang="en-US"/>
          </a:p>
        </p:txBody>
      </p:sp>
    </p:spTree>
    <p:extLst>
      <p:ext uri="{BB962C8B-B14F-4D97-AF65-F5344CB8AC3E}">
        <p14:creationId xmlns:p14="http://schemas.microsoft.com/office/powerpoint/2010/main" val="28189411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B19786-085C-5C68-D170-54EB52500CA1}"/>
              </a:ext>
            </a:extLst>
          </p:cNvPr>
          <p:cNvSpPr txBox="1"/>
          <p:nvPr/>
        </p:nvSpPr>
        <p:spPr>
          <a:xfrm>
            <a:off x="5213683" y="6545179"/>
            <a:ext cx="3721770" cy="312821"/>
          </a:xfrm>
          <a:prstGeom prst="rect">
            <a:avLst/>
          </a:prstGeom>
        </p:spPr>
        <p:txBody>
          <a:bodyPr vert="horz" wrap="none" lIns="91440" tIns="45720" rIns="91440" bIns="45720" rtlCol="0">
            <a:noAutofit/>
          </a:bodyPr>
          <a:lstStyle/>
          <a:p>
            <a:pPr>
              <a:lnSpc>
                <a:spcPct val="90000"/>
              </a:lnSpc>
            </a:pPr>
            <a:r>
              <a:rPr lang="en-US" sz="1050" b="1" dirty="0">
                <a:solidFill>
                  <a:schemeClr val="bg1"/>
                </a:solidFill>
              </a:rPr>
              <a:t>* Scripts not included in public release slide package</a:t>
            </a:r>
          </a:p>
        </p:txBody>
      </p:sp>
      <p:sp>
        <p:nvSpPr>
          <p:cNvPr id="3" name="Subtitle 2">
            <a:extLst>
              <a:ext uri="{FF2B5EF4-FFF2-40B4-BE49-F238E27FC236}">
                <a16:creationId xmlns:a16="http://schemas.microsoft.com/office/drawing/2014/main" id="{DBBF7022-431B-B2B0-BCE4-D58122B85547}"/>
              </a:ext>
            </a:extLst>
          </p:cNvPr>
          <p:cNvSpPr>
            <a:spLocks noGrp="1"/>
          </p:cNvSpPr>
          <p:nvPr>
            <p:ph type="subTitle" idx="1"/>
          </p:nvPr>
        </p:nvSpPr>
        <p:spPr/>
        <p:txBody>
          <a:bodyPr/>
          <a:lstStyle/>
          <a:p>
            <a:r>
              <a:rPr lang="en-US" dirty="0"/>
              <a:t>GSFC Navigation and Mission Design Branch</a:t>
            </a:r>
          </a:p>
          <a:p>
            <a:r>
              <a:rPr lang="en-US" dirty="0"/>
              <a:t>October 2023</a:t>
            </a:r>
          </a:p>
          <a:p>
            <a:endParaRPr lang="en-US" dirty="0"/>
          </a:p>
        </p:txBody>
      </p:sp>
      <p:sp>
        <p:nvSpPr>
          <p:cNvPr id="2" name="Title 1">
            <a:extLst>
              <a:ext uri="{FF2B5EF4-FFF2-40B4-BE49-F238E27FC236}">
                <a16:creationId xmlns:a16="http://schemas.microsoft.com/office/drawing/2014/main" id="{9909C51D-907B-DE5B-3318-3331916C1BAD}"/>
              </a:ext>
            </a:extLst>
          </p:cNvPr>
          <p:cNvSpPr>
            <a:spLocks noGrp="1"/>
          </p:cNvSpPr>
          <p:nvPr>
            <p:ph type="title"/>
          </p:nvPr>
        </p:nvSpPr>
        <p:spPr/>
        <p:txBody>
          <a:bodyPr/>
          <a:lstStyle/>
          <a:p>
            <a:r>
              <a:rPr lang="en-US" dirty="0"/>
              <a:t>Additional Topics in Estimation (203)</a:t>
            </a:r>
          </a:p>
        </p:txBody>
      </p:sp>
    </p:spTree>
    <p:extLst>
      <p:ext uri="{BB962C8B-B14F-4D97-AF65-F5344CB8AC3E}">
        <p14:creationId xmlns:p14="http://schemas.microsoft.com/office/powerpoint/2010/main" val="36863601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smtClean="0"/>
              <a:pPr/>
              <a:t>29</a:t>
            </a:fld>
            <a:endParaRPr lang="en-US"/>
          </a:p>
        </p:txBody>
      </p:sp>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a:t>Simulating an Orbit – Adding it to </a:t>
            </a:r>
            <a:r>
              <a:rPr lang="en-US" err="1"/>
              <a:t>OrbitView</a:t>
            </a:r>
            <a:endParaRPr lang="en-US"/>
          </a:p>
        </p:txBody>
      </p:sp>
      <p:pic>
        <p:nvPicPr>
          <p:cNvPr id="9" name="Picture 8">
            <a:extLst>
              <a:ext uri="{FF2B5EF4-FFF2-40B4-BE49-F238E27FC236}">
                <a16:creationId xmlns:a16="http://schemas.microsoft.com/office/drawing/2014/main" id="{5E6721F2-E1C1-2C2D-2A10-8AD459E24399}"/>
              </a:ext>
            </a:extLst>
          </p:cNvPr>
          <p:cNvPicPr>
            <a:picLocks noChangeAspect="1"/>
          </p:cNvPicPr>
          <p:nvPr/>
        </p:nvPicPr>
        <p:blipFill>
          <a:blip r:embed="rId2"/>
          <a:srcRect/>
          <a:stretch/>
        </p:blipFill>
        <p:spPr>
          <a:xfrm>
            <a:off x="1247234" y="1190612"/>
            <a:ext cx="10004594" cy="5260658"/>
          </a:xfrm>
          <a:prstGeom prst="rect">
            <a:avLst/>
          </a:prstGeom>
          <a:ln>
            <a:solidFill>
              <a:schemeClr val="tx1"/>
            </a:solidFill>
          </a:ln>
        </p:spPr>
      </p:pic>
      <p:cxnSp>
        <p:nvCxnSpPr>
          <p:cNvPr id="2" name="Straight Arrow Connector 1">
            <a:extLst>
              <a:ext uri="{FF2B5EF4-FFF2-40B4-BE49-F238E27FC236}">
                <a16:creationId xmlns:a16="http://schemas.microsoft.com/office/drawing/2014/main" id="{990197E5-AE61-C76D-FD46-18F2370F072B}"/>
              </a:ext>
            </a:extLst>
          </p:cNvPr>
          <p:cNvCxnSpPr>
            <a:cxnSpLocks/>
          </p:cNvCxnSpPr>
          <p:nvPr/>
        </p:nvCxnSpPr>
        <p:spPr>
          <a:xfrm flipH="1" flipV="1">
            <a:off x="6473708" y="2117124"/>
            <a:ext cx="429600" cy="1548568"/>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 name="TextBox 3">
            <a:extLst>
              <a:ext uri="{FF2B5EF4-FFF2-40B4-BE49-F238E27FC236}">
                <a16:creationId xmlns:a16="http://schemas.microsoft.com/office/drawing/2014/main" id="{F767FFF5-ADED-F596-C3E4-6FB302B7037C}"/>
              </a:ext>
            </a:extLst>
          </p:cNvPr>
          <p:cNvSpPr txBox="1"/>
          <p:nvPr/>
        </p:nvSpPr>
        <p:spPr>
          <a:xfrm>
            <a:off x="6799522" y="3665692"/>
            <a:ext cx="4527823" cy="632254"/>
          </a:xfrm>
          <a:prstGeom prst="rect">
            <a:avLst/>
          </a:prstGeom>
        </p:spPr>
        <p:txBody>
          <a:bodyPr vert="horz" wrap="square" lIns="91440" tIns="45720" rIns="91440" bIns="45720" rtlCol="0">
            <a:noAutofit/>
          </a:bodyPr>
          <a:lstStyle/>
          <a:p>
            <a:pPr>
              <a:lnSpc>
                <a:spcPct val="90000"/>
              </a:lnSpc>
            </a:pPr>
            <a:r>
              <a:rPr lang="en-US" sz="2400" b="1"/>
              <a:t>2. Select the New Spacecraft</a:t>
            </a:r>
          </a:p>
        </p:txBody>
      </p:sp>
      <p:cxnSp>
        <p:nvCxnSpPr>
          <p:cNvPr id="7" name="Straight Arrow Connector 6">
            <a:extLst>
              <a:ext uri="{FF2B5EF4-FFF2-40B4-BE49-F238E27FC236}">
                <a16:creationId xmlns:a16="http://schemas.microsoft.com/office/drawing/2014/main" id="{AA5D5952-4BC0-8DE0-9EA1-DADB1F2FB757}"/>
              </a:ext>
            </a:extLst>
          </p:cNvPr>
          <p:cNvCxnSpPr>
            <a:cxnSpLocks/>
          </p:cNvCxnSpPr>
          <p:nvPr/>
        </p:nvCxnSpPr>
        <p:spPr>
          <a:xfrm flipV="1">
            <a:off x="1433384" y="3501081"/>
            <a:ext cx="288324" cy="1252151"/>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BB352E63-192C-897C-52EF-7AE1E608ECDB}"/>
              </a:ext>
            </a:extLst>
          </p:cNvPr>
          <p:cNvSpPr txBox="1"/>
          <p:nvPr/>
        </p:nvSpPr>
        <p:spPr>
          <a:xfrm>
            <a:off x="1247234" y="4969997"/>
            <a:ext cx="2762167" cy="632254"/>
          </a:xfrm>
          <a:prstGeom prst="rect">
            <a:avLst/>
          </a:prstGeom>
        </p:spPr>
        <p:txBody>
          <a:bodyPr vert="horz" wrap="square" lIns="91440" tIns="45720" rIns="91440" bIns="45720" rtlCol="0">
            <a:noAutofit/>
          </a:bodyPr>
          <a:lstStyle/>
          <a:p>
            <a:pPr>
              <a:lnSpc>
                <a:spcPct val="90000"/>
              </a:lnSpc>
            </a:pPr>
            <a:r>
              <a:rPr lang="en-US" sz="2400" b="1"/>
              <a:t>1. Double Click</a:t>
            </a:r>
          </a:p>
        </p:txBody>
      </p:sp>
      <p:cxnSp>
        <p:nvCxnSpPr>
          <p:cNvPr id="10" name="Straight Arrow Connector 9">
            <a:extLst>
              <a:ext uri="{FF2B5EF4-FFF2-40B4-BE49-F238E27FC236}">
                <a16:creationId xmlns:a16="http://schemas.microsoft.com/office/drawing/2014/main" id="{07B0D5C7-78E1-3FB9-0845-7B40538755F3}"/>
              </a:ext>
            </a:extLst>
          </p:cNvPr>
          <p:cNvCxnSpPr>
            <a:cxnSpLocks/>
          </p:cNvCxnSpPr>
          <p:nvPr/>
        </p:nvCxnSpPr>
        <p:spPr>
          <a:xfrm flipH="1">
            <a:off x="7282249" y="2117124"/>
            <a:ext cx="963306" cy="390716"/>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3C3B67E4-5C08-89EB-BA00-DA3722A70578}"/>
              </a:ext>
            </a:extLst>
          </p:cNvPr>
          <p:cNvSpPr txBox="1"/>
          <p:nvPr/>
        </p:nvSpPr>
        <p:spPr>
          <a:xfrm>
            <a:off x="8245555" y="1927801"/>
            <a:ext cx="4038991" cy="632254"/>
          </a:xfrm>
          <a:prstGeom prst="rect">
            <a:avLst/>
          </a:prstGeom>
        </p:spPr>
        <p:txBody>
          <a:bodyPr vert="horz" wrap="square" lIns="91440" tIns="45720" rIns="91440" bIns="45720" rtlCol="0">
            <a:noAutofit/>
          </a:bodyPr>
          <a:lstStyle/>
          <a:p>
            <a:pPr>
              <a:lnSpc>
                <a:spcPct val="90000"/>
              </a:lnSpc>
            </a:pPr>
            <a:r>
              <a:rPr lang="en-US" sz="2400" b="1"/>
              <a:t>3. Click “</a:t>
            </a:r>
            <a:r>
              <a:rPr lang="en-US" sz="2400" b="1">
                <a:sym typeface="Wingdings" panose="05000000000000000000" pitchFamily="2" charset="2"/>
              </a:rPr>
              <a:t>” to add it to</a:t>
            </a:r>
            <a:br>
              <a:rPr lang="en-US" sz="2400" b="1">
                <a:sym typeface="Wingdings" panose="05000000000000000000" pitchFamily="2" charset="2"/>
              </a:rPr>
            </a:br>
            <a:r>
              <a:rPr lang="en-US" sz="2400" b="1">
                <a:sym typeface="Wingdings" panose="05000000000000000000" pitchFamily="2" charset="2"/>
              </a:rPr>
              <a:t>    the visualization list</a:t>
            </a:r>
            <a:endParaRPr lang="en-US" sz="2400" b="1"/>
          </a:p>
        </p:txBody>
      </p:sp>
      <p:cxnSp>
        <p:nvCxnSpPr>
          <p:cNvPr id="20" name="Straight Arrow Connector 19">
            <a:extLst>
              <a:ext uri="{FF2B5EF4-FFF2-40B4-BE49-F238E27FC236}">
                <a16:creationId xmlns:a16="http://schemas.microsoft.com/office/drawing/2014/main" id="{C95DF809-0F4A-B356-4CE2-5C614251BA5E}"/>
              </a:ext>
            </a:extLst>
          </p:cNvPr>
          <p:cNvCxnSpPr>
            <a:cxnSpLocks/>
          </p:cNvCxnSpPr>
          <p:nvPr/>
        </p:nvCxnSpPr>
        <p:spPr>
          <a:xfrm flipH="1">
            <a:off x="3352800" y="5356219"/>
            <a:ext cx="5292811" cy="325061"/>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21" name="TextBox 20">
            <a:extLst>
              <a:ext uri="{FF2B5EF4-FFF2-40B4-BE49-F238E27FC236}">
                <a16:creationId xmlns:a16="http://schemas.microsoft.com/office/drawing/2014/main" id="{930A0360-60E0-E56F-F7A2-1F7A62106A07}"/>
              </a:ext>
            </a:extLst>
          </p:cNvPr>
          <p:cNvSpPr txBox="1"/>
          <p:nvPr/>
        </p:nvSpPr>
        <p:spPr>
          <a:xfrm>
            <a:off x="8717301" y="5186762"/>
            <a:ext cx="3039669" cy="632254"/>
          </a:xfrm>
          <a:prstGeom prst="rect">
            <a:avLst/>
          </a:prstGeom>
        </p:spPr>
        <p:txBody>
          <a:bodyPr vert="horz" wrap="square" lIns="91440" tIns="45720" rIns="91440" bIns="45720" rtlCol="0">
            <a:noAutofit/>
          </a:bodyPr>
          <a:lstStyle/>
          <a:p>
            <a:pPr>
              <a:lnSpc>
                <a:spcPct val="90000"/>
              </a:lnSpc>
            </a:pPr>
            <a:r>
              <a:rPr lang="en-US" sz="2400" b="1"/>
              <a:t>4. Click OK</a:t>
            </a:r>
          </a:p>
        </p:txBody>
      </p:sp>
    </p:spTree>
    <p:extLst>
      <p:ext uri="{BB962C8B-B14F-4D97-AF65-F5344CB8AC3E}">
        <p14:creationId xmlns:p14="http://schemas.microsoft.com/office/powerpoint/2010/main" val="33772539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3E18-D4B7-B660-AE4C-B6451394E203}"/>
              </a:ext>
            </a:extLst>
          </p:cNvPr>
          <p:cNvSpPr>
            <a:spLocks noGrp="1"/>
          </p:cNvSpPr>
          <p:nvPr>
            <p:ph type="title"/>
          </p:nvPr>
        </p:nvSpPr>
        <p:spPr/>
        <p:txBody>
          <a:bodyPr/>
          <a:lstStyle/>
          <a:p>
            <a:r>
              <a:rPr lang="en-US" dirty="0"/>
              <a:t>Outline for Today</a:t>
            </a:r>
          </a:p>
        </p:txBody>
      </p:sp>
      <p:sp>
        <p:nvSpPr>
          <p:cNvPr id="3" name="Content Placeholder 2">
            <a:extLst>
              <a:ext uri="{FF2B5EF4-FFF2-40B4-BE49-F238E27FC236}">
                <a16:creationId xmlns:a16="http://schemas.microsoft.com/office/drawing/2014/main" id="{C88AE239-5CEF-9FA2-8E00-D9E32ED7E766}"/>
              </a:ext>
            </a:extLst>
          </p:cNvPr>
          <p:cNvSpPr>
            <a:spLocks noGrp="1"/>
          </p:cNvSpPr>
          <p:nvPr>
            <p:ph idx="1"/>
          </p:nvPr>
        </p:nvSpPr>
        <p:spPr>
          <a:xfrm>
            <a:off x="1076139" y="1154714"/>
            <a:ext cx="10754972" cy="5557778"/>
          </a:xfrm>
        </p:spPr>
        <p:txBody>
          <a:bodyPr vert="horz" lIns="91440" tIns="45720" rIns="91440" bIns="45720" rtlCol="0" anchor="t">
            <a:normAutofit lnSpcReduction="10000"/>
          </a:bodyPr>
          <a:lstStyle/>
          <a:p>
            <a:pPr marL="347345" indent="-347345"/>
            <a:r>
              <a:rPr lang="en-US" dirty="0">
                <a:latin typeface="Calibri"/>
                <a:cs typeface="Calibri"/>
              </a:rPr>
              <a:t>GMAT Navigation/Orbit Determination (OD) background</a:t>
            </a:r>
            <a:endParaRPr lang="en-US" dirty="0"/>
          </a:p>
          <a:p>
            <a:pPr marL="347345" indent="-347345"/>
            <a:r>
              <a:rPr lang="en-US" dirty="0">
                <a:latin typeface="Calibri"/>
                <a:cs typeface="Calibri"/>
              </a:rPr>
              <a:t>Data files for Orbit Determination</a:t>
            </a:r>
          </a:p>
          <a:p>
            <a:pPr marL="347345" indent="-347345"/>
            <a:r>
              <a:rPr lang="en-US" dirty="0">
                <a:latin typeface="Calibri"/>
                <a:cs typeface="Calibri"/>
              </a:rPr>
              <a:t>Tracking Data for Orbit Determination</a:t>
            </a:r>
          </a:p>
          <a:p>
            <a:pPr marL="740537" lvl="1" indent="-347345"/>
            <a:r>
              <a:rPr lang="en-US" dirty="0">
                <a:latin typeface="Calibri"/>
                <a:cs typeface="Calibri"/>
              </a:rPr>
              <a:t>Introduction to spacecraft tracking</a:t>
            </a:r>
          </a:p>
          <a:p>
            <a:pPr marL="740537" lvl="1" indent="-347345"/>
            <a:r>
              <a:rPr lang="en-US" dirty="0">
                <a:latin typeface="Calibri"/>
                <a:cs typeface="Calibri"/>
              </a:rPr>
              <a:t>Tracking data input formats</a:t>
            </a:r>
          </a:p>
          <a:p>
            <a:pPr marL="347345" indent="-347345"/>
            <a:r>
              <a:rPr lang="en-US" dirty="0">
                <a:latin typeface="Calibri"/>
                <a:cs typeface="Calibri"/>
              </a:rPr>
              <a:t>Batch Least Squares Orbit Determination</a:t>
            </a:r>
          </a:p>
          <a:p>
            <a:pPr marL="740410" lvl="1" indent="-283210"/>
            <a:r>
              <a:rPr lang="en-US" dirty="0">
                <a:latin typeface="Calibri"/>
                <a:cs typeface="Calibri"/>
              </a:rPr>
              <a:t>Batch Least Squares mathematical background</a:t>
            </a:r>
            <a:endParaRPr lang="en-US" dirty="0"/>
          </a:p>
          <a:p>
            <a:pPr marL="740410" lvl="1" indent="-283210"/>
            <a:r>
              <a:rPr lang="en-US" dirty="0">
                <a:latin typeface="Calibri"/>
                <a:cs typeface="Calibri"/>
              </a:rPr>
              <a:t>Configuring Batch Least Squares OD</a:t>
            </a:r>
          </a:p>
          <a:p>
            <a:pPr marL="740410" lvl="1" indent="-283210"/>
            <a:r>
              <a:rPr lang="en-US" dirty="0">
                <a:latin typeface="Calibri"/>
                <a:cs typeface="Calibri"/>
              </a:rPr>
              <a:t>Special topics in BLS OD (if time permits)</a:t>
            </a:r>
          </a:p>
          <a:p>
            <a:pPr marL="347345" indent="-347345"/>
            <a:r>
              <a:rPr lang="en-US" dirty="0">
                <a:latin typeface="Calibri"/>
                <a:cs typeface="Calibri"/>
              </a:rPr>
              <a:t>Kalman Filter Orbit Determination</a:t>
            </a:r>
          </a:p>
          <a:p>
            <a:pPr marL="740410" lvl="1" indent="-283210"/>
            <a:r>
              <a:rPr lang="en-US" dirty="0">
                <a:latin typeface="Calibri"/>
                <a:cs typeface="Calibri"/>
              </a:rPr>
              <a:t>Kalman Filter mathematical background</a:t>
            </a:r>
          </a:p>
          <a:p>
            <a:pPr marL="740410" lvl="1" indent="-283210"/>
            <a:r>
              <a:rPr lang="en-US" dirty="0">
                <a:latin typeface="Calibri"/>
                <a:cs typeface="Calibri"/>
              </a:rPr>
              <a:t>Configuring Extended Kalman Filter OD</a:t>
            </a:r>
          </a:p>
          <a:p>
            <a:pPr marL="740537" lvl="1" indent="-347345"/>
            <a:r>
              <a:rPr lang="en-US" dirty="0">
                <a:latin typeface="Calibri"/>
                <a:cs typeface="Calibri"/>
              </a:rPr>
              <a:t>Filter tuning</a:t>
            </a:r>
            <a:endParaRPr lang="en-US" dirty="0"/>
          </a:p>
          <a:p>
            <a:pPr marL="347345" indent="-347345"/>
            <a:r>
              <a:rPr lang="en-US" dirty="0">
                <a:latin typeface="Calibri"/>
                <a:cs typeface="Calibri"/>
              </a:rPr>
              <a:t>Additional topics (if time permits)</a:t>
            </a:r>
          </a:p>
          <a:p>
            <a:pPr marL="740410" lvl="1" indent="-283210"/>
            <a:r>
              <a:rPr lang="en-US" dirty="0">
                <a:latin typeface="Calibri"/>
                <a:cs typeface="Calibri"/>
              </a:rPr>
              <a:t>Measurement data simulation</a:t>
            </a:r>
            <a:endParaRPr lang="en-US" dirty="0"/>
          </a:p>
          <a:p>
            <a:pPr marL="740410" lvl="1" indent="-283210"/>
            <a:r>
              <a:rPr lang="en-US" dirty="0">
                <a:latin typeface="Calibri"/>
                <a:cs typeface="Calibri"/>
              </a:rPr>
              <a:t>Multi-spacecraft estimation and crosslink tracking</a:t>
            </a:r>
          </a:p>
          <a:p>
            <a:pPr marL="740410" lvl="1" indent="-283210"/>
            <a:r>
              <a:rPr lang="en-US" dirty="0">
                <a:latin typeface="Calibri"/>
                <a:cs typeface="Calibri"/>
              </a:rPr>
              <a:t>Others if time permits</a:t>
            </a:r>
          </a:p>
          <a:p>
            <a:pPr marL="740410" lvl="1" indent="-283210"/>
            <a:endParaRPr lang="en-US" dirty="0"/>
          </a:p>
          <a:p>
            <a:pPr marL="347345" indent="-347345"/>
            <a:endParaRPr lang="en-US" dirty="0">
              <a:latin typeface="Calibri"/>
              <a:cs typeface="Calibri"/>
            </a:endParaRPr>
          </a:p>
          <a:p>
            <a:pPr marL="0" indent="0">
              <a:buNone/>
            </a:pPr>
            <a:endParaRPr lang="en-US" dirty="0">
              <a:latin typeface="Calibri"/>
              <a:cs typeface="Calibri"/>
            </a:endParaRPr>
          </a:p>
        </p:txBody>
      </p:sp>
      <p:sp>
        <p:nvSpPr>
          <p:cNvPr id="4" name="Slide Number Placeholder 3">
            <a:extLst>
              <a:ext uri="{FF2B5EF4-FFF2-40B4-BE49-F238E27FC236}">
                <a16:creationId xmlns:a16="http://schemas.microsoft.com/office/drawing/2014/main" id="{0B95E60C-082C-1BA8-5DAA-A588013F9CBE}"/>
              </a:ext>
            </a:extLst>
          </p:cNvPr>
          <p:cNvSpPr>
            <a:spLocks noGrp="1"/>
          </p:cNvSpPr>
          <p:nvPr>
            <p:ph type="sldNum" sz="quarter" idx="12"/>
          </p:nvPr>
        </p:nvSpPr>
        <p:spPr/>
        <p:txBody>
          <a:bodyPr/>
          <a:lstStyle/>
          <a:p>
            <a:fld id="{B89D3D56-9C5D-E74E-9C18-21C2C5E31D07}" type="slidenum">
              <a:rPr lang="en-US" smtClean="0"/>
              <a:pPr/>
              <a:t>290</a:t>
            </a:fld>
            <a:endParaRPr lang="en-US"/>
          </a:p>
        </p:txBody>
      </p:sp>
    </p:spTree>
    <p:extLst>
      <p:ext uri="{BB962C8B-B14F-4D97-AF65-F5344CB8AC3E}">
        <p14:creationId xmlns:p14="http://schemas.microsoft.com/office/powerpoint/2010/main" val="10353125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846B6-83BF-33ED-7F29-6119DA2DFBC1}"/>
              </a:ext>
            </a:extLst>
          </p:cNvPr>
          <p:cNvSpPr>
            <a:spLocks noGrp="1"/>
          </p:cNvSpPr>
          <p:nvPr>
            <p:ph type="title"/>
          </p:nvPr>
        </p:nvSpPr>
        <p:spPr/>
        <p:txBody>
          <a:bodyPr/>
          <a:lstStyle/>
          <a:p>
            <a:r>
              <a:rPr lang="en-US"/>
              <a:t>Measurement Data Simulation</a:t>
            </a:r>
          </a:p>
        </p:txBody>
      </p:sp>
      <p:sp>
        <p:nvSpPr>
          <p:cNvPr id="3" name="Text Placeholder 2">
            <a:extLst>
              <a:ext uri="{FF2B5EF4-FFF2-40B4-BE49-F238E27FC236}">
                <a16:creationId xmlns:a16="http://schemas.microsoft.com/office/drawing/2014/main" id="{4A1E70E1-A5F3-6179-3CF2-477A92EB78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1AF3EA-0E91-239C-1686-1B6CECB6C4F4}"/>
              </a:ext>
            </a:extLst>
          </p:cNvPr>
          <p:cNvSpPr>
            <a:spLocks noGrp="1"/>
          </p:cNvSpPr>
          <p:nvPr>
            <p:ph type="sldNum" sz="quarter" idx="12"/>
          </p:nvPr>
        </p:nvSpPr>
        <p:spPr/>
        <p:txBody>
          <a:bodyPr/>
          <a:lstStyle/>
          <a:p>
            <a:fld id="{B89D3D56-9C5D-E74E-9C18-21C2C5E31D07}" type="slidenum">
              <a:rPr lang="en-US" smtClean="0"/>
              <a:pPr/>
              <a:t>291</a:t>
            </a:fld>
            <a:endParaRPr lang="en-US"/>
          </a:p>
        </p:txBody>
      </p:sp>
    </p:spTree>
    <p:extLst>
      <p:ext uri="{BB962C8B-B14F-4D97-AF65-F5344CB8AC3E}">
        <p14:creationId xmlns:p14="http://schemas.microsoft.com/office/powerpoint/2010/main" val="23108179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6AD7E-3650-5404-C76E-F799F953DD61}"/>
              </a:ext>
            </a:extLst>
          </p:cNvPr>
          <p:cNvSpPr>
            <a:spLocks noGrp="1"/>
          </p:cNvSpPr>
          <p:nvPr>
            <p:ph type="title"/>
          </p:nvPr>
        </p:nvSpPr>
        <p:spPr/>
        <p:txBody>
          <a:bodyPr/>
          <a:lstStyle/>
          <a:p>
            <a:r>
              <a:rPr lang="en-US"/>
              <a:t>Tracking Data Simulation</a:t>
            </a:r>
          </a:p>
        </p:txBody>
      </p:sp>
      <p:sp>
        <p:nvSpPr>
          <p:cNvPr id="3" name="Content Placeholder 2">
            <a:extLst>
              <a:ext uri="{FF2B5EF4-FFF2-40B4-BE49-F238E27FC236}">
                <a16:creationId xmlns:a16="http://schemas.microsoft.com/office/drawing/2014/main" id="{EA68F2FD-02D1-2ABC-031A-3B9EDB034EE7}"/>
              </a:ext>
            </a:extLst>
          </p:cNvPr>
          <p:cNvSpPr>
            <a:spLocks noGrp="1"/>
          </p:cNvSpPr>
          <p:nvPr>
            <p:ph idx="1"/>
          </p:nvPr>
        </p:nvSpPr>
        <p:spPr>
          <a:xfrm>
            <a:off x="1076139" y="1217466"/>
            <a:ext cx="10754972" cy="4741991"/>
          </a:xfrm>
        </p:spPr>
        <p:txBody>
          <a:bodyPr/>
          <a:lstStyle/>
          <a:p>
            <a:r>
              <a:rPr lang="en-US" dirty="0"/>
              <a:t>GMAT can simulate any measurement type that it can process in OD</a:t>
            </a:r>
          </a:p>
          <a:p>
            <a:pPr lvl="1"/>
            <a:r>
              <a:rPr lang="en-US" dirty="0"/>
              <a:t>Including cross-link tracking</a:t>
            </a:r>
          </a:p>
          <a:p>
            <a:r>
              <a:rPr lang="en-US" dirty="0"/>
              <a:t>Data simulation is useful for</a:t>
            </a:r>
          </a:p>
          <a:p>
            <a:pPr lvl="1"/>
            <a:r>
              <a:rPr lang="en-US" dirty="0"/>
              <a:t>GMAT testing</a:t>
            </a:r>
          </a:p>
          <a:p>
            <a:pPr lvl="1"/>
            <a:r>
              <a:rPr lang="en-US" dirty="0"/>
              <a:t>User script and operations workflow testing</a:t>
            </a:r>
          </a:p>
          <a:p>
            <a:pPr lvl="1"/>
            <a:r>
              <a:rPr lang="en-US" dirty="0"/>
              <a:t>Monte Carlo analysis for mission planning and OD accuracy</a:t>
            </a:r>
          </a:p>
          <a:p>
            <a:r>
              <a:rPr lang="en-US" dirty="0"/>
              <a:t>Measurement noise is automatically added according to each </a:t>
            </a:r>
            <a:r>
              <a:rPr lang="en-US" dirty="0" err="1"/>
              <a:t>ErrorModel</a:t>
            </a:r>
            <a:r>
              <a:rPr lang="en-US" dirty="0"/>
              <a:t> in use</a:t>
            </a:r>
          </a:p>
          <a:p>
            <a:pPr lvl="1"/>
            <a:r>
              <a:rPr lang="en-US" dirty="0"/>
              <a:t>The </a:t>
            </a:r>
            <a:r>
              <a:rPr lang="en-US" dirty="0" err="1"/>
              <a:t>ErrorModel</a:t>
            </a:r>
            <a:r>
              <a:rPr lang="en-US" dirty="0"/>
              <a:t> noise parameter specifies a 1-sigma noise value</a:t>
            </a:r>
          </a:p>
          <a:p>
            <a:pPr lvl="1"/>
            <a:r>
              <a:rPr lang="en-US" dirty="0"/>
              <a:t>Biases can also be added via the </a:t>
            </a:r>
            <a:r>
              <a:rPr lang="en-US" dirty="0" err="1"/>
              <a:t>ErrorModel</a:t>
            </a:r>
            <a:r>
              <a:rPr lang="en-US" dirty="0"/>
              <a:t> Bias parameter</a:t>
            </a:r>
          </a:p>
          <a:p>
            <a:pPr lvl="1"/>
            <a:r>
              <a:rPr lang="en-US" dirty="0"/>
              <a:t>You can also choose not to add noise at all</a:t>
            </a:r>
          </a:p>
          <a:p>
            <a:r>
              <a:rPr lang="en-US" dirty="0"/>
              <a:t>The simulator generates all possible passes</a:t>
            </a:r>
          </a:p>
          <a:p>
            <a:pPr lvl="1"/>
            <a:r>
              <a:rPr lang="en-US" dirty="0"/>
              <a:t>No current means to input a tracking schedule, but you can post-process the simulated GMD file to thin the views</a:t>
            </a:r>
          </a:p>
          <a:p>
            <a:pPr lvl="1"/>
            <a:endParaRPr lang="en-US" dirty="0"/>
          </a:p>
        </p:txBody>
      </p:sp>
      <p:sp>
        <p:nvSpPr>
          <p:cNvPr id="4" name="Slide Number Placeholder 3">
            <a:extLst>
              <a:ext uri="{FF2B5EF4-FFF2-40B4-BE49-F238E27FC236}">
                <a16:creationId xmlns:a16="http://schemas.microsoft.com/office/drawing/2014/main" id="{72245A32-F144-4B49-A8DA-098255381BCC}"/>
              </a:ext>
            </a:extLst>
          </p:cNvPr>
          <p:cNvSpPr>
            <a:spLocks noGrp="1"/>
          </p:cNvSpPr>
          <p:nvPr>
            <p:ph type="sldNum" sz="quarter" idx="12"/>
          </p:nvPr>
        </p:nvSpPr>
        <p:spPr/>
        <p:txBody>
          <a:bodyPr/>
          <a:lstStyle/>
          <a:p>
            <a:fld id="{B89D3D56-9C5D-E74E-9C18-21C2C5E31D07}" type="slidenum">
              <a:rPr lang="en-US" smtClean="0"/>
              <a:pPr/>
              <a:t>292</a:t>
            </a:fld>
            <a:endParaRPr lang="en-US"/>
          </a:p>
        </p:txBody>
      </p:sp>
    </p:spTree>
    <p:extLst>
      <p:ext uri="{BB962C8B-B14F-4D97-AF65-F5344CB8AC3E}">
        <p14:creationId xmlns:p14="http://schemas.microsoft.com/office/powerpoint/2010/main" val="16174462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a:t>Simulator</a:t>
            </a:r>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3136392"/>
            <a:ext cx="10403557" cy="3424479"/>
          </a:xfrm>
        </p:spPr>
        <p:txBody>
          <a:bodyPr>
            <a:normAutofit fontScale="92500" lnSpcReduction="10000"/>
          </a:bodyPr>
          <a:lstStyle/>
          <a:p>
            <a:pPr>
              <a:lnSpc>
                <a:spcPct val="110000"/>
              </a:lnSpc>
            </a:pPr>
            <a:r>
              <a:rPr lang="en-US"/>
              <a:t>When running the simulator, the tracking file set becomes an output data file created by the simulator</a:t>
            </a:r>
          </a:p>
          <a:p>
            <a:pPr lvl="1">
              <a:lnSpc>
                <a:spcPct val="110000"/>
              </a:lnSpc>
            </a:pPr>
            <a:r>
              <a:rPr lang="en-US"/>
              <a:t>The tracking file set measurement corrections and other settings are applied to the simulated data</a:t>
            </a:r>
          </a:p>
          <a:p>
            <a:pPr>
              <a:lnSpc>
                <a:spcPct val="110000"/>
              </a:lnSpc>
            </a:pPr>
            <a:r>
              <a:rPr lang="en-US"/>
              <a:t>The </a:t>
            </a:r>
            <a:r>
              <a:rPr lang="en-US" err="1"/>
              <a:t>MeasurementTimeStep</a:t>
            </a:r>
            <a:r>
              <a:rPr lang="en-US"/>
              <a:t> specifies the time interval between simulated observations</a:t>
            </a:r>
          </a:p>
          <a:p>
            <a:pPr>
              <a:lnSpc>
                <a:spcPct val="110000"/>
              </a:lnSpc>
            </a:pPr>
            <a:r>
              <a:rPr lang="en-US"/>
              <a:t>Observations are only simulated when they are “feasible”</a:t>
            </a:r>
          </a:p>
          <a:p>
            <a:pPr lvl="1">
              <a:lnSpc>
                <a:spcPct val="110000"/>
              </a:lnSpc>
            </a:pPr>
            <a:r>
              <a:rPr lang="en-US"/>
              <a:t>The spacecraft is in view of a station and above the station minimum elevation criteria</a:t>
            </a:r>
          </a:p>
          <a:p>
            <a:pPr>
              <a:lnSpc>
                <a:spcPct val="110000"/>
              </a:lnSpc>
            </a:pPr>
            <a:r>
              <a:rPr lang="en-US"/>
              <a:t>You can use ephemeris files for the simulation trajectory</a:t>
            </a:r>
          </a:p>
          <a:p>
            <a:pPr lvl="1">
              <a:lnSpc>
                <a:spcPct val="110000"/>
              </a:lnSpc>
            </a:pPr>
            <a:r>
              <a:rPr lang="en-US"/>
              <a:t>For example, if a mission designer provides a planned trajectory with a complex set of maneuvers</a:t>
            </a:r>
          </a:p>
          <a:p>
            <a:pPr lvl="1">
              <a:lnSpc>
                <a:spcPct val="110000"/>
              </a:lnSpc>
            </a:pPr>
            <a:r>
              <a:rPr lang="en-US"/>
              <a:t>Specify an “ephemeris propagator” on the Propagator parameter</a:t>
            </a:r>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293</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754971" cy="1754326"/>
          </a:xfrm>
          <a:prstGeom prst="rect">
            <a:avLst/>
          </a:prstGeom>
          <a:noFill/>
          <a:ln>
            <a:solidFill>
              <a:schemeClr val="accent1"/>
            </a:solidFill>
            <a:prstDash val="dash"/>
          </a:ln>
        </p:spPr>
        <p:txBody>
          <a:bodyPr wrap="square">
            <a:spAutoFit/>
          </a:bodyPr>
          <a:lstStyle/>
          <a:p>
            <a:r>
              <a:rPr lang="en-US" sz="1200">
                <a:latin typeface="Courier New" pitchFamily="49" charset="0"/>
                <a:cs typeface="Courier New" pitchFamily="49" charset="0"/>
              </a:rPr>
              <a:t>Create Simulator Sim</a:t>
            </a:r>
          </a:p>
          <a:p>
            <a:endParaRPr lang="en-US" sz="1200">
              <a:latin typeface="Courier New" pitchFamily="49" charset="0"/>
              <a:cs typeface="Courier New" pitchFamily="49" charset="0"/>
            </a:endParaRPr>
          </a:p>
          <a:p>
            <a:r>
              <a:rPr lang="en-US" sz="1200" err="1">
                <a:latin typeface="Courier New" pitchFamily="49" charset="0"/>
                <a:cs typeface="Courier New" pitchFamily="49" charset="0"/>
              </a:rPr>
              <a:t>Sim.AddData</a:t>
            </a:r>
            <a:r>
              <a:rPr lang="en-US" sz="1200">
                <a:latin typeface="Courier New" pitchFamily="49" charset="0"/>
                <a:cs typeface="Courier New" pitchFamily="49" charset="0"/>
              </a:rPr>
              <a:t>                    = {</a:t>
            </a:r>
            <a:r>
              <a:rPr lang="en-US" sz="1200" err="1">
                <a:latin typeface="Courier New" pitchFamily="49" charset="0"/>
                <a:cs typeface="Courier New" pitchFamily="49" charset="0"/>
              </a:rPr>
              <a:t>SimData</a:t>
            </a:r>
            <a:r>
              <a:rPr lang="en-US" sz="1200">
                <a:latin typeface="Courier New" pitchFamily="49" charset="0"/>
                <a:cs typeface="Courier New" pitchFamily="49" charset="0"/>
              </a:rPr>
              <a:t>}</a:t>
            </a:r>
          </a:p>
          <a:p>
            <a:r>
              <a:rPr lang="en-US" sz="1200" err="1">
                <a:latin typeface="Courier New" pitchFamily="49" charset="0"/>
                <a:cs typeface="Courier New" pitchFamily="49" charset="0"/>
              </a:rPr>
              <a:t>Sim.EpochFormat</a:t>
            </a:r>
            <a:r>
              <a:rPr lang="en-US" sz="1200">
                <a:latin typeface="Courier New" pitchFamily="49" charset="0"/>
                <a:cs typeface="Courier New" pitchFamily="49" charset="0"/>
              </a:rPr>
              <a:t>                = '</a:t>
            </a:r>
            <a:r>
              <a:rPr lang="en-US" sz="1200" err="1">
                <a:latin typeface="Courier New" pitchFamily="49" charset="0"/>
                <a:cs typeface="Courier New" pitchFamily="49" charset="0"/>
              </a:rPr>
              <a:t>UTCGregorian</a:t>
            </a:r>
            <a:r>
              <a:rPr lang="en-US" sz="1200">
                <a:latin typeface="Courier New" pitchFamily="49" charset="0"/>
                <a:cs typeface="Courier New" pitchFamily="49" charset="0"/>
              </a:rPr>
              <a:t>'</a:t>
            </a:r>
          </a:p>
          <a:p>
            <a:r>
              <a:rPr lang="en-US" sz="1200" err="1">
                <a:latin typeface="Courier New" pitchFamily="49" charset="0"/>
                <a:cs typeface="Courier New" pitchFamily="49" charset="0"/>
              </a:rPr>
              <a:t>Sim.InitialEpoch</a:t>
            </a:r>
            <a:r>
              <a:rPr lang="en-US" sz="1200">
                <a:latin typeface="Courier New" pitchFamily="49" charset="0"/>
                <a:cs typeface="Courier New" pitchFamily="49" charset="0"/>
              </a:rPr>
              <a:t>               = '10 Jun 2005 00:00:00.000'</a:t>
            </a:r>
          </a:p>
          <a:p>
            <a:r>
              <a:rPr lang="en-US" sz="1200" err="1">
                <a:latin typeface="Courier New" pitchFamily="49" charset="0"/>
                <a:cs typeface="Courier New" pitchFamily="49" charset="0"/>
              </a:rPr>
              <a:t>Sim.FinalEpoch</a:t>
            </a:r>
            <a:r>
              <a:rPr lang="en-US" sz="1200">
                <a:latin typeface="Courier New" pitchFamily="49" charset="0"/>
                <a:cs typeface="Courier New" pitchFamily="49" charset="0"/>
              </a:rPr>
              <a:t>                 = '12 Jun 2005 00:00:00.000'</a:t>
            </a:r>
          </a:p>
          <a:p>
            <a:r>
              <a:rPr lang="en-US" sz="1200" err="1">
                <a:latin typeface="Courier New" pitchFamily="49" charset="0"/>
                <a:cs typeface="Courier New" pitchFamily="49" charset="0"/>
              </a:rPr>
              <a:t>Sim.MeasurementTimeStep</a:t>
            </a:r>
            <a:r>
              <a:rPr lang="en-US" sz="1200">
                <a:latin typeface="Courier New" pitchFamily="49" charset="0"/>
                <a:cs typeface="Courier New" pitchFamily="49" charset="0"/>
              </a:rPr>
              <a:t>        = 30</a:t>
            </a:r>
          </a:p>
          <a:p>
            <a:r>
              <a:rPr lang="en-US" sz="1200" err="1">
                <a:latin typeface="Courier New" pitchFamily="49" charset="0"/>
                <a:cs typeface="Courier New" pitchFamily="49" charset="0"/>
              </a:rPr>
              <a:t>Sim.Propagator</a:t>
            </a:r>
            <a:r>
              <a:rPr lang="en-US" sz="1200">
                <a:latin typeface="Courier New" pitchFamily="49" charset="0"/>
                <a:cs typeface="Courier New" pitchFamily="49" charset="0"/>
              </a:rPr>
              <a:t>                 = Prop</a:t>
            </a:r>
          </a:p>
          <a:p>
            <a:r>
              <a:rPr lang="en-US" sz="1200" err="1">
                <a:latin typeface="Courier New" pitchFamily="49" charset="0"/>
                <a:cs typeface="Courier New" pitchFamily="49" charset="0"/>
              </a:rPr>
              <a:t>Sim.AddNoise</a:t>
            </a:r>
            <a:r>
              <a:rPr lang="en-US" sz="1200">
                <a:latin typeface="Courier New" pitchFamily="49" charset="0"/>
                <a:cs typeface="Courier New" pitchFamily="49" charset="0"/>
              </a:rPr>
              <a:t>                   = On</a:t>
            </a:r>
          </a:p>
        </p:txBody>
      </p:sp>
    </p:spTree>
    <p:extLst>
      <p:ext uri="{BB962C8B-B14F-4D97-AF65-F5344CB8AC3E}">
        <p14:creationId xmlns:p14="http://schemas.microsoft.com/office/powerpoint/2010/main" val="17965392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a:t>Tracking File Sets for Data Simulation</a:t>
            </a:r>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833821" y="4973913"/>
            <a:ext cx="5983029" cy="1586959"/>
          </a:xfrm>
        </p:spPr>
        <p:txBody>
          <a:bodyPr>
            <a:normAutofit fontScale="92500" lnSpcReduction="10000"/>
          </a:bodyPr>
          <a:lstStyle/>
          <a:p>
            <a:pPr>
              <a:lnSpc>
                <a:spcPct val="110000"/>
              </a:lnSpc>
            </a:pPr>
            <a:r>
              <a:rPr lang="en-US"/>
              <a:t>If running simulation and estimation in one script, we need two tracking file sets, one for the simulator and one for the estimator</a:t>
            </a:r>
          </a:p>
          <a:p>
            <a:pPr lvl="1">
              <a:lnSpc>
                <a:spcPct val="110000"/>
              </a:lnSpc>
            </a:pPr>
            <a:r>
              <a:rPr lang="en-US"/>
              <a:t>Both reference the same GMD file; the simulator writes the file, the estimator reads the file</a:t>
            </a:r>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294</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833821" y="1222498"/>
            <a:ext cx="6467661" cy="3631763"/>
          </a:xfrm>
          <a:prstGeom prst="rect">
            <a:avLst/>
          </a:prstGeom>
          <a:noFill/>
          <a:ln>
            <a:solidFill>
              <a:schemeClr val="accent1"/>
            </a:solidFill>
            <a:prstDash val="dash"/>
          </a:ln>
        </p:spPr>
        <p:txBody>
          <a:bodyPr wrap="square">
            <a:spAutoFit/>
          </a:bodyPr>
          <a:lstStyle/>
          <a:p>
            <a:r>
              <a:rPr lang="en-US" sz="1000">
                <a:latin typeface="Courier New" pitchFamily="49" charset="0"/>
                <a:cs typeface="Courier New" pitchFamily="49" charset="0"/>
              </a:rPr>
              <a:t>Create </a:t>
            </a:r>
            <a:r>
              <a:rPr lang="en-US" sz="1000" err="1">
                <a:latin typeface="Courier New" pitchFamily="49" charset="0"/>
                <a:cs typeface="Courier New" pitchFamily="49" charset="0"/>
              </a:rPr>
              <a:t>TrackingFileSet</a:t>
            </a:r>
            <a:r>
              <a:rPr lang="en-US" sz="1000">
                <a:latin typeface="Courier New" pitchFamily="49" charset="0"/>
                <a:cs typeface="Courier New" pitchFamily="49" charset="0"/>
              </a:rPr>
              <a:t> </a:t>
            </a:r>
            <a:r>
              <a:rPr lang="en-US" sz="1000" err="1">
                <a:latin typeface="Courier New" pitchFamily="49" charset="0"/>
                <a:cs typeface="Courier New" pitchFamily="49" charset="0"/>
              </a:rPr>
              <a:t>SimData</a:t>
            </a:r>
            <a:endParaRPr lang="en-US" sz="1000">
              <a:latin typeface="Courier New" pitchFamily="49" charset="0"/>
              <a:cs typeface="Courier New" pitchFamily="49" charset="0"/>
            </a:endParaRPr>
          </a:p>
          <a:p>
            <a:endParaRPr lang="en-US" sz="1000">
              <a:latin typeface="Courier New" pitchFamily="49" charset="0"/>
              <a:cs typeface="Courier New" pitchFamily="49" charset="0"/>
            </a:endParaRPr>
          </a:p>
          <a:p>
            <a:r>
              <a:rPr lang="en-US" sz="1000" err="1">
                <a:latin typeface="Courier New" pitchFamily="49" charset="0"/>
                <a:cs typeface="Courier New" pitchFamily="49" charset="0"/>
              </a:rPr>
              <a:t>SimData.AddTrackingConfig</a:t>
            </a:r>
            <a:r>
              <a:rPr lang="en-US" sz="1000">
                <a:latin typeface="Courier New" pitchFamily="49" charset="0"/>
                <a:cs typeface="Courier New" pitchFamily="49" charset="0"/>
              </a:rPr>
              <a:t>       = {{</a:t>
            </a:r>
            <a:r>
              <a:rPr lang="en-US" sz="1000" err="1">
                <a:latin typeface="Courier New" pitchFamily="49" charset="0"/>
                <a:cs typeface="Courier New" pitchFamily="49" charset="0"/>
              </a:rPr>
              <a:t>SimGDS</a:t>
            </a:r>
            <a:r>
              <a:rPr lang="en-US" sz="1000">
                <a:latin typeface="Courier New" pitchFamily="49" charset="0"/>
                <a:cs typeface="Courier New" pitchFamily="49" charset="0"/>
              </a:rPr>
              <a:t>, </a:t>
            </a:r>
            <a:r>
              <a:rPr lang="en-US" sz="1000" err="1">
                <a:latin typeface="Courier New" pitchFamily="49" charset="0"/>
                <a:cs typeface="Courier New" pitchFamily="49" charset="0"/>
              </a:rPr>
              <a:t>SimSat</a:t>
            </a:r>
            <a:r>
              <a:rPr lang="en-US" sz="1000">
                <a:latin typeface="Courier New" pitchFamily="49" charset="0"/>
                <a:cs typeface="Courier New" pitchFamily="49" charset="0"/>
              </a:rPr>
              <a:t>, </a:t>
            </a:r>
            <a:r>
              <a:rPr lang="en-US" sz="1000" err="1">
                <a:latin typeface="Courier New" pitchFamily="49" charset="0"/>
                <a:cs typeface="Courier New" pitchFamily="49" charset="0"/>
              </a:rPr>
              <a:t>SimGDS</a:t>
            </a:r>
            <a:r>
              <a:rPr lang="en-US" sz="1000">
                <a:latin typeface="Courier New" pitchFamily="49" charset="0"/>
                <a:cs typeface="Courier New" pitchFamily="49" charset="0"/>
              </a:rPr>
              <a:t>}, 'Range', '</a:t>
            </a:r>
            <a:r>
              <a:rPr lang="en-US" sz="1000" err="1">
                <a:latin typeface="Courier New" pitchFamily="49" charset="0"/>
                <a:cs typeface="Courier New" pitchFamily="49" charset="0"/>
              </a:rPr>
              <a:t>RangeRate</a:t>
            </a:r>
            <a:r>
              <a:rPr lang="en-US" sz="1000">
                <a:latin typeface="Courier New" pitchFamily="49" charset="0"/>
                <a:cs typeface="Courier New" pitchFamily="49" charset="0"/>
              </a:rPr>
              <a:t>'}</a:t>
            </a:r>
          </a:p>
          <a:p>
            <a:r>
              <a:rPr lang="en-US" sz="1000" err="1">
                <a:latin typeface="Courier New" pitchFamily="49" charset="0"/>
                <a:cs typeface="Courier New" pitchFamily="49" charset="0"/>
              </a:rPr>
              <a:t>SimData.AddTrackingConfig</a:t>
            </a:r>
            <a:r>
              <a:rPr lang="en-US" sz="1000">
                <a:latin typeface="Courier New" pitchFamily="49" charset="0"/>
                <a:cs typeface="Courier New" pitchFamily="49" charset="0"/>
              </a:rPr>
              <a:t>       = {{CAN, </a:t>
            </a:r>
            <a:r>
              <a:rPr lang="en-US" sz="1000" err="1">
                <a:latin typeface="Courier New" pitchFamily="49" charset="0"/>
                <a:cs typeface="Courier New" pitchFamily="49" charset="0"/>
              </a:rPr>
              <a:t>SimSat</a:t>
            </a:r>
            <a:r>
              <a:rPr lang="en-US" sz="1000">
                <a:latin typeface="Courier New" pitchFamily="49" charset="0"/>
                <a:cs typeface="Courier New" pitchFamily="49" charset="0"/>
              </a:rPr>
              <a:t>, CAN}, 'Range', '</a:t>
            </a:r>
            <a:r>
              <a:rPr lang="en-US" sz="1000" err="1">
                <a:latin typeface="Courier New" pitchFamily="49" charset="0"/>
                <a:cs typeface="Courier New" pitchFamily="49" charset="0"/>
              </a:rPr>
              <a:t>RangeRate</a:t>
            </a:r>
            <a:r>
              <a:rPr lang="en-US" sz="1000">
                <a:latin typeface="Courier New" pitchFamily="49" charset="0"/>
                <a:cs typeface="Courier New" pitchFamily="49" charset="0"/>
              </a:rPr>
              <a:t>'}</a:t>
            </a:r>
          </a:p>
          <a:p>
            <a:r>
              <a:rPr lang="en-US" sz="1000" err="1">
                <a:latin typeface="Courier New" pitchFamily="49" charset="0"/>
                <a:cs typeface="Courier New" pitchFamily="49" charset="0"/>
              </a:rPr>
              <a:t>SimData.AddTrackingConfig</a:t>
            </a:r>
            <a:r>
              <a:rPr lang="en-US" sz="1000">
                <a:latin typeface="Courier New" pitchFamily="49" charset="0"/>
                <a:cs typeface="Courier New" pitchFamily="49" charset="0"/>
              </a:rPr>
              <a:t>       = {{MAD, </a:t>
            </a:r>
            <a:r>
              <a:rPr lang="en-US" sz="1000" err="1">
                <a:latin typeface="Courier New" pitchFamily="49" charset="0"/>
                <a:cs typeface="Courier New" pitchFamily="49" charset="0"/>
              </a:rPr>
              <a:t>SimSat</a:t>
            </a:r>
            <a:r>
              <a:rPr lang="en-US" sz="1000">
                <a:latin typeface="Courier New" pitchFamily="49" charset="0"/>
                <a:cs typeface="Courier New" pitchFamily="49" charset="0"/>
              </a:rPr>
              <a:t>, MAD}, 'Range', '</a:t>
            </a:r>
            <a:r>
              <a:rPr lang="en-US" sz="1000" err="1">
                <a:latin typeface="Courier New" pitchFamily="49" charset="0"/>
                <a:cs typeface="Courier New" pitchFamily="49" charset="0"/>
              </a:rPr>
              <a:t>RangeRate</a:t>
            </a:r>
            <a:r>
              <a:rPr lang="en-US" sz="1000">
                <a:latin typeface="Courier New" pitchFamily="49" charset="0"/>
                <a:cs typeface="Courier New" pitchFamily="49" charset="0"/>
              </a:rPr>
              <a:t>'}</a:t>
            </a:r>
          </a:p>
          <a:p>
            <a:r>
              <a:rPr lang="en-US" sz="1000" err="1">
                <a:latin typeface="Courier New" pitchFamily="49" charset="0"/>
                <a:cs typeface="Courier New" pitchFamily="49" charset="0"/>
              </a:rPr>
              <a:t>SimData.FileName</a:t>
            </a:r>
            <a:r>
              <a:rPr lang="en-US" sz="1000">
                <a:latin typeface="Courier New" pitchFamily="49" charset="0"/>
                <a:cs typeface="Courier New" pitchFamily="49" charset="0"/>
              </a:rPr>
              <a:t>                = {‘.\</a:t>
            </a:r>
            <a:r>
              <a:rPr lang="en-US" sz="1000" err="1">
                <a:latin typeface="Courier New" pitchFamily="49" charset="0"/>
                <a:cs typeface="Courier New" pitchFamily="49" charset="0"/>
              </a:rPr>
              <a:t>gmd</a:t>
            </a:r>
            <a:r>
              <a:rPr lang="en-US" sz="1000">
                <a:latin typeface="Courier New" pitchFamily="49" charset="0"/>
                <a:cs typeface="Courier New" pitchFamily="49" charset="0"/>
              </a:rPr>
              <a:t>\</a:t>
            </a:r>
            <a:r>
              <a:rPr lang="en-US" sz="1000" err="1">
                <a:latin typeface="Courier New" pitchFamily="49" charset="0"/>
                <a:cs typeface="Courier New" pitchFamily="49" charset="0"/>
              </a:rPr>
              <a:t>sim_est_bls.gmd</a:t>
            </a:r>
            <a:r>
              <a:rPr lang="en-US" sz="1000">
                <a:latin typeface="Courier New" pitchFamily="49" charset="0"/>
                <a:cs typeface="Courier New" pitchFamily="49" charset="0"/>
              </a:rPr>
              <a:t>'}</a:t>
            </a:r>
          </a:p>
          <a:p>
            <a:r>
              <a:rPr lang="en-US" sz="1000" err="1">
                <a:latin typeface="Courier New" pitchFamily="49" charset="0"/>
                <a:cs typeface="Courier New" pitchFamily="49" charset="0"/>
              </a:rPr>
              <a:t>SimData.RampTable</a:t>
            </a:r>
            <a:r>
              <a:rPr lang="en-US" sz="1000">
                <a:latin typeface="Courier New" pitchFamily="49" charset="0"/>
                <a:cs typeface="Courier New" pitchFamily="49" charset="0"/>
              </a:rPr>
              <a:t>               = {}</a:t>
            </a:r>
          </a:p>
          <a:p>
            <a:r>
              <a:rPr lang="en-US" sz="1000" err="1">
                <a:latin typeface="Courier New" pitchFamily="49" charset="0"/>
                <a:cs typeface="Courier New" pitchFamily="49" charset="0"/>
              </a:rPr>
              <a:t>SimData.UseLightTime</a:t>
            </a:r>
            <a:r>
              <a:rPr lang="en-US" sz="1000">
                <a:latin typeface="Courier New" pitchFamily="49" charset="0"/>
                <a:cs typeface="Courier New" pitchFamily="49" charset="0"/>
              </a:rPr>
              <a:t>            = True</a:t>
            </a:r>
          </a:p>
          <a:p>
            <a:r>
              <a:rPr lang="en-US" sz="1000" err="1">
                <a:latin typeface="Courier New" pitchFamily="49" charset="0"/>
                <a:cs typeface="Courier New" pitchFamily="49" charset="0"/>
              </a:rPr>
              <a:t>SimData.UseRelativityCorrection</a:t>
            </a:r>
            <a:r>
              <a:rPr lang="en-US" sz="1000">
                <a:latin typeface="Courier New" pitchFamily="49" charset="0"/>
                <a:cs typeface="Courier New" pitchFamily="49" charset="0"/>
              </a:rPr>
              <a:t> = False</a:t>
            </a:r>
          </a:p>
          <a:p>
            <a:r>
              <a:rPr lang="en-US" sz="1000" err="1">
                <a:latin typeface="Courier New" pitchFamily="49" charset="0"/>
                <a:cs typeface="Courier New" pitchFamily="49" charset="0"/>
              </a:rPr>
              <a:t>SimData.UseETminusTAI</a:t>
            </a:r>
            <a:r>
              <a:rPr lang="en-US" sz="1000">
                <a:latin typeface="Courier New" pitchFamily="49" charset="0"/>
                <a:cs typeface="Courier New" pitchFamily="49" charset="0"/>
              </a:rPr>
              <a:t>           = False</a:t>
            </a:r>
          </a:p>
          <a:p>
            <a:r>
              <a:rPr lang="en-US" sz="1000" err="1">
                <a:latin typeface="Courier New" pitchFamily="49" charset="0"/>
                <a:cs typeface="Courier New" pitchFamily="49" charset="0"/>
              </a:rPr>
              <a:t>SimData.SimDopplerCountInterval</a:t>
            </a:r>
            <a:r>
              <a:rPr lang="en-US" sz="1000">
                <a:latin typeface="Courier New" pitchFamily="49" charset="0"/>
                <a:cs typeface="Courier New" pitchFamily="49" charset="0"/>
              </a:rPr>
              <a:t> = 10.  </a:t>
            </a:r>
          </a:p>
          <a:p>
            <a:endParaRPr lang="en-US" sz="1000">
              <a:latin typeface="Courier New" pitchFamily="49" charset="0"/>
              <a:cs typeface="Courier New" pitchFamily="49" charset="0"/>
            </a:endParaRPr>
          </a:p>
          <a:p>
            <a:r>
              <a:rPr lang="en-US" sz="1000">
                <a:latin typeface="Courier New" pitchFamily="49" charset="0"/>
                <a:cs typeface="Courier New" pitchFamily="49" charset="0"/>
              </a:rPr>
              <a:t>Create </a:t>
            </a:r>
            <a:r>
              <a:rPr lang="en-US" sz="1000" err="1">
                <a:latin typeface="Courier New" pitchFamily="49" charset="0"/>
                <a:cs typeface="Courier New" pitchFamily="49" charset="0"/>
              </a:rPr>
              <a:t>TrackingFileSet</a:t>
            </a:r>
            <a:r>
              <a:rPr lang="en-US" sz="1000">
                <a:latin typeface="Courier New" pitchFamily="49" charset="0"/>
                <a:cs typeface="Courier New" pitchFamily="49" charset="0"/>
              </a:rPr>
              <a:t> </a:t>
            </a:r>
            <a:r>
              <a:rPr lang="en-US" sz="1000" err="1">
                <a:latin typeface="Courier New" pitchFamily="49" charset="0"/>
                <a:cs typeface="Courier New" pitchFamily="49" charset="0"/>
              </a:rPr>
              <a:t>EstData</a:t>
            </a:r>
            <a:endParaRPr lang="en-US" sz="1000">
              <a:latin typeface="Courier New" pitchFamily="49" charset="0"/>
              <a:cs typeface="Courier New" pitchFamily="49" charset="0"/>
            </a:endParaRPr>
          </a:p>
          <a:p>
            <a:endParaRPr lang="en-US" sz="1000">
              <a:latin typeface="Courier New" pitchFamily="49" charset="0"/>
              <a:cs typeface="Courier New" pitchFamily="49" charset="0"/>
            </a:endParaRPr>
          </a:p>
          <a:p>
            <a:r>
              <a:rPr lang="en-US" sz="1000" err="1">
                <a:latin typeface="Courier New" pitchFamily="49" charset="0"/>
                <a:cs typeface="Courier New" pitchFamily="49" charset="0"/>
              </a:rPr>
              <a:t>EstData.AddTrackingConfig</a:t>
            </a:r>
            <a:r>
              <a:rPr lang="en-US" sz="1000">
                <a:latin typeface="Courier New" pitchFamily="49" charset="0"/>
                <a:cs typeface="Courier New" pitchFamily="49" charset="0"/>
              </a:rPr>
              <a:t>       = {{</a:t>
            </a:r>
            <a:r>
              <a:rPr lang="en-US" sz="1000" err="1">
                <a:latin typeface="Courier New" pitchFamily="49" charset="0"/>
                <a:cs typeface="Courier New" pitchFamily="49" charset="0"/>
              </a:rPr>
              <a:t>EstGDS</a:t>
            </a:r>
            <a:r>
              <a:rPr lang="en-US" sz="1000">
                <a:latin typeface="Courier New" pitchFamily="49" charset="0"/>
                <a:cs typeface="Courier New" pitchFamily="49" charset="0"/>
              </a:rPr>
              <a:t>, </a:t>
            </a:r>
            <a:r>
              <a:rPr lang="en-US" sz="1000" err="1">
                <a:latin typeface="Courier New" pitchFamily="49" charset="0"/>
                <a:cs typeface="Courier New" pitchFamily="49" charset="0"/>
              </a:rPr>
              <a:t>EstSat</a:t>
            </a:r>
            <a:r>
              <a:rPr lang="en-US" sz="1000">
                <a:latin typeface="Courier New" pitchFamily="49" charset="0"/>
                <a:cs typeface="Courier New" pitchFamily="49" charset="0"/>
              </a:rPr>
              <a:t>, </a:t>
            </a:r>
            <a:r>
              <a:rPr lang="en-US" sz="1000" err="1">
                <a:latin typeface="Courier New" pitchFamily="49" charset="0"/>
                <a:cs typeface="Courier New" pitchFamily="49" charset="0"/>
              </a:rPr>
              <a:t>EstGDS</a:t>
            </a:r>
            <a:r>
              <a:rPr lang="en-US" sz="1000">
                <a:latin typeface="Courier New" pitchFamily="49" charset="0"/>
                <a:cs typeface="Courier New" pitchFamily="49" charset="0"/>
              </a:rPr>
              <a:t>}, 'Range', '</a:t>
            </a:r>
            <a:r>
              <a:rPr lang="en-US" sz="1000" err="1">
                <a:latin typeface="Courier New" pitchFamily="49" charset="0"/>
                <a:cs typeface="Courier New" pitchFamily="49" charset="0"/>
              </a:rPr>
              <a:t>RangeRate</a:t>
            </a:r>
            <a:r>
              <a:rPr lang="en-US" sz="1000">
                <a:latin typeface="Courier New" pitchFamily="49" charset="0"/>
                <a:cs typeface="Courier New" pitchFamily="49" charset="0"/>
              </a:rPr>
              <a:t>'}</a:t>
            </a:r>
          </a:p>
          <a:p>
            <a:r>
              <a:rPr lang="en-US" sz="1000" err="1">
                <a:latin typeface="Courier New" pitchFamily="49" charset="0"/>
                <a:cs typeface="Courier New" pitchFamily="49" charset="0"/>
              </a:rPr>
              <a:t>EstData.AddTrackingConfig</a:t>
            </a:r>
            <a:r>
              <a:rPr lang="en-US" sz="1000">
                <a:latin typeface="Courier New" pitchFamily="49" charset="0"/>
                <a:cs typeface="Courier New" pitchFamily="49" charset="0"/>
              </a:rPr>
              <a:t>       = {{CAN, </a:t>
            </a:r>
            <a:r>
              <a:rPr lang="en-US" sz="1000" err="1">
                <a:latin typeface="Courier New" pitchFamily="49" charset="0"/>
                <a:cs typeface="Courier New" pitchFamily="49" charset="0"/>
              </a:rPr>
              <a:t>EstSat</a:t>
            </a:r>
            <a:r>
              <a:rPr lang="en-US" sz="1000">
                <a:latin typeface="Courier New" pitchFamily="49" charset="0"/>
                <a:cs typeface="Courier New" pitchFamily="49" charset="0"/>
              </a:rPr>
              <a:t>, CAN}, 'Range', '</a:t>
            </a:r>
            <a:r>
              <a:rPr lang="en-US" sz="1000" err="1">
                <a:latin typeface="Courier New" pitchFamily="49" charset="0"/>
                <a:cs typeface="Courier New" pitchFamily="49" charset="0"/>
              </a:rPr>
              <a:t>RangeRate</a:t>
            </a:r>
            <a:r>
              <a:rPr lang="en-US" sz="1000">
                <a:latin typeface="Courier New" pitchFamily="49" charset="0"/>
                <a:cs typeface="Courier New" pitchFamily="49" charset="0"/>
              </a:rPr>
              <a:t>'}</a:t>
            </a:r>
          </a:p>
          <a:p>
            <a:r>
              <a:rPr lang="en-US" sz="1000" err="1">
                <a:latin typeface="Courier New" pitchFamily="49" charset="0"/>
                <a:cs typeface="Courier New" pitchFamily="49" charset="0"/>
              </a:rPr>
              <a:t>EstData.AddTrackingConfig</a:t>
            </a:r>
            <a:r>
              <a:rPr lang="en-US" sz="1000">
                <a:latin typeface="Courier New" pitchFamily="49" charset="0"/>
                <a:cs typeface="Courier New" pitchFamily="49" charset="0"/>
              </a:rPr>
              <a:t>       = {{MAD, </a:t>
            </a:r>
            <a:r>
              <a:rPr lang="en-US" sz="1000" err="1">
                <a:latin typeface="Courier New" pitchFamily="49" charset="0"/>
                <a:cs typeface="Courier New" pitchFamily="49" charset="0"/>
              </a:rPr>
              <a:t>EstSat</a:t>
            </a:r>
            <a:r>
              <a:rPr lang="en-US" sz="1000">
                <a:latin typeface="Courier New" pitchFamily="49" charset="0"/>
                <a:cs typeface="Courier New" pitchFamily="49" charset="0"/>
              </a:rPr>
              <a:t>, MAD}, 'Range', '</a:t>
            </a:r>
            <a:r>
              <a:rPr lang="en-US" sz="1000" err="1">
                <a:latin typeface="Courier New" pitchFamily="49" charset="0"/>
                <a:cs typeface="Courier New" pitchFamily="49" charset="0"/>
              </a:rPr>
              <a:t>RangeRate</a:t>
            </a:r>
            <a:r>
              <a:rPr lang="en-US" sz="1000">
                <a:latin typeface="Courier New" pitchFamily="49" charset="0"/>
                <a:cs typeface="Courier New" pitchFamily="49" charset="0"/>
              </a:rPr>
              <a:t>'}</a:t>
            </a:r>
          </a:p>
          <a:p>
            <a:r>
              <a:rPr lang="en-US" sz="1000" err="1">
                <a:latin typeface="Courier New" pitchFamily="49" charset="0"/>
                <a:cs typeface="Courier New" pitchFamily="49" charset="0"/>
              </a:rPr>
              <a:t>EstData.FileName</a:t>
            </a:r>
            <a:r>
              <a:rPr lang="en-US" sz="1000">
                <a:latin typeface="Courier New" pitchFamily="49" charset="0"/>
                <a:cs typeface="Courier New" pitchFamily="49" charset="0"/>
              </a:rPr>
              <a:t>                = {‘.\</a:t>
            </a:r>
            <a:r>
              <a:rPr lang="en-US" sz="1000" err="1">
                <a:latin typeface="Courier New" pitchFamily="49" charset="0"/>
                <a:cs typeface="Courier New" pitchFamily="49" charset="0"/>
              </a:rPr>
              <a:t>gmd</a:t>
            </a:r>
            <a:r>
              <a:rPr lang="en-US" sz="1000">
                <a:latin typeface="Courier New" pitchFamily="49" charset="0"/>
                <a:cs typeface="Courier New" pitchFamily="49" charset="0"/>
              </a:rPr>
              <a:t>\</a:t>
            </a:r>
            <a:r>
              <a:rPr lang="en-US" sz="1000" err="1">
                <a:latin typeface="Courier New" pitchFamily="49" charset="0"/>
                <a:cs typeface="Courier New" pitchFamily="49" charset="0"/>
              </a:rPr>
              <a:t>sim_est_bls.gmd</a:t>
            </a:r>
            <a:r>
              <a:rPr lang="en-US" sz="1000">
                <a:latin typeface="Courier New" pitchFamily="49" charset="0"/>
                <a:cs typeface="Courier New" pitchFamily="49" charset="0"/>
              </a:rPr>
              <a:t>'}</a:t>
            </a:r>
          </a:p>
          <a:p>
            <a:r>
              <a:rPr lang="en-US" sz="1000" err="1">
                <a:latin typeface="Courier New" pitchFamily="49" charset="0"/>
                <a:cs typeface="Courier New" pitchFamily="49" charset="0"/>
              </a:rPr>
              <a:t>EstData.RampTable</a:t>
            </a:r>
            <a:r>
              <a:rPr lang="en-US" sz="1000">
                <a:latin typeface="Courier New" pitchFamily="49" charset="0"/>
                <a:cs typeface="Courier New" pitchFamily="49" charset="0"/>
              </a:rPr>
              <a:t>               = {}</a:t>
            </a:r>
          </a:p>
          <a:p>
            <a:r>
              <a:rPr lang="en-US" sz="1000" err="1">
                <a:latin typeface="Courier New" pitchFamily="49" charset="0"/>
                <a:cs typeface="Courier New" pitchFamily="49" charset="0"/>
              </a:rPr>
              <a:t>EstData.UseLightTime</a:t>
            </a:r>
            <a:r>
              <a:rPr lang="en-US" sz="1000">
                <a:latin typeface="Courier New" pitchFamily="49" charset="0"/>
                <a:cs typeface="Courier New" pitchFamily="49" charset="0"/>
              </a:rPr>
              <a:t>            = True</a:t>
            </a:r>
          </a:p>
          <a:p>
            <a:r>
              <a:rPr lang="en-US" sz="1000" err="1">
                <a:latin typeface="Courier New" pitchFamily="49" charset="0"/>
                <a:cs typeface="Courier New" pitchFamily="49" charset="0"/>
              </a:rPr>
              <a:t>EstData.UseRelativityCorrection</a:t>
            </a:r>
            <a:r>
              <a:rPr lang="en-US" sz="1000">
                <a:latin typeface="Courier New" pitchFamily="49" charset="0"/>
                <a:cs typeface="Courier New" pitchFamily="49" charset="0"/>
              </a:rPr>
              <a:t> = False</a:t>
            </a:r>
          </a:p>
          <a:p>
            <a:r>
              <a:rPr lang="en-US" sz="1000" err="1">
                <a:latin typeface="Courier New" pitchFamily="49" charset="0"/>
                <a:cs typeface="Courier New" pitchFamily="49" charset="0"/>
              </a:rPr>
              <a:t>EstData.UseETminusTAI</a:t>
            </a:r>
            <a:r>
              <a:rPr lang="en-US" sz="1000">
                <a:latin typeface="Courier New" pitchFamily="49" charset="0"/>
                <a:cs typeface="Courier New" pitchFamily="49" charset="0"/>
              </a:rPr>
              <a:t>           = False</a:t>
            </a:r>
          </a:p>
          <a:p>
            <a:r>
              <a:rPr lang="en-US" sz="1000" err="1">
                <a:latin typeface="Courier New" pitchFamily="49" charset="0"/>
                <a:cs typeface="Courier New" pitchFamily="49" charset="0"/>
              </a:rPr>
              <a:t>EstData.DataFilters</a:t>
            </a:r>
            <a:r>
              <a:rPr lang="en-US" sz="1000">
                <a:latin typeface="Courier New" pitchFamily="49" charset="0"/>
                <a:cs typeface="Courier New" pitchFamily="49" charset="0"/>
              </a:rPr>
              <a:t>             = {}</a:t>
            </a:r>
          </a:p>
        </p:txBody>
      </p:sp>
      <p:sp>
        <p:nvSpPr>
          <p:cNvPr id="6" name="Content Placeholder 2">
            <a:extLst>
              <a:ext uri="{FF2B5EF4-FFF2-40B4-BE49-F238E27FC236}">
                <a16:creationId xmlns:a16="http://schemas.microsoft.com/office/drawing/2014/main" id="{3328DB9D-C380-EB36-51C6-30BFBC8E138E}"/>
              </a:ext>
            </a:extLst>
          </p:cNvPr>
          <p:cNvSpPr txBox="1">
            <a:spLocks/>
          </p:cNvSpPr>
          <p:nvPr/>
        </p:nvSpPr>
        <p:spPr>
          <a:xfrm>
            <a:off x="7461504" y="1222498"/>
            <a:ext cx="4152304" cy="5251453"/>
          </a:xfrm>
          <a:prstGeom prst="rect">
            <a:avLst/>
          </a:prstGeom>
        </p:spPr>
        <p:txBody>
          <a:bodyPr vert="horz" lIns="91440" tIns="45720" rIns="91440" bIns="45720" rtlCol="0">
            <a:normAutofit fontScale="85000" lnSpcReduction="10000"/>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lnSpc>
                <a:spcPct val="110000"/>
              </a:lnSpc>
            </a:pPr>
            <a:r>
              <a:rPr lang="en-US" dirty="0"/>
              <a:t>When simulating data, specify the desired tracking chains and data types on the </a:t>
            </a:r>
            <a:r>
              <a:rPr lang="en-US" dirty="0" err="1"/>
              <a:t>AddTrackingConfig</a:t>
            </a:r>
            <a:r>
              <a:rPr lang="en-US" dirty="0"/>
              <a:t> parameter</a:t>
            </a:r>
          </a:p>
          <a:p>
            <a:pPr>
              <a:lnSpc>
                <a:spcPct val="110000"/>
              </a:lnSpc>
            </a:pPr>
            <a:r>
              <a:rPr lang="en-US" dirty="0"/>
              <a:t>If running simulation and estimation in one script use different spacecraft instances for simulation and estimation</a:t>
            </a:r>
          </a:p>
          <a:p>
            <a:pPr lvl="1">
              <a:lnSpc>
                <a:spcPct val="110000"/>
              </a:lnSpc>
            </a:pPr>
            <a:r>
              <a:rPr lang="en-US" dirty="0"/>
              <a:t>At the end of the simulation run, the spacecraft used in the simulation has been propagated forward to the end of the simulation span</a:t>
            </a:r>
          </a:p>
          <a:p>
            <a:pPr>
              <a:lnSpc>
                <a:spcPct val="110000"/>
              </a:lnSpc>
            </a:pPr>
            <a:r>
              <a:rPr lang="en-US" dirty="0"/>
              <a:t>When performing simulation and estimation in the same script, the tracking configs must be enumerated on the TFS for estimation</a:t>
            </a:r>
          </a:p>
          <a:p>
            <a:pPr lvl="1">
              <a:lnSpc>
                <a:spcPct val="110000"/>
              </a:lnSpc>
            </a:pPr>
            <a:r>
              <a:rPr lang="en-US" dirty="0"/>
              <a:t>This is not needed when using a pre-generated GMD file (when running estimation in a separate script)</a:t>
            </a:r>
          </a:p>
        </p:txBody>
      </p:sp>
    </p:spTree>
    <p:extLst>
      <p:ext uri="{BB962C8B-B14F-4D97-AF65-F5344CB8AC3E}">
        <p14:creationId xmlns:p14="http://schemas.microsoft.com/office/powerpoint/2010/main" val="3536957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846B6-83BF-33ED-7F29-6119DA2DFBC1}"/>
              </a:ext>
            </a:extLst>
          </p:cNvPr>
          <p:cNvSpPr>
            <a:spLocks noGrp="1"/>
          </p:cNvSpPr>
          <p:nvPr>
            <p:ph type="title"/>
          </p:nvPr>
        </p:nvSpPr>
        <p:spPr/>
        <p:txBody>
          <a:bodyPr/>
          <a:lstStyle/>
          <a:p>
            <a:r>
              <a:rPr lang="en-US" dirty="0"/>
              <a:t>Multi-Spacecraft Estimation and Crosslink Tracking</a:t>
            </a:r>
          </a:p>
        </p:txBody>
      </p:sp>
      <p:sp>
        <p:nvSpPr>
          <p:cNvPr id="4" name="Slide Number Placeholder 3">
            <a:extLst>
              <a:ext uri="{FF2B5EF4-FFF2-40B4-BE49-F238E27FC236}">
                <a16:creationId xmlns:a16="http://schemas.microsoft.com/office/drawing/2014/main" id="{841AF3EA-0E91-239C-1686-1B6CECB6C4F4}"/>
              </a:ext>
            </a:extLst>
          </p:cNvPr>
          <p:cNvSpPr>
            <a:spLocks noGrp="1"/>
          </p:cNvSpPr>
          <p:nvPr>
            <p:ph type="sldNum" sz="quarter" idx="12"/>
          </p:nvPr>
        </p:nvSpPr>
        <p:spPr/>
        <p:txBody>
          <a:bodyPr/>
          <a:lstStyle/>
          <a:p>
            <a:fld id="{B89D3D56-9C5D-E74E-9C18-21C2C5E31D07}" type="slidenum">
              <a:rPr lang="en-US" smtClean="0"/>
              <a:pPr/>
              <a:t>295</a:t>
            </a:fld>
            <a:endParaRPr lang="en-US"/>
          </a:p>
        </p:txBody>
      </p:sp>
    </p:spTree>
    <p:extLst>
      <p:ext uri="{BB962C8B-B14F-4D97-AF65-F5344CB8AC3E}">
        <p14:creationId xmlns:p14="http://schemas.microsoft.com/office/powerpoint/2010/main" val="41466024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0B509-0596-E2B4-E744-73AB12E8332E}"/>
              </a:ext>
            </a:extLst>
          </p:cNvPr>
          <p:cNvSpPr>
            <a:spLocks noGrp="1"/>
          </p:cNvSpPr>
          <p:nvPr>
            <p:ph type="title"/>
          </p:nvPr>
        </p:nvSpPr>
        <p:spPr/>
        <p:txBody>
          <a:bodyPr/>
          <a:lstStyle/>
          <a:p>
            <a:r>
              <a:rPr lang="en-US" dirty="0"/>
              <a:t>Simultaneously Estimating Multiple Spacecraft</a:t>
            </a:r>
          </a:p>
        </p:txBody>
      </p:sp>
      <p:sp>
        <p:nvSpPr>
          <p:cNvPr id="3" name="Content Placeholder 2">
            <a:extLst>
              <a:ext uri="{FF2B5EF4-FFF2-40B4-BE49-F238E27FC236}">
                <a16:creationId xmlns:a16="http://schemas.microsoft.com/office/drawing/2014/main" id="{57FD70EA-E266-8A18-79CE-F7EF7F9635B0}"/>
              </a:ext>
            </a:extLst>
          </p:cNvPr>
          <p:cNvSpPr>
            <a:spLocks noGrp="1"/>
          </p:cNvSpPr>
          <p:nvPr>
            <p:ph idx="1"/>
          </p:nvPr>
        </p:nvSpPr>
        <p:spPr>
          <a:xfrm>
            <a:off x="1076139" y="1217466"/>
            <a:ext cx="10754972" cy="4741991"/>
          </a:xfrm>
        </p:spPr>
        <p:txBody>
          <a:bodyPr/>
          <a:lstStyle/>
          <a:p>
            <a:r>
              <a:rPr lang="en-US" dirty="0"/>
              <a:t>The GMAT BLS can simultaneously estimate multiple spacecraft</a:t>
            </a:r>
          </a:p>
          <a:p>
            <a:pPr lvl="1"/>
            <a:r>
              <a:rPr lang="en-US" dirty="0"/>
              <a:t>Not currently available in the EKFS</a:t>
            </a:r>
          </a:p>
          <a:p>
            <a:r>
              <a:rPr lang="en-US" dirty="0"/>
              <a:t>Why estimate multiple spacecraft?</a:t>
            </a:r>
          </a:p>
          <a:p>
            <a:pPr lvl="1"/>
            <a:r>
              <a:rPr lang="en-US" dirty="0"/>
              <a:t>In the context of the BLS, the best use case is for a pair (or more) of spacecraft performing “crosslink” tracking, usually in addition to direct ground-to-space tracking for at least one of them</a:t>
            </a:r>
          </a:p>
          <a:p>
            <a:pPr lvl="1"/>
            <a:r>
              <a:rPr lang="en-US" dirty="0"/>
              <a:t>For example, given a relay constellation like TDRS, and users of that constellation, you can simultaneously estimate the orbits of the relay and user spacecraft</a:t>
            </a:r>
          </a:p>
          <a:p>
            <a:pPr lvl="1"/>
            <a:r>
              <a:rPr lang="en-US" dirty="0"/>
              <a:t>In GMAT, there’s no motivation for simultaneous estimation unless the spacecraft are linked by some inter-spacecraft measurement data</a:t>
            </a:r>
          </a:p>
          <a:p>
            <a:r>
              <a:rPr lang="en-US" dirty="0"/>
              <a:t>Crosslink tracking</a:t>
            </a:r>
          </a:p>
          <a:p>
            <a:pPr lvl="1"/>
            <a:r>
              <a:rPr lang="en-US" dirty="0"/>
              <a:t>“Crosslink tracking” means space-to-space tracking between on-orbit spacecraft</a:t>
            </a:r>
          </a:p>
          <a:p>
            <a:pPr lvl="1"/>
            <a:r>
              <a:rPr lang="en-US" dirty="0"/>
              <a:t>Crosslink tracking signals originate in space and do not have a node on the ground, they are relayed back to Earth in telemetry contacts</a:t>
            </a:r>
          </a:p>
          <a:p>
            <a:pPr lvl="1"/>
            <a:r>
              <a:rPr lang="en-US" dirty="0"/>
              <a:t>We should distinguish it from “relay” tracking, where the signal originates on the ground, passes through a relay spacecraft on the way forward to a target spacecraft, returns from the target spacecraft to the relay spacecraft, and then back to the ground</a:t>
            </a:r>
          </a:p>
        </p:txBody>
      </p:sp>
      <p:sp>
        <p:nvSpPr>
          <p:cNvPr id="4" name="Slide Number Placeholder 3">
            <a:extLst>
              <a:ext uri="{FF2B5EF4-FFF2-40B4-BE49-F238E27FC236}">
                <a16:creationId xmlns:a16="http://schemas.microsoft.com/office/drawing/2014/main" id="{FE55A70F-1424-37FA-83F6-9670D165B221}"/>
              </a:ext>
            </a:extLst>
          </p:cNvPr>
          <p:cNvSpPr>
            <a:spLocks noGrp="1"/>
          </p:cNvSpPr>
          <p:nvPr>
            <p:ph type="sldNum" sz="quarter" idx="12"/>
          </p:nvPr>
        </p:nvSpPr>
        <p:spPr/>
        <p:txBody>
          <a:bodyPr/>
          <a:lstStyle/>
          <a:p>
            <a:fld id="{B89D3D56-9C5D-E74E-9C18-21C2C5E31D07}" type="slidenum">
              <a:rPr lang="en-US" smtClean="0"/>
              <a:pPr/>
              <a:t>296</a:t>
            </a:fld>
            <a:endParaRPr lang="en-US"/>
          </a:p>
        </p:txBody>
      </p:sp>
    </p:spTree>
    <p:extLst>
      <p:ext uri="{BB962C8B-B14F-4D97-AF65-F5344CB8AC3E}">
        <p14:creationId xmlns:p14="http://schemas.microsoft.com/office/powerpoint/2010/main" val="20018971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F8D7D-F632-B9E8-C00D-734FF708063F}"/>
              </a:ext>
            </a:extLst>
          </p:cNvPr>
          <p:cNvSpPr>
            <a:spLocks noGrp="1"/>
          </p:cNvSpPr>
          <p:nvPr>
            <p:ph type="title"/>
          </p:nvPr>
        </p:nvSpPr>
        <p:spPr/>
        <p:txBody>
          <a:bodyPr/>
          <a:lstStyle/>
          <a:p>
            <a:r>
              <a:rPr lang="en-US" dirty="0"/>
              <a:t>Crosslink vs. Relay Tracking</a:t>
            </a:r>
          </a:p>
        </p:txBody>
      </p:sp>
      <p:sp>
        <p:nvSpPr>
          <p:cNvPr id="3" name="Content Placeholder 2">
            <a:extLst>
              <a:ext uri="{FF2B5EF4-FFF2-40B4-BE49-F238E27FC236}">
                <a16:creationId xmlns:a16="http://schemas.microsoft.com/office/drawing/2014/main" id="{1DA5A0EB-F60B-505B-2768-7385BE9475D3}"/>
              </a:ext>
            </a:extLst>
          </p:cNvPr>
          <p:cNvSpPr>
            <a:spLocks noGrp="1"/>
          </p:cNvSpPr>
          <p:nvPr>
            <p:ph idx="1"/>
          </p:nvPr>
        </p:nvSpPr>
        <p:spPr>
          <a:xfrm>
            <a:off x="997727" y="5639607"/>
            <a:ext cx="5150925" cy="1009675"/>
          </a:xfrm>
        </p:spPr>
        <p:txBody>
          <a:bodyPr>
            <a:normAutofit fontScale="92500" lnSpcReduction="20000"/>
          </a:bodyPr>
          <a:lstStyle/>
          <a:p>
            <a:r>
              <a:rPr lang="en-US" dirty="0"/>
              <a:t>Relay tracking</a:t>
            </a:r>
          </a:p>
          <a:p>
            <a:pPr lvl="1"/>
            <a:r>
              <a:rPr lang="en-US" dirty="0"/>
              <a:t>Uplink -&gt; Forward link -&gt; Return link -&gt; Downlink</a:t>
            </a:r>
          </a:p>
          <a:p>
            <a:pPr lvl="1">
              <a:lnSpc>
                <a:spcPct val="90000"/>
              </a:lnSpc>
            </a:pPr>
            <a:r>
              <a:rPr lang="en-US" dirty="0"/>
              <a:t>Tracking signal originates and terminates on the ground</a:t>
            </a:r>
          </a:p>
        </p:txBody>
      </p:sp>
      <p:sp>
        <p:nvSpPr>
          <p:cNvPr id="4" name="Slide Number Placeholder 3">
            <a:extLst>
              <a:ext uri="{FF2B5EF4-FFF2-40B4-BE49-F238E27FC236}">
                <a16:creationId xmlns:a16="http://schemas.microsoft.com/office/drawing/2014/main" id="{5A01A9D3-20EB-8AC7-F4D9-13530DC0B4A7}"/>
              </a:ext>
            </a:extLst>
          </p:cNvPr>
          <p:cNvSpPr>
            <a:spLocks noGrp="1"/>
          </p:cNvSpPr>
          <p:nvPr>
            <p:ph type="sldNum" sz="quarter" idx="12"/>
          </p:nvPr>
        </p:nvSpPr>
        <p:spPr/>
        <p:txBody>
          <a:bodyPr/>
          <a:lstStyle/>
          <a:p>
            <a:fld id="{B89D3D56-9C5D-E74E-9C18-21C2C5E31D07}" type="slidenum">
              <a:rPr lang="en-US" smtClean="0"/>
              <a:pPr/>
              <a:t>297</a:t>
            </a:fld>
            <a:endParaRPr lang="en-US"/>
          </a:p>
        </p:txBody>
      </p:sp>
      <p:sp>
        <p:nvSpPr>
          <p:cNvPr id="6" name="Oval 5">
            <a:extLst>
              <a:ext uri="{FF2B5EF4-FFF2-40B4-BE49-F238E27FC236}">
                <a16:creationId xmlns:a16="http://schemas.microsoft.com/office/drawing/2014/main" id="{3339428F-BD2D-5E28-5337-F7537B3E5018}"/>
              </a:ext>
            </a:extLst>
          </p:cNvPr>
          <p:cNvSpPr/>
          <p:nvPr/>
        </p:nvSpPr>
        <p:spPr>
          <a:xfrm>
            <a:off x="2194560" y="2528316"/>
            <a:ext cx="1700784" cy="16550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DA7E187-4D07-41E3-816F-8592EBD11AFC}"/>
              </a:ext>
            </a:extLst>
          </p:cNvPr>
          <p:cNvSpPr/>
          <p:nvPr/>
        </p:nvSpPr>
        <p:spPr>
          <a:xfrm>
            <a:off x="1729740" y="2097786"/>
            <a:ext cx="2630424" cy="2516124"/>
          </a:xfrm>
          <a:prstGeom prst="ellipse">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C52FF72-33C3-A84F-053C-628C7F385DF5}"/>
              </a:ext>
            </a:extLst>
          </p:cNvPr>
          <p:cNvSpPr/>
          <p:nvPr/>
        </p:nvSpPr>
        <p:spPr>
          <a:xfrm>
            <a:off x="804672" y="1344168"/>
            <a:ext cx="4480560" cy="4169664"/>
          </a:xfrm>
          <a:prstGeom prst="ellipse">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3C4190FC-BE1E-5CA4-F172-B4CAB0EA796F}"/>
              </a:ext>
            </a:extLst>
          </p:cNvPr>
          <p:cNvSpPr/>
          <p:nvPr/>
        </p:nvSpPr>
        <p:spPr>
          <a:xfrm rot="1603594">
            <a:off x="3515570" y="2629788"/>
            <a:ext cx="115240" cy="126151"/>
          </a:xfrm>
          <a:prstGeom prst="triangl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ED6DD42F-F9EA-588B-DE12-DF3C81FD0DED}"/>
              </a:ext>
            </a:extLst>
          </p:cNvPr>
          <p:cNvSpPr/>
          <p:nvPr/>
        </p:nvSpPr>
        <p:spPr>
          <a:xfrm>
            <a:off x="2194560" y="2161138"/>
            <a:ext cx="294289" cy="24173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CDED1CC7-EFC8-462C-CC66-19982930DCB7}"/>
              </a:ext>
            </a:extLst>
          </p:cNvPr>
          <p:cNvSpPr/>
          <p:nvPr/>
        </p:nvSpPr>
        <p:spPr>
          <a:xfrm>
            <a:off x="3955353" y="1408845"/>
            <a:ext cx="294289" cy="24173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9708406-2AC2-B502-AD39-B4F97F8DEDF6}"/>
              </a:ext>
            </a:extLst>
          </p:cNvPr>
          <p:cNvCxnSpPr>
            <a:cxnSpLocks/>
          </p:cNvCxnSpPr>
          <p:nvPr/>
        </p:nvCxnSpPr>
        <p:spPr>
          <a:xfrm flipV="1">
            <a:off x="3715738" y="1723735"/>
            <a:ext cx="416264" cy="8422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2A99801-1FD5-FC3B-9733-BB482C12D90F}"/>
              </a:ext>
            </a:extLst>
          </p:cNvPr>
          <p:cNvCxnSpPr>
            <a:cxnSpLocks/>
          </p:cNvCxnSpPr>
          <p:nvPr/>
        </p:nvCxnSpPr>
        <p:spPr>
          <a:xfrm flipH="1">
            <a:off x="2423160" y="1579352"/>
            <a:ext cx="1387357" cy="5086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459661D-941D-A2BC-1C04-DBC56EBF26A5}"/>
              </a:ext>
            </a:extLst>
          </p:cNvPr>
          <p:cNvCxnSpPr>
            <a:cxnSpLocks/>
          </p:cNvCxnSpPr>
          <p:nvPr/>
        </p:nvCxnSpPr>
        <p:spPr>
          <a:xfrm flipV="1">
            <a:off x="2488849" y="1628394"/>
            <a:ext cx="1372222" cy="5164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AAB91D8F-60F0-3364-E49D-B45490542037}"/>
              </a:ext>
            </a:extLst>
          </p:cNvPr>
          <p:cNvCxnSpPr>
            <a:cxnSpLocks/>
          </p:cNvCxnSpPr>
          <p:nvPr/>
        </p:nvCxnSpPr>
        <p:spPr>
          <a:xfrm flipH="1">
            <a:off x="3573190" y="1750969"/>
            <a:ext cx="450213" cy="8150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38B257D2-5AF6-C807-9E98-BF39720C5A39}"/>
              </a:ext>
            </a:extLst>
          </p:cNvPr>
          <p:cNvSpPr/>
          <p:nvPr/>
        </p:nvSpPr>
        <p:spPr>
          <a:xfrm>
            <a:off x="8053750" y="2528316"/>
            <a:ext cx="1700784" cy="165506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A17D2BE-E890-27CF-DB16-46ADA27D7018}"/>
              </a:ext>
            </a:extLst>
          </p:cNvPr>
          <p:cNvSpPr/>
          <p:nvPr/>
        </p:nvSpPr>
        <p:spPr>
          <a:xfrm>
            <a:off x="7588930" y="2097786"/>
            <a:ext cx="2630424" cy="2516124"/>
          </a:xfrm>
          <a:prstGeom prst="ellipse">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A14DD88-C02C-C4A2-1489-7E442A40F1C8}"/>
              </a:ext>
            </a:extLst>
          </p:cNvPr>
          <p:cNvSpPr/>
          <p:nvPr/>
        </p:nvSpPr>
        <p:spPr>
          <a:xfrm>
            <a:off x="6663862" y="1344168"/>
            <a:ext cx="4480560" cy="4169664"/>
          </a:xfrm>
          <a:prstGeom prst="ellipse">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5CCEE066-3CEB-512B-5F8C-D94413238A23}"/>
              </a:ext>
            </a:extLst>
          </p:cNvPr>
          <p:cNvSpPr/>
          <p:nvPr/>
        </p:nvSpPr>
        <p:spPr>
          <a:xfrm rot="1603594">
            <a:off x="9374760" y="2629788"/>
            <a:ext cx="115240" cy="126151"/>
          </a:xfrm>
          <a:prstGeom prst="triangle">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Star: 5 Points 41">
            <a:extLst>
              <a:ext uri="{FF2B5EF4-FFF2-40B4-BE49-F238E27FC236}">
                <a16:creationId xmlns:a16="http://schemas.microsoft.com/office/drawing/2014/main" id="{8B04A5C9-8A8C-0427-839A-6ACB840B0E24}"/>
              </a:ext>
            </a:extLst>
          </p:cNvPr>
          <p:cNvSpPr/>
          <p:nvPr/>
        </p:nvSpPr>
        <p:spPr>
          <a:xfrm>
            <a:off x="8053750" y="2161138"/>
            <a:ext cx="294289" cy="24173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Star: 5 Points 42">
            <a:extLst>
              <a:ext uri="{FF2B5EF4-FFF2-40B4-BE49-F238E27FC236}">
                <a16:creationId xmlns:a16="http://schemas.microsoft.com/office/drawing/2014/main" id="{725060A8-3C2C-4A78-D033-08BBD0307CE9}"/>
              </a:ext>
            </a:extLst>
          </p:cNvPr>
          <p:cNvSpPr/>
          <p:nvPr/>
        </p:nvSpPr>
        <p:spPr>
          <a:xfrm>
            <a:off x="9814543" y="1408845"/>
            <a:ext cx="294289" cy="241738"/>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F848648B-2C5D-9902-C882-2606CD179FF0}"/>
              </a:ext>
            </a:extLst>
          </p:cNvPr>
          <p:cNvCxnSpPr>
            <a:cxnSpLocks/>
          </p:cNvCxnSpPr>
          <p:nvPr/>
        </p:nvCxnSpPr>
        <p:spPr>
          <a:xfrm flipH="1">
            <a:off x="8282350" y="1579352"/>
            <a:ext cx="1387357" cy="5086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749A681A-EFE8-0506-9E9B-2737594932A5}"/>
              </a:ext>
            </a:extLst>
          </p:cNvPr>
          <p:cNvCxnSpPr>
            <a:cxnSpLocks/>
          </p:cNvCxnSpPr>
          <p:nvPr/>
        </p:nvCxnSpPr>
        <p:spPr>
          <a:xfrm flipV="1">
            <a:off x="8348039" y="1628394"/>
            <a:ext cx="1372222" cy="51647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8" name="Content Placeholder 2">
            <a:extLst>
              <a:ext uri="{FF2B5EF4-FFF2-40B4-BE49-F238E27FC236}">
                <a16:creationId xmlns:a16="http://schemas.microsoft.com/office/drawing/2014/main" id="{9B4E4EE8-C7D2-13B9-810A-63D0751AA658}"/>
              </a:ext>
            </a:extLst>
          </p:cNvPr>
          <p:cNvSpPr txBox="1">
            <a:spLocks/>
          </p:cNvSpPr>
          <p:nvPr/>
        </p:nvSpPr>
        <p:spPr>
          <a:xfrm>
            <a:off x="6673893" y="5586983"/>
            <a:ext cx="4720513" cy="1009675"/>
          </a:xfrm>
          <a:prstGeom prst="rect">
            <a:avLst/>
          </a:prstGeom>
        </p:spPr>
        <p:txBody>
          <a:bodyPr vert="horz" lIns="91440" tIns="45720" rIns="91440" bIns="45720" rtlCol="0">
            <a:normAutofit fontScale="92500" lnSpcReduction="10000"/>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a:t>Crosslink tracking</a:t>
            </a:r>
          </a:p>
          <a:p>
            <a:pPr lvl="1"/>
            <a:r>
              <a:rPr lang="en-US" dirty="0"/>
              <a:t>No uplink or downlink</a:t>
            </a:r>
          </a:p>
          <a:p>
            <a:pPr lvl="1"/>
            <a:r>
              <a:rPr lang="en-US" dirty="0"/>
              <a:t>Tracking signal originates and terminates in space</a:t>
            </a:r>
          </a:p>
        </p:txBody>
      </p:sp>
      <p:sp>
        <p:nvSpPr>
          <p:cNvPr id="5" name="TextBox 4">
            <a:extLst>
              <a:ext uri="{FF2B5EF4-FFF2-40B4-BE49-F238E27FC236}">
                <a16:creationId xmlns:a16="http://schemas.microsoft.com/office/drawing/2014/main" id="{6AA0A182-FC59-4C8B-1485-889A164A5886}"/>
              </a:ext>
            </a:extLst>
          </p:cNvPr>
          <p:cNvSpPr txBox="1"/>
          <p:nvPr/>
        </p:nvSpPr>
        <p:spPr>
          <a:xfrm rot="18106951">
            <a:off x="3619492" y="1891119"/>
            <a:ext cx="998727" cy="125440"/>
          </a:xfrm>
          <a:prstGeom prst="rect">
            <a:avLst/>
          </a:prstGeom>
        </p:spPr>
        <p:txBody>
          <a:bodyPr vert="horz" wrap="square" lIns="91440" tIns="45720" rIns="91440" bIns="45720" rtlCol="0">
            <a:noAutofit/>
          </a:bodyPr>
          <a:lstStyle/>
          <a:p>
            <a:pPr>
              <a:lnSpc>
                <a:spcPct val="90000"/>
              </a:lnSpc>
            </a:pPr>
            <a:r>
              <a:rPr lang="en-US" sz="1200" b="1" dirty="0">
                <a:latin typeface="Calibri" panose="020F0502020204030204" pitchFamily="34" charset="0"/>
                <a:cs typeface="Calibri" panose="020F0502020204030204" pitchFamily="34" charset="0"/>
              </a:rPr>
              <a:t>uplink</a:t>
            </a:r>
          </a:p>
        </p:txBody>
      </p:sp>
      <p:sp>
        <p:nvSpPr>
          <p:cNvPr id="12" name="TextBox 11">
            <a:extLst>
              <a:ext uri="{FF2B5EF4-FFF2-40B4-BE49-F238E27FC236}">
                <a16:creationId xmlns:a16="http://schemas.microsoft.com/office/drawing/2014/main" id="{894BEE06-E3B3-7B79-8FAB-D42FDF2EC020}"/>
              </a:ext>
            </a:extLst>
          </p:cNvPr>
          <p:cNvSpPr txBox="1"/>
          <p:nvPr/>
        </p:nvSpPr>
        <p:spPr>
          <a:xfrm rot="20310348">
            <a:off x="2496656" y="1636073"/>
            <a:ext cx="998727" cy="125440"/>
          </a:xfrm>
          <a:prstGeom prst="rect">
            <a:avLst/>
          </a:prstGeom>
        </p:spPr>
        <p:txBody>
          <a:bodyPr vert="horz" wrap="square" lIns="91440" tIns="45720" rIns="91440" bIns="45720" rtlCol="0">
            <a:noAutofit/>
          </a:bodyPr>
          <a:lstStyle/>
          <a:p>
            <a:pPr>
              <a:lnSpc>
                <a:spcPct val="90000"/>
              </a:lnSpc>
            </a:pPr>
            <a:r>
              <a:rPr lang="en-US" sz="1200" b="1" dirty="0">
                <a:latin typeface="Calibri" panose="020F0502020204030204" pitchFamily="34" charset="0"/>
                <a:cs typeface="Calibri" panose="020F0502020204030204" pitchFamily="34" charset="0"/>
              </a:rPr>
              <a:t>forward link</a:t>
            </a:r>
          </a:p>
        </p:txBody>
      </p:sp>
      <p:sp>
        <p:nvSpPr>
          <p:cNvPr id="15" name="TextBox 14">
            <a:extLst>
              <a:ext uri="{FF2B5EF4-FFF2-40B4-BE49-F238E27FC236}">
                <a16:creationId xmlns:a16="http://schemas.microsoft.com/office/drawing/2014/main" id="{7ED5AE38-6753-5CCF-0A02-802DCFD448A1}"/>
              </a:ext>
            </a:extLst>
          </p:cNvPr>
          <p:cNvSpPr txBox="1"/>
          <p:nvPr/>
        </p:nvSpPr>
        <p:spPr>
          <a:xfrm rot="20310348">
            <a:off x="2649056" y="1879913"/>
            <a:ext cx="998727" cy="125440"/>
          </a:xfrm>
          <a:prstGeom prst="rect">
            <a:avLst/>
          </a:prstGeom>
        </p:spPr>
        <p:txBody>
          <a:bodyPr vert="horz" wrap="square" lIns="91440" tIns="45720" rIns="91440" bIns="45720" rtlCol="0">
            <a:noAutofit/>
          </a:bodyPr>
          <a:lstStyle/>
          <a:p>
            <a:pPr>
              <a:lnSpc>
                <a:spcPct val="90000"/>
              </a:lnSpc>
            </a:pPr>
            <a:r>
              <a:rPr lang="en-US" sz="1200" b="1" dirty="0">
                <a:latin typeface="Calibri" panose="020F0502020204030204" pitchFamily="34" charset="0"/>
                <a:cs typeface="Calibri" panose="020F0502020204030204" pitchFamily="34" charset="0"/>
              </a:rPr>
              <a:t>return link</a:t>
            </a:r>
          </a:p>
        </p:txBody>
      </p:sp>
      <p:sp>
        <p:nvSpPr>
          <p:cNvPr id="16" name="TextBox 15">
            <a:extLst>
              <a:ext uri="{FF2B5EF4-FFF2-40B4-BE49-F238E27FC236}">
                <a16:creationId xmlns:a16="http://schemas.microsoft.com/office/drawing/2014/main" id="{E3097077-57DF-AD8E-1964-3012984A68B9}"/>
              </a:ext>
            </a:extLst>
          </p:cNvPr>
          <p:cNvSpPr txBox="1"/>
          <p:nvPr/>
        </p:nvSpPr>
        <p:spPr>
          <a:xfrm rot="17802043">
            <a:off x="3219337" y="1897969"/>
            <a:ext cx="998727" cy="125440"/>
          </a:xfrm>
          <a:prstGeom prst="rect">
            <a:avLst/>
          </a:prstGeom>
        </p:spPr>
        <p:txBody>
          <a:bodyPr vert="horz" wrap="square" lIns="91440" tIns="45720" rIns="91440" bIns="45720" rtlCol="0">
            <a:noAutofit/>
          </a:bodyPr>
          <a:lstStyle/>
          <a:p>
            <a:pPr>
              <a:lnSpc>
                <a:spcPct val="90000"/>
              </a:lnSpc>
            </a:pPr>
            <a:r>
              <a:rPr lang="en-US" sz="1200" b="1" dirty="0">
                <a:latin typeface="Calibri" panose="020F0502020204030204" pitchFamily="34" charset="0"/>
                <a:cs typeface="Calibri" panose="020F0502020204030204" pitchFamily="34" charset="0"/>
              </a:rPr>
              <a:t>downlink</a:t>
            </a:r>
          </a:p>
        </p:txBody>
      </p:sp>
      <p:sp>
        <p:nvSpPr>
          <p:cNvPr id="17" name="TextBox 16">
            <a:extLst>
              <a:ext uri="{FF2B5EF4-FFF2-40B4-BE49-F238E27FC236}">
                <a16:creationId xmlns:a16="http://schemas.microsoft.com/office/drawing/2014/main" id="{821F24D2-6A12-F5B1-C2EA-6B58B3F7CE91}"/>
              </a:ext>
            </a:extLst>
          </p:cNvPr>
          <p:cNvSpPr txBox="1"/>
          <p:nvPr/>
        </p:nvSpPr>
        <p:spPr>
          <a:xfrm>
            <a:off x="4011837" y="1135521"/>
            <a:ext cx="1119395" cy="420873"/>
          </a:xfrm>
          <a:prstGeom prst="rect">
            <a:avLst/>
          </a:prstGeom>
        </p:spPr>
        <p:txBody>
          <a:bodyPr vert="horz" wrap="square" lIns="91440" tIns="45720" rIns="91440" bIns="45720" rtlCol="0">
            <a:noAutofit/>
          </a:bodyPr>
          <a:lstStyle/>
          <a:p>
            <a:pPr algn="ctr">
              <a:lnSpc>
                <a:spcPct val="90000"/>
              </a:lnSpc>
            </a:pPr>
            <a:r>
              <a:rPr lang="en-US" sz="1200" b="1" dirty="0">
                <a:latin typeface="Calibri" panose="020F0502020204030204" pitchFamily="34" charset="0"/>
                <a:cs typeface="Calibri" panose="020F0502020204030204" pitchFamily="34" charset="0"/>
              </a:rPr>
              <a:t>Relay Spacecraft</a:t>
            </a:r>
          </a:p>
        </p:txBody>
      </p:sp>
    </p:spTree>
    <p:extLst>
      <p:ext uri="{BB962C8B-B14F-4D97-AF65-F5344CB8AC3E}">
        <p14:creationId xmlns:p14="http://schemas.microsoft.com/office/powerpoint/2010/main" val="306846293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195F-8186-4735-51A5-E599F646ED3C}"/>
              </a:ext>
            </a:extLst>
          </p:cNvPr>
          <p:cNvSpPr>
            <a:spLocks noGrp="1"/>
          </p:cNvSpPr>
          <p:nvPr>
            <p:ph type="title"/>
          </p:nvPr>
        </p:nvSpPr>
        <p:spPr/>
        <p:txBody>
          <a:bodyPr/>
          <a:lstStyle/>
          <a:p>
            <a:r>
              <a:rPr lang="en-US" dirty="0"/>
              <a:t>Example Case – Lunar Tracking Constellation</a:t>
            </a:r>
          </a:p>
        </p:txBody>
      </p:sp>
      <p:sp>
        <p:nvSpPr>
          <p:cNvPr id="3" name="Content Placeholder 2">
            <a:extLst>
              <a:ext uri="{FF2B5EF4-FFF2-40B4-BE49-F238E27FC236}">
                <a16:creationId xmlns:a16="http://schemas.microsoft.com/office/drawing/2014/main" id="{15028454-ABD1-AE17-BE17-CB0BEFA6679B}"/>
              </a:ext>
            </a:extLst>
          </p:cNvPr>
          <p:cNvSpPr>
            <a:spLocks noGrp="1"/>
          </p:cNvSpPr>
          <p:nvPr>
            <p:ph idx="1"/>
          </p:nvPr>
        </p:nvSpPr>
        <p:spPr>
          <a:xfrm>
            <a:off x="1076139" y="1277646"/>
            <a:ext cx="5468756" cy="4741991"/>
          </a:xfrm>
        </p:spPr>
        <p:txBody>
          <a:bodyPr/>
          <a:lstStyle/>
          <a:p>
            <a:r>
              <a:rPr lang="en-US" dirty="0"/>
              <a:t>We’ll simulate a case where we have a constellation of three lunar tracking satellites and a low lunar science mission</a:t>
            </a:r>
          </a:p>
          <a:p>
            <a:pPr lvl="1"/>
            <a:r>
              <a:rPr lang="en-US" dirty="0"/>
              <a:t>We’ll estimate the orbit of the science mission and one of the tracking satellites</a:t>
            </a:r>
          </a:p>
          <a:p>
            <a:pPr lvl="1"/>
            <a:r>
              <a:rPr lang="en-US" dirty="0"/>
              <a:t>We’ll use ephemeris files for the other two tracking satellites</a:t>
            </a:r>
          </a:p>
          <a:p>
            <a:r>
              <a:rPr lang="en-US" dirty="0"/>
              <a:t>The tracking satellites will be tracked from earth for their orbit</a:t>
            </a:r>
          </a:p>
          <a:p>
            <a:r>
              <a:rPr lang="en-US" dirty="0"/>
              <a:t>The science/target satellite will only receive tracking from the lunar constellation</a:t>
            </a:r>
          </a:p>
          <a:p>
            <a:r>
              <a:rPr lang="en-US" dirty="0"/>
              <a:t>Using ephemeris files is not required for crosslink or multi-spacecraft estimation, but multi-spacecraft estimation gets difficult without some strong orbit constraints</a:t>
            </a:r>
          </a:p>
        </p:txBody>
      </p:sp>
      <p:sp>
        <p:nvSpPr>
          <p:cNvPr id="4" name="Slide Number Placeholder 3">
            <a:extLst>
              <a:ext uri="{FF2B5EF4-FFF2-40B4-BE49-F238E27FC236}">
                <a16:creationId xmlns:a16="http://schemas.microsoft.com/office/drawing/2014/main" id="{3C8F2977-330F-A13E-7C3C-D69060147580}"/>
              </a:ext>
            </a:extLst>
          </p:cNvPr>
          <p:cNvSpPr>
            <a:spLocks noGrp="1"/>
          </p:cNvSpPr>
          <p:nvPr>
            <p:ph type="sldNum" sz="quarter" idx="12"/>
          </p:nvPr>
        </p:nvSpPr>
        <p:spPr/>
        <p:txBody>
          <a:bodyPr/>
          <a:lstStyle/>
          <a:p>
            <a:fld id="{B89D3D56-9C5D-E74E-9C18-21C2C5E31D07}" type="slidenum">
              <a:rPr lang="en-US" smtClean="0"/>
              <a:pPr/>
              <a:t>298</a:t>
            </a:fld>
            <a:endParaRPr lang="en-US"/>
          </a:p>
        </p:txBody>
      </p:sp>
      <p:pic>
        <p:nvPicPr>
          <p:cNvPr id="9" name="Picture 8">
            <a:extLst>
              <a:ext uri="{FF2B5EF4-FFF2-40B4-BE49-F238E27FC236}">
                <a16:creationId xmlns:a16="http://schemas.microsoft.com/office/drawing/2014/main" id="{4A674409-23A9-E17C-82EC-A068ABCD3128}"/>
              </a:ext>
            </a:extLst>
          </p:cNvPr>
          <p:cNvPicPr>
            <a:picLocks noChangeAspect="1"/>
          </p:cNvPicPr>
          <p:nvPr/>
        </p:nvPicPr>
        <p:blipFill>
          <a:blip r:embed="rId2"/>
          <a:stretch>
            <a:fillRect/>
          </a:stretch>
        </p:blipFill>
        <p:spPr>
          <a:xfrm>
            <a:off x="6655980" y="1277646"/>
            <a:ext cx="5067211" cy="4520021"/>
          </a:xfrm>
          <a:prstGeom prst="rect">
            <a:avLst/>
          </a:prstGeom>
        </p:spPr>
      </p:pic>
    </p:spTree>
    <p:extLst>
      <p:ext uri="{BB962C8B-B14F-4D97-AF65-F5344CB8AC3E}">
        <p14:creationId xmlns:p14="http://schemas.microsoft.com/office/powerpoint/2010/main" val="16943902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490F-C257-9FD1-DAF1-08E6A855B943}"/>
              </a:ext>
            </a:extLst>
          </p:cNvPr>
          <p:cNvSpPr>
            <a:spLocks noGrp="1"/>
          </p:cNvSpPr>
          <p:nvPr>
            <p:ph type="title"/>
          </p:nvPr>
        </p:nvSpPr>
        <p:spPr/>
        <p:txBody>
          <a:bodyPr/>
          <a:lstStyle/>
          <a:p>
            <a:r>
              <a:rPr lang="en-US" dirty="0"/>
              <a:t>Configuring Crosslink tracking and Multi-Spacecraft Estimation</a:t>
            </a:r>
          </a:p>
        </p:txBody>
      </p:sp>
      <p:sp>
        <p:nvSpPr>
          <p:cNvPr id="3" name="Content Placeholder 2">
            <a:extLst>
              <a:ext uri="{FF2B5EF4-FFF2-40B4-BE49-F238E27FC236}">
                <a16:creationId xmlns:a16="http://schemas.microsoft.com/office/drawing/2014/main" id="{2ED014AC-585C-80FD-DE23-63DDA3FEE081}"/>
              </a:ext>
            </a:extLst>
          </p:cNvPr>
          <p:cNvSpPr>
            <a:spLocks noGrp="1"/>
          </p:cNvSpPr>
          <p:nvPr>
            <p:ph idx="1"/>
          </p:nvPr>
        </p:nvSpPr>
        <p:spPr>
          <a:xfrm>
            <a:off x="1076139" y="4833348"/>
            <a:ext cx="10754972" cy="1807446"/>
          </a:xfrm>
        </p:spPr>
        <p:txBody>
          <a:bodyPr>
            <a:normAutofit/>
          </a:bodyPr>
          <a:lstStyle/>
          <a:p>
            <a:r>
              <a:rPr lang="en-US" dirty="0"/>
              <a:t>To configure crosslink tracking</a:t>
            </a:r>
          </a:p>
          <a:p>
            <a:pPr lvl="1"/>
            <a:r>
              <a:rPr lang="en-US" dirty="0"/>
              <a:t>Add a Receiver object to the spacecraft acting as the on-orbit tracking spacecraft</a:t>
            </a:r>
          </a:p>
          <a:p>
            <a:pPr lvl="1"/>
            <a:r>
              <a:rPr lang="en-US" dirty="0"/>
              <a:t>Add one or more </a:t>
            </a:r>
            <a:r>
              <a:rPr lang="en-US" dirty="0" err="1"/>
              <a:t>ErrorModel</a:t>
            </a:r>
            <a:r>
              <a:rPr lang="en-US" dirty="0"/>
              <a:t>(s) to the tracking spacecraft receiver</a:t>
            </a:r>
          </a:p>
          <a:p>
            <a:r>
              <a:rPr lang="en-US" dirty="0"/>
              <a:t>To configure multi-spacecraft estimation</a:t>
            </a:r>
          </a:p>
          <a:p>
            <a:pPr lvl="1"/>
            <a:r>
              <a:rPr lang="en-US" dirty="0"/>
              <a:t>Assign </a:t>
            </a:r>
            <a:r>
              <a:rPr lang="en-US" dirty="0" err="1"/>
              <a:t>CartesianState</a:t>
            </a:r>
            <a:r>
              <a:rPr lang="en-US" dirty="0"/>
              <a:t> or </a:t>
            </a:r>
            <a:r>
              <a:rPr lang="en-US" dirty="0" err="1"/>
              <a:t>KeplerianState</a:t>
            </a:r>
            <a:r>
              <a:rPr lang="en-US" dirty="0"/>
              <a:t> to the </a:t>
            </a:r>
            <a:r>
              <a:rPr lang="en-US" dirty="0" err="1"/>
              <a:t>SolveFors</a:t>
            </a:r>
            <a:r>
              <a:rPr lang="en-US" dirty="0"/>
              <a:t> list of any spacecraft you wish to estimate</a:t>
            </a:r>
          </a:p>
        </p:txBody>
      </p:sp>
      <p:sp>
        <p:nvSpPr>
          <p:cNvPr id="4" name="Slide Number Placeholder 3">
            <a:extLst>
              <a:ext uri="{FF2B5EF4-FFF2-40B4-BE49-F238E27FC236}">
                <a16:creationId xmlns:a16="http://schemas.microsoft.com/office/drawing/2014/main" id="{6C58AF0E-4882-E1B9-4764-0D4ADF76C09B}"/>
              </a:ext>
            </a:extLst>
          </p:cNvPr>
          <p:cNvSpPr>
            <a:spLocks noGrp="1"/>
          </p:cNvSpPr>
          <p:nvPr>
            <p:ph type="sldNum" sz="quarter" idx="12"/>
          </p:nvPr>
        </p:nvSpPr>
        <p:spPr/>
        <p:txBody>
          <a:bodyPr/>
          <a:lstStyle/>
          <a:p>
            <a:fld id="{B89D3D56-9C5D-E74E-9C18-21C2C5E31D07}" type="slidenum">
              <a:rPr lang="en-US" smtClean="0"/>
              <a:pPr/>
              <a:t>299</a:t>
            </a:fld>
            <a:endParaRPr lang="en-US"/>
          </a:p>
        </p:txBody>
      </p:sp>
      <p:sp>
        <p:nvSpPr>
          <p:cNvPr id="5" name="TextBox 4">
            <a:extLst>
              <a:ext uri="{FF2B5EF4-FFF2-40B4-BE49-F238E27FC236}">
                <a16:creationId xmlns:a16="http://schemas.microsoft.com/office/drawing/2014/main" id="{92C32CF3-0A5E-662E-B40C-EBD3A04B0610}"/>
              </a:ext>
            </a:extLst>
          </p:cNvPr>
          <p:cNvSpPr txBox="1"/>
          <p:nvPr/>
        </p:nvSpPr>
        <p:spPr>
          <a:xfrm>
            <a:off x="833821" y="1222498"/>
            <a:ext cx="10997290" cy="3477875"/>
          </a:xfrm>
          <a:prstGeom prst="rect">
            <a:avLst/>
          </a:prstGeom>
          <a:noFill/>
          <a:ln>
            <a:solidFill>
              <a:schemeClr val="accent1"/>
            </a:solidFill>
            <a:prstDash val="dash"/>
          </a:ln>
        </p:spPr>
        <p:txBody>
          <a:bodyPr wrap="square">
            <a:spAutoFit/>
          </a:bodyPr>
          <a:lstStyle/>
          <a:p>
            <a:r>
              <a:rPr lang="en-US" sz="1000" dirty="0">
                <a:latin typeface="Courier New" pitchFamily="49" charset="0"/>
                <a:cs typeface="Courier New" pitchFamily="49" charset="0"/>
              </a:rPr>
              <a:t>...</a:t>
            </a:r>
          </a:p>
          <a:p>
            <a:r>
              <a:rPr lang="en-US" sz="1000" dirty="0">
                <a:latin typeface="Courier New" pitchFamily="49" charset="0"/>
                <a:cs typeface="Courier New" pitchFamily="49" charset="0"/>
              </a:rPr>
              <a:t>Create Receiver </a:t>
            </a:r>
            <a:r>
              <a:rPr lang="en-US" sz="1000" dirty="0" err="1">
                <a:latin typeface="Courier New" pitchFamily="49" charset="0"/>
                <a:cs typeface="Courier New" pitchFamily="49" charset="0"/>
              </a:rPr>
              <a:t>TrkrRcvr</a:t>
            </a:r>
            <a:endParaRPr lang="en-US" sz="1000" dirty="0">
              <a:latin typeface="Courier New" pitchFamily="49" charset="0"/>
              <a:cs typeface="Courier New" pitchFamily="49" charset="0"/>
            </a:endParaRPr>
          </a:p>
          <a:p>
            <a:r>
              <a:rPr lang="en-US" sz="1000" dirty="0">
                <a:latin typeface="Courier New" pitchFamily="49" charset="0"/>
                <a:cs typeface="Courier New" pitchFamily="49" charset="0"/>
              </a:rPr>
              <a:t>...</a:t>
            </a:r>
          </a:p>
          <a:p>
            <a:r>
              <a:rPr lang="en-US" sz="1000" dirty="0">
                <a:latin typeface="Courier New" pitchFamily="49" charset="0"/>
                <a:cs typeface="Courier New" pitchFamily="49" charset="0"/>
              </a:rPr>
              <a:t>Sat1.AddHardware      = {</a:t>
            </a:r>
            <a:r>
              <a:rPr lang="en-US" sz="1000" dirty="0" err="1">
                <a:latin typeface="Courier New" pitchFamily="49" charset="0"/>
                <a:cs typeface="Courier New" pitchFamily="49" charset="0"/>
              </a:rPr>
              <a:t>TrkrAnt</a:t>
            </a:r>
            <a:r>
              <a:rPr lang="en-US" sz="1000" dirty="0">
                <a:latin typeface="Courier New" pitchFamily="49" charset="0"/>
                <a:cs typeface="Courier New" pitchFamily="49" charset="0"/>
              </a:rPr>
              <a:t>, </a:t>
            </a:r>
            <a:r>
              <a:rPr lang="en-US" sz="1000" dirty="0" err="1">
                <a:latin typeface="Courier New" pitchFamily="49" charset="0"/>
                <a:cs typeface="Courier New" pitchFamily="49" charset="0"/>
              </a:rPr>
              <a:t>TrkrXmtr</a:t>
            </a:r>
            <a:r>
              <a:rPr lang="en-US" sz="1000" dirty="0">
                <a:latin typeface="Courier New" pitchFamily="49" charset="0"/>
                <a:cs typeface="Courier New" pitchFamily="49" charset="0"/>
              </a:rPr>
              <a:t>, </a:t>
            </a:r>
            <a:r>
              <a:rPr lang="en-US" sz="1000" dirty="0" err="1">
                <a:latin typeface="Courier New" pitchFamily="49" charset="0"/>
                <a:cs typeface="Courier New" pitchFamily="49" charset="0"/>
              </a:rPr>
              <a:t>TrkrRcvr</a:t>
            </a:r>
            <a:r>
              <a:rPr lang="en-US" sz="1000" dirty="0">
                <a:latin typeface="Courier New" pitchFamily="49" charset="0"/>
                <a:cs typeface="Courier New" pitchFamily="49" charset="0"/>
              </a:rPr>
              <a:t>, </a:t>
            </a:r>
            <a:r>
              <a:rPr lang="en-US" sz="1000" dirty="0" err="1">
                <a:latin typeface="Courier New" pitchFamily="49" charset="0"/>
                <a:cs typeface="Courier New" pitchFamily="49" charset="0"/>
              </a:rPr>
              <a:t>TrkrXpndr</a:t>
            </a:r>
            <a:r>
              <a:rPr lang="en-US" sz="1000" dirty="0">
                <a:latin typeface="Courier New" pitchFamily="49" charset="0"/>
                <a:cs typeface="Courier New" pitchFamily="49" charset="0"/>
              </a:rPr>
              <a:t>}</a:t>
            </a:r>
          </a:p>
          <a:p>
            <a:r>
              <a:rPr lang="en-US" sz="1000" dirty="0">
                <a:latin typeface="Courier New" pitchFamily="49" charset="0"/>
                <a:cs typeface="Courier New" pitchFamily="49" charset="0"/>
              </a:rPr>
              <a:t>Sat1.SolveFors        = {</a:t>
            </a:r>
            <a:r>
              <a:rPr lang="en-US" sz="1000" dirty="0" err="1">
                <a:latin typeface="Courier New" pitchFamily="49" charset="0"/>
                <a:cs typeface="Courier New" pitchFamily="49" charset="0"/>
              </a:rPr>
              <a:t>CartesianState</a:t>
            </a:r>
            <a:r>
              <a:rPr lang="en-US" sz="1000" dirty="0">
                <a:latin typeface="Courier New" pitchFamily="49" charset="0"/>
                <a:cs typeface="Courier New" pitchFamily="49" charset="0"/>
              </a:rPr>
              <a:t>}</a:t>
            </a:r>
          </a:p>
          <a:p>
            <a:r>
              <a:rPr lang="en-US" sz="1000" dirty="0">
                <a:latin typeface="Courier New" pitchFamily="49" charset="0"/>
                <a:cs typeface="Courier New" pitchFamily="49" charset="0"/>
              </a:rPr>
              <a:t>...</a:t>
            </a:r>
          </a:p>
          <a:p>
            <a:endParaRPr lang="en-US" sz="1000" dirty="0">
              <a:latin typeface="Courier New" pitchFamily="49" charset="0"/>
              <a:cs typeface="Courier New" pitchFamily="49" charset="0"/>
            </a:endParaRPr>
          </a:p>
          <a:p>
            <a:r>
              <a:rPr lang="en-US" sz="1000" dirty="0">
                <a:latin typeface="Courier New" pitchFamily="49" charset="0"/>
                <a:cs typeface="Courier New" pitchFamily="49" charset="0"/>
              </a:rPr>
              <a:t>Create </a:t>
            </a:r>
            <a:r>
              <a:rPr lang="en-US" sz="1000" dirty="0" err="1">
                <a:latin typeface="Courier New" pitchFamily="49" charset="0"/>
                <a:cs typeface="Courier New" pitchFamily="49" charset="0"/>
              </a:rPr>
              <a:t>ErrorModel</a:t>
            </a:r>
            <a:r>
              <a:rPr lang="en-US" sz="1000" dirty="0">
                <a:latin typeface="Courier New" pitchFamily="49" charset="0"/>
                <a:cs typeface="Courier New" pitchFamily="49" charset="0"/>
              </a:rPr>
              <a:t> Range</a:t>
            </a:r>
          </a:p>
          <a:p>
            <a:endParaRPr lang="en-US" sz="1000" dirty="0">
              <a:latin typeface="Courier New" pitchFamily="49" charset="0"/>
              <a:cs typeface="Courier New" pitchFamily="49" charset="0"/>
            </a:endParaRPr>
          </a:p>
          <a:p>
            <a:r>
              <a:rPr lang="en-US" sz="1000" dirty="0" err="1">
                <a:latin typeface="Courier New" pitchFamily="49" charset="0"/>
                <a:cs typeface="Courier New" pitchFamily="49" charset="0"/>
              </a:rPr>
              <a:t>Range.Type</a:t>
            </a:r>
            <a:r>
              <a:rPr lang="en-US" sz="1000" dirty="0">
                <a:latin typeface="Courier New" pitchFamily="49" charset="0"/>
                <a:cs typeface="Courier New" pitchFamily="49" charset="0"/>
              </a:rPr>
              <a:t>           = 'Range'</a:t>
            </a:r>
          </a:p>
          <a:p>
            <a:r>
              <a:rPr lang="en-US" sz="1000" dirty="0" err="1">
                <a:latin typeface="Courier New" pitchFamily="49" charset="0"/>
                <a:cs typeface="Courier New" pitchFamily="49" charset="0"/>
              </a:rPr>
              <a:t>Range.NoiseSigma</a:t>
            </a:r>
            <a:r>
              <a:rPr lang="en-US" sz="1000" dirty="0">
                <a:latin typeface="Courier New" pitchFamily="49" charset="0"/>
                <a:cs typeface="Courier New" pitchFamily="49" charset="0"/>
              </a:rPr>
              <a:t>     = 0.020</a:t>
            </a:r>
          </a:p>
          <a:p>
            <a:r>
              <a:rPr lang="en-US" sz="1000" dirty="0" err="1">
                <a:latin typeface="Courier New" pitchFamily="49" charset="0"/>
                <a:cs typeface="Courier New" pitchFamily="49" charset="0"/>
              </a:rPr>
              <a:t>Range.Bias</a:t>
            </a:r>
            <a:r>
              <a:rPr lang="en-US" sz="1000" dirty="0">
                <a:latin typeface="Courier New" pitchFamily="49" charset="0"/>
                <a:cs typeface="Courier New" pitchFamily="49" charset="0"/>
              </a:rPr>
              <a:t>           = 0.0</a:t>
            </a:r>
          </a:p>
          <a:p>
            <a:r>
              <a:rPr lang="en-US" sz="1000" dirty="0" err="1">
                <a:latin typeface="Courier New" pitchFamily="49" charset="0"/>
                <a:cs typeface="Courier New" pitchFamily="49" charset="0"/>
              </a:rPr>
              <a:t>Range.SolveFors</a:t>
            </a:r>
            <a:r>
              <a:rPr lang="en-US" sz="1000" dirty="0">
                <a:latin typeface="Courier New" pitchFamily="49" charset="0"/>
                <a:cs typeface="Courier New" pitchFamily="49" charset="0"/>
              </a:rPr>
              <a:t>      = {}</a:t>
            </a:r>
          </a:p>
          <a:p>
            <a:endParaRPr lang="en-US" sz="1000" dirty="0">
              <a:latin typeface="Courier New" pitchFamily="49" charset="0"/>
              <a:cs typeface="Courier New" pitchFamily="49" charset="0"/>
            </a:endParaRPr>
          </a:p>
          <a:p>
            <a:r>
              <a:rPr lang="en-US" sz="1000" dirty="0">
                <a:latin typeface="Courier New" pitchFamily="49" charset="0"/>
                <a:cs typeface="Courier New" pitchFamily="49" charset="0"/>
              </a:rPr>
              <a:t>Create </a:t>
            </a:r>
            <a:r>
              <a:rPr lang="en-US" sz="1000" dirty="0" err="1">
                <a:latin typeface="Courier New" pitchFamily="49" charset="0"/>
                <a:cs typeface="Courier New" pitchFamily="49" charset="0"/>
              </a:rPr>
              <a:t>ErrorModel</a:t>
            </a:r>
            <a:r>
              <a:rPr lang="en-US" sz="1000" dirty="0">
                <a:latin typeface="Courier New" pitchFamily="49" charset="0"/>
                <a:cs typeface="Courier New" pitchFamily="49" charset="0"/>
              </a:rPr>
              <a:t> </a:t>
            </a:r>
            <a:r>
              <a:rPr lang="en-US" sz="1000" dirty="0" err="1">
                <a:latin typeface="Courier New" pitchFamily="49" charset="0"/>
                <a:cs typeface="Courier New" pitchFamily="49" charset="0"/>
              </a:rPr>
              <a:t>RangeRate</a:t>
            </a:r>
            <a:endParaRPr lang="en-US" sz="1000" dirty="0">
              <a:latin typeface="Courier New" pitchFamily="49" charset="0"/>
              <a:cs typeface="Courier New" pitchFamily="49" charset="0"/>
            </a:endParaRPr>
          </a:p>
          <a:p>
            <a:endParaRPr lang="en-US" sz="1000" dirty="0">
              <a:latin typeface="Courier New" pitchFamily="49" charset="0"/>
              <a:cs typeface="Courier New" pitchFamily="49" charset="0"/>
            </a:endParaRPr>
          </a:p>
          <a:p>
            <a:r>
              <a:rPr lang="en-US" sz="1000" dirty="0" err="1">
                <a:latin typeface="Courier New" pitchFamily="49" charset="0"/>
                <a:cs typeface="Courier New" pitchFamily="49" charset="0"/>
              </a:rPr>
              <a:t>RangeRate.Type</a:t>
            </a:r>
            <a:r>
              <a:rPr lang="en-US" sz="1000" dirty="0">
                <a:latin typeface="Courier New" pitchFamily="49" charset="0"/>
                <a:cs typeface="Courier New" pitchFamily="49" charset="0"/>
              </a:rPr>
              <a:t>       = '</a:t>
            </a:r>
            <a:r>
              <a:rPr lang="en-US" sz="1000" dirty="0" err="1">
                <a:latin typeface="Courier New" pitchFamily="49" charset="0"/>
                <a:cs typeface="Courier New" pitchFamily="49" charset="0"/>
              </a:rPr>
              <a:t>RangeRate</a:t>
            </a:r>
            <a:r>
              <a:rPr lang="en-US" sz="1000" dirty="0">
                <a:latin typeface="Courier New" pitchFamily="49" charset="0"/>
                <a:cs typeface="Courier New" pitchFamily="49" charset="0"/>
              </a:rPr>
              <a:t>'</a:t>
            </a:r>
          </a:p>
          <a:p>
            <a:r>
              <a:rPr lang="en-US" sz="1000" dirty="0" err="1">
                <a:latin typeface="Courier New" pitchFamily="49" charset="0"/>
                <a:cs typeface="Courier New" pitchFamily="49" charset="0"/>
              </a:rPr>
              <a:t>RangeRate.NoiseSigma</a:t>
            </a:r>
            <a:r>
              <a:rPr lang="en-US" sz="1000" dirty="0">
                <a:latin typeface="Courier New" pitchFamily="49" charset="0"/>
                <a:cs typeface="Courier New" pitchFamily="49" charset="0"/>
              </a:rPr>
              <a:t> = 0.000001</a:t>
            </a:r>
          </a:p>
          <a:p>
            <a:r>
              <a:rPr lang="en-US" sz="1000" dirty="0" err="1">
                <a:latin typeface="Courier New" pitchFamily="49" charset="0"/>
                <a:cs typeface="Courier New" pitchFamily="49" charset="0"/>
              </a:rPr>
              <a:t>RangeRate.Bias</a:t>
            </a:r>
            <a:r>
              <a:rPr lang="en-US" sz="1000" dirty="0">
                <a:latin typeface="Courier New" pitchFamily="49" charset="0"/>
                <a:cs typeface="Courier New" pitchFamily="49" charset="0"/>
              </a:rPr>
              <a:t>       = 0.0</a:t>
            </a:r>
          </a:p>
          <a:p>
            <a:r>
              <a:rPr lang="en-US" sz="1000" dirty="0" err="1">
                <a:latin typeface="Courier New" pitchFamily="49" charset="0"/>
                <a:cs typeface="Courier New" pitchFamily="49" charset="0"/>
              </a:rPr>
              <a:t>RangeRate.SolveFors</a:t>
            </a:r>
            <a:r>
              <a:rPr lang="en-US" sz="1000" dirty="0">
                <a:latin typeface="Courier New" pitchFamily="49" charset="0"/>
                <a:cs typeface="Courier New" pitchFamily="49" charset="0"/>
              </a:rPr>
              <a:t>  = {}</a:t>
            </a:r>
          </a:p>
          <a:p>
            <a:endParaRPr lang="en-US" sz="1000" dirty="0">
              <a:latin typeface="Courier New" pitchFamily="49" charset="0"/>
              <a:cs typeface="Courier New" pitchFamily="49" charset="0"/>
            </a:endParaRPr>
          </a:p>
          <a:p>
            <a:r>
              <a:rPr lang="en-US" sz="1000" dirty="0" err="1">
                <a:latin typeface="Courier New" pitchFamily="49" charset="0"/>
                <a:cs typeface="Courier New" pitchFamily="49" charset="0"/>
              </a:rPr>
              <a:t>TrkrRcvr.ErrorModels</a:t>
            </a:r>
            <a:r>
              <a:rPr lang="en-US" sz="1000" dirty="0">
                <a:latin typeface="Courier New" pitchFamily="49" charset="0"/>
                <a:cs typeface="Courier New" pitchFamily="49" charset="0"/>
              </a:rPr>
              <a:t> = {Range, </a:t>
            </a:r>
            <a:r>
              <a:rPr lang="en-US" sz="1000" dirty="0" err="1">
                <a:latin typeface="Courier New" pitchFamily="49" charset="0"/>
                <a:cs typeface="Courier New" pitchFamily="49" charset="0"/>
              </a:rPr>
              <a:t>RangeRate</a:t>
            </a:r>
            <a:r>
              <a:rPr lang="en-US" sz="1000" dirty="0">
                <a:latin typeface="Courier New" pitchFamily="49" charset="0"/>
                <a:cs typeface="Courier New" pitchFamily="49" charset="0"/>
              </a:rPr>
              <a:t>}</a:t>
            </a:r>
          </a:p>
        </p:txBody>
      </p:sp>
    </p:spTree>
    <p:extLst>
      <p:ext uri="{BB962C8B-B14F-4D97-AF65-F5344CB8AC3E}">
        <p14:creationId xmlns:p14="http://schemas.microsoft.com/office/powerpoint/2010/main" val="10748442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80FFE5-3FD3-A86A-F660-EF5E2CF8EFC4}"/>
              </a:ext>
            </a:extLst>
          </p:cNvPr>
          <p:cNvSpPr>
            <a:spLocks noGrp="1"/>
          </p:cNvSpPr>
          <p:nvPr>
            <p:ph sz="half" idx="1"/>
          </p:nvPr>
        </p:nvSpPr>
        <p:spPr/>
        <p:txBody>
          <a:bodyPr vert="horz" lIns="91440" tIns="45720" rIns="91440" bIns="45720" rtlCol="0" anchor="t">
            <a:normAutofit/>
          </a:bodyPr>
          <a:lstStyle/>
          <a:p>
            <a:pPr marL="347345" indent="-347345"/>
            <a:r>
              <a:rPr lang="en-US" sz="3200" dirty="0">
                <a:latin typeface="Calibri"/>
                <a:cs typeface="Calibri"/>
              </a:rPr>
              <a:t>Learn About</a:t>
            </a:r>
            <a:endParaRPr lang="en-US" dirty="0">
              <a:latin typeface="Calibri"/>
              <a:cs typeface="Calibri"/>
            </a:endParaRPr>
          </a:p>
          <a:p>
            <a:pPr marL="740410" lvl="1" indent="-283210"/>
            <a:r>
              <a:rPr lang="en-US" sz="3200" dirty="0">
                <a:latin typeface="Calibri"/>
                <a:cs typeface="Calibri"/>
              </a:rPr>
              <a:t>The GMAT Project</a:t>
            </a:r>
          </a:p>
          <a:p>
            <a:pPr marL="740410" lvl="1" indent="-283210"/>
            <a:r>
              <a:rPr lang="en-US" sz="3200" dirty="0">
                <a:latin typeface="Calibri"/>
                <a:cs typeface="Calibri"/>
              </a:rPr>
              <a:t>Software Capabilities</a:t>
            </a:r>
          </a:p>
          <a:p>
            <a:pPr marL="740410" lvl="1" indent="-283210"/>
            <a:r>
              <a:rPr lang="en-US" sz="3200" dirty="0">
                <a:latin typeface="Calibri"/>
                <a:cs typeface="Calibri"/>
              </a:rPr>
              <a:t>GMAT’s Architecture</a:t>
            </a:r>
          </a:p>
          <a:p>
            <a:pPr marL="740410" lvl="1" indent="-283210"/>
            <a:r>
              <a:rPr lang="en-US" sz="3200" dirty="0">
                <a:latin typeface="Calibri"/>
                <a:cs typeface="Calibri"/>
              </a:rPr>
              <a:t>How to use GMAT with Script, the GUI, and the API interface</a:t>
            </a:r>
            <a:endParaRPr lang="en-US" sz="3200" dirty="0"/>
          </a:p>
          <a:p>
            <a:pPr marL="457200" lvl="1" indent="0">
              <a:buNone/>
            </a:pPr>
            <a:endParaRPr lang="en-US" sz="3200"/>
          </a:p>
          <a:p>
            <a:pPr marL="740410" lvl="1" indent="-283210"/>
            <a:endParaRPr lang="en-US" sz="3200"/>
          </a:p>
        </p:txBody>
      </p:sp>
      <p:sp>
        <p:nvSpPr>
          <p:cNvPr id="3" name="Content Placeholder 2">
            <a:extLst>
              <a:ext uri="{FF2B5EF4-FFF2-40B4-BE49-F238E27FC236}">
                <a16:creationId xmlns:a16="http://schemas.microsoft.com/office/drawing/2014/main" id="{4E5BA0E1-2236-8928-BD0F-42E8AB1007B0}"/>
              </a:ext>
            </a:extLst>
          </p:cNvPr>
          <p:cNvSpPr>
            <a:spLocks noGrp="1"/>
          </p:cNvSpPr>
          <p:nvPr>
            <p:ph sz="half" idx="2"/>
          </p:nvPr>
        </p:nvSpPr>
        <p:spPr/>
        <p:txBody>
          <a:bodyPr>
            <a:normAutofit/>
          </a:bodyPr>
          <a:lstStyle/>
          <a:p>
            <a:r>
              <a:rPr lang="en-US" sz="3200"/>
              <a:t>Use GMAT to:</a:t>
            </a:r>
          </a:p>
          <a:p>
            <a:pPr lvl="1"/>
            <a:r>
              <a:rPr lang="en-US" sz="3200"/>
              <a:t>Propagate an Orbit</a:t>
            </a:r>
          </a:p>
          <a:p>
            <a:pPr lvl="1"/>
            <a:r>
              <a:rPr lang="en-US" sz="3200"/>
              <a:t>Perform measurement simulation and orbit determination</a:t>
            </a:r>
          </a:p>
          <a:p>
            <a:pPr lvl="1"/>
            <a:endParaRPr lang="en-US" sz="3200"/>
          </a:p>
          <a:p>
            <a:pPr marL="457200" lvl="1" indent="0">
              <a:buNone/>
            </a:pPr>
            <a:endParaRPr lang="en-US" sz="3200"/>
          </a:p>
          <a:p>
            <a:pPr lvl="1"/>
            <a:endParaRPr lang="en-US" sz="3200"/>
          </a:p>
        </p:txBody>
      </p:sp>
      <p:sp>
        <p:nvSpPr>
          <p:cNvPr id="4" name="Slide Number Placeholder 3">
            <a:extLst>
              <a:ext uri="{FF2B5EF4-FFF2-40B4-BE49-F238E27FC236}">
                <a16:creationId xmlns:a16="http://schemas.microsoft.com/office/drawing/2014/main" id="{4FA58595-572C-D2FA-F6D7-31CE32333385}"/>
              </a:ext>
            </a:extLst>
          </p:cNvPr>
          <p:cNvSpPr>
            <a:spLocks noGrp="1"/>
          </p:cNvSpPr>
          <p:nvPr>
            <p:ph type="sldNum" sz="quarter" idx="12"/>
          </p:nvPr>
        </p:nvSpPr>
        <p:spPr/>
        <p:txBody>
          <a:bodyPr/>
          <a:lstStyle/>
          <a:p>
            <a:fld id="{B89D3D56-9C5D-E74E-9C18-21C2C5E31D07}" type="slidenum">
              <a:rPr lang="en-US" smtClean="0"/>
              <a:pPr/>
              <a:t>3</a:t>
            </a:fld>
            <a:endParaRPr lang="en-US"/>
          </a:p>
        </p:txBody>
      </p:sp>
      <p:sp>
        <p:nvSpPr>
          <p:cNvPr id="5" name="Title 4">
            <a:extLst>
              <a:ext uri="{FF2B5EF4-FFF2-40B4-BE49-F238E27FC236}">
                <a16:creationId xmlns:a16="http://schemas.microsoft.com/office/drawing/2014/main" id="{45B9FD12-5A4F-2CF7-142B-2BC7A001EFEE}"/>
              </a:ext>
            </a:extLst>
          </p:cNvPr>
          <p:cNvSpPr>
            <a:spLocks noGrp="1"/>
          </p:cNvSpPr>
          <p:nvPr>
            <p:ph type="title"/>
          </p:nvPr>
        </p:nvSpPr>
        <p:spPr/>
        <p:txBody>
          <a:bodyPr/>
          <a:lstStyle/>
          <a:p>
            <a:r>
              <a:rPr lang="en-US"/>
              <a:t>Training Objectives</a:t>
            </a:r>
          </a:p>
        </p:txBody>
      </p:sp>
    </p:spTree>
    <p:extLst>
      <p:ext uri="{BB962C8B-B14F-4D97-AF65-F5344CB8AC3E}">
        <p14:creationId xmlns:p14="http://schemas.microsoft.com/office/powerpoint/2010/main" val="417024842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smtClean="0"/>
              <a:pPr/>
              <a:t>30</a:t>
            </a:fld>
            <a:endParaRPr lang="en-US"/>
          </a:p>
        </p:txBody>
      </p:sp>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a:t>Simulating an Orbit – Adding it to </a:t>
            </a:r>
            <a:r>
              <a:rPr lang="en-US" err="1"/>
              <a:t>GroundTrackPlot</a:t>
            </a:r>
            <a:endParaRPr lang="en-US"/>
          </a:p>
        </p:txBody>
      </p:sp>
      <p:pic>
        <p:nvPicPr>
          <p:cNvPr id="9" name="Picture 8">
            <a:extLst>
              <a:ext uri="{FF2B5EF4-FFF2-40B4-BE49-F238E27FC236}">
                <a16:creationId xmlns:a16="http://schemas.microsoft.com/office/drawing/2014/main" id="{5E6721F2-E1C1-2C2D-2A10-8AD459E24399}"/>
              </a:ext>
            </a:extLst>
          </p:cNvPr>
          <p:cNvPicPr>
            <a:picLocks noChangeAspect="1"/>
          </p:cNvPicPr>
          <p:nvPr/>
        </p:nvPicPr>
        <p:blipFill>
          <a:blip r:embed="rId2"/>
          <a:srcRect/>
          <a:stretch/>
        </p:blipFill>
        <p:spPr>
          <a:xfrm>
            <a:off x="1270499" y="1190612"/>
            <a:ext cx="9958064" cy="5260658"/>
          </a:xfrm>
          <a:prstGeom prst="rect">
            <a:avLst/>
          </a:prstGeom>
          <a:ln>
            <a:solidFill>
              <a:schemeClr val="tx1"/>
            </a:solidFill>
          </a:ln>
        </p:spPr>
      </p:pic>
      <p:cxnSp>
        <p:nvCxnSpPr>
          <p:cNvPr id="2" name="Straight Arrow Connector 1">
            <a:extLst>
              <a:ext uri="{FF2B5EF4-FFF2-40B4-BE49-F238E27FC236}">
                <a16:creationId xmlns:a16="http://schemas.microsoft.com/office/drawing/2014/main" id="{990197E5-AE61-C76D-FD46-18F2370F072B}"/>
              </a:ext>
            </a:extLst>
          </p:cNvPr>
          <p:cNvCxnSpPr>
            <a:cxnSpLocks/>
          </p:cNvCxnSpPr>
          <p:nvPr/>
        </p:nvCxnSpPr>
        <p:spPr>
          <a:xfrm flipV="1">
            <a:off x="5642919" y="2507840"/>
            <a:ext cx="453081" cy="2066477"/>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 name="TextBox 3">
            <a:extLst>
              <a:ext uri="{FF2B5EF4-FFF2-40B4-BE49-F238E27FC236}">
                <a16:creationId xmlns:a16="http://schemas.microsoft.com/office/drawing/2014/main" id="{F767FFF5-ADED-F596-C3E4-6FB302B7037C}"/>
              </a:ext>
            </a:extLst>
          </p:cNvPr>
          <p:cNvSpPr txBox="1"/>
          <p:nvPr/>
        </p:nvSpPr>
        <p:spPr>
          <a:xfrm>
            <a:off x="5391663" y="4619889"/>
            <a:ext cx="4740877" cy="632254"/>
          </a:xfrm>
          <a:prstGeom prst="rect">
            <a:avLst/>
          </a:prstGeom>
        </p:spPr>
        <p:txBody>
          <a:bodyPr vert="horz" wrap="square" lIns="91440" tIns="45720" rIns="91440" bIns="45720" rtlCol="0">
            <a:noAutofit/>
          </a:bodyPr>
          <a:lstStyle/>
          <a:p>
            <a:pPr>
              <a:lnSpc>
                <a:spcPct val="90000"/>
              </a:lnSpc>
            </a:pPr>
            <a:r>
              <a:rPr lang="en-US" sz="2400" b="1"/>
              <a:t>2. Click checkbox</a:t>
            </a:r>
            <a:r>
              <a:rPr lang="en-US" sz="2400" b="1">
                <a:sym typeface="Wingdings" panose="05000000000000000000" pitchFamily="2" charset="2"/>
              </a:rPr>
              <a:t> to add it </a:t>
            </a:r>
            <a:br>
              <a:rPr lang="en-US" sz="2400" b="1">
                <a:sym typeface="Wingdings" panose="05000000000000000000" pitchFamily="2" charset="2"/>
              </a:rPr>
            </a:br>
            <a:r>
              <a:rPr lang="en-US" sz="2400" b="1">
                <a:sym typeface="Wingdings" panose="05000000000000000000" pitchFamily="2" charset="2"/>
              </a:rPr>
              <a:t>    to the visualization list</a:t>
            </a:r>
            <a:endParaRPr lang="en-US" sz="2400" b="1"/>
          </a:p>
        </p:txBody>
      </p:sp>
      <p:cxnSp>
        <p:nvCxnSpPr>
          <p:cNvPr id="7" name="Straight Arrow Connector 6">
            <a:extLst>
              <a:ext uri="{FF2B5EF4-FFF2-40B4-BE49-F238E27FC236}">
                <a16:creationId xmlns:a16="http://schemas.microsoft.com/office/drawing/2014/main" id="{AA5D5952-4BC0-8DE0-9EA1-DADB1F2FB757}"/>
              </a:ext>
            </a:extLst>
          </p:cNvPr>
          <p:cNvCxnSpPr>
            <a:cxnSpLocks/>
          </p:cNvCxnSpPr>
          <p:nvPr/>
        </p:nvCxnSpPr>
        <p:spPr>
          <a:xfrm flipV="1">
            <a:off x="1433384" y="3599935"/>
            <a:ext cx="436605" cy="1153297"/>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BB352E63-192C-897C-52EF-7AE1E608ECDB}"/>
              </a:ext>
            </a:extLst>
          </p:cNvPr>
          <p:cNvSpPr txBox="1"/>
          <p:nvPr/>
        </p:nvSpPr>
        <p:spPr>
          <a:xfrm>
            <a:off x="1249868" y="4826256"/>
            <a:ext cx="2762167" cy="632254"/>
          </a:xfrm>
          <a:prstGeom prst="rect">
            <a:avLst/>
          </a:prstGeom>
        </p:spPr>
        <p:txBody>
          <a:bodyPr vert="horz" wrap="square" lIns="91440" tIns="45720" rIns="91440" bIns="45720" rtlCol="0">
            <a:noAutofit/>
          </a:bodyPr>
          <a:lstStyle/>
          <a:p>
            <a:pPr>
              <a:lnSpc>
                <a:spcPct val="90000"/>
              </a:lnSpc>
            </a:pPr>
            <a:r>
              <a:rPr lang="en-US" sz="2400" b="1"/>
              <a:t>1. Double Click</a:t>
            </a:r>
          </a:p>
        </p:txBody>
      </p:sp>
      <p:cxnSp>
        <p:nvCxnSpPr>
          <p:cNvPr id="14" name="Straight Arrow Connector 13">
            <a:extLst>
              <a:ext uri="{FF2B5EF4-FFF2-40B4-BE49-F238E27FC236}">
                <a16:creationId xmlns:a16="http://schemas.microsoft.com/office/drawing/2014/main" id="{1DCD9DFC-F600-3C76-C046-FE0E394F23D2}"/>
              </a:ext>
            </a:extLst>
          </p:cNvPr>
          <p:cNvCxnSpPr>
            <a:cxnSpLocks/>
          </p:cNvCxnSpPr>
          <p:nvPr/>
        </p:nvCxnSpPr>
        <p:spPr>
          <a:xfrm flipH="1" flipV="1">
            <a:off x="3336324" y="5621077"/>
            <a:ext cx="5406081" cy="322799"/>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519C1199-C33E-5068-B438-4FFD2CF1DCCD}"/>
              </a:ext>
            </a:extLst>
          </p:cNvPr>
          <p:cNvSpPr txBox="1"/>
          <p:nvPr/>
        </p:nvSpPr>
        <p:spPr>
          <a:xfrm>
            <a:off x="8814095" y="5774419"/>
            <a:ext cx="3039669" cy="632254"/>
          </a:xfrm>
          <a:prstGeom prst="rect">
            <a:avLst/>
          </a:prstGeom>
        </p:spPr>
        <p:txBody>
          <a:bodyPr vert="horz" wrap="square" lIns="91440" tIns="45720" rIns="91440" bIns="45720" rtlCol="0">
            <a:noAutofit/>
          </a:bodyPr>
          <a:lstStyle/>
          <a:p>
            <a:pPr>
              <a:lnSpc>
                <a:spcPct val="90000"/>
              </a:lnSpc>
            </a:pPr>
            <a:r>
              <a:rPr lang="en-US" sz="2400" b="1"/>
              <a:t>3. Click OK</a:t>
            </a:r>
          </a:p>
        </p:txBody>
      </p:sp>
    </p:spTree>
    <p:extLst>
      <p:ext uri="{BB962C8B-B14F-4D97-AF65-F5344CB8AC3E}">
        <p14:creationId xmlns:p14="http://schemas.microsoft.com/office/powerpoint/2010/main" val="30689491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490F-C257-9FD1-DAF1-08E6A855B943}"/>
              </a:ext>
            </a:extLst>
          </p:cNvPr>
          <p:cNvSpPr>
            <a:spLocks noGrp="1"/>
          </p:cNvSpPr>
          <p:nvPr>
            <p:ph type="title"/>
          </p:nvPr>
        </p:nvSpPr>
        <p:spPr/>
        <p:txBody>
          <a:bodyPr/>
          <a:lstStyle/>
          <a:p>
            <a:r>
              <a:rPr lang="en-US" dirty="0"/>
              <a:t>Configuring an Ephemeris Propagator</a:t>
            </a:r>
          </a:p>
        </p:txBody>
      </p:sp>
      <p:sp>
        <p:nvSpPr>
          <p:cNvPr id="3" name="Content Placeholder 2">
            <a:extLst>
              <a:ext uri="{FF2B5EF4-FFF2-40B4-BE49-F238E27FC236}">
                <a16:creationId xmlns:a16="http://schemas.microsoft.com/office/drawing/2014/main" id="{2ED014AC-585C-80FD-DE23-63DDA3FEE081}"/>
              </a:ext>
            </a:extLst>
          </p:cNvPr>
          <p:cNvSpPr>
            <a:spLocks noGrp="1"/>
          </p:cNvSpPr>
          <p:nvPr>
            <p:ph idx="1"/>
          </p:nvPr>
        </p:nvSpPr>
        <p:spPr>
          <a:xfrm>
            <a:off x="833821" y="3966332"/>
            <a:ext cx="10997290" cy="2754508"/>
          </a:xfrm>
        </p:spPr>
        <p:txBody>
          <a:bodyPr/>
          <a:lstStyle/>
          <a:p>
            <a:r>
              <a:rPr lang="en-US" dirty="0"/>
              <a:t>Assign the ephemeris on the spacecraft </a:t>
            </a:r>
            <a:r>
              <a:rPr lang="en-US" dirty="0" err="1"/>
              <a:t>EphemerisName</a:t>
            </a:r>
            <a:endParaRPr lang="en-US" dirty="0"/>
          </a:p>
          <a:p>
            <a:pPr lvl="1"/>
            <a:r>
              <a:rPr lang="en-US" dirty="0" err="1"/>
              <a:t>Ephem</a:t>
            </a:r>
            <a:r>
              <a:rPr lang="en-US" dirty="0"/>
              <a:t> can be CCSDS-OEM, STK, or SPICE/BSP (for SPICE, use the Spacecraft </a:t>
            </a:r>
            <a:r>
              <a:rPr lang="en-US" dirty="0" err="1"/>
              <a:t>OrbitSpiceKernelName</a:t>
            </a:r>
            <a:r>
              <a:rPr lang="en-US" dirty="0"/>
              <a:t> list)</a:t>
            </a:r>
          </a:p>
          <a:p>
            <a:pPr lvl="1"/>
            <a:r>
              <a:rPr lang="en-US" dirty="0"/>
              <a:t>Set the </a:t>
            </a:r>
            <a:r>
              <a:rPr lang="en-US" dirty="0" err="1"/>
              <a:t>ephem</a:t>
            </a:r>
            <a:r>
              <a:rPr lang="en-US" dirty="0"/>
              <a:t> start time on the spacecraft</a:t>
            </a:r>
          </a:p>
          <a:p>
            <a:r>
              <a:rPr lang="en-US" dirty="0"/>
              <a:t>Set the Propagator type to the appropriate value for the ephemeris type</a:t>
            </a:r>
          </a:p>
          <a:p>
            <a:pPr lvl="1"/>
            <a:r>
              <a:rPr lang="en-US" dirty="0"/>
              <a:t>Set the </a:t>
            </a:r>
            <a:r>
              <a:rPr lang="en-US" dirty="0" err="1"/>
              <a:t>StartEpoch</a:t>
            </a:r>
            <a:r>
              <a:rPr lang="en-US" dirty="0"/>
              <a:t> to ‘</a:t>
            </a:r>
            <a:r>
              <a:rPr lang="en-US" dirty="0" err="1"/>
              <a:t>FromSpacecraft</a:t>
            </a:r>
            <a:r>
              <a:rPr lang="en-US" dirty="0"/>
              <a:t>’</a:t>
            </a:r>
          </a:p>
          <a:p>
            <a:r>
              <a:rPr lang="en-US" dirty="0"/>
              <a:t>Special syntax for adding multiple propagators to the simulator and estimator</a:t>
            </a:r>
          </a:p>
          <a:p>
            <a:pPr lvl="1"/>
            <a:r>
              <a:rPr lang="en-US" dirty="0"/>
              <a:t>Simulator/Estimator Propagator = {</a:t>
            </a:r>
            <a:r>
              <a:rPr lang="en-US" i="1" dirty="0" err="1"/>
              <a:t>PropInstance</a:t>
            </a:r>
            <a:r>
              <a:rPr lang="en-US" dirty="0"/>
              <a:t>, </a:t>
            </a:r>
            <a:r>
              <a:rPr lang="en-US" i="1" dirty="0"/>
              <a:t>Spacecraft1, Spacecraft2, Spacecraft3, ...</a:t>
            </a:r>
            <a:r>
              <a:rPr lang="en-US" dirty="0"/>
              <a:t>}</a:t>
            </a:r>
          </a:p>
        </p:txBody>
      </p:sp>
      <p:sp>
        <p:nvSpPr>
          <p:cNvPr id="4" name="Slide Number Placeholder 3">
            <a:extLst>
              <a:ext uri="{FF2B5EF4-FFF2-40B4-BE49-F238E27FC236}">
                <a16:creationId xmlns:a16="http://schemas.microsoft.com/office/drawing/2014/main" id="{6C58AF0E-4882-E1B9-4764-0D4ADF76C09B}"/>
              </a:ext>
            </a:extLst>
          </p:cNvPr>
          <p:cNvSpPr>
            <a:spLocks noGrp="1"/>
          </p:cNvSpPr>
          <p:nvPr>
            <p:ph type="sldNum" sz="quarter" idx="12"/>
          </p:nvPr>
        </p:nvSpPr>
        <p:spPr/>
        <p:txBody>
          <a:bodyPr/>
          <a:lstStyle/>
          <a:p>
            <a:fld id="{B89D3D56-9C5D-E74E-9C18-21C2C5E31D07}" type="slidenum">
              <a:rPr lang="en-US" smtClean="0"/>
              <a:pPr/>
              <a:t>300</a:t>
            </a:fld>
            <a:endParaRPr lang="en-US"/>
          </a:p>
        </p:txBody>
      </p:sp>
      <p:sp>
        <p:nvSpPr>
          <p:cNvPr id="5" name="TextBox 4">
            <a:extLst>
              <a:ext uri="{FF2B5EF4-FFF2-40B4-BE49-F238E27FC236}">
                <a16:creationId xmlns:a16="http://schemas.microsoft.com/office/drawing/2014/main" id="{92C32CF3-0A5E-662E-B40C-EBD3A04B0610}"/>
              </a:ext>
            </a:extLst>
          </p:cNvPr>
          <p:cNvSpPr txBox="1"/>
          <p:nvPr/>
        </p:nvSpPr>
        <p:spPr>
          <a:xfrm>
            <a:off x="833821" y="1222498"/>
            <a:ext cx="10997290" cy="1323439"/>
          </a:xfrm>
          <a:prstGeom prst="rect">
            <a:avLst/>
          </a:prstGeom>
          <a:noFill/>
          <a:ln>
            <a:solidFill>
              <a:schemeClr val="accent1"/>
            </a:solidFill>
            <a:prstDash val="dash"/>
          </a:ln>
        </p:spPr>
        <p:txBody>
          <a:bodyPr wrap="square">
            <a:spAutoFit/>
          </a:bodyPr>
          <a:lstStyle/>
          <a:p>
            <a:r>
              <a:rPr lang="en-US" sz="1000" dirty="0">
                <a:latin typeface="Courier New" pitchFamily="49" charset="0"/>
                <a:cs typeface="Courier New" pitchFamily="49" charset="0"/>
              </a:rPr>
              <a:t>Create Spacecraft SimTrackSat1 </a:t>
            </a:r>
          </a:p>
          <a:p>
            <a:endParaRPr lang="en-US" sz="1000" dirty="0">
              <a:latin typeface="Courier New" pitchFamily="49" charset="0"/>
              <a:cs typeface="Courier New" pitchFamily="49" charset="0"/>
            </a:endParaRPr>
          </a:p>
          <a:p>
            <a:r>
              <a:rPr lang="en-US" sz="1000" dirty="0">
                <a:latin typeface="Courier New" pitchFamily="49" charset="0"/>
                <a:cs typeface="Courier New" pitchFamily="49" charset="0"/>
              </a:rPr>
              <a:t>SimTrackSat1.DateFormat       = '</a:t>
            </a:r>
            <a:r>
              <a:rPr lang="en-US" sz="1000" dirty="0" err="1">
                <a:latin typeface="Courier New" pitchFamily="49" charset="0"/>
                <a:cs typeface="Courier New" pitchFamily="49" charset="0"/>
              </a:rPr>
              <a:t>UTCGregorian</a:t>
            </a:r>
            <a:r>
              <a:rPr lang="en-US" sz="1000" dirty="0">
                <a:latin typeface="Courier New" pitchFamily="49" charset="0"/>
                <a:cs typeface="Courier New" pitchFamily="49" charset="0"/>
              </a:rPr>
              <a:t>'</a:t>
            </a:r>
          </a:p>
          <a:p>
            <a:r>
              <a:rPr lang="en-US" sz="1000" dirty="0">
                <a:latin typeface="Courier New" pitchFamily="49" charset="0"/>
                <a:cs typeface="Courier New" pitchFamily="49" charset="0"/>
              </a:rPr>
              <a:t>SimTrackSat1.Epoch            = '2 Aug 2022 00:00:00.000'</a:t>
            </a:r>
          </a:p>
          <a:p>
            <a:r>
              <a:rPr lang="en-US" sz="1000" dirty="0">
                <a:latin typeface="Courier New" pitchFamily="49" charset="0"/>
                <a:cs typeface="Courier New" pitchFamily="49" charset="0"/>
              </a:rPr>
              <a:t>SimTrackSat1.CoordinateSystem = MoonMJ2000Eq</a:t>
            </a:r>
          </a:p>
          <a:p>
            <a:r>
              <a:rPr lang="en-US" sz="1000" dirty="0">
                <a:latin typeface="Courier New" pitchFamily="49" charset="0"/>
                <a:cs typeface="Courier New" pitchFamily="49" charset="0"/>
              </a:rPr>
              <a:t>SimTrackSat1.EphemerisName    = .\</a:t>
            </a:r>
            <a:r>
              <a:rPr lang="en-US" sz="1000" dirty="0" err="1">
                <a:latin typeface="Courier New" pitchFamily="49" charset="0"/>
                <a:cs typeface="Courier New" pitchFamily="49" charset="0"/>
              </a:rPr>
              <a:t>ephem</a:t>
            </a:r>
            <a:r>
              <a:rPr lang="en-US" sz="1000" dirty="0">
                <a:latin typeface="Courier New" pitchFamily="49" charset="0"/>
                <a:cs typeface="Courier New" pitchFamily="49" charset="0"/>
              </a:rPr>
              <a:t>\TrackSat1.oem'</a:t>
            </a:r>
          </a:p>
          <a:p>
            <a:r>
              <a:rPr lang="en-US" sz="1000" dirty="0">
                <a:latin typeface="Courier New" pitchFamily="49" charset="0"/>
                <a:cs typeface="Courier New" pitchFamily="49" charset="0"/>
              </a:rPr>
              <a:t>SimTrackSat1.Id               = 'TrackSat1'</a:t>
            </a:r>
          </a:p>
          <a:p>
            <a:r>
              <a:rPr lang="en-US" sz="1000" dirty="0">
                <a:latin typeface="Courier New" pitchFamily="49" charset="0"/>
                <a:cs typeface="Courier New" pitchFamily="49" charset="0"/>
              </a:rPr>
              <a:t>SimTrackSat1.AddHardware      = {</a:t>
            </a:r>
            <a:r>
              <a:rPr lang="en-US" sz="1000" dirty="0" err="1">
                <a:latin typeface="Courier New" pitchFamily="49" charset="0"/>
                <a:cs typeface="Courier New" pitchFamily="49" charset="0"/>
              </a:rPr>
              <a:t>TrkrAnt</a:t>
            </a:r>
            <a:r>
              <a:rPr lang="en-US" sz="1000" dirty="0">
                <a:latin typeface="Courier New" pitchFamily="49" charset="0"/>
                <a:cs typeface="Courier New" pitchFamily="49" charset="0"/>
              </a:rPr>
              <a:t>, </a:t>
            </a:r>
            <a:r>
              <a:rPr lang="en-US" sz="1000" dirty="0" err="1">
                <a:latin typeface="Courier New" pitchFamily="49" charset="0"/>
                <a:cs typeface="Courier New" pitchFamily="49" charset="0"/>
              </a:rPr>
              <a:t>TrkrXmtr</a:t>
            </a:r>
            <a:r>
              <a:rPr lang="en-US" sz="1000" dirty="0">
                <a:latin typeface="Courier New" pitchFamily="49" charset="0"/>
                <a:cs typeface="Courier New" pitchFamily="49" charset="0"/>
              </a:rPr>
              <a:t>, </a:t>
            </a:r>
            <a:r>
              <a:rPr lang="en-US" sz="1000" dirty="0" err="1">
                <a:latin typeface="Courier New" pitchFamily="49" charset="0"/>
                <a:cs typeface="Courier New" pitchFamily="49" charset="0"/>
              </a:rPr>
              <a:t>TrkrRcvr</a:t>
            </a:r>
            <a:r>
              <a:rPr lang="en-US" sz="1000" dirty="0">
                <a:latin typeface="Courier New" pitchFamily="49" charset="0"/>
                <a:cs typeface="Courier New" pitchFamily="49" charset="0"/>
              </a:rPr>
              <a:t>, </a:t>
            </a:r>
            <a:r>
              <a:rPr lang="en-US" sz="1000" dirty="0" err="1">
                <a:latin typeface="Courier New" pitchFamily="49" charset="0"/>
                <a:cs typeface="Courier New" pitchFamily="49" charset="0"/>
              </a:rPr>
              <a:t>TrkrXpndr</a:t>
            </a:r>
            <a:r>
              <a:rPr lang="en-US" sz="1000" dirty="0">
                <a:latin typeface="Courier New" pitchFamily="49" charset="0"/>
                <a:cs typeface="Courier New" pitchFamily="49" charset="0"/>
              </a:rPr>
              <a:t>}</a:t>
            </a:r>
          </a:p>
        </p:txBody>
      </p:sp>
      <p:sp>
        <p:nvSpPr>
          <p:cNvPr id="6" name="TextBox 5">
            <a:extLst>
              <a:ext uri="{FF2B5EF4-FFF2-40B4-BE49-F238E27FC236}">
                <a16:creationId xmlns:a16="http://schemas.microsoft.com/office/drawing/2014/main" id="{1E55F4CD-FF82-AB5B-B3FD-819D9788C094}"/>
              </a:ext>
            </a:extLst>
          </p:cNvPr>
          <p:cNvSpPr txBox="1"/>
          <p:nvPr/>
        </p:nvSpPr>
        <p:spPr>
          <a:xfrm>
            <a:off x="833821" y="2650070"/>
            <a:ext cx="10997290" cy="707886"/>
          </a:xfrm>
          <a:prstGeom prst="rect">
            <a:avLst/>
          </a:prstGeom>
          <a:noFill/>
          <a:ln>
            <a:solidFill>
              <a:schemeClr val="accent1"/>
            </a:solidFill>
            <a:prstDash val="dash"/>
          </a:ln>
        </p:spPr>
        <p:txBody>
          <a:bodyPr wrap="square">
            <a:spAutoFit/>
          </a:bodyPr>
          <a:lstStyle/>
          <a:p>
            <a:r>
              <a:rPr lang="en-US" sz="1000" dirty="0">
                <a:latin typeface="Courier New" pitchFamily="49" charset="0"/>
                <a:cs typeface="Courier New" pitchFamily="49" charset="0"/>
              </a:rPr>
              <a:t>Create Propagator </a:t>
            </a:r>
            <a:r>
              <a:rPr lang="en-US" sz="1000" dirty="0" err="1">
                <a:latin typeface="Courier New" pitchFamily="49" charset="0"/>
                <a:cs typeface="Courier New" pitchFamily="49" charset="0"/>
              </a:rPr>
              <a:t>EphProp</a:t>
            </a:r>
            <a:endParaRPr lang="en-US" sz="1000" dirty="0">
              <a:latin typeface="Courier New" pitchFamily="49" charset="0"/>
              <a:cs typeface="Courier New" pitchFamily="49" charset="0"/>
            </a:endParaRPr>
          </a:p>
          <a:p>
            <a:endParaRPr lang="en-US" sz="1000" dirty="0">
              <a:latin typeface="Courier New" pitchFamily="49" charset="0"/>
              <a:cs typeface="Courier New" pitchFamily="49" charset="0"/>
            </a:endParaRPr>
          </a:p>
          <a:p>
            <a:r>
              <a:rPr lang="en-US" sz="1000" dirty="0" err="1">
                <a:latin typeface="Courier New" pitchFamily="49" charset="0"/>
                <a:cs typeface="Courier New" pitchFamily="49" charset="0"/>
              </a:rPr>
              <a:t>EphProp.Type</a:t>
            </a:r>
            <a:r>
              <a:rPr lang="en-US" sz="1000" dirty="0">
                <a:latin typeface="Courier New" pitchFamily="49" charset="0"/>
                <a:cs typeface="Courier New" pitchFamily="49" charset="0"/>
              </a:rPr>
              <a:t>       = 'CCSDS-OEM'</a:t>
            </a:r>
          </a:p>
          <a:p>
            <a:r>
              <a:rPr lang="en-US" sz="1000" dirty="0" err="1">
                <a:latin typeface="Courier New" pitchFamily="49" charset="0"/>
                <a:cs typeface="Courier New" pitchFamily="49" charset="0"/>
              </a:rPr>
              <a:t>EphProp.StartEpoch</a:t>
            </a:r>
            <a:r>
              <a:rPr lang="en-US" sz="1000" dirty="0">
                <a:latin typeface="Courier New" pitchFamily="49" charset="0"/>
                <a:cs typeface="Courier New" pitchFamily="49" charset="0"/>
              </a:rPr>
              <a:t> = '</a:t>
            </a:r>
            <a:r>
              <a:rPr lang="en-US" sz="1000" dirty="0" err="1">
                <a:latin typeface="Courier New" pitchFamily="49" charset="0"/>
                <a:cs typeface="Courier New" pitchFamily="49" charset="0"/>
              </a:rPr>
              <a:t>FromSpacecraft</a:t>
            </a:r>
            <a:r>
              <a:rPr lang="en-US" sz="1000" dirty="0">
                <a:latin typeface="Courier New" pitchFamily="49" charset="0"/>
                <a:cs typeface="Courier New" pitchFamily="49" charset="0"/>
              </a:rPr>
              <a:t>’</a:t>
            </a:r>
          </a:p>
        </p:txBody>
      </p:sp>
      <p:sp>
        <p:nvSpPr>
          <p:cNvPr id="7" name="TextBox 6">
            <a:extLst>
              <a:ext uri="{FF2B5EF4-FFF2-40B4-BE49-F238E27FC236}">
                <a16:creationId xmlns:a16="http://schemas.microsoft.com/office/drawing/2014/main" id="{76A10247-A0DA-A4CC-D8B3-3629FF27CD6D}"/>
              </a:ext>
            </a:extLst>
          </p:cNvPr>
          <p:cNvSpPr txBox="1"/>
          <p:nvPr/>
        </p:nvSpPr>
        <p:spPr>
          <a:xfrm>
            <a:off x="833821" y="3462089"/>
            <a:ext cx="10997290" cy="400110"/>
          </a:xfrm>
          <a:prstGeom prst="rect">
            <a:avLst/>
          </a:prstGeom>
          <a:noFill/>
          <a:ln>
            <a:solidFill>
              <a:schemeClr val="accent1"/>
            </a:solidFill>
            <a:prstDash val="dash"/>
          </a:ln>
        </p:spPr>
        <p:txBody>
          <a:bodyPr wrap="square">
            <a:spAutoFit/>
          </a:bodyPr>
          <a:lstStyle/>
          <a:p>
            <a:r>
              <a:rPr lang="en-US" sz="1000" dirty="0" err="1">
                <a:latin typeface="Courier New" pitchFamily="49" charset="0"/>
                <a:cs typeface="Courier New" pitchFamily="49" charset="0"/>
              </a:rPr>
              <a:t>BLS.Propagator</a:t>
            </a:r>
            <a:r>
              <a:rPr lang="en-US" sz="1000" dirty="0">
                <a:latin typeface="Courier New" pitchFamily="49" charset="0"/>
                <a:cs typeface="Courier New" pitchFamily="49" charset="0"/>
              </a:rPr>
              <a:t> = {Prop, </a:t>
            </a:r>
            <a:r>
              <a:rPr lang="en-US" sz="1000" dirty="0" err="1">
                <a:latin typeface="Courier New" pitchFamily="49" charset="0"/>
                <a:cs typeface="Courier New" pitchFamily="49" charset="0"/>
              </a:rPr>
              <a:t>TargSat</a:t>
            </a:r>
            <a:r>
              <a:rPr lang="en-US" sz="1000" dirty="0">
                <a:latin typeface="Courier New" pitchFamily="49" charset="0"/>
                <a:cs typeface="Courier New" pitchFamily="49" charset="0"/>
              </a:rPr>
              <a:t>, TrackSat3}</a:t>
            </a:r>
          </a:p>
          <a:p>
            <a:r>
              <a:rPr lang="en-US" sz="1000" dirty="0" err="1">
                <a:latin typeface="Courier New" pitchFamily="49" charset="0"/>
                <a:cs typeface="Courier New" pitchFamily="49" charset="0"/>
              </a:rPr>
              <a:t>BLS.Propagator</a:t>
            </a:r>
            <a:r>
              <a:rPr lang="en-US" sz="1000" dirty="0">
                <a:latin typeface="Courier New" pitchFamily="49" charset="0"/>
                <a:cs typeface="Courier New" pitchFamily="49" charset="0"/>
              </a:rPr>
              <a:t> = {</a:t>
            </a:r>
            <a:r>
              <a:rPr lang="en-US" sz="1000" dirty="0" err="1">
                <a:latin typeface="Courier New" pitchFamily="49" charset="0"/>
                <a:cs typeface="Courier New" pitchFamily="49" charset="0"/>
              </a:rPr>
              <a:t>EphProp</a:t>
            </a:r>
            <a:r>
              <a:rPr lang="en-US" sz="1000" dirty="0">
                <a:latin typeface="Courier New" pitchFamily="49" charset="0"/>
                <a:cs typeface="Courier New" pitchFamily="49" charset="0"/>
              </a:rPr>
              <a:t>, TrackSat1, TrackSat2}</a:t>
            </a:r>
          </a:p>
        </p:txBody>
      </p:sp>
    </p:spTree>
    <p:extLst>
      <p:ext uri="{BB962C8B-B14F-4D97-AF65-F5344CB8AC3E}">
        <p14:creationId xmlns:p14="http://schemas.microsoft.com/office/powerpoint/2010/main" val="31983807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7C31-81A0-0559-5193-04B75D8F3796}"/>
              </a:ext>
            </a:extLst>
          </p:cNvPr>
          <p:cNvSpPr>
            <a:spLocks noGrp="1"/>
          </p:cNvSpPr>
          <p:nvPr>
            <p:ph type="title"/>
          </p:nvPr>
        </p:nvSpPr>
        <p:spPr/>
        <p:txBody>
          <a:bodyPr/>
          <a:lstStyle/>
          <a:p>
            <a:r>
              <a:rPr lang="en-US"/>
              <a:t>Covariance Propagation</a:t>
            </a:r>
          </a:p>
        </p:txBody>
      </p:sp>
      <p:sp>
        <p:nvSpPr>
          <p:cNvPr id="3" name="Text Placeholder 2">
            <a:extLst>
              <a:ext uri="{FF2B5EF4-FFF2-40B4-BE49-F238E27FC236}">
                <a16:creationId xmlns:a16="http://schemas.microsoft.com/office/drawing/2014/main" id="{844E0EAE-FE0D-5376-8E29-3594C1C62D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64586A-E5F7-AE3E-9E4A-3198F75BB610}"/>
              </a:ext>
            </a:extLst>
          </p:cNvPr>
          <p:cNvSpPr>
            <a:spLocks noGrp="1"/>
          </p:cNvSpPr>
          <p:nvPr>
            <p:ph type="sldNum" sz="quarter" idx="12"/>
          </p:nvPr>
        </p:nvSpPr>
        <p:spPr/>
        <p:txBody>
          <a:bodyPr/>
          <a:lstStyle/>
          <a:p>
            <a:fld id="{B89D3D56-9C5D-E74E-9C18-21C2C5E31D07}" type="slidenum">
              <a:rPr lang="en-US" smtClean="0"/>
              <a:pPr/>
              <a:t>301</a:t>
            </a:fld>
            <a:endParaRPr lang="en-US"/>
          </a:p>
        </p:txBody>
      </p:sp>
    </p:spTree>
    <p:extLst>
      <p:ext uri="{BB962C8B-B14F-4D97-AF65-F5344CB8AC3E}">
        <p14:creationId xmlns:p14="http://schemas.microsoft.com/office/powerpoint/2010/main" val="22957043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62C54-EB48-54E8-2546-ABF6F3A289EB}"/>
              </a:ext>
            </a:extLst>
          </p:cNvPr>
          <p:cNvSpPr>
            <a:spLocks noGrp="1"/>
          </p:cNvSpPr>
          <p:nvPr>
            <p:ph type="title"/>
          </p:nvPr>
        </p:nvSpPr>
        <p:spPr/>
        <p:txBody>
          <a:bodyPr/>
          <a:lstStyle/>
          <a:p>
            <a:r>
              <a:rPr lang="en-US"/>
              <a:t>Covariance Propagation</a:t>
            </a:r>
          </a:p>
        </p:txBody>
      </p:sp>
      <p:sp>
        <p:nvSpPr>
          <p:cNvPr id="3" name="Content Placeholder 2">
            <a:extLst>
              <a:ext uri="{FF2B5EF4-FFF2-40B4-BE49-F238E27FC236}">
                <a16:creationId xmlns:a16="http://schemas.microsoft.com/office/drawing/2014/main" id="{DA20026A-D670-914F-94E5-6BF169CE8D48}"/>
              </a:ext>
            </a:extLst>
          </p:cNvPr>
          <p:cNvSpPr>
            <a:spLocks noGrp="1"/>
          </p:cNvSpPr>
          <p:nvPr>
            <p:ph idx="1"/>
          </p:nvPr>
        </p:nvSpPr>
        <p:spPr>
          <a:xfrm>
            <a:off x="1076139" y="1217466"/>
            <a:ext cx="10754972" cy="4741991"/>
          </a:xfrm>
        </p:spPr>
        <p:txBody>
          <a:bodyPr/>
          <a:lstStyle/>
          <a:p>
            <a:r>
              <a:rPr lang="en-US" dirty="0"/>
              <a:t>When running the EKF and Smoother, you can generate ephemeris files containing covariance from the filter or smoother process</a:t>
            </a:r>
          </a:p>
          <a:p>
            <a:r>
              <a:rPr lang="en-US" dirty="0"/>
              <a:t>It is sometimes desirable to generate a covariance prediction outside the filter or smoother process</a:t>
            </a:r>
          </a:p>
          <a:p>
            <a:pPr lvl="1"/>
            <a:r>
              <a:rPr lang="en-US" dirty="0"/>
              <a:t>For example, after running a BLS OD, which does not create a covariance prediction</a:t>
            </a:r>
          </a:p>
          <a:p>
            <a:pPr lvl="1"/>
            <a:r>
              <a:rPr lang="en-US" dirty="0"/>
              <a:t>You may just have a state vector obtained from an external source and want a covariance prediction</a:t>
            </a:r>
          </a:p>
          <a:p>
            <a:r>
              <a:rPr lang="en-US" dirty="0"/>
              <a:t>You can run a stand-alone propagation to generate predicted orbit covariance (uncertainty)</a:t>
            </a:r>
          </a:p>
          <a:p>
            <a:pPr lvl="1"/>
            <a:r>
              <a:rPr lang="en-US" dirty="0"/>
              <a:t>Does not require any OD components, only uses the Propagate command</a:t>
            </a:r>
          </a:p>
          <a:p>
            <a:pPr lvl="1"/>
            <a:r>
              <a:rPr lang="en-US" dirty="0"/>
              <a:t>You can choose to include or not include process noise</a:t>
            </a:r>
          </a:p>
          <a:p>
            <a:r>
              <a:rPr lang="en-US" dirty="0"/>
              <a:t>See samples\</a:t>
            </a:r>
            <a:r>
              <a:rPr lang="en-US"/>
              <a:t>Ex_R2022a_Propagate_Covariance.script</a:t>
            </a:r>
          </a:p>
        </p:txBody>
      </p:sp>
      <p:sp>
        <p:nvSpPr>
          <p:cNvPr id="4" name="Slide Number Placeholder 3">
            <a:extLst>
              <a:ext uri="{FF2B5EF4-FFF2-40B4-BE49-F238E27FC236}">
                <a16:creationId xmlns:a16="http://schemas.microsoft.com/office/drawing/2014/main" id="{102964E3-2B68-9643-4139-AA61F7B052CB}"/>
              </a:ext>
            </a:extLst>
          </p:cNvPr>
          <p:cNvSpPr>
            <a:spLocks noGrp="1"/>
          </p:cNvSpPr>
          <p:nvPr>
            <p:ph type="sldNum" sz="quarter" idx="12"/>
          </p:nvPr>
        </p:nvSpPr>
        <p:spPr/>
        <p:txBody>
          <a:bodyPr/>
          <a:lstStyle/>
          <a:p>
            <a:fld id="{B89D3D56-9C5D-E74E-9C18-21C2C5E31D07}" type="slidenum">
              <a:rPr lang="en-US" smtClean="0"/>
              <a:pPr/>
              <a:t>302</a:t>
            </a:fld>
            <a:endParaRPr lang="en-US"/>
          </a:p>
        </p:txBody>
      </p:sp>
    </p:spTree>
    <p:extLst>
      <p:ext uri="{BB962C8B-B14F-4D97-AF65-F5344CB8AC3E}">
        <p14:creationId xmlns:p14="http://schemas.microsoft.com/office/powerpoint/2010/main" val="11273550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600E-9B6D-742F-7B6C-51752AC7EC3D}"/>
              </a:ext>
            </a:extLst>
          </p:cNvPr>
          <p:cNvSpPr>
            <a:spLocks noGrp="1"/>
          </p:cNvSpPr>
          <p:nvPr>
            <p:ph type="title"/>
          </p:nvPr>
        </p:nvSpPr>
        <p:spPr/>
        <p:txBody>
          <a:bodyPr/>
          <a:lstStyle/>
          <a:p>
            <a:r>
              <a:rPr lang="en-US"/>
              <a:t>Covariance Propagation</a:t>
            </a:r>
          </a:p>
        </p:txBody>
      </p:sp>
      <p:sp>
        <p:nvSpPr>
          <p:cNvPr id="3" name="Content Placeholder 2">
            <a:extLst>
              <a:ext uri="{FF2B5EF4-FFF2-40B4-BE49-F238E27FC236}">
                <a16:creationId xmlns:a16="http://schemas.microsoft.com/office/drawing/2014/main" id="{90598864-41D8-BC36-3A8F-19414EEA5DCF}"/>
              </a:ext>
            </a:extLst>
          </p:cNvPr>
          <p:cNvSpPr>
            <a:spLocks noGrp="1"/>
          </p:cNvSpPr>
          <p:nvPr>
            <p:ph idx="1"/>
          </p:nvPr>
        </p:nvSpPr>
        <p:spPr>
          <a:xfrm>
            <a:off x="1076139" y="3136392"/>
            <a:ext cx="10403557" cy="3504402"/>
          </a:xfrm>
        </p:spPr>
        <p:txBody>
          <a:bodyPr>
            <a:normAutofit fontScale="77500" lnSpcReduction="20000"/>
          </a:bodyPr>
          <a:lstStyle/>
          <a:p>
            <a:pPr>
              <a:lnSpc>
                <a:spcPct val="110000"/>
              </a:lnSpc>
            </a:pPr>
            <a:r>
              <a:rPr lang="en-US" dirty="0"/>
              <a:t>Add the ‘Covariance’ option to the Propagate command</a:t>
            </a:r>
          </a:p>
          <a:p>
            <a:pPr>
              <a:lnSpc>
                <a:spcPct val="110000"/>
              </a:lnSpc>
            </a:pPr>
            <a:r>
              <a:rPr lang="en-US" dirty="0"/>
              <a:t>Don’t forget to also give the Spacecraft an initial </a:t>
            </a:r>
            <a:r>
              <a:rPr lang="en-US" dirty="0" err="1"/>
              <a:t>OrbitErrorCovariance</a:t>
            </a:r>
            <a:endParaRPr lang="en-US" dirty="0"/>
          </a:p>
          <a:p>
            <a:pPr>
              <a:lnSpc>
                <a:spcPct val="110000"/>
              </a:lnSpc>
            </a:pPr>
            <a:r>
              <a:rPr lang="en-US" dirty="0"/>
              <a:t>To include process noise, create a </a:t>
            </a:r>
            <a:r>
              <a:rPr lang="en-US" dirty="0" err="1"/>
              <a:t>ProcessNoiseModel</a:t>
            </a:r>
            <a:r>
              <a:rPr lang="en-US" dirty="0"/>
              <a:t> and attach it to the Spacecraft </a:t>
            </a:r>
            <a:r>
              <a:rPr lang="en-US" dirty="0" err="1"/>
              <a:t>ProcessNoiseModel</a:t>
            </a:r>
            <a:r>
              <a:rPr lang="en-US" dirty="0"/>
              <a:t> parameter </a:t>
            </a:r>
          </a:p>
          <a:p>
            <a:pPr lvl="1">
              <a:lnSpc>
                <a:spcPct val="110000"/>
              </a:lnSpc>
            </a:pPr>
            <a:r>
              <a:rPr lang="en-US" dirty="0"/>
              <a:t>Same method as when running the filter</a:t>
            </a:r>
          </a:p>
          <a:p>
            <a:pPr lvl="1">
              <a:lnSpc>
                <a:spcPct val="110000"/>
              </a:lnSpc>
            </a:pPr>
            <a:r>
              <a:rPr lang="en-US" dirty="0"/>
              <a:t>To omit process noise, don’t specify any Spacecraft </a:t>
            </a:r>
            <a:r>
              <a:rPr lang="en-US" dirty="0" err="1"/>
              <a:t>ProcessNoiseModel</a:t>
            </a:r>
            <a:endParaRPr lang="en-US" dirty="0"/>
          </a:p>
          <a:p>
            <a:pPr>
              <a:lnSpc>
                <a:spcPct val="110000"/>
              </a:lnSpc>
            </a:pPr>
            <a:r>
              <a:rPr lang="en-US" dirty="0"/>
              <a:t>The realism of the predicted covariance depends on the initial </a:t>
            </a:r>
            <a:r>
              <a:rPr lang="en-US" dirty="0" err="1"/>
              <a:t>OrbitErrorUncertainty</a:t>
            </a:r>
            <a:r>
              <a:rPr lang="en-US" dirty="0"/>
              <a:t>, the process noise, and the process noise </a:t>
            </a:r>
            <a:r>
              <a:rPr lang="en-US" dirty="0" err="1"/>
              <a:t>UpdateTimeStep</a:t>
            </a:r>
            <a:endParaRPr lang="en-US" dirty="0"/>
          </a:p>
          <a:p>
            <a:pPr lvl="1">
              <a:lnSpc>
                <a:spcPct val="110000"/>
              </a:lnSpc>
            </a:pPr>
            <a:r>
              <a:rPr lang="en-US" dirty="0"/>
              <a:t>Analysis should be performed to determine proper values of these settings </a:t>
            </a:r>
          </a:p>
          <a:p>
            <a:pPr>
              <a:lnSpc>
                <a:spcPct val="110000"/>
              </a:lnSpc>
            </a:pPr>
            <a:r>
              <a:rPr lang="en-US" dirty="0"/>
              <a:t>You can output the covariance to an ephemeris file (STK only currently) or write it to a report file</a:t>
            </a:r>
          </a:p>
          <a:p>
            <a:pPr lvl="1">
              <a:lnSpc>
                <a:spcPct val="110000"/>
              </a:lnSpc>
            </a:pPr>
            <a:r>
              <a:rPr lang="en-US" dirty="0"/>
              <a:t>To write a report file, add the spacecraft </a:t>
            </a:r>
            <a:r>
              <a:rPr lang="en-US" dirty="0" err="1"/>
              <a:t>OrbitErrorCovariance</a:t>
            </a:r>
            <a:r>
              <a:rPr lang="en-US" dirty="0"/>
              <a:t> to the report file output parameters list</a:t>
            </a:r>
          </a:p>
          <a:p>
            <a:pPr lvl="1">
              <a:lnSpc>
                <a:spcPct val="110000"/>
              </a:lnSpc>
            </a:pPr>
            <a:r>
              <a:rPr lang="en-US" dirty="0" err="1">
                <a:latin typeface="Courier New" panose="02070309020205020404" pitchFamily="49" charset="0"/>
                <a:cs typeface="Courier New" panose="02070309020205020404" pitchFamily="49" charset="0"/>
              </a:rPr>
              <a:t>CovarianceReport.Add</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EstSat.UTCGregorian</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EstSat.OrbitErrorCovariance</a:t>
            </a:r>
            <a:r>
              <a:rPr lang="en-US" dirty="0">
                <a:latin typeface="Courier New" panose="02070309020205020404" pitchFamily="49" charset="0"/>
                <a:cs typeface="Courier New" panose="02070309020205020404" pitchFamily="49" charset="0"/>
              </a:rPr>
              <a:t>}</a:t>
            </a:r>
          </a:p>
          <a:p>
            <a:pPr lvl="1">
              <a:lnSpc>
                <a:spcPct val="110000"/>
              </a:lnSpc>
            </a:pPr>
            <a:endParaRPr lang="en-US" dirty="0"/>
          </a:p>
          <a:p>
            <a:pPr lvl="1">
              <a:lnSpc>
                <a:spcPct val="110000"/>
              </a:lnSpc>
            </a:pPr>
            <a:endParaRPr lang="en-US" dirty="0"/>
          </a:p>
        </p:txBody>
      </p:sp>
      <p:sp>
        <p:nvSpPr>
          <p:cNvPr id="4" name="Slide Number Placeholder 3">
            <a:extLst>
              <a:ext uri="{FF2B5EF4-FFF2-40B4-BE49-F238E27FC236}">
                <a16:creationId xmlns:a16="http://schemas.microsoft.com/office/drawing/2014/main" id="{188D18C1-7A41-4732-6755-867C6E790879}"/>
              </a:ext>
            </a:extLst>
          </p:cNvPr>
          <p:cNvSpPr>
            <a:spLocks noGrp="1"/>
          </p:cNvSpPr>
          <p:nvPr>
            <p:ph type="sldNum" sz="quarter" idx="12"/>
          </p:nvPr>
        </p:nvSpPr>
        <p:spPr/>
        <p:txBody>
          <a:bodyPr/>
          <a:lstStyle/>
          <a:p>
            <a:fld id="{B89D3D56-9C5D-E74E-9C18-21C2C5E31D07}" type="slidenum">
              <a:rPr lang="en-US" smtClean="0"/>
              <a:pPr/>
              <a:t>303</a:t>
            </a:fld>
            <a:endParaRPr lang="en-US"/>
          </a:p>
        </p:txBody>
      </p:sp>
      <p:sp>
        <p:nvSpPr>
          <p:cNvPr id="5" name="TextBox 4">
            <a:extLst>
              <a:ext uri="{FF2B5EF4-FFF2-40B4-BE49-F238E27FC236}">
                <a16:creationId xmlns:a16="http://schemas.microsoft.com/office/drawing/2014/main" id="{D4E557C9-C280-9D07-3113-4011ACCCCB28}"/>
              </a:ext>
            </a:extLst>
          </p:cNvPr>
          <p:cNvSpPr txBox="1"/>
          <p:nvPr/>
        </p:nvSpPr>
        <p:spPr>
          <a:xfrm>
            <a:off x="1076139" y="1222500"/>
            <a:ext cx="10403557" cy="1754326"/>
          </a:xfrm>
          <a:prstGeom prst="rect">
            <a:avLst/>
          </a:prstGeom>
          <a:noFill/>
          <a:ln>
            <a:solidFill>
              <a:schemeClr val="accent1"/>
            </a:solidFill>
            <a:prstDash val="dash"/>
          </a:ln>
        </p:spPr>
        <p:txBody>
          <a:bodyPr wrap="square">
            <a:spAutoFit/>
          </a:bodyPr>
          <a:lstStyle/>
          <a:p>
            <a:r>
              <a:rPr lang="en-US" sz="1200">
                <a:latin typeface="Courier New" pitchFamily="49" charset="0"/>
                <a:cs typeface="Courier New" pitchFamily="49" charset="0"/>
              </a:rPr>
              <a:t>%</a:t>
            </a:r>
          </a:p>
          <a:p>
            <a:r>
              <a:rPr lang="en-US" sz="1200">
                <a:latin typeface="Courier New" pitchFamily="49" charset="0"/>
                <a:cs typeface="Courier New" pitchFamily="49" charset="0"/>
              </a:rPr>
              <a:t>%   Mission sequence</a:t>
            </a:r>
          </a:p>
          <a:p>
            <a:r>
              <a:rPr lang="en-US" sz="1200">
                <a:latin typeface="Courier New" pitchFamily="49" charset="0"/>
                <a:cs typeface="Courier New" pitchFamily="49" charset="0"/>
              </a:rPr>
              <a:t>%</a:t>
            </a:r>
          </a:p>
          <a:p>
            <a:endParaRPr lang="en-US" sz="1200">
              <a:latin typeface="Courier New" pitchFamily="49" charset="0"/>
              <a:cs typeface="Courier New" pitchFamily="49" charset="0"/>
            </a:endParaRPr>
          </a:p>
          <a:p>
            <a:r>
              <a:rPr lang="en-US" sz="1200" err="1">
                <a:latin typeface="Courier New" pitchFamily="49" charset="0"/>
                <a:cs typeface="Courier New" pitchFamily="49" charset="0"/>
              </a:rPr>
              <a:t>BeginMissionSequence</a:t>
            </a:r>
            <a:endParaRPr lang="en-US" sz="1200">
              <a:latin typeface="Courier New" pitchFamily="49" charset="0"/>
              <a:cs typeface="Courier New" pitchFamily="49" charset="0"/>
            </a:endParaRPr>
          </a:p>
          <a:p>
            <a:endParaRPr lang="en-US" sz="1200">
              <a:latin typeface="Courier New" pitchFamily="49" charset="0"/>
              <a:cs typeface="Courier New" pitchFamily="49" charset="0"/>
            </a:endParaRPr>
          </a:p>
          <a:p>
            <a:r>
              <a:rPr lang="en-US" sz="1200" err="1">
                <a:latin typeface="Courier New" pitchFamily="49" charset="0"/>
                <a:cs typeface="Courier New" pitchFamily="49" charset="0"/>
              </a:rPr>
              <a:t>EstSat.OrbitErrorCovariance</a:t>
            </a:r>
            <a:r>
              <a:rPr lang="en-US" sz="1200">
                <a:latin typeface="Courier New" pitchFamily="49" charset="0"/>
                <a:cs typeface="Courier New" pitchFamily="49" charset="0"/>
              </a:rPr>
              <a:t> = </a:t>
            </a:r>
            <a:r>
              <a:rPr lang="en-US" sz="1200" err="1">
                <a:latin typeface="Courier New" pitchFamily="49" charset="0"/>
                <a:cs typeface="Courier New" pitchFamily="49" charset="0"/>
              </a:rPr>
              <a:t>diag</a:t>
            </a:r>
            <a:r>
              <a:rPr lang="en-US" sz="1200">
                <a:latin typeface="Courier New" pitchFamily="49" charset="0"/>
                <a:cs typeface="Courier New" pitchFamily="49" charset="0"/>
              </a:rPr>
              <a:t>([1.0e-2 </a:t>
            </a:r>
            <a:r>
              <a:rPr lang="en-US" sz="1200" err="1">
                <a:latin typeface="Courier New" pitchFamily="49" charset="0"/>
                <a:cs typeface="Courier New" pitchFamily="49" charset="0"/>
              </a:rPr>
              <a:t>1.0e-2</a:t>
            </a:r>
            <a:r>
              <a:rPr lang="en-US" sz="1200">
                <a:latin typeface="Courier New" pitchFamily="49" charset="0"/>
                <a:cs typeface="Courier New" pitchFamily="49" charset="0"/>
              </a:rPr>
              <a:t> </a:t>
            </a:r>
            <a:r>
              <a:rPr lang="en-US" sz="1200" err="1">
                <a:latin typeface="Courier New" pitchFamily="49" charset="0"/>
                <a:cs typeface="Courier New" pitchFamily="49" charset="0"/>
              </a:rPr>
              <a:t>1.0e-2</a:t>
            </a:r>
            <a:r>
              <a:rPr lang="en-US" sz="1200">
                <a:latin typeface="Courier New" pitchFamily="49" charset="0"/>
                <a:cs typeface="Courier New" pitchFamily="49" charset="0"/>
              </a:rPr>
              <a:t> 1e-12 </a:t>
            </a:r>
            <a:r>
              <a:rPr lang="en-US" sz="1200" err="1">
                <a:latin typeface="Courier New" pitchFamily="49" charset="0"/>
                <a:cs typeface="Courier New" pitchFamily="49" charset="0"/>
              </a:rPr>
              <a:t>1e-12</a:t>
            </a:r>
            <a:r>
              <a:rPr lang="en-US" sz="1200">
                <a:latin typeface="Courier New" pitchFamily="49" charset="0"/>
                <a:cs typeface="Courier New" pitchFamily="49" charset="0"/>
              </a:rPr>
              <a:t> 1e-12])</a:t>
            </a:r>
          </a:p>
          <a:p>
            <a:endParaRPr lang="en-US" sz="1200">
              <a:latin typeface="Courier New" pitchFamily="49" charset="0"/>
              <a:cs typeface="Courier New" pitchFamily="49" charset="0"/>
            </a:endParaRPr>
          </a:p>
          <a:p>
            <a:r>
              <a:rPr lang="en-US" sz="1200">
                <a:latin typeface="Courier New" pitchFamily="49" charset="0"/>
                <a:cs typeface="Courier New" pitchFamily="49" charset="0"/>
              </a:rPr>
              <a:t>Propagate Prop(</a:t>
            </a:r>
            <a:r>
              <a:rPr lang="en-US" sz="1200" err="1">
                <a:latin typeface="Courier New" pitchFamily="49" charset="0"/>
                <a:cs typeface="Courier New" pitchFamily="49" charset="0"/>
              </a:rPr>
              <a:t>EstSat</a:t>
            </a:r>
            <a:r>
              <a:rPr lang="en-US" sz="1200">
                <a:latin typeface="Courier New" pitchFamily="49" charset="0"/>
                <a:cs typeface="Courier New" pitchFamily="49" charset="0"/>
              </a:rPr>
              <a:t>, 'Covariance') {</a:t>
            </a:r>
            <a:r>
              <a:rPr lang="en-US" sz="1200" err="1">
                <a:latin typeface="Courier New" pitchFamily="49" charset="0"/>
                <a:cs typeface="Courier New" pitchFamily="49" charset="0"/>
              </a:rPr>
              <a:t>EstSat.ElapsedDays</a:t>
            </a:r>
            <a:r>
              <a:rPr lang="en-US" sz="1200">
                <a:latin typeface="Courier New" pitchFamily="49" charset="0"/>
                <a:cs typeface="Courier New" pitchFamily="49" charset="0"/>
              </a:rPr>
              <a:t> = 5}</a:t>
            </a:r>
          </a:p>
        </p:txBody>
      </p:sp>
    </p:spTree>
    <p:extLst>
      <p:ext uri="{BB962C8B-B14F-4D97-AF65-F5344CB8AC3E}">
        <p14:creationId xmlns:p14="http://schemas.microsoft.com/office/powerpoint/2010/main" val="8945540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7C31-81A0-0559-5193-04B75D8F3796}"/>
              </a:ext>
            </a:extLst>
          </p:cNvPr>
          <p:cNvSpPr>
            <a:spLocks noGrp="1"/>
          </p:cNvSpPr>
          <p:nvPr>
            <p:ph type="title"/>
          </p:nvPr>
        </p:nvSpPr>
        <p:spPr/>
        <p:txBody>
          <a:bodyPr/>
          <a:lstStyle/>
          <a:p>
            <a:r>
              <a:rPr lang="en-US" dirty="0"/>
              <a:t>Estimator MATLAB File Generation</a:t>
            </a:r>
          </a:p>
        </p:txBody>
      </p:sp>
      <p:sp>
        <p:nvSpPr>
          <p:cNvPr id="3" name="Text Placeholder 2">
            <a:extLst>
              <a:ext uri="{FF2B5EF4-FFF2-40B4-BE49-F238E27FC236}">
                <a16:creationId xmlns:a16="http://schemas.microsoft.com/office/drawing/2014/main" id="{844E0EAE-FE0D-5376-8E29-3594C1C62D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64586A-E5F7-AE3E-9E4A-3198F75BB610}"/>
              </a:ext>
            </a:extLst>
          </p:cNvPr>
          <p:cNvSpPr>
            <a:spLocks noGrp="1"/>
          </p:cNvSpPr>
          <p:nvPr>
            <p:ph type="sldNum" sz="quarter" idx="12"/>
          </p:nvPr>
        </p:nvSpPr>
        <p:spPr/>
        <p:txBody>
          <a:bodyPr/>
          <a:lstStyle/>
          <a:p>
            <a:fld id="{B89D3D56-9C5D-E74E-9C18-21C2C5E31D07}" type="slidenum">
              <a:rPr lang="en-US" smtClean="0"/>
              <a:pPr/>
              <a:t>304</a:t>
            </a:fld>
            <a:endParaRPr lang="en-US"/>
          </a:p>
        </p:txBody>
      </p:sp>
    </p:spTree>
    <p:extLst>
      <p:ext uri="{BB962C8B-B14F-4D97-AF65-F5344CB8AC3E}">
        <p14:creationId xmlns:p14="http://schemas.microsoft.com/office/powerpoint/2010/main" val="14919266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57531-30AE-F505-8450-34A41B2702D3}"/>
              </a:ext>
            </a:extLst>
          </p:cNvPr>
          <p:cNvSpPr>
            <a:spLocks noGrp="1"/>
          </p:cNvSpPr>
          <p:nvPr>
            <p:ph type="title"/>
          </p:nvPr>
        </p:nvSpPr>
        <p:spPr/>
        <p:txBody>
          <a:bodyPr/>
          <a:lstStyle/>
          <a:p>
            <a:r>
              <a:rPr lang="en-US" dirty="0"/>
              <a:t>Estimator MATLAB Data File</a:t>
            </a:r>
          </a:p>
        </p:txBody>
      </p:sp>
      <p:sp>
        <p:nvSpPr>
          <p:cNvPr id="3" name="Content Placeholder 2">
            <a:extLst>
              <a:ext uri="{FF2B5EF4-FFF2-40B4-BE49-F238E27FC236}">
                <a16:creationId xmlns:a16="http://schemas.microsoft.com/office/drawing/2014/main" id="{378D736E-5FC4-1618-64B2-03AF249A3D79}"/>
              </a:ext>
            </a:extLst>
          </p:cNvPr>
          <p:cNvSpPr>
            <a:spLocks noGrp="1"/>
          </p:cNvSpPr>
          <p:nvPr>
            <p:ph idx="1"/>
          </p:nvPr>
        </p:nvSpPr>
        <p:spPr>
          <a:xfrm>
            <a:off x="1076139" y="2404872"/>
            <a:ext cx="10754972" cy="3554585"/>
          </a:xfrm>
        </p:spPr>
        <p:txBody>
          <a:bodyPr>
            <a:normAutofit fontScale="92500" lnSpcReduction="20000"/>
          </a:bodyPr>
          <a:lstStyle/>
          <a:p>
            <a:pPr>
              <a:lnSpc>
                <a:spcPct val="100000"/>
              </a:lnSpc>
            </a:pPr>
            <a:r>
              <a:rPr lang="en-US" dirty="0"/>
              <a:t>The batch and EKF estimators can generate a MATLAB-format data file containing a lot of information from the run</a:t>
            </a:r>
          </a:p>
          <a:p>
            <a:pPr lvl="1"/>
            <a:r>
              <a:rPr lang="en-US" dirty="0"/>
              <a:t>Assign a file on the estimator </a:t>
            </a:r>
            <a:r>
              <a:rPr lang="en-US" b="1" dirty="0" err="1"/>
              <a:t>MatlabFile</a:t>
            </a:r>
            <a:r>
              <a:rPr lang="en-US" dirty="0"/>
              <a:t> parameter</a:t>
            </a:r>
          </a:p>
          <a:p>
            <a:pPr lvl="1"/>
            <a:r>
              <a:rPr lang="en-US" dirty="0"/>
              <a:t>The MATLAB data file has more detail than is available in estimator report files</a:t>
            </a:r>
          </a:p>
          <a:p>
            <a:pPr lvl="1"/>
            <a:r>
              <a:rPr lang="en-US" dirty="0"/>
              <a:t>Very useful for plotting, especially for the EKF</a:t>
            </a:r>
          </a:p>
          <a:p>
            <a:r>
              <a:rPr lang="en-US" dirty="0"/>
              <a:t>Requires a licensed MATLAB installation on the machine running GMAT</a:t>
            </a:r>
          </a:p>
          <a:p>
            <a:pPr lvl="1"/>
            <a:r>
              <a:rPr lang="en-US" dirty="0"/>
              <a:t>The GMAT MATLAB interface must be configured; see the User’s Guide or let us know if you need help</a:t>
            </a:r>
          </a:p>
          <a:p>
            <a:pPr>
              <a:lnSpc>
                <a:spcPct val="100000"/>
              </a:lnSpc>
            </a:pPr>
            <a:r>
              <a:rPr lang="en-US" dirty="0"/>
              <a:t>See the User’s Guide </a:t>
            </a:r>
            <a:r>
              <a:rPr lang="en-US" dirty="0" err="1"/>
              <a:t>BatchEstimator</a:t>
            </a:r>
            <a:r>
              <a:rPr lang="en-US" dirty="0"/>
              <a:t>, </a:t>
            </a:r>
            <a:r>
              <a:rPr lang="en-US" dirty="0" err="1"/>
              <a:t>ExtendedKalmanFilter</a:t>
            </a:r>
            <a:r>
              <a:rPr lang="en-US" dirty="0"/>
              <a:t>, and Smoother resources for the content and formatting of the MATLAB file</a:t>
            </a:r>
          </a:p>
          <a:p>
            <a:pPr lvl="1"/>
            <a:r>
              <a:rPr lang="en-US" dirty="0"/>
              <a:t>Includes all observations, residuals, measurement corrections, partial derivatives, etc...</a:t>
            </a:r>
          </a:p>
          <a:p>
            <a:pPr lvl="1"/>
            <a:r>
              <a:rPr lang="en-US" dirty="0"/>
              <a:t>For the filter it has the time history of solve-</a:t>
            </a:r>
            <a:r>
              <a:rPr lang="en-US" dirty="0" err="1"/>
              <a:t>fors</a:t>
            </a:r>
            <a:r>
              <a:rPr lang="en-US" dirty="0"/>
              <a:t> and covariance</a:t>
            </a:r>
          </a:p>
          <a:p>
            <a:r>
              <a:rPr lang="en-US" dirty="0"/>
              <a:t>The MATLAB file can be read by Python (using </a:t>
            </a:r>
            <a:r>
              <a:rPr lang="en-US" b="1" dirty="0" err="1"/>
              <a:t>loadmat</a:t>
            </a:r>
            <a:r>
              <a:rPr lang="en-US" dirty="0"/>
              <a:t> from </a:t>
            </a:r>
            <a:r>
              <a:rPr lang="en-US" b="1" dirty="0"/>
              <a:t>scipy.io</a:t>
            </a:r>
            <a:r>
              <a:rPr lang="en-US" dirty="0"/>
              <a:t>)</a:t>
            </a:r>
          </a:p>
          <a:p>
            <a:pPr lvl="1"/>
            <a:r>
              <a:rPr lang="en-US" dirty="0"/>
              <a:t>But of course you can’t generate the mat-file without MATLAB</a:t>
            </a:r>
          </a:p>
        </p:txBody>
      </p:sp>
      <p:sp>
        <p:nvSpPr>
          <p:cNvPr id="4" name="Slide Number Placeholder 3">
            <a:extLst>
              <a:ext uri="{FF2B5EF4-FFF2-40B4-BE49-F238E27FC236}">
                <a16:creationId xmlns:a16="http://schemas.microsoft.com/office/drawing/2014/main" id="{98EB1992-C1BC-BB27-E86D-44E1FAF27F89}"/>
              </a:ext>
            </a:extLst>
          </p:cNvPr>
          <p:cNvSpPr>
            <a:spLocks noGrp="1"/>
          </p:cNvSpPr>
          <p:nvPr>
            <p:ph type="sldNum" sz="quarter" idx="12"/>
          </p:nvPr>
        </p:nvSpPr>
        <p:spPr/>
        <p:txBody>
          <a:bodyPr/>
          <a:lstStyle/>
          <a:p>
            <a:fld id="{B89D3D56-9C5D-E74E-9C18-21C2C5E31D07}" type="slidenum">
              <a:rPr lang="en-US" smtClean="0"/>
              <a:pPr/>
              <a:t>305</a:t>
            </a:fld>
            <a:endParaRPr lang="en-US"/>
          </a:p>
        </p:txBody>
      </p:sp>
      <p:sp>
        <p:nvSpPr>
          <p:cNvPr id="5" name="TextBox 4">
            <a:extLst>
              <a:ext uri="{FF2B5EF4-FFF2-40B4-BE49-F238E27FC236}">
                <a16:creationId xmlns:a16="http://schemas.microsoft.com/office/drawing/2014/main" id="{815D25A7-0590-CD4F-CA34-E55F4F170D2A}"/>
              </a:ext>
            </a:extLst>
          </p:cNvPr>
          <p:cNvSpPr txBox="1"/>
          <p:nvPr/>
        </p:nvSpPr>
        <p:spPr>
          <a:xfrm>
            <a:off x="1076137" y="1222498"/>
            <a:ext cx="10754973" cy="938719"/>
          </a:xfrm>
          <a:prstGeom prst="rect">
            <a:avLst/>
          </a:prstGeom>
          <a:noFill/>
          <a:ln>
            <a:solidFill>
              <a:schemeClr val="accent1"/>
            </a:solidFill>
            <a:prstDash val="dash"/>
          </a:ln>
        </p:spPr>
        <p:txBody>
          <a:bodyPr wrap="square">
            <a:spAutoFit/>
          </a:bodyPr>
          <a:lstStyle/>
          <a:p>
            <a:r>
              <a:rPr lang="en-US" sz="1100" dirty="0" err="1">
                <a:latin typeface="Courier New" pitchFamily="49" charset="0"/>
                <a:cs typeface="Courier New" pitchFamily="49" charset="0"/>
              </a:rPr>
              <a:t>BLS.MatlabFile</a:t>
            </a:r>
            <a:r>
              <a:rPr lang="en-US" sz="1100" dirty="0">
                <a:latin typeface="Courier New" pitchFamily="49" charset="0"/>
                <a:cs typeface="Courier New" pitchFamily="49" charset="0"/>
              </a:rPr>
              <a:t> = './output/</a:t>
            </a:r>
            <a:r>
              <a:rPr lang="en-US" sz="1100" dirty="0" err="1">
                <a:latin typeface="Courier New" pitchFamily="49" charset="0"/>
                <a:cs typeface="Courier New" pitchFamily="49" charset="0"/>
              </a:rPr>
              <a:t>bls.mat</a:t>
            </a:r>
            <a:r>
              <a:rPr lang="en-US" sz="1100" dirty="0">
                <a:latin typeface="Courier New" pitchFamily="49" charset="0"/>
                <a:cs typeface="Courier New" pitchFamily="49" charset="0"/>
              </a:rPr>
              <a:t>’</a:t>
            </a:r>
          </a:p>
          <a:p>
            <a:endParaRPr lang="en-US" sz="1100" dirty="0">
              <a:latin typeface="Courier New" pitchFamily="49" charset="0"/>
              <a:cs typeface="Courier New" pitchFamily="49" charset="0"/>
            </a:endParaRPr>
          </a:p>
          <a:p>
            <a:r>
              <a:rPr lang="en-US" sz="1100" dirty="0" err="1">
                <a:latin typeface="Courier New" pitchFamily="49" charset="0"/>
                <a:cs typeface="Courier New" pitchFamily="49" charset="0"/>
              </a:rPr>
              <a:t>EKF.MatlabFile</a:t>
            </a:r>
            <a:r>
              <a:rPr lang="en-US" sz="1100" dirty="0">
                <a:latin typeface="Courier New" pitchFamily="49" charset="0"/>
                <a:cs typeface="Courier New" pitchFamily="49" charset="0"/>
              </a:rPr>
              <a:t> = './output/</a:t>
            </a:r>
            <a:r>
              <a:rPr lang="en-US" sz="1100" dirty="0" err="1">
                <a:latin typeface="Courier New" pitchFamily="49" charset="0"/>
                <a:cs typeface="Courier New" pitchFamily="49" charset="0"/>
              </a:rPr>
              <a:t>ekf.mat</a:t>
            </a:r>
            <a:r>
              <a:rPr lang="en-US" sz="1100" dirty="0">
                <a:latin typeface="Courier New" pitchFamily="49" charset="0"/>
                <a:cs typeface="Courier New" pitchFamily="49" charset="0"/>
              </a:rPr>
              <a:t>’</a:t>
            </a:r>
          </a:p>
          <a:p>
            <a:endParaRPr lang="en-US" sz="1100" dirty="0">
              <a:latin typeface="Courier New" pitchFamily="49" charset="0"/>
              <a:cs typeface="Courier New" pitchFamily="49" charset="0"/>
            </a:endParaRPr>
          </a:p>
          <a:p>
            <a:r>
              <a:rPr lang="en-US" sz="1100" dirty="0" err="1">
                <a:latin typeface="Courier New" pitchFamily="49" charset="0"/>
                <a:cs typeface="Courier New" pitchFamily="49" charset="0"/>
              </a:rPr>
              <a:t>FPS.MatlabFile</a:t>
            </a:r>
            <a:r>
              <a:rPr lang="en-US" sz="1100" dirty="0">
                <a:latin typeface="Courier New" pitchFamily="49" charset="0"/>
                <a:cs typeface="Courier New" pitchFamily="49" charset="0"/>
              </a:rPr>
              <a:t> = './output/</a:t>
            </a:r>
            <a:r>
              <a:rPr lang="en-US" sz="1100" dirty="0" err="1">
                <a:latin typeface="Courier New" pitchFamily="49" charset="0"/>
                <a:cs typeface="Courier New" pitchFamily="49" charset="0"/>
              </a:rPr>
              <a:t>fps.mat</a:t>
            </a:r>
            <a:r>
              <a:rPr lang="en-US" sz="1100" dirty="0">
                <a:latin typeface="Courier New" pitchFamily="49" charset="0"/>
                <a:cs typeface="Courier New" pitchFamily="49" charset="0"/>
              </a:rPr>
              <a:t>’</a:t>
            </a:r>
          </a:p>
        </p:txBody>
      </p:sp>
    </p:spTree>
    <p:extLst>
      <p:ext uri="{BB962C8B-B14F-4D97-AF65-F5344CB8AC3E}">
        <p14:creationId xmlns:p14="http://schemas.microsoft.com/office/powerpoint/2010/main" val="8012082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87C31-81A0-0559-5193-04B75D8F3796}"/>
              </a:ext>
            </a:extLst>
          </p:cNvPr>
          <p:cNvSpPr>
            <a:spLocks noGrp="1"/>
          </p:cNvSpPr>
          <p:nvPr>
            <p:ph type="title"/>
          </p:nvPr>
        </p:nvSpPr>
        <p:spPr/>
        <p:txBody>
          <a:bodyPr/>
          <a:lstStyle/>
          <a:p>
            <a:r>
              <a:rPr lang="en-US" dirty="0"/>
              <a:t>Using Write and #Include</a:t>
            </a:r>
          </a:p>
        </p:txBody>
      </p:sp>
      <p:sp>
        <p:nvSpPr>
          <p:cNvPr id="3" name="Text Placeholder 2">
            <a:extLst>
              <a:ext uri="{FF2B5EF4-FFF2-40B4-BE49-F238E27FC236}">
                <a16:creationId xmlns:a16="http://schemas.microsoft.com/office/drawing/2014/main" id="{844E0EAE-FE0D-5376-8E29-3594C1C62D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64586A-E5F7-AE3E-9E4A-3198F75BB610}"/>
              </a:ext>
            </a:extLst>
          </p:cNvPr>
          <p:cNvSpPr>
            <a:spLocks noGrp="1"/>
          </p:cNvSpPr>
          <p:nvPr>
            <p:ph type="sldNum" sz="quarter" idx="12"/>
          </p:nvPr>
        </p:nvSpPr>
        <p:spPr/>
        <p:txBody>
          <a:bodyPr/>
          <a:lstStyle/>
          <a:p>
            <a:fld id="{B89D3D56-9C5D-E74E-9C18-21C2C5E31D07}" type="slidenum">
              <a:rPr lang="en-US" smtClean="0"/>
              <a:pPr/>
              <a:t>306</a:t>
            </a:fld>
            <a:endParaRPr lang="en-US"/>
          </a:p>
        </p:txBody>
      </p:sp>
    </p:spTree>
    <p:extLst>
      <p:ext uri="{BB962C8B-B14F-4D97-AF65-F5344CB8AC3E}">
        <p14:creationId xmlns:p14="http://schemas.microsoft.com/office/powerpoint/2010/main" val="17738367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76B2-D91B-9B22-9701-63715030487F}"/>
              </a:ext>
            </a:extLst>
          </p:cNvPr>
          <p:cNvSpPr>
            <a:spLocks noGrp="1"/>
          </p:cNvSpPr>
          <p:nvPr>
            <p:ph type="title"/>
          </p:nvPr>
        </p:nvSpPr>
        <p:spPr/>
        <p:txBody>
          <a:bodyPr/>
          <a:lstStyle/>
          <a:p>
            <a:r>
              <a:rPr lang="en-US" dirty="0"/>
              <a:t>Write Command</a:t>
            </a:r>
          </a:p>
        </p:txBody>
      </p:sp>
      <p:sp>
        <p:nvSpPr>
          <p:cNvPr id="3" name="Content Placeholder 2">
            <a:extLst>
              <a:ext uri="{FF2B5EF4-FFF2-40B4-BE49-F238E27FC236}">
                <a16:creationId xmlns:a16="http://schemas.microsoft.com/office/drawing/2014/main" id="{0FEF7334-11ED-ECEB-7625-B8F8B77A484D}"/>
              </a:ext>
            </a:extLst>
          </p:cNvPr>
          <p:cNvSpPr>
            <a:spLocks noGrp="1"/>
          </p:cNvSpPr>
          <p:nvPr>
            <p:ph idx="1"/>
          </p:nvPr>
        </p:nvSpPr>
        <p:spPr>
          <a:xfrm>
            <a:off x="1076139" y="4108804"/>
            <a:ext cx="10754972" cy="2452068"/>
          </a:xfrm>
        </p:spPr>
        <p:txBody>
          <a:bodyPr>
            <a:normAutofit lnSpcReduction="10000"/>
          </a:bodyPr>
          <a:lstStyle/>
          <a:p>
            <a:r>
              <a:rPr lang="en-US" dirty="0"/>
              <a:t>GMAT can write any object to a file or to the log file/console window using the Write command</a:t>
            </a:r>
          </a:p>
          <a:p>
            <a:r>
              <a:rPr lang="en-US" dirty="0"/>
              <a:t>In the context of batch least-squares OD this is very useful</a:t>
            </a:r>
          </a:p>
          <a:p>
            <a:pPr lvl="1"/>
            <a:r>
              <a:rPr lang="en-US" dirty="0"/>
              <a:t>Recall that BLS OD requires the user to supply an initial state</a:t>
            </a:r>
          </a:p>
          <a:p>
            <a:pPr lvl="1"/>
            <a:r>
              <a:rPr lang="en-US" dirty="0"/>
              <a:t>The initial state is usually the final estimated state from the prior OD</a:t>
            </a:r>
          </a:p>
          <a:p>
            <a:r>
              <a:rPr lang="en-US" dirty="0"/>
              <a:t>The Write command has a number of output options</a:t>
            </a:r>
          </a:p>
          <a:p>
            <a:r>
              <a:rPr lang="en-US" dirty="0"/>
              <a:t>Here we use the “Script” output style, which produces a format that can be directly read in later</a:t>
            </a:r>
          </a:p>
          <a:p>
            <a:r>
              <a:rPr lang="en-US" dirty="0"/>
              <a:t>At the end of each BLS OD, Write out the final estimated state to a file</a:t>
            </a:r>
          </a:p>
        </p:txBody>
      </p:sp>
      <p:sp>
        <p:nvSpPr>
          <p:cNvPr id="4" name="Slide Number Placeholder 3">
            <a:extLst>
              <a:ext uri="{FF2B5EF4-FFF2-40B4-BE49-F238E27FC236}">
                <a16:creationId xmlns:a16="http://schemas.microsoft.com/office/drawing/2014/main" id="{3BD6E203-7620-8539-FB04-F87E6805096E}"/>
              </a:ext>
            </a:extLst>
          </p:cNvPr>
          <p:cNvSpPr>
            <a:spLocks noGrp="1"/>
          </p:cNvSpPr>
          <p:nvPr>
            <p:ph type="sldNum" sz="quarter" idx="12"/>
          </p:nvPr>
        </p:nvSpPr>
        <p:spPr/>
        <p:txBody>
          <a:bodyPr/>
          <a:lstStyle/>
          <a:p>
            <a:fld id="{B89D3D56-9C5D-E74E-9C18-21C2C5E31D07}" type="slidenum">
              <a:rPr lang="en-US" smtClean="0"/>
              <a:pPr/>
              <a:t>307</a:t>
            </a:fld>
            <a:endParaRPr lang="en-US"/>
          </a:p>
        </p:txBody>
      </p:sp>
      <p:sp>
        <p:nvSpPr>
          <p:cNvPr id="5" name="TextBox 4">
            <a:extLst>
              <a:ext uri="{FF2B5EF4-FFF2-40B4-BE49-F238E27FC236}">
                <a16:creationId xmlns:a16="http://schemas.microsoft.com/office/drawing/2014/main" id="{8DB74556-A53A-EF1A-7005-D420B24BC773}"/>
              </a:ext>
            </a:extLst>
          </p:cNvPr>
          <p:cNvSpPr txBox="1"/>
          <p:nvPr/>
        </p:nvSpPr>
        <p:spPr>
          <a:xfrm>
            <a:off x="1076138" y="1137176"/>
            <a:ext cx="10754973" cy="2800767"/>
          </a:xfrm>
          <a:prstGeom prst="rect">
            <a:avLst/>
          </a:prstGeom>
          <a:noFill/>
          <a:ln>
            <a:solidFill>
              <a:schemeClr val="accent1"/>
            </a:solidFill>
            <a:prstDash val="dash"/>
          </a:ln>
        </p:spPr>
        <p:txBody>
          <a:bodyPr wrap="square">
            <a:spAutoFit/>
          </a:bodyPr>
          <a:lstStyle/>
          <a:p>
            <a:r>
              <a:rPr lang="en-US" sz="1100" dirty="0">
                <a:latin typeface="Courier New" pitchFamily="49" charset="0"/>
                <a:cs typeface="Courier New" pitchFamily="49" charset="0"/>
              </a:rPr>
              <a:t>%   Configure the estimated state vector report</a:t>
            </a:r>
          </a:p>
          <a:p>
            <a:r>
              <a:rPr lang="en-US" sz="1100" dirty="0">
                <a:latin typeface="Courier New" pitchFamily="49" charset="0"/>
                <a:cs typeface="Courier New" pitchFamily="49" charset="0"/>
              </a:rPr>
              <a:t> </a:t>
            </a:r>
          </a:p>
          <a:p>
            <a:r>
              <a:rPr lang="en-US" sz="1100" dirty="0">
                <a:latin typeface="Courier New" pitchFamily="49" charset="0"/>
                <a:cs typeface="Courier New" pitchFamily="49" charset="0"/>
              </a:rPr>
              <a:t>Create </a:t>
            </a:r>
            <a:r>
              <a:rPr lang="en-US" sz="1100" dirty="0" err="1">
                <a:latin typeface="Courier New" pitchFamily="49" charset="0"/>
                <a:cs typeface="Courier New" pitchFamily="49" charset="0"/>
              </a:rPr>
              <a:t>ReportFile</a:t>
            </a:r>
            <a:r>
              <a:rPr lang="en-US" sz="1100" dirty="0">
                <a:latin typeface="Courier New" pitchFamily="49" charset="0"/>
                <a:cs typeface="Courier New" pitchFamily="49" charset="0"/>
              </a:rPr>
              <a:t> </a:t>
            </a:r>
            <a:r>
              <a:rPr lang="en-US" sz="1100" dirty="0" err="1">
                <a:latin typeface="Courier New" pitchFamily="49" charset="0"/>
                <a:cs typeface="Courier New" pitchFamily="49" charset="0"/>
              </a:rPr>
              <a:t>ElementReport</a:t>
            </a:r>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 </a:t>
            </a:r>
          </a:p>
          <a:p>
            <a:r>
              <a:rPr lang="en-US" sz="1100" dirty="0" err="1">
                <a:latin typeface="Courier New" pitchFamily="49" charset="0"/>
                <a:cs typeface="Courier New" pitchFamily="49" charset="0"/>
              </a:rPr>
              <a:t>ElementReport.Filename</a:t>
            </a:r>
            <a:r>
              <a:rPr lang="en-US" sz="1100" dirty="0">
                <a:latin typeface="Courier New" pitchFamily="49" charset="0"/>
                <a:cs typeface="Courier New" pitchFamily="49" charset="0"/>
              </a:rPr>
              <a:t>     = 'lro.20200609.state'</a:t>
            </a:r>
          </a:p>
          <a:p>
            <a:r>
              <a:rPr lang="en-US" sz="1100" dirty="0" err="1">
                <a:latin typeface="Courier New" pitchFamily="49" charset="0"/>
                <a:cs typeface="Courier New" pitchFamily="49" charset="0"/>
              </a:rPr>
              <a:t>ElementReport.WriteHeaders</a:t>
            </a:r>
            <a:r>
              <a:rPr lang="en-US" sz="1100" dirty="0">
                <a:latin typeface="Courier New" pitchFamily="49" charset="0"/>
                <a:cs typeface="Courier New" pitchFamily="49" charset="0"/>
              </a:rPr>
              <a:t> = False</a:t>
            </a:r>
          </a:p>
          <a:p>
            <a:endParaRPr lang="en-US" sz="1100" dirty="0">
              <a:latin typeface="Courier New" pitchFamily="49" charset="0"/>
              <a:cs typeface="Courier New" pitchFamily="49" charset="0"/>
            </a:endParaRPr>
          </a:p>
          <a:p>
            <a:r>
              <a:rPr lang="en-US" sz="1100" dirty="0" err="1">
                <a:latin typeface="Courier New" pitchFamily="49" charset="0"/>
                <a:cs typeface="Courier New" pitchFamily="49" charset="0"/>
              </a:rPr>
              <a:t>BeginMissionSequence</a:t>
            </a:r>
            <a:endParaRPr lang="en-US" sz="1100" dirty="0">
              <a:latin typeface="Courier New" pitchFamily="49" charset="0"/>
              <a:cs typeface="Courier New" pitchFamily="49" charset="0"/>
            </a:endParaRPr>
          </a:p>
          <a:p>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   Run the estimation</a:t>
            </a:r>
          </a:p>
          <a:p>
            <a:endParaRPr lang="en-US" sz="1100" dirty="0">
              <a:latin typeface="Courier New" pitchFamily="49" charset="0"/>
              <a:cs typeface="Courier New" pitchFamily="49" charset="0"/>
            </a:endParaRPr>
          </a:p>
          <a:p>
            <a:r>
              <a:rPr lang="en-US" sz="1100" dirty="0" err="1">
                <a:latin typeface="Courier New" pitchFamily="49" charset="0"/>
                <a:cs typeface="Courier New" pitchFamily="49" charset="0"/>
              </a:rPr>
              <a:t>RunEstimator</a:t>
            </a:r>
            <a:r>
              <a:rPr lang="en-US" sz="1100" dirty="0">
                <a:latin typeface="Courier New" pitchFamily="49" charset="0"/>
                <a:cs typeface="Courier New" pitchFamily="49" charset="0"/>
              </a:rPr>
              <a:t> Bls</a:t>
            </a:r>
          </a:p>
          <a:p>
            <a:r>
              <a:rPr lang="en-US" sz="1100" dirty="0">
                <a:latin typeface="Courier New" pitchFamily="49" charset="0"/>
                <a:cs typeface="Courier New" pitchFamily="49" charset="0"/>
              </a:rPr>
              <a:t> </a:t>
            </a:r>
          </a:p>
          <a:p>
            <a:r>
              <a:rPr lang="en-US" sz="1100" dirty="0">
                <a:latin typeface="Courier New" pitchFamily="49" charset="0"/>
                <a:cs typeface="Courier New" pitchFamily="49" charset="0"/>
              </a:rPr>
              <a:t>%   Save the solution state</a:t>
            </a:r>
          </a:p>
          <a:p>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Write LRO {</a:t>
            </a:r>
            <a:r>
              <a:rPr lang="en-US" sz="1100" dirty="0" err="1">
                <a:latin typeface="Courier New" pitchFamily="49" charset="0"/>
                <a:cs typeface="Courier New" pitchFamily="49" charset="0"/>
              </a:rPr>
              <a:t>ReportFile</a:t>
            </a:r>
            <a:r>
              <a:rPr lang="en-US" sz="1100" dirty="0">
                <a:latin typeface="Courier New" pitchFamily="49" charset="0"/>
                <a:cs typeface="Courier New" pitchFamily="49" charset="0"/>
              </a:rPr>
              <a:t> = </a:t>
            </a:r>
            <a:r>
              <a:rPr lang="en-US" sz="1100" dirty="0" err="1">
                <a:latin typeface="Courier New" pitchFamily="49" charset="0"/>
                <a:cs typeface="Courier New" pitchFamily="49" charset="0"/>
              </a:rPr>
              <a:t>ElementReport</a:t>
            </a:r>
            <a:r>
              <a:rPr lang="en-US" sz="1100" dirty="0">
                <a:latin typeface="Courier New" pitchFamily="49" charset="0"/>
                <a:cs typeface="Courier New" pitchFamily="49" charset="0"/>
              </a:rPr>
              <a:t>, Style = Script}</a:t>
            </a:r>
          </a:p>
        </p:txBody>
      </p:sp>
    </p:spTree>
    <p:extLst>
      <p:ext uri="{BB962C8B-B14F-4D97-AF65-F5344CB8AC3E}">
        <p14:creationId xmlns:p14="http://schemas.microsoft.com/office/powerpoint/2010/main" val="30450561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E3B6B-E02B-ECD3-CBBC-A9EEB1DD0696}"/>
              </a:ext>
            </a:extLst>
          </p:cNvPr>
          <p:cNvSpPr>
            <a:spLocks noGrp="1"/>
          </p:cNvSpPr>
          <p:nvPr>
            <p:ph type="title"/>
          </p:nvPr>
        </p:nvSpPr>
        <p:spPr/>
        <p:txBody>
          <a:bodyPr/>
          <a:lstStyle/>
          <a:p>
            <a:r>
              <a:rPr lang="en-US" dirty="0"/>
              <a:t>Write Command</a:t>
            </a:r>
          </a:p>
        </p:txBody>
      </p:sp>
      <p:sp>
        <p:nvSpPr>
          <p:cNvPr id="3" name="Content Placeholder 2">
            <a:extLst>
              <a:ext uri="{FF2B5EF4-FFF2-40B4-BE49-F238E27FC236}">
                <a16:creationId xmlns:a16="http://schemas.microsoft.com/office/drawing/2014/main" id="{754343A0-7C96-8612-933E-09C0A37BD726}"/>
              </a:ext>
            </a:extLst>
          </p:cNvPr>
          <p:cNvSpPr>
            <a:spLocks noGrp="1"/>
          </p:cNvSpPr>
          <p:nvPr>
            <p:ph idx="1"/>
          </p:nvPr>
        </p:nvSpPr>
        <p:spPr/>
        <p:txBody>
          <a:bodyPr/>
          <a:lstStyle/>
          <a:p>
            <a:r>
              <a:rPr lang="en-US" dirty="0"/>
              <a:t>In “Script” style the file will contain the complete configuration of the spacecraft object</a:t>
            </a:r>
          </a:p>
          <a:p>
            <a:r>
              <a:rPr lang="en-US" dirty="0"/>
              <a:t>Since we used the Write command after the BLS completes, we have the new estimated state of the spacecraft</a:t>
            </a:r>
          </a:p>
        </p:txBody>
      </p:sp>
      <p:sp>
        <p:nvSpPr>
          <p:cNvPr id="4" name="Slide Number Placeholder 3">
            <a:extLst>
              <a:ext uri="{FF2B5EF4-FFF2-40B4-BE49-F238E27FC236}">
                <a16:creationId xmlns:a16="http://schemas.microsoft.com/office/drawing/2014/main" id="{B1F13816-D25A-7CB1-1564-F0CB4E3CA154}"/>
              </a:ext>
            </a:extLst>
          </p:cNvPr>
          <p:cNvSpPr>
            <a:spLocks noGrp="1"/>
          </p:cNvSpPr>
          <p:nvPr>
            <p:ph type="sldNum" sz="quarter" idx="12"/>
          </p:nvPr>
        </p:nvSpPr>
        <p:spPr/>
        <p:txBody>
          <a:bodyPr/>
          <a:lstStyle/>
          <a:p>
            <a:fld id="{B89D3D56-9C5D-E74E-9C18-21C2C5E31D07}" type="slidenum">
              <a:rPr lang="en-US" smtClean="0"/>
              <a:pPr/>
              <a:t>308</a:t>
            </a:fld>
            <a:endParaRPr lang="en-US"/>
          </a:p>
        </p:txBody>
      </p:sp>
      <p:sp>
        <p:nvSpPr>
          <p:cNvPr id="5" name="TextBox 4">
            <a:extLst>
              <a:ext uri="{FF2B5EF4-FFF2-40B4-BE49-F238E27FC236}">
                <a16:creationId xmlns:a16="http://schemas.microsoft.com/office/drawing/2014/main" id="{81AB76B9-5420-40BE-9873-AE49E6AE9FF7}"/>
              </a:ext>
            </a:extLst>
          </p:cNvPr>
          <p:cNvSpPr txBox="1"/>
          <p:nvPr/>
        </p:nvSpPr>
        <p:spPr>
          <a:xfrm>
            <a:off x="6899641" y="1217466"/>
            <a:ext cx="4931470" cy="5170646"/>
          </a:xfrm>
          <a:prstGeom prst="rect">
            <a:avLst/>
          </a:prstGeom>
          <a:noFill/>
          <a:ln>
            <a:solidFill>
              <a:schemeClr val="accent1"/>
            </a:solidFill>
            <a:prstDash val="dash"/>
          </a:ln>
        </p:spPr>
        <p:txBody>
          <a:bodyPr wrap="square">
            <a:spAutoFit/>
          </a:bodyPr>
          <a:lstStyle/>
          <a:p>
            <a:r>
              <a:rPr lang="en-US" sz="1100" dirty="0">
                <a:latin typeface="Courier New" pitchFamily="49" charset="0"/>
                <a:cs typeface="Courier New" pitchFamily="49" charset="0"/>
              </a:rPr>
              <a:t>Create Spacecraft LRO;</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LRO.DateFormat</a:t>
            </a:r>
            <a:r>
              <a:rPr lang="en-US" sz="1100" dirty="0">
                <a:latin typeface="Courier New" pitchFamily="49" charset="0"/>
                <a:cs typeface="Courier New" pitchFamily="49" charset="0"/>
              </a:rPr>
              <a:t> = </a:t>
            </a:r>
            <a:r>
              <a:rPr lang="en-US" sz="1100" dirty="0" err="1">
                <a:latin typeface="Courier New" pitchFamily="49" charset="0"/>
                <a:cs typeface="Courier New" pitchFamily="49" charset="0"/>
              </a:rPr>
              <a:t>UTCGregorian</a:t>
            </a:r>
            <a:r>
              <a:rPr lang="en-US" sz="1100" dirty="0">
                <a:latin typeface="Courier New" pitchFamily="49" charset="0"/>
                <a:cs typeface="Courier New" pitchFamily="49" charset="0"/>
              </a:rPr>
              <a:t>;</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LRO.Epoch</a:t>
            </a:r>
            <a:r>
              <a:rPr lang="en-US" sz="1100" dirty="0">
                <a:latin typeface="Courier New" pitchFamily="49" charset="0"/>
                <a:cs typeface="Courier New" pitchFamily="49" charset="0"/>
              </a:rPr>
              <a:t> = '09 Jun 2020 00:00:00.000';</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LRO.CoordinateSystem</a:t>
            </a:r>
            <a:r>
              <a:rPr lang="en-US" sz="1100" dirty="0">
                <a:latin typeface="Courier New" pitchFamily="49" charset="0"/>
                <a:cs typeface="Courier New" pitchFamily="49" charset="0"/>
              </a:rPr>
              <a:t> = MoonMJ2000Eq;</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LRO.DisplayStateType</a:t>
            </a:r>
            <a:r>
              <a:rPr lang="en-US" sz="1100" dirty="0">
                <a:latin typeface="Courier New" pitchFamily="49" charset="0"/>
                <a:cs typeface="Courier New" pitchFamily="49" charset="0"/>
              </a:rPr>
              <a:t> = Cartesian;</a:t>
            </a:r>
          </a:p>
          <a:p>
            <a:r>
              <a:rPr lang="en-US" sz="1100" dirty="0">
                <a:latin typeface="Courier New" pitchFamily="49" charset="0"/>
                <a:cs typeface="Courier New" pitchFamily="49" charset="0"/>
              </a:rPr>
              <a:t>GMAT LRO.X = -260.1460684367048;</a:t>
            </a:r>
          </a:p>
          <a:p>
            <a:r>
              <a:rPr lang="en-US" sz="1100" dirty="0">
                <a:latin typeface="Courier New" pitchFamily="49" charset="0"/>
                <a:cs typeface="Courier New" pitchFamily="49" charset="0"/>
              </a:rPr>
              <a:t>GMAT LRO.Y = 526.5454825088382;</a:t>
            </a:r>
          </a:p>
          <a:p>
            <a:r>
              <a:rPr lang="en-US" sz="1100" dirty="0">
                <a:latin typeface="Courier New" pitchFamily="49" charset="0"/>
                <a:cs typeface="Courier New" pitchFamily="49" charset="0"/>
              </a:rPr>
              <a:t>GMAT LRO.Z = -1705.194710652926;</a:t>
            </a:r>
          </a:p>
          <a:p>
            <a:r>
              <a:rPr lang="en-US" sz="1100" dirty="0">
                <a:latin typeface="Courier New" pitchFamily="49" charset="0"/>
                <a:cs typeface="Courier New" pitchFamily="49" charset="0"/>
              </a:rPr>
              <a:t>GMAT LRO.VX = -0.930310635159073;</a:t>
            </a:r>
          </a:p>
          <a:p>
            <a:r>
              <a:rPr lang="en-US" sz="1100" dirty="0">
                <a:latin typeface="Courier New" pitchFamily="49" charset="0"/>
                <a:cs typeface="Courier New" pitchFamily="49" charset="0"/>
              </a:rPr>
              <a:t>GMAT LRO.VY = -1.344901987058286;</a:t>
            </a:r>
          </a:p>
          <a:p>
            <a:r>
              <a:rPr lang="en-US" sz="1100" dirty="0">
                <a:latin typeface="Courier New" pitchFamily="49" charset="0"/>
                <a:cs typeface="Courier New" pitchFamily="49" charset="0"/>
              </a:rPr>
              <a:t>GMAT LRO.VZ = -0.2879072023564456;</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LRO.DryMass</a:t>
            </a:r>
            <a:r>
              <a:rPr lang="en-US" sz="1100" dirty="0">
                <a:latin typeface="Courier New" pitchFamily="49" charset="0"/>
                <a:cs typeface="Courier New" pitchFamily="49" charset="0"/>
              </a:rPr>
              <a:t> = 1043.67;</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LRO.Cd</a:t>
            </a:r>
            <a:r>
              <a:rPr lang="en-US" sz="1100" dirty="0">
                <a:latin typeface="Courier New" pitchFamily="49" charset="0"/>
                <a:cs typeface="Courier New" pitchFamily="49" charset="0"/>
              </a:rPr>
              <a:t> = 2;</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LRO.Cr</a:t>
            </a:r>
            <a:r>
              <a:rPr lang="en-US" sz="1100" dirty="0">
                <a:latin typeface="Courier New" pitchFamily="49" charset="0"/>
                <a:cs typeface="Courier New" pitchFamily="49" charset="0"/>
              </a:rPr>
              <a:t> = 1.67;</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LRO.DragArea</a:t>
            </a:r>
            <a:r>
              <a:rPr lang="en-US" sz="1100" dirty="0">
                <a:latin typeface="Courier New" pitchFamily="49" charset="0"/>
                <a:cs typeface="Courier New" pitchFamily="49" charset="0"/>
              </a:rPr>
              <a:t> = 14;</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LRO.SRPArea</a:t>
            </a:r>
            <a:r>
              <a:rPr lang="en-US" sz="1100" dirty="0">
                <a:latin typeface="Courier New" pitchFamily="49" charset="0"/>
                <a:cs typeface="Courier New" pitchFamily="49" charset="0"/>
              </a:rPr>
              <a:t> = 14;</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LRO.NAIFId</a:t>
            </a:r>
            <a:r>
              <a:rPr lang="en-US" sz="1100" dirty="0">
                <a:latin typeface="Courier New" pitchFamily="49" charset="0"/>
                <a:cs typeface="Courier New" pitchFamily="49" charset="0"/>
              </a:rPr>
              <a:t> = -85;</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LRO.NAIFIdReferenceFrame</a:t>
            </a:r>
            <a:r>
              <a:rPr lang="en-US" sz="1100" dirty="0">
                <a:latin typeface="Courier New" pitchFamily="49" charset="0"/>
                <a:cs typeface="Courier New" pitchFamily="49" charset="0"/>
              </a:rPr>
              <a:t> = -9000001;</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LRO.OrbitColor</a:t>
            </a:r>
            <a:r>
              <a:rPr lang="en-US" sz="1100" dirty="0">
                <a:latin typeface="Courier New" pitchFamily="49" charset="0"/>
                <a:cs typeface="Courier New" pitchFamily="49" charset="0"/>
              </a:rPr>
              <a:t> = Red;</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LRO.TargetColor</a:t>
            </a:r>
            <a:r>
              <a:rPr lang="en-US" sz="1100" dirty="0">
                <a:latin typeface="Courier New" pitchFamily="49" charset="0"/>
                <a:cs typeface="Courier New" pitchFamily="49" charset="0"/>
              </a:rPr>
              <a:t> = Teal;</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LRO.CdSigma</a:t>
            </a:r>
            <a:r>
              <a:rPr lang="en-US" sz="1100" dirty="0">
                <a:latin typeface="Courier New" pitchFamily="49" charset="0"/>
                <a:cs typeface="Courier New" pitchFamily="49" charset="0"/>
              </a:rPr>
              <a:t> = 1e+70;</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LRO.CrSigma</a:t>
            </a:r>
            <a:r>
              <a:rPr lang="en-US" sz="1100" dirty="0">
                <a:latin typeface="Courier New" pitchFamily="49" charset="0"/>
                <a:cs typeface="Courier New" pitchFamily="49" charset="0"/>
              </a:rPr>
              <a:t> = 1e+70;</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LRO.Id</a:t>
            </a:r>
            <a:r>
              <a:rPr lang="en-US" sz="1100" dirty="0">
                <a:latin typeface="Courier New" pitchFamily="49" charset="0"/>
                <a:cs typeface="Courier New" pitchFamily="49" charset="0"/>
              </a:rPr>
              <a:t> = '59';</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LRO.Attitude</a:t>
            </a:r>
            <a:r>
              <a:rPr lang="en-US" sz="1100" dirty="0">
                <a:latin typeface="Courier New" pitchFamily="49" charset="0"/>
                <a:cs typeface="Courier New" pitchFamily="49" charset="0"/>
              </a:rPr>
              <a:t> = </a:t>
            </a:r>
            <a:r>
              <a:rPr lang="en-US" sz="1100" dirty="0" err="1">
                <a:latin typeface="Courier New" pitchFamily="49" charset="0"/>
                <a:cs typeface="Courier New" pitchFamily="49" charset="0"/>
              </a:rPr>
              <a:t>NadirPointing</a:t>
            </a:r>
            <a:r>
              <a:rPr lang="en-US" sz="1100" dirty="0">
                <a:latin typeface="Courier New" pitchFamily="49" charset="0"/>
                <a:cs typeface="Courier New" pitchFamily="49" charset="0"/>
              </a:rPr>
              <a:t>;</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LRO.SPADSRPScaleFactor</a:t>
            </a:r>
            <a:r>
              <a:rPr lang="en-US" sz="1100" dirty="0">
                <a:latin typeface="Courier New" pitchFamily="49" charset="0"/>
                <a:cs typeface="Courier New" pitchFamily="49" charset="0"/>
              </a:rPr>
              <a:t> = 1;</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LRO.AddHardware</a:t>
            </a:r>
            <a:r>
              <a:rPr lang="en-US" sz="1100" dirty="0">
                <a:latin typeface="Courier New" pitchFamily="49" charset="0"/>
                <a:cs typeface="Courier New" pitchFamily="49" charset="0"/>
              </a:rPr>
              <a:t> = {</a:t>
            </a:r>
            <a:r>
              <a:rPr lang="en-US" sz="1100" dirty="0" err="1">
                <a:latin typeface="Courier New" pitchFamily="49" charset="0"/>
                <a:cs typeface="Courier New" pitchFamily="49" charset="0"/>
              </a:rPr>
              <a:t>LROTransponder</a:t>
            </a:r>
            <a:r>
              <a:rPr lang="en-US" sz="1100" dirty="0">
                <a:latin typeface="Courier New" pitchFamily="49" charset="0"/>
                <a:cs typeface="Courier New" pitchFamily="49" charset="0"/>
              </a:rPr>
              <a:t>, HGA};</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LRO.SolveFors</a:t>
            </a:r>
            <a:r>
              <a:rPr lang="en-US" sz="1100" dirty="0">
                <a:latin typeface="Courier New" pitchFamily="49" charset="0"/>
                <a:cs typeface="Courier New" pitchFamily="49" charset="0"/>
              </a:rPr>
              <a:t> = {'</a:t>
            </a:r>
            <a:r>
              <a:rPr lang="en-US" sz="1100" dirty="0" err="1">
                <a:latin typeface="Courier New" pitchFamily="49" charset="0"/>
                <a:cs typeface="Courier New" pitchFamily="49" charset="0"/>
              </a:rPr>
              <a:t>KeplerianState</a:t>
            </a:r>
            <a:r>
              <a:rPr lang="en-US" sz="1100" dirty="0">
                <a:latin typeface="Courier New" pitchFamily="49" charset="0"/>
                <a:cs typeface="Courier New" pitchFamily="49" charset="0"/>
              </a:rPr>
              <a:t>'};</a:t>
            </a:r>
          </a:p>
          <a:p>
            <a:r>
              <a:rPr lang="en-US" sz="1100" dirty="0">
                <a:latin typeface="Courier New" pitchFamily="49" charset="0"/>
                <a:cs typeface="Courier New" pitchFamily="49" charset="0"/>
              </a:rPr>
              <a:t>GMAT </a:t>
            </a:r>
            <a:r>
              <a:rPr lang="en-US" sz="1100" dirty="0" err="1">
                <a:latin typeface="Courier New" pitchFamily="49" charset="0"/>
                <a:cs typeface="Courier New" pitchFamily="49" charset="0"/>
              </a:rPr>
              <a:t>LRO.ModelFile</a:t>
            </a:r>
            <a:r>
              <a:rPr lang="en-US" sz="1100" dirty="0">
                <a:latin typeface="Courier New" pitchFamily="49" charset="0"/>
                <a:cs typeface="Courier New" pitchFamily="49" charset="0"/>
              </a:rPr>
              <a:t> = 'aura.3ds’;</a:t>
            </a:r>
          </a:p>
          <a:p>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 </a:t>
            </a:r>
            <a:r>
              <a:rPr lang="en-US" sz="1100" dirty="0" err="1">
                <a:latin typeface="Courier New" pitchFamily="49" charset="0"/>
                <a:cs typeface="Courier New" pitchFamily="49" charset="0"/>
              </a:rPr>
              <a:t>etc</a:t>
            </a:r>
            <a:r>
              <a:rPr lang="en-US" sz="1100" dirty="0">
                <a:latin typeface="Courier New" pitchFamily="49" charset="0"/>
                <a:cs typeface="Courier New" pitchFamily="49" charset="0"/>
              </a:rPr>
              <a:t> ...</a:t>
            </a:r>
          </a:p>
        </p:txBody>
      </p:sp>
    </p:spTree>
    <p:extLst>
      <p:ext uri="{BB962C8B-B14F-4D97-AF65-F5344CB8AC3E}">
        <p14:creationId xmlns:p14="http://schemas.microsoft.com/office/powerpoint/2010/main" val="33582567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76B2-D91B-9B22-9701-63715030487F}"/>
              </a:ext>
            </a:extLst>
          </p:cNvPr>
          <p:cNvSpPr>
            <a:spLocks noGrp="1"/>
          </p:cNvSpPr>
          <p:nvPr>
            <p:ph type="title"/>
          </p:nvPr>
        </p:nvSpPr>
        <p:spPr/>
        <p:txBody>
          <a:bodyPr/>
          <a:lstStyle/>
          <a:p>
            <a:r>
              <a:rPr lang="en-US" dirty="0"/>
              <a:t>Importing a State Written </a:t>
            </a:r>
            <a:r>
              <a:rPr lang="en-US"/>
              <a:t>by the Write </a:t>
            </a:r>
            <a:r>
              <a:rPr lang="en-US" dirty="0"/>
              <a:t>Command</a:t>
            </a:r>
          </a:p>
        </p:txBody>
      </p:sp>
      <p:sp>
        <p:nvSpPr>
          <p:cNvPr id="3" name="Content Placeholder 2">
            <a:extLst>
              <a:ext uri="{FF2B5EF4-FFF2-40B4-BE49-F238E27FC236}">
                <a16:creationId xmlns:a16="http://schemas.microsoft.com/office/drawing/2014/main" id="{0FEF7334-11ED-ECEB-7625-B8F8B77A484D}"/>
              </a:ext>
            </a:extLst>
          </p:cNvPr>
          <p:cNvSpPr>
            <a:spLocks noGrp="1"/>
          </p:cNvSpPr>
          <p:nvPr>
            <p:ph idx="1"/>
          </p:nvPr>
        </p:nvSpPr>
        <p:spPr>
          <a:xfrm>
            <a:off x="1076139" y="4188726"/>
            <a:ext cx="10754972" cy="2452068"/>
          </a:xfrm>
        </p:spPr>
        <p:txBody>
          <a:bodyPr>
            <a:normAutofit/>
          </a:bodyPr>
          <a:lstStyle/>
          <a:p>
            <a:r>
              <a:rPr lang="en-US" dirty="0"/>
              <a:t>At the start of the next OD, read in the state using the #Include command</a:t>
            </a:r>
          </a:p>
          <a:p>
            <a:pPr lvl="1"/>
            <a:r>
              <a:rPr lang="en-US" dirty="0"/>
              <a:t>#Include is equivalent to cut-and-pasting the code in the file into the script at that location</a:t>
            </a:r>
          </a:p>
          <a:p>
            <a:r>
              <a:rPr lang="en-US" dirty="0"/>
              <a:t>You can then also override any Spacecraft settings if you want</a:t>
            </a:r>
          </a:p>
        </p:txBody>
      </p:sp>
      <p:sp>
        <p:nvSpPr>
          <p:cNvPr id="4" name="Slide Number Placeholder 3">
            <a:extLst>
              <a:ext uri="{FF2B5EF4-FFF2-40B4-BE49-F238E27FC236}">
                <a16:creationId xmlns:a16="http://schemas.microsoft.com/office/drawing/2014/main" id="{3BD6E203-7620-8539-FB04-F87E6805096E}"/>
              </a:ext>
            </a:extLst>
          </p:cNvPr>
          <p:cNvSpPr>
            <a:spLocks noGrp="1"/>
          </p:cNvSpPr>
          <p:nvPr>
            <p:ph type="sldNum" sz="quarter" idx="12"/>
          </p:nvPr>
        </p:nvSpPr>
        <p:spPr/>
        <p:txBody>
          <a:bodyPr/>
          <a:lstStyle/>
          <a:p>
            <a:fld id="{B89D3D56-9C5D-E74E-9C18-21C2C5E31D07}" type="slidenum">
              <a:rPr lang="en-US" smtClean="0"/>
              <a:pPr/>
              <a:t>309</a:t>
            </a:fld>
            <a:endParaRPr lang="en-US"/>
          </a:p>
        </p:txBody>
      </p:sp>
      <p:sp>
        <p:nvSpPr>
          <p:cNvPr id="7" name="TextBox 6">
            <a:extLst>
              <a:ext uri="{FF2B5EF4-FFF2-40B4-BE49-F238E27FC236}">
                <a16:creationId xmlns:a16="http://schemas.microsoft.com/office/drawing/2014/main" id="{375939D0-08B8-390B-764E-648F8AE67236}"/>
              </a:ext>
            </a:extLst>
          </p:cNvPr>
          <p:cNvSpPr txBox="1"/>
          <p:nvPr/>
        </p:nvSpPr>
        <p:spPr>
          <a:xfrm>
            <a:off x="1076139" y="1194412"/>
            <a:ext cx="10754973" cy="2631490"/>
          </a:xfrm>
          <a:prstGeom prst="rect">
            <a:avLst/>
          </a:prstGeom>
          <a:noFill/>
          <a:ln>
            <a:solidFill>
              <a:schemeClr val="accent1"/>
            </a:solidFill>
            <a:prstDash val="dash"/>
          </a:ln>
        </p:spPr>
        <p:txBody>
          <a:bodyPr wrap="square">
            <a:spAutoFit/>
          </a:bodyPr>
          <a:lstStyle/>
          <a:p>
            <a:r>
              <a:rPr lang="en-US" sz="1100" dirty="0">
                <a:latin typeface="Courier New" pitchFamily="49" charset="0"/>
                <a:cs typeface="Courier New" pitchFamily="49" charset="0"/>
              </a:rPr>
              <a:t>%   Spacecraft</a:t>
            </a:r>
          </a:p>
          <a:p>
            <a:r>
              <a:rPr lang="en-US" sz="1100" dirty="0">
                <a:latin typeface="Courier New" pitchFamily="49" charset="0"/>
                <a:cs typeface="Courier New" pitchFamily="49" charset="0"/>
              </a:rPr>
              <a:t> </a:t>
            </a:r>
          </a:p>
          <a:p>
            <a:r>
              <a:rPr lang="en-US" sz="1100" dirty="0">
                <a:latin typeface="Courier New" pitchFamily="49" charset="0"/>
                <a:cs typeface="Courier New" pitchFamily="49" charset="0"/>
              </a:rPr>
              <a:t>#Include 'G:\GMAT\Testing\Missions\LRO\20200610\lro.20200609.state’</a:t>
            </a:r>
          </a:p>
          <a:p>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 Override values, if needed</a:t>
            </a:r>
          </a:p>
          <a:p>
            <a:r>
              <a:rPr lang="en-US" sz="1100" dirty="0">
                <a:latin typeface="Courier New" pitchFamily="49" charset="0"/>
                <a:cs typeface="Courier New" pitchFamily="49" charset="0"/>
              </a:rPr>
              <a:t> </a:t>
            </a:r>
          </a:p>
          <a:p>
            <a:r>
              <a:rPr lang="en-US" sz="1100" dirty="0" err="1">
                <a:latin typeface="Courier New" pitchFamily="49" charset="0"/>
                <a:cs typeface="Courier New" pitchFamily="49" charset="0"/>
              </a:rPr>
              <a:t>LRO.DryMass</a:t>
            </a:r>
            <a:r>
              <a:rPr lang="en-US" sz="1100" dirty="0">
                <a:latin typeface="Courier New" pitchFamily="49" charset="0"/>
                <a:cs typeface="Courier New" pitchFamily="49" charset="0"/>
              </a:rPr>
              <a:t>          = 1043.670</a:t>
            </a:r>
          </a:p>
          <a:p>
            <a:r>
              <a:rPr lang="en-US" sz="1100" dirty="0" err="1">
                <a:latin typeface="Courier New" pitchFamily="49" charset="0"/>
                <a:cs typeface="Courier New" pitchFamily="49" charset="0"/>
              </a:rPr>
              <a:t>LRO.Cd</a:t>
            </a:r>
            <a:r>
              <a:rPr lang="en-US" sz="1100" dirty="0">
                <a:latin typeface="Courier New" pitchFamily="49" charset="0"/>
                <a:cs typeface="Courier New" pitchFamily="49" charset="0"/>
              </a:rPr>
              <a:t>               = 2.0</a:t>
            </a:r>
          </a:p>
          <a:p>
            <a:r>
              <a:rPr lang="en-US" sz="1100" dirty="0" err="1">
                <a:latin typeface="Courier New" pitchFamily="49" charset="0"/>
                <a:cs typeface="Courier New" pitchFamily="49" charset="0"/>
              </a:rPr>
              <a:t>LRO.Cr</a:t>
            </a:r>
            <a:r>
              <a:rPr lang="en-US" sz="1100" dirty="0">
                <a:latin typeface="Courier New" pitchFamily="49" charset="0"/>
                <a:cs typeface="Courier New" pitchFamily="49" charset="0"/>
              </a:rPr>
              <a:t>               = 1.67</a:t>
            </a:r>
          </a:p>
          <a:p>
            <a:r>
              <a:rPr lang="en-US" sz="1100" dirty="0" err="1">
                <a:latin typeface="Courier New" pitchFamily="49" charset="0"/>
                <a:cs typeface="Courier New" pitchFamily="49" charset="0"/>
              </a:rPr>
              <a:t>LRO.DragArea</a:t>
            </a:r>
            <a:r>
              <a:rPr lang="en-US" sz="1100" dirty="0">
                <a:latin typeface="Courier New" pitchFamily="49" charset="0"/>
                <a:cs typeface="Courier New" pitchFamily="49" charset="0"/>
              </a:rPr>
              <a:t>         = 14.0</a:t>
            </a:r>
          </a:p>
          <a:p>
            <a:r>
              <a:rPr lang="en-US" sz="1100" dirty="0" err="1">
                <a:latin typeface="Courier New" pitchFamily="49" charset="0"/>
                <a:cs typeface="Courier New" pitchFamily="49" charset="0"/>
              </a:rPr>
              <a:t>LRO.SRPArea</a:t>
            </a:r>
            <a:r>
              <a:rPr lang="en-US" sz="1100" dirty="0">
                <a:latin typeface="Courier New" pitchFamily="49" charset="0"/>
                <a:cs typeface="Courier New" pitchFamily="49" charset="0"/>
              </a:rPr>
              <a:t>          = 14.0</a:t>
            </a:r>
          </a:p>
          <a:p>
            <a:r>
              <a:rPr lang="en-US" sz="1100" dirty="0" err="1">
                <a:latin typeface="Courier New" pitchFamily="49" charset="0"/>
                <a:cs typeface="Courier New" pitchFamily="49" charset="0"/>
              </a:rPr>
              <a:t>LRO.Id</a:t>
            </a:r>
            <a:r>
              <a:rPr lang="en-US" sz="1100" dirty="0">
                <a:latin typeface="Courier New" pitchFamily="49" charset="0"/>
                <a:cs typeface="Courier New" pitchFamily="49" charset="0"/>
              </a:rPr>
              <a:t>               = 59</a:t>
            </a:r>
          </a:p>
          <a:p>
            <a:r>
              <a:rPr lang="en-US" sz="1100" dirty="0" err="1">
                <a:latin typeface="Courier New" pitchFamily="49" charset="0"/>
                <a:cs typeface="Courier New" pitchFamily="49" charset="0"/>
              </a:rPr>
              <a:t>LRO.NAIFId</a:t>
            </a:r>
            <a:r>
              <a:rPr lang="en-US" sz="1100" dirty="0">
                <a:latin typeface="Courier New" pitchFamily="49" charset="0"/>
                <a:cs typeface="Courier New" pitchFamily="49" charset="0"/>
              </a:rPr>
              <a:t>           = -085</a:t>
            </a:r>
          </a:p>
          <a:p>
            <a:r>
              <a:rPr lang="en-US" sz="1100" dirty="0" err="1">
                <a:latin typeface="Courier New" pitchFamily="49" charset="0"/>
                <a:cs typeface="Courier New" pitchFamily="49" charset="0"/>
              </a:rPr>
              <a:t>LRO.AddHardware</a:t>
            </a:r>
            <a:r>
              <a:rPr lang="en-US" sz="1100" dirty="0">
                <a:latin typeface="Courier New" pitchFamily="49" charset="0"/>
                <a:cs typeface="Courier New" pitchFamily="49" charset="0"/>
              </a:rPr>
              <a:t>      = {</a:t>
            </a:r>
            <a:r>
              <a:rPr lang="en-US" sz="1100" dirty="0" err="1">
                <a:latin typeface="Courier New" pitchFamily="49" charset="0"/>
                <a:cs typeface="Courier New" pitchFamily="49" charset="0"/>
              </a:rPr>
              <a:t>LROTransponder</a:t>
            </a:r>
            <a:r>
              <a:rPr lang="en-US" sz="1100" dirty="0">
                <a:latin typeface="Courier New" pitchFamily="49" charset="0"/>
                <a:cs typeface="Courier New" pitchFamily="49" charset="0"/>
              </a:rPr>
              <a:t>, HGA}</a:t>
            </a:r>
          </a:p>
          <a:p>
            <a:r>
              <a:rPr lang="en-US" sz="1100" dirty="0" err="1">
                <a:latin typeface="Courier New" pitchFamily="49" charset="0"/>
                <a:cs typeface="Courier New" pitchFamily="49" charset="0"/>
              </a:rPr>
              <a:t>LRO.SolveFors</a:t>
            </a:r>
            <a:r>
              <a:rPr lang="en-US" sz="1100" dirty="0">
                <a:latin typeface="Courier New" pitchFamily="49" charset="0"/>
                <a:cs typeface="Courier New" pitchFamily="49" charset="0"/>
              </a:rPr>
              <a:t>        = {</a:t>
            </a:r>
            <a:r>
              <a:rPr lang="en-US" sz="1100" dirty="0" err="1">
                <a:latin typeface="Courier New" pitchFamily="49" charset="0"/>
                <a:cs typeface="Courier New" pitchFamily="49" charset="0"/>
              </a:rPr>
              <a:t>KeplerianState</a:t>
            </a:r>
            <a:r>
              <a:rPr lang="en-US" sz="1100" dirty="0">
                <a:latin typeface="Courier New" pitchFamily="49" charset="0"/>
                <a:cs typeface="Courier New" pitchFamily="49" charset="0"/>
              </a:rPr>
              <a:t>}</a:t>
            </a:r>
          </a:p>
        </p:txBody>
      </p:sp>
    </p:spTree>
    <p:extLst>
      <p:ext uri="{BB962C8B-B14F-4D97-AF65-F5344CB8AC3E}">
        <p14:creationId xmlns:p14="http://schemas.microsoft.com/office/powerpoint/2010/main" val="22407399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smtClean="0"/>
              <a:pPr/>
              <a:t>31</a:t>
            </a:fld>
            <a:endParaRPr lang="en-US"/>
          </a:p>
        </p:txBody>
      </p:sp>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a:t>Simulating an Orbit – Editing the Propagate Command</a:t>
            </a:r>
          </a:p>
        </p:txBody>
      </p:sp>
      <p:pic>
        <p:nvPicPr>
          <p:cNvPr id="9" name="Picture 8">
            <a:extLst>
              <a:ext uri="{FF2B5EF4-FFF2-40B4-BE49-F238E27FC236}">
                <a16:creationId xmlns:a16="http://schemas.microsoft.com/office/drawing/2014/main" id="{5E6721F2-E1C1-2C2D-2A10-8AD459E24399}"/>
              </a:ext>
            </a:extLst>
          </p:cNvPr>
          <p:cNvPicPr>
            <a:picLocks noGrp="1" noRot="1" noChangeAspect="1" noMove="1" noResize="1" noEditPoints="1" noAdjustHandles="1" noChangeArrowheads="1" noChangeShapeType="1" noCrop="1"/>
          </p:cNvPicPr>
          <p:nvPr/>
        </p:nvPicPr>
        <p:blipFill>
          <a:blip r:embed="rId2"/>
          <a:srcRect/>
          <a:stretch/>
        </p:blipFill>
        <p:spPr>
          <a:xfrm>
            <a:off x="1270499" y="1195932"/>
            <a:ext cx="9958064" cy="5250018"/>
          </a:xfrm>
          <a:prstGeom prst="rect">
            <a:avLst/>
          </a:prstGeom>
          <a:ln>
            <a:solidFill>
              <a:schemeClr val="tx1"/>
            </a:solidFill>
          </a:ln>
        </p:spPr>
      </p:pic>
      <p:cxnSp>
        <p:nvCxnSpPr>
          <p:cNvPr id="2" name="Straight Arrow Connector 1">
            <a:extLst>
              <a:ext uri="{FF2B5EF4-FFF2-40B4-BE49-F238E27FC236}">
                <a16:creationId xmlns:a16="http://schemas.microsoft.com/office/drawing/2014/main" id="{990197E5-AE61-C76D-FD46-18F2370F072B}"/>
              </a:ext>
            </a:extLst>
          </p:cNvPr>
          <p:cNvCxnSpPr>
            <a:cxnSpLocks/>
          </p:cNvCxnSpPr>
          <p:nvPr/>
        </p:nvCxnSpPr>
        <p:spPr>
          <a:xfrm flipV="1">
            <a:off x="6142693" y="4412860"/>
            <a:ext cx="196322" cy="1242773"/>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 name="TextBox 3">
            <a:extLst>
              <a:ext uri="{FF2B5EF4-FFF2-40B4-BE49-F238E27FC236}">
                <a16:creationId xmlns:a16="http://schemas.microsoft.com/office/drawing/2014/main" id="{F767FFF5-ADED-F596-C3E4-6FB302B7037C}"/>
              </a:ext>
            </a:extLst>
          </p:cNvPr>
          <p:cNvSpPr txBox="1"/>
          <p:nvPr/>
        </p:nvSpPr>
        <p:spPr>
          <a:xfrm>
            <a:off x="5953532" y="5655633"/>
            <a:ext cx="4352003" cy="632254"/>
          </a:xfrm>
          <a:prstGeom prst="rect">
            <a:avLst/>
          </a:prstGeom>
        </p:spPr>
        <p:txBody>
          <a:bodyPr vert="horz" wrap="square" lIns="91440" tIns="45720" rIns="91440" bIns="45720" rtlCol="0">
            <a:noAutofit/>
          </a:bodyPr>
          <a:lstStyle/>
          <a:p>
            <a:pPr>
              <a:lnSpc>
                <a:spcPct val="90000"/>
              </a:lnSpc>
            </a:pPr>
            <a:r>
              <a:rPr lang="en-US" sz="2400" b="1"/>
              <a:t>3. Click “</a:t>
            </a:r>
            <a:r>
              <a:rPr lang="en-US" sz="2400" b="1">
                <a:sym typeface="Wingdings" panose="05000000000000000000" pitchFamily="2" charset="2"/>
              </a:rPr>
              <a:t>” to add it to the</a:t>
            </a:r>
            <a:br>
              <a:rPr lang="en-US" sz="2400" b="1">
                <a:sym typeface="Wingdings" panose="05000000000000000000" pitchFamily="2" charset="2"/>
              </a:rPr>
            </a:br>
            <a:r>
              <a:rPr lang="en-US" sz="2400" b="1">
                <a:sym typeface="Wingdings" panose="05000000000000000000" pitchFamily="2" charset="2"/>
              </a:rPr>
              <a:t>    </a:t>
            </a:r>
            <a:r>
              <a:rPr lang="en-US" sz="2400" b="1" err="1">
                <a:sym typeface="Wingdings" panose="05000000000000000000" pitchFamily="2" charset="2"/>
              </a:rPr>
              <a:t>SpaceObject</a:t>
            </a:r>
            <a:r>
              <a:rPr lang="en-US" sz="2400" b="1">
                <a:sym typeface="Wingdings" panose="05000000000000000000" pitchFamily="2" charset="2"/>
              </a:rPr>
              <a:t> Selected</a:t>
            </a:r>
            <a:br>
              <a:rPr lang="en-US" sz="2400" b="1">
                <a:sym typeface="Wingdings" panose="05000000000000000000" pitchFamily="2" charset="2"/>
              </a:rPr>
            </a:br>
            <a:r>
              <a:rPr lang="en-US" sz="2400" b="1">
                <a:sym typeface="Wingdings" panose="05000000000000000000" pitchFamily="2" charset="2"/>
              </a:rPr>
              <a:t>    list and click OK</a:t>
            </a:r>
            <a:endParaRPr lang="en-US" sz="2400" b="1"/>
          </a:p>
        </p:txBody>
      </p:sp>
      <p:cxnSp>
        <p:nvCxnSpPr>
          <p:cNvPr id="7" name="Straight Arrow Connector 6">
            <a:extLst>
              <a:ext uri="{FF2B5EF4-FFF2-40B4-BE49-F238E27FC236}">
                <a16:creationId xmlns:a16="http://schemas.microsoft.com/office/drawing/2014/main" id="{AA5D5952-4BC0-8DE0-9EA1-DADB1F2FB757}"/>
              </a:ext>
            </a:extLst>
          </p:cNvPr>
          <p:cNvCxnSpPr>
            <a:cxnSpLocks/>
          </p:cNvCxnSpPr>
          <p:nvPr/>
        </p:nvCxnSpPr>
        <p:spPr>
          <a:xfrm flipV="1">
            <a:off x="1433384" y="2240692"/>
            <a:ext cx="304800" cy="251254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BB352E63-192C-897C-52EF-7AE1E608ECDB}"/>
              </a:ext>
            </a:extLst>
          </p:cNvPr>
          <p:cNvSpPr txBox="1"/>
          <p:nvPr/>
        </p:nvSpPr>
        <p:spPr>
          <a:xfrm>
            <a:off x="1249868" y="4826256"/>
            <a:ext cx="3923494" cy="632254"/>
          </a:xfrm>
          <a:prstGeom prst="rect">
            <a:avLst/>
          </a:prstGeom>
        </p:spPr>
        <p:txBody>
          <a:bodyPr vert="horz" wrap="square" lIns="91440" tIns="45720" rIns="91440" bIns="45720" rtlCol="0">
            <a:noAutofit/>
          </a:bodyPr>
          <a:lstStyle/>
          <a:p>
            <a:pPr>
              <a:lnSpc>
                <a:spcPct val="90000"/>
              </a:lnSpc>
            </a:pPr>
            <a:r>
              <a:rPr lang="en-US" sz="2400" b="1"/>
              <a:t>1. Click Mission and Double click Propagate1</a:t>
            </a:r>
          </a:p>
        </p:txBody>
      </p:sp>
      <p:cxnSp>
        <p:nvCxnSpPr>
          <p:cNvPr id="10" name="Straight Arrow Connector 9">
            <a:extLst>
              <a:ext uri="{FF2B5EF4-FFF2-40B4-BE49-F238E27FC236}">
                <a16:creationId xmlns:a16="http://schemas.microsoft.com/office/drawing/2014/main" id="{07B0D5C7-78E1-3FB9-0845-7B40538755F3}"/>
              </a:ext>
            </a:extLst>
          </p:cNvPr>
          <p:cNvCxnSpPr>
            <a:cxnSpLocks/>
          </p:cNvCxnSpPr>
          <p:nvPr/>
        </p:nvCxnSpPr>
        <p:spPr>
          <a:xfrm flipH="1">
            <a:off x="7018638" y="2445140"/>
            <a:ext cx="1986561" cy="6270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3C3B67E4-5C08-89EB-BA00-DA3722A70578}"/>
              </a:ext>
            </a:extLst>
          </p:cNvPr>
          <p:cNvSpPr txBox="1"/>
          <p:nvPr/>
        </p:nvSpPr>
        <p:spPr>
          <a:xfrm>
            <a:off x="9005199" y="2191713"/>
            <a:ext cx="3063233" cy="632254"/>
          </a:xfrm>
          <a:prstGeom prst="rect">
            <a:avLst/>
          </a:prstGeom>
        </p:spPr>
        <p:txBody>
          <a:bodyPr vert="horz" wrap="square" lIns="91440" tIns="45720" rIns="91440" bIns="45720" rtlCol="0">
            <a:noAutofit/>
          </a:bodyPr>
          <a:lstStyle/>
          <a:p>
            <a:pPr>
              <a:lnSpc>
                <a:spcPct val="90000"/>
              </a:lnSpc>
            </a:pPr>
            <a:r>
              <a:rPr lang="en-US" sz="2400" b="1"/>
              <a:t>2. Click “…” under</a:t>
            </a:r>
            <a:br>
              <a:rPr lang="en-US" sz="2400" b="1"/>
            </a:br>
            <a:r>
              <a:rPr lang="en-US" sz="2400" b="1"/>
              <a:t>    Spacecraft list</a:t>
            </a:r>
          </a:p>
        </p:txBody>
      </p:sp>
    </p:spTree>
    <p:extLst>
      <p:ext uri="{BB962C8B-B14F-4D97-AF65-F5344CB8AC3E}">
        <p14:creationId xmlns:p14="http://schemas.microsoft.com/office/powerpoint/2010/main" val="35514042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B327-CA93-DE33-401A-28EE1E2CDB2A}"/>
              </a:ext>
            </a:extLst>
          </p:cNvPr>
          <p:cNvSpPr>
            <a:spLocks noGrp="1"/>
          </p:cNvSpPr>
          <p:nvPr>
            <p:ph type="title"/>
          </p:nvPr>
        </p:nvSpPr>
        <p:spPr/>
        <p:txBody>
          <a:bodyPr/>
          <a:lstStyle/>
          <a:p>
            <a:r>
              <a:rPr lang="en-US" dirty="0"/>
              <a:t>Writing Formatted Strings</a:t>
            </a:r>
          </a:p>
        </p:txBody>
      </p:sp>
      <p:sp>
        <p:nvSpPr>
          <p:cNvPr id="3" name="Content Placeholder 2">
            <a:extLst>
              <a:ext uri="{FF2B5EF4-FFF2-40B4-BE49-F238E27FC236}">
                <a16:creationId xmlns:a16="http://schemas.microsoft.com/office/drawing/2014/main" id="{23D41F59-C35D-A382-97CC-FDC7830B12C4}"/>
              </a:ext>
            </a:extLst>
          </p:cNvPr>
          <p:cNvSpPr>
            <a:spLocks noGrp="1"/>
          </p:cNvSpPr>
          <p:nvPr>
            <p:ph idx="1"/>
          </p:nvPr>
        </p:nvSpPr>
        <p:spPr>
          <a:xfrm>
            <a:off x="1076139" y="1217467"/>
            <a:ext cx="10754972" cy="524550"/>
          </a:xfrm>
        </p:spPr>
        <p:txBody>
          <a:bodyPr/>
          <a:lstStyle/>
          <a:p>
            <a:r>
              <a:rPr lang="en-US" dirty="0"/>
              <a:t>By the way, if you want to write formatted strings to a file, here’s what you do</a:t>
            </a:r>
          </a:p>
        </p:txBody>
      </p:sp>
      <p:sp>
        <p:nvSpPr>
          <p:cNvPr id="4" name="Slide Number Placeholder 3">
            <a:extLst>
              <a:ext uri="{FF2B5EF4-FFF2-40B4-BE49-F238E27FC236}">
                <a16:creationId xmlns:a16="http://schemas.microsoft.com/office/drawing/2014/main" id="{5269F633-E7EF-12B8-A493-2103A4AD8B5F}"/>
              </a:ext>
            </a:extLst>
          </p:cNvPr>
          <p:cNvSpPr>
            <a:spLocks noGrp="1"/>
          </p:cNvSpPr>
          <p:nvPr>
            <p:ph type="sldNum" sz="quarter" idx="12"/>
          </p:nvPr>
        </p:nvSpPr>
        <p:spPr/>
        <p:txBody>
          <a:bodyPr/>
          <a:lstStyle/>
          <a:p>
            <a:fld id="{B89D3D56-9C5D-E74E-9C18-21C2C5E31D07}" type="slidenum">
              <a:rPr lang="en-US" smtClean="0"/>
              <a:pPr/>
              <a:t>310</a:t>
            </a:fld>
            <a:endParaRPr lang="en-US"/>
          </a:p>
        </p:txBody>
      </p:sp>
      <p:sp>
        <p:nvSpPr>
          <p:cNvPr id="5" name="TextBox 4">
            <a:extLst>
              <a:ext uri="{FF2B5EF4-FFF2-40B4-BE49-F238E27FC236}">
                <a16:creationId xmlns:a16="http://schemas.microsoft.com/office/drawing/2014/main" id="{11F925F7-0D95-DB9E-1D41-D382EBD357F4}"/>
              </a:ext>
            </a:extLst>
          </p:cNvPr>
          <p:cNvSpPr txBox="1"/>
          <p:nvPr/>
        </p:nvSpPr>
        <p:spPr>
          <a:xfrm>
            <a:off x="1076139" y="1852780"/>
            <a:ext cx="10754973" cy="3308598"/>
          </a:xfrm>
          <a:prstGeom prst="rect">
            <a:avLst/>
          </a:prstGeom>
          <a:noFill/>
          <a:ln>
            <a:solidFill>
              <a:schemeClr val="accent1"/>
            </a:solidFill>
            <a:prstDash val="dash"/>
          </a:ln>
        </p:spPr>
        <p:txBody>
          <a:bodyPr wrap="square">
            <a:spAutoFit/>
          </a:bodyPr>
          <a:lstStyle/>
          <a:p>
            <a:r>
              <a:rPr lang="en-US" sz="1100" dirty="0">
                <a:latin typeface="Courier New" pitchFamily="49" charset="0"/>
                <a:cs typeface="Courier New" pitchFamily="49" charset="0"/>
              </a:rPr>
              <a:t>%   Create a String variable</a:t>
            </a:r>
          </a:p>
          <a:p>
            <a:r>
              <a:rPr lang="en-US" sz="1100" dirty="0">
                <a:latin typeface="Courier New" pitchFamily="49" charset="0"/>
                <a:cs typeface="Courier New" pitchFamily="49" charset="0"/>
              </a:rPr>
              <a:t> </a:t>
            </a:r>
          </a:p>
          <a:p>
            <a:r>
              <a:rPr lang="en-US" sz="1100" dirty="0">
                <a:latin typeface="Courier New" pitchFamily="49" charset="0"/>
                <a:cs typeface="Courier New" pitchFamily="49" charset="0"/>
              </a:rPr>
              <a:t>Create String Status</a:t>
            </a:r>
          </a:p>
          <a:p>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   Create a report file</a:t>
            </a:r>
          </a:p>
          <a:p>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Create </a:t>
            </a:r>
            <a:r>
              <a:rPr lang="en-US" sz="1100" dirty="0" err="1">
                <a:latin typeface="Courier New" pitchFamily="49" charset="0"/>
                <a:cs typeface="Courier New" pitchFamily="49" charset="0"/>
              </a:rPr>
              <a:t>ReportFile</a:t>
            </a:r>
            <a:r>
              <a:rPr lang="en-US" sz="1100" dirty="0">
                <a:latin typeface="Courier New" pitchFamily="49" charset="0"/>
                <a:cs typeface="Courier New" pitchFamily="49" charset="0"/>
              </a:rPr>
              <a:t> </a:t>
            </a:r>
            <a:r>
              <a:rPr lang="en-US" sz="1100" dirty="0" err="1">
                <a:latin typeface="Courier New" pitchFamily="49" charset="0"/>
                <a:cs typeface="Courier New" pitchFamily="49" charset="0"/>
              </a:rPr>
              <a:t>ManeuverReport</a:t>
            </a:r>
            <a:endParaRPr lang="en-US" sz="1100" dirty="0">
              <a:latin typeface="Courier New" pitchFamily="49" charset="0"/>
              <a:cs typeface="Courier New" pitchFamily="49" charset="0"/>
            </a:endParaRPr>
          </a:p>
          <a:p>
            <a:r>
              <a:rPr lang="en-US" sz="1100" dirty="0" err="1">
                <a:latin typeface="Courier New" pitchFamily="49" charset="0"/>
                <a:cs typeface="Courier New" pitchFamily="49" charset="0"/>
              </a:rPr>
              <a:t>ManeuverReport.WriteHeaders</a:t>
            </a:r>
            <a:r>
              <a:rPr lang="en-US" sz="1100" dirty="0">
                <a:latin typeface="Courier New" pitchFamily="49" charset="0"/>
                <a:cs typeface="Courier New" pitchFamily="49" charset="0"/>
              </a:rPr>
              <a:t> = False</a:t>
            </a:r>
          </a:p>
          <a:p>
            <a:endParaRPr lang="en-US" sz="1100" dirty="0">
              <a:latin typeface="Courier New" pitchFamily="49" charset="0"/>
              <a:cs typeface="Courier New" pitchFamily="49" charset="0"/>
            </a:endParaRPr>
          </a:p>
          <a:p>
            <a:r>
              <a:rPr lang="en-US" sz="1100" dirty="0" err="1">
                <a:latin typeface="Courier New" pitchFamily="49" charset="0"/>
                <a:cs typeface="Courier New" pitchFamily="49" charset="0"/>
              </a:rPr>
              <a:t>BeginMissionSequence</a:t>
            </a:r>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 </a:t>
            </a:r>
          </a:p>
          <a:p>
            <a:r>
              <a:rPr lang="en-US" sz="1100" dirty="0">
                <a:latin typeface="Courier New" pitchFamily="49" charset="0"/>
                <a:cs typeface="Courier New" pitchFamily="49" charset="0"/>
              </a:rPr>
              <a:t>%   Write a delta-v component to a file</a:t>
            </a:r>
          </a:p>
          <a:p>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Status = </a:t>
            </a:r>
            <a:r>
              <a:rPr lang="en-US" sz="1100" dirty="0" err="1">
                <a:latin typeface="Courier New" pitchFamily="49" charset="0"/>
                <a:cs typeface="Courier New" pitchFamily="49" charset="0"/>
              </a:rPr>
              <a:t>sprintf</a:t>
            </a:r>
            <a:r>
              <a:rPr lang="en-US" sz="1100" dirty="0">
                <a:latin typeface="Courier New" pitchFamily="49" charset="0"/>
                <a:cs typeface="Courier New" pitchFamily="49" charset="0"/>
              </a:rPr>
              <a:t>('Delta-V J2000 X          % .8f m/sec', </a:t>
            </a:r>
            <a:r>
              <a:rPr lang="en-US" sz="1100" dirty="0" err="1">
                <a:latin typeface="Courier New" pitchFamily="49" charset="0"/>
                <a:cs typeface="Courier New" pitchFamily="49" charset="0"/>
              </a:rPr>
              <a:t>DeltaV</a:t>
            </a:r>
            <a:r>
              <a:rPr lang="en-US" sz="1100" dirty="0">
                <a:latin typeface="Courier New" pitchFamily="49" charset="0"/>
                <a:cs typeface="Courier New" pitchFamily="49" charset="0"/>
              </a:rPr>
              <a:t>(1))</a:t>
            </a:r>
          </a:p>
          <a:p>
            <a:r>
              <a:rPr lang="en-US" sz="1100" dirty="0">
                <a:latin typeface="Courier New" pitchFamily="49" charset="0"/>
                <a:cs typeface="Courier New" pitchFamily="49" charset="0"/>
              </a:rPr>
              <a:t>Write Status {</a:t>
            </a:r>
            <a:r>
              <a:rPr lang="en-US" sz="1100" dirty="0" err="1">
                <a:latin typeface="Courier New" pitchFamily="49" charset="0"/>
                <a:cs typeface="Courier New" pitchFamily="49" charset="0"/>
              </a:rPr>
              <a:t>ReportFile</a:t>
            </a:r>
            <a:r>
              <a:rPr lang="en-US" sz="1100" dirty="0">
                <a:latin typeface="Courier New" pitchFamily="49" charset="0"/>
                <a:cs typeface="Courier New" pitchFamily="49" charset="0"/>
              </a:rPr>
              <a:t> = </a:t>
            </a:r>
            <a:r>
              <a:rPr lang="en-US" sz="1100" dirty="0" err="1">
                <a:latin typeface="Courier New" pitchFamily="49" charset="0"/>
                <a:cs typeface="Courier New" pitchFamily="49" charset="0"/>
              </a:rPr>
              <a:t>ManeuverReport</a:t>
            </a:r>
            <a:r>
              <a:rPr lang="en-US" sz="1100" dirty="0">
                <a:latin typeface="Courier New" pitchFamily="49" charset="0"/>
                <a:cs typeface="Courier New" pitchFamily="49" charset="0"/>
              </a:rPr>
              <a:t>}</a:t>
            </a:r>
          </a:p>
          <a:p>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   Write a delta-v component to the GUI console window and log file</a:t>
            </a:r>
          </a:p>
          <a:p>
            <a:endParaRPr lang="en-US" sz="1100" dirty="0">
              <a:latin typeface="Courier New" pitchFamily="49" charset="0"/>
              <a:cs typeface="Courier New" pitchFamily="49" charset="0"/>
            </a:endParaRPr>
          </a:p>
          <a:p>
            <a:r>
              <a:rPr lang="en-US" sz="1100" dirty="0">
                <a:latin typeface="Courier New" pitchFamily="49" charset="0"/>
                <a:cs typeface="Courier New" pitchFamily="49" charset="0"/>
              </a:rPr>
              <a:t>Write Status {</a:t>
            </a:r>
            <a:r>
              <a:rPr lang="en-US" sz="1100" dirty="0" err="1">
                <a:latin typeface="Courier New" pitchFamily="49" charset="0"/>
                <a:cs typeface="Courier New" pitchFamily="49" charset="0"/>
              </a:rPr>
              <a:t>LogFile</a:t>
            </a:r>
            <a:r>
              <a:rPr lang="en-US" sz="1100" dirty="0">
                <a:latin typeface="Courier New" pitchFamily="49" charset="0"/>
                <a:cs typeface="Courier New" pitchFamily="49" charset="0"/>
              </a:rPr>
              <a:t> = True}</a:t>
            </a:r>
          </a:p>
        </p:txBody>
      </p:sp>
    </p:spTree>
    <p:extLst>
      <p:ext uri="{BB962C8B-B14F-4D97-AF65-F5344CB8AC3E}">
        <p14:creationId xmlns:p14="http://schemas.microsoft.com/office/powerpoint/2010/main" val="25956680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44F81F-E788-E090-1306-A3E4F1F1E87A}"/>
              </a:ext>
            </a:extLst>
          </p:cNvPr>
          <p:cNvSpPr>
            <a:spLocks noGrp="1"/>
          </p:cNvSpPr>
          <p:nvPr>
            <p:ph type="subTitle" idx="1"/>
          </p:nvPr>
        </p:nvSpPr>
        <p:spPr/>
        <p:txBody>
          <a:bodyPr vert="horz" lIns="91440" tIns="45720" rIns="91440" bIns="45720" rtlCol="0" anchor="t">
            <a:normAutofit/>
          </a:bodyPr>
          <a:lstStyle/>
          <a:p>
            <a:r>
              <a:rPr lang="en-US" dirty="0"/>
              <a:t>Darrel J. Conway</a:t>
            </a:r>
          </a:p>
          <a:p>
            <a:r>
              <a:rPr lang="en-US" dirty="0"/>
              <a:t>Thinking Systems, Inc/GSFC Navigation and Mission Design Branch</a:t>
            </a:r>
          </a:p>
          <a:p>
            <a:r>
              <a:rPr lang="en-US" dirty="0"/>
              <a:t>October 2023</a:t>
            </a:r>
          </a:p>
        </p:txBody>
      </p:sp>
      <p:sp>
        <p:nvSpPr>
          <p:cNvPr id="3" name="Title 2">
            <a:extLst>
              <a:ext uri="{FF2B5EF4-FFF2-40B4-BE49-F238E27FC236}">
                <a16:creationId xmlns:a16="http://schemas.microsoft.com/office/drawing/2014/main" id="{36648EB9-4491-61E7-E1E1-C18272275665}"/>
              </a:ext>
            </a:extLst>
          </p:cNvPr>
          <p:cNvSpPr>
            <a:spLocks noGrp="1"/>
          </p:cNvSpPr>
          <p:nvPr>
            <p:ph type="title"/>
          </p:nvPr>
        </p:nvSpPr>
        <p:spPr/>
        <p:txBody>
          <a:bodyPr/>
          <a:lstStyle/>
          <a:p>
            <a:r>
              <a:rPr lang="en-US" dirty="0"/>
              <a:t>GMAT Components and the GMAT API (301)</a:t>
            </a:r>
          </a:p>
        </p:txBody>
      </p:sp>
      <p:sp>
        <p:nvSpPr>
          <p:cNvPr id="4" name="TextBox 3">
            <a:extLst>
              <a:ext uri="{FF2B5EF4-FFF2-40B4-BE49-F238E27FC236}">
                <a16:creationId xmlns:a16="http://schemas.microsoft.com/office/drawing/2014/main" id="{AE931043-D38B-1E5B-7DF5-D3407879791A}"/>
              </a:ext>
            </a:extLst>
          </p:cNvPr>
          <p:cNvSpPr txBox="1"/>
          <p:nvPr/>
        </p:nvSpPr>
        <p:spPr>
          <a:xfrm>
            <a:off x="5213683" y="6545179"/>
            <a:ext cx="3721770" cy="312821"/>
          </a:xfrm>
          <a:prstGeom prst="rect">
            <a:avLst/>
          </a:prstGeom>
        </p:spPr>
        <p:txBody>
          <a:bodyPr vert="horz" wrap="none" lIns="91440" tIns="45720" rIns="91440" bIns="45720" rtlCol="0">
            <a:noAutofit/>
          </a:bodyPr>
          <a:lstStyle/>
          <a:p>
            <a:pPr>
              <a:lnSpc>
                <a:spcPct val="90000"/>
              </a:lnSpc>
            </a:pPr>
            <a:r>
              <a:rPr lang="en-US" sz="1050" b="1" dirty="0">
                <a:solidFill>
                  <a:schemeClr val="bg1"/>
                </a:solidFill>
              </a:rPr>
              <a:t>* Scripts not included in public release slide package</a:t>
            </a:r>
          </a:p>
        </p:txBody>
      </p:sp>
    </p:spTree>
    <p:extLst>
      <p:ext uri="{BB962C8B-B14F-4D97-AF65-F5344CB8AC3E}">
        <p14:creationId xmlns:p14="http://schemas.microsoft.com/office/powerpoint/2010/main" val="4055941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GMAT System Architecture</a:t>
            </a:r>
          </a:p>
        </p:txBody>
      </p:sp>
      <p:sp>
        <p:nvSpPr>
          <p:cNvPr id="3" name="Content Placeholder 2"/>
          <p:cNvSpPr>
            <a:spLocks noGrp="1"/>
          </p:cNvSpPr>
          <p:nvPr>
            <p:ph idx="1"/>
          </p:nvPr>
        </p:nvSpPr>
        <p:spPr>
          <a:xfrm>
            <a:off x="1076138" y="1217466"/>
            <a:ext cx="5608441" cy="5368159"/>
          </a:xfrm>
        </p:spPr>
        <p:txBody>
          <a:bodyPr>
            <a:normAutofit/>
          </a:bodyPr>
          <a:lstStyle/>
          <a:p>
            <a:r>
              <a:rPr lang="en-US" dirty="0"/>
              <a:t>Goal:  A </a:t>
            </a:r>
            <a:r>
              <a:rPr lang="en-US" u="sng" dirty="0"/>
              <a:t>Brief</a:t>
            </a:r>
            <a:r>
              <a:rPr lang="en-US" dirty="0"/>
              <a:t> Overview Describing GMAT from a Developer’s Perspective</a:t>
            </a:r>
          </a:p>
          <a:p>
            <a:r>
              <a:rPr lang="en-US" dirty="0"/>
              <a:t>Terminology:</a:t>
            </a:r>
          </a:p>
          <a:p>
            <a:pPr lvl="1"/>
            <a:r>
              <a:rPr lang="en-US" dirty="0"/>
              <a:t>The System:  GMAT as a whole</a:t>
            </a:r>
          </a:p>
          <a:p>
            <a:pPr lvl="1"/>
            <a:r>
              <a:rPr lang="en-US" dirty="0"/>
              <a:t>The GMAT Engine:  Components that Control how GMAT runs.  Script and GUI users are generally only peripherally in contact with the Engine.</a:t>
            </a:r>
          </a:p>
          <a:p>
            <a:pPr lvl="1"/>
            <a:r>
              <a:rPr lang="en-US" dirty="0"/>
              <a:t>The Simulation: An orbit design or piece of analysis captured in a GMAT script.</a:t>
            </a:r>
          </a:p>
          <a:p>
            <a:pPr lvl="1"/>
            <a:r>
              <a:rPr lang="en-US" dirty="0"/>
              <a:t>User Objects:  The participants in the simulation.  These are the resource components that are shown on the Resources tab in the GUI</a:t>
            </a:r>
          </a:p>
          <a:p>
            <a:pPr lvl="1"/>
            <a:r>
              <a:rPr lang="en-US" dirty="0"/>
              <a:t>The Mission Control Sequence:  The ordered activities that are performed to run a simulation.  I’ll often call this the mission timeline, because typical GMAT usage is to captures the evolution of the simulation in time using the MCS.  These are the entries shown on the Mission tab. </a:t>
            </a:r>
          </a:p>
          <a:p>
            <a:pPr lvl="1"/>
            <a:r>
              <a:rPr lang="en-US" dirty="0"/>
              <a:t>Serialization:  The act of converting GMAT objects into script. The inverse is script interpretation.</a:t>
            </a:r>
          </a:p>
          <a:p>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fld id="{850490AC-41C6-4DBC-9E8B-2CD475B97474}" type="slidenum">
              <a:rPr lang="en-US" smtClean="0"/>
              <a:t>312</a:t>
            </a:fld>
            <a:endParaRPr lang="en-US"/>
          </a:p>
        </p:txBody>
      </p:sp>
      <p:pic>
        <p:nvPicPr>
          <p:cNvPr id="6" name="Picture 5">
            <a:extLst>
              <a:ext uri="{FF2B5EF4-FFF2-40B4-BE49-F238E27FC236}">
                <a16:creationId xmlns:a16="http://schemas.microsoft.com/office/drawing/2014/main" id="{145314B3-4808-78BB-559D-C91D1DC30EC5}"/>
              </a:ext>
            </a:extLst>
          </p:cNvPr>
          <p:cNvPicPr>
            <a:picLocks/>
          </p:cNvPicPr>
          <p:nvPr/>
        </p:nvPicPr>
        <p:blipFill>
          <a:blip r:embed="rId2"/>
          <a:stretch>
            <a:fillRect/>
          </a:stretch>
        </p:blipFill>
        <p:spPr>
          <a:xfrm>
            <a:off x="7242048" y="1217466"/>
            <a:ext cx="4590288" cy="5102352"/>
          </a:xfrm>
          <a:prstGeom prst="rect">
            <a:avLst/>
          </a:prstGeom>
        </p:spPr>
      </p:pic>
    </p:spTree>
    <p:extLst>
      <p:ext uri="{BB962C8B-B14F-4D97-AF65-F5344CB8AC3E}">
        <p14:creationId xmlns:p14="http://schemas.microsoft.com/office/powerpoint/2010/main" val="3465113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B48AB4-205B-BD2D-65BE-B1924ECD74D4}"/>
              </a:ext>
            </a:extLst>
          </p:cNvPr>
          <p:cNvSpPr>
            <a:spLocks noGrp="1"/>
          </p:cNvSpPr>
          <p:nvPr>
            <p:ph sz="half" idx="1"/>
          </p:nvPr>
        </p:nvSpPr>
        <p:spPr>
          <a:xfrm>
            <a:off x="1230115" y="1187132"/>
            <a:ext cx="5849953" cy="5373739"/>
          </a:xfrm>
        </p:spPr>
        <p:txBody>
          <a:bodyPr/>
          <a:lstStyle/>
          <a:p>
            <a:r>
              <a:rPr lang="en-US" dirty="0"/>
              <a:t>The yellow represents the user’s view of GMAT</a:t>
            </a:r>
          </a:p>
          <a:p>
            <a:r>
              <a:rPr lang="en-US" dirty="0"/>
              <a:t>Core utilities are shown in pink</a:t>
            </a:r>
          </a:p>
          <a:p>
            <a:r>
              <a:rPr lang="en-US" dirty="0"/>
              <a:t>The Green is the GMAT Engine</a:t>
            </a:r>
          </a:p>
          <a:p>
            <a:r>
              <a:rPr lang="en-US" dirty="0"/>
              <a:t>Blue represents the scripted objects (or, more accurately, the object containers)</a:t>
            </a:r>
          </a:p>
          <a:p>
            <a:r>
              <a:rPr lang="en-US" dirty="0"/>
              <a:t>Orange shows external interfaces: </a:t>
            </a:r>
          </a:p>
          <a:p>
            <a:pPr lvl="1"/>
            <a:r>
              <a:rPr lang="en-US" dirty="0"/>
              <a:t>MATLAB at the time of the illustration</a:t>
            </a:r>
          </a:p>
          <a:p>
            <a:pPr lvl="1"/>
            <a:r>
              <a:rPr lang="en-US" dirty="0"/>
              <a:t>Python now included</a:t>
            </a:r>
          </a:p>
        </p:txBody>
      </p:sp>
      <p:pic>
        <p:nvPicPr>
          <p:cNvPr id="7" name="Content Placeholder 6" descr="A diagram of a software application&#10;&#10;Description automatically generated">
            <a:extLst>
              <a:ext uri="{FF2B5EF4-FFF2-40B4-BE49-F238E27FC236}">
                <a16:creationId xmlns:a16="http://schemas.microsoft.com/office/drawing/2014/main" id="{51E96F75-9EEE-1BE1-2A5C-55753800295A}"/>
              </a:ext>
            </a:extLst>
          </p:cNvPr>
          <p:cNvPicPr>
            <a:picLocks noGrp="1"/>
          </p:cNvPicPr>
          <p:nvPr>
            <p:ph sz="half" idx="2"/>
          </p:nvPr>
        </p:nvPicPr>
        <p:blipFill>
          <a:blip r:embed="rId2"/>
          <a:stretch>
            <a:fillRect/>
          </a:stretch>
        </p:blipFill>
        <p:spPr>
          <a:xfrm>
            <a:off x="7242048" y="1216152"/>
            <a:ext cx="4710466" cy="5102352"/>
          </a:xfrm>
        </p:spPr>
      </p:pic>
      <p:sp>
        <p:nvSpPr>
          <p:cNvPr id="4" name="Slide Number Placeholder 3">
            <a:extLst>
              <a:ext uri="{FF2B5EF4-FFF2-40B4-BE49-F238E27FC236}">
                <a16:creationId xmlns:a16="http://schemas.microsoft.com/office/drawing/2014/main" id="{5105212D-C73A-8C4C-7536-9531E1644AB1}"/>
              </a:ext>
            </a:extLst>
          </p:cNvPr>
          <p:cNvSpPr>
            <a:spLocks noGrp="1"/>
          </p:cNvSpPr>
          <p:nvPr>
            <p:ph type="sldNum" sz="quarter" idx="12"/>
          </p:nvPr>
        </p:nvSpPr>
        <p:spPr/>
        <p:txBody>
          <a:bodyPr/>
          <a:lstStyle/>
          <a:p>
            <a:fld id="{B89D3D56-9C5D-E74E-9C18-21C2C5E31D07}" type="slidenum">
              <a:rPr lang="en-US" smtClean="0"/>
              <a:pPr/>
              <a:t>313</a:t>
            </a:fld>
            <a:endParaRPr lang="en-US"/>
          </a:p>
        </p:txBody>
      </p:sp>
      <p:sp>
        <p:nvSpPr>
          <p:cNvPr id="5" name="Title 4">
            <a:extLst>
              <a:ext uri="{FF2B5EF4-FFF2-40B4-BE49-F238E27FC236}">
                <a16:creationId xmlns:a16="http://schemas.microsoft.com/office/drawing/2014/main" id="{7485E6D5-CB49-DCF4-30DC-3B9A2A8123DD}"/>
              </a:ext>
            </a:extLst>
          </p:cNvPr>
          <p:cNvSpPr>
            <a:spLocks noGrp="1"/>
          </p:cNvSpPr>
          <p:nvPr>
            <p:ph type="title"/>
          </p:nvPr>
        </p:nvSpPr>
        <p:spPr/>
        <p:txBody>
          <a:bodyPr/>
          <a:lstStyle/>
          <a:p>
            <a:r>
              <a:rPr lang="en-US" dirty="0"/>
              <a:t>GMAT System Architecture</a:t>
            </a:r>
          </a:p>
        </p:txBody>
      </p:sp>
    </p:spTree>
    <p:extLst>
      <p:ext uri="{BB962C8B-B14F-4D97-AF65-F5344CB8AC3E}">
        <p14:creationId xmlns:p14="http://schemas.microsoft.com/office/powerpoint/2010/main" val="2594725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A diagram of a software system&#10;&#10;Description automatically generated">
            <a:extLst>
              <a:ext uri="{FF2B5EF4-FFF2-40B4-BE49-F238E27FC236}">
                <a16:creationId xmlns:a16="http://schemas.microsoft.com/office/drawing/2014/main" id="{2B4C3FE3-DAF5-2867-9564-D1E8E70ED8F8}"/>
              </a:ext>
            </a:extLst>
          </p:cNvPr>
          <p:cNvPicPr>
            <a:picLocks noGrp="1" noChangeAspect="1"/>
          </p:cNvPicPr>
          <p:nvPr>
            <p:ph idx="1"/>
          </p:nvPr>
        </p:nvPicPr>
        <p:blipFill>
          <a:blip r:embed="rId2"/>
          <a:stretch>
            <a:fillRect/>
          </a:stretch>
        </p:blipFill>
        <p:spPr>
          <a:xfrm>
            <a:off x="7242048" y="1217638"/>
            <a:ext cx="4591726" cy="5101921"/>
          </a:xfrm>
          <a:noFill/>
        </p:spPr>
      </p:pic>
      <p:sp>
        <p:nvSpPr>
          <p:cNvPr id="2" name="Content Placeholder 1">
            <a:extLst>
              <a:ext uri="{FF2B5EF4-FFF2-40B4-BE49-F238E27FC236}">
                <a16:creationId xmlns:a16="http://schemas.microsoft.com/office/drawing/2014/main" id="{BAB48AB4-205B-BD2D-65BE-B1924ECD74D4}"/>
              </a:ext>
            </a:extLst>
          </p:cNvPr>
          <p:cNvSpPr>
            <a:spLocks noGrp="1"/>
          </p:cNvSpPr>
          <p:nvPr>
            <p:ph type="body" sz="half" idx="2"/>
          </p:nvPr>
        </p:nvSpPr>
        <p:spPr>
          <a:xfrm>
            <a:off x="1237709" y="1235778"/>
            <a:ext cx="5653209" cy="4715320"/>
          </a:xfrm>
        </p:spPr>
        <p:txBody>
          <a:bodyPr>
            <a:normAutofit/>
          </a:bodyPr>
          <a:lstStyle/>
          <a:p>
            <a:pPr marL="285750" indent="-285750" algn="l">
              <a:buFont typeface="Arial" panose="020B0604020202020204" pitchFamily="34" charset="0"/>
              <a:buChar char="•"/>
            </a:pPr>
            <a:r>
              <a:rPr lang="en-US" sz="2000" dirty="0"/>
              <a:t>GMAT is essentially an environment that compiles a domain specific language – GMAT scripts (for typical users) – and then runs the resulting components</a:t>
            </a:r>
          </a:p>
          <a:p>
            <a:pPr marL="285750" indent="-285750" algn="l">
              <a:buFont typeface="Arial" panose="020B0604020202020204" pitchFamily="34" charset="0"/>
              <a:buChar char="•"/>
            </a:pPr>
            <a:r>
              <a:rPr lang="en-US" sz="2000" dirty="0"/>
              <a:t>The Engine drives how GMAT behaves</a:t>
            </a:r>
          </a:p>
          <a:p>
            <a:pPr marL="285750" indent="-285750" algn="l">
              <a:buFont typeface="Arial" panose="020B0604020202020204" pitchFamily="34" charset="0"/>
              <a:buChar char="•"/>
            </a:pPr>
            <a:r>
              <a:rPr lang="en-US" sz="2000" dirty="0"/>
              <a:t>The core communications interface in the engine is the GMAT Moderator</a:t>
            </a:r>
          </a:p>
          <a:p>
            <a:pPr marL="285750" indent="-285750" algn="l">
              <a:buFont typeface="Arial" panose="020B0604020202020204" pitchFamily="34" charset="0"/>
              <a:buChar char="•"/>
            </a:pPr>
            <a:r>
              <a:rPr lang="en-US" sz="2000" dirty="0"/>
              <a:t>A GMAT run is a 2-step process:</a:t>
            </a:r>
          </a:p>
          <a:p>
            <a:pPr marL="742950" lvl="1" indent="-285750">
              <a:buFont typeface="Arial" panose="020B0604020202020204" pitchFamily="34" charset="0"/>
              <a:buChar char="•"/>
            </a:pPr>
            <a:r>
              <a:rPr lang="en-US" sz="2000" dirty="0"/>
              <a:t>Interpret the Script</a:t>
            </a:r>
          </a:p>
          <a:p>
            <a:pPr marL="742950" lvl="1" indent="-285750">
              <a:buFont typeface="Arial" panose="020B0604020202020204" pitchFamily="34" charset="0"/>
              <a:buChar char="•"/>
            </a:pPr>
            <a:r>
              <a:rPr lang="en-US" sz="2000" dirty="0"/>
              <a:t>Run the Simulation</a:t>
            </a:r>
          </a:p>
          <a:p>
            <a:pPr marL="285750" indent="-285750" algn="l">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5105212D-C73A-8C4C-7536-9531E1644AB1}"/>
              </a:ext>
            </a:extLst>
          </p:cNvPr>
          <p:cNvSpPr>
            <a:spLocks noGrp="1"/>
          </p:cNvSpPr>
          <p:nvPr>
            <p:ph type="sldNum" sz="quarter" idx="12"/>
          </p:nvPr>
        </p:nvSpPr>
        <p:spPr>
          <a:xfrm>
            <a:off x="10823579" y="6275669"/>
            <a:ext cx="1007532" cy="365125"/>
          </a:xfrm>
        </p:spPr>
        <p:txBody>
          <a:bodyPr anchor="ctr">
            <a:normAutofit/>
          </a:bodyPr>
          <a:lstStyle/>
          <a:p>
            <a:pPr>
              <a:spcAft>
                <a:spcPts val="600"/>
              </a:spcAft>
            </a:pPr>
            <a:fld id="{B89D3D56-9C5D-E74E-9C18-21C2C5E31D07}" type="slidenum">
              <a:rPr lang="en-US" smtClean="0"/>
              <a:pPr>
                <a:spcAft>
                  <a:spcPts val="600"/>
                </a:spcAft>
              </a:pPr>
              <a:t>314</a:t>
            </a:fld>
            <a:endParaRPr lang="en-US"/>
          </a:p>
        </p:txBody>
      </p:sp>
      <p:sp>
        <p:nvSpPr>
          <p:cNvPr id="5" name="Title 4">
            <a:extLst>
              <a:ext uri="{FF2B5EF4-FFF2-40B4-BE49-F238E27FC236}">
                <a16:creationId xmlns:a16="http://schemas.microsoft.com/office/drawing/2014/main" id="{7485E6D5-CB49-DCF4-30DC-3B9A2A8123DD}"/>
              </a:ext>
            </a:extLst>
          </p:cNvPr>
          <p:cNvSpPr>
            <a:spLocks noGrp="1"/>
          </p:cNvSpPr>
          <p:nvPr>
            <p:ph type="title"/>
          </p:nvPr>
        </p:nvSpPr>
        <p:spPr>
          <a:xfrm>
            <a:off x="1228539" y="297128"/>
            <a:ext cx="9828308" cy="524550"/>
          </a:xfrm>
        </p:spPr>
        <p:txBody>
          <a:bodyPr anchor="ctr">
            <a:normAutofit/>
          </a:bodyPr>
          <a:lstStyle/>
          <a:p>
            <a:r>
              <a:rPr lang="en-US" dirty="0"/>
              <a:t>The GMAT Engine</a:t>
            </a:r>
          </a:p>
        </p:txBody>
      </p:sp>
    </p:spTree>
    <p:extLst>
      <p:ext uri="{BB962C8B-B14F-4D97-AF65-F5344CB8AC3E}">
        <p14:creationId xmlns:p14="http://schemas.microsoft.com/office/powerpoint/2010/main" val="1789844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B48AB4-205B-BD2D-65BE-B1924ECD74D4}"/>
              </a:ext>
            </a:extLst>
          </p:cNvPr>
          <p:cNvSpPr>
            <a:spLocks noGrp="1"/>
          </p:cNvSpPr>
          <p:nvPr>
            <p:ph sz="half" idx="1"/>
          </p:nvPr>
        </p:nvSpPr>
        <p:spPr>
          <a:xfrm>
            <a:off x="1230115" y="1187132"/>
            <a:ext cx="6053553" cy="5373739"/>
          </a:xfrm>
        </p:spPr>
        <p:txBody>
          <a:bodyPr vert="horz" lIns="91440" tIns="45720" rIns="91440" bIns="45720" rtlCol="0" anchor="t">
            <a:normAutofit/>
          </a:bodyPr>
          <a:lstStyle/>
          <a:p>
            <a:pPr marL="347345" indent="-347345"/>
            <a:r>
              <a:rPr lang="en-US" dirty="0"/>
              <a:t>The core communications and coordination interface is the GMAT Moderator</a:t>
            </a:r>
            <a:endParaRPr lang="en-US"/>
          </a:p>
          <a:p>
            <a:pPr marL="347345" indent="-347345"/>
            <a:r>
              <a:rPr lang="en-US" dirty="0"/>
              <a:t>Resource descriptions are loaded from a script file or the GUI through an interpreter</a:t>
            </a:r>
          </a:p>
          <a:p>
            <a:pPr marL="347345" indent="-347345"/>
            <a:r>
              <a:rPr lang="en-US" dirty="0">
                <a:latin typeface="Calibri"/>
                <a:cs typeface="Calibri"/>
              </a:rPr>
              <a:t>Resources are created in a factory based on the resource description</a:t>
            </a:r>
            <a:endParaRPr lang="en-US" dirty="0"/>
          </a:p>
          <a:p>
            <a:pPr marL="347345" indent="-347345"/>
            <a:r>
              <a:rPr lang="en-US" dirty="0"/>
              <a:t>The Moderator passes the resulting objects to the Configuration Manager, which stores them in the Configuration</a:t>
            </a:r>
          </a:p>
          <a:p>
            <a:pPr marL="347345" indent="-347345"/>
            <a:r>
              <a:rPr lang="en-US" dirty="0"/>
              <a:t>Field values are set on the configured resources</a:t>
            </a:r>
          </a:p>
          <a:p>
            <a:pPr marL="347345" indent="-347345"/>
            <a:r>
              <a:rPr lang="en-US" dirty="0"/>
              <a:t>Commands are passed to the current Sandbox and stored as the Mission Control Sequence for that Sandbox</a:t>
            </a:r>
          </a:p>
        </p:txBody>
      </p:sp>
      <p:sp>
        <p:nvSpPr>
          <p:cNvPr id="4" name="Slide Number Placeholder 3">
            <a:extLst>
              <a:ext uri="{FF2B5EF4-FFF2-40B4-BE49-F238E27FC236}">
                <a16:creationId xmlns:a16="http://schemas.microsoft.com/office/drawing/2014/main" id="{5105212D-C73A-8C4C-7536-9531E1644AB1}"/>
              </a:ext>
            </a:extLst>
          </p:cNvPr>
          <p:cNvSpPr>
            <a:spLocks noGrp="1"/>
          </p:cNvSpPr>
          <p:nvPr>
            <p:ph type="sldNum" sz="quarter" idx="12"/>
          </p:nvPr>
        </p:nvSpPr>
        <p:spPr/>
        <p:txBody>
          <a:bodyPr/>
          <a:lstStyle/>
          <a:p>
            <a:fld id="{B89D3D56-9C5D-E74E-9C18-21C2C5E31D07}" type="slidenum">
              <a:rPr lang="en-US" smtClean="0"/>
              <a:pPr/>
              <a:t>315</a:t>
            </a:fld>
            <a:endParaRPr lang="en-US"/>
          </a:p>
        </p:txBody>
      </p:sp>
      <p:sp>
        <p:nvSpPr>
          <p:cNvPr id="5" name="Title 4">
            <a:extLst>
              <a:ext uri="{FF2B5EF4-FFF2-40B4-BE49-F238E27FC236}">
                <a16:creationId xmlns:a16="http://schemas.microsoft.com/office/drawing/2014/main" id="{7485E6D5-CB49-DCF4-30DC-3B9A2A8123DD}"/>
              </a:ext>
            </a:extLst>
          </p:cNvPr>
          <p:cNvSpPr>
            <a:spLocks noGrp="1"/>
          </p:cNvSpPr>
          <p:nvPr>
            <p:ph type="title"/>
          </p:nvPr>
        </p:nvSpPr>
        <p:spPr/>
        <p:txBody>
          <a:bodyPr/>
          <a:lstStyle/>
          <a:p>
            <a:r>
              <a:rPr lang="en-US" dirty="0"/>
              <a:t>GMAT System Architecture: Interpreting Scripts</a:t>
            </a:r>
          </a:p>
        </p:txBody>
      </p:sp>
      <p:pic>
        <p:nvPicPr>
          <p:cNvPr id="13" name="Content Placeholder 12" descr="A diagram of a software&#10;&#10;Description automatically generated">
            <a:extLst>
              <a:ext uri="{FF2B5EF4-FFF2-40B4-BE49-F238E27FC236}">
                <a16:creationId xmlns:a16="http://schemas.microsoft.com/office/drawing/2014/main" id="{D7015A4C-9263-A4F4-F1EA-F03A4578E3D1}"/>
              </a:ext>
            </a:extLst>
          </p:cNvPr>
          <p:cNvPicPr>
            <a:picLocks noGrp="1" noChangeAspect="1"/>
          </p:cNvPicPr>
          <p:nvPr>
            <p:ph sz="half" idx="2"/>
          </p:nvPr>
        </p:nvPicPr>
        <p:blipFill>
          <a:blip r:embed="rId2"/>
          <a:stretch>
            <a:fillRect/>
          </a:stretch>
        </p:blipFill>
        <p:spPr>
          <a:xfrm>
            <a:off x="7242048" y="1216151"/>
            <a:ext cx="4591375" cy="5102352"/>
          </a:xfrm>
        </p:spPr>
      </p:pic>
    </p:spTree>
    <p:extLst>
      <p:ext uri="{BB962C8B-B14F-4D97-AF65-F5344CB8AC3E}">
        <p14:creationId xmlns:p14="http://schemas.microsoft.com/office/powerpoint/2010/main" val="3677616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B48AB4-205B-BD2D-65BE-B1924ECD74D4}"/>
              </a:ext>
            </a:extLst>
          </p:cNvPr>
          <p:cNvSpPr>
            <a:spLocks noGrp="1"/>
          </p:cNvSpPr>
          <p:nvPr>
            <p:ph sz="half" idx="1"/>
          </p:nvPr>
        </p:nvSpPr>
        <p:spPr>
          <a:xfrm>
            <a:off x="1230115" y="1187132"/>
            <a:ext cx="6053553" cy="5373739"/>
          </a:xfrm>
        </p:spPr>
        <p:txBody>
          <a:bodyPr/>
          <a:lstStyle/>
          <a:p>
            <a:r>
              <a:rPr lang="en-US" dirty="0"/>
              <a:t>The Simulation runs in 2 steps:</a:t>
            </a:r>
          </a:p>
          <a:p>
            <a:r>
              <a:rPr lang="en-US" dirty="0"/>
              <a:t>Initialization:</a:t>
            </a:r>
          </a:p>
          <a:p>
            <a:pPr lvl="1"/>
            <a:r>
              <a:rPr lang="en-US" dirty="0"/>
              <a:t>Configured resources are copied from the configuration into a Sandbox</a:t>
            </a:r>
          </a:p>
          <a:p>
            <a:pPr lvl="1"/>
            <a:r>
              <a:rPr lang="en-US" dirty="0"/>
              <a:t>Object-to-object connections are built</a:t>
            </a:r>
          </a:p>
          <a:p>
            <a:pPr lvl="1"/>
            <a:r>
              <a:rPr lang="en-US" dirty="0"/>
              <a:t>The user objects are initialized</a:t>
            </a:r>
          </a:p>
          <a:p>
            <a:pPr lvl="1"/>
            <a:r>
              <a:rPr lang="en-US" dirty="0"/>
              <a:t>Object connections are made to the Mission Control Sequence</a:t>
            </a:r>
          </a:p>
          <a:p>
            <a:pPr lvl="1"/>
            <a:r>
              <a:rPr lang="en-US" dirty="0"/>
              <a:t>The MCS is initialized</a:t>
            </a:r>
          </a:p>
          <a:p>
            <a:r>
              <a:rPr lang="en-US" dirty="0"/>
              <a:t>Execution:</a:t>
            </a:r>
          </a:p>
          <a:p>
            <a:pPr lvl="1"/>
            <a:r>
              <a:rPr lang="en-US" dirty="0"/>
              <a:t>The first command in the MCS is run</a:t>
            </a:r>
          </a:p>
          <a:p>
            <a:pPr lvl="1"/>
            <a:r>
              <a:rPr lang="en-US" dirty="0"/>
              <a:t>The next command is retrieved</a:t>
            </a:r>
          </a:p>
          <a:p>
            <a:pPr lvl="1"/>
            <a:r>
              <a:rPr lang="en-US" dirty="0"/>
              <a:t>The retrieved command is run</a:t>
            </a:r>
          </a:p>
          <a:p>
            <a:pPr lvl="1"/>
            <a:r>
              <a:rPr lang="en-US" dirty="0"/>
              <a:t>Data is published (displayed/written)</a:t>
            </a:r>
          </a:p>
        </p:txBody>
      </p:sp>
      <p:sp>
        <p:nvSpPr>
          <p:cNvPr id="4" name="Slide Number Placeholder 3">
            <a:extLst>
              <a:ext uri="{FF2B5EF4-FFF2-40B4-BE49-F238E27FC236}">
                <a16:creationId xmlns:a16="http://schemas.microsoft.com/office/drawing/2014/main" id="{5105212D-C73A-8C4C-7536-9531E1644AB1}"/>
              </a:ext>
            </a:extLst>
          </p:cNvPr>
          <p:cNvSpPr>
            <a:spLocks noGrp="1"/>
          </p:cNvSpPr>
          <p:nvPr>
            <p:ph type="sldNum" sz="quarter" idx="12"/>
          </p:nvPr>
        </p:nvSpPr>
        <p:spPr/>
        <p:txBody>
          <a:bodyPr/>
          <a:lstStyle/>
          <a:p>
            <a:fld id="{B89D3D56-9C5D-E74E-9C18-21C2C5E31D07}" type="slidenum">
              <a:rPr lang="en-US" smtClean="0"/>
              <a:pPr/>
              <a:t>316</a:t>
            </a:fld>
            <a:endParaRPr lang="en-US"/>
          </a:p>
        </p:txBody>
      </p:sp>
      <p:sp>
        <p:nvSpPr>
          <p:cNvPr id="5" name="Title 4">
            <a:extLst>
              <a:ext uri="{FF2B5EF4-FFF2-40B4-BE49-F238E27FC236}">
                <a16:creationId xmlns:a16="http://schemas.microsoft.com/office/drawing/2014/main" id="{7485E6D5-CB49-DCF4-30DC-3B9A2A8123DD}"/>
              </a:ext>
            </a:extLst>
          </p:cNvPr>
          <p:cNvSpPr>
            <a:spLocks noGrp="1"/>
          </p:cNvSpPr>
          <p:nvPr>
            <p:ph type="title"/>
          </p:nvPr>
        </p:nvSpPr>
        <p:spPr/>
        <p:txBody>
          <a:bodyPr/>
          <a:lstStyle/>
          <a:p>
            <a:r>
              <a:rPr lang="en-US" dirty="0"/>
              <a:t>GMAT System Architecture: Running the Simulation</a:t>
            </a:r>
          </a:p>
        </p:txBody>
      </p:sp>
      <p:pic>
        <p:nvPicPr>
          <p:cNvPr id="17" name="Content Placeholder 16" descr="A diagram of a software system&#10;&#10;Description automatically generated">
            <a:extLst>
              <a:ext uri="{FF2B5EF4-FFF2-40B4-BE49-F238E27FC236}">
                <a16:creationId xmlns:a16="http://schemas.microsoft.com/office/drawing/2014/main" id="{2A4AA084-5125-0424-8C49-FE2DCD92BA4C}"/>
              </a:ext>
            </a:extLst>
          </p:cNvPr>
          <p:cNvPicPr>
            <a:picLocks noGrp="1" noChangeAspect="1"/>
          </p:cNvPicPr>
          <p:nvPr>
            <p:ph sz="half" idx="2"/>
          </p:nvPr>
        </p:nvPicPr>
        <p:blipFill>
          <a:blip r:embed="rId2"/>
          <a:stretch>
            <a:fillRect/>
          </a:stretch>
        </p:blipFill>
        <p:spPr>
          <a:xfrm>
            <a:off x="7237627" y="1216152"/>
            <a:ext cx="4593483" cy="5104694"/>
          </a:xfrm>
        </p:spPr>
      </p:pic>
      <p:sp>
        <p:nvSpPr>
          <p:cNvPr id="20" name="Arrow: Curved Right 19">
            <a:extLst>
              <a:ext uri="{FF2B5EF4-FFF2-40B4-BE49-F238E27FC236}">
                <a16:creationId xmlns:a16="http://schemas.microsoft.com/office/drawing/2014/main" id="{4F27CAC0-E829-85CD-EA83-6FB0712119B5}"/>
              </a:ext>
            </a:extLst>
          </p:cNvPr>
          <p:cNvSpPr/>
          <p:nvPr/>
        </p:nvSpPr>
        <p:spPr>
          <a:xfrm rot="10800000">
            <a:off x="5531003" y="4802735"/>
            <a:ext cx="722812" cy="827354"/>
          </a:xfrm>
          <a:prstGeom prst="curvedRightArrow">
            <a:avLst>
              <a:gd name="adj1" fmla="val 13982"/>
              <a:gd name="adj2" fmla="val 50000"/>
              <a:gd name="adj3" fmla="val 2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0237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063A-19C2-219B-64EB-85BA36E786CF}"/>
              </a:ext>
            </a:extLst>
          </p:cNvPr>
          <p:cNvSpPr>
            <a:spLocks noGrp="1"/>
          </p:cNvSpPr>
          <p:nvPr>
            <p:ph type="ctrTitle"/>
          </p:nvPr>
        </p:nvSpPr>
        <p:spPr>
          <a:xfrm>
            <a:off x="1250873" y="2417430"/>
            <a:ext cx="10515135" cy="1470025"/>
          </a:xfrm>
        </p:spPr>
        <p:txBody>
          <a:bodyPr/>
          <a:lstStyle/>
          <a:p>
            <a:r>
              <a:rPr lang="en-US" dirty="0"/>
              <a:t>GMAT API Introduction</a:t>
            </a:r>
          </a:p>
        </p:txBody>
      </p:sp>
      <p:sp>
        <p:nvSpPr>
          <p:cNvPr id="3" name="Subtitle 2">
            <a:extLst>
              <a:ext uri="{FF2B5EF4-FFF2-40B4-BE49-F238E27FC236}">
                <a16:creationId xmlns:a16="http://schemas.microsoft.com/office/drawing/2014/main" id="{E52DFDA4-5728-8B9A-53B1-2A0AFD0A7302}"/>
              </a:ext>
            </a:extLst>
          </p:cNvPr>
          <p:cNvSpPr>
            <a:spLocks noGrp="1"/>
          </p:cNvSpPr>
          <p:nvPr>
            <p:ph type="subTitle" idx="1"/>
          </p:nvPr>
        </p:nvSpPr>
        <p:spPr>
          <a:xfrm>
            <a:off x="1116649" y="4011826"/>
            <a:ext cx="10515135" cy="972671"/>
          </a:xfrm>
        </p:spPr>
        <p:txBody>
          <a:bodyPr/>
          <a:lstStyle/>
          <a:p>
            <a:r>
              <a:rPr lang="en-US" dirty="0"/>
              <a:t>Background and Setup</a:t>
            </a:r>
          </a:p>
        </p:txBody>
      </p:sp>
      <p:sp>
        <p:nvSpPr>
          <p:cNvPr id="4" name="Slide Number Placeholder 3">
            <a:extLst>
              <a:ext uri="{FF2B5EF4-FFF2-40B4-BE49-F238E27FC236}">
                <a16:creationId xmlns:a16="http://schemas.microsoft.com/office/drawing/2014/main" id="{43664716-0140-9873-9944-0A5E1827DFBB}"/>
              </a:ext>
            </a:extLst>
          </p:cNvPr>
          <p:cNvSpPr>
            <a:spLocks noGrp="1"/>
          </p:cNvSpPr>
          <p:nvPr>
            <p:ph type="sldNum" sz="quarter" idx="12"/>
          </p:nvPr>
        </p:nvSpPr>
        <p:spPr/>
        <p:txBody>
          <a:bodyPr/>
          <a:lstStyle/>
          <a:p>
            <a:fld id="{B89D3D56-9C5D-E74E-9C18-21C2C5E31D07}" type="slidenum">
              <a:rPr lang="en-US" smtClean="0"/>
              <a:pPr/>
              <a:t>317</a:t>
            </a:fld>
            <a:endParaRPr lang="en-US"/>
          </a:p>
        </p:txBody>
      </p:sp>
    </p:spTree>
    <p:extLst>
      <p:ext uri="{BB962C8B-B14F-4D97-AF65-F5344CB8AC3E}">
        <p14:creationId xmlns:p14="http://schemas.microsoft.com/office/powerpoint/2010/main" val="41330868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0BDCF1-AAE9-53E6-E68D-406FFAD802B7}"/>
              </a:ext>
            </a:extLst>
          </p:cNvPr>
          <p:cNvSpPr>
            <a:spLocks noGrp="1"/>
          </p:cNvSpPr>
          <p:nvPr>
            <p:ph sz="half" idx="1"/>
          </p:nvPr>
        </p:nvSpPr>
        <p:spPr>
          <a:xfrm>
            <a:off x="1230116" y="1262742"/>
            <a:ext cx="4950835" cy="5005053"/>
          </a:xfrm>
        </p:spPr>
        <p:txBody>
          <a:bodyPr>
            <a:normAutofit fontScale="92500" lnSpcReduction="10000"/>
          </a:bodyPr>
          <a:lstStyle/>
          <a:p>
            <a:r>
              <a:rPr lang="en-US" dirty="0"/>
              <a:t>GMAT user objects provide proven and tested capabilities mission analysts can use outside of the tool itself:</a:t>
            </a:r>
          </a:p>
          <a:p>
            <a:pPr lvl="1"/>
            <a:r>
              <a:rPr lang="en-US" dirty="0"/>
              <a:t>Time system conversions</a:t>
            </a:r>
          </a:p>
          <a:p>
            <a:pPr lvl="1"/>
            <a:r>
              <a:rPr lang="en-US" dirty="0"/>
              <a:t>Reference frames and coordinate systems</a:t>
            </a:r>
          </a:p>
          <a:p>
            <a:pPr lvl="1"/>
            <a:r>
              <a:rPr lang="en-US" dirty="0"/>
              <a:t>Element conversions</a:t>
            </a:r>
          </a:p>
          <a:p>
            <a:pPr lvl="1"/>
            <a:r>
              <a:rPr lang="en-US" dirty="0"/>
              <a:t>Deep space mission design</a:t>
            </a:r>
          </a:p>
          <a:p>
            <a:pPr lvl="1"/>
            <a:r>
              <a:rPr lang="en-US" dirty="0"/>
              <a:t>Dynamics modeling</a:t>
            </a:r>
          </a:p>
          <a:p>
            <a:pPr lvl="1"/>
            <a:r>
              <a:rPr lang="en-US" dirty="0"/>
              <a:t>Propagation</a:t>
            </a:r>
          </a:p>
          <a:p>
            <a:pPr lvl="1"/>
            <a:r>
              <a:rPr lang="en-US" dirty="0"/>
              <a:t>Constellation and formation modeling</a:t>
            </a:r>
          </a:p>
          <a:p>
            <a:pPr lvl="1"/>
            <a:r>
              <a:rPr lang="en-US" dirty="0"/>
              <a:t>Measurement modeling</a:t>
            </a:r>
          </a:p>
          <a:p>
            <a:pPr lvl="1"/>
            <a:r>
              <a:rPr lang="en-US" dirty="0"/>
              <a:t>Targeting and Optimization</a:t>
            </a:r>
          </a:p>
          <a:p>
            <a:pPr lvl="1"/>
            <a:r>
              <a:rPr lang="en-US" dirty="0"/>
              <a:t>Orbit Determination</a:t>
            </a:r>
          </a:p>
          <a:p>
            <a:pPr lvl="1"/>
            <a:r>
              <a:rPr lang="en-US" dirty="0"/>
              <a:t>…</a:t>
            </a:r>
          </a:p>
          <a:p>
            <a:r>
              <a:rPr lang="en-US" dirty="0"/>
              <a:t>In 2011, a prototype interface to the GMAT code was developed to explore the possibility of accessing GMAT libraries without using the full GMAT system</a:t>
            </a:r>
          </a:p>
        </p:txBody>
      </p:sp>
      <p:sp>
        <p:nvSpPr>
          <p:cNvPr id="5" name="Content Placeholder 4">
            <a:extLst>
              <a:ext uri="{FF2B5EF4-FFF2-40B4-BE49-F238E27FC236}">
                <a16:creationId xmlns:a16="http://schemas.microsoft.com/office/drawing/2014/main" id="{1D0EA679-1D04-AA30-FC42-D12099C7155C}"/>
              </a:ext>
            </a:extLst>
          </p:cNvPr>
          <p:cNvSpPr>
            <a:spLocks noGrp="1"/>
          </p:cNvSpPr>
          <p:nvPr>
            <p:ph sz="half" idx="2"/>
          </p:nvPr>
        </p:nvSpPr>
        <p:spPr>
          <a:xfrm>
            <a:off x="6568207" y="1262743"/>
            <a:ext cx="5201416" cy="4961888"/>
          </a:xfrm>
        </p:spPr>
        <p:txBody>
          <a:bodyPr/>
          <a:lstStyle/>
          <a:p>
            <a:r>
              <a:rPr lang="en-US" dirty="0"/>
              <a:t>API History</a:t>
            </a:r>
          </a:p>
          <a:p>
            <a:pPr lvl="1"/>
            <a:r>
              <a:rPr lang="en-US" dirty="0"/>
              <a:t>2011: C Interface Plugin developed, released in R2012a, providing C/C++ access</a:t>
            </a:r>
          </a:p>
          <a:p>
            <a:pPr lvl="1"/>
            <a:r>
              <a:rPr lang="en-US" dirty="0"/>
              <a:t>2016: Prototype Python and MATLAB API explorations, using SWIG</a:t>
            </a:r>
          </a:p>
          <a:p>
            <a:pPr lvl="1"/>
            <a:r>
              <a:rPr lang="en-US" dirty="0"/>
              <a:t>2019: Component access, initial full API</a:t>
            </a:r>
          </a:p>
          <a:p>
            <a:pPr lvl="2"/>
            <a:r>
              <a:rPr lang="en-US" dirty="0"/>
              <a:t>Focus on user objects, scripting</a:t>
            </a:r>
          </a:p>
          <a:p>
            <a:pPr lvl="2"/>
            <a:r>
              <a:rPr lang="en-US" dirty="0"/>
              <a:t>Interface to JPL MONTE demonstrated</a:t>
            </a:r>
          </a:p>
          <a:p>
            <a:pPr lvl="2"/>
            <a:r>
              <a:rPr lang="en-US" dirty="0"/>
              <a:t>Released in GMAT R2020a as Beta</a:t>
            </a:r>
          </a:p>
          <a:p>
            <a:pPr lvl="1"/>
            <a:r>
              <a:rPr lang="en-US" dirty="0"/>
              <a:t>2022: Testing completed</a:t>
            </a:r>
          </a:p>
          <a:p>
            <a:pPr lvl="2"/>
            <a:r>
              <a:rPr lang="en-US" dirty="0"/>
              <a:t>Beta -&gt; production ready</a:t>
            </a:r>
          </a:p>
          <a:p>
            <a:pPr lvl="2"/>
            <a:r>
              <a:rPr lang="en-US" dirty="0"/>
              <a:t>Dynamics sharing with MONTE</a:t>
            </a:r>
          </a:p>
          <a:p>
            <a:pPr lvl="2"/>
            <a:r>
              <a:rPr lang="en-US" dirty="0"/>
              <a:t>Prototype external force modeling</a:t>
            </a:r>
          </a:p>
          <a:p>
            <a:pPr lvl="2"/>
            <a:r>
              <a:rPr lang="en-US" dirty="0"/>
              <a:t>Released in GMAT R2022a</a:t>
            </a:r>
          </a:p>
          <a:p>
            <a:pPr lvl="1"/>
            <a:endParaRPr lang="en-US" dirty="0"/>
          </a:p>
          <a:p>
            <a:pPr lvl="2"/>
            <a:endParaRPr lang="en-US" dirty="0"/>
          </a:p>
        </p:txBody>
      </p:sp>
      <p:sp>
        <p:nvSpPr>
          <p:cNvPr id="4" name="Slide Number Placeholder 3">
            <a:extLst>
              <a:ext uri="{FF2B5EF4-FFF2-40B4-BE49-F238E27FC236}">
                <a16:creationId xmlns:a16="http://schemas.microsoft.com/office/drawing/2014/main" id="{D3919A1D-B1CE-CA64-8CD1-7C82F386C6AE}"/>
              </a:ext>
            </a:extLst>
          </p:cNvPr>
          <p:cNvSpPr>
            <a:spLocks noGrp="1"/>
          </p:cNvSpPr>
          <p:nvPr>
            <p:ph type="sldNum" sz="quarter" idx="12"/>
          </p:nvPr>
        </p:nvSpPr>
        <p:spPr/>
        <p:txBody>
          <a:bodyPr/>
          <a:lstStyle/>
          <a:p>
            <a:fld id="{B89D3D56-9C5D-E74E-9C18-21C2C5E31D07}" type="slidenum">
              <a:rPr lang="en-US" smtClean="0"/>
              <a:pPr/>
              <a:t>318</a:t>
            </a:fld>
            <a:endParaRPr lang="en-US"/>
          </a:p>
        </p:txBody>
      </p:sp>
      <p:sp>
        <p:nvSpPr>
          <p:cNvPr id="2" name="Title 1">
            <a:extLst>
              <a:ext uri="{FF2B5EF4-FFF2-40B4-BE49-F238E27FC236}">
                <a16:creationId xmlns:a16="http://schemas.microsoft.com/office/drawing/2014/main" id="{2ABBC94F-F490-EB7E-F522-3185AF26A6CA}"/>
              </a:ext>
            </a:extLst>
          </p:cNvPr>
          <p:cNvSpPr>
            <a:spLocks noGrp="1"/>
          </p:cNvSpPr>
          <p:nvPr>
            <p:ph type="title"/>
          </p:nvPr>
        </p:nvSpPr>
        <p:spPr/>
        <p:txBody>
          <a:bodyPr/>
          <a:lstStyle/>
          <a:p>
            <a:r>
              <a:rPr lang="en-US" dirty="0"/>
              <a:t>The GMAT API</a:t>
            </a:r>
          </a:p>
        </p:txBody>
      </p:sp>
    </p:spTree>
    <p:extLst>
      <p:ext uri="{BB962C8B-B14F-4D97-AF65-F5344CB8AC3E}">
        <p14:creationId xmlns:p14="http://schemas.microsoft.com/office/powerpoint/2010/main" val="35458455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8AB751-D7F3-6242-9B5F-BFA6AB24E452}"/>
              </a:ext>
            </a:extLst>
          </p:cNvPr>
          <p:cNvSpPr>
            <a:spLocks noGrp="1"/>
          </p:cNvSpPr>
          <p:nvPr>
            <p:ph sz="half" idx="1"/>
          </p:nvPr>
        </p:nvSpPr>
        <p:spPr>
          <a:xfrm>
            <a:off x="1230116" y="1600201"/>
            <a:ext cx="5202237" cy="4343400"/>
          </a:xfrm>
        </p:spPr>
        <p:txBody>
          <a:bodyPr vert="horz" lIns="91440" tIns="45720" rIns="91440" bIns="45720" rtlCol="0" anchor="t">
            <a:normAutofit/>
          </a:bodyPr>
          <a:lstStyle/>
          <a:p>
            <a:pPr marL="347345" indent="-347345"/>
            <a:r>
              <a:rPr lang="en-US" dirty="0"/>
              <a:t>Open a Command Prompt Window</a:t>
            </a:r>
          </a:p>
          <a:p>
            <a:pPr marL="740410" lvl="1" indent="-283210"/>
            <a:r>
              <a:rPr lang="en-US" dirty="0"/>
              <a:t>I use the Anaconda Prompt here, set to a Python 3.9 environment</a:t>
            </a:r>
          </a:p>
          <a:p>
            <a:pPr marL="347345" indent="-347345"/>
            <a:r>
              <a:rPr lang="en-US" dirty="0"/>
              <a:t>Change directories to your GMAT </a:t>
            </a:r>
            <a:r>
              <a:rPr lang="en-US" dirty="0" err="1"/>
              <a:t>api</a:t>
            </a:r>
            <a:r>
              <a:rPr lang="en-US" dirty="0"/>
              <a:t> folder</a:t>
            </a:r>
          </a:p>
          <a:p>
            <a:pPr marL="347345" indent="-347345"/>
            <a:r>
              <a:rPr lang="en-US" dirty="0"/>
              <a:t>Run the command</a:t>
            </a:r>
            <a:br>
              <a:rPr lang="en-US" dirty="0"/>
            </a:br>
            <a:br>
              <a:rPr lang="en-US" dirty="0"/>
            </a:br>
            <a:r>
              <a:rPr lang="en-US" dirty="0"/>
              <a:t>&gt; </a:t>
            </a:r>
            <a:r>
              <a:rPr lang="en-US" dirty="0">
                <a:latin typeface="Courier New" panose="02070309020205020404" pitchFamily="49" charset="0"/>
              </a:rPr>
              <a:t>python BuildApiStartupFile.py</a:t>
            </a:r>
            <a:endParaRPr lang="en-US" dirty="0"/>
          </a:p>
          <a:p>
            <a:pPr marL="347345" indent="-347345"/>
            <a:r>
              <a:rPr lang="en-US" dirty="0"/>
              <a:t>Check to see it exists</a:t>
            </a:r>
            <a:br>
              <a:rPr lang="en-US" dirty="0"/>
            </a:br>
            <a:br>
              <a:rPr lang="en-US" dirty="0"/>
            </a:br>
            <a:r>
              <a:rPr lang="en-US" dirty="0"/>
              <a:t>&gt; </a:t>
            </a:r>
            <a:r>
              <a:rPr lang="en-US" dirty="0" err="1">
                <a:latin typeface="Courier New" panose="02070309020205020404" pitchFamily="49" charset="0"/>
              </a:rPr>
              <a:t>dir</a:t>
            </a:r>
            <a:r>
              <a:rPr lang="en-US" dirty="0">
                <a:latin typeface="Courier New" panose="02070309020205020404" pitchFamily="49" charset="0"/>
              </a:rPr>
              <a:t> ..\bin\</a:t>
            </a:r>
            <a:r>
              <a:rPr lang="en-US" dirty="0" err="1">
                <a:latin typeface="Courier New" panose="02070309020205020404" pitchFamily="49" charset="0"/>
              </a:rPr>
              <a:t>api</a:t>
            </a:r>
            <a:r>
              <a:rPr lang="en-US" dirty="0">
                <a:latin typeface="Courier New" panose="02070309020205020404" pitchFamily="49" charset="0"/>
              </a:rPr>
              <a:t>*</a:t>
            </a:r>
          </a:p>
          <a:p>
            <a:pPr marL="347345" indent="-347345"/>
            <a:r>
              <a:rPr lang="en-US" dirty="0">
                <a:latin typeface="Calibri"/>
                <a:cs typeface="Calibri"/>
              </a:rPr>
              <a:t>Edit load_gmat.py.  e.g. using notepad:</a:t>
            </a:r>
            <a:br>
              <a:rPr lang="en-US" dirty="0"/>
            </a:br>
            <a:br>
              <a:rPr lang="en-US" dirty="0"/>
            </a:br>
            <a:r>
              <a:rPr lang="en-US" dirty="0">
                <a:latin typeface="Calibri"/>
                <a:cs typeface="Calibri"/>
              </a:rPr>
              <a:t>&gt; </a:t>
            </a:r>
            <a:r>
              <a:rPr lang="en-US" dirty="0">
                <a:latin typeface="Courier New"/>
                <a:cs typeface="Calibri"/>
              </a:rPr>
              <a:t>notepad load_gmat.py</a:t>
            </a:r>
          </a:p>
          <a:p>
            <a:pPr marL="347345" indent="-347345"/>
            <a:endParaRPr lang="en-US" dirty="0"/>
          </a:p>
        </p:txBody>
      </p:sp>
      <p:pic>
        <p:nvPicPr>
          <p:cNvPr id="7" name="Content Placeholder 6">
            <a:extLst>
              <a:ext uri="{FF2B5EF4-FFF2-40B4-BE49-F238E27FC236}">
                <a16:creationId xmlns:a16="http://schemas.microsoft.com/office/drawing/2014/main" id="{4B15AC6E-1638-F18F-E410-086EC959CE48}"/>
              </a:ext>
            </a:extLst>
          </p:cNvPr>
          <p:cNvPicPr>
            <a:picLocks noGrp="1" noChangeAspect="1"/>
          </p:cNvPicPr>
          <p:nvPr>
            <p:ph sz="half" idx="2"/>
          </p:nvPr>
        </p:nvPicPr>
        <p:blipFill>
          <a:blip r:embed="rId2"/>
          <a:stretch>
            <a:fillRect/>
          </a:stretch>
        </p:blipFill>
        <p:spPr>
          <a:xfrm>
            <a:off x="6567488" y="1873786"/>
            <a:ext cx="5202237" cy="3796227"/>
          </a:xfrm>
        </p:spPr>
      </p:pic>
      <p:sp>
        <p:nvSpPr>
          <p:cNvPr id="4" name="Slide Number Placeholder 3">
            <a:extLst>
              <a:ext uri="{FF2B5EF4-FFF2-40B4-BE49-F238E27FC236}">
                <a16:creationId xmlns:a16="http://schemas.microsoft.com/office/drawing/2014/main" id="{F790915F-DF14-D940-FD06-15AE5CC14EF3}"/>
              </a:ext>
            </a:extLst>
          </p:cNvPr>
          <p:cNvSpPr>
            <a:spLocks noGrp="1"/>
          </p:cNvSpPr>
          <p:nvPr>
            <p:ph type="sldNum" sz="quarter" idx="12"/>
          </p:nvPr>
        </p:nvSpPr>
        <p:spPr/>
        <p:txBody>
          <a:bodyPr/>
          <a:lstStyle/>
          <a:p>
            <a:fld id="{B89D3D56-9C5D-E74E-9C18-21C2C5E31D07}" type="slidenum">
              <a:rPr lang="en-US" smtClean="0"/>
              <a:pPr/>
              <a:t>319</a:t>
            </a:fld>
            <a:endParaRPr lang="en-US"/>
          </a:p>
        </p:txBody>
      </p:sp>
      <p:sp>
        <p:nvSpPr>
          <p:cNvPr id="5" name="Title 4">
            <a:extLst>
              <a:ext uri="{FF2B5EF4-FFF2-40B4-BE49-F238E27FC236}">
                <a16:creationId xmlns:a16="http://schemas.microsoft.com/office/drawing/2014/main" id="{174D0A30-7CC4-F1F7-FBE2-61565C5D4779}"/>
              </a:ext>
            </a:extLst>
          </p:cNvPr>
          <p:cNvSpPr>
            <a:spLocks noGrp="1"/>
          </p:cNvSpPr>
          <p:nvPr>
            <p:ph type="title"/>
          </p:nvPr>
        </p:nvSpPr>
        <p:spPr/>
        <p:txBody>
          <a:bodyPr/>
          <a:lstStyle/>
          <a:p>
            <a:r>
              <a:rPr lang="en-US" dirty="0"/>
              <a:t>API Setup</a:t>
            </a:r>
          </a:p>
        </p:txBody>
      </p:sp>
      <p:sp>
        <p:nvSpPr>
          <p:cNvPr id="8" name="TextBox 7">
            <a:extLst>
              <a:ext uri="{FF2B5EF4-FFF2-40B4-BE49-F238E27FC236}">
                <a16:creationId xmlns:a16="http://schemas.microsoft.com/office/drawing/2014/main" id="{6972870E-365A-A6B9-877E-15678A6DDDFB}"/>
              </a:ext>
            </a:extLst>
          </p:cNvPr>
          <p:cNvSpPr txBox="1"/>
          <p:nvPr/>
        </p:nvSpPr>
        <p:spPr>
          <a:xfrm>
            <a:off x="3931247" y="6267258"/>
            <a:ext cx="5272481" cy="293614"/>
          </a:xfrm>
          <a:prstGeom prst="rect">
            <a:avLst/>
          </a:prstGeom>
        </p:spPr>
        <p:txBody>
          <a:bodyPr vert="horz" wrap="square" lIns="91440" tIns="45720" rIns="91440" bIns="45720" rtlCol="0">
            <a:noAutofit/>
          </a:bodyPr>
          <a:lstStyle/>
          <a:p>
            <a:pPr>
              <a:lnSpc>
                <a:spcPct val="90000"/>
              </a:lnSpc>
            </a:pPr>
            <a:r>
              <a:rPr lang="en-US" sz="1200" b="1" dirty="0">
                <a:solidFill>
                  <a:schemeClr val="accent6">
                    <a:lumMod val="60000"/>
                    <a:lumOff val="40000"/>
                  </a:schemeClr>
                </a:solidFill>
              </a:rPr>
              <a:t>Note: Python Setup and Examples.  Java, and MATLAB, are similar</a:t>
            </a:r>
          </a:p>
        </p:txBody>
      </p:sp>
    </p:spTree>
    <p:extLst>
      <p:ext uri="{BB962C8B-B14F-4D97-AF65-F5344CB8AC3E}">
        <p14:creationId xmlns:p14="http://schemas.microsoft.com/office/powerpoint/2010/main" val="31802209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smtClean="0"/>
              <a:pPr/>
              <a:t>32</a:t>
            </a:fld>
            <a:endParaRPr lang="en-US"/>
          </a:p>
        </p:txBody>
      </p:sp>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a:t>Simulating an Orbit – Editing the Propagate Command</a:t>
            </a:r>
          </a:p>
        </p:txBody>
      </p:sp>
      <p:pic>
        <p:nvPicPr>
          <p:cNvPr id="9" name="Picture 8">
            <a:extLst>
              <a:ext uri="{FF2B5EF4-FFF2-40B4-BE49-F238E27FC236}">
                <a16:creationId xmlns:a16="http://schemas.microsoft.com/office/drawing/2014/main" id="{5E6721F2-E1C1-2C2D-2A10-8AD459E24399}"/>
              </a:ext>
            </a:extLst>
          </p:cNvPr>
          <p:cNvPicPr>
            <a:picLocks noGrp="1" noRot="1" noChangeAspect="1" noMove="1" noResize="1" noEditPoints="1" noAdjustHandles="1" noChangeArrowheads="1" noChangeShapeType="1" noCrop="1"/>
          </p:cNvPicPr>
          <p:nvPr/>
        </p:nvPicPr>
        <p:blipFill>
          <a:blip r:embed="rId2"/>
          <a:srcRect/>
          <a:stretch/>
        </p:blipFill>
        <p:spPr>
          <a:xfrm>
            <a:off x="1272951" y="1195932"/>
            <a:ext cx="9953159" cy="5250018"/>
          </a:xfrm>
          <a:prstGeom prst="rect">
            <a:avLst/>
          </a:prstGeom>
          <a:ln>
            <a:solidFill>
              <a:schemeClr val="tx1"/>
            </a:solidFill>
          </a:ln>
        </p:spPr>
      </p:pic>
      <p:cxnSp>
        <p:nvCxnSpPr>
          <p:cNvPr id="2" name="Straight Arrow Connector 1">
            <a:extLst>
              <a:ext uri="{FF2B5EF4-FFF2-40B4-BE49-F238E27FC236}">
                <a16:creationId xmlns:a16="http://schemas.microsoft.com/office/drawing/2014/main" id="{990197E5-AE61-C76D-FD46-18F2370F072B}"/>
              </a:ext>
            </a:extLst>
          </p:cNvPr>
          <p:cNvCxnSpPr>
            <a:cxnSpLocks/>
          </p:cNvCxnSpPr>
          <p:nvPr/>
        </p:nvCxnSpPr>
        <p:spPr>
          <a:xfrm flipH="1" flipV="1">
            <a:off x="6219568" y="4341341"/>
            <a:ext cx="1219200" cy="30480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 name="TextBox 3">
            <a:extLst>
              <a:ext uri="{FF2B5EF4-FFF2-40B4-BE49-F238E27FC236}">
                <a16:creationId xmlns:a16="http://schemas.microsoft.com/office/drawing/2014/main" id="{F767FFF5-ADED-F596-C3E4-6FB302B7037C}"/>
              </a:ext>
            </a:extLst>
          </p:cNvPr>
          <p:cNvSpPr txBox="1"/>
          <p:nvPr/>
        </p:nvSpPr>
        <p:spPr>
          <a:xfrm>
            <a:off x="7438768" y="4388141"/>
            <a:ext cx="4632090" cy="632254"/>
          </a:xfrm>
          <a:prstGeom prst="rect">
            <a:avLst/>
          </a:prstGeom>
        </p:spPr>
        <p:txBody>
          <a:bodyPr vert="horz" wrap="square" lIns="91440" tIns="45720" rIns="91440" bIns="45720" rtlCol="0">
            <a:noAutofit/>
          </a:bodyPr>
          <a:lstStyle/>
          <a:p>
            <a:pPr>
              <a:lnSpc>
                <a:spcPct val="90000"/>
              </a:lnSpc>
            </a:pPr>
            <a:r>
              <a:rPr lang="en-US" sz="2400" b="1"/>
              <a:t>3. Click OK to assign it as the Propagator to the Spacecraft</a:t>
            </a:r>
          </a:p>
        </p:txBody>
      </p:sp>
      <p:cxnSp>
        <p:nvCxnSpPr>
          <p:cNvPr id="7" name="Straight Arrow Connector 6">
            <a:extLst>
              <a:ext uri="{FF2B5EF4-FFF2-40B4-BE49-F238E27FC236}">
                <a16:creationId xmlns:a16="http://schemas.microsoft.com/office/drawing/2014/main" id="{AA5D5952-4BC0-8DE0-9EA1-DADB1F2FB757}"/>
              </a:ext>
            </a:extLst>
          </p:cNvPr>
          <p:cNvCxnSpPr>
            <a:cxnSpLocks/>
          </p:cNvCxnSpPr>
          <p:nvPr/>
        </p:nvCxnSpPr>
        <p:spPr>
          <a:xfrm flipV="1">
            <a:off x="1661309" y="2240692"/>
            <a:ext cx="76875" cy="152400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8" name="TextBox 7">
            <a:extLst>
              <a:ext uri="{FF2B5EF4-FFF2-40B4-BE49-F238E27FC236}">
                <a16:creationId xmlns:a16="http://schemas.microsoft.com/office/drawing/2014/main" id="{BB352E63-192C-897C-52EF-7AE1E608ECDB}"/>
              </a:ext>
            </a:extLst>
          </p:cNvPr>
          <p:cNvSpPr txBox="1"/>
          <p:nvPr/>
        </p:nvSpPr>
        <p:spPr>
          <a:xfrm>
            <a:off x="1488765" y="3761749"/>
            <a:ext cx="3923494" cy="632254"/>
          </a:xfrm>
          <a:prstGeom prst="rect">
            <a:avLst/>
          </a:prstGeom>
        </p:spPr>
        <p:txBody>
          <a:bodyPr vert="horz" wrap="square" lIns="91440" tIns="45720" rIns="91440" bIns="45720" rtlCol="0">
            <a:noAutofit/>
          </a:bodyPr>
          <a:lstStyle/>
          <a:p>
            <a:pPr>
              <a:lnSpc>
                <a:spcPct val="90000"/>
              </a:lnSpc>
            </a:pPr>
            <a:r>
              <a:rPr lang="en-US" sz="2400" b="1"/>
              <a:t>1. Click Mission and Double click Propagate1</a:t>
            </a:r>
          </a:p>
        </p:txBody>
      </p:sp>
      <p:cxnSp>
        <p:nvCxnSpPr>
          <p:cNvPr id="10" name="Straight Arrow Connector 9">
            <a:extLst>
              <a:ext uri="{FF2B5EF4-FFF2-40B4-BE49-F238E27FC236}">
                <a16:creationId xmlns:a16="http://schemas.microsoft.com/office/drawing/2014/main" id="{07B0D5C7-78E1-3FB9-0845-7B40538755F3}"/>
              </a:ext>
            </a:extLst>
          </p:cNvPr>
          <p:cNvCxnSpPr>
            <a:cxnSpLocks/>
          </p:cNvCxnSpPr>
          <p:nvPr/>
        </p:nvCxnSpPr>
        <p:spPr>
          <a:xfrm flipH="1">
            <a:off x="4959178" y="2445140"/>
            <a:ext cx="4046021" cy="67401"/>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1" name="TextBox 10">
            <a:extLst>
              <a:ext uri="{FF2B5EF4-FFF2-40B4-BE49-F238E27FC236}">
                <a16:creationId xmlns:a16="http://schemas.microsoft.com/office/drawing/2014/main" id="{3C3B67E4-5C08-89EB-BA00-DA3722A70578}"/>
              </a:ext>
            </a:extLst>
          </p:cNvPr>
          <p:cNvSpPr txBox="1"/>
          <p:nvPr/>
        </p:nvSpPr>
        <p:spPr>
          <a:xfrm>
            <a:off x="9005199" y="2191713"/>
            <a:ext cx="3063233" cy="632254"/>
          </a:xfrm>
          <a:prstGeom prst="rect">
            <a:avLst/>
          </a:prstGeom>
        </p:spPr>
        <p:txBody>
          <a:bodyPr vert="horz" wrap="square" lIns="91440" tIns="45720" rIns="91440" bIns="45720" rtlCol="0">
            <a:noAutofit/>
          </a:bodyPr>
          <a:lstStyle/>
          <a:p>
            <a:pPr>
              <a:lnSpc>
                <a:spcPct val="90000"/>
              </a:lnSpc>
            </a:pPr>
            <a:r>
              <a:rPr lang="en-US" sz="2400" b="1"/>
              <a:t>2. Click “…” under</a:t>
            </a:r>
            <a:br>
              <a:rPr lang="en-US" sz="2400" b="1"/>
            </a:br>
            <a:r>
              <a:rPr lang="en-US" sz="2400" b="1"/>
              <a:t>    Propagator list</a:t>
            </a:r>
          </a:p>
        </p:txBody>
      </p:sp>
      <p:cxnSp>
        <p:nvCxnSpPr>
          <p:cNvPr id="15" name="Straight Arrow Connector 14">
            <a:extLst>
              <a:ext uri="{FF2B5EF4-FFF2-40B4-BE49-F238E27FC236}">
                <a16:creationId xmlns:a16="http://schemas.microsoft.com/office/drawing/2014/main" id="{53621B0E-C187-D1D6-4446-19C9B539AF29}"/>
              </a:ext>
            </a:extLst>
          </p:cNvPr>
          <p:cNvCxnSpPr>
            <a:cxnSpLocks/>
          </p:cNvCxnSpPr>
          <p:nvPr/>
        </p:nvCxnSpPr>
        <p:spPr>
          <a:xfrm flipH="1" flipV="1">
            <a:off x="3509319" y="5585254"/>
            <a:ext cx="5255740" cy="486482"/>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6" name="TextBox 15">
            <a:extLst>
              <a:ext uri="{FF2B5EF4-FFF2-40B4-BE49-F238E27FC236}">
                <a16:creationId xmlns:a16="http://schemas.microsoft.com/office/drawing/2014/main" id="{35B88369-FB08-53A7-B8EF-EFE5CFF7DBEF}"/>
              </a:ext>
            </a:extLst>
          </p:cNvPr>
          <p:cNvSpPr txBox="1"/>
          <p:nvPr/>
        </p:nvSpPr>
        <p:spPr>
          <a:xfrm>
            <a:off x="8791442" y="5889215"/>
            <a:ext cx="3039669" cy="632254"/>
          </a:xfrm>
          <a:prstGeom prst="rect">
            <a:avLst/>
          </a:prstGeom>
        </p:spPr>
        <p:txBody>
          <a:bodyPr vert="horz" wrap="square" lIns="91440" tIns="45720" rIns="91440" bIns="45720" rtlCol="0">
            <a:noAutofit/>
          </a:bodyPr>
          <a:lstStyle/>
          <a:p>
            <a:pPr>
              <a:lnSpc>
                <a:spcPct val="90000"/>
              </a:lnSpc>
            </a:pPr>
            <a:r>
              <a:rPr lang="en-US" sz="2400" b="1"/>
              <a:t>4. Click OK</a:t>
            </a:r>
          </a:p>
        </p:txBody>
      </p:sp>
    </p:spTree>
    <p:extLst>
      <p:ext uri="{BB962C8B-B14F-4D97-AF65-F5344CB8AC3E}">
        <p14:creationId xmlns:p14="http://schemas.microsoft.com/office/powerpoint/2010/main" val="14833756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8AB751-D7F3-6242-9B5F-BFA6AB24E452}"/>
              </a:ext>
            </a:extLst>
          </p:cNvPr>
          <p:cNvSpPr>
            <a:spLocks noGrp="1"/>
          </p:cNvSpPr>
          <p:nvPr>
            <p:ph sz="half" idx="1"/>
          </p:nvPr>
        </p:nvSpPr>
        <p:spPr>
          <a:xfrm>
            <a:off x="1230116" y="1600201"/>
            <a:ext cx="5202237" cy="4343400"/>
          </a:xfrm>
        </p:spPr>
        <p:txBody>
          <a:bodyPr/>
          <a:lstStyle/>
          <a:p>
            <a:r>
              <a:rPr lang="en-US" dirty="0"/>
              <a:t>Change line 13, </a:t>
            </a:r>
            <a:r>
              <a:rPr lang="en-US" dirty="0" err="1"/>
              <a:t>GmatInstall</a:t>
            </a:r>
            <a:r>
              <a:rPr lang="en-US" dirty="0"/>
              <a:t>, to point to your GMAT install location</a:t>
            </a:r>
          </a:p>
          <a:p>
            <a:pPr lvl="1"/>
            <a:r>
              <a:rPr lang="en-US" dirty="0"/>
              <a:t>Replace backslashes with forward slashes!</a:t>
            </a:r>
          </a:p>
          <a:p>
            <a:r>
              <a:rPr lang="en-US" dirty="0"/>
              <a:t>Save the file and exit the editor</a:t>
            </a:r>
          </a:p>
          <a:p>
            <a:r>
              <a:rPr lang="en-US" dirty="0"/>
              <a:t>Change directory to the folder you will use to run the API</a:t>
            </a:r>
          </a:p>
          <a:p>
            <a:r>
              <a:rPr lang="en-US" dirty="0"/>
              <a:t>Copy the edited load_gmat.py file into your working directory</a:t>
            </a:r>
          </a:p>
        </p:txBody>
      </p:sp>
      <p:sp>
        <p:nvSpPr>
          <p:cNvPr id="4" name="Slide Number Placeholder 3">
            <a:extLst>
              <a:ext uri="{FF2B5EF4-FFF2-40B4-BE49-F238E27FC236}">
                <a16:creationId xmlns:a16="http://schemas.microsoft.com/office/drawing/2014/main" id="{F790915F-DF14-D940-FD06-15AE5CC14EF3}"/>
              </a:ext>
            </a:extLst>
          </p:cNvPr>
          <p:cNvSpPr>
            <a:spLocks noGrp="1"/>
          </p:cNvSpPr>
          <p:nvPr>
            <p:ph type="sldNum" sz="quarter" idx="12"/>
          </p:nvPr>
        </p:nvSpPr>
        <p:spPr/>
        <p:txBody>
          <a:bodyPr/>
          <a:lstStyle/>
          <a:p>
            <a:fld id="{B89D3D56-9C5D-E74E-9C18-21C2C5E31D07}" type="slidenum">
              <a:rPr lang="en-US" smtClean="0"/>
              <a:pPr/>
              <a:t>320</a:t>
            </a:fld>
            <a:endParaRPr lang="en-US"/>
          </a:p>
        </p:txBody>
      </p:sp>
      <p:sp>
        <p:nvSpPr>
          <p:cNvPr id="5" name="Title 4">
            <a:extLst>
              <a:ext uri="{FF2B5EF4-FFF2-40B4-BE49-F238E27FC236}">
                <a16:creationId xmlns:a16="http://schemas.microsoft.com/office/drawing/2014/main" id="{174D0A30-7CC4-F1F7-FBE2-61565C5D4779}"/>
              </a:ext>
            </a:extLst>
          </p:cNvPr>
          <p:cNvSpPr>
            <a:spLocks noGrp="1"/>
          </p:cNvSpPr>
          <p:nvPr>
            <p:ph type="title"/>
          </p:nvPr>
        </p:nvSpPr>
        <p:spPr/>
        <p:txBody>
          <a:bodyPr/>
          <a:lstStyle/>
          <a:p>
            <a:r>
              <a:rPr lang="en-US" dirty="0"/>
              <a:t>API Setup (cont’d)</a:t>
            </a:r>
          </a:p>
        </p:txBody>
      </p:sp>
      <p:pic>
        <p:nvPicPr>
          <p:cNvPr id="15" name="Content Placeholder 14">
            <a:extLst>
              <a:ext uri="{FF2B5EF4-FFF2-40B4-BE49-F238E27FC236}">
                <a16:creationId xmlns:a16="http://schemas.microsoft.com/office/drawing/2014/main" id="{979DCC1D-D3DD-3F63-B4DA-8856F7DF16BC}"/>
              </a:ext>
            </a:extLst>
          </p:cNvPr>
          <p:cNvPicPr>
            <a:picLocks noGrp="1" noChangeAspect="1"/>
          </p:cNvPicPr>
          <p:nvPr>
            <p:ph sz="half" idx="2"/>
          </p:nvPr>
        </p:nvPicPr>
        <p:blipFill>
          <a:blip r:embed="rId2"/>
          <a:stretch>
            <a:fillRect/>
          </a:stretch>
        </p:blipFill>
        <p:spPr>
          <a:xfrm>
            <a:off x="6567488" y="1601199"/>
            <a:ext cx="5202237" cy="4341401"/>
          </a:xfrm>
        </p:spPr>
      </p:pic>
    </p:spTree>
    <p:extLst>
      <p:ext uri="{BB962C8B-B14F-4D97-AF65-F5344CB8AC3E}">
        <p14:creationId xmlns:p14="http://schemas.microsoft.com/office/powerpoint/2010/main" val="1129160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8AB751-D7F3-6242-9B5F-BFA6AB24E452}"/>
              </a:ext>
            </a:extLst>
          </p:cNvPr>
          <p:cNvSpPr>
            <a:spLocks noGrp="1"/>
          </p:cNvSpPr>
          <p:nvPr>
            <p:ph sz="half" idx="1"/>
          </p:nvPr>
        </p:nvSpPr>
        <p:spPr>
          <a:xfrm>
            <a:off x="1230116" y="1354823"/>
            <a:ext cx="5223551" cy="4626527"/>
          </a:xfrm>
        </p:spPr>
        <p:txBody>
          <a:bodyPr>
            <a:normAutofit fontScale="85000" lnSpcReduction="20000"/>
          </a:bodyPr>
          <a:lstStyle/>
          <a:p>
            <a:r>
              <a:rPr lang="en-US" dirty="0"/>
              <a:t>Change directory to the folder you will use to run the API:</a:t>
            </a:r>
            <a:br>
              <a:rPr lang="en-US" dirty="0"/>
            </a:br>
            <a:br>
              <a:rPr lang="en-US" dirty="0"/>
            </a:br>
            <a:r>
              <a:rPr lang="en-US" dirty="0"/>
              <a:t>&gt; </a:t>
            </a:r>
            <a:r>
              <a:rPr lang="en-US" sz="2100" dirty="0" err="1">
                <a:latin typeface="Courier New" panose="02070309020205020404" pitchFamily="49" charset="0"/>
              </a:rPr>
              <a:t>mkdir</a:t>
            </a:r>
            <a:r>
              <a:rPr lang="en-US" sz="2100" dirty="0">
                <a:latin typeface="Courier New" panose="02070309020205020404" pitchFamily="49" charset="0"/>
              </a:rPr>
              <a:t> ..\..\</a:t>
            </a:r>
            <a:r>
              <a:rPr lang="en-US" sz="2100" dirty="0" err="1">
                <a:latin typeface="Courier New" panose="02070309020205020404" pitchFamily="49" charset="0"/>
              </a:rPr>
              <a:t>api</a:t>
            </a:r>
            <a:r>
              <a:rPr lang="en-US" sz="2100" dirty="0">
                <a:latin typeface="Courier New" panose="02070309020205020404" pitchFamily="49" charset="0"/>
              </a:rPr>
              <a:t>-tut</a:t>
            </a:r>
            <a:br>
              <a:rPr lang="en-US" sz="2100" dirty="0">
                <a:latin typeface="Courier New" panose="02070309020205020404" pitchFamily="49" charset="0"/>
              </a:rPr>
            </a:br>
            <a:r>
              <a:rPr lang="en-US" dirty="0"/>
              <a:t>&gt; </a:t>
            </a:r>
            <a:r>
              <a:rPr lang="en-US" sz="2100" dirty="0">
                <a:latin typeface="Courier New" panose="02070309020205020404" pitchFamily="49" charset="0"/>
              </a:rPr>
              <a:t>cd ..\..\</a:t>
            </a:r>
            <a:r>
              <a:rPr lang="en-US" sz="2100" dirty="0" err="1">
                <a:latin typeface="Courier New" panose="02070309020205020404" pitchFamily="49" charset="0"/>
              </a:rPr>
              <a:t>api</a:t>
            </a:r>
            <a:r>
              <a:rPr lang="en-US" sz="2100" dirty="0">
                <a:latin typeface="Courier New" panose="02070309020205020404" pitchFamily="49" charset="0"/>
              </a:rPr>
              <a:t>-tut</a:t>
            </a:r>
          </a:p>
          <a:p>
            <a:r>
              <a:rPr lang="en-US" dirty="0"/>
              <a:t>Copy the edited load_gmat.py file into your working directory:</a:t>
            </a:r>
            <a:br>
              <a:rPr lang="en-US" dirty="0"/>
            </a:br>
            <a:br>
              <a:rPr lang="en-US" dirty="0"/>
            </a:br>
            <a:r>
              <a:rPr lang="en-US" dirty="0"/>
              <a:t>&gt; </a:t>
            </a:r>
            <a:r>
              <a:rPr lang="en-US" sz="2100" dirty="0">
                <a:latin typeface="Courier New" panose="02070309020205020404" pitchFamily="49" charset="0"/>
              </a:rPr>
              <a:t>copy ..\R2022a\api\load_gmat.py .</a:t>
            </a:r>
          </a:p>
          <a:p>
            <a:r>
              <a:rPr lang="en-US" dirty="0"/>
              <a:t>Enter the Python environment</a:t>
            </a:r>
            <a:br>
              <a:rPr lang="en-US" dirty="0"/>
            </a:br>
            <a:br>
              <a:rPr lang="en-US" dirty="0"/>
            </a:br>
            <a:r>
              <a:rPr lang="en-US" dirty="0"/>
              <a:t>&gt; </a:t>
            </a:r>
            <a:r>
              <a:rPr lang="en-US" dirty="0">
                <a:latin typeface="Courier New" panose="02070309020205020404" pitchFamily="49" charset="0"/>
              </a:rPr>
              <a:t>python</a:t>
            </a:r>
          </a:p>
          <a:p>
            <a:r>
              <a:rPr lang="en-US" dirty="0"/>
              <a:t>Load the GMAT API:</a:t>
            </a:r>
            <a:br>
              <a:rPr lang="en-US" dirty="0"/>
            </a:br>
            <a:br>
              <a:rPr lang="en-US" dirty="0"/>
            </a:br>
            <a:r>
              <a:rPr lang="en-US" dirty="0"/>
              <a:t>&gt;&gt;&gt; </a:t>
            </a:r>
            <a:r>
              <a:rPr lang="en-US" dirty="0">
                <a:latin typeface="Courier New" panose="02070309020205020404" pitchFamily="49" charset="0"/>
              </a:rPr>
              <a:t>from </a:t>
            </a:r>
            <a:r>
              <a:rPr lang="en-US" dirty="0" err="1">
                <a:latin typeface="Courier New" panose="02070309020205020404" pitchFamily="49" charset="0"/>
              </a:rPr>
              <a:t>load_gmat</a:t>
            </a:r>
            <a:r>
              <a:rPr lang="en-US" dirty="0">
                <a:latin typeface="Courier New" panose="02070309020205020404" pitchFamily="49" charset="0"/>
              </a:rPr>
              <a:t> import </a:t>
            </a:r>
            <a:r>
              <a:rPr lang="en-US" dirty="0" err="1">
                <a:latin typeface="Courier New" panose="02070309020205020404" pitchFamily="49" charset="0"/>
              </a:rPr>
              <a:t>gmat</a:t>
            </a:r>
            <a:endParaRPr lang="en-US" dirty="0">
              <a:latin typeface="Courier New" panose="02070309020205020404" pitchFamily="49" charset="0"/>
            </a:endParaRPr>
          </a:p>
          <a:p>
            <a:r>
              <a:rPr lang="en-US" dirty="0"/>
              <a:t>List the existing objects:</a:t>
            </a:r>
            <a:br>
              <a:rPr lang="en-US" dirty="0"/>
            </a:br>
            <a:br>
              <a:rPr lang="en-US" dirty="0"/>
            </a:br>
            <a:r>
              <a:rPr lang="en-US" dirty="0"/>
              <a:t>&gt;&gt;&gt; </a:t>
            </a:r>
            <a:r>
              <a:rPr lang="en-US" dirty="0" err="1">
                <a:latin typeface="Courier New" panose="02070309020205020404" pitchFamily="49" charset="0"/>
              </a:rPr>
              <a:t>gmat.ShowObjects</a:t>
            </a:r>
            <a:r>
              <a:rPr lang="en-US" dirty="0">
                <a:latin typeface="Courier New" panose="02070309020205020404" pitchFamily="49" charset="0"/>
              </a:rPr>
              <a:t>()</a:t>
            </a:r>
            <a:br>
              <a:rPr lang="en-US" dirty="0">
                <a:latin typeface="Courier New" panose="02070309020205020404" pitchFamily="49" charset="0"/>
              </a:rPr>
            </a:br>
            <a:br>
              <a:rPr lang="en-US" dirty="0">
                <a:latin typeface="Courier New" panose="02070309020205020404" pitchFamily="49" charset="0"/>
              </a:rPr>
            </a:br>
            <a:r>
              <a:rPr lang="en-US" dirty="0"/>
              <a:t>A listing of the solar system bodies indicates successful configuration!</a:t>
            </a:r>
          </a:p>
        </p:txBody>
      </p:sp>
      <p:sp>
        <p:nvSpPr>
          <p:cNvPr id="4" name="Slide Number Placeholder 3">
            <a:extLst>
              <a:ext uri="{FF2B5EF4-FFF2-40B4-BE49-F238E27FC236}">
                <a16:creationId xmlns:a16="http://schemas.microsoft.com/office/drawing/2014/main" id="{F790915F-DF14-D940-FD06-15AE5CC14EF3}"/>
              </a:ext>
            </a:extLst>
          </p:cNvPr>
          <p:cNvSpPr>
            <a:spLocks noGrp="1"/>
          </p:cNvSpPr>
          <p:nvPr>
            <p:ph type="sldNum" sz="quarter" idx="12"/>
          </p:nvPr>
        </p:nvSpPr>
        <p:spPr/>
        <p:txBody>
          <a:bodyPr/>
          <a:lstStyle/>
          <a:p>
            <a:fld id="{B89D3D56-9C5D-E74E-9C18-21C2C5E31D07}" type="slidenum">
              <a:rPr lang="en-US" smtClean="0"/>
              <a:pPr/>
              <a:t>321</a:t>
            </a:fld>
            <a:endParaRPr lang="en-US"/>
          </a:p>
        </p:txBody>
      </p:sp>
      <p:sp>
        <p:nvSpPr>
          <p:cNvPr id="5" name="Title 4">
            <a:extLst>
              <a:ext uri="{FF2B5EF4-FFF2-40B4-BE49-F238E27FC236}">
                <a16:creationId xmlns:a16="http://schemas.microsoft.com/office/drawing/2014/main" id="{174D0A30-7CC4-F1F7-FBE2-61565C5D4779}"/>
              </a:ext>
            </a:extLst>
          </p:cNvPr>
          <p:cNvSpPr>
            <a:spLocks noGrp="1"/>
          </p:cNvSpPr>
          <p:nvPr>
            <p:ph type="title"/>
          </p:nvPr>
        </p:nvSpPr>
        <p:spPr/>
        <p:txBody>
          <a:bodyPr/>
          <a:lstStyle/>
          <a:p>
            <a:r>
              <a:rPr lang="en-US" dirty="0"/>
              <a:t>API Setup (cont’d)</a:t>
            </a:r>
          </a:p>
        </p:txBody>
      </p:sp>
      <p:pic>
        <p:nvPicPr>
          <p:cNvPr id="8" name="Content Placeholder 7">
            <a:extLst>
              <a:ext uri="{FF2B5EF4-FFF2-40B4-BE49-F238E27FC236}">
                <a16:creationId xmlns:a16="http://schemas.microsoft.com/office/drawing/2014/main" id="{EFAB2149-8216-6595-741D-925588E5363C}"/>
              </a:ext>
            </a:extLst>
          </p:cNvPr>
          <p:cNvPicPr>
            <a:picLocks noGrp="1" noChangeAspect="1"/>
          </p:cNvPicPr>
          <p:nvPr>
            <p:ph sz="half" idx="2"/>
          </p:nvPr>
        </p:nvPicPr>
        <p:blipFill>
          <a:blip r:embed="rId2"/>
          <a:stretch>
            <a:fillRect/>
          </a:stretch>
        </p:blipFill>
        <p:spPr>
          <a:xfrm>
            <a:off x="6567488" y="1764424"/>
            <a:ext cx="5202237" cy="4014951"/>
          </a:xfrm>
        </p:spPr>
      </p:pic>
    </p:spTree>
    <p:extLst>
      <p:ext uri="{BB962C8B-B14F-4D97-AF65-F5344CB8AC3E}">
        <p14:creationId xmlns:p14="http://schemas.microsoft.com/office/powerpoint/2010/main" val="38704761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0">
            <a:extLst>
              <a:ext uri="{FF2B5EF4-FFF2-40B4-BE49-F238E27FC236}">
                <a16:creationId xmlns:a16="http://schemas.microsoft.com/office/drawing/2014/main" id="{1E521468-AE20-28A6-4EA3-B470558FCEEE}"/>
              </a:ext>
            </a:extLst>
          </p:cNvPr>
          <p:cNvGraphicFramePr>
            <a:graphicFrameLocks noGrp="1"/>
          </p:cNvGraphicFramePr>
          <p:nvPr>
            <p:ph sz="half" idx="1"/>
          </p:nvPr>
        </p:nvGraphicFramePr>
        <p:xfrm>
          <a:off x="872454" y="1201863"/>
          <a:ext cx="6035880" cy="2225040"/>
        </p:xfrm>
        <a:graphic>
          <a:graphicData uri="http://schemas.openxmlformats.org/drawingml/2006/table">
            <a:tbl>
              <a:tblPr firstRow="1" bandRow="1">
                <a:tableStyleId>{5C22544A-7EE6-4342-B048-85BDC9FD1C3A}</a:tableStyleId>
              </a:tblPr>
              <a:tblGrid>
                <a:gridCol w="2679215">
                  <a:extLst>
                    <a:ext uri="{9D8B030D-6E8A-4147-A177-3AD203B41FA5}">
                      <a16:colId xmlns:a16="http://schemas.microsoft.com/office/drawing/2014/main" val="1455305350"/>
                    </a:ext>
                  </a:extLst>
                </a:gridCol>
                <a:gridCol w="3356665">
                  <a:extLst>
                    <a:ext uri="{9D8B030D-6E8A-4147-A177-3AD203B41FA5}">
                      <a16:colId xmlns:a16="http://schemas.microsoft.com/office/drawing/2014/main" val="3206213516"/>
                    </a:ext>
                  </a:extLst>
                </a:gridCol>
              </a:tblGrid>
              <a:tr h="370840">
                <a:tc>
                  <a:txBody>
                    <a:bodyPr/>
                    <a:lstStyle/>
                    <a:p>
                      <a:r>
                        <a:rPr lang="en-US" dirty="0"/>
                        <a:t>GMAT Script</a:t>
                      </a:r>
                    </a:p>
                  </a:txBody>
                  <a:tcPr/>
                </a:tc>
                <a:tc>
                  <a:txBody>
                    <a:bodyPr/>
                    <a:lstStyle/>
                    <a:p>
                      <a:r>
                        <a:rPr lang="en-US" dirty="0"/>
                        <a:t>GMAT API</a:t>
                      </a:r>
                    </a:p>
                  </a:txBody>
                  <a:tcPr/>
                </a:tc>
                <a:extLst>
                  <a:ext uri="{0D108BD9-81ED-4DB2-BD59-A6C34878D82A}">
                    <a16:rowId xmlns:a16="http://schemas.microsoft.com/office/drawing/2014/main" val="1139791815"/>
                  </a:ext>
                </a:extLst>
              </a:tr>
              <a:tr h="370840">
                <a:tc>
                  <a:txBody>
                    <a:bodyPr/>
                    <a:lstStyle/>
                    <a:p>
                      <a:r>
                        <a:rPr lang="en-US" dirty="0"/>
                        <a:t>Create type Name</a:t>
                      </a:r>
                    </a:p>
                  </a:txBody>
                  <a:tcPr/>
                </a:tc>
                <a:tc>
                  <a:txBody>
                    <a:bodyPr/>
                    <a:lstStyle/>
                    <a:p>
                      <a:r>
                        <a:rPr lang="en-US" dirty="0"/>
                        <a:t>n=Construct(“</a:t>
                      </a:r>
                      <a:r>
                        <a:rPr lang="en-US" dirty="0" err="1"/>
                        <a:t>type”,“Name</a:t>
                      </a:r>
                      <a:r>
                        <a:rPr lang="en-US" dirty="0"/>
                        <a:t>”)</a:t>
                      </a:r>
                    </a:p>
                  </a:txBody>
                  <a:tcPr/>
                </a:tc>
                <a:extLst>
                  <a:ext uri="{0D108BD9-81ED-4DB2-BD59-A6C34878D82A}">
                    <a16:rowId xmlns:a16="http://schemas.microsoft.com/office/drawing/2014/main" val="2059906575"/>
                  </a:ext>
                </a:extLst>
              </a:tr>
              <a:tr h="370840">
                <a:tc>
                  <a:txBody>
                    <a:bodyPr/>
                    <a:lstStyle/>
                    <a:p>
                      <a:r>
                        <a:rPr lang="en-US" dirty="0" err="1"/>
                        <a:t>Name.field</a:t>
                      </a:r>
                      <a:r>
                        <a:rPr lang="en-US" dirty="0"/>
                        <a:t> = value</a:t>
                      </a:r>
                    </a:p>
                  </a:txBody>
                  <a:tcPr/>
                </a:tc>
                <a:tc>
                  <a:txBody>
                    <a:bodyPr/>
                    <a:lstStyle/>
                    <a:p>
                      <a:r>
                        <a:rPr lang="en-US" dirty="0" err="1"/>
                        <a:t>n.SetField</a:t>
                      </a:r>
                      <a:r>
                        <a:rPr lang="en-US" dirty="0"/>
                        <a:t>(“</a:t>
                      </a:r>
                      <a:r>
                        <a:rPr lang="en-US" dirty="0" err="1"/>
                        <a:t>field”,value</a:t>
                      </a:r>
                      <a:r>
                        <a:rPr lang="en-US" dirty="0"/>
                        <a:t>)</a:t>
                      </a:r>
                    </a:p>
                  </a:txBody>
                  <a:tcPr/>
                </a:tc>
                <a:extLst>
                  <a:ext uri="{0D108BD9-81ED-4DB2-BD59-A6C34878D82A}">
                    <a16:rowId xmlns:a16="http://schemas.microsoft.com/office/drawing/2014/main" val="4196515505"/>
                  </a:ext>
                </a:extLst>
              </a:tr>
              <a:tr h="370840">
                <a:tc>
                  <a:txBody>
                    <a:bodyPr/>
                    <a:lstStyle/>
                    <a:p>
                      <a:r>
                        <a:rPr lang="en-US" dirty="0"/>
                        <a:t>Var = </a:t>
                      </a:r>
                      <a:r>
                        <a:rPr lang="en-US" dirty="0" err="1"/>
                        <a:t>Name.field</a:t>
                      </a:r>
                      <a:endParaRPr lang="en-US" dirty="0"/>
                    </a:p>
                  </a:txBody>
                  <a:tcPr/>
                </a:tc>
                <a:tc>
                  <a:txBody>
                    <a:bodyPr/>
                    <a:lstStyle/>
                    <a:p>
                      <a:r>
                        <a:rPr lang="en-US" dirty="0"/>
                        <a:t>Str = </a:t>
                      </a:r>
                      <a:r>
                        <a:rPr lang="en-US" dirty="0" err="1"/>
                        <a:t>n.GetField</a:t>
                      </a:r>
                      <a:r>
                        <a:rPr lang="en-US" dirty="0"/>
                        <a:t>(“field”)</a:t>
                      </a:r>
                    </a:p>
                  </a:txBody>
                  <a:tcPr/>
                </a:tc>
                <a:extLst>
                  <a:ext uri="{0D108BD9-81ED-4DB2-BD59-A6C34878D82A}">
                    <a16:rowId xmlns:a16="http://schemas.microsoft.com/office/drawing/2014/main" val="3737816932"/>
                  </a:ext>
                </a:extLst>
              </a:tr>
              <a:tr h="370840">
                <a:tc>
                  <a:txBody>
                    <a:bodyPr/>
                    <a:lstStyle/>
                    <a:p>
                      <a:endParaRPr lang="en-US" dirty="0"/>
                    </a:p>
                  </a:txBody>
                  <a:tcPr/>
                </a:tc>
                <a:tc>
                  <a:txBody>
                    <a:bodyPr/>
                    <a:lstStyle/>
                    <a:p>
                      <a:r>
                        <a:rPr lang="en-US" dirty="0"/>
                        <a:t>Num = </a:t>
                      </a:r>
                      <a:r>
                        <a:rPr lang="en-US" dirty="0" err="1"/>
                        <a:t>n.GetNumber</a:t>
                      </a:r>
                      <a:r>
                        <a:rPr lang="en-US" dirty="0"/>
                        <a:t>(“field”)</a:t>
                      </a:r>
                    </a:p>
                  </a:txBody>
                  <a:tcPr/>
                </a:tc>
                <a:extLst>
                  <a:ext uri="{0D108BD9-81ED-4DB2-BD59-A6C34878D82A}">
                    <a16:rowId xmlns:a16="http://schemas.microsoft.com/office/drawing/2014/main" val="848791245"/>
                  </a:ext>
                </a:extLst>
              </a:tr>
              <a:tr h="370840">
                <a:tc>
                  <a:txBody>
                    <a:bodyPr/>
                    <a:lstStyle/>
                    <a:p>
                      <a:r>
                        <a:rPr lang="en-US" dirty="0"/>
                        <a:t>&lt;Show Script&gt;</a:t>
                      </a:r>
                    </a:p>
                  </a:txBody>
                  <a:tcPr/>
                </a:tc>
                <a:tc>
                  <a:txBody>
                    <a:bodyPr/>
                    <a:lstStyle/>
                    <a:p>
                      <a:r>
                        <a:rPr lang="en-US" dirty="0" err="1"/>
                        <a:t>n.Help</a:t>
                      </a:r>
                      <a:r>
                        <a:rPr lang="en-US" dirty="0"/>
                        <a:t>()</a:t>
                      </a:r>
                    </a:p>
                  </a:txBody>
                  <a:tcPr/>
                </a:tc>
                <a:extLst>
                  <a:ext uri="{0D108BD9-81ED-4DB2-BD59-A6C34878D82A}">
                    <a16:rowId xmlns:a16="http://schemas.microsoft.com/office/drawing/2014/main" val="338292021"/>
                  </a:ext>
                </a:extLst>
              </a:tr>
            </a:tbl>
          </a:graphicData>
        </a:graphic>
      </p:graphicFrame>
      <p:pic>
        <p:nvPicPr>
          <p:cNvPr id="9" name="Content Placeholder 8">
            <a:extLst>
              <a:ext uri="{FF2B5EF4-FFF2-40B4-BE49-F238E27FC236}">
                <a16:creationId xmlns:a16="http://schemas.microsoft.com/office/drawing/2014/main" id="{A8066AD2-CE22-F7B1-DE5B-96066BFAD57C}"/>
              </a:ext>
            </a:extLst>
          </p:cNvPr>
          <p:cNvPicPr>
            <a:picLocks noGrp="1" noChangeAspect="1"/>
          </p:cNvPicPr>
          <p:nvPr>
            <p:ph sz="half" idx="2"/>
          </p:nvPr>
        </p:nvPicPr>
        <p:blipFill>
          <a:blip r:embed="rId3"/>
          <a:stretch>
            <a:fillRect/>
          </a:stretch>
        </p:blipFill>
        <p:spPr>
          <a:xfrm>
            <a:off x="6952655" y="1201863"/>
            <a:ext cx="4878456" cy="4343400"/>
          </a:xfrm>
        </p:spPr>
      </p:pic>
      <p:sp>
        <p:nvSpPr>
          <p:cNvPr id="4" name="Slide Number Placeholder 3">
            <a:extLst>
              <a:ext uri="{FF2B5EF4-FFF2-40B4-BE49-F238E27FC236}">
                <a16:creationId xmlns:a16="http://schemas.microsoft.com/office/drawing/2014/main" id="{6814D097-A297-E186-EBFB-7C68AEBBB5CC}"/>
              </a:ext>
            </a:extLst>
          </p:cNvPr>
          <p:cNvSpPr>
            <a:spLocks noGrp="1"/>
          </p:cNvSpPr>
          <p:nvPr>
            <p:ph type="sldNum" sz="quarter" idx="12"/>
          </p:nvPr>
        </p:nvSpPr>
        <p:spPr/>
        <p:txBody>
          <a:bodyPr/>
          <a:lstStyle/>
          <a:p>
            <a:fld id="{B89D3D56-9C5D-E74E-9C18-21C2C5E31D07}" type="slidenum">
              <a:rPr lang="en-US" smtClean="0"/>
              <a:pPr/>
              <a:t>322</a:t>
            </a:fld>
            <a:endParaRPr lang="en-US"/>
          </a:p>
        </p:txBody>
      </p:sp>
      <p:sp>
        <p:nvSpPr>
          <p:cNvPr id="5" name="Title 4">
            <a:extLst>
              <a:ext uri="{FF2B5EF4-FFF2-40B4-BE49-F238E27FC236}">
                <a16:creationId xmlns:a16="http://schemas.microsoft.com/office/drawing/2014/main" id="{13FBFEDA-F55B-7426-A237-C5D73B154C39}"/>
              </a:ext>
            </a:extLst>
          </p:cNvPr>
          <p:cNvSpPr>
            <a:spLocks noGrp="1"/>
          </p:cNvSpPr>
          <p:nvPr>
            <p:ph type="title"/>
          </p:nvPr>
        </p:nvSpPr>
        <p:spPr/>
        <p:txBody>
          <a:bodyPr/>
          <a:lstStyle/>
          <a:p>
            <a:r>
              <a:rPr lang="en-US" dirty="0"/>
              <a:t>API Access (Python) vs GMAT Scripting</a:t>
            </a:r>
          </a:p>
        </p:txBody>
      </p:sp>
      <p:sp>
        <p:nvSpPr>
          <p:cNvPr id="11" name="TextBox 10">
            <a:extLst>
              <a:ext uri="{FF2B5EF4-FFF2-40B4-BE49-F238E27FC236}">
                <a16:creationId xmlns:a16="http://schemas.microsoft.com/office/drawing/2014/main" id="{ED9BD855-DA43-8D29-BB69-C700E549563B}"/>
              </a:ext>
            </a:extLst>
          </p:cNvPr>
          <p:cNvSpPr txBox="1"/>
          <p:nvPr/>
        </p:nvSpPr>
        <p:spPr>
          <a:xfrm>
            <a:off x="1036039" y="3532469"/>
            <a:ext cx="5974369" cy="2743200"/>
          </a:xfrm>
          <a:prstGeom prst="rect">
            <a:avLst/>
          </a:prstGeom>
        </p:spPr>
        <p:txBody>
          <a:bodyPr vert="horz" wrap="square" lIns="91440" tIns="45720" rIns="91440" bIns="45720" rtlCol="0" anchor="t">
            <a:noAutofit/>
          </a:bodyPr>
          <a:lstStyle/>
          <a:p>
            <a:pPr marL="171450" indent="-171450" defTabSz="914400">
              <a:lnSpc>
                <a:spcPct val="80000"/>
              </a:lnSpc>
              <a:spcAft>
                <a:spcPts val="1200"/>
              </a:spcAft>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Object Creation used the Construct keyword, and returns a Python object</a:t>
            </a:r>
          </a:p>
          <a:p>
            <a:pPr marL="171450" indent="-171450" defTabSz="914400">
              <a:lnSpc>
                <a:spcPct val="80000"/>
              </a:lnSpc>
              <a:spcAft>
                <a:spcPts val="1200"/>
              </a:spcAft>
              <a:buFont typeface="Arial" panose="020B0604020202020204" pitchFamily="34" charset="0"/>
              <a:buChar char="•"/>
            </a:pPr>
            <a:r>
              <a:rPr lang="en-US" sz="1400" dirty="0">
                <a:solidFill>
                  <a:srgbClr val="000000"/>
                </a:solidFill>
                <a:latin typeface="Calibri"/>
                <a:cs typeface="Calibri"/>
              </a:rPr>
              <a:t>API calls are generally similar to GMAT Script</a:t>
            </a:r>
          </a:p>
          <a:p>
            <a:pPr marL="171450" indent="-171450" defTabSz="914400">
              <a:lnSpc>
                <a:spcPct val="80000"/>
              </a:lnSpc>
              <a:spcAft>
                <a:spcPts val="1200"/>
              </a:spcAft>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Use </a:t>
            </a:r>
            <a:r>
              <a:rPr lang="en-US" sz="1400" dirty="0" err="1">
                <a:solidFill>
                  <a:srgbClr val="000000"/>
                </a:solidFill>
                <a:latin typeface="Calibri" panose="020F0502020204030204" pitchFamily="34" charset="0"/>
                <a:cs typeface="Calibri" panose="020F0502020204030204" pitchFamily="34" charset="0"/>
              </a:rPr>
              <a:t>SetField</a:t>
            </a:r>
            <a:r>
              <a:rPr lang="en-US" sz="1400" dirty="0">
                <a:solidFill>
                  <a:srgbClr val="000000"/>
                </a:solidFill>
                <a:latin typeface="Calibri" panose="020F0502020204030204" pitchFamily="34" charset="0"/>
                <a:cs typeface="Calibri" panose="020F0502020204030204" pitchFamily="34" charset="0"/>
              </a:rPr>
              <a:t> to set object settings</a:t>
            </a:r>
          </a:p>
          <a:p>
            <a:pPr marL="171450" indent="-171450" defTabSz="914400">
              <a:lnSpc>
                <a:spcPct val="80000"/>
              </a:lnSpc>
              <a:spcAft>
                <a:spcPts val="600"/>
              </a:spcAft>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Field access can return either a string or number</a:t>
            </a:r>
          </a:p>
          <a:p>
            <a:pPr marL="628650" lvl="1" indent="-171450" defTabSz="914400">
              <a:lnSpc>
                <a:spcPct val="80000"/>
              </a:lnSpc>
              <a:spcAft>
                <a:spcPts val="300"/>
              </a:spcAft>
              <a:buFont typeface="Arial" panose="020B0604020202020204" pitchFamily="34" charset="0"/>
              <a:buChar char="•"/>
            </a:pPr>
            <a:r>
              <a:rPr lang="en-US" sz="1400" dirty="0" err="1">
                <a:solidFill>
                  <a:srgbClr val="000000"/>
                </a:solidFill>
                <a:latin typeface="Calibri"/>
                <a:cs typeface="Calibri"/>
              </a:rPr>
              <a:t>GetField</a:t>
            </a:r>
            <a:r>
              <a:rPr lang="en-US" sz="1400" dirty="0">
                <a:solidFill>
                  <a:srgbClr val="000000"/>
                </a:solidFill>
                <a:latin typeface="Calibri"/>
                <a:cs typeface="Calibri"/>
              </a:rPr>
              <a:t>() always returns a string</a:t>
            </a:r>
          </a:p>
          <a:p>
            <a:pPr marL="628650" lvl="1" indent="-171450" defTabSz="914400">
              <a:lnSpc>
                <a:spcPct val="80000"/>
              </a:lnSpc>
              <a:spcAft>
                <a:spcPts val="300"/>
              </a:spcAft>
              <a:buFont typeface="Arial" panose="020B0604020202020204" pitchFamily="34" charset="0"/>
              <a:buChar char="•"/>
            </a:pPr>
            <a:r>
              <a:rPr lang="en-US" sz="1400" dirty="0" err="1">
                <a:solidFill>
                  <a:srgbClr val="000000"/>
                </a:solidFill>
                <a:latin typeface="Calibri"/>
                <a:cs typeface="Calibri"/>
              </a:rPr>
              <a:t>GetNumber</a:t>
            </a:r>
            <a:r>
              <a:rPr lang="en-US" sz="1400" dirty="0">
                <a:solidFill>
                  <a:srgbClr val="000000"/>
                </a:solidFill>
                <a:latin typeface="Calibri"/>
                <a:cs typeface="Calibri"/>
              </a:rPr>
              <a:t>() returns a number for numeric fields</a:t>
            </a:r>
          </a:p>
          <a:p>
            <a:pPr marL="171450" indent="-171450" defTabSz="914400">
              <a:lnSpc>
                <a:spcPct val="80000"/>
              </a:lnSpc>
              <a:spcAft>
                <a:spcPts val="600"/>
              </a:spcAft>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The API provides Help() </a:t>
            </a:r>
          </a:p>
          <a:p>
            <a:pPr marL="628650" lvl="1" indent="-171450" defTabSz="914400">
              <a:lnSpc>
                <a:spcPct val="80000"/>
              </a:lnSpc>
              <a:spcAft>
                <a:spcPts val="300"/>
              </a:spcAft>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Field ordering is sometimes different between the GUI/Show script and the API</a:t>
            </a:r>
          </a:p>
          <a:p>
            <a:pPr marL="171450" indent="-171450" defTabSz="914400">
              <a:lnSpc>
                <a:spcPct val="80000"/>
              </a:lnSpc>
              <a:spcAft>
                <a:spcPts val="1200"/>
              </a:spcAft>
              <a:buFont typeface="Arial" panose="020B0604020202020204" pitchFamily="34" charset="0"/>
              <a:buChar char="•"/>
            </a:pPr>
            <a:r>
              <a:rPr lang="en-US" sz="1400" dirty="0">
                <a:solidFill>
                  <a:srgbClr val="000000"/>
                </a:solidFill>
                <a:latin typeface="Calibri" panose="020F0502020204030204" pitchFamily="34" charset="0"/>
                <a:cs typeface="Calibri" panose="020F0502020204030204" pitchFamily="34" charset="0"/>
              </a:rPr>
              <a:t>API users initialize the system frequently</a:t>
            </a:r>
          </a:p>
        </p:txBody>
      </p:sp>
    </p:spTree>
    <p:extLst>
      <p:ext uri="{BB962C8B-B14F-4D97-AF65-F5344CB8AC3E}">
        <p14:creationId xmlns:p14="http://schemas.microsoft.com/office/powerpoint/2010/main" val="250456238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8063A-19C2-219B-64EB-85BA36E786CF}"/>
              </a:ext>
            </a:extLst>
          </p:cNvPr>
          <p:cNvSpPr>
            <a:spLocks noGrp="1"/>
          </p:cNvSpPr>
          <p:nvPr>
            <p:ph type="ctrTitle"/>
          </p:nvPr>
        </p:nvSpPr>
        <p:spPr>
          <a:xfrm>
            <a:off x="1250873" y="2417430"/>
            <a:ext cx="10515135" cy="1470025"/>
          </a:xfrm>
        </p:spPr>
        <p:txBody>
          <a:bodyPr/>
          <a:lstStyle/>
          <a:p>
            <a:r>
              <a:rPr lang="en-US" dirty="0"/>
              <a:t>Running GMAT Scripts with the API</a:t>
            </a:r>
          </a:p>
        </p:txBody>
      </p:sp>
      <p:sp>
        <p:nvSpPr>
          <p:cNvPr id="4" name="Slide Number Placeholder 3">
            <a:extLst>
              <a:ext uri="{FF2B5EF4-FFF2-40B4-BE49-F238E27FC236}">
                <a16:creationId xmlns:a16="http://schemas.microsoft.com/office/drawing/2014/main" id="{43664716-0140-9873-9944-0A5E1827DFBB}"/>
              </a:ext>
            </a:extLst>
          </p:cNvPr>
          <p:cNvSpPr>
            <a:spLocks noGrp="1"/>
          </p:cNvSpPr>
          <p:nvPr>
            <p:ph type="sldNum" sz="quarter" idx="12"/>
          </p:nvPr>
        </p:nvSpPr>
        <p:spPr/>
        <p:txBody>
          <a:bodyPr/>
          <a:lstStyle/>
          <a:p>
            <a:fld id="{B89D3D56-9C5D-E74E-9C18-21C2C5E31D07}" type="slidenum">
              <a:rPr lang="en-US" smtClean="0"/>
              <a:pPr/>
              <a:t>323</a:t>
            </a:fld>
            <a:endParaRPr lang="en-US"/>
          </a:p>
        </p:txBody>
      </p:sp>
    </p:spTree>
    <p:extLst>
      <p:ext uri="{BB962C8B-B14F-4D97-AF65-F5344CB8AC3E}">
        <p14:creationId xmlns:p14="http://schemas.microsoft.com/office/powerpoint/2010/main" val="25836271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04036-ACFE-A894-6513-3795186AB7EB}"/>
              </a:ext>
            </a:extLst>
          </p:cNvPr>
          <p:cNvSpPr>
            <a:spLocks noGrp="1"/>
          </p:cNvSpPr>
          <p:nvPr>
            <p:ph sz="half" idx="1"/>
          </p:nvPr>
        </p:nvSpPr>
        <p:spPr/>
        <p:txBody>
          <a:bodyPr/>
          <a:lstStyle/>
          <a:p>
            <a:r>
              <a:rPr lang="en-US" dirty="0"/>
              <a:t>Preparation: </a:t>
            </a:r>
          </a:p>
          <a:p>
            <a:pPr lvl="1"/>
            <a:r>
              <a:rPr lang="en-US" dirty="0"/>
              <a:t>Copy the Hohmann transfer script from Day 1 to the Day 3 scripts folder</a:t>
            </a:r>
          </a:p>
          <a:p>
            <a:r>
              <a:rPr lang="en-US" dirty="0" err="1"/>
              <a:t>LoadScript</a:t>
            </a:r>
            <a:r>
              <a:rPr lang="en-US" dirty="0"/>
              <a:t>(</a:t>
            </a:r>
            <a:r>
              <a:rPr lang="en-US" dirty="0" err="1"/>
              <a:t>scriptName</a:t>
            </a:r>
            <a:r>
              <a:rPr lang="en-US" dirty="0"/>
              <a:t>)</a:t>
            </a:r>
          </a:p>
          <a:p>
            <a:pPr lvl="1"/>
            <a:r>
              <a:rPr lang="en-US" dirty="0"/>
              <a:t>Loads the script into the API</a:t>
            </a:r>
          </a:p>
          <a:p>
            <a:pPr lvl="1"/>
            <a:r>
              <a:rPr lang="en-US" dirty="0"/>
              <a:t>Scripted objects are in the Configuration</a:t>
            </a:r>
          </a:p>
          <a:p>
            <a:pPr lvl="1"/>
            <a:r>
              <a:rPr lang="en-US" dirty="0"/>
              <a:t>MCS is loaded into the Sandbox</a:t>
            </a:r>
          </a:p>
          <a:p>
            <a:endParaRPr lang="en-US" dirty="0"/>
          </a:p>
        </p:txBody>
      </p:sp>
      <p:pic>
        <p:nvPicPr>
          <p:cNvPr id="7" name="Content Placeholder 6">
            <a:extLst>
              <a:ext uri="{FF2B5EF4-FFF2-40B4-BE49-F238E27FC236}">
                <a16:creationId xmlns:a16="http://schemas.microsoft.com/office/drawing/2014/main" id="{84EEB750-9EA3-FF42-2CE1-CC18696F7393}"/>
              </a:ext>
            </a:extLst>
          </p:cNvPr>
          <p:cNvPicPr>
            <a:picLocks noGrp="1" noChangeAspect="1"/>
          </p:cNvPicPr>
          <p:nvPr>
            <p:ph sz="half" idx="2"/>
          </p:nvPr>
        </p:nvPicPr>
        <p:blipFill>
          <a:blip r:embed="rId2"/>
          <a:stretch>
            <a:fillRect/>
          </a:stretch>
        </p:blipFill>
        <p:spPr>
          <a:xfrm>
            <a:off x="6729378" y="1600200"/>
            <a:ext cx="4878456" cy="4343400"/>
          </a:xfrm>
        </p:spPr>
      </p:pic>
      <p:sp>
        <p:nvSpPr>
          <p:cNvPr id="4" name="Slide Number Placeholder 3">
            <a:extLst>
              <a:ext uri="{FF2B5EF4-FFF2-40B4-BE49-F238E27FC236}">
                <a16:creationId xmlns:a16="http://schemas.microsoft.com/office/drawing/2014/main" id="{AA3BEB64-B379-53B4-D9B0-9891ECE4A42B}"/>
              </a:ext>
            </a:extLst>
          </p:cNvPr>
          <p:cNvSpPr>
            <a:spLocks noGrp="1"/>
          </p:cNvSpPr>
          <p:nvPr>
            <p:ph type="sldNum" sz="quarter" idx="12"/>
          </p:nvPr>
        </p:nvSpPr>
        <p:spPr/>
        <p:txBody>
          <a:bodyPr/>
          <a:lstStyle/>
          <a:p>
            <a:fld id="{B89D3D56-9C5D-E74E-9C18-21C2C5E31D07}" type="slidenum">
              <a:rPr lang="en-US" smtClean="0"/>
              <a:pPr/>
              <a:t>324</a:t>
            </a:fld>
            <a:endParaRPr lang="en-US"/>
          </a:p>
        </p:txBody>
      </p:sp>
      <p:sp>
        <p:nvSpPr>
          <p:cNvPr id="5" name="Title 4">
            <a:extLst>
              <a:ext uri="{FF2B5EF4-FFF2-40B4-BE49-F238E27FC236}">
                <a16:creationId xmlns:a16="http://schemas.microsoft.com/office/drawing/2014/main" id="{2F3C3136-1092-AB8C-5504-E8A6980CA684}"/>
              </a:ext>
            </a:extLst>
          </p:cNvPr>
          <p:cNvSpPr>
            <a:spLocks noGrp="1"/>
          </p:cNvSpPr>
          <p:nvPr>
            <p:ph type="title"/>
          </p:nvPr>
        </p:nvSpPr>
        <p:spPr/>
        <p:txBody>
          <a:bodyPr/>
          <a:lstStyle/>
          <a:p>
            <a:r>
              <a:rPr lang="en-US" dirty="0"/>
              <a:t>Script Functions: Loading the script</a:t>
            </a:r>
          </a:p>
        </p:txBody>
      </p:sp>
    </p:spTree>
    <p:extLst>
      <p:ext uri="{BB962C8B-B14F-4D97-AF65-F5344CB8AC3E}">
        <p14:creationId xmlns:p14="http://schemas.microsoft.com/office/powerpoint/2010/main" val="12504143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04036-ACFE-A894-6513-3795186AB7EB}"/>
              </a:ext>
            </a:extLst>
          </p:cNvPr>
          <p:cNvSpPr>
            <a:spLocks noGrp="1"/>
          </p:cNvSpPr>
          <p:nvPr>
            <p:ph sz="half" idx="1"/>
          </p:nvPr>
        </p:nvSpPr>
        <p:spPr/>
        <p:txBody>
          <a:bodyPr/>
          <a:lstStyle/>
          <a:p>
            <a:r>
              <a:rPr lang="en-US" dirty="0" err="1"/>
              <a:t>RunScript</a:t>
            </a:r>
            <a:r>
              <a:rPr lang="en-US" dirty="0"/>
              <a:t>()</a:t>
            </a:r>
          </a:p>
          <a:p>
            <a:pPr lvl="1"/>
            <a:r>
              <a:rPr lang="en-US" dirty="0"/>
              <a:t>Runs the loaded script</a:t>
            </a:r>
          </a:p>
          <a:p>
            <a:pPr lvl="1"/>
            <a:r>
              <a:rPr lang="en-US" dirty="0"/>
              <a:t>Scripted objects are cloned into the Sandbox</a:t>
            </a:r>
          </a:p>
          <a:p>
            <a:pPr lvl="1"/>
            <a:r>
              <a:rPr lang="en-US" dirty="0"/>
              <a:t>The script executes</a:t>
            </a:r>
          </a:p>
          <a:p>
            <a:pPr lvl="1"/>
            <a:r>
              <a:rPr lang="en-US" dirty="0"/>
              <a:t>Running a second time also succeeds</a:t>
            </a:r>
          </a:p>
          <a:p>
            <a:pPr lvl="1"/>
            <a:r>
              <a:rPr lang="en-US" dirty="0"/>
              <a:t>There is little output shown in this mode, but…</a:t>
            </a:r>
          </a:p>
          <a:p>
            <a:endParaRPr lang="en-US" dirty="0"/>
          </a:p>
          <a:p>
            <a:endParaRPr lang="en-US" dirty="0"/>
          </a:p>
        </p:txBody>
      </p:sp>
      <p:sp>
        <p:nvSpPr>
          <p:cNvPr id="4" name="Slide Number Placeholder 3">
            <a:extLst>
              <a:ext uri="{FF2B5EF4-FFF2-40B4-BE49-F238E27FC236}">
                <a16:creationId xmlns:a16="http://schemas.microsoft.com/office/drawing/2014/main" id="{AA3BEB64-B379-53B4-D9B0-9891ECE4A42B}"/>
              </a:ext>
            </a:extLst>
          </p:cNvPr>
          <p:cNvSpPr>
            <a:spLocks noGrp="1"/>
          </p:cNvSpPr>
          <p:nvPr>
            <p:ph type="sldNum" sz="quarter" idx="12"/>
          </p:nvPr>
        </p:nvSpPr>
        <p:spPr/>
        <p:txBody>
          <a:bodyPr/>
          <a:lstStyle/>
          <a:p>
            <a:fld id="{B89D3D56-9C5D-E74E-9C18-21C2C5E31D07}" type="slidenum">
              <a:rPr lang="en-US" smtClean="0"/>
              <a:pPr/>
              <a:t>325</a:t>
            </a:fld>
            <a:endParaRPr lang="en-US"/>
          </a:p>
        </p:txBody>
      </p:sp>
      <p:sp>
        <p:nvSpPr>
          <p:cNvPr id="5" name="Title 4">
            <a:extLst>
              <a:ext uri="{FF2B5EF4-FFF2-40B4-BE49-F238E27FC236}">
                <a16:creationId xmlns:a16="http://schemas.microsoft.com/office/drawing/2014/main" id="{2F3C3136-1092-AB8C-5504-E8A6980CA684}"/>
              </a:ext>
            </a:extLst>
          </p:cNvPr>
          <p:cNvSpPr>
            <a:spLocks noGrp="1"/>
          </p:cNvSpPr>
          <p:nvPr>
            <p:ph type="title"/>
          </p:nvPr>
        </p:nvSpPr>
        <p:spPr/>
        <p:txBody>
          <a:bodyPr/>
          <a:lstStyle/>
          <a:p>
            <a:r>
              <a:rPr lang="en-US" dirty="0"/>
              <a:t>Script Functions: Running</a:t>
            </a:r>
          </a:p>
        </p:txBody>
      </p:sp>
      <p:pic>
        <p:nvPicPr>
          <p:cNvPr id="9" name="Content Placeholder 8">
            <a:extLst>
              <a:ext uri="{FF2B5EF4-FFF2-40B4-BE49-F238E27FC236}">
                <a16:creationId xmlns:a16="http://schemas.microsoft.com/office/drawing/2014/main" id="{FE1B2CE8-288F-E5AA-E767-54F3D13509A0}"/>
              </a:ext>
            </a:extLst>
          </p:cNvPr>
          <p:cNvPicPr>
            <a:picLocks noGrp="1" noChangeAspect="1"/>
          </p:cNvPicPr>
          <p:nvPr>
            <p:ph sz="half" idx="2"/>
          </p:nvPr>
        </p:nvPicPr>
        <p:blipFill>
          <a:blip r:embed="rId2"/>
          <a:stretch>
            <a:fillRect/>
          </a:stretch>
        </p:blipFill>
        <p:spPr>
          <a:xfrm>
            <a:off x="6727167" y="1600200"/>
            <a:ext cx="4882879" cy="4343400"/>
          </a:xfrm>
        </p:spPr>
      </p:pic>
    </p:spTree>
    <p:extLst>
      <p:ext uri="{BB962C8B-B14F-4D97-AF65-F5344CB8AC3E}">
        <p14:creationId xmlns:p14="http://schemas.microsoft.com/office/powerpoint/2010/main" val="142443578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04036-ACFE-A894-6513-3795186AB7EB}"/>
              </a:ext>
            </a:extLst>
          </p:cNvPr>
          <p:cNvSpPr>
            <a:spLocks noGrp="1"/>
          </p:cNvSpPr>
          <p:nvPr>
            <p:ph sz="half" idx="1"/>
          </p:nvPr>
        </p:nvSpPr>
        <p:spPr/>
        <p:txBody>
          <a:bodyPr/>
          <a:lstStyle/>
          <a:p>
            <a:r>
              <a:rPr lang="en-US" dirty="0" err="1"/>
              <a:t>UseLogFile</a:t>
            </a:r>
            <a:r>
              <a:rPr lang="en-US" dirty="0"/>
              <a:t>(filename)</a:t>
            </a:r>
          </a:p>
          <a:p>
            <a:pPr lvl="1"/>
            <a:r>
              <a:rPr lang="en-US" dirty="0"/>
              <a:t>Sets the log file for the run</a:t>
            </a:r>
          </a:p>
          <a:p>
            <a:r>
              <a:rPr lang="en-US" dirty="0" err="1"/>
              <a:t>EchoLogFile</a:t>
            </a:r>
            <a:r>
              <a:rPr lang="en-US" dirty="0"/>
              <a:t>()</a:t>
            </a:r>
          </a:p>
          <a:p>
            <a:pPr lvl="1"/>
            <a:r>
              <a:rPr lang="en-US" dirty="0"/>
              <a:t>Shows the log as it is generated</a:t>
            </a:r>
          </a:p>
          <a:p>
            <a:pPr marL="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A3BEB64-B379-53B4-D9B0-9891ECE4A42B}"/>
              </a:ext>
            </a:extLst>
          </p:cNvPr>
          <p:cNvSpPr>
            <a:spLocks noGrp="1"/>
          </p:cNvSpPr>
          <p:nvPr>
            <p:ph type="sldNum" sz="quarter" idx="12"/>
          </p:nvPr>
        </p:nvSpPr>
        <p:spPr/>
        <p:txBody>
          <a:bodyPr/>
          <a:lstStyle/>
          <a:p>
            <a:fld id="{B89D3D56-9C5D-E74E-9C18-21C2C5E31D07}" type="slidenum">
              <a:rPr lang="en-US" smtClean="0"/>
              <a:pPr/>
              <a:t>326</a:t>
            </a:fld>
            <a:endParaRPr lang="en-US"/>
          </a:p>
        </p:txBody>
      </p:sp>
      <p:sp>
        <p:nvSpPr>
          <p:cNvPr id="5" name="Title 4">
            <a:extLst>
              <a:ext uri="{FF2B5EF4-FFF2-40B4-BE49-F238E27FC236}">
                <a16:creationId xmlns:a16="http://schemas.microsoft.com/office/drawing/2014/main" id="{2F3C3136-1092-AB8C-5504-E8A6980CA684}"/>
              </a:ext>
            </a:extLst>
          </p:cNvPr>
          <p:cNvSpPr>
            <a:spLocks noGrp="1"/>
          </p:cNvSpPr>
          <p:nvPr>
            <p:ph type="title"/>
          </p:nvPr>
        </p:nvSpPr>
        <p:spPr/>
        <p:txBody>
          <a:bodyPr/>
          <a:lstStyle/>
          <a:p>
            <a:r>
              <a:rPr lang="en-US" dirty="0"/>
              <a:t>Script Functions: Watching the Log</a:t>
            </a:r>
          </a:p>
        </p:txBody>
      </p:sp>
      <p:pic>
        <p:nvPicPr>
          <p:cNvPr id="13" name="Content Placeholder 12">
            <a:extLst>
              <a:ext uri="{FF2B5EF4-FFF2-40B4-BE49-F238E27FC236}">
                <a16:creationId xmlns:a16="http://schemas.microsoft.com/office/drawing/2014/main" id="{C7413F39-75F7-2701-5FE5-95E4255AFEAB}"/>
              </a:ext>
            </a:extLst>
          </p:cNvPr>
          <p:cNvPicPr>
            <a:picLocks noGrp="1" noChangeAspect="1"/>
          </p:cNvPicPr>
          <p:nvPr>
            <p:ph sz="half" idx="2"/>
          </p:nvPr>
        </p:nvPicPr>
        <p:blipFill>
          <a:blip r:embed="rId2"/>
          <a:stretch>
            <a:fillRect/>
          </a:stretch>
        </p:blipFill>
        <p:spPr>
          <a:xfrm>
            <a:off x="6727167" y="1600200"/>
            <a:ext cx="4882879" cy="4343400"/>
          </a:xfrm>
        </p:spPr>
      </p:pic>
    </p:spTree>
    <p:extLst>
      <p:ext uri="{BB962C8B-B14F-4D97-AF65-F5344CB8AC3E}">
        <p14:creationId xmlns:p14="http://schemas.microsoft.com/office/powerpoint/2010/main" val="174584855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04036-ACFE-A894-6513-3795186AB7EB}"/>
              </a:ext>
            </a:extLst>
          </p:cNvPr>
          <p:cNvSpPr>
            <a:spLocks noGrp="1"/>
          </p:cNvSpPr>
          <p:nvPr>
            <p:ph sz="half" idx="1"/>
          </p:nvPr>
        </p:nvSpPr>
        <p:spPr/>
        <p:txBody>
          <a:bodyPr/>
          <a:lstStyle/>
          <a:p>
            <a:r>
              <a:rPr lang="en-US" dirty="0" err="1"/>
              <a:t>GetObject</a:t>
            </a:r>
            <a:r>
              <a:rPr lang="en-US" dirty="0"/>
              <a:t>(name)</a:t>
            </a:r>
          </a:p>
          <a:p>
            <a:pPr lvl="1"/>
            <a:r>
              <a:rPr lang="en-US" dirty="0"/>
              <a:t>Retrieves the object from the configuration</a:t>
            </a:r>
          </a:p>
          <a:p>
            <a:pPr lvl="1"/>
            <a:r>
              <a:rPr lang="en-US" dirty="0"/>
              <a:t>Enables object updates between runs from the GUI</a:t>
            </a:r>
          </a:p>
          <a:p>
            <a:r>
              <a:rPr lang="en-US" dirty="0" err="1"/>
              <a:t>GetRuntimeObject</a:t>
            </a:r>
            <a:r>
              <a:rPr lang="en-US" dirty="0"/>
              <a:t>(name)</a:t>
            </a:r>
          </a:p>
          <a:p>
            <a:pPr lvl="1"/>
            <a:r>
              <a:rPr lang="en-US" dirty="0"/>
              <a:t>Retrieves the Sandbox’s copy of the object after a run</a:t>
            </a:r>
          </a:p>
          <a:p>
            <a:pPr lvl="1"/>
            <a:r>
              <a:rPr lang="en-US" dirty="0"/>
              <a:t>Enables access to run time results</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AA3BEB64-B379-53B4-D9B0-9891ECE4A42B}"/>
              </a:ext>
            </a:extLst>
          </p:cNvPr>
          <p:cNvSpPr>
            <a:spLocks noGrp="1"/>
          </p:cNvSpPr>
          <p:nvPr>
            <p:ph type="sldNum" sz="quarter" idx="12"/>
          </p:nvPr>
        </p:nvSpPr>
        <p:spPr/>
        <p:txBody>
          <a:bodyPr/>
          <a:lstStyle/>
          <a:p>
            <a:fld id="{B89D3D56-9C5D-E74E-9C18-21C2C5E31D07}" type="slidenum">
              <a:rPr lang="en-US" smtClean="0"/>
              <a:pPr/>
              <a:t>327</a:t>
            </a:fld>
            <a:endParaRPr lang="en-US"/>
          </a:p>
        </p:txBody>
      </p:sp>
      <p:sp>
        <p:nvSpPr>
          <p:cNvPr id="5" name="Title 4">
            <a:extLst>
              <a:ext uri="{FF2B5EF4-FFF2-40B4-BE49-F238E27FC236}">
                <a16:creationId xmlns:a16="http://schemas.microsoft.com/office/drawing/2014/main" id="{2F3C3136-1092-AB8C-5504-E8A6980CA684}"/>
              </a:ext>
            </a:extLst>
          </p:cNvPr>
          <p:cNvSpPr>
            <a:spLocks noGrp="1"/>
          </p:cNvSpPr>
          <p:nvPr>
            <p:ph type="title"/>
          </p:nvPr>
        </p:nvSpPr>
        <p:spPr/>
        <p:txBody>
          <a:bodyPr/>
          <a:lstStyle/>
          <a:p>
            <a:r>
              <a:rPr lang="en-US" dirty="0"/>
              <a:t>Script Functions: Accessing Configured Objects</a:t>
            </a:r>
          </a:p>
        </p:txBody>
      </p:sp>
      <p:pic>
        <p:nvPicPr>
          <p:cNvPr id="15" name="Content Placeholder 14">
            <a:extLst>
              <a:ext uri="{FF2B5EF4-FFF2-40B4-BE49-F238E27FC236}">
                <a16:creationId xmlns:a16="http://schemas.microsoft.com/office/drawing/2014/main" id="{ADBB56AF-1ECF-FCA6-52E2-BB383CCD32C0}"/>
              </a:ext>
            </a:extLst>
          </p:cNvPr>
          <p:cNvPicPr>
            <a:picLocks noGrp="1" noChangeAspect="1"/>
          </p:cNvPicPr>
          <p:nvPr>
            <p:ph sz="half" idx="2"/>
          </p:nvPr>
        </p:nvPicPr>
        <p:blipFill>
          <a:blip r:embed="rId2"/>
          <a:stretch>
            <a:fillRect/>
          </a:stretch>
        </p:blipFill>
        <p:spPr>
          <a:xfrm>
            <a:off x="6727167" y="1600200"/>
            <a:ext cx="4882879" cy="4343400"/>
          </a:xfrm>
        </p:spPr>
      </p:pic>
    </p:spTree>
    <p:extLst>
      <p:ext uri="{BB962C8B-B14F-4D97-AF65-F5344CB8AC3E}">
        <p14:creationId xmlns:p14="http://schemas.microsoft.com/office/powerpoint/2010/main" val="318159871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04036-ACFE-A894-6513-3795186AB7EB}"/>
              </a:ext>
            </a:extLst>
          </p:cNvPr>
          <p:cNvSpPr>
            <a:spLocks noGrp="1"/>
          </p:cNvSpPr>
          <p:nvPr>
            <p:ph sz="half" idx="1"/>
          </p:nvPr>
        </p:nvSpPr>
        <p:spPr/>
        <p:txBody>
          <a:bodyPr vert="horz" lIns="91440" tIns="45720" rIns="91440" bIns="45720" rtlCol="0" anchor="t">
            <a:normAutofit/>
          </a:bodyPr>
          <a:lstStyle/>
          <a:p>
            <a:pPr marL="347345" indent="-347345"/>
            <a:r>
              <a:rPr lang="en-US" dirty="0"/>
              <a:t>Example: Run time solutions loaded for a subsequent run</a:t>
            </a:r>
            <a:endParaRPr lang="en-US"/>
          </a:p>
          <a:p>
            <a:pPr marL="347345" indent="-347345"/>
            <a:r>
              <a:rPr lang="en-US" dirty="0"/>
              <a:t>Note: Initial targeting used 12 iterations</a:t>
            </a:r>
          </a:p>
          <a:p>
            <a:pPr marL="347345" indent="-347345"/>
            <a:r>
              <a:rPr lang="en-US" dirty="0">
                <a:latin typeface="Calibri"/>
                <a:cs typeface="Calibri"/>
              </a:rPr>
              <a:t>Access to the runtime object from the Sandbox enables updating of the configured object for the next run</a:t>
            </a:r>
          </a:p>
          <a:p>
            <a:pPr marL="347345" indent="-347345"/>
            <a:r>
              <a:rPr lang="en-US" dirty="0"/>
              <a:t>Since the TOI and GOI burns are targeted, feed those values into the next run</a:t>
            </a:r>
          </a:p>
          <a:p>
            <a:pPr marL="347345" indent="-347345"/>
            <a:endParaRPr lang="en-US" dirty="0"/>
          </a:p>
          <a:p>
            <a:pPr marL="347345" indent="-347345"/>
            <a:endParaRPr lang="en-US" dirty="0"/>
          </a:p>
        </p:txBody>
      </p:sp>
      <p:sp>
        <p:nvSpPr>
          <p:cNvPr id="4" name="Slide Number Placeholder 3">
            <a:extLst>
              <a:ext uri="{FF2B5EF4-FFF2-40B4-BE49-F238E27FC236}">
                <a16:creationId xmlns:a16="http://schemas.microsoft.com/office/drawing/2014/main" id="{AA3BEB64-B379-53B4-D9B0-9891ECE4A42B}"/>
              </a:ext>
            </a:extLst>
          </p:cNvPr>
          <p:cNvSpPr>
            <a:spLocks noGrp="1"/>
          </p:cNvSpPr>
          <p:nvPr>
            <p:ph type="sldNum" sz="quarter" idx="12"/>
          </p:nvPr>
        </p:nvSpPr>
        <p:spPr/>
        <p:txBody>
          <a:bodyPr/>
          <a:lstStyle/>
          <a:p>
            <a:fld id="{B89D3D56-9C5D-E74E-9C18-21C2C5E31D07}" type="slidenum">
              <a:rPr lang="en-US" smtClean="0"/>
              <a:pPr/>
              <a:t>328</a:t>
            </a:fld>
            <a:endParaRPr lang="en-US"/>
          </a:p>
        </p:txBody>
      </p:sp>
      <p:sp>
        <p:nvSpPr>
          <p:cNvPr id="5" name="Title 4">
            <a:extLst>
              <a:ext uri="{FF2B5EF4-FFF2-40B4-BE49-F238E27FC236}">
                <a16:creationId xmlns:a16="http://schemas.microsoft.com/office/drawing/2014/main" id="{2F3C3136-1092-AB8C-5504-E8A6980CA684}"/>
              </a:ext>
            </a:extLst>
          </p:cNvPr>
          <p:cNvSpPr>
            <a:spLocks noGrp="1"/>
          </p:cNvSpPr>
          <p:nvPr>
            <p:ph type="title"/>
          </p:nvPr>
        </p:nvSpPr>
        <p:spPr/>
        <p:txBody>
          <a:bodyPr/>
          <a:lstStyle/>
          <a:p>
            <a:r>
              <a:rPr lang="en-US" dirty="0"/>
              <a:t>Script Functions: Using Run Results</a:t>
            </a:r>
          </a:p>
        </p:txBody>
      </p:sp>
      <p:pic>
        <p:nvPicPr>
          <p:cNvPr id="8" name="Content Placeholder 7">
            <a:extLst>
              <a:ext uri="{FF2B5EF4-FFF2-40B4-BE49-F238E27FC236}">
                <a16:creationId xmlns:a16="http://schemas.microsoft.com/office/drawing/2014/main" id="{087164AF-0269-5116-567B-57D4F3449A66}"/>
              </a:ext>
            </a:extLst>
          </p:cNvPr>
          <p:cNvPicPr>
            <a:picLocks noGrp="1" noChangeAspect="1"/>
          </p:cNvPicPr>
          <p:nvPr>
            <p:ph sz="half" idx="2"/>
          </p:nvPr>
        </p:nvPicPr>
        <p:blipFill>
          <a:blip r:embed="rId2"/>
          <a:stretch>
            <a:fillRect/>
          </a:stretch>
        </p:blipFill>
        <p:spPr>
          <a:xfrm>
            <a:off x="6727167" y="1600200"/>
            <a:ext cx="4882879" cy="4343400"/>
          </a:xfrm>
        </p:spPr>
      </p:pic>
    </p:spTree>
    <p:extLst>
      <p:ext uri="{BB962C8B-B14F-4D97-AF65-F5344CB8AC3E}">
        <p14:creationId xmlns:p14="http://schemas.microsoft.com/office/powerpoint/2010/main" val="21268680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04036-ACFE-A894-6513-3795186AB7EB}"/>
              </a:ext>
            </a:extLst>
          </p:cNvPr>
          <p:cNvSpPr>
            <a:spLocks noGrp="1"/>
          </p:cNvSpPr>
          <p:nvPr>
            <p:ph sz="half" idx="1"/>
          </p:nvPr>
        </p:nvSpPr>
        <p:spPr/>
        <p:txBody>
          <a:bodyPr/>
          <a:lstStyle/>
          <a:p>
            <a:r>
              <a:rPr lang="en-US" dirty="0"/>
              <a:t>Now the run now converges immediately.</a:t>
            </a:r>
          </a:p>
          <a:p>
            <a:pPr marL="0" indent="0">
              <a:buNone/>
            </a:pPr>
            <a:endParaRPr lang="en-US" dirty="0"/>
          </a:p>
        </p:txBody>
      </p:sp>
      <p:sp>
        <p:nvSpPr>
          <p:cNvPr id="4" name="Slide Number Placeholder 3">
            <a:extLst>
              <a:ext uri="{FF2B5EF4-FFF2-40B4-BE49-F238E27FC236}">
                <a16:creationId xmlns:a16="http://schemas.microsoft.com/office/drawing/2014/main" id="{AA3BEB64-B379-53B4-D9B0-9891ECE4A42B}"/>
              </a:ext>
            </a:extLst>
          </p:cNvPr>
          <p:cNvSpPr>
            <a:spLocks noGrp="1"/>
          </p:cNvSpPr>
          <p:nvPr>
            <p:ph type="sldNum" sz="quarter" idx="12"/>
          </p:nvPr>
        </p:nvSpPr>
        <p:spPr/>
        <p:txBody>
          <a:bodyPr/>
          <a:lstStyle/>
          <a:p>
            <a:fld id="{B89D3D56-9C5D-E74E-9C18-21C2C5E31D07}" type="slidenum">
              <a:rPr lang="en-US" smtClean="0"/>
              <a:pPr/>
              <a:t>329</a:t>
            </a:fld>
            <a:endParaRPr lang="en-US"/>
          </a:p>
        </p:txBody>
      </p:sp>
      <p:sp>
        <p:nvSpPr>
          <p:cNvPr id="5" name="Title 4">
            <a:extLst>
              <a:ext uri="{FF2B5EF4-FFF2-40B4-BE49-F238E27FC236}">
                <a16:creationId xmlns:a16="http://schemas.microsoft.com/office/drawing/2014/main" id="{2F3C3136-1092-AB8C-5504-E8A6980CA684}"/>
              </a:ext>
            </a:extLst>
          </p:cNvPr>
          <p:cNvSpPr>
            <a:spLocks noGrp="1"/>
          </p:cNvSpPr>
          <p:nvPr>
            <p:ph type="title"/>
          </p:nvPr>
        </p:nvSpPr>
        <p:spPr/>
        <p:txBody>
          <a:bodyPr/>
          <a:lstStyle/>
          <a:p>
            <a:r>
              <a:rPr lang="en-US" dirty="0"/>
              <a:t>Script Functions: Rerunning</a:t>
            </a:r>
          </a:p>
        </p:txBody>
      </p:sp>
      <p:pic>
        <p:nvPicPr>
          <p:cNvPr id="9" name="Content Placeholder 8">
            <a:extLst>
              <a:ext uri="{FF2B5EF4-FFF2-40B4-BE49-F238E27FC236}">
                <a16:creationId xmlns:a16="http://schemas.microsoft.com/office/drawing/2014/main" id="{4E77DE68-C217-74D9-D7E5-0707ED500AA4}"/>
              </a:ext>
            </a:extLst>
          </p:cNvPr>
          <p:cNvPicPr>
            <a:picLocks noGrp="1" noChangeAspect="1"/>
          </p:cNvPicPr>
          <p:nvPr>
            <p:ph sz="half" idx="2"/>
          </p:nvPr>
        </p:nvPicPr>
        <p:blipFill>
          <a:blip r:embed="rId2"/>
          <a:stretch>
            <a:fillRect/>
          </a:stretch>
        </p:blipFill>
        <p:spPr>
          <a:xfrm>
            <a:off x="6727167" y="1600200"/>
            <a:ext cx="4882879" cy="4343400"/>
          </a:xfrm>
        </p:spPr>
      </p:pic>
    </p:spTree>
    <p:extLst>
      <p:ext uri="{BB962C8B-B14F-4D97-AF65-F5344CB8AC3E}">
        <p14:creationId xmlns:p14="http://schemas.microsoft.com/office/powerpoint/2010/main" val="10481499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smtClean="0"/>
              <a:pPr/>
              <a:t>33</a:t>
            </a:fld>
            <a:endParaRPr lang="en-US"/>
          </a:p>
        </p:txBody>
      </p:sp>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a:t>Simulating an Orbit – Running the Modified Mission</a:t>
            </a:r>
          </a:p>
        </p:txBody>
      </p:sp>
      <p:pic>
        <p:nvPicPr>
          <p:cNvPr id="9" name="Picture 8">
            <a:extLst>
              <a:ext uri="{FF2B5EF4-FFF2-40B4-BE49-F238E27FC236}">
                <a16:creationId xmlns:a16="http://schemas.microsoft.com/office/drawing/2014/main" id="{5E6721F2-E1C1-2C2D-2A10-8AD459E24399}"/>
              </a:ext>
            </a:extLst>
          </p:cNvPr>
          <p:cNvPicPr>
            <a:picLocks noChangeAspect="1"/>
          </p:cNvPicPr>
          <p:nvPr/>
        </p:nvPicPr>
        <p:blipFill>
          <a:blip r:embed="rId2"/>
          <a:srcRect/>
          <a:stretch/>
        </p:blipFill>
        <p:spPr>
          <a:xfrm>
            <a:off x="1228539" y="1178023"/>
            <a:ext cx="10041984" cy="5285835"/>
          </a:xfrm>
          <a:prstGeom prst="rect">
            <a:avLst/>
          </a:prstGeom>
          <a:ln>
            <a:solidFill>
              <a:schemeClr val="tx1"/>
            </a:solidFill>
          </a:ln>
        </p:spPr>
      </p:pic>
      <p:cxnSp>
        <p:nvCxnSpPr>
          <p:cNvPr id="15" name="Straight Arrow Connector 14">
            <a:extLst>
              <a:ext uri="{FF2B5EF4-FFF2-40B4-BE49-F238E27FC236}">
                <a16:creationId xmlns:a16="http://schemas.microsoft.com/office/drawing/2014/main" id="{4AAC89A7-7440-1D68-8D3D-1B71821F28FB}"/>
              </a:ext>
            </a:extLst>
          </p:cNvPr>
          <p:cNvCxnSpPr>
            <a:cxnSpLocks/>
          </p:cNvCxnSpPr>
          <p:nvPr/>
        </p:nvCxnSpPr>
        <p:spPr>
          <a:xfrm flipH="1" flipV="1">
            <a:off x="2735167" y="1729946"/>
            <a:ext cx="428163" cy="1631092"/>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7" name="TextBox 16">
            <a:extLst>
              <a:ext uri="{FF2B5EF4-FFF2-40B4-BE49-F238E27FC236}">
                <a16:creationId xmlns:a16="http://schemas.microsoft.com/office/drawing/2014/main" id="{B7BBBBC7-6F25-D4A2-58A1-17AC0AE0AA0F}"/>
              </a:ext>
            </a:extLst>
          </p:cNvPr>
          <p:cNvSpPr txBox="1"/>
          <p:nvPr/>
        </p:nvSpPr>
        <p:spPr>
          <a:xfrm>
            <a:off x="2735167" y="3371334"/>
            <a:ext cx="1573427" cy="632254"/>
          </a:xfrm>
          <a:prstGeom prst="rect">
            <a:avLst/>
          </a:prstGeom>
        </p:spPr>
        <p:txBody>
          <a:bodyPr vert="horz" wrap="square" lIns="91440" tIns="45720" rIns="91440" bIns="45720" rtlCol="0">
            <a:noAutofit/>
          </a:bodyPr>
          <a:lstStyle/>
          <a:p>
            <a:pPr>
              <a:lnSpc>
                <a:spcPct val="90000"/>
              </a:lnSpc>
            </a:pPr>
            <a:r>
              <a:rPr lang="en-US" sz="2400" b="1"/>
              <a:t>Click</a:t>
            </a:r>
          </a:p>
        </p:txBody>
      </p:sp>
    </p:spTree>
    <p:extLst>
      <p:ext uri="{BB962C8B-B14F-4D97-AF65-F5344CB8AC3E}">
        <p14:creationId xmlns:p14="http://schemas.microsoft.com/office/powerpoint/2010/main" val="23989423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0804379-8FD4-9B33-5739-5B5850E3FAA3}"/>
              </a:ext>
            </a:extLst>
          </p:cNvPr>
          <p:cNvSpPr>
            <a:spLocks noGrp="1"/>
          </p:cNvSpPr>
          <p:nvPr>
            <p:ph sz="half" idx="1"/>
          </p:nvPr>
        </p:nvSpPr>
        <p:spPr/>
        <p:txBody>
          <a:bodyPr/>
          <a:lstStyle/>
          <a:p>
            <a:r>
              <a:rPr lang="en-US" dirty="0"/>
              <a:t>The interactions can be scripted in Python</a:t>
            </a:r>
          </a:p>
          <a:p>
            <a:pPr lvl="1"/>
            <a:r>
              <a:rPr lang="en-US" dirty="0"/>
              <a:t>The ReuseHohmann.py script performs the actions we have been entering manually</a:t>
            </a:r>
          </a:p>
          <a:p>
            <a:pPr lvl="1"/>
            <a:r>
              <a:rPr lang="en-US" dirty="0"/>
              <a:t>This script is in the python subdirectory</a:t>
            </a:r>
          </a:p>
          <a:p>
            <a:r>
              <a:rPr lang="en-US" dirty="0"/>
              <a:t>Note the introduction of one new command: </a:t>
            </a:r>
            <a:r>
              <a:rPr lang="en-US" dirty="0" err="1"/>
              <a:t>SaveScript</a:t>
            </a:r>
            <a:r>
              <a:rPr lang="en-US" dirty="0"/>
              <a:t>(filename)</a:t>
            </a:r>
          </a:p>
          <a:p>
            <a:r>
              <a:rPr lang="en-US" dirty="0"/>
              <a:t>Use this script for the exercise.</a:t>
            </a:r>
          </a:p>
          <a:p>
            <a:pPr lvl="1"/>
            <a:endParaRPr lang="en-US" dirty="0"/>
          </a:p>
        </p:txBody>
      </p:sp>
      <p:pic>
        <p:nvPicPr>
          <p:cNvPr id="7" name="Content Placeholder 6">
            <a:extLst>
              <a:ext uri="{FF2B5EF4-FFF2-40B4-BE49-F238E27FC236}">
                <a16:creationId xmlns:a16="http://schemas.microsoft.com/office/drawing/2014/main" id="{A9E79C36-EF21-78D9-B776-77CB7ABC6847}"/>
              </a:ext>
            </a:extLst>
          </p:cNvPr>
          <p:cNvPicPr>
            <a:picLocks noGrp="1" noChangeAspect="1"/>
          </p:cNvPicPr>
          <p:nvPr>
            <p:ph sz="half" idx="2"/>
          </p:nvPr>
        </p:nvPicPr>
        <p:blipFill>
          <a:blip r:embed="rId2"/>
          <a:stretch>
            <a:fillRect/>
          </a:stretch>
        </p:blipFill>
        <p:spPr>
          <a:xfrm>
            <a:off x="7182681" y="1170451"/>
            <a:ext cx="4570053" cy="5202900"/>
          </a:xfrm>
        </p:spPr>
      </p:pic>
      <p:sp>
        <p:nvSpPr>
          <p:cNvPr id="4" name="Slide Number Placeholder 3">
            <a:extLst>
              <a:ext uri="{FF2B5EF4-FFF2-40B4-BE49-F238E27FC236}">
                <a16:creationId xmlns:a16="http://schemas.microsoft.com/office/drawing/2014/main" id="{B1ED43C0-0EFA-A023-AC5E-A0124E16360B}"/>
              </a:ext>
            </a:extLst>
          </p:cNvPr>
          <p:cNvSpPr>
            <a:spLocks noGrp="1"/>
          </p:cNvSpPr>
          <p:nvPr>
            <p:ph type="sldNum" sz="quarter" idx="12"/>
          </p:nvPr>
        </p:nvSpPr>
        <p:spPr/>
        <p:txBody>
          <a:bodyPr/>
          <a:lstStyle/>
          <a:p>
            <a:fld id="{B89D3D56-9C5D-E74E-9C18-21C2C5E31D07}" type="slidenum">
              <a:rPr lang="en-US" smtClean="0"/>
              <a:pPr/>
              <a:t>330</a:t>
            </a:fld>
            <a:endParaRPr lang="en-US"/>
          </a:p>
        </p:txBody>
      </p:sp>
      <p:sp>
        <p:nvSpPr>
          <p:cNvPr id="5" name="Title 4">
            <a:extLst>
              <a:ext uri="{FF2B5EF4-FFF2-40B4-BE49-F238E27FC236}">
                <a16:creationId xmlns:a16="http://schemas.microsoft.com/office/drawing/2014/main" id="{1109FFB7-7265-54CD-6590-EC05FAF0A670}"/>
              </a:ext>
            </a:extLst>
          </p:cNvPr>
          <p:cNvSpPr>
            <a:spLocks noGrp="1"/>
          </p:cNvSpPr>
          <p:nvPr>
            <p:ph type="title"/>
          </p:nvPr>
        </p:nvSpPr>
        <p:spPr/>
        <p:txBody>
          <a:bodyPr/>
          <a:lstStyle/>
          <a:p>
            <a:r>
              <a:rPr lang="en-US" dirty="0"/>
              <a:t>Python Driver Script</a:t>
            </a:r>
          </a:p>
        </p:txBody>
      </p:sp>
    </p:spTree>
    <p:extLst>
      <p:ext uri="{BB962C8B-B14F-4D97-AF65-F5344CB8AC3E}">
        <p14:creationId xmlns:p14="http://schemas.microsoft.com/office/powerpoint/2010/main" val="27978497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04036-ACFE-A894-6513-3795186AB7EB}"/>
              </a:ext>
            </a:extLst>
          </p:cNvPr>
          <p:cNvSpPr>
            <a:spLocks noGrp="1"/>
          </p:cNvSpPr>
          <p:nvPr>
            <p:ph sz="half" idx="1"/>
          </p:nvPr>
        </p:nvSpPr>
        <p:spPr>
          <a:xfrm>
            <a:off x="1230116" y="1600201"/>
            <a:ext cx="10065660" cy="4343400"/>
          </a:xfrm>
        </p:spPr>
        <p:txBody>
          <a:bodyPr vert="horz" lIns="91440" tIns="45720" rIns="91440" bIns="45720" rtlCol="0" anchor="t">
            <a:normAutofit/>
          </a:bodyPr>
          <a:lstStyle/>
          <a:p>
            <a:pPr marL="0" indent="0">
              <a:buNone/>
            </a:pPr>
            <a:br>
              <a:rPr lang="en-US" dirty="0"/>
            </a:br>
            <a:r>
              <a:rPr lang="en-US" b="1" dirty="0"/>
              <a:t>Exercise:</a:t>
            </a:r>
            <a:endParaRPr lang="en-US" dirty="0"/>
          </a:p>
          <a:p>
            <a:pPr marL="457200" lvl="1" indent="0">
              <a:buNone/>
            </a:pPr>
            <a:r>
              <a:rPr lang="en-US" dirty="0"/>
              <a:t>The script used in this walk-through performs a Hohmann transfer to geosynchronous altitude, with a target RMAG of 42165 km.  </a:t>
            </a:r>
          </a:p>
          <a:p>
            <a:pPr marL="457200" lvl="1" indent="0">
              <a:buNone/>
            </a:pPr>
            <a:r>
              <a:rPr lang="en-US" dirty="0"/>
              <a:t>Change the script so that the final RMAG is a variable.  Then, in the Python driver, add a loop that uses the script to perform transfers to altitudes in 1000 km increments from 30000 km to 50000 km and reports the maneuver costs (TOI and GOI Element1 values) at each altitude.</a:t>
            </a:r>
          </a:p>
          <a:p>
            <a:pPr marL="457200" lvl="1" indent="0">
              <a:buNone/>
            </a:pPr>
            <a:br>
              <a:rPr lang="en-US" dirty="0"/>
            </a:br>
            <a:r>
              <a:rPr lang="en-US" dirty="0"/>
              <a:t>Hint: GMAT Variable objects have a real number field named “Value”, used with the </a:t>
            </a:r>
            <a:r>
              <a:rPr lang="en-US" dirty="0" err="1"/>
              <a:t>SetField</a:t>
            </a:r>
            <a:r>
              <a:rPr lang="en-US" dirty="0"/>
              <a:t>() and </a:t>
            </a:r>
            <a:r>
              <a:rPr lang="en-US" dirty="0" err="1"/>
              <a:t>GetNumber</a:t>
            </a:r>
            <a:r>
              <a:rPr lang="en-US" dirty="0"/>
              <a:t>() functions.</a:t>
            </a:r>
          </a:p>
        </p:txBody>
      </p:sp>
      <p:sp>
        <p:nvSpPr>
          <p:cNvPr id="4" name="Slide Number Placeholder 3">
            <a:extLst>
              <a:ext uri="{FF2B5EF4-FFF2-40B4-BE49-F238E27FC236}">
                <a16:creationId xmlns:a16="http://schemas.microsoft.com/office/drawing/2014/main" id="{AA3BEB64-B379-53B4-D9B0-9891ECE4A42B}"/>
              </a:ext>
            </a:extLst>
          </p:cNvPr>
          <p:cNvSpPr>
            <a:spLocks noGrp="1"/>
          </p:cNvSpPr>
          <p:nvPr>
            <p:ph type="sldNum" sz="quarter" idx="12"/>
          </p:nvPr>
        </p:nvSpPr>
        <p:spPr/>
        <p:txBody>
          <a:bodyPr/>
          <a:lstStyle/>
          <a:p>
            <a:fld id="{B89D3D56-9C5D-E74E-9C18-21C2C5E31D07}" type="slidenum">
              <a:rPr lang="en-US" smtClean="0"/>
              <a:pPr/>
              <a:t>331</a:t>
            </a:fld>
            <a:endParaRPr lang="en-US"/>
          </a:p>
        </p:txBody>
      </p:sp>
      <p:sp>
        <p:nvSpPr>
          <p:cNvPr id="5" name="Title 4">
            <a:extLst>
              <a:ext uri="{FF2B5EF4-FFF2-40B4-BE49-F238E27FC236}">
                <a16:creationId xmlns:a16="http://schemas.microsoft.com/office/drawing/2014/main" id="{2F3C3136-1092-AB8C-5504-E8A6980CA684}"/>
              </a:ext>
            </a:extLst>
          </p:cNvPr>
          <p:cNvSpPr>
            <a:spLocks noGrp="1"/>
          </p:cNvSpPr>
          <p:nvPr>
            <p:ph type="title"/>
          </p:nvPr>
        </p:nvSpPr>
        <p:spPr/>
        <p:txBody>
          <a:bodyPr/>
          <a:lstStyle/>
          <a:p>
            <a:r>
              <a:rPr lang="en-US" dirty="0"/>
              <a:t>Script Functions: An Exercise</a:t>
            </a:r>
          </a:p>
        </p:txBody>
      </p:sp>
    </p:spTree>
    <p:extLst>
      <p:ext uri="{BB962C8B-B14F-4D97-AF65-F5344CB8AC3E}">
        <p14:creationId xmlns:p14="http://schemas.microsoft.com/office/powerpoint/2010/main" val="6953098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44F81F-E788-E090-1306-A3E4F1F1E87A}"/>
              </a:ext>
            </a:extLst>
          </p:cNvPr>
          <p:cNvSpPr>
            <a:spLocks noGrp="1"/>
          </p:cNvSpPr>
          <p:nvPr>
            <p:ph type="subTitle" idx="1"/>
          </p:nvPr>
        </p:nvSpPr>
        <p:spPr/>
        <p:txBody>
          <a:bodyPr vert="horz" lIns="91440" tIns="45720" rIns="91440" bIns="45720" rtlCol="0" anchor="t">
            <a:normAutofit/>
          </a:bodyPr>
          <a:lstStyle/>
          <a:p>
            <a:r>
              <a:rPr lang="en-US" dirty="0"/>
              <a:t>Darrel J. Conway</a:t>
            </a:r>
          </a:p>
          <a:p>
            <a:r>
              <a:rPr lang="en-US" dirty="0"/>
              <a:t>Thinking Systems, Inc/GSFC Navigation and Mission Design Branch</a:t>
            </a:r>
          </a:p>
          <a:p>
            <a:r>
              <a:rPr lang="en-US" dirty="0"/>
              <a:t>October 2023</a:t>
            </a:r>
          </a:p>
        </p:txBody>
      </p:sp>
      <p:sp>
        <p:nvSpPr>
          <p:cNvPr id="3" name="Title 2">
            <a:extLst>
              <a:ext uri="{FF2B5EF4-FFF2-40B4-BE49-F238E27FC236}">
                <a16:creationId xmlns:a16="http://schemas.microsoft.com/office/drawing/2014/main" id="{36648EB9-4491-61E7-E1E1-C18272275665}"/>
              </a:ext>
            </a:extLst>
          </p:cNvPr>
          <p:cNvSpPr>
            <a:spLocks noGrp="1"/>
          </p:cNvSpPr>
          <p:nvPr>
            <p:ph type="title"/>
          </p:nvPr>
        </p:nvSpPr>
        <p:spPr/>
        <p:txBody>
          <a:bodyPr/>
          <a:lstStyle/>
          <a:p>
            <a:r>
              <a:rPr lang="en-US" dirty="0"/>
              <a:t>API Use: Time Systems, Coordinate Systems, Conversions, and Propagation (302)</a:t>
            </a:r>
          </a:p>
        </p:txBody>
      </p:sp>
      <p:sp>
        <p:nvSpPr>
          <p:cNvPr id="4" name="TextBox 3">
            <a:extLst>
              <a:ext uri="{FF2B5EF4-FFF2-40B4-BE49-F238E27FC236}">
                <a16:creationId xmlns:a16="http://schemas.microsoft.com/office/drawing/2014/main" id="{00C37B8B-B9AB-189A-CFBA-B04C7A930FFD}"/>
              </a:ext>
            </a:extLst>
          </p:cNvPr>
          <p:cNvSpPr txBox="1"/>
          <p:nvPr/>
        </p:nvSpPr>
        <p:spPr>
          <a:xfrm>
            <a:off x="5213683" y="6545179"/>
            <a:ext cx="3168317" cy="312821"/>
          </a:xfrm>
          <a:prstGeom prst="rect">
            <a:avLst/>
          </a:prstGeom>
        </p:spPr>
        <p:txBody>
          <a:bodyPr vert="horz" wrap="none" lIns="91440" tIns="45720" rIns="91440" bIns="45720" rtlCol="0">
            <a:noAutofit/>
          </a:bodyPr>
          <a:lstStyle/>
          <a:p>
            <a:pPr>
              <a:lnSpc>
                <a:spcPct val="90000"/>
              </a:lnSpc>
            </a:pPr>
            <a:r>
              <a:rPr lang="en-US" sz="1050" b="1" dirty="0">
                <a:solidFill>
                  <a:schemeClr val="bg1"/>
                </a:solidFill>
              </a:rPr>
              <a:t>* Scripts not included in public release slide package</a:t>
            </a:r>
          </a:p>
        </p:txBody>
      </p:sp>
    </p:spTree>
    <p:extLst>
      <p:ext uri="{BB962C8B-B14F-4D97-AF65-F5344CB8AC3E}">
        <p14:creationId xmlns:p14="http://schemas.microsoft.com/office/powerpoint/2010/main" val="2411680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69FA-FF7E-03AA-B8D5-D3761E4881B4}"/>
              </a:ext>
            </a:extLst>
          </p:cNvPr>
          <p:cNvSpPr>
            <a:spLocks noGrp="1"/>
          </p:cNvSpPr>
          <p:nvPr>
            <p:ph sz="half" idx="1"/>
          </p:nvPr>
        </p:nvSpPr>
        <p:spPr>
          <a:xfrm>
            <a:off x="1230116" y="1600201"/>
            <a:ext cx="4950835" cy="4343400"/>
          </a:xfrm>
        </p:spPr>
        <p:txBody>
          <a:bodyPr vert="horz" lIns="91440" tIns="45720" rIns="91440" bIns="45720" rtlCol="0" anchor="t">
            <a:normAutofit fontScale="92500"/>
          </a:bodyPr>
          <a:lstStyle/>
          <a:p>
            <a:pPr marL="347345" indent="-347345"/>
            <a:r>
              <a:rPr lang="en-US" dirty="0"/>
              <a:t>GMAT is written in object-oriented code</a:t>
            </a:r>
          </a:p>
          <a:p>
            <a:pPr marL="740410" lvl="1" indent="-283210"/>
            <a:r>
              <a:rPr lang="en-US" dirty="0"/>
              <a:t>Classes define the system</a:t>
            </a:r>
          </a:p>
          <a:p>
            <a:pPr marL="740410" lvl="1" indent="-283210"/>
            <a:r>
              <a:rPr lang="en-US" dirty="0"/>
              <a:t>Core engine elements are explicitly single objects (singletons) accessed via Instance()</a:t>
            </a:r>
          </a:p>
          <a:p>
            <a:pPr marL="740410" lvl="1" indent="-283210"/>
            <a:r>
              <a:rPr lang="en-US" dirty="0"/>
              <a:t>The code is structured around design patterns</a:t>
            </a:r>
          </a:p>
          <a:p>
            <a:pPr marL="347345" indent="-347345"/>
            <a:r>
              <a:rPr lang="en-US" dirty="0"/>
              <a:t>GMAT Singleton Objects API users might use</a:t>
            </a:r>
          </a:p>
          <a:p>
            <a:pPr marL="740410" lvl="1" indent="-283210"/>
            <a:r>
              <a:rPr lang="en-US" dirty="0"/>
              <a:t>Moderator</a:t>
            </a:r>
          </a:p>
          <a:p>
            <a:pPr lvl="2"/>
            <a:r>
              <a:rPr lang="en-US" dirty="0"/>
              <a:t>Access to GMAT core elements</a:t>
            </a:r>
          </a:p>
          <a:p>
            <a:pPr marL="740410" lvl="1" indent="-283210"/>
            <a:r>
              <a:rPr lang="en-US" dirty="0" err="1"/>
              <a:t>TimeSystemConverter</a:t>
            </a:r>
            <a:r>
              <a:rPr lang="en-US" dirty="0"/>
              <a:t> </a:t>
            </a:r>
          </a:p>
          <a:p>
            <a:pPr lvl="2"/>
            <a:r>
              <a:rPr lang="en-US" dirty="0"/>
              <a:t>Time formatting</a:t>
            </a:r>
          </a:p>
          <a:p>
            <a:pPr lvl="2"/>
            <a:r>
              <a:rPr lang="en-US" dirty="0"/>
              <a:t>Time system conversion</a:t>
            </a:r>
          </a:p>
          <a:p>
            <a:pPr marL="347345" indent="-347345"/>
            <a:r>
              <a:rPr lang="en-US" dirty="0">
                <a:latin typeface="Calibri"/>
                <a:cs typeface="Calibri"/>
              </a:rPr>
              <a:t>API users generally work with Utilities, Models, and occasionally the Engine</a:t>
            </a:r>
          </a:p>
          <a:p>
            <a:pPr marL="740410" lvl="1" indent="-283210"/>
            <a:endParaRPr lang="en-US" dirty="0"/>
          </a:p>
        </p:txBody>
      </p:sp>
      <p:sp>
        <p:nvSpPr>
          <p:cNvPr id="4" name="Slide Number Placeholder 3">
            <a:extLst>
              <a:ext uri="{FF2B5EF4-FFF2-40B4-BE49-F238E27FC236}">
                <a16:creationId xmlns:a16="http://schemas.microsoft.com/office/drawing/2014/main" id="{A226167D-3E7E-E7BB-1299-6FA88C78D636}"/>
              </a:ext>
            </a:extLst>
          </p:cNvPr>
          <p:cNvSpPr>
            <a:spLocks noGrp="1"/>
          </p:cNvSpPr>
          <p:nvPr>
            <p:ph type="sldNum" sz="quarter" idx="12"/>
          </p:nvPr>
        </p:nvSpPr>
        <p:spPr/>
        <p:txBody>
          <a:bodyPr/>
          <a:lstStyle/>
          <a:p>
            <a:fld id="{B89D3D56-9C5D-E74E-9C18-21C2C5E31D07}" type="slidenum">
              <a:rPr lang="en-US" smtClean="0"/>
              <a:pPr/>
              <a:t>333</a:t>
            </a:fld>
            <a:endParaRPr lang="en-US"/>
          </a:p>
        </p:txBody>
      </p:sp>
      <p:sp>
        <p:nvSpPr>
          <p:cNvPr id="5" name="Title 4">
            <a:extLst>
              <a:ext uri="{FF2B5EF4-FFF2-40B4-BE49-F238E27FC236}">
                <a16:creationId xmlns:a16="http://schemas.microsoft.com/office/drawing/2014/main" id="{4427DB22-D30F-E85A-D6C3-0F6146832262}"/>
              </a:ext>
            </a:extLst>
          </p:cNvPr>
          <p:cNvSpPr>
            <a:spLocks noGrp="1"/>
          </p:cNvSpPr>
          <p:nvPr>
            <p:ph type="title"/>
          </p:nvPr>
        </p:nvSpPr>
        <p:spPr/>
        <p:txBody>
          <a:bodyPr/>
          <a:lstStyle/>
          <a:p>
            <a:r>
              <a:rPr lang="en-US" dirty="0"/>
              <a:t>Direct API Use </a:t>
            </a:r>
          </a:p>
        </p:txBody>
      </p:sp>
      <p:pic>
        <p:nvPicPr>
          <p:cNvPr id="14" name="Content Placeholder 13" descr="A chart of software components&#10;&#10;Description automatically generated with medium confidence">
            <a:extLst>
              <a:ext uri="{FF2B5EF4-FFF2-40B4-BE49-F238E27FC236}">
                <a16:creationId xmlns:a16="http://schemas.microsoft.com/office/drawing/2014/main" id="{E89AE667-2E0D-104A-075E-6CC65FE5BFC1}"/>
              </a:ext>
            </a:extLst>
          </p:cNvPr>
          <p:cNvPicPr>
            <a:picLocks noGrp="1" noChangeAspect="1"/>
          </p:cNvPicPr>
          <p:nvPr>
            <p:ph sz="half" idx="2"/>
          </p:nvPr>
        </p:nvPicPr>
        <p:blipFill>
          <a:blip r:embed="rId2"/>
          <a:stretch>
            <a:fillRect/>
          </a:stretch>
        </p:blipFill>
        <p:spPr>
          <a:xfrm>
            <a:off x="6746144" y="1600200"/>
            <a:ext cx="4844925" cy="4343400"/>
          </a:xfrm>
        </p:spPr>
      </p:pic>
    </p:spTree>
    <p:extLst>
      <p:ext uri="{BB962C8B-B14F-4D97-AF65-F5344CB8AC3E}">
        <p14:creationId xmlns:p14="http://schemas.microsoft.com/office/powerpoint/2010/main" val="8303579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A52BF6-39A2-BEA1-5DA9-28220650ED8B}"/>
              </a:ext>
            </a:extLst>
          </p:cNvPr>
          <p:cNvSpPr>
            <a:spLocks noGrp="1"/>
          </p:cNvSpPr>
          <p:nvPr>
            <p:ph sz="half" idx="1"/>
          </p:nvPr>
        </p:nvSpPr>
        <p:spPr>
          <a:xfrm>
            <a:off x="1230116" y="1199692"/>
            <a:ext cx="5221890" cy="5361179"/>
          </a:xfrm>
        </p:spPr>
        <p:txBody>
          <a:bodyPr>
            <a:normAutofit lnSpcReduction="10000"/>
          </a:bodyPr>
          <a:lstStyle/>
          <a:p>
            <a:r>
              <a:rPr lang="en-US" dirty="0"/>
              <a:t>Time systems are utility code in GMAT</a:t>
            </a:r>
          </a:p>
          <a:p>
            <a:r>
              <a:rPr lang="en-US" dirty="0"/>
              <a:t>Access time conversions through a singleton:</a:t>
            </a:r>
            <a:br>
              <a:rPr lang="en-US" dirty="0"/>
            </a:br>
            <a:br>
              <a:rPr lang="en-US" dirty="0"/>
            </a:br>
            <a:r>
              <a:rPr lang="en-US" dirty="0" err="1"/>
              <a:t>tcvt</a:t>
            </a:r>
            <a:r>
              <a:rPr lang="en-US" dirty="0"/>
              <a:t> = </a:t>
            </a:r>
            <a:r>
              <a:rPr lang="en-US" dirty="0" err="1"/>
              <a:t>gmat.TimeSystemConverter.</a:t>
            </a:r>
            <a:r>
              <a:rPr lang="en-US" b="1" dirty="0" err="1"/>
              <a:t>Instance</a:t>
            </a:r>
            <a:r>
              <a:rPr lang="en-US" dirty="0"/>
              <a:t>()</a:t>
            </a:r>
          </a:p>
          <a:p>
            <a:r>
              <a:rPr lang="en-US" dirty="0"/>
              <a:t>Two time converter usages:</a:t>
            </a:r>
          </a:p>
          <a:p>
            <a:pPr lvl="1"/>
            <a:r>
              <a:rPr lang="en-US" dirty="0"/>
              <a:t>Time formatting</a:t>
            </a:r>
          </a:p>
          <a:p>
            <a:pPr lvl="2"/>
            <a:r>
              <a:rPr lang="en-US" dirty="0"/>
              <a:t>Gregorian and Modified Julian Formats</a:t>
            </a:r>
          </a:p>
          <a:p>
            <a:pPr lvl="1"/>
            <a:r>
              <a:rPr lang="en-US" dirty="0"/>
              <a:t>Time System Conversion</a:t>
            </a:r>
          </a:p>
          <a:p>
            <a:pPr lvl="2"/>
            <a:r>
              <a:rPr lang="en-US" dirty="0"/>
              <a:t>5 time systems supported: A.1, TAI, UTC, TDB, TT</a:t>
            </a:r>
          </a:p>
          <a:p>
            <a:r>
              <a:rPr lang="en-US" dirty="0"/>
              <a:t>GMAT’s Modified Julian format uses a base reference date set to Julian date 2430000.0 (05 Jan 1941 12:00:00.000)</a:t>
            </a:r>
          </a:p>
          <a:p>
            <a:r>
              <a:rPr lang="en-US" dirty="0"/>
              <a:t>Internally, GMAT uses A.1 Modified Julian epochs</a:t>
            </a:r>
          </a:p>
          <a:p>
            <a:r>
              <a:rPr lang="en-US" dirty="0"/>
              <a:t>TimeManipulations.py provides example usage</a:t>
            </a:r>
          </a:p>
        </p:txBody>
      </p:sp>
      <p:sp>
        <p:nvSpPr>
          <p:cNvPr id="4" name="Slide Number Placeholder 3">
            <a:extLst>
              <a:ext uri="{FF2B5EF4-FFF2-40B4-BE49-F238E27FC236}">
                <a16:creationId xmlns:a16="http://schemas.microsoft.com/office/drawing/2014/main" id="{CF0DD1B8-641A-AAB9-EEF1-E3BCDC6BEEAB}"/>
              </a:ext>
            </a:extLst>
          </p:cNvPr>
          <p:cNvSpPr>
            <a:spLocks noGrp="1"/>
          </p:cNvSpPr>
          <p:nvPr>
            <p:ph type="sldNum" sz="quarter" idx="12"/>
          </p:nvPr>
        </p:nvSpPr>
        <p:spPr/>
        <p:txBody>
          <a:bodyPr/>
          <a:lstStyle/>
          <a:p>
            <a:fld id="{B89D3D56-9C5D-E74E-9C18-21C2C5E31D07}" type="slidenum">
              <a:rPr lang="en-US" smtClean="0"/>
              <a:pPr/>
              <a:t>334</a:t>
            </a:fld>
            <a:endParaRPr lang="en-US"/>
          </a:p>
        </p:txBody>
      </p:sp>
      <p:sp>
        <p:nvSpPr>
          <p:cNvPr id="5" name="Title 4">
            <a:extLst>
              <a:ext uri="{FF2B5EF4-FFF2-40B4-BE49-F238E27FC236}">
                <a16:creationId xmlns:a16="http://schemas.microsoft.com/office/drawing/2014/main" id="{695F687B-56F8-6B9D-552B-78BD96235929}"/>
              </a:ext>
            </a:extLst>
          </p:cNvPr>
          <p:cNvSpPr>
            <a:spLocks noGrp="1"/>
          </p:cNvSpPr>
          <p:nvPr>
            <p:ph type="title"/>
          </p:nvPr>
        </p:nvSpPr>
        <p:spPr/>
        <p:txBody>
          <a:bodyPr/>
          <a:lstStyle/>
          <a:p>
            <a:r>
              <a:rPr lang="en-US" dirty="0"/>
              <a:t>Time Systems and the </a:t>
            </a:r>
            <a:r>
              <a:rPr lang="en-US" dirty="0" err="1"/>
              <a:t>TimeSystemConverter</a:t>
            </a:r>
            <a:r>
              <a:rPr lang="en-US" dirty="0"/>
              <a:t> Singleton</a:t>
            </a:r>
          </a:p>
        </p:txBody>
      </p:sp>
      <p:pic>
        <p:nvPicPr>
          <p:cNvPr id="11" name="Content Placeholder 10">
            <a:extLst>
              <a:ext uri="{FF2B5EF4-FFF2-40B4-BE49-F238E27FC236}">
                <a16:creationId xmlns:a16="http://schemas.microsoft.com/office/drawing/2014/main" id="{F70BDF7F-A490-0B76-F899-81143B8F3BD4}"/>
              </a:ext>
            </a:extLst>
          </p:cNvPr>
          <p:cNvPicPr>
            <a:picLocks noGrp="1" noChangeAspect="1"/>
          </p:cNvPicPr>
          <p:nvPr>
            <p:ph sz="half" idx="2"/>
          </p:nvPr>
        </p:nvPicPr>
        <p:blipFill>
          <a:blip r:embed="rId2"/>
          <a:stretch>
            <a:fillRect/>
          </a:stretch>
        </p:blipFill>
        <p:spPr>
          <a:xfrm>
            <a:off x="6739973" y="1144065"/>
            <a:ext cx="5091138" cy="5248644"/>
          </a:xfrm>
        </p:spPr>
      </p:pic>
    </p:spTree>
    <p:extLst>
      <p:ext uri="{BB962C8B-B14F-4D97-AF65-F5344CB8AC3E}">
        <p14:creationId xmlns:p14="http://schemas.microsoft.com/office/powerpoint/2010/main" val="338110318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69FA-FF7E-03AA-B8D5-D3761E4881B4}"/>
              </a:ext>
            </a:extLst>
          </p:cNvPr>
          <p:cNvSpPr>
            <a:spLocks noGrp="1"/>
          </p:cNvSpPr>
          <p:nvPr>
            <p:ph sz="half" idx="1"/>
          </p:nvPr>
        </p:nvSpPr>
        <p:spPr>
          <a:xfrm>
            <a:off x="1230116" y="1197430"/>
            <a:ext cx="4950835" cy="5363442"/>
          </a:xfrm>
        </p:spPr>
        <p:txBody>
          <a:bodyPr>
            <a:normAutofit/>
          </a:bodyPr>
          <a:lstStyle/>
          <a:p>
            <a:r>
              <a:rPr lang="en-US" dirty="0"/>
              <a:t>User objects are built using a Factory pattern</a:t>
            </a:r>
          </a:p>
          <a:p>
            <a:r>
              <a:rPr lang="en-US" dirty="0" err="1"/>
              <a:t>GmatBase</a:t>
            </a:r>
            <a:r>
              <a:rPr lang="en-US" dirty="0"/>
              <a:t>: GMAT User Object Core Class </a:t>
            </a:r>
          </a:p>
          <a:p>
            <a:pPr lvl="1"/>
            <a:r>
              <a:rPr lang="en-US" dirty="0"/>
              <a:t>GMAT Factories create </a:t>
            </a:r>
            <a:r>
              <a:rPr lang="en-US" dirty="0" err="1"/>
              <a:t>GmatBase</a:t>
            </a:r>
            <a:r>
              <a:rPr lang="en-US" dirty="0"/>
              <a:t> objects</a:t>
            </a:r>
          </a:p>
          <a:p>
            <a:pPr lvl="1"/>
            <a:r>
              <a:rPr lang="en-US" dirty="0"/>
              <a:t>Every user object shares core features</a:t>
            </a:r>
          </a:p>
          <a:p>
            <a:pPr lvl="2"/>
            <a:r>
              <a:rPr lang="en-US" dirty="0"/>
              <a:t>A unique name</a:t>
            </a:r>
          </a:p>
          <a:p>
            <a:pPr lvl="2"/>
            <a:r>
              <a:rPr lang="en-US" dirty="0"/>
              <a:t>A type</a:t>
            </a:r>
          </a:p>
          <a:p>
            <a:pPr lvl="1"/>
            <a:r>
              <a:rPr lang="en-US" dirty="0"/>
              <a:t>Serialization Interfaces</a:t>
            </a:r>
          </a:p>
          <a:p>
            <a:pPr lvl="2"/>
            <a:r>
              <a:rPr lang="en-US" dirty="0"/>
              <a:t>A field count</a:t>
            </a:r>
          </a:p>
          <a:p>
            <a:pPr lvl="2"/>
            <a:r>
              <a:rPr lang="en-US" dirty="0"/>
              <a:t>Internal fields identified by name and integer ID</a:t>
            </a:r>
          </a:p>
          <a:p>
            <a:r>
              <a:rPr lang="en-US" dirty="0"/>
              <a:t>API Construct() and script Create build objects from </a:t>
            </a:r>
            <a:r>
              <a:rPr lang="en-US" dirty="0" err="1"/>
              <a:t>GmatBase</a:t>
            </a:r>
            <a:r>
              <a:rPr lang="en-US" dirty="0"/>
              <a:t> subclasses</a:t>
            </a:r>
          </a:p>
        </p:txBody>
      </p:sp>
      <p:sp>
        <p:nvSpPr>
          <p:cNvPr id="4" name="Slide Number Placeholder 3">
            <a:extLst>
              <a:ext uri="{FF2B5EF4-FFF2-40B4-BE49-F238E27FC236}">
                <a16:creationId xmlns:a16="http://schemas.microsoft.com/office/drawing/2014/main" id="{A226167D-3E7E-E7BB-1299-6FA88C78D636}"/>
              </a:ext>
            </a:extLst>
          </p:cNvPr>
          <p:cNvSpPr>
            <a:spLocks noGrp="1"/>
          </p:cNvSpPr>
          <p:nvPr>
            <p:ph type="sldNum" sz="quarter" idx="12"/>
          </p:nvPr>
        </p:nvSpPr>
        <p:spPr/>
        <p:txBody>
          <a:bodyPr/>
          <a:lstStyle/>
          <a:p>
            <a:fld id="{B89D3D56-9C5D-E74E-9C18-21C2C5E31D07}" type="slidenum">
              <a:rPr lang="en-US" smtClean="0"/>
              <a:pPr/>
              <a:t>335</a:t>
            </a:fld>
            <a:endParaRPr lang="en-US"/>
          </a:p>
        </p:txBody>
      </p:sp>
      <p:sp>
        <p:nvSpPr>
          <p:cNvPr id="5" name="Title 4">
            <a:extLst>
              <a:ext uri="{FF2B5EF4-FFF2-40B4-BE49-F238E27FC236}">
                <a16:creationId xmlns:a16="http://schemas.microsoft.com/office/drawing/2014/main" id="{4427DB22-D30F-E85A-D6C3-0F6146832262}"/>
              </a:ext>
            </a:extLst>
          </p:cNvPr>
          <p:cNvSpPr>
            <a:spLocks noGrp="1"/>
          </p:cNvSpPr>
          <p:nvPr>
            <p:ph type="title"/>
          </p:nvPr>
        </p:nvSpPr>
        <p:spPr/>
        <p:txBody>
          <a:bodyPr/>
          <a:lstStyle/>
          <a:p>
            <a:r>
              <a:rPr lang="en-US" dirty="0"/>
              <a:t>User Objects</a:t>
            </a:r>
          </a:p>
        </p:txBody>
      </p:sp>
      <p:pic>
        <p:nvPicPr>
          <p:cNvPr id="10" name="Content Placeholder 9" descr="A diagram of a function&#10;&#10;Description automatically generated">
            <a:extLst>
              <a:ext uri="{FF2B5EF4-FFF2-40B4-BE49-F238E27FC236}">
                <a16:creationId xmlns:a16="http://schemas.microsoft.com/office/drawing/2014/main" id="{F8D4C11F-0B90-8683-3D0E-CB93C528086D}"/>
              </a:ext>
            </a:extLst>
          </p:cNvPr>
          <p:cNvPicPr>
            <a:picLocks noGrp="1" noChangeAspect="1"/>
          </p:cNvPicPr>
          <p:nvPr>
            <p:ph sz="half" idx="2"/>
          </p:nvPr>
        </p:nvPicPr>
        <p:blipFill>
          <a:blip r:embed="rId2"/>
          <a:stretch>
            <a:fillRect/>
          </a:stretch>
        </p:blipFill>
        <p:spPr>
          <a:xfrm>
            <a:off x="6628874" y="2138879"/>
            <a:ext cx="5202237" cy="2580242"/>
          </a:xfrm>
        </p:spPr>
      </p:pic>
    </p:spTree>
    <p:extLst>
      <p:ext uri="{BB962C8B-B14F-4D97-AF65-F5344CB8AC3E}">
        <p14:creationId xmlns:p14="http://schemas.microsoft.com/office/powerpoint/2010/main" val="186217573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A52BF6-39A2-BEA1-5DA9-28220650ED8B}"/>
              </a:ext>
            </a:extLst>
          </p:cNvPr>
          <p:cNvSpPr>
            <a:spLocks noGrp="1"/>
          </p:cNvSpPr>
          <p:nvPr>
            <p:ph sz="half" idx="1"/>
          </p:nvPr>
        </p:nvSpPr>
        <p:spPr>
          <a:xfrm>
            <a:off x="1230116" y="1600200"/>
            <a:ext cx="4950835" cy="4749393"/>
          </a:xfrm>
        </p:spPr>
        <p:txBody>
          <a:bodyPr>
            <a:normAutofit lnSpcReduction="10000"/>
          </a:bodyPr>
          <a:lstStyle/>
          <a:p>
            <a:r>
              <a:rPr lang="en-US" dirty="0"/>
              <a:t>In GMAT, a “</a:t>
            </a:r>
            <a:r>
              <a:rPr lang="en-US" dirty="0" err="1"/>
              <a:t>CoordinateSystem</a:t>
            </a:r>
            <a:r>
              <a:rPr lang="en-US" dirty="0"/>
              <a:t>” (CS) is really a coordinate frame</a:t>
            </a:r>
          </a:p>
          <a:p>
            <a:pPr lvl="1"/>
            <a:r>
              <a:rPr lang="en-US" dirty="0"/>
              <a:t>Origin</a:t>
            </a:r>
          </a:p>
          <a:p>
            <a:pPr lvl="1"/>
            <a:r>
              <a:rPr lang="en-US" dirty="0"/>
              <a:t>Orientation, given by an axis system</a:t>
            </a:r>
          </a:p>
          <a:p>
            <a:r>
              <a:rPr lang="en-US" dirty="0"/>
              <a:t>Based on this framework, different representations are built for the simulation</a:t>
            </a:r>
          </a:p>
          <a:p>
            <a:pPr lvl="1"/>
            <a:r>
              <a:rPr lang="en-US" dirty="0"/>
              <a:t>State representations: Cartesian, Keplerian, Equinoctial, …</a:t>
            </a:r>
          </a:p>
          <a:p>
            <a:pPr lvl="1"/>
            <a:r>
              <a:rPr lang="en-US" dirty="0"/>
              <a:t>Transformations in GMAT generally run through a Cartesian representation</a:t>
            </a:r>
          </a:p>
          <a:p>
            <a:r>
              <a:rPr lang="en-US" dirty="0"/>
              <a:t>The User Object Model provides the core elements used when working with GMAT coordinate systems</a:t>
            </a:r>
          </a:p>
          <a:p>
            <a:r>
              <a:rPr lang="en-US" dirty="0"/>
              <a:t>Origins and Axes, the building blocks of coordinate systems, are GMAT User Objects.</a:t>
            </a:r>
          </a:p>
          <a:p>
            <a:endParaRPr lang="en-US" dirty="0"/>
          </a:p>
        </p:txBody>
      </p:sp>
      <p:sp>
        <p:nvSpPr>
          <p:cNvPr id="3" name="Content Placeholder 2">
            <a:extLst>
              <a:ext uri="{FF2B5EF4-FFF2-40B4-BE49-F238E27FC236}">
                <a16:creationId xmlns:a16="http://schemas.microsoft.com/office/drawing/2014/main" id="{541D8EB4-A2A9-8CDF-6812-D60DC7F7B752}"/>
              </a:ext>
            </a:extLst>
          </p:cNvPr>
          <p:cNvSpPr>
            <a:spLocks noGrp="1"/>
          </p:cNvSpPr>
          <p:nvPr>
            <p:ph sz="half" idx="2"/>
          </p:nvPr>
        </p:nvSpPr>
        <p:spPr>
          <a:xfrm>
            <a:off x="6180950" y="1600200"/>
            <a:ext cx="6011049" cy="4960671"/>
          </a:xfrm>
        </p:spPr>
        <p:txBody>
          <a:bodyPr vert="horz" lIns="91440" tIns="45720" rIns="91440" bIns="45720" rtlCol="0" anchor="t">
            <a:normAutofit fontScale="92500" lnSpcReduction="10000"/>
          </a:bodyPr>
          <a:lstStyle/>
          <a:p>
            <a:pPr marL="347345" indent="-347345"/>
            <a:r>
              <a:rPr lang="en-US" dirty="0">
                <a:latin typeface="Calibri"/>
                <a:cs typeface="Calibri"/>
              </a:rPr>
              <a:t>The GMAT Simulation creates a basic set of objects contained in a default </a:t>
            </a:r>
            <a:r>
              <a:rPr lang="en-US" dirty="0" err="1">
                <a:latin typeface="Calibri"/>
                <a:cs typeface="Calibri"/>
              </a:rPr>
              <a:t>SolarSystem</a:t>
            </a:r>
            <a:r>
              <a:rPr lang="en-US" dirty="0">
                <a:latin typeface="Calibri"/>
                <a:cs typeface="Calibri"/>
              </a:rPr>
              <a:t> object,   consisting of the Sun, nine planets, Earth’s moon (Luna), SS Barycenter</a:t>
            </a:r>
            <a:endParaRPr lang="en-US">
              <a:latin typeface="Calibri"/>
              <a:cs typeface="Calibri"/>
            </a:endParaRPr>
          </a:p>
          <a:p>
            <a:pPr marL="740410" lvl="1" indent="-283210"/>
            <a:r>
              <a:rPr lang="en-US" dirty="0"/>
              <a:t>GMAT’s Solar System has Pluto as a planet</a:t>
            </a:r>
          </a:p>
          <a:p>
            <a:pPr marL="740410" lvl="1" indent="-283210"/>
            <a:r>
              <a:rPr lang="en-US" dirty="0"/>
              <a:t>The default Solar System is accessed using the Moderator:</a:t>
            </a:r>
            <a:br>
              <a:rPr lang="en-US" dirty="0"/>
            </a:br>
            <a:br>
              <a:rPr lang="en-US" dirty="0"/>
            </a:br>
            <a:r>
              <a:rPr lang="en-US" dirty="0"/>
              <a:t>ss = </a:t>
            </a:r>
            <a:r>
              <a:rPr lang="en-US" dirty="0" err="1"/>
              <a:t>gmat.Moderator.Instance</a:t>
            </a:r>
            <a:r>
              <a:rPr lang="en-US" dirty="0"/>
              <a:t>().</a:t>
            </a:r>
            <a:r>
              <a:rPr lang="en-US" dirty="0" err="1"/>
              <a:t>GetSolarSystemInUse</a:t>
            </a:r>
            <a:r>
              <a:rPr lang="en-US" dirty="0"/>
              <a:t>()</a:t>
            </a:r>
          </a:p>
          <a:p>
            <a:pPr marL="740410" lvl="1" indent="-283210"/>
            <a:r>
              <a:rPr lang="en-US" dirty="0"/>
              <a:t>Additional Solar System members:</a:t>
            </a:r>
          </a:p>
          <a:p>
            <a:pPr lvl="2"/>
            <a:r>
              <a:rPr lang="en-US" dirty="0"/>
              <a:t>Moons</a:t>
            </a:r>
          </a:p>
          <a:p>
            <a:pPr lvl="2"/>
            <a:r>
              <a:rPr lang="en-US" dirty="0"/>
              <a:t>Asteroids</a:t>
            </a:r>
          </a:p>
          <a:p>
            <a:pPr lvl="2"/>
            <a:r>
              <a:rPr lang="en-US" dirty="0"/>
              <a:t>Comets</a:t>
            </a:r>
          </a:p>
          <a:p>
            <a:pPr marL="347345" indent="-347345"/>
            <a:r>
              <a:rPr lang="en-US" dirty="0"/>
              <a:t>Additional CS Points:</a:t>
            </a:r>
          </a:p>
          <a:p>
            <a:pPr marL="740410" lvl="1" indent="-283210"/>
            <a:r>
              <a:rPr lang="en-US" dirty="0" err="1"/>
              <a:t>Barycenters</a:t>
            </a:r>
            <a:endParaRPr lang="en-US" dirty="0"/>
          </a:p>
          <a:p>
            <a:pPr marL="740410" lvl="1" indent="-283210"/>
            <a:r>
              <a:rPr lang="en-US" dirty="0"/>
              <a:t>Libration (Lagrange) Points</a:t>
            </a:r>
          </a:p>
          <a:p>
            <a:pPr marL="740410" lvl="1" indent="-283210"/>
            <a:r>
              <a:rPr lang="en-US" dirty="0"/>
              <a:t>Ground Stations</a:t>
            </a:r>
          </a:p>
          <a:p>
            <a:pPr marL="740410" lvl="1" indent="-283210"/>
            <a:r>
              <a:rPr lang="en-US" dirty="0"/>
              <a:t>Spacecraft</a:t>
            </a:r>
          </a:p>
        </p:txBody>
      </p:sp>
      <p:sp>
        <p:nvSpPr>
          <p:cNvPr id="4" name="Slide Number Placeholder 3">
            <a:extLst>
              <a:ext uri="{FF2B5EF4-FFF2-40B4-BE49-F238E27FC236}">
                <a16:creationId xmlns:a16="http://schemas.microsoft.com/office/drawing/2014/main" id="{CF0DD1B8-641A-AAB9-EEF1-E3BCDC6BEEAB}"/>
              </a:ext>
            </a:extLst>
          </p:cNvPr>
          <p:cNvSpPr>
            <a:spLocks noGrp="1"/>
          </p:cNvSpPr>
          <p:nvPr>
            <p:ph type="sldNum" sz="quarter" idx="12"/>
          </p:nvPr>
        </p:nvSpPr>
        <p:spPr/>
        <p:txBody>
          <a:bodyPr/>
          <a:lstStyle/>
          <a:p>
            <a:fld id="{B89D3D56-9C5D-E74E-9C18-21C2C5E31D07}" type="slidenum">
              <a:rPr lang="en-US" smtClean="0"/>
              <a:pPr/>
              <a:t>336</a:t>
            </a:fld>
            <a:endParaRPr lang="en-US"/>
          </a:p>
        </p:txBody>
      </p:sp>
      <p:sp>
        <p:nvSpPr>
          <p:cNvPr id="5" name="Title 4">
            <a:extLst>
              <a:ext uri="{FF2B5EF4-FFF2-40B4-BE49-F238E27FC236}">
                <a16:creationId xmlns:a16="http://schemas.microsoft.com/office/drawing/2014/main" id="{695F687B-56F8-6B9D-552B-78BD96235929}"/>
              </a:ext>
            </a:extLst>
          </p:cNvPr>
          <p:cNvSpPr>
            <a:spLocks noGrp="1"/>
          </p:cNvSpPr>
          <p:nvPr>
            <p:ph type="title"/>
          </p:nvPr>
        </p:nvSpPr>
        <p:spPr/>
        <p:txBody>
          <a:bodyPr/>
          <a:lstStyle/>
          <a:p>
            <a:r>
              <a:rPr lang="en-US" dirty="0"/>
              <a:t>Coordinate System Introduction</a:t>
            </a:r>
          </a:p>
        </p:txBody>
      </p:sp>
    </p:spTree>
    <p:extLst>
      <p:ext uri="{BB962C8B-B14F-4D97-AF65-F5344CB8AC3E}">
        <p14:creationId xmlns:p14="http://schemas.microsoft.com/office/powerpoint/2010/main" val="1196619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BE1BB92-0585-0742-F499-3870CABC5442}"/>
              </a:ext>
            </a:extLst>
          </p:cNvPr>
          <p:cNvSpPr>
            <a:spLocks noGrp="1"/>
          </p:cNvSpPr>
          <p:nvPr>
            <p:ph sz="half" idx="1"/>
          </p:nvPr>
        </p:nvSpPr>
        <p:spPr>
          <a:xfrm>
            <a:off x="1230116" y="1600201"/>
            <a:ext cx="5338091" cy="4343400"/>
          </a:xfrm>
        </p:spPr>
        <p:txBody>
          <a:bodyPr>
            <a:normAutofit fontScale="92500" lnSpcReduction="10000"/>
          </a:bodyPr>
          <a:lstStyle/>
          <a:p>
            <a:r>
              <a:rPr lang="en-US" b="1" u="sng" dirty="0"/>
              <a:t>User Objects</a:t>
            </a:r>
            <a:r>
              <a:rPr lang="en-US" dirty="0"/>
              <a:t> are Constructed using a Type/name syntax:</a:t>
            </a:r>
            <a:br>
              <a:rPr lang="en-US" dirty="0"/>
            </a:br>
            <a:br>
              <a:rPr lang="en-US" dirty="0"/>
            </a:br>
            <a:r>
              <a:rPr lang="en-US" dirty="0"/>
              <a:t>L2 = </a:t>
            </a:r>
            <a:r>
              <a:rPr lang="en-US" dirty="0" err="1"/>
              <a:t>gmat.</a:t>
            </a:r>
            <a:r>
              <a:rPr lang="en-US" b="1" dirty="0" err="1"/>
              <a:t>Construct</a:t>
            </a:r>
            <a:r>
              <a:rPr lang="en-US" b="1" dirty="0"/>
              <a:t>(“LibrationPoint”,”EML2”)</a:t>
            </a:r>
            <a:br>
              <a:rPr lang="en-US" b="1" dirty="0"/>
            </a:br>
            <a:r>
              <a:rPr lang="en-US" dirty="0"/>
              <a:t>L2.SetField(“</a:t>
            </a:r>
            <a:r>
              <a:rPr lang="en-US" dirty="0" err="1"/>
              <a:t>Primary”,”Earth</a:t>
            </a:r>
            <a:r>
              <a:rPr lang="en-US" dirty="0"/>
              <a:t>”)</a:t>
            </a:r>
            <a:br>
              <a:rPr lang="en-US" dirty="0"/>
            </a:br>
            <a:r>
              <a:rPr lang="en-US" dirty="0"/>
              <a:t>L2.SetField(“</a:t>
            </a:r>
            <a:r>
              <a:rPr lang="en-US" dirty="0" err="1"/>
              <a:t>Secondary”,”Luna</a:t>
            </a:r>
            <a:r>
              <a:rPr lang="en-US" dirty="0"/>
              <a:t>”)</a:t>
            </a:r>
            <a:br>
              <a:rPr lang="en-US" dirty="0"/>
            </a:br>
            <a:r>
              <a:rPr lang="en-US" dirty="0"/>
              <a:t>L2.SetField(“Point”,”L2”)</a:t>
            </a:r>
            <a:br>
              <a:rPr lang="en-US" dirty="0"/>
            </a:br>
            <a:br>
              <a:rPr lang="en-US" dirty="0"/>
            </a:br>
            <a:r>
              <a:rPr lang="en-US" dirty="0"/>
              <a:t>These lines define the Earth-Moon L2 point for GMAT</a:t>
            </a:r>
          </a:p>
          <a:p>
            <a:r>
              <a:rPr lang="en-US" b="1" u="sng" dirty="0"/>
              <a:t>Coordinate Systems</a:t>
            </a:r>
            <a:r>
              <a:rPr lang="en-US" dirty="0"/>
              <a:t> use an extended Construct syntax:</a:t>
            </a:r>
            <a:br>
              <a:rPr lang="en-US" dirty="0"/>
            </a:br>
            <a:br>
              <a:rPr lang="en-US" dirty="0"/>
            </a:br>
            <a:r>
              <a:rPr lang="en-US" dirty="0" err="1"/>
              <a:t>myCS</a:t>
            </a:r>
            <a:r>
              <a:rPr lang="en-US" dirty="0"/>
              <a:t> = </a:t>
            </a:r>
            <a:r>
              <a:rPr lang="en-US" dirty="0" err="1"/>
              <a:t>gmat.</a:t>
            </a:r>
            <a:r>
              <a:rPr lang="en-US" b="1" dirty="0" err="1"/>
              <a:t>Construct</a:t>
            </a:r>
            <a:r>
              <a:rPr lang="en-US" b="1" dirty="0"/>
              <a:t>(“</a:t>
            </a:r>
            <a:r>
              <a:rPr lang="en-US" b="1" dirty="0" err="1"/>
              <a:t>CoordinateSystem</a:t>
            </a:r>
            <a:r>
              <a:rPr lang="en-US" b="1" dirty="0"/>
              <a:t>”,</a:t>
            </a:r>
            <a:br>
              <a:rPr lang="en-US" b="1" dirty="0"/>
            </a:br>
            <a:r>
              <a:rPr lang="en-US" b="1" dirty="0"/>
              <a:t>                  “</a:t>
            </a:r>
            <a:r>
              <a:rPr lang="en-US" b="1" dirty="0" err="1"/>
              <a:t>MyCS</a:t>
            </a:r>
            <a:r>
              <a:rPr lang="en-US" b="1" dirty="0"/>
              <a:t>”, “EML2”, “MJ2000Eq”)</a:t>
            </a:r>
            <a:br>
              <a:rPr lang="en-US" b="1" dirty="0"/>
            </a:br>
            <a:br>
              <a:rPr lang="en-US" b="1" dirty="0"/>
            </a:br>
            <a:r>
              <a:rPr lang="en-US" dirty="0"/>
              <a:t>This line builds a coordinate system centered at the Earth-Moon L2 libration point, aligned with the Earth equatorial axes</a:t>
            </a:r>
          </a:p>
        </p:txBody>
      </p:sp>
      <p:pic>
        <p:nvPicPr>
          <p:cNvPr id="7" name="Content Placeholder 6">
            <a:extLst>
              <a:ext uri="{FF2B5EF4-FFF2-40B4-BE49-F238E27FC236}">
                <a16:creationId xmlns:a16="http://schemas.microsoft.com/office/drawing/2014/main" id="{EAA93988-4A81-9279-5A13-B86DF813EA92}"/>
              </a:ext>
            </a:extLst>
          </p:cNvPr>
          <p:cNvPicPr>
            <a:picLocks noGrp="1" noChangeAspect="1"/>
          </p:cNvPicPr>
          <p:nvPr>
            <p:ph sz="half" idx="2"/>
          </p:nvPr>
        </p:nvPicPr>
        <p:blipFill>
          <a:blip r:embed="rId2"/>
          <a:stretch>
            <a:fillRect/>
          </a:stretch>
        </p:blipFill>
        <p:spPr>
          <a:xfrm>
            <a:off x="6809861" y="1600199"/>
            <a:ext cx="5078161" cy="4675469"/>
          </a:xfrm>
        </p:spPr>
      </p:pic>
      <p:sp>
        <p:nvSpPr>
          <p:cNvPr id="4" name="Slide Number Placeholder 3">
            <a:extLst>
              <a:ext uri="{FF2B5EF4-FFF2-40B4-BE49-F238E27FC236}">
                <a16:creationId xmlns:a16="http://schemas.microsoft.com/office/drawing/2014/main" id="{30B9E54B-AA7A-C1B7-6976-08D2FB9FBF79}"/>
              </a:ext>
            </a:extLst>
          </p:cNvPr>
          <p:cNvSpPr>
            <a:spLocks noGrp="1"/>
          </p:cNvSpPr>
          <p:nvPr>
            <p:ph type="sldNum" sz="quarter" idx="12"/>
          </p:nvPr>
        </p:nvSpPr>
        <p:spPr/>
        <p:txBody>
          <a:bodyPr/>
          <a:lstStyle/>
          <a:p>
            <a:fld id="{B89D3D56-9C5D-E74E-9C18-21C2C5E31D07}" type="slidenum">
              <a:rPr lang="en-US" smtClean="0"/>
              <a:pPr/>
              <a:t>337</a:t>
            </a:fld>
            <a:endParaRPr lang="en-US"/>
          </a:p>
        </p:txBody>
      </p:sp>
      <p:sp>
        <p:nvSpPr>
          <p:cNvPr id="5" name="Title 4">
            <a:extLst>
              <a:ext uri="{FF2B5EF4-FFF2-40B4-BE49-F238E27FC236}">
                <a16:creationId xmlns:a16="http://schemas.microsoft.com/office/drawing/2014/main" id="{4908476C-4F9D-249E-20D1-BEA96F0EA279}"/>
              </a:ext>
            </a:extLst>
          </p:cNvPr>
          <p:cNvSpPr>
            <a:spLocks noGrp="1"/>
          </p:cNvSpPr>
          <p:nvPr>
            <p:ph type="title"/>
          </p:nvPr>
        </p:nvSpPr>
        <p:spPr/>
        <p:txBody>
          <a:bodyPr/>
          <a:lstStyle/>
          <a:p>
            <a:r>
              <a:rPr lang="en-US" dirty="0"/>
              <a:t>User Object and Coordinate System Construction</a:t>
            </a:r>
          </a:p>
        </p:txBody>
      </p:sp>
    </p:spTree>
    <p:extLst>
      <p:ext uri="{BB962C8B-B14F-4D97-AF65-F5344CB8AC3E}">
        <p14:creationId xmlns:p14="http://schemas.microsoft.com/office/powerpoint/2010/main" val="140442009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C2337C-A7E0-AF77-2A0A-059A3B2B7A3B}"/>
              </a:ext>
            </a:extLst>
          </p:cNvPr>
          <p:cNvSpPr>
            <a:spLocks noGrp="1"/>
          </p:cNvSpPr>
          <p:nvPr>
            <p:ph sz="half" idx="1"/>
          </p:nvPr>
        </p:nvSpPr>
        <p:spPr>
          <a:xfrm>
            <a:off x="1230116" y="1126542"/>
            <a:ext cx="4950835" cy="5017662"/>
          </a:xfrm>
        </p:spPr>
        <p:txBody>
          <a:bodyPr/>
          <a:lstStyle/>
          <a:p>
            <a:r>
              <a:rPr lang="en-US" dirty="0"/>
              <a:t>Goal: Convert an ECI state to its L2 centered equivalent</a:t>
            </a:r>
          </a:p>
          <a:p>
            <a:r>
              <a:rPr lang="en-US" dirty="0"/>
              <a:t>Steps:</a:t>
            </a:r>
          </a:p>
          <a:p>
            <a:pPr marL="850392" lvl="1" indent="-457200">
              <a:buFont typeface="+mj-lt"/>
              <a:buAutoNum type="arabicPeriod"/>
            </a:pPr>
            <a:r>
              <a:rPr lang="en-US" dirty="0"/>
              <a:t>Setup the L2 libration point</a:t>
            </a:r>
          </a:p>
          <a:p>
            <a:pPr marL="850392" lvl="1" indent="-457200">
              <a:buFont typeface="+mj-lt"/>
              <a:buAutoNum type="arabicPeriod"/>
            </a:pPr>
            <a:r>
              <a:rPr lang="en-US" dirty="0"/>
              <a:t>Create coordinate systems</a:t>
            </a:r>
          </a:p>
          <a:p>
            <a:pPr marL="850392" lvl="1" indent="-457200">
              <a:buFont typeface="+mj-lt"/>
              <a:buAutoNum type="arabicPeriod"/>
            </a:pPr>
            <a:r>
              <a:rPr lang="en-US" dirty="0"/>
              <a:t>Define the input and output state</a:t>
            </a:r>
          </a:p>
          <a:p>
            <a:pPr marL="850392" lvl="1" indent="-457200">
              <a:buFont typeface="+mj-lt"/>
              <a:buAutoNum type="arabicPeriod"/>
            </a:pPr>
            <a:r>
              <a:rPr lang="en-US" dirty="0"/>
              <a:t>Prepare for conversion</a:t>
            </a:r>
          </a:p>
          <a:p>
            <a:pPr marL="850392" lvl="1" indent="-457200">
              <a:buFont typeface="+mj-lt"/>
              <a:buAutoNum type="arabicPeriod"/>
            </a:pPr>
            <a:r>
              <a:rPr lang="en-US" dirty="0"/>
              <a:t>Convert!</a:t>
            </a:r>
          </a:p>
          <a:p>
            <a:r>
              <a:rPr lang="en-US" dirty="0"/>
              <a:t>This code is in CoordinateConversion_1.py</a:t>
            </a:r>
          </a:p>
          <a:p>
            <a:r>
              <a:rPr lang="en-US" dirty="0"/>
              <a:t>There are a few subtleties…</a:t>
            </a:r>
            <a:br>
              <a:rPr lang="en-US" dirty="0"/>
            </a:br>
            <a:endParaRPr lang="en-US" dirty="0"/>
          </a:p>
        </p:txBody>
      </p:sp>
      <p:pic>
        <p:nvPicPr>
          <p:cNvPr id="7" name="Content Placeholder 6">
            <a:extLst>
              <a:ext uri="{FF2B5EF4-FFF2-40B4-BE49-F238E27FC236}">
                <a16:creationId xmlns:a16="http://schemas.microsoft.com/office/drawing/2014/main" id="{40F43E0C-36DC-60CD-EE07-87AAB773D6BB}"/>
              </a:ext>
            </a:extLst>
          </p:cNvPr>
          <p:cNvPicPr>
            <a:picLocks noGrp="1" noChangeAspect="1"/>
          </p:cNvPicPr>
          <p:nvPr>
            <p:ph sz="half" idx="2"/>
          </p:nvPr>
        </p:nvPicPr>
        <p:blipFill>
          <a:blip r:embed="rId2"/>
          <a:stretch>
            <a:fillRect/>
          </a:stretch>
        </p:blipFill>
        <p:spPr>
          <a:xfrm>
            <a:off x="6350254" y="1126541"/>
            <a:ext cx="5480857" cy="5224831"/>
          </a:xfrm>
        </p:spPr>
      </p:pic>
      <p:sp>
        <p:nvSpPr>
          <p:cNvPr id="4" name="Slide Number Placeholder 3">
            <a:extLst>
              <a:ext uri="{FF2B5EF4-FFF2-40B4-BE49-F238E27FC236}">
                <a16:creationId xmlns:a16="http://schemas.microsoft.com/office/drawing/2014/main" id="{FC127215-6EE3-EC0E-C4B4-9C974E2E65D8}"/>
              </a:ext>
            </a:extLst>
          </p:cNvPr>
          <p:cNvSpPr>
            <a:spLocks noGrp="1"/>
          </p:cNvSpPr>
          <p:nvPr>
            <p:ph type="sldNum" sz="quarter" idx="12"/>
          </p:nvPr>
        </p:nvSpPr>
        <p:spPr/>
        <p:txBody>
          <a:bodyPr/>
          <a:lstStyle/>
          <a:p>
            <a:fld id="{B89D3D56-9C5D-E74E-9C18-21C2C5E31D07}" type="slidenum">
              <a:rPr lang="en-US" smtClean="0"/>
              <a:pPr/>
              <a:t>338</a:t>
            </a:fld>
            <a:endParaRPr lang="en-US"/>
          </a:p>
        </p:txBody>
      </p:sp>
      <p:sp>
        <p:nvSpPr>
          <p:cNvPr id="5" name="Title 4">
            <a:extLst>
              <a:ext uri="{FF2B5EF4-FFF2-40B4-BE49-F238E27FC236}">
                <a16:creationId xmlns:a16="http://schemas.microsoft.com/office/drawing/2014/main" id="{292368C2-257E-06E1-9D31-6AC825E21FD0}"/>
              </a:ext>
            </a:extLst>
          </p:cNvPr>
          <p:cNvSpPr>
            <a:spLocks noGrp="1"/>
          </p:cNvSpPr>
          <p:nvPr>
            <p:ph type="title"/>
          </p:nvPr>
        </p:nvSpPr>
        <p:spPr/>
        <p:txBody>
          <a:bodyPr/>
          <a:lstStyle/>
          <a:p>
            <a:r>
              <a:rPr lang="en-US" dirty="0"/>
              <a:t>Coordinate System Conversion Example</a:t>
            </a:r>
          </a:p>
        </p:txBody>
      </p:sp>
    </p:spTree>
    <p:extLst>
      <p:ext uri="{BB962C8B-B14F-4D97-AF65-F5344CB8AC3E}">
        <p14:creationId xmlns:p14="http://schemas.microsoft.com/office/powerpoint/2010/main" val="414871128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C9D9B-2EAD-F3E0-0F8E-D9693C69AF6F}"/>
              </a:ext>
            </a:extLst>
          </p:cNvPr>
          <p:cNvSpPr>
            <a:spLocks noGrp="1"/>
          </p:cNvSpPr>
          <p:nvPr>
            <p:ph sz="half" idx="1"/>
          </p:nvPr>
        </p:nvSpPr>
        <p:spPr>
          <a:xfrm>
            <a:off x="1230116" y="1468527"/>
            <a:ext cx="4950835" cy="4960672"/>
          </a:xfrm>
        </p:spPr>
        <p:txBody>
          <a:bodyPr>
            <a:normAutofit fontScale="92500" lnSpcReduction="10000"/>
          </a:bodyPr>
          <a:lstStyle/>
          <a:p>
            <a:r>
              <a:rPr lang="en-US" dirty="0"/>
              <a:t>Coordinate Systems Need Axis Definition at Construction</a:t>
            </a:r>
          </a:p>
          <a:p>
            <a:pPr lvl="1"/>
            <a:r>
              <a:rPr lang="en-US" dirty="0"/>
              <a:t>Construct(“</a:t>
            </a:r>
            <a:r>
              <a:rPr lang="en-US" dirty="0" err="1"/>
              <a:t>CoordinateSystem</a:t>
            </a:r>
            <a:r>
              <a:rPr lang="en-US" dirty="0"/>
              <a:t>”,”Name”) builds a misconfigured CS</a:t>
            </a:r>
          </a:p>
          <a:p>
            <a:pPr lvl="1"/>
            <a:r>
              <a:rPr lang="en-US" dirty="0"/>
              <a:t>Recovery: Clear the malformed object from the workspace</a:t>
            </a:r>
          </a:p>
          <a:p>
            <a:r>
              <a:rPr lang="en-US" dirty="0"/>
              <a:t>Note introduction of API command Clear()</a:t>
            </a:r>
          </a:p>
          <a:p>
            <a:pPr lvl="1"/>
            <a:r>
              <a:rPr lang="en-US" dirty="0"/>
              <a:t>Clear(name) removes that object from the configuration</a:t>
            </a:r>
          </a:p>
          <a:p>
            <a:pPr lvl="1"/>
            <a:r>
              <a:rPr lang="en-US" dirty="0"/>
              <a:t>Clear() removes all objects from the configuration</a:t>
            </a:r>
          </a:p>
          <a:p>
            <a:pPr lvl="2"/>
            <a:r>
              <a:rPr lang="en-US" dirty="0"/>
              <a:t>The solar system remains intact</a:t>
            </a:r>
          </a:p>
          <a:p>
            <a:pPr lvl="2"/>
            <a:r>
              <a:rPr lang="en-US" dirty="0"/>
              <a:t>If built, default CS’s remain as well</a:t>
            </a:r>
          </a:p>
          <a:p>
            <a:pPr lvl="3"/>
            <a:r>
              <a:rPr lang="en-US" dirty="0"/>
              <a:t>EarthMJ2000Eq</a:t>
            </a:r>
          </a:p>
          <a:p>
            <a:pPr lvl="3"/>
            <a:r>
              <a:rPr lang="en-US" dirty="0"/>
              <a:t>EarthMJ2000Ec</a:t>
            </a:r>
          </a:p>
          <a:p>
            <a:pPr lvl="3"/>
            <a:r>
              <a:rPr lang="en-US" dirty="0" err="1"/>
              <a:t>EarthFixed</a:t>
            </a:r>
            <a:endParaRPr lang="en-US" dirty="0"/>
          </a:p>
          <a:p>
            <a:pPr lvl="3"/>
            <a:r>
              <a:rPr lang="en-US" dirty="0" err="1"/>
              <a:t>EarthICRF</a:t>
            </a:r>
            <a:endParaRPr lang="en-US" dirty="0"/>
          </a:p>
        </p:txBody>
      </p:sp>
      <p:sp>
        <p:nvSpPr>
          <p:cNvPr id="4" name="Slide Number Placeholder 3">
            <a:extLst>
              <a:ext uri="{FF2B5EF4-FFF2-40B4-BE49-F238E27FC236}">
                <a16:creationId xmlns:a16="http://schemas.microsoft.com/office/drawing/2014/main" id="{1F643042-0A7C-3048-E5EE-805BCB1C94D3}"/>
              </a:ext>
            </a:extLst>
          </p:cNvPr>
          <p:cNvSpPr>
            <a:spLocks noGrp="1"/>
          </p:cNvSpPr>
          <p:nvPr>
            <p:ph type="sldNum" sz="quarter" idx="12"/>
          </p:nvPr>
        </p:nvSpPr>
        <p:spPr/>
        <p:txBody>
          <a:bodyPr/>
          <a:lstStyle/>
          <a:p>
            <a:fld id="{B89D3D56-9C5D-E74E-9C18-21C2C5E31D07}" type="slidenum">
              <a:rPr lang="en-US" smtClean="0"/>
              <a:pPr/>
              <a:t>339</a:t>
            </a:fld>
            <a:endParaRPr lang="en-US"/>
          </a:p>
        </p:txBody>
      </p:sp>
      <p:sp>
        <p:nvSpPr>
          <p:cNvPr id="5" name="Title 4">
            <a:extLst>
              <a:ext uri="{FF2B5EF4-FFF2-40B4-BE49-F238E27FC236}">
                <a16:creationId xmlns:a16="http://schemas.microsoft.com/office/drawing/2014/main" id="{561F6BC3-03F8-51CD-96DD-ECADA19AAE8B}"/>
              </a:ext>
            </a:extLst>
          </p:cNvPr>
          <p:cNvSpPr>
            <a:spLocks noGrp="1"/>
          </p:cNvSpPr>
          <p:nvPr>
            <p:ph type="title"/>
          </p:nvPr>
        </p:nvSpPr>
        <p:spPr/>
        <p:txBody>
          <a:bodyPr/>
          <a:lstStyle/>
          <a:p>
            <a:r>
              <a:rPr lang="en-US" dirty="0"/>
              <a:t>Coordinate System Conversions, Note 1</a:t>
            </a:r>
          </a:p>
        </p:txBody>
      </p:sp>
      <p:pic>
        <p:nvPicPr>
          <p:cNvPr id="11" name="Content Placeholder 10">
            <a:extLst>
              <a:ext uri="{FF2B5EF4-FFF2-40B4-BE49-F238E27FC236}">
                <a16:creationId xmlns:a16="http://schemas.microsoft.com/office/drawing/2014/main" id="{078D535C-ADA7-A0FE-B8B3-65B48856CECF}"/>
              </a:ext>
            </a:extLst>
          </p:cNvPr>
          <p:cNvPicPr>
            <a:picLocks noGrp="1" noChangeAspect="1"/>
          </p:cNvPicPr>
          <p:nvPr>
            <p:ph sz="half" idx="2"/>
          </p:nvPr>
        </p:nvPicPr>
        <p:blipFill>
          <a:blip r:embed="rId2"/>
          <a:stretch>
            <a:fillRect/>
          </a:stretch>
        </p:blipFill>
        <p:spPr>
          <a:xfrm>
            <a:off x="6765266" y="1468527"/>
            <a:ext cx="5065845" cy="4960672"/>
          </a:xfrm>
        </p:spPr>
      </p:pic>
    </p:spTree>
    <p:extLst>
      <p:ext uri="{BB962C8B-B14F-4D97-AF65-F5344CB8AC3E}">
        <p14:creationId xmlns:p14="http://schemas.microsoft.com/office/powerpoint/2010/main" val="40193052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85E163-CBF6-0198-8BC5-FE33AD72F589}"/>
              </a:ext>
            </a:extLst>
          </p:cNvPr>
          <p:cNvSpPr>
            <a:spLocks noGrp="1"/>
          </p:cNvSpPr>
          <p:nvPr>
            <p:ph type="sldNum" sz="quarter" idx="12"/>
          </p:nvPr>
        </p:nvSpPr>
        <p:spPr/>
        <p:txBody>
          <a:bodyPr/>
          <a:lstStyle/>
          <a:p>
            <a:fld id="{B89D3D56-9C5D-E74E-9C18-21C2C5E31D07}" type="slidenum">
              <a:rPr lang="en-US" smtClean="0"/>
              <a:pPr/>
              <a:t>34</a:t>
            </a:fld>
            <a:endParaRPr lang="en-US"/>
          </a:p>
        </p:txBody>
      </p:sp>
      <p:sp>
        <p:nvSpPr>
          <p:cNvPr id="5" name="Title 4">
            <a:extLst>
              <a:ext uri="{FF2B5EF4-FFF2-40B4-BE49-F238E27FC236}">
                <a16:creationId xmlns:a16="http://schemas.microsoft.com/office/drawing/2014/main" id="{089C6E44-C453-A08C-96C3-D63BC3A21082}"/>
              </a:ext>
            </a:extLst>
          </p:cNvPr>
          <p:cNvSpPr>
            <a:spLocks noGrp="1"/>
          </p:cNvSpPr>
          <p:nvPr>
            <p:ph type="title"/>
          </p:nvPr>
        </p:nvSpPr>
        <p:spPr/>
        <p:txBody>
          <a:bodyPr/>
          <a:lstStyle/>
          <a:p>
            <a:r>
              <a:rPr lang="en-US"/>
              <a:t>Simulating an Orbit – Assessing the Results</a:t>
            </a:r>
          </a:p>
        </p:txBody>
      </p:sp>
      <p:pic>
        <p:nvPicPr>
          <p:cNvPr id="9" name="Picture 8">
            <a:extLst>
              <a:ext uri="{FF2B5EF4-FFF2-40B4-BE49-F238E27FC236}">
                <a16:creationId xmlns:a16="http://schemas.microsoft.com/office/drawing/2014/main" id="{5E6721F2-E1C1-2C2D-2A10-8AD459E24399}"/>
              </a:ext>
            </a:extLst>
          </p:cNvPr>
          <p:cNvPicPr>
            <a:picLocks noGrp="1" noRot="1" noChangeAspect="1" noMove="1" noResize="1" noEditPoints="1" noAdjustHandles="1" noChangeArrowheads="1" noChangeShapeType="1" noCrop="1"/>
          </p:cNvPicPr>
          <p:nvPr/>
        </p:nvPicPr>
        <p:blipFill>
          <a:blip r:embed="rId2"/>
          <a:srcRect/>
          <a:stretch/>
        </p:blipFill>
        <p:spPr>
          <a:xfrm>
            <a:off x="1228539" y="1179475"/>
            <a:ext cx="10041984" cy="5282932"/>
          </a:xfrm>
          <a:prstGeom prst="rect">
            <a:avLst/>
          </a:prstGeom>
          <a:ln>
            <a:solidFill>
              <a:schemeClr val="tx1"/>
            </a:solidFill>
          </a:ln>
        </p:spPr>
      </p:pic>
    </p:spTree>
    <p:extLst>
      <p:ext uri="{BB962C8B-B14F-4D97-AF65-F5344CB8AC3E}">
        <p14:creationId xmlns:p14="http://schemas.microsoft.com/office/powerpoint/2010/main" val="7469351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C9D9B-2EAD-F3E0-0F8E-D9693C69AF6F}"/>
              </a:ext>
            </a:extLst>
          </p:cNvPr>
          <p:cNvSpPr>
            <a:spLocks noGrp="1"/>
          </p:cNvSpPr>
          <p:nvPr>
            <p:ph sz="half" idx="1"/>
          </p:nvPr>
        </p:nvSpPr>
        <p:spPr>
          <a:xfrm>
            <a:off x="1230116" y="1468527"/>
            <a:ext cx="4950835" cy="4960672"/>
          </a:xfrm>
        </p:spPr>
        <p:txBody>
          <a:bodyPr>
            <a:normAutofit/>
          </a:bodyPr>
          <a:lstStyle/>
          <a:p>
            <a:r>
              <a:rPr lang="en-US" dirty="0"/>
              <a:t>Coordinate Systems require initialization before use</a:t>
            </a:r>
          </a:p>
          <a:p>
            <a:pPr lvl="1"/>
            <a:r>
              <a:rPr lang="en-US" dirty="0"/>
              <a:t>CS’s are built using GMAT objects to define the origin and axes</a:t>
            </a:r>
          </a:p>
          <a:p>
            <a:pPr lvl="1"/>
            <a:r>
              <a:rPr lang="en-US" dirty="0"/>
              <a:t>References are established at initialization</a:t>
            </a:r>
          </a:p>
          <a:p>
            <a:pPr lvl="1"/>
            <a:r>
              <a:rPr lang="en-US" dirty="0"/>
              <a:t>Uninitialized CS’s cannot compute correctly</a:t>
            </a:r>
          </a:p>
          <a:p>
            <a:r>
              <a:rPr lang="en-US" dirty="0"/>
              <a:t>The GMAT API will crash when using </a:t>
            </a:r>
            <a:r>
              <a:rPr lang="en-US" dirty="0" err="1"/>
              <a:t>unitialized</a:t>
            </a:r>
            <a:r>
              <a:rPr lang="en-US" dirty="0"/>
              <a:t> CS’s</a:t>
            </a:r>
          </a:p>
          <a:p>
            <a:pPr lvl="1"/>
            <a:r>
              <a:rPr lang="en-US" dirty="0"/>
              <a:t>See GMT-8064</a:t>
            </a:r>
          </a:p>
        </p:txBody>
      </p:sp>
      <p:sp>
        <p:nvSpPr>
          <p:cNvPr id="4" name="Slide Number Placeholder 3">
            <a:extLst>
              <a:ext uri="{FF2B5EF4-FFF2-40B4-BE49-F238E27FC236}">
                <a16:creationId xmlns:a16="http://schemas.microsoft.com/office/drawing/2014/main" id="{1F643042-0A7C-3048-E5EE-805BCB1C94D3}"/>
              </a:ext>
            </a:extLst>
          </p:cNvPr>
          <p:cNvSpPr>
            <a:spLocks noGrp="1"/>
          </p:cNvSpPr>
          <p:nvPr>
            <p:ph type="sldNum" sz="quarter" idx="12"/>
          </p:nvPr>
        </p:nvSpPr>
        <p:spPr/>
        <p:txBody>
          <a:bodyPr/>
          <a:lstStyle/>
          <a:p>
            <a:fld id="{B89D3D56-9C5D-E74E-9C18-21C2C5E31D07}" type="slidenum">
              <a:rPr lang="en-US" smtClean="0"/>
              <a:pPr/>
              <a:t>340</a:t>
            </a:fld>
            <a:endParaRPr lang="en-US"/>
          </a:p>
        </p:txBody>
      </p:sp>
      <p:sp>
        <p:nvSpPr>
          <p:cNvPr id="5" name="Title 4">
            <a:extLst>
              <a:ext uri="{FF2B5EF4-FFF2-40B4-BE49-F238E27FC236}">
                <a16:creationId xmlns:a16="http://schemas.microsoft.com/office/drawing/2014/main" id="{561F6BC3-03F8-51CD-96DD-ECADA19AAE8B}"/>
              </a:ext>
            </a:extLst>
          </p:cNvPr>
          <p:cNvSpPr>
            <a:spLocks noGrp="1"/>
          </p:cNvSpPr>
          <p:nvPr>
            <p:ph type="title"/>
          </p:nvPr>
        </p:nvSpPr>
        <p:spPr/>
        <p:txBody>
          <a:bodyPr/>
          <a:lstStyle/>
          <a:p>
            <a:r>
              <a:rPr lang="en-US" dirty="0"/>
              <a:t>Coordinate System Conversions, Note 2</a:t>
            </a:r>
          </a:p>
        </p:txBody>
      </p:sp>
      <p:pic>
        <p:nvPicPr>
          <p:cNvPr id="7" name="Picture 6">
            <a:extLst>
              <a:ext uri="{FF2B5EF4-FFF2-40B4-BE49-F238E27FC236}">
                <a16:creationId xmlns:a16="http://schemas.microsoft.com/office/drawing/2014/main" id="{D9B4BD07-1113-5715-D74C-110910465E07}"/>
              </a:ext>
            </a:extLst>
          </p:cNvPr>
          <p:cNvPicPr>
            <a:picLocks noChangeAspect="1"/>
          </p:cNvPicPr>
          <p:nvPr/>
        </p:nvPicPr>
        <p:blipFill>
          <a:blip r:embed="rId2"/>
          <a:stretch>
            <a:fillRect/>
          </a:stretch>
        </p:blipFill>
        <p:spPr>
          <a:xfrm>
            <a:off x="6456405" y="1075315"/>
            <a:ext cx="5405596" cy="2654900"/>
          </a:xfrm>
          <a:prstGeom prst="rect">
            <a:avLst/>
          </a:prstGeom>
        </p:spPr>
      </p:pic>
      <p:pic>
        <p:nvPicPr>
          <p:cNvPr id="9" name="Picture 8">
            <a:extLst>
              <a:ext uri="{FF2B5EF4-FFF2-40B4-BE49-F238E27FC236}">
                <a16:creationId xmlns:a16="http://schemas.microsoft.com/office/drawing/2014/main" id="{092EA3C1-2387-A18F-0808-BE0E03620C3F}"/>
              </a:ext>
            </a:extLst>
          </p:cNvPr>
          <p:cNvPicPr>
            <a:picLocks noChangeAspect="1"/>
          </p:cNvPicPr>
          <p:nvPr/>
        </p:nvPicPr>
        <p:blipFill>
          <a:blip r:embed="rId3"/>
          <a:stretch>
            <a:fillRect/>
          </a:stretch>
        </p:blipFill>
        <p:spPr>
          <a:xfrm>
            <a:off x="6456403" y="3881277"/>
            <a:ext cx="5405597" cy="2654901"/>
          </a:xfrm>
          <a:prstGeom prst="rect">
            <a:avLst/>
          </a:prstGeom>
        </p:spPr>
      </p:pic>
    </p:spTree>
    <p:extLst>
      <p:ext uri="{BB962C8B-B14F-4D97-AF65-F5344CB8AC3E}">
        <p14:creationId xmlns:p14="http://schemas.microsoft.com/office/powerpoint/2010/main" val="25655504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3C9D9B-2EAD-F3E0-0F8E-D9693C69AF6F}"/>
              </a:ext>
            </a:extLst>
          </p:cNvPr>
          <p:cNvSpPr>
            <a:spLocks noGrp="1"/>
          </p:cNvSpPr>
          <p:nvPr>
            <p:ph sz="half" idx="1"/>
          </p:nvPr>
        </p:nvSpPr>
        <p:spPr>
          <a:xfrm>
            <a:off x="1228539" y="1375852"/>
            <a:ext cx="4950835" cy="4960672"/>
          </a:xfrm>
        </p:spPr>
        <p:txBody>
          <a:bodyPr>
            <a:normAutofit/>
          </a:bodyPr>
          <a:lstStyle/>
          <a:p>
            <a:r>
              <a:rPr lang="en-US" dirty="0"/>
              <a:t>Coordinate Converters are </a:t>
            </a:r>
            <a:r>
              <a:rPr lang="en-US" b="1" dirty="0"/>
              <a:t>not</a:t>
            </a:r>
            <a:r>
              <a:rPr lang="en-US" dirty="0"/>
              <a:t> singletons</a:t>
            </a:r>
          </a:p>
          <a:p>
            <a:pPr lvl="1"/>
            <a:r>
              <a:rPr lang="en-US" dirty="0"/>
              <a:t>Maintain state data from the last conversion</a:t>
            </a:r>
          </a:p>
          <a:p>
            <a:pPr lvl="1"/>
            <a:r>
              <a:rPr lang="en-US" dirty="0"/>
              <a:t>CS Converters provide access to:</a:t>
            </a:r>
          </a:p>
          <a:p>
            <a:pPr lvl="2"/>
            <a:r>
              <a:rPr lang="en-US" dirty="0"/>
              <a:t>The rotation matrix from the conversion</a:t>
            </a:r>
          </a:p>
          <a:p>
            <a:pPr lvl="2"/>
            <a:r>
              <a:rPr lang="en-US" dirty="0"/>
              <a:t>The time derivative of the rotation matrix</a:t>
            </a:r>
          </a:p>
          <a:p>
            <a:r>
              <a:rPr lang="en-US" dirty="0"/>
              <a:t>CoordinateConversion_2.py demonstrates a conversion from Earth centered inertial coordinates to Earth fixed coordinates </a:t>
            </a:r>
          </a:p>
          <a:p>
            <a:r>
              <a:rPr lang="en-US" dirty="0"/>
              <a:t>The .</a:t>
            </a:r>
            <a:r>
              <a:rPr lang="en-US" dirty="0" err="1"/>
              <a:t>py</a:t>
            </a:r>
            <a:r>
              <a:rPr lang="en-US" dirty="0"/>
              <a:t> file includes the transformation back to ECI</a:t>
            </a:r>
          </a:p>
          <a:p>
            <a:pPr lvl="1"/>
            <a:r>
              <a:rPr lang="en-US" dirty="0"/>
              <a:t>The round-trip transformation shows numerical artifacts:</a:t>
            </a:r>
          </a:p>
          <a:p>
            <a:pPr lvl="2"/>
            <a:r>
              <a:rPr lang="pt-BR" dirty="0"/>
              <a:t>r:  7000.0 -2.2218e-13 -1.0658e-14</a:t>
            </a:r>
          </a:p>
          <a:p>
            <a:pPr lvl="2"/>
            <a:r>
              <a:rPr lang="pt-BR" dirty="0"/>
              <a:t>v:  7.8198e-17 5.4999... 5.4999...</a:t>
            </a:r>
            <a:endParaRPr lang="en-US" dirty="0"/>
          </a:p>
        </p:txBody>
      </p:sp>
      <p:sp>
        <p:nvSpPr>
          <p:cNvPr id="4" name="Slide Number Placeholder 3">
            <a:extLst>
              <a:ext uri="{FF2B5EF4-FFF2-40B4-BE49-F238E27FC236}">
                <a16:creationId xmlns:a16="http://schemas.microsoft.com/office/drawing/2014/main" id="{1F643042-0A7C-3048-E5EE-805BCB1C94D3}"/>
              </a:ext>
            </a:extLst>
          </p:cNvPr>
          <p:cNvSpPr>
            <a:spLocks noGrp="1"/>
          </p:cNvSpPr>
          <p:nvPr>
            <p:ph type="sldNum" sz="quarter" idx="12"/>
          </p:nvPr>
        </p:nvSpPr>
        <p:spPr/>
        <p:txBody>
          <a:bodyPr/>
          <a:lstStyle/>
          <a:p>
            <a:fld id="{B89D3D56-9C5D-E74E-9C18-21C2C5E31D07}" type="slidenum">
              <a:rPr lang="en-US" smtClean="0"/>
              <a:pPr/>
              <a:t>341</a:t>
            </a:fld>
            <a:endParaRPr lang="en-US"/>
          </a:p>
        </p:txBody>
      </p:sp>
      <p:sp>
        <p:nvSpPr>
          <p:cNvPr id="5" name="Title 4">
            <a:extLst>
              <a:ext uri="{FF2B5EF4-FFF2-40B4-BE49-F238E27FC236}">
                <a16:creationId xmlns:a16="http://schemas.microsoft.com/office/drawing/2014/main" id="{561F6BC3-03F8-51CD-96DD-ECADA19AAE8B}"/>
              </a:ext>
            </a:extLst>
          </p:cNvPr>
          <p:cNvSpPr>
            <a:spLocks noGrp="1"/>
          </p:cNvSpPr>
          <p:nvPr>
            <p:ph type="title"/>
          </p:nvPr>
        </p:nvSpPr>
        <p:spPr/>
        <p:txBody>
          <a:bodyPr/>
          <a:lstStyle/>
          <a:p>
            <a:r>
              <a:rPr lang="en-US" dirty="0"/>
              <a:t>Coordinate System Conversions, Note 3</a:t>
            </a:r>
          </a:p>
        </p:txBody>
      </p:sp>
      <p:pic>
        <p:nvPicPr>
          <p:cNvPr id="7" name="Content Placeholder 6">
            <a:extLst>
              <a:ext uri="{FF2B5EF4-FFF2-40B4-BE49-F238E27FC236}">
                <a16:creationId xmlns:a16="http://schemas.microsoft.com/office/drawing/2014/main" id="{B74439C5-8FDA-7C08-10F1-09715AAEB830}"/>
              </a:ext>
            </a:extLst>
          </p:cNvPr>
          <p:cNvPicPr>
            <a:picLocks noGrp="1" noChangeAspect="1"/>
          </p:cNvPicPr>
          <p:nvPr>
            <p:ph sz="half" idx="2"/>
          </p:nvPr>
        </p:nvPicPr>
        <p:blipFill>
          <a:blip r:embed="rId2"/>
          <a:stretch>
            <a:fillRect/>
          </a:stretch>
        </p:blipFill>
        <p:spPr>
          <a:xfrm>
            <a:off x="6481137" y="1375852"/>
            <a:ext cx="5349974" cy="4984280"/>
          </a:xfrm>
        </p:spPr>
      </p:pic>
    </p:spTree>
    <p:extLst>
      <p:ext uri="{BB962C8B-B14F-4D97-AF65-F5344CB8AC3E}">
        <p14:creationId xmlns:p14="http://schemas.microsoft.com/office/powerpoint/2010/main" val="21424483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2B233B-C8BA-BD88-6201-13D1FF23D3EC}"/>
              </a:ext>
            </a:extLst>
          </p:cNvPr>
          <p:cNvSpPr>
            <a:spLocks noGrp="1"/>
          </p:cNvSpPr>
          <p:nvPr>
            <p:ph type="title"/>
          </p:nvPr>
        </p:nvSpPr>
        <p:spPr/>
        <p:txBody>
          <a:bodyPr/>
          <a:lstStyle/>
          <a:p>
            <a:r>
              <a:rPr lang="en-US" dirty="0"/>
              <a:t>Axis Systems (1 of 2)</a:t>
            </a:r>
          </a:p>
        </p:txBody>
      </p:sp>
      <p:sp>
        <p:nvSpPr>
          <p:cNvPr id="4" name="Slide Number Placeholder 3">
            <a:extLst>
              <a:ext uri="{FF2B5EF4-FFF2-40B4-BE49-F238E27FC236}">
                <a16:creationId xmlns:a16="http://schemas.microsoft.com/office/drawing/2014/main" id="{74BFFEB6-E3B2-99B8-DD78-1B64F09A24B2}"/>
              </a:ext>
            </a:extLst>
          </p:cNvPr>
          <p:cNvSpPr>
            <a:spLocks noGrp="1"/>
          </p:cNvSpPr>
          <p:nvPr>
            <p:ph type="sldNum" sz="quarter" idx="12"/>
          </p:nvPr>
        </p:nvSpPr>
        <p:spPr/>
        <p:txBody>
          <a:bodyPr/>
          <a:lstStyle/>
          <a:p>
            <a:fld id="{B89D3D56-9C5D-E74E-9C18-21C2C5E31D07}" type="slidenum">
              <a:rPr lang="en-US" smtClean="0"/>
              <a:pPr/>
              <a:t>342</a:t>
            </a:fld>
            <a:endParaRPr lang="en-US"/>
          </a:p>
        </p:txBody>
      </p:sp>
      <p:graphicFrame>
        <p:nvGraphicFramePr>
          <p:cNvPr id="5" name="Table 5">
            <a:extLst>
              <a:ext uri="{FF2B5EF4-FFF2-40B4-BE49-F238E27FC236}">
                <a16:creationId xmlns:a16="http://schemas.microsoft.com/office/drawing/2014/main" id="{197EB4AC-69E2-17A9-4B42-73FBFE804382}"/>
              </a:ext>
            </a:extLst>
          </p:cNvPr>
          <p:cNvGraphicFramePr>
            <a:graphicFrameLocks noGrp="1"/>
          </p:cNvGraphicFramePr>
          <p:nvPr>
            <p:ph idx="4294967295"/>
          </p:nvPr>
        </p:nvGraphicFramePr>
        <p:xfrm>
          <a:off x="733633" y="1169805"/>
          <a:ext cx="11097478" cy="4252318"/>
        </p:xfrm>
        <a:graphic>
          <a:graphicData uri="http://schemas.openxmlformats.org/drawingml/2006/table">
            <a:tbl>
              <a:tblPr firstRow="1" bandRow="1">
                <a:tableStyleId>{5C22544A-7EE6-4342-B048-85BDC9FD1C3A}</a:tableStyleId>
              </a:tblPr>
              <a:tblGrid>
                <a:gridCol w="1850165">
                  <a:extLst>
                    <a:ext uri="{9D8B030D-6E8A-4147-A177-3AD203B41FA5}">
                      <a16:colId xmlns:a16="http://schemas.microsoft.com/office/drawing/2014/main" val="147105956"/>
                    </a:ext>
                  </a:extLst>
                </a:gridCol>
                <a:gridCol w="2043671">
                  <a:extLst>
                    <a:ext uri="{9D8B030D-6E8A-4147-A177-3AD203B41FA5}">
                      <a16:colId xmlns:a16="http://schemas.microsoft.com/office/drawing/2014/main" val="3547691600"/>
                    </a:ext>
                  </a:extLst>
                </a:gridCol>
                <a:gridCol w="2171901">
                  <a:extLst>
                    <a:ext uri="{9D8B030D-6E8A-4147-A177-3AD203B41FA5}">
                      <a16:colId xmlns:a16="http://schemas.microsoft.com/office/drawing/2014/main" val="652516334"/>
                    </a:ext>
                  </a:extLst>
                </a:gridCol>
                <a:gridCol w="5031741">
                  <a:extLst>
                    <a:ext uri="{9D8B030D-6E8A-4147-A177-3AD203B41FA5}">
                      <a16:colId xmlns:a16="http://schemas.microsoft.com/office/drawing/2014/main" val="1562738322"/>
                    </a:ext>
                  </a:extLst>
                </a:gridCol>
              </a:tblGrid>
              <a:tr h="0">
                <a:tc>
                  <a:txBody>
                    <a:bodyPr/>
                    <a:lstStyle/>
                    <a:p>
                      <a:r>
                        <a:rPr lang="en-US" sz="1400" dirty="0"/>
                        <a:t>Axis Type</a:t>
                      </a:r>
                    </a:p>
                  </a:txBody>
                  <a:tcPr/>
                </a:tc>
                <a:tc>
                  <a:txBody>
                    <a:bodyPr/>
                    <a:lstStyle/>
                    <a:p>
                      <a:r>
                        <a:rPr lang="en-US" sz="1400" dirty="0"/>
                        <a:t>Primary Direction</a:t>
                      </a:r>
                    </a:p>
                  </a:txBody>
                  <a:tcPr/>
                </a:tc>
                <a:tc>
                  <a:txBody>
                    <a:bodyPr/>
                    <a:lstStyle/>
                    <a:p>
                      <a:r>
                        <a:rPr lang="en-US" sz="1400" dirty="0"/>
                        <a:t>Secondary Direction</a:t>
                      </a:r>
                    </a:p>
                  </a:txBody>
                  <a:tcPr/>
                </a:tc>
                <a:tc>
                  <a:txBody>
                    <a:bodyPr/>
                    <a:lstStyle/>
                    <a:p>
                      <a:r>
                        <a:rPr lang="en-US" sz="1400" dirty="0"/>
                        <a:t>Notes</a:t>
                      </a:r>
                    </a:p>
                  </a:txBody>
                  <a:tcPr/>
                </a:tc>
                <a:extLst>
                  <a:ext uri="{0D108BD9-81ED-4DB2-BD59-A6C34878D82A}">
                    <a16:rowId xmlns:a16="http://schemas.microsoft.com/office/drawing/2014/main" val="3501170785"/>
                  </a:ext>
                </a:extLst>
              </a:tr>
              <a:tr h="320398">
                <a:tc>
                  <a:txBody>
                    <a:bodyPr/>
                    <a:lstStyle/>
                    <a:p>
                      <a:r>
                        <a:rPr lang="en-US" sz="1400" dirty="0"/>
                        <a:t>MJ2000Eq</a:t>
                      </a:r>
                    </a:p>
                  </a:txBody>
                  <a:tcPr/>
                </a:tc>
                <a:tc>
                  <a:txBody>
                    <a:bodyPr/>
                    <a:lstStyle/>
                    <a:p>
                      <a:r>
                        <a:rPr lang="en-US" sz="1400" dirty="0"/>
                        <a:t>North Earth Spin Axis</a:t>
                      </a:r>
                    </a:p>
                  </a:txBody>
                  <a:tcPr/>
                </a:tc>
                <a:tc>
                  <a:txBody>
                    <a:bodyPr/>
                    <a:lstStyle/>
                    <a:p>
                      <a:r>
                        <a:rPr lang="en-US" sz="1400" dirty="0"/>
                        <a:t>Ecliptic/Equator Plane Intersection</a:t>
                      </a:r>
                    </a:p>
                  </a:txBody>
                  <a:tcPr/>
                </a:tc>
                <a:tc>
                  <a:txBody>
                    <a:bodyPr/>
                    <a:lstStyle/>
                    <a:p>
                      <a:r>
                        <a:rPr lang="en-US" sz="1400" dirty="0"/>
                        <a:t>Mean Equator and Equinox of date MJ2000, FK5 based</a:t>
                      </a:r>
                    </a:p>
                  </a:txBody>
                  <a:tcPr/>
                </a:tc>
                <a:extLst>
                  <a:ext uri="{0D108BD9-81ED-4DB2-BD59-A6C34878D82A}">
                    <a16:rowId xmlns:a16="http://schemas.microsoft.com/office/drawing/2014/main" val="250248456"/>
                  </a:ext>
                </a:extLst>
              </a:tr>
              <a:tr h="320398">
                <a:tc>
                  <a:txBody>
                    <a:bodyPr/>
                    <a:lstStyle/>
                    <a:p>
                      <a:r>
                        <a:rPr lang="en-US" sz="1400" dirty="0"/>
                        <a:t>MJ2000Ec</a:t>
                      </a:r>
                    </a:p>
                  </a:txBody>
                  <a:tcPr/>
                </a:tc>
                <a:tc>
                  <a:txBody>
                    <a:bodyPr/>
                    <a:lstStyle/>
                    <a:p>
                      <a:r>
                        <a:rPr lang="en-US" sz="1400" dirty="0"/>
                        <a:t>North Ecliptic</a:t>
                      </a:r>
                    </a:p>
                  </a:txBody>
                  <a:tcPr/>
                </a:tc>
                <a:tc>
                  <a:txBody>
                    <a:bodyPr/>
                    <a:lstStyle/>
                    <a:p>
                      <a:r>
                        <a:rPr lang="en-US" sz="1400" dirty="0"/>
                        <a:t>Ecliptic/Equator Plane Intersection</a:t>
                      </a:r>
                    </a:p>
                  </a:txBody>
                  <a:tcPr/>
                </a:tc>
                <a:tc>
                  <a:txBody>
                    <a:bodyPr/>
                    <a:lstStyle/>
                    <a:p>
                      <a:r>
                        <a:rPr lang="en-US" sz="1400" dirty="0"/>
                        <a:t>Mean Ecliptic and Equinox of date MJ2000, FK5 based</a:t>
                      </a:r>
                    </a:p>
                  </a:txBody>
                  <a:tcPr/>
                </a:tc>
                <a:extLst>
                  <a:ext uri="{0D108BD9-81ED-4DB2-BD59-A6C34878D82A}">
                    <a16:rowId xmlns:a16="http://schemas.microsoft.com/office/drawing/2014/main" val="2329014009"/>
                  </a:ext>
                </a:extLst>
              </a:tr>
              <a:tr h="320398">
                <a:tc>
                  <a:txBody>
                    <a:bodyPr/>
                    <a:lstStyle/>
                    <a:p>
                      <a:r>
                        <a:rPr lang="en-US" sz="1400" dirty="0" err="1"/>
                        <a:t>BodyFixed</a:t>
                      </a:r>
                      <a:endParaRPr lang="en-US" sz="1400" dirty="0"/>
                    </a:p>
                  </a:txBody>
                  <a:tcPr/>
                </a:tc>
                <a:tc>
                  <a:txBody>
                    <a:bodyPr/>
                    <a:lstStyle/>
                    <a:p>
                      <a:r>
                        <a:rPr lang="en-US" sz="1400" dirty="0"/>
                        <a:t>Body North Spin Axis</a:t>
                      </a:r>
                    </a:p>
                  </a:txBody>
                  <a:tcPr/>
                </a:tc>
                <a:tc>
                  <a:txBody>
                    <a:bodyPr/>
                    <a:lstStyle/>
                    <a:p>
                      <a:r>
                        <a:rPr lang="en-US" sz="1400" dirty="0"/>
                        <a:t>Body Prime Meridian</a:t>
                      </a:r>
                    </a:p>
                  </a:txBody>
                  <a:tcPr/>
                </a:tc>
                <a:tc>
                  <a:txBody>
                    <a:bodyPr/>
                    <a:lstStyle/>
                    <a:p>
                      <a:r>
                        <a:rPr lang="en-US" sz="1400" dirty="0"/>
                        <a:t>Body dependent</a:t>
                      </a:r>
                    </a:p>
                  </a:txBody>
                  <a:tcPr/>
                </a:tc>
                <a:extLst>
                  <a:ext uri="{0D108BD9-81ED-4DB2-BD59-A6C34878D82A}">
                    <a16:rowId xmlns:a16="http://schemas.microsoft.com/office/drawing/2014/main" val="146213235"/>
                  </a:ext>
                </a:extLst>
              </a:tr>
              <a:tr h="320398">
                <a:tc>
                  <a:txBody>
                    <a:bodyPr/>
                    <a:lstStyle/>
                    <a:p>
                      <a:r>
                        <a:rPr lang="en-US" sz="1400" dirty="0"/>
                        <a:t>ICRF</a:t>
                      </a:r>
                    </a:p>
                  </a:txBody>
                  <a:tcPr/>
                </a:tc>
                <a:tc>
                  <a:txBody>
                    <a:bodyPr/>
                    <a:lstStyle/>
                    <a:p>
                      <a:r>
                        <a:rPr lang="en-US" sz="1400" dirty="0"/>
                        <a:t>North Earth Spin Axis</a:t>
                      </a:r>
                    </a:p>
                  </a:txBody>
                  <a:tcPr/>
                </a:tc>
                <a:tc>
                  <a:txBody>
                    <a:bodyPr/>
                    <a:lstStyle/>
                    <a:p>
                      <a:r>
                        <a:rPr lang="en-US" sz="1400" dirty="0"/>
                        <a:t>Ecliptic/Equator Plane Intersection</a:t>
                      </a:r>
                    </a:p>
                  </a:txBody>
                  <a:tcPr/>
                </a:tc>
                <a:tc>
                  <a:txBody>
                    <a:bodyPr/>
                    <a:lstStyle/>
                    <a:p>
                      <a:r>
                        <a:rPr lang="en-US" sz="1400" dirty="0"/>
                        <a:t>Mean Equator and Equinox of date MJ2000, ICRF based</a:t>
                      </a:r>
                    </a:p>
                  </a:txBody>
                  <a:tcPr/>
                </a:tc>
                <a:extLst>
                  <a:ext uri="{0D108BD9-81ED-4DB2-BD59-A6C34878D82A}">
                    <a16:rowId xmlns:a16="http://schemas.microsoft.com/office/drawing/2014/main" val="1733737081"/>
                  </a:ext>
                </a:extLst>
              </a:tr>
              <a:tr h="320398">
                <a:tc>
                  <a:txBody>
                    <a:bodyPr/>
                    <a:lstStyle/>
                    <a:p>
                      <a:r>
                        <a:rPr lang="en-US" sz="1400" dirty="0"/>
                        <a:t>TOE</a:t>
                      </a:r>
                    </a:p>
                  </a:txBody>
                  <a:tcPr/>
                </a:tc>
                <a:tc>
                  <a:txBody>
                    <a:bodyPr/>
                    <a:lstStyle/>
                    <a:p>
                      <a:r>
                        <a:rPr lang="en-US" sz="1400" dirty="0"/>
                        <a:t>North Earth Spin Axis</a:t>
                      </a:r>
                    </a:p>
                  </a:txBody>
                  <a:tcPr/>
                </a:tc>
                <a:tc>
                  <a:txBody>
                    <a:bodyPr/>
                    <a:lstStyle/>
                    <a:p>
                      <a:r>
                        <a:rPr lang="en-US" sz="1400" dirty="0"/>
                        <a:t>Ecliptic/Equator Plane Intersection</a:t>
                      </a:r>
                    </a:p>
                  </a:txBody>
                  <a:tcPr/>
                </a:tc>
                <a:tc>
                  <a:txBody>
                    <a:bodyPr/>
                    <a:lstStyle/>
                    <a:p>
                      <a:r>
                        <a:rPr lang="en-US" sz="1400" dirty="0"/>
                        <a:t>True Equator and Equinox of specified epoch</a:t>
                      </a:r>
                    </a:p>
                  </a:txBody>
                  <a:tcPr/>
                </a:tc>
                <a:extLst>
                  <a:ext uri="{0D108BD9-81ED-4DB2-BD59-A6C34878D82A}">
                    <a16:rowId xmlns:a16="http://schemas.microsoft.com/office/drawing/2014/main" val="4293859829"/>
                  </a:ext>
                </a:extLst>
              </a:tr>
              <a:tr h="320398">
                <a:tc>
                  <a:txBody>
                    <a:bodyPr/>
                    <a:lstStyle/>
                    <a:p>
                      <a:r>
                        <a:rPr lang="en-US" sz="1400" dirty="0"/>
                        <a:t>TOD</a:t>
                      </a:r>
                    </a:p>
                  </a:txBody>
                  <a:tcPr/>
                </a:tc>
                <a:tc>
                  <a:txBody>
                    <a:bodyPr/>
                    <a:lstStyle/>
                    <a:p>
                      <a:r>
                        <a:rPr lang="en-US" sz="1400" dirty="0"/>
                        <a:t>North Earth Spin Axis</a:t>
                      </a:r>
                    </a:p>
                  </a:txBody>
                  <a:tcPr/>
                </a:tc>
                <a:tc>
                  <a:txBody>
                    <a:bodyPr/>
                    <a:lstStyle/>
                    <a:p>
                      <a:r>
                        <a:rPr lang="en-US" sz="1400" dirty="0"/>
                        <a:t>Ecliptic/Equator Plane Intersection</a:t>
                      </a:r>
                    </a:p>
                  </a:txBody>
                  <a:tcPr/>
                </a:tc>
                <a:tc>
                  <a:txBody>
                    <a:bodyPr/>
                    <a:lstStyle/>
                    <a:p>
                      <a:r>
                        <a:rPr lang="en-US" sz="1400" dirty="0"/>
                        <a:t>True Ecliptic and Equinox of current simulation epoch</a:t>
                      </a:r>
                    </a:p>
                  </a:txBody>
                  <a:tcPr/>
                </a:tc>
                <a:extLst>
                  <a:ext uri="{0D108BD9-81ED-4DB2-BD59-A6C34878D82A}">
                    <a16:rowId xmlns:a16="http://schemas.microsoft.com/office/drawing/2014/main" val="3393352956"/>
                  </a:ext>
                </a:extLst>
              </a:tr>
              <a:tr h="320398">
                <a:tc>
                  <a:txBody>
                    <a:bodyPr/>
                    <a:lstStyle/>
                    <a:p>
                      <a:r>
                        <a:rPr lang="en-US" sz="1400" dirty="0"/>
                        <a:t>MOE</a:t>
                      </a:r>
                    </a:p>
                  </a:txBody>
                  <a:tcPr/>
                </a:tc>
                <a:tc>
                  <a:txBody>
                    <a:bodyPr/>
                    <a:lstStyle/>
                    <a:p>
                      <a:r>
                        <a:rPr lang="en-US" sz="1400" dirty="0"/>
                        <a:t>North Earth Spin Axis</a:t>
                      </a:r>
                    </a:p>
                  </a:txBody>
                  <a:tcPr/>
                </a:tc>
                <a:tc>
                  <a:txBody>
                    <a:bodyPr/>
                    <a:lstStyle/>
                    <a:p>
                      <a:r>
                        <a:rPr lang="en-US" sz="1400" dirty="0"/>
                        <a:t>Ecliptic/Equator Plane Intersection</a:t>
                      </a:r>
                    </a:p>
                  </a:txBody>
                  <a:tcPr/>
                </a:tc>
                <a:tc>
                  <a:txBody>
                    <a:bodyPr/>
                    <a:lstStyle/>
                    <a:p>
                      <a:r>
                        <a:rPr lang="en-US" sz="1400" dirty="0"/>
                        <a:t>Mean Equator and Equinox of specified epoch</a:t>
                      </a:r>
                    </a:p>
                  </a:txBody>
                  <a:tcPr/>
                </a:tc>
                <a:extLst>
                  <a:ext uri="{0D108BD9-81ED-4DB2-BD59-A6C34878D82A}">
                    <a16:rowId xmlns:a16="http://schemas.microsoft.com/office/drawing/2014/main" val="4055703747"/>
                  </a:ext>
                </a:extLst>
              </a:tr>
              <a:tr h="320398">
                <a:tc>
                  <a:txBody>
                    <a:bodyPr/>
                    <a:lstStyle/>
                    <a:p>
                      <a:r>
                        <a:rPr lang="en-US" sz="1400" dirty="0"/>
                        <a:t>MOD</a:t>
                      </a:r>
                    </a:p>
                  </a:txBody>
                  <a:tcPr/>
                </a:tc>
                <a:tc>
                  <a:txBody>
                    <a:bodyPr/>
                    <a:lstStyle/>
                    <a:p>
                      <a:r>
                        <a:rPr lang="en-US" sz="1400" dirty="0"/>
                        <a:t>North Earth Spin Axis</a:t>
                      </a:r>
                    </a:p>
                  </a:txBody>
                  <a:tcPr/>
                </a:tc>
                <a:tc>
                  <a:txBody>
                    <a:bodyPr/>
                    <a:lstStyle/>
                    <a:p>
                      <a:r>
                        <a:rPr lang="en-US" sz="1400" dirty="0"/>
                        <a:t>Ecliptic/Equator Plane Intersection</a:t>
                      </a:r>
                    </a:p>
                  </a:txBody>
                  <a:tcPr/>
                </a:tc>
                <a:tc>
                  <a:txBody>
                    <a:bodyPr/>
                    <a:lstStyle/>
                    <a:p>
                      <a:r>
                        <a:rPr lang="en-US" sz="1400" dirty="0"/>
                        <a:t>Mean Ecliptic and Equinox of current simulation epoch</a:t>
                      </a:r>
                    </a:p>
                  </a:txBody>
                  <a:tcPr/>
                </a:tc>
                <a:extLst>
                  <a:ext uri="{0D108BD9-81ED-4DB2-BD59-A6C34878D82A}">
                    <a16:rowId xmlns:a16="http://schemas.microsoft.com/office/drawing/2014/main" val="1282584674"/>
                  </a:ext>
                </a:extLst>
              </a:tr>
            </a:tbl>
          </a:graphicData>
        </a:graphic>
      </p:graphicFrame>
    </p:spTree>
    <p:extLst>
      <p:ext uri="{BB962C8B-B14F-4D97-AF65-F5344CB8AC3E}">
        <p14:creationId xmlns:p14="http://schemas.microsoft.com/office/powerpoint/2010/main" val="8502452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DA0C8-3C36-23EF-5A33-8B5D1367A1AB}"/>
              </a:ext>
            </a:extLst>
          </p:cNvPr>
          <p:cNvSpPr>
            <a:spLocks noGrp="1"/>
          </p:cNvSpPr>
          <p:nvPr>
            <p:ph type="title"/>
          </p:nvPr>
        </p:nvSpPr>
        <p:spPr/>
        <p:txBody>
          <a:bodyPr/>
          <a:lstStyle/>
          <a:p>
            <a:r>
              <a:rPr lang="en-US" dirty="0"/>
              <a:t>Axis Systems (2 of 2)</a:t>
            </a:r>
          </a:p>
        </p:txBody>
      </p:sp>
      <p:sp>
        <p:nvSpPr>
          <p:cNvPr id="4" name="Slide Number Placeholder 3">
            <a:extLst>
              <a:ext uri="{FF2B5EF4-FFF2-40B4-BE49-F238E27FC236}">
                <a16:creationId xmlns:a16="http://schemas.microsoft.com/office/drawing/2014/main" id="{74BFFEB6-E3B2-99B8-DD78-1B64F09A24B2}"/>
              </a:ext>
            </a:extLst>
          </p:cNvPr>
          <p:cNvSpPr>
            <a:spLocks noGrp="1"/>
          </p:cNvSpPr>
          <p:nvPr>
            <p:ph type="sldNum" sz="quarter" idx="12"/>
          </p:nvPr>
        </p:nvSpPr>
        <p:spPr/>
        <p:txBody>
          <a:bodyPr/>
          <a:lstStyle/>
          <a:p>
            <a:fld id="{B89D3D56-9C5D-E74E-9C18-21C2C5E31D07}" type="slidenum">
              <a:rPr lang="en-US" smtClean="0"/>
              <a:pPr/>
              <a:t>343</a:t>
            </a:fld>
            <a:endParaRPr lang="en-US"/>
          </a:p>
        </p:txBody>
      </p:sp>
      <p:graphicFrame>
        <p:nvGraphicFramePr>
          <p:cNvPr id="5" name="Table 5">
            <a:extLst>
              <a:ext uri="{FF2B5EF4-FFF2-40B4-BE49-F238E27FC236}">
                <a16:creationId xmlns:a16="http://schemas.microsoft.com/office/drawing/2014/main" id="{197EB4AC-69E2-17A9-4B42-73FBFE804382}"/>
              </a:ext>
            </a:extLst>
          </p:cNvPr>
          <p:cNvGraphicFramePr>
            <a:graphicFrameLocks noGrp="1"/>
          </p:cNvGraphicFramePr>
          <p:nvPr>
            <p:ph idx="4294967295"/>
          </p:nvPr>
        </p:nvGraphicFramePr>
        <p:xfrm>
          <a:off x="734024" y="1160463"/>
          <a:ext cx="11097087" cy="4325628"/>
        </p:xfrm>
        <a:graphic>
          <a:graphicData uri="http://schemas.openxmlformats.org/drawingml/2006/table">
            <a:tbl>
              <a:tblPr firstRow="1" bandRow="1">
                <a:tableStyleId>{5C22544A-7EE6-4342-B048-85BDC9FD1C3A}</a:tableStyleId>
              </a:tblPr>
              <a:tblGrid>
                <a:gridCol w="1850100">
                  <a:extLst>
                    <a:ext uri="{9D8B030D-6E8A-4147-A177-3AD203B41FA5}">
                      <a16:colId xmlns:a16="http://schemas.microsoft.com/office/drawing/2014/main" val="147105956"/>
                    </a:ext>
                  </a:extLst>
                </a:gridCol>
                <a:gridCol w="2043599">
                  <a:extLst>
                    <a:ext uri="{9D8B030D-6E8A-4147-A177-3AD203B41FA5}">
                      <a16:colId xmlns:a16="http://schemas.microsoft.com/office/drawing/2014/main" val="3547691600"/>
                    </a:ext>
                  </a:extLst>
                </a:gridCol>
                <a:gridCol w="2171824">
                  <a:extLst>
                    <a:ext uri="{9D8B030D-6E8A-4147-A177-3AD203B41FA5}">
                      <a16:colId xmlns:a16="http://schemas.microsoft.com/office/drawing/2014/main" val="652516334"/>
                    </a:ext>
                  </a:extLst>
                </a:gridCol>
                <a:gridCol w="5031564">
                  <a:extLst>
                    <a:ext uri="{9D8B030D-6E8A-4147-A177-3AD203B41FA5}">
                      <a16:colId xmlns:a16="http://schemas.microsoft.com/office/drawing/2014/main" val="1562738322"/>
                    </a:ext>
                  </a:extLst>
                </a:gridCol>
              </a:tblGrid>
              <a:tr h="320398">
                <a:tc>
                  <a:txBody>
                    <a:bodyPr/>
                    <a:lstStyle/>
                    <a:p>
                      <a:r>
                        <a:rPr lang="en-US" sz="1400" dirty="0"/>
                        <a:t>Axis Type</a:t>
                      </a:r>
                    </a:p>
                  </a:txBody>
                  <a:tcPr/>
                </a:tc>
                <a:tc>
                  <a:txBody>
                    <a:bodyPr/>
                    <a:lstStyle/>
                    <a:p>
                      <a:r>
                        <a:rPr lang="en-US" sz="1400" dirty="0"/>
                        <a:t>Primary Direction</a:t>
                      </a:r>
                    </a:p>
                  </a:txBody>
                  <a:tcPr/>
                </a:tc>
                <a:tc>
                  <a:txBody>
                    <a:bodyPr/>
                    <a:lstStyle/>
                    <a:p>
                      <a:r>
                        <a:rPr lang="en-US" sz="1400" dirty="0"/>
                        <a:t>Secondary Direction</a:t>
                      </a:r>
                    </a:p>
                  </a:txBody>
                  <a:tcPr/>
                </a:tc>
                <a:tc>
                  <a:txBody>
                    <a:bodyPr/>
                    <a:lstStyle/>
                    <a:p>
                      <a:r>
                        <a:rPr lang="en-US" sz="1400" dirty="0"/>
                        <a:t>Notes</a:t>
                      </a:r>
                    </a:p>
                  </a:txBody>
                  <a:tcPr/>
                </a:tc>
                <a:extLst>
                  <a:ext uri="{0D108BD9-81ED-4DB2-BD59-A6C34878D82A}">
                    <a16:rowId xmlns:a16="http://schemas.microsoft.com/office/drawing/2014/main" val="3501170785"/>
                  </a:ext>
                </a:extLst>
              </a:tr>
              <a:tr h="320398">
                <a:tc>
                  <a:txBody>
                    <a:bodyPr/>
                    <a:lstStyle/>
                    <a:p>
                      <a:r>
                        <a:rPr lang="en-US" sz="1400" dirty="0" err="1"/>
                        <a:t>ObjectReferenced</a:t>
                      </a:r>
                      <a:endParaRPr lang="en-US" sz="1400" dirty="0"/>
                    </a:p>
                  </a:txBody>
                  <a:tcPr/>
                </a:tc>
                <a:tc>
                  <a:txBody>
                    <a:bodyPr/>
                    <a:lstStyle/>
                    <a:p>
                      <a:r>
                        <a:rPr lang="en-US" sz="1400" dirty="0"/>
                        <a:t>User Specified</a:t>
                      </a:r>
                    </a:p>
                  </a:txBody>
                  <a:tcPr/>
                </a:tc>
                <a:tc>
                  <a:txBody>
                    <a:bodyPr/>
                    <a:lstStyle/>
                    <a:p>
                      <a:r>
                        <a:rPr lang="en-US" sz="1400" dirty="0"/>
                        <a:t>User Specified</a:t>
                      </a:r>
                    </a:p>
                  </a:txBody>
                  <a:tcPr/>
                </a:tc>
                <a:tc>
                  <a:txBody>
                    <a:bodyPr/>
                    <a:lstStyle/>
                    <a:p>
                      <a:r>
                        <a:rPr lang="en-US" sz="1400" dirty="0"/>
                        <a:t>Directions set by primary and secondary objects</a:t>
                      </a:r>
                    </a:p>
                  </a:txBody>
                  <a:tcPr/>
                </a:tc>
                <a:extLst>
                  <a:ext uri="{0D108BD9-81ED-4DB2-BD59-A6C34878D82A}">
                    <a16:rowId xmlns:a16="http://schemas.microsoft.com/office/drawing/2014/main" val="2872423784"/>
                  </a:ext>
                </a:extLst>
              </a:tr>
              <a:tr h="320398">
                <a:tc>
                  <a:txBody>
                    <a:bodyPr/>
                    <a:lstStyle/>
                    <a:p>
                      <a:r>
                        <a:rPr lang="en-US" sz="1400" dirty="0"/>
                        <a:t>Equator</a:t>
                      </a:r>
                    </a:p>
                  </a:txBody>
                  <a:tcPr/>
                </a:tc>
                <a:tc>
                  <a:txBody>
                    <a:bodyPr/>
                    <a:lstStyle/>
                    <a:p>
                      <a:r>
                        <a:rPr lang="en-US" sz="1400" dirty="0"/>
                        <a:t>North Body Spin Axis</a:t>
                      </a:r>
                    </a:p>
                  </a:txBody>
                  <a:tcPr/>
                </a:tc>
                <a:tc>
                  <a:txBody>
                    <a:bodyPr/>
                    <a:lstStyle/>
                    <a:p>
                      <a:r>
                        <a:rPr lang="en-US" sz="1400" dirty="0"/>
                        <a:t>Ecliptic/Equator Plane Intersection for the body</a:t>
                      </a:r>
                    </a:p>
                  </a:txBody>
                  <a:tcPr/>
                </a:tc>
                <a:tc>
                  <a:txBody>
                    <a:bodyPr/>
                    <a:lstStyle/>
                    <a:p>
                      <a:r>
                        <a:rPr lang="en-US" sz="1400" dirty="0"/>
                        <a:t>True of date equator axis system for the celestial body selected as the origin</a:t>
                      </a:r>
                    </a:p>
                  </a:txBody>
                  <a:tcPr/>
                </a:tc>
                <a:extLst>
                  <a:ext uri="{0D108BD9-81ED-4DB2-BD59-A6C34878D82A}">
                    <a16:rowId xmlns:a16="http://schemas.microsoft.com/office/drawing/2014/main" val="2868388861"/>
                  </a:ext>
                </a:extLst>
              </a:tr>
              <a:tr h="320398">
                <a:tc>
                  <a:txBody>
                    <a:bodyPr/>
                    <a:lstStyle/>
                    <a:p>
                      <a:r>
                        <a:rPr lang="en-US" sz="1400" dirty="0" err="1"/>
                        <a:t>BodyInertial</a:t>
                      </a:r>
                      <a:endParaRPr lang="en-US" sz="1400" dirty="0"/>
                    </a:p>
                  </a:txBody>
                  <a:tcPr/>
                </a:tc>
                <a:tc>
                  <a:txBody>
                    <a:bodyPr/>
                    <a:lstStyle/>
                    <a:p>
                      <a:r>
                        <a:rPr lang="en-US" sz="1400" dirty="0"/>
                        <a:t>North Body Spin Axis</a:t>
                      </a:r>
                    </a:p>
                  </a:txBody>
                  <a:tcPr/>
                </a:tc>
                <a:tc>
                  <a:txBody>
                    <a:bodyPr/>
                    <a:lstStyle/>
                    <a:p>
                      <a:r>
                        <a:rPr lang="en-US" sz="1400" dirty="0"/>
                        <a:t>Ecliptic/Equator Plane Intersection for the body</a:t>
                      </a:r>
                    </a:p>
                  </a:txBody>
                  <a:tcPr/>
                </a:tc>
                <a:tc>
                  <a:txBody>
                    <a:bodyPr/>
                    <a:lstStyle/>
                    <a:p>
                      <a:r>
                        <a:rPr lang="en-US" sz="1400" dirty="0"/>
                        <a:t>An inertial system referenced to the body’s equator at the J2000 epoch</a:t>
                      </a:r>
                    </a:p>
                  </a:txBody>
                  <a:tcPr/>
                </a:tc>
                <a:extLst>
                  <a:ext uri="{0D108BD9-81ED-4DB2-BD59-A6C34878D82A}">
                    <a16:rowId xmlns:a16="http://schemas.microsoft.com/office/drawing/2014/main" val="2384375334"/>
                  </a:ext>
                </a:extLst>
              </a:tr>
              <a:tr h="320398">
                <a:tc>
                  <a:txBody>
                    <a:bodyPr/>
                    <a:lstStyle/>
                    <a:p>
                      <a:r>
                        <a:rPr lang="en-US" sz="1400" dirty="0"/>
                        <a:t>GSE</a:t>
                      </a:r>
                    </a:p>
                  </a:txBody>
                  <a:tcPr/>
                </a:tc>
                <a:tc>
                  <a:txBody>
                    <a:bodyPr/>
                    <a:lstStyle/>
                    <a:p>
                      <a:r>
                        <a:rPr lang="en-US" sz="1400" dirty="0"/>
                        <a:t>Earth to Sun vector</a:t>
                      </a:r>
                    </a:p>
                  </a:txBody>
                  <a:tcPr/>
                </a:tc>
                <a:tc>
                  <a:txBody>
                    <a:bodyPr/>
                    <a:lstStyle/>
                    <a:p>
                      <a:r>
                        <a:rPr lang="en-US" sz="1400" dirty="0"/>
                        <a:t>Earth orbit normal</a:t>
                      </a:r>
                    </a:p>
                  </a:txBody>
                  <a:tcPr/>
                </a:tc>
                <a:tc>
                  <a:txBody>
                    <a:bodyPr/>
                    <a:lstStyle/>
                    <a:p>
                      <a:r>
                        <a:rPr lang="en-US" sz="1400" dirty="0"/>
                        <a:t>The Geocentric Solar Ecliptic system</a:t>
                      </a:r>
                    </a:p>
                  </a:txBody>
                  <a:tcPr/>
                </a:tc>
                <a:extLst>
                  <a:ext uri="{0D108BD9-81ED-4DB2-BD59-A6C34878D82A}">
                    <a16:rowId xmlns:a16="http://schemas.microsoft.com/office/drawing/2014/main" val="2455440634"/>
                  </a:ext>
                </a:extLst>
              </a:tr>
              <a:tr h="320398">
                <a:tc>
                  <a:txBody>
                    <a:bodyPr/>
                    <a:lstStyle/>
                    <a:p>
                      <a:r>
                        <a:rPr lang="en-US" sz="1400" dirty="0"/>
                        <a:t>GSM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Earth to Sun vector</a:t>
                      </a:r>
                    </a:p>
                  </a:txBody>
                  <a:tcPr/>
                </a:tc>
                <a:tc>
                  <a:txBody>
                    <a:bodyPr/>
                    <a:lstStyle/>
                    <a:p>
                      <a:r>
                        <a:rPr lang="en-US" sz="1400" dirty="0"/>
                        <a:t>Earth’s magnetic dipole vector</a:t>
                      </a:r>
                    </a:p>
                  </a:txBody>
                  <a:tcPr/>
                </a:tc>
                <a:tc>
                  <a:txBody>
                    <a:bodyPr/>
                    <a:lstStyle/>
                    <a:p>
                      <a:r>
                        <a:rPr lang="en-US" sz="1400" dirty="0"/>
                        <a:t>The Geocentric Solar Magnetic system</a:t>
                      </a:r>
                    </a:p>
                  </a:txBody>
                  <a:tcPr/>
                </a:tc>
                <a:extLst>
                  <a:ext uri="{0D108BD9-81ED-4DB2-BD59-A6C34878D82A}">
                    <a16:rowId xmlns:a16="http://schemas.microsoft.com/office/drawing/2014/main" val="1067472766"/>
                  </a:ext>
                </a:extLst>
              </a:tr>
              <a:tr h="320398">
                <a:tc>
                  <a:txBody>
                    <a:bodyPr/>
                    <a:lstStyle/>
                    <a:p>
                      <a:r>
                        <a:rPr lang="en-US" sz="1400" dirty="0"/>
                        <a:t>Topocentric</a:t>
                      </a:r>
                    </a:p>
                  </a:txBody>
                  <a:tcPr/>
                </a:tc>
                <a:tc>
                  <a:txBody>
                    <a:bodyPr/>
                    <a:lstStyle/>
                    <a:p>
                      <a:r>
                        <a:rPr lang="en-US" sz="1400" dirty="0"/>
                        <a:t>Station’s geodetic zenith</a:t>
                      </a:r>
                    </a:p>
                  </a:txBody>
                  <a:tcPr/>
                </a:tc>
                <a:tc>
                  <a:txBody>
                    <a:bodyPr/>
                    <a:lstStyle/>
                    <a:p>
                      <a:r>
                        <a:rPr lang="en-US" sz="1400" dirty="0"/>
                        <a:t>Due east</a:t>
                      </a:r>
                    </a:p>
                  </a:txBody>
                  <a:tcPr/>
                </a:tc>
                <a:tc>
                  <a:txBody>
                    <a:bodyPr/>
                    <a:lstStyle/>
                    <a:p>
                      <a:r>
                        <a:rPr lang="en-US" sz="1400" dirty="0"/>
                        <a:t>A </a:t>
                      </a:r>
                      <a:r>
                        <a:rPr lang="en-US" sz="1400" dirty="0" err="1"/>
                        <a:t>GroundStation</a:t>
                      </a:r>
                      <a:r>
                        <a:rPr lang="en-US" sz="1400" dirty="0"/>
                        <a:t>-based coordinate system</a:t>
                      </a:r>
                    </a:p>
                  </a:txBody>
                  <a:tcPr/>
                </a:tc>
                <a:extLst>
                  <a:ext uri="{0D108BD9-81ED-4DB2-BD59-A6C34878D82A}">
                    <a16:rowId xmlns:a16="http://schemas.microsoft.com/office/drawing/2014/main" val="3792950413"/>
                  </a:ext>
                </a:extLst>
              </a:tr>
              <a:tr h="544676">
                <a:tc>
                  <a:txBody>
                    <a:bodyPr/>
                    <a:lstStyle/>
                    <a:p>
                      <a:r>
                        <a:rPr lang="en-US" sz="1400" dirty="0" err="1"/>
                        <a:t>LocalAligned</a:t>
                      </a:r>
                      <a:r>
                        <a:rPr lang="en-US" sz="1400" dirty="0"/>
                        <a:t> Constrained</a:t>
                      </a:r>
                    </a:p>
                  </a:txBody>
                  <a:tcPr/>
                </a:tc>
                <a:tc>
                  <a:txBody>
                    <a:bodyPr/>
                    <a:lstStyle/>
                    <a:p>
                      <a:r>
                        <a:rPr lang="en-US" sz="1400" dirty="0"/>
                        <a:t>User Specified</a:t>
                      </a:r>
                    </a:p>
                  </a:txBody>
                  <a:tcPr/>
                </a:tc>
                <a:tc>
                  <a:txBody>
                    <a:bodyPr/>
                    <a:lstStyle/>
                    <a:p>
                      <a:r>
                        <a:rPr lang="en-US" sz="1400" dirty="0"/>
                        <a:t>User Specified</a:t>
                      </a:r>
                    </a:p>
                  </a:txBody>
                  <a:tcPr/>
                </a:tc>
                <a:tc>
                  <a:txBody>
                    <a:bodyPr/>
                    <a:lstStyle/>
                    <a:p>
                      <a:r>
                        <a:rPr lang="en-US" sz="1400" dirty="0"/>
                        <a:t>See UG text</a:t>
                      </a:r>
                    </a:p>
                  </a:txBody>
                  <a:tcPr/>
                </a:tc>
                <a:extLst>
                  <a:ext uri="{0D108BD9-81ED-4DB2-BD59-A6C34878D82A}">
                    <a16:rowId xmlns:a16="http://schemas.microsoft.com/office/drawing/2014/main" val="1422174890"/>
                  </a:ext>
                </a:extLst>
              </a:tr>
              <a:tr h="320398">
                <a:tc>
                  <a:txBody>
                    <a:bodyPr/>
                    <a:lstStyle/>
                    <a:p>
                      <a:r>
                        <a:rPr lang="en-US" sz="1400" dirty="0" err="1"/>
                        <a:t>BodySpinSun</a:t>
                      </a:r>
                      <a:endParaRPr lang="en-US" sz="1400" dirty="0"/>
                    </a:p>
                  </a:txBody>
                  <a:tcPr/>
                </a:tc>
                <a:tc>
                  <a:txBody>
                    <a:bodyPr/>
                    <a:lstStyle/>
                    <a:p>
                      <a:r>
                        <a:rPr lang="en-US" sz="1400" dirty="0"/>
                        <a:t>Body to Sun vector</a:t>
                      </a:r>
                    </a:p>
                  </a:txBody>
                  <a:tcPr/>
                </a:tc>
                <a:tc>
                  <a:txBody>
                    <a:bodyPr/>
                    <a:lstStyle/>
                    <a:p>
                      <a:r>
                        <a:rPr lang="en-US" sz="1400" dirty="0"/>
                        <a:t>Body spin axis</a:t>
                      </a:r>
                    </a:p>
                  </a:txBody>
                  <a:tcPr/>
                </a:tc>
                <a:tc>
                  <a:txBody>
                    <a:bodyPr/>
                    <a:lstStyle/>
                    <a:p>
                      <a:r>
                        <a:rPr lang="en-US" sz="1400" dirty="0"/>
                        <a:t>A celestial body spin-axis-referenced system</a:t>
                      </a:r>
                    </a:p>
                  </a:txBody>
                  <a:tcPr/>
                </a:tc>
                <a:extLst>
                  <a:ext uri="{0D108BD9-81ED-4DB2-BD59-A6C34878D82A}">
                    <a16:rowId xmlns:a16="http://schemas.microsoft.com/office/drawing/2014/main" val="1253424226"/>
                  </a:ext>
                </a:extLst>
              </a:tr>
            </a:tbl>
          </a:graphicData>
        </a:graphic>
      </p:graphicFrame>
    </p:spTree>
    <p:extLst>
      <p:ext uri="{BB962C8B-B14F-4D97-AF65-F5344CB8AC3E}">
        <p14:creationId xmlns:p14="http://schemas.microsoft.com/office/powerpoint/2010/main" val="980369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DF350E4-CE45-8060-4E07-ACC68E864661}"/>
              </a:ext>
            </a:extLst>
          </p:cNvPr>
          <p:cNvSpPr>
            <a:spLocks noGrp="1"/>
          </p:cNvSpPr>
          <p:nvPr>
            <p:ph sz="half" idx="1"/>
          </p:nvPr>
        </p:nvSpPr>
        <p:spPr>
          <a:xfrm>
            <a:off x="1230116" y="1600200"/>
            <a:ext cx="4950835" cy="5040593"/>
          </a:xfrm>
        </p:spPr>
        <p:txBody>
          <a:bodyPr>
            <a:normAutofit/>
          </a:bodyPr>
          <a:lstStyle/>
          <a:p>
            <a:r>
              <a:rPr lang="en-US" dirty="0"/>
              <a:t>Use Case: </a:t>
            </a:r>
            <a:r>
              <a:rPr lang="en-US" dirty="0" err="1"/>
              <a:t>ObjectReferenced</a:t>
            </a:r>
            <a:r>
              <a:rPr lang="en-US" dirty="0"/>
              <a:t> axes</a:t>
            </a:r>
          </a:p>
          <a:p>
            <a:r>
              <a:rPr lang="en-US" dirty="0"/>
              <a:t>Configuration:</a:t>
            </a:r>
          </a:p>
          <a:p>
            <a:pPr lvl="1"/>
            <a:r>
              <a:rPr lang="en-US" dirty="0"/>
              <a:t>Set a primary and secondary object</a:t>
            </a:r>
          </a:p>
          <a:p>
            <a:pPr lvl="1"/>
            <a:r>
              <a:rPr lang="en-US" dirty="0"/>
              <a:t>Specify 2 Cartesian axes for the frame </a:t>
            </a:r>
          </a:p>
          <a:p>
            <a:pPr lvl="2"/>
            <a:r>
              <a:rPr lang="en-US" dirty="0"/>
              <a:t>Set X to point from primary to secondary</a:t>
            </a:r>
          </a:p>
          <a:p>
            <a:pPr lvl="2"/>
            <a:r>
              <a:rPr lang="en-US" dirty="0"/>
              <a:t>Set Z to orbit normal</a:t>
            </a:r>
          </a:p>
          <a:p>
            <a:r>
              <a:rPr lang="en-US" dirty="0"/>
              <a:t>With this configuration, a coordinate conversion for the secondary’s state into the new frame produces the range as the X coordinate value</a:t>
            </a:r>
          </a:p>
          <a:p>
            <a:pPr lvl="1"/>
            <a:r>
              <a:rPr lang="en-US" dirty="0"/>
              <a:t>The example shows the Sat-Moon range to be 387955.0925 km</a:t>
            </a:r>
          </a:p>
          <a:p>
            <a:r>
              <a:rPr lang="en-US" dirty="0"/>
              <a:t>See CoordinateConversion_ObjectRef.py</a:t>
            </a:r>
          </a:p>
          <a:p>
            <a:r>
              <a:rPr lang="en-US" dirty="0"/>
              <a:t>Some useful object referenced frames are available in FrameUtilities.py</a:t>
            </a:r>
          </a:p>
        </p:txBody>
      </p:sp>
      <p:pic>
        <p:nvPicPr>
          <p:cNvPr id="13" name="Content Placeholder 12">
            <a:extLst>
              <a:ext uri="{FF2B5EF4-FFF2-40B4-BE49-F238E27FC236}">
                <a16:creationId xmlns:a16="http://schemas.microsoft.com/office/drawing/2014/main" id="{593767F3-BAE0-9A35-C25E-2328768D37AC}"/>
              </a:ext>
            </a:extLst>
          </p:cNvPr>
          <p:cNvPicPr>
            <a:picLocks noGrp="1" noChangeAspect="1"/>
          </p:cNvPicPr>
          <p:nvPr>
            <p:ph sz="half" idx="2"/>
          </p:nvPr>
        </p:nvPicPr>
        <p:blipFill>
          <a:blip r:embed="rId2"/>
          <a:stretch>
            <a:fillRect/>
          </a:stretch>
        </p:blipFill>
        <p:spPr>
          <a:xfrm>
            <a:off x="6960598" y="1600199"/>
            <a:ext cx="4805480" cy="4726459"/>
          </a:xfrm>
        </p:spPr>
      </p:pic>
      <p:sp>
        <p:nvSpPr>
          <p:cNvPr id="4" name="Slide Number Placeholder 3">
            <a:extLst>
              <a:ext uri="{FF2B5EF4-FFF2-40B4-BE49-F238E27FC236}">
                <a16:creationId xmlns:a16="http://schemas.microsoft.com/office/drawing/2014/main" id="{CF0DD1B8-641A-AAB9-EEF1-E3BCDC6BEEAB}"/>
              </a:ext>
            </a:extLst>
          </p:cNvPr>
          <p:cNvSpPr>
            <a:spLocks noGrp="1"/>
          </p:cNvSpPr>
          <p:nvPr>
            <p:ph type="sldNum" sz="quarter" idx="12"/>
          </p:nvPr>
        </p:nvSpPr>
        <p:spPr/>
        <p:txBody>
          <a:bodyPr/>
          <a:lstStyle/>
          <a:p>
            <a:fld id="{B89D3D56-9C5D-E74E-9C18-21C2C5E31D07}" type="slidenum">
              <a:rPr lang="en-US" smtClean="0"/>
              <a:pPr/>
              <a:t>344</a:t>
            </a:fld>
            <a:endParaRPr lang="en-US"/>
          </a:p>
        </p:txBody>
      </p:sp>
      <p:sp>
        <p:nvSpPr>
          <p:cNvPr id="5" name="Title 4">
            <a:extLst>
              <a:ext uri="{FF2B5EF4-FFF2-40B4-BE49-F238E27FC236}">
                <a16:creationId xmlns:a16="http://schemas.microsoft.com/office/drawing/2014/main" id="{695F687B-56F8-6B9D-552B-78BD96235929}"/>
              </a:ext>
            </a:extLst>
          </p:cNvPr>
          <p:cNvSpPr>
            <a:spLocks noGrp="1"/>
          </p:cNvSpPr>
          <p:nvPr>
            <p:ph type="title"/>
          </p:nvPr>
        </p:nvSpPr>
        <p:spPr/>
        <p:txBody>
          <a:bodyPr/>
          <a:lstStyle/>
          <a:p>
            <a:r>
              <a:rPr lang="en-US" dirty="0"/>
              <a:t>Object Referenced Coordinates</a:t>
            </a:r>
          </a:p>
        </p:txBody>
      </p:sp>
    </p:spTree>
    <p:extLst>
      <p:ext uri="{BB962C8B-B14F-4D97-AF65-F5344CB8AC3E}">
        <p14:creationId xmlns:p14="http://schemas.microsoft.com/office/powerpoint/2010/main" val="12304751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B97B5-D9F7-B26B-0C85-99F1B2B1ECFD}"/>
              </a:ext>
            </a:extLst>
          </p:cNvPr>
          <p:cNvSpPr>
            <a:spLocks noGrp="1"/>
          </p:cNvSpPr>
          <p:nvPr>
            <p:ph type="ctrTitle"/>
          </p:nvPr>
        </p:nvSpPr>
        <p:spPr/>
        <p:txBody>
          <a:bodyPr/>
          <a:lstStyle/>
          <a:p>
            <a:r>
              <a:rPr lang="en-US" dirty="0"/>
              <a:t>Propagation</a:t>
            </a:r>
          </a:p>
        </p:txBody>
      </p:sp>
      <p:sp>
        <p:nvSpPr>
          <p:cNvPr id="4" name="Slide Number Placeholder 3">
            <a:extLst>
              <a:ext uri="{FF2B5EF4-FFF2-40B4-BE49-F238E27FC236}">
                <a16:creationId xmlns:a16="http://schemas.microsoft.com/office/drawing/2014/main" id="{C8C00EBD-F19C-F7B7-1BB4-9411500466EE}"/>
              </a:ext>
            </a:extLst>
          </p:cNvPr>
          <p:cNvSpPr>
            <a:spLocks noGrp="1"/>
          </p:cNvSpPr>
          <p:nvPr>
            <p:ph type="sldNum" sz="quarter" idx="12"/>
          </p:nvPr>
        </p:nvSpPr>
        <p:spPr/>
        <p:txBody>
          <a:bodyPr/>
          <a:lstStyle/>
          <a:p>
            <a:fld id="{B89D3D56-9C5D-E74E-9C18-21C2C5E31D07}" type="slidenum">
              <a:rPr lang="en-US" smtClean="0"/>
              <a:pPr/>
              <a:t>345</a:t>
            </a:fld>
            <a:endParaRPr lang="en-US"/>
          </a:p>
        </p:txBody>
      </p:sp>
    </p:spTree>
    <p:extLst>
      <p:ext uri="{BB962C8B-B14F-4D97-AF65-F5344CB8AC3E}">
        <p14:creationId xmlns:p14="http://schemas.microsoft.com/office/powerpoint/2010/main" val="37981419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B4DED-4581-3E4D-928A-8749742B0F95}"/>
              </a:ext>
            </a:extLst>
          </p:cNvPr>
          <p:cNvSpPr>
            <a:spLocks noGrp="1"/>
          </p:cNvSpPr>
          <p:nvPr>
            <p:ph type="title"/>
          </p:nvPr>
        </p:nvSpPr>
        <p:spPr/>
        <p:txBody>
          <a:bodyPr/>
          <a:lstStyle/>
          <a:p>
            <a:r>
              <a:rPr lang="en-US" dirty="0"/>
              <a:t>Numerical Propagation Components</a:t>
            </a:r>
          </a:p>
        </p:txBody>
      </p:sp>
      <p:sp>
        <p:nvSpPr>
          <p:cNvPr id="3" name="Text Placeholder 2">
            <a:extLst>
              <a:ext uri="{FF2B5EF4-FFF2-40B4-BE49-F238E27FC236}">
                <a16:creationId xmlns:a16="http://schemas.microsoft.com/office/drawing/2014/main" id="{12A6F1ED-05F5-ED8F-FBFA-054DCEA89D3D}"/>
              </a:ext>
            </a:extLst>
          </p:cNvPr>
          <p:cNvSpPr>
            <a:spLocks noGrp="1"/>
          </p:cNvSpPr>
          <p:nvPr>
            <p:ph type="body" idx="1"/>
          </p:nvPr>
        </p:nvSpPr>
        <p:spPr>
          <a:xfrm>
            <a:off x="732365" y="1107238"/>
            <a:ext cx="5120640" cy="394110"/>
          </a:xfrm>
        </p:spPr>
        <p:txBody>
          <a:bodyPr/>
          <a:lstStyle/>
          <a:p>
            <a:r>
              <a:rPr lang="en-US" dirty="0"/>
              <a:t>Force Model</a:t>
            </a:r>
          </a:p>
        </p:txBody>
      </p:sp>
      <p:sp>
        <p:nvSpPr>
          <p:cNvPr id="4" name="Content Placeholder 3">
            <a:extLst>
              <a:ext uri="{FF2B5EF4-FFF2-40B4-BE49-F238E27FC236}">
                <a16:creationId xmlns:a16="http://schemas.microsoft.com/office/drawing/2014/main" id="{2C34AF5D-72F8-F354-42F7-115F9E468DAB}"/>
              </a:ext>
            </a:extLst>
          </p:cNvPr>
          <p:cNvSpPr>
            <a:spLocks noGrp="1"/>
          </p:cNvSpPr>
          <p:nvPr>
            <p:ph sz="half" idx="2"/>
          </p:nvPr>
        </p:nvSpPr>
        <p:spPr>
          <a:xfrm rot="60000">
            <a:off x="732365" y="1556952"/>
            <a:ext cx="5120640" cy="4917990"/>
          </a:xfrm>
        </p:spPr>
        <p:txBody>
          <a:bodyPr>
            <a:normAutofit lnSpcReduction="10000"/>
          </a:bodyPr>
          <a:lstStyle/>
          <a:p>
            <a:r>
              <a:rPr lang="en-US" dirty="0" err="1"/>
              <a:t>ForceModel</a:t>
            </a:r>
            <a:r>
              <a:rPr lang="en-US" dirty="0"/>
              <a:t> Objects</a:t>
            </a:r>
          </a:p>
          <a:p>
            <a:pPr lvl="1"/>
            <a:r>
              <a:rPr lang="en-US" dirty="0"/>
              <a:t>Class: </a:t>
            </a:r>
            <a:r>
              <a:rPr lang="en-US" dirty="0" err="1"/>
              <a:t>ODEModel</a:t>
            </a:r>
            <a:endParaRPr lang="en-US" dirty="0"/>
          </a:p>
          <a:p>
            <a:pPr lvl="1"/>
            <a:r>
              <a:rPr lang="en-US" dirty="0"/>
              <a:t>Compute sum of forces</a:t>
            </a:r>
          </a:p>
          <a:p>
            <a:pPr lvl="1"/>
            <a:r>
              <a:rPr lang="en-US" dirty="0"/>
              <a:t>Provide dynamics to integrators</a:t>
            </a:r>
          </a:p>
          <a:p>
            <a:r>
              <a:rPr lang="en-US" dirty="0"/>
              <a:t>Forces:</a:t>
            </a:r>
          </a:p>
          <a:p>
            <a:pPr lvl="1"/>
            <a:r>
              <a:rPr lang="en-US" dirty="0"/>
              <a:t>Gravity</a:t>
            </a:r>
          </a:p>
          <a:p>
            <a:pPr lvl="2"/>
            <a:r>
              <a:rPr lang="en-US" dirty="0"/>
              <a:t>Point Mass Gravity</a:t>
            </a:r>
          </a:p>
          <a:p>
            <a:pPr lvl="2"/>
            <a:r>
              <a:rPr lang="en-US" dirty="0"/>
              <a:t>Spherical Harmonic Gravity</a:t>
            </a:r>
          </a:p>
          <a:p>
            <a:pPr lvl="2"/>
            <a:r>
              <a:rPr lang="en-US" dirty="0"/>
              <a:t>(Beta) Polyhedral Gravity</a:t>
            </a:r>
          </a:p>
          <a:p>
            <a:pPr lvl="1"/>
            <a:r>
              <a:rPr lang="en-US" dirty="0"/>
              <a:t>Atmospheric Drag</a:t>
            </a:r>
          </a:p>
          <a:p>
            <a:pPr lvl="1"/>
            <a:r>
              <a:rPr lang="en-US" dirty="0"/>
              <a:t>Solar Radiation Pressure</a:t>
            </a:r>
          </a:p>
          <a:p>
            <a:pPr lvl="1"/>
            <a:r>
              <a:rPr lang="en-US" dirty="0"/>
              <a:t>Thrust</a:t>
            </a:r>
          </a:p>
          <a:p>
            <a:pPr lvl="1"/>
            <a:r>
              <a:rPr lang="en-US" dirty="0"/>
              <a:t>Relativistic Corrections</a:t>
            </a:r>
          </a:p>
          <a:p>
            <a:pPr lvl="1"/>
            <a:r>
              <a:rPr lang="en-US" dirty="0"/>
              <a:t>(Beta) External Forces</a:t>
            </a:r>
          </a:p>
          <a:p>
            <a:pPr lvl="1"/>
            <a:endParaRPr lang="en-US" dirty="0"/>
          </a:p>
        </p:txBody>
      </p:sp>
      <p:sp>
        <p:nvSpPr>
          <p:cNvPr id="5" name="Text Placeholder 4">
            <a:extLst>
              <a:ext uri="{FF2B5EF4-FFF2-40B4-BE49-F238E27FC236}">
                <a16:creationId xmlns:a16="http://schemas.microsoft.com/office/drawing/2014/main" id="{5E28F7C1-522B-DF31-21A1-355E56A5AF6D}"/>
              </a:ext>
            </a:extLst>
          </p:cNvPr>
          <p:cNvSpPr>
            <a:spLocks noGrp="1"/>
          </p:cNvSpPr>
          <p:nvPr>
            <p:ph type="body" sz="quarter" idx="3"/>
          </p:nvPr>
        </p:nvSpPr>
        <p:spPr>
          <a:xfrm>
            <a:off x="6334760" y="1107238"/>
            <a:ext cx="5120640" cy="394110"/>
          </a:xfrm>
        </p:spPr>
        <p:txBody>
          <a:bodyPr/>
          <a:lstStyle/>
          <a:p>
            <a:r>
              <a:rPr lang="en-US" dirty="0"/>
              <a:t>Integrators</a:t>
            </a:r>
          </a:p>
        </p:txBody>
      </p:sp>
      <p:sp>
        <p:nvSpPr>
          <p:cNvPr id="6" name="Content Placeholder 5">
            <a:extLst>
              <a:ext uri="{FF2B5EF4-FFF2-40B4-BE49-F238E27FC236}">
                <a16:creationId xmlns:a16="http://schemas.microsoft.com/office/drawing/2014/main" id="{815AA5C5-4170-8CEE-595E-39FF472756EE}"/>
              </a:ext>
            </a:extLst>
          </p:cNvPr>
          <p:cNvSpPr>
            <a:spLocks noGrp="1"/>
          </p:cNvSpPr>
          <p:nvPr>
            <p:ph sz="quarter" idx="4"/>
          </p:nvPr>
        </p:nvSpPr>
        <p:spPr>
          <a:xfrm>
            <a:off x="6334760" y="1556952"/>
            <a:ext cx="5348554" cy="4917990"/>
          </a:xfrm>
        </p:spPr>
        <p:txBody>
          <a:bodyPr>
            <a:normAutofit lnSpcReduction="10000"/>
          </a:bodyPr>
          <a:lstStyle/>
          <a:p>
            <a:r>
              <a:rPr lang="en-US" dirty="0"/>
              <a:t>Runge-</a:t>
            </a:r>
            <a:r>
              <a:rPr lang="en-US" dirty="0" err="1"/>
              <a:t>Kutta</a:t>
            </a:r>
            <a:r>
              <a:rPr lang="en-US" dirty="0"/>
              <a:t> Integrators</a:t>
            </a:r>
          </a:p>
          <a:p>
            <a:pPr lvl="1"/>
            <a:r>
              <a:rPr lang="en-US" dirty="0"/>
              <a:t>Adaptive Step</a:t>
            </a:r>
          </a:p>
          <a:p>
            <a:pPr lvl="2"/>
            <a:r>
              <a:rPr lang="en-US" dirty="0"/>
              <a:t>RungeKutta89</a:t>
            </a:r>
          </a:p>
          <a:p>
            <a:pPr lvl="2"/>
            <a:r>
              <a:rPr lang="en-US" dirty="0"/>
              <a:t>PrinceDormand78</a:t>
            </a:r>
          </a:p>
          <a:p>
            <a:pPr lvl="2"/>
            <a:r>
              <a:rPr lang="en-US" dirty="0"/>
              <a:t>PrinceDormand45</a:t>
            </a:r>
          </a:p>
          <a:p>
            <a:pPr lvl="2"/>
            <a:r>
              <a:rPr lang="en-US" dirty="0"/>
              <a:t>RungeKutta56  (Fehlberg)</a:t>
            </a:r>
          </a:p>
          <a:p>
            <a:pPr lvl="2"/>
            <a:r>
              <a:rPr lang="en-US" dirty="0"/>
              <a:t>RungeKutta68 (Dormand/</a:t>
            </a:r>
            <a:r>
              <a:rPr lang="en-US" dirty="0" err="1"/>
              <a:t>ElMikkawy</a:t>
            </a:r>
            <a:r>
              <a:rPr lang="en-US" dirty="0"/>
              <a:t>/Prince)</a:t>
            </a:r>
          </a:p>
          <a:p>
            <a:pPr lvl="2"/>
            <a:r>
              <a:rPr lang="en-US" dirty="0"/>
              <a:t>PrinceDormand853</a:t>
            </a:r>
          </a:p>
          <a:p>
            <a:pPr lvl="1"/>
            <a:r>
              <a:rPr lang="en-US" dirty="0"/>
              <a:t>Fixed  Step</a:t>
            </a:r>
          </a:p>
          <a:p>
            <a:pPr lvl="2"/>
            <a:r>
              <a:rPr lang="en-US" dirty="0"/>
              <a:t>RungeKutta4</a:t>
            </a:r>
          </a:p>
          <a:p>
            <a:r>
              <a:rPr lang="en-US" dirty="0"/>
              <a:t>Predictor-Corrector</a:t>
            </a:r>
          </a:p>
          <a:p>
            <a:pPr lvl="1"/>
            <a:r>
              <a:rPr lang="en-US" dirty="0" err="1"/>
              <a:t>AdamsBashforthMoulton</a:t>
            </a:r>
            <a:endParaRPr lang="en-US" dirty="0"/>
          </a:p>
          <a:p>
            <a:r>
              <a:rPr lang="en-US" dirty="0"/>
              <a:t>Beta</a:t>
            </a:r>
          </a:p>
          <a:p>
            <a:pPr lvl="1"/>
            <a:r>
              <a:rPr lang="en-US" dirty="0" err="1"/>
              <a:t>BulirschStoer</a:t>
            </a:r>
            <a:endParaRPr lang="en-US" dirty="0"/>
          </a:p>
        </p:txBody>
      </p:sp>
      <p:sp>
        <p:nvSpPr>
          <p:cNvPr id="7" name="Slide Number Placeholder 6">
            <a:extLst>
              <a:ext uri="{FF2B5EF4-FFF2-40B4-BE49-F238E27FC236}">
                <a16:creationId xmlns:a16="http://schemas.microsoft.com/office/drawing/2014/main" id="{845ABDFE-A5AB-7832-AE00-EB83619A9A7A}"/>
              </a:ext>
            </a:extLst>
          </p:cNvPr>
          <p:cNvSpPr>
            <a:spLocks noGrp="1"/>
          </p:cNvSpPr>
          <p:nvPr>
            <p:ph type="sldNum" sz="quarter" idx="12"/>
          </p:nvPr>
        </p:nvSpPr>
        <p:spPr/>
        <p:txBody>
          <a:bodyPr/>
          <a:lstStyle/>
          <a:p>
            <a:fld id="{B89D3D56-9C5D-E74E-9C18-21C2C5E31D07}" type="slidenum">
              <a:rPr lang="en-US" smtClean="0"/>
              <a:pPr/>
              <a:t>346</a:t>
            </a:fld>
            <a:endParaRPr lang="en-US"/>
          </a:p>
        </p:txBody>
      </p:sp>
    </p:spTree>
    <p:extLst>
      <p:ext uri="{BB962C8B-B14F-4D97-AF65-F5344CB8AC3E}">
        <p14:creationId xmlns:p14="http://schemas.microsoft.com/office/powerpoint/2010/main" val="14766033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0664B-2279-BD66-37A6-0349E59EB5B6}"/>
              </a:ext>
            </a:extLst>
          </p:cNvPr>
          <p:cNvSpPr>
            <a:spLocks noGrp="1"/>
          </p:cNvSpPr>
          <p:nvPr>
            <p:ph type="title"/>
          </p:nvPr>
        </p:nvSpPr>
        <p:spPr/>
        <p:txBody>
          <a:bodyPr/>
          <a:lstStyle/>
          <a:p>
            <a:r>
              <a:rPr lang="en-US" dirty="0"/>
              <a:t>Ephemeris and Analytic Propagators</a:t>
            </a:r>
          </a:p>
        </p:txBody>
      </p:sp>
      <p:sp>
        <p:nvSpPr>
          <p:cNvPr id="3" name="Content Placeholder 2">
            <a:extLst>
              <a:ext uri="{FF2B5EF4-FFF2-40B4-BE49-F238E27FC236}">
                <a16:creationId xmlns:a16="http://schemas.microsoft.com/office/drawing/2014/main" id="{165988FD-74D7-6F94-AD39-C6A9CB607696}"/>
              </a:ext>
            </a:extLst>
          </p:cNvPr>
          <p:cNvSpPr>
            <a:spLocks noGrp="1"/>
          </p:cNvSpPr>
          <p:nvPr>
            <p:ph idx="1"/>
          </p:nvPr>
        </p:nvSpPr>
        <p:spPr/>
        <p:txBody>
          <a:bodyPr vert="horz" lIns="91440" tIns="45720" rIns="91440" bIns="45720" rtlCol="0" anchor="t">
            <a:normAutofit/>
          </a:bodyPr>
          <a:lstStyle/>
          <a:p>
            <a:pPr marL="347345" indent="-347345"/>
            <a:r>
              <a:rPr lang="en-US" dirty="0"/>
              <a:t>Ephemeris Propagators</a:t>
            </a:r>
            <a:endParaRPr lang="en-US"/>
          </a:p>
          <a:p>
            <a:pPr marL="740410" lvl="1" indent="-283210"/>
            <a:r>
              <a:rPr lang="en-US" dirty="0"/>
              <a:t>STK Propagator (STK .e files)</a:t>
            </a:r>
          </a:p>
          <a:p>
            <a:pPr marL="740410" lvl="1" indent="-283210"/>
            <a:r>
              <a:rPr lang="en-US" dirty="0"/>
              <a:t>SPK Propagators (SPICE </a:t>
            </a:r>
            <a:r>
              <a:rPr lang="en-US" dirty="0" err="1"/>
              <a:t>epherides</a:t>
            </a:r>
            <a:r>
              <a:rPr lang="en-US" dirty="0"/>
              <a:t>)</a:t>
            </a:r>
          </a:p>
          <a:p>
            <a:pPr marL="740410" lvl="1" indent="-283210"/>
            <a:r>
              <a:rPr lang="en-US" dirty="0"/>
              <a:t>CCSDS-OEM (CCSDS Orbit Ephemeris Messages)</a:t>
            </a:r>
          </a:p>
          <a:p>
            <a:pPr marL="740410" lvl="1" indent="-283210"/>
            <a:r>
              <a:rPr lang="en-US" dirty="0"/>
              <a:t>Code500 (GSFC Code 500 binary ephemerides)</a:t>
            </a:r>
          </a:p>
          <a:p>
            <a:pPr marL="347345" indent="-347345"/>
            <a:r>
              <a:rPr lang="en-US" dirty="0"/>
              <a:t>Point Solution Propagator</a:t>
            </a:r>
          </a:p>
          <a:p>
            <a:pPr marL="740410" lvl="1" indent="-283210"/>
            <a:r>
              <a:rPr lang="en-US" dirty="0"/>
              <a:t>SPICESGP4 (two-line element sets, or TLEs)</a:t>
            </a:r>
          </a:p>
          <a:p>
            <a:pPr marL="347345" indent="-347345"/>
            <a:r>
              <a:rPr lang="en-US" dirty="0">
                <a:latin typeface="Calibri"/>
                <a:cs typeface="Calibri"/>
              </a:rPr>
              <a:t>GMAT can write all four ephemeris formats</a:t>
            </a:r>
          </a:p>
          <a:p>
            <a:pPr marL="347345" indent="-347345"/>
            <a:r>
              <a:rPr lang="en-US" dirty="0"/>
              <a:t>(Beta) Scripting exists to generate TLEs</a:t>
            </a:r>
          </a:p>
        </p:txBody>
      </p:sp>
      <p:sp>
        <p:nvSpPr>
          <p:cNvPr id="4" name="Slide Number Placeholder 3">
            <a:extLst>
              <a:ext uri="{FF2B5EF4-FFF2-40B4-BE49-F238E27FC236}">
                <a16:creationId xmlns:a16="http://schemas.microsoft.com/office/drawing/2014/main" id="{2621808E-4B21-4FEC-87E1-DDB4A60DE315}"/>
              </a:ext>
            </a:extLst>
          </p:cNvPr>
          <p:cNvSpPr>
            <a:spLocks noGrp="1"/>
          </p:cNvSpPr>
          <p:nvPr>
            <p:ph type="sldNum" sz="quarter" idx="12"/>
          </p:nvPr>
        </p:nvSpPr>
        <p:spPr/>
        <p:txBody>
          <a:bodyPr/>
          <a:lstStyle/>
          <a:p>
            <a:fld id="{B89D3D56-9C5D-E74E-9C18-21C2C5E31D07}" type="slidenum">
              <a:rPr lang="en-US" smtClean="0"/>
              <a:pPr/>
              <a:t>347</a:t>
            </a:fld>
            <a:endParaRPr lang="en-US"/>
          </a:p>
        </p:txBody>
      </p:sp>
    </p:spTree>
    <p:extLst>
      <p:ext uri="{BB962C8B-B14F-4D97-AF65-F5344CB8AC3E}">
        <p14:creationId xmlns:p14="http://schemas.microsoft.com/office/powerpoint/2010/main" val="42605418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B57BBD-0E11-9B0C-53AD-0E36601F01EE}"/>
              </a:ext>
            </a:extLst>
          </p:cNvPr>
          <p:cNvSpPr>
            <a:spLocks noGrp="1"/>
          </p:cNvSpPr>
          <p:nvPr>
            <p:ph sz="half" idx="1"/>
          </p:nvPr>
        </p:nvSpPr>
        <p:spPr/>
        <p:txBody>
          <a:bodyPr vert="horz" lIns="91440" tIns="45720" rIns="91440" bIns="45720" rtlCol="0" anchor="t">
            <a:normAutofit/>
          </a:bodyPr>
          <a:lstStyle/>
          <a:p>
            <a:pPr marL="347345" indent="-347345"/>
            <a:r>
              <a:rPr lang="en-US" dirty="0"/>
              <a:t>Force modeling requires a spacecraft configuration for model settings</a:t>
            </a:r>
            <a:endParaRPr lang="en-US"/>
          </a:p>
          <a:p>
            <a:pPr marL="740410" lvl="1" indent="-283210"/>
            <a:r>
              <a:rPr lang="en-US" dirty="0"/>
              <a:t>Epoch and state</a:t>
            </a:r>
          </a:p>
          <a:p>
            <a:pPr marL="740410" lvl="1" indent="-283210"/>
            <a:r>
              <a:rPr lang="en-US" dirty="0"/>
              <a:t>Mass for non-gravitational forces</a:t>
            </a:r>
          </a:p>
          <a:p>
            <a:pPr marL="740410" lvl="1" indent="-283210"/>
            <a:r>
              <a:rPr lang="en-US" dirty="0"/>
              <a:t>Areas for Drag and SRP</a:t>
            </a:r>
          </a:p>
          <a:p>
            <a:pPr marL="740410" lvl="1" indent="-283210"/>
            <a:r>
              <a:rPr lang="en-US" dirty="0"/>
              <a:t>Hardware for finite burns</a:t>
            </a:r>
          </a:p>
          <a:p>
            <a:pPr marL="347345" indent="-347345"/>
            <a:r>
              <a:rPr lang="en-US" dirty="0"/>
              <a:t>EarthOrbiter.py contains the basic configuration used in this walkthrough</a:t>
            </a:r>
          </a:p>
          <a:p>
            <a:pPr marL="740410" lvl="1" indent="-283210"/>
            <a:r>
              <a:rPr lang="en-US" dirty="0"/>
              <a:t>Set using a Keplerian state</a:t>
            </a:r>
          </a:p>
          <a:p>
            <a:pPr marL="740410" lvl="1" indent="-283210"/>
            <a:r>
              <a:rPr lang="en-US" dirty="0"/>
              <a:t>Not configured for maneuvering</a:t>
            </a:r>
          </a:p>
          <a:p>
            <a:pPr marL="347345" indent="-347345"/>
            <a:r>
              <a:rPr lang="en-US" dirty="0">
                <a:latin typeface="Calibri"/>
                <a:cs typeface="Calibri"/>
              </a:rPr>
              <a:t>Initialization is required to transform the epoch and Keplerian state to the values used for propagation</a:t>
            </a:r>
          </a:p>
        </p:txBody>
      </p:sp>
      <p:sp>
        <p:nvSpPr>
          <p:cNvPr id="4" name="Slide Number Placeholder 3">
            <a:extLst>
              <a:ext uri="{FF2B5EF4-FFF2-40B4-BE49-F238E27FC236}">
                <a16:creationId xmlns:a16="http://schemas.microsoft.com/office/drawing/2014/main" id="{3E89C5A0-378D-C8BC-AD09-C3D30AF04DAA}"/>
              </a:ext>
            </a:extLst>
          </p:cNvPr>
          <p:cNvSpPr>
            <a:spLocks noGrp="1"/>
          </p:cNvSpPr>
          <p:nvPr>
            <p:ph type="sldNum" sz="quarter" idx="12"/>
          </p:nvPr>
        </p:nvSpPr>
        <p:spPr/>
        <p:txBody>
          <a:bodyPr/>
          <a:lstStyle/>
          <a:p>
            <a:fld id="{B89D3D56-9C5D-E74E-9C18-21C2C5E31D07}" type="slidenum">
              <a:rPr lang="en-US" smtClean="0"/>
              <a:pPr/>
              <a:t>348</a:t>
            </a:fld>
            <a:endParaRPr lang="en-US"/>
          </a:p>
        </p:txBody>
      </p:sp>
      <p:sp>
        <p:nvSpPr>
          <p:cNvPr id="5" name="Title 4">
            <a:extLst>
              <a:ext uri="{FF2B5EF4-FFF2-40B4-BE49-F238E27FC236}">
                <a16:creationId xmlns:a16="http://schemas.microsoft.com/office/drawing/2014/main" id="{70E0635A-DFD9-922A-9970-F4C76C02743A}"/>
              </a:ext>
            </a:extLst>
          </p:cNvPr>
          <p:cNvSpPr>
            <a:spLocks noGrp="1"/>
          </p:cNvSpPr>
          <p:nvPr>
            <p:ph type="title"/>
          </p:nvPr>
        </p:nvSpPr>
        <p:spPr/>
        <p:txBody>
          <a:bodyPr/>
          <a:lstStyle/>
          <a:p>
            <a:r>
              <a:rPr lang="en-US" dirty="0"/>
              <a:t>Spacecraft Configuration</a:t>
            </a:r>
          </a:p>
        </p:txBody>
      </p:sp>
      <p:pic>
        <p:nvPicPr>
          <p:cNvPr id="11" name="Content Placeholder 10">
            <a:extLst>
              <a:ext uri="{FF2B5EF4-FFF2-40B4-BE49-F238E27FC236}">
                <a16:creationId xmlns:a16="http://schemas.microsoft.com/office/drawing/2014/main" id="{ABB79B4E-E142-0DBE-49E4-CD85F4C99C34}"/>
              </a:ext>
            </a:extLst>
          </p:cNvPr>
          <p:cNvPicPr>
            <a:picLocks noGrp="1" noChangeAspect="1"/>
          </p:cNvPicPr>
          <p:nvPr>
            <p:ph sz="half" idx="2"/>
          </p:nvPr>
        </p:nvPicPr>
        <p:blipFill>
          <a:blip r:embed="rId2"/>
          <a:stretch>
            <a:fillRect/>
          </a:stretch>
        </p:blipFill>
        <p:spPr>
          <a:xfrm>
            <a:off x="6333006" y="1143000"/>
            <a:ext cx="5508453" cy="5417872"/>
          </a:xfrm>
        </p:spPr>
      </p:pic>
    </p:spTree>
    <p:extLst>
      <p:ext uri="{BB962C8B-B14F-4D97-AF65-F5344CB8AC3E}">
        <p14:creationId xmlns:p14="http://schemas.microsoft.com/office/powerpoint/2010/main" val="21939495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B57BBD-0E11-9B0C-53AD-0E36601F01EE}"/>
              </a:ext>
            </a:extLst>
          </p:cNvPr>
          <p:cNvSpPr>
            <a:spLocks noGrp="1"/>
          </p:cNvSpPr>
          <p:nvPr>
            <p:ph sz="half" idx="1"/>
          </p:nvPr>
        </p:nvSpPr>
        <p:spPr>
          <a:xfrm>
            <a:off x="1230116" y="1600201"/>
            <a:ext cx="4950835" cy="4911810"/>
          </a:xfrm>
        </p:spPr>
        <p:txBody>
          <a:bodyPr>
            <a:normAutofit lnSpcReduction="10000"/>
          </a:bodyPr>
          <a:lstStyle/>
          <a:p>
            <a:r>
              <a:rPr lang="en-US" dirty="0"/>
              <a:t>A </a:t>
            </a:r>
            <a:r>
              <a:rPr lang="en-US" dirty="0" err="1"/>
              <a:t>ForceModel</a:t>
            </a:r>
            <a:r>
              <a:rPr lang="en-US" dirty="0"/>
              <a:t> is a container for forces, computed at a specific origin</a:t>
            </a:r>
          </a:p>
          <a:p>
            <a:r>
              <a:rPr lang="en-US" dirty="0"/>
              <a:t>Each force is configured individually</a:t>
            </a:r>
          </a:p>
          <a:p>
            <a:r>
              <a:rPr lang="en-US" dirty="0"/>
              <a:t>Settings are shown here for an 8x8 Earth gravity model</a:t>
            </a:r>
          </a:p>
          <a:p>
            <a:pPr lvl="1"/>
            <a:r>
              <a:rPr lang="en-US" dirty="0"/>
              <a:t>Each force has an associated body set using </a:t>
            </a:r>
            <a:r>
              <a:rPr lang="en-US" dirty="0" err="1"/>
              <a:t>BodyName</a:t>
            </a:r>
            <a:endParaRPr lang="en-US" dirty="0"/>
          </a:p>
          <a:p>
            <a:pPr lvl="1"/>
            <a:r>
              <a:rPr lang="en-US" dirty="0"/>
              <a:t>Force specific settings – the </a:t>
            </a:r>
            <a:r>
              <a:rPr lang="en-US" dirty="0" err="1"/>
              <a:t>PotentialFile</a:t>
            </a:r>
            <a:r>
              <a:rPr lang="en-US" dirty="0"/>
              <a:t>, Degree, and Order here – provide additional configuration details</a:t>
            </a:r>
          </a:p>
          <a:p>
            <a:r>
              <a:rPr lang="en-US" dirty="0"/>
              <a:t>Forces are added to the force model</a:t>
            </a:r>
          </a:p>
          <a:p>
            <a:r>
              <a:rPr lang="en-US" dirty="0"/>
              <a:t>Initialization is required to connect everything together, and to link in the solar system objects</a:t>
            </a:r>
          </a:p>
          <a:p>
            <a:r>
              <a:rPr lang="en-US" dirty="0"/>
              <a:t>ForceModelExample.py contains the code for this step</a:t>
            </a:r>
          </a:p>
        </p:txBody>
      </p:sp>
      <p:pic>
        <p:nvPicPr>
          <p:cNvPr id="7" name="Content Placeholder 6">
            <a:extLst>
              <a:ext uri="{FF2B5EF4-FFF2-40B4-BE49-F238E27FC236}">
                <a16:creationId xmlns:a16="http://schemas.microsoft.com/office/drawing/2014/main" id="{C1861C90-30AF-1640-DAC8-AC553AEA3819}"/>
              </a:ext>
            </a:extLst>
          </p:cNvPr>
          <p:cNvPicPr>
            <a:picLocks noGrp="1" noChangeAspect="1"/>
          </p:cNvPicPr>
          <p:nvPr>
            <p:ph sz="half" idx="2"/>
          </p:nvPr>
        </p:nvPicPr>
        <p:blipFill>
          <a:blip r:embed="rId2"/>
          <a:stretch>
            <a:fillRect/>
          </a:stretch>
        </p:blipFill>
        <p:spPr>
          <a:xfrm>
            <a:off x="6489474" y="1153178"/>
            <a:ext cx="5341638" cy="5253800"/>
          </a:xfrm>
        </p:spPr>
      </p:pic>
      <p:sp>
        <p:nvSpPr>
          <p:cNvPr id="4" name="Slide Number Placeholder 3">
            <a:extLst>
              <a:ext uri="{FF2B5EF4-FFF2-40B4-BE49-F238E27FC236}">
                <a16:creationId xmlns:a16="http://schemas.microsoft.com/office/drawing/2014/main" id="{3E89C5A0-378D-C8BC-AD09-C3D30AF04DAA}"/>
              </a:ext>
            </a:extLst>
          </p:cNvPr>
          <p:cNvSpPr>
            <a:spLocks noGrp="1"/>
          </p:cNvSpPr>
          <p:nvPr>
            <p:ph type="sldNum" sz="quarter" idx="12"/>
          </p:nvPr>
        </p:nvSpPr>
        <p:spPr/>
        <p:txBody>
          <a:bodyPr/>
          <a:lstStyle/>
          <a:p>
            <a:fld id="{B89D3D56-9C5D-E74E-9C18-21C2C5E31D07}" type="slidenum">
              <a:rPr lang="en-US" smtClean="0"/>
              <a:pPr/>
              <a:t>349</a:t>
            </a:fld>
            <a:endParaRPr lang="en-US"/>
          </a:p>
        </p:txBody>
      </p:sp>
      <p:sp>
        <p:nvSpPr>
          <p:cNvPr id="5" name="Title 4">
            <a:extLst>
              <a:ext uri="{FF2B5EF4-FFF2-40B4-BE49-F238E27FC236}">
                <a16:creationId xmlns:a16="http://schemas.microsoft.com/office/drawing/2014/main" id="{70E0635A-DFD9-922A-9970-F4C76C02743A}"/>
              </a:ext>
            </a:extLst>
          </p:cNvPr>
          <p:cNvSpPr>
            <a:spLocks noGrp="1"/>
          </p:cNvSpPr>
          <p:nvPr>
            <p:ph type="title"/>
          </p:nvPr>
        </p:nvSpPr>
        <p:spPr/>
        <p:txBody>
          <a:bodyPr/>
          <a:lstStyle/>
          <a:p>
            <a:r>
              <a:rPr lang="en-US" dirty="0"/>
              <a:t>Force Model Configuration</a:t>
            </a:r>
          </a:p>
        </p:txBody>
      </p:sp>
    </p:spTree>
    <p:extLst>
      <p:ext uri="{BB962C8B-B14F-4D97-AF65-F5344CB8AC3E}">
        <p14:creationId xmlns:p14="http://schemas.microsoft.com/office/powerpoint/2010/main" val="17204543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1F9D9-2014-18C5-4597-8567FB14C80F}"/>
              </a:ext>
            </a:extLst>
          </p:cNvPr>
          <p:cNvSpPr>
            <a:spLocks noGrp="1"/>
          </p:cNvSpPr>
          <p:nvPr>
            <p:ph type="title"/>
          </p:nvPr>
        </p:nvSpPr>
        <p:spPr/>
        <p:txBody>
          <a:bodyPr/>
          <a:lstStyle/>
          <a:p>
            <a:r>
              <a:rPr lang="en-US" dirty="0"/>
              <a:t>Introduction to GMAT Software (102)</a:t>
            </a:r>
          </a:p>
        </p:txBody>
      </p:sp>
      <p:sp>
        <p:nvSpPr>
          <p:cNvPr id="4" name="Subtitle 1">
            <a:extLst>
              <a:ext uri="{FF2B5EF4-FFF2-40B4-BE49-F238E27FC236}">
                <a16:creationId xmlns:a16="http://schemas.microsoft.com/office/drawing/2014/main" id="{AB0871F0-E8B9-17C6-85E3-44AA745D79DF}"/>
              </a:ext>
            </a:extLst>
          </p:cNvPr>
          <p:cNvSpPr>
            <a:spLocks noGrp="1"/>
          </p:cNvSpPr>
          <p:nvPr>
            <p:ph type="subTitle" idx="1"/>
          </p:nvPr>
        </p:nvSpPr>
        <p:spPr>
          <a:xfrm>
            <a:off x="2982097" y="5719502"/>
            <a:ext cx="8167263" cy="916641"/>
          </a:xfrm>
        </p:spPr>
        <p:txBody>
          <a:bodyPr vert="horz" lIns="91440" tIns="45720" rIns="91440" bIns="45720" rtlCol="0" anchor="t">
            <a:normAutofit/>
          </a:bodyPr>
          <a:lstStyle/>
          <a:p>
            <a:r>
              <a:rPr lang="en-US" dirty="0"/>
              <a:t>Jairus </a:t>
            </a:r>
            <a:r>
              <a:rPr lang="en-US" dirty="0" err="1"/>
              <a:t>Elarbee</a:t>
            </a:r>
          </a:p>
          <a:p>
            <a:r>
              <a:rPr lang="en-US" dirty="0"/>
              <a:t>Emergent Space Technologies/NASA Goddard Space Flight Center</a:t>
            </a:r>
          </a:p>
          <a:p>
            <a:r>
              <a:rPr lang="en-US" dirty="0"/>
              <a:t>October 2023</a:t>
            </a:r>
          </a:p>
        </p:txBody>
      </p:sp>
    </p:spTree>
    <p:extLst>
      <p:ext uri="{BB962C8B-B14F-4D97-AF65-F5344CB8AC3E}">
        <p14:creationId xmlns:p14="http://schemas.microsoft.com/office/powerpoint/2010/main" val="1451972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47FA01-BC89-A560-298E-F2268DF011EC}"/>
              </a:ext>
            </a:extLst>
          </p:cNvPr>
          <p:cNvSpPr>
            <a:spLocks noGrp="1"/>
          </p:cNvSpPr>
          <p:nvPr>
            <p:ph sz="half" idx="1"/>
          </p:nvPr>
        </p:nvSpPr>
        <p:spPr>
          <a:xfrm>
            <a:off x="1347505" y="1136822"/>
            <a:ext cx="4950835" cy="5308755"/>
          </a:xfrm>
        </p:spPr>
        <p:txBody>
          <a:bodyPr/>
          <a:lstStyle/>
          <a:p>
            <a:r>
              <a:rPr lang="en-US" dirty="0"/>
              <a:t>The Propagator objects connect integrators to force models</a:t>
            </a:r>
          </a:p>
          <a:p>
            <a:r>
              <a:rPr lang="en-US" dirty="0"/>
              <a:t>The integrator is built separately</a:t>
            </a:r>
          </a:p>
          <a:p>
            <a:pPr lvl="1"/>
            <a:r>
              <a:rPr lang="en-US" dirty="0"/>
              <a:t>Using a PrinceDormand78 here</a:t>
            </a:r>
          </a:p>
          <a:p>
            <a:pPr lvl="1"/>
            <a:r>
              <a:rPr lang="en-US" dirty="0"/>
              <a:t>The integrator is added to the Propagator</a:t>
            </a:r>
          </a:p>
          <a:p>
            <a:r>
              <a:rPr lang="en-US" dirty="0"/>
              <a:t>Integrator settings are made through the Propagator</a:t>
            </a:r>
          </a:p>
          <a:p>
            <a:pPr lvl="1"/>
            <a:r>
              <a:rPr lang="en-US" dirty="0"/>
              <a:t>Note the </a:t>
            </a:r>
            <a:r>
              <a:rPr lang="en-US" dirty="0" err="1"/>
              <a:t>MinStep</a:t>
            </a:r>
            <a:r>
              <a:rPr lang="en-US" dirty="0"/>
              <a:t> setting of 0.0; this is a best practice for the adaptive step RK integrators</a:t>
            </a:r>
          </a:p>
          <a:p>
            <a:r>
              <a:rPr lang="en-US" dirty="0"/>
              <a:t>Initialization is a 3-step process</a:t>
            </a:r>
          </a:p>
          <a:p>
            <a:pPr lvl="1"/>
            <a:r>
              <a:rPr lang="en-US" dirty="0" err="1"/>
              <a:t>gmat.Initialize</a:t>
            </a:r>
            <a:r>
              <a:rPr lang="en-US" dirty="0"/>
              <a:t>() connects objects together</a:t>
            </a:r>
          </a:p>
          <a:p>
            <a:pPr lvl="1"/>
            <a:r>
              <a:rPr lang="en-US" dirty="0"/>
              <a:t>Propagated objects are passed to the propagator</a:t>
            </a:r>
          </a:p>
          <a:p>
            <a:pPr lvl="1"/>
            <a:r>
              <a:rPr lang="en-US" dirty="0" err="1"/>
              <a:t>PrepareInternals</a:t>
            </a:r>
            <a:r>
              <a:rPr lang="en-US" dirty="0"/>
              <a:t> sets up the forces and internal vectors for use</a:t>
            </a:r>
          </a:p>
        </p:txBody>
      </p:sp>
      <p:pic>
        <p:nvPicPr>
          <p:cNvPr id="7" name="Content Placeholder 6">
            <a:extLst>
              <a:ext uri="{FF2B5EF4-FFF2-40B4-BE49-F238E27FC236}">
                <a16:creationId xmlns:a16="http://schemas.microsoft.com/office/drawing/2014/main" id="{B5366F7E-AF58-D682-3E50-9B6733768313}"/>
              </a:ext>
            </a:extLst>
          </p:cNvPr>
          <p:cNvPicPr>
            <a:picLocks noGrp="1" noChangeAspect="1"/>
          </p:cNvPicPr>
          <p:nvPr>
            <p:ph sz="half" idx="2"/>
          </p:nvPr>
        </p:nvPicPr>
        <p:blipFill>
          <a:blip r:embed="rId2"/>
          <a:stretch>
            <a:fillRect/>
          </a:stretch>
        </p:blipFill>
        <p:spPr>
          <a:xfrm>
            <a:off x="6450227" y="1136822"/>
            <a:ext cx="5397513" cy="5308756"/>
          </a:xfrm>
        </p:spPr>
      </p:pic>
      <p:sp>
        <p:nvSpPr>
          <p:cNvPr id="4" name="Slide Number Placeholder 3">
            <a:extLst>
              <a:ext uri="{FF2B5EF4-FFF2-40B4-BE49-F238E27FC236}">
                <a16:creationId xmlns:a16="http://schemas.microsoft.com/office/drawing/2014/main" id="{91D6C8BD-8E0A-AA10-83FE-E480787BCEF7}"/>
              </a:ext>
            </a:extLst>
          </p:cNvPr>
          <p:cNvSpPr>
            <a:spLocks noGrp="1"/>
          </p:cNvSpPr>
          <p:nvPr>
            <p:ph type="sldNum" sz="quarter" idx="12"/>
          </p:nvPr>
        </p:nvSpPr>
        <p:spPr/>
        <p:txBody>
          <a:bodyPr/>
          <a:lstStyle/>
          <a:p>
            <a:fld id="{B89D3D56-9C5D-E74E-9C18-21C2C5E31D07}" type="slidenum">
              <a:rPr lang="en-US" smtClean="0"/>
              <a:pPr/>
              <a:t>350</a:t>
            </a:fld>
            <a:endParaRPr lang="en-US"/>
          </a:p>
        </p:txBody>
      </p:sp>
      <p:sp>
        <p:nvSpPr>
          <p:cNvPr id="5" name="Title 4">
            <a:extLst>
              <a:ext uri="{FF2B5EF4-FFF2-40B4-BE49-F238E27FC236}">
                <a16:creationId xmlns:a16="http://schemas.microsoft.com/office/drawing/2014/main" id="{CDABB5F8-FA05-FF70-B939-0051A9BE349F}"/>
              </a:ext>
            </a:extLst>
          </p:cNvPr>
          <p:cNvSpPr>
            <a:spLocks noGrp="1"/>
          </p:cNvSpPr>
          <p:nvPr>
            <p:ph type="title"/>
          </p:nvPr>
        </p:nvSpPr>
        <p:spPr/>
        <p:txBody>
          <a:bodyPr/>
          <a:lstStyle/>
          <a:p>
            <a:r>
              <a:rPr lang="en-US" dirty="0"/>
              <a:t>Integrator Configuration</a:t>
            </a:r>
          </a:p>
        </p:txBody>
      </p:sp>
    </p:spTree>
    <p:extLst>
      <p:ext uri="{BB962C8B-B14F-4D97-AF65-F5344CB8AC3E}">
        <p14:creationId xmlns:p14="http://schemas.microsoft.com/office/powerpoint/2010/main" val="168156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670CFA-3F09-8183-06A5-9F488290E1DB}"/>
              </a:ext>
            </a:extLst>
          </p:cNvPr>
          <p:cNvSpPr>
            <a:spLocks noGrp="1"/>
          </p:cNvSpPr>
          <p:nvPr>
            <p:ph sz="half" idx="1"/>
          </p:nvPr>
        </p:nvSpPr>
        <p:spPr>
          <a:xfrm>
            <a:off x="1230116" y="1158354"/>
            <a:ext cx="4950835" cy="3709347"/>
          </a:xfrm>
        </p:spPr>
        <p:txBody>
          <a:bodyPr>
            <a:normAutofit lnSpcReduction="10000"/>
          </a:bodyPr>
          <a:lstStyle/>
          <a:p>
            <a:r>
              <a:rPr lang="en-US" dirty="0"/>
              <a:t>After </a:t>
            </a:r>
            <a:r>
              <a:rPr lang="en-US" dirty="0" err="1"/>
              <a:t>PrepareInternals</a:t>
            </a:r>
            <a:r>
              <a:rPr lang="en-US" dirty="0"/>
              <a:t>(), the integrator pointer must be refreshed</a:t>
            </a:r>
          </a:p>
          <a:p>
            <a:r>
              <a:rPr lang="en-US" dirty="0"/>
              <a:t>The propagation state vector is accessed using </a:t>
            </a:r>
            <a:r>
              <a:rPr lang="en-US" dirty="0" err="1"/>
              <a:t>GetState</a:t>
            </a:r>
            <a:r>
              <a:rPr lang="en-US" dirty="0"/>
              <a:t>()</a:t>
            </a:r>
          </a:p>
          <a:p>
            <a:r>
              <a:rPr lang="en-US" dirty="0"/>
              <a:t>Step() is used to perform time evolution</a:t>
            </a:r>
          </a:p>
          <a:p>
            <a:r>
              <a:rPr lang="en-US" dirty="0"/>
              <a:t>Propagation output can be written to screen, or plotted</a:t>
            </a:r>
          </a:p>
          <a:p>
            <a:r>
              <a:rPr lang="en-US" dirty="0"/>
              <a:t>PropagationExample.py implements the full procedure</a:t>
            </a:r>
          </a:p>
          <a:p>
            <a:pPr lvl="1"/>
            <a:r>
              <a:rPr lang="en-US" dirty="0"/>
              <a:t>Set </a:t>
            </a:r>
            <a:r>
              <a:rPr lang="en-US" dirty="0" err="1"/>
              <a:t>IncludePlot</a:t>
            </a:r>
            <a:r>
              <a:rPr lang="en-US" dirty="0"/>
              <a:t> = True to show the XY plots</a:t>
            </a:r>
          </a:p>
          <a:p>
            <a:pPr lvl="1"/>
            <a:r>
              <a:rPr lang="en-US" dirty="0"/>
              <a:t>Matplotlib is required for the plotting</a:t>
            </a:r>
          </a:p>
        </p:txBody>
      </p:sp>
      <p:pic>
        <p:nvPicPr>
          <p:cNvPr id="7" name="Content Placeholder 6">
            <a:extLst>
              <a:ext uri="{FF2B5EF4-FFF2-40B4-BE49-F238E27FC236}">
                <a16:creationId xmlns:a16="http://schemas.microsoft.com/office/drawing/2014/main" id="{08FA58E2-337C-5A3D-00E7-C7A980C4DAF6}"/>
              </a:ext>
            </a:extLst>
          </p:cNvPr>
          <p:cNvPicPr>
            <a:picLocks noGrp="1" noChangeAspect="1"/>
          </p:cNvPicPr>
          <p:nvPr>
            <p:ph sz="half" idx="2"/>
          </p:nvPr>
        </p:nvPicPr>
        <p:blipFill>
          <a:blip r:embed="rId3"/>
          <a:stretch>
            <a:fillRect/>
          </a:stretch>
        </p:blipFill>
        <p:spPr>
          <a:xfrm>
            <a:off x="6376086" y="1158354"/>
            <a:ext cx="5455025" cy="3913265"/>
          </a:xfrm>
        </p:spPr>
      </p:pic>
      <p:sp>
        <p:nvSpPr>
          <p:cNvPr id="4" name="Slide Number Placeholder 3">
            <a:extLst>
              <a:ext uri="{FF2B5EF4-FFF2-40B4-BE49-F238E27FC236}">
                <a16:creationId xmlns:a16="http://schemas.microsoft.com/office/drawing/2014/main" id="{A488C38A-8AF4-8141-3A6C-10C24E56BE5B}"/>
              </a:ext>
            </a:extLst>
          </p:cNvPr>
          <p:cNvSpPr>
            <a:spLocks noGrp="1"/>
          </p:cNvSpPr>
          <p:nvPr>
            <p:ph type="sldNum" sz="quarter" idx="12"/>
          </p:nvPr>
        </p:nvSpPr>
        <p:spPr/>
        <p:txBody>
          <a:bodyPr/>
          <a:lstStyle/>
          <a:p>
            <a:fld id="{B89D3D56-9C5D-E74E-9C18-21C2C5E31D07}" type="slidenum">
              <a:rPr lang="en-US" smtClean="0"/>
              <a:pPr/>
              <a:t>351</a:t>
            </a:fld>
            <a:endParaRPr lang="en-US"/>
          </a:p>
        </p:txBody>
      </p:sp>
      <p:sp>
        <p:nvSpPr>
          <p:cNvPr id="5" name="Title 4">
            <a:extLst>
              <a:ext uri="{FF2B5EF4-FFF2-40B4-BE49-F238E27FC236}">
                <a16:creationId xmlns:a16="http://schemas.microsoft.com/office/drawing/2014/main" id="{2B8E869F-5C43-9D88-DB46-F5AD922E91ED}"/>
              </a:ext>
            </a:extLst>
          </p:cNvPr>
          <p:cNvSpPr>
            <a:spLocks noGrp="1"/>
          </p:cNvSpPr>
          <p:nvPr>
            <p:ph type="title"/>
          </p:nvPr>
        </p:nvSpPr>
        <p:spPr/>
        <p:txBody>
          <a:bodyPr/>
          <a:lstStyle/>
          <a:p>
            <a:r>
              <a:rPr lang="en-US" dirty="0"/>
              <a:t>Propagation.  Finally.</a:t>
            </a:r>
          </a:p>
        </p:txBody>
      </p:sp>
      <p:pic>
        <p:nvPicPr>
          <p:cNvPr id="9" name="Picture 8">
            <a:extLst>
              <a:ext uri="{FF2B5EF4-FFF2-40B4-BE49-F238E27FC236}">
                <a16:creationId xmlns:a16="http://schemas.microsoft.com/office/drawing/2014/main" id="{D6F687B0-30C0-AC89-F4CA-BAC22A28C4F6}"/>
              </a:ext>
            </a:extLst>
          </p:cNvPr>
          <p:cNvPicPr>
            <a:picLocks noChangeAspect="1"/>
          </p:cNvPicPr>
          <p:nvPr/>
        </p:nvPicPr>
        <p:blipFill>
          <a:blip r:embed="rId4"/>
          <a:stretch>
            <a:fillRect/>
          </a:stretch>
        </p:blipFill>
        <p:spPr>
          <a:xfrm>
            <a:off x="1228539" y="4867701"/>
            <a:ext cx="4950835" cy="1773093"/>
          </a:xfrm>
          <a:prstGeom prst="rect">
            <a:avLst/>
          </a:prstGeom>
        </p:spPr>
      </p:pic>
      <p:pic>
        <p:nvPicPr>
          <p:cNvPr id="11" name="Picture 10">
            <a:extLst>
              <a:ext uri="{FF2B5EF4-FFF2-40B4-BE49-F238E27FC236}">
                <a16:creationId xmlns:a16="http://schemas.microsoft.com/office/drawing/2014/main" id="{2A9E2F50-12BF-AE62-2AF8-6A333BF5C90A}"/>
              </a:ext>
            </a:extLst>
          </p:cNvPr>
          <p:cNvPicPr>
            <a:picLocks noChangeAspect="1"/>
          </p:cNvPicPr>
          <p:nvPr/>
        </p:nvPicPr>
        <p:blipFill>
          <a:blip r:embed="rId5"/>
          <a:stretch>
            <a:fillRect/>
          </a:stretch>
        </p:blipFill>
        <p:spPr>
          <a:xfrm>
            <a:off x="6376085" y="5112562"/>
            <a:ext cx="5455026" cy="1631462"/>
          </a:xfrm>
          <a:prstGeom prst="rect">
            <a:avLst/>
          </a:prstGeom>
        </p:spPr>
      </p:pic>
    </p:spTree>
    <p:extLst>
      <p:ext uri="{BB962C8B-B14F-4D97-AF65-F5344CB8AC3E}">
        <p14:creationId xmlns:p14="http://schemas.microsoft.com/office/powerpoint/2010/main" val="37451209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03DB-9157-FC26-7642-1B083F2245E4}"/>
              </a:ext>
            </a:extLst>
          </p:cNvPr>
          <p:cNvSpPr>
            <a:spLocks noGrp="1"/>
          </p:cNvSpPr>
          <p:nvPr>
            <p:ph type="title"/>
          </p:nvPr>
        </p:nvSpPr>
        <p:spPr/>
        <p:txBody>
          <a:bodyPr/>
          <a:lstStyle/>
          <a:p>
            <a:r>
              <a:rPr lang="en-US" dirty="0"/>
              <a:t>Using Coordinate Systems and Propagation Together</a:t>
            </a:r>
          </a:p>
        </p:txBody>
      </p:sp>
      <p:sp>
        <p:nvSpPr>
          <p:cNvPr id="3" name="Text Placeholder 2">
            <a:extLst>
              <a:ext uri="{FF2B5EF4-FFF2-40B4-BE49-F238E27FC236}">
                <a16:creationId xmlns:a16="http://schemas.microsoft.com/office/drawing/2014/main" id="{D5672DD0-63D0-7B5E-368F-3522C5087CB1}"/>
              </a:ext>
            </a:extLst>
          </p:cNvPr>
          <p:cNvSpPr>
            <a:spLocks noGrp="1"/>
          </p:cNvSpPr>
          <p:nvPr>
            <p:ph type="body" idx="1"/>
          </p:nvPr>
        </p:nvSpPr>
        <p:spPr/>
        <p:txBody>
          <a:bodyPr>
            <a:normAutofit/>
          </a:bodyPr>
          <a:lstStyle/>
          <a:p>
            <a:r>
              <a:rPr lang="en-US" sz="2400" i="1" dirty="0"/>
              <a:t>Example code: Finding Access Angles for a Lunar Orbiter</a:t>
            </a:r>
          </a:p>
        </p:txBody>
      </p:sp>
      <p:sp>
        <p:nvSpPr>
          <p:cNvPr id="4" name="Slide Number Placeholder 3">
            <a:extLst>
              <a:ext uri="{FF2B5EF4-FFF2-40B4-BE49-F238E27FC236}">
                <a16:creationId xmlns:a16="http://schemas.microsoft.com/office/drawing/2014/main" id="{86A0C863-3518-B549-DB30-8F27D40FFB03}"/>
              </a:ext>
            </a:extLst>
          </p:cNvPr>
          <p:cNvSpPr>
            <a:spLocks noGrp="1"/>
          </p:cNvSpPr>
          <p:nvPr>
            <p:ph type="sldNum" sz="quarter" idx="12"/>
          </p:nvPr>
        </p:nvSpPr>
        <p:spPr/>
        <p:txBody>
          <a:bodyPr/>
          <a:lstStyle/>
          <a:p>
            <a:fld id="{B89D3D56-9C5D-E74E-9C18-21C2C5E31D07}" type="slidenum">
              <a:rPr lang="en-US" smtClean="0"/>
              <a:pPr/>
              <a:t>352</a:t>
            </a:fld>
            <a:endParaRPr lang="en-US"/>
          </a:p>
        </p:txBody>
      </p:sp>
    </p:spTree>
    <p:extLst>
      <p:ext uri="{BB962C8B-B14F-4D97-AF65-F5344CB8AC3E}">
        <p14:creationId xmlns:p14="http://schemas.microsoft.com/office/powerpoint/2010/main" val="38695951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866402D-DD78-5CA6-2EBA-6329D242AFD3}"/>
              </a:ext>
            </a:extLst>
          </p:cNvPr>
          <p:cNvSpPr>
            <a:spLocks noGrp="1"/>
          </p:cNvSpPr>
          <p:nvPr>
            <p:ph sz="half" idx="1"/>
          </p:nvPr>
        </p:nvSpPr>
        <p:spPr/>
        <p:txBody>
          <a:bodyPr/>
          <a:lstStyle/>
          <a:p>
            <a:r>
              <a:rPr lang="en-US" dirty="0"/>
              <a:t>Consider a spacecraft in lunar orbit with orbital elements</a:t>
            </a:r>
          </a:p>
          <a:p>
            <a:pPr marL="457200" lvl="1" indent="0">
              <a:buNone/>
            </a:pPr>
            <a:r>
              <a:rPr lang="en-US" dirty="0"/>
              <a:t>SMA = 3000.0 km</a:t>
            </a:r>
            <a:br>
              <a:rPr lang="en-US" dirty="0"/>
            </a:br>
            <a:r>
              <a:rPr lang="en-US" dirty="0"/>
              <a:t>ECC = 0.1</a:t>
            </a:r>
            <a:br>
              <a:rPr lang="en-US" dirty="0"/>
            </a:br>
            <a:r>
              <a:rPr lang="en-US" dirty="0"/>
              <a:t>INC = 78 deg</a:t>
            </a:r>
            <a:br>
              <a:rPr lang="en-US" dirty="0"/>
            </a:br>
            <a:r>
              <a:rPr lang="en-US" dirty="0"/>
              <a:t>RAAN = 45 deg</a:t>
            </a:r>
            <a:br>
              <a:rPr lang="en-US" dirty="0"/>
            </a:br>
            <a:r>
              <a:rPr lang="en-US" dirty="0"/>
              <a:t>AOP = 45 deg</a:t>
            </a:r>
            <a:br>
              <a:rPr lang="en-US" dirty="0"/>
            </a:br>
            <a:r>
              <a:rPr lang="en-US" dirty="0"/>
              <a:t>TA = 180 deg</a:t>
            </a:r>
          </a:p>
          <a:p>
            <a:r>
              <a:rPr lang="en-US" dirty="0"/>
              <a:t>A lunar base in Clavius crater needs to generate pass data for the spacecraft over a 14 day timespan, and report Acquisition and Loss of Signal (AOS and LOS) for each pass.</a:t>
            </a:r>
          </a:p>
          <a:p>
            <a:r>
              <a:rPr lang="en-US" dirty="0"/>
              <a:t>Use the GMAT API to generate the required data</a:t>
            </a:r>
          </a:p>
        </p:txBody>
      </p:sp>
      <p:pic>
        <p:nvPicPr>
          <p:cNvPr id="12" name="Content Placeholder 11">
            <a:extLst>
              <a:ext uri="{FF2B5EF4-FFF2-40B4-BE49-F238E27FC236}">
                <a16:creationId xmlns:a16="http://schemas.microsoft.com/office/drawing/2014/main" id="{2335E6D8-DFC0-6171-F646-036592D821C9}"/>
              </a:ext>
            </a:extLst>
          </p:cNvPr>
          <p:cNvPicPr>
            <a:picLocks noGrp="1" noChangeAspect="1"/>
          </p:cNvPicPr>
          <p:nvPr>
            <p:ph sz="half" idx="2"/>
          </p:nvPr>
        </p:nvPicPr>
        <p:blipFill>
          <a:blip r:embed="rId2"/>
          <a:stretch>
            <a:fillRect/>
          </a:stretch>
        </p:blipFill>
        <p:spPr>
          <a:xfrm>
            <a:off x="7244865" y="1600200"/>
            <a:ext cx="3847483" cy="4343400"/>
          </a:xfrm>
        </p:spPr>
      </p:pic>
      <p:sp>
        <p:nvSpPr>
          <p:cNvPr id="7" name="Slide Number Placeholder 6">
            <a:extLst>
              <a:ext uri="{FF2B5EF4-FFF2-40B4-BE49-F238E27FC236}">
                <a16:creationId xmlns:a16="http://schemas.microsoft.com/office/drawing/2014/main" id="{3AB3871D-2D5B-24AE-E49C-E7A22E0453EA}"/>
              </a:ext>
            </a:extLst>
          </p:cNvPr>
          <p:cNvSpPr>
            <a:spLocks noGrp="1"/>
          </p:cNvSpPr>
          <p:nvPr>
            <p:ph type="sldNum" sz="quarter" idx="12"/>
          </p:nvPr>
        </p:nvSpPr>
        <p:spPr/>
        <p:txBody>
          <a:bodyPr/>
          <a:lstStyle/>
          <a:p>
            <a:fld id="{B89D3D56-9C5D-E74E-9C18-21C2C5E31D07}" type="slidenum">
              <a:rPr lang="en-US" smtClean="0"/>
              <a:pPr/>
              <a:t>353</a:t>
            </a:fld>
            <a:endParaRPr lang="en-US"/>
          </a:p>
        </p:txBody>
      </p:sp>
      <p:sp>
        <p:nvSpPr>
          <p:cNvPr id="8" name="Title 7">
            <a:extLst>
              <a:ext uri="{FF2B5EF4-FFF2-40B4-BE49-F238E27FC236}">
                <a16:creationId xmlns:a16="http://schemas.microsoft.com/office/drawing/2014/main" id="{367101EB-4FFA-DF65-C206-A954B8FBA6D1}"/>
              </a:ext>
            </a:extLst>
          </p:cNvPr>
          <p:cNvSpPr>
            <a:spLocks noGrp="1"/>
          </p:cNvSpPr>
          <p:nvPr>
            <p:ph type="title"/>
          </p:nvPr>
        </p:nvSpPr>
        <p:spPr/>
        <p:txBody>
          <a:bodyPr/>
          <a:lstStyle/>
          <a:p>
            <a:r>
              <a:rPr lang="en-US" dirty="0"/>
              <a:t>Problem Statement</a:t>
            </a:r>
          </a:p>
        </p:txBody>
      </p:sp>
    </p:spTree>
    <p:extLst>
      <p:ext uri="{BB962C8B-B14F-4D97-AF65-F5344CB8AC3E}">
        <p14:creationId xmlns:p14="http://schemas.microsoft.com/office/powerpoint/2010/main" val="30910394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7101EB-4FFA-DF65-C206-A954B8FBA6D1}"/>
              </a:ext>
            </a:extLst>
          </p:cNvPr>
          <p:cNvSpPr>
            <a:spLocks noGrp="1"/>
          </p:cNvSpPr>
          <p:nvPr>
            <p:ph type="title"/>
          </p:nvPr>
        </p:nvSpPr>
        <p:spPr/>
        <p:txBody>
          <a:bodyPr/>
          <a:lstStyle/>
          <a:p>
            <a:r>
              <a:rPr lang="en-US" dirty="0"/>
              <a:t>Simulation Elements</a:t>
            </a:r>
          </a:p>
        </p:txBody>
      </p:sp>
      <p:sp>
        <p:nvSpPr>
          <p:cNvPr id="2" name="Content Placeholder 1">
            <a:extLst>
              <a:ext uri="{FF2B5EF4-FFF2-40B4-BE49-F238E27FC236}">
                <a16:creationId xmlns:a16="http://schemas.microsoft.com/office/drawing/2014/main" id="{A743370E-2175-35A8-D30D-9530D224AF1C}"/>
              </a:ext>
            </a:extLst>
          </p:cNvPr>
          <p:cNvSpPr>
            <a:spLocks noGrp="1"/>
          </p:cNvSpPr>
          <p:nvPr>
            <p:ph idx="1"/>
          </p:nvPr>
        </p:nvSpPr>
        <p:spPr/>
        <p:txBody>
          <a:bodyPr/>
          <a:lstStyle/>
          <a:p>
            <a:r>
              <a:rPr lang="en-US" dirty="0"/>
              <a:t>The following elements are needed to configure the analysis:</a:t>
            </a:r>
          </a:p>
          <a:p>
            <a:pPr lvl="1"/>
            <a:r>
              <a:rPr lang="en-US" dirty="0"/>
              <a:t>A lunar orbiting Spacecraft</a:t>
            </a:r>
          </a:p>
          <a:p>
            <a:pPr lvl="1"/>
            <a:r>
              <a:rPr lang="en-US" dirty="0"/>
              <a:t>A force model appropriate for lunar orbits</a:t>
            </a:r>
          </a:p>
          <a:p>
            <a:pPr lvl="1"/>
            <a:r>
              <a:rPr lang="en-US" dirty="0"/>
              <a:t>A propagator</a:t>
            </a:r>
          </a:p>
          <a:p>
            <a:pPr lvl="1"/>
            <a:r>
              <a:rPr lang="en-US" dirty="0"/>
              <a:t>A model of the moon base</a:t>
            </a:r>
          </a:p>
          <a:p>
            <a:pPr lvl="1"/>
            <a:r>
              <a:rPr lang="en-US" dirty="0"/>
              <a:t>A driver for the analysis</a:t>
            </a:r>
          </a:p>
          <a:p>
            <a:r>
              <a:rPr lang="en-US" dirty="0"/>
              <a:t>These element are built in a set of Python files:</a:t>
            </a:r>
          </a:p>
          <a:p>
            <a:pPr lvl="1"/>
            <a:r>
              <a:rPr lang="en-US" dirty="0"/>
              <a:t>LunarOrbiter.py configures the spacecraft</a:t>
            </a:r>
          </a:p>
          <a:p>
            <a:pPr lvl="1"/>
            <a:r>
              <a:rPr lang="en-US" dirty="0"/>
              <a:t>LunarForceModel.py configures the forces</a:t>
            </a:r>
          </a:p>
          <a:p>
            <a:pPr lvl="1"/>
            <a:r>
              <a:rPr lang="en-US" dirty="0"/>
              <a:t>LunarPropagator.py adds the propagator</a:t>
            </a:r>
          </a:p>
          <a:p>
            <a:pPr lvl="1"/>
            <a:r>
              <a:rPr lang="en-US" dirty="0"/>
              <a:t>MoonBase.py configures the resources at the Moon</a:t>
            </a:r>
          </a:p>
          <a:p>
            <a:pPr lvl="1"/>
            <a:r>
              <a:rPr lang="en-US" dirty="0"/>
              <a:t>LunarVisibility.py drives the simulation</a:t>
            </a:r>
          </a:p>
        </p:txBody>
      </p:sp>
      <p:sp>
        <p:nvSpPr>
          <p:cNvPr id="7" name="Slide Number Placeholder 6">
            <a:extLst>
              <a:ext uri="{FF2B5EF4-FFF2-40B4-BE49-F238E27FC236}">
                <a16:creationId xmlns:a16="http://schemas.microsoft.com/office/drawing/2014/main" id="{3AB3871D-2D5B-24AE-E49C-E7A22E0453EA}"/>
              </a:ext>
            </a:extLst>
          </p:cNvPr>
          <p:cNvSpPr>
            <a:spLocks noGrp="1"/>
          </p:cNvSpPr>
          <p:nvPr>
            <p:ph type="sldNum" sz="quarter" idx="12"/>
          </p:nvPr>
        </p:nvSpPr>
        <p:spPr/>
        <p:txBody>
          <a:bodyPr/>
          <a:lstStyle/>
          <a:p>
            <a:fld id="{B89D3D56-9C5D-E74E-9C18-21C2C5E31D07}" type="slidenum">
              <a:rPr lang="en-US" smtClean="0"/>
              <a:pPr/>
              <a:t>354</a:t>
            </a:fld>
            <a:endParaRPr lang="en-US"/>
          </a:p>
        </p:txBody>
      </p:sp>
      <p:pic>
        <p:nvPicPr>
          <p:cNvPr id="4" name="Picture 3">
            <a:extLst>
              <a:ext uri="{FF2B5EF4-FFF2-40B4-BE49-F238E27FC236}">
                <a16:creationId xmlns:a16="http://schemas.microsoft.com/office/drawing/2014/main" id="{884DE677-CA40-2D68-CD19-91D3824C9A09}"/>
              </a:ext>
            </a:extLst>
          </p:cNvPr>
          <p:cNvPicPr>
            <a:picLocks noChangeAspect="1"/>
          </p:cNvPicPr>
          <p:nvPr/>
        </p:nvPicPr>
        <p:blipFill>
          <a:blip r:embed="rId2"/>
          <a:stretch>
            <a:fillRect/>
          </a:stretch>
        </p:blipFill>
        <p:spPr>
          <a:xfrm>
            <a:off x="6907339" y="1217466"/>
            <a:ext cx="4923772" cy="5233847"/>
          </a:xfrm>
          <a:prstGeom prst="rect">
            <a:avLst/>
          </a:prstGeom>
        </p:spPr>
      </p:pic>
    </p:spTree>
    <p:extLst>
      <p:ext uri="{BB962C8B-B14F-4D97-AF65-F5344CB8AC3E}">
        <p14:creationId xmlns:p14="http://schemas.microsoft.com/office/powerpoint/2010/main" val="40201179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85CC52-AD64-A25D-912A-852C5FAB7C90}"/>
              </a:ext>
            </a:extLst>
          </p:cNvPr>
          <p:cNvSpPr>
            <a:spLocks noGrp="1"/>
          </p:cNvSpPr>
          <p:nvPr>
            <p:ph sz="half" idx="1"/>
          </p:nvPr>
        </p:nvSpPr>
        <p:spPr/>
        <p:txBody>
          <a:bodyPr/>
          <a:lstStyle/>
          <a:p>
            <a:r>
              <a:rPr lang="en-US" dirty="0"/>
              <a:t>The spacecraft sate is set using lunar ecliptic coordinates</a:t>
            </a:r>
          </a:p>
          <a:p>
            <a:r>
              <a:rPr lang="en-US" dirty="0"/>
              <a:t>The coordinate system is retrieved from the lunar environment, in MoonBase.py</a:t>
            </a:r>
          </a:p>
          <a:p>
            <a:r>
              <a:rPr lang="en-US" dirty="0"/>
              <a:t>The configuration shown is from LunarOrbiter.py</a:t>
            </a:r>
          </a:p>
        </p:txBody>
      </p:sp>
      <p:pic>
        <p:nvPicPr>
          <p:cNvPr id="7" name="Content Placeholder 6">
            <a:extLst>
              <a:ext uri="{FF2B5EF4-FFF2-40B4-BE49-F238E27FC236}">
                <a16:creationId xmlns:a16="http://schemas.microsoft.com/office/drawing/2014/main" id="{A49AE367-FCFE-5A17-9909-7A2ABBE4F788}"/>
              </a:ext>
            </a:extLst>
          </p:cNvPr>
          <p:cNvPicPr>
            <a:picLocks noGrp="1" noChangeAspect="1"/>
          </p:cNvPicPr>
          <p:nvPr>
            <p:ph sz="half" idx="2"/>
          </p:nvPr>
        </p:nvPicPr>
        <p:blipFill>
          <a:blip r:embed="rId2"/>
          <a:stretch>
            <a:fillRect/>
          </a:stretch>
        </p:blipFill>
        <p:spPr>
          <a:xfrm>
            <a:off x="7035490" y="1149178"/>
            <a:ext cx="4709242" cy="4794422"/>
          </a:xfrm>
        </p:spPr>
      </p:pic>
      <p:sp>
        <p:nvSpPr>
          <p:cNvPr id="4" name="Slide Number Placeholder 3">
            <a:extLst>
              <a:ext uri="{FF2B5EF4-FFF2-40B4-BE49-F238E27FC236}">
                <a16:creationId xmlns:a16="http://schemas.microsoft.com/office/drawing/2014/main" id="{BE3C4CDE-DD65-BC76-9FC7-03DC56FD09AA}"/>
              </a:ext>
            </a:extLst>
          </p:cNvPr>
          <p:cNvSpPr>
            <a:spLocks noGrp="1"/>
          </p:cNvSpPr>
          <p:nvPr>
            <p:ph type="sldNum" sz="quarter" idx="12"/>
          </p:nvPr>
        </p:nvSpPr>
        <p:spPr/>
        <p:txBody>
          <a:bodyPr/>
          <a:lstStyle/>
          <a:p>
            <a:fld id="{B89D3D56-9C5D-E74E-9C18-21C2C5E31D07}" type="slidenum">
              <a:rPr lang="en-US" smtClean="0"/>
              <a:pPr/>
              <a:t>355</a:t>
            </a:fld>
            <a:endParaRPr lang="en-US"/>
          </a:p>
        </p:txBody>
      </p:sp>
      <p:sp>
        <p:nvSpPr>
          <p:cNvPr id="5" name="Title 4">
            <a:extLst>
              <a:ext uri="{FF2B5EF4-FFF2-40B4-BE49-F238E27FC236}">
                <a16:creationId xmlns:a16="http://schemas.microsoft.com/office/drawing/2014/main" id="{F0BBAAF2-2C1E-3D64-C6CE-E3260C228FC6}"/>
              </a:ext>
            </a:extLst>
          </p:cNvPr>
          <p:cNvSpPr>
            <a:spLocks noGrp="1"/>
          </p:cNvSpPr>
          <p:nvPr>
            <p:ph type="title"/>
          </p:nvPr>
        </p:nvSpPr>
        <p:spPr/>
        <p:txBody>
          <a:bodyPr/>
          <a:lstStyle/>
          <a:p>
            <a:r>
              <a:rPr lang="en-US" dirty="0"/>
              <a:t>Spacecraft Configuration</a:t>
            </a:r>
          </a:p>
        </p:txBody>
      </p:sp>
    </p:spTree>
    <p:extLst>
      <p:ext uri="{BB962C8B-B14F-4D97-AF65-F5344CB8AC3E}">
        <p14:creationId xmlns:p14="http://schemas.microsoft.com/office/powerpoint/2010/main" val="22963111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85CC52-AD64-A25D-912A-852C5FAB7C90}"/>
              </a:ext>
            </a:extLst>
          </p:cNvPr>
          <p:cNvSpPr>
            <a:spLocks noGrp="1"/>
          </p:cNvSpPr>
          <p:nvPr>
            <p:ph sz="half" idx="1"/>
          </p:nvPr>
        </p:nvSpPr>
        <p:spPr/>
        <p:txBody>
          <a:bodyPr/>
          <a:lstStyle/>
          <a:p>
            <a:r>
              <a:rPr lang="en-US" dirty="0"/>
              <a:t>The force model is Moon centered</a:t>
            </a:r>
          </a:p>
          <a:p>
            <a:r>
              <a:rPr lang="en-US" dirty="0"/>
              <a:t>Lunar gravity is modeled using 150x150 spherical harmonics from the GRAIL gravity model</a:t>
            </a:r>
          </a:p>
          <a:p>
            <a:r>
              <a:rPr lang="en-US" dirty="0"/>
              <a:t>The Sun and Moon are added as point masses</a:t>
            </a:r>
          </a:p>
          <a:p>
            <a:r>
              <a:rPr lang="en-US" dirty="0"/>
              <a:t>The force model is configured in LunarForceModel.py</a:t>
            </a:r>
          </a:p>
        </p:txBody>
      </p:sp>
      <p:sp>
        <p:nvSpPr>
          <p:cNvPr id="4" name="Slide Number Placeholder 3">
            <a:extLst>
              <a:ext uri="{FF2B5EF4-FFF2-40B4-BE49-F238E27FC236}">
                <a16:creationId xmlns:a16="http://schemas.microsoft.com/office/drawing/2014/main" id="{BE3C4CDE-DD65-BC76-9FC7-03DC56FD09AA}"/>
              </a:ext>
            </a:extLst>
          </p:cNvPr>
          <p:cNvSpPr>
            <a:spLocks noGrp="1"/>
          </p:cNvSpPr>
          <p:nvPr>
            <p:ph type="sldNum" sz="quarter" idx="12"/>
          </p:nvPr>
        </p:nvSpPr>
        <p:spPr/>
        <p:txBody>
          <a:bodyPr/>
          <a:lstStyle/>
          <a:p>
            <a:fld id="{B89D3D56-9C5D-E74E-9C18-21C2C5E31D07}" type="slidenum">
              <a:rPr lang="en-US" smtClean="0"/>
              <a:pPr/>
              <a:t>356</a:t>
            </a:fld>
            <a:endParaRPr lang="en-US"/>
          </a:p>
        </p:txBody>
      </p:sp>
      <p:sp>
        <p:nvSpPr>
          <p:cNvPr id="5" name="Title 4">
            <a:extLst>
              <a:ext uri="{FF2B5EF4-FFF2-40B4-BE49-F238E27FC236}">
                <a16:creationId xmlns:a16="http://schemas.microsoft.com/office/drawing/2014/main" id="{F0BBAAF2-2C1E-3D64-C6CE-E3260C228FC6}"/>
              </a:ext>
            </a:extLst>
          </p:cNvPr>
          <p:cNvSpPr>
            <a:spLocks noGrp="1"/>
          </p:cNvSpPr>
          <p:nvPr>
            <p:ph type="title"/>
          </p:nvPr>
        </p:nvSpPr>
        <p:spPr/>
        <p:txBody>
          <a:bodyPr/>
          <a:lstStyle/>
          <a:p>
            <a:r>
              <a:rPr lang="en-US" dirty="0"/>
              <a:t>Force Model Configuration</a:t>
            </a:r>
          </a:p>
        </p:txBody>
      </p:sp>
      <p:pic>
        <p:nvPicPr>
          <p:cNvPr id="11" name="Content Placeholder 10">
            <a:extLst>
              <a:ext uri="{FF2B5EF4-FFF2-40B4-BE49-F238E27FC236}">
                <a16:creationId xmlns:a16="http://schemas.microsoft.com/office/drawing/2014/main" id="{1CB908A5-45F0-964F-E51A-B5B9EAC1A720}"/>
              </a:ext>
            </a:extLst>
          </p:cNvPr>
          <p:cNvPicPr>
            <a:picLocks noGrp="1" noChangeAspect="1"/>
          </p:cNvPicPr>
          <p:nvPr>
            <p:ph sz="half" idx="2"/>
          </p:nvPr>
        </p:nvPicPr>
        <p:blipFill>
          <a:blip r:embed="rId2"/>
          <a:stretch>
            <a:fillRect/>
          </a:stretch>
        </p:blipFill>
        <p:spPr>
          <a:xfrm>
            <a:off x="6462576" y="1260389"/>
            <a:ext cx="5420430" cy="5015280"/>
          </a:xfrm>
        </p:spPr>
      </p:pic>
    </p:spTree>
    <p:extLst>
      <p:ext uri="{BB962C8B-B14F-4D97-AF65-F5344CB8AC3E}">
        <p14:creationId xmlns:p14="http://schemas.microsoft.com/office/powerpoint/2010/main" val="634152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85CC52-AD64-A25D-912A-852C5FAB7C90}"/>
              </a:ext>
            </a:extLst>
          </p:cNvPr>
          <p:cNvSpPr>
            <a:spLocks noGrp="1"/>
          </p:cNvSpPr>
          <p:nvPr>
            <p:ph sz="half" idx="1"/>
          </p:nvPr>
        </p:nvSpPr>
        <p:spPr/>
        <p:txBody>
          <a:bodyPr/>
          <a:lstStyle/>
          <a:p>
            <a:r>
              <a:rPr lang="en-US" dirty="0"/>
              <a:t>The propagator is configured like those shown earlier</a:t>
            </a:r>
          </a:p>
          <a:p>
            <a:r>
              <a:rPr lang="en-US" dirty="0"/>
              <a:t>The force model is configured in LunarPropagator.py</a:t>
            </a:r>
          </a:p>
        </p:txBody>
      </p:sp>
      <p:sp>
        <p:nvSpPr>
          <p:cNvPr id="4" name="Slide Number Placeholder 3">
            <a:extLst>
              <a:ext uri="{FF2B5EF4-FFF2-40B4-BE49-F238E27FC236}">
                <a16:creationId xmlns:a16="http://schemas.microsoft.com/office/drawing/2014/main" id="{BE3C4CDE-DD65-BC76-9FC7-03DC56FD09AA}"/>
              </a:ext>
            </a:extLst>
          </p:cNvPr>
          <p:cNvSpPr>
            <a:spLocks noGrp="1"/>
          </p:cNvSpPr>
          <p:nvPr>
            <p:ph type="sldNum" sz="quarter" idx="12"/>
          </p:nvPr>
        </p:nvSpPr>
        <p:spPr/>
        <p:txBody>
          <a:bodyPr/>
          <a:lstStyle/>
          <a:p>
            <a:fld id="{B89D3D56-9C5D-E74E-9C18-21C2C5E31D07}" type="slidenum">
              <a:rPr lang="en-US" smtClean="0"/>
              <a:pPr/>
              <a:t>357</a:t>
            </a:fld>
            <a:endParaRPr lang="en-US"/>
          </a:p>
        </p:txBody>
      </p:sp>
      <p:sp>
        <p:nvSpPr>
          <p:cNvPr id="5" name="Title 4">
            <a:extLst>
              <a:ext uri="{FF2B5EF4-FFF2-40B4-BE49-F238E27FC236}">
                <a16:creationId xmlns:a16="http://schemas.microsoft.com/office/drawing/2014/main" id="{F0BBAAF2-2C1E-3D64-C6CE-E3260C228FC6}"/>
              </a:ext>
            </a:extLst>
          </p:cNvPr>
          <p:cNvSpPr>
            <a:spLocks noGrp="1"/>
          </p:cNvSpPr>
          <p:nvPr>
            <p:ph type="title"/>
          </p:nvPr>
        </p:nvSpPr>
        <p:spPr/>
        <p:txBody>
          <a:bodyPr/>
          <a:lstStyle/>
          <a:p>
            <a:r>
              <a:rPr lang="en-US" dirty="0"/>
              <a:t>Propagator Configuration</a:t>
            </a:r>
          </a:p>
        </p:txBody>
      </p:sp>
      <p:pic>
        <p:nvPicPr>
          <p:cNvPr id="8" name="Content Placeholder 7">
            <a:extLst>
              <a:ext uri="{FF2B5EF4-FFF2-40B4-BE49-F238E27FC236}">
                <a16:creationId xmlns:a16="http://schemas.microsoft.com/office/drawing/2014/main" id="{6DA00739-B1E3-0C72-2052-EA32ABCFE35E}"/>
              </a:ext>
            </a:extLst>
          </p:cNvPr>
          <p:cNvPicPr>
            <a:picLocks noGrp="1" noChangeAspect="1"/>
          </p:cNvPicPr>
          <p:nvPr>
            <p:ph sz="half" idx="2"/>
          </p:nvPr>
        </p:nvPicPr>
        <p:blipFill>
          <a:blip r:embed="rId2"/>
          <a:stretch>
            <a:fillRect/>
          </a:stretch>
        </p:blipFill>
        <p:spPr>
          <a:xfrm>
            <a:off x="5939926" y="1112108"/>
            <a:ext cx="5914460" cy="4747845"/>
          </a:xfrm>
        </p:spPr>
      </p:pic>
    </p:spTree>
    <p:extLst>
      <p:ext uri="{BB962C8B-B14F-4D97-AF65-F5344CB8AC3E}">
        <p14:creationId xmlns:p14="http://schemas.microsoft.com/office/powerpoint/2010/main" val="191045841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866402D-DD78-5CA6-2EBA-6329D242AFD3}"/>
              </a:ext>
            </a:extLst>
          </p:cNvPr>
          <p:cNvSpPr>
            <a:spLocks noGrp="1"/>
          </p:cNvSpPr>
          <p:nvPr>
            <p:ph sz="half" idx="1"/>
          </p:nvPr>
        </p:nvSpPr>
        <p:spPr>
          <a:xfrm>
            <a:off x="995334" y="1173842"/>
            <a:ext cx="4701127" cy="5387030"/>
          </a:xfrm>
        </p:spPr>
        <p:txBody>
          <a:bodyPr>
            <a:normAutofit/>
          </a:bodyPr>
          <a:lstStyle/>
          <a:p>
            <a:r>
              <a:rPr lang="en-US" dirty="0"/>
              <a:t>Clavius crater:</a:t>
            </a:r>
          </a:p>
          <a:p>
            <a:pPr lvl="1"/>
            <a:r>
              <a:rPr lang="en-US" dirty="0"/>
              <a:t>Coordinates:  58.4°S 14.4°W</a:t>
            </a:r>
          </a:p>
          <a:p>
            <a:pPr lvl="1"/>
            <a:r>
              <a:rPr lang="en-US" dirty="0"/>
              <a:t>Depth: 3.5 km</a:t>
            </a:r>
          </a:p>
          <a:p>
            <a:r>
              <a:rPr lang="en-US" dirty="0"/>
              <a:t>Configured using a </a:t>
            </a:r>
            <a:r>
              <a:rPr lang="en-US" dirty="0" err="1"/>
              <a:t>GroundStation</a:t>
            </a:r>
            <a:r>
              <a:rPr lang="en-US" dirty="0"/>
              <a:t> object</a:t>
            </a:r>
          </a:p>
          <a:p>
            <a:r>
              <a:rPr lang="en-US" dirty="0"/>
              <a:t>A new wrinkle:</a:t>
            </a:r>
          </a:p>
          <a:p>
            <a:pPr lvl="1"/>
            <a:r>
              <a:rPr lang="en-US" dirty="0"/>
              <a:t>Ground stations are implemented in a GMAT plugin</a:t>
            </a:r>
          </a:p>
          <a:p>
            <a:pPr lvl="1"/>
            <a:r>
              <a:rPr lang="en-US" dirty="0"/>
              <a:t>API users need to tell the system the type of the constructed object:</a:t>
            </a:r>
            <a:br>
              <a:rPr lang="en-US" dirty="0"/>
            </a:br>
            <a:br>
              <a:rPr lang="en-US" dirty="0"/>
            </a:br>
            <a:r>
              <a:rPr lang="en-US" dirty="0" err="1"/>
              <a:t>clavius</a:t>
            </a:r>
            <a:r>
              <a:rPr lang="en-US" dirty="0"/>
              <a:t> = </a:t>
            </a:r>
            <a:r>
              <a:rPr lang="en-US" dirty="0" err="1"/>
              <a:t>gmat.GroundStation.SetClass</a:t>
            </a:r>
            <a:r>
              <a:rPr lang="en-US" dirty="0"/>
              <a:t>(</a:t>
            </a:r>
            <a:r>
              <a:rPr lang="en-US" dirty="0" err="1"/>
              <a:t>clavius</a:t>
            </a:r>
            <a:r>
              <a:rPr lang="en-US" dirty="0"/>
              <a:t>)</a:t>
            </a:r>
            <a:br>
              <a:rPr lang="en-US" dirty="0"/>
            </a:br>
            <a:endParaRPr lang="en-US" dirty="0"/>
          </a:p>
          <a:p>
            <a:pPr lvl="1"/>
            <a:r>
              <a:rPr lang="en-US" dirty="0"/>
              <a:t>The remaining fields are set as for other GMAT objects</a:t>
            </a:r>
          </a:p>
        </p:txBody>
      </p:sp>
      <p:sp>
        <p:nvSpPr>
          <p:cNvPr id="7" name="Slide Number Placeholder 6">
            <a:extLst>
              <a:ext uri="{FF2B5EF4-FFF2-40B4-BE49-F238E27FC236}">
                <a16:creationId xmlns:a16="http://schemas.microsoft.com/office/drawing/2014/main" id="{3AB3871D-2D5B-24AE-E49C-E7A22E0453EA}"/>
              </a:ext>
            </a:extLst>
          </p:cNvPr>
          <p:cNvSpPr>
            <a:spLocks noGrp="1"/>
          </p:cNvSpPr>
          <p:nvPr>
            <p:ph type="sldNum" sz="quarter" idx="12"/>
          </p:nvPr>
        </p:nvSpPr>
        <p:spPr/>
        <p:txBody>
          <a:bodyPr/>
          <a:lstStyle/>
          <a:p>
            <a:fld id="{B89D3D56-9C5D-E74E-9C18-21C2C5E31D07}" type="slidenum">
              <a:rPr lang="en-US" smtClean="0"/>
              <a:pPr/>
              <a:t>358</a:t>
            </a:fld>
            <a:endParaRPr lang="en-US"/>
          </a:p>
        </p:txBody>
      </p:sp>
      <p:sp>
        <p:nvSpPr>
          <p:cNvPr id="8" name="Title 7">
            <a:extLst>
              <a:ext uri="{FF2B5EF4-FFF2-40B4-BE49-F238E27FC236}">
                <a16:creationId xmlns:a16="http://schemas.microsoft.com/office/drawing/2014/main" id="{367101EB-4FFA-DF65-C206-A954B8FBA6D1}"/>
              </a:ext>
            </a:extLst>
          </p:cNvPr>
          <p:cNvSpPr>
            <a:spLocks noGrp="1"/>
          </p:cNvSpPr>
          <p:nvPr>
            <p:ph type="title"/>
          </p:nvPr>
        </p:nvSpPr>
        <p:spPr/>
        <p:txBody>
          <a:bodyPr/>
          <a:lstStyle/>
          <a:p>
            <a:r>
              <a:rPr lang="en-US" dirty="0"/>
              <a:t>Station Configuration</a:t>
            </a:r>
          </a:p>
        </p:txBody>
      </p:sp>
      <p:pic>
        <p:nvPicPr>
          <p:cNvPr id="11" name="Content Placeholder 10">
            <a:extLst>
              <a:ext uri="{FF2B5EF4-FFF2-40B4-BE49-F238E27FC236}">
                <a16:creationId xmlns:a16="http://schemas.microsoft.com/office/drawing/2014/main" id="{3BE2F156-6D26-D3C9-A3BE-4253313472B1}"/>
              </a:ext>
            </a:extLst>
          </p:cNvPr>
          <p:cNvPicPr>
            <a:picLocks noGrp="1" noChangeAspect="1"/>
          </p:cNvPicPr>
          <p:nvPr>
            <p:ph sz="half" idx="2"/>
          </p:nvPr>
        </p:nvPicPr>
        <p:blipFill>
          <a:blip r:embed="rId2"/>
          <a:stretch>
            <a:fillRect/>
          </a:stretch>
        </p:blipFill>
        <p:spPr>
          <a:xfrm>
            <a:off x="5850834" y="1173841"/>
            <a:ext cx="6011168" cy="3948035"/>
          </a:xfrm>
        </p:spPr>
      </p:pic>
    </p:spTree>
    <p:extLst>
      <p:ext uri="{BB962C8B-B14F-4D97-AF65-F5344CB8AC3E}">
        <p14:creationId xmlns:p14="http://schemas.microsoft.com/office/powerpoint/2010/main" val="28641176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866402D-DD78-5CA6-2EBA-6329D242AFD3}"/>
              </a:ext>
            </a:extLst>
          </p:cNvPr>
          <p:cNvSpPr>
            <a:spLocks noGrp="1"/>
          </p:cNvSpPr>
          <p:nvPr>
            <p:ph sz="half" idx="1"/>
          </p:nvPr>
        </p:nvSpPr>
        <p:spPr>
          <a:xfrm>
            <a:off x="995334" y="1173842"/>
            <a:ext cx="5201416" cy="5387030"/>
          </a:xfrm>
        </p:spPr>
        <p:txBody>
          <a:bodyPr>
            <a:normAutofit/>
          </a:bodyPr>
          <a:lstStyle/>
          <a:p>
            <a:r>
              <a:rPr lang="en-US" dirty="0"/>
              <a:t>The simulation is in LunarVisibility.py.  </a:t>
            </a:r>
          </a:p>
          <a:p>
            <a:r>
              <a:rPr lang="en-US" dirty="0"/>
              <a:t>Setup at the top of the file performs these steps: </a:t>
            </a:r>
          </a:p>
          <a:p>
            <a:pPr lvl="1"/>
            <a:r>
              <a:rPr lang="en-US" dirty="0"/>
              <a:t>The configured objects are loaded into the Python environment</a:t>
            </a:r>
          </a:p>
          <a:p>
            <a:pPr lvl="1"/>
            <a:r>
              <a:rPr lang="en-US" dirty="0"/>
              <a:t>Settings used for the analysis are configured</a:t>
            </a:r>
          </a:p>
          <a:p>
            <a:pPr lvl="1"/>
            <a:r>
              <a:rPr lang="en-US" dirty="0"/>
              <a:t>The propagator is initialized	</a:t>
            </a:r>
          </a:p>
          <a:p>
            <a:pPr lvl="1"/>
            <a:r>
              <a:rPr lang="en-US" dirty="0"/>
              <a:t>Data structures are set up for the run</a:t>
            </a:r>
          </a:p>
        </p:txBody>
      </p:sp>
      <p:sp>
        <p:nvSpPr>
          <p:cNvPr id="7" name="Slide Number Placeholder 6">
            <a:extLst>
              <a:ext uri="{FF2B5EF4-FFF2-40B4-BE49-F238E27FC236}">
                <a16:creationId xmlns:a16="http://schemas.microsoft.com/office/drawing/2014/main" id="{3AB3871D-2D5B-24AE-E49C-E7A22E0453EA}"/>
              </a:ext>
            </a:extLst>
          </p:cNvPr>
          <p:cNvSpPr>
            <a:spLocks noGrp="1"/>
          </p:cNvSpPr>
          <p:nvPr>
            <p:ph type="sldNum" sz="quarter" idx="12"/>
          </p:nvPr>
        </p:nvSpPr>
        <p:spPr/>
        <p:txBody>
          <a:bodyPr/>
          <a:lstStyle/>
          <a:p>
            <a:fld id="{B89D3D56-9C5D-E74E-9C18-21C2C5E31D07}" type="slidenum">
              <a:rPr lang="en-US" smtClean="0"/>
              <a:pPr/>
              <a:t>359</a:t>
            </a:fld>
            <a:endParaRPr lang="en-US"/>
          </a:p>
        </p:txBody>
      </p:sp>
      <p:sp>
        <p:nvSpPr>
          <p:cNvPr id="8" name="Title 7">
            <a:extLst>
              <a:ext uri="{FF2B5EF4-FFF2-40B4-BE49-F238E27FC236}">
                <a16:creationId xmlns:a16="http://schemas.microsoft.com/office/drawing/2014/main" id="{367101EB-4FFA-DF65-C206-A954B8FBA6D1}"/>
              </a:ext>
            </a:extLst>
          </p:cNvPr>
          <p:cNvSpPr>
            <a:spLocks noGrp="1"/>
          </p:cNvSpPr>
          <p:nvPr>
            <p:ph type="title"/>
          </p:nvPr>
        </p:nvSpPr>
        <p:spPr/>
        <p:txBody>
          <a:bodyPr/>
          <a:lstStyle/>
          <a:p>
            <a:r>
              <a:rPr lang="en-US" dirty="0"/>
              <a:t>The Simulation (1 of 2)</a:t>
            </a:r>
          </a:p>
        </p:txBody>
      </p:sp>
      <p:pic>
        <p:nvPicPr>
          <p:cNvPr id="5" name="Content Placeholder 4">
            <a:extLst>
              <a:ext uri="{FF2B5EF4-FFF2-40B4-BE49-F238E27FC236}">
                <a16:creationId xmlns:a16="http://schemas.microsoft.com/office/drawing/2014/main" id="{198F7B68-A170-5B62-DF24-C9DFE6912D97}"/>
              </a:ext>
            </a:extLst>
          </p:cNvPr>
          <p:cNvPicPr>
            <a:picLocks noGrp="1" noChangeAspect="1"/>
          </p:cNvPicPr>
          <p:nvPr>
            <p:ph sz="half" idx="2"/>
          </p:nvPr>
        </p:nvPicPr>
        <p:blipFill>
          <a:blip r:embed="rId2"/>
          <a:stretch>
            <a:fillRect/>
          </a:stretch>
        </p:blipFill>
        <p:spPr>
          <a:xfrm>
            <a:off x="6881042" y="1173842"/>
            <a:ext cx="5024231" cy="4769758"/>
          </a:xfrm>
        </p:spPr>
      </p:pic>
    </p:spTree>
    <p:extLst>
      <p:ext uri="{BB962C8B-B14F-4D97-AF65-F5344CB8AC3E}">
        <p14:creationId xmlns:p14="http://schemas.microsoft.com/office/powerpoint/2010/main" val="1961215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7526BF-70EE-DA4A-150D-DD396B07EC7B}"/>
              </a:ext>
            </a:extLst>
          </p:cNvPr>
          <p:cNvSpPr>
            <a:spLocks noGrp="1"/>
          </p:cNvSpPr>
          <p:nvPr>
            <p:ph sz="half" idx="1"/>
          </p:nvPr>
        </p:nvSpPr>
        <p:spPr>
          <a:xfrm>
            <a:off x="1230116" y="1600201"/>
            <a:ext cx="5201416" cy="4343400"/>
          </a:xfrm>
        </p:spPr>
        <p:txBody>
          <a:bodyPr vert="horz" lIns="91440" tIns="45720" rIns="91440" bIns="45720" rtlCol="0" anchor="t">
            <a:normAutofit/>
          </a:bodyPr>
          <a:lstStyle/>
          <a:p>
            <a:pPr marL="347345" indent="-347345">
              <a:buFont typeface="Arial"/>
              <a:buChar char="●"/>
            </a:pPr>
            <a:r>
              <a:rPr lang="en-US" sz="2400"/>
              <a:t>Key Concepts</a:t>
            </a:r>
            <a:endParaRPr lang="en-US"/>
          </a:p>
          <a:p>
            <a:pPr marL="850265" lvl="1" indent="-457200">
              <a:buFont typeface="Arial"/>
              <a:buChar char="‒"/>
            </a:pPr>
            <a:r>
              <a:rPr lang="en-US" sz="2000"/>
              <a:t>Execution Model</a:t>
            </a:r>
          </a:p>
          <a:p>
            <a:pPr marL="850265" lvl="1" indent="-457200">
              <a:buFont typeface="Arial"/>
              <a:buChar char="‒"/>
            </a:pPr>
            <a:r>
              <a:rPr lang="en-US" sz="2000"/>
              <a:t>GMAT’s Three Interfaces</a:t>
            </a:r>
          </a:p>
          <a:p>
            <a:pPr marL="850265" lvl="1" indent="-457200">
              <a:buFont typeface="Arial"/>
              <a:buChar char="‒"/>
            </a:pPr>
            <a:r>
              <a:rPr lang="en-US" sz="2000"/>
              <a:t>Resources and Commands</a:t>
            </a:r>
          </a:p>
          <a:p>
            <a:pPr marL="850265" lvl="1" indent="-457200">
              <a:buFont typeface="Arial"/>
              <a:buChar char="‒"/>
            </a:pPr>
            <a:r>
              <a:rPr lang="en-US" sz="2000"/>
              <a:t>Fields and Parameters</a:t>
            </a:r>
          </a:p>
          <a:p>
            <a:pPr marL="347345" indent="-347345">
              <a:buFont typeface="Arial"/>
              <a:buChar char="●"/>
            </a:pPr>
            <a:r>
              <a:rPr lang="en-US" sz="2400"/>
              <a:t>Tour of the Graphical User Interface</a:t>
            </a:r>
          </a:p>
          <a:p>
            <a:pPr marL="850265" lvl="1" indent="-457200">
              <a:buFont typeface="Arial"/>
              <a:buChar char="‒"/>
            </a:pPr>
            <a:r>
              <a:rPr lang="en-US" sz="2000"/>
              <a:t>Toolbar and Menu Bar</a:t>
            </a:r>
          </a:p>
          <a:p>
            <a:pPr marL="850265" lvl="1" indent="-457200">
              <a:buFont typeface="Arial"/>
              <a:buChar char="‒"/>
            </a:pPr>
            <a:r>
              <a:rPr lang="en-US" sz="2000"/>
              <a:t>Resources Tree </a:t>
            </a:r>
          </a:p>
          <a:p>
            <a:pPr marL="850265" lvl="1" indent="-457200">
              <a:buFont typeface="Arial"/>
              <a:buChar char="‒"/>
            </a:pPr>
            <a:r>
              <a:rPr lang="en-US" sz="2000"/>
              <a:t>Mission Tree </a:t>
            </a:r>
          </a:p>
          <a:p>
            <a:pPr marL="850265" lvl="1" indent="-457200">
              <a:buFont typeface="Arial"/>
              <a:buChar char="‒"/>
            </a:pPr>
            <a:r>
              <a:rPr lang="en-US" sz="2000"/>
              <a:t>Output Tree </a:t>
            </a:r>
          </a:p>
          <a:p>
            <a:pPr marL="850265" lvl="1" indent="-457200">
              <a:buFont typeface="Arial"/>
              <a:buChar char="‒"/>
            </a:pPr>
            <a:r>
              <a:rPr lang="en-US" sz="2000"/>
              <a:t>Graphical Visualization Tools</a:t>
            </a:r>
          </a:p>
        </p:txBody>
      </p:sp>
      <p:sp>
        <p:nvSpPr>
          <p:cNvPr id="3" name="Content Placeholder 2">
            <a:extLst>
              <a:ext uri="{FF2B5EF4-FFF2-40B4-BE49-F238E27FC236}">
                <a16:creationId xmlns:a16="http://schemas.microsoft.com/office/drawing/2014/main" id="{486A5120-9C59-0B6B-8BA4-35423E353145}"/>
              </a:ext>
            </a:extLst>
          </p:cNvPr>
          <p:cNvSpPr>
            <a:spLocks noGrp="1"/>
          </p:cNvSpPr>
          <p:nvPr>
            <p:ph sz="half" idx="2"/>
          </p:nvPr>
        </p:nvSpPr>
        <p:spPr/>
        <p:txBody>
          <a:bodyPr vert="horz" lIns="91440" tIns="45720" rIns="91440" bIns="45720" rtlCol="0" anchor="t">
            <a:normAutofit fontScale="92500" lnSpcReduction="20000"/>
          </a:bodyPr>
          <a:lstStyle/>
          <a:p>
            <a:pPr marL="347345" indent="-347345">
              <a:buFont typeface="Arial"/>
              <a:buChar char="●"/>
            </a:pPr>
            <a:r>
              <a:rPr lang="en-US" sz="2400" dirty="0"/>
              <a:t>Tour of the Scripting Interface</a:t>
            </a:r>
            <a:endParaRPr lang="en-US" dirty="0"/>
          </a:p>
          <a:p>
            <a:pPr marL="850265" lvl="1" indent="-457200">
              <a:buFont typeface="Arial"/>
              <a:buChar char="‒"/>
            </a:pPr>
            <a:r>
              <a:rPr lang="en-US" sz="2000" dirty="0">
                <a:latin typeface="Calibri"/>
                <a:cs typeface="Calibri"/>
              </a:rPr>
              <a:t>Basic Concepts</a:t>
            </a:r>
            <a:r>
              <a:rPr lang="en-US" dirty="0">
                <a:latin typeface="Calibri"/>
                <a:cs typeface="Calibri"/>
              </a:rPr>
              <a:t> </a:t>
            </a:r>
            <a:endParaRPr lang="en-US" dirty="0"/>
          </a:p>
          <a:p>
            <a:pPr marL="850265" lvl="1" indent="-457200">
              <a:buFont typeface="Arial"/>
              <a:buChar char="‒"/>
            </a:pPr>
            <a:r>
              <a:rPr lang="en-US" sz="2000" dirty="0"/>
              <a:t>Identifying Commands </a:t>
            </a:r>
          </a:p>
          <a:p>
            <a:pPr marL="850265" lvl="1" indent="-457200">
              <a:buFont typeface="Arial"/>
              <a:buChar char="‒"/>
            </a:pPr>
            <a:r>
              <a:rPr lang="en-US" sz="2000" dirty="0"/>
              <a:t>Identifying Resources</a:t>
            </a:r>
          </a:p>
          <a:p>
            <a:pPr marL="850265" lvl="1" indent="-457200">
              <a:buFont typeface="Arial"/>
              <a:buChar char="‒"/>
            </a:pPr>
            <a:r>
              <a:rPr lang="en-US" sz="2000" dirty="0"/>
              <a:t>Identifying Fields</a:t>
            </a:r>
          </a:p>
          <a:p>
            <a:pPr marL="850265" lvl="1" indent="-457200">
              <a:buFont typeface="Arial"/>
              <a:buChar char="‒"/>
            </a:pPr>
            <a:r>
              <a:rPr lang="en-US" sz="2000" dirty="0"/>
              <a:t>Identifying Parameters</a:t>
            </a:r>
          </a:p>
          <a:p>
            <a:pPr marL="850265" lvl="1" indent="-457200">
              <a:buFont typeface="Arial"/>
              <a:buChar char="‒"/>
            </a:pPr>
            <a:r>
              <a:rPr lang="en-US" sz="2000" dirty="0"/>
              <a:t>Other Components</a:t>
            </a:r>
          </a:p>
          <a:p>
            <a:pPr marL="850265" lvl="1" indent="-457200">
              <a:buFont typeface="Arial"/>
              <a:buChar char="‒"/>
            </a:pPr>
            <a:r>
              <a:rPr lang="en-US" sz="2000" dirty="0"/>
              <a:t>Math Operations </a:t>
            </a:r>
          </a:p>
          <a:p>
            <a:pPr marL="850265" lvl="1" indent="-457200">
              <a:buFont typeface="Arial"/>
              <a:buChar char="‒"/>
            </a:pPr>
            <a:r>
              <a:rPr lang="en-US" sz="2000" dirty="0"/>
              <a:t>Script Editor</a:t>
            </a:r>
          </a:p>
          <a:p>
            <a:pPr marL="347345" indent="-347345">
              <a:buFont typeface="Arial"/>
              <a:buChar char="●"/>
            </a:pPr>
            <a:r>
              <a:rPr lang="en-US" sz="2400" dirty="0"/>
              <a:t>Working Between The GUI and Scripts</a:t>
            </a:r>
          </a:p>
          <a:p>
            <a:pPr marL="347345" indent="-347345">
              <a:buFont typeface="Arial"/>
              <a:buChar char="●"/>
            </a:pPr>
            <a:r>
              <a:rPr lang="en-US" sz="2400" dirty="0"/>
              <a:t>GMAT Structure </a:t>
            </a:r>
          </a:p>
          <a:p>
            <a:pPr marL="736092" lvl="1" indent="-342900"/>
            <a:r>
              <a:rPr lang="en-US" sz="2200" dirty="0"/>
              <a:t>Data Files and Configuration </a:t>
            </a:r>
          </a:p>
          <a:p>
            <a:pPr marL="736092" lvl="1" indent="-342900"/>
            <a:r>
              <a:rPr lang="en-US" sz="2200" dirty="0"/>
              <a:t>Plugins </a:t>
            </a:r>
          </a:p>
          <a:p>
            <a:pPr marL="736092" lvl="1" indent="-342900"/>
            <a:r>
              <a:rPr lang="en-US" sz="2200" dirty="0"/>
              <a:t>Getting Help</a:t>
            </a:r>
          </a:p>
        </p:txBody>
      </p:sp>
      <p:sp>
        <p:nvSpPr>
          <p:cNvPr id="4" name="Slide Number Placeholder 3">
            <a:extLst>
              <a:ext uri="{FF2B5EF4-FFF2-40B4-BE49-F238E27FC236}">
                <a16:creationId xmlns:a16="http://schemas.microsoft.com/office/drawing/2014/main" id="{BF3CFF80-C329-8BF2-4827-888AA28EE458}"/>
              </a:ext>
            </a:extLst>
          </p:cNvPr>
          <p:cNvSpPr>
            <a:spLocks noGrp="1"/>
          </p:cNvSpPr>
          <p:nvPr>
            <p:ph type="sldNum" sz="quarter" idx="12"/>
          </p:nvPr>
        </p:nvSpPr>
        <p:spPr/>
        <p:txBody>
          <a:bodyPr/>
          <a:lstStyle/>
          <a:p>
            <a:fld id="{B89D3D56-9C5D-E74E-9C18-21C2C5E31D07}" type="slidenum">
              <a:rPr lang="en-US" smtClean="0"/>
              <a:pPr/>
              <a:t>36</a:t>
            </a:fld>
            <a:endParaRPr lang="en-US"/>
          </a:p>
        </p:txBody>
      </p:sp>
      <p:sp>
        <p:nvSpPr>
          <p:cNvPr id="5" name="Title 4">
            <a:extLst>
              <a:ext uri="{FF2B5EF4-FFF2-40B4-BE49-F238E27FC236}">
                <a16:creationId xmlns:a16="http://schemas.microsoft.com/office/drawing/2014/main" id="{CD57C784-8B64-728C-1D60-6654C8FFA93E}"/>
              </a:ext>
            </a:extLst>
          </p:cNvPr>
          <p:cNvSpPr>
            <a:spLocks noGrp="1"/>
          </p:cNvSpPr>
          <p:nvPr>
            <p:ph type="title"/>
          </p:nvPr>
        </p:nvSpPr>
        <p:spPr/>
        <p:txBody>
          <a:bodyPr/>
          <a:lstStyle/>
          <a:p>
            <a:r>
              <a:rPr lang="en-US"/>
              <a:t>Intro to GMAT Software - Outline</a:t>
            </a:r>
          </a:p>
        </p:txBody>
      </p:sp>
    </p:spTree>
    <p:extLst>
      <p:ext uri="{BB962C8B-B14F-4D97-AF65-F5344CB8AC3E}">
        <p14:creationId xmlns:p14="http://schemas.microsoft.com/office/powerpoint/2010/main" val="9985188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866402D-DD78-5CA6-2EBA-6329D242AFD3}"/>
              </a:ext>
            </a:extLst>
          </p:cNvPr>
          <p:cNvSpPr>
            <a:spLocks noGrp="1"/>
          </p:cNvSpPr>
          <p:nvPr>
            <p:ph sz="half" idx="1"/>
          </p:nvPr>
        </p:nvSpPr>
        <p:spPr>
          <a:xfrm>
            <a:off x="995334" y="1173842"/>
            <a:ext cx="5201416" cy="5387030"/>
          </a:xfrm>
        </p:spPr>
        <p:txBody>
          <a:bodyPr vert="horz" lIns="91440" tIns="45720" rIns="91440" bIns="45720" rtlCol="0" anchor="t">
            <a:normAutofit/>
          </a:bodyPr>
          <a:lstStyle/>
          <a:p>
            <a:r>
              <a:rPr lang="en-US" dirty="0"/>
              <a:t>The analysis is performed in a while loop:</a:t>
            </a:r>
          </a:p>
          <a:p>
            <a:pPr marL="740410" lvl="1" indent="-283210"/>
            <a:r>
              <a:rPr lang="en-US">
                <a:latin typeface="Calibri"/>
                <a:cs typeface="Calibri"/>
              </a:rPr>
              <a:t>The current spacecraft state is retrieved</a:t>
            </a:r>
          </a:p>
          <a:p>
            <a:pPr lvl="1"/>
            <a:r>
              <a:rPr lang="en-US" dirty="0"/>
              <a:t>The state is converted to topocentric coordinates for the lunar base</a:t>
            </a:r>
          </a:p>
          <a:p>
            <a:pPr lvl="1"/>
            <a:r>
              <a:rPr lang="en-US" dirty="0"/>
              <a:t>If the resulting state is above the horizon, AOS and LOS data is gathered</a:t>
            </a:r>
          </a:p>
          <a:p>
            <a:pPr lvl="1"/>
            <a:r>
              <a:rPr lang="en-US" dirty="0"/>
              <a:t>When the spacecraft drops below the horizon. The pass timing is reported</a:t>
            </a:r>
          </a:p>
        </p:txBody>
      </p:sp>
      <p:sp>
        <p:nvSpPr>
          <p:cNvPr id="7" name="Slide Number Placeholder 6">
            <a:extLst>
              <a:ext uri="{FF2B5EF4-FFF2-40B4-BE49-F238E27FC236}">
                <a16:creationId xmlns:a16="http://schemas.microsoft.com/office/drawing/2014/main" id="{3AB3871D-2D5B-24AE-E49C-E7A22E0453EA}"/>
              </a:ext>
            </a:extLst>
          </p:cNvPr>
          <p:cNvSpPr>
            <a:spLocks noGrp="1"/>
          </p:cNvSpPr>
          <p:nvPr>
            <p:ph type="sldNum" sz="quarter" idx="12"/>
          </p:nvPr>
        </p:nvSpPr>
        <p:spPr/>
        <p:txBody>
          <a:bodyPr/>
          <a:lstStyle/>
          <a:p>
            <a:fld id="{B89D3D56-9C5D-E74E-9C18-21C2C5E31D07}" type="slidenum">
              <a:rPr lang="en-US" smtClean="0"/>
              <a:pPr/>
              <a:t>360</a:t>
            </a:fld>
            <a:endParaRPr lang="en-US"/>
          </a:p>
        </p:txBody>
      </p:sp>
      <p:sp>
        <p:nvSpPr>
          <p:cNvPr id="8" name="Title 7">
            <a:extLst>
              <a:ext uri="{FF2B5EF4-FFF2-40B4-BE49-F238E27FC236}">
                <a16:creationId xmlns:a16="http://schemas.microsoft.com/office/drawing/2014/main" id="{367101EB-4FFA-DF65-C206-A954B8FBA6D1}"/>
              </a:ext>
            </a:extLst>
          </p:cNvPr>
          <p:cNvSpPr>
            <a:spLocks noGrp="1"/>
          </p:cNvSpPr>
          <p:nvPr>
            <p:ph type="title"/>
          </p:nvPr>
        </p:nvSpPr>
        <p:spPr/>
        <p:txBody>
          <a:bodyPr/>
          <a:lstStyle/>
          <a:p>
            <a:r>
              <a:rPr lang="en-US" dirty="0"/>
              <a:t>The Simulation (2 of 2)</a:t>
            </a:r>
          </a:p>
        </p:txBody>
      </p:sp>
      <p:pic>
        <p:nvPicPr>
          <p:cNvPr id="6" name="Content Placeholder 5">
            <a:extLst>
              <a:ext uri="{FF2B5EF4-FFF2-40B4-BE49-F238E27FC236}">
                <a16:creationId xmlns:a16="http://schemas.microsoft.com/office/drawing/2014/main" id="{66FF360E-E643-CDFF-D5C9-8C1D7B33BD77}"/>
              </a:ext>
            </a:extLst>
          </p:cNvPr>
          <p:cNvPicPr>
            <a:picLocks noGrp="1" noChangeAspect="1"/>
          </p:cNvPicPr>
          <p:nvPr>
            <p:ph sz="half" idx="2"/>
          </p:nvPr>
        </p:nvPicPr>
        <p:blipFill>
          <a:blip r:embed="rId2"/>
          <a:stretch>
            <a:fillRect/>
          </a:stretch>
        </p:blipFill>
        <p:spPr>
          <a:xfrm>
            <a:off x="6639945" y="1173842"/>
            <a:ext cx="5273386" cy="4528557"/>
          </a:xfrm>
        </p:spPr>
      </p:pic>
    </p:spTree>
    <p:extLst>
      <p:ext uri="{BB962C8B-B14F-4D97-AF65-F5344CB8AC3E}">
        <p14:creationId xmlns:p14="http://schemas.microsoft.com/office/powerpoint/2010/main" val="33212158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D56121-CE6C-9588-C96E-F80DB95716AF}"/>
              </a:ext>
            </a:extLst>
          </p:cNvPr>
          <p:cNvSpPr>
            <a:spLocks noGrp="1"/>
          </p:cNvSpPr>
          <p:nvPr>
            <p:ph sz="half" idx="1"/>
          </p:nvPr>
        </p:nvSpPr>
        <p:spPr>
          <a:xfrm>
            <a:off x="1230116" y="1315995"/>
            <a:ext cx="4950835" cy="4627606"/>
          </a:xfrm>
        </p:spPr>
        <p:txBody>
          <a:bodyPr/>
          <a:lstStyle/>
          <a:p>
            <a:r>
              <a:rPr lang="en-US" dirty="0"/>
              <a:t>The system marches through the propagation, reporting passes as they are detected.</a:t>
            </a:r>
          </a:p>
        </p:txBody>
      </p:sp>
      <p:pic>
        <p:nvPicPr>
          <p:cNvPr id="7" name="Content Placeholder 6">
            <a:extLst>
              <a:ext uri="{FF2B5EF4-FFF2-40B4-BE49-F238E27FC236}">
                <a16:creationId xmlns:a16="http://schemas.microsoft.com/office/drawing/2014/main" id="{6131F8F3-6B64-E957-9143-79C99B0A7D0B}"/>
              </a:ext>
            </a:extLst>
          </p:cNvPr>
          <p:cNvPicPr>
            <a:picLocks noGrp="1" noChangeAspect="1"/>
          </p:cNvPicPr>
          <p:nvPr>
            <p:ph sz="half" idx="2"/>
          </p:nvPr>
        </p:nvPicPr>
        <p:blipFill>
          <a:blip r:embed="rId2"/>
          <a:stretch>
            <a:fillRect/>
          </a:stretch>
        </p:blipFill>
        <p:spPr>
          <a:xfrm>
            <a:off x="7051510" y="1112108"/>
            <a:ext cx="4779601" cy="4979773"/>
          </a:xfrm>
        </p:spPr>
      </p:pic>
      <p:sp>
        <p:nvSpPr>
          <p:cNvPr id="4" name="Slide Number Placeholder 3">
            <a:extLst>
              <a:ext uri="{FF2B5EF4-FFF2-40B4-BE49-F238E27FC236}">
                <a16:creationId xmlns:a16="http://schemas.microsoft.com/office/drawing/2014/main" id="{3A7E7A07-6D6F-D224-E96E-69D2FFA8D44C}"/>
              </a:ext>
            </a:extLst>
          </p:cNvPr>
          <p:cNvSpPr>
            <a:spLocks noGrp="1"/>
          </p:cNvSpPr>
          <p:nvPr>
            <p:ph type="sldNum" sz="quarter" idx="12"/>
          </p:nvPr>
        </p:nvSpPr>
        <p:spPr/>
        <p:txBody>
          <a:bodyPr/>
          <a:lstStyle/>
          <a:p>
            <a:fld id="{B89D3D56-9C5D-E74E-9C18-21C2C5E31D07}" type="slidenum">
              <a:rPr lang="en-US" smtClean="0"/>
              <a:pPr/>
              <a:t>361</a:t>
            </a:fld>
            <a:endParaRPr lang="en-US"/>
          </a:p>
        </p:txBody>
      </p:sp>
      <p:sp>
        <p:nvSpPr>
          <p:cNvPr id="5" name="Title 4">
            <a:extLst>
              <a:ext uri="{FF2B5EF4-FFF2-40B4-BE49-F238E27FC236}">
                <a16:creationId xmlns:a16="http://schemas.microsoft.com/office/drawing/2014/main" id="{C74955CE-A927-A225-5C16-CB9805EC45DE}"/>
              </a:ext>
            </a:extLst>
          </p:cNvPr>
          <p:cNvSpPr>
            <a:spLocks noGrp="1"/>
          </p:cNvSpPr>
          <p:nvPr>
            <p:ph type="title"/>
          </p:nvPr>
        </p:nvSpPr>
        <p:spPr/>
        <p:txBody>
          <a:bodyPr/>
          <a:lstStyle/>
          <a:p>
            <a:r>
              <a:rPr lang="en-US" dirty="0"/>
              <a:t>The Simulation Run</a:t>
            </a:r>
          </a:p>
        </p:txBody>
      </p:sp>
    </p:spTree>
    <p:extLst>
      <p:ext uri="{BB962C8B-B14F-4D97-AF65-F5344CB8AC3E}">
        <p14:creationId xmlns:p14="http://schemas.microsoft.com/office/powerpoint/2010/main" val="5855178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C04036-ACFE-A894-6513-3795186AB7EB}"/>
              </a:ext>
            </a:extLst>
          </p:cNvPr>
          <p:cNvSpPr>
            <a:spLocks noGrp="1"/>
          </p:cNvSpPr>
          <p:nvPr>
            <p:ph sz="half" idx="1"/>
          </p:nvPr>
        </p:nvSpPr>
        <p:spPr>
          <a:xfrm>
            <a:off x="1230116" y="1600201"/>
            <a:ext cx="10065660" cy="4343400"/>
          </a:xfrm>
        </p:spPr>
        <p:txBody>
          <a:bodyPr/>
          <a:lstStyle/>
          <a:p>
            <a:pPr marL="0" indent="0">
              <a:buNone/>
            </a:pPr>
            <a:br>
              <a:rPr lang="en-US" dirty="0"/>
            </a:br>
            <a:r>
              <a:rPr lang="en-US" b="1" dirty="0"/>
              <a:t>Exercise:</a:t>
            </a:r>
          </a:p>
          <a:p>
            <a:pPr marL="0" indent="0">
              <a:buNone/>
            </a:pPr>
            <a:r>
              <a:rPr lang="en-US" b="1" dirty="0"/>
              <a:t>The </a:t>
            </a:r>
            <a:r>
              <a:rPr lang="en-US" b="1" dirty="0" err="1"/>
              <a:t>LunarVisibility</a:t>
            </a:r>
            <a:r>
              <a:rPr lang="en-US" b="1" dirty="0"/>
              <a:t> example calculates accesses for passes at 0 degrees elevation, and reports the A.1 epoch of AOS and LOS over a 14 day span.</a:t>
            </a:r>
          </a:p>
          <a:p>
            <a:pPr marL="457200" indent="-457200">
              <a:buAutoNum type="arabicParenBoth"/>
            </a:pPr>
            <a:r>
              <a:rPr lang="en-US" b="1" dirty="0"/>
              <a:t>Update the script to report the AOS and LOS epochs in UTC Gregorian format.</a:t>
            </a:r>
          </a:p>
          <a:p>
            <a:pPr marL="457200" indent="-457200">
              <a:buAutoNum type="arabicParenBoth"/>
            </a:pPr>
            <a:r>
              <a:rPr lang="en-US" b="1" dirty="0"/>
              <a:t>Add reporting to the azimuth angle at AOS and LOS</a:t>
            </a:r>
          </a:p>
          <a:p>
            <a:pPr marL="457200" indent="-457200">
              <a:buAutoNum type="arabicParenBoth"/>
            </a:pPr>
            <a:r>
              <a:rPr lang="en-US" b="1" dirty="0"/>
              <a:t>Shorten the propagation time, and report the pass data (epoch, azimuth and elevation) for each pass reported as seen from the station </a:t>
            </a:r>
          </a:p>
          <a:p>
            <a:pPr marL="0" indent="0">
              <a:buNone/>
            </a:pPr>
            <a:endParaRPr lang="en-US" b="1" dirty="0"/>
          </a:p>
          <a:p>
            <a:pPr marL="0" indent="0">
              <a:buNone/>
            </a:pPr>
            <a:endParaRPr lang="en-US" b="1" dirty="0"/>
          </a:p>
        </p:txBody>
      </p:sp>
      <p:sp>
        <p:nvSpPr>
          <p:cNvPr id="4" name="Slide Number Placeholder 3">
            <a:extLst>
              <a:ext uri="{FF2B5EF4-FFF2-40B4-BE49-F238E27FC236}">
                <a16:creationId xmlns:a16="http://schemas.microsoft.com/office/drawing/2014/main" id="{AA3BEB64-B379-53B4-D9B0-9891ECE4A42B}"/>
              </a:ext>
            </a:extLst>
          </p:cNvPr>
          <p:cNvSpPr>
            <a:spLocks noGrp="1"/>
          </p:cNvSpPr>
          <p:nvPr>
            <p:ph type="sldNum" sz="quarter" idx="12"/>
          </p:nvPr>
        </p:nvSpPr>
        <p:spPr/>
        <p:txBody>
          <a:bodyPr/>
          <a:lstStyle/>
          <a:p>
            <a:fld id="{B89D3D56-9C5D-E74E-9C18-21C2C5E31D07}" type="slidenum">
              <a:rPr lang="en-US" smtClean="0"/>
              <a:pPr/>
              <a:t>362</a:t>
            </a:fld>
            <a:endParaRPr lang="en-US"/>
          </a:p>
        </p:txBody>
      </p:sp>
      <p:sp>
        <p:nvSpPr>
          <p:cNvPr id="5" name="Title 4">
            <a:extLst>
              <a:ext uri="{FF2B5EF4-FFF2-40B4-BE49-F238E27FC236}">
                <a16:creationId xmlns:a16="http://schemas.microsoft.com/office/drawing/2014/main" id="{2F3C3136-1092-AB8C-5504-E8A6980CA684}"/>
              </a:ext>
            </a:extLst>
          </p:cNvPr>
          <p:cNvSpPr>
            <a:spLocks noGrp="1"/>
          </p:cNvSpPr>
          <p:nvPr>
            <p:ph type="title"/>
          </p:nvPr>
        </p:nvSpPr>
        <p:spPr/>
        <p:txBody>
          <a:bodyPr/>
          <a:lstStyle/>
          <a:p>
            <a:r>
              <a:rPr lang="en-US" dirty="0"/>
              <a:t>Lunar Accesses: An Exercise</a:t>
            </a:r>
          </a:p>
        </p:txBody>
      </p:sp>
    </p:spTree>
    <p:extLst>
      <p:ext uri="{BB962C8B-B14F-4D97-AF65-F5344CB8AC3E}">
        <p14:creationId xmlns:p14="http://schemas.microsoft.com/office/powerpoint/2010/main" val="30814829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44F81F-E788-E090-1306-A3E4F1F1E87A}"/>
              </a:ext>
            </a:extLst>
          </p:cNvPr>
          <p:cNvSpPr>
            <a:spLocks noGrp="1"/>
          </p:cNvSpPr>
          <p:nvPr>
            <p:ph type="subTitle" idx="1"/>
          </p:nvPr>
        </p:nvSpPr>
        <p:spPr/>
        <p:txBody>
          <a:bodyPr vert="horz" lIns="91440" tIns="45720" rIns="91440" bIns="45720" rtlCol="0" anchor="t">
            <a:normAutofit/>
          </a:bodyPr>
          <a:lstStyle/>
          <a:p>
            <a:r>
              <a:rPr lang="en-US" dirty="0"/>
              <a:t>Darrel J. Conway</a:t>
            </a:r>
          </a:p>
          <a:p>
            <a:r>
              <a:rPr lang="en-US" dirty="0"/>
              <a:t>Thinking Systems, Inc/GSFC Navigation and Mission Design Branch</a:t>
            </a:r>
          </a:p>
          <a:p>
            <a:r>
              <a:rPr lang="en-US" dirty="0"/>
              <a:t>October 2023</a:t>
            </a:r>
          </a:p>
        </p:txBody>
      </p:sp>
      <p:sp>
        <p:nvSpPr>
          <p:cNvPr id="3" name="Title 2">
            <a:extLst>
              <a:ext uri="{FF2B5EF4-FFF2-40B4-BE49-F238E27FC236}">
                <a16:creationId xmlns:a16="http://schemas.microsoft.com/office/drawing/2014/main" id="{36648EB9-4491-61E7-E1E1-C18272275665}"/>
              </a:ext>
            </a:extLst>
          </p:cNvPr>
          <p:cNvSpPr>
            <a:spLocks noGrp="1"/>
          </p:cNvSpPr>
          <p:nvPr>
            <p:ph type="title"/>
          </p:nvPr>
        </p:nvSpPr>
        <p:spPr/>
        <p:txBody>
          <a:bodyPr/>
          <a:lstStyle/>
          <a:p>
            <a:r>
              <a:rPr lang="en-US" dirty="0"/>
              <a:t>Integration in GMAT (303)</a:t>
            </a:r>
          </a:p>
        </p:txBody>
      </p:sp>
    </p:spTree>
    <p:extLst>
      <p:ext uri="{BB962C8B-B14F-4D97-AF65-F5344CB8AC3E}">
        <p14:creationId xmlns:p14="http://schemas.microsoft.com/office/powerpoint/2010/main" val="11262105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669FA-FF7E-03AA-B8D5-D3761E4881B4}"/>
              </a:ext>
            </a:extLst>
          </p:cNvPr>
          <p:cNvSpPr>
            <a:spLocks noGrp="1"/>
          </p:cNvSpPr>
          <p:nvPr>
            <p:ph sz="half" idx="1"/>
          </p:nvPr>
        </p:nvSpPr>
        <p:spPr>
          <a:xfrm>
            <a:off x="1230116" y="1600201"/>
            <a:ext cx="5340952" cy="4832130"/>
          </a:xfrm>
        </p:spPr>
        <p:txBody>
          <a:bodyPr>
            <a:normAutofit/>
          </a:bodyPr>
          <a:lstStyle/>
          <a:p>
            <a:pPr marL="0" indent="0">
              <a:buNone/>
            </a:pPr>
            <a:r>
              <a:rPr lang="en-US" dirty="0"/>
              <a:t>Given a state for a spacecraft at a specific time </a:t>
            </a:r>
            <a:r>
              <a:rPr lang="en-US" dirty="0" err="1"/>
              <a:t>t</a:t>
            </a:r>
            <a:r>
              <a:rPr lang="en-US" baseline="-25000" dirty="0" err="1"/>
              <a:t>i</a:t>
            </a:r>
            <a:r>
              <a:rPr lang="en-US" dirty="0"/>
              <a:t>, what is the state of the spacecraft at some other time </a:t>
            </a:r>
            <a:r>
              <a:rPr lang="en-US" dirty="0" err="1"/>
              <a:t>t</a:t>
            </a:r>
            <a:r>
              <a:rPr lang="en-US" baseline="-25000" dirty="0" err="1"/>
              <a:t>n</a:t>
            </a:r>
            <a:r>
              <a:rPr lang="en-US" dirty="0"/>
              <a:t>?</a:t>
            </a:r>
          </a:p>
          <a:p>
            <a:r>
              <a:rPr lang="en-US" dirty="0"/>
              <a:t>There are multiple ways to solve this modeling problem:</a:t>
            </a:r>
          </a:p>
          <a:p>
            <a:pPr lvl="1"/>
            <a:r>
              <a:rPr lang="en-US" dirty="0"/>
              <a:t>Use a precomputed solution.  </a:t>
            </a:r>
          </a:p>
          <a:p>
            <a:pPr lvl="2"/>
            <a:r>
              <a:rPr lang="en-US" dirty="0"/>
              <a:t>Ephemeris Propagation</a:t>
            </a:r>
          </a:p>
          <a:p>
            <a:pPr lvl="1"/>
            <a:r>
              <a:rPr lang="en-US" dirty="0"/>
              <a:t>Use an analytic method</a:t>
            </a:r>
          </a:p>
          <a:p>
            <a:pPr lvl="2"/>
            <a:r>
              <a:rPr lang="en-US" dirty="0"/>
              <a:t>Two body propagation</a:t>
            </a:r>
          </a:p>
          <a:p>
            <a:pPr lvl="2"/>
            <a:r>
              <a:rPr lang="en-US" dirty="0"/>
              <a:t>TLE propagation</a:t>
            </a:r>
          </a:p>
          <a:p>
            <a:pPr lvl="1"/>
            <a:r>
              <a:rPr lang="en-US" dirty="0"/>
              <a:t>Model the dynamics and integrate</a:t>
            </a:r>
          </a:p>
          <a:p>
            <a:pPr lvl="2"/>
            <a:r>
              <a:rPr lang="en-US" dirty="0"/>
              <a:t>The Runge-</a:t>
            </a:r>
            <a:r>
              <a:rPr lang="en-US" dirty="0" err="1"/>
              <a:t>Kutta</a:t>
            </a:r>
            <a:r>
              <a:rPr lang="en-US" dirty="0"/>
              <a:t> integrators in GMAT are the preferred numerical integration components, and the focus of what follows</a:t>
            </a:r>
          </a:p>
          <a:p>
            <a:pPr marL="685800" lvl="2" indent="0">
              <a:buNone/>
            </a:pPr>
            <a:endParaRPr lang="en-US" dirty="0"/>
          </a:p>
        </p:txBody>
      </p:sp>
      <p:sp>
        <p:nvSpPr>
          <p:cNvPr id="4" name="Slide Number Placeholder 3">
            <a:extLst>
              <a:ext uri="{FF2B5EF4-FFF2-40B4-BE49-F238E27FC236}">
                <a16:creationId xmlns:a16="http://schemas.microsoft.com/office/drawing/2014/main" id="{A226167D-3E7E-E7BB-1299-6FA88C78D636}"/>
              </a:ext>
            </a:extLst>
          </p:cNvPr>
          <p:cNvSpPr>
            <a:spLocks noGrp="1"/>
          </p:cNvSpPr>
          <p:nvPr>
            <p:ph type="sldNum" sz="quarter" idx="12"/>
          </p:nvPr>
        </p:nvSpPr>
        <p:spPr/>
        <p:txBody>
          <a:bodyPr/>
          <a:lstStyle/>
          <a:p>
            <a:fld id="{B89D3D56-9C5D-E74E-9C18-21C2C5E31D07}" type="slidenum">
              <a:rPr lang="en-US" smtClean="0"/>
              <a:pPr/>
              <a:t>364</a:t>
            </a:fld>
            <a:endParaRPr lang="en-US"/>
          </a:p>
        </p:txBody>
      </p:sp>
      <p:sp>
        <p:nvSpPr>
          <p:cNvPr id="5" name="Title 4">
            <a:extLst>
              <a:ext uri="{FF2B5EF4-FFF2-40B4-BE49-F238E27FC236}">
                <a16:creationId xmlns:a16="http://schemas.microsoft.com/office/drawing/2014/main" id="{4427DB22-D30F-E85A-D6C3-0F6146832262}"/>
              </a:ext>
            </a:extLst>
          </p:cNvPr>
          <p:cNvSpPr>
            <a:spLocks noGrp="1"/>
          </p:cNvSpPr>
          <p:nvPr>
            <p:ph type="title"/>
          </p:nvPr>
        </p:nvSpPr>
        <p:spPr/>
        <p:txBody>
          <a:bodyPr/>
          <a:lstStyle/>
          <a:p>
            <a:r>
              <a:rPr lang="en-US" dirty="0"/>
              <a:t>The GMAT Propagation Problem</a:t>
            </a:r>
          </a:p>
        </p:txBody>
      </p:sp>
      <p:pic>
        <p:nvPicPr>
          <p:cNvPr id="9" name="Picture 8">
            <a:extLst>
              <a:ext uri="{FF2B5EF4-FFF2-40B4-BE49-F238E27FC236}">
                <a16:creationId xmlns:a16="http://schemas.microsoft.com/office/drawing/2014/main" id="{927AB140-458B-022D-558E-3A2400E3EF90}"/>
              </a:ext>
            </a:extLst>
          </p:cNvPr>
          <p:cNvPicPr>
            <a:picLocks noChangeAspect="1"/>
          </p:cNvPicPr>
          <p:nvPr/>
        </p:nvPicPr>
        <p:blipFill>
          <a:blip r:embed="rId2"/>
          <a:stretch>
            <a:fillRect/>
          </a:stretch>
        </p:blipFill>
        <p:spPr>
          <a:xfrm>
            <a:off x="8757655" y="3442449"/>
            <a:ext cx="2837804" cy="2833220"/>
          </a:xfrm>
          <a:prstGeom prst="rect">
            <a:avLst/>
          </a:prstGeom>
        </p:spPr>
      </p:pic>
      <p:pic>
        <p:nvPicPr>
          <p:cNvPr id="7" name="Content Placeholder 6">
            <a:extLst>
              <a:ext uri="{FF2B5EF4-FFF2-40B4-BE49-F238E27FC236}">
                <a16:creationId xmlns:a16="http://schemas.microsoft.com/office/drawing/2014/main" id="{154072A5-B575-3E0B-6327-2C8F2FFF8309}"/>
              </a:ext>
            </a:extLst>
          </p:cNvPr>
          <p:cNvPicPr>
            <a:picLocks noGrp="1" noChangeAspect="1"/>
          </p:cNvPicPr>
          <p:nvPr>
            <p:ph sz="half" idx="2"/>
          </p:nvPr>
        </p:nvPicPr>
        <p:blipFill>
          <a:blip r:embed="rId3"/>
          <a:stretch>
            <a:fillRect/>
          </a:stretch>
        </p:blipFill>
        <p:spPr>
          <a:xfrm>
            <a:off x="6751040" y="1328351"/>
            <a:ext cx="2837804" cy="2609212"/>
          </a:xfrm>
          <a:ln w="15875">
            <a:solidFill>
              <a:schemeClr val="accent1"/>
            </a:solidFill>
          </a:ln>
          <a:effectLst>
            <a:outerShdw blurRad="50800" dist="50800" dir="5400000" algn="ctr" rotWithShape="0">
              <a:schemeClr val="bg1">
                <a:lumMod val="50000"/>
                <a:alpha val="0"/>
              </a:schemeClr>
            </a:outerShdw>
            <a:softEdge rad="0"/>
          </a:effectLst>
        </p:spPr>
      </p:pic>
      <p:sp>
        <p:nvSpPr>
          <p:cNvPr id="10" name="Arrow: Bent 9">
            <a:extLst>
              <a:ext uri="{FF2B5EF4-FFF2-40B4-BE49-F238E27FC236}">
                <a16:creationId xmlns:a16="http://schemas.microsoft.com/office/drawing/2014/main" id="{FF0B1B07-8445-DD06-58EA-3D061E7C51FA}"/>
              </a:ext>
            </a:extLst>
          </p:cNvPr>
          <p:cNvSpPr/>
          <p:nvPr/>
        </p:nvSpPr>
        <p:spPr>
          <a:xfrm flipV="1">
            <a:off x="8031176" y="3969611"/>
            <a:ext cx="698869" cy="73329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278727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27DB22-D30F-E85A-D6C3-0F6146832262}"/>
              </a:ext>
            </a:extLst>
          </p:cNvPr>
          <p:cNvSpPr>
            <a:spLocks noGrp="1"/>
          </p:cNvSpPr>
          <p:nvPr>
            <p:ph type="title"/>
          </p:nvPr>
        </p:nvSpPr>
        <p:spPr/>
        <p:txBody>
          <a:bodyPr/>
          <a:lstStyle/>
          <a:p>
            <a:r>
              <a:rPr lang="en-US" dirty="0"/>
              <a:t>The GMAT Integration Problem</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447669FA-FF7E-03AA-B8D5-D3761E4881B4}"/>
                  </a:ext>
                </a:extLst>
              </p:cNvPr>
              <p:cNvSpPr>
                <a:spLocks noGrp="1"/>
              </p:cNvSpPr>
              <p:nvPr>
                <p:ph idx="1"/>
              </p:nvPr>
            </p:nvSpPr>
            <p:spPr>
              <a:xfrm>
                <a:off x="1076138" y="1217466"/>
                <a:ext cx="10432689" cy="4741991"/>
              </a:xfrm>
            </p:spPr>
            <p:txBody>
              <a:bodyPr>
                <a:normAutofit lnSpcReduction="10000"/>
              </a:bodyPr>
              <a:lstStyle/>
              <a:p>
                <a:pPr marL="0" indent="0">
                  <a:buNone/>
                </a:pPr>
                <a:r>
                  <a:rPr lang="en-US" dirty="0"/>
                  <a:t>Given a state for a spacecraft at a specific time </a:t>
                </a:r>
                <a:r>
                  <a:rPr lang="en-US" dirty="0" err="1"/>
                  <a:t>t</a:t>
                </a:r>
                <a:r>
                  <a:rPr lang="en-US" baseline="-25000" dirty="0" err="1"/>
                  <a:t>i</a:t>
                </a:r>
                <a:r>
                  <a:rPr lang="en-US" dirty="0"/>
                  <a:t> and a dynamics model for the spacecraft environment, what is the state of the spacecraft at some other time </a:t>
                </a:r>
                <a:r>
                  <a:rPr lang="en-US" dirty="0" err="1"/>
                  <a:t>t</a:t>
                </a:r>
                <a:r>
                  <a:rPr lang="en-US" baseline="-25000" dirty="0" err="1"/>
                  <a:t>n</a:t>
                </a:r>
                <a:r>
                  <a:rPr lang="en-US" dirty="0"/>
                  <a:t>?</a:t>
                </a:r>
              </a:p>
              <a:p>
                <a:r>
                  <a:rPr lang="en-US" dirty="0"/>
                  <a:t>State consists of the position and velocity of the spacecraft at a specified time, along with other possible dynamic parameters (e.g. mass, attitude, articulation, </a:t>
                </a:r>
                <a:r>
                  <a:rPr lang="en-US" dirty="0" err="1"/>
                  <a:t>etc</a:t>
                </a:r>
                <a:r>
                  <a:rPr lang="en-US" dirty="0"/>
                  <a:t>):</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r>
                        <m:rPr>
                          <m:nor/>
                        </m:rPr>
                        <a:rPr lang="en-US" b="1" dirty="0"/>
                        <m:t>s</m:t>
                      </m:r>
                      <m:r>
                        <m:rPr>
                          <m:nor/>
                        </m:rPr>
                        <a:rPr lang="en-US" dirty="0"/>
                        <m:t>(</m:t>
                      </m:r>
                      <m:r>
                        <m:rPr>
                          <m:nor/>
                        </m:rPr>
                        <a:rPr lang="en-US" dirty="0"/>
                        <m:t>ti</m:t>
                      </m:r>
                      <m:r>
                        <m:rPr>
                          <m:nor/>
                        </m:rPr>
                        <a:rPr lang="en-US" dirty="0"/>
                        <m:t>) = [</m:t>
                      </m:r>
                      <m:r>
                        <m:rPr>
                          <m:nor/>
                        </m:rPr>
                        <a:rPr lang="en-US" b="1" dirty="0"/>
                        <m:t>r</m:t>
                      </m:r>
                      <m:r>
                        <m:rPr>
                          <m:nor/>
                        </m:rPr>
                        <a:rPr lang="en-US" dirty="0"/>
                        <m:t>(</m:t>
                      </m:r>
                      <m:r>
                        <m:rPr>
                          <m:nor/>
                        </m:rPr>
                        <a:rPr lang="en-US" dirty="0"/>
                        <m:t>ti</m:t>
                      </m:r>
                      <m:r>
                        <m:rPr>
                          <m:nor/>
                        </m:rPr>
                        <a:rPr lang="en-US" dirty="0"/>
                        <m:t>), </m:t>
                      </m:r>
                      <m:r>
                        <m:rPr>
                          <m:nor/>
                        </m:rPr>
                        <a:rPr lang="en-US" b="1" dirty="0"/>
                        <m:t>v</m:t>
                      </m:r>
                      <m:r>
                        <m:rPr>
                          <m:nor/>
                        </m:rPr>
                        <a:rPr lang="en-US" dirty="0"/>
                        <m:t>(</m:t>
                      </m:r>
                      <m:r>
                        <m:rPr>
                          <m:nor/>
                        </m:rPr>
                        <a:rPr lang="en-US" dirty="0"/>
                        <m:t>ti</m:t>
                      </m:r>
                      <m:r>
                        <m:rPr>
                          <m:nor/>
                        </m:rPr>
                        <a:rPr lang="en-US" dirty="0"/>
                        <m:t>), …]</m:t>
                      </m:r>
                    </m:oMath>
                  </m:oMathPara>
                </a14:m>
                <a:endParaRPr lang="en-US" dirty="0"/>
              </a:p>
              <a:p>
                <a:r>
                  <a:rPr lang="en-US" dirty="0"/>
                  <a:t>The state evolves over time h following the expansion</a:t>
                </a:r>
                <a:br>
                  <a:rPr lang="en-US" dirty="0"/>
                </a:br>
                <a:endParaRPr lang="en-US" dirty="0"/>
              </a:p>
              <a:p>
                <a:pPr marL="0" indent="0" algn="ctr">
                  <a:buNone/>
                </a:pPr>
                <a14:m>
                  <m:oMath xmlns:m="http://schemas.openxmlformats.org/officeDocument/2006/math">
                    <m:r>
                      <a:rPr lang="en-US" b="1" i="0" smtClean="0">
                        <a:latin typeface="Cambria Math" panose="02040503050406030204" pitchFamily="18" charset="0"/>
                      </a:rPr>
                      <m:t>𝐬</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t</m:t>
                        </m:r>
                        <m:r>
                          <m:rPr>
                            <m:sty m:val="p"/>
                          </m:rPr>
                          <a:rPr lang="en-US" b="0" i="0" baseline="-25000" smtClean="0">
                            <a:latin typeface="Cambria Math" panose="02040503050406030204" pitchFamily="18" charset="0"/>
                          </a:rPr>
                          <m:t>i</m:t>
                        </m:r>
                        <m:r>
                          <a:rPr lang="en-US" b="0" i="0" smtClean="0">
                            <a:latin typeface="Cambria Math" panose="02040503050406030204" pitchFamily="18" charset="0"/>
                          </a:rPr>
                          <m:t>+</m:t>
                        </m:r>
                        <m:r>
                          <m:rPr>
                            <m:sty m:val="p"/>
                          </m:rPr>
                          <a:rPr lang="en-US" b="0" i="0" smtClean="0">
                            <a:latin typeface="Cambria Math" panose="02040503050406030204" pitchFamily="18" charset="0"/>
                          </a:rPr>
                          <m:t>h</m:t>
                        </m:r>
                      </m:e>
                    </m:d>
                    <m:r>
                      <a:rPr lang="en-US" b="0" i="0" smtClean="0">
                        <a:latin typeface="Cambria Math" panose="02040503050406030204" pitchFamily="18" charset="0"/>
                      </a:rPr>
                      <m:t>=</m:t>
                    </m:r>
                    <m:r>
                      <a:rPr lang="en-US" b="1" i="0" smtClean="0">
                        <a:latin typeface="Cambria Math" panose="02040503050406030204" pitchFamily="18" charset="0"/>
                      </a:rPr>
                      <m:t>𝐬</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t</m:t>
                        </m:r>
                        <m:r>
                          <m:rPr>
                            <m:sty m:val="p"/>
                          </m:rPr>
                          <a:rPr lang="en-US" b="0" i="0" baseline="-25000" smtClean="0">
                            <a:latin typeface="Cambria Math" panose="02040503050406030204" pitchFamily="18" charset="0"/>
                          </a:rPr>
                          <m:t>i</m:t>
                        </m:r>
                      </m:e>
                    </m:d>
                    <m:r>
                      <a:rPr lang="en-US" b="1" i="0" smtClean="0">
                        <a:latin typeface="Cambria Math" panose="02040503050406030204" pitchFamily="18" charset="0"/>
                      </a:rPr>
                      <m:t>+</m:t>
                    </m:r>
                    <m:r>
                      <m:rPr>
                        <m:sty m:val="p"/>
                      </m:rPr>
                      <a:rPr lang="en-US" b="0" i="0" smtClean="0">
                        <a:latin typeface="Cambria Math" panose="02040503050406030204" pitchFamily="18" charset="0"/>
                      </a:rPr>
                      <m:t>h</m:t>
                    </m:r>
                    <m:sSub>
                      <m:sSubPr>
                        <m:ctrlPr>
                          <a:rPr lang="en-US" b="0" i="1" smtClean="0">
                            <a:latin typeface="Cambria Math" panose="02040503050406030204" pitchFamily="18" charset="0"/>
                          </a:rPr>
                        </m:ctrlPr>
                      </m:sSub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d</m:t>
                                </m:r>
                                <m:r>
                                  <a:rPr lang="en-US" b="1">
                                    <a:latin typeface="Cambria Math" panose="02040503050406030204" pitchFamily="18" charset="0"/>
                                  </a:rPr>
                                  <m:t>𝐬</m:t>
                                </m:r>
                              </m:num>
                              <m:den>
                                <m:r>
                                  <m:rPr>
                                    <m:sty m:val="p"/>
                                  </m:rPr>
                                  <a:rPr lang="en-US">
                                    <a:latin typeface="Cambria Math" panose="02040503050406030204" pitchFamily="18" charset="0"/>
                                  </a:rPr>
                                  <m:t>dt</m:t>
                                </m:r>
                              </m:den>
                            </m:f>
                          </m:e>
                        </m:d>
                        <m:r>
                          <m:rPr>
                            <m:nor/>
                          </m:rPr>
                          <a:rPr lang="en-US" baseline="-25000" dirty="0"/>
                          <m:t> </m:t>
                        </m:r>
                      </m:e>
                      <m:sub>
                        <m:r>
                          <a:rPr lang="en-US" b="0" i="1" smtClean="0">
                            <a:latin typeface="Cambria Math" panose="02040503050406030204" pitchFamily="18" charset="0"/>
                          </a:rPr>
                          <m:t>𝑡</m:t>
                        </m:r>
                        <m:r>
                          <a:rPr lang="en-US" b="0" i="1" baseline="-25000" smtClean="0">
                            <a:latin typeface="Cambria Math" panose="02040503050406030204" pitchFamily="18" charset="0"/>
                          </a:rPr>
                          <m:t>𝑖</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oMath>
                </a14:m>
                <a:r>
                  <a:rPr lang="en-US" dirty="0"/>
                  <a:t> </a:t>
                </a:r>
                <a14:m>
                  <m:oMath xmlns:m="http://schemas.openxmlformats.org/officeDocument/2006/math">
                    <m:r>
                      <m:rPr>
                        <m:sty m:val="p"/>
                      </m:rPr>
                      <a:rPr lang="en-US">
                        <a:latin typeface="Cambria Math" panose="02040503050406030204" pitchFamily="18" charset="0"/>
                      </a:rPr>
                      <m:t>h</m:t>
                    </m:r>
                    <m:r>
                      <a:rPr lang="en-US" b="0" i="1" baseline="30000" smtClean="0">
                        <a:latin typeface="Cambria Math" panose="02040503050406030204" pitchFamily="18" charset="0"/>
                      </a:rPr>
                      <m:t>2</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d</m:t>
                                </m:r>
                                <m:r>
                                  <a:rPr lang="en-US" b="1" i="0" baseline="30000" smtClean="0">
                                    <a:latin typeface="Cambria Math" panose="02040503050406030204" pitchFamily="18" charset="0"/>
                                  </a:rPr>
                                  <m:t>𝟐</m:t>
                                </m:r>
                                <m:r>
                                  <a:rPr lang="en-US" b="1">
                                    <a:latin typeface="Cambria Math" panose="02040503050406030204" pitchFamily="18" charset="0"/>
                                  </a:rPr>
                                  <m:t>𝐬</m:t>
                                </m:r>
                              </m:num>
                              <m:den>
                                <m:r>
                                  <m:rPr>
                                    <m:sty m:val="p"/>
                                  </m:rPr>
                                  <a:rPr lang="en-US">
                                    <a:latin typeface="Cambria Math" panose="02040503050406030204" pitchFamily="18" charset="0"/>
                                  </a:rPr>
                                  <m:t>dt</m:t>
                                </m:r>
                                <m:r>
                                  <a:rPr lang="en-US" b="0" i="0" baseline="30000" smtClean="0">
                                    <a:latin typeface="Cambria Math" panose="02040503050406030204" pitchFamily="18" charset="0"/>
                                  </a:rPr>
                                  <m:t>2</m:t>
                                </m:r>
                              </m:den>
                            </m:f>
                          </m:e>
                        </m:d>
                        <m:r>
                          <m:rPr>
                            <m:nor/>
                          </m:rPr>
                          <a:rPr lang="en-US" baseline="-25000" dirty="0"/>
                          <m:t> </m:t>
                        </m:r>
                      </m:e>
                      <m:sub>
                        <m:r>
                          <a:rPr lang="en-US" i="1">
                            <a:latin typeface="Cambria Math" panose="02040503050406030204" pitchFamily="18" charset="0"/>
                          </a:rPr>
                          <m:t>𝑡</m:t>
                        </m:r>
                        <m:r>
                          <a:rPr lang="en-US" i="1" baseline="-25000">
                            <a:latin typeface="Cambria Math" panose="02040503050406030204" pitchFamily="18" charset="0"/>
                          </a:rPr>
                          <m:t>𝑖</m:t>
                        </m:r>
                      </m:sub>
                    </m:sSub>
                  </m:oMath>
                </a14:m>
                <a:r>
                  <a:rPr lang="en-US" dirty="0"/>
                  <a:t>+ </a:t>
                </a:r>
                <a14:m>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1</m:t>
                        </m:r>
                      </m:num>
                      <m:den>
                        <m:r>
                          <a:rPr lang="en-US" b="0" i="1" smtClean="0">
                            <a:latin typeface="Cambria Math" panose="02040503050406030204" pitchFamily="18" charset="0"/>
                          </a:rPr>
                          <m:t>3</m:t>
                        </m:r>
                        <m:r>
                          <a:rPr lang="en-US" i="1">
                            <a:latin typeface="Cambria Math" panose="02040503050406030204" pitchFamily="18" charset="0"/>
                          </a:rPr>
                          <m:t>!</m:t>
                        </m:r>
                      </m:den>
                    </m:f>
                  </m:oMath>
                </a14:m>
                <a:r>
                  <a:rPr lang="en-US" dirty="0"/>
                  <a:t> </a:t>
                </a:r>
                <a14:m>
                  <m:oMath xmlns:m="http://schemas.openxmlformats.org/officeDocument/2006/math">
                    <m:r>
                      <m:rPr>
                        <m:sty m:val="p"/>
                      </m:rPr>
                      <a:rPr lang="en-US">
                        <a:latin typeface="Cambria Math" panose="02040503050406030204" pitchFamily="18" charset="0"/>
                      </a:rPr>
                      <m:t>h</m:t>
                    </m:r>
                    <m:r>
                      <a:rPr lang="en-US" b="0" i="0" baseline="30000" smtClean="0">
                        <a:latin typeface="Cambria Math" panose="02040503050406030204" pitchFamily="18" charset="0"/>
                      </a:rPr>
                      <m:t>3</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d</m:t>
                                </m:r>
                                <m:r>
                                  <a:rPr lang="en-US" b="0" i="0" baseline="30000" smtClean="0">
                                    <a:latin typeface="Cambria Math" panose="02040503050406030204" pitchFamily="18" charset="0"/>
                                  </a:rPr>
                                  <m:t>3</m:t>
                                </m:r>
                                <m:r>
                                  <a:rPr lang="en-US" b="1">
                                    <a:latin typeface="Cambria Math" panose="02040503050406030204" pitchFamily="18" charset="0"/>
                                  </a:rPr>
                                  <m:t>𝐬</m:t>
                                </m:r>
                              </m:num>
                              <m:den>
                                <m:r>
                                  <m:rPr>
                                    <m:sty m:val="p"/>
                                  </m:rPr>
                                  <a:rPr lang="en-US">
                                    <a:latin typeface="Cambria Math" panose="02040503050406030204" pitchFamily="18" charset="0"/>
                                  </a:rPr>
                                  <m:t>dt</m:t>
                                </m:r>
                                <m:r>
                                  <a:rPr lang="en-US" b="0" i="0" baseline="30000" smtClean="0">
                                    <a:latin typeface="Cambria Math" panose="02040503050406030204" pitchFamily="18" charset="0"/>
                                  </a:rPr>
                                  <m:t>3</m:t>
                                </m:r>
                              </m:den>
                            </m:f>
                          </m:e>
                        </m:d>
                        <m:r>
                          <m:rPr>
                            <m:nor/>
                          </m:rPr>
                          <a:rPr lang="en-US" baseline="-25000" dirty="0"/>
                          <m:t> </m:t>
                        </m:r>
                      </m:e>
                      <m:sub>
                        <m:r>
                          <a:rPr lang="en-US" i="1">
                            <a:latin typeface="Cambria Math" panose="02040503050406030204" pitchFamily="18" charset="0"/>
                          </a:rPr>
                          <m:t>𝑡</m:t>
                        </m:r>
                        <m:r>
                          <a:rPr lang="en-US" i="1" baseline="-25000">
                            <a:latin typeface="Cambria Math" panose="02040503050406030204" pitchFamily="18" charset="0"/>
                          </a:rPr>
                          <m:t>𝑖</m:t>
                        </m:r>
                      </m:sub>
                    </m:sSub>
                  </m:oMath>
                </a14:m>
                <a:r>
                  <a:rPr lang="en-US" dirty="0"/>
                  <a:t>+…</a:t>
                </a:r>
              </a:p>
              <a:p>
                <a:pPr marL="0" indent="0" algn="ctr">
                  <a:buNone/>
                </a:pPr>
                <a:endParaRPr lang="en-US" dirty="0"/>
              </a:p>
              <a:p>
                <a:r>
                  <a:rPr lang="en-US" dirty="0"/>
                  <a:t>Euler’s method approximates the evolution using</a:t>
                </a:r>
                <a:br>
                  <a:rPr lang="en-US" dirty="0"/>
                </a:br>
                <a:br>
                  <a:rPr lang="en-US" dirty="0"/>
                </a:br>
                <a14:m>
                  <m:oMath xmlns:m="http://schemas.openxmlformats.org/officeDocument/2006/math">
                    <m:r>
                      <a:rPr lang="en-US" b="1">
                        <a:latin typeface="Cambria Math" panose="02040503050406030204" pitchFamily="18" charset="0"/>
                      </a:rPr>
                      <m:t>𝐬</m:t>
                    </m:r>
                    <m:d>
                      <m:dPr>
                        <m:ctrlPr>
                          <a:rPr lang="en-US" i="1">
                            <a:latin typeface="Cambria Math" panose="02040503050406030204" pitchFamily="18" charset="0"/>
                          </a:rPr>
                        </m:ctrlPr>
                      </m:dPr>
                      <m:e>
                        <m:r>
                          <m:rPr>
                            <m:sty m:val="p"/>
                          </m:rPr>
                          <a:rPr lang="en-US">
                            <a:latin typeface="Cambria Math" panose="02040503050406030204" pitchFamily="18" charset="0"/>
                          </a:rPr>
                          <m:t>t</m:t>
                        </m:r>
                        <m:r>
                          <m:rPr>
                            <m:sty m:val="p"/>
                          </m:rPr>
                          <a:rPr lang="en-US" baseline="-25000">
                            <a:latin typeface="Cambria Math" panose="02040503050406030204" pitchFamily="18" charset="0"/>
                          </a:rPr>
                          <m:t>i</m:t>
                        </m:r>
                        <m:r>
                          <a:rPr lang="en-US">
                            <a:latin typeface="Cambria Math" panose="02040503050406030204" pitchFamily="18" charset="0"/>
                          </a:rPr>
                          <m:t>+</m:t>
                        </m:r>
                        <m:r>
                          <m:rPr>
                            <m:sty m:val="p"/>
                          </m:rPr>
                          <a:rPr lang="en-US">
                            <a:latin typeface="Cambria Math" panose="02040503050406030204" pitchFamily="18" charset="0"/>
                          </a:rPr>
                          <m:t>h</m:t>
                        </m:r>
                      </m:e>
                    </m:d>
                    <m:r>
                      <a:rPr lang="en-US" i="1" smtClean="0">
                        <a:latin typeface="Cambria Math" panose="02040503050406030204" pitchFamily="18" charset="0"/>
                        <a:ea typeface="Cambria Math" panose="02040503050406030204" pitchFamily="18" charset="0"/>
                      </a:rPr>
                      <m:t>≈</m:t>
                    </m:r>
                    <m:r>
                      <a:rPr lang="en-US" b="1">
                        <a:latin typeface="Cambria Math" panose="02040503050406030204" pitchFamily="18" charset="0"/>
                      </a:rPr>
                      <m:t>𝐬</m:t>
                    </m:r>
                    <m:d>
                      <m:dPr>
                        <m:ctrlPr>
                          <a:rPr lang="en-US" i="1">
                            <a:latin typeface="Cambria Math" panose="02040503050406030204" pitchFamily="18" charset="0"/>
                          </a:rPr>
                        </m:ctrlPr>
                      </m:dPr>
                      <m:e>
                        <m:r>
                          <m:rPr>
                            <m:sty m:val="p"/>
                          </m:rPr>
                          <a:rPr lang="en-US">
                            <a:latin typeface="Cambria Math" panose="02040503050406030204" pitchFamily="18" charset="0"/>
                          </a:rPr>
                          <m:t>t</m:t>
                        </m:r>
                        <m:r>
                          <m:rPr>
                            <m:sty m:val="p"/>
                          </m:rPr>
                          <a:rPr lang="en-US" baseline="-25000">
                            <a:latin typeface="Cambria Math" panose="02040503050406030204" pitchFamily="18" charset="0"/>
                          </a:rPr>
                          <m:t>i</m:t>
                        </m:r>
                      </m:e>
                    </m:d>
                    <m:r>
                      <a:rPr lang="en-US" b="1">
                        <a:latin typeface="Cambria Math" panose="02040503050406030204" pitchFamily="18" charset="0"/>
                      </a:rPr>
                      <m:t>+</m:t>
                    </m:r>
                    <m:r>
                      <m:rPr>
                        <m:sty m:val="p"/>
                      </m:rPr>
                      <a:rPr lang="en-US">
                        <a:latin typeface="Cambria Math" panose="02040503050406030204" pitchFamily="18" charset="0"/>
                      </a:rPr>
                      <m:t>h</m:t>
                    </m:r>
                    <m:sSub>
                      <m:sSubPr>
                        <m:ctrlPr>
                          <a:rPr lang="en-US" i="1">
                            <a:latin typeface="Cambria Math" panose="02040503050406030204" pitchFamily="18" charset="0"/>
                          </a:rPr>
                        </m:ctrlPr>
                      </m:sSub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m:rPr>
                                    <m:sty m:val="p"/>
                                  </m:rPr>
                                  <a:rPr lang="en-US">
                                    <a:latin typeface="Cambria Math" panose="02040503050406030204" pitchFamily="18" charset="0"/>
                                  </a:rPr>
                                  <m:t>d</m:t>
                                </m:r>
                                <m:r>
                                  <a:rPr lang="en-US" b="1">
                                    <a:latin typeface="Cambria Math" panose="02040503050406030204" pitchFamily="18" charset="0"/>
                                  </a:rPr>
                                  <m:t>𝐬</m:t>
                                </m:r>
                              </m:num>
                              <m:den>
                                <m:r>
                                  <m:rPr>
                                    <m:sty m:val="p"/>
                                  </m:rPr>
                                  <a:rPr lang="en-US">
                                    <a:latin typeface="Cambria Math" panose="02040503050406030204" pitchFamily="18" charset="0"/>
                                  </a:rPr>
                                  <m:t>dt</m:t>
                                </m:r>
                              </m:den>
                            </m:f>
                          </m:e>
                        </m:d>
                        <m:r>
                          <m:rPr>
                            <m:nor/>
                          </m:rPr>
                          <a:rPr lang="en-US" baseline="-25000" dirty="0"/>
                          <m:t> </m:t>
                        </m:r>
                      </m:e>
                      <m:sub>
                        <m:r>
                          <a:rPr lang="en-US" i="1">
                            <a:latin typeface="Cambria Math" panose="02040503050406030204" pitchFamily="18" charset="0"/>
                          </a:rPr>
                          <m:t>𝑡</m:t>
                        </m:r>
                        <m:r>
                          <a:rPr lang="en-US" i="1" baseline="-25000">
                            <a:latin typeface="Cambria Math" panose="02040503050406030204" pitchFamily="18" charset="0"/>
                          </a:rPr>
                          <m:t>𝑖</m:t>
                        </m:r>
                      </m:sub>
                    </m:sSub>
                  </m:oMath>
                </a14:m>
                <a:br>
                  <a:rPr lang="en-US" dirty="0"/>
                </a:br>
                <a:br>
                  <a:rPr lang="en-US" dirty="0"/>
                </a:br>
                <a:r>
                  <a:rPr lang="en-US" dirty="0"/>
                  <a:t>with error of order h</a:t>
                </a:r>
                <a:r>
                  <a:rPr lang="en-US" baseline="30000" dirty="0"/>
                  <a:t>2</a:t>
                </a:r>
              </a:p>
            </p:txBody>
          </p:sp>
        </mc:Choice>
        <mc:Fallback xmlns="">
          <p:sp>
            <p:nvSpPr>
              <p:cNvPr id="2" name="Content Placeholder 1">
                <a:extLst>
                  <a:ext uri="{FF2B5EF4-FFF2-40B4-BE49-F238E27FC236}">
                    <a16:creationId xmlns:a16="http://schemas.microsoft.com/office/drawing/2014/main" id="{447669FA-FF7E-03AA-B8D5-D3761E4881B4}"/>
                  </a:ext>
                </a:extLst>
              </p:cNvPr>
              <p:cNvSpPr>
                <a:spLocks noGrp="1" noRot="1" noChangeAspect="1" noMove="1" noResize="1" noEditPoints="1" noAdjustHandles="1" noChangeArrowheads="1" noChangeShapeType="1" noTextEdit="1"/>
              </p:cNvSpPr>
              <p:nvPr>
                <p:ph idx="1"/>
              </p:nvPr>
            </p:nvSpPr>
            <p:spPr>
              <a:xfrm>
                <a:off x="1076138" y="1217466"/>
                <a:ext cx="10432689" cy="4741991"/>
              </a:xfrm>
              <a:blipFill>
                <a:blip r:embed="rId2"/>
                <a:stretch>
                  <a:fillRect l="-643" t="-2442" r="-643" b="-3264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226167D-3E7E-E7BB-1299-6FA88C78D636}"/>
              </a:ext>
            </a:extLst>
          </p:cNvPr>
          <p:cNvSpPr>
            <a:spLocks noGrp="1"/>
          </p:cNvSpPr>
          <p:nvPr>
            <p:ph type="sldNum" sz="quarter" idx="12"/>
          </p:nvPr>
        </p:nvSpPr>
        <p:spPr/>
        <p:txBody>
          <a:bodyPr/>
          <a:lstStyle/>
          <a:p>
            <a:fld id="{B89D3D56-9C5D-E74E-9C18-21C2C5E31D07}" type="slidenum">
              <a:rPr lang="en-US" smtClean="0"/>
              <a:pPr/>
              <a:t>365</a:t>
            </a:fld>
            <a:endParaRPr lang="en-US"/>
          </a:p>
        </p:txBody>
      </p:sp>
    </p:spTree>
    <p:extLst>
      <p:ext uri="{BB962C8B-B14F-4D97-AF65-F5344CB8AC3E}">
        <p14:creationId xmlns:p14="http://schemas.microsoft.com/office/powerpoint/2010/main" val="7882428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E6D5A936-2AE8-29D9-3C15-E0A2EFCFCEA5}"/>
                  </a:ext>
                </a:extLst>
              </p:cNvPr>
              <p:cNvSpPr>
                <a:spLocks noGrp="1"/>
              </p:cNvSpPr>
              <p:nvPr>
                <p:ph sz="half" idx="1"/>
              </p:nvPr>
            </p:nvSpPr>
            <p:spPr/>
            <p:txBody>
              <a:bodyPr>
                <a:normAutofit lnSpcReduction="10000"/>
              </a:bodyPr>
              <a:lstStyle/>
              <a:p>
                <a:r>
                  <a:rPr lang="en-US" dirty="0"/>
                  <a:t>Euler’s method moves the approximated state along the tangent of the true state evolution curve</a:t>
                </a:r>
              </a:p>
              <a:p>
                <a:r>
                  <a:rPr lang="en-US" dirty="0"/>
                  <a:t>The step size dictates how close the approximated state is to the true state</a:t>
                </a:r>
              </a:p>
              <a:p>
                <a:r>
                  <a:rPr lang="en-US" dirty="0"/>
                  <a:t>As the step size increases, the error in the evolved state increases</a:t>
                </a:r>
              </a:p>
              <a:p>
                <a:r>
                  <a:rPr lang="en-US" dirty="0"/>
                  <a:t>For the orbit problem, we know the dynamics from the force model:</a:t>
                </a:r>
              </a:p>
              <a:p>
                <a:pPr marL="0" indent="0" algn="ctr">
                  <a:buNone/>
                </a:pPr>
                <a14:m>
                  <m:oMath xmlns:m="http://schemas.openxmlformats.org/officeDocument/2006/math">
                    <m:f>
                      <m:fPr>
                        <m:ctrlPr>
                          <a:rPr lang="en-US" i="1" smtClean="0">
                            <a:latin typeface="Cambria Math" panose="02040503050406030204" pitchFamily="18" charset="0"/>
                          </a:rPr>
                        </m:ctrlPr>
                      </m:fPr>
                      <m:num>
                        <m:r>
                          <m:rPr>
                            <m:sty m:val="p"/>
                          </m:rPr>
                          <a:rPr lang="en-US">
                            <a:latin typeface="Cambria Math" panose="02040503050406030204" pitchFamily="18" charset="0"/>
                          </a:rPr>
                          <m:t>d</m:t>
                        </m:r>
                        <m:r>
                          <a:rPr lang="en-US" b="1">
                            <a:latin typeface="Cambria Math" panose="02040503050406030204" pitchFamily="18" charset="0"/>
                          </a:rPr>
                          <m:t>𝐬</m:t>
                        </m:r>
                      </m:num>
                      <m:den>
                        <m:r>
                          <m:rPr>
                            <m:sty m:val="p"/>
                          </m:rPr>
                          <a:rPr lang="en-US">
                            <a:latin typeface="Cambria Math" panose="02040503050406030204" pitchFamily="18" charset="0"/>
                          </a:rPr>
                          <m:t>dt</m:t>
                        </m:r>
                      </m:den>
                    </m:f>
                  </m:oMath>
                </a14:m>
                <a:r>
                  <a:rPr lang="en-US" dirty="0"/>
                  <a:t> = f(</a:t>
                </a:r>
                <a:r>
                  <a:rPr lang="en-US" b="1" dirty="0"/>
                  <a:t>s</a:t>
                </a:r>
                <a:r>
                  <a:rPr lang="en-US" dirty="0"/>
                  <a:t>, t)</a:t>
                </a:r>
              </a:p>
              <a:p>
                <a:pPr marL="393192" lvl="1" indent="0">
                  <a:buNone/>
                </a:pPr>
                <a:r>
                  <a:rPr lang="en-US" sz="2100" dirty="0"/>
                  <a:t>But not, in general, the derivative of the dynamics</a:t>
                </a:r>
              </a:p>
              <a:p>
                <a:pPr marL="393192" lvl="1" indent="0">
                  <a:buNone/>
                </a:pPr>
                <a14:m>
                  <m:oMathPara xmlns:m="http://schemas.openxmlformats.org/officeDocument/2006/math">
                    <m:oMathParaPr>
                      <m:jc m:val="centerGroup"/>
                    </m:oMathParaPr>
                    <m:oMath xmlns:m="http://schemas.openxmlformats.org/officeDocument/2006/math">
                      <m:f>
                        <m:fPr>
                          <m:ctrlPr>
                            <a:rPr lang="en-US" sz="2100" i="1" smtClean="0">
                              <a:latin typeface="Cambria Math" panose="02040503050406030204" pitchFamily="18" charset="0"/>
                            </a:rPr>
                          </m:ctrlPr>
                        </m:fPr>
                        <m:num>
                          <m:r>
                            <m:rPr>
                              <m:sty m:val="p"/>
                            </m:rPr>
                            <a:rPr lang="en-US" sz="2100" b="0" i="0" smtClean="0">
                              <a:latin typeface="Cambria Math" panose="02040503050406030204" pitchFamily="18" charset="0"/>
                            </a:rPr>
                            <m:t>d</m:t>
                          </m:r>
                          <m:r>
                            <a:rPr lang="en-US" sz="2100" b="0" i="0" baseline="30000" smtClean="0">
                              <a:latin typeface="Cambria Math" panose="02040503050406030204" pitchFamily="18" charset="0"/>
                            </a:rPr>
                            <m:t>2</m:t>
                          </m:r>
                          <m:r>
                            <a:rPr lang="en-US" sz="2100" b="1" i="0" smtClean="0">
                              <a:latin typeface="Cambria Math" panose="02040503050406030204" pitchFamily="18" charset="0"/>
                            </a:rPr>
                            <m:t>𝐬</m:t>
                          </m:r>
                        </m:num>
                        <m:den>
                          <m:r>
                            <m:rPr>
                              <m:sty m:val="p"/>
                            </m:rPr>
                            <a:rPr lang="en-US" sz="2100" b="0" i="0" smtClean="0">
                              <a:latin typeface="Cambria Math" panose="02040503050406030204" pitchFamily="18" charset="0"/>
                            </a:rPr>
                            <m:t>dt</m:t>
                          </m:r>
                          <m:r>
                            <a:rPr lang="en-US" sz="2100" b="0" i="1" baseline="30000" smtClean="0">
                              <a:latin typeface="Cambria Math" panose="02040503050406030204" pitchFamily="18" charset="0"/>
                            </a:rPr>
                            <m:t>2</m:t>
                          </m:r>
                        </m:den>
                      </m:f>
                      <m:r>
                        <a:rPr lang="en-US" sz="2100" b="0" i="1" smtClean="0">
                          <a:latin typeface="Cambria Math" panose="02040503050406030204" pitchFamily="18" charset="0"/>
                        </a:rPr>
                        <m:t>=???</m:t>
                      </m:r>
                    </m:oMath>
                  </m:oMathPara>
                </a14:m>
                <a:endParaRPr lang="en-US" sz="2100" dirty="0"/>
              </a:p>
              <a:p>
                <a:endParaRPr lang="en-US" dirty="0"/>
              </a:p>
            </p:txBody>
          </p:sp>
        </mc:Choice>
        <mc:Fallback xmlns="">
          <p:sp>
            <p:nvSpPr>
              <p:cNvPr id="6" name="Content Placeholder 5">
                <a:extLst>
                  <a:ext uri="{FF2B5EF4-FFF2-40B4-BE49-F238E27FC236}">
                    <a16:creationId xmlns:a16="http://schemas.microsoft.com/office/drawing/2014/main" id="{E6D5A936-2AE8-29D9-3C15-E0A2EFCFCEA5}"/>
                  </a:ext>
                </a:extLst>
              </p:cNvPr>
              <p:cNvSpPr>
                <a:spLocks noGrp="1" noRot="1" noChangeAspect="1" noMove="1" noResize="1" noEditPoints="1" noAdjustHandles="1" noChangeArrowheads="1" noChangeShapeType="1" noTextEdit="1"/>
              </p:cNvSpPr>
              <p:nvPr>
                <p:ph sz="half" idx="1"/>
              </p:nvPr>
            </p:nvSpPr>
            <p:spPr>
              <a:blipFill>
                <a:blip r:embed="rId2"/>
                <a:stretch>
                  <a:fillRect l="-862" t="-2669" r="-1601"/>
                </a:stretch>
              </a:blipFill>
            </p:spPr>
            <p:txBody>
              <a:bodyPr/>
              <a:lstStyle/>
              <a:p>
                <a:r>
                  <a:rPr lang="en-US">
                    <a:noFill/>
                  </a:rPr>
                  <a:t> </a:t>
                </a:r>
              </a:p>
            </p:txBody>
          </p:sp>
        </mc:Fallback>
      </mc:AlternateContent>
      <p:pic>
        <p:nvPicPr>
          <p:cNvPr id="8" name="Content Placeholder 7">
            <a:hlinkClick r:id="rId3"/>
            <a:extLst>
              <a:ext uri="{FF2B5EF4-FFF2-40B4-BE49-F238E27FC236}">
                <a16:creationId xmlns:a16="http://schemas.microsoft.com/office/drawing/2014/main" id="{30C58059-3B3C-1C6C-DCFC-A904C168FF41}"/>
              </a:ext>
            </a:extLst>
          </p:cNvPr>
          <p:cNvPicPr>
            <a:picLocks noGrp="1" noChangeAspect="1"/>
          </p:cNvPicPr>
          <p:nvPr>
            <p:ph sz="half" idx="2"/>
          </p:nvPr>
        </p:nvPicPr>
        <p:blipFill>
          <a:blip r:embed="rId4"/>
          <a:stretch>
            <a:fillRect/>
          </a:stretch>
        </p:blipFill>
        <p:spPr>
          <a:xfrm>
            <a:off x="6441364" y="1423770"/>
            <a:ext cx="5202237" cy="3901677"/>
          </a:xfrm>
          <a:prstGeom prst="rect">
            <a:avLst/>
          </a:prstGeom>
        </p:spPr>
      </p:pic>
      <p:sp>
        <p:nvSpPr>
          <p:cNvPr id="4" name="Slide Number Placeholder 3">
            <a:extLst>
              <a:ext uri="{FF2B5EF4-FFF2-40B4-BE49-F238E27FC236}">
                <a16:creationId xmlns:a16="http://schemas.microsoft.com/office/drawing/2014/main" id="{08667F57-9631-B410-E7F0-0F76937E77F8}"/>
              </a:ext>
            </a:extLst>
          </p:cNvPr>
          <p:cNvSpPr>
            <a:spLocks noGrp="1"/>
          </p:cNvSpPr>
          <p:nvPr>
            <p:ph type="sldNum" sz="quarter" idx="12"/>
          </p:nvPr>
        </p:nvSpPr>
        <p:spPr/>
        <p:txBody>
          <a:bodyPr/>
          <a:lstStyle/>
          <a:p>
            <a:fld id="{B89D3D56-9C5D-E74E-9C18-21C2C5E31D07}" type="slidenum">
              <a:rPr lang="en-US" smtClean="0"/>
              <a:pPr/>
              <a:t>366</a:t>
            </a:fld>
            <a:endParaRPr lang="en-US"/>
          </a:p>
        </p:txBody>
      </p:sp>
      <p:sp>
        <p:nvSpPr>
          <p:cNvPr id="5" name="Title 4">
            <a:extLst>
              <a:ext uri="{FF2B5EF4-FFF2-40B4-BE49-F238E27FC236}">
                <a16:creationId xmlns:a16="http://schemas.microsoft.com/office/drawing/2014/main" id="{04AF7544-0782-3744-1A21-8A490437BFE0}"/>
              </a:ext>
            </a:extLst>
          </p:cNvPr>
          <p:cNvSpPr>
            <a:spLocks noGrp="1"/>
          </p:cNvSpPr>
          <p:nvPr>
            <p:ph type="title"/>
          </p:nvPr>
        </p:nvSpPr>
        <p:spPr/>
        <p:txBody>
          <a:bodyPr/>
          <a:lstStyle/>
          <a:p>
            <a:r>
              <a:rPr lang="en-US" dirty="0"/>
              <a:t>Euler’s Method for State Evolution</a:t>
            </a:r>
          </a:p>
        </p:txBody>
      </p:sp>
      <p:sp>
        <p:nvSpPr>
          <p:cNvPr id="9" name="TextBox 8">
            <a:extLst>
              <a:ext uri="{FF2B5EF4-FFF2-40B4-BE49-F238E27FC236}">
                <a16:creationId xmlns:a16="http://schemas.microsoft.com/office/drawing/2014/main" id="{57980E6B-05EF-0340-DCF3-1B9DD37CB384}"/>
              </a:ext>
            </a:extLst>
          </p:cNvPr>
          <p:cNvSpPr txBox="1"/>
          <p:nvPr/>
        </p:nvSpPr>
        <p:spPr>
          <a:xfrm>
            <a:off x="6857381" y="5657516"/>
            <a:ext cx="4370201" cy="283779"/>
          </a:xfrm>
          <a:prstGeom prst="rect">
            <a:avLst/>
          </a:prstGeom>
        </p:spPr>
        <p:txBody>
          <a:bodyPr vert="horz" wrap="square" lIns="91440" tIns="45720" rIns="91440" bIns="45720" rtlCol="0">
            <a:noAutofit/>
          </a:bodyPr>
          <a:lstStyle/>
          <a:p>
            <a:pPr>
              <a:lnSpc>
                <a:spcPct val="90000"/>
              </a:lnSpc>
            </a:pPr>
            <a:r>
              <a:rPr lang="en-US" sz="1200" b="1" i="1" dirty="0"/>
              <a:t>Image from freecodecamp.org</a:t>
            </a:r>
          </a:p>
        </p:txBody>
      </p:sp>
    </p:spTree>
    <p:extLst>
      <p:ext uri="{BB962C8B-B14F-4D97-AF65-F5344CB8AC3E}">
        <p14:creationId xmlns:p14="http://schemas.microsoft.com/office/powerpoint/2010/main" val="8446869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27DB22-D30F-E85A-D6C3-0F6146832262}"/>
              </a:ext>
            </a:extLst>
          </p:cNvPr>
          <p:cNvSpPr>
            <a:spLocks noGrp="1"/>
          </p:cNvSpPr>
          <p:nvPr>
            <p:ph type="title"/>
          </p:nvPr>
        </p:nvSpPr>
        <p:spPr/>
        <p:txBody>
          <a:bodyPr/>
          <a:lstStyle/>
          <a:p>
            <a:r>
              <a:rPr lang="en-US" dirty="0"/>
              <a:t>The Runge-</a:t>
            </a:r>
            <a:r>
              <a:rPr lang="en-US" dirty="0" err="1"/>
              <a:t>Kutta</a:t>
            </a:r>
            <a:r>
              <a:rPr lang="en-US" dirty="0"/>
              <a:t> Method (2</a:t>
            </a:r>
            <a:r>
              <a:rPr lang="en-US" baseline="30000" dirty="0"/>
              <a:t>nd</a:t>
            </a:r>
            <a:r>
              <a:rPr lang="en-US" dirty="0"/>
              <a:t> Order)</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56FC8D7-3D5E-6DF1-1C37-888C57657E20}"/>
                  </a:ext>
                </a:extLst>
              </p:cNvPr>
              <p:cNvSpPr>
                <a:spLocks noGrp="1"/>
              </p:cNvSpPr>
              <p:nvPr>
                <p:ph idx="1"/>
              </p:nvPr>
            </p:nvSpPr>
            <p:spPr>
              <a:xfrm>
                <a:off x="1076138" y="1217466"/>
                <a:ext cx="10331789" cy="4741991"/>
              </a:xfrm>
            </p:spPr>
            <p:txBody>
              <a:bodyPr>
                <a:normAutofit fontScale="85000" lnSpcReduction="20000"/>
              </a:bodyPr>
              <a:lstStyle/>
              <a:p>
                <a:r>
                  <a:rPr lang="en-US" dirty="0"/>
                  <a:t>The Euler step can be used as a first approximation to a better solution</a:t>
                </a:r>
              </a:p>
              <a:p>
                <a:r>
                  <a:rPr lang="en-US" dirty="0"/>
                  <a:t>Define the Euler step:</a:t>
                </a:r>
              </a:p>
              <a:p>
                <a:pPr marL="0" indent="0">
                  <a:buNone/>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0" smtClean="0">
                              <a:latin typeface="Cambria Math" panose="02040503050406030204" pitchFamily="18" charset="0"/>
                            </a:rPr>
                            <m:t>𝐬</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b="1" i="0" smtClean="0">
                          <a:latin typeface="Cambria Math" panose="02040503050406030204" pitchFamily="18" charset="0"/>
                        </a:rPr>
                        <m:t>=</m:t>
                      </m:r>
                      <m:r>
                        <a:rPr lang="en-US" b="1" i="0" smtClean="0">
                          <a:latin typeface="Cambria Math" panose="02040503050406030204" pitchFamily="18" charset="0"/>
                        </a:rPr>
                        <m:t>𝐬</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t</m:t>
                          </m:r>
                          <m:r>
                            <m:rPr>
                              <m:sty m:val="p"/>
                            </m:rPr>
                            <a:rPr lang="en-US" b="0" i="0" baseline="-25000" smtClean="0">
                              <a:latin typeface="Cambria Math" panose="02040503050406030204" pitchFamily="18" charset="0"/>
                            </a:rPr>
                            <m:t>i</m:t>
                          </m:r>
                          <m:r>
                            <a:rPr lang="en-US" b="0" i="0" smtClean="0">
                              <a:latin typeface="Cambria Math" panose="02040503050406030204" pitchFamily="18" charset="0"/>
                            </a:rPr>
                            <m:t>+</m:t>
                          </m:r>
                          <m:r>
                            <m:rPr>
                              <m:sty m:val="p"/>
                            </m:rPr>
                            <a:rPr lang="en-US" b="0" i="0" smtClean="0">
                              <a:latin typeface="Cambria Math" panose="02040503050406030204" pitchFamily="18" charset="0"/>
                            </a:rPr>
                            <m:t>h</m:t>
                          </m:r>
                        </m:e>
                      </m:d>
                      <m:r>
                        <a:rPr lang="en-US" b="0" i="0" smtClean="0">
                          <a:latin typeface="Cambria Math" panose="02040503050406030204" pitchFamily="18" charset="0"/>
                        </a:rPr>
                        <m:t>=</m:t>
                      </m:r>
                      <m:r>
                        <a:rPr lang="en-US" b="1" i="0" smtClean="0">
                          <a:latin typeface="Cambria Math" panose="02040503050406030204" pitchFamily="18" charset="0"/>
                        </a:rPr>
                        <m:t>𝐬</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t</m:t>
                          </m:r>
                          <m:r>
                            <m:rPr>
                              <m:sty m:val="p"/>
                            </m:rPr>
                            <a:rPr lang="en-US" b="0" i="0" baseline="-25000" smtClean="0">
                              <a:latin typeface="Cambria Math" panose="02040503050406030204" pitchFamily="18" charset="0"/>
                            </a:rPr>
                            <m:t>i</m:t>
                          </m:r>
                        </m:e>
                      </m:d>
                      <m:r>
                        <a:rPr lang="en-US" b="0" i="0" smtClean="0">
                          <a:latin typeface="Cambria Math" panose="02040503050406030204" pitchFamily="18" charset="0"/>
                        </a:rPr>
                        <m:t>+</m:t>
                      </m:r>
                      <m:r>
                        <m:rPr>
                          <m:sty m:val="p"/>
                        </m:rPr>
                        <a:rPr lang="en-US" b="0" i="0" smtClean="0">
                          <a:latin typeface="Cambria Math" panose="02040503050406030204" pitchFamily="18" charset="0"/>
                        </a:rPr>
                        <m:t>hf</m:t>
                      </m:r>
                      <m:r>
                        <a:rPr lang="en-US" b="0" i="0" smtClean="0">
                          <a:latin typeface="Cambria Math" panose="02040503050406030204" pitchFamily="18" charset="0"/>
                        </a:rPr>
                        <m:t>(</m:t>
                      </m:r>
                      <m:r>
                        <a:rPr lang="en-US" b="1" i="0" smtClean="0">
                          <a:latin typeface="Cambria Math" panose="02040503050406030204" pitchFamily="18" charset="0"/>
                        </a:rPr>
                        <m:t>𝐬</m:t>
                      </m:r>
                      <m:r>
                        <m:rPr>
                          <m:sty m:val="p"/>
                        </m:rPr>
                        <a:rPr lang="en-US" b="0" i="0" baseline="-2500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ti</m:t>
                      </m:r>
                      <m:r>
                        <a:rPr lang="en-US" b="0" i="0" smtClean="0">
                          <a:latin typeface="Cambria Math" panose="02040503050406030204" pitchFamily="18" charset="0"/>
                        </a:rPr>
                        <m:t>)</m:t>
                      </m:r>
                    </m:oMath>
                  </m:oMathPara>
                </a14:m>
                <a:endParaRPr lang="en-US" dirty="0"/>
              </a:p>
              <a:p>
                <a:r>
                  <a:rPr lang="en-US" dirty="0"/>
                  <a:t>Approximate the second derivative term over the propagation step h as follows:</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m:rPr>
                              <m:sty m:val="p"/>
                            </m:rPr>
                            <a:rPr lang="en-US" b="0" i="0" smtClean="0">
                              <a:latin typeface="Cambria Math" panose="02040503050406030204" pitchFamily="18" charset="0"/>
                            </a:rPr>
                            <m:t>df</m:t>
                          </m:r>
                          <m:r>
                            <a:rPr lang="en-US" b="0" i="0" smtClean="0">
                              <a:latin typeface="Cambria Math" panose="02040503050406030204" pitchFamily="18" charset="0"/>
                            </a:rPr>
                            <m:t>(</m:t>
                          </m:r>
                          <m:r>
                            <a:rPr lang="en-US" b="1" i="0" smtClean="0">
                              <a:latin typeface="Cambria Math" panose="02040503050406030204" pitchFamily="18" charset="0"/>
                            </a:rPr>
                            <m:t>𝐬</m:t>
                          </m:r>
                          <m:r>
                            <a:rPr lang="en-US" b="0" i="0" smtClean="0">
                              <a:latin typeface="Cambria Math" panose="02040503050406030204" pitchFamily="18" charset="0"/>
                            </a:rPr>
                            <m:t>, </m:t>
                          </m:r>
                          <m:r>
                            <m:rPr>
                              <m:sty m:val="p"/>
                            </m:rPr>
                            <a:rPr lang="en-US" b="0" i="0" smtClean="0">
                              <a:latin typeface="Cambria Math" panose="02040503050406030204" pitchFamily="18" charset="0"/>
                            </a:rPr>
                            <m:t>t</m:t>
                          </m:r>
                          <m:r>
                            <a:rPr lang="en-US" b="0" i="0" smtClean="0">
                              <a:latin typeface="Cambria Math" panose="02040503050406030204" pitchFamily="18" charset="0"/>
                            </a:rPr>
                            <m:t>)</m:t>
                          </m:r>
                        </m:num>
                        <m:den>
                          <m:r>
                            <m:rPr>
                              <m:sty m:val="p"/>
                            </m:rPr>
                            <a:rPr lang="en-US" b="0" i="0" smtClean="0">
                              <a:latin typeface="Cambria Math" panose="02040503050406030204" pitchFamily="18" charset="0"/>
                            </a:rPr>
                            <m:t>dt</m:t>
                          </m:r>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m:rPr>
                              <m:sty m:val="p"/>
                            </m:rPr>
                            <a:rPr lang="en-US" b="0" i="0" smtClean="0">
                              <a:latin typeface="Cambria Math" panose="02040503050406030204" pitchFamily="18" charset="0"/>
                              <a:ea typeface="Cambria Math" panose="02040503050406030204" pitchFamily="18" charset="0"/>
                            </a:rPr>
                            <m:t>f</m:t>
                          </m:r>
                          <m:d>
                            <m:dPr>
                              <m:ctrlPr>
                                <a:rPr lang="en-US" b="0" i="1" smtClean="0">
                                  <a:latin typeface="Cambria Math" panose="02040503050406030204" pitchFamily="18" charset="0"/>
                                  <a:ea typeface="Cambria Math" panose="02040503050406030204" pitchFamily="18" charset="0"/>
                                </a:rPr>
                              </m:ctrlPr>
                            </m:dPr>
                            <m:e>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s</m:t>
                                  </m:r>
                                </m:e>
                                <m:sub>
                                  <m:r>
                                    <m:rPr>
                                      <m:sty m:val="p"/>
                                    </m:rPr>
                                    <a:rPr lang="en-US" b="0" i="0" smtClean="0">
                                      <a:latin typeface="Cambria Math" panose="02040503050406030204" pitchFamily="18" charset="0"/>
                                      <a:ea typeface="Cambria Math" panose="02040503050406030204" pitchFamily="18" charset="0"/>
                                    </a:rPr>
                                    <m:t>i</m:t>
                                  </m:r>
                                  <m:r>
                                    <a:rPr lang="en-US" b="0" i="0" smtClean="0">
                                      <a:latin typeface="Cambria Math" panose="02040503050406030204" pitchFamily="18" charset="0"/>
                                      <a:ea typeface="Cambria Math" panose="02040503050406030204" pitchFamily="18" charset="0"/>
                                    </a:rPr>
                                    <m:t>+1</m:t>
                                  </m:r>
                                </m:sub>
                              </m:sSub>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ti</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h</m:t>
                              </m:r>
                            </m:e>
                          </m:d>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f</m:t>
                          </m:r>
                          <m:d>
                            <m:dPr>
                              <m:ctrlPr>
                                <a:rPr lang="en-US" b="0" i="1" smtClean="0">
                                  <a:latin typeface="Cambria Math" panose="02040503050406030204" pitchFamily="18" charset="0"/>
                                  <a:ea typeface="Cambria Math" panose="02040503050406030204" pitchFamily="18" charset="0"/>
                                </a:rPr>
                              </m:ctrlPr>
                            </m:dPr>
                            <m:e>
                              <m:r>
                                <m:rPr>
                                  <m:sty m:val="p"/>
                                </m:rPr>
                                <a:rPr lang="en-US" b="0" i="0" smtClean="0">
                                  <a:latin typeface="Cambria Math" panose="02040503050406030204" pitchFamily="18" charset="0"/>
                                  <a:ea typeface="Cambria Math" panose="02040503050406030204" pitchFamily="18" charset="0"/>
                                </a:rPr>
                                <m:t>s</m:t>
                              </m:r>
                              <m:r>
                                <m:rPr>
                                  <m:sty m:val="p"/>
                                </m:rPr>
                                <a:rPr lang="en-US" b="0" i="0" baseline="-25000" smtClean="0">
                                  <a:latin typeface="Cambria Math" panose="02040503050406030204" pitchFamily="18" charset="0"/>
                                  <a:ea typeface="Cambria Math" panose="02040503050406030204" pitchFamily="18" charset="0"/>
                                </a:rPr>
                                <m:t>i</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ti</m:t>
                              </m:r>
                            </m:e>
                          </m:d>
                        </m:num>
                        <m:den>
                          <m:r>
                            <m:rPr>
                              <m:sty m:val="p"/>
                            </m:rPr>
                            <a:rPr lang="en-US" b="0" i="0" smtClean="0">
                              <a:latin typeface="Cambria Math" panose="02040503050406030204" pitchFamily="18" charset="0"/>
                              <a:ea typeface="Cambria Math" panose="02040503050406030204" pitchFamily="18" charset="0"/>
                            </a:rPr>
                            <m:t>h</m:t>
                          </m:r>
                        </m:den>
                      </m:f>
                      <m:r>
                        <a:rPr lang="en-US" b="0" i="0"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𝑂</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h</m:t>
                      </m:r>
                      <m:r>
                        <a:rPr lang="en-US" b="0" i="0" baseline="30000" smtClean="0">
                          <a:latin typeface="Cambria Math" panose="02040503050406030204" pitchFamily="18" charset="0"/>
                          <a:ea typeface="Cambria Math" panose="02040503050406030204" pitchFamily="18" charset="0"/>
                        </a:rPr>
                        <m:t>2</m:t>
                      </m:r>
                      <m:r>
                        <a:rPr lang="en-US" b="0" i="0" smtClean="0">
                          <a:latin typeface="Cambria Math" panose="02040503050406030204" pitchFamily="18" charset="0"/>
                          <a:ea typeface="Cambria Math" panose="02040503050406030204" pitchFamily="18" charset="0"/>
                        </a:rPr>
                        <m:t>)</m:t>
                      </m:r>
                    </m:oMath>
                  </m:oMathPara>
                </a14:m>
                <a:endParaRPr lang="en-US" dirty="0"/>
              </a:p>
              <a:p>
                <a:r>
                  <a:rPr lang="en-US" dirty="0"/>
                  <a:t>Substituting into the series expansion:</a:t>
                </a:r>
                <a:br>
                  <a:rPr lang="en-US" dirty="0"/>
                </a:br>
                <a:endParaRPr lang="en-US" dirty="0"/>
              </a:p>
              <a:p>
                <a:pPr marL="0" indent="0">
                  <a:lnSpc>
                    <a:spcPct val="120000"/>
                  </a:lnSpc>
                  <a:spcAft>
                    <a:spcPts val="1200"/>
                  </a:spcAft>
                  <a:buNone/>
                </a:pPr>
                <a14:m>
                  <m:oMathPara xmlns:m="http://schemas.openxmlformats.org/officeDocument/2006/math">
                    <m:oMathParaPr>
                      <m:jc m:val="centerGroup"/>
                    </m:oMathParaPr>
                    <m:oMath xmlns:m="http://schemas.openxmlformats.org/officeDocument/2006/math">
                      <m:r>
                        <a:rPr lang="en-US" b="1">
                          <a:latin typeface="Cambria Math" panose="02040503050406030204" pitchFamily="18" charset="0"/>
                        </a:rPr>
                        <m:t>𝐬</m:t>
                      </m:r>
                      <m:d>
                        <m:dPr>
                          <m:ctrlPr>
                            <a:rPr lang="en-US" i="1">
                              <a:latin typeface="Cambria Math" panose="02040503050406030204" pitchFamily="18" charset="0"/>
                            </a:rPr>
                          </m:ctrlPr>
                        </m:dPr>
                        <m:e>
                          <m:r>
                            <m:rPr>
                              <m:sty m:val="p"/>
                            </m:rPr>
                            <a:rPr lang="en-US">
                              <a:latin typeface="Cambria Math" panose="02040503050406030204" pitchFamily="18" charset="0"/>
                            </a:rPr>
                            <m:t>t</m:t>
                          </m:r>
                          <m:r>
                            <m:rPr>
                              <m:sty m:val="p"/>
                            </m:rPr>
                            <a:rPr lang="en-US" baseline="-25000">
                              <a:latin typeface="Cambria Math" panose="02040503050406030204" pitchFamily="18" charset="0"/>
                            </a:rPr>
                            <m:t>i</m:t>
                          </m:r>
                          <m:r>
                            <a:rPr lang="en-US">
                              <a:latin typeface="Cambria Math" panose="02040503050406030204" pitchFamily="18" charset="0"/>
                            </a:rPr>
                            <m:t>+</m:t>
                          </m:r>
                          <m:r>
                            <m:rPr>
                              <m:sty m:val="p"/>
                            </m:rPr>
                            <a:rPr lang="en-US">
                              <a:latin typeface="Cambria Math" panose="02040503050406030204" pitchFamily="18" charset="0"/>
                            </a:rPr>
                            <m:t>h</m:t>
                          </m:r>
                        </m:e>
                      </m:d>
                      <m:r>
                        <m:rPr>
                          <m:aln/>
                        </m:rPr>
                        <a:rPr lang="en-US">
                          <a:latin typeface="Cambria Math" panose="02040503050406030204" pitchFamily="18" charset="0"/>
                        </a:rPr>
                        <m:t>=</m:t>
                      </m:r>
                      <m:r>
                        <a:rPr lang="en-US" b="1">
                          <a:latin typeface="Cambria Math" panose="02040503050406030204" pitchFamily="18" charset="0"/>
                        </a:rPr>
                        <m:t>𝐬</m:t>
                      </m:r>
                      <m:d>
                        <m:dPr>
                          <m:ctrlPr>
                            <a:rPr lang="en-US" i="1">
                              <a:latin typeface="Cambria Math" panose="02040503050406030204" pitchFamily="18" charset="0"/>
                            </a:rPr>
                          </m:ctrlPr>
                        </m:dPr>
                        <m:e>
                          <m:r>
                            <m:rPr>
                              <m:sty m:val="p"/>
                            </m:rPr>
                            <a:rPr lang="en-US">
                              <a:latin typeface="Cambria Math" panose="02040503050406030204" pitchFamily="18" charset="0"/>
                            </a:rPr>
                            <m:t>t</m:t>
                          </m:r>
                          <m:r>
                            <m:rPr>
                              <m:sty m:val="p"/>
                            </m:rPr>
                            <a:rPr lang="en-US" baseline="-25000">
                              <a:latin typeface="Cambria Math" panose="02040503050406030204" pitchFamily="18" charset="0"/>
                            </a:rPr>
                            <m:t>i</m:t>
                          </m:r>
                        </m:e>
                      </m:d>
                      <m:r>
                        <a:rPr lang="en-US" b="1">
                          <a:latin typeface="Cambria Math" panose="02040503050406030204" pitchFamily="18" charset="0"/>
                        </a:rPr>
                        <m:t>+</m:t>
                      </m:r>
                      <m:r>
                        <m:rPr>
                          <m:sty m:val="p"/>
                        </m:rPr>
                        <a:rPr lang="en-US">
                          <a:latin typeface="Cambria Math" panose="02040503050406030204" pitchFamily="18" charset="0"/>
                        </a:rPr>
                        <m:t>h</m:t>
                      </m:r>
                      <m:r>
                        <m:rPr>
                          <m:sty m:val="p"/>
                        </m:rPr>
                        <a:rPr lang="en-US" b="0" i="0" smtClean="0">
                          <a:latin typeface="Cambria Math" panose="02040503050406030204" pitchFamily="18" charset="0"/>
                        </a:rPr>
                        <m:t>f</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s</m:t>
                          </m:r>
                          <m:r>
                            <m:rPr>
                              <m:sty m:val="p"/>
                            </m:rPr>
                            <a:rPr lang="en-US" b="0" i="0" baseline="-2500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ti</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m:rPr>
                          <m:nor/>
                        </m:rPr>
                        <a:rPr lang="en-US" dirty="0"/>
                        <m:t> </m:t>
                      </m:r>
                      <m:r>
                        <m:rPr>
                          <m:sty m:val="p"/>
                        </m:rPr>
                        <a:rPr lang="en-US">
                          <a:latin typeface="Cambria Math" panose="02040503050406030204" pitchFamily="18" charset="0"/>
                        </a:rPr>
                        <m:t>h</m:t>
                      </m:r>
                      <m:r>
                        <a:rPr lang="en-US" i="1" baseline="30000">
                          <a:latin typeface="Cambria Math" panose="02040503050406030204" pitchFamily="18" charset="0"/>
                        </a:rPr>
                        <m:t>2</m:t>
                      </m:r>
                      <m:f>
                        <m:fPr>
                          <m:ctrlPr>
                            <a:rPr lang="en-US" i="1" smtClean="0">
                              <a:latin typeface="Cambria Math" panose="02040503050406030204" pitchFamily="18" charset="0"/>
                            </a:rPr>
                          </m:ctrlPr>
                        </m:fPr>
                        <m:num>
                          <m:r>
                            <m:rPr>
                              <m:sty m:val="p"/>
                            </m:rPr>
                            <a:rPr lang="en-US" b="0" i="0" smtClean="0">
                              <a:latin typeface="Cambria Math" panose="02040503050406030204" pitchFamily="18" charset="0"/>
                            </a:rPr>
                            <m:t>df</m:t>
                          </m:r>
                          <m:r>
                            <a:rPr lang="en-US" b="0" i="0" smtClean="0">
                              <a:latin typeface="Cambria Math" panose="02040503050406030204" pitchFamily="18" charset="0"/>
                            </a:rPr>
                            <m:t>(</m:t>
                          </m:r>
                          <m:r>
                            <a:rPr lang="en-US" b="1" i="0" smtClean="0">
                              <a:latin typeface="Cambria Math" panose="02040503050406030204" pitchFamily="18" charset="0"/>
                            </a:rPr>
                            <m:t>𝐬</m:t>
                          </m:r>
                          <m:r>
                            <m:rPr>
                              <m:sty m:val="p"/>
                            </m:rPr>
                            <a:rPr lang="en-US" b="0" i="0" baseline="-2500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ti</m:t>
                          </m:r>
                          <m:r>
                            <a:rPr lang="en-US" b="0" i="0" smtClean="0">
                              <a:latin typeface="Cambria Math" panose="02040503050406030204" pitchFamily="18" charset="0"/>
                            </a:rPr>
                            <m:t>)</m:t>
                          </m:r>
                        </m:num>
                        <m:den>
                          <m:r>
                            <m:rPr>
                              <m:sty m:val="p"/>
                            </m:rPr>
                            <a:rPr lang="en-US" b="0" i="0" smtClean="0">
                              <a:latin typeface="Cambria Math" panose="02040503050406030204" pitchFamily="18" charset="0"/>
                            </a:rPr>
                            <m:t>dt</m:t>
                          </m:r>
                        </m:den>
                      </m:f>
                    </m:oMath>
                    <m:oMath xmlns:m="http://schemas.openxmlformats.org/officeDocument/2006/math">
                      <m:r>
                        <m:rPr>
                          <m:aln/>
                        </m:rPr>
                        <a:rPr lang="en-US" b="0" i="1" smtClean="0">
                          <a:latin typeface="Cambria Math" panose="02040503050406030204" pitchFamily="18" charset="0"/>
                        </a:rPr>
                        <m:t>=</m:t>
                      </m:r>
                      <m:r>
                        <a:rPr lang="en-US" b="1">
                          <a:latin typeface="Cambria Math" panose="02040503050406030204" pitchFamily="18" charset="0"/>
                        </a:rPr>
                        <m:t>𝐬</m:t>
                      </m:r>
                      <m:d>
                        <m:dPr>
                          <m:ctrlPr>
                            <a:rPr lang="en-US" i="1">
                              <a:latin typeface="Cambria Math" panose="02040503050406030204" pitchFamily="18" charset="0"/>
                            </a:rPr>
                          </m:ctrlPr>
                        </m:dPr>
                        <m:e>
                          <m:r>
                            <m:rPr>
                              <m:sty m:val="p"/>
                            </m:rPr>
                            <a:rPr lang="en-US">
                              <a:latin typeface="Cambria Math" panose="02040503050406030204" pitchFamily="18" charset="0"/>
                            </a:rPr>
                            <m:t>t</m:t>
                          </m:r>
                          <m:r>
                            <m:rPr>
                              <m:sty m:val="p"/>
                            </m:rPr>
                            <a:rPr lang="en-US" baseline="-25000">
                              <a:latin typeface="Cambria Math" panose="02040503050406030204" pitchFamily="18" charset="0"/>
                            </a:rPr>
                            <m:t>i</m:t>
                          </m:r>
                        </m:e>
                      </m:d>
                      <m:r>
                        <a:rPr lang="en-US" b="1">
                          <a:latin typeface="Cambria Math" panose="02040503050406030204" pitchFamily="18" charset="0"/>
                        </a:rPr>
                        <m:t>+</m:t>
                      </m:r>
                      <m:r>
                        <m:rPr>
                          <m:sty m:val="p"/>
                        </m:rPr>
                        <a:rPr lang="en-US">
                          <a:latin typeface="Cambria Math" panose="02040503050406030204" pitchFamily="18" charset="0"/>
                        </a:rPr>
                        <m:t>hf</m:t>
                      </m:r>
                      <m:d>
                        <m:dPr>
                          <m:ctrlPr>
                            <a:rPr lang="en-US" i="1">
                              <a:latin typeface="Cambria Math" panose="02040503050406030204" pitchFamily="18" charset="0"/>
                            </a:rPr>
                          </m:ctrlPr>
                        </m:dPr>
                        <m:e>
                          <m:r>
                            <m:rPr>
                              <m:sty m:val="p"/>
                            </m:rPr>
                            <a:rPr lang="en-US">
                              <a:latin typeface="Cambria Math" panose="02040503050406030204" pitchFamily="18" charset="0"/>
                            </a:rPr>
                            <m:t>s</m:t>
                          </m:r>
                          <m:r>
                            <m:rPr>
                              <m:sty m:val="p"/>
                            </m:rPr>
                            <a:rPr lang="en-US" baseline="-25000">
                              <a:latin typeface="Cambria Math" panose="02040503050406030204" pitchFamily="18" charset="0"/>
                            </a:rPr>
                            <m:t>i</m:t>
                          </m:r>
                          <m:r>
                            <a:rPr lang="en-US">
                              <a:latin typeface="Cambria Math" panose="02040503050406030204" pitchFamily="18" charset="0"/>
                            </a:rPr>
                            <m:t>, </m:t>
                          </m:r>
                          <m:r>
                            <m:rPr>
                              <m:sty m:val="p"/>
                            </m:rPr>
                            <a:rPr lang="en-US">
                              <a:latin typeface="Cambria Math" panose="02040503050406030204" pitchFamily="18" charset="0"/>
                            </a:rPr>
                            <m:t>ti</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m:rPr>
                          <m:nor/>
                        </m:rPr>
                        <a:rPr lang="en-US" dirty="0"/>
                        <m:t> </m:t>
                      </m:r>
                      <m:r>
                        <m:rPr>
                          <m:sty m:val="p"/>
                        </m:rPr>
                        <a:rPr lang="en-US">
                          <a:latin typeface="Cambria Math" panose="02040503050406030204" pitchFamily="18" charset="0"/>
                        </a:rPr>
                        <m:t>h</m:t>
                      </m:r>
                      <m:r>
                        <a:rPr lang="en-US" i="1" baseline="30000">
                          <a:latin typeface="Cambria Math" panose="02040503050406030204" pitchFamily="18" charset="0"/>
                        </a:rPr>
                        <m:t>2</m:t>
                      </m:r>
                      <m:d>
                        <m:dPr>
                          <m:begChr m:val="["/>
                          <m:endChr m:val="]"/>
                          <m:ctrlPr>
                            <a:rPr lang="en-US" i="1" smtClean="0">
                              <a:latin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f</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s</m:t>
                                      </m:r>
                                    </m:e>
                                    <m:sub>
                                      <m:r>
                                        <m:rPr>
                                          <m:sty m:val="p"/>
                                        </m:rPr>
                                        <a:rPr lang="en-US">
                                          <a:latin typeface="Cambria Math" panose="02040503050406030204" pitchFamily="18" charset="0"/>
                                          <a:ea typeface="Cambria Math" panose="02040503050406030204" pitchFamily="18" charset="0"/>
                                        </a:rPr>
                                        <m:t>i</m:t>
                                      </m:r>
                                      <m:r>
                                        <a:rPr lang="en-US">
                                          <a:latin typeface="Cambria Math" panose="02040503050406030204" pitchFamily="18" charset="0"/>
                                          <a:ea typeface="Cambria Math" panose="02040503050406030204" pitchFamily="18" charset="0"/>
                                        </a:rPr>
                                        <m:t>+1</m:t>
                                      </m:r>
                                    </m:sub>
                                  </m:sSub>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ti</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h</m:t>
                                  </m:r>
                                </m:e>
                              </m:d>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f</m:t>
                              </m:r>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s</m:t>
                                  </m:r>
                                  <m:r>
                                    <m:rPr>
                                      <m:sty m:val="p"/>
                                    </m:rPr>
                                    <a:rPr lang="en-US" baseline="-25000">
                                      <a:latin typeface="Cambria Math" panose="02040503050406030204" pitchFamily="18" charset="0"/>
                                      <a:ea typeface="Cambria Math" panose="02040503050406030204" pitchFamily="18" charset="0"/>
                                    </a:rPr>
                                    <m:t>i</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ti</m:t>
                                  </m:r>
                                </m:e>
                              </m:d>
                            </m:num>
                            <m:den>
                              <m:r>
                                <m:rPr>
                                  <m:sty m:val="p"/>
                                </m:rPr>
                                <a:rPr lang="en-US">
                                  <a:latin typeface="Cambria Math" panose="02040503050406030204" pitchFamily="18" charset="0"/>
                                  <a:ea typeface="Cambria Math" panose="02040503050406030204" pitchFamily="18" charset="0"/>
                                </a:rPr>
                                <m:t>h</m:t>
                              </m:r>
                            </m:den>
                          </m:f>
                        </m:e>
                      </m:d>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r>
                            <m:rPr>
                              <m:sty m:val="p"/>
                            </m:rPr>
                            <a:rPr lang="en-US" b="0" i="0" smtClean="0">
                              <a:latin typeface="Cambria Math" panose="02040503050406030204" pitchFamily="18" charset="0"/>
                            </a:rPr>
                            <m:t>h</m:t>
                          </m:r>
                          <m:r>
                            <a:rPr lang="en-US" b="0" i="0" baseline="30000" smtClean="0">
                              <a:latin typeface="Cambria Math" panose="02040503050406030204" pitchFamily="18" charset="0"/>
                            </a:rPr>
                            <m:t>3</m:t>
                          </m:r>
                        </m:e>
                      </m:d>
                    </m:oMath>
                    <m:oMath xmlns:m="http://schemas.openxmlformats.org/officeDocument/2006/math">
                      <m:r>
                        <m:rPr>
                          <m:aln/>
                        </m:rPr>
                        <a:rPr lang="en-US" b="0" i="1" smtClean="0">
                          <a:latin typeface="Cambria Math" panose="02040503050406030204" pitchFamily="18" charset="0"/>
                        </a:rPr>
                        <m:t>=</m:t>
                      </m:r>
                      <m:r>
                        <a:rPr lang="en-US" b="1">
                          <a:latin typeface="Cambria Math" panose="02040503050406030204" pitchFamily="18" charset="0"/>
                        </a:rPr>
                        <m:t>𝐬</m:t>
                      </m:r>
                      <m:d>
                        <m:dPr>
                          <m:ctrlPr>
                            <a:rPr lang="en-US" i="1">
                              <a:latin typeface="Cambria Math" panose="02040503050406030204" pitchFamily="18" charset="0"/>
                            </a:rPr>
                          </m:ctrlPr>
                        </m:dPr>
                        <m:e>
                          <m:r>
                            <m:rPr>
                              <m:sty m:val="p"/>
                            </m:rPr>
                            <a:rPr lang="en-US">
                              <a:latin typeface="Cambria Math" panose="02040503050406030204" pitchFamily="18" charset="0"/>
                            </a:rPr>
                            <m:t>t</m:t>
                          </m:r>
                          <m:r>
                            <m:rPr>
                              <m:sty m:val="p"/>
                            </m:rPr>
                            <a:rPr lang="en-US" baseline="-25000">
                              <a:latin typeface="Cambria Math" panose="02040503050406030204" pitchFamily="18" charset="0"/>
                            </a:rPr>
                            <m:t>i</m:t>
                          </m:r>
                        </m:e>
                      </m:d>
                      <m:r>
                        <a:rPr lang="en-US" b="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m:rPr>
                          <m:sty m:val="p"/>
                        </m:rPr>
                        <a:rPr lang="en-US">
                          <a:latin typeface="Cambria Math" panose="02040503050406030204" pitchFamily="18" charset="0"/>
                        </a:rPr>
                        <m:t>hf</m:t>
                      </m:r>
                      <m:d>
                        <m:dPr>
                          <m:ctrlPr>
                            <a:rPr lang="en-US" i="1">
                              <a:latin typeface="Cambria Math" panose="02040503050406030204" pitchFamily="18" charset="0"/>
                            </a:rPr>
                          </m:ctrlPr>
                        </m:dPr>
                        <m:e>
                          <m:r>
                            <m:rPr>
                              <m:sty m:val="p"/>
                            </m:rPr>
                            <a:rPr lang="en-US">
                              <a:latin typeface="Cambria Math" panose="02040503050406030204" pitchFamily="18" charset="0"/>
                            </a:rPr>
                            <m:t>s</m:t>
                          </m:r>
                          <m:r>
                            <m:rPr>
                              <m:sty m:val="p"/>
                            </m:rPr>
                            <a:rPr lang="en-US" baseline="-25000">
                              <a:latin typeface="Cambria Math" panose="02040503050406030204" pitchFamily="18" charset="0"/>
                            </a:rPr>
                            <m:t>i</m:t>
                          </m:r>
                          <m:r>
                            <a:rPr lang="en-US">
                              <a:latin typeface="Cambria Math" panose="02040503050406030204" pitchFamily="18" charset="0"/>
                            </a:rPr>
                            <m:t>, </m:t>
                          </m:r>
                          <m:r>
                            <m:rPr>
                              <m:sty m:val="p"/>
                            </m:rPr>
                            <a:rPr lang="en-US">
                              <a:latin typeface="Cambria Math" panose="02040503050406030204" pitchFamily="18" charset="0"/>
                            </a:rPr>
                            <m:t>ti</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m:rPr>
                          <m:nor/>
                        </m:rPr>
                        <a:rPr lang="en-US" dirty="0"/>
                        <m:t> </m:t>
                      </m:r>
                      <m:r>
                        <m:rPr>
                          <m:sty m:val="p"/>
                        </m:rPr>
                        <a:rPr lang="en-US">
                          <a:latin typeface="Cambria Math" panose="02040503050406030204" pitchFamily="18" charset="0"/>
                        </a:rPr>
                        <m:t>h</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f</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s</m:t>
                                  </m:r>
                                </m:e>
                                <m:sub>
                                  <m:r>
                                    <m:rPr>
                                      <m:sty m:val="p"/>
                                    </m:rPr>
                                    <a:rPr lang="en-US">
                                      <a:latin typeface="Cambria Math" panose="02040503050406030204" pitchFamily="18" charset="0"/>
                                      <a:ea typeface="Cambria Math" panose="02040503050406030204" pitchFamily="18" charset="0"/>
                                    </a:rPr>
                                    <m:t>i</m:t>
                                  </m:r>
                                  <m:r>
                                    <a:rPr lang="en-US">
                                      <a:latin typeface="Cambria Math" panose="02040503050406030204" pitchFamily="18" charset="0"/>
                                      <a:ea typeface="Cambria Math" panose="02040503050406030204" pitchFamily="18" charset="0"/>
                                    </a:rPr>
                                    <m:t>+1</m:t>
                                  </m:r>
                                </m:sub>
                              </m:sSub>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ti</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h</m:t>
                              </m:r>
                            </m:e>
                          </m:d>
                        </m:e>
                      </m:d>
                      <m:r>
                        <a:rPr lang="en-US" i="1">
                          <a:latin typeface="Cambria Math" panose="02040503050406030204" pitchFamily="18" charset="0"/>
                        </a:rPr>
                        <m:t>+</m:t>
                      </m:r>
                      <m:r>
                        <a:rPr lang="en-US" i="1">
                          <a:latin typeface="Cambria Math" panose="02040503050406030204" pitchFamily="18" charset="0"/>
                        </a:rPr>
                        <m:t>𝑂</m:t>
                      </m:r>
                      <m:d>
                        <m:dPr>
                          <m:ctrlPr>
                            <a:rPr lang="en-US" i="1">
                              <a:latin typeface="Cambria Math" panose="02040503050406030204" pitchFamily="18" charset="0"/>
                            </a:rPr>
                          </m:ctrlPr>
                        </m:dPr>
                        <m:e>
                          <m:r>
                            <m:rPr>
                              <m:sty m:val="p"/>
                            </m:rPr>
                            <a:rPr lang="en-US">
                              <a:latin typeface="Cambria Math" panose="02040503050406030204" pitchFamily="18" charset="0"/>
                            </a:rPr>
                            <m:t>h</m:t>
                          </m:r>
                          <m:r>
                            <a:rPr lang="en-US" baseline="30000">
                              <a:latin typeface="Cambria Math" panose="02040503050406030204" pitchFamily="18" charset="0"/>
                            </a:rPr>
                            <m:t>3</m:t>
                          </m:r>
                        </m:e>
                      </m:d>
                    </m:oMath>
                    <m:oMath xmlns:m="http://schemas.openxmlformats.org/officeDocument/2006/math">
                      <m:r>
                        <m:rPr>
                          <m:aln/>
                        </m:rPr>
                        <a:rPr lang="en-US" i="1">
                          <a:latin typeface="Cambria Math" panose="02040503050406030204" pitchFamily="18" charset="0"/>
                        </a:rPr>
                        <m:t>=</m:t>
                      </m:r>
                      <m:r>
                        <a:rPr lang="en-US" b="1">
                          <a:latin typeface="Cambria Math" panose="02040503050406030204" pitchFamily="18" charset="0"/>
                        </a:rPr>
                        <m:t>𝐬</m:t>
                      </m:r>
                      <m:d>
                        <m:dPr>
                          <m:ctrlPr>
                            <a:rPr lang="en-US" i="1">
                              <a:latin typeface="Cambria Math" panose="02040503050406030204" pitchFamily="18" charset="0"/>
                            </a:rPr>
                          </m:ctrlPr>
                        </m:dPr>
                        <m:e>
                          <m:r>
                            <m:rPr>
                              <m:sty m:val="p"/>
                            </m:rPr>
                            <a:rPr lang="en-US">
                              <a:latin typeface="Cambria Math" panose="02040503050406030204" pitchFamily="18" charset="0"/>
                            </a:rPr>
                            <m:t>t</m:t>
                          </m:r>
                          <m:r>
                            <m:rPr>
                              <m:sty m:val="p"/>
                            </m:rPr>
                            <a:rPr lang="en-US" baseline="-25000">
                              <a:latin typeface="Cambria Math" panose="02040503050406030204" pitchFamily="18" charset="0"/>
                            </a:rPr>
                            <m:t>i</m:t>
                          </m:r>
                        </m:e>
                      </m:d>
                      <m:r>
                        <a:rPr lang="en-US" b="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m:rPr>
                          <m:sty m:val="p"/>
                        </m:rPr>
                        <a:rPr lang="en-US">
                          <a:latin typeface="Cambria Math" panose="02040503050406030204" pitchFamily="18" charset="0"/>
                        </a:rPr>
                        <m:t>hk</m:t>
                      </m:r>
                      <m:r>
                        <a:rPr lang="en-US" baseline="-25000">
                          <a:latin typeface="Cambria Math" panose="02040503050406030204" pitchFamily="18" charset="0"/>
                        </a:rPr>
                        <m:t>1</m:t>
                      </m:r>
                      <m:r>
                        <a:rPr lang="en-US" b="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m:rPr>
                          <m:sty m:val="p"/>
                        </m:rPr>
                        <a:rPr lang="en-US">
                          <a:latin typeface="Cambria Math" panose="02040503050406030204" pitchFamily="18" charset="0"/>
                        </a:rPr>
                        <m:t>hk</m:t>
                      </m:r>
                      <m:r>
                        <a:rPr lang="en-US" b="0" i="0" baseline="-25000" smtClean="0">
                          <a:latin typeface="Cambria Math" panose="02040503050406030204" pitchFamily="18" charset="0"/>
                        </a:rPr>
                        <m:t>2</m:t>
                      </m:r>
                      <m:r>
                        <a:rPr lang="en-US" i="1">
                          <a:latin typeface="Cambria Math" panose="02040503050406030204" pitchFamily="18" charset="0"/>
                        </a:rPr>
                        <m:t>+</m:t>
                      </m:r>
                      <m:r>
                        <a:rPr lang="en-US" i="1">
                          <a:latin typeface="Cambria Math" panose="02040503050406030204" pitchFamily="18" charset="0"/>
                        </a:rPr>
                        <m:t>𝑂</m:t>
                      </m:r>
                      <m:d>
                        <m:dPr>
                          <m:ctrlPr>
                            <a:rPr lang="en-US" i="1">
                              <a:latin typeface="Cambria Math" panose="02040503050406030204" pitchFamily="18" charset="0"/>
                            </a:rPr>
                          </m:ctrlPr>
                        </m:dPr>
                        <m:e>
                          <m:r>
                            <m:rPr>
                              <m:sty m:val="p"/>
                            </m:rPr>
                            <a:rPr lang="en-US">
                              <a:latin typeface="Cambria Math" panose="02040503050406030204" pitchFamily="18" charset="0"/>
                            </a:rPr>
                            <m:t>h</m:t>
                          </m:r>
                          <m:r>
                            <a:rPr lang="en-US" baseline="30000">
                              <a:latin typeface="Cambria Math" panose="02040503050406030204" pitchFamily="18" charset="0"/>
                            </a:rPr>
                            <m:t>3</m:t>
                          </m:r>
                        </m:e>
                      </m:d>
                    </m:oMath>
                  </m:oMathPara>
                </a14:m>
                <a:endParaRPr lang="en-US" baseline="-25000" dirty="0"/>
              </a:p>
            </p:txBody>
          </p:sp>
        </mc:Choice>
        <mc:Fallback xmlns="">
          <p:sp>
            <p:nvSpPr>
              <p:cNvPr id="7" name="Content Placeholder 6">
                <a:extLst>
                  <a:ext uri="{FF2B5EF4-FFF2-40B4-BE49-F238E27FC236}">
                    <a16:creationId xmlns:a16="http://schemas.microsoft.com/office/drawing/2014/main" id="{556FC8D7-3D5E-6DF1-1C37-888C57657E20}"/>
                  </a:ext>
                </a:extLst>
              </p:cNvPr>
              <p:cNvSpPr>
                <a:spLocks noGrp="1" noRot="1" noChangeAspect="1" noMove="1" noResize="1" noEditPoints="1" noAdjustHandles="1" noChangeArrowheads="1" noChangeShapeType="1" noTextEdit="1"/>
              </p:cNvSpPr>
              <p:nvPr>
                <p:ph idx="1"/>
              </p:nvPr>
            </p:nvSpPr>
            <p:spPr>
              <a:xfrm>
                <a:off x="1076138" y="1217466"/>
                <a:ext cx="10331789" cy="4741991"/>
              </a:xfrm>
              <a:blipFill>
                <a:blip r:embed="rId2"/>
                <a:stretch>
                  <a:fillRect l="-236" t="-231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226167D-3E7E-E7BB-1299-6FA88C78D636}"/>
              </a:ext>
            </a:extLst>
          </p:cNvPr>
          <p:cNvSpPr>
            <a:spLocks noGrp="1"/>
          </p:cNvSpPr>
          <p:nvPr>
            <p:ph type="sldNum" sz="quarter" idx="12"/>
          </p:nvPr>
        </p:nvSpPr>
        <p:spPr/>
        <p:txBody>
          <a:bodyPr/>
          <a:lstStyle/>
          <a:p>
            <a:fld id="{B89D3D56-9C5D-E74E-9C18-21C2C5E31D07}" type="slidenum">
              <a:rPr lang="en-US" smtClean="0"/>
              <a:pPr/>
              <a:t>367</a:t>
            </a:fld>
            <a:endParaRPr lang="en-US"/>
          </a:p>
        </p:txBody>
      </p:sp>
    </p:spTree>
    <p:extLst>
      <p:ext uri="{BB962C8B-B14F-4D97-AF65-F5344CB8AC3E}">
        <p14:creationId xmlns:p14="http://schemas.microsoft.com/office/powerpoint/2010/main" val="27098333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27DB22-D30F-E85A-D6C3-0F6146832262}"/>
              </a:ext>
            </a:extLst>
          </p:cNvPr>
          <p:cNvSpPr>
            <a:spLocks noGrp="1"/>
          </p:cNvSpPr>
          <p:nvPr>
            <p:ph type="title"/>
          </p:nvPr>
        </p:nvSpPr>
        <p:spPr/>
        <p:txBody>
          <a:bodyPr/>
          <a:lstStyle/>
          <a:p>
            <a:r>
              <a:rPr lang="en-US" dirty="0"/>
              <a:t>The Runge-</a:t>
            </a:r>
            <a:r>
              <a:rPr lang="en-US" dirty="0" err="1"/>
              <a:t>Kutta</a:t>
            </a:r>
            <a:r>
              <a:rPr lang="en-US" dirty="0"/>
              <a:t> Method (2</a:t>
            </a:r>
            <a:r>
              <a:rPr lang="en-US" baseline="30000" dirty="0"/>
              <a:t>nd</a:t>
            </a:r>
            <a:r>
              <a:rPr lang="en-US" dirty="0"/>
              <a:t> Order)</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556FC8D7-3D5E-6DF1-1C37-888C57657E20}"/>
                  </a:ext>
                </a:extLst>
              </p:cNvPr>
              <p:cNvSpPr>
                <a:spLocks noGrp="1"/>
              </p:cNvSpPr>
              <p:nvPr>
                <p:ph idx="1"/>
              </p:nvPr>
            </p:nvSpPr>
            <p:spPr>
              <a:xfrm>
                <a:off x="1076138" y="1217466"/>
                <a:ext cx="10331789" cy="4741991"/>
              </a:xfrm>
            </p:spPr>
            <p:txBody>
              <a:bodyPr>
                <a:normAutofit fontScale="92500" lnSpcReduction="10000"/>
              </a:bodyPr>
              <a:lstStyle/>
              <a:p>
                <a:r>
                  <a:rPr lang="en-US" dirty="0"/>
                  <a:t>This is (one form of) the 2</a:t>
                </a:r>
                <a:r>
                  <a:rPr lang="en-US" baseline="30000" dirty="0"/>
                  <a:t>nd</a:t>
                </a:r>
                <a:r>
                  <a:rPr lang="en-US" dirty="0"/>
                  <a:t> order Runge-</a:t>
                </a:r>
                <a:r>
                  <a:rPr lang="en-US" dirty="0" err="1"/>
                  <a:t>Kutta</a:t>
                </a:r>
                <a:r>
                  <a:rPr lang="en-US" dirty="0"/>
                  <a:t> Step:</a:t>
                </a:r>
              </a:p>
              <a:p>
                <a:pPr marL="0" indent="0">
                  <a:lnSpc>
                    <a:spcPct val="120000"/>
                  </a:lnSpc>
                  <a:spcAft>
                    <a:spcPts val="1200"/>
                  </a:spcAft>
                  <a:buNone/>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0" smtClean="0">
                              <a:latin typeface="Cambria Math" panose="02040503050406030204" pitchFamily="18" charset="0"/>
                            </a:rPr>
                            <m:t>𝐬</m:t>
                          </m:r>
                        </m:e>
                        <m:sub>
                          <m:r>
                            <m:rPr>
                              <m:sty m:val="p"/>
                            </m:rPr>
                            <a:rPr lang="en-US" b="0" i="0" smtClean="0">
                              <a:latin typeface="Cambria Math" panose="02040503050406030204" pitchFamily="18" charset="0"/>
                            </a:rPr>
                            <m:t>i</m:t>
                          </m:r>
                          <m:r>
                            <a:rPr lang="en-US" b="0" i="0" smtClean="0">
                              <a:latin typeface="Cambria Math" panose="02040503050406030204" pitchFamily="18" charset="0"/>
                            </a:rPr>
                            <m:t>+1</m:t>
                          </m:r>
                        </m:sub>
                      </m:sSub>
                      <m:r>
                        <m:rPr>
                          <m:aln/>
                        </m:rPr>
                        <a:rPr lang="en-US" i="1">
                          <a:latin typeface="Cambria Math" panose="02040503050406030204" pitchFamily="18" charset="0"/>
                        </a:rPr>
                        <m:t>=</m:t>
                      </m:r>
                      <m:sSub>
                        <m:sSubPr>
                          <m:ctrlPr>
                            <a:rPr lang="en-US" i="1" smtClean="0">
                              <a:latin typeface="Cambria Math" panose="02040503050406030204" pitchFamily="18" charset="0"/>
                            </a:rPr>
                          </m:ctrlPr>
                        </m:sSubPr>
                        <m:e>
                          <m:r>
                            <a:rPr lang="en-US" b="1" i="0" smtClean="0">
                              <a:latin typeface="Cambria Math" panose="02040503050406030204" pitchFamily="18" charset="0"/>
                            </a:rPr>
                            <m:t>𝐬</m:t>
                          </m:r>
                        </m:e>
                        <m:sub>
                          <m:r>
                            <m:rPr>
                              <m:sty m:val="p"/>
                            </m:rPr>
                            <a:rPr lang="en-US" b="0" i="0" smtClean="0">
                              <a:latin typeface="Cambria Math" panose="02040503050406030204" pitchFamily="18" charset="0"/>
                            </a:rPr>
                            <m:t>i</m:t>
                          </m:r>
                        </m:sub>
                      </m:sSub>
                      <m:r>
                        <a:rPr lang="en-US" b="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m:rPr>
                          <m:sty m:val="p"/>
                        </m:rPr>
                        <a:rPr lang="en-US">
                          <a:latin typeface="Cambria Math" panose="02040503050406030204" pitchFamily="18" charset="0"/>
                        </a:rPr>
                        <m:t>h</m:t>
                      </m:r>
                      <m:r>
                        <a:rPr lang="en-US" b="1" i="1">
                          <a:latin typeface="Cambria Math" panose="02040503050406030204" pitchFamily="18" charset="0"/>
                        </a:rPr>
                        <m:t>𝐤</m:t>
                      </m:r>
                      <m:r>
                        <a:rPr lang="en-US" baseline="-25000">
                          <a:latin typeface="Cambria Math" panose="02040503050406030204" pitchFamily="18" charset="0"/>
                        </a:rPr>
                        <m:t>1</m:t>
                      </m:r>
                      <m:r>
                        <a:rPr lang="en-US" b="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m:rPr>
                          <m:sty m:val="p"/>
                        </m:rPr>
                        <a:rPr lang="en-US">
                          <a:latin typeface="Cambria Math" panose="02040503050406030204" pitchFamily="18" charset="0"/>
                        </a:rPr>
                        <m:t>h</m:t>
                      </m:r>
                      <m:r>
                        <a:rPr lang="en-US" b="1" i="1">
                          <a:latin typeface="Cambria Math" panose="02040503050406030204" pitchFamily="18" charset="0"/>
                        </a:rPr>
                        <m:t>𝐤</m:t>
                      </m:r>
                      <m:r>
                        <a:rPr lang="en-US" b="0" i="0" baseline="-25000" smtClean="0">
                          <a:latin typeface="Cambria Math" panose="02040503050406030204" pitchFamily="18" charset="0"/>
                        </a:rPr>
                        <m:t>2</m:t>
                      </m:r>
                      <m:r>
                        <a:rPr lang="en-US" i="1">
                          <a:latin typeface="Cambria Math" panose="02040503050406030204" pitchFamily="18" charset="0"/>
                        </a:rPr>
                        <m:t>+</m:t>
                      </m:r>
                      <m:r>
                        <a:rPr lang="en-US" i="1">
                          <a:latin typeface="Cambria Math" panose="02040503050406030204" pitchFamily="18" charset="0"/>
                        </a:rPr>
                        <m:t>𝑂</m:t>
                      </m:r>
                      <m:d>
                        <m:dPr>
                          <m:ctrlPr>
                            <a:rPr lang="en-US" i="1">
                              <a:latin typeface="Cambria Math" panose="02040503050406030204" pitchFamily="18" charset="0"/>
                            </a:rPr>
                          </m:ctrlPr>
                        </m:dPr>
                        <m:e>
                          <m:r>
                            <m:rPr>
                              <m:sty m:val="p"/>
                            </m:rPr>
                            <a:rPr lang="en-US">
                              <a:latin typeface="Cambria Math" panose="02040503050406030204" pitchFamily="18" charset="0"/>
                            </a:rPr>
                            <m:t>h</m:t>
                          </m:r>
                          <m:r>
                            <a:rPr lang="en-US" baseline="30000">
                              <a:latin typeface="Cambria Math" panose="02040503050406030204" pitchFamily="18" charset="0"/>
                            </a:rPr>
                            <m:t>3</m:t>
                          </m:r>
                        </m:e>
                      </m:d>
                    </m:oMath>
                  </m:oMathPara>
                </a14:m>
                <a:endParaRPr lang="en-US" baseline="-25000" dirty="0"/>
              </a:p>
              <a:p>
                <a:pPr marL="393192" lvl="1" indent="0">
                  <a:lnSpc>
                    <a:spcPct val="120000"/>
                  </a:lnSpc>
                  <a:spcAft>
                    <a:spcPts val="1200"/>
                  </a:spcAft>
                  <a:buNone/>
                </a:pPr>
                <a:r>
                  <a:rPr lang="en-US" dirty="0"/>
                  <a:t>where</a:t>
                </a:r>
              </a:p>
              <a:p>
                <a:pPr marL="393192" lvl="1" indent="0">
                  <a:lnSpc>
                    <a:spcPct val="120000"/>
                  </a:lnSpc>
                  <a:spcAft>
                    <a:spcPts val="1200"/>
                  </a:spcAft>
                  <a:buNone/>
                </a:pPr>
                <a14:m>
                  <m:oMathPara xmlns:m="http://schemas.openxmlformats.org/officeDocument/2006/math">
                    <m:oMathParaPr>
                      <m:jc m:val="centerGroup"/>
                    </m:oMathParaPr>
                    <m:oMath xmlns:m="http://schemas.openxmlformats.org/officeDocument/2006/math">
                      <m:r>
                        <a:rPr lang="en-US" b="1" i="0" smtClean="0">
                          <a:latin typeface="Cambria Math" panose="02040503050406030204" pitchFamily="18" charset="0"/>
                        </a:rPr>
                        <m:t>𝐤</m:t>
                      </m:r>
                      <m:r>
                        <a:rPr lang="en-US" b="0" i="0" baseline="-25000" smtClean="0">
                          <a:latin typeface="Cambria Math" panose="02040503050406030204" pitchFamily="18" charset="0"/>
                        </a:rPr>
                        <m:t>1</m:t>
                      </m:r>
                      <m:r>
                        <a:rPr lang="en-US" b="0" i="0" smtClean="0">
                          <a:latin typeface="Cambria Math" panose="02040503050406030204" pitchFamily="18" charset="0"/>
                        </a:rPr>
                        <m:t>=</m:t>
                      </m:r>
                      <m:r>
                        <m:rPr>
                          <m:sty m:val="p"/>
                        </m:rPr>
                        <a:rPr lang="en-US" b="0" i="0" smtClean="0">
                          <a:latin typeface="Cambria Math" panose="02040503050406030204" pitchFamily="18" charset="0"/>
                        </a:rPr>
                        <m:t>f</m:t>
                      </m:r>
                      <m:r>
                        <a:rPr lang="en-US" b="0" i="0" smtClean="0">
                          <a:latin typeface="Cambria Math" panose="02040503050406030204" pitchFamily="18" charset="0"/>
                        </a:rPr>
                        <m:t>(</m:t>
                      </m:r>
                      <m:r>
                        <a:rPr lang="en-US" b="1" i="0" smtClean="0">
                          <a:latin typeface="Cambria Math" panose="02040503050406030204" pitchFamily="18" charset="0"/>
                        </a:rPr>
                        <m:t>𝐬</m:t>
                      </m:r>
                      <m:r>
                        <m:rPr>
                          <m:sty m:val="p"/>
                        </m:rPr>
                        <a:rPr lang="en-US" b="0" i="0" baseline="-25000" smtClean="0">
                          <a:latin typeface="Cambria Math" panose="02040503050406030204" pitchFamily="18" charset="0"/>
                        </a:rPr>
                        <m:t>i</m:t>
                      </m:r>
                      <m:r>
                        <a:rPr lang="en-US" b="0" i="0" smtClean="0">
                          <a:latin typeface="Cambria Math" panose="02040503050406030204" pitchFamily="18" charset="0"/>
                        </a:rPr>
                        <m:t>, </m:t>
                      </m:r>
                      <m:r>
                        <m:rPr>
                          <m:sty m:val="p"/>
                        </m:rPr>
                        <a:rPr lang="en-US" b="0" i="0" smtClean="0">
                          <a:latin typeface="Cambria Math" panose="02040503050406030204" pitchFamily="18" charset="0"/>
                        </a:rPr>
                        <m:t>ti</m:t>
                      </m:r>
                      <m:r>
                        <a:rPr lang="en-US" b="0" i="0" smtClean="0">
                          <a:latin typeface="Cambria Math" panose="02040503050406030204" pitchFamily="18" charset="0"/>
                        </a:rPr>
                        <m:t>)</m:t>
                      </m:r>
                    </m:oMath>
                    <m:oMath xmlns:m="http://schemas.openxmlformats.org/officeDocument/2006/math">
                      <m:r>
                        <a:rPr lang="en-US" b="1" i="0" smtClean="0">
                          <a:latin typeface="Cambria Math" panose="02040503050406030204" pitchFamily="18" charset="0"/>
                        </a:rPr>
                        <m:t>𝐤</m:t>
                      </m:r>
                      <m:r>
                        <a:rPr lang="en-US" b="0" i="1" baseline="-25000" smtClean="0">
                          <a:latin typeface="Cambria Math" panose="02040503050406030204" pitchFamily="18" charset="0"/>
                        </a:rPr>
                        <m:t>2</m:t>
                      </m:r>
                      <m:r>
                        <a:rPr lang="en-US" b="0" i="1" smtClean="0">
                          <a:latin typeface="Cambria Math" panose="02040503050406030204" pitchFamily="18" charset="0"/>
                        </a:rPr>
                        <m:t>=</m:t>
                      </m:r>
                      <m:r>
                        <m:rPr>
                          <m:sty m:val="p"/>
                        </m:rPr>
                        <a:rPr lang="en-US">
                          <a:latin typeface="Cambria Math" panose="02040503050406030204" pitchFamily="18" charset="0"/>
                        </a:rPr>
                        <m:t>f</m:t>
                      </m:r>
                      <m:d>
                        <m:dPr>
                          <m:ctrlPr>
                            <a:rPr lang="en-US" i="1">
                              <a:latin typeface="Cambria Math" panose="02040503050406030204" pitchFamily="18" charset="0"/>
                            </a:rPr>
                          </m:ctrlPr>
                        </m:dPr>
                        <m:e>
                          <m:r>
                            <a:rPr lang="en-US" b="1" i="1">
                              <a:latin typeface="Cambria Math" panose="02040503050406030204" pitchFamily="18" charset="0"/>
                            </a:rPr>
                            <m:t>𝐬</m:t>
                          </m:r>
                          <m:r>
                            <m:rPr>
                              <m:sty m:val="p"/>
                            </m:rPr>
                            <a:rPr lang="en-US" baseline="-25000">
                              <a:latin typeface="Cambria Math" panose="02040503050406030204" pitchFamily="18" charset="0"/>
                            </a:rPr>
                            <m:t>i</m:t>
                          </m:r>
                          <m:r>
                            <a:rPr lang="en-US" b="0" i="0" smtClean="0">
                              <a:latin typeface="Cambria Math" panose="02040503050406030204" pitchFamily="18" charset="0"/>
                            </a:rPr>
                            <m:t>+</m:t>
                          </m:r>
                          <m:r>
                            <m:rPr>
                              <m:sty m:val="p"/>
                            </m:rPr>
                            <a:rPr lang="en-US" b="0" i="0" smtClean="0">
                              <a:latin typeface="Cambria Math" panose="02040503050406030204" pitchFamily="18" charset="0"/>
                            </a:rPr>
                            <m:t>h</m:t>
                          </m:r>
                          <m:r>
                            <a:rPr lang="en-US" b="0" i="0" smtClean="0">
                              <a:latin typeface="Cambria Math" panose="02040503050406030204" pitchFamily="18" charset="0"/>
                            </a:rPr>
                            <m:t> </m:t>
                          </m:r>
                          <m:r>
                            <a:rPr lang="en-US" b="1" i="0" smtClean="0">
                              <a:latin typeface="Cambria Math" panose="02040503050406030204" pitchFamily="18" charset="0"/>
                            </a:rPr>
                            <m:t>𝐤</m:t>
                          </m:r>
                          <m:r>
                            <a:rPr lang="en-US" b="0" i="0" baseline="-25000" smtClean="0">
                              <a:latin typeface="Cambria Math" panose="02040503050406030204" pitchFamily="18" charset="0"/>
                            </a:rPr>
                            <m:t>1</m:t>
                          </m:r>
                          <m:r>
                            <a:rPr lang="en-US" b="0" i="0" smtClean="0">
                              <a:latin typeface="Cambria Math" panose="02040503050406030204" pitchFamily="18" charset="0"/>
                            </a:rPr>
                            <m:t>,</m:t>
                          </m:r>
                          <m:r>
                            <a:rPr lang="en-US">
                              <a:latin typeface="Cambria Math" panose="02040503050406030204" pitchFamily="18" charset="0"/>
                            </a:rPr>
                            <m:t> </m:t>
                          </m:r>
                          <m:r>
                            <m:rPr>
                              <m:sty m:val="p"/>
                            </m:rPr>
                            <a:rPr lang="en-US">
                              <a:latin typeface="Cambria Math" panose="02040503050406030204" pitchFamily="18" charset="0"/>
                            </a:rPr>
                            <m:t>ti</m:t>
                          </m:r>
                          <m:r>
                            <a:rPr lang="en-US" b="0" i="0" smtClean="0">
                              <a:latin typeface="Cambria Math" panose="02040503050406030204" pitchFamily="18" charset="0"/>
                            </a:rPr>
                            <m:t>+</m:t>
                          </m:r>
                          <m:r>
                            <m:rPr>
                              <m:sty m:val="p"/>
                            </m:rPr>
                            <a:rPr lang="en-US" b="0" i="0" smtClean="0">
                              <a:latin typeface="Cambria Math" panose="02040503050406030204" pitchFamily="18" charset="0"/>
                            </a:rPr>
                            <m:t>h</m:t>
                          </m:r>
                        </m:e>
                      </m:d>
                    </m:oMath>
                  </m:oMathPara>
                </a14:m>
                <a:br>
                  <a:rPr lang="en-US" dirty="0"/>
                </a:br>
                <a:endParaRPr lang="en-US" dirty="0"/>
              </a:p>
              <a:p>
                <a:pPr>
                  <a:spcBef>
                    <a:spcPts val="1600"/>
                  </a:spcBef>
                  <a:spcAft>
                    <a:spcPts val="1200"/>
                  </a:spcAft>
                </a:pPr>
                <a:r>
                  <a:rPr lang="en-US" dirty="0"/>
                  <a:t>Note that the error is now of order h</a:t>
                </a:r>
                <a:r>
                  <a:rPr lang="en-US" baseline="30000" dirty="0"/>
                  <a:t>3 </a:t>
                </a:r>
                <a:r>
                  <a:rPr lang="en-US" dirty="0"/>
                  <a:t>rather than h</a:t>
                </a:r>
                <a:r>
                  <a:rPr lang="en-US" baseline="30000" dirty="0"/>
                  <a:t>2</a:t>
                </a:r>
              </a:p>
              <a:p>
                <a:pPr>
                  <a:spcBef>
                    <a:spcPts val="1600"/>
                  </a:spcBef>
                  <a:spcAft>
                    <a:spcPts val="1200"/>
                  </a:spcAft>
                </a:pPr>
                <a:r>
                  <a:rPr lang="en-US" dirty="0"/>
                  <a:t>This process can be repeated, order by order, to produce more fidelity in the numerical integration process.</a:t>
                </a:r>
              </a:p>
              <a:p>
                <a:pPr>
                  <a:spcBef>
                    <a:spcPts val="1600"/>
                  </a:spcBef>
                  <a:spcAft>
                    <a:spcPts val="1200"/>
                  </a:spcAft>
                </a:pPr>
                <a:r>
                  <a:rPr lang="en-US" dirty="0"/>
                  <a:t>Note that there is a cost for improved accuracy: Euler’s method required one evaluation of the dynamics model, while the RK step here requires 2 evaluations.</a:t>
                </a:r>
              </a:p>
              <a:p>
                <a:pPr>
                  <a:spcBef>
                    <a:spcPts val="1600"/>
                  </a:spcBef>
                  <a:spcAft>
                    <a:spcPts val="1200"/>
                  </a:spcAft>
                </a:pPr>
                <a:r>
                  <a:rPr lang="en-US" dirty="0"/>
                  <a:t>The tradeoff: The step size for the integration step is larger, at the cost of more function evaluations.  </a:t>
                </a:r>
              </a:p>
            </p:txBody>
          </p:sp>
        </mc:Choice>
        <mc:Fallback xmlns="">
          <p:sp>
            <p:nvSpPr>
              <p:cNvPr id="7" name="Content Placeholder 6">
                <a:extLst>
                  <a:ext uri="{FF2B5EF4-FFF2-40B4-BE49-F238E27FC236}">
                    <a16:creationId xmlns:a16="http://schemas.microsoft.com/office/drawing/2014/main" id="{556FC8D7-3D5E-6DF1-1C37-888C57657E20}"/>
                  </a:ext>
                </a:extLst>
              </p:cNvPr>
              <p:cNvSpPr>
                <a:spLocks noGrp="1" noRot="1" noChangeAspect="1" noMove="1" noResize="1" noEditPoints="1" noAdjustHandles="1" noChangeArrowheads="1" noChangeShapeType="1" noTextEdit="1"/>
              </p:cNvSpPr>
              <p:nvPr>
                <p:ph idx="1"/>
              </p:nvPr>
            </p:nvSpPr>
            <p:spPr>
              <a:xfrm>
                <a:off x="1076138" y="1217466"/>
                <a:ext cx="10331789" cy="4741991"/>
              </a:xfrm>
              <a:blipFill>
                <a:blip r:embed="rId2"/>
                <a:stretch>
                  <a:fillRect l="-354" t="-2185" r="-1476" b="-25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226167D-3E7E-E7BB-1299-6FA88C78D636}"/>
              </a:ext>
            </a:extLst>
          </p:cNvPr>
          <p:cNvSpPr>
            <a:spLocks noGrp="1"/>
          </p:cNvSpPr>
          <p:nvPr>
            <p:ph type="sldNum" sz="quarter" idx="12"/>
          </p:nvPr>
        </p:nvSpPr>
        <p:spPr/>
        <p:txBody>
          <a:bodyPr/>
          <a:lstStyle/>
          <a:p>
            <a:fld id="{B89D3D56-9C5D-E74E-9C18-21C2C5E31D07}" type="slidenum">
              <a:rPr lang="en-US" smtClean="0"/>
              <a:pPr/>
              <a:t>368</a:t>
            </a:fld>
            <a:endParaRPr lang="en-US"/>
          </a:p>
        </p:txBody>
      </p:sp>
    </p:spTree>
    <p:extLst>
      <p:ext uri="{BB962C8B-B14F-4D97-AF65-F5344CB8AC3E}">
        <p14:creationId xmlns:p14="http://schemas.microsoft.com/office/powerpoint/2010/main" val="30408051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1103-0835-B6DF-1986-F78691725852}"/>
              </a:ext>
            </a:extLst>
          </p:cNvPr>
          <p:cNvSpPr>
            <a:spLocks noGrp="1"/>
          </p:cNvSpPr>
          <p:nvPr>
            <p:ph type="title"/>
          </p:nvPr>
        </p:nvSpPr>
        <p:spPr/>
        <p:txBody>
          <a:bodyPr/>
          <a:lstStyle/>
          <a:p>
            <a:r>
              <a:rPr lang="en-US" dirty="0"/>
              <a:t>Step Size Control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7FDF14-9C86-2C50-2CA1-9A85F2887EF8}"/>
                  </a:ext>
                </a:extLst>
              </p:cNvPr>
              <p:cNvSpPr>
                <a:spLocks noGrp="1"/>
              </p:cNvSpPr>
              <p:nvPr>
                <p:ph idx="1"/>
              </p:nvPr>
            </p:nvSpPr>
            <p:spPr>
              <a:xfrm>
                <a:off x="1076138" y="1217466"/>
                <a:ext cx="10457913" cy="4741991"/>
              </a:xfrm>
            </p:spPr>
            <p:txBody>
              <a:bodyPr/>
              <a:lstStyle/>
              <a:p>
                <a:r>
                  <a:rPr lang="en-US" dirty="0"/>
                  <a:t>The Runge-</a:t>
                </a:r>
                <a:r>
                  <a:rPr lang="en-US" dirty="0" err="1"/>
                  <a:t>Kutta</a:t>
                </a:r>
                <a:r>
                  <a:rPr lang="en-US" dirty="0"/>
                  <a:t> procedure can be constructed order by order to improve state evolution accuracy</a:t>
                </a:r>
              </a:p>
              <a:p>
                <a:r>
                  <a:rPr lang="en-US" dirty="0"/>
                  <a:t>One measure of the accuracy is a comparison of two Runge-</a:t>
                </a:r>
                <a:r>
                  <a:rPr lang="en-US" dirty="0" err="1"/>
                  <a:t>Kutta</a:t>
                </a:r>
                <a:r>
                  <a:rPr lang="en-US" dirty="0"/>
                  <a:t> steps</a:t>
                </a:r>
              </a:p>
              <a:p>
                <a:r>
                  <a:rPr lang="en-US" dirty="0"/>
                  <a:t>There are 2 options:</a:t>
                </a:r>
              </a:p>
              <a:p>
                <a:pPr lvl="1"/>
                <a:r>
                  <a:rPr lang="en-US" dirty="0"/>
                  <a:t>Take a step of size h and compare with 2 steps of size h/2</a:t>
                </a:r>
              </a:p>
              <a:p>
                <a:pPr lvl="1"/>
                <a:r>
                  <a:rPr lang="en-US" dirty="0"/>
                  <a:t>Compare integration using different order Runge-</a:t>
                </a:r>
                <a:r>
                  <a:rPr lang="en-US" dirty="0" err="1"/>
                  <a:t>Kutta</a:t>
                </a:r>
                <a:r>
                  <a:rPr lang="en-US" dirty="0"/>
                  <a:t> implementations</a:t>
                </a:r>
              </a:p>
              <a:p>
                <a:r>
                  <a:rPr lang="en-US" dirty="0"/>
                  <a:t>The integration accuracy is estimated to be the difference between these steps:</a:t>
                </a:r>
                <a:br>
                  <a:rPr lang="en-US" dirty="0"/>
                </a:br>
                <a:br>
                  <a:rPr lang="en-US" dirty="0"/>
                </a:b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1" i="0" smtClean="0">
                            <a:latin typeface="Cambria Math" panose="02040503050406030204" pitchFamily="18" charset="0"/>
                            <a:ea typeface="Cambria Math" panose="02040503050406030204" pitchFamily="18" charset="0"/>
                          </a:rPr>
                          <m:t>𝐬</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Sub>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𝑚𝑒𝑡h𝑜𝑑</m:t>
                        </m:r>
                        <m:r>
                          <a:rPr lang="en-US" b="0" i="1" smtClean="0">
                            <a:latin typeface="Cambria Math" panose="02040503050406030204" pitchFamily="18" charset="0"/>
                            <a:ea typeface="Cambria Math" panose="02040503050406030204" pitchFamily="18" charset="0"/>
                          </a:rPr>
                          <m:t> 1</m:t>
                        </m:r>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1">
                            <a:latin typeface="Cambria Math" panose="02040503050406030204" pitchFamily="18" charset="0"/>
                            <a:ea typeface="Cambria Math" panose="02040503050406030204" pitchFamily="18" charset="0"/>
                          </a:rPr>
                          <m:t>𝐬</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+1</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𝑚𝑒𝑡h𝑜𝑑</m:t>
                        </m:r>
                        <m:r>
                          <a:rPr lang="en-US" i="1">
                            <a:latin typeface="Cambria Math" panose="02040503050406030204" pitchFamily="18" charset="0"/>
                            <a:ea typeface="Cambria Math" panose="02040503050406030204" pitchFamily="18" charset="0"/>
                          </a:rPr>
                          <m:t> 2</m:t>
                        </m:r>
                      </m:e>
                    </m:d>
                  </m:oMath>
                </a14:m>
                <a:endParaRPr lang="en-US" dirty="0"/>
              </a:p>
              <a:p>
                <a:r>
                  <a:rPr lang="en-US" dirty="0"/>
                  <a:t>Using this estimate, the step size can be controlled to make the error</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smaller than some user defined value </a:t>
                </a:r>
                <a14:m>
                  <m:oMath xmlns:m="http://schemas.openxmlformats.org/officeDocument/2006/math">
                    <m:r>
                      <a:rPr lang="en-US" i="1">
                        <a:latin typeface="Cambria Math" panose="02040503050406030204" pitchFamily="18" charset="0"/>
                        <a:ea typeface="Cambria Math" panose="02040503050406030204" pitchFamily="18" charset="0"/>
                      </a:rPr>
                      <m:t>𝜀</m:t>
                    </m:r>
                  </m:oMath>
                </a14:m>
                <a:r>
                  <a:rPr lang="en-US" dirty="0"/>
                  <a:t>, the maximum desired error in the integration step</a:t>
                </a:r>
              </a:p>
              <a:p>
                <a:r>
                  <a:rPr lang="en-US" dirty="0"/>
                  <a:t>Note that this is an estimate of the error.  If the steps are close to one another but inaccurate, this approach will not detect inaccuracies</a:t>
                </a:r>
              </a:p>
            </p:txBody>
          </p:sp>
        </mc:Choice>
        <mc:Fallback xmlns="">
          <p:sp>
            <p:nvSpPr>
              <p:cNvPr id="3" name="Content Placeholder 2">
                <a:extLst>
                  <a:ext uri="{FF2B5EF4-FFF2-40B4-BE49-F238E27FC236}">
                    <a16:creationId xmlns:a16="http://schemas.microsoft.com/office/drawing/2014/main" id="{A67FDF14-9C86-2C50-2CA1-9A85F2887EF8}"/>
                  </a:ext>
                </a:extLst>
              </p:cNvPr>
              <p:cNvSpPr>
                <a:spLocks noGrp="1" noRot="1" noChangeAspect="1" noMove="1" noResize="1" noEditPoints="1" noAdjustHandles="1" noChangeArrowheads="1" noChangeShapeType="1" noTextEdit="1"/>
              </p:cNvSpPr>
              <p:nvPr>
                <p:ph idx="1"/>
              </p:nvPr>
            </p:nvSpPr>
            <p:spPr>
              <a:xfrm>
                <a:off x="1076138" y="1217466"/>
                <a:ext cx="10457913" cy="4741991"/>
              </a:xfrm>
              <a:blipFill>
                <a:blip r:embed="rId2"/>
                <a:stretch>
                  <a:fillRect l="-408" t="-192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0436129-7AD3-9945-321E-4B49FB6DF632}"/>
              </a:ext>
            </a:extLst>
          </p:cNvPr>
          <p:cNvSpPr>
            <a:spLocks noGrp="1"/>
          </p:cNvSpPr>
          <p:nvPr>
            <p:ph type="sldNum" sz="quarter" idx="12"/>
          </p:nvPr>
        </p:nvSpPr>
        <p:spPr/>
        <p:txBody>
          <a:bodyPr/>
          <a:lstStyle/>
          <a:p>
            <a:fld id="{B89D3D56-9C5D-E74E-9C18-21C2C5E31D07}" type="slidenum">
              <a:rPr lang="en-US" smtClean="0"/>
              <a:pPr/>
              <a:t>369</a:t>
            </a:fld>
            <a:endParaRPr lang="en-US"/>
          </a:p>
        </p:txBody>
      </p:sp>
    </p:spTree>
    <p:extLst>
      <p:ext uri="{BB962C8B-B14F-4D97-AF65-F5344CB8AC3E}">
        <p14:creationId xmlns:p14="http://schemas.microsoft.com/office/powerpoint/2010/main" val="31899751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25C9-0846-45E5-B18E-C95FF2F2800E}"/>
              </a:ext>
            </a:extLst>
          </p:cNvPr>
          <p:cNvSpPr>
            <a:spLocks noGrp="1"/>
          </p:cNvSpPr>
          <p:nvPr>
            <p:ph type="title"/>
          </p:nvPr>
        </p:nvSpPr>
        <p:spPr/>
        <p:txBody>
          <a:bodyPr/>
          <a:lstStyle/>
          <a:p>
            <a:r>
              <a:rPr lang="en-US" dirty="0"/>
              <a:t>Key Concepts</a:t>
            </a:r>
          </a:p>
        </p:txBody>
      </p:sp>
    </p:spTree>
    <p:extLst>
      <p:ext uri="{BB962C8B-B14F-4D97-AF65-F5344CB8AC3E}">
        <p14:creationId xmlns:p14="http://schemas.microsoft.com/office/powerpoint/2010/main" val="369732262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1103-0835-B6DF-1986-F78691725852}"/>
              </a:ext>
            </a:extLst>
          </p:cNvPr>
          <p:cNvSpPr>
            <a:spLocks noGrp="1"/>
          </p:cNvSpPr>
          <p:nvPr>
            <p:ph type="title"/>
          </p:nvPr>
        </p:nvSpPr>
        <p:spPr/>
        <p:txBody>
          <a:bodyPr/>
          <a:lstStyle/>
          <a:p>
            <a:r>
              <a:rPr lang="en-US" dirty="0"/>
              <a:t>Step Size Control</a:t>
            </a:r>
          </a:p>
        </p:txBody>
      </p:sp>
      <p:sp>
        <p:nvSpPr>
          <p:cNvPr id="3" name="Content Placeholder 2">
            <a:extLst>
              <a:ext uri="{FF2B5EF4-FFF2-40B4-BE49-F238E27FC236}">
                <a16:creationId xmlns:a16="http://schemas.microsoft.com/office/drawing/2014/main" id="{A67FDF14-9C86-2C50-2CA1-9A85F2887EF8}"/>
              </a:ext>
            </a:extLst>
          </p:cNvPr>
          <p:cNvSpPr>
            <a:spLocks noGrp="1"/>
          </p:cNvSpPr>
          <p:nvPr>
            <p:ph idx="1"/>
          </p:nvPr>
        </p:nvSpPr>
        <p:spPr>
          <a:xfrm>
            <a:off x="1076138" y="1217466"/>
            <a:ext cx="10457913" cy="5265315"/>
          </a:xfrm>
        </p:spPr>
        <p:txBody>
          <a:bodyPr>
            <a:normAutofit/>
          </a:bodyPr>
          <a:lstStyle/>
          <a:p>
            <a:r>
              <a:rPr lang="en-US" dirty="0"/>
              <a:t>Error evaluation example: Consider a 4</a:t>
            </a:r>
            <a:r>
              <a:rPr lang="en-US" baseline="30000" dirty="0"/>
              <a:t>th</a:t>
            </a:r>
            <a:r>
              <a:rPr lang="en-US" dirty="0"/>
              <a:t> order RK integrator</a:t>
            </a:r>
          </a:p>
          <a:p>
            <a:pPr lvl="1"/>
            <a:r>
              <a:rPr lang="en-US" dirty="0"/>
              <a:t>Usual implementation require 4 evaluation of the dynamics functions</a:t>
            </a:r>
          </a:p>
          <a:p>
            <a:r>
              <a:rPr lang="en-US" dirty="0"/>
              <a:t>Approach 1: Steps of different sizes</a:t>
            </a:r>
          </a:p>
          <a:p>
            <a:pPr lvl="1"/>
            <a:r>
              <a:rPr lang="en-US" dirty="0"/>
              <a:t>The step of size h requires 4 function evaluations</a:t>
            </a:r>
          </a:p>
          <a:p>
            <a:pPr lvl="1"/>
            <a:r>
              <a:rPr lang="en-US" dirty="0"/>
              <a:t>The 2 steps of size h/2 require 7 more (evaluation at </a:t>
            </a:r>
            <a:r>
              <a:rPr lang="en-US" dirty="0" err="1"/>
              <a:t>t</a:t>
            </a:r>
            <a:r>
              <a:rPr lang="en-US" baseline="-25000" dirty="0" err="1"/>
              <a:t>i</a:t>
            </a:r>
            <a:r>
              <a:rPr lang="en-US" dirty="0"/>
              <a:t> was already performed), for a total of 11</a:t>
            </a:r>
          </a:p>
          <a:p>
            <a:r>
              <a:rPr lang="en-US" dirty="0"/>
              <a:t>Approach 2:</a:t>
            </a:r>
          </a:p>
          <a:p>
            <a:pPr lvl="1"/>
            <a:r>
              <a:rPr lang="en-US" dirty="0"/>
              <a:t>Use an RK4 and RK5 implementation</a:t>
            </a:r>
          </a:p>
          <a:p>
            <a:pPr lvl="1"/>
            <a:r>
              <a:rPr lang="en-US" dirty="0"/>
              <a:t>The RK4 uses 4 evaluations</a:t>
            </a:r>
          </a:p>
          <a:p>
            <a:pPr lvl="1"/>
            <a:r>
              <a:rPr lang="en-US" dirty="0"/>
              <a:t>The RK5 needs 6 evaluations adding 5 new evaluations, for a total  of 9</a:t>
            </a:r>
          </a:p>
          <a:p>
            <a:r>
              <a:rPr lang="en-US" dirty="0"/>
              <a:t>Approach 2 refined:</a:t>
            </a:r>
          </a:p>
          <a:p>
            <a:pPr lvl="1"/>
            <a:r>
              <a:rPr lang="en-US" dirty="0"/>
              <a:t>The RK5 algorithm has some leeway in the selection for the coefficients for the k</a:t>
            </a:r>
            <a:r>
              <a:rPr lang="en-US" baseline="-25000" dirty="0"/>
              <a:t>i</a:t>
            </a:r>
            <a:r>
              <a:rPr lang="en-US" dirty="0"/>
              <a:t> terms</a:t>
            </a:r>
          </a:p>
          <a:p>
            <a:pPr lvl="1"/>
            <a:r>
              <a:rPr lang="en-US" dirty="0"/>
              <a:t>With care, the RK5 implementation can reuse the RK4 evaluations</a:t>
            </a:r>
          </a:p>
          <a:p>
            <a:pPr lvl="1"/>
            <a:r>
              <a:rPr lang="en-US" dirty="0"/>
              <a:t>The typical RK4(5) implementation uses a total of 6 function evaluations, not 9</a:t>
            </a:r>
          </a:p>
          <a:p>
            <a:r>
              <a:rPr lang="en-US" dirty="0"/>
              <a:t>Note the labeling: The RungeKutta45 integrator in GMAT is a fifth order algorithm with 4</a:t>
            </a:r>
            <a:r>
              <a:rPr lang="en-US" baseline="30000" dirty="0"/>
              <a:t>th</a:t>
            </a:r>
            <a:r>
              <a:rPr lang="en-US" dirty="0"/>
              <a:t> order error control, and is typically labeled as a Runge-</a:t>
            </a:r>
            <a:r>
              <a:rPr lang="en-US" dirty="0" err="1"/>
              <a:t>Kutta</a:t>
            </a:r>
            <a:r>
              <a:rPr lang="en-US" dirty="0"/>
              <a:t> 4(5) implementation</a:t>
            </a:r>
          </a:p>
        </p:txBody>
      </p:sp>
      <p:sp>
        <p:nvSpPr>
          <p:cNvPr id="4" name="Slide Number Placeholder 3">
            <a:extLst>
              <a:ext uri="{FF2B5EF4-FFF2-40B4-BE49-F238E27FC236}">
                <a16:creationId xmlns:a16="http://schemas.microsoft.com/office/drawing/2014/main" id="{A0436129-7AD3-9945-321E-4B49FB6DF632}"/>
              </a:ext>
            </a:extLst>
          </p:cNvPr>
          <p:cNvSpPr>
            <a:spLocks noGrp="1"/>
          </p:cNvSpPr>
          <p:nvPr>
            <p:ph type="sldNum" sz="quarter" idx="12"/>
          </p:nvPr>
        </p:nvSpPr>
        <p:spPr/>
        <p:txBody>
          <a:bodyPr/>
          <a:lstStyle/>
          <a:p>
            <a:fld id="{B89D3D56-9C5D-E74E-9C18-21C2C5E31D07}" type="slidenum">
              <a:rPr lang="en-US" smtClean="0"/>
              <a:pPr/>
              <a:t>370</a:t>
            </a:fld>
            <a:endParaRPr lang="en-US"/>
          </a:p>
        </p:txBody>
      </p:sp>
    </p:spTree>
    <p:extLst>
      <p:ext uri="{BB962C8B-B14F-4D97-AF65-F5344CB8AC3E}">
        <p14:creationId xmlns:p14="http://schemas.microsoft.com/office/powerpoint/2010/main" val="40328868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91103-0835-B6DF-1986-F78691725852}"/>
              </a:ext>
            </a:extLst>
          </p:cNvPr>
          <p:cNvSpPr>
            <a:spLocks noGrp="1"/>
          </p:cNvSpPr>
          <p:nvPr>
            <p:ph type="title"/>
          </p:nvPr>
        </p:nvSpPr>
        <p:spPr/>
        <p:txBody>
          <a:bodyPr/>
          <a:lstStyle/>
          <a:p>
            <a:r>
              <a:rPr lang="en-US" dirty="0"/>
              <a:t>Step Size Control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67FDF14-9C86-2C50-2CA1-9A85F2887EF8}"/>
                  </a:ext>
                </a:extLst>
              </p:cNvPr>
              <p:cNvSpPr>
                <a:spLocks noGrp="1"/>
              </p:cNvSpPr>
              <p:nvPr>
                <p:ph idx="1"/>
              </p:nvPr>
            </p:nvSpPr>
            <p:spPr>
              <a:xfrm>
                <a:off x="1076138" y="1217466"/>
                <a:ext cx="10457913" cy="4741991"/>
              </a:xfrm>
            </p:spPr>
            <p:txBody>
              <a:bodyPr/>
              <a:lstStyle/>
              <a:p>
                <a:r>
                  <a:rPr lang="en-US" dirty="0"/>
                  <a:t>For a step of size h, the approach that uses 2 differently ordered steps and compares will run faster than the single algorithm 2-step method</a:t>
                </a:r>
              </a:p>
              <a:p>
                <a:r>
                  <a:rPr lang="en-US" dirty="0"/>
                  <a:t>Once the error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is estimated, the estimated error can be used to control the step size</a:t>
                </a:r>
              </a:p>
              <a:p>
                <a:r>
                  <a:rPr lang="en-US" dirty="0"/>
                  <a:t>If the user specifies a desired maximum error </a:t>
                </a:r>
                <a14:m>
                  <m:oMath xmlns:m="http://schemas.openxmlformats.org/officeDocument/2006/math">
                    <m:r>
                      <a:rPr lang="en-US" i="1" smtClean="0">
                        <a:latin typeface="Cambria Math" panose="02040503050406030204" pitchFamily="18" charset="0"/>
                        <a:ea typeface="Cambria Math" panose="02040503050406030204" pitchFamily="18" charset="0"/>
                      </a:rPr>
                      <m:t>𝜀</m:t>
                    </m:r>
                  </m:oMath>
                </a14:m>
                <a:r>
                  <a:rPr lang="en-US" dirty="0"/>
                  <a:t>, then in GMAT, the step size for the adaptive step schemes follows this recipe for the Runge-</a:t>
                </a:r>
                <a:r>
                  <a:rPr lang="en-US" dirty="0" err="1"/>
                  <a:t>Kutta</a:t>
                </a:r>
                <a:r>
                  <a:rPr lang="en-US" dirty="0"/>
                  <a:t> n(m) integrators:</a:t>
                </a:r>
              </a:p>
              <a:p>
                <a:pPr lvl="1"/>
                <a:r>
                  <a:rPr lang="en-US" dirty="0"/>
                  <a:t>The adapted step is computed using</a:t>
                </a:r>
              </a:p>
              <a:p>
                <a:pPr marL="457200" lvl="1" indent="0">
                  <a:buNone/>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𝑛𝑒𝑤</m:t>
                          </m:r>
                        </m:sub>
                      </m:sSub>
                      <m:r>
                        <a:rPr lang="en-US" b="0" i="1" smtClean="0">
                          <a:latin typeface="Cambria Math" panose="02040503050406030204" pitchFamily="18" charset="0"/>
                        </a:rPr>
                        <m:t>=</m:t>
                      </m:r>
                      <m:r>
                        <a:rPr lang="en-US" b="0" i="1" smtClean="0">
                          <a:latin typeface="Cambria Math" panose="02040503050406030204" pitchFamily="18" charset="0"/>
                        </a:rPr>
                        <m:t>𝑆</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𝑐𝑢𝑟𝑟𝑒𝑛𝑡</m:t>
                          </m:r>
                        </m:sub>
                      </m:sSub>
                      <m:sSup>
                        <m:sSupPr>
                          <m:ctrlPr>
                            <a:rPr lang="en-US" b="0" i="1" smtClean="0">
                              <a:latin typeface="Cambria Math" panose="02040503050406030204" pitchFamily="18" charset="0"/>
                            </a:rPr>
                          </m:ctrlPr>
                        </m:sSupPr>
                        <m:e>
                          <m:d>
                            <m:dPr>
                              <m:begChr m:val="|"/>
                              <m:endChr m:val="|"/>
                              <m:ctrlPr>
                                <a:rPr lang="en-US" i="1">
                                  <a:latin typeface="Cambria Math" panose="02040503050406030204" pitchFamily="18" charset="0"/>
                                </a:rPr>
                              </m:ctrlPr>
                            </m:dPr>
                            <m:e>
                              <m:f>
                                <m:fPr>
                                  <m:ctrlPr>
                                    <a:rPr lang="en-US" i="1">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𝜀</m:t>
                                  </m:r>
                                </m:num>
                                <m:den>
                                  <m:r>
                                    <a:rPr lang="en-US" i="1" smtClean="0">
                                      <a:latin typeface="Cambria Math" panose="02040503050406030204" pitchFamily="18" charset="0"/>
                                      <a:ea typeface="Cambria Math" panose="02040503050406030204" pitchFamily="18" charset="0"/>
                                    </a:rPr>
                                    <m:t>∆</m:t>
                                  </m:r>
                                </m:den>
                              </m:f>
                            </m:e>
                          </m:d>
                        </m:e>
                        <m:sup>
                          <m:r>
                            <a:rPr lang="en-US" b="0" i="1" smtClean="0">
                              <a:latin typeface="Cambria Math" panose="02040503050406030204" pitchFamily="18" charset="0"/>
                            </a:rPr>
                            <m:t>1/</m:t>
                          </m:r>
                          <m:r>
                            <a:rPr lang="en-US" b="0" i="1" smtClean="0">
                              <a:latin typeface="Cambria Math" panose="02040503050406030204" pitchFamily="18" charset="0"/>
                            </a:rPr>
                            <m:t>𝑚</m:t>
                          </m:r>
                        </m:sup>
                      </m:sSup>
                    </m:oMath>
                  </m:oMathPara>
                </a14:m>
                <a:endParaRPr lang="en-US" dirty="0"/>
              </a:p>
              <a:p>
                <a:pPr marL="576961" lvl="2" indent="0">
                  <a:buNone/>
                </a:pPr>
                <a:r>
                  <a:rPr lang="en-US" dirty="0"/>
                  <a:t>Where S is a “safety” factor of 0.9, used to ensure that steps do not grow too large</a:t>
                </a:r>
              </a:p>
              <a:p>
                <a:pPr lvl="1"/>
                <a:r>
                  <a:rPr lang="en-US" dirty="0"/>
                  <a:t>If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&lt; </a:t>
                </a:r>
                <a14:m>
                  <m:oMath xmlns:m="http://schemas.openxmlformats.org/officeDocument/2006/math">
                    <m:r>
                      <a:rPr lang="en-US" i="1">
                        <a:latin typeface="Cambria Math" panose="02040503050406030204" pitchFamily="18" charset="0"/>
                        <a:ea typeface="Cambria Math" panose="02040503050406030204" pitchFamily="18" charset="0"/>
                      </a:rPr>
                      <m:t>𝜀</m:t>
                    </m:r>
                  </m:oMath>
                </a14:m>
                <a:r>
                  <a:rPr lang="en-US" dirty="0"/>
                  <a:t>, a larger step would have been acceptable.  The current step of order m is accepted, and the step size for the next step is increased to </a:t>
                </a:r>
                <a:r>
                  <a:rPr lang="en-US" i="1" dirty="0" err="1"/>
                  <a:t>h</a:t>
                </a:r>
                <a:r>
                  <a:rPr lang="en-US" i="1" baseline="-25000" dirty="0" err="1"/>
                  <a:t>new</a:t>
                </a:r>
                <a:endParaRPr lang="en-US" baseline="-25000" dirty="0"/>
              </a:p>
              <a:p>
                <a:pPr lvl="1"/>
                <a:r>
                  <a:rPr lang="en-US" dirty="0"/>
                  <a:t>If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&gt; </a:t>
                </a:r>
                <a14:m>
                  <m:oMath xmlns:m="http://schemas.openxmlformats.org/officeDocument/2006/math">
                    <m:r>
                      <a:rPr lang="en-US" i="1">
                        <a:latin typeface="Cambria Math" panose="02040503050406030204" pitchFamily="18" charset="0"/>
                        <a:ea typeface="Cambria Math" panose="02040503050406030204" pitchFamily="18" charset="0"/>
                      </a:rPr>
                      <m:t>𝜀</m:t>
                    </m:r>
                  </m:oMath>
                </a14:m>
                <a:r>
                  <a:rPr lang="en-US" dirty="0"/>
                  <a:t>, the error is too large, and the current step is recomputed at </a:t>
                </a:r>
                <a:r>
                  <a:rPr lang="en-US" dirty="0" err="1"/>
                  <a:t>stepsize</a:t>
                </a:r>
                <a:r>
                  <a:rPr lang="en-US" dirty="0"/>
                  <a:t> </a:t>
                </a:r>
                <a:r>
                  <a:rPr lang="en-US" i="1" dirty="0" err="1"/>
                  <a:t>h</a:t>
                </a:r>
                <a:r>
                  <a:rPr lang="en-US" i="1" baseline="-25000" dirty="0" err="1"/>
                  <a:t>new</a:t>
                </a:r>
                <a:endParaRPr lang="en-US" dirty="0"/>
              </a:p>
            </p:txBody>
          </p:sp>
        </mc:Choice>
        <mc:Fallback xmlns="">
          <p:sp>
            <p:nvSpPr>
              <p:cNvPr id="3" name="Content Placeholder 2">
                <a:extLst>
                  <a:ext uri="{FF2B5EF4-FFF2-40B4-BE49-F238E27FC236}">
                    <a16:creationId xmlns:a16="http://schemas.microsoft.com/office/drawing/2014/main" id="{A67FDF14-9C86-2C50-2CA1-9A85F2887EF8}"/>
                  </a:ext>
                </a:extLst>
              </p:cNvPr>
              <p:cNvSpPr>
                <a:spLocks noGrp="1" noRot="1" noChangeAspect="1" noMove="1" noResize="1" noEditPoints="1" noAdjustHandles="1" noChangeArrowheads="1" noChangeShapeType="1" noTextEdit="1"/>
              </p:cNvSpPr>
              <p:nvPr>
                <p:ph idx="1"/>
              </p:nvPr>
            </p:nvSpPr>
            <p:spPr>
              <a:xfrm>
                <a:off x="1076138" y="1217466"/>
                <a:ext cx="10457913" cy="4741991"/>
              </a:xfrm>
              <a:blipFill>
                <a:blip r:embed="rId2"/>
                <a:stretch>
                  <a:fillRect l="-408" t="-192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A0436129-7AD3-9945-321E-4B49FB6DF632}"/>
              </a:ext>
            </a:extLst>
          </p:cNvPr>
          <p:cNvSpPr>
            <a:spLocks noGrp="1"/>
          </p:cNvSpPr>
          <p:nvPr>
            <p:ph type="sldNum" sz="quarter" idx="12"/>
          </p:nvPr>
        </p:nvSpPr>
        <p:spPr/>
        <p:txBody>
          <a:bodyPr/>
          <a:lstStyle/>
          <a:p>
            <a:fld id="{B89D3D56-9C5D-E74E-9C18-21C2C5E31D07}" type="slidenum">
              <a:rPr lang="en-US" smtClean="0"/>
              <a:pPr/>
              <a:t>371</a:t>
            </a:fld>
            <a:endParaRPr lang="en-US"/>
          </a:p>
        </p:txBody>
      </p:sp>
    </p:spTree>
    <p:extLst>
      <p:ext uri="{BB962C8B-B14F-4D97-AF65-F5344CB8AC3E}">
        <p14:creationId xmlns:p14="http://schemas.microsoft.com/office/powerpoint/2010/main" val="14979544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E7E0323-F0FA-FA9D-892D-64CB005B0EFB}"/>
                  </a:ext>
                </a:extLst>
              </p:cNvPr>
              <p:cNvSpPr>
                <a:spLocks noGrp="1"/>
              </p:cNvSpPr>
              <p:nvPr>
                <p:ph sz="half" idx="1"/>
              </p:nvPr>
            </p:nvSpPr>
            <p:spPr>
              <a:xfrm>
                <a:off x="1379318" y="1568229"/>
                <a:ext cx="7680554" cy="4343400"/>
              </a:xfrm>
            </p:spPr>
            <p:txBody>
              <a:bodyPr>
                <a:normAutofit fontScale="85000" lnSpcReduction="20000"/>
              </a:bodyPr>
              <a:lstStyle/>
              <a:p>
                <a:r>
                  <a:rPr lang="en-US" dirty="0"/>
                  <a:t>The error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is measured relative to some quantity:</a:t>
                </a:r>
                <a:br>
                  <a:rPr lang="en-US" dirty="0"/>
                </a:br>
                <a:endParaRPr lang="en-US" dirty="0"/>
              </a:p>
              <a:p>
                <a:pPr marL="0" indent="0">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bSup>
                            <m:sSubSupPr>
                              <m:ctrlPr>
                                <a:rPr lang="en-US" b="0" i="1" smtClean="0">
                                  <a:latin typeface="Cambria Math" panose="02040503050406030204" pitchFamily="18" charset="0"/>
                                  <a:ea typeface="Cambria Math" panose="02040503050406030204" pitchFamily="18" charset="0"/>
                                </a:rPr>
                              </m:ctrlPr>
                            </m:sSubSupPr>
                            <m:e>
                              <m:r>
                                <a:rPr lang="en-US" b="1" i="0" smtClean="0">
                                  <a:latin typeface="Cambria Math" panose="02040503050406030204" pitchFamily="18" charset="0"/>
                                  <a:ea typeface="Cambria Math" panose="02040503050406030204" pitchFamily="18" charset="0"/>
                                </a:rPr>
                                <m:t>𝐬</m:t>
                              </m:r>
                            </m:e>
                            <m:sub>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𝑜𝑟𝑑𝑒𝑟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𝑠𝑡𝑒𝑝</m:t>
                              </m:r>
                              <m:r>
                                <a:rPr lang="en-US" b="0"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b="1">
                                  <a:latin typeface="Cambria Math" panose="02040503050406030204" pitchFamily="18" charset="0"/>
                                  <a:ea typeface="Cambria Math" panose="02040503050406030204" pitchFamily="18" charset="0"/>
                                </a:rPr>
                                <m:t>𝐬</m:t>
                              </m:r>
                            </m:e>
                            <m:sub>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𝑜𝑟𝑑𝑒𝑟</m:t>
                              </m:r>
                              <m:r>
                                <a:rPr lang="en-US" i="1">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𝑠𝑡𝑒𝑝</m:t>
                              </m:r>
                              <m:r>
                                <a:rPr lang="en-US" i="1">
                                  <a:latin typeface="Cambria Math" panose="02040503050406030204" pitchFamily="18" charset="0"/>
                                  <a:ea typeface="Cambria Math" panose="02040503050406030204" pitchFamily="18" charset="0"/>
                                </a:rPr>
                                <m:t>)</m:t>
                              </m:r>
                            </m:sup>
                          </m:sSubSup>
                        </m:num>
                        <m:den>
                          <m:r>
                            <a:rPr lang="en-US" b="0" i="1" smtClean="0">
                              <a:latin typeface="Cambria Math" panose="02040503050406030204" pitchFamily="18" charset="0"/>
                              <a:ea typeface="Cambria Math" panose="02040503050406030204" pitchFamily="18" charset="0"/>
                            </a:rPr>
                            <m:t>???</m:t>
                          </m:r>
                        </m:den>
                      </m:f>
                    </m:oMath>
                  </m:oMathPara>
                </a14:m>
                <a:endParaRPr lang="en-US" dirty="0"/>
              </a:p>
              <a:p>
                <a:r>
                  <a:rPr lang="en-US" dirty="0"/>
                  <a:t>Denominator here can</a:t>
                </a:r>
              </a:p>
              <a:p>
                <a:pPr lvl="1"/>
                <a:r>
                  <a:rPr lang="en-US" dirty="0"/>
                  <a:t>The corresponding state element</a:t>
                </a:r>
              </a:p>
              <a:p>
                <a:pPr lvl="1"/>
                <a:r>
                  <a:rPr lang="en-US" dirty="0"/>
                  <a:t>The change in the corresponding state element</a:t>
                </a:r>
              </a:p>
              <a:p>
                <a:r>
                  <a:rPr lang="en-US" dirty="0"/>
                  <a:t>By “state element” </a:t>
                </a:r>
                <a:r>
                  <a:rPr lang="en-US"/>
                  <a:t>I mean one </a:t>
                </a:r>
                <a:r>
                  <a:rPr lang="en-US" dirty="0"/>
                  <a:t>of:</a:t>
                </a:r>
              </a:p>
              <a:p>
                <a:pPr lvl="1"/>
                <a:r>
                  <a:rPr lang="en-US" dirty="0"/>
                  <a:t>The state component</a:t>
                </a:r>
              </a:p>
              <a:p>
                <a:pPr lvl="1"/>
                <a:r>
                  <a:rPr lang="en-US" dirty="0"/>
                  <a:t>The Root sum square (RSS) position or velocity</a:t>
                </a:r>
              </a:p>
              <a:p>
                <a:r>
                  <a:rPr lang="en-US" dirty="0"/>
                  <a:t>GMAT’s error control options:</a:t>
                </a:r>
              </a:p>
              <a:p>
                <a:pPr lvl="1"/>
                <a:r>
                  <a:rPr lang="en-US" dirty="0"/>
                  <a:t>None:  No error control.  Users must select good step sizes.</a:t>
                </a:r>
              </a:p>
              <a:p>
                <a:pPr lvl="1"/>
                <a:r>
                  <a:rPr lang="en-US" dirty="0"/>
                  <a:t>RSS State:  Error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RSS position or velocity over RSS value of the state</a:t>
                </a:r>
              </a:p>
              <a:p>
                <a:pPr lvl="1"/>
                <a:r>
                  <a:rPr lang="en-US" dirty="0"/>
                  <a:t>RSS Step:  Error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RSS position or velocity over RSS change in the state</a:t>
                </a:r>
              </a:p>
              <a:p>
                <a:pPr lvl="1"/>
                <a:r>
                  <a:rPr lang="en-US" dirty="0"/>
                  <a:t>Largest State:  Error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position or velocity element over value of the state element</a:t>
                </a:r>
              </a:p>
              <a:p>
                <a:pPr lvl="1"/>
                <a:r>
                  <a:rPr lang="en-US" dirty="0"/>
                  <a:t>Largest Step:  Error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position or velocity element over change in the state element</a:t>
                </a:r>
              </a:p>
            </p:txBody>
          </p:sp>
        </mc:Choice>
        <mc:Fallback xmlns="">
          <p:sp>
            <p:nvSpPr>
              <p:cNvPr id="5" name="Content Placeholder 4">
                <a:extLst>
                  <a:ext uri="{FF2B5EF4-FFF2-40B4-BE49-F238E27FC236}">
                    <a16:creationId xmlns:a16="http://schemas.microsoft.com/office/drawing/2014/main" id="{DE7E0323-F0FA-FA9D-892D-64CB005B0EFB}"/>
                  </a:ext>
                </a:extLst>
              </p:cNvPr>
              <p:cNvSpPr>
                <a:spLocks noGrp="1" noRot="1" noChangeAspect="1" noMove="1" noResize="1" noEditPoints="1" noAdjustHandles="1" noChangeArrowheads="1" noChangeShapeType="1" noTextEdit="1"/>
              </p:cNvSpPr>
              <p:nvPr>
                <p:ph sz="half" idx="1"/>
              </p:nvPr>
            </p:nvSpPr>
            <p:spPr>
              <a:xfrm>
                <a:off x="1379318" y="1568229"/>
                <a:ext cx="7680554" cy="4343400"/>
              </a:xfrm>
              <a:blipFill>
                <a:blip r:embed="rId2"/>
                <a:stretch>
                  <a:fillRect l="-238" t="-2384"/>
                </a:stretch>
              </a:blipFill>
            </p:spPr>
            <p:txBody>
              <a:bodyPr/>
              <a:lstStyle/>
              <a:p>
                <a:r>
                  <a:rPr lang="en-US">
                    <a:noFill/>
                  </a:rPr>
                  <a:t> </a:t>
                </a:r>
              </a:p>
            </p:txBody>
          </p:sp>
        </mc:Fallback>
      </mc:AlternateContent>
      <p:pic>
        <p:nvPicPr>
          <p:cNvPr id="8" name="Content Placeholder 7">
            <a:extLst>
              <a:ext uri="{FF2B5EF4-FFF2-40B4-BE49-F238E27FC236}">
                <a16:creationId xmlns:a16="http://schemas.microsoft.com/office/drawing/2014/main" id="{03251636-B3E1-E783-1208-F01C764B3918}"/>
              </a:ext>
            </a:extLst>
          </p:cNvPr>
          <p:cNvPicPr>
            <a:picLocks noGrp="1" noChangeAspect="1"/>
          </p:cNvPicPr>
          <p:nvPr>
            <p:ph sz="half" idx="2"/>
          </p:nvPr>
        </p:nvPicPr>
        <p:blipFill>
          <a:blip r:embed="rId3"/>
          <a:stretch>
            <a:fillRect/>
          </a:stretch>
        </p:blipFill>
        <p:spPr>
          <a:xfrm>
            <a:off x="9361715" y="1600201"/>
            <a:ext cx="2166032" cy="1941661"/>
          </a:xfrm>
        </p:spPr>
      </p:pic>
      <p:sp>
        <p:nvSpPr>
          <p:cNvPr id="4" name="Slide Number Placeholder 3">
            <a:extLst>
              <a:ext uri="{FF2B5EF4-FFF2-40B4-BE49-F238E27FC236}">
                <a16:creationId xmlns:a16="http://schemas.microsoft.com/office/drawing/2014/main" id="{A0436129-7AD3-9945-321E-4B49FB6DF632}"/>
              </a:ext>
            </a:extLst>
          </p:cNvPr>
          <p:cNvSpPr>
            <a:spLocks noGrp="1"/>
          </p:cNvSpPr>
          <p:nvPr>
            <p:ph type="sldNum" sz="quarter" idx="12"/>
          </p:nvPr>
        </p:nvSpPr>
        <p:spPr/>
        <p:txBody>
          <a:bodyPr/>
          <a:lstStyle/>
          <a:p>
            <a:fld id="{B89D3D56-9C5D-E74E-9C18-21C2C5E31D07}" type="slidenum">
              <a:rPr lang="en-US" smtClean="0"/>
              <a:pPr/>
              <a:t>372</a:t>
            </a:fld>
            <a:endParaRPr lang="en-US"/>
          </a:p>
        </p:txBody>
      </p:sp>
      <p:sp>
        <p:nvSpPr>
          <p:cNvPr id="2" name="Title 1">
            <a:extLst>
              <a:ext uri="{FF2B5EF4-FFF2-40B4-BE49-F238E27FC236}">
                <a16:creationId xmlns:a16="http://schemas.microsoft.com/office/drawing/2014/main" id="{0CA91103-0835-B6DF-1986-F78691725852}"/>
              </a:ext>
            </a:extLst>
          </p:cNvPr>
          <p:cNvSpPr>
            <a:spLocks noGrp="1"/>
          </p:cNvSpPr>
          <p:nvPr>
            <p:ph type="title"/>
          </p:nvPr>
        </p:nvSpPr>
        <p:spPr/>
        <p:txBody>
          <a:bodyPr/>
          <a:lstStyle/>
          <a:p>
            <a:r>
              <a:rPr lang="en-US" dirty="0"/>
              <a:t>Control Options</a:t>
            </a:r>
          </a:p>
        </p:txBody>
      </p:sp>
    </p:spTree>
    <p:extLst>
      <p:ext uri="{BB962C8B-B14F-4D97-AF65-F5344CB8AC3E}">
        <p14:creationId xmlns:p14="http://schemas.microsoft.com/office/powerpoint/2010/main" val="31632237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2752B-06C3-87CE-C17B-D7CB47896E23}"/>
              </a:ext>
            </a:extLst>
          </p:cNvPr>
          <p:cNvSpPr>
            <a:spLocks noGrp="1"/>
          </p:cNvSpPr>
          <p:nvPr>
            <p:ph type="title"/>
          </p:nvPr>
        </p:nvSpPr>
        <p:spPr/>
        <p:txBody>
          <a:bodyPr/>
          <a:lstStyle/>
          <a:p>
            <a:r>
              <a:rPr lang="en-US" dirty="0"/>
              <a:t>GMAT Propagator and Integrators</a:t>
            </a:r>
          </a:p>
        </p:txBody>
      </p:sp>
      <p:sp>
        <p:nvSpPr>
          <p:cNvPr id="3" name="Content Placeholder 2">
            <a:extLst>
              <a:ext uri="{FF2B5EF4-FFF2-40B4-BE49-F238E27FC236}">
                <a16:creationId xmlns:a16="http://schemas.microsoft.com/office/drawing/2014/main" id="{06F62B69-4C96-6636-7F7E-C58BC5E4B032}"/>
              </a:ext>
            </a:extLst>
          </p:cNvPr>
          <p:cNvSpPr>
            <a:spLocks noGrp="1"/>
          </p:cNvSpPr>
          <p:nvPr>
            <p:ph idx="1"/>
          </p:nvPr>
        </p:nvSpPr>
        <p:spPr>
          <a:xfrm>
            <a:off x="1076138" y="1217466"/>
            <a:ext cx="6339961" cy="5536482"/>
          </a:xfrm>
        </p:spPr>
        <p:txBody>
          <a:bodyPr>
            <a:normAutofit fontScale="92500" lnSpcReduction="10000"/>
          </a:bodyPr>
          <a:lstStyle/>
          <a:p>
            <a:r>
              <a:rPr lang="en-US" dirty="0"/>
              <a:t>6 RK integrators and any dynamics configuration:</a:t>
            </a:r>
          </a:p>
          <a:p>
            <a:pPr lvl="1"/>
            <a:r>
              <a:rPr lang="en-US" dirty="0"/>
              <a:t>RungeKutta89</a:t>
            </a:r>
          </a:p>
          <a:p>
            <a:pPr lvl="1"/>
            <a:r>
              <a:rPr lang="en-US" dirty="0"/>
              <a:t>PrinceDormand78</a:t>
            </a:r>
          </a:p>
          <a:p>
            <a:pPr lvl="1"/>
            <a:r>
              <a:rPr lang="en-US" dirty="0"/>
              <a:t>PrinceDormand45</a:t>
            </a:r>
          </a:p>
          <a:p>
            <a:pPr lvl="1"/>
            <a:r>
              <a:rPr lang="en-US" dirty="0"/>
              <a:t>RungeKutta56</a:t>
            </a:r>
          </a:p>
          <a:p>
            <a:pPr lvl="1"/>
            <a:r>
              <a:rPr lang="en-US" dirty="0"/>
              <a:t>PrinceDormand853</a:t>
            </a:r>
          </a:p>
          <a:p>
            <a:pPr lvl="1"/>
            <a:r>
              <a:rPr lang="en-US" dirty="0"/>
              <a:t>RungeKutta4</a:t>
            </a:r>
          </a:p>
          <a:p>
            <a:r>
              <a:rPr lang="en-US" dirty="0"/>
              <a:t>1 Specialized RK integrators using only 2</a:t>
            </a:r>
            <a:r>
              <a:rPr lang="en-US" baseline="30000" dirty="0"/>
              <a:t>nd</a:t>
            </a:r>
            <a:r>
              <a:rPr lang="en-US" dirty="0"/>
              <a:t> order dynamics:</a:t>
            </a:r>
          </a:p>
          <a:p>
            <a:pPr lvl="1"/>
            <a:r>
              <a:rPr lang="en-US" dirty="0"/>
              <a:t>RungeKutta68</a:t>
            </a:r>
          </a:p>
          <a:p>
            <a:r>
              <a:rPr lang="en-US" dirty="0"/>
              <a:t>2 additional numerical integrators:</a:t>
            </a:r>
          </a:p>
          <a:p>
            <a:pPr lvl="1"/>
            <a:r>
              <a:rPr lang="en-US" dirty="0" err="1"/>
              <a:t>AdamsBashforthMoulton</a:t>
            </a:r>
            <a:endParaRPr lang="en-US" dirty="0"/>
          </a:p>
          <a:p>
            <a:pPr lvl="1"/>
            <a:r>
              <a:rPr lang="en-US" dirty="0" err="1"/>
              <a:t>BulirschStoer</a:t>
            </a:r>
            <a:r>
              <a:rPr lang="en-US" dirty="0"/>
              <a:t> (Usually disabled)</a:t>
            </a:r>
          </a:p>
          <a:p>
            <a:r>
              <a:rPr lang="en-US" dirty="0"/>
              <a:t>4 Ephemeris Propagators:</a:t>
            </a:r>
          </a:p>
          <a:p>
            <a:pPr lvl="1"/>
            <a:r>
              <a:rPr lang="en-US" dirty="0"/>
              <a:t>SPK</a:t>
            </a:r>
          </a:p>
          <a:p>
            <a:pPr lvl="1"/>
            <a:r>
              <a:rPr lang="en-US" dirty="0"/>
              <a:t>Code500</a:t>
            </a:r>
          </a:p>
          <a:p>
            <a:pPr lvl="1"/>
            <a:r>
              <a:rPr lang="en-US" dirty="0"/>
              <a:t>STK</a:t>
            </a:r>
          </a:p>
          <a:p>
            <a:pPr lvl="1"/>
            <a:r>
              <a:rPr lang="en-US" dirty="0"/>
              <a:t>CCSDS-OEM</a:t>
            </a:r>
          </a:p>
          <a:p>
            <a:r>
              <a:rPr lang="en-US" dirty="0"/>
              <a:t>One analytic propagator:</a:t>
            </a:r>
          </a:p>
          <a:p>
            <a:pPr lvl="1"/>
            <a:r>
              <a:rPr lang="en-US" dirty="0"/>
              <a:t>SPICESGP4</a:t>
            </a:r>
          </a:p>
        </p:txBody>
      </p:sp>
      <p:sp>
        <p:nvSpPr>
          <p:cNvPr id="4" name="Slide Number Placeholder 3">
            <a:extLst>
              <a:ext uri="{FF2B5EF4-FFF2-40B4-BE49-F238E27FC236}">
                <a16:creationId xmlns:a16="http://schemas.microsoft.com/office/drawing/2014/main" id="{98D91823-9940-41F8-316F-A488572836EB}"/>
              </a:ext>
            </a:extLst>
          </p:cNvPr>
          <p:cNvSpPr>
            <a:spLocks noGrp="1"/>
          </p:cNvSpPr>
          <p:nvPr>
            <p:ph type="sldNum" sz="quarter" idx="12"/>
          </p:nvPr>
        </p:nvSpPr>
        <p:spPr/>
        <p:txBody>
          <a:bodyPr/>
          <a:lstStyle/>
          <a:p>
            <a:fld id="{B89D3D56-9C5D-E74E-9C18-21C2C5E31D07}" type="slidenum">
              <a:rPr lang="en-US" smtClean="0"/>
              <a:pPr/>
              <a:t>373</a:t>
            </a:fld>
            <a:endParaRPr lang="en-US"/>
          </a:p>
        </p:txBody>
      </p:sp>
      <p:pic>
        <p:nvPicPr>
          <p:cNvPr id="6" name="Picture 5">
            <a:extLst>
              <a:ext uri="{FF2B5EF4-FFF2-40B4-BE49-F238E27FC236}">
                <a16:creationId xmlns:a16="http://schemas.microsoft.com/office/drawing/2014/main" id="{10F04483-1DAE-E6A4-E286-D81E2B6A291E}"/>
              </a:ext>
            </a:extLst>
          </p:cNvPr>
          <p:cNvPicPr>
            <a:picLocks noChangeAspect="1"/>
          </p:cNvPicPr>
          <p:nvPr/>
        </p:nvPicPr>
        <p:blipFill>
          <a:blip r:embed="rId2"/>
          <a:stretch>
            <a:fillRect/>
          </a:stretch>
        </p:blipFill>
        <p:spPr>
          <a:xfrm>
            <a:off x="8045097" y="1217466"/>
            <a:ext cx="3492679" cy="3460928"/>
          </a:xfrm>
          <a:prstGeom prst="rect">
            <a:avLst/>
          </a:prstGeom>
        </p:spPr>
      </p:pic>
    </p:spTree>
    <p:extLst>
      <p:ext uri="{BB962C8B-B14F-4D97-AF65-F5344CB8AC3E}">
        <p14:creationId xmlns:p14="http://schemas.microsoft.com/office/powerpoint/2010/main" val="12011784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38CF3-D81B-88A9-00D3-79BF578F740E}"/>
              </a:ext>
            </a:extLst>
          </p:cNvPr>
          <p:cNvSpPr>
            <a:spLocks noGrp="1"/>
          </p:cNvSpPr>
          <p:nvPr>
            <p:ph type="title"/>
          </p:nvPr>
        </p:nvSpPr>
        <p:spPr/>
        <p:txBody>
          <a:bodyPr/>
          <a:lstStyle/>
          <a:p>
            <a:r>
              <a:rPr lang="en-US" dirty="0"/>
              <a:t>Propagator Selection</a:t>
            </a:r>
          </a:p>
        </p:txBody>
      </p:sp>
      <p:sp>
        <p:nvSpPr>
          <p:cNvPr id="3" name="Content Placeholder 2">
            <a:extLst>
              <a:ext uri="{FF2B5EF4-FFF2-40B4-BE49-F238E27FC236}">
                <a16:creationId xmlns:a16="http://schemas.microsoft.com/office/drawing/2014/main" id="{22FCC7E3-9A2D-BAF9-1CB6-3D58160C7E50}"/>
              </a:ext>
            </a:extLst>
          </p:cNvPr>
          <p:cNvSpPr>
            <a:spLocks noGrp="1"/>
          </p:cNvSpPr>
          <p:nvPr>
            <p:ph idx="1"/>
          </p:nvPr>
        </p:nvSpPr>
        <p:spPr>
          <a:xfrm>
            <a:off x="1076139" y="1217466"/>
            <a:ext cx="6516534" cy="4741991"/>
          </a:xfrm>
        </p:spPr>
        <p:txBody>
          <a:bodyPr vert="horz" lIns="91440" tIns="45720" rIns="91440" bIns="45720" rtlCol="0" anchor="t">
            <a:normAutofit/>
          </a:bodyPr>
          <a:lstStyle/>
          <a:p>
            <a:r>
              <a:rPr lang="en-US" dirty="0"/>
              <a:t>For precision propagation from a force model</a:t>
            </a:r>
          </a:p>
          <a:p>
            <a:pPr lvl="1"/>
            <a:r>
              <a:rPr lang="en-US" dirty="0"/>
              <a:t>Use a Runge-</a:t>
            </a:r>
            <a:r>
              <a:rPr lang="en-US" dirty="0" err="1"/>
              <a:t>Kutta</a:t>
            </a:r>
            <a:r>
              <a:rPr lang="en-US" dirty="0"/>
              <a:t> Integrator</a:t>
            </a:r>
          </a:p>
          <a:p>
            <a:pPr lvl="1"/>
            <a:r>
              <a:rPr lang="en-US" dirty="0"/>
              <a:t>Set the numerical accuracy to 1e-11 or better</a:t>
            </a:r>
          </a:p>
          <a:p>
            <a:pPr lvl="1"/>
            <a:r>
              <a:rPr lang="en-US" dirty="0"/>
              <a:t>Set the minimum step size to 0.0</a:t>
            </a:r>
          </a:p>
          <a:p>
            <a:pPr marL="740410" lvl="1" indent="-283210"/>
            <a:r>
              <a:rPr lang="en-US" dirty="0">
                <a:latin typeface="Calibri"/>
                <a:cs typeface="Calibri"/>
              </a:rPr>
              <a:t>Set the maximum step </a:t>
            </a:r>
            <a:r>
              <a:rPr lang="en-US">
                <a:latin typeface="Calibri"/>
                <a:cs typeface="Calibri"/>
              </a:rPr>
              <a:t>size</a:t>
            </a:r>
            <a:r>
              <a:rPr lang="en-US" dirty="0">
                <a:latin typeface="Calibri"/>
                <a:cs typeface="Calibri"/>
              </a:rPr>
              <a:t> to a value appropriate for your orbit</a:t>
            </a:r>
          </a:p>
          <a:p>
            <a:pPr lvl="1"/>
            <a:r>
              <a:rPr lang="en-US" dirty="0"/>
              <a:t>The settings shown here are my usual set for Earth orbiters</a:t>
            </a:r>
          </a:p>
          <a:p>
            <a:r>
              <a:rPr lang="en-US" dirty="0"/>
              <a:t>For ephemeris propagation, use the propagator that matches your ephemeris type</a:t>
            </a:r>
          </a:p>
          <a:p>
            <a:r>
              <a:rPr lang="en-US" dirty="0"/>
              <a:t>Use the SPICESGP4 propagator for two-line element sets</a:t>
            </a:r>
          </a:p>
        </p:txBody>
      </p:sp>
      <p:sp>
        <p:nvSpPr>
          <p:cNvPr id="4" name="Slide Number Placeholder 3">
            <a:extLst>
              <a:ext uri="{FF2B5EF4-FFF2-40B4-BE49-F238E27FC236}">
                <a16:creationId xmlns:a16="http://schemas.microsoft.com/office/drawing/2014/main" id="{B413A8D1-3BD7-2D36-02E2-9B441FEBCF6F}"/>
              </a:ext>
            </a:extLst>
          </p:cNvPr>
          <p:cNvSpPr>
            <a:spLocks noGrp="1"/>
          </p:cNvSpPr>
          <p:nvPr>
            <p:ph type="sldNum" sz="quarter" idx="12"/>
          </p:nvPr>
        </p:nvSpPr>
        <p:spPr/>
        <p:txBody>
          <a:bodyPr/>
          <a:lstStyle/>
          <a:p>
            <a:fld id="{B89D3D56-9C5D-E74E-9C18-21C2C5E31D07}" type="slidenum">
              <a:rPr lang="en-US" smtClean="0"/>
              <a:pPr/>
              <a:t>374</a:t>
            </a:fld>
            <a:endParaRPr lang="en-US"/>
          </a:p>
        </p:txBody>
      </p:sp>
      <p:pic>
        <p:nvPicPr>
          <p:cNvPr id="6" name="Picture 5">
            <a:extLst>
              <a:ext uri="{FF2B5EF4-FFF2-40B4-BE49-F238E27FC236}">
                <a16:creationId xmlns:a16="http://schemas.microsoft.com/office/drawing/2014/main" id="{39C5418D-5E64-906F-6E73-82C53C02A9D8}"/>
              </a:ext>
            </a:extLst>
          </p:cNvPr>
          <p:cNvPicPr>
            <a:picLocks noChangeAspect="1"/>
          </p:cNvPicPr>
          <p:nvPr/>
        </p:nvPicPr>
        <p:blipFill>
          <a:blip r:embed="rId2"/>
          <a:stretch>
            <a:fillRect/>
          </a:stretch>
        </p:blipFill>
        <p:spPr>
          <a:xfrm>
            <a:off x="8370183" y="1217466"/>
            <a:ext cx="3460928" cy="2743341"/>
          </a:xfrm>
          <a:prstGeom prst="rect">
            <a:avLst/>
          </a:prstGeom>
        </p:spPr>
      </p:pic>
    </p:spTree>
    <p:extLst>
      <p:ext uri="{BB962C8B-B14F-4D97-AF65-F5344CB8AC3E}">
        <p14:creationId xmlns:p14="http://schemas.microsoft.com/office/powerpoint/2010/main" val="18813733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7D316-47EC-E6A2-E210-2DA434157CDE}"/>
              </a:ext>
            </a:extLst>
          </p:cNvPr>
          <p:cNvSpPr>
            <a:spLocks noGrp="1"/>
          </p:cNvSpPr>
          <p:nvPr>
            <p:ph type="title"/>
          </p:nvPr>
        </p:nvSpPr>
        <p:spPr/>
        <p:txBody>
          <a:bodyPr/>
          <a:lstStyle/>
          <a:p>
            <a:r>
              <a:rPr lang="en-US" dirty="0"/>
              <a:t>Runge-</a:t>
            </a:r>
            <a:r>
              <a:rPr lang="en-US" dirty="0" err="1"/>
              <a:t>Kutta</a:t>
            </a:r>
            <a:r>
              <a:rPr lang="en-US" dirty="0"/>
              <a:t> Options</a:t>
            </a:r>
          </a:p>
        </p:txBody>
      </p:sp>
      <p:graphicFrame>
        <p:nvGraphicFramePr>
          <p:cNvPr id="5" name="Content Placeholder 4">
            <a:extLst>
              <a:ext uri="{FF2B5EF4-FFF2-40B4-BE49-F238E27FC236}">
                <a16:creationId xmlns:a16="http://schemas.microsoft.com/office/drawing/2014/main" id="{725B7542-5B57-D54B-3C0F-AF249C147088}"/>
              </a:ext>
            </a:extLst>
          </p:cNvPr>
          <p:cNvGraphicFramePr>
            <a:graphicFrameLocks noGrp="1"/>
          </p:cNvGraphicFramePr>
          <p:nvPr>
            <p:ph idx="1"/>
          </p:nvPr>
        </p:nvGraphicFramePr>
        <p:xfrm>
          <a:off x="1076139" y="1288882"/>
          <a:ext cx="10647100" cy="4337620"/>
        </p:xfrm>
        <a:graphic>
          <a:graphicData uri="http://schemas.openxmlformats.org/drawingml/2006/table">
            <a:tbl>
              <a:tblPr firstRow="1" bandRow="1">
                <a:tableStyleId>{5C22544A-7EE6-4342-B048-85BDC9FD1C3A}</a:tableStyleId>
              </a:tblPr>
              <a:tblGrid>
                <a:gridCol w="2596033">
                  <a:extLst>
                    <a:ext uri="{9D8B030D-6E8A-4147-A177-3AD203B41FA5}">
                      <a16:colId xmlns:a16="http://schemas.microsoft.com/office/drawing/2014/main" val="3508331578"/>
                    </a:ext>
                  </a:extLst>
                </a:gridCol>
                <a:gridCol w="2432163">
                  <a:extLst>
                    <a:ext uri="{9D8B030D-6E8A-4147-A177-3AD203B41FA5}">
                      <a16:colId xmlns:a16="http://schemas.microsoft.com/office/drawing/2014/main" val="2971867527"/>
                    </a:ext>
                  </a:extLst>
                </a:gridCol>
                <a:gridCol w="1360064">
                  <a:extLst>
                    <a:ext uri="{9D8B030D-6E8A-4147-A177-3AD203B41FA5}">
                      <a16:colId xmlns:a16="http://schemas.microsoft.com/office/drawing/2014/main" val="568741439"/>
                    </a:ext>
                  </a:extLst>
                </a:gridCol>
                <a:gridCol w="1257085">
                  <a:extLst>
                    <a:ext uri="{9D8B030D-6E8A-4147-A177-3AD203B41FA5}">
                      <a16:colId xmlns:a16="http://schemas.microsoft.com/office/drawing/2014/main" val="2335293218"/>
                    </a:ext>
                  </a:extLst>
                </a:gridCol>
                <a:gridCol w="3001755">
                  <a:extLst>
                    <a:ext uri="{9D8B030D-6E8A-4147-A177-3AD203B41FA5}">
                      <a16:colId xmlns:a16="http://schemas.microsoft.com/office/drawing/2014/main" val="3587716213"/>
                    </a:ext>
                  </a:extLst>
                </a:gridCol>
              </a:tblGrid>
              <a:tr h="507650">
                <a:tc>
                  <a:txBody>
                    <a:bodyPr/>
                    <a:lstStyle/>
                    <a:p>
                      <a:r>
                        <a:rPr lang="en-US" sz="1400" dirty="0"/>
                        <a:t>Integrator</a:t>
                      </a:r>
                    </a:p>
                  </a:txBody>
                  <a:tcPr/>
                </a:tc>
                <a:tc>
                  <a:txBody>
                    <a:bodyPr/>
                    <a:lstStyle/>
                    <a:p>
                      <a:r>
                        <a:rPr lang="en-US" sz="1400" dirty="0"/>
                        <a:t>Source</a:t>
                      </a:r>
                    </a:p>
                  </a:txBody>
                  <a:tcPr/>
                </a:tc>
                <a:tc>
                  <a:txBody>
                    <a:bodyPr/>
                    <a:lstStyle/>
                    <a:p>
                      <a:r>
                        <a:rPr lang="en-US" sz="1400" dirty="0"/>
                        <a:t>Order</a:t>
                      </a:r>
                    </a:p>
                  </a:txBody>
                  <a:tcPr/>
                </a:tc>
                <a:tc>
                  <a:txBody>
                    <a:bodyPr/>
                    <a:lstStyle/>
                    <a:p>
                      <a:r>
                        <a:rPr lang="en-US" sz="1400" dirty="0"/>
                        <a:t>Evaluations</a:t>
                      </a:r>
                    </a:p>
                  </a:txBody>
                  <a:tcPr/>
                </a:tc>
                <a:tc>
                  <a:txBody>
                    <a:bodyPr/>
                    <a:lstStyle/>
                    <a:p>
                      <a:r>
                        <a:rPr lang="en-US" sz="1400" dirty="0"/>
                        <a:t>Notes</a:t>
                      </a:r>
                    </a:p>
                  </a:txBody>
                  <a:tcPr/>
                </a:tc>
                <a:extLst>
                  <a:ext uri="{0D108BD9-81ED-4DB2-BD59-A6C34878D82A}">
                    <a16:rowId xmlns:a16="http://schemas.microsoft.com/office/drawing/2014/main" val="1519807997"/>
                  </a:ext>
                </a:extLst>
              </a:tr>
              <a:tr h="507650">
                <a:tc>
                  <a:txBody>
                    <a:bodyPr/>
                    <a:lstStyle/>
                    <a:p>
                      <a:r>
                        <a:rPr lang="en-US" sz="1400" dirty="0"/>
                        <a:t>RungeKutta89</a:t>
                      </a:r>
                    </a:p>
                  </a:txBody>
                  <a:tcPr/>
                </a:tc>
                <a:tc>
                  <a:txBody>
                    <a:bodyPr/>
                    <a:lstStyle/>
                    <a:p>
                      <a:r>
                        <a:rPr lang="en-US" sz="1400" dirty="0"/>
                        <a:t>Verner</a:t>
                      </a:r>
                    </a:p>
                  </a:txBody>
                  <a:tcPr/>
                </a:tc>
                <a:tc>
                  <a:txBody>
                    <a:bodyPr/>
                    <a:lstStyle/>
                    <a:p>
                      <a:r>
                        <a:rPr lang="en-US" sz="1400" dirty="0"/>
                        <a:t>9</a:t>
                      </a:r>
                    </a:p>
                  </a:txBody>
                  <a:tcPr/>
                </a:tc>
                <a:tc>
                  <a:txBody>
                    <a:bodyPr/>
                    <a:lstStyle/>
                    <a:p>
                      <a:r>
                        <a:rPr lang="en-US" sz="1400" dirty="0"/>
                        <a:t>16</a:t>
                      </a:r>
                    </a:p>
                  </a:txBody>
                  <a:tcPr/>
                </a:tc>
                <a:tc>
                  <a:txBody>
                    <a:bodyPr/>
                    <a:lstStyle/>
                    <a:p>
                      <a:r>
                        <a:rPr lang="en-US" sz="1400" dirty="0"/>
                        <a:t>GMAT Default; GSFC </a:t>
                      </a:r>
                      <a:r>
                        <a:rPr lang="en-US" sz="1400" dirty="0" err="1"/>
                        <a:t>Swingby</a:t>
                      </a:r>
                      <a:r>
                        <a:rPr lang="en-US" sz="1400" dirty="0"/>
                        <a:t> legacy integrator</a:t>
                      </a:r>
                    </a:p>
                  </a:txBody>
                  <a:tcPr/>
                </a:tc>
                <a:extLst>
                  <a:ext uri="{0D108BD9-81ED-4DB2-BD59-A6C34878D82A}">
                    <a16:rowId xmlns:a16="http://schemas.microsoft.com/office/drawing/2014/main" val="1697962267"/>
                  </a:ext>
                </a:extLst>
              </a:tr>
              <a:tr h="507650">
                <a:tc>
                  <a:txBody>
                    <a:bodyPr/>
                    <a:lstStyle/>
                    <a:p>
                      <a:r>
                        <a:rPr lang="en-US" sz="1400" dirty="0"/>
                        <a:t>PrinceDormand78</a:t>
                      </a:r>
                    </a:p>
                  </a:txBody>
                  <a:tcPr/>
                </a:tc>
                <a:tc>
                  <a:txBody>
                    <a:bodyPr/>
                    <a:lstStyle/>
                    <a:p>
                      <a:r>
                        <a:rPr lang="en-US" sz="1400" dirty="0"/>
                        <a:t>Prince and Dormand</a:t>
                      </a:r>
                    </a:p>
                  </a:txBody>
                  <a:tcPr/>
                </a:tc>
                <a:tc>
                  <a:txBody>
                    <a:bodyPr/>
                    <a:lstStyle/>
                    <a:p>
                      <a:r>
                        <a:rPr lang="en-US" sz="1400" dirty="0"/>
                        <a:t>8</a:t>
                      </a:r>
                    </a:p>
                  </a:txBody>
                  <a:tcPr/>
                </a:tc>
                <a:tc>
                  <a:txBody>
                    <a:bodyPr/>
                    <a:lstStyle/>
                    <a:p>
                      <a:r>
                        <a:rPr lang="en-US" sz="1400" dirty="0"/>
                        <a:t>13</a:t>
                      </a:r>
                    </a:p>
                  </a:txBody>
                  <a:tcPr/>
                </a:tc>
                <a:tc>
                  <a:txBody>
                    <a:bodyPr/>
                    <a:lstStyle/>
                    <a:p>
                      <a:r>
                        <a:rPr lang="en-US" sz="1400" dirty="0"/>
                        <a:t>A pretty robust option</a:t>
                      </a:r>
                    </a:p>
                  </a:txBody>
                  <a:tcPr/>
                </a:tc>
                <a:extLst>
                  <a:ext uri="{0D108BD9-81ED-4DB2-BD59-A6C34878D82A}">
                    <a16:rowId xmlns:a16="http://schemas.microsoft.com/office/drawing/2014/main" val="1050591907"/>
                  </a:ext>
                </a:extLst>
              </a:tr>
              <a:tr h="507650">
                <a:tc>
                  <a:txBody>
                    <a:bodyPr/>
                    <a:lstStyle/>
                    <a:p>
                      <a:r>
                        <a:rPr lang="en-US" sz="1400" dirty="0"/>
                        <a:t>PrinceDormand45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Prince and Dormand</a:t>
                      </a:r>
                    </a:p>
                  </a:txBody>
                  <a:tcPr/>
                </a:tc>
                <a:tc>
                  <a:txBody>
                    <a:bodyPr/>
                    <a:lstStyle/>
                    <a:p>
                      <a:r>
                        <a:rPr lang="en-US" sz="1400" dirty="0"/>
                        <a:t>5</a:t>
                      </a:r>
                    </a:p>
                  </a:txBody>
                  <a:tcPr/>
                </a:tc>
                <a:tc>
                  <a:txBody>
                    <a:bodyPr/>
                    <a:lstStyle/>
                    <a:p>
                      <a:r>
                        <a:rPr lang="en-US" sz="1400" dirty="0"/>
                        <a:t>7</a:t>
                      </a:r>
                    </a:p>
                  </a:txBody>
                  <a:tcPr/>
                </a:tc>
                <a:tc>
                  <a:txBody>
                    <a:bodyPr/>
                    <a:lstStyle/>
                    <a:p>
                      <a:r>
                        <a:rPr lang="en-US" sz="1400" dirty="0"/>
                        <a:t>From the same source as the PD 7(8)</a:t>
                      </a:r>
                    </a:p>
                  </a:txBody>
                  <a:tcPr/>
                </a:tc>
                <a:extLst>
                  <a:ext uri="{0D108BD9-81ED-4DB2-BD59-A6C34878D82A}">
                    <a16:rowId xmlns:a16="http://schemas.microsoft.com/office/drawing/2014/main" val="2524998139"/>
                  </a:ext>
                </a:extLst>
              </a:tr>
              <a:tr h="507650">
                <a:tc>
                  <a:txBody>
                    <a:bodyPr/>
                    <a:lstStyle/>
                    <a:p>
                      <a:r>
                        <a:rPr lang="en-US" sz="1400" dirty="0"/>
                        <a:t>RungeKutta56</a:t>
                      </a:r>
                    </a:p>
                  </a:txBody>
                  <a:tcPr/>
                </a:tc>
                <a:tc>
                  <a:txBody>
                    <a:bodyPr/>
                    <a:lstStyle/>
                    <a:p>
                      <a:r>
                        <a:rPr lang="en-US" sz="1400" dirty="0"/>
                        <a:t>Fehlberg</a:t>
                      </a:r>
                    </a:p>
                  </a:txBody>
                  <a:tcPr/>
                </a:tc>
                <a:tc>
                  <a:txBody>
                    <a:bodyPr/>
                    <a:lstStyle/>
                    <a:p>
                      <a:r>
                        <a:rPr lang="en-US" sz="1400" dirty="0"/>
                        <a:t>6</a:t>
                      </a:r>
                    </a:p>
                  </a:txBody>
                  <a:tcPr/>
                </a:tc>
                <a:tc>
                  <a:txBody>
                    <a:bodyPr/>
                    <a:lstStyle/>
                    <a:p>
                      <a:r>
                        <a:rPr lang="en-US" sz="1400" dirty="0"/>
                        <a:t>8</a:t>
                      </a:r>
                    </a:p>
                  </a:txBody>
                  <a:tcPr/>
                </a:tc>
                <a:tc>
                  <a:txBody>
                    <a:bodyPr/>
                    <a:lstStyle/>
                    <a:p>
                      <a:r>
                        <a:rPr lang="en-US" sz="1400" dirty="0"/>
                        <a:t>A pretty commonly implemented </a:t>
                      </a:r>
                      <a:r>
                        <a:rPr lang="en-US" sz="1400" dirty="0" err="1"/>
                        <a:t>integrastor</a:t>
                      </a:r>
                      <a:endParaRPr lang="en-US" sz="1400" dirty="0"/>
                    </a:p>
                  </a:txBody>
                  <a:tcPr/>
                </a:tc>
                <a:extLst>
                  <a:ext uri="{0D108BD9-81ED-4DB2-BD59-A6C34878D82A}">
                    <a16:rowId xmlns:a16="http://schemas.microsoft.com/office/drawing/2014/main" val="1655537605"/>
                  </a:ext>
                </a:extLst>
              </a:tr>
              <a:tr h="507650">
                <a:tc>
                  <a:txBody>
                    <a:bodyPr/>
                    <a:lstStyle/>
                    <a:p>
                      <a:r>
                        <a:rPr lang="en-US" sz="1400" dirty="0"/>
                        <a:t>PrinceDormand853</a:t>
                      </a:r>
                    </a:p>
                  </a:txBody>
                  <a:tcPr/>
                </a:tc>
                <a:tc>
                  <a:txBody>
                    <a:bodyPr/>
                    <a:lstStyle/>
                    <a:p>
                      <a:r>
                        <a:rPr lang="en-US" sz="1400" dirty="0"/>
                        <a:t>Dormand and Prince</a:t>
                      </a:r>
                    </a:p>
                  </a:txBody>
                  <a:tcPr/>
                </a:tc>
                <a:tc>
                  <a:txBody>
                    <a:bodyPr/>
                    <a:lstStyle/>
                    <a:p>
                      <a:r>
                        <a:rPr lang="en-US" sz="1400" dirty="0"/>
                        <a:t>8</a:t>
                      </a:r>
                    </a:p>
                  </a:txBody>
                  <a:tcPr/>
                </a:tc>
                <a:tc>
                  <a:txBody>
                    <a:bodyPr/>
                    <a:lstStyle/>
                    <a:p>
                      <a:r>
                        <a:rPr lang="en-US" sz="1400" dirty="0"/>
                        <a:t>12 (16)</a:t>
                      </a:r>
                    </a:p>
                  </a:txBody>
                  <a:tcPr/>
                </a:tc>
                <a:tc>
                  <a:txBody>
                    <a:bodyPr/>
                    <a:lstStyle/>
                    <a:p>
                      <a:r>
                        <a:rPr lang="en-US" sz="1400" dirty="0"/>
                        <a:t>Includes option for dense output code</a:t>
                      </a:r>
                    </a:p>
                  </a:txBody>
                  <a:tcPr/>
                </a:tc>
                <a:extLst>
                  <a:ext uri="{0D108BD9-81ED-4DB2-BD59-A6C34878D82A}">
                    <a16:rowId xmlns:a16="http://schemas.microsoft.com/office/drawing/2014/main" val="942633323"/>
                  </a:ext>
                </a:extLst>
              </a:tr>
              <a:tr h="507650">
                <a:tc>
                  <a:txBody>
                    <a:bodyPr/>
                    <a:lstStyle/>
                    <a:p>
                      <a:r>
                        <a:rPr lang="en-US" sz="1400" dirty="0"/>
                        <a:t>RungeKutta4</a:t>
                      </a:r>
                    </a:p>
                  </a:txBody>
                  <a:tcPr/>
                </a:tc>
                <a:tc>
                  <a:txBody>
                    <a:bodyPr/>
                    <a:lstStyle/>
                    <a:p>
                      <a:r>
                        <a:rPr lang="en-US" sz="1400" dirty="0"/>
                        <a:t>Numerous texts</a:t>
                      </a:r>
                    </a:p>
                  </a:txBody>
                  <a:tcPr/>
                </a:tc>
                <a:tc>
                  <a:txBody>
                    <a:bodyPr/>
                    <a:lstStyle/>
                    <a:p>
                      <a:r>
                        <a:rPr lang="en-US" sz="1400" dirty="0"/>
                        <a:t>4</a:t>
                      </a:r>
                    </a:p>
                  </a:txBody>
                  <a:tcPr/>
                </a:tc>
                <a:tc>
                  <a:txBody>
                    <a:bodyPr/>
                    <a:lstStyle/>
                    <a:p>
                      <a:r>
                        <a:rPr lang="en-US" sz="1400" dirty="0"/>
                        <a:t>4</a:t>
                      </a:r>
                    </a:p>
                  </a:txBody>
                  <a:tcPr/>
                </a:tc>
                <a:tc>
                  <a:txBody>
                    <a:bodyPr/>
                    <a:lstStyle/>
                    <a:p>
                      <a:r>
                        <a:rPr lang="en-US" sz="1400" dirty="0"/>
                        <a:t>No step size control; the user is responsible for setting the step</a:t>
                      </a:r>
                    </a:p>
                  </a:txBody>
                  <a:tcPr/>
                </a:tc>
                <a:extLst>
                  <a:ext uri="{0D108BD9-81ED-4DB2-BD59-A6C34878D82A}">
                    <a16:rowId xmlns:a16="http://schemas.microsoft.com/office/drawing/2014/main" val="4235052293"/>
                  </a:ext>
                </a:extLst>
              </a:tr>
              <a:tr h="507650">
                <a:tc>
                  <a:txBody>
                    <a:bodyPr/>
                    <a:lstStyle/>
                    <a:p>
                      <a:r>
                        <a:rPr lang="en-US" sz="1400" dirty="0"/>
                        <a:t>RungeKutta68</a:t>
                      </a:r>
                    </a:p>
                  </a:txBody>
                  <a:tcPr/>
                </a:tc>
                <a:tc>
                  <a:txBody>
                    <a:bodyPr/>
                    <a:lstStyle/>
                    <a:p>
                      <a:r>
                        <a:rPr lang="en-US" sz="1400" dirty="0"/>
                        <a:t>El </a:t>
                      </a:r>
                      <a:r>
                        <a:rPr lang="en-US" sz="1400" dirty="0" err="1"/>
                        <a:t>Mikkawy</a:t>
                      </a:r>
                      <a:r>
                        <a:rPr lang="en-US" sz="1400" dirty="0"/>
                        <a:t>, Dormand and Prince</a:t>
                      </a:r>
                    </a:p>
                  </a:txBody>
                  <a:tcPr/>
                </a:tc>
                <a:tc>
                  <a:txBody>
                    <a:bodyPr/>
                    <a:lstStyle/>
                    <a:p>
                      <a:r>
                        <a:rPr lang="en-US" sz="1400" dirty="0"/>
                        <a:t>8</a:t>
                      </a:r>
                    </a:p>
                  </a:txBody>
                  <a:tcPr/>
                </a:tc>
                <a:tc>
                  <a:txBody>
                    <a:bodyPr/>
                    <a:lstStyle/>
                    <a:p>
                      <a:r>
                        <a:rPr lang="en-US" sz="1400" dirty="0"/>
                        <a:t>9</a:t>
                      </a:r>
                    </a:p>
                  </a:txBody>
                  <a:tcPr/>
                </a:tc>
                <a:tc>
                  <a:txBody>
                    <a:bodyPr/>
                    <a:lstStyle/>
                    <a:p>
                      <a:r>
                        <a:rPr lang="en-US" sz="1400" dirty="0"/>
                        <a:t>2</a:t>
                      </a:r>
                      <a:r>
                        <a:rPr lang="en-US" sz="1400" baseline="30000" dirty="0"/>
                        <a:t>nd</a:t>
                      </a:r>
                      <a:r>
                        <a:rPr lang="en-US" sz="1400" dirty="0"/>
                        <a:t> order integrator; this code cannot handle velocity dependent forces (like drag)</a:t>
                      </a:r>
                    </a:p>
                  </a:txBody>
                  <a:tcPr/>
                </a:tc>
                <a:extLst>
                  <a:ext uri="{0D108BD9-81ED-4DB2-BD59-A6C34878D82A}">
                    <a16:rowId xmlns:a16="http://schemas.microsoft.com/office/drawing/2014/main" val="2876372175"/>
                  </a:ext>
                </a:extLst>
              </a:tr>
            </a:tbl>
          </a:graphicData>
        </a:graphic>
      </p:graphicFrame>
      <p:sp>
        <p:nvSpPr>
          <p:cNvPr id="4" name="Slide Number Placeholder 3">
            <a:extLst>
              <a:ext uri="{FF2B5EF4-FFF2-40B4-BE49-F238E27FC236}">
                <a16:creationId xmlns:a16="http://schemas.microsoft.com/office/drawing/2014/main" id="{83B1D0FD-EC08-7F5F-2AD5-EF87B53CAD14}"/>
              </a:ext>
            </a:extLst>
          </p:cNvPr>
          <p:cNvSpPr>
            <a:spLocks noGrp="1"/>
          </p:cNvSpPr>
          <p:nvPr>
            <p:ph type="sldNum" sz="quarter" idx="12"/>
          </p:nvPr>
        </p:nvSpPr>
        <p:spPr/>
        <p:txBody>
          <a:bodyPr/>
          <a:lstStyle/>
          <a:p>
            <a:fld id="{B89D3D56-9C5D-E74E-9C18-21C2C5E31D07}" type="slidenum">
              <a:rPr lang="en-US" smtClean="0"/>
              <a:pPr/>
              <a:t>375</a:t>
            </a:fld>
            <a:endParaRPr lang="en-US"/>
          </a:p>
        </p:txBody>
      </p:sp>
    </p:spTree>
    <p:extLst>
      <p:ext uri="{BB962C8B-B14F-4D97-AF65-F5344CB8AC3E}">
        <p14:creationId xmlns:p14="http://schemas.microsoft.com/office/powerpoint/2010/main" val="122018563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6B05-F1DF-1B16-070B-5B20E3A1ED19}"/>
              </a:ext>
            </a:extLst>
          </p:cNvPr>
          <p:cNvSpPr>
            <a:spLocks noGrp="1"/>
          </p:cNvSpPr>
          <p:nvPr>
            <p:ph type="title"/>
          </p:nvPr>
        </p:nvSpPr>
        <p:spPr/>
        <p:txBody>
          <a:bodyPr/>
          <a:lstStyle/>
          <a:p>
            <a:r>
              <a:rPr lang="en-US" dirty="0"/>
              <a:t>Runge-</a:t>
            </a:r>
            <a:r>
              <a:rPr lang="en-US" dirty="0" err="1"/>
              <a:t>Kutta</a:t>
            </a:r>
            <a:r>
              <a:rPr lang="en-US" dirty="0"/>
              <a:t> Comparison</a:t>
            </a:r>
          </a:p>
        </p:txBody>
      </p:sp>
      <p:sp>
        <p:nvSpPr>
          <p:cNvPr id="3" name="Content Placeholder 2">
            <a:extLst>
              <a:ext uri="{FF2B5EF4-FFF2-40B4-BE49-F238E27FC236}">
                <a16:creationId xmlns:a16="http://schemas.microsoft.com/office/drawing/2014/main" id="{86D20C6C-29BE-8BCD-8873-5BCFFE24A154}"/>
              </a:ext>
            </a:extLst>
          </p:cNvPr>
          <p:cNvSpPr>
            <a:spLocks noGrp="1"/>
          </p:cNvSpPr>
          <p:nvPr>
            <p:ph idx="1"/>
          </p:nvPr>
        </p:nvSpPr>
        <p:spPr>
          <a:xfrm>
            <a:off x="1076139" y="1217466"/>
            <a:ext cx="10287646" cy="4741991"/>
          </a:xfrm>
        </p:spPr>
        <p:txBody>
          <a:bodyPr/>
          <a:lstStyle/>
          <a:p>
            <a:pPr marL="0" indent="0">
              <a:buNone/>
            </a:pPr>
            <a:r>
              <a:rPr lang="en-US" dirty="0"/>
              <a:t>The script </a:t>
            </a:r>
            <a:r>
              <a:rPr lang="en-US" dirty="0" err="1"/>
              <a:t>PropagatorAccuracy.script</a:t>
            </a:r>
            <a:r>
              <a:rPr lang="en-US" dirty="0"/>
              <a:t> compares output from the 6 1</a:t>
            </a:r>
            <a:r>
              <a:rPr lang="en-US" baseline="30000" dirty="0"/>
              <a:t>st</a:t>
            </a:r>
            <a:r>
              <a:rPr lang="en-US" dirty="0"/>
              <a:t> order RK integrators for a LEO spacecraft, with a 16x16 gravity model, Sun and Moon point masses, MSISE90 drag and solar radiation pressure.  A LEO spacecraft is forward propagated for one day, then backwards propagated to the starting epoch.  The states at the start and end are then compared:</a:t>
            </a:r>
          </a:p>
        </p:txBody>
      </p:sp>
      <p:sp>
        <p:nvSpPr>
          <p:cNvPr id="4" name="Slide Number Placeholder 3">
            <a:extLst>
              <a:ext uri="{FF2B5EF4-FFF2-40B4-BE49-F238E27FC236}">
                <a16:creationId xmlns:a16="http://schemas.microsoft.com/office/drawing/2014/main" id="{44F61A9A-24F3-D3C8-CBF9-CF743E1FA7A1}"/>
              </a:ext>
            </a:extLst>
          </p:cNvPr>
          <p:cNvSpPr>
            <a:spLocks noGrp="1"/>
          </p:cNvSpPr>
          <p:nvPr>
            <p:ph type="sldNum" sz="quarter" idx="12"/>
          </p:nvPr>
        </p:nvSpPr>
        <p:spPr/>
        <p:txBody>
          <a:bodyPr/>
          <a:lstStyle/>
          <a:p>
            <a:fld id="{B89D3D56-9C5D-E74E-9C18-21C2C5E31D07}" type="slidenum">
              <a:rPr lang="en-US" smtClean="0"/>
              <a:pPr/>
              <a:t>376</a:t>
            </a:fld>
            <a:endParaRPr lang="en-US"/>
          </a:p>
        </p:txBody>
      </p:sp>
      <p:graphicFrame>
        <p:nvGraphicFramePr>
          <p:cNvPr id="5" name="Table 4">
            <a:extLst>
              <a:ext uri="{FF2B5EF4-FFF2-40B4-BE49-F238E27FC236}">
                <a16:creationId xmlns:a16="http://schemas.microsoft.com/office/drawing/2014/main" id="{DD5CE97C-9429-86ED-F448-6A5DFF374947}"/>
              </a:ext>
            </a:extLst>
          </p:cNvPr>
          <p:cNvGraphicFramePr>
            <a:graphicFrameLocks noGrp="1"/>
          </p:cNvGraphicFramePr>
          <p:nvPr/>
        </p:nvGraphicFramePr>
        <p:xfrm>
          <a:off x="1223404" y="2821243"/>
          <a:ext cx="9681042" cy="2595880"/>
        </p:xfrm>
        <a:graphic>
          <a:graphicData uri="http://schemas.openxmlformats.org/drawingml/2006/table">
            <a:tbl>
              <a:tblPr firstRow="1" bandRow="1">
                <a:tableStyleId>{5C22544A-7EE6-4342-B048-85BDC9FD1C3A}</a:tableStyleId>
              </a:tblPr>
              <a:tblGrid>
                <a:gridCol w="2957611">
                  <a:extLst>
                    <a:ext uri="{9D8B030D-6E8A-4147-A177-3AD203B41FA5}">
                      <a16:colId xmlns:a16="http://schemas.microsoft.com/office/drawing/2014/main" val="1077591838"/>
                    </a:ext>
                  </a:extLst>
                </a:gridCol>
                <a:gridCol w="3254003">
                  <a:extLst>
                    <a:ext uri="{9D8B030D-6E8A-4147-A177-3AD203B41FA5}">
                      <a16:colId xmlns:a16="http://schemas.microsoft.com/office/drawing/2014/main" val="783336664"/>
                    </a:ext>
                  </a:extLst>
                </a:gridCol>
                <a:gridCol w="3469428">
                  <a:extLst>
                    <a:ext uri="{9D8B030D-6E8A-4147-A177-3AD203B41FA5}">
                      <a16:colId xmlns:a16="http://schemas.microsoft.com/office/drawing/2014/main" val="3046085352"/>
                    </a:ext>
                  </a:extLst>
                </a:gridCol>
              </a:tblGrid>
              <a:tr h="370840">
                <a:tc>
                  <a:txBody>
                    <a:bodyPr/>
                    <a:lstStyle/>
                    <a:p>
                      <a:r>
                        <a:rPr lang="en-US" dirty="0"/>
                        <a:t>Integrator</a:t>
                      </a:r>
                    </a:p>
                  </a:txBody>
                  <a:tcPr/>
                </a:tc>
                <a:tc>
                  <a:txBody>
                    <a:bodyPr/>
                    <a:lstStyle/>
                    <a:p>
                      <a:r>
                        <a:rPr lang="en-US" dirty="0"/>
                        <a:t>Difference in Position (km)</a:t>
                      </a:r>
                    </a:p>
                  </a:txBody>
                  <a:tcPr/>
                </a:tc>
                <a:tc>
                  <a:txBody>
                    <a:bodyPr/>
                    <a:lstStyle/>
                    <a:p>
                      <a:r>
                        <a:rPr lang="en-US" dirty="0"/>
                        <a:t>Difference in Velocity (km/s)</a:t>
                      </a:r>
                    </a:p>
                  </a:txBody>
                  <a:tcPr/>
                </a:tc>
                <a:extLst>
                  <a:ext uri="{0D108BD9-81ED-4DB2-BD59-A6C34878D82A}">
                    <a16:rowId xmlns:a16="http://schemas.microsoft.com/office/drawing/2014/main" val="482068445"/>
                  </a:ext>
                </a:extLst>
              </a:tr>
              <a:tr h="370840">
                <a:tc>
                  <a:txBody>
                    <a:bodyPr/>
                    <a:lstStyle/>
                    <a:p>
                      <a:r>
                        <a:rPr lang="en-US" dirty="0"/>
                        <a:t>RungeKutta4 (10 s steps)</a:t>
                      </a:r>
                    </a:p>
                  </a:txBody>
                  <a:tcPr/>
                </a:tc>
                <a:tc>
                  <a:txBody>
                    <a:bodyPr/>
                    <a:lstStyle/>
                    <a:p>
                      <a:pPr algn="ctr"/>
                      <a:r>
                        <a:rPr lang="en-US" dirty="0"/>
                        <a:t>5.433197e-04</a:t>
                      </a:r>
                    </a:p>
                  </a:txBody>
                  <a:tcPr/>
                </a:tc>
                <a:tc>
                  <a:txBody>
                    <a:bodyPr/>
                    <a:lstStyle/>
                    <a:p>
                      <a:pPr algn="ctr"/>
                      <a:r>
                        <a:rPr lang="en-US" dirty="0"/>
                        <a:t>6.244331e-07</a:t>
                      </a:r>
                    </a:p>
                  </a:txBody>
                  <a:tcPr/>
                </a:tc>
                <a:extLst>
                  <a:ext uri="{0D108BD9-81ED-4DB2-BD59-A6C34878D82A}">
                    <a16:rowId xmlns:a16="http://schemas.microsoft.com/office/drawing/2014/main" val="3874100006"/>
                  </a:ext>
                </a:extLst>
              </a:tr>
              <a:tr h="370840">
                <a:tc>
                  <a:txBody>
                    <a:bodyPr/>
                    <a:lstStyle/>
                    <a:p>
                      <a:r>
                        <a:rPr lang="en-US" dirty="0"/>
                        <a:t>PrinceDormand45</a:t>
                      </a:r>
                    </a:p>
                  </a:txBody>
                  <a:tcPr/>
                </a:tc>
                <a:tc>
                  <a:txBody>
                    <a:bodyPr/>
                    <a:lstStyle/>
                    <a:p>
                      <a:pPr algn="ctr"/>
                      <a:r>
                        <a:rPr lang="en-US" dirty="0"/>
                        <a:t>2.322020e-06</a:t>
                      </a:r>
                    </a:p>
                  </a:txBody>
                  <a:tcPr/>
                </a:tc>
                <a:tc>
                  <a:txBody>
                    <a:bodyPr/>
                    <a:lstStyle/>
                    <a:p>
                      <a:pPr algn="ctr"/>
                      <a:r>
                        <a:rPr lang="en-US" dirty="0"/>
                        <a:t>2.663465e-09</a:t>
                      </a:r>
                    </a:p>
                  </a:txBody>
                  <a:tcPr/>
                </a:tc>
                <a:extLst>
                  <a:ext uri="{0D108BD9-81ED-4DB2-BD59-A6C34878D82A}">
                    <a16:rowId xmlns:a16="http://schemas.microsoft.com/office/drawing/2014/main" val="3077024440"/>
                  </a:ext>
                </a:extLst>
              </a:tr>
              <a:tr h="370840">
                <a:tc>
                  <a:txBody>
                    <a:bodyPr/>
                    <a:lstStyle/>
                    <a:p>
                      <a:r>
                        <a:rPr lang="en-US" dirty="0"/>
                        <a:t>RungeKutta56</a:t>
                      </a:r>
                    </a:p>
                  </a:txBody>
                  <a:tcPr/>
                </a:tc>
                <a:tc>
                  <a:txBody>
                    <a:bodyPr/>
                    <a:lstStyle/>
                    <a:p>
                      <a:pPr algn="ctr"/>
                      <a:r>
                        <a:rPr lang="en-US" dirty="0"/>
                        <a:t>1.200637e-05</a:t>
                      </a:r>
                    </a:p>
                  </a:txBody>
                  <a:tcPr/>
                </a:tc>
                <a:tc>
                  <a:txBody>
                    <a:bodyPr/>
                    <a:lstStyle/>
                    <a:p>
                      <a:pPr algn="ctr"/>
                      <a:r>
                        <a:rPr lang="en-US" dirty="0"/>
                        <a:t>1.366973e-08</a:t>
                      </a:r>
                    </a:p>
                  </a:txBody>
                  <a:tcPr/>
                </a:tc>
                <a:extLst>
                  <a:ext uri="{0D108BD9-81ED-4DB2-BD59-A6C34878D82A}">
                    <a16:rowId xmlns:a16="http://schemas.microsoft.com/office/drawing/2014/main" val="1491838900"/>
                  </a:ext>
                </a:extLst>
              </a:tr>
              <a:tr h="370840">
                <a:tc>
                  <a:txBody>
                    <a:bodyPr/>
                    <a:lstStyle/>
                    <a:p>
                      <a:r>
                        <a:rPr lang="en-US" dirty="0"/>
                        <a:t>PrinceDormand78</a:t>
                      </a:r>
                    </a:p>
                  </a:txBody>
                  <a:tcPr/>
                </a:tc>
                <a:tc>
                  <a:txBody>
                    <a:bodyPr/>
                    <a:lstStyle/>
                    <a:p>
                      <a:pPr algn="ctr"/>
                      <a:r>
                        <a:rPr lang="en-US" dirty="0"/>
                        <a:t>5.045306e-06</a:t>
                      </a:r>
                    </a:p>
                  </a:txBody>
                  <a:tcPr/>
                </a:tc>
                <a:tc>
                  <a:txBody>
                    <a:bodyPr/>
                    <a:lstStyle/>
                    <a:p>
                      <a:pPr algn="ctr"/>
                      <a:r>
                        <a:rPr lang="en-US" dirty="0"/>
                        <a:t>5.785908e-09</a:t>
                      </a:r>
                    </a:p>
                  </a:txBody>
                  <a:tcPr/>
                </a:tc>
                <a:extLst>
                  <a:ext uri="{0D108BD9-81ED-4DB2-BD59-A6C34878D82A}">
                    <a16:rowId xmlns:a16="http://schemas.microsoft.com/office/drawing/2014/main" val="1478852493"/>
                  </a:ext>
                </a:extLst>
              </a:tr>
              <a:tr h="370840">
                <a:tc>
                  <a:txBody>
                    <a:bodyPr/>
                    <a:lstStyle/>
                    <a:p>
                      <a:r>
                        <a:rPr lang="en-US" dirty="0"/>
                        <a:t>RungeKutta89</a:t>
                      </a:r>
                    </a:p>
                  </a:txBody>
                  <a:tcPr/>
                </a:tc>
                <a:tc>
                  <a:txBody>
                    <a:bodyPr/>
                    <a:lstStyle/>
                    <a:p>
                      <a:pPr algn="ctr"/>
                      <a:r>
                        <a:rPr lang="en-US" dirty="0"/>
                        <a:t>1.899609e-06</a:t>
                      </a:r>
                    </a:p>
                  </a:txBody>
                  <a:tcPr/>
                </a:tc>
                <a:tc>
                  <a:txBody>
                    <a:bodyPr/>
                    <a:lstStyle/>
                    <a:p>
                      <a:pPr algn="ctr"/>
                      <a:r>
                        <a:rPr lang="en-US" dirty="0"/>
                        <a:t>2.178853e-09</a:t>
                      </a:r>
                    </a:p>
                  </a:txBody>
                  <a:tcPr/>
                </a:tc>
                <a:extLst>
                  <a:ext uri="{0D108BD9-81ED-4DB2-BD59-A6C34878D82A}">
                    <a16:rowId xmlns:a16="http://schemas.microsoft.com/office/drawing/2014/main" val="742754936"/>
                  </a:ext>
                </a:extLst>
              </a:tr>
              <a:tr h="370840">
                <a:tc>
                  <a:txBody>
                    <a:bodyPr/>
                    <a:lstStyle/>
                    <a:p>
                      <a:r>
                        <a:rPr lang="en-US" dirty="0"/>
                        <a:t>PrinceDormand853</a:t>
                      </a:r>
                    </a:p>
                  </a:txBody>
                  <a:tcPr/>
                </a:tc>
                <a:tc>
                  <a:txBody>
                    <a:bodyPr/>
                    <a:lstStyle/>
                    <a:p>
                      <a:pPr algn="ctr"/>
                      <a:r>
                        <a:rPr lang="en-US" dirty="0"/>
                        <a:t>4.472419e-06</a:t>
                      </a:r>
                    </a:p>
                  </a:txBody>
                  <a:tcPr/>
                </a:tc>
                <a:tc>
                  <a:txBody>
                    <a:bodyPr/>
                    <a:lstStyle/>
                    <a:p>
                      <a:pPr algn="ctr"/>
                      <a:r>
                        <a:rPr lang="en-US" dirty="0"/>
                        <a:t>5.138149e-09</a:t>
                      </a:r>
                    </a:p>
                  </a:txBody>
                  <a:tcPr/>
                </a:tc>
                <a:extLst>
                  <a:ext uri="{0D108BD9-81ED-4DB2-BD59-A6C34878D82A}">
                    <a16:rowId xmlns:a16="http://schemas.microsoft.com/office/drawing/2014/main" val="3316429430"/>
                  </a:ext>
                </a:extLst>
              </a:tr>
            </a:tbl>
          </a:graphicData>
        </a:graphic>
      </p:graphicFrame>
    </p:spTree>
    <p:extLst>
      <p:ext uri="{BB962C8B-B14F-4D97-AF65-F5344CB8AC3E}">
        <p14:creationId xmlns:p14="http://schemas.microsoft.com/office/powerpoint/2010/main" val="33989829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E12D1-2846-D1CE-F268-CC6AA520D20E}"/>
              </a:ext>
            </a:extLst>
          </p:cNvPr>
          <p:cNvSpPr>
            <a:spLocks noGrp="1"/>
          </p:cNvSpPr>
          <p:nvPr>
            <p:ph idx="1"/>
          </p:nvPr>
        </p:nvSpPr>
        <p:spPr>
          <a:xfrm>
            <a:off x="1076139" y="1217466"/>
            <a:ext cx="10548594" cy="4741991"/>
          </a:xfrm>
        </p:spPr>
        <p:txBody>
          <a:bodyPr>
            <a:normAutofit/>
          </a:bodyPr>
          <a:lstStyle/>
          <a:p>
            <a:r>
              <a:rPr lang="en-US" sz="3200"/>
              <a:t>Execution model </a:t>
            </a:r>
            <a:br>
              <a:rPr lang="en-US" sz="3200"/>
            </a:br>
            <a:r>
              <a:rPr lang="en-US" sz="3200" i="1"/>
              <a:t>Why GMAT is more like MATLAB than Excel </a:t>
            </a:r>
          </a:p>
          <a:p>
            <a:r>
              <a:rPr lang="en-US" sz="3200"/>
              <a:t>GMAT’s Three Interfaces</a:t>
            </a:r>
            <a:br>
              <a:rPr lang="en-US" sz="3200"/>
            </a:br>
            <a:r>
              <a:rPr lang="en-US" sz="3200" i="1"/>
              <a:t>How do they interact?</a:t>
            </a:r>
          </a:p>
          <a:p>
            <a:r>
              <a:rPr lang="en-US" sz="3200"/>
              <a:t>Resources and commands </a:t>
            </a:r>
            <a:br>
              <a:rPr lang="en-US" sz="3200"/>
            </a:br>
            <a:r>
              <a:rPr lang="en-US" sz="3200" i="1"/>
              <a:t>What are they? What types exist?</a:t>
            </a:r>
            <a:r>
              <a:rPr lang="en-US" sz="3200"/>
              <a:t> </a:t>
            </a:r>
          </a:p>
          <a:p>
            <a:r>
              <a:rPr lang="en-US" sz="3200"/>
              <a:t>Fields and parameters </a:t>
            </a:r>
            <a:br>
              <a:rPr lang="en-US" sz="3200"/>
            </a:br>
            <a:r>
              <a:rPr lang="en-US" sz="3200" i="1"/>
              <a:t>What’s the difference? How do I use them?</a:t>
            </a:r>
          </a:p>
        </p:txBody>
      </p:sp>
      <p:sp>
        <p:nvSpPr>
          <p:cNvPr id="4" name="Slide Number Placeholder 3">
            <a:extLst>
              <a:ext uri="{FF2B5EF4-FFF2-40B4-BE49-F238E27FC236}">
                <a16:creationId xmlns:a16="http://schemas.microsoft.com/office/drawing/2014/main" id="{07D239AC-C19E-222F-7FD2-AAF5A521A53C}"/>
              </a:ext>
            </a:extLst>
          </p:cNvPr>
          <p:cNvSpPr>
            <a:spLocks noGrp="1"/>
          </p:cNvSpPr>
          <p:nvPr>
            <p:ph type="sldNum" sz="quarter" idx="12"/>
          </p:nvPr>
        </p:nvSpPr>
        <p:spPr/>
        <p:txBody>
          <a:bodyPr/>
          <a:lstStyle/>
          <a:p>
            <a:fld id="{B89D3D56-9C5D-E74E-9C18-21C2C5E31D07}" type="slidenum">
              <a:rPr lang="en-US" smtClean="0"/>
              <a:pPr/>
              <a:t>38</a:t>
            </a:fld>
            <a:endParaRPr lang="en-US"/>
          </a:p>
        </p:txBody>
      </p:sp>
      <p:sp>
        <p:nvSpPr>
          <p:cNvPr id="5" name="Title 4">
            <a:extLst>
              <a:ext uri="{FF2B5EF4-FFF2-40B4-BE49-F238E27FC236}">
                <a16:creationId xmlns:a16="http://schemas.microsoft.com/office/drawing/2014/main" id="{04F55602-34C6-5AFF-6C2B-A14E8D692362}"/>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a:t>Key Concepts</a:t>
            </a:r>
          </a:p>
        </p:txBody>
      </p:sp>
    </p:spTree>
    <p:extLst>
      <p:ext uri="{BB962C8B-B14F-4D97-AF65-F5344CB8AC3E}">
        <p14:creationId xmlns:p14="http://schemas.microsoft.com/office/powerpoint/2010/main" val="146317972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41E12D1-2846-D1CE-F268-CC6AA520D20E}"/>
              </a:ext>
            </a:extLst>
          </p:cNvPr>
          <p:cNvSpPr>
            <a:spLocks noGrp="1"/>
          </p:cNvSpPr>
          <p:nvPr>
            <p:ph idx="1"/>
          </p:nvPr>
        </p:nvSpPr>
        <p:spPr>
          <a:xfrm>
            <a:off x="1076139" y="1217466"/>
            <a:ext cx="10548594" cy="4741991"/>
          </a:xfrm>
        </p:spPr>
        <p:txBody>
          <a:bodyPr>
            <a:normAutofit/>
          </a:bodyPr>
          <a:lstStyle/>
          <a:p>
            <a:r>
              <a:rPr lang="en-US" sz="3200" dirty="0"/>
              <a:t>GMAT is like MATLAB: </a:t>
            </a:r>
          </a:p>
          <a:p>
            <a:pPr lvl="1"/>
            <a:r>
              <a:rPr lang="en-US" sz="2800" dirty="0"/>
              <a:t>You write a program (a “mission”), then run it to generate output </a:t>
            </a:r>
          </a:p>
          <a:p>
            <a:r>
              <a:rPr lang="en-US" sz="3200" dirty="0"/>
              <a:t>Not like Excel </a:t>
            </a:r>
          </a:p>
          <a:p>
            <a:pPr lvl="1"/>
            <a:r>
              <a:rPr lang="en-US" sz="2800" dirty="0"/>
              <a:t>Cannot generate output or manipulate results without rerunning </a:t>
            </a:r>
          </a:p>
        </p:txBody>
      </p:sp>
      <p:sp>
        <p:nvSpPr>
          <p:cNvPr id="4" name="Slide Number Placeholder 3">
            <a:extLst>
              <a:ext uri="{FF2B5EF4-FFF2-40B4-BE49-F238E27FC236}">
                <a16:creationId xmlns:a16="http://schemas.microsoft.com/office/drawing/2014/main" id="{07D239AC-C19E-222F-7FD2-AAF5A521A53C}"/>
              </a:ext>
            </a:extLst>
          </p:cNvPr>
          <p:cNvSpPr>
            <a:spLocks noGrp="1"/>
          </p:cNvSpPr>
          <p:nvPr>
            <p:ph type="sldNum" sz="quarter" idx="12"/>
          </p:nvPr>
        </p:nvSpPr>
        <p:spPr/>
        <p:txBody>
          <a:bodyPr/>
          <a:lstStyle/>
          <a:p>
            <a:fld id="{B89D3D56-9C5D-E74E-9C18-21C2C5E31D07}" type="slidenum">
              <a:rPr lang="en-US" smtClean="0"/>
              <a:pPr/>
              <a:t>39</a:t>
            </a:fld>
            <a:endParaRPr lang="en-US"/>
          </a:p>
        </p:txBody>
      </p:sp>
      <p:sp>
        <p:nvSpPr>
          <p:cNvPr id="5" name="Title 4">
            <a:extLst>
              <a:ext uri="{FF2B5EF4-FFF2-40B4-BE49-F238E27FC236}">
                <a16:creationId xmlns:a16="http://schemas.microsoft.com/office/drawing/2014/main" id="{BE09B969-AB25-CB48-3F8C-E964065C42D9}"/>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a:t>Key Concepts – Execution Model</a:t>
            </a:r>
          </a:p>
        </p:txBody>
      </p:sp>
    </p:spTree>
    <p:extLst>
      <p:ext uri="{BB962C8B-B14F-4D97-AF65-F5344CB8AC3E}">
        <p14:creationId xmlns:p14="http://schemas.microsoft.com/office/powerpoint/2010/main" val="314565491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8C668-2880-ED59-F682-1CB5E06DA975}"/>
              </a:ext>
            </a:extLst>
          </p:cNvPr>
          <p:cNvSpPr>
            <a:spLocks noGrp="1"/>
          </p:cNvSpPr>
          <p:nvPr>
            <p:ph type="title"/>
          </p:nvPr>
        </p:nvSpPr>
        <p:spPr/>
        <p:txBody>
          <a:bodyPr/>
          <a:lstStyle/>
          <a:p>
            <a:r>
              <a:rPr lang="en-US"/>
              <a:t>Introduction to the GMAT Training Team</a:t>
            </a:r>
          </a:p>
        </p:txBody>
      </p:sp>
      <p:sp>
        <p:nvSpPr>
          <p:cNvPr id="3" name="Content Placeholder 2">
            <a:extLst>
              <a:ext uri="{FF2B5EF4-FFF2-40B4-BE49-F238E27FC236}">
                <a16:creationId xmlns:a16="http://schemas.microsoft.com/office/drawing/2014/main" id="{D47AFB9C-0794-A4FB-D825-B9E5F611FB5C}"/>
              </a:ext>
            </a:extLst>
          </p:cNvPr>
          <p:cNvSpPr>
            <a:spLocks noGrp="1"/>
          </p:cNvSpPr>
          <p:nvPr>
            <p:ph idx="1"/>
          </p:nvPr>
        </p:nvSpPr>
        <p:spPr>
          <a:xfrm>
            <a:off x="1076138" y="1217466"/>
            <a:ext cx="5827169" cy="5058203"/>
          </a:xfrm>
        </p:spPr>
        <p:txBody>
          <a:bodyPr vert="horz" lIns="91440" tIns="45720" rIns="91440" bIns="45720" rtlCol="0" anchor="t">
            <a:normAutofit/>
          </a:bodyPr>
          <a:lstStyle/>
          <a:p>
            <a:pPr marL="347345" indent="-347345"/>
            <a:r>
              <a:rPr lang="en-US" sz="2400" dirty="0">
                <a:latin typeface="Calibri"/>
                <a:cs typeface="Calibri"/>
              </a:rPr>
              <a:t>GMAT is developed and run by a team consisting of a combination of civil servants and contractors from private industry</a:t>
            </a:r>
            <a:endParaRPr lang="en-US"/>
          </a:p>
          <a:p>
            <a:pPr marL="347345" indent="-347345"/>
            <a:endParaRPr lang="en-US" sz="2400"/>
          </a:p>
        </p:txBody>
      </p:sp>
      <p:sp>
        <p:nvSpPr>
          <p:cNvPr id="4" name="Slide Number Placeholder 3">
            <a:extLst>
              <a:ext uri="{FF2B5EF4-FFF2-40B4-BE49-F238E27FC236}">
                <a16:creationId xmlns:a16="http://schemas.microsoft.com/office/drawing/2014/main" id="{64E38350-D6B6-1F24-97B6-0B95003BAB2E}"/>
              </a:ext>
            </a:extLst>
          </p:cNvPr>
          <p:cNvSpPr>
            <a:spLocks noGrp="1"/>
          </p:cNvSpPr>
          <p:nvPr>
            <p:ph type="sldNum" sz="quarter" idx="12"/>
          </p:nvPr>
        </p:nvSpPr>
        <p:spPr/>
        <p:txBody>
          <a:bodyPr/>
          <a:lstStyle/>
          <a:p>
            <a:fld id="{B89D3D56-9C5D-E74E-9C18-21C2C5E31D07}" type="slidenum">
              <a:rPr lang="en-US" dirty="0" smtClean="0"/>
              <a:pPr/>
              <a:t>4</a:t>
            </a:fld>
            <a:endParaRPr lang="en-US" dirty="0"/>
          </a:p>
        </p:txBody>
      </p:sp>
      <p:pic>
        <p:nvPicPr>
          <p:cNvPr id="1026" name="Picture 2" descr="NASA Goddard Space Flight Center - Planeta.com">
            <a:extLst>
              <a:ext uri="{FF2B5EF4-FFF2-40B4-BE49-F238E27FC236}">
                <a16:creationId xmlns:a16="http://schemas.microsoft.com/office/drawing/2014/main" id="{0BE22E5B-73E8-B15F-1E27-7F3C76B57B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010" b="23625"/>
          <a:stretch/>
        </p:blipFill>
        <p:spPr bwMode="auto">
          <a:xfrm>
            <a:off x="6812495" y="1218587"/>
            <a:ext cx="4514850" cy="15404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mergent_Color-Logo_Medium">
            <a:extLst>
              <a:ext uri="{FF2B5EF4-FFF2-40B4-BE49-F238E27FC236}">
                <a16:creationId xmlns:a16="http://schemas.microsoft.com/office/drawing/2014/main" id="{8E7A6E72-6F55-8720-B128-4F0B884DA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0423" y="5382882"/>
            <a:ext cx="2463628" cy="84748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C6DC05F-AA18-3844-DF67-CE4EAC302C22}"/>
              </a:ext>
            </a:extLst>
          </p:cNvPr>
          <p:cNvGrpSpPr/>
          <p:nvPr/>
        </p:nvGrpSpPr>
        <p:grpSpPr>
          <a:xfrm>
            <a:off x="7169439" y="3375145"/>
            <a:ext cx="4240224" cy="618266"/>
            <a:chOff x="7169439" y="2902713"/>
            <a:chExt cx="4240224" cy="618266"/>
          </a:xfrm>
        </p:grpSpPr>
        <p:pic>
          <p:nvPicPr>
            <p:cNvPr id="8" name="Picture 7">
              <a:extLst>
                <a:ext uri="{FF2B5EF4-FFF2-40B4-BE49-F238E27FC236}">
                  <a16:creationId xmlns:a16="http://schemas.microsoft.com/office/drawing/2014/main" id="{CA95F39E-BED9-2DDC-04AF-D5281EAA0A47}"/>
                </a:ext>
              </a:extLst>
            </p:cNvPr>
            <p:cNvPicPr>
              <a:picLocks noChangeAspect="1"/>
            </p:cNvPicPr>
            <p:nvPr/>
          </p:nvPicPr>
          <p:blipFill>
            <a:blip r:embed="rId4"/>
            <a:stretch>
              <a:fillRect/>
            </a:stretch>
          </p:blipFill>
          <p:spPr>
            <a:xfrm>
              <a:off x="7535198" y="2902713"/>
              <a:ext cx="3874465" cy="618266"/>
            </a:xfrm>
            <a:prstGeom prst="rect">
              <a:avLst/>
            </a:prstGeom>
          </p:spPr>
        </p:pic>
        <p:pic>
          <p:nvPicPr>
            <p:cNvPr id="1030" name="Picture 6" descr="Thinking Systems Logo">
              <a:extLst>
                <a:ext uri="{FF2B5EF4-FFF2-40B4-BE49-F238E27FC236}">
                  <a16:creationId xmlns:a16="http://schemas.microsoft.com/office/drawing/2014/main" id="{F7B0D264-8182-7D53-30CB-37378EC7A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439" y="2937989"/>
              <a:ext cx="503689" cy="503689"/>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a:extLst>
              <a:ext uri="{FF2B5EF4-FFF2-40B4-BE49-F238E27FC236}">
                <a16:creationId xmlns:a16="http://schemas.microsoft.com/office/drawing/2014/main" id="{335B072F-B3FB-548C-95ED-FFC32106F0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11786" y="4259521"/>
            <a:ext cx="2219325" cy="8572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40F56BC-D9E0-ABE5-FC17-6E900E7116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3307" y="4154400"/>
            <a:ext cx="2594344" cy="1246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8940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BA14F6-9A7A-86EB-8336-898943CA7953}"/>
              </a:ext>
            </a:extLst>
          </p:cNvPr>
          <p:cNvSpPr>
            <a:spLocks noGrp="1"/>
          </p:cNvSpPr>
          <p:nvPr>
            <p:ph sz="half" idx="1"/>
          </p:nvPr>
        </p:nvSpPr>
        <p:spPr>
          <a:xfrm>
            <a:off x="1230116" y="1253067"/>
            <a:ext cx="4950835" cy="4690534"/>
          </a:xfrm>
        </p:spPr>
        <p:txBody>
          <a:bodyPr vert="horz" lIns="91440" tIns="45720" rIns="91440" bIns="45720" rtlCol="0" anchor="t">
            <a:normAutofit/>
          </a:bodyPr>
          <a:lstStyle/>
          <a:p>
            <a:pPr marL="347345" indent="-347345"/>
            <a:r>
              <a:rPr lang="en-US" sz="2400" dirty="0">
                <a:latin typeface="Calibri"/>
                <a:cs typeface="Calibri"/>
              </a:rPr>
              <a:t>Below is a nominal example of following the execution model </a:t>
            </a:r>
            <a:endParaRPr lang="en-US"/>
          </a:p>
          <a:p>
            <a:pPr marL="740410" lvl="1" indent="-283210"/>
            <a:r>
              <a:rPr lang="en-US" sz="2000" dirty="0">
                <a:latin typeface="Calibri"/>
                <a:cs typeface="Calibri"/>
              </a:rPr>
              <a:t>A user will configure the parameters and contents of their scenario, specifying the objects and algorithms they wish to utilize and the sequence of events for their mission</a:t>
            </a:r>
          </a:p>
          <a:p>
            <a:pPr marL="740410" lvl="1" indent="-283210"/>
            <a:r>
              <a:rPr lang="en-US" sz="2000" dirty="0">
                <a:latin typeface="Calibri"/>
                <a:cs typeface="Calibri"/>
              </a:rPr>
              <a:t>GMAT will use the configured objects and specified commands to “Run” the mission and perform the actions in the order of the mission sequence</a:t>
            </a:r>
          </a:p>
          <a:p>
            <a:pPr marL="740410" lvl="1" indent="-283210"/>
            <a:r>
              <a:rPr lang="en-US" sz="2000" dirty="0">
                <a:latin typeface="Calibri"/>
                <a:cs typeface="Calibri"/>
              </a:rPr>
              <a:t>The user may then evaluate the results of the mission run, examining charts and reading reports. Based on the outcome, the user may choose to change some settings and run the mission again</a:t>
            </a:r>
          </a:p>
        </p:txBody>
      </p:sp>
      <p:sp>
        <p:nvSpPr>
          <p:cNvPr id="4" name="Slide Number Placeholder 3">
            <a:extLst>
              <a:ext uri="{FF2B5EF4-FFF2-40B4-BE49-F238E27FC236}">
                <a16:creationId xmlns:a16="http://schemas.microsoft.com/office/drawing/2014/main" id="{1ED81B8B-0AE5-7ABC-3E65-17A0F480D024}"/>
              </a:ext>
            </a:extLst>
          </p:cNvPr>
          <p:cNvSpPr>
            <a:spLocks noGrp="1"/>
          </p:cNvSpPr>
          <p:nvPr>
            <p:ph type="sldNum" sz="quarter" idx="12"/>
          </p:nvPr>
        </p:nvSpPr>
        <p:spPr/>
        <p:txBody>
          <a:bodyPr/>
          <a:lstStyle/>
          <a:p>
            <a:fld id="{B89D3D56-9C5D-E74E-9C18-21C2C5E31D07}" type="slidenum">
              <a:rPr lang="en-US" smtClean="0"/>
              <a:pPr/>
              <a:t>40</a:t>
            </a:fld>
            <a:endParaRPr lang="en-US"/>
          </a:p>
        </p:txBody>
      </p:sp>
      <p:sp>
        <p:nvSpPr>
          <p:cNvPr id="5" name="Title 4">
            <a:extLst>
              <a:ext uri="{FF2B5EF4-FFF2-40B4-BE49-F238E27FC236}">
                <a16:creationId xmlns:a16="http://schemas.microsoft.com/office/drawing/2014/main" id="{2DDA9842-7D30-9F71-41FF-822184B3D1A1}"/>
              </a:ext>
            </a:extLst>
          </p:cNvPr>
          <p:cNvSpPr>
            <a:spLocks noGrp="1"/>
          </p:cNvSpPr>
          <p:nvPr>
            <p:ph type="title"/>
          </p:nvPr>
        </p:nvSpPr>
        <p:spPr/>
        <p:txBody>
          <a:bodyPr/>
          <a:lstStyle/>
          <a:p>
            <a:r>
              <a:rPr lang="en-US"/>
              <a:t>Key Concepts – Execution Model</a:t>
            </a:r>
          </a:p>
        </p:txBody>
      </p:sp>
      <p:pic>
        <p:nvPicPr>
          <p:cNvPr id="7" name="Picture 6">
            <a:extLst>
              <a:ext uri="{FF2B5EF4-FFF2-40B4-BE49-F238E27FC236}">
                <a16:creationId xmlns:a16="http://schemas.microsoft.com/office/drawing/2014/main" id="{3FE1B630-34C9-FCA8-5893-812DC0272809}"/>
              </a:ext>
            </a:extLst>
          </p:cNvPr>
          <p:cNvPicPr>
            <a:picLocks noChangeAspect="1"/>
          </p:cNvPicPr>
          <p:nvPr/>
        </p:nvPicPr>
        <p:blipFill>
          <a:blip r:embed="rId2"/>
          <a:stretch>
            <a:fillRect/>
          </a:stretch>
        </p:blipFill>
        <p:spPr>
          <a:xfrm>
            <a:off x="6273403" y="2628773"/>
            <a:ext cx="5209565" cy="2286255"/>
          </a:xfrm>
          <a:prstGeom prst="rect">
            <a:avLst/>
          </a:prstGeom>
          <a:ln>
            <a:solidFill>
              <a:schemeClr val="tx1"/>
            </a:solidFill>
          </a:ln>
        </p:spPr>
      </p:pic>
    </p:spTree>
    <p:extLst>
      <p:ext uri="{BB962C8B-B14F-4D97-AF65-F5344CB8AC3E}">
        <p14:creationId xmlns:p14="http://schemas.microsoft.com/office/powerpoint/2010/main" val="408662984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FFAAD-086B-2978-B699-586D4ABA05E8}"/>
              </a:ext>
            </a:extLst>
          </p:cNvPr>
          <p:cNvSpPr>
            <a:spLocks noGrp="1"/>
          </p:cNvSpPr>
          <p:nvPr>
            <p:ph type="title"/>
          </p:nvPr>
        </p:nvSpPr>
        <p:spPr/>
        <p:txBody>
          <a:bodyPr/>
          <a:lstStyle/>
          <a:p>
            <a:r>
              <a:rPr lang="en-US" dirty="0"/>
              <a:t>Key Concepts – </a:t>
            </a:r>
            <a:r>
              <a:rPr lang="en-US" sz="2800" dirty="0"/>
              <a:t>GMAT’s Three Interfaces</a:t>
            </a:r>
            <a:endParaRPr lang="en-US" dirty="0"/>
          </a:p>
        </p:txBody>
      </p:sp>
      <p:sp>
        <p:nvSpPr>
          <p:cNvPr id="3" name="Content Placeholder 2">
            <a:extLst>
              <a:ext uri="{FF2B5EF4-FFF2-40B4-BE49-F238E27FC236}">
                <a16:creationId xmlns:a16="http://schemas.microsoft.com/office/drawing/2014/main" id="{071ECE3E-2ABB-D6F1-1888-58FF28E3EE4A}"/>
              </a:ext>
            </a:extLst>
          </p:cNvPr>
          <p:cNvSpPr>
            <a:spLocks noGrp="1"/>
          </p:cNvSpPr>
          <p:nvPr>
            <p:ph idx="1"/>
          </p:nvPr>
        </p:nvSpPr>
        <p:spPr>
          <a:xfrm>
            <a:off x="1076139" y="1217466"/>
            <a:ext cx="10300698" cy="4741991"/>
          </a:xfrm>
        </p:spPr>
        <p:txBody>
          <a:bodyPr/>
          <a:lstStyle/>
          <a:p>
            <a:r>
              <a:rPr lang="en-US" dirty="0"/>
              <a:t>GMAT provides three interfaces for the user:</a:t>
            </a:r>
          </a:p>
          <a:p>
            <a:pPr lvl="1"/>
            <a:r>
              <a:rPr lang="en-US" dirty="0"/>
              <a:t>GUI</a:t>
            </a:r>
          </a:p>
          <a:p>
            <a:pPr lvl="1"/>
            <a:r>
              <a:rPr lang="en-US" dirty="0"/>
              <a:t>GMAT Scripting</a:t>
            </a:r>
          </a:p>
          <a:p>
            <a:pPr lvl="1"/>
            <a:r>
              <a:rPr lang="en-US" dirty="0"/>
              <a:t>API</a:t>
            </a:r>
          </a:p>
          <a:p>
            <a:r>
              <a:rPr lang="en-US" dirty="0"/>
              <a:t>While the interfaces have significant overlap, they do not maintain full parity in all capabilities</a:t>
            </a:r>
          </a:p>
          <a:p>
            <a:r>
              <a:rPr lang="en-US" dirty="0"/>
              <a:t>Users should select the interface most appropriate to the mission they are designing and their level of experience with GMAT</a:t>
            </a:r>
          </a:p>
          <a:p>
            <a:r>
              <a:rPr lang="en-US" dirty="0"/>
              <a:t>Note that current and projected feature development is focused on expanding capability through the Script and API  interfaces, which are preferred over the GUI for advanced features</a:t>
            </a:r>
          </a:p>
          <a:p>
            <a:r>
              <a:rPr lang="en-US" dirty="0"/>
              <a:t>Discussion of the API will be handled more on Day 3 of the training</a:t>
            </a:r>
          </a:p>
        </p:txBody>
      </p:sp>
      <p:sp>
        <p:nvSpPr>
          <p:cNvPr id="4" name="Slide Number Placeholder 3">
            <a:extLst>
              <a:ext uri="{FF2B5EF4-FFF2-40B4-BE49-F238E27FC236}">
                <a16:creationId xmlns:a16="http://schemas.microsoft.com/office/drawing/2014/main" id="{9733C36E-F9F6-0812-CD92-F7F21183DD3B}"/>
              </a:ext>
            </a:extLst>
          </p:cNvPr>
          <p:cNvSpPr>
            <a:spLocks noGrp="1"/>
          </p:cNvSpPr>
          <p:nvPr>
            <p:ph type="sldNum" sz="quarter" idx="12"/>
          </p:nvPr>
        </p:nvSpPr>
        <p:spPr/>
        <p:txBody>
          <a:bodyPr/>
          <a:lstStyle/>
          <a:p>
            <a:fld id="{B89D3D56-9C5D-E74E-9C18-21C2C5E31D07}" type="slidenum">
              <a:rPr lang="en-US" smtClean="0"/>
              <a:pPr/>
              <a:t>41</a:t>
            </a:fld>
            <a:endParaRPr lang="en-US"/>
          </a:p>
        </p:txBody>
      </p:sp>
    </p:spTree>
    <p:extLst>
      <p:ext uri="{BB962C8B-B14F-4D97-AF65-F5344CB8AC3E}">
        <p14:creationId xmlns:p14="http://schemas.microsoft.com/office/powerpoint/2010/main" val="33315975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5644E48-750C-33B8-1974-5B7AE7A90CE4}"/>
              </a:ext>
            </a:extLst>
          </p:cNvPr>
          <p:cNvPicPr>
            <a:picLocks noChangeAspect="1"/>
          </p:cNvPicPr>
          <p:nvPr/>
        </p:nvPicPr>
        <p:blipFill>
          <a:blip r:embed="rId2"/>
          <a:stretch>
            <a:fillRect/>
          </a:stretch>
        </p:blipFill>
        <p:spPr>
          <a:xfrm>
            <a:off x="5907561" y="1323805"/>
            <a:ext cx="5419784" cy="4619796"/>
          </a:xfrm>
          <a:prstGeom prst="rect">
            <a:avLst/>
          </a:prstGeom>
          <a:ln>
            <a:solidFill>
              <a:schemeClr val="tx1"/>
            </a:solidFill>
          </a:ln>
        </p:spPr>
      </p:pic>
      <p:sp>
        <p:nvSpPr>
          <p:cNvPr id="3" name="Text Placeholder 2">
            <a:extLst>
              <a:ext uri="{FF2B5EF4-FFF2-40B4-BE49-F238E27FC236}">
                <a16:creationId xmlns:a16="http://schemas.microsoft.com/office/drawing/2014/main" id="{A237A85C-C8AB-02B3-882D-7CD536148FDB}"/>
              </a:ext>
            </a:extLst>
          </p:cNvPr>
          <p:cNvSpPr>
            <a:spLocks noGrp="1"/>
          </p:cNvSpPr>
          <p:nvPr>
            <p:ph type="body" idx="1"/>
          </p:nvPr>
        </p:nvSpPr>
        <p:spPr/>
        <p:txBody>
          <a:bodyPr/>
          <a:lstStyle/>
          <a:p>
            <a:r>
              <a:rPr lang="en-US"/>
              <a:t>GUI</a:t>
            </a:r>
          </a:p>
        </p:txBody>
      </p:sp>
      <p:sp>
        <p:nvSpPr>
          <p:cNvPr id="4" name="Content Placeholder 3">
            <a:extLst>
              <a:ext uri="{FF2B5EF4-FFF2-40B4-BE49-F238E27FC236}">
                <a16:creationId xmlns:a16="http://schemas.microsoft.com/office/drawing/2014/main" id="{B2D83F75-B68F-6326-83A8-968F759BA15E}"/>
              </a:ext>
            </a:extLst>
          </p:cNvPr>
          <p:cNvSpPr>
            <a:spLocks noGrp="1"/>
          </p:cNvSpPr>
          <p:nvPr>
            <p:ph sz="half" idx="2"/>
          </p:nvPr>
        </p:nvSpPr>
        <p:spPr/>
        <p:txBody>
          <a:bodyPr>
            <a:normAutofit lnSpcReduction="10000"/>
          </a:bodyPr>
          <a:lstStyle/>
          <a:p>
            <a:r>
              <a:rPr lang="en-US"/>
              <a:t>GMAT’s GUI is designed to be informative without being overwhelming</a:t>
            </a:r>
          </a:p>
          <a:p>
            <a:r>
              <a:rPr lang="en-US"/>
              <a:t>Useful for learning various options each resource and command permits</a:t>
            </a:r>
          </a:p>
          <a:p>
            <a:r>
              <a:rPr lang="en-US"/>
              <a:t>Contains numerous visualization tools, including 3D plots, </a:t>
            </a:r>
            <a:r>
              <a:rPr lang="en-US" err="1"/>
              <a:t>GroundTrackPlot</a:t>
            </a:r>
            <a:r>
              <a:rPr lang="en-US"/>
              <a:t>, and data plots</a:t>
            </a:r>
          </a:p>
          <a:p>
            <a:r>
              <a:rPr lang="en-US"/>
              <a:t>Can be exported to a GMAT script via the save script functionality</a:t>
            </a:r>
          </a:p>
          <a:p>
            <a:r>
              <a:rPr lang="en-US"/>
              <a:t>Users can create most resources and modify most parameters, but not all features are supported via the GUI</a:t>
            </a:r>
          </a:p>
          <a:p>
            <a:pPr lvl="1"/>
            <a:endParaRPr lang="en-US"/>
          </a:p>
        </p:txBody>
      </p:sp>
      <p:sp>
        <p:nvSpPr>
          <p:cNvPr id="7" name="Slide Number Placeholder 6">
            <a:extLst>
              <a:ext uri="{FF2B5EF4-FFF2-40B4-BE49-F238E27FC236}">
                <a16:creationId xmlns:a16="http://schemas.microsoft.com/office/drawing/2014/main" id="{08133A66-2D81-FC47-22D0-4A0B13C6C210}"/>
              </a:ext>
            </a:extLst>
          </p:cNvPr>
          <p:cNvSpPr>
            <a:spLocks noGrp="1"/>
          </p:cNvSpPr>
          <p:nvPr>
            <p:ph type="sldNum" sz="quarter" idx="12"/>
          </p:nvPr>
        </p:nvSpPr>
        <p:spPr/>
        <p:txBody>
          <a:bodyPr/>
          <a:lstStyle/>
          <a:p>
            <a:fld id="{B89D3D56-9C5D-E74E-9C18-21C2C5E31D07}" type="slidenum">
              <a:rPr lang="en-US" smtClean="0"/>
              <a:pPr/>
              <a:t>42</a:t>
            </a:fld>
            <a:endParaRPr lang="en-US"/>
          </a:p>
        </p:txBody>
      </p:sp>
      <p:sp>
        <p:nvSpPr>
          <p:cNvPr id="8" name="Title 4">
            <a:extLst>
              <a:ext uri="{FF2B5EF4-FFF2-40B4-BE49-F238E27FC236}">
                <a16:creationId xmlns:a16="http://schemas.microsoft.com/office/drawing/2014/main" id="{F9D1B43B-6925-97BA-0B10-B0520C67C7CD}"/>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dirty="0"/>
              <a:t>Key Concepts – </a:t>
            </a:r>
            <a:r>
              <a:rPr lang="en-US" sz="2800" dirty="0"/>
              <a:t>GMAT’s Three Interfaces</a:t>
            </a:r>
            <a:endParaRPr lang="en-US" dirty="0"/>
          </a:p>
        </p:txBody>
      </p:sp>
    </p:spTree>
    <p:extLst>
      <p:ext uri="{BB962C8B-B14F-4D97-AF65-F5344CB8AC3E}">
        <p14:creationId xmlns:p14="http://schemas.microsoft.com/office/powerpoint/2010/main" val="36410218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37A85C-C8AB-02B3-882D-7CD536148FDB}"/>
              </a:ext>
            </a:extLst>
          </p:cNvPr>
          <p:cNvSpPr>
            <a:spLocks noGrp="1"/>
          </p:cNvSpPr>
          <p:nvPr>
            <p:ph type="body" idx="1"/>
          </p:nvPr>
        </p:nvSpPr>
        <p:spPr/>
        <p:txBody>
          <a:bodyPr/>
          <a:lstStyle/>
          <a:p>
            <a:r>
              <a:rPr lang="en-US"/>
              <a:t>Script</a:t>
            </a:r>
          </a:p>
        </p:txBody>
      </p:sp>
      <p:sp>
        <p:nvSpPr>
          <p:cNvPr id="4" name="Content Placeholder 3">
            <a:extLst>
              <a:ext uri="{FF2B5EF4-FFF2-40B4-BE49-F238E27FC236}">
                <a16:creationId xmlns:a16="http://schemas.microsoft.com/office/drawing/2014/main" id="{B2D83F75-B68F-6326-83A8-968F759BA15E}"/>
              </a:ext>
            </a:extLst>
          </p:cNvPr>
          <p:cNvSpPr>
            <a:spLocks noGrp="1"/>
          </p:cNvSpPr>
          <p:nvPr>
            <p:ph sz="half" idx="2"/>
          </p:nvPr>
        </p:nvSpPr>
        <p:spPr/>
        <p:txBody>
          <a:bodyPr>
            <a:normAutofit fontScale="92500" lnSpcReduction="10000"/>
          </a:bodyPr>
          <a:lstStyle/>
          <a:p>
            <a:r>
              <a:rPr lang="en-US" dirty="0"/>
              <a:t>Advanced functionality, containing features and fields not accessible via the GUI</a:t>
            </a:r>
          </a:p>
          <a:p>
            <a:r>
              <a:rPr lang="en-US" dirty="0"/>
              <a:t>Lightweight text files allow for easy sharing, copying, and quick modification of properties and parameters</a:t>
            </a:r>
          </a:p>
          <a:p>
            <a:r>
              <a:rPr lang="en-US" dirty="0"/>
              <a:t>Built around syntax similar to MATLAB</a:t>
            </a:r>
          </a:p>
          <a:p>
            <a:pPr lvl="1"/>
            <a:r>
              <a:rPr lang="en-US" dirty="0" err="1"/>
              <a:t>Resource.Property</a:t>
            </a:r>
            <a:r>
              <a:rPr lang="en-US" dirty="0"/>
              <a:t> = ‘Value’;</a:t>
            </a:r>
          </a:p>
          <a:p>
            <a:pPr lvl="1"/>
            <a:r>
              <a:rPr lang="en-US" dirty="0"/>
              <a:t>Arrays start at 1</a:t>
            </a:r>
          </a:p>
          <a:p>
            <a:r>
              <a:rPr lang="en-US" dirty="0"/>
              <a:t>May be modified within the GUI using the GMAT script editor</a:t>
            </a:r>
          </a:p>
          <a:p>
            <a:pPr lvl="1"/>
            <a:r>
              <a:rPr lang="en-US" dirty="0"/>
              <a:t>Note: When using both script and GUI, GMAT must be synchronized after changes are made</a:t>
            </a:r>
          </a:p>
        </p:txBody>
      </p:sp>
      <p:sp>
        <p:nvSpPr>
          <p:cNvPr id="7" name="Slide Number Placeholder 6">
            <a:extLst>
              <a:ext uri="{FF2B5EF4-FFF2-40B4-BE49-F238E27FC236}">
                <a16:creationId xmlns:a16="http://schemas.microsoft.com/office/drawing/2014/main" id="{08133A66-2D81-FC47-22D0-4A0B13C6C210}"/>
              </a:ext>
            </a:extLst>
          </p:cNvPr>
          <p:cNvSpPr>
            <a:spLocks noGrp="1"/>
          </p:cNvSpPr>
          <p:nvPr>
            <p:ph type="sldNum" sz="quarter" idx="12"/>
          </p:nvPr>
        </p:nvSpPr>
        <p:spPr/>
        <p:txBody>
          <a:bodyPr/>
          <a:lstStyle/>
          <a:p>
            <a:fld id="{B89D3D56-9C5D-E74E-9C18-21C2C5E31D07}" type="slidenum">
              <a:rPr lang="en-US" smtClean="0"/>
              <a:pPr/>
              <a:t>43</a:t>
            </a:fld>
            <a:endParaRPr lang="en-US"/>
          </a:p>
        </p:txBody>
      </p:sp>
      <p:sp>
        <p:nvSpPr>
          <p:cNvPr id="8" name="Title 4">
            <a:extLst>
              <a:ext uri="{FF2B5EF4-FFF2-40B4-BE49-F238E27FC236}">
                <a16:creationId xmlns:a16="http://schemas.microsoft.com/office/drawing/2014/main" id="{F9D1B43B-6925-97BA-0B10-B0520C67C7CD}"/>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dirty="0"/>
              <a:t>Key Concepts – </a:t>
            </a:r>
            <a:r>
              <a:rPr lang="en-US" sz="2800" dirty="0"/>
              <a:t>GMAT’s Three Interfaces</a:t>
            </a:r>
            <a:endParaRPr lang="en-US" dirty="0"/>
          </a:p>
        </p:txBody>
      </p:sp>
      <p:pic>
        <p:nvPicPr>
          <p:cNvPr id="9" name="Picture 8">
            <a:extLst>
              <a:ext uri="{FF2B5EF4-FFF2-40B4-BE49-F238E27FC236}">
                <a16:creationId xmlns:a16="http://schemas.microsoft.com/office/drawing/2014/main" id="{6C4F576A-FB75-59D9-8DCC-41B1829BC9BD}"/>
              </a:ext>
            </a:extLst>
          </p:cNvPr>
          <p:cNvPicPr>
            <a:picLocks noChangeAspect="1"/>
          </p:cNvPicPr>
          <p:nvPr/>
        </p:nvPicPr>
        <p:blipFill>
          <a:blip r:embed="rId2"/>
          <a:stretch>
            <a:fillRect/>
          </a:stretch>
        </p:blipFill>
        <p:spPr>
          <a:xfrm>
            <a:off x="5853005" y="2204112"/>
            <a:ext cx="5735111" cy="3562386"/>
          </a:xfrm>
          <a:prstGeom prst="rect">
            <a:avLst/>
          </a:prstGeom>
          <a:ln>
            <a:solidFill>
              <a:schemeClr val="tx1"/>
            </a:solidFill>
          </a:ln>
        </p:spPr>
      </p:pic>
    </p:spTree>
    <p:extLst>
      <p:ext uri="{BB962C8B-B14F-4D97-AF65-F5344CB8AC3E}">
        <p14:creationId xmlns:p14="http://schemas.microsoft.com/office/powerpoint/2010/main" val="37380299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37A85C-C8AB-02B3-882D-7CD536148FDB}"/>
              </a:ext>
            </a:extLst>
          </p:cNvPr>
          <p:cNvSpPr>
            <a:spLocks noGrp="1"/>
          </p:cNvSpPr>
          <p:nvPr>
            <p:ph type="body" idx="1"/>
          </p:nvPr>
        </p:nvSpPr>
        <p:spPr/>
        <p:txBody>
          <a:bodyPr/>
          <a:lstStyle/>
          <a:p>
            <a:r>
              <a:rPr lang="en-US"/>
              <a:t>API</a:t>
            </a:r>
          </a:p>
        </p:txBody>
      </p:sp>
      <p:sp>
        <p:nvSpPr>
          <p:cNvPr id="4" name="Content Placeholder 3">
            <a:extLst>
              <a:ext uri="{FF2B5EF4-FFF2-40B4-BE49-F238E27FC236}">
                <a16:creationId xmlns:a16="http://schemas.microsoft.com/office/drawing/2014/main" id="{B2D83F75-B68F-6326-83A8-968F759BA15E}"/>
              </a:ext>
            </a:extLst>
          </p:cNvPr>
          <p:cNvSpPr>
            <a:spLocks noGrp="1"/>
          </p:cNvSpPr>
          <p:nvPr>
            <p:ph sz="half" idx="2"/>
          </p:nvPr>
        </p:nvSpPr>
        <p:spPr/>
        <p:txBody>
          <a:bodyPr vert="horz" lIns="91440" tIns="45720" rIns="91440" bIns="45720" rtlCol="0" anchor="t">
            <a:normAutofit/>
          </a:bodyPr>
          <a:lstStyle/>
          <a:p>
            <a:pPr marL="347345" indent="-347345"/>
            <a:r>
              <a:rPr lang="en-US" dirty="0">
                <a:latin typeface="Calibri"/>
                <a:cs typeface="Calibri"/>
              </a:rPr>
              <a:t>Uses SWIG to wrap GMAT source code, giving access via Python, MATLAB, and Java to the native C++ functions</a:t>
            </a:r>
          </a:p>
          <a:p>
            <a:pPr marL="347345" indent="-347345"/>
            <a:r>
              <a:rPr lang="en-US" dirty="0">
                <a:latin typeface="Calibri"/>
                <a:cs typeface="Calibri"/>
              </a:rPr>
              <a:t>Can be used to operate individual functions within GMAT’s code or used to load and run GMAT scripts</a:t>
            </a:r>
          </a:p>
          <a:p>
            <a:pPr marL="347345" indent="-347345"/>
            <a:r>
              <a:rPr lang="en-US" dirty="0">
                <a:latin typeface="Calibri"/>
                <a:cs typeface="Calibri"/>
              </a:rPr>
              <a:t>More information and tutorials will be on given Day 3</a:t>
            </a:r>
            <a:endParaRPr lang="en-US" dirty="0"/>
          </a:p>
          <a:p>
            <a:pPr marL="0" indent="0">
              <a:buNone/>
            </a:pPr>
            <a:endParaRPr lang="en-US" dirty="0"/>
          </a:p>
          <a:p>
            <a:pPr marL="347345" indent="-347345"/>
            <a:endParaRPr lang="en-US" dirty="0"/>
          </a:p>
          <a:p>
            <a:pPr marL="740410" lvl="1" indent="-283210"/>
            <a:endParaRPr lang="en-US" dirty="0"/>
          </a:p>
          <a:p>
            <a:pPr marL="740410" lvl="1" indent="-283210"/>
            <a:endParaRPr lang="en-US" dirty="0"/>
          </a:p>
          <a:p>
            <a:pPr marL="740410" lvl="1" indent="-283210"/>
            <a:endParaRPr lang="en-US" dirty="0"/>
          </a:p>
        </p:txBody>
      </p:sp>
      <p:sp>
        <p:nvSpPr>
          <p:cNvPr id="7" name="Slide Number Placeholder 6">
            <a:extLst>
              <a:ext uri="{FF2B5EF4-FFF2-40B4-BE49-F238E27FC236}">
                <a16:creationId xmlns:a16="http://schemas.microsoft.com/office/drawing/2014/main" id="{08133A66-2D81-FC47-22D0-4A0B13C6C210}"/>
              </a:ext>
            </a:extLst>
          </p:cNvPr>
          <p:cNvSpPr>
            <a:spLocks noGrp="1"/>
          </p:cNvSpPr>
          <p:nvPr>
            <p:ph type="sldNum" sz="quarter" idx="12"/>
          </p:nvPr>
        </p:nvSpPr>
        <p:spPr/>
        <p:txBody>
          <a:bodyPr/>
          <a:lstStyle/>
          <a:p>
            <a:fld id="{B89D3D56-9C5D-E74E-9C18-21C2C5E31D07}" type="slidenum">
              <a:rPr lang="en-US" smtClean="0"/>
              <a:pPr/>
              <a:t>44</a:t>
            </a:fld>
            <a:endParaRPr lang="en-US"/>
          </a:p>
        </p:txBody>
      </p:sp>
      <p:sp>
        <p:nvSpPr>
          <p:cNvPr id="8" name="Title 4">
            <a:extLst>
              <a:ext uri="{FF2B5EF4-FFF2-40B4-BE49-F238E27FC236}">
                <a16:creationId xmlns:a16="http://schemas.microsoft.com/office/drawing/2014/main" id="{F9D1B43B-6925-97BA-0B10-B0520C67C7CD}"/>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a:t>Key Concepts – </a:t>
            </a:r>
            <a:r>
              <a:rPr lang="en-US" sz="2800"/>
              <a:t>GMAT’s Three Interfaces</a:t>
            </a:r>
            <a:endParaRPr lang="en-US"/>
          </a:p>
        </p:txBody>
      </p:sp>
      <p:pic>
        <p:nvPicPr>
          <p:cNvPr id="2" name="Picture 4" descr="Python Logo - PNG and Vector - Logo Download">
            <a:extLst>
              <a:ext uri="{FF2B5EF4-FFF2-40B4-BE49-F238E27FC236}">
                <a16:creationId xmlns:a16="http://schemas.microsoft.com/office/drawing/2014/main" id="{E2B522FD-F4CB-6559-EE42-FCF5FCBA89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4782" y="2853462"/>
            <a:ext cx="1241048" cy="13796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ATLAB Logo, symbol, meaning, history, PNG">
            <a:extLst>
              <a:ext uri="{FF2B5EF4-FFF2-40B4-BE49-F238E27FC236}">
                <a16:creationId xmlns:a16="http://schemas.microsoft.com/office/drawing/2014/main" id="{BC1FA8D9-2DA8-2EDF-D9A2-E0883A288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9213" y="2597833"/>
            <a:ext cx="3380764" cy="1901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Java (programming language) - Wikipedia">
            <a:extLst>
              <a:ext uri="{FF2B5EF4-FFF2-40B4-BE49-F238E27FC236}">
                <a16:creationId xmlns:a16="http://schemas.microsoft.com/office/drawing/2014/main" id="{F035627D-2E3B-892A-EC9D-12D260CDE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830" y="2800339"/>
            <a:ext cx="783383" cy="1432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8646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37A85C-C8AB-02B3-882D-7CD536148FDB}"/>
              </a:ext>
            </a:extLst>
          </p:cNvPr>
          <p:cNvSpPr>
            <a:spLocks noGrp="1"/>
          </p:cNvSpPr>
          <p:nvPr>
            <p:ph type="body" idx="1"/>
          </p:nvPr>
        </p:nvSpPr>
        <p:spPr/>
        <p:txBody>
          <a:bodyPr/>
          <a:lstStyle/>
          <a:p>
            <a:r>
              <a:rPr lang="en-US"/>
              <a:t>Resources</a:t>
            </a:r>
          </a:p>
        </p:txBody>
      </p:sp>
      <p:sp>
        <p:nvSpPr>
          <p:cNvPr id="4" name="Content Placeholder 3">
            <a:extLst>
              <a:ext uri="{FF2B5EF4-FFF2-40B4-BE49-F238E27FC236}">
                <a16:creationId xmlns:a16="http://schemas.microsoft.com/office/drawing/2014/main" id="{B2D83F75-B68F-6326-83A8-968F759BA15E}"/>
              </a:ext>
            </a:extLst>
          </p:cNvPr>
          <p:cNvSpPr>
            <a:spLocks noGrp="1"/>
          </p:cNvSpPr>
          <p:nvPr>
            <p:ph sz="half" idx="2"/>
          </p:nvPr>
        </p:nvSpPr>
        <p:spPr/>
        <p:txBody>
          <a:bodyPr vert="horz" lIns="91440" tIns="45720" rIns="91440" bIns="45720" rtlCol="0" anchor="t">
            <a:normAutofit fontScale="92500" lnSpcReduction="20000"/>
          </a:bodyPr>
          <a:lstStyle/>
          <a:p>
            <a:pPr marL="347345" indent="-347345"/>
            <a:r>
              <a:rPr lang="en-US" dirty="0">
                <a:latin typeface="Calibri"/>
                <a:cs typeface="Calibri"/>
              </a:rPr>
              <a:t>Resources are the building blocks for your mission and contain a variety of types of objects with definable properties</a:t>
            </a:r>
          </a:p>
          <a:p>
            <a:pPr marL="740410" lvl="1" indent="-283210"/>
            <a:r>
              <a:rPr lang="en-US" dirty="0">
                <a:latin typeface="Calibri"/>
                <a:cs typeface="Calibri"/>
              </a:rPr>
              <a:t>Simulated Objects and Hardware (Spacecraft, Ground Stations, Celestial Bodies)</a:t>
            </a:r>
          </a:p>
          <a:p>
            <a:pPr marL="740410" lvl="1" indent="-283210"/>
            <a:r>
              <a:rPr lang="en-US" dirty="0">
                <a:latin typeface="Calibri"/>
                <a:cs typeface="Calibri"/>
              </a:rPr>
              <a:t>Measurement and affiliated components (Tracking data sets, simulators, error models)</a:t>
            </a:r>
            <a:endParaRPr lang="en-US" dirty="0"/>
          </a:p>
          <a:p>
            <a:pPr marL="740410" lvl="1" indent="-283210"/>
            <a:r>
              <a:rPr lang="en-US" dirty="0">
                <a:latin typeface="Calibri"/>
                <a:cs typeface="Calibri"/>
              </a:rPr>
              <a:t>Mathematical models  (Force models, propagators, estimators and differential correctors)</a:t>
            </a:r>
          </a:p>
          <a:p>
            <a:pPr marL="740410" lvl="1" indent="-283210"/>
            <a:r>
              <a:rPr lang="en-US" dirty="0">
                <a:latin typeface="Calibri"/>
                <a:cs typeface="Calibri"/>
              </a:rPr>
              <a:t>Visualization and reporting components (ground track plots, 3D graphics, ephemeris and report files)</a:t>
            </a:r>
          </a:p>
          <a:p>
            <a:pPr marL="740410" lvl="1" indent="-283210"/>
            <a:r>
              <a:rPr lang="en-US" dirty="0">
                <a:latin typeface="Calibri"/>
                <a:cs typeface="Calibri"/>
              </a:rPr>
              <a:t>Scripting software objects (arrays, strings, variables)</a:t>
            </a:r>
          </a:p>
          <a:p>
            <a:pPr marL="347218" indent="-283210"/>
            <a:r>
              <a:rPr lang="en-US" dirty="0">
                <a:latin typeface="Calibri"/>
                <a:cs typeface="Calibri"/>
              </a:rPr>
              <a:t>Think of Resources as the parts of a car – you have an engine, tires, headlights, etc.</a:t>
            </a:r>
          </a:p>
          <a:p>
            <a:pPr marL="740410" lvl="1" indent="-283210"/>
            <a:endParaRPr lang="en-US" dirty="0"/>
          </a:p>
          <a:p>
            <a:pPr marL="740410" lvl="1" indent="-283210"/>
            <a:endParaRPr lang="en-US" dirty="0"/>
          </a:p>
        </p:txBody>
      </p:sp>
      <p:sp>
        <p:nvSpPr>
          <p:cNvPr id="7" name="Slide Number Placeholder 6">
            <a:extLst>
              <a:ext uri="{FF2B5EF4-FFF2-40B4-BE49-F238E27FC236}">
                <a16:creationId xmlns:a16="http://schemas.microsoft.com/office/drawing/2014/main" id="{08133A66-2D81-FC47-22D0-4A0B13C6C210}"/>
              </a:ext>
            </a:extLst>
          </p:cNvPr>
          <p:cNvSpPr>
            <a:spLocks noGrp="1"/>
          </p:cNvSpPr>
          <p:nvPr>
            <p:ph type="sldNum" sz="quarter" idx="12"/>
          </p:nvPr>
        </p:nvSpPr>
        <p:spPr/>
        <p:txBody>
          <a:bodyPr/>
          <a:lstStyle/>
          <a:p>
            <a:fld id="{B89D3D56-9C5D-E74E-9C18-21C2C5E31D07}" type="slidenum">
              <a:rPr lang="en-US" smtClean="0"/>
              <a:pPr/>
              <a:t>45</a:t>
            </a:fld>
            <a:endParaRPr lang="en-US"/>
          </a:p>
        </p:txBody>
      </p:sp>
      <p:sp>
        <p:nvSpPr>
          <p:cNvPr id="8" name="Title 4">
            <a:extLst>
              <a:ext uri="{FF2B5EF4-FFF2-40B4-BE49-F238E27FC236}">
                <a16:creationId xmlns:a16="http://schemas.microsoft.com/office/drawing/2014/main" id="{F9D1B43B-6925-97BA-0B10-B0520C67C7CD}"/>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a:t>Key Concepts – Resources</a:t>
            </a:r>
          </a:p>
        </p:txBody>
      </p:sp>
      <p:pic>
        <p:nvPicPr>
          <p:cNvPr id="16" name="Picture 15">
            <a:extLst>
              <a:ext uri="{FF2B5EF4-FFF2-40B4-BE49-F238E27FC236}">
                <a16:creationId xmlns:a16="http://schemas.microsoft.com/office/drawing/2014/main" id="{EF2AE6AF-45A1-FCD0-881B-9D1C68F26591}"/>
              </a:ext>
            </a:extLst>
          </p:cNvPr>
          <p:cNvPicPr>
            <a:picLocks noChangeAspect="1"/>
          </p:cNvPicPr>
          <p:nvPr/>
        </p:nvPicPr>
        <p:blipFill>
          <a:blip r:embed="rId2"/>
          <a:stretch>
            <a:fillRect/>
          </a:stretch>
        </p:blipFill>
        <p:spPr>
          <a:xfrm>
            <a:off x="5994400" y="1828668"/>
            <a:ext cx="1618364" cy="4321910"/>
          </a:xfrm>
          <a:prstGeom prst="rect">
            <a:avLst/>
          </a:prstGeom>
          <a:ln>
            <a:solidFill>
              <a:schemeClr val="tx1"/>
            </a:solidFill>
          </a:ln>
        </p:spPr>
      </p:pic>
      <p:pic>
        <p:nvPicPr>
          <p:cNvPr id="18" name="Picture 17">
            <a:extLst>
              <a:ext uri="{FF2B5EF4-FFF2-40B4-BE49-F238E27FC236}">
                <a16:creationId xmlns:a16="http://schemas.microsoft.com/office/drawing/2014/main" id="{0A9855C9-920A-2D1C-476D-88B50FA27246}"/>
              </a:ext>
            </a:extLst>
          </p:cNvPr>
          <p:cNvPicPr>
            <a:picLocks noChangeAspect="1"/>
          </p:cNvPicPr>
          <p:nvPr/>
        </p:nvPicPr>
        <p:blipFill>
          <a:blip r:embed="rId3"/>
          <a:stretch>
            <a:fillRect/>
          </a:stretch>
        </p:blipFill>
        <p:spPr>
          <a:xfrm>
            <a:off x="7728482" y="2657512"/>
            <a:ext cx="4102629" cy="2664221"/>
          </a:xfrm>
          <a:prstGeom prst="rect">
            <a:avLst/>
          </a:prstGeom>
          <a:ln>
            <a:solidFill>
              <a:schemeClr val="tx1"/>
            </a:solidFill>
          </a:ln>
        </p:spPr>
      </p:pic>
    </p:spTree>
    <p:extLst>
      <p:ext uri="{BB962C8B-B14F-4D97-AF65-F5344CB8AC3E}">
        <p14:creationId xmlns:p14="http://schemas.microsoft.com/office/powerpoint/2010/main" val="15736347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37A85C-C8AB-02B3-882D-7CD536148FDB}"/>
              </a:ext>
            </a:extLst>
          </p:cNvPr>
          <p:cNvSpPr>
            <a:spLocks noGrp="1"/>
          </p:cNvSpPr>
          <p:nvPr>
            <p:ph type="body" idx="1"/>
          </p:nvPr>
        </p:nvSpPr>
        <p:spPr/>
        <p:txBody>
          <a:bodyPr/>
          <a:lstStyle/>
          <a:p>
            <a:r>
              <a:rPr lang="en-US"/>
              <a:t>Commands</a:t>
            </a:r>
          </a:p>
        </p:txBody>
      </p:sp>
      <p:sp>
        <p:nvSpPr>
          <p:cNvPr id="4" name="Content Placeholder 3">
            <a:extLst>
              <a:ext uri="{FF2B5EF4-FFF2-40B4-BE49-F238E27FC236}">
                <a16:creationId xmlns:a16="http://schemas.microsoft.com/office/drawing/2014/main" id="{B2D83F75-B68F-6326-83A8-968F759BA15E}"/>
              </a:ext>
            </a:extLst>
          </p:cNvPr>
          <p:cNvSpPr>
            <a:spLocks noGrp="1"/>
          </p:cNvSpPr>
          <p:nvPr>
            <p:ph sz="half" idx="2"/>
          </p:nvPr>
        </p:nvSpPr>
        <p:spPr/>
        <p:txBody>
          <a:bodyPr>
            <a:normAutofit fontScale="92500" lnSpcReduction="20000"/>
          </a:bodyPr>
          <a:lstStyle/>
          <a:p>
            <a:r>
              <a:rPr lang="en-US" dirty="0"/>
              <a:t>Commands are the series of actions performed by GMAT during the Mission Sequence when a scenario is run</a:t>
            </a:r>
          </a:p>
          <a:p>
            <a:pPr lvl="1"/>
            <a:r>
              <a:rPr lang="en-US" dirty="0"/>
              <a:t>Instructions for modeling physical actions (propagation, impulsive burns, finite thrust)</a:t>
            </a:r>
          </a:p>
          <a:p>
            <a:pPr lvl="1"/>
            <a:r>
              <a:rPr lang="en-US" dirty="0"/>
              <a:t>Commands to initiate simulation and estimation</a:t>
            </a:r>
          </a:p>
          <a:p>
            <a:pPr lvl="1"/>
            <a:r>
              <a:rPr lang="en-US" dirty="0"/>
              <a:t>Controls for optimization and targeting </a:t>
            </a:r>
          </a:p>
          <a:p>
            <a:pPr lvl="1"/>
            <a:r>
              <a:rPr lang="en-US" dirty="0"/>
              <a:t>Control flow statements (if/else, for,</a:t>
            </a:r>
            <a:br>
              <a:rPr lang="en-US" dirty="0"/>
            </a:br>
            <a:r>
              <a:rPr lang="en-US" dirty="0"/>
              <a:t> while)</a:t>
            </a:r>
          </a:p>
          <a:p>
            <a:pPr lvl="1"/>
            <a:r>
              <a:rPr lang="en-US" dirty="0"/>
              <a:t>Output controls (Report, toggle)</a:t>
            </a:r>
          </a:p>
          <a:p>
            <a:pPr lvl="1"/>
            <a:r>
              <a:rPr lang="en-US" dirty="0"/>
              <a:t>Math operations (Assignment “=“, sin, log)</a:t>
            </a:r>
          </a:p>
          <a:p>
            <a:r>
              <a:rPr lang="en-US" dirty="0"/>
              <a:t>Building on the previous analogy, commands and the mission sequence are taking your car on a trip with directions </a:t>
            </a:r>
          </a:p>
          <a:p>
            <a:pPr lvl="1"/>
            <a:endParaRPr lang="en-US" dirty="0"/>
          </a:p>
          <a:p>
            <a:pPr lvl="1"/>
            <a:endParaRPr lang="en-US" dirty="0"/>
          </a:p>
          <a:p>
            <a:pPr lvl="1"/>
            <a:endParaRPr lang="en-US" dirty="0"/>
          </a:p>
        </p:txBody>
      </p:sp>
      <p:sp>
        <p:nvSpPr>
          <p:cNvPr id="7" name="Slide Number Placeholder 6">
            <a:extLst>
              <a:ext uri="{FF2B5EF4-FFF2-40B4-BE49-F238E27FC236}">
                <a16:creationId xmlns:a16="http://schemas.microsoft.com/office/drawing/2014/main" id="{08133A66-2D81-FC47-22D0-4A0B13C6C210}"/>
              </a:ext>
            </a:extLst>
          </p:cNvPr>
          <p:cNvSpPr>
            <a:spLocks noGrp="1"/>
          </p:cNvSpPr>
          <p:nvPr>
            <p:ph type="sldNum" sz="quarter" idx="12"/>
          </p:nvPr>
        </p:nvSpPr>
        <p:spPr/>
        <p:txBody>
          <a:bodyPr/>
          <a:lstStyle/>
          <a:p>
            <a:fld id="{B89D3D56-9C5D-E74E-9C18-21C2C5E31D07}" type="slidenum">
              <a:rPr lang="en-US" smtClean="0"/>
              <a:pPr/>
              <a:t>46</a:t>
            </a:fld>
            <a:endParaRPr lang="en-US"/>
          </a:p>
        </p:txBody>
      </p:sp>
      <p:sp>
        <p:nvSpPr>
          <p:cNvPr id="8" name="Title 4">
            <a:extLst>
              <a:ext uri="{FF2B5EF4-FFF2-40B4-BE49-F238E27FC236}">
                <a16:creationId xmlns:a16="http://schemas.microsoft.com/office/drawing/2014/main" id="{F9D1B43B-6925-97BA-0B10-B0520C67C7CD}"/>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a:t>Key Concepts –</a:t>
            </a:r>
            <a:r>
              <a:rPr lang="en-US" dirty="0"/>
              <a:t> </a:t>
            </a:r>
            <a:r>
              <a:rPr lang="en-US"/>
              <a:t> Commands</a:t>
            </a:r>
          </a:p>
        </p:txBody>
      </p:sp>
      <p:pic>
        <p:nvPicPr>
          <p:cNvPr id="11" name="Picture 10">
            <a:extLst>
              <a:ext uri="{FF2B5EF4-FFF2-40B4-BE49-F238E27FC236}">
                <a16:creationId xmlns:a16="http://schemas.microsoft.com/office/drawing/2014/main" id="{02AB8376-AD06-E40D-8AE0-2D82555C7CF8}"/>
              </a:ext>
            </a:extLst>
          </p:cNvPr>
          <p:cNvPicPr>
            <a:picLocks noChangeAspect="1"/>
          </p:cNvPicPr>
          <p:nvPr/>
        </p:nvPicPr>
        <p:blipFill>
          <a:blip r:embed="rId2"/>
          <a:stretch>
            <a:fillRect/>
          </a:stretch>
        </p:blipFill>
        <p:spPr>
          <a:xfrm>
            <a:off x="7288045" y="1125686"/>
            <a:ext cx="2391109" cy="3448531"/>
          </a:xfrm>
          <a:prstGeom prst="rect">
            <a:avLst/>
          </a:prstGeom>
          <a:ln>
            <a:solidFill>
              <a:schemeClr val="tx1"/>
            </a:solidFill>
          </a:ln>
        </p:spPr>
      </p:pic>
      <p:pic>
        <p:nvPicPr>
          <p:cNvPr id="13" name="Picture 12">
            <a:extLst>
              <a:ext uri="{FF2B5EF4-FFF2-40B4-BE49-F238E27FC236}">
                <a16:creationId xmlns:a16="http://schemas.microsoft.com/office/drawing/2014/main" id="{2D58824F-6B09-355C-21CE-DFB4F89D4235}"/>
              </a:ext>
            </a:extLst>
          </p:cNvPr>
          <p:cNvPicPr>
            <a:picLocks noChangeAspect="1"/>
          </p:cNvPicPr>
          <p:nvPr/>
        </p:nvPicPr>
        <p:blipFill>
          <a:blip r:embed="rId3"/>
          <a:stretch>
            <a:fillRect/>
          </a:stretch>
        </p:blipFill>
        <p:spPr>
          <a:xfrm>
            <a:off x="5589883" y="4653889"/>
            <a:ext cx="6084000" cy="1629376"/>
          </a:xfrm>
          <a:prstGeom prst="rect">
            <a:avLst/>
          </a:prstGeom>
          <a:ln>
            <a:solidFill>
              <a:schemeClr val="tx1"/>
            </a:solidFill>
          </a:ln>
        </p:spPr>
      </p:pic>
    </p:spTree>
    <p:extLst>
      <p:ext uri="{BB962C8B-B14F-4D97-AF65-F5344CB8AC3E}">
        <p14:creationId xmlns:p14="http://schemas.microsoft.com/office/powerpoint/2010/main" val="22791555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D028246-49A6-4CBC-60BC-6024BB93E4EE}"/>
              </a:ext>
            </a:extLst>
          </p:cNvPr>
          <p:cNvSpPr>
            <a:spLocks noGrp="1"/>
          </p:cNvSpPr>
          <p:nvPr>
            <p:ph type="body" idx="1"/>
          </p:nvPr>
        </p:nvSpPr>
        <p:spPr/>
        <p:txBody>
          <a:bodyPr/>
          <a:lstStyle/>
          <a:p>
            <a:r>
              <a:rPr lang="en-US"/>
              <a:t>Fields</a:t>
            </a:r>
          </a:p>
        </p:txBody>
      </p:sp>
      <p:sp>
        <p:nvSpPr>
          <p:cNvPr id="4" name="Content Placeholder 3">
            <a:extLst>
              <a:ext uri="{FF2B5EF4-FFF2-40B4-BE49-F238E27FC236}">
                <a16:creationId xmlns:a16="http://schemas.microsoft.com/office/drawing/2014/main" id="{65E6E98A-8523-7B7E-6FE4-14A2C239B736}"/>
              </a:ext>
            </a:extLst>
          </p:cNvPr>
          <p:cNvSpPr>
            <a:spLocks noGrp="1"/>
          </p:cNvSpPr>
          <p:nvPr>
            <p:ph sz="half" idx="2"/>
          </p:nvPr>
        </p:nvSpPr>
        <p:spPr/>
        <p:txBody>
          <a:bodyPr vert="horz" lIns="91440" tIns="45720" rIns="91440" bIns="45720" rtlCol="0" anchor="t">
            <a:normAutofit/>
          </a:bodyPr>
          <a:lstStyle/>
          <a:p>
            <a:pPr marL="347345" indent="-347345"/>
            <a:r>
              <a:rPr lang="en-US" sz="2400" dirty="0">
                <a:latin typeface="Calibri"/>
                <a:cs typeface="Calibri"/>
              </a:rPr>
              <a:t>Properties you can set on a resource</a:t>
            </a:r>
            <a:endParaRPr lang="en-US" dirty="0">
              <a:latin typeface="Calibri"/>
              <a:cs typeface="Calibri"/>
            </a:endParaRPr>
          </a:p>
          <a:p>
            <a:pPr marL="347345" indent="-347345"/>
            <a:r>
              <a:rPr lang="en-US" sz="2400" dirty="0">
                <a:latin typeface="Calibri"/>
                <a:cs typeface="Calibri"/>
              </a:rPr>
              <a:t>May be assigned during initialization </a:t>
            </a:r>
            <a:endParaRPr lang="en-US" sz="2400" dirty="0"/>
          </a:p>
          <a:p>
            <a:pPr marL="347345" indent="-347345"/>
            <a:r>
              <a:rPr lang="en-US" sz="2400" dirty="0">
                <a:latin typeface="Calibri"/>
                <a:cs typeface="Calibri"/>
              </a:rPr>
              <a:t>Examples: </a:t>
            </a:r>
            <a:endParaRPr lang="en-US" sz="2400" dirty="0"/>
          </a:p>
          <a:p>
            <a:pPr marL="740410" lvl="1" indent="-283210"/>
            <a:r>
              <a:rPr lang="en-US" sz="2000" dirty="0" err="1">
                <a:latin typeface="Calibri"/>
                <a:cs typeface="Calibri"/>
              </a:rPr>
              <a:t>Spacecraft.Epoch</a:t>
            </a:r>
            <a:r>
              <a:rPr lang="en-US" sz="2000" dirty="0">
                <a:latin typeface="Calibri"/>
                <a:cs typeface="Calibri"/>
              </a:rPr>
              <a:t> </a:t>
            </a:r>
            <a:endParaRPr lang="en-US" sz="2000" dirty="0"/>
          </a:p>
          <a:p>
            <a:pPr marL="740410" lvl="1" indent="-283210"/>
            <a:r>
              <a:rPr lang="en-US" sz="2000" dirty="0" err="1">
                <a:latin typeface="Calibri"/>
                <a:cs typeface="Calibri"/>
              </a:rPr>
              <a:t>Groundstation.CentralBody</a:t>
            </a:r>
            <a:endParaRPr lang="en-US" sz="2000" dirty="0" err="1"/>
          </a:p>
          <a:p>
            <a:pPr marL="740410" lvl="1" indent="-283210"/>
            <a:r>
              <a:rPr lang="en-US" sz="2000" err="1"/>
              <a:t>ReportFile.Filename</a:t>
            </a:r>
            <a:endParaRPr lang="en-US" sz="2000"/>
          </a:p>
        </p:txBody>
      </p:sp>
      <p:sp>
        <p:nvSpPr>
          <p:cNvPr id="5" name="Text Placeholder 4">
            <a:extLst>
              <a:ext uri="{FF2B5EF4-FFF2-40B4-BE49-F238E27FC236}">
                <a16:creationId xmlns:a16="http://schemas.microsoft.com/office/drawing/2014/main" id="{3675436B-6AED-1D2C-6BB6-2C2702787229}"/>
              </a:ext>
            </a:extLst>
          </p:cNvPr>
          <p:cNvSpPr>
            <a:spLocks noGrp="1"/>
          </p:cNvSpPr>
          <p:nvPr>
            <p:ph type="body" sz="quarter" idx="3"/>
          </p:nvPr>
        </p:nvSpPr>
        <p:spPr/>
        <p:txBody>
          <a:bodyPr/>
          <a:lstStyle/>
          <a:p>
            <a:r>
              <a:rPr lang="en-US"/>
              <a:t>Parameters</a:t>
            </a:r>
          </a:p>
        </p:txBody>
      </p:sp>
      <p:sp>
        <p:nvSpPr>
          <p:cNvPr id="6" name="Content Placeholder 5">
            <a:extLst>
              <a:ext uri="{FF2B5EF4-FFF2-40B4-BE49-F238E27FC236}">
                <a16:creationId xmlns:a16="http://schemas.microsoft.com/office/drawing/2014/main" id="{74CF8B14-2A41-0C51-81F6-4F1A1C90D148}"/>
              </a:ext>
            </a:extLst>
          </p:cNvPr>
          <p:cNvSpPr>
            <a:spLocks noGrp="1"/>
          </p:cNvSpPr>
          <p:nvPr>
            <p:ph sz="quarter" idx="4"/>
          </p:nvPr>
        </p:nvSpPr>
        <p:spPr>
          <a:xfrm>
            <a:off x="6334759" y="2347416"/>
            <a:ext cx="5205307" cy="3596185"/>
          </a:xfrm>
        </p:spPr>
        <p:txBody>
          <a:bodyPr>
            <a:normAutofit/>
          </a:bodyPr>
          <a:lstStyle/>
          <a:p>
            <a:r>
              <a:rPr lang="en-US" sz="2400"/>
              <a:t>Properties you can calculate during the mission </a:t>
            </a:r>
          </a:p>
          <a:p>
            <a:r>
              <a:rPr lang="en-US" sz="2400"/>
              <a:t>Parameters often have dependencies, such as a central body or coordinate system</a:t>
            </a:r>
          </a:p>
          <a:p>
            <a:r>
              <a:rPr lang="en-US" sz="2400"/>
              <a:t>Examples: </a:t>
            </a:r>
          </a:p>
          <a:p>
            <a:pPr lvl="1"/>
            <a:r>
              <a:rPr lang="en-US" sz="2000" err="1"/>
              <a:t>Spacecraft.Earth.Altitude</a:t>
            </a:r>
            <a:endParaRPr lang="en-US" sz="2000"/>
          </a:p>
          <a:p>
            <a:pPr lvl="1"/>
            <a:r>
              <a:rPr lang="en-US" sz="2000"/>
              <a:t>Spacecraft.EarthMJ2000Eq.BVectorAngle</a:t>
            </a:r>
          </a:p>
        </p:txBody>
      </p:sp>
      <p:sp>
        <p:nvSpPr>
          <p:cNvPr id="7" name="Slide Number Placeholder 6">
            <a:extLst>
              <a:ext uri="{FF2B5EF4-FFF2-40B4-BE49-F238E27FC236}">
                <a16:creationId xmlns:a16="http://schemas.microsoft.com/office/drawing/2014/main" id="{78904391-EBD3-363B-B155-6663016DE94A}"/>
              </a:ext>
            </a:extLst>
          </p:cNvPr>
          <p:cNvSpPr>
            <a:spLocks noGrp="1"/>
          </p:cNvSpPr>
          <p:nvPr>
            <p:ph type="sldNum" sz="quarter" idx="12"/>
          </p:nvPr>
        </p:nvSpPr>
        <p:spPr/>
        <p:txBody>
          <a:bodyPr/>
          <a:lstStyle/>
          <a:p>
            <a:fld id="{B89D3D56-9C5D-E74E-9C18-21C2C5E31D07}" type="slidenum">
              <a:rPr lang="en-US" smtClean="0"/>
              <a:pPr/>
              <a:t>47</a:t>
            </a:fld>
            <a:endParaRPr lang="en-US"/>
          </a:p>
        </p:txBody>
      </p:sp>
      <p:sp>
        <p:nvSpPr>
          <p:cNvPr id="8" name="Title 4">
            <a:extLst>
              <a:ext uri="{FF2B5EF4-FFF2-40B4-BE49-F238E27FC236}">
                <a16:creationId xmlns:a16="http://schemas.microsoft.com/office/drawing/2014/main" id="{9D10075C-C23F-D77D-9339-67CE97EF6CD7}"/>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a:t>Key Concepts – Fields and Parameters</a:t>
            </a:r>
          </a:p>
        </p:txBody>
      </p:sp>
      <p:sp>
        <p:nvSpPr>
          <p:cNvPr id="10" name="Content Placeholder 3">
            <a:extLst>
              <a:ext uri="{FF2B5EF4-FFF2-40B4-BE49-F238E27FC236}">
                <a16:creationId xmlns:a16="http://schemas.microsoft.com/office/drawing/2014/main" id="{0146C6A4-CFFB-DEB6-F9C0-09B7F0321EF8}"/>
              </a:ext>
            </a:extLst>
          </p:cNvPr>
          <p:cNvSpPr txBox="1">
            <a:spLocks/>
          </p:cNvSpPr>
          <p:nvPr/>
        </p:nvSpPr>
        <p:spPr>
          <a:xfrm>
            <a:off x="2085042" y="5591704"/>
            <a:ext cx="8115302" cy="866527"/>
          </a:xfrm>
          <a:prstGeom prst="rect">
            <a:avLst/>
          </a:prstGeom>
        </p:spPr>
        <p:txBody>
          <a:bodyPr vert="horz" lIns="91440" tIns="45720" rIns="91440" bIns="45720" rtlCol="0">
            <a:normAutofit lnSpcReduction="10000"/>
          </a:bodyPr>
          <a:lstStyle>
            <a:lvl1pPr marL="347472" indent="-347472" algn="l" defTabSz="914400" rtl="0" eaLnBrk="1" latinLnBrk="0" hangingPunct="1">
              <a:lnSpc>
                <a:spcPct val="80000"/>
              </a:lnSpc>
              <a:spcBef>
                <a:spcPts val="16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8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8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8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8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600" kern="120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600" kern="120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600" kern="120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600" kern="1200">
                <a:solidFill>
                  <a:schemeClr val="tx1">
                    <a:lumMod val="65000"/>
                    <a:lumOff val="35000"/>
                  </a:schemeClr>
                </a:solidFill>
                <a:latin typeface="+mn-lt"/>
                <a:ea typeface="+mn-ea"/>
                <a:cs typeface="+mn-cs"/>
              </a:defRPr>
            </a:lvl9pPr>
          </a:lstStyle>
          <a:p>
            <a:r>
              <a:rPr lang="en-US" sz="2400">
                <a:latin typeface="Calibri" panose="020F0502020204030204" pitchFamily="34" charset="0"/>
                <a:cs typeface="Calibri" panose="020F0502020204030204" pitchFamily="34" charset="0"/>
              </a:rPr>
              <a:t>Sometimes a property is both a field and a parameter</a:t>
            </a:r>
          </a:p>
          <a:p>
            <a:r>
              <a:rPr lang="en-US" sz="2400">
                <a:latin typeface="Calibri" panose="020F0502020204030204" pitchFamily="34" charset="0"/>
                <a:cs typeface="Calibri" panose="020F0502020204030204" pitchFamily="34" charset="0"/>
              </a:rPr>
              <a:t>Examples: </a:t>
            </a:r>
            <a:r>
              <a:rPr lang="en-US" sz="2400" err="1">
                <a:latin typeface="Calibri" panose="020F0502020204030204" pitchFamily="34" charset="0"/>
                <a:cs typeface="Calibri" panose="020F0502020204030204" pitchFamily="34" charset="0"/>
              </a:rPr>
              <a:t>Spacecraft.SMA</a:t>
            </a:r>
            <a:r>
              <a:rPr lang="en-US" sz="2400"/>
              <a:t>, </a:t>
            </a:r>
            <a:r>
              <a:rPr lang="en-US" sz="2400" err="1">
                <a:latin typeface="Calibri" panose="020F0502020204030204" pitchFamily="34" charset="0"/>
                <a:cs typeface="Calibri" panose="020F0502020204030204" pitchFamily="34" charset="0"/>
              </a:rPr>
              <a:t>FuelTank.FuelMass</a:t>
            </a:r>
            <a:endParaRPr lang="en-US" sz="2400"/>
          </a:p>
        </p:txBody>
      </p:sp>
    </p:spTree>
    <p:extLst>
      <p:ext uri="{BB962C8B-B14F-4D97-AF65-F5344CB8AC3E}">
        <p14:creationId xmlns:p14="http://schemas.microsoft.com/office/powerpoint/2010/main" val="15669775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FE3B-399B-00AC-71E9-5388EFBA06D2}"/>
              </a:ext>
            </a:extLst>
          </p:cNvPr>
          <p:cNvSpPr>
            <a:spLocks noGrp="1"/>
          </p:cNvSpPr>
          <p:nvPr>
            <p:ph type="title"/>
          </p:nvPr>
        </p:nvSpPr>
        <p:spPr/>
        <p:txBody>
          <a:bodyPr/>
          <a:lstStyle/>
          <a:p>
            <a:r>
              <a:rPr lang="en-US" dirty="0"/>
              <a:t>Tour of the GUI</a:t>
            </a:r>
          </a:p>
        </p:txBody>
      </p:sp>
    </p:spTree>
    <p:extLst>
      <p:ext uri="{BB962C8B-B14F-4D97-AF65-F5344CB8AC3E}">
        <p14:creationId xmlns:p14="http://schemas.microsoft.com/office/powerpoint/2010/main" val="39017453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GUI – Toolbar and Menu Bar</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49</a:t>
            </a:fld>
            <a:endParaRPr lang="en-US"/>
          </a:p>
        </p:txBody>
      </p:sp>
      <p:pic>
        <p:nvPicPr>
          <p:cNvPr id="6" name="Picture 5">
            <a:extLst>
              <a:ext uri="{FF2B5EF4-FFF2-40B4-BE49-F238E27FC236}">
                <a16:creationId xmlns:a16="http://schemas.microsoft.com/office/drawing/2014/main" id="{75A97A6B-04D5-C3BF-1238-419CB382D4C3}"/>
              </a:ext>
            </a:extLst>
          </p:cNvPr>
          <p:cNvPicPr>
            <a:picLocks noGrp="1" noRot="1" noChangeAspect="1" noMove="1" noResize="1" noEditPoints="1" noAdjustHandles="1" noChangeArrowheads="1" noChangeShapeType="1" noCrop="1"/>
          </p:cNvPicPr>
          <p:nvPr/>
        </p:nvPicPr>
        <p:blipFill rotWithShape="1">
          <a:blip r:embed="rId2"/>
          <a:srcRect r="2655"/>
          <a:stretch/>
        </p:blipFill>
        <p:spPr>
          <a:xfrm>
            <a:off x="1361929" y="1892612"/>
            <a:ext cx="9468142" cy="3658111"/>
          </a:xfrm>
          <a:prstGeom prst="rect">
            <a:avLst/>
          </a:prstGeom>
          <a:ln/>
        </p:spPr>
        <p:style>
          <a:lnRef idx="1">
            <a:schemeClr val="accent6"/>
          </a:lnRef>
          <a:fillRef idx="0">
            <a:schemeClr val="accent6"/>
          </a:fillRef>
          <a:effectRef idx="0">
            <a:schemeClr val="accent6"/>
          </a:effectRef>
          <a:fontRef idx="minor">
            <a:schemeClr val="tx1"/>
          </a:fontRef>
        </p:style>
      </p:pic>
      <p:pic>
        <p:nvPicPr>
          <p:cNvPr id="7" name="Picture 6">
            <a:extLst>
              <a:ext uri="{FF2B5EF4-FFF2-40B4-BE49-F238E27FC236}">
                <a16:creationId xmlns:a16="http://schemas.microsoft.com/office/drawing/2014/main" id="{340154C7-253D-7EA0-494C-1B8778060303}"/>
              </a:ext>
            </a:extLst>
          </p:cNvPr>
          <p:cNvPicPr>
            <a:picLocks noGrp="1" noRot="1" noChangeAspect="1" noMove="1" noResize="1" noEditPoints="1" noAdjustHandles="1" noChangeArrowheads="1" noChangeShapeType="1" noCrop="1"/>
          </p:cNvPicPr>
          <p:nvPr/>
        </p:nvPicPr>
        <p:blipFill>
          <a:blip r:embed="rId3"/>
          <a:stretch>
            <a:fillRect/>
          </a:stretch>
        </p:blipFill>
        <p:spPr>
          <a:xfrm>
            <a:off x="1515761" y="2230333"/>
            <a:ext cx="9308393" cy="1278986"/>
          </a:xfrm>
          <a:prstGeom prst="rect">
            <a:avLst/>
          </a:prstGeom>
        </p:spPr>
      </p:pic>
      <p:pic>
        <p:nvPicPr>
          <p:cNvPr id="3" name="Picture 2">
            <a:extLst>
              <a:ext uri="{FF2B5EF4-FFF2-40B4-BE49-F238E27FC236}">
                <a16:creationId xmlns:a16="http://schemas.microsoft.com/office/drawing/2014/main" id="{18E0476E-5FD1-046D-A570-3DC61EF8418B}"/>
              </a:ext>
            </a:extLst>
          </p:cNvPr>
          <p:cNvPicPr>
            <a:picLocks noGrp="1" noRot="1" noChangeAspect="1" noMove="1" noResize="1" noEditPoints="1" noAdjustHandles="1" noChangeArrowheads="1" noChangeShapeType="1" noCrop="1"/>
          </p:cNvPicPr>
          <p:nvPr/>
        </p:nvPicPr>
        <p:blipFill rotWithShape="1">
          <a:blip r:embed="rId4"/>
          <a:srcRect t="6144"/>
          <a:stretch/>
        </p:blipFill>
        <p:spPr>
          <a:xfrm>
            <a:off x="1839595" y="2726723"/>
            <a:ext cx="8836644" cy="782595"/>
          </a:xfrm>
          <a:prstGeom prst="rect">
            <a:avLst/>
          </a:prstGeom>
        </p:spPr>
      </p:pic>
      <p:sp>
        <p:nvSpPr>
          <p:cNvPr id="8" name="Left Brace 7">
            <a:extLst>
              <a:ext uri="{FF2B5EF4-FFF2-40B4-BE49-F238E27FC236}">
                <a16:creationId xmlns:a16="http://schemas.microsoft.com/office/drawing/2014/main" id="{B9E6F2C9-F767-ECA8-94F3-6C4FEB122496}"/>
              </a:ext>
            </a:extLst>
          </p:cNvPr>
          <p:cNvSpPr/>
          <p:nvPr/>
        </p:nvSpPr>
        <p:spPr>
          <a:xfrm rot="5400000">
            <a:off x="3410995" y="2610863"/>
            <a:ext cx="279026" cy="807309"/>
          </a:xfrm>
          <a:prstGeom prst="lef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3CC0EB3B-3195-2F34-B3CE-831CDCBF70E2}"/>
              </a:ext>
            </a:extLst>
          </p:cNvPr>
          <p:cNvSpPr/>
          <p:nvPr/>
        </p:nvSpPr>
        <p:spPr>
          <a:xfrm rot="5400000">
            <a:off x="5364054" y="2758454"/>
            <a:ext cx="279026" cy="512130"/>
          </a:xfrm>
          <a:prstGeom prst="lef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0" name="Left Brace 9">
            <a:extLst>
              <a:ext uri="{FF2B5EF4-FFF2-40B4-BE49-F238E27FC236}">
                <a16:creationId xmlns:a16="http://schemas.microsoft.com/office/drawing/2014/main" id="{19AFBC97-C0BA-B222-DBC2-DE62044A2EAD}"/>
              </a:ext>
            </a:extLst>
          </p:cNvPr>
          <p:cNvSpPr/>
          <p:nvPr/>
        </p:nvSpPr>
        <p:spPr>
          <a:xfrm rot="5400000">
            <a:off x="9241325" y="1804557"/>
            <a:ext cx="279026" cy="2409566"/>
          </a:xfrm>
          <a:prstGeom prst="leftBrace">
            <a:avLst/>
          </a:prstGeom>
          <a:ln w="38100"/>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9965CA16-AFCC-6987-2C9B-D85F15FD1FD0}"/>
              </a:ext>
            </a:extLst>
          </p:cNvPr>
          <p:cNvCxnSpPr/>
          <p:nvPr/>
        </p:nvCxnSpPr>
        <p:spPr>
          <a:xfrm>
            <a:off x="2321009" y="2594205"/>
            <a:ext cx="543698" cy="63631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AFC9D1F7-4244-C3FA-E694-5229685B7B20}"/>
              </a:ext>
            </a:extLst>
          </p:cNvPr>
          <p:cNvCxnSpPr>
            <a:cxnSpLocks/>
            <a:stCxn id="21" idx="2"/>
            <a:endCxn id="8" idx="1"/>
          </p:cNvCxnSpPr>
          <p:nvPr/>
        </p:nvCxnSpPr>
        <p:spPr>
          <a:xfrm flipH="1">
            <a:off x="3550508" y="2347067"/>
            <a:ext cx="774701" cy="52793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8" name="Straight Arrow Connector 17">
            <a:extLst>
              <a:ext uri="{FF2B5EF4-FFF2-40B4-BE49-F238E27FC236}">
                <a16:creationId xmlns:a16="http://schemas.microsoft.com/office/drawing/2014/main" id="{D3C228D5-681F-BF14-0C30-B617E04184F3}"/>
              </a:ext>
            </a:extLst>
          </p:cNvPr>
          <p:cNvCxnSpPr>
            <a:cxnSpLocks/>
            <a:stCxn id="24" idx="2"/>
          </p:cNvCxnSpPr>
          <p:nvPr/>
        </p:nvCxnSpPr>
        <p:spPr>
          <a:xfrm flipH="1">
            <a:off x="5503567" y="2359251"/>
            <a:ext cx="1294022" cy="503396"/>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19" name="Straight Arrow Connector 18">
            <a:extLst>
              <a:ext uri="{FF2B5EF4-FFF2-40B4-BE49-F238E27FC236}">
                <a16:creationId xmlns:a16="http://schemas.microsoft.com/office/drawing/2014/main" id="{1985097C-5819-9DAF-F7D7-5CAC0A47C5C6}"/>
              </a:ext>
            </a:extLst>
          </p:cNvPr>
          <p:cNvCxnSpPr>
            <a:cxnSpLocks/>
          </p:cNvCxnSpPr>
          <p:nvPr/>
        </p:nvCxnSpPr>
        <p:spPr>
          <a:xfrm>
            <a:off x="9384957" y="2507359"/>
            <a:ext cx="0" cy="35528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0" name="TextBox 19">
            <a:extLst>
              <a:ext uri="{FF2B5EF4-FFF2-40B4-BE49-F238E27FC236}">
                <a16:creationId xmlns:a16="http://schemas.microsoft.com/office/drawing/2014/main" id="{605A7A5A-2767-3381-9EAB-6A25DD87303B}"/>
              </a:ext>
            </a:extLst>
          </p:cNvPr>
          <p:cNvSpPr txBox="1"/>
          <p:nvPr/>
        </p:nvSpPr>
        <p:spPr>
          <a:xfrm>
            <a:off x="1515761" y="2238916"/>
            <a:ext cx="1631090" cy="355288"/>
          </a:xfrm>
          <a:prstGeom prst="rect">
            <a:avLst/>
          </a:prstGeom>
          <a:ln w="38100">
            <a:solidFill>
              <a:schemeClr val="accent6"/>
            </a:solidFill>
          </a:ln>
        </p:spPr>
        <p:txBody>
          <a:bodyPr vert="horz" wrap="square" lIns="91440" tIns="45720" rIns="91440" bIns="45720" rtlCol="0">
            <a:noAutofit/>
          </a:bodyPr>
          <a:lstStyle/>
          <a:p>
            <a:pPr>
              <a:lnSpc>
                <a:spcPct val="90000"/>
              </a:lnSpc>
            </a:pPr>
            <a:r>
              <a:rPr lang="en-US" b="1" dirty="0"/>
              <a:t>New Mission</a:t>
            </a:r>
          </a:p>
        </p:txBody>
      </p:sp>
      <p:sp>
        <p:nvSpPr>
          <p:cNvPr id="21" name="TextBox 20">
            <a:extLst>
              <a:ext uri="{FF2B5EF4-FFF2-40B4-BE49-F238E27FC236}">
                <a16:creationId xmlns:a16="http://schemas.microsoft.com/office/drawing/2014/main" id="{A2041E11-A63E-557A-ABCF-1A14B265386C}"/>
              </a:ext>
            </a:extLst>
          </p:cNvPr>
          <p:cNvSpPr txBox="1"/>
          <p:nvPr/>
        </p:nvSpPr>
        <p:spPr>
          <a:xfrm>
            <a:off x="3325687" y="1991779"/>
            <a:ext cx="1999044" cy="355288"/>
          </a:xfrm>
          <a:prstGeom prst="rect">
            <a:avLst/>
          </a:prstGeom>
          <a:ln w="38100">
            <a:solidFill>
              <a:schemeClr val="accent6"/>
            </a:solidFill>
          </a:ln>
        </p:spPr>
        <p:txBody>
          <a:bodyPr vert="horz" wrap="square" lIns="91440" tIns="45720" rIns="91440" bIns="45720" rtlCol="0">
            <a:noAutofit/>
          </a:bodyPr>
          <a:lstStyle/>
          <a:p>
            <a:pPr>
              <a:lnSpc>
                <a:spcPct val="90000"/>
              </a:lnSpc>
            </a:pPr>
            <a:r>
              <a:rPr lang="en-US" b="1" dirty="0"/>
              <a:t>Copy/Cut/Paste</a:t>
            </a:r>
          </a:p>
        </p:txBody>
      </p:sp>
      <p:sp>
        <p:nvSpPr>
          <p:cNvPr id="24" name="TextBox 23">
            <a:extLst>
              <a:ext uri="{FF2B5EF4-FFF2-40B4-BE49-F238E27FC236}">
                <a16:creationId xmlns:a16="http://schemas.microsoft.com/office/drawing/2014/main" id="{0463B12C-7814-B688-A3A8-655FCEA45FB5}"/>
              </a:ext>
            </a:extLst>
          </p:cNvPr>
          <p:cNvSpPr txBox="1"/>
          <p:nvPr/>
        </p:nvSpPr>
        <p:spPr>
          <a:xfrm>
            <a:off x="5728385" y="2003963"/>
            <a:ext cx="2138407" cy="355288"/>
          </a:xfrm>
          <a:prstGeom prst="rect">
            <a:avLst/>
          </a:prstGeom>
          <a:ln w="38100">
            <a:solidFill>
              <a:schemeClr val="accent6"/>
            </a:solidFill>
          </a:ln>
        </p:spPr>
        <p:txBody>
          <a:bodyPr vert="horz" wrap="square" lIns="91440" tIns="45720" rIns="91440" bIns="45720" rtlCol="0">
            <a:noAutofit/>
          </a:bodyPr>
          <a:lstStyle/>
          <a:p>
            <a:pPr>
              <a:lnSpc>
                <a:spcPct val="90000"/>
              </a:lnSpc>
            </a:pPr>
            <a:r>
              <a:rPr lang="en-US" b="1" dirty="0"/>
              <a:t>Window Manager</a:t>
            </a:r>
          </a:p>
        </p:txBody>
      </p:sp>
      <p:sp>
        <p:nvSpPr>
          <p:cNvPr id="28" name="TextBox 27">
            <a:extLst>
              <a:ext uri="{FF2B5EF4-FFF2-40B4-BE49-F238E27FC236}">
                <a16:creationId xmlns:a16="http://schemas.microsoft.com/office/drawing/2014/main" id="{50317F70-9C2F-0744-6D25-94D7FEAEB492}"/>
              </a:ext>
            </a:extLst>
          </p:cNvPr>
          <p:cNvSpPr txBox="1"/>
          <p:nvPr/>
        </p:nvSpPr>
        <p:spPr>
          <a:xfrm>
            <a:off x="8638391" y="2122239"/>
            <a:ext cx="1484894" cy="355288"/>
          </a:xfrm>
          <a:prstGeom prst="rect">
            <a:avLst/>
          </a:prstGeom>
          <a:ln w="38100">
            <a:solidFill>
              <a:schemeClr val="accent6"/>
            </a:solidFill>
          </a:ln>
        </p:spPr>
        <p:txBody>
          <a:bodyPr vert="horz" wrap="square" lIns="91440" tIns="45720" rIns="91440" bIns="45720" rtlCol="0">
            <a:noAutofit/>
          </a:bodyPr>
          <a:lstStyle/>
          <a:p>
            <a:pPr>
              <a:lnSpc>
                <a:spcPct val="90000"/>
              </a:lnSpc>
            </a:pPr>
            <a:r>
              <a:rPr lang="en-US" b="1" dirty="0"/>
              <a:t>Sync Status</a:t>
            </a:r>
          </a:p>
        </p:txBody>
      </p:sp>
    </p:spTree>
    <p:extLst>
      <p:ext uri="{BB962C8B-B14F-4D97-AF65-F5344CB8AC3E}">
        <p14:creationId xmlns:p14="http://schemas.microsoft.com/office/powerpoint/2010/main" val="244883113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CE51E-5AEF-1E15-9526-7ACCC0292172}"/>
              </a:ext>
            </a:extLst>
          </p:cNvPr>
          <p:cNvSpPr>
            <a:spLocks noGrp="1"/>
          </p:cNvSpPr>
          <p:nvPr>
            <p:ph type="title"/>
          </p:nvPr>
        </p:nvSpPr>
        <p:spPr/>
        <p:txBody>
          <a:bodyPr/>
          <a:lstStyle/>
          <a:p>
            <a:r>
              <a:rPr lang="en-US"/>
              <a:t>Walkthrough of Training Packet</a:t>
            </a:r>
          </a:p>
        </p:txBody>
      </p:sp>
      <p:sp>
        <p:nvSpPr>
          <p:cNvPr id="3" name="Content Placeholder 2">
            <a:extLst>
              <a:ext uri="{FF2B5EF4-FFF2-40B4-BE49-F238E27FC236}">
                <a16:creationId xmlns:a16="http://schemas.microsoft.com/office/drawing/2014/main" id="{02A52ECE-1B35-A7AC-4B5C-6A47B9F49CAE}"/>
              </a:ext>
            </a:extLst>
          </p:cNvPr>
          <p:cNvSpPr>
            <a:spLocks noGrp="1"/>
          </p:cNvSpPr>
          <p:nvPr>
            <p:ph idx="1"/>
          </p:nvPr>
        </p:nvSpPr>
        <p:spPr>
          <a:xfrm>
            <a:off x="1076138" y="1217466"/>
            <a:ext cx="10407407" cy="4741991"/>
          </a:xfrm>
        </p:spPr>
        <p:txBody>
          <a:bodyPr>
            <a:noAutofit/>
          </a:bodyPr>
          <a:lstStyle/>
          <a:p>
            <a:r>
              <a:rPr lang="en-US" sz="2800"/>
              <a:t>All attendees should have access to the following on their computers:</a:t>
            </a:r>
          </a:p>
          <a:p>
            <a:pPr lvl="1"/>
            <a:r>
              <a:rPr lang="en-US" sz="2800"/>
              <a:t>GMAT R2022a</a:t>
            </a:r>
          </a:p>
          <a:p>
            <a:pPr lvl="1"/>
            <a:r>
              <a:rPr lang="en-US" sz="2800"/>
              <a:t>Tutorial Scripts</a:t>
            </a:r>
          </a:p>
          <a:p>
            <a:pPr lvl="1"/>
            <a:r>
              <a:rPr lang="en-US" sz="2800"/>
              <a:t>Copies of the Presentation Material</a:t>
            </a:r>
          </a:p>
        </p:txBody>
      </p:sp>
      <p:sp>
        <p:nvSpPr>
          <p:cNvPr id="4" name="Slide Number Placeholder 3">
            <a:extLst>
              <a:ext uri="{FF2B5EF4-FFF2-40B4-BE49-F238E27FC236}">
                <a16:creationId xmlns:a16="http://schemas.microsoft.com/office/drawing/2014/main" id="{B69C77E6-3DFC-3D82-3AEE-4A7F9C450D43}"/>
              </a:ext>
            </a:extLst>
          </p:cNvPr>
          <p:cNvSpPr>
            <a:spLocks noGrp="1"/>
          </p:cNvSpPr>
          <p:nvPr>
            <p:ph type="sldNum" sz="quarter" idx="12"/>
          </p:nvPr>
        </p:nvSpPr>
        <p:spPr/>
        <p:txBody>
          <a:bodyPr/>
          <a:lstStyle/>
          <a:p>
            <a:fld id="{B89D3D56-9C5D-E74E-9C18-21C2C5E31D07}" type="slidenum">
              <a:rPr lang="en-US" smtClean="0"/>
              <a:pPr/>
              <a:t>5</a:t>
            </a:fld>
            <a:endParaRPr lang="en-US"/>
          </a:p>
        </p:txBody>
      </p:sp>
      <p:pic>
        <p:nvPicPr>
          <p:cNvPr id="6" name="Picture 5">
            <a:extLst>
              <a:ext uri="{FF2B5EF4-FFF2-40B4-BE49-F238E27FC236}">
                <a16:creationId xmlns:a16="http://schemas.microsoft.com/office/drawing/2014/main" id="{E777C5D2-EB96-382C-6D3E-785B478C5502}"/>
              </a:ext>
            </a:extLst>
          </p:cNvPr>
          <p:cNvPicPr>
            <a:picLocks noChangeAspect="1"/>
          </p:cNvPicPr>
          <p:nvPr/>
        </p:nvPicPr>
        <p:blipFill rotWithShape="1">
          <a:blip r:embed="rId2"/>
          <a:srcRect r="32451" b="28683"/>
          <a:stretch/>
        </p:blipFill>
        <p:spPr>
          <a:xfrm>
            <a:off x="1240790" y="3838780"/>
            <a:ext cx="2187888" cy="844148"/>
          </a:xfrm>
          <a:prstGeom prst="rect">
            <a:avLst/>
          </a:prstGeom>
          <a:ln>
            <a:solidFill>
              <a:schemeClr val="tx1"/>
            </a:solidFill>
          </a:ln>
        </p:spPr>
      </p:pic>
      <p:pic>
        <p:nvPicPr>
          <p:cNvPr id="8" name="Picture 7">
            <a:extLst>
              <a:ext uri="{FF2B5EF4-FFF2-40B4-BE49-F238E27FC236}">
                <a16:creationId xmlns:a16="http://schemas.microsoft.com/office/drawing/2014/main" id="{CD865A3B-946F-6B7B-D23D-4FA6D073EE41}"/>
              </a:ext>
            </a:extLst>
          </p:cNvPr>
          <p:cNvPicPr>
            <a:picLocks noChangeAspect="1"/>
          </p:cNvPicPr>
          <p:nvPr/>
        </p:nvPicPr>
        <p:blipFill rotWithShape="1">
          <a:blip r:embed="rId3"/>
          <a:srcRect r="7081"/>
          <a:stretch/>
        </p:blipFill>
        <p:spPr>
          <a:xfrm>
            <a:off x="3756481" y="5236963"/>
            <a:ext cx="2850265" cy="1276528"/>
          </a:xfrm>
          <a:prstGeom prst="rect">
            <a:avLst/>
          </a:prstGeom>
          <a:ln>
            <a:solidFill>
              <a:schemeClr val="tx1"/>
            </a:solidFill>
          </a:ln>
        </p:spPr>
      </p:pic>
      <p:pic>
        <p:nvPicPr>
          <p:cNvPr id="10" name="Picture 9">
            <a:extLst>
              <a:ext uri="{FF2B5EF4-FFF2-40B4-BE49-F238E27FC236}">
                <a16:creationId xmlns:a16="http://schemas.microsoft.com/office/drawing/2014/main" id="{5398E44E-3AE9-11B9-1DC8-E051913FF3A5}"/>
              </a:ext>
            </a:extLst>
          </p:cNvPr>
          <p:cNvPicPr>
            <a:picLocks noChangeAspect="1"/>
          </p:cNvPicPr>
          <p:nvPr/>
        </p:nvPicPr>
        <p:blipFill rotWithShape="1">
          <a:blip r:embed="rId4"/>
          <a:srcRect r="43118"/>
          <a:stretch/>
        </p:blipFill>
        <p:spPr>
          <a:xfrm>
            <a:off x="7049846" y="2205648"/>
            <a:ext cx="1378638" cy="3869214"/>
          </a:xfrm>
          <a:prstGeom prst="rect">
            <a:avLst/>
          </a:prstGeom>
          <a:ln>
            <a:solidFill>
              <a:schemeClr val="tx1"/>
            </a:solidFill>
          </a:ln>
        </p:spPr>
      </p:pic>
      <p:cxnSp>
        <p:nvCxnSpPr>
          <p:cNvPr id="12" name="Connector: Elbow 11">
            <a:extLst>
              <a:ext uri="{FF2B5EF4-FFF2-40B4-BE49-F238E27FC236}">
                <a16:creationId xmlns:a16="http://schemas.microsoft.com/office/drawing/2014/main" id="{0EAD89E9-B2CB-9AD6-B908-892DEA831E65}"/>
              </a:ext>
            </a:extLst>
          </p:cNvPr>
          <p:cNvCxnSpPr>
            <a:cxnSpLocks/>
            <a:endCxn id="8" idx="0"/>
          </p:cNvCxnSpPr>
          <p:nvPr/>
        </p:nvCxnSpPr>
        <p:spPr>
          <a:xfrm>
            <a:off x="3418703" y="4392814"/>
            <a:ext cx="1762911" cy="844149"/>
          </a:xfrm>
          <a:prstGeom prst="bentConnector2">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F1FC1978-B2D2-13CB-6E9E-F1225CF05D71}"/>
              </a:ext>
            </a:extLst>
          </p:cNvPr>
          <p:cNvCxnSpPr>
            <a:cxnSpLocks/>
          </p:cNvCxnSpPr>
          <p:nvPr/>
        </p:nvCxnSpPr>
        <p:spPr>
          <a:xfrm>
            <a:off x="3428678" y="4140255"/>
            <a:ext cx="3621167" cy="1"/>
          </a:xfrm>
          <a:prstGeom prst="straightConnector1">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pic>
        <p:nvPicPr>
          <p:cNvPr id="25" name="Picture 24">
            <a:extLst>
              <a:ext uri="{FF2B5EF4-FFF2-40B4-BE49-F238E27FC236}">
                <a16:creationId xmlns:a16="http://schemas.microsoft.com/office/drawing/2014/main" id="{133776D4-4613-EA57-710E-5F9131010948}"/>
              </a:ext>
            </a:extLst>
          </p:cNvPr>
          <p:cNvPicPr>
            <a:picLocks noChangeAspect="1"/>
          </p:cNvPicPr>
          <p:nvPr/>
        </p:nvPicPr>
        <p:blipFill rotWithShape="1">
          <a:blip r:embed="rId5"/>
          <a:srcRect r="37962" b="34134"/>
          <a:stretch/>
        </p:blipFill>
        <p:spPr>
          <a:xfrm>
            <a:off x="9853615" y="2205647"/>
            <a:ext cx="1798956" cy="3869215"/>
          </a:xfrm>
          <a:prstGeom prst="rect">
            <a:avLst/>
          </a:prstGeom>
          <a:ln>
            <a:solidFill>
              <a:schemeClr val="tx1"/>
            </a:solidFill>
          </a:ln>
        </p:spPr>
      </p:pic>
      <p:cxnSp>
        <p:nvCxnSpPr>
          <p:cNvPr id="26" name="Connector: Elbow 25">
            <a:extLst>
              <a:ext uri="{FF2B5EF4-FFF2-40B4-BE49-F238E27FC236}">
                <a16:creationId xmlns:a16="http://schemas.microsoft.com/office/drawing/2014/main" id="{8717A211-CBE2-EB67-519D-DE9E9DFD7290}"/>
              </a:ext>
            </a:extLst>
          </p:cNvPr>
          <p:cNvCxnSpPr>
            <a:cxnSpLocks/>
          </p:cNvCxnSpPr>
          <p:nvPr/>
        </p:nvCxnSpPr>
        <p:spPr>
          <a:xfrm>
            <a:off x="8428484" y="2907957"/>
            <a:ext cx="1425131" cy="727520"/>
          </a:xfrm>
          <a:prstGeom prst="bentConnector3">
            <a:avLst>
              <a:gd name="adj1" fmla="val 50000"/>
            </a:avLst>
          </a:prstGeom>
          <a:ln w="76200">
            <a:solidFill>
              <a:schemeClr val="tx1"/>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386928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GUI – Resource Tree</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50</a:t>
            </a:fld>
            <a:endParaRPr lang="en-US"/>
          </a:p>
        </p:txBody>
      </p:sp>
      <p:pic>
        <p:nvPicPr>
          <p:cNvPr id="5" name="Picture 4">
            <a:extLst>
              <a:ext uri="{FF2B5EF4-FFF2-40B4-BE49-F238E27FC236}">
                <a16:creationId xmlns:a16="http://schemas.microsoft.com/office/drawing/2014/main" id="{C47B3AB8-007A-9EF3-7477-BA79903BF917}"/>
              </a:ext>
            </a:extLst>
          </p:cNvPr>
          <p:cNvPicPr>
            <a:picLocks noChangeAspect="1"/>
          </p:cNvPicPr>
          <p:nvPr/>
        </p:nvPicPr>
        <p:blipFill>
          <a:blip r:embed="rId2"/>
          <a:stretch>
            <a:fillRect/>
          </a:stretch>
        </p:blipFill>
        <p:spPr>
          <a:xfrm>
            <a:off x="8427308" y="1100159"/>
            <a:ext cx="1573526" cy="5441779"/>
          </a:xfrm>
          <a:prstGeom prst="rect">
            <a:avLst/>
          </a:prstGeom>
          <a:ln>
            <a:solidFill>
              <a:schemeClr val="tx1"/>
            </a:solidFill>
          </a:ln>
        </p:spPr>
      </p:pic>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4950835" cy="4690534"/>
          </a:xfrm>
        </p:spPr>
        <p:txBody>
          <a:bodyPr vert="horz" lIns="91440" tIns="45720" rIns="91440" bIns="45720" rtlCol="0" anchor="t">
            <a:normAutofit fontScale="92500" lnSpcReduction="10000"/>
          </a:bodyPr>
          <a:lstStyle/>
          <a:p>
            <a:pPr marL="347345" indent="-347345"/>
            <a:r>
              <a:rPr lang="en-US" sz="2800" dirty="0"/>
              <a:t>Contains all configured resources in the mission </a:t>
            </a:r>
            <a:endParaRPr lang="en-US"/>
          </a:p>
          <a:p>
            <a:pPr marL="347345" indent="-347345"/>
            <a:r>
              <a:rPr lang="en-US" sz="2800" dirty="0"/>
              <a:t>Grouped into folders by type: </a:t>
            </a:r>
          </a:p>
          <a:p>
            <a:pPr marL="740410" lvl="1" indent="-283210"/>
            <a:r>
              <a:rPr lang="en-US" sz="2000" dirty="0"/>
              <a:t>Spacecraft </a:t>
            </a:r>
          </a:p>
          <a:p>
            <a:pPr marL="740410" lvl="1" indent="-283210"/>
            <a:r>
              <a:rPr lang="en-US" sz="2000" dirty="0"/>
              <a:t>Hardware </a:t>
            </a:r>
          </a:p>
          <a:p>
            <a:pPr marL="740410" lvl="1" indent="-283210"/>
            <a:r>
              <a:rPr lang="en-US" sz="2000" dirty="0"/>
              <a:t>Burns </a:t>
            </a:r>
          </a:p>
          <a:p>
            <a:pPr marL="740410" lvl="1" indent="-283210"/>
            <a:r>
              <a:rPr lang="en-US" sz="2000" dirty="0"/>
              <a:t>Output </a:t>
            </a:r>
          </a:p>
          <a:p>
            <a:pPr marL="740410" lvl="1" indent="-283210"/>
            <a:r>
              <a:rPr lang="en-US" sz="2000" dirty="0" err="1"/>
              <a:t>SolarSystem</a:t>
            </a:r>
            <a:endParaRPr lang="en-US" sz="2000" dirty="0"/>
          </a:p>
          <a:p>
            <a:pPr marL="347345" indent="-347345"/>
            <a:r>
              <a:rPr lang="en-US" sz="2800" dirty="0"/>
              <a:t>To add new resources, right click on the folder for options</a:t>
            </a:r>
          </a:p>
          <a:p>
            <a:pPr marL="347345" indent="-347345"/>
            <a:r>
              <a:rPr lang="en-US" sz="2800" dirty="0">
                <a:latin typeface="Calibri"/>
                <a:cs typeface="Calibri"/>
              </a:rPr>
              <a:t>With an existing resource, you can double-click it to access its fields and parameters, or right-click it to rename or delete it</a:t>
            </a:r>
          </a:p>
        </p:txBody>
      </p:sp>
    </p:spTree>
    <p:extLst>
      <p:ext uri="{BB962C8B-B14F-4D97-AF65-F5344CB8AC3E}">
        <p14:creationId xmlns:p14="http://schemas.microsoft.com/office/powerpoint/2010/main" val="203385675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GUI – Mission Tree</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51</a:t>
            </a:fld>
            <a:endParaRPr lang="en-US"/>
          </a:p>
        </p:txBody>
      </p:sp>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4950835" cy="5485484"/>
          </a:xfrm>
        </p:spPr>
        <p:txBody>
          <a:bodyPr vert="horz" lIns="91440" tIns="45720" rIns="91440" bIns="45720" rtlCol="0" anchor="t">
            <a:normAutofit/>
          </a:bodyPr>
          <a:lstStyle/>
          <a:p>
            <a:pPr marL="347345" indent="-347345"/>
            <a:r>
              <a:rPr lang="en-US" sz="2800" dirty="0">
                <a:latin typeface="Calibri"/>
                <a:cs typeface="Calibri"/>
              </a:rPr>
              <a:t>Contains the Mission Sequence</a:t>
            </a:r>
            <a:endParaRPr lang="en-US" dirty="0">
              <a:latin typeface="Calibri"/>
              <a:cs typeface="Calibri"/>
            </a:endParaRPr>
          </a:p>
          <a:p>
            <a:pPr marL="740410" lvl="1" indent="-283210"/>
            <a:r>
              <a:rPr lang="en-US" sz="2400" dirty="0">
                <a:latin typeface="Calibri"/>
                <a:cs typeface="Calibri"/>
              </a:rPr>
              <a:t>Sequence of all configured commands </a:t>
            </a:r>
            <a:endParaRPr lang="en-US" sz="2400" dirty="0"/>
          </a:p>
          <a:p>
            <a:pPr marL="347345" indent="-347345"/>
            <a:r>
              <a:rPr lang="en-US" sz="2800" dirty="0">
                <a:latin typeface="Calibri"/>
                <a:cs typeface="Calibri"/>
              </a:rPr>
              <a:t>Special features: </a:t>
            </a:r>
          </a:p>
          <a:p>
            <a:r>
              <a:rPr lang="en-US" sz="2400" dirty="0">
                <a:latin typeface="Calibri"/>
                <a:cs typeface="Calibri"/>
              </a:rPr>
              <a:t>Docking &amp; undocking </a:t>
            </a:r>
            <a:endParaRPr lang="en-US" sz="2400" dirty="0"/>
          </a:p>
          <a:p>
            <a:pPr marL="740410" lvl="1" indent="-283210"/>
            <a:r>
              <a:rPr lang="en-US" sz="2400" dirty="0">
                <a:latin typeface="Calibri"/>
                <a:cs typeface="Calibri"/>
              </a:rPr>
              <a:t>Filtering controls </a:t>
            </a:r>
            <a:endParaRPr lang="en-US" sz="2400" dirty="0"/>
          </a:p>
          <a:p>
            <a:pPr marL="740410" lvl="1" indent="-283210"/>
            <a:r>
              <a:rPr lang="en-US" sz="2400" dirty="0">
                <a:latin typeface="Calibri"/>
                <a:cs typeface="Calibri"/>
              </a:rPr>
              <a:t>Command Summary</a:t>
            </a:r>
          </a:p>
          <a:p>
            <a:pPr marL="347345" indent="-347345"/>
            <a:r>
              <a:rPr lang="en-US" sz="3200" dirty="0">
                <a:latin typeface="Calibri"/>
                <a:cs typeface="Calibri"/>
              </a:rPr>
              <a:t>To add commands, right click on “Mission Sequence” and append, or on any command to insert before or after it</a:t>
            </a:r>
          </a:p>
        </p:txBody>
      </p:sp>
      <p:pic>
        <p:nvPicPr>
          <p:cNvPr id="6" name="Picture 5">
            <a:extLst>
              <a:ext uri="{FF2B5EF4-FFF2-40B4-BE49-F238E27FC236}">
                <a16:creationId xmlns:a16="http://schemas.microsoft.com/office/drawing/2014/main" id="{F28FF45F-67CA-60B9-5851-21DBD69F165D}"/>
              </a:ext>
            </a:extLst>
          </p:cNvPr>
          <p:cNvPicPr>
            <a:picLocks noChangeAspect="1"/>
          </p:cNvPicPr>
          <p:nvPr/>
        </p:nvPicPr>
        <p:blipFill>
          <a:blip r:embed="rId2"/>
          <a:stretch>
            <a:fillRect/>
          </a:stretch>
        </p:blipFill>
        <p:spPr>
          <a:xfrm>
            <a:off x="7661916" y="1253067"/>
            <a:ext cx="3299967" cy="4867768"/>
          </a:xfrm>
          <a:prstGeom prst="rect">
            <a:avLst/>
          </a:prstGeom>
          <a:ln>
            <a:solidFill>
              <a:schemeClr val="tx1"/>
            </a:solidFill>
          </a:ln>
        </p:spPr>
      </p:pic>
    </p:spTree>
    <p:extLst>
      <p:ext uri="{BB962C8B-B14F-4D97-AF65-F5344CB8AC3E}">
        <p14:creationId xmlns:p14="http://schemas.microsoft.com/office/powerpoint/2010/main" val="1532789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GUI – Output Tree </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52</a:t>
            </a:fld>
            <a:endParaRPr lang="en-US"/>
          </a:p>
        </p:txBody>
      </p:sp>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4950835" cy="5485484"/>
          </a:xfrm>
        </p:spPr>
        <p:txBody>
          <a:bodyPr>
            <a:normAutofit/>
          </a:bodyPr>
          <a:lstStyle/>
          <a:p>
            <a:r>
              <a:rPr lang="en-US" sz="3200"/>
              <a:t>Contains the output products</a:t>
            </a:r>
          </a:p>
          <a:p>
            <a:pPr lvl="1"/>
            <a:r>
              <a:rPr lang="en-US" sz="2800" err="1"/>
              <a:t>Reportfiles</a:t>
            </a:r>
            <a:endParaRPr lang="en-US" sz="2800"/>
          </a:p>
          <a:p>
            <a:pPr lvl="1"/>
            <a:r>
              <a:rPr lang="en-US" sz="2800"/>
              <a:t>Ephemeris Files</a:t>
            </a:r>
          </a:p>
          <a:p>
            <a:pPr lvl="1"/>
            <a:r>
              <a:rPr lang="en-US" sz="2800"/>
              <a:t>Plots</a:t>
            </a:r>
          </a:p>
          <a:p>
            <a:r>
              <a:rPr lang="en-US" sz="3200"/>
              <a:t>Populated after mission execution</a:t>
            </a:r>
            <a:endParaRPr lang="en-US" sz="4000"/>
          </a:p>
        </p:txBody>
      </p:sp>
      <p:pic>
        <p:nvPicPr>
          <p:cNvPr id="6" name="Picture 5">
            <a:extLst>
              <a:ext uri="{FF2B5EF4-FFF2-40B4-BE49-F238E27FC236}">
                <a16:creationId xmlns:a16="http://schemas.microsoft.com/office/drawing/2014/main" id="{F28FF45F-67CA-60B9-5851-21DBD69F165D}"/>
              </a:ext>
            </a:extLst>
          </p:cNvPr>
          <p:cNvPicPr>
            <a:picLocks noChangeAspect="1"/>
          </p:cNvPicPr>
          <p:nvPr/>
        </p:nvPicPr>
        <p:blipFill>
          <a:blip r:embed="rId2"/>
          <a:srcRect/>
          <a:stretch/>
        </p:blipFill>
        <p:spPr>
          <a:xfrm>
            <a:off x="8169464" y="1253067"/>
            <a:ext cx="2284870" cy="4867768"/>
          </a:xfrm>
          <a:prstGeom prst="rect">
            <a:avLst/>
          </a:prstGeom>
          <a:ln>
            <a:solidFill>
              <a:schemeClr val="tx1"/>
            </a:solidFill>
          </a:ln>
        </p:spPr>
      </p:pic>
    </p:spTree>
    <p:extLst>
      <p:ext uri="{BB962C8B-B14F-4D97-AF65-F5344CB8AC3E}">
        <p14:creationId xmlns:p14="http://schemas.microsoft.com/office/powerpoint/2010/main" val="20686272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C37D4-69A6-CD97-2278-05CA68131F87}"/>
              </a:ext>
            </a:extLst>
          </p:cNvPr>
          <p:cNvSpPr>
            <a:spLocks noGrp="1"/>
          </p:cNvSpPr>
          <p:nvPr>
            <p:ph type="title"/>
          </p:nvPr>
        </p:nvSpPr>
        <p:spPr/>
        <p:txBody>
          <a:bodyPr/>
          <a:lstStyle/>
          <a:p>
            <a:r>
              <a:rPr lang="en-US"/>
              <a:t>Tour of the GUI – Graphical Visualization Tools</a:t>
            </a:r>
          </a:p>
        </p:txBody>
      </p:sp>
      <p:sp>
        <p:nvSpPr>
          <p:cNvPr id="3" name="Content Placeholder 2">
            <a:extLst>
              <a:ext uri="{FF2B5EF4-FFF2-40B4-BE49-F238E27FC236}">
                <a16:creationId xmlns:a16="http://schemas.microsoft.com/office/drawing/2014/main" id="{B9E0BE18-5B4F-7FEB-30D0-4A21DF05496B}"/>
              </a:ext>
            </a:extLst>
          </p:cNvPr>
          <p:cNvSpPr>
            <a:spLocks noGrp="1"/>
          </p:cNvSpPr>
          <p:nvPr>
            <p:ph idx="1"/>
          </p:nvPr>
        </p:nvSpPr>
        <p:spPr/>
        <p:txBody>
          <a:bodyPr vert="horz" lIns="91440" tIns="45720" rIns="91440" bIns="45720" rtlCol="0" anchor="t">
            <a:normAutofit/>
          </a:bodyPr>
          <a:lstStyle/>
          <a:p>
            <a:pPr marL="347345" indent="-347345"/>
            <a:r>
              <a:rPr lang="en-US" dirty="0" err="1"/>
              <a:t>OpenFrames</a:t>
            </a:r>
            <a:endParaRPr lang="en-US" dirty="0"/>
          </a:p>
          <a:p>
            <a:pPr marL="740410" lvl="1" indent="-283210"/>
            <a:r>
              <a:rPr lang="en-US" dirty="0">
                <a:latin typeface="Calibri"/>
                <a:cs typeface="Calibri"/>
              </a:rPr>
              <a:t>Modern 3D visualization tool, added for R2020a, </a:t>
            </a:r>
            <a:endParaRPr lang="en-US" dirty="0"/>
          </a:p>
          <a:p>
            <a:pPr marL="740410" lvl="1" indent="-283210"/>
            <a:r>
              <a:rPr lang="en-US" dirty="0">
                <a:latin typeface="Calibri"/>
                <a:cs typeface="Calibri"/>
              </a:rPr>
              <a:t>Can visualize trajectories and FOV vision cones in addition to planets and bodies</a:t>
            </a:r>
          </a:p>
          <a:p>
            <a:pPr marL="740410" lvl="1" indent="-283210"/>
            <a:r>
              <a:rPr lang="en-US" dirty="0"/>
              <a:t>Allows users to change time, animate the scenario, and define various custom viewing reference frames </a:t>
            </a:r>
          </a:p>
          <a:p>
            <a:pPr marL="347345" indent="-347345"/>
            <a:r>
              <a:rPr lang="en-US" dirty="0" err="1"/>
              <a:t>OrbitView</a:t>
            </a:r>
            <a:endParaRPr lang="en-US" dirty="0"/>
          </a:p>
          <a:p>
            <a:pPr marL="740410" lvl="1" indent="-283210"/>
            <a:r>
              <a:rPr lang="en-US" dirty="0"/>
              <a:t>Older 3D visualization tool for trajectories</a:t>
            </a:r>
          </a:p>
          <a:p>
            <a:pPr marL="740410" lvl="1" indent="-283210"/>
            <a:r>
              <a:rPr lang="en-US" dirty="0"/>
              <a:t>Found in older sample and tutorial scripts, but is less featured than </a:t>
            </a:r>
            <a:r>
              <a:rPr lang="en-US" dirty="0" err="1"/>
              <a:t>OpenFrames</a:t>
            </a:r>
            <a:endParaRPr lang="en-US" dirty="0"/>
          </a:p>
          <a:p>
            <a:pPr marL="347345" indent="-347345"/>
            <a:r>
              <a:rPr lang="en-US" dirty="0" err="1"/>
              <a:t>GroundTrackPlot</a:t>
            </a:r>
            <a:endParaRPr lang="en-US" dirty="0"/>
          </a:p>
          <a:p>
            <a:pPr marL="740410" lvl="1" indent="-283210"/>
            <a:r>
              <a:rPr lang="en-US" dirty="0">
                <a:latin typeface="Calibri"/>
                <a:cs typeface="Calibri"/>
              </a:rPr>
              <a:t>Works for various central bodies and can support custom surface textures</a:t>
            </a:r>
            <a:endParaRPr lang="en-US" dirty="0"/>
          </a:p>
          <a:p>
            <a:pPr marL="347345" indent="-347345"/>
            <a:r>
              <a:rPr lang="en-US" dirty="0" err="1"/>
              <a:t>XYPlot</a:t>
            </a:r>
            <a:endParaRPr lang="en-US" dirty="0"/>
          </a:p>
          <a:p>
            <a:pPr marL="740410" lvl="1" indent="-283210"/>
            <a:r>
              <a:rPr lang="en-US" dirty="0">
                <a:latin typeface="Calibri"/>
                <a:cs typeface="Calibri"/>
              </a:rPr>
              <a:t>2D data plot</a:t>
            </a:r>
          </a:p>
          <a:p>
            <a:pPr marL="457200" lvl="1" indent="0">
              <a:buNone/>
            </a:pPr>
            <a:endParaRPr lang="en-US" dirty="0"/>
          </a:p>
          <a:p>
            <a:pPr marL="740410" lvl="1" indent="-283210"/>
            <a:endParaRPr lang="en-US" dirty="0"/>
          </a:p>
          <a:p>
            <a:pPr marL="347345" indent="-347345"/>
            <a:endParaRPr lang="en-US" dirty="0"/>
          </a:p>
        </p:txBody>
      </p:sp>
      <p:sp>
        <p:nvSpPr>
          <p:cNvPr id="4" name="Slide Number Placeholder 3">
            <a:extLst>
              <a:ext uri="{FF2B5EF4-FFF2-40B4-BE49-F238E27FC236}">
                <a16:creationId xmlns:a16="http://schemas.microsoft.com/office/drawing/2014/main" id="{AAA38A5D-AF51-4E04-ED76-928280E334EC}"/>
              </a:ext>
            </a:extLst>
          </p:cNvPr>
          <p:cNvSpPr>
            <a:spLocks noGrp="1"/>
          </p:cNvSpPr>
          <p:nvPr>
            <p:ph type="sldNum" sz="quarter" idx="12"/>
          </p:nvPr>
        </p:nvSpPr>
        <p:spPr/>
        <p:txBody>
          <a:bodyPr/>
          <a:lstStyle/>
          <a:p>
            <a:fld id="{B89D3D56-9C5D-E74E-9C18-21C2C5E31D07}" type="slidenum">
              <a:rPr lang="en-US" smtClean="0"/>
              <a:pPr/>
              <a:t>53</a:t>
            </a:fld>
            <a:endParaRPr lang="en-US"/>
          </a:p>
        </p:txBody>
      </p:sp>
      <p:pic>
        <p:nvPicPr>
          <p:cNvPr id="5" name="Picture 5">
            <a:extLst>
              <a:ext uri="{FF2B5EF4-FFF2-40B4-BE49-F238E27FC236}">
                <a16:creationId xmlns:a16="http://schemas.microsoft.com/office/drawing/2014/main" id="{F8F5E0FF-7D36-5D3F-3EBF-094A48ADA3A0}"/>
              </a:ext>
            </a:extLst>
          </p:cNvPr>
          <p:cNvPicPr>
            <a:picLocks noChangeAspect="1"/>
          </p:cNvPicPr>
          <p:nvPr/>
        </p:nvPicPr>
        <p:blipFill>
          <a:blip r:embed="rId2"/>
          <a:stretch>
            <a:fillRect/>
          </a:stretch>
        </p:blipFill>
        <p:spPr>
          <a:xfrm>
            <a:off x="9261764" y="1213389"/>
            <a:ext cx="1937905" cy="1954725"/>
          </a:xfrm>
          <a:prstGeom prst="rect">
            <a:avLst/>
          </a:prstGeom>
        </p:spPr>
      </p:pic>
      <p:pic>
        <p:nvPicPr>
          <p:cNvPr id="8" name="Picture 8">
            <a:extLst>
              <a:ext uri="{FF2B5EF4-FFF2-40B4-BE49-F238E27FC236}">
                <a16:creationId xmlns:a16="http://schemas.microsoft.com/office/drawing/2014/main" id="{92CF0134-8AD5-D7C3-39B0-382A869AAD14}"/>
              </a:ext>
            </a:extLst>
          </p:cNvPr>
          <p:cNvPicPr>
            <a:picLocks noChangeAspect="1"/>
          </p:cNvPicPr>
          <p:nvPr/>
        </p:nvPicPr>
        <p:blipFill>
          <a:blip r:embed="rId3"/>
          <a:stretch>
            <a:fillRect/>
          </a:stretch>
        </p:blipFill>
        <p:spPr>
          <a:xfrm>
            <a:off x="7062355" y="1386866"/>
            <a:ext cx="2743200" cy="2664178"/>
          </a:xfrm>
          <a:prstGeom prst="rect">
            <a:avLst/>
          </a:prstGeom>
        </p:spPr>
      </p:pic>
      <p:pic>
        <p:nvPicPr>
          <p:cNvPr id="6" name="Picture 6">
            <a:extLst>
              <a:ext uri="{FF2B5EF4-FFF2-40B4-BE49-F238E27FC236}">
                <a16:creationId xmlns:a16="http://schemas.microsoft.com/office/drawing/2014/main" id="{8356B2EC-0B52-2835-8594-0DF306B2F9F8}"/>
              </a:ext>
            </a:extLst>
          </p:cNvPr>
          <p:cNvPicPr>
            <a:picLocks noChangeAspect="1"/>
          </p:cNvPicPr>
          <p:nvPr/>
        </p:nvPicPr>
        <p:blipFill>
          <a:blip r:embed="rId4"/>
          <a:stretch>
            <a:fillRect/>
          </a:stretch>
        </p:blipFill>
        <p:spPr>
          <a:xfrm>
            <a:off x="8179377" y="4186217"/>
            <a:ext cx="3574472" cy="2087749"/>
          </a:xfrm>
          <a:prstGeom prst="rect">
            <a:avLst/>
          </a:prstGeom>
        </p:spPr>
      </p:pic>
      <p:pic>
        <p:nvPicPr>
          <p:cNvPr id="7" name="Picture 7">
            <a:extLst>
              <a:ext uri="{FF2B5EF4-FFF2-40B4-BE49-F238E27FC236}">
                <a16:creationId xmlns:a16="http://schemas.microsoft.com/office/drawing/2014/main" id="{85F5EB39-7214-AB28-5F8D-7CD43C01E4BF}"/>
              </a:ext>
            </a:extLst>
          </p:cNvPr>
          <p:cNvPicPr>
            <a:picLocks noChangeAspect="1"/>
          </p:cNvPicPr>
          <p:nvPr/>
        </p:nvPicPr>
        <p:blipFill>
          <a:blip r:embed="rId5"/>
          <a:stretch>
            <a:fillRect/>
          </a:stretch>
        </p:blipFill>
        <p:spPr>
          <a:xfrm>
            <a:off x="6664036" y="4942277"/>
            <a:ext cx="2743200" cy="1562764"/>
          </a:xfrm>
          <a:prstGeom prst="rect">
            <a:avLst/>
          </a:prstGeom>
        </p:spPr>
      </p:pic>
    </p:spTree>
    <p:extLst>
      <p:ext uri="{BB962C8B-B14F-4D97-AF65-F5344CB8AC3E}">
        <p14:creationId xmlns:p14="http://schemas.microsoft.com/office/powerpoint/2010/main" val="17705289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3E2C-B979-B836-9BCA-266415E09E7C}"/>
              </a:ext>
            </a:extLst>
          </p:cNvPr>
          <p:cNvSpPr>
            <a:spLocks noGrp="1"/>
          </p:cNvSpPr>
          <p:nvPr>
            <p:ph type="title"/>
          </p:nvPr>
        </p:nvSpPr>
        <p:spPr/>
        <p:txBody>
          <a:bodyPr/>
          <a:lstStyle/>
          <a:p>
            <a:r>
              <a:rPr lang="en-US" dirty="0"/>
              <a:t>Tour of the Scripting Interface</a:t>
            </a:r>
          </a:p>
        </p:txBody>
      </p:sp>
    </p:spTree>
    <p:extLst>
      <p:ext uri="{BB962C8B-B14F-4D97-AF65-F5344CB8AC3E}">
        <p14:creationId xmlns:p14="http://schemas.microsoft.com/office/powerpoint/2010/main" val="34540480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07499-19EB-41A4-74A3-958CA738019B}"/>
              </a:ext>
            </a:extLst>
          </p:cNvPr>
          <p:cNvSpPr>
            <a:spLocks noGrp="1"/>
          </p:cNvSpPr>
          <p:nvPr>
            <p:ph type="title"/>
          </p:nvPr>
        </p:nvSpPr>
        <p:spPr/>
        <p:txBody>
          <a:bodyPr/>
          <a:lstStyle/>
          <a:p>
            <a:r>
              <a:rPr lang="en-US"/>
              <a:t>Tour of the Scripting Interface – Script Editor</a:t>
            </a:r>
          </a:p>
        </p:txBody>
      </p:sp>
      <p:sp>
        <p:nvSpPr>
          <p:cNvPr id="4" name="Slide Number Placeholder 3">
            <a:extLst>
              <a:ext uri="{FF2B5EF4-FFF2-40B4-BE49-F238E27FC236}">
                <a16:creationId xmlns:a16="http://schemas.microsoft.com/office/drawing/2014/main" id="{E5C1159E-49F8-D2BC-C65F-A35727587A66}"/>
              </a:ext>
            </a:extLst>
          </p:cNvPr>
          <p:cNvSpPr>
            <a:spLocks noGrp="1"/>
          </p:cNvSpPr>
          <p:nvPr>
            <p:ph type="sldNum" sz="quarter" idx="12"/>
          </p:nvPr>
        </p:nvSpPr>
        <p:spPr/>
        <p:txBody>
          <a:bodyPr/>
          <a:lstStyle/>
          <a:p>
            <a:fld id="{B89D3D56-9C5D-E74E-9C18-21C2C5E31D07}" type="slidenum">
              <a:rPr lang="en-US" smtClean="0"/>
              <a:pPr/>
              <a:t>55</a:t>
            </a:fld>
            <a:endParaRPr lang="en-US"/>
          </a:p>
        </p:txBody>
      </p:sp>
      <p:pic>
        <p:nvPicPr>
          <p:cNvPr id="6" name="Picture 5">
            <a:extLst>
              <a:ext uri="{FF2B5EF4-FFF2-40B4-BE49-F238E27FC236}">
                <a16:creationId xmlns:a16="http://schemas.microsoft.com/office/drawing/2014/main" id="{BE3520EC-0124-0FE7-B7D4-01A91632BDBC}"/>
              </a:ext>
            </a:extLst>
          </p:cNvPr>
          <p:cNvPicPr>
            <a:picLocks noChangeAspect="1"/>
          </p:cNvPicPr>
          <p:nvPr/>
        </p:nvPicPr>
        <p:blipFill rotWithShape="1">
          <a:blip r:embed="rId2"/>
          <a:srcRect l="964"/>
          <a:stretch/>
        </p:blipFill>
        <p:spPr>
          <a:xfrm>
            <a:off x="2290119" y="1064685"/>
            <a:ext cx="7611761" cy="5496187"/>
          </a:xfrm>
          <a:prstGeom prst="rect">
            <a:avLst/>
          </a:prstGeom>
        </p:spPr>
      </p:pic>
    </p:spTree>
    <p:extLst>
      <p:ext uri="{BB962C8B-B14F-4D97-AF65-F5344CB8AC3E}">
        <p14:creationId xmlns:p14="http://schemas.microsoft.com/office/powerpoint/2010/main" val="37438032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Scripting Interface – Basic Concepts</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56</a:t>
            </a:fld>
            <a:endParaRPr lang="en-US"/>
          </a:p>
        </p:txBody>
      </p:sp>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5154106" cy="5485484"/>
          </a:xfrm>
        </p:spPr>
        <p:txBody>
          <a:bodyPr>
            <a:normAutofit/>
          </a:bodyPr>
          <a:lstStyle/>
          <a:p>
            <a:r>
              <a:rPr lang="en-US" sz="2800"/>
              <a:t>Syntax is based on MATLAB</a:t>
            </a:r>
          </a:p>
          <a:p>
            <a:pPr lvl="1"/>
            <a:r>
              <a:rPr lang="en-US" sz="2400"/>
              <a:t>Single-line statements w/ optional line continuations </a:t>
            </a:r>
          </a:p>
          <a:p>
            <a:pPr lvl="1"/>
            <a:r>
              <a:rPr lang="en-US" sz="2400"/>
              <a:t>Case sensitive </a:t>
            </a:r>
          </a:p>
          <a:p>
            <a:pPr lvl="1"/>
            <a:r>
              <a:rPr lang="en-US" sz="2400"/>
              <a:t>Loosely typed</a:t>
            </a:r>
            <a:endParaRPr lang="en-US" sz="2800"/>
          </a:p>
          <a:p>
            <a:r>
              <a:rPr lang="en-US" sz="2800"/>
              <a:t>Script is divided into two sections:</a:t>
            </a:r>
          </a:p>
          <a:p>
            <a:pPr lvl="1"/>
            <a:r>
              <a:rPr lang="en-US" sz="2400"/>
              <a:t>Initialization (at the top)</a:t>
            </a:r>
          </a:p>
          <a:p>
            <a:pPr lvl="1"/>
            <a:r>
              <a:rPr lang="en-US" sz="2400"/>
              <a:t>Mission Sequence (at the bottom)</a:t>
            </a:r>
          </a:p>
          <a:p>
            <a:pPr lvl="1"/>
            <a:r>
              <a:rPr lang="en-US" sz="2400"/>
              <a:t>Divided by the </a:t>
            </a:r>
            <a:r>
              <a:rPr lang="en-US" sz="2400" err="1"/>
              <a:t>BeginMissionSequence</a:t>
            </a:r>
            <a:r>
              <a:rPr lang="en-US" sz="2400"/>
              <a:t> command</a:t>
            </a:r>
          </a:p>
          <a:p>
            <a:endParaRPr lang="en-US" sz="4400"/>
          </a:p>
        </p:txBody>
      </p:sp>
      <p:pic>
        <p:nvPicPr>
          <p:cNvPr id="3" name="Picture 2">
            <a:extLst>
              <a:ext uri="{FF2B5EF4-FFF2-40B4-BE49-F238E27FC236}">
                <a16:creationId xmlns:a16="http://schemas.microsoft.com/office/drawing/2014/main" id="{D1F735F2-4FC5-B8FC-5E53-DAF6911C33C0}"/>
              </a:ext>
            </a:extLst>
          </p:cNvPr>
          <p:cNvPicPr>
            <a:picLocks noChangeAspect="1"/>
          </p:cNvPicPr>
          <p:nvPr/>
        </p:nvPicPr>
        <p:blipFill rotWithShape="1">
          <a:blip r:embed="rId2"/>
          <a:srcRect l="-71" r="36362"/>
          <a:stretch/>
        </p:blipFill>
        <p:spPr>
          <a:xfrm>
            <a:off x="6384222" y="1431235"/>
            <a:ext cx="5446889" cy="4774235"/>
          </a:xfrm>
          <a:prstGeom prst="rect">
            <a:avLst/>
          </a:prstGeom>
          <a:ln>
            <a:solidFill>
              <a:schemeClr val="tx1"/>
            </a:solidFill>
          </a:ln>
        </p:spPr>
      </p:pic>
    </p:spTree>
    <p:extLst>
      <p:ext uri="{BB962C8B-B14F-4D97-AF65-F5344CB8AC3E}">
        <p14:creationId xmlns:p14="http://schemas.microsoft.com/office/powerpoint/2010/main" val="2035522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Scripting Interface – Identifying Commands</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57</a:t>
            </a:fld>
            <a:endParaRPr lang="en-US"/>
          </a:p>
        </p:txBody>
      </p:sp>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4950835" cy="5485484"/>
          </a:xfrm>
        </p:spPr>
        <p:txBody>
          <a:bodyPr>
            <a:normAutofit fontScale="92500" lnSpcReduction="20000"/>
          </a:bodyPr>
          <a:lstStyle/>
          <a:p>
            <a:r>
              <a:rPr lang="en-US" sz="2800" dirty="0"/>
              <a:t>Commands are colored blue in the script editor </a:t>
            </a:r>
          </a:p>
          <a:p>
            <a:r>
              <a:rPr lang="en-US" sz="2800" dirty="0" err="1"/>
              <a:t>BeginMissionSequence</a:t>
            </a:r>
            <a:r>
              <a:rPr lang="en-US" sz="2800" dirty="0"/>
              <a:t> is a special command that is required in scripts to divide the Initialization and Mission Sequence sections </a:t>
            </a:r>
          </a:p>
          <a:p>
            <a:r>
              <a:rPr lang="en-US" sz="2800" dirty="0"/>
              <a:t>Most commands will be the first word on their line and are only available during the mission Sequence</a:t>
            </a:r>
          </a:p>
          <a:p>
            <a:r>
              <a:rPr lang="en-US" sz="2800" dirty="0"/>
              <a:t>The “Create” command will be the only command present in the initialization section </a:t>
            </a:r>
          </a:p>
          <a:p>
            <a:r>
              <a:rPr lang="en-US" sz="2800" dirty="0"/>
              <a:t>Math operations beyond assignment are considered commands and must occur during the Mission Sequence</a:t>
            </a:r>
            <a:endParaRPr lang="en-US" sz="4000" dirty="0"/>
          </a:p>
        </p:txBody>
      </p:sp>
      <p:pic>
        <p:nvPicPr>
          <p:cNvPr id="5" name="Picture 4">
            <a:extLst>
              <a:ext uri="{FF2B5EF4-FFF2-40B4-BE49-F238E27FC236}">
                <a16:creationId xmlns:a16="http://schemas.microsoft.com/office/drawing/2014/main" id="{B775DB47-9DDA-33D1-1CFE-8054FCA0C466}"/>
              </a:ext>
            </a:extLst>
          </p:cNvPr>
          <p:cNvPicPr>
            <a:picLocks noChangeAspect="1"/>
          </p:cNvPicPr>
          <p:nvPr/>
        </p:nvPicPr>
        <p:blipFill rotWithShape="1">
          <a:blip r:embed="rId2"/>
          <a:srcRect l="-71" r="36362"/>
          <a:stretch/>
        </p:blipFill>
        <p:spPr>
          <a:xfrm>
            <a:off x="6384222" y="1431235"/>
            <a:ext cx="5446889" cy="4774235"/>
          </a:xfrm>
          <a:prstGeom prst="rect">
            <a:avLst/>
          </a:prstGeom>
          <a:ln>
            <a:solidFill>
              <a:schemeClr val="tx1"/>
            </a:solidFill>
          </a:ln>
        </p:spPr>
      </p:pic>
      <p:sp>
        <p:nvSpPr>
          <p:cNvPr id="8" name="Rectangle 7">
            <a:extLst>
              <a:ext uri="{FF2B5EF4-FFF2-40B4-BE49-F238E27FC236}">
                <a16:creationId xmlns:a16="http://schemas.microsoft.com/office/drawing/2014/main" id="{6A9F2ADE-DDA2-6D98-7861-11119FE797E5}"/>
              </a:ext>
            </a:extLst>
          </p:cNvPr>
          <p:cNvSpPr/>
          <p:nvPr/>
        </p:nvSpPr>
        <p:spPr>
          <a:xfrm>
            <a:off x="6384222" y="1400919"/>
            <a:ext cx="511251" cy="17816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B2212C-D2D5-7B97-285C-FCDD5D812F3B}"/>
              </a:ext>
            </a:extLst>
          </p:cNvPr>
          <p:cNvSpPr/>
          <p:nvPr/>
        </p:nvSpPr>
        <p:spPr>
          <a:xfrm>
            <a:off x="6384221" y="2482184"/>
            <a:ext cx="511251" cy="17816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319345-FC5C-B49C-AB8C-5BCB8C475E9E}"/>
              </a:ext>
            </a:extLst>
          </p:cNvPr>
          <p:cNvSpPr/>
          <p:nvPr/>
        </p:nvSpPr>
        <p:spPr>
          <a:xfrm>
            <a:off x="6384220" y="3992599"/>
            <a:ext cx="1726109" cy="20505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70D022-711B-CA2D-3EB7-D3994F1B3E7F}"/>
              </a:ext>
            </a:extLst>
          </p:cNvPr>
          <p:cNvSpPr/>
          <p:nvPr/>
        </p:nvSpPr>
        <p:spPr>
          <a:xfrm>
            <a:off x="6384219" y="4263577"/>
            <a:ext cx="779905" cy="17816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BB74E19-8504-80BE-F4E8-2FC0C71F9334}"/>
              </a:ext>
            </a:extLst>
          </p:cNvPr>
          <p:cNvSpPr/>
          <p:nvPr/>
        </p:nvSpPr>
        <p:spPr>
          <a:xfrm>
            <a:off x="6384219" y="4660924"/>
            <a:ext cx="575382" cy="17816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1F62D1D-1A0C-3C02-F5DF-687E20FE90D2}"/>
              </a:ext>
            </a:extLst>
          </p:cNvPr>
          <p:cNvSpPr/>
          <p:nvPr/>
        </p:nvSpPr>
        <p:spPr>
          <a:xfrm>
            <a:off x="6629400" y="4839091"/>
            <a:ext cx="401320" cy="10767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7E4F36-F7FE-7CF5-53DC-62F27A2AB61E}"/>
              </a:ext>
            </a:extLst>
          </p:cNvPr>
          <p:cNvSpPr/>
          <p:nvPr/>
        </p:nvSpPr>
        <p:spPr>
          <a:xfrm>
            <a:off x="6629400" y="4946767"/>
            <a:ext cx="721360" cy="12709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B980FF2-77E2-5952-16E4-8A6BCE0FB652}"/>
              </a:ext>
            </a:extLst>
          </p:cNvPr>
          <p:cNvSpPr/>
          <p:nvPr/>
        </p:nvSpPr>
        <p:spPr>
          <a:xfrm>
            <a:off x="6629400" y="5077804"/>
            <a:ext cx="762000" cy="17816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71959F8-40D6-D72F-0228-56A3F142E728}"/>
              </a:ext>
            </a:extLst>
          </p:cNvPr>
          <p:cNvSpPr/>
          <p:nvPr/>
        </p:nvSpPr>
        <p:spPr>
          <a:xfrm>
            <a:off x="6629686" y="5259910"/>
            <a:ext cx="630269" cy="12709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31E8EA1-A47E-344F-07F7-FEF80144F314}"/>
              </a:ext>
            </a:extLst>
          </p:cNvPr>
          <p:cNvSpPr/>
          <p:nvPr/>
        </p:nvSpPr>
        <p:spPr>
          <a:xfrm>
            <a:off x="6629400" y="5402971"/>
            <a:ext cx="401320" cy="10767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BC78410-2017-8F38-7770-984223492338}"/>
              </a:ext>
            </a:extLst>
          </p:cNvPr>
          <p:cNvSpPr/>
          <p:nvPr/>
        </p:nvSpPr>
        <p:spPr>
          <a:xfrm>
            <a:off x="6629400" y="5515295"/>
            <a:ext cx="721360" cy="12709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8E3A369-F792-844B-7435-FA1813942494}"/>
              </a:ext>
            </a:extLst>
          </p:cNvPr>
          <p:cNvSpPr/>
          <p:nvPr/>
        </p:nvSpPr>
        <p:spPr>
          <a:xfrm>
            <a:off x="6629686" y="5646332"/>
            <a:ext cx="630269" cy="12709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1CC869B-B069-61D0-5DC3-901C3D4C3EA9}"/>
              </a:ext>
            </a:extLst>
          </p:cNvPr>
          <p:cNvSpPr/>
          <p:nvPr/>
        </p:nvSpPr>
        <p:spPr>
          <a:xfrm>
            <a:off x="6384219" y="5775853"/>
            <a:ext cx="807156" cy="17816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1C78B32-E1F1-6430-7738-68530054A4FF}"/>
              </a:ext>
            </a:extLst>
          </p:cNvPr>
          <p:cNvSpPr/>
          <p:nvPr/>
        </p:nvSpPr>
        <p:spPr>
          <a:xfrm>
            <a:off x="6384219" y="6027303"/>
            <a:ext cx="807156" cy="17816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21514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Scripting Interface – Identifying Resources</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58</a:t>
            </a:fld>
            <a:endParaRPr lang="en-US"/>
          </a:p>
        </p:txBody>
      </p:sp>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4950835" cy="5485484"/>
          </a:xfrm>
        </p:spPr>
        <p:txBody>
          <a:bodyPr>
            <a:normAutofit/>
          </a:bodyPr>
          <a:lstStyle/>
          <a:p>
            <a:r>
              <a:rPr lang="en-US" sz="2400"/>
              <a:t>Resources are colored Teal in the script editor </a:t>
            </a:r>
          </a:p>
          <a:p>
            <a:r>
              <a:rPr lang="en-US" sz="2400"/>
              <a:t>Resource Vs. Instance </a:t>
            </a:r>
          </a:p>
          <a:p>
            <a:pPr lvl="1"/>
            <a:r>
              <a:rPr lang="en-US" sz="2000" err="1"/>
              <a:t>OpenFramesView</a:t>
            </a:r>
            <a:r>
              <a:rPr lang="en-US" sz="2000"/>
              <a:t> is the Resource Class </a:t>
            </a:r>
          </a:p>
          <a:p>
            <a:pPr lvl="1"/>
            <a:r>
              <a:rPr lang="en-US" sz="2000"/>
              <a:t>EarthView1 is an instance of the </a:t>
            </a:r>
            <a:r>
              <a:rPr lang="en-US" sz="2000" err="1"/>
              <a:t>OpenFramesView</a:t>
            </a:r>
            <a:r>
              <a:rPr lang="en-US" sz="2000"/>
              <a:t> Resource Class</a:t>
            </a:r>
            <a:endParaRPr lang="en-US" sz="3600"/>
          </a:p>
        </p:txBody>
      </p:sp>
      <p:pic>
        <p:nvPicPr>
          <p:cNvPr id="5" name="Picture 4">
            <a:extLst>
              <a:ext uri="{FF2B5EF4-FFF2-40B4-BE49-F238E27FC236}">
                <a16:creationId xmlns:a16="http://schemas.microsoft.com/office/drawing/2014/main" id="{B775DB47-9DDA-33D1-1CFE-8054FCA0C466}"/>
              </a:ext>
            </a:extLst>
          </p:cNvPr>
          <p:cNvPicPr>
            <a:picLocks noGrp="1" noRot="1" noChangeAspect="1" noMove="1" noResize="1" noEditPoints="1" noAdjustHandles="1" noChangeArrowheads="1" noChangeShapeType="1" noCrop="1"/>
          </p:cNvPicPr>
          <p:nvPr/>
        </p:nvPicPr>
        <p:blipFill rotWithShape="1">
          <a:blip r:embed="rId2"/>
          <a:srcRect l="-71" r="36362"/>
          <a:stretch/>
        </p:blipFill>
        <p:spPr>
          <a:xfrm>
            <a:off x="6384222" y="1431235"/>
            <a:ext cx="5446889" cy="4774235"/>
          </a:xfrm>
          <a:prstGeom prst="rect">
            <a:avLst/>
          </a:prstGeom>
          <a:ln>
            <a:solidFill>
              <a:schemeClr val="tx1"/>
            </a:solidFill>
          </a:ln>
        </p:spPr>
      </p:pic>
      <p:sp>
        <p:nvSpPr>
          <p:cNvPr id="8" name="Rectangle 7">
            <a:extLst>
              <a:ext uri="{FF2B5EF4-FFF2-40B4-BE49-F238E27FC236}">
                <a16:creationId xmlns:a16="http://schemas.microsoft.com/office/drawing/2014/main" id="{6A9F2ADE-DDA2-6D98-7861-11119FE797E5}"/>
              </a:ext>
            </a:extLst>
          </p:cNvPr>
          <p:cNvSpPr/>
          <p:nvPr/>
        </p:nvSpPr>
        <p:spPr>
          <a:xfrm>
            <a:off x="6970604" y="1412937"/>
            <a:ext cx="1198036" cy="141543"/>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B2212C-D2D5-7B97-285C-FCDD5D812F3B}"/>
              </a:ext>
            </a:extLst>
          </p:cNvPr>
          <p:cNvSpPr/>
          <p:nvPr/>
        </p:nvSpPr>
        <p:spPr>
          <a:xfrm>
            <a:off x="6970604" y="2498736"/>
            <a:ext cx="1198036" cy="15240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319345-FC5C-B49C-AB8C-5BCB8C475E9E}"/>
              </a:ext>
            </a:extLst>
          </p:cNvPr>
          <p:cNvSpPr/>
          <p:nvPr/>
        </p:nvSpPr>
        <p:spPr>
          <a:xfrm>
            <a:off x="7226230" y="4236694"/>
            <a:ext cx="942410" cy="20505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64FA520-162B-705F-877A-47F4B4188760}"/>
              </a:ext>
            </a:extLst>
          </p:cNvPr>
          <p:cNvSpPr/>
          <p:nvPr/>
        </p:nvSpPr>
        <p:spPr>
          <a:xfrm>
            <a:off x="8180070" y="4236694"/>
            <a:ext cx="908229" cy="20505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EE2441-90E1-2539-F03C-9DA6421F18FC}"/>
              </a:ext>
            </a:extLst>
          </p:cNvPr>
          <p:cNvSpPr/>
          <p:nvPr/>
        </p:nvSpPr>
        <p:spPr>
          <a:xfrm>
            <a:off x="8202821" y="1412937"/>
            <a:ext cx="908229" cy="141543"/>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7AAC47-BE74-C677-ED96-B21C1A3DF59B}"/>
              </a:ext>
            </a:extLst>
          </p:cNvPr>
          <p:cNvSpPr/>
          <p:nvPr/>
        </p:nvSpPr>
        <p:spPr>
          <a:xfrm>
            <a:off x="8202821" y="2498736"/>
            <a:ext cx="1265029" cy="15240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FEDBFD1-1FA5-1164-322F-B41A998B31D8}"/>
              </a:ext>
            </a:extLst>
          </p:cNvPr>
          <p:cNvSpPr/>
          <p:nvPr/>
        </p:nvSpPr>
        <p:spPr>
          <a:xfrm>
            <a:off x="8614410" y="2651136"/>
            <a:ext cx="853440" cy="15240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43C457B-B109-2A9D-C472-0FF8AE207CB4}"/>
              </a:ext>
            </a:extLst>
          </p:cNvPr>
          <p:cNvSpPr/>
          <p:nvPr/>
        </p:nvSpPr>
        <p:spPr>
          <a:xfrm>
            <a:off x="6959175" y="4686300"/>
            <a:ext cx="234106"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2BE657E-88A9-42FB-D83E-ECBBA6AAA9E2}"/>
              </a:ext>
            </a:extLst>
          </p:cNvPr>
          <p:cNvSpPr/>
          <p:nvPr/>
        </p:nvSpPr>
        <p:spPr>
          <a:xfrm>
            <a:off x="7046805" y="4827844"/>
            <a:ext cx="234106"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13C230F-79FD-088B-6D00-B20099AA8AD1}"/>
              </a:ext>
            </a:extLst>
          </p:cNvPr>
          <p:cNvSpPr/>
          <p:nvPr/>
        </p:nvSpPr>
        <p:spPr>
          <a:xfrm>
            <a:off x="7368541" y="4964821"/>
            <a:ext cx="310514"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8E97EC2-AC56-3D93-A52B-27DDDB351F90}"/>
              </a:ext>
            </a:extLst>
          </p:cNvPr>
          <p:cNvSpPr/>
          <p:nvPr/>
        </p:nvSpPr>
        <p:spPr>
          <a:xfrm>
            <a:off x="7727068" y="4967117"/>
            <a:ext cx="788281"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71319DD-EAB8-A6CC-45CD-E61C1B50C8AE}"/>
              </a:ext>
            </a:extLst>
          </p:cNvPr>
          <p:cNvSpPr/>
          <p:nvPr/>
        </p:nvSpPr>
        <p:spPr>
          <a:xfrm>
            <a:off x="7473703" y="5111291"/>
            <a:ext cx="955922"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6874D2D-5EB2-7A72-04C3-728C661C2D23}"/>
              </a:ext>
            </a:extLst>
          </p:cNvPr>
          <p:cNvSpPr/>
          <p:nvPr/>
        </p:nvSpPr>
        <p:spPr>
          <a:xfrm>
            <a:off x="8477638" y="5108446"/>
            <a:ext cx="788281"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78E4FAB-A8D1-6634-6974-314906E61DCC}"/>
              </a:ext>
            </a:extLst>
          </p:cNvPr>
          <p:cNvSpPr/>
          <p:nvPr/>
        </p:nvSpPr>
        <p:spPr>
          <a:xfrm>
            <a:off x="7044900" y="5370439"/>
            <a:ext cx="234106"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6489B51-375D-D2EE-2C0C-14DD99095F11}"/>
              </a:ext>
            </a:extLst>
          </p:cNvPr>
          <p:cNvSpPr/>
          <p:nvPr/>
        </p:nvSpPr>
        <p:spPr>
          <a:xfrm>
            <a:off x="7280167" y="5251821"/>
            <a:ext cx="234106" cy="118618"/>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03D4F5B-79E6-667D-BD18-63C873F91E65}"/>
              </a:ext>
            </a:extLst>
          </p:cNvPr>
          <p:cNvSpPr/>
          <p:nvPr/>
        </p:nvSpPr>
        <p:spPr>
          <a:xfrm>
            <a:off x="7368541" y="5503530"/>
            <a:ext cx="310514"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A60E9F4-9404-BB08-DB5E-DC0F0BB3A5DA}"/>
              </a:ext>
            </a:extLst>
          </p:cNvPr>
          <p:cNvSpPr/>
          <p:nvPr/>
        </p:nvSpPr>
        <p:spPr>
          <a:xfrm>
            <a:off x="7727068" y="5505826"/>
            <a:ext cx="788281"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468CBA3-1536-D606-14D0-B2CE085F6C52}"/>
              </a:ext>
            </a:extLst>
          </p:cNvPr>
          <p:cNvSpPr/>
          <p:nvPr/>
        </p:nvSpPr>
        <p:spPr>
          <a:xfrm>
            <a:off x="7289692" y="5656613"/>
            <a:ext cx="234106" cy="118618"/>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37B154E-54EA-5C80-E030-B0C6E76F0B7F}"/>
              </a:ext>
            </a:extLst>
          </p:cNvPr>
          <p:cNvSpPr/>
          <p:nvPr/>
        </p:nvSpPr>
        <p:spPr>
          <a:xfrm>
            <a:off x="7216334" y="6048319"/>
            <a:ext cx="955922"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6B58408-321E-7E75-5AA9-8FF9752ABA13}"/>
              </a:ext>
            </a:extLst>
          </p:cNvPr>
          <p:cNvSpPr/>
          <p:nvPr/>
        </p:nvSpPr>
        <p:spPr>
          <a:xfrm>
            <a:off x="8220269" y="6045474"/>
            <a:ext cx="788281" cy="141544"/>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C76CF69-5564-4FA9-4E4B-36DE4E902DB3}"/>
              </a:ext>
            </a:extLst>
          </p:cNvPr>
          <p:cNvSpPr/>
          <p:nvPr/>
        </p:nvSpPr>
        <p:spPr>
          <a:xfrm>
            <a:off x="8291791" y="1548945"/>
            <a:ext cx="463231" cy="152400"/>
          </a:xfrm>
          <a:prstGeom prst="rect">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356701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Scripting Interface – Identifying Fields</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59</a:t>
            </a:fld>
            <a:endParaRPr lang="en-US"/>
          </a:p>
        </p:txBody>
      </p:sp>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4950835" cy="5485484"/>
          </a:xfrm>
        </p:spPr>
        <p:txBody>
          <a:bodyPr>
            <a:normAutofit/>
          </a:bodyPr>
          <a:lstStyle/>
          <a:p>
            <a:r>
              <a:rPr lang="en-US" sz="2400"/>
              <a:t>Note: Fields are properties you set during initialization</a:t>
            </a:r>
          </a:p>
          <a:p>
            <a:r>
              <a:rPr lang="en-US" sz="2400"/>
              <a:t>Fields can only be set to static values before the mission sequence</a:t>
            </a:r>
          </a:p>
        </p:txBody>
      </p:sp>
      <p:pic>
        <p:nvPicPr>
          <p:cNvPr id="5" name="Picture 4">
            <a:extLst>
              <a:ext uri="{FF2B5EF4-FFF2-40B4-BE49-F238E27FC236}">
                <a16:creationId xmlns:a16="http://schemas.microsoft.com/office/drawing/2014/main" id="{B775DB47-9DDA-33D1-1CFE-8054FCA0C466}"/>
              </a:ext>
            </a:extLst>
          </p:cNvPr>
          <p:cNvPicPr>
            <a:picLocks noGrp="1" noRot="1" noChangeAspect="1" noMove="1" noResize="1" noEditPoints="1" noAdjustHandles="1" noChangeArrowheads="1" noChangeShapeType="1" noCrop="1"/>
          </p:cNvPicPr>
          <p:nvPr/>
        </p:nvPicPr>
        <p:blipFill rotWithShape="1">
          <a:blip r:embed="rId2"/>
          <a:srcRect l="-71" r="36362"/>
          <a:stretch/>
        </p:blipFill>
        <p:spPr>
          <a:xfrm>
            <a:off x="6384222" y="1431235"/>
            <a:ext cx="5446889" cy="4774235"/>
          </a:xfrm>
          <a:prstGeom prst="rect">
            <a:avLst/>
          </a:prstGeom>
          <a:ln>
            <a:solidFill>
              <a:schemeClr val="tx1"/>
            </a:solidFill>
          </a:ln>
        </p:spPr>
      </p:pic>
      <p:sp>
        <p:nvSpPr>
          <p:cNvPr id="8" name="Rectangle 7">
            <a:extLst>
              <a:ext uri="{FF2B5EF4-FFF2-40B4-BE49-F238E27FC236}">
                <a16:creationId xmlns:a16="http://schemas.microsoft.com/office/drawing/2014/main" id="{6A9F2ADE-DDA2-6D98-7861-11119FE797E5}"/>
              </a:ext>
            </a:extLst>
          </p:cNvPr>
          <p:cNvSpPr/>
          <p:nvPr/>
        </p:nvSpPr>
        <p:spPr>
          <a:xfrm>
            <a:off x="7304229" y="1552980"/>
            <a:ext cx="2086906" cy="803042"/>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B2212C-D2D5-7B97-285C-FCDD5D812F3B}"/>
              </a:ext>
            </a:extLst>
          </p:cNvPr>
          <p:cNvSpPr/>
          <p:nvPr/>
        </p:nvSpPr>
        <p:spPr>
          <a:xfrm>
            <a:off x="7613155" y="2638779"/>
            <a:ext cx="2189871" cy="870540"/>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60793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AC8D1-CF2E-FDD7-5F5D-AAC78A931CBF}"/>
              </a:ext>
            </a:extLst>
          </p:cNvPr>
          <p:cNvSpPr>
            <a:spLocks noGrp="1"/>
          </p:cNvSpPr>
          <p:nvPr>
            <p:ph type="title"/>
          </p:nvPr>
        </p:nvSpPr>
        <p:spPr/>
        <p:txBody>
          <a:bodyPr/>
          <a:lstStyle/>
          <a:p>
            <a:r>
              <a:rPr lang="en-US"/>
              <a:t>GMAT Project Overview</a:t>
            </a:r>
          </a:p>
        </p:txBody>
      </p:sp>
    </p:spTree>
    <p:extLst>
      <p:ext uri="{BB962C8B-B14F-4D97-AF65-F5344CB8AC3E}">
        <p14:creationId xmlns:p14="http://schemas.microsoft.com/office/powerpoint/2010/main" val="426373692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Scripting Interface – Identifying Parameters</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60</a:t>
            </a:fld>
            <a:endParaRPr lang="en-US"/>
          </a:p>
        </p:txBody>
      </p:sp>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4950835" cy="5485484"/>
          </a:xfrm>
        </p:spPr>
        <p:txBody>
          <a:bodyPr>
            <a:normAutofit/>
          </a:bodyPr>
          <a:lstStyle/>
          <a:p>
            <a:r>
              <a:rPr lang="en-US" sz="2000"/>
              <a:t>Parameters are properties that are calculated </a:t>
            </a:r>
          </a:p>
          <a:p>
            <a:r>
              <a:rPr lang="en-US" sz="2000"/>
              <a:t>Format:</a:t>
            </a:r>
          </a:p>
          <a:p>
            <a:pPr lvl="1"/>
            <a:r>
              <a:rPr lang="en-US" err="1"/>
              <a:t>Object.Dependency.Parameter</a:t>
            </a:r>
            <a:endParaRPr lang="en-US"/>
          </a:p>
          <a:p>
            <a:r>
              <a:rPr lang="en-US" sz="2000"/>
              <a:t>Dependencies define how or “to what” a parameter is calculated </a:t>
            </a:r>
          </a:p>
          <a:p>
            <a:pPr lvl="1"/>
            <a:r>
              <a:rPr lang="en-US"/>
              <a:t>Example: Earth vs Luna (Earth’s Moon) for altitude calculation </a:t>
            </a:r>
          </a:p>
          <a:p>
            <a:r>
              <a:rPr lang="en-US" sz="2000"/>
              <a:t>If a dependency is not defined, GMAT will use a default, which may not match the user’s assumptions</a:t>
            </a:r>
          </a:p>
          <a:p>
            <a:r>
              <a:rPr lang="en-US"/>
              <a:t>Note that some parameters are also fields that may be set during initialization</a:t>
            </a:r>
            <a:endParaRPr lang="en-US" sz="2400"/>
          </a:p>
        </p:txBody>
      </p:sp>
      <p:pic>
        <p:nvPicPr>
          <p:cNvPr id="5" name="Picture 4">
            <a:extLst>
              <a:ext uri="{FF2B5EF4-FFF2-40B4-BE49-F238E27FC236}">
                <a16:creationId xmlns:a16="http://schemas.microsoft.com/office/drawing/2014/main" id="{B775DB47-9DDA-33D1-1CFE-8054FCA0C466}"/>
              </a:ext>
            </a:extLst>
          </p:cNvPr>
          <p:cNvPicPr>
            <a:picLocks noGrp="1" noRot="1" noChangeAspect="1" noMove="1" noResize="1" noEditPoints="1" noAdjustHandles="1" noChangeArrowheads="1" noChangeShapeType="1" noCrop="1"/>
          </p:cNvPicPr>
          <p:nvPr/>
        </p:nvPicPr>
        <p:blipFill rotWithShape="1">
          <a:blip r:embed="rId2"/>
          <a:srcRect l="-71" r="36362"/>
          <a:stretch/>
        </p:blipFill>
        <p:spPr>
          <a:xfrm>
            <a:off x="6384222" y="1431235"/>
            <a:ext cx="5446889" cy="4774235"/>
          </a:xfrm>
          <a:prstGeom prst="rect">
            <a:avLst/>
          </a:prstGeom>
          <a:ln>
            <a:solidFill>
              <a:schemeClr val="tx1"/>
            </a:solidFill>
          </a:ln>
        </p:spPr>
      </p:pic>
      <p:sp>
        <p:nvSpPr>
          <p:cNvPr id="8" name="Rectangle 7">
            <a:extLst>
              <a:ext uri="{FF2B5EF4-FFF2-40B4-BE49-F238E27FC236}">
                <a16:creationId xmlns:a16="http://schemas.microsoft.com/office/drawing/2014/main" id="{6A9F2ADE-DDA2-6D98-7861-11119FE797E5}"/>
              </a:ext>
            </a:extLst>
          </p:cNvPr>
          <p:cNvSpPr/>
          <p:nvPr/>
        </p:nvSpPr>
        <p:spPr>
          <a:xfrm>
            <a:off x="9179007" y="4276326"/>
            <a:ext cx="1662651" cy="15384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B2212C-D2D5-7B97-285C-FCDD5D812F3B}"/>
              </a:ext>
            </a:extLst>
          </p:cNvPr>
          <p:cNvSpPr/>
          <p:nvPr/>
        </p:nvSpPr>
        <p:spPr>
          <a:xfrm>
            <a:off x="7506063" y="5225460"/>
            <a:ext cx="1662651" cy="15384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15C8991-4C28-55D4-E4E7-5C0B0489177B}"/>
              </a:ext>
            </a:extLst>
          </p:cNvPr>
          <p:cNvSpPr/>
          <p:nvPr/>
        </p:nvSpPr>
        <p:spPr>
          <a:xfrm>
            <a:off x="7516356" y="5638541"/>
            <a:ext cx="1662651" cy="15384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4356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Scripting Interface – Other Components</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61</a:t>
            </a:fld>
            <a:endParaRPr lang="en-US"/>
          </a:p>
        </p:txBody>
      </p:sp>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4950835" cy="5485484"/>
          </a:xfrm>
        </p:spPr>
        <p:txBody>
          <a:bodyPr>
            <a:normAutofit/>
          </a:bodyPr>
          <a:lstStyle/>
          <a:p>
            <a:r>
              <a:rPr lang="en-US" sz="2400"/>
              <a:t>Comments are green, with comment prefixed by ‘%’</a:t>
            </a:r>
          </a:p>
          <a:p>
            <a:r>
              <a:rPr lang="en-US" sz="2400"/>
              <a:t>Numerical values are beige</a:t>
            </a:r>
          </a:p>
          <a:p>
            <a:r>
              <a:rPr lang="en-US" sz="2400"/>
              <a:t>String values are red and surrounded by single quotes</a:t>
            </a:r>
            <a:endParaRPr lang="en-US" sz="3600"/>
          </a:p>
        </p:txBody>
      </p:sp>
      <p:pic>
        <p:nvPicPr>
          <p:cNvPr id="5" name="Picture 4">
            <a:extLst>
              <a:ext uri="{FF2B5EF4-FFF2-40B4-BE49-F238E27FC236}">
                <a16:creationId xmlns:a16="http://schemas.microsoft.com/office/drawing/2014/main" id="{B775DB47-9DDA-33D1-1CFE-8054FCA0C466}"/>
              </a:ext>
            </a:extLst>
          </p:cNvPr>
          <p:cNvPicPr>
            <a:picLocks noGrp="1" noRot="1" noChangeAspect="1" noMove="1" noResize="1" noEditPoints="1" noAdjustHandles="1" noChangeArrowheads="1" noChangeShapeType="1" noCrop="1"/>
          </p:cNvPicPr>
          <p:nvPr/>
        </p:nvPicPr>
        <p:blipFill rotWithShape="1">
          <a:blip r:embed="rId2"/>
          <a:srcRect l="-71" r="36362"/>
          <a:stretch/>
        </p:blipFill>
        <p:spPr>
          <a:xfrm>
            <a:off x="6384222" y="1431235"/>
            <a:ext cx="5446889" cy="4774235"/>
          </a:xfrm>
          <a:prstGeom prst="rect">
            <a:avLst/>
          </a:prstGeom>
          <a:ln>
            <a:solidFill>
              <a:schemeClr val="tx1"/>
            </a:solidFill>
          </a:ln>
        </p:spPr>
      </p:pic>
      <p:sp>
        <p:nvSpPr>
          <p:cNvPr id="8" name="Rectangle 7">
            <a:extLst>
              <a:ext uri="{FF2B5EF4-FFF2-40B4-BE49-F238E27FC236}">
                <a16:creationId xmlns:a16="http://schemas.microsoft.com/office/drawing/2014/main" id="{6A9F2ADE-DDA2-6D98-7861-11119FE797E5}"/>
              </a:ext>
            </a:extLst>
          </p:cNvPr>
          <p:cNvSpPr/>
          <p:nvPr/>
        </p:nvSpPr>
        <p:spPr>
          <a:xfrm>
            <a:off x="6385868" y="3581702"/>
            <a:ext cx="3548964" cy="43562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EB2212C-D2D5-7B97-285C-FCDD5D812F3B}"/>
              </a:ext>
            </a:extLst>
          </p:cNvPr>
          <p:cNvSpPr/>
          <p:nvPr/>
        </p:nvSpPr>
        <p:spPr>
          <a:xfrm>
            <a:off x="6384222" y="4533174"/>
            <a:ext cx="5446888" cy="17865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43C457B-B109-2A9D-C472-0FF8AE207CB4}"/>
              </a:ext>
            </a:extLst>
          </p:cNvPr>
          <p:cNvSpPr/>
          <p:nvPr/>
        </p:nvSpPr>
        <p:spPr>
          <a:xfrm>
            <a:off x="7867563" y="2229207"/>
            <a:ext cx="234106" cy="14154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2BE657E-88A9-42FB-D83E-ECBBA6AAA9E2}"/>
              </a:ext>
            </a:extLst>
          </p:cNvPr>
          <p:cNvSpPr/>
          <p:nvPr/>
        </p:nvSpPr>
        <p:spPr>
          <a:xfrm>
            <a:off x="8202821" y="3320200"/>
            <a:ext cx="234106" cy="14154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13C230F-79FD-088B-6D00-B20099AA8AD1}"/>
              </a:ext>
            </a:extLst>
          </p:cNvPr>
          <p:cNvSpPr/>
          <p:nvPr/>
        </p:nvSpPr>
        <p:spPr>
          <a:xfrm>
            <a:off x="8538314" y="4816539"/>
            <a:ext cx="310514" cy="14154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C4823FE-0B52-C553-2F10-3021ED0C4823}"/>
              </a:ext>
            </a:extLst>
          </p:cNvPr>
          <p:cNvSpPr/>
          <p:nvPr/>
        </p:nvSpPr>
        <p:spPr>
          <a:xfrm>
            <a:off x="8821866" y="5227677"/>
            <a:ext cx="310514" cy="14154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D6D56D-812D-E883-4F81-CFCA1D825006}"/>
              </a:ext>
            </a:extLst>
          </p:cNvPr>
          <p:cNvSpPr/>
          <p:nvPr/>
        </p:nvSpPr>
        <p:spPr>
          <a:xfrm>
            <a:off x="8538314" y="5364312"/>
            <a:ext cx="310514" cy="14154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D1A578-21E2-CE5F-C7D6-7DB8A26033B5}"/>
              </a:ext>
            </a:extLst>
          </p:cNvPr>
          <p:cNvSpPr/>
          <p:nvPr/>
        </p:nvSpPr>
        <p:spPr>
          <a:xfrm>
            <a:off x="10285298" y="5225129"/>
            <a:ext cx="310514" cy="14154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78F8BD9-4763-8A5D-A1F6-FF8BCB567900}"/>
              </a:ext>
            </a:extLst>
          </p:cNvPr>
          <p:cNvSpPr/>
          <p:nvPr/>
        </p:nvSpPr>
        <p:spPr>
          <a:xfrm>
            <a:off x="11172087" y="6043112"/>
            <a:ext cx="484453" cy="162357"/>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33E4466-4557-C013-D534-DF25C21B217E}"/>
              </a:ext>
            </a:extLst>
          </p:cNvPr>
          <p:cNvSpPr/>
          <p:nvPr/>
        </p:nvSpPr>
        <p:spPr>
          <a:xfrm>
            <a:off x="11586500" y="4816437"/>
            <a:ext cx="160657" cy="14164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2CB2502-BC66-CDFC-B95C-F9173749A858}"/>
              </a:ext>
            </a:extLst>
          </p:cNvPr>
          <p:cNvSpPr/>
          <p:nvPr/>
        </p:nvSpPr>
        <p:spPr>
          <a:xfrm>
            <a:off x="10286873" y="4806121"/>
            <a:ext cx="536706" cy="17865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2C92792-74F9-A4F6-69D5-27127D0BB1B5}"/>
              </a:ext>
            </a:extLst>
          </p:cNvPr>
          <p:cNvSpPr/>
          <p:nvPr/>
        </p:nvSpPr>
        <p:spPr>
          <a:xfrm>
            <a:off x="11596312" y="5364261"/>
            <a:ext cx="160657" cy="14164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944E455-0721-CCF9-FCC5-71F8D1B60567}"/>
              </a:ext>
            </a:extLst>
          </p:cNvPr>
          <p:cNvSpPr/>
          <p:nvPr/>
        </p:nvSpPr>
        <p:spPr>
          <a:xfrm>
            <a:off x="10193107" y="5637611"/>
            <a:ext cx="310514" cy="141544"/>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58BC015-7213-A821-B091-BBA0BBB86E07}"/>
              </a:ext>
            </a:extLst>
          </p:cNvPr>
          <p:cNvSpPr/>
          <p:nvPr/>
        </p:nvSpPr>
        <p:spPr>
          <a:xfrm>
            <a:off x="10285298" y="5362576"/>
            <a:ext cx="536706" cy="17865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CA190F39-6166-FB94-83B6-D10DB752F6E3}"/>
              </a:ext>
            </a:extLst>
          </p:cNvPr>
          <p:cNvSpPr/>
          <p:nvPr/>
        </p:nvSpPr>
        <p:spPr>
          <a:xfrm>
            <a:off x="8853838" y="5637611"/>
            <a:ext cx="158357" cy="137839"/>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1895023-5DB8-0BE8-82EA-9B9F7C7E44E0}"/>
              </a:ext>
            </a:extLst>
          </p:cNvPr>
          <p:cNvSpPr/>
          <p:nvPr/>
        </p:nvSpPr>
        <p:spPr>
          <a:xfrm>
            <a:off x="7333184" y="5755149"/>
            <a:ext cx="1532433" cy="178655"/>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3485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Scripting Interface – Math Operations</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62</a:t>
            </a:fld>
            <a:endParaRPr lang="en-US"/>
          </a:p>
        </p:txBody>
      </p:sp>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4950835" cy="5485484"/>
          </a:xfrm>
        </p:spPr>
        <p:txBody>
          <a:bodyPr>
            <a:normAutofit/>
          </a:bodyPr>
          <a:lstStyle/>
          <a:p>
            <a:r>
              <a:rPr lang="en-US" sz="2000" dirty="0"/>
              <a:t>Math syntax is based on MATLAB and operators are matrix aware</a:t>
            </a:r>
          </a:p>
          <a:p>
            <a:r>
              <a:rPr lang="en-US" dirty="0"/>
              <a:t>Math operations correspond to the assignment command in the GUI and are only available during the mission sequence</a:t>
            </a:r>
          </a:p>
          <a:p>
            <a:r>
              <a:rPr lang="en-US" dirty="0"/>
              <a:t>Can be set in the GUI by adding an Equation to the Mission Sequence</a:t>
            </a:r>
          </a:p>
          <a:p>
            <a:endParaRPr lang="en-US" sz="3600" dirty="0"/>
          </a:p>
        </p:txBody>
      </p:sp>
      <p:graphicFrame>
        <p:nvGraphicFramePr>
          <p:cNvPr id="11" name="Table 11">
            <a:extLst>
              <a:ext uri="{FF2B5EF4-FFF2-40B4-BE49-F238E27FC236}">
                <a16:creationId xmlns:a16="http://schemas.microsoft.com/office/drawing/2014/main" id="{3382F4E8-7CC3-8CDD-5941-5CFDEDDB8216}"/>
              </a:ext>
            </a:extLst>
          </p:cNvPr>
          <p:cNvGraphicFramePr>
            <a:graphicFrameLocks noGrp="1"/>
          </p:cNvGraphicFramePr>
          <p:nvPr/>
        </p:nvGraphicFramePr>
        <p:xfrm>
          <a:off x="7256350" y="1253067"/>
          <a:ext cx="3705534" cy="2961640"/>
        </p:xfrm>
        <a:graphic>
          <a:graphicData uri="http://schemas.openxmlformats.org/drawingml/2006/table">
            <a:tbl>
              <a:tblPr firstRow="1" bandRow="1">
                <a:tableStyleId>{5C22544A-7EE6-4342-B048-85BDC9FD1C3A}</a:tableStyleId>
              </a:tblPr>
              <a:tblGrid>
                <a:gridCol w="1852767">
                  <a:extLst>
                    <a:ext uri="{9D8B030D-6E8A-4147-A177-3AD203B41FA5}">
                      <a16:colId xmlns:a16="http://schemas.microsoft.com/office/drawing/2014/main" val="2746824673"/>
                    </a:ext>
                  </a:extLst>
                </a:gridCol>
                <a:gridCol w="1852767">
                  <a:extLst>
                    <a:ext uri="{9D8B030D-6E8A-4147-A177-3AD203B41FA5}">
                      <a16:colId xmlns:a16="http://schemas.microsoft.com/office/drawing/2014/main" val="681588578"/>
                    </a:ext>
                  </a:extLst>
                </a:gridCol>
              </a:tblGrid>
              <a:tr h="238943">
                <a:tc gridSpan="2">
                  <a:txBody>
                    <a:bodyPr/>
                    <a:lstStyle/>
                    <a:p>
                      <a:pPr algn="ctr"/>
                      <a:r>
                        <a:rPr lang="en-US"/>
                        <a:t>Scalar Math Functions</a:t>
                      </a:r>
                    </a:p>
                  </a:txBody>
                  <a:tcPr>
                    <a:lnL w="12700" cmpd="sng">
                      <a:noFill/>
                    </a:lnL>
                  </a:tcPr>
                </a:tc>
                <a:tc hMerge="1">
                  <a:txBody>
                    <a:bodyPr/>
                    <a:lstStyle/>
                    <a:p>
                      <a:endParaRPr lang="en-US"/>
                    </a:p>
                  </a:txBody>
                  <a:tcPr/>
                </a:tc>
                <a:extLst>
                  <a:ext uri="{0D108BD9-81ED-4DB2-BD59-A6C34878D82A}">
                    <a16:rowId xmlns:a16="http://schemas.microsoft.com/office/drawing/2014/main" val="3388430879"/>
                  </a:ext>
                </a:extLst>
              </a:tr>
              <a:tr h="370840">
                <a:tc>
                  <a:txBody>
                    <a:bodyPr/>
                    <a:lstStyle/>
                    <a:p>
                      <a:r>
                        <a:rPr lang="en-US"/>
                        <a:t>sin</a:t>
                      </a:r>
                    </a:p>
                  </a:txBody>
                  <a:tcPr/>
                </a:tc>
                <a:tc>
                  <a:txBody>
                    <a:bodyPr/>
                    <a:lstStyle/>
                    <a:p>
                      <a:r>
                        <a:rPr lang="en-US"/>
                        <a:t>cos</a:t>
                      </a:r>
                    </a:p>
                  </a:txBody>
                  <a:tcPr/>
                </a:tc>
                <a:extLst>
                  <a:ext uri="{0D108BD9-81ED-4DB2-BD59-A6C34878D82A}">
                    <a16:rowId xmlns:a16="http://schemas.microsoft.com/office/drawing/2014/main" val="4111643167"/>
                  </a:ext>
                </a:extLst>
              </a:tr>
              <a:tr h="370840">
                <a:tc>
                  <a:txBody>
                    <a:bodyPr/>
                    <a:lstStyle/>
                    <a:p>
                      <a:r>
                        <a:rPr lang="en-US"/>
                        <a:t>tan</a:t>
                      </a:r>
                    </a:p>
                  </a:txBody>
                  <a:tcPr/>
                </a:tc>
                <a:tc>
                  <a:txBody>
                    <a:bodyPr/>
                    <a:lstStyle/>
                    <a:p>
                      <a:r>
                        <a:rPr lang="en-US" err="1"/>
                        <a:t>asin</a:t>
                      </a:r>
                      <a:endParaRPr lang="en-US"/>
                    </a:p>
                  </a:txBody>
                  <a:tcPr/>
                </a:tc>
                <a:extLst>
                  <a:ext uri="{0D108BD9-81ED-4DB2-BD59-A6C34878D82A}">
                    <a16:rowId xmlns:a16="http://schemas.microsoft.com/office/drawing/2014/main" val="3004552417"/>
                  </a:ext>
                </a:extLst>
              </a:tr>
              <a:tr h="370840">
                <a:tc>
                  <a:txBody>
                    <a:bodyPr/>
                    <a:lstStyle/>
                    <a:p>
                      <a:r>
                        <a:rPr lang="en-US" err="1"/>
                        <a:t>acos</a:t>
                      </a:r>
                      <a:endParaRPr lang="en-US"/>
                    </a:p>
                  </a:txBody>
                  <a:tcPr/>
                </a:tc>
                <a:tc>
                  <a:txBody>
                    <a:bodyPr/>
                    <a:lstStyle/>
                    <a:p>
                      <a:r>
                        <a:rPr lang="en-US" err="1"/>
                        <a:t>atan</a:t>
                      </a:r>
                      <a:endParaRPr lang="en-US"/>
                    </a:p>
                  </a:txBody>
                  <a:tcPr/>
                </a:tc>
                <a:extLst>
                  <a:ext uri="{0D108BD9-81ED-4DB2-BD59-A6C34878D82A}">
                    <a16:rowId xmlns:a16="http://schemas.microsoft.com/office/drawing/2014/main" val="3101208373"/>
                  </a:ext>
                </a:extLst>
              </a:tr>
              <a:tr h="370840">
                <a:tc>
                  <a:txBody>
                    <a:bodyPr/>
                    <a:lstStyle/>
                    <a:p>
                      <a:r>
                        <a:rPr lang="en-US"/>
                        <a:t>atan2</a:t>
                      </a:r>
                    </a:p>
                  </a:txBody>
                  <a:tcPr/>
                </a:tc>
                <a:tc>
                  <a:txBody>
                    <a:bodyPr/>
                    <a:lstStyle/>
                    <a:p>
                      <a:r>
                        <a:rPr lang="en-US"/>
                        <a:t>log</a:t>
                      </a:r>
                    </a:p>
                  </a:txBody>
                  <a:tcPr/>
                </a:tc>
                <a:extLst>
                  <a:ext uri="{0D108BD9-81ED-4DB2-BD59-A6C34878D82A}">
                    <a16:rowId xmlns:a16="http://schemas.microsoft.com/office/drawing/2014/main" val="3530079303"/>
                  </a:ext>
                </a:extLst>
              </a:tr>
              <a:tr h="370840">
                <a:tc>
                  <a:txBody>
                    <a:bodyPr/>
                    <a:lstStyle/>
                    <a:p>
                      <a:r>
                        <a:rPr lang="en-US"/>
                        <a:t>log10</a:t>
                      </a:r>
                    </a:p>
                  </a:txBody>
                  <a:tcPr/>
                </a:tc>
                <a:tc>
                  <a:txBody>
                    <a:bodyPr/>
                    <a:lstStyle/>
                    <a:p>
                      <a:r>
                        <a:rPr lang="en-US"/>
                        <a:t>exp</a:t>
                      </a:r>
                    </a:p>
                  </a:txBody>
                  <a:tcPr/>
                </a:tc>
                <a:extLst>
                  <a:ext uri="{0D108BD9-81ED-4DB2-BD59-A6C34878D82A}">
                    <a16:rowId xmlns:a16="http://schemas.microsoft.com/office/drawing/2014/main" val="3926255039"/>
                  </a:ext>
                </a:extLst>
              </a:tr>
              <a:tr h="370840">
                <a:tc>
                  <a:txBody>
                    <a:bodyPr/>
                    <a:lstStyle/>
                    <a:p>
                      <a:r>
                        <a:rPr lang="en-US" err="1"/>
                        <a:t>DegToRad</a:t>
                      </a:r>
                      <a:endParaRPr lang="en-US"/>
                    </a:p>
                  </a:txBody>
                  <a:tcPr/>
                </a:tc>
                <a:tc>
                  <a:txBody>
                    <a:bodyPr/>
                    <a:lstStyle/>
                    <a:p>
                      <a:r>
                        <a:rPr lang="en-US" err="1"/>
                        <a:t>RadToDeg</a:t>
                      </a:r>
                      <a:endParaRPr lang="en-US"/>
                    </a:p>
                  </a:txBody>
                  <a:tcPr/>
                </a:tc>
                <a:extLst>
                  <a:ext uri="{0D108BD9-81ED-4DB2-BD59-A6C34878D82A}">
                    <a16:rowId xmlns:a16="http://schemas.microsoft.com/office/drawing/2014/main" val="2189332876"/>
                  </a:ext>
                </a:extLst>
              </a:tr>
              <a:tr h="370840">
                <a:tc>
                  <a:txBody>
                    <a:bodyPr/>
                    <a:lstStyle/>
                    <a:p>
                      <a:r>
                        <a:rPr lang="en-US"/>
                        <a:t>abs</a:t>
                      </a:r>
                    </a:p>
                  </a:txBody>
                  <a:tcPr/>
                </a:tc>
                <a:tc>
                  <a:txBody>
                    <a:bodyPr/>
                    <a:lstStyle/>
                    <a:p>
                      <a:r>
                        <a:rPr lang="en-US"/>
                        <a:t>sqrt</a:t>
                      </a:r>
                    </a:p>
                  </a:txBody>
                  <a:tcPr/>
                </a:tc>
                <a:extLst>
                  <a:ext uri="{0D108BD9-81ED-4DB2-BD59-A6C34878D82A}">
                    <a16:rowId xmlns:a16="http://schemas.microsoft.com/office/drawing/2014/main" val="3844312306"/>
                  </a:ext>
                </a:extLst>
              </a:tr>
            </a:tbl>
          </a:graphicData>
        </a:graphic>
      </p:graphicFrame>
      <p:graphicFrame>
        <p:nvGraphicFramePr>
          <p:cNvPr id="12" name="Table 11">
            <a:extLst>
              <a:ext uri="{FF2B5EF4-FFF2-40B4-BE49-F238E27FC236}">
                <a16:creationId xmlns:a16="http://schemas.microsoft.com/office/drawing/2014/main" id="{F1B39B77-AB72-8FE6-A3D8-2B726164817E}"/>
              </a:ext>
            </a:extLst>
          </p:cNvPr>
          <p:cNvGraphicFramePr>
            <a:graphicFrameLocks noGrp="1"/>
          </p:cNvGraphicFramePr>
          <p:nvPr/>
        </p:nvGraphicFramePr>
        <p:xfrm>
          <a:off x="1598616" y="3672322"/>
          <a:ext cx="3705534" cy="2590800"/>
        </p:xfrm>
        <a:graphic>
          <a:graphicData uri="http://schemas.openxmlformats.org/drawingml/2006/table">
            <a:tbl>
              <a:tblPr firstRow="1" bandRow="1">
                <a:tableStyleId>{5C22544A-7EE6-4342-B048-85BDC9FD1C3A}</a:tableStyleId>
              </a:tblPr>
              <a:tblGrid>
                <a:gridCol w="1852767">
                  <a:extLst>
                    <a:ext uri="{9D8B030D-6E8A-4147-A177-3AD203B41FA5}">
                      <a16:colId xmlns:a16="http://schemas.microsoft.com/office/drawing/2014/main" val="2426642477"/>
                    </a:ext>
                  </a:extLst>
                </a:gridCol>
                <a:gridCol w="1852767">
                  <a:extLst>
                    <a:ext uri="{9D8B030D-6E8A-4147-A177-3AD203B41FA5}">
                      <a16:colId xmlns:a16="http://schemas.microsoft.com/office/drawing/2014/main" val="2717510529"/>
                    </a:ext>
                  </a:extLst>
                </a:gridCol>
              </a:tblGrid>
              <a:tr h="0">
                <a:tc gridSpan="2">
                  <a:txBody>
                    <a:bodyPr/>
                    <a:lstStyle/>
                    <a:p>
                      <a:pPr algn="ctr"/>
                      <a:r>
                        <a:rPr lang="en-US"/>
                        <a:t>Operators and Functionality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31879191"/>
                  </a:ext>
                </a:extLst>
              </a:tr>
              <a:tr h="370840">
                <a:tc>
                  <a:txBody>
                    <a:bodyPr/>
                    <a:lstStyle/>
                    <a:p>
                      <a:r>
                        <a:rPr lang="en-US"/>
                        <a:t>+</a:t>
                      </a:r>
                    </a:p>
                  </a:txBody>
                  <a:tcPr>
                    <a:lnT w="38100" cmpd="sng">
                      <a:noFill/>
                    </a:lnT>
                  </a:tcPr>
                </a:tc>
                <a:tc>
                  <a:txBody>
                    <a:bodyPr/>
                    <a:lstStyle/>
                    <a:p>
                      <a:r>
                        <a:rPr lang="en-US"/>
                        <a:t>Plus</a:t>
                      </a:r>
                    </a:p>
                  </a:txBody>
                  <a:tcPr>
                    <a:lnT w="38100" cmpd="sng">
                      <a:noFill/>
                    </a:lnT>
                  </a:tcPr>
                </a:tc>
                <a:extLst>
                  <a:ext uri="{0D108BD9-81ED-4DB2-BD59-A6C34878D82A}">
                    <a16:rowId xmlns:a16="http://schemas.microsoft.com/office/drawing/2014/main" val="2528696845"/>
                  </a:ext>
                </a:extLst>
              </a:tr>
              <a:tr h="370840">
                <a:tc>
                  <a:txBody>
                    <a:bodyPr/>
                    <a:lstStyle/>
                    <a:p>
                      <a:r>
                        <a:rPr lang="en-US"/>
                        <a:t>-</a:t>
                      </a:r>
                    </a:p>
                  </a:txBody>
                  <a:tcPr/>
                </a:tc>
                <a:tc>
                  <a:txBody>
                    <a:bodyPr/>
                    <a:lstStyle/>
                    <a:p>
                      <a:r>
                        <a:rPr lang="en-US"/>
                        <a:t>Minus</a:t>
                      </a:r>
                    </a:p>
                  </a:txBody>
                  <a:tcPr/>
                </a:tc>
                <a:extLst>
                  <a:ext uri="{0D108BD9-81ED-4DB2-BD59-A6C34878D82A}">
                    <a16:rowId xmlns:a16="http://schemas.microsoft.com/office/drawing/2014/main" val="3064793401"/>
                  </a:ext>
                </a:extLst>
              </a:tr>
              <a:tr h="370840">
                <a:tc>
                  <a:txBody>
                    <a:bodyPr/>
                    <a:lstStyle/>
                    <a:p>
                      <a:r>
                        <a:rPr lang="en-US"/>
                        <a:t>*</a:t>
                      </a:r>
                    </a:p>
                  </a:txBody>
                  <a:tcPr/>
                </a:tc>
                <a:tc>
                  <a:txBody>
                    <a:bodyPr/>
                    <a:lstStyle/>
                    <a:p>
                      <a:r>
                        <a:rPr lang="en-US"/>
                        <a:t>Multiply</a:t>
                      </a:r>
                    </a:p>
                  </a:txBody>
                  <a:tcPr/>
                </a:tc>
                <a:extLst>
                  <a:ext uri="{0D108BD9-81ED-4DB2-BD59-A6C34878D82A}">
                    <a16:rowId xmlns:a16="http://schemas.microsoft.com/office/drawing/2014/main" val="314943551"/>
                  </a:ext>
                </a:extLst>
              </a:tr>
              <a:tr h="370840">
                <a:tc>
                  <a:txBody>
                    <a:bodyPr/>
                    <a:lstStyle/>
                    <a:p>
                      <a:r>
                        <a:rPr lang="en-US"/>
                        <a:t>/</a:t>
                      </a:r>
                    </a:p>
                  </a:txBody>
                  <a:tcPr/>
                </a:tc>
                <a:tc>
                  <a:txBody>
                    <a:bodyPr/>
                    <a:lstStyle/>
                    <a:p>
                      <a:r>
                        <a:rPr lang="en-US"/>
                        <a:t>Divide</a:t>
                      </a:r>
                    </a:p>
                  </a:txBody>
                  <a:tcPr/>
                </a:tc>
                <a:extLst>
                  <a:ext uri="{0D108BD9-81ED-4DB2-BD59-A6C34878D82A}">
                    <a16:rowId xmlns:a16="http://schemas.microsoft.com/office/drawing/2014/main" val="2556949723"/>
                  </a:ext>
                </a:extLst>
              </a:tr>
              <a:tr h="370840">
                <a:tc>
                  <a:txBody>
                    <a:bodyPr/>
                    <a:lstStyle/>
                    <a:p>
                      <a:r>
                        <a:rPr lang="en-US"/>
                        <a:t>‘</a:t>
                      </a:r>
                    </a:p>
                  </a:txBody>
                  <a:tcPr/>
                </a:tc>
                <a:tc>
                  <a:txBody>
                    <a:bodyPr/>
                    <a:lstStyle/>
                    <a:p>
                      <a:r>
                        <a:rPr lang="en-US"/>
                        <a:t>Transpose</a:t>
                      </a:r>
                    </a:p>
                  </a:txBody>
                  <a:tcPr/>
                </a:tc>
                <a:extLst>
                  <a:ext uri="{0D108BD9-81ED-4DB2-BD59-A6C34878D82A}">
                    <a16:rowId xmlns:a16="http://schemas.microsoft.com/office/drawing/2014/main" val="1925339142"/>
                  </a:ext>
                </a:extLst>
              </a:tr>
              <a:tr h="370840">
                <a:tc>
                  <a:txBody>
                    <a:bodyPr/>
                    <a:lstStyle/>
                    <a:p>
                      <a:r>
                        <a:rPr lang="en-US"/>
                        <a:t>^</a:t>
                      </a:r>
                    </a:p>
                  </a:txBody>
                  <a:tcPr/>
                </a:tc>
                <a:tc>
                  <a:txBody>
                    <a:bodyPr/>
                    <a:lstStyle/>
                    <a:p>
                      <a:r>
                        <a:rPr lang="en-US" dirty="0"/>
                        <a:t>Power</a:t>
                      </a:r>
                    </a:p>
                  </a:txBody>
                  <a:tcPr/>
                </a:tc>
                <a:extLst>
                  <a:ext uri="{0D108BD9-81ED-4DB2-BD59-A6C34878D82A}">
                    <a16:rowId xmlns:a16="http://schemas.microsoft.com/office/drawing/2014/main" val="3231226476"/>
                  </a:ext>
                </a:extLst>
              </a:tr>
            </a:tbl>
          </a:graphicData>
        </a:graphic>
      </p:graphicFrame>
      <p:graphicFrame>
        <p:nvGraphicFramePr>
          <p:cNvPr id="13" name="Table 13">
            <a:extLst>
              <a:ext uri="{FF2B5EF4-FFF2-40B4-BE49-F238E27FC236}">
                <a16:creationId xmlns:a16="http://schemas.microsoft.com/office/drawing/2014/main" id="{AA8DA110-33A8-AD5C-203E-B45F69C3D1B4}"/>
              </a:ext>
            </a:extLst>
          </p:cNvPr>
          <p:cNvGraphicFramePr>
            <a:graphicFrameLocks noGrp="1"/>
          </p:cNvGraphicFramePr>
          <p:nvPr/>
        </p:nvGraphicFramePr>
        <p:xfrm>
          <a:off x="7256350" y="4967722"/>
          <a:ext cx="3705534" cy="1112520"/>
        </p:xfrm>
        <a:graphic>
          <a:graphicData uri="http://schemas.openxmlformats.org/drawingml/2006/table">
            <a:tbl>
              <a:tblPr firstRow="1" bandRow="1">
                <a:tableStyleId>{5C22544A-7EE6-4342-B048-85BDC9FD1C3A}</a:tableStyleId>
              </a:tblPr>
              <a:tblGrid>
                <a:gridCol w="1852767">
                  <a:extLst>
                    <a:ext uri="{9D8B030D-6E8A-4147-A177-3AD203B41FA5}">
                      <a16:colId xmlns:a16="http://schemas.microsoft.com/office/drawing/2014/main" val="1132380857"/>
                    </a:ext>
                  </a:extLst>
                </a:gridCol>
                <a:gridCol w="1852767">
                  <a:extLst>
                    <a:ext uri="{9D8B030D-6E8A-4147-A177-3AD203B41FA5}">
                      <a16:colId xmlns:a16="http://schemas.microsoft.com/office/drawing/2014/main" val="3006292851"/>
                    </a:ext>
                  </a:extLst>
                </a:gridCol>
              </a:tblGrid>
              <a:tr h="370840">
                <a:tc gridSpan="2">
                  <a:txBody>
                    <a:bodyPr/>
                    <a:lstStyle/>
                    <a:p>
                      <a:pPr algn="ctr"/>
                      <a:r>
                        <a:rPr lang="en-US"/>
                        <a:t>Matrix Manipulation Functions</a:t>
                      </a:r>
                    </a:p>
                  </a:txBody>
                  <a:tcPr/>
                </a:tc>
                <a:tc hMerge="1">
                  <a:txBody>
                    <a:bodyPr/>
                    <a:lstStyle/>
                    <a:p>
                      <a:endParaRPr lang="en-US"/>
                    </a:p>
                  </a:txBody>
                  <a:tcPr/>
                </a:tc>
                <a:extLst>
                  <a:ext uri="{0D108BD9-81ED-4DB2-BD59-A6C34878D82A}">
                    <a16:rowId xmlns:a16="http://schemas.microsoft.com/office/drawing/2014/main" val="3846795446"/>
                  </a:ext>
                </a:extLst>
              </a:tr>
              <a:tr h="370840">
                <a:tc>
                  <a:txBody>
                    <a:bodyPr/>
                    <a:lstStyle/>
                    <a:p>
                      <a:r>
                        <a:rPr lang="en-US"/>
                        <a:t>abs</a:t>
                      </a:r>
                    </a:p>
                  </a:txBody>
                  <a:tcPr/>
                </a:tc>
                <a:tc>
                  <a:txBody>
                    <a:bodyPr/>
                    <a:lstStyle/>
                    <a:p>
                      <a:r>
                        <a:rPr lang="en-US"/>
                        <a:t>det</a:t>
                      </a:r>
                    </a:p>
                  </a:txBody>
                  <a:tcPr/>
                </a:tc>
                <a:extLst>
                  <a:ext uri="{0D108BD9-81ED-4DB2-BD59-A6C34878D82A}">
                    <a16:rowId xmlns:a16="http://schemas.microsoft.com/office/drawing/2014/main" val="1144818417"/>
                  </a:ext>
                </a:extLst>
              </a:tr>
              <a:tr h="370840">
                <a:tc>
                  <a:txBody>
                    <a:bodyPr/>
                    <a:lstStyle/>
                    <a:p>
                      <a:r>
                        <a:rPr lang="en-US"/>
                        <a:t>cross</a:t>
                      </a:r>
                    </a:p>
                  </a:txBody>
                  <a:tcPr/>
                </a:tc>
                <a:tc>
                  <a:txBody>
                    <a:bodyPr/>
                    <a:lstStyle/>
                    <a:p>
                      <a:r>
                        <a:rPr lang="en-US"/>
                        <a:t>inv</a:t>
                      </a:r>
                    </a:p>
                  </a:txBody>
                  <a:tcPr/>
                </a:tc>
                <a:extLst>
                  <a:ext uri="{0D108BD9-81ED-4DB2-BD59-A6C34878D82A}">
                    <a16:rowId xmlns:a16="http://schemas.microsoft.com/office/drawing/2014/main" val="3740150097"/>
                  </a:ext>
                </a:extLst>
              </a:tr>
            </a:tbl>
          </a:graphicData>
        </a:graphic>
      </p:graphicFrame>
    </p:spTree>
    <p:extLst>
      <p:ext uri="{BB962C8B-B14F-4D97-AF65-F5344CB8AC3E}">
        <p14:creationId xmlns:p14="http://schemas.microsoft.com/office/powerpoint/2010/main" val="351252540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8A124-4CCB-02E4-C784-78CB8A46D1F8}"/>
              </a:ext>
            </a:extLst>
          </p:cNvPr>
          <p:cNvSpPr>
            <a:spLocks noGrp="1"/>
          </p:cNvSpPr>
          <p:nvPr>
            <p:ph type="title"/>
          </p:nvPr>
        </p:nvSpPr>
        <p:spPr/>
        <p:txBody>
          <a:bodyPr/>
          <a:lstStyle/>
          <a:p>
            <a:r>
              <a:rPr lang="en-US"/>
              <a:t>Tour of the Scripting Interface – Script Editor</a:t>
            </a:r>
          </a:p>
        </p:txBody>
      </p:sp>
      <p:sp>
        <p:nvSpPr>
          <p:cNvPr id="4" name="Slide Number Placeholder 3">
            <a:extLst>
              <a:ext uri="{FF2B5EF4-FFF2-40B4-BE49-F238E27FC236}">
                <a16:creationId xmlns:a16="http://schemas.microsoft.com/office/drawing/2014/main" id="{1C6AF199-96FF-EC65-A8F1-1D3C26738A34}"/>
              </a:ext>
            </a:extLst>
          </p:cNvPr>
          <p:cNvSpPr>
            <a:spLocks noGrp="1"/>
          </p:cNvSpPr>
          <p:nvPr>
            <p:ph type="sldNum" sz="quarter" idx="12"/>
          </p:nvPr>
        </p:nvSpPr>
        <p:spPr/>
        <p:txBody>
          <a:bodyPr/>
          <a:lstStyle/>
          <a:p>
            <a:fld id="{B89D3D56-9C5D-E74E-9C18-21C2C5E31D07}" type="slidenum">
              <a:rPr lang="en-US" smtClean="0"/>
              <a:pPr/>
              <a:t>63</a:t>
            </a:fld>
            <a:endParaRPr lang="en-US"/>
          </a:p>
        </p:txBody>
      </p:sp>
      <p:sp>
        <p:nvSpPr>
          <p:cNvPr id="7" name="Content Placeholder 1">
            <a:extLst>
              <a:ext uri="{FF2B5EF4-FFF2-40B4-BE49-F238E27FC236}">
                <a16:creationId xmlns:a16="http://schemas.microsoft.com/office/drawing/2014/main" id="{9C03E4DC-036B-D2B8-C7E5-8FEC4C9B0E79}"/>
              </a:ext>
            </a:extLst>
          </p:cNvPr>
          <p:cNvSpPr>
            <a:spLocks noGrp="1"/>
          </p:cNvSpPr>
          <p:nvPr>
            <p:ph sz="half" idx="1"/>
          </p:nvPr>
        </p:nvSpPr>
        <p:spPr>
          <a:xfrm>
            <a:off x="1230116" y="1253067"/>
            <a:ext cx="6562879" cy="2796927"/>
          </a:xfrm>
        </p:spPr>
        <p:txBody>
          <a:bodyPr>
            <a:normAutofit/>
          </a:bodyPr>
          <a:lstStyle/>
          <a:p>
            <a:r>
              <a:rPr lang="en-US" sz="3200"/>
              <a:t>Built-in editing control </a:t>
            </a:r>
          </a:p>
          <a:p>
            <a:r>
              <a:rPr lang="en-US" sz="3200"/>
              <a:t>Includes code folding, syntax highlighting</a:t>
            </a:r>
          </a:p>
          <a:p>
            <a:r>
              <a:rPr lang="en-US" sz="3200"/>
              <a:t>GUI/script synchronization indicators: </a:t>
            </a:r>
            <a:endParaRPr lang="en-US" sz="4800"/>
          </a:p>
        </p:txBody>
      </p:sp>
      <p:graphicFrame>
        <p:nvGraphicFramePr>
          <p:cNvPr id="13" name="Table 13">
            <a:extLst>
              <a:ext uri="{FF2B5EF4-FFF2-40B4-BE49-F238E27FC236}">
                <a16:creationId xmlns:a16="http://schemas.microsoft.com/office/drawing/2014/main" id="{AA8DA110-33A8-AD5C-203E-B45F69C3D1B4}"/>
              </a:ext>
            </a:extLst>
          </p:cNvPr>
          <p:cNvGraphicFramePr>
            <a:graphicFrameLocks noGrp="1"/>
          </p:cNvGraphicFramePr>
          <p:nvPr/>
        </p:nvGraphicFramePr>
        <p:xfrm>
          <a:off x="1676193" y="3818969"/>
          <a:ext cx="9009516" cy="2605440"/>
        </p:xfrm>
        <a:graphic>
          <a:graphicData uri="http://schemas.openxmlformats.org/drawingml/2006/table">
            <a:tbl>
              <a:tblPr firstRow="1" bandRow="1">
                <a:tableStyleId>{5C22544A-7EE6-4342-B048-85BDC9FD1C3A}</a:tableStyleId>
              </a:tblPr>
              <a:tblGrid>
                <a:gridCol w="4504758">
                  <a:extLst>
                    <a:ext uri="{9D8B030D-6E8A-4147-A177-3AD203B41FA5}">
                      <a16:colId xmlns:a16="http://schemas.microsoft.com/office/drawing/2014/main" val="1132380857"/>
                    </a:ext>
                  </a:extLst>
                </a:gridCol>
                <a:gridCol w="4504758">
                  <a:extLst>
                    <a:ext uri="{9D8B030D-6E8A-4147-A177-3AD203B41FA5}">
                      <a16:colId xmlns:a16="http://schemas.microsoft.com/office/drawing/2014/main" val="3006292851"/>
                    </a:ext>
                  </a:extLst>
                </a:gridCol>
              </a:tblGrid>
              <a:tr h="491340">
                <a:tc>
                  <a:txBody>
                    <a:bodyPr/>
                    <a:lstStyle/>
                    <a:p>
                      <a:pPr algn="ctr"/>
                      <a:r>
                        <a:rPr lang="en-US"/>
                        <a:t>Status</a:t>
                      </a:r>
                    </a:p>
                  </a:txBody>
                  <a:tcPr/>
                </a:tc>
                <a:tc>
                  <a:txBody>
                    <a:bodyPr/>
                    <a:lstStyle/>
                    <a:p>
                      <a:pPr algn="l"/>
                      <a:r>
                        <a:rPr lang="en-US"/>
                        <a:t>Meaning</a:t>
                      </a:r>
                    </a:p>
                  </a:txBody>
                  <a:tcPr/>
                </a:tc>
                <a:extLst>
                  <a:ext uri="{0D108BD9-81ED-4DB2-BD59-A6C34878D82A}">
                    <a16:rowId xmlns:a16="http://schemas.microsoft.com/office/drawing/2014/main" val="3846795446"/>
                  </a:ext>
                </a:extLst>
              </a:tr>
              <a:tr h="491340">
                <a:tc>
                  <a:txBody>
                    <a:bodyPr/>
                    <a:lstStyle/>
                    <a:p>
                      <a:endParaRPr lang="en-US"/>
                    </a:p>
                  </a:txBody>
                  <a:tcPr/>
                </a:tc>
                <a:tc>
                  <a:txBody>
                    <a:bodyPr/>
                    <a:lstStyle/>
                    <a:p>
                      <a:r>
                        <a:rPr lang="en-US"/>
                        <a:t>GUI and script are identical</a:t>
                      </a:r>
                    </a:p>
                  </a:txBody>
                  <a:tcPr/>
                </a:tc>
                <a:extLst>
                  <a:ext uri="{0D108BD9-81ED-4DB2-BD59-A6C34878D82A}">
                    <a16:rowId xmlns:a16="http://schemas.microsoft.com/office/drawing/2014/main" val="1144818417"/>
                  </a:ext>
                </a:extLst>
              </a:tr>
              <a:tr h="491340">
                <a:tc>
                  <a:txBody>
                    <a:bodyPr/>
                    <a:lstStyle/>
                    <a:p>
                      <a:endParaRPr lang="en-US"/>
                    </a:p>
                  </a:txBody>
                  <a:tcPr/>
                </a:tc>
                <a:tc>
                  <a:txBody>
                    <a:bodyPr/>
                    <a:lstStyle/>
                    <a:p>
                      <a:r>
                        <a:rPr lang="en-US"/>
                        <a:t>GUI or script has modifications</a:t>
                      </a:r>
                    </a:p>
                  </a:txBody>
                  <a:tcPr/>
                </a:tc>
                <a:extLst>
                  <a:ext uri="{0D108BD9-81ED-4DB2-BD59-A6C34878D82A}">
                    <a16:rowId xmlns:a16="http://schemas.microsoft.com/office/drawing/2014/main" val="3740150097"/>
                  </a:ext>
                </a:extLst>
              </a:tr>
              <a:tr h="491340">
                <a:tc>
                  <a:txBody>
                    <a:bodyPr/>
                    <a:lstStyle/>
                    <a:p>
                      <a:endParaRPr lang="en-US"/>
                    </a:p>
                  </a:txBody>
                  <a:tcPr/>
                </a:tc>
                <a:tc>
                  <a:txBody>
                    <a:bodyPr/>
                    <a:lstStyle/>
                    <a:p>
                      <a:r>
                        <a:rPr lang="en-US"/>
                        <a:t>GUI AND script have modifications – fix manually</a:t>
                      </a:r>
                    </a:p>
                  </a:txBody>
                  <a:tcPr/>
                </a:tc>
                <a:extLst>
                  <a:ext uri="{0D108BD9-81ED-4DB2-BD59-A6C34878D82A}">
                    <a16:rowId xmlns:a16="http://schemas.microsoft.com/office/drawing/2014/main" val="1957836183"/>
                  </a:ext>
                </a:extLst>
              </a:tr>
              <a:tr h="491340">
                <a:tc>
                  <a:txBody>
                    <a:bodyPr/>
                    <a:lstStyle/>
                    <a:p>
                      <a:endParaRPr lang="en-US"/>
                    </a:p>
                  </a:txBody>
                  <a:tcPr/>
                </a:tc>
                <a:tc>
                  <a:txBody>
                    <a:bodyPr/>
                    <a:lstStyle/>
                    <a:p>
                      <a:r>
                        <a:rPr lang="en-US"/>
                        <a:t>Script couldn’t be loaded </a:t>
                      </a:r>
                    </a:p>
                  </a:txBody>
                  <a:tcPr/>
                </a:tc>
                <a:extLst>
                  <a:ext uri="{0D108BD9-81ED-4DB2-BD59-A6C34878D82A}">
                    <a16:rowId xmlns:a16="http://schemas.microsoft.com/office/drawing/2014/main" val="710110960"/>
                  </a:ext>
                </a:extLst>
              </a:tr>
            </a:tbl>
          </a:graphicData>
        </a:graphic>
      </p:graphicFrame>
      <p:pic>
        <p:nvPicPr>
          <p:cNvPr id="5" name="Picture 4">
            <a:extLst>
              <a:ext uri="{FF2B5EF4-FFF2-40B4-BE49-F238E27FC236}">
                <a16:creationId xmlns:a16="http://schemas.microsoft.com/office/drawing/2014/main" id="{D229732D-3694-2C69-9837-90BD8126A4EA}"/>
              </a:ext>
            </a:extLst>
          </p:cNvPr>
          <p:cNvPicPr>
            <a:picLocks noChangeAspect="1"/>
          </p:cNvPicPr>
          <p:nvPr/>
        </p:nvPicPr>
        <p:blipFill>
          <a:blip r:embed="rId2"/>
          <a:stretch>
            <a:fillRect/>
          </a:stretch>
        </p:blipFill>
        <p:spPr>
          <a:xfrm>
            <a:off x="2727770" y="4356252"/>
            <a:ext cx="2323800" cy="380505"/>
          </a:xfrm>
          <a:prstGeom prst="rect">
            <a:avLst/>
          </a:prstGeom>
        </p:spPr>
      </p:pic>
      <p:pic>
        <p:nvPicPr>
          <p:cNvPr id="8" name="Picture 7">
            <a:extLst>
              <a:ext uri="{FF2B5EF4-FFF2-40B4-BE49-F238E27FC236}">
                <a16:creationId xmlns:a16="http://schemas.microsoft.com/office/drawing/2014/main" id="{7217D245-7A88-021E-58CD-61EA2F68C4B5}"/>
              </a:ext>
            </a:extLst>
          </p:cNvPr>
          <p:cNvPicPr>
            <a:picLocks noChangeAspect="1"/>
          </p:cNvPicPr>
          <p:nvPr/>
        </p:nvPicPr>
        <p:blipFill>
          <a:blip r:embed="rId3"/>
          <a:stretch>
            <a:fillRect/>
          </a:stretch>
        </p:blipFill>
        <p:spPr>
          <a:xfrm>
            <a:off x="1901555" y="4908011"/>
            <a:ext cx="4070458" cy="286484"/>
          </a:xfrm>
          <a:prstGeom prst="rect">
            <a:avLst/>
          </a:prstGeom>
        </p:spPr>
      </p:pic>
      <p:pic>
        <p:nvPicPr>
          <p:cNvPr id="10" name="Picture 9">
            <a:extLst>
              <a:ext uri="{FF2B5EF4-FFF2-40B4-BE49-F238E27FC236}">
                <a16:creationId xmlns:a16="http://schemas.microsoft.com/office/drawing/2014/main" id="{C11C859D-BD36-0831-AB39-CF3992DE4932}"/>
              </a:ext>
            </a:extLst>
          </p:cNvPr>
          <p:cNvPicPr>
            <a:picLocks noChangeAspect="1"/>
          </p:cNvPicPr>
          <p:nvPr/>
        </p:nvPicPr>
        <p:blipFill>
          <a:blip r:embed="rId4"/>
          <a:stretch>
            <a:fillRect/>
          </a:stretch>
        </p:blipFill>
        <p:spPr>
          <a:xfrm>
            <a:off x="2472057" y="5448333"/>
            <a:ext cx="2842733" cy="357202"/>
          </a:xfrm>
          <a:prstGeom prst="rect">
            <a:avLst/>
          </a:prstGeom>
        </p:spPr>
      </p:pic>
      <p:pic>
        <p:nvPicPr>
          <p:cNvPr id="15" name="Picture 14">
            <a:extLst>
              <a:ext uri="{FF2B5EF4-FFF2-40B4-BE49-F238E27FC236}">
                <a16:creationId xmlns:a16="http://schemas.microsoft.com/office/drawing/2014/main" id="{D1AEE0A7-4FD7-0A6C-6990-61B589B62F1F}"/>
              </a:ext>
            </a:extLst>
          </p:cNvPr>
          <p:cNvPicPr>
            <a:picLocks noChangeAspect="1"/>
          </p:cNvPicPr>
          <p:nvPr/>
        </p:nvPicPr>
        <p:blipFill>
          <a:blip r:embed="rId5"/>
          <a:stretch>
            <a:fillRect/>
          </a:stretch>
        </p:blipFill>
        <p:spPr>
          <a:xfrm>
            <a:off x="2920121" y="6015525"/>
            <a:ext cx="1939097" cy="357202"/>
          </a:xfrm>
          <a:prstGeom prst="rect">
            <a:avLst/>
          </a:prstGeom>
        </p:spPr>
      </p:pic>
      <p:pic>
        <p:nvPicPr>
          <p:cNvPr id="17" name="Picture 16">
            <a:extLst>
              <a:ext uri="{FF2B5EF4-FFF2-40B4-BE49-F238E27FC236}">
                <a16:creationId xmlns:a16="http://schemas.microsoft.com/office/drawing/2014/main" id="{42B4D81B-29FB-AB11-03C8-88F14A2DA663}"/>
              </a:ext>
            </a:extLst>
          </p:cNvPr>
          <p:cNvPicPr>
            <a:picLocks noChangeAspect="1"/>
          </p:cNvPicPr>
          <p:nvPr/>
        </p:nvPicPr>
        <p:blipFill>
          <a:blip r:embed="rId6"/>
          <a:stretch>
            <a:fillRect/>
          </a:stretch>
        </p:blipFill>
        <p:spPr>
          <a:xfrm>
            <a:off x="6592781" y="1656740"/>
            <a:ext cx="4591691" cy="1409897"/>
          </a:xfrm>
          <a:prstGeom prst="rect">
            <a:avLst/>
          </a:prstGeom>
          <a:ln>
            <a:solidFill>
              <a:schemeClr val="tx1"/>
            </a:solidFill>
          </a:ln>
        </p:spPr>
      </p:pic>
      <p:cxnSp>
        <p:nvCxnSpPr>
          <p:cNvPr id="19" name="Straight Arrow Connector 18">
            <a:extLst>
              <a:ext uri="{FF2B5EF4-FFF2-40B4-BE49-F238E27FC236}">
                <a16:creationId xmlns:a16="http://schemas.microsoft.com/office/drawing/2014/main" id="{35D4C8D1-9665-1C4A-5C67-E3965FE06918}"/>
              </a:ext>
            </a:extLst>
          </p:cNvPr>
          <p:cNvCxnSpPr>
            <a:cxnSpLocks/>
          </p:cNvCxnSpPr>
          <p:nvPr/>
        </p:nvCxnSpPr>
        <p:spPr>
          <a:xfrm flipV="1">
            <a:off x="6244281" y="2364259"/>
            <a:ext cx="3641124" cy="557161"/>
          </a:xfrm>
          <a:prstGeom prst="straightConnector1">
            <a:avLst/>
          </a:prstGeom>
          <a:ln w="76200">
            <a:solidFill>
              <a:schemeClr val="accent6"/>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756145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A06E-040F-D6E4-18BC-C551E183C845}"/>
              </a:ext>
            </a:extLst>
          </p:cNvPr>
          <p:cNvSpPr>
            <a:spLocks noGrp="1"/>
          </p:cNvSpPr>
          <p:nvPr>
            <p:ph type="title"/>
          </p:nvPr>
        </p:nvSpPr>
        <p:spPr/>
        <p:txBody>
          <a:bodyPr/>
          <a:lstStyle/>
          <a:p>
            <a:r>
              <a:rPr lang="en-US" dirty="0"/>
              <a:t>Working Between the GUI and Scripting</a:t>
            </a:r>
          </a:p>
        </p:txBody>
      </p:sp>
    </p:spTree>
    <p:extLst>
      <p:ext uri="{BB962C8B-B14F-4D97-AF65-F5344CB8AC3E}">
        <p14:creationId xmlns:p14="http://schemas.microsoft.com/office/powerpoint/2010/main" val="27537706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E0696A-8A52-83EC-60C8-77C20CF0CC46}"/>
              </a:ext>
            </a:extLst>
          </p:cNvPr>
          <p:cNvSpPr>
            <a:spLocks noGrp="1"/>
          </p:cNvSpPr>
          <p:nvPr>
            <p:ph type="body" idx="1"/>
          </p:nvPr>
        </p:nvSpPr>
        <p:spPr>
          <a:xfrm>
            <a:off x="436031" y="775888"/>
            <a:ext cx="5120640" cy="750887"/>
          </a:xfrm>
        </p:spPr>
        <p:txBody>
          <a:bodyPr/>
          <a:lstStyle/>
          <a:p>
            <a:r>
              <a:rPr lang="en-US" dirty="0"/>
              <a:t>GUI</a:t>
            </a:r>
          </a:p>
        </p:txBody>
      </p:sp>
      <p:sp>
        <p:nvSpPr>
          <p:cNvPr id="5" name="Text Placeholder 4">
            <a:extLst>
              <a:ext uri="{FF2B5EF4-FFF2-40B4-BE49-F238E27FC236}">
                <a16:creationId xmlns:a16="http://schemas.microsoft.com/office/drawing/2014/main" id="{E581413C-B4F8-B2D5-3DA1-5FC2C9E0FD0B}"/>
              </a:ext>
            </a:extLst>
          </p:cNvPr>
          <p:cNvSpPr>
            <a:spLocks noGrp="1"/>
          </p:cNvSpPr>
          <p:nvPr>
            <p:ph type="body" sz="quarter" idx="3"/>
          </p:nvPr>
        </p:nvSpPr>
        <p:spPr>
          <a:xfrm>
            <a:off x="6038426" y="767421"/>
            <a:ext cx="5120640" cy="750887"/>
          </a:xfrm>
        </p:spPr>
        <p:txBody>
          <a:bodyPr/>
          <a:lstStyle/>
          <a:p>
            <a:r>
              <a:rPr lang="en-US"/>
              <a:t>Script</a:t>
            </a:r>
          </a:p>
        </p:txBody>
      </p:sp>
      <p:sp>
        <p:nvSpPr>
          <p:cNvPr id="7" name="Slide Number Placeholder 6">
            <a:extLst>
              <a:ext uri="{FF2B5EF4-FFF2-40B4-BE49-F238E27FC236}">
                <a16:creationId xmlns:a16="http://schemas.microsoft.com/office/drawing/2014/main" id="{D2703653-471B-E654-AD6A-8BA46FE5C021}"/>
              </a:ext>
            </a:extLst>
          </p:cNvPr>
          <p:cNvSpPr>
            <a:spLocks noGrp="1"/>
          </p:cNvSpPr>
          <p:nvPr>
            <p:ph type="sldNum" sz="quarter" idx="12"/>
          </p:nvPr>
        </p:nvSpPr>
        <p:spPr/>
        <p:txBody>
          <a:bodyPr/>
          <a:lstStyle/>
          <a:p>
            <a:fld id="{B89D3D56-9C5D-E74E-9C18-21C2C5E31D07}" type="slidenum">
              <a:rPr lang="en-US" smtClean="0"/>
              <a:pPr/>
              <a:t>65</a:t>
            </a:fld>
            <a:endParaRPr lang="en-US"/>
          </a:p>
        </p:txBody>
      </p:sp>
      <p:sp>
        <p:nvSpPr>
          <p:cNvPr id="8" name="Title 1">
            <a:extLst>
              <a:ext uri="{FF2B5EF4-FFF2-40B4-BE49-F238E27FC236}">
                <a16:creationId xmlns:a16="http://schemas.microsoft.com/office/drawing/2014/main" id="{FB8EE936-AE77-C48E-F451-4979B1A7AEFC}"/>
              </a:ext>
            </a:extLst>
          </p:cNvPr>
          <p:cNvSpPr>
            <a:spLocks noGrp="1"/>
          </p:cNvSpPr>
          <p:nvPr>
            <p:ph type="title"/>
          </p:nvPr>
        </p:nvSpPr>
        <p:spPr>
          <a:xfrm>
            <a:off x="1076139" y="297128"/>
            <a:ext cx="9828308" cy="524550"/>
          </a:xfrm>
        </p:spPr>
        <p:txBody>
          <a:bodyPr/>
          <a:lstStyle/>
          <a:p>
            <a:r>
              <a:rPr lang="en-US" sz="2800"/>
              <a:t>Working Between The GUI and Scripts</a:t>
            </a:r>
            <a:endParaRPr lang="en-US"/>
          </a:p>
        </p:txBody>
      </p:sp>
      <p:grpSp>
        <p:nvGrpSpPr>
          <p:cNvPr id="17" name="Group 16">
            <a:extLst>
              <a:ext uri="{FF2B5EF4-FFF2-40B4-BE49-F238E27FC236}">
                <a16:creationId xmlns:a16="http://schemas.microsoft.com/office/drawing/2014/main" id="{DE80AAC7-F81D-9FD3-D782-400E2E63CCA5}"/>
              </a:ext>
            </a:extLst>
          </p:cNvPr>
          <p:cNvGrpSpPr/>
          <p:nvPr/>
        </p:nvGrpSpPr>
        <p:grpSpPr>
          <a:xfrm>
            <a:off x="2072093" y="1526775"/>
            <a:ext cx="8636036" cy="4284873"/>
            <a:chOff x="2368427" y="1526775"/>
            <a:chExt cx="8636036" cy="4284873"/>
          </a:xfrm>
        </p:grpSpPr>
        <p:pic>
          <p:nvPicPr>
            <p:cNvPr id="12" name="Picture 11">
              <a:extLst>
                <a:ext uri="{FF2B5EF4-FFF2-40B4-BE49-F238E27FC236}">
                  <a16:creationId xmlns:a16="http://schemas.microsoft.com/office/drawing/2014/main" id="{03539C3A-2A11-AE86-8C11-BA166D5BA7B6}"/>
                </a:ext>
              </a:extLst>
            </p:cNvPr>
            <p:cNvPicPr>
              <a:picLocks noChangeAspect="1"/>
            </p:cNvPicPr>
            <p:nvPr/>
          </p:nvPicPr>
          <p:blipFill>
            <a:blip r:embed="rId2"/>
            <a:stretch>
              <a:fillRect/>
            </a:stretch>
          </p:blipFill>
          <p:spPr>
            <a:xfrm>
              <a:off x="2368427" y="1526775"/>
              <a:ext cx="1848516" cy="4284873"/>
            </a:xfrm>
            <a:prstGeom prst="rect">
              <a:avLst/>
            </a:prstGeom>
            <a:ln>
              <a:solidFill>
                <a:schemeClr val="tx1"/>
              </a:solidFill>
            </a:ln>
          </p:spPr>
        </p:pic>
        <p:pic>
          <p:nvPicPr>
            <p:cNvPr id="14" name="Picture 13">
              <a:extLst>
                <a:ext uri="{FF2B5EF4-FFF2-40B4-BE49-F238E27FC236}">
                  <a16:creationId xmlns:a16="http://schemas.microsoft.com/office/drawing/2014/main" id="{5338E359-6E10-73AE-E12D-4DD946F1E114}"/>
                </a:ext>
              </a:extLst>
            </p:cNvPr>
            <p:cNvPicPr>
              <a:picLocks noChangeAspect="1"/>
            </p:cNvPicPr>
            <p:nvPr/>
          </p:nvPicPr>
          <p:blipFill>
            <a:blip r:embed="rId3"/>
            <a:stretch>
              <a:fillRect/>
            </a:stretch>
          </p:blipFill>
          <p:spPr>
            <a:xfrm>
              <a:off x="6785696" y="1526775"/>
              <a:ext cx="4218767" cy="4284873"/>
            </a:xfrm>
            <a:prstGeom prst="rect">
              <a:avLst/>
            </a:prstGeom>
            <a:ln>
              <a:solidFill>
                <a:schemeClr val="tx1"/>
              </a:solidFill>
            </a:ln>
          </p:spPr>
        </p:pic>
        <p:sp>
          <p:nvSpPr>
            <p:cNvPr id="15" name="Arrow: Left-Right 14">
              <a:extLst>
                <a:ext uri="{FF2B5EF4-FFF2-40B4-BE49-F238E27FC236}">
                  <a16:creationId xmlns:a16="http://schemas.microsoft.com/office/drawing/2014/main" id="{F80459B3-D708-E27F-00BD-D655C3CFBC47}"/>
                </a:ext>
              </a:extLst>
            </p:cNvPr>
            <p:cNvSpPr/>
            <p:nvPr/>
          </p:nvSpPr>
          <p:spPr>
            <a:xfrm>
              <a:off x="4784191" y="3237411"/>
              <a:ext cx="1490133" cy="863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E4B36DA3-045E-BAFD-4409-698CCD19AD2B}"/>
              </a:ext>
            </a:extLst>
          </p:cNvPr>
          <p:cNvSpPr txBox="1"/>
          <p:nvPr/>
        </p:nvSpPr>
        <p:spPr>
          <a:xfrm>
            <a:off x="2063626" y="5969000"/>
            <a:ext cx="8636036" cy="440267"/>
          </a:xfrm>
          <a:prstGeom prst="rect">
            <a:avLst/>
          </a:prstGeom>
          <a:ln>
            <a:solidFill>
              <a:schemeClr val="tx1"/>
            </a:solidFill>
          </a:ln>
        </p:spPr>
        <p:txBody>
          <a:bodyPr vert="horz" wrap="square" lIns="91440" tIns="45720" rIns="91440" bIns="45720" rtlCol="0">
            <a:noAutofit/>
          </a:bodyPr>
          <a:lstStyle/>
          <a:p>
            <a:pPr>
              <a:lnSpc>
                <a:spcPct val="90000"/>
              </a:lnSpc>
            </a:pPr>
            <a:r>
              <a:rPr lang="en-US" sz="2800">
                <a:latin typeface="Calibri" panose="020F0502020204030204" pitchFamily="34" charset="0"/>
                <a:cs typeface="Calibri" panose="020F0502020204030204" pitchFamily="34" charset="0"/>
              </a:rPr>
              <a:t>GUI and Script are largely interchangeable (But not totally)</a:t>
            </a:r>
          </a:p>
        </p:txBody>
      </p:sp>
    </p:spTree>
    <p:extLst>
      <p:ext uri="{BB962C8B-B14F-4D97-AF65-F5344CB8AC3E}">
        <p14:creationId xmlns:p14="http://schemas.microsoft.com/office/powerpoint/2010/main" val="13692876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0B50D3-9C4F-990C-381E-43750281E788}"/>
              </a:ext>
            </a:extLst>
          </p:cNvPr>
          <p:cNvSpPr/>
          <p:nvPr/>
        </p:nvSpPr>
        <p:spPr>
          <a:xfrm>
            <a:off x="1193800" y="1100667"/>
            <a:ext cx="9491133" cy="520421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08133A66-2D81-FC47-22D0-4A0B13C6C210}"/>
              </a:ext>
            </a:extLst>
          </p:cNvPr>
          <p:cNvSpPr>
            <a:spLocks noGrp="1"/>
          </p:cNvSpPr>
          <p:nvPr>
            <p:ph type="sldNum" sz="quarter" idx="12"/>
          </p:nvPr>
        </p:nvSpPr>
        <p:spPr/>
        <p:txBody>
          <a:bodyPr/>
          <a:lstStyle/>
          <a:p>
            <a:fld id="{B89D3D56-9C5D-E74E-9C18-21C2C5E31D07}" type="slidenum">
              <a:rPr lang="en-US" smtClean="0"/>
              <a:pPr/>
              <a:t>66</a:t>
            </a:fld>
            <a:endParaRPr lang="en-US"/>
          </a:p>
        </p:txBody>
      </p:sp>
      <p:sp>
        <p:nvSpPr>
          <p:cNvPr id="8" name="Title 4">
            <a:extLst>
              <a:ext uri="{FF2B5EF4-FFF2-40B4-BE49-F238E27FC236}">
                <a16:creationId xmlns:a16="http://schemas.microsoft.com/office/drawing/2014/main" id="{F9D1B43B-6925-97BA-0B10-B0520C67C7CD}"/>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sz="2800"/>
              <a:t>Working Between The GUI and Scripts</a:t>
            </a:r>
            <a:endParaRPr lang="en-US"/>
          </a:p>
        </p:txBody>
      </p:sp>
      <p:pic>
        <p:nvPicPr>
          <p:cNvPr id="29" name="Picture 28">
            <a:extLst>
              <a:ext uri="{FF2B5EF4-FFF2-40B4-BE49-F238E27FC236}">
                <a16:creationId xmlns:a16="http://schemas.microsoft.com/office/drawing/2014/main" id="{A44F9256-CB58-DDC7-445F-2352383BB84E}"/>
              </a:ext>
            </a:extLst>
          </p:cNvPr>
          <p:cNvPicPr>
            <a:picLocks noChangeAspect="1"/>
          </p:cNvPicPr>
          <p:nvPr/>
        </p:nvPicPr>
        <p:blipFill>
          <a:blip r:embed="rId2"/>
          <a:stretch>
            <a:fillRect/>
          </a:stretch>
        </p:blipFill>
        <p:spPr>
          <a:xfrm>
            <a:off x="2649706" y="2242475"/>
            <a:ext cx="3987164" cy="3067049"/>
          </a:xfrm>
          <a:prstGeom prst="rect">
            <a:avLst/>
          </a:prstGeom>
        </p:spPr>
      </p:pic>
      <p:pic>
        <p:nvPicPr>
          <p:cNvPr id="30" name="Picture 2">
            <a:extLst>
              <a:ext uri="{FF2B5EF4-FFF2-40B4-BE49-F238E27FC236}">
                <a16:creationId xmlns:a16="http://schemas.microsoft.com/office/drawing/2014/main" id="{7BA70918-5A60-49E2-8895-7A4D40CEDD8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3929"/>
          <a:stretch/>
        </p:blipFill>
        <p:spPr bwMode="auto">
          <a:xfrm>
            <a:off x="7544633" y="1615274"/>
            <a:ext cx="2630425" cy="250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a:extLst>
              <a:ext uri="{FF2B5EF4-FFF2-40B4-BE49-F238E27FC236}">
                <a16:creationId xmlns:a16="http://schemas.microsoft.com/office/drawing/2014/main" id="{F68E06A1-C3C0-00D4-FB2F-2BC46E482DA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2863"/>
          <a:stretch/>
        </p:blipFill>
        <p:spPr bwMode="auto">
          <a:xfrm>
            <a:off x="7544632" y="4630581"/>
            <a:ext cx="2630425" cy="1286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ight Brace 31">
            <a:extLst>
              <a:ext uri="{FF2B5EF4-FFF2-40B4-BE49-F238E27FC236}">
                <a16:creationId xmlns:a16="http://schemas.microsoft.com/office/drawing/2014/main" id="{2898857F-078B-F86F-EED2-128F6432BB84}"/>
              </a:ext>
            </a:extLst>
          </p:cNvPr>
          <p:cNvSpPr/>
          <p:nvPr/>
        </p:nvSpPr>
        <p:spPr>
          <a:xfrm>
            <a:off x="6781800" y="2272492"/>
            <a:ext cx="685800" cy="1625220"/>
          </a:xfrm>
          <a:prstGeom prst="righ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3" name="Right Brace 32">
            <a:extLst>
              <a:ext uri="{FF2B5EF4-FFF2-40B4-BE49-F238E27FC236}">
                <a16:creationId xmlns:a16="http://schemas.microsoft.com/office/drawing/2014/main" id="{D36A332B-5C8E-FA4D-2910-9184944D5861}"/>
              </a:ext>
            </a:extLst>
          </p:cNvPr>
          <p:cNvSpPr/>
          <p:nvPr/>
        </p:nvSpPr>
        <p:spPr>
          <a:xfrm>
            <a:off x="6781800" y="4305300"/>
            <a:ext cx="685800" cy="1004224"/>
          </a:xfrm>
          <a:prstGeom prst="rightBrace">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1623A38-ACC3-9B56-865E-B163C6AF54A2}"/>
              </a:ext>
            </a:extLst>
          </p:cNvPr>
          <p:cNvCxnSpPr/>
          <p:nvPr/>
        </p:nvCxnSpPr>
        <p:spPr>
          <a:xfrm>
            <a:off x="1828800" y="4191000"/>
            <a:ext cx="8763000" cy="0"/>
          </a:xfrm>
          <a:prstGeom prst="line">
            <a:avLst/>
          </a:prstGeom>
          <a:ln w="19050">
            <a:prstDash val="dash"/>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FDE7752B-A114-76EF-5F9A-A09922EAC617}"/>
              </a:ext>
            </a:extLst>
          </p:cNvPr>
          <p:cNvSpPr txBox="1"/>
          <p:nvPr/>
        </p:nvSpPr>
        <p:spPr>
          <a:xfrm rot="16200000">
            <a:off x="1143186" y="2782888"/>
            <a:ext cx="1539204" cy="369332"/>
          </a:xfrm>
          <a:prstGeom prst="rect">
            <a:avLst/>
          </a:prstGeom>
          <a:noFill/>
        </p:spPr>
        <p:txBody>
          <a:bodyPr wrap="none" rtlCol="0">
            <a:spAutoFit/>
          </a:bodyPr>
          <a:lstStyle/>
          <a:p>
            <a:r>
              <a:rPr lang="en-US"/>
              <a:t>Initialization</a:t>
            </a:r>
          </a:p>
        </p:txBody>
      </p:sp>
      <p:sp>
        <p:nvSpPr>
          <p:cNvPr id="36" name="TextBox 35">
            <a:extLst>
              <a:ext uri="{FF2B5EF4-FFF2-40B4-BE49-F238E27FC236}">
                <a16:creationId xmlns:a16="http://schemas.microsoft.com/office/drawing/2014/main" id="{FC27DA64-2388-12AF-356F-26F41158C1B7}"/>
              </a:ext>
            </a:extLst>
          </p:cNvPr>
          <p:cNvSpPr txBox="1"/>
          <p:nvPr/>
        </p:nvSpPr>
        <p:spPr>
          <a:xfrm rot="16200000">
            <a:off x="833808" y="5041233"/>
            <a:ext cx="2157963" cy="369332"/>
          </a:xfrm>
          <a:prstGeom prst="rect">
            <a:avLst/>
          </a:prstGeom>
          <a:noFill/>
        </p:spPr>
        <p:txBody>
          <a:bodyPr wrap="none" rtlCol="0">
            <a:spAutoFit/>
          </a:bodyPr>
          <a:lstStyle/>
          <a:p>
            <a:r>
              <a:rPr lang="en-US"/>
              <a:t>Mission Sequence</a:t>
            </a:r>
          </a:p>
        </p:txBody>
      </p:sp>
      <p:sp>
        <p:nvSpPr>
          <p:cNvPr id="37" name="Arrow: Down 36">
            <a:extLst>
              <a:ext uri="{FF2B5EF4-FFF2-40B4-BE49-F238E27FC236}">
                <a16:creationId xmlns:a16="http://schemas.microsoft.com/office/drawing/2014/main" id="{16324619-FAB6-C031-8ABB-1D56EEAFE781}"/>
              </a:ext>
            </a:extLst>
          </p:cNvPr>
          <p:cNvSpPr/>
          <p:nvPr/>
        </p:nvSpPr>
        <p:spPr>
          <a:xfrm>
            <a:off x="8461935" y="4305300"/>
            <a:ext cx="304800" cy="31219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Down 38">
            <a:extLst>
              <a:ext uri="{FF2B5EF4-FFF2-40B4-BE49-F238E27FC236}">
                <a16:creationId xmlns:a16="http://schemas.microsoft.com/office/drawing/2014/main" id="{8FE5AF00-EE05-A2B1-D3E5-7F27EAC69E96}"/>
              </a:ext>
            </a:extLst>
          </p:cNvPr>
          <p:cNvSpPr/>
          <p:nvPr/>
        </p:nvSpPr>
        <p:spPr>
          <a:xfrm>
            <a:off x="7734300" y="1209821"/>
            <a:ext cx="304800" cy="37132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1255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D83F75-B68F-6326-83A8-968F759BA15E}"/>
              </a:ext>
            </a:extLst>
          </p:cNvPr>
          <p:cNvSpPr>
            <a:spLocks noGrp="1"/>
          </p:cNvSpPr>
          <p:nvPr>
            <p:ph sz="half" idx="2"/>
          </p:nvPr>
        </p:nvSpPr>
        <p:spPr>
          <a:xfrm>
            <a:off x="732364" y="1408458"/>
            <a:ext cx="5363635" cy="4535143"/>
          </a:xfrm>
        </p:spPr>
        <p:txBody>
          <a:bodyPr>
            <a:normAutofit/>
          </a:bodyPr>
          <a:lstStyle/>
          <a:p>
            <a:r>
              <a:rPr lang="en-US"/>
              <a:t>The script version of a GUI object can be accessed via the show script button on its GUI panel</a:t>
            </a:r>
          </a:p>
          <a:p>
            <a:r>
              <a:rPr lang="en-US"/>
              <a:t>The full script of a mission can be generated from the mission Tree by right clicking the mission sequence and selected “Show Script”</a:t>
            </a:r>
          </a:p>
          <a:p>
            <a:r>
              <a:rPr lang="en-US"/>
              <a:t>To label a script command in the, Mission Tree add </a:t>
            </a:r>
            <a:r>
              <a:rPr lang="en-US">
                <a:solidFill>
                  <a:schemeClr val="accent6"/>
                </a:solidFill>
              </a:rPr>
              <a:t>‘</a:t>
            </a:r>
            <a:r>
              <a:rPr lang="en-US" err="1">
                <a:solidFill>
                  <a:schemeClr val="accent6"/>
                </a:solidFill>
              </a:rPr>
              <a:t>YourCommandLabel</a:t>
            </a:r>
            <a:r>
              <a:rPr lang="en-US">
                <a:solidFill>
                  <a:schemeClr val="accent6"/>
                </a:solidFill>
              </a:rPr>
              <a:t>’</a:t>
            </a:r>
            <a:r>
              <a:rPr lang="en-US"/>
              <a:t>  directly after the command in the script</a:t>
            </a:r>
          </a:p>
          <a:p>
            <a:pPr lvl="1"/>
            <a:endParaRPr lang="en-US"/>
          </a:p>
          <a:p>
            <a:endParaRPr lang="en-US"/>
          </a:p>
        </p:txBody>
      </p:sp>
      <p:sp>
        <p:nvSpPr>
          <p:cNvPr id="7" name="Slide Number Placeholder 6">
            <a:extLst>
              <a:ext uri="{FF2B5EF4-FFF2-40B4-BE49-F238E27FC236}">
                <a16:creationId xmlns:a16="http://schemas.microsoft.com/office/drawing/2014/main" id="{08133A66-2D81-FC47-22D0-4A0B13C6C210}"/>
              </a:ext>
            </a:extLst>
          </p:cNvPr>
          <p:cNvSpPr>
            <a:spLocks noGrp="1"/>
          </p:cNvSpPr>
          <p:nvPr>
            <p:ph type="sldNum" sz="quarter" idx="12"/>
          </p:nvPr>
        </p:nvSpPr>
        <p:spPr/>
        <p:txBody>
          <a:bodyPr/>
          <a:lstStyle/>
          <a:p>
            <a:fld id="{B89D3D56-9C5D-E74E-9C18-21C2C5E31D07}" type="slidenum">
              <a:rPr lang="en-US" smtClean="0"/>
              <a:pPr/>
              <a:t>67</a:t>
            </a:fld>
            <a:endParaRPr lang="en-US"/>
          </a:p>
        </p:txBody>
      </p:sp>
      <p:sp>
        <p:nvSpPr>
          <p:cNvPr id="8" name="Title 4">
            <a:extLst>
              <a:ext uri="{FF2B5EF4-FFF2-40B4-BE49-F238E27FC236}">
                <a16:creationId xmlns:a16="http://schemas.microsoft.com/office/drawing/2014/main" id="{F9D1B43B-6925-97BA-0B10-B0520C67C7CD}"/>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sz="2800"/>
              <a:t>Working Between The GUI and Scripts</a:t>
            </a:r>
            <a:endParaRPr lang="en-US"/>
          </a:p>
        </p:txBody>
      </p:sp>
      <p:pic>
        <p:nvPicPr>
          <p:cNvPr id="9" name="Picture 8">
            <a:extLst>
              <a:ext uri="{FF2B5EF4-FFF2-40B4-BE49-F238E27FC236}">
                <a16:creationId xmlns:a16="http://schemas.microsoft.com/office/drawing/2014/main" id="{EAC3021C-44CC-D07B-CA28-1FE4AA487C7F}"/>
              </a:ext>
            </a:extLst>
          </p:cNvPr>
          <p:cNvPicPr>
            <a:picLocks noChangeAspect="1"/>
          </p:cNvPicPr>
          <p:nvPr/>
        </p:nvPicPr>
        <p:blipFill rotWithShape="1">
          <a:blip r:embed="rId2"/>
          <a:srcRect t="24905"/>
          <a:stretch/>
        </p:blipFill>
        <p:spPr>
          <a:xfrm>
            <a:off x="6400403" y="1185549"/>
            <a:ext cx="1932078" cy="894229"/>
          </a:xfrm>
          <a:prstGeom prst="rect">
            <a:avLst/>
          </a:prstGeom>
          <a:ln>
            <a:solidFill>
              <a:schemeClr val="tx1"/>
            </a:solidFill>
          </a:ln>
        </p:spPr>
      </p:pic>
      <p:pic>
        <p:nvPicPr>
          <p:cNvPr id="11" name="Picture 10">
            <a:extLst>
              <a:ext uri="{FF2B5EF4-FFF2-40B4-BE49-F238E27FC236}">
                <a16:creationId xmlns:a16="http://schemas.microsoft.com/office/drawing/2014/main" id="{C3468595-C6BD-63E6-58B7-4361980170D8}"/>
              </a:ext>
            </a:extLst>
          </p:cNvPr>
          <p:cNvPicPr>
            <a:picLocks noChangeAspect="1"/>
          </p:cNvPicPr>
          <p:nvPr/>
        </p:nvPicPr>
        <p:blipFill rotWithShape="1">
          <a:blip r:embed="rId3"/>
          <a:srcRect r="19481" b="28500"/>
          <a:stretch/>
        </p:blipFill>
        <p:spPr>
          <a:xfrm>
            <a:off x="6400403" y="2250639"/>
            <a:ext cx="2822752" cy="2356721"/>
          </a:xfrm>
          <a:prstGeom prst="rect">
            <a:avLst/>
          </a:prstGeom>
          <a:ln>
            <a:solidFill>
              <a:schemeClr val="tx1"/>
            </a:solidFill>
          </a:ln>
        </p:spPr>
      </p:pic>
      <p:pic>
        <p:nvPicPr>
          <p:cNvPr id="13" name="Picture 12">
            <a:extLst>
              <a:ext uri="{FF2B5EF4-FFF2-40B4-BE49-F238E27FC236}">
                <a16:creationId xmlns:a16="http://schemas.microsoft.com/office/drawing/2014/main" id="{5D55D9EA-2649-B63C-37EC-40AA1934F369}"/>
              </a:ext>
            </a:extLst>
          </p:cNvPr>
          <p:cNvPicPr>
            <a:picLocks noChangeAspect="1"/>
          </p:cNvPicPr>
          <p:nvPr/>
        </p:nvPicPr>
        <p:blipFill rotWithShape="1">
          <a:blip r:embed="rId4"/>
          <a:srcRect b="28381"/>
          <a:stretch/>
        </p:blipFill>
        <p:spPr>
          <a:xfrm>
            <a:off x="6400403" y="5033932"/>
            <a:ext cx="4315427" cy="320664"/>
          </a:xfrm>
          <a:prstGeom prst="rect">
            <a:avLst/>
          </a:prstGeom>
          <a:ln>
            <a:solidFill>
              <a:schemeClr val="tx1"/>
            </a:solidFill>
          </a:ln>
        </p:spPr>
      </p:pic>
    </p:spTree>
    <p:extLst>
      <p:ext uri="{BB962C8B-B14F-4D97-AF65-F5344CB8AC3E}">
        <p14:creationId xmlns:p14="http://schemas.microsoft.com/office/powerpoint/2010/main" val="26679194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FFC3C-C72F-A1C0-C3A0-7519FE595D07}"/>
              </a:ext>
            </a:extLst>
          </p:cNvPr>
          <p:cNvSpPr>
            <a:spLocks noGrp="1"/>
          </p:cNvSpPr>
          <p:nvPr>
            <p:ph type="title"/>
          </p:nvPr>
        </p:nvSpPr>
        <p:spPr/>
        <p:txBody>
          <a:bodyPr/>
          <a:lstStyle/>
          <a:p>
            <a:r>
              <a:rPr lang="en-US" dirty="0"/>
              <a:t>GMAT Structure</a:t>
            </a:r>
          </a:p>
        </p:txBody>
      </p:sp>
    </p:spTree>
    <p:extLst>
      <p:ext uri="{BB962C8B-B14F-4D97-AF65-F5344CB8AC3E}">
        <p14:creationId xmlns:p14="http://schemas.microsoft.com/office/powerpoint/2010/main" val="255312824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8133A66-2D81-FC47-22D0-4A0B13C6C210}"/>
              </a:ext>
            </a:extLst>
          </p:cNvPr>
          <p:cNvSpPr>
            <a:spLocks noGrp="1"/>
          </p:cNvSpPr>
          <p:nvPr>
            <p:ph type="sldNum" sz="quarter" idx="12"/>
          </p:nvPr>
        </p:nvSpPr>
        <p:spPr/>
        <p:txBody>
          <a:bodyPr/>
          <a:lstStyle/>
          <a:p>
            <a:fld id="{B89D3D56-9C5D-E74E-9C18-21C2C5E31D07}" type="slidenum">
              <a:rPr lang="en-US" smtClean="0"/>
              <a:pPr/>
              <a:t>69</a:t>
            </a:fld>
            <a:endParaRPr lang="en-US"/>
          </a:p>
        </p:txBody>
      </p:sp>
      <p:sp>
        <p:nvSpPr>
          <p:cNvPr id="8" name="Title 4">
            <a:extLst>
              <a:ext uri="{FF2B5EF4-FFF2-40B4-BE49-F238E27FC236}">
                <a16:creationId xmlns:a16="http://schemas.microsoft.com/office/drawing/2014/main" id="{F9D1B43B-6925-97BA-0B10-B0520C67C7CD}"/>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sz="2800" dirty="0"/>
              <a:t>GMAT Directory Structure - Data Files and Configuration</a:t>
            </a:r>
            <a:endParaRPr lang="en-US" dirty="0"/>
          </a:p>
        </p:txBody>
      </p:sp>
      <p:pic>
        <p:nvPicPr>
          <p:cNvPr id="3" name="Picture 2">
            <a:extLst>
              <a:ext uri="{FF2B5EF4-FFF2-40B4-BE49-F238E27FC236}">
                <a16:creationId xmlns:a16="http://schemas.microsoft.com/office/drawing/2014/main" id="{4C8D7492-FB25-1E10-E697-41A87E473F38}"/>
              </a:ext>
            </a:extLst>
          </p:cNvPr>
          <p:cNvPicPr>
            <a:picLocks noChangeAspect="1"/>
          </p:cNvPicPr>
          <p:nvPr/>
        </p:nvPicPr>
        <p:blipFill rotWithShape="1">
          <a:blip r:embed="rId2"/>
          <a:srcRect r="39035"/>
          <a:stretch/>
        </p:blipFill>
        <p:spPr>
          <a:xfrm>
            <a:off x="5775672" y="1101326"/>
            <a:ext cx="1482181" cy="5649582"/>
          </a:xfrm>
          <a:prstGeom prst="rect">
            <a:avLst/>
          </a:prstGeom>
          <a:ln>
            <a:solidFill>
              <a:schemeClr val="tx1"/>
            </a:solidFill>
          </a:ln>
        </p:spPr>
      </p:pic>
      <p:cxnSp>
        <p:nvCxnSpPr>
          <p:cNvPr id="12" name="Straight Arrow Connector 11">
            <a:extLst>
              <a:ext uri="{FF2B5EF4-FFF2-40B4-BE49-F238E27FC236}">
                <a16:creationId xmlns:a16="http://schemas.microsoft.com/office/drawing/2014/main" id="{E79CF7D8-9527-3795-6F4A-EF227C803100}"/>
              </a:ext>
            </a:extLst>
          </p:cNvPr>
          <p:cNvCxnSpPr>
            <a:cxnSpLocks/>
          </p:cNvCxnSpPr>
          <p:nvPr/>
        </p:nvCxnSpPr>
        <p:spPr>
          <a:xfrm>
            <a:off x="4036540" y="1408670"/>
            <a:ext cx="1886465"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15" name="Straight Arrow Connector 14">
            <a:extLst>
              <a:ext uri="{FF2B5EF4-FFF2-40B4-BE49-F238E27FC236}">
                <a16:creationId xmlns:a16="http://schemas.microsoft.com/office/drawing/2014/main" id="{8132D1EE-F013-FBB0-6908-0038DEC69A0D}"/>
              </a:ext>
            </a:extLst>
          </p:cNvPr>
          <p:cNvCxnSpPr>
            <a:cxnSpLocks/>
            <a:stCxn id="35" idx="1"/>
          </p:cNvCxnSpPr>
          <p:nvPr/>
        </p:nvCxnSpPr>
        <p:spPr>
          <a:xfrm flipH="1">
            <a:off x="6376086" y="1610497"/>
            <a:ext cx="1482182"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18" name="Straight Arrow Connector 17">
            <a:extLst>
              <a:ext uri="{FF2B5EF4-FFF2-40B4-BE49-F238E27FC236}">
                <a16:creationId xmlns:a16="http://schemas.microsoft.com/office/drawing/2014/main" id="{2D40916B-79E5-7494-26B1-D1367E0626C0}"/>
              </a:ext>
            </a:extLst>
          </p:cNvPr>
          <p:cNvCxnSpPr>
            <a:cxnSpLocks/>
          </p:cNvCxnSpPr>
          <p:nvPr/>
        </p:nvCxnSpPr>
        <p:spPr>
          <a:xfrm>
            <a:off x="4324865" y="4118919"/>
            <a:ext cx="1734065"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20" name="Straight Arrow Connector 19">
            <a:extLst>
              <a:ext uri="{FF2B5EF4-FFF2-40B4-BE49-F238E27FC236}">
                <a16:creationId xmlns:a16="http://schemas.microsoft.com/office/drawing/2014/main" id="{E85DBD2E-6F9C-088F-127F-DE42A22E2DED}"/>
              </a:ext>
            </a:extLst>
          </p:cNvPr>
          <p:cNvCxnSpPr>
            <a:cxnSpLocks/>
          </p:cNvCxnSpPr>
          <p:nvPr/>
        </p:nvCxnSpPr>
        <p:spPr>
          <a:xfrm>
            <a:off x="4324864" y="2854411"/>
            <a:ext cx="1734065"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21" name="Straight Arrow Connector 20">
            <a:extLst>
              <a:ext uri="{FF2B5EF4-FFF2-40B4-BE49-F238E27FC236}">
                <a16:creationId xmlns:a16="http://schemas.microsoft.com/office/drawing/2014/main" id="{C58D900C-0C61-D7B7-0480-1D82FAC68AFF}"/>
              </a:ext>
            </a:extLst>
          </p:cNvPr>
          <p:cNvCxnSpPr>
            <a:cxnSpLocks/>
          </p:cNvCxnSpPr>
          <p:nvPr/>
        </p:nvCxnSpPr>
        <p:spPr>
          <a:xfrm>
            <a:off x="4324864" y="4518454"/>
            <a:ext cx="1734065"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23" name="Straight Arrow Connector 22">
            <a:extLst>
              <a:ext uri="{FF2B5EF4-FFF2-40B4-BE49-F238E27FC236}">
                <a16:creationId xmlns:a16="http://schemas.microsoft.com/office/drawing/2014/main" id="{8791A064-C050-1F0C-BCE0-E7A801D772E2}"/>
              </a:ext>
            </a:extLst>
          </p:cNvPr>
          <p:cNvCxnSpPr>
            <a:cxnSpLocks/>
          </p:cNvCxnSpPr>
          <p:nvPr/>
        </p:nvCxnSpPr>
        <p:spPr>
          <a:xfrm>
            <a:off x="4234248" y="5548184"/>
            <a:ext cx="1734065"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A7A091B9-8A86-B3CE-6D0E-672598D62C2B}"/>
              </a:ext>
            </a:extLst>
          </p:cNvPr>
          <p:cNvCxnSpPr>
            <a:cxnSpLocks/>
          </p:cNvCxnSpPr>
          <p:nvPr/>
        </p:nvCxnSpPr>
        <p:spPr>
          <a:xfrm flipH="1">
            <a:off x="6470821" y="4942701"/>
            <a:ext cx="1206844"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28" name="Straight Arrow Connector 27">
            <a:extLst>
              <a:ext uri="{FF2B5EF4-FFF2-40B4-BE49-F238E27FC236}">
                <a16:creationId xmlns:a16="http://schemas.microsoft.com/office/drawing/2014/main" id="{E37999A4-B998-35BC-67CF-E320DA7C99D7}"/>
              </a:ext>
            </a:extLst>
          </p:cNvPr>
          <p:cNvCxnSpPr>
            <a:cxnSpLocks/>
          </p:cNvCxnSpPr>
          <p:nvPr/>
        </p:nvCxnSpPr>
        <p:spPr>
          <a:xfrm flipH="1">
            <a:off x="6643816" y="5993026"/>
            <a:ext cx="2067698"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
        <p:nvSpPr>
          <p:cNvPr id="29" name="TextBox 28">
            <a:extLst>
              <a:ext uri="{FF2B5EF4-FFF2-40B4-BE49-F238E27FC236}">
                <a16:creationId xmlns:a16="http://schemas.microsoft.com/office/drawing/2014/main" id="{705791C4-23B4-3FE5-B536-F90798E9B68A}"/>
              </a:ext>
            </a:extLst>
          </p:cNvPr>
          <p:cNvSpPr txBox="1"/>
          <p:nvPr/>
        </p:nvSpPr>
        <p:spPr>
          <a:xfrm>
            <a:off x="980304" y="1254998"/>
            <a:ext cx="3056236" cy="307344"/>
          </a:xfrm>
          <a:prstGeom prst="rect">
            <a:avLst/>
          </a:prstGeom>
        </p:spPr>
        <p:txBody>
          <a:bodyPr vert="horz" wrap="square" lIns="91440" tIns="45720" rIns="91440" bIns="45720" rtlCol="0">
            <a:noAutofit/>
          </a:bodyPr>
          <a:lstStyle/>
          <a:p>
            <a:pPr>
              <a:lnSpc>
                <a:spcPct val="90000"/>
              </a:lnSpc>
            </a:pPr>
            <a:r>
              <a:rPr lang="en-US" sz="1600" b="1">
                <a:latin typeface="Calibri" panose="020F0502020204030204" pitchFamily="34" charset="0"/>
                <a:cs typeface="Calibri" panose="020F0502020204030204" pitchFamily="34" charset="0"/>
              </a:rPr>
              <a:t>API Config files and load_gmat.py</a:t>
            </a:r>
          </a:p>
        </p:txBody>
      </p:sp>
      <p:sp>
        <p:nvSpPr>
          <p:cNvPr id="30" name="TextBox 29">
            <a:extLst>
              <a:ext uri="{FF2B5EF4-FFF2-40B4-BE49-F238E27FC236}">
                <a16:creationId xmlns:a16="http://schemas.microsoft.com/office/drawing/2014/main" id="{77AA292C-E188-C7DA-1DEA-D3F3B601153B}"/>
              </a:ext>
            </a:extLst>
          </p:cNvPr>
          <p:cNvSpPr txBox="1"/>
          <p:nvPr/>
        </p:nvSpPr>
        <p:spPr>
          <a:xfrm>
            <a:off x="2839830" y="2700739"/>
            <a:ext cx="1482181" cy="307344"/>
          </a:xfrm>
          <a:prstGeom prst="rect">
            <a:avLst/>
          </a:prstGeom>
        </p:spPr>
        <p:txBody>
          <a:bodyPr vert="horz" wrap="square" lIns="91440" tIns="45720" rIns="91440" bIns="45720" rtlCol="0">
            <a:noAutofit/>
          </a:bodyPr>
          <a:lstStyle/>
          <a:p>
            <a:pPr>
              <a:lnSpc>
                <a:spcPct val="90000"/>
              </a:lnSpc>
            </a:pPr>
            <a:r>
              <a:rPr lang="en-US" sz="1600" b="1">
                <a:latin typeface="Calibri" panose="020F0502020204030204" pitchFamily="34" charset="0"/>
                <a:cs typeface="Calibri" panose="020F0502020204030204" pitchFamily="34" charset="0"/>
              </a:rPr>
              <a:t>Gravity models</a:t>
            </a:r>
          </a:p>
        </p:txBody>
      </p:sp>
      <p:sp>
        <p:nvSpPr>
          <p:cNvPr id="31" name="TextBox 30">
            <a:extLst>
              <a:ext uri="{FF2B5EF4-FFF2-40B4-BE49-F238E27FC236}">
                <a16:creationId xmlns:a16="http://schemas.microsoft.com/office/drawing/2014/main" id="{D3FB7BFC-66FA-8F6F-16FE-EE7EB8ADE955}"/>
              </a:ext>
            </a:extLst>
          </p:cNvPr>
          <p:cNvSpPr txBox="1"/>
          <p:nvPr/>
        </p:nvSpPr>
        <p:spPr>
          <a:xfrm>
            <a:off x="823785" y="3948772"/>
            <a:ext cx="3544324" cy="307344"/>
          </a:xfrm>
          <a:prstGeom prst="rect">
            <a:avLst/>
          </a:prstGeom>
        </p:spPr>
        <p:txBody>
          <a:bodyPr vert="horz" wrap="square" lIns="91440" tIns="45720" rIns="91440" bIns="45720" rtlCol="0">
            <a:noAutofit/>
          </a:bodyPr>
          <a:lstStyle/>
          <a:p>
            <a:pPr>
              <a:lnSpc>
                <a:spcPct val="90000"/>
              </a:lnSpc>
            </a:pPr>
            <a:r>
              <a:rPr lang="en-US" sz="1600" b="1">
                <a:latin typeface="Calibri" panose="020F0502020204030204" pitchFamily="34" charset="0"/>
                <a:cs typeface="Calibri" panose="020F0502020204030204" pitchFamily="34" charset="0"/>
              </a:rPr>
              <a:t>Planetary Orientation parameters (EOP)</a:t>
            </a:r>
          </a:p>
        </p:txBody>
      </p:sp>
      <p:sp>
        <p:nvSpPr>
          <p:cNvPr id="33" name="TextBox 32">
            <a:extLst>
              <a:ext uri="{FF2B5EF4-FFF2-40B4-BE49-F238E27FC236}">
                <a16:creationId xmlns:a16="http://schemas.microsoft.com/office/drawing/2014/main" id="{3DDF1410-1E56-37CA-5AD4-425BB99C8373}"/>
              </a:ext>
            </a:extLst>
          </p:cNvPr>
          <p:cNvSpPr txBox="1"/>
          <p:nvPr/>
        </p:nvSpPr>
        <p:spPr>
          <a:xfrm>
            <a:off x="2660822" y="4364782"/>
            <a:ext cx="1661189" cy="307344"/>
          </a:xfrm>
          <a:prstGeom prst="rect">
            <a:avLst/>
          </a:prstGeom>
        </p:spPr>
        <p:txBody>
          <a:bodyPr vert="horz" wrap="square" lIns="91440" tIns="45720" rIns="91440" bIns="45720" rtlCol="0">
            <a:noAutofit/>
          </a:bodyPr>
          <a:lstStyle/>
          <a:p>
            <a:pPr>
              <a:lnSpc>
                <a:spcPct val="90000"/>
              </a:lnSpc>
            </a:pPr>
            <a:r>
              <a:rPr lang="en-US" sz="1600" b="1">
                <a:latin typeface="Calibri" panose="020F0502020204030204" pitchFamily="34" charset="0"/>
                <a:cs typeface="Calibri" panose="020F0502020204030204" pitchFamily="34" charset="0"/>
              </a:rPr>
              <a:t>Leap Second files</a:t>
            </a:r>
          </a:p>
        </p:txBody>
      </p:sp>
      <p:sp>
        <p:nvSpPr>
          <p:cNvPr id="34" name="TextBox 33">
            <a:extLst>
              <a:ext uri="{FF2B5EF4-FFF2-40B4-BE49-F238E27FC236}">
                <a16:creationId xmlns:a16="http://schemas.microsoft.com/office/drawing/2014/main" id="{D5053C92-27F5-94A4-7339-C28C9A98F87D}"/>
              </a:ext>
            </a:extLst>
          </p:cNvPr>
          <p:cNvSpPr txBox="1"/>
          <p:nvPr/>
        </p:nvSpPr>
        <p:spPr>
          <a:xfrm>
            <a:off x="3066370" y="5394513"/>
            <a:ext cx="1482181" cy="307344"/>
          </a:xfrm>
          <a:prstGeom prst="rect">
            <a:avLst/>
          </a:prstGeom>
        </p:spPr>
        <p:txBody>
          <a:bodyPr vert="horz" wrap="square" lIns="91440" tIns="45720" rIns="91440" bIns="45720" rtlCol="0">
            <a:noAutofit/>
          </a:bodyPr>
          <a:lstStyle/>
          <a:p>
            <a:pPr>
              <a:lnSpc>
                <a:spcPct val="90000"/>
              </a:lnSpc>
            </a:pPr>
            <a:r>
              <a:rPr lang="en-US" sz="1600" b="1">
                <a:latin typeface="Calibri" panose="020F0502020204030204" pitchFamily="34" charset="0"/>
                <a:cs typeface="Calibri" panose="020F0502020204030204" pitchFamily="34" charset="0"/>
              </a:rPr>
              <a:t>Output Files</a:t>
            </a:r>
          </a:p>
        </p:txBody>
      </p:sp>
      <p:sp>
        <p:nvSpPr>
          <p:cNvPr id="35" name="TextBox 34">
            <a:extLst>
              <a:ext uri="{FF2B5EF4-FFF2-40B4-BE49-F238E27FC236}">
                <a16:creationId xmlns:a16="http://schemas.microsoft.com/office/drawing/2014/main" id="{8B26E8FF-AACE-DC4F-03D9-82B820D1BDB3}"/>
              </a:ext>
            </a:extLst>
          </p:cNvPr>
          <p:cNvSpPr txBox="1"/>
          <p:nvPr/>
        </p:nvSpPr>
        <p:spPr>
          <a:xfrm>
            <a:off x="7858268" y="1456825"/>
            <a:ext cx="3972844" cy="307344"/>
          </a:xfrm>
          <a:prstGeom prst="rect">
            <a:avLst/>
          </a:prstGeom>
        </p:spPr>
        <p:txBody>
          <a:bodyPr vert="horz" wrap="square" lIns="91440" tIns="45720" rIns="91440" bIns="45720" rtlCol="0">
            <a:noAutofit/>
          </a:bodyPr>
          <a:lstStyle/>
          <a:p>
            <a:pPr>
              <a:lnSpc>
                <a:spcPct val="90000"/>
              </a:lnSpc>
            </a:pPr>
            <a:r>
              <a:rPr lang="en-US" sz="1600" b="1">
                <a:latin typeface="Calibri" panose="020F0502020204030204" pitchFamily="34" charset="0"/>
                <a:cs typeface="Calibri" panose="020F0502020204030204" pitchFamily="34" charset="0"/>
              </a:rPr>
              <a:t>Configuration (</a:t>
            </a:r>
            <a:r>
              <a:rPr lang="en-US" sz="1600" b="1">
                <a:latin typeface="Consolas" panose="020B0609020204030204" pitchFamily="49" charset="0"/>
                <a:cs typeface="Calibri" panose="020F0502020204030204" pitchFamily="34" charset="0"/>
              </a:rPr>
              <a:t>gmat_startup_file.txt</a:t>
            </a:r>
            <a:r>
              <a:rPr lang="en-US" sz="1600" b="1">
                <a:latin typeface="Calibri" panose="020F0502020204030204" pitchFamily="34" charset="0"/>
                <a:cs typeface="Calibri" panose="020F0502020204030204" pitchFamily="34" charset="0"/>
              </a:rPr>
              <a:t>)</a:t>
            </a:r>
          </a:p>
        </p:txBody>
      </p:sp>
      <p:sp>
        <p:nvSpPr>
          <p:cNvPr id="37" name="TextBox 36">
            <a:extLst>
              <a:ext uri="{FF2B5EF4-FFF2-40B4-BE49-F238E27FC236}">
                <a16:creationId xmlns:a16="http://schemas.microsoft.com/office/drawing/2014/main" id="{9FE344B9-13C4-1825-42E2-0BDE1A601F1D}"/>
              </a:ext>
            </a:extLst>
          </p:cNvPr>
          <p:cNvSpPr txBox="1"/>
          <p:nvPr/>
        </p:nvSpPr>
        <p:spPr>
          <a:xfrm>
            <a:off x="7677665" y="4786488"/>
            <a:ext cx="3972844" cy="307344"/>
          </a:xfrm>
          <a:prstGeom prst="rect">
            <a:avLst/>
          </a:prstGeom>
        </p:spPr>
        <p:txBody>
          <a:bodyPr vert="horz" wrap="square" lIns="91440" tIns="45720" rIns="91440" bIns="45720" rtlCol="0">
            <a:noAutofit/>
          </a:bodyPr>
          <a:lstStyle/>
          <a:p>
            <a:pPr>
              <a:lnSpc>
                <a:spcPct val="90000"/>
              </a:lnSpc>
            </a:pPr>
            <a:r>
              <a:rPr lang="en-US" sz="1600" b="1">
                <a:latin typeface="Calibri" panose="020F0502020204030204" pitchFamily="34" charset="0"/>
                <a:cs typeface="Calibri" panose="020F0502020204030204" pitchFamily="34" charset="0"/>
              </a:rPr>
              <a:t>Documentation (User Guides, math specs)</a:t>
            </a:r>
          </a:p>
        </p:txBody>
      </p:sp>
      <p:sp>
        <p:nvSpPr>
          <p:cNvPr id="39" name="TextBox 38">
            <a:extLst>
              <a:ext uri="{FF2B5EF4-FFF2-40B4-BE49-F238E27FC236}">
                <a16:creationId xmlns:a16="http://schemas.microsoft.com/office/drawing/2014/main" id="{2AB13274-D89A-1DE4-04ED-AE310DC7675B}"/>
              </a:ext>
            </a:extLst>
          </p:cNvPr>
          <p:cNvSpPr txBox="1"/>
          <p:nvPr/>
        </p:nvSpPr>
        <p:spPr>
          <a:xfrm>
            <a:off x="8708660" y="5839354"/>
            <a:ext cx="3343297" cy="307344"/>
          </a:xfrm>
          <a:prstGeom prst="rect">
            <a:avLst/>
          </a:prstGeom>
        </p:spPr>
        <p:txBody>
          <a:bodyPr vert="horz" wrap="square" lIns="91440" tIns="45720" rIns="91440" bIns="45720" rtlCol="0">
            <a:noAutofit/>
          </a:bodyPr>
          <a:lstStyle/>
          <a:p>
            <a:pPr>
              <a:lnSpc>
                <a:spcPct val="90000"/>
              </a:lnSpc>
            </a:pPr>
            <a:r>
              <a:rPr lang="en-US" sz="1600" b="1">
                <a:latin typeface="Calibri" panose="020F0502020204030204" pitchFamily="34" charset="0"/>
                <a:cs typeface="Calibri" panose="020F0502020204030204" pitchFamily="34" charset="0"/>
              </a:rPr>
              <a:t>Sample and Tutorial Scripts</a:t>
            </a:r>
          </a:p>
        </p:txBody>
      </p:sp>
      <p:cxnSp>
        <p:nvCxnSpPr>
          <p:cNvPr id="40" name="Straight Arrow Connector 39">
            <a:extLst>
              <a:ext uri="{FF2B5EF4-FFF2-40B4-BE49-F238E27FC236}">
                <a16:creationId xmlns:a16="http://schemas.microsoft.com/office/drawing/2014/main" id="{0A72C1B0-196E-D94A-C107-686B3BC394AE}"/>
              </a:ext>
            </a:extLst>
          </p:cNvPr>
          <p:cNvCxnSpPr>
            <a:cxnSpLocks/>
          </p:cNvCxnSpPr>
          <p:nvPr/>
        </p:nvCxnSpPr>
        <p:spPr>
          <a:xfrm flipH="1">
            <a:off x="7107195" y="4325804"/>
            <a:ext cx="1206844"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
        <p:nvSpPr>
          <p:cNvPr id="41" name="TextBox 40">
            <a:extLst>
              <a:ext uri="{FF2B5EF4-FFF2-40B4-BE49-F238E27FC236}">
                <a16:creationId xmlns:a16="http://schemas.microsoft.com/office/drawing/2014/main" id="{FA15692C-0404-7D28-0E2B-18C08F86ADC6}"/>
              </a:ext>
            </a:extLst>
          </p:cNvPr>
          <p:cNvSpPr txBox="1"/>
          <p:nvPr/>
        </p:nvSpPr>
        <p:spPr>
          <a:xfrm>
            <a:off x="8314039" y="4169591"/>
            <a:ext cx="3680253" cy="307344"/>
          </a:xfrm>
          <a:prstGeom prst="rect">
            <a:avLst/>
          </a:prstGeom>
        </p:spPr>
        <p:txBody>
          <a:bodyPr vert="horz" wrap="square" lIns="91440" tIns="45720" rIns="91440" bIns="45720" rtlCol="0">
            <a:noAutofit/>
          </a:bodyPr>
          <a:lstStyle/>
          <a:p>
            <a:pPr>
              <a:lnSpc>
                <a:spcPct val="90000"/>
              </a:lnSpc>
            </a:pPr>
            <a:r>
              <a:rPr lang="en-US" sz="1600" b="1" dirty="0">
                <a:latin typeface="Calibri" panose="020F0502020204030204" pitchFamily="34" charset="0"/>
                <a:cs typeface="Calibri" panose="020F0502020204030204" pitchFamily="34" charset="0"/>
              </a:rPr>
              <a:t>Planetary </a:t>
            </a:r>
            <a:r>
              <a:rPr lang="en-US" sz="1600" b="1" dirty="0" err="1">
                <a:latin typeface="Calibri" panose="020F0502020204030204" pitchFamily="34" charset="0"/>
                <a:cs typeface="Calibri" panose="020F0502020204030204" pitchFamily="34" charset="0"/>
              </a:rPr>
              <a:t>Ephems</a:t>
            </a:r>
            <a:r>
              <a:rPr lang="en-US" sz="1600" b="1" dirty="0">
                <a:latin typeface="Calibri" panose="020F0502020204030204" pitchFamily="34" charset="0"/>
                <a:cs typeface="Calibri" panose="020F0502020204030204" pitchFamily="34" charset="0"/>
              </a:rPr>
              <a:t> (de </a:t>
            </a:r>
            <a:r>
              <a:rPr lang="en-US" sz="1600" b="1">
                <a:latin typeface="Calibri" panose="020F0502020204030204" pitchFamily="34" charset="0"/>
                <a:cs typeface="Calibri" panose="020F0502020204030204" pitchFamily="34" charset="0"/>
              </a:rPr>
              <a:t>&amp; SPICE)</a:t>
            </a:r>
            <a:endParaRPr 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9537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8E2E-3C32-F860-B4AA-9F2944201BF7}"/>
              </a:ext>
            </a:extLst>
          </p:cNvPr>
          <p:cNvSpPr>
            <a:spLocks noGrp="1"/>
          </p:cNvSpPr>
          <p:nvPr>
            <p:ph type="title"/>
          </p:nvPr>
        </p:nvSpPr>
        <p:spPr/>
        <p:txBody>
          <a:bodyPr/>
          <a:lstStyle/>
          <a:p>
            <a:r>
              <a:rPr lang="en-US"/>
              <a:t>What is GMAT?</a:t>
            </a:r>
          </a:p>
        </p:txBody>
      </p:sp>
      <p:sp>
        <p:nvSpPr>
          <p:cNvPr id="3" name="Content Placeholder 2">
            <a:extLst>
              <a:ext uri="{FF2B5EF4-FFF2-40B4-BE49-F238E27FC236}">
                <a16:creationId xmlns:a16="http://schemas.microsoft.com/office/drawing/2014/main" id="{89FE8797-1A2E-4BA4-8C6D-90728DF63278}"/>
              </a:ext>
            </a:extLst>
          </p:cNvPr>
          <p:cNvSpPr>
            <a:spLocks noGrp="1"/>
          </p:cNvSpPr>
          <p:nvPr>
            <p:ph idx="1"/>
          </p:nvPr>
        </p:nvSpPr>
        <p:spPr>
          <a:xfrm>
            <a:off x="1076139" y="1407274"/>
            <a:ext cx="4226763" cy="4552183"/>
          </a:xfrm>
        </p:spPr>
        <p:txBody>
          <a:bodyPr vert="horz" lIns="91440" tIns="45720" rIns="91440" bIns="45720" rtlCol="0" anchor="t">
            <a:normAutofit lnSpcReduction="10000"/>
          </a:bodyPr>
          <a:lstStyle/>
          <a:p>
            <a:pPr marL="0" indent="0">
              <a:buNone/>
            </a:pPr>
            <a:r>
              <a:rPr lang="en-US" sz="2800">
                <a:latin typeface="Calibri"/>
                <a:cs typeface="Calibri"/>
              </a:rPr>
              <a:t>GMAT is the </a:t>
            </a:r>
            <a:r>
              <a:rPr lang="en-US" sz="2800" b="1" u="sng">
                <a:latin typeface="Calibri"/>
                <a:cs typeface="Calibri"/>
              </a:rPr>
              <a:t>G</a:t>
            </a:r>
            <a:r>
              <a:rPr lang="en-US" sz="2800">
                <a:latin typeface="Calibri"/>
                <a:cs typeface="Calibri"/>
              </a:rPr>
              <a:t>eneral </a:t>
            </a:r>
            <a:r>
              <a:rPr lang="en-US" sz="2800" b="1" u="sng" dirty="0">
                <a:latin typeface="Calibri"/>
                <a:cs typeface="Calibri"/>
              </a:rPr>
              <a:t>M</a:t>
            </a:r>
            <a:r>
              <a:rPr lang="en-US" sz="2800" dirty="0">
                <a:latin typeface="Calibri"/>
                <a:cs typeface="Calibri"/>
              </a:rPr>
              <a:t>ission design and </a:t>
            </a:r>
            <a:r>
              <a:rPr lang="en-US" sz="2800" b="1" u="sng" dirty="0">
                <a:latin typeface="Calibri"/>
                <a:cs typeface="Calibri"/>
              </a:rPr>
              <a:t>A</a:t>
            </a:r>
            <a:r>
              <a:rPr lang="en-US" sz="2800" dirty="0">
                <a:latin typeface="Calibri"/>
                <a:cs typeface="Calibri"/>
              </a:rPr>
              <a:t>nalysis </a:t>
            </a:r>
            <a:r>
              <a:rPr lang="en-US" sz="2800" b="1" u="sng" dirty="0">
                <a:latin typeface="Calibri"/>
                <a:cs typeface="Calibri"/>
              </a:rPr>
              <a:t>T</a:t>
            </a:r>
            <a:r>
              <a:rPr lang="en-US" sz="2800" dirty="0">
                <a:latin typeface="Calibri"/>
                <a:cs typeface="Calibri"/>
              </a:rPr>
              <a:t>ool</a:t>
            </a:r>
          </a:p>
          <a:p>
            <a:pPr marL="0" indent="0">
              <a:buNone/>
            </a:pPr>
            <a:endParaRPr lang="en-US" sz="2800"/>
          </a:p>
          <a:p>
            <a:pPr marL="0" indent="0">
              <a:buNone/>
            </a:pPr>
            <a:r>
              <a:rPr lang="en-US" sz="2800" dirty="0">
                <a:latin typeface="Calibri"/>
                <a:cs typeface="Calibri"/>
              </a:rPr>
              <a:t>Key characteristics:</a:t>
            </a:r>
          </a:p>
          <a:p>
            <a:pPr marL="347345" indent="-347345"/>
            <a:r>
              <a:rPr lang="en-US" sz="2800" dirty="0">
                <a:latin typeface="Calibri"/>
                <a:cs typeface="Calibri"/>
              </a:rPr>
              <a:t>Open source</a:t>
            </a:r>
          </a:p>
          <a:p>
            <a:pPr marL="347345" indent="-347345"/>
            <a:r>
              <a:rPr lang="en-US" sz="2800" dirty="0">
                <a:latin typeface="Calibri"/>
                <a:cs typeface="Calibri"/>
              </a:rPr>
              <a:t>High fidelity</a:t>
            </a:r>
          </a:p>
          <a:p>
            <a:pPr marL="347345" indent="-347345"/>
            <a:r>
              <a:rPr lang="en-US" sz="2800" dirty="0">
                <a:latin typeface="Calibri"/>
                <a:cs typeface="Calibri"/>
              </a:rPr>
              <a:t>Feature rich</a:t>
            </a:r>
          </a:p>
          <a:p>
            <a:pPr marL="347345" indent="-347345"/>
            <a:r>
              <a:rPr lang="en-US" sz="2800" dirty="0">
                <a:latin typeface="Calibri"/>
                <a:cs typeface="Calibri"/>
              </a:rPr>
              <a:t>Publicly developed</a:t>
            </a:r>
          </a:p>
          <a:p>
            <a:pPr marL="347345" indent="-347345"/>
            <a:r>
              <a:rPr lang="en-US" sz="2800" dirty="0">
                <a:latin typeface="Calibri"/>
                <a:cs typeface="Calibri"/>
              </a:rPr>
              <a:t>Operationally certified</a:t>
            </a:r>
          </a:p>
          <a:p>
            <a:pPr marL="347345" indent="-347345"/>
            <a:endParaRPr lang="en-US" sz="2800"/>
          </a:p>
        </p:txBody>
      </p:sp>
      <p:sp>
        <p:nvSpPr>
          <p:cNvPr id="4" name="Slide Number Placeholder 3">
            <a:extLst>
              <a:ext uri="{FF2B5EF4-FFF2-40B4-BE49-F238E27FC236}">
                <a16:creationId xmlns:a16="http://schemas.microsoft.com/office/drawing/2014/main" id="{E546ADAC-4503-6DF5-4DEA-2BBBB0C371A4}"/>
              </a:ext>
            </a:extLst>
          </p:cNvPr>
          <p:cNvSpPr>
            <a:spLocks noGrp="1"/>
          </p:cNvSpPr>
          <p:nvPr>
            <p:ph type="sldNum" sz="quarter" idx="12"/>
          </p:nvPr>
        </p:nvSpPr>
        <p:spPr/>
        <p:txBody>
          <a:bodyPr/>
          <a:lstStyle/>
          <a:p>
            <a:fld id="{B89D3D56-9C5D-E74E-9C18-21C2C5E31D07}" type="slidenum">
              <a:rPr lang="en-US" smtClean="0"/>
              <a:pPr/>
              <a:t>7</a:t>
            </a:fld>
            <a:endParaRPr lang="en-US"/>
          </a:p>
        </p:txBody>
      </p:sp>
      <p:pic>
        <p:nvPicPr>
          <p:cNvPr id="8" name="Picture 7" descr="A logo with planets and stars&#10;&#10;Description automatically generated">
            <a:extLst>
              <a:ext uri="{FF2B5EF4-FFF2-40B4-BE49-F238E27FC236}">
                <a16:creationId xmlns:a16="http://schemas.microsoft.com/office/drawing/2014/main" id="{A5D480BF-1194-A324-DA32-7E3BA2453CC7}"/>
              </a:ext>
            </a:extLst>
          </p:cNvPr>
          <p:cNvPicPr>
            <a:picLocks noChangeAspect="1"/>
          </p:cNvPicPr>
          <p:nvPr/>
        </p:nvPicPr>
        <p:blipFill>
          <a:blip r:embed="rId2"/>
          <a:stretch>
            <a:fillRect/>
          </a:stretch>
        </p:blipFill>
        <p:spPr>
          <a:xfrm>
            <a:off x="4810893" y="1220227"/>
            <a:ext cx="6768100" cy="5217078"/>
          </a:xfrm>
          <a:prstGeom prst="rect">
            <a:avLst/>
          </a:prstGeom>
        </p:spPr>
      </p:pic>
    </p:spTree>
    <p:extLst>
      <p:ext uri="{BB962C8B-B14F-4D97-AF65-F5344CB8AC3E}">
        <p14:creationId xmlns:p14="http://schemas.microsoft.com/office/powerpoint/2010/main" val="345592157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D83F75-B68F-6326-83A8-968F759BA15E}"/>
              </a:ext>
            </a:extLst>
          </p:cNvPr>
          <p:cNvSpPr>
            <a:spLocks noGrp="1"/>
          </p:cNvSpPr>
          <p:nvPr>
            <p:ph sz="half" idx="2"/>
          </p:nvPr>
        </p:nvSpPr>
        <p:spPr>
          <a:xfrm>
            <a:off x="732364" y="1408458"/>
            <a:ext cx="10591310" cy="4535143"/>
          </a:xfrm>
        </p:spPr>
        <p:txBody>
          <a:bodyPr>
            <a:normAutofit/>
          </a:bodyPr>
          <a:lstStyle/>
          <a:p>
            <a:r>
              <a:rPr lang="en-US" dirty="0"/>
              <a:t>Plugins allow for adding new capabilities to GMAT without requiring modification of core GMAT code</a:t>
            </a:r>
          </a:p>
          <a:p>
            <a:r>
              <a:rPr lang="en-US" dirty="0"/>
              <a:t>GMAT ships with several default plugins of varying scope, including alpha/beta plugins that are by default disabled</a:t>
            </a:r>
          </a:p>
          <a:p>
            <a:r>
              <a:rPr lang="en-US" dirty="0"/>
              <a:t>Plugins may be enabled and disabled by modifying the GMAT startup file</a:t>
            </a:r>
          </a:p>
        </p:txBody>
      </p:sp>
      <p:sp>
        <p:nvSpPr>
          <p:cNvPr id="7" name="Slide Number Placeholder 6">
            <a:extLst>
              <a:ext uri="{FF2B5EF4-FFF2-40B4-BE49-F238E27FC236}">
                <a16:creationId xmlns:a16="http://schemas.microsoft.com/office/drawing/2014/main" id="{08133A66-2D81-FC47-22D0-4A0B13C6C210}"/>
              </a:ext>
            </a:extLst>
          </p:cNvPr>
          <p:cNvSpPr>
            <a:spLocks noGrp="1"/>
          </p:cNvSpPr>
          <p:nvPr>
            <p:ph type="sldNum" sz="quarter" idx="12"/>
          </p:nvPr>
        </p:nvSpPr>
        <p:spPr/>
        <p:txBody>
          <a:bodyPr/>
          <a:lstStyle/>
          <a:p>
            <a:fld id="{B89D3D56-9C5D-E74E-9C18-21C2C5E31D07}" type="slidenum">
              <a:rPr lang="en-US" smtClean="0"/>
              <a:pPr/>
              <a:t>70</a:t>
            </a:fld>
            <a:endParaRPr lang="en-US"/>
          </a:p>
        </p:txBody>
      </p:sp>
      <p:sp>
        <p:nvSpPr>
          <p:cNvPr id="8" name="Title 4">
            <a:extLst>
              <a:ext uri="{FF2B5EF4-FFF2-40B4-BE49-F238E27FC236}">
                <a16:creationId xmlns:a16="http://schemas.microsoft.com/office/drawing/2014/main" id="{F9D1B43B-6925-97BA-0B10-B0520C67C7CD}"/>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dirty="0"/>
              <a:t>GMAT Plugins</a:t>
            </a:r>
          </a:p>
        </p:txBody>
      </p:sp>
    </p:spTree>
    <p:extLst>
      <p:ext uri="{BB962C8B-B14F-4D97-AF65-F5344CB8AC3E}">
        <p14:creationId xmlns:p14="http://schemas.microsoft.com/office/powerpoint/2010/main" val="20474579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B82C63B-2FBD-22CF-D4CA-5FB42EDF24E9}"/>
              </a:ext>
            </a:extLst>
          </p:cNvPr>
          <p:cNvSpPr>
            <a:spLocks noGrp="1"/>
          </p:cNvSpPr>
          <p:nvPr>
            <p:ph type="body" idx="1"/>
          </p:nvPr>
        </p:nvSpPr>
        <p:spPr/>
        <p:txBody>
          <a:bodyPr/>
          <a:lstStyle/>
          <a:p>
            <a:r>
              <a:rPr lang="en-US"/>
              <a:t>Offline Resource</a:t>
            </a:r>
          </a:p>
        </p:txBody>
      </p:sp>
      <p:sp>
        <p:nvSpPr>
          <p:cNvPr id="4" name="Content Placeholder 3">
            <a:extLst>
              <a:ext uri="{FF2B5EF4-FFF2-40B4-BE49-F238E27FC236}">
                <a16:creationId xmlns:a16="http://schemas.microsoft.com/office/drawing/2014/main" id="{7361D57D-E515-6D5E-4F86-E7B617FFE5A0}"/>
              </a:ext>
            </a:extLst>
          </p:cNvPr>
          <p:cNvSpPr>
            <a:spLocks noGrp="1"/>
          </p:cNvSpPr>
          <p:nvPr>
            <p:ph sz="half" idx="2"/>
          </p:nvPr>
        </p:nvSpPr>
        <p:spPr/>
        <p:txBody>
          <a:bodyPr/>
          <a:lstStyle/>
          <a:p>
            <a:r>
              <a:rPr lang="en-US"/>
              <a:t>For feature-specific information: </a:t>
            </a:r>
          </a:p>
          <a:p>
            <a:pPr lvl="1"/>
            <a:r>
              <a:rPr lang="en-US"/>
              <a:t>Help button on feature panel </a:t>
            </a:r>
          </a:p>
          <a:p>
            <a:r>
              <a:rPr lang="en-US"/>
              <a:t>For scripting help: </a:t>
            </a:r>
          </a:p>
          <a:p>
            <a:pPr lvl="1"/>
            <a:r>
              <a:rPr lang="en-US"/>
              <a:t>“Show Script” button on feature panel </a:t>
            </a:r>
          </a:p>
          <a:p>
            <a:r>
              <a:rPr lang="en-US"/>
              <a:t>Documentation Included with R2022a: </a:t>
            </a:r>
          </a:p>
          <a:p>
            <a:pPr lvl="1"/>
            <a:r>
              <a:rPr lang="en-US"/>
              <a:t>GMAT User Guide (pdf and html)</a:t>
            </a:r>
          </a:p>
          <a:p>
            <a:pPr lvl="1"/>
            <a:r>
              <a:rPr lang="en-US"/>
              <a:t>GMAT API User Guide (pdf)</a:t>
            </a:r>
          </a:p>
          <a:p>
            <a:pPr lvl="1"/>
            <a:r>
              <a:rPr lang="en-US"/>
              <a:t>GMAT Architectural and Math specs (pdfs)</a:t>
            </a:r>
          </a:p>
          <a:p>
            <a:pPr lvl="1"/>
            <a:endParaRPr lang="en-US"/>
          </a:p>
          <a:p>
            <a:endParaRPr lang="en-US"/>
          </a:p>
        </p:txBody>
      </p:sp>
      <p:sp>
        <p:nvSpPr>
          <p:cNvPr id="5" name="Text Placeholder 4">
            <a:extLst>
              <a:ext uri="{FF2B5EF4-FFF2-40B4-BE49-F238E27FC236}">
                <a16:creationId xmlns:a16="http://schemas.microsoft.com/office/drawing/2014/main" id="{537AB977-6D01-3A1C-4889-5FBF2CBDBE69}"/>
              </a:ext>
            </a:extLst>
          </p:cNvPr>
          <p:cNvSpPr>
            <a:spLocks noGrp="1"/>
          </p:cNvSpPr>
          <p:nvPr>
            <p:ph type="body" sz="quarter" idx="3"/>
          </p:nvPr>
        </p:nvSpPr>
        <p:spPr/>
        <p:txBody>
          <a:bodyPr/>
          <a:lstStyle/>
          <a:p>
            <a:r>
              <a:rPr lang="en-US"/>
              <a:t>Online Resources</a:t>
            </a:r>
          </a:p>
        </p:txBody>
      </p:sp>
      <p:sp>
        <p:nvSpPr>
          <p:cNvPr id="6" name="Content Placeholder 5">
            <a:extLst>
              <a:ext uri="{FF2B5EF4-FFF2-40B4-BE49-F238E27FC236}">
                <a16:creationId xmlns:a16="http://schemas.microsoft.com/office/drawing/2014/main" id="{F971DF0E-5891-D716-B6EA-BD4FA8D3204D}"/>
              </a:ext>
            </a:extLst>
          </p:cNvPr>
          <p:cNvSpPr>
            <a:spLocks noGrp="1"/>
          </p:cNvSpPr>
          <p:nvPr>
            <p:ph sz="quarter" idx="4"/>
          </p:nvPr>
        </p:nvSpPr>
        <p:spPr/>
        <p:txBody>
          <a:bodyPr/>
          <a:lstStyle/>
          <a:p>
            <a:r>
              <a:rPr lang="en-US"/>
              <a:t>GMAT Wiki</a:t>
            </a:r>
          </a:p>
          <a:p>
            <a:pPr lvl="1"/>
            <a:r>
              <a:rPr lang="en-US">
                <a:hlinkClick r:id="rId2"/>
              </a:rPr>
              <a:t>https://gmat.atlassian.net/wiki/spaces/GW/</a:t>
            </a:r>
            <a:endParaRPr lang="en-US"/>
          </a:p>
          <a:p>
            <a:r>
              <a:rPr lang="en-US" err="1"/>
              <a:t>Sourceforge</a:t>
            </a:r>
            <a:r>
              <a:rPr lang="en-US"/>
              <a:t> Public Releases</a:t>
            </a:r>
          </a:p>
          <a:p>
            <a:pPr lvl="1"/>
            <a:r>
              <a:rPr lang="en-US">
                <a:hlinkClick r:id="rId3"/>
              </a:rPr>
              <a:t>https://sourceforge.net/projects/gmat/</a:t>
            </a:r>
            <a:endParaRPr lang="en-US"/>
          </a:p>
          <a:p>
            <a:r>
              <a:rPr lang="en-US"/>
              <a:t>GMAT Jira</a:t>
            </a:r>
          </a:p>
          <a:p>
            <a:pPr lvl="1"/>
            <a:r>
              <a:rPr lang="en-US">
                <a:hlinkClick r:id="rId4"/>
              </a:rPr>
              <a:t>https://gmat.atlassian.net/jira/</a:t>
            </a:r>
            <a:endParaRPr lang="en-US"/>
          </a:p>
        </p:txBody>
      </p:sp>
      <p:sp>
        <p:nvSpPr>
          <p:cNvPr id="7" name="Slide Number Placeholder 6">
            <a:extLst>
              <a:ext uri="{FF2B5EF4-FFF2-40B4-BE49-F238E27FC236}">
                <a16:creationId xmlns:a16="http://schemas.microsoft.com/office/drawing/2014/main" id="{6AFF8C92-081D-C2AE-931E-0D7D427EFDBA}"/>
              </a:ext>
            </a:extLst>
          </p:cNvPr>
          <p:cNvSpPr>
            <a:spLocks noGrp="1"/>
          </p:cNvSpPr>
          <p:nvPr>
            <p:ph type="sldNum" sz="quarter" idx="12"/>
          </p:nvPr>
        </p:nvSpPr>
        <p:spPr/>
        <p:txBody>
          <a:bodyPr/>
          <a:lstStyle/>
          <a:p>
            <a:fld id="{B89D3D56-9C5D-E74E-9C18-21C2C5E31D07}" type="slidenum">
              <a:rPr lang="en-US" smtClean="0"/>
              <a:pPr/>
              <a:t>71</a:t>
            </a:fld>
            <a:endParaRPr lang="en-US"/>
          </a:p>
        </p:txBody>
      </p:sp>
      <p:sp>
        <p:nvSpPr>
          <p:cNvPr id="8" name="Title 4">
            <a:extLst>
              <a:ext uri="{FF2B5EF4-FFF2-40B4-BE49-F238E27FC236}">
                <a16:creationId xmlns:a16="http://schemas.microsoft.com/office/drawing/2014/main" id="{DE51CEBB-F300-D106-4ED1-5B68D14D42B8}"/>
              </a:ext>
            </a:extLst>
          </p:cNvPr>
          <p:cNvSpPr txBox="1">
            <a:spLocks/>
          </p:cNvSpPr>
          <p:nvPr/>
        </p:nvSpPr>
        <p:spPr>
          <a:xfrm>
            <a:off x="1228539" y="297128"/>
            <a:ext cx="9828308" cy="524550"/>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sz="2800" b="1" i="0" kern="1200">
                <a:solidFill>
                  <a:srgbClr val="1F51B0"/>
                </a:solidFill>
                <a:latin typeface="Arial"/>
                <a:ea typeface="+mj-ea"/>
                <a:cs typeface="Arial"/>
              </a:defRPr>
            </a:lvl1pPr>
          </a:lstStyle>
          <a:p>
            <a:r>
              <a:rPr lang="en-US" dirty="0"/>
              <a:t>Where to Find Help</a:t>
            </a:r>
          </a:p>
        </p:txBody>
      </p:sp>
    </p:spTree>
    <p:extLst>
      <p:ext uri="{BB962C8B-B14F-4D97-AF65-F5344CB8AC3E}">
        <p14:creationId xmlns:p14="http://schemas.microsoft.com/office/powerpoint/2010/main" val="16451122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D4741E-3B53-3684-D813-3FCA688F6368}"/>
              </a:ext>
            </a:extLst>
          </p:cNvPr>
          <p:cNvSpPr>
            <a:spLocks noGrp="1"/>
          </p:cNvSpPr>
          <p:nvPr>
            <p:ph type="title"/>
          </p:nvPr>
        </p:nvSpPr>
        <p:spPr/>
        <p:txBody>
          <a:bodyPr/>
          <a:lstStyle/>
          <a:p>
            <a:r>
              <a:rPr lang="en-US"/>
              <a:t>Tutorial: Simple Hohmann Transfer</a:t>
            </a:r>
          </a:p>
        </p:txBody>
      </p:sp>
    </p:spTree>
    <p:extLst>
      <p:ext uri="{BB962C8B-B14F-4D97-AF65-F5344CB8AC3E}">
        <p14:creationId xmlns:p14="http://schemas.microsoft.com/office/powerpoint/2010/main" val="176893639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53E37-CB53-073F-689A-79C5A7E913C8}"/>
              </a:ext>
            </a:extLst>
          </p:cNvPr>
          <p:cNvSpPr>
            <a:spLocks noGrp="1"/>
          </p:cNvSpPr>
          <p:nvPr>
            <p:ph type="title"/>
          </p:nvPr>
        </p:nvSpPr>
        <p:spPr/>
        <p:txBody>
          <a:bodyPr/>
          <a:lstStyle/>
          <a:p>
            <a:r>
              <a:rPr lang="en-US"/>
              <a:t>Tutorial: Simple Hohmann Transfer</a:t>
            </a:r>
          </a:p>
        </p:txBody>
      </p:sp>
      <p:sp>
        <p:nvSpPr>
          <p:cNvPr id="3" name="Content Placeholder 2">
            <a:extLst>
              <a:ext uri="{FF2B5EF4-FFF2-40B4-BE49-F238E27FC236}">
                <a16:creationId xmlns:a16="http://schemas.microsoft.com/office/drawing/2014/main" id="{E51394A5-1D3F-3269-93E5-56FB551893D6}"/>
              </a:ext>
            </a:extLst>
          </p:cNvPr>
          <p:cNvSpPr>
            <a:spLocks noGrp="1"/>
          </p:cNvSpPr>
          <p:nvPr>
            <p:ph idx="1"/>
          </p:nvPr>
        </p:nvSpPr>
        <p:spPr/>
        <p:txBody>
          <a:bodyPr/>
          <a:lstStyle/>
          <a:p>
            <a:r>
              <a:rPr lang="en-US" dirty="0"/>
              <a:t>Scenario: Transfer a Spacecraft from LEO (low earth orbit) orbit to a higher altitude orbit</a:t>
            </a:r>
          </a:p>
          <a:p>
            <a:r>
              <a:rPr lang="en-US" dirty="0"/>
              <a:t>Goals: </a:t>
            </a:r>
          </a:p>
          <a:p>
            <a:pPr lvl="1"/>
            <a:r>
              <a:rPr lang="en-US" dirty="0"/>
              <a:t>Gain better familiarity and comfort navigating GMAT’s GUI</a:t>
            </a:r>
          </a:p>
          <a:p>
            <a:pPr lvl="1"/>
            <a:r>
              <a:rPr lang="en-US" dirty="0"/>
              <a:t>Practice creating resources and mission sequence commands</a:t>
            </a:r>
          </a:p>
          <a:p>
            <a:pPr lvl="1"/>
            <a:endParaRPr lang="en-US" dirty="0"/>
          </a:p>
        </p:txBody>
      </p:sp>
      <p:sp>
        <p:nvSpPr>
          <p:cNvPr id="4" name="Slide Number Placeholder 3">
            <a:extLst>
              <a:ext uri="{FF2B5EF4-FFF2-40B4-BE49-F238E27FC236}">
                <a16:creationId xmlns:a16="http://schemas.microsoft.com/office/drawing/2014/main" id="{A9B5D7B7-811A-26BF-69FF-C2D0256A4D9D}"/>
              </a:ext>
            </a:extLst>
          </p:cNvPr>
          <p:cNvSpPr>
            <a:spLocks noGrp="1"/>
          </p:cNvSpPr>
          <p:nvPr>
            <p:ph type="sldNum" sz="quarter" idx="12"/>
          </p:nvPr>
        </p:nvSpPr>
        <p:spPr/>
        <p:txBody>
          <a:bodyPr/>
          <a:lstStyle/>
          <a:p>
            <a:fld id="{B89D3D56-9C5D-E74E-9C18-21C2C5E31D07}" type="slidenum">
              <a:rPr lang="en-US" smtClean="0"/>
              <a:pPr/>
              <a:t>73</a:t>
            </a:fld>
            <a:endParaRPr lang="en-US"/>
          </a:p>
        </p:txBody>
      </p:sp>
    </p:spTree>
    <p:extLst>
      <p:ext uri="{BB962C8B-B14F-4D97-AF65-F5344CB8AC3E}">
        <p14:creationId xmlns:p14="http://schemas.microsoft.com/office/powerpoint/2010/main" val="182570446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1D9C7-1A88-82AD-9944-4496051FEE2F}"/>
              </a:ext>
            </a:extLst>
          </p:cNvPr>
          <p:cNvSpPr>
            <a:spLocks noGrp="1"/>
          </p:cNvSpPr>
          <p:nvPr>
            <p:ph type="title"/>
          </p:nvPr>
        </p:nvSpPr>
        <p:spPr/>
        <p:txBody>
          <a:bodyPr/>
          <a:lstStyle/>
          <a:p>
            <a:r>
              <a:rPr lang="en-US" dirty="0"/>
              <a:t>What is a Hohmann Transfer?</a:t>
            </a:r>
          </a:p>
        </p:txBody>
      </p:sp>
      <p:sp>
        <p:nvSpPr>
          <p:cNvPr id="3" name="Content Placeholder 2">
            <a:extLst>
              <a:ext uri="{FF2B5EF4-FFF2-40B4-BE49-F238E27FC236}">
                <a16:creationId xmlns:a16="http://schemas.microsoft.com/office/drawing/2014/main" id="{1265F682-ECEF-D500-C427-036B4957BF57}"/>
              </a:ext>
            </a:extLst>
          </p:cNvPr>
          <p:cNvSpPr>
            <a:spLocks noGrp="1"/>
          </p:cNvSpPr>
          <p:nvPr>
            <p:ph idx="1"/>
          </p:nvPr>
        </p:nvSpPr>
        <p:spPr/>
        <p:txBody>
          <a:bodyPr/>
          <a:lstStyle/>
          <a:p>
            <a:r>
              <a:rPr lang="en-US"/>
              <a:t>Published by Walter Hohmann in 1925, a  Hohmann transfer is the technique used to transfer between two co-planar orbits using the minimum change in velocity</a:t>
            </a:r>
          </a:p>
          <a:p>
            <a:r>
              <a:rPr lang="en-US"/>
              <a:t>The most efficient place to change the apoapsis is at the periapsis, and vice-versa</a:t>
            </a:r>
          </a:p>
          <a:p>
            <a:r>
              <a:rPr lang="en-US"/>
              <a:t>To perform the Hohmann transfer to an orbit with a higher altitude, we perform the following steps</a:t>
            </a:r>
          </a:p>
          <a:p>
            <a:pPr lvl="1"/>
            <a:r>
              <a:rPr lang="en-US"/>
              <a:t>At periapsis of our initial orbit, perform a maneuver to raise the apoapsis to our desired orbital radius</a:t>
            </a:r>
          </a:p>
          <a:p>
            <a:pPr lvl="1"/>
            <a:r>
              <a:rPr lang="en-US"/>
              <a:t>Propagate the satellite along the new elliptical transfer orbit until it reaches the apoapsis</a:t>
            </a:r>
          </a:p>
          <a:p>
            <a:pPr lvl="1"/>
            <a:r>
              <a:rPr lang="en-US"/>
              <a:t>Perform an additional maneuver at the apoapsis to raise the periapsis to the desired altitude</a:t>
            </a:r>
          </a:p>
          <a:p>
            <a:pPr lvl="1"/>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A9963DE2-C816-21F8-8F6A-E7577F353658}"/>
              </a:ext>
            </a:extLst>
          </p:cNvPr>
          <p:cNvSpPr>
            <a:spLocks noGrp="1"/>
          </p:cNvSpPr>
          <p:nvPr>
            <p:ph type="sldNum" sz="quarter" idx="12"/>
          </p:nvPr>
        </p:nvSpPr>
        <p:spPr/>
        <p:txBody>
          <a:bodyPr/>
          <a:lstStyle/>
          <a:p>
            <a:fld id="{B89D3D56-9C5D-E74E-9C18-21C2C5E31D07}" type="slidenum">
              <a:rPr lang="en-US" smtClean="0"/>
              <a:pPr/>
              <a:t>74</a:t>
            </a:fld>
            <a:endParaRPr lang="en-US"/>
          </a:p>
        </p:txBody>
      </p:sp>
      <p:pic>
        <p:nvPicPr>
          <p:cNvPr id="6" name="Picture 5">
            <a:extLst>
              <a:ext uri="{FF2B5EF4-FFF2-40B4-BE49-F238E27FC236}">
                <a16:creationId xmlns:a16="http://schemas.microsoft.com/office/drawing/2014/main" id="{20F06AC2-201C-C858-A2A4-3B20B601BBEA}"/>
              </a:ext>
            </a:extLst>
          </p:cNvPr>
          <p:cNvPicPr>
            <a:picLocks noChangeAspect="1"/>
          </p:cNvPicPr>
          <p:nvPr/>
        </p:nvPicPr>
        <p:blipFill rotWithShape="1">
          <a:blip r:embed="rId3"/>
          <a:srcRect l="5188"/>
          <a:stretch/>
        </p:blipFill>
        <p:spPr>
          <a:xfrm>
            <a:off x="7592519" y="2108942"/>
            <a:ext cx="3311928" cy="2959038"/>
          </a:xfrm>
          <a:prstGeom prst="rect">
            <a:avLst/>
          </a:prstGeom>
          <a:ln>
            <a:solidFill>
              <a:schemeClr val="tx1"/>
            </a:solidFill>
          </a:ln>
        </p:spPr>
      </p:pic>
    </p:spTree>
    <p:extLst>
      <p:ext uri="{BB962C8B-B14F-4D97-AF65-F5344CB8AC3E}">
        <p14:creationId xmlns:p14="http://schemas.microsoft.com/office/powerpoint/2010/main" val="216960741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B821-7968-7D74-277D-0406353E18A3}"/>
              </a:ext>
            </a:extLst>
          </p:cNvPr>
          <p:cNvSpPr>
            <a:spLocks noGrp="1"/>
          </p:cNvSpPr>
          <p:nvPr>
            <p:ph type="title"/>
          </p:nvPr>
        </p:nvSpPr>
        <p:spPr/>
        <p:txBody>
          <a:bodyPr/>
          <a:lstStyle/>
          <a:p>
            <a:r>
              <a:rPr lang="en-US" dirty="0"/>
              <a:t>Simple Hohmann Transfer – Create a New Mission</a:t>
            </a:r>
          </a:p>
        </p:txBody>
      </p:sp>
      <p:sp>
        <p:nvSpPr>
          <p:cNvPr id="3" name="Content Placeholder 2">
            <a:extLst>
              <a:ext uri="{FF2B5EF4-FFF2-40B4-BE49-F238E27FC236}">
                <a16:creationId xmlns:a16="http://schemas.microsoft.com/office/drawing/2014/main" id="{34CD0962-8E76-5FA9-9E33-AA8F094C5D44}"/>
              </a:ext>
            </a:extLst>
          </p:cNvPr>
          <p:cNvSpPr>
            <a:spLocks noGrp="1"/>
          </p:cNvSpPr>
          <p:nvPr>
            <p:ph idx="1"/>
          </p:nvPr>
        </p:nvSpPr>
        <p:spPr/>
        <p:txBody>
          <a:bodyPr/>
          <a:lstStyle/>
          <a:p>
            <a:r>
              <a:rPr lang="en-US" dirty="0"/>
              <a:t>To set up a new mission, click the New Mission button at the top of the window to load the default mission and clear out any additional items that may have been added</a:t>
            </a:r>
          </a:p>
          <a:p>
            <a:r>
              <a:rPr lang="en-US" dirty="0"/>
              <a:t>Your resource and mission tabs should appear as they are seen on the right</a:t>
            </a:r>
          </a:p>
          <a:p>
            <a:r>
              <a:rPr lang="en-US" dirty="0"/>
              <a:t>Note: The </a:t>
            </a:r>
            <a:r>
              <a:rPr lang="en-US" dirty="0" err="1"/>
              <a:t>Matlab</a:t>
            </a:r>
            <a:r>
              <a:rPr lang="en-US" dirty="0"/>
              <a:t> interface may not be present depending on the configuration of your machine</a:t>
            </a:r>
          </a:p>
          <a:p>
            <a:pPr lvl="1"/>
            <a:endParaRPr lang="en-US" dirty="0"/>
          </a:p>
        </p:txBody>
      </p:sp>
      <p:sp>
        <p:nvSpPr>
          <p:cNvPr id="4" name="Slide Number Placeholder 3">
            <a:extLst>
              <a:ext uri="{FF2B5EF4-FFF2-40B4-BE49-F238E27FC236}">
                <a16:creationId xmlns:a16="http://schemas.microsoft.com/office/drawing/2014/main" id="{248D2961-75DE-3A89-D116-CF6591E21E02}"/>
              </a:ext>
            </a:extLst>
          </p:cNvPr>
          <p:cNvSpPr>
            <a:spLocks noGrp="1"/>
          </p:cNvSpPr>
          <p:nvPr>
            <p:ph type="sldNum" sz="quarter" idx="12"/>
          </p:nvPr>
        </p:nvSpPr>
        <p:spPr/>
        <p:txBody>
          <a:bodyPr/>
          <a:lstStyle/>
          <a:p>
            <a:fld id="{B89D3D56-9C5D-E74E-9C18-21C2C5E31D07}" type="slidenum">
              <a:rPr lang="en-US" smtClean="0"/>
              <a:pPr/>
              <a:t>75</a:t>
            </a:fld>
            <a:endParaRPr lang="en-US"/>
          </a:p>
        </p:txBody>
      </p:sp>
      <p:pic>
        <p:nvPicPr>
          <p:cNvPr id="12" name="Picture 11">
            <a:extLst>
              <a:ext uri="{FF2B5EF4-FFF2-40B4-BE49-F238E27FC236}">
                <a16:creationId xmlns:a16="http://schemas.microsoft.com/office/drawing/2014/main" id="{BB659A3C-BD9E-8311-002E-BBCEE61CD330}"/>
              </a:ext>
            </a:extLst>
          </p:cNvPr>
          <p:cNvPicPr>
            <a:picLocks noChangeAspect="1"/>
          </p:cNvPicPr>
          <p:nvPr/>
        </p:nvPicPr>
        <p:blipFill>
          <a:blip r:embed="rId2"/>
          <a:stretch>
            <a:fillRect/>
          </a:stretch>
        </p:blipFill>
        <p:spPr>
          <a:xfrm>
            <a:off x="9269658" y="1217466"/>
            <a:ext cx="2057687" cy="4429743"/>
          </a:xfrm>
          <a:prstGeom prst="rect">
            <a:avLst/>
          </a:prstGeom>
          <a:ln>
            <a:solidFill>
              <a:schemeClr val="tx1"/>
            </a:solidFill>
          </a:ln>
        </p:spPr>
      </p:pic>
      <p:pic>
        <p:nvPicPr>
          <p:cNvPr id="11" name="Picture 10">
            <a:extLst>
              <a:ext uri="{FF2B5EF4-FFF2-40B4-BE49-F238E27FC236}">
                <a16:creationId xmlns:a16="http://schemas.microsoft.com/office/drawing/2014/main" id="{086BFAF9-851C-F697-B762-6ED3EC6081E0}"/>
              </a:ext>
            </a:extLst>
          </p:cNvPr>
          <p:cNvPicPr>
            <a:picLocks noChangeAspect="1"/>
          </p:cNvPicPr>
          <p:nvPr/>
        </p:nvPicPr>
        <p:blipFill rotWithShape="1">
          <a:blip r:embed="rId3"/>
          <a:srcRect b="6038"/>
          <a:stretch/>
        </p:blipFill>
        <p:spPr>
          <a:xfrm>
            <a:off x="9280472" y="1254511"/>
            <a:ext cx="2038635" cy="4386024"/>
          </a:xfrm>
          <a:prstGeom prst="rect">
            <a:avLst/>
          </a:prstGeom>
        </p:spPr>
      </p:pic>
      <p:pic>
        <p:nvPicPr>
          <p:cNvPr id="5" name="Picture 4">
            <a:extLst>
              <a:ext uri="{FF2B5EF4-FFF2-40B4-BE49-F238E27FC236}">
                <a16:creationId xmlns:a16="http://schemas.microsoft.com/office/drawing/2014/main" id="{47580882-AC44-A604-455A-A7EF294761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98" r="88860" b="44604"/>
          <a:stretch/>
        </p:blipFill>
        <p:spPr bwMode="auto">
          <a:xfrm>
            <a:off x="7504317" y="1225793"/>
            <a:ext cx="1743722" cy="44147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D70B8170-B52B-A56F-EAA0-701CFCB213A9}"/>
              </a:ext>
            </a:extLst>
          </p:cNvPr>
          <p:cNvCxnSpPr>
            <a:cxnSpLocks/>
          </p:cNvCxnSpPr>
          <p:nvPr/>
        </p:nvCxnSpPr>
        <p:spPr>
          <a:xfrm flipV="1">
            <a:off x="6425785" y="1589903"/>
            <a:ext cx="1950393" cy="107092"/>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563766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4115-12A2-EEAF-142D-F159EDCF06AB}"/>
              </a:ext>
            </a:extLst>
          </p:cNvPr>
          <p:cNvSpPr>
            <a:spLocks noGrp="1"/>
          </p:cNvSpPr>
          <p:nvPr>
            <p:ph type="title"/>
          </p:nvPr>
        </p:nvSpPr>
        <p:spPr/>
        <p:txBody>
          <a:bodyPr/>
          <a:lstStyle/>
          <a:p>
            <a:r>
              <a:rPr lang="en-US" dirty="0"/>
              <a:t>Simple Hohmann Transfer – Building Your Own</a:t>
            </a:r>
          </a:p>
        </p:txBody>
      </p:sp>
      <p:sp>
        <p:nvSpPr>
          <p:cNvPr id="3" name="Content Placeholder 2">
            <a:extLst>
              <a:ext uri="{FF2B5EF4-FFF2-40B4-BE49-F238E27FC236}">
                <a16:creationId xmlns:a16="http://schemas.microsoft.com/office/drawing/2014/main" id="{77269B6D-7860-D50B-9176-B9D0758DC141}"/>
              </a:ext>
            </a:extLst>
          </p:cNvPr>
          <p:cNvSpPr>
            <a:spLocks noGrp="1"/>
          </p:cNvSpPr>
          <p:nvPr>
            <p:ph idx="1"/>
          </p:nvPr>
        </p:nvSpPr>
        <p:spPr/>
        <p:txBody>
          <a:bodyPr vert="horz" lIns="91440" tIns="45720" rIns="91440" bIns="45720" rtlCol="0" anchor="t">
            <a:normAutofit/>
          </a:bodyPr>
          <a:lstStyle/>
          <a:p>
            <a:pPr marL="347345" indent="-347345"/>
            <a:r>
              <a:rPr lang="en-US" dirty="0"/>
              <a:t>What you will need to add for the mission core:</a:t>
            </a:r>
            <a:endParaRPr lang="en-US"/>
          </a:p>
          <a:p>
            <a:pPr marL="740410" lvl="1" indent="-283210"/>
            <a:r>
              <a:rPr lang="en-US" dirty="0"/>
              <a:t>2 Impulsive burns </a:t>
            </a:r>
          </a:p>
          <a:p>
            <a:pPr lvl="2"/>
            <a:r>
              <a:rPr lang="en-US" dirty="0"/>
              <a:t>Transfer Orbit Maneuver with ΔV = 2.25</a:t>
            </a:r>
          </a:p>
          <a:p>
            <a:pPr lvl="2"/>
            <a:r>
              <a:rPr lang="en-US" dirty="0"/>
              <a:t>Final Orbit Maneuver with ΔV = 1.5</a:t>
            </a:r>
          </a:p>
          <a:p>
            <a:pPr marL="740410" lvl="1" indent="-283210"/>
            <a:r>
              <a:rPr lang="en-US" dirty="0"/>
              <a:t>One </a:t>
            </a:r>
            <a:r>
              <a:rPr lang="en-US" dirty="0" err="1"/>
              <a:t>OpenFramesInterface</a:t>
            </a:r>
            <a:r>
              <a:rPr lang="en-US" dirty="0"/>
              <a:t> output with a </a:t>
            </a:r>
            <a:r>
              <a:rPr lang="en-US" dirty="0" err="1"/>
              <a:t>CoordinateSystem</a:t>
            </a:r>
            <a:r>
              <a:rPr lang="en-US" dirty="0"/>
              <a:t> centered view </a:t>
            </a:r>
          </a:p>
          <a:p>
            <a:pPr marL="740410" lvl="1" indent="-283210"/>
            <a:r>
              <a:rPr lang="en-US" dirty="0">
                <a:latin typeface="Calibri"/>
                <a:cs typeface="Calibri"/>
              </a:rPr>
              <a:t>A Mission Sequence with at least two Propagate commands and two maneuvers</a:t>
            </a:r>
          </a:p>
          <a:p>
            <a:pPr lvl="2"/>
            <a:r>
              <a:rPr lang="en-US" dirty="0"/>
              <a:t>Remember – Transfer Maneuver occurs at Periapsis, Final Maneuver occurs at Apoapsis</a:t>
            </a:r>
          </a:p>
          <a:p>
            <a:pPr lvl="2"/>
            <a:r>
              <a:rPr lang="en-US" dirty="0"/>
              <a:t>Adding a final propagation will let you see the final orbit you achieve</a:t>
            </a:r>
          </a:p>
          <a:p>
            <a:pPr marL="347345" indent="-347345"/>
            <a:r>
              <a:rPr lang="en-US" dirty="0">
                <a:latin typeface="Calibri"/>
                <a:cs typeface="Calibri"/>
              </a:rPr>
              <a:t>Try it on your own before proceeding to the following slides</a:t>
            </a:r>
            <a:endParaRPr lang="en-US" dirty="0"/>
          </a:p>
          <a:p>
            <a:pPr marL="740410" lvl="1" indent="-283210"/>
            <a:r>
              <a:rPr lang="en-US" dirty="0">
                <a:latin typeface="Calibri"/>
                <a:cs typeface="Calibri"/>
              </a:rPr>
              <a:t>The next slides show you how to do it using one of the GMAT sample scripts</a:t>
            </a:r>
            <a:endParaRPr lang="en-US" dirty="0"/>
          </a:p>
          <a:p>
            <a:pPr marL="740410" lvl="1" indent="-283210"/>
            <a:endParaRPr lang="en-US" dirty="0"/>
          </a:p>
          <a:p>
            <a:pPr marL="347345" indent="-347345"/>
            <a:endParaRPr lang="en-US" dirty="0"/>
          </a:p>
        </p:txBody>
      </p:sp>
      <p:sp>
        <p:nvSpPr>
          <p:cNvPr id="4" name="Slide Number Placeholder 3">
            <a:extLst>
              <a:ext uri="{FF2B5EF4-FFF2-40B4-BE49-F238E27FC236}">
                <a16:creationId xmlns:a16="http://schemas.microsoft.com/office/drawing/2014/main" id="{E033466F-708D-2BC1-1B58-E701022C2462}"/>
              </a:ext>
            </a:extLst>
          </p:cNvPr>
          <p:cNvSpPr>
            <a:spLocks noGrp="1"/>
          </p:cNvSpPr>
          <p:nvPr>
            <p:ph type="sldNum" sz="quarter" idx="12"/>
          </p:nvPr>
        </p:nvSpPr>
        <p:spPr/>
        <p:txBody>
          <a:bodyPr/>
          <a:lstStyle/>
          <a:p>
            <a:fld id="{B89D3D56-9C5D-E74E-9C18-21C2C5E31D07}" type="slidenum">
              <a:rPr lang="en-US" smtClean="0"/>
              <a:pPr/>
              <a:t>76</a:t>
            </a:fld>
            <a:endParaRPr lang="en-US"/>
          </a:p>
        </p:txBody>
      </p:sp>
      <p:pic>
        <p:nvPicPr>
          <p:cNvPr id="6" name="Picture 5">
            <a:extLst>
              <a:ext uri="{FF2B5EF4-FFF2-40B4-BE49-F238E27FC236}">
                <a16:creationId xmlns:a16="http://schemas.microsoft.com/office/drawing/2014/main" id="{19F98DEF-16D0-D4BA-51E9-9B598DD0AD5A}"/>
              </a:ext>
            </a:extLst>
          </p:cNvPr>
          <p:cNvPicPr>
            <a:picLocks noChangeAspect="1"/>
          </p:cNvPicPr>
          <p:nvPr/>
        </p:nvPicPr>
        <p:blipFill>
          <a:blip r:embed="rId2"/>
          <a:stretch>
            <a:fillRect/>
          </a:stretch>
        </p:blipFill>
        <p:spPr>
          <a:xfrm>
            <a:off x="6677326" y="1217466"/>
            <a:ext cx="5378744" cy="3292307"/>
          </a:xfrm>
          <a:prstGeom prst="rect">
            <a:avLst/>
          </a:prstGeom>
        </p:spPr>
      </p:pic>
    </p:spTree>
    <p:extLst>
      <p:ext uri="{BB962C8B-B14F-4D97-AF65-F5344CB8AC3E}">
        <p14:creationId xmlns:p14="http://schemas.microsoft.com/office/powerpoint/2010/main" val="3720855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4115-12A2-EEAF-142D-F159EDCF06AB}"/>
              </a:ext>
            </a:extLst>
          </p:cNvPr>
          <p:cNvSpPr>
            <a:spLocks noGrp="1"/>
          </p:cNvSpPr>
          <p:nvPr>
            <p:ph type="title"/>
          </p:nvPr>
        </p:nvSpPr>
        <p:spPr/>
        <p:txBody>
          <a:bodyPr/>
          <a:lstStyle/>
          <a:p>
            <a:r>
              <a:rPr lang="en-US" dirty="0"/>
              <a:t>Simple Hohmann Transfer – Opening the Sample Script</a:t>
            </a:r>
          </a:p>
        </p:txBody>
      </p:sp>
      <p:sp>
        <p:nvSpPr>
          <p:cNvPr id="3" name="Content Placeholder 2">
            <a:extLst>
              <a:ext uri="{FF2B5EF4-FFF2-40B4-BE49-F238E27FC236}">
                <a16:creationId xmlns:a16="http://schemas.microsoft.com/office/drawing/2014/main" id="{77269B6D-7860-D50B-9176-B9D0758DC141}"/>
              </a:ext>
            </a:extLst>
          </p:cNvPr>
          <p:cNvSpPr>
            <a:spLocks noGrp="1"/>
          </p:cNvSpPr>
          <p:nvPr>
            <p:ph idx="1"/>
          </p:nvPr>
        </p:nvSpPr>
        <p:spPr/>
        <p:txBody>
          <a:bodyPr/>
          <a:lstStyle/>
          <a:p>
            <a:r>
              <a:rPr lang="en-US" dirty="0"/>
              <a:t>The sample script we will be loading is Ex_R2020a_OFI_HohmannTransfer.script found in ‘GMAT/samples/</a:t>
            </a:r>
            <a:r>
              <a:rPr lang="en-US" dirty="0" err="1"/>
              <a:t>NeedsOpenFramesInterface</a:t>
            </a:r>
            <a:r>
              <a:rPr lang="en-US" dirty="0"/>
              <a:t>’</a:t>
            </a:r>
          </a:p>
          <a:p>
            <a:r>
              <a:rPr lang="en-US" dirty="0"/>
              <a:t>To load a script, click the folder icon on the toolbar, click file-&gt;Open, or use the keyboard shortcut </a:t>
            </a:r>
            <a:r>
              <a:rPr lang="en-US" dirty="0" err="1"/>
              <a:t>Ctr+O</a:t>
            </a:r>
            <a:endParaRPr lang="en-US" dirty="0"/>
          </a:p>
          <a:p>
            <a:endParaRPr lang="en-US" dirty="0"/>
          </a:p>
          <a:p>
            <a:pPr marL="0" indent="0">
              <a:buNone/>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E033466F-708D-2BC1-1B58-E701022C2462}"/>
              </a:ext>
            </a:extLst>
          </p:cNvPr>
          <p:cNvSpPr>
            <a:spLocks noGrp="1"/>
          </p:cNvSpPr>
          <p:nvPr>
            <p:ph type="sldNum" sz="quarter" idx="12"/>
          </p:nvPr>
        </p:nvSpPr>
        <p:spPr/>
        <p:txBody>
          <a:bodyPr/>
          <a:lstStyle/>
          <a:p>
            <a:fld id="{B89D3D56-9C5D-E74E-9C18-21C2C5E31D07}" type="slidenum">
              <a:rPr lang="en-US" smtClean="0"/>
              <a:pPr/>
              <a:t>77</a:t>
            </a:fld>
            <a:endParaRPr lang="en-US"/>
          </a:p>
        </p:txBody>
      </p:sp>
      <p:pic>
        <p:nvPicPr>
          <p:cNvPr id="5" name="Picture 4">
            <a:extLst>
              <a:ext uri="{FF2B5EF4-FFF2-40B4-BE49-F238E27FC236}">
                <a16:creationId xmlns:a16="http://schemas.microsoft.com/office/drawing/2014/main" id="{BB562063-C730-9868-2A1A-E62B208532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9754"/>
          <a:stretch/>
        </p:blipFill>
        <p:spPr bwMode="auto">
          <a:xfrm>
            <a:off x="7776163" y="1158021"/>
            <a:ext cx="3047416" cy="540285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0B009BC7-1C4B-FD91-E011-0AD2E7ED88D6}"/>
              </a:ext>
            </a:extLst>
          </p:cNvPr>
          <p:cNvCxnSpPr>
            <a:cxnSpLocks/>
          </p:cNvCxnSpPr>
          <p:nvPr/>
        </p:nvCxnSpPr>
        <p:spPr>
          <a:xfrm flipV="1">
            <a:off x="6253904" y="1589903"/>
            <a:ext cx="1712085" cy="91440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4290461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5D15B095-838F-34A4-DF1C-471EFDEA2327}"/>
              </a:ext>
            </a:extLst>
          </p:cNvPr>
          <p:cNvPicPr>
            <a:picLocks noChangeAspect="1"/>
          </p:cNvPicPr>
          <p:nvPr/>
        </p:nvPicPr>
        <p:blipFill>
          <a:blip r:embed="rId2"/>
          <a:srcRect/>
          <a:stretch/>
        </p:blipFill>
        <p:spPr bwMode="auto">
          <a:xfrm>
            <a:off x="1444642" y="1099490"/>
            <a:ext cx="9798019" cy="5495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Simple Hohmann Transfer – The Spacecraft</a:t>
            </a:r>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78</a:t>
            </a:fld>
            <a:endParaRPr lang="en-US"/>
          </a:p>
        </p:txBody>
      </p:sp>
    </p:spTree>
    <p:extLst>
      <p:ext uri="{BB962C8B-B14F-4D97-AF65-F5344CB8AC3E}">
        <p14:creationId xmlns:p14="http://schemas.microsoft.com/office/powerpoint/2010/main" val="34983177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5D15B095-838F-34A4-DF1C-471EFDEA2327}"/>
              </a:ext>
            </a:extLst>
          </p:cNvPr>
          <p:cNvPicPr>
            <a:picLocks noChangeAspect="1"/>
          </p:cNvPicPr>
          <p:nvPr/>
        </p:nvPicPr>
        <p:blipFill>
          <a:blip r:embed="rId2"/>
          <a:srcRect/>
          <a:stretch/>
        </p:blipFill>
        <p:spPr bwMode="auto">
          <a:xfrm>
            <a:off x="1444642" y="1111432"/>
            <a:ext cx="9798019" cy="54720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Simple Hohmann Transfer – Propagator and </a:t>
            </a:r>
            <a:r>
              <a:rPr lang="en-US" err="1"/>
              <a:t>ForceModel</a:t>
            </a:r>
            <a:endParaRPr lang="en-US"/>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79</a:t>
            </a:fld>
            <a:endParaRPr lang="en-US"/>
          </a:p>
        </p:txBody>
      </p:sp>
    </p:spTree>
    <p:extLst>
      <p:ext uri="{BB962C8B-B14F-4D97-AF65-F5344CB8AC3E}">
        <p14:creationId xmlns:p14="http://schemas.microsoft.com/office/powerpoint/2010/main" val="8547129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60E503-6CC9-BED6-6602-4A9DF27C9091}"/>
              </a:ext>
            </a:extLst>
          </p:cNvPr>
          <p:cNvSpPr>
            <a:spLocks noGrp="1"/>
          </p:cNvSpPr>
          <p:nvPr>
            <p:ph type="sldNum" sz="quarter" idx="12"/>
          </p:nvPr>
        </p:nvSpPr>
        <p:spPr/>
        <p:txBody>
          <a:bodyPr/>
          <a:lstStyle/>
          <a:p>
            <a:fld id="{B89D3D56-9C5D-E74E-9C18-21C2C5E31D07}" type="slidenum">
              <a:rPr lang="en-US" smtClean="0"/>
              <a:pPr/>
              <a:t>8</a:t>
            </a:fld>
            <a:endParaRPr lang="en-US"/>
          </a:p>
        </p:txBody>
      </p:sp>
      <p:sp>
        <p:nvSpPr>
          <p:cNvPr id="5" name="Title 4">
            <a:extLst>
              <a:ext uri="{FF2B5EF4-FFF2-40B4-BE49-F238E27FC236}">
                <a16:creationId xmlns:a16="http://schemas.microsoft.com/office/drawing/2014/main" id="{EB281E5E-FDB2-975B-962C-EA5EF70753B0}"/>
              </a:ext>
            </a:extLst>
          </p:cNvPr>
          <p:cNvSpPr>
            <a:spLocks noGrp="1"/>
          </p:cNvSpPr>
          <p:nvPr>
            <p:ph type="title"/>
          </p:nvPr>
        </p:nvSpPr>
        <p:spPr/>
        <p:txBody>
          <a:bodyPr/>
          <a:lstStyle/>
          <a:p>
            <a:r>
              <a:rPr lang="en-US"/>
              <a:t>Project History</a:t>
            </a:r>
          </a:p>
        </p:txBody>
      </p:sp>
      <p:sp>
        <p:nvSpPr>
          <p:cNvPr id="6" name="Arrow: Right 5">
            <a:extLst>
              <a:ext uri="{FF2B5EF4-FFF2-40B4-BE49-F238E27FC236}">
                <a16:creationId xmlns:a16="http://schemas.microsoft.com/office/drawing/2014/main" id="{B10DF14C-3B81-B04A-6650-51AE6121DE79}"/>
              </a:ext>
            </a:extLst>
          </p:cNvPr>
          <p:cNvSpPr/>
          <p:nvPr/>
        </p:nvSpPr>
        <p:spPr>
          <a:xfrm>
            <a:off x="1007867" y="5222240"/>
            <a:ext cx="10469143" cy="38832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F8ECAD-F28E-5B7E-9AE5-38917C53171E}"/>
              </a:ext>
            </a:extLst>
          </p:cNvPr>
          <p:cNvSpPr txBox="1"/>
          <p:nvPr/>
        </p:nvSpPr>
        <p:spPr>
          <a:xfrm rot="18995957">
            <a:off x="837739" y="3977653"/>
            <a:ext cx="2693716" cy="289324"/>
          </a:xfrm>
          <a:prstGeom prst="rect">
            <a:avLst/>
          </a:prstGeom>
        </p:spPr>
        <p:txBody>
          <a:bodyPr vert="horz" wrap="square" lIns="91440" tIns="45720" rIns="91440" bIns="45720" rtlCol="0">
            <a:noAutofit/>
          </a:bodyPr>
          <a:lstStyle/>
          <a:p>
            <a:pPr>
              <a:lnSpc>
                <a:spcPct val="90000"/>
              </a:lnSpc>
            </a:pPr>
            <a:r>
              <a:rPr lang="en-US" sz="1400" b="1">
                <a:latin typeface="Calibri" panose="020F0502020204030204" pitchFamily="34" charset="0"/>
                <a:cs typeface="Calibri" panose="020F0502020204030204" pitchFamily="34" charset="0"/>
              </a:rPr>
              <a:t>2001 – Requirements gathering</a:t>
            </a:r>
          </a:p>
        </p:txBody>
      </p:sp>
      <p:cxnSp>
        <p:nvCxnSpPr>
          <p:cNvPr id="10" name="Connector: Elbow 9">
            <a:extLst>
              <a:ext uri="{FF2B5EF4-FFF2-40B4-BE49-F238E27FC236}">
                <a16:creationId xmlns:a16="http://schemas.microsoft.com/office/drawing/2014/main" id="{E2498381-B525-3EC2-BC0D-A413CBB2EFAD}"/>
              </a:ext>
            </a:extLst>
          </p:cNvPr>
          <p:cNvCxnSpPr>
            <a:cxnSpLocks/>
          </p:cNvCxnSpPr>
          <p:nvPr/>
        </p:nvCxnSpPr>
        <p:spPr>
          <a:xfrm rot="16200000" flipH="1">
            <a:off x="1015180" y="5283199"/>
            <a:ext cx="426720" cy="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B063A5C-B1AB-E6ED-BD8B-D98557539CD3}"/>
              </a:ext>
            </a:extLst>
          </p:cNvPr>
          <p:cNvSpPr txBox="1"/>
          <p:nvPr/>
        </p:nvSpPr>
        <p:spPr>
          <a:xfrm rot="18995957">
            <a:off x="1381914" y="3980400"/>
            <a:ext cx="2728246" cy="252807"/>
          </a:xfrm>
          <a:prstGeom prst="rect">
            <a:avLst/>
          </a:prstGeom>
        </p:spPr>
        <p:txBody>
          <a:bodyPr vert="horz" wrap="square" lIns="91440" tIns="45720" rIns="91440" bIns="45720" rtlCol="0">
            <a:noAutofit/>
          </a:bodyPr>
          <a:lstStyle/>
          <a:p>
            <a:pPr>
              <a:lnSpc>
                <a:spcPct val="90000"/>
              </a:lnSpc>
            </a:pPr>
            <a:r>
              <a:rPr lang="en-US" sz="1400" b="1">
                <a:latin typeface="Calibri" panose="020F0502020204030204" pitchFamily="34" charset="0"/>
                <a:cs typeface="Calibri" panose="020F0502020204030204" pitchFamily="34" charset="0"/>
              </a:rPr>
              <a:t>2002 – Architectural Design</a:t>
            </a:r>
          </a:p>
        </p:txBody>
      </p:sp>
      <p:cxnSp>
        <p:nvCxnSpPr>
          <p:cNvPr id="17" name="Connector: Elbow 16">
            <a:extLst>
              <a:ext uri="{FF2B5EF4-FFF2-40B4-BE49-F238E27FC236}">
                <a16:creationId xmlns:a16="http://schemas.microsoft.com/office/drawing/2014/main" id="{99B0F0A4-3F03-CDED-E886-B75A8B0D4501}"/>
              </a:ext>
            </a:extLst>
          </p:cNvPr>
          <p:cNvCxnSpPr>
            <a:cxnSpLocks/>
          </p:cNvCxnSpPr>
          <p:nvPr/>
        </p:nvCxnSpPr>
        <p:spPr>
          <a:xfrm rot="16200000" flipH="1">
            <a:off x="1576621" y="5292816"/>
            <a:ext cx="426720" cy="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587EDA4-6E34-4193-2930-FCEE18245088}"/>
              </a:ext>
            </a:extLst>
          </p:cNvPr>
          <p:cNvSpPr txBox="1"/>
          <p:nvPr/>
        </p:nvSpPr>
        <p:spPr>
          <a:xfrm rot="18995957">
            <a:off x="2058580" y="4087102"/>
            <a:ext cx="2320729" cy="426027"/>
          </a:xfrm>
          <a:prstGeom prst="rect">
            <a:avLst/>
          </a:prstGeom>
        </p:spPr>
        <p:txBody>
          <a:bodyPr vert="horz" wrap="square" lIns="91440" tIns="45720" rIns="91440" bIns="45720" rtlCol="0">
            <a:noAutofit/>
          </a:bodyPr>
          <a:lstStyle/>
          <a:p>
            <a:pPr>
              <a:lnSpc>
                <a:spcPct val="90000"/>
              </a:lnSpc>
            </a:pPr>
            <a:r>
              <a:rPr lang="en-US" sz="1400" b="1">
                <a:latin typeface="Calibri" panose="020F0502020204030204" pitchFamily="34" charset="0"/>
                <a:cs typeface="Calibri" panose="020F0502020204030204" pitchFamily="34" charset="0"/>
              </a:rPr>
              <a:t>2003 – Implementation of 	       System Core</a:t>
            </a:r>
          </a:p>
        </p:txBody>
      </p:sp>
      <p:cxnSp>
        <p:nvCxnSpPr>
          <p:cNvPr id="19" name="Connector: Elbow 18">
            <a:extLst>
              <a:ext uri="{FF2B5EF4-FFF2-40B4-BE49-F238E27FC236}">
                <a16:creationId xmlns:a16="http://schemas.microsoft.com/office/drawing/2014/main" id="{6900C3C2-35F5-ECCA-7A09-F49A79052376}"/>
              </a:ext>
            </a:extLst>
          </p:cNvPr>
          <p:cNvCxnSpPr>
            <a:cxnSpLocks/>
          </p:cNvCxnSpPr>
          <p:nvPr/>
        </p:nvCxnSpPr>
        <p:spPr>
          <a:xfrm rot="16200000" flipH="1">
            <a:off x="2138064" y="5283198"/>
            <a:ext cx="426720" cy="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4E72893-C00F-37E3-BB80-6E32BD3D1CC9}"/>
              </a:ext>
            </a:extLst>
          </p:cNvPr>
          <p:cNvSpPr txBox="1"/>
          <p:nvPr/>
        </p:nvSpPr>
        <p:spPr>
          <a:xfrm rot="18995957">
            <a:off x="2985097" y="4134371"/>
            <a:ext cx="2236754" cy="432004"/>
          </a:xfrm>
          <a:prstGeom prst="rect">
            <a:avLst/>
          </a:prstGeom>
        </p:spPr>
        <p:txBody>
          <a:bodyPr vert="horz" wrap="square" lIns="91440" tIns="45720" rIns="91440" bIns="45720" rtlCol="0" anchor="t">
            <a:noAutofit/>
          </a:bodyPr>
          <a:lstStyle/>
          <a:p>
            <a:pPr>
              <a:lnSpc>
                <a:spcPct val="90000"/>
              </a:lnSpc>
            </a:pPr>
            <a:r>
              <a:rPr lang="en-US" sz="1400" b="1">
                <a:latin typeface="Calibri"/>
                <a:cs typeface="Calibri"/>
              </a:rPr>
              <a:t>2007 – First Public Release 		on 08/23/07</a:t>
            </a:r>
            <a:endParaRPr lang="en-US" sz="1400" b="1">
              <a:latin typeface="Calibri" panose="020F0502020204030204" pitchFamily="34" charset="0"/>
              <a:cs typeface="Calibri" panose="020F0502020204030204" pitchFamily="34" charset="0"/>
            </a:endParaRPr>
          </a:p>
        </p:txBody>
      </p:sp>
      <p:cxnSp>
        <p:nvCxnSpPr>
          <p:cNvPr id="23" name="Connector: Elbow 22">
            <a:extLst>
              <a:ext uri="{FF2B5EF4-FFF2-40B4-BE49-F238E27FC236}">
                <a16:creationId xmlns:a16="http://schemas.microsoft.com/office/drawing/2014/main" id="{D226825B-1F50-CF80-0D9A-260BC18D5DAF}"/>
              </a:ext>
            </a:extLst>
          </p:cNvPr>
          <p:cNvCxnSpPr>
            <a:cxnSpLocks/>
          </p:cNvCxnSpPr>
          <p:nvPr/>
        </p:nvCxnSpPr>
        <p:spPr>
          <a:xfrm rot="16200000" flipH="1">
            <a:off x="3051046" y="5302435"/>
            <a:ext cx="426720" cy="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F5CF61D5-2350-4A58-55D0-6192E207BA76}"/>
              </a:ext>
            </a:extLst>
          </p:cNvPr>
          <p:cNvSpPr txBox="1"/>
          <p:nvPr/>
        </p:nvSpPr>
        <p:spPr>
          <a:xfrm rot="18995957">
            <a:off x="3784530" y="3975413"/>
            <a:ext cx="2668672" cy="438993"/>
          </a:xfrm>
          <a:prstGeom prst="rect">
            <a:avLst/>
          </a:prstGeom>
        </p:spPr>
        <p:txBody>
          <a:bodyPr vert="horz" wrap="square" lIns="91440" tIns="45720" rIns="91440" bIns="45720" rtlCol="0">
            <a:noAutofit/>
          </a:bodyPr>
          <a:lstStyle/>
          <a:p>
            <a:pPr>
              <a:lnSpc>
                <a:spcPct val="90000"/>
              </a:lnSpc>
            </a:pPr>
            <a:r>
              <a:rPr lang="en-US" sz="1400" b="1">
                <a:latin typeface="Calibri" panose="020F0502020204030204" pitchFamily="34" charset="0"/>
                <a:cs typeface="Calibri" panose="020F0502020204030204" pitchFamily="34" charset="0"/>
              </a:rPr>
              <a:t>2010 – Decision to move towards 		operational use</a:t>
            </a:r>
          </a:p>
        </p:txBody>
      </p:sp>
      <p:cxnSp>
        <p:nvCxnSpPr>
          <p:cNvPr id="25" name="Connector: Elbow 24">
            <a:extLst>
              <a:ext uri="{FF2B5EF4-FFF2-40B4-BE49-F238E27FC236}">
                <a16:creationId xmlns:a16="http://schemas.microsoft.com/office/drawing/2014/main" id="{2B8AF67E-D1F8-E9A0-6E57-990140DFEC9E}"/>
              </a:ext>
            </a:extLst>
          </p:cNvPr>
          <p:cNvCxnSpPr>
            <a:cxnSpLocks/>
          </p:cNvCxnSpPr>
          <p:nvPr/>
        </p:nvCxnSpPr>
        <p:spPr>
          <a:xfrm rot="16200000" flipH="1">
            <a:off x="3907129" y="5292817"/>
            <a:ext cx="426720" cy="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F0F9F4CB-749F-553E-69A2-6F0C48B986F7}"/>
              </a:ext>
            </a:extLst>
          </p:cNvPr>
          <p:cNvSpPr txBox="1"/>
          <p:nvPr/>
        </p:nvSpPr>
        <p:spPr>
          <a:xfrm rot="18995957">
            <a:off x="4600506" y="3777531"/>
            <a:ext cx="3206021" cy="536097"/>
          </a:xfrm>
          <a:prstGeom prst="rect">
            <a:avLst/>
          </a:prstGeom>
        </p:spPr>
        <p:txBody>
          <a:bodyPr vert="horz" wrap="square" lIns="91440" tIns="45720" rIns="91440" bIns="45720" rtlCol="0">
            <a:noAutofit/>
          </a:bodyPr>
          <a:lstStyle/>
          <a:p>
            <a:pPr>
              <a:lnSpc>
                <a:spcPct val="90000"/>
              </a:lnSpc>
            </a:pPr>
            <a:r>
              <a:rPr lang="en-US" sz="1400" b="1">
                <a:latin typeface="Calibri" panose="020F0502020204030204" pitchFamily="34" charset="0"/>
                <a:cs typeface="Calibri" panose="020F0502020204030204" pitchFamily="34" charset="0"/>
              </a:rPr>
              <a:t>2013 – First production Release (R2013a) 	  Supporting ACE </a:t>
            </a:r>
          </a:p>
        </p:txBody>
      </p:sp>
      <p:cxnSp>
        <p:nvCxnSpPr>
          <p:cNvPr id="27" name="Connector: Elbow 26">
            <a:extLst>
              <a:ext uri="{FF2B5EF4-FFF2-40B4-BE49-F238E27FC236}">
                <a16:creationId xmlns:a16="http://schemas.microsoft.com/office/drawing/2014/main" id="{81609F0F-9D01-EF53-8E1C-1B1FE8A6DD88}"/>
              </a:ext>
            </a:extLst>
          </p:cNvPr>
          <p:cNvCxnSpPr>
            <a:cxnSpLocks/>
          </p:cNvCxnSpPr>
          <p:nvPr/>
        </p:nvCxnSpPr>
        <p:spPr>
          <a:xfrm rot="16200000" flipH="1">
            <a:off x="4763210" y="5292817"/>
            <a:ext cx="426720" cy="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D2E77C1C-C1F7-99B2-1FE5-EE427776524E}"/>
              </a:ext>
            </a:extLst>
          </p:cNvPr>
          <p:cNvSpPr txBox="1"/>
          <p:nvPr/>
        </p:nvSpPr>
        <p:spPr>
          <a:xfrm rot="18995957">
            <a:off x="5431714" y="3503789"/>
            <a:ext cx="4030827" cy="536097"/>
          </a:xfrm>
          <a:prstGeom prst="rect">
            <a:avLst/>
          </a:prstGeom>
        </p:spPr>
        <p:txBody>
          <a:bodyPr vert="horz" wrap="square" lIns="91440" tIns="45720" rIns="91440" bIns="45720" rtlCol="0">
            <a:noAutofit/>
          </a:bodyPr>
          <a:lstStyle/>
          <a:p>
            <a:pPr>
              <a:lnSpc>
                <a:spcPct val="90000"/>
              </a:lnSpc>
            </a:pPr>
            <a:r>
              <a:rPr lang="en-US" sz="1400" b="1">
                <a:latin typeface="Calibri" panose="020F0502020204030204" pitchFamily="34" charset="0"/>
                <a:cs typeface="Calibri" panose="020F0502020204030204" pitchFamily="34" charset="0"/>
              </a:rPr>
              <a:t>2016 – First production navigation release (R2016a) 	  Supporting SOHO</a:t>
            </a:r>
          </a:p>
        </p:txBody>
      </p:sp>
      <p:cxnSp>
        <p:nvCxnSpPr>
          <p:cNvPr id="34" name="Connector: Elbow 33">
            <a:extLst>
              <a:ext uri="{FF2B5EF4-FFF2-40B4-BE49-F238E27FC236}">
                <a16:creationId xmlns:a16="http://schemas.microsoft.com/office/drawing/2014/main" id="{16C168E0-E3B7-A517-63DE-C329834506BF}"/>
              </a:ext>
            </a:extLst>
          </p:cNvPr>
          <p:cNvCxnSpPr>
            <a:cxnSpLocks/>
          </p:cNvCxnSpPr>
          <p:nvPr/>
        </p:nvCxnSpPr>
        <p:spPr>
          <a:xfrm rot="16200000" flipH="1">
            <a:off x="5707183" y="5302435"/>
            <a:ext cx="426720" cy="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pic>
        <p:nvPicPr>
          <p:cNvPr id="35" name="Picture 34" descr="A close-up of a logo&#10;&#10;Description automatically generated">
            <a:extLst>
              <a:ext uri="{FF2B5EF4-FFF2-40B4-BE49-F238E27FC236}">
                <a16:creationId xmlns:a16="http://schemas.microsoft.com/office/drawing/2014/main" id="{16EE24D1-6D08-05DE-DE95-03A5A0D3AF32}"/>
              </a:ext>
            </a:extLst>
          </p:cNvPr>
          <p:cNvPicPr>
            <a:picLocks noChangeAspect="1"/>
          </p:cNvPicPr>
          <p:nvPr/>
        </p:nvPicPr>
        <p:blipFill>
          <a:blip r:embed="rId2"/>
          <a:stretch>
            <a:fillRect/>
          </a:stretch>
        </p:blipFill>
        <p:spPr>
          <a:xfrm>
            <a:off x="8706008" y="2925305"/>
            <a:ext cx="2771002" cy="1805882"/>
          </a:xfrm>
          <a:prstGeom prst="rect">
            <a:avLst/>
          </a:prstGeom>
        </p:spPr>
      </p:pic>
    </p:spTree>
    <p:extLst>
      <p:ext uri="{BB962C8B-B14F-4D97-AF65-F5344CB8AC3E}">
        <p14:creationId xmlns:p14="http://schemas.microsoft.com/office/powerpoint/2010/main" val="26190915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5D15B095-838F-34A4-DF1C-471EFDEA2327}"/>
              </a:ext>
            </a:extLst>
          </p:cNvPr>
          <p:cNvPicPr>
            <a:picLocks noChangeAspect="1"/>
          </p:cNvPicPr>
          <p:nvPr/>
        </p:nvPicPr>
        <p:blipFill>
          <a:blip r:embed="rId2"/>
          <a:srcRect/>
          <a:stretch/>
        </p:blipFill>
        <p:spPr bwMode="auto">
          <a:xfrm>
            <a:off x="1450609" y="1099490"/>
            <a:ext cx="9786084" cy="5495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Simple Hohmann Transfer – The Impulsive Burns</a:t>
            </a:r>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80</a:t>
            </a:fld>
            <a:endParaRPr lang="en-US"/>
          </a:p>
        </p:txBody>
      </p:sp>
    </p:spTree>
    <p:extLst>
      <p:ext uri="{BB962C8B-B14F-4D97-AF65-F5344CB8AC3E}">
        <p14:creationId xmlns:p14="http://schemas.microsoft.com/office/powerpoint/2010/main" val="210446330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5D15B095-838F-34A4-DF1C-471EFDEA2327}"/>
              </a:ext>
            </a:extLst>
          </p:cNvPr>
          <p:cNvPicPr>
            <a:picLocks noChangeAspect="1"/>
          </p:cNvPicPr>
          <p:nvPr/>
        </p:nvPicPr>
        <p:blipFill>
          <a:blip r:embed="rId2"/>
          <a:srcRect/>
          <a:stretch/>
        </p:blipFill>
        <p:spPr bwMode="auto">
          <a:xfrm>
            <a:off x="1444642" y="1108424"/>
            <a:ext cx="9798019" cy="54780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Simple Hohmann Transfer – The Differential Corrector</a:t>
            </a:r>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81</a:t>
            </a:fld>
            <a:endParaRPr lang="en-US"/>
          </a:p>
        </p:txBody>
      </p:sp>
    </p:spTree>
    <p:extLst>
      <p:ext uri="{BB962C8B-B14F-4D97-AF65-F5344CB8AC3E}">
        <p14:creationId xmlns:p14="http://schemas.microsoft.com/office/powerpoint/2010/main" val="109204061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5D15B095-838F-34A4-DF1C-471EFDEA2327}"/>
              </a:ext>
            </a:extLst>
          </p:cNvPr>
          <p:cNvPicPr>
            <a:picLocks noChangeAspect="1"/>
          </p:cNvPicPr>
          <p:nvPr/>
        </p:nvPicPr>
        <p:blipFill>
          <a:blip r:embed="rId2"/>
          <a:srcRect/>
          <a:stretch/>
        </p:blipFill>
        <p:spPr bwMode="auto">
          <a:xfrm>
            <a:off x="1458470" y="1108424"/>
            <a:ext cx="9770362" cy="54780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Simple Hohmann Transfer – The </a:t>
            </a:r>
            <a:r>
              <a:rPr lang="en-US" err="1"/>
              <a:t>OpenFrames</a:t>
            </a:r>
            <a:r>
              <a:rPr lang="en-US"/>
              <a:t> Interface</a:t>
            </a:r>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82</a:t>
            </a:fld>
            <a:endParaRPr lang="en-US"/>
          </a:p>
        </p:txBody>
      </p:sp>
    </p:spTree>
    <p:extLst>
      <p:ext uri="{BB962C8B-B14F-4D97-AF65-F5344CB8AC3E}">
        <p14:creationId xmlns:p14="http://schemas.microsoft.com/office/powerpoint/2010/main" val="22216192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5D15B095-838F-34A4-DF1C-471EFDEA2327}"/>
              </a:ext>
            </a:extLst>
          </p:cNvPr>
          <p:cNvPicPr>
            <a:picLocks noChangeAspect="1"/>
          </p:cNvPicPr>
          <p:nvPr/>
        </p:nvPicPr>
        <p:blipFill>
          <a:blip r:embed="rId2"/>
          <a:srcRect/>
          <a:stretch/>
        </p:blipFill>
        <p:spPr bwMode="auto">
          <a:xfrm>
            <a:off x="1446194" y="1108424"/>
            <a:ext cx="9794914" cy="54780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Simple Hohmann Transfer – The Mission Sequence</a:t>
            </a:r>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83</a:t>
            </a:fld>
            <a:endParaRPr lang="en-US"/>
          </a:p>
        </p:txBody>
      </p:sp>
    </p:spTree>
    <p:extLst>
      <p:ext uri="{BB962C8B-B14F-4D97-AF65-F5344CB8AC3E}">
        <p14:creationId xmlns:p14="http://schemas.microsoft.com/office/powerpoint/2010/main" val="8461086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FF9C7B68-EC9D-D0FC-1D02-E36D3553AD9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1087617"/>
            <a:ext cx="10248900" cy="54959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Simple Hohmann Transfer – Running the Script​</a:t>
            </a:r>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84</a:t>
            </a:fld>
            <a:endParaRPr lang="en-US"/>
          </a:p>
        </p:txBody>
      </p:sp>
      <p:cxnSp>
        <p:nvCxnSpPr>
          <p:cNvPr id="6" name="Straight Arrow Connector 5">
            <a:extLst>
              <a:ext uri="{FF2B5EF4-FFF2-40B4-BE49-F238E27FC236}">
                <a16:creationId xmlns:a16="http://schemas.microsoft.com/office/drawing/2014/main" id="{A462CB30-83F0-68EA-6808-BF60A917B14C}"/>
              </a:ext>
            </a:extLst>
          </p:cNvPr>
          <p:cNvCxnSpPr>
            <a:cxnSpLocks/>
          </p:cNvCxnSpPr>
          <p:nvPr/>
        </p:nvCxnSpPr>
        <p:spPr>
          <a:xfrm flipH="1">
            <a:off x="2785535" y="3098800"/>
            <a:ext cx="211665" cy="897469"/>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cxnSp>
        <p:nvCxnSpPr>
          <p:cNvPr id="5" name="Straight Arrow Connector 4">
            <a:extLst>
              <a:ext uri="{FF2B5EF4-FFF2-40B4-BE49-F238E27FC236}">
                <a16:creationId xmlns:a16="http://schemas.microsoft.com/office/drawing/2014/main" id="{7A0F5E00-E668-D797-1E8F-5E2465DDC9FD}"/>
              </a:ext>
            </a:extLst>
          </p:cNvPr>
          <p:cNvCxnSpPr>
            <a:cxnSpLocks/>
          </p:cNvCxnSpPr>
          <p:nvPr/>
        </p:nvCxnSpPr>
        <p:spPr>
          <a:xfrm flipH="1">
            <a:off x="6104467" y="4072467"/>
            <a:ext cx="1058333" cy="1134533"/>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7" name="Rectangle 6">
            <a:extLst>
              <a:ext uri="{FF2B5EF4-FFF2-40B4-BE49-F238E27FC236}">
                <a16:creationId xmlns:a16="http://schemas.microsoft.com/office/drawing/2014/main" id="{AFCD1CAD-8A83-6E86-94B9-F154AEB2C22A}"/>
              </a:ext>
            </a:extLst>
          </p:cNvPr>
          <p:cNvSpPr/>
          <p:nvPr/>
        </p:nvSpPr>
        <p:spPr>
          <a:xfrm>
            <a:off x="5418667" y="5207000"/>
            <a:ext cx="685800" cy="270933"/>
          </a:xfrm>
          <a:prstGeom prst="rect">
            <a:avLst/>
          </a:prstGeom>
          <a:no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5D46AE3F-F0F7-0544-AF8A-57CD5ED9AF17}"/>
              </a:ext>
            </a:extLst>
          </p:cNvPr>
          <p:cNvSpPr txBox="1"/>
          <p:nvPr/>
        </p:nvSpPr>
        <p:spPr>
          <a:xfrm>
            <a:off x="2692400" y="2641600"/>
            <a:ext cx="1134533" cy="321733"/>
          </a:xfrm>
          <a:prstGeom prst="rect">
            <a:avLst/>
          </a:prstGeom>
        </p:spPr>
        <p:txBody>
          <a:bodyPr vert="horz" wrap="square" lIns="91440" tIns="45720" rIns="91440" bIns="45720" rtlCol="0">
            <a:noAutofit/>
          </a:bodyPr>
          <a:lstStyle/>
          <a:p>
            <a:pPr>
              <a:lnSpc>
                <a:spcPct val="90000"/>
              </a:lnSpc>
            </a:pPr>
            <a:r>
              <a:rPr lang="en-US" b="1" u="sng"/>
              <a:t>1. Click</a:t>
            </a:r>
          </a:p>
        </p:txBody>
      </p:sp>
      <p:sp>
        <p:nvSpPr>
          <p:cNvPr id="13" name="TextBox 12">
            <a:extLst>
              <a:ext uri="{FF2B5EF4-FFF2-40B4-BE49-F238E27FC236}">
                <a16:creationId xmlns:a16="http://schemas.microsoft.com/office/drawing/2014/main" id="{F3CE9091-AE1D-20BB-8FF8-0FCC9F53BDFF}"/>
              </a:ext>
            </a:extLst>
          </p:cNvPr>
          <p:cNvSpPr txBox="1"/>
          <p:nvPr/>
        </p:nvSpPr>
        <p:spPr>
          <a:xfrm>
            <a:off x="7162800" y="3810176"/>
            <a:ext cx="1236133" cy="211489"/>
          </a:xfrm>
          <a:prstGeom prst="rect">
            <a:avLst/>
          </a:prstGeom>
        </p:spPr>
        <p:txBody>
          <a:bodyPr vert="horz" wrap="square" lIns="91440" tIns="45720" rIns="91440" bIns="45720" rtlCol="0">
            <a:noAutofit/>
          </a:bodyPr>
          <a:lstStyle/>
          <a:p>
            <a:pPr>
              <a:lnSpc>
                <a:spcPct val="90000"/>
              </a:lnSpc>
            </a:pPr>
            <a:r>
              <a:rPr lang="en-US" sz="2000" b="1" u="sng"/>
              <a:t>2. Click</a:t>
            </a:r>
          </a:p>
        </p:txBody>
      </p:sp>
    </p:spTree>
    <p:extLst>
      <p:ext uri="{BB962C8B-B14F-4D97-AF65-F5344CB8AC3E}">
        <p14:creationId xmlns:p14="http://schemas.microsoft.com/office/powerpoint/2010/main" val="27360087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5D15B095-838F-34A4-DF1C-471EFDEA232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1099490"/>
            <a:ext cx="10248900" cy="5495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Simple Hohmann Transfer – Assessing the Results</a:t>
            </a:r>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85</a:t>
            </a:fld>
            <a:endParaRPr lang="en-US"/>
          </a:p>
        </p:txBody>
      </p:sp>
      <p:cxnSp>
        <p:nvCxnSpPr>
          <p:cNvPr id="3" name="Straight Arrow Connector 2">
            <a:extLst>
              <a:ext uri="{FF2B5EF4-FFF2-40B4-BE49-F238E27FC236}">
                <a16:creationId xmlns:a16="http://schemas.microsoft.com/office/drawing/2014/main" id="{761F1F62-357A-997C-D64F-CBE6F9FC6961}"/>
              </a:ext>
            </a:extLst>
          </p:cNvPr>
          <p:cNvCxnSpPr>
            <a:cxnSpLocks/>
          </p:cNvCxnSpPr>
          <p:nvPr/>
        </p:nvCxnSpPr>
        <p:spPr>
          <a:xfrm flipH="1">
            <a:off x="8640291" y="1834688"/>
            <a:ext cx="360920" cy="571447"/>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5" name="Rectangle 4">
            <a:extLst>
              <a:ext uri="{FF2B5EF4-FFF2-40B4-BE49-F238E27FC236}">
                <a16:creationId xmlns:a16="http://schemas.microsoft.com/office/drawing/2014/main" id="{3D83E01E-A74C-3081-60AC-683216A14F76}"/>
              </a:ext>
            </a:extLst>
          </p:cNvPr>
          <p:cNvSpPr/>
          <p:nvPr/>
        </p:nvSpPr>
        <p:spPr>
          <a:xfrm>
            <a:off x="7118383" y="2397897"/>
            <a:ext cx="1860860" cy="295876"/>
          </a:xfrm>
          <a:prstGeom prst="rect">
            <a:avLst/>
          </a:prstGeom>
          <a:no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14803A5-282A-AE60-C7EA-77CE570D57F5}"/>
              </a:ext>
            </a:extLst>
          </p:cNvPr>
          <p:cNvCxnSpPr>
            <a:cxnSpLocks/>
          </p:cNvCxnSpPr>
          <p:nvPr/>
        </p:nvCxnSpPr>
        <p:spPr>
          <a:xfrm flipH="1" flipV="1">
            <a:off x="9001211" y="3161830"/>
            <a:ext cx="575251" cy="1173992"/>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9" name="Rectangle 8">
            <a:extLst>
              <a:ext uri="{FF2B5EF4-FFF2-40B4-BE49-F238E27FC236}">
                <a16:creationId xmlns:a16="http://schemas.microsoft.com/office/drawing/2014/main" id="{78E7F50A-D62D-D2FE-0E27-601DE1ED6E5B}"/>
              </a:ext>
            </a:extLst>
          </p:cNvPr>
          <p:cNvSpPr/>
          <p:nvPr/>
        </p:nvSpPr>
        <p:spPr>
          <a:xfrm>
            <a:off x="7118383" y="2848271"/>
            <a:ext cx="3769588" cy="295876"/>
          </a:xfrm>
          <a:prstGeom prst="rect">
            <a:avLst/>
          </a:prstGeom>
          <a:no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F491A1C8-D47B-D720-8B4F-93BB03893834}"/>
              </a:ext>
            </a:extLst>
          </p:cNvPr>
          <p:cNvSpPr txBox="1"/>
          <p:nvPr/>
        </p:nvSpPr>
        <p:spPr>
          <a:xfrm>
            <a:off x="8534857" y="4397298"/>
            <a:ext cx="2239295" cy="502830"/>
          </a:xfrm>
          <a:prstGeom prst="rect">
            <a:avLst/>
          </a:prstGeom>
        </p:spPr>
        <p:txBody>
          <a:bodyPr vert="horz" wrap="square" lIns="91440" tIns="45720" rIns="91440" bIns="45720" rtlCol="0">
            <a:noAutofit/>
          </a:bodyPr>
          <a:lstStyle/>
          <a:p>
            <a:pPr>
              <a:lnSpc>
                <a:spcPct val="90000"/>
              </a:lnSpc>
            </a:pPr>
            <a:r>
              <a:rPr lang="en-US" sz="2000" b="1"/>
              <a:t>Targeted Values </a:t>
            </a:r>
          </a:p>
          <a:p>
            <a:pPr>
              <a:lnSpc>
                <a:spcPct val="90000"/>
              </a:lnSpc>
            </a:pPr>
            <a:r>
              <a:rPr lang="en-US" sz="2000" b="1"/>
              <a:t>	    vs. </a:t>
            </a:r>
          </a:p>
          <a:p>
            <a:pPr>
              <a:lnSpc>
                <a:spcPct val="90000"/>
              </a:lnSpc>
            </a:pPr>
            <a:r>
              <a:rPr lang="en-US" sz="2000" b="1"/>
              <a:t>Solution Values</a:t>
            </a:r>
          </a:p>
        </p:txBody>
      </p:sp>
      <p:cxnSp>
        <p:nvCxnSpPr>
          <p:cNvPr id="14" name="Straight Arrow Connector 13">
            <a:extLst>
              <a:ext uri="{FF2B5EF4-FFF2-40B4-BE49-F238E27FC236}">
                <a16:creationId xmlns:a16="http://schemas.microsoft.com/office/drawing/2014/main" id="{0EAC77A7-E761-DEE6-EB33-9689FE181C6B}"/>
              </a:ext>
            </a:extLst>
          </p:cNvPr>
          <p:cNvCxnSpPr>
            <a:cxnSpLocks/>
          </p:cNvCxnSpPr>
          <p:nvPr/>
        </p:nvCxnSpPr>
        <p:spPr>
          <a:xfrm flipH="1" flipV="1">
            <a:off x="5560541" y="3937686"/>
            <a:ext cx="1307768" cy="1646560"/>
          </a:xfrm>
          <a:prstGeom prst="straightConnector1">
            <a:avLst/>
          </a:prstGeom>
          <a:ln w="7620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15" name="TextBox 14">
            <a:extLst>
              <a:ext uri="{FF2B5EF4-FFF2-40B4-BE49-F238E27FC236}">
                <a16:creationId xmlns:a16="http://schemas.microsoft.com/office/drawing/2014/main" id="{BCF1F099-F9D2-ECE9-E1E6-A55E8E348D80}"/>
              </a:ext>
            </a:extLst>
          </p:cNvPr>
          <p:cNvSpPr txBox="1"/>
          <p:nvPr/>
        </p:nvSpPr>
        <p:spPr>
          <a:xfrm>
            <a:off x="4735407" y="5629626"/>
            <a:ext cx="4265804" cy="713510"/>
          </a:xfrm>
          <a:prstGeom prst="rect">
            <a:avLst/>
          </a:prstGeom>
        </p:spPr>
        <p:txBody>
          <a:bodyPr vert="horz" wrap="square" lIns="91440" tIns="45720" rIns="91440" bIns="45720" rtlCol="0">
            <a:noAutofit/>
          </a:bodyPr>
          <a:lstStyle/>
          <a:p>
            <a:pPr>
              <a:lnSpc>
                <a:spcPct val="90000"/>
              </a:lnSpc>
            </a:pPr>
            <a:r>
              <a:rPr lang="en-US" sz="2000" b="1"/>
              <a:t>Visualization of solver iterations (blue) and the final solution (red) </a:t>
            </a:r>
          </a:p>
        </p:txBody>
      </p:sp>
      <p:sp>
        <p:nvSpPr>
          <p:cNvPr id="6" name="TextBox 5">
            <a:extLst>
              <a:ext uri="{FF2B5EF4-FFF2-40B4-BE49-F238E27FC236}">
                <a16:creationId xmlns:a16="http://schemas.microsoft.com/office/drawing/2014/main" id="{7838DFBC-5457-6764-86C4-CE4D4489EDC0}"/>
              </a:ext>
            </a:extLst>
          </p:cNvPr>
          <p:cNvSpPr txBox="1"/>
          <p:nvPr/>
        </p:nvSpPr>
        <p:spPr>
          <a:xfrm>
            <a:off x="8640291" y="1246882"/>
            <a:ext cx="2604554" cy="502830"/>
          </a:xfrm>
          <a:prstGeom prst="rect">
            <a:avLst/>
          </a:prstGeom>
        </p:spPr>
        <p:txBody>
          <a:bodyPr vert="horz" wrap="square" lIns="91440" tIns="45720" rIns="91440" bIns="45720" rtlCol="0">
            <a:noAutofit/>
          </a:bodyPr>
          <a:lstStyle/>
          <a:p>
            <a:pPr>
              <a:lnSpc>
                <a:spcPct val="90000"/>
              </a:lnSpc>
            </a:pPr>
            <a:r>
              <a:rPr lang="en-US" sz="2000" b="1"/>
              <a:t>Thrust required to achieve solution</a:t>
            </a:r>
          </a:p>
        </p:txBody>
      </p:sp>
    </p:spTree>
    <p:extLst>
      <p:ext uri="{BB962C8B-B14F-4D97-AF65-F5344CB8AC3E}">
        <p14:creationId xmlns:p14="http://schemas.microsoft.com/office/powerpoint/2010/main" val="3439666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02B4E-64D3-3F56-1DF0-97A53C1A9D55}"/>
              </a:ext>
            </a:extLst>
          </p:cNvPr>
          <p:cNvSpPr>
            <a:spLocks noGrp="1"/>
          </p:cNvSpPr>
          <p:nvPr>
            <p:ph type="title"/>
          </p:nvPr>
        </p:nvSpPr>
        <p:spPr/>
        <p:txBody>
          <a:bodyPr/>
          <a:lstStyle/>
          <a:p>
            <a:r>
              <a:rPr lang="en-US"/>
              <a:t>Additional Exercises – Changing the Target</a:t>
            </a:r>
          </a:p>
        </p:txBody>
      </p:sp>
      <p:sp>
        <p:nvSpPr>
          <p:cNvPr id="3" name="Content Placeholder 2">
            <a:extLst>
              <a:ext uri="{FF2B5EF4-FFF2-40B4-BE49-F238E27FC236}">
                <a16:creationId xmlns:a16="http://schemas.microsoft.com/office/drawing/2014/main" id="{FEE67A6E-BAA1-92DD-0CDA-5740149C9E82}"/>
              </a:ext>
            </a:extLst>
          </p:cNvPr>
          <p:cNvSpPr>
            <a:spLocks noGrp="1"/>
          </p:cNvSpPr>
          <p:nvPr>
            <p:ph idx="1"/>
          </p:nvPr>
        </p:nvSpPr>
        <p:spPr>
          <a:xfrm>
            <a:off x="1076138" y="1217466"/>
            <a:ext cx="5291711" cy="4741991"/>
          </a:xfrm>
        </p:spPr>
        <p:txBody>
          <a:bodyPr vert="horz" lIns="91440" tIns="45720" rIns="91440" bIns="45720" rtlCol="0" anchor="t">
            <a:normAutofit/>
          </a:bodyPr>
          <a:lstStyle/>
          <a:p>
            <a:pPr marL="347345" indent="-347345"/>
            <a:r>
              <a:rPr lang="en-US" sz="2400" dirty="0">
                <a:latin typeface="Calibri"/>
                <a:cs typeface="Calibri"/>
              </a:rPr>
              <a:t>Suppose instead of a GEO orbit, you wanted to achieve reach GPS orbit (</a:t>
            </a:r>
            <a:r>
              <a:rPr lang="en-US" sz="2400" dirty="0" err="1">
                <a:latin typeface="Calibri"/>
                <a:cs typeface="Calibri"/>
              </a:rPr>
              <a:t>DefaultSC.Earth.RMAG</a:t>
            </a:r>
            <a:r>
              <a:rPr lang="en-US" sz="2400" dirty="0">
                <a:latin typeface="Calibri"/>
                <a:cs typeface="Calibri"/>
              </a:rPr>
              <a:t> = 20,180). How would you change the script?</a:t>
            </a:r>
            <a:endParaRPr lang="en-US" dirty="0">
              <a:latin typeface="Calibri"/>
              <a:cs typeface="Calibri"/>
            </a:endParaRPr>
          </a:p>
          <a:p>
            <a:pPr marL="347345" indent="-347345"/>
            <a:r>
              <a:rPr lang="en-US" sz="2400" dirty="0">
                <a:latin typeface="Calibri"/>
                <a:cs typeface="Calibri"/>
              </a:rPr>
              <a:t>Instead of transferring to a GEO orbit, can you target the burn to achieve a circular orbit at a 25 degree inclination? (Hint: DefaultSC.INC = 25)</a:t>
            </a:r>
          </a:p>
          <a:p>
            <a:pPr marL="347345" indent="-347345"/>
            <a:r>
              <a:rPr lang="en-US" sz="2400" dirty="0">
                <a:latin typeface="Calibri"/>
                <a:cs typeface="Calibri"/>
              </a:rPr>
              <a:t>Putting both together, could you perform an inclination change and a Hohmann transfer? </a:t>
            </a:r>
            <a:endParaRPr lang="en-US" sz="2400" dirty="0"/>
          </a:p>
        </p:txBody>
      </p:sp>
      <p:sp>
        <p:nvSpPr>
          <p:cNvPr id="4" name="Slide Number Placeholder 3">
            <a:extLst>
              <a:ext uri="{FF2B5EF4-FFF2-40B4-BE49-F238E27FC236}">
                <a16:creationId xmlns:a16="http://schemas.microsoft.com/office/drawing/2014/main" id="{F4116011-14DC-E649-6700-FDE4266C13CB}"/>
              </a:ext>
            </a:extLst>
          </p:cNvPr>
          <p:cNvSpPr>
            <a:spLocks noGrp="1"/>
          </p:cNvSpPr>
          <p:nvPr>
            <p:ph type="sldNum" sz="quarter" idx="12"/>
          </p:nvPr>
        </p:nvSpPr>
        <p:spPr/>
        <p:txBody>
          <a:bodyPr/>
          <a:lstStyle/>
          <a:p>
            <a:fld id="{B89D3D56-9C5D-E74E-9C18-21C2C5E31D07}" type="slidenum">
              <a:rPr lang="en-US" smtClean="0"/>
              <a:pPr/>
              <a:t>86</a:t>
            </a:fld>
            <a:endParaRPr lang="en-US"/>
          </a:p>
        </p:txBody>
      </p:sp>
      <p:pic>
        <p:nvPicPr>
          <p:cNvPr id="6" name="Picture 5">
            <a:extLst>
              <a:ext uri="{FF2B5EF4-FFF2-40B4-BE49-F238E27FC236}">
                <a16:creationId xmlns:a16="http://schemas.microsoft.com/office/drawing/2014/main" id="{2C54FB7D-65A2-7A2D-38A4-20767C974261}"/>
              </a:ext>
            </a:extLst>
          </p:cNvPr>
          <p:cNvPicPr>
            <a:picLocks noChangeAspect="1"/>
          </p:cNvPicPr>
          <p:nvPr/>
        </p:nvPicPr>
        <p:blipFill rotWithShape="1">
          <a:blip r:embed="rId2"/>
          <a:srcRect l="33040" t="16144" r="32365" b="6318"/>
          <a:stretch/>
        </p:blipFill>
        <p:spPr>
          <a:xfrm>
            <a:off x="6771502" y="1452143"/>
            <a:ext cx="4217773" cy="4193060"/>
          </a:xfrm>
          <a:prstGeom prst="rect">
            <a:avLst/>
          </a:prstGeom>
        </p:spPr>
      </p:pic>
    </p:spTree>
    <p:extLst>
      <p:ext uri="{BB962C8B-B14F-4D97-AF65-F5344CB8AC3E}">
        <p14:creationId xmlns:p14="http://schemas.microsoft.com/office/powerpoint/2010/main" val="31439148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Solution for Reaching GPS Orbit</a:t>
            </a:r>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87</a:t>
            </a:fld>
            <a:endParaRPr lang="en-US"/>
          </a:p>
        </p:txBody>
      </p:sp>
      <p:pic>
        <p:nvPicPr>
          <p:cNvPr id="3" name="Picture 2">
            <a:extLst>
              <a:ext uri="{FF2B5EF4-FFF2-40B4-BE49-F238E27FC236}">
                <a16:creationId xmlns:a16="http://schemas.microsoft.com/office/drawing/2014/main" id="{7310CA7F-BE9C-2C4E-75E6-BD2DB7FEDA1B}"/>
              </a:ext>
            </a:extLst>
          </p:cNvPr>
          <p:cNvPicPr>
            <a:picLocks noChangeAspect="1"/>
          </p:cNvPicPr>
          <p:nvPr/>
        </p:nvPicPr>
        <p:blipFill>
          <a:blip r:embed="rId2"/>
          <a:srcRect/>
          <a:stretch/>
        </p:blipFill>
        <p:spPr>
          <a:xfrm>
            <a:off x="1331512" y="3989017"/>
            <a:ext cx="9878804" cy="2134564"/>
          </a:xfrm>
          <a:prstGeom prst="rect">
            <a:avLst/>
          </a:prstGeom>
          <a:ln>
            <a:solidFill>
              <a:schemeClr val="tx1"/>
            </a:solidFill>
          </a:ln>
        </p:spPr>
      </p:pic>
      <p:pic>
        <p:nvPicPr>
          <p:cNvPr id="5" name="Picture 4">
            <a:extLst>
              <a:ext uri="{FF2B5EF4-FFF2-40B4-BE49-F238E27FC236}">
                <a16:creationId xmlns:a16="http://schemas.microsoft.com/office/drawing/2014/main" id="{C5D86512-518B-0B0B-F82F-74B2B4416BD6}"/>
              </a:ext>
            </a:extLst>
          </p:cNvPr>
          <p:cNvPicPr>
            <a:picLocks noChangeAspect="1"/>
          </p:cNvPicPr>
          <p:nvPr/>
        </p:nvPicPr>
        <p:blipFill rotWithShape="1">
          <a:blip r:embed="rId3"/>
          <a:srcRect r="6744"/>
          <a:stretch/>
        </p:blipFill>
        <p:spPr>
          <a:xfrm>
            <a:off x="1331512" y="1382051"/>
            <a:ext cx="9878804" cy="1981477"/>
          </a:xfrm>
          <a:prstGeom prst="rect">
            <a:avLst/>
          </a:prstGeom>
          <a:ln>
            <a:solidFill>
              <a:schemeClr val="tx1"/>
            </a:solidFill>
          </a:ln>
        </p:spPr>
      </p:pic>
      <p:sp>
        <p:nvSpPr>
          <p:cNvPr id="6" name="Arrow: Down 5">
            <a:extLst>
              <a:ext uri="{FF2B5EF4-FFF2-40B4-BE49-F238E27FC236}">
                <a16:creationId xmlns:a16="http://schemas.microsoft.com/office/drawing/2014/main" id="{B01F19E4-7F70-D5F5-EEEE-12A7E7D5D96E}"/>
              </a:ext>
            </a:extLst>
          </p:cNvPr>
          <p:cNvSpPr/>
          <p:nvPr/>
        </p:nvSpPr>
        <p:spPr>
          <a:xfrm>
            <a:off x="5964195" y="3458125"/>
            <a:ext cx="387178" cy="37880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977BB9E-22C3-81F9-DB32-238FD0AE2B29}"/>
              </a:ext>
            </a:extLst>
          </p:cNvPr>
          <p:cNvSpPr/>
          <p:nvPr/>
        </p:nvSpPr>
        <p:spPr>
          <a:xfrm>
            <a:off x="4349578" y="5049795"/>
            <a:ext cx="2998573" cy="22242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F5FCEB9-CB52-4CB6-D5FA-3547279BADB0}"/>
              </a:ext>
            </a:extLst>
          </p:cNvPr>
          <p:cNvSpPr/>
          <p:nvPr/>
        </p:nvSpPr>
        <p:spPr>
          <a:xfrm>
            <a:off x="4065372" y="2322657"/>
            <a:ext cx="2870887" cy="22283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2406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Solution for Changing Inclination</a:t>
            </a:r>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88</a:t>
            </a:fld>
            <a:endParaRPr lang="en-US"/>
          </a:p>
        </p:txBody>
      </p:sp>
      <p:pic>
        <p:nvPicPr>
          <p:cNvPr id="3" name="Picture 2">
            <a:extLst>
              <a:ext uri="{FF2B5EF4-FFF2-40B4-BE49-F238E27FC236}">
                <a16:creationId xmlns:a16="http://schemas.microsoft.com/office/drawing/2014/main" id="{424A6891-5D21-F5FC-7761-CF1B1C783BB4}"/>
              </a:ext>
            </a:extLst>
          </p:cNvPr>
          <p:cNvPicPr>
            <a:picLocks noChangeAspect="1"/>
          </p:cNvPicPr>
          <p:nvPr/>
        </p:nvPicPr>
        <p:blipFill>
          <a:blip r:embed="rId2"/>
          <a:srcRect/>
          <a:stretch/>
        </p:blipFill>
        <p:spPr>
          <a:xfrm>
            <a:off x="1331512" y="4016696"/>
            <a:ext cx="9878804" cy="2079204"/>
          </a:xfrm>
          <a:prstGeom prst="rect">
            <a:avLst/>
          </a:prstGeom>
          <a:ln>
            <a:solidFill>
              <a:schemeClr val="tx1"/>
            </a:solidFill>
          </a:ln>
        </p:spPr>
      </p:pic>
      <p:pic>
        <p:nvPicPr>
          <p:cNvPr id="5" name="Picture 4">
            <a:extLst>
              <a:ext uri="{FF2B5EF4-FFF2-40B4-BE49-F238E27FC236}">
                <a16:creationId xmlns:a16="http://schemas.microsoft.com/office/drawing/2014/main" id="{5BA98CD4-0878-5A07-0E04-3CE4D62A2935}"/>
              </a:ext>
            </a:extLst>
          </p:cNvPr>
          <p:cNvPicPr>
            <a:picLocks noChangeAspect="1"/>
          </p:cNvPicPr>
          <p:nvPr/>
        </p:nvPicPr>
        <p:blipFill rotWithShape="1">
          <a:blip r:embed="rId3"/>
          <a:srcRect r="6744"/>
          <a:stretch/>
        </p:blipFill>
        <p:spPr>
          <a:xfrm>
            <a:off x="1331512" y="1382051"/>
            <a:ext cx="9878804" cy="1981477"/>
          </a:xfrm>
          <a:prstGeom prst="rect">
            <a:avLst/>
          </a:prstGeom>
          <a:ln>
            <a:solidFill>
              <a:schemeClr val="tx1"/>
            </a:solidFill>
          </a:ln>
        </p:spPr>
      </p:pic>
      <p:sp>
        <p:nvSpPr>
          <p:cNvPr id="6" name="Arrow: Down 5">
            <a:extLst>
              <a:ext uri="{FF2B5EF4-FFF2-40B4-BE49-F238E27FC236}">
                <a16:creationId xmlns:a16="http://schemas.microsoft.com/office/drawing/2014/main" id="{6E7928AE-8D2B-766B-D608-C95539328D20}"/>
              </a:ext>
            </a:extLst>
          </p:cNvPr>
          <p:cNvSpPr/>
          <p:nvPr/>
        </p:nvSpPr>
        <p:spPr>
          <a:xfrm>
            <a:off x="5964195" y="3458125"/>
            <a:ext cx="387178" cy="2965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B3FE7A-CB9B-7023-9AA2-4A7D22ECD85C}"/>
              </a:ext>
            </a:extLst>
          </p:cNvPr>
          <p:cNvSpPr/>
          <p:nvPr/>
        </p:nvSpPr>
        <p:spPr>
          <a:xfrm>
            <a:off x="3369277" y="5049796"/>
            <a:ext cx="2907956" cy="22198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9BB2ACB-D2B9-FBD0-4E9F-46C209378404}"/>
              </a:ext>
            </a:extLst>
          </p:cNvPr>
          <p:cNvSpPr/>
          <p:nvPr/>
        </p:nvSpPr>
        <p:spPr>
          <a:xfrm>
            <a:off x="3237471" y="2322657"/>
            <a:ext cx="3690552" cy="22242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7041D0-FB13-9D98-0196-8216FD87A0E3}"/>
              </a:ext>
            </a:extLst>
          </p:cNvPr>
          <p:cNvSpPr/>
          <p:nvPr/>
        </p:nvSpPr>
        <p:spPr>
          <a:xfrm>
            <a:off x="3875903" y="4424288"/>
            <a:ext cx="1940012" cy="22242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2F4876-21AE-F6DF-5D44-96636601CD7A}"/>
              </a:ext>
            </a:extLst>
          </p:cNvPr>
          <p:cNvSpPr/>
          <p:nvPr/>
        </p:nvSpPr>
        <p:spPr>
          <a:xfrm>
            <a:off x="3608173" y="1763054"/>
            <a:ext cx="1869990" cy="22242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2168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00A43-9F8D-2E81-E630-1FF4C71EC0A3}"/>
              </a:ext>
            </a:extLst>
          </p:cNvPr>
          <p:cNvSpPr>
            <a:spLocks noGrp="1"/>
          </p:cNvSpPr>
          <p:nvPr>
            <p:ph type="title"/>
          </p:nvPr>
        </p:nvSpPr>
        <p:spPr/>
        <p:txBody>
          <a:bodyPr/>
          <a:lstStyle/>
          <a:p>
            <a:r>
              <a:rPr lang="en-US"/>
              <a:t>Solution for Changing Inclination and Reaching GPS</a:t>
            </a:r>
          </a:p>
        </p:txBody>
      </p:sp>
      <p:sp>
        <p:nvSpPr>
          <p:cNvPr id="4" name="Slide Number Placeholder 3">
            <a:extLst>
              <a:ext uri="{FF2B5EF4-FFF2-40B4-BE49-F238E27FC236}">
                <a16:creationId xmlns:a16="http://schemas.microsoft.com/office/drawing/2014/main" id="{09C20C9B-CC4C-0FC7-F99C-FBA2954A8946}"/>
              </a:ext>
            </a:extLst>
          </p:cNvPr>
          <p:cNvSpPr>
            <a:spLocks noGrp="1"/>
          </p:cNvSpPr>
          <p:nvPr>
            <p:ph type="sldNum" sz="quarter" idx="12"/>
          </p:nvPr>
        </p:nvSpPr>
        <p:spPr/>
        <p:txBody>
          <a:bodyPr/>
          <a:lstStyle/>
          <a:p>
            <a:fld id="{B89D3D56-9C5D-E74E-9C18-21C2C5E31D07}" type="slidenum">
              <a:rPr lang="en-US" smtClean="0"/>
              <a:pPr/>
              <a:t>89</a:t>
            </a:fld>
            <a:endParaRPr lang="en-US"/>
          </a:p>
        </p:txBody>
      </p:sp>
      <p:pic>
        <p:nvPicPr>
          <p:cNvPr id="7" name="Picture 6">
            <a:extLst>
              <a:ext uri="{FF2B5EF4-FFF2-40B4-BE49-F238E27FC236}">
                <a16:creationId xmlns:a16="http://schemas.microsoft.com/office/drawing/2014/main" id="{1FB347DF-0453-F140-77B8-64F6D74F826C}"/>
              </a:ext>
            </a:extLst>
          </p:cNvPr>
          <p:cNvPicPr>
            <a:picLocks noChangeAspect="1"/>
          </p:cNvPicPr>
          <p:nvPr/>
        </p:nvPicPr>
        <p:blipFill>
          <a:blip r:embed="rId2"/>
          <a:srcRect/>
          <a:stretch/>
        </p:blipFill>
        <p:spPr>
          <a:xfrm>
            <a:off x="1357571" y="3836929"/>
            <a:ext cx="9826685" cy="2438740"/>
          </a:xfrm>
          <a:prstGeom prst="rect">
            <a:avLst/>
          </a:prstGeom>
          <a:ln>
            <a:solidFill>
              <a:schemeClr val="tx1"/>
            </a:solidFill>
          </a:ln>
        </p:spPr>
      </p:pic>
      <p:pic>
        <p:nvPicPr>
          <p:cNvPr id="9" name="Picture 8">
            <a:extLst>
              <a:ext uri="{FF2B5EF4-FFF2-40B4-BE49-F238E27FC236}">
                <a16:creationId xmlns:a16="http://schemas.microsoft.com/office/drawing/2014/main" id="{798AAFE9-6738-1C1C-B5B9-885AACED53EB}"/>
              </a:ext>
            </a:extLst>
          </p:cNvPr>
          <p:cNvPicPr>
            <a:picLocks noChangeAspect="1"/>
          </p:cNvPicPr>
          <p:nvPr/>
        </p:nvPicPr>
        <p:blipFill rotWithShape="1">
          <a:blip r:embed="rId3"/>
          <a:srcRect r="6744"/>
          <a:stretch/>
        </p:blipFill>
        <p:spPr>
          <a:xfrm>
            <a:off x="1331512" y="1382051"/>
            <a:ext cx="9878804" cy="1981477"/>
          </a:xfrm>
          <a:prstGeom prst="rect">
            <a:avLst/>
          </a:prstGeom>
          <a:ln>
            <a:solidFill>
              <a:schemeClr val="tx1"/>
            </a:solidFill>
          </a:ln>
        </p:spPr>
      </p:pic>
      <p:sp>
        <p:nvSpPr>
          <p:cNvPr id="10" name="Arrow: Down 9">
            <a:extLst>
              <a:ext uri="{FF2B5EF4-FFF2-40B4-BE49-F238E27FC236}">
                <a16:creationId xmlns:a16="http://schemas.microsoft.com/office/drawing/2014/main" id="{6397894F-058C-E531-8C89-0830CE50379B}"/>
              </a:ext>
            </a:extLst>
          </p:cNvPr>
          <p:cNvSpPr/>
          <p:nvPr/>
        </p:nvSpPr>
        <p:spPr>
          <a:xfrm>
            <a:off x="5964195" y="3458125"/>
            <a:ext cx="387178" cy="29656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ACAB6D-F71F-1D7A-9F97-2D56D397AB89}"/>
              </a:ext>
            </a:extLst>
          </p:cNvPr>
          <p:cNvSpPr/>
          <p:nvPr/>
        </p:nvSpPr>
        <p:spPr>
          <a:xfrm>
            <a:off x="4036541" y="5064808"/>
            <a:ext cx="3278659" cy="22415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EFF645-AFB2-7382-6723-5C1DB683E59B}"/>
              </a:ext>
            </a:extLst>
          </p:cNvPr>
          <p:cNvSpPr/>
          <p:nvPr/>
        </p:nvSpPr>
        <p:spPr>
          <a:xfrm>
            <a:off x="3805880" y="2322657"/>
            <a:ext cx="3122143" cy="26382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BF29BA4-475E-3DED-4A71-803327AEDD52}"/>
              </a:ext>
            </a:extLst>
          </p:cNvPr>
          <p:cNvSpPr/>
          <p:nvPr/>
        </p:nvSpPr>
        <p:spPr>
          <a:xfrm>
            <a:off x="1635210" y="4436048"/>
            <a:ext cx="9549046" cy="27042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0C9E147-BD26-3791-71C6-31295766DC31}"/>
              </a:ext>
            </a:extLst>
          </p:cNvPr>
          <p:cNvSpPr/>
          <p:nvPr/>
        </p:nvSpPr>
        <p:spPr>
          <a:xfrm>
            <a:off x="1635209" y="5288963"/>
            <a:ext cx="6759147" cy="19432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1490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8E2E-3C32-F860-B4AA-9F2944201BF7}"/>
              </a:ext>
            </a:extLst>
          </p:cNvPr>
          <p:cNvSpPr>
            <a:spLocks noGrp="1"/>
          </p:cNvSpPr>
          <p:nvPr>
            <p:ph type="title"/>
          </p:nvPr>
        </p:nvSpPr>
        <p:spPr/>
        <p:txBody>
          <a:bodyPr/>
          <a:lstStyle/>
          <a:p>
            <a:r>
              <a:rPr lang="en-US"/>
              <a:t>System Overview</a:t>
            </a:r>
          </a:p>
        </p:txBody>
      </p:sp>
      <p:sp>
        <p:nvSpPr>
          <p:cNvPr id="3" name="Content Placeholder 2">
            <a:extLst>
              <a:ext uri="{FF2B5EF4-FFF2-40B4-BE49-F238E27FC236}">
                <a16:creationId xmlns:a16="http://schemas.microsoft.com/office/drawing/2014/main" id="{89FE8797-1A2E-4BA4-8C6D-90728DF63278}"/>
              </a:ext>
            </a:extLst>
          </p:cNvPr>
          <p:cNvSpPr>
            <a:spLocks noGrp="1"/>
          </p:cNvSpPr>
          <p:nvPr>
            <p:ph idx="1"/>
          </p:nvPr>
        </p:nvSpPr>
        <p:spPr>
          <a:xfrm>
            <a:off x="1076139" y="1407274"/>
            <a:ext cx="5812961" cy="4552183"/>
          </a:xfrm>
        </p:spPr>
        <p:txBody>
          <a:bodyPr>
            <a:normAutofit fontScale="92500" lnSpcReduction="20000"/>
          </a:bodyPr>
          <a:lstStyle/>
          <a:p>
            <a:r>
              <a:rPr lang="en-US" sz="2800"/>
              <a:t>Applications</a:t>
            </a:r>
          </a:p>
          <a:p>
            <a:pPr lvl="1"/>
            <a:r>
              <a:rPr lang="en-US" sz="2400"/>
              <a:t>Mission Analysis/Optimization</a:t>
            </a:r>
          </a:p>
          <a:p>
            <a:pPr lvl="1"/>
            <a:r>
              <a:rPr lang="en-US" sz="2400"/>
              <a:t>All orbital regimes</a:t>
            </a:r>
          </a:p>
          <a:p>
            <a:r>
              <a:rPr lang="en-US" sz="2800"/>
              <a:t>Comparable to</a:t>
            </a:r>
          </a:p>
          <a:p>
            <a:pPr lvl="1"/>
            <a:r>
              <a:rPr lang="en-US" sz="2400"/>
              <a:t>AGI STK/Astrogator</a:t>
            </a:r>
          </a:p>
          <a:p>
            <a:pPr lvl="1"/>
            <a:r>
              <a:rPr lang="en-US" sz="2400"/>
              <a:t>A. I. Solutions </a:t>
            </a:r>
            <a:r>
              <a:rPr lang="en-US" sz="2400" err="1"/>
              <a:t>FreeFlyer</a:t>
            </a:r>
            <a:endParaRPr lang="en-US" sz="2400"/>
          </a:p>
          <a:p>
            <a:r>
              <a:rPr lang="en-US" sz="2800"/>
              <a:t>Functionality</a:t>
            </a:r>
          </a:p>
          <a:p>
            <a:pPr lvl="1"/>
            <a:r>
              <a:rPr lang="en-US" sz="2400"/>
              <a:t>Full-featured GUI</a:t>
            </a:r>
          </a:p>
          <a:p>
            <a:pPr lvl="1"/>
            <a:r>
              <a:rPr lang="en-US" sz="2400"/>
              <a:t>Custom script infrastructure</a:t>
            </a:r>
          </a:p>
          <a:p>
            <a:pPr lvl="1"/>
            <a:r>
              <a:rPr lang="en-US" sz="2400"/>
              <a:t>Cross-platform core</a:t>
            </a:r>
          </a:p>
          <a:p>
            <a:pPr lvl="1"/>
            <a:r>
              <a:rPr lang="en-US" sz="2400"/>
              <a:t>Precision orbit propagation</a:t>
            </a:r>
          </a:p>
          <a:p>
            <a:pPr lvl="1"/>
            <a:r>
              <a:rPr lang="en-US" sz="2400"/>
              <a:t>Built-in targeting and optimization</a:t>
            </a:r>
          </a:p>
          <a:p>
            <a:pPr lvl="1"/>
            <a:r>
              <a:rPr lang="en-US" sz="2400"/>
              <a:t>Signal/measurement simulation</a:t>
            </a:r>
          </a:p>
          <a:p>
            <a:endParaRPr lang="en-US" sz="2800"/>
          </a:p>
          <a:p>
            <a:pPr lvl="1"/>
            <a:endParaRPr lang="en-US" sz="2400"/>
          </a:p>
        </p:txBody>
      </p:sp>
      <p:sp>
        <p:nvSpPr>
          <p:cNvPr id="4" name="Slide Number Placeholder 3">
            <a:extLst>
              <a:ext uri="{FF2B5EF4-FFF2-40B4-BE49-F238E27FC236}">
                <a16:creationId xmlns:a16="http://schemas.microsoft.com/office/drawing/2014/main" id="{E546ADAC-4503-6DF5-4DEA-2BBBB0C371A4}"/>
              </a:ext>
            </a:extLst>
          </p:cNvPr>
          <p:cNvSpPr>
            <a:spLocks noGrp="1"/>
          </p:cNvSpPr>
          <p:nvPr>
            <p:ph type="sldNum" sz="quarter" idx="12"/>
          </p:nvPr>
        </p:nvSpPr>
        <p:spPr/>
        <p:txBody>
          <a:bodyPr/>
          <a:lstStyle/>
          <a:p>
            <a:fld id="{B89D3D56-9C5D-E74E-9C18-21C2C5E31D07}" type="slidenum">
              <a:rPr lang="en-US" smtClean="0"/>
              <a:pPr/>
              <a:t>9</a:t>
            </a:fld>
            <a:endParaRPr lang="en-US"/>
          </a:p>
        </p:txBody>
      </p:sp>
      <p:pic>
        <p:nvPicPr>
          <p:cNvPr id="6" name="Picture 5">
            <a:extLst>
              <a:ext uri="{FF2B5EF4-FFF2-40B4-BE49-F238E27FC236}">
                <a16:creationId xmlns:a16="http://schemas.microsoft.com/office/drawing/2014/main" id="{87161675-58A8-7588-9084-654627A5882B}"/>
              </a:ext>
            </a:extLst>
          </p:cNvPr>
          <p:cNvPicPr>
            <a:picLocks noChangeAspect="1"/>
          </p:cNvPicPr>
          <p:nvPr/>
        </p:nvPicPr>
        <p:blipFill rotWithShape="1">
          <a:blip r:embed="rId2"/>
          <a:srcRect t="-1" r="351" b="213"/>
          <a:stretch/>
        </p:blipFill>
        <p:spPr>
          <a:xfrm>
            <a:off x="5870605" y="1407274"/>
            <a:ext cx="5790535" cy="4367449"/>
          </a:xfrm>
          <a:prstGeom prst="rect">
            <a:avLst/>
          </a:prstGeom>
          <a:ln>
            <a:solidFill>
              <a:schemeClr val="tx1"/>
            </a:solidFill>
          </a:ln>
        </p:spPr>
      </p:pic>
    </p:spTree>
    <p:extLst>
      <p:ext uri="{BB962C8B-B14F-4D97-AF65-F5344CB8AC3E}">
        <p14:creationId xmlns:p14="http://schemas.microsoft.com/office/powerpoint/2010/main" val="6913681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744F81F-E788-E090-1306-A3E4F1F1E87A}"/>
              </a:ext>
            </a:extLst>
          </p:cNvPr>
          <p:cNvSpPr>
            <a:spLocks noGrp="1"/>
          </p:cNvSpPr>
          <p:nvPr>
            <p:ph type="subTitle" idx="1"/>
          </p:nvPr>
        </p:nvSpPr>
        <p:spPr/>
        <p:txBody>
          <a:bodyPr vert="horz" lIns="91440" tIns="45720" rIns="91440" bIns="45720" rtlCol="0" anchor="t">
            <a:normAutofit/>
          </a:bodyPr>
          <a:lstStyle/>
          <a:p>
            <a:pPr algn="l" rtl="0" fontAlgn="base"/>
            <a:r>
              <a:rPr lang="en-US" b="0" i="0" u="none" strike="noStrike" dirty="0">
                <a:solidFill>
                  <a:srgbClr val="FFFFFF"/>
                </a:solidFill>
                <a:effectLst/>
              </a:rPr>
              <a:t>Jairus </a:t>
            </a:r>
            <a:r>
              <a:rPr lang="en-US" b="0" i="0" u="none" strike="noStrike" dirty="0" err="1">
                <a:solidFill>
                  <a:srgbClr val="FFFFFF"/>
                </a:solidFill>
                <a:effectLst/>
              </a:rPr>
              <a:t>Elarbee</a:t>
            </a:r>
            <a:r>
              <a:rPr lang="en-US" b="0" i="0" dirty="0">
                <a:solidFill>
                  <a:srgbClr val="FFFFFF"/>
                </a:solidFill>
                <a:effectLst/>
              </a:rPr>
              <a:t>​</a:t>
            </a:r>
            <a:endParaRPr lang="en-US" b="0" i="0" dirty="0">
              <a:solidFill>
                <a:srgbClr val="000000"/>
              </a:solidFill>
              <a:effectLst/>
            </a:endParaRPr>
          </a:p>
          <a:p>
            <a:pPr algn="l" rtl="0" fontAlgn="base"/>
            <a:r>
              <a:rPr lang="en-US" b="0" i="0" u="none" strike="noStrike" dirty="0">
                <a:solidFill>
                  <a:srgbClr val="FFFFFF"/>
                </a:solidFill>
                <a:effectLst/>
              </a:rPr>
              <a:t>Emergent Space Technologies/NASA Goddard Space Flight Center</a:t>
            </a:r>
            <a:r>
              <a:rPr lang="en-US" b="0" i="0" dirty="0">
                <a:solidFill>
                  <a:srgbClr val="FFFFFF"/>
                </a:solidFill>
                <a:effectLst/>
              </a:rPr>
              <a:t>​</a:t>
            </a:r>
            <a:endParaRPr lang="en-US" b="0" i="0" dirty="0">
              <a:solidFill>
                <a:srgbClr val="000000"/>
              </a:solidFill>
              <a:effectLst/>
            </a:endParaRPr>
          </a:p>
          <a:p>
            <a:pPr fontAlgn="base"/>
            <a:r>
              <a:rPr lang="en-US" b="0" i="0" u="none" strike="noStrike" dirty="0">
                <a:solidFill>
                  <a:srgbClr val="FFFFFF"/>
                </a:solidFill>
                <a:effectLst/>
              </a:rPr>
              <a:t>October 2023</a:t>
            </a:r>
            <a:r>
              <a:rPr lang="en-US" b="0" i="0" dirty="0">
                <a:solidFill>
                  <a:srgbClr val="FFFFFF"/>
                </a:solidFill>
                <a:effectLst/>
              </a:rPr>
              <a:t>​</a:t>
            </a:r>
            <a:endParaRPr lang="en-US" b="0" i="0" dirty="0">
              <a:solidFill>
                <a:srgbClr val="000000"/>
              </a:solidFill>
              <a:effectLst/>
            </a:endParaRPr>
          </a:p>
        </p:txBody>
      </p:sp>
      <p:sp>
        <p:nvSpPr>
          <p:cNvPr id="3" name="Title 2">
            <a:extLst>
              <a:ext uri="{FF2B5EF4-FFF2-40B4-BE49-F238E27FC236}">
                <a16:creationId xmlns:a16="http://schemas.microsoft.com/office/drawing/2014/main" id="{36648EB9-4491-61E7-E1E1-C18272275665}"/>
              </a:ext>
            </a:extLst>
          </p:cNvPr>
          <p:cNvSpPr>
            <a:spLocks noGrp="1"/>
          </p:cNvSpPr>
          <p:nvPr>
            <p:ph type="title"/>
          </p:nvPr>
        </p:nvSpPr>
        <p:spPr/>
        <p:txBody>
          <a:bodyPr/>
          <a:lstStyle/>
          <a:p>
            <a:r>
              <a:rPr lang="en-US" b="1" i="0" u="none" strike="noStrike" dirty="0">
                <a:solidFill>
                  <a:srgbClr val="FFFF00"/>
                </a:solidFill>
                <a:effectLst/>
                <a:latin typeface="Arial" panose="020B0604020202020204" pitchFamily="34" charset="0"/>
              </a:rPr>
              <a:t>Overview of GMAT Resources (103)</a:t>
            </a:r>
            <a:endParaRPr lang="en-US" dirty="0"/>
          </a:p>
        </p:txBody>
      </p:sp>
    </p:spTree>
    <p:extLst>
      <p:ext uri="{BB962C8B-B14F-4D97-AF65-F5344CB8AC3E}">
        <p14:creationId xmlns:p14="http://schemas.microsoft.com/office/powerpoint/2010/main" val="38476098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2E4D-A72A-4C69-92DC-E21DE2EB6E5B}"/>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91F68BF2-C16A-FE9A-FEA1-C9F946C1B99F}"/>
              </a:ext>
            </a:extLst>
          </p:cNvPr>
          <p:cNvSpPr>
            <a:spLocks noGrp="1"/>
          </p:cNvSpPr>
          <p:nvPr>
            <p:ph idx="1"/>
          </p:nvPr>
        </p:nvSpPr>
        <p:spPr/>
        <p:txBody>
          <a:bodyPr>
            <a:normAutofit/>
          </a:bodyPr>
          <a:lstStyle/>
          <a:p>
            <a:r>
              <a:rPr lang="en-US" dirty="0"/>
              <a:t>Spacecraft</a:t>
            </a:r>
          </a:p>
          <a:p>
            <a:pPr lvl="1"/>
            <a:r>
              <a:rPr lang="en-US" dirty="0"/>
              <a:t>State and epoch options</a:t>
            </a:r>
          </a:p>
          <a:p>
            <a:pPr lvl="1"/>
            <a:r>
              <a:rPr lang="en-US" dirty="0"/>
              <a:t>Parameters of Interest</a:t>
            </a:r>
          </a:p>
          <a:p>
            <a:r>
              <a:rPr lang="en-US" dirty="0"/>
              <a:t>Propagators, Integrators, and </a:t>
            </a:r>
            <a:r>
              <a:rPr lang="en-US" dirty="0" err="1"/>
              <a:t>ForceModels</a:t>
            </a:r>
            <a:endParaRPr lang="en-US" dirty="0"/>
          </a:p>
          <a:p>
            <a:pPr lvl="1"/>
            <a:r>
              <a:rPr lang="en-US" dirty="0"/>
              <a:t>Propagator Overview</a:t>
            </a:r>
          </a:p>
          <a:p>
            <a:pPr lvl="1"/>
            <a:r>
              <a:rPr lang="en-US" dirty="0"/>
              <a:t>Numerical Integrators</a:t>
            </a:r>
          </a:p>
          <a:p>
            <a:pPr lvl="1"/>
            <a:r>
              <a:rPr lang="en-US" dirty="0"/>
              <a:t>Runge-</a:t>
            </a:r>
            <a:r>
              <a:rPr lang="en-US" dirty="0" err="1"/>
              <a:t>Kutta</a:t>
            </a:r>
            <a:r>
              <a:rPr lang="en-US" dirty="0"/>
              <a:t> and Other Integrators</a:t>
            </a:r>
          </a:p>
          <a:p>
            <a:pPr lvl="1"/>
            <a:r>
              <a:rPr lang="en-US" dirty="0"/>
              <a:t>Considerations when selecting an Integrator</a:t>
            </a:r>
          </a:p>
          <a:p>
            <a:pPr lvl="1"/>
            <a:r>
              <a:rPr lang="en-US" dirty="0" err="1"/>
              <a:t>ForceModels</a:t>
            </a:r>
            <a:endParaRPr lang="en-US" dirty="0"/>
          </a:p>
          <a:p>
            <a:pPr lvl="1"/>
            <a:r>
              <a:rPr lang="en-US" dirty="0"/>
              <a:t>Ephemeris Propagation</a:t>
            </a:r>
          </a:p>
          <a:p>
            <a:pPr lvl="1"/>
            <a:r>
              <a:rPr lang="en-US" dirty="0"/>
              <a:t>TLE Propagation</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F12394CA-7A45-A913-78BB-AE4EC36FA190}"/>
              </a:ext>
            </a:extLst>
          </p:cNvPr>
          <p:cNvSpPr>
            <a:spLocks noGrp="1"/>
          </p:cNvSpPr>
          <p:nvPr>
            <p:ph type="sldNum" sz="quarter" idx="12"/>
          </p:nvPr>
        </p:nvSpPr>
        <p:spPr/>
        <p:txBody>
          <a:bodyPr/>
          <a:lstStyle/>
          <a:p>
            <a:fld id="{B89D3D56-9C5D-E74E-9C18-21C2C5E31D07}" type="slidenum">
              <a:rPr lang="en-US" smtClean="0"/>
              <a:pPr/>
              <a:t>91</a:t>
            </a:fld>
            <a:endParaRPr lang="en-US"/>
          </a:p>
        </p:txBody>
      </p:sp>
      <p:sp>
        <p:nvSpPr>
          <p:cNvPr id="5" name="Content Placeholder 2">
            <a:extLst>
              <a:ext uri="{FF2B5EF4-FFF2-40B4-BE49-F238E27FC236}">
                <a16:creationId xmlns:a16="http://schemas.microsoft.com/office/drawing/2014/main" id="{9BE43371-F660-9A39-EE79-13945EFF15EC}"/>
              </a:ext>
            </a:extLst>
          </p:cNvPr>
          <p:cNvSpPr txBox="1">
            <a:spLocks/>
          </p:cNvSpPr>
          <p:nvPr/>
        </p:nvSpPr>
        <p:spPr>
          <a:xfrm>
            <a:off x="5990293" y="1217465"/>
            <a:ext cx="5468756" cy="4741991"/>
          </a:xfrm>
          <a:prstGeom prst="rect">
            <a:avLst/>
          </a:prstGeom>
        </p:spPr>
        <p:txBody>
          <a:bodyPr vert="horz" lIns="91440" tIns="45720" rIns="91440" bIns="45720" rtlCol="0">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a:t>Reporters and Subscribers</a:t>
            </a:r>
          </a:p>
          <a:p>
            <a:pPr lvl="1"/>
            <a:r>
              <a:rPr lang="en-US" dirty="0" err="1"/>
              <a:t>EphemerisFiles</a:t>
            </a:r>
            <a:endParaRPr lang="en-US" dirty="0"/>
          </a:p>
          <a:p>
            <a:pPr lvl="1"/>
            <a:r>
              <a:rPr lang="en-US" dirty="0" err="1"/>
              <a:t>OpenFramesInterface</a:t>
            </a:r>
            <a:endParaRPr lang="en-US" dirty="0"/>
          </a:p>
          <a:p>
            <a:pPr lvl="1"/>
            <a:r>
              <a:rPr lang="en-US" dirty="0" err="1"/>
              <a:t>GroundTrackPlot</a:t>
            </a:r>
            <a:endParaRPr lang="en-US" dirty="0"/>
          </a:p>
          <a:p>
            <a:pPr lvl="1"/>
            <a:r>
              <a:rPr lang="en-US" dirty="0" err="1"/>
              <a:t>ReportFiles</a:t>
            </a:r>
            <a:endParaRPr lang="en-US" dirty="0"/>
          </a:p>
          <a:p>
            <a:pPr lvl="1"/>
            <a:r>
              <a:rPr lang="en-US" dirty="0"/>
              <a:t>Write and Toggle commands</a:t>
            </a:r>
          </a:p>
          <a:p>
            <a:r>
              <a:rPr lang="en-US" dirty="0"/>
              <a:t>Coordinate Systems</a:t>
            </a:r>
          </a:p>
          <a:p>
            <a:r>
              <a:rPr lang="en-US" dirty="0"/>
              <a:t>Differential Correctors</a:t>
            </a:r>
          </a:p>
          <a:p>
            <a:r>
              <a:rPr lang="en-US" dirty="0"/>
              <a:t>Lunar Orbit Insertion Tutorial and Exercises</a:t>
            </a:r>
          </a:p>
          <a:p>
            <a:pPr lvl="1"/>
            <a:endParaRPr lang="en-US" dirty="0"/>
          </a:p>
          <a:p>
            <a:pPr lvl="1"/>
            <a:endParaRPr lang="en-US" dirty="0"/>
          </a:p>
        </p:txBody>
      </p:sp>
    </p:spTree>
    <p:extLst>
      <p:ext uri="{BB962C8B-B14F-4D97-AF65-F5344CB8AC3E}">
        <p14:creationId xmlns:p14="http://schemas.microsoft.com/office/powerpoint/2010/main" val="17332897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5E86-F853-7F0A-BEC1-46CFFE3EF023}"/>
              </a:ext>
            </a:extLst>
          </p:cNvPr>
          <p:cNvSpPr>
            <a:spLocks noGrp="1"/>
          </p:cNvSpPr>
          <p:nvPr>
            <p:ph type="title"/>
          </p:nvPr>
        </p:nvSpPr>
        <p:spPr/>
        <p:txBody>
          <a:bodyPr/>
          <a:lstStyle/>
          <a:p>
            <a:r>
              <a:rPr lang="en-US"/>
              <a:t>Spacecraft</a:t>
            </a:r>
          </a:p>
        </p:txBody>
      </p:sp>
    </p:spTree>
    <p:extLst>
      <p:ext uri="{BB962C8B-B14F-4D97-AF65-F5344CB8AC3E}">
        <p14:creationId xmlns:p14="http://schemas.microsoft.com/office/powerpoint/2010/main" val="563135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68425-6D19-CA31-82B3-88A5F356BAC1}"/>
              </a:ext>
            </a:extLst>
          </p:cNvPr>
          <p:cNvSpPr>
            <a:spLocks noGrp="1"/>
          </p:cNvSpPr>
          <p:nvPr>
            <p:ph type="title"/>
          </p:nvPr>
        </p:nvSpPr>
        <p:spPr/>
        <p:txBody>
          <a:bodyPr/>
          <a:lstStyle/>
          <a:p>
            <a:r>
              <a:rPr lang="en-US"/>
              <a:t>Spacecraft Resource</a:t>
            </a:r>
          </a:p>
        </p:txBody>
      </p:sp>
      <p:sp>
        <p:nvSpPr>
          <p:cNvPr id="3" name="Content Placeholder 2">
            <a:extLst>
              <a:ext uri="{FF2B5EF4-FFF2-40B4-BE49-F238E27FC236}">
                <a16:creationId xmlns:a16="http://schemas.microsoft.com/office/drawing/2014/main" id="{1C088B0E-5DFA-C931-E134-9C23F751C847}"/>
              </a:ext>
            </a:extLst>
          </p:cNvPr>
          <p:cNvSpPr>
            <a:spLocks noGrp="1"/>
          </p:cNvSpPr>
          <p:nvPr>
            <p:ph idx="1"/>
          </p:nvPr>
        </p:nvSpPr>
        <p:spPr>
          <a:xfrm>
            <a:off x="1076139" y="1217466"/>
            <a:ext cx="5440149" cy="4741991"/>
          </a:xfrm>
        </p:spPr>
        <p:txBody>
          <a:bodyPr>
            <a:normAutofit/>
          </a:bodyPr>
          <a:lstStyle/>
          <a:p>
            <a:r>
              <a:rPr lang="en-US" sz="2800" dirty="0"/>
              <a:t>Spacecraft is the resource for modeling artificial objects in space</a:t>
            </a:r>
          </a:p>
          <a:p>
            <a:pPr lvl="1"/>
            <a:r>
              <a:rPr lang="en-US" sz="2000" dirty="0"/>
              <a:t>Larger, natural objects such as planets, moons, comets, and asteroids are modeled as </a:t>
            </a:r>
            <a:r>
              <a:rPr lang="en-US" sz="2000" dirty="0" err="1"/>
              <a:t>CelestialBodies</a:t>
            </a:r>
            <a:endParaRPr lang="en-US" sz="2000" dirty="0"/>
          </a:p>
          <a:p>
            <a:r>
              <a:rPr lang="en-US" sz="2800" dirty="0"/>
              <a:t>Spacecraft can be modelled individually or in groupings using Formations</a:t>
            </a:r>
          </a:p>
          <a:p>
            <a:r>
              <a:rPr lang="en-US" sz="2800" dirty="0"/>
              <a:t>Primary resource that basically every GMAT mission contains</a:t>
            </a:r>
          </a:p>
          <a:p>
            <a:endParaRPr lang="en-US" sz="2800" dirty="0"/>
          </a:p>
          <a:p>
            <a:endParaRPr lang="en-US" sz="2800" dirty="0"/>
          </a:p>
          <a:p>
            <a:endParaRPr lang="en-US" sz="2800" dirty="0"/>
          </a:p>
          <a:p>
            <a:endParaRPr lang="en-US" sz="2800" dirty="0"/>
          </a:p>
        </p:txBody>
      </p:sp>
      <p:sp>
        <p:nvSpPr>
          <p:cNvPr id="4" name="Slide Number Placeholder 3">
            <a:extLst>
              <a:ext uri="{FF2B5EF4-FFF2-40B4-BE49-F238E27FC236}">
                <a16:creationId xmlns:a16="http://schemas.microsoft.com/office/drawing/2014/main" id="{77B52004-085A-BE6E-765C-85B0AD15178E}"/>
              </a:ext>
            </a:extLst>
          </p:cNvPr>
          <p:cNvSpPr>
            <a:spLocks noGrp="1"/>
          </p:cNvSpPr>
          <p:nvPr>
            <p:ph type="sldNum" sz="quarter" idx="12"/>
          </p:nvPr>
        </p:nvSpPr>
        <p:spPr/>
        <p:txBody>
          <a:bodyPr/>
          <a:lstStyle/>
          <a:p>
            <a:fld id="{B89D3D56-9C5D-E74E-9C18-21C2C5E31D07}" type="slidenum">
              <a:rPr lang="en-US" smtClean="0"/>
              <a:pPr/>
              <a:t>93</a:t>
            </a:fld>
            <a:endParaRPr lang="en-US"/>
          </a:p>
        </p:txBody>
      </p:sp>
      <p:pic>
        <p:nvPicPr>
          <p:cNvPr id="6" name="Picture 5">
            <a:extLst>
              <a:ext uri="{FF2B5EF4-FFF2-40B4-BE49-F238E27FC236}">
                <a16:creationId xmlns:a16="http://schemas.microsoft.com/office/drawing/2014/main" id="{D89C1468-2292-2FDF-3D09-5158868FAF39}"/>
              </a:ext>
            </a:extLst>
          </p:cNvPr>
          <p:cNvPicPr>
            <a:picLocks noChangeAspect="1"/>
          </p:cNvPicPr>
          <p:nvPr/>
        </p:nvPicPr>
        <p:blipFill>
          <a:blip r:embed="rId2"/>
          <a:stretch>
            <a:fillRect/>
          </a:stretch>
        </p:blipFill>
        <p:spPr>
          <a:xfrm>
            <a:off x="6379045" y="1382233"/>
            <a:ext cx="5505232" cy="4264945"/>
          </a:xfrm>
          <a:prstGeom prst="rect">
            <a:avLst/>
          </a:prstGeom>
        </p:spPr>
      </p:pic>
    </p:spTree>
    <p:extLst>
      <p:ext uri="{BB962C8B-B14F-4D97-AF65-F5344CB8AC3E}">
        <p14:creationId xmlns:p14="http://schemas.microsoft.com/office/powerpoint/2010/main" val="11378238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1E2C7-2B27-5BC1-33D0-08F9106B706D}"/>
              </a:ext>
            </a:extLst>
          </p:cNvPr>
          <p:cNvSpPr>
            <a:spLocks noGrp="1"/>
          </p:cNvSpPr>
          <p:nvPr>
            <p:ph type="title"/>
          </p:nvPr>
        </p:nvSpPr>
        <p:spPr/>
        <p:txBody>
          <a:bodyPr/>
          <a:lstStyle/>
          <a:p>
            <a:r>
              <a:rPr lang="en-US"/>
              <a:t>Spacecraft – Parameters of Interest</a:t>
            </a:r>
          </a:p>
        </p:txBody>
      </p:sp>
      <p:sp>
        <p:nvSpPr>
          <p:cNvPr id="3" name="Content Placeholder 2">
            <a:extLst>
              <a:ext uri="{FF2B5EF4-FFF2-40B4-BE49-F238E27FC236}">
                <a16:creationId xmlns:a16="http://schemas.microsoft.com/office/drawing/2014/main" id="{B1BACEEF-FB91-C0FC-1C28-1EC720F67354}"/>
              </a:ext>
            </a:extLst>
          </p:cNvPr>
          <p:cNvSpPr>
            <a:spLocks noGrp="1"/>
          </p:cNvSpPr>
          <p:nvPr>
            <p:ph idx="1"/>
          </p:nvPr>
        </p:nvSpPr>
        <p:spPr/>
        <p:txBody>
          <a:bodyPr>
            <a:normAutofit/>
          </a:bodyPr>
          <a:lstStyle/>
          <a:p>
            <a:r>
              <a:rPr lang="en-US" sz="2800" dirty="0"/>
              <a:t>Time Parameters</a:t>
            </a:r>
          </a:p>
          <a:p>
            <a:pPr lvl="1"/>
            <a:r>
              <a:rPr lang="en-US" sz="2000" b="1" dirty="0" err="1"/>
              <a:t>Spacecraft.DateFormat</a:t>
            </a:r>
            <a:r>
              <a:rPr lang="en-US" sz="2000" b="1" dirty="0"/>
              <a:t> </a:t>
            </a:r>
            <a:r>
              <a:rPr lang="en-US" sz="2000" dirty="0"/>
              <a:t>– Specifies the time system the epoch from options such as </a:t>
            </a:r>
            <a:r>
              <a:rPr lang="en-US" sz="2000" dirty="0" err="1"/>
              <a:t>UTCGregorian</a:t>
            </a:r>
            <a:r>
              <a:rPr lang="en-US" sz="2000" dirty="0"/>
              <a:t> and </a:t>
            </a:r>
            <a:r>
              <a:rPr lang="en-US" sz="2000" dirty="0" err="1"/>
              <a:t>TAIModJulian</a:t>
            </a:r>
            <a:endParaRPr lang="en-US" sz="2000" dirty="0"/>
          </a:p>
          <a:p>
            <a:pPr lvl="1"/>
            <a:r>
              <a:rPr lang="en-US" sz="2000" b="1" dirty="0" err="1"/>
              <a:t>Spacecraft.Epoch</a:t>
            </a:r>
            <a:r>
              <a:rPr lang="en-US" sz="2000" b="1" dirty="0"/>
              <a:t> </a:t>
            </a:r>
            <a:r>
              <a:rPr lang="en-US" sz="2000" dirty="0"/>
              <a:t>– The time of the Spacecraft state, which can be entered in Gregorian or MJD</a:t>
            </a:r>
          </a:p>
          <a:p>
            <a:r>
              <a:rPr lang="en-US" sz="2800" dirty="0"/>
              <a:t>State Parameters</a:t>
            </a:r>
          </a:p>
          <a:p>
            <a:pPr lvl="1"/>
            <a:r>
              <a:rPr lang="en-US" sz="2000" dirty="0" err="1"/>
              <a:t>Spacecraft.DisplayStateType</a:t>
            </a:r>
            <a:endParaRPr lang="en-US" sz="2000" dirty="0"/>
          </a:p>
          <a:p>
            <a:pPr lvl="1"/>
            <a:r>
              <a:rPr lang="en-US" sz="2000" b="1" dirty="0" err="1"/>
              <a:t>Spacecraft.X</a:t>
            </a:r>
            <a:r>
              <a:rPr lang="en-US" sz="2000" b="1" dirty="0"/>
              <a:t>/Y/Z/Vx/</a:t>
            </a:r>
            <a:r>
              <a:rPr lang="en-US" sz="2000" b="1" dirty="0" err="1"/>
              <a:t>Vy</a:t>
            </a:r>
            <a:r>
              <a:rPr lang="en-US" sz="2000" b="1" dirty="0"/>
              <a:t>/</a:t>
            </a:r>
            <a:r>
              <a:rPr lang="en-US" sz="2000" b="1" dirty="0" err="1"/>
              <a:t>Vz</a:t>
            </a:r>
            <a:r>
              <a:rPr lang="en-US" sz="2000" dirty="0"/>
              <a:t> – Cartesian state parameters in the Spacecraft’s coordinate system</a:t>
            </a:r>
          </a:p>
          <a:p>
            <a:pPr lvl="1"/>
            <a:r>
              <a:rPr lang="en-US" sz="2000" dirty="0" err="1"/>
              <a:t>Spacecraft.Ecc</a:t>
            </a:r>
            <a:r>
              <a:rPr lang="en-US" sz="2000" dirty="0"/>
              <a:t>/INC/RAAN/SMA/TA/AOP</a:t>
            </a:r>
          </a:p>
        </p:txBody>
      </p:sp>
      <p:sp>
        <p:nvSpPr>
          <p:cNvPr id="4" name="Slide Number Placeholder 3">
            <a:extLst>
              <a:ext uri="{FF2B5EF4-FFF2-40B4-BE49-F238E27FC236}">
                <a16:creationId xmlns:a16="http://schemas.microsoft.com/office/drawing/2014/main" id="{78953973-0148-55D1-EC2D-FAE10F4B89C2}"/>
              </a:ext>
            </a:extLst>
          </p:cNvPr>
          <p:cNvSpPr>
            <a:spLocks noGrp="1"/>
          </p:cNvSpPr>
          <p:nvPr>
            <p:ph type="sldNum" sz="quarter" idx="12"/>
          </p:nvPr>
        </p:nvSpPr>
        <p:spPr/>
        <p:txBody>
          <a:bodyPr/>
          <a:lstStyle/>
          <a:p>
            <a:fld id="{B89D3D56-9C5D-E74E-9C18-21C2C5E31D07}" type="slidenum">
              <a:rPr lang="en-US" smtClean="0"/>
              <a:pPr/>
              <a:t>94</a:t>
            </a:fld>
            <a:endParaRPr lang="en-US"/>
          </a:p>
        </p:txBody>
      </p:sp>
      <p:sp>
        <p:nvSpPr>
          <p:cNvPr id="5" name="Content Placeholder 2">
            <a:extLst>
              <a:ext uri="{FF2B5EF4-FFF2-40B4-BE49-F238E27FC236}">
                <a16:creationId xmlns:a16="http://schemas.microsoft.com/office/drawing/2014/main" id="{75FBFB3D-2C4E-C488-8E3B-8226B09BA79B}"/>
              </a:ext>
            </a:extLst>
          </p:cNvPr>
          <p:cNvSpPr txBox="1">
            <a:spLocks/>
          </p:cNvSpPr>
          <p:nvPr/>
        </p:nvSpPr>
        <p:spPr>
          <a:xfrm>
            <a:off x="6544895" y="1217466"/>
            <a:ext cx="5468756" cy="4741991"/>
          </a:xfrm>
          <a:prstGeom prst="rect">
            <a:avLst/>
          </a:prstGeom>
        </p:spPr>
        <p:txBody>
          <a:bodyPr vert="horz" lIns="91440" tIns="45720" rIns="91440" bIns="45720" rtlCol="0" anchor="t">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7345" indent="-347345"/>
            <a:r>
              <a:rPr lang="en-US" sz="2800" dirty="0"/>
              <a:t>Hardware</a:t>
            </a:r>
            <a:endParaRPr lang="en-US"/>
          </a:p>
          <a:p>
            <a:pPr marL="740410" lvl="1" indent="-283210"/>
            <a:r>
              <a:rPr lang="en-US" sz="2400" b="1" dirty="0" err="1"/>
              <a:t>Spacecraft.Tanks</a:t>
            </a:r>
            <a:r>
              <a:rPr lang="en-US" sz="2400" b="1" dirty="0"/>
              <a:t>/Thrusters </a:t>
            </a:r>
            <a:r>
              <a:rPr lang="en-US" sz="2400" dirty="0"/>
              <a:t>– List of hardware used for finite maneuvers</a:t>
            </a:r>
          </a:p>
          <a:p>
            <a:pPr marL="740410" lvl="1" indent="-283210"/>
            <a:r>
              <a:rPr lang="en-US" sz="2400" dirty="0">
                <a:latin typeface="Calibri"/>
                <a:cs typeface="Calibri"/>
              </a:rPr>
              <a:t>Antenna, Transponders, and Receivers will be discussed in more detail Day 2</a:t>
            </a:r>
            <a:endParaRPr lang="en-US" sz="2000" dirty="0">
              <a:latin typeface="Calibri"/>
              <a:cs typeface="Calibri"/>
            </a:endParaRPr>
          </a:p>
          <a:p>
            <a:pPr marL="347345" indent="-347345"/>
            <a:r>
              <a:rPr lang="en-US" sz="2800" dirty="0"/>
              <a:t>Ballistics Properties</a:t>
            </a:r>
          </a:p>
          <a:p>
            <a:pPr marL="740410" lvl="1" indent="-283210"/>
            <a:r>
              <a:rPr lang="en-US" sz="2000" b="1" dirty="0" err="1"/>
              <a:t>Spacecraft.Mass</a:t>
            </a:r>
            <a:r>
              <a:rPr lang="en-US" sz="2000" b="1" dirty="0"/>
              <a:t> </a:t>
            </a:r>
            <a:r>
              <a:rPr lang="en-US" sz="2000" dirty="0"/>
              <a:t>– Mass in Kg</a:t>
            </a:r>
          </a:p>
          <a:p>
            <a:pPr marL="740410" lvl="1" indent="-283210"/>
            <a:r>
              <a:rPr lang="en-US" sz="2000" b="1" dirty="0" err="1"/>
              <a:t>Spacecraft.DragArea</a:t>
            </a:r>
            <a:r>
              <a:rPr lang="en-US" sz="2000" dirty="0"/>
              <a:t> – Area used to calculate drag force in non-SPAD modeling</a:t>
            </a:r>
          </a:p>
          <a:p>
            <a:pPr marL="740410" lvl="1" indent="-283210"/>
            <a:r>
              <a:rPr lang="en-US" sz="2000" b="1" dirty="0" err="1"/>
              <a:t>Spacecraft.Cd</a:t>
            </a:r>
            <a:r>
              <a:rPr lang="en-US" sz="2000" b="1" dirty="0"/>
              <a:t> </a:t>
            </a:r>
            <a:r>
              <a:rPr lang="en-US" sz="2000" dirty="0"/>
              <a:t>– Coefficient of drag</a:t>
            </a:r>
          </a:p>
          <a:p>
            <a:pPr marL="740410" lvl="1" indent="-283210"/>
            <a:r>
              <a:rPr lang="en-US" sz="2000" b="1" dirty="0" err="1"/>
              <a:t>Spacecraft.Cr</a:t>
            </a:r>
            <a:r>
              <a:rPr lang="en-US" sz="2000" dirty="0"/>
              <a:t> – Coefficient of Reflectivity used to calculate Solar Radiation Pressure</a:t>
            </a:r>
          </a:p>
        </p:txBody>
      </p:sp>
    </p:spTree>
    <p:extLst>
      <p:ext uri="{BB962C8B-B14F-4D97-AF65-F5344CB8AC3E}">
        <p14:creationId xmlns:p14="http://schemas.microsoft.com/office/powerpoint/2010/main" val="32985304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0F6C-7397-45F1-D6C9-F17ABBDB7EB8}"/>
              </a:ext>
            </a:extLst>
          </p:cNvPr>
          <p:cNvSpPr>
            <a:spLocks noGrp="1"/>
          </p:cNvSpPr>
          <p:nvPr>
            <p:ph type="title"/>
          </p:nvPr>
        </p:nvSpPr>
        <p:spPr/>
        <p:txBody>
          <a:bodyPr/>
          <a:lstStyle/>
          <a:p>
            <a:r>
              <a:rPr lang="en-US"/>
              <a:t>Propagators, Integrators, and </a:t>
            </a:r>
            <a:r>
              <a:rPr lang="en-US" err="1"/>
              <a:t>ForceModels</a:t>
            </a:r>
            <a:endParaRPr lang="en-US"/>
          </a:p>
        </p:txBody>
      </p:sp>
    </p:spTree>
    <p:extLst>
      <p:ext uri="{BB962C8B-B14F-4D97-AF65-F5344CB8AC3E}">
        <p14:creationId xmlns:p14="http://schemas.microsoft.com/office/powerpoint/2010/main" val="168409780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22E4D-A72A-4C69-92DC-E21DE2EB6E5B}"/>
              </a:ext>
            </a:extLst>
          </p:cNvPr>
          <p:cNvSpPr>
            <a:spLocks noGrp="1"/>
          </p:cNvSpPr>
          <p:nvPr>
            <p:ph type="title"/>
          </p:nvPr>
        </p:nvSpPr>
        <p:spPr/>
        <p:txBody>
          <a:bodyPr/>
          <a:lstStyle/>
          <a:p>
            <a:r>
              <a:rPr lang="en-US"/>
              <a:t>Propagator Overview</a:t>
            </a:r>
          </a:p>
        </p:txBody>
      </p:sp>
      <p:sp>
        <p:nvSpPr>
          <p:cNvPr id="3" name="Content Placeholder 2">
            <a:extLst>
              <a:ext uri="{FF2B5EF4-FFF2-40B4-BE49-F238E27FC236}">
                <a16:creationId xmlns:a16="http://schemas.microsoft.com/office/drawing/2014/main" id="{91F68BF2-C16A-FE9A-FEA1-C9F946C1B99F}"/>
              </a:ext>
            </a:extLst>
          </p:cNvPr>
          <p:cNvSpPr>
            <a:spLocks noGrp="1"/>
          </p:cNvSpPr>
          <p:nvPr>
            <p:ph idx="1"/>
          </p:nvPr>
        </p:nvSpPr>
        <p:spPr>
          <a:xfrm>
            <a:off x="1076138" y="1217466"/>
            <a:ext cx="5909453" cy="4741991"/>
          </a:xfrm>
        </p:spPr>
        <p:txBody>
          <a:bodyPr/>
          <a:lstStyle/>
          <a:p>
            <a:r>
              <a:rPr lang="en-US" dirty="0"/>
              <a:t>GMAT Propagators are the resource used to model Spacecraft motion</a:t>
            </a:r>
          </a:p>
          <a:p>
            <a:r>
              <a:rPr lang="en-US" dirty="0"/>
              <a:t>This resource has different configuration steps in GUI vs scripting</a:t>
            </a:r>
          </a:p>
          <a:p>
            <a:r>
              <a:rPr lang="en-US" dirty="0"/>
              <a:t>Propagators can be used in a number of different applications in GMAT:</a:t>
            </a:r>
          </a:p>
          <a:p>
            <a:pPr lvl="1"/>
            <a:r>
              <a:rPr lang="en-US" dirty="0"/>
              <a:t>Direct propagation via command in the Mission Sequence</a:t>
            </a:r>
          </a:p>
          <a:p>
            <a:pPr lvl="1"/>
            <a:r>
              <a:rPr lang="en-US" dirty="0"/>
              <a:t>May be assigned to a Simulator for creation of simulated tracking data</a:t>
            </a:r>
          </a:p>
          <a:p>
            <a:pPr lvl="1"/>
            <a:r>
              <a:rPr lang="en-US" dirty="0"/>
              <a:t>Can be assigned to an Estimator (BLS or EKFS) for use during OD</a:t>
            </a:r>
          </a:p>
          <a:p>
            <a:r>
              <a:rPr lang="en-US" dirty="0"/>
              <a:t>Propagators take two approaches to modeling motion	</a:t>
            </a:r>
          </a:p>
          <a:p>
            <a:pPr lvl="1"/>
            <a:r>
              <a:rPr lang="en-US" dirty="0"/>
              <a:t>Numerical integration</a:t>
            </a:r>
          </a:p>
          <a:p>
            <a:pPr lvl="1"/>
            <a:r>
              <a:rPr lang="en-US" dirty="0"/>
              <a:t>Ephemeris interpolation</a:t>
            </a:r>
          </a:p>
        </p:txBody>
      </p:sp>
      <p:sp>
        <p:nvSpPr>
          <p:cNvPr id="4" name="Slide Number Placeholder 3">
            <a:extLst>
              <a:ext uri="{FF2B5EF4-FFF2-40B4-BE49-F238E27FC236}">
                <a16:creationId xmlns:a16="http://schemas.microsoft.com/office/drawing/2014/main" id="{F12394CA-7A45-A913-78BB-AE4EC36FA190}"/>
              </a:ext>
            </a:extLst>
          </p:cNvPr>
          <p:cNvSpPr>
            <a:spLocks noGrp="1"/>
          </p:cNvSpPr>
          <p:nvPr>
            <p:ph type="sldNum" sz="quarter" idx="12"/>
          </p:nvPr>
        </p:nvSpPr>
        <p:spPr/>
        <p:txBody>
          <a:bodyPr/>
          <a:lstStyle/>
          <a:p>
            <a:fld id="{B89D3D56-9C5D-E74E-9C18-21C2C5E31D07}" type="slidenum">
              <a:rPr lang="en-US" smtClean="0"/>
              <a:pPr/>
              <a:t>96</a:t>
            </a:fld>
            <a:endParaRPr lang="en-US"/>
          </a:p>
        </p:txBody>
      </p:sp>
      <p:pic>
        <p:nvPicPr>
          <p:cNvPr id="6" name="Picture 5">
            <a:extLst>
              <a:ext uri="{FF2B5EF4-FFF2-40B4-BE49-F238E27FC236}">
                <a16:creationId xmlns:a16="http://schemas.microsoft.com/office/drawing/2014/main" id="{BC512F7B-D2F0-B513-1105-21706D12FEF8}"/>
              </a:ext>
            </a:extLst>
          </p:cNvPr>
          <p:cNvPicPr>
            <a:picLocks noChangeAspect="1"/>
          </p:cNvPicPr>
          <p:nvPr/>
        </p:nvPicPr>
        <p:blipFill>
          <a:blip r:embed="rId2"/>
          <a:stretch>
            <a:fillRect/>
          </a:stretch>
        </p:blipFill>
        <p:spPr>
          <a:xfrm>
            <a:off x="6985591" y="1514289"/>
            <a:ext cx="4568091" cy="3829421"/>
          </a:xfrm>
          <a:prstGeom prst="rect">
            <a:avLst/>
          </a:prstGeom>
        </p:spPr>
      </p:pic>
    </p:spTree>
    <p:extLst>
      <p:ext uri="{BB962C8B-B14F-4D97-AF65-F5344CB8AC3E}">
        <p14:creationId xmlns:p14="http://schemas.microsoft.com/office/powerpoint/2010/main" val="27826425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C0DE-874C-9679-A986-BA90C337A098}"/>
              </a:ext>
            </a:extLst>
          </p:cNvPr>
          <p:cNvSpPr>
            <a:spLocks noGrp="1"/>
          </p:cNvSpPr>
          <p:nvPr>
            <p:ph type="title"/>
          </p:nvPr>
        </p:nvSpPr>
        <p:spPr/>
        <p:txBody>
          <a:bodyPr/>
          <a:lstStyle/>
          <a:p>
            <a:r>
              <a:rPr lang="en-US"/>
              <a:t>Numerical Integration</a:t>
            </a:r>
          </a:p>
        </p:txBody>
      </p:sp>
      <p:sp>
        <p:nvSpPr>
          <p:cNvPr id="3" name="Content Placeholder 2">
            <a:extLst>
              <a:ext uri="{FF2B5EF4-FFF2-40B4-BE49-F238E27FC236}">
                <a16:creationId xmlns:a16="http://schemas.microsoft.com/office/drawing/2014/main" id="{39451F6A-F4E6-2707-E123-BBCB9A9F91E8}"/>
              </a:ext>
            </a:extLst>
          </p:cNvPr>
          <p:cNvSpPr>
            <a:spLocks noGrp="1"/>
          </p:cNvSpPr>
          <p:nvPr>
            <p:ph idx="1"/>
          </p:nvPr>
        </p:nvSpPr>
        <p:spPr>
          <a:xfrm>
            <a:off x="1076138" y="1217466"/>
            <a:ext cx="10283839" cy="4741991"/>
          </a:xfrm>
        </p:spPr>
        <p:txBody>
          <a:bodyPr vert="horz" lIns="91440" tIns="45720" rIns="91440" bIns="45720" rtlCol="0" anchor="t">
            <a:normAutofit/>
          </a:bodyPr>
          <a:lstStyle/>
          <a:p>
            <a:pPr marL="347345" indent="-347345"/>
            <a:r>
              <a:rPr lang="en-US" dirty="0">
                <a:latin typeface="Calibri"/>
                <a:cs typeface="Calibri"/>
              </a:rPr>
              <a:t>Propagation with a numerical integrator models the forces applied to the spacecraft mathematically and determines the change in state by solving the differential equations </a:t>
            </a:r>
          </a:p>
          <a:p>
            <a:pPr marL="347345" indent="-347345"/>
            <a:r>
              <a:rPr lang="en-US" dirty="0">
                <a:latin typeface="Calibri"/>
                <a:cs typeface="Calibri"/>
              </a:rPr>
              <a:t>Primary method of propagation in GMAT and is the most versatile</a:t>
            </a:r>
          </a:p>
          <a:p>
            <a:pPr marL="347345" indent="-347345"/>
            <a:r>
              <a:rPr lang="en-US" dirty="0">
                <a:latin typeface="Calibri"/>
                <a:cs typeface="Calibri"/>
              </a:rPr>
              <a:t>Propagators contain various fields that let you tune the settings of the integration, such as desired accuracy, step size, and error control</a:t>
            </a:r>
          </a:p>
          <a:p>
            <a:pPr marL="347345" indent="-347345"/>
            <a:endParaRPr lang="en-US" dirty="0">
              <a:latin typeface="Calibri"/>
              <a:cs typeface="Calibri"/>
            </a:endParaRPr>
          </a:p>
          <a:p>
            <a:pPr marL="393192" lvl="1" indent="0">
              <a:buNone/>
            </a:pPr>
            <a:endParaRPr lang="en-US" dirty="0">
              <a:latin typeface="Calibri"/>
              <a:cs typeface="Calibri"/>
            </a:endParaRPr>
          </a:p>
        </p:txBody>
      </p:sp>
      <p:sp>
        <p:nvSpPr>
          <p:cNvPr id="4" name="Slide Number Placeholder 3">
            <a:extLst>
              <a:ext uri="{FF2B5EF4-FFF2-40B4-BE49-F238E27FC236}">
                <a16:creationId xmlns:a16="http://schemas.microsoft.com/office/drawing/2014/main" id="{280C362D-7BD2-C42B-D66F-BEF1A1ACB187}"/>
              </a:ext>
            </a:extLst>
          </p:cNvPr>
          <p:cNvSpPr>
            <a:spLocks noGrp="1"/>
          </p:cNvSpPr>
          <p:nvPr>
            <p:ph type="sldNum" sz="quarter" idx="12"/>
          </p:nvPr>
        </p:nvSpPr>
        <p:spPr/>
        <p:txBody>
          <a:bodyPr/>
          <a:lstStyle/>
          <a:p>
            <a:fld id="{B89D3D56-9C5D-E74E-9C18-21C2C5E31D07}" type="slidenum">
              <a:rPr lang="en-US" smtClean="0"/>
              <a:pPr/>
              <a:t>97</a:t>
            </a:fld>
            <a:endParaRPr lang="en-US"/>
          </a:p>
        </p:txBody>
      </p:sp>
    </p:spTree>
    <p:extLst>
      <p:ext uri="{BB962C8B-B14F-4D97-AF65-F5344CB8AC3E}">
        <p14:creationId xmlns:p14="http://schemas.microsoft.com/office/powerpoint/2010/main" val="36175779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FDBC2-4FD1-E71E-5237-2384FCF3338B}"/>
              </a:ext>
            </a:extLst>
          </p:cNvPr>
          <p:cNvSpPr>
            <a:spLocks noGrp="1"/>
          </p:cNvSpPr>
          <p:nvPr>
            <p:ph type="title"/>
          </p:nvPr>
        </p:nvSpPr>
        <p:spPr/>
        <p:txBody>
          <a:bodyPr/>
          <a:lstStyle/>
          <a:p>
            <a:r>
              <a:rPr lang="en-US" dirty="0"/>
              <a:t>Runge-</a:t>
            </a:r>
            <a:r>
              <a:rPr lang="en-US" dirty="0" err="1"/>
              <a:t>Kutta</a:t>
            </a:r>
            <a:r>
              <a:rPr lang="en-US" dirty="0"/>
              <a:t> and Other Integrator Options</a:t>
            </a:r>
          </a:p>
        </p:txBody>
      </p:sp>
      <p:sp>
        <p:nvSpPr>
          <p:cNvPr id="3" name="Content Placeholder 2">
            <a:extLst>
              <a:ext uri="{FF2B5EF4-FFF2-40B4-BE49-F238E27FC236}">
                <a16:creationId xmlns:a16="http://schemas.microsoft.com/office/drawing/2014/main" id="{AE428710-6307-EE3B-29A5-0A34CA850C6D}"/>
              </a:ext>
            </a:extLst>
          </p:cNvPr>
          <p:cNvSpPr>
            <a:spLocks noGrp="1"/>
          </p:cNvSpPr>
          <p:nvPr>
            <p:ph idx="1"/>
          </p:nvPr>
        </p:nvSpPr>
        <p:spPr/>
        <p:txBody>
          <a:bodyPr/>
          <a:lstStyle/>
          <a:p>
            <a:r>
              <a:rPr lang="en-US" dirty="0"/>
              <a:t>GMAT Contains a number of different Runge-</a:t>
            </a:r>
            <a:r>
              <a:rPr lang="en-US" dirty="0" err="1"/>
              <a:t>Kutta</a:t>
            </a:r>
            <a:r>
              <a:rPr lang="en-US" dirty="0"/>
              <a:t> based integrator options, including:</a:t>
            </a:r>
          </a:p>
          <a:p>
            <a:pPr lvl="1"/>
            <a:r>
              <a:rPr lang="en-US" dirty="0"/>
              <a:t>RungeKutta89 (Default)</a:t>
            </a:r>
          </a:p>
          <a:p>
            <a:pPr lvl="1"/>
            <a:r>
              <a:rPr lang="en-US" dirty="0"/>
              <a:t>RungeKutta68</a:t>
            </a:r>
          </a:p>
          <a:p>
            <a:pPr lvl="1"/>
            <a:r>
              <a:rPr lang="en-US" dirty="0"/>
              <a:t>RungeKutta56</a:t>
            </a:r>
          </a:p>
          <a:p>
            <a:pPr lvl="1"/>
            <a:r>
              <a:rPr lang="en-US" dirty="0"/>
              <a:t>PrinceDormand45</a:t>
            </a:r>
          </a:p>
          <a:p>
            <a:pPr lvl="1"/>
            <a:r>
              <a:rPr lang="en-US" dirty="0"/>
              <a:t>PrinceDormand78</a:t>
            </a:r>
          </a:p>
        </p:txBody>
      </p:sp>
      <p:sp>
        <p:nvSpPr>
          <p:cNvPr id="4" name="Slide Number Placeholder 3">
            <a:extLst>
              <a:ext uri="{FF2B5EF4-FFF2-40B4-BE49-F238E27FC236}">
                <a16:creationId xmlns:a16="http://schemas.microsoft.com/office/drawing/2014/main" id="{090F71FC-5584-DEB0-09EF-55732FA8B7BC}"/>
              </a:ext>
            </a:extLst>
          </p:cNvPr>
          <p:cNvSpPr>
            <a:spLocks noGrp="1"/>
          </p:cNvSpPr>
          <p:nvPr>
            <p:ph type="sldNum" sz="quarter" idx="12"/>
          </p:nvPr>
        </p:nvSpPr>
        <p:spPr/>
        <p:txBody>
          <a:bodyPr/>
          <a:lstStyle/>
          <a:p>
            <a:fld id="{B89D3D56-9C5D-E74E-9C18-21C2C5E31D07}" type="slidenum">
              <a:rPr lang="en-US" smtClean="0"/>
              <a:pPr/>
              <a:t>98</a:t>
            </a:fld>
            <a:endParaRPr lang="en-US"/>
          </a:p>
        </p:txBody>
      </p:sp>
      <p:pic>
        <p:nvPicPr>
          <p:cNvPr id="6" name="Picture 5">
            <a:extLst>
              <a:ext uri="{FF2B5EF4-FFF2-40B4-BE49-F238E27FC236}">
                <a16:creationId xmlns:a16="http://schemas.microsoft.com/office/drawing/2014/main" id="{C628C805-4D84-A1FD-D6A5-ED0304D89DCE}"/>
              </a:ext>
            </a:extLst>
          </p:cNvPr>
          <p:cNvPicPr>
            <a:picLocks noChangeAspect="1"/>
          </p:cNvPicPr>
          <p:nvPr/>
        </p:nvPicPr>
        <p:blipFill>
          <a:blip r:embed="rId2"/>
          <a:stretch>
            <a:fillRect/>
          </a:stretch>
        </p:blipFill>
        <p:spPr>
          <a:xfrm>
            <a:off x="2302601" y="3583381"/>
            <a:ext cx="7586797" cy="2562180"/>
          </a:xfrm>
          <a:prstGeom prst="rect">
            <a:avLst/>
          </a:prstGeom>
        </p:spPr>
      </p:pic>
      <p:sp>
        <p:nvSpPr>
          <p:cNvPr id="5" name="Content Placeholder 2">
            <a:extLst>
              <a:ext uri="{FF2B5EF4-FFF2-40B4-BE49-F238E27FC236}">
                <a16:creationId xmlns:a16="http://schemas.microsoft.com/office/drawing/2014/main" id="{FEABF22C-4929-C1AF-1BF9-9E512EB157AC}"/>
              </a:ext>
            </a:extLst>
          </p:cNvPr>
          <p:cNvSpPr txBox="1">
            <a:spLocks/>
          </p:cNvSpPr>
          <p:nvPr/>
        </p:nvSpPr>
        <p:spPr>
          <a:xfrm>
            <a:off x="6443091" y="1217466"/>
            <a:ext cx="5468756" cy="4741991"/>
          </a:xfrm>
          <a:prstGeom prst="rect">
            <a:avLst/>
          </a:prstGeom>
        </p:spPr>
        <p:txBody>
          <a:bodyPr vert="horz" lIns="91440" tIns="45720" rIns="91440" bIns="45720" rtlCol="0">
            <a:normAutofit/>
          </a:bodyPr>
          <a:lstStyle>
            <a:lvl1pPr marL="347472" indent="-347472" algn="l" defTabSz="914400" rtl="0" eaLnBrk="1" latinLnBrk="0" hangingPunct="1">
              <a:lnSpc>
                <a:spcPct val="80000"/>
              </a:lnSpc>
              <a:spcBef>
                <a:spcPts val="1200"/>
              </a:spcBef>
              <a:buClrTx/>
              <a:buSzPct val="90000"/>
              <a:buFont typeface="Arial" panose="020B0604020202020204" pitchFamily="34" charset="0"/>
              <a:buChar char="●"/>
              <a:defRPr sz="2000" b="0" i="0" kern="1200">
                <a:solidFill>
                  <a:srgbClr val="000000"/>
                </a:solidFill>
                <a:latin typeface="Calibri" panose="020F0502020204030204" pitchFamily="34" charset="0"/>
                <a:ea typeface="+mn-ea"/>
                <a:cs typeface="Calibri" panose="020F0502020204030204" pitchFamily="34" charset="0"/>
              </a:defRPr>
            </a:lvl1pPr>
            <a:lvl2pPr marL="740664" indent="-283464" algn="l" defTabSz="914400" rtl="0" eaLnBrk="1" latinLnBrk="0" hangingPunct="1">
              <a:lnSpc>
                <a:spcPct val="80000"/>
              </a:lnSpc>
              <a:spcBef>
                <a:spcPts val="8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2pPr>
            <a:lvl3pPr marL="860425" indent="-174625" algn="l" defTabSz="914400" rtl="0" eaLnBrk="1" latinLnBrk="0" hangingPunct="1">
              <a:spcBef>
                <a:spcPts val="600"/>
              </a:spcBef>
              <a:buClr>
                <a:schemeClr val="tx1"/>
              </a:buClr>
              <a:buSzPct val="9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3pPr>
            <a:lvl4pPr marL="1144588" indent="-176213" algn="l" defTabSz="914400" rtl="0" eaLnBrk="1" latinLnBrk="0" hangingPunct="1">
              <a:spcBef>
                <a:spcPts val="600"/>
              </a:spcBef>
              <a:buClrTx/>
              <a:buSzPct val="110000"/>
              <a:buFont typeface="Arial" panose="020B0604020202020204" pitchFamily="34" charset="0"/>
              <a:buChar char="►"/>
              <a:defRPr sz="1600" b="0" i="0" kern="1200">
                <a:solidFill>
                  <a:srgbClr val="000000"/>
                </a:solidFill>
                <a:latin typeface="Calibri" panose="020F0502020204030204" pitchFamily="34" charset="0"/>
                <a:ea typeface="+mn-ea"/>
                <a:cs typeface="Calibri" panose="020F0502020204030204" pitchFamily="34" charset="0"/>
              </a:defRPr>
            </a:lvl4pPr>
            <a:lvl5pPr marL="1485900" indent="-222250" algn="l" defTabSz="914400" rtl="0" eaLnBrk="1" latinLnBrk="0" hangingPunct="1">
              <a:spcBef>
                <a:spcPts val="600"/>
              </a:spcBef>
              <a:buClrTx/>
              <a:buSzPct val="90000"/>
              <a:buFont typeface="Courier New" panose="02070309020205020404" pitchFamily="49" charset="0"/>
              <a:buChar char="o"/>
              <a:defRPr sz="1600" b="0" i="0" kern="1200">
                <a:solidFill>
                  <a:srgbClr val="000000"/>
                </a:solidFill>
                <a:latin typeface="Calibri" panose="020F0502020204030204" pitchFamily="34" charset="0"/>
                <a:ea typeface="+mn-ea"/>
                <a:cs typeface="Calibri" panose="020F0502020204030204" pitchFamily="34" charset="0"/>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dirty="0"/>
              <a:t>Two other numerical integrators are also available in GMAT that are based on different mathematical approaches</a:t>
            </a:r>
          </a:p>
          <a:p>
            <a:pPr lvl="1"/>
            <a:r>
              <a:rPr lang="en-US" dirty="0"/>
              <a:t>PrinceDormand853 </a:t>
            </a:r>
          </a:p>
          <a:p>
            <a:pPr lvl="1"/>
            <a:r>
              <a:rPr lang="en-US" dirty="0" err="1"/>
              <a:t>AdamsBashfordMulton</a:t>
            </a:r>
            <a:r>
              <a:rPr lang="en-US" dirty="0"/>
              <a:t> </a:t>
            </a:r>
          </a:p>
          <a:p>
            <a:endParaRPr lang="en-US" dirty="0"/>
          </a:p>
        </p:txBody>
      </p:sp>
    </p:spTree>
    <p:extLst>
      <p:ext uri="{BB962C8B-B14F-4D97-AF65-F5344CB8AC3E}">
        <p14:creationId xmlns:p14="http://schemas.microsoft.com/office/powerpoint/2010/main" val="258614311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C0DE-874C-9679-A986-BA90C337A098}"/>
              </a:ext>
            </a:extLst>
          </p:cNvPr>
          <p:cNvSpPr>
            <a:spLocks noGrp="1"/>
          </p:cNvSpPr>
          <p:nvPr>
            <p:ph type="title"/>
          </p:nvPr>
        </p:nvSpPr>
        <p:spPr/>
        <p:txBody>
          <a:bodyPr/>
          <a:lstStyle/>
          <a:p>
            <a:r>
              <a:rPr lang="en-US"/>
              <a:t>Selecting an Integrator</a:t>
            </a:r>
          </a:p>
        </p:txBody>
      </p:sp>
      <p:sp>
        <p:nvSpPr>
          <p:cNvPr id="3" name="Content Placeholder 2">
            <a:extLst>
              <a:ext uri="{FF2B5EF4-FFF2-40B4-BE49-F238E27FC236}">
                <a16:creationId xmlns:a16="http://schemas.microsoft.com/office/drawing/2014/main" id="{39451F6A-F4E6-2707-E123-BBCB9A9F91E8}"/>
              </a:ext>
            </a:extLst>
          </p:cNvPr>
          <p:cNvSpPr>
            <a:spLocks noGrp="1"/>
          </p:cNvSpPr>
          <p:nvPr>
            <p:ph idx="1"/>
          </p:nvPr>
        </p:nvSpPr>
        <p:spPr>
          <a:xfrm>
            <a:off x="1076139" y="1217466"/>
            <a:ext cx="10407024" cy="4741991"/>
          </a:xfrm>
        </p:spPr>
        <p:txBody>
          <a:bodyPr vert="horz" lIns="91440" tIns="45720" rIns="91440" bIns="45720" rtlCol="0" anchor="t">
            <a:normAutofit/>
          </a:bodyPr>
          <a:lstStyle/>
          <a:p>
            <a:pPr marL="347345" indent="-347345"/>
            <a:r>
              <a:rPr lang="en-US" sz="2800" dirty="0">
                <a:latin typeface="Calibri"/>
                <a:cs typeface="Calibri"/>
              </a:rPr>
              <a:t>No one integrator is appropriate for all situations</a:t>
            </a:r>
          </a:p>
          <a:p>
            <a:pPr marL="347345" indent="-347345"/>
            <a:r>
              <a:rPr lang="en-US" sz="2800" dirty="0">
                <a:latin typeface="Calibri"/>
                <a:cs typeface="Calibri"/>
              </a:rPr>
              <a:t>Selection should be based conditions of the mission</a:t>
            </a:r>
          </a:p>
          <a:p>
            <a:pPr marL="740410" lvl="1" indent="-347345"/>
            <a:r>
              <a:rPr lang="en-US" sz="2000" dirty="0">
                <a:latin typeface="Calibri"/>
                <a:cs typeface="Calibri"/>
              </a:rPr>
              <a:t>What sort of mission is being simulated? Are you modeling a simple, uninterrupted orbit or are there complex maneuvers that require high precision, such as swing-</a:t>
            </a:r>
            <a:r>
              <a:rPr lang="en-US" sz="2000" dirty="0" err="1">
                <a:latin typeface="Calibri"/>
                <a:cs typeface="Calibri"/>
              </a:rPr>
              <a:t>bys</a:t>
            </a:r>
            <a:r>
              <a:rPr lang="en-US" sz="2000" dirty="0">
                <a:latin typeface="Calibri"/>
                <a:cs typeface="Calibri"/>
              </a:rPr>
              <a:t>?</a:t>
            </a:r>
          </a:p>
          <a:p>
            <a:pPr marL="740410" lvl="1" indent="-347345"/>
            <a:r>
              <a:rPr lang="en-US" sz="2000" dirty="0">
                <a:latin typeface="Calibri"/>
                <a:cs typeface="Calibri"/>
              </a:rPr>
              <a:t>What regime of orbit will the craft be in? LEO, GEO, Interplanetary?</a:t>
            </a:r>
          </a:p>
          <a:p>
            <a:pPr marL="740410" lvl="1" indent="-347345"/>
            <a:r>
              <a:rPr lang="en-US" sz="2000" dirty="0">
                <a:latin typeface="Calibri"/>
                <a:cs typeface="Calibri"/>
              </a:rPr>
              <a:t>What are the error tolerances of the mission?</a:t>
            </a:r>
          </a:p>
          <a:p>
            <a:pPr marL="740410" lvl="1" indent="-347345"/>
            <a:r>
              <a:rPr lang="en-US" sz="2000" dirty="0">
                <a:latin typeface="Calibri"/>
                <a:cs typeface="Calibri"/>
              </a:rPr>
              <a:t>What is the length of the mission? For longer scenarios, the performance speed of the integrator will have a larger impact</a:t>
            </a:r>
          </a:p>
          <a:p>
            <a:pPr marL="740410" lvl="1" indent="-347345"/>
            <a:endParaRPr lang="en-US" sz="2000" dirty="0">
              <a:latin typeface="Calibri"/>
              <a:cs typeface="Calibri"/>
            </a:endParaRPr>
          </a:p>
          <a:p>
            <a:pPr marL="347345" indent="-347345"/>
            <a:endParaRPr lang="en-US" sz="2800" dirty="0">
              <a:latin typeface="Calibri"/>
              <a:cs typeface="Calibri"/>
            </a:endParaRPr>
          </a:p>
          <a:p>
            <a:pPr marL="393065" lvl="1" indent="0">
              <a:buNone/>
            </a:pPr>
            <a:endParaRPr lang="en-US" sz="2000" dirty="0">
              <a:latin typeface="Calibri"/>
              <a:cs typeface="Calibri"/>
            </a:endParaRPr>
          </a:p>
        </p:txBody>
      </p:sp>
      <p:sp>
        <p:nvSpPr>
          <p:cNvPr id="4" name="Slide Number Placeholder 3">
            <a:extLst>
              <a:ext uri="{FF2B5EF4-FFF2-40B4-BE49-F238E27FC236}">
                <a16:creationId xmlns:a16="http://schemas.microsoft.com/office/drawing/2014/main" id="{280C362D-7BD2-C42B-D66F-BEF1A1ACB187}"/>
              </a:ext>
            </a:extLst>
          </p:cNvPr>
          <p:cNvSpPr>
            <a:spLocks noGrp="1"/>
          </p:cNvSpPr>
          <p:nvPr>
            <p:ph type="sldNum" sz="quarter" idx="12"/>
          </p:nvPr>
        </p:nvSpPr>
        <p:spPr/>
        <p:txBody>
          <a:bodyPr/>
          <a:lstStyle/>
          <a:p>
            <a:fld id="{B89D3D56-9C5D-E74E-9C18-21C2C5E31D07}" type="slidenum">
              <a:rPr lang="en-US" smtClean="0"/>
              <a:pPr/>
              <a:t>99</a:t>
            </a:fld>
            <a:endParaRPr lang="en-US"/>
          </a:p>
        </p:txBody>
      </p:sp>
    </p:spTree>
    <p:extLst>
      <p:ext uri="{BB962C8B-B14F-4D97-AF65-F5344CB8AC3E}">
        <p14:creationId xmlns:p14="http://schemas.microsoft.com/office/powerpoint/2010/main" val="334473104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a:lnSpc>
            <a:spcPct val="90000"/>
          </a:lnSpc>
          <a:defRPr sz="12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d1c3c23-4704-47cd-b2d0-44b1839816ba">
      <Terms xmlns="http://schemas.microsoft.com/office/infopath/2007/PartnerControls"/>
    </lcf76f155ced4ddcb4097134ff3c332f>
    <TaxCatchAll xmlns="d900e117-17a0-4b24-9e47-511ef1d02c43" xsi:nil="true"/>
    <_dlc_DocId xmlns="cfad2785-1bd2-4924-bc97-0dc15532ab65">GMAT-1010759034-20823</_dlc_DocId>
    <_dlc_DocIdUrl xmlns="cfad2785-1bd2-4924-bc97-0dc15532ab65">
      <Url>https://nasa.sharepoint.com/teams/GMAT-Team/_layouts/15/DocIdRedir.aspx?ID=GMAT-1010759034-20823</Url>
      <Description>GMAT-1010759034-20823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DA04AA3428EB54D860FABC93A835D32" ma:contentTypeVersion="20" ma:contentTypeDescription="Create a new document." ma:contentTypeScope="" ma:versionID="527aefb43fb884748d189ec6c18e40f9">
  <xsd:schema xmlns:xsd="http://www.w3.org/2001/XMLSchema" xmlns:xs="http://www.w3.org/2001/XMLSchema" xmlns:p="http://schemas.microsoft.com/office/2006/metadata/properties" xmlns:ns2="dd1c3c23-4704-47cd-b2d0-44b1839816ba" xmlns:ns3="cfad2785-1bd2-4924-bc97-0dc15532ab65" xmlns:ns4="d900e117-17a0-4b24-9e47-511ef1d02c43" targetNamespace="http://schemas.microsoft.com/office/2006/metadata/properties" ma:root="true" ma:fieldsID="1fcec05ed3032a76dd13c08547950ba9" ns2:_="" ns3:_="" ns4:_="">
    <xsd:import namespace="dd1c3c23-4704-47cd-b2d0-44b1839816ba"/>
    <xsd:import namespace="cfad2785-1bd2-4924-bc97-0dc15532ab65"/>
    <xsd:import namespace="d900e117-17a0-4b24-9e47-511ef1d02c4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3:_dlc_DocId" minOccurs="0"/>
                <xsd:element ref="ns3:_dlc_DocIdUrl" minOccurs="0"/>
                <xsd:element ref="ns3:_dlc_DocIdPersistI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1c3c23-4704-47cd-b2d0-44b1839816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ad2785-1bd2-4924-bc97-0dc15532ab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23" nillable="true" ma:displayName="Document ID Value" ma:description="The value of the document ID assigned to this item." ma:indexed="true"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95feaebe-351b-4149-92f8-12774e1de33f}" ma:internalName="TaxCatchAll" ma:showField="CatchAllData" ma:web="cfad2785-1bd2-4924-bc97-0dc15532ab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958268-2450-4092-80E1-00CFB56E926B}">
  <ds:schemaRefs>
    <ds:schemaRef ds:uri="http://schemas.microsoft.com/sharepoint/events"/>
  </ds:schemaRefs>
</ds:datastoreItem>
</file>

<file path=customXml/itemProps2.xml><?xml version="1.0" encoding="utf-8"?>
<ds:datastoreItem xmlns:ds="http://schemas.openxmlformats.org/officeDocument/2006/customXml" ds:itemID="{58F0F79C-1C53-4464-AD1E-0B1B8FE22CFA}">
  <ds:schemaRefs>
    <ds:schemaRef ds:uri="http://schemas.microsoft.com/office/2006/documentManagement/types"/>
    <ds:schemaRef ds:uri="http://schemas.microsoft.com/office/2006/metadata/properties"/>
    <ds:schemaRef ds:uri="http://www.w3.org/XML/1998/namespace"/>
    <ds:schemaRef ds:uri="http://purl.org/dc/dcmitype/"/>
    <ds:schemaRef ds:uri="http://schemas.openxmlformats.org/package/2006/metadata/core-properties"/>
    <ds:schemaRef ds:uri="http://schemas.microsoft.com/office/infopath/2007/PartnerControls"/>
    <ds:schemaRef ds:uri="http://purl.org/dc/elements/1.1/"/>
    <ds:schemaRef ds:uri="http://purl.org/dc/terms/"/>
    <ds:schemaRef ds:uri="d900e117-17a0-4b24-9e47-511ef1d02c43"/>
    <ds:schemaRef ds:uri="cfad2785-1bd2-4924-bc97-0dc15532ab65"/>
    <ds:schemaRef ds:uri="dd1c3c23-4704-47cd-b2d0-44b1839816ba"/>
  </ds:schemaRefs>
</ds:datastoreItem>
</file>

<file path=customXml/itemProps3.xml><?xml version="1.0" encoding="utf-8"?>
<ds:datastoreItem xmlns:ds="http://schemas.openxmlformats.org/officeDocument/2006/customXml" ds:itemID="{68482A3D-10B4-4725-9F86-17ED5B167026}"/>
</file>

<file path=customXml/itemProps4.xml><?xml version="1.0" encoding="utf-8"?>
<ds:datastoreItem xmlns:ds="http://schemas.openxmlformats.org/officeDocument/2006/customXml" ds:itemID="{BEB79FF0-41A1-4C5B-8521-A4FD08BE9D9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TotalTime>
  <Words>33032</Words>
  <Application>Microsoft Office PowerPoint</Application>
  <PresentationFormat>Widescreen</PresentationFormat>
  <Paragraphs>4057</Paragraphs>
  <Slides>376</Slides>
  <Notes>12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376</vt:i4>
      </vt:variant>
    </vt:vector>
  </HeadingPairs>
  <TitlesOfParts>
    <vt:vector size="389" baseType="lpstr">
      <vt:lpstr>Arial</vt:lpstr>
      <vt:lpstr>Calibri</vt:lpstr>
      <vt:lpstr>Cambria Math</vt:lpstr>
      <vt:lpstr>Consolas</vt:lpstr>
      <vt:lpstr>Courier New</vt:lpstr>
      <vt:lpstr>News Gothic MT</vt:lpstr>
      <vt:lpstr>Nimbus Roman No9 L</vt:lpstr>
      <vt:lpstr>Segoe UI</vt:lpstr>
      <vt:lpstr>Times New Roman</vt:lpstr>
      <vt:lpstr>Wingdings</vt:lpstr>
      <vt:lpstr>Wingdings 2</vt:lpstr>
      <vt:lpstr>Breeze</vt:lpstr>
      <vt:lpstr>Equation</vt:lpstr>
      <vt:lpstr>2023 General Mission Analysis Tool (GMAT)  Training Slides</vt:lpstr>
      <vt:lpstr>Introduction to GMAT Project (101)</vt:lpstr>
      <vt:lpstr>Training Objectives</vt:lpstr>
      <vt:lpstr>Introduction to the GMAT Training Team</vt:lpstr>
      <vt:lpstr>Walkthrough of Training Packet</vt:lpstr>
      <vt:lpstr>GMAT Project Overview</vt:lpstr>
      <vt:lpstr>What is GMAT?</vt:lpstr>
      <vt:lpstr>Project History</vt:lpstr>
      <vt:lpstr>System Overview</vt:lpstr>
      <vt:lpstr>Mission Design and Navigation Applications</vt:lpstr>
      <vt:lpstr>System Features</vt:lpstr>
      <vt:lpstr>System Characteristics</vt:lpstr>
      <vt:lpstr>Usage Summary</vt:lpstr>
      <vt:lpstr>Orbital Mechanics 101</vt:lpstr>
      <vt:lpstr>Common Terms Glossary</vt:lpstr>
      <vt:lpstr>Representing the State – Cartesian and Keplerian</vt:lpstr>
      <vt:lpstr>Keplerian Elements Overview</vt:lpstr>
      <vt:lpstr>Keplerian Elements – Eccentricity and Semi-Major Axis</vt:lpstr>
      <vt:lpstr>Keplerian Elements – Inclination, RAAN, and AOP</vt:lpstr>
      <vt:lpstr>Keplerian Elements Overview –True Anomaly</vt:lpstr>
      <vt:lpstr>Tutorial: Simulating an Orbit</vt:lpstr>
      <vt:lpstr>Simulating an Orbit – Starting GMAT</vt:lpstr>
      <vt:lpstr>Simulating an Orbit – Windows Defender Issue</vt:lpstr>
      <vt:lpstr>Simulating an Orbit – Running the Default Mission</vt:lpstr>
      <vt:lpstr>Simulating an Orbit – Assessing the Results</vt:lpstr>
      <vt:lpstr>PowerPoint Presentation</vt:lpstr>
      <vt:lpstr>Simulating an Orbit – Adding a Spacecraft</vt:lpstr>
      <vt:lpstr>Simulating an Orbit – Editing the Inclination</vt:lpstr>
      <vt:lpstr>Simulating an Orbit – Adding it to OrbitView</vt:lpstr>
      <vt:lpstr>Simulating an Orbit – Adding it to GroundTrackPlot</vt:lpstr>
      <vt:lpstr>Simulating an Orbit – Editing the Propagate Command</vt:lpstr>
      <vt:lpstr>Simulating an Orbit – Editing the Propagate Command</vt:lpstr>
      <vt:lpstr>Simulating an Orbit – Running the Modified Mission</vt:lpstr>
      <vt:lpstr>Simulating an Orbit – Assessing the Results</vt:lpstr>
      <vt:lpstr>Introduction to GMAT Software (102)</vt:lpstr>
      <vt:lpstr>Intro to GMAT Software - Outline</vt:lpstr>
      <vt:lpstr>Key Concepts</vt:lpstr>
      <vt:lpstr>PowerPoint Presentation</vt:lpstr>
      <vt:lpstr>PowerPoint Presentation</vt:lpstr>
      <vt:lpstr>Key Concepts – Execution Model</vt:lpstr>
      <vt:lpstr>Key Concepts – GMAT’s Three Interfaces</vt:lpstr>
      <vt:lpstr>PowerPoint Presentation</vt:lpstr>
      <vt:lpstr>PowerPoint Presentation</vt:lpstr>
      <vt:lpstr>PowerPoint Presentation</vt:lpstr>
      <vt:lpstr>PowerPoint Presentation</vt:lpstr>
      <vt:lpstr>PowerPoint Presentation</vt:lpstr>
      <vt:lpstr>PowerPoint Presentation</vt:lpstr>
      <vt:lpstr>Tour of the GUI</vt:lpstr>
      <vt:lpstr>Tour of the GUI – Toolbar and Menu Bar</vt:lpstr>
      <vt:lpstr>Tour of the GUI – Resource Tree</vt:lpstr>
      <vt:lpstr>Tour of the GUI – Mission Tree</vt:lpstr>
      <vt:lpstr>Tour of the GUI – Output Tree </vt:lpstr>
      <vt:lpstr>Tour of the GUI – Graphical Visualization Tools</vt:lpstr>
      <vt:lpstr>Tour of the Scripting Interface</vt:lpstr>
      <vt:lpstr>Tour of the Scripting Interface – Script Editor</vt:lpstr>
      <vt:lpstr>Tour of the Scripting Interface – Basic Concepts</vt:lpstr>
      <vt:lpstr>Tour of the Scripting Interface – Identifying Commands</vt:lpstr>
      <vt:lpstr>Tour of the Scripting Interface – Identifying Resources</vt:lpstr>
      <vt:lpstr>Tour of the Scripting Interface – Identifying Fields</vt:lpstr>
      <vt:lpstr>Tour of the Scripting Interface – Identifying Parameters</vt:lpstr>
      <vt:lpstr>Tour of the Scripting Interface – Other Components</vt:lpstr>
      <vt:lpstr>Tour of the Scripting Interface – Math Operations</vt:lpstr>
      <vt:lpstr>Tour of the Scripting Interface – Script Editor</vt:lpstr>
      <vt:lpstr>Working Between the GUI and Scripting</vt:lpstr>
      <vt:lpstr>Working Between The GUI and Scripts</vt:lpstr>
      <vt:lpstr>PowerPoint Presentation</vt:lpstr>
      <vt:lpstr>PowerPoint Presentation</vt:lpstr>
      <vt:lpstr>GMAT Structure</vt:lpstr>
      <vt:lpstr>PowerPoint Presentation</vt:lpstr>
      <vt:lpstr>PowerPoint Presentation</vt:lpstr>
      <vt:lpstr>PowerPoint Presentation</vt:lpstr>
      <vt:lpstr>Tutorial: Simple Hohmann Transfer</vt:lpstr>
      <vt:lpstr>Tutorial: Simple Hohmann Transfer</vt:lpstr>
      <vt:lpstr>What is a Hohmann Transfer?</vt:lpstr>
      <vt:lpstr>Simple Hohmann Transfer – Create a New Mission</vt:lpstr>
      <vt:lpstr>Simple Hohmann Transfer – Building Your Own</vt:lpstr>
      <vt:lpstr>Simple Hohmann Transfer – Opening the Sample Script</vt:lpstr>
      <vt:lpstr>Simple Hohmann Transfer – The Spacecraft</vt:lpstr>
      <vt:lpstr>Simple Hohmann Transfer – Propagator and ForceModel</vt:lpstr>
      <vt:lpstr>Simple Hohmann Transfer – The Impulsive Burns</vt:lpstr>
      <vt:lpstr>Simple Hohmann Transfer – The Differential Corrector</vt:lpstr>
      <vt:lpstr>Simple Hohmann Transfer – The OpenFrames Interface</vt:lpstr>
      <vt:lpstr>Simple Hohmann Transfer – The Mission Sequence</vt:lpstr>
      <vt:lpstr>Simple Hohmann Transfer – Running the Script​</vt:lpstr>
      <vt:lpstr>Simple Hohmann Transfer – Assessing the Results</vt:lpstr>
      <vt:lpstr>Additional Exercises – Changing the Target</vt:lpstr>
      <vt:lpstr>Solution for Reaching GPS Orbit</vt:lpstr>
      <vt:lpstr>Solution for Changing Inclination</vt:lpstr>
      <vt:lpstr>Solution for Changing Inclination and Reaching GPS</vt:lpstr>
      <vt:lpstr>Overview of GMAT Resources (103)</vt:lpstr>
      <vt:lpstr>Outline</vt:lpstr>
      <vt:lpstr>Spacecraft</vt:lpstr>
      <vt:lpstr>Spacecraft Resource</vt:lpstr>
      <vt:lpstr>Spacecraft – Parameters of Interest</vt:lpstr>
      <vt:lpstr>Propagators, Integrators, and ForceModels</vt:lpstr>
      <vt:lpstr>Propagator Overview</vt:lpstr>
      <vt:lpstr>Numerical Integration</vt:lpstr>
      <vt:lpstr>Runge-Kutta and Other Integrator Options</vt:lpstr>
      <vt:lpstr>Selecting an Integrator</vt:lpstr>
      <vt:lpstr>Force Models</vt:lpstr>
      <vt:lpstr>Ephemeris Propagation</vt:lpstr>
      <vt:lpstr>TLE Propagation</vt:lpstr>
      <vt:lpstr>Reporters and Subscribers</vt:lpstr>
      <vt:lpstr>GMAT Subscribers – Ephemeris Files</vt:lpstr>
      <vt:lpstr>GMAT Subscribers – Open Frames Interface</vt:lpstr>
      <vt:lpstr>GMAT Subscribers – GroundTrackPlot</vt:lpstr>
      <vt:lpstr>GMAT Subscribers – ReportFile</vt:lpstr>
      <vt:lpstr>GMAT Subscriber – XY Plot</vt:lpstr>
      <vt:lpstr>GMAT Subscriber Commands – Write and Toggle</vt:lpstr>
      <vt:lpstr>Other Resources of Interest</vt:lpstr>
      <vt:lpstr>CoordinateSystem</vt:lpstr>
      <vt:lpstr>Differential Corrector</vt:lpstr>
      <vt:lpstr>Tutorial: Lunar Orbit Insertion</vt:lpstr>
      <vt:lpstr>Tutorial: Lunar Orbit Insertion</vt:lpstr>
      <vt:lpstr>What is B-Plane Targeting?</vt:lpstr>
      <vt:lpstr>Lunar Orbit Insertion – Create a New Script</vt:lpstr>
      <vt:lpstr>Lunar Orbit Insertion – Resources you will need</vt:lpstr>
      <vt:lpstr>Progress check – Resource Tree</vt:lpstr>
      <vt:lpstr>Lunar Orbit Insertion – Mission Sequence</vt:lpstr>
      <vt:lpstr>Progress check – Mission Sequence</vt:lpstr>
      <vt:lpstr>LOI Results and Output</vt:lpstr>
      <vt:lpstr>Spacecraft - Creation</vt:lpstr>
      <vt:lpstr>Spacecraft - Epoch</vt:lpstr>
      <vt:lpstr>Spacecraft - State</vt:lpstr>
      <vt:lpstr>Earth Force Model - Creation</vt:lpstr>
      <vt:lpstr>Earth Force Model – Central and Primary Body</vt:lpstr>
      <vt:lpstr>Earth Force Model – Harmonic Gravity &amp; External Forces </vt:lpstr>
      <vt:lpstr>Lunar Force Model – Creation </vt:lpstr>
      <vt:lpstr>Lunar Force Model – Central and Primary Body</vt:lpstr>
      <vt:lpstr>Lunar Force Model – Harmonic Gravity &amp; External Forces </vt:lpstr>
      <vt:lpstr>Earth and Lunar Propagators - Creation</vt:lpstr>
      <vt:lpstr>Earth and Lunar Propagators – ForceModel and Integrator</vt:lpstr>
      <vt:lpstr>LOI and TOI Maneuvers – Creation</vt:lpstr>
      <vt:lpstr>LOI and TOI Maneuvers – Fields</vt:lpstr>
      <vt:lpstr>Coordinate System And Differential Corrector</vt:lpstr>
      <vt:lpstr>Subscribers – OpenFramesInterface – Creation and CS</vt:lpstr>
      <vt:lpstr>Subscribers – OpenFramesInterface – Objects and Views</vt:lpstr>
      <vt:lpstr>Subscribers – OpenFramesView - EarthView</vt:lpstr>
      <vt:lpstr>Subscribers – OpenFramesView - MoonView</vt:lpstr>
      <vt:lpstr>Subscribers – OpenFramesView - SatView</vt:lpstr>
      <vt:lpstr>Progress check</vt:lpstr>
      <vt:lpstr>Mission Sequence – Start Mission and Initial Propagation</vt:lpstr>
      <vt:lpstr>Mission Sequence – B-Plane Targeting</vt:lpstr>
      <vt:lpstr>Mission Sequence – B-Plane Targeting</vt:lpstr>
      <vt:lpstr>Mission Sequence – B-Plane Targeting</vt:lpstr>
      <vt:lpstr>Mission Sequence – LOI Targeting and Final Propagation</vt:lpstr>
      <vt:lpstr>Mission Sequence – LOI Targeting and Final Propagation</vt:lpstr>
      <vt:lpstr>Mission Sequence – LOI Targeting and Final Propagation</vt:lpstr>
      <vt:lpstr>LOI Results and Output</vt:lpstr>
      <vt:lpstr>LOI Additional Exercises</vt:lpstr>
      <vt:lpstr>Extra Slides</vt:lpstr>
      <vt:lpstr>Runge-Kutta Overview</vt:lpstr>
      <vt:lpstr>Runge-Kutta Integrators Part 1</vt:lpstr>
      <vt:lpstr>Runge-Kutta Integrators Part 2</vt:lpstr>
      <vt:lpstr>Runge-Kutta Integrators Part 3</vt:lpstr>
      <vt:lpstr>AdamsBashforthMoulton Integrator</vt:lpstr>
      <vt:lpstr>Planetary Ephemeris and Celestial Bodies (104)</vt:lpstr>
      <vt:lpstr>Overview</vt:lpstr>
      <vt:lpstr>Celestial Bodies in GMAT</vt:lpstr>
      <vt:lpstr>GMAT’s Default SolarSystem</vt:lpstr>
      <vt:lpstr>Types of CelestialBody</vt:lpstr>
      <vt:lpstr>The Planetary Ephemeris</vt:lpstr>
      <vt:lpstr>GMAT Planetary Ephemeris Options - DEnnn</vt:lpstr>
      <vt:lpstr>GMAT Planetary Ephemeris Options - SPICE</vt:lpstr>
      <vt:lpstr>Considerations Regarding Choice of Planetary Ephemeris Source</vt:lpstr>
      <vt:lpstr>Defining Planetary Orientation</vt:lpstr>
      <vt:lpstr>Introduction to Orbit Determination and Batch Least Squares Estimation (201)</vt:lpstr>
      <vt:lpstr>Outline for Today</vt:lpstr>
      <vt:lpstr>GMAT Navigation/Orbit Determination (OD) Background</vt:lpstr>
      <vt:lpstr>GMAT Navigation</vt:lpstr>
      <vt:lpstr>GMAT Navigation Technical Sources</vt:lpstr>
      <vt:lpstr>General Orbit Determination Capabilities</vt:lpstr>
      <vt:lpstr>Testing and Verification of GMAT Orbit Determination</vt:lpstr>
      <vt:lpstr>GMAT Data Files for OD</vt:lpstr>
      <vt:lpstr>The GMAT Installation Directory Tree</vt:lpstr>
      <vt:lpstr>More on the data/ directory</vt:lpstr>
      <vt:lpstr>Brief Interlude on Time Scales for OD</vt:lpstr>
      <vt:lpstr>Brief Interlude on Time Scales for OD</vt:lpstr>
      <vt:lpstr>Space Weather Data</vt:lpstr>
      <vt:lpstr>Ionosphere and Troposphere Modeling</vt:lpstr>
      <vt:lpstr>Gravity Models for OD</vt:lpstr>
      <vt:lpstr>The GMAT Startup File</vt:lpstr>
      <vt:lpstr>Tracking Data for Orbit Determination</vt:lpstr>
      <vt:lpstr>Introduction to Spacecraft Tracking</vt:lpstr>
      <vt:lpstr>Tracking Observations for Orbit Determination</vt:lpstr>
      <vt:lpstr>Ground Antenna Pointing Angles</vt:lpstr>
      <vt:lpstr>Range</vt:lpstr>
      <vt:lpstr>Range-Rate and Doppler</vt:lpstr>
      <vt:lpstr>Range-Rate and Doppler</vt:lpstr>
      <vt:lpstr>GPS Tracking</vt:lpstr>
      <vt:lpstr>Media Corrections</vt:lpstr>
      <vt:lpstr>Media Corrections</vt:lpstr>
      <vt:lpstr>Other Corrections and Calibrations</vt:lpstr>
      <vt:lpstr>Tracking Data Formats</vt:lpstr>
      <vt:lpstr>GMAT Tracking Data Input Formats</vt:lpstr>
      <vt:lpstr>Tracking Data Input Formats</vt:lpstr>
      <vt:lpstr>Supported Measurement Types</vt:lpstr>
      <vt:lpstr>Example GMAT Tracking Data File</vt:lpstr>
      <vt:lpstr>GMAT’s Modified Julian Date</vt:lpstr>
      <vt:lpstr>GMAT Batch Least Squares OD</vt:lpstr>
      <vt:lpstr>Orbit Determination (OD) Problem Illustration</vt:lpstr>
      <vt:lpstr>Batch Least Squares OD Mathematical Background</vt:lpstr>
      <vt:lpstr>Batch Least Squares Orbit Determination</vt:lpstr>
      <vt:lpstr>Batch Least Squares Orbit Determination</vt:lpstr>
      <vt:lpstr>Batch Least Squares Iterative Differential Correction</vt:lpstr>
      <vt:lpstr>Compute a Differential Correction to the State</vt:lpstr>
      <vt:lpstr>Iterative Behavior of WRMS and State Differences</vt:lpstr>
      <vt:lpstr>Residual Sigma Edit Test</vt:lpstr>
      <vt:lpstr>DC Termination Conditions</vt:lpstr>
      <vt:lpstr>Configuring Batch Least Squares OD</vt:lpstr>
      <vt:lpstr>GMAT Resources for BLS OD</vt:lpstr>
      <vt:lpstr>Spacecraft</vt:lpstr>
      <vt:lpstr>Spacecraft Antenna and Transponder</vt:lpstr>
      <vt:lpstr>Spacecraft Receiver</vt:lpstr>
      <vt:lpstr>ForceModel</vt:lpstr>
      <vt:lpstr>Propagator</vt:lpstr>
      <vt:lpstr>TrackingFileSet</vt:lpstr>
      <vt:lpstr>AcceptFilter and RejectFilter</vt:lpstr>
      <vt:lpstr>GroundStation</vt:lpstr>
      <vt:lpstr>Antenna, Transmitter, Receiver</vt:lpstr>
      <vt:lpstr>ErrorModel</vt:lpstr>
      <vt:lpstr>BatchEstimator</vt:lpstr>
      <vt:lpstr>Running the Estimation</vt:lpstr>
      <vt:lpstr>GMAT OD Output</vt:lpstr>
      <vt:lpstr>Evaluate the BLS OD Results</vt:lpstr>
      <vt:lpstr>Ephemeris Comparisons - Definitions</vt:lpstr>
      <vt:lpstr>Ephemeris Comparisons for BLS OD</vt:lpstr>
      <vt:lpstr>Break</vt:lpstr>
      <vt:lpstr>Special Topics in BLS OD</vt:lpstr>
      <vt:lpstr>Data Editing for Orbit Determination</vt:lpstr>
      <vt:lpstr>Data Editing for Orbit Determination</vt:lpstr>
      <vt:lpstr>Estimated Parameters</vt:lpstr>
      <vt:lpstr>Estimated Parameters</vt:lpstr>
      <vt:lpstr>Epoch Advance for BLS OD</vt:lpstr>
      <vt:lpstr>Epoch Advance for BLS OD</vt:lpstr>
      <vt:lpstr>Generating an Ephemeris from BLS OD</vt:lpstr>
      <vt:lpstr>Generating an Ephemeris from BLS OD</vt:lpstr>
      <vt:lpstr>BLS Constrained State Estimation</vt:lpstr>
      <vt:lpstr>BLS Constrained State Estimation</vt:lpstr>
      <vt:lpstr>BLS OD Troubleshooting</vt:lpstr>
      <vt:lpstr>BLS OD Fails to Converge</vt:lpstr>
      <vt:lpstr>My Solution Won’t Converge!!</vt:lpstr>
      <vt:lpstr>My Solution Won’t Converge!!</vt:lpstr>
      <vt:lpstr>Solution Converged But Has QA Metric Failures</vt:lpstr>
      <vt:lpstr>End of the BLS Training Material</vt:lpstr>
      <vt:lpstr>Introduction to Kalman Filter Estimation (202)</vt:lpstr>
      <vt:lpstr>Outline for Today</vt:lpstr>
      <vt:lpstr>GMAT Extended Kalman Filter</vt:lpstr>
      <vt:lpstr>Extended Kalman Filter Orbit Determination</vt:lpstr>
      <vt:lpstr>Major Differences Between BLS and EKF OD</vt:lpstr>
      <vt:lpstr>Batch Least Squares versus Sequential Filter</vt:lpstr>
      <vt:lpstr>Kalman Filter OD Mathematical Background</vt:lpstr>
      <vt:lpstr>Outline of Filter Algorithm</vt:lpstr>
      <vt:lpstr>Filter Time Update</vt:lpstr>
      <vt:lpstr>Filter Measurement Update</vt:lpstr>
      <vt:lpstr>Time Update and Measurement Update</vt:lpstr>
      <vt:lpstr>Filter Data Editing</vt:lpstr>
      <vt:lpstr>Developing Filter Intuition</vt:lpstr>
      <vt:lpstr>Developing Filter Intuition</vt:lpstr>
      <vt:lpstr>Developing Filter Intuition</vt:lpstr>
      <vt:lpstr>Demonstrating a Simple Kalman Filter for a Linear System</vt:lpstr>
      <vt:lpstr>Configuring Extended Kalman Filter OD</vt:lpstr>
      <vt:lpstr>GMAT Resources for Kalman Filter OD</vt:lpstr>
      <vt:lpstr>ExtendedKalmanFilter</vt:lpstr>
      <vt:lpstr>ProcessNoiseModel</vt:lpstr>
      <vt:lpstr>EstimatedParameter</vt:lpstr>
      <vt:lpstr>Gauss-Markov and Random Constant Parameters</vt:lpstr>
      <vt:lpstr>Evaluate the EKF OD Results</vt:lpstr>
      <vt:lpstr>Scaled Residuals (aka Residual Ratios)</vt:lpstr>
      <vt:lpstr>Filter Convergence</vt:lpstr>
      <vt:lpstr>Running the Smoother (EKFS)</vt:lpstr>
      <vt:lpstr>GMAT Smoother Algorithm</vt:lpstr>
      <vt:lpstr>GMAT Smoother Algorithm</vt:lpstr>
      <vt:lpstr>Forward Filter, Backward Filter, and Smoother Covariance</vt:lpstr>
      <vt:lpstr>Smoother</vt:lpstr>
      <vt:lpstr>Filter/Smoother Consistency Tests</vt:lpstr>
      <vt:lpstr>Break</vt:lpstr>
      <vt:lpstr>Filter Tuning</vt:lpstr>
      <vt:lpstr>What is Filter Tuning?</vt:lpstr>
      <vt:lpstr>Goals of Filter Tuning</vt:lpstr>
      <vt:lpstr>Choosing Estimated Parameters</vt:lpstr>
      <vt:lpstr>Measurement Noise</vt:lpstr>
      <vt:lpstr>Residual Ratios (aka Scaled Residuals)</vt:lpstr>
      <vt:lpstr>Process Noise</vt:lpstr>
      <vt:lpstr>Filter Troubleshooting</vt:lpstr>
      <vt:lpstr>Difficulty with Cold Start or Initialization</vt:lpstr>
      <vt:lpstr>Difficulty with Cold Start or Initialization</vt:lpstr>
      <vt:lpstr>End of the EKFS Training Material</vt:lpstr>
      <vt:lpstr>Additional Topics in Estimation (203)</vt:lpstr>
      <vt:lpstr>Outline for Today</vt:lpstr>
      <vt:lpstr>Measurement Data Simulation</vt:lpstr>
      <vt:lpstr>Tracking Data Simulation</vt:lpstr>
      <vt:lpstr>Simulator</vt:lpstr>
      <vt:lpstr>Tracking File Sets for Data Simulation</vt:lpstr>
      <vt:lpstr>Multi-Spacecraft Estimation and Crosslink Tracking</vt:lpstr>
      <vt:lpstr>Simultaneously Estimating Multiple Spacecraft</vt:lpstr>
      <vt:lpstr>Crosslink vs. Relay Tracking</vt:lpstr>
      <vt:lpstr>Example Case – Lunar Tracking Constellation</vt:lpstr>
      <vt:lpstr>Configuring Crosslink tracking and Multi-Spacecraft Estimation</vt:lpstr>
      <vt:lpstr>Configuring an Ephemeris Propagator</vt:lpstr>
      <vt:lpstr>Covariance Propagation</vt:lpstr>
      <vt:lpstr>Covariance Propagation</vt:lpstr>
      <vt:lpstr>Covariance Propagation</vt:lpstr>
      <vt:lpstr>Estimator MATLAB File Generation</vt:lpstr>
      <vt:lpstr>Estimator MATLAB Data File</vt:lpstr>
      <vt:lpstr>Using Write and #Include</vt:lpstr>
      <vt:lpstr>Write Command</vt:lpstr>
      <vt:lpstr>Write Command</vt:lpstr>
      <vt:lpstr>Importing a State Written by the Write Command</vt:lpstr>
      <vt:lpstr>Writing Formatted Strings</vt:lpstr>
      <vt:lpstr>GMAT Components and the GMAT API (301)</vt:lpstr>
      <vt:lpstr>GMAT System Architecture</vt:lpstr>
      <vt:lpstr>GMAT System Architecture</vt:lpstr>
      <vt:lpstr>The GMAT Engine</vt:lpstr>
      <vt:lpstr>GMAT System Architecture: Interpreting Scripts</vt:lpstr>
      <vt:lpstr>GMAT System Architecture: Running the Simulation</vt:lpstr>
      <vt:lpstr>GMAT API Introduction</vt:lpstr>
      <vt:lpstr>The GMAT API</vt:lpstr>
      <vt:lpstr>API Setup</vt:lpstr>
      <vt:lpstr>API Setup (cont’d)</vt:lpstr>
      <vt:lpstr>API Setup (cont’d)</vt:lpstr>
      <vt:lpstr>API Access (Python) vs GMAT Scripting</vt:lpstr>
      <vt:lpstr>Running GMAT Scripts with the API</vt:lpstr>
      <vt:lpstr>Script Functions: Loading the script</vt:lpstr>
      <vt:lpstr>Script Functions: Running</vt:lpstr>
      <vt:lpstr>Script Functions: Watching the Log</vt:lpstr>
      <vt:lpstr>Script Functions: Accessing Configured Objects</vt:lpstr>
      <vt:lpstr>Script Functions: Using Run Results</vt:lpstr>
      <vt:lpstr>Script Functions: Rerunning</vt:lpstr>
      <vt:lpstr>Python Driver Script</vt:lpstr>
      <vt:lpstr>Script Functions: An Exercise</vt:lpstr>
      <vt:lpstr>API Use: Time Systems, Coordinate Systems, Conversions, and Propagation (302)</vt:lpstr>
      <vt:lpstr>Direct API Use </vt:lpstr>
      <vt:lpstr>Time Systems and the TimeSystemConverter Singleton</vt:lpstr>
      <vt:lpstr>User Objects</vt:lpstr>
      <vt:lpstr>Coordinate System Introduction</vt:lpstr>
      <vt:lpstr>User Object and Coordinate System Construction</vt:lpstr>
      <vt:lpstr>Coordinate System Conversion Example</vt:lpstr>
      <vt:lpstr>Coordinate System Conversions, Note 1</vt:lpstr>
      <vt:lpstr>Coordinate System Conversions, Note 2</vt:lpstr>
      <vt:lpstr>Coordinate System Conversions, Note 3</vt:lpstr>
      <vt:lpstr>Axis Systems (1 of 2)</vt:lpstr>
      <vt:lpstr>Axis Systems (2 of 2)</vt:lpstr>
      <vt:lpstr>Object Referenced Coordinates</vt:lpstr>
      <vt:lpstr>Propagation</vt:lpstr>
      <vt:lpstr>Numerical Propagation Components</vt:lpstr>
      <vt:lpstr>Ephemeris and Analytic Propagators</vt:lpstr>
      <vt:lpstr>Spacecraft Configuration</vt:lpstr>
      <vt:lpstr>Force Model Configuration</vt:lpstr>
      <vt:lpstr>Integrator Configuration</vt:lpstr>
      <vt:lpstr>Propagation.  Finally.</vt:lpstr>
      <vt:lpstr>Using Coordinate Systems and Propagation Together</vt:lpstr>
      <vt:lpstr>Problem Statement</vt:lpstr>
      <vt:lpstr>Simulation Elements</vt:lpstr>
      <vt:lpstr>Spacecraft Configuration</vt:lpstr>
      <vt:lpstr>Force Model Configuration</vt:lpstr>
      <vt:lpstr>Propagator Configuration</vt:lpstr>
      <vt:lpstr>Station Configuration</vt:lpstr>
      <vt:lpstr>The Simulation (1 of 2)</vt:lpstr>
      <vt:lpstr>The Simulation (2 of 2)</vt:lpstr>
      <vt:lpstr>The Simulation Run</vt:lpstr>
      <vt:lpstr>Lunar Accesses: An Exercise</vt:lpstr>
      <vt:lpstr>Integration in GMAT (303)</vt:lpstr>
      <vt:lpstr>The GMAT Propagation Problem</vt:lpstr>
      <vt:lpstr>The GMAT Integration Problem</vt:lpstr>
      <vt:lpstr>Euler’s Method for State Evolution</vt:lpstr>
      <vt:lpstr>The Runge-Kutta Method (2nd Order)</vt:lpstr>
      <vt:lpstr>The Runge-Kutta Method (2nd Order)</vt:lpstr>
      <vt:lpstr>Step Size Control</vt:lpstr>
      <vt:lpstr>Step Size Control</vt:lpstr>
      <vt:lpstr>Step Size Control</vt:lpstr>
      <vt:lpstr>Control Options</vt:lpstr>
      <vt:lpstr>GMAT Propagator and Integrators</vt:lpstr>
      <vt:lpstr>Propagator Selection</vt:lpstr>
      <vt:lpstr>Runge-Kutta Options</vt:lpstr>
      <vt:lpstr>Runge-Kutta Comparison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Mission Analysis Tool (GMAT)</dc:title>
  <dc:subject>2023 GMAT Training Slides</dc:subject>
  <dc:creator>jairus.elarbee@emergentspace.com</dc:creator>
  <cp:lastModifiedBy>Dove, Edwin (GSFC-5950)</cp:lastModifiedBy>
  <cp:revision>33</cp:revision>
  <cp:lastPrinted>2016-11-14T15:37:12Z</cp:lastPrinted>
  <dcterms:created xsi:type="dcterms:W3CDTF">2015-04-22T14:51:34Z</dcterms:created>
  <dcterms:modified xsi:type="dcterms:W3CDTF">2025-03-26T18:14:00Z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0x010100ADA04AA3428EB54D860FABC93A835D32</vt:lpwstr>
  </property>
  <property fmtid="{D5CDD505-2E9C-101B-9397-08002B2CF9AE}" pid="3" name="MediaServiceImageTags">
    <vt:lpwstr/>
  </property>
  <property fmtid="{D5CDD505-2E9C-101B-9397-08002B2CF9AE}" pid="4" name="_dlc_DocIdItemGuid">
    <vt:lpwstr>9a3e5dc2-dfa3-46dd-90b5-e1ba345dfab3</vt:lpwstr>
  </property>
</Properties>
</file>