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  <p:sldMasterId id="2147483725" r:id="rId2"/>
  </p:sldMasterIdLst>
  <p:notesMasterIdLst>
    <p:notesMasterId r:id="rId13"/>
  </p:notesMasterIdLst>
  <p:handoutMasterIdLst>
    <p:handoutMasterId r:id="rId14"/>
  </p:handoutMasterIdLst>
  <p:sldIdLst>
    <p:sldId id="2072577745" r:id="rId3"/>
    <p:sldId id="2072577767" r:id="rId4"/>
    <p:sldId id="1042652686" r:id="rId5"/>
    <p:sldId id="1498" r:id="rId6"/>
    <p:sldId id="2072577765" r:id="rId7"/>
    <p:sldId id="1042652783" r:id="rId8"/>
    <p:sldId id="2072577768" r:id="rId9"/>
    <p:sldId id="2072577728" r:id="rId10"/>
    <p:sldId id="2072577776" r:id="rId11"/>
    <p:sldId id="2072577775" r:id="rId12"/>
  </p:sldIdLst>
  <p:sldSz cx="12192000" cy="6858000"/>
  <p:notesSz cx="6954838" cy="93091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7" userDrawn="1">
          <p15:clr>
            <a:srgbClr val="A4A3A4"/>
          </p15:clr>
        </p15:guide>
        <p15:guide id="2" pos="5896" userDrawn="1">
          <p15:clr>
            <a:srgbClr val="A4A3A4"/>
          </p15:clr>
        </p15:guide>
        <p15:guide id="3" pos="3845" userDrawn="1">
          <p15:clr>
            <a:srgbClr val="A4A3A4"/>
          </p15:clr>
        </p15:guide>
        <p15:guide id="4" orient="horz" userDrawn="1">
          <p15:clr>
            <a:srgbClr val="A4A3A4"/>
          </p15:clr>
        </p15:guide>
        <p15:guide id="5" userDrawn="1">
          <p15:clr>
            <a:srgbClr val="A4A3A4"/>
          </p15:clr>
        </p15:guide>
        <p15:guide id="6" pos="7445" userDrawn="1">
          <p15:clr>
            <a:srgbClr val="A4A3A4"/>
          </p15:clr>
        </p15:guide>
        <p15:guide id="7" pos="219" userDrawn="1">
          <p15:clr>
            <a:srgbClr val="A4A3A4"/>
          </p15:clr>
        </p15:guide>
        <p15:guide id="8" pos="46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E50"/>
    <a:srgbClr val="7521F4"/>
    <a:srgbClr val="FAFAFA"/>
    <a:srgbClr val="FFFFFF"/>
    <a:srgbClr val="2148F4"/>
    <a:srgbClr val="002060"/>
    <a:srgbClr val="E46C0A"/>
    <a:srgbClr val="632523"/>
    <a:srgbClr val="E7B5E3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6834" autoAdjust="0"/>
    <p:restoredTop sz="50000" autoAdjust="0"/>
  </p:normalViewPr>
  <p:slideViewPr>
    <p:cSldViewPr snapToGrid="0">
      <p:cViewPr varScale="1">
        <p:scale>
          <a:sx n="60" d="100"/>
          <a:sy n="60" d="100"/>
        </p:scale>
        <p:origin x="72" y="168"/>
      </p:cViewPr>
      <p:guideLst>
        <p:guide orient="horz" pos="2207"/>
        <p:guide pos="5896"/>
        <p:guide pos="3845"/>
        <p:guide orient="horz"/>
        <p:guide/>
        <p:guide pos="7445"/>
        <p:guide pos="219"/>
        <p:guide pos="4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notesViewPr>
    <p:cSldViewPr snapToGrid="0">
      <p:cViewPr varScale="1">
        <p:scale>
          <a:sx n="83" d="100"/>
          <a:sy n="83" d="100"/>
        </p:scale>
        <p:origin x="-2574" y="-96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4" tIns="46533" rIns="93064" bIns="46533" numCol="1" anchor="t" anchorCtr="0" compatLnSpc="1">
            <a:prstTxWarp prst="textNoShape">
              <a:avLst/>
            </a:prstTxWarp>
          </a:bodyPr>
          <a:lstStyle>
            <a:lvl1pPr defTabSz="929224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1076" y="2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4" tIns="46533" rIns="93064" bIns="46533" numCol="1" anchor="t" anchorCtr="0" compatLnSpc="1">
            <a:prstTxWarp prst="textNoShape">
              <a:avLst/>
            </a:prstTxWarp>
          </a:bodyPr>
          <a:lstStyle>
            <a:lvl1pPr algn="r" defTabSz="929224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44125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4" tIns="46533" rIns="93064" bIns="46533" numCol="1" anchor="b" anchorCtr="0" compatLnSpc="1">
            <a:prstTxWarp prst="textNoShape">
              <a:avLst/>
            </a:prstTxWarp>
          </a:bodyPr>
          <a:lstStyle>
            <a:lvl1pPr defTabSz="929224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1076" y="8844125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64" tIns="46533" rIns="93064" bIns="46533" numCol="1" anchor="b" anchorCtr="0" compatLnSpc="1">
            <a:prstTxWarp prst="textNoShape">
              <a:avLst/>
            </a:prstTxWarp>
          </a:bodyPr>
          <a:lstStyle>
            <a:lvl1pPr algn="r" defTabSz="929224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9D60BDBD-7DA0-4A2B-8134-4C74C07FF2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9298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88" tIns="46094" rIns="92188" bIns="4609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9468" y="2"/>
            <a:ext cx="3013764" cy="46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88" tIns="46094" rIns="92188" bIns="4609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6238" y="698500"/>
            <a:ext cx="6202362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5485" y="4422064"/>
            <a:ext cx="5563870" cy="4187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88" tIns="46094" rIns="92188" bIns="460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4123"/>
            <a:ext cx="3013764" cy="46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88" tIns="46094" rIns="92188" bIns="46094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9468" y="8844123"/>
            <a:ext cx="3013764" cy="463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88" tIns="46094" rIns="92188" bIns="46094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BB41DE4-A2F6-4E54-9728-196B1C5DB38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81533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Rockwell Extra Bold" charset="0"/>
                <a:ea typeface="Rockwell Extra Bold" charset="0"/>
                <a:cs typeface="Rockwell Extra Bold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9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8492" y="124928"/>
            <a:ext cx="9289144" cy="56087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80" y="1084020"/>
            <a:ext cx="11094720" cy="5281946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90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458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270" y="152401"/>
            <a:ext cx="9335591" cy="49203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758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1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745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80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553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658" y="-6394"/>
            <a:ext cx="12209315" cy="6870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09555" y="133850"/>
            <a:ext cx="8077200" cy="856755"/>
          </a:xfrm>
        </p:spPr>
        <p:txBody>
          <a:bodyPr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Rockwell Extra Bold" pitchFamily="18" charset="0"/>
              </a:defRPr>
            </a:lvl1pPr>
          </a:lstStyle>
          <a:p>
            <a:r>
              <a:rPr lang="en-US" dirty="0"/>
              <a:t>Click to edit number and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468567" y="1048310"/>
            <a:ext cx="7886700" cy="409576"/>
          </a:xfrm>
        </p:spPr>
        <p:txBody>
          <a:bodyPr>
            <a:normAutofit/>
          </a:bodyPr>
          <a:lstStyle>
            <a:lvl1pPr algn="ctr">
              <a:buNone/>
              <a:defRPr sz="28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your name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 hasCustomPrompt="1"/>
          </p:nvPr>
        </p:nvSpPr>
        <p:spPr>
          <a:xfrm>
            <a:off x="3469313" y="1457325"/>
            <a:ext cx="7874000" cy="438150"/>
          </a:xfrm>
        </p:spPr>
        <p:txBody>
          <a:bodyPr>
            <a:normAutofit/>
          </a:bodyPr>
          <a:lstStyle>
            <a:lvl1pPr algn="ctr">
              <a:buNone/>
              <a:defRPr sz="2800" i="1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role</a:t>
            </a:r>
          </a:p>
        </p:txBody>
      </p:sp>
    </p:spTree>
    <p:extLst>
      <p:ext uri="{BB962C8B-B14F-4D97-AF65-F5344CB8AC3E}">
        <p14:creationId xmlns:p14="http://schemas.microsoft.com/office/powerpoint/2010/main" val="268377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Rockwell Extra Bold" charset="0"/>
                <a:ea typeface="Rockwell Extra Bold" charset="0"/>
                <a:cs typeface="Rockwell Extra Bold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312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84021"/>
            <a:ext cx="10972800" cy="4525963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390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472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53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519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370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375220-BB06-E557-E9D0-B75F25F66D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61"/>
            <a:ext cx="12208256" cy="68656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09555" y="1441784"/>
            <a:ext cx="8077200" cy="856755"/>
          </a:xfrm>
        </p:spPr>
        <p:txBody>
          <a:bodyPr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Rockwell Extra Bold" pitchFamily="18" charset="0"/>
              </a:defRPr>
            </a:lvl1pPr>
          </a:lstStyle>
          <a:p>
            <a:r>
              <a:rPr lang="en-US" dirty="0"/>
              <a:t>Click to edit number and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468567" y="3606305"/>
            <a:ext cx="7886700" cy="409576"/>
          </a:xfrm>
        </p:spPr>
        <p:txBody>
          <a:bodyPr>
            <a:normAutofit/>
          </a:bodyPr>
          <a:lstStyle>
            <a:lvl1pPr algn="ctr">
              <a:buNone/>
              <a:defRPr sz="28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your name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 hasCustomPrompt="1"/>
          </p:nvPr>
        </p:nvSpPr>
        <p:spPr>
          <a:xfrm>
            <a:off x="3469313" y="4015320"/>
            <a:ext cx="7874000" cy="438150"/>
          </a:xfrm>
        </p:spPr>
        <p:txBody>
          <a:bodyPr>
            <a:normAutofit/>
          </a:bodyPr>
          <a:lstStyle>
            <a:lvl1pPr algn="ctr">
              <a:buNone/>
              <a:defRPr sz="2800" i="1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role</a:t>
            </a:r>
          </a:p>
        </p:txBody>
      </p:sp>
    </p:spTree>
    <p:extLst>
      <p:ext uri="{BB962C8B-B14F-4D97-AF65-F5344CB8AC3E}">
        <p14:creationId xmlns:p14="http://schemas.microsoft.com/office/powerpoint/2010/main" val="3903385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Bulleted Content (Less Cop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35E095C2-C635-DA4D-ABA6-B9EFFB7DB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0245" y="78155"/>
            <a:ext cx="9564128" cy="65885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5A13C3-637C-704A-83D2-665B7CA280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3421" y="1333794"/>
            <a:ext cx="10830952" cy="4820025"/>
          </a:xfrm>
        </p:spPr>
        <p:txBody>
          <a:bodyPr>
            <a:normAutofit/>
          </a:bodyPr>
          <a:lstStyle>
            <a:lvl1pPr marL="152396" indent="-152396">
              <a:lnSpc>
                <a:spcPct val="100000"/>
              </a:lnSpc>
              <a:spcBef>
                <a:spcPts val="1080"/>
              </a:spcBef>
              <a:spcAft>
                <a:spcPts val="720"/>
              </a:spcAft>
              <a:buFont typeface="Arial" panose="020B0604020202020204" pitchFamily="34" charset="0"/>
              <a:buChar char="•"/>
              <a:defRPr sz="2400" b="0">
                <a:solidFill>
                  <a:schemeClr val="tx2"/>
                </a:solidFill>
              </a:defRPr>
            </a:lvl1pPr>
            <a:lvl2pPr marL="380990" indent="-207428">
              <a:lnSpc>
                <a:spcPct val="100000"/>
              </a:lnSpc>
              <a:spcBef>
                <a:spcPts val="360"/>
              </a:spcBef>
              <a:spcAft>
                <a:spcPts val="360"/>
              </a:spcAft>
              <a:defRPr lang="en-US" sz="1867" kern="1200" dirty="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09585" indent="-228594">
              <a:spcBef>
                <a:spcPts val="360"/>
              </a:spcBef>
              <a:spcAft>
                <a:spcPts val="360"/>
              </a:spcAft>
              <a:buFont typeface="Arial" panose="020B0604020202020204" pitchFamily="34" charset="0"/>
              <a:buChar char="–"/>
              <a:defRPr sz="1600">
                <a:solidFill>
                  <a:schemeClr val="tx2"/>
                </a:solidFill>
              </a:defRPr>
            </a:lvl3pPr>
            <a:lvl4pPr marL="838179" indent="-205312">
              <a:buFont typeface="Wingdings" panose="05000000000000000000" pitchFamily="2" charset="2"/>
              <a:buChar char="§"/>
              <a:defRPr sz="1467">
                <a:solidFill>
                  <a:schemeClr val="tx2"/>
                </a:solidFill>
              </a:defRPr>
            </a:lvl4pPr>
            <a:lvl5pPr marL="1242452" marR="0" indent="-380990" algn="l" defTabSz="822862" rtl="0" eaLnBrk="1" fontAlgn="auto" latinLnBrk="0" hangingPunct="1">
              <a:lnSpc>
                <a:spcPct val="90000"/>
              </a:lnSpc>
              <a:spcBef>
                <a:spcPts val="449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»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89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3685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761"/>
            <a:ext cx="12208256" cy="68656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7400" y="1298412"/>
            <a:ext cx="8077200" cy="856755"/>
          </a:xfrm>
        </p:spPr>
        <p:txBody>
          <a:bodyPr>
            <a:noAutofit/>
          </a:bodyPr>
          <a:lstStyle>
            <a:lvl1pPr>
              <a:defRPr sz="3200" b="1" baseline="0">
                <a:solidFill>
                  <a:schemeClr val="bg1"/>
                </a:solidFill>
                <a:latin typeface="Rockwell Extra Bold" pitchFamily="18" charset="0"/>
              </a:defRPr>
            </a:lvl1pPr>
          </a:lstStyle>
          <a:p>
            <a:r>
              <a:rPr lang="en-US" dirty="0"/>
              <a:t>Click to edit number and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399647" y="2187335"/>
            <a:ext cx="7886700" cy="409576"/>
          </a:xfrm>
        </p:spPr>
        <p:txBody>
          <a:bodyPr>
            <a:normAutofit/>
          </a:bodyPr>
          <a:lstStyle>
            <a:lvl1pPr algn="ctr">
              <a:buNone/>
              <a:defRPr sz="28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your name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 hasCustomPrompt="1"/>
          </p:nvPr>
        </p:nvSpPr>
        <p:spPr>
          <a:xfrm>
            <a:off x="3429000" y="2647770"/>
            <a:ext cx="7874000" cy="438150"/>
          </a:xfrm>
        </p:spPr>
        <p:txBody>
          <a:bodyPr>
            <a:normAutofit/>
          </a:bodyPr>
          <a:lstStyle>
            <a:lvl1pPr algn="ctr">
              <a:buNone/>
              <a:defRPr sz="2800" i="1" baseline="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your role</a:t>
            </a:r>
          </a:p>
        </p:txBody>
      </p:sp>
    </p:spTree>
    <p:extLst>
      <p:ext uri="{BB962C8B-B14F-4D97-AF65-F5344CB8AC3E}">
        <p14:creationId xmlns:p14="http://schemas.microsoft.com/office/powerpoint/2010/main" val="823542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8723" y="70126"/>
            <a:ext cx="9374864" cy="6156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765" y="1093561"/>
            <a:ext cx="11094720" cy="5159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214234" y="70126"/>
            <a:ext cx="977766" cy="762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5"/>
          <p:cNvSpPr>
            <a:spLocks noChangeShapeType="1"/>
          </p:cNvSpPr>
          <p:nvPr userDrawn="1"/>
        </p:nvSpPr>
        <p:spPr bwMode="auto">
          <a:xfrm>
            <a:off x="1111623" y="777875"/>
            <a:ext cx="10155767" cy="0"/>
          </a:xfrm>
          <a:prstGeom prst="line">
            <a:avLst/>
          </a:prstGeom>
          <a:noFill/>
          <a:ln w="793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2" name="Picture 11" descr="Lucy_final_logoSV_HL3.png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39426" y="97724"/>
            <a:ext cx="1229371" cy="73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9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hf sldNum="0" hdr="0" dt="0"/>
  <p:txStyles>
    <p:titleStyle>
      <a:lvl1pPr algn="ctr" defTabSz="914377" rtl="0" eaLnBrk="1" latinLnBrk="0" hangingPunct="1">
        <a:spcBef>
          <a:spcPct val="0"/>
        </a:spcBef>
        <a:buNone/>
        <a:defRPr sz="2800" b="0" kern="1200">
          <a:solidFill>
            <a:schemeClr val="tx1"/>
          </a:solidFill>
          <a:latin typeface="Rockwell Extra Bold" charset="0"/>
          <a:ea typeface="Rockwell Extra Bold" charset="0"/>
          <a:cs typeface="Rockwell Extra Bold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Line 5"/>
          <p:cNvSpPr>
            <a:spLocks noChangeShapeType="1"/>
          </p:cNvSpPr>
          <p:nvPr userDrawn="1"/>
        </p:nvSpPr>
        <p:spPr bwMode="auto">
          <a:xfrm>
            <a:off x="1219201" y="777875"/>
            <a:ext cx="10155767" cy="0"/>
          </a:xfrm>
          <a:prstGeom prst="line">
            <a:avLst/>
          </a:prstGeom>
          <a:noFill/>
          <a:ln w="793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69076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0D7058A-810B-4EBD-8FDF-04ECCAA20044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 descr="Lucy_final_logoSV_HL3.png">
            <a:extLst>
              <a:ext uri="{FF2B5EF4-FFF2-40B4-BE49-F238E27FC236}">
                <a16:creationId xmlns:a16="http://schemas.microsoft.com/office/drawing/2014/main" id="{34A5D107-4DA6-304D-8CBE-E30766B5BA7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53" y="70121"/>
            <a:ext cx="1089994" cy="81292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957594DA-7D63-6C43-B4BD-4995A786B2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74968" y="129908"/>
            <a:ext cx="63672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834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50000"/>
            </a:schemeClr>
          </a:solidFill>
          <a:latin typeface="Rockwell" panose="02060603020205020403" pitchFamily="18" charset="0"/>
          <a:ea typeface="Rockwell" panose="02060603020205020403" pitchFamily="18" charset="0"/>
          <a:cs typeface="Rockwell" panose="02060603020205020403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video" Target="NULL" TargetMode="External"/><Relationship Id="rId7" Type="http://schemas.openxmlformats.org/officeDocument/2006/relationships/image" Target="../media/image10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2.xml"/><Relationship Id="rId4" Type="http://schemas.microsoft.com/office/2007/relationships/media" Target="../media/media2.mp4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15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10.xml"/><Relationship Id="rId4" Type="http://schemas.openxmlformats.org/officeDocument/2006/relationships/video" Target="../media/media4.mp4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2.png@01DA0D61.50ACED70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456200" y="2546275"/>
            <a:ext cx="6597388" cy="574815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Jessica Lounsbury, Lucy Project Systems Engineer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Michael Sekerak, Lucy Deputy Project Systems Engineer</a:t>
            </a:r>
          </a:p>
          <a:p>
            <a:pPr algn="l">
              <a:spcBef>
                <a:spcPts val="0"/>
              </a:spcBef>
            </a:pPr>
            <a:r>
              <a:rPr lang="en-US" sz="1800" dirty="0">
                <a:ea typeface="Verdana" panose="020B0604030504040204" pitchFamily="34" charset="0"/>
                <a:cs typeface="Verdana" panose="020B0604030504040204" pitchFamily="34" charset="0"/>
              </a:rPr>
              <a:t>March 6, 2025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EBE6E84-83F8-404C-8780-EB8871198ABD}"/>
              </a:ext>
            </a:extLst>
          </p:cNvPr>
          <p:cNvSpPr txBox="1">
            <a:spLocks/>
          </p:cNvSpPr>
          <p:nvPr/>
        </p:nvSpPr>
        <p:spPr>
          <a:xfrm>
            <a:off x="3456200" y="1211559"/>
            <a:ext cx="7768527" cy="121832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 baseline="0">
                <a:solidFill>
                  <a:schemeClr val="bg1"/>
                </a:solidFill>
                <a:latin typeface="Rockwell Extra Bold" pitchFamily="18" charset="0"/>
                <a:ea typeface="Rockwell Extra Bold" charset="0"/>
                <a:cs typeface="Rockwell Extra Bold" charset="0"/>
              </a:defRPr>
            </a:lvl1pPr>
          </a:lstStyle>
          <a:p>
            <a:pPr algn="l" fontAlgn="auto">
              <a:lnSpc>
                <a:spcPct val="100000"/>
              </a:lnSpc>
              <a:spcAft>
                <a:spcPts val="0"/>
              </a:spcAft>
            </a:pPr>
            <a:r>
              <a:rPr lang="en-US" sz="2800" dirty="0"/>
              <a:t>IEEE Aerospace Conference</a:t>
            </a:r>
          </a:p>
          <a:p>
            <a:pPr algn="l" fontAlgn="auto">
              <a:lnSpc>
                <a:spcPct val="100000"/>
              </a:lnSpc>
              <a:spcAft>
                <a:spcPts val="0"/>
              </a:spcAft>
            </a:pPr>
            <a:endParaRPr lang="en-US" sz="2800" dirty="0"/>
          </a:p>
          <a:p>
            <a:pPr algn="l" fontAlgn="auto">
              <a:lnSpc>
                <a:spcPct val="100000"/>
              </a:lnSpc>
              <a:spcAft>
                <a:spcPts val="0"/>
              </a:spcAft>
            </a:pPr>
            <a:r>
              <a:rPr lang="en-US" sz="2800" dirty="0"/>
              <a:t>13.05 Post-Launch Verification of Lucy Solar Array Deployment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975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384A-E15B-C455-337C-07639B69D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485" y="68590"/>
            <a:ext cx="9832156" cy="666701"/>
          </a:xfrm>
        </p:spPr>
        <p:txBody>
          <a:bodyPr anchor="b">
            <a:noAutofit/>
          </a:bodyPr>
          <a:lstStyle/>
          <a:p>
            <a:r>
              <a:rPr lang="en-US" sz="2000" dirty="0"/>
              <a:t>Lucy is a planetary mission to conduct flybys of the Jupiter Trojan asteroids over 12 years of operation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58F736-B256-8039-9DC6-F4E49A5C5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2068638" y="0"/>
            <a:ext cx="123362" cy="6858000"/>
            <a:chOff x="12068638" y="0"/>
            <a:chExt cx="123362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0B4520A-996E-330C-99DA-69CA4D89E9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0"/>
              <a:ext cx="123362" cy="6858000"/>
            </a:xfrm>
            <a:prstGeom prst="rect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5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C8FA945-E356-695F-18D6-CAD4EF34FE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068638" y="3527553"/>
              <a:ext cx="123362" cy="3330447"/>
            </a:xfrm>
            <a:prstGeom prst="rect">
              <a:avLst/>
            </a:prstGeom>
            <a:gradFill>
              <a:gsLst>
                <a:gs pos="1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35B5ADF-7085-F969-52EF-90B246DD9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460" y="865880"/>
            <a:ext cx="9625934" cy="56552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EAAF0A-3BBD-62BC-534C-2B88CCEDA4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/>
          <a:stretch/>
        </p:blipFill>
        <p:spPr bwMode="auto">
          <a:xfrm>
            <a:off x="235605" y="4355664"/>
            <a:ext cx="3157299" cy="21654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004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F337809-43D1-4D06-859E-240672F33739}"/>
              </a:ext>
            </a:extLst>
          </p:cNvPr>
          <p:cNvGrpSpPr/>
          <p:nvPr/>
        </p:nvGrpSpPr>
        <p:grpSpPr>
          <a:xfrm>
            <a:off x="7745945" y="3358003"/>
            <a:ext cx="4333391" cy="3200649"/>
            <a:chOff x="4235943" y="850585"/>
            <a:chExt cx="7772156" cy="564815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D4E52FB-5543-46EE-B374-74DD87C20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35943" y="850585"/>
              <a:ext cx="7772156" cy="5648156"/>
            </a:xfrm>
            <a:prstGeom prst="rect">
              <a:avLst/>
            </a:prstGeom>
          </p:spPr>
        </p:pic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AE68C7B-C7C0-4B02-803D-3D2EBDAF7DF2}"/>
                </a:ext>
              </a:extLst>
            </p:cNvPr>
            <p:cNvCxnSpPr>
              <a:cxnSpLocks/>
            </p:cNvCxnSpPr>
            <p:nvPr/>
          </p:nvCxnSpPr>
          <p:spPr>
            <a:xfrm>
              <a:off x="9062581" y="4594971"/>
              <a:ext cx="0" cy="633525"/>
            </a:xfrm>
            <a:prstGeom prst="straightConnector1">
              <a:avLst/>
            </a:prstGeom>
            <a:ln w="2540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08A41C5-CDE8-45A4-A964-D7EF75F0397E}"/>
                </a:ext>
              </a:extLst>
            </p:cNvPr>
            <p:cNvSpPr/>
            <p:nvPr/>
          </p:nvSpPr>
          <p:spPr>
            <a:xfrm>
              <a:off x="8087489" y="5198928"/>
              <a:ext cx="3416769" cy="814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US" sz="1000" dirty="0"/>
                <a:t>SA motor current on launch day (red) compared to ground tests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DE4522F-DBB6-4A71-970C-C6E7E3E2E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3018"/>
            <a:ext cx="10972800" cy="533400"/>
          </a:xfrm>
        </p:spPr>
        <p:txBody>
          <a:bodyPr>
            <a:normAutofit/>
          </a:bodyPr>
          <a:lstStyle/>
          <a:p>
            <a:pPr defTabSz="914377"/>
            <a:r>
              <a:rPr lang="en-US" b="0" dirty="0">
                <a:solidFill>
                  <a:schemeClr val="tx1"/>
                </a:solidFill>
                <a:latin typeface="Rockwell Extra Bold" charset="0"/>
              </a:rPr>
              <a:t>+Y Solar Array (SAPY) Anomalous Deployment </a:t>
            </a:r>
          </a:p>
        </p:txBody>
      </p:sp>
      <p:pic>
        <p:nvPicPr>
          <p:cNvPr id="5" name="Lucy Benchtop Test, SpoolSide">
            <a:hlinkClick r:id="" action="ppaction://media"/>
            <a:extLst>
              <a:ext uri="{FF2B5EF4-FFF2-40B4-BE49-F238E27FC236}">
                <a16:creationId xmlns:a16="http://schemas.microsoft.com/office/drawing/2014/main" id="{E6BF599F-C3DB-4A65-A6F2-AAEC4A087F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69759" y="944899"/>
            <a:ext cx="2445550" cy="43413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3E5DB1D-93D8-45CB-B537-C26F877C4C5E}"/>
              </a:ext>
            </a:extLst>
          </p:cNvPr>
          <p:cNvSpPr txBox="1"/>
          <p:nvPr/>
        </p:nvSpPr>
        <p:spPr>
          <a:xfrm>
            <a:off x="9493940" y="1043285"/>
            <a:ext cx="24455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rial" charset="0"/>
              </a:rPr>
              <a:t>Ground test results showed the solar array lanyard walked off the spool and continued wrapping with near zero tension on lanyard</a:t>
            </a:r>
          </a:p>
        </p:txBody>
      </p:sp>
      <p:pic>
        <p:nvPicPr>
          <p:cNvPr id="15" name="Lucy Chamber Solar Array Deployment B-Roll">
            <a:hlinkClick r:id="" action="ppaction://media"/>
            <a:extLst>
              <a:ext uri="{FF2B5EF4-FFF2-40B4-BE49-F238E27FC236}">
                <a16:creationId xmlns:a16="http://schemas.microsoft.com/office/drawing/2014/main" id="{03C492F8-BD32-4E04-948C-09900F009EDE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>
                  <p14:trim st="3870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6511" y="1900066"/>
            <a:ext cx="6145916" cy="34575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6F08990-F9BE-4644-AD05-8266407BE704}"/>
              </a:ext>
            </a:extLst>
          </p:cNvPr>
          <p:cNvSpPr txBox="1"/>
          <p:nvPr/>
        </p:nvSpPr>
        <p:spPr>
          <a:xfrm>
            <a:off x="395392" y="5761887"/>
            <a:ext cx="6077035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As the wing unfurls, the solar array motor mounted on static panel (attached to SC) pulls in lanyard attached to the pivot panel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4A9D6F-32B2-BD4B-DF39-E45F0A6D4222}"/>
              </a:ext>
            </a:extLst>
          </p:cNvPr>
          <p:cNvSpPr txBox="1"/>
          <p:nvPr/>
        </p:nvSpPr>
        <p:spPr>
          <a:xfrm>
            <a:off x="229361" y="921337"/>
            <a:ext cx="6740398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 launch day, +Y solar array did not fully deploy as evidenced by telemetry (i.e. currents, temperatures and microswitch latching)</a:t>
            </a:r>
          </a:p>
        </p:txBody>
      </p:sp>
    </p:spTree>
    <p:extLst>
      <p:ext uri="{BB962C8B-B14F-4D97-AF65-F5344CB8AC3E}">
        <p14:creationId xmlns:p14="http://schemas.microsoft.com/office/powerpoint/2010/main" val="481323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61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0">
                <p:cTn id="22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AEEE9-5FC7-40A7-94A8-A0C91169F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Advantages/Disadvantages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62E7E7F-9E09-4CD6-B92A-FBD8165D29C8}"/>
              </a:ext>
            </a:extLst>
          </p:cNvPr>
          <p:cNvSpPr txBox="1">
            <a:spLocks/>
          </p:cNvSpPr>
          <p:nvPr/>
        </p:nvSpPr>
        <p:spPr>
          <a:xfrm>
            <a:off x="340066" y="1000345"/>
            <a:ext cx="3719870" cy="36150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00000"/>
              </a:lnSpc>
              <a:spcAft>
                <a:spcPts val="0"/>
              </a:spcAft>
            </a:pP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629508-2602-FDE5-C82D-2547731F7291}"/>
              </a:ext>
            </a:extLst>
          </p:cNvPr>
          <p:cNvSpPr txBox="1"/>
          <p:nvPr/>
        </p:nvSpPr>
        <p:spPr>
          <a:xfrm>
            <a:off x="503466" y="1000345"/>
            <a:ext cx="5449466" cy="356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Dual-motor solar array configuration was intended for redundancy only in a fault scenario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Allowed for increasing torque to further deploy the array (pull in lanyard around the axle)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Lanyard was intended for use only on launch day. Once the solar array is latched, the lanyard is no longer used and is not tensioned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b="1" dirty="0"/>
          </a:p>
        </p:txBody>
      </p:sp>
      <p:pic>
        <p:nvPicPr>
          <p:cNvPr id="7" name="Picture 6" descr="Diagram&#10;&#10;Description automatically generated with low confidence">
            <a:extLst>
              <a:ext uri="{FF2B5EF4-FFF2-40B4-BE49-F238E27FC236}">
                <a16:creationId xmlns:a16="http://schemas.microsoft.com/office/drawing/2014/main" id="{513DF07D-F087-DE4B-D0D0-7A17E496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224280"/>
            <a:ext cx="5449466" cy="4017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973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0A0D3-E0F0-2CF3-9F57-6AD405148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Anomaly Investigation 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B5E4-2580-B892-2D6B-C3DD74C8E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19870" y="1137333"/>
            <a:ext cx="7047722" cy="521176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Organized the team by risk</a:t>
            </a:r>
          </a:p>
          <a:p>
            <a:r>
              <a:rPr lang="en-US" dirty="0"/>
              <a:t>Major mitigations across the risk groups included:</a:t>
            </a:r>
          </a:p>
          <a:p>
            <a:pPr lvl="1"/>
            <a:r>
              <a:rPr lang="en-US" dirty="0">
                <a:solidFill>
                  <a:srgbClr val="632523"/>
                </a:solidFill>
              </a:rPr>
              <a:t>Flight characterization activities to further estimate the state of the array</a:t>
            </a:r>
          </a:p>
          <a:p>
            <a:pPr lvl="1"/>
            <a:r>
              <a:rPr lang="en-US" dirty="0">
                <a:solidFill>
                  <a:srgbClr val="E46C0A"/>
                </a:solidFill>
              </a:rPr>
              <a:t>Ground test activities to bound worst-case scenarios for redeployment attempts (RDAs) using dual motor configuration</a:t>
            </a:r>
          </a:p>
          <a:p>
            <a:pPr lvl="2"/>
            <a:r>
              <a:rPr lang="en-US" dirty="0">
                <a:solidFill>
                  <a:srgbClr val="E46C0A"/>
                </a:solidFill>
              </a:rPr>
              <a:t>Tests mimicked launch day anomaly with primary motor and lanyard walking off spool, followed by dual motor re-deployment attempts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ADAMS analyses to understand the risk of operating the SC in the current configuration (use as is – UAI) to accomplish the deep space maneuvers needed to get to L4 and L5 Trojan swarms</a:t>
            </a:r>
          </a:p>
          <a:p>
            <a:pPr lvl="2"/>
            <a:r>
              <a:rPr lang="en-US" dirty="0">
                <a:solidFill>
                  <a:srgbClr val="002060"/>
                </a:solidFill>
              </a:rPr>
              <a:t>The most significant risk of an unlatched array to mission success is damage during main engine burns. Deep Space Maneuver 5 is the most demanding because the spacecraft will have the lowest mass.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145A12-12A5-94F5-15CC-FF44A2A03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239" y="1137333"/>
            <a:ext cx="5002830" cy="498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821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AD2AC-1B26-4CA1-956A-EFFC783B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defTabSz="914377"/>
            <a:r>
              <a:rPr lang="en-US" b="0" dirty="0">
                <a:solidFill>
                  <a:schemeClr val="tx1"/>
                </a:solidFill>
                <a:latin typeface="Rockwell Extra Bold" charset="0"/>
              </a:rPr>
              <a:t>RDA Mitigates Gore Inversion Risk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C4E21-CF66-4705-890C-B247BB32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0D7058A-810B-4EBD-8FDF-04ECCAA2004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DSM2_346">
            <a:hlinkClick r:id="" action="ppaction://media"/>
            <a:extLst>
              <a:ext uri="{FF2B5EF4-FFF2-40B4-BE49-F238E27FC236}">
                <a16:creationId xmlns:a16="http://schemas.microsoft.com/office/drawing/2014/main" id="{58A22680-DB33-43B9-BDAB-11A41FB192B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888" y="1560719"/>
            <a:ext cx="5808617" cy="3073627"/>
          </a:xfrm>
          <a:prstGeom prst="rect">
            <a:avLst/>
          </a:prstGeom>
        </p:spPr>
      </p:pic>
      <p:pic>
        <p:nvPicPr>
          <p:cNvPr id="6" name="DSM2_358">
            <a:hlinkClick r:id="" action="ppaction://media"/>
            <a:extLst>
              <a:ext uri="{FF2B5EF4-FFF2-40B4-BE49-F238E27FC236}">
                <a16:creationId xmlns:a16="http://schemas.microsoft.com/office/drawing/2014/main" id="{7AF00E02-7D8A-497B-81E6-702F5DB26AD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91498" y="1582887"/>
            <a:ext cx="5604758" cy="30860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1FCAF1-C96A-49EF-B054-36692902E6AE}"/>
              </a:ext>
            </a:extLst>
          </p:cNvPr>
          <p:cNvSpPr txBox="1"/>
          <p:nvPr/>
        </p:nvSpPr>
        <p:spPr>
          <a:xfrm>
            <a:off x="1" y="6134091"/>
            <a:ext cx="12192000" cy="338554"/>
          </a:xfrm>
          <a:prstGeom prst="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Additional Tensioning of SAPY via Further Deployment Mitigates Gore Inversion Risk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017E9A-36C9-47EA-B16C-65638C0E69C9}"/>
              </a:ext>
            </a:extLst>
          </p:cNvPr>
          <p:cNvSpPr txBox="1"/>
          <p:nvPr/>
        </p:nvSpPr>
        <p:spPr>
          <a:xfrm>
            <a:off x="182880" y="970733"/>
            <a:ext cx="5564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SAPY Wing at Current Modeled Position of 346 degrees </a:t>
            </a:r>
          </a:p>
          <a:p>
            <a:pPr algn="ctr"/>
            <a:r>
              <a:rPr lang="en-US" sz="1400" b="1" dirty="0"/>
              <a:t>(32 inches from latch)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E2075-2BA7-445D-9A3F-F08EDA6ED367}"/>
              </a:ext>
            </a:extLst>
          </p:cNvPr>
          <p:cNvSpPr txBox="1"/>
          <p:nvPr/>
        </p:nvSpPr>
        <p:spPr>
          <a:xfrm>
            <a:off x="6006631" y="965468"/>
            <a:ext cx="58805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SAPY Wing at 358 degrees </a:t>
            </a:r>
          </a:p>
          <a:p>
            <a:pPr algn="ctr"/>
            <a:r>
              <a:rPr lang="en-US" sz="1400" b="1" dirty="0"/>
              <a:t>(a few inches from latch, 27” of lanyard retracted)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C2462-DC0A-578F-34D9-ACF3FB1ED6F7}"/>
              </a:ext>
            </a:extLst>
          </p:cNvPr>
          <p:cNvSpPr txBox="1">
            <a:spLocks/>
          </p:cNvSpPr>
          <p:nvPr/>
        </p:nvSpPr>
        <p:spPr>
          <a:xfrm>
            <a:off x="86888" y="5122090"/>
            <a:ext cx="5862762" cy="1012001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US" sz="3200" dirty="0"/>
              <a:t>DSM5 :  Burn Animation (Worst-Case SA Loading)</a:t>
            </a:r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US" sz="3200" dirty="0"/>
              <a:t>Simulated using End-of-Burn S/C Mass: 848 Kg</a:t>
            </a:r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US" sz="3200" dirty="0"/>
              <a:t>Starts at t=10 sec with a 30-second settling burn using 6 TCM’s at 50% duty cycle</a:t>
            </a:r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US" sz="3200" dirty="0"/>
              <a:t>Main Engine starts at t=40 and shuts down at 80 sec (actual DSM5 burn time is nearly 11 mins)</a:t>
            </a:r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r>
              <a:rPr lang="en-US" sz="3200" dirty="0"/>
              <a:t>Steady-state Z-axis G-load is 0.059</a:t>
            </a:r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endParaRPr lang="en-US" sz="3200" dirty="0"/>
          </a:p>
          <a:p>
            <a:pPr marL="0" indent="0" defTabSz="914354" fontAlgn="auto">
              <a:lnSpc>
                <a:spcPct val="100000"/>
              </a:lnSpc>
              <a:spcAft>
                <a:spcPts val="0"/>
              </a:spcAft>
              <a:buNone/>
              <a:defRPr/>
            </a:pP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613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9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4FC7-5898-0619-FA84-6CC500601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Management is Critical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6938C9F2-3395-4DC1-771E-9DCA18B4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588" y="952045"/>
            <a:ext cx="9410823" cy="529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723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C04-FA4B-44FB-A992-54371D74E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Results from six Redeployment Attempts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sz="2200" dirty="0">
                <a:solidFill>
                  <a:schemeClr val="tx1"/>
                </a:solidFill>
              </a:rPr>
              <a:t>(Steps 1a,b and 2a,b,c,d)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5D704-61BA-4792-BF0A-725F2CDABF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963" y="890338"/>
            <a:ext cx="3141355" cy="55831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Estimates</a:t>
            </a:r>
            <a:r>
              <a:rPr lang="en-US" sz="1800" dirty="0"/>
              <a:t>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Anomaly total motor run time = 1186 sec (19.8 min)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Lanyard retracted: &gt;60 inches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Lanyard remaining: &lt;20 inches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SAPY deployed angle change: ~20-30 deg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Spool revolutions: ~12</a:t>
            </a:r>
          </a:p>
          <a:p>
            <a:pPr marL="0" lvl="1" indent="0">
              <a:buNone/>
            </a:pPr>
            <a:r>
              <a:rPr lang="en-US" sz="1800" b="1" dirty="0"/>
              <a:t>Conclusions: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1600" dirty="0"/>
              <a:t>No panel fracture or other stress relieving events identified in telemetry </a:t>
            </a:r>
          </a:p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sz="1600" dirty="0"/>
              <a:t>Frequency data showed an increase, leading to Mid-gore tensioning of array</a:t>
            </a:r>
          </a:p>
          <a:p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11096D-E645-4A95-AE40-957FCD760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1406" y="1740967"/>
            <a:ext cx="8769915" cy="4366869"/>
          </a:xfrm>
          <a:prstGeom prst="rect">
            <a:avLst/>
          </a:prstGeom>
          <a:noFill/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0A8B681-D4C5-41D8-8714-B7B292058501}"/>
              </a:ext>
            </a:extLst>
          </p:cNvPr>
          <p:cNvSpPr/>
          <p:nvPr/>
        </p:nvSpPr>
        <p:spPr>
          <a:xfrm>
            <a:off x="4377448" y="4732421"/>
            <a:ext cx="876342" cy="930441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1a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5/2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3 x 47s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42.9”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305A55A-8CD3-43C4-A46F-137E8DD28F5E}"/>
              </a:ext>
            </a:extLst>
          </p:cNvPr>
          <p:cNvSpPr/>
          <p:nvPr/>
        </p:nvSpPr>
        <p:spPr>
          <a:xfrm>
            <a:off x="5253990" y="4716379"/>
            <a:ext cx="582605" cy="970547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1b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5/5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2 x 47s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3</a:t>
            </a:r>
            <a:r>
              <a:rPr lang="en-US" sz="1000" baseline="30000" dirty="0">
                <a:solidFill>
                  <a:schemeClr val="tx1"/>
                </a:solidFill>
                <a:latin typeface="Arial Narrow" panose="020B0606020202030204" pitchFamily="34" charset="0"/>
              </a:rPr>
              <a:t>rd</a:t>
            </a:r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 truncated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@11.3 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12.1”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D33B2FD-93FF-43A7-9D0E-942A3B704F90}"/>
              </a:ext>
            </a:extLst>
          </p:cNvPr>
          <p:cNvSpPr/>
          <p:nvPr/>
        </p:nvSpPr>
        <p:spPr>
          <a:xfrm>
            <a:off x="5833110" y="4716379"/>
            <a:ext cx="1514203" cy="954505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2a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5/27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 x 47s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6.4”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0F3212-F625-4B9A-A436-2F9229BA98C2}"/>
              </a:ext>
            </a:extLst>
          </p:cNvPr>
          <p:cNvSpPr/>
          <p:nvPr/>
        </p:nvSpPr>
        <p:spPr>
          <a:xfrm>
            <a:off x="7347313" y="4708358"/>
            <a:ext cx="1427117" cy="978568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2b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6/2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 x 47 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5.7”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91001FC-F6F5-4D31-AEE1-978891EF46FE}"/>
              </a:ext>
            </a:extLst>
          </p:cNvPr>
          <p:cNvSpPr/>
          <p:nvPr/>
        </p:nvSpPr>
        <p:spPr>
          <a:xfrm>
            <a:off x="8774430" y="4716379"/>
            <a:ext cx="1426609" cy="962525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2c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6/9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 x 47s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1.5”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0872D01-D7C0-4FC7-9C89-1BB2BBF2F52A}"/>
              </a:ext>
            </a:extLst>
          </p:cNvPr>
          <p:cNvSpPr/>
          <p:nvPr/>
        </p:nvSpPr>
        <p:spPr>
          <a:xfrm>
            <a:off x="10201039" y="4700338"/>
            <a:ext cx="1426609" cy="970546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2d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6/16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5 x 47s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3.8”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239B8-F9DA-AF42-9FBF-AD6074FE5BF4}"/>
              </a:ext>
            </a:extLst>
          </p:cNvPr>
          <p:cNvSpPr txBox="1"/>
          <p:nvPr/>
        </p:nvSpPr>
        <p:spPr>
          <a:xfrm>
            <a:off x="0" y="6218206"/>
            <a:ext cx="12192000" cy="33855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Lucy RDAs have significantly improved the ability to fly the baseline mission in an unlatched state</a:t>
            </a:r>
          </a:p>
        </p:txBody>
      </p:sp>
      <p:sp>
        <p:nvSpPr>
          <p:cNvPr id="14" name="Rectangle: Rounded Corners 12">
            <a:extLst>
              <a:ext uri="{FF2B5EF4-FFF2-40B4-BE49-F238E27FC236}">
                <a16:creationId xmlns:a16="http://schemas.microsoft.com/office/drawing/2014/main" id="{E8E662D3-A0DE-C848-8CD6-4820AC7D3D3A}"/>
              </a:ext>
            </a:extLst>
          </p:cNvPr>
          <p:cNvSpPr/>
          <p:nvPr/>
        </p:nvSpPr>
        <p:spPr>
          <a:xfrm>
            <a:off x="10582039" y="890338"/>
            <a:ext cx="1426609" cy="970546"/>
          </a:xfrm>
          <a:prstGeom prst="roundRect">
            <a:avLst/>
          </a:prstGeom>
          <a:solidFill>
            <a:srgbClr val="99CCFF"/>
          </a:solidFill>
          <a:ln w="1270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RDA designation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Execution Date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#cycles x 2-motor on time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Arial Narrow" panose="020B0606020202030204" pitchFamily="34" charset="0"/>
              </a:rPr>
              <a:t>Lanyard Retracted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DDB8EFA-1790-408C-9397-DCDCE0A85EB8}"/>
              </a:ext>
            </a:extLst>
          </p:cNvPr>
          <p:cNvCxnSpPr>
            <a:cxnSpLocks/>
          </p:cNvCxnSpPr>
          <p:nvPr/>
        </p:nvCxnSpPr>
        <p:spPr>
          <a:xfrm flipH="1" flipV="1">
            <a:off x="8559390" y="3129527"/>
            <a:ext cx="571910" cy="489973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C63DC82-4315-479C-87F3-1100885BA1AE}"/>
              </a:ext>
            </a:extLst>
          </p:cNvPr>
          <p:cNvSpPr txBox="1"/>
          <p:nvPr/>
        </p:nvSpPr>
        <p:spPr>
          <a:xfrm>
            <a:off x="9067800" y="3581400"/>
            <a:ext cx="2057400" cy="49859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C00000"/>
                </a:solidFill>
              </a:rPr>
              <a:t>Caused by an asymmetric lanyard snarl and can be used to estimate rotations</a:t>
            </a:r>
          </a:p>
        </p:txBody>
      </p:sp>
    </p:spTree>
    <p:extLst>
      <p:ext uri="{BB962C8B-B14F-4D97-AF65-F5344CB8AC3E}">
        <p14:creationId xmlns:p14="http://schemas.microsoft.com/office/powerpoint/2010/main" val="2972526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46BBA-24BC-D31D-3AEC-9E1F3AEBF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Summary &amp;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EFD18-399F-784E-A5AF-479F56D25D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166017"/>
            <a:ext cx="5384800" cy="5253443"/>
          </a:xfrm>
        </p:spPr>
        <p:txBody>
          <a:bodyPr>
            <a:normAutofit/>
          </a:bodyPr>
          <a:lstStyle/>
          <a:p>
            <a:pPr marL="514350" marR="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1800" dirty="0"/>
              <a:t>Spacecraft should be instrumented to provide robust telemetry on the status of critical deployments to support potential anomalies </a:t>
            </a:r>
          </a:p>
          <a:p>
            <a:pPr marL="514350" marR="0" lvl="0" indent="-514350">
              <a:spcAft>
                <a:spcPts val="800"/>
              </a:spcAft>
              <a:buFont typeface="+mj-lt"/>
              <a:buAutoNum type="arabicPeriod"/>
            </a:pPr>
            <a:r>
              <a:rPr lang="en-US" sz="1800" dirty="0"/>
              <a:t>Ensure complete environment definition and requirement flow down</a:t>
            </a:r>
          </a:p>
          <a:p>
            <a:pPr marL="514350" marR="0" lvl="0" indent="-514350"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Conduct Fault/Failure analysis beyond component level and ensure focus is not narrow (e.g. strength margins only)</a:t>
            </a:r>
          </a:p>
          <a:p>
            <a:pPr marL="514350" marR="0" lvl="0" indent="-514350"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Model the expected dynamic environment and the impact to deploying systems</a:t>
            </a:r>
          </a:p>
          <a:p>
            <a:pPr marL="514350" marR="0" lvl="0" indent="-514350"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Arrange for knowledge sharing across projects: unaware of JWST lessons learned on spooling mechanisms</a:t>
            </a:r>
          </a:p>
          <a:p>
            <a:pPr marL="514350" marR="0" lvl="0" indent="-514350">
              <a:spcAft>
                <a:spcPts val="0"/>
              </a:spcAft>
              <a:buFont typeface="+mj-lt"/>
              <a:buAutoNum type="arabicPeriod"/>
            </a:pPr>
            <a:r>
              <a:rPr lang="en-US" sz="1800" dirty="0"/>
              <a:t>Consider subscale or sub-assembly level testing when faced with challenging ground test limitations or significant Test Like You Fly exceptions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209BC-E2D6-6600-5F2C-8F5D3E616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1200" y="1166018"/>
            <a:ext cx="5384800" cy="5253443"/>
          </a:xfrm>
        </p:spPr>
        <p:txBody>
          <a:bodyPr>
            <a:normAutofit/>
          </a:bodyPr>
          <a:lstStyle/>
          <a:p>
            <a:r>
              <a:rPr lang="en-US" sz="1800" dirty="0"/>
              <a:t>Root cause: Solar array deployment dynamics exceeded system ability to maintain sufficient lanyard tension control, allowing lanyard retraction mechanism to </a:t>
            </a:r>
            <a:r>
              <a:rPr lang="en-US" sz="1800" dirty="0" err="1"/>
              <a:t>mistrack</a:t>
            </a:r>
            <a:r>
              <a:rPr lang="en-US" sz="1800" dirty="0"/>
              <a:t>. </a:t>
            </a:r>
          </a:p>
          <a:p>
            <a:pPr lvl="1"/>
            <a:r>
              <a:rPr lang="en-US" sz="1400" dirty="0"/>
              <a:t>Ground test and ADAMS simulation results directly informed the root cause </a:t>
            </a:r>
          </a:p>
          <a:p>
            <a:r>
              <a:rPr lang="en-US" sz="1800" dirty="0"/>
              <a:t>Spacecraft performance to date demonstrate a successful Lucy mission is feasible in the partially deployed +Y solar array configuration.</a:t>
            </a:r>
          </a:p>
          <a:p>
            <a:r>
              <a:rPr lang="en-US" sz="1800" dirty="0"/>
              <a:t>It is likely that we will continue to discover new UAI risks as we put the flight system in new environments and execute new flight activities that demand higher performance.</a:t>
            </a:r>
          </a:p>
          <a:p>
            <a:r>
              <a:rPr lang="en-US" sz="1800" dirty="0"/>
              <a:t>There is a risk that not all failure modes will be identified.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35880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6299-09DD-8F9E-AD3F-7BA496371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Lucy’s success to date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AA681-E284-BD7C-7368-732E6365B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3923" y="1082075"/>
            <a:ext cx="5918670" cy="5244080"/>
          </a:xfrm>
        </p:spPr>
        <p:txBody>
          <a:bodyPr>
            <a:normAutofit fontScale="92500"/>
          </a:bodyPr>
          <a:lstStyle/>
          <a:p>
            <a:r>
              <a:rPr lang="en-US" dirty="0"/>
              <a:t>Lucy successfully completed Deep Space Maneuver 2!</a:t>
            </a:r>
          </a:p>
          <a:p>
            <a:pPr lvl="1"/>
            <a:r>
              <a:rPr lang="en-US" dirty="0">
                <a:effectLst/>
              </a:rPr>
              <a:t>Divided into two maneuvers (delta-v of 100 m/s and 799.2 m/s)</a:t>
            </a:r>
          </a:p>
          <a:p>
            <a:pPr lvl="1"/>
            <a:r>
              <a:rPr lang="en-US" dirty="0"/>
              <a:t>Significantly reduced UAI risk posture</a:t>
            </a:r>
          </a:p>
          <a:p>
            <a:pPr lvl="1"/>
            <a:endParaRPr lang="en-US" dirty="0">
              <a:effectLst/>
            </a:endParaRPr>
          </a:p>
          <a:p>
            <a:r>
              <a:rPr lang="en-US" dirty="0"/>
              <a:t>Lucy Encounters </a:t>
            </a:r>
            <a:r>
              <a:rPr lang="en-US" dirty="0" err="1"/>
              <a:t>Dinkinesh</a:t>
            </a:r>
            <a:r>
              <a:rPr lang="en-US" dirty="0"/>
              <a:t> Asteroids!</a:t>
            </a:r>
          </a:p>
          <a:p>
            <a:pPr lvl="1"/>
            <a:r>
              <a:rPr kumimoji="0" lang="en-US" altLang="en-US" sz="21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Lucy’s terminal tracking system was put to the test during the </a:t>
            </a:r>
            <a:r>
              <a:rPr kumimoji="0" lang="en-US" altLang="en-US" sz="2100" b="0" i="0" u="none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Dinkinesh</a:t>
            </a:r>
            <a:r>
              <a:rPr kumimoji="0" lang="en-US" altLang="en-US" sz="21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asteroid encounter – which turned out to be a binary system with a contact binary satellite!</a:t>
            </a:r>
            <a:endParaRPr kumimoji="0" lang="en-US" altLang="en-US" sz="21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US" dirty="0"/>
          </a:p>
          <a:p>
            <a:r>
              <a:rPr lang="en-US" dirty="0"/>
              <a:t>Lucy is ready to fly by the Main Belt asteroid </a:t>
            </a:r>
            <a:r>
              <a:rPr lang="en-US" dirty="0" err="1"/>
              <a:t>Donaldjohansen</a:t>
            </a:r>
            <a:r>
              <a:rPr lang="en-US" dirty="0"/>
              <a:t> on April 20, 2025!</a:t>
            </a:r>
          </a:p>
        </p:txBody>
      </p:sp>
      <p:pic>
        <p:nvPicPr>
          <p:cNvPr id="9" name="Picture 5" descr="cid711014*part1.nbcMPMFM.Jpn3RhJ5@swri.org">
            <a:extLst>
              <a:ext uri="{FF2B5EF4-FFF2-40B4-BE49-F238E27FC236}">
                <a16:creationId xmlns:a16="http://schemas.microsoft.com/office/drawing/2014/main" id="{1E5AEB8C-BD82-EDEC-D5A1-06D063724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6384" y="4119548"/>
            <a:ext cx="5295016" cy="247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4" descr="A diagram showing the trajectory of the NASA Lucy spacecraft (red) during its flyby of the asteroid Dinkinesh and its satellite (gray).">
            <a:extLst>
              <a:ext uri="{FF2B5EF4-FFF2-40B4-BE49-F238E27FC236}">
                <a16:creationId xmlns:a16="http://schemas.microsoft.com/office/drawing/2014/main" id="{EE2A9103-93DA-288A-4A2B-E48E6F608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592" y="897469"/>
            <a:ext cx="55626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6416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LEMV Template</Template>
  <TotalTime>61451</TotalTime>
  <Words>922</Words>
  <Application>Microsoft Office PowerPoint</Application>
  <PresentationFormat>Widescreen</PresentationFormat>
  <Paragraphs>100</Paragraphs>
  <Slides>10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 Narrow</vt:lpstr>
      <vt:lpstr>Calibri</vt:lpstr>
      <vt:lpstr>Rockwell</vt:lpstr>
      <vt:lpstr>Rockwell Extra Bold</vt:lpstr>
      <vt:lpstr>Times New Roman</vt:lpstr>
      <vt:lpstr>Verdana</vt:lpstr>
      <vt:lpstr>Wingdings</vt:lpstr>
      <vt:lpstr>Office Theme</vt:lpstr>
      <vt:lpstr>1_Office Theme</vt:lpstr>
      <vt:lpstr>PowerPoint Presentation</vt:lpstr>
      <vt:lpstr>Lucy is a planetary mission to conduct flybys of the Jupiter Trojan asteroids over 12 years of operation</vt:lpstr>
      <vt:lpstr>+Y Solar Array (SAPY) Anomalous Deployment </vt:lpstr>
      <vt:lpstr>Advantages/Disadvantages</vt:lpstr>
      <vt:lpstr>Anomaly Investigation Strategy</vt:lpstr>
      <vt:lpstr>RDA Mitigates Gore Inversion Risk</vt:lpstr>
      <vt:lpstr>Stakeholder Management is Critical</vt:lpstr>
      <vt:lpstr>Results from six Redeployment Attempts (Steps 1a,b and 2a,b,c,d)</vt:lpstr>
      <vt:lpstr>Summary &amp; Recommendations</vt:lpstr>
      <vt:lpstr>Lucy’s success to date</vt:lpstr>
    </vt:vector>
  </TitlesOfParts>
  <Company>SwRI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KBarclay</dc:creator>
  <cp:lastModifiedBy>Lounsbury, Jessica (GSFC-5900)</cp:lastModifiedBy>
  <cp:revision>1742</cp:revision>
  <cp:lastPrinted>2017-04-03T13:02:31Z</cp:lastPrinted>
  <dcterms:created xsi:type="dcterms:W3CDTF">2009-11-19T22:42:33Z</dcterms:created>
  <dcterms:modified xsi:type="dcterms:W3CDTF">2025-03-03T17:06:36Z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M SIP Document Sensitivity">
    <vt:lpwstr/>
  </property>
  <property fmtid="{D5CDD505-2E9C-101B-9397-08002B2CF9AE}" pid="3" name="Document Author">
    <vt:lpwstr>ACCT02\jladewig</vt:lpwstr>
  </property>
  <property fmtid="{D5CDD505-2E9C-101B-9397-08002B2CF9AE}" pid="4" name="Document Sensitivity">
    <vt:lpwstr>1</vt:lpwstr>
  </property>
  <property fmtid="{D5CDD505-2E9C-101B-9397-08002B2CF9AE}" pid="5" name="ThirdParty">
    <vt:lpwstr/>
  </property>
  <property fmtid="{D5CDD505-2E9C-101B-9397-08002B2CF9AE}" pid="6" name="OCI Restriction">
    <vt:bool>false</vt:bool>
  </property>
  <property fmtid="{D5CDD505-2E9C-101B-9397-08002B2CF9AE}" pid="7" name="OCI Additional Info">
    <vt:lpwstr/>
  </property>
  <property fmtid="{D5CDD505-2E9C-101B-9397-08002B2CF9AE}" pid="8" name="Allow Header Overwrite">
    <vt:bool>true</vt:bool>
  </property>
  <property fmtid="{D5CDD505-2E9C-101B-9397-08002B2CF9AE}" pid="9" name="Allow Footer Overwrite">
    <vt:bool>true</vt:bool>
  </property>
  <property fmtid="{D5CDD505-2E9C-101B-9397-08002B2CF9AE}" pid="10" name="Multiple Selected">
    <vt:lpwstr>-1</vt:lpwstr>
  </property>
  <property fmtid="{D5CDD505-2E9C-101B-9397-08002B2CF9AE}" pid="11" name="SIPLongWording">
    <vt:lpwstr/>
  </property>
  <property fmtid="{D5CDD505-2E9C-101B-9397-08002B2CF9AE}" pid="12" name="checkedProgramsCount">
    <vt:i4>0</vt:i4>
  </property>
  <property fmtid="{D5CDD505-2E9C-101B-9397-08002B2CF9AE}" pid="13" name="ExpCountry">
    <vt:lpwstr/>
  </property>
</Properties>
</file>