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1"/>
  </p:sldMasterIdLst>
  <p:notesMasterIdLst>
    <p:notesMasterId r:id="rId8"/>
  </p:notesMasterIdLst>
  <p:handoutMasterIdLst>
    <p:handoutMasterId r:id="rId9"/>
  </p:handoutMasterIdLst>
  <p:sldIdLst>
    <p:sldId id="256" r:id="rId2"/>
    <p:sldId id="258" r:id="rId3"/>
    <p:sldId id="259" r:id="rId4"/>
    <p:sldId id="261" r:id="rId5"/>
    <p:sldId id="262" r:id="rId6"/>
    <p:sldId id="260" r:id="rId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780415-37F7-41A6-8AFF-84A17EE2721C}">
  <a:tblStyle styleId="{F7780415-37F7-41A6-8AFF-84A17EE2721C}" styleName="SpaceX Table">
    <a:wholeTbl>
      <a:tcTxStyle>
        <a:fontRef idx="minor">
          <a:scrgbClr r="0" g="0" b="0"/>
        </a:fontRef>
        <a:schemeClr val="tx1"/>
      </a:tcTxStyle>
      <a:tcStyle>
        <a:tcBdr>
          <a:left>
            <a:ln>
              <a:noFill/>
            </a:ln>
          </a:left>
          <a:right>
            <a:ln>
              <a:noFill/>
            </a:ln>
          </a:right>
          <a:top>
            <a:ln>
              <a:noFill/>
            </a:ln>
          </a:top>
          <a:bottom>
            <a:ln>
              <a:noFill/>
            </a:ln>
          </a:bottom>
          <a:insideH>
            <a:ln w="12700" cmpd="sng">
              <a:solidFill>
                <a:schemeClr val="tx1"/>
              </a:solidFill>
            </a:ln>
          </a:insideH>
          <a:insideV>
            <a:ln>
              <a:noFill/>
            </a:ln>
          </a:insideV>
        </a:tcBdr>
        <a:fill>
          <a:noFill/>
        </a:fill>
      </a:tcStyle>
    </a:wholeTbl>
    <a:band1H>
      <a:tcStyle>
        <a:tcBdr/>
        <a:fill>
          <a:no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3998" autoAdjust="0"/>
  </p:normalViewPr>
  <p:slideViewPr>
    <p:cSldViewPr snapToObjects="1">
      <p:cViewPr varScale="1">
        <p:scale>
          <a:sx n="147" d="100"/>
          <a:sy n="147" d="100"/>
        </p:scale>
        <p:origin x="992" y="480"/>
      </p:cViewPr>
      <p:guideLst>
        <p:guide orient="horz" pos="1621"/>
        <p:guide pos="2880"/>
      </p:guideLst>
    </p:cSldViewPr>
  </p:slideViewPr>
  <p:notesTextViewPr>
    <p:cViewPr>
      <p:scale>
        <a:sx n="1" d="1"/>
        <a:sy n="1" d="1"/>
      </p:scale>
      <p:origin x="0" y="0"/>
    </p:cViewPr>
  </p:notesTextViewPr>
  <p:notesViewPr>
    <p:cSldViewPr snapToObjects="1" showGuides="1">
      <p:cViewPr varScale="1">
        <p:scale>
          <a:sx n="85" d="100"/>
          <a:sy n="85" d="100"/>
        </p:scale>
        <p:origin x="297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992CFB9-8407-465F-A0AF-C7870A731649}" type="datetimeFigureOut">
              <a:rPr lang="en-US" smtClean="0">
                <a:latin typeface="Arial" panose="020B0604020202020204" pitchFamily="34" charset="0"/>
              </a:rPr>
              <a:t>3/31/25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9623973-3BE5-43EE-A7A0-D41DAEEEE61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384700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anose="020B0604020202020204" pitchFamily="34" charset="0"/>
              </a:defRPr>
            </a:lvl1pPr>
          </a:lstStyle>
          <a:p>
            <a:fld id="{7BE71A36-0D75-41B1-8DB6-CA600CD107CA}" type="datetimeFigureOut">
              <a:rPr lang="en-US" smtClean="0"/>
              <a:pPr/>
              <a:t>3/31/25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panose="020B0604020202020204" pitchFamily="34" charset="0"/>
              </a:defRPr>
            </a:lvl1pPr>
          </a:lstStyle>
          <a:p>
            <a:fld id="{1D8FC15E-5CEC-4EE4-B1D4-314AA725371E}" type="slidenum">
              <a:rPr lang="en-US" smtClean="0"/>
              <a:pPr/>
              <a:t>‹#›</a:t>
            </a:fld>
            <a:endParaRPr lang="en-US" dirty="0"/>
          </a:p>
        </p:txBody>
      </p:sp>
    </p:spTree>
    <p:extLst>
      <p:ext uri="{BB962C8B-B14F-4D97-AF65-F5344CB8AC3E}">
        <p14:creationId xmlns:p14="http://schemas.microsoft.com/office/powerpoint/2010/main" val="27550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6" name="Text Placeholder 18">
            <a:extLst>
              <a:ext uri="{FF2B5EF4-FFF2-40B4-BE49-F238E27FC236}">
                <a16:creationId xmlns:a16="http://schemas.microsoft.com/office/drawing/2014/main" id="{4C2B6350-9C1A-334D-833F-088612B360AD}"/>
              </a:ext>
            </a:extLst>
          </p:cNvPr>
          <p:cNvSpPr>
            <a:spLocks noGrp="1"/>
          </p:cNvSpPr>
          <p:nvPr>
            <p:ph type="body" sz="quarter" idx="13" hasCustomPrompt="1"/>
          </p:nvPr>
        </p:nvSpPr>
        <p:spPr>
          <a:xfrm>
            <a:off x="381000" y="2114550"/>
            <a:ext cx="8229600" cy="14478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600" b="1" i="0" cap="all" baseline="0">
                <a:solidFill>
                  <a:schemeClr val="tx1"/>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cap="all" baseline="0" dirty="0"/>
              <a:t>PRESENTATION TITLE</a:t>
            </a:r>
            <a:endParaRPr lang="en-US"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p:txBody>
      </p:sp>
      <p:pic>
        <p:nvPicPr>
          <p:cNvPr id="9" name="Picture 8">
            <a:extLst>
              <a:ext uri="{FF2B5EF4-FFF2-40B4-BE49-F238E27FC236}">
                <a16:creationId xmlns:a16="http://schemas.microsoft.com/office/drawing/2014/main" id="{4DB971F3-316A-1C4E-BEF6-F4794C8FAC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285750"/>
            <a:ext cx="1638300" cy="222016"/>
          </a:xfrm>
          <a:prstGeom prst="rect">
            <a:avLst/>
          </a:prstGeom>
        </p:spPr>
      </p:pic>
      <p:sp>
        <p:nvSpPr>
          <p:cNvPr id="3" name="Text Placeholder 2">
            <a:extLst>
              <a:ext uri="{FF2B5EF4-FFF2-40B4-BE49-F238E27FC236}">
                <a16:creationId xmlns:a16="http://schemas.microsoft.com/office/drawing/2014/main" id="{C161C376-50AC-C949-BBCE-CF344683A605}"/>
              </a:ext>
            </a:extLst>
          </p:cNvPr>
          <p:cNvSpPr>
            <a:spLocks noGrp="1"/>
          </p:cNvSpPr>
          <p:nvPr>
            <p:ph type="body" sz="quarter" idx="14" hasCustomPrompt="1"/>
          </p:nvPr>
        </p:nvSpPr>
        <p:spPr>
          <a:xfrm>
            <a:off x="381000" y="1885950"/>
            <a:ext cx="2286000" cy="381000"/>
          </a:xfrm>
          <a:prstGeom prst="rect">
            <a:avLst/>
          </a:prstGeom>
        </p:spPr>
        <p:txBody>
          <a:bodyPr>
            <a:normAutofit/>
          </a:bodyPr>
          <a:lstStyle>
            <a:lvl1pPr marL="0" indent="0">
              <a:buNone/>
              <a:defRPr sz="1400">
                <a:latin typeface="+mj-lt"/>
              </a:defRPr>
            </a:lvl1pPr>
          </a:lstStyle>
          <a:p>
            <a:pPr lvl="0"/>
            <a:r>
              <a:rPr lang="en-US" dirty="0"/>
              <a:t>Month/Day/Year</a:t>
            </a:r>
          </a:p>
        </p:txBody>
      </p:sp>
      <p:pic>
        <p:nvPicPr>
          <p:cNvPr id="1026" name="Picture 2">
            <a:extLst>
              <a:ext uri="{FF2B5EF4-FFF2-40B4-BE49-F238E27FC236}">
                <a16:creationId xmlns:a16="http://schemas.microsoft.com/office/drawing/2014/main" id="{8519F447-F630-C94D-5D64-D752B39B0B1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305922"/>
            <a:ext cx="1295400" cy="37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0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VIDEO: CLICK TO EDIT</a:t>
            </a:r>
          </a:p>
        </p:txBody>
      </p:sp>
      <p:sp>
        <p:nvSpPr>
          <p:cNvPr id="7" name="Media Placeholder 6"/>
          <p:cNvSpPr>
            <a:spLocks noGrp="1"/>
          </p:cNvSpPr>
          <p:nvPr>
            <p:ph type="media" sz="quarter" idx="13" hasCustomPrompt="1"/>
          </p:nvPr>
        </p:nvSpPr>
        <p:spPr>
          <a:xfrm>
            <a:off x="0" y="727710"/>
            <a:ext cx="9144000" cy="3729990"/>
          </a:xfrm>
        </p:spPr>
        <p:txBody>
          <a:bodyPr/>
          <a:lstStyle>
            <a:lvl1pPr marL="457200" indent="-457200">
              <a:buFont typeface="Arial" charset="0"/>
              <a:buChar char="•"/>
              <a:defRPr baseline="0"/>
            </a:lvl1pPr>
          </a:lstStyle>
          <a:p>
            <a:r>
              <a:rPr lang="en-US" dirty="0"/>
              <a:t>Run your screen capture the full width of the slide</a:t>
            </a:r>
          </a:p>
        </p:txBody>
      </p:sp>
      <p:sp>
        <p:nvSpPr>
          <p:cNvPr id="9" name="Text Placeholder 8"/>
          <p:cNvSpPr>
            <a:spLocks noGrp="1"/>
          </p:cNvSpPr>
          <p:nvPr>
            <p:ph type="body" sz="quarter" idx="14" hasCustomPrompt="1"/>
          </p:nvPr>
        </p:nvSpPr>
        <p:spPr>
          <a:xfrm>
            <a:off x="6553203" y="857250"/>
            <a:ext cx="2133599" cy="173124"/>
          </a:xfrm>
        </p:spPr>
        <p:txBody>
          <a:bodyPr>
            <a:noAutofit/>
          </a:bodyPr>
          <a:lstStyle>
            <a:lvl1pPr marL="0" indent="0" algn="r">
              <a:buNone/>
              <a:defRPr sz="900" b="0" baseline="0">
                <a:solidFill>
                  <a:schemeClr val="tx1"/>
                </a:solidFill>
              </a:defRPr>
            </a:lvl1pPr>
            <a:lvl2pPr>
              <a:defRPr sz="900" b="0">
                <a:solidFill>
                  <a:schemeClr val="tx1"/>
                </a:solidFill>
              </a:defRPr>
            </a:lvl2pPr>
            <a:lvl3pPr>
              <a:defRPr sz="900" b="0">
                <a:solidFill>
                  <a:schemeClr val="tx1"/>
                </a:solidFill>
              </a:defRPr>
            </a:lvl3pPr>
            <a:lvl4pPr>
              <a:defRPr sz="900" b="0">
                <a:solidFill>
                  <a:schemeClr val="tx1"/>
                </a:solidFill>
              </a:defRPr>
            </a:lvl4pPr>
            <a:lvl5pPr>
              <a:defRPr sz="900" b="0">
                <a:solidFill>
                  <a:schemeClr val="tx1"/>
                </a:solidFill>
              </a:defRPr>
            </a:lvl5pPr>
          </a:lstStyle>
          <a:p>
            <a:pPr lvl="0"/>
            <a:r>
              <a:rPr lang="en-US" dirty="0"/>
              <a:t>Total Running Time: XX min XX sec</a:t>
            </a:r>
          </a:p>
        </p:txBody>
      </p:sp>
    </p:spTree>
    <p:extLst>
      <p:ext uri="{BB962C8B-B14F-4D97-AF65-F5344CB8AC3E}">
        <p14:creationId xmlns:p14="http://schemas.microsoft.com/office/powerpoint/2010/main" val="228212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Foote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734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117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a:t>
            </a:r>
          </a:p>
        </p:txBody>
      </p:sp>
      <p:sp>
        <p:nvSpPr>
          <p:cNvPr id="7" name="Text Placeholder 6"/>
          <p:cNvSpPr>
            <a:spLocks noGrp="1"/>
          </p:cNvSpPr>
          <p:nvPr>
            <p:ph type="body" sz="quarter" idx="13" hasCustomPrompt="1"/>
          </p:nvPr>
        </p:nvSpPr>
        <p:spPr>
          <a:xfrm>
            <a:off x="457200" y="857250"/>
            <a:ext cx="8229600" cy="3714750"/>
          </a:xfrm>
        </p:spPr>
        <p:txBody>
          <a:bodyPr/>
          <a:lstStyle>
            <a:lvl4pPr marL="1262063" indent="-177800">
              <a:tabLst/>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7" hasCustomPrompt="1"/>
          </p:nvPr>
        </p:nvSpPr>
        <p:spPr>
          <a:xfrm>
            <a:off x="457200" y="514350"/>
            <a:ext cx="8229600" cy="228600"/>
          </a:xfrm>
        </p:spPr>
        <p:txBody>
          <a:bodyPr>
            <a:normAutofit/>
          </a:bodyPr>
          <a:lstStyle>
            <a:lvl1pPr marL="0" indent="0">
              <a:buNone/>
              <a:defRPr sz="1600" baseline="0">
                <a:solidFill>
                  <a:schemeClr val="accent1"/>
                </a:solidFill>
              </a:defRPr>
            </a:lvl1pPr>
          </a:lstStyle>
          <a:p>
            <a:pPr lvl="0"/>
            <a:r>
              <a:rPr lang="en-US" dirty="0"/>
              <a:t>Click to add an optional subtitle</a:t>
            </a:r>
          </a:p>
        </p:txBody>
      </p:sp>
      <p:pic>
        <p:nvPicPr>
          <p:cNvPr id="2050" name="Picture 2" descr="Polaris Dawn">
            <a:extLst>
              <a:ext uri="{FF2B5EF4-FFF2-40B4-BE49-F238E27FC236}">
                <a16:creationId xmlns:a16="http://schemas.microsoft.com/office/drawing/2014/main" id="{496D07D8-4A50-37BF-DA6E-172CBF66BC8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8186" t="14912" r="39116" b="28947"/>
          <a:stretch/>
        </p:blipFill>
        <p:spPr bwMode="auto">
          <a:xfrm>
            <a:off x="8381999" y="4705350"/>
            <a:ext cx="304801" cy="34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72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aragraph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a:t>
            </a:r>
          </a:p>
        </p:txBody>
      </p:sp>
      <p:sp>
        <p:nvSpPr>
          <p:cNvPr id="7" name="Text Placeholder 6"/>
          <p:cNvSpPr>
            <a:spLocks noGrp="1"/>
          </p:cNvSpPr>
          <p:nvPr>
            <p:ph type="body" sz="quarter" idx="13" hasCustomPrompt="1"/>
          </p:nvPr>
        </p:nvSpPr>
        <p:spPr>
          <a:xfrm>
            <a:off x="457200" y="857250"/>
            <a:ext cx="8229600" cy="3714750"/>
          </a:xfrm>
        </p:spPr>
        <p:txBody>
          <a:bodyPr/>
          <a:lstStyle>
            <a:lvl1pPr marL="0" indent="0">
              <a:buNone/>
              <a:defRPr>
                <a:solidFill>
                  <a:schemeClr val="tx1"/>
                </a:solidFill>
              </a:defRPr>
            </a:lvl1pPr>
          </a:lstStyle>
          <a:p>
            <a:pPr lvl="0"/>
            <a:r>
              <a:rPr lang="en-US" dirty="0"/>
              <a:t>Click to add text</a:t>
            </a:r>
          </a:p>
        </p:txBody>
      </p:sp>
    </p:spTree>
    <p:extLst>
      <p:ext uri="{BB962C8B-B14F-4D97-AF65-F5344CB8AC3E}">
        <p14:creationId xmlns:p14="http://schemas.microsoft.com/office/powerpoint/2010/main" val="384237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jor Section Break">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81000" y="2038350"/>
            <a:ext cx="8305800" cy="1087040"/>
          </a:xfrm>
          <a:solidFill>
            <a:schemeClr val="bg1">
              <a:alpha val="79000"/>
            </a:schemeClr>
          </a:solidFill>
        </p:spPr>
        <p:txBody>
          <a:bodyPr rIns="137160" anchor="ctr">
            <a:noAutofit/>
          </a:bodyPr>
          <a:lstStyle>
            <a:lvl1pPr marL="0" indent="0" algn="l">
              <a:buNone/>
              <a:defRPr sz="3200" b="1" i="0" baseline="0">
                <a:solidFill>
                  <a:schemeClr val="tx1"/>
                </a:solidFill>
                <a:latin typeface="Arial" panose="020B0604020202020204" pitchFamily="34" charset="0"/>
                <a:cs typeface="Arial" panose="020B0604020202020204" pitchFamily="34" charset="0"/>
              </a:defRPr>
            </a:lvl1pPr>
            <a:lvl2pPr>
              <a:defRPr sz="3200">
                <a:solidFill>
                  <a:schemeClr val="tx1"/>
                </a:solidFill>
              </a:defRPr>
            </a:lvl2pPr>
            <a:lvl3pPr>
              <a:defRPr sz="3200">
                <a:solidFill>
                  <a:schemeClr val="tx1"/>
                </a:solidFill>
              </a:defRPr>
            </a:lvl3pPr>
            <a:lvl4pPr>
              <a:defRPr sz="3200">
                <a:solidFill>
                  <a:schemeClr val="tx1"/>
                </a:solidFill>
              </a:defRPr>
            </a:lvl4pPr>
            <a:lvl5pPr>
              <a:defRPr sz="3200">
                <a:solidFill>
                  <a:schemeClr val="tx1"/>
                </a:solidFill>
              </a:defRPr>
            </a:lvl5pPr>
          </a:lstStyle>
          <a:p>
            <a:pPr lvl="0"/>
            <a:r>
              <a:rPr lang="en-US" dirty="0"/>
              <a:t>SECTION DIVIDER</a:t>
            </a:r>
          </a:p>
        </p:txBody>
      </p:sp>
      <p:pic>
        <p:nvPicPr>
          <p:cNvPr id="4" name="Picture 3">
            <a:extLst>
              <a:ext uri="{FF2B5EF4-FFF2-40B4-BE49-F238E27FC236}">
                <a16:creationId xmlns:a16="http://schemas.microsoft.com/office/drawing/2014/main" id="{5017E983-9EAC-344E-BD55-03087E4DD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81550"/>
            <a:ext cx="355398" cy="145423"/>
          </a:xfrm>
          <a:prstGeom prst="rect">
            <a:avLst/>
          </a:prstGeom>
        </p:spPr>
      </p:pic>
    </p:spTree>
    <p:extLst>
      <p:ext uri="{BB962C8B-B14F-4D97-AF65-F5344CB8AC3E}">
        <p14:creationId xmlns:p14="http://schemas.microsoft.com/office/powerpoint/2010/main" val="106583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al/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a:t>
            </a:r>
          </a:p>
        </p:txBody>
      </p:sp>
      <p:sp>
        <p:nvSpPr>
          <p:cNvPr id="6" name="Picture Placeholder 5"/>
          <p:cNvSpPr>
            <a:spLocks noGrp="1"/>
          </p:cNvSpPr>
          <p:nvPr>
            <p:ph type="pic" sz="quarter" idx="11" hasCustomPrompt="1"/>
          </p:nvPr>
        </p:nvSpPr>
        <p:spPr>
          <a:xfrm>
            <a:off x="1219200" y="2014538"/>
            <a:ext cx="2743200" cy="2628900"/>
          </a:xfrm>
        </p:spPr>
        <p:txBody>
          <a:bodyPr>
            <a:normAutofit/>
          </a:bodyPr>
          <a:lstStyle>
            <a:lvl1pPr>
              <a:defRPr sz="1400"/>
            </a:lvl1pPr>
          </a:lstStyle>
          <a:p>
            <a:r>
              <a:rPr lang="en-US" dirty="0"/>
              <a:t>Use the “crop” tool to center your image within this box</a:t>
            </a:r>
          </a:p>
        </p:txBody>
      </p:sp>
      <p:sp>
        <p:nvSpPr>
          <p:cNvPr id="12" name="Picture Placeholder 11"/>
          <p:cNvSpPr>
            <a:spLocks noGrp="1"/>
          </p:cNvSpPr>
          <p:nvPr>
            <p:ph type="pic" sz="quarter" idx="13" hasCustomPrompt="1"/>
          </p:nvPr>
        </p:nvSpPr>
        <p:spPr>
          <a:xfrm>
            <a:off x="5181600" y="2014538"/>
            <a:ext cx="2743200" cy="2628900"/>
          </a:xfrm>
        </p:spPr>
        <p:txBody>
          <a:bodyPr>
            <a:normAutofit/>
          </a:bodyPr>
          <a:lstStyle>
            <a:lvl1pPr>
              <a:defRPr sz="1400" baseline="0"/>
            </a:lvl1pPr>
          </a:lstStyle>
          <a:p>
            <a:r>
              <a:rPr lang="en-US" dirty="0"/>
              <a:t>Use the “crop” tool to center your image within this box</a:t>
            </a:r>
          </a:p>
        </p:txBody>
      </p:sp>
      <p:sp>
        <p:nvSpPr>
          <p:cNvPr id="14" name="Text Placeholder 13"/>
          <p:cNvSpPr>
            <a:spLocks noGrp="1"/>
          </p:cNvSpPr>
          <p:nvPr>
            <p:ph type="body" sz="quarter" idx="14" hasCustomPrompt="1"/>
          </p:nvPr>
        </p:nvSpPr>
        <p:spPr>
          <a:xfrm>
            <a:off x="1219200" y="1657351"/>
            <a:ext cx="2743200" cy="357188"/>
          </a:xfrm>
        </p:spPr>
        <p:txBody>
          <a:bodyPr>
            <a:normAutofit/>
          </a:bodyPr>
          <a:lstStyle>
            <a:lvl1pPr marL="0" indent="0" algn="ctr">
              <a:buNone/>
              <a:defRPr sz="1600" b="1" baseline="0"/>
            </a:lvl1pPr>
          </a:lstStyle>
          <a:p>
            <a:pPr lvl="0"/>
            <a:r>
              <a:rPr lang="en-US" dirty="0"/>
              <a:t>LARGE CAPTION</a:t>
            </a:r>
          </a:p>
        </p:txBody>
      </p:sp>
      <p:sp>
        <p:nvSpPr>
          <p:cNvPr id="15" name="Text Placeholder 13"/>
          <p:cNvSpPr>
            <a:spLocks noGrp="1"/>
          </p:cNvSpPr>
          <p:nvPr>
            <p:ph type="body" sz="quarter" idx="15" hasCustomPrompt="1"/>
          </p:nvPr>
        </p:nvSpPr>
        <p:spPr>
          <a:xfrm>
            <a:off x="5181600" y="1657351"/>
            <a:ext cx="2743200" cy="357188"/>
          </a:xfrm>
        </p:spPr>
        <p:txBody>
          <a:bodyPr>
            <a:normAutofit/>
          </a:bodyPr>
          <a:lstStyle>
            <a:lvl1pPr marL="0" indent="0" algn="ctr">
              <a:buNone/>
              <a:defRPr sz="1600" b="1" baseline="0"/>
            </a:lvl1pPr>
          </a:lstStyle>
          <a:p>
            <a:pPr lvl="0"/>
            <a:r>
              <a:rPr lang="en-US" dirty="0"/>
              <a:t>LARGE CAPTION</a:t>
            </a:r>
          </a:p>
        </p:txBody>
      </p:sp>
      <p:sp>
        <p:nvSpPr>
          <p:cNvPr id="4" name="Text Placeholder 3"/>
          <p:cNvSpPr>
            <a:spLocks noGrp="1"/>
          </p:cNvSpPr>
          <p:nvPr>
            <p:ph type="body" sz="quarter" idx="16" hasCustomPrompt="1"/>
          </p:nvPr>
        </p:nvSpPr>
        <p:spPr>
          <a:xfrm>
            <a:off x="457200" y="857250"/>
            <a:ext cx="8229600" cy="800100"/>
          </a:xfrm>
        </p:spPr>
        <p:txBody>
          <a:bodyPr/>
          <a:lstStyle>
            <a:lvl3pPr marL="228600" indent="-228600">
              <a:defRPr baseline="0"/>
            </a:lvl3pPr>
          </a:lstStyle>
          <a:p>
            <a:pPr lvl="2"/>
            <a:r>
              <a:rPr lang="en-US" dirty="0"/>
              <a:t>Bullet item</a:t>
            </a:r>
          </a:p>
          <a:p>
            <a:pPr lvl="2"/>
            <a:r>
              <a:rPr lang="en-US" dirty="0"/>
              <a:t>Bullet item</a:t>
            </a:r>
          </a:p>
          <a:p>
            <a:pPr lvl="2"/>
            <a:r>
              <a:rPr lang="en-US" dirty="0"/>
              <a:t>Bullet item</a:t>
            </a:r>
          </a:p>
        </p:txBody>
      </p:sp>
    </p:spTree>
    <p:extLst>
      <p:ext uri="{BB962C8B-B14F-4D97-AF65-F5344CB8AC3E}">
        <p14:creationId xmlns:p14="http://schemas.microsoft.com/office/powerpoint/2010/main" val="114455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s with Large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0760"/>
            <a:ext cx="8229600" cy="562191"/>
          </a:xfrm>
        </p:spPr>
        <p:txBody>
          <a:bodyPr/>
          <a:lstStyle/>
          <a:p>
            <a:r>
              <a:rPr lang="en-US" dirty="0"/>
              <a:t>CLICK TO EDIT</a:t>
            </a:r>
          </a:p>
        </p:txBody>
      </p:sp>
      <p:sp>
        <p:nvSpPr>
          <p:cNvPr id="7" name="Picture Placeholder 6"/>
          <p:cNvSpPr>
            <a:spLocks noGrp="1"/>
          </p:cNvSpPr>
          <p:nvPr>
            <p:ph type="pic" sz="quarter" idx="13" hasCustomPrompt="1"/>
          </p:nvPr>
        </p:nvSpPr>
        <p:spPr>
          <a:xfrm>
            <a:off x="457200" y="1247774"/>
            <a:ext cx="2560320" cy="3228975"/>
          </a:xfrm>
        </p:spPr>
        <p:txBody>
          <a:bodyPr>
            <a:normAutofit/>
          </a:bodyPr>
          <a:lstStyle>
            <a:lvl1pPr>
              <a:defRPr sz="1400" baseline="0"/>
            </a:lvl1pPr>
          </a:lstStyle>
          <a:p>
            <a:r>
              <a:rPr lang="en-US" dirty="0"/>
              <a:t>Use the “crop” tool to center your image within this box</a:t>
            </a:r>
          </a:p>
        </p:txBody>
      </p:sp>
      <p:sp>
        <p:nvSpPr>
          <p:cNvPr id="13" name="Text Placeholder 12"/>
          <p:cNvSpPr>
            <a:spLocks noGrp="1"/>
          </p:cNvSpPr>
          <p:nvPr>
            <p:ph type="body" sz="quarter" idx="16" hasCustomPrompt="1"/>
          </p:nvPr>
        </p:nvSpPr>
        <p:spPr>
          <a:xfrm>
            <a:off x="457200" y="857251"/>
            <a:ext cx="2560320" cy="390525"/>
          </a:xfrm>
        </p:spPr>
        <p:txBody>
          <a:bodyPr>
            <a:normAutofit/>
          </a:bodyPr>
          <a:lstStyle>
            <a:lvl1pPr marL="0" indent="0" algn="ctr">
              <a:buNone/>
              <a:defRPr sz="1600" b="1" baseline="0">
                <a:latin typeface="+mj-lt"/>
              </a:defRPr>
            </a:lvl1pPr>
          </a:lstStyle>
          <a:p>
            <a:pPr lvl="0"/>
            <a:r>
              <a:rPr lang="en-US" dirty="0"/>
              <a:t>LARGE CAPTION</a:t>
            </a:r>
          </a:p>
        </p:txBody>
      </p:sp>
      <p:sp>
        <p:nvSpPr>
          <p:cNvPr id="14" name="Picture Placeholder 6">
            <a:extLst>
              <a:ext uri="{FF2B5EF4-FFF2-40B4-BE49-F238E27FC236}">
                <a16:creationId xmlns:a16="http://schemas.microsoft.com/office/drawing/2014/main" id="{F29E66E9-926A-0D47-B8C3-9669D73ACB0E}"/>
              </a:ext>
            </a:extLst>
          </p:cNvPr>
          <p:cNvSpPr>
            <a:spLocks noGrp="1"/>
          </p:cNvSpPr>
          <p:nvPr>
            <p:ph type="pic" sz="quarter" idx="18" hasCustomPrompt="1"/>
          </p:nvPr>
        </p:nvSpPr>
        <p:spPr>
          <a:xfrm>
            <a:off x="3307080" y="1247775"/>
            <a:ext cx="2560320" cy="3228975"/>
          </a:xfrm>
        </p:spPr>
        <p:txBody>
          <a:bodyPr>
            <a:normAutofit/>
          </a:bodyPr>
          <a:lstStyle>
            <a:lvl1pPr>
              <a:defRPr sz="1400" baseline="0"/>
            </a:lvl1pPr>
          </a:lstStyle>
          <a:p>
            <a:r>
              <a:rPr lang="en-US" dirty="0"/>
              <a:t>Use the “crop” tool to center your image within this box</a:t>
            </a:r>
          </a:p>
        </p:txBody>
      </p:sp>
      <p:sp>
        <p:nvSpPr>
          <p:cNvPr id="15" name="Text Placeholder 12">
            <a:extLst>
              <a:ext uri="{FF2B5EF4-FFF2-40B4-BE49-F238E27FC236}">
                <a16:creationId xmlns:a16="http://schemas.microsoft.com/office/drawing/2014/main" id="{E0E4EB72-E6BB-B442-900D-129AFD22F86F}"/>
              </a:ext>
            </a:extLst>
          </p:cNvPr>
          <p:cNvSpPr>
            <a:spLocks noGrp="1"/>
          </p:cNvSpPr>
          <p:nvPr>
            <p:ph type="body" sz="quarter" idx="19" hasCustomPrompt="1"/>
          </p:nvPr>
        </p:nvSpPr>
        <p:spPr>
          <a:xfrm>
            <a:off x="3307080" y="857252"/>
            <a:ext cx="2560320" cy="390525"/>
          </a:xfrm>
        </p:spPr>
        <p:txBody>
          <a:bodyPr>
            <a:normAutofit/>
          </a:bodyPr>
          <a:lstStyle>
            <a:lvl1pPr marL="0" indent="0" algn="ctr">
              <a:buNone/>
              <a:defRPr sz="1600" b="1" baseline="0">
                <a:latin typeface="+mj-lt"/>
              </a:defRPr>
            </a:lvl1pPr>
          </a:lstStyle>
          <a:p>
            <a:pPr lvl="0"/>
            <a:r>
              <a:rPr lang="en-US" dirty="0"/>
              <a:t>LARGE CAPTION</a:t>
            </a:r>
          </a:p>
        </p:txBody>
      </p:sp>
      <p:sp>
        <p:nvSpPr>
          <p:cNvPr id="17" name="Picture Placeholder 6">
            <a:extLst>
              <a:ext uri="{FF2B5EF4-FFF2-40B4-BE49-F238E27FC236}">
                <a16:creationId xmlns:a16="http://schemas.microsoft.com/office/drawing/2014/main" id="{81401716-CA6E-5B41-B163-F3C8C140A3FE}"/>
              </a:ext>
            </a:extLst>
          </p:cNvPr>
          <p:cNvSpPr>
            <a:spLocks noGrp="1"/>
          </p:cNvSpPr>
          <p:nvPr>
            <p:ph type="pic" sz="quarter" idx="20" hasCustomPrompt="1"/>
          </p:nvPr>
        </p:nvSpPr>
        <p:spPr>
          <a:xfrm>
            <a:off x="6126480" y="1247775"/>
            <a:ext cx="2560320" cy="3228975"/>
          </a:xfrm>
        </p:spPr>
        <p:txBody>
          <a:bodyPr>
            <a:normAutofit/>
          </a:bodyPr>
          <a:lstStyle>
            <a:lvl1pPr>
              <a:defRPr sz="1400" baseline="0"/>
            </a:lvl1pPr>
          </a:lstStyle>
          <a:p>
            <a:r>
              <a:rPr lang="en-US" dirty="0"/>
              <a:t>Use the “crop” tool to center your image within this box</a:t>
            </a:r>
          </a:p>
        </p:txBody>
      </p:sp>
      <p:sp>
        <p:nvSpPr>
          <p:cNvPr id="19" name="Text Placeholder 12">
            <a:extLst>
              <a:ext uri="{FF2B5EF4-FFF2-40B4-BE49-F238E27FC236}">
                <a16:creationId xmlns:a16="http://schemas.microsoft.com/office/drawing/2014/main" id="{A29B749F-0D59-864C-B139-68431B003133}"/>
              </a:ext>
            </a:extLst>
          </p:cNvPr>
          <p:cNvSpPr>
            <a:spLocks noGrp="1"/>
          </p:cNvSpPr>
          <p:nvPr>
            <p:ph type="body" sz="quarter" idx="21" hasCustomPrompt="1"/>
          </p:nvPr>
        </p:nvSpPr>
        <p:spPr>
          <a:xfrm>
            <a:off x="6126480" y="857252"/>
            <a:ext cx="2560320" cy="390525"/>
          </a:xfrm>
        </p:spPr>
        <p:txBody>
          <a:bodyPr>
            <a:normAutofit/>
          </a:bodyPr>
          <a:lstStyle>
            <a:lvl1pPr marL="0" indent="0" algn="ctr">
              <a:buNone/>
              <a:defRPr sz="1600" b="1" baseline="0">
                <a:latin typeface="+mj-lt"/>
              </a:defRPr>
            </a:lvl1pPr>
          </a:lstStyle>
          <a:p>
            <a:pPr lvl="0"/>
            <a:r>
              <a:rPr lang="en-US" dirty="0"/>
              <a:t>LARGE CAPTION</a:t>
            </a:r>
          </a:p>
        </p:txBody>
      </p:sp>
    </p:spTree>
    <p:extLst>
      <p:ext uri="{BB962C8B-B14F-4D97-AF65-F5344CB8AC3E}">
        <p14:creationId xmlns:p14="http://schemas.microsoft.com/office/powerpoint/2010/main" val="1282899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0760"/>
            <a:ext cx="8229600" cy="562191"/>
          </a:xfrm>
        </p:spPr>
        <p:txBody>
          <a:bodyPr/>
          <a:lstStyle/>
          <a:p>
            <a:r>
              <a:rPr lang="en-US" dirty="0"/>
              <a:t>CLICK TO EDIT</a:t>
            </a:r>
          </a:p>
        </p:txBody>
      </p:sp>
      <p:sp>
        <p:nvSpPr>
          <p:cNvPr id="3" name="Content Placeholder 2"/>
          <p:cNvSpPr>
            <a:spLocks noGrp="1"/>
          </p:cNvSpPr>
          <p:nvPr>
            <p:ph sz="half" idx="1" hasCustomPrompt="1"/>
          </p:nvPr>
        </p:nvSpPr>
        <p:spPr>
          <a:xfrm>
            <a:off x="457200" y="857251"/>
            <a:ext cx="3886200" cy="3619499"/>
          </a:xfrm>
        </p:spPr>
        <p:txBody>
          <a:bodyPr/>
          <a:lstStyle>
            <a:lvl1pPr>
              <a:defRPr sz="1800">
                <a:solidFill>
                  <a:schemeClr val="tx1"/>
                </a:solidFill>
              </a:defRPr>
            </a:lvl1pPr>
            <a:lvl2pPr marL="458788" indent="-173038">
              <a:tabLst/>
              <a:defRPr sz="1400"/>
            </a:lvl2pPr>
            <a:lvl3pPr marL="746125" indent="-173038">
              <a:tabLst/>
              <a:defRPr sz="1400"/>
            </a:lvl3pPr>
            <a:lvl4pPr marL="1090613" indent="-179388">
              <a:tabLst/>
              <a:defRPr sz="14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4800600" y="857251"/>
            <a:ext cx="3886200" cy="3619499"/>
          </a:xfrm>
        </p:spPr>
        <p:txBody>
          <a:bodyPr/>
          <a:lstStyle>
            <a:lvl1pPr>
              <a:defRPr sz="1800">
                <a:solidFill>
                  <a:schemeClr val="tx1"/>
                </a:solidFill>
              </a:defRPr>
            </a:lvl1pPr>
            <a:lvl2pPr marL="458788" indent="-173038">
              <a:tabLst/>
              <a:defRPr sz="1400"/>
            </a:lvl2pPr>
            <a:lvl3pPr marL="746125" indent="-173038">
              <a:tabLst/>
              <a:defRPr sz="1400"/>
            </a:lvl3pPr>
            <a:lvl4pPr marL="1033463" indent="-179388">
              <a:tabLst/>
              <a:defRPr sz="14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065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Mark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a:t>
            </a:r>
          </a:p>
        </p:txBody>
      </p:sp>
    </p:spTree>
    <p:extLst>
      <p:ext uri="{BB962C8B-B14F-4D97-AF65-F5344CB8AC3E}">
        <p14:creationId xmlns:p14="http://schemas.microsoft.com/office/powerpoint/2010/main" val="407117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Small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a:t>
            </a:r>
          </a:p>
        </p:txBody>
      </p:sp>
      <p:sp>
        <p:nvSpPr>
          <p:cNvPr id="7" name="Picture Placeholder 6"/>
          <p:cNvSpPr>
            <a:spLocks noGrp="1"/>
          </p:cNvSpPr>
          <p:nvPr>
            <p:ph type="pic" sz="quarter" idx="13" hasCustomPrompt="1"/>
          </p:nvPr>
        </p:nvSpPr>
        <p:spPr>
          <a:xfrm>
            <a:off x="457200" y="857250"/>
            <a:ext cx="6629400" cy="3619500"/>
          </a:xfrm>
        </p:spPr>
        <p:txBody>
          <a:bodyPr/>
          <a:lstStyle>
            <a:lvl1pPr>
              <a:defRPr/>
            </a:lvl1pPr>
          </a:lstStyle>
          <a:p>
            <a:r>
              <a:rPr lang="en-US" dirty="0"/>
              <a:t>Use the “crop” tool to center your image within this box</a:t>
            </a:r>
          </a:p>
        </p:txBody>
      </p:sp>
      <p:sp>
        <p:nvSpPr>
          <p:cNvPr id="9" name="Text Placeholder 8"/>
          <p:cNvSpPr>
            <a:spLocks noGrp="1"/>
          </p:cNvSpPr>
          <p:nvPr>
            <p:ph type="body" sz="quarter" idx="14" hasCustomPrompt="1"/>
          </p:nvPr>
        </p:nvSpPr>
        <p:spPr>
          <a:xfrm>
            <a:off x="7239000" y="854528"/>
            <a:ext cx="1447800" cy="3622222"/>
          </a:xfrm>
        </p:spPr>
        <p:txBody>
          <a:bodyPr>
            <a:noAutofit/>
          </a:bodyPr>
          <a:lstStyle>
            <a:lvl1pPr marL="0" indent="0">
              <a:buNone/>
              <a:defRPr sz="1400" b="1"/>
            </a:lvl1pPr>
            <a:lvl2pPr>
              <a:defRPr sz="1600" b="1"/>
            </a:lvl2pPr>
            <a:lvl3pPr>
              <a:defRPr sz="1600" b="1"/>
            </a:lvl3pPr>
            <a:lvl4pPr>
              <a:defRPr sz="1400" b="1"/>
            </a:lvl4pPr>
            <a:lvl5pPr>
              <a:defRPr sz="1200" b="1"/>
            </a:lvl5pPr>
          </a:lstStyle>
          <a:p>
            <a:pPr lvl="0"/>
            <a:r>
              <a:rPr lang="en-US" dirty="0"/>
              <a:t>SMALL CAPTION</a:t>
            </a:r>
          </a:p>
        </p:txBody>
      </p:sp>
    </p:spTree>
    <p:extLst>
      <p:ext uri="{BB962C8B-B14F-4D97-AF65-F5344CB8AC3E}">
        <p14:creationId xmlns:p14="http://schemas.microsoft.com/office/powerpoint/2010/main" val="415521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0630"/>
            <a:ext cx="8229600" cy="612322"/>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857251"/>
            <a:ext cx="8229600" cy="3737372"/>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p:txBody>
      </p:sp>
      <p:pic>
        <p:nvPicPr>
          <p:cNvPr id="7" name="Picture 6">
            <a:extLst>
              <a:ext uri="{FF2B5EF4-FFF2-40B4-BE49-F238E27FC236}">
                <a16:creationId xmlns:a16="http://schemas.microsoft.com/office/drawing/2014/main" id="{23B2D798-80E3-D141-BFB4-0E894833745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4781550"/>
            <a:ext cx="355398" cy="145423"/>
          </a:xfrm>
          <a:prstGeom prst="rect">
            <a:avLst/>
          </a:prstGeom>
        </p:spPr>
      </p:pic>
      <p:sp>
        <p:nvSpPr>
          <p:cNvPr id="10" name="Slide Number Placeholder 5">
            <a:extLst>
              <a:ext uri="{FF2B5EF4-FFF2-40B4-BE49-F238E27FC236}">
                <a16:creationId xmlns:a16="http://schemas.microsoft.com/office/drawing/2014/main" id="{5E46FC41-BCBD-CB44-A899-744515D4F901}"/>
              </a:ext>
            </a:extLst>
          </p:cNvPr>
          <p:cNvSpPr txBox="1">
            <a:spLocks/>
          </p:cNvSpPr>
          <p:nvPr userDrawn="1"/>
        </p:nvSpPr>
        <p:spPr>
          <a:xfrm>
            <a:off x="8229600" y="4781550"/>
            <a:ext cx="525544" cy="152400"/>
          </a:xfrm>
          <a:prstGeom prst="rect">
            <a:avLst/>
          </a:prstGeom>
        </p:spPr>
        <p:txBody>
          <a:bodyPr vert="horz" lIns="91440" tIns="45720" rIns="91440" bIns="45720" rtlCol="0" anchor="t"/>
          <a:lstStyle>
            <a:defPPr>
              <a:defRPr lang="en-US"/>
            </a:defPPr>
            <a:lvl1pPr marL="0" algn="r" defTabSz="914400" rtl="0" eaLnBrk="1" latinLnBrk="0" hangingPunct="1">
              <a:defRPr sz="700" kern="1200">
                <a:solidFill>
                  <a:schemeClr val="tx1">
                    <a:tint val="75000"/>
                  </a:schemeClr>
                </a:solidFill>
                <a:latin typeface="DINPro" panose="020B0504020101020102"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E09341-6589-448B-9580-B2C3E3EC0A90}"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2374605052"/>
      </p:ext>
    </p:extLst>
  </p:cSld>
  <p:clrMap bg1="lt1" tx1="dk1" bg2="lt2" tx2="dk2" accent1="accent1" accent2="accent2" accent3="accent3" accent4="accent4" accent5="accent5" accent6="accent6" hlink="hlink" folHlink="folHlink"/>
  <p:sldLayoutIdLst>
    <p:sldLayoutId id="2147483883" r:id="rId1"/>
    <p:sldLayoutId id="2147483956"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hf hdr="0"/>
  <p:txStyles>
    <p:titleStyle>
      <a:lvl1pPr algn="l" defTabSz="914400" rtl="0" eaLnBrk="1" latinLnBrk="0" hangingPunct="1">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177800" indent="-177800" algn="l" defTabSz="914400" rtl="0" eaLnBrk="1" latinLnBrk="0" hangingPunct="1">
        <a:spcBef>
          <a:spcPct val="20000"/>
        </a:spcBef>
        <a:buFont typeface="Arial" panose="020B0604020202020204" pitchFamily="34" charset="0"/>
        <a:buChar char="•"/>
        <a:tabLst/>
        <a:defRPr sz="1800" kern="1200" baseline="0">
          <a:solidFill>
            <a:schemeClr val="tx1"/>
          </a:solidFill>
          <a:latin typeface="+mn-lt"/>
          <a:ea typeface="+mn-ea"/>
          <a:cs typeface="+mn-cs"/>
        </a:defRPr>
      </a:lvl1pPr>
      <a:lvl2pPr marL="519113" indent="-171450" algn="l" defTabSz="914400"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2pPr>
      <a:lvl3pPr marL="920750" indent="-171450" algn="l" defTabSz="914400"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3pPr>
      <a:lvl4pPr marL="1262063" indent="-177800" algn="l" defTabSz="914400"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8CD47C-4A99-D04B-B14B-64B0E070211F}"/>
              </a:ext>
            </a:extLst>
          </p:cNvPr>
          <p:cNvSpPr>
            <a:spLocks noGrp="1"/>
          </p:cNvSpPr>
          <p:nvPr>
            <p:ph type="body" sz="quarter" idx="13"/>
          </p:nvPr>
        </p:nvSpPr>
        <p:spPr/>
        <p:txBody>
          <a:bodyPr/>
          <a:lstStyle/>
          <a:p>
            <a:r>
              <a:rPr lang="en-US" dirty="0"/>
              <a:t>Motion Sickness Countermeasures</a:t>
            </a:r>
          </a:p>
        </p:txBody>
      </p:sp>
      <p:sp>
        <p:nvSpPr>
          <p:cNvPr id="3" name="Text Placeholder 2">
            <a:extLst>
              <a:ext uri="{FF2B5EF4-FFF2-40B4-BE49-F238E27FC236}">
                <a16:creationId xmlns:a16="http://schemas.microsoft.com/office/drawing/2014/main" id="{C0211E6A-889B-E44E-B0BB-A4386751CF12}"/>
              </a:ext>
            </a:extLst>
          </p:cNvPr>
          <p:cNvSpPr>
            <a:spLocks noGrp="1"/>
          </p:cNvSpPr>
          <p:nvPr>
            <p:ph type="body" sz="quarter" idx="14"/>
          </p:nvPr>
        </p:nvSpPr>
        <p:spPr/>
        <p:txBody>
          <a:bodyPr/>
          <a:lstStyle/>
          <a:p>
            <a:r>
              <a:rPr lang="en-US" dirty="0"/>
              <a:t>PI: Scott Wood</a:t>
            </a:r>
          </a:p>
        </p:txBody>
      </p:sp>
      <p:sp>
        <p:nvSpPr>
          <p:cNvPr id="4" name="Text Placeholder 2">
            <a:extLst>
              <a:ext uri="{FF2B5EF4-FFF2-40B4-BE49-F238E27FC236}">
                <a16:creationId xmlns:a16="http://schemas.microsoft.com/office/drawing/2014/main" id="{B6B25478-3F68-99B0-9BD1-41F8A60381F0}"/>
              </a:ext>
            </a:extLst>
          </p:cNvPr>
          <p:cNvSpPr txBox="1">
            <a:spLocks/>
          </p:cNvSpPr>
          <p:nvPr/>
        </p:nvSpPr>
        <p:spPr>
          <a:xfrm>
            <a:off x="381000" y="3333750"/>
            <a:ext cx="2286000" cy="381000"/>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ct val="20000"/>
              </a:spcBef>
              <a:buFont typeface="Arial" panose="020B0604020202020204" pitchFamily="34" charset="0"/>
              <a:buNone/>
              <a:tabLst/>
              <a:defRPr sz="1400" kern="1200" baseline="0">
                <a:solidFill>
                  <a:schemeClr val="tx1"/>
                </a:solidFill>
                <a:latin typeface="+mj-lt"/>
                <a:ea typeface="+mn-ea"/>
                <a:cs typeface="+mn-cs"/>
              </a:defRPr>
            </a:lvl1pPr>
            <a:lvl2pPr marL="519113" indent="-171450" algn="l" defTabSz="914400"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2pPr>
            <a:lvl3pPr marL="920750" indent="-171450" algn="l" defTabSz="914400"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3pPr>
            <a:lvl4pPr marL="1262063" indent="-177800" algn="l" defTabSz="914400"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NASA Johnson Space Center</a:t>
            </a:r>
          </a:p>
        </p:txBody>
      </p:sp>
    </p:spTree>
    <p:extLst>
      <p:ext uri="{BB962C8B-B14F-4D97-AF65-F5344CB8AC3E}">
        <p14:creationId xmlns:p14="http://schemas.microsoft.com/office/powerpoint/2010/main" val="42576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EC16-B45B-4CCD-9271-962E6DFB0D55}"/>
              </a:ext>
            </a:extLst>
          </p:cNvPr>
          <p:cNvSpPr>
            <a:spLocks noGrp="1"/>
          </p:cNvSpPr>
          <p:nvPr>
            <p:ph type="title"/>
          </p:nvPr>
        </p:nvSpPr>
        <p:spPr>
          <a:xfrm>
            <a:off x="457200" y="92264"/>
            <a:ext cx="8229600" cy="612322"/>
          </a:xfrm>
        </p:spPr>
        <p:txBody>
          <a:bodyPr/>
          <a:lstStyle/>
          <a:p>
            <a:r>
              <a:rPr lang="en-US" dirty="0"/>
              <a:t>Motion Sickness Countermeasures</a:t>
            </a:r>
          </a:p>
        </p:txBody>
      </p:sp>
      <p:sp>
        <p:nvSpPr>
          <p:cNvPr id="3" name="Text Placeholder 2">
            <a:extLst>
              <a:ext uri="{FF2B5EF4-FFF2-40B4-BE49-F238E27FC236}">
                <a16:creationId xmlns:a16="http://schemas.microsoft.com/office/drawing/2014/main" id="{D2221FD7-FD48-464E-8830-668FA7941BDA}"/>
              </a:ext>
            </a:extLst>
          </p:cNvPr>
          <p:cNvSpPr>
            <a:spLocks noGrp="1"/>
          </p:cNvSpPr>
          <p:nvPr>
            <p:ph type="body" sz="quarter" idx="13"/>
          </p:nvPr>
        </p:nvSpPr>
        <p:spPr/>
        <p:txBody>
          <a:bodyPr/>
          <a:lstStyle/>
          <a:p>
            <a:r>
              <a:rPr lang="en-US" dirty="0"/>
              <a:t>Overview: Our goal is to characterize the effectiveness of motion sickness countermeasures to improve inflight and postflight recovery for future space travelers.</a:t>
            </a:r>
          </a:p>
          <a:p>
            <a:endParaRPr lang="en-US" dirty="0"/>
          </a:p>
          <a:p>
            <a:r>
              <a:rPr lang="en-US" dirty="0"/>
              <a:t>Specific Aims: </a:t>
            </a:r>
            <a:endParaRPr lang="en-US" dirty="0">
              <a:solidFill>
                <a:srgbClr val="FF0000"/>
              </a:solidFill>
            </a:endParaRPr>
          </a:p>
          <a:p>
            <a:pPr marL="690563" lvl="1" indent="-342900">
              <a:buFont typeface="+mj-lt"/>
              <a:buAutoNum type="arabicPeriod"/>
            </a:pPr>
            <a:r>
              <a:rPr lang="en-US" dirty="0"/>
              <a:t>Characterize the incidence of inflight and postflight motion sickness, and the efficacy of motion sickness countermeasures, if any, are utilized</a:t>
            </a:r>
          </a:p>
          <a:p>
            <a:pPr marL="690563" lvl="1" indent="-342900">
              <a:buFont typeface="+mj-lt"/>
              <a:buAutoNum type="arabicPeriod"/>
            </a:pPr>
            <a:r>
              <a:rPr lang="en-US" dirty="0"/>
              <a:t>Compare the incidence of inflight and postflight motion sickness during Polaris Dawn with other vehicles and mission durations</a:t>
            </a:r>
          </a:p>
          <a:p>
            <a:pPr marL="690563" lvl="1" indent="-342900">
              <a:buFont typeface="+mj-lt"/>
              <a:buAutoNum type="arabicPeriod"/>
            </a:pPr>
            <a:endParaRPr lang="en-US" dirty="0">
              <a:solidFill>
                <a:srgbClr val="FF0000"/>
              </a:solidFill>
            </a:endParaRPr>
          </a:p>
          <a:p>
            <a:pPr marL="347663" lvl="1" indent="0">
              <a:buNone/>
            </a:pPr>
            <a:r>
              <a:rPr lang="en-US" dirty="0"/>
              <a:t>Inflight and postflight short surveys obtained to summarize symptoms by day, record what medications were taken, rate their effectiveness, and summarize your recommendations on what others can do (or avoid) to improve recovery.</a:t>
            </a:r>
          </a:p>
        </p:txBody>
      </p:sp>
      <p:sp>
        <p:nvSpPr>
          <p:cNvPr id="5" name="Text Placeholder 3">
            <a:extLst>
              <a:ext uri="{FF2B5EF4-FFF2-40B4-BE49-F238E27FC236}">
                <a16:creationId xmlns:a16="http://schemas.microsoft.com/office/drawing/2014/main" id="{4DB6B707-388F-4DD9-975F-822CD052D89E}"/>
              </a:ext>
            </a:extLst>
          </p:cNvPr>
          <p:cNvSpPr>
            <a:spLocks noGrp="1"/>
          </p:cNvSpPr>
          <p:nvPr>
            <p:ph type="body" sz="quarter" idx="17"/>
          </p:nvPr>
        </p:nvSpPr>
        <p:spPr>
          <a:xfrm>
            <a:off x="457200" y="514350"/>
            <a:ext cx="8229600" cy="228600"/>
          </a:xfrm>
        </p:spPr>
        <p:txBody>
          <a:bodyPr>
            <a:noAutofit/>
          </a:bodyPr>
          <a:lstStyle/>
          <a:p>
            <a:r>
              <a:rPr lang="en-US" sz="1400" dirty="0">
                <a:solidFill>
                  <a:schemeClr val="tx1"/>
                </a:solidFill>
              </a:rPr>
              <a:t>Overview</a:t>
            </a:r>
          </a:p>
        </p:txBody>
      </p:sp>
    </p:spTree>
    <p:extLst>
      <p:ext uri="{BB962C8B-B14F-4D97-AF65-F5344CB8AC3E}">
        <p14:creationId xmlns:p14="http://schemas.microsoft.com/office/powerpoint/2010/main" val="2961143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8A6EF-BC1C-FEF6-A26A-6B3869F4E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50ED3-F20E-4B6B-1F86-6BC634A222E0}"/>
              </a:ext>
            </a:extLst>
          </p:cNvPr>
          <p:cNvSpPr>
            <a:spLocks noGrp="1"/>
          </p:cNvSpPr>
          <p:nvPr>
            <p:ph type="title"/>
          </p:nvPr>
        </p:nvSpPr>
        <p:spPr>
          <a:xfrm>
            <a:off x="457200" y="92264"/>
            <a:ext cx="8229600" cy="612322"/>
          </a:xfrm>
        </p:spPr>
        <p:txBody>
          <a:bodyPr/>
          <a:lstStyle/>
          <a:p>
            <a:r>
              <a:rPr lang="en-US" dirty="0"/>
              <a:t>Motion Sickness Countermeasures</a:t>
            </a:r>
          </a:p>
        </p:txBody>
      </p:sp>
      <p:sp>
        <p:nvSpPr>
          <p:cNvPr id="5" name="Text Placeholder 3">
            <a:extLst>
              <a:ext uri="{FF2B5EF4-FFF2-40B4-BE49-F238E27FC236}">
                <a16:creationId xmlns:a16="http://schemas.microsoft.com/office/drawing/2014/main" id="{A340B5A6-2AA7-2D8E-8CE8-22A51BD7F88B}"/>
              </a:ext>
            </a:extLst>
          </p:cNvPr>
          <p:cNvSpPr>
            <a:spLocks noGrp="1"/>
          </p:cNvSpPr>
          <p:nvPr>
            <p:ph type="body" sz="quarter" idx="17"/>
          </p:nvPr>
        </p:nvSpPr>
        <p:spPr>
          <a:xfrm>
            <a:off x="457200" y="514350"/>
            <a:ext cx="8229600" cy="228600"/>
          </a:xfrm>
        </p:spPr>
        <p:txBody>
          <a:bodyPr>
            <a:noAutofit/>
          </a:bodyPr>
          <a:lstStyle/>
          <a:p>
            <a:r>
              <a:rPr lang="en-US" sz="1400" dirty="0">
                <a:solidFill>
                  <a:schemeClr val="tx1"/>
                </a:solidFill>
              </a:rPr>
              <a:t>Results: Inflight </a:t>
            </a:r>
            <a:r>
              <a:rPr lang="en-US" sz="1400" b="1" dirty="0">
                <a:solidFill>
                  <a:schemeClr val="tx1"/>
                </a:solidFill>
              </a:rPr>
              <a:t>Space Motion Sickness (SMS)</a:t>
            </a:r>
          </a:p>
        </p:txBody>
      </p:sp>
      <p:pic>
        <p:nvPicPr>
          <p:cNvPr id="10" name="Picture 9">
            <a:extLst>
              <a:ext uri="{FF2B5EF4-FFF2-40B4-BE49-F238E27FC236}">
                <a16:creationId xmlns:a16="http://schemas.microsoft.com/office/drawing/2014/main" id="{628D6C59-7795-F2B9-F57A-C6F9F92AE26F}"/>
              </a:ext>
            </a:extLst>
          </p:cNvPr>
          <p:cNvPicPr>
            <a:picLocks noChangeAspect="1"/>
          </p:cNvPicPr>
          <p:nvPr/>
        </p:nvPicPr>
        <p:blipFill>
          <a:blip r:embed="rId2"/>
          <a:stretch>
            <a:fillRect/>
          </a:stretch>
        </p:blipFill>
        <p:spPr>
          <a:xfrm>
            <a:off x="457200" y="895350"/>
            <a:ext cx="3340100" cy="3670300"/>
          </a:xfrm>
          <a:prstGeom prst="rect">
            <a:avLst/>
          </a:prstGeom>
        </p:spPr>
      </p:pic>
      <p:graphicFrame>
        <p:nvGraphicFramePr>
          <p:cNvPr id="11" name="Table 10">
            <a:extLst>
              <a:ext uri="{FF2B5EF4-FFF2-40B4-BE49-F238E27FC236}">
                <a16:creationId xmlns:a16="http://schemas.microsoft.com/office/drawing/2014/main" id="{1873F621-8053-F1D7-01D1-DF090EBA51B5}"/>
              </a:ext>
            </a:extLst>
          </p:cNvPr>
          <p:cNvGraphicFramePr>
            <a:graphicFrameLocks noGrp="1"/>
          </p:cNvGraphicFramePr>
          <p:nvPr>
            <p:extLst>
              <p:ext uri="{D42A27DB-BD31-4B8C-83A1-F6EECF244321}">
                <p14:modId xmlns:p14="http://schemas.microsoft.com/office/powerpoint/2010/main" val="1091844233"/>
              </p:ext>
            </p:extLst>
          </p:nvPr>
        </p:nvGraphicFramePr>
        <p:xfrm>
          <a:off x="4262967" y="629653"/>
          <a:ext cx="4423833" cy="3736981"/>
        </p:xfrm>
        <a:graphic>
          <a:graphicData uri="http://schemas.openxmlformats.org/drawingml/2006/table">
            <a:tbl>
              <a:tblPr/>
              <a:tblGrid>
                <a:gridCol w="2150958">
                  <a:extLst>
                    <a:ext uri="{9D8B030D-6E8A-4147-A177-3AD203B41FA5}">
                      <a16:colId xmlns:a16="http://schemas.microsoft.com/office/drawing/2014/main" val="712717705"/>
                    </a:ext>
                  </a:extLst>
                </a:gridCol>
                <a:gridCol w="757625">
                  <a:extLst>
                    <a:ext uri="{9D8B030D-6E8A-4147-A177-3AD203B41FA5}">
                      <a16:colId xmlns:a16="http://schemas.microsoft.com/office/drawing/2014/main" val="2738924155"/>
                    </a:ext>
                  </a:extLst>
                </a:gridCol>
                <a:gridCol w="757625">
                  <a:extLst>
                    <a:ext uri="{9D8B030D-6E8A-4147-A177-3AD203B41FA5}">
                      <a16:colId xmlns:a16="http://schemas.microsoft.com/office/drawing/2014/main" val="2050955281"/>
                    </a:ext>
                  </a:extLst>
                </a:gridCol>
                <a:gridCol w="757625">
                  <a:extLst>
                    <a:ext uri="{9D8B030D-6E8A-4147-A177-3AD203B41FA5}">
                      <a16:colId xmlns:a16="http://schemas.microsoft.com/office/drawing/2014/main" val="3889494288"/>
                    </a:ext>
                  </a:extLst>
                </a:gridCol>
              </a:tblGrid>
              <a:tr h="186267">
                <a:tc>
                  <a:txBody>
                    <a:bodyPr/>
                    <a:lstStyle/>
                    <a:p>
                      <a:pPr algn="l" fontAlgn="b"/>
                      <a:endParaRPr lang="en-US" sz="1100" b="0" i="0" u="none" strike="noStrike">
                        <a:solidFill>
                          <a:srgbClr val="000000"/>
                        </a:solidFill>
                        <a:effectLst/>
                        <a:latin typeface="Arial" panose="020B0604020202020204" pitchFamily="34" charset="0"/>
                      </a:endParaRP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Arial" panose="020B0604020202020204" pitchFamily="34" charset="0"/>
                        </a:rPr>
                        <a:t>FD1</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Arial" panose="020B0604020202020204" pitchFamily="34" charset="0"/>
                        </a:rPr>
                        <a:t>FD2</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Arial" panose="020B0604020202020204" pitchFamily="34" charset="0"/>
                        </a:rPr>
                        <a:t>FD3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3636877"/>
                  </a:ext>
                </a:extLst>
              </a:tr>
              <a:tr h="186267">
                <a:tc>
                  <a:txBody>
                    <a:bodyPr/>
                    <a:lstStyle/>
                    <a:p>
                      <a:pPr algn="l" fontAlgn="ctr"/>
                      <a:r>
                        <a:rPr lang="en-US" sz="1100" b="1" i="1" u="none" strike="noStrike">
                          <a:solidFill>
                            <a:srgbClr val="000000"/>
                          </a:solidFill>
                          <a:effectLst/>
                          <a:latin typeface="Arial" panose="020B0604020202020204" pitchFamily="34" charset="0"/>
                        </a:rPr>
                        <a:t>Gastrointestinal &amp; nausea:</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35888402"/>
                  </a:ext>
                </a:extLst>
              </a:tr>
              <a:tr h="186267">
                <a:tc>
                  <a:txBody>
                    <a:bodyPr/>
                    <a:lstStyle/>
                    <a:p>
                      <a:pPr algn="l" fontAlgn="b"/>
                      <a:r>
                        <a:rPr lang="en-US" sz="1100" b="0" i="0" u="none" strike="noStrike">
                          <a:solidFill>
                            <a:srgbClr val="000000"/>
                          </a:solidFill>
                          <a:effectLst/>
                          <a:latin typeface="Arial" panose="020B0604020202020204" pitchFamily="34" charset="0"/>
                        </a:rPr>
                        <a:t>Loss of appetite</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67%</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896612"/>
                  </a:ext>
                </a:extLst>
              </a:tr>
              <a:tr h="186267">
                <a:tc>
                  <a:txBody>
                    <a:bodyPr/>
                    <a:lstStyle/>
                    <a:p>
                      <a:pPr algn="l" fontAlgn="b"/>
                      <a:r>
                        <a:rPr lang="en-US" sz="1100" b="0" i="0" u="none" strike="noStrike">
                          <a:solidFill>
                            <a:srgbClr val="000000"/>
                          </a:solidFill>
                          <a:effectLst/>
                          <a:latin typeface="Arial" panose="020B0604020202020204" pitchFamily="34" charset="0"/>
                        </a:rPr>
                        <a:t>Stomach awareness</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0730301"/>
                  </a:ext>
                </a:extLst>
              </a:tr>
              <a:tr h="186267">
                <a:tc>
                  <a:txBody>
                    <a:bodyPr/>
                    <a:lstStyle/>
                    <a:p>
                      <a:pPr algn="l" fontAlgn="b"/>
                      <a:r>
                        <a:rPr lang="en-US" sz="1100" b="0" i="0" u="none" strike="noStrike">
                          <a:solidFill>
                            <a:srgbClr val="000000"/>
                          </a:solidFill>
                          <a:effectLst/>
                          <a:latin typeface="Arial" panose="020B0604020202020204" pitchFamily="34" charset="0"/>
                        </a:rPr>
                        <a:t>Nausea</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7914138"/>
                  </a:ext>
                </a:extLst>
              </a:tr>
              <a:tr h="186267">
                <a:tc>
                  <a:txBody>
                    <a:bodyPr/>
                    <a:lstStyle/>
                    <a:p>
                      <a:pPr algn="l" fontAlgn="b"/>
                      <a:r>
                        <a:rPr lang="en-US" sz="1100" b="0" i="0" u="none" strike="noStrike">
                          <a:solidFill>
                            <a:srgbClr val="000000"/>
                          </a:solidFill>
                          <a:effectLst/>
                          <a:latin typeface="Arial" panose="020B0604020202020204" pitchFamily="34" charset="0"/>
                        </a:rPr>
                        <a:t>Increase in salivation</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5153826"/>
                  </a:ext>
                </a:extLst>
              </a:tr>
              <a:tr h="186267">
                <a:tc>
                  <a:txBody>
                    <a:bodyPr/>
                    <a:lstStyle/>
                    <a:p>
                      <a:pPr algn="l" fontAlgn="b"/>
                      <a:r>
                        <a:rPr lang="en-US" sz="1100" b="0" i="0" u="none" strike="noStrike">
                          <a:solidFill>
                            <a:srgbClr val="000000"/>
                          </a:solidFill>
                          <a:effectLst/>
                          <a:latin typeface="Arial" panose="020B0604020202020204" pitchFamily="34" charset="0"/>
                        </a:rPr>
                        <a:t>Vomiting or retching</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3901051"/>
                  </a:ext>
                </a:extLst>
              </a:tr>
              <a:tr h="186267">
                <a:tc>
                  <a:txBody>
                    <a:bodyPr/>
                    <a:lstStyle/>
                    <a:p>
                      <a:pPr algn="l" fontAlgn="ctr"/>
                      <a:r>
                        <a:rPr lang="en-US" sz="1100" b="1" i="1" u="none" strike="noStrike">
                          <a:solidFill>
                            <a:srgbClr val="000000"/>
                          </a:solidFill>
                          <a:effectLst/>
                          <a:latin typeface="Arial" panose="020B0604020202020204" pitchFamily="34" charset="0"/>
                        </a:rPr>
                        <a:t>Thermoregulation:</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86283933"/>
                  </a:ext>
                </a:extLst>
              </a:tr>
              <a:tr h="186267">
                <a:tc>
                  <a:txBody>
                    <a:bodyPr/>
                    <a:lstStyle/>
                    <a:p>
                      <a:pPr algn="l" fontAlgn="b"/>
                      <a:r>
                        <a:rPr lang="en-US" sz="1100" b="0" i="0" u="none" strike="noStrike">
                          <a:solidFill>
                            <a:srgbClr val="000000"/>
                          </a:solidFill>
                          <a:effectLst/>
                          <a:latin typeface="Arial" panose="020B0604020202020204" pitchFamily="34" charset="0"/>
                        </a:rPr>
                        <a:t>Flushing</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67%</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4081262"/>
                  </a:ext>
                </a:extLst>
              </a:tr>
              <a:tr h="186267">
                <a:tc>
                  <a:txBody>
                    <a:bodyPr/>
                    <a:lstStyle/>
                    <a:p>
                      <a:pPr algn="l" fontAlgn="b"/>
                      <a:r>
                        <a:rPr lang="en-US" sz="1100" b="0" i="0" u="none" strike="noStrike">
                          <a:solidFill>
                            <a:srgbClr val="000000"/>
                          </a:solidFill>
                          <a:effectLst/>
                          <a:latin typeface="Arial" panose="020B0604020202020204" pitchFamily="34" charset="0"/>
                        </a:rPr>
                        <a:t>Pallor </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5657571"/>
                  </a:ext>
                </a:extLst>
              </a:tr>
              <a:tr h="186267">
                <a:tc>
                  <a:txBody>
                    <a:bodyPr/>
                    <a:lstStyle/>
                    <a:p>
                      <a:pPr algn="l" fontAlgn="ctr"/>
                      <a:r>
                        <a:rPr lang="en-US" sz="1100" b="0" i="0" u="none" strike="noStrike">
                          <a:solidFill>
                            <a:srgbClr val="000000"/>
                          </a:solidFill>
                          <a:effectLst/>
                          <a:latin typeface="Arial" panose="020B0604020202020204" pitchFamily="34" charset="0"/>
                        </a:rPr>
                        <a:t>Cold or profuse sweats </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9968646"/>
                  </a:ext>
                </a:extLst>
              </a:tr>
              <a:tr h="186267">
                <a:tc>
                  <a:txBody>
                    <a:bodyPr/>
                    <a:lstStyle/>
                    <a:p>
                      <a:pPr algn="l" fontAlgn="ctr"/>
                      <a:r>
                        <a:rPr lang="en-US" sz="1100" b="1" i="1" u="none" strike="noStrike">
                          <a:solidFill>
                            <a:srgbClr val="000000"/>
                          </a:solidFill>
                          <a:effectLst/>
                          <a:latin typeface="Arial" panose="020B0604020202020204" pitchFamily="34" charset="0"/>
                        </a:rPr>
                        <a:t>Alterations in arousal:</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4557537"/>
                  </a:ext>
                </a:extLst>
              </a:tr>
              <a:tr h="186267">
                <a:tc>
                  <a:txBody>
                    <a:bodyPr/>
                    <a:lstStyle/>
                    <a:p>
                      <a:pPr algn="l" fontAlgn="ctr"/>
                      <a:r>
                        <a:rPr lang="en-US" sz="1100" b="0" i="0" u="none" strike="noStrike">
                          <a:solidFill>
                            <a:srgbClr val="000000"/>
                          </a:solidFill>
                          <a:effectLst/>
                          <a:latin typeface="Arial" panose="020B0604020202020204" pitchFamily="34" charset="0"/>
                        </a:rPr>
                        <a:t>Impaired concentration </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67%</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67%</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6245970"/>
                  </a:ext>
                </a:extLst>
              </a:tr>
              <a:tr h="186267">
                <a:tc>
                  <a:txBody>
                    <a:bodyPr/>
                    <a:lstStyle/>
                    <a:p>
                      <a:pPr algn="l" fontAlgn="ctr"/>
                      <a:r>
                        <a:rPr lang="en-US" sz="1100" b="0" i="0" u="none" strike="noStrike">
                          <a:solidFill>
                            <a:srgbClr val="000000"/>
                          </a:solidFill>
                          <a:effectLst/>
                          <a:latin typeface="Arial" panose="020B0604020202020204" pitchFamily="34" charset="0"/>
                        </a:rPr>
                        <a:t>Drowsy or sluggish</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100%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100%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67%</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20260704"/>
                  </a:ext>
                </a:extLst>
              </a:tr>
              <a:tr h="186267">
                <a:tc>
                  <a:txBody>
                    <a:bodyPr/>
                    <a:lstStyle/>
                    <a:p>
                      <a:pPr algn="l" fontAlgn="ctr"/>
                      <a:r>
                        <a:rPr lang="en-US" sz="1100" b="0" i="0" u="none" strike="noStrike">
                          <a:solidFill>
                            <a:srgbClr val="000000"/>
                          </a:solidFill>
                          <a:effectLst/>
                          <a:latin typeface="Arial" panose="020B0604020202020204" pitchFamily="34" charset="0"/>
                        </a:rPr>
                        <a:t>Lethargic </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646157"/>
                  </a:ext>
                </a:extLst>
              </a:tr>
              <a:tr h="186267">
                <a:tc>
                  <a:txBody>
                    <a:bodyPr/>
                    <a:lstStyle/>
                    <a:p>
                      <a:pPr algn="l" fontAlgn="ctr"/>
                      <a:r>
                        <a:rPr lang="en-US" sz="1100" b="1" i="1" u="none" strike="noStrike">
                          <a:solidFill>
                            <a:srgbClr val="000000"/>
                          </a:solidFill>
                          <a:effectLst/>
                          <a:latin typeface="Arial" panose="020B0604020202020204" pitchFamily="34" charset="0"/>
                        </a:rPr>
                        <a:t>Other related symptoms</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23421504"/>
                  </a:ext>
                </a:extLst>
              </a:tr>
              <a:tr h="186267">
                <a:tc>
                  <a:txBody>
                    <a:bodyPr/>
                    <a:lstStyle/>
                    <a:p>
                      <a:pPr algn="l" fontAlgn="ctr"/>
                      <a:r>
                        <a:rPr lang="en-US" sz="1100" b="0" i="0" u="none" strike="noStrike">
                          <a:solidFill>
                            <a:srgbClr val="000000"/>
                          </a:solidFill>
                          <a:effectLst/>
                          <a:latin typeface="Arial" panose="020B0604020202020204" pitchFamily="34" charset="0"/>
                        </a:rPr>
                        <a:t>Dizziness </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6157404"/>
                  </a:ext>
                </a:extLst>
              </a:tr>
              <a:tr h="186267">
                <a:tc>
                  <a:txBody>
                    <a:bodyPr/>
                    <a:lstStyle/>
                    <a:p>
                      <a:pPr algn="l" fontAlgn="ctr"/>
                      <a:r>
                        <a:rPr lang="en-US" sz="1100" b="0" i="0" u="none" strike="noStrike">
                          <a:solidFill>
                            <a:srgbClr val="000000"/>
                          </a:solidFill>
                          <a:effectLst/>
                          <a:latin typeface="Arial" panose="020B0604020202020204" pitchFamily="34" charset="0"/>
                        </a:rPr>
                        <a:t>Headache </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67%</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67%</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67%</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77232249"/>
                  </a:ext>
                </a:extLst>
              </a:tr>
              <a:tr h="186267">
                <a:tc>
                  <a:txBody>
                    <a:bodyPr/>
                    <a:lstStyle/>
                    <a:p>
                      <a:pPr algn="l" fontAlgn="ctr"/>
                      <a:r>
                        <a:rPr lang="en-US" sz="1100" b="0" i="0" u="none" strike="noStrike">
                          <a:solidFill>
                            <a:srgbClr val="000000"/>
                          </a:solidFill>
                          <a:effectLst/>
                          <a:latin typeface="Arial" panose="020B0604020202020204" pitchFamily="34" charset="0"/>
                        </a:rPr>
                        <a:t>Visual orientation illusions</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33%</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8232257"/>
                  </a:ext>
                </a:extLst>
              </a:tr>
              <a:tr h="197908">
                <a:tc>
                  <a:txBody>
                    <a:bodyPr/>
                    <a:lstStyle/>
                    <a:p>
                      <a:pPr algn="l" fontAlgn="ctr"/>
                      <a:r>
                        <a:rPr lang="en-US" sz="1100" b="0" i="0" u="none" strike="noStrike">
                          <a:solidFill>
                            <a:srgbClr val="000000"/>
                          </a:solidFill>
                          <a:effectLst/>
                          <a:latin typeface="Arial" panose="020B0604020202020204" pitchFamily="34" charset="0"/>
                        </a:rPr>
                        <a:t>Head movement sensitivity</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67%</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67%</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0251117"/>
                  </a:ext>
                </a:extLst>
              </a:tr>
            </a:tbl>
          </a:graphicData>
        </a:graphic>
      </p:graphicFrame>
      <p:sp>
        <p:nvSpPr>
          <p:cNvPr id="12" name="TextBox 11">
            <a:extLst>
              <a:ext uri="{FF2B5EF4-FFF2-40B4-BE49-F238E27FC236}">
                <a16:creationId xmlns:a16="http://schemas.microsoft.com/office/drawing/2014/main" id="{43D911F6-B8F1-9021-A795-BF9AF55E3B02}"/>
              </a:ext>
            </a:extLst>
          </p:cNvPr>
          <p:cNvSpPr txBox="1"/>
          <p:nvPr/>
        </p:nvSpPr>
        <p:spPr>
          <a:xfrm>
            <a:off x="1181100" y="4565650"/>
            <a:ext cx="6781800" cy="261610"/>
          </a:xfrm>
          <a:prstGeom prst="rect">
            <a:avLst/>
          </a:prstGeom>
          <a:noFill/>
        </p:spPr>
        <p:txBody>
          <a:bodyPr wrap="square">
            <a:spAutoFit/>
          </a:bodyPr>
          <a:lstStyle/>
          <a:p>
            <a:pPr marL="0" marR="0"/>
            <a:r>
              <a:rPr lang="en-US" sz="1100" dirty="0">
                <a:solidFill>
                  <a:srgbClr val="141413"/>
                </a:solidFill>
                <a:ea typeface="Calibri" panose="020F0502020204030204" pitchFamily="34" charset="0"/>
              </a:rPr>
              <a:t>Note: Three of four inflight surveys completed</a:t>
            </a:r>
            <a:endParaRPr lang="en-US" sz="11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56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B8C4-266D-6F67-8E28-389C327B4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D02F89-4A96-440D-D95F-580B9C2C8FC7}"/>
              </a:ext>
            </a:extLst>
          </p:cNvPr>
          <p:cNvSpPr>
            <a:spLocks noGrp="1"/>
          </p:cNvSpPr>
          <p:nvPr>
            <p:ph type="title"/>
          </p:nvPr>
        </p:nvSpPr>
        <p:spPr>
          <a:xfrm>
            <a:off x="457200" y="92264"/>
            <a:ext cx="8229600" cy="612322"/>
          </a:xfrm>
        </p:spPr>
        <p:txBody>
          <a:bodyPr/>
          <a:lstStyle/>
          <a:p>
            <a:r>
              <a:rPr lang="en-US" dirty="0"/>
              <a:t>Motion Sickness Countermeasures</a:t>
            </a:r>
          </a:p>
        </p:txBody>
      </p:sp>
      <p:sp>
        <p:nvSpPr>
          <p:cNvPr id="5" name="Text Placeholder 3">
            <a:extLst>
              <a:ext uri="{FF2B5EF4-FFF2-40B4-BE49-F238E27FC236}">
                <a16:creationId xmlns:a16="http://schemas.microsoft.com/office/drawing/2014/main" id="{9A1B1A0B-136F-51B4-332F-B0863045222B}"/>
              </a:ext>
            </a:extLst>
          </p:cNvPr>
          <p:cNvSpPr>
            <a:spLocks noGrp="1"/>
          </p:cNvSpPr>
          <p:nvPr>
            <p:ph type="body" sz="quarter" idx="17"/>
          </p:nvPr>
        </p:nvSpPr>
        <p:spPr>
          <a:xfrm>
            <a:off x="457200" y="514350"/>
            <a:ext cx="8229600" cy="228600"/>
          </a:xfrm>
        </p:spPr>
        <p:txBody>
          <a:bodyPr>
            <a:noAutofit/>
          </a:bodyPr>
          <a:lstStyle/>
          <a:p>
            <a:r>
              <a:rPr lang="en-US" sz="1400" dirty="0">
                <a:solidFill>
                  <a:schemeClr val="tx1"/>
                </a:solidFill>
              </a:rPr>
              <a:t>Results Post-flight </a:t>
            </a:r>
            <a:r>
              <a:rPr lang="en-US" sz="1400" b="1" dirty="0">
                <a:solidFill>
                  <a:schemeClr val="tx1"/>
                </a:solidFill>
              </a:rPr>
              <a:t>Terrestrial Readaptation Motion Sickness (TRMS)</a:t>
            </a:r>
          </a:p>
        </p:txBody>
      </p:sp>
      <p:pic>
        <p:nvPicPr>
          <p:cNvPr id="12" name="Picture 11">
            <a:extLst>
              <a:ext uri="{FF2B5EF4-FFF2-40B4-BE49-F238E27FC236}">
                <a16:creationId xmlns:a16="http://schemas.microsoft.com/office/drawing/2014/main" id="{62077874-1C34-3CEE-953A-AAF0683F74B7}"/>
              </a:ext>
            </a:extLst>
          </p:cNvPr>
          <p:cNvPicPr>
            <a:picLocks noChangeAspect="1"/>
          </p:cNvPicPr>
          <p:nvPr/>
        </p:nvPicPr>
        <p:blipFill>
          <a:blip r:embed="rId2"/>
          <a:stretch>
            <a:fillRect/>
          </a:stretch>
        </p:blipFill>
        <p:spPr>
          <a:xfrm>
            <a:off x="483669" y="958850"/>
            <a:ext cx="3365500" cy="3670300"/>
          </a:xfrm>
          <a:prstGeom prst="rect">
            <a:avLst/>
          </a:prstGeom>
        </p:spPr>
      </p:pic>
      <p:graphicFrame>
        <p:nvGraphicFramePr>
          <p:cNvPr id="13" name="Table 12">
            <a:extLst>
              <a:ext uri="{FF2B5EF4-FFF2-40B4-BE49-F238E27FC236}">
                <a16:creationId xmlns:a16="http://schemas.microsoft.com/office/drawing/2014/main" id="{376B4315-7522-3B8A-D4E2-08B86C5198DE}"/>
              </a:ext>
            </a:extLst>
          </p:cNvPr>
          <p:cNvGraphicFramePr>
            <a:graphicFrameLocks noGrp="1"/>
          </p:cNvGraphicFramePr>
          <p:nvPr>
            <p:extLst>
              <p:ext uri="{D42A27DB-BD31-4B8C-83A1-F6EECF244321}">
                <p14:modId xmlns:p14="http://schemas.microsoft.com/office/powerpoint/2010/main" val="1333792394"/>
              </p:ext>
            </p:extLst>
          </p:nvPr>
        </p:nvGraphicFramePr>
        <p:xfrm>
          <a:off x="4267200" y="892169"/>
          <a:ext cx="4423833" cy="3736981"/>
        </p:xfrm>
        <a:graphic>
          <a:graphicData uri="http://schemas.openxmlformats.org/drawingml/2006/table">
            <a:tbl>
              <a:tblPr/>
              <a:tblGrid>
                <a:gridCol w="2150958">
                  <a:extLst>
                    <a:ext uri="{9D8B030D-6E8A-4147-A177-3AD203B41FA5}">
                      <a16:colId xmlns:a16="http://schemas.microsoft.com/office/drawing/2014/main" val="1117827538"/>
                    </a:ext>
                  </a:extLst>
                </a:gridCol>
                <a:gridCol w="757625">
                  <a:extLst>
                    <a:ext uri="{9D8B030D-6E8A-4147-A177-3AD203B41FA5}">
                      <a16:colId xmlns:a16="http://schemas.microsoft.com/office/drawing/2014/main" val="2845833306"/>
                    </a:ext>
                  </a:extLst>
                </a:gridCol>
                <a:gridCol w="757625">
                  <a:extLst>
                    <a:ext uri="{9D8B030D-6E8A-4147-A177-3AD203B41FA5}">
                      <a16:colId xmlns:a16="http://schemas.microsoft.com/office/drawing/2014/main" val="185403332"/>
                    </a:ext>
                  </a:extLst>
                </a:gridCol>
                <a:gridCol w="757625">
                  <a:extLst>
                    <a:ext uri="{9D8B030D-6E8A-4147-A177-3AD203B41FA5}">
                      <a16:colId xmlns:a16="http://schemas.microsoft.com/office/drawing/2014/main" val="2274021362"/>
                    </a:ext>
                  </a:extLst>
                </a:gridCol>
              </a:tblGrid>
              <a:tr h="186267">
                <a:tc>
                  <a:txBody>
                    <a:bodyPr/>
                    <a:lstStyle/>
                    <a:p>
                      <a:pPr algn="l" fontAlgn="b"/>
                      <a:endParaRPr lang="en-US" sz="1100" b="0" i="0" u="none" strike="noStrike">
                        <a:solidFill>
                          <a:srgbClr val="000000"/>
                        </a:solidFill>
                        <a:effectLst/>
                        <a:latin typeface="Arial" panose="020B0604020202020204" pitchFamily="34" charset="0"/>
                      </a:endParaRP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Arial" panose="020B0604020202020204" pitchFamily="34" charset="0"/>
                        </a:rPr>
                        <a:t>R0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Arial" panose="020B0604020202020204" pitchFamily="34" charset="0"/>
                        </a:rPr>
                        <a:t>R1</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Arial" panose="020B0604020202020204" pitchFamily="34" charset="0"/>
                        </a:rPr>
                        <a:t>R2</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4072944"/>
                  </a:ext>
                </a:extLst>
              </a:tr>
              <a:tr h="186267">
                <a:tc>
                  <a:txBody>
                    <a:bodyPr/>
                    <a:lstStyle/>
                    <a:p>
                      <a:pPr algn="l" fontAlgn="ctr"/>
                      <a:r>
                        <a:rPr lang="en-US" sz="1100" b="1" i="1" u="none" strike="noStrike">
                          <a:solidFill>
                            <a:srgbClr val="000000"/>
                          </a:solidFill>
                          <a:effectLst/>
                          <a:latin typeface="Arial" panose="020B0604020202020204" pitchFamily="34" charset="0"/>
                        </a:rPr>
                        <a:t>Gastrointestinal &amp; nausea:</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4371584"/>
                  </a:ext>
                </a:extLst>
              </a:tr>
              <a:tr h="186267">
                <a:tc>
                  <a:txBody>
                    <a:bodyPr/>
                    <a:lstStyle/>
                    <a:p>
                      <a:pPr algn="l" fontAlgn="b"/>
                      <a:r>
                        <a:rPr lang="en-US" sz="1100" b="0" i="0" u="none" strike="noStrike">
                          <a:solidFill>
                            <a:srgbClr val="000000"/>
                          </a:solidFill>
                          <a:effectLst/>
                          <a:latin typeface="Arial" panose="020B0604020202020204" pitchFamily="34" charset="0"/>
                        </a:rPr>
                        <a:t>Loss of appetite</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50%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50%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25%</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9203872"/>
                  </a:ext>
                </a:extLst>
              </a:tr>
              <a:tr h="186267">
                <a:tc>
                  <a:txBody>
                    <a:bodyPr/>
                    <a:lstStyle/>
                    <a:p>
                      <a:pPr algn="l" fontAlgn="b"/>
                      <a:r>
                        <a:rPr lang="en-US" sz="1100" b="0" i="0" u="none" strike="noStrike">
                          <a:solidFill>
                            <a:srgbClr val="000000"/>
                          </a:solidFill>
                          <a:effectLst/>
                          <a:latin typeface="Arial" panose="020B0604020202020204" pitchFamily="34" charset="0"/>
                        </a:rPr>
                        <a:t>Stomach awareness</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5542439"/>
                  </a:ext>
                </a:extLst>
              </a:tr>
              <a:tr h="186267">
                <a:tc>
                  <a:txBody>
                    <a:bodyPr/>
                    <a:lstStyle/>
                    <a:p>
                      <a:pPr algn="l" fontAlgn="b"/>
                      <a:r>
                        <a:rPr lang="en-US" sz="1100" b="0" i="0" u="none" strike="noStrike">
                          <a:solidFill>
                            <a:srgbClr val="000000"/>
                          </a:solidFill>
                          <a:effectLst/>
                          <a:latin typeface="Arial" panose="020B0604020202020204" pitchFamily="34" charset="0"/>
                        </a:rPr>
                        <a:t>Nausea</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5695894"/>
                  </a:ext>
                </a:extLst>
              </a:tr>
              <a:tr h="186267">
                <a:tc>
                  <a:txBody>
                    <a:bodyPr/>
                    <a:lstStyle/>
                    <a:p>
                      <a:pPr algn="l" fontAlgn="b"/>
                      <a:r>
                        <a:rPr lang="en-US" sz="1100" b="0" i="0" u="none" strike="noStrike">
                          <a:solidFill>
                            <a:srgbClr val="000000"/>
                          </a:solidFill>
                          <a:effectLst/>
                          <a:latin typeface="Arial" panose="020B0604020202020204" pitchFamily="34" charset="0"/>
                        </a:rPr>
                        <a:t>Increase in salivation</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8687087"/>
                  </a:ext>
                </a:extLst>
              </a:tr>
              <a:tr h="186267">
                <a:tc>
                  <a:txBody>
                    <a:bodyPr/>
                    <a:lstStyle/>
                    <a:p>
                      <a:pPr algn="l" fontAlgn="b"/>
                      <a:r>
                        <a:rPr lang="en-US" sz="1100" b="0" i="0" u="none" strike="noStrike">
                          <a:solidFill>
                            <a:srgbClr val="000000"/>
                          </a:solidFill>
                          <a:effectLst/>
                          <a:latin typeface="Arial" panose="020B0604020202020204" pitchFamily="34" charset="0"/>
                        </a:rPr>
                        <a:t>Vomiting or retching</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0399360"/>
                  </a:ext>
                </a:extLst>
              </a:tr>
              <a:tr h="186267">
                <a:tc>
                  <a:txBody>
                    <a:bodyPr/>
                    <a:lstStyle/>
                    <a:p>
                      <a:pPr algn="l" fontAlgn="ctr"/>
                      <a:r>
                        <a:rPr lang="en-US" sz="1100" b="1" i="1" u="none" strike="noStrike">
                          <a:solidFill>
                            <a:srgbClr val="000000"/>
                          </a:solidFill>
                          <a:effectLst/>
                          <a:latin typeface="Arial" panose="020B0604020202020204" pitchFamily="34" charset="0"/>
                        </a:rPr>
                        <a:t>Thermoregulation:</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511644"/>
                  </a:ext>
                </a:extLst>
              </a:tr>
              <a:tr h="186267">
                <a:tc>
                  <a:txBody>
                    <a:bodyPr/>
                    <a:lstStyle/>
                    <a:p>
                      <a:pPr algn="l" fontAlgn="b"/>
                      <a:r>
                        <a:rPr lang="en-US" sz="1100" b="0" i="0" u="none" strike="noStrike">
                          <a:solidFill>
                            <a:srgbClr val="000000"/>
                          </a:solidFill>
                          <a:effectLst/>
                          <a:latin typeface="Arial" panose="020B0604020202020204" pitchFamily="34" charset="0"/>
                        </a:rPr>
                        <a:t>Flushing</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7304109"/>
                  </a:ext>
                </a:extLst>
              </a:tr>
              <a:tr h="186267">
                <a:tc>
                  <a:txBody>
                    <a:bodyPr/>
                    <a:lstStyle/>
                    <a:p>
                      <a:pPr algn="l" fontAlgn="b"/>
                      <a:r>
                        <a:rPr lang="en-US" sz="1100" b="0" i="0" u="none" strike="noStrike">
                          <a:solidFill>
                            <a:srgbClr val="000000"/>
                          </a:solidFill>
                          <a:effectLst/>
                          <a:latin typeface="Arial" panose="020B0604020202020204" pitchFamily="34" charset="0"/>
                        </a:rPr>
                        <a:t>Pallor </a:t>
                      </a:r>
                    </a:p>
                  </a:txBody>
                  <a:tcPr marL="8731" marR="8731" marT="8731"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9340895"/>
                  </a:ext>
                </a:extLst>
              </a:tr>
              <a:tr h="186267">
                <a:tc>
                  <a:txBody>
                    <a:bodyPr/>
                    <a:lstStyle/>
                    <a:p>
                      <a:pPr algn="l" fontAlgn="ctr"/>
                      <a:r>
                        <a:rPr lang="en-US" sz="1100" b="0" i="0" u="none" strike="noStrike">
                          <a:solidFill>
                            <a:srgbClr val="000000"/>
                          </a:solidFill>
                          <a:effectLst/>
                          <a:latin typeface="Arial" panose="020B0604020202020204" pitchFamily="34" charset="0"/>
                        </a:rPr>
                        <a:t>Cold or profuse sweats </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159523"/>
                  </a:ext>
                </a:extLst>
              </a:tr>
              <a:tr h="186267">
                <a:tc>
                  <a:txBody>
                    <a:bodyPr/>
                    <a:lstStyle/>
                    <a:p>
                      <a:pPr algn="l" fontAlgn="ctr"/>
                      <a:r>
                        <a:rPr lang="en-US" sz="1100" b="1" i="1" u="none" strike="noStrike">
                          <a:solidFill>
                            <a:srgbClr val="000000"/>
                          </a:solidFill>
                          <a:effectLst/>
                          <a:latin typeface="Arial" panose="020B0604020202020204" pitchFamily="34" charset="0"/>
                        </a:rPr>
                        <a:t>Alterations in arousal:</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1988294"/>
                  </a:ext>
                </a:extLst>
              </a:tr>
              <a:tr h="186267">
                <a:tc>
                  <a:txBody>
                    <a:bodyPr/>
                    <a:lstStyle/>
                    <a:p>
                      <a:pPr algn="l" fontAlgn="ctr"/>
                      <a:r>
                        <a:rPr lang="en-US" sz="1100" b="0" i="0" u="none" strike="noStrike">
                          <a:solidFill>
                            <a:srgbClr val="000000"/>
                          </a:solidFill>
                          <a:effectLst/>
                          <a:latin typeface="Arial" panose="020B0604020202020204" pitchFamily="34" charset="0"/>
                        </a:rPr>
                        <a:t>Impaired concentration </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50%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50%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25%</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6097468"/>
                  </a:ext>
                </a:extLst>
              </a:tr>
              <a:tr h="186267">
                <a:tc>
                  <a:txBody>
                    <a:bodyPr/>
                    <a:lstStyle/>
                    <a:p>
                      <a:pPr algn="l" fontAlgn="ctr"/>
                      <a:r>
                        <a:rPr lang="en-US" sz="1100" b="0" i="0" u="none" strike="noStrike">
                          <a:solidFill>
                            <a:srgbClr val="000000"/>
                          </a:solidFill>
                          <a:effectLst/>
                          <a:latin typeface="Arial" panose="020B0604020202020204" pitchFamily="34" charset="0"/>
                        </a:rPr>
                        <a:t>Drowsy or sluggish</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75%</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75%</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50%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08564362"/>
                  </a:ext>
                </a:extLst>
              </a:tr>
              <a:tr h="186267">
                <a:tc>
                  <a:txBody>
                    <a:bodyPr/>
                    <a:lstStyle/>
                    <a:p>
                      <a:pPr algn="l" fontAlgn="ctr"/>
                      <a:r>
                        <a:rPr lang="en-US" sz="1100" b="0" i="0" u="none" strike="noStrike" dirty="0">
                          <a:solidFill>
                            <a:srgbClr val="000000"/>
                          </a:solidFill>
                          <a:effectLst/>
                          <a:latin typeface="Arial" panose="020B0604020202020204" pitchFamily="34" charset="0"/>
                        </a:rPr>
                        <a:t>Lethargic </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8894878"/>
                  </a:ext>
                </a:extLst>
              </a:tr>
              <a:tr h="186267">
                <a:tc>
                  <a:txBody>
                    <a:bodyPr/>
                    <a:lstStyle/>
                    <a:p>
                      <a:pPr algn="l" fontAlgn="ctr"/>
                      <a:r>
                        <a:rPr lang="en-US" sz="1100" b="1" i="1" u="none" strike="noStrike">
                          <a:solidFill>
                            <a:srgbClr val="000000"/>
                          </a:solidFill>
                          <a:effectLst/>
                          <a:latin typeface="Arial" panose="020B0604020202020204" pitchFamily="34" charset="0"/>
                        </a:rPr>
                        <a:t>Other related symptoms</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0853501"/>
                  </a:ext>
                </a:extLst>
              </a:tr>
              <a:tr h="186267">
                <a:tc>
                  <a:txBody>
                    <a:bodyPr/>
                    <a:lstStyle/>
                    <a:p>
                      <a:pPr algn="l" fontAlgn="ctr"/>
                      <a:r>
                        <a:rPr lang="en-US" sz="1100" b="0" i="0" u="none" strike="noStrike">
                          <a:solidFill>
                            <a:srgbClr val="000000"/>
                          </a:solidFill>
                          <a:effectLst/>
                          <a:latin typeface="Arial" panose="020B0604020202020204" pitchFamily="34" charset="0"/>
                        </a:rPr>
                        <a:t>Dizziness </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4565952"/>
                  </a:ext>
                </a:extLst>
              </a:tr>
              <a:tr h="186267">
                <a:tc>
                  <a:txBody>
                    <a:bodyPr/>
                    <a:lstStyle/>
                    <a:p>
                      <a:pPr algn="l" fontAlgn="ctr"/>
                      <a:r>
                        <a:rPr lang="en-US" sz="1100" b="0" i="0" u="none" strike="noStrike">
                          <a:solidFill>
                            <a:srgbClr val="000000"/>
                          </a:solidFill>
                          <a:effectLst/>
                          <a:latin typeface="Arial" panose="020B0604020202020204" pitchFamily="34" charset="0"/>
                        </a:rPr>
                        <a:t>Headache </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25%</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50%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25%</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3046996"/>
                  </a:ext>
                </a:extLst>
              </a:tr>
              <a:tr h="186267">
                <a:tc>
                  <a:txBody>
                    <a:bodyPr/>
                    <a:lstStyle/>
                    <a:p>
                      <a:pPr algn="l" fontAlgn="ctr"/>
                      <a:r>
                        <a:rPr lang="en-US" sz="1100" b="0" i="0" u="none" strike="noStrike">
                          <a:solidFill>
                            <a:srgbClr val="000000"/>
                          </a:solidFill>
                          <a:effectLst/>
                          <a:latin typeface="Arial" panose="020B0604020202020204" pitchFamily="34" charset="0"/>
                        </a:rPr>
                        <a:t>Visual orientation illusions</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25%</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25%</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rial" panose="020B0604020202020204" pitchFamily="34" charset="0"/>
                        </a:rPr>
                        <a:t>25%</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7062465"/>
                  </a:ext>
                </a:extLst>
              </a:tr>
              <a:tr h="197908">
                <a:tc>
                  <a:txBody>
                    <a:bodyPr/>
                    <a:lstStyle/>
                    <a:p>
                      <a:pPr algn="l" fontAlgn="ctr"/>
                      <a:r>
                        <a:rPr lang="en-US" sz="1100" b="0" i="0" u="none" strike="noStrike">
                          <a:solidFill>
                            <a:srgbClr val="000000"/>
                          </a:solidFill>
                          <a:effectLst/>
                          <a:latin typeface="Arial" panose="020B0604020202020204" pitchFamily="34" charset="0"/>
                        </a:rPr>
                        <a:t>Head movement sensitivity</a:t>
                      </a:r>
                    </a:p>
                  </a:txBody>
                  <a:tcPr marL="8731" marR="8731" marT="8731"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0" i="0" u="none" strike="noStrike">
                          <a:solidFill>
                            <a:srgbClr val="000000"/>
                          </a:solidFill>
                          <a:effectLst/>
                          <a:latin typeface="Arial" panose="020B0604020202020204" pitchFamily="34" charset="0"/>
                        </a:rPr>
                        <a:t>50%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rial" panose="020B0604020202020204" pitchFamily="34" charset="0"/>
                        </a:rPr>
                        <a:t>50%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0000"/>
                          </a:solidFill>
                          <a:effectLst/>
                          <a:latin typeface="Arial" panose="020B0604020202020204" pitchFamily="34" charset="0"/>
                        </a:rPr>
                        <a:t>50%</a:t>
                      </a:r>
                    </a:p>
                  </a:txBody>
                  <a:tcPr marL="8731" marR="8731" marT="87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96629455"/>
                  </a:ext>
                </a:extLst>
              </a:tr>
            </a:tbl>
          </a:graphicData>
        </a:graphic>
      </p:graphicFrame>
    </p:spTree>
    <p:extLst>
      <p:ext uri="{BB962C8B-B14F-4D97-AF65-F5344CB8AC3E}">
        <p14:creationId xmlns:p14="http://schemas.microsoft.com/office/powerpoint/2010/main" val="394114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CB88C-A9BD-F231-A0C5-880FD8612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C1455-0C3D-47D6-9C31-27FAB237F5EA}"/>
              </a:ext>
            </a:extLst>
          </p:cNvPr>
          <p:cNvSpPr>
            <a:spLocks noGrp="1"/>
          </p:cNvSpPr>
          <p:nvPr>
            <p:ph type="title"/>
          </p:nvPr>
        </p:nvSpPr>
        <p:spPr>
          <a:xfrm>
            <a:off x="457200" y="92264"/>
            <a:ext cx="8229600" cy="612322"/>
          </a:xfrm>
        </p:spPr>
        <p:txBody>
          <a:bodyPr/>
          <a:lstStyle/>
          <a:p>
            <a:r>
              <a:rPr lang="en-US" dirty="0"/>
              <a:t>Motion Sickness Countermeasures</a:t>
            </a:r>
          </a:p>
        </p:txBody>
      </p:sp>
      <p:sp>
        <p:nvSpPr>
          <p:cNvPr id="5" name="Text Placeholder 3">
            <a:extLst>
              <a:ext uri="{FF2B5EF4-FFF2-40B4-BE49-F238E27FC236}">
                <a16:creationId xmlns:a16="http://schemas.microsoft.com/office/drawing/2014/main" id="{334C7E00-49C7-2BB2-8222-A0B5FA0CB668}"/>
              </a:ext>
            </a:extLst>
          </p:cNvPr>
          <p:cNvSpPr>
            <a:spLocks noGrp="1"/>
          </p:cNvSpPr>
          <p:nvPr>
            <p:ph type="body" sz="quarter" idx="17"/>
          </p:nvPr>
        </p:nvSpPr>
        <p:spPr>
          <a:xfrm>
            <a:off x="457200" y="514350"/>
            <a:ext cx="8229600" cy="228600"/>
          </a:xfrm>
        </p:spPr>
        <p:txBody>
          <a:bodyPr>
            <a:noAutofit/>
          </a:bodyPr>
          <a:lstStyle/>
          <a:p>
            <a:r>
              <a:rPr lang="en-US" sz="1400" dirty="0">
                <a:solidFill>
                  <a:schemeClr val="tx1"/>
                </a:solidFill>
              </a:rPr>
              <a:t>Results: Comparison with International Space Station long duration missions</a:t>
            </a:r>
          </a:p>
        </p:txBody>
      </p:sp>
      <p:pic>
        <p:nvPicPr>
          <p:cNvPr id="8" name="Picture 7">
            <a:extLst>
              <a:ext uri="{FF2B5EF4-FFF2-40B4-BE49-F238E27FC236}">
                <a16:creationId xmlns:a16="http://schemas.microsoft.com/office/drawing/2014/main" id="{610B615C-9494-EA7F-346A-E0FC8A0E2BA7}"/>
              </a:ext>
            </a:extLst>
          </p:cNvPr>
          <p:cNvPicPr>
            <a:picLocks noChangeAspect="1"/>
          </p:cNvPicPr>
          <p:nvPr/>
        </p:nvPicPr>
        <p:blipFill>
          <a:blip r:embed="rId2"/>
          <a:stretch>
            <a:fillRect/>
          </a:stretch>
        </p:blipFill>
        <p:spPr>
          <a:xfrm>
            <a:off x="533400" y="1137805"/>
            <a:ext cx="3970909" cy="3325091"/>
          </a:xfrm>
          <a:prstGeom prst="rect">
            <a:avLst/>
          </a:prstGeom>
        </p:spPr>
      </p:pic>
      <p:pic>
        <p:nvPicPr>
          <p:cNvPr id="9" name="Picture 8">
            <a:extLst>
              <a:ext uri="{FF2B5EF4-FFF2-40B4-BE49-F238E27FC236}">
                <a16:creationId xmlns:a16="http://schemas.microsoft.com/office/drawing/2014/main" id="{3AA1A90A-BDD7-A4BE-53D1-732A311E433C}"/>
              </a:ext>
            </a:extLst>
          </p:cNvPr>
          <p:cNvPicPr>
            <a:picLocks noChangeAspect="1"/>
          </p:cNvPicPr>
          <p:nvPr/>
        </p:nvPicPr>
        <p:blipFill>
          <a:blip r:embed="rId3"/>
          <a:stretch>
            <a:fillRect/>
          </a:stretch>
        </p:blipFill>
        <p:spPr>
          <a:xfrm>
            <a:off x="4800600" y="993407"/>
            <a:ext cx="4148405" cy="3511550"/>
          </a:xfrm>
          <a:prstGeom prst="rect">
            <a:avLst/>
          </a:prstGeom>
        </p:spPr>
      </p:pic>
      <p:sp>
        <p:nvSpPr>
          <p:cNvPr id="11" name="TextBox 10">
            <a:extLst>
              <a:ext uri="{FF2B5EF4-FFF2-40B4-BE49-F238E27FC236}">
                <a16:creationId xmlns:a16="http://schemas.microsoft.com/office/drawing/2014/main" id="{3EF00B39-4F69-2555-7243-313BA8D73260}"/>
              </a:ext>
            </a:extLst>
          </p:cNvPr>
          <p:cNvSpPr txBox="1"/>
          <p:nvPr/>
        </p:nvSpPr>
        <p:spPr>
          <a:xfrm>
            <a:off x="990600" y="4554558"/>
            <a:ext cx="6781800" cy="261610"/>
          </a:xfrm>
          <a:prstGeom prst="rect">
            <a:avLst/>
          </a:prstGeom>
          <a:noFill/>
        </p:spPr>
        <p:txBody>
          <a:bodyPr wrap="square">
            <a:spAutoFit/>
          </a:bodyPr>
          <a:lstStyle/>
          <a:p>
            <a:pPr marL="0" marR="0"/>
            <a:r>
              <a:rPr lang="en-US" sz="1100" dirty="0">
                <a:solidFill>
                  <a:srgbClr val="141413"/>
                </a:solidFill>
                <a:ea typeface="Calibri" panose="020F0502020204030204" pitchFamily="34" charset="0"/>
              </a:rPr>
              <a:t>ISS d</a:t>
            </a:r>
            <a:r>
              <a:rPr lang="en-US" sz="1100" dirty="0">
                <a:solidFill>
                  <a:srgbClr val="141413"/>
                </a:solidFill>
                <a:effectLst/>
                <a:ea typeface="Calibri" panose="020F0502020204030204" pitchFamily="34" charset="0"/>
              </a:rPr>
              <a:t>ata from Field Tests, and Standard Measures Cross-Cutting Project (SMCCP</a:t>
            </a:r>
            <a:r>
              <a:rPr lang="en-US" sz="1100" dirty="0">
                <a:effectLst/>
                <a:ea typeface="Calibri" panose="020F0502020204030204" pitchFamily="34" charset="0"/>
              </a:rPr>
              <a:t> </a:t>
            </a:r>
            <a:r>
              <a:rPr lang="en-US" sz="1100" dirty="0">
                <a:solidFill>
                  <a:srgbClr val="141413"/>
                </a:solidFill>
                <a:effectLst/>
                <a:ea typeface="Calibri" panose="020F0502020204030204" pitchFamily="34" charset="0"/>
              </a:rPr>
              <a:t>) expeditions 36-69</a:t>
            </a:r>
            <a:endParaRPr lang="en-US" sz="11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37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289C3-B70E-915E-9ADB-E16A53778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E5ECC2-50DD-C42D-BC09-06685D6663D1}"/>
              </a:ext>
            </a:extLst>
          </p:cNvPr>
          <p:cNvSpPr>
            <a:spLocks noGrp="1"/>
          </p:cNvSpPr>
          <p:nvPr>
            <p:ph type="title"/>
          </p:nvPr>
        </p:nvSpPr>
        <p:spPr>
          <a:xfrm>
            <a:off x="457200" y="92264"/>
            <a:ext cx="8229600" cy="612322"/>
          </a:xfrm>
        </p:spPr>
        <p:txBody>
          <a:bodyPr/>
          <a:lstStyle/>
          <a:p>
            <a:r>
              <a:rPr lang="en-US" dirty="0"/>
              <a:t>Motion Sickness Countermeasures</a:t>
            </a:r>
          </a:p>
        </p:txBody>
      </p:sp>
      <p:sp>
        <p:nvSpPr>
          <p:cNvPr id="3" name="Text Placeholder 2">
            <a:extLst>
              <a:ext uri="{FF2B5EF4-FFF2-40B4-BE49-F238E27FC236}">
                <a16:creationId xmlns:a16="http://schemas.microsoft.com/office/drawing/2014/main" id="{EA96C752-0F94-A064-C04D-709839F6C755}"/>
              </a:ext>
            </a:extLst>
          </p:cNvPr>
          <p:cNvSpPr>
            <a:spLocks noGrp="1"/>
          </p:cNvSpPr>
          <p:nvPr>
            <p:ph type="body" sz="quarter" idx="13"/>
          </p:nvPr>
        </p:nvSpPr>
        <p:spPr/>
        <p:txBody>
          <a:bodyPr/>
          <a:lstStyle/>
          <a:p>
            <a:r>
              <a:rPr lang="en-US" dirty="0"/>
              <a:t>Inflight symptoms were similar to other reports on Dragon / Soyuz</a:t>
            </a:r>
          </a:p>
          <a:p>
            <a:r>
              <a:rPr lang="en-US" dirty="0"/>
              <a:t>Recommendations included restricting head movements, mindful of orientation when moving, staying in stable in "earth upright" orientation</a:t>
            </a:r>
          </a:p>
          <a:p>
            <a:r>
              <a:rPr lang="en-US" dirty="0"/>
              <a:t>Postflight symptoms less than ISS or longer duration Shuttle flights</a:t>
            </a:r>
          </a:p>
          <a:p>
            <a:r>
              <a:rPr lang="en-US" dirty="0"/>
              <a:t>Prelaunch medication (Meclizine or Phenergan 25 mg oral) considered effective by two (one no prophylaxis, one survey missing)</a:t>
            </a:r>
          </a:p>
          <a:p>
            <a:r>
              <a:rPr lang="en-US" dirty="0"/>
              <a:t>Inflight Phenergan (IM and oral) considered effective (3-4 on 0-4 scale) by one who reported taking meds on FDs 1-2 (two no meds, one survey missing)</a:t>
            </a:r>
          </a:p>
          <a:p>
            <a:r>
              <a:rPr lang="en-US" dirty="0"/>
              <a:t>Prelanding medications (efficacy rating on 0-4 scale) varied across crew: Phenergan oral 25 mg (4, 4), Meclizine (3), and Phenergan oral 12.5 mg (2)</a:t>
            </a:r>
          </a:p>
          <a:p>
            <a:r>
              <a:rPr lang="en-US" dirty="0"/>
              <a:t>No post-landing MS medications reported</a:t>
            </a:r>
          </a:p>
        </p:txBody>
      </p:sp>
      <p:sp>
        <p:nvSpPr>
          <p:cNvPr id="5" name="Text Placeholder 3">
            <a:extLst>
              <a:ext uri="{FF2B5EF4-FFF2-40B4-BE49-F238E27FC236}">
                <a16:creationId xmlns:a16="http://schemas.microsoft.com/office/drawing/2014/main" id="{EBF86B5D-3FB2-A595-1C06-EBB7FCA0867D}"/>
              </a:ext>
            </a:extLst>
          </p:cNvPr>
          <p:cNvSpPr>
            <a:spLocks noGrp="1"/>
          </p:cNvSpPr>
          <p:nvPr>
            <p:ph type="body" sz="quarter" idx="17"/>
          </p:nvPr>
        </p:nvSpPr>
        <p:spPr>
          <a:xfrm>
            <a:off x="457200" y="514350"/>
            <a:ext cx="8229600" cy="228600"/>
          </a:xfrm>
        </p:spPr>
        <p:txBody>
          <a:bodyPr>
            <a:noAutofit/>
          </a:bodyPr>
          <a:lstStyle/>
          <a:p>
            <a:r>
              <a:rPr lang="en-US" sz="1400" dirty="0">
                <a:solidFill>
                  <a:schemeClr val="tx1"/>
                </a:solidFill>
              </a:rPr>
              <a:t>Conclusions</a:t>
            </a:r>
          </a:p>
        </p:txBody>
      </p:sp>
    </p:spTree>
    <p:extLst>
      <p:ext uri="{BB962C8B-B14F-4D97-AF65-F5344CB8AC3E}">
        <p14:creationId xmlns:p14="http://schemas.microsoft.com/office/powerpoint/2010/main" val="2391723572"/>
      </p:ext>
    </p:extLst>
  </p:cSld>
  <p:clrMapOvr>
    <a:masterClrMapping/>
  </p:clrMapOvr>
</p:sld>
</file>

<file path=ppt/theme/theme1.xml><?xml version="1.0" encoding="utf-8"?>
<a:theme xmlns:a="http://schemas.openxmlformats.org/drawingml/2006/main" name="SpaceX Template (Widescreen)">
  <a:themeElements>
    <a:clrScheme name="SpaceX Presentation">
      <a:dk1>
        <a:sysClr val="windowText" lastClr="000000"/>
      </a:dk1>
      <a:lt1>
        <a:sysClr val="window" lastClr="FFFFFF"/>
      </a:lt1>
      <a:dk2>
        <a:srgbClr val="000000"/>
      </a:dk2>
      <a:lt2>
        <a:srgbClr val="FFFFFF"/>
      </a:lt2>
      <a:accent1>
        <a:srgbClr val="BFBFBF"/>
      </a:accent1>
      <a:accent2>
        <a:srgbClr val="005288"/>
      </a:accent2>
      <a:accent3>
        <a:srgbClr val="006EB8"/>
      </a:accent3>
      <a:accent4>
        <a:srgbClr val="008BEA"/>
      </a:accent4>
      <a:accent5>
        <a:srgbClr val="3BB0FF"/>
      </a:accent5>
      <a:accent6>
        <a:srgbClr val="ABD5FF"/>
      </a:accent6>
      <a:hlink>
        <a:srgbClr val="BFBFBF"/>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BA51B5DE-AB1B-4E2D-975B-634DD4A4EE8F}" vid="{84368DCD-6E46-4817-881D-7366CFDF3F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933</TotalTime>
  <Words>624</Words>
  <Application>Microsoft Macintosh PowerPoint</Application>
  <PresentationFormat>On-screen Show (16:9)</PresentationFormat>
  <Paragraphs>187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SpaceX Template (Widescreen)</vt:lpstr>
      <vt:lpstr>PowerPoint Presentation</vt:lpstr>
      <vt:lpstr>Motion Sickness Countermeasures</vt:lpstr>
      <vt:lpstr>Motion Sickness Countermeasures</vt:lpstr>
      <vt:lpstr>Motion Sickness Countermeasures</vt:lpstr>
      <vt:lpstr>Motion Sickness Countermeasures</vt:lpstr>
      <vt:lpstr>Motion Sickness Countermeasures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Rosenberg</dc:creator>
  <cp:lastModifiedBy>Scott Wood</cp:lastModifiedBy>
  <cp:revision>25</cp:revision>
  <cp:lastPrinted>2013-08-03T01:18:58Z</cp:lastPrinted>
  <dcterms:created xsi:type="dcterms:W3CDTF">2022-07-15T15:16:43Z</dcterms:created>
  <dcterms:modified xsi:type="dcterms:W3CDTF">2025-03-31T14:15:46Z</dcterms:modified>
</cp:coreProperties>
</file>