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86" r:id="rId2"/>
  </p:sldMasterIdLst>
  <p:notesMasterIdLst>
    <p:notesMasterId r:id="rId44"/>
  </p:notesMasterIdLst>
  <p:handoutMasterIdLst>
    <p:handoutMasterId r:id="rId45"/>
  </p:handoutMasterIdLst>
  <p:sldIdLst>
    <p:sldId id="409" r:id="rId3"/>
    <p:sldId id="450" r:id="rId4"/>
    <p:sldId id="449" r:id="rId5"/>
    <p:sldId id="412" r:id="rId6"/>
    <p:sldId id="411" r:id="rId7"/>
    <p:sldId id="417" r:id="rId8"/>
    <p:sldId id="414" r:id="rId9"/>
    <p:sldId id="415" r:id="rId10"/>
    <p:sldId id="423" r:id="rId11"/>
    <p:sldId id="416" r:id="rId12"/>
    <p:sldId id="424" r:id="rId13"/>
    <p:sldId id="425" r:id="rId14"/>
    <p:sldId id="426" r:id="rId15"/>
    <p:sldId id="418" r:id="rId16"/>
    <p:sldId id="421" r:id="rId17"/>
    <p:sldId id="422" r:id="rId18"/>
    <p:sldId id="413" r:id="rId19"/>
    <p:sldId id="420" r:id="rId20"/>
    <p:sldId id="410" r:id="rId21"/>
    <p:sldId id="419" r:id="rId22"/>
    <p:sldId id="446" r:id="rId23"/>
    <p:sldId id="448" r:id="rId24"/>
    <p:sldId id="436" r:id="rId25"/>
    <p:sldId id="433" r:id="rId26"/>
    <p:sldId id="440" r:id="rId27"/>
    <p:sldId id="438" r:id="rId28"/>
    <p:sldId id="437" r:id="rId29"/>
    <p:sldId id="439" r:id="rId30"/>
    <p:sldId id="434" r:id="rId31"/>
    <p:sldId id="428" r:id="rId32"/>
    <p:sldId id="429" r:id="rId33"/>
    <p:sldId id="430" r:id="rId34"/>
    <p:sldId id="431" r:id="rId35"/>
    <p:sldId id="432" r:id="rId36"/>
    <p:sldId id="447" r:id="rId37"/>
    <p:sldId id="435" r:id="rId38"/>
    <p:sldId id="442" r:id="rId39"/>
    <p:sldId id="444" r:id="rId40"/>
    <p:sldId id="443" r:id="rId41"/>
    <p:sldId id="427" r:id="rId42"/>
    <p:sldId id="441" r:id="rId4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A89BDF-0F4D-0F49-A11F-0F3B0099AE23}" v="2" dt="2025-04-02T18:29:15.7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087" autoAdjust="0"/>
    <p:restoredTop sz="92190" autoAdjust="0"/>
  </p:normalViewPr>
  <p:slideViewPr>
    <p:cSldViewPr snapToGrid="0">
      <p:cViewPr varScale="1">
        <p:scale>
          <a:sx n="148" d="100"/>
          <a:sy n="148" d="100"/>
        </p:scale>
        <p:origin x="192" y="69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notesViewPr>
    <p:cSldViewPr snapToGrid="0">
      <p:cViewPr varScale="1">
        <p:scale>
          <a:sx n="77" d="100"/>
          <a:sy n="77" d="100"/>
        </p:scale>
        <p:origin x="3389" y="59"/>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4BE2BE47-8FBE-44C0-A42B-5D67E953C806}" type="datetimeFigureOut">
              <a:rPr lang="en-US" smtClean="0"/>
              <a:t>4/1/25</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B6528308-0C7D-4871-98A8-E006FCC104EF}" type="slidenum">
              <a:rPr lang="en-US" smtClean="0"/>
              <a:t>‹#›</a:t>
            </a:fld>
            <a:endParaRPr lang="en-US"/>
          </a:p>
        </p:txBody>
      </p:sp>
    </p:spTree>
    <p:extLst>
      <p:ext uri="{BB962C8B-B14F-4D97-AF65-F5344CB8AC3E}">
        <p14:creationId xmlns:p14="http://schemas.microsoft.com/office/powerpoint/2010/main" val="6700840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69B81CA-0DE3-467D-8CEA-3E8F090C01A4}" type="datetimeFigureOut">
              <a:rPr lang="en-US" smtClean="0"/>
              <a:t>4/1/25</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2DA4693-169B-4C8D-B58E-4EDA9DC3C657}" type="slidenum">
              <a:rPr lang="en-US" smtClean="0"/>
              <a:t>‹#›</a:t>
            </a:fld>
            <a:endParaRPr lang="en-US"/>
          </a:p>
        </p:txBody>
      </p:sp>
    </p:spTree>
    <p:extLst>
      <p:ext uri="{BB962C8B-B14F-4D97-AF65-F5344CB8AC3E}">
        <p14:creationId xmlns:p14="http://schemas.microsoft.com/office/powerpoint/2010/main" val="1490744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DA4693-169B-4C8D-B58E-4EDA9DC3C657}" type="slidenum">
              <a:rPr lang="en-US" smtClean="0"/>
              <a:t>1</a:t>
            </a:fld>
            <a:endParaRPr lang="en-US"/>
          </a:p>
        </p:txBody>
      </p:sp>
    </p:spTree>
    <p:extLst>
      <p:ext uri="{BB962C8B-B14F-4D97-AF65-F5344CB8AC3E}">
        <p14:creationId xmlns:p14="http://schemas.microsoft.com/office/powerpoint/2010/main" val="16022530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DA4693-169B-4C8D-B58E-4EDA9DC3C657}" type="slidenum">
              <a:rPr lang="en-US" smtClean="0"/>
              <a:t>11</a:t>
            </a:fld>
            <a:endParaRPr lang="en-US"/>
          </a:p>
        </p:txBody>
      </p:sp>
    </p:spTree>
    <p:extLst>
      <p:ext uri="{BB962C8B-B14F-4D97-AF65-F5344CB8AC3E}">
        <p14:creationId xmlns:p14="http://schemas.microsoft.com/office/powerpoint/2010/main" val="16022530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DA4693-169B-4C8D-B58E-4EDA9DC3C657}" type="slidenum">
              <a:rPr lang="en-US" smtClean="0"/>
              <a:t>12</a:t>
            </a:fld>
            <a:endParaRPr lang="en-US"/>
          </a:p>
        </p:txBody>
      </p:sp>
    </p:spTree>
    <p:extLst>
      <p:ext uri="{BB962C8B-B14F-4D97-AF65-F5344CB8AC3E}">
        <p14:creationId xmlns:p14="http://schemas.microsoft.com/office/powerpoint/2010/main" val="16022530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DA4693-169B-4C8D-B58E-4EDA9DC3C657}" type="slidenum">
              <a:rPr lang="en-US" smtClean="0"/>
              <a:t>13</a:t>
            </a:fld>
            <a:endParaRPr lang="en-US"/>
          </a:p>
        </p:txBody>
      </p:sp>
    </p:spTree>
    <p:extLst>
      <p:ext uri="{BB962C8B-B14F-4D97-AF65-F5344CB8AC3E}">
        <p14:creationId xmlns:p14="http://schemas.microsoft.com/office/powerpoint/2010/main" val="27676228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DA4693-169B-4C8D-B58E-4EDA9DC3C657}" type="slidenum">
              <a:rPr lang="en-US" smtClean="0"/>
              <a:t>14</a:t>
            </a:fld>
            <a:endParaRPr lang="en-US"/>
          </a:p>
        </p:txBody>
      </p:sp>
    </p:spTree>
    <p:extLst>
      <p:ext uri="{BB962C8B-B14F-4D97-AF65-F5344CB8AC3E}">
        <p14:creationId xmlns:p14="http://schemas.microsoft.com/office/powerpoint/2010/main" val="16022530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DA4693-169B-4C8D-B58E-4EDA9DC3C657}" type="slidenum">
              <a:rPr lang="en-US" smtClean="0"/>
              <a:t>15</a:t>
            </a:fld>
            <a:endParaRPr lang="en-US"/>
          </a:p>
        </p:txBody>
      </p:sp>
    </p:spTree>
    <p:extLst>
      <p:ext uri="{BB962C8B-B14F-4D97-AF65-F5344CB8AC3E}">
        <p14:creationId xmlns:p14="http://schemas.microsoft.com/office/powerpoint/2010/main" val="16022530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DA4693-169B-4C8D-B58E-4EDA9DC3C657}" type="slidenum">
              <a:rPr lang="en-US" smtClean="0"/>
              <a:t>16</a:t>
            </a:fld>
            <a:endParaRPr lang="en-US"/>
          </a:p>
        </p:txBody>
      </p:sp>
    </p:spTree>
    <p:extLst>
      <p:ext uri="{BB962C8B-B14F-4D97-AF65-F5344CB8AC3E}">
        <p14:creationId xmlns:p14="http://schemas.microsoft.com/office/powerpoint/2010/main" val="16022530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DA4693-169B-4C8D-B58E-4EDA9DC3C657}" type="slidenum">
              <a:rPr lang="en-US" smtClean="0"/>
              <a:t>17</a:t>
            </a:fld>
            <a:endParaRPr lang="en-US" dirty="0"/>
          </a:p>
        </p:txBody>
      </p:sp>
    </p:spTree>
    <p:extLst>
      <p:ext uri="{BB962C8B-B14F-4D97-AF65-F5344CB8AC3E}">
        <p14:creationId xmlns:p14="http://schemas.microsoft.com/office/powerpoint/2010/main" val="16022530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DA4693-169B-4C8D-B58E-4EDA9DC3C657}" type="slidenum">
              <a:rPr lang="en-US" smtClean="0"/>
              <a:t>18</a:t>
            </a:fld>
            <a:endParaRPr lang="en-US"/>
          </a:p>
        </p:txBody>
      </p:sp>
    </p:spTree>
    <p:extLst>
      <p:ext uri="{BB962C8B-B14F-4D97-AF65-F5344CB8AC3E}">
        <p14:creationId xmlns:p14="http://schemas.microsoft.com/office/powerpoint/2010/main" val="16022530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DA4693-169B-4C8D-B58E-4EDA9DC3C657}" type="slidenum">
              <a:rPr lang="en-US" smtClean="0"/>
              <a:t>19</a:t>
            </a:fld>
            <a:endParaRPr lang="en-US"/>
          </a:p>
        </p:txBody>
      </p:sp>
    </p:spTree>
    <p:extLst>
      <p:ext uri="{BB962C8B-B14F-4D97-AF65-F5344CB8AC3E}">
        <p14:creationId xmlns:p14="http://schemas.microsoft.com/office/powerpoint/2010/main" val="16022530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05D39-7447-5DFA-B6F4-B3C8ED4BED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D379BF-40B0-5D6D-998E-A32A1C64F9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D0DBD8-C329-B71E-65C5-849D276FD04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3B26981-1062-9845-A480-00617806300C}"/>
              </a:ext>
            </a:extLst>
          </p:cNvPr>
          <p:cNvSpPr>
            <a:spLocks noGrp="1"/>
          </p:cNvSpPr>
          <p:nvPr>
            <p:ph type="sldNum" sz="quarter" idx="10"/>
          </p:nvPr>
        </p:nvSpPr>
        <p:spPr/>
        <p:txBody>
          <a:bodyPr/>
          <a:lstStyle/>
          <a:p>
            <a:fld id="{72DA4693-169B-4C8D-B58E-4EDA9DC3C657}" type="slidenum">
              <a:rPr lang="en-US" smtClean="0"/>
              <a:t>20</a:t>
            </a:fld>
            <a:endParaRPr lang="en-US"/>
          </a:p>
        </p:txBody>
      </p:sp>
    </p:spTree>
    <p:extLst>
      <p:ext uri="{BB962C8B-B14F-4D97-AF65-F5344CB8AC3E}">
        <p14:creationId xmlns:p14="http://schemas.microsoft.com/office/powerpoint/2010/main" val="3064819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B92B38-6633-679E-BD7D-7092E74C4A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C47252-B7EE-1C47-908B-A222BFDE3C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A0EDD0-0EB6-A3DA-0BD4-588E7FE7C33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8C78299-A7E2-B53A-F58A-87C5D223C089}"/>
              </a:ext>
            </a:extLst>
          </p:cNvPr>
          <p:cNvSpPr>
            <a:spLocks noGrp="1"/>
          </p:cNvSpPr>
          <p:nvPr>
            <p:ph type="sldNum" sz="quarter" idx="10"/>
          </p:nvPr>
        </p:nvSpPr>
        <p:spPr/>
        <p:txBody>
          <a:bodyPr/>
          <a:lstStyle/>
          <a:p>
            <a:fld id="{72DA4693-169B-4C8D-B58E-4EDA9DC3C657}" type="slidenum">
              <a:rPr lang="en-US" smtClean="0"/>
              <a:t>2</a:t>
            </a:fld>
            <a:endParaRPr lang="en-US"/>
          </a:p>
        </p:txBody>
      </p:sp>
    </p:spTree>
    <p:extLst>
      <p:ext uri="{BB962C8B-B14F-4D97-AF65-F5344CB8AC3E}">
        <p14:creationId xmlns:p14="http://schemas.microsoft.com/office/powerpoint/2010/main" val="29627139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DA4693-169B-4C8D-B58E-4EDA9DC3C657}" type="slidenum">
              <a:rPr lang="en-US" smtClean="0"/>
              <a:t>21</a:t>
            </a:fld>
            <a:endParaRPr lang="en-US"/>
          </a:p>
        </p:txBody>
      </p:sp>
    </p:spTree>
    <p:extLst>
      <p:ext uri="{BB962C8B-B14F-4D97-AF65-F5344CB8AC3E}">
        <p14:creationId xmlns:p14="http://schemas.microsoft.com/office/powerpoint/2010/main" val="11147607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DA4693-169B-4C8D-B58E-4EDA9DC3C657}" type="slidenum">
              <a:rPr lang="en-US" smtClean="0"/>
              <a:t>23</a:t>
            </a:fld>
            <a:endParaRPr lang="en-US"/>
          </a:p>
        </p:txBody>
      </p:sp>
    </p:spTree>
    <p:extLst>
      <p:ext uri="{BB962C8B-B14F-4D97-AF65-F5344CB8AC3E}">
        <p14:creationId xmlns:p14="http://schemas.microsoft.com/office/powerpoint/2010/main" val="16022530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DA4693-169B-4C8D-B58E-4EDA9DC3C657}" type="slidenum">
              <a:rPr lang="en-US" smtClean="0"/>
              <a:t>24</a:t>
            </a:fld>
            <a:endParaRPr lang="en-US"/>
          </a:p>
        </p:txBody>
      </p:sp>
    </p:spTree>
    <p:extLst>
      <p:ext uri="{BB962C8B-B14F-4D97-AF65-F5344CB8AC3E}">
        <p14:creationId xmlns:p14="http://schemas.microsoft.com/office/powerpoint/2010/main" val="16022530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DA4693-169B-4C8D-B58E-4EDA9DC3C657}" type="slidenum">
              <a:rPr lang="en-US" smtClean="0"/>
              <a:t>25</a:t>
            </a:fld>
            <a:endParaRPr lang="en-US"/>
          </a:p>
        </p:txBody>
      </p:sp>
    </p:spTree>
    <p:extLst>
      <p:ext uri="{BB962C8B-B14F-4D97-AF65-F5344CB8AC3E}">
        <p14:creationId xmlns:p14="http://schemas.microsoft.com/office/powerpoint/2010/main" val="16022530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DA4693-169B-4C8D-B58E-4EDA9DC3C657}" type="slidenum">
              <a:rPr lang="en-US" smtClean="0"/>
              <a:t>26</a:t>
            </a:fld>
            <a:endParaRPr lang="en-US"/>
          </a:p>
        </p:txBody>
      </p:sp>
    </p:spTree>
    <p:extLst>
      <p:ext uri="{BB962C8B-B14F-4D97-AF65-F5344CB8AC3E}">
        <p14:creationId xmlns:p14="http://schemas.microsoft.com/office/powerpoint/2010/main" val="16022530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DA4693-169B-4C8D-B58E-4EDA9DC3C657}" type="slidenum">
              <a:rPr lang="en-US" smtClean="0"/>
              <a:t>27</a:t>
            </a:fld>
            <a:endParaRPr lang="en-US" dirty="0"/>
          </a:p>
        </p:txBody>
      </p:sp>
    </p:spTree>
    <p:extLst>
      <p:ext uri="{BB962C8B-B14F-4D97-AF65-F5344CB8AC3E}">
        <p14:creationId xmlns:p14="http://schemas.microsoft.com/office/powerpoint/2010/main" val="16022530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86D5C-1649-BF58-5F39-20E294D02C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304EF9-B6F6-83DC-7898-09F160D0D9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97F79C-496E-E7D3-EECF-315F9E398B5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DEFEA94-B3FA-FDD4-666C-83499FB09992}"/>
              </a:ext>
            </a:extLst>
          </p:cNvPr>
          <p:cNvSpPr>
            <a:spLocks noGrp="1"/>
          </p:cNvSpPr>
          <p:nvPr>
            <p:ph type="sldNum" sz="quarter" idx="10"/>
          </p:nvPr>
        </p:nvSpPr>
        <p:spPr/>
        <p:txBody>
          <a:bodyPr/>
          <a:lstStyle/>
          <a:p>
            <a:fld id="{72DA4693-169B-4C8D-B58E-4EDA9DC3C657}" type="slidenum">
              <a:rPr lang="en-US" smtClean="0"/>
              <a:t>28</a:t>
            </a:fld>
            <a:endParaRPr lang="en-US"/>
          </a:p>
        </p:txBody>
      </p:sp>
    </p:spTree>
    <p:extLst>
      <p:ext uri="{BB962C8B-B14F-4D97-AF65-F5344CB8AC3E}">
        <p14:creationId xmlns:p14="http://schemas.microsoft.com/office/powerpoint/2010/main" val="14785556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DA4693-169B-4C8D-B58E-4EDA9DC3C657}" type="slidenum">
              <a:rPr lang="en-US" smtClean="0"/>
              <a:t>29</a:t>
            </a:fld>
            <a:endParaRPr lang="en-US"/>
          </a:p>
        </p:txBody>
      </p:sp>
    </p:spTree>
    <p:extLst>
      <p:ext uri="{BB962C8B-B14F-4D97-AF65-F5344CB8AC3E}">
        <p14:creationId xmlns:p14="http://schemas.microsoft.com/office/powerpoint/2010/main" val="16022530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DA4693-169B-4C8D-B58E-4EDA9DC3C657}" type="slidenum">
              <a:rPr lang="en-US" smtClean="0"/>
              <a:t>30</a:t>
            </a:fld>
            <a:endParaRPr lang="en-US"/>
          </a:p>
        </p:txBody>
      </p:sp>
    </p:spTree>
    <p:extLst>
      <p:ext uri="{BB962C8B-B14F-4D97-AF65-F5344CB8AC3E}">
        <p14:creationId xmlns:p14="http://schemas.microsoft.com/office/powerpoint/2010/main" val="16022530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DA4693-169B-4C8D-B58E-4EDA9DC3C657}" type="slidenum">
              <a:rPr lang="en-US" smtClean="0"/>
              <a:t>31</a:t>
            </a:fld>
            <a:endParaRPr lang="en-US"/>
          </a:p>
        </p:txBody>
      </p:sp>
    </p:spTree>
    <p:extLst>
      <p:ext uri="{BB962C8B-B14F-4D97-AF65-F5344CB8AC3E}">
        <p14:creationId xmlns:p14="http://schemas.microsoft.com/office/powerpoint/2010/main" val="1602253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DA4693-169B-4C8D-B58E-4EDA9DC3C657}" type="slidenum">
              <a:rPr lang="en-US" smtClean="0"/>
              <a:t>4</a:t>
            </a:fld>
            <a:endParaRPr lang="en-US"/>
          </a:p>
        </p:txBody>
      </p:sp>
    </p:spTree>
    <p:extLst>
      <p:ext uri="{BB962C8B-B14F-4D97-AF65-F5344CB8AC3E}">
        <p14:creationId xmlns:p14="http://schemas.microsoft.com/office/powerpoint/2010/main" val="16022530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DA4693-169B-4C8D-B58E-4EDA9DC3C657}" type="slidenum">
              <a:rPr lang="en-US" smtClean="0"/>
              <a:t>32</a:t>
            </a:fld>
            <a:endParaRPr lang="en-US"/>
          </a:p>
        </p:txBody>
      </p:sp>
    </p:spTree>
    <p:extLst>
      <p:ext uri="{BB962C8B-B14F-4D97-AF65-F5344CB8AC3E}">
        <p14:creationId xmlns:p14="http://schemas.microsoft.com/office/powerpoint/2010/main" val="30743338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DA4693-169B-4C8D-B58E-4EDA9DC3C657}" type="slidenum">
              <a:rPr lang="en-US" smtClean="0"/>
              <a:t>33</a:t>
            </a:fld>
            <a:endParaRPr lang="en-US"/>
          </a:p>
        </p:txBody>
      </p:sp>
    </p:spTree>
    <p:extLst>
      <p:ext uri="{BB962C8B-B14F-4D97-AF65-F5344CB8AC3E}">
        <p14:creationId xmlns:p14="http://schemas.microsoft.com/office/powerpoint/2010/main" val="7482518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DA4693-169B-4C8D-B58E-4EDA9DC3C657}" type="slidenum">
              <a:rPr lang="en-US" smtClean="0"/>
              <a:t>34</a:t>
            </a:fld>
            <a:endParaRPr lang="en-US"/>
          </a:p>
        </p:txBody>
      </p:sp>
    </p:spTree>
    <p:extLst>
      <p:ext uri="{BB962C8B-B14F-4D97-AF65-F5344CB8AC3E}">
        <p14:creationId xmlns:p14="http://schemas.microsoft.com/office/powerpoint/2010/main" val="24226739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DA4693-169B-4C8D-B58E-4EDA9DC3C657}" type="slidenum">
              <a:rPr lang="en-US" smtClean="0"/>
              <a:t>36</a:t>
            </a:fld>
            <a:endParaRPr lang="en-US"/>
          </a:p>
        </p:txBody>
      </p:sp>
    </p:spTree>
    <p:extLst>
      <p:ext uri="{BB962C8B-B14F-4D97-AF65-F5344CB8AC3E}">
        <p14:creationId xmlns:p14="http://schemas.microsoft.com/office/powerpoint/2010/main" val="16022530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DA4693-169B-4C8D-B58E-4EDA9DC3C657}" type="slidenum">
              <a:rPr lang="en-US" smtClean="0"/>
              <a:t>37</a:t>
            </a:fld>
            <a:endParaRPr lang="en-US"/>
          </a:p>
        </p:txBody>
      </p:sp>
    </p:spTree>
    <p:extLst>
      <p:ext uri="{BB962C8B-B14F-4D97-AF65-F5344CB8AC3E}">
        <p14:creationId xmlns:p14="http://schemas.microsoft.com/office/powerpoint/2010/main" val="16022530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DA4693-169B-4C8D-B58E-4EDA9DC3C657}" type="slidenum">
              <a:rPr lang="en-US" smtClean="0"/>
              <a:t>38</a:t>
            </a:fld>
            <a:endParaRPr lang="en-US"/>
          </a:p>
        </p:txBody>
      </p:sp>
    </p:spTree>
    <p:extLst>
      <p:ext uri="{BB962C8B-B14F-4D97-AF65-F5344CB8AC3E}">
        <p14:creationId xmlns:p14="http://schemas.microsoft.com/office/powerpoint/2010/main" val="16022530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DA4693-169B-4C8D-B58E-4EDA9DC3C657}" type="slidenum">
              <a:rPr lang="en-US" smtClean="0"/>
              <a:t>39</a:t>
            </a:fld>
            <a:endParaRPr lang="en-US"/>
          </a:p>
        </p:txBody>
      </p:sp>
    </p:spTree>
    <p:extLst>
      <p:ext uri="{BB962C8B-B14F-4D97-AF65-F5344CB8AC3E}">
        <p14:creationId xmlns:p14="http://schemas.microsoft.com/office/powerpoint/2010/main" val="16022530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DA4693-169B-4C8D-B58E-4EDA9DC3C657}" type="slidenum">
              <a:rPr lang="en-US" smtClean="0"/>
              <a:t>40</a:t>
            </a:fld>
            <a:endParaRPr lang="en-US"/>
          </a:p>
        </p:txBody>
      </p:sp>
    </p:spTree>
    <p:extLst>
      <p:ext uri="{BB962C8B-B14F-4D97-AF65-F5344CB8AC3E}">
        <p14:creationId xmlns:p14="http://schemas.microsoft.com/office/powerpoint/2010/main" val="1602253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DA4693-169B-4C8D-B58E-4EDA9DC3C657}" type="slidenum">
              <a:rPr lang="en-US" smtClean="0"/>
              <a:t>5</a:t>
            </a:fld>
            <a:endParaRPr lang="en-US"/>
          </a:p>
        </p:txBody>
      </p:sp>
    </p:spTree>
    <p:extLst>
      <p:ext uri="{BB962C8B-B14F-4D97-AF65-F5344CB8AC3E}">
        <p14:creationId xmlns:p14="http://schemas.microsoft.com/office/powerpoint/2010/main" val="1602253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DA4693-169B-4C8D-B58E-4EDA9DC3C657}" type="slidenum">
              <a:rPr lang="en-US" smtClean="0"/>
              <a:t>6</a:t>
            </a:fld>
            <a:endParaRPr lang="en-US"/>
          </a:p>
        </p:txBody>
      </p:sp>
    </p:spTree>
    <p:extLst>
      <p:ext uri="{BB962C8B-B14F-4D97-AF65-F5344CB8AC3E}">
        <p14:creationId xmlns:p14="http://schemas.microsoft.com/office/powerpoint/2010/main" val="1602253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DA4693-169B-4C8D-B58E-4EDA9DC3C657}" type="slidenum">
              <a:rPr lang="en-US" smtClean="0"/>
              <a:t>7</a:t>
            </a:fld>
            <a:endParaRPr lang="en-US"/>
          </a:p>
        </p:txBody>
      </p:sp>
    </p:spTree>
    <p:extLst>
      <p:ext uri="{BB962C8B-B14F-4D97-AF65-F5344CB8AC3E}">
        <p14:creationId xmlns:p14="http://schemas.microsoft.com/office/powerpoint/2010/main" val="16022530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82B635-C465-9ECF-2943-0C87C113E3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C3F768-402B-3494-E750-61392969D6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EC401B-1AB5-6F0D-0A25-F5AC32B651F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38AB438-DF62-BE92-720C-9DC1DE3DA0D2}"/>
              </a:ext>
            </a:extLst>
          </p:cNvPr>
          <p:cNvSpPr>
            <a:spLocks noGrp="1"/>
          </p:cNvSpPr>
          <p:nvPr>
            <p:ph type="sldNum" sz="quarter" idx="10"/>
          </p:nvPr>
        </p:nvSpPr>
        <p:spPr/>
        <p:txBody>
          <a:bodyPr/>
          <a:lstStyle/>
          <a:p>
            <a:fld id="{72DA4693-169B-4C8D-B58E-4EDA9DC3C657}" type="slidenum">
              <a:rPr lang="en-US" smtClean="0"/>
              <a:t>8</a:t>
            </a:fld>
            <a:endParaRPr lang="en-US"/>
          </a:p>
        </p:txBody>
      </p:sp>
    </p:spTree>
    <p:extLst>
      <p:ext uri="{BB962C8B-B14F-4D97-AF65-F5344CB8AC3E}">
        <p14:creationId xmlns:p14="http://schemas.microsoft.com/office/powerpoint/2010/main" val="29001313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DA4693-169B-4C8D-B58E-4EDA9DC3C657}" type="slidenum">
              <a:rPr lang="en-US" smtClean="0"/>
              <a:t>9</a:t>
            </a:fld>
            <a:endParaRPr lang="en-US"/>
          </a:p>
        </p:txBody>
      </p:sp>
    </p:spTree>
    <p:extLst>
      <p:ext uri="{BB962C8B-B14F-4D97-AF65-F5344CB8AC3E}">
        <p14:creationId xmlns:p14="http://schemas.microsoft.com/office/powerpoint/2010/main" val="16022530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DA4693-169B-4C8D-B58E-4EDA9DC3C657}" type="slidenum">
              <a:rPr lang="en-US" smtClean="0"/>
              <a:t>10</a:t>
            </a:fld>
            <a:endParaRPr lang="en-US"/>
          </a:p>
        </p:txBody>
      </p:sp>
    </p:spTree>
    <p:extLst>
      <p:ext uri="{BB962C8B-B14F-4D97-AF65-F5344CB8AC3E}">
        <p14:creationId xmlns:p14="http://schemas.microsoft.com/office/powerpoint/2010/main" val="16022530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NASA Silicon Valley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67956FD1-027B-4AA9-90AB-E0D1C06098B1}" type="slidenum">
              <a:rPr lang="en-US" smtClean="0"/>
              <a:pPr/>
              <a:t>‹#›</a:t>
            </a:fld>
            <a:endParaRPr lang="en-US" dirty="0"/>
          </a:p>
        </p:txBody>
      </p:sp>
    </p:spTree>
    <p:extLst>
      <p:ext uri="{BB962C8B-B14F-4D97-AF65-F5344CB8AC3E}">
        <p14:creationId xmlns:p14="http://schemas.microsoft.com/office/powerpoint/2010/main" val="17075856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2"/>
          <p:cNvSpPr>
            <a:spLocks noGrp="1"/>
          </p:cNvSpPr>
          <p:nvPr>
            <p:ph sz="half" idx="10"/>
          </p:nvPr>
        </p:nvSpPr>
        <p:spPr>
          <a:xfrm>
            <a:off x="628650" y="1920240"/>
            <a:ext cx="7886700" cy="4572000"/>
          </a:xfrm>
          <a:prstGeom prst="rect">
            <a:avLst/>
          </a:prstGeom>
        </p:spPr>
        <p:txBody>
          <a:bodyPr/>
          <a:lstStyle>
            <a:lvl1pPr>
              <a:defRPr>
                <a:solidFill>
                  <a:schemeClr val="tx1"/>
                </a:solidFill>
                <a:latin typeface="Helvetica" panose="020B0604020202020204" pitchFamily="34" charset="0"/>
                <a:cs typeface="Helvetica" panose="020B0604020202020204" pitchFamily="34" charset="0"/>
              </a:defRPr>
            </a:lvl1pPr>
            <a:lvl2pPr>
              <a:defRPr>
                <a:solidFill>
                  <a:schemeClr val="tx1"/>
                </a:solidFill>
                <a:latin typeface="Helvetica" panose="020B0604020202020204" pitchFamily="34" charset="0"/>
                <a:cs typeface="Helvetica" panose="020B0604020202020204" pitchFamily="34" charset="0"/>
              </a:defRPr>
            </a:lvl2pPr>
            <a:lvl3pPr>
              <a:defRPr>
                <a:solidFill>
                  <a:schemeClr val="tx1"/>
                </a:solidFill>
                <a:latin typeface="Helvetica" panose="020B0604020202020204" pitchFamily="34" charset="0"/>
                <a:cs typeface="Helvetica" panose="020B0604020202020204" pitchFamily="34" charset="0"/>
              </a:defRPr>
            </a:lvl3pPr>
            <a:lvl4pPr>
              <a:defRPr>
                <a:solidFill>
                  <a:schemeClr val="tx1"/>
                </a:solidFill>
                <a:latin typeface="Helvetica" panose="020B0604020202020204" pitchFamily="34" charset="0"/>
                <a:cs typeface="Helvetica" panose="020B0604020202020204" pitchFamily="34" charset="0"/>
              </a:defRPr>
            </a:lvl4pPr>
            <a:lvl5pPr>
              <a:defRPr>
                <a:solidFill>
                  <a:schemeClr val="tx1"/>
                </a:solidFill>
                <a:latin typeface="Helvetica" panose="020B0604020202020204" pitchFamily="34" charset="0"/>
                <a:cs typeface="Helvetica"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628650" y="914400"/>
            <a:ext cx="7886700" cy="914400"/>
          </a:xfrm>
          <a:prstGeom prst="rect">
            <a:avLst/>
          </a:prstGeom>
        </p:spPr>
        <p:txBody>
          <a:bodyPr/>
          <a:lstStyle>
            <a:lvl1pPr>
              <a:defRPr>
                <a:latin typeface="Helvetica" panose="020B0604020202020204" pitchFamily="34" charset="0"/>
                <a:cs typeface="Helvetica" panose="020B0604020202020204" pitchFamily="34" charset="0"/>
              </a:defRPr>
            </a:lvl1pPr>
          </a:lstStyle>
          <a:p>
            <a:r>
              <a:rPr lang="en-US"/>
              <a:t>Click to edit Master title style</a:t>
            </a:r>
          </a:p>
        </p:txBody>
      </p:sp>
      <p:sp>
        <p:nvSpPr>
          <p:cNvPr id="3" name="Slide Number Placeholder 2"/>
          <p:cNvSpPr>
            <a:spLocks noGrp="1"/>
          </p:cNvSpPr>
          <p:nvPr>
            <p:ph type="sldNum" sz="quarter" idx="11"/>
          </p:nvPr>
        </p:nvSpPr>
        <p:spPr/>
        <p:txBody>
          <a:bodyPr/>
          <a:lstStyle/>
          <a:p>
            <a:fld id="{67956FD1-027B-4AA9-90AB-E0D1C06098B1}" type="slidenum">
              <a:rPr lang="en-US" smtClean="0"/>
              <a:pPr/>
              <a:t>‹#›</a:t>
            </a:fld>
            <a:endParaRPr lang="en-US" dirty="0"/>
          </a:p>
        </p:txBody>
      </p:sp>
    </p:spTree>
    <p:extLst>
      <p:ext uri="{BB962C8B-B14F-4D97-AF65-F5344CB8AC3E}">
        <p14:creationId xmlns:p14="http://schemas.microsoft.com/office/powerpoint/2010/main" val="2233220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a:prstGeom prst="rect">
            <a:avLst/>
          </a:prstGeom>
        </p:spPr>
        <p:txBody>
          <a:bodyPr anchor="b"/>
          <a:lstStyle>
            <a:lvl1pPr>
              <a:defRPr sz="6000">
                <a:solidFill>
                  <a:schemeClr val="tx1"/>
                </a:solidFill>
                <a:latin typeface="Helvetica" panose="020B0604020202020204" pitchFamily="34" charset="0"/>
                <a:cs typeface="Helvetica"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a:prstGeom prst="rect">
            <a:avLst/>
          </a:prstGeom>
        </p:spPr>
        <p:txBody>
          <a:bodyPr/>
          <a:lstStyle>
            <a:lvl1pPr marL="0" indent="0">
              <a:buNone/>
              <a:defRPr sz="2400">
                <a:solidFill>
                  <a:schemeClr val="tx1"/>
                </a:solidFill>
                <a:latin typeface="Helvetica" panose="020B0604020202020204" pitchFamily="34" charset="0"/>
                <a:cs typeface="Helvetica"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Slide Number Placeholder 3"/>
          <p:cNvSpPr>
            <a:spLocks noGrp="1"/>
          </p:cNvSpPr>
          <p:nvPr>
            <p:ph type="sldNum" sz="quarter" idx="10"/>
          </p:nvPr>
        </p:nvSpPr>
        <p:spPr/>
        <p:txBody>
          <a:bodyPr/>
          <a:lstStyle/>
          <a:p>
            <a:fld id="{67956FD1-027B-4AA9-90AB-E0D1C06098B1}" type="slidenum">
              <a:rPr lang="en-US" smtClean="0"/>
              <a:pPr/>
              <a:t>‹#›</a:t>
            </a:fld>
            <a:endParaRPr lang="en-US" dirty="0"/>
          </a:p>
        </p:txBody>
      </p:sp>
    </p:spTree>
    <p:extLst>
      <p:ext uri="{BB962C8B-B14F-4D97-AF65-F5344CB8AC3E}">
        <p14:creationId xmlns:p14="http://schemas.microsoft.com/office/powerpoint/2010/main" val="12402091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Content Placeholder 2"/>
          <p:cNvSpPr>
            <a:spLocks noGrp="1"/>
          </p:cNvSpPr>
          <p:nvPr>
            <p:ph sz="half" idx="1"/>
          </p:nvPr>
        </p:nvSpPr>
        <p:spPr>
          <a:xfrm>
            <a:off x="628650" y="1920240"/>
            <a:ext cx="3886200" cy="4572000"/>
          </a:xfrm>
          <a:prstGeom prst="rect">
            <a:avLst/>
          </a:prstGeom>
        </p:spPr>
        <p:txBody>
          <a:bodyPr/>
          <a:lstStyle>
            <a:lvl1pPr>
              <a:defRPr>
                <a:solidFill>
                  <a:schemeClr val="tx1"/>
                </a:solidFill>
                <a:latin typeface="Helvetica" panose="020B0604020202020204" pitchFamily="34" charset="0"/>
                <a:cs typeface="Helvetica" panose="020B0604020202020204" pitchFamily="34" charset="0"/>
              </a:defRPr>
            </a:lvl1pPr>
            <a:lvl2pPr>
              <a:defRPr>
                <a:solidFill>
                  <a:schemeClr val="tx1"/>
                </a:solidFill>
                <a:latin typeface="Helvetica" panose="020B0604020202020204" pitchFamily="34" charset="0"/>
                <a:cs typeface="Helvetica" panose="020B0604020202020204" pitchFamily="34" charset="0"/>
              </a:defRPr>
            </a:lvl2pPr>
            <a:lvl3pPr>
              <a:defRPr>
                <a:solidFill>
                  <a:schemeClr val="tx1"/>
                </a:solidFill>
                <a:latin typeface="Helvetica" panose="020B0604020202020204" pitchFamily="34" charset="0"/>
                <a:cs typeface="Helvetica" panose="020B0604020202020204" pitchFamily="34" charset="0"/>
              </a:defRPr>
            </a:lvl3pPr>
            <a:lvl4pPr>
              <a:defRPr>
                <a:solidFill>
                  <a:schemeClr val="tx1"/>
                </a:solidFill>
                <a:latin typeface="Helvetica" panose="020B0604020202020204" pitchFamily="34" charset="0"/>
                <a:cs typeface="Helvetica" panose="020B0604020202020204" pitchFamily="34" charset="0"/>
              </a:defRPr>
            </a:lvl4pPr>
            <a:lvl5pPr>
              <a:defRPr>
                <a:solidFill>
                  <a:schemeClr val="tx1"/>
                </a:solidFill>
                <a:latin typeface="Helvetica" panose="020B0604020202020204" pitchFamily="34" charset="0"/>
                <a:cs typeface="Helvetica"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3"/>
          <p:cNvSpPr>
            <a:spLocks noGrp="1"/>
          </p:cNvSpPr>
          <p:nvPr>
            <p:ph sz="half" idx="2"/>
          </p:nvPr>
        </p:nvSpPr>
        <p:spPr>
          <a:xfrm>
            <a:off x="4629150" y="1942007"/>
            <a:ext cx="3886200" cy="4572000"/>
          </a:xfrm>
          <a:prstGeom prst="rect">
            <a:avLst/>
          </a:prstGeom>
        </p:spPr>
        <p:txBody>
          <a:bodyPr/>
          <a:lstStyle>
            <a:lvl1pPr>
              <a:defRPr>
                <a:solidFill>
                  <a:schemeClr val="tx1"/>
                </a:solidFill>
                <a:latin typeface="Helvetica" panose="020B0604020202020204" pitchFamily="34" charset="0"/>
                <a:cs typeface="Helvetica" panose="020B0604020202020204" pitchFamily="34" charset="0"/>
              </a:defRPr>
            </a:lvl1pPr>
            <a:lvl2pPr>
              <a:defRPr>
                <a:solidFill>
                  <a:schemeClr val="tx1"/>
                </a:solidFill>
                <a:latin typeface="Helvetica" panose="020B0604020202020204" pitchFamily="34" charset="0"/>
                <a:cs typeface="Helvetica" panose="020B0604020202020204" pitchFamily="34" charset="0"/>
              </a:defRPr>
            </a:lvl2pPr>
            <a:lvl3pPr>
              <a:defRPr>
                <a:solidFill>
                  <a:schemeClr val="tx1"/>
                </a:solidFill>
                <a:latin typeface="Helvetica" panose="020B0604020202020204" pitchFamily="34" charset="0"/>
                <a:cs typeface="Helvetica" panose="020B0604020202020204" pitchFamily="34" charset="0"/>
              </a:defRPr>
            </a:lvl3pPr>
            <a:lvl4pPr>
              <a:defRPr>
                <a:solidFill>
                  <a:schemeClr val="tx1"/>
                </a:solidFill>
                <a:latin typeface="Helvetica" panose="020B0604020202020204" pitchFamily="34" charset="0"/>
                <a:cs typeface="Helvetica" panose="020B0604020202020204" pitchFamily="34" charset="0"/>
              </a:defRPr>
            </a:lvl4pPr>
            <a:lvl5pPr>
              <a:defRPr>
                <a:solidFill>
                  <a:schemeClr val="tx1"/>
                </a:solidFill>
                <a:latin typeface="Helvetica" panose="020B0604020202020204" pitchFamily="34" charset="0"/>
                <a:cs typeface="Helvetica"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628650" y="914400"/>
            <a:ext cx="7886700" cy="914400"/>
          </a:xfrm>
          <a:prstGeom prst="rect">
            <a:avLst/>
          </a:prstGeom>
        </p:spPr>
        <p:txBody>
          <a:bodyPr/>
          <a:lstStyle>
            <a:lvl1pPr>
              <a:defRPr>
                <a:latin typeface="Helvetica" panose="020B0604020202020204" pitchFamily="34" charset="0"/>
                <a:cs typeface="Helvetica" panose="020B0604020202020204"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p>
            <a:fld id="{67956FD1-027B-4AA9-90AB-E0D1C06098B1}" type="slidenum">
              <a:rPr lang="en-US" smtClean="0"/>
              <a:pPr/>
              <a:t>‹#›</a:t>
            </a:fld>
            <a:endParaRPr lang="en-US" dirty="0"/>
          </a:p>
        </p:txBody>
      </p:sp>
    </p:spTree>
    <p:extLst>
      <p:ext uri="{BB962C8B-B14F-4D97-AF65-F5344CB8AC3E}">
        <p14:creationId xmlns:p14="http://schemas.microsoft.com/office/powerpoint/2010/main" val="27148740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920240"/>
            <a:ext cx="3868340" cy="823912"/>
          </a:xfrm>
          <a:prstGeom prst="rect">
            <a:avLst/>
          </a:prstGeom>
        </p:spPr>
        <p:txBody>
          <a:bodyPr anchor="b"/>
          <a:lstStyle>
            <a:lvl1pPr marL="0" indent="0">
              <a:buNone/>
              <a:defRPr sz="2400" b="1">
                <a:solidFill>
                  <a:schemeClr val="tx1"/>
                </a:solidFill>
                <a:latin typeface="Helvetica" panose="020B0604020202020204" pitchFamily="34" charset="0"/>
                <a:cs typeface="Helvetica"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744150"/>
            <a:ext cx="3868340" cy="3749040"/>
          </a:xfrm>
          <a:prstGeom prst="rect">
            <a:avLst/>
          </a:prstGeom>
        </p:spPr>
        <p:txBody>
          <a:bodyPr/>
          <a:lstStyle>
            <a:lvl1pPr>
              <a:defRPr>
                <a:solidFill>
                  <a:schemeClr val="tx1"/>
                </a:solidFill>
                <a:latin typeface="Helvetica" panose="020B0604020202020204" pitchFamily="34" charset="0"/>
                <a:cs typeface="Helvetica" panose="020B0604020202020204" pitchFamily="34" charset="0"/>
              </a:defRPr>
            </a:lvl1pPr>
            <a:lvl2pPr>
              <a:defRPr>
                <a:solidFill>
                  <a:schemeClr val="tx1"/>
                </a:solidFill>
                <a:latin typeface="Helvetica" panose="020B0604020202020204" pitchFamily="34" charset="0"/>
                <a:cs typeface="Helvetica" panose="020B0604020202020204" pitchFamily="34" charset="0"/>
              </a:defRPr>
            </a:lvl2pPr>
            <a:lvl3pPr>
              <a:defRPr>
                <a:solidFill>
                  <a:schemeClr val="tx1"/>
                </a:solidFill>
                <a:latin typeface="Helvetica" panose="020B0604020202020204" pitchFamily="34" charset="0"/>
                <a:cs typeface="Helvetica" panose="020B0604020202020204" pitchFamily="34" charset="0"/>
              </a:defRPr>
            </a:lvl3pPr>
            <a:lvl4pPr>
              <a:defRPr>
                <a:solidFill>
                  <a:schemeClr val="tx1"/>
                </a:solidFill>
                <a:latin typeface="Helvetica" panose="020B0604020202020204" pitchFamily="34" charset="0"/>
                <a:cs typeface="Helvetica" panose="020B0604020202020204" pitchFamily="34" charset="0"/>
              </a:defRPr>
            </a:lvl4pPr>
            <a:lvl5pPr>
              <a:defRPr>
                <a:solidFill>
                  <a:schemeClr val="tx1"/>
                </a:solidFill>
                <a:latin typeface="Helvetica" panose="020B0604020202020204" pitchFamily="34" charset="0"/>
                <a:cs typeface="Helvetica"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920240"/>
            <a:ext cx="3887391" cy="823912"/>
          </a:xfrm>
          <a:prstGeom prst="rect">
            <a:avLst/>
          </a:prstGeom>
        </p:spPr>
        <p:txBody>
          <a:bodyPr anchor="b"/>
          <a:lstStyle>
            <a:lvl1pPr marL="0" indent="0">
              <a:buNone/>
              <a:defRPr sz="2400" b="1">
                <a:solidFill>
                  <a:schemeClr val="tx1"/>
                </a:solidFill>
                <a:latin typeface="Helvetica" panose="020B0604020202020204" pitchFamily="34" charset="0"/>
                <a:cs typeface="Helvetica"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743200"/>
            <a:ext cx="3887391" cy="3749040"/>
          </a:xfrm>
          <a:prstGeom prst="rect">
            <a:avLst/>
          </a:prstGeom>
        </p:spPr>
        <p:txBody>
          <a:bodyPr/>
          <a:lstStyle>
            <a:lvl1pPr>
              <a:defRPr>
                <a:solidFill>
                  <a:schemeClr val="tx1"/>
                </a:solidFill>
                <a:latin typeface="Helvetica" panose="020B0604020202020204" pitchFamily="34" charset="0"/>
                <a:cs typeface="Helvetica" panose="020B0604020202020204" pitchFamily="34" charset="0"/>
              </a:defRPr>
            </a:lvl1pPr>
            <a:lvl2pPr>
              <a:defRPr>
                <a:solidFill>
                  <a:schemeClr val="tx1"/>
                </a:solidFill>
                <a:latin typeface="Helvetica" panose="020B0604020202020204" pitchFamily="34" charset="0"/>
                <a:cs typeface="Helvetica" panose="020B0604020202020204" pitchFamily="34" charset="0"/>
              </a:defRPr>
            </a:lvl2pPr>
            <a:lvl3pPr>
              <a:defRPr>
                <a:solidFill>
                  <a:schemeClr val="tx1"/>
                </a:solidFill>
                <a:latin typeface="Helvetica" panose="020B0604020202020204" pitchFamily="34" charset="0"/>
                <a:cs typeface="Helvetica" panose="020B0604020202020204" pitchFamily="34" charset="0"/>
              </a:defRPr>
            </a:lvl3pPr>
            <a:lvl4pPr>
              <a:defRPr>
                <a:solidFill>
                  <a:schemeClr val="tx1"/>
                </a:solidFill>
                <a:latin typeface="Helvetica" panose="020B0604020202020204" pitchFamily="34" charset="0"/>
                <a:cs typeface="Helvetica" panose="020B0604020202020204" pitchFamily="34" charset="0"/>
              </a:defRPr>
            </a:lvl4pPr>
            <a:lvl5pPr>
              <a:defRPr>
                <a:solidFill>
                  <a:schemeClr val="tx1"/>
                </a:solidFill>
                <a:latin typeface="Helvetica" panose="020B0604020202020204" pitchFamily="34" charset="0"/>
                <a:cs typeface="Helvetica"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628650" y="914400"/>
            <a:ext cx="7886700" cy="914400"/>
          </a:xfrm>
          <a:prstGeom prst="rect">
            <a:avLst/>
          </a:prstGeom>
        </p:spPr>
        <p:txBody>
          <a:bodyPr/>
          <a:lstStyle>
            <a:lvl1pPr>
              <a:defRPr>
                <a:latin typeface="Helvetica" panose="020B0604020202020204" pitchFamily="34" charset="0"/>
                <a:cs typeface="Helvetica" panose="020B0604020202020204" pitchFamily="34" charset="0"/>
              </a:defRPr>
            </a:lvl1pPr>
          </a:lstStyle>
          <a:p>
            <a:r>
              <a:rPr lang="en-US"/>
              <a:t>Click to edit Master title style</a:t>
            </a:r>
          </a:p>
        </p:txBody>
      </p:sp>
      <p:sp>
        <p:nvSpPr>
          <p:cNvPr id="7" name="Slide Number Placeholder 6"/>
          <p:cNvSpPr>
            <a:spLocks noGrp="1"/>
          </p:cNvSpPr>
          <p:nvPr>
            <p:ph type="sldNum" sz="quarter" idx="10"/>
          </p:nvPr>
        </p:nvSpPr>
        <p:spPr/>
        <p:txBody>
          <a:bodyPr/>
          <a:lstStyle/>
          <a:p>
            <a:fld id="{67956FD1-027B-4AA9-90AB-E0D1C06098B1}" type="slidenum">
              <a:rPr lang="en-US" smtClean="0"/>
              <a:pPr/>
              <a:t>‹#›</a:t>
            </a:fld>
            <a:endParaRPr lang="en-US" dirty="0"/>
          </a:p>
        </p:txBody>
      </p:sp>
    </p:spTree>
    <p:extLst>
      <p:ext uri="{BB962C8B-B14F-4D97-AF65-F5344CB8AC3E}">
        <p14:creationId xmlns:p14="http://schemas.microsoft.com/office/powerpoint/2010/main" val="3214308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914400"/>
            <a:ext cx="7886700" cy="914400"/>
          </a:xfrm>
          <a:prstGeom prst="rect">
            <a:avLst/>
          </a:prstGeom>
        </p:spPr>
        <p:txBody>
          <a:bodyPr/>
          <a:lstStyle>
            <a:lvl1pPr>
              <a:defRPr>
                <a:latin typeface="Helvetica" panose="020B0604020202020204" pitchFamily="34" charset="0"/>
                <a:cs typeface="Helvetica" panose="020B0604020202020204"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p>
            <a:fld id="{67956FD1-027B-4AA9-90AB-E0D1C06098B1}" type="slidenum">
              <a:rPr lang="en-US" smtClean="0"/>
              <a:pPr/>
              <a:t>‹#›</a:t>
            </a:fld>
            <a:endParaRPr lang="en-US" dirty="0"/>
          </a:p>
        </p:txBody>
      </p:sp>
    </p:spTree>
    <p:extLst>
      <p:ext uri="{BB962C8B-B14F-4D97-AF65-F5344CB8AC3E}">
        <p14:creationId xmlns:p14="http://schemas.microsoft.com/office/powerpoint/2010/main" val="31643834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629841" y="914400"/>
            <a:ext cx="2949178" cy="1423265"/>
          </a:xfrm>
          <a:prstGeom prst="rect">
            <a:avLst/>
          </a:prstGeom>
        </p:spPr>
        <p:txBody>
          <a:bodyPr anchor="b"/>
          <a:lstStyle>
            <a:lvl1pPr>
              <a:defRPr sz="3200">
                <a:solidFill>
                  <a:schemeClr val="tx1"/>
                </a:solidFill>
                <a:latin typeface="Helvetica" panose="020B0604020202020204" pitchFamily="34" charset="0"/>
                <a:cs typeface="Helvetica" panose="020B0604020202020204" pitchFamily="34" charset="0"/>
              </a:defRPr>
            </a:lvl1pPr>
          </a:lstStyle>
          <a:p>
            <a:r>
              <a:rPr lang="en-US"/>
              <a:t>Click to edit Master title style</a:t>
            </a:r>
            <a:endParaRPr lang="en-US" dirty="0"/>
          </a:p>
        </p:txBody>
      </p:sp>
      <p:sp>
        <p:nvSpPr>
          <p:cNvPr id="6" name="Content Placeholder 2"/>
          <p:cNvSpPr>
            <a:spLocks noGrp="1"/>
          </p:cNvSpPr>
          <p:nvPr>
            <p:ph idx="1"/>
          </p:nvPr>
        </p:nvSpPr>
        <p:spPr>
          <a:xfrm>
            <a:off x="3887391" y="914399"/>
            <a:ext cx="4629150" cy="5577840"/>
          </a:xfrm>
          <a:prstGeom prst="rect">
            <a:avLst/>
          </a:prstGeom>
        </p:spPr>
        <p:txBody>
          <a:bodyPr/>
          <a:lstStyle>
            <a:lvl1pPr>
              <a:defRPr sz="3200">
                <a:solidFill>
                  <a:schemeClr val="tx1"/>
                </a:solidFill>
                <a:latin typeface="Helvetica" panose="020B0604020202020204" pitchFamily="34" charset="0"/>
                <a:cs typeface="Helvetica" panose="020B0604020202020204" pitchFamily="34" charset="0"/>
              </a:defRPr>
            </a:lvl1pPr>
            <a:lvl2pPr>
              <a:defRPr sz="2800">
                <a:solidFill>
                  <a:schemeClr val="tx1"/>
                </a:solidFill>
                <a:latin typeface="Helvetica" panose="020B0604020202020204" pitchFamily="34" charset="0"/>
                <a:cs typeface="Helvetica" panose="020B0604020202020204" pitchFamily="34" charset="0"/>
              </a:defRPr>
            </a:lvl2pPr>
            <a:lvl3pPr>
              <a:defRPr sz="2400">
                <a:solidFill>
                  <a:schemeClr val="tx1"/>
                </a:solidFill>
                <a:latin typeface="Helvetica" panose="020B0604020202020204" pitchFamily="34" charset="0"/>
                <a:cs typeface="Helvetica" panose="020B0604020202020204" pitchFamily="34" charset="0"/>
              </a:defRPr>
            </a:lvl3pPr>
            <a:lvl4pPr>
              <a:defRPr sz="2000">
                <a:solidFill>
                  <a:schemeClr val="tx1"/>
                </a:solidFill>
                <a:latin typeface="Helvetica" panose="020B0604020202020204" pitchFamily="34" charset="0"/>
                <a:cs typeface="Helvetica" panose="020B0604020202020204" pitchFamily="34" charset="0"/>
              </a:defRPr>
            </a:lvl4pPr>
            <a:lvl5pPr>
              <a:defRPr sz="2000">
                <a:solidFill>
                  <a:schemeClr val="tx1"/>
                </a:solidFill>
                <a:latin typeface="Helvetica" panose="020B0604020202020204" pitchFamily="34" charset="0"/>
                <a:cs typeface="Helvetica" panose="020B0604020202020204" pitchFamily="34"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3"/>
          <p:cNvSpPr>
            <a:spLocks noGrp="1"/>
          </p:cNvSpPr>
          <p:nvPr>
            <p:ph type="body" sz="half" idx="2"/>
          </p:nvPr>
        </p:nvSpPr>
        <p:spPr>
          <a:xfrm>
            <a:off x="629841" y="2337665"/>
            <a:ext cx="2949178" cy="4154574"/>
          </a:xfrm>
          <a:prstGeom prst="rect">
            <a:avLst/>
          </a:prstGeom>
        </p:spPr>
        <p:txBody>
          <a:bodyPr/>
          <a:lstStyle>
            <a:lvl1pPr marL="0" indent="0">
              <a:buNone/>
              <a:defRPr sz="1600">
                <a:solidFill>
                  <a:schemeClr val="tx1"/>
                </a:solidFill>
                <a:latin typeface="Helvetica" panose="020B0604020202020204" pitchFamily="34" charset="0"/>
                <a:cs typeface="Helvetica"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2" name="Slide Number Placeholder 1"/>
          <p:cNvSpPr>
            <a:spLocks noGrp="1"/>
          </p:cNvSpPr>
          <p:nvPr>
            <p:ph type="sldNum" sz="quarter" idx="10"/>
          </p:nvPr>
        </p:nvSpPr>
        <p:spPr/>
        <p:txBody>
          <a:bodyPr/>
          <a:lstStyle/>
          <a:p>
            <a:fld id="{67956FD1-027B-4AA9-90AB-E0D1C06098B1}" type="slidenum">
              <a:rPr lang="en-US" smtClean="0"/>
              <a:pPr/>
              <a:t>‹#›</a:t>
            </a:fld>
            <a:endParaRPr lang="en-US" dirty="0"/>
          </a:p>
        </p:txBody>
      </p:sp>
    </p:spTree>
    <p:extLst>
      <p:ext uri="{BB962C8B-B14F-4D97-AF65-F5344CB8AC3E}">
        <p14:creationId xmlns:p14="http://schemas.microsoft.com/office/powerpoint/2010/main" val="31953255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67956FD1-027B-4AA9-90AB-E0D1C06098B1}" type="slidenum">
              <a:rPr lang="en-US" smtClean="0"/>
              <a:pPr/>
              <a:t>‹#›</a:t>
            </a:fld>
            <a:endParaRPr lang="en-US" dirty="0"/>
          </a:p>
        </p:txBody>
      </p:sp>
    </p:spTree>
    <p:extLst>
      <p:ext uri="{BB962C8B-B14F-4D97-AF65-F5344CB8AC3E}">
        <p14:creationId xmlns:p14="http://schemas.microsoft.com/office/powerpoint/2010/main" val="3229549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2"/>
          <p:cNvSpPr>
            <a:spLocks noGrp="1"/>
          </p:cNvSpPr>
          <p:nvPr>
            <p:ph sz="half" idx="10"/>
          </p:nvPr>
        </p:nvSpPr>
        <p:spPr>
          <a:xfrm>
            <a:off x="628650" y="1920240"/>
            <a:ext cx="7886700" cy="4572000"/>
          </a:xfrm>
          <a:prstGeom prst="rect">
            <a:avLst/>
          </a:prstGeom>
        </p:spPr>
        <p:txBody>
          <a:bodyPr/>
          <a:lstStyle>
            <a:lvl1pPr>
              <a:defRPr>
                <a:solidFill>
                  <a:schemeClr val="tx1"/>
                </a:solidFill>
                <a:latin typeface="Helvetica" panose="020B0604020202020204" pitchFamily="34" charset="0"/>
                <a:cs typeface="Helvetica" panose="020B0604020202020204" pitchFamily="34" charset="0"/>
              </a:defRPr>
            </a:lvl1pPr>
            <a:lvl2pPr>
              <a:defRPr>
                <a:solidFill>
                  <a:schemeClr val="tx1"/>
                </a:solidFill>
                <a:latin typeface="Helvetica" panose="020B0604020202020204" pitchFamily="34" charset="0"/>
                <a:cs typeface="Helvetica" panose="020B0604020202020204" pitchFamily="34" charset="0"/>
              </a:defRPr>
            </a:lvl2pPr>
            <a:lvl3pPr>
              <a:defRPr>
                <a:solidFill>
                  <a:schemeClr val="tx1"/>
                </a:solidFill>
                <a:latin typeface="Helvetica" panose="020B0604020202020204" pitchFamily="34" charset="0"/>
                <a:cs typeface="Helvetica" panose="020B0604020202020204" pitchFamily="34" charset="0"/>
              </a:defRPr>
            </a:lvl3pPr>
            <a:lvl4pPr>
              <a:defRPr>
                <a:solidFill>
                  <a:schemeClr val="tx1"/>
                </a:solidFill>
                <a:latin typeface="Helvetica" panose="020B0604020202020204" pitchFamily="34" charset="0"/>
                <a:cs typeface="Helvetica" panose="020B0604020202020204" pitchFamily="34" charset="0"/>
              </a:defRPr>
            </a:lvl4pPr>
            <a:lvl5pPr>
              <a:defRPr>
                <a:solidFill>
                  <a:schemeClr val="tx1"/>
                </a:solidFill>
                <a:latin typeface="Helvetica" panose="020B0604020202020204" pitchFamily="34" charset="0"/>
                <a:cs typeface="Helvetica"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628650" y="914400"/>
            <a:ext cx="7886700" cy="914400"/>
          </a:xfrm>
          <a:prstGeom prst="rect">
            <a:avLst/>
          </a:prstGeom>
        </p:spPr>
        <p:txBody>
          <a:bodyPr/>
          <a:lstStyle>
            <a:lvl1pPr>
              <a:defRPr>
                <a:latin typeface="Helvetica" panose="020B0604020202020204" pitchFamily="34" charset="0"/>
                <a:cs typeface="Helvetica" panose="020B0604020202020204" pitchFamily="34" charset="0"/>
              </a:defRPr>
            </a:lvl1pPr>
          </a:lstStyle>
          <a:p>
            <a:r>
              <a:rPr lang="en-US" dirty="0"/>
              <a:t>Click to edit Master title style</a:t>
            </a:r>
          </a:p>
        </p:txBody>
      </p:sp>
      <p:sp>
        <p:nvSpPr>
          <p:cNvPr id="3" name="Slide Number Placeholder 2"/>
          <p:cNvSpPr>
            <a:spLocks noGrp="1"/>
          </p:cNvSpPr>
          <p:nvPr>
            <p:ph type="sldNum" sz="quarter" idx="11"/>
          </p:nvPr>
        </p:nvSpPr>
        <p:spPr/>
        <p:txBody>
          <a:bodyPr/>
          <a:lstStyle/>
          <a:p>
            <a:fld id="{67956FD1-027B-4AA9-90AB-E0D1C06098B1}" type="slidenum">
              <a:rPr lang="en-US" smtClean="0"/>
              <a:pPr/>
              <a:t>‹#›</a:t>
            </a:fld>
            <a:endParaRPr lang="en-US" dirty="0"/>
          </a:p>
        </p:txBody>
      </p:sp>
    </p:spTree>
    <p:extLst>
      <p:ext uri="{BB962C8B-B14F-4D97-AF65-F5344CB8AC3E}">
        <p14:creationId xmlns:p14="http://schemas.microsoft.com/office/powerpoint/2010/main" val="33382822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67956FD1-027B-4AA9-90AB-E0D1C06098B1}" type="slidenum">
              <a:rPr lang="en-US" smtClean="0"/>
              <a:pPr/>
              <a:t>‹#›</a:t>
            </a:fld>
            <a:endParaRPr lang="en-US" dirty="0"/>
          </a:p>
        </p:txBody>
      </p:sp>
      <p:sp>
        <p:nvSpPr>
          <p:cNvPr id="14" name="TextBox 13">
            <a:extLst>
              <a:ext uri="{FF2B5EF4-FFF2-40B4-BE49-F238E27FC236}">
                <a16:creationId xmlns:a16="http://schemas.microsoft.com/office/drawing/2014/main" id="{986D0D5D-3227-E24E-88EC-8F83DFCFE2AE}"/>
              </a:ext>
            </a:extLst>
          </p:cNvPr>
          <p:cNvSpPr txBox="1"/>
          <p:nvPr userDrawn="1"/>
        </p:nvSpPr>
        <p:spPr>
          <a:xfrm>
            <a:off x="230886" y="4767469"/>
            <a:ext cx="4253190" cy="1692904"/>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noAutofit/>
          </a:bodyPr>
          <a:lstStyle/>
          <a:p>
            <a:r>
              <a:rPr lang="en-US" sz="1200" dirty="0">
                <a:latin typeface="Arial" panose="020B0604020202020204" pitchFamily="34" charset="0"/>
                <a:cs typeface="Arial" panose="020B0604020202020204" pitchFamily="34" charset="0"/>
              </a:rPr>
              <a:t>SUMMARY</a:t>
            </a:r>
          </a:p>
          <a:p>
            <a:endParaRPr lang="en-US" sz="12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BA9DBB86-CCF2-834B-AC43-F710EC9B76E1}"/>
              </a:ext>
            </a:extLst>
          </p:cNvPr>
          <p:cNvSpPr txBox="1"/>
          <p:nvPr userDrawn="1"/>
        </p:nvSpPr>
        <p:spPr>
          <a:xfrm>
            <a:off x="4690880" y="905825"/>
            <a:ext cx="4253191" cy="3764529"/>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noAutofit/>
          </a:bodyPr>
          <a:lstStyle/>
          <a:p>
            <a:r>
              <a:rPr lang="en-US" sz="1200" dirty="0">
                <a:latin typeface="Arial" panose="020B0604020202020204" pitchFamily="34" charset="0"/>
                <a:cs typeface="Arial" panose="020B0604020202020204" pitchFamily="34" charset="0"/>
              </a:rPr>
              <a:t>KEY ATTRIBUTES / COMPETENCY</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D3E057E2-F40F-F748-94C7-6A0E7E882548}"/>
              </a:ext>
            </a:extLst>
          </p:cNvPr>
          <p:cNvSpPr txBox="1"/>
          <p:nvPr userDrawn="1"/>
        </p:nvSpPr>
        <p:spPr>
          <a:xfrm>
            <a:off x="4690880" y="4767469"/>
            <a:ext cx="4253190" cy="1689133"/>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noAutofit/>
          </a:bodyPr>
          <a:lstStyle/>
          <a:p>
            <a:r>
              <a:rPr lang="en-US" sz="1200" dirty="0">
                <a:latin typeface="Arial" panose="020B0604020202020204" pitchFamily="34" charset="0"/>
                <a:cs typeface="Arial" panose="020B0604020202020204" pitchFamily="34" charset="0"/>
              </a:rPr>
              <a:t>HERITAGE</a:t>
            </a: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APPLICATIONS BEYOND HLS or GATEWAY</a:t>
            </a:r>
          </a:p>
        </p:txBody>
      </p:sp>
      <p:sp>
        <p:nvSpPr>
          <p:cNvPr id="17" name="TextBox 16">
            <a:extLst>
              <a:ext uri="{FF2B5EF4-FFF2-40B4-BE49-F238E27FC236}">
                <a16:creationId xmlns:a16="http://schemas.microsoft.com/office/drawing/2014/main" id="{D3E057E2-F40F-F748-94C7-6A0E7E882548}"/>
              </a:ext>
            </a:extLst>
          </p:cNvPr>
          <p:cNvSpPr txBox="1"/>
          <p:nvPr userDrawn="1"/>
        </p:nvSpPr>
        <p:spPr>
          <a:xfrm>
            <a:off x="230886" y="3362545"/>
            <a:ext cx="4253190" cy="1307809"/>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noAutofit/>
          </a:bodyPr>
          <a:lstStyle/>
          <a:p>
            <a:r>
              <a:rPr lang="en-US" sz="1200" dirty="0">
                <a:latin typeface="Arial" panose="020B0604020202020204" pitchFamily="34" charset="0"/>
                <a:cs typeface="Arial" panose="020B0604020202020204" pitchFamily="34" charset="0"/>
              </a:rPr>
              <a:t>CHALLENGE ADDRESSED</a:t>
            </a:r>
          </a:p>
          <a:p>
            <a:endParaRPr lang="en-US" sz="1200" dirty="0">
              <a:latin typeface="Arial" panose="020B0604020202020204" pitchFamily="34" charset="0"/>
              <a:cs typeface="Arial" panose="020B0604020202020204" pitchFamily="34" charset="0"/>
            </a:endParaRPr>
          </a:p>
        </p:txBody>
      </p:sp>
      <p:sp>
        <p:nvSpPr>
          <p:cNvPr id="31" name="Slide Number Placeholder 2"/>
          <p:cNvSpPr txBox="1">
            <a:spLocks/>
          </p:cNvSpPr>
          <p:nvPr userDrawn="1"/>
        </p:nvSpPr>
        <p:spPr>
          <a:xfrm>
            <a:off x="250876" y="6473281"/>
            <a:ext cx="3251181" cy="365125"/>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 </a:t>
            </a:r>
          </a:p>
        </p:txBody>
      </p:sp>
      <p:sp>
        <p:nvSpPr>
          <p:cNvPr id="32" name="Slide Number Placeholder 2"/>
          <p:cNvSpPr txBox="1">
            <a:spLocks/>
          </p:cNvSpPr>
          <p:nvPr userDrawn="1"/>
        </p:nvSpPr>
        <p:spPr>
          <a:xfrm>
            <a:off x="3388691" y="6456602"/>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a:t>
            </a:r>
          </a:p>
        </p:txBody>
      </p:sp>
      <p:sp>
        <p:nvSpPr>
          <p:cNvPr id="33" name="Title 1"/>
          <p:cNvSpPr>
            <a:spLocks noGrp="1"/>
          </p:cNvSpPr>
          <p:nvPr>
            <p:ph type="title"/>
          </p:nvPr>
        </p:nvSpPr>
        <p:spPr>
          <a:xfrm>
            <a:off x="250876" y="83500"/>
            <a:ext cx="7886700" cy="660779"/>
          </a:xfrm>
          <a:prstGeom prst="rect">
            <a:avLst/>
          </a:prstGeom>
        </p:spPr>
        <p:txBody>
          <a:bodyPr/>
          <a:lstStyle>
            <a:lvl1pPr>
              <a:defRPr>
                <a:solidFill>
                  <a:schemeClr val="bg1"/>
                </a:solidFill>
                <a:latin typeface="Helvetica" panose="020B0604020202020204" pitchFamily="34" charset="0"/>
                <a:cs typeface="Helvetica"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362038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and Content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2"/>
          <p:cNvSpPr>
            <a:spLocks noGrp="1"/>
          </p:cNvSpPr>
          <p:nvPr>
            <p:ph sz="half" idx="10" hasCustomPrompt="1"/>
          </p:nvPr>
        </p:nvSpPr>
        <p:spPr>
          <a:xfrm>
            <a:off x="628650" y="1920240"/>
            <a:ext cx="2715290" cy="2003174"/>
          </a:xfrm>
          <a:prstGeom prst="rect">
            <a:avLst/>
          </a:prstGeom>
        </p:spPr>
        <p:txBody>
          <a:bodyPr/>
          <a:lstStyle>
            <a:lvl1pPr marL="0" indent="0">
              <a:buFontTx/>
              <a:buNone/>
              <a:defRPr sz="1200" baseline="0">
                <a:solidFill>
                  <a:schemeClr val="tx1"/>
                </a:solidFill>
                <a:latin typeface="Arial" panose="020B0604020202020204" pitchFamily="34" charset="0"/>
                <a:cs typeface="Arial" panose="020B0604020202020204" pitchFamily="34" charset="0"/>
              </a:defRPr>
            </a:lvl1pPr>
            <a:lvl2pPr>
              <a:defRPr>
                <a:solidFill>
                  <a:schemeClr val="tx1"/>
                </a:solidFill>
                <a:latin typeface="Helvetica" panose="020B0604020202020204" pitchFamily="34" charset="0"/>
                <a:cs typeface="Helvetica" panose="020B0604020202020204" pitchFamily="34" charset="0"/>
              </a:defRPr>
            </a:lvl2pPr>
            <a:lvl3pPr>
              <a:defRPr>
                <a:solidFill>
                  <a:schemeClr val="tx1"/>
                </a:solidFill>
                <a:latin typeface="Helvetica" panose="020B0604020202020204" pitchFamily="34" charset="0"/>
                <a:cs typeface="Helvetica" panose="020B0604020202020204" pitchFamily="34" charset="0"/>
              </a:defRPr>
            </a:lvl3pPr>
            <a:lvl4pPr>
              <a:defRPr>
                <a:solidFill>
                  <a:schemeClr val="tx1"/>
                </a:solidFill>
                <a:latin typeface="Helvetica" panose="020B0604020202020204" pitchFamily="34" charset="0"/>
                <a:cs typeface="Helvetica" panose="020B0604020202020204" pitchFamily="34" charset="0"/>
              </a:defRPr>
            </a:lvl4pPr>
            <a:lvl5pPr>
              <a:defRPr>
                <a:solidFill>
                  <a:schemeClr val="tx1"/>
                </a:solidFill>
                <a:latin typeface="Helvetica" panose="020B0604020202020204" pitchFamily="34" charset="0"/>
                <a:cs typeface="Helvetica" panose="020B0604020202020204" pitchFamily="34" charset="0"/>
              </a:defRPr>
            </a:lvl5pPr>
          </a:lstStyle>
          <a:p>
            <a:pPr lvl="0"/>
            <a:r>
              <a:rPr lang="en-US" dirty="0"/>
              <a:t>CHALLENGE ADDRESSED</a:t>
            </a:r>
          </a:p>
          <a:p>
            <a:pPr lvl="0"/>
            <a:endParaRPr lang="en-US" dirty="0"/>
          </a:p>
        </p:txBody>
      </p:sp>
      <p:sp>
        <p:nvSpPr>
          <p:cNvPr id="2" name="Title 1"/>
          <p:cNvSpPr>
            <a:spLocks noGrp="1"/>
          </p:cNvSpPr>
          <p:nvPr>
            <p:ph type="title"/>
          </p:nvPr>
        </p:nvSpPr>
        <p:spPr>
          <a:xfrm>
            <a:off x="628650" y="914400"/>
            <a:ext cx="7886700" cy="914400"/>
          </a:xfrm>
          <a:prstGeom prst="rect">
            <a:avLst/>
          </a:prstGeom>
        </p:spPr>
        <p:txBody>
          <a:bodyPr/>
          <a:lstStyle>
            <a:lvl1pPr>
              <a:defRPr>
                <a:latin typeface="Helvetica" panose="020B0604020202020204" pitchFamily="34" charset="0"/>
                <a:cs typeface="Helvetica" panose="020B0604020202020204" pitchFamily="34" charset="0"/>
              </a:defRPr>
            </a:lvl1pPr>
          </a:lstStyle>
          <a:p>
            <a:r>
              <a:rPr lang="en-US" dirty="0"/>
              <a:t>Click to edit Master title style</a:t>
            </a:r>
          </a:p>
        </p:txBody>
      </p:sp>
      <p:sp>
        <p:nvSpPr>
          <p:cNvPr id="3" name="Slide Number Placeholder 2"/>
          <p:cNvSpPr>
            <a:spLocks noGrp="1"/>
          </p:cNvSpPr>
          <p:nvPr>
            <p:ph type="sldNum" sz="quarter" idx="11"/>
          </p:nvPr>
        </p:nvSpPr>
        <p:spPr/>
        <p:txBody>
          <a:bodyPr/>
          <a:lstStyle/>
          <a:p>
            <a:fld id="{67956FD1-027B-4AA9-90AB-E0D1C06098B1}" type="slidenum">
              <a:rPr lang="en-US" smtClean="0"/>
              <a:pPr/>
              <a:t>‹#›</a:t>
            </a:fld>
            <a:endParaRPr lang="en-US" dirty="0"/>
          </a:p>
        </p:txBody>
      </p:sp>
    </p:spTree>
    <p:extLst>
      <p:ext uri="{BB962C8B-B14F-4D97-AF65-F5344CB8AC3E}">
        <p14:creationId xmlns:p14="http://schemas.microsoft.com/office/powerpoint/2010/main" val="25886099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43000" y="3710103"/>
            <a:ext cx="6858000" cy="1655762"/>
          </a:xfrm>
          <a:prstGeom prst="rect">
            <a:avLst/>
          </a:prstGeom>
        </p:spPr>
        <p:txBody>
          <a:bodyPr/>
          <a:lstStyle>
            <a:lvl1pPr marL="0" indent="0" algn="ctr">
              <a:buNone/>
              <a:defRPr sz="2400">
                <a:solidFill>
                  <a:schemeClr val="bg1"/>
                </a:solidFill>
                <a:latin typeface="Helvetica" panose="020B0604020202020204" pitchFamily="34" charset="0"/>
                <a:cs typeface="Helvetica"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Title 6"/>
          <p:cNvSpPr>
            <a:spLocks noGrp="1"/>
          </p:cNvSpPr>
          <p:nvPr>
            <p:ph type="title"/>
          </p:nvPr>
        </p:nvSpPr>
        <p:spPr>
          <a:xfrm>
            <a:off x="628650" y="2044296"/>
            <a:ext cx="7886700" cy="1325563"/>
          </a:xfrm>
          <a:prstGeom prst="rect">
            <a:avLst/>
          </a:prstGeom>
        </p:spPr>
        <p:txBody>
          <a:bodyPr/>
          <a:lstStyle>
            <a:lvl1pPr algn="ctr">
              <a:defRPr>
                <a:solidFill>
                  <a:schemeClr val="bg1"/>
                </a:solidFill>
                <a:latin typeface="Helvetica" panose="020B0604020202020204" pitchFamily="34" charset="0"/>
                <a:cs typeface="Helvetica" panose="020B0604020202020204" pitchFamily="34" charset="0"/>
              </a:defRPr>
            </a:lvl1pPr>
          </a:lstStyle>
          <a:p>
            <a:r>
              <a:rPr lang="en-US"/>
              <a:t>Click to edit Master title style</a:t>
            </a:r>
            <a:endParaRPr lang="en-US" dirty="0"/>
          </a:p>
        </p:txBody>
      </p:sp>
      <p:sp>
        <p:nvSpPr>
          <p:cNvPr id="2" name="Slide Number Placeholder 1"/>
          <p:cNvSpPr>
            <a:spLocks noGrp="1"/>
          </p:cNvSpPr>
          <p:nvPr>
            <p:ph type="sldNum" sz="quarter" idx="10"/>
          </p:nvPr>
        </p:nvSpPr>
        <p:spPr/>
        <p:txBody>
          <a:bodyPr/>
          <a:lstStyle/>
          <a:p>
            <a:fld id="{67956FD1-027B-4AA9-90AB-E0D1C06098B1}" type="slidenum">
              <a:rPr lang="en-US" smtClean="0"/>
              <a:pPr/>
              <a:t>‹#›</a:t>
            </a:fld>
            <a:endParaRPr lang="en-US" dirty="0"/>
          </a:p>
        </p:txBody>
      </p:sp>
    </p:spTree>
    <p:extLst>
      <p:ext uri="{BB962C8B-B14F-4D97-AF65-F5344CB8AC3E}">
        <p14:creationId xmlns:p14="http://schemas.microsoft.com/office/powerpoint/2010/main" val="10270662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itle and Content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67956FD1-027B-4AA9-90AB-E0D1C06098B1}" type="slidenum">
              <a:rPr lang="en-US" smtClean="0"/>
              <a:pPr/>
              <a:t>‹#›</a:t>
            </a:fld>
            <a:endParaRPr lang="en-US" dirty="0"/>
          </a:p>
        </p:txBody>
      </p:sp>
      <p:sp>
        <p:nvSpPr>
          <p:cNvPr id="31" name="Slide Number Placeholder 2"/>
          <p:cNvSpPr txBox="1">
            <a:spLocks/>
          </p:cNvSpPr>
          <p:nvPr userDrawn="1"/>
        </p:nvSpPr>
        <p:spPr>
          <a:xfrm>
            <a:off x="250876" y="6473281"/>
            <a:ext cx="3251181" cy="365125"/>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 </a:t>
            </a:r>
          </a:p>
        </p:txBody>
      </p:sp>
      <p:sp>
        <p:nvSpPr>
          <p:cNvPr id="32" name="Slide Number Placeholder 2"/>
          <p:cNvSpPr txBox="1">
            <a:spLocks/>
          </p:cNvSpPr>
          <p:nvPr userDrawn="1"/>
        </p:nvSpPr>
        <p:spPr>
          <a:xfrm>
            <a:off x="3388691" y="6456602"/>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a:t>
            </a:r>
          </a:p>
        </p:txBody>
      </p:sp>
      <p:sp>
        <p:nvSpPr>
          <p:cNvPr id="33" name="Title 1"/>
          <p:cNvSpPr>
            <a:spLocks noGrp="1"/>
          </p:cNvSpPr>
          <p:nvPr>
            <p:ph type="title"/>
          </p:nvPr>
        </p:nvSpPr>
        <p:spPr>
          <a:xfrm>
            <a:off x="250876" y="83500"/>
            <a:ext cx="7886700" cy="660779"/>
          </a:xfrm>
          <a:prstGeom prst="rect">
            <a:avLst/>
          </a:prstGeom>
        </p:spPr>
        <p:txBody>
          <a:bodyPr/>
          <a:lstStyle>
            <a:lvl1pPr>
              <a:defRPr>
                <a:solidFill>
                  <a:schemeClr val="bg1"/>
                </a:solidFill>
                <a:latin typeface="Helvetica" panose="020B0604020202020204" pitchFamily="34" charset="0"/>
                <a:cs typeface="Helvetica" panose="020B0604020202020204" pitchFamily="34" charset="0"/>
              </a:defRPr>
            </a:lvl1pPr>
          </a:lstStyle>
          <a:p>
            <a:r>
              <a:rPr lang="en-US" dirty="0"/>
              <a:t>Click to edit Master title style</a:t>
            </a:r>
          </a:p>
        </p:txBody>
      </p:sp>
      <p:sp>
        <p:nvSpPr>
          <p:cNvPr id="10" name="Content Placeholder 2"/>
          <p:cNvSpPr>
            <a:spLocks noGrp="1"/>
          </p:cNvSpPr>
          <p:nvPr>
            <p:ph sz="half" idx="10"/>
          </p:nvPr>
        </p:nvSpPr>
        <p:spPr>
          <a:xfrm>
            <a:off x="230886" y="868406"/>
            <a:ext cx="4253190" cy="2751980"/>
          </a:xfrm>
          <a:prstGeom prst="rect">
            <a:avLst/>
          </a:prstGeom>
        </p:spPr>
        <p:txBody>
          <a:bodyPr/>
          <a:lstStyle>
            <a:lvl1pPr marL="0" indent="0">
              <a:buFontTx/>
              <a:buNone/>
              <a:defRPr sz="1200" baseline="0">
                <a:solidFill>
                  <a:schemeClr val="tx1"/>
                </a:solidFill>
                <a:latin typeface="Arial" panose="020B0604020202020204" pitchFamily="34" charset="0"/>
                <a:cs typeface="Arial" panose="020B0604020202020204" pitchFamily="34" charset="0"/>
              </a:defRPr>
            </a:lvl1pPr>
            <a:lvl2pPr>
              <a:defRPr>
                <a:solidFill>
                  <a:schemeClr val="tx1"/>
                </a:solidFill>
                <a:latin typeface="Helvetica" panose="020B0604020202020204" pitchFamily="34" charset="0"/>
                <a:cs typeface="Helvetica" panose="020B0604020202020204" pitchFamily="34" charset="0"/>
              </a:defRPr>
            </a:lvl2pPr>
            <a:lvl3pPr>
              <a:defRPr>
                <a:solidFill>
                  <a:schemeClr val="tx1"/>
                </a:solidFill>
                <a:latin typeface="Helvetica" panose="020B0604020202020204" pitchFamily="34" charset="0"/>
                <a:cs typeface="Helvetica" panose="020B0604020202020204" pitchFamily="34" charset="0"/>
              </a:defRPr>
            </a:lvl3pPr>
            <a:lvl4pPr>
              <a:defRPr>
                <a:solidFill>
                  <a:schemeClr val="tx1"/>
                </a:solidFill>
                <a:latin typeface="Helvetica" panose="020B0604020202020204" pitchFamily="34" charset="0"/>
                <a:cs typeface="Helvetica" panose="020B0604020202020204" pitchFamily="34" charset="0"/>
              </a:defRPr>
            </a:lvl4pPr>
            <a:lvl5pPr>
              <a:defRPr>
                <a:solidFill>
                  <a:schemeClr val="tx1"/>
                </a:solidFill>
                <a:latin typeface="Helvetica" panose="020B0604020202020204" pitchFamily="34" charset="0"/>
                <a:cs typeface="Helvetica" panose="020B0604020202020204" pitchFamily="34" charset="0"/>
              </a:defRPr>
            </a:lvl5pPr>
          </a:lstStyle>
          <a:p>
            <a:pPr lvl="0"/>
            <a:endParaRPr lang="en-US" dirty="0"/>
          </a:p>
        </p:txBody>
      </p:sp>
      <p:sp>
        <p:nvSpPr>
          <p:cNvPr id="11" name="Content Placeholder 2"/>
          <p:cNvSpPr>
            <a:spLocks noGrp="1"/>
          </p:cNvSpPr>
          <p:nvPr>
            <p:ph sz="half" idx="12" hasCustomPrompt="1"/>
          </p:nvPr>
        </p:nvSpPr>
        <p:spPr>
          <a:xfrm>
            <a:off x="230886" y="5137379"/>
            <a:ext cx="4253190" cy="1307809"/>
          </a:xfrm>
          <a:prstGeom prst="rect">
            <a:avLst/>
          </a:prstGeom>
          <a:ln>
            <a:solidFill>
              <a:schemeClr val="tx1"/>
            </a:solidFill>
          </a:ln>
        </p:spPr>
        <p:txBody>
          <a:bodyPr/>
          <a:lstStyle>
            <a:lvl1pPr marL="0" indent="0">
              <a:buFontTx/>
              <a:buNone/>
              <a:defRPr sz="1200" baseline="0">
                <a:solidFill>
                  <a:schemeClr val="tx1"/>
                </a:solidFill>
                <a:latin typeface="Arial" panose="020B0604020202020204" pitchFamily="34" charset="0"/>
                <a:cs typeface="Arial" panose="020B0604020202020204" pitchFamily="34" charset="0"/>
              </a:defRPr>
            </a:lvl1pPr>
            <a:lvl2pPr>
              <a:defRPr>
                <a:solidFill>
                  <a:schemeClr val="tx1"/>
                </a:solidFill>
                <a:latin typeface="Helvetica" panose="020B0604020202020204" pitchFamily="34" charset="0"/>
                <a:cs typeface="Helvetica" panose="020B0604020202020204" pitchFamily="34" charset="0"/>
              </a:defRPr>
            </a:lvl2pPr>
            <a:lvl3pPr>
              <a:defRPr>
                <a:solidFill>
                  <a:schemeClr val="tx1"/>
                </a:solidFill>
                <a:latin typeface="Helvetica" panose="020B0604020202020204" pitchFamily="34" charset="0"/>
                <a:cs typeface="Helvetica" panose="020B0604020202020204" pitchFamily="34" charset="0"/>
              </a:defRPr>
            </a:lvl3pPr>
            <a:lvl4pPr>
              <a:defRPr>
                <a:solidFill>
                  <a:schemeClr val="tx1"/>
                </a:solidFill>
                <a:latin typeface="Helvetica" panose="020B0604020202020204" pitchFamily="34" charset="0"/>
                <a:cs typeface="Helvetica" panose="020B0604020202020204" pitchFamily="34" charset="0"/>
              </a:defRPr>
            </a:lvl4pPr>
            <a:lvl5pPr>
              <a:defRPr>
                <a:solidFill>
                  <a:schemeClr val="tx1"/>
                </a:solidFill>
                <a:latin typeface="Helvetica" panose="020B0604020202020204" pitchFamily="34" charset="0"/>
                <a:cs typeface="Helvetica" panose="020B0604020202020204" pitchFamily="34" charset="0"/>
              </a:defRPr>
            </a:lvl5pPr>
          </a:lstStyle>
          <a:p>
            <a:pPr lvl="0"/>
            <a:r>
              <a:rPr lang="en-US" dirty="0"/>
              <a:t>SUMMARY</a:t>
            </a:r>
          </a:p>
          <a:p>
            <a:pPr lvl="0"/>
            <a:endParaRPr lang="en-US" dirty="0"/>
          </a:p>
        </p:txBody>
      </p:sp>
      <p:sp>
        <p:nvSpPr>
          <p:cNvPr id="12" name="Content Placeholder 2"/>
          <p:cNvSpPr>
            <a:spLocks noGrp="1"/>
          </p:cNvSpPr>
          <p:nvPr>
            <p:ph sz="half" idx="13" hasCustomPrompt="1"/>
          </p:nvPr>
        </p:nvSpPr>
        <p:spPr>
          <a:xfrm>
            <a:off x="4690880" y="868406"/>
            <a:ext cx="4253190" cy="3774936"/>
          </a:xfrm>
          <a:prstGeom prst="rect">
            <a:avLst/>
          </a:prstGeom>
          <a:ln>
            <a:solidFill>
              <a:schemeClr val="tx1"/>
            </a:solidFill>
          </a:ln>
        </p:spPr>
        <p:txBody>
          <a:bodyPr/>
          <a:lstStyle>
            <a:lvl1pPr marL="0" indent="0">
              <a:buFontTx/>
              <a:buNone/>
              <a:defRPr sz="1200" baseline="0">
                <a:solidFill>
                  <a:schemeClr val="tx1"/>
                </a:solidFill>
                <a:latin typeface="Arial" panose="020B0604020202020204" pitchFamily="34" charset="0"/>
                <a:cs typeface="Arial" panose="020B0604020202020204" pitchFamily="34" charset="0"/>
              </a:defRPr>
            </a:lvl1pPr>
            <a:lvl2pPr>
              <a:defRPr>
                <a:solidFill>
                  <a:schemeClr val="tx1"/>
                </a:solidFill>
                <a:latin typeface="Helvetica" panose="020B0604020202020204" pitchFamily="34" charset="0"/>
                <a:cs typeface="Helvetica" panose="020B0604020202020204" pitchFamily="34" charset="0"/>
              </a:defRPr>
            </a:lvl2pPr>
            <a:lvl3pPr>
              <a:defRPr>
                <a:solidFill>
                  <a:schemeClr val="tx1"/>
                </a:solidFill>
                <a:latin typeface="Helvetica" panose="020B0604020202020204" pitchFamily="34" charset="0"/>
                <a:cs typeface="Helvetica" panose="020B0604020202020204" pitchFamily="34" charset="0"/>
              </a:defRPr>
            </a:lvl3pPr>
            <a:lvl4pPr>
              <a:defRPr>
                <a:solidFill>
                  <a:schemeClr val="tx1"/>
                </a:solidFill>
                <a:latin typeface="Helvetica" panose="020B0604020202020204" pitchFamily="34" charset="0"/>
                <a:cs typeface="Helvetica" panose="020B0604020202020204" pitchFamily="34" charset="0"/>
              </a:defRPr>
            </a:lvl4pPr>
            <a:lvl5pPr>
              <a:defRPr>
                <a:solidFill>
                  <a:schemeClr val="tx1"/>
                </a:solidFill>
                <a:latin typeface="Helvetica" panose="020B0604020202020204" pitchFamily="34" charset="0"/>
                <a:cs typeface="Helvetica" panose="020B0604020202020204" pitchFamily="34" charset="0"/>
              </a:defRPr>
            </a:lvl5pPr>
          </a:lstStyle>
          <a:p>
            <a:pPr lvl="0"/>
            <a:r>
              <a:rPr lang="en-US" dirty="0"/>
              <a:t>KEY ATTRIBUTES / COMPETENCY</a:t>
            </a:r>
          </a:p>
          <a:p>
            <a:pPr lvl="0"/>
            <a:endParaRPr lang="en-US" dirty="0"/>
          </a:p>
        </p:txBody>
      </p:sp>
      <p:sp>
        <p:nvSpPr>
          <p:cNvPr id="13" name="Content Placeholder 2"/>
          <p:cNvSpPr>
            <a:spLocks noGrp="1"/>
          </p:cNvSpPr>
          <p:nvPr>
            <p:ph sz="half" idx="14" hasCustomPrompt="1"/>
          </p:nvPr>
        </p:nvSpPr>
        <p:spPr>
          <a:xfrm>
            <a:off x="4690880" y="4735574"/>
            <a:ext cx="4253190" cy="803611"/>
          </a:xfrm>
          <a:prstGeom prst="rect">
            <a:avLst/>
          </a:prstGeom>
          <a:ln>
            <a:solidFill>
              <a:schemeClr val="tx1"/>
            </a:solidFill>
          </a:ln>
        </p:spPr>
        <p:txBody>
          <a:bodyPr/>
          <a:lstStyle>
            <a:lvl1pPr marL="0" indent="0">
              <a:buFontTx/>
              <a:buNone/>
              <a:defRPr sz="1200" baseline="0">
                <a:solidFill>
                  <a:schemeClr val="tx1"/>
                </a:solidFill>
                <a:latin typeface="Arial" panose="020B0604020202020204" pitchFamily="34" charset="0"/>
                <a:cs typeface="Arial" panose="020B0604020202020204" pitchFamily="34" charset="0"/>
              </a:defRPr>
            </a:lvl1pPr>
            <a:lvl2pPr>
              <a:defRPr>
                <a:solidFill>
                  <a:schemeClr val="tx1"/>
                </a:solidFill>
                <a:latin typeface="Helvetica" panose="020B0604020202020204" pitchFamily="34" charset="0"/>
                <a:cs typeface="Helvetica" panose="020B0604020202020204" pitchFamily="34" charset="0"/>
              </a:defRPr>
            </a:lvl2pPr>
            <a:lvl3pPr>
              <a:defRPr>
                <a:solidFill>
                  <a:schemeClr val="tx1"/>
                </a:solidFill>
                <a:latin typeface="Helvetica" panose="020B0604020202020204" pitchFamily="34" charset="0"/>
                <a:cs typeface="Helvetica" panose="020B0604020202020204" pitchFamily="34" charset="0"/>
              </a:defRPr>
            </a:lvl3pPr>
            <a:lvl4pPr>
              <a:defRPr>
                <a:solidFill>
                  <a:schemeClr val="tx1"/>
                </a:solidFill>
                <a:latin typeface="Helvetica" panose="020B0604020202020204" pitchFamily="34" charset="0"/>
                <a:cs typeface="Helvetica" panose="020B0604020202020204" pitchFamily="34" charset="0"/>
              </a:defRPr>
            </a:lvl4pPr>
            <a:lvl5pPr>
              <a:defRPr>
                <a:solidFill>
                  <a:schemeClr val="tx1"/>
                </a:solidFill>
                <a:latin typeface="Helvetica" panose="020B0604020202020204" pitchFamily="34" charset="0"/>
                <a:cs typeface="Helvetica" panose="020B0604020202020204" pitchFamily="34" charset="0"/>
              </a:defRPr>
            </a:lvl5pPr>
          </a:lstStyle>
          <a:p>
            <a:pPr lvl="0"/>
            <a:r>
              <a:rPr lang="en-US" dirty="0"/>
              <a:t>HERITAGE</a:t>
            </a:r>
          </a:p>
        </p:txBody>
      </p:sp>
      <p:sp>
        <p:nvSpPr>
          <p:cNvPr id="18" name="Content Placeholder 2"/>
          <p:cNvSpPr>
            <a:spLocks noGrp="1"/>
          </p:cNvSpPr>
          <p:nvPr>
            <p:ph sz="half" idx="15" hasCustomPrompt="1"/>
          </p:nvPr>
        </p:nvSpPr>
        <p:spPr>
          <a:xfrm>
            <a:off x="4690880" y="5604440"/>
            <a:ext cx="4253190" cy="835483"/>
          </a:xfrm>
          <a:prstGeom prst="rect">
            <a:avLst/>
          </a:prstGeom>
          <a:ln>
            <a:solidFill>
              <a:schemeClr val="tx1"/>
            </a:solidFill>
          </a:ln>
        </p:spPr>
        <p:txBody>
          <a:bodyPr/>
          <a:lstStyle>
            <a:lvl1pPr marL="0" indent="0">
              <a:buFontTx/>
              <a:buNone/>
              <a:defRPr sz="1200" baseline="0">
                <a:solidFill>
                  <a:schemeClr val="tx1"/>
                </a:solidFill>
                <a:latin typeface="Arial" panose="020B0604020202020204" pitchFamily="34" charset="0"/>
                <a:cs typeface="Arial" panose="020B0604020202020204" pitchFamily="34" charset="0"/>
              </a:defRPr>
            </a:lvl1pPr>
            <a:lvl2pPr>
              <a:defRPr>
                <a:solidFill>
                  <a:schemeClr val="tx1"/>
                </a:solidFill>
                <a:latin typeface="Helvetica" panose="020B0604020202020204" pitchFamily="34" charset="0"/>
                <a:cs typeface="Helvetica" panose="020B0604020202020204" pitchFamily="34" charset="0"/>
              </a:defRPr>
            </a:lvl2pPr>
            <a:lvl3pPr>
              <a:defRPr>
                <a:solidFill>
                  <a:schemeClr val="tx1"/>
                </a:solidFill>
                <a:latin typeface="Helvetica" panose="020B0604020202020204" pitchFamily="34" charset="0"/>
                <a:cs typeface="Helvetica" panose="020B0604020202020204" pitchFamily="34" charset="0"/>
              </a:defRPr>
            </a:lvl3pPr>
            <a:lvl4pPr>
              <a:defRPr>
                <a:solidFill>
                  <a:schemeClr val="tx1"/>
                </a:solidFill>
                <a:latin typeface="Helvetica" panose="020B0604020202020204" pitchFamily="34" charset="0"/>
                <a:cs typeface="Helvetica" panose="020B0604020202020204" pitchFamily="34" charset="0"/>
              </a:defRPr>
            </a:lvl4pPr>
            <a:lvl5pPr>
              <a:defRPr>
                <a:solidFill>
                  <a:schemeClr val="tx1"/>
                </a:solidFill>
                <a:latin typeface="Helvetica" panose="020B0604020202020204" pitchFamily="34" charset="0"/>
                <a:cs typeface="Helvetica" panose="020B0604020202020204" pitchFamily="34" charset="0"/>
              </a:defRPr>
            </a:lvl5pPr>
          </a:lstStyle>
          <a:p>
            <a:pPr lvl="0"/>
            <a:r>
              <a:rPr lang="en-US" dirty="0"/>
              <a:t>APPLICATIONS BEYOND</a:t>
            </a:r>
          </a:p>
        </p:txBody>
      </p:sp>
      <p:sp>
        <p:nvSpPr>
          <p:cNvPr id="19" name="Content Placeholder 2"/>
          <p:cNvSpPr>
            <a:spLocks noGrp="1"/>
          </p:cNvSpPr>
          <p:nvPr>
            <p:ph sz="half" idx="16" hasCustomPrompt="1"/>
          </p:nvPr>
        </p:nvSpPr>
        <p:spPr>
          <a:xfrm>
            <a:off x="250876" y="3701164"/>
            <a:ext cx="4253190" cy="1307809"/>
          </a:xfrm>
          <a:prstGeom prst="rect">
            <a:avLst/>
          </a:prstGeom>
          <a:ln>
            <a:solidFill>
              <a:schemeClr val="tx1"/>
            </a:solidFill>
          </a:ln>
        </p:spPr>
        <p:txBody>
          <a:bodyPr/>
          <a:lstStyle>
            <a:lvl1pPr marL="0" indent="0">
              <a:buFontTx/>
              <a:buNone/>
              <a:defRPr sz="1200" baseline="0">
                <a:solidFill>
                  <a:schemeClr val="tx1"/>
                </a:solidFill>
                <a:latin typeface="Arial" panose="020B0604020202020204" pitchFamily="34" charset="0"/>
                <a:cs typeface="Arial" panose="020B0604020202020204" pitchFamily="34" charset="0"/>
              </a:defRPr>
            </a:lvl1pPr>
            <a:lvl2pPr>
              <a:defRPr>
                <a:solidFill>
                  <a:schemeClr val="tx1"/>
                </a:solidFill>
                <a:latin typeface="Helvetica" panose="020B0604020202020204" pitchFamily="34" charset="0"/>
                <a:cs typeface="Helvetica" panose="020B0604020202020204" pitchFamily="34" charset="0"/>
              </a:defRPr>
            </a:lvl2pPr>
            <a:lvl3pPr>
              <a:defRPr>
                <a:solidFill>
                  <a:schemeClr val="tx1"/>
                </a:solidFill>
                <a:latin typeface="Helvetica" panose="020B0604020202020204" pitchFamily="34" charset="0"/>
                <a:cs typeface="Helvetica" panose="020B0604020202020204" pitchFamily="34" charset="0"/>
              </a:defRPr>
            </a:lvl3pPr>
            <a:lvl4pPr>
              <a:defRPr>
                <a:solidFill>
                  <a:schemeClr val="tx1"/>
                </a:solidFill>
                <a:latin typeface="Helvetica" panose="020B0604020202020204" pitchFamily="34" charset="0"/>
                <a:cs typeface="Helvetica" panose="020B0604020202020204" pitchFamily="34" charset="0"/>
              </a:defRPr>
            </a:lvl4pPr>
            <a:lvl5pPr>
              <a:defRPr>
                <a:solidFill>
                  <a:schemeClr val="tx1"/>
                </a:solidFill>
                <a:latin typeface="Helvetica" panose="020B0604020202020204" pitchFamily="34" charset="0"/>
                <a:cs typeface="Helvetica" panose="020B0604020202020204" pitchFamily="34" charset="0"/>
              </a:defRPr>
            </a:lvl5pPr>
          </a:lstStyle>
          <a:p>
            <a:pPr lvl="0"/>
            <a:r>
              <a:rPr lang="en-US" dirty="0"/>
              <a:t>CHALLENGE ADDRESSED</a:t>
            </a:r>
          </a:p>
          <a:p>
            <a:pPr lvl="0"/>
            <a:endParaRPr lang="en-US" dirty="0"/>
          </a:p>
        </p:txBody>
      </p:sp>
      <p:sp>
        <p:nvSpPr>
          <p:cNvPr id="21" name="Content Placeholder 2"/>
          <p:cNvSpPr>
            <a:spLocks noGrp="1"/>
          </p:cNvSpPr>
          <p:nvPr>
            <p:ph sz="half" idx="17" hasCustomPrompt="1"/>
          </p:nvPr>
        </p:nvSpPr>
        <p:spPr>
          <a:xfrm>
            <a:off x="230886" y="6552167"/>
            <a:ext cx="3421398" cy="269559"/>
          </a:xfrm>
          <a:prstGeom prst="rect">
            <a:avLst/>
          </a:prstGeom>
        </p:spPr>
        <p:txBody>
          <a:bodyPr/>
          <a:lstStyle>
            <a:lvl1pPr marL="0" indent="0">
              <a:buFontTx/>
              <a:buNone/>
              <a:defRPr sz="1200" baseline="0">
                <a:solidFill>
                  <a:schemeClr val="tx1"/>
                </a:solidFill>
                <a:latin typeface="Arial" panose="020B0604020202020204" pitchFamily="34" charset="0"/>
                <a:cs typeface="Arial" panose="020B0604020202020204" pitchFamily="34" charset="0"/>
              </a:defRPr>
            </a:lvl1pPr>
            <a:lvl2pPr>
              <a:defRPr>
                <a:solidFill>
                  <a:schemeClr val="tx1"/>
                </a:solidFill>
                <a:latin typeface="Helvetica" panose="020B0604020202020204" pitchFamily="34" charset="0"/>
                <a:cs typeface="Helvetica" panose="020B0604020202020204" pitchFamily="34" charset="0"/>
              </a:defRPr>
            </a:lvl2pPr>
            <a:lvl3pPr>
              <a:defRPr>
                <a:solidFill>
                  <a:schemeClr val="tx1"/>
                </a:solidFill>
                <a:latin typeface="Helvetica" panose="020B0604020202020204" pitchFamily="34" charset="0"/>
                <a:cs typeface="Helvetica" panose="020B0604020202020204" pitchFamily="34" charset="0"/>
              </a:defRPr>
            </a:lvl3pPr>
            <a:lvl4pPr>
              <a:defRPr>
                <a:solidFill>
                  <a:schemeClr val="tx1"/>
                </a:solidFill>
                <a:latin typeface="Helvetica" panose="020B0604020202020204" pitchFamily="34" charset="0"/>
                <a:cs typeface="Helvetica" panose="020B0604020202020204" pitchFamily="34" charset="0"/>
              </a:defRPr>
            </a:lvl4pPr>
            <a:lvl5pPr>
              <a:defRPr>
                <a:solidFill>
                  <a:schemeClr val="tx1"/>
                </a:solidFill>
                <a:latin typeface="Helvetica" panose="020B0604020202020204" pitchFamily="34" charset="0"/>
                <a:cs typeface="Helvetica" panose="020B0604020202020204" pitchFamily="34" charset="0"/>
              </a:defRPr>
            </a:lvl5pPr>
          </a:lstStyle>
          <a:p>
            <a:pPr lvl="0"/>
            <a:r>
              <a:rPr lang="en-US" dirty="0"/>
              <a:t>POC: </a:t>
            </a:r>
          </a:p>
          <a:p>
            <a:pPr lvl="0"/>
            <a:endParaRPr lang="en-US" dirty="0"/>
          </a:p>
        </p:txBody>
      </p:sp>
      <p:sp>
        <p:nvSpPr>
          <p:cNvPr id="22" name="Content Placeholder 2"/>
          <p:cNvSpPr>
            <a:spLocks noGrp="1"/>
          </p:cNvSpPr>
          <p:nvPr>
            <p:ph sz="half" idx="18" hasCustomPrompt="1"/>
          </p:nvPr>
        </p:nvSpPr>
        <p:spPr>
          <a:xfrm>
            <a:off x="3641597" y="6546902"/>
            <a:ext cx="3421398" cy="269559"/>
          </a:xfrm>
          <a:prstGeom prst="rect">
            <a:avLst/>
          </a:prstGeom>
        </p:spPr>
        <p:txBody>
          <a:bodyPr/>
          <a:lstStyle>
            <a:lvl1pPr marL="0" indent="0">
              <a:buFontTx/>
              <a:buNone/>
              <a:defRPr sz="1200" baseline="0">
                <a:solidFill>
                  <a:schemeClr val="tx1"/>
                </a:solidFill>
                <a:latin typeface="Arial" panose="020B0604020202020204" pitchFamily="34" charset="0"/>
                <a:cs typeface="Arial" panose="020B0604020202020204" pitchFamily="34" charset="0"/>
              </a:defRPr>
            </a:lvl1pPr>
            <a:lvl2pPr>
              <a:defRPr>
                <a:solidFill>
                  <a:schemeClr val="tx1"/>
                </a:solidFill>
                <a:latin typeface="Helvetica" panose="020B0604020202020204" pitchFamily="34" charset="0"/>
                <a:cs typeface="Helvetica" panose="020B0604020202020204" pitchFamily="34" charset="0"/>
              </a:defRPr>
            </a:lvl2pPr>
            <a:lvl3pPr>
              <a:defRPr>
                <a:solidFill>
                  <a:schemeClr val="tx1"/>
                </a:solidFill>
                <a:latin typeface="Helvetica" panose="020B0604020202020204" pitchFamily="34" charset="0"/>
                <a:cs typeface="Helvetica" panose="020B0604020202020204" pitchFamily="34" charset="0"/>
              </a:defRPr>
            </a:lvl3pPr>
            <a:lvl4pPr>
              <a:defRPr>
                <a:solidFill>
                  <a:schemeClr val="tx1"/>
                </a:solidFill>
                <a:latin typeface="Helvetica" panose="020B0604020202020204" pitchFamily="34" charset="0"/>
                <a:cs typeface="Helvetica" panose="020B0604020202020204" pitchFamily="34" charset="0"/>
              </a:defRPr>
            </a:lvl4pPr>
            <a:lvl5pPr>
              <a:defRPr>
                <a:solidFill>
                  <a:schemeClr val="tx1"/>
                </a:solidFill>
                <a:latin typeface="Helvetica" panose="020B0604020202020204" pitchFamily="34" charset="0"/>
                <a:cs typeface="Helvetica" panose="020B0604020202020204" pitchFamily="34" charset="0"/>
              </a:defRPr>
            </a:lvl5pPr>
          </a:lstStyle>
          <a:p>
            <a:pPr lvl="0"/>
            <a:r>
              <a:rPr lang="en-US" dirty="0"/>
              <a:t>Website: </a:t>
            </a:r>
          </a:p>
          <a:p>
            <a:pPr lvl="0"/>
            <a:endParaRPr lang="en-US" dirty="0"/>
          </a:p>
        </p:txBody>
      </p:sp>
    </p:spTree>
    <p:extLst>
      <p:ext uri="{BB962C8B-B14F-4D97-AF65-F5344CB8AC3E}">
        <p14:creationId xmlns:p14="http://schemas.microsoft.com/office/powerpoint/2010/main" val="1999872643"/>
      </p:ext>
    </p:extLst>
  </p:cSld>
  <p:clrMapOvr>
    <a:masterClrMapping/>
  </p:clrMapOvr>
  <p:hf hdr="0" dt="0"/>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B813BD-DC22-D144-B851-46932183171F}"/>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harpenSoften amount="-68000"/>
                    </a14:imgEffect>
                  </a14:imgLayer>
                </a14:imgProps>
              </a:ex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9" name="Rectangle 162"/>
          <p:cNvSpPr>
            <a:spLocks noGrp="1" noChangeArrowheads="1"/>
          </p:cNvSpPr>
          <p:nvPr>
            <p:ph type="ctrTitle"/>
          </p:nvPr>
        </p:nvSpPr>
        <p:spPr>
          <a:xfrm>
            <a:off x="457208" y="285835"/>
            <a:ext cx="7436033" cy="644815"/>
          </a:xfrm>
          <a:prstGeom prst="rect">
            <a:avLst/>
          </a:prstGeom>
          <a:ln>
            <a:noFill/>
          </a:ln>
        </p:spPr>
        <p:txBody>
          <a:bodyPr/>
          <a:lstStyle>
            <a:lvl1pPr>
              <a:defRPr b="0">
                <a:latin typeface="Arial Narrow"/>
                <a:cs typeface="Arial Narrow"/>
              </a:defRPr>
            </a:lvl1pPr>
          </a:lstStyle>
          <a:p>
            <a:r>
              <a:rPr lang="en-US" dirty="0"/>
              <a:t>Click to edit Master title style</a:t>
            </a:r>
          </a:p>
        </p:txBody>
      </p:sp>
      <p:sp>
        <p:nvSpPr>
          <p:cNvPr id="20" name="Content Placeholder 2"/>
          <p:cNvSpPr>
            <a:spLocks noGrp="1"/>
          </p:cNvSpPr>
          <p:nvPr>
            <p:ph idx="1"/>
          </p:nvPr>
        </p:nvSpPr>
        <p:spPr>
          <a:xfrm>
            <a:off x="457200" y="1600201"/>
            <a:ext cx="8229600" cy="4525963"/>
          </a:xfrm>
          <a:prstGeom prst="rect">
            <a:avLst/>
          </a:prstGeom>
        </p:spPr>
        <p:txBody>
          <a:bodyPr/>
          <a:lstStyle>
            <a:lvl1pPr marL="0" indent="0">
              <a:buNone/>
              <a:defRPr sz="2000" b="0">
                <a:solidFill>
                  <a:srgbClr val="FFFFFF"/>
                </a:solidFill>
                <a:latin typeface="Arial Narrow"/>
                <a:cs typeface="Arial Narrow"/>
              </a:defRPr>
            </a:lvl1pPr>
            <a:lvl2pPr marL="457200" indent="0">
              <a:buNone/>
              <a:defRPr sz="2000" b="0" baseline="0">
                <a:solidFill>
                  <a:srgbClr val="FFFFFF"/>
                </a:solidFill>
                <a:latin typeface="+mn-lt"/>
                <a:cs typeface="Arial Narrow"/>
              </a:defRPr>
            </a:lvl2pPr>
            <a:lvl3pPr>
              <a:defRPr sz="2000">
                <a:solidFill>
                  <a:srgbClr val="FFFFFF"/>
                </a:solidFill>
                <a:latin typeface="Arial Narrow"/>
                <a:cs typeface="Arial Narrow"/>
              </a:defRPr>
            </a:lvl3pPr>
            <a:lvl4pPr>
              <a:defRPr sz="2000">
                <a:solidFill>
                  <a:srgbClr val="FFFFFF"/>
                </a:solidFill>
                <a:latin typeface="Arial Narrow"/>
                <a:cs typeface="Arial Narrow"/>
              </a:defRPr>
            </a:lvl4pPr>
            <a:lvl5pPr>
              <a:defRPr sz="2000">
                <a:solidFill>
                  <a:srgbClr val="FFFFFF"/>
                </a:solidFill>
                <a:latin typeface="Arial Narrow"/>
                <a:cs typeface="Arial Narrow"/>
              </a:defRPr>
            </a:lvl5pPr>
          </a:lstStyle>
          <a:p>
            <a:pPr lvl="0"/>
            <a:r>
              <a:rPr lang="en-US" dirty="0"/>
              <a:t>Click to edit Master text styles</a:t>
            </a:r>
          </a:p>
          <a:p>
            <a:pPr lvl="1"/>
            <a:r>
              <a:rPr lang="en-US" dirty="0"/>
              <a:t>Second level</a:t>
            </a:r>
          </a:p>
        </p:txBody>
      </p:sp>
      <p:sp>
        <p:nvSpPr>
          <p:cNvPr id="5" name="Slide Number Placeholder 5"/>
          <p:cNvSpPr>
            <a:spLocks noGrp="1"/>
          </p:cNvSpPr>
          <p:nvPr>
            <p:ph type="sldNum" sz="quarter" idx="10"/>
          </p:nvPr>
        </p:nvSpPr>
        <p:spPr>
          <a:xfrm>
            <a:off x="8610600" y="6492875"/>
            <a:ext cx="510540" cy="365125"/>
          </a:xfrm>
          <a:prstGeom prst="rect">
            <a:avLst/>
          </a:prstGeom>
        </p:spPr>
        <p:txBody>
          <a:bodyPr/>
          <a:lstStyle>
            <a:lvl1pPr algn="r">
              <a:defRPr sz="1200">
                <a:solidFill>
                  <a:srgbClr val="FFFFFF"/>
                </a:solidFill>
                <a:latin typeface="Arial Narrow"/>
                <a:ea typeface="+mn-ea"/>
                <a:cs typeface="Arial Narrow"/>
              </a:defRPr>
            </a:lvl1pPr>
          </a:lstStyle>
          <a:p>
            <a:pPr>
              <a:defRPr/>
            </a:pPr>
            <a:fld id="{D40CB9F6-8E35-4E4F-99BF-5545ACA555F0}" type="slidenum">
              <a:rPr lang="en-US" smtClean="0"/>
              <a:pPr>
                <a:defRPr/>
              </a:pPr>
              <a:t>‹#›</a:t>
            </a:fld>
            <a:endParaRPr lang="en-US" dirty="0"/>
          </a:p>
        </p:txBody>
      </p:sp>
    </p:spTree>
    <p:extLst>
      <p:ext uri="{BB962C8B-B14F-4D97-AF65-F5344CB8AC3E}">
        <p14:creationId xmlns:p14="http://schemas.microsoft.com/office/powerpoint/2010/main" val="37420043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lIns="91429" tIns="45714" rIns="91429" bIns="45714"/>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lIns="91429" tIns="45714" rIns="91429" bIns="45714"/>
          <a:lstStyle>
            <a:lvl1pPr marL="0" indent="0" algn="ctr">
              <a:buNone/>
              <a:defRPr>
                <a:solidFill>
                  <a:schemeClr val="tx1">
                    <a:tint val="75000"/>
                  </a:schemeClr>
                </a:solidFill>
              </a:defRPr>
            </a:lvl1pPr>
            <a:lvl2pPr marL="457146" indent="0" algn="ctr">
              <a:buNone/>
              <a:defRPr>
                <a:solidFill>
                  <a:schemeClr val="tx1">
                    <a:tint val="75000"/>
                  </a:schemeClr>
                </a:solidFill>
              </a:defRPr>
            </a:lvl2pPr>
            <a:lvl3pPr marL="914293" indent="0" algn="ctr">
              <a:buNone/>
              <a:defRPr>
                <a:solidFill>
                  <a:schemeClr val="tx1">
                    <a:tint val="75000"/>
                  </a:schemeClr>
                </a:solidFill>
              </a:defRPr>
            </a:lvl3pPr>
            <a:lvl4pPr marL="1371440" indent="0" algn="ctr">
              <a:buNone/>
              <a:defRPr>
                <a:solidFill>
                  <a:schemeClr val="tx1">
                    <a:tint val="75000"/>
                  </a:schemeClr>
                </a:solidFill>
              </a:defRPr>
            </a:lvl4pPr>
            <a:lvl5pPr marL="1828586" indent="0" algn="ctr">
              <a:buNone/>
              <a:defRPr>
                <a:solidFill>
                  <a:schemeClr val="tx1">
                    <a:tint val="75000"/>
                  </a:schemeClr>
                </a:solidFill>
              </a:defRPr>
            </a:lvl5pPr>
            <a:lvl6pPr marL="2285733" indent="0" algn="ctr">
              <a:buNone/>
              <a:defRPr>
                <a:solidFill>
                  <a:schemeClr val="tx1">
                    <a:tint val="75000"/>
                  </a:schemeClr>
                </a:solidFill>
              </a:defRPr>
            </a:lvl6pPr>
            <a:lvl7pPr marL="2742879" indent="0" algn="ctr">
              <a:buNone/>
              <a:defRPr>
                <a:solidFill>
                  <a:schemeClr val="tx1">
                    <a:tint val="75000"/>
                  </a:schemeClr>
                </a:solidFill>
              </a:defRPr>
            </a:lvl7pPr>
            <a:lvl8pPr marL="3200026" indent="0" algn="ctr">
              <a:buNone/>
              <a:defRPr>
                <a:solidFill>
                  <a:schemeClr val="tx1">
                    <a:tint val="75000"/>
                  </a:schemeClr>
                </a:solidFill>
              </a:defRPr>
            </a:lvl8pPr>
            <a:lvl9pPr marL="365717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29" tIns="45714" rIns="91429" bIns="45714" numCol="1" anchor="t" anchorCtr="0" compatLnSpc="1">
            <a:prstTxWarp prst="textNoShape">
              <a:avLst/>
            </a:prstTxWarp>
          </a:bodyPr>
          <a:lstStyle>
            <a:lvl1pPr>
              <a:defRPr/>
            </a:lvl1pPr>
          </a:lstStyle>
          <a:p>
            <a:endParaRPr lang="en-US">
              <a:solidFill>
                <a:prstClr val="black"/>
              </a:solidFill>
              <a:latin typeface="Arial" pitchFamily="34" charset="0"/>
              <a:ea typeface="ＭＳ Ｐゴシック" pitchFamily="34" charset="-128"/>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lIns="91429" tIns="45714" rIns="91429" bIns="45714"/>
          <a:lstStyle>
            <a:lvl1pPr>
              <a:defRPr>
                <a:latin typeface="Arial" charset="0"/>
                <a:ea typeface="ＭＳ Ｐゴシック" charset="-128"/>
                <a:cs typeface="ＭＳ Ｐゴシック" charset="-128"/>
              </a:defRPr>
            </a:lvl1pPr>
          </a:lstStyle>
          <a:p>
            <a:pPr>
              <a:defRPr/>
            </a:pPr>
            <a:endParaRPr lang="en-US">
              <a:solidFill>
                <a:prstClr val="black"/>
              </a:solidFill>
            </a:endParaRPr>
          </a:p>
        </p:txBody>
      </p:sp>
      <p:sp>
        <p:nvSpPr>
          <p:cNvPr id="7" name="Slide Number Placeholder 5"/>
          <p:cNvSpPr txBox="1">
            <a:spLocks/>
          </p:cNvSpPr>
          <p:nvPr userDrawn="1"/>
        </p:nvSpPr>
        <p:spPr>
          <a:xfrm>
            <a:off x="8433706" y="6547758"/>
            <a:ext cx="710293" cy="310243"/>
          </a:xfrm>
          <a:prstGeom prst="rect">
            <a:avLst/>
          </a:prstGeom>
        </p:spPr>
        <p:txBody>
          <a:bodyPr lIns="91429" tIns="45714" rIns="91429" bIns="45714" anchor="ctr"/>
          <a:lstStyle>
            <a:defPPr>
              <a:defRPr lang="en-US"/>
            </a:defPPr>
            <a:lvl1pPr algn="r" defTabSz="457146" rtl="0" fontAlgn="base">
              <a:spcBef>
                <a:spcPct val="0"/>
              </a:spcBef>
              <a:spcAft>
                <a:spcPct val="0"/>
              </a:spcAft>
              <a:defRPr sz="1400" b="0" kern="1200">
                <a:solidFill>
                  <a:schemeClr val="tx1"/>
                </a:solidFill>
                <a:latin typeface="Arial" charset="0"/>
                <a:ea typeface="ＭＳ Ｐゴシック" charset="-128"/>
                <a:cs typeface="ＭＳ Ｐゴシック" charset="-128"/>
              </a:defRPr>
            </a:lvl1pPr>
            <a:lvl2pPr marL="457146" algn="l" defTabSz="457146" rtl="0" fontAlgn="base">
              <a:spcBef>
                <a:spcPct val="0"/>
              </a:spcBef>
              <a:spcAft>
                <a:spcPct val="0"/>
              </a:spcAft>
              <a:defRPr sz="2400" kern="1200">
                <a:solidFill>
                  <a:schemeClr val="tx1"/>
                </a:solidFill>
                <a:latin typeface="Arial" charset="0"/>
                <a:ea typeface="ＭＳ Ｐゴシック" charset="-128"/>
                <a:cs typeface="ＭＳ Ｐゴシック" charset="-128"/>
              </a:defRPr>
            </a:lvl2pPr>
            <a:lvl3pPr marL="914293" algn="l" defTabSz="457146" rtl="0" fontAlgn="base">
              <a:spcBef>
                <a:spcPct val="0"/>
              </a:spcBef>
              <a:spcAft>
                <a:spcPct val="0"/>
              </a:spcAft>
              <a:defRPr sz="2400" kern="1200">
                <a:solidFill>
                  <a:schemeClr val="tx1"/>
                </a:solidFill>
                <a:latin typeface="Arial" charset="0"/>
                <a:ea typeface="ＭＳ Ｐゴシック" charset="-128"/>
                <a:cs typeface="ＭＳ Ｐゴシック" charset="-128"/>
              </a:defRPr>
            </a:lvl3pPr>
            <a:lvl4pPr marL="1371440" algn="l" defTabSz="457146" rtl="0" fontAlgn="base">
              <a:spcBef>
                <a:spcPct val="0"/>
              </a:spcBef>
              <a:spcAft>
                <a:spcPct val="0"/>
              </a:spcAft>
              <a:defRPr sz="2400" kern="1200">
                <a:solidFill>
                  <a:schemeClr val="tx1"/>
                </a:solidFill>
                <a:latin typeface="Arial" charset="0"/>
                <a:ea typeface="ＭＳ Ｐゴシック" charset="-128"/>
                <a:cs typeface="ＭＳ Ｐゴシック" charset="-128"/>
              </a:defRPr>
            </a:lvl4pPr>
            <a:lvl5pPr marL="1828586" algn="l" defTabSz="457146" rtl="0" fontAlgn="base">
              <a:spcBef>
                <a:spcPct val="0"/>
              </a:spcBef>
              <a:spcAft>
                <a:spcPct val="0"/>
              </a:spcAft>
              <a:defRPr sz="2400" kern="1200">
                <a:solidFill>
                  <a:schemeClr val="tx1"/>
                </a:solidFill>
                <a:latin typeface="Arial" charset="0"/>
                <a:ea typeface="ＭＳ Ｐゴシック" charset="-128"/>
                <a:cs typeface="ＭＳ Ｐゴシック" charset="-128"/>
              </a:defRPr>
            </a:lvl5pPr>
            <a:lvl6pPr marL="2285733" algn="l" defTabSz="457146" rtl="0" eaLnBrk="1" latinLnBrk="0" hangingPunct="1">
              <a:defRPr sz="2400" kern="1200">
                <a:solidFill>
                  <a:schemeClr val="tx1"/>
                </a:solidFill>
                <a:latin typeface="Arial" charset="0"/>
                <a:ea typeface="ＭＳ Ｐゴシック" charset="-128"/>
                <a:cs typeface="ＭＳ Ｐゴシック" charset="-128"/>
              </a:defRPr>
            </a:lvl6pPr>
            <a:lvl7pPr marL="2742879" algn="l" defTabSz="457146" rtl="0" eaLnBrk="1" latinLnBrk="0" hangingPunct="1">
              <a:defRPr sz="2400" kern="1200">
                <a:solidFill>
                  <a:schemeClr val="tx1"/>
                </a:solidFill>
                <a:latin typeface="Arial" charset="0"/>
                <a:ea typeface="ＭＳ Ｐゴシック" charset="-128"/>
                <a:cs typeface="ＭＳ Ｐゴシック" charset="-128"/>
              </a:defRPr>
            </a:lvl7pPr>
            <a:lvl8pPr marL="3200026" algn="l" defTabSz="457146" rtl="0" eaLnBrk="1" latinLnBrk="0" hangingPunct="1">
              <a:defRPr sz="2400" kern="1200">
                <a:solidFill>
                  <a:schemeClr val="tx1"/>
                </a:solidFill>
                <a:latin typeface="Arial" charset="0"/>
                <a:ea typeface="ＭＳ Ｐゴシック" charset="-128"/>
                <a:cs typeface="ＭＳ Ｐゴシック" charset="-128"/>
              </a:defRPr>
            </a:lvl8pPr>
            <a:lvl9pPr marL="3657172" algn="l" defTabSz="457146" rtl="0" eaLnBrk="1" latinLnBrk="0" hangingPunct="1">
              <a:defRPr sz="2400" kern="1200">
                <a:solidFill>
                  <a:schemeClr val="tx1"/>
                </a:solidFill>
                <a:latin typeface="Arial" charset="0"/>
                <a:ea typeface="ＭＳ Ｐゴシック" charset="-128"/>
                <a:cs typeface="ＭＳ Ｐゴシック" charset="-128"/>
              </a:defRPr>
            </a:lvl9pPr>
          </a:lstStyle>
          <a:p>
            <a:fld id="{4336D8BB-1FBA-4ECE-B83B-DC345E7EB0EF}" type="slidenum">
              <a:rPr lang="en-US" smtClean="0"/>
              <a:pPr/>
              <a:t>‹#›</a:t>
            </a:fld>
            <a:endParaRPr lang="en-US"/>
          </a:p>
        </p:txBody>
      </p:sp>
    </p:spTree>
    <p:extLst>
      <p:ext uri="{BB962C8B-B14F-4D97-AF65-F5344CB8AC3E}">
        <p14:creationId xmlns:p14="http://schemas.microsoft.com/office/powerpoint/2010/main" val="36665997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76200"/>
            <a:ext cx="6553200" cy="914400"/>
          </a:xfrm>
          <a:prstGeom prst="rect">
            <a:avLst/>
          </a:prstGeom>
        </p:spPr>
        <p:txBody>
          <a:bodyPr lIns="91429" tIns="45714" rIns="91429" bIns="45714" anchor="ctr"/>
          <a:lstStyle>
            <a:lvl1pPr>
              <a:defRPr sz="2800">
                <a:solidFill>
                  <a:schemeClr val="bg1"/>
                </a:solidFill>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a:xfrm>
            <a:off x="304800" y="1295400"/>
            <a:ext cx="8610600" cy="4953000"/>
          </a:xfrm>
          <a:prstGeom prst="rect">
            <a:avLst/>
          </a:prstGeom>
        </p:spPr>
        <p:txBody>
          <a:bodyPr lIns="91429" tIns="45714" rIns="91429" bIns="45714"/>
          <a:lstStyle>
            <a:lvl1pPr>
              <a:defRPr sz="2000" b="1">
                <a:latin typeface="Arial" pitchFamily="34" charset="0"/>
                <a:cs typeface="Arial" pitchFamily="34" charset="0"/>
              </a:defRPr>
            </a:lvl1pPr>
            <a:lvl2pPr marL="742863" indent="-285717">
              <a:buFont typeface="Wingdings" pitchFamily="2" charset="2"/>
              <a:buChar char="§"/>
              <a:defRPr sz="1800">
                <a:latin typeface="Arial" pitchFamily="34" charset="0"/>
                <a:cs typeface="Arial" pitchFamily="34" charset="0"/>
              </a:defRPr>
            </a:lvl2pPr>
            <a:lvl3pPr marL="1142867" indent="-228573">
              <a:buFont typeface="Wingdings" pitchFamily="2" charset="2"/>
              <a:buChar char="Ø"/>
              <a:defRPr sz="1600">
                <a:latin typeface="Arial" pitchFamily="34" charset="0"/>
                <a:cs typeface="Arial" pitchFamily="34" charset="0"/>
              </a:defRPr>
            </a:lvl3pPr>
            <a:lvl4pPr marL="1600013" indent="-228573">
              <a:buFont typeface="Wingdings" pitchFamily="2" charset="2"/>
              <a:buChar char="v"/>
              <a:defRPr sz="1400">
                <a:latin typeface="Arial" pitchFamily="34" charset="0"/>
                <a:cs typeface="Arial" pitchFamily="34" charset="0"/>
              </a:defRPr>
            </a:lvl4pPr>
            <a:lvl5pPr>
              <a:defRPr>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Slide Number Placeholder 5"/>
          <p:cNvSpPr>
            <a:spLocks noGrp="1"/>
          </p:cNvSpPr>
          <p:nvPr>
            <p:ph type="sldNum" sz="quarter" idx="4"/>
          </p:nvPr>
        </p:nvSpPr>
        <p:spPr>
          <a:xfrm>
            <a:off x="8433706" y="6547758"/>
            <a:ext cx="710293" cy="310243"/>
          </a:xfrm>
          <a:prstGeom prst="rect">
            <a:avLst/>
          </a:prstGeom>
        </p:spPr>
        <p:txBody>
          <a:bodyPr lIns="91429" tIns="45714" rIns="91429" bIns="45714" anchor="ctr"/>
          <a:lstStyle>
            <a:lvl1pPr algn="r">
              <a:defRPr sz="1400" b="0"/>
            </a:lvl1pPr>
          </a:lstStyle>
          <a:p>
            <a:fld id="{4336D8BB-1FBA-4ECE-B83B-DC345E7EB0EF}" type="slidenum">
              <a:rPr lang="en-US" smtClean="0"/>
              <a:pPr/>
              <a:t>‹#›</a:t>
            </a:fld>
            <a:endParaRPr lang="en-US"/>
          </a:p>
        </p:txBody>
      </p:sp>
    </p:spTree>
    <p:extLst>
      <p:ext uri="{BB962C8B-B14F-4D97-AF65-F5344CB8AC3E}">
        <p14:creationId xmlns:p14="http://schemas.microsoft.com/office/powerpoint/2010/main" val="13206028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29" tIns="45714" rIns="91429" bIns="45714"/>
          <a:lstStyle/>
          <a:p>
            <a:r>
              <a:rPr lang="en-US"/>
              <a:t>Click to edit Master title style</a:t>
            </a:r>
          </a:p>
        </p:txBody>
      </p:sp>
      <p:sp>
        <p:nvSpPr>
          <p:cNvPr id="3" name="Date Placeholder 3"/>
          <p:cNvSpPr>
            <a:spLocks noGrp="1"/>
          </p:cNvSpPr>
          <p:nvPr>
            <p:ph type="dt" sz="half" idx="10"/>
          </p:nvPr>
        </p:nvSpPr>
        <p:spPr>
          <a:xfrm>
            <a:off x="457200" y="6356350"/>
            <a:ext cx="2133600" cy="365125"/>
          </a:xfrm>
          <a:prstGeom prst="rect">
            <a:avLst/>
          </a:prstGeom>
        </p:spPr>
        <p:txBody>
          <a:bodyPr vert="horz" wrap="square" lIns="91429" tIns="45714" rIns="91429" bIns="45714" numCol="1" anchor="t" anchorCtr="0" compatLnSpc="1">
            <a:prstTxWarp prst="textNoShape">
              <a:avLst/>
            </a:prstTxWarp>
          </a:bodyPr>
          <a:lstStyle>
            <a:lvl1pPr>
              <a:defRPr sz="1400"/>
            </a:lvl1pPr>
          </a:lstStyle>
          <a:p>
            <a:endParaRPr lang="en-US">
              <a:solidFill>
                <a:prstClr val="black"/>
              </a:solidFill>
              <a:latin typeface="Arial" pitchFamily="34" charset="0"/>
              <a:ea typeface="ＭＳ Ｐゴシック" pitchFamily="34" charset="-128"/>
            </a:endParaRPr>
          </a:p>
        </p:txBody>
      </p:sp>
      <p:sp>
        <p:nvSpPr>
          <p:cNvPr id="4" name="Footer Placeholder 4"/>
          <p:cNvSpPr>
            <a:spLocks noGrp="1"/>
          </p:cNvSpPr>
          <p:nvPr>
            <p:ph type="ftr" sz="quarter" idx="11"/>
          </p:nvPr>
        </p:nvSpPr>
        <p:spPr>
          <a:xfrm>
            <a:off x="3124200" y="6356350"/>
            <a:ext cx="2895600" cy="365125"/>
          </a:xfrm>
          <a:prstGeom prst="rect">
            <a:avLst/>
          </a:prstGeom>
        </p:spPr>
        <p:txBody>
          <a:bodyPr lIns="91429" tIns="45714" rIns="91429" bIns="45714"/>
          <a:lstStyle>
            <a:lvl1pPr>
              <a:defRPr sz="1400">
                <a:latin typeface="Arial" charset="0"/>
                <a:ea typeface="ＭＳ Ｐゴシック" charset="-128"/>
                <a:cs typeface="ＭＳ Ｐゴシック" charset="-128"/>
              </a:defRPr>
            </a:lvl1pPr>
          </a:lstStyle>
          <a:p>
            <a:pPr>
              <a:defRPr/>
            </a:pPr>
            <a:endParaRPr lang="en-US">
              <a:solidFill>
                <a:prstClr val="black"/>
              </a:solidFill>
            </a:endParaRPr>
          </a:p>
        </p:txBody>
      </p:sp>
      <p:sp>
        <p:nvSpPr>
          <p:cNvPr id="6" name="Slide Number Placeholder 5"/>
          <p:cNvSpPr txBox="1">
            <a:spLocks/>
          </p:cNvSpPr>
          <p:nvPr userDrawn="1"/>
        </p:nvSpPr>
        <p:spPr>
          <a:xfrm>
            <a:off x="8433706" y="6547758"/>
            <a:ext cx="710293" cy="310243"/>
          </a:xfrm>
          <a:prstGeom prst="rect">
            <a:avLst/>
          </a:prstGeom>
        </p:spPr>
        <p:txBody>
          <a:bodyPr lIns="91429" tIns="45714" rIns="91429" bIns="45714" anchor="ctr"/>
          <a:lstStyle>
            <a:defPPr>
              <a:defRPr lang="en-US"/>
            </a:defPPr>
            <a:lvl1pPr algn="r" defTabSz="457146" rtl="0" fontAlgn="base">
              <a:spcBef>
                <a:spcPct val="0"/>
              </a:spcBef>
              <a:spcAft>
                <a:spcPct val="0"/>
              </a:spcAft>
              <a:defRPr sz="1400" b="0" kern="1200">
                <a:solidFill>
                  <a:schemeClr val="tx1"/>
                </a:solidFill>
                <a:latin typeface="Arial" charset="0"/>
                <a:ea typeface="ＭＳ Ｐゴシック" charset="-128"/>
                <a:cs typeface="ＭＳ Ｐゴシック" charset="-128"/>
              </a:defRPr>
            </a:lvl1pPr>
            <a:lvl2pPr marL="457146" algn="l" defTabSz="457146" rtl="0" fontAlgn="base">
              <a:spcBef>
                <a:spcPct val="0"/>
              </a:spcBef>
              <a:spcAft>
                <a:spcPct val="0"/>
              </a:spcAft>
              <a:defRPr sz="2400" kern="1200">
                <a:solidFill>
                  <a:schemeClr val="tx1"/>
                </a:solidFill>
                <a:latin typeface="Arial" charset="0"/>
                <a:ea typeface="ＭＳ Ｐゴシック" charset="-128"/>
                <a:cs typeface="ＭＳ Ｐゴシック" charset="-128"/>
              </a:defRPr>
            </a:lvl2pPr>
            <a:lvl3pPr marL="914293" algn="l" defTabSz="457146" rtl="0" fontAlgn="base">
              <a:spcBef>
                <a:spcPct val="0"/>
              </a:spcBef>
              <a:spcAft>
                <a:spcPct val="0"/>
              </a:spcAft>
              <a:defRPr sz="2400" kern="1200">
                <a:solidFill>
                  <a:schemeClr val="tx1"/>
                </a:solidFill>
                <a:latin typeface="Arial" charset="0"/>
                <a:ea typeface="ＭＳ Ｐゴシック" charset="-128"/>
                <a:cs typeface="ＭＳ Ｐゴシック" charset="-128"/>
              </a:defRPr>
            </a:lvl3pPr>
            <a:lvl4pPr marL="1371440" algn="l" defTabSz="457146" rtl="0" fontAlgn="base">
              <a:spcBef>
                <a:spcPct val="0"/>
              </a:spcBef>
              <a:spcAft>
                <a:spcPct val="0"/>
              </a:spcAft>
              <a:defRPr sz="2400" kern="1200">
                <a:solidFill>
                  <a:schemeClr val="tx1"/>
                </a:solidFill>
                <a:latin typeface="Arial" charset="0"/>
                <a:ea typeface="ＭＳ Ｐゴシック" charset="-128"/>
                <a:cs typeface="ＭＳ Ｐゴシック" charset="-128"/>
              </a:defRPr>
            </a:lvl4pPr>
            <a:lvl5pPr marL="1828586" algn="l" defTabSz="457146" rtl="0" fontAlgn="base">
              <a:spcBef>
                <a:spcPct val="0"/>
              </a:spcBef>
              <a:spcAft>
                <a:spcPct val="0"/>
              </a:spcAft>
              <a:defRPr sz="2400" kern="1200">
                <a:solidFill>
                  <a:schemeClr val="tx1"/>
                </a:solidFill>
                <a:latin typeface="Arial" charset="0"/>
                <a:ea typeface="ＭＳ Ｐゴシック" charset="-128"/>
                <a:cs typeface="ＭＳ Ｐゴシック" charset="-128"/>
              </a:defRPr>
            </a:lvl5pPr>
            <a:lvl6pPr marL="2285733" algn="l" defTabSz="457146" rtl="0" eaLnBrk="1" latinLnBrk="0" hangingPunct="1">
              <a:defRPr sz="2400" kern="1200">
                <a:solidFill>
                  <a:schemeClr val="tx1"/>
                </a:solidFill>
                <a:latin typeface="Arial" charset="0"/>
                <a:ea typeface="ＭＳ Ｐゴシック" charset="-128"/>
                <a:cs typeface="ＭＳ Ｐゴシック" charset="-128"/>
              </a:defRPr>
            </a:lvl6pPr>
            <a:lvl7pPr marL="2742879" algn="l" defTabSz="457146" rtl="0" eaLnBrk="1" latinLnBrk="0" hangingPunct="1">
              <a:defRPr sz="2400" kern="1200">
                <a:solidFill>
                  <a:schemeClr val="tx1"/>
                </a:solidFill>
                <a:latin typeface="Arial" charset="0"/>
                <a:ea typeface="ＭＳ Ｐゴシック" charset="-128"/>
                <a:cs typeface="ＭＳ Ｐゴシック" charset="-128"/>
              </a:defRPr>
            </a:lvl7pPr>
            <a:lvl8pPr marL="3200026" algn="l" defTabSz="457146" rtl="0" eaLnBrk="1" latinLnBrk="0" hangingPunct="1">
              <a:defRPr sz="2400" kern="1200">
                <a:solidFill>
                  <a:schemeClr val="tx1"/>
                </a:solidFill>
                <a:latin typeface="Arial" charset="0"/>
                <a:ea typeface="ＭＳ Ｐゴシック" charset="-128"/>
                <a:cs typeface="ＭＳ Ｐゴシック" charset="-128"/>
              </a:defRPr>
            </a:lvl8pPr>
            <a:lvl9pPr marL="3657172" algn="l" defTabSz="457146" rtl="0" eaLnBrk="1" latinLnBrk="0" hangingPunct="1">
              <a:defRPr sz="2400" kern="1200">
                <a:solidFill>
                  <a:schemeClr val="tx1"/>
                </a:solidFill>
                <a:latin typeface="Arial" charset="0"/>
                <a:ea typeface="ＭＳ Ｐゴシック" charset="-128"/>
                <a:cs typeface="ＭＳ Ｐゴシック" charset="-128"/>
              </a:defRPr>
            </a:lvl9pPr>
          </a:lstStyle>
          <a:p>
            <a:fld id="{4336D8BB-1FBA-4ECE-B83B-DC345E7EB0EF}" type="slidenum">
              <a:rPr lang="en-US" smtClean="0"/>
              <a:pPr/>
              <a:t>‹#›</a:t>
            </a:fld>
            <a:endParaRPr lang="en-US"/>
          </a:p>
        </p:txBody>
      </p:sp>
    </p:spTree>
    <p:extLst>
      <p:ext uri="{BB962C8B-B14F-4D97-AF65-F5344CB8AC3E}">
        <p14:creationId xmlns:p14="http://schemas.microsoft.com/office/powerpoint/2010/main" val="35097548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3" name="Title 1"/>
          <p:cNvSpPr>
            <a:spLocks noGrp="1"/>
          </p:cNvSpPr>
          <p:nvPr>
            <p:ph type="title"/>
          </p:nvPr>
        </p:nvSpPr>
        <p:spPr>
          <a:xfrm>
            <a:off x="1295400" y="76200"/>
            <a:ext cx="6553200" cy="914400"/>
          </a:xfrm>
          <a:prstGeom prst="rect">
            <a:avLst/>
          </a:prstGeom>
        </p:spPr>
        <p:txBody>
          <a:bodyPr anchor="ctr"/>
          <a:lstStyle>
            <a:lvl1pPr>
              <a:defRPr sz="2800" b="1">
                <a:solidFill>
                  <a:schemeClr val="bg1"/>
                </a:solidFill>
                <a:latin typeface="Arial" pitchFamily="34" charset="0"/>
                <a:cs typeface="Arial" pitchFamily="34" charset="0"/>
              </a:defRPr>
            </a:lvl1pPr>
          </a:lstStyle>
          <a:p>
            <a:r>
              <a:rPr lang="en-US"/>
              <a:t>Click to edit Master title style</a:t>
            </a:r>
            <a:endParaRPr lang="en-US" dirty="0"/>
          </a:p>
        </p:txBody>
      </p:sp>
      <p:sp>
        <p:nvSpPr>
          <p:cNvPr id="4" name="Slide Number Placeholder 5"/>
          <p:cNvSpPr>
            <a:spLocks noGrp="1"/>
          </p:cNvSpPr>
          <p:nvPr>
            <p:ph type="sldNum" sz="quarter" idx="4"/>
          </p:nvPr>
        </p:nvSpPr>
        <p:spPr>
          <a:xfrm>
            <a:off x="8433706" y="6547758"/>
            <a:ext cx="710293" cy="310243"/>
          </a:xfrm>
          <a:prstGeom prst="rect">
            <a:avLst/>
          </a:prstGeom>
        </p:spPr>
        <p:txBody>
          <a:bodyPr lIns="91429" tIns="45714" rIns="91429" bIns="45714" anchor="ctr"/>
          <a:lstStyle>
            <a:lvl1pPr algn="r">
              <a:defRPr sz="1400" b="0"/>
            </a:lvl1pPr>
          </a:lstStyle>
          <a:p>
            <a:fld id="{4336D8BB-1FBA-4ECE-B83B-DC345E7EB0EF}" type="slidenum">
              <a:rPr lang="en-US" smtClean="0"/>
              <a:pPr/>
              <a:t>‹#›</a:t>
            </a:fld>
            <a:endParaRPr lang="en-US"/>
          </a:p>
        </p:txBody>
      </p:sp>
    </p:spTree>
    <p:extLst>
      <p:ext uri="{BB962C8B-B14F-4D97-AF65-F5344CB8AC3E}">
        <p14:creationId xmlns:p14="http://schemas.microsoft.com/office/powerpoint/2010/main" val="2229294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914400"/>
            <a:ext cx="7886700" cy="914400"/>
          </a:xfrm>
          <a:prstGeom prst="rect">
            <a:avLst/>
          </a:prstGeom>
        </p:spPr>
        <p:txBody>
          <a:bodyPr/>
          <a:lstStyle>
            <a:lvl1pPr>
              <a:defRPr>
                <a:solidFill>
                  <a:schemeClr val="bg1"/>
                </a:solidFill>
                <a:latin typeface="Helvetica" panose="020B0604020202020204" pitchFamily="34" charset="0"/>
                <a:cs typeface="Helvetica" panose="020B06040202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628650" y="1920240"/>
            <a:ext cx="7886700" cy="4572000"/>
          </a:xfrm>
          <a:prstGeom prst="rect">
            <a:avLst/>
          </a:prstGeom>
        </p:spPr>
        <p:txBody>
          <a:bodyPr/>
          <a:lstStyle>
            <a:lvl1pPr>
              <a:defRPr>
                <a:solidFill>
                  <a:schemeClr val="bg1"/>
                </a:solidFill>
                <a:latin typeface="Helvetica" panose="020B0604020202020204" pitchFamily="34" charset="0"/>
                <a:cs typeface="Helvetica" panose="020B0604020202020204" pitchFamily="34" charset="0"/>
              </a:defRPr>
            </a:lvl1pPr>
            <a:lvl2pPr>
              <a:defRPr>
                <a:solidFill>
                  <a:schemeClr val="bg1"/>
                </a:solidFill>
                <a:latin typeface="Helvetica" panose="020B0604020202020204" pitchFamily="34" charset="0"/>
                <a:cs typeface="Helvetica" panose="020B0604020202020204" pitchFamily="34" charset="0"/>
              </a:defRPr>
            </a:lvl2pPr>
            <a:lvl3pPr>
              <a:defRPr>
                <a:solidFill>
                  <a:schemeClr val="bg1"/>
                </a:solidFill>
                <a:latin typeface="Helvetica" panose="020B0604020202020204" pitchFamily="34" charset="0"/>
                <a:cs typeface="Helvetica" panose="020B0604020202020204" pitchFamily="34" charset="0"/>
              </a:defRPr>
            </a:lvl3pPr>
            <a:lvl4pPr>
              <a:defRPr>
                <a:solidFill>
                  <a:schemeClr val="bg1"/>
                </a:solidFill>
                <a:latin typeface="Helvetica" panose="020B0604020202020204" pitchFamily="34" charset="0"/>
                <a:cs typeface="Helvetica" panose="020B0604020202020204" pitchFamily="34" charset="0"/>
              </a:defRPr>
            </a:lvl4pPr>
            <a:lvl5pPr>
              <a:defRPr>
                <a:solidFill>
                  <a:schemeClr val="bg1"/>
                </a:solidFill>
                <a:latin typeface="Helvetica" panose="020B0604020202020204" pitchFamily="34" charset="0"/>
                <a:cs typeface="Helvetica"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p>
            <a:fld id="{67956FD1-027B-4AA9-90AB-E0D1C06098B1}" type="slidenum">
              <a:rPr lang="en-US" smtClean="0"/>
              <a:pPr/>
              <a:t>‹#›</a:t>
            </a:fld>
            <a:endParaRPr lang="en-US" dirty="0"/>
          </a:p>
        </p:txBody>
      </p:sp>
    </p:spTree>
    <p:extLst>
      <p:ext uri="{BB962C8B-B14F-4D97-AF65-F5344CB8AC3E}">
        <p14:creationId xmlns:p14="http://schemas.microsoft.com/office/powerpoint/2010/main" val="384286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a:prstGeom prst="rect">
            <a:avLst/>
          </a:prstGeom>
        </p:spPr>
        <p:txBody>
          <a:bodyPr anchor="b"/>
          <a:lstStyle>
            <a:lvl1pPr>
              <a:defRPr sz="6000">
                <a:solidFill>
                  <a:schemeClr val="bg1"/>
                </a:solidFill>
                <a:latin typeface="Helvetica" panose="020B0604020202020204" pitchFamily="34" charset="0"/>
                <a:cs typeface="Helvetica"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a:prstGeom prst="rect">
            <a:avLst/>
          </a:prstGeom>
        </p:spPr>
        <p:txBody>
          <a:bodyPr/>
          <a:lstStyle>
            <a:lvl1pPr marL="0" indent="0">
              <a:buNone/>
              <a:defRPr sz="2400">
                <a:solidFill>
                  <a:schemeClr val="bg1"/>
                </a:solidFill>
                <a:latin typeface="Helvetica" panose="020B0604020202020204" pitchFamily="34" charset="0"/>
                <a:cs typeface="Helvetica"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Slide Number Placeholder 3"/>
          <p:cNvSpPr>
            <a:spLocks noGrp="1"/>
          </p:cNvSpPr>
          <p:nvPr>
            <p:ph type="sldNum" sz="quarter" idx="10"/>
          </p:nvPr>
        </p:nvSpPr>
        <p:spPr/>
        <p:txBody>
          <a:bodyPr/>
          <a:lstStyle/>
          <a:p>
            <a:fld id="{67956FD1-027B-4AA9-90AB-E0D1C06098B1}" type="slidenum">
              <a:rPr lang="en-US" smtClean="0"/>
              <a:pPr/>
              <a:t>‹#›</a:t>
            </a:fld>
            <a:endParaRPr lang="en-US" dirty="0"/>
          </a:p>
        </p:txBody>
      </p:sp>
    </p:spTree>
    <p:extLst>
      <p:ext uri="{BB962C8B-B14F-4D97-AF65-F5344CB8AC3E}">
        <p14:creationId xmlns:p14="http://schemas.microsoft.com/office/powerpoint/2010/main" val="17461592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920240"/>
            <a:ext cx="3886200" cy="4572000"/>
          </a:xfrm>
          <a:prstGeom prst="rect">
            <a:avLst/>
          </a:prstGeom>
        </p:spPr>
        <p:txBody>
          <a:bodyPr/>
          <a:lstStyle>
            <a:lvl1pPr>
              <a:defRPr>
                <a:solidFill>
                  <a:schemeClr val="bg1"/>
                </a:solidFill>
                <a:latin typeface="Helvetica" panose="020B0604020202020204" pitchFamily="34" charset="0"/>
                <a:cs typeface="Helvetica" panose="020B0604020202020204" pitchFamily="34" charset="0"/>
              </a:defRPr>
            </a:lvl1pPr>
            <a:lvl2pPr>
              <a:defRPr>
                <a:solidFill>
                  <a:schemeClr val="bg1"/>
                </a:solidFill>
                <a:latin typeface="Helvetica" panose="020B0604020202020204" pitchFamily="34" charset="0"/>
                <a:cs typeface="Helvetica" panose="020B0604020202020204" pitchFamily="34" charset="0"/>
              </a:defRPr>
            </a:lvl2pPr>
            <a:lvl3pPr>
              <a:defRPr>
                <a:solidFill>
                  <a:schemeClr val="bg1"/>
                </a:solidFill>
                <a:latin typeface="Helvetica" panose="020B0604020202020204" pitchFamily="34" charset="0"/>
                <a:cs typeface="Helvetica" panose="020B0604020202020204" pitchFamily="34" charset="0"/>
              </a:defRPr>
            </a:lvl3pPr>
            <a:lvl4pPr>
              <a:defRPr>
                <a:solidFill>
                  <a:schemeClr val="bg1"/>
                </a:solidFill>
                <a:latin typeface="Helvetica" panose="020B0604020202020204" pitchFamily="34" charset="0"/>
                <a:cs typeface="Helvetica" panose="020B0604020202020204" pitchFamily="34" charset="0"/>
              </a:defRPr>
            </a:lvl4pPr>
            <a:lvl5pPr>
              <a:defRPr>
                <a:solidFill>
                  <a:schemeClr val="bg1"/>
                </a:solidFill>
                <a:latin typeface="Helvetica" panose="020B0604020202020204" pitchFamily="34" charset="0"/>
                <a:cs typeface="Helvetica"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920240"/>
            <a:ext cx="3886200" cy="4572000"/>
          </a:xfrm>
          <a:prstGeom prst="rect">
            <a:avLst/>
          </a:prstGeom>
        </p:spPr>
        <p:txBody>
          <a:bodyPr/>
          <a:lstStyle>
            <a:lvl1pPr>
              <a:defRPr>
                <a:solidFill>
                  <a:schemeClr val="bg1"/>
                </a:solidFill>
                <a:latin typeface="Helvetica" panose="020B0604020202020204" pitchFamily="34" charset="0"/>
                <a:cs typeface="Helvetica" panose="020B0604020202020204" pitchFamily="34" charset="0"/>
              </a:defRPr>
            </a:lvl1pPr>
            <a:lvl2pPr>
              <a:defRPr>
                <a:solidFill>
                  <a:schemeClr val="bg1"/>
                </a:solidFill>
                <a:latin typeface="Helvetica" panose="020B0604020202020204" pitchFamily="34" charset="0"/>
                <a:cs typeface="Helvetica" panose="020B0604020202020204" pitchFamily="34" charset="0"/>
              </a:defRPr>
            </a:lvl2pPr>
            <a:lvl3pPr>
              <a:defRPr>
                <a:solidFill>
                  <a:schemeClr val="bg1"/>
                </a:solidFill>
                <a:latin typeface="Helvetica" panose="020B0604020202020204" pitchFamily="34" charset="0"/>
                <a:cs typeface="Helvetica" panose="020B0604020202020204" pitchFamily="34" charset="0"/>
              </a:defRPr>
            </a:lvl3pPr>
            <a:lvl4pPr>
              <a:defRPr>
                <a:solidFill>
                  <a:schemeClr val="bg1"/>
                </a:solidFill>
                <a:latin typeface="Helvetica" panose="020B0604020202020204" pitchFamily="34" charset="0"/>
                <a:cs typeface="Helvetica" panose="020B0604020202020204" pitchFamily="34" charset="0"/>
              </a:defRPr>
            </a:lvl4pPr>
            <a:lvl5pPr>
              <a:defRPr>
                <a:solidFill>
                  <a:schemeClr val="bg1"/>
                </a:solidFill>
                <a:latin typeface="Helvetica" panose="020B0604020202020204" pitchFamily="34" charset="0"/>
                <a:cs typeface="Helvetica"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a:xfrm>
            <a:off x="628650" y="914400"/>
            <a:ext cx="7886700" cy="914400"/>
          </a:xfrm>
          <a:prstGeom prst="rect">
            <a:avLst/>
          </a:prstGeom>
        </p:spPr>
        <p:txBody>
          <a:bodyPr/>
          <a:lstStyle>
            <a:lvl1pPr>
              <a:defRPr>
                <a:solidFill>
                  <a:schemeClr val="bg1"/>
                </a:solidFill>
                <a:latin typeface="Helvetica" panose="020B0604020202020204" pitchFamily="34" charset="0"/>
                <a:cs typeface="Helvetica" panose="020B0604020202020204" pitchFamily="34" charset="0"/>
              </a:defRPr>
            </a:lvl1pPr>
          </a:lstStyle>
          <a:p>
            <a:r>
              <a:rPr lang="en-US"/>
              <a:t>Click to edit Master title style</a:t>
            </a:r>
          </a:p>
        </p:txBody>
      </p:sp>
      <p:sp>
        <p:nvSpPr>
          <p:cNvPr id="2" name="Slide Number Placeholder 1"/>
          <p:cNvSpPr>
            <a:spLocks noGrp="1"/>
          </p:cNvSpPr>
          <p:nvPr>
            <p:ph type="sldNum" sz="quarter" idx="10"/>
          </p:nvPr>
        </p:nvSpPr>
        <p:spPr/>
        <p:txBody>
          <a:bodyPr/>
          <a:lstStyle/>
          <a:p>
            <a:fld id="{67956FD1-027B-4AA9-90AB-E0D1C06098B1}" type="slidenum">
              <a:rPr lang="en-US" smtClean="0"/>
              <a:pPr/>
              <a:t>‹#›</a:t>
            </a:fld>
            <a:endParaRPr lang="en-US" dirty="0"/>
          </a:p>
        </p:txBody>
      </p:sp>
    </p:spTree>
    <p:extLst>
      <p:ext uri="{BB962C8B-B14F-4D97-AF65-F5344CB8AC3E}">
        <p14:creationId xmlns:p14="http://schemas.microsoft.com/office/powerpoint/2010/main" val="3926649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920240"/>
            <a:ext cx="3868340" cy="823912"/>
          </a:xfrm>
          <a:prstGeom prst="rect">
            <a:avLst/>
          </a:prstGeom>
        </p:spPr>
        <p:txBody>
          <a:bodyPr anchor="b"/>
          <a:lstStyle>
            <a:lvl1pPr marL="0" indent="0">
              <a:buNone/>
              <a:defRPr sz="2400" b="1">
                <a:solidFill>
                  <a:schemeClr val="bg1"/>
                </a:solidFill>
                <a:latin typeface="Helvetica" panose="020B0604020202020204" pitchFamily="34" charset="0"/>
                <a:cs typeface="Helvetica"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744151"/>
            <a:ext cx="3868340" cy="3749040"/>
          </a:xfrm>
          <a:prstGeom prst="rect">
            <a:avLst/>
          </a:prstGeom>
        </p:spPr>
        <p:txBody>
          <a:bodyPr/>
          <a:lstStyle>
            <a:lvl1pPr>
              <a:defRPr>
                <a:solidFill>
                  <a:schemeClr val="bg1"/>
                </a:solidFill>
                <a:latin typeface="Helvetica" panose="020B0604020202020204" pitchFamily="34" charset="0"/>
                <a:cs typeface="Helvetica" panose="020B0604020202020204" pitchFamily="34" charset="0"/>
              </a:defRPr>
            </a:lvl1pPr>
            <a:lvl2pPr>
              <a:defRPr>
                <a:solidFill>
                  <a:schemeClr val="bg1"/>
                </a:solidFill>
                <a:latin typeface="Helvetica" panose="020B0604020202020204" pitchFamily="34" charset="0"/>
                <a:cs typeface="Helvetica" panose="020B0604020202020204" pitchFamily="34" charset="0"/>
              </a:defRPr>
            </a:lvl2pPr>
            <a:lvl3pPr>
              <a:defRPr>
                <a:solidFill>
                  <a:schemeClr val="bg1"/>
                </a:solidFill>
                <a:latin typeface="Helvetica" panose="020B0604020202020204" pitchFamily="34" charset="0"/>
                <a:cs typeface="Helvetica" panose="020B0604020202020204" pitchFamily="34" charset="0"/>
              </a:defRPr>
            </a:lvl3pPr>
            <a:lvl4pPr>
              <a:defRPr>
                <a:solidFill>
                  <a:schemeClr val="bg1"/>
                </a:solidFill>
                <a:latin typeface="Helvetica" panose="020B0604020202020204" pitchFamily="34" charset="0"/>
                <a:cs typeface="Helvetica" panose="020B0604020202020204" pitchFamily="34" charset="0"/>
              </a:defRPr>
            </a:lvl4pPr>
            <a:lvl5pPr>
              <a:defRPr>
                <a:solidFill>
                  <a:schemeClr val="bg1"/>
                </a:solidFill>
                <a:latin typeface="Helvetica" panose="020B0604020202020204" pitchFamily="34" charset="0"/>
                <a:cs typeface="Helvetica"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920240"/>
            <a:ext cx="3887391" cy="823912"/>
          </a:xfrm>
          <a:prstGeom prst="rect">
            <a:avLst/>
          </a:prstGeom>
        </p:spPr>
        <p:txBody>
          <a:bodyPr anchor="b"/>
          <a:lstStyle>
            <a:lvl1pPr marL="0" indent="0">
              <a:buNone/>
              <a:defRPr sz="2400" b="1">
                <a:solidFill>
                  <a:schemeClr val="bg1"/>
                </a:solidFill>
                <a:latin typeface="Helvetica" panose="020B0604020202020204" pitchFamily="34" charset="0"/>
                <a:cs typeface="Helvetica"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744151"/>
            <a:ext cx="3887391" cy="3749040"/>
          </a:xfrm>
          <a:prstGeom prst="rect">
            <a:avLst/>
          </a:prstGeom>
        </p:spPr>
        <p:txBody>
          <a:bodyPr/>
          <a:lstStyle>
            <a:lvl1pPr>
              <a:defRPr>
                <a:solidFill>
                  <a:schemeClr val="bg1"/>
                </a:solidFill>
                <a:latin typeface="Helvetica" panose="020B0604020202020204" pitchFamily="34" charset="0"/>
                <a:cs typeface="Helvetica" panose="020B0604020202020204" pitchFamily="34" charset="0"/>
              </a:defRPr>
            </a:lvl1pPr>
            <a:lvl2pPr>
              <a:defRPr>
                <a:solidFill>
                  <a:schemeClr val="bg1"/>
                </a:solidFill>
                <a:latin typeface="Helvetica" panose="020B0604020202020204" pitchFamily="34" charset="0"/>
                <a:cs typeface="Helvetica" panose="020B0604020202020204" pitchFamily="34" charset="0"/>
              </a:defRPr>
            </a:lvl2pPr>
            <a:lvl3pPr>
              <a:defRPr>
                <a:solidFill>
                  <a:schemeClr val="bg1"/>
                </a:solidFill>
                <a:latin typeface="Helvetica" panose="020B0604020202020204" pitchFamily="34" charset="0"/>
                <a:cs typeface="Helvetica" panose="020B0604020202020204" pitchFamily="34" charset="0"/>
              </a:defRPr>
            </a:lvl3pPr>
            <a:lvl4pPr>
              <a:defRPr>
                <a:solidFill>
                  <a:schemeClr val="bg1"/>
                </a:solidFill>
                <a:latin typeface="Helvetica" panose="020B0604020202020204" pitchFamily="34" charset="0"/>
                <a:cs typeface="Helvetica" panose="020B0604020202020204" pitchFamily="34" charset="0"/>
              </a:defRPr>
            </a:lvl4pPr>
            <a:lvl5pPr>
              <a:defRPr>
                <a:solidFill>
                  <a:schemeClr val="bg1"/>
                </a:solidFill>
                <a:latin typeface="Helvetica" panose="020B0604020202020204" pitchFamily="34" charset="0"/>
                <a:cs typeface="Helvetica"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628650" y="914400"/>
            <a:ext cx="7886700" cy="914400"/>
          </a:xfrm>
          <a:prstGeom prst="rect">
            <a:avLst/>
          </a:prstGeom>
        </p:spPr>
        <p:txBody>
          <a:bodyPr/>
          <a:lstStyle>
            <a:lvl1pPr>
              <a:defRPr>
                <a:solidFill>
                  <a:schemeClr val="bg1"/>
                </a:solidFill>
                <a:latin typeface="Helvetica" panose="020B0604020202020204" pitchFamily="34" charset="0"/>
                <a:cs typeface="Helvetica" panose="020B0604020202020204" pitchFamily="34" charset="0"/>
              </a:defRPr>
            </a:lvl1pPr>
          </a:lstStyle>
          <a:p>
            <a:r>
              <a:rPr lang="en-US"/>
              <a:t>Click to edit Master title style</a:t>
            </a:r>
          </a:p>
        </p:txBody>
      </p:sp>
      <p:sp>
        <p:nvSpPr>
          <p:cNvPr id="7" name="Slide Number Placeholder 6"/>
          <p:cNvSpPr>
            <a:spLocks noGrp="1"/>
          </p:cNvSpPr>
          <p:nvPr>
            <p:ph type="sldNum" sz="quarter" idx="10"/>
          </p:nvPr>
        </p:nvSpPr>
        <p:spPr/>
        <p:txBody>
          <a:bodyPr/>
          <a:lstStyle/>
          <a:p>
            <a:fld id="{67956FD1-027B-4AA9-90AB-E0D1C06098B1}" type="slidenum">
              <a:rPr lang="en-US" smtClean="0"/>
              <a:pPr/>
              <a:t>‹#›</a:t>
            </a:fld>
            <a:endParaRPr lang="en-US" dirty="0"/>
          </a:p>
        </p:txBody>
      </p:sp>
    </p:spTree>
    <p:extLst>
      <p:ext uri="{BB962C8B-B14F-4D97-AF65-F5344CB8AC3E}">
        <p14:creationId xmlns:p14="http://schemas.microsoft.com/office/powerpoint/2010/main" val="763239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914400"/>
            <a:ext cx="7886700" cy="914400"/>
          </a:xfrm>
          <a:prstGeom prst="rect">
            <a:avLst/>
          </a:prstGeom>
        </p:spPr>
        <p:txBody>
          <a:bodyPr/>
          <a:lstStyle>
            <a:lvl1pPr>
              <a:defRPr>
                <a:solidFill>
                  <a:schemeClr val="bg1"/>
                </a:solidFill>
                <a:latin typeface="Helvetica" panose="020B0604020202020204" pitchFamily="34" charset="0"/>
                <a:cs typeface="Helvetica" panose="020B0604020202020204"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p>
            <a:fld id="{67956FD1-027B-4AA9-90AB-E0D1C06098B1}" type="slidenum">
              <a:rPr lang="en-US" smtClean="0"/>
              <a:pPr/>
              <a:t>‹#›</a:t>
            </a:fld>
            <a:endParaRPr lang="en-US" dirty="0"/>
          </a:p>
        </p:txBody>
      </p:sp>
    </p:spTree>
    <p:extLst>
      <p:ext uri="{BB962C8B-B14F-4D97-AF65-F5344CB8AC3E}">
        <p14:creationId xmlns:p14="http://schemas.microsoft.com/office/powerpoint/2010/main" val="1041446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9841" y="914400"/>
            <a:ext cx="2949178" cy="1426464"/>
          </a:xfrm>
          <a:prstGeom prst="rect">
            <a:avLst/>
          </a:prstGeom>
        </p:spPr>
        <p:txBody>
          <a:bodyPr anchor="b"/>
          <a:lstStyle>
            <a:lvl1pPr>
              <a:defRPr sz="3200">
                <a:solidFill>
                  <a:schemeClr val="bg1"/>
                </a:solidFill>
                <a:latin typeface="Helvetica" panose="020B0604020202020204" pitchFamily="34" charset="0"/>
                <a:cs typeface="Helvetica"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3887391" y="914399"/>
            <a:ext cx="4629150" cy="5577840"/>
          </a:xfrm>
          <a:prstGeom prst="rect">
            <a:avLst/>
          </a:prstGeom>
        </p:spPr>
        <p:txBody>
          <a:bodyPr/>
          <a:lstStyle>
            <a:lvl1pPr>
              <a:defRPr sz="3200">
                <a:solidFill>
                  <a:schemeClr val="bg1"/>
                </a:solidFill>
                <a:latin typeface="Helvetica" panose="020B0604020202020204" pitchFamily="34" charset="0"/>
                <a:cs typeface="Helvetica" panose="020B0604020202020204" pitchFamily="34" charset="0"/>
              </a:defRPr>
            </a:lvl1pPr>
            <a:lvl2pPr>
              <a:defRPr sz="2800">
                <a:solidFill>
                  <a:schemeClr val="bg1"/>
                </a:solidFill>
                <a:latin typeface="Helvetica" panose="020B0604020202020204" pitchFamily="34" charset="0"/>
                <a:cs typeface="Helvetica" panose="020B0604020202020204" pitchFamily="34" charset="0"/>
              </a:defRPr>
            </a:lvl2pPr>
            <a:lvl3pPr>
              <a:defRPr sz="2400">
                <a:solidFill>
                  <a:schemeClr val="bg1"/>
                </a:solidFill>
                <a:latin typeface="Helvetica" panose="020B0604020202020204" pitchFamily="34" charset="0"/>
                <a:cs typeface="Helvetica" panose="020B0604020202020204" pitchFamily="34" charset="0"/>
              </a:defRPr>
            </a:lvl3pPr>
            <a:lvl4pPr>
              <a:defRPr sz="2000">
                <a:solidFill>
                  <a:schemeClr val="bg1"/>
                </a:solidFill>
                <a:latin typeface="Helvetica" panose="020B0604020202020204" pitchFamily="34" charset="0"/>
                <a:cs typeface="Helvetica" panose="020B0604020202020204" pitchFamily="34" charset="0"/>
              </a:defRPr>
            </a:lvl4pPr>
            <a:lvl5pPr>
              <a:defRPr sz="2000">
                <a:solidFill>
                  <a:schemeClr val="bg1"/>
                </a:solidFill>
                <a:latin typeface="Helvetica" panose="020B0604020202020204" pitchFamily="34" charset="0"/>
                <a:cs typeface="Helvetica" panose="020B0604020202020204" pitchFamily="34"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340863"/>
            <a:ext cx="2949178" cy="4151375"/>
          </a:xfrm>
          <a:prstGeom prst="rect">
            <a:avLst/>
          </a:prstGeom>
        </p:spPr>
        <p:txBody>
          <a:bodyPr/>
          <a:lstStyle>
            <a:lvl1pPr marL="0" indent="0">
              <a:buNone/>
              <a:defRPr sz="1600">
                <a:solidFill>
                  <a:schemeClr val="bg1"/>
                </a:solidFill>
                <a:latin typeface="Helvetica" panose="020B0604020202020204" pitchFamily="34" charset="0"/>
                <a:cs typeface="Helvetica"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4"/>
          <p:cNvSpPr>
            <a:spLocks noGrp="1"/>
          </p:cNvSpPr>
          <p:nvPr>
            <p:ph type="sldNum" sz="quarter" idx="10"/>
          </p:nvPr>
        </p:nvSpPr>
        <p:spPr/>
        <p:txBody>
          <a:bodyPr/>
          <a:lstStyle/>
          <a:p>
            <a:fld id="{67956FD1-027B-4AA9-90AB-E0D1C06098B1}" type="slidenum">
              <a:rPr lang="en-US" smtClean="0"/>
              <a:pPr/>
              <a:t>‹#›</a:t>
            </a:fld>
            <a:endParaRPr lang="en-US" dirty="0"/>
          </a:p>
        </p:txBody>
      </p:sp>
    </p:spTree>
    <p:extLst>
      <p:ext uri="{BB962C8B-B14F-4D97-AF65-F5344CB8AC3E}">
        <p14:creationId xmlns:p14="http://schemas.microsoft.com/office/powerpoint/2010/main" val="1559675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67956FD1-027B-4AA9-90AB-E0D1C06098B1}" type="slidenum">
              <a:rPr lang="en-US" smtClean="0"/>
              <a:pPr/>
              <a:t>‹#›</a:t>
            </a:fld>
            <a:endParaRPr lang="en-US" dirty="0"/>
          </a:p>
        </p:txBody>
      </p:sp>
    </p:spTree>
    <p:extLst>
      <p:ext uri="{BB962C8B-B14F-4D97-AF65-F5344CB8AC3E}">
        <p14:creationId xmlns:p14="http://schemas.microsoft.com/office/powerpoint/2010/main" val="29273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image" Target="../media/image7.jpeg"/><Relationship Id="rId5" Type="http://schemas.openxmlformats.org/officeDocument/2006/relationships/theme" Target="../theme/theme2.xml"/><Relationship Id="rId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3">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7052308" y="6473282"/>
            <a:ext cx="20574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67956FD1-027B-4AA9-90AB-E0D1C06098B1}" type="slidenum">
              <a:rPr lang="en-US" smtClean="0"/>
              <a:pPr/>
              <a:t>‹#›</a:t>
            </a:fld>
            <a:endParaRPr lang="en-US" dirty="0"/>
          </a:p>
        </p:txBody>
      </p:sp>
    </p:spTree>
    <p:extLst>
      <p:ext uri="{BB962C8B-B14F-4D97-AF65-F5344CB8AC3E}">
        <p14:creationId xmlns:p14="http://schemas.microsoft.com/office/powerpoint/2010/main" val="460037298"/>
      </p:ext>
    </p:extLst>
  </p:cSld>
  <p:clrMap bg1="lt1" tx1="dk1" bg2="lt2" tx2="dk2" accent1="accent1" accent2="accent2" accent3="accent3" accent4="accent4" accent5="accent5" accent6="accent6" hlink="hlink" folHlink="folHlink"/>
  <p:sldLayoutIdLst>
    <p:sldLayoutId id="2147483670" r:id="rId1"/>
    <p:sldLayoutId id="2147483661" r:id="rId2"/>
    <p:sldLayoutId id="2147483673" r:id="rId3"/>
    <p:sldLayoutId id="2147483663" r:id="rId4"/>
    <p:sldLayoutId id="2147483664" r:id="rId5"/>
    <p:sldLayoutId id="2147483665" r:id="rId6"/>
    <p:sldLayoutId id="2147483666" r:id="rId7"/>
    <p:sldLayoutId id="2147483668" r:id="rId8"/>
    <p:sldLayoutId id="2147483678" r:id="rId9"/>
    <p:sldLayoutId id="2147483674" r:id="rId10"/>
    <p:sldLayoutId id="2147483672" r:id="rId11"/>
    <p:sldLayoutId id="2147483675" r:id="rId12"/>
    <p:sldLayoutId id="2147483677" r:id="rId13"/>
    <p:sldLayoutId id="2147483676" r:id="rId14"/>
    <p:sldLayoutId id="2147483669" r:id="rId15"/>
    <p:sldLayoutId id="2147483679" r:id="rId16"/>
    <p:sldLayoutId id="2147483680" r:id="rId17"/>
    <p:sldLayoutId id="2147483681" r:id="rId18"/>
    <p:sldLayoutId id="2147483682" r:id="rId19"/>
    <p:sldLayoutId id="2147483683" r:id="rId20"/>
    <p:sldLayoutId id="2147483691" r:id="rId2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2" descr="Banner OCT template.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0" y="1"/>
            <a:ext cx="9144000" cy="1127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8976013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Lst>
  <p:hf hdr="0" ftr="0" dt="0"/>
  <p:txStyles>
    <p:titleStyle>
      <a:lvl1pPr algn="ctr" defTabSz="457146"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146"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defTabSz="457146"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defTabSz="457146"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defTabSz="457146"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146" algn="ctr" defTabSz="457146"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6pPr>
      <a:lvl7pPr marL="914293" algn="ctr" defTabSz="457146"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7pPr>
      <a:lvl8pPr marL="1371440" algn="ctr" defTabSz="457146"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8pPr>
      <a:lvl9pPr marL="1828586" algn="ctr" defTabSz="457146"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9pPr>
    </p:titleStyle>
    <p:bodyStyle>
      <a:lvl1pPr marL="342860" indent="-342860" algn="l" defTabSz="457146"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128"/>
          <a:cs typeface="ＭＳ Ｐゴシック" charset="-128"/>
        </a:defRPr>
      </a:lvl1pPr>
      <a:lvl2pPr marL="742863" indent="-285717" algn="l" defTabSz="457146"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128"/>
          <a:cs typeface="+mn-cs"/>
        </a:defRPr>
      </a:lvl2pPr>
      <a:lvl3pPr marL="1142867" indent="-228573" algn="l" defTabSz="457146"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128"/>
          <a:cs typeface="+mn-cs"/>
        </a:defRPr>
      </a:lvl3pPr>
      <a:lvl4pPr marL="1600013" indent="-228573" algn="l" defTabSz="457146"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4pPr>
      <a:lvl5pPr marL="2057159" indent="-228573" algn="l" defTabSz="457146"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5pPr>
      <a:lvl6pPr marL="2514306" indent="-228573" algn="l" defTabSz="457146" rtl="0" eaLnBrk="1" latinLnBrk="0" hangingPunct="1">
        <a:spcBef>
          <a:spcPct val="20000"/>
        </a:spcBef>
        <a:buFont typeface="Arial"/>
        <a:buChar char="•"/>
        <a:defRPr sz="2000" kern="1200">
          <a:solidFill>
            <a:schemeClr val="tx1"/>
          </a:solidFill>
          <a:latin typeface="+mn-lt"/>
          <a:ea typeface="+mn-ea"/>
          <a:cs typeface="+mn-cs"/>
        </a:defRPr>
      </a:lvl6pPr>
      <a:lvl7pPr marL="2971453" indent="-228573" algn="l" defTabSz="457146" rtl="0" eaLnBrk="1" latinLnBrk="0" hangingPunct="1">
        <a:spcBef>
          <a:spcPct val="20000"/>
        </a:spcBef>
        <a:buFont typeface="Arial"/>
        <a:buChar char="•"/>
        <a:defRPr sz="2000" kern="1200">
          <a:solidFill>
            <a:schemeClr val="tx1"/>
          </a:solidFill>
          <a:latin typeface="+mn-lt"/>
          <a:ea typeface="+mn-ea"/>
          <a:cs typeface="+mn-cs"/>
        </a:defRPr>
      </a:lvl7pPr>
      <a:lvl8pPr marL="3428599" indent="-228573" algn="l" defTabSz="457146" rtl="0" eaLnBrk="1" latinLnBrk="0" hangingPunct="1">
        <a:spcBef>
          <a:spcPct val="20000"/>
        </a:spcBef>
        <a:buFont typeface="Arial"/>
        <a:buChar char="•"/>
        <a:defRPr sz="2000" kern="1200">
          <a:solidFill>
            <a:schemeClr val="tx1"/>
          </a:solidFill>
          <a:latin typeface="+mn-lt"/>
          <a:ea typeface="+mn-ea"/>
          <a:cs typeface="+mn-cs"/>
        </a:defRPr>
      </a:lvl8pPr>
      <a:lvl9pPr marL="3885746" indent="-228573" algn="l" defTabSz="45714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0.xml"/><Relationship Id="rId5" Type="http://schemas.openxmlformats.org/officeDocument/2006/relationships/image" Target="../media/image20.pn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0.xml"/><Relationship Id="rId1" Type="http://schemas.openxmlformats.org/officeDocument/2006/relationships/slideLayout" Target="../slideLayouts/slideLayout20.xml"/><Relationship Id="rId4" Type="http://schemas.openxmlformats.org/officeDocument/2006/relationships/image" Target="../media/image22.jp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jpeg"/><Relationship Id="rId18" Type="http://schemas.openxmlformats.org/officeDocument/2006/relationships/image" Target="../media/image39.jpe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jpeg"/><Relationship Id="rId2" Type="http://schemas.openxmlformats.org/officeDocument/2006/relationships/notesSlide" Target="../notesSlides/notesSlide12.xml"/><Relationship Id="rId16" Type="http://schemas.openxmlformats.org/officeDocument/2006/relationships/image" Target="../media/image37.jpeg"/><Relationship Id="rId20" Type="http://schemas.openxmlformats.org/officeDocument/2006/relationships/image" Target="../media/image41.jpeg"/><Relationship Id="rId1" Type="http://schemas.openxmlformats.org/officeDocument/2006/relationships/slideLayout" Target="../slideLayouts/slideLayout20.xml"/><Relationship Id="rId6" Type="http://schemas.openxmlformats.org/officeDocument/2006/relationships/image" Target="../media/image27.jpe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jpeg"/><Relationship Id="rId10" Type="http://schemas.openxmlformats.org/officeDocument/2006/relationships/image" Target="../media/image31.png"/><Relationship Id="rId19" Type="http://schemas.openxmlformats.org/officeDocument/2006/relationships/image" Target="../media/image40.jpe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jpeg"/></Relationships>
</file>

<file path=ppt/slides/_rels/slide14.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20.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jpeg"/></Relationships>
</file>

<file path=ppt/slides/_rels/slide15.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6.xml"/><Relationship Id="rId1" Type="http://schemas.openxmlformats.org/officeDocument/2006/relationships/slideLayout" Target="../slideLayouts/slideLayout20.xml"/><Relationship Id="rId6" Type="http://schemas.openxmlformats.org/officeDocument/2006/relationships/image" Target="../media/image54.emf"/><Relationship Id="rId5" Type="http://schemas.openxmlformats.org/officeDocument/2006/relationships/image" Target="../media/image53.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20.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20.xml"/><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20.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6.png"/><Relationship Id="rId5" Type="http://schemas.openxmlformats.org/officeDocument/2006/relationships/hyperlink" Target="https://www.nasa.gov/osdr/" TargetMode="External"/><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1.xml"/><Relationship Id="rId1" Type="http://schemas.openxmlformats.org/officeDocument/2006/relationships/slideLayout" Target="../slideLayouts/slideLayout20.xml"/><Relationship Id="rId5" Type="http://schemas.openxmlformats.org/officeDocument/2006/relationships/image" Target="../media/image69.svg"/><Relationship Id="rId4" Type="http://schemas.openxmlformats.org/officeDocument/2006/relationships/image" Target="../media/image68.png"/></Relationships>
</file>

<file path=ppt/slides/_rels/slide24.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4.svg"/><Relationship Id="rId2" Type="http://schemas.openxmlformats.org/officeDocument/2006/relationships/notesSlide" Target="../notesSlides/notesSlide22.xml"/><Relationship Id="rId1" Type="http://schemas.openxmlformats.org/officeDocument/2006/relationships/slideLayout" Target="../slideLayouts/slideLayout20.xml"/><Relationship Id="rId6" Type="http://schemas.openxmlformats.org/officeDocument/2006/relationships/image" Target="../media/image73.png"/><Relationship Id="rId5" Type="http://schemas.openxmlformats.org/officeDocument/2006/relationships/image" Target="../media/image72.jpeg"/><Relationship Id="rId4" Type="http://schemas.openxmlformats.org/officeDocument/2006/relationships/image" Target="../media/image71.png"/></Relationships>
</file>

<file path=ppt/slides/_rels/slide2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23.xml"/><Relationship Id="rId1" Type="http://schemas.openxmlformats.org/officeDocument/2006/relationships/slideLayout" Target="../slideLayouts/slideLayout20.xml"/><Relationship Id="rId4" Type="http://schemas.openxmlformats.org/officeDocument/2006/relationships/image" Target="../media/image76.png"/></Relationships>
</file>

<file path=ppt/slides/_rels/slide2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4.xml"/><Relationship Id="rId1" Type="http://schemas.openxmlformats.org/officeDocument/2006/relationships/slideLayout" Target="../slideLayouts/slideLayout20.xml"/><Relationship Id="rId4" Type="http://schemas.openxmlformats.org/officeDocument/2006/relationships/image" Target="../media/image78.png"/></Relationships>
</file>

<file path=ppt/slides/_rels/slide2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5.xml"/><Relationship Id="rId1" Type="http://schemas.openxmlformats.org/officeDocument/2006/relationships/slideLayout" Target="../slideLayouts/slideLayout20.xml"/><Relationship Id="rId6" Type="http://schemas.microsoft.com/office/2007/relationships/hdphoto" Target="../media/hdphoto3.wdp"/><Relationship Id="rId5" Type="http://schemas.openxmlformats.org/officeDocument/2006/relationships/image" Target="../media/image81.png"/><Relationship Id="rId4" Type="http://schemas.openxmlformats.org/officeDocument/2006/relationships/image" Target="../media/image80.jpeg"/></Relationships>
</file>

<file path=ppt/slides/_rels/slide28.xml.rels><?xml version="1.0" encoding="UTF-8" standalone="yes"?>
<Relationships xmlns="http://schemas.openxmlformats.org/package/2006/relationships"><Relationship Id="rId3" Type="http://schemas.openxmlformats.org/officeDocument/2006/relationships/hyperlink" Target="https://technology.nasa.gov/patent/TOP2-303#:~:text=The%20state%2Dof%2Dthe%2D,bank%20angle%20of%20the%20vehicle." TargetMode="External"/><Relationship Id="rId2" Type="http://schemas.openxmlformats.org/officeDocument/2006/relationships/notesSlide" Target="../notesSlides/notesSlide26.xml"/><Relationship Id="rId1" Type="http://schemas.openxmlformats.org/officeDocument/2006/relationships/slideLayout" Target="../slideLayouts/slideLayout20.xml"/><Relationship Id="rId6" Type="http://schemas.openxmlformats.org/officeDocument/2006/relationships/image" Target="../media/image83.png"/><Relationship Id="rId5" Type="http://schemas.openxmlformats.org/officeDocument/2006/relationships/hyperlink" Target="mailto:sarah.n.dsouza@nasa.gov" TargetMode="External"/><Relationship Id="rId4" Type="http://schemas.openxmlformats.org/officeDocument/2006/relationships/image" Target="../media/image82.jpeg"/></Relationships>
</file>

<file path=ppt/slides/_rels/slide2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7.xml"/><Relationship Id="rId1" Type="http://schemas.openxmlformats.org/officeDocument/2006/relationships/slideLayout" Target="../slideLayouts/slideLayout20.xml"/><Relationship Id="rId5" Type="http://schemas.openxmlformats.org/officeDocument/2006/relationships/hyperlink" Target="mailto:paul.Wercinski@nasa.gov" TargetMode="External"/><Relationship Id="rId4" Type="http://schemas.openxmlformats.org/officeDocument/2006/relationships/image" Target="../media/image8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www.science.org/doi/10.1126/scirobotics.adi2746" TargetMode="External"/><Relationship Id="rId7" Type="http://schemas.openxmlformats.org/officeDocument/2006/relationships/image" Target="../media/image88.png"/><Relationship Id="rId2" Type="http://schemas.openxmlformats.org/officeDocument/2006/relationships/notesSlide" Target="../notesSlides/notesSlide28.xml"/><Relationship Id="rId1" Type="http://schemas.openxmlformats.org/officeDocument/2006/relationships/slideLayout" Target="../slideLayouts/slideLayout20.xml"/><Relationship Id="rId6" Type="http://schemas.openxmlformats.org/officeDocument/2006/relationships/image" Target="../media/image87.jpeg"/><Relationship Id="rId5" Type="http://schemas.openxmlformats.org/officeDocument/2006/relationships/image" Target="../media/image86.png"/><Relationship Id="rId4" Type="http://schemas.openxmlformats.org/officeDocument/2006/relationships/image" Target="../media/image85.png"/></Relationships>
</file>

<file path=ppt/slides/_rels/slide31.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9.png"/><Relationship Id="rId7" Type="http://schemas.openxmlformats.org/officeDocument/2006/relationships/hyperlink" Target="https://irg.arc.nasa.gov/" TargetMode="External"/><Relationship Id="rId2" Type="http://schemas.openxmlformats.org/officeDocument/2006/relationships/notesSlide" Target="../notesSlides/notesSlide29.xml"/><Relationship Id="rId1" Type="http://schemas.openxmlformats.org/officeDocument/2006/relationships/slideLayout" Target="../slideLayouts/slideLayout20.xml"/><Relationship Id="rId6" Type="http://schemas.microsoft.com/office/2007/relationships/hdphoto" Target="../media/hdphoto4.wdp"/><Relationship Id="rId5" Type="http://schemas.openxmlformats.org/officeDocument/2006/relationships/image" Target="../media/image91.png"/><Relationship Id="rId4" Type="http://schemas.openxmlformats.org/officeDocument/2006/relationships/image" Target="../media/image90.jpeg"/><Relationship Id="rId9" Type="http://schemas.openxmlformats.org/officeDocument/2006/relationships/image" Target="../media/image93.svg"/></Relationships>
</file>

<file path=ppt/slides/_rels/slide32.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3.svg"/><Relationship Id="rId2" Type="http://schemas.openxmlformats.org/officeDocument/2006/relationships/notesSlide" Target="../notesSlides/notesSlide30.xml"/><Relationship Id="rId1" Type="http://schemas.openxmlformats.org/officeDocument/2006/relationships/slideLayout" Target="../slideLayouts/slideLayout20.xml"/><Relationship Id="rId6" Type="http://schemas.openxmlformats.org/officeDocument/2006/relationships/image" Target="../media/image92.png"/><Relationship Id="rId5" Type="http://schemas.openxmlformats.org/officeDocument/2006/relationships/hyperlink" Target="https://irg.arc.nasa.gov/" TargetMode="External"/><Relationship Id="rId4" Type="http://schemas.openxmlformats.org/officeDocument/2006/relationships/image" Target="../media/image95.png"/></Relationships>
</file>

<file path=ppt/slides/_rels/slide33.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93.svg"/><Relationship Id="rId2" Type="http://schemas.openxmlformats.org/officeDocument/2006/relationships/notesSlide" Target="../notesSlides/notesSlide31.xml"/><Relationship Id="rId1" Type="http://schemas.openxmlformats.org/officeDocument/2006/relationships/slideLayout" Target="../slideLayouts/slideLayout20.xml"/><Relationship Id="rId6" Type="http://schemas.openxmlformats.org/officeDocument/2006/relationships/image" Target="../media/image92.png"/><Relationship Id="rId5" Type="http://schemas.openxmlformats.org/officeDocument/2006/relationships/hyperlink" Target="https://irg.arc.nasa.gov/" TargetMode="External"/><Relationship Id="rId4" Type="http://schemas.openxmlformats.org/officeDocument/2006/relationships/image" Target="../media/image97.png"/></Relationships>
</file>

<file path=ppt/slides/_rels/slide34.xml.rels><?xml version="1.0" encoding="UTF-8" standalone="yes"?>
<Relationships xmlns="http://schemas.openxmlformats.org/package/2006/relationships"><Relationship Id="rId8" Type="http://schemas.openxmlformats.org/officeDocument/2006/relationships/image" Target="../media/image93.svg"/><Relationship Id="rId3" Type="http://schemas.openxmlformats.org/officeDocument/2006/relationships/image" Target="../media/image98.png"/><Relationship Id="rId7" Type="http://schemas.openxmlformats.org/officeDocument/2006/relationships/image" Target="../media/image92.png"/><Relationship Id="rId2" Type="http://schemas.openxmlformats.org/officeDocument/2006/relationships/notesSlide" Target="../notesSlides/notesSlide32.xml"/><Relationship Id="rId1" Type="http://schemas.openxmlformats.org/officeDocument/2006/relationships/slideLayout" Target="../slideLayouts/slideLayout20.xml"/><Relationship Id="rId6" Type="http://schemas.openxmlformats.org/officeDocument/2006/relationships/hyperlink" Target="https://irg.arc.nasa.gov/" TargetMode="External"/><Relationship Id="rId5" Type="http://schemas.openxmlformats.org/officeDocument/2006/relationships/image" Target="../media/image100.gif"/><Relationship Id="rId4" Type="http://schemas.openxmlformats.org/officeDocument/2006/relationships/image" Target="../media/image9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01.jpeg"/><Relationship Id="rId7" Type="http://schemas.openxmlformats.org/officeDocument/2006/relationships/image" Target="../media/image105.png"/><Relationship Id="rId2" Type="http://schemas.openxmlformats.org/officeDocument/2006/relationships/notesSlide" Target="../notesSlides/notesSlide33.xml"/><Relationship Id="rId1" Type="http://schemas.openxmlformats.org/officeDocument/2006/relationships/slideLayout" Target="../slideLayouts/slideLayout20.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37.xml.rels><?xml version="1.0" encoding="UTF-8" standalone="yes"?>
<Relationships xmlns="http://schemas.openxmlformats.org/package/2006/relationships"><Relationship Id="rId8" Type="http://schemas.openxmlformats.org/officeDocument/2006/relationships/hyperlink" Target="mailto:justin.pane@nasa.gov" TargetMode="External"/><Relationship Id="rId3" Type="http://schemas.openxmlformats.org/officeDocument/2006/relationships/image" Target="../media/image106.png"/><Relationship Id="rId7" Type="http://schemas.openxmlformats.org/officeDocument/2006/relationships/image" Target="../media/image110.jpeg"/><Relationship Id="rId2" Type="http://schemas.openxmlformats.org/officeDocument/2006/relationships/notesSlide" Target="../notesSlides/notesSlide34.xml"/><Relationship Id="rId1" Type="http://schemas.openxmlformats.org/officeDocument/2006/relationships/slideLayout" Target="../slideLayouts/slideLayout20.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jpeg"/><Relationship Id="rId9" Type="http://schemas.openxmlformats.org/officeDocument/2006/relationships/hyperlink" Target="https://www.nasa.gov/mmoc"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35.xml"/><Relationship Id="rId1" Type="http://schemas.openxmlformats.org/officeDocument/2006/relationships/slideLayout" Target="../slideLayouts/slideLayout20.xml"/><Relationship Id="rId6" Type="http://schemas.openxmlformats.org/officeDocument/2006/relationships/hyperlink" Target="https://www.nasa.gov/ames-engineering/spaceflight-division/mission-design-center/" TargetMode="External"/><Relationship Id="rId5" Type="http://schemas.openxmlformats.org/officeDocument/2006/relationships/image" Target="../media/image113.tiff"/><Relationship Id="rId4" Type="http://schemas.openxmlformats.org/officeDocument/2006/relationships/image" Target="../media/image112.png"/></Relationships>
</file>

<file path=ppt/slides/_rels/slide3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6.xml"/><Relationship Id="rId1" Type="http://schemas.openxmlformats.org/officeDocument/2006/relationships/slideLayout" Target="../slideLayouts/slideLayout20.xml"/><Relationship Id="rId6" Type="http://schemas.openxmlformats.org/officeDocument/2006/relationships/image" Target="../media/image117.jpeg"/><Relationship Id="rId5" Type="http://schemas.openxmlformats.org/officeDocument/2006/relationships/image" Target="../media/image116.png"/><Relationship Id="rId4" Type="http://schemas.openxmlformats.org/officeDocument/2006/relationships/image" Target="../media/image11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0.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7.xml"/><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3" Type="http://schemas.openxmlformats.org/officeDocument/2006/relationships/hyperlink" Target="https://www.nasa.gov/osdr-genelab-about/" TargetMode="External"/><Relationship Id="rId2" Type="http://schemas.openxmlformats.org/officeDocument/2006/relationships/image" Target="../media/image119.png"/><Relationship Id="rId1" Type="http://schemas.openxmlformats.org/officeDocument/2006/relationships/slideLayout" Target="../slideLayouts/slideLayout20.xml"/><Relationship Id="rId6" Type="http://schemas.openxmlformats.org/officeDocument/2006/relationships/hyperlink" Target="https://gcc02.safelinks.protection.outlook.com/?url=https%3A%2F%2Fen.wikipedia.org%2Fwiki%2FCommercial_Orbital_Transportation_Services&amp;data=05%7C02%7Cdavid.j.loftus%40nasa.gov%7C75af951d25cd4e1c70fc08dd6b239562%7C7005d45845be48ae8140d43da96dd17b%7C0%7C0%7C638784522768821325%7CUnknown%7CTWFpbGZsb3d8eyJFbXB0eU1hcGkiOnRydWUsIlYiOiIwLjAuMDAwMCIsIlAiOiJXaW4zMiIsIkFOIjoiTWFpbCIsIldUIjoyfQ%3D%3D%7C0%7C%7C%7C&amp;sdata=MuYnqPn5biRW8wjbOncR5DFeAo1nCk%2F1pA28dZrGzwA%3D&amp;reserved=0" TargetMode="External"/><Relationship Id="rId5" Type="http://schemas.openxmlformats.org/officeDocument/2006/relationships/hyperlink" Target="https://www.nasa.gov/international-space-station/space-station-research-and-technology/in-space-production-applications/" TargetMode="External"/><Relationship Id="rId4" Type="http://schemas.openxmlformats.org/officeDocument/2006/relationships/hyperlink" Target="https://www.nasa.gov/intelligent-systems-division/"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hyperlink" Target="https://hdl.handle.net/2346/94760" TargetMode="External"/><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11.jpeg"/><Relationship Id="rId5" Type="http://schemas.openxmlformats.org/officeDocument/2006/relationships/hyperlink" Target="https://hdl.handle.net/2346/98823" TargetMode="External"/><Relationship Id="rId4" Type="http://schemas.openxmlformats.org/officeDocument/2006/relationships/hyperlink" Target="https://hdl.handle.net/2346/98761"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0.xml"/><Relationship Id="rId5" Type="http://schemas.openxmlformats.org/officeDocument/2006/relationships/image" Target="../media/image16.jpe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67956FD1-027B-4AA9-90AB-E0D1C06098B1}" type="slidenum">
              <a:rPr lang="en-US" smtClean="0"/>
              <a:pPr/>
              <a:t>1</a:t>
            </a:fld>
            <a:endParaRPr lang="en-US" dirty="0"/>
          </a:p>
        </p:txBody>
      </p:sp>
      <p:sp>
        <p:nvSpPr>
          <p:cNvPr id="3" name="Title 2"/>
          <p:cNvSpPr>
            <a:spLocks noGrp="1"/>
          </p:cNvSpPr>
          <p:nvPr>
            <p:ph type="title"/>
          </p:nvPr>
        </p:nvSpPr>
        <p:spPr>
          <a:xfrm>
            <a:off x="61222" y="83500"/>
            <a:ext cx="7886700" cy="660779"/>
          </a:xfrm>
        </p:spPr>
        <p:txBody>
          <a:bodyPr/>
          <a:lstStyle/>
          <a:p>
            <a:pPr algn="ctr"/>
            <a:r>
              <a:rPr lang="en-US" sz="2400" dirty="0"/>
              <a:t>NASA Ames Capabilities/Facilities/Services</a:t>
            </a:r>
            <a:br>
              <a:rPr lang="en-US" sz="2400" dirty="0"/>
            </a:br>
            <a:r>
              <a:rPr lang="en-US" sz="1400" dirty="0"/>
              <a:t>(List of Contents)</a:t>
            </a:r>
          </a:p>
        </p:txBody>
      </p:sp>
      <p:sp>
        <p:nvSpPr>
          <p:cNvPr id="4" name="TextBox 3">
            <a:extLst>
              <a:ext uri="{FF2B5EF4-FFF2-40B4-BE49-F238E27FC236}">
                <a16:creationId xmlns:a16="http://schemas.microsoft.com/office/drawing/2014/main" id="{87DE47D2-988B-7926-B5A0-FEF487F1C3D0}"/>
              </a:ext>
            </a:extLst>
          </p:cNvPr>
          <p:cNvSpPr txBox="1"/>
          <p:nvPr/>
        </p:nvSpPr>
        <p:spPr>
          <a:xfrm>
            <a:off x="61222" y="929269"/>
            <a:ext cx="8653347" cy="2585323"/>
          </a:xfrm>
          <a:prstGeom prst="rect">
            <a:avLst/>
          </a:prstGeom>
          <a:noFill/>
        </p:spPr>
        <p:txBody>
          <a:bodyPr wrap="square" rtlCol="0">
            <a:spAutoFit/>
          </a:bodyPr>
          <a:lstStyle/>
          <a:p>
            <a:r>
              <a:rPr lang="en-US" dirty="0"/>
              <a:t>Author List:</a:t>
            </a:r>
          </a:p>
          <a:p>
            <a:endParaRPr lang="en-US" dirty="0"/>
          </a:p>
          <a:p>
            <a:r>
              <a:rPr lang="en-US" sz="1400" dirty="0"/>
              <a:t>Sharmila Bhattacharya, Matthew C. Napoli, Daniel J. </a:t>
            </a:r>
            <a:r>
              <a:rPr lang="en-US" sz="1400" dirty="0" err="1"/>
              <a:t>Rasky</a:t>
            </a:r>
            <a:r>
              <a:rPr lang="en-US" sz="1400" dirty="0"/>
              <a:t>, Kenneth Cheung, Jose V. Benavides, Liz Wagstaff, David B. Hash, Jessica J. Marquez, Justin Pane, Alan Cassell, Parag A. </a:t>
            </a:r>
            <a:r>
              <a:rPr lang="en-US" sz="1400" dirty="0" err="1"/>
              <a:t>Vaishampayan</a:t>
            </a:r>
            <a:r>
              <a:rPr lang="en-US" sz="1400" dirty="0"/>
              <a:t>, Michael Flynn, Grace A. </a:t>
            </a:r>
            <a:r>
              <a:rPr lang="en-US" sz="1400" dirty="0" err="1"/>
              <a:t>Belancik</a:t>
            </a:r>
            <a:r>
              <a:rPr lang="en-US" sz="1400" dirty="0"/>
              <a:t>, Frances M. Donovan, Jessica A. Lee, </a:t>
            </a:r>
            <a:r>
              <a:rPr lang="en-US" sz="1400" dirty="0" err="1"/>
              <a:t>Samrawit</a:t>
            </a:r>
            <a:r>
              <a:rPr lang="en-US" sz="1400" dirty="0"/>
              <a:t> G. Gebre, Matthew J. </a:t>
            </a:r>
            <a:r>
              <a:rPr lang="en-US" sz="1400" dirty="0" err="1"/>
              <a:t>Gasch</a:t>
            </a:r>
            <a:r>
              <a:rPr lang="en-US" sz="1400" dirty="0"/>
              <a:t>, Sarah N. D’Souza, Paul F. </a:t>
            </a:r>
            <a:r>
              <a:rPr lang="en-US" sz="1400" dirty="0" err="1"/>
              <a:t>Wercinski</a:t>
            </a:r>
            <a:r>
              <a:rPr lang="en-US" sz="1400" dirty="0"/>
              <a:t>, Peter S. Race, Alex </a:t>
            </a:r>
            <a:r>
              <a:rPr lang="en-US" sz="1400" dirty="0" err="1"/>
              <a:t>Mazhari</a:t>
            </a:r>
            <a:r>
              <a:rPr lang="en-US" sz="1400" dirty="0"/>
              <a:t>, Egle </a:t>
            </a:r>
            <a:r>
              <a:rPr lang="en-US" sz="1400" dirty="0" err="1"/>
              <a:t>Cekanaviciute</a:t>
            </a:r>
            <a:r>
              <a:rPr lang="en-US" sz="1400" dirty="0"/>
              <a:t>, Kimberlee H. Shish, Nhan T. Nguyen, Brian J. Glass, Matthew C. Deans, Jeremy D. Frank, </a:t>
            </a:r>
            <a:r>
              <a:rPr lang="en-US" sz="1400" dirty="0" err="1"/>
              <a:t>Uland</a:t>
            </a:r>
            <a:r>
              <a:rPr lang="en-US" sz="1400" dirty="0"/>
              <a:t> Y. Wong.</a:t>
            </a:r>
          </a:p>
          <a:p>
            <a:endParaRPr lang="en-US" sz="1400" dirty="0"/>
          </a:p>
          <a:p>
            <a:r>
              <a:rPr lang="en-US" sz="1400" dirty="0"/>
              <a:t>Affiliation:</a:t>
            </a:r>
          </a:p>
          <a:p>
            <a:r>
              <a:rPr lang="en-US" sz="1400" dirty="0"/>
              <a:t>NASA Ames Research Center</a:t>
            </a:r>
          </a:p>
          <a:p>
            <a:r>
              <a:rPr lang="en-US" sz="1400" dirty="0"/>
              <a:t>Moffett Field, CA 94035.   </a:t>
            </a:r>
          </a:p>
        </p:txBody>
      </p:sp>
    </p:spTree>
    <p:extLst>
      <p:ext uri="{BB962C8B-B14F-4D97-AF65-F5344CB8AC3E}">
        <p14:creationId xmlns:p14="http://schemas.microsoft.com/office/powerpoint/2010/main" val="22777758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67956FD1-027B-4AA9-90AB-E0D1C06098B1}" type="slidenum">
              <a:rPr lang="en-US" smtClean="0"/>
              <a:pPr/>
              <a:t>10</a:t>
            </a:fld>
            <a:endParaRPr lang="en-US" dirty="0"/>
          </a:p>
        </p:txBody>
      </p:sp>
      <p:sp>
        <p:nvSpPr>
          <p:cNvPr id="3" name="Title 2"/>
          <p:cNvSpPr>
            <a:spLocks noGrp="1"/>
          </p:cNvSpPr>
          <p:nvPr>
            <p:ph type="title"/>
          </p:nvPr>
        </p:nvSpPr>
        <p:spPr/>
        <p:txBody>
          <a:bodyPr lIns="91440" tIns="45720" rIns="91440" bIns="45720" anchor="t"/>
          <a:lstStyle/>
          <a:p>
            <a:r>
              <a:rPr lang="en-US" sz="2000" dirty="0">
                <a:latin typeface="Helvetica"/>
                <a:cs typeface="Helvetica"/>
              </a:rPr>
              <a:t>CO</a:t>
            </a:r>
            <a:r>
              <a:rPr lang="en-US" sz="2000" baseline="-25000" dirty="0">
                <a:latin typeface="Helvetica"/>
                <a:cs typeface="Helvetica"/>
              </a:rPr>
              <a:t>2</a:t>
            </a:r>
            <a:r>
              <a:rPr lang="en-US" sz="2000" dirty="0">
                <a:latin typeface="Helvetica"/>
                <a:cs typeface="Helvetica"/>
              </a:rPr>
              <a:t>-Based Biomanufacturing Platform and Facilities at Ames </a:t>
            </a:r>
            <a:br>
              <a:rPr lang="en-US" sz="2000" dirty="0">
                <a:latin typeface="Helvetica"/>
                <a:cs typeface="Helvetica"/>
              </a:rPr>
            </a:br>
            <a:r>
              <a:rPr lang="en-US" sz="2000" dirty="0">
                <a:latin typeface="Helvetica"/>
                <a:cs typeface="Helvetica"/>
              </a:rPr>
              <a:t>“Make it there, not take it there”</a:t>
            </a:r>
            <a:endParaRPr lang="en-US" sz="2000" dirty="0"/>
          </a:p>
        </p:txBody>
      </p:sp>
      <p:sp>
        <p:nvSpPr>
          <p:cNvPr id="5" name="Content Placeholder 4"/>
          <p:cNvSpPr>
            <a:spLocks noGrp="1"/>
          </p:cNvSpPr>
          <p:nvPr>
            <p:ph sz="half" idx="12"/>
          </p:nvPr>
        </p:nvSpPr>
        <p:spPr>
          <a:xfrm>
            <a:off x="230886" y="5120330"/>
            <a:ext cx="4338164" cy="1291148"/>
          </a:xfrm>
          <a:solidFill>
            <a:schemeClr val="accent5">
              <a:lumMod val="20000"/>
              <a:lumOff val="80000"/>
            </a:schemeClr>
          </a:solidFill>
        </p:spPr>
        <p:txBody>
          <a:bodyPr lIns="91440" tIns="45720" rIns="91440" bIns="45720" anchor="t"/>
          <a:lstStyle/>
          <a:p>
            <a:r>
              <a:rPr lang="en-US" b="1" dirty="0"/>
              <a:t>SUMMARY </a:t>
            </a:r>
            <a:r>
              <a:rPr lang="en-US" dirty="0">
                <a:latin typeface="Arial"/>
                <a:cs typeface="Arial"/>
              </a:rPr>
              <a:t>The CO</a:t>
            </a:r>
            <a:r>
              <a:rPr lang="en-US" baseline="-25000" dirty="0">
                <a:latin typeface="Arial"/>
                <a:cs typeface="Arial"/>
              </a:rPr>
              <a:t>2</a:t>
            </a:r>
            <a:r>
              <a:rPr lang="en-US" dirty="0">
                <a:latin typeface="Arial"/>
                <a:cs typeface="Arial"/>
              </a:rPr>
              <a:t>-Based Biomanufacturing facilities within the Bioengineering Branch at NASA Ames are at the forefront of biomanufacturing in space.  Over 2000 sq ft laboratory spaces, standard and custom bioreactors, purification subsystems, in-house analytical capabilities and relationships with vendors allow for rapid engineering of microbes, subsystems, and platform build design through validation.</a:t>
            </a:r>
            <a:endParaRPr lang="en-US" dirty="0"/>
          </a:p>
        </p:txBody>
      </p:sp>
      <p:sp>
        <p:nvSpPr>
          <p:cNvPr id="6" name="Content Placeholder 5"/>
          <p:cNvSpPr>
            <a:spLocks noGrp="1"/>
          </p:cNvSpPr>
          <p:nvPr>
            <p:ph sz="half" idx="13"/>
          </p:nvPr>
        </p:nvSpPr>
        <p:spPr>
          <a:xfrm>
            <a:off x="4702086" y="868404"/>
            <a:ext cx="4321124" cy="3882080"/>
          </a:xfrm>
        </p:spPr>
        <p:txBody>
          <a:bodyPr lIns="91440" tIns="45720" rIns="91440" bIns="45720" anchor="t"/>
          <a:lstStyle/>
          <a:p>
            <a:r>
              <a:rPr lang="en-US" b="1" dirty="0">
                <a:latin typeface="Arial"/>
                <a:cs typeface="Arial"/>
              </a:rPr>
              <a:t>KEY ATTRIBUTES / COMPETENCY</a:t>
            </a:r>
          </a:p>
          <a:p>
            <a:pPr marL="171450" indent="-171450">
              <a:buFont typeface="Arial"/>
              <a:buChar char="•"/>
            </a:pPr>
            <a:r>
              <a:rPr lang="en-US" dirty="0">
                <a:latin typeface="Arial"/>
                <a:cs typeface="Arial"/>
              </a:rPr>
              <a:t>Custom developed bioprocessing platform for use in resource limited environments, variable gravity conditions.</a:t>
            </a:r>
          </a:p>
          <a:p>
            <a:pPr marL="171450" indent="-171450">
              <a:buFont typeface="Arial"/>
              <a:buChar char="•"/>
            </a:pPr>
            <a:r>
              <a:rPr lang="en-US" dirty="0" err="1">
                <a:latin typeface="Arial"/>
                <a:cs typeface="Arial"/>
              </a:rPr>
              <a:t>BioManufacturing</a:t>
            </a:r>
            <a:r>
              <a:rPr lang="en-US" dirty="0">
                <a:latin typeface="Arial"/>
                <a:cs typeface="Arial"/>
              </a:rPr>
              <a:t> from waste streams or CO</a:t>
            </a:r>
            <a:r>
              <a:rPr lang="en-US" baseline="-25000" dirty="0">
                <a:latin typeface="Arial"/>
                <a:cs typeface="Arial"/>
              </a:rPr>
              <a:t>2 </a:t>
            </a:r>
            <a:r>
              <a:rPr lang="en-US" dirty="0">
                <a:latin typeface="Arial"/>
                <a:cs typeface="Arial"/>
              </a:rPr>
              <a:t>derived feedstocks. Liter scale. His tag purification scheme.</a:t>
            </a:r>
            <a:endParaRPr lang="en-US" dirty="0"/>
          </a:p>
          <a:p>
            <a:pPr marL="171450" indent="-171450">
              <a:buFont typeface="Arial"/>
              <a:buChar char="•"/>
            </a:pPr>
            <a:r>
              <a:rPr lang="en-US" dirty="0">
                <a:latin typeface="Arial"/>
                <a:cs typeface="Arial"/>
              </a:rPr>
              <a:t>Flexible modified COTS design with reconfigurable, subsystems that are re-usable/replaceable, can be packaged for middeck locker volumes.</a:t>
            </a:r>
          </a:p>
          <a:p>
            <a:pPr marL="171450" indent="-171450">
              <a:buFont typeface="Arial"/>
              <a:buChar char="•"/>
            </a:pPr>
            <a:r>
              <a:rPr lang="en-US" dirty="0">
                <a:latin typeface="Arial"/>
                <a:cs typeface="Arial"/>
              </a:rPr>
              <a:t>Semi-autonomous operation and processing, requiring no tools for assembly and minimal crew time. </a:t>
            </a:r>
          </a:p>
          <a:p>
            <a:pPr marL="171450" indent="-171450">
              <a:buFont typeface="Arial"/>
              <a:buChar char="•"/>
            </a:pPr>
            <a:r>
              <a:rPr lang="en-US" dirty="0">
                <a:latin typeface="Arial"/>
                <a:cs typeface="Arial"/>
              </a:rPr>
              <a:t>Multiple media formulations developed including minimal medias using CO</a:t>
            </a:r>
            <a:r>
              <a:rPr lang="en-US" baseline="-25000" dirty="0">
                <a:latin typeface="Arial"/>
                <a:cs typeface="Arial"/>
              </a:rPr>
              <a:t>2</a:t>
            </a:r>
            <a:r>
              <a:rPr lang="en-US" dirty="0">
                <a:latin typeface="Arial"/>
                <a:cs typeface="Arial"/>
              </a:rPr>
              <a:t>-derived feedstocks, formulations based on waste utilization, brine, or salts from regolith.</a:t>
            </a:r>
          </a:p>
          <a:p>
            <a:pPr marL="171450" indent="-171450">
              <a:buFont typeface="Arial"/>
              <a:buChar char="•"/>
            </a:pPr>
            <a:r>
              <a:rPr lang="en-US" dirty="0">
                <a:latin typeface="Arial"/>
                <a:cs typeface="Arial"/>
              </a:rPr>
              <a:t>Genetic engineering and bioprocess development and optimization.  Bioreactor materials expertise.</a:t>
            </a:r>
            <a:endParaRPr lang="en-US" dirty="0"/>
          </a:p>
          <a:p>
            <a:pPr marL="171450" indent="-171450">
              <a:buFont typeface="Arial"/>
              <a:buChar char="•"/>
            </a:pPr>
            <a:r>
              <a:rPr lang="en-US" dirty="0">
                <a:latin typeface="Arial"/>
                <a:cs typeface="Arial"/>
              </a:rPr>
              <a:t>Decades of experience in developing biological platforms for use in space, from concept and </a:t>
            </a:r>
            <a:r>
              <a:rPr lang="en-US" dirty="0" err="1">
                <a:latin typeface="Arial"/>
                <a:cs typeface="Arial"/>
              </a:rPr>
              <a:t>requirements,to</a:t>
            </a:r>
            <a:r>
              <a:rPr lang="en-US" dirty="0">
                <a:latin typeface="Arial"/>
                <a:cs typeface="Arial"/>
              </a:rPr>
              <a:t> drawings, build, test, verification and delivery.</a:t>
            </a:r>
          </a:p>
          <a:p>
            <a:pPr marL="171450" indent="-171450">
              <a:buChar char="-"/>
            </a:pPr>
            <a:endParaRPr lang="en-US" dirty="0">
              <a:solidFill>
                <a:srgbClr val="000000"/>
              </a:solidFill>
            </a:endParaRPr>
          </a:p>
        </p:txBody>
      </p:sp>
      <p:sp>
        <p:nvSpPr>
          <p:cNvPr id="7" name="Content Placeholder 6"/>
          <p:cNvSpPr>
            <a:spLocks noGrp="1"/>
          </p:cNvSpPr>
          <p:nvPr>
            <p:ph sz="half" idx="14"/>
          </p:nvPr>
        </p:nvSpPr>
        <p:spPr>
          <a:xfrm>
            <a:off x="4700017" y="4771750"/>
            <a:ext cx="4321124" cy="1199680"/>
          </a:xfrm>
        </p:spPr>
        <p:txBody>
          <a:bodyPr lIns="91440" tIns="45720" rIns="91440" bIns="45720" anchor="t"/>
          <a:lstStyle/>
          <a:p>
            <a:pPr>
              <a:lnSpc>
                <a:spcPts val="1440"/>
              </a:lnSpc>
            </a:pPr>
            <a:r>
              <a:rPr lang="en-US" b="1" dirty="0">
                <a:latin typeface="Arial"/>
                <a:cs typeface="Arial"/>
              </a:rPr>
              <a:t>HERITAGE</a:t>
            </a:r>
          </a:p>
          <a:p>
            <a:pPr marL="171450" indent="-171450">
              <a:lnSpc>
                <a:spcPts val="1440"/>
              </a:lnSpc>
              <a:buFont typeface="Arial" panose="020B0604020202020204" pitchFamily="34" charset="0"/>
              <a:buChar char="•"/>
            </a:pPr>
            <a:r>
              <a:rPr lang="en-US" dirty="0">
                <a:latin typeface="Arial"/>
                <a:cs typeface="Arial"/>
              </a:rPr>
              <a:t>Tested using biomanufacturing model organisms, bacteria and yeasts, secreted and cell bound products. </a:t>
            </a:r>
          </a:p>
          <a:p>
            <a:pPr marL="171450" indent="-171450">
              <a:lnSpc>
                <a:spcPts val="1440"/>
              </a:lnSpc>
              <a:buFont typeface="Arial" panose="020B0604020202020204" pitchFamily="34" charset="0"/>
              <a:buChar char="•"/>
            </a:pPr>
            <a:r>
              <a:rPr lang="en-US" dirty="0">
                <a:latin typeface="Arial"/>
                <a:cs typeface="Arial"/>
              </a:rPr>
              <a:t>Custom cell lysis units developed with Claremont Biosystems based on units flown on ISS. </a:t>
            </a:r>
          </a:p>
          <a:p>
            <a:pPr marL="171450" indent="-171450">
              <a:lnSpc>
                <a:spcPts val="1440"/>
              </a:lnSpc>
              <a:buFont typeface="Arial" panose="020B0604020202020204" pitchFamily="34" charset="0"/>
              <a:buChar char="•"/>
            </a:pPr>
            <a:endParaRPr lang="en-US" dirty="0"/>
          </a:p>
        </p:txBody>
      </p:sp>
      <p:pic>
        <p:nvPicPr>
          <p:cNvPr id="15" name="Picture 14">
            <a:extLst>
              <a:ext uri="{FF2B5EF4-FFF2-40B4-BE49-F238E27FC236}">
                <a16:creationId xmlns:a16="http://schemas.microsoft.com/office/drawing/2014/main" id="{169A057C-6548-602E-B744-331A16D1C4BA}"/>
              </a:ext>
            </a:extLst>
          </p:cNvPr>
          <p:cNvPicPr>
            <a:picLocks noChangeAspect="1"/>
          </p:cNvPicPr>
          <p:nvPr/>
        </p:nvPicPr>
        <p:blipFill>
          <a:blip r:embed="rId3"/>
          <a:stretch>
            <a:fillRect/>
          </a:stretch>
        </p:blipFill>
        <p:spPr>
          <a:xfrm>
            <a:off x="293409" y="2177903"/>
            <a:ext cx="2046929" cy="1539206"/>
          </a:xfrm>
          <a:prstGeom prst="rect">
            <a:avLst/>
          </a:prstGeom>
        </p:spPr>
      </p:pic>
      <p:sp>
        <p:nvSpPr>
          <p:cNvPr id="8" name="Content Placeholder 7"/>
          <p:cNvSpPr>
            <a:spLocks noGrp="1"/>
          </p:cNvSpPr>
          <p:nvPr>
            <p:ph sz="half" idx="15"/>
          </p:nvPr>
        </p:nvSpPr>
        <p:spPr>
          <a:xfrm>
            <a:off x="4700017" y="5989596"/>
            <a:ext cx="4321124" cy="598383"/>
          </a:xfrm>
        </p:spPr>
        <p:txBody>
          <a:bodyPr lIns="91440" tIns="45720" rIns="91440" bIns="45720" anchor="t"/>
          <a:lstStyle/>
          <a:p>
            <a:r>
              <a:rPr lang="en-US" b="1" dirty="0">
                <a:latin typeface="Arial"/>
                <a:cs typeface="Arial"/>
              </a:rPr>
              <a:t>APPLICATIONS BEYOND: </a:t>
            </a:r>
            <a:r>
              <a:rPr lang="en-US" dirty="0">
                <a:effectLst/>
                <a:ea typeface="Times New Roman" panose="02020603050405020304" pitchFamily="18" charset="0"/>
              </a:rPr>
              <a:t>bioreactors and platform subsystems can be integrated into closed loop life support systems, biomining, waste recycling and materials recovery.</a:t>
            </a:r>
            <a:endParaRPr lang="en-US" sz="1000" dirty="0"/>
          </a:p>
        </p:txBody>
      </p:sp>
      <p:sp>
        <p:nvSpPr>
          <p:cNvPr id="9" name="Content Placeholder 8"/>
          <p:cNvSpPr>
            <a:spLocks noGrp="1"/>
          </p:cNvSpPr>
          <p:nvPr>
            <p:ph sz="half" idx="16"/>
          </p:nvPr>
        </p:nvSpPr>
        <p:spPr>
          <a:xfrm>
            <a:off x="250876" y="3815112"/>
            <a:ext cx="4321124" cy="1110298"/>
          </a:xfrm>
        </p:spPr>
        <p:txBody>
          <a:bodyPr lIns="91440" tIns="45720" rIns="91440" bIns="45720" anchor="t"/>
          <a:lstStyle/>
          <a:p>
            <a:r>
              <a:rPr lang="en-US" b="1" dirty="0">
                <a:latin typeface="Arial"/>
                <a:cs typeface="Arial"/>
              </a:rPr>
              <a:t>TECHNICAL / SCIENTIFIC CHALLENGE ADDRESSED</a:t>
            </a:r>
            <a:endParaRPr lang="en-US" b="1" strike="sngStrike" dirty="0">
              <a:latin typeface="Arial"/>
              <a:cs typeface="Arial"/>
            </a:endParaRPr>
          </a:p>
          <a:p>
            <a:r>
              <a:rPr lang="en-US" dirty="0">
                <a:latin typeface="Arial"/>
                <a:cs typeface="Arial"/>
              </a:rPr>
              <a:t>Reduce logistics, cost and risk of resupply: provide mission consumables from in-situ resources e.g. nutrients, fuels, feedstocks, plastics, pharmaceuticals, addressing NASA shortfalls 1583, 1584, 1518, 1524,1525, 1610.</a:t>
            </a:r>
            <a:endParaRPr lang="en-US" dirty="0"/>
          </a:p>
          <a:p>
            <a:endParaRPr lang="en-US" dirty="0"/>
          </a:p>
        </p:txBody>
      </p:sp>
      <p:sp>
        <p:nvSpPr>
          <p:cNvPr id="4" name="Rectangle 3">
            <a:extLst>
              <a:ext uri="{FF2B5EF4-FFF2-40B4-BE49-F238E27FC236}">
                <a16:creationId xmlns:a16="http://schemas.microsoft.com/office/drawing/2014/main" id="{DFAF60D6-FF71-5740-4DA8-56C2A00E68E4}"/>
              </a:ext>
            </a:extLst>
          </p:cNvPr>
          <p:cNvSpPr/>
          <p:nvPr/>
        </p:nvSpPr>
        <p:spPr>
          <a:xfrm>
            <a:off x="250876" y="868405"/>
            <a:ext cx="4318174" cy="284870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Image and/or Video </a:t>
            </a:r>
          </a:p>
        </p:txBody>
      </p:sp>
      <p:pic>
        <p:nvPicPr>
          <p:cNvPr id="11" name="Picture 10">
            <a:extLst>
              <a:ext uri="{FF2B5EF4-FFF2-40B4-BE49-F238E27FC236}">
                <a16:creationId xmlns:a16="http://schemas.microsoft.com/office/drawing/2014/main" id="{5F885EA3-8A4C-A8CC-1EED-405A228174C3}"/>
              </a:ext>
            </a:extLst>
          </p:cNvPr>
          <p:cNvPicPr>
            <a:picLocks noChangeAspect="1"/>
          </p:cNvPicPr>
          <p:nvPr/>
        </p:nvPicPr>
        <p:blipFill>
          <a:blip r:embed="rId4"/>
          <a:stretch>
            <a:fillRect/>
          </a:stretch>
        </p:blipFill>
        <p:spPr>
          <a:xfrm>
            <a:off x="2433742" y="2094905"/>
            <a:ext cx="2138258" cy="1622204"/>
          </a:xfrm>
          <a:prstGeom prst="rect">
            <a:avLst/>
          </a:prstGeom>
        </p:spPr>
      </p:pic>
      <p:sp>
        <p:nvSpPr>
          <p:cNvPr id="12" name="TextBox 11">
            <a:extLst>
              <a:ext uri="{FF2B5EF4-FFF2-40B4-BE49-F238E27FC236}">
                <a16:creationId xmlns:a16="http://schemas.microsoft.com/office/drawing/2014/main" id="{C840F8F8-D6F0-F001-E073-E07C5F070735}"/>
              </a:ext>
            </a:extLst>
          </p:cNvPr>
          <p:cNvSpPr txBox="1"/>
          <p:nvPr/>
        </p:nvSpPr>
        <p:spPr>
          <a:xfrm>
            <a:off x="122859" y="6423904"/>
            <a:ext cx="448859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t>Soundararajan, M., Paddock, M. B., Dougherty, M., Jones, H. W., Hogan, J. A., Donovan, F. M., ... &amp; Settles, A. M. (2023). Theoretical design of a space bioprocessing system to produce recombinant proteins. </a:t>
            </a:r>
            <a:r>
              <a:rPr lang="en-US" sz="800" i="1" dirty="0" err="1"/>
              <a:t>npj</a:t>
            </a:r>
            <a:r>
              <a:rPr lang="en-US" sz="800" i="1" dirty="0"/>
              <a:t> Microgravity</a:t>
            </a:r>
            <a:r>
              <a:rPr lang="en-US" sz="800" dirty="0"/>
              <a:t>, </a:t>
            </a:r>
            <a:r>
              <a:rPr lang="en-US" sz="800" i="1" dirty="0"/>
              <a:t>9</a:t>
            </a:r>
            <a:r>
              <a:rPr lang="en-US" sz="800" dirty="0"/>
              <a:t>(1), 78.</a:t>
            </a:r>
            <a:r>
              <a:rPr lang="en-US" sz="800" dirty="0">
                <a:ea typeface="Calibri"/>
                <a:cs typeface="Calibri"/>
              </a:rPr>
              <a:t>​</a:t>
            </a:r>
            <a:endParaRPr lang="en-US" sz="800" dirty="0"/>
          </a:p>
        </p:txBody>
      </p:sp>
      <p:pic>
        <p:nvPicPr>
          <p:cNvPr id="13" name="Picture 12">
            <a:extLst>
              <a:ext uri="{FF2B5EF4-FFF2-40B4-BE49-F238E27FC236}">
                <a16:creationId xmlns:a16="http://schemas.microsoft.com/office/drawing/2014/main" id="{84E057CE-9FC4-3F81-EC6F-E4FEB5509D77}"/>
              </a:ext>
            </a:extLst>
          </p:cNvPr>
          <p:cNvPicPr>
            <a:picLocks noChangeAspect="1"/>
          </p:cNvPicPr>
          <p:nvPr/>
        </p:nvPicPr>
        <p:blipFill>
          <a:blip r:embed="rId5"/>
          <a:stretch>
            <a:fillRect/>
          </a:stretch>
        </p:blipFill>
        <p:spPr>
          <a:xfrm>
            <a:off x="250876" y="866037"/>
            <a:ext cx="4365106" cy="1291148"/>
          </a:xfrm>
          <a:prstGeom prst="rect">
            <a:avLst/>
          </a:prstGeom>
          <a:ln>
            <a:noFill/>
          </a:ln>
          <a:effectLst/>
        </p:spPr>
      </p:pic>
    </p:spTree>
    <p:extLst>
      <p:ext uri="{BB962C8B-B14F-4D97-AF65-F5344CB8AC3E}">
        <p14:creationId xmlns:p14="http://schemas.microsoft.com/office/powerpoint/2010/main" val="1114900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67956FD1-027B-4AA9-90AB-E0D1C06098B1}" type="slidenum">
              <a:rPr lang="en-US" smtClean="0"/>
              <a:pPr/>
              <a:t>11</a:t>
            </a:fld>
            <a:endParaRPr lang="en-US" dirty="0"/>
          </a:p>
        </p:txBody>
      </p:sp>
      <p:sp>
        <p:nvSpPr>
          <p:cNvPr id="3" name="Title 2"/>
          <p:cNvSpPr>
            <a:spLocks noGrp="1"/>
          </p:cNvSpPr>
          <p:nvPr>
            <p:ph type="title"/>
          </p:nvPr>
        </p:nvSpPr>
        <p:spPr/>
        <p:txBody>
          <a:bodyPr/>
          <a:lstStyle/>
          <a:p>
            <a:r>
              <a:rPr lang="en-US" sz="2800" dirty="0">
                <a:effectLst/>
                <a:latin typeface="Helvetica" pitchFamily="2" charset="0"/>
              </a:rPr>
              <a:t>Personal Water Reclamation System at Ames</a:t>
            </a:r>
            <a:endParaRPr lang="en-US" sz="2800" dirty="0"/>
          </a:p>
        </p:txBody>
      </p:sp>
      <p:sp>
        <p:nvSpPr>
          <p:cNvPr id="5" name="Content Placeholder 4"/>
          <p:cNvSpPr>
            <a:spLocks noGrp="1"/>
          </p:cNvSpPr>
          <p:nvPr>
            <p:ph sz="half" idx="12"/>
          </p:nvPr>
        </p:nvSpPr>
        <p:spPr>
          <a:xfrm>
            <a:off x="230886" y="5023413"/>
            <a:ext cx="4253190" cy="1523489"/>
          </a:xfrm>
        </p:spPr>
        <p:txBody>
          <a:bodyPr/>
          <a:lstStyle/>
          <a:p>
            <a:r>
              <a:rPr lang="en-US" b="1" dirty="0"/>
              <a:t>SUMMARY </a:t>
            </a:r>
          </a:p>
          <a:p>
            <a:pPr>
              <a:buNone/>
            </a:pPr>
            <a:r>
              <a:rPr lang="en-US" dirty="0">
                <a:effectLst/>
                <a:latin typeface="Helvetica" pitchFamily="2" charset="0"/>
              </a:rPr>
              <a:t>The Personal Water Reclamation System (PWRS) is a passive individual water purification device that provides hydration fluids and reduces the volume of wastewater. </a:t>
            </a:r>
            <a:r>
              <a:rPr lang="en-US" dirty="0"/>
              <a:t>The system saves mass the first time it is used.</a:t>
            </a:r>
          </a:p>
        </p:txBody>
      </p:sp>
      <p:sp>
        <p:nvSpPr>
          <p:cNvPr id="6" name="Content Placeholder 5"/>
          <p:cNvSpPr>
            <a:spLocks noGrp="1"/>
          </p:cNvSpPr>
          <p:nvPr>
            <p:ph sz="half" idx="13"/>
          </p:nvPr>
        </p:nvSpPr>
        <p:spPr>
          <a:xfrm>
            <a:off x="4690880" y="868405"/>
            <a:ext cx="4253190" cy="3183595"/>
          </a:xfrm>
        </p:spPr>
        <p:txBody>
          <a:bodyPr/>
          <a:lstStyle/>
          <a:p>
            <a:r>
              <a:rPr lang="en-US" b="1" dirty="0"/>
              <a:t>KEY ATTRIBUTES / COMPETENCY</a:t>
            </a:r>
          </a:p>
          <a:p>
            <a:pPr marL="171450" indent="-171450">
              <a:buFont typeface="Arial" panose="020B0604020202020204" pitchFamily="34" charset="0"/>
              <a:buChar char="•"/>
            </a:pPr>
            <a:r>
              <a:rPr lang="en-US" dirty="0"/>
              <a:t>Personal water treatment</a:t>
            </a:r>
          </a:p>
          <a:p>
            <a:pPr marL="171450" indent="-171450">
              <a:buFont typeface="Arial" panose="020B0604020202020204" pitchFamily="34" charset="0"/>
              <a:buChar char="•"/>
            </a:pPr>
            <a:r>
              <a:rPr lang="en-US" dirty="0"/>
              <a:t>Passive water treatment.</a:t>
            </a:r>
          </a:p>
          <a:p>
            <a:pPr marL="171450" indent="-171450">
              <a:buFont typeface="Arial" panose="020B0604020202020204" pitchFamily="34" charset="0"/>
              <a:buChar char="•"/>
            </a:pPr>
            <a:r>
              <a:rPr lang="en-US" dirty="0"/>
              <a:t>Provides an engineered hydration drink for crew consumption.</a:t>
            </a:r>
          </a:p>
          <a:p>
            <a:pPr marL="171450" indent="-171450">
              <a:buFont typeface="Arial" panose="020B0604020202020204" pitchFamily="34" charset="0"/>
              <a:buChar char="•"/>
            </a:pPr>
            <a:r>
              <a:rPr lang="en-US" dirty="0"/>
              <a:t>Provides hydrated food product for for crew consumption.</a:t>
            </a:r>
          </a:p>
          <a:p>
            <a:pPr marL="171450" indent="-171450">
              <a:buFont typeface="Arial" panose="020B0604020202020204" pitchFamily="34" charset="0"/>
              <a:buChar char="•"/>
            </a:pPr>
            <a:r>
              <a:rPr lang="en-US" dirty="0"/>
              <a:t>Reduces the volume of wastewater.</a:t>
            </a:r>
          </a:p>
          <a:p>
            <a:pPr marL="171450" indent="-171450">
              <a:buFont typeface="Arial" panose="020B0604020202020204" pitchFamily="34" charset="0"/>
              <a:buChar char="•"/>
            </a:pPr>
            <a:r>
              <a:rPr lang="en-US" dirty="0"/>
              <a:t>Reduces risk because it treats an individual crew members urine for their own reuse.  </a:t>
            </a:r>
          </a:p>
          <a:p>
            <a:pPr marL="171450" indent="-171450">
              <a:buFont typeface="Arial" panose="020B0604020202020204" pitchFamily="34" charset="0"/>
              <a:buChar char="•"/>
            </a:pPr>
            <a:endParaRPr lang="en-US" dirty="0"/>
          </a:p>
          <a:p>
            <a:endParaRPr lang="en-US" dirty="0"/>
          </a:p>
          <a:p>
            <a:endParaRPr lang="en-US" dirty="0"/>
          </a:p>
          <a:p>
            <a:pPr marL="171450" indent="-171450">
              <a:buFontTx/>
              <a:buChar char="-"/>
            </a:pPr>
            <a:endParaRPr lang="en-US" dirty="0"/>
          </a:p>
          <a:p>
            <a:pPr marL="171450" indent="-171450">
              <a:buFontTx/>
              <a:buChar char="-"/>
            </a:pPr>
            <a:endParaRPr lang="en-US" dirty="0"/>
          </a:p>
        </p:txBody>
      </p:sp>
      <p:sp>
        <p:nvSpPr>
          <p:cNvPr id="7" name="Content Placeholder 6"/>
          <p:cNvSpPr>
            <a:spLocks noGrp="1"/>
          </p:cNvSpPr>
          <p:nvPr>
            <p:ph sz="half" idx="14"/>
          </p:nvPr>
        </p:nvSpPr>
        <p:spPr>
          <a:xfrm>
            <a:off x="4690880" y="4073947"/>
            <a:ext cx="4253190" cy="1354581"/>
          </a:xfrm>
        </p:spPr>
        <p:txBody>
          <a:bodyPr/>
          <a:lstStyle/>
          <a:p>
            <a:r>
              <a:rPr lang="en-US" b="1" dirty="0"/>
              <a:t>HERITAGE</a:t>
            </a:r>
          </a:p>
          <a:p>
            <a:pPr marL="171450" indent="-171450">
              <a:buFont typeface="Arial" panose="020B0604020202020204" pitchFamily="34" charset="0"/>
              <a:buChar char="•"/>
            </a:pPr>
            <a:r>
              <a:rPr lang="en-US" dirty="0"/>
              <a:t>PWRS has been been tested in space.</a:t>
            </a:r>
          </a:p>
          <a:p>
            <a:pPr marL="171450" indent="-171450">
              <a:buFont typeface="Arial" panose="020B0604020202020204" pitchFamily="34" charset="0"/>
              <a:buChar char="•"/>
            </a:pPr>
            <a:r>
              <a:rPr lang="en-US" dirty="0"/>
              <a:t>PWRS has been tested using real human urine and the product been consumed by humans.</a:t>
            </a:r>
          </a:p>
        </p:txBody>
      </p:sp>
      <p:sp>
        <p:nvSpPr>
          <p:cNvPr id="8" name="Content Placeholder 7"/>
          <p:cNvSpPr>
            <a:spLocks noGrp="1"/>
          </p:cNvSpPr>
          <p:nvPr>
            <p:ph sz="half" idx="15"/>
          </p:nvPr>
        </p:nvSpPr>
        <p:spPr/>
        <p:txBody>
          <a:bodyPr/>
          <a:lstStyle/>
          <a:p>
            <a:r>
              <a:rPr lang="en-US" b="1" dirty="0"/>
              <a:t>APPLICATIONS BEYOND</a:t>
            </a:r>
          </a:p>
          <a:p>
            <a:pPr marL="171450" indent="-171450">
              <a:buFont typeface="Arial" panose="020B0604020202020204" pitchFamily="34" charset="0"/>
              <a:buChar char="•"/>
            </a:pPr>
            <a:r>
              <a:rPr lang="en-US" dirty="0"/>
              <a:t>Disaster relief</a:t>
            </a:r>
          </a:p>
          <a:p>
            <a:pPr marL="171450" indent="-171450">
              <a:buFont typeface="Arial" panose="020B0604020202020204" pitchFamily="34" charset="0"/>
              <a:buChar char="•"/>
            </a:pPr>
            <a:r>
              <a:rPr lang="en-US" dirty="0"/>
              <a:t>Disadvantaged communities water purification.</a:t>
            </a:r>
          </a:p>
        </p:txBody>
      </p:sp>
      <p:sp>
        <p:nvSpPr>
          <p:cNvPr id="9" name="Content Placeholder 8"/>
          <p:cNvSpPr>
            <a:spLocks noGrp="1"/>
          </p:cNvSpPr>
          <p:nvPr>
            <p:ph sz="half" idx="16"/>
          </p:nvPr>
        </p:nvSpPr>
        <p:spPr>
          <a:xfrm>
            <a:off x="250876" y="3701164"/>
            <a:ext cx="4321124" cy="1229651"/>
          </a:xfrm>
        </p:spPr>
        <p:txBody>
          <a:bodyPr/>
          <a:lstStyle/>
          <a:p>
            <a:r>
              <a:rPr lang="en-US" b="1" dirty="0"/>
              <a:t>TECHNICAL / SCIENTIFIC CHALLENGE ADDRESSED</a:t>
            </a:r>
            <a:endParaRPr lang="en-US" b="1" strike="sngStrike" dirty="0"/>
          </a:p>
          <a:p>
            <a:r>
              <a:rPr lang="en-US" dirty="0"/>
              <a:t>Providing water and reducing wastewater volumes on orbit.</a:t>
            </a:r>
          </a:p>
          <a:p>
            <a:endParaRPr lang="en-US" dirty="0"/>
          </a:p>
        </p:txBody>
      </p:sp>
      <p:sp>
        <p:nvSpPr>
          <p:cNvPr id="4" name="Rectangle 3">
            <a:extLst>
              <a:ext uri="{FF2B5EF4-FFF2-40B4-BE49-F238E27FC236}">
                <a16:creationId xmlns:a16="http://schemas.microsoft.com/office/drawing/2014/main" id="{DFAF60D6-FF71-5740-4DA8-56C2A00E68E4}"/>
              </a:ext>
            </a:extLst>
          </p:cNvPr>
          <p:cNvSpPr/>
          <p:nvPr/>
        </p:nvSpPr>
        <p:spPr>
          <a:xfrm>
            <a:off x="276401" y="961003"/>
            <a:ext cx="4377796" cy="274016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E2193290-29C9-FDC5-2DDD-FC5853EEE2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806" y="1050288"/>
            <a:ext cx="1994986" cy="255827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B6E63F94-EFD2-3B0B-4063-5B236D85CD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336859" y="1409312"/>
            <a:ext cx="2454204" cy="1840230"/>
          </a:xfrm>
          <a:prstGeom prst="rect">
            <a:avLst/>
          </a:prstGeom>
        </p:spPr>
      </p:pic>
    </p:spTree>
    <p:extLst>
      <p:ext uri="{BB962C8B-B14F-4D97-AF65-F5344CB8AC3E}">
        <p14:creationId xmlns:p14="http://schemas.microsoft.com/office/powerpoint/2010/main" val="2884169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67956FD1-027B-4AA9-90AB-E0D1C06098B1}" type="slidenum">
              <a:rPr lang="en-US" smtClean="0"/>
              <a:pPr/>
              <a:t>12</a:t>
            </a:fld>
            <a:endParaRPr lang="en-US" dirty="0"/>
          </a:p>
        </p:txBody>
      </p:sp>
      <p:sp>
        <p:nvSpPr>
          <p:cNvPr id="3" name="Title 2"/>
          <p:cNvSpPr>
            <a:spLocks noGrp="1"/>
          </p:cNvSpPr>
          <p:nvPr>
            <p:ph type="title"/>
          </p:nvPr>
        </p:nvSpPr>
        <p:spPr/>
        <p:txBody>
          <a:bodyPr/>
          <a:lstStyle/>
          <a:p>
            <a:r>
              <a:rPr lang="en-US" sz="2800" dirty="0"/>
              <a:t>Microbial Control of Stored Potable water</a:t>
            </a:r>
          </a:p>
        </p:txBody>
      </p:sp>
      <p:sp>
        <p:nvSpPr>
          <p:cNvPr id="5" name="Content Placeholder 4"/>
          <p:cNvSpPr>
            <a:spLocks noGrp="1"/>
          </p:cNvSpPr>
          <p:nvPr>
            <p:ph sz="half" idx="12"/>
          </p:nvPr>
        </p:nvSpPr>
        <p:spPr>
          <a:xfrm>
            <a:off x="230886" y="5023413"/>
            <a:ext cx="4253190" cy="1721336"/>
          </a:xfrm>
        </p:spPr>
        <p:txBody>
          <a:bodyPr/>
          <a:lstStyle/>
          <a:p>
            <a:r>
              <a:rPr lang="en-US" b="1" dirty="0"/>
              <a:t>SUMMARY </a:t>
            </a:r>
          </a:p>
          <a:p>
            <a:r>
              <a:rPr lang="en-US" dirty="0">
                <a:effectLst/>
                <a:ea typeface="Calibri" panose="020F0502020204030204" pitchFamily="34" charset="0"/>
              </a:rPr>
              <a:t>This work proposed is to develop a set of laboratory verified water quality specifications and materials of construction standards based on redox potential that will prevent microbial growth in potable water.  </a:t>
            </a:r>
            <a:r>
              <a:rPr lang="en-US" kern="1200" dirty="0">
                <a:solidFill>
                  <a:srgbClr val="000000"/>
                </a:solidFill>
                <a:effectLst/>
                <a:ea typeface="Calibri" panose="020F0502020204030204" pitchFamily="34" charset="0"/>
              </a:rPr>
              <a:t>Maintaining the potability of stored water supplies and plumbing distribution systems is a key challenge for spacecraft. Our work, shown above, has shown that water quality standards can be developed that </a:t>
            </a:r>
            <a:r>
              <a:rPr lang="en-US" dirty="0">
                <a:solidFill>
                  <a:srgbClr val="000000"/>
                </a:solidFill>
                <a:ea typeface="Calibri" panose="020F0502020204030204" pitchFamily="34" charset="0"/>
              </a:rPr>
              <a:t>prevent bacterial growth.</a:t>
            </a:r>
            <a:endParaRPr lang="en-US" dirty="0"/>
          </a:p>
          <a:p>
            <a:endParaRPr lang="en-US" dirty="0"/>
          </a:p>
        </p:txBody>
      </p:sp>
      <p:sp>
        <p:nvSpPr>
          <p:cNvPr id="6" name="Content Placeholder 5"/>
          <p:cNvSpPr>
            <a:spLocks noGrp="1"/>
          </p:cNvSpPr>
          <p:nvPr>
            <p:ph sz="half" idx="13"/>
          </p:nvPr>
        </p:nvSpPr>
        <p:spPr>
          <a:xfrm>
            <a:off x="4690880" y="868405"/>
            <a:ext cx="4253190" cy="3443750"/>
          </a:xfrm>
        </p:spPr>
        <p:txBody>
          <a:bodyPr/>
          <a:lstStyle/>
          <a:p>
            <a:r>
              <a:rPr lang="en-US" b="1" dirty="0"/>
              <a:t>KEY ATTRIBUTES / COMPETENCY</a:t>
            </a:r>
          </a:p>
          <a:p>
            <a:r>
              <a:rPr lang="en-US" dirty="0"/>
              <a:t> NASA water quality standards address human health concerns</a:t>
            </a:r>
          </a:p>
          <a:p>
            <a:r>
              <a:rPr lang="en-US" dirty="0"/>
              <a:t>NASA water quality standards do not address long term bacterial growth control.  Biocides are used to control growth.</a:t>
            </a:r>
          </a:p>
          <a:p>
            <a:r>
              <a:rPr lang="en-US" dirty="0"/>
              <a:t>Biocides are consumed when they kill bacteria, so they need to be replaced.</a:t>
            </a:r>
          </a:p>
          <a:p>
            <a:r>
              <a:rPr lang="en-US" dirty="0"/>
              <a:t>This means that for long term storage of water biocide injection and mixing would be required</a:t>
            </a:r>
          </a:p>
          <a:p>
            <a:r>
              <a:rPr lang="en-US" dirty="0"/>
              <a:t>Alternatively, water quality specification can be developed that will prevent bacterial growth thus not needing biocide or biocide replenishment.</a:t>
            </a:r>
          </a:p>
          <a:p>
            <a:r>
              <a:rPr lang="en-US" dirty="0"/>
              <a:t>This task will develop water quality  specification and materials of construction require for ground-based preparation of water.</a:t>
            </a:r>
          </a:p>
          <a:p>
            <a:pPr marL="171450" indent="-171450">
              <a:buFontTx/>
              <a:buChar char="-"/>
            </a:pPr>
            <a:endParaRPr lang="en-US" dirty="0"/>
          </a:p>
          <a:p>
            <a:pPr marL="171450" indent="-171450">
              <a:buFontTx/>
              <a:buChar char="-"/>
            </a:pPr>
            <a:endParaRPr lang="en-US" dirty="0"/>
          </a:p>
        </p:txBody>
      </p:sp>
      <p:sp>
        <p:nvSpPr>
          <p:cNvPr id="7" name="Content Placeholder 6"/>
          <p:cNvSpPr>
            <a:spLocks noGrp="1"/>
          </p:cNvSpPr>
          <p:nvPr>
            <p:ph sz="half" idx="14"/>
          </p:nvPr>
        </p:nvSpPr>
        <p:spPr>
          <a:xfrm>
            <a:off x="4659924" y="4410657"/>
            <a:ext cx="4253190" cy="1354581"/>
          </a:xfrm>
        </p:spPr>
        <p:txBody>
          <a:bodyPr/>
          <a:lstStyle/>
          <a:p>
            <a:r>
              <a:rPr lang="en-US" b="1" dirty="0"/>
              <a:t>HERITAGE</a:t>
            </a:r>
          </a:p>
          <a:p>
            <a:r>
              <a:rPr lang="en-US" dirty="0"/>
              <a:t>NASA water quality standards address human health concerns.</a:t>
            </a:r>
          </a:p>
          <a:p>
            <a:r>
              <a:rPr lang="en-US" dirty="0"/>
              <a:t>Results by our group and others have shown that bacteria can not grow in 100% pure water.</a:t>
            </a:r>
          </a:p>
        </p:txBody>
      </p:sp>
      <p:sp>
        <p:nvSpPr>
          <p:cNvPr id="8" name="Content Placeholder 7"/>
          <p:cNvSpPr>
            <a:spLocks noGrp="1"/>
          </p:cNvSpPr>
          <p:nvPr>
            <p:ph sz="half" idx="15"/>
          </p:nvPr>
        </p:nvSpPr>
        <p:spPr>
          <a:xfrm>
            <a:off x="4690880" y="5884081"/>
            <a:ext cx="4253190" cy="835483"/>
          </a:xfrm>
        </p:spPr>
        <p:txBody>
          <a:bodyPr/>
          <a:lstStyle/>
          <a:p>
            <a:r>
              <a:rPr lang="en-US" b="1" dirty="0"/>
              <a:t>APPLICATIONS BEYOND</a:t>
            </a:r>
          </a:p>
          <a:p>
            <a:r>
              <a:rPr lang="en-US" dirty="0"/>
              <a:t>Potential applicability scenarios </a:t>
            </a:r>
          </a:p>
        </p:txBody>
      </p:sp>
      <p:sp>
        <p:nvSpPr>
          <p:cNvPr id="9" name="Content Placeholder 8"/>
          <p:cNvSpPr>
            <a:spLocks noGrp="1"/>
          </p:cNvSpPr>
          <p:nvPr>
            <p:ph sz="half" idx="16"/>
          </p:nvPr>
        </p:nvSpPr>
        <p:spPr>
          <a:xfrm>
            <a:off x="250876" y="3701164"/>
            <a:ext cx="4321124" cy="1229651"/>
          </a:xfrm>
        </p:spPr>
        <p:txBody>
          <a:bodyPr/>
          <a:lstStyle/>
          <a:p>
            <a:r>
              <a:rPr lang="en-US" b="1" dirty="0"/>
              <a:t>TECHNICAL / SCIENTIFIC CHALLENGE ADDRESSED</a:t>
            </a:r>
            <a:endParaRPr lang="en-US" b="1" strike="sngStrike" dirty="0"/>
          </a:p>
          <a:p>
            <a:r>
              <a:rPr lang="en-US" dirty="0"/>
              <a:t>Storing water for long periods of dormancy on a spacecraft will require reliable microbial control or the use of complex sensors to verify potability. NASA currently has no water quality standards that will guarantee bacteria will not grow in potable water stored for long periods </a:t>
            </a:r>
            <a:r>
              <a:rPr lang="en-US"/>
              <a:t>of time.</a:t>
            </a:r>
            <a:endParaRPr lang="en-US" dirty="0"/>
          </a:p>
          <a:p>
            <a:endParaRPr lang="en-US" dirty="0"/>
          </a:p>
        </p:txBody>
      </p:sp>
      <p:sp>
        <p:nvSpPr>
          <p:cNvPr id="4" name="Rectangle 3">
            <a:extLst>
              <a:ext uri="{FF2B5EF4-FFF2-40B4-BE49-F238E27FC236}">
                <a16:creationId xmlns:a16="http://schemas.microsoft.com/office/drawing/2014/main" id="{DFAF60D6-FF71-5740-4DA8-56C2A00E68E4}"/>
              </a:ext>
            </a:extLst>
          </p:cNvPr>
          <p:cNvSpPr/>
          <p:nvPr/>
        </p:nvSpPr>
        <p:spPr>
          <a:xfrm>
            <a:off x="230886" y="868405"/>
            <a:ext cx="4377796" cy="274016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Chart&#10;&#10;Description automatically generated">
            <a:extLst>
              <a:ext uri="{FF2B5EF4-FFF2-40B4-BE49-F238E27FC236}">
                <a16:creationId xmlns:a16="http://schemas.microsoft.com/office/drawing/2014/main" id="{25943DDC-A9C9-4951-841B-39E75239B7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638" y="927094"/>
            <a:ext cx="3403600" cy="2247265"/>
          </a:xfrm>
          <a:prstGeom prst="rect">
            <a:avLst/>
          </a:prstGeom>
        </p:spPr>
      </p:pic>
      <p:sp>
        <p:nvSpPr>
          <p:cNvPr id="12" name="TextBox 11">
            <a:extLst>
              <a:ext uri="{FF2B5EF4-FFF2-40B4-BE49-F238E27FC236}">
                <a16:creationId xmlns:a16="http://schemas.microsoft.com/office/drawing/2014/main" id="{8540F724-D7C7-07FE-CBB2-F145EE2F162A}"/>
              </a:ext>
            </a:extLst>
          </p:cNvPr>
          <p:cNvSpPr txBox="1"/>
          <p:nvPr/>
        </p:nvSpPr>
        <p:spPr>
          <a:xfrm>
            <a:off x="590984" y="3182414"/>
            <a:ext cx="3657600" cy="400110"/>
          </a:xfrm>
          <a:prstGeom prst="rect">
            <a:avLst/>
          </a:prstGeom>
          <a:noFill/>
        </p:spPr>
        <p:txBody>
          <a:bodyPr wrap="square" rtlCol="0">
            <a:spAutoFit/>
          </a:bodyPr>
          <a:lstStyle/>
          <a:p>
            <a:r>
              <a:rPr lang="en-US" sz="1000" kern="1200" dirty="0">
                <a:solidFill>
                  <a:srgbClr val="000000"/>
                </a:solidFill>
                <a:effectLst/>
                <a:latin typeface="Arial" panose="020B0604020202020204" pitchFamily="34" charset="0"/>
                <a:ea typeface="Calibri" panose="020F0502020204030204" pitchFamily="34" charset="0"/>
              </a:rPr>
              <a:t>E. Coli growth as a function of time in hours in pure water or LB using a 2 </a:t>
            </a:r>
            <a:r>
              <a:rPr lang="en-US" sz="1000" kern="1200" dirty="0" err="1">
                <a:solidFill>
                  <a:srgbClr val="000000"/>
                </a:solidFill>
                <a:effectLst/>
                <a:latin typeface="Arial" panose="020B0604020202020204" pitchFamily="34" charset="0"/>
                <a:ea typeface="Calibri" panose="020F0502020204030204" pitchFamily="34" charset="0"/>
              </a:rPr>
              <a:t>uL</a:t>
            </a:r>
            <a:r>
              <a:rPr lang="en-US" sz="1000" kern="1200" dirty="0">
                <a:solidFill>
                  <a:srgbClr val="000000"/>
                </a:solidFill>
                <a:effectLst/>
                <a:latin typeface="Arial" panose="020B0604020202020204" pitchFamily="34" charset="0"/>
                <a:ea typeface="Calibri" panose="020F0502020204030204" pitchFamily="34" charset="0"/>
              </a:rPr>
              <a:t> of overnight grown culture</a:t>
            </a:r>
            <a:endParaRPr lang="en-US" sz="1000" dirty="0"/>
          </a:p>
        </p:txBody>
      </p:sp>
    </p:spTree>
    <p:extLst>
      <p:ext uri="{BB962C8B-B14F-4D97-AF65-F5344CB8AC3E}">
        <p14:creationId xmlns:p14="http://schemas.microsoft.com/office/powerpoint/2010/main" val="21348157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67956FD1-027B-4AA9-90AB-E0D1C06098B1}" type="slidenum">
              <a:rPr lang="en-US" smtClean="0"/>
              <a:pPr/>
              <a:t>13</a:t>
            </a:fld>
            <a:endParaRPr lang="en-US"/>
          </a:p>
        </p:txBody>
      </p:sp>
      <p:sp>
        <p:nvSpPr>
          <p:cNvPr id="3" name="Title 2"/>
          <p:cNvSpPr>
            <a:spLocks noGrp="1"/>
          </p:cNvSpPr>
          <p:nvPr>
            <p:ph type="title"/>
          </p:nvPr>
        </p:nvSpPr>
        <p:spPr>
          <a:xfrm>
            <a:off x="128427" y="62165"/>
            <a:ext cx="7886700" cy="660779"/>
          </a:xfrm>
        </p:spPr>
        <p:txBody>
          <a:bodyPr lIns="91440" tIns="45720" rIns="91440" bIns="45720" anchor="t"/>
          <a:lstStyle/>
          <a:p>
            <a:r>
              <a:rPr lang="en-US" sz="2000" dirty="0" err="1">
                <a:latin typeface="Helvetica"/>
                <a:cs typeface="Helvetica"/>
              </a:rPr>
              <a:t>BioNutrients</a:t>
            </a:r>
            <a:r>
              <a:rPr lang="en-US" sz="2000" dirty="0">
                <a:latin typeface="Helvetica"/>
                <a:cs typeface="Helvetica"/>
              </a:rPr>
              <a:t> at Ames -Fermented Food, On Demand Nutrients</a:t>
            </a:r>
            <a:br>
              <a:rPr lang="en-US" sz="2400" dirty="0">
                <a:latin typeface="Helvetica"/>
                <a:cs typeface="Helvetica"/>
              </a:rPr>
            </a:br>
            <a:r>
              <a:rPr lang="en-US" sz="2000" dirty="0">
                <a:latin typeface="Helvetica"/>
                <a:cs typeface="Helvetica"/>
              </a:rPr>
              <a:t>native and genetically improved products </a:t>
            </a:r>
            <a:endParaRPr lang="en-US" sz="2400" dirty="0">
              <a:latin typeface="Helvetica"/>
              <a:cs typeface="Helvetica"/>
            </a:endParaRPr>
          </a:p>
        </p:txBody>
      </p:sp>
      <p:sp>
        <p:nvSpPr>
          <p:cNvPr id="6" name="Content Placeholder 5"/>
          <p:cNvSpPr>
            <a:spLocks noGrp="1"/>
          </p:cNvSpPr>
          <p:nvPr>
            <p:ph sz="half" idx="13"/>
          </p:nvPr>
        </p:nvSpPr>
        <p:spPr>
          <a:xfrm>
            <a:off x="3687105" y="869015"/>
            <a:ext cx="4393903" cy="3797727"/>
          </a:xfrm>
        </p:spPr>
        <p:txBody>
          <a:bodyPr lIns="91440" tIns="45720" rIns="91440" bIns="45720" anchor="t"/>
          <a:lstStyle/>
          <a:p>
            <a:r>
              <a:rPr lang="en-US" b="1" dirty="0">
                <a:latin typeface="Arial"/>
                <a:cs typeface="Arial"/>
              </a:rPr>
              <a:t>KEY ATTRIBUTES / COMPETENCY/ HERITAGE</a:t>
            </a:r>
          </a:p>
          <a:p>
            <a:pPr algn="l" rtl="0" fontAlgn="base"/>
            <a:r>
              <a:rPr lang="en-US" b="1" i="0" u="none" strike="noStrike" dirty="0">
                <a:solidFill>
                  <a:srgbClr val="000000"/>
                </a:solidFill>
                <a:effectLst/>
                <a:latin typeface="Helvetica" panose="020B0604020202020204" pitchFamily="34" charset="0"/>
              </a:rPr>
              <a:t>Data on </a:t>
            </a:r>
            <a:r>
              <a:rPr lang="en-US" b="1" dirty="0">
                <a:solidFill>
                  <a:srgbClr val="000000"/>
                </a:solidFill>
                <a:latin typeface="Helvetica" panose="020B0604020202020204" pitchFamily="34" charset="0"/>
              </a:rPr>
              <a:t>&gt;5</a:t>
            </a:r>
            <a:r>
              <a:rPr lang="en-US" b="1" i="0" u="none" strike="noStrike" dirty="0">
                <a:solidFill>
                  <a:srgbClr val="000000"/>
                </a:solidFill>
                <a:effectLst/>
                <a:latin typeface="Helvetica" panose="020B0604020202020204" pitchFamily="34" charset="0"/>
              </a:rPr>
              <a:t>years of lyophilized, ambient storage of microbes in ISS – </a:t>
            </a:r>
            <a:r>
              <a:rPr lang="en-US" b="1" i="0" u="none" strike="noStrike" dirty="0" err="1">
                <a:solidFill>
                  <a:srgbClr val="000000"/>
                </a:solidFill>
                <a:effectLst/>
                <a:latin typeface="Helvetica" panose="020B0604020202020204" pitchFamily="34" charset="0"/>
              </a:rPr>
              <a:t>BioNutrients</a:t>
            </a:r>
            <a:r>
              <a:rPr lang="en-US" b="1" i="0" u="none" strike="noStrike" dirty="0">
                <a:solidFill>
                  <a:srgbClr val="000000"/>
                </a:solidFill>
                <a:effectLst/>
                <a:latin typeface="Helvetica" panose="020B0604020202020204" pitchFamily="34" charset="0"/>
              </a:rPr>
              <a:t> </a:t>
            </a:r>
            <a:r>
              <a:rPr lang="en-US" b="1" dirty="0">
                <a:solidFill>
                  <a:srgbClr val="000000"/>
                </a:solidFill>
                <a:latin typeface="Helvetica" panose="020B0604020202020204" pitchFamily="34" charset="0"/>
              </a:rPr>
              <a:t>has </a:t>
            </a:r>
            <a:r>
              <a:rPr lang="en-US" b="1" i="0" u="none" strike="noStrike" dirty="0">
                <a:solidFill>
                  <a:srgbClr val="000000"/>
                </a:solidFill>
                <a:effectLst/>
                <a:latin typeface="Helvetica" panose="020B0604020202020204" pitchFamily="34" charset="0"/>
              </a:rPr>
              <a:t>7 successful runs with yeast products, 2 runs making yogurt and kefir.</a:t>
            </a:r>
            <a:r>
              <a:rPr lang="en-US" b="0" i="0" dirty="0">
                <a:solidFill>
                  <a:srgbClr val="000000"/>
                </a:solidFill>
                <a:effectLst/>
                <a:latin typeface="Helvetica" panose="020B0604020202020204" pitchFamily="34" charset="0"/>
              </a:rPr>
              <a:t>​</a:t>
            </a:r>
            <a:endParaRPr lang="en-US" b="0" i="0" dirty="0">
              <a:solidFill>
                <a:srgbClr val="000000"/>
              </a:solidFill>
              <a:effectLst/>
              <a:latin typeface="Arial" panose="020B0604020202020204" pitchFamily="34" charset="0"/>
            </a:endParaRPr>
          </a:p>
          <a:p>
            <a:pPr fontAlgn="base"/>
            <a:r>
              <a:rPr lang="en-US" b="0" i="0" u="none" strike="noStrike" dirty="0">
                <a:solidFill>
                  <a:srgbClr val="000000"/>
                </a:solidFill>
                <a:effectLst/>
                <a:latin typeface="Helvetica"/>
                <a:cs typeface="Helvetica"/>
              </a:rPr>
              <a:t>Additional ISS data: 9 additional strains, multiple treatments, </a:t>
            </a:r>
            <a:r>
              <a:rPr lang="en-US" b="0" i="0" u="none" strike="noStrike" dirty="0">
                <a:solidFill>
                  <a:srgbClr val="7030A0"/>
                </a:solidFill>
                <a:effectLst/>
                <a:latin typeface="Helvetica"/>
                <a:cs typeface="Helvetica"/>
              </a:rPr>
              <a:t>UV </a:t>
            </a:r>
            <a:r>
              <a:rPr lang="en-US" b="0" i="0" u="none" strike="noStrike" dirty="0">
                <a:solidFill>
                  <a:srgbClr val="000000"/>
                </a:solidFill>
                <a:effectLst/>
                <a:latin typeface="Helvetica"/>
                <a:cs typeface="Helvetica"/>
              </a:rPr>
              <a:t>irradiated potential novel strains, omics information. </a:t>
            </a:r>
            <a:r>
              <a:rPr lang="en-US" b="0" i="0" u="none" strike="noStrike" dirty="0">
                <a:solidFill>
                  <a:srgbClr val="000000"/>
                </a:solidFill>
                <a:effectLst/>
                <a:latin typeface="Helvetica" panose="020B0604020202020204" pitchFamily="34" charset="0"/>
              </a:rPr>
              <a:t>Media (YPD/yeast formula), non-fat milk powder, edible pH indicator and additives.</a:t>
            </a:r>
            <a:endParaRPr lang="en-US" dirty="0"/>
          </a:p>
          <a:p>
            <a:pPr algn="l" rtl="0" fontAlgn="base"/>
            <a:r>
              <a:rPr lang="en-US" b="1" i="0" u="none" strike="noStrike" dirty="0">
                <a:solidFill>
                  <a:srgbClr val="000000"/>
                </a:solidFill>
                <a:effectLst/>
                <a:latin typeface="Helvetica" panose="020B0604020202020204" pitchFamily="34" charset="0"/>
              </a:rPr>
              <a:t>Low volume, low mass “bioreactor” systems/ Materials data</a:t>
            </a:r>
            <a:r>
              <a:rPr lang="en-US" b="0" i="0" dirty="0">
                <a:solidFill>
                  <a:srgbClr val="000000"/>
                </a:solidFill>
                <a:effectLst/>
                <a:latin typeface="Helvetica" panose="020B0604020202020204" pitchFamily="34" charset="0"/>
              </a:rPr>
              <a:t>​</a:t>
            </a:r>
            <a:r>
              <a:rPr lang="en-US" dirty="0">
                <a:solidFill>
                  <a:srgbClr val="000000"/>
                </a:solidFill>
              </a:rPr>
              <a:t>. </a:t>
            </a:r>
            <a:r>
              <a:rPr lang="en-US" b="0" i="0" u="none" strike="noStrike" dirty="0">
                <a:solidFill>
                  <a:srgbClr val="000000"/>
                </a:solidFill>
                <a:effectLst/>
                <a:latin typeface="Helvetica"/>
                <a:cs typeface="Helvetica"/>
              </a:rPr>
              <a:t>Space flown bioreactor designs – polycarbonate hardshell </a:t>
            </a:r>
            <a:r>
              <a:rPr lang="en-US" dirty="0">
                <a:solidFill>
                  <a:srgbClr val="000000"/>
                </a:solidFill>
                <a:latin typeface="Helvetica"/>
                <a:cs typeface="Helvetica"/>
              </a:rPr>
              <a:t>with PTFE membrane and</a:t>
            </a:r>
            <a:r>
              <a:rPr lang="en-US" b="0" i="0" u="none" strike="noStrike" dirty="0">
                <a:solidFill>
                  <a:srgbClr val="000000"/>
                </a:solidFill>
                <a:effectLst/>
                <a:latin typeface="Helvetica"/>
                <a:cs typeface="Helvetica"/>
              </a:rPr>
              <a:t> FEP flat pack bag designs, up to 6 years shelf life.</a:t>
            </a:r>
          </a:p>
          <a:p>
            <a:pPr fontAlgn="base"/>
            <a:endParaRPr lang="en-US" dirty="0">
              <a:solidFill>
                <a:srgbClr val="000000"/>
              </a:solidFill>
              <a:latin typeface="Helvetica"/>
              <a:cs typeface="Helvetica"/>
            </a:endParaRPr>
          </a:p>
          <a:p>
            <a:pPr fontAlgn="base"/>
            <a:endParaRPr lang="en-US" b="0" i="0" u="none" strike="noStrike" dirty="0">
              <a:solidFill>
                <a:srgbClr val="000000"/>
              </a:solidFill>
              <a:effectLst/>
              <a:latin typeface="Helvetica"/>
              <a:cs typeface="Helvetica"/>
            </a:endParaRPr>
          </a:p>
          <a:p>
            <a:pPr fontAlgn="base"/>
            <a:r>
              <a:rPr lang="en-US" b="1" i="0" u="none" strike="noStrike" dirty="0">
                <a:solidFill>
                  <a:srgbClr val="000000"/>
                </a:solidFill>
                <a:effectLst/>
                <a:latin typeface="Helvetica"/>
                <a:cs typeface="Helvetica"/>
              </a:rPr>
              <a:t>Materials test data</a:t>
            </a:r>
            <a:r>
              <a:rPr lang="en-US" b="0" i="0" u="none" strike="noStrike" dirty="0">
                <a:solidFill>
                  <a:srgbClr val="000000"/>
                </a:solidFill>
                <a:effectLst/>
                <a:latin typeface="Helvetica"/>
                <a:cs typeface="Helvetica"/>
              </a:rPr>
              <a:t>: gas permeability, biocompatibility, and workability</a:t>
            </a:r>
            <a:r>
              <a:rPr lang="en-US" sz="200" b="0" i="0" dirty="0">
                <a:solidFill>
                  <a:srgbClr val="000000"/>
                </a:solidFill>
                <a:effectLst/>
                <a:latin typeface="Helvetica"/>
                <a:cs typeface="Helvetica"/>
              </a:rPr>
              <a:t>​ </a:t>
            </a:r>
            <a:r>
              <a:rPr lang="en-US" b="0" i="0" dirty="0">
                <a:solidFill>
                  <a:srgbClr val="000000"/>
                </a:solidFill>
                <a:effectLst/>
                <a:latin typeface="Helvetica"/>
                <a:cs typeface="Helvetica"/>
              </a:rPr>
              <a:t>for bioreactor development.</a:t>
            </a:r>
          </a:p>
          <a:p>
            <a:pPr fontAlgn="base"/>
            <a:r>
              <a:rPr lang="en-US" b="1" dirty="0">
                <a:solidFill>
                  <a:srgbClr val="000000"/>
                </a:solidFill>
                <a:latin typeface="Helvetica"/>
                <a:cs typeface="Helvetica"/>
              </a:rPr>
              <a:t>2000 sq ft laboratory space, decades of experience</a:t>
            </a:r>
            <a:endParaRPr lang="en-US" dirty="0"/>
          </a:p>
        </p:txBody>
      </p:sp>
      <p:pic>
        <p:nvPicPr>
          <p:cNvPr id="21" name="Picture 20" descr="Logo&#10;&#10;AI-generated content may be incorrect.">
            <a:extLst>
              <a:ext uri="{FF2B5EF4-FFF2-40B4-BE49-F238E27FC236}">
                <a16:creationId xmlns:a16="http://schemas.microsoft.com/office/drawing/2014/main" id="{42A55206-DFFF-526A-449A-076A7EBD79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81409" y="438150"/>
            <a:ext cx="305290" cy="291412"/>
          </a:xfrm>
          <a:prstGeom prst="rect">
            <a:avLst/>
          </a:prstGeom>
        </p:spPr>
      </p:pic>
      <p:pic>
        <p:nvPicPr>
          <p:cNvPr id="23" name="Picture 22" descr="Logo&#10;&#10;AI-generated content may be incorrect.">
            <a:extLst>
              <a:ext uri="{FF2B5EF4-FFF2-40B4-BE49-F238E27FC236}">
                <a16:creationId xmlns:a16="http://schemas.microsoft.com/office/drawing/2014/main" id="{65C56189-7DF3-EA9F-AC2C-8C09465766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2065" y="438150"/>
            <a:ext cx="276256" cy="284794"/>
          </a:xfrm>
          <a:prstGeom prst="rect">
            <a:avLst/>
          </a:prstGeom>
        </p:spPr>
      </p:pic>
      <p:pic>
        <p:nvPicPr>
          <p:cNvPr id="25" name="Picture 24">
            <a:extLst>
              <a:ext uri="{FF2B5EF4-FFF2-40B4-BE49-F238E27FC236}">
                <a16:creationId xmlns:a16="http://schemas.microsoft.com/office/drawing/2014/main" id="{2B36EEA4-37CB-BC7A-1A9C-AB0C16BD97F1}"/>
              </a:ext>
            </a:extLst>
          </p:cNvPr>
          <p:cNvPicPr>
            <a:picLocks noChangeAspect="1"/>
          </p:cNvPicPr>
          <p:nvPr/>
        </p:nvPicPr>
        <p:blipFill>
          <a:blip r:embed="rId5"/>
          <a:stretch>
            <a:fillRect/>
          </a:stretch>
        </p:blipFill>
        <p:spPr>
          <a:xfrm>
            <a:off x="6146859" y="438149"/>
            <a:ext cx="305291" cy="291412"/>
          </a:xfrm>
          <a:prstGeom prst="rect">
            <a:avLst/>
          </a:prstGeom>
        </p:spPr>
      </p:pic>
      <p:sp>
        <p:nvSpPr>
          <p:cNvPr id="8" name="Content Placeholder 7"/>
          <p:cNvSpPr>
            <a:spLocks noGrp="1"/>
          </p:cNvSpPr>
          <p:nvPr>
            <p:ph sz="half" idx="15"/>
          </p:nvPr>
        </p:nvSpPr>
        <p:spPr>
          <a:xfrm>
            <a:off x="3682422" y="4812813"/>
            <a:ext cx="4393903" cy="1455565"/>
          </a:xfrm>
        </p:spPr>
        <p:txBody>
          <a:bodyPr/>
          <a:lstStyle/>
          <a:p>
            <a:r>
              <a:rPr lang="en-US" b="1" dirty="0"/>
              <a:t>APPLICATIONS BEYOND</a:t>
            </a:r>
          </a:p>
          <a:p>
            <a:r>
              <a:rPr lang="en-US" i="0" u="none" strike="noStrike" dirty="0">
                <a:effectLst/>
                <a:latin typeface="Arial" panose="020B0604020202020204" pitchFamily="34" charset="0"/>
              </a:rPr>
              <a:t>Microbial cultures can deliver fats, protein, vitamins as well as pharmaceuticals in low mass and volume systems, requiring minimal resources.  Future developments will include pasteurization and other safety measures. A future space kitchen may have on demand fermented food and nutrients prepared from microbial cultures. The future medicine may be an engineered ready to eat yogurt or kefir. </a:t>
            </a:r>
            <a:endParaRPr lang="en-US" dirty="0"/>
          </a:p>
        </p:txBody>
      </p:sp>
      <p:sp>
        <p:nvSpPr>
          <p:cNvPr id="9" name="Content Placeholder 8"/>
          <p:cNvSpPr>
            <a:spLocks noGrp="1"/>
          </p:cNvSpPr>
          <p:nvPr>
            <p:ph sz="half" idx="16"/>
          </p:nvPr>
        </p:nvSpPr>
        <p:spPr>
          <a:xfrm>
            <a:off x="99190" y="2135990"/>
            <a:ext cx="3527484" cy="2997432"/>
          </a:xfrm>
        </p:spPr>
        <p:txBody>
          <a:bodyPr/>
          <a:lstStyle/>
          <a:p>
            <a:r>
              <a:rPr lang="en-US" b="1" dirty="0"/>
              <a:t>TECHNICAL / SCIENTIFIC CHALLENGE ADDRESSED</a:t>
            </a:r>
            <a:endParaRPr lang="en-US" b="1" strike="sngStrike" dirty="0"/>
          </a:p>
          <a:p>
            <a:r>
              <a:rPr lang="en-US" sz="1400" b="0" i="0" u="none" strike="noStrike" dirty="0">
                <a:solidFill>
                  <a:srgbClr val="000000"/>
                </a:solidFill>
                <a:effectLst/>
                <a:latin typeface="Helvetica" panose="020B0604020202020204" pitchFamily="34" charset="0"/>
              </a:rPr>
              <a:t>Nutrient supply and nutrient degradation in prepackaged food system is a known challenge for </a:t>
            </a:r>
            <a:r>
              <a:rPr lang="en-US" sz="1400" dirty="0">
                <a:solidFill>
                  <a:srgbClr val="000000"/>
                </a:solidFill>
                <a:latin typeface="Helvetica" panose="020B0604020202020204" pitchFamily="34" charset="0"/>
              </a:rPr>
              <a:t>space exploration.  Fermented foods (commercial or GMO) can supply </a:t>
            </a:r>
            <a:r>
              <a:rPr lang="en-US" sz="1400" b="0" i="0" u="none" strike="noStrike" dirty="0">
                <a:solidFill>
                  <a:srgbClr val="000000"/>
                </a:solidFill>
                <a:effectLst/>
                <a:latin typeface="Helvetica" panose="020B0604020202020204" pitchFamily="34" charset="0"/>
              </a:rPr>
              <a:t>needed dietary nutrients and compounds using minimal mass, power and volume for long duration missions.</a:t>
            </a:r>
            <a:r>
              <a:rPr lang="en-US" sz="1400" b="0" i="0" dirty="0">
                <a:solidFill>
                  <a:srgbClr val="000000"/>
                </a:solidFill>
                <a:effectLst/>
                <a:latin typeface="Helvetica" panose="020B0604020202020204" pitchFamily="34" charset="0"/>
              </a:rPr>
              <a:t>​</a:t>
            </a:r>
          </a:p>
          <a:p>
            <a:r>
              <a:rPr lang="en-US" sz="1400" b="0" i="0" dirty="0">
                <a:solidFill>
                  <a:srgbClr val="000000"/>
                </a:solidFill>
                <a:effectLst/>
                <a:latin typeface="Helvetica" panose="020B0604020202020204" pitchFamily="34" charset="0"/>
              </a:rPr>
              <a:t>Addresses </a:t>
            </a:r>
            <a:r>
              <a:rPr lang="en-US" sz="1400" b="1" i="0" dirty="0">
                <a:solidFill>
                  <a:srgbClr val="000000"/>
                </a:solidFill>
                <a:effectLst/>
                <a:latin typeface="Helvetica" panose="020B0604020202020204" pitchFamily="34" charset="0"/>
              </a:rPr>
              <a:t>NASA Shortfalls </a:t>
            </a:r>
            <a:r>
              <a:rPr lang="en-US" sz="1400" b="0" i="0" dirty="0">
                <a:solidFill>
                  <a:srgbClr val="000000"/>
                </a:solidFill>
                <a:effectLst/>
                <a:latin typeface="Helvetica" panose="020B0604020202020204" pitchFamily="34" charset="0"/>
              </a:rPr>
              <a:t>in food/crew health and performance and</a:t>
            </a:r>
            <a:r>
              <a:rPr lang="en-US" sz="1400" kern="0" dirty="0">
                <a:effectLst/>
                <a:latin typeface="Calibri" panose="020F0502020204030204" pitchFamily="34" charset="0"/>
                <a:ea typeface="Times New Roman" panose="02020603050405020304" pitchFamily="18" charset="0"/>
                <a:cs typeface="Calibri" panose="020F0502020204030204" pitchFamily="34" charset="0"/>
              </a:rPr>
              <a:t> </a:t>
            </a:r>
            <a:r>
              <a:rPr lang="en-US" sz="1400" kern="0" dirty="0">
                <a:effectLst/>
                <a:ea typeface="Times New Roman" panose="02020603050405020304" pitchFamily="18" charset="0"/>
              </a:rPr>
              <a:t>New technologies for increased shelf-stable food system shelf-life</a:t>
            </a:r>
            <a:r>
              <a:rPr lang="en-US" sz="1400" b="0" i="0" dirty="0">
                <a:solidFill>
                  <a:srgbClr val="000000"/>
                </a:solidFill>
                <a:effectLst/>
                <a:latin typeface="Helvetica" panose="020B0604020202020204" pitchFamily="34" charset="0"/>
              </a:rPr>
              <a:t>: 1524, 1525, 1610,1620.  </a:t>
            </a:r>
            <a:endParaRPr lang="en-US" sz="1400" dirty="0"/>
          </a:p>
        </p:txBody>
      </p:sp>
      <p:pic>
        <p:nvPicPr>
          <p:cNvPr id="1029" name="Picture 5">
            <a:extLst>
              <a:ext uri="{FF2B5EF4-FFF2-40B4-BE49-F238E27FC236}">
                <a16:creationId xmlns:a16="http://schemas.microsoft.com/office/drawing/2014/main" id="{0EA7503D-18BF-B57F-6A98-D68E1A3867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8657" y="819865"/>
            <a:ext cx="1065223" cy="7116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C13167C3-AC88-4099-D1D1-BEFEA1328B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33029" y="812422"/>
            <a:ext cx="893912" cy="775670"/>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E1F40F2D-C647-448C-DCBD-8D6A16341281}"/>
              </a:ext>
            </a:extLst>
          </p:cNvPr>
          <p:cNvGrpSpPr/>
          <p:nvPr/>
        </p:nvGrpSpPr>
        <p:grpSpPr>
          <a:xfrm>
            <a:off x="1962443" y="792790"/>
            <a:ext cx="753103" cy="838585"/>
            <a:chOff x="2067837" y="840252"/>
            <a:chExt cx="753103" cy="838585"/>
          </a:xfrm>
        </p:grpSpPr>
        <p:sp>
          <p:nvSpPr>
            <p:cNvPr id="18" name="TextBox 36">
              <a:extLst>
                <a:ext uri="{FF2B5EF4-FFF2-40B4-BE49-F238E27FC236}">
                  <a16:creationId xmlns:a16="http://schemas.microsoft.com/office/drawing/2014/main" id="{266DAEF3-DA2A-C8DD-2438-D5E3B624B231}"/>
                </a:ext>
              </a:extLst>
            </p:cNvPr>
            <p:cNvSpPr txBox="1"/>
            <p:nvPr/>
          </p:nvSpPr>
          <p:spPr>
            <a:xfrm>
              <a:off x="2067837" y="1027035"/>
              <a:ext cx="753103"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dirty="0"/>
                <a:t>Add water and incubate 12- 48 hours</a:t>
              </a:r>
            </a:p>
            <a:p>
              <a:pPr algn="ctr"/>
              <a:endParaRPr lang="en-US" sz="800" dirty="0"/>
            </a:p>
          </p:txBody>
        </p:sp>
        <p:sp>
          <p:nvSpPr>
            <p:cNvPr id="19" name="Arrow: Right 18">
              <a:extLst>
                <a:ext uri="{FF2B5EF4-FFF2-40B4-BE49-F238E27FC236}">
                  <a16:creationId xmlns:a16="http://schemas.microsoft.com/office/drawing/2014/main" id="{0DAA7EEF-77F6-9507-57B7-ABB6A18BDBA4}"/>
                </a:ext>
              </a:extLst>
            </p:cNvPr>
            <p:cNvSpPr/>
            <p:nvPr/>
          </p:nvSpPr>
          <p:spPr>
            <a:xfrm>
              <a:off x="2128216" y="840252"/>
              <a:ext cx="692724" cy="838585"/>
            </a:xfrm>
            <a:prstGeom prst="rightArrow">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grpSp>
      <p:sp>
        <p:nvSpPr>
          <p:cNvPr id="4" name="TextBox 3">
            <a:extLst>
              <a:ext uri="{FF2B5EF4-FFF2-40B4-BE49-F238E27FC236}">
                <a16:creationId xmlns:a16="http://schemas.microsoft.com/office/drawing/2014/main" id="{7F4E4DF5-A0FF-D02A-B802-738E371E5E24}"/>
              </a:ext>
            </a:extLst>
          </p:cNvPr>
          <p:cNvSpPr txBox="1"/>
          <p:nvPr/>
        </p:nvSpPr>
        <p:spPr>
          <a:xfrm>
            <a:off x="3571589" y="6261378"/>
            <a:ext cx="475702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 dirty="0">
                <a:ea typeface="+mn-lt"/>
                <a:cs typeface="+mn-lt"/>
              </a:rPr>
              <a:t>Ball, N., Hogan, J., Hindupur, A., Kagawa, H., Levri, J., &amp; Sims, K. (2020, July). BioNutrients-1: Development of an on-demand nutrient production system for long-duration missions. 2020 International Conference on Environmental Systems.</a:t>
            </a:r>
            <a:endParaRPr lang="en-US" sz="700" dirty="0">
              <a:ea typeface="Calibri"/>
              <a:cs typeface="Calibri"/>
            </a:endParaRPr>
          </a:p>
          <a:p>
            <a:r>
              <a:rPr lang="en-US" sz="700" dirty="0"/>
              <a:t>Ball, N., Kagawa, H., Hindupur, A., Kostakis, A., Hogan, J., Villanueva, A., ... &amp; Gresser, A. (2021, July). BioNutrients-2: Improvements to the BioNutrients-1 nutrient production system. 50th International Conference on Environmental Systems.</a:t>
            </a:r>
            <a:endParaRPr lang="en-US" sz="700" dirty="0">
              <a:ea typeface="Calibri" panose="020F0502020204030204"/>
              <a:cs typeface="Calibri" panose="020F0502020204030204"/>
            </a:endParaRPr>
          </a:p>
        </p:txBody>
      </p:sp>
      <p:pic>
        <p:nvPicPr>
          <p:cNvPr id="11" name="Picture 10" descr="A picture containing text&#10;&#10;AI-generated content may be incorrect.">
            <a:extLst>
              <a:ext uri="{FF2B5EF4-FFF2-40B4-BE49-F238E27FC236}">
                <a16:creationId xmlns:a16="http://schemas.microsoft.com/office/drawing/2014/main" id="{6449A3F3-299E-4196-D24F-158A0586DEB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200000">
            <a:off x="5413542" y="3012094"/>
            <a:ext cx="602491" cy="1163306"/>
          </a:xfrm>
          <a:prstGeom prst="rect">
            <a:avLst/>
          </a:prstGeom>
        </p:spPr>
      </p:pic>
      <p:pic>
        <p:nvPicPr>
          <p:cNvPr id="14" name="Picture 13">
            <a:extLst>
              <a:ext uri="{FF2B5EF4-FFF2-40B4-BE49-F238E27FC236}">
                <a16:creationId xmlns:a16="http://schemas.microsoft.com/office/drawing/2014/main" id="{89B47AED-5566-4170-A601-85842A7197C7}"/>
              </a:ext>
            </a:extLst>
          </p:cNvPr>
          <p:cNvPicPr>
            <a:picLocks noChangeAspect="1"/>
          </p:cNvPicPr>
          <p:nvPr/>
        </p:nvPicPr>
        <p:blipFill>
          <a:blip r:embed="rId9"/>
          <a:stretch>
            <a:fillRect/>
          </a:stretch>
        </p:blipFill>
        <p:spPr>
          <a:xfrm>
            <a:off x="61243" y="756423"/>
            <a:ext cx="833836" cy="838585"/>
          </a:xfrm>
          <a:prstGeom prst="rect">
            <a:avLst/>
          </a:prstGeom>
        </p:spPr>
      </p:pic>
      <p:pic>
        <p:nvPicPr>
          <p:cNvPr id="15" name="Picture 14">
            <a:extLst>
              <a:ext uri="{FF2B5EF4-FFF2-40B4-BE49-F238E27FC236}">
                <a16:creationId xmlns:a16="http://schemas.microsoft.com/office/drawing/2014/main" id="{57C89E35-C339-362F-5685-88C5A8D89094}"/>
              </a:ext>
            </a:extLst>
          </p:cNvPr>
          <p:cNvPicPr>
            <a:picLocks noChangeAspect="1"/>
          </p:cNvPicPr>
          <p:nvPr/>
        </p:nvPicPr>
        <p:blipFill>
          <a:blip r:embed="rId10"/>
          <a:stretch>
            <a:fillRect/>
          </a:stretch>
        </p:blipFill>
        <p:spPr>
          <a:xfrm>
            <a:off x="3915805" y="3294752"/>
            <a:ext cx="1090787" cy="600242"/>
          </a:xfrm>
          <a:prstGeom prst="rect">
            <a:avLst/>
          </a:prstGeom>
        </p:spPr>
      </p:pic>
      <p:grpSp>
        <p:nvGrpSpPr>
          <p:cNvPr id="10" name="Group 9">
            <a:extLst>
              <a:ext uri="{FF2B5EF4-FFF2-40B4-BE49-F238E27FC236}">
                <a16:creationId xmlns:a16="http://schemas.microsoft.com/office/drawing/2014/main" id="{4CC4C674-9DF5-22E7-1370-973DB9D4D70C}"/>
              </a:ext>
            </a:extLst>
          </p:cNvPr>
          <p:cNvGrpSpPr/>
          <p:nvPr/>
        </p:nvGrpSpPr>
        <p:grpSpPr>
          <a:xfrm>
            <a:off x="8117435" y="792790"/>
            <a:ext cx="972766" cy="5740941"/>
            <a:chOff x="76283" y="767946"/>
            <a:chExt cx="972766" cy="5740941"/>
          </a:xfrm>
        </p:grpSpPr>
        <p:pic>
          <p:nvPicPr>
            <p:cNvPr id="5" name="Picture 4">
              <a:extLst>
                <a:ext uri="{FF2B5EF4-FFF2-40B4-BE49-F238E27FC236}">
                  <a16:creationId xmlns:a16="http://schemas.microsoft.com/office/drawing/2014/main" id="{41FAC9D0-7AF8-466C-4784-44416FC14476}"/>
                </a:ext>
              </a:extLst>
            </p:cNvPr>
            <p:cNvPicPr>
              <a:picLocks noChangeAspect="1"/>
            </p:cNvPicPr>
            <p:nvPr/>
          </p:nvPicPr>
          <p:blipFill>
            <a:blip r:embed="rId11"/>
            <a:stretch>
              <a:fillRect/>
            </a:stretch>
          </p:blipFill>
          <p:spPr>
            <a:xfrm>
              <a:off x="76283" y="5312694"/>
              <a:ext cx="971551" cy="617018"/>
            </a:xfrm>
            <a:prstGeom prst="rect">
              <a:avLst/>
            </a:prstGeom>
          </p:spPr>
        </p:pic>
        <p:pic>
          <p:nvPicPr>
            <p:cNvPr id="7" name="Picture 6">
              <a:extLst>
                <a:ext uri="{FF2B5EF4-FFF2-40B4-BE49-F238E27FC236}">
                  <a16:creationId xmlns:a16="http://schemas.microsoft.com/office/drawing/2014/main" id="{CF6C2050-4514-0E4E-CCB6-FB55848A6506}"/>
                </a:ext>
              </a:extLst>
            </p:cNvPr>
            <p:cNvPicPr>
              <a:picLocks noChangeAspect="1"/>
            </p:cNvPicPr>
            <p:nvPr/>
          </p:nvPicPr>
          <p:blipFill>
            <a:blip r:embed="rId12"/>
            <a:stretch>
              <a:fillRect/>
            </a:stretch>
          </p:blipFill>
          <p:spPr>
            <a:xfrm>
              <a:off x="76283" y="5958171"/>
              <a:ext cx="972652" cy="550716"/>
            </a:xfrm>
            <a:prstGeom prst="rect">
              <a:avLst/>
            </a:prstGeom>
          </p:spPr>
        </p:pic>
        <p:pic>
          <p:nvPicPr>
            <p:cNvPr id="13" name="Picture 12" descr="NASA astronaut and Expedition 72 Commander Suni Williams displays production packs containing geneticallly engineered yeast and edible media for incubation to activate yeast growth. The BioNutrients investigation explores using the engineered yeast to produce on-demand nutrients and avoid vitamin deficiencies for crews on long-term missions. The samples are later frozen then returned to Earth to analyze their ability promote crew health and improve the preservation of probiotics.">
              <a:extLst>
                <a:ext uri="{FF2B5EF4-FFF2-40B4-BE49-F238E27FC236}">
                  <a16:creationId xmlns:a16="http://schemas.microsoft.com/office/drawing/2014/main" id="{260D041A-2973-740C-3968-0E8A85D532EF}"/>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6283" y="4641898"/>
              <a:ext cx="963502" cy="642334"/>
            </a:xfrm>
            <a:prstGeom prst="rect">
              <a:avLst/>
            </a:prstGeom>
            <a:noFill/>
            <a:ln>
              <a:noFill/>
            </a:ln>
          </p:spPr>
        </p:pic>
        <p:pic>
          <p:nvPicPr>
            <p:cNvPr id="16" name="Picture 15" descr="A picture containing indoor, military vehicle, working, equipment&#10;&#10;Description automatically generated">
              <a:extLst>
                <a:ext uri="{FF2B5EF4-FFF2-40B4-BE49-F238E27FC236}">
                  <a16:creationId xmlns:a16="http://schemas.microsoft.com/office/drawing/2014/main" id="{1DDE90F6-2D24-0370-B8E1-431B4F8671E3}"/>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15556" b="39889"/>
            <a:stretch/>
          </p:blipFill>
          <p:spPr>
            <a:xfrm>
              <a:off x="76283" y="1438743"/>
              <a:ext cx="963502" cy="643941"/>
            </a:xfrm>
            <a:prstGeom prst="rect">
              <a:avLst/>
            </a:prstGeom>
          </p:spPr>
        </p:pic>
        <p:pic>
          <p:nvPicPr>
            <p:cNvPr id="20" name="Picture 19" descr="A picture containing text, person, indoor, person&#10;&#10;Description automatically generated">
              <a:extLst>
                <a:ext uri="{FF2B5EF4-FFF2-40B4-BE49-F238E27FC236}">
                  <a16:creationId xmlns:a16="http://schemas.microsoft.com/office/drawing/2014/main" id="{3A95CD27-ED8D-12B7-4FB1-ACD693373E5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6283" y="767946"/>
              <a:ext cx="963502" cy="642335"/>
            </a:xfrm>
            <a:prstGeom prst="rect">
              <a:avLst/>
            </a:prstGeom>
          </p:spPr>
        </p:pic>
        <p:pic>
          <p:nvPicPr>
            <p:cNvPr id="22" name="Picture 21" descr="A picture containing person, person, indoor, working&#10;&#10;Description automatically generated">
              <a:extLst>
                <a:ext uri="{FF2B5EF4-FFF2-40B4-BE49-F238E27FC236}">
                  <a16:creationId xmlns:a16="http://schemas.microsoft.com/office/drawing/2014/main" id="{133BE280-2A5D-1CB9-8A85-7BBD0E0CC2D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6283" y="2728974"/>
              <a:ext cx="965912" cy="643941"/>
            </a:xfrm>
            <a:prstGeom prst="rect">
              <a:avLst/>
            </a:prstGeom>
          </p:spPr>
        </p:pic>
        <p:pic>
          <p:nvPicPr>
            <p:cNvPr id="24" name="Picture 4" descr="ISS Research on X: &quot;The BioNutrients experiment is demonstrating a  technology that enables the on-demand production of vitamins and other  nutrients that otherwise are deficient in the crew diet during  long-duration missions.">
              <a:extLst>
                <a:ext uri="{FF2B5EF4-FFF2-40B4-BE49-F238E27FC236}">
                  <a16:creationId xmlns:a16="http://schemas.microsoft.com/office/drawing/2014/main" id="{1A3639DB-A5EA-1EAD-53DB-28C83379FF88}"/>
                </a:ext>
              </a:extLst>
            </p:cNvPr>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t="8230"/>
            <a:stretch/>
          </p:blipFill>
          <p:spPr bwMode="auto">
            <a:xfrm>
              <a:off x="76283" y="3401377"/>
              <a:ext cx="963502" cy="58956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A picture containing person, indoor&#10;&#10;Description automatically generated">
              <a:extLst>
                <a:ext uri="{FF2B5EF4-FFF2-40B4-BE49-F238E27FC236}">
                  <a16:creationId xmlns:a16="http://schemas.microsoft.com/office/drawing/2014/main" id="{0AA9035D-5466-A9EE-AE9E-025F90427833}"/>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8102"/>
            <a:stretch/>
          </p:blipFill>
          <p:spPr>
            <a:xfrm>
              <a:off x="76283" y="4019405"/>
              <a:ext cx="972766" cy="594031"/>
            </a:xfrm>
            <a:prstGeom prst="rect">
              <a:avLst/>
            </a:prstGeom>
          </p:spPr>
        </p:pic>
        <p:pic>
          <p:nvPicPr>
            <p:cNvPr id="27" name="Picture 26" descr="A picture containing person, indoor, person&#10;&#10;Description automatically generated">
              <a:extLst>
                <a:ext uri="{FF2B5EF4-FFF2-40B4-BE49-F238E27FC236}">
                  <a16:creationId xmlns:a16="http://schemas.microsoft.com/office/drawing/2014/main" id="{8E1EE150-994E-A528-3856-EE679D873C5A}"/>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r="8586"/>
            <a:stretch/>
          </p:blipFill>
          <p:spPr>
            <a:xfrm>
              <a:off x="76283" y="2111146"/>
              <a:ext cx="963502" cy="589366"/>
            </a:xfrm>
            <a:prstGeom prst="rect">
              <a:avLst/>
            </a:prstGeom>
          </p:spPr>
        </p:pic>
      </p:grpSp>
      <p:sp>
        <p:nvSpPr>
          <p:cNvPr id="17" name="Rectangle 16">
            <a:extLst>
              <a:ext uri="{FF2B5EF4-FFF2-40B4-BE49-F238E27FC236}">
                <a16:creationId xmlns:a16="http://schemas.microsoft.com/office/drawing/2014/main" id="{AA9639B4-3E46-4FEB-0000-6400DEA3408E}"/>
              </a:ext>
            </a:extLst>
          </p:cNvPr>
          <p:cNvSpPr/>
          <p:nvPr/>
        </p:nvSpPr>
        <p:spPr>
          <a:xfrm flipH="1">
            <a:off x="93677" y="1607724"/>
            <a:ext cx="3532996" cy="32024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dirty="0"/>
              <a:t>On-demand nutrient production from fully dehydrated system – yeast, yogurt, and kefir fermented foods, with or without GMO. </a:t>
            </a:r>
          </a:p>
        </p:txBody>
      </p:sp>
      <p:pic>
        <p:nvPicPr>
          <p:cNvPr id="29" name="Picture 28">
            <a:extLst>
              <a:ext uri="{FF2B5EF4-FFF2-40B4-BE49-F238E27FC236}">
                <a16:creationId xmlns:a16="http://schemas.microsoft.com/office/drawing/2014/main" id="{2152FAB9-7AD8-EC52-85CE-EF174B213CBC}"/>
              </a:ext>
            </a:extLst>
          </p:cNvPr>
          <p:cNvPicPr>
            <a:picLocks noChangeAspect="1"/>
          </p:cNvPicPr>
          <p:nvPr/>
        </p:nvPicPr>
        <p:blipFill>
          <a:blip r:embed="rId20"/>
          <a:stretch>
            <a:fillRect/>
          </a:stretch>
        </p:blipFill>
        <p:spPr>
          <a:xfrm>
            <a:off x="6549524" y="3292502"/>
            <a:ext cx="1196750" cy="602492"/>
          </a:xfrm>
          <a:prstGeom prst="rect">
            <a:avLst/>
          </a:prstGeom>
          <a:solidFill>
            <a:schemeClr val="accent5">
              <a:lumMod val="20000"/>
              <a:lumOff val="80000"/>
            </a:schemeClr>
          </a:solidFill>
        </p:spPr>
      </p:pic>
      <p:sp>
        <p:nvSpPr>
          <p:cNvPr id="32" name="Rectangle 31">
            <a:extLst>
              <a:ext uri="{FF2B5EF4-FFF2-40B4-BE49-F238E27FC236}">
                <a16:creationId xmlns:a16="http://schemas.microsoft.com/office/drawing/2014/main" id="{EE1B3507-B68A-08FA-2A88-9DF57EAE82C9}"/>
              </a:ext>
            </a:extLst>
          </p:cNvPr>
          <p:cNvSpPr/>
          <p:nvPr/>
        </p:nvSpPr>
        <p:spPr>
          <a:xfrm>
            <a:off x="93677" y="5210349"/>
            <a:ext cx="3532996" cy="150224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u="sng" dirty="0">
                <a:solidFill>
                  <a:schemeClr val="bg1"/>
                </a:solidFill>
                <a:latin typeface="Helvetica" panose="020B0604020202020204" pitchFamily="34" charset="0"/>
                <a:cs typeface="Helvetica" panose="020B0604020202020204" pitchFamily="34" charset="0"/>
              </a:rPr>
              <a:t>Current Products</a:t>
            </a:r>
          </a:p>
          <a:p>
            <a:pPr marL="285750" indent="-285750">
              <a:buFont typeface="Wingdings" panose="05000000000000000000" pitchFamily="2" charset="2"/>
              <a:buChar char="Ø"/>
            </a:pPr>
            <a:r>
              <a:rPr lang="en-US" sz="1200" dirty="0">
                <a:solidFill>
                  <a:schemeClr val="bg1"/>
                </a:solidFill>
                <a:latin typeface="Helvetica" panose="020B0604020202020204" pitchFamily="34" charset="0"/>
                <a:cs typeface="Helvetica" panose="020B0604020202020204" pitchFamily="34" charset="0"/>
              </a:rPr>
              <a:t>Yeast: carotenoids (</a:t>
            </a:r>
            <a:r>
              <a:rPr lang="en-US" sz="1200" dirty="0">
                <a:solidFill>
                  <a:schemeClr val="bg1"/>
                </a:solidFill>
                <a:latin typeface="Symbol" panose="05050102010706020507" pitchFamily="18" charset="2"/>
                <a:cs typeface="Helvetica" panose="020B0604020202020204" pitchFamily="34" charset="0"/>
              </a:rPr>
              <a:t>b</a:t>
            </a:r>
            <a:r>
              <a:rPr lang="en-US" sz="1200" dirty="0">
                <a:solidFill>
                  <a:schemeClr val="bg1"/>
                </a:solidFill>
                <a:latin typeface="Helvetica" panose="020B0604020202020204" pitchFamily="34" charset="0"/>
                <a:cs typeface="Helvetica" panose="020B0604020202020204" pitchFamily="34" charset="0"/>
              </a:rPr>
              <a:t> carotene, zeaxanthin)</a:t>
            </a:r>
          </a:p>
          <a:p>
            <a:pPr marL="285750" indent="-285750">
              <a:buFont typeface="Wingdings" panose="05000000000000000000" pitchFamily="2" charset="2"/>
              <a:buChar char="Ø"/>
            </a:pPr>
            <a:r>
              <a:rPr lang="en-US" sz="1200" dirty="0">
                <a:solidFill>
                  <a:schemeClr val="bg1"/>
                </a:solidFill>
                <a:latin typeface="Helvetica" panose="020B0604020202020204" pitchFamily="34" charset="0"/>
                <a:cs typeface="Helvetica" panose="020B0604020202020204" pitchFamily="34" charset="0"/>
              </a:rPr>
              <a:t>Yeast: carotenoids, riboflavin, folate (multi-nutrient cultures)</a:t>
            </a:r>
          </a:p>
          <a:p>
            <a:pPr marL="285750" indent="-285750">
              <a:buFont typeface="Wingdings" panose="05000000000000000000" pitchFamily="2" charset="2"/>
              <a:buChar char="Ø"/>
            </a:pPr>
            <a:r>
              <a:rPr lang="en-US" sz="1200" dirty="0">
                <a:solidFill>
                  <a:schemeClr val="bg1"/>
                </a:solidFill>
                <a:latin typeface="Helvetica" panose="020B0604020202020204" pitchFamily="34" charset="0"/>
                <a:cs typeface="Helvetica" panose="020B0604020202020204" pitchFamily="34" charset="0"/>
              </a:rPr>
              <a:t>Yogurt – commercial, yogurt GFP</a:t>
            </a:r>
          </a:p>
          <a:p>
            <a:pPr marL="285750" indent="-285750">
              <a:buFont typeface="Wingdings" panose="05000000000000000000" pitchFamily="2" charset="2"/>
              <a:buChar char="Ø"/>
            </a:pPr>
            <a:r>
              <a:rPr lang="en-US" sz="1200" dirty="0">
                <a:solidFill>
                  <a:schemeClr val="bg1"/>
                </a:solidFill>
                <a:latin typeface="Helvetica" panose="020B0604020202020204" pitchFamily="34" charset="0"/>
                <a:cs typeface="Helvetica" panose="020B0604020202020204" pitchFamily="34" charset="0"/>
              </a:rPr>
              <a:t>Kefir – commercial</a:t>
            </a:r>
          </a:p>
          <a:p>
            <a:pPr marL="285750" indent="-285750">
              <a:buFont typeface="Wingdings" panose="05000000000000000000" pitchFamily="2" charset="2"/>
              <a:buChar char="Ø"/>
            </a:pPr>
            <a:r>
              <a:rPr lang="en-US" sz="1200" dirty="0">
                <a:solidFill>
                  <a:schemeClr val="bg1"/>
                </a:solidFill>
                <a:latin typeface="Helvetica" panose="020B0604020202020204" pitchFamily="34" charset="0"/>
                <a:cs typeface="Helvetica" panose="020B0604020202020204" pitchFamily="34" charset="0"/>
              </a:rPr>
              <a:t>Serial production - yogurt</a:t>
            </a:r>
          </a:p>
        </p:txBody>
      </p:sp>
    </p:spTree>
    <p:extLst>
      <p:ext uri="{BB962C8B-B14F-4D97-AF65-F5344CB8AC3E}">
        <p14:creationId xmlns:p14="http://schemas.microsoft.com/office/powerpoint/2010/main" val="26546337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67956FD1-027B-4AA9-90AB-E0D1C06098B1}" type="slidenum">
              <a:rPr lang="en-US" smtClean="0"/>
              <a:pPr/>
              <a:t>14</a:t>
            </a:fld>
            <a:endParaRPr lang="en-US" dirty="0"/>
          </a:p>
        </p:txBody>
      </p:sp>
      <p:sp>
        <p:nvSpPr>
          <p:cNvPr id="3" name="Title 2"/>
          <p:cNvSpPr>
            <a:spLocks noGrp="1"/>
          </p:cNvSpPr>
          <p:nvPr>
            <p:ph type="title"/>
          </p:nvPr>
        </p:nvSpPr>
        <p:spPr/>
        <p:txBody>
          <a:bodyPr/>
          <a:lstStyle/>
          <a:p>
            <a:r>
              <a:rPr lang="en-US" sz="2400" dirty="0"/>
              <a:t>Ames Electronic Nose / Chemical Detection</a:t>
            </a:r>
          </a:p>
        </p:txBody>
      </p:sp>
      <p:sp>
        <p:nvSpPr>
          <p:cNvPr id="5" name="Content Placeholder 4"/>
          <p:cNvSpPr>
            <a:spLocks noGrp="1"/>
          </p:cNvSpPr>
          <p:nvPr>
            <p:ph sz="half" idx="12"/>
          </p:nvPr>
        </p:nvSpPr>
        <p:spPr>
          <a:xfrm>
            <a:off x="174982" y="5107740"/>
            <a:ext cx="4357140" cy="1579500"/>
          </a:xfrm>
        </p:spPr>
        <p:txBody>
          <a:bodyPr/>
          <a:lstStyle/>
          <a:p>
            <a:r>
              <a:rPr lang="en-US" b="1" dirty="0"/>
              <a:t>SUMMARY </a:t>
            </a:r>
          </a:p>
          <a:p>
            <a:pPr>
              <a:lnSpc>
                <a:spcPct val="80000"/>
              </a:lnSpc>
              <a:spcBef>
                <a:spcPts val="0"/>
              </a:spcBef>
            </a:pPr>
            <a:endParaRPr lang="en-US" b="1" dirty="0"/>
          </a:p>
          <a:p>
            <a:pPr>
              <a:lnSpc>
                <a:spcPct val="100000"/>
              </a:lnSpc>
              <a:spcBef>
                <a:spcPts val="0"/>
              </a:spcBef>
            </a:pPr>
            <a:r>
              <a:rPr lang="en-US" kern="100" dirty="0">
                <a:effectLst/>
                <a:latin typeface="Helvetica" panose="020B0604020202020204" pitchFamily="34" charset="0"/>
                <a:ea typeface="Calibri" panose="020F0502020204030204" pitchFamily="34" charset="0"/>
                <a:cs typeface="Helvetica" panose="020B0604020202020204" pitchFamily="34" charset="0"/>
              </a:rPr>
              <a:t>NASA Ames spaceflight-proven robust E-Nose technology with its current TRL of 5-6 has been demonstrated for many NASA, DHS, HHS, DoD, and other commercial applications. Integration of sampling, sensing and computing in a one platform allows i</a:t>
            </a:r>
            <a:r>
              <a:rPr lang="en-US" altLang="en-US" dirty="0">
                <a:latin typeface="Helvetica" panose="020B0604020202020204" pitchFamily="34" charset="0"/>
                <a:cs typeface="Helvetica" panose="020B0604020202020204" pitchFamily="34" charset="0"/>
              </a:rPr>
              <a:t>n-situ, real time, automated measurement compared to other SOA detection systems.</a:t>
            </a:r>
          </a:p>
          <a:p>
            <a:pPr>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dirty="0"/>
          </a:p>
        </p:txBody>
      </p:sp>
      <p:sp>
        <p:nvSpPr>
          <p:cNvPr id="6" name="Content Placeholder 5"/>
          <p:cNvSpPr>
            <a:spLocks noGrp="1"/>
          </p:cNvSpPr>
          <p:nvPr>
            <p:ph sz="half" idx="13"/>
          </p:nvPr>
        </p:nvSpPr>
        <p:spPr>
          <a:xfrm>
            <a:off x="4626201" y="946252"/>
            <a:ext cx="4253190" cy="2466029"/>
          </a:xfrm>
        </p:spPr>
        <p:txBody>
          <a:bodyPr/>
          <a:lstStyle/>
          <a:p>
            <a:pPr>
              <a:lnSpc>
                <a:spcPct val="100000"/>
              </a:lnSpc>
              <a:spcBef>
                <a:spcPts val="0"/>
              </a:spcBef>
            </a:pPr>
            <a:r>
              <a:rPr lang="en-US" b="1" dirty="0"/>
              <a:t>KEY ATTRIBUTES / COMPETENCY</a:t>
            </a:r>
          </a:p>
          <a:p>
            <a:pPr>
              <a:lnSpc>
                <a:spcPct val="80000"/>
              </a:lnSpc>
              <a:spcBef>
                <a:spcPts val="0"/>
              </a:spcBef>
            </a:pPr>
            <a:endParaRPr lang="en-US" b="1" dirty="0"/>
          </a:p>
          <a:p>
            <a:pPr marL="228600" indent="-228600">
              <a:lnSpc>
                <a:spcPct val="120000"/>
              </a:lnSpc>
              <a:spcBef>
                <a:spcPts val="0"/>
              </a:spcBef>
              <a:buClr>
                <a:schemeClr val="accent2"/>
              </a:buClr>
              <a:buFont typeface="Times" panose="02020603050405020304" pitchFamily="18" charset="0"/>
              <a:buChar char="•"/>
            </a:pPr>
            <a:r>
              <a:rPr lang="en-US" altLang="en-US" dirty="0">
                <a:latin typeface="Helvetica" panose="020B0604020202020204" pitchFamily="34" charset="0"/>
                <a:cs typeface="Helvetica" panose="020B0604020202020204" pitchFamily="34" charset="0"/>
              </a:rPr>
              <a:t>Individually addressable multi-channel sensing</a:t>
            </a:r>
          </a:p>
          <a:p>
            <a:pPr marL="228600" indent="-228600">
              <a:lnSpc>
                <a:spcPct val="120000"/>
              </a:lnSpc>
              <a:spcBef>
                <a:spcPts val="0"/>
              </a:spcBef>
              <a:buClr>
                <a:schemeClr val="accent2"/>
              </a:buClr>
              <a:buFont typeface="Times" panose="02020603050405020304" pitchFamily="18" charset="0"/>
              <a:buChar char="•"/>
            </a:pPr>
            <a:r>
              <a:rPr lang="en-US" altLang="en-US" dirty="0">
                <a:latin typeface="Helvetica" panose="020B0604020202020204" pitchFamily="34" charset="0"/>
                <a:cs typeface="Helvetica" panose="020B0604020202020204" pitchFamily="34" charset="0"/>
              </a:rPr>
              <a:t>Integrated temperature, pressure, and humidity sensing</a:t>
            </a:r>
          </a:p>
          <a:p>
            <a:pPr indent="228600">
              <a:lnSpc>
                <a:spcPct val="120000"/>
              </a:lnSpc>
              <a:spcBef>
                <a:spcPts val="0"/>
              </a:spcBef>
              <a:buClr>
                <a:schemeClr val="accent2"/>
              </a:buClr>
              <a:buFont typeface="Times" panose="02020603050405020304" pitchFamily="18" charset="0"/>
              <a:buChar char="•"/>
            </a:pPr>
            <a:r>
              <a:rPr lang="en-US" altLang="en-US" sz="1200" dirty="0">
                <a:latin typeface="Helvetica" panose="020B0604020202020204" pitchFamily="34" charset="0"/>
                <a:cs typeface="Helvetica" panose="020B0604020202020204" pitchFamily="34" charset="0"/>
              </a:rPr>
              <a:t>Detection limit range: ppm to ppb</a:t>
            </a:r>
          </a:p>
          <a:p>
            <a:pPr indent="228600">
              <a:lnSpc>
                <a:spcPct val="120000"/>
              </a:lnSpc>
              <a:spcBef>
                <a:spcPts val="0"/>
              </a:spcBef>
              <a:buClr>
                <a:schemeClr val="accent2"/>
              </a:buClr>
              <a:buFont typeface="Times" panose="02020603050405020304" pitchFamily="18" charset="0"/>
              <a:buChar char="•"/>
            </a:pPr>
            <a:r>
              <a:rPr lang="en-US" altLang="en-US" sz="1200" dirty="0">
                <a:latin typeface="Helvetica" panose="020B0604020202020204" pitchFamily="34" charset="0"/>
                <a:cs typeface="Helvetica" panose="020B0604020202020204" pitchFamily="34" charset="0"/>
              </a:rPr>
              <a:t>Response time in seconds at room temperature</a:t>
            </a:r>
          </a:p>
          <a:p>
            <a:pPr indent="228600">
              <a:lnSpc>
                <a:spcPct val="120000"/>
              </a:lnSpc>
              <a:spcBef>
                <a:spcPts val="0"/>
              </a:spcBef>
              <a:buClr>
                <a:schemeClr val="accent2"/>
              </a:buClr>
              <a:buFont typeface="Times" panose="02020603050405020304" pitchFamily="18" charset="0"/>
              <a:buChar char="•"/>
            </a:pPr>
            <a:r>
              <a:rPr lang="en-US" altLang="en-US" sz="1200" dirty="0">
                <a:latin typeface="Helvetica" panose="020B0604020202020204" pitchFamily="34" charset="0"/>
                <a:cs typeface="Helvetica" panose="020B0604020202020204" pitchFamily="34" charset="0"/>
              </a:rPr>
              <a:t>Reproducible from sensor to sensor</a:t>
            </a:r>
          </a:p>
          <a:p>
            <a:pPr indent="228600">
              <a:lnSpc>
                <a:spcPct val="120000"/>
              </a:lnSpc>
              <a:spcBef>
                <a:spcPts val="0"/>
              </a:spcBef>
              <a:buClr>
                <a:schemeClr val="accent2"/>
              </a:buClr>
              <a:buFont typeface="Times" panose="02020603050405020304" pitchFamily="18" charset="0"/>
              <a:buChar char="•"/>
            </a:pPr>
            <a:r>
              <a:rPr lang="en-US" altLang="en-US" sz="1200" dirty="0">
                <a:latin typeface="Helvetica" panose="020B0604020202020204" pitchFamily="34" charset="0"/>
                <a:cs typeface="Helvetica" panose="020B0604020202020204" pitchFamily="34" charset="0"/>
              </a:rPr>
              <a:t>Room temperature operation</a:t>
            </a:r>
          </a:p>
          <a:p>
            <a:pPr indent="228600">
              <a:lnSpc>
                <a:spcPct val="120000"/>
              </a:lnSpc>
              <a:spcBef>
                <a:spcPts val="0"/>
              </a:spcBef>
              <a:buClr>
                <a:schemeClr val="accent2"/>
              </a:buClr>
              <a:buFont typeface="Times" panose="02020603050405020304" pitchFamily="18" charset="0"/>
              <a:buChar char="•"/>
            </a:pPr>
            <a:r>
              <a:rPr lang="en-US" altLang="en-US" sz="1200" dirty="0">
                <a:latin typeface="Helvetica" panose="020B0604020202020204" pitchFamily="34" charset="0"/>
                <a:cs typeface="Helvetica" panose="020B0604020202020204" pitchFamily="34" charset="0"/>
              </a:rPr>
              <a:t>Low power: </a:t>
            </a:r>
            <a:r>
              <a:rPr lang="en-US" altLang="en-US" dirty="0">
                <a:latin typeface="Helvetica" panose="020B0604020202020204" pitchFamily="34" charset="0"/>
                <a:cs typeface="Helvetica" panose="020B0604020202020204" pitchFamily="34" charset="0"/>
              </a:rPr>
              <a:t>µ</a:t>
            </a:r>
            <a:r>
              <a:rPr lang="en-US" altLang="en-US" sz="1200" dirty="0">
                <a:latin typeface="Helvetica" panose="020B0604020202020204" pitchFamily="34" charset="0"/>
                <a:cs typeface="Helvetica" panose="020B0604020202020204" pitchFamily="34" charset="0"/>
              </a:rPr>
              <a:t>W to </a:t>
            </a:r>
            <a:r>
              <a:rPr lang="en-US" altLang="en-US" sz="1200" dirty="0" err="1">
                <a:latin typeface="Helvetica" panose="020B0604020202020204" pitchFamily="34" charset="0"/>
                <a:cs typeface="Helvetica" panose="020B0604020202020204" pitchFamily="34" charset="0"/>
              </a:rPr>
              <a:t>mW</a:t>
            </a:r>
            <a:r>
              <a:rPr lang="en-US" altLang="en-US" sz="1200" dirty="0">
                <a:latin typeface="Helvetica" panose="020B0604020202020204" pitchFamily="34" charset="0"/>
                <a:cs typeface="Helvetica" panose="020B0604020202020204" pitchFamily="34" charset="0"/>
              </a:rPr>
              <a:t>/sensor</a:t>
            </a:r>
          </a:p>
          <a:p>
            <a:pPr indent="228600">
              <a:lnSpc>
                <a:spcPct val="120000"/>
              </a:lnSpc>
              <a:spcBef>
                <a:spcPts val="0"/>
              </a:spcBef>
              <a:buClr>
                <a:schemeClr val="accent2"/>
              </a:buClr>
              <a:buFont typeface="Times" panose="02020603050405020304" pitchFamily="18" charset="0"/>
              <a:buChar char="•"/>
            </a:pPr>
            <a:r>
              <a:rPr lang="en-US" altLang="en-US" sz="1200" dirty="0">
                <a:latin typeface="Helvetica" panose="020B0604020202020204" pitchFamily="34" charset="0"/>
                <a:cs typeface="Helvetica" panose="020B0604020202020204" pitchFamily="34" charset="0"/>
              </a:rPr>
              <a:t>Easy integration </a:t>
            </a:r>
          </a:p>
          <a:p>
            <a:pPr indent="228600">
              <a:lnSpc>
                <a:spcPct val="120000"/>
              </a:lnSpc>
              <a:spcBef>
                <a:spcPts val="0"/>
              </a:spcBef>
              <a:buClr>
                <a:schemeClr val="accent2"/>
              </a:buClr>
              <a:buFont typeface="Times" panose="02020603050405020304" pitchFamily="18" charset="0"/>
              <a:buChar char="•"/>
            </a:pPr>
            <a:r>
              <a:rPr lang="en-US" altLang="en-US" sz="1200" dirty="0">
                <a:latin typeface="Helvetica" panose="020B0604020202020204" pitchFamily="34" charset="0"/>
                <a:cs typeface="Helvetica" panose="020B0604020202020204" pitchFamily="34" charset="0"/>
              </a:rPr>
              <a:t>Sensor chip size is 1x1cm</a:t>
            </a:r>
            <a:r>
              <a:rPr lang="en-US" altLang="en-US" sz="1200" baseline="30000" dirty="0">
                <a:latin typeface="Helvetica" panose="020B0604020202020204" pitchFamily="34" charset="0"/>
                <a:cs typeface="Helvetica" panose="020B0604020202020204" pitchFamily="34" charset="0"/>
              </a:rPr>
              <a:t>2</a:t>
            </a:r>
            <a:r>
              <a:rPr lang="en-US" altLang="en-US" sz="1200" dirty="0">
                <a:latin typeface="Helvetica" panose="020B0604020202020204" pitchFamily="34" charset="0"/>
                <a:cs typeface="Helvetica" panose="020B0604020202020204" pitchFamily="34" charset="0"/>
              </a:rPr>
              <a:t> with 12-256 channels</a:t>
            </a:r>
            <a:endParaRPr lang="en-US" dirty="0"/>
          </a:p>
          <a:p>
            <a:pPr marL="171450" indent="-171450">
              <a:buFontTx/>
              <a:buChar char="-"/>
            </a:pPr>
            <a:endParaRPr lang="en-US" dirty="0"/>
          </a:p>
        </p:txBody>
      </p:sp>
      <p:sp>
        <p:nvSpPr>
          <p:cNvPr id="7" name="Content Placeholder 6"/>
          <p:cNvSpPr>
            <a:spLocks noGrp="1"/>
          </p:cNvSpPr>
          <p:nvPr>
            <p:ph sz="half" idx="14"/>
          </p:nvPr>
        </p:nvSpPr>
        <p:spPr>
          <a:xfrm>
            <a:off x="4623910" y="3561273"/>
            <a:ext cx="4253190" cy="1831890"/>
          </a:xfrm>
        </p:spPr>
        <p:txBody>
          <a:bodyPr/>
          <a:lstStyle/>
          <a:p>
            <a:pPr>
              <a:spcBef>
                <a:spcPts val="0"/>
              </a:spcBef>
            </a:pPr>
            <a:r>
              <a:rPr lang="en-US" b="1" dirty="0"/>
              <a:t>HERITAGE</a:t>
            </a:r>
          </a:p>
          <a:p>
            <a:pPr>
              <a:lnSpc>
                <a:spcPct val="80000"/>
              </a:lnSpc>
              <a:spcBef>
                <a:spcPts val="0"/>
              </a:spcBef>
            </a:pPr>
            <a:endParaRPr lang="en-US" b="1" dirty="0"/>
          </a:p>
          <a:p>
            <a:pPr marL="228600" lvl="1">
              <a:spcBef>
                <a:spcPts val="0"/>
              </a:spcBef>
              <a:buClr>
                <a:schemeClr val="accent2">
                  <a:lumMod val="75000"/>
                </a:schemeClr>
              </a:buClr>
              <a:tabLst>
                <a:tab pos="398463" algn="l"/>
                <a:tab pos="973138" algn="l"/>
              </a:tabLst>
            </a:pPr>
            <a:r>
              <a:rPr lang="en-US" sz="1200" dirty="0">
                <a:solidFill>
                  <a:srgbClr val="000000"/>
                </a:solidFill>
              </a:rPr>
              <a:t>Tested aboard a US Navy Satellite and International Space Station</a:t>
            </a:r>
          </a:p>
          <a:p>
            <a:pPr marL="228600" lvl="1">
              <a:lnSpc>
                <a:spcPct val="100000"/>
              </a:lnSpc>
              <a:spcBef>
                <a:spcPts val="0"/>
              </a:spcBef>
              <a:buClr>
                <a:schemeClr val="accent2">
                  <a:lumMod val="75000"/>
                </a:schemeClr>
              </a:buClr>
              <a:tabLst>
                <a:tab pos="398463" algn="l"/>
                <a:tab pos="973138" algn="l"/>
              </a:tabLst>
            </a:pPr>
            <a:r>
              <a:rPr lang="en-US" sz="1200" dirty="0">
                <a:solidFill>
                  <a:srgbClr val="000000"/>
                </a:solidFill>
              </a:rPr>
              <a:t>Multiple peer-reviewed journal publications and US patents</a:t>
            </a:r>
          </a:p>
          <a:p>
            <a:pPr marL="228600" lvl="1">
              <a:lnSpc>
                <a:spcPct val="100000"/>
              </a:lnSpc>
              <a:spcBef>
                <a:spcPts val="0"/>
              </a:spcBef>
              <a:buClr>
                <a:schemeClr val="accent2">
                  <a:lumMod val="75000"/>
                </a:schemeClr>
              </a:buClr>
              <a:tabLst>
                <a:tab pos="398463" algn="l"/>
                <a:tab pos="973138" algn="l"/>
              </a:tabLst>
            </a:pPr>
            <a:r>
              <a:rPr lang="en-US" sz="1200" kern="100" dirty="0">
                <a:effectLst/>
                <a:ea typeface="Calibri" panose="020F0502020204030204" pitchFamily="34" charset="0"/>
              </a:rPr>
              <a:t>This E-Nose technology is licensed by many startups for their applications in health diagnosis (diabetes, flu, cardiovascular disease, various types of cancers, etc.), </a:t>
            </a:r>
            <a:r>
              <a:rPr lang="en-US" sz="1200" kern="100" dirty="0">
                <a:ea typeface="Calibri" panose="020F0502020204030204" pitchFamily="34" charset="0"/>
              </a:rPr>
              <a:t>and</a:t>
            </a:r>
            <a:r>
              <a:rPr lang="en-US" sz="1200" kern="100" dirty="0">
                <a:effectLst/>
                <a:ea typeface="Calibri" panose="020F0502020204030204" pitchFamily="34" charset="0"/>
              </a:rPr>
              <a:t> environmental monitoring.</a:t>
            </a:r>
            <a:endParaRPr lang="en-US" sz="1200" dirty="0">
              <a:solidFill>
                <a:srgbClr val="000000"/>
              </a:solidFill>
            </a:endParaRPr>
          </a:p>
          <a:p>
            <a:pPr marL="119063" lvl="1" indent="0">
              <a:buClr>
                <a:schemeClr val="accent2">
                  <a:lumMod val="75000"/>
                </a:schemeClr>
              </a:buClr>
              <a:buNone/>
              <a:tabLst>
                <a:tab pos="398463" algn="l"/>
                <a:tab pos="973138" algn="l"/>
              </a:tabLst>
            </a:pPr>
            <a:endParaRPr lang="en-US" sz="1200" b="1" dirty="0"/>
          </a:p>
          <a:p>
            <a:endParaRPr lang="en-US" b="1" dirty="0"/>
          </a:p>
        </p:txBody>
      </p:sp>
      <p:sp>
        <p:nvSpPr>
          <p:cNvPr id="8" name="Content Placeholder 7"/>
          <p:cNvSpPr>
            <a:spLocks noGrp="1"/>
          </p:cNvSpPr>
          <p:nvPr>
            <p:ph sz="half" idx="15"/>
          </p:nvPr>
        </p:nvSpPr>
        <p:spPr>
          <a:xfrm>
            <a:off x="4623910" y="5542156"/>
            <a:ext cx="4253190" cy="981022"/>
          </a:xfrm>
        </p:spPr>
        <p:txBody>
          <a:bodyPr/>
          <a:lstStyle/>
          <a:p>
            <a:pPr>
              <a:spcBef>
                <a:spcPts val="0"/>
              </a:spcBef>
            </a:pPr>
            <a:r>
              <a:rPr lang="en-US" b="1" dirty="0"/>
              <a:t>APPLICATIONS BEYOND</a:t>
            </a:r>
          </a:p>
          <a:p>
            <a:pPr>
              <a:spcBef>
                <a:spcPts val="0"/>
              </a:spcBef>
            </a:pPr>
            <a:endParaRPr lang="en-US" b="1" i="1" dirty="0"/>
          </a:p>
          <a:p>
            <a:pPr>
              <a:lnSpc>
                <a:spcPct val="80000"/>
              </a:lnSpc>
              <a:spcBef>
                <a:spcPts val="0"/>
              </a:spcBef>
            </a:pPr>
            <a:r>
              <a:rPr lang="en-US" dirty="0">
                <a:latin typeface="Helvetica" panose="020B0604020202020204" pitchFamily="34" charset="0"/>
                <a:cs typeface="Helvetica" panose="020B0604020202020204" pitchFamily="34" charset="0"/>
              </a:rPr>
              <a:t>E-nose can be utilized for fire detection, crew health and safety, fuel leak detection, food safety and air quality monitoring</a:t>
            </a:r>
            <a:r>
              <a:rPr lang="en-US" b="1" dirty="0">
                <a:latin typeface="Helvetica" panose="020B0604020202020204" pitchFamily="34" charset="0"/>
                <a:cs typeface="Helvetica" panose="020B0604020202020204" pitchFamily="34" charset="0"/>
              </a:rPr>
              <a:t>.  </a:t>
            </a:r>
          </a:p>
        </p:txBody>
      </p:sp>
      <p:sp>
        <p:nvSpPr>
          <p:cNvPr id="9" name="Content Placeholder 8"/>
          <p:cNvSpPr>
            <a:spLocks noGrp="1"/>
          </p:cNvSpPr>
          <p:nvPr>
            <p:ph sz="half" idx="16"/>
          </p:nvPr>
        </p:nvSpPr>
        <p:spPr>
          <a:xfrm>
            <a:off x="145558" y="3821966"/>
            <a:ext cx="4357140" cy="1111690"/>
          </a:xfrm>
        </p:spPr>
        <p:txBody>
          <a:bodyPr/>
          <a:lstStyle/>
          <a:p>
            <a:r>
              <a:rPr lang="en-US" b="1" dirty="0"/>
              <a:t>TECHNICAL / SCIENTIFIC CHALLENGE ADDRESSED</a:t>
            </a:r>
            <a:endParaRPr lang="en-US" b="1" strike="sngStrike" dirty="0"/>
          </a:p>
          <a:p>
            <a:r>
              <a:rPr lang="en-US" sz="1200" b="0" dirty="0">
                <a:effectLst/>
                <a:latin typeface="Helvetica" panose="020B0604020202020204" pitchFamily="34" charset="0"/>
                <a:ea typeface="Calibri" panose="020F0502020204030204" pitchFamily="34" charset="0"/>
                <a:cs typeface="Helvetica" panose="020B0604020202020204" pitchFamily="34" charset="0"/>
              </a:rPr>
              <a:t>An intelligent, compact, highly sensitive, low-powered, fast responding analytical tool </a:t>
            </a:r>
            <a:r>
              <a:rPr lang="en-US" dirty="0">
                <a:latin typeface="Helvetica" panose="020B0604020202020204" pitchFamily="34" charset="0"/>
                <a:cs typeface="Helvetica" panose="020B0604020202020204" pitchFamily="34" charset="0"/>
              </a:rPr>
              <a:t>replicating the human olfactory system </a:t>
            </a:r>
            <a:r>
              <a:rPr lang="en-US" sz="1200" b="0" dirty="0">
                <a:effectLst/>
                <a:latin typeface="Helvetica" panose="020B0604020202020204" pitchFamily="34" charset="0"/>
                <a:ea typeface="Calibri" panose="020F0502020204030204" pitchFamily="34" charset="0"/>
                <a:cs typeface="Helvetica" panose="020B0604020202020204" pitchFamily="34" charset="0"/>
              </a:rPr>
              <a:t>capable of identifying</a:t>
            </a:r>
            <a:r>
              <a:rPr lang="en-US" dirty="0">
                <a:latin typeface="Helvetica" panose="020B0604020202020204" pitchFamily="34" charset="0"/>
                <a:cs typeface="Helvetica" panose="020B0604020202020204" pitchFamily="34" charset="0"/>
              </a:rPr>
              <a:t> and classifying complex mixtures of chemicals and odors.</a:t>
            </a:r>
          </a:p>
        </p:txBody>
      </p:sp>
      <p:grpSp>
        <p:nvGrpSpPr>
          <p:cNvPr id="29" name="Group 28">
            <a:extLst>
              <a:ext uri="{FF2B5EF4-FFF2-40B4-BE49-F238E27FC236}">
                <a16:creationId xmlns:a16="http://schemas.microsoft.com/office/drawing/2014/main" id="{2486A9FD-BCB8-C1FE-534E-359AD0A6CB08}"/>
              </a:ext>
            </a:extLst>
          </p:cNvPr>
          <p:cNvGrpSpPr/>
          <p:nvPr/>
        </p:nvGrpSpPr>
        <p:grpSpPr>
          <a:xfrm>
            <a:off x="80507" y="871931"/>
            <a:ext cx="4500194" cy="2854439"/>
            <a:chOff x="105741" y="865889"/>
            <a:chExt cx="4500194" cy="2854439"/>
          </a:xfrm>
        </p:grpSpPr>
        <p:grpSp>
          <p:nvGrpSpPr>
            <p:cNvPr id="28" name="Group 27">
              <a:extLst>
                <a:ext uri="{FF2B5EF4-FFF2-40B4-BE49-F238E27FC236}">
                  <a16:creationId xmlns:a16="http://schemas.microsoft.com/office/drawing/2014/main" id="{C57DFE68-ABDB-75EA-8DC7-FE201E65E0D8}"/>
                </a:ext>
              </a:extLst>
            </p:cNvPr>
            <p:cNvGrpSpPr/>
            <p:nvPr/>
          </p:nvGrpSpPr>
          <p:grpSpPr>
            <a:xfrm>
              <a:off x="105741" y="865889"/>
              <a:ext cx="4500194" cy="2854439"/>
              <a:chOff x="120422" y="832517"/>
              <a:chExt cx="4500194" cy="2854439"/>
            </a:xfrm>
          </p:grpSpPr>
          <p:pic>
            <p:nvPicPr>
              <p:cNvPr id="23" name="Picture 22">
                <a:extLst>
                  <a:ext uri="{FF2B5EF4-FFF2-40B4-BE49-F238E27FC236}">
                    <a16:creationId xmlns:a16="http://schemas.microsoft.com/office/drawing/2014/main" id="{4F11536E-4B3B-E7CE-6A08-84DFD21F5C13}"/>
                  </a:ext>
                </a:extLst>
              </p:cNvPr>
              <p:cNvPicPr>
                <a:picLocks noChangeAspect="1"/>
              </p:cNvPicPr>
              <p:nvPr/>
            </p:nvPicPr>
            <p:blipFill>
              <a:blip r:embed="rId3"/>
              <a:stretch>
                <a:fillRect/>
              </a:stretch>
            </p:blipFill>
            <p:spPr>
              <a:xfrm>
                <a:off x="120422" y="2274478"/>
                <a:ext cx="1437465" cy="1412478"/>
              </a:xfrm>
              <a:prstGeom prst="rect">
                <a:avLst/>
              </a:prstGeom>
            </p:spPr>
          </p:pic>
          <p:grpSp>
            <p:nvGrpSpPr>
              <p:cNvPr id="27" name="Group 26">
                <a:extLst>
                  <a:ext uri="{FF2B5EF4-FFF2-40B4-BE49-F238E27FC236}">
                    <a16:creationId xmlns:a16="http://schemas.microsoft.com/office/drawing/2014/main" id="{6084C642-0C02-CE80-0232-71FEE8D7E85F}"/>
                  </a:ext>
                </a:extLst>
              </p:cNvPr>
              <p:cNvGrpSpPr/>
              <p:nvPr/>
            </p:nvGrpSpPr>
            <p:grpSpPr>
              <a:xfrm>
                <a:off x="120423" y="832517"/>
                <a:ext cx="4500193" cy="2854439"/>
                <a:chOff x="162951" y="836300"/>
                <a:chExt cx="4500193" cy="2854439"/>
              </a:xfrm>
            </p:grpSpPr>
            <p:pic>
              <p:nvPicPr>
                <p:cNvPr id="11" name="Picture 10">
                  <a:extLst>
                    <a:ext uri="{FF2B5EF4-FFF2-40B4-BE49-F238E27FC236}">
                      <a16:creationId xmlns:a16="http://schemas.microsoft.com/office/drawing/2014/main" id="{ADDE1D27-43EF-917A-8DB5-FFDB2AFFC930}"/>
                    </a:ext>
                  </a:extLst>
                </p:cNvPr>
                <p:cNvPicPr>
                  <a:picLocks noChangeAspect="1"/>
                </p:cNvPicPr>
                <p:nvPr/>
              </p:nvPicPr>
              <p:blipFill>
                <a:blip r:embed="rId4"/>
                <a:stretch>
                  <a:fillRect/>
                </a:stretch>
              </p:blipFill>
              <p:spPr>
                <a:xfrm>
                  <a:off x="162951" y="840963"/>
                  <a:ext cx="1573966" cy="1336831"/>
                </a:xfrm>
                <a:prstGeom prst="rect">
                  <a:avLst/>
                </a:prstGeom>
              </p:spPr>
            </p:pic>
            <p:pic>
              <p:nvPicPr>
                <p:cNvPr id="12" name="Picture 11">
                  <a:extLst>
                    <a:ext uri="{FF2B5EF4-FFF2-40B4-BE49-F238E27FC236}">
                      <a16:creationId xmlns:a16="http://schemas.microsoft.com/office/drawing/2014/main" id="{354A4A8D-209A-48D6-4136-3FD714904169}"/>
                    </a:ext>
                  </a:extLst>
                </p:cNvPr>
                <p:cNvPicPr>
                  <a:picLocks noChangeAspect="1"/>
                </p:cNvPicPr>
                <p:nvPr/>
              </p:nvPicPr>
              <p:blipFill>
                <a:blip r:embed="rId5"/>
                <a:stretch>
                  <a:fillRect/>
                </a:stretch>
              </p:blipFill>
              <p:spPr>
                <a:xfrm>
                  <a:off x="1706365" y="836300"/>
                  <a:ext cx="1466599" cy="1376063"/>
                </a:xfrm>
                <a:prstGeom prst="rect">
                  <a:avLst/>
                </a:prstGeom>
              </p:spPr>
            </p:pic>
            <p:pic>
              <p:nvPicPr>
                <p:cNvPr id="10" name="Picture 9">
                  <a:extLst>
                    <a:ext uri="{FF2B5EF4-FFF2-40B4-BE49-F238E27FC236}">
                      <a16:creationId xmlns:a16="http://schemas.microsoft.com/office/drawing/2014/main" id="{402AC6A2-F237-F762-9271-EF42C649A5F7}"/>
                    </a:ext>
                  </a:extLst>
                </p:cNvPr>
                <p:cNvPicPr>
                  <a:picLocks noChangeAspect="1"/>
                </p:cNvPicPr>
                <p:nvPr/>
              </p:nvPicPr>
              <p:blipFill>
                <a:blip r:embed="rId6"/>
                <a:stretch>
                  <a:fillRect/>
                </a:stretch>
              </p:blipFill>
              <p:spPr>
                <a:xfrm>
                  <a:off x="3188482" y="2250626"/>
                  <a:ext cx="1426083" cy="1433567"/>
                </a:xfrm>
                <a:prstGeom prst="rect">
                  <a:avLst/>
                </a:prstGeom>
              </p:spPr>
            </p:pic>
            <p:pic>
              <p:nvPicPr>
                <p:cNvPr id="22" name="Picture 21">
                  <a:extLst>
                    <a:ext uri="{FF2B5EF4-FFF2-40B4-BE49-F238E27FC236}">
                      <a16:creationId xmlns:a16="http://schemas.microsoft.com/office/drawing/2014/main" id="{730AA013-B85C-8E9E-1F70-4DDB2B5465AB}"/>
                    </a:ext>
                  </a:extLst>
                </p:cNvPr>
                <p:cNvPicPr>
                  <a:picLocks noChangeAspect="1"/>
                </p:cNvPicPr>
                <p:nvPr/>
              </p:nvPicPr>
              <p:blipFill>
                <a:blip r:embed="rId7"/>
                <a:stretch>
                  <a:fillRect/>
                </a:stretch>
              </p:blipFill>
              <p:spPr>
                <a:xfrm>
                  <a:off x="3183003" y="858420"/>
                  <a:ext cx="1480141" cy="1356404"/>
                </a:xfrm>
                <a:prstGeom prst="rect">
                  <a:avLst/>
                </a:prstGeom>
              </p:spPr>
            </p:pic>
            <p:grpSp>
              <p:nvGrpSpPr>
                <p:cNvPr id="24" name="Group 23">
                  <a:extLst>
                    <a:ext uri="{FF2B5EF4-FFF2-40B4-BE49-F238E27FC236}">
                      <a16:creationId xmlns:a16="http://schemas.microsoft.com/office/drawing/2014/main" id="{EB8DA79C-6C42-1FFF-B974-9159208415D2}"/>
                    </a:ext>
                  </a:extLst>
                </p:cNvPr>
                <p:cNvGrpSpPr/>
                <p:nvPr/>
              </p:nvGrpSpPr>
              <p:grpSpPr>
                <a:xfrm>
                  <a:off x="1630615" y="2278262"/>
                  <a:ext cx="1498522" cy="1412477"/>
                  <a:chOff x="-737897" y="1577396"/>
                  <a:chExt cx="2005012" cy="2449512"/>
                </a:xfrm>
              </p:grpSpPr>
              <p:pic>
                <p:nvPicPr>
                  <p:cNvPr id="25" name="Picture 9">
                    <a:extLst>
                      <a:ext uri="{FF2B5EF4-FFF2-40B4-BE49-F238E27FC236}">
                        <a16:creationId xmlns:a16="http://schemas.microsoft.com/office/drawing/2014/main" id="{26A2DDFF-07B5-1F34-5BC3-2E9754F7DF8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7897" y="1577396"/>
                    <a:ext cx="2005012" cy="2449512"/>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0">
                    <a:extLst>
                      <a:ext uri="{FF2B5EF4-FFF2-40B4-BE49-F238E27FC236}">
                        <a16:creationId xmlns:a16="http://schemas.microsoft.com/office/drawing/2014/main" id="{78FB2700-B98F-85DA-3BDA-FC88D5BF9AB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5465" y="2569923"/>
                    <a:ext cx="821650" cy="585788"/>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sp>
          <p:nvSpPr>
            <p:cNvPr id="20" name="Oval 19">
              <a:extLst>
                <a:ext uri="{FF2B5EF4-FFF2-40B4-BE49-F238E27FC236}">
                  <a16:creationId xmlns:a16="http://schemas.microsoft.com/office/drawing/2014/main" id="{361CE82E-1961-501F-EB25-07340D01D397}"/>
                </a:ext>
              </a:extLst>
            </p:cNvPr>
            <p:cNvSpPr/>
            <p:nvPr/>
          </p:nvSpPr>
          <p:spPr>
            <a:xfrm>
              <a:off x="3507553" y="2347266"/>
              <a:ext cx="283980" cy="431800"/>
            </a:xfrm>
            <a:prstGeom prst="ellipse">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3338640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67956FD1-027B-4AA9-90AB-E0D1C06098B1}" type="slidenum">
              <a:rPr lang="en-US" smtClean="0"/>
              <a:pPr/>
              <a:t>15</a:t>
            </a:fld>
            <a:endParaRPr lang="en-US" dirty="0"/>
          </a:p>
        </p:txBody>
      </p:sp>
      <p:sp>
        <p:nvSpPr>
          <p:cNvPr id="3" name="Title 2"/>
          <p:cNvSpPr>
            <a:spLocks noGrp="1"/>
          </p:cNvSpPr>
          <p:nvPr>
            <p:ph type="title"/>
          </p:nvPr>
        </p:nvSpPr>
        <p:spPr/>
        <p:txBody>
          <a:bodyPr anchor="ctr"/>
          <a:lstStyle/>
          <a:p>
            <a:r>
              <a:rPr lang="en-US" sz="2400" dirty="0"/>
              <a:t>Ames </a:t>
            </a:r>
            <a:r>
              <a:rPr lang="en-US" sz="2400" dirty="0" err="1"/>
              <a:t>BioSensor</a:t>
            </a:r>
            <a:r>
              <a:rPr lang="en-US" sz="2400" dirty="0"/>
              <a:t> instrument</a:t>
            </a:r>
          </a:p>
        </p:txBody>
      </p:sp>
      <p:sp>
        <p:nvSpPr>
          <p:cNvPr id="5" name="Content Placeholder 4"/>
          <p:cNvSpPr>
            <a:spLocks noGrp="1"/>
          </p:cNvSpPr>
          <p:nvPr>
            <p:ph sz="half" idx="12"/>
          </p:nvPr>
        </p:nvSpPr>
        <p:spPr>
          <a:xfrm>
            <a:off x="230886" y="4874332"/>
            <a:ext cx="4376146" cy="1672569"/>
          </a:xfrm>
        </p:spPr>
        <p:txBody>
          <a:bodyPr/>
          <a:lstStyle/>
          <a:p>
            <a:r>
              <a:rPr lang="en-US" b="1" dirty="0"/>
              <a:t>SUMMARY </a:t>
            </a:r>
          </a:p>
          <a:p>
            <a:r>
              <a:rPr lang="en-US" dirty="0"/>
              <a:t>Microfluidic-based instrument fully developed at Ames Research Center. The </a:t>
            </a:r>
            <a:r>
              <a:rPr lang="en-US" dirty="0" err="1"/>
              <a:t>BioSensor</a:t>
            </a:r>
            <a:r>
              <a:rPr lang="en-US" dirty="0"/>
              <a:t> has a modular design with up to 18 fluidic cards and hundreds of samples to study the effect of the space environment on biological organisms. </a:t>
            </a:r>
          </a:p>
          <a:p>
            <a:r>
              <a:rPr lang="en-US" dirty="0"/>
              <a:t>Robust design adaptable to meet a variety of science requirements on different platforms, including low Earth orbit (LEO), ISS, free-flyers, landers, etc.</a:t>
            </a:r>
          </a:p>
          <a:p>
            <a:endParaRPr lang="en-US" dirty="0"/>
          </a:p>
        </p:txBody>
      </p:sp>
      <p:sp>
        <p:nvSpPr>
          <p:cNvPr id="6" name="Content Placeholder 5"/>
          <p:cNvSpPr>
            <a:spLocks noGrp="1"/>
          </p:cNvSpPr>
          <p:nvPr>
            <p:ph sz="half" idx="13"/>
          </p:nvPr>
        </p:nvSpPr>
        <p:spPr>
          <a:xfrm>
            <a:off x="4690880" y="868405"/>
            <a:ext cx="4253190" cy="3183595"/>
          </a:xfrm>
        </p:spPr>
        <p:txBody>
          <a:bodyPr/>
          <a:lstStyle/>
          <a:p>
            <a:r>
              <a:rPr lang="en-US" b="1" dirty="0"/>
              <a:t>KEY ATTRIBUTES / COMPETENCY</a:t>
            </a:r>
          </a:p>
          <a:p>
            <a:pPr marL="171450" indent="-171450">
              <a:buFont typeface="Arial" panose="020B0604020202020204" pitchFamily="34" charset="0"/>
              <a:buChar char="•"/>
            </a:pPr>
            <a:r>
              <a:rPr lang="en-US" u="sng" dirty="0"/>
              <a:t>TRL9</a:t>
            </a:r>
            <a:r>
              <a:rPr lang="en-US" dirty="0"/>
              <a:t>: Developed for BioSentinel mission to study effect of cosmic radiation on model organism (budding yeast). All instruments validated in LEO (ISS) and in deep space.</a:t>
            </a:r>
          </a:p>
          <a:p>
            <a:pPr marL="171450" indent="-171450">
              <a:buFont typeface="Arial" panose="020B0604020202020204" pitchFamily="34" charset="0"/>
              <a:buChar char="•"/>
            </a:pPr>
            <a:r>
              <a:rPr lang="en-US" dirty="0"/>
              <a:t>Modified for LEIA CLPS mission to study effects of lunar environment on biology and on biomanufacturing.</a:t>
            </a:r>
          </a:p>
          <a:p>
            <a:pPr marL="171450" indent="-171450">
              <a:buFont typeface="Arial" panose="020B0604020202020204" pitchFamily="34" charset="0"/>
              <a:buChar char="•"/>
            </a:pPr>
            <a:r>
              <a:rPr lang="en-US" dirty="0"/>
              <a:t>Proposed for upcoming lunar missions to screen for microgreen crops and algae/cyanobacteria (</a:t>
            </a:r>
            <a:r>
              <a:rPr lang="en-US" i="1" dirty="0"/>
              <a:t>i.e</a:t>
            </a:r>
            <a:r>
              <a:rPr lang="en-US" dirty="0"/>
              <a:t>., in situ food and antioxidant production).</a:t>
            </a:r>
          </a:p>
          <a:p>
            <a:pPr marL="171450" indent="-171450">
              <a:buFont typeface="Arial" panose="020B0604020202020204" pitchFamily="34" charset="0"/>
              <a:buChar char="•"/>
            </a:pPr>
            <a:r>
              <a:rPr lang="en-US" dirty="0"/>
              <a:t>Compact radiation detectors within the same enclosure.</a:t>
            </a:r>
          </a:p>
          <a:p>
            <a:pPr marL="171450" indent="-171450">
              <a:buFont typeface="Arial" panose="020B0604020202020204" pitchFamily="34" charset="0"/>
              <a:buChar char="•"/>
            </a:pPr>
            <a:r>
              <a:rPr lang="en-US" dirty="0"/>
              <a:t>256-288 bio samples in 16-18 fluidic cards. Each card with dedicated fluidic, optical, and thermal subsystems.</a:t>
            </a:r>
          </a:p>
          <a:p>
            <a:pPr marL="171450" indent="-171450">
              <a:buFont typeface="Arial" panose="020B0604020202020204" pitchFamily="34" charset="0"/>
              <a:buChar char="•"/>
            </a:pPr>
            <a:r>
              <a:rPr lang="en-US" dirty="0"/>
              <a:t>Mass: ~5 kg (15.8 x 14.5 x 16.6 cm); Power: 3.55 W; Data: 0.004 GB/day</a:t>
            </a:r>
          </a:p>
          <a:p>
            <a:pPr marL="171450" indent="-171450">
              <a:buFont typeface="Arial" panose="020B0604020202020204" pitchFamily="34" charset="0"/>
              <a:buChar char="•"/>
            </a:pPr>
            <a:endParaRPr lang="en-US" dirty="0"/>
          </a:p>
          <a:p>
            <a:pPr marL="171450" indent="-171450">
              <a:buFontTx/>
              <a:buChar char="-"/>
            </a:pPr>
            <a:endParaRPr lang="en-US" dirty="0"/>
          </a:p>
        </p:txBody>
      </p:sp>
      <p:sp>
        <p:nvSpPr>
          <p:cNvPr id="7" name="Content Placeholder 6"/>
          <p:cNvSpPr>
            <a:spLocks noGrp="1"/>
          </p:cNvSpPr>
          <p:nvPr>
            <p:ph sz="half" idx="14"/>
          </p:nvPr>
        </p:nvSpPr>
        <p:spPr>
          <a:xfrm>
            <a:off x="4690880" y="4132602"/>
            <a:ext cx="4253190" cy="1229652"/>
          </a:xfrm>
        </p:spPr>
        <p:txBody>
          <a:bodyPr/>
          <a:lstStyle/>
          <a:p>
            <a:r>
              <a:rPr lang="en-US" b="1" dirty="0"/>
              <a:t>HERITAGE</a:t>
            </a:r>
          </a:p>
          <a:p>
            <a:pPr marL="171450" indent="-171450">
              <a:buFont typeface="Arial" panose="020B0604020202020204" pitchFamily="34" charset="0"/>
              <a:buChar char="•"/>
            </a:pPr>
            <a:r>
              <a:rPr lang="en-US" dirty="0"/>
              <a:t>Flight heritage from BioSentinel deep space (Artemis I, Nov 2022 – present) and ISS (2021-2022) missions.</a:t>
            </a:r>
          </a:p>
          <a:p>
            <a:pPr marL="171450" indent="-171450">
              <a:buFont typeface="Arial" panose="020B0604020202020204" pitchFamily="34" charset="0"/>
              <a:buChar char="•"/>
            </a:pPr>
            <a:r>
              <a:rPr lang="en-US" dirty="0"/>
              <a:t>LEIA lunar surface mission, launching to the Moon onboard CLPS lander NET 2027.</a:t>
            </a:r>
          </a:p>
          <a:p>
            <a:pPr marL="171450" indent="-171450">
              <a:buFont typeface="Arial" panose="020B0604020202020204" pitchFamily="34" charset="0"/>
              <a:buChar char="•"/>
            </a:pPr>
            <a:endParaRPr lang="en-US" dirty="0"/>
          </a:p>
        </p:txBody>
      </p:sp>
      <p:sp>
        <p:nvSpPr>
          <p:cNvPr id="8" name="Content Placeholder 7"/>
          <p:cNvSpPr>
            <a:spLocks noGrp="1"/>
          </p:cNvSpPr>
          <p:nvPr>
            <p:ph sz="half" idx="15"/>
          </p:nvPr>
        </p:nvSpPr>
        <p:spPr>
          <a:xfrm>
            <a:off x="4690880" y="5442856"/>
            <a:ext cx="4253190" cy="1104045"/>
          </a:xfrm>
        </p:spPr>
        <p:txBody>
          <a:bodyPr/>
          <a:lstStyle/>
          <a:p>
            <a:r>
              <a:rPr lang="en-US" b="1" dirty="0"/>
              <a:t>APPLICATIONS BEYOND</a:t>
            </a:r>
          </a:p>
          <a:p>
            <a:r>
              <a:rPr lang="en-US" dirty="0"/>
              <a:t>Proposed to perform experiments on different LEO and BLEO platforms and with a variety of organisms (plants, algae, organoids) and observation approaches (microscopy, fluorescence, luminescence).</a:t>
            </a:r>
          </a:p>
        </p:txBody>
      </p:sp>
      <p:sp>
        <p:nvSpPr>
          <p:cNvPr id="9" name="Content Placeholder 8"/>
          <p:cNvSpPr>
            <a:spLocks noGrp="1"/>
          </p:cNvSpPr>
          <p:nvPr>
            <p:ph sz="half" idx="16"/>
          </p:nvPr>
        </p:nvSpPr>
        <p:spPr>
          <a:xfrm>
            <a:off x="232534" y="3701528"/>
            <a:ext cx="4376147" cy="1079842"/>
          </a:xfrm>
        </p:spPr>
        <p:txBody>
          <a:bodyPr/>
          <a:lstStyle/>
          <a:p>
            <a:r>
              <a:rPr lang="en-US" b="1" dirty="0"/>
              <a:t>TECHNICAL / SCIENTIFIC CHALLENGE ADDRESSED</a:t>
            </a:r>
            <a:endParaRPr lang="en-US" b="1" strike="sngStrike" dirty="0"/>
          </a:p>
          <a:p>
            <a:r>
              <a:rPr lang="en-US" dirty="0"/>
              <a:t>Versatile flight-validated (TRL9) instrument capable of accommodating and supporting a variety of biological organisms with dedicated microfluidic, optical, and thermal control capabilities.</a:t>
            </a:r>
          </a:p>
        </p:txBody>
      </p:sp>
      <p:sp>
        <p:nvSpPr>
          <p:cNvPr id="4" name="Rectangle 3">
            <a:extLst>
              <a:ext uri="{FF2B5EF4-FFF2-40B4-BE49-F238E27FC236}">
                <a16:creationId xmlns:a16="http://schemas.microsoft.com/office/drawing/2014/main" id="{DFAF60D6-FF71-5740-4DA8-56C2A00E68E4}"/>
              </a:ext>
            </a:extLst>
          </p:cNvPr>
          <p:cNvSpPr/>
          <p:nvPr/>
        </p:nvSpPr>
        <p:spPr>
          <a:xfrm>
            <a:off x="230886" y="868405"/>
            <a:ext cx="4377796" cy="274016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343C6E69-EDF6-15F5-3FB9-4528DE2A24BD}"/>
              </a:ext>
            </a:extLst>
          </p:cNvPr>
          <p:cNvPicPr>
            <a:picLocks noChangeAspect="1"/>
          </p:cNvPicPr>
          <p:nvPr/>
        </p:nvPicPr>
        <p:blipFill>
          <a:blip r:embed="rId3"/>
          <a:stretch>
            <a:fillRect/>
          </a:stretch>
        </p:blipFill>
        <p:spPr>
          <a:xfrm>
            <a:off x="250876" y="716139"/>
            <a:ext cx="4284443" cy="3357808"/>
          </a:xfrm>
          <a:prstGeom prst="rect">
            <a:avLst/>
          </a:prstGeom>
        </p:spPr>
      </p:pic>
      <p:sp>
        <p:nvSpPr>
          <p:cNvPr id="14" name="TextBox 13">
            <a:extLst>
              <a:ext uri="{FF2B5EF4-FFF2-40B4-BE49-F238E27FC236}">
                <a16:creationId xmlns:a16="http://schemas.microsoft.com/office/drawing/2014/main" id="{810E4D69-019B-FFD9-A3DB-393BE9BB44A0}"/>
              </a:ext>
            </a:extLst>
          </p:cNvPr>
          <p:cNvSpPr txBox="1"/>
          <p:nvPr/>
        </p:nvSpPr>
        <p:spPr>
          <a:xfrm>
            <a:off x="3506613" y="3300789"/>
            <a:ext cx="588494" cy="307777"/>
          </a:xfrm>
          <a:prstGeom prst="rect">
            <a:avLst/>
          </a:prstGeom>
          <a:noFill/>
        </p:spPr>
        <p:txBody>
          <a:bodyPr wrap="none" rtlCol="0">
            <a:spAutoFit/>
          </a:bodyPr>
          <a:lstStyle/>
          <a:p>
            <a:r>
              <a:rPr lang="en-US" sz="1400" dirty="0">
                <a:solidFill>
                  <a:schemeClr val="bg1">
                    <a:lumMod val="95000"/>
                  </a:schemeClr>
                </a:solidFill>
              </a:rPr>
              <a:t>Algae</a:t>
            </a:r>
          </a:p>
        </p:txBody>
      </p:sp>
      <p:sp>
        <p:nvSpPr>
          <p:cNvPr id="15" name="TextBox 14">
            <a:extLst>
              <a:ext uri="{FF2B5EF4-FFF2-40B4-BE49-F238E27FC236}">
                <a16:creationId xmlns:a16="http://schemas.microsoft.com/office/drawing/2014/main" id="{E3AE0B05-4675-8128-51CB-D6DA79067C53}"/>
              </a:ext>
            </a:extLst>
          </p:cNvPr>
          <p:cNvSpPr txBox="1"/>
          <p:nvPr/>
        </p:nvSpPr>
        <p:spPr>
          <a:xfrm>
            <a:off x="3369848" y="1717091"/>
            <a:ext cx="1099532" cy="307777"/>
          </a:xfrm>
          <a:prstGeom prst="rect">
            <a:avLst/>
          </a:prstGeom>
          <a:noFill/>
        </p:spPr>
        <p:txBody>
          <a:bodyPr wrap="none" rtlCol="0">
            <a:spAutoFit/>
          </a:bodyPr>
          <a:lstStyle/>
          <a:p>
            <a:r>
              <a:rPr lang="en-US" sz="1400" dirty="0"/>
              <a:t>Microgreens</a:t>
            </a:r>
          </a:p>
        </p:txBody>
      </p:sp>
      <p:sp>
        <p:nvSpPr>
          <p:cNvPr id="16" name="TextBox 15">
            <a:extLst>
              <a:ext uri="{FF2B5EF4-FFF2-40B4-BE49-F238E27FC236}">
                <a16:creationId xmlns:a16="http://schemas.microsoft.com/office/drawing/2014/main" id="{31638906-EACF-D07E-60BE-295BB84CDF16}"/>
              </a:ext>
            </a:extLst>
          </p:cNvPr>
          <p:cNvSpPr txBox="1"/>
          <p:nvPr/>
        </p:nvSpPr>
        <p:spPr>
          <a:xfrm>
            <a:off x="508646" y="2460202"/>
            <a:ext cx="1231619" cy="307777"/>
          </a:xfrm>
          <a:prstGeom prst="rect">
            <a:avLst/>
          </a:prstGeom>
          <a:noFill/>
        </p:spPr>
        <p:txBody>
          <a:bodyPr wrap="none" rtlCol="0">
            <a:spAutoFit/>
          </a:bodyPr>
          <a:lstStyle/>
          <a:p>
            <a:r>
              <a:rPr lang="en-US" sz="1400" dirty="0"/>
              <a:t>Cyanobacteria</a:t>
            </a:r>
          </a:p>
        </p:txBody>
      </p:sp>
    </p:spTree>
    <p:extLst>
      <p:ext uri="{BB962C8B-B14F-4D97-AF65-F5344CB8AC3E}">
        <p14:creationId xmlns:p14="http://schemas.microsoft.com/office/powerpoint/2010/main" val="16338674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67956FD1-027B-4AA9-90AB-E0D1C06098B1}" type="slidenum">
              <a:rPr lang="en-US" smtClean="0"/>
              <a:pPr/>
              <a:t>16</a:t>
            </a:fld>
            <a:endParaRPr lang="en-US" dirty="0"/>
          </a:p>
        </p:txBody>
      </p:sp>
      <p:sp>
        <p:nvSpPr>
          <p:cNvPr id="3" name="Title 2"/>
          <p:cNvSpPr>
            <a:spLocks noGrp="1"/>
          </p:cNvSpPr>
          <p:nvPr>
            <p:ph type="title"/>
          </p:nvPr>
        </p:nvSpPr>
        <p:spPr/>
        <p:txBody>
          <a:bodyPr/>
          <a:lstStyle/>
          <a:p>
            <a:r>
              <a:rPr lang="en-US" sz="2000" dirty="0"/>
              <a:t>Human organ models at Ames for Human Health in Deep Space</a:t>
            </a:r>
          </a:p>
        </p:txBody>
      </p:sp>
      <p:sp>
        <p:nvSpPr>
          <p:cNvPr id="5" name="Content Placeholder 4"/>
          <p:cNvSpPr>
            <a:spLocks noGrp="1"/>
          </p:cNvSpPr>
          <p:nvPr>
            <p:ph sz="half" idx="12"/>
          </p:nvPr>
        </p:nvSpPr>
        <p:spPr>
          <a:xfrm>
            <a:off x="230886" y="5023413"/>
            <a:ext cx="4253190" cy="1523489"/>
          </a:xfrm>
        </p:spPr>
        <p:txBody>
          <a:bodyPr/>
          <a:lstStyle/>
          <a:p>
            <a:r>
              <a:rPr lang="en-US" b="1" dirty="0"/>
              <a:t>SUMMARY </a:t>
            </a:r>
          </a:p>
          <a:p>
            <a:r>
              <a:rPr lang="en-US" dirty="0"/>
              <a:t>We have developed long-lasting, complex, human organ models for understanding deep space-mediated impairments to central nervous system and respiratory system, as well as a microfluidic system for sustained culture. Our next goal is to adapt our model to a fully automated flight payloads in and beyond low Earth orbit. </a:t>
            </a:r>
          </a:p>
        </p:txBody>
      </p:sp>
      <p:sp>
        <p:nvSpPr>
          <p:cNvPr id="6" name="Content Placeholder 5"/>
          <p:cNvSpPr>
            <a:spLocks noGrp="1"/>
          </p:cNvSpPr>
          <p:nvPr>
            <p:ph sz="half" idx="13"/>
          </p:nvPr>
        </p:nvSpPr>
        <p:spPr>
          <a:xfrm>
            <a:off x="4690880" y="868406"/>
            <a:ext cx="4253190" cy="2188067"/>
          </a:xfrm>
        </p:spPr>
        <p:txBody>
          <a:bodyPr/>
          <a:lstStyle/>
          <a:p>
            <a:r>
              <a:rPr lang="en-US" b="1" dirty="0"/>
              <a:t>KEY ATTRIBUTES / COMPETENCY</a:t>
            </a:r>
          </a:p>
          <a:p>
            <a:pPr marL="171450" indent="-171450">
              <a:buFont typeface="Arial" panose="020B0604020202020204" pitchFamily="34" charset="0"/>
              <a:buChar char="•"/>
            </a:pPr>
            <a:r>
              <a:rPr lang="en-US" dirty="0"/>
              <a:t> Long-lasting, personalized, human lung and brain organoids</a:t>
            </a:r>
          </a:p>
          <a:p>
            <a:pPr marL="171450" indent="-171450">
              <a:buFont typeface="Arial" panose="020B0604020202020204" pitchFamily="34" charset="0"/>
              <a:buChar char="•"/>
            </a:pPr>
            <a:r>
              <a:rPr lang="en-US" dirty="0"/>
              <a:t>Genetically engineered cellular reporters of biological effects of ionizing radiation</a:t>
            </a:r>
          </a:p>
          <a:p>
            <a:pPr marL="171450" indent="-171450">
              <a:buFont typeface="Arial" panose="020B0604020202020204" pitchFamily="34" charset="0"/>
              <a:buChar char="•"/>
            </a:pPr>
            <a:r>
              <a:rPr lang="en-US" dirty="0"/>
              <a:t>Microfluidic systems for organoid maintenance on bench</a:t>
            </a:r>
          </a:p>
          <a:p>
            <a:pPr marL="171450" indent="-171450">
              <a:buFont typeface="Arial" panose="020B0604020202020204" pitchFamily="34" charset="0"/>
              <a:buChar char="•"/>
            </a:pPr>
            <a:r>
              <a:rPr lang="en-US" dirty="0"/>
              <a:t>Fluorescence, luminescence, absorbance and dissolved signaling molecule-based quantification of biological responses</a:t>
            </a:r>
          </a:p>
          <a:p>
            <a:pPr marL="171450" indent="-171450">
              <a:buFont typeface="Arial" panose="020B0604020202020204" pitchFamily="34" charset="0"/>
              <a:buChar char="•"/>
            </a:pPr>
            <a:endParaRPr lang="en-US" dirty="0"/>
          </a:p>
          <a:p>
            <a:pPr marL="171450" indent="-171450">
              <a:buFontTx/>
              <a:buChar char="-"/>
            </a:pPr>
            <a:endParaRPr lang="en-US" dirty="0"/>
          </a:p>
        </p:txBody>
      </p:sp>
      <p:sp>
        <p:nvSpPr>
          <p:cNvPr id="7" name="Content Placeholder 6"/>
          <p:cNvSpPr>
            <a:spLocks noGrp="1"/>
          </p:cNvSpPr>
          <p:nvPr>
            <p:ph sz="half" idx="14"/>
          </p:nvPr>
        </p:nvSpPr>
        <p:spPr>
          <a:xfrm>
            <a:off x="4690880" y="3256484"/>
            <a:ext cx="4253190" cy="1730509"/>
          </a:xfrm>
        </p:spPr>
        <p:txBody>
          <a:bodyPr/>
          <a:lstStyle/>
          <a:p>
            <a:r>
              <a:rPr lang="en-US" b="1" dirty="0"/>
              <a:t>HERITAGE</a:t>
            </a:r>
          </a:p>
          <a:p>
            <a:pPr marL="171450" indent="-171450">
              <a:buFont typeface="Arial" panose="020B0604020202020204" pitchFamily="34" charset="0"/>
              <a:buChar char="•"/>
            </a:pPr>
            <a:r>
              <a:rPr lang="en-US" dirty="0"/>
              <a:t>Human organ models for space biomedical research</a:t>
            </a:r>
          </a:p>
          <a:p>
            <a:pPr marL="171450" indent="-171450">
              <a:buFont typeface="Arial" panose="020B0604020202020204" pitchFamily="34" charset="0"/>
              <a:buChar char="•"/>
            </a:pPr>
            <a:r>
              <a:rPr lang="en-US" dirty="0"/>
              <a:t>Autonomous biological payloads on small satellites and microfluidic development for biological payloads</a:t>
            </a:r>
          </a:p>
          <a:p>
            <a:pPr marL="171450" indent="-171450">
              <a:buFont typeface="Arial" panose="020B0604020202020204" pitchFamily="34" charset="0"/>
              <a:buChar char="•"/>
            </a:pPr>
            <a:r>
              <a:rPr lang="en-US" dirty="0"/>
              <a:t>Image- and media analysis-based quantification of biological responses</a:t>
            </a:r>
          </a:p>
          <a:p>
            <a:pPr marL="171450" indent="-171450">
              <a:buFont typeface="Arial" panose="020B0604020202020204" pitchFamily="34" charset="0"/>
              <a:buChar char="•"/>
            </a:pPr>
            <a:r>
              <a:rPr lang="en-US" dirty="0"/>
              <a:t>Simulated chronic and acute space radiation</a:t>
            </a:r>
          </a:p>
        </p:txBody>
      </p:sp>
      <p:sp>
        <p:nvSpPr>
          <p:cNvPr id="8" name="Content Placeholder 7"/>
          <p:cNvSpPr>
            <a:spLocks noGrp="1"/>
          </p:cNvSpPr>
          <p:nvPr>
            <p:ph sz="half" idx="15"/>
          </p:nvPr>
        </p:nvSpPr>
        <p:spPr>
          <a:xfrm>
            <a:off x="4690880" y="5189922"/>
            <a:ext cx="4222234" cy="1356980"/>
          </a:xfrm>
        </p:spPr>
        <p:txBody>
          <a:bodyPr/>
          <a:lstStyle/>
          <a:p>
            <a:r>
              <a:rPr lang="en-US" b="1" dirty="0"/>
              <a:t>APPLICATIONS BEYOND</a:t>
            </a:r>
          </a:p>
          <a:p>
            <a:pPr marL="171450" indent="-171450">
              <a:buFont typeface="Arial" panose="020B0604020202020204" pitchFamily="34" charset="0"/>
              <a:buChar char="•"/>
            </a:pPr>
            <a:r>
              <a:rPr lang="en-US" dirty="0"/>
              <a:t>Individual assessment of astronaut health risk and countermeasure efficacy. </a:t>
            </a:r>
          </a:p>
          <a:p>
            <a:pPr marL="171450" indent="-171450">
              <a:buFont typeface="Arial" panose="020B0604020202020204" pitchFamily="34" charset="0"/>
              <a:buChar char="•"/>
            </a:pPr>
            <a:r>
              <a:rPr lang="en-US" dirty="0"/>
              <a:t>Spaceflight and space radiation as an analog to accelerated aging for benefits to terrestrial biomedical research. </a:t>
            </a:r>
          </a:p>
        </p:txBody>
      </p:sp>
      <p:sp>
        <p:nvSpPr>
          <p:cNvPr id="9" name="Content Placeholder 8"/>
          <p:cNvSpPr>
            <a:spLocks noGrp="1"/>
          </p:cNvSpPr>
          <p:nvPr>
            <p:ph sz="half" idx="16"/>
          </p:nvPr>
        </p:nvSpPr>
        <p:spPr>
          <a:xfrm>
            <a:off x="250876" y="3701164"/>
            <a:ext cx="4321124" cy="1229651"/>
          </a:xfrm>
        </p:spPr>
        <p:txBody>
          <a:bodyPr/>
          <a:lstStyle/>
          <a:p>
            <a:r>
              <a:rPr lang="en-US" b="1" dirty="0"/>
              <a:t>TECHNICAL / SCIENTIFIC CHALLENGE ADDRESSED</a:t>
            </a:r>
            <a:endParaRPr lang="en-US" b="1" strike="sngStrike" dirty="0"/>
          </a:p>
          <a:p>
            <a:r>
              <a:rPr lang="en-US" dirty="0"/>
              <a:t>1. Precision health to investigate and mitigate astronaut health risks in deep space.</a:t>
            </a:r>
          </a:p>
          <a:p>
            <a:r>
              <a:rPr lang="en-US" dirty="0"/>
              <a:t>2. Automated payloads for space biology research beyond low-Earth orbit.</a:t>
            </a:r>
          </a:p>
        </p:txBody>
      </p:sp>
      <p:pic>
        <p:nvPicPr>
          <p:cNvPr id="12" name="Picture 11" descr="Diagram&#10;&#10;AI-generated content may be incorrect.">
            <a:extLst>
              <a:ext uri="{FF2B5EF4-FFF2-40B4-BE49-F238E27FC236}">
                <a16:creationId xmlns:a16="http://schemas.microsoft.com/office/drawing/2014/main" id="{56287234-DAF9-A17B-992E-809107E1AB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54" y="996339"/>
            <a:ext cx="4632925" cy="2310090"/>
          </a:xfrm>
          <a:prstGeom prst="rect">
            <a:avLst/>
          </a:prstGeom>
        </p:spPr>
      </p:pic>
    </p:spTree>
    <p:extLst>
      <p:ext uri="{BB962C8B-B14F-4D97-AF65-F5344CB8AC3E}">
        <p14:creationId xmlns:p14="http://schemas.microsoft.com/office/powerpoint/2010/main" val="37176663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chor="ctr"/>
          <a:lstStyle/>
          <a:p>
            <a:r>
              <a:rPr lang="en-US" sz="2400" dirty="0"/>
              <a:t>Ames Vented Fly Box Hardware Suite </a:t>
            </a:r>
          </a:p>
        </p:txBody>
      </p:sp>
      <p:sp>
        <p:nvSpPr>
          <p:cNvPr id="5" name="Content Placeholder 4"/>
          <p:cNvSpPr>
            <a:spLocks noGrp="1"/>
          </p:cNvSpPr>
          <p:nvPr>
            <p:ph sz="half" idx="12"/>
          </p:nvPr>
        </p:nvSpPr>
        <p:spPr>
          <a:xfrm>
            <a:off x="121920" y="5354367"/>
            <a:ext cx="4389120" cy="1354581"/>
          </a:xfrm>
        </p:spPr>
        <p:txBody>
          <a:bodyPr/>
          <a:lstStyle/>
          <a:p>
            <a:r>
              <a:rPr lang="en-US" b="1" dirty="0"/>
              <a:t>SUMMARY </a:t>
            </a:r>
          </a:p>
          <a:p>
            <a:pPr marL="114300" indent="-114300">
              <a:lnSpc>
                <a:spcPct val="100000"/>
              </a:lnSpc>
              <a:spcBef>
                <a:spcPts val="0"/>
              </a:spcBef>
              <a:buFont typeface="Arial" panose="020B0604020202020204" pitchFamily="34" charset="0"/>
              <a:buChar char="•"/>
            </a:pPr>
            <a:r>
              <a:rPr lang="en-US" b="0" kern="0" dirty="0">
                <a:solidFill>
                  <a:schemeClr val="tx1"/>
                </a:solidFill>
              </a:rPr>
              <a:t>Full complements of flight- and ground-certified hardware available to support testing, flight and ground controls</a:t>
            </a:r>
          </a:p>
          <a:p>
            <a:pPr marL="114300" indent="-114300">
              <a:lnSpc>
                <a:spcPct val="100000"/>
              </a:lnSpc>
              <a:spcBef>
                <a:spcPts val="0"/>
              </a:spcBef>
              <a:buFont typeface="Arial" panose="020B0604020202020204" pitchFamily="34" charset="0"/>
              <a:buChar char="•"/>
            </a:pPr>
            <a:r>
              <a:rPr lang="en-US" dirty="0"/>
              <a:t>Operations require minimal crew time and no prior training</a:t>
            </a:r>
            <a:endParaRPr lang="en-US" kern="0" dirty="0"/>
          </a:p>
          <a:p>
            <a:pPr marL="114300" indent="-114300">
              <a:lnSpc>
                <a:spcPct val="100000"/>
              </a:lnSpc>
              <a:spcBef>
                <a:spcPts val="0"/>
              </a:spcBef>
              <a:buFont typeface="Arial" panose="020B0604020202020204" pitchFamily="34" charset="0"/>
              <a:buChar char="•"/>
            </a:pPr>
            <a:r>
              <a:rPr lang="en-US" dirty="0"/>
              <a:t>Designed for ambient stowage over full mission duration</a:t>
            </a:r>
          </a:p>
          <a:p>
            <a:pPr marL="114300" indent="-114300">
              <a:lnSpc>
                <a:spcPct val="100000"/>
              </a:lnSpc>
              <a:spcBef>
                <a:spcPts val="0"/>
              </a:spcBef>
              <a:buFont typeface="Arial" panose="020B0604020202020204" pitchFamily="34" charset="0"/>
              <a:buChar char="•"/>
            </a:pPr>
            <a:r>
              <a:rPr lang="en-US" dirty="0"/>
              <a:t>Integration and operations products largely reusable between missions</a:t>
            </a:r>
          </a:p>
          <a:p>
            <a:endParaRPr lang="en-US" dirty="0"/>
          </a:p>
        </p:txBody>
      </p:sp>
      <p:sp>
        <p:nvSpPr>
          <p:cNvPr id="6" name="Content Placeholder 5"/>
          <p:cNvSpPr>
            <a:spLocks noGrp="1"/>
          </p:cNvSpPr>
          <p:nvPr>
            <p:ph sz="half" idx="13"/>
          </p:nvPr>
        </p:nvSpPr>
        <p:spPr>
          <a:xfrm>
            <a:off x="4632960" y="868404"/>
            <a:ext cx="4389120" cy="3351339"/>
          </a:xfrm>
        </p:spPr>
        <p:txBody>
          <a:bodyPr/>
          <a:lstStyle/>
          <a:p>
            <a:r>
              <a:rPr lang="en-US" b="1" dirty="0"/>
              <a:t>KEY ATTRIBUTES / COMPETENCY</a:t>
            </a:r>
          </a:p>
          <a:p>
            <a:pPr>
              <a:lnSpc>
                <a:spcPct val="100000"/>
              </a:lnSpc>
              <a:spcBef>
                <a:spcPts val="0"/>
              </a:spcBef>
              <a:buClr>
                <a:schemeClr val="tx1"/>
              </a:buClr>
              <a:buNone/>
            </a:pPr>
            <a:r>
              <a:rPr lang="en-US" b="1" i="1" dirty="0">
                <a:solidFill>
                  <a:schemeClr val="tx1"/>
                </a:solidFill>
              </a:rPr>
              <a:t>Vented Fly Box (VFB)</a:t>
            </a:r>
          </a:p>
          <a:p>
            <a:pPr marL="114300" indent="-114300">
              <a:lnSpc>
                <a:spcPct val="100000"/>
              </a:lnSpc>
              <a:spcBef>
                <a:spcPts val="0"/>
              </a:spcBef>
              <a:buClr>
                <a:schemeClr val="tx1"/>
              </a:buClr>
              <a:buFont typeface="Arial" panose="020B0604020202020204" pitchFamily="34" charset="0"/>
              <a:buChar char="•"/>
            </a:pPr>
            <a:r>
              <a:rPr lang="en-US" b="0" dirty="0">
                <a:solidFill>
                  <a:schemeClr val="tx1"/>
                </a:solidFill>
              </a:rPr>
              <a:t>1.5U anodized aluminum box (10cm x 10cm x 14.2cm)</a:t>
            </a:r>
          </a:p>
          <a:p>
            <a:pPr marL="114300" indent="-114300">
              <a:lnSpc>
                <a:spcPct val="100000"/>
              </a:lnSpc>
              <a:spcBef>
                <a:spcPts val="0"/>
              </a:spcBef>
              <a:buClr>
                <a:schemeClr val="tx1"/>
              </a:buClr>
              <a:buFont typeface="Arial" panose="020B0604020202020204" pitchFamily="34" charset="0"/>
              <a:buChar char="•"/>
            </a:pPr>
            <a:r>
              <a:rPr lang="en-US" b="0" dirty="0">
                <a:solidFill>
                  <a:schemeClr val="tx1"/>
                </a:solidFill>
              </a:rPr>
              <a:t>Screened vent holes support passive gas exchange</a:t>
            </a:r>
          </a:p>
          <a:p>
            <a:pPr marL="114300" indent="-114300">
              <a:lnSpc>
                <a:spcPct val="100000"/>
              </a:lnSpc>
              <a:spcBef>
                <a:spcPts val="0"/>
              </a:spcBef>
              <a:buClr>
                <a:schemeClr val="tx1"/>
              </a:buClr>
              <a:buFont typeface="Arial" panose="020B0604020202020204" pitchFamily="34" charset="0"/>
              <a:buChar char="•"/>
            </a:pPr>
            <a:r>
              <a:rPr lang="en-US" dirty="0"/>
              <a:t>Internal</a:t>
            </a:r>
            <a:r>
              <a:rPr lang="en-US" b="0" dirty="0">
                <a:solidFill>
                  <a:schemeClr val="tx1"/>
                </a:solidFill>
              </a:rPr>
              <a:t> foam tray secures vials and prevents movement</a:t>
            </a:r>
          </a:p>
          <a:p>
            <a:pPr marL="114300" indent="-114300">
              <a:lnSpc>
                <a:spcPct val="100000"/>
              </a:lnSpc>
              <a:spcBef>
                <a:spcPts val="0"/>
              </a:spcBef>
              <a:buClr>
                <a:schemeClr val="tx1"/>
              </a:buClr>
              <a:buFont typeface="Arial" panose="020B0604020202020204" pitchFamily="34" charset="0"/>
              <a:buChar char="•"/>
            </a:pPr>
            <a:r>
              <a:rPr lang="en-US" b="0" dirty="0">
                <a:solidFill>
                  <a:schemeClr val="tx1"/>
                </a:solidFill>
              </a:rPr>
              <a:t>Accommodates data loggers to monitor temperature and relative humidity (optional)</a:t>
            </a:r>
          </a:p>
          <a:p>
            <a:pPr>
              <a:lnSpc>
                <a:spcPct val="100000"/>
              </a:lnSpc>
              <a:spcBef>
                <a:spcPts val="0"/>
              </a:spcBef>
              <a:buClr>
                <a:schemeClr val="tx1"/>
              </a:buClr>
            </a:pPr>
            <a:r>
              <a:rPr lang="en-US" b="1" i="1" dirty="0">
                <a:solidFill>
                  <a:schemeClr val="tx1"/>
                </a:solidFill>
              </a:rPr>
              <a:t>Sample Vials</a:t>
            </a:r>
          </a:p>
          <a:p>
            <a:pPr marL="114300" indent="-114300">
              <a:lnSpc>
                <a:spcPct val="100000"/>
              </a:lnSpc>
              <a:spcBef>
                <a:spcPts val="0"/>
              </a:spcBef>
              <a:buClr>
                <a:schemeClr val="tx1"/>
              </a:buClr>
              <a:buFont typeface="Arial" panose="020B0604020202020204" pitchFamily="34" charset="0"/>
              <a:buChar char="•"/>
            </a:pPr>
            <a:r>
              <a:rPr lang="en-US" b="0" dirty="0">
                <a:solidFill>
                  <a:schemeClr val="tx1"/>
                </a:solidFill>
              </a:rPr>
              <a:t>15 polystyrene vials with cellulose acetate plugs (commercial off-the-shelf, </a:t>
            </a:r>
            <a:r>
              <a:rPr lang="en-US" b="0" i="1" dirty="0">
                <a:solidFill>
                  <a:schemeClr val="tx1"/>
                </a:solidFill>
              </a:rPr>
              <a:t>Drosophila</a:t>
            </a:r>
            <a:r>
              <a:rPr lang="en-US" b="0" dirty="0">
                <a:solidFill>
                  <a:schemeClr val="tx1"/>
                </a:solidFill>
              </a:rPr>
              <a:t> lab standard)</a:t>
            </a:r>
          </a:p>
          <a:p>
            <a:pPr marL="114300" indent="-114300">
              <a:lnSpc>
                <a:spcPct val="100000"/>
              </a:lnSpc>
              <a:spcBef>
                <a:spcPts val="0"/>
              </a:spcBef>
              <a:buClr>
                <a:schemeClr val="tx1"/>
              </a:buClr>
              <a:buFont typeface="Arial" panose="020B0604020202020204" pitchFamily="34" charset="0"/>
              <a:buChar char="•"/>
            </a:pPr>
            <a:r>
              <a:rPr lang="en-US" b="0" dirty="0">
                <a:solidFill>
                  <a:schemeClr val="tx1"/>
                </a:solidFill>
              </a:rPr>
              <a:t>Food composition and initial quantities/life stages of organisms tailored to meet science requirements</a:t>
            </a:r>
          </a:p>
          <a:p>
            <a:pPr marL="0" indent="0">
              <a:lnSpc>
                <a:spcPct val="100000"/>
              </a:lnSpc>
              <a:spcBef>
                <a:spcPts val="0"/>
              </a:spcBef>
              <a:buClr>
                <a:schemeClr val="tx1"/>
              </a:buClr>
              <a:buNone/>
            </a:pPr>
            <a:r>
              <a:rPr lang="en-US" b="1" i="1" dirty="0">
                <a:solidFill>
                  <a:schemeClr val="tx1"/>
                </a:solidFill>
              </a:rPr>
              <a:t>Payload Container Foam</a:t>
            </a:r>
          </a:p>
          <a:p>
            <a:pPr marL="114300" indent="-114300">
              <a:lnSpc>
                <a:spcPct val="100000"/>
              </a:lnSpc>
              <a:spcBef>
                <a:spcPts val="0"/>
              </a:spcBef>
              <a:buClr>
                <a:schemeClr val="tx1"/>
              </a:buClr>
              <a:buFont typeface="Arial" panose="020B0604020202020204" pitchFamily="34" charset="0"/>
              <a:buChar char="•"/>
            </a:pPr>
            <a:r>
              <a:rPr lang="en-US" b="0" dirty="0">
                <a:solidFill>
                  <a:schemeClr val="tx1"/>
                </a:solidFill>
              </a:rPr>
              <a:t>Closed cell foam provides secure stowage to minimize effects of launch and landing</a:t>
            </a:r>
          </a:p>
          <a:p>
            <a:pPr marL="114300" indent="-114300">
              <a:lnSpc>
                <a:spcPct val="100000"/>
              </a:lnSpc>
              <a:spcBef>
                <a:spcPts val="0"/>
              </a:spcBef>
              <a:buClr>
                <a:schemeClr val="tx1"/>
              </a:buClr>
              <a:buFont typeface="Arial" panose="020B0604020202020204" pitchFamily="34" charset="0"/>
              <a:buChar char="•"/>
            </a:pPr>
            <a:r>
              <a:rPr lang="en-US" dirty="0"/>
              <a:t>I</a:t>
            </a:r>
            <a:r>
              <a:rPr lang="en-US" b="0" dirty="0">
                <a:solidFill>
                  <a:schemeClr val="tx1"/>
                </a:solidFill>
              </a:rPr>
              <a:t>nterconnected channels support air-exchange</a:t>
            </a:r>
            <a:endParaRPr lang="en-US" dirty="0"/>
          </a:p>
          <a:p>
            <a:pPr marL="114300" indent="-114300">
              <a:lnSpc>
                <a:spcPct val="100000"/>
              </a:lnSpc>
              <a:spcBef>
                <a:spcPts val="0"/>
              </a:spcBef>
              <a:buClr>
                <a:schemeClr val="tx1"/>
              </a:buClr>
              <a:buFont typeface="Arial" panose="020B0604020202020204" pitchFamily="34" charset="0"/>
              <a:buChar char="•"/>
            </a:pPr>
            <a:r>
              <a:rPr lang="en-US" b="0" dirty="0">
                <a:solidFill>
                  <a:schemeClr val="tx1"/>
                </a:solidFill>
              </a:rPr>
              <a:t>Accommodates </a:t>
            </a:r>
            <a:r>
              <a:rPr lang="en-US" b="0" kern="0" dirty="0">
                <a:solidFill>
                  <a:schemeClr val="tx1"/>
                </a:solidFill>
              </a:rPr>
              <a:t>passive or active dosimeter to monitor radiation exposure within the payload container (</a:t>
            </a:r>
            <a:r>
              <a:rPr lang="en-US" b="0" dirty="0">
                <a:solidFill>
                  <a:schemeClr val="tx1"/>
                </a:solidFill>
              </a:rPr>
              <a:t>optional)</a:t>
            </a:r>
            <a:endParaRPr lang="en-US" b="0" kern="0" dirty="0">
              <a:solidFill>
                <a:schemeClr val="tx1"/>
              </a:solidFill>
            </a:endParaRPr>
          </a:p>
          <a:p>
            <a:endParaRPr lang="en-US" dirty="0"/>
          </a:p>
          <a:p>
            <a:pPr marL="171450" indent="-171450">
              <a:buFontTx/>
              <a:buChar char="-"/>
            </a:pPr>
            <a:endParaRPr lang="en-US" dirty="0"/>
          </a:p>
          <a:p>
            <a:pPr marL="171450" indent="-171450">
              <a:buFontTx/>
              <a:buChar char="-"/>
            </a:pPr>
            <a:endParaRPr lang="en-US" dirty="0"/>
          </a:p>
        </p:txBody>
      </p:sp>
      <p:sp>
        <p:nvSpPr>
          <p:cNvPr id="7" name="Content Placeholder 6"/>
          <p:cNvSpPr>
            <a:spLocks noGrp="1"/>
          </p:cNvSpPr>
          <p:nvPr>
            <p:ph sz="half" idx="14"/>
          </p:nvPr>
        </p:nvSpPr>
        <p:spPr>
          <a:xfrm>
            <a:off x="4632960" y="4303103"/>
            <a:ext cx="4389120" cy="1354581"/>
          </a:xfrm>
        </p:spPr>
        <p:txBody>
          <a:bodyPr/>
          <a:lstStyle/>
          <a:p>
            <a:r>
              <a:rPr lang="en-US" b="1" dirty="0"/>
              <a:t>HERITAGE</a:t>
            </a:r>
          </a:p>
          <a:p>
            <a:pPr marL="0" lvl="3" indent="0">
              <a:lnSpc>
                <a:spcPct val="100000"/>
              </a:lnSpc>
              <a:spcBef>
                <a:spcPts val="0"/>
              </a:spcBef>
              <a:buNone/>
              <a:defRPr/>
            </a:pPr>
            <a:r>
              <a:rPr lang="en-US" sz="1200" b="1" i="1" kern="0" dirty="0">
                <a:latin typeface="Arial" panose="020B0604020202020204" pitchFamily="34" charset="0"/>
                <a:cs typeface="Arial" panose="020B0604020202020204" pitchFamily="34" charset="0"/>
              </a:rPr>
              <a:t>Used successfully for multiple ISS investigations</a:t>
            </a:r>
          </a:p>
          <a:p>
            <a:pPr marL="114300" lvl="3" indent="-114300">
              <a:lnSpc>
                <a:spcPct val="100000"/>
              </a:lnSpc>
              <a:spcBef>
                <a:spcPts val="0"/>
              </a:spcBef>
              <a:buFont typeface="Arial" panose="020B0604020202020204" pitchFamily="34" charset="0"/>
              <a:buChar char="•"/>
              <a:defRPr/>
            </a:pPr>
            <a:r>
              <a:rPr lang="en-US" sz="1200" kern="0" dirty="0">
                <a:latin typeface="Arial" panose="020B0604020202020204" pitchFamily="34" charset="0"/>
                <a:cs typeface="Arial" panose="020B0604020202020204" pitchFamily="34" charset="0"/>
              </a:rPr>
              <a:t>Fruit Fly Lab-02/SpaceX CRS-11: </a:t>
            </a:r>
            <a:r>
              <a:rPr lang="en-US" sz="1200" i="0" dirty="0">
                <a:solidFill>
                  <a:srgbClr val="000000"/>
                </a:solidFill>
                <a:effectLst/>
                <a:latin typeface="Arial" panose="020B0604020202020204" pitchFamily="34" charset="0"/>
                <a:cs typeface="Arial" panose="020B0604020202020204" pitchFamily="34" charset="0"/>
              </a:rPr>
              <a:t>effects of microgravity on cardiac function, structure and gene expression</a:t>
            </a:r>
            <a:endParaRPr lang="en-US" sz="1200" kern="0" dirty="0">
              <a:latin typeface="Arial" panose="020B0604020202020204" pitchFamily="34" charset="0"/>
              <a:cs typeface="Arial" panose="020B0604020202020204" pitchFamily="34" charset="0"/>
            </a:endParaRPr>
          </a:p>
          <a:p>
            <a:pPr marL="114300" lvl="3" indent="-114300">
              <a:lnSpc>
                <a:spcPct val="100000"/>
              </a:lnSpc>
              <a:spcBef>
                <a:spcPts val="0"/>
              </a:spcBef>
              <a:buFont typeface="Arial" panose="020B0604020202020204" pitchFamily="34" charset="0"/>
              <a:buChar char="•"/>
              <a:defRPr/>
            </a:pPr>
            <a:r>
              <a:rPr lang="en-US" sz="1200" kern="0" dirty="0">
                <a:latin typeface="Arial" panose="020B0604020202020204" pitchFamily="34" charset="0"/>
                <a:cs typeface="Arial" panose="020B0604020202020204" pitchFamily="34" charset="0"/>
              </a:rPr>
              <a:t>Fruit Fly Lab-03/SpaceX CRS-14: </a:t>
            </a:r>
            <a:r>
              <a:rPr lang="en-US" sz="1200" kern="0" dirty="0">
                <a:solidFill>
                  <a:srgbClr val="1B1B1B"/>
                </a:solidFill>
                <a:latin typeface="Arial" panose="020B0604020202020204" pitchFamily="34" charset="0"/>
                <a:cs typeface="Arial" panose="020B0604020202020204" pitchFamily="34" charset="0"/>
              </a:rPr>
              <a:t>altered</a:t>
            </a:r>
            <a:r>
              <a:rPr lang="en-US" sz="1200" i="0" dirty="0">
                <a:solidFill>
                  <a:srgbClr val="1B1B1B"/>
                </a:solidFill>
                <a:effectLst/>
                <a:latin typeface="Arial" panose="020B0604020202020204" pitchFamily="34" charset="0"/>
                <a:cs typeface="Arial" panose="020B0604020202020204" pitchFamily="34" charset="0"/>
              </a:rPr>
              <a:t> virulence of a natural parasite of </a:t>
            </a:r>
            <a:r>
              <a:rPr lang="en-US" sz="1200" i="1" dirty="0">
                <a:solidFill>
                  <a:srgbClr val="1B1B1B"/>
                </a:solidFill>
                <a:effectLst/>
                <a:latin typeface="Arial" panose="020B0604020202020204" pitchFamily="34" charset="0"/>
                <a:cs typeface="Arial" panose="020B0604020202020204" pitchFamily="34" charset="0"/>
              </a:rPr>
              <a:t>Drosophila</a:t>
            </a:r>
            <a:endParaRPr lang="en-US" sz="1200" kern="0" dirty="0">
              <a:latin typeface="Arial" panose="020B0604020202020204" pitchFamily="34" charset="0"/>
              <a:cs typeface="Arial" panose="020B0604020202020204" pitchFamily="34" charset="0"/>
            </a:endParaRPr>
          </a:p>
          <a:p>
            <a:pPr marL="114300" lvl="3" indent="-114300">
              <a:lnSpc>
                <a:spcPct val="100000"/>
              </a:lnSpc>
              <a:spcBef>
                <a:spcPts val="0"/>
              </a:spcBef>
              <a:buFont typeface="Arial" panose="020B0604020202020204" pitchFamily="34" charset="0"/>
              <a:buChar char="•"/>
              <a:defRPr/>
            </a:pPr>
            <a:r>
              <a:rPr lang="en-US" sz="1200" kern="0" dirty="0">
                <a:latin typeface="Arial" panose="020B0604020202020204" pitchFamily="34" charset="0"/>
                <a:cs typeface="Arial" panose="020B0604020202020204" pitchFamily="34" charset="0"/>
              </a:rPr>
              <a:t>Planned for use in two upcoming investigations</a:t>
            </a:r>
            <a:endParaRPr lang="en-US" sz="1200" dirty="0">
              <a:latin typeface="Arial" panose="020B0604020202020204" pitchFamily="34" charset="0"/>
              <a:cs typeface="Arial" panose="020B0604020202020204" pitchFamily="34" charset="0"/>
            </a:endParaRPr>
          </a:p>
        </p:txBody>
      </p:sp>
      <p:sp>
        <p:nvSpPr>
          <p:cNvPr id="8" name="Content Placeholder 7"/>
          <p:cNvSpPr>
            <a:spLocks noGrp="1"/>
          </p:cNvSpPr>
          <p:nvPr>
            <p:ph sz="half" idx="15"/>
          </p:nvPr>
        </p:nvSpPr>
        <p:spPr>
          <a:xfrm>
            <a:off x="4632960" y="5741043"/>
            <a:ext cx="4389120" cy="967905"/>
          </a:xfrm>
        </p:spPr>
        <p:txBody>
          <a:bodyPr/>
          <a:lstStyle/>
          <a:p>
            <a:r>
              <a:rPr lang="en-US" b="1" dirty="0"/>
              <a:t>APPLICATIONS BEYOND</a:t>
            </a:r>
          </a:p>
          <a:p>
            <a:pPr marL="114300" lvl="3" indent="-114300">
              <a:lnSpc>
                <a:spcPct val="100000"/>
              </a:lnSpc>
              <a:spcBef>
                <a:spcPts val="0"/>
              </a:spcBef>
              <a:defRPr/>
            </a:pPr>
            <a:r>
              <a:rPr lang="en-US" sz="1200" b="0" kern="0" dirty="0">
                <a:solidFill>
                  <a:schemeClr val="tx1"/>
                </a:solidFill>
                <a:latin typeface="Arial" panose="020B0604020202020204" pitchFamily="34" charset="0"/>
                <a:cs typeface="Arial" panose="020B0604020202020204" pitchFamily="34" charset="0"/>
              </a:rPr>
              <a:t>Adaptable for other organisms with similar volume and environmental requirements</a:t>
            </a:r>
          </a:p>
          <a:p>
            <a:pPr marL="114300" lvl="3" indent="-114300">
              <a:lnSpc>
                <a:spcPct val="100000"/>
              </a:lnSpc>
              <a:spcBef>
                <a:spcPts val="0"/>
              </a:spcBef>
              <a:defRPr/>
            </a:pPr>
            <a:r>
              <a:rPr lang="en-US" sz="1200" b="0" kern="0" dirty="0">
                <a:solidFill>
                  <a:schemeClr val="tx1"/>
                </a:solidFill>
                <a:latin typeface="Arial" panose="020B0604020202020204" pitchFamily="34" charset="0"/>
                <a:cs typeface="Arial" panose="020B0604020202020204" pitchFamily="34" charset="0"/>
              </a:rPr>
              <a:t>Customizable to support different platforms, sample quantities, and stowage constraints</a:t>
            </a:r>
            <a:endParaRPr lang="en-US" sz="1200" b="0" dirty="0">
              <a:solidFill>
                <a:schemeClr val="tx1"/>
              </a:solidFill>
              <a:latin typeface="Arial" panose="020B0604020202020204" pitchFamily="34" charset="0"/>
              <a:cs typeface="Arial" panose="020B0604020202020204" pitchFamily="34" charset="0"/>
            </a:endParaRPr>
          </a:p>
          <a:p>
            <a:pPr marL="0" lvl="3" indent="0">
              <a:lnSpc>
                <a:spcPct val="100000"/>
              </a:lnSpc>
              <a:spcBef>
                <a:spcPts val="0"/>
              </a:spcBef>
              <a:buNone/>
              <a:defRPr/>
            </a:pPr>
            <a:endParaRPr lang="en-US" sz="1200" b="0" kern="0" dirty="0">
              <a:solidFill>
                <a:schemeClr val="tx1"/>
              </a:solidFill>
              <a:latin typeface="Arial" panose="020B0604020202020204" pitchFamily="34" charset="0"/>
              <a:cs typeface="Arial" panose="020B0604020202020204" pitchFamily="34" charset="0"/>
            </a:endParaRPr>
          </a:p>
        </p:txBody>
      </p:sp>
      <p:sp>
        <p:nvSpPr>
          <p:cNvPr id="9" name="Content Placeholder 8"/>
          <p:cNvSpPr>
            <a:spLocks noGrp="1"/>
          </p:cNvSpPr>
          <p:nvPr>
            <p:ph sz="half" idx="16"/>
          </p:nvPr>
        </p:nvSpPr>
        <p:spPr>
          <a:xfrm>
            <a:off x="121920" y="4095640"/>
            <a:ext cx="4389120" cy="1191976"/>
          </a:xfrm>
        </p:spPr>
        <p:txBody>
          <a:bodyPr/>
          <a:lstStyle/>
          <a:p>
            <a:r>
              <a:rPr lang="en-US" b="1" dirty="0"/>
              <a:t>TECHNICAL / SCIENTIFIC CHALLENGE ADDRESSED</a:t>
            </a:r>
            <a:endParaRPr lang="en-US" b="1" strike="sngStrike" dirty="0"/>
          </a:p>
          <a:p>
            <a:pPr marL="0" lvl="3" indent="0">
              <a:lnSpc>
                <a:spcPct val="100000"/>
              </a:lnSpc>
              <a:spcBef>
                <a:spcPts val="0"/>
              </a:spcBef>
              <a:buNone/>
              <a:defRPr/>
            </a:pPr>
            <a:r>
              <a:rPr lang="en-US" sz="1200" b="1" i="1" kern="0" dirty="0">
                <a:latin typeface="Arial" panose="020B0604020202020204" pitchFamily="34" charset="0"/>
                <a:cs typeface="Arial" panose="020B0604020202020204" pitchFamily="34" charset="0"/>
              </a:rPr>
              <a:t>Robust hardware suite for fruit fly (Drosophila melanogaster) investigations in space</a:t>
            </a:r>
          </a:p>
          <a:p>
            <a:pPr marL="114300" lvl="3" indent="-114300">
              <a:lnSpc>
                <a:spcPct val="100000"/>
              </a:lnSpc>
              <a:spcBef>
                <a:spcPts val="0"/>
              </a:spcBef>
              <a:defRPr/>
            </a:pPr>
            <a:r>
              <a:rPr lang="en-US" sz="1200" b="0" kern="0" dirty="0">
                <a:solidFill>
                  <a:schemeClr val="tx1"/>
                </a:solidFill>
                <a:latin typeface="Arial" panose="020B0604020202020204" pitchFamily="34" charset="0"/>
                <a:cs typeface="Arial" panose="020B0604020202020204" pitchFamily="34" charset="0"/>
              </a:rPr>
              <a:t>Designed to meet a variety of science requirements while minimizing the use of constrained resources (crew time, mass, </a:t>
            </a:r>
            <a:r>
              <a:rPr lang="en-US" sz="1200" kern="0" dirty="0">
                <a:latin typeface="Arial" panose="020B0604020202020204" pitchFamily="34" charset="0"/>
                <a:cs typeface="Arial" panose="020B0604020202020204" pitchFamily="34" charset="0"/>
              </a:rPr>
              <a:t>volume, </a:t>
            </a:r>
            <a:r>
              <a:rPr lang="en-US" sz="1200" b="0" kern="0" dirty="0">
                <a:solidFill>
                  <a:schemeClr val="tx1"/>
                </a:solidFill>
                <a:latin typeface="Arial" panose="020B0604020202020204" pitchFamily="34" charset="0"/>
                <a:cs typeface="Arial" panose="020B0604020202020204" pitchFamily="34" charset="0"/>
              </a:rPr>
              <a:t>conditioned stowage)</a:t>
            </a:r>
            <a:endParaRPr lang="en-US" sz="1200" kern="0" dirty="0"/>
          </a:p>
        </p:txBody>
      </p:sp>
      <p:grpSp>
        <p:nvGrpSpPr>
          <p:cNvPr id="15" name="Group 14">
            <a:extLst>
              <a:ext uri="{FF2B5EF4-FFF2-40B4-BE49-F238E27FC236}">
                <a16:creationId xmlns:a16="http://schemas.microsoft.com/office/drawing/2014/main" id="{6B6E0D01-2EA8-52CF-8190-2EF589E9BD18}"/>
              </a:ext>
            </a:extLst>
          </p:cNvPr>
          <p:cNvGrpSpPr/>
          <p:nvPr/>
        </p:nvGrpSpPr>
        <p:grpSpPr>
          <a:xfrm>
            <a:off x="121918" y="868402"/>
            <a:ext cx="4389122" cy="3163825"/>
            <a:chOff x="121918" y="868402"/>
            <a:chExt cx="4389122" cy="3163295"/>
          </a:xfrm>
        </p:grpSpPr>
        <p:pic>
          <p:nvPicPr>
            <p:cNvPr id="32" name="Picture 31">
              <a:extLst>
                <a:ext uri="{FF2B5EF4-FFF2-40B4-BE49-F238E27FC236}">
                  <a16:creationId xmlns:a16="http://schemas.microsoft.com/office/drawing/2014/main" id="{3A044D6A-9A23-E1DF-6E6A-CA31D921D47F}"/>
                </a:ext>
              </a:extLst>
            </p:cNvPr>
            <p:cNvPicPr>
              <a:picLocks noChangeAspect="1"/>
            </p:cNvPicPr>
            <p:nvPr/>
          </p:nvPicPr>
          <p:blipFill>
            <a:blip r:embed="rId3" cstate="print">
              <a:extLst>
                <a:ext uri="{28A0092B-C50C-407E-A947-70E740481C1C}">
                  <a14:useLocalDpi xmlns:a14="http://schemas.microsoft.com/office/drawing/2010/main"/>
                </a:ext>
              </a:extLst>
            </a:blip>
            <a:srcRect b="-10801"/>
            <a:stretch/>
          </p:blipFill>
          <p:spPr>
            <a:xfrm>
              <a:off x="3194751" y="868402"/>
              <a:ext cx="1316289" cy="1873377"/>
            </a:xfrm>
            <a:prstGeom prst="rect">
              <a:avLst/>
            </a:prstGeom>
            <a:ln w="6350">
              <a:noFill/>
            </a:ln>
            <a:effectLst/>
          </p:spPr>
        </p:pic>
        <p:pic>
          <p:nvPicPr>
            <p:cNvPr id="14" name="Picture 13" descr="A picture containing insect&#10;&#10;AI-generated content may be incorrect.">
              <a:extLst>
                <a:ext uri="{FF2B5EF4-FFF2-40B4-BE49-F238E27FC236}">
                  <a16:creationId xmlns:a16="http://schemas.microsoft.com/office/drawing/2014/main" id="{6FF1EBF4-275C-1CD7-9B36-0CC526E3C965}"/>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121920" y="2934417"/>
              <a:ext cx="3291029" cy="1097280"/>
            </a:xfrm>
            <a:prstGeom prst="rect">
              <a:avLst/>
            </a:prstGeom>
            <a:ln>
              <a:noFill/>
            </a:ln>
            <a:effectLst/>
          </p:spPr>
        </p:pic>
        <p:pic>
          <p:nvPicPr>
            <p:cNvPr id="11" name="Picture 10">
              <a:extLst>
                <a:ext uri="{FF2B5EF4-FFF2-40B4-BE49-F238E27FC236}">
                  <a16:creationId xmlns:a16="http://schemas.microsoft.com/office/drawing/2014/main" id="{EFD50BAD-9BAE-4558-73DA-67BB0835A61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21918" y="868403"/>
              <a:ext cx="3154680" cy="2103120"/>
            </a:xfrm>
            <a:prstGeom prst="rect">
              <a:avLst/>
            </a:prstGeom>
            <a:ln w="6350">
              <a:noFill/>
            </a:ln>
            <a:effectLst/>
          </p:spPr>
        </p:pic>
        <p:pic>
          <p:nvPicPr>
            <p:cNvPr id="17" name="Picture 16">
              <a:extLst>
                <a:ext uri="{FF2B5EF4-FFF2-40B4-BE49-F238E27FC236}">
                  <a16:creationId xmlns:a16="http://schemas.microsoft.com/office/drawing/2014/main" id="{946B1C16-8904-D906-486B-E991CDF0194F}"/>
                </a:ext>
              </a:extLst>
            </p:cNvPr>
            <p:cNvPicPr>
              <a:picLocks noChangeAspect="1"/>
            </p:cNvPicPr>
            <p:nvPr/>
          </p:nvPicPr>
          <p:blipFill>
            <a:blip r:embed="rId6"/>
            <a:srcRect l="48978" t="24494" r="28733" b="28876"/>
            <a:stretch/>
          </p:blipFill>
          <p:spPr>
            <a:xfrm>
              <a:off x="3273334" y="2551004"/>
              <a:ext cx="1237706" cy="1456023"/>
            </a:xfrm>
            <a:prstGeom prst="rect">
              <a:avLst/>
            </a:prstGeom>
            <a:ln w="6350">
              <a:noFill/>
            </a:ln>
            <a:effectLst/>
          </p:spPr>
        </p:pic>
      </p:grpSp>
      <p:sp>
        <p:nvSpPr>
          <p:cNvPr id="16" name="Content Placeholder 5">
            <a:extLst>
              <a:ext uri="{FF2B5EF4-FFF2-40B4-BE49-F238E27FC236}">
                <a16:creationId xmlns:a16="http://schemas.microsoft.com/office/drawing/2014/main" id="{750408CA-533F-1C82-F576-D4E42D66A845}"/>
              </a:ext>
            </a:extLst>
          </p:cNvPr>
          <p:cNvSpPr txBox="1">
            <a:spLocks/>
          </p:cNvSpPr>
          <p:nvPr/>
        </p:nvSpPr>
        <p:spPr>
          <a:xfrm>
            <a:off x="121920" y="868403"/>
            <a:ext cx="4389120" cy="3163824"/>
          </a:xfrm>
          <a:prstGeom prst="rect">
            <a:avLst/>
          </a:prstGeom>
          <a:ln>
            <a:solidFill>
              <a:schemeClr val="tx1"/>
            </a:solidFill>
          </a:ln>
        </p:spPr>
        <p:txBody>
          <a:bodyPr/>
          <a:lstStyle>
            <a:lvl1pPr marL="0" indent="0" algn="l" defTabSz="914400" rtl="0" eaLnBrk="1" latinLnBrk="0" hangingPunct="1">
              <a:lnSpc>
                <a:spcPct val="90000"/>
              </a:lnSpc>
              <a:spcBef>
                <a:spcPts val="1000"/>
              </a:spcBef>
              <a:buFontTx/>
              <a:buNone/>
              <a:defRPr sz="12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pPr marL="171450" indent="-171450">
              <a:buFontTx/>
              <a:buChar char="-"/>
            </a:pPr>
            <a:endParaRPr lang="en-US" dirty="0"/>
          </a:p>
          <a:p>
            <a:pPr marL="171450" indent="-171450">
              <a:buFontTx/>
              <a:buChar char="-"/>
            </a:pPr>
            <a:endParaRPr lang="en-US" dirty="0"/>
          </a:p>
        </p:txBody>
      </p:sp>
    </p:spTree>
    <p:extLst>
      <p:ext uri="{BB962C8B-B14F-4D97-AF65-F5344CB8AC3E}">
        <p14:creationId xmlns:p14="http://schemas.microsoft.com/office/powerpoint/2010/main" val="5739230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xfrm>
            <a:off x="6504709" y="5726907"/>
            <a:ext cx="2057400" cy="273844"/>
          </a:xfrm>
        </p:spPr>
        <p:txBody>
          <a:bodyPr/>
          <a:lstStyle/>
          <a:p>
            <a:fld id="{67956FD1-027B-4AA9-90AB-E0D1C06098B1}" type="slidenum">
              <a:rPr lang="en-US" smtClean="0"/>
              <a:pPr/>
              <a:t>18</a:t>
            </a:fld>
            <a:endParaRPr lang="en-US" dirty="0"/>
          </a:p>
        </p:txBody>
      </p:sp>
      <p:sp>
        <p:nvSpPr>
          <p:cNvPr id="3" name="Title 2"/>
          <p:cNvSpPr>
            <a:spLocks noGrp="1"/>
          </p:cNvSpPr>
          <p:nvPr>
            <p:ph type="title"/>
          </p:nvPr>
        </p:nvSpPr>
        <p:spPr/>
        <p:txBody>
          <a:bodyPr/>
          <a:lstStyle/>
          <a:p>
            <a:r>
              <a:rPr lang="en-US" sz="2400" kern="0" dirty="0"/>
              <a:t>Ames </a:t>
            </a:r>
            <a:r>
              <a:rPr lang="en-US" sz="2400" kern="0" dirty="0" err="1"/>
              <a:t>Bioculture</a:t>
            </a:r>
            <a:r>
              <a:rPr lang="en-US" sz="2400" kern="0" dirty="0"/>
              <a:t> System</a:t>
            </a:r>
          </a:p>
        </p:txBody>
      </p:sp>
      <p:sp>
        <p:nvSpPr>
          <p:cNvPr id="5" name="Content Placeholder 4"/>
          <p:cNvSpPr>
            <a:spLocks noGrp="1"/>
          </p:cNvSpPr>
          <p:nvPr>
            <p:ph sz="half" idx="12"/>
          </p:nvPr>
        </p:nvSpPr>
        <p:spPr>
          <a:xfrm>
            <a:off x="125467" y="5492839"/>
            <a:ext cx="4199750" cy="1146220"/>
          </a:xfrm>
        </p:spPr>
        <p:txBody>
          <a:bodyPr/>
          <a:lstStyle/>
          <a:p>
            <a:r>
              <a:rPr lang="en-US" sz="1000" b="1" dirty="0"/>
              <a:t>SUMMARY </a:t>
            </a:r>
          </a:p>
          <a:p>
            <a:r>
              <a:rPr lang="en-US" dirty="0"/>
              <a:t>Current Status is flight approved for ISS, with successful spaceflight heritage.  The NASA </a:t>
            </a:r>
            <a:r>
              <a:rPr lang="en-US" dirty="0" err="1"/>
              <a:t>Bioculture</a:t>
            </a:r>
            <a:r>
              <a:rPr lang="en-US" dirty="0"/>
              <a:t> System is likely the most advanced and capable spaceflight hardware for microgravity cell biology in existence.</a:t>
            </a:r>
          </a:p>
          <a:p>
            <a:endParaRPr lang="en-US" dirty="0"/>
          </a:p>
          <a:p>
            <a:endParaRPr lang="en-US" dirty="0"/>
          </a:p>
        </p:txBody>
      </p:sp>
      <p:sp>
        <p:nvSpPr>
          <p:cNvPr id="6" name="Content Placeholder 5"/>
          <p:cNvSpPr>
            <a:spLocks noGrp="1"/>
          </p:cNvSpPr>
          <p:nvPr>
            <p:ph sz="half" idx="13"/>
          </p:nvPr>
        </p:nvSpPr>
        <p:spPr>
          <a:xfrm>
            <a:off x="4681470" y="959353"/>
            <a:ext cx="4304819" cy="2877130"/>
          </a:xfrm>
        </p:spPr>
        <p:txBody>
          <a:bodyPr>
            <a:normAutofit fontScale="25000" lnSpcReduction="20000"/>
          </a:bodyPr>
          <a:lstStyle/>
          <a:p>
            <a:r>
              <a:rPr lang="en-US" sz="4000" b="1" dirty="0"/>
              <a:t>Automated </a:t>
            </a:r>
            <a:r>
              <a:rPr lang="en-US" sz="4000" b="1" dirty="0" err="1"/>
              <a:t>Bioculture</a:t>
            </a:r>
            <a:r>
              <a:rPr lang="en-US" sz="4000" b="1" dirty="0"/>
              <a:t> and Sample Preservation in Space</a:t>
            </a:r>
          </a:p>
          <a:p>
            <a:pPr marL="128588" indent="-128588">
              <a:buFont typeface="Arial" panose="020B0604020202020204" pitchFamily="34" charset="0"/>
              <a:buChar char="•"/>
            </a:pPr>
            <a:r>
              <a:rPr lang="en-US" sz="3100" dirty="0"/>
              <a:t>Mammalian Cell and Organoid Culture</a:t>
            </a:r>
          </a:p>
          <a:p>
            <a:pPr marL="128588" indent="-128588">
              <a:buFont typeface="Arial" panose="020B0604020202020204" pitchFamily="34" charset="0"/>
              <a:buChar char="•"/>
            </a:pPr>
            <a:r>
              <a:rPr lang="en-US" sz="3100" dirty="0"/>
              <a:t>Yeast and Microbial Culture</a:t>
            </a:r>
          </a:p>
          <a:p>
            <a:pPr marL="128588" indent="-128588">
              <a:buFont typeface="Arial" panose="020B0604020202020204" pitchFamily="34" charset="0"/>
              <a:buChar char="•"/>
            </a:pPr>
            <a:r>
              <a:rPr lang="en-US" sz="3100" dirty="0"/>
              <a:t>Small Organism Culture (C. Elegans, Tardigrades, etc.)</a:t>
            </a:r>
          </a:p>
          <a:p>
            <a:pPr marL="128588" indent="-128588">
              <a:buFont typeface="Arial" panose="020B0604020202020204" pitchFamily="34" charset="0"/>
              <a:buChar char="•"/>
            </a:pPr>
            <a:r>
              <a:rPr lang="en-US" sz="3100" dirty="0"/>
              <a:t>CO2 or Other Gas Supply and Gas/Liquid Exchanger</a:t>
            </a:r>
          </a:p>
          <a:p>
            <a:pPr marL="128588" indent="-128588">
              <a:buFont typeface="Arial" panose="020B0604020202020204" pitchFamily="34" charset="0"/>
              <a:buChar char="•"/>
            </a:pPr>
            <a:r>
              <a:rPr lang="en-US" sz="3100" dirty="0"/>
              <a:t>Bioreactor Temperature up to 37oC, </a:t>
            </a:r>
          </a:p>
          <a:p>
            <a:pPr marL="128588" indent="-128588">
              <a:buFont typeface="Arial" panose="020B0604020202020204" pitchFamily="34" charset="0"/>
              <a:buChar char="•"/>
            </a:pPr>
            <a:r>
              <a:rPr lang="en-US" sz="3100" dirty="0"/>
              <a:t>Medium Supply Bag, Sump Bag, Sample Bags</a:t>
            </a:r>
          </a:p>
          <a:p>
            <a:pPr marL="128588" indent="-128588">
              <a:buFont typeface="Arial" panose="020B0604020202020204" pitchFamily="34" charset="0"/>
              <a:buChar char="•"/>
            </a:pPr>
            <a:r>
              <a:rPr lang="en-US" sz="3100" dirty="0"/>
              <a:t>Refrigerated Compartment for Medium and Sampling Storage</a:t>
            </a:r>
          </a:p>
          <a:p>
            <a:pPr marL="128588" indent="-128588">
              <a:buFont typeface="Arial" panose="020B0604020202020204" pitchFamily="34" charset="0"/>
              <a:buChar char="•"/>
            </a:pPr>
            <a:r>
              <a:rPr lang="en-US" sz="3100" dirty="0"/>
              <a:t>Variable Flow Rate Pumping</a:t>
            </a:r>
          </a:p>
          <a:p>
            <a:pPr marL="128588" indent="-128588">
              <a:buFont typeface="Arial" panose="020B0604020202020204" pitchFamily="34" charset="0"/>
              <a:buChar char="•"/>
            </a:pPr>
            <a:r>
              <a:rPr lang="en-US" sz="3100" dirty="0"/>
              <a:t>Three Levels of Containment for Hazardous Samples/Reagents</a:t>
            </a:r>
          </a:p>
          <a:p>
            <a:pPr marL="128588" indent="-128588">
              <a:buFont typeface="Arial" panose="020B0604020202020204" pitchFamily="34" charset="0"/>
              <a:buChar char="•"/>
            </a:pPr>
            <a:r>
              <a:rPr lang="en-US" sz="3100" dirty="0"/>
              <a:t>Configurable Valve-Controlled Flow </a:t>
            </a:r>
          </a:p>
          <a:p>
            <a:pPr marL="128588" indent="-128588">
              <a:buFont typeface="Arial" panose="020B0604020202020204" pitchFamily="34" charset="0"/>
              <a:buChar char="•"/>
            </a:pPr>
            <a:r>
              <a:rPr lang="en-US" sz="3100" dirty="0"/>
              <a:t>Remote Monitoring/Operation From Ground or by Astronauts</a:t>
            </a:r>
          </a:p>
          <a:p>
            <a:pPr marL="128588" indent="-128588">
              <a:buFont typeface="Arial" panose="020B0604020202020204" pitchFamily="34" charset="0"/>
              <a:buChar char="•"/>
            </a:pPr>
            <a:r>
              <a:rPr lang="en-US" sz="3100" dirty="0"/>
              <a:t>N=10 Durable Housing Cassettes With Disposable </a:t>
            </a:r>
            <a:r>
              <a:rPr lang="en-US" sz="3100" dirty="0" err="1"/>
              <a:t>Flowpath</a:t>
            </a:r>
            <a:endParaRPr lang="en-US" sz="3100" dirty="0"/>
          </a:p>
          <a:p>
            <a:pPr marL="128588" indent="-128588">
              <a:buFont typeface="Arial" panose="020B0604020202020204" pitchFamily="34" charset="0"/>
              <a:buChar char="•"/>
            </a:pPr>
            <a:endParaRPr lang="en-US" dirty="0"/>
          </a:p>
          <a:p>
            <a:pPr marL="128588" indent="-128588">
              <a:buFontTx/>
              <a:buChar char="-"/>
            </a:pPr>
            <a:endParaRPr lang="en-US" dirty="0"/>
          </a:p>
        </p:txBody>
      </p:sp>
      <p:sp>
        <p:nvSpPr>
          <p:cNvPr id="7" name="Content Placeholder 6"/>
          <p:cNvSpPr>
            <a:spLocks noGrp="1"/>
          </p:cNvSpPr>
          <p:nvPr>
            <p:ph sz="half" idx="14"/>
          </p:nvPr>
        </p:nvSpPr>
        <p:spPr>
          <a:xfrm>
            <a:off x="4681470" y="3915939"/>
            <a:ext cx="4337064" cy="1345842"/>
          </a:xfrm>
        </p:spPr>
        <p:txBody>
          <a:bodyPr>
            <a:normAutofit fontScale="32500" lnSpcReduction="20000"/>
          </a:bodyPr>
          <a:lstStyle/>
          <a:p>
            <a:r>
              <a:rPr lang="en-US" sz="2500" b="1" dirty="0"/>
              <a:t>HERITAGE</a:t>
            </a:r>
          </a:p>
          <a:p>
            <a:pPr marL="128588" indent="-128588">
              <a:buFont typeface="Arial" panose="020B0604020202020204" pitchFamily="34" charset="0"/>
              <a:buChar char="•"/>
            </a:pPr>
            <a:r>
              <a:rPr lang="en-US" sz="3000" dirty="0"/>
              <a:t>Based on the Space Shuttle Cell Culture Module (CCM) Hardware Concept</a:t>
            </a:r>
          </a:p>
          <a:p>
            <a:pPr marL="128588" indent="-128588">
              <a:buFont typeface="Arial" panose="020B0604020202020204" pitchFamily="34" charset="0"/>
              <a:buChar char="•"/>
            </a:pPr>
            <a:r>
              <a:rPr lang="en-US" sz="3000" dirty="0"/>
              <a:t>Newly Re-Designed for ISS Express Rack Interface With Enhanced Features </a:t>
            </a:r>
          </a:p>
          <a:p>
            <a:pPr marL="128588" indent="-128588">
              <a:buFont typeface="Arial" panose="020B0604020202020204" pitchFamily="34" charset="0"/>
              <a:buChar char="•"/>
            </a:pPr>
            <a:r>
              <a:rPr lang="en-US" sz="3000" dirty="0"/>
              <a:t>Successfully Flight Validated and Used with Cell, Organoids, and Small Organism Cultures </a:t>
            </a:r>
          </a:p>
          <a:p>
            <a:pPr marL="128588" indent="-128588">
              <a:buFont typeface="Arial" panose="020B0604020202020204" pitchFamily="34" charset="0"/>
              <a:buChar char="•"/>
            </a:pPr>
            <a:endParaRPr lang="en-US" dirty="0"/>
          </a:p>
        </p:txBody>
      </p:sp>
      <p:sp>
        <p:nvSpPr>
          <p:cNvPr id="8" name="Content Placeholder 7"/>
          <p:cNvSpPr>
            <a:spLocks noGrp="1"/>
          </p:cNvSpPr>
          <p:nvPr>
            <p:ph sz="half" idx="15"/>
          </p:nvPr>
        </p:nvSpPr>
        <p:spPr>
          <a:xfrm>
            <a:off x="4681470" y="5341237"/>
            <a:ext cx="4337064" cy="1297822"/>
          </a:xfrm>
        </p:spPr>
        <p:txBody>
          <a:bodyPr/>
          <a:lstStyle/>
          <a:p>
            <a:r>
              <a:rPr lang="en-US" sz="1000" b="1" dirty="0"/>
              <a:t>APPLICATIONS BEYOND</a:t>
            </a:r>
          </a:p>
          <a:p>
            <a:r>
              <a:rPr lang="en-US" dirty="0"/>
              <a:t>The NASA </a:t>
            </a:r>
            <a:r>
              <a:rPr lang="en-US" dirty="0" err="1"/>
              <a:t>Bioculture</a:t>
            </a:r>
            <a:r>
              <a:rPr lang="en-US" dirty="0"/>
              <a:t> System ISS form factor can be adapted for deep space and Moon/Mars exploration, using a single  cassette unit as a basis for a reduced mass and volume design, where internal number of bioreactors increase from 1 up to 6, and autonomous experimental operation time is increased from 30 to 90 days </a:t>
            </a:r>
          </a:p>
        </p:txBody>
      </p:sp>
      <p:sp>
        <p:nvSpPr>
          <p:cNvPr id="9" name="Content Placeholder 8"/>
          <p:cNvSpPr>
            <a:spLocks noGrp="1"/>
          </p:cNvSpPr>
          <p:nvPr>
            <p:ph sz="half" idx="16"/>
          </p:nvPr>
        </p:nvSpPr>
        <p:spPr>
          <a:xfrm>
            <a:off x="125466" y="3915939"/>
            <a:ext cx="4199750" cy="1285277"/>
          </a:xfrm>
        </p:spPr>
        <p:txBody>
          <a:bodyPr>
            <a:normAutofit fontScale="85000" lnSpcReduction="20000"/>
          </a:bodyPr>
          <a:lstStyle/>
          <a:p>
            <a:r>
              <a:rPr lang="en-US" b="1" dirty="0"/>
              <a:t>TECHNICAL / SCIENTIFIC CHALLENGE ADDRESSED</a:t>
            </a:r>
            <a:endParaRPr lang="en-US" b="1" strike="sngStrike" dirty="0"/>
          </a:p>
          <a:p>
            <a:r>
              <a:rPr lang="en-US" sz="1400" dirty="0"/>
              <a:t>The NASA </a:t>
            </a:r>
            <a:r>
              <a:rPr lang="en-US" sz="1400" dirty="0" err="1"/>
              <a:t>Bioculture</a:t>
            </a:r>
            <a:r>
              <a:rPr lang="en-US" sz="1400" dirty="0"/>
              <a:t> System addresses the challenge of growing cells, organoids, microorganisms, and small organisms in microgravity in a highly automated and controlled environment for biological experimentation in space.  This hardware specifically supports the ability of NASA HRP and Space Biology to conduct investigations addressing human crew health in deep space.</a:t>
            </a:r>
          </a:p>
          <a:p>
            <a:endParaRPr lang="en-US" dirty="0"/>
          </a:p>
        </p:txBody>
      </p:sp>
      <p:grpSp>
        <p:nvGrpSpPr>
          <p:cNvPr id="4" name="Group 3">
            <a:extLst>
              <a:ext uri="{FF2B5EF4-FFF2-40B4-BE49-F238E27FC236}">
                <a16:creationId xmlns:a16="http://schemas.microsoft.com/office/drawing/2014/main" id="{8B166019-D3C1-DBDC-5A9F-2321A451E5A9}"/>
              </a:ext>
            </a:extLst>
          </p:cNvPr>
          <p:cNvGrpSpPr/>
          <p:nvPr/>
        </p:nvGrpSpPr>
        <p:grpSpPr>
          <a:xfrm>
            <a:off x="61073" y="954839"/>
            <a:ext cx="4459412" cy="2738634"/>
            <a:chOff x="125467" y="1475483"/>
            <a:chExt cx="5720682" cy="2474161"/>
          </a:xfrm>
        </p:grpSpPr>
        <p:pic>
          <p:nvPicPr>
            <p:cNvPr id="11" name="Picture 10">
              <a:extLst>
                <a:ext uri="{FF2B5EF4-FFF2-40B4-BE49-F238E27FC236}">
                  <a16:creationId xmlns:a16="http://schemas.microsoft.com/office/drawing/2014/main" id="{FBFE713C-423A-56A9-3DCB-185B56C40E6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0876" y="1475483"/>
              <a:ext cx="2455402" cy="1744559"/>
            </a:xfrm>
            <a:prstGeom prst="rect">
              <a:avLst/>
            </a:prstGeom>
          </p:spPr>
        </p:pic>
        <p:pic>
          <p:nvPicPr>
            <p:cNvPr id="12" name="Picture 11">
              <a:extLst>
                <a:ext uri="{FF2B5EF4-FFF2-40B4-BE49-F238E27FC236}">
                  <a16:creationId xmlns:a16="http://schemas.microsoft.com/office/drawing/2014/main" id="{0B963368-0132-948D-5970-9A41210C5B8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777753" y="1516831"/>
              <a:ext cx="3059251" cy="1697618"/>
            </a:xfrm>
            <a:prstGeom prst="rect">
              <a:avLst/>
            </a:prstGeom>
          </p:spPr>
        </p:pic>
        <p:pic>
          <p:nvPicPr>
            <p:cNvPr id="14" name="Picture 13">
              <a:extLst>
                <a:ext uri="{FF2B5EF4-FFF2-40B4-BE49-F238E27FC236}">
                  <a16:creationId xmlns:a16="http://schemas.microsoft.com/office/drawing/2014/main" id="{BE967CCF-2A92-3A5F-4055-2E0757837A2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25467" y="3220042"/>
              <a:ext cx="4145198" cy="729602"/>
            </a:xfrm>
            <a:prstGeom prst="rect">
              <a:avLst/>
            </a:prstGeom>
          </p:spPr>
        </p:pic>
        <p:pic>
          <p:nvPicPr>
            <p:cNvPr id="15" name="Picture 14">
              <a:extLst>
                <a:ext uri="{FF2B5EF4-FFF2-40B4-BE49-F238E27FC236}">
                  <a16:creationId xmlns:a16="http://schemas.microsoft.com/office/drawing/2014/main" id="{3AADBD23-B680-DDF9-0330-0D8FE23206B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70664" y="3220042"/>
              <a:ext cx="795536" cy="729602"/>
            </a:xfrm>
            <a:prstGeom prst="rect">
              <a:avLst/>
            </a:prstGeom>
          </p:spPr>
        </p:pic>
        <p:pic>
          <p:nvPicPr>
            <p:cNvPr id="16" name="Picture 15">
              <a:extLst>
                <a:ext uri="{FF2B5EF4-FFF2-40B4-BE49-F238E27FC236}">
                  <a16:creationId xmlns:a16="http://schemas.microsoft.com/office/drawing/2014/main" id="{F4ADB387-DE0F-E140-D554-F21AAACB5ED6}"/>
                </a:ext>
              </a:extLst>
            </p:cNvPr>
            <p:cNvPicPr>
              <a:picLocks noChangeAspect="1"/>
            </p:cNvPicPr>
            <p:nvPr/>
          </p:nvPicPr>
          <p:blipFill>
            <a:blip r:embed="rId7" cstate="screen">
              <a:extLst>
                <a:ext uri="{BEBA8EAE-BF5A-486C-A8C5-ECC9F3942E4B}">
                  <a14:imgProps xmlns:a14="http://schemas.microsoft.com/office/drawing/2010/main">
                    <a14:imgLayer r:embed="rId8">
                      <a14:imgEffect>
                        <a14:sharpenSoften amount="40000"/>
                      </a14:imgEffect>
                      <a14:imgEffect>
                        <a14:brightnessContrast bright="14000"/>
                      </a14:imgEffect>
                    </a14:imgLayer>
                  </a14:imgProps>
                </a:ext>
                <a:ext uri="{28A0092B-C50C-407E-A947-70E740481C1C}">
                  <a14:useLocalDpi xmlns:a14="http://schemas.microsoft.com/office/drawing/2010/main"/>
                </a:ext>
              </a:extLst>
            </a:blip>
            <a:stretch>
              <a:fillRect/>
            </a:stretch>
          </p:blipFill>
          <p:spPr>
            <a:xfrm>
              <a:off x="5050613" y="3220042"/>
              <a:ext cx="795536" cy="729602"/>
            </a:xfrm>
            <a:prstGeom prst="rect">
              <a:avLst/>
            </a:prstGeom>
          </p:spPr>
        </p:pic>
      </p:grpSp>
    </p:spTree>
    <p:extLst>
      <p:ext uri="{BB962C8B-B14F-4D97-AF65-F5344CB8AC3E}">
        <p14:creationId xmlns:p14="http://schemas.microsoft.com/office/powerpoint/2010/main" val="21046809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67956FD1-027B-4AA9-90AB-E0D1C06098B1}" type="slidenum">
              <a:rPr lang="en-US" smtClean="0"/>
              <a:pPr/>
              <a:t>19</a:t>
            </a:fld>
            <a:endParaRPr lang="en-US" dirty="0"/>
          </a:p>
        </p:txBody>
      </p:sp>
      <p:sp>
        <p:nvSpPr>
          <p:cNvPr id="3" name="Title 2"/>
          <p:cNvSpPr>
            <a:spLocks noGrp="1"/>
          </p:cNvSpPr>
          <p:nvPr>
            <p:ph type="title"/>
          </p:nvPr>
        </p:nvSpPr>
        <p:spPr/>
        <p:txBody>
          <a:bodyPr/>
          <a:lstStyle/>
          <a:p>
            <a:r>
              <a:rPr lang="en-US" sz="2400" dirty="0"/>
              <a:t>Ames </a:t>
            </a:r>
            <a:r>
              <a:rPr lang="en-US" sz="2400" dirty="0" err="1"/>
              <a:t>Direct</a:t>
            </a:r>
            <a:r>
              <a:rPr lang="en-US" sz="2400" i="1" dirty="0" err="1"/>
              <a:t>INJECT</a:t>
            </a:r>
            <a:endParaRPr lang="en-US" sz="2400" i="1" dirty="0"/>
          </a:p>
        </p:txBody>
      </p:sp>
      <p:sp>
        <p:nvSpPr>
          <p:cNvPr id="5" name="Content Placeholder 4"/>
          <p:cNvSpPr>
            <a:spLocks noGrp="1"/>
          </p:cNvSpPr>
          <p:nvPr>
            <p:ph sz="half" idx="12"/>
          </p:nvPr>
        </p:nvSpPr>
        <p:spPr>
          <a:xfrm>
            <a:off x="230886" y="4756559"/>
            <a:ext cx="4253190" cy="1790344"/>
          </a:xfrm>
        </p:spPr>
        <p:txBody>
          <a:bodyPr/>
          <a:lstStyle/>
          <a:p>
            <a:r>
              <a:rPr lang="en-US" b="1" dirty="0"/>
              <a:t>SUMMARY </a:t>
            </a:r>
          </a:p>
          <a:p>
            <a:r>
              <a:rPr lang="en-US" dirty="0"/>
              <a:t>SOA: NASA uses mechanical pumps which have largely proven to be unreliable in lifetime and dosing volumes.</a:t>
            </a:r>
          </a:p>
          <a:p>
            <a:r>
              <a:rPr lang="en-US" dirty="0"/>
              <a:t>Capable of dosing continuously or intermittently at dose rates from low </a:t>
            </a:r>
            <a:r>
              <a:rPr lang="en-US" dirty="0">
                <a:latin typeface="Symbol" panose="05050102010706020507" pitchFamily="18" charset="2"/>
                <a:cs typeface="Arial"/>
              </a:rPr>
              <a:t>m</a:t>
            </a:r>
            <a:r>
              <a:rPr lang="en-US" dirty="0"/>
              <a:t>L to high mL per minute flow rates.</a:t>
            </a:r>
          </a:p>
          <a:p>
            <a:r>
              <a:rPr lang="en-US" dirty="0"/>
              <a:t>Has demonstrated 40 weeks of dosing with only 10% variation.</a:t>
            </a:r>
          </a:p>
        </p:txBody>
      </p:sp>
      <p:sp>
        <p:nvSpPr>
          <p:cNvPr id="6" name="Content Placeholder 5"/>
          <p:cNvSpPr>
            <a:spLocks noGrp="1"/>
          </p:cNvSpPr>
          <p:nvPr>
            <p:ph sz="half" idx="13"/>
          </p:nvPr>
        </p:nvSpPr>
        <p:spPr>
          <a:xfrm>
            <a:off x="4690880" y="868405"/>
            <a:ext cx="4253190" cy="3183595"/>
          </a:xfrm>
        </p:spPr>
        <p:txBody>
          <a:bodyPr/>
          <a:lstStyle/>
          <a:p>
            <a:r>
              <a:rPr lang="en-US" b="1" dirty="0"/>
              <a:t>KEY ATTRIBUTES / COMPETENCY</a:t>
            </a:r>
          </a:p>
          <a:p>
            <a:r>
              <a:rPr lang="en-US" dirty="0"/>
              <a:t> Bullet point list</a:t>
            </a:r>
          </a:p>
          <a:p>
            <a:pPr marL="171450" indent="-171450">
              <a:buFontTx/>
              <a:buChar char="-"/>
            </a:pPr>
            <a:r>
              <a:rPr lang="en-US" dirty="0"/>
              <a:t>Non-mechanical method of dosing for high reliability</a:t>
            </a:r>
          </a:p>
          <a:p>
            <a:pPr marL="171450" indent="-171450">
              <a:buFontTx/>
              <a:buChar char="-"/>
            </a:pPr>
            <a:r>
              <a:rPr lang="en-US" dirty="0"/>
              <a:t>Ability to change dosing rates</a:t>
            </a:r>
          </a:p>
          <a:p>
            <a:pPr marL="171450" indent="-171450">
              <a:buFontTx/>
              <a:buChar char="-"/>
            </a:pPr>
            <a:r>
              <a:rPr lang="en-US" dirty="0"/>
              <a:t>Average dosing rates can be verified using Fluid Dynamic Mass Gauging technology (submitted separately)</a:t>
            </a:r>
          </a:p>
          <a:p>
            <a:pPr marL="171450" indent="-171450">
              <a:buFontTx/>
              <a:buChar char="-"/>
            </a:pPr>
            <a:r>
              <a:rPr lang="en-US" dirty="0"/>
              <a:t>Low ESM system (nominally 1kg and 1L)</a:t>
            </a:r>
          </a:p>
          <a:p>
            <a:pPr marL="171450" indent="-171450">
              <a:buFontTx/>
              <a:buChar char="-"/>
            </a:pPr>
            <a:r>
              <a:rPr lang="en-US" dirty="0"/>
              <a:t>A 1 </a:t>
            </a:r>
            <a:r>
              <a:rPr lang="en-US" dirty="0">
                <a:latin typeface="Symbol" panose="05050102010706020507" pitchFamily="18" charset="2"/>
                <a:cs typeface="Arial"/>
              </a:rPr>
              <a:t>m</a:t>
            </a:r>
            <a:r>
              <a:rPr lang="en-US" dirty="0"/>
              <a:t>L/min dosing system demonstrated long term flow stability of 10%</a:t>
            </a:r>
          </a:p>
          <a:p>
            <a:pPr marL="171450" indent="-171450">
              <a:buFontTx/>
              <a:buChar char="-"/>
            </a:pPr>
            <a:endParaRPr lang="en-US" dirty="0"/>
          </a:p>
          <a:p>
            <a:pPr marL="171450" indent="-171450">
              <a:buFontTx/>
              <a:buChar char="-"/>
            </a:pPr>
            <a:endParaRPr lang="en-US" dirty="0"/>
          </a:p>
          <a:p>
            <a:pPr marL="171450" indent="-171450">
              <a:buFontTx/>
              <a:buChar char="-"/>
            </a:pPr>
            <a:endParaRPr lang="en-US" dirty="0"/>
          </a:p>
        </p:txBody>
      </p:sp>
      <p:sp>
        <p:nvSpPr>
          <p:cNvPr id="7" name="Content Placeholder 6"/>
          <p:cNvSpPr>
            <a:spLocks noGrp="1"/>
          </p:cNvSpPr>
          <p:nvPr>
            <p:ph sz="half" idx="14"/>
          </p:nvPr>
        </p:nvSpPr>
        <p:spPr>
          <a:xfrm>
            <a:off x="4690880" y="4073947"/>
            <a:ext cx="4253190" cy="1354581"/>
          </a:xfrm>
        </p:spPr>
        <p:txBody>
          <a:bodyPr/>
          <a:lstStyle/>
          <a:p>
            <a:r>
              <a:rPr lang="en-US" b="1" dirty="0"/>
              <a:t>HERITAGE</a:t>
            </a:r>
          </a:p>
          <a:p>
            <a:pPr marL="171450" indent="-171450">
              <a:buFont typeface="Arial" panose="020B0604020202020204" pitchFamily="34" charset="0"/>
              <a:buChar char="•"/>
            </a:pPr>
            <a:r>
              <a:rPr lang="en-US" dirty="0"/>
              <a:t>Laboratory testing and development</a:t>
            </a:r>
          </a:p>
        </p:txBody>
      </p:sp>
      <p:sp>
        <p:nvSpPr>
          <p:cNvPr id="8" name="Content Placeholder 7"/>
          <p:cNvSpPr>
            <a:spLocks noGrp="1"/>
          </p:cNvSpPr>
          <p:nvPr>
            <p:ph sz="half" idx="15"/>
          </p:nvPr>
        </p:nvSpPr>
        <p:spPr>
          <a:xfrm>
            <a:off x="4690880" y="5519956"/>
            <a:ext cx="4253190" cy="919967"/>
          </a:xfrm>
        </p:spPr>
        <p:txBody>
          <a:bodyPr/>
          <a:lstStyle/>
          <a:p>
            <a:r>
              <a:rPr lang="en-US" b="1" dirty="0"/>
              <a:t>APPLICATIONS BEYOND</a:t>
            </a:r>
          </a:p>
          <a:p>
            <a:r>
              <a:rPr lang="en-US" dirty="0"/>
              <a:t>Applicable to Gateway, Lunar, and Mars missions where dosing is required.  Dosing applications include biocide and urine pretreat.</a:t>
            </a:r>
          </a:p>
        </p:txBody>
      </p:sp>
      <p:sp>
        <p:nvSpPr>
          <p:cNvPr id="9" name="Content Placeholder 8"/>
          <p:cNvSpPr>
            <a:spLocks noGrp="1"/>
          </p:cNvSpPr>
          <p:nvPr>
            <p:ph sz="half" idx="16"/>
          </p:nvPr>
        </p:nvSpPr>
        <p:spPr>
          <a:xfrm>
            <a:off x="250876" y="3701164"/>
            <a:ext cx="4321124" cy="896003"/>
          </a:xfrm>
        </p:spPr>
        <p:txBody>
          <a:bodyPr/>
          <a:lstStyle/>
          <a:p>
            <a:r>
              <a:rPr lang="en-US" b="1" dirty="0"/>
              <a:t>TECHNICAL / SCIENTIFIC CHALLENGE ADDRESSED</a:t>
            </a:r>
            <a:endParaRPr lang="en-US" b="1" strike="sngStrike" dirty="0"/>
          </a:p>
          <a:p>
            <a:r>
              <a:rPr lang="en-US" dirty="0"/>
              <a:t>DirectINJECT is a method for injecting a controlled volume without the need for mechanical pumps.</a:t>
            </a:r>
          </a:p>
          <a:p>
            <a:endParaRPr lang="en-US" dirty="0"/>
          </a:p>
        </p:txBody>
      </p:sp>
      <p:sp>
        <p:nvSpPr>
          <p:cNvPr id="4" name="Rectangle 3">
            <a:extLst>
              <a:ext uri="{FF2B5EF4-FFF2-40B4-BE49-F238E27FC236}">
                <a16:creationId xmlns:a16="http://schemas.microsoft.com/office/drawing/2014/main" id="{DFAF60D6-FF71-5740-4DA8-56C2A00E68E4}"/>
              </a:ext>
            </a:extLst>
          </p:cNvPr>
          <p:cNvSpPr/>
          <p:nvPr/>
        </p:nvSpPr>
        <p:spPr>
          <a:xfrm>
            <a:off x="230886" y="868405"/>
            <a:ext cx="4377796" cy="274016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Image and/or Video </a:t>
            </a:r>
          </a:p>
        </p:txBody>
      </p:sp>
      <p:pic>
        <p:nvPicPr>
          <p:cNvPr id="11" name="Picture 10">
            <a:extLst>
              <a:ext uri="{FF2B5EF4-FFF2-40B4-BE49-F238E27FC236}">
                <a16:creationId xmlns:a16="http://schemas.microsoft.com/office/drawing/2014/main" id="{81CF086E-F2E9-4AF6-9B0B-C0E5ADB3AB4D}"/>
              </a:ext>
            </a:extLst>
          </p:cNvPr>
          <p:cNvPicPr>
            <a:picLocks noChangeAspect="1"/>
          </p:cNvPicPr>
          <p:nvPr/>
        </p:nvPicPr>
        <p:blipFill>
          <a:blip r:embed="rId3"/>
          <a:stretch>
            <a:fillRect/>
          </a:stretch>
        </p:blipFill>
        <p:spPr>
          <a:xfrm>
            <a:off x="250876" y="1013952"/>
            <a:ext cx="2592992" cy="2415048"/>
          </a:xfrm>
          <a:prstGeom prst="rect">
            <a:avLst/>
          </a:prstGeom>
        </p:spPr>
      </p:pic>
      <p:pic>
        <p:nvPicPr>
          <p:cNvPr id="12" name="Picture 11">
            <a:extLst>
              <a:ext uri="{FF2B5EF4-FFF2-40B4-BE49-F238E27FC236}">
                <a16:creationId xmlns:a16="http://schemas.microsoft.com/office/drawing/2014/main" id="{F00544FF-313D-6C8F-432C-A6D281E20EDB}"/>
              </a:ext>
            </a:extLst>
          </p:cNvPr>
          <p:cNvPicPr>
            <a:picLocks noChangeAspect="1"/>
          </p:cNvPicPr>
          <p:nvPr/>
        </p:nvPicPr>
        <p:blipFill>
          <a:blip r:embed="rId4"/>
          <a:stretch>
            <a:fillRect/>
          </a:stretch>
        </p:blipFill>
        <p:spPr>
          <a:xfrm>
            <a:off x="2701255" y="1013951"/>
            <a:ext cx="1870745" cy="2415049"/>
          </a:xfrm>
          <a:prstGeom prst="rect">
            <a:avLst/>
          </a:prstGeom>
        </p:spPr>
      </p:pic>
    </p:spTree>
    <p:extLst>
      <p:ext uri="{BB962C8B-B14F-4D97-AF65-F5344CB8AC3E}">
        <p14:creationId xmlns:p14="http://schemas.microsoft.com/office/powerpoint/2010/main" val="40824838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12E013-1936-98DF-6C07-EAA2FBCE097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C4439E0-AA65-7787-4B03-B4B29442A22F}"/>
              </a:ext>
            </a:extLst>
          </p:cNvPr>
          <p:cNvSpPr>
            <a:spLocks noGrp="1"/>
          </p:cNvSpPr>
          <p:nvPr>
            <p:ph type="sldNum" sz="quarter" idx="11"/>
          </p:nvPr>
        </p:nvSpPr>
        <p:spPr/>
        <p:txBody>
          <a:bodyPr/>
          <a:lstStyle/>
          <a:p>
            <a:fld id="{67956FD1-027B-4AA9-90AB-E0D1C06098B1}" type="slidenum">
              <a:rPr lang="en-US" smtClean="0"/>
              <a:pPr/>
              <a:t>2</a:t>
            </a:fld>
            <a:endParaRPr lang="en-US" dirty="0"/>
          </a:p>
        </p:txBody>
      </p:sp>
      <p:sp>
        <p:nvSpPr>
          <p:cNvPr id="3" name="Title 2">
            <a:extLst>
              <a:ext uri="{FF2B5EF4-FFF2-40B4-BE49-F238E27FC236}">
                <a16:creationId xmlns:a16="http://schemas.microsoft.com/office/drawing/2014/main" id="{0715D062-B8A6-75AA-14DF-92EDC971C544}"/>
              </a:ext>
            </a:extLst>
          </p:cNvPr>
          <p:cNvSpPr>
            <a:spLocks noGrp="1"/>
          </p:cNvSpPr>
          <p:nvPr>
            <p:ph type="title"/>
          </p:nvPr>
        </p:nvSpPr>
        <p:spPr>
          <a:xfrm>
            <a:off x="61222" y="83500"/>
            <a:ext cx="7886700" cy="660779"/>
          </a:xfrm>
        </p:spPr>
        <p:txBody>
          <a:bodyPr/>
          <a:lstStyle/>
          <a:p>
            <a:pPr algn="ctr"/>
            <a:r>
              <a:rPr lang="en-US" sz="2400" dirty="0"/>
              <a:t>NASA Ames Capabilities/Facilities/Services</a:t>
            </a:r>
            <a:br>
              <a:rPr lang="en-US" sz="2400" dirty="0"/>
            </a:br>
            <a:r>
              <a:rPr lang="en-US" sz="1400" dirty="0"/>
              <a:t>(List of Contents)</a:t>
            </a:r>
          </a:p>
        </p:txBody>
      </p:sp>
      <p:sp>
        <p:nvSpPr>
          <p:cNvPr id="21" name="TextBox 20">
            <a:extLst>
              <a:ext uri="{FF2B5EF4-FFF2-40B4-BE49-F238E27FC236}">
                <a16:creationId xmlns:a16="http://schemas.microsoft.com/office/drawing/2014/main" id="{746F779D-64E5-27A6-2E53-AC99E436B7DF}"/>
              </a:ext>
            </a:extLst>
          </p:cNvPr>
          <p:cNvSpPr txBox="1"/>
          <p:nvPr/>
        </p:nvSpPr>
        <p:spPr>
          <a:xfrm>
            <a:off x="2323253" y="5358956"/>
            <a:ext cx="4233333" cy="646331"/>
          </a:xfrm>
          <a:prstGeom prst="rect">
            <a:avLst/>
          </a:prstGeom>
          <a:noFill/>
          <a:ln>
            <a:solidFill>
              <a:schemeClr val="tx1"/>
            </a:solidFill>
          </a:ln>
        </p:spPr>
        <p:txBody>
          <a:bodyPr wrap="square" rtlCol="0">
            <a:spAutoFit/>
          </a:bodyPr>
          <a:lstStyle/>
          <a:p>
            <a:r>
              <a:rPr lang="en-US" sz="1200" dirty="0"/>
              <a:t>Please note, this is not necessarily a comprehensive list of Ames’ capabilities/facilities/services. Contact us for more information (</a:t>
            </a:r>
            <a:r>
              <a:rPr lang="en-US" sz="1200" dirty="0" err="1"/>
              <a:t>Sharmila.Bhattacharya@nasa.gov</a:t>
            </a:r>
            <a:r>
              <a:rPr lang="en-US" sz="1200" dirty="0"/>
              <a:t>)</a:t>
            </a:r>
          </a:p>
        </p:txBody>
      </p:sp>
      <p:sp>
        <p:nvSpPr>
          <p:cNvPr id="22" name="TextBox 21">
            <a:extLst>
              <a:ext uri="{FF2B5EF4-FFF2-40B4-BE49-F238E27FC236}">
                <a16:creationId xmlns:a16="http://schemas.microsoft.com/office/drawing/2014/main" id="{A6BD999D-F9E9-92E8-500E-8927CCBD321A}"/>
              </a:ext>
            </a:extLst>
          </p:cNvPr>
          <p:cNvSpPr txBox="1"/>
          <p:nvPr/>
        </p:nvSpPr>
        <p:spPr>
          <a:xfrm>
            <a:off x="152531" y="1951672"/>
            <a:ext cx="8838938" cy="1477328"/>
          </a:xfrm>
          <a:prstGeom prst="rect">
            <a:avLst/>
          </a:prstGeom>
          <a:noFill/>
        </p:spPr>
        <p:txBody>
          <a:bodyPr wrap="square" rtlCol="0">
            <a:spAutoFit/>
          </a:bodyPr>
          <a:lstStyle/>
          <a:p>
            <a:pPr marL="400050" indent="-400050">
              <a:buFont typeface="+mj-lt"/>
              <a:buAutoNum type="romanUcPeriod"/>
            </a:pPr>
            <a:r>
              <a:rPr lang="en-US" dirty="0"/>
              <a:t>Hardware, Research Enablers, and Related Technologies……………………………….Pages 3 - 20</a:t>
            </a:r>
          </a:p>
          <a:p>
            <a:pPr marL="400050" indent="-400050">
              <a:buFont typeface="+mj-lt"/>
              <a:buAutoNum type="romanUcPeriod"/>
            </a:pPr>
            <a:endParaRPr lang="en-US" dirty="0"/>
          </a:p>
          <a:p>
            <a:pPr marL="400050" indent="-400050">
              <a:buFont typeface="+mj-lt"/>
              <a:buAutoNum type="romanUcPeriod"/>
            </a:pPr>
            <a:r>
              <a:rPr lang="en-US" dirty="0"/>
              <a:t>Automation, Robotics, Planning Tools, Thermal Protection &amp; Related Tech……Pages 22-33</a:t>
            </a:r>
          </a:p>
          <a:p>
            <a:pPr marL="400050" indent="-400050">
              <a:buFont typeface="+mj-lt"/>
              <a:buAutoNum type="romanUcPeriod"/>
            </a:pPr>
            <a:endParaRPr lang="en-US" dirty="0"/>
          </a:p>
          <a:p>
            <a:pPr marL="400050" indent="-400050">
              <a:buFont typeface="+mj-lt"/>
              <a:buAutoNum type="romanUcPeriod"/>
            </a:pPr>
            <a:r>
              <a:rPr lang="en-US" dirty="0"/>
              <a:t>Facilities &amp; Other Capabilities…………………………………………………………………………Pages 35-40 </a:t>
            </a:r>
          </a:p>
        </p:txBody>
      </p:sp>
    </p:spTree>
    <p:extLst>
      <p:ext uri="{BB962C8B-B14F-4D97-AF65-F5344CB8AC3E}">
        <p14:creationId xmlns:p14="http://schemas.microsoft.com/office/powerpoint/2010/main" val="23429525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0D8ABF-4C29-3F1B-6C5C-658E466FB4E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7298A62-80BC-3121-3B8B-E1EF5E0A096D}"/>
              </a:ext>
            </a:extLst>
          </p:cNvPr>
          <p:cNvSpPr>
            <a:spLocks noGrp="1"/>
          </p:cNvSpPr>
          <p:nvPr>
            <p:ph type="sldNum" sz="quarter" idx="11"/>
          </p:nvPr>
        </p:nvSpPr>
        <p:spPr/>
        <p:txBody>
          <a:bodyPr/>
          <a:lstStyle/>
          <a:p>
            <a:fld id="{67956FD1-027B-4AA9-90AB-E0D1C06098B1}" type="slidenum">
              <a:rPr lang="en-US" smtClean="0"/>
              <a:pPr/>
              <a:t>20</a:t>
            </a:fld>
            <a:endParaRPr lang="en-US" dirty="0"/>
          </a:p>
        </p:txBody>
      </p:sp>
      <p:sp>
        <p:nvSpPr>
          <p:cNvPr id="3" name="Title 2">
            <a:extLst>
              <a:ext uri="{FF2B5EF4-FFF2-40B4-BE49-F238E27FC236}">
                <a16:creationId xmlns:a16="http://schemas.microsoft.com/office/drawing/2014/main" id="{E00E0D21-1803-65C4-CA6C-ECFA47093383}"/>
              </a:ext>
            </a:extLst>
          </p:cNvPr>
          <p:cNvSpPr>
            <a:spLocks noGrp="1"/>
          </p:cNvSpPr>
          <p:nvPr>
            <p:ph type="title"/>
          </p:nvPr>
        </p:nvSpPr>
        <p:spPr/>
        <p:txBody>
          <a:bodyPr/>
          <a:lstStyle/>
          <a:p>
            <a:r>
              <a:rPr lang="en-US" sz="2400" dirty="0"/>
              <a:t>Ames Space Life Sciences Hardware Database</a:t>
            </a:r>
          </a:p>
        </p:txBody>
      </p:sp>
      <p:sp>
        <p:nvSpPr>
          <p:cNvPr id="5" name="Content Placeholder 4">
            <a:extLst>
              <a:ext uri="{FF2B5EF4-FFF2-40B4-BE49-F238E27FC236}">
                <a16:creationId xmlns:a16="http://schemas.microsoft.com/office/drawing/2014/main" id="{F08AF62A-8591-9B8A-2986-67DEA89D2123}"/>
              </a:ext>
            </a:extLst>
          </p:cNvPr>
          <p:cNvSpPr>
            <a:spLocks noGrp="1"/>
          </p:cNvSpPr>
          <p:nvPr>
            <p:ph sz="half" idx="12"/>
          </p:nvPr>
        </p:nvSpPr>
        <p:spPr>
          <a:xfrm>
            <a:off x="230886" y="4810539"/>
            <a:ext cx="4253190" cy="1868557"/>
          </a:xfrm>
        </p:spPr>
        <p:txBody>
          <a:bodyPr/>
          <a:lstStyle/>
          <a:p>
            <a:r>
              <a:rPr lang="en-US" b="1" dirty="0"/>
              <a:t>SUMMARY </a:t>
            </a:r>
          </a:p>
          <a:p>
            <a:r>
              <a:rPr lang="en-US" b="1" dirty="0"/>
              <a:t>SLSHD has two primary goals.</a:t>
            </a:r>
          </a:p>
          <a:p>
            <a:r>
              <a:rPr lang="en-US" b="1" dirty="0"/>
              <a:t>Understanding the past: </a:t>
            </a:r>
            <a:r>
              <a:rPr lang="en-US" dirty="0"/>
              <a:t>Provide reference information about the experimental hardware that was used to generate the data and samples present in other OSDR databases.</a:t>
            </a:r>
          </a:p>
          <a:p>
            <a:r>
              <a:rPr lang="en-US" b="1" dirty="0"/>
              <a:t>Shaping the future: </a:t>
            </a:r>
            <a:r>
              <a:rPr lang="en-US" dirty="0"/>
              <a:t>Facilitate design of experiments or new hardware by providing users with a comprehensive understanding of what capabilities already exist.</a:t>
            </a:r>
          </a:p>
          <a:p>
            <a:endParaRPr lang="en-US" dirty="0"/>
          </a:p>
        </p:txBody>
      </p:sp>
      <p:sp>
        <p:nvSpPr>
          <p:cNvPr id="6" name="Content Placeholder 5">
            <a:extLst>
              <a:ext uri="{FF2B5EF4-FFF2-40B4-BE49-F238E27FC236}">
                <a16:creationId xmlns:a16="http://schemas.microsoft.com/office/drawing/2014/main" id="{6033E4D4-E9EF-F2A2-10C0-7226131E9A98}"/>
              </a:ext>
            </a:extLst>
          </p:cNvPr>
          <p:cNvSpPr>
            <a:spLocks noGrp="1"/>
          </p:cNvSpPr>
          <p:nvPr>
            <p:ph sz="half" idx="13"/>
          </p:nvPr>
        </p:nvSpPr>
        <p:spPr>
          <a:xfrm>
            <a:off x="4690880" y="868405"/>
            <a:ext cx="4253190" cy="3183595"/>
          </a:xfrm>
        </p:spPr>
        <p:txBody>
          <a:bodyPr/>
          <a:lstStyle/>
          <a:p>
            <a:r>
              <a:rPr lang="en-US" b="1" dirty="0"/>
              <a:t>KEY ATTRIBUTES / COMPETENCY</a:t>
            </a:r>
          </a:p>
          <a:p>
            <a:r>
              <a:rPr lang="en-US" i="1" dirty="0"/>
              <a:t>SLSHD is currently in development. Initial public release is planned for fall 2025. Community participation will be required to ensure robust content.</a:t>
            </a:r>
          </a:p>
          <a:p>
            <a:r>
              <a:rPr lang="en-US" dirty="0"/>
              <a:t>Anticipated features of SLSHD:</a:t>
            </a:r>
          </a:p>
          <a:p>
            <a:pPr marL="171450" indent="-171450">
              <a:spcBef>
                <a:spcPts val="400"/>
              </a:spcBef>
              <a:buFont typeface="Arial" panose="020B0604020202020204" pitchFamily="34" charset="0"/>
              <a:buChar char="•"/>
            </a:pPr>
            <a:r>
              <a:rPr lang="en-US" sz="1100" dirty="0"/>
              <a:t>Individual entries containing technical specifications for dozens of instruments and payloads for the biological and physical sciences in space. Will include instruments that are previously flown or flight-ready, compatible with ISS, CLDs, or beyond-LEO platforms.</a:t>
            </a:r>
          </a:p>
          <a:p>
            <a:pPr marL="171450" indent="-171450">
              <a:spcBef>
                <a:spcPts val="400"/>
              </a:spcBef>
              <a:buFont typeface="Arial" panose="020B0604020202020204" pitchFamily="34" charset="0"/>
              <a:buChar char="•"/>
            </a:pPr>
            <a:r>
              <a:rPr lang="en-US" sz="1100" dirty="0"/>
              <a:t>Intuitive user interface with Search, Compare Instruments, and Export Data functionality.</a:t>
            </a:r>
          </a:p>
          <a:p>
            <a:pPr marL="171450" indent="-171450">
              <a:spcBef>
                <a:spcPts val="400"/>
              </a:spcBef>
              <a:buFont typeface="Arial" panose="020B0604020202020204" pitchFamily="34" charset="0"/>
              <a:buChar char="•"/>
            </a:pPr>
            <a:r>
              <a:rPr lang="en-US" sz="1100" dirty="0"/>
              <a:t>Links to related datasets and specimen entries on other OSDR repositories, and to related publications on Space Life Sciences Library.</a:t>
            </a:r>
          </a:p>
          <a:p>
            <a:pPr marL="171450" indent="-171450">
              <a:spcBef>
                <a:spcPts val="400"/>
              </a:spcBef>
              <a:buFont typeface="Arial" panose="020B0604020202020204" pitchFamily="34" charset="0"/>
              <a:buChar char="•"/>
            </a:pPr>
            <a:r>
              <a:rPr lang="en-US" sz="1100" dirty="0"/>
              <a:t>Built-in mechanism for users to suggest new entries or corrections.</a:t>
            </a:r>
          </a:p>
          <a:p>
            <a:pPr marL="171450" indent="-171450">
              <a:buFontTx/>
              <a:buChar char="-"/>
            </a:pPr>
            <a:endParaRPr lang="en-US" dirty="0"/>
          </a:p>
          <a:p>
            <a:pPr marL="171450" indent="-171450">
              <a:buFontTx/>
              <a:buChar char="-"/>
            </a:pPr>
            <a:endParaRPr lang="en-US" dirty="0"/>
          </a:p>
        </p:txBody>
      </p:sp>
      <p:sp>
        <p:nvSpPr>
          <p:cNvPr id="7" name="Content Placeholder 6">
            <a:extLst>
              <a:ext uri="{FF2B5EF4-FFF2-40B4-BE49-F238E27FC236}">
                <a16:creationId xmlns:a16="http://schemas.microsoft.com/office/drawing/2014/main" id="{5C387D73-B15F-44F1-520C-B30B24CB65AB}"/>
              </a:ext>
            </a:extLst>
          </p:cNvPr>
          <p:cNvSpPr>
            <a:spLocks noGrp="1"/>
          </p:cNvSpPr>
          <p:nvPr>
            <p:ph sz="half" idx="14"/>
          </p:nvPr>
        </p:nvSpPr>
        <p:spPr>
          <a:xfrm>
            <a:off x="4698831" y="4137557"/>
            <a:ext cx="4253190" cy="1354581"/>
          </a:xfrm>
        </p:spPr>
        <p:txBody>
          <a:bodyPr/>
          <a:lstStyle/>
          <a:p>
            <a:r>
              <a:rPr lang="en-US" b="1" dirty="0"/>
              <a:t>HERITAGE</a:t>
            </a:r>
          </a:p>
          <a:p>
            <a:pPr marL="171450" indent="-171450">
              <a:buFont typeface="Arial" panose="020B0604020202020204" pitchFamily="34" charset="0"/>
              <a:buChar char="•"/>
            </a:pPr>
            <a:r>
              <a:rPr lang="en-US" dirty="0"/>
              <a:t>OSDR enables access to diverse forms of space-related data from experiments and missions that investigate biological and health responses of terrestrial life to spaceflight. SLSHD benefits from the existing robust structure and active user community of OSDR.</a:t>
            </a:r>
          </a:p>
        </p:txBody>
      </p:sp>
      <p:sp>
        <p:nvSpPr>
          <p:cNvPr id="8" name="Content Placeholder 7">
            <a:extLst>
              <a:ext uri="{FF2B5EF4-FFF2-40B4-BE49-F238E27FC236}">
                <a16:creationId xmlns:a16="http://schemas.microsoft.com/office/drawing/2014/main" id="{4F6A16F8-35BA-53D1-7BF4-CBFA8A259450}"/>
              </a:ext>
            </a:extLst>
          </p:cNvPr>
          <p:cNvSpPr>
            <a:spLocks noGrp="1"/>
          </p:cNvSpPr>
          <p:nvPr>
            <p:ph sz="half" idx="15"/>
          </p:nvPr>
        </p:nvSpPr>
        <p:spPr>
          <a:xfrm>
            <a:off x="4690880" y="5604440"/>
            <a:ext cx="4253190" cy="1050802"/>
          </a:xfrm>
        </p:spPr>
        <p:txBody>
          <a:bodyPr/>
          <a:lstStyle/>
          <a:p>
            <a:r>
              <a:rPr lang="en-US" b="1" dirty="0"/>
              <a:t>APPLICATIONS BEYOND</a:t>
            </a:r>
          </a:p>
          <a:p>
            <a:r>
              <a:rPr lang="en-US" dirty="0"/>
              <a:t>SLSHD could serve as the go-to reference for payload developers and researchers designing new experiments for Commercial LEO Destinations.</a:t>
            </a:r>
          </a:p>
        </p:txBody>
      </p:sp>
      <p:sp>
        <p:nvSpPr>
          <p:cNvPr id="9" name="Content Placeholder 8">
            <a:extLst>
              <a:ext uri="{FF2B5EF4-FFF2-40B4-BE49-F238E27FC236}">
                <a16:creationId xmlns:a16="http://schemas.microsoft.com/office/drawing/2014/main" id="{01C16332-E8E0-026F-8850-CA23D8775705}"/>
              </a:ext>
            </a:extLst>
          </p:cNvPr>
          <p:cNvSpPr>
            <a:spLocks noGrp="1"/>
          </p:cNvSpPr>
          <p:nvPr>
            <p:ph sz="half" idx="16"/>
          </p:nvPr>
        </p:nvSpPr>
        <p:spPr>
          <a:xfrm>
            <a:off x="230588" y="3701164"/>
            <a:ext cx="4277802" cy="1045765"/>
          </a:xfrm>
        </p:spPr>
        <p:txBody>
          <a:bodyPr/>
          <a:lstStyle/>
          <a:p>
            <a:r>
              <a:rPr lang="en-US" b="1" dirty="0"/>
              <a:t>TECHNICAL / SCIENTIFIC CHALLENGE ADDRESSED</a:t>
            </a:r>
            <a:endParaRPr lang="en-US" b="1" strike="sngStrike" dirty="0"/>
          </a:p>
          <a:p>
            <a:r>
              <a:rPr lang="en-US" dirty="0"/>
              <a:t>To provide to the public a searchable database, integrated into the NASA Open Science Data Repository (OSDR), describing hardware for spaceflight biology and </a:t>
            </a:r>
            <a:r>
              <a:rPr lang="en-US"/>
              <a:t>physical sciences experiments</a:t>
            </a:r>
            <a:r>
              <a:rPr lang="en-US" dirty="0"/>
              <a:t>, past and current.</a:t>
            </a:r>
          </a:p>
          <a:p>
            <a:endParaRPr lang="en-US" dirty="0"/>
          </a:p>
        </p:txBody>
      </p:sp>
      <p:sp>
        <p:nvSpPr>
          <p:cNvPr id="4" name="Rectangle 3">
            <a:extLst>
              <a:ext uri="{FF2B5EF4-FFF2-40B4-BE49-F238E27FC236}">
                <a16:creationId xmlns:a16="http://schemas.microsoft.com/office/drawing/2014/main" id="{4A9E754E-8D88-168E-EF7D-936B4616012B}"/>
              </a:ext>
            </a:extLst>
          </p:cNvPr>
          <p:cNvSpPr/>
          <p:nvPr/>
        </p:nvSpPr>
        <p:spPr>
          <a:xfrm>
            <a:off x="230886" y="868405"/>
            <a:ext cx="4377796" cy="274016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Image and/or Video </a:t>
            </a:r>
          </a:p>
        </p:txBody>
      </p:sp>
      <p:pic>
        <p:nvPicPr>
          <p:cNvPr id="11" name="Picture 10" descr="A screenshot of a cell phone&#10;&#10;Description automatically generated">
            <a:extLst>
              <a:ext uri="{FF2B5EF4-FFF2-40B4-BE49-F238E27FC236}">
                <a16:creationId xmlns:a16="http://schemas.microsoft.com/office/drawing/2014/main" id="{44F33FE1-653A-0965-AA4A-628BE7F7F277}"/>
              </a:ext>
            </a:extLst>
          </p:cNvPr>
          <p:cNvPicPr>
            <a:picLocks noChangeAspect="1"/>
          </p:cNvPicPr>
          <p:nvPr/>
        </p:nvPicPr>
        <p:blipFill>
          <a:blip r:embed="rId3"/>
          <a:stretch>
            <a:fillRect/>
          </a:stretch>
        </p:blipFill>
        <p:spPr>
          <a:xfrm>
            <a:off x="267630" y="925551"/>
            <a:ext cx="419182" cy="2598234"/>
          </a:xfrm>
          <a:prstGeom prst="rect">
            <a:avLst/>
          </a:prstGeom>
        </p:spPr>
      </p:pic>
      <p:pic>
        <p:nvPicPr>
          <p:cNvPr id="12" name="Picture 11" descr="A screenshot of a computer&#10;&#10;Description automatically generated">
            <a:extLst>
              <a:ext uri="{FF2B5EF4-FFF2-40B4-BE49-F238E27FC236}">
                <a16:creationId xmlns:a16="http://schemas.microsoft.com/office/drawing/2014/main" id="{12A49C08-748C-0173-12E4-2D52343C71AF}"/>
              </a:ext>
            </a:extLst>
          </p:cNvPr>
          <p:cNvPicPr>
            <a:picLocks noChangeAspect="1"/>
          </p:cNvPicPr>
          <p:nvPr/>
        </p:nvPicPr>
        <p:blipFill>
          <a:blip r:embed="rId4"/>
          <a:stretch>
            <a:fillRect/>
          </a:stretch>
        </p:blipFill>
        <p:spPr>
          <a:xfrm>
            <a:off x="775626" y="1064552"/>
            <a:ext cx="2974052" cy="1538867"/>
          </a:xfrm>
          <a:prstGeom prst="rect">
            <a:avLst/>
          </a:prstGeom>
          <a:effectLst>
            <a:outerShdw blurRad="63500" sx="102000" sy="102000" algn="ctr" rotWithShape="0">
              <a:prstClr val="black">
                <a:alpha val="40000"/>
              </a:prstClr>
            </a:outerShdw>
          </a:effectLst>
        </p:spPr>
      </p:pic>
      <p:pic>
        <p:nvPicPr>
          <p:cNvPr id="14" name="Picture 13" descr="A screenshot of a computer&#10;&#10;Description automatically generated">
            <a:extLst>
              <a:ext uri="{FF2B5EF4-FFF2-40B4-BE49-F238E27FC236}">
                <a16:creationId xmlns:a16="http://schemas.microsoft.com/office/drawing/2014/main" id="{24D0E995-4C1E-A965-E2A9-646FE643C5D5}"/>
              </a:ext>
            </a:extLst>
          </p:cNvPr>
          <p:cNvPicPr>
            <a:picLocks noChangeAspect="1"/>
          </p:cNvPicPr>
          <p:nvPr/>
        </p:nvPicPr>
        <p:blipFill>
          <a:blip r:embed="rId5"/>
          <a:stretch>
            <a:fillRect/>
          </a:stretch>
        </p:blipFill>
        <p:spPr>
          <a:xfrm>
            <a:off x="1253652" y="2021814"/>
            <a:ext cx="2816543" cy="1457367"/>
          </a:xfrm>
          <a:prstGeom prst="rect">
            <a:avLst/>
          </a:prstGeom>
          <a:effectLst>
            <a:outerShdw blurRad="63500" sx="102000" sy="102000" algn="ctr" rotWithShape="0">
              <a:schemeClr val="bg1">
                <a:lumMod val="95000"/>
                <a:alpha val="40000"/>
              </a:schemeClr>
            </a:outerShdw>
          </a:effectLst>
        </p:spPr>
      </p:pic>
      <p:pic>
        <p:nvPicPr>
          <p:cNvPr id="15" name="Picture 14" descr="A screenshot of a phone&#10;&#10;Description automatically generated">
            <a:extLst>
              <a:ext uri="{FF2B5EF4-FFF2-40B4-BE49-F238E27FC236}">
                <a16:creationId xmlns:a16="http://schemas.microsoft.com/office/drawing/2014/main" id="{DDA43A18-408D-569A-BEED-70AAFF95C559}"/>
              </a:ext>
            </a:extLst>
          </p:cNvPr>
          <p:cNvPicPr>
            <a:picLocks noChangeAspect="1"/>
          </p:cNvPicPr>
          <p:nvPr/>
        </p:nvPicPr>
        <p:blipFill>
          <a:blip r:embed="rId6"/>
          <a:stretch>
            <a:fillRect/>
          </a:stretch>
        </p:blipFill>
        <p:spPr>
          <a:xfrm>
            <a:off x="4124483" y="925551"/>
            <a:ext cx="422780" cy="2620537"/>
          </a:xfrm>
          <a:prstGeom prst="rect">
            <a:avLst/>
          </a:prstGeom>
        </p:spPr>
      </p:pic>
    </p:spTree>
    <p:extLst>
      <p:ext uri="{BB962C8B-B14F-4D97-AF65-F5344CB8AC3E}">
        <p14:creationId xmlns:p14="http://schemas.microsoft.com/office/powerpoint/2010/main" val="32171335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67956FD1-027B-4AA9-90AB-E0D1C06098B1}" type="slidenum">
              <a:rPr lang="en-US" smtClean="0"/>
              <a:pPr/>
              <a:t>21</a:t>
            </a:fld>
            <a:endParaRPr lang="en-US" dirty="0"/>
          </a:p>
        </p:txBody>
      </p:sp>
      <p:sp>
        <p:nvSpPr>
          <p:cNvPr id="3" name="Title 2"/>
          <p:cNvSpPr>
            <a:spLocks noGrp="1"/>
          </p:cNvSpPr>
          <p:nvPr>
            <p:ph type="title"/>
          </p:nvPr>
        </p:nvSpPr>
        <p:spPr/>
        <p:txBody>
          <a:bodyPr/>
          <a:lstStyle/>
          <a:p>
            <a:r>
              <a:rPr lang="en-US" sz="2400" dirty="0"/>
              <a:t>Ames Open Science Data Repository (OSDR)</a:t>
            </a:r>
          </a:p>
        </p:txBody>
      </p:sp>
      <p:sp>
        <p:nvSpPr>
          <p:cNvPr id="5" name="Content Placeholder 4"/>
          <p:cNvSpPr>
            <a:spLocks noGrp="1"/>
          </p:cNvSpPr>
          <p:nvPr>
            <p:ph sz="half" idx="12"/>
          </p:nvPr>
        </p:nvSpPr>
        <p:spPr>
          <a:xfrm>
            <a:off x="230886" y="4882896"/>
            <a:ext cx="4341114" cy="1918746"/>
          </a:xfrm>
        </p:spPr>
        <p:txBody>
          <a:bodyPr/>
          <a:lstStyle/>
          <a:p>
            <a:r>
              <a:rPr lang="en-US" b="1" dirty="0"/>
              <a:t>SUMMARY </a:t>
            </a:r>
          </a:p>
          <a:p>
            <a:r>
              <a:rPr lang="en-US" sz="1100" dirty="0"/>
              <a:t>With over 500 public studies curated for reusability, the NASA Open Science Data Repository (OSDR) provides access to space-related data from experiments and missions that explore the biological and health responses of terrestrial life to spaceflight. By enabling over 100 publications, OSDR has maximized scientific return and the return on investment for both spaceflight and ground-based experiments. Recognized globally as the premier space biology and biomedical data repository, OSDR hosts data generated by multiple space agencies, research institutions, and commercially funded experiments</a:t>
            </a:r>
            <a:r>
              <a:rPr lang="en-US" sz="1050" dirty="0"/>
              <a:t>.</a:t>
            </a:r>
          </a:p>
          <a:p>
            <a:endParaRPr lang="en-US" dirty="0"/>
          </a:p>
        </p:txBody>
      </p:sp>
      <p:sp>
        <p:nvSpPr>
          <p:cNvPr id="6" name="Content Placeholder 5"/>
          <p:cNvSpPr>
            <a:spLocks noGrp="1"/>
          </p:cNvSpPr>
          <p:nvPr>
            <p:ph sz="half" idx="13"/>
          </p:nvPr>
        </p:nvSpPr>
        <p:spPr>
          <a:xfrm>
            <a:off x="4690880" y="868405"/>
            <a:ext cx="4253190" cy="3109235"/>
          </a:xfrm>
        </p:spPr>
        <p:txBody>
          <a:bodyPr/>
          <a:lstStyle/>
          <a:p>
            <a:r>
              <a:rPr lang="en-US" sz="1000" b="1" dirty="0"/>
              <a:t>KEY ATTRIBUTES / COMPETENCY</a:t>
            </a:r>
            <a:endParaRPr lang="en-US" sz="300" b="1" dirty="0"/>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950" b="0" i="0" u="none" strike="noStrike" cap="none" normalizeH="0" baseline="0" dirty="0">
                <a:ln>
                  <a:noFill/>
                </a:ln>
                <a:solidFill>
                  <a:schemeClr val="tx1"/>
                </a:solidFill>
                <a:effectLst/>
                <a:latin typeface="Arial" panose="020B0604020202020204" pitchFamily="34" charset="0"/>
              </a:rPr>
              <a:t>Maintain and expand a maximally open-access, FAIR (Findable, Accessible, Interoperable, and Reusable) data repository. </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950" b="0" i="0" u="none" strike="noStrike" cap="none" normalizeH="0" baseline="0" dirty="0">
                <a:ln>
                  <a:noFill/>
                </a:ln>
                <a:solidFill>
                  <a:schemeClr val="tx1"/>
                </a:solidFill>
                <a:effectLst/>
                <a:latin typeface="Arial" panose="020B0604020202020204" pitchFamily="34" charset="0"/>
              </a:rPr>
              <a:t>Curate and provide public access to spaceflight and ground analog experiment data, including ‘omics, physiological, behavioral, and environmental telemetry data. </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950" b="0" i="0" u="none" strike="noStrike" cap="none" normalizeH="0" baseline="0" dirty="0">
                <a:ln>
                  <a:noFill/>
                </a:ln>
                <a:solidFill>
                  <a:schemeClr val="tx1"/>
                </a:solidFill>
                <a:effectLst/>
                <a:latin typeface="Arial" panose="020B0604020202020204" pitchFamily="34" charset="0"/>
              </a:rPr>
              <a:t>Facilitate streamlined submission processes and foster partnerships to enhance OSDR studies through sample sharing or data augmentation. </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950" b="0" i="0" u="none" strike="noStrike" cap="none" normalizeH="0" baseline="0" dirty="0">
                <a:ln>
                  <a:noFill/>
                </a:ln>
                <a:solidFill>
                  <a:schemeClr val="tx1"/>
                </a:solidFill>
                <a:effectLst/>
                <a:latin typeface="Arial" panose="020B0604020202020204" pitchFamily="34" charset="0"/>
              </a:rPr>
              <a:t>Generate new insights by processing preserved spaceflight samples and integrating them into existing studies. </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950" b="0" i="0" u="none" strike="noStrike" cap="none" normalizeH="0" baseline="0" dirty="0">
                <a:ln>
                  <a:noFill/>
                </a:ln>
                <a:solidFill>
                  <a:schemeClr val="tx1"/>
                </a:solidFill>
                <a:effectLst/>
                <a:latin typeface="Arial" panose="020B0604020202020204" pitchFamily="34" charset="0"/>
              </a:rPr>
              <a:t>Develop community-driven guidelines for sample processing, metadata curation, and data management to ensure long-term usability. </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950" b="0" i="0" u="none" strike="noStrike" cap="none" normalizeH="0" baseline="0" dirty="0">
                <a:ln>
                  <a:noFill/>
                </a:ln>
                <a:solidFill>
                  <a:schemeClr val="tx1"/>
                </a:solidFill>
                <a:effectLst/>
                <a:latin typeface="Arial" panose="020B0604020202020204" pitchFamily="34" charset="0"/>
              </a:rPr>
              <a:t>Provide intuitive public visualization tools for space-relevant datasets, including radiation dosimetry, environmental telemetry, and biological response data. </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950" b="0" i="0" u="none" strike="noStrike" cap="none" normalizeH="0" baseline="0" dirty="0">
                <a:ln>
                  <a:noFill/>
                </a:ln>
                <a:solidFill>
                  <a:schemeClr val="tx1"/>
                </a:solidFill>
                <a:effectLst/>
                <a:latin typeface="Arial" panose="020B0604020202020204" pitchFamily="34" charset="0"/>
              </a:rPr>
              <a:t>Foster scientific collaboration through OSDR Analysis Working Groups and educational programs like GeneLab for Colleges, Universities, and High Schools. </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950" b="0" i="0" u="none" strike="noStrike" cap="none" normalizeH="0" baseline="0" dirty="0">
                <a:ln>
                  <a:noFill/>
                </a:ln>
                <a:solidFill>
                  <a:schemeClr val="tx1"/>
                </a:solidFill>
                <a:effectLst/>
                <a:latin typeface="Arial" panose="020B0604020202020204" pitchFamily="34" charset="0"/>
              </a:rPr>
              <a:t>NBISC Biorepository: Follows best practices and standards to archive over 100,000 biospecimens from space and ground analog experiments, ensuring accessibility for research and discovery.</a:t>
            </a:r>
          </a:p>
          <a:p>
            <a:pPr marL="171450" indent="-171450">
              <a:buFontTx/>
              <a:buChar char="-"/>
            </a:pPr>
            <a:endParaRPr lang="en-US" sz="1000" dirty="0"/>
          </a:p>
          <a:p>
            <a:pPr marL="171450" indent="-171450">
              <a:buFontTx/>
              <a:buChar char="-"/>
            </a:pPr>
            <a:endParaRPr lang="en-US" sz="1000" dirty="0"/>
          </a:p>
        </p:txBody>
      </p:sp>
      <p:sp>
        <p:nvSpPr>
          <p:cNvPr id="7" name="Content Placeholder 6"/>
          <p:cNvSpPr>
            <a:spLocks noGrp="1"/>
          </p:cNvSpPr>
          <p:nvPr>
            <p:ph sz="half" idx="14"/>
          </p:nvPr>
        </p:nvSpPr>
        <p:spPr>
          <a:xfrm>
            <a:off x="4690880" y="4001276"/>
            <a:ext cx="4253190" cy="1268981"/>
          </a:xfrm>
        </p:spPr>
        <p:txBody>
          <a:bodyPr/>
          <a:lstStyle/>
          <a:p>
            <a:r>
              <a:rPr lang="en-US" b="1" dirty="0"/>
              <a:t>HERITAGE</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850" b="0" i="0" u="none" strike="noStrike" cap="none" normalizeH="0" baseline="0" dirty="0">
                <a:ln>
                  <a:noFill/>
                </a:ln>
                <a:solidFill>
                  <a:schemeClr val="tx1"/>
                </a:solidFill>
                <a:effectLst/>
                <a:latin typeface="Arial" panose="020B0604020202020204" pitchFamily="34" charset="0"/>
              </a:rPr>
              <a:t>Over 500 public studies curated for reuse and scientific discovery. </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850" dirty="0"/>
              <a:t>Over 100,000 biospecimens available for request and reuse by global scientific community.</a:t>
            </a:r>
            <a:endParaRPr kumimoji="0" lang="en-US" altLang="en-US" sz="850" b="0" i="0" u="none" strike="noStrike" cap="none" normalizeH="0" baseline="0" dirty="0">
              <a:ln>
                <a:noFill/>
              </a:ln>
              <a:solidFill>
                <a:schemeClr val="tx1"/>
              </a:solidFill>
              <a:effectLst/>
              <a:latin typeface="Arial" panose="020B0604020202020204" pitchFamily="34"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850" b="0" i="0" u="none" strike="noStrike" cap="none" normalizeH="0" baseline="0" dirty="0">
                <a:ln>
                  <a:noFill/>
                </a:ln>
                <a:solidFill>
                  <a:schemeClr val="tx1"/>
                </a:solidFill>
                <a:effectLst/>
                <a:latin typeface="Arial" panose="020B0604020202020204" pitchFamily="34" charset="0"/>
              </a:rPr>
              <a:t>Implementation of 60+ standardized metadata and data processing frameworks. </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850" b="0" i="0" u="none" strike="noStrike" cap="none" normalizeH="0" baseline="0" dirty="0">
                <a:ln>
                  <a:noFill/>
                </a:ln>
                <a:solidFill>
                  <a:schemeClr val="tx1"/>
                </a:solidFill>
                <a:effectLst/>
                <a:latin typeface="Arial" panose="020B0604020202020204" pitchFamily="34" charset="0"/>
              </a:rPr>
              <a:t>Integration of commercial astronaut data, including Inspiration4 (I4) mission datasets. </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850" b="0" i="0" u="none" strike="noStrike" cap="none" normalizeH="0" baseline="0" dirty="0">
                <a:ln>
                  <a:noFill/>
                </a:ln>
                <a:solidFill>
                  <a:schemeClr val="tx1"/>
                </a:solidFill>
                <a:effectLst/>
                <a:latin typeface="Arial" panose="020B0604020202020204" pitchFamily="34" charset="0"/>
              </a:rPr>
              <a:t>Collaboration with the European Space Agency (ESA) for space omics data standardization and sharing</a:t>
            </a:r>
            <a:r>
              <a:rPr kumimoji="0" lang="en-US" altLang="en-US" sz="900" b="0" i="0" u="none" strike="noStrike" cap="none" normalizeH="0" baseline="0" dirty="0">
                <a:ln>
                  <a:noFill/>
                </a:ln>
                <a:solidFill>
                  <a:schemeClr val="tx1"/>
                </a:solidFill>
                <a:effectLst/>
                <a:latin typeface="Arial" panose="020B0604020202020204" pitchFamily="34" charset="0"/>
              </a:rPr>
              <a:t>. </a:t>
            </a:r>
          </a:p>
          <a:p>
            <a:pPr marL="171450" indent="-171450">
              <a:buFont typeface="Arial" panose="020B0604020202020204" pitchFamily="34" charset="0"/>
              <a:buChar char="•"/>
            </a:pPr>
            <a:endParaRPr lang="en-US" sz="1050" dirty="0"/>
          </a:p>
          <a:p>
            <a:pPr marL="171450" indent="-171450">
              <a:buFont typeface="Arial" panose="020B0604020202020204" pitchFamily="34" charset="0"/>
              <a:buChar char="•"/>
            </a:pPr>
            <a:endParaRPr lang="en-US" dirty="0"/>
          </a:p>
        </p:txBody>
      </p:sp>
      <p:sp>
        <p:nvSpPr>
          <p:cNvPr id="8" name="Content Placeholder 7"/>
          <p:cNvSpPr>
            <a:spLocks noGrp="1"/>
          </p:cNvSpPr>
          <p:nvPr>
            <p:ph sz="half" idx="15"/>
          </p:nvPr>
        </p:nvSpPr>
        <p:spPr>
          <a:xfrm>
            <a:off x="4690880" y="5293894"/>
            <a:ext cx="4253190" cy="1507747"/>
          </a:xfrm>
        </p:spPr>
        <p:txBody>
          <a:bodyPr/>
          <a:lstStyle/>
          <a:p>
            <a:r>
              <a:rPr lang="en-US" b="1" dirty="0"/>
              <a:t>APPLICATIONS BEYOND</a:t>
            </a:r>
          </a:p>
          <a:p>
            <a:r>
              <a:rPr lang="en-US" sz="900" dirty="0"/>
              <a:t>OSDR has demonstrated its ability to share commercial astronaut data through controlled data access, integrate data from other space agencies, and establish international consortiums while enabling the launch of new companies. With established standards and adoption by the global science community, OSDR provides a unified platform that reduces the need for individual companies to develop separate data-sharing systems. Its ability to ensure interoperability accelerates scientific discovery and enhances knowledge by enabling the integration of multiple datasets for deeper insights into space biology and biomedical research.</a:t>
            </a:r>
            <a:endParaRPr lang="en-US" sz="900" b="1" dirty="0"/>
          </a:p>
        </p:txBody>
      </p:sp>
      <p:sp>
        <p:nvSpPr>
          <p:cNvPr id="9" name="Content Placeholder 8"/>
          <p:cNvSpPr>
            <a:spLocks noGrp="1"/>
          </p:cNvSpPr>
          <p:nvPr>
            <p:ph sz="half" idx="16"/>
          </p:nvPr>
        </p:nvSpPr>
        <p:spPr>
          <a:xfrm>
            <a:off x="250876" y="3429000"/>
            <a:ext cx="4321124" cy="1362456"/>
          </a:xfrm>
        </p:spPr>
        <p:txBody>
          <a:bodyPr/>
          <a:lstStyle/>
          <a:p>
            <a:r>
              <a:rPr lang="en-US" b="1" dirty="0"/>
              <a:t>TECHNICAL / SCIENTIFIC CHALLENGE ADDRESSED</a:t>
            </a:r>
            <a:endParaRPr lang="en-US" b="1" strike="sngStrike" dirty="0"/>
          </a:p>
          <a:p>
            <a:r>
              <a:rPr lang="en-US" sz="1000" dirty="0"/>
              <a:t>NASA OSDR addresses the technical and scientific challenge of ensuring the accessibility, standardization, and long-term usability of complex, multimodal biological and biomedical datasets from spaceflight and ground analog experiments. By implementing FAIR data principles and providing advanced bioinformatics tools, OSDR overcomes barriers to data integration, interpretation, and reuse, enabling researchers to derive new insights into the effects of spaceflight on terrestrial life.</a:t>
            </a:r>
          </a:p>
        </p:txBody>
      </p:sp>
      <p:sp>
        <p:nvSpPr>
          <p:cNvPr id="16" name="TextBox 15">
            <a:extLst>
              <a:ext uri="{FF2B5EF4-FFF2-40B4-BE49-F238E27FC236}">
                <a16:creationId xmlns:a16="http://schemas.microsoft.com/office/drawing/2014/main" id="{90AC35F2-EA5D-3661-B2BB-8A82376DD4B7}"/>
              </a:ext>
            </a:extLst>
          </p:cNvPr>
          <p:cNvSpPr txBox="1"/>
          <p:nvPr/>
        </p:nvSpPr>
        <p:spPr>
          <a:xfrm>
            <a:off x="348582" y="3152001"/>
            <a:ext cx="4572000" cy="276999"/>
          </a:xfrm>
          <a:prstGeom prst="rect">
            <a:avLst/>
          </a:prstGeom>
          <a:noFill/>
        </p:spPr>
        <p:txBody>
          <a:bodyPr wrap="square">
            <a:spAutoFit/>
          </a:bodyPr>
          <a:lstStyle/>
          <a:p>
            <a:r>
              <a:rPr lang="en-US" sz="1200" dirty="0">
                <a:hlinkClick r:id="rId5"/>
              </a:rPr>
              <a:t>https://www.nasa.gov/osdr/</a:t>
            </a:r>
            <a:r>
              <a:rPr lang="en-US" sz="1200" dirty="0"/>
              <a:t> </a:t>
            </a:r>
          </a:p>
        </p:txBody>
      </p:sp>
      <p:pic>
        <p:nvPicPr>
          <p:cNvPr id="17" name="Short video OSDR">
            <a:hlinkClick r:id="" action="ppaction://media"/>
            <a:extLst>
              <a:ext uri="{FF2B5EF4-FFF2-40B4-BE49-F238E27FC236}">
                <a16:creationId xmlns:a16="http://schemas.microsoft.com/office/drawing/2014/main" id="{A7D72969-AD77-F338-543D-8AB2AE4F68E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75120" y="805003"/>
            <a:ext cx="4252646" cy="2392113"/>
          </a:xfrm>
          <a:prstGeom prst="rect">
            <a:avLst/>
          </a:prstGeom>
        </p:spPr>
      </p:pic>
    </p:spTree>
    <p:extLst>
      <p:ext uri="{BB962C8B-B14F-4D97-AF65-F5344CB8AC3E}">
        <p14:creationId xmlns:p14="http://schemas.microsoft.com/office/powerpoint/2010/main" val="443876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5"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6D8494-6333-EA59-30CF-2C27F68C211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CCA2BFF-885A-524F-849F-697989D11937}"/>
              </a:ext>
            </a:extLst>
          </p:cNvPr>
          <p:cNvSpPr txBox="1"/>
          <p:nvPr/>
        </p:nvSpPr>
        <p:spPr>
          <a:xfrm>
            <a:off x="776674" y="4980659"/>
            <a:ext cx="7233921" cy="1754326"/>
          </a:xfrm>
          <a:prstGeom prst="rect">
            <a:avLst/>
          </a:prstGeom>
          <a:noFill/>
        </p:spPr>
        <p:txBody>
          <a:bodyPr wrap="square" rtlCol="0">
            <a:spAutoFit/>
          </a:bodyPr>
          <a:lstStyle/>
          <a:p>
            <a:pPr algn="ctr"/>
            <a:r>
              <a:rPr lang="en-US" sz="3600" b="1" dirty="0">
                <a:solidFill>
                  <a:schemeClr val="accent4">
                    <a:lumMod val="60000"/>
                    <a:lumOff val="40000"/>
                  </a:schemeClr>
                </a:solidFill>
              </a:rPr>
              <a:t>AUTOMATION, ROBOTICS, PLANNING, THERMAL PROTECTION &amp; RELATED TECHNOLOGIES</a:t>
            </a:r>
          </a:p>
        </p:txBody>
      </p:sp>
    </p:spTree>
    <p:extLst>
      <p:ext uri="{BB962C8B-B14F-4D97-AF65-F5344CB8AC3E}">
        <p14:creationId xmlns:p14="http://schemas.microsoft.com/office/powerpoint/2010/main" val="39494201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t>Astrobee Free-Flying Robots in LEO</a:t>
            </a:r>
            <a:br>
              <a:rPr lang="en-US" sz="2400" dirty="0"/>
            </a:br>
            <a:r>
              <a:rPr lang="en-US" sz="2000" dirty="0"/>
              <a:t>A Proven Platform for Intra-Vehicular Robotics</a:t>
            </a:r>
            <a:endParaRPr lang="en-US" sz="2400" dirty="0"/>
          </a:p>
        </p:txBody>
      </p:sp>
      <p:sp>
        <p:nvSpPr>
          <p:cNvPr id="6" name="Content Placeholder 5"/>
          <p:cNvSpPr>
            <a:spLocks noGrp="1"/>
          </p:cNvSpPr>
          <p:nvPr>
            <p:ph sz="half" idx="13"/>
          </p:nvPr>
        </p:nvSpPr>
        <p:spPr>
          <a:xfrm>
            <a:off x="250876" y="4103889"/>
            <a:ext cx="4604156" cy="2598344"/>
          </a:xfrm>
        </p:spPr>
        <p:txBody>
          <a:bodyPr/>
          <a:lstStyle/>
          <a:p>
            <a:r>
              <a:rPr lang="en-US" b="1" dirty="0"/>
              <a:t>KEY ATTRIBUTES / COMPETENCY</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Autonomously fly throughout station using vision-based localization without artificial landmarks</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Holonomic 6-DOF propulsion can simulate any prop configuration</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Forward- and aft-facing RGB and depth imagers</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2-DOF arm with gripper enables perching on handrails and transporting objects</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Operate over two hours on a single battery charge, no consumables, can charge autonomously using dock</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Fully autonomous plan execution continues even through loss-of-signal periods;</a:t>
            </a:r>
            <a:r>
              <a:rPr lang="en-US" dirty="0">
                <a:solidFill>
                  <a:prstClr val="black"/>
                </a:solidFill>
                <a:latin typeface="Calibri" panose="020F0502020204030204"/>
                <a:cs typeface="+mn-cs"/>
              </a:rPr>
              <a:t> g</a:t>
            </a: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round operators can oversee ops when space-to-ground link is available</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Autonomously collect imagery to build panoramic tour of station interior, or perform close-up targeted inspection</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Multiple </a:t>
            </a:r>
            <a:r>
              <a:rPr kumimoji="0" lang="en-US" b="0" i="0" u="none" strike="noStrike" kern="1200" cap="none" spc="0" normalizeH="0" baseline="0" noProof="0" dirty="0" err="1">
                <a:ln>
                  <a:noFill/>
                </a:ln>
                <a:solidFill>
                  <a:prstClr val="black"/>
                </a:solidFill>
                <a:effectLst/>
                <a:uLnTx/>
                <a:uFillTx/>
                <a:latin typeface="Calibri" panose="020F0502020204030204"/>
                <a:ea typeface="+mn-ea"/>
                <a:cs typeface="+mn-cs"/>
              </a:rPr>
              <a:t>Astrobees</a:t>
            </a: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 can inter-communicate and fly together</a:t>
            </a:r>
          </a:p>
        </p:txBody>
      </p:sp>
      <p:sp>
        <p:nvSpPr>
          <p:cNvPr id="7" name="Content Placeholder 6"/>
          <p:cNvSpPr>
            <a:spLocks noGrp="1"/>
          </p:cNvSpPr>
          <p:nvPr>
            <p:ph sz="half" idx="14"/>
          </p:nvPr>
        </p:nvSpPr>
        <p:spPr>
          <a:xfrm>
            <a:off x="5019732" y="868404"/>
            <a:ext cx="4011423" cy="3135586"/>
          </a:xfrm>
        </p:spPr>
        <p:txBody>
          <a:bodyPr/>
          <a:lstStyle/>
          <a:p>
            <a:r>
              <a:rPr lang="en-US" b="1" dirty="0"/>
              <a:t>HERITAGE</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Meets strict ISS integration and safety requirements, crew appreciate low acoustic noise</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Hundreds of ISS activities flown, over 1000 operating hours</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Utilized on ISS by 17 guest science investigations, including hosting educational robotics competitions for thousands of students from all over the world</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Designed to host guest science: 3 payload bays with quick-swap capability and independent processor devoted to running guest software</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Astrobee API exposes robot commanding and telemetry interfaces to guest software running onboard and on the ground </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Well-established on-ramp for easy guest science payload and ops integration</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dirty="0">
                <a:solidFill>
                  <a:prstClr val="black"/>
                </a:solidFill>
                <a:latin typeface="Calibri" panose="020F0502020204030204"/>
                <a:cs typeface="+mn-cs"/>
              </a:rPr>
              <a:t>Well-established ISS procedures for payload operations</a:t>
            </a:r>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Content Placeholder 7"/>
          <p:cNvSpPr>
            <a:spLocks noGrp="1"/>
          </p:cNvSpPr>
          <p:nvPr>
            <p:ph sz="half" idx="15"/>
          </p:nvPr>
        </p:nvSpPr>
        <p:spPr>
          <a:xfrm>
            <a:off x="5019733" y="4103888"/>
            <a:ext cx="4065150" cy="2598344"/>
          </a:xfrm>
        </p:spPr>
        <p:txBody>
          <a:bodyPr/>
          <a:lstStyle/>
          <a:p>
            <a:r>
              <a:rPr lang="en-US" b="1" dirty="0"/>
              <a:t>APPLICATIONS BEYOND: Bring to your station!</a:t>
            </a:r>
          </a:p>
          <a:p>
            <a:pPr marL="171450" indent="-171450">
              <a:spcBef>
                <a:spcPts val="600"/>
              </a:spcBef>
              <a:buFont typeface="Arial" panose="020B0604020202020204" pitchFamily="34" charset="0"/>
              <a:buChar char="•"/>
            </a:pPr>
            <a:r>
              <a:rPr lang="en-US" dirty="0">
                <a:latin typeface="+mn-lt"/>
              </a:rPr>
              <a:t>No station modifications needed</a:t>
            </a:r>
          </a:p>
          <a:p>
            <a:pPr marL="171450" indent="-171450">
              <a:spcBef>
                <a:spcPts val="600"/>
              </a:spcBef>
              <a:buFont typeface="Arial" panose="020B0604020202020204" pitchFamily="34" charset="0"/>
              <a:buChar char="•"/>
            </a:pPr>
            <a:r>
              <a:rPr lang="en-US" dirty="0">
                <a:latin typeface="+mn-lt"/>
              </a:rPr>
              <a:t>Astrobee itself (9 kg) uses </a:t>
            </a:r>
            <a:r>
              <a:rPr lang="en-US" dirty="0" err="1">
                <a:latin typeface="+mn-lt"/>
              </a:rPr>
              <a:t>WiFi</a:t>
            </a:r>
            <a:r>
              <a:rPr lang="en-US" dirty="0">
                <a:latin typeface="+mn-lt"/>
              </a:rPr>
              <a:t> networking</a:t>
            </a:r>
          </a:p>
          <a:p>
            <a:pPr marL="171450" indent="-171450">
              <a:spcBef>
                <a:spcPts val="600"/>
              </a:spcBef>
              <a:buFont typeface="Arial" panose="020B0604020202020204" pitchFamily="34" charset="0"/>
              <a:buChar char="•"/>
            </a:pPr>
            <a:r>
              <a:rPr lang="en-US" dirty="0">
                <a:latin typeface="+mn-lt"/>
              </a:rPr>
              <a:t>Optionally </a:t>
            </a:r>
            <a:r>
              <a:rPr lang="en-US" dirty="0" err="1">
                <a:latin typeface="+mn-lt"/>
              </a:rPr>
              <a:t>upmass</a:t>
            </a:r>
            <a:r>
              <a:rPr lang="en-US" dirty="0">
                <a:latin typeface="+mn-lt"/>
              </a:rPr>
              <a:t> multiple </a:t>
            </a:r>
            <a:r>
              <a:rPr lang="en-US" dirty="0" err="1">
                <a:latin typeface="+mn-lt"/>
              </a:rPr>
              <a:t>Astrobees</a:t>
            </a:r>
            <a:r>
              <a:rPr lang="en-US" dirty="0">
                <a:latin typeface="+mn-lt"/>
              </a:rPr>
              <a:t> (3 have flown to ISS and more on the ground)</a:t>
            </a:r>
          </a:p>
          <a:p>
            <a:pPr marL="171450" indent="-171450">
              <a:spcBef>
                <a:spcPts val="600"/>
              </a:spcBef>
              <a:buFont typeface="Arial" panose="020B0604020202020204" pitchFamily="34" charset="0"/>
              <a:buChar char="•"/>
            </a:pPr>
            <a:r>
              <a:rPr lang="en-US" dirty="0">
                <a:latin typeface="+mn-lt"/>
              </a:rPr>
              <a:t>Optional docking station (20 kg) provides berths for two </a:t>
            </a:r>
            <a:r>
              <a:rPr lang="en-US" dirty="0" err="1">
                <a:latin typeface="+mn-lt"/>
              </a:rPr>
              <a:t>Astrobees</a:t>
            </a:r>
            <a:r>
              <a:rPr lang="en-US" dirty="0">
                <a:latin typeface="+mn-lt"/>
              </a:rPr>
              <a:t>, enabling autonomous dock/undock and recharging.</a:t>
            </a:r>
          </a:p>
          <a:p>
            <a:pPr marL="171450" indent="-171450">
              <a:spcBef>
                <a:spcPts val="600"/>
              </a:spcBef>
              <a:buFont typeface="Arial" panose="020B0604020202020204" pitchFamily="34" charset="0"/>
              <a:buChar char="•"/>
            </a:pPr>
            <a:r>
              <a:rPr lang="en-US" dirty="0">
                <a:latin typeface="+mn-lt"/>
              </a:rPr>
              <a:t>Dock uses 120VDC power and optional wired Ethernet, mounts to wall with Velcro</a:t>
            </a:r>
          </a:p>
          <a:p>
            <a:pPr marL="171450" indent="-171450">
              <a:spcBef>
                <a:spcPts val="600"/>
              </a:spcBef>
              <a:buFont typeface="Arial" panose="020B0604020202020204" pitchFamily="34" charset="0"/>
              <a:buChar char="•"/>
            </a:pPr>
            <a:r>
              <a:rPr lang="en-US" dirty="0">
                <a:latin typeface="+mn-lt"/>
              </a:rPr>
              <a:t>Without dock, crew can easily swap and charge batteries using a standalone charger</a:t>
            </a:r>
          </a:p>
        </p:txBody>
      </p:sp>
      <p:pic>
        <p:nvPicPr>
          <p:cNvPr id="5" name="Picture 4">
            <a:extLst>
              <a:ext uri="{FF2B5EF4-FFF2-40B4-BE49-F238E27FC236}">
                <a16:creationId xmlns:a16="http://schemas.microsoft.com/office/drawing/2014/main" id="{389FB590-54B8-2105-D717-690CED13F98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488" t="674" r="19158" b="28191"/>
          <a:stretch/>
        </p:blipFill>
        <p:spPr>
          <a:xfrm>
            <a:off x="533908" y="868403"/>
            <a:ext cx="4321124" cy="3135587"/>
          </a:xfrm>
          <a:prstGeom prst="rect">
            <a:avLst/>
          </a:prstGeom>
        </p:spPr>
      </p:pic>
      <p:pic>
        <p:nvPicPr>
          <p:cNvPr id="15" name="Graphic 14">
            <a:extLst>
              <a:ext uri="{FF2B5EF4-FFF2-40B4-BE49-F238E27FC236}">
                <a16:creationId xmlns:a16="http://schemas.microsoft.com/office/drawing/2014/main" id="{FCF01F0A-F445-0EB2-5E9A-B581463CD62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0876" y="868403"/>
            <a:ext cx="1153381" cy="1153381"/>
          </a:xfrm>
          <a:prstGeom prst="rect">
            <a:avLst/>
          </a:prstGeom>
        </p:spPr>
      </p:pic>
    </p:spTree>
    <p:extLst>
      <p:ext uri="{BB962C8B-B14F-4D97-AF65-F5344CB8AC3E}">
        <p14:creationId xmlns:p14="http://schemas.microsoft.com/office/powerpoint/2010/main" val="1648339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67956FD1-027B-4AA9-90AB-E0D1C06098B1}" type="slidenum">
              <a:rPr lang="en-US" smtClean="0"/>
              <a:pPr/>
              <a:t>24</a:t>
            </a:fld>
            <a:endParaRPr lang="en-US"/>
          </a:p>
        </p:txBody>
      </p:sp>
      <p:sp>
        <p:nvSpPr>
          <p:cNvPr id="3" name="Title 2"/>
          <p:cNvSpPr>
            <a:spLocks noGrp="1"/>
          </p:cNvSpPr>
          <p:nvPr>
            <p:ph type="title"/>
          </p:nvPr>
        </p:nvSpPr>
        <p:spPr/>
        <p:txBody>
          <a:bodyPr lIns="91440" tIns="45720" rIns="91440" bIns="45720" anchor="t"/>
          <a:lstStyle/>
          <a:p>
            <a:r>
              <a:rPr lang="en-US" sz="2400" dirty="0">
                <a:latin typeface="Helvetica"/>
                <a:cs typeface="Helvetica"/>
              </a:rPr>
              <a:t>Planning </a:t>
            </a:r>
            <a:r>
              <a:rPr lang="en-US" sz="2400">
                <a:latin typeface="Helvetica"/>
                <a:cs typeface="Helvetica"/>
              </a:rPr>
              <a:t>and Scheduling</a:t>
            </a:r>
            <a:endParaRPr lang="en-US" sz="2400" dirty="0"/>
          </a:p>
        </p:txBody>
      </p:sp>
      <p:sp>
        <p:nvSpPr>
          <p:cNvPr id="5" name="Content Placeholder 4"/>
          <p:cNvSpPr>
            <a:spLocks noGrp="1"/>
          </p:cNvSpPr>
          <p:nvPr>
            <p:ph sz="half" idx="12"/>
          </p:nvPr>
        </p:nvSpPr>
        <p:spPr>
          <a:xfrm>
            <a:off x="250507" y="4940019"/>
            <a:ext cx="4361114" cy="1709900"/>
          </a:xfrm>
        </p:spPr>
        <p:txBody>
          <a:bodyPr lIns="91440" tIns="45720" rIns="91440" bIns="45720" anchor="t"/>
          <a:lstStyle/>
          <a:p>
            <a:r>
              <a:rPr lang="en-US" b="1">
                <a:latin typeface="Arial"/>
                <a:cs typeface="Arial"/>
              </a:rPr>
              <a:t>SUMMARY </a:t>
            </a:r>
          </a:p>
          <a:p>
            <a:r>
              <a:rPr lang="en-US">
                <a:latin typeface="Arial"/>
                <a:cs typeface="Arial"/>
              </a:rPr>
              <a:t>The NASA Ames Planning and Scheduling Group has extensive experience delivering planning and scheduling software to NASA missions involving ground, flight, and surface operations, across the spectrum of NASA endeavors on Earth, in space, and for planetary exploration. Our customers span every NASA mission directorate; we have achieved numerous 'firsts' in both human and robotic spaceflight</a:t>
            </a:r>
            <a:endParaRPr lang="en-US"/>
          </a:p>
          <a:p>
            <a:endParaRPr lang="en-US"/>
          </a:p>
          <a:p>
            <a:endParaRPr lang="en-US"/>
          </a:p>
        </p:txBody>
      </p:sp>
      <p:sp>
        <p:nvSpPr>
          <p:cNvPr id="6" name="Content Placeholder 5"/>
          <p:cNvSpPr>
            <a:spLocks noGrp="1"/>
          </p:cNvSpPr>
          <p:nvPr>
            <p:ph sz="half" idx="13"/>
          </p:nvPr>
        </p:nvSpPr>
        <p:spPr>
          <a:xfrm>
            <a:off x="4690880" y="868405"/>
            <a:ext cx="4253190" cy="3183595"/>
          </a:xfrm>
        </p:spPr>
        <p:txBody>
          <a:bodyPr lIns="91440" tIns="45720" rIns="91440" bIns="45720" anchor="t"/>
          <a:lstStyle/>
          <a:p>
            <a:r>
              <a:rPr lang="en-US" b="1"/>
              <a:t>KEY ATTRIBUTES / COMPETENCY</a:t>
            </a:r>
          </a:p>
          <a:p>
            <a:r>
              <a:rPr lang="en-US" altLang="en-US">
                <a:latin typeface="Arial"/>
                <a:cs typeface="Arial"/>
              </a:rPr>
              <a:t>Developing automated planning and scheduling software to address NASA’s many and diverse planning and scheduling needs. </a:t>
            </a:r>
            <a:r>
              <a:rPr lang="en-US">
                <a:latin typeface="Arial"/>
                <a:cs typeface="Arial"/>
              </a:rPr>
              <a:t>Automated planning and scheduling systems that are essential components of autonomous spacecraft, deep space probes, planetary rovers, and autonomous vehicles. Current projects include:</a:t>
            </a:r>
          </a:p>
          <a:p>
            <a:pPr marL="171450" indent="-171450">
              <a:lnSpc>
                <a:spcPct val="100000"/>
              </a:lnSpc>
              <a:spcBef>
                <a:spcPts val="0"/>
              </a:spcBef>
              <a:buFont typeface="Arial,Sans-Serif"/>
              <a:buChar char="•"/>
            </a:pPr>
            <a:r>
              <a:rPr lang="en-US">
                <a:latin typeface="Arial"/>
                <a:cs typeface="Arial"/>
              </a:rPr>
              <a:t>Distributed Spacecraft Autonomy: Autonomy technology for Small Spacecraft Swarms</a:t>
            </a:r>
          </a:p>
          <a:p>
            <a:pPr marL="171450" indent="-171450">
              <a:lnSpc>
                <a:spcPct val="100000"/>
              </a:lnSpc>
              <a:spcBef>
                <a:spcPts val="0"/>
              </a:spcBef>
              <a:buFont typeface="Arial,Sans-Serif"/>
              <a:buChar char="•"/>
            </a:pPr>
            <a:r>
              <a:rPr lang="en-US">
                <a:latin typeface="Arial"/>
                <a:cs typeface="Arial"/>
              </a:rPr>
              <a:t>Intelligent Long Endurance Observing System(ILEOS): technology to plan high altitude UAS missions</a:t>
            </a:r>
            <a:endParaRPr lang="en-US"/>
          </a:p>
          <a:p>
            <a:pPr marL="171450" indent="-171450">
              <a:lnSpc>
                <a:spcPct val="100000"/>
              </a:lnSpc>
              <a:spcBef>
                <a:spcPts val="0"/>
              </a:spcBef>
              <a:buFont typeface="Arial,Sans-Serif"/>
              <a:buChar char="•"/>
            </a:pPr>
            <a:r>
              <a:rPr lang="en-US">
                <a:latin typeface="Arial"/>
                <a:cs typeface="Arial"/>
              </a:rPr>
              <a:t>Gateway Vehicle System Management: automated planner for NASA's Gateway mission</a:t>
            </a:r>
            <a:endParaRPr lang="en-US"/>
          </a:p>
          <a:p>
            <a:pPr marL="171450" indent="-171450">
              <a:lnSpc>
                <a:spcPct val="100000"/>
              </a:lnSpc>
              <a:spcBef>
                <a:spcPts val="0"/>
              </a:spcBef>
              <a:buFont typeface="Arial,Sans-Serif"/>
              <a:buChar char="•"/>
            </a:pPr>
            <a:r>
              <a:rPr lang="en-US">
                <a:latin typeface="Arial"/>
                <a:cs typeface="Arial"/>
              </a:rPr>
              <a:t>Spaceport Throughput Analytical Resource: throughput analysis for Kennedy Space Center</a:t>
            </a:r>
            <a:endParaRPr lang="en-US"/>
          </a:p>
          <a:p>
            <a:pPr marL="171450" indent="-171450">
              <a:lnSpc>
                <a:spcPct val="100000"/>
              </a:lnSpc>
              <a:spcBef>
                <a:spcPts val="0"/>
              </a:spcBef>
              <a:buFont typeface="Arial,Sans-Serif"/>
              <a:buChar char="•"/>
            </a:pPr>
            <a:r>
              <a:rPr lang="en-US">
                <a:latin typeface="Arial"/>
                <a:cs typeface="Arial"/>
              </a:rPr>
              <a:t>D-SHIELD: automated planning for fleets of Earth-observing satellites</a:t>
            </a:r>
            <a:endParaRPr lang="en-US"/>
          </a:p>
          <a:p>
            <a:endParaRPr lang="en-US"/>
          </a:p>
        </p:txBody>
      </p:sp>
      <p:sp>
        <p:nvSpPr>
          <p:cNvPr id="7" name="Content Placeholder 6"/>
          <p:cNvSpPr>
            <a:spLocks noGrp="1"/>
          </p:cNvSpPr>
          <p:nvPr>
            <p:ph sz="half" idx="14"/>
          </p:nvPr>
        </p:nvSpPr>
        <p:spPr>
          <a:xfrm>
            <a:off x="4690880" y="4059231"/>
            <a:ext cx="4253190" cy="1732309"/>
          </a:xfrm>
        </p:spPr>
        <p:txBody>
          <a:bodyPr lIns="91440" tIns="45720" rIns="91440" bIns="45720" anchor="t"/>
          <a:lstStyle/>
          <a:p>
            <a:r>
              <a:rPr lang="en-US" b="1">
                <a:latin typeface="Arial"/>
                <a:cs typeface="Arial"/>
              </a:rPr>
              <a:t>HERITAGE</a:t>
            </a:r>
          </a:p>
          <a:p>
            <a:pPr marL="171450" indent="-171450">
              <a:lnSpc>
                <a:spcPct val="100000"/>
              </a:lnSpc>
              <a:spcBef>
                <a:spcPts val="0"/>
              </a:spcBef>
              <a:buFont typeface="Arial" panose="020B0604020202020204" pitchFamily="34" charset="0"/>
              <a:buChar char="•"/>
            </a:pPr>
            <a:r>
              <a:rPr lang="en-US">
                <a:latin typeface="Arial"/>
                <a:cs typeface="Arial"/>
              </a:rPr>
              <a:t>Remote Agent: first AI planner in Deep Space</a:t>
            </a:r>
          </a:p>
          <a:p>
            <a:pPr marL="171450" indent="-171450">
              <a:lnSpc>
                <a:spcPct val="100000"/>
              </a:lnSpc>
              <a:spcBef>
                <a:spcPts val="0"/>
              </a:spcBef>
              <a:buFont typeface="Arial,Sans-Serif" panose="020B0604020202020204" pitchFamily="34" charset="0"/>
              <a:buChar char="•"/>
            </a:pPr>
            <a:r>
              <a:rPr lang="en-US">
                <a:latin typeface="Arial"/>
                <a:cs typeface="Arial"/>
              </a:rPr>
              <a:t>MAPGEN: Activity Planning for Spirit and Opportunity</a:t>
            </a:r>
          </a:p>
          <a:p>
            <a:pPr marL="171450" indent="-171450">
              <a:lnSpc>
                <a:spcPct val="100000"/>
              </a:lnSpc>
              <a:spcBef>
                <a:spcPts val="0"/>
              </a:spcBef>
              <a:buFont typeface="Arial" panose="020B0604020202020204" pitchFamily="34" charset="0"/>
              <a:buChar char="•"/>
            </a:pPr>
            <a:r>
              <a:rPr lang="en-US">
                <a:latin typeface="Arial"/>
                <a:cs typeface="Arial"/>
              </a:rPr>
              <a:t>Autonomous Systems and Operations: human spaceflight autonomy technology development and demonstrations</a:t>
            </a:r>
            <a:endParaRPr lang="en-US"/>
          </a:p>
          <a:p>
            <a:pPr marL="171450" indent="-171450">
              <a:lnSpc>
                <a:spcPct val="100000"/>
              </a:lnSpc>
              <a:spcBef>
                <a:spcPts val="0"/>
              </a:spcBef>
              <a:buFont typeface="Arial" panose="020B0604020202020204" pitchFamily="34" charset="0"/>
              <a:buChar char="•"/>
            </a:pPr>
            <a:r>
              <a:rPr lang="en-US">
                <a:latin typeface="Arial"/>
                <a:cs typeface="Arial"/>
              </a:rPr>
              <a:t>Autonomy Operating System: automated plan execution for UAS </a:t>
            </a:r>
          </a:p>
          <a:p>
            <a:pPr marL="171450" indent="-171450">
              <a:lnSpc>
                <a:spcPct val="100000"/>
              </a:lnSpc>
              <a:spcBef>
                <a:spcPts val="0"/>
              </a:spcBef>
              <a:buFont typeface="Arial" panose="020B0604020202020204" pitchFamily="34" charset="0"/>
              <a:buChar char="•"/>
            </a:pPr>
            <a:r>
              <a:rPr lang="en-US">
                <a:latin typeface="Arial"/>
                <a:cs typeface="Arial"/>
              </a:rPr>
              <a:t>Solar Array Constraints Engine: ISS Solar Array Operations Planner</a:t>
            </a:r>
            <a:endParaRPr lang="en-US"/>
          </a:p>
          <a:p>
            <a:pPr marL="171450" indent="-171450">
              <a:lnSpc>
                <a:spcPct val="100000"/>
              </a:lnSpc>
              <a:spcBef>
                <a:spcPts val="0"/>
              </a:spcBef>
              <a:buFont typeface="Arial" panose="020B0604020202020204" pitchFamily="34" charset="0"/>
              <a:buChar char="•"/>
            </a:pPr>
            <a:endParaRPr lang="en-US"/>
          </a:p>
        </p:txBody>
      </p:sp>
      <p:sp>
        <p:nvSpPr>
          <p:cNvPr id="8" name="Content Placeholder 7"/>
          <p:cNvSpPr>
            <a:spLocks noGrp="1"/>
          </p:cNvSpPr>
          <p:nvPr>
            <p:ph sz="half" idx="15"/>
          </p:nvPr>
        </p:nvSpPr>
        <p:spPr>
          <a:xfrm>
            <a:off x="4690880" y="5820286"/>
            <a:ext cx="4253190" cy="835483"/>
          </a:xfrm>
        </p:spPr>
        <p:txBody>
          <a:bodyPr lIns="91440" tIns="45720" rIns="91440" bIns="45720" anchor="t"/>
          <a:lstStyle/>
          <a:p>
            <a:r>
              <a:rPr lang="en-US" b="1"/>
              <a:t>APPLICATIONS BEYOND</a:t>
            </a:r>
          </a:p>
          <a:p>
            <a:r>
              <a:rPr lang="en-US" err="1">
                <a:latin typeface="Arial"/>
                <a:cs typeface="Arial"/>
              </a:rPr>
              <a:t>Helioswarm</a:t>
            </a:r>
            <a:r>
              <a:rPr lang="en-US">
                <a:latin typeface="Arial"/>
                <a:cs typeface="Arial"/>
              </a:rPr>
              <a:t> mission planning, HLS, Lunar Infrastructure, future Mars missions </a:t>
            </a:r>
          </a:p>
        </p:txBody>
      </p:sp>
      <p:sp>
        <p:nvSpPr>
          <p:cNvPr id="9" name="Content Placeholder 8"/>
          <p:cNvSpPr>
            <a:spLocks noGrp="1"/>
          </p:cNvSpPr>
          <p:nvPr>
            <p:ph sz="half" idx="16"/>
          </p:nvPr>
        </p:nvSpPr>
        <p:spPr>
          <a:xfrm>
            <a:off x="245971" y="3701164"/>
            <a:ext cx="4370179" cy="1229651"/>
          </a:xfrm>
        </p:spPr>
        <p:txBody>
          <a:bodyPr lIns="91440" tIns="45720" rIns="91440" bIns="45720" anchor="t"/>
          <a:lstStyle/>
          <a:p>
            <a:r>
              <a:rPr lang="en-US" b="1"/>
              <a:t>TECHNICAL / SCIENTIFIC CHALLENGE ADDRESSED</a:t>
            </a:r>
            <a:endParaRPr lang="en-US" b="1" strike="sngStrike"/>
          </a:p>
          <a:p>
            <a:r>
              <a:rPr lang="en-US">
                <a:latin typeface="Arial"/>
                <a:cs typeface="Arial"/>
              </a:rPr>
              <a:t>We build automated planners to solve planning problems with </a:t>
            </a:r>
            <a:r>
              <a:rPr lang="en-US" altLang="en-US" b="1">
                <a:latin typeface="Arial"/>
                <a:cs typeface="Arial"/>
              </a:rPr>
              <a:t>Complex temporal constraints, Limited resources, Over-subscription and optimization, Uncertainty.  </a:t>
            </a:r>
            <a:r>
              <a:rPr lang="en-US" altLang="en-US">
                <a:latin typeface="Arial"/>
                <a:cs typeface="Arial"/>
              </a:rPr>
              <a:t>Applications include</a:t>
            </a:r>
            <a:r>
              <a:rPr lang="en-US" altLang="en-US" b="1">
                <a:latin typeface="Arial"/>
                <a:cs typeface="Arial"/>
              </a:rPr>
              <a:t> Mission Planning, Control and Autonomous Systems. </a:t>
            </a:r>
            <a:endParaRPr lang="en-US"/>
          </a:p>
          <a:p>
            <a:endParaRPr lang="en-US"/>
          </a:p>
        </p:txBody>
      </p:sp>
      <p:sp>
        <p:nvSpPr>
          <p:cNvPr id="4" name="Rectangle 3">
            <a:extLst>
              <a:ext uri="{FF2B5EF4-FFF2-40B4-BE49-F238E27FC236}">
                <a16:creationId xmlns:a16="http://schemas.microsoft.com/office/drawing/2014/main" id="{DFAF60D6-FF71-5740-4DA8-56C2A00E68E4}"/>
              </a:ext>
            </a:extLst>
          </p:cNvPr>
          <p:cNvSpPr/>
          <p:nvPr/>
        </p:nvSpPr>
        <p:spPr>
          <a:xfrm>
            <a:off x="230886" y="868405"/>
            <a:ext cx="4377796" cy="274016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jpg">
            <a:extLst>
              <a:ext uri="{FF2B5EF4-FFF2-40B4-BE49-F238E27FC236}">
                <a16:creationId xmlns:a16="http://schemas.microsoft.com/office/drawing/2014/main" id="{0C08C0D8-DF21-3AFB-8304-6DD1AD4C5AB6}"/>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811524" y="2100907"/>
            <a:ext cx="2641242" cy="1437870"/>
          </a:xfrm>
          <a:prstGeom prst="rect">
            <a:avLst/>
          </a:prstGeom>
          <a:effectLst>
            <a:outerShdw blurRad="63500" dist="38100" dir="2700000">
              <a:srgbClr val="000000">
                <a:alpha val="75000"/>
              </a:srgbClr>
            </a:outerShdw>
          </a:effectLst>
        </p:spPr>
      </p:pic>
      <p:pic>
        <p:nvPicPr>
          <p:cNvPr id="14" name="Picture 13" descr="A satellite in space&#10;&#10;Description automatically generated with low confidence">
            <a:extLst>
              <a:ext uri="{FF2B5EF4-FFF2-40B4-BE49-F238E27FC236}">
                <a16:creationId xmlns:a16="http://schemas.microsoft.com/office/drawing/2014/main" id="{1C0CE0FE-9ADB-0A57-E8F1-0B625F73AA7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63172" y="949658"/>
            <a:ext cx="2492252" cy="1292290"/>
          </a:xfrm>
          <a:prstGeom prst="rect">
            <a:avLst/>
          </a:prstGeom>
        </p:spPr>
      </p:pic>
      <p:pic>
        <p:nvPicPr>
          <p:cNvPr id="11" name="Picture 10" descr="A satellite in space&#10;&#10;Description automatically generated with low confidence">
            <a:extLst>
              <a:ext uri="{FF2B5EF4-FFF2-40B4-BE49-F238E27FC236}">
                <a16:creationId xmlns:a16="http://schemas.microsoft.com/office/drawing/2014/main" id="{921D62FC-D295-BF63-BBAC-BAB2E58124C2}"/>
              </a:ext>
            </a:extLst>
          </p:cNvPr>
          <p:cNvPicPr>
            <a:picLocks noChangeAspect="1"/>
          </p:cNvPicPr>
          <p:nvPr/>
        </p:nvPicPr>
        <p:blipFill>
          <a:blip r:embed="rId5"/>
          <a:stretch>
            <a:fillRect/>
          </a:stretch>
        </p:blipFill>
        <p:spPr>
          <a:xfrm>
            <a:off x="2164051" y="1221607"/>
            <a:ext cx="2442957" cy="1356686"/>
          </a:xfrm>
          <a:prstGeom prst="rect">
            <a:avLst/>
          </a:prstGeom>
          <a:effectLst>
            <a:softEdge rad="78691"/>
          </a:effectLst>
        </p:spPr>
      </p:pic>
      <p:sp>
        <p:nvSpPr>
          <p:cNvPr id="10" name="TextBox 9">
            <a:extLst>
              <a:ext uri="{FF2B5EF4-FFF2-40B4-BE49-F238E27FC236}">
                <a16:creationId xmlns:a16="http://schemas.microsoft.com/office/drawing/2014/main" id="{5AB71B1B-BFF6-4241-D569-A2155FB175EA}"/>
              </a:ext>
            </a:extLst>
          </p:cNvPr>
          <p:cNvSpPr txBox="1"/>
          <p:nvPr/>
        </p:nvSpPr>
        <p:spPr>
          <a:xfrm>
            <a:off x="1130245" y="171400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rial"/>
              </a:rPr>
              <a:t>ILEOS</a:t>
            </a:r>
            <a:endParaRPr lang="en-US"/>
          </a:p>
        </p:txBody>
      </p:sp>
      <p:sp>
        <p:nvSpPr>
          <p:cNvPr id="13" name="TextBox 12">
            <a:extLst>
              <a:ext uri="{FF2B5EF4-FFF2-40B4-BE49-F238E27FC236}">
                <a16:creationId xmlns:a16="http://schemas.microsoft.com/office/drawing/2014/main" id="{093EC5E5-E4D6-36CC-9649-3CE3883F9FB8}"/>
              </a:ext>
            </a:extLst>
          </p:cNvPr>
          <p:cNvSpPr txBox="1"/>
          <p:nvPr/>
        </p:nvSpPr>
        <p:spPr>
          <a:xfrm>
            <a:off x="1802309" y="294530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bg1"/>
                </a:solidFill>
                <a:latin typeface="Arial"/>
              </a:rPr>
              <a:t>DSA</a:t>
            </a:r>
            <a:endParaRPr lang="en-US">
              <a:solidFill>
                <a:schemeClr val="bg1"/>
              </a:solidFill>
              <a:ea typeface="Calibri"/>
              <a:cs typeface="Calibri"/>
            </a:endParaRPr>
          </a:p>
        </p:txBody>
      </p:sp>
      <p:sp>
        <p:nvSpPr>
          <p:cNvPr id="15" name="TextBox 14">
            <a:extLst>
              <a:ext uri="{FF2B5EF4-FFF2-40B4-BE49-F238E27FC236}">
                <a16:creationId xmlns:a16="http://schemas.microsoft.com/office/drawing/2014/main" id="{9C147677-3FBA-5C81-6686-BAA1C83B33E0}"/>
              </a:ext>
            </a:extLst>
          </p:cNvPr>
          <p:cNvSpPr txBox="1"/>
          <p:nvPr/>
        </p:nvSpPr>
        <p:spPr>
          <a:xfrm>
            <a:off x="2386072" y="1301939"/>
            <a:ext cx="209566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bg1"/>
                </a:solidFill>
                <a:latin typeface="Arial"/>
              </a:rPr>
              <a:t>Gateway</a:t>
            </a:r>
            <a:endParaRPr lang="en-US">
              <a:solidFill>
                <a:schemeClr val="bg1"/>
              </a:solidFill>
              <a:latin typeface="Calibri" panose="020F0502020204030204"/>
              <a:ea typeface="Calibri"/>
              <a:cs typeface="Calibri"/>
            </a:endParaRPr>
          </a:p>
          <a:p>
            <a:endParaRPr lang="en-US" b="1">
              <a:solidFill>
                <a:schemeClr val="bg1"/>
              </a:solidFill>
              <a:latin typeface="Arial"/>
              <a:ea typeface="Calibri"/>
              <a:cs typeface="Arial"/>
            </a:endParaRPr>
          </a:p>
          <a:p>
            <a:endParaRPr lang="en-US" b="1">
              <a:solidFill>
                <a:schemeClr val="bg1"/>
              </a:solidFill>
              <a:latin typeface="Arial"/>
              <a:ea typeface="Calibri"/>
              <a:cs typeface="Arial"/>
            </a:endParaRPr>
          </a:p>
          <a:p>
            <a:r>
              <a:rPr lang="en-US" b="1">
                <a:solidFill>
                  <a:schemeClr val="bg1"/>
                </a:solidFill>
                <a:latin typeface="Arial"/>
                <a:ea typeface="Calibri"/>
                <a:cs typeface="Arial"/>
              </a:rPr>
              <a:t>                    VSM</a:t>
            </a:r>
          </a:p>
        </p:txBody>
      </p:sp>
      <p:pic>
        <p:nvPicPr>
          <p:cNvPr id="17" name="Graphic 16">
            <a:extLst>
              <a:ext uri="{FF2B5EF4-FFF2-40B4-BE49-F238E27FC236}">
                <a16:creationId xmlns:a16="http://schemas.microsoft.com/office/drawing/2014/main" id="{3AC23A06-0DFE-11A4-A784-ED6D701DC1F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527496" y="2543366"/>
            <a:ext cx="1059111" cy="1059111"/>
          </a:xfrm>
          <a:prstGeom prst="rect">
            <a:avLst/>
          </a:prstGeom>
        </p:spPr>
      </p:pic>
    </p:spTree>
    <p:extLst>
      <p:ext uri="{BB962C8B-B14F-4D97-AF65-F5344CB8AC3E}">
        <p14:creationId xmlns:p14="http://schemas.microsoft.com/office/powerpoint/2010/main" val="15958281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67956FD1-027B-4AA9-90AB-E0D1C06098B1}" type="slidenum">
              <a:rPr lang="en-US" smtClean="0"/>
              <a:pPr/>
              <a:t>25</a:t>
            </a:fld>
            <a:endParaRPr lang="en-US" dirty="0"/>
          </a:p>
        </p:txBody>
      </p:sp>
      <p:sp>
        <p:nvSpPr>
          <p:cNvPr id="3" name="Title 2"/>
          <p:cNvSpPr>
            <a:spLocks noGrp="1"/>
          </p:cNvSpPr>
          <p:nvPr>
            <p:ph type="title"/>
          </p:nvPr>
        </p:nvSpPr>
        <p:spPr/>
        <p:txBody>
          <a:bodyPr/>
          <a:lstStyle/>
          <a:p>
            <a:r>
              <a:rPr lang="en-US" sz="2400" dirty="0"/>
              <a:t>Collaborative Planning, Scheduling, and Execution Software for Space Operations: Playbook</a:t>
            </a:r>
          </a:p>
        </p:txBody>
      </p:sp>
      <p:sp>
        <p:nvSpPr>
          <p:cNvPr id="5" name="Content Placeholder 4"/>
          <p:cNvSpPr>
            <a:spLocks noGrp="1"/>
          </p:cNvSpPr>
          <p:nvPr>
            <p:ph sz="half" idx="12"/>
          </p:nvPr>
        </p:nvSpPr>
        <p:spPr>
          <a:xfrm>
            <a:off x="250876" y="4571997"/>
            <a:ext cx="4253190" cy="1856756"/>
          </a:xfrm>
        </p:spPr>
        <p:txBody>
          <a:bodyPr/>
          <a:lstStyle/>
          <a:p>
            <a:r>
              <a:rPr lang="en-US" b="1" dirty="0"/>
              <a:t>SUMMARY </a:t>
            </a:r>
          </a:p>
          <a:p>
            <a:r>
              <a:rPr lang="en-US" b="1" dirty="0"/>
              <a:t>Playbook</a:t>
            </a:r>
            <a:r>
              <a:rPr lang="en-US" dirty="0"/>
              <a:t> is a next-generation planning, scheduling, and execution tool that allows collaborative editing, shared activity status, and integrated multimedia chat and procedures. This easy-to-use software checks activity and plan resources and constraints, providing aids to resolve violations. Activity Dictionary flexibility allows for robotic, payload, and/or human activity planning. Playbook is currently provided as a software-as-a-service to NASA customers across different mission directorates.</a:t>
            </a:r>
          </a:p>
          <a:p>
            <a:endParaRPr lang="en-US" dirty="0"/>
          </a:p>
          <a:p>
            <a:endParaRPr lang="en-US" dirty="0"/>
          </a:p>
        </p:txBody>
      </p:sp>
      <p:sp>
        <p:nvSpPr>
          <p:cNvPr id="6" name="Content Placeholder 5"/>
          <p:cNvSpPr>
            <a:spLocks noGrp="1"/>
          </p:cNvSpPr>
          <p:nvPr>
            <p:ph sz="half" idx="13"/>
          </p:nvPr>
        </p:nvSpPr>
        <p:spPr>
          <a:xfrm>
            <a:off x="4639936" y="868405"/>
            <a:ext cx="4304134" cy="3065239"/>
          </a:xfrm>
        </p:spPr>
        <p:txBody>
          <a:bodyPr/>
          <a:lstStyle/>
          <a:p>
            <a:r>
              <a:rPr lang="en-US" b="1" dirty="0"/>
              <a:t>KEY ATTRIBUTES / COMPETENCY</a:t>
            </a:r>
          </a:p>
          <a:p>
            <a:pPr marL="171450" indent="-171450">
              <a:spcBef>
                <a:spcPts val="300"/>
              </a:spcBef>
              <a:buFont typeface="Arial" panose="020B0604020202020204" pitchFamily="34" charset="0"/>
              <a:buChar char="•"/>
            </a:pPr>
            <a:r>
              <a:rPr lang="en-US" dirty="0"/>
              <a:t>Activity/plan constraint and resource modeling, as well as real-time checking.</a:t>
            </a:r>
          </a:p>
          <a:p>
            <a:pPr marL="171450" indent="-171450">
              <a:spcBef>
                <a:spcPts val="300"/>
              </a:spcBef>
              <a:buFont typeface="Arial" panose="020B0604020202020204" pitchFamily="34" charset="0"/>
              <a:buChar char="•"/>
            </a:pPr>
            <a:r>
              <a:rPr lang="en-US" dirty="0"/>
              <a:t>Imports for static profiles / states, graphed alongside the timeline. Real-time calculations of profiles based on activity scheduling/rescheduling.</a:t>
            </a:r>
          </a:p>
          <a:p>
            <a:pPr marL="171450" indent="-171450">
              <a:spcBef>
                <a:spcPts val="300"/>
              </a:spcBef>
              <a:buFont typeface="Arial" panose="020B0604020202020204" pitchFamily="34" charset="0"/>
              <a:buChar char="•"/>
            </a:pPr>
            <a:r>
              <a:rPr lang="en-US" dirty="0"/>
              <a:t>Multiple views: horizontal timeline, waterfall, table, and calendar (monthly).</a:t>
            </a:r>
          </a:p>
          <a:p>
            <a:pPr marL="171450" indent="-171450">
              <a:spcBef>
                <a:spcPts val="300"/>
              </a:spcBef>
              <a:buFont typeface="Arial" panose="020B0604020202020204" pitchFamily="34" charset="0"/>
              <a:buChar char="•"/>
            </a:pPr>
            <a:r>
              <a:rPr lang="en-US" dirty="0"/>
              <a:t>Support for defining and scheduling of template activities.</a:t>
            </a:r>
          </a:p>
          <a:p>
            <a:pPr marL="171450" indent="-171450">
              <a:spcBef>
                <a:spcPts val="300"/>
              </a:spcBef>
              <a:buFont typeface="Arial" panose="020B0604020202020204" pitchFamily="34" charset="0"/>
              <a:buChar char="•"/>
            </a:pPr>
            <a:r>
              <a:rPr lang="en-US" dirty="0"/>
              <a:t>Enables unique crew-centric capabilities: self-scheduling, scheduling of task list activities, and addition of crew notes. </a:t>
            </a:r>
          </a:p>
          <a:p>
            <a:pPr marL="171450" indent="-171450">
              <a:spcBef>
                <a:spcPts val="300"/>
              </a:spcBef>
              <a:buFont typeface="Arial" panose="020B0604020202020204" pitchFamily="34" charset="0"/>
              <a:buChar char="•"/>
            </a:pPr>
            <a:r>
              <a:rPr lang="en-US" dirty="0"/>
              <a:t>Multimedia chat interface, supporting images, video, audio, and files.</a:t>
            </a:r>
          </a:p>
          <a:p>
            <a:pPr marL="171450" indent="-171450">
              <a:spcBef>
                <a:spcPts val="300"/>
              </a:spcBef>
              <a:buFont typeface="Arial" panose="020B0604020202020204" pitchFamily="34" charset="0"/>
              <a:buChar char="•"/>
            </a:pPr>
            <a:r>
              <a:rPr lang="en-US" dirty="0"/>
              <a:t>Navigator workspace, supporting multiple schedules.</a:t>
            </a:r>
          </a:p>
          <a:p>
            <a:pPr marL="171450" indent="-171450">
              <a:spcBef>
                <a:spcPts val="300"/>
              </a:spcBef>
              <a:buFont typeface="Arial" panose="020B0604020202020204" pitchFamily="34" charset="0"/>
              <a:buChar char="•"/>
            </a:pPr>
            <a:r>
              <a:rPr lang="en-US" dirty="0"/>
              <a:t>Planner workflow (in-work &gt; active timelines), API support.</a:t>
            </a:r>
          </a:p>
          <a:p>
            <a:pPr marL="171450" indent="-171450">
              <a:buFontTx/>
              <a:buChar char="-"/>
            </a:pPr>
            <a:endParaRPr lang="en-US" dirty="0"/>
          </a:p>
        </p:txBody>
      </p:sp>
      <p:sp>
        <p:nvSpPr>
          <p:cNvPr id="7" name="Content Placeholder 6"/>
          <p:cNvSpPr>
            <a:spLocks noGrp="1"/>
          </p:cNvSpPr>
          <p:nvPr>
            <p:ph sz="half" idx="14"/>
          </p:nvPr>
        </p:nvSpPr>
        <p:spPr>
          <a:xfrm>
            <a:off x="4639936" y="3979987"/>
            <a:ext cx="4304134" cy="1710813"/>
          </a:xfrm>
        </p:spPr>
        <p:txBody>
          <a:bodyPr lIns="91440" tIns="45720" rIns="91440" bIns="45720" anchor="t"/>
          <a:lstStyle/>
          <a:p>
            <a:r>
              <a:rPr lang="en-US" b="1" dirty="0"/>
              <a:t>HERITAGE</a:t>
            </a:r>
          </a:p>
          <a:p>
            <a:r>
              <a:rPr lang="en-US" dirty="0">
                <a:latin typeface="Arial"/>
                <a:cs typeface="Arial"/>
              </a:rPr>
              <a:t>Members of the Human-Computer Interaction Group (Human Systems Integration Division at NASA Ames) have contributed to scheduling software platforms for two decades, supporting Mars, ISS, and Lunar programs.</a:t>
            </a:r>
          </a:p>
          <a:p>
            <a:r>
              <a:rPr lang="en-US" dirty="0"/>
              <a:t>Playbook is currently used in CLPS and Earth analog missions (HERA, CHAPEA). A variant of Playbook (COCPIT) is currently used for the Mars2020 rover.</a:t>
            </a:r>
          </a:p>
        </p:txBody>
      </p:sp>
      <p:sp>
        <p:nvSpPr>
          <p:cNvPr id="8" name="Content Placeholder 7"/>
          <p:cNvSpPr>
            <a:spLocks noGrp="1"/>
          </p:cNvSpPr>
          <p:nvPr>
            <p:ph sz="half" idx="15"/>
          </p:nvPr>
        </p:nvSpPr>
        <p:spPr>
          <a:xfrm>
            <a:off x="4639936" y="5735330"/>
            <a:ext cx="4304134" cy="693423"/>
          </a:xfrm>
        </p:spPr>
        <p:txBody>
          <a:bodyPr/>
          <a:lstStyle/>
          <a:p>
            <a:r>
              <a:rPr lang="en-US" b="1" dirty="0"/>
              <a:t>APPLICATIONS BEYOND</a:t>
            </a:r>
          </a:p>
          <a:p>
            <a:r>
              <a:rPr lang="en-US" dirty="0"/>
              <a:t>Additional customers enhance and expand capabilities across various types of missions.</a:t>
            </a:r>
          </a:p>
        </p:txBody>
      </p:sp>
      <p:sp>
        <p:nvSpPr>
          <p:cNvPr id="9" name="Content Placeholder 8"/>
          <p:cNvSpPr>
            <a:spLocks noGrp="1"/>
          </p:cNvSpPr>
          <p:nvPr>
            <p:ph sz="half" idx="16"/>
          </p:nvPr>
        </p:nvSpPr>
        <p:spPr>
          <a:xfrm>
            <a:off x="250876" y="3646735"/>
            <a:ext cx="4253190" cy="868404"/>
          </a:xfrm>
        </p:spPr>
        <p:txBody>
          <a:bodyPr/>
          <a:lstStyle/>
          <a:p>
            <a:r>
              <a:rPr lang="en-US" b="1" dirty="0"/>
              <a:t>TECHNICAL CHALLENGE ADDRESSED</a:t>
            </a:r>
            <a:endParaRPr lang="en-US" b="1" strike="sngStrike" dirty="0"/>
          </a:p>
          <a:p>
            <a:r>
              <a:rPr lang="en-US" dirty="0"/>
              <a:t>Enabling completion of highly constrained, operational objectives through a collaborative, web-based planning, scheduling, and execution software for space missions.</a:t>
            </a:r>
          </a:p>
          <a:p>
            <a:endParaRPr lang="en-US" dirty="0"/>
          </a:p>
        </p:txBody>
      </p:sp>
      <p:pic>
        <p:nvPicPr>
          <p:cNvPr id="12" name="Picture 11" descr="A person using a tablet&#10;&#10;AI-generated content may be incorrect.">
            <a:extLst>
              <a:ext uri="{FF2B5EF4-FFF2-40B4-BE49-F238E27FC236}">
                <a16:creationId xmlns:a16="http://schemas.microsoft.com/office/drawing/2014/main" id="{B16428DC-0D93-8986-983D-46255C6308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876" y="868405"/>
            <a:ext cx="4253190" cy="2727679"/>
          </a:xfrm>
          <a:prstGeom prst="rect">
            <a:avLst/>
          </a:prstGeom>
        </p:spPr>
      </p:pic>
      <p:pic>
        <p:nvPicPr>
          <p:cNvPr id="15" name="Picture 14" descr="Icon&#10;&#10;AI-generated content may be incorrect.">
            <a:extLst>
              <a:ext uri="{FF2B5EF4-FFF2-40B4-BE49-F238E27FC236}">
                <a16:creationId xmlns:a16="http://schemas.microsoft.com/office/drawing/2014/main" id="{54911B87-0176-F8ED-BBA3-0ACEEDB8F0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1531" y="3065239"/>
            <a:ext cx="868405" cy="868405"/>
          </a:xfrm>
          <a:prstGeom prst="rect">
            <a:avLst/>
          </a:prstGeom>
        </p:spPr>
      </p:pic>
      <p:sp>
        <p:nvSpPr>
          <p:cNvPr id="4" name="TextBox 3">
            <a:extLst>
              <a:ext uri="{FF2B5EF4-FFF2-40B4-BE49-F238E27FC236}">
                <a16:creationId xmlns:a16="http://schemas.microsoft.com/office/drawing/2014/main" id="{E4A01B47-E36F-39B2-C4DE-1C542DAC222F}"/>
              </a:ext>
            </a:extLst>
          </p:cNvPr>
          <p:cNvSpPr txBox="1"/>
          <p:nvPr/>
        </p:nvSpPr>
        <p:spPr>
          <a:xfrm>
            <a:off x="250876" y="6517344"/>
            <a:ext cx="3151825" cy="276999"/>
          </a:xfrm>
          <a:prstGeom prst="rect">
            <a:avLst/>
          </a:prstGeom>
          <a:noFill/>
        </p:spPr>
        <p:txBody>
          <a:bodyPr wrap="none" rtlCol="0">
            <a:spAutoFit/>
          </a:bodyPr>
          <a:lstStyle/>
          <a:p>
            <a:r>
              <a:rPr lang="en-US" sz="1200" dirty="0"/>
              <a:t>POC: J. J. Marquez, </a:t>
            </a:r>
            <a:r>
              <a:rPr lang="en-US" sz="1200" dirty="0" err="1"/>
              <a:t>jessica.j.marquez@nasa.gov</a:t>
            </a:r>
            <a:endParaRPr lang="en-US" sz="1200" dirty="0"/>
          </a:p>
        </p:txBody>
      </p:sp>
      <p:sp>
        <p:nvSpPr>
          <p:cNvPr id="10" name="TextBox 9">
            <a:extLst>
              <a:ext uri="{FF2B5EF4-FFF2-40B4-BE49-F238E27FC236}">
                <a16:creationId xmlns:a16="http://schemas.microsoft.com/office/drawing/2014/main" id="{BF5CDD7C-EF00-6E0E-2482-4887B9387888}"/>
              </a:ext>
            </a:extLst>
          </p:cNvPr>
          <p:cNvSpPr txBox="1"/>
          <p:nvPr/>
        </p:nvSpPr>
        <p:spPr>
          <a:xfrm>
            <a:off x="4639936" y="6517344"/>
            <a:ext cx="2991973" cy="276999"/>
          </a:xfrm>
          <a:prstGeom prst="rect">
            <a:avLst/>
          </a:prstGeom>
          <a:noFill/>
        </p:spPr>
        <p:txBody>
          <a:bodyPr wrap="none" rtlCol="0">
            <a:spAutoFit/>
          </a:bodyPr>
          <a:lstStyle/>
          <a:p>
            <a:r>
              <a:rPr lang="en-US" sz="1200" dirty="0"/>
              <a:t>https://</a:t>
            </a:r>
            <a:r>
              <a:rPr lang="en-US" sz="1200" dirty="0" err="1"/>
              <a:t>hci.arc.nasa.gov</a:t>
            </a:r>
            <a:r>
              <a:rPr lang="en-US" sz="1200" dirty="0"/>
              <a:t>/work/</a:t>
            </a:r>
            <a:r>
              <a:rPr lang="en-US" sz="1200" dirty="0" err="1"/>
              <a:t>playbook.html</a:t>
            </a:r>
            <a:endParaRPr lang="en-US" sz="1200" dirty="0"/>
          </a:p>
        </p:txBody>
      </p:sp>
    </p:spTree>
    <p:extLst>
      <p:ext uri="{BB962C8B-B14F-4D97-AF65-F5344CB8AC3E}">
        <p14:creationId xmlns:p14="http://schemas.microsoft.com/office/powerpoint/2010/main" val="13579547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67956FD1-027B-4AA9-90AB-E0D1C06098B1}" type="slidenum">
              <a:rPr lang="en-US" smtClean="0"/>
              <a:pPr/>
              <a:t>26</a:t>
            </a:fld>
            <a:endParaRPr lang="en-US" dirty="0"/>
          </a:p>
        </p:txBody>
      </p:sp>
      <p:sp>
        <p:nvSpPr>
          <p:cNvPr id="3" name="Title 2"/>
          <p:cNvSpPr>
            <a:spLocks noGrp="1"/>
          </p:cNvSpPr>
          <p:nvPr>
            <p:ph type="title"/>
          </p:nvPr>
        </p:nvSpPr>
        <p:spPr/>
        <p:txBody>
          <a:bodyPr lIns="91440" tIns="45720" rIns="91440" bIns="45720" anchor="ctr"/>
          <a:lstStyle/>
          <a:p>
            <a:r>
              <a:rPr lang="en-US" sz="2400" dirty="0">
                <a:latin typeface="Helvetica"/>
                <a:cs typeface="Helvetica"/>
              </a:rPr>
              <a:t>Cross-Program Integrated Data Systems (CPIDS)</a:t>
            </a:r>
          </a:p>
        </p:txBody>
      </p:sp>
      <p:sp>
        <p:nvSpPr>
          <p:cNvPr id="5" name="Content Placeholder 4"/>
          <p:cNvSpPr>
            <a:spLocks noGrp="1"/>
          </p:cNvSpPr>
          <p:nvPr>
            <p:ph sz="half" idx="12"/>
          </p:nvPr>
        </p:nvSpPr>
        <p:spPr>
          <a:xfrm>
            <a:off x="250876" y="4556313"/>
            <a:ext cx="4253190" cy="2003072"/>
          </a:xfrm>
        </p:spPr>
        <p:txBody>
          <a:bodyPr lIns="91440" tIns="45720" rIns="91440" bIns="45720" anchor="t"/>
          <a:lstStyle/>
          <a:p>
            <a:r>
              <a:rPr lang="en-US" b="1" dirty="0"/>
              <a:t>SUMMARY </a:t>
            </a:r>
          </a:p>
          <a:p>
            <a:r>
              <a:rPr lang="en-US" b="1" dirty="0">
                <a:latin typeface="Arial"/>
                <a:cs typeface="Arial"/>
              </a:rPr>
              <a:t>CPIDS</a:t>
            </a:r>
            <a:r>
              <a:rPr lang="en-US" dirty="0">
                <a:latin typeface="Arial"/>
                <a:cs typeface="Arial"/>
              </a:rPr>
              <a:t> is a team of Human-Computer Interaction (HCI) professionals using human-centered research methods and design principles to</a:t>
            </a:r>
            <a:r>
              <a:rPr lang="en-US" b="1" dirty="0">
                <a:latin typeface="Arial"/>
                <a:cs typeface="Arial"/>
              </a:rPr>
              <a:t> </a:t>
            </a:r>
            <a:r>
              <a:rPr lang="en-US" dirty="0">
                <a:latin typeface="Arial"/>
                <a:cs typeface="Arial"/>
              </a:rPr>
              <a:t>develop web-based, collaborative software for decision support for safety critical missions. </a:t>
            </a:r>
          </a:p>
          <a:p>
            <a:r>
              <a:rPr lang="en-US" dirty="0">
                <a:latin typeface="Arial"/>
                <a:cs typeface="Arial"/>
              </a:rPr>
              <a:t>We produce a suite of enterprise date integration applications to capture and associate safety, engineering, and operations data for human spaceflight programs.</a:t>
            </a:r>
            <a:endParaRPr lang="en-US" dirty="0"/>
          </a:p>
          <a:p>
            <a:endParaRPr lang="en-US" dirty="0"/>
          </a:p>
          <a:p>
            <a:endParaRPr lang="en-US" dirty="0"/>
          </a:p>
        </p:txBody>
      </p:sp>
      <p:sp>
        <p:nvSpPr>
          <p:cNvPr id="6" name="Content Placeholder 5"/>
          <p:cNvSpPr>
            <a:spLocks noGrp="1"/>
          </p:cNvSpPr>
          <p:nvPr>
            <p:ph sz="half" idx="13"/>
          </p:nvPr>
        </p:nvSpPr>
        <p:spPr>
          <a:xfrm>
            <a:off x="4690880" y="868405"/>
            <a:ext cx="4253190" cy="3183595"/>
          </a:xfrm>
        </p:spPr>
        <p:txBody>
          <a:bodyPr lIns="91440" tIns="45720" rIns="91440" bIns="45720" anchor="t"/>
          <a:lstStyle/>
          <a:p>
            <a:r>
              <a:rPr lang="en-US" b="1" dirty="0"/>
              <a:t>KEY ATTRIBUTES / COMPETENCY</a:t>
            </a:r>
          </a:p>
          <a:p>
            <a:pPr marL="171450" indent="-171450">
              <a:spcBef>
                <a:spcPts val="300"/>
              </a:spcBef>
              <a:buFont typeface="Arial" panose="020B0604020202020204" pitchFamily="34" charset="0"/>
              <a:buChar char="•"/>
            </a:pPr>
            <a:r>
              <a:rPr lang="en-US" dirty="0">
                <a:latin typeface="Arial"/>
                <a:cs typeface="Arial"/>
              </a:rPr>
              <a:t>Our main product is </a:t>
            </a:r>
            <a:r>
              <a:rPr lang="en-US" b="1" dirty="0">
                <a:latin typeface="Arial"/>
                <a:cs typeface="Arial"/>
              </a:rPr>
              <a:t>Mission Assurance Systems (MAS)</a:t>
            </a:r>
            <a:r>
              <a:rPr lang="en-US" dirty="0">
                <a:latin typeface="Arial"/>
                <a:cs typeface="Arial"/>
              </a:rPr>
              <a:t>, a platform of ~30 configurable instances based on user needs, ranging from problem reporting to safety data management to work authorization documents.</a:t>
            </a:r>
          </a:p>
          <a:p>
            <a:pPr marL="171450" indent="-171450">
              <a:spcBef>
                <a:spcPts val="300"/>
              </a:spcBef>
              <a:buFont typeface="Arial" panose="020B0604020202020204" pitchFamily="34" charset="0"/>
              <a:buChar char="•"/>
            </a:pPr>
            <a:r>
              <a:rPr lang="en-US" dirty="0">
                <a:latin typeface="Arial"/>
                <a:cs typeface="Arial"/>
              </a:rPr>
              <a:t>Other products include Schematics Catalog (</a:t>
            </a:r>
            <a:r>
              <a:rPr lang="en-US" dirty="0">
                <a:solidFill>
                  <a:srgbClr val="000000"/>
                </a:solidFill>
                <a:latin typeface="Arial"/>
                <a:cs typeface="Arial"/>
              </a:rPr>
              <a:t>securely upload, search, and navigate schematics</a:t>
            </a:r>
            <a:r>
              <a:rPr lang="en-US" dirty="0">
                <a:latin typeface="Arial"/>
                <a:cs typeface="Arial"/>
              </a:rPr>
              <a:t> collaboratively) and Cross-Program Search (search records and surface links across applications while respecting permissions)</a:t>
            </a:r>
          </a:p>
          <a:p>
            <a:pPr marL="171450" indent="-171450">
              <a:spcBef>
                <a:spcPts val="300"/>
              </a:spcBef>
              <a:buFont typeface="Arial" panose="020B0604020202020204" pitchFamily="34" charset="0"/>
              <a:buChar char="•"/>
            </a:pPr>
            <a:r>
              <a:rPr lang="en-US" dirty="0">
                <a:latin typeface="Arial"/>
                <a:cs typeface="Arial"/>
              </a:rPr>
              <a:t>All offered applications are in operations and are used by Moon-to-Mars and Artemis programs, ISS, WSTF, etc.</a:t>
            </a:r>
          </a:p>
          <a:p>
            <a:pPr marL="171450" indent="-171450">
              <a:spcBef>
                <a:spcPts val="300"/>
              </a:spcBef>
              <a:buFont typeface="Arial" panose="020B0604020202020204" pitchFamily="34" charset="0"/>
              <a:buChar char="•"/>
            </a:pPr>
            <a:r>
              <a:rPr lang="en-US" dirty="0">
                <a:latin typeface="Arial"/>
                <a:cs typeface="Arial"/>
              </a:rPr>
              <a:t>Notable applications include: CP-Hazard, ISS Hazard, CP-LMS, CP-OMS, CP-FMEA, and more.</a:t>
            </a:r>
          </a:p>
          <a:p>
            <a:pPr marL="171450" indent="-171450">
              <a:spcBef>
                <a:spcPts val="300"/>
              </a:spcBef>
              <a:buFont typeface="Arial" panose="020B0604020202020204" pitchFamily="34" charset="0"/>
              <a:buChar char="•"/>
            </a:pPr>
            <a:r>
              <a:rPr lang="en-US" dirty="0">
                <a:latin typeface="Arial"/>
                <a:cs typeface="Arial"/>
              </a:rPr>
              <a:t>Notable features include: digital signatures for asynchronous workflow management, version history to support configuration management, and role-based permissions for distributed read, write, and edit access.</a:t>
            </a:r>
          </a:p>
          <a:p>
            <a:pPr marL="171450" indent="-171450">
              <a:spcBef>
                <a:spcPts val="300"/>
              </a:spcBef>
              <a:buFont typeface="Arial" panose="020B0604020202020204" pitchFamily="34" charset="0"/>
              <a:buChar char="•"/>
            </a:pPr>
            <a:endParaRPr lang="en-US" dirty="0"/>
          </a:p>
          <a:p>
            <a:pPr marL="171450" indent="-171450">
              <a:buFontTx/>
              <a:buChar char="-"/>
            </a:pPr>
            <a:endParaRPr lang="en-US" dirty="0"/>
          </a:p>
          <a:p>
            <a:pPr marL="171450" indent="-171450">
              <a:buFontTx/>
              <a:buChar char="-"/>
            </a:pPr>
            <a:endParaRPr lang="en-US" dirty="0"/>
          </a:p>
        </p:txBody>
      </p:sp>
      <p:sp>
        <p:nvSpPr>
          <p:cNvPr id="7" name="Content Placeholder 6"/>
          <p:cNvSpPr>
            <a:spLocks noGrp="1"/>
          </p:cNvSpPr>
          <p:nvPr>
            <p:ph sz="half" idx="14"/>
          </p:nvPr>
        </p:nvSpPr>
        <p:spPr>
          <a:xfrm>
            <a:off x="4690880" y="4154161"/>
            <a:ext cx="4253190" cy="1642790"/>
          </a:xfrm>
        </p:spPr>
        <p:txBody>
          <a:bodyPr lIns="91440" tIns="45720" rIns="91440" bIns="45720" anchor="t"/>
          <a:lstStyle/>
          <a:p>
            <a:r>
              <a:rPr lang="en-US" b="1" dirty="0"/>
              <a:t>HERITAGE</a:t>
            </a:r>
          </a:p>
          <a:p>
            <a:r>
              <a:rPr lang="en-US" dirty="0">
                <a:latin typeface="Arial"/>
                <a:cs typeface="Arial"/>
              </a:rPr>
              <a:t>The CPIDS team and MAS applications have been operational for 20+ years. These applications have been used in support of ISS safety engineering, White Sands Test Facility and Arc Jet Test Facility operations, and Artemis I launch operations and will be used to support future Artemis </a:t>
            </a:r>
            <a:r>
              <a:rPr lang="en-US">
                <a:latin typeface="Arial"/>
                <a:cs typeface="Arial"/>
              </a:rPr>
              <a:t>missions.</a:t>
            </a:r>
            <a:endParaRPr lang="en-US" dirty="0"/>
          </a:p>
        </p:txBody>
      </p:sp>
      <p:sp>
        <p:nvSpPr>
          <p:cNvPr id="8" name="Content Placeholder 7"/>
          <p:cNvSpPr>
            <a:spLocks noGrp="1"/>
          </p:cNvSpPr>
          <p:nvPr>
            <p:ph sz="half" idx="15"/>
          </p:nvPr>
        </p:nvSpPr>
        <p:spPr>
          <a:xfrm>
            <a:off x="4690880" y="5865962"/>
            <a:ext cx="4253190" cy="693423"/>
          </a:xfrm>
        </p:spPr>
        <p:txBody>
          <a:bodyPr lIns="91440" tIns="45720" rIns="91440" bIns="45720" anchor="t"/>
          <a:lstStyle/>
          <a:p>
            <a:r>
              <a:rPr lang="en-US" b="1" dirty="0"/>
              <a:t>APPLICATIONS BEYOND</a:t>
            </a:r>
          </a:p>
          <a:p>
            <a:r>
              <a:rPr lang="en-US" dirty="0">
                <a:latin typeface="Arial"/>
                <a:cs typeface="Arial"/>
              </a:rPr>
              <a:t>Any needs for capturing, reviewing, managing, or integrating structured data. </a:t>
            </a:r>
            <a:endParaRPr lang="en-US" dirty="0"/>
          </a:p>
        </p:txBody>
      </p:sp>
      <p:sp>
        <p:nvSpPr>
          <p:cNvPr id="9" name="Content Placeholder 8"/>
          <p:cNvSpPr>
            <a:spLocks noGrp="1"/>
          </p:cNvSpPr>
          <p:nvPr>
            <p:ph sz="half" idx="16"/>
          </p:nvPr>
        </p:nvSpPr>
        <p:spPr>
          <a:xfrm>
            <a:off x="250876" y="3701165"/>
            <a:ext cx="4253190" cy="750066"/>
          </a:xfrm>
        </p:spPr>
        <p:txBody>
          <a:bodyPr lIns="91440" tIns="45720" rIns="91440" bIns="45720" anchor="t"/>
          <a:lstStyle/>
          <a:p>
            <a:r>
              <a:rPr lang="en-US" b="1" dirty="0"/>
              <a:t>TECHNICAL CHALLENGE ADDRESSED</a:t>
            </a:r>
            <a:endParaRPr lang="en-US" b="1" strike="sngStrike" dirty="0"/>
          </a:p>
          <a:p>
            <a:r>
              <a:rPr lang="en-US" dirty="0">
                <a:latin typeface="Arial"/>
                <a:cs typeface="Arial"/>
              </a:rPr>
              <a:t>Collaborative, web-based structured data systems to support distributed teams with data management.</a:t>
            </a:r>
          </a:p>
          <a:p>
            <a:endParaRPr lang="en-US" dirty="0"/>
          </a:p>
        </p:txBody>
      </p:sp>
      <p:pic>
        <p:nvPicPr>
          <p:cNvPr id="10" name="Picture 9">
            <a:extLst>
              <a:ext uri="{FF2B5EF4-FFF2-40B4-BE49-F238E27FC236}">
                <a16:creationId xmlns:a16="http://schemas.microsoft.com/office/drawing/2014/main" id="{BC33FFEE-0174-B507-8F6D-5DD5A6251978}"/>
              </a:ext>
            </a:extLst>
          </p:cNvPr>
          <p:cNvPicPr>
            <a:picLocks noChangeAspect="1"/>
          </p:cNvPicPr>
          <p:nvPr/>
        </p:nvPicPr>
        <p:blipFill>
          <a:blip r:embed="rId3"/>
          <a:stretch>
            <a:fillRect/>
          </a:stretch>
        </p:blipFill>
        <p:spPr>
          <a:xfrm>
            <a:off x="1813823" y="1704700"/>
            <a:ext cx="2678181" cy="1891471"/>
          </a:xfrm>
          <a:prstGeom prst="rect">
            <a:avLst/>
          </a:prstGeom>
        </p:spPr>
      </p:pic>
      <p:pic>
        <p:nvPicPr>
          <p:cNvPr id="4" name="Picture 3">
            <a:extLst>
              <a:ext uri="{FF2B5EF4-FFF2-40B4-BE49-F238E27FC236}">
                <a16:creationId xmlns:a16="http://schemas.microsoft.com/office/drawing/2014/main" id="{8D7A6E83-0DD9-2C4F-3668-928E8C5A6EF4}"/>
              </a:ext>
            </a:extLst>
          </p:cNvPr>
          <p:cNvPicPr>
            <a:picLocks noChangeAspect="1"/>
          </p:cNvPicPr>
          <p:nvPr/>
        </p:nvPicPr>
        <p:blipFill>
          <a:blip r:embed="rId4"/>
          <a:stretch>
            <a:fillRect/>
          </a:stretch>
        </p:blipFill>
        <p:spPr>
          <a:xfrm>
            <a:off x="136870" y="864842"/>
            <a:ext cx="2465043" cy="1969881"/>
          </a:xfrm>
          <a:prstGeom prst="rect">
            <a:avLst/>
          </a:prstGeom>
        </p:spPr>
      </p:pic>
      <p:sp>
        <p:nvSpPr>
          <p:cNvPr id="11" name="TextBox 10">
            <a:extLst>
              <a:ext uri="{FF2B5EF4-FFF2-40B4-BE49-F238E27FC236}">
                <a16:creationId xmlns:a16="http://schemas.microsoft.com/office/drawing/2014/main" id="{9A72D067-4EBE-AF47-1339-B481B46D5313}"/>
              </a:ext>
            </a:extLst>
          </p:cNvPr>
          <p:cNvSpPr txBox="1"/>
          <p:nvPr/>
        </p:nvSpPr>
        <p:spPr>
          <a:xfrm>
            <a:off x="251669" y="6564385"/>
            <a:ext cx="420078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Arial"/>
                <a:ea typeface="Calibri"/>
                <a:cs typeface="Calibri"/>
              </a:rPr>
              <a:t>POC: Liz Wagstaff (elizabeth.wagstaff@nasa.gov), NASA Ames</a:t>
            </a:r>
          </a:p>
        </p:txBody>
      </p:sp>
    </p:spTree>
    <p:extLst>
      <p:ext uri="{BB962C8B-B14F-4D97-AF65-F5344CB8AC3E}">
        <p14:creationId xmlns:p14="http://schemas.microsoft.com/office/powerpoint/2010/main" val="29795956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67956FD1-027B-4AA9-90AB-E0D1C06098B1}" type="slidenum">
              <a:rPr lang="en-US" smtClean="0"/>
              <a:pPr/>
              <a:t>27</a:t>
            </a:fld>
            <a:endParaRPr lang="en-US" dirty="0"/>
          </a:p>
        </p:txBody>
      </p:sp>
      <p:sp>
        <p:nvSpPr>
          <p:cNvPr id="3" name="Title 2"/>
          <p:cNvSpPr>
            <a:spLocks noGrp="1"/>
          </p:cNvSpPr>
          <p:nvPr>
            <p:ph type="title"/>
          </p:nvPr>
        </p:nvSpPr>
        <p:spPr>
          <a:xfrm>
            <a:off x="250876" y="83500"/>
            <a:ext cx="7499753" cy="660779"/>
          </a:xfrm>
        </p:spPr>
        <p:txBody>
          <a:bodyPr/>
          <a:lstStyle/>
          <a:p>
            <a:r>
              <a:rPr lang="en-US" sz="2400" dirty="0"/>
              <a:t>Aerothermodynamics and Thermal Protection Systems (TPS) for Low Earth Orbit (LEO) Return</a:t>
            </a:r>
          </a:p>
        </p:txBody>
      </p:sp>
      <p:sp>
        <p:nvSpPr>
          <p:cNvPr id="5" name="Content Placeholder 4"/>
          <p:cNvSpPr>
            <a:spLocks noGrp="1"/>
          </p:cNvSpPr>
          <p:nvPr>
            <p:ph sz="half" idx="12"/>
          </p:nvPr>
        </p:nvSpPr>
        <p:spPr>
          <a:xfrm>
            <a:off x="155162" y="4437600"/>
            <a:ext cx="4416838" cy="2336899"/>
          </a:xfrm>
        </p:spPr>
        <p:txBody>
          <a:bodyPr/>
          <a:lstStyle/>
          <a:p>
            <a:r>
              <a:rPr lang="en-US" b="1" dirty="0"/>
              <a:t>SUMMARY </a:t>
            </a:r>
          </a:p>
          <a:p>
            <a:r>
              <a:rPr lang="en-US" dirty="0"/>
              <a:t>LEO down-mass options are of great interest in the growing LEO economy. NASA Ames provides Government expertise and intellectual property to emerging commercial space companies in aeroshell design and analysis. </a:t>
            </a:r>
          </a:p>
          <a:p>
            <a:r>
              <a:rPr lang="en-US" dirty="0"/>
              <a:t>NASA Ames has expertise in aerothermodynamics and thermal protection system (TPS) materials and integration approaches that can be applied to the selection and sizing of the TPS for aeroshells. NASA developed TPS materials can also easily be tech-transferred to allow companies to make their own material for their missions and further commercial growth. </a:t>
            </a:r>
            <a:endParaRPr lang="en-US" dirty="0">
              <a:solidFill>
                <a:srgbClr val="00B050"/>
              </a:solidFill>
            </a:endParaRPr>
          </a:p>
          <a:p>
            <a:endParaRPr lang="en-US" dirty="0"/>
          </a:p>
          <a:p>
            <a:endParaRPr lang="en-US" dirty="0"/>
          </a:p>
        </p:txBody>
      </p:sp>
      <p:sp>
        <p:nvSpPr>
          <p:cNvPr id="6" name="Content Placeholder 5"/>
          <p:cNvSpPr>
            <a:spLocks noGrp="1"/>
          </p:cNvSpPr>
          <p:nvPr>
            <p:ph sz="half" idx="13"/>
          </p:nvPr>
        </p:nvSpPr>
        <p:spPr>
          <a:xfrm>
            <a:off x="4690880" y="824861"/>
            <a:ext cx="4253190" cy="2602090"/>
          </a:xfrm>
        </p:spPr>
        <p:txBody>
          <a:bodyPr/>
          <a:lstStyle/>
          <a:p>
            <a:r>
              <a:rPr lang="en-US" b="1" dirty="0"/>
              <a:t>KEY ATTRIBUTES / COMPETENCY</a:t>
            </a:r>
          </a:p>
          <a:p>
            <a:r>
              <a:rPr lang="en-US" dirty="0"/>
              <a:t>NASA Ames develops and validates entry system design and analysis tools including: DPLR, a hypersonic flow solver for convective heating prediction; NEQAIR, a spectral radiation transport solver for radiative heating prediction, and FIAT, a material response solver for in-depth temperature prediction. All tools are available for release to commercial space companies.</a:t>
            </a:r>
          </a:p>
          <a:p>
            <a:r>
              <a:rPr lang="en-US" dirty="0"/>
              <a:t>Conformal PICA is a NASA invented ablative TPS that is more mass/cost efficient than state-of-the-art rigid PICA and fully capable of handling LEO return forebody environments. </a:t>
            </a:r>
          </a:p>
          <a:p>
            <a:r>
              <a:rPr lang="en-US" dirty="0"/>
              <a:t>SIRCA is a NASA invented ablative TPS fully capable of handling LEO return aftbody environments.</a:t>
            </a:r>
          </a:p>
          <a:p>
            <a:endParaRPr lang="en-US" dirty="0"/>
          </a:p>
          <a:p>
            <a:pPr marL="171450" indent="-171450">
              <a:buFontTx/>
              <a:buChar char="-"/>
            </a:pPr>
            <a:endParaRPr lang="en-US" dirty="0"/>
          </a:p>
          <a:p>
            <a:pPr marL="171450" indent="-171450">
              <a:buFontTx/>
              <a:buChar char="-"/>
            </a:pPr>
            <a:endParaRPr lang="en-US" dirty="0"/>
          </a:p>
        </p:txBody>
      </p:sp>
      <p:sp>
        <p:nvSpPr>
          <p:cNvPr id="7" name="Content Placeholder 6"/>
          <p:cNvSpPr>
            <a:spLocks noGrp="1"/>
          </p:cNvSpPr>
          <p:nvPr>
            <p:ph sz="half" idx="14"/>
          </p:nvPr>
        </p:nvSpPr>
        <p:spPr>
          <a:xfrm>
            <a:off x="4690880" y="3485113"/>
            <a:ext cx="4253190" cy="2115537"/>
          </a:xfrm>
        </p:spPr>
        <p:txBody>
          <a:bodyPr/>
          <a:lstStyle/>
          <a:p>
            <a:r>
              <a:rPr lang="en-US" b="1" dirty="0"/>
              <a:t>HERITAGE</a:t>
            </a:r>
          </a:p>
          <a:p>
            <a:pPr marL="171450" indent="-171450">
              <a:buFont typeface="Arial" panose="020B0604020202020204" pitchFamily="34" charset="0"/>
              <a:buChar char="•"/>
            </a:pPr>
            <a:r>
              <a:rPr lang="en-US" dirty="0"/>
              <a:t>Ames has supported the design of all NASA LEO return missions to date with its aerothermodynamics and TPS expertise.</a:t>
            </a:r>
          </a:p>
          <a:p>
            <a:pPr marL="171450" indent="-171450">
              <a:buFont typeface="Arial" panose="020B0604020202020204" pitchFamily="34" charset="0"/>
              <a:buChar char="•"/>
            </a:pPr>
            <a:r>
              <a:rPr lang="en-US" dirty="0"/>
              <a:t>Rigid PICA flew on Stardust, MSL/M2020, and OSIRIS-REx. </a:t>
            </a:r>
          </a:p>
          <a:p>
            <a:pPr marL="171450" indent="-171450">
              <a:buFont typeface="Arial" panose="020B0604020202020204" pitchFamily="34" charset="0"/>
              <a:buChar char="•"/>
            </a:pPr>
            <a:r>
              <a:rPr lang="en-US" dirty="0"/>
              <a:t>PICA is made by FMI who produces the </a:t>
            </a:r>
            <a:r>
              <a:rPr lang="en-US" dirty="0" err="1"/>
              <a:t>FiberForm</a:t>
            </a:r>
            <a:r>
              <a:rPr lang="en-US" dirty="0"/>
              <a:t> preform for PICA. </a:t>
            </a:r>
            <a:r>
              <a:rPr lang="en-US" dirty="0" err="1"/>
              <a:t>FiberForm</a:t>
            </a:r>
            <a:r>
              <a:rPr lang="en-US" dirty="0"/>
              <a:t> is no-longer commercially available and is only made for NASA (Dragonfly and MSR SRL). Minimum order costs in the $millions.</a:t>
            </a:r>
          </a:p>
        </p:txBody>
      </p:sp>
      <p:sp>
        <p:nvSpPr>
          <p:cNvPr id="8" name="Content Placeholder 7"/>
          <p:cNvSpPr>
            <a:spLocks noGrp="1"/>
          </p:cNvSpPr>
          <p:nvPr>
            <p:ph sz="half" idx="15"/>
          </p:nvPr>
        </p:nvSpPr>
        <p:spPr>
          <a:xfrm>
            <a:off x="4690880" y="5626840"/>
            <a:ext cx="4253190" cy="751204"/>
          </a:xfrm>
        </p:spPr>
        <p:txBody>
          <a:bodyPr/>
          <a:lstStyle/>
          <a:p>
            <a:r>
              <a:rPr lang="en-US" b="1" dirty="0"/>
              <a:t>APPLICATIONS BEYOND</a:t>
            </a:r>
          </a:p>
          <a:p>
            <a:r>
              <a:rPr lang="en-US" dirty="0"/>
              <a:t>NASA developed tool and TPS technologies can also be leveraged for Lunar Return and Mars missions. </a:t>
            </a:r>
          </a:p>
        </p:txBody>
      </p:sp>
      <p:sp>
        <p:nvSpPr>
          <p:cNvPr id="9" name="Content Placeholder 8"/>
          <p:cNvSpPr>
            <a:spLocks noGrp="1"/>
          </p:cNvSpPr>
          <p:nvPr>
            <p:ph sz="half" idx="16"/>
          </p:nvPr>
        </p:nvSpPr>
        <p:spPr>
          <a:xfrm>
            <a:off x="155162" y="2900616"/>
            <a:ext cx="4416838" cy="1504326"/>
          </a:xfrm>
        </p:spPr>
        <p:txBody>
          <a:bodyPr/>
          <a:lstStyle/>
          <a:p>
            <a:r>
              <a:rPr lang="en-US" b="1" dirty="0"/>
              <a:t>TECHNICAL / SCIENTIFIC CHALLENGE ADDRESSED</a:t>
            </a:r>
            <a:endParaRPr lang="en-US" b="1" strike="sngStrike" dirty="0"/>
          </a:p>
          <a:p>
            <a:r>
              <a:rPr lang="en-US" dirty="0"/>
              <a:t>NASA Ames assists with aeroshell design and analysis for LEO return and has provided Conformal PICA (Phenolic Impregnated Carbon Ablator) and SIRCA (Silicone Infused Refractory Ceramic Ablator) for the entry aeroshells of emerging commercial space companies. Ames continues to partner with commercial space companies on lower cost TPS options.</a:t>
            </a:r>
          </a:p>
          <a:p>
            <a:endParaRPr lang="en-US" dirty="0"/>
          </a:p>
        </p:txBody>
      </p:sp>
      <p:pic>
        <p:nvPicPr>
          <p:cNvPr id="12" name="Picture 11">
            <a:extLst>
              <a:ext uri="{FF2B5EF4-FFF2-40B4-BE49-F238E27FC236}">
                <a16:creationId xmlns:a16="http://schemas.microsoft.com/office/drawing/2014/main" id="{57D8BAD8-2EEB-7B08-D7C0-A7DF7A91BBF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88228" y="876525"/>
            <a:ext cx="819203" cy="829911"/>
          </a:xfrm>
          <a:prstGeom prst="rect">
            <a:avLst/>
          </a:prstGeom>
        </p:spPr>
      </p:pic>
      <p:sp>
        <p:nvSpPr>
          <p:cNvPr id="4" name="Content Placeholder 7">
            <a:extLst>
              <a:ext uri="{FF2B5EF4-FFF2-40B4-BE49-F238E27FC236}">
                <a16:creationId xmlns:a16="http://schemas.microsoft.com/office/drawing/2014/main" id="{4C1BD584-EAFA-DC2F-E9D8-8472F5C48DD6}"/>
              </a:ext>
            </a:extLst>
          </p:cNvPr>
          <p:cNvSpPr txBox="1">
            <a:spLocks/>
          </p:cNvSpPr>
          <p:nvPr/>
        </p:nvSpPr>
        <p:spPr>
          <a:xfrm>
            <a:off x="4690880" y="6415120"/>
            <a:ext cx="4253190" cy="365126"/>
          </a:xfrm>
          <a:prstGeom prst="rect">
            <a:avLst/>
          </a:prstGeom>
          <a:ln>
            <a:solidFill>
              <a:schemeClr val="tx1"/>
            </a:solidFill>
          </a:ln>
        </p:spPr>
        <p:txBody>
          <a:bodyPr/>
          <a:lstStyle>
            <a:lvl1pPr marL="0" indent="0" algn="l" defTabSz="914400" rtl="0" eaLnBrk="1" latinLnBrk="0" hangingPunct="1">
              <a:lnSpc>
                <a:spcPct val="90000"/>
              </a:lnSpc>
              <a:spcBef>
                <a:spcPts val="1000"/>
              </a:spcBef>
              <a:buFontTx/>
              <a:buNone/>
              <a:defRPr sz="12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00B0F0"/>
                </a:solidFill>
              </a:rPr>
              <a:t>POC: Matt Gasch – NASA Ames Research Center</a:t>
            </a:r>
            <a:endParaRPr lang="en-US" dirty="0">
              <a:solidFill>
                <a:srgbClr val="00B0F0"/>
              </a:solidFill>
            </a:endParaRPr>
          </a:p>
        </p:txBody>
      </p:sp>
      <p:pic>
        <p:nvPicPr>
          <p:cNvPr id="22" name="Picture 21" descr="A picture containing outdoor, sky, grass, sunset&#10;&#10;AI-generated content may be incorrect.">
            <a:extLst>
              <a:ext uri="{FF2B5EF4-FFF2-40B4-BE49-F238E27FC236}">
                <a16:creationId xmlns:a16="http://schemas.microsoft.com/office/drawing/2014/main" id="{F5CBFCDC-B8C7-4807-C0BB-264DE3D36AE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63291" y="951111"/>
            <a:ext cx="2838644" cy="1890064"/>
          </a:xfrm>
          <a:prstGeom prst="rect">
            <a:avLst/>
          </a:prstGeom>
        </p:spPr>
      </p:pic>
      <p:pic>
        <p:nvPicPr>
          <p:cNvPr id="11" name="Picture 10" descr="A close-up of a potato&#10;&#10;Description automatically generated with medium confidence">
            <a:extLst>
              <a:ext uri="{FF2B5EF4-FFF2-40B4-BE49-F238E27FC236}">
                <a16:creationId xmlns:a16="http://schemas.microsoft.com/office/drawing/2014/main" id="{B346989B-F299-E9C5-30D1-C23BD61FFBEC}"/>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colorTemperature colorTemp="53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a:off x="3085384" y="1824782"/>
            <a:ext cx="1563772" cy="868763"/>
          </a:xfrm>
          <a:prstGeom prst="rect">
            <a:avLst/>
          </a:prstGeom>
        </p:spPr>
      </p:pic>
    </p:spTree>
    <p:extLst>
      <p:ext uri="{BB962C8B-B14F-4D97-AF65-F5344CB8AC3E}">
        <p14:creationId xmlns:p14="http://schemas.microsoft.com/office/powerpoint/2010/main" val="2694840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9083D8-36F1-6927-F1CD-A0F6F70DFA2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6BE184E-FB66-892B-5C9B-278B0B3F7C7A}"/>
              </a:ext>
            </a:extLst>
          </p:cNvPr>
          <p:cNvSpPr>
            <a:spLocks noGrp="1"/>
          </p:cNvSpPr>
          <p:nvPr>
            <p:ph type="sldNum" sz="quarter" idx="11"/>
          </p:nvPr>
        </p:nvSpPr>
        <p:spPr/>
        <p:txBody>
          <a:bodyPr/>
          <a:lstStyle/>
          <a:p>
            <a:fld id="{67956FD1-027B-4AA9-90AB-E0D1C06098B1}" type="slidenum">
              <a:rPr lang="en-US" smtClean="0"/>
              <a:pPr/>
              <a:t>28</a:t>
            </a:fld>
            <a:endParaRPr lang="en-US" dirty="0"/>
          </a:p>
        </p:txBody>
      </p:sp>
      <p:sp>
        <p:nvSpPr>
          <p:cNvPr id="3" name="Title 2">
            <a:extLst>
              <a:ext uri="{FF2B5EF4-FFF2-40B4-BE49-F238E27FC236}">
                <a16:creationId xmlns:a16="http://schemas.microsoft.com/office/drawing/2014/main" id="{6D3BDC22-E6F3-4917-001E-5547DFC8501C}"/>
              </a:ext>
            </a:extLst>
          </p:cNvPr>
          <p:cNvSpPr>
            <a:spLocks noGrp="1"/>
          </p:cNvSpPr>
          <p:nvPr>
            <p:ph type="title"/>
          </p:nvPr>
        </p:nvSpPr>
        <p:spPr>
          <a:xfrm>
            <a:off x="947058" y="83500"/>
            <a:ext cx="6438480" cy="660779"/>
          </a:xfrm>
        </p:spPr>
        <p:txBody>
          <a:bodyPr/>
          <a:lstStyle/>
          <a:p>
            <a:r>
              <a:rPr lang="en-US" sz="2400" dirty="0"/>
              <a:t>Non-Propulsive Control Systems for Low Earth Orbit Return</a:t>
            </a:r>
          </a:p>
        </p:txBody>
      </p:sp>
      <p:sp>
        <p:nvSpPr>
          <p:cNvPr id="5" name="Content Placeholder 4">
            <a:extLst>
              <a:ext uri="{FF2B5EF4-FFF2-40B4-BE49-F238E27FC236}">
                <a16:creationId xmlns:a16="http://schemas.microsoft.com/office/drawing/2014/main" id="{190465AE-3957-15CD-7F07-C877724CF4F4}"/>
              </a:ext>
            </a:extLst>
          </p:cNvPr>
          <p:cNvSpPr>
            <a:spLocks noGrp="1"/>
          </p:cNvSpPr>
          <p:nvPr>
            <p:ph sz="half" idx="12"/>
          </p:nvPr>
        </p:nvSpPr>
        <p:spPr>
          <a:xfrm>
            <a:off x="230886" y="4852715"/>
            <a:ext cx="4341114" cy="1884714"/>
          </a:xfrm>
        </p:spPr>
        <p:txBody>
          <a:bodyPr/>
          <a:lstStyle/>
          <a:p>
            <a:r>
              <a:rPr lang="en-US" b="1" dirty="0"/>
              <a:t>SUMMARY </a:t>
            </a:r>
            <a:endParaRPr lang="en-US" dirty="0"/>
          </a:p>
          <a:p>
            <a:r>
              <a:rPr lang="en-US" dirty="0"/>
              <a:t>NASA developed guidance and control tools to explore and design non-propulsive control systems and compare against heritage reaction control systems (RCS) to understand advantages that such novel control systems could introduce with respect to volume, mass, and maneuverability. Most recently, the Agency has begun providing precision guidance and control system support to commercial space transportation to advance space transportation applications of mechanically-deployable entry systems.</a:t>
            </a:r>
          </a:p>
        </p:txBody>
      </p:sp>
      <p:sp>
        <p:nvSpPr>
          <p:cNvPr id="6" name="Content Placeholder 5">
            <a:extLst>
              <a:ext uri="{FF2B5EF4-FFF2-40B4-BE49-F238E27FC236}">
                <a16:creationId xmlns:a16="http://schemas.microsoft.com/office/drawing/2014/main" id="{EB7C1784-7582-7012-3783-D22C8BB3DB40}"/>
              </a:ext>
            </a:extLst>
          </p:cNvPr>
          <p:cNvSpPr>
            <a:spLocks noGrp="1"/>
          </p:cNvSpPr>
          <p:nvPr>
            <p:ph sz="half" idx="13"/>
          </p:nvPr>
        </p:nvSpPr>
        <p:spPr>
          <a:xfrm>
            <a:off x="4690880" y="868404"/>
            <a:ext cx="4253190" cy="3460275"/>
          </a:xfrm>
        </p:spPr>
        <p:txBody>
          <a:bodyPr/>
          <a:lstStyle/>
          <a:p>
            <a:r>
              <a:rPr lang="en-US" b="1" dirty="0"/>
              <a:t>NASA Ames Capabilities</a:t>
            </a:r>
          </a:p>
          <a:p>
            <a:pPr marL="171450" indent="-171450">
              <a:buFont typeface="Arial" panose="020B0604020202020204" pitchFamily="34" charset="0"/>
              <a:buChar char="•"/>
            </a:pPr>
            <a:r>
              <a:rPr lang="en-US" dirty="0"/>
              <a:t>Patented technology, </a:t>
            </a:r>
            <a:r>
              <a:rPr lang="en-US" dirty="0">
                <a:hlinkClick r:id="rId3"/>
              </a:rPr>
              <a:t>Aerospace Vehicle Entry Flightpath Control </a:t>
            </a:r>
            <a:r>
              <a:rPr lang="en-US" dirty="0"/>
              <a:t>(U.S. Patent No. 11,772,828).</a:t>
            </a:r>
          </a:p>
          <a:p>
            <a:pPr marL="171450" indent="-171450">
              <a:buFont typeface="Arial" panose="020B0604020202020204" pitchFamily="34" charset="0"/>
              <a:buChar char="•"/>
            </a:pPr>
            <a:r>
              <a:rPr lang="en-US" dirty="0"/>
              <a:t>Mechanical design and system engineering of different types of non-propulsive control systems that include but are not limited to control surfaces such as flaps or trim tabs, center of gravity shifts via mass movement, aeroshell shape morphing, or any combination of these.</a:t>
            </a:r>
          </a:p>
          <a:p>
            <a:pPr marL="171450" indent="-171450">
              <a:buFont typeface="Arial" panose="020B0604020202020204" pitchFamily="34" charset="0"/>
              <a:buChar char="•"/>
            </a:pPr>
            <a:r>
              <a:rPr lang="en-US" dirty="0"/>
              <a:t>Generation of anchored aerodynamic databases for a high-fidelity understanding of aerodynamics and aerothermodynamic performance of non-propulsive control systems.</a:t>
            </a:r>
          </a:p>
          <a:p>
            <a:pPr marL="171450" indent="-171450">
              <a:buFont typeface="Arial" panose="020B0604020202020204" pitchFamily="34" charset="0"/>
              <a:buChar char="•"/>
            </a:pPr>
            <a:r>
              <a:rPr lang="en-US" dirty="0"/>
              <a:t>Three degree-of-freedom (3-DOF) analysis of trajectory simulations and 6-DOF simulations to understand vehicle stability and control envelope.</a:t>
            </a:r>
          </a:p>
          <a:p>
            <a:pPr marL="171450" indent="-171450">
              <a:buFont typeface="Arial" panose="020B0604020202020204" pitchFamily="34" charset="0"/>
              <a:buChar char="•"/>
            </a:pPr>
            <a:r>
              <a:rPr lang="en-US" dirty="0"/>
              <a:t>Monte Carlo analysis to define solution robustness.</a:t>
            </a:r>
          </a:p>
        </p:txBody>
      </p:sp>
      <p:sp>
        <p:nvSpPr>
          <p:cNvPr id="7" name="Content Placeholder 6">
            <a:extLst>
              <a:ext uri="{FF2B5EF4-FFF2-40B4-BE49-F238E27FC236}">
                <a16:creationId xmlns:a16="http://schemas.microsoft.com/office/drawing/2014/main" id="{7A13982C-9A88-8350-39C2-7F06DD157CB7}"/>
              </a:ext>
            </a:extLst>
          </p:cNvPr>
          <p:cNvSpPr>
            <a:spLocks noGrp="1"/>
          </p:cNvSpPr>
          <p:nvPr>
            <p:ph sz="half" idx="14"/>
          </p:nvPr>
        </p:nvSpPr>
        <p:spPr>
          <a:xfrm>
            <a:off x="4690880" y="4400421"/>
            <a:ext cx="4253190" cy="849701"/>
          </a:xfrm>
        </p:spPr>
        <p:txBody>
          <a:bodyPr/>
          <a:lstStyle/>
          <a:p>
            <a:r>
              <a:rPr lang="en-US" b="1" dirty="0"/>
              <a:t>HERITAGE</a:t>
            </a:r>
          </a:p>
          <a:p>
            <a:pPr marL="171450" indent="-171450">
              <a:buFont typeface="Arial" panose="020B0604020202020204" pitchFamily="34" charset="0"/>
              <a:buChar char="•"/>
            </a:pPr>
            <a:r>
              <a:rPr lang="en-US" dirty="0"/>
              <a:t>Leverage control system development achieved for mechanically-deployable entry system architecture and design applications.</a:t>
            </a:r>
          </a:p>
        </p:txBody>
      </p:sp>
      <p:sp>
        <p:nvSpPr>
          <p:cNvPr id="8" name="Content Placeholder 7">
            <a:extLst>
              <a:ext uri="{FF2B5EF4-FFF2-40B4-BE49-F238E27FC236}">
                <a16:creationId xmlns:a16="http://schemas.microsoft.com/office/drawing/2014/main" id="{05A4C1BA-B779-4F61-A9EF-A147CC7A18A5}"/>
              </a:ext>
            </a:extLst>
          </p:cNvPr>
          <p:cNvSpPr>
            <a:spLocks noGrp="1"/>
          </p:cNvSpPr>
          <p:nvPr>
            <p:ph sz="half" idx="15"/>
          </p:nvPr>
        </p:nvSpPr>
        <p:spPr>
          <a:xfrm>
            <a:off x="4690880" y="5321863"/>
            <a:ext cx="4253190" cy="738488"/>
          </a:xfrm>
        </p:spPr>
        <p:txBody>
          <a:bodyPr/>
          <a:lstStyle/>
          <a:p>
            <a:r>
              <a:rPr lang="en-US" b="1" dirty="0"/>
              <a:t>APPLICATIONS BEYOND</a:t>
            </a:r>
            <a:endParaRPr lang="en-US" b="1" dirty="0">
              <a:solidFill>
                <a:srgbClr val="FF0000"/>
              </a:solidFill>
            </a:endParaRPr>
          </a:p>
          <a:p>
            <a:pPr marL="171450" indent="-171450">
              <a:buFont typeface="Arial" panose="020B0604020202020204" pitchFamily="34" charset="0"/>
              <a:buChar char="•"/>
            </a:pPr>
            <a:r>
              <a:rPr lang="en-US" dirty="0"/>
              <a:t>Reentry and aerocapture applications for future space systems.</a:t>
            </a:r>
          </a:p>
        </p:txBody>
      </p:sp>
      <p:sp>
        <p:nvSpPr>
          <p:cNvPr id="9" name="Content Placeholder 8">
            <a:extLst>
              <a:ext uri="{FF2B5EF4-FFF2-40B4-BE49-F238E27FC236}">
                <a16:creationId xmlns:a16="http://schemas.microsoft.com/office/drawing/2014/main" id="{382ABCAE-92AB-B2AE-ADF5-7DF49B561172}"/>
              </a:ext>
            </a:extLst>
          </p:cNvPr>
          <p:cNvSpPr>
            <a:spLocks noGrp="1"/>
          </p:cNvSpPr>
          <p:nvPr>
            <p:ph sz="half" idx="16"/>
          </p:nvPr>
        </p:nvSpPr>
        <p:spPr>
          <a:xfrm>
            <a:off x="250876" y="3037251"/>
            <a:ext cx="4321124" cy="1732415"/>
          </a:xfrm>
        </p:spPr>
        <p:txBody>
          <a:bodyPr/>
          <a:lstStyle/>
          <a:p>
            <a:r>
              <a:rPr lang="en-US" b="1" dirty="0"/>
              <a:t>TECHNICAL / SCIENTIFIC CHALLENGE ADDRESSED</a:t>
            </a:r>
            <a:endParaRPr lang="en-US" b="1" strike="sngStrike" dirty="0"/>
          </a:p>
          <a:p>
            <a:r>
              <a:rPr lang="en-US" dirty="0"/>
              <a:t>Depending on the entry vehicle design, non-propulsive control systems may result in substantial performance gains for ballistic/lifting and guided entries. They may replace entry thruster control systems and offer increases in the amount of payload volume and mass available for missions while maintaining precision targeting of a descent initiation point. This could be advantageous for both heritage rigid entry capsules and unconventional deployable entry systems.</a:t>
            </a:r>
          </a:p>
        </p:txBody>
      </p:sp>
      <p:pic>
        <p:nvPicPr>
          <p:cNvPr id="12" name="Picture 11">
            <a:extLst>
              <a:ext uri="{FF2B5EF4-FFF2-40B4-BE49-F238E27FC236}">
                <a16:creationId xmlns:a16="http://schemas.microsoft.com/office/drawing/2014/main" id="{48679A58-0B09-FA20-17E0-137894CE14A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0259" y="72614"/>
            <a:ext cx="643513" cy="651925"/>
          </a:xfrm>
          <a:prstGeom prst="rect">
            <a:avLst/>
          </a:prstGeom>
        </p:spPr>
      </p:pic>
      <p:sp>
        <p:nvSpPr>
          <p:cNvPr id="10" name="TextBox 9">
            <a:extLst>
              <a:ext uri="{FF2B5EF4-FFF2-40B4-BE49-F238E27FC236}">
                <a16:creationId xmlns:a16="http://schemas.microsoft.com/office/drawing/2014/main" id="{BC9206DD-81F9-80DA-4E2D-EA7B7227E1B7}"/>
              </a:ext>
            </a:extLst>
          </p:cNvPr>
          <p:cNvSpPr txBox="1"/>
          <p:nvPr/>
        </p:nvSpPr>
        <p:spPr>
          <a:xfrm>
            <a:off x="4690880" y="6132091"/>
            <a:ext cx="4253190" cy="461665"/>
          </a:xfrm>
          <a:prstGeom prst="rect">
            <a:avLst/>
          </a:prstGeom>
          <a:noFill/>
          <a:ln>
            <a:solidFill>
              <a:schemeClr val="tx1"/>
            </a:solidFill>
          </a:ln>
        </p:spPr>
        <p:txBody>
          <a:bodyPr wrap="square" rtlCol="0">
            <a:spAutoFit/>
          </a:bodyPr>
          <a:lstStyle/>
          <a:p>
            <a:r>
              <a:rPr lang="en-US" sz="1200" dirty="0">
                <a:latin typeface="Arial" panose="020B0604020202020204" pitchFamily="34" charset="0"/>
                <a:cs typeface="Arial" panose="020B0604020202020204" pitchFamily="34" charset="0"/>
              </a:rPr>
              <a:t>NASA POC: Sarah D’Souza (TSS) </a:t>
            </a:r>
          </a:p>
          <a:p>
            <a:r>
              <a:rPr lang="en-US" sz="1200" dirty="0">
                <a:latin typeface="Arial" panose="020B0604020202020204" pitchFamily="34" charset="0"/>
                <a:cs typeface="Arial" panose="020B0604020202020204" pitchFamily="34" charset="0"/>
                <a:hlinkClick r:id="rId5"/>
              </a:rPr>
              <a:t>sarah.n.dsouza@nasa.gov</a:t>
            </a:r>
            <a:r>
              <a:rPr lang="en-US" sz="1200" dirty="0">
                <a:latin typeface="Arial" panose="020B0604020202020204" pitchFamily="34" charset="0"/>
                <a:cs typeface="Arial" panose="020B0604020202020204" pitchFamily="34" charset="0"/>
              </a:rPr>
              <a:t>, NASA Ames Research Center</a:t>
            </a:r>
          </a:p>
        </p:txBody>
      </p:sp>
      <p:pic>
        <p:nvPicPr>
          <p:cNvPr id="4" name="Picture 3">
            <a:extLst>
              <a:ext uri="{FF2B5EF4-FFF2-40B4-BE49-F238E27FC236}">
                <a16:creationId xmlns:a16="http://schemas.microsoft.com/office/drawing/2014/main" id="{0D24DEA2-FD41-15D7-2CC9-D32E1C494247}"/>
              </a:ext>
            </a:extLst>
          </p:cNvPr>
          <p:cNvPicPr>
            <a:picLocks noChangeAspect="1"/>
          </p:cNvPicPr>
          <p:nvPr/>
        </p:nvPicPr>
        <p:blipFill>
          <a:blip r:embed="rId6"/>
          <a:stretch>
            <a:fillRect/>
          </a:stretch>
        </p:blipFill>
        <p:spPr>
          <a:xfrm>
            <a:off x="208252" y="868405"/>
            <a:ext cx="4363747" cy="2099366"/>
          </a:xfrm>
          <a:prstGeom prst="rect">
            <a:avLst/>
          </a:prstGeom>
        </p:spPr>
      </p:pic>
    </p:spTree>
    <p:extLst>
      <p:ext uri="{BB962C8B-B14F-4D97-AF65-F5344CB8AC3E}">
        <p14:creationId xmlns:p14="http://schemas.microsoft.com/office/powerpoint/2010/main" val="1494236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Chart&#10;&#10;AI-generated content may be incorrect.">
            <a:extLst>
              <a:ext uri="{FF2B5EF4-FFF2-40B4-BE49-F238E27FC236}">
                <a16:creationId xmlns:a16="http://schemas.microsoft.com/office/drawing/2014/main" id="{74EC793E-3C3C-1C54-3197-C8DE9D4B21AD}"/>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1805" y="863671"/>
            <a:ext cx="4640943" cy="2956832"/>
          </a:xfrm>
          <a:prstGeom prst="rect">
            <a:avLst/>
          </a:prstGeom>
        </p:spPr>
      </p:pic>
      <p:sp>
        <p:nvSpPr>
          <p:cNvPr id="2" name="Slide Number Placeholder 1"/>
          <p:cNvSpPr>
            <a:spLocks noGrp="1"/>
          </p:cNvSpPr>
          <p:nvPr>
            <p:ph type="sldNum" sz="quarter" idx="11"/>
          </p:nvPr>
        </p:nvSpPr>
        <p:spPr/>
        <p:txBody>
          <a:bodyPr/>
          <a:lstStyle/>
          <a:p>
            <a:fld id="{67956FD1-027B-4AA9-90AB-E0D1C06098B1}" type="slidenum">
              <a:rPr lang="en-US" smtClean="0"/>
              <a:pPr/>
              <a:t>29</a:t>
            </a:fld>
            <a:endParaRPr lang="en-US" dirty="0"/>
          </a:p>
        </p:txBody>
      </p:sp>
      <p:sp>
        <p:nvSpPr>
          <p:cNvPr id="3" name="Title 2"/>
          <p:cNvSpPr>
            <a:spLocks noGrp="1"/>
          </p:cNvSpPr>
          <p:nvPr>
            <p:ph type="title"/>
          </p:nvPr>
        </p:nvSpPr>
        <p:spPr>
          <a:xfrm>
            <a:off x="250876" y="83500"/>
            <a:ext cx="7134662" cy="660779"/>
          </a:xfrm>
        </p:spPr>
        <p:txBody>
          <a:bodyPr/>
          <a:lstStyle/>
          <a:p>
            <a:r>
              <a:rPr lang="en-US" sz="2400" dirty="0"/>
              <a:t>Mechanical Deployables for Low Earth Orbit Return</a:t>
            </a:r>
          </a:p>
        </p:txBody>
      </p:sp>
      <p:sp>
        <p:nvSpPr>
          <p:cNvPr id="5" name="Content Placeholder 4"/>
          <p:cNvSpPr>
            <a:spLocks noGrp="1"/>
          </p:cNvSpPr>
          <p:nvPr>
            <p:ph sz="half" idx="12"/>
          </p:nvPr>
        </p:nvSpPr>
        <p:spPr>
          <a:xfrm>
            <a:off x="230886" y="5539460"/>
            <a:ext cx="4341114" cy="1245926"/>
          </a:xfrm>
        </p:spPr>
        <p:txBody>
          <a:bodyPr/>
          <a:lstStyle/>
          <a:p>
            <a:r>
              <a:rPr lang="en-US" b="1" dirty="0"/>
              <a:t>SUMMARY </a:t>
            </a:r>
            <a:endParaRPr lang="en-US" dirty="0">
              <a:highlight>
                <a:srgbClr val="FFFF00"/>
              </a:highlight>
            </a:endParaRPr>
          </a:p>
          <a:p>
            <a:r>
              <a:rPr lang="en-US" dirty="0"/>
              <a:t>After a decade of developing ADEPT, NASA Ames is now providing support to commercial space transportation development activities, including design and testing, to advance space transportation applications of mechanically-deployable hypersonic decelerators.</a:t>
            </a:r>
          </a:p>
        </p:txBody>
      </p:sp>
      <p:sp>
        <p:nvSpPr>
          <p:cNvPr id="6" name="Content Placeholder 5"/>
          <p:cNvSpPr>
            <a:spLocks noGrp="1"/>
          </p:cNvSpPr>
          <p:nvPr>
            <p:ph sz="half" idx="13"/>
          </p:nvPr>
        </p:nvSpPr>
        <p:spPr>
          <a:xfrm>
            <a:off x="4690880" y="868405"/>
            <a:ext cx="4253190" cy="3749894"/>
          </a:xfrm>
        </p:spPr>
        <p:txBody>
          <a:bodyPr/>
          <a:lstStyle/>
          <a:p>
            <a:r>
              <a:rPr lang="en-US" b="1" dirty="0"/>
              <a:t>NASA Ames Capabilities</a:t>
            </a:r>
          </a:p>
          <a:p>
            <a:pPr marL="171450" indent="-171450">
              <a:buFont typeface="Arial" panose="020B0604020202020204" pitchFamily="34" charset="0"/>
              <a:buChar char="•"/>
            </a:pPr>
            <a:r>
              <a:rPr lang="en-US" dirty="0"/>
              <a:t>Design and System Engineering: Operational implementation planning utilizing ADEPT</a:t>
            </a:r>
          </a:p>
          <a:p>
            <a:pPr marL="171450" indent="-171450">
              <a:buFont typeface="Arial" panose="020B0604020202020204" pitchFamily="34" charset="0"/>
              <a:buChar char="•"/>
            </a:pPr>
            <a:r>
              <a:rPr lang="en-US" dirty="0"/>
              <a:t>Aerothermal Environment Predictions: CFD simulations of flight vehicle during hypersonic aerothermal heating</a:t>
            </a:r>
          </a:p>
          <a:p>
            <a:pPr marL="171450" indent="-171450">
              <a:buFont typeface="Arial" panose="020B0604020202020204" pitchFamily="34" charset="0"/>
              <a:buChar char="•"/>
            </a:pPr>
            <a:r>
              <a:rPr lang="en-US" dirty="0"/>
              <a:t>ADEPT TPS Material Selection and Design Support:  TPS (Thermal Protection Systems) material trade studies and preliminary TPS sizing (thickness predictions)</a:t>
            </a:r>
          </a:p>
          <a:p>
            <a:pPr marL="171450" indent="-171450">
              <a:buFont typeface="Arial" panose="020B0604020202020204" pitchFamily="34" charset="0"/>
              <a:buChar char="•"/>
            </a:pPr>
            <a:r>
              <a:rPr lang="en-US" dirty="0"/>
              <a:t>Structural Design Support Consultation on deployment system design and stowage leveraging ADEPT lessons</a:t>
            </a:r>
          </a:p>
          <a:p>
            <a:pPr marL="171450" indent="-171450">
              <a:buFont typeface="Arial" panose="020B0604020202020204" pitchFamily="34" charset="0"/>
              <a:buChar char="•"/>
            </a:pPr>
            <a:r>
              <a:rPr lang="en-US" dirty="0"/>
              <a:t>Arc Jet Testing: test planning and execution of initial material screening tests in the NASA Ames Arc Jet Complex</a:t>
            </a:r>
          </a:p>
        </p:txBody>
      </p:sp>
      <p:sp>
        <p:nvSpPr>
          <p:cNvPr id="7" name="Content Placeholder 6"/>
          <p:cNvSpPr>
            <a:spLocks noGrp="1"/>
          </p:cNvSpPr>
          <p:nvPr>
            <p:ph sz="half" idx="14"/>
          </p:nvPr>
        </p:nvSpPr>
        <p:spPr>
          <a:xfrm>
            <a:off x="4690880" y="4686871"/>
            <a:ext cx="4253190" cy="625909"/>
          </a:xfrm>
        </p:spPr>
        <p:txBody>
          <a:bodyPr/>
          <a:lstStyle/>
          <a:p>
            <a:r>
              <a:rPr lang="en-US" b="1" dirty="0"/>
              <a:t>HERITAGE</a:t>
            </a:r>
          </a:p>
          <a:p>
            <a:pPr marL="171450" indent="-171450">
              <a:buFont typeface="Arial" panose="020B0604020202020204" pitchFamily="34" charset="0"/>
              <a:buChar char="•"/>
            </a:pPr>
            <a:r>
              <a:rPr lang="en-US" dirty="0"/>
              <a:t>Leverage ADEPT TPS architecture and design application</a:t>
            </a:r>
          </a:p>
        </p:txBody>
      </p:sp>
      <p:sp>
        <p:nvSpPr>
          <p:cNvPr id="8" name="Content Placeholder 7"/>
          <p:cNvSpPr>
            <a:spLocks noGrp="1"/>
          </p:cNvSpPr>
          <p:nvPr>
            <p:ph sz="half" idx="15"/>
          </p:nvPr>
        </p:nvSpPr>
        <p:spPr>
          <a:xfrm>
            <a:off x="4690880" y="5384521"/>
            <a:ext cx="4253190" cy="738488"/>
          </a:xfrm>
        </p:spPr>
        <p:txBody>
          <a:bodyPr/>
          <a:lstStyle/>
          <a:p>
            <a:r>
              <a:rPr lang="en-US" b="1" dirty="0"/>
              <a:t>APPLICATIONS BEYOND</a:t>
            </a:r>
            <a:endParaRPr lang="en-US" b="1" dirty="0">
              <a:solidFill>
                <a:srgbClr val="FF0000"/>
              </a:solidFill>
            </a:endParaRPr>
          </a:p>
          <a:p>
            <a:pPr marL="171450" indent="-171450">
              <a:buFont typeface="Arial" panose="020B0604020202020204" pitchFamily="34" charset="0"/>
              <a:buChar char="•"/>
            </a:pPr>
            <a:r>
              <a:rPr lang="en-US" dirty="0"/>
              <a:t>Reentry and aerocapture applications for future space systems</a:t>
            </a:r>
          </a:p>
        </p:txBody>
      </p:sp>
      <p:sp>
        <p:nvSpPr>
          <p:cNvPr id="9" name="Content Placeholder 8"/>
          <p:cNvSpPr>
            <a:spLocks noGrp="1"/>
          </p:cNvSpPr>
          <p:nvPr>
            <p:ph sz="half" idx="16"/>
          </p:nvPr>
        </p:nvSpPr>
        <p:spPr>
          <a:xfrm>
            <a:off x="250876" y="3940626"/>
            <a:ext cx="4321124" cy="1511746"/>
          </a:xfrm>
        </p:spPr>
        <p:txBody>
          <a:bodyPr/>
          <a:lstStyle/>
          <a:p>
            <a:r>
              <a:rPr lang="en-US" b="1" dirty="0"/>
              <a:t>TECHNICAL / SCIENTIFIC CHALLENGE ADDRESSED</a:t>
            </a:r>
            <a:endParaRPr lang="en-US" b="1" strike="sngStrike" dirty="0"/>
          </a:p>
          <a:p>
            <a:r>
              <a:rPr lang="en-US" dirty="0"/>
              <a:t>Hypersonic deployable decelerators can enable reentry and aerocapture missions by overcoming launch vehicle shroud and secondary payload packaging constraints. NASA Ames has established expertise that is relevant to this novel technology by way of its development of a mechanically-deployable hypersonic ADEPT (Adaptable, Deployable Entry Placement Technology) decelerator.</a:t>
            </a:r>
          </a:p>
        </p:txBody>
      </p:sp>
      <p:pic>
        <p:nvPicPr>
          <p:cNvPr id="12" name="Picture 11">
            <a:extLst>
              <a:ext uri="{FF2B5EF4-FFF2-40B4-BE49-F238E27FC236}">
                <a16:creationId xmlns:a16="http://schemas.microsoft.com/office/drawing/2014/main" id="{57D8BAD8-2EEB-7B08-D7C0-A7DF7A91BBF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21020" y="2716209"/>
            <a:ext cx="986412" cy="999306"/>
          </a:xfrm>
          <a:prstGeom prst="rect">
            <a:avLst/>
          </a:prstGeom>
        </p:spPr>
      </p:pic>
      <p:sp>
        <p:nvSpPr>
          <p:cNvPr id="10" name="TextBox 9">
            <a:extLst>
              <a:ext uri="{FF2B5EF4-FFF2-40B4-BE49-F238E27FC236}">
                <a16:creationId xmlns:a16="http://schemas.microsoft.com/office/drawing/2014/main" id="{BFB58326-20B8-A55D-29EF-C150087FC5E2}"/>
              </a:ext>
            </a:extLst>
          </p:cNvPr>
          <p:cNvSpPr txBox="1"/>
          <p:nvPr/>
        </p:nvSpPr>
        <p:spPr>
          <a:xfrm>
            <a:off x="4698376" y="6193123"/>
            <a:ext cx="4297971" cy="276999"/>
          </a:xfrm>
          <a:prstGeom prst="rect">
            <a:avLst/>
          </a:prstGeom>
          <a:noFill/>
          <a:ln>
            <a:solidFill>
              <a:schemeClr val="tx1"/>
            </a:solidFill>
          </a:ln>
        </p:spPr>
        <p:txBody>
          <a:bodyPr wrap="none" rtlCol="0">
            <a:spAutoFit/>
          </a:bodyPr>
          <a:lstStyle/>
          <a:p>
            <a:r>
              <a:rPr lang="en-US" sz="1200" dirty="0">
                <a:latin typeface="Arial" panose="020B0604020202020204" pitchFamily="34" charset="0"/>
                <a:cs typeface="Arial" panose="020B0604020202020204" pitchFamily="34" charset="0"/>
              </a:rPr>
              <a:t>NASA POC: Paul Wercinski (TSS) </a:t>
            </a:r>
            <a:r>
              <a:rPr lang="en-US" sz="1200" dirty="0">
                <a:latin typeface="Arial" panose="020B0604020202020204" pitchFamily="34" charset="0"/>
                <a:cs typeface="Arial" panose="020B0604020202020204" pitchFamily="34" charset="0"/>
                <a:hlinkClick r:id="rId5"/>
              </a:rPr>
              <a:t>paul.wercinski@nasa.gov</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94479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A832F-56AD-B83E-95FD-4F1DD222388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DD2611F-740E-8772-5C6A-30A2BD01F3BA}"/>
              </a:ext>
            </a:extLst>
          </p:cNvPr>
          <p:cNvSpPr txBox="1"/>
          <p:nvPr/>
        </p:nvSpPr>
        <p:spPr>
          <a:xfrm>
            <a:off x="1019387" y="5262880"/>
            <a:ext cx="7105226" cy="1200329"/>
          </a:xfrm>
          <a:prstGeom prst="rect">
            <a:avLst/>
          </a:prstGeom>
          <a:noFill/>
        </p:spPr>
        <p:txBody>
          <a:bodyPr wrap="square" rtlCol="0">
            <a:spAutoFit/>
          </a:bodyPr>
          <a:lstStyle/>
          <a:p>
            <a:pPr algn="ctr"/>
            <a:r>
              <a:rPr lang="en-US" sz="3600" b="1" dirty="0">
                <a:solidFill>
                  <a:schemeClr val="accent4">
                    <a:lumMod val="60000"/>
                    <a:lumOff val="40000"/>
                  </a:schemeClr>
                </a:solidFill>
              </a:rPr>
              <a:t>HARDWARE, RESEARCH ENABLERS, &amp; RELATED TECHNOLOGIES</a:t>
            </a:r>
          </a:p>
        </p:txBody>
      </p:sp>
    </p:spTree>
    <p:extLst>
      <p:ext uri="{BB962C8B-B14F-4D97-AF65-F5344CB8AC3E}">
        <p14:creationId xmlns:p14="http://schemas.microsoft.com/office/powerpoint/2010/main" val="19112928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67956FD1-027B-4AA9-90AB-E0D1C06098B1}" type="slidenum">
              <a:rPr lang="en-US" smtClean="0"/>
              <a:pPr/>
              <a:t>30</a:t>
            </a:fld>
            <a:endParaRPr lang="en-US" dirty="0"/>
          </a:p>
        </p:txBody>
      </p:sp>
      <p:sp>
        <p:nvSpPr>
          <p:cNvPr id="3" name="Title 2"/>
          <p:cNvSpPr>
            <a:spLocks noGrp="1"/>
          </p:cNvSpPr>
          <p:nvPr>
            <p:ph type="title"/>
          </p:nvPr>
        </p:nvSpPr>
        <p:spPr>
          <a:xfrm>
            <a:off x="250876" y="28080"/>
            <a:ext cx="7886700" cy="660779"/>
          </a:xfrm>
        </p:spPr>
        <p:txBody>
          <a:bodyPr/>
          <a:lstStyle/>
          <a:p>
            <a:r>
              <a:rPr lang="en-US" sz="2400" dirty="0"/>
              <a:t>Automated Reconfigurable Mission Adaptive Digital Assembly Systems (ARMADAS)</a:t>
            </a:r>
          </a:p>
        </p:txBody>
      </p:sp>
      <p:sp>
        <p:nvSpPr>
          <p:cNvPr id="5" name="Content Placeholder 4"/>
          <p:cNvSpPr>
            <a:spLocks noGrp="1"/>
          </p:cNvSpPr>
          <p:nvPr>
            <p:ph sz="half" idx="12"/>
          </p:nvPr>
        </p:nvSpPr>
        <p:spPr>
          <a:xfrm>
            <a:off x="250874" y="5023413"/>
            <a:ext cx="4321126" cy="1751087"/>
          </a:xfrm>
        </p:spPr>
        <p:txBody>
          <a:bodyPr/>
          <a:lstStyle/>
          <a:p>
            <a:r>
              <a:rPr lang="en-US" b="1" dirty="0"/>
              <a:t>SUMMARY </a:t>
            </a:r>
          </a:p>
          <a:p>
            <a:r>
              <a:rPr lang="en-US" dirty="0"/>
              <a:t>Technology to enable robust and scalable autonomous assembly and maintenance of infrastructure. Structural assembly and management system consisting of a composite building block-based structures and algorithmically coordinated teams of simple low-cost robots. Applications include primary structures and as reinforcement for composite methods utilizing low beneficiation local materials (i.e. concrete, </a:t>
            </a:r>
            <a:r>
              <a:rPr lang="en-US" dirty="0" err="1"/>
              <a:t>lunarcrete</a:t>
            </a:r>
            <a:r>
              <a:rPr lang="en-US" dirty="0"/>
              <a:t>, or </a:t>
            </a:r>
            <a:r>
              <a:rPr lang="en-US" dirty="0" err="1"/>
              <a:t>marscrete</a:t>
            </a:r>
            <a:r>
              <a:rPr lang="en-US" dirty="0"/>
              <a:t>).</a:t>
            </a:r>
          </a:p>
          <a:p>
            <a:endParaRPr lang="en-US" dirty="0"/>
          </a:p>
        </p:txBody>
      </p:sp>
      <p:sp>
        <p:nvSpPr>
          <p:cNvPr id="6" name="Content Placeholder 5"/>
          <p:cNvSpPr>
            <a:spLocks noGrp="1"/>
          </p:cNvSpPr>
          <p:nvPr>
            <p:ph sz="half" idx="13"/>
          </p:nvPr>
        </p:nvSpPr>
        <p:spPr>
          <a:xfrm>
            <a:off x="4690880" y="959457"/>
            <a:ext cx="4253190" cy="2893620"/>
          </a:xfrm>
        </p:spPr>
        <p:txBody>
          <a:bodyPr/>
          <a:lstStyle/>
          <a:p>
            <a:r>
              <a:rPr lang="en-US" b="1" dirty="0"/>
              <a:t>KEY ATTRIBUTES / COMPETENCY</a:t>
            </a:r>
          </a:p>
          <a:p>
            <a:pPr marL="171450" indent="-171450">
              <a:buFont typeface="Arial" panose="020B0604020202020204" pitchFamily="34" charset="0"/>
              <a:buChar char="•"/>
            </a:pPr>
            <a:r>
              <a:rPr lang="en-US" dirty="0"/>
              <a:t>Algorithmic structural systems and robotics to enable mission adaptive autonomous infrastructure.</a:t>
            </a:r>
          </a:p>
          <a:p>
            <a:pPr marL="171450" indent="-171450">
              <a:buFont typeface="Arial" panose="020B0604020202020204" pitchFamily="34" charset="0"/>
              <a:buChar char="•"/>
            </a:pPr>
            <a:r>
              <a:rPr lang="en-US" dirty="0"/>
              <a:t>Multifunctional meta-materials and structural systems - modular and reconfigurable metamaterials, with reconfiguration energy costs that are orders of magnitude less energy than producing or recycling conventional materials with the same performance.</a:t>
            </a:r>
          </a:p>
          <a:p>
            <a:pPr marL="171450" indent="-171450">
              <a:buFont typeface="Arial" panose="020B0604020202020204" pitchFamily="34" charset="0"/>
              <a:buChar char="•"/>
            </a:pPr>
            <a:r>
              <a:rPr lang="en-US" dirty="0"/>
              <a:t>Cooperative task specific modular robotics, using programmable/reversible assembly and reconfiguration algorithms</a:t>
            </a:r>
          </a:p>
          <a:p>
            <a:pPr marL="171450" indent="-171450">
              <a:buFont typeface="Arial" panose="020B0604020202020204" pitchFamily="34" charset="0"/>
              <a:buChar char="•"/>
            </a:pPr>
            <a:r>
              <a:rPr lang="en-US" dirty="0"/>
              <a:t>building block strategy for autonomous robotic assembly and maintenance of high-performance structures.</a:t>
            </a:r>
          </a:p>
          <a:p>
            <a:pPr algn="l" fontAlgn="b"/>
            <a:endParaRPr lang="en-US" dirty="0"/>
          </a:p>
          <a:p>
            <a:pPr marL="171450" indent="-171450">
              <a:buFontTx/>
              <a:buChar char="-"/>
            </a:pPr>
            <a:endParaRPr lang="en-US" dirty="0"/>
          </a:p>
        </p:txBody>
      </p:sp>
      <p:sp>
        <p:nvSpPr>
          <p:cNvPr id="7" name="Content Placeholder 6"/>
          <p:cNvSpPr>
            <a:spLocks noGrp="1"/>
          </p:cNvSpPr>
          <p:nvPr>
            <p:ph sz="half" idx="14"/>
          </p:nvPr>
        </p:nvSpPr>
        <p:spPr>
          <a:xfrm>
            <a:off x="4690880" y="3948402"/>
            <a:ext cx="4253190" cy="1561747"/>
          </a:xfrm>
        </p:spPr>
        <p:txBody>
          <a:bodyPr/>
          <a:lstStyle/>
          <a:p>
            <a:r>
              <a:rPr lang="en-US" b="1" dirty="0"/>
              <a:t>HERITAGE</a:t>
            </a:r>
          </a:p>
          <a:p>
            <a:pPr marL="171450" indent="-171450">
              <a:buFont typeface="Arial" panose="020B0604020202020204" pitchFamily="34" charset="0"/>
              <a:buChar char="•"/>
            </a:pPr>
            <a:r>
              <a:rPr lang="en-US" dirty="0"/>
              <a:t>Ground demonstration of the robots and many physical building blocks that are autonomously assembled to multiple structures. </a:t>
            </a:r>
            <a:r>
              <a:rPr lang="en-US" dirty="0">
                <a:hlinkClick r:id="rId3"/>
              </a:rPr>
              <a:t>https://www.science.org/doi/10.1126/scirobotics.adi2746</a:t>
            </a:r>
            <a:endParaRPr lang="en-US" dirty="0"/>
          </a:p>
          <a:p>
            <a:pPr marL="171450" indent="-171450">
              <a:buFont typeface="Arial" panose="020B0604020202020204" pitchFamily="34" charset="0"/>
              <a:buChar char="•"/>
            </a:pPr>
            <a:r>
              <a:rPr lang="en-US" dirty="0"/>
              <a:t>Shape morphing aircraft structures, ultralight structural materials w/ tunability &amp; repairability (MADCAT Project).</a:t>
            </a:r>
          </a:p>
          <a:p>
            <a:endParaRPr lang="en-US" b="1" dirty="0"/>
          </a:p>
        </p:txBody>
      </p:sp>
      <p:sp>
        <p:nvSpPr>
          <p:cNvPr id="8" name="Content Placeholder 7"/>
          <p:cNvSpPr>
            <a:spLocks noGrp="1"/>
          </p:cNvSpPr>
          <p:nvPr>
            <p:ph sz="half" idx="15"/>
          </p:nvPr>
        </p:nvSpPr>
        <p:spPr>
          <a:xfrm>
            <a:off x="4690880" y="5604440"/>
            <a:ext cx="4253190" cy="1170060"/>
          </a:xfrm>
        </p:spPr>
        <p:txBody>
          <a:bodyPr/>
          <a:lstStyle/>
          <a:p>
            <a:r>
              <a:rPr lang="en-US" b="1" dirty="0"/>
              <a:t>APPLICATIONS BEYOND</a:t>
            </a:r>
          </a:p>
          <a:p>
            <a:r>
              <a:rPr lang="en-US" dirty="0"/>
              <a:t>Cost reduction for long-duration missions, autonomous assembly of on-orbit space port structures, increased capability / system robustness / mass savings for lunar surface habitat structures, large aperture instrumentation…</a:t>
            </a:r>
          </a:p>
          <a:p>
            <a:endParaRPr lang="en-US" dirty="0"/>
          </a:p>
        </p:txBody>
      </p:sp>
      <p:sp>
        <p:nvSpPr>
          <p:cNvPr id="9" name="Content Placeholder 8"/>
          <p:cNvSpPr>
            <a:spLocks noGrp="1"/>
          </p:cNvSpPr>
          <p:nvPr>
            <p:ph sz="half" idx="16"/>
          </p:nvPr>
        </p:nvSpPr>
        <p:spPr>
          <a:xfrm>
            <a:off x="250876" y="3701164"/>
            <a:ext cx="4321124" cy="1229651"/>
          </a:xfrm>
        </p:spPr>
        <p:txBody>
          <a:bodyPr/>
          <a:lstStyle/>
          <a:p>
            <a:r>
              <a:rPr lang="en-US" b="1" dirty="0"/>
              <a:t>TECHNICAL / SCIENTIFIC CHALLENGE ADDRESSED</a:t>
            </a:r>
            <a:endParaRPr lang="en-US" b="1" strike="sngStrike" dirty="0"/>
          </a:p>
        </p:txBody>
      </p:sp>
      <p:pic>
        <p:nvPicPr>
          <p:cNvPr id="4" name="Picture 3">
            <a:extLst>
              <a:ext uri="{FF2B5EF4-FFF2-40B4-BE49-F238E27FC236}">
                <a16:creationId xmlns:a16="http://schemas.microsoft.com/office/drawing/2014/main" id="{254646C7-F348-8200-304C-19D639238519}"/>
              </a:ext>
            </a:extLst>
          </p:cNvPr>
          <p:cNvPicPr>
            <a:picLocks noChangeAspect="1"/>
          </p:cNvPicPr>
          <p:nvPr/>
        </p:nvPicPr>
        <p:blipFill>
          <a:blip r:embed="rId4" cstate="screen">
            <a:extLst>
              <a:ext uri="{28A0092B-C50C-407E-A947-70E740481C1C}">
                <a14:useLocalDpi xmlns:a14="http://schemas.microsoft.com/office/drawing/2010/main"/>
              </a:ext>
            </a:extLst>
          </a:blip>
          <a:srcRect l="883" r="7270"/>
          <a:stretch/>
        </p:blipFill>
        <p:spPr>
          <a:xfrm>
            <a:off x="250874" y="959457"/>
            <a:ext cx="4321125" cy="2646382"/>
          </a:xfrm>
          <a:prstGeom prst="rect">
            <a:avLst/>
          </a:prstGeom>
        </p:spPr>
      </p:pic>
      <p:sp>
        <p:nvSpPr>
          <p:cNvPr id="10" name="Rectangle 9">
            <a:extLst>
              <a:ext uri="{FF2B5EF4-FFF2-40B4-BE49-F238E27FC236}">
                <a16:creationId xmlns:a16="http://schemas.microsoft.com/office/drawing/2014/main" id="{AC14DDCC-2EC2-E5E8-A2E0-E2EDA1CF8C94}"/>
              </a:ext>
            </a:extLst>
          </p:cNvPr>
          <p:cNvSpPr/>
          <p:nvPr/>
        </p:nvSpPr>
        <p:spPr>
          <a:xfrm>
            <a:off x="1816411" y="1001163"/>
            <a:ext cx="1606459" cy="79859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705E9AF7-2CB4-8AEF-1643-8F0609D056B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39744" y="1019635"/>
            <a:ext cx="1583127" cy="798590"/>
          </a:xfrm>
          <a:prstGeom prst="rect">
            <a:avLst/>
          </a:prstGeom>
        </p:spPr>
      </p:pic>
      <p:pic>
        <p:nvPicPr>
          <p:cNvPr id="14" name="Picture 13">
            <a:extLst>
              <a:ext uri="{FF2B5EF4-FFF2-40B4-BE49-F238E27FC236}">
                <a16:creationId xmlns:a16="http://schemas.microsoft.com/office/drawing/2014/main" id="{CA70EE48-6B62-C898-9D6F-D826E190948E}"/>
              </a:ext>
            </a:extLst>
          </p:cNvPr>
          <p:cNvPicPr/>
          <p:nvPr/>
        </p:nvPicPr>
        <p:blipFill rotWithShape="1">
          <a:blip r:embed="rId6" cstate="screen">
            <a:extLst>
              <a:ext uri="{28A0092B-C50C-407E-A947-70E740481C1C}">
                <a14:useLocalDpi xmlns:a14="http://schemas.microsoft.com/office/drawing/2010/main"/>
              </a:ext>
            </a:extLst>
          </a:blip>
          <a:srcRect/>
          <a:stretch/>
        </p:blipFill>
        <p:spPr>
          <a:xfrm>
            <a:off x="287819" y="1001163"/>
            <a:ext cx="737418" cy="798590"/>
          </a:xfrm>
          <a:prstGeom prst="rect">
            <a:avLst/>
          </a:prstGeom>
        </p:spPr>
      </p:pic>
      <p:pic>
        <p:nvPicPr>
          <p:cNvPr id="18" name="Picture 8" descr="nasa_arc_csl_1st2ndGen.png">
            <a:extLst>
              <a:ext uri="{FF2B5EF4-FFF2-40B4-BE49-F238E27FC236}">
                <a16:creationId xmlns:a16="http://schemas.microsoft.com/office/drawing/2014/main" id="{CFC956F2-8966-12A9-5408-760B1A2A4126}"/>
              </a:ext>
            </a:extLst>
          </p:cNvPr>
          <p:cNvPicPr>
            <a:picLocks noChangeAspect="1"/>
          </p:cNvPicPr>
          <p:nvPr/>
        </p:nvPicPr>
        <p:blipFill rotWithShape="1">
          <a:blip r:embed="rId7"/>
          <a:srcRect l="-48" t="78" r="5432" b="230"/>
          <a:stretch/>
        </p:blipFill>
        <p:spPr>
          <a:xfrm>
            <a:off x="1062182" y="1001163"/>
            <a:ext cx="717285" cy="798590"/>
          </a:xfrm>
          <a:prstGeom prst="rect">
            <a:avLst/>
          </a:prstGeom>
        </p:spPr>
      </p:pic>
      <p:sp>
        <p:nvSpPr>
          <p:cNvPr id="21" name="TextBox 20">
            <a:extLst>
              <a:ext uri="{FF2B5EF4-FFF2-40B4-BE49-F238E27FC236}">
                <a16:creationId xmlns:a16="http://schemas.microsoft.com/office/drawing/2014/main" id="{8D330E5B-6A34-D666-03B6-EFAF917DCE62}"/>
              </a:ext>
            </a:extLst>
          </p:cNvPr>
          <p:cNvSpPr txBox="1"/>
          <p:nvPr/>
        </p:nvSpPr>
        <p:spPr>
          <a:xfrm>
            <a:off x="250875" y="3877813"/>
            <a:ext cx="4304793" cy="1015663"/>
          </a:xfrm>
          <a:prstGeom prst="rect">
            <a:avLst/>
          </a:prstGeom>
          <a:noFill/>
        </p:spPr>
        <p:txBody>
          <a:bodyPr wrap="square">
            <a:spAutoFit/>
          </a:bodyPr>
          <a:lstStyle/>
          <a:p>
            <a:r>
              <a:rPr lang="en-US" sz="1200" dirty="0">
                <a:latin typeface="Arial" panose="020B0604020202020204" pitchFamily="34" charset="0"/>
                <a:cs typeface="Arial" panose="020B0604020202020204" pitchFamily="34" charset="0"/>
              </a:rPr>
              <a:t>Autonomous assembly, monitoring, repair, &amp; reconfiguration of high-performance structures that suit demanding static or dynamic structural applications. Autonomous repair and reconfiguration offers manufacturability, scalability, and significant application lifecycle advantages.</a:t>
            </a:r>
          </a:p>
        </p:txBody>
      </p:sp>
    </p:spTree>
    <p:extLst>
      <p:ext uri="{BB962C8B-B14F-4D97-AF65-F5344CB8AC3E}">
        <p14:creationId xmlns:p14="http://schemas.microsoft.com/office/powerpoint/2010/main" val="5040412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67956FD1-027B-4AA9-90AB-E0D1C06098B1}" type="slidenum">
              <a:rPr lang="en-US" smtClean="0"/>
              <a:pPr/>
              <a:t>31</a:t>
            </a:fld>
            <a:endParaRPr lang="en-US"/>
          </a:p>
        </p:txBody>
      </p:sp>
      <p:sp>
        <p:nvSpPr>
          <p:cNvPr id="3" name="Title 2"/>
          <p:cNvSpPr>
            <a:spLocks noGrp="1"/>
          </p:cNvSpPr>
          <p:nvPr>
            <p:ph type="title"/>
          </p:nvPr>
        </p:nvSpPr>
        <p:spPr/>
        <p:txBody>
          <a:bodyPr lIns="91440" tIns="45720" rIns="91440" bIns="45720" anchor="t"/>
          <a:lstStyle/>
          <a:p>
            <a:r>
              <a:rPr lang="en-US" sz="2400">
                <a:latin typeface="Helvetica"/>
                <a:cs typeface="Helvetica"/>
              </a:rPr>
              <a:t>Robots for Human Explorers</a:t>
            </a:r>
            <a:br>
              <a:rPr lang="en-US" sz="2400"/>
            </a:br>
            <a:r>
              <a:rPr lang="en-US" sz="1200">
                <a:latin typeface="Helvetica"/>
                <a:cs typeface="Helvetica"/>
              </a:rPr>
              <a:t>Intelligent Robotics</a:t>
            </a:r>
            <a:endParaRPr lang="en-US" sz="2400">
              <a:latin typeface="Helvetica"/>
              <a:cs typeface="Helvetica"/>
            </a:endParaRPr>
          </a:p>
        </p:txBody>
      </p:sp>
      <p:sp>
        <p:nvSpPr>
          <p:cNvPr id="5" name="Content Placeholder 4"/>
          <p:cNvSpPr>
            <a:spLocks noGrp="1"/>
          </p:cNvSpPr>
          <p:nvPr>
            <p:ph sz="half" idx="12"/>
          </p:nvPr>
        </p:nvSpPr>
        <p:spPr>
          <a:xfrm>
            <a:off x="230885" y="5023413"/>
            <a:ext cx="4321123" cy="1523489"/>
          </a:xfrm>
        </p:spPr>
        <p:txBody>
          <a:bodyPr lIns="91440" tIns="45720" rIns="91440" bIns="45720" anchor="t"/>
          <a:lstStyle/>
          <a:p>
            <a:r>
              <a:rPr lang="en-US" b="1" dirty="0">
                <a:latin typeface="Arial"/>
                <a:cs typeface="Arial"/>
              </a:rPr>
              <a:t>SUMMARY </a:t>
            </a:r>
          </a:p>
          <a:p>
            <a:pPr marL="171450" indent="-171450">
              <a:buFont typeface="Arial"/>
              <a:buChar char="•"/>
            </a:pPr>
            <a:r>
              <a:rPr lang="en-US" dirty="0">
                <a:latin typeface="Arial"/>
                <a:cs typeface="Arial"/>
              </a:rPr>
              <a:t>Robots to aid human exploration of extreme environments, remote locations, and uncharted worlds. </a:t>
            </a:r>
          </a:p>
          <a:p>
            <a:pPr marL="171450" indent="-171450">
              <a:buFont typeface="Arial"/>
              <a:buChar char="•"/>
            </a:pPr>
            <a:r>
              <a:rPr lang="en-US" dirty="0">
                <a:latin typeface="Arial"/>
                <a:cs typeface="Arial"/>
              </a:rPr>
              <a:t>Applied research in computer vision, human-robot interaction, mapping, mobility systems, and decision-making.</a:t>
            </a:r>
          </a:p>
          <a:p>
            <a:pPr marL="171450" indent="-171450">
              <a:buFont typeface="Arial"/>
              <a:buChar char="•"/>
            </a:pPr>
            <a:endParaRPr lang="en-US" dirty="0">
              <a:latin typeface="Arial"/>
              <a:cs typeface="Arial"/>
            </a:endParaRPr>
          </a:p>
          <a:p>
            <a:pPr marL="171450" indent="-171450">
              <a:buFont typeface="Arial"/>
              <a:buChar char="•"/>
            </a:pPr>
            <a:endParaRPr lang="en-US" dirty="0">
              <a:latin typeface="Arial"/>
              <a:cs typeface="Arial"/>
            </a:endParaRPr>
          </a:p>
          <a:p>
            <a:endParaRPr lang="en-US" dirty="0"/>
          </a:p>
        </p:txBody>
      </p:sp>
      <p:sp>
        <p:nvSpPr>
          <p:cNvPr id="6" name="Content Placeholder 5"/>
          <p:cNvSpPr>
            <a:spLocks noGrp="1"/>
          </p:cNvSpPr>
          <p:nvPr>
            <p:ph sz="half" idx="13"/>
          </p:nvPr>
        </p:nvSpPr>
        <p:spPr>
          <a:xfrm>
            <a:off x="4690880" y="868405"/>
            <a:ext cx="4253190" cy="3183595"/>
          </a:xfrm>
        </p:spPr>
        <p:txBody>
          <a:bodyPr/>
          <a:lstStyle/>
          <a:p>
            <a:r>
              <a:rPr lang="en-US" b="1" dirty="0"/>
              <a:t>KEY ATTRIBUTES / COMPETENCY</a:t>
            </a:r>
          </a:p>
          <a:p>
            <a:r>
              <a:rPr lang="en-US" dirty="0"/>
              <a:t>Improving efficiency and productivity of missions through use of intelligent robotics technology</a:t>
            </a:r>
          </a:p>
          <a:p>
            <a:pPr marL="342900" marR="0" lvl="0" indent="-342900" algn="l" defTabSz="914400" rtl="0" eaLnBrk="0" fontAlgn="base" latinLnBrk="0" hangingPunct="0">
              <a:lnSpc>
                <a:spcPct val="100000"/>
              </a:lnSpc>
              <a:spcBef>
                <a:spcPct val="60000"/>
              </a:spcBef>
              <a:spcAft>
                <a:spcPct val="0"/>
              </a:spcAft>
              <a:buClrTx/>
              <a:buSzTx/>
              <a:buFontTx/>
              <a:buNone/>
              <a:tabLst/>
              <a:defRPr/>
            </a:pPr>
            <a:r>
              <a:rPr kumimoji="0" lang="en-US" b="1" i="0" u="none" strike="noStrike" kern="0" cap="none" spc="0" normalizeH="0" baseline="0" noProof="0" dirty="0">
                <a:ln>
                  <a:noFill/>
                </a:ln>
                <a:effectLst/>
                <a:uLnTx/>
                <a:uFillTx/>
                <a:latin typeface="Arial"/>
                <a:ea typeface="ＭＳ Ｐゴシック" charset="-128"/>
              </a:rPr>
              <a:t>Before Crew</a:t>
            </a:r>
          </a:p>
          <a:p>
            <a:pPr marL="476250" marR="0" lvl="1" indent="-190500" algn="l" defTabSz="914400" rtl="0" eaLnBrk="0" fontAlgn="base" latinLnBrk="0" hangingPunct="0">
              <a:lnSpc>
                <a:spcPct val="100000"/>
              </a:lnSpc>
              <a:spcBef>
                <a:spcPct val="20000"/>
              </a:spcBef>
              <a:spcAft>
                <a:spcPct val="0"/>
              </a:spcAft>
              <a:buClrTx/>
              <a:buSzTx/>
              <a:buFontTx/>
              <a:buChar char="•"/>
              <a:tabLst/>
              <a:defRPr/>
            </a:pPr>
            <a:r>
              <a:rPr kumimoji="0" lang="en-US" sz="1200" b="0" i="0" u="none" strike="noStrike" kern="0" cap="none" spc="0" normalizeH="0" baseline="0" noProof="0" dirty="0">
                <a:ln>
                  <a:noFill/>
                </a:ln>
                <a:solidFill>
                  <a:srgbClr val="000000"/>
                </a:solidFill>
                <a:effectLst/>
                <a:uLnTx/>
                <a:uFillTx/>
                <a:latin typeface="Arial"/>
                <a:ea typeface="ＭＳ Ｐゴシック" charset="-128"/>
              </a:rPr>
              <a:t>Recon (scouting) and prospecting</a:t>
            </a:r>
          </a:p>
          <a:p>
            <a:pPr marL="476250" marR="0" lvl="1" indent="-190500" algn="l" defTabSz="914400" rtl="0" eaLnBrk="0" fontAlgn="base" latinLnBrk="0" hangingPunct="0">
              <a:lnSpc>
                <a:spcPct val="100000"/>
              </a:lnSpc>
              <a:spcBef>
                <a:spcPct val="20000"/>
              </a:spcBef>
              <a:spcAft>
                <a:spcPct val="0"/>
              </a:spcAft>
              <a:buClrTx/>
              <a:buSzTx/>
              <a:buFontTx/>
              <a:buChar char="•"/>
              <a:tabLst/>
              <a:defRPr/>
            </a:pPr>
            <a:r>
              <a:rPr kumimoji="0" lang="en-US" sz="1200" b="0" i="0" u="none" strike="noStrike" kern="0" cap="none" spc="0" normalizeH="0" baseline="0" noProof="0" dirty="0">
                <a:ln>
                  <a:noFill/>
                </a:ln>
                <a:solidFill>
                  <a:srgbClr val="000000"/>
                </a:solidFill>
                <a:effectLst/>
                <a:uLnTx/>
                <a:uFillTx/>
                <a:latin typeface="Arial"/>
                <a:ea typeface="ＭＳ Ｐゴシック" charset="-128"/>
              </a:rPr>
              <a:t>Site preparation, deploy equipment, etc.</a:t>
            </a:r>
          </a:p>
          <a:p>
            <a:pPr marL="342900" marR="0" lvl="0" indent="-342900" algn="l" defTabSz="914400" rtl="0" eaLnBrk="0" fontAlgn="base" latinLnBrk="0" hangingPunct="0">
              <a:lnSpc>
                <a:spcPct val="100000"/>
              </a:lnSpc>
              <a:spcBef>
                <a:spcPct val="60000"/>
              </a:spcBef>
              <a:spcAft>
                <a:spcPct val="0"/>
              </a:spcAft>
              <a:buClrTx/>
              <a:buSzTx/>
              <a:buFontTx/>
              <a:buNone/>
              <a:tabLst/>
              <a:defRPr/>
            </a:pPr>
            <a:r>
              <a:rPr kumimoji="0" lang="en-US" b="1" i="0" u="none" strike="noStrike" kern="0" cap="none" spc="0" normalizeH="0" baseline="0" noProof="0" dirty="0">
                <a:ln>
                  <a:noFill/>
                </a:ln>
                <a:effectLst/>
                <a:uLnTx/>
                <a:uFillTx/>
                <a:latin typeface="Arial"/>
                <a:ea typeface="ＭＳ Ｐゴシック" charset="-128"/>
              </a:rPr>
              <a:t>Supporting Crew</a:t>
            </a:r>
          </a:p>
          <a:p>
            <a:pPr marL="476250" marR="0" lvl="1" indent="-190500" algn="l" defTabSz="914400" rtl="0" eaLnBrk="0" fontAlgn="base" latinLnBrk="0" hangingPunct="0">
              <a:lnSpc>
                <a:spcPct val="100000"/>
              </a:lnSpc>
              <a:spcBef>
                <a:spcPct val="20000"/>
              </a:spcBef>
              <a:spcAft>
                <a:spcPct val="0"/>
              </a:spcAft>
              <a:buClrTx/>
              <a:buSzTx/>
              <a:buFontTx/>
              <a:buChar char="•"/>
              <a:tabLst/>
              <a:defRPr/>
            </a:pPr>
            <a:r>
              <a:rPr kumimoji="0" lang="en-US" sz="1200" b="0" i="0" u="none" strike="noStrike" kern="0" cap="none" spc="0" normalizeH="0" baseline="0" noProof="0" dirty="0">
                <a:ln>
                  <a:noFill/>
                </a:ln>
                <a:solidFill>
                  <a:srgbClr val="000000"/>
                </a:solidFill>
                <a:effectLst/>
                <a:uLnTx/>
                <a:uFillTx/>
                <a:latin typeface="Arial"/>
                <a:ea typeface="ＭＳ Ｐゴシック" charset="-128"/>
              </a:rPr>
              <a:t>Inspection, mobile cameras</a:t>
            </a:r>
            <a:r>
              <a:rPr lang="en-US" sz="1200" kern="0" dirty="0">
                <a:solidFill>
                  <a:srgbClr val="000000"/>
                </a:solidFill>
                <a:latin typeface="Arial"/>
                <a:ea typeface="ＭＳ Ｐゴシック" charset="-128"/>
              </a:rPr>
              <a:t>, and sensor networks for monitoring </a:t>
            </a:r>
            <a:endParaRPr kumimoji="0" lang="en-US" sz="1200" b="0" i="0" u="none" strike="noStrike" kern="0" cap="none" spc="0" normalizeH="0" baseline="0" noProof="0" dirty="0">
              <a:ln>
                <a:noFill/>
              </a:ln>
              <a:solidFill>
                <a:srgbClr val="000000"/>
              </a:solidFill>
              <a:effectLst/>
              <a:uLnTx/>
              <a:uFillTx/>
              <a:latin typeface="Arial"/>
              <a:ea typeface="ＭＳ Ｐゴシック" charset="-128"/>
            </a:endParaRPr>
          </a:p>
          <a:p>
            <a:pPr marL="476250" marR="0" lvl="1" indent="-190500" algn="l" defTabSz="914400" rtl="0" eaLnBrk="0" fontAlgn="base" latinLnBrk="0" hangingPunct="0">
              <a:lnSpc>
                <a:spcPct val="100000"/>
              </a:lnSpc>
              <a:spcBef>
                <a:spcPct val="20000"/>
              </a:spcBef>
              <a:spcAft>
                <a:spcPct val="0"/>
              </a:spcAft>
              <a:buClrTx/>
              <a:buSzTx/>
              <a:buFontTx/>
              <a:buChar char="•"/>
              <a:tabLst/>
              <a:defRPr/>
            </a:pPr>
            <a:r>
              <a:rPr kumimoji="0" lang="en-US" sz="1200" b="0" i="0" u="none" strike="noStrike" kern="0" cap="none" spc="0" normalizeH="0" baseline="0" noProof="0" dirty="0">
                <a:ln>
                  <a:noFill/>
                </a:ln>
                <a:solidFill>
                  <a:srgbClr val="000000"/>
                </a:solidFill>
                <a:effectLst/>
                <a:uLnTx/>
                <a:uFillTx/>
                <a:latin typeface="Arial"/>
                <a:ea typeface="ＭＳ Ｐゴシック" charset="-128"/>
              </a:rPr>
              <a:t>Heavy transport and mobility</a:t>
            </a:r>
          </a:p>
          <a:p>
            <a:pPr marL="342900" marR="0" lvl="0" indent="-342900" algn="l" defTabSz="914400" rtl="0" eaLnBrk="0" fontAlgn="base" latinLnBrk="0" hangingPunct="0">
              <a:lnSpc>
                <a:spcPct val="100000"/>
              </a:lnSpc>
              <a:spcBef>
                <a:spcPct val="60000"/>
              </a:spcBef>
              <a:spcAft>
                <a:spcPct val="0"/>
              </a:spcAft>
              <a:buClrTx/>
              <a:buSzTx/>
              <a:buFontTx/>
              <a:buNone/>
              <a:tabLst/>
              <a:defRPr/>
            </a:pPr>
            <a:r>
              <a:rPr kumimoji="0" lang="en-US" b="1" i="0" u="none" strike="noStrike" kern="0" cap="none" spc="0" normalizeH="0" baseline="0" noProof="0" dirty="0">
                <a:ln>
                  <a:noFill/>
                </a:ln>
                <a:effectLst/>
                <a:uLnTx/>
                <a:uFillTx/>
                <a:latin typeface="Arial"/>
                <a:ea typeface="ＭＳ Ｐゴシック" charset="-128"/>
              </a:rPr>
              <a:t>After Crew</a:t>
            </a:r>
          </a:p>
          <a:p>
            <a:pPr marL="476250" marR="0" lvl="1" indent="-190500" algn="l" defTabSz="914400" rtl="0" eaLnBrk="0" fontAlgn="base" latinLnBrk="0" hangingPunct="0">
              <a:lnSpc>
                <a:spcPct val="100000"/>
              </a:lnSpc>
              <a:spcBef>
                <a:spcPct val="20000"/>
              </a:spcBef>
              <a:spcAft>
                <a:spcPct val="0"/>
              </a:spcAft>
              <a:buClrTx/>
              <a:buSzTx/>
              <a:buFontTx/>
              <a:buChar char="•"/>
              <a:tabLst/>
              <a:defRPr/>
            </a:pPr>
            <a:r>
              <a:rPr kumimoji="0" lang="en-US" sz="1200" b="0" i="0" u="none" strike="noStrike" kern="0" cap="none" spc="0" normalizeH="0" baseline="0" noProof="0" dirty="0">
                <a:ln>
                  <a:noFill/>
                </a:ln>
                <a:solidFill>
                  <a:srgbClr val="000000"/>
                </a:solidFill>
                <a:effectLst/>
                <a:uLnTx/>
                <a:uFillTx/>
                <a:latin typeface="Arial"/>
                <a:ea typeface="ＭＳ Ｐゴシック" charset="-128"/>
              </a:rPr>
              <a:t>Follow-up and close-out work</a:t>
            </a:r>
          </a:p>
          <a:p>
            <a:pPr marL="476250" marR="0" lvl="1" indent="-190500" algn="l" defTabSz="914400" rtl="0" eaLnBrk="0" fontAlgn="base" latinLnBrk="0" hangingPunct="0">
              <a:lnSpc>
                <a:spcPct val="100000"/>
              </a:lnSpc>
              <a:spcBef>
                <a:spcPct val="20000"/>
              </a:spcBef>
              <a:spcAft>
                <a:spcPct val="0"/>
              </a:spcAft>
              <a:buClrTx/>
              <a:buSzTx/>
              <a:buFontTx/>
              <a:buChar char="•"/>
              <a:tabLst/>
              <a:defRPr/>
            </a:pPr>
            <a:r>
              <a:rPr kumimoji="0" lang="en-US" sz="1200" b="0" i="0" u="none" strike="noStrike" kern="0" cap="none" spc="0" normalizeH="0" baseline="0" noProof="0" dirty="0">
                <a:ln>
                  <a:noFill/>
                </a:ln>
                <a:solidFill>
                  <a:srgbClr val="000000"/>
                </a:solidFill>
                <a:effectLst/>
                <a:uLnTx/>
                <a:uFillTx/>
                <a:latin typeface="Arial"/>
                <a:ea typeface="ＭＳ Ｐゴシック" charset="-128"/>
              </a:rPr>
              <a:t>Site survey, infrastructure maintenance, etc.</a:t>
            </a:r>
            <a:endParaRPr lang="en-US" sz="1000" dirty="0"/>
          </a:p>
          <a:p>
            <a:pPr marL="171450" indent="-171450">
              <a:buFontTx/>
              <a:buChar char="-"/>
            </a:pPr>
            <a:endParaRPr lang="en-US" dirty="0"/>
          </a:p>
          <a:p>
            <a:pPr marL="171450" indent="-171450">
              <a:buFontTx/>
              <a:buChar char="-"/>
            </a:pPr>
            <a:endParaRPr lang="en-US" dirty="0"/>
          </a:p>
        </p:txBody>
      </p:sp>
      <p:sp>
        <p:nvSpPr>
          <p:cNvPr id="7" name="Content Placeholder 6"/>
          <p:cNvSpPr>
            <a:spLocks noGrp="1"/>
          </p:cNvSpPr>
          <p:nvPr>
            <p:ph sz="half" idx="14"/>
          </p:nvPr>
        </p:nvSpPr>
        <p:spPr>
          <a:xfrm>
            <a:off x="4690880" y="4073947"/>
            <a:ext cx="4253190" cy="1354581"/>
          </a:xfrm>
        </p:spPr>
        <p:txBody>
          <a:bodyPr lIns="91440" tIns="45720" rIns="91440" bIns="45720" anchor="t"/>
          <a:lstStyle/>
          <a:p>
            <a:r>
              <a:rPr lang="en-US" b="1" dirty="0"/>
              <a:t>HERITAGE</a:t>
            </a:r>
          </a:p>
          <a:p>
            <a:pPr marL="171450" indent="-171450">
              <a:buFont typeface="Arial" panose="020B0604020202020204" pitchFamily="34" charset="0"/>
              <a:buChar char="•"/>
            </a:pPr>
            <a:r>
              <a:rPr lang="en-US" dirty="0">
                <a:latin typeface="Arial"/>
                <a:cs typeface="Arial"/>
              </a:rPr>
              <a:t>Free-flyers, drones, and rover platforms – </a:t>
            </a:r>
            <a:r>
              <a:rPr lang="en-US" i="1" dirty="0">
                <a:latin typeface="Arial"/>
                <a:cs typeface="Arial"/>
              </a:rPr>
              <a:t>MGRU, </a:t>
            </a:r>
            <a:r>
              <a:rPr lang="en-US" i="1" dirty="0" err="1">
                <a:latin typeface="Arial"/>
                <a:cs typeface="Arial"/>
              </a:rPr>
              <a:t>Astrobee</a:t>
            </a:r>
            <a:r>
              <a:rPr lang="en-US" i="1" dirty="0">
                <a:latin typeface="Arial"/>
                <a:cs typeface="Arial"/>
              </a:rPr>
              <a:t>, </a:t>
            </a:r>
            <a:r>
              <a:rPr lang="en-US" i="1" dirty="0" err="1">
                <a:latin typeface="Arial"/>
                <a:cs typeface="Arial"/>
              </a:rPr>
              <a:t>SUPERball</a:t>
            </a:r>
            <a:r>
              <a:rPr lang="en-US" i="1" dirty="0">
                <a:latin typeface="Arial"/>
                <a:cs typeface="Arial"/>
              </a:rPr>
              <a:t> v2, KREX-2</a:t>
            </a:r>
          </a:p>
          <a:p>
            <a:pPr marL="171450" indent="-171450">
              <a:buFont typeface="Arial" panose="020B0604020202020204" pitchFamily="34" charset="0"/>
              <a:buChar char="•"/>
            </a:pPr>
            <a:r>
              <a:rPr lang="en-US" dirty="0">
                <a:latin typeface="Arial"/>
                <a:cs typeface="Arial"/>
              </a:rPr>
              <a:t>Extensive analog field testing experience in Hawaii, Mojave, Atacama, Devon island, Lava Beds, etc.</a:t>
            </a:r>
          </a:p>
        </p:txBody>
      </p:sp>
      <p:sp>
        <p:nvSpPr>
          <p:cNvPr id="8" name="Content Placeholder 7"/>
          <p:cNvSpPr>
            <a:spLocks noGrp="1"/>
          </p:cNvSpPr>
          <p:nvPr>
            <p:ph sz="half" idx="15"/>
          </p:nvPr>
        </p:nvSpPr>
        <p:spPr/>
        <p:txBody>
          <a:bodyPr/>
          <a:lstStyle/>
          <a:p>
            <a:r>
              <a:rPr lang="en-US" b="1" dirty="0"/>
              <a:t>APPLICATIONS BEYOND</a:t>
            </a:r>
          </a:p>
          <a:p>
            <a:pPr marL="171450" indent="-171450">
              <a:buFont typeface="Arial" panose="020B0604020202020204" pitchFamily="34" charset="0"/>
              <a:buChar char="•"/>
            </a:pPr>
            <a:r>
              <a:rPr lang="en-US" dirty="0"/>
              <a:t>Human-robot teams for defense, civil inspection, and disaster response</a:t>
            </a:r>
          </a:p>
        </p:txBody>
      </p:sp>
      <p:sp>
        <p:nvSpPr>
          <p:cNvPr id="9" name="Content Placeholder 8"/>
          <p:cNvSpPr>
            <a:spLocks noGrp="1"/>
          </p:cNvSpPr>
          <p:nvPr>
            <p:ph sz="half" idx="16"/>
          </p:nvPr>
        </p:nvSpPr>
        <p:spPr>
          <a:xfrm>
            <a:off x="250876" y="3701164"/>
            <a:ext cx="4321124" cy="1229651"/>
          </a:xfrm>
        </p:spPr>
        <p:txBody>
          <a:bodyPr/>
          <a:lstStyle/>
          <a:p>
            <a:r>
              <a:rPr lang="en-US" b="1" dirty="0"/>
              <a:t>TECHNICAL / SCIENTIFIC CHALLENGE ADDRESSED</a:t>
            </a:r>
            <a:endParaRPr lang="en-US" b="1" strike="sngStrike" dirty="0"/>
          </a:p>
          <a:p>
            <a:pPr marL="171450" indent="-171450">
              <a:spcBef>
                <a:spcPts val="0"/>
              </a:spcBef>
              <a:buFont typeface="Arial" panose="020B0604020202020204" pitchFamily="34" charset="0"/>
              <a:buChar char="•"/>
            </a:pPr>
            <a:r>
              <a:rPr lang="en-US" dirty="0"/>
              <a:t>Increase human productivity</a:t>
            </a:r>
          </a:p>
          <a:p>
            <a:pPr marL="171450" indent="-171450">
              <a:spcBef>
                <a:spcPts val="0"/>
              </a:spcBef>
              <a:buFont typeface="Arial" panose="020B0604020202020204" pitchFamily="34" charset="0"/>
              <a:buChar char="•"/>
            </a:pPr>
            <a:r>
              <a:rPr lang="en-US" dirty="0"/>
              <a:t>Improve mission planning and execution</a:t>
            </a:r>
          </a:p>
          <a:p>
            <a:pPr marL="171450" indent="-171450">
              <a:spcBef>
                <a:spcPts val="0"/>
              </a:spcBef>
              <a:buFont typeface="Arial" panose="020B0604020202020204" pitchFamily="34" charset="0"/>
              <a:buChar char="•"/>
            </a:pPr>
            <a:r>
              <a:rPr lang="en-US" dirty="0"/>
              <a:t>Transfer some tasks to robots, e.g. dangerous, tedious, repetitive, and long-duration</a:t>
            </a:r>
          </a:p>
          <a:p>
            <a:endParaRPr lang="en-US" dirty="0"/>
          </a:p>
        </p:txBody>
      </p:sp>
      <p:sp>
        <p:nvSpPr>
          <p:cNvPr id="4" name="Rectangle 3">
            <a:extLst>
              <a:ext uri="{FF2B5EF4-FFF2-40B4-BE49-F238E27FC236}">
                <a16:creationId xmlns:a16="http://schemas.microsoft.com/office/drawing/2014/main" id="{DFAF60D6-FF71-5740-4DA8-56C2A00E68E4}"/>
              </a:ext>
            </a:extLst>
          </p:cNvPr>
          <p:cNvSpPr/>
          <p:nvPr/>
        </p:nvSpPr>
        <p:spPr>
          <a:xfrm>
            <a:off x="230886" y="868405"/>
            <a:ext cx="4377796" cy="274016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6747ABFB-F34B-578D-B52D-6745F42E0F35}"/>
              </a:ext>
            </a:extLst>
          </p:cNvPr>
          <p:cNvGrpSpPr/>
          <p:nvPr/>
        </p:nvGrpSpPr>
        <p:grpSpPr>
          <a:xfrm>
            <a:off x="250875" y="2396638"/>
            <a:ext cx="2258369" cy="1195075"/>
            <a:chOff x="685796" y="3790242"/>
            <a:chExt cx="4289691" cy="2514600"/>
          </a:xfrm>
        </p:grpSpPr>
        <p:pic>
          <p:nvPicPr>
            <p:cNvPr id="12" name="Picture 11">
              <a:extLst>
                <a:ext uri="{FF2B5EF4-FFF2-40B4-BE49-F238E27FC236}">
                  <a16:creationId xmlns:a16="http://schemas.microsoft.com/office/drawing/2014/main" id="{82DFA2BE-203D-F0E6-14C4-F9D36F01785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85800" y="3790242"/>
              <a:ext cx="4289687" cy="2514600"/>
            </a:xfrm>
            <a:prstGeom prst="rect">
              <a:avLst/>
            </a:prstGeom>
            <a:ln>
              <a:noFill/>
            </a:ln>
            <a:effectLst>
              <a:outerShdw blurRad="50800" dist="38100" dir="2700000" algn="tl" rotWithShape="0">
                <a:prstClr val="black">
                  <a:alpha val="40000"/>
                </a:prstClr>
              </a:outerShdw>
            </a:effectLst>
          </p:spPr>
        </p:pic>
        <p:sp>
          <p:nvSpPr>
            <p:cNvPr id="14" name="Rectangle 23">
              <a:extLst>
                <a:ext uri="{FF2B5EF4-FFF2-40B4-BE49-F238E27FC236}">
                  <a16:creationId xmlns:a16="http://schemas.microsoft.com/office/drawing/2014/main" id="{01FEDE63-7C9B-E4B3-D778-765C1E04604B}"/>
                </a:ext>
              </a:extLst>
            </p:cNvPr>
            <p:cNvSpPr>
              <a:spLocks noChangeAspect="1" noChangeArrowheads="1"/>
            </p:cNvSpPr>
            <p:nvPr/>
          </p:nvSpPr>
          <p:spPr bwMode="auto">
            <a:xfrm>
              <a:off x="685796" y="5603174"/>
              <a:ext cx="1655691" cy="647605"/>
            </a:xfrm>
            <a:prstGeom prst="rect">
              <a:avLst/>
            </a:prstGeom>
            <a:solidFill>
              <a:srgbClr val="FFCC66"/>
            </a:solidFill>
            <a:ln w="9525">
              <a:noFill/>
              <a:miter lim="800000"/>
              <a:headEnd/>
              <a:tailEnd/>
            </a:ln>
            <a:effectLst>
              <a:outerShdw blurRad="63500" dist="38099" dir="2700000" algn="ctr" rotWithShape="0">
                <a:schemeClr val="bg2">
                  <a:alpha val="74998"/>
                </a:schemeClr>
              </a:outerShdw>
            </a:effectLst>
          </p:spPr>
          <p:txBody>
            <a:bodyPr wrap="square">
              <a:prstTxWarp prst="textNoShape">
                <a:avLst/>
              </a:prstTxWarp>
              <a:spAutoFit/>
            </a:bodyPr>
            <a:lstStyle/>
            <a:p>
              <a:pPr algn="ctr">
                <a:spcBef>
                  <a:spcPct val="0"/>
                </a:spcBef>
                <a:defRPr/>
              </a:pPr>
              <a:r>
                <a:rPr lang="en-US" sz="1400" baseline="0">
                  <a:solidFill>
                    <a:schemeClr val="tx1"/>
                  </a:solidFill>
                  <a:latin typeface="+mn-lt"/>
                  <a:cs typeface="Arial Narrow"/>
                </a:rPr>
                <a:t>Astrobee</a:t>
              </a:r>
            </a:p>
          </p:txBody>
        </p:sp>
      </p:grpSp>
      <p:grpSp>
        <p:nvGrpSpPr>
          <p:cNvPr id="15" name="Group 14">
            <a:extLst>
              <a:ext uri="{FF2B5EF4-FFF2-40B4-BE49-F238E27FC236}">
                <a16:creationId xmlns:a16="http://schemas.microsoft.com/office/drawing/2014/main" id="{B19754D8-CCCE-2C5A-509A-FC1ED4D93B2D}"/>
              </a:ext>
            </a:extLst>
          </p:cNvPr>
          <p:cNvGrpSpPr/>
          <p:nvPr/>
        </p:nvGrpSpPr>
        <p:grpSpPr>
          <a:xfrm>
            <a:off x="2563809" y="1842689"/>
            <a:ext cx="2044873" cy="1749024"/>
            <a:chOff x="2897035" y="1061043"/>
            <a:chExt cx="2325761" cy="2580958"/>
          </a:xfrm>
        </p:grpSpPr>
        <p:pic>
          <p:nvPicPr>
            <p:cNvPr id="16" name="Picture 15">
              <a:extLst>
                <a:ext uri="{FF2B5EF4-FFF2-40B4-BE49-F238E27FC236}">
                  <a16:creationId xmlns:a16="http://schemas.microsoft.com/office/drawing/2014/main" id="{71DC491A-6E54-7BDB-D535-2F58BCEFF07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97035" y="1061043"/>
              <a:ext cx="2325761" cy="2325761"/>
            </a:xfrm>
            <a:prstGeom prst="rect">
              <a:avLst/>
            </a:prstGeom>
            <a:ln>
              <a:noFill/>
            </a:ln>
            <a:effectLst>
              <a:outerShdw blurRad="50800" dist="38100" dir="2700000" algn="tl" rotWithShape="0">
                <a:prstClr val="black">
                  <a:alpha val="40000"/>
                </a:prstClr>
              </a:outerShdw>
            </a:effectLst>
          </p:spPr>
        </p:pic>
        <p:sp>
          <p:nvSpPr>
            <p:cNvPr id="17" name="Rectangle 23">
              <a:extLst>
                <a:ext uri="{FF2B5EF4-FFF2-40B4-BE49-F238E27FC236}">
                  <a16:creationId xmlns:a16="http://schemas.microsoft.com/office/drawing/2014/main" id="{151445B3-F6AC-35BD-5B6B-E72F4D0C099F}"/>
                </a:ext>
              </a:extLst>
            </p:cNvPr>
            <p:cNvSpPr>
              <a:spLocks noChangeAspect="1" noChangeArrowheads="1"/>
            </p:cNvSpPr>
            <p:nvPr/>
          </p:nvSpPr>
          <p:spPr bwMode="auto">
            <a:xfrm>
              <a:off x="3307732" y="3301870"/>
              <a:ext cx="1504371" cy="340131"/>
            </a:xfrm>
            <a:prstGeom prst="rect">
              <a:avLst/>
            </a:prstGeom>
            <a:solidFill>
              <a:srgbClr val="FFCC66"/>
            </a:solidFill>
            <a:ln w="9525">
              <a:noFill/>
              <a:miter lim="800000"/>
              <a:headEnd/>
              <a:tailEnd/>
            </a:ln>
            <a:effectLst>
              <a:outerShdw blurRad="63500" dist="38099" dir="2700000" algn="ctr" rotWithShape="0">
                <a:schemeClr val="bg2">
                  <a:alpha val="74998"/>
                </a:schemeClr>
              </a:outerShdw>
            </a:effectLst>
          </p:spPr>
          <p:txBody>
            <a:bodyPr wrap="none">
              <a:prstTxWarp prst="textNoShape">
                <a:avLst/>
              </a:prstTxWarp>
              <a:spAutoFit/>
            </a:bodyPr>
            <a:lstStyle/>
            <a:p>
              <a:pPr algn="ctr">
                <a:spcBef>
                  <a:spcPct val="0"/>
                </a:spcBef>
                <a:defRPr/>
              </a:pPr>
              <a:r>
                <a:rPr lang="en-US" sz="1400" baseline="0" err="1">
                  <a:solidFill>
                    <a:schemeClr val="tx1"/>
                  </a:solidFill>
                </a:rPr>
                <a:t>SUPERball</a:t>
              </a:r>
              <a:r>
                <a:rPr lang="en-US" sz="1400" baseline="0">
                  <a:solidFill>
                    <a:schemeClr val="tx1"/>
                  </a:solidFill>
                </a:rPr>
                <a:t> v2</a:t>
              </a:r>
            </a:p>
          </p:txBody>
        </p:sp>
      </p:grpSp>
      <p:pic>
        <p:nvPicPr>
          <p:cNvPr id="18" name="Picture 2">
            <a:extLst>
              <a:ext uri="{FF2B5EF4-FFF2-40B4-BE49-F238E27FC236}">
                <a16:creationId xmlns:a16="http://schemas.microsoft.com/office/drawing/2014/main" id="{2203DA77-12A4-885A-E197-9F05374675A2}"/>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p:blipFill>
        <p:spPr bwMode="auto">
          <a:xfrm>
            <a:off x="250875" y="868406"/>
            <a:ext cx="2292945" cy="1528232"/>
          </a:xfrm>
          <a:prstGeom prst="rect">
            <a:avLst/>
          </a:prstGeom>
          <a:noFill/>
          <a:ln>
            <a:noFill/>
          </a:ln>
          <a:effectLst>
            <a:outerShdw blurRad="50800" dist="38100" dir="2700000" algn="ctr"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19" name="Rectangle 23">
            <a:extLst>
              <a:ext uri="{FF2B5EF4-FFF2-40B4-BE49-F238E27FC236}">
                <a16:creationId xmlns:a16="http://schemas.microsoft.com/office/drawing/2014/main" id="{7E4E4213-5F03-95BD-D312-7962BD01D8F4}"/>
              </a:ext>
            </a:extLst>
          </p:cNvPr>
          <p:cNvSpPr>
            <a:spLocks noChangeAspect="1" noChangeArrowheads="1"/>
          </p:cNvSpPr>
          <p:nvPr/>
        </p:nvSpPr>
        <p:spPr bwMode="auto">
          <a:xfrm>
            <a:off x="324621" y="919480"/>
            <a:ext cx="732893" cy="307777"/>
          </a:xfrm>
          <a:prstGeom prst="rect">
            <a:avLst/>
          </a:prstGeom>
          <a:solidFill>
            <a:srgbClr val="FFCC66"/>
          </a:solidFill>
          <a:ln w="9525">
            <a:noFill/>
            <a:miter lim="800000"/>
            <a:headEnd/>
            <a:tailEnd/>
          </a:ln>
          <a:effectLst>
            <a:outerShdw blurRad="63500" dist="38099" dir="2700000" algn="ctr" rotWithShape="0">
              <a:schemeClr val="bg2">
                <a:alpha val="74998"/>
              </a:schemeClr>
            </a:outerShdw>
          </a:effectLst>
        </p:spPr>
        <p:txBody>
          <a:bodyPr wrap="none">
            <a:prstTxWarp prst="textNoShape">
              <a:avLst/>
            </a:prstTxWarp>
            <a:spAutoFit/>
          </a:bodyPr>
          <a:lstStyle/>
          <a:p>
            <a:pPr algn="l">
              <a:spcBef>
                <a:spcPct val="0"/>
              </a:spcBef>
              <a:defRPr/>
            </a:pPr>
            <a:r>
              <a:rPr lang="en-US" sz="1400" baseline="0">
                <a:solidFill>
                  <a:schemeClr val="tx1"/>
                </a:solidFill>
              </a:rPr>
              <a:t>MGRU</a:t>
            </a:r>
          </a:p>
        </p:txBody>
      </p:sp>
      <p:pic>
        <p:nvPicPr>
          <p:cNvPr id="20" name="Graphic 19">
            <a:hlinkClick r:id="rId7"/>
            <a:extLst>
              <a:ext uri="{FF2B5EF4-FFF2-40B4-BE49-F238E27FC236}">
                <a16:creationId xmlns:a16="http://schemas.microsoft.com/office/drawing/2014/main" id="{99D10112-42B9-6183-5428-57D5D9FBF47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522149" y="868405"/>
            <a:ext cx="1077966" cy="1077966"/>
          </a:xfrm>
          <a:prstGeom prst="rect">
            <a:avLst/>
          </a:prstGeom>
        </p:spPr>
      </p:pic>
    </p:spTree>
    <p:extLst>
      <p:ext uri="{BB962C8B-B14F-4D97-AF65-F5344CB8AC3E}">
        <p14:creationId xmlns:p14="http://schemas.microsoft.com/office/powerpoint/2010/main" val="20203826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67956FD1-027B-4AA9-90AB-E0D1C06098B1}" type="slidenum">
              <a:rPr lang="en-US" smtClean="0"/>
              <a:pPr/>
              <a:t>32</a:t>
            </a:fld>
            <a:endParaRPr lang="en-US"/>
          </a:p>
        </p:txBody>
      </p:sp>
      <p:sp>
        <p:nvSpPr>
          <p:cNvPr id="3" name="Title 2"/>
          <p:cNvSpPr>
            <a:spLocks noGrp="1"/>
          </p:cNvSpPr>
          <p:nvPr>
            <p:ph type="title"/>
          </p:nvPr>
        </p:nvSpPr>
        <p:spPr/>
        <p:txBody>
          <a:bodyPr lIns="91440" tIns="45720" rIns="91440" bIns="45720" anchor="t"/>
          <a:lstStyle/>
          <a:p>
            <a:r>
              <a:rPr lang="en-US" sz="2400">
                <a:latin typeface="Helvetica"/>
                <a:cs typeface="Helvetica"/>
              </a:rPr>
              <a:t>Perception and Navigation</a:t>
            </a:r>
            <a:br>
              <a:rPr lang="en-US" sz="2400"/>
            </a:br>
            <a:r>
              <a:rPr lang="en-US" sz="1200">
                <a:latin typeface="Helvetica"/>
                <a:cs typeface="Helvetica"/>
              </a:rPr>
              <a:t>Intelligent Robotics</a:t>
            </a:r>
            <a:endParaRPr lang="en-US" sz="2400">
              <a:latin typeface="Helvetica"/>
              <a:cs typeface="Helvetica"/>
            </a:endParaRPr>
          </a:p>
        </p:txBody>
      </p:sp>
      <p:sp>
        <p:nvSpPr>
          <p:cNvPr id="5" name="Content Placeholder 4"/>
          <p:cNvSpPr>
            <a:spLocks noGrp="1"/>
          </p:cNvSpPr>
          <p:nvPr>
            <p:ph sz="half" idx="12"/>
          </p:nvPr>
        </p:nvSpPr>
        <p:spPr>
          <a:xfrm>
            <a:off x="230886" y="5023413"/>
            <a:ext cx="4341114" cy="1656635"/>
          </a:xfrm>
        </p:spPr>
        <p:txBody>
          <a:bodyPr/>
          <a:lstStyle/>
          <a:p>
            <a:r>
              <a:rPr lang="en-US" b="1" dirty="0"/>
              <a:t>SUMMARY </a:t>
            </a:r>
          </a:p>
          <a:p>
            <a:pPr marL="171450" indent="-171450">
              <a:buFont typeface="Arial" panose="020B0604020202020204" pitchFamily="34" charset="0"/>
              <a:buChar char="•"/>
            </a:pPr>
            <a:r>
              <a:rPr lang="en-US" dirty="0"/>
              <a:t>Novel sensor systems and software enabling safe, efficient, any-time traverse </a:t>
            </a:r>
          </a:p>
          <a:p>
            <a:pPr marL="171450" indent="-171450">
              <a:buFont typeface="Arial" panose="020B0604020202020204" pitchFamily="34" charset="0"/>
              <a:buChar char="•"/>
            </a:pPr>
            <a:r>
              <a:rPr lang="en-US" dirty="0"/>
              <a:t>Range of modalities from software-assisted human ops to sliding autonomy to fully autonomous navigation</a:t>
            </a:r>
          </a:p>
          <a:p>
            <a:pPr marL="171450" indent="-171450">
              <a:buFont typeface="Arial" panose="020B0604020202020204" pitchFamily="34" charset="0"/>
              <a:buChar char="•"/>
            </a:pPr>
            <a:r>
              <a:rPr lang="en-US" dirty="0"/>
              <a:t>Past successes in land, sea, air and space domains</a:t>
            </a:r>
          </a:p>
          <a:p>
            <a:endParaRPr lang="en-US" dirty="0"/>
          </a:p>
        </p:txBody>
      </p:sp>
      <p:sp>
        <p:nvSpPr>
          <p:cNvPr id="6" name="Content Placeholder 5"/>
          <p:cNvSpPr>
            <a:spLocks noGrp="1"/>
          </p:cNvSpPr>
          <p:nvPr>
            <p:ph sz="half" idx="13"/>
          </p:nvPr>
        </p:nvSpPr>
        <p:spPr>
          <a:xfrm>
            <a:off x="4690880" y="868405"/>
            <a:ext cx="4253190" cy="3400945"/>
          </a:xfrm>
        </p:spPr>
        <p:txBody>
          <a:bodyPr/>
          <a:lstStyle/>
          <a:p>
            <a:r>
              <a:rPr lang="en-US" b="1" dirty="0"/>
              <a:t>KEY ATTRIBUTES / COMPETENCY</a:t>
            </a:r>
          </a:p>
          <a:p>
            <a:pPr marL="171450" indent="-171450">
              <a:buFont typeface="Arial" panose="020B0604020202020204" pitchFamily="34" charset="0"/>
              <a:buChar char="•"/>
            </a:pPr>
            <a:r>
              <a:rPr lang="en-US" dirty="0"/>
              <a:t>Guidance, navigation and control for dark and </a:t>
            </a:r>
            <a:r>
              <a:rPr lang="en-US" dirty="0" err="1"/>
              <a:t>gps</a:t>
            </a:r>
            <a:r>
              <a:rPr lang="en-US" dirty="0"/>
              <a:t>-denied environments, including hazard identification, localization, and visual odometry; State estimation and statistical decision making </a:t>
            </a:r>
          </a:p>
          <a:p>
            <a:pPr marL="171450" indent="-171450">
              <a:buFont typeface="Arial" panose="020B0604020202020204" pitchFamily="34" charset="0"/>
              <a:buChar char="•"/>
            </a:pPr>
            <a:r>
              <a:rPr lang="en-US" dirty="0"/>
              <a:t>High-quality 3D mapping and modeling of planetary terrain and features for scientific purposes </a:t>
            </a:r>
          </a:p>
          <a:p>
            <a:pPr marL="171450" indent="-171450">
              <a:buFont typeface="Arial" panose="020B0604020202020204" pitchFamily="34" charset="0"/>
              <a:buChar char="•"/>
            </a:pPr>
            <a:r>
              <a:rPr lang="en-US" dirty="0"/>
              <a:t>Observation strategies including intra-vehicular  inspection, monitoring of transient phenomena (plumes, clouds, flows), and high-speed flyovers</a:t>
            </a:r>
          </a:p>
          <a:p>
            <a:pPr marL="171450" indent="-171450">
              <a:buFont typeface="Arial" panose="020B0604020202020204" pitchFamily="34" charset="0"/>
              <a:buChar char="•"/>
            </a:pPr>
            <a:r>
              <a:rPr lang="en-US" dirty="0"/>
              <a:t>Sensor characterization and calibration from novel prototypes to spaceflight qualification   </a:t>
            </a:r>
          </a:p>
          <a:p>
            <a:pPr marL="171450" indent="-171450">
              <a:buFont typeface="Arial" panose="020B0604020202020204" pitchFamily="34" charset="0"/>
              <a:buChar char="•"/>
            </a:pPr>
            <a:r>
              <a:rPr lang="en-US" dirty="0"/>
              <a:t>Computational imaging and intelligent optics design</a:t>
            </a:r>
          </a:p>
          <a:p>
            <a:pPr marL="171450" indent="-171450">
              <a:buFont typeface="Arial" panose="020B0604020202020204" pitchFamily="34" charset="0"/>
              <a:buChar char="•"/>
            </a:pPr>
            <a:r>
              <a:rPr lang="en-US" dirty="0"/>
              <a:t>Cameras, LIDAR, IMU, star trackers, thermal vision, RADAR, driver lighting systems, and more…</a:t>
            </a:r>
          </a:p>
          <a:p>
            <a:pPr marL="171450" indent="-171450">
              <a:buFont typeface="Arial" panose="020B0604020202020204" pitchFamily="34" charset="0"/>
              <a:buChar char="•"/>
            </a:pPr>
            <a:endParaRPr lang="en-US" dirty="0"/>
          </a:p>
          <a:p>
            <a:pPr marL="171450" indent="-171450">
              <a:buFontTx/>
              <a:buChar char="-"/>
            </a:pPr>
            <a:endParaRPr lang="en-US" dirty="0"/>
          </a:p>
          <a:p>
            <a:pPr marL="171450" indent="-171450">
              <a:buFontTx/>
              <a:buChar char="-"/>
            </a:pPr>
            <a:endParaRPr lang="en-US" dirty="0"/>
          </a:p>
        </p:txBody>
      </p:sp>
      <p:sp>
        <p:nvSpPr>
          <p:cNvPr id="7" name="Content Placeholder 6"/>
          <p:cNvSpPr>
            <a:spLocks noGrp="1"/>
          </p:cNvSpPr>
          <p:nvPr>
            <p:ph sz="half" idx="14"/>
          </p:nvPr>
        </p:nvSpPr>
        <p:spPr>
          <a:xfrm>
            <a:off x="4690880" y="4335757"/>
            <a:ext cx="4253190" cy="1229651"/>
          </a:xfrm>
        </p:spPr>
        <p:txBody>
          <a:bodyPr/>
          <a:lstStyle/>
          <a:p>
            <a:r>
              <a:rPr lang="en-US" b="1" dirty="0"/>
              <a:t>HERITAGE</a:t>
            </a:r>
          </a:p>
          <a:p>
            <a:pPr marL="171450" indent="-171450">
              <a:buFont typeface="Arial" panose="020B0604020202020204" pitchFamily="34" charset="0"/>
              <a:buChar char="•"/>
            </a:pPr>
            <a:r>
              <a:rPr lang="en-US" dirty="0"/>
              <a:t>VIPER and </a:t>
            </a:r>
            <a:r>
              <a:rPr lang="en-US" dirty="0" err="1"/>
              <a:t>Astrobee</a:t>
            </a:r>
            <a:r>
              <a:rPr lang="en-US" dirty="0"/>
              <a:t> flight mission GNC</a:t>
            </a:r>
          </a:p>
          <a:p>
            <a:pPr marL="171450" indent="-171450">
              <a:buFont typeface="Arial" panose="020B0604020202020204" pitchFamily="34" charset="0"/>
              <a:buChar char="•"/>
            </a:pPr>
            <a:r>
              <a:rPr lang="en-US" dirty="0"/>
              <a:t>ISS and Gateway inspection and maintenance (ISAAC), </a:t>
            </a:r>
            <a:r>
              <a:rPr lang="en-US" dirty="0" err="1"/>
              <a:t>riverflow</a:t>
            </a:r>
            <a:r>
              <a:rPr lang="en-US" dirty="0"/>
              <a:t> monitoring for earth science (Streamflow </a:t>
            </a:r>
            <a:r>
              <a:rPr lang="en-US" dirty="0" err="1"/>
              <a:t>RiOS</a:t>
            </a:r>
            <a:r>
              <a:rPr lang="en-US" dirty="0"/>
              <a:t>), icy moon EDL (ICICLES), cave exploration </a:t>
            </a:r>
          </a:p>
        </p:txBody>
      </p:sp>
      <p:sp>
        <p:nvSpPr>
          <p:cNvPr id="8" name="Content Placeholder 7"/>
          <p:cNvSpPr>
            <a:spLocks noGrp="1"/>
          </p:cNvSpPr>
          <p:nvPr>
            <p:ph sz="half" idx="15"/>
          </p:nvPr>
        </p:nvSpPr>
        <p:spPr>
          <a:xfrm>
            <a:off x="4690880" y="5631815"/>
            <a:ext cx="4253190" cy="835483"/>
          </a:xfrm>
        </p:spPr>
        <p:txBody>
          <a:bodyPr/>
          <a:lstStyle/>
          <a:p>
            <a:r>
              <a:rPr lang="en-US" b="1" dirty="0"/>
              <a:t>APPLICATIONS BEYOND</a:t>
            </a:r>
          </a:p>
          <a:p>
            <a:pPr marL="171450" indent="-171450">
              <a:buFont typeface="Arial" panose="020B0604020202020204" pitchFamily="34" charset="0"/>
              <a:buChar char="•"/>
            </a:pPr>
            <a:r>
              <a:rPr lang="en-US" dirty="0"/>
              <a:t>Safeguarding and navigation for humans including EVAs </a:t>
            </a:r>
            <a:r>
              <a:rPr lang="en-US"/>
              <a:t>and terrestrial disaster </a:t>
            </a:r>
            <a:r>
              <a:rPr lang="en-US" dirty="0"/>
              <a:t>response</a:t>
            </a:r>
          </a:p>
        </p:txBody>
      </p:sp>
      <p:sp>
        <p:nvSpPr>
          <p:cNvPr id="9" name="Content Placeholder 8"/>
          <p:cNvSpPr>
            <a:spLocks noGrp="1"/>
          </p:cNvSpPr>
          <p:nvPr>
            <p:ph sz="half" idx="16"/>
          </p:nvPr>
        </p:nvSpPr>
        <p:spPr>
          <a:xfrm>
            <a:off x="250876" y="3701164"/>
            <a:ext cx="4321124" cy="1229651"/>
          </a:xfrm>
        </p:spPr>
        <p:txBody>
          <a:bodyPr/>
          <a:lstStyle/>
          <a:p>
            <a:r>
              <a:rPr lang="en-US" b="1" dirty="0"/>
              <a:t>TECHNICAL / SCIENTIFIC CHALLENGE ADDRESSED</a:t>
            </a:r>
            <a:endParaRPr lang="en-US" b="1" strike="sngStrike" dirty="0"/>
          </a:p>
          <a:p>
            <a:pPr marL="171450" indent="-171450">
              <a:buFont typeface="Arial" panose="020B0604020202020204" pitchFamily="34" charset="0"/>
              <a:buChar char="•"/>
            </a:pPr>
            <a:r>
              <a:rPr lang="en-US" dirty="0"/>
              <a:t>Navigation and mapping for robotic exploration of extreme, unstructured, and GPS-denied environments </a:t>
            </a:r>
          </a:p>
          <a:p>
            <a:pPr marL="171450" indent="-171450">
              <a:buFont typeface="Arial" panose="020B0604020202020204" pitchFamily="34" charset="0"/>
              <a:buChar char="•"/>
            </a:pPr>
            <a:r>
              <a:rPr lang="en-US" dirty="0"/>
              <a:t>New measurements and observation approaches to maximize scientific output of missions</a:t>
            </a:r>
          </a:p>
          <a:p>
            <a:pPr marL="171450" indent="-171450">
              <a:buFont typeface="Arial" panose="020B0604020202020204" pitchFamily="34" charset="0"/>
              <a:buChar char="•"/>
            </a:pPr>
            <a:endParaRPr lang="en-US" dirty="0"/>
          </a:p>
          <a:p>
            <a:endParaRPr lang="en-US" dirty="0"/>
          </a:p>
        </p:txBody>
      </p:sp>
      <p:sp>
        <p:nvSpPr>
          <p:cNvPr id="4" name="Rectangle 3">
            <a:extLst>
              <a:ext uri="{FF2B5EF4-FFF2-40B4-BE49-F238E27FC236}">
                <a16:creationId xmlns:a16="http://schemas.microsoft.com/office/drawing/2014/main" id="{DFAF60D6-FF71-5740-4DA8-56C2A00E68E4}"/>
              </a:ext>
            </a:extLst>
          </p:cNvPr>
          <p:cNvSpPr/>
          <p:nvPr/>
        </p:nvSpPr>
        <p:spPr>
          <a:xfrm>
            <a:off x="230886" y="868405"/>
            <a:ext cx="4377796" cy="274016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4306A0D3-E9E6-6240-7A24-3D3882213A37}"/>
              </a:ext>
            </a:extLst>
          </p:cNvPr>
          <p:cNvPicPr>
            <a:picLocks noChangeAspect="1"/>
          </p:cNvPicPr>
          <p:nvPr/>
        </p:nvPicPr>
        <p:blipFill>
          <a:blip r:embed="rId3"/>
          <a:stretch>
            <a:fillRect/>
          </a:stretch>
        </p:blipFill>
        <p:spPr>
          <a:xfrm>
            <a:off x="1464046" y="1896128"/>
            <a:ext cx="3230541" cy="1802705"/>
          </a:xfrm>
          <a:prstGeom prst="rect">
            <a:avLst/>
          </a:prstGeom>
        </p:spPr>
      </p:pic>
      <p:pic>
        <p:nvPicPr>
          <p:cNvPr id="10" name="Picture 9">
            <a:extLst>
              <a:ext uri="{FF2B5EF4-FFF2-40B4-BE49-F238E27FC236}">
                <a16:creationId xmlns:a16="http://schemas.microsoft.com/office/drawing/2014/main" id="{1B1DCD63-7AD8-82D8-F0DC-0CE869DF7411}"/>
              </a:ext>
            </a:extLst>
          </p:cNvPr>
          <p:cNvPicPr>
            <a:picLocks noChangeAspect="1"/>
          </p:cNvPicPr>
          <p:nvPr/>
        </p:nvPicPr>
        <p:blipFill>
          <a:blip r:embed="rId4"/>
          <a:stretch>
            <a:fillRect/>
          </a:stretch>
        </p:blipFill>
        <p:spPr>
          <a:xfrm>
            <a:off x="230557" y="867883"/>
            <a:ext cx="2659956" cy="1515782"/>
          </a:xfrm>
          <a:prstGeom prst="rect">
            <a:avLst/>
          </a:prstGeom>
        </p:spPr>
      </p:pic>
      <p:pic>
        <p:nvPicPr>
          <p:cNvPr id="12" name="Graphic 11">
            <a:hlinkClick r:id="rId5"/>
            <a:extLst>
              <a:ext uri="{FF2B5EF4-FFF2-40B4-BE49-F238E27FC236}">
                <a16:creationId xmlns:a16="http://schemas.microsoft.com/office/drawing/2014/main" id="{2EB1B0D0-FD80-9B84-FB86-08F3D628CCA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522149" y="868405"/>
            <a:ext cx="1077966" cy="1077966"/>
          </a:xfrm>
          <a:prstGeom prst="rect">
            <a:avLst/>
          </a:prstGeom>
        </p:spPr>
      </p:pic>
    </p:spTree>
    <p:extLst>
      <p:ext uri="{BB962C8B-B14F-4D97-AF65-F5344CB8AC3E}">
        <p14:creationId xmlns:p14="http://schemas.microsoft.com/office/powerpoint/2010/main" val="31276326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67956FD1-027B-4AA9-90AB-E0D1C06098B1}" type="slidenum">
              <a:rPr lang="en-US" smtClean="0"/>
              <a:pPr/>
              <a:t>33</a:t>
            </a:fld>
            <a:endParaRPr lang="en-US"/>
          </a:p>
        </p:txBody>
      </p:sp>
      <p:sp>
        <p:nvSpPr>
          <p:cNvPr id="3" name="Title 2"/>
          <p:cNvSpPr>
            <a:spLocks noGrp="1"/>
          </p:cNvSpPr>
          <p:nvPr>
            <p:ph type="title"/>
          </p:nvPr>
        </p:nvSpPr>
        <p:spPr/>
        <p:txBody>
          <a:bodyPr lIns="91440" tIns="45720" rIns="91440" bIns="45720" anchor="t"/>
          <a:lstStyle/>
          <a:p>
            <a:r>
              <a:rPr lang="en-US" sz="2400">
                <a:latin typeface="Helvetica"/>
                <a:cs typeface="Helvetica"/>
              </a:rPr>
              <a:t>Exploration User Interfaces</a:t>
            </a:r>
            <a:br>
              <a:rPr lang="en-US" sz="2400"/>
            </a:br>
            <a:r>
              <a:rPr lang="en-US" sz="1200">
                <a:latin typeface="Helvetica"/>
                <a:cs typeface="Helvetica"/>
              </a:rPr>
              <a:t>Intelligent Robotics</a:t>
            </a:r>
            <a:endParaRPr lang="en-US" sz="2400">
              <a:latin typeface="Helvetica"/>
              <a:cs typeface="Helvetica"/>
            </a:endParaRPr>
          </a:p>
        </p:txBody>
      </p:sp>
      <p:sp>
        <p:nvSpPr>
          <p:cNvPr id="5" name="Content Placeholder 4"/>
          <p:cNvSpPr>
            <a:spLocks noGrp="1"/>
          </p:cNvSpPr>
          <p:nvPr>
            <p:ph sz="half" idx="12"/>
          </p:nvPr>
        </p:nvSpPr>
        <p:spPr>
          <a:xfrm>
            <a:off x="230886" y="5020505"/>
            <a:ext cx="4341114" cy="1526398"/>
          </a:xfrm>
        </p:spPr>
        <p:txBody>
          <a:bodyPr/>
          <a:lstStyle/>
          <a:p>
            <a:r>
              <a:rPr lang="en-US" b="1" dirty="0"/>
              <a:t>SUMMARY </a:t>
            </a:r>
          </a:p>
          <a:p>
            <a:pPr marL="171450" indent="-171450">
              <a:buFont typeface="Arial" panose="020B0604020202020204" pitchFamily="34" charset="0"/>
              <a:buChar char="•"/>
            </a:pPr>
            <a:r>
              <a:rPr lang="en-US" dirty="0"/>
              <a:t>Interfaces for human control of robots and robot teams; planning and oversight of mission objectives; and geospatial assessment of instrument and sensor data </a:t>
            </a:r>
          </a:p>
          <a:p>
            <a:pPr marL="171450" indent="-171450">
              <a:buFont typeface="Arial" panose="020B0604020202020204" pitchFamily="34" charset="0"/>
              <a:buChar char="•"/>
            </a:pPr>
            <a:r>
              <a:rPr lang="en-US" dirty="0"/>
              <a:t>Presenting information to maximize situational awareness while balancing cognitive load</a:t>
            </a:r>
          </a:p>
          <a:p>
            <a:pPr marL="171450" indent="-171450">
              <a:buFont typeface="Arial" panose="020B0604020202020204" pitchFamily="34" charset="0"/>
              <a:buChar char="•"/>
            </a:pPr>
            <a:endParaRPr lang="en-US" dirty="0"/>
          </a:p>
        </p:txBody>
      </p:sp>
      <p:sp>
        <p:nvSpPr>
          <p:cNvPr id="6" name="Content Placeholder 5"/>
          <p:cNvSpPr>
            <a:spLocks noGrp="1"/>
          </p:cNvSpPr>
          <p:nvPr>
            <p:ph sz="half" idx="13"/>
          </p:nvPr>
        </p:nvSpPr>
        <p:spPr>
          <a:xfrm>
            <a:off x="4690880" y="868406"/>
            <a:ext cx="4253190" cy="2832760"/>
          </a:xfrm>
        </p:spPr>
        <p:txBody>
          <a:bodyPr/>
          <a:lstStyle/>
          <a:p>
            <a:r>
              <a:rPr lang="en-US" b="1" dirty="0"/>
              <a:t>KEY ATTRIBUTES / COMPETENCY</a:t>
            </a:r>
          </a:p>
          <a:p>
            <a:pPr marL="171450" indent="-171450">
              <a:buFont typeface="Arial" panose="020B0604020202020204" pitchFamily="34" charset="0"/>
              <a:buChar char="•"/>
            </a:pPr>
            <a:r>
              <a:rPr lang="en-US" dirty="0"/>
              <a:t>Design of interfaces and displays; capabilities for visualization of data in 2D and 3D</a:t>
            </a:r>
          </a:p>
          <a:p>
            <a:pPr marL="171450" indent="-171450">
              <a:buFont typeface="Arial" panose="020B0604020202020204" pitchFamily="34" charset="0"/>
              <a:buChar char="•"/>
            </a:pPr>
            <a:r>
              <a:rPr lang="en-US" dirty="0"/>
              <a:t>VERVE framework for developing interfaces to remotely operate robots </a:t>
            </a:r>
          </a:p>
          <a:p>
            <a:pPr marL="171450" indent="-171450">
              <a:buFont typeface="Arial" panose="020B0604020202020204" pitchFamily="34" charset="0"/>
              <a:buChar char="•"/>
            </a:pPr>
            <a:r>
              <a:rPr lang="en-US" dirty="0"/>
              <a:t>Tools for science data visualization (</a:t>
            </a:r>
            <a:r>
              <a:rPr lang="en-US" dirty="0" err="1"/>
              <a:t>xGDS</a:t>
            </a:r>
            <a:r>
              <a:rPr lang="en-US" dirty="0"/>
              <a:t>, </a:t>
            </a:r>
            <a:r>
              <a:rPr lang="en-US" dirty="0" err="1"/>
              <a:t>OpenMCT</a:t>
            </a:r>
            <a:r>
              <a:rPr lang="en-US" dirty="0"/>
              <a:t>) and geospatial processing (Ames Stereo Pipeline)</a:t>
            </a:r>
          </a:p>
          <a:p>
            <a:pPr marL="171450" indent="-171450">
              <a:buFont typeface="Arial" panose="020B0604020202020204" pitchFamily="34" charset="0"/>
              <a:buChar char="•"/>
            </a:pPr>
            <a:r>
              <a:rPr lang="en-US" dirty="0"/>
              <a:t>Many tools and packages are open sourced and maintained at ARC</a:t>
            </a:r>
          </a:p>
          <a:p>
            <a:pPr marL="171450" indent="-171450">
              <a:buFont typeface="Arial" panose="020B0604020202020204" pitchFamily="34" charset="0"/>
              <a:buChar char="•"/>
            </a:pPr>
            <a:r>
              <a:rPr lang="en-US" dirty="0"/>
              <a:t>Operations procedure development and operator training expertise</a:t>
            </a:r>
          </a:p>
        </p:txBody>
      </p:sp>
      <p:sp>
        <p:nvSpPr>
          <p:cNvPr id="7" name="Content Placeholder 6"/>
          <p:cNvSpPr>
            <a:spLocks noGrp="1"/>
          </p:cNvSpPr>
          <p:nvPr>
            <p:ph sz="half" idx="14"/>
          </p:nvPr>
        </p:nvSpPr>
        <p:spPr>
          <a:xfrm>
            <a:off x="4690880" y="3825293"/>
            <a:ext cx="4253190" cy="1873758"/>
          </a:xfrm>
        </p:spPr>
        <p:txBody>
          <a:bodyPr/>
          <a:lstStyle/>
          <a:p>
            <a:r>
              <a:rPr lang="en-US" b="1" dirty="0"/>
              <a:t>HERITAGE</a:t>
            </a:r>
          </a:p>
          <a:p>
            <a:pPr marL="171450" indent="-171450">
              <a:buFont typeface="Arial" panose="020B0604020202020204" pitchFamily="34" charset="0"/>
              <a:buChar char="•"/>
            </a:pPr>
            <a:r>
              <a:rPr lang="en-US" dirty="0"/>
              <a:t>Vast experience in operations across missions and modalities: planetary rovers (VIPER, RP, ATHLETE), humanoids (Valkyrie), self-driving cars (Nissan), on-orbit servicing (Dragonfly), </a:t>
            </a:r>
            <a:r>
              <a:rPr lang="en-US" dirty="0" err="1"/>
              <a:t>freeflyer</a:t>
            </a:r>
            <a:r>
              <a:rPr lang="en-US" dirty="0"/>
              <a:t> teams (Astrobee), etc.</a:t>
            </a:r>
          </a:p>
          <a:p>
            <a:pPr marL="171450" indent="-171450">
              <a:buFont typeface="Arial" panose="020B0604020202020204" pitchFamily="34" charset="0"/>
              <a:buChar char="•"/>
            </a:pPr>
            <a:r>
              <a:rPr lang="en-US" dirty="0"/>
              <a:t>Experience across various operational tempos and time delays relevant to Terrestrial, ISS, Lunar, Mars, and Europa.  </a:t>
            </a:r>
          </a:p>
          <a:p>
            <a:pPr marL="171450" indent="-171450">
              <a:buFont typeface="Arial" panose="020B0604020202020204" pitchFamily="34" charset="0"/>
              <a:buChar char="•"/>
            </a:pPr>
            <a:endParaRPr lang="en-US" b="1" dirty="0"/>
          </a:p>
        </p:txBody>
      </p:sp>
      <p:sp>
        <p:nvSpPr>
          <p:cNvPr id="8" name="Content Placeholder 7"/>
          <p:cNvSpPr>
            <a:spLocks noGrp="1"/>
          </p:cNvSpPr>
          <p:nvPr>
            <p:ph sz="half" idx="15"/>
          </p:nvPr>
        </p:nvSpPr>
        <p:spPr>
          <a:xfrm>
            <a:off x="4690880" y="5699051"/>
            <a:ext cx="4253190" cy="740872"/>
          </a:xfrm>
        </p:spPr>
        <p:txBody>
          <a:bodyPr/>
          <a:lstStyle/>
          <a:p>
            <a:r>
              <a:rPr lang="en-US" b="1" dirty="0"/>
              <a:t>APPLICATIONS BEYOND</a:t>
            </a:r>
          </a:p>
          <a:p>
            <a:pPr marL="171450" indent="-171450">
              <a:buFont typeface="Arial" panose="020B0604020202020204" pitchFamily="34" charset="0"/>
              <a:buChar char="•"/>
            </a:pPr>
            <a:r>
              <a:rPr lang="en-US" dirty="0"/>
              <a:t>Commercial autonomous driving, terrestrial applications for human-robot teams</a:t>
            </a:r>
            <a:endParaRPr lang="en-US" b="1" dirty="0"/>
          </a:p>
        </p:txBody>
      </p:sp>
      <p:sp>
        <p:nvSpPr>
          <p:cNvPr id="9" name="Content Placeholder 8"/>
          <p:cNvSpPr>
            <a:spLocks noGrp="1"/>
          </p:cNvSpPr>
          <p:nvPr>
            <p:ph sz="half" idx="16"/>
          </p:nvPr>
        </p:nvSpPr>
        <p:spPr>
          <a:xfrm>
            <a:off x="250876" y="3701165"/>
            <a:ext cx="4321124" cy="1210313"/>
          </a:xfrm>
        </p:spPr>
        <p:txBody>
          <a:bodyPr/>
          <a:lstStyle/>
          <a:p>
            <a:r>
              <a:rPr lang="en-US" b="1" dirty="0"/>
              <a:t>TECHNICAL / SCIENTIFIC CHALLENGE ADDRESSED</a:t>
            </a:r>
            <a:endParaRPr lang="en-US" b="1" strike="sngStrike" dirty="0"/>
          </a:p>
          <a:p>
            <a:pPr marL="171450" indent="-171450">
              <a:buFont typeface="Arial" panose="020B0604020202020204" pitchFamily="34" charset="0"/>
              <a:buChar char="•"/>
            </a:pPr>
            <a:r>
              <a:rPr lang="en-US" dirty="0"/>
              <a:t>Enable operation of robots across a range of distances and mission cadences: human explorers with robot teammates, remote operation from Earth, and post-exploration science analysis</a:t>
            </a:r>
          </a:p>
          <a:p>
            <a:endParaRPr lang="en-US" dirty="0"/>
          </a:p>
        </p:txBody>
      </p:sp>
      <p:sp>
        <p:nvSpPr>
          <p:cNvPr id="4" name="Rectangle 3">
            <a:extLst>
              <a:ext uri="{FF2B5EF4-FFF2-40B4-BE49-F238E27FC236}">
                <a16:creationId xmlns:a16="http://schemas.microsoft.com/office/drawing/2014/main" id="{DFAF60D6-FF71-5740-4DA8-56C2A00E68E4}"/>
              </a:ext>
            </a:extLst>
          </p:cNvPr>
          <p:cNvSpPr/>
          <p:nvPr/>
        </p:nvSpPr>
        <p:spPr>
          <a:xfrm>
            <a:off x="230886" y="868405"/>
            <a:ext cx="4377796" cy="274016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1FF91F9-1F17-07E5-2043-43D5F70BF22B}"/>
              </a:ext>
            </a:extLst>
          </p:cNvPr>
          <p:cNvPicPr>
            <a:picLocks noChangeAspect="1"/>
          </p:cNvPicPr>
          <p:nvPr/>
        </p:nvPicPr>
        <p:blipFill>
          <a:blip r:embed="rId3"/>
          <a:stretch>
            <a:fillRect/>
          </a:stretch>
        </p:blipFill>
        <p:spPr>
          <a:xfrm>
            <a:off x="250876" y="880456"/>
            <a:ext cx="3273078" cy="2264080"/>
          </a:xfrm>
          <a:prstGeom prst="rect">
            <a:avLst/>
          </a:prstGeom>
        </p:spPr>
      </p:pic>
      <p:pic>
        <p:nvPicPr>
          <p:cNvPr id="10" name="Picture 9">
            <a:extLst>
              <a:ext uri="{FF2B5EF4-FFF2-40B4-BE49-F238E27FC236}">
                <a16:creationId xmlns:a16="http://schemas.microsoft.com/office/drawing/2014/main" id="{5A0367D1-7CA3-610A-E989-357059D0CFA1}"/>
              </a:ext>
            </a:extLst>
          </p:cNvPr>
          <p:cNvPicPr>
            <a:picLocks noChangeAspect="1"/>
          </p:cNvPicPr>
          <p:nvPr/>
        </p:nvPicPr>
        <p:blipFill>
          <a:blip r:embed="rId4"/>
          <a:stretch>
            <a:fillRect/>
          </a:stretch>
        </p:blipFill>
        <p:spPr>
          <a:xfrm>
            <a:off x="2338192" y="2192786"/>
            <a:ext cx="2233808" cy="1389737"/>
          </a:xfrm>
          <a:prstGeom prst="rect">
            <a:avLst/>
          </a:prstGeom>
        </p:spPr>
      </p:pic>
      <p:pic>
        <p:nvPicPr>
          <p:cNvPr id="11" name="Graphic 10">
            <a:hlinkClick r:id="rId5"/>
            <a:extLst>
              <a:ext uri="{FF2B5EF4-FFF2-40B4-BE49-F238E27FC236}">
                <a16:creationId xmlns:a16="http://schemas.microsoft.com/office/drawing/2014/main" id="{EF7B8069-84DC-EF4C-FCEB-0E69D10319D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525202" y="868405"/>
            <a:ext cx="1077966" cy="1077966"/>
          </a:xfrm>
          <a:prstGeom prst="rect">
            <a:avLst/>
          </a:prstGeom>
        </p:spPr>
      </p:pic>
    </p:spTree>
    <p:extLst>
      <p:ext uri="{BB962C8B-B14F-4D97-AF65-F5344CB8AC3E}">
        <p14:creationId xmlns:p14="http://schemas.microsoft.com/office/powerpoint/2010/main" val="14137807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67956FD1-027B-4AA9-90AB-E0D1C06098B1}" type="slidenum">
              <a:rPr lang="en-US" smtClean="0"/>
              <a:pPr/>
              <a:t>34</a:t>
            </a:fld>
            <a:endParaRPr lang="en-US"/>
          </a:p>
        </p:txBody>
      </p:sp>
      <p:sp>
        <p:nvSpPr>
          <p:cNvPr id="3" name="Title 2"/>
          <p:cNvSpPr>
            <a:spLocks noGrp="1"/>
          </p:cNvSpPr>
          <p:nvPr>
            <p:ph type="title"/>
          </p:nvPr>
        </p:nvSpPr>
        <p:spPr/>
        <p:txBody>
          <a:bodyPr lIns="91440" tIns="45720" rIns="91440" bIns="45720" anchor="t"/>
          <a:lstStyle/>
          <a:p>
            <a:r>
              <a:rPr lang="en-US" sz="2400">
                <a:latin typeface="Helvetica"/>
                <a:cs typeface="Helvetica"/>
              </a:rPr>
              <a:t>Software Architecture and Simulation</a:t>
            </a:r>
            <a:br>
              <a:rPr lang="en-US" sz="2400">
                <a:latin typeface="Helvetica"/>
                <a:cs typeface="Helvetica"/>
              </a:rPr>
            </a:br>
            <a:r>
              <a:rPr lang="en-US" sz="1200">
                <a:latin typeface="Helvetica"/>
                <a:cs typeface="Helvetica"/>
              </a:rPr>
              <a:t>Intelligent Robotics</a:t>
            </a:r>
            <a:endParaRPr lang="en-US" sz="2400">
              <a:latin typeface="Helvetica"/>
              <a:cs typeface="Helvetica"/>
            </a:endParaRPr>
          </a:p>
        </p:txBody>
      </p:sp>
      <p:sp>
        <p:nvSpPr>
          <p:cNvPr id="5" name="Content Placeholder 4"/>
          <p:cNvSpPr>
            <a:spLocks noGrp="1"/>
          </p:cNvSpPr>
          <p:nvPr>
            <p:ph sz="half" idx="12"/>
          </p:nvPr>
        </p:nvSpPr>
        <p:spPr>
          <a:xfrm>
            <a:off x="230886" y="5023413"/>
            <a:ext cx="4321124" cy="1618497"/>
          </a:xfrm>
        </p:spPr>
        <p:txBody>
          <a:bodyPr lIns="91440" tIns="45720" rIns="91440" bIns="45720" anchor="t"/>
          <a:lstStyle/>
          <a:p>
            <a:r>
              <a:rPr lang="en-US" b="1" dirty="0">
                <a:latin typeface="Arial"/>
                <a:cs typeface="Arial"/>
              </a:rPr>
              <a:t>SUMMARY </a:t>
            </a:r>
          </a:p>
          <a:p>
            <a:pPr marL="171450" indent="-171450">
              <a:lnSpc>
                <a:spcPct val="100000"/>
              </a:lnSpc>
              <a:spcBef>
                <a:spcPts val="600"/>
              </a:spcBef>
              <a:buFont typeface="Arial"/>
              <a:buChar char="•"/>
            </a:pPr>
            <a:r>
              <a:rPr lang="en-US" dirty="0">
                <a:latin typeface="Arial"/>
                <a:cs typeface="Arial"/>
              </a:rPr>
              <a:t>Flight and ground software for VIPER mission – first NASA rover intended to explore Lunar poles</a:t>
            </a:r>
          </a:p>
          <a:p>
            <a:pPr marL="171450" indent="-171450">
              <a:lnSpc>
                <a:spcPct val="100000"/>
              </a:lnSpc>
              <a:spcBef>
                <a:spcPts val="600"/>
              </a:spcBef>
              <a:buFont typeface="Arial"/>
              <a:buChar char="•"/>
            </a:pPr>
            <a:r>
              <a:rPr lang="en-US" dirty="0" err="1">
                <a:latin typeface="Arial"/>
                <a:cs typeface="Arial"/>
              </a:rPr>
              <a:t>Astrobee</a:t>
            </a:r>
            <a:r>
              <a:rPr lang="en-US" dirty="0">
                <a:latin typeface="Arial"/>
                <a:cs typeface="Arial"/>
              </a:rPr>
              <a:t> software named NASA Software of the Year Runner-Up (2020)</a:t>
            </a:r>
            <a:endParaRPr lang="en-US" dirty="0"/>
          </a:p>
          <a:p>
            <a:pPr marL="171450" indent="-171450">
              <a:lnSpc>
                <a:spcPct val="100000"/>
              </a:lnSpc>
              <a:spcBef>
                <a:spcPts val="600"/>
              </a:spcBef>
              <a:buFont typeface="Arial"/>
              <a:buChar char="•"/>
            </a:pPr>
            <a:r>
              <a:rPr lang="en-US" dirty="0">
                <a:latin typeface="Arial"/>
                <a:cs typeface="Arial"/>
              </a:rPr>
              <a:t>DSA-Starling demonstration of first fully autonomous distributed space mission with </a:t>
            </a:r>
            <a:r>
              <a:rPr lang="en-US" dirty="0" err="1">
                <a:latin typeface="Arial"/>
                <a:cs typeface="Arial"/>
              </a:rPr>
              <a:t>cubesats</a:t>
            </a:r>
            <a:r>
              <a:rPr lang="en-US" dirty="0">
                <a:latin typeface="Arial"/>
                <a:cs typeface="Arial"/>
              </a:rPr>
              <a:t> </a:t>
            </a:r>
            <a:endParaRPr lang="en-US" dirty="0"/>
          </a:p>
          <a:p>
            <a:pPr marL="171450" indent="-171450">
              <a:buFont typeface="Arial"/>
              <a:buChar char="•"/>
            </a:pPr>
            <a:endParaRPr lang="en-US" dirty="0"/>
          </a:p>
          <a:p>
            <a:endParaRPr lang="en-US" dirty="0"/>
          </a:p>
          <a:p>
            <a:endParaRPr lang="en-US" dirty="0"/>
          </a:p>
        </p:txBody>
      </p:sp>
      <p:sp>
        <p:nvSpPr>
          <p:cNvPr id="6" name="Content Placeholder 5"/>
          <p:cNvSpPr>
            <a:spLocks noGrp="1"/>
          </p:cNvSpPr>
          <p:nvPr>
            <p:ph sz="half" idx="13"/>
          </p:nvPr>
        </p:nvSpPr>
        <p:spPr>
          <a:xfrm>
            <a:off x="4690880" y="868405"/>
            <a:ext cx="4253190" cy="3183595"/>
          </a:xfrm>
        </p:spPr>
        <p:txBody>
          <a:bodyPr lIns="91440" tIns="45720" rIns="91440" bIns="45720" anchor="t"/>
          <a:lstStyle/>
          <a:p>
            <a:r>
              <a:rPr lang="en-US" b="1" dirty="0">
                <a:latin typeface="Arial"/>
                <a:cs typeface="Arial"/>
              </a:rPr>
              <a:t>KEY ATTRIBUTES / COMPETENCY</a:t>
            </a:r>
          </a:p>
          <a:p>
            <a:pPr marL="171450" indent="-171450">
              <a:buFont typeface="Arial"/>
              <a:buChar char="•"/>
            </a:pPr>
            <a:r>
              <a:rPr lang="en-US" dirty="0">
                <a:latin typeface="Arial"/>
                <a:cs typeface="Arial"/>
              </a:rPr>
              <a:t>Reliable architectures and flight software for high-performance missions</a:t>
            </a:r>
          </a:p>
          <a:p>
            <a:pPr marL="171450" indent="-171450">
              <a:buFont typeface="Arial"/>
              <a:buChar char="•"/>
            </a:pPr>
            <a:r>
              <a:rPr lang="en-US" dirty="0">
                <a:latin typeface="Arial"/>
                <a:cs typeface="Arial"/>
              </a:rPr>
              <a:t>Experience with rover, drone, free-flyer, </a:t>
            </a:r>
            <a:r>
              <a:rPr lang="en-US" dirty="0" err="1">
                <a:latin typeface="Arial"/>
                <a:cs typeface="Arial"/>
              </a:rPr>
              <a:t>cubesat</a:t>
            </a:r>
            <a:r>
              <a:rPr lang="en-US" dirty="0">
                <a:latin typeface="Arial"/>
                <a:cs typeface="Arial"/>
              </a:rPr>
              <a:t>, and lander architectures with single and multiple robots</a:t>
            </a:r>
          </a:p>
          <a:p>
            <a:pPr marL="171450" indent="-171450">
              <a:buFont typeface="Arial"/>
              <a:buChar char="•"/>
            </a:pPr>
            <a:r>
              <a:rPr lang="en-US" dirty="0">
                <a:latin typeface="Arial"/>
                <a:cs typeface="Arial"/>
              </a:rPr>
              <a:t>Competences include CFE/CFS, ROS, Space ROS, DDS, etc.</a:t>
            </a:r>
          </a:p>
          <a:p>
            <a:pPr marL="171450" indent="-171450">
              <a:buFont typeface="Arial"/>
              <a:buChar char="•"/>
            </a:pPr>
            <a:r>
              <a:rPr lang="en-US" dirty="0">
                <a:latin typeface="Arial"/>
                <a:cs typeface="Arial"/>
              </a:rPr>
              <a:t>Virtual environments for software-in-the-loop simulation to develop navigation capabilities, refine concept of operations, and verify requirements</a:t>
            </a:r>
            <a:endParaRPr lang="en-US" dirty="0"/>
          </a:p>
          <a:p>
            <a:pPr marL="171450" indent="-171450">
              <a:buFont typeface="Arial"/>
              <a:buChar char="•"/>
            </a:pPr>
            <a:r>
              <a:rPr lang="en-US" dirty="0">
                <a:latin typeface="Arial"/>
                <a:cs typeface="Arial"/>
              </a:rPr>
              <a:t>High-fidelity physical testbeds of space environments, such as the Granite Lab and Lunar Lab, serve as digital twins for simulators, supporting hardware-in-the-loop testing </a:t>
            </a:r>
          </a:p>
          <a:p>
            <a:pPr marL="171450" indent="-171450">
              <a:buFont typeface="Arial"/>
              <a:buChar char="•"/>
            </a:pPr>
            <a:endParaRPr lang="en-US" dirty="0">
              <a:latin typeface="Arial"/>
              <a:cs typeface="Arial"/>
            </a:endParaRPr>
          </a:p>
          <a:p>
            <a:pPr marL="171450" indent="-171450">
              <a:buFont typeface="Arial"/>
              <a:buChar char="•"/>
            </a:pPr>
            <a:endParaRPr lang="en-US" dirty="0"/>
          </a:p>
          <a:p>
            <a:pPr marL="171450" indent="-171450">
              <a:buFontTx/>
              <a:buChar char="-"/>
            </a:pPr>
            <a:endParaRPr lang="en-US" dirty="0"/>
          </a:p>
          <a:p>
            <a:pPr marL="171450" indent="-171450">
              <a:buFontTx/>
              <a:buChar char="-"/>
            </a:pPr>
            <a:endParaRPr lang="en-US" dirty="0"/>
          </a:p>
        </p:txBody>
      </p:sp>
      <p:sp>
        <p:nvSpPr>
          <p:cNvPr id="7" name="Content Placeholder 6"/>
          <p:cNvSpPr>
            <a:spLocks noGrp="1"/>
          </p:cNvSpPr>
          <p:nvPr>
            <p:ph sz="half" idx="14"/>
          </p:nvPr>
        </p:nvSpPr>
        <p:spPr>
          <a:xfrm>
            <a:off x="4690880" y="4073947"/>
            <a:ext cx="4253190" cy="1354581"/>
          </a:xfrm>
        </p:spPr>
        <p:txBody>
          <a:bodyPr lIns="91440" tIns="45720" rIns="91440" bIns="45720" anchor="t"/>
          <a:lstStyle/>
          <a:p>
            <a:r>
              <a:rPr lang="en-US" b="1" dirty="0">
                <a:latin typeface="Arial"/>
                <a:cs typeface="Arial"/>
              </a:rPr>
              <a:t>HERITAGE</a:t>
            </a:r>
          </a:p>
          <a:p>
            <a:pPr marL="171450" indent="-171450">
              <a:buFont typeface="Arial"/>
              <a:buChar char="•"/>
            </a:pPr>
            <a:r>
              <a:rPr lang="en-US" dirty="0">
                <a:latin typeface="Arial"/>
                <a:cs typeface="Arial"/>
              </a:rPr>
              <a:t>Simulators for Moon (</a:t>
            </a:r>
            <a:r>
              <a:rPr lang="en-US" dirty="0" err="1">
                <a:latin typeface="Arial"/>
                <a:cs typeface="Arial"/>
              </a:rPr>
              <a:t>RSim</a:t>
            </a:r>
            <a:r>
              <a:rPr lang="en-US" dirty="0">
                <a:latin typeface="Arial"/>
                <a:cs typeface="Arial"/>
              </a:rPr>
              <a:t>), Europa (</a:t>
            </a:r>
            <a:r>
              <a:rPr lang="en-US" dirty="0" err="1">
                <a:latin typeface="Arial"/>
                <a:cs typeface="Arial"/>
              </a:rPr>
              <a:t>OceanWATERS</a:t>
            </a:r>
            <a:r>
              <a:rPr lang="en-US" dirty="0">
                <a:latin typeface="Arial"/>
                <a:cs typeface="Arial"/>
              </a:rPr>
              <a:t>), ISS (</a:t>
            </a:r>
            <a:r>
              <a:rPr lang="en-US" dirty="0" err="1">
                <a:latin typeface="Arial"/>
                <a:cs typeface="Arial"/>
              </a:rPr>
              <a:t>Astrobee</a:t>
            </a:r>
            <a:r>
              <a:rPr lang="en-US" dirty="0">
                <a:latin typeface="Arial"/>
                <a:cs typeface="Arial"/>
              </a:rPr>
              <a:t> Sim), UAVs (</a:t>
            </a:r>
            <a:r>
              <a:rPr lang="en-US" dirty="0" err="1">
                <a:latin typeface="Arial"/>
                <a:cs typeface="Arial"/>
              </a:rPr>
              <a:t>RiOS</a:t>
            </a:r>
            <a:r>
              <a:rPr lang="en-US" dirty="0">
                <a:latin typeface="Arial"/>
                <a:cs typeface="Arial"/>
              </a:rPr>
              <a:t>) </a:t>
            </a:r>
          </a:p>
          <a:p>
            <a:pPr marL="171450" indent="-171450">
              <a:buFont typeface="Arial"/>
              <a:buChar char="•"/>
            </a:pPr>
            <a:r>
              <a:rPr lang="en-US" dirty="0">
                <a:latin typeface="Arial"/>
                <a:cs typeface="Arial"/>
              </a:rPr>
              <a:t>Physical test environments including Lunar Lab, </a:t>
            </a:r>
            <a:r>
              <a:rPr lang="en-US" dirty="0" err="1">
                <a:latin typeface="Arial"/>
                <a:cs typeface="Arial"/>
              </a:rPr>
              <a:t>Roverscape</a:t>
            </a:r>
            <a:r>
              <a:rPr lang="en-US" dirty="0">
                <a:latin typeface="Arial"/>
                <a:cs typeface="Arial"/>
              </a:rPr>
              <a:t>, and Granite Lab </a:t>
            </a:r>
            <a:endParaRPr lang="en-US" dirty="0"/>
          </a:p>
        </p:txBody>
      </p:sp>
      <p:sp>
        <p:nvSpPr>
          <p:cNvPr id="8" name="Content Placeholder 7"/>
          <p:cNvSpPr>
            <a:spLocks noGrp="1"/>
          </p:cNvSpPr>
          <p:nvPr>
            <p:ph sz="half" idx="15"/>
          </p:nvPr>
        </p:nvSpPr>
        <p:spPr/>
        <p:txBody>
          <a:bodyPr/>
          <a:lstStyle/>
          <a:p>
            <a:r>
              <a:rPr lang="en-US" b="1" dirty="0"/>
              <a:t>APPLICATIONS BEYOND</a:t>
            </a:r>
          </a:p>
          <a:p>
            <a:pPr marL="171450" indent="-171450">
              <a:buFont typeface="Arial" panose="020B0604020202020204" pitchFamily="34" charset="0"/>
              <a:buChar char="•"/>
            </a:pPr>
            <a:r>
              <a:rPr lang="en-US" dirty="0"/>
              <a:t>Commercial autonomous driving, drone swarms for defense, agricultural robotics  </a:t>
            </a:r>
          </a:p>
        </p:txBody>
      </p:sp>
      <p:sp>
        <p:nvSpPr>
          <p:cNvPr id="9" name="Content Placeholder 8"/>
          <p:cNvSpPr>
            <a:spLocks noGrp="1"/>
          </p:cNvSpPr>
          <p:nvPr>
            <p:ph sz="half" idx="16"/>
          </p:nvPr>
        </p:nvSpPr>
        <p:spPr>
          <a:xfrm>
            <a:off x="250876" y="3701164"/>
            <a:ext cx="4321124" cy="1229651"/>
          </a:xfrm>
        </p:spPr>
        <p:txBody>
          <a:bodyPr/>
          <a:lstStyle/>
          <a:p>
            <a:r>
              <a:rPr lang="en-US" b="1" dirty="0"/>
              <a:t>TECHNICAL / SCIENTIFIC CHALLENGE ADDRESSED</a:t>
            </a:r>
            <a:endParaRPr lang="en-US" b="1" strike="sngStrike" dirty="0"/>
          </a:p>
          <a:p>
            <a:pPr marL="171450" indent="-171450">
              <a:buFont typeface="Arial" panose="020B0604020202020204" pitchFamily="34" charset="0"/>
              <a:buChar char="•"/>
            </a:pPr>
            <a:r>
              <a:rPr lang="en-US" dirty="0"/>
              <a:t>Intelligent robotics software for long duration and mission-critical applications </a:t>
            </a:r>
          </a:p>
          <a:p>
            <a:pPr marL="171450" indent="-171450">
              <a:buFont typeface="Arial" panose="020B0604020202020204" pitchFamily="34" charset="0"/>
              <a:buChar char="•"/>
            </a:pPr>
            <a:r>
              <a:rPr lang="en-US" dirty="0"/>
              <a:t>Use of innovative physical and virtual simulation capabilities for rapid, low-cost developments </a:t>
            </a:r>
          </a:p>
          <a:p>
            <a:endParaRPr lang="en-US" dirty="0"/>
          </a:p>
        </p:txBody>
      </p:sp>
      <p:sp>
        <p:nvSpPr>
          <p:cNvPr id="4" name="Rectangle 3">
            <a:extLst>
              <a:ext uri="{FF2B5EF4-FFF2-40B4-BE49-F238E27FC236}">
                <a16:creationId xmlns:a16="http://schemas.microsoft.com/office/drawing/2014/main" id="{DFAF60D6-FF71-5740-4DA8-56C2A00E68E4}"/>
              </a:ext>
            </a:extLst>
          </p:cNvPr>
          <p:cNvSpPr/>
          <p:nvPr/>
        </p:nvSpPr>
        <p:spPr>
          <a:xfrm>
            <a:off x="230886" y="868405"/>
            <a:ext cx="4377796" cy="274016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FE34EF4-AFDA-9B4E-11E2-4740ADC4D386}"/>
              </a:ext>
            </a:extLst>
          </p:cNvPr>
          <p:cNvPicPr>
            <a:picLocks noChangeAspect="1"/>
          </p:cNvPicPr>
          <p:nvPr/>
        </p:nvPicPr>
        <p:blipFill>
          <a:blip r:embed="rId3"/>
          <a:srcRect l="-52" t="8182" r="578"/>
          <a:stretch/>
        </p:blipFill>
        <p:spPr>
          <a:xfrm>
            <a:off x="218852" y="859484"/>
            <a:ext cx="2291712" cy="1446583"/>
          </a:xfrm>
          <a:prstGeom prst="rect">
            <a:avLst/>
          </a:prstGeom>
        </p:spPr>
      </p:pic>
      <p:pic>
        <p:nvPicPr>
          <p:cNvPr id="12" name="Picture 11">
            <a:extLst>
              <a:ext uri="{FF2B5EF4-FFF2-40B4-BE49-F238E27FC236}">
                <a16:creationId xmlns:a16="http://schemas.microsoft.com/office/drawing/2014/main" id="{46126D5B-AD90-FAAF-BC4F-22C0FF9FE238}"/>
              </a:ext>
            </a:extLst>
          </p:cNvPr>
          <p:cNvPicPr>
            <a:picLocks noChangeAspect="1"/>
          </p:cNvPicPr>
          <p:nvPr/>
        </p:nvPicPr>
        <p:blipFill rotWithShape="1">
          <a:blip r:embed="rId4"/>
          <a:srcRect t="5765" b="8002"/>
          <a:stretch/>
        </p:blipFill>
        <p:spPr>
          <a:xfrm>
            <a:off x="2496563" y="1722467"/>
            <a:ext cx="2112993" cy="1869558"/>
          </a:xfrm>
          <a:prstGeom prst="rect">
            <a:avLst/>
          </a:prstGeom>
        </p:spPr>
      </p:pic>
      <p:pic>
        <p:nvPicPr>
          <p:cNvPr id="15" name="Picture 14" descr="Astrobees on Space Station">
            <a:extLst>
              <a:ext uri="{FF2B5EF4-FFF2-40B4-BE49-F238E27FC236}">
                <a16:creationId xmlns:a16="http://schemas.microsoft.com/office/drawing/2014/main" id="{D657232E-8191-53F3-4F0E-4F00EA48E73D}"/>
              </a:ext>
            </a:extLst>
          </p:cNvPr>
          <p:cNvPicPr>
            <a:picLocks noChangeAspect="1"/>
          </p:cNvPicPr>
          <p:nvPr/>
        </p:nvPicPr>
        <p:blipFill>
          <a:blip r:embed="rId5"/>
          <a:stretch>
            <a:fillRect/>
          </a:stretch>
        </p:blipFill>
        <p:spPr>
          <a:xfrm>
            <a:off x="225468" y="2313119"/>
            <a:ext cx="2278694" cy="1276652"/>
          </a:xfrm>
          <a:prstGeom prst="rect">
            <a:avLst/>
          </a:prstGeom>
        </p:spPr>
      </p:pic>
      <p:pic>
        <p:nvPicPr>
          <p:cNvPr id="11" name="Graphic 10">
            <a:hlinkClick r:id="rId6"/>
            <a:extLst>
              <a:ext uri="{FF2B5EF4-FFF2-40B4-BE49-F238E27FC236}">
                <a16:creationId xmlns:a16="http://schemas.microsoft.com/office/drawing/2014/main" id="{503629B4-3D93-A2BA-39C2-317323686FF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00130" y="889385"/>
            <a:ext cx="889834" cy="889834"/>
          </a:xfrm>
          <a:prstGeom prst="rect">
            <a:avLst/>
          </a:prstGeom>
        </p:spPr>
      </p:pic>
    </p:spTree>
    <p:extLst>
      <p:ext uri="{BB962C8B-B14F-4D97-AF65-F5344CB8AC3E}">
        <p14:creationId xmlns:p14="http://schemas.microsoft.com/office/powerpoint/2010/main" val="41657213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BAE4CC-0088-9B29-4DC2-B343FF71982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CF2A3B-87AB-1955-2BB2-40134700E6B8}"/>
              </a:ext>
            </a:extLst>
          </p:cNvPr>
          <p:cNvSpPr txBox="1"/>
          <p:nvPr/>
        </p:nvSpPr>
        <p:spPr>
          <a:xfrm>
            <a:off x="1456267" y="5296747"/>
            <a:ext cx="6353387" cy="1200329"/>
          </a:xfrm>
          <a:prstGeom prst="rect">
            <a:avLst/>
          </a:prstGeom>
          <a:noFill/>
        </p:spPr>
        <p:txBody>
          <a:bodyPr wrap="square" rtlCol="0">
            <a:spAutoFit/>
          </a:bodyPr>
          <a:lstStyle/>
          <a:p>
            <a:pPr algn="ctr"/>
            <a:r>
              <a:rPr lang="en-US" sz="3600" b="1" dirty="0">
                <a:solidFill>
                  <a:schemeClr val="accent4">
                    <a:lumMod val="60000"/>
                    <a:lumOff val="40000"/>
                  </a:schemeClr>
                </a:solidFill>
              </a:rPr>
              <a:t>FACILITIES &amp; OTHER CAPABILITIES</a:t>
            </a:r>
          </a:p>
        </p:txBody>
      </p:sp>
    </p:spTree>
    <p:extLst>
      <p:ext uri="{BB962C8B-B14F-4D97-AF65-F5344CB8AC3E}">
        <p14:creationId xmlns:p14="http://schemas.microsoft.com/office/powerpoint/2010/main" val="34338940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67956FD1-027B-4AA9-90AB-E0D1C06098B1}" type="slidenum">
              <a:rPr lang="en-US" smtClean="0"/>
              <a:pPr/>
              <a:t>36</a:t>
            </a:fld>
            <a:endParaRPr lang="en-US" dirty="0"/>
          </a:p>
        </p:txBody>
      </p:sp>
      <p:sp>
        <p:nvSpPr>
          <p:cNvPr id="3" name="Title 2"/>
          <p:cNvSpPr>
            <a:spLocks noGrp="1"/>
          </p:cNvSpPr>
          <p:nvPr>
            <p:ph type="title"/>
          </p:nvPr>
        </p:nvSpPr>
        <p:spPr>
          <a:xfrm>
            <a:off x="684628" y="141408"/>
            <a:ext cx="7680264" cy="509813"/>
          </a:xfrm>
        </p:spPr>
        <p:txBody>
          <a:bodyPr/>
          <a:lstStyle/>
          <a:p>
            <a:r>
              <a:rPr lang="en-US" sz="2400" dirty="0"/>
              <a:t>Arc Jet Test Capabilities</a:t>
            </a:r>
          </a:p>
        </p:txBody>
      </p:sp>
      <p:sp>
        <p:nvSpPr>
          <p:cNvPr id="5" name="Content Placeholder 4"/>
          <p:cNvSpPr>
            <a:spLocks noGrp="1"/>
          </p:cNvSpPr>
          <p:nvPr>
            <p:ph sz="half" idx="12"/>
          </p:nvPr>
        </p:nvSpPr>
        <p:spPr>
          <a:xfrm>
            <a:off x="108571" y="5322276"/>
            <a:ext cx="4443439" cy="1394316"/>
          </a:xfrm>
        </p:spPr>
        <p:txBody>
          <a:bodyPr/>
          <a:lstStyle/>
          <a:p>
            <a:r>
              <a:rPr lang="en-US" b="1" dirty="0"/>
              <a:t>SUMMARY </a:t>
            </a:r>
          </a:p>
          <a:p>
            <a:r>
              <a:rPr lang="en-US" dirty="0"/>
              <a:t>Arc jet facilities, such as those operated by the Thermophysics Facilities Branch at NASA Ames, are critical to any hypersonic or orbital reentry mission. NASA provides world class ground-based simulation of flight entry conditions and holds the experience required for delivery of high quality, meaningful, and actionable arc jet data.</a:t>
            </a:r>
          </a:p>
        </p:txBody>
      </p:sp>
      <p:sp>
        <p:nvSpPr>
          <p:cNvPr id="6" name="Content Placeholder 5"/>
          <p:cNvSpPr>
            <a:spLocks noGrp="1"/>
          </p:cNvSpPr>
          <p:nvPr>
            <p:ph sz="half" idx="13"/>
          </p:nvPr>
        </p:nvSpPr>
        <p:spPr>
          <a:xfrm>
            <a:off x="4690880" y="868405"/>
            <a:ext cx="4253190" cy="3404855"/>
          </a:xfrm>
        </p:spPr>
        <p:txBody>
          <a:bodyPr/>
          <a:lstStyle/>
          <a:p>
            <a:r>
              <a:rPr lang="en-US" b="1" dirty="0"/>
              <a:t>KEY ATTRIBUTES / COMPETENCY</a:t>
            </a:r>
          </a:p>
          <a:p>
            <a:pPr marL="171450" indent="-171450">
              <a:buFont typeface="Arial" panose="020B0604020202020204" pitchFamily="34" charset="0"/>
              <a:buChar char="•"/>
            </a:pPr>
            <a:r>
              <a:rPr lang="en-US" dirty="0"/>
              <a:t>World class thermal protection material testing expertise spanning 60 years</a:t>
            </a:r>
          </a:p>
          <a:p>
            <a:pPr marL="171450" indent="-171450">
              <a:buFont typeface="Arial" panose="020B0604020202020204" pitchFamily="34" charset="0"/>
              <a:buChar char="•"/>
            </a:pPr>
            <a:r>
              <a:rPr lang="en-US" dirty="0"/>
              <a:t>One of a kind test facilities in class</a:t>
            </a:r>
          </a:p>
          <a:p>
            <a:pPr marL="171450" indent="-171450">
              <a:buFont typeface="Arial" panose="020B0604020202020204" pitchFamily="34" charset="0"/>
              <a:buChar char="•"/>
            </a:pPr>
            <a:r>
              <a:rPr lang="en-US" dirty="0"/>
              <a:t>High definition, high fidelity data, imagery, and videographic capabilities to suit any test objective including novel flow characterization capabilities and diagnostics/instrumentation advancement</a:t>
            </a:r>
          </a:p>
          <a:p>
            <a:pPr marL="171450" indent="-171450">
              <a:buFont typeface="Arial" panose="020B0604020202020204" pitchFamily="34" charset="0"/>
              <a:buChar char="•"/>
            </a:pPr>
            <a:r>
              <a:rPr lang="en-US" dirty="0"/>
              <a:t>Experience with novel test configurations including actuated test hardware</a:t>
            </a:r>
          </a:p>
          <a:p>
            <a:pPr marL="171450" indent="-171450">
              <a:buFont typeface="Arial" panose="020B0604020202020204" pitchFamily="34" charset="0"/>
              <a:buChar char="•"/>
            </a:pPr>
            <a:r>
              <a:rPr lang="en-US" dirty="0"/>
              <a:t>200 kW of continuous wave laser irradiance with a max capability of 80 kW/cm</a:t>
            </a:r>
            <a:r>
              <a:rPr lang="en-US" baseline="30000" dirty="0"/>
              <a:t>2</a:t>
            </a:r>
            <a:r>
              <a:rPr lang="en-US" dirty="0"/>
              <a:t> of radiative heating</a:t>
            </a:r>
          </a:p>
          <a:p>
            <a:pPr marL="171450" indent="-171450">
              <a:buFont typeface="Arial" panose="020B0604020202020204" pitchFamily="34" charset="0"/>
              <a:buChar char="•"/>
            </a:pPr>
            <a:r>
              <a:rPr lang="en-US" dirty="0"/>
              <a:t>60 MW, 20MW, 10 MW, and 30kW convective arc heaters supporting stagnation, wedge, and panel test configurations</a:t>
            </a:r>
          </a:p>
          <a:p>
            <a:pPr marL="171450" indent="-171450">
              <a:buFontTx/>
              <a:buChar char="-"/>
            </a:pPr>
            <a:endParaRPr lang="en-US" dirty="0"/>
          </a:p>
          <a:p>
            <a:pPr marL="171450" indent="-171450">
              <a:buFontTx/>
              <a:buChar char="-"/>
            </a:pPr>
            <a:endParaRPr lang="en-US" dirty="0"/>
          </a:p>
        </p:txBody>
      </p:sp>
      <p:sp>
        <p:nvSpPr>
          <p:cNvPr id="7" name="Content Placeholder 6"/>
          <p:cNvSpPr>
            <a:spLocks noGrp="1"/>
          </p:cNvSpPr>
          <p:nvPr>
            <p:ph sz="half" idx="14"/>
          </p:nvPr>
        </p:nvSpPr>
        <p:spPr>
          <a:xfrm>
            <a:off x="4690880" y="4326488"/>
            <a:ext cx="4253190" cy="1188170"/>
          </a:xfrm>
        </p:spPr>
        <p:txBody>
          <a:bodyPr/>
          <a:lstStyle/>
          <a:p>
            <a:r>
              <a:rPr lang="en-US" b="1" dirty="0"/>
              <a:t>HERITAGE</a:t>
            </a:r>
          </a:p>
          <a:p>
            <a:pPr marL="171450" indent="-171450">
              <a:buFont typeface="Arial" panose="020B0604020202020204" pitchFamily="34" charset="0"/>
              <a:buChar char="•"/>
            </a:pPr>
            <a:r>
              <a:rPr lang="en-US" dirty="0"/>
              <a:t>Industry, Government, and Academic testing since the Apollo Program</a:t>
            </a:r>
          </a:p>
          <a:p>
            <a:pPr marL="171450" indent="-171450">
              <a:buFont typeface="Arial" panose="020B0604020202020204" pitchFamily="34" charset="0"/>
              <a:buChar char="•"/>
            </a:pPr>
            <a:r>
              <a:rPr lang="en-US" dirty="0"/>
              <a:t>100+ test article tests per year over the past 20 years</a:t>
            </a:r>
          </a:p>
        </p:txBody>
      </p:sp>
      <p:sp>
        <p:nvSpPr>
          <p:cNvPr id="8" name="Content Placeholder 7"/>
          <p:cNvSpPr>
            <a:spLocks noGrp="1"/>
          </p:cNvSpPr>
          <p:nvPr>
            <p:ph sz="half" idx="15"/>
          </p:nvPr>
        </p:nvSpPr>
        <p:spPr>
          <a:xfrm>
            <a:off x="4690880" y="5590131"/>
            <a:ext cx="4253190" cy="965413"/>
          </a:xfrm>
        </p:spPr>
        <p:txBody>
          <a:bodyPr/>
          <a:lstStyle/>
          <a:p>
            <a:r>
              <a:rPr lang="en-US" b="1" dirty="0"/>
              <a:t>APPLICATIONS BEYOND</a:t>
            </a:r>
          </a:p>
          <a:p>
            <a:r>
              <a:rPr lang="en-US" dirty="0"/>
              <a:t>The facilities are increasingly supporting commercial space and DoD hypersonic needs. There is also investment in low cost, high throughput capabilities.</a:t>
            </a:r>
          </a:p>
        </p:txBody>
      </p:sp>
      <p:sp>
        <p:nvSpPr>
          <p:cNvPr id="9" name="Content Placeholder 8"/>
          <p:cNvSpPr>
            <a:spLocks noGrp="1"/>
          </p:cNvSpPr>
          <p:nvPr>
            <p:ph sz="half" idx="16"/>
          </p:nvPr>
        </p:nvSpPr>
        <p:spPr>
          <a:xfrm>
            <a:off x="108571" y="4326488"/>
            <a:ext cx="4463429" cy="902003"/>
          </a:xfrm>
        </p:spPr>
        <p:txBody>
          <a:bodyPr/>
          <a:lstStyle/>
          <a:p>
            <a:r>
              <a:rPr lang="en-US" b="1" dirty="0"/>
              <a:t>TECHNICAL / SCIENTIFIC CHALLENGE ADDRESSED</a:t>
            </a:r>
            <a:endParaRPr lang="en-US" b="1" strike="sngStrike" dirty="0"/>
          </a:p>
          <a:p>
            <a:r>
              <a:rPr lang="en-US" dirty="0"/>
              <a:t>High enthalpy, high temperature reentry testing for ablative, shape-stable, and insulative thermal protection material systems and structures</a:t>
            </a:r>
          </a:p>
          <a:p>
            <a:endParaRPr lang="en-US" dirty="0"/>
          </a:p>
        </p:txBody>
      </p:sp>
      <p:pic>
        <p:nvPicPr>
          <p:cNvPr id="12" name="Picture 11">
            <a:extLst>
              <a:ext uri="{FF2B5EF4-FFF2-40B4-BE49-F238E27FC236}">
                <a16:creationId xmlns:a16="http://schemas.microsoft.com/office/drawing/2014/main" id="{57D8BAD8-2EEB-7B08-D7C0-A7DF7A91BBF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571" y="67634"/>
            <a:ext cx="576057" cy="583587"/>
          </a:xfrm>
          <a:prstGeom prst="rect">
            <a:avLst/>
          </a:prstGeom>
        </p:spPr>
      </p:pic>
      <p:pic>
        <p:nvPicPr>
          <p:cNvPr id="13" name="Picture 12">
            <a:extLst>
              <a:ext uri="{FF2B5EF4-FFF2-40B4-BE49-F238E27FC236}">
                <a16:creationId xmlns:a16="http://schemas.microsoft.com/office/drawing/2014/main" id="{1A0F46E5-9D64-88CF-96C8-0663F8506BA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362034" y="521816"/>
            <a:ext cx="1752760" cy="2259685"/>
          </a:xfrm>
          <a:prstGeom prst="rect">
            <a:avLst/>
          </a:prstGeom>
        </p:spPr>
      </p:pic>
      <p:pic>
        <p:nvPicPr>
          <p:cNvPr id="17" name="Picture 16">
            <a:extLst>
              <a:ext uri="{FF2B5EF4-FFF2-40B4-BE49-F238E27FC236}">
                <a16:creationId xmlns:a16="http://schemas.microsoft.com/office/drawing/2014/main" id="{C81D24BD-69F5-5ED4-503B-976A099F992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411438" y="2589930"/>
            <a:ext cx="2160562" cy="1683330"/>
          </a:xfrm>
          <a:prstGeom prst="rect">
            <a:avLst/>
          </a:prstGeom>
        </p:spPr>
      </p:pic>
      <p:pic>
        <p:nvPicPr>
          <p:cNvPr id="14" name="Picture 13">
            <a:extLst>
              <a:ext uri="{FF2B5EF4-FFF2-40B4-BE49-F238E27FC236}">
                <a16:creationId xmlns:a16="http://schemas.microsoft.com/office/drawing/2014/main" id="{CC083410-E14B-26B3-4618-E0AC648F8C8C}"/>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t="-867"/>
          <a:stretch/>
        </p:blipFill>
        <p:spPr>
          <a:xfrm>
            <a:off x="2411438" y="783311"/>
            <a:ext cx="2160563" cy="1744728"/>
          </a:xfrm>
          <a:prstGeom prst="rect">
            <a:avLst/>
          </a:prstGeom>
        </p:spPr>
      </p:pic>
      <p:pic>
        <p:nvPicPr>
          <p:cNvPr id="18" name="Picture 17">
            <a:extLst>
              <a:ext uri="{FF2B5EF4-FFF2-40B4-BE49-F238E27FC236}">
                <a16:creationId xmlns:a16="http://schemas.microsoft.com/office/drawing/2014/main" id="{E7AFF6D8-E53F-7A35-2D52-D00AF4050035}"/>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r="-5762"/>
          <a:stretch/>
        </p:blipFill>
        <p:spPr>
          <a:xfrm>
            <a:off x="108570" y="2589930"/>
            <a:ext cx="2389899" cy="1683330"/>
          </a:xfrm>
          <a:prstGeom prst="rect">
            <a:avLst/>
          </a:prstGeom>
        </p:spPr>
      </p:pic>
      <p:sp>
        <p:nvSpPr>
          <p:cNvPr id="4" name="TextBox 3">
            <a:extLst>
              <a:ext uri="{FF2B5EF4-FFF2-40B4-BE49-F238E27FC236}">
                <a16:creationId xmlns:a16="http://schemas.microsoft.com/office/drawing/2014/main" id="{1CDDFA6F-D85D-26C4-68E9-EB6A25B28641}"/>
              </a:ext>
            </a:extLst>
          </p:cNvPr>
          <p:cNvSpPr txBox="1"/>
          <p:nvPr/>
        </p:nvSpPr>
        <p:spPr>
          <a:xfrm>
            <a:off x="4720446" y="6581001"/>
            <a:ext cx="3078792"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Peter Race, NASA Ames Research Center</a:t>
            </a:r>
          </a:p>
        </p:txBody>
      </p:sp>
    </p:spTree>
    <p:extLst>
      <p:ext uri="{BB962C8B-B14F-4D97-AF65-F5344CB8AC3E}">
        <p14:creationId xmlns:p14="http://schemas.microsoft.com/office/powerpoint/2010/main" val="26715057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67956FD1-027B-4AA9-90AB-E0D1C06098B1}" type="slidenum">
              <a:rPr lang="en-US" smtClean="0"/>
              <a:pPr/>
              <a:t>37</a:t>
            </a:fld>
            <a:endParaRPr lang="en-US" dirty="0"/>
          </a:p>
        </p:txBody>
      </p:sp>
      <p:sp>
        <p:nvSpPr>
          <p:cNvPr id="3" name="Title 2"/>
          <p:cNvSpPr>
            <a:spLocks noGrp="1"/>
          </p:cNvSpPr>
          <p:nvPr>
            <p:ph type="title"/>
          </p:nvPr>
        </p:nvSpPr>
        <p:spPr>
          <a:xfrm>
            <a:off x="810200" y="208168"/>
            <a:ext cx="7288771" cy="417243"/>
          </a:xfrm>
        </p:spPr>
        <p:txBody>
          <a:bodyPr/>
          <a:lstStyle/>
          <a:p>
            <a:r>
              <a:rPr lang="en-US" sz="2400" dirty="0"/>
              <a:t>Multi-Mission Operations Center </a:t>
            </a:r>
          </a:p>
        </p:txBody>
      </p:sp>
      <p:sp>
        <p:nvSpPr>
          <p:cNvPr id="5" name="Content Placeholder 4"/>
          <p:cNvSpPr>
            <a:spLocks noGrp="1"/>
          </p:cNvSpPr>
          <p:nvPr>
            <p:ph sz="half" idx="12"/>
          </p:nvPr>
        </p:nvSpPr>
        <p:spPr>
          <a:xfrm>
            <a:off x="237428" y="5065258"/>
            <a:ext cx="4379944" cy="1481645"/>
          </a:xfrm>
        </p:spPr>
        <p:txBody>
          <a:bodyPr/>
          <a:lstStyle/>
          <a:p>
            <a:r>
              <a:rPr lang="en-US" b="1" dirty="0"/>
              <a:t>SUMMARY </a:t>
            </a:r>
          </a:p>
          <a:p>
            <a:r>
              <a:rPr lang="en-US" b="0" i="0" dirty="0">
                <a:solidFill>
                  <a:srgbClr val="1B1B1B"/>
                </a:solidFill>
                <a:effectLst/>
              </a:rPr>
              <a:t>Rooted in a deep history of flying large and small spacecraft, commanding payloads, and performing science data processing. </a:t>
            </a:r>
            <a:r>
              <a:rPr lang="en-US" dirty="0"/>
              <a:t>The MMOC attributes allow </a:t>
            </a:r>
            <a:r>
              <a:rPr lang="en-US" sz="1200" dirty="0"/>
              <a:t>projects to effectively perform all mission operations functions, including planning, scheduling, commanding, telemetry processing, and science analysis.</a:t>
            </a:r>
            <a:endParaRPr lang="en-US" dirty="0"/>
          </a:p>
          <a:p>
            <a:endParaRPr lang="en-US" dirty="0"/>
          </a:p>
        </p:txBody>
      </p:sp>
      <p:sp>
        <p:nvSpPr>
          <p:cNvPr id="6" name="Content Placeholder 5"/>
          <p:cNvSpPr>
            <a:spLocks noGrp="1"/>
          </p:cNvSpPr>
          <p:nvPr>
            <p:ph sz="half" idx="13"/>
          </p:nvPr>
        </p:nvSpPr>
        <p:spPr>
          <a:xfrm>
            <a:off x="4690880" y="868405"/>
            <a:ext cx="4253190" cy="3333801"/>
          </a:xfrm>
        </p:spPr>
        <p:txBody>
          <a:bodyPr/>
          <a:lstStyle/>
          <a:p>
            <a:r>
              <a:rPr lang="en-US" b="1" dirty="0"/>
              <a:t>KEY ATTRIBUTES / COMPETENCY</a:t>
            </a:r>
          </a:p>
          <a:p>
            <a:pPr marL="171450" indent="-171450">
              <a:buFont typeface="Arial" panose="020B0604020202020204" pitchFamily="34" charset="0"/>
              <a:buChar char="•"/>
            </a:pPr>
            <a:r>
              <a:rPr lang="en-US" sz="1200" u="sng" dirty="0">
                <a:latin typeface="Arial" panose="020B0604020202020204" pitchFamily="34" charset="0"/>
                <a:cs typeface="Arial" panose="020B0604020202020204" pitchFamily="34" charset="0"/>
              </a:rPr>
              <a:t>Facilities</a:t>
            </a:r>
            <a:r>
              <a:rPr lang="en-US" sz="1200" dirty="0">
                <a:latin typeface="Arial" panose="020B0604020202020204" pitchFamily="34" charset="0"/>
                <a:cs typeface="Arial" panose="020B0604020202020204" pitchFamily="34" charset="0"/>
              </a:rPr>
              <a:t>: Two </a:t>
            </a:r>
            <a:r>
              <a:rPr lang="en-US" dirty="0"/>
              <a:t>m</a:t>
            </a:r>
            <a:r>
              <a:rPr lang="en-US" sz="1200" dirty="0">
                <a:latin typeface="Arial" panose="020B0604020202020204" pitchFamily="34" charset="0"/>
                <a:cs typeface="Arial" panose="020B0604020202020204" pitchFamily="34" charset="0"/>
              </a:rPr>
              <a:t>ission </a:t>
            </a:r>
            <a:r>
              <a:rPr lang="en-US" dirty="0"/>
              <a:t>o</a:t>
            </a:r>
            <a:r>
              <a:rPr lang="en-US" sz="1200" dirty="0">
                <a:latin typeface="Arial" panose="020B0604020202020204" pitchFamily="34" charset="0"/>
                <a:cs typeface="Arial" panose="020B0604020202020204" pitchFamily="34" charset="0"/>
              </a:rPr>
              <a:t>perations facilities (N240 &amp; N244). Remote operations available.</a:t>
            </a:r>
          </a:p>
          <a:p>
            <a:pPr marL="171450" indent="-171450">
              <a:buFont typeface="Arial" panose="020B0604020202020204" pitchFamily="34" charset="0"/>
              <a:buChar char="•"/>
            </a:pPr>
            <a:r>
              <a:rPr lang="en-US" sz="1200" u="sng" dirty="0">
                <a:latin typeface="Arial" panose="020B0604020202020204" pitchFamily="34" charset="0"/>
                <a:cs typeface="Arial" panose="020B0604020202020204" pitchFamily="34" charset="0"/>
              </a:rPr>
              <a:t>Network</a:t>
            </a:r>
            <a:r>
              <a:rPr lang="en-US" sz="1200" dirty="0">
                <a:latin typeface="Arial" panose="020B0604020202020204" pitchFamily="34" charset="0"/>
                <a:cs typeface="Arial" panose="020B0604020202020204" pitchFamily="34" charset="0"/>
              </a:rPr>
              <a:t>: Ames Mission Network (AMN), dedicated solely to mission traffic. C</a:t>
            </a:r>
            <a:r>
              <a:rPr lang="en-US" dirty="0"/>
              <a:t>onnectivity to NASA centers, ground stations, external partners.</a:t>
            </a:r>
            <a:endParaRPr lang="en-US"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u="sng" dirty="0">
                <a:latin typeface="Arial" panose="020B0604020202020204" pitchFamily="34" charset="0"/>
                <a:cs typeface="Arial" panose="020B0604020202020204" pitchFamily="34" charset="0"/>
              </a:rPr>
              <a:t>Voice System</a:t>
            </a:r>
            <a:r>
              <a:rPr lang="en-US" sz="1200" dirty="0">
                <a:latin typeface="Arial" panose="020B0604020202020204" pitchFamily="34" charset="0"/>
                <a:cs typeface="Arial" panose="020B0604020202020204" pitchFamily="34" charset="0"/>
              </a:rPr>
              <a:t>: Mission Next Gen Voice (MNGV), standardized and customizable.</a:t>
            </a:r>
          </a:p>
          <a:p>
            <a:pPr marL="171450" indent="-171450">
              <a:buFont typeface="Arial" panose="020B0604020202020204" pitchFamily="34" charset="0"/>
              <a:buChar char="•"/>
            </a:pPr>
            <a:r>
              <a:rPr lang="en-US" sz="1200" u="sng" dirty="0">
                <a:latin typeface="Arial" panose="020B0604020202020204" pitchFamily="34" charset="0"/>
                <a:cs typeface="Arial" panose="020B0604020202020204" pitchFamily="34" charset="0"/>
              </a:rPr>
              <a:t>Hardware and Software</a:t>
            </a:r>
            <a:r>
              <a:rPr lang="en-US" sz="1200" dirty="0">
                <a:latin typeface="Arial" panose="020B0604020202020204" pitchFamily="34" charset="0"/>
                <a:cs typeface="Arial" panose="020B0604020202020204" pitchFamily="34" charset="0"/>
              </a:rPr>
              <a:t>: Windows and Linux consoles, high-end computing Unix servers, cloud computing. Accommodation of any command and telemetry software. </a:t>
            </a:r>
            <a:r>
              <a:rPr lang="en-US" dirty="0">
                <a:solidFill>
                  <a:srgbClr val="1B1B1B"/>
                </a:solidFill>
              </a:rPr>
              <a:t>M</a:t>
            </a:r>
            <a:r>
              <a:rPr lang="en-US" b="0" i="0" dirty="0">
                <a:solidFill>
                  <a:srgbClr val="1B1B1B"/>
                </a:solidFill>
                <a:effectLst/>
              </a:rPr>
              <a:t>ission collaboration and issue tracking suite provided.</a:t>
            </a:r>
            <a:endParaRPr lang="en-US" sz="1200" dirty="0"/>
          </a:p>
          <a:p>
            <a:pPr marL="171450" indent="-171450">
              <a:buFont typeface="Arial" panose="020B0604020202020204" pitchFamily="34" charset="0"/>
              <a:buChar char="•"/>
            </a:pPr>
            <a:r>
              <a:rPr lang="en-US" sz="1200" u="sng" dirty="0">
                <a:latin typeface="Arial" panose="020B0604020202020204" pitchFamily="34" charset="0"/>
                <a:cs typeface="Arial" panose="020B0604020202020204" pitchFamily="34" charset="0"/>
              </a:rPr>
              <a:t>Services</a:t>
            </a:r>
            <a:r>
              <a:rPr lang="en-US" sz="1200" dirty="0">
                <a:latin typeface="Arial" panose="020B0604020202020204" pitchFamily="34" charset="0"/>
                <a:cs typeface="Arial" panose="020B0604020202020204" pitchFamily="34" charset="0"/>
              </a:rPr>
              <a:t>: Sys admin, IT security, database admin, network engineering, software/system design and procurement.</a:t>
            </a:r>
          </a:p>
        </p:txBody>
      </p:sp>
      <p:sp>
        <p:nvSpPr>
          <p:cNvPr id="7" name="Content Placeholder 6"/>
          <p:cNvSpPr>
            <a:spLocks noGrp="1"/>
          </p:cNvSpPr>
          <p:nvPr>
            <p:ph sz="half" idx="14"/>
          </p:nvPr>
        </p:nvSpPr>
        <p:spPr>
          <a:xfrm>
            <a:off x="4690880" y="4294994"/>
            <a:ext cx="4253190" cy="1133534"/>
          </a:xfrm>
        </p:spPr>
        <p:txBody>
          <a:bodyPr/>
          <a:lstStyle/>
          <a:p>
            <a:r>
              <a:rPr lang="en-US" b="1" dirty="0"/>
              <a:t>HERITAGE</a:t>
            </a:r>
          </a:p>
          <a:p>
            <a:r>
              <a:rPr lang="en-US" sz="1200" dirty="0">
                <a:latin typeface="Arial" panose="020B0604020202020204" pitchFamily="34" charset="0"/>
                <a:cs typeface="Arial" panose="020B0604020202020204" pitchFamily="34" charset="0"/>
              </a:rPr>
              <a:t>ISS (Biology Research, SPHERES/</a:t>
            </a:r>
            <a:r>
              <a:rPr lang="en-US" sz="1200" dirty="0" err="1">
                <a:latin typeface="Arial" panose="020B0604020202020204" pitchFamily="34" charset="0"/>
                <a:cs typeface="Arial" panose="020B0604020202020204" pitchFamily="34" charset="0"/>
              </a:rPr>
              <a:t>Astrobee</a:t>
            </a:r>
            <a:r>
              <a:rPr lang="en-US" sz="1200" dirty="0">
                <a:latin typeface="Arial" panose="020B0604020202020204" pitchFamily="34" charset="0"/>
                <a:cs typeface="Arial" panose="020B0604020202020204" pitchFamily="34" charset="0"/>
              </a:rPr>
              <a:t>), Kepler/K2, LCROSS, IRIS, LADEE, SOFIA, STPSat-5, </a:t>
            </a:r>
            <a:r>
              <a:rPr lang="en-US" sz="1200" dirty="0" err="1">
                <a:latin typeface="Arial" panose="020B0604020202020204" pitchFamily="34" charset="0"/>
                <a:cs typeface="Arial" panose="020B0604020202020204" pitchFamily="34" charset="0"/>
              </a:rPr>
              <a:t>GeneLab</a:t>
            </a:r>
            <a:r>
              <a:rPr lang="en-US" sz="1200" dirty="0">
                <a:latin typeface="Arial" panose="020B0604020202020204" pitchFamily="34" charset="0"/>
                <a:cs typeface="Arial" panose="020B0604020202020204" pitchFamily="34" charset="0"/>
              </a:rPr>
              <a:t>, Starling, </a:t>
            </a:r>
            <a:r>
              <a:rPr lang="en-US" sz="1200" dirty="0" err="1">
                <a:latin typeface="Arial" panose="020B0604020202020204" pitchFamily="34" charset="0"/>
                <a:cs typeface="Arial" panose="020B0604020202020204" pitchFamily="34" charset="0"/>
              </a:rPr>
              <a:t>BioSentinel</a:t>
            </a:r>
            <a:r>
              <a:rPr lang="en-US" sz="1200" dirty="0">
                <a:latin typeface="Arial" panose="020B0604020202020204" pitchFamily="34" charset="0"/>
                <a:cs typeface="Arial" panose="020B0604020202020204" pitchFamily="34" charset="0"/>
              </a:rPr>
              <a:t>, VIPER</a:t>
            </a:r>
          </a:p>
        </p:txBody>
      </p:sp>
      <p:sp>
        <p:nvSpPr>
          <p:cNvPr id="8" name="Content Placeholder 7"/>
          <p:cNvSpPr>
            <a:spLocks noGrp="1"/>
          </p:cNvSpPr>
          <p:nvPr>
            <p:ph sz="half" idx="15"/>
          </p:nvPr>
        </p:nvSpPr>
        <p:spPr>
          <a:xfrm>
            <a:off x="4690880" y="5521316"/>
            <a:ext cx="4253190" cy="1025586"/>
          </a:xfrm>
        </p:spPr>
        <p:txBody>
          <a:bodyPr/>
          <a:lstStyle/>
          <a:p>
            <a:r>
              <a:rPr lang="en-US" b="1" dirty="0"/>
              <a:t>APPLICATIONS BEYOND</a:t>
            </a:r>
          </a:p>
          <a:p>
            <a:r>
              <a:rPr lang="en-US" dirty="0"/>
              <a:t>Increasingly supporting commercial space, providing expertise in areas such as IT security, interconnections, public policy, technical architecture.</a:t>
            </a:r>
          </a:p>
        </p:txBody>
      </p:sp>
      <p:sp>
        <p:nvSpPr>
          <p:cNvPr id="9" name="Content Placeholder 8"/>
          <p:cNvSpPr>
            <a:spLocks noGrp="1"/>
          </p:cNvSpPr>
          <p:nvPr>
            <p:ph sz="half" idx="16"/>
          </p:nvPr>
        </p:nvSpPr>
        <p:spPr>
          <a:xfrm>
            <a:off x="237428" y="3806575"/>
            <a:ext cx="4379944" cy="1133534"/>
          </a:xfrm>
        </p:spPr>
        <p:txBody>
          <a:bodyPr/>
          <a:lstStyle/>
          <a:p>
            <a:r>
              <a:rPr lang="en-US" sz="1200" b="1" dirty="0">
                <a:latin typeface="Arial" panose="020B0604020202020204" pitchFamily="34" charset="0"/>
                <a:cs typeface="Arial" panose="020B0604020202020204" pitchFamily="34" charset="0"/>
              </a:rPr>
              <a:t>NASA’S MISSION CONTROL IN SILICON VALLEY </a:t>
            </a:r>
          </a:p>
          <a:p>
            <a:r>
              <a:rPr lang="en-US" b="0" i="0" dirty="0">
                <a:solidFill>
                  <a:srgbClr val="1B1B1B"/>
                </a:solidFill>
                <a:effectLst/>
              </a:rPr>
              <a:t>Agile and cost-effective operations resource for multiple simultaneous missions. </a:t>
            </a:r>
            <a:r>
              <a:rPr lang="en-US" sz="1200" dirty="0">
                <a:solidFill>
                  <a:srgbClr val="1B1B1B"/>
                </a:solidFill>
              </a:rPr>
              <a:t>R</a:t>
            </a:r>
            <a:r>
              <a:rPr lang="en-US" b="0" i="0" dirty="0">
                <a:solidFill>
                  <a:srgbClr val="1B1B1B"/>
                </a:solidFill>
                <a:effectLst/>
              </a:rPr>
              <a:t>eady-to-use environment reduces cost and start-up time, shortens provisioning, and allows missions to focus more on science and less on infrastructure.</a:t>
            </a:r>
            <a:endParaRPr lang="en-US" dirty="0"/>
          </a:p>
        </p:txBody>
      </p:sp>
      <p:pic>
        <p:nvPicPr>
          <p:cNvPr id="11" name="Picture 10" descr="A close up of a sign&#10;&#10;Description automatically generated">
            <a:extLst>
              <a:ext uri="{FF2B5EF4-FFF2-40B4-BE49-F238E27FC236}">
                <a16:creationId xmlns:a16="http://schemas.microsoft.com/office/drawing/2014/main" id="{7386CDF0-689C-BA1F-6106-4E7CB4783D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30" y="41775"/>
            <a:ext cx="700870" cy="689229"/>
          </a:xfrm>
          <a:prstGeom prst="rect">
            <a:avLst/>
          </a:prstGeom>
        </p:spPr>
      </p:pic>
      <p:pic>
        <p:nvPicPr>
          <p:cNvPr id="14" name="Picture 13" descr="Two people looking at a screen&#10;&#10;AI-generated content may be incorrect.">
            <a:extLst>
              <a:ext uri="{FF2B5EF4-FFF2-40B4-BE49-F238E27FC236}">
                <a16:creationId xmlns:a16="http://schemas.microsoft.com/office/drawing/2014/main" id="{8CC535AF-AA50-DA56-2502-9C00912E6C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577" y="868405"/>
            <a:ext cx="2182865" cy="1456756"/>
          </a:xfrm>
          <a:prstGeom prst="rect">
            <a:avLst/>
          </a:prstGeom>
        </p:spPr>
      </p:pic>
      <p:pic>
        <p:nvPicPr>
          <p:cNvPr id="16" name="Picture 15" descr="A picture containing text, person, indoor&#10;&#10;AI-generated content may be incorrect.">
            <a:extLst>
              <a:ext uri="{FF2B5EF4-FFF2-40B4-BE49-F238E27FC236}">
                <a16:creationId xmlns:a16="http://schemas.microsoft.com/office/drawing/2014/main" id="{0F3A8FEE-F9DA-DFC2-E41C-F1B571AF4FC7}"/>
              </a:ext>
            </a:extLst>
          </p:cNvPr>
          <p:cNvPicPr>
            <a:picLocks noChangeAspect="1"/>
          </p:cNvPicPr>
          <p:nvPr/>
        </p:nvPicPr>
        <p:blipFill>
          <a:blip r:embed="rId5">
            <a:extLst>
              <a:ext uri="{28A0092B-C50C-407E-A947-70E740481C1C}">
                <a14:useLocalDpi xmlns:a14="http://schemas.microsoft.com/office/drawing/2010/main" val="0"/>
              </a:ext>
            </a:extLst>
          </a:blip>
          <a:srcRect b="7882"/>
          <a:stretch/>
        </p:blipFill>
        <p:spPr>
          <a:xfrm>
            <a:off x="2434508" y="868405"/>
            <a:ext cx="2182865" cy="1456756"/>
          </a:xfrm>
          <a:prstGeom prst="rect">
            <a:avLst/>
          </a:prstGeom>
        </p:spPr>
      </p:pic>
      <p:pic>
        <p:nvPicPr>
          <p:cNvPr id="18" name="Picture 17" descr="A person wearing headphones and using a computer&#10;&#10;AI-generated content may be incorrect.">
            <a:extLst>
              <a:ext uri="{FF2B5EF4-FFF2-40B4-BE49-F238E27FC236}">
                <a16:creationId xmlns:a16="http://schemas.microsoft.com/office/drawing/2014/main" id="{D3CA2526-7798-B5AA-365F-0BF1B652D6F9}"/>
              </a:ext>
            </a:extLst>
          </p:cNvPr>
          <p:cNvPicPr>
            <a:picLocks noChangeAspect="1"/>
          </p:cNvPicPr>
          <p:nvPr/>
        </p:nvPicPr>
        <p:blipFill>
          <a:blip r:embed="rId6">
            <a:extLst>
              <a:ext uri="{28A0092B-C50C-407E-A947-70E740481C1C}">
                <a14:useLocalDpi xmlns:a14="http://schemas.microsoft.com/office/drawing/2010/main" val="0"/>
              </a:ext>
            </a:extLst>
          </a:blip>
          <a:srcRect l="-1" t="858" r="550" b="14423"/>
          <a:stretch/>
        </p:blipFill>
        <p:spPr>
          <a:xfrm>
            <a:off x="239577" y="2338609"/>
            <a:ext cx="2182865" cy="1328232"/>
          </a:xfrm>
          <a:prstGeom prst="rect">
            <a:avLst/>
          </a:prstGeom>
        </p:spPr>
      </p:pic>
      <p:pic>
        <p:nvPicPr>
          <p:cNvPr id="20" name="Picture 19" descr="A picture containing person&#10;&#10;AI-generated content may be incorrect.">
            <a:extLst>
              <a:ext uri="{FF2B5EF4-FFF2-40B4-BE49-F238E27FC236}">
                <a16:creationId xmlns:a16="http://schemas.microsoft.com/office/drawing/2014/main" id="{9149516B-D821-DF07-A168-DCD80A4B865C}"/>
              </a:ext>
            </a:extLst>
          </p:cNvPr>
          <p:cNvPicPr>
            <a:picLocks noChangeAspect="1"/>
          </p:cNvPicPr>
          <p:nvPr/>
        </p:nvPicPr>
        <p:blipFill>
          <a:blip r:embed="rId7">
            <a:extLst>
              <a:ext uri="{28A0092B-C50C-407E-A947-70E740481C1C}">
                <a14:useLocalDpi xmlns:a14="http://schemas.microsoft.com/office/drawing/2010/main" val="0"/>
              </a:ext>
            </a:extLst>
          </a:blip>
          <a:srcRect l="-336" t="4442" r="336" b="10712"/>
          <a:stretch/>
        </p:blipFill>
        <p:spPr>
          <a:xfrm>
            <a:off x="2434507" y="2339437"/>
            <a:ext cx="2182865" cy="1322921"/>
          </a:xfrm>
          <a:prstGeom prst="rect">
            <a:avLst/>
          </a:prstGeom>
        </p:spPr>
      </p:pic>
      <p:sp>
        <p:nvSpPr>
          <p:cNvPr id="21" name="TextBox 20">
            <a:extLst>
              <a:ext uri="{FF2B5EF4-FFF2-40B4-BE49-F238E27FC236}">
                <a16:creationId xmlns:a16="http://schemas.microsoft.com/office/drawing/2014/main" id="{FA153CD8-440B-1479-01D1-AF7648EFB202}"/>
              </a:ext>
            </a:extLst>
          </p:cNvPr>
          <p:cNvSpPr txBox="1"/>
          <p:nvPr/>
        </p:nvSpPr>
        <p:spPr>
          <a:xfrm>
            <a:off x="279747" y="6534272"/>
            <a:ext cx="2749022" cy="276999"/>
          </a:xfrm>
          <a:prstGeom prst="rect">
            <a:avLst/>
          </a:prstGeom>
          <a:noFill/>
        </p:spPr>
        <p:txBody>
          <a:bodyPr wrap="none" rtlCol="0">
            <a:spAutoFit/>
          </a:bodyPr>
          <a:lstStyle/>
          <a:p>
            <a:r>
              <a:rPr lang="en-US" sz="1200" dirty="0"/>
              <a:t>POC: Justin Pane, </a:t>
            </a:r>
            <a:r>
              <a:rPr lang="en-US" sz="1200" dirty="0">
                <a:hlinkClick r:id="rId8"/>
              </a:rPr>
              <a:t>justin.pane@nasa.gov</a:t>
            </a:r>
            <a:r>
              <a:rPr lang="en-US" sz="1200" dirty="0"/>
              <a:t>  </a:t>
            </a:r>
          </a:p>
        </p:txBody>
      </p:sp>
      <p:sp>
        <p:nvSpPr>
          <p:cNvPr id="22" name="TextBox 21">
            <a:extLst>
              <a:ext uri="{FF2B5EF4-FFF2-40B4-BE49-F238E27FC236}">
                <a16:creationId xmlns:a16="http://schemas.microsoft.com/office/drawing/2014/main" id="{45C12D76-1478-7CE1-F678-9BEA91BCE49C}"/>
              </a:ext>
            </a:extLst>
          </p:cNvPr>
          <p:cNvSpPr txBox="1"/>
          <p:nvPr/>
        </p:nvSpPr>
        <p:spPr>
          <a:xfrm>
            <a:off x="6868752" y="6511694"/>
            <a:ext cx="2123979" cy="276999"/>
          </a:xfrm>
          <a:prstGeom prst="rect">
            <a:avLst/>
          </a:prstGeom>
          <a:noFill/>
        </p:spPr>
        <p:txBody>
          <a:bodyPr wrap="none" rtlCol="0">
            <a:spAutoFit/>
          </a:bodyPr>
          <a:lstStyle/>
          <a:p>
            <a:r>
              <a:rPr lang="en-US" sz="1200" dirty="0">
                <a:hlinkClick r:id="rId9"/>
              </a:rPr>
              <a:t>https://www.nasa.gov/mmoc</a:t>
            </a:r>
            <a:r>
              <a:rPr lang="en-US" sz="1200" dirty="0"/>
              <a:t> </a:t>
            </a:r>
          </a:p>
        </p:txBody>
      </p:sp>
    </p:spTree>
    <p:extLst>
      <p:ext uri="{BB962C8B-B14F-4D97-AF65-F5344CB8AC3E}">
        <p14:creationId xmlns:p14="http://schemas.microsoft.com/office/powerpoint/2010/main" val="5159925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67956FD1-027B-4AA9-90AB-E0D1C06098B1}" type="slidenum">
              <a:rPr lang="en-US" smtClean="0"/>
              <a:pPr/>
              <a:t>38</a:t>
            </a:fld>
            <a:endParaRPr lang="en-US" dirty="0"/>
          </a:p>
        </p:txBody>
      </p:sp>
      <p:sp>
        <p:nvSpPr>
          <p:cNvPr id="3" name="Title 2"/>
          <p:cNvSpPr>
            <a:spLocks noGrp="1"/>
          </p:cNvSpPr>
          <p:nvPr>
            <p:ph type="title"/>
          </p:nvPr>
        </p:nvSpPr>
        <p:spPr/>
        <p:txBody>
          <a:bodyPr/>
          <a:lstStyle/>
          <a:p>
            <a:r>
              <a:rPr lang="en-US" sz="2400" dirty="0"/>
              <a:t>Mission Design Center (MDC)</a:t>
            </a:r>
          </a:p>
        </p:txBody>
      </p:sp>
      <p:sp>
        <p:nvSpPr>
          <p:cNvPr id="6" name="Content Placeholder 5"/>
          <p:cNvSpPr>
            <a:spLocks noGrp="1"/>
          </p:cNvSpPr>
          <p:nvPr>
            <p:ph sz="half" idx="13"/>
          </p:nvPr>
        </p:nvSpPr>
        <p:spPr>
          <a:xfrm>
            <a:off x="4690880" y="868406"/>
            <a:ext cx="4253190" cy="3001300"/>
          </a:xfrm>
        </p:spPr>
        <p:txBody>
          <a:bodyPr/>
          <a:lstStyle/>
          <a:p>
            <a:r>
              <a:rPr lang="en-US" b="1" dirty="0"/>
              <a:t>KEY SERVICES PROVIDED</a:t>
            </a:r>
          </a:p>
          <a:p>
            <a:r>
              <a:rPr lang="en-US" dirty="0"/>
              <a:t> </a:t>
            </a:r>
          </a:p>
        </p:txBody>
      </p:sp>
      <p:sp>
        <p:nvSpPr>
          <p:cNvPr id="7" name="Content Placeholder 6"/>
          <p:cNvSpPr>
            <a:spLocks noGrp="1"/>
          </p:cNvSpPr>
          <p:nvPr>
            <p:ph sz="half" idx="14"/>
          </p:nvPr>
        </p:nvSpPr>
        <p:spPr>
          <a:xfrm>
            <a:off x="4690880" y="3993833"/>
            <a:ext cx="4253190" cy="2633304"/>
          </a:xfrm>
        </p:spPr>
        <p:txBody>
          <a:bodyPr rIns="0"/>
          <a:lstStyle/>
          <a:p>
            <a:r>
              <a:rPr lang="en-US" b="1" dirty="0"/>
              <a:t>EXPERTISE</a:t>
            </a:r>
          </a:p>
          <a:p>
            <a:pPr marL="171450" indent="-171450">
              <a:buFont typeface="Arial" panose="020B0604020202020204" pitchFamily="34" charset="0"/>
              <a:buChar char="•"/>
            </a:pPr>
            <a:r>
              <a:rPr lang="en-US" dirty="0"/>
              <a:t>Concurrent Engineering</a:t>
            </a:r>
          </a:p>
          <a:p>
            <a:pPr marL="171450" indent="-171450">
              <a:buFont typeface="Arial" panose="020B0604020202020204" pitchFamily="34" charset="0"/>
              <a:buChar char="•"/>
            </a:pPr>
            <a:r>
              <a:rPr lang="en-US" dirty="0"/>
              <a:t>Mission Design &amp; Trajectory Analysis</a:t>
            </a:r>
          </a:p>
          <a:p>
            <a:pPr marL="171450" indent="-171450">
              <a:buFont typeface="Arial" panose="020B0604020202020204" pitchFamily="34" charset="0"/>
              <a:buChar char="•"/>
            </a:pPr>
            <a:r>
              <a:rPr lang="en-US" dirty="0"/>
              <a:t>Launch Vehicles, Flight Systems, &amp; Propulsion Systems</a:t>
            </a:r>
          </a:p>
          <a:p>
            <a:pPr marL="171450" indent="-171450">
              <a:buFont typeface="Arial" panose="020B0604020202020204" pitchFamily="34" charset="0"/>
              <a:buChar char="•"/>
            </a:pPr>
            <a:r>
              <a:rPr lang="en-US" dirty="0"/>
              <a:t>Mechanical Design, Structures &amp; Mechanisms</a:t>
            </a:r>
          </a:p>
          <a:p>
            <a:pPr marL="171450" indent="-171450">
              <a:buFont typeface="Arial" panose="020B0604020202020204" pitchFamily="34" charset="0"/>
              <a:buChar char="•"/>
            </a:pPr>
            <a:r>
              <a:rPr lang="en-US" dirty="0"/>
              <a:t>ADCS, C&amp;DH, Communications, Power, Thermal Analysis</a:t>
            </a:r>
          </a:p>
          <a:p>
            <a:pPr marL="171450" indent="-171450">
              <a:buFont typeface="Arial" panose="020B0604020202020204" pitchFamily="34" charset="0"/>
              <a:buChar char="•"/>
            </a:pPr>
            <a:r>
              <a:rPr lang="en-US" dirty="0"/>
              <a:t>Entry, Descent, and Landing Concept Design</a:t>
            </a:r>
          </a:p>
          <a:p>
            <a:pPr marL="171450" indent="-171450">
              <a:buFont typeface="Arial" panose="020B0604020202020204" pitchFamily="34" charset="0"/>
              <a:buChar char="•"/>
            </a:pPr>
            <a:r>
              <a:rPr lang="en-US" dirty="0"/>
              <a:t>Cost Estimation</a:t>
            </a:r>
          </a:p>
          <a:p>
            <a:pPr marL="171450" indent="-171450">
              <a:buFont typeface="Arial" panose="020B0604020202020204" pitchFamily="34" charset="0"/>
              <a:buChar char="•"/>
            </a:pPr>
            <a:r>
              <a:rPr lang="en-US" dirty="0"/>
              <a:t>Systems Engineering &amp; Risk Analysis</a:t>
            </a:r>
          </a:p>
          <a:p>
            <a:pPr marL="171450" indent="-171450">
              <a:buFont typeface="Arial" panose="020B0604020202020204" pitchFamily="34" charset="0"/>
              <a:buChar char="•"/>
            </a:pPr>
            <a:endParaRPr lang="en-US" dirty="0"/>
          </a:p>
        </p:txBody>
      </p:sp>
      <p:sp>
        <p:nvSpPr>
          <p:cNvPr id="9" name="Content Placeholder 8"/>
          <p:cNvSpPr>
            <a:spLocks noGrp="1"/>
          </p:cNvSpPr>
          <p:nvPr>
            <p:ph sz="half" idx="16"/>
          </p:nvPr>
        </p:nvSpPr>
        <p:spPr>
          <a:xfrm>
            <a:off x="250876" y="3701164"/>
            <a:ext cx="4321124" cy="2925973"/>
          </a:xfrm>
        </p:spPr>
        <p:txBody>
          <a:bodyPr/>
          <a:lstStyle/>
          <a:p>
            <a:r>
              <a:rPr lang="en-US" b="1" dirty="0"/>
              <a:t>MISSION CONCEPT DESIGN AND DEVELOPMENT</a:t>
            </a:r>
            <a:endParaRPr lang="en-US" b="1" strike="sngStrike" dirty="0"/>
          </a:p>
          <a:p>
            <a:pPr marL="171450" indent="-171450">
              <a:buFont typeface="Arial" panose="020B0604020202020204" pitchFamily="34" charset="0"/>
              <a:buChar char="•"/>
            </a:pPr>
            <a:r>
              <a:rPr lang="en-US" sz="1200" b="1" dirty="0"/>
              <a:t>Supporting:</a:t>
            </a:r>
          </a:p>
          <a:p>
            <a:pPr marL="569913" indent="-171450">
              <a:buFont typeface="Arial" panose="020B0604020202020204" pitchFamily="34" charset="0"/>
              <a:buChar char="•"/>
            </a:pPr>
            <a:r>
              <a:rPr lang="en-US" sz="1200" dirty="0"/>
              <a:t>Competed Missions/Projects</a:t>
            </a:r>
          </a:p>
          <a:p>
            <a:pPr marL="569913" indent="-171450">
              <a:buFont typeface="Arial" panose="020B0604020202020204" pitchFamily="34" charset="0"/>
              <a:buChar char="•"/>
            </a:pPr>
            <a:r>
              <a:rPr lang="en-US" sz="1200" dirty="0"/>
              <a:t>Assigned/Directed Projects</a:t>
            </a:r>
          </a:p>
          <a:p>
            <a:pPr marL="569913" indent="-171450">
              <a:buFont typeface="Arial" panose="020B0604020202020204" pitchFamily="34" charset="0"/>
              <a:buChar char="•"/>
            </a:pPr>
            <a:r>
              <a:rPr lang="en-US" sz="1200" dirty="0"/>
              <a:t>Technology Demonstrations</a:t>
            </a:r>
          </a:p>
          <a:p>
            <a:pPr marL="569913" indent="-171450">
              <a:buFont typeface="Arial" panose="020B0604020202020204" pitchFamily="34" charset="0"/>
              <a:buChar char="•"/>
            </a:pPr>
            <a:r>
              <a:rPr lang="en-US" dirty="0"/>
              <a:t>Commercial Partnerships</a:t>
            </a:r>
            <a:endParaRPr lang="en-US" sz="1200" dirty="0"/>
          </a:p>
          <a:p>
            <a:pPr marL="569913" indent="-171450">
              <a:buFont typeface="Arial" panose="020B0604020202020204" pitchFamily="34" charset="0"/>
              <a:buChar char="•"/>
            </a:pPr>
            <a:r>
              <a:rPr lang="en-US" sz="1200" dirty="0"/>
              <a:t>Idea Development </a:t>
            </a:r>
          </a:p>
          <a:p>
            <a:pPr marL="569913" indent="-171450">
              <a:buFont typeface="Arial" panose="020B0604020202020204" pitchFamily="34" charset="0"/>
              <a:buChar char="•"/>
            </a:pPr>
            <a:r>
              <a:rPr lang="en-US" sz="1200" dirty="0"/>
              <a:t>Architecture Studies</a:t>
            </a:r>
          </a:p>
          <a:p>
            <a:pPr marL="569913" indent="-171450">
              <a:buFont typeface="Arial" panose="020B0604020202020204" pitchFamily="34" charset="0"/>
              <a:buChar char="•"/>
            </a:pPr>
            <a:r>
              <a:rPr lang="en-US" sz="1200" dirty="0"/>
              <a:t>Focused Trade Studies</a:t>
            </a:r>
          </a:p>
          <a:p>
            <a:pPr marL="569913" indent="-171450">
              <a:buFont typeface="Arial" panose="020B0604020202020204" pitchFamily="34" charset="0"/>
              <a:buChar char="•"/>
            </a:pPr>
            <a:r>
              <a:rPr lang="en-US" sz="1200" dirty="0"/>
              <a:t>Hand-off to proposal development teams.</a:t>
            </a:r>
          </a:p>
          <a:p>
            <a:endParaRPr lang="en-US" dirty="0"/>
          </a:p>
        </p:txBody>
      </p:sp>
      <p:pic>
        <p:nvPicPr>
          <p:cNvPr id="15" name="Picture 14" descr="A picture containing text, businesscard, vector graphics&#10;&#10;Description automatically generated">
            <a:extLst>
              <a:ext uri="{FF2B5EF4-FFF2-40B4-BE49-F238E27FC236}">
                <a16:creationId xmlns:a16="http://schemas.microsoft.com/office/drawing/2014/main" id="{D1B58A5A-F393-81FD-EB1D-CDF7B84DA9C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65143" y="1061885"/>
            <a:ext cx="3887147" cy="2807820"/>
          </a:xfrm>
          <a:prstGeom prst="rect">
            <a:avLst/>
          </a:prstGeom>
        </p:spPr>
      </p:pic>
      <p:pic>
        <p:nvPicPr>
          <p:cNvPr id="1026" name="Picture 2">
            <a:extLst>
              <a:ext uri="{FF2B5EF4-FFF2-40B4-BE49-F238E27FC236}">
                <a16:creationId xmlns:a16="http://schemas.microsoft.com/office/drawing/2014/main" id="{DCC6FFB9-D81B-4ECE-29C2-A3CFE3F224F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84843" y="1747856"/>
            <a:ext cx="4253190" cy="193387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Qr code&#10;&#10;AI-generated content may be incorrect.">
            <a:extLst>
              <a:ext uri="{FF2B5EF4-FFF2-40B4-BE49-F238E27FC236}">
                <a16:creationId xmlns:a16="http://schemas.microsoft.com/office/drawing/2014/main" id="{B877DB8D-E8AE-3C4F-4BB9-6FBE2CAF722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821" y="836877"/>
            <a:ext cx="1050309" cy="1053969"/>
          </a:xfrm>
          <a:prstGeom prst="rect">
            <a:avLst/>
          </a:prstGeom>
        </p:spPr>
      </p:pic>
      <p:sp>
        <p:nvSpPr>
          <p:cNvPr id="18" name="TextBox 17">
            <a:extLst>
              <a:ext uri="{FF2B5EF4-FFF2-40B4-BE49-F238E27FC236}">
                <a16:creationId xmlns:a16="http://schemas.microsoft.com/office/drawing/2014/main" id="{7B609C30-99D2-AA9C-E038-D2F7D41C7E8C}"/>
              </a:ext>
            </a:extLst>
          </p:cNvPr>
          <p:cNvSpPr txBox="1"/>
          <p:nvPr/>
        </p:nvSpPr>
        <p:spPr>
          <a:xfrm>
            <a:off x="1152130" y="868405"/>
            <a:ext cx="3363362" cy="307777"/>
          </a:xfrm>
          <a:prstGeom prst="rect">
            <a:avLst/>
          </a:prstGeom>
          <a:noFill/>
        </p:spPr>
        <p:txBody>
          <a:bodyPr wrap="square">
            <a:spAutoFit/>
          </a:bodyPr>
          <a:lstStyle/>
          <a:p>
            <a:r>
              <a:rPr lang="en-US" sz="700" dirty="0">
                <a:hlinkClick r:id="rId6"/>
              </a:rPr>
              <a:t>https://www.nasa.gov/ames-engineering/spaceflight-division/mission-design-center/</a:t>
            </a:r>
            <a:endParaRPr lang="en-US" sz="700" dirty="0"/>
          </a:p>
          <a:p>
            <a:endParaRPr lang="en-US" sz="700" dirty="0"/>
          </a:p>
        </p:txBody>
      </p:sp>
      <p:sp>
        <p:nvSpPr>
          <p:cNvPr id="20" name="TextBox 19">
            <a:extLst>
              <a:ext uri="{FF2B5EF4-FFF2-40B4-BE49-F238E27FC236}">
                <a16:creationId xmlns:a16="http://schemas.microsoft.com/office/drawing/2014/main" id="{FB05249D-B92F-01B3-5D51-8CC20675FE08}"/>
              </a:ext>
            </a:extLst>
          </p:cNvPr>
          <p:cNvSpPr txBox="1"/>
          <p:nvPr/>
        </p:nvSpPr>
        <p:spPr>
          <a:xfrm>
            <a:off x="1271010" y="1217323"/>
            <a:ext cx="3092760" cy="461665"/>
          </a:xfrm>
          <a:prstGeom prst="rect">
            <a:avLst/>
          </a:prstGeom>
          <a:solidFill>
            <a:schemeClr val="tx2">
              <a:lumMod val="20000"/>
              <a:lumOff val="80000"/>
            </a:schemeClr>
          </a:solidFill>
        </p:spPr>
        <p:txBody>
          <a:bodyPr wrap="square">
            <a:spAutoFit/>
          </a:bodyPr>
          <a:lstStyle/>
          <a:p>
            <a:r>
              <a:rPr lang="en-US" sz="1200" b="1" dirty="0">
                <a:solidFill>
                  <a:schemeClr val="accent5">
                    <a:lumMod val="50000"/>
                  </a:schemeClr>
                </a:solidFill>
              </a:rPr>
              <a:t>We utilize the </a:t>
            </a:r>
            <a:r>
              <a:rPr lang="en-US" sz="1200" b="1" i="1" dirty="0">
                <a:solidFill>
                  <a:schemeClr val="accent5">
                    <a:lumMod val="50000"/>
                  </a:schemeClr>
                </a:solidFill>
              </a:rPr>
              <a:t>Concept Maturity Level </a:t>
            </a:r>
            <a:r>
              <a:rPr lang="en-US" sz="1200" b="1" dirty="0">
                <a:solidFill>
                  <a:schemeClr val="accent5">
                    <a:lumMod val="50000"/>
                  </a:schemeClr>
                </a:solidFill>
              </a:rPr>
              <a:t>framework to develop your mission concept</a:t>
            </a:r>
            <a:r>
              <a:rPr lang="en-US" sz="1200" b="1" i="1" dirty="0">
                <a:solidFill>
                  <a:schemeClr val="accent5">
                    <a:lumMod val="50000"/>
                  </a:schemeClr>
                </a:solidFill>
              </a:rPr>
              <a:t>.</a:t>
            </a:r>
          </a:p>
        </p:txBody>
      </p:sp>
    </p:spTree>
    <p:extLst>
      <p:ext uri="{BB962C8B-B14F-4D97-AF65-F5344CB8AC3E}">
        <p14:creationId xmlns:p14="http://schemas.microsoft.com/office/powerpoint/2010/main" val="8077711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67956FD1-027B-4AA9-90AB-E0D1C06098B1}" type="slidenum">
              <a:rPr lang="en-US" smtClean="0"/>
              <a:pPr/>
              <a:t>39</a:t>
            </a:fld>
            <a:endParaRPr lang="en-US" dirty="0"/>
          </a:p>
        </p:txBody>
      </p:sp>
      <p:sp>
        <p:nvSpPr>
          <p:cNvPr id="3" name="Title 2"/>
          <p:cNvSpPr>
            <a:spLocks noGrp="1"/>
          </p:cNvSpPr>
          <p:nvPr>
            <p:ph type="title"/>
          </p:nvPr>
        </p:nvSpPr>
        <p:spPr>
          <a:xfrm>
            <a:off x="250876" y="26606"/>
            <a:ext cx="7404792" cy="660779"/>
          </a:xfrm>
        </p:spPr>
        <p:txBody>
          <a:bodyPr anchor="ctr"/>
          <a:lstStyle/>
          <a:p>
            <a:r>
              <a:rPr lang="en-US" sz="2200" dirty="0"/>
              <a:t>Manufacturing &amp; Test Division, Engineering Directorate</a:t>
            </a:r>
          </a:p>
        </p:txBody>
      </p:sp>
      <p:sp>
        <p:nvSpPr>
          <p:cNvPr id="5" name="Content Placeholder 4"/>
          <p:cNvSpPr>
            <a:spLocks noGrp="1"/>
          </p:cNvSpPr>
          <p:nvPr>
            <p:ph sz="half" idx="12"/>
          </p:nvPr>
        </p:nvSpPr>
        <p:spPr>
          <a:xfrm>
            <a:off x="230886" y="5023413"/>
            <a:ext cx="4253190" cy="1552485"/>
          </a:xfrm>
        </p:spPr>
        <p:txBody>
          <a:bodyPr/>
          <a:lstStyle/>
          <a:p>
            <a:r>
              <a:rPr lang="en-US" b="1" dirty="0"/>
              <a:t>SUMMARY </a:t>
            </a:r>
          </a:p>
          <a:p>
            <a:r>
              <a:rPr lang="en-US" sz="1100" dirty="0"/>
              <a:t>Since the founding of Ames, the Manufacturing &amp; Test Division has provided fabrication solutions for research hardware development, prototype exploration and development, consultation in manufacturability and management of fabrication projects. The division has </a:t>
            </a:r>
            <a:r>
              <a:rPr lang="en-US" sz="1100" i="1" dirty="0"/>
              <a:t>some of the most skilled technicians in the world</a:t>
            </a:r>
            <a:r>
              <a:rPr lang="en-US" sz="1100" dirty="0"/>
              <a:t>, transforming abstract ideas into tangible hardware for aeronautics, space flight and the advancement of science.</a:t>
            </a:r>
          </a:p>
          <a:p>
            <a:endParaRPr lang="en-US" dirty="0"/>
          </a:p>
          <a:p>
            <a:endParaRPr lang="en-US" dirty="0"/>
          </a:p>
        </p:txBody>
      </p:sp>
      <p:sp>
        <p:nvSpPr>
          <p:cNvPr id="6" name="Content Placeholder 5"/>
          <p:cNvSpPr>
            <a:spLocks noGrp="1"/>
          </p:cNvSpPr>
          <p:nvPr>
            <p:ph sz="half" idx="13"/>
          </p:nvPr>
        </p:nvSpPr>
        <p:spPr>
          <a:xfrm>
            <a:off x="4690880" y="868405"/>
            <a:ext cx="4253190" cy="3183595"/>
          </a:xfrm>
        </p:spPr>
        <p:txBody>
          <a:bodyPr/>
          <a:lstStyle/>
          <a:p>
            <a:r>
              <a:rPr lang="en-US" b="1" dirty="0"/>
              <a:t>KEY ATTRIBUTES / COMPETENCY</a:t>
            </a:r>
          </a:p>
          <a:p>
            <a:pPr marL="171450" indent="-171450">
              <a:buFontTx/>
              <a:buChar char="-"/>
            </a:pPr>
            <a:r>
              <a:rPr lang="en-US" sz="1050" b="1" dirty="0"/>
              <a:t>Machining &amp; Instrumentation Branch (RMX)</a:t>
            </a:r>
            <a:r>
              <a:rPr lang="en-US" sz="1050" dirty="0"/>
              <a:t>: Flight Hardware Manufacturing, Wind Tunnel Models &amp; Instrumentation, Precision Multi-Axis Machining, Additive Manufacturing, Prototypes, Design-For-Manufacturing, Reverse Engineering, Non-Destructive Evaluation, Inspection, Production Planning &amp; Control, AS9100</a:t>
            </a:r>
          </a:p>
          <a:p>
            <a:pPr marL="171450" indent="-171450">
              <a:buFontTx/>
              <a:buChar char="-"/>
            </a:pPr>
            <a:r>
              <a:rPr lang="en-US" sz="1050" b="1" dirty="0"/>
              <a:t>Metal &amp; Composite Fabrication Branch (RMF)</a:t>
            </a:r>
            <a:r>
              <a:rPr lang="en-US" sz="1050" dirty="0"/>
              <a:t>: AWS Certified Welding and Inspection, Water-jetting, Laser Cutting, Plasma and Oxy-Fuel Cutting, Sheet Metal Forming and Joining, Design-for-Manufacturing, Production Planning, AS9100</a:t>
            </a:r>
          </a:p>
          <a:p>
            <a:pPr marL="171450" indent="-171450">
              <a:buFontTx/>
              <a:buChar char="-"/>
            </a:pPr>
            <a:r>
              <a:rPr lang="en-US" sz="1050" b="1"/>
              <a:t>Engineering Evaluation </a:t>
            </a:r>
            <a:r>
              <a:rPr lang="en-US" sz="1050" b="1" dirty="0"/>
              <a:t>Lab (EEL)</a:t>
            </a:r>
            <a:r>
              <a:rPr lang="en-US" sz="1050" dirty="0"/>
              <a:t>: Extreme Environmental Testing, Vibration &amp; Shock Testing, Thermal-Vacuum Testing, Strain Measurement, Structural Testing, Modal Analysis, Specialized Calibration, Mass Property Measurement</a:t>
            </a:r>
          </a:p>
          <a:p>
            <a:pPr marL="171450" indent="-171450">
              <a:buFontTx/>
              <a:buChar char="-"/>
            </a:pPr>
            <a:r>
              <a:rPr lang="en-US" sz="1050" b="1" dirty="0"/>
              <a:t>Flight Processing Center (FPC)</a:t>
            </a:r>
            <a:r>
              <a:rPr lang="en-US" sz="1050" dirty="0"/>
              <a:t>: Flight system assembly, integration, and test. Class 100k &amp; 10k cleanrooms, assembly and test labs, material control and storage solutions.</a:t>
            </a:r>
          </a:p>
        </p:txBody>
      </p:sp>
      <p:sp>
        <p:nvSpPr>
          <p:cNvPr id="7" name="Content Placeholder 6"/>
          <p:cNvSpPr>
            <a:spLocks noGrp="1"/>
          </p:cNvSpPr>
          <p:nvPr>
            <p:ph sz="half" idx="14"/>
          </p:nvPr>
        </p:nvSpPr>
        <p:spPr>
          <a:xfrm>
            <a:off x="4690880" y="4084580"/>
            <a:ext cx="4253190" cy="1412453"/>
          </a:xfrm>
        </p:spPr>
        <p:txBody>
          <a:bodyPr/>
          <a:lstStyle/>
          <a:p>
            <a:r>
              <a:rPr lang="en-US" b="1" dirty="0"/>
              <a:t>HERITAGE</a:t>
            </a:r>
            <a:endParaRPr lang="en-US" dirty="0"/>
          </a:p>
          <a:p>
            <a:pPr marL="171450" indent="-171450">
              <a:buFont typeface="Arial" panose="020B0604020202020204" pitchFamily="34" charset="0"/>
              <a:buChar char="•"/>
            </a:pPr>
            <a:r>
              <a:rPr lang="en-US" sz="1100" i="1" dirty="0"/>
              <a:t>Thousands of projects over 80 years,</a:t>
            </a:r>
            <a:r>
              <a:rPr lang="en-US" sz="1100" dirty="0"/>
              <a:t> ranging from early NACA airfoils to prototypes of the Boeing 777, through supporting flagship programs, such as Apollo, Shuttle, and Artemis.</a:t>
            </a:r>
          </a:p>
          <a:p>
            <a:pPr marL="171450" indent="-171450">
              <a:buFont typeface="Arial" panose="020B0604020202020204" pitchFamily="34" charset="0"/>
              <a:buChar char="•"/>
            </a:pPr>
            <a:r>
              <a:rPr lang="en-US" sz="1100" i="1" dirty="0"/>
              <a:t>Hundreds of customers, </a:t>
            </a:r>
            <a:r>
              <a:rPr lang="en-US" sz="1100" dirty="0"/>
              <a:t>including those within every NASA center, Air Force, Army, Navy, DoE, USGS, Industry, and Academia.  </a:t>
            </a:r>
          </a:p>
        </p:txBody>
      </p:sp>
      <p:sp>
        <p:nvSpPr>
          <p:cNvPr id="8" name="Content Placeholder 7"/>
          <p:cNvSpPr>
            <a:spLocks noGrp="1"/>
          </p:cNvSpPr>
          <p:nvPr>
            <p:ph sz="half" idx="15"/>
          </p:nvPr>
        </p:nvSpPr>
        <p:spPr>
          <a:xfrm>
            <a:off x="4690880" y="5530009"/>
            <a:ext cx="4253190" cy="1043344"/>
          </a:xfrm>
        </p:spPr>
        <p:txBody>
          <a:bodyPr/>
          <a:lstStyle/>
          <a:p>
            <a:r>
              <a:rPr lang="en-US" b="1" dirty="0"/>
              <a:t>APPLICATIONS BEYOND</a:t>
            </a:r>
          </a:p>
          <a:p>
            <a:r>
              <a:rPr lang="en-US" sz="1100" dirty="0"/>
              <a:t>The division has expanded into collaborative manufacturing SAA’s, with familiarity and adaptability to support a wide array of hardware development and testing needs. Current SAA’s even scope manufacturing research, such as for high-rate composites. </a:t>
            </a:r>
          </a:p>
        </p:txBody>
      </p:sp>
      <p:sp>
        <p:nvSpPr>
          <p:cNvPr id="9" name="Content Placeholder 8"/>
          <p:cNvSpPr>
            <a:spLocks noGrp="1"/>
          </p:cNvSpPr>
          <p:nvPr>
            <p:ph sz="half" idx="16"/>
          </p:nvPr>
        </p:nvSpPr>
        <p:spPr>
          <a:xfrm>
            <a:off x="250876" y="3701164"/>
            <a:ext cx="4321124" cy="1229651"/>
          </a:xfrm>
        </p:spPr>
        <p:txBody>
          <a:bodyPr/>
          <a:lstStyle/>
          <a:p>
            <a:r>
              <a:rPr lang="en-US" b="1" dirty="0"/>
              <a:t>TECHNICAL / SCIENTIFIC CHALLENGE ADDRESSED</a:t>
            </a:r>
            <a:endParaRPr lang="en-US" b="1" strike="sngStrike" dirty="0"/>
          </a:p>
          <a:p>
            <a:r>
              <a:rPr lang="en-US" sz="1100" dirty="0"/>
              <a:t>-Cradle-to-grave support of the engineering manufacturing, integration, test, and qualification process.</a:t>
            </a:r>
          </a:p>
          <a:p>
            <a:r>
              <a:rPr lang="en-US" sz="1100" dirty="0"/>
              <a:t>-Flight hardware fabrication, design-for-manufacturing, precision instrumentation fabrication and integration, hardware inspection, integration and assembly, environmental evaluation and analysis. </a:t>
            </a:r>
            <a:endParaRPr lang="en-US" dirty="0"/>
          </a:p>
          <a:p>
            <a:endParaRPr lang="en-US" dirty="0"/>
          </a:p>
        </p:txBody>
      </p:sp>
      <p:sp>
        <p:nvSpPr>
          <p:cNvPr id="4" name="Rectangle 3">
            <a:extLst>
              <a:ext uri="{FF2B5EF4-FFF2-40B4-BE49-F238E27FC236}">
                <a16:creationId xmlns:a16="http://schemas.microsoft.com/office/drawing/2014/main" id="{DFAF60D6-FF71-5740-4DA8-56C2A00E68E4}"/>
              </a:ext>
            </a:extLst>
          </p:cNvPr>
          <p:cNvSpPr/>
          <p:nvPr/>
        </p:nvSpPr>
        <p:spPr>
          <a:xfrm>
            <a:off x="230886" y="868405"/>
            <a:ext cx="4377796" cy="274016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E9BD986-2AB9-7145-0FA9-9483C337431B}"/>
              </a:ext>
            </a:extLst>
          </p:cNvPr>
          <p:cNvSpPr/>
          <p:nvPr/>
        </p:nvSpPr>
        <p:spPr>
          <a:xfrm>
            <a:off x="3273933" y="868405"/>
            <a:ext cx="1334750" cy="999306"/>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9AB666D6-A21F-3F0C-965D-C50B11E86FF3}"/>
              </a:ext>
            </a:extLst>
          </p:cNvPr>
          <p:cNvPicPr>
            <a:picLocks noChangeAspect="1"/>
          </p:cNvPicPr>
          <p:nvPr/>
        </p:nvPicPr>
        <p:blipFill>
          <a:blip r:embed="rId3"/>
          <a:stretch>
            <a:fillRect/>
          </a:stretch>
        </p:blipFill>
        <p:spPr>
          <a:xfrm>
            <a:off x="289788" y="2447976"/>
            <a:ext cx="2931799" cy="1104996"/>
          </a:xfrm>
          <a:prstGeom prst="rect">
            <a:avLst/>
          </a:prstGeom>
        </p:spPr>
      </p:pic>
      <p:pic>
        <p:nvPicPr>
          <p:cNvPr id="15" name="Picture 14">
            <a:extLst>
              <a:ext uri="{FF2B5EF4-FFF2-40B4-BE49-F238E27FC236}">
                <a16:creationId xmlns:a16="http://schemas.microsoft.com/office/drawing/2014/main" id="{FCDD9F1E-5453-1ABD-C128-F843FA2905F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83661" y="1915259"/>
            <a:ext cx="1267401" cy="1637713"/>
          </a:xfrm>
          <a:prstGeom prst="rect">
            <a:avLst/>
          </a:prstGeom>
          <a:noFill/>
          <a:ln>
            <a:noFill/>
          </a:ln>
        </p:spPr>
      </p:pic>
      <p:pic>
        <p:nvPicPr>
          <p:cNvPr id="17" name="Picture 16" descr="Qr code&#10;&#10;AI-generated content may be incorrect.">
            <a:extLst>
              <a:ext uri="{FF2B5EF4-FFF2-40B4-BE49-F238E27FC236}">
                <a16:creationId xmlns:a16="http://schemas.microsoft.com/office/drawing/2014/main" id="{96234C44-F818-7E4D-2FFF-8F5BE5699CF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115" t="7116" r="7000" b="7386"/>
          <a:stretch/>
        </p:blipFill>
        <p:spPr>
          <a:xfrm>
            <a:off x="3450433" y="879390"/>
            <a:ext cx="981750" cy="977336"/>
          </a:xfrm>
          <a:prstGeom prst="rect">
            <a:avLst/>
          </a:prstGeom>
        </p:spPr>
      </p:pic>
      <p:pic>
        <p:nvPicPr>
          <p:cNvPr id="1026" name="Picture 2" descr="Flight Processing Center">
            <a:extLst>
              <a:ext uri="{FF2B5EF4-FFF2-40B4-BE49-F238E27FC236}">
                <a16:creationId xmlns:a16="http://schemas.microsoft.com/office/drawing/2014/main" id="{80B33791-2904-B3BF-D6DE-8118B320DC9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899" b="15214"/>
          <a:stretch/>
        </p:blipFill>
        <p:spPr bwMode="auto">
          <a:xfrm>
            <a:off x="296246" y="930889"/>
            <a:ext cx="2914945" cy="145367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B669C319-E07A-72ED-81A4-FEFAA10D90A2}"/>
              </a:ext>
            </a:extLst>
          </p:cNvPr>
          <p:cNvSpPr txBox="1"/>
          <p:nvPr/>
        </p:nvSpPr>
        <p:spPr>
          <a:xfrm>
            <a:off x="1676629" y="6575075"/>
            <a:ext cx="5864106" cy="261610"/>
          </a:xfrm>
          <a:prstGeom prst="rect">
            <a:avLst/>
          </a:prstGeom>
          <a:noFill/>
        </p:spPr>
        <p:txBody>
          <a:bodyPr wrap="none" rtlCol="0">
            <a:spAutoFit/>
          </a:bodyPr>
          <a:lstStyle/>
          <a:p>
            <a:r>
              <a:rPr lang="en-US" sz="1100" dirty="0">
                <a:latin typeface="Arial" panose="020B0604020202020204" pitchFamily="34" charset="0"/>
                <a:cs typeface="Arial" panose="020B0604020202020204" pitchFamily="34" charset="0"/>
              </a:rPr>
              <a:t>PoC: Dr. Alex Mazhari, Deputy Division Chief, Manufacturing &amp; Test. a.mazhari@nasa.gov</a:t>
            </a:r>
          </a:p>
        </p:txBody>
      </p:sp>
      <p:sp>
        <p:nvSpPr>
          <p:cNvPr id="10" name="TextBox 9">
            <a:extLst>
              <a:ext uri="{FF2B5EF4-FFF2-40B4-BE49-F238E27FC236}">
                <a16:creationId xmlns:a16="http://schemas.microsoft.com/office/drawing/2014/main" id="{ED811C13-74D1-DF4C-18FA-3CA3F92F6C12}"/>
              </a:ext>
            </a:extLst>
          </p:cNvPr>
          <p:cNvSpPr txBox="1"/>
          <p:nvPr/>
        </p:nvSpPr>
        <p:spPr>
          <a:xfrm>
            <a:off x="9209314" y="14478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4188635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67956FD1-027B-4AA9-90AB-E0D1C06098B1}" type="slidenum">
              <a:rPr lang="en-US" smtClean="0"/>
              <a:pPr/>
              <a:t>4</a:t>
            </a:fld>
            <a:endParaRPr lang="en-US" dirty="0"/>
          </a:p>
        </p:txBody>
      </p:sp>
      <p:sp>
        <p:nvSpPr>
          <p:cNvPr id="3" name="Title 2"/>
          <p:cNvSpPr>
            <a:spLocks noGrp="1"/>
          </p:cNvSpPr>
          <p:nvPr>
            <p:ph type="title"/>
          </p:nvPr>
        </p:nvSpPr>
        <p:spPr>
          <a:xfrm>
            <a:off x="250876" y="201336"/>
            <a:ext cx="7886700" cy="542943"/>
          </a:xfrm>
        </p:spPr>
        <p:txBody>
          <a:bodyPr/>
          <a:lstStyle/>
          <a:p>
            <a:r>
              <a:rPr lang="en-US" sz="2400" dirty="0"/>
              <a:t>Ames Universal Urine Processor (UUP)</a:t>
            </a:r>
          </a:p>
        </p:txBody>
      </p:sp>
      <p:sp>
        <p:nvSpPr>
          <p:cNvPr id="5" name="Content Placeholder 4"/>
          <p:cNvSpPr>
            <a:spLocks noGrp="1"/>
          </p:cNvSpPr>
          <p:nvPr>
            <p:ph sz="half" idx="12"/>
          </p:nvPr>
        </p:nvSpPr>
        <p:spPr>
          <a:xfrm>
            <a:off x="230886" y="5023413"/>
            <a:ext cx="4253190" cy="1523489"/>
          </a:xfrm>
        </p:spPr>
        <p:txBody>
          <a:bodyPr/>
          <a:lstStyle/>
          <a:p>
            <a:r>
              <a:rPr lang="en-US" b="1" dirty="0"/>
              <a:t>SUMMARY </a:t>
            </a:r>
          </a:p>
          <a:p>
            <a:r>
              <a:rPr lang="en-US" dirty="0"/>
              <a:t>Current Status of the capability, notable achievements, and so forth, including how it compares with the State of the Art  </a:t>
            </a:r>
          </a:p>
          <a:p>
            <a:r>
              <a:rPr lang="en-US" dirty="0"/>
              <a:t>SOA: NASA has no water processor capable of 100% water recovery, and required two processors to get above 85%.</a:t>
            </a:r>
          </a:p>
          <a:p>
            <a:endParaRPr lang="en-US" dirty="0"/>
          </a:p>
        </p:txBody>
      </p:sp>
      <p:sp>
        <p:nvSpPr>
          <p:cNvPr id="6" name="Content Placeholder 5"/>
          <p:cNvSpPr>
            <a:spLocks noGrp="1"/>
          </p:cNvSpPr>
          <p:nvPr>
            <p:ph sz="half" idx="13"/>
          </p:nvPr>
        </p:nvSpPr>
        <p:spPr>
          <a:xfrm>
            <a:off x="4690880" y="868405"/>
            <a:ext cx="4253190" cy="3183595"/>
          </a:xfrm>
        </p:spPr>
        <p:txBody>
          <a:bodyPr/>
          <a:lstStyle/>
          <a:p>
            <a:r>
              <a:rPr lang="en-US" b="1" dirty="0"/>
              <a:t>KEY ATTRIBUTES / COMPETENCY</a:t>
            </a:r>
          </a:p>
          <a:p>
            <a:r>
              <a:rPr lang="en-US" dirty="0"/>
              <a:t> Bullet point list</a:t>
            </a:r>
          </a:p>
          <a:p>
            <a:pPr marL="171450" indent="-171450">
              <a:buFontTx/>
              <a:buChar char="-"/>
            </a:pPr>
            <a:r>
              <a:rPr lang="en-US" dirty="0"/>
              <a:t>100% water recovery.  Proven by elimination of the green chromium hexahydrate evidenced by only white salt solid remaining (see small image)</a:t>
            </a:r>
          </a:p>
          <a:p>
            <a:pPr marL="171450" indent="-171450">
              <a:buFontTx/>
              <a:buChar char="-"/>
            </a:pPr>
            <a:r>
              <a:rPr lang="en-US" dirty="0"/>
              <a:t>UUP operates in all gravitational environments (micro, partial, and full), thus only a single processor would be required for a Mars mission, not the three currently proposed (VCD &amp; BPA for transit, and PUP for surface).</a:t>
            </a:r>
          </a:p>
          <a:p>
            <a:pPr marL="171450" indent="-171450">
              <a:buFontTx/>
              <a:buChar char="-"/>
            </a:pPr>
            <a:r>
              <a:rPr lang="en-US" dirty="0"/>
              <a:t>No extreme stench released to the cabin, nor complex stench scrubber required.</a:t>
            </a:r>
          </a:p>
          <a:p>
            <a:pPr marL="171450" indent="-171450">
              <a:buFontTx/>
              <a:buChar char="-"/>
            </a:pPr>
            <a:r>
              <a:rPr lang="en-US" dirty="0"/>
              <a:t>Could save up to 1 ton of mass for a 3-year Mars mission</a:t>
            </a:r>
          </a:p>
          <a:p>
            <a:pPr marL="171450" indent="-171450">
              <a:buFontTx/>
              <a:buChar char="-"/>
            </a:pPr>
            <a:r>
              <a:rPr lang="en-US" dirty="0"/>
              <a:t>Dormancy tolerant as the bags can be replaced between missions.</a:t>
            </a:r>
          </a:p>
          <a:p>
            <a:pPr marL="171450" indent="-171450">
              <a:buFontTx/>
              <a:buChar char="-"/>
            </a:pPr>
            <a:endParaRPr lang="en-US" dirty="0"/>
          </a:p>
        </p:txBody>
      </p:sp>
      <p:sp>
        <p:nvSpPr>
          <p:cNvPr id="7" name="Content Placeholder 6"/>
          <p:cNvSpPr>
            <a:spLocks noGrp="1"/>
          </p:cNvSpPr>
          <p:nvPr>
            <p:ph sz="half" idx="14"/>
          </p:nvPr>
        </p:nvSpPr>
        <p:spPr>
          <a:xfrm>
            <a:off x="4690880" y="4073948"/>
            <a:ext cx="4253190" cy="1154858"/>
          </a:xfrm>
        </p:spPr>
        <p:txBody>
          <a:bodyPr/>
          <a:lstStyle/>
          <a:p>
            <a:r>
              <a:rPr lang="en-US" b="1" dirty="0"/>
              <a:t>HERITAGE</a:t>
            </a:r>
          </a:p>
          <a:p>
            <a:pPr marL="171450" indent="-171450">
              <a:buFont typeface="Arial" panose="020B0604020202020204" pitchFamily="34" charset="0"/>
              <a:buChar char="•"/>
            </a:pPr>
            <a:r>
              <a:rPr lang="en-US" dirty="0"/>
              <a:t>Developed, tested, and presented at the technology down select for the brine processor. </a:t>
            </a:r>
          </a:p>
        </p:txBody>
      </p:sp>
      <p:sp>
        <p:nvSpPr>
          <p:cNvPr id="8" name="Content Placeholder 7"/>
          <p:cNvSpPr>
            <a:spLocks noGrp="1"/>
          </p:cNvSpPr>
          <p:nvPr>
            <p:ph sz="half" idx="15"/>
          </p:nvPr>
        </p:nvSpPr>
        <p:spPr>
          <a:xfrm>
            <a:off x="4690880" y="5285064"/>
            <a:ext cx="4253190" cy="1154859"/>
          </a:xfrm>
        </p:spPr>
        <p:txBody>
          <a:bodyPr/>
          <a:lstStyle/>
          <a:p>
            <a:r>
              <a:rPr lang="en-US" b="1" dirty="0"/>
              <a:t>APPLICATIONS BEYOND</a:t>
            </a:r>
          </a:p>
          <a:p>
            <a:r>
              <a:rPr lang="en-US" dirty="0"/>
              <a:t>UUP is applicable to Gateway and Lunar missions where dormancy tolerant processors are required.  Also applicable to Mars for the same dormancy reasons as well as its applicability to both the transit and surface.</a:t>
            </a:r>
          </a:p>
        </p:txBody>
      </p:sp>
      <p:sp>
        <p:nvSpPr>
          <p:cNvPr id="9" name="Content Placeholder 8"/>
          <p:cNvSpPr>
            <a:spLocks noGrp="1"/>
          </p:cNvSpPr>
          <p:nvPr>
            <p:ph sz="half" idx="16"/>
          </p:nvPr>
        </p:nvSpPr>
        <p:spPr>
          <a:xfrm>
            <a:off x="250876" y="3701164"/>
            <a:ext cx="4321124" cy="1229651"/>
          </a:xfrm>
        </p:spPr>
        <p:txBody>
          <a:bodyPr/>
          <a:lstStyle/>
          <a:p>
            <a:r>
              <a:rPr lang="en-US" b="1" dirty="0"/>
              <a:t>TECHNICAL / SCIENTIFIC CHALLENGE ADDRESSED</a:t>
            </a:r>
            <a:endParaRPr lang="en-US" b="1" strike="sngStrike" dirty="0"/>
          </a:p>
          <a:p>
            <a:r>
              <a:rPr lang="en-US" dirty="0"/>
              <a:t>The Universal Urine Processor would be capable to process both humidity condensate and raw urine with 100% water recovery.  100% water recovery.</a:t>
            </a:r>
          </a:p>
          <a:p>
            <a:endParaRPr lang="en-US" dirty="0"/>
          </a:p>
        </p:txBody>
      </p:sp>
      <p:sp>
        <p:nvSpPr>
          <p:cNvPr id="4" name="Rectangle 3">
            <a:extLst>
              <a:ext uri="{FF2B5EF4-FFF2-40B4-BE49-F238E27FC236}">
                <a16:creationId xmlns:a16="http://schemas.microsoft.com/office/drawing/2014/main" id="{DFAF60D6-FF71-5740-4DA8-56C2A00E68E4}"/>
              </a:ext>
            </a:extLst>
          </p:cNvPr>
          <p:cNvSpPr/>
          <p:nvPr/>
        </p:nvSpPr>
        <p:spPr>
          <a:xfrm>
            <a:off x="230886" y="868405"/>
            <a:ext cx="4377796" cy="274016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Image and/or Video </a:t>
            </a:r>
          </a:p>
        </p:txBody>
      </p:sp>
      <p:pic>
        <p:nvPicPr>
          <p:cNvPr id="11" name="Picture 2">
            <a:extLst>
              <a:ext uri="{FF2B5EF4-FFF2-40B4-BE49-F238E27FC236}">
                <a16:creationId xmlns:a16="http://schemas.microsoft.com/office/drawing/2014/main" id="{9B6E2298-05C5-452C-1C55-01040C49CA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790" y="931710"/>
            <a:ext cx="3505488" cy="2613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a:extLst>
              <a:ext uri="{FF2B5EF4-FFF2-40B4-BE49-F238E27FC236}">
                <a16:creationId xmlns:a16="http://schemas.microsoft.com/office/drawing/2014/main" id="{2752ACFB-DC21-B739-B612-5380DD61E18B}"/>
              </a:ext>
            </a:extLst>
          </p:cNvPr>
          <p:cNvPicPr>
            <a:picLocks noChangeAspect="1"/>
          </p:cNvPicPr>
          <p:nvPr/>
        </p:nvPicPr>
        <p:blipFill>
          <a:blip r:embed="rId4"/>
          <a:stretch>
            <a:fillRect/>
          </a:stretch>
        </p:blipFill>
        <p:spPr>
          <a:xfrm rot="16200000">
            <a:off x="3343526" y="1945885"/>
            <a:ext cx="1813341" cy="643608"/>
          </a:xfrm>
          <a:prstGeom prst="rect">
            <a:avLst/>
          </a:prstGeom>
        </p:spPr>
      </p:pic>
    </p:spTree>
    <p:extLst>
      <p:ext uri="{BB962C8B-B14F-4D97-AF65-F5344CB8AC3E}">
        <p14:creationId xmlns:p14="http://schemas.microsoft.com/office/powerpoint/2010/main" val="11000111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67956FD1-027B-4AA9-90AB-E0D1C06098B1}" type="slidenum">
              <a:rPr lang="en-US" smtClean="0"/>
              <a:pPr/>
              <a:t>40</a:t>
            </a:fld>
            <a:endParaRPr lang="en-US" dirty="0"/>
          </a:p>
        </p:txBody>
      </p:sp>
      <p:sp>
        <p:nvSpPr>
          <p:cNvPr id="3" name="Title 2"/>
          <p:cNvSpPr>
            <a:spLocks noGrp="1"/>
          </p:cNvSpPr>
          <p:nvPr>
            <p:ph type="title"/>
          </p:nvPr>
        </p:nvSpPr>
        <p:spPr/>
        <p:txBody>
          <a:bodyPr/>
          <a:lstStyle/>
          <a:p>
            <a:r>
              <a:rPr lang="en-US" sz="2400" dirty="0"/>
              <a:t>NASA Ames Animal Program and Facility</a:t>
            </a:r>
            <a:br>
              <a:rPr lang="en-US" sz="2400" dirty="0"/>
            </a:br>
            <a:endParaRPr lang="en-US" sz="2400" dirty="0"/>
          </a:p>
        </p:txBody>
      </p:sp>
      <p:sp>
        <p:nvSpPr>
          <p:cNvPr id="5" name="Content Placeholder 4"/>
          <p:cNvSpPr>
            <a:spLocks noGrp="1"/>
          </p:cNvSpPr>
          <p:nvPr>
            <p:ph sz="half" idx="12"/>
          </p:nvPr>
        </p:nvSpPr>
        <p:spPr>
          <a:xfrm>
            <a:off x="240881" y="5314918"/>
            <a:ext cx="4341114" cy="1523489"/>
          </a:xfrm>
        </p:spPr>
        <p:txBody>
          <a:bodyPr/>
          <a:lstStyle/>
          <a:p>
            <a:pPr algn="just"/>
            <a:r>
              <a:rPr lang="en-US" b="1" dirty="0"/>
              <a:t>SUMMARY </a:t>
            </a:r>
          </a:p>
          <a:p>
            <a:pPr algn="just"/>
            <a:r>
              <a:rPr lang="en-US" dirty="0"/>
              <a:t>Ground-based facilities and expertise are critical for understanding the mammalian response to spaceflight. At the NASA Ames Animal Facility, scientists can mimic various environmental stressors with rodents and connect with key downstream infrastructure like our behavioral testing core, Imaging Facilities, Biospecimen Sharing Program, and </a:t>
            </a:r>
            <a:r>
              <a:rPr lang="en-US" dirty="0" err="1"/>
              <a:t>GeneLab</a:t>
            </a:r>
            <a:r>
              <a:rPr lang="en-US" dirty="0"/>
              <a:t> </a:t>
            </a:r>
            <a:r>
              <a:rPr lang="en-US"/>
              <a:t>and the </a:t>
            </a:r>
            <a:r>
              <a:rPr lang="en-US" dirty="0"/>
              <a:t>Open Science Data Repository.</a:t>
            </a:r>
          </a:p>
        </p:txBody>
      </p:sp>
      <p:sp>
        <p:nvSpPr>
          <p:cNvPr id="6" name="Content Placeholder 5"/>
          <p:cNvSpPr>
            <a:spLocks noGrp="1"/>
          </p:cNvSpPr>
          <p:nvPr>
            <p:ph sz="half" idx="13"/>
          </p:nvPr>
        </p:nvSpPr>
        <p:spPr>
          <a:xfrm>
            <a:off x="4690880" y="868405"/>
            <a:ext cx="4253190" cy="3522967"/>
          </a:xfrm>
        </p:spPr>
        <p:txBody>
          <a:bodyPr/>
          <a:lstStyle/>
          <a:p>
            <a:r>
              <a:rPr lang="en-US" b="1" dirty="0"/>
              <a:t>KEY ATTRIBUTES / COMPETENCY</a:t>
            </a:r>
          </a:p>
          <a:p>
            <a:pPr>
              <a:lnSpc>
                <a:spcPct val="100000"/>
              </a:lnSpc>
              <a:spcBef>
                <a:spcPts val="600"/>
              </a:spcBef>
            </a:pPr>
            <a:r>
              <a:rPr lang="en-US" dirty="0"/>
              <a:t>Ground-based capabilities</a:t>
            </a:r>
          </a:p>
          <a:p>
            <a:pPr>
              <a:lnSpc>
                <a:spcPct val="100000"/>
              </a:lnSpc>
              <a:spcBef>
                <a:spcPts val="600"/>
              </a:spcBef>
            </a:pPr>
            <a:r>
              <a:rPr lang="en-US" dirty="0"/>
              <a:t>Rodent Hindlimb Unloading</a:t>
            </a:r>
          </a:p>
          <a:p>
            <a:pPr>
              <a:lnSpc>
                <a:spcPct val="100000"/>
              </a:lnSpc>
              <a:spcBef>
                <a:spcPts val="600"/>
              </a:spcBef>
            </a:pPr>
            <a:r>
              <a:rPr lang="en-US" dirty="0"/>
              <a:t>Singly housed for mouse or rat</a:t>
            </a:r>
          </a:p>
          <a:p>
            <a:pPr>
              <a:lnSpc>
                <a:spcPct val="100000"/>
              </a:lnSpc>
              <a:spcBef>
                <a:spcPts val="600"/>
              </a:spcBef>
            </a:pPr>
            <a:r>
              <a:rPr lang="en-US" dirty="0"/>
              <a:t>Pair-housing for mouse</a:t>
            </a:r>
          </a:p>
          <a:p>
            <a:pPr>
              <a:lnSpc>
                <a:spcPct val="100000"/>
              </a:lnSpc>
              <a:spcBef>
                <a:spcPts val="600"/>
              </a:spcBef>
            </a:pPr>
            <a:r>
              <a:rPr lang="en-US" dirty="0"/>
              <a:t>Ionizing radiation</a:t>
            </a:r>
          </a:p>
          <a:p>
            <a:pPr>
              <a:lnSpc>
                <a:spcPct val="100000"/>
              </a:lnSpc>
              <a:spcBef>
                <a:spcPts val="600"/>
              </a:spcBef>
            </a:pPr>
            <a:r>
              <a:rPr lang="en-US" dirty="0"/>
              <a:t>Animals shipped from NASA Space Radiation Lab @ Brookhaven National Lab</a:t>
            </a:r>
          </a:p>
          <a:p>
            <a:pPr>
              <a:lnSpc>
                <a:spcPct val="100000"/>
              </a:lnSpc>
              <a:spcBef>
                <a:spcPts val="600"/>
              </a:spcBef>
            </a:pPr>
            <a:r>
              <a:rPr lang="en-US" dirty="0"/>
              <a:t>Centrifugation</a:t>
            </a:r>
          </a:p>
          <a:p>
            <a:pPr>
              <a:lnSpc>
                <a:spcPct val="100000"/>
              </a:lnSpc>
              <a:spcBef>
                <a:spcPts val="600"/>
              </a:spcBef>
            </a:pPr>
            <a:r>
              <a:rPr lang="en-US" dirty="0"/>
              <a:t>Combinatorial Stressors</a:t>
            </a:r>
          </a:p>
          <a:p>
            <a:pPr>
              <a:lnSpc>
                <a:spcPct val="100000"/>
              </a:lnSpc>
              <a:spcBef>
                <a:spcPts val="600"/>
              </a:spcBef>
            </a:pPr>
            <a:r>
              <a:rPr lang="en-US" dirty="0"/>
              <a:t>Dietary / Pharmacological Countermeasures</a:t>
            </a:r>
          </a:p>
          <a:p>
            <a:pPr>
              <a:lnSpc>
                <a:spcPct val="100000"/>
              </a:lnSpc>
              <a:spcBef>
                <a:spcPts val="600"/>
              </a:spcBef>
            </a:pPr>
            <a:r>
              <a:rPr lang="en-US" dirty="0"/>
              <a:t>Breeding Colonies</a:t>
            </a:r>
          </a:p>
          <a:p>
            <a:pPr>
              <a:lnSpc>
                <a:spcPct val="100000"/>
              </a:lnSpc>
              <a:spcBef>
                <a:spcPts val="600"/>
              </a:spcBef>
            </a:pPr>
            <a:r>
              <a:rPr lang="en-US" dirty="0"/>
              <a:t>Specialized techniques per PI and Vet team</a:t>
            </a:r>
          </a:p>
          <a:p>
            <a:pPr marL="171450" indent="-171450">
              <a:buFontTx/>
              <a:buChar char="-"/>
            </a:pPr>
            <a:endParaRPr lang="en-US" dirty="0"/>
          </a:p>
        </p:txBody>
      </p:sp>
      <p:sp>
        <p:nvSpPr>
          <p:cNvPr id="7" name="Content Placeholder 6"/>
          <p:cNvSpPr>
            <a:spLocks noGrp="1"/>
          </p:cNvSpPr>
          <p:nvPr>
            <p:ph sz="half" idx="14"/>
          </p:nvPr>
        </p:nvSpPr>
        <p:spPr>
          <a:xfrm>
            <a:off x="4690880" y="4424731"/>
            <a:ext cx="4253190" cy="1126983"/>
          </a:xfrm>
        </p:spPr>
        <p:txBody>
          <a:bodyPr/>
          <a:lstStyle/>
          <a:p>
            <a:pPr algn="just"/>
            <a:r>
              <a:rPr lang="en-US" b="1" dirty="0"/>
              <a:t>HERITAGE</a:t>
            </a:r>
          </a:p>
          <a:p>
            <a:pPr algn="just"/>
            <a:r>
              <a:rPr lang="en-US" dirty="0"/>
              <a:t>70 years of animal research in space has yielded fundamental and applied understanding of the organism’s response to the spaceflight environment (NASA’s </a:t>
            </a:r>
            <a:r>
              <a:rPr lang="en-US" i="1" dirty="0"/>
              <a:t>Translational Cell and Animal Research</a:t>
            </a:r>
            <a:r>
              <a:rPr lang="en-US" dirty="0"/>
              <a:t>)</a:t>
            </a:r>
          </a:p>
        </p:txBody>
      </p:sp>
      <p:sp>
        <p:nvSpPr>
          <p:cNvPr id="8" name="Content Placeholder 7"/>
          <p:cNvSpPr>
            <a:spLocks noGrp="1"/>
          </p:cNvSpPr>
          <p:nvPr>
            <p:ph sz="half" idx="15"/>
          </p:nvPr>
        </p:nvSpPr>
        <p:spPr>
          <a:xfrm>
            <a:off x="4690880" y="5585073"/>
            <a:ext cx="4253190" cy="1098756"/>
          </a:xfrm>
        </p:spPr>
        <p:txBody>
          <a:bodyPr/>
          <a:lstStyle/>
          <a:p>
            <a:r>
              <a:rPr lang="en-US" b="1" dirty="0"/>
              <a:t>APPLICATIONS BEYOND</a:t>
            </a:r>
          </a:p>
          <a:p>
            <a:r>
              <a:rPr lang="en-US" dirty="0"/>
              <a:t>Basic biology</a:t>
            </a:r>
          </a:p>
          <a:p>
            <a:r>
              <a:rPr lang="en-US" dirty="0"/>
              <a:t>Translational science and personalized medicine</a:t>
            </a:r>
          </a:p>
          <a:p>
            <a:r>
              <a:rPr lang="en-US" dirty="0"/>
              <a:t>Open Science Data Repository</a:t>
            </a:r>
          </a:p>
        </p:txBody>
      </p:sp>
      <p:sp>
        <p:nvSpPr>
          <p:cNvPr id="9" name="Content Placeholder 8"/>
          <p:cNvSpPr>
            <a:spLocks noGrp="1"/>
          </p:cNvSpPr>
          <p:nvPr>
            <p:ph sz="half" idx="16"/>
          </p:nvPr>
        </p:nvSpPr>
        <p:spPr>
          <a:xfrm>
            <a:off x="250876" y="3701164"/>
            <a:ext cx="4321124" cy="1523489"/>
          </a:xfrm>
        </p:spPr>
        <p:txBody>
          <a:bodyPr/>
          <a:lstStyle/>
          <a:p>
            <a:pPr algn="just"/>
            <a:r>
              <a:rPr lang="en-US" b="1" dirty="0"/>
              <a:t>TECHNICAL / SCIENTIFIC CHALLENGE ADDRESSED</a:t>
            </a:r>
            <a:endParaRPr lang="en-US" b="1" strike="sngStrike" dirty="0"/>
          </a:p>
          <a:p>
            <a:pPr algn="just"/>
            <a:r>
              <a:rPr lang="en-US" dirty="0"/>
              <a:t>Animal research allows our understanding to move the Countermeasure Readiness Level (CRL) from 1 to 9 and to improve treatments for astronauts. At low CRL, we aim to understand basic biological </a:t>
            </a:r>
            <a:r>
              <a:rPr lang="en-US" dirty="0" err="1"/>
              <a:t>responsese</a:t>
            </a:r>
            <a:r>
              <a:rPr lang="en-US" dirty="0"/>
              <a:t> to environmental stressors. At mid-CRL, we aim to test and validate countermeasures in animals ahead of subsequent tests during a space mission.</a:t>
            </a:r>
          </a:p>
        </p:txBody>
      </p:sp>
      <p:pic>
        <p:nvPicPr>
          <p:cNvPr id="11" name="Content Placeholder 5">
            <a:extLst>
              <a:ext uri="{FF2B5EF4-FFF2-40B4-BE49-F238E27FC236}">
                <a16:creationId xmlns:a16="http://schemas.microsoft.com/office/drawing/2014/main" id="{4B5336CE-5AD0-6705-941F-35C920D4F919}"/>
              </a:ext>
            </a:extLst>
          </p:cNvPr>
          <p:cNvPicPr>
            <a:picLocks noChangeAspect="1"/>
          </p:cNvPicPr>
          <p:nvPr/>
        </p:nvPicPr>
        <p:blipFill rotWithShape="1">
          <a:blip r:embed="rId3"/>
          <a:srcRect l="49110" t="15395"/>
          <a:stretch/>
        </p:blipFill>
        <p:spPr>
          <a:xfrm>
            <a:off x="230886" y="836877"/>
            <a:ext cx="2667000" cy="2569204"/>
          </a:xfrm>
          <a:prstGeom prst="rect">
            <a:avLst/>
          </a:prstGeom>
        </p:spPr>
      </p:pic>
    </p:spTree>
    <p:extLst>
      <p:ext uri="{BB962C8B-B14F-4D97-AF65-F5344CB8AC3E}">
        <p14:creationId xmlns:p14="http://schemas.microsoft.com/office/powerpoint/2010/main" val="27194705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1C3E0D-88B7-345E-8DAA-4D2B85975E50}"/>
              </a:ext>
            </a:extLst>
          </p:cNvPr>
          <p:cNvSpPr>
            <a:spLocks noGrp="1"/>
          </p:cNvSpPr>
          <p:nvPr>
            <p:ph type="sldNum" sz="quarter" idx="11"/>
          </p:nvPr>
        </p:nvSpPr>
        <p:spPr/>
        <p:txBody>
          <a:bodyPr/>
          <a:lstStyle/>
          <a:p>
            <a:fld id="{67956FD1-027B-4AA9-90AB-E0D1C06098B1}" type="slidenum">
              <a:rPr lang="en-US" smtClean="0"/>
              <a:pPr/>
              <a:t>41</a:t>
            </a:fld>
            <a:endParaRPr lang="en-US" dirty="0"/>
          </a:p>
        </p:txBody>
      </p:sp>
      <p:sp>
        <p:nvSpPr>
          <p:cNvPr id="3" name="Title 2">
            <a:extLst>
              <a:ext uri="{FF2B5EF4-FFF2-40B4-BE49-F238E27FC236}">
                <a16:creationId xmlns:a16="http://schemas.microsoft.com/office/drawing/2014/main" id="{7354F807-6E22-E3FA-7377-51E49EF82529}"/>
              </a:ext>
            </a:extLst>
          </p:cNvPr>
          <p:cNvSpPr>
            <a:spLocks noGrp="1"/>
          </p:cNvSpPr>
          <p:nvPr>
            <p:ph type="title"/>
          </p:nvPr>
        </p:nvSpPr>
        <p:spPr>
          <a:xfrm>
            <a:off x="250876" y="-13153"/>
            <a:ext cx="7886700" cy="660779"/>
          </a:xfrm>
        </p:spPr>
        <p:txBody>
          <a:bodyPr/>
          <a:lstStyle/>
          <a:p>
            <a:r>
              <a:rPr lang="en-US" sz="1800" b="1" kern="0" dirty="0">
                <a:effectLst/>
                <a:latin typeface="Arial" panose="020B0604020202020204" pitchFamily="34" charset="0"/>
                <a:ea typeface="Times New Roman" panose="02020603050405020304" pitchFamily="18" charset="0"/>
              </a:rPr>
              <a:t>NASA Ames Support of Commercial LEO Destination Companies</a:t>
            </a:r>
            <a:r>
              <a:rPr lang="en-US" dirty="0">
                <a:effectLst/>
              </a:rPr>
              <a:t> </a:t>
            </a:r>
            <a:endParaRPr lang="en-US" dirty="0"/>
          </a:p>
        </p:txBody>
      </p:sp>
      <p:sp>
        <p:nvSpPr>
          <p:cNvPr id="10" name="Content Placeholder 9">
            <a:extLst>
              <a:ext uri="{FF2B5EF4-FFF2-40B4-BE49-F238E27FC236}">
                <a16:creationId xmlns:a16="http://schemas.microsoft.com/office/drawing/2014/main" id="{DB81CBE6-16DE-4279-63AE-13B7705B5BBA}"/>
              </a:ext>
            </a:extLst>
          </p:cNvPr>
          <p:cNvSpPr>
            <a:spLocks noGrp="1"/>
          </p:cNvSpPr>
          <p:nvPr>
            <p:ph sz="half" idx="17"/>
          </p:nvPr>
        </p:nvSpPr>
        <p:spPr>
          <a:xfrm>
            <a:off x="3019161" y="6616485"/>
            <a:ext cx="3421398" cy="269559"/>
          </a:xfrm>
          <a:ln>
            <a:solidFill>
              <a:schemeClr val="tx1"/>
            </a:solidFill>
          </a:ln>
        </p:spPr>
        <p:txBody>
          <a:bodyPr/>
          <a:lstStyle/>
          <a:p>
            <a:r>
              <a:rPr lang="en-US" dirty="0"/>
              <a:t>POC. Dan </a:t>
            </a:r>
            <a:r>
              <a:rPr lang="en-US" dirty="0" err="1"/>
              <a:t>Rasky</a:t>
            </a:r>
            <a:r>
              <a:rPr lang="en-US" dirty="0"/>
              <a:t> (</a:t>
            </a:r>
            <a:r>
              <a:rPr lang="en-US" dirty="0" err="1">
                <a:solidFill>
                  <a:srgbClr val="0B61CA"/>
                </a:solidFill>
                <a:effectLst/>
                <a:latin typeface="Helvetica Neue" panose="02000503000000020004" pitchFamily="2" charset="0"/>
              </a:rPr>
              <a:t>daniel.j.rasky@nasa.gov</a:t>
            </a:r>
            <a:r>
              <a:rPr lang="en-US" dirty="0">
                <a:solidFill>
                  <a:srgbClr val="0B61CA"/>
                </a:solidFill>
                <a:effectLst/>
                <a:latin typeface="Helvetica Neue" panose="02000503000000020004" pitchFamily="2" charset="0"/>
              </a:rPr>
              <a:t>)</a:t>
            </a:r>
          </a:p>
          <a:p>
            <a:r>
              <a:rPr lang="en-US" dirty="0"/>
              <a:t> </a:t>
            </a:r>
          </a:p>
        </p:txBody>
      </p:sp>
      <p:pic>
        <p:nvPicPr>
          <p:cNvPr id="12" name="Content Placeholder 11">
            <a:extLst>
              <a:ext uri="{FF2B5EF4-FFF2-40B4-BE49-F238E27FC236}">
                <a16:creationId xmlns:a16="http://schemas.microsoft.com/office/drawing/2014/main" id="{A7625E2C-FB32-35E2-E31C-4939912655E3}"/>
              </a:ext>
            </a:extLst>
          </p:cNvPr>
          <p:cNvPicPr>
            <a:picLocks noGrp="1" noChangeAspect="1"/>
          </p:cNvPicPr>
          <p:nvPr>
            <p:ph sz="half" idx="10"/>
          </p:nvPr>
        </p:nvPicPr>
        <p:blipFill>
          <a:blip r:embed="rId2"/>
          <a:stretch>
            <a:fillRect/>
          </a:stretch>
        </p:blipFill>
        <p:spPr>
          <a:xfrm>
            <a:off x="5337892" y="855511"/>
            <a:ext cx="3428832" cy="2752725"/>
          </a:xfrm>
          <a:prstGeom prst="rect">
            <a:avLst/>
          </a:prstGeom>
        </p:spPr>
      </p:pic>
      <p:sp>
        <p:nvSpPr>
          <p:cNvPr id="13" name="TextBox 12">
            <a:extLst>
              <a:ext uri="{FF2B5EF4-FFF2-40B4-BE49-F238E27FC236}">
                <a16:creationId xmlns:a16="http://schemas.microsoft.com/office/drawing/2014/main" id="{FB753728-1BAA-EEC3-233A-4579FFAEC761}"/>
              </a:ext>
            </a:extLst>
          </p:cNvPr>
          <p:cNvSpPr txBox="1"/>
          <p:nvPr/>
        </p:nvSpPr>
        <p:spPr>
          <a:xfrm>
            <a:off x="115330" y="808493"/>
            <a:ext cx="4794422" cy="5916684"/>
          </a:xfrm>
          <a:prstGeom prst="rect">
            <a:avLst/>
          </a:prstGeom>
          <a:noFill/>
        </p:spPr>
        <p:txBody>
          <a:bodyPr wrap="square" rtlCol="0">
            <a:spAutoFit/>
          </a:bodyPr>
          <a:lstStyle/>
          <a:p>
            <a:pPr marL="0" marR="0" algn="just">
              <a:lnSpc>
                <a:spcPct val="115000"/>
              </a:lnSpc>
              <a:spcAft>
                <a:spcPts val="800"/>
              </a:spcAft>
            </a:pPr>
            <a:r>
              <a:rPr lang="en-US" sz="12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Commercial LEO Destination companies have the power to enable discovery, tech development, novel medical tools, bio-manufacturing and revolutionary manufacturing capabilities, to fuel US competitiveness for industries of the future.  CLDs are the </a:t>
            </a:r>
            <a:r>
              <a:rPr lang="en-US" sz="1200" i="1"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Supply</a:t>
            </a:r>
            <a:r>
              <a:rPr lang="en-US" sz="12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side of the endeavor.  But without </a:t>
            </a:r>
            <a:r>
              <a:rPr lang="en-US" sz="1200" i="1"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Demand</a:t>
            </a:r>
            <a:r>
              <a:rPr lang="en-US" sz="12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--without payloads in CLD launch vehicles and spacecraft, the CLDs cannot achieve commercial success.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just">
              <a:lnSpc>
                <a:spcPct val="115000"/>
              </a:lnSpc>
              <a:spcAft>
                <a:spcPts val="800"/>
              </a:spcAft>
            </a:pPr>
            <a:r>
              <a:rPr lang="en-US" sz="12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NASA Ames proposes to support CLDs to develop the Demand for space goods, services, and products by providing subject matter experts, space test facilities and analytical capabilities (such as </a:t>
            </a:r>
            <a:r>
              <a:rPr lang="en-US" sz="1200" kern="0" dirty="0">
                <a:solidFill>
                  <a:srgbClr val="1155CC"/>
                </a:solidFill>
                <a:effectLst/>
                <a:latin typeface="Arial" panose="020B0604020202020204" pitchFamily="34" charset="0"/>
                <a:ea typeface="Times New Roman" panose="02020603050405020304" pitchFamily="18" charset="0"/>
                <a:cs typeface="Times New Roman" panose="02020603050405020304" pitchFamily="18" charset="0"/>
                <a:hlinkClick r:id="rId3" tooltip="https://www.nasa.gov/osdr-genelab-about/"/>
              </a:rPr>
              <a:t>GeneLab</a:t>
            </a:r>
            <a:r>
              <a:rPr lang="en-US" sz="12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and </a:t>
            </a:r>
            <a:r>
              <a:rPr lang="en-US" sz="1200" kern="0" dirty="0">
                <a:solidFill>
                  <a:srgbClr val="1155CC"/>
                </a:solidFill>
                <a:effectLst/>
                <a:latin typeface="Arial" panose="020B0604020202020204" pitchFamily="34" charset="0"/>
                <a:ea typeface="Times New Roman" panose="02020603050405020304" pitchFamily="18" charset="0"/>
                <a:cs typeface="Times New Roman" panose="02020603050405020304" pitchFamily="18" charset="0"/>
                <a:hlinkClick r:id="rId4" tooltip="https://www.nasa.gov/intelligent-systems-division/"/>
              </a:rPr>
              <a:t>AI analytical support</a:t>
            </a:r>
            <a:r>
              <a:rPr lang="en-US" sz="1200" u="none" strike="noStrike" kern="0" dirty="0">
                <a:solidFill>
                  <a:srgbClr val="1155CC"/>
                </a:solidFill>
                <a:effectLst/>
                <a:latin typeface="Arial" panose="020B0604020202020204" pitchFamily="34" charset="0"/>
                <a:ea typeface="Times New Roman" panose="02020603050405020304" pitchFamily="18" charset="0"/>
                <a:cs typeface="Times New Roman" panose="02020603050405020304" pitchFamily="18" charset="0"/>
                <a:hlinkClick r:id="rId4" tooltip="https://www.nasa.gov/intelligent-systems-division/"/>
              </a:rPr>
              <a:t> </a:t>
            </a:r>
            <a:r>
              <a:rPr lang="en-US" sz="1200" kern="0" dirty="0">
                <a:solidFill>
                  <a:srgbClr val="212121"/>
                </a:solidFill>
                <a:effectLst/>
                <a:latin typeface="Aptos" panose="020B0004020202020204" pitchFamily="34" charset="0"/>
                <a:ea typeface="Times New Roman" panose="02020603050405020304" pitchFamily="18" charset="0"/>
                <a:cs typeface="Times New Roman" panose="02020603050405020304" pitchFamily="18" charset="0"/>
              </a:rPr>
              <a:t>services), to </a:t>
            </a:r>
            <a:r>
              <a:rPr lang="en-US" sz="12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serve multiple agencies and customers.  NASA Ames can provide the needed flight technical support (technical and flight integration services), based on Ames’ proven pioneering space flight experience.  Likely targets include stem cell applications for terrestrial medicine with special emphasis on cancers, neurodegenerative diseases (including </a:t>
            </a:r>
            <a:r>
              <a:rPr lang="en-US" sz="1200" kern="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Alzheimers</a:t>
            </a:r>
            <a:r>
              <a:rPr lang="en-US" sz="12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Disease), and medical devices uniquely enabled by space development.  Many of these examples are drawn from the success of </a:t>
            </a:r>
            <a:r>
              <a:rPr lang="en-US" sz="1200" kern="0" dirty="0">
                <a:solidFill>
                  <a:srgbClr val="1155CC"/>
                </a:solidFill>
                <a:effectLst/>
                <a:latin typeface="Arial" panose="020B0604020202020204" pitchFamily="34" charset="0"/>
                <a:ea typeface="Times New Roman" panose="02020603050405020304" pitchFamily="18" charset="0"/>
                <a:cs typeface="Times New Roman" panose="02020603050405020304" pitchFamily="18" charset="0"/>
                <a:hlinkClick r:id="rId5" tooltip="https://www.nasa.gov/international-space-station/space-station-research-and-technology/in-space-production-applications/"/>
              </a:rPr>
              <a:t>NASA’s InSpace Production and Applications</a:t>
            </a:r>
            <a:r>
              <a:rPr lang="en-US" sz="12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200" kern="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InSPA</a:t>
            </a:r>
            <a:r>
              <a:rPr lang="en-US" sz="12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program, which was originally developed at ARC.</a:t>
            </a:r>
            <a:r>
              <a:rPr lang="en-US" sz="1200" kern="0" dirty="0">
                <a:solidFill>
                  <a:srgbClr val="212121"/>
                </a:solidFill>
                <a:effectLst/>
                <a:latin typeface="Aptos" panose="020B0004020202020204" pitchFamily="34" charset="0"/>
                <a:ea typeface="Times New Roman" panose="02020603050405020304" pitchFamily="18" charset="0"/>
                <a:cs typeface="Times New Roman" panose="02020603050405020304" pitchFamily="18" charset="0"/>
              </a:rPr>
              <a:t>  </a:t>
            </a:r>
            <a:r>
              <a:rPr lang="en-US" sz="12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NASA’s </a:t>
            </a:r>
            <a:r>
              <a:rPr lang="en-US" sz="1200" kern="0" dirty="0">
                <a:solidFill>
                  <a:srgbClr val="1155CC"/>
                </a:solidFill>
                <a:effectLst/>
                <a:latin typeface="Arial" panose="020B0604020202020204" pitchFamily="34" charset="0"/>
                <a:ea typeface="Times New Roman" panose="02020603050405020304" pitchFamily="18" charset="0"/>
                <a:cs typeface="Times New Roman" panose="02020603050405020304" pitchFamily="18" charset="0"/>
                <a:hlinkClick r:id="rId6" tooltip="https://gcc02.safelinks.protection.outlook.com/?url=https%3A%2F%2Fen.wikipedia.org%2Fwiki%2FCommercial_Orbital_Transportation_Services&amp;data=05%7C02%7Cdavid.j.loftus%40nasa.gov%7C75af951d25cd4e1c70fc08dd6b239562%7C7005d45845be48ae8140d43da96dd17b%7C0%7C0%7"/>
              </a:rPr>
              <a:t>Commercial Orbital Transportation Services</a:t>
            </a:r>
            <a:r>
              <a:rPr lang="en-US" sz="12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(COTS) program that led to the exceptional success of ISS and SpaceX, (including Dragon’s Heat Shield), enabled the rise of commercial space companies on both the Supply side and the Demand side of the rapidly developing space economy.  In addition, NASA Ames was instrumental in initiating and ensuring the success of the International Space Station National Lab.</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0A5C5B95-527F-1D28-FD93-2EDB56468336}"/>
              </a:ext>
            </a:extLst>
          </p:cNvPr>
          <p:cNvSpPr txBox="1"/>
          <p:nvPr/>
        </p:nvSpPr>
        <p:spPr>
          <a:xfrm>
            <a:off x="4934465" y="3687631"/>
            <a:ext cx="4094205" cy="2943563"/>
          </a:xfrm>
          <a:prstGeom prst="rect">
            <a:avLst/>
          </a:prstGeom>
          <a:noFill/>
        </p:spPr>
        <p:txBody>
          <a:bodyPr wrap="square" rtlCol="0">
            <a:spAutoFit/>
          </a:bodyPr>
          <a:lstStyle/>
          <a:p>
            <a:pPr marL="0" marR="0" algn="just">
              <a:lnSpc>
                <a:spcPct val="115000"/>
              </a:lnSpc>
              <a:spcAft>
                <a:spcPts val="800"/>
              </a:spcAft>
            </a:pPr>
            <a:r>
              <a:rPr lang="en-US" sz="12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 time when China has a space station and an aggressive space biomanufacturing and advanced materials program, Ames will offer a wide range of support to help the US compete and win in industries of the future by developing national skills in “in-space manufacturing,” helping US companies to achieve successful outcomes in space now and during the transition from ISS to CLDs.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just">
              <a:lnSpc>
                <a:spcPct val="115000"/>
              </a:lnSpc>
              <a:spcAft>
                <a:spcPts val="800"/>
              </a:spcAft>
            </a:pPr>
            <a:r>
              <a:rPr lang="en-US" sz="12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Ames support will focus on LEO, the Moon, and Mars for CLD development and already has a number of projects underway to accelerate development of the Space Economy for US leadership in space.  NASA Ames is poised to enable the success of these enterprises.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2472626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67956FD1-027B-4AA9-90AB-E0D1C06098B1}" type="slidenum">
              <a:rPr lang="en-US" smtClean="0"/>
              <a:pPr/>
              <a:t>5</a:t>
            </a:fld>
            <a:endParaRPr lang="en-US" dirty="0"/>
          </a:p>
        </p:txBody>
      </p:sp>
      <p:sp>
        <p:nvSpPr>
          <p:cNvPr id="3" name="Title 2"/>
          <p:cNvSpPr>
            <a:spLocks noGrp="1"/>
          </p:cNvSpPr>
          <p:nvPr>
            <p:ph type="title"/>
          </p:nvPr>
        </p:nvSpPr>
        <p:spPr>
          <a:xfrm>
            <a:off x="250876" y="192947"/>
            <a:ext cx="7886700" cy="551332"/>
          </a:xfrm>
        </p:spPr>
        <p:txBody>
          <a:bodyPr/>
          <a:lstStyle/>
          <a:p>
            <a:r>
              <a:rPr lang="en-US" sz="2400" dirty="0"/>
              <a:t>Ames Fluid Dynamic Mass Gauging (FDMG)</a:t>
            </a:r>
          </a:p>
        </p:txBody>
      </p:sp>
      <p:sp>
        <p:nvSpPr>
          <p:cNvPr id="5" name="Content Placeholder 4"/>
          <p:cNvSpPr>
            <a:spLocks noGrp="1"/>
          </p:cNvSpPr>
          <p:nvPr>
            <p:ph sz="half" idx="12"/>
          </p:nvPr>
        </p:nvSpPr>
        <p:spPr>
          <a:xfrm>
            <a:off x="230886" y="4781725"/>
            <a:ext cx="4253190" cy="1765177"/>
          </a:xfrm>
        </p:spPr>
        <p:txBody>
          <a:bodyPr/>
          <a:lstStyle/>
          <a:p>
            <a:r>
              <a:rPr lang="en-US" b="1" dirty="0"/>
              <a:t>SUMMARY </a:t>
            </a:r>
          </a:p>
          <a:p>
            <a:r>
              <a:rPr lang="en-US" dirty="0"/>
              <a:t>SOA: NASA has no method of determining the volume of liquid within a tank in microgravity.</a:t>
            </a:r>
          </a:p>
          <a:p>
            <a:r>
              <a:rPr lang="en-US" dirty="0"/>
              <a:t>FDMG has demonstrated the ability to determine the liquid volume within a rigid bladder tank to &lt;1% error of the tanks volume.</a:t>
            </a:r>
          </a:p>
          <a:p>
            <a:r>
              <a:rPr lang="en-US" dirty="0"/>
              <a:t>The mass and volume is nominally 1kg and 1L.</a:t>
            </a:r>
          </a:p>
          <a:p>
            <a:endParaRPr lang="en-US" dirty="0"/>
          </a:p>
          <a:p>
            <a:endParaRPr lang="en-US" dirty="0"/>
          </a:p>
          <a:p>
            <a:endParaRPr lang="en-US" dirty="0"/>
          </a:p>
        </p:txBody>
      </p:sp>
      <p:sp>
        <p:nvSpPr>
          <p:cNvPr id="6" name="Content Placeholder 5"/>
          <p:cNvSpPr>
            <a:spLocks noGrp="1"/>
          </p:cNvSpPr>
          <p:nvPr>
            <p:ph sz="half" idx="13"/>
          </p:nvPr>
        </p:nvSpPr>
        <p:spPr>
          <a:xfrm>
            <a:off x="4690880" y="868405"/>
            <a:ext cx="4253190" cy="3183595"/>
          </a:xfrm>
        </p:spPr>
        <p:txBody>
          <a:bodyPr/>
          <a:lstStyle/>
          <a:p>
            <a:r>
              <a:rPr lang="en-US" b="1" dirty="0"/>
              <a:t>KEY ATTRIBUTES / COMPETENCY</a:t>
            </a:r>
          </a:p>
          <a:p>
            <a:pPr marL="171450" indent="-171450">
              <a:buFontTx/>
              <a:buChar char="-"/>
            </a:pPr>
            <a:r>
              <a:rPr lang="en-US" dirty="0"/>
              <a:t>For tanks up to 75L, volume determination errors are &lt;0.25L and as low as 0.03L (30 mL).</a:t>
            </a:r>
          </a:p>
          <a:p>
            <a:pPr marL="171450" indent="-171450">
              <a:buFontTx/>
              <a:buChar char="-"/>
            </a:pPr>
            <a:r>
              <a:rPr lang="en-US" dirty="0"/>
              <a:t>Can operate under a variety of operational conditions making the FDMG applicable to most situations.</a:t>
            </a:r>
          </a:p>
          <a:p>
            <a:pPr marL="857250" lvl="1" indent="-171450">
              <a:buFontTx/>
              <a:buChar char="-"/>
            </a:pPr>
            <a:r>
              <a:rPr lang="en-US" sz="1200" dirty="0"/>
              <a:t>High or low pressure conditions</a:t>
            </a:r>
          </a:p>
          <a:p>
            <a:pPr marL="857250" lvl="1" indent="-171450">
              <a:buFontTx/>
              <a:buChar char="-"/>
            </a:pPr>
            <a:r>
              <a:rPr lang="en-US" sz="1200" dirty="0"/>
              <a:t>Choked flow or non-choked flow conditions</a:t>
            </a:r>
          </a:p>
          <a:p>
            <a:pPr marL="857250" lvl="1" indent="-171450">
              <a:buFontTx/>
              <a:buChar char="-"/>
            </a:pPr>
            <a:r>
              <a:rPr lang="en-US" sz="1200" dirty="0"/>
              <a:t>Operated in fill or vent mode</a:t>
            </a:r>
          </a:p>
          <a:p>
            <a:pPr marL="171450" indent="-171450">
              <a:buFontTx/>
              <a:buChar char="-"/>
            </a:pPr>
            <a:r>
              <a:rPr lang="en-US" dirty="0"/>
              <a:t>In-flight recalibration easily done</a:t>
            </a:r>
          </a:p>
          <a:p>
            <a:pPr marL="171450" indent="-171450">
              <a:buFontTx/>
              <a:buChar char="-"/>
            </a:pPr>
            <a:r>
              <a:rPr lang="en-US" dirty="0"/>
              <a:t>Not susceptible to drift issues as PVT methods</a:t>
            </a:r>
          </a:p>
          <a:p>
            <a:pPr marL="171450" indent="-171450">
              <a:buFontTx/>
              <a:buChar char="-"/>
            </a:pPr>
            <a:r>
              <a:rPr lang="en-US" dirty="0"/>
              <a:t>Temperature effect only 0.15% per degree change.</a:t>
            </a:r>
          </a:p>
          <a:p>
            <a:pPr marL="171450" indent="-171450">
              <a:buFontTx/>
              <a:buChar char="-"/>
            </a:pPr>
            <a:r>
              <a:rPr lang="en-US" dirty="0"/>
              <a:t>Automated process</a:t>
            </a:r>
          </a:p>
        </p:txBody>
      </p:sp>
      <p:sp>
        <p:nvSpPr>
          <p:cNvPr id="7" name="Content Placeholder 6"/>
          <p:cNvSpPr>
            <a:spLocks noGrp="1"/>
          </p:cNvSpPr>
          <p:nvPr>
            <p:ph sz="half" idx="14"/>
          </p:nvPr>
        </p:nvSpPr>
        <p:spPr>
          <a:xfrm>
            <a:off x="4690880" y="4073947"/>
            <a:ext cx="4253190" cy="1354581"/>
          </a:xfrm>
        </p:spPr>
        <p:txBody>
          <a:bodyPr/>
          <a:lstStyle/>
          <a:p>
            <a:r>
              <a:rPr lang="en-US" b="1" dirty="0"/>
              <a:t>HERITAGE</a:t>
            </a:r>
          </a:p>
          <a:p>
            <a:pPr marL="171450" indent="-171450">
              <a:buFont typeface="Arial" panose="020B0604020202020204" pitchFamily="34" charset="0"/>
              <a:buChar char="•"/>
            </a:pPr>
            <a:r>
              <a:rPr lang="en-US" dirty="0"/>
              <a:t>Tested on a 75L Bladder ProSource Tank as is currently on the ISS.  Fill conditions ranging from a full to an empty tank were tested. System had been upgraded to an automated system for operations using an NI DAQ system and python programing.</a:t>
            </a:r>
          </a:p>
        </p:txBody>
      </p:sp>
      <p:sp>
        <p:nvSpPr>
          <p:cNvPr id="8" name="Content Placeholder 7"/>
          <p:cNvSpPr>
            <a:spLocks noGrp="1"/>
          </p:cNvSpPr>
          <p:nvPr>
            <p:ph sz="half" idx="15"/>
          </p:nvPr>
        </p:nvSpPr>
        <p:spPr/>
        <p:txBody>
          <a:bodyPr/>
          <a:lstStyle/>
          <a:p>
            <a:r>
              <a:rPr lang="en-US" b="1" dirty="0"/>
              <a:t>APPLICATIONS BEYOND</a:t>
            </a:r>
          </a:p>
          <a:p>
            <a:r>
              <a:rPr lang="en-US" dirty="0"/>
              <a:t>Applications for Gateway, Lunar, and Mars when knowledge of remaining liquid volume is critical for mission success, i.e., transit, pre-positioned, and dormancy supplies.</a:t>
            </a:r>
          </a:p>
        </p:txBody>
      </p:sp>
      <p:sp>
        <p:nvSpPr>
          <p:cNvPr id="9" name="Content Placeholder 8"/>
          <p:cNvSpPr>
            <a:spLocks noGrp="1"/>
          </p:cNvSpPr>
          <p:nvPr>
            <p:ph sz="half" idx="16"/>
          </p:nvPr>
        </p:nvSpPr>
        <p:spPr>
          <a:xfrm>
            <a:off x="250876" y="3701164"/>
            <a:ext cx="4321124" cy="1020213"/>
          </a:xfrm>
        </p:spPr>
        <p:txBody>
          <a:bodyPr/>
          <a:lstStyle/>
          <a:p>
            <a:r>
              <a:rPr lang="en-US" b="1" dirty="0"/>
              <a:t>TECHNICAL / SCIENTIFIC CHALLENGE ADDRESSED</a:t>
            </a:r>
            <a:endParaRPr lang="en-US" b="1" strike="sngStrike" dirty="0"/>
          </a:p>
          <a:p>
            <a:r>
              <a:rPr lang="en-US" dirty="0"/>
              <a:t>FDMG is a technology for determining and monitoring the liquid volume within a tank in all gravitational environments (micro, partial, and full) with in-flight re-calibration capability</a:t>
            </a:r>
          </a:p>
        </p:txBody>
      </p:sp>
      <p:sp>
        <p:nvSpPr>
          <p:cNvPr id="4" name="Rectangle 3">
            <a:extLst>
              <a:ext uri="{FF2B5EF4-FFF2-40B4-BE49-F238E27FC236}">
                <a16:creationId xmlns:a16="http://schemas.microsoft.com/office/drawing/2014/main" id="{DFAF60D6-FF71-5740-4DA8-56C2A00E68E4}"/>
              </a:ext>
            </a:extLst>
          </p:cNvPr>
          <p:cNvSpPr/>
          <p:nvPr/>
        </p:nvSpPr>
        <p:spPr>
          <a:xfrm>
            <a:off x="230886" y="868405"/>
            <a:ext cx="4377796" cy="274016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Image and/or Video </a:t>
            </a:r>
          </a:p>
        </p:txBody>
      </p:sp>
      <p:pic>
        <p:nvPicPr>
          <p:cNvPr id="11" name="Picture 10">
            <a:extLst>
              <a:ext uri="{FF2B5EF4-FFF2-40B4-BE49-F238E27FC236}">
                <a16:creationId xmlns:a16="http://schemas.microsoft.com/office/drawing/2014/main" id="{C1FC9DDD-9675-7D18-7C8C-D63D45430610}"/>
              </a:ext>
            </a:extLst>
          </p:cNvPr>
          <p:cNvPicPr>
            <a:picLocks noChangeAspect="1"/>
          </p:cNvPicPr>
          <p:nvPr/>
        </p:nvPicPr>
        <p:blipFill>
          <a:blip r:embed="rId3"/>
          <a:stretch>
            <a:fillRect/>
          </a:stretch>
        </p:blipFill>
        <p:spPr>
          <a:xfrm>
            <a:off x="452166" y="928752"/>
            <a:ext cx="3935236" cy="2619466"/>
          </a:xfrm>
          <a:prstGeom prst="rect">
            <a:avLst/>
          </a:prstGeom>
        </p:spPr>
      </p:pic>
    </p:spTree>
    <p:extLst>
      <p:ext uri="{BB962C8B-B14F-4D97-AF65-F5344CB8AC3E}">
        <p14:creationId xmlns:p14="http://schemas.microsoft.com/office/powerpoint/2010/main" val="40172493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67956FD1-027B-4AA9-90AB-E0D1C06098B1}" type="slidenum">
              <a:rPr lang="en-US" smtClean="0"/>
              <a:pPr/>
              <a:t>6</a:t>
            </a:fld>
            <a:endParaRPr lang="en-US" dirty="0"/>
          </a:p>
        </p:txBody>
      </p:sp>
      <p:sp>
        <p:nvSpPr>
          <p:cNvPr id="3" name="Title 2"/>
          <p:cNvSpPr>
            <a:spLocks noGrp="1"/>
          </p:cNvSpPr>
          <p:nvPr>
            <p:ph type="title"/>
          </p:nvPr>
        </p:nvSpPr>
        <p:spPr>
          <a:xfrm>
            <a:off x="250876" y="175098"/>
            <a:ext cx="7886700" cy="569181"/>
          </a:xfrm>
        </p:spPr>
        <p:txBody>
          <a:bodyPr/>
          <a:lstStyle/>
          <a:p>
            <a:r>
              <a:rPr lang="en-US" sz="2400" dirty="0"/>
              <a:t>CO</a:t>
            </a:r>
            <a:r>
              <a:rPr lang="en-US" sz="2400" baseline="-25000" dirty="0"/>
              <a:t>2</a:t>
            </a:r>
            <a:r>
              <a:rPr lang="en-US" sz="2400" dirty="0"/>
              <a:t> Management Systems in Development at Ames</a:t>
            </a:r>
          </a:p>
        </p:txBody>
      </p:sp>
      <p:sp>
        <p:nvSpPr>
          <p:cNvPr id="5" name="Content Placeholder 4"/>
          <p:cNvSpPr>
            <a:spLocks noGrp="1"/>
          </p:cNvSpPr>
          <p:nvPr>
            <p:ph sz="half" idx="12"/>
          </p:nvPr>
        </p:nvSpPr>
        <p:spPr>
          <a:xfrm>
            <a:off x="230886" y="5023413"/>
            <a:ext cx="4321124" cy="1523489"/>
          </a:xfrm>
        </p:spPr>
        <p:txBody>
          <a:bodyPr/>
          <a:lstStyle/>
          <a:p>
            <a:r>
              <a:rPr lang="en-US" b="1" dirty="0"/>
              <a:t>SUMMARY </a:t>
            </a:r>
          </a:p>
          <a:p>
            <a:pPr marL="171450" indent="-171450">
              <a:buFont typeface="Arial" panose="020B0604020202020204" pitchFamily="34" charset="0"/>
              <a:buChar char="−"/>
            </a:pPr>
            <a:r>
              <a:rPr lang="en-US" dirty="0"/>
              <a:t>CDep tested at subscale and built at full-scale</a:t>
            </a:r>
          </a:p>
          <a:p>
            <a:pPr marL="171450" indent="-171450">
              <a:buFont typeface="Arial" panose="020B0604020202020204" pitchFamily="34" charset="0"/>
              <a:buChar char="−"/>
            </a:pPr>
            <a:r>
              <a:rPr lang="en-US" dirty="0"/>
              <a:t>LACR tested at subscale and integrated loop with simulant fluid tested on ISS</a:t>
            </a:r>
          </a:p>
          <a:p>
            <a:pPr marL="171450" indent="-171450">
              <a:buFont typeface="Arial" panose="020B0604020202020204" pitchFamily="34" charset="0"/>
              <a:buChar char="−"/>
            </a:pPr>
            <a:r>
              <a:rPr lang="en-US" dirty="0"/>
              <a:t>AC-TSAC full-scale extensively tested over 15 years, never replacing sorbent as never lost performance</a:t>
            </a:r>
          </a:p>
        </p:txBody>
      </p:sp>
      <p:sp>
        <p:nvSpPr>
          <p:cNvPr id="6" name="Content Placeholder 5"/>
          <p:cNvSpPr>
            <a:spLocks noGrp="1"/>
          </p:cNvSpPr>
          <p:nvPr>
            <p:ph sz="half" idx="13"/>
          </p:nvPr>
        </p:nvSpPr>
        <p:spPr>
          <a:xfrm>
            <a:off x="4690880" y="868405"/>
            <a:ext cx="4253190" cy="3280181"/>
          </a:xfrm>
        </p:spPr>
        <p:txBody>
          <a:bodyPr/>
          <a:lstStyle/>
          <a:p>
            <a:r>
              <a:rPr lang="en-US" b="1" dirty="0"/>
              <a:t>KEY ATTRIBUTES / COMPETENCY</a:t>
            </a:r>
          </a:p>
          <a:p>
            <a:pPr marL="171450" indent="-171450">
              <a:buFontTx/>
              <a:buChar char="-"/>
            </a:pPr>
            <a:r>
              <a:rPr lang="en-US" b="1" dirty="0"/>
              <a:t>CO</a:t>
            </a:r>
            <a:r>
              <a:rPr lang="en-US" b="1" baseline="-25000" dirty="0"/>
              <a:t>2</a:t>
            </a:r>
            <a:r>
              <a:rPr lang="en-US" b="1" dirty="0"/>
              <a:t> cold surface Deposition system (CDep) </a:t>
            </a:r>
            <a:r>
              <a:rPr lang="en-US" dirty="0"/>
              <a:t>– sorbentless, thermally-driven CO</a:t>
            </a:r>
            <a:r>
              <a:rPr lang="en-US" baseline="-25000" dirty="0"/>
              <a:t>2</a:t>
            </a:r>
            <a:r>
              <a:rPr lang="en-US" dirty="0"/>
              <a:t> capture and pressurization </a:t>
            </a:r>
            <a:r>
              <a:rPr lang="en-US" dirty="0">
                <a:hlinkClick r:id="rId3"/>
              </a:rPr>
              <a:t>https://hdl.handle.net/2346/94760</a:t>
            </a:r>
            <a:r>
              <a:rPr lang="en-US" dirty="0"/>
              <a:t> </a:t>
            </a:r>
          </a:p>
          <a:p>
            <a:pPr marL="171450" indent="-171450">
              <a:buFontTx/>
              <a:buChar char="-"/>
            </a:pPr>
            <a:r>
              <a:rPr lang="en-US" b="1" dirty="0"/>
              <a:t>Liquid Amine CO</a:t>
            </a:r>
            <a:r>
              <a:rPr lang="en-US" b="1" baseline="-25000" dirty="0"/>
              <a:t>2</a:t>
            </a:r>
            <a:r>
              <a:rPr lang="en-US" b="1" dirty="0"/>
              <a:t> Removal (LACR) </a:t>
            </a:r>
            <a:r>
              <a:rPr lang="en-US" dirty="0"/>
              <a:t>– capillary, passive control of liquid sorbent/air interface enables continuous operation </a:t>
            </a:r>
            <a:r>
              <a:rPr lang="en-US" dirty="0">
                <a:hlinkClick r:id="rId4"/>
              </a:rPr>
              <a:t>https://hdl.handle.net/2346/98761</a:t>
            </a:r>
            <a:r>
              <a:rPr lang="en-US" dirty="0"/>
              <a:t> </a:t>
            </a:r>
          </a:p>
          <a:p>
            <a:pPr marL="171450" indent="-171450">
              <a:buFontTx/>
              <a:buChar char="-"/>
            </a:pPr>
            <a:r>
              <a:rPr lang="en-US" b="1" dirty="0"/>
              <a:t>Air-Cooled Temperature Swing Adsorption &amp; Compression (AC-TSAC) </a:t>
            </a:r>
            <a:r>
              <a:rPr lang="en-US" dirty="0"/>
              <a:t>– passively provides constant pressurized CO</a:t>
            </a:r>
            <a:r>
              <a:rPr lang="en-US" baseline="-25000" dirty="0"/>
              <a:t>2</a:t>
            </a:r>
            <a:r>
              <a:rPr lang="en-US" dirty="0"/>
              <a:t> for reduction </a:t>
            </a:r>
            <a:r>
              <a:rPr lang="en-US" dirty="0">
                <a:solidFill>
                  <a:schemeClr val="accent6">
                    <a:lumMod val="75000"/>
                  </a:schemeClr>
                </a:solidFill>
                <a:hlinkClick r:id="rId5">
                  <a:extLst>
                    <a:ext uri="{A12FA001-AC4F-418D-AE19-62706E023703}">
                      <ahyp:hlinkClr xmlns:ahyp="http://schemas.microsoft.com/office/drawing/2018/hyperlinkcolor" val="tx"/>
                    </a:ext>
                  </a:extLst>
                </a:hlinkClick>
              </a:rPr>
              <a:t>https://hdl.handle.net/2346/98823</a:t>
            </a:r>
            <a:endParaRPr lang="en-US" dirty="0"/>
          </a:p>
          <a:p>
            <a:pPr marL="171450" indent="-171450">
              <a:buFontTx/>
              <a:buChar char="-"/>
            </a:pPr>
            <a:r>
              <a:rPr lang="en-US" dirty="0"/>
              <a:t>In-house capability to simulate crewed cabin environment, dry cabin air, and outlet from CO</a:t>
            </a:r>
            <a:r>
              <a:rPr lang="en-US" baseline="-25000" dirty="0"/>
              <a:t>2</a:t>
            </a:r>
            <a:r>
              <a:rPr lang="en-US" dirty="0"/>
              <a:t> removal system, including trace contaminants</a:t>
            </a:r>
          </a:p>
          <a:p>
            <a:pPr marL="171450" indent="-171450">
              <a:buFontTx/>
              <a:buChar char="-"/>
            </a:pPr>
            <a:r>
              <a:rPr lang="en-US" dirty="0"/>
              <a:t>In-house CO</a:t>
            </a:r>
            <a:r>
              <a:rPr lang="en-US" baseline="-25000" dirty="0"/>
              <a:t>2</a:t>
            </a:r>
            <a:r>
              <a:rPr lang="en-US" dirty="0"/>
              <a:t>/H</a:t>
            </a:r>
            <a:r>
              <a:rPr lang="en-US" baseline="-25000" dirty="0"/>
              <a:t>2</a:t>
            </a:r>
            <a:r>
              <a:rPr lang="en-US" dirty="0"/>
              <a:t>O sorbent synthesis and analysis suite</a:t>
            </a:r>
          </a:p>
        </p:txBody>
      </p:sp>
      <p:sp>
        <p:nvSpPr>
          <p:cNvPr id="7" name="Content Placeholder 6"/>
          <p:cNvSpPr>
            <a:spLocks noGrp="1"/>
          </p:cNvSpPr>
          <p:nvPr>
            <p:ph sz="half" idx="14"/>
          </p:nvPr>
        </p:nvSpPr>
        <p:spPr>
          <a:xfrm>
            <a:off x="4690880" y="4252818"/>
            <a:ext cx="4253190" cy="1354581"/>
          </a:xfrm>
        </p:spPr>
        <p:txBody>
          <a:bodyPr/>
          <a:lstStyle/>
          <a:p>
            <a:r>
              <a:rPr lang="en-US" b="1" dirty="0"/>
              <a:t>HERITAGE</a:t>
            </a:r>
          </a:p>
          <a:p>
            <a:pPr marL="171450" indent="-171450">
              <a:buFont typeface="Arial" panose="020B0604020202020204" pitchFamily="34" charset="0"/>
              <a:buChar char="−"/>
            </a:pPr>
            <a:r>
              <a:rPr lang="en-US" dirty="0"/>
              <a:t>CDep uses same coolers that transport samples from ISS</a:t>
            </a:r>
          </a:p>
          <a:p>
            <a:pPr marL="171450" indent="-171450">
              <a:buFont typeface="Arial" panose="020B0604020202020204" pitchFamily="34" charset="0"/>
              <a:buChar char="−"/>
            </a:pPr>
            <a:r>
              <a:rPr lang="en-US" dirty="0"/>
              <a:t>LACR sorbent used to scrub submarines and flue gas, and geometry tested extensively on ISS</a:t>
            </a:r>
          </a:p>
          <a:p>
            <a:pPr marL="171450" indent="-171450">
              <a:buFont typeface="Arial" panose="020B0604020202020204" pitchFamily="34" charset="0"/>
              <a:buChar char="−"/>
            </a:pPr>
            <a:r>
              <a:rPr lang="en-US" dirty="0"/>
              <a:t>AC-TSAC tested with both ISS CO</a:t>
            </a:r>
            <a:r>
              <a:rPr lang="en-US" baseline="-25000" dirty="0"/>
              <a:t>2</a:t>
            </a:r>
            <a:r>
              <a:rPr lang="en-US" dirty="0"/>
              <a:t> removal systems</a:t>
            </a:r>
          </a:p>
          <a:p>
            <a:pPr marL="171450" indent="-171450">
              <a:buFont typeface="Arial" panose="020B0604020202020204" pitchFamily="34" charset="0"/>
              <a:buChar char="•"/>
            </a:pPr>
            <a:endParaRPr lang="en-US" dirty="0"/>
          </a:p>
        </p:txBody>
      </p:sp>
      <p:sp>
        <p:nvSpPr>
          <p:cNvPr id="8" name="Content Placeholder 7"/>
          <p:cNvSpPr>
            <a:spLocks noGrp="1"/>
          </p:cNvSpPr>
          <p:nvPr>
            <p:ph sz="half" idx="15"/>
          </p:nvPr>
        </p:nvSpPr>
        <p:spPr>
          <a:xfrm>
            <a:off x="4690880" y="5711631"/>
            <a:ext cx="4253190" cy="835483"/>
          </a:xfrm>
        </p:spPr>
        <p:txBody>
          <a:bodyPr/>
          <a:lstStyle/>
          <a:p>
            <a:r>
              <a:rPr lang="en-US" b="1" dirty="0"/>
              <a:t>APPLICATIONS BEYOND</a:t>
            </a:r>
          </a:p>
          <a:p>
            <a:r>
              <a:rPr lang="en-US" dirty="0"/>
              <a:t>Direct infusion into CLD, gateway, HLS, MPH, EHP, mars transit, ISRU, etc. </a:t>
            </a:r>
          </a:p>
        </p:txBody>
      </p:sp>
      <p:sp>
        <p:nvSpPr>
          <p:cNvPr id="9" name="Content Placeholder 8"/>
          <p:cNvSpPr>
            <a:spLocks noGrp="1"/>
          </p:cNvSpPr>
          <p:nvPr>
            <p:ph sz="half" idx="16"/>
          </p:nvPr>
        </p:nvSpPr>
        <p:spPr>
          <a:xfrm>
            <a:off x="230886" y="3698212"/>
            <a:ext cx="4321124" cy="1229651"/>
          </a:xfrm>
        </p:spPr>
        <p:txBody>
          <a:bodyPr/>
          <a:lstStyle/>
          <a:p>
            <a:r>
              <a:rPr lang="en-US" b="1" dirty="0"/>
              <a:t>TECHNICAL / SCIENTIFIC CHALLENGE ADDRESSED</a:t>
            </a:r>
            <a:endParaRPr lang="en-US" b="1" strike="sngStrike" dirty="0"/>
          </a:p>
          <a:p>
            <a:r>
              <a:rPr lang="en-US" dirty="0"/>
              <a:t>Highly reliable, regenerable CO</a:t>
            </a:r>
            <a:r>
              <a:rPr lang="en-US" baseline="-25000" dirty="0"/>
              <a:t>2</a:t>
            </a:r>
            <a:r>
              <a:rPr lang="en-US" dirty="0"/>
              <a:t> systems are required to minimize mass for long-duration crewed missions. Three unique methods have been in development to minimize mass, power, volume, and spares.</a:t>
            </a:r>
          </a:p>
          <a:p>
            <a:endParaRPr lang="en-US" dirty="0"/>
          </a:p>
        </p:txBody>
      </p:sp>
      <p:pic>
        <p:nvPicPr>
          <p:cNvPr id="11" name="Picture Placeholder 7">
            <a:extLst>
              <a:ext uri="{FF2B5EF4-FFF2-40B4-BE49-F238E27FC236}">
                <a16:creationId xmlns:a16="http://schemas.microsoft.com/office/drawing/2014/main" id="{324BD526-8241-ACD8-9896-95E01793A2D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9" t="25849" r="23" b="20513"/>
          <a:stretch/>
        </p:blipFill>
        <p:spPr>
          <a:xfrm>
            <a:off x="98555" y="1981754"/>
            <a:ext cx="4532885" cy="1620908"/>
          </a:xfrm>
          <a:prstGeom prst="rect">
            <a:avLst/>
          </a:prstGeom>
        </p:spPr>
      </p:pic>
      <p:pic>
        <p:nvPicPr>
          <p:cNvPr id="35" name="Picture 34">
            <a:extLst>
              <a:ext uri="{FF2B5EF4-FFF2-40B4-BE49-F238E27FC236}">
                <a16:creationId xmlns:a16="http://schemas.microsoft.com/office/drawing/2014/main" id="{E0D99F53-F6AC-999B-93BD-ABF31E3482AD}"/>
              </a:ext>
            </a:extLst>
          </p:cNvPr>
          <p:cNvPicPr>
            <a:picLocks noChangeAspect="1"/>
          </p:cNvPicPr>
          <p:nvPr/>
        </p:nvPicPr>
        <p:blipFill>
          <a:blip r:embed="rId7"/>
          <a:stretch>
            <a:fillRect/>
          </a:stretch>
        </p:blipFill>
        <p:spPr>
          <a:xfrm>
            <a:off x="137088" y="1115116"/>
            <a:ext cx="4346988" cy="820339"/>
          </a:xfrm>
          <a:prstGeom prst="rect">
            <a:avLst/>
          </a:prstGeom>
        </p:spPr>
      </p:pic>
    </p:spTree>
    <p:extLst>
      <p:ext uri="{BB962C8B-B14F-4D97-AF65-F5344CB8AC3E}">
        <p14:creationId xmlns:p14="http://schemas.microsoft.com/office/powerpoint/2010/main" val="23024407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67956FD1-027B-4AA9-90AB-E0D1C06098B1}" type="slidenum">
              <a:rPr lang="en-US" smtClean="0"/>
              <a:pPr/>
              <a:t>7</a:t>
            </a:fld>
            <a:endParaRPr lang="en-US" dirty="0"/>
          </a:p>
        </p:txBody>
      </p:sp>
      <p:sp>
        <p:nvSpPr>
          <p:cNvPr id="3" name="Title 2"/>
          <p:cNvSpPr>
            <a:spLocks noGrp="1"/>
          </p:cNvSpPr>
          <p:nvPr>
            <p:ph type="title"/>
          </p:nvPr>
        </p:nvSpPr>
        <p:spPr/>
        <p:txBody>
          <a:bodyPr/>
          <a:lstStyle/>
          <a:p>
            <a:r>
              <a:rPr lang="en-US" sz="2400" dirty="0"/>
              <a:t>Ames Waste Group - </a:t>
            </a:r>
            <a:r>
              <a:rPr lang="en-US" sz="2400" b="0" dirty="0"/>
              <a:t>TRASH COMPACTION AND PROCESSING SYSTEM</a:t>
            </a:r>
            <a:endParaRPr lang="en-US" sz="2400" dirty="0"/>
          </a:p>
        </p:txBody>
      </p:sp>
      <p:sp>
        <p:nvSpPr>
          <p:cNvPr id="5" name="Content Placeholder 4"/>
          <p:cNvSpPr>
            <a:spLocks noGrp="1"/>
          </p:cNvSpPr>
          <p:nvPr>
            <p:ph sz="half" idx="12"/>
          </p:nvPr>
        </p:nvSpPr>
        <p:spPr>
          <a:xfrm>
            <a:off x="230886" y="5023413"/>
            <a:ext cx="4253190" cy="1523489"/>
          </a:xfrm>
        </p:spPr>
        <p:txBody>
          <a:bodyPr/>
          <a:lstStyle/>
          <a:p>
            <a:r>
              <a:rPr lang="en-US" b="1" dirty="0"/>
              <a:t>SUMMARY </a:t>
            </a:r>
          </a:p>
          <a:p>
            <a:r>
              <a:rPr lang="en-US" dirty="0"/>
              <a:t>Through NASA’s Next Space Technologies for Exploration Partnerships (</a:t>
            </a:r>
            <a:r>
              <a:rPr lang="en-US" dirty="0" err="1"/>
              <a:t>NextSTEP</a:t>
            </a:r>
            <a:r>
              <a:rPr lang="en-US" dirty="0"/>
              <a:t>) program, commercial partners have developed 3 generations of test systems. The latest one will be part of an ISS Technology Demonstration in January of 2027.</a:t>
            </a:r>
          </a:p>
          <a:p>
            <a:endParaRPr lang="en-US" dirty="0"/>
          </a:p>
        </p:txBody>
      </p:sp>
      <p:sp>
        <p:nvSpPr>
          <p:cNvPr id="6" name="Content Placeholder 5"/>
          <p:cNvSpPr>
            <a:spLocks noGrp="1"/>
          </p:cNvSpPr>
          <p:nvPr>
            <p:ph sz="half" idx="13"/>
          </p:nvPr>
        </p:nvSpPr>
        <p:spPr>
          <a:xfrm>
            <a:off x="4690880" y="777638"/>
            <a:ext cx="4253190" cy="3183595"/>
          </a:xfrm>
        </p:spPr>
        <p:txBody>
          <a:bodyPr/>
          <a:lstStyle/>
          <a:p>
            <a:r>
              <a:rPr lang="en-US" b="1" dirty="0"/>
              <a:t>KEY ATTRIBUTES / COMPETENCY</a:t>
            </a:r>
          </a:p>
          <a:p>
            <a:pPr marL="171450" indent="-171450">
              <a:lnSpc>
                <a:spcPct val="100000"/>
              </a:lnSpc>
              <a:spcBef>
                <a:spcPts val="0"/>
              </a:spcBef>
              <a:spcAft>
                <a:spcPts val="600"/>
              </a:spcAft>
              <a:buFont typeface="Arial" panose="020B0604020202020204" pitchFamily="34" charset="0"/>
              <a:buChar char="•"/>
            </a:pPr>
            <a:r>
              <a:rPr lang="en-US" dirty="0"/>
              <a:t>Trash volume reduction by up to 70%</a:t>
            </a:r>
          </a:p>
          <a:p>
            <a:pPr marL="171450" indent="-171450">
              <a:lnSpc>
                <a:spcPct val="100000"/>
              </a:lnSpc>
              <a:spcBef>
                <a:spcPts val="0"/>
              </a:spcBef>
              <a:spcAft>
                <a:spcPts val="600"/>
              </a:spcAft>
              <a:buFont typeface="Arial" panose="020B0604020202020204" pitchFamily="34" charset="0"/>
              <a:buChar char="•"/>
            </a:pPr>
            <a:r>
              <a:rPr lang="en-US" dirty="0"/>
              <a:t>Trash stabilization to rigid tiles</a:t>
            </a:r>
          </a:p>
          <a:p>
            <a:pPr marL="171450" indent="-171450">
              <a:lnSpc>
                <a:spcPct val="100000"/>
              </a:lnSpc>
              <a:spcBef>
                <a:spcPts val="0"/>
              </a:spcBef>
              <a:spcAft>
                <a:spcPts val="600"/>
              </a:spcAft>
              <a:buFont typeface="Arial" panose="020B0604020202020204" pitchFamily="34" charset="0"/>
              <a:buChar char="•"/>
            </a:pPr>
            <a:r>
              <a:rPr lang="en-US" dirty="0"/>
              <a:t>Reduce smell</a:t>
            </a:r>
          </a:p>
          <a:p>
            <a:pPr marL="171450" indent="-171450">
              <a:lnSpc>
                <a:spcPct val="100000"/>
              </a:lnSpc>
              <a:spcBef>
                <a:spcPts val="0"/>
              </a:spcBef>
              <a:spcAft>
                <a:spcPts val="600"/>
              </a:spcAft>
              <a:buFont typeface="Arial" panose="020B0604020202020204" pitchFamily="34" charset="0"/>
              <a:buChar char="•"/>
            </a:pPr>
            <a:r>
              <a:rPr lang="en-US" dirty="0" err="1"/>
              <a:t>Safens</a:t>
            </a:r>
            <a:r>
              <a:rPr lang="en-US" dirty="0"/>
              <a:t> trash by heating it to 150C to inhibit biological growth</a:t>
            </a:r>
          </a:p>
          <a:p>
            <a:pPr marL="171450" indent="-171450">
              <a:lnSpc>
                <a:spcPct val="100000"/>
              </a:lnSpc>
              <a:spcBef>
                <a:spcPts val="0"/>
              </a:spcBef>
              <a:spcAft>
                <a:spcPts val="600"/>
              </a:spcAft>
              <a:buFont typeface="Arial" panose="020B0604020202020204" pitchFamily="34" charset="0"/>
              <a:buChar char="•"/>
            </a:pPr>
            <a:r>
              <a:rPr lang="en-US" dirty="0"/>
              <a:t>Water recovery greater than 90%</a:t>
            </a:r>
          </a:p>
          <a:p>
            <a:pPr marL="171450" indent="-171450">
              <a:lnSpc>
                <a:spcPct val="100000"/>
              </a:lnSpc>
              <a:spcBef>
                <a:spcPts val="0"/>
              </a:spcBef>
              <a:spcAft>
                <a:spcPts val="600"/>
              </a:spcAft>
              <a:buFont typeface="Arial" panose="020B0604020202020204" pitchFamily="34" charset="0"/>
              <a:buChar char="•"/>
            </a:pPr>
            <a:r>
              <a:rPr lang="en-US" dirty="0"/>
              <a:t>Treats exhaust gases for toxin removal by using a carbon bed, </a:t>
            </a:r>
            <a:r>
              <a:rPr lang="en-US" dirty="0" err="1"/>
              <a:t>CatOx</a:t>
            </a:r>
            <a:r>
              <a:rPr lang="en-US" dirty="0"/>
              <a:t> reactor, and </a:t>
            </a:r>
            <a:r>
              <a:rPr lang="en-US" dirty="0" err="1"/>
              <a:t>LiOH</a:t>
            </a:r>
            <a:r>
              <a:rPr lang="en-US" dirty="0"/>
              <a:t> bed</a:t>
            </a:r>
          </a:p>
          <a:p>
            <a:pPr marL="171450" indent="-171450">
              <a:lnSpc>
                <a:spcPct val="100000"/>
              </a:lnSpc>
              <a:spcBef>
                <a:spcPts val="0"/>
              </a:spcBef>
              <a:spcAft>
                <a:spcPts val="600"/>
              </a:spcAft>
              <a:buFont typeface="Arial" panose="020B0604020202020204" pitchFamily="34" charset="0"/>
              <a:buChar char="•"/>
            </a:pPr>
            <a:r>
              <a:rPr lang="en-US" dirty="0"/>
              <a:t>500W average power, 750W peak power</a:t>
            </a:r>
          </a:p>
          <a:p>
            <a:pPr marL="171450" indent="-171450">
              <a:lnSpc>
                <a:spcPct val="100000"/>
              </a:lnSpc>
              <a:spcBef>
                <a:spcPts val="0"/>
              </a:spcBef>
              <a:spcAft>
                <a:spcPts val="600"/>
              </a:spcAft>
              <a:buFont typeface="Arial" panose="020B0604020202020204" pitchFamily="34" charset="0"/>
              <a:buChar char="•"/>
            </a:pPr>
            <a:r>
              <a:rPr lang="en-US" dirty="0"/>
              <a:t>2.2 kg trash per load</a:t>
            </a:r>
          </a:p>
          <a:p>
            <a:pPr marL="171450" indent="-171450">
              <a:lnSpc>
                <a:spcPct val="100000"/>
              </a:lnSpc>
              <a:spcBef>
                <a:spcPts val="0"/>
              </a:spcBef>
              <a:spcAft>
                <a:spcPts val="600"/>
              </a:spcAft>
              <a:buFont typeface="Arial" panose="020B0604020202020204" pitchFamily="34" charset="0"/>
              <a:buChar char="•"/>
            </a:pPr>
            <a:r>
              <a:rPr lang="en-US" dirty="0"/>
              <a:t>8 to 12 hours per completed TCPS cycle</a:t>
            </a:r>
          </a:p>
          <a:p>
            <a:pPr marL="171450" indent="-171450">
              <a:lnSpc>
                <a:spcPct val="100000"/>
              </a:lnSpc>
              <a:spcBef>
                <a:spcPts val="0"/>
              </a:spcBef>
              <a:spcAft>
                <a:spcPts val="600"/>
              </a:spcAft>
              <a:buFont typeface="Arial" panose="020B0604020202020204" pitchFamily="34" charset="0"/>
              <a:buChar char="•"/>
            </a:pPr>
            <a:r>
              <a:rPr lang="en-US" dirty="0"/>
              <a:t>Product “tile” can be used for radiation shielding</a:t>
            </a:r>
          </a:p>
        </p:txBody>
      </p:sp>
      <p:sp>
        <p:nvSpPr>
          <p:cNvPr id="7" name="Content Placeholder 6"/>
          <p:cNvSpPr>
            <a:spLocks noGrp="1"/>
          </p:cNvSpPr>
          <p:nvPr>
            <p:ph sz="half" idx="14"/>
          </p:nvPr>
        </p:nvSpPr>
        <p:spPr>
          <a:xfrm>
            <a:off x="4690880" y="4073947"/>
            <a:ext cx="4253190" cy="1497134"/>
          </a:xfrm>
        </p:spPr>
        <p:txBody>
          <a:bodyPr/>
          <a:lstStyle/>
          <a:p>
            <a:r>
              <a:rPr lang="en-US" b="1" dirty="0"/>
              <a:t>HERITAGE</a:t>
            </a:r>
          </a:p>
          <a:p>
            <a:pPr marL="171450" indent="-171450">
              <a:buFont typeface="Arial" panose="020B0604020202020204" pitchFamily="34" charset="0"/>
              <a:buChar char="•"/>
            </a:pPr>
            <a:r>
              <a:rPr lang="en-US" dirty="0"/>
              <a:t>Concept originated with US Navy to densify trash so it would sink</a:t>
            </a:r>
          </a:p>
          <a:p>
            <a:pPr marL="171450" indent="-171450">
              <a:buFont typeface="Arial" panose="020B0604020202020204" pitchFamily="34" charset="0"/>
              <a:buChar char="•"/>
            </a:pPr>
            <a:r>
              <a:rPr lang="en-US" dirty="0"/>
              <a:t>Space applications and test build commenced in 2003</a:t>
            </a:r>
          </a:p>
          <a:p>
            <a:pPr marL="171450" indent="-171450">
              <a:buFont typeface="Arial" panose="020B0604020202020204" pitchFamily="34" charset="0"/>
              <a:buChar char="•"/>
            </a:pPr>
            <a:r>
              <a:rPr lang="en-US" dirty="0"/>
              <a:t>Over 20 years experience in waste processing technology development </a:t>
            </a:r>
          </a:p>
        </p:txBody>
      </p:sp>
      <p:sp>
        <p:nvSpPr>
          <p:cNvPr id="8" name="Content Placeholder 7"/>
          <p:cNvSpPr>
            <a:spLocks noGrp="1"/>
          </p:cNvSpPr>
          <p:nvPr>
            <p:ph sz="half" idx="15"/>
          </p:nvPr>
        </p:nvSpPr>
        <p:spPr/>
        <p:txBody>
          <a:bodyPr/>
          <a:lstStyle/>
          <a:p>
            <a:r>
              <a:rPr lang="en-US" b="1" dirty="0"/>
              <a:t>APPLICATIONS BEYOND</a:t>
            </a:r>
          </a:p>
          <a:p>
            <a:r>
              <a:rPr lang="en-US" dirty="0"/>
              <a:t>Water recovery from trash. Trash </a:t>
            </a:r>
            <a:r>
              <a:rPr lang="en-US" dirty="0" err="1"/>
              <a:t>safening</a:t>
            </a:r>
            <a:r>
              <a:rPr lang="en-US" dirty="0"/>
              <a:t> systems. Gas processing technologies.</a:t>
            </a:r>
          </a:p>
        </p:txBody>
      </p:sp>
      <p:sp>
        <p:nvSpPr>
          <p:cNvPr id="9" name="Content Placeholder 8"/>
          <p:cNvSpPr>
            <a:spLocks noGrp="1"/>
          </p:cNvSpPr>
          <p:nvPr>
            <p:ph sz="half" idx="16"/>
          </p:nvPr>
        </p:nvSpPr>
        <p:spPr>
          <a:xfrm>
            <a:off x="250876" y="3701164"/>
            <a:ext cx="4321124" cy="1229651"/>
          </a:xfrm>
        </p:spPr>
        <p:txBody>
          <a:bodyPr/>
          <a:lstStyle/>
          <a:p>
            <a:r>
              <a:rPr lang="en-US" b="1" dirty="0"/>
              <a:t>Trash Compaction and Processing System</a:t>
            </a:r>
            <a:endParaRPr lang="en-US" b="1" strike="sngStrike" dirty="0"/>
          </a:p>
          <a:p>
            <a:r>
              <a:rPr lang="en-US" dirty="0"/>
              <a:t>Ability to process a day’s worth of non-metabolic trash for a crew of four. </a:t>
            </a:r>
          </a:p>
          <a:p>
            <a:endParaRPr lang="en-US" dirty="0"/>
          </a:p>
        </p:txBody>
      </p:sp>
      <p:pic>
        <p:nvPicPr>
          <p:cNvPr id="11" name="Picture 10">
            <a:extLst>
              <a:ext uri="{FF2B5EF4-FFF2-40B4-BE49-F238E27FC236}">
                <a16:creationId xmlns:a16="http://schemas.microsoft.com/office/drawing/2014/main" id="{13D7F365-DBEF-6469-B5A3-38B4290FC9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876" y="835220"/>
            <a:ext cx="3647356" cy="2767178"/>
          </a:xfrm>
          <a:prstGeom prst="rect">
            <a:avLst/>
          </a:prstGeom>
        </p:spPr>
      </p:pic>
    </p:spTree>
    <p:extLst>
      <p:ext uri="{BB962C8B-B14F-4D97-AF65-F5344CB8AC3E}">
        <p14:creationId xmlns:p14="http://schemas.microsoft.com/office/powerpoint/2010/main" val="6920057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8AE08-88DD-739E-B1B7-E57B9436447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146C03-012A-26B4-B573-9CA809B41910}"/>
              </a:ext>
            </a:extLst>
          </p:cNvPr>
          <p:cNvSpPr>
            <a:spLocks noGrp="1"/>
          </p:cNvSpPr>
          <p:nvPr>
            <p:ph type="sldNum" sz="quarter" idx="11"/>
          </p:nvPr>
        </p:nvSpPr>
        <p:spPr/>
        <p:txBody>
          <a:bodyPr/>
          <a:lstStyle/>
          <a:p>
            <a:fld id="{67956FD1-027B-4AA9-90AB-E0D1C06098B1}" type="slidenum">
              <a:rPr lang="en-US" smtClean="0"/>
              <a:pPr/>
              <a:t>8</a:t>
            </a:fld>
            <a:endParaRPr lang="en-US" dirty="0"/>
          </a:p>
        </p:txBody>
      </p:sp>
      <p:sp>
        <p:nvSpPr>
          <p:cNvPr id="3" name="Title 2">
            <a:extLst>
              <a:ext uri="{FF2B5EF4-FFF2-40B4-BE49-F238E27FC236}">
                <a16:creationId xmlns:a16="http://schemas.microsoft.com/office/drawing/2014/main" id="{333F4368-1BCD-D037-C07D-76293897ED23}"/>
              </a:ext>
            </a:extLst>
          </p:cNvPr>
          <p:cNvSpPr>
            <a:spLocks noGrp="1"/>
          </p:cNvSpPr>
          <p:nvPr>
            <p:ph type="title"/>
          </p:nvPr>
        </p:nvSpPr>
        <p:spPr>
          <a:xfrm>
            <a:off x="250876" y="83500"/>
            <a:ext cx="7385166" cy="660779"/>
          </a:xfrm>
        </p:spPr>
        <p:txBody>
          <a:bodyPr/>
          <a:lstStyle/>
          <a:p>
            <a:r>
              <a:rPr lang="en-US" sz="2400" dirty="0"/>
              <a:t>Ames Waste Group</a:t>
            </a:r>
          </a:p>
        </p:txBody>
      </p:sp>
      <p:sp>
        <p:nvSpPr>
          <p:cNvPr id="5" name="Content Placeholder 4">
            <a:extLst>
              <a:ext uri="{FF2B5EF4-FFF2-40B4-BE49-F238E27FC236}">
                <a16:creationId xmlns:a16="http://schemas.microsoft.com/office/drawing/2014/main" id="{BE00609A-E447-9166-A270-C81397874BCD}"/>
              </a:ext>
            </a:extLst>
          </p:cNvPr>
          <p:cNvSpPr>
            <a:spLocks noGrp="1"/>
          </p:cNvSpPr>
          <p:nvPr>
            <p:ph sz="half" idx="12"/>
          </p:nvPr>
        </p:nvSpPr>
        <p:spPr>
          <a:xfrm>
            <a:off x="94433" y="4785046"/>
            <a:ext cx="3945087" cy="1989454"/>
          </a:xfrm>
        </p:spPr>
        <p:txBody>
          <a:bodyPr/>
          <a:lstStyle/>
          <a:p>
            <a:r>
              <a:rPr lang="en-US" b="1" dirty="0"/>
              <a:t>SUMMARY </a:t>
            </a:r>
          </a:p>
          <a:p>
            <a:r>
              <a:rPr lang="en-US" dirty="0"/>
              <a:t>A refurbished benchtop test rig is used to study compaction pressure, dwell time, volume reduction, spring back and system capacity for trash management.</a:t>
            </a:r>
          </a:p>
          <a:p>
            <a:r>
              <a:rPr lang="en-US" dirty="0"/>
              <a:t>The information obtained will be used to develop a prototype which minimizes mass, power, and volume, leading to a favorable Equivalent System Mass rating. Issues with odor and long-term storage will be investigated.</a:t>
            </a:r>
          </a:p>
        </p:txBody>
      </p:sp>
      <p:sp>
        <p:nvSpPr>
          <p:cNvPr id="9" name="Content Placeholder 8">
            <a:extLst>
              <a:ext uri="{FF2B5EF4-FFF2-40B4-BE49-F238E27FC236}">
                <a16:creationId xmlns:a16="http://schemas.microsoft.com/office/drawing/2014/main" id="{6B4FB470-79B9-15A7-8E95-94F0A7B7AECB}"/>
              </a:ext>
            </a:extLst>
          </p:cNvPr>
          <p:cNvSpPr>
            <a:spLocks noGrp="1"/>
          </p:cNvSpPr>
          <p:nvPr>
            <p:ph sz="half" idx="16"/>
          </p:nvPr>
        </p:nvSpPr>
        <p:spPr>
          <a:xfrm>
            <a:off x="94433" y="3653723"/>
            <a:ext cx="4124641" cy="977364"/>
          </a:xfrm>
        </p:spPr>
        <p:txBody>
          <a:bodyPr/>
          <a:lstStyle/>
          <a:p>
            <a:r>
              <a:rPr lang="en-US" b="1" dirty="0"/>
              <a:t>TECHNICAL / SCIENTIFIC CHALLENGE ADDRESSED</a:t>
            </a:r>
            <a:endParaRPr lang="en-US" b="1" strike="sngStrike" dirty="0"/>
          </a:p>
          <a:p>
            <a:r>
              <a:rPr lang="en-US" dirty="0"/>
              <a:t>Develop a mechanical, non-heated, low mass, low volume, and easy to use mechanical trash compactor for use while in transit or on a planetary surface. </a:t>
            </a:r>
          </a:p>
          <a:p>
            <a:endParaRPr lang="en-US" dirty="0"/>
          </a:p>
        </p:txBody>
      </p:sp>
      <p:pic>
        <p:nvPicPr>
          <p:cNvPr id="4" name="Picture 3">
            <a:extLst>
              <a:ext uri="{FF2B5EF4-FFF2-40B4-BE49-F238E27FC236}">
                <a16:creationId xmlns:a16="http://schemas.microsoft.com/office/drawing/2014/main" id="{2EE7AA13-32E8-F75F-3A1B-C0951021EC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68581" y="1359856"/>
            <a:ext cx="2513189" cy="1884891"/>
          </a:xfrm>
          <a:prstGeom prst="rect">
            <a:avLst/>
          </a:prstGeom>
        </p:spPr>
      </p:pic>
      <p:sp>
        <p:nvSpPr>
          <p:cNvPr id="21" name="TextBox 20">
            <a:extLst>
              <a:ext uri="{FF2B5EF4-FFF2-40B4-BE49-F238E27FC236}">
                <a16:creationId xmlns:a16="http://schemas.microsoft.com/office/drawing/2014/main" id="{2DF5ECE0-2DC7-D939-740C-F8775A8AF889}"/>
              </a:ext>
            </a:extLst>
          </p:cNvPr>
          <p:cNvSpPr txBox="1"/>
          <p:nvPr/>
        </p:nvSpPr>
        <p:spPr>
          <a:xfrm>
            <a:off x="500188" y="726258"/>
            <a:ext cx="3390736" cy="369332"/>
          </a:xfrm>
          <a:prstGeom prst="rect">
            <a:avLst/>
          </a:prstGeom>
          <a:noFill/>
        </p:spPr>
        <p:txBody>
          <a:bodyPr wrap="none" rtlCol="0">
            <a:spAutoFit/>
          </a:bodyPr>
          <a:lstStyle/>
          <a:p>
            <a:r>
              <a:rPr lang="en-US" sz="1800" b="1" dirty="0">
                <a:latin typeface="Arial" panose="020B0604020202020204" pitchFamily="34" charset="0"/>
                <a:cs typeface="Arial" panose="020B0604020202020204" pitchFamily="34" charset="0"/>
              </a:rPr>
              <a:t>Mechanical Trash Compactor</a:t>
            </a:r>
            <a:endParaRPr lang="en-US" b="1"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4744A3B1-E7F8-4713-1ACA-C860CD443859}"/>
              </a:ext>
            </a:extLst>
          </p:cNvPr>
          <p:cNvSpPr txBox="1"/>
          <p:nvPr/>
        </p:nvSpPr>
        <p:spPr>
          <a:xfrm>
            <a:off x="4615947" y="716922"/>
            <a:ext cx="4147226" cy="369332"/>
          </a:xfrm>
          <a:prstGeom prst="rect">
            <a:avLst/>
          </a:prstGeom>
          <a:noFill/>
        </p:spPr>
        <p:txBody>
          <a:bodyPr wrap="none" rtlCol="0">
            <a:spAutoFit/>
          </a:bodyPr>
          <a:lstStyle/>
          <a:p>
            <a:r>
              <a:rPr lang="en-US" sz="1800" b="1" dirty="0">
                <a:latin typeface="Arial" panose="020B0604020202020204" pitchFamily="34" charset="0"/>
                <a:cs typeface="Arial" panose="020B0604020202020204" pitchFamily="34" charset="0"/>
              </a:rPr>
              <a:t>Filters for Long Term Waste Storage</a:t>
            </a:r>
            <a:endParaRPr lang="en-US" b="1" dirty="0">
              <a:latin typeface="Arial" panose="020B0604020202020204" pitchFamily="34" charset="0"/>
              <a:cs typeface="Arial" panose="020B0604020202020204" pitchFamily="34" charset="0"/>
            </a:endParaRPr>
          </a:p>
        </p:txBody>
      </p:sp>
      <p:cxnSp>
        <p:nvCxnSpPr>
          <p:cNvPr id="24" name="Straight Connector 23">
            <a:extLst>
              <a:ext uri="{FF2B5EF4-FFF2-40B4-BE49-F238E27FC236}">
                <a16:creationId xmlns:a16="http://schemas.microsoft.com/office/drawing/2014/main" id="{160E1392-A78D-10AC-B67C-E58C4E543CBF}"/>
              </a:ext>
            </a:extLst>
          </p:cNvPr>
          <p:cNvCxnSpPr>
            <a:cxnSpLocks/>
          </p:cNvCxnSpPr>
          <p:nvPr/>
        </p:nvCxnSpPr>
        <p:spPr>
          <a:xfrm>
            <a:off x="4299284" y="1045707"/>
            <a:ext cx="0" cy="5728793"/>
          </a:xfrm>
          <a:prstGeom prst="line">
            <a:avLst/>
          </a:prstGeom>
          <a:ln w="44450"/>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A9C31CAF-A05D-416B-AFDB-C4DBCE5A5C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6434" y="1119055"/>
            <a:ext cx="1792183" cy="2413237"/>
          </a:xfrm>
          <a:prstGeom prst="rect">
            <a:avLst/>
          </a:prstGeom>
        </p:spPr>
      </p:pic>
      <p:pic>
        <p:nvPicPr>
          <p:cNvPr id="28" name="Picture 27">
            <a:extLst>
              <a:ext uri="{FF2B5EF4-FFF2-40B4-BE49-F238E27FC236}">
                <a16:creationId xmlns:a16="http://schemas.microsoft.com/office/drawing/2014/main" id="{DCB8CE02-AD58-F66F-4DA1-3D77DD6693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29806" y="1126886"/>
            <a:ext cx="1800507" cy="2401684"/>
          </a:xfrm>
          <a:prstGeom prst="rect">
            <a:avLst/>
          </a:prstGeom>
        </p:spPr>
      </p:pic>
      <p:sp>
        <p:nvSpPr>
          <p:cNvPr id="29" name="Content Placeholder 8">
            <a:extLst>
              <a:ext uri="{FF2B5EF4-FFF2-40B4-BE49-F238E27FC236}">
                <a16:creationId xmlns:a16="http://schemas.microsoft.com/office/drawing/2014/main" id="{9CF7C956-CB46-EBC4-9E66-90F22FFC97C6}"/>
              </a:ext>
            </a:extLst>
          </p:cNvPr>
          <p:cNvSpPr txBox="1">
            <a:spLocks/>
          </p:cNvSpPr>
          <p:nvPr/>
        </p:nvSpPr>
        <p:spPr>
          <a:xfrm>
            <a:off x="4401736" y="3613618"/>
            <a:ext cx="4469541" cy="1107259"/>
          </a:xfrm>
          <a:prstGeom prst="rect">
            <a:avLst/>
          </a:prstGeom>
          <a:ln>
            <a:solidFill>
              <a:schemeClr val="tx1"/>
            </a:solidFill>
          </a:ln>
        </p:spPr>
        <p:txBody>
          <a:bodyPr/>
          <a:lstStyle>
            <a:lvl1pPr marL="0" indent="0" algn="l" defTabSz="914400" rtl="0" eaLnBrk="1" latinLnBrk="0" hangingPunct="1">
              <a:lnSpc>
                <a:spcPct val="90000"/>
              </a:lnSpc>
              <a:spcBef>
                <a:spcPts val="1000"/>
              </a:spcBef>
              <a:buFontTx/>
              <a:buNone/>
              <a:defRPr sz="12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TECHNICAL / SCIENTIFIC CHALLENGE ADDRESSED</a:t>
            </a:r>
            <a:endParaRPr lang="en-US" b="1" strike="sngStrike" dirty="0"/>
          </a:p>
          <a:p>
            <a:r>
              <a:rPr lang="en-US" dirty="0"/>
              <a:t>Develop long-term waste storage systems to prevent planetary contamination from terrestrial microbes escaping the waste containers. These microbes can confound planetary scientists in the search for extra-terrestrial life. </a:t>
            </a:r>
          </a:p>
          <a:p>
            <a:endParaRPr lang="en-US" dirty="0"/>
          </a:p>
        </p:txBody>
      </p:sp>
      <p:sp>
        <p:nvSpPr>
          <p:cNvPr id="30" name="Content Placeholder 4">
            <a:extLst>
              <a:ext uri="{FF2B5EF4-FFF2-40B4-BE49-F238E27FC236}">
                <a16:creationId xmlns:a16="http://schemas.microsoft.com/office/drawing/2014/main" id="{984BCB98-84D2-8DE5-363E-4F194B44FBFF}"/>
              </a:ext>
            </a:extLst>
          </p:cNvPr>
          <p:cNvSpPr txBox="1">
            <a:spLocks/>
          </p:cNvSpPr>
          <p:nvPr/>
        </p:nvSpPr>
        <p:spPr>
          <a:xfrm>
            <a:off x="4399753" y="4765480"/>
            <a:ext cx="4661829" cy="1989454"/>
          </a:xfrm>
          <a:prstGeom prst="rect">
            <a:avLst/>
          </a:prstGeom>
          <a:ln>
            <a:solidFill>
              <a:schemeClr val="tx1"/>
            </a:solidFill>
          </a:ln>
        </p:spPr>
        <p:txBody>
          <a:bodyPr/>
          <a:lstStyle>
            <a:lvl1pPr marL="0" indent="0" algn="l" defTabSz="914400" rtl="0" eaLnBrk="1" latinLnBrk="0" hangingPunct="1">
              <a:lnSpc>
                <a:spcPct val="90000"/>
              </a:lnSpc>
              <a:spcBef>
                <a:spcPts val="1000"/>
              </a:spcBef>
              <a:buFontTx/>
              <a:buNone/>
              <a:defRPr sz="12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SUMMARY </a:t>
            </a:r>
          </a:p>
          <a:p>
            <a:r>
              <a:rPr lang="en-US" dirty="0"/>
              <a:t>Use of a filter is the simplest, direct, and most cost-effective potential solution. The filtration system that allows volatiles to boil off and escape containment but keeps microorganisms contained within</a:t>
            </a:r>
          </a:p>
          <a:p>
            <a:r>
              <a:rPr lang="en-US" dirty="0"/>
              <a:t>Filtration system is to last for at least 50 years. Filter clogging and phase change present significant challenges</a:t>
            </a:r>
          </a:p>
          <a:p>
            <a:r>
              <a:rPr lang="en-US" dirty="0"/>
              <a:t>The filter design will be handed over to the logistics container designers. Filters can work with any type of containment system.</a:t>
            </a:r>
          </a:p>
        </p:txBody>
      </p:sp>
    </p:spTree>
    <p:extLst>
      <p:ext uri="{BB962C8B-B14F-4D97-AF65-F5344CB8AC3E}">
        <p14:creationId xmlns:p14="http://schemas.microsoft.com/office/powerpoint/2010/main" val="20347188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67956FD1-027B-4AA9-90AB-E0D1C06098B1}" type="slidenum">
              <a:rPr lang="en-US" smtClean="0"/>
              <a:pPr/>
              <a:t>9</a:t>
            </a:fld>
            <a:endParaRPr lang="en-US" dirty="0"/>
          </a:p>
        </p:txBody>
      </p:sp>
      <p:sp>
        <p:nvSpPr>
          <p:cNvPr id="3" name="Title 2"/>
          <p:cNvSpPr>
            <a:spLocks noGrp="1"/>
          </p:cNvSpPr>
          <p:nvPr>
            <p:ph type="title"/>
          </p:nvPr>
        </p:nvSpPr>
        <p:spPr/>
        <p:txBody>
          <a:bodyPr/>
          <a:lstStyle/>
          <a:p>
            <a:r>
              <a:rPr lang="en-US" sz="2400" dirty="0"/>
              <a:t>Multifunctional Materials for Contaminant Removal</a:t>
            </a:r>
          </a:p>
        </p:txBody>
      </p:sp>
      <p:sp>
        <p:nvSpPr>
          <p:cNvPr id="5" name="Content Placeholder 4"/>
          <p:cNvSpPr>
            <a:spLocks noGrp="1"/>
          </p:cNvSpPr>
          <p:nvPr>
            <p:ph sz="half" idx="12"/>
          </p:nvPr>
        </p:nvSpPr>
        <p:spPr>
          <a:xfrm>
            <a:off x="230886" y="5023413"/>
            <a:ext cx="4253190" cy="1523489"/>
          </a:xfrm>
        </p:spPr>
        <p:txBody>
          <a:bodyPr/>
          <a:lstStyle/>
          <a:p>
            <a:r>
              <a:rPr lang="en-US" sz="1100" b="1" dirty="0"/>
              <a:t>SUMMARY </a:t>
            </a:r>
          </a:p>
          <a:p>
            <a:r>
              <a:rPr lang="en-US" sz="1100" dirty="0"/>
              <a:t>The multifunctional 3D-printed devices that perform CO₂ capture, water recycling, thermal management, and silver ion dosing. Advances include adaptive formulations, integration with ML for automated material screening, and compact hardware designs. Compared to the state of the art, these systems are lightweight, customizable, and offer dual or triple functionality.</a:t>
            </a:r>
          </a:p>
          <a:p>
            <a:endParaRPr lang="en-US" sz="1100" dirty="0"/>
          </a:p>
        </p:txBody>
      </p:sp>
      <p:sp>
        <p:nvSpPr>
          <p:cNvPr id="6" name="Content Placeholder 5"/>
          <p:cNvSpPr>
            <a:spLocks noGrp="1"/>
          </p:cNvSpPr>
          <p:nvPr>
            <p:ph sz="half" idx="13"/>
          </p:nvPr>
        </p:nvSpPr>
        <p:spPr>
          <a:xfrm>
            <a:off x="4690880" y="868406"/>
            <a:ext cx="4253190" cy="2713198"/>
          </a:xfrm>
        </p:spPr>
        <p:txBody>
          <a:bodyPr/>
          <a:lstStyle/>
          <a:p>
            <a:r>
              <a:rPr lang="en-US" sz="1100" b="1" dirty="0"/>
              <a:t>KEY ATTRIBUTES / COMPETENCY</a:t>
            </a:r>
          </a:p>
          <a:p>
            <a:pPr>
              <a:buFont typeface="Arial" panose="020B0604020202020204" pitchFamily="34" charset="0"/>
              <a:buChar char="•"/>
            </a:pPr>
            <a:r>
              <a:rPr lang="en-US" sz="1100" dirty="0"/>
              <a:t>Custom 3D-printed sorbents for CO₂ removal, thermal control, and contaminant removal</a:t>
            </a:r>
          </a:p>
          <a:p>
            <a:pPr>
              <a:buFont typeface="Arial" panose="020B0604020202020204" pitchFamily="34" charset="0"/>
              <a:buChar char="•"/>
            </a:pPr>
            <a:r>
              <a:rPr lang="en-US" sz="1100" dirty="0"/>
              <a:t>Custom 3D-printed silver doped ceramic  lattices for potable water disinfectant.</a:t>
            </a:r>
          </a:p>
          <a:p>
            <a:pPr>
              <a:buFont typeface="Arial" panose="020B0604020202020204" pitchFamily="34" charset="0"/>
              <a:buChar char="•"/>
            </a:pPr>
            <a:r>
              <a:rPr lang="en-US" sz="1100" dirty="0"/>
              <a:t>Integration of machine learning for trade studies and knowledge graph development</a:t>
            </a:r>
          </a:p>
          <a:p>
            <a:pPr>
              <a:buFont typeface="Arial" panose="020B0604020202020204" pitchFamily="34" charset="0"/>
              <a:buChar char="•"/>
            </a:pPr>
            <a:r>
              <a:rPr lang="en-US" sz="1100" dirty="0"/>
              <a:t>Advanced heating systems with 3D-printed titanium water heat pipes and embedded heater wires.</a:t>
            </a:r>
          </a:p>
          <a:p>
            <a:pPr>
              <a:buFont typeface="Arial" panose="020B0604020202020204" pitchFamily="34" charset="0"/>
              <a:buChar char="•"/>
            </a:pPr>
            <a:r>
              <a:rPr lang="en-US" sz="1100" dirty="0"/>
              <a:t>Use of piezoelectric components for solid-liquid separation</a:t>
            </a:r>
          </a:p>
          <a:p>
            <a:endParaRPr lang="en-US" sz="1100" dirty="0"/>
          </a:p>
          <a:p>
            <a:pPr marL="171450" indent="-171450">
              <a:buFontTx/>
              <a:buChar char="-"/>
            </a:pPr>
            <a:endParaRPr lang="en-US" sz="1100" dirty="0"/>
          </a:p>
        </p:txBody>
      </p:sp>
      <p:sp>
        <p:nvSpPr>
          <p:cNvPr id="7" name="Content Placeholder 6"/>
          <p:cNvSpPr>
            <a:spLocks noGrp="1"/>
          </p:cNvSpPr>
          <p:nvPr>
            <p:ph sz="half" idx="14"/>
          </p:nvPr>
        </p:nvSpPr>
        <p:spPr>
          <a:xfrm>
            <a:off x="4714528" y="3638698"/>
            <a:ext cx="4253190" cy="1354581"/>
          </a:xfrm>
        </p:spPr>
        <p:txBody>
          <a:bodyPr/>
          <a:lstStyle/>
          <a:p>
            <a:r>
              <a:rPr lang="en-US" b="1" dirty="0"/>
              <a:t>HERITAGE</a:t>
            </a:r>
          </a:p>
          <a:p>
            <a:pPr marL="171450" indent="-171450">
              <a:buFont typeface="Arial" panose="020B0604020202020204" pitchFamily="34" charset="0"/>
              <a:buChar char="•"/>
            </a:pPr>
            <a:r>
              <a:rPr lang="en-US" dirty="0"/>
              <a:t>Adsorbent beds using COTs adsorbent pellets.</a:t>
            </a:r>
          </a:p>
          <a:p>
            <a:pPr marL="171450" indent="-171450">
              <a:buFont typeface="Arial" panose="020B0604020202020204" pitchFamily="34" charset="0"/>
              <a:buChar char="•"/>
            </a:pPr>
            <a:r>
              <a:rPr lang="en-US" dirty="0"/>
              <a:t>The use of iodine for potable water disinfectant.</a:t>
            </a:r>
          </a:p>
        </p:txBody>
      </p:sp>
      <p:sp>
        <p:nvSpPr>
          <p:cNvPr id="8" name="Content Placeholder 7"/>
          <p:cNvSpPr>
            <a:spLocks noGrp="1"/>
          </p:cNvSpPr>
          <p:nvPr>
            <p:ph sz="half" idx="15"/>
          </p:nvPr>
        </p:nvSpPr>
        <p:spPr>
          <a:xfrm>
            <a:off x="4714528" y="5050373"/>
            <a:ext cx="4253190" cy="1389550"/>
          </a:xfrm>
        </p:spPr>
        <p:txBody>
          <a:bodyPr/>
          <a:lstStyle/>
          <a:p>
            <a:r>
              <a:rPr lang="en-US" b="1" dirty="0"/>
              <a:t>APPLICATIONS BEYOND</a:t>
            </a:r>
          </a:p>
          <a:p>
            <a:endParaRPr lang="en-US" dirty="0"/>
          </a:p>
        </p:txBody>
      </p:sp>
      <p:sp>
        <p:nvSpPr>
          <p:cNvPr id="9" name="Content Placeholder 8"/>
          <p:cNvSpPr>
            <a:spLocks noGrp="1"/>
          </p:cNvSpPr>
          <p:nvPr>
            <p:ph sz="half" idx="16"/>
          </p:nvPr>
        </p:nvSpPr>
        <p:spPr>
          <a:xfrm>
            <a:off x="250876" y="3701164"/>
            <a:ext cx="4321124" cy="1229651"/>
          </a:xfrm>
        </p:spPr>
        <p:txBody>
          <a:bodyPr/>
          <a:lstStyle/>
          <a:p>
            <a:r>
              <a:rPr lang="en-US" b="1" dirty="0"/>
              <a:t>TECHNICAL / SCIENTIFIC CHALLENGE ADDRESSED</a:t>
            </a:r>
            <a:endParaRPr lang="en-US" b="1" strike="sngStrike" dirty="0"/>
          </a:p>
          <a:p>
            <a:r>
              <a:rPr lang="en-US" sz="1100" dirty="0"/>
              <a:t>Spacecraft ECLSS must be compact, energy-efficient, and reliable. NASA faces challenges with sourcing suitable materials, as COTS products may not align with mission timelines or performance needs. This work enables multifunctional, reconfigurable components tailored for long-duration missions and harsh environments.</a:t>
            </a:r>
          </a:p>
        </p:txBody>
      </p:sp>
      <p:sp>
        <p:nvSpPr>
          <p:cNvPr id="4" name="Rectangle 3">
            <a:extLst>
              <a:ext uri="{FF2B5EF4-FFF2-40B4-BE49-F238E27FC236}">
                <a16:creationId xmlns:a16="http://schemas.microsoft.com/office/drawing/2014/main" id="{DFAF60D6-FF71-5740-4DA8-56C2A00E68E4}"/>
              </a:ext>
            </a:extLst>
          </p:cNvPr>
          <p:cNvSpPr/>
          <p:nvPr/>
        </p:nvSpPr>
        <p:spPr>
          <a:xfrm>
            <a:off x="230886" y="868405"/>
            <a:ext cx="4377796" cy="274016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Diagram&#10;&#10;AI-generated content may be incorrect.">
            <a:extLst>
              <a:ext uri="{FF2B5EF4-FFF2-40B4-BE49-F238E27FC236}">
                <a16:creationId xmlns:a16="http://schemas.microsoft.com/office/drawing/2014/main" id="{95C255FA-CEC6-7E90-F813-CDBBFB3974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912" y="895366"/>
            <a:ext cx="3474145" cy="2686237"/>
          </a:xfrm>
          <a:prstGeom prst="rect">
            <a:avLst/>
          </a:prstGeom>
        </p:spPr>
      </p:pic>
      <p:sp>
        <p:nvSpPr>
          <p:cNvPr id="15" name="Rectangle 2">
            <a:extLst>
              <a:ext uri="{FF2B5EF4-FFF2-40B4-BE49-F238E27FC236}">
                <a16:creationId xmlns:a16="http://schemas.microsoft.com/office/drawing/2014/main" id="{235E1159-38AA-BFB4-AAC0-CF4E34117D59}"/>
              </a:ext>
            </a:extLst>
          </p:cNvPr>
          <p:cNvSpPr>
            <a:spLocks noChangeArrowheads="1"/>
          </p:cNvSpPr>
          <p:nvPr/>
        </p:nvSpPr>
        <p:spPr bwMode="auto">
          <a:xfrm>
            <a:off x="4714528" y="5429933"/>
            <a:ext cx="4205398"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100" b="0" i="0" u="none" strike="noStrike" cap="none" normalizeH="0" baseline="0" dirty="0">
                <a:ln>
                  <a:noFill/>
                </a:ln>
                <a:solidFill>
                  <a:schemeClr val="tx1"/>
                </a:solidFill>
                <a:effectLst/>
                <a:latin typeface="Arial" panose="020B0604020202020204" pitchFamily="34" charset="0"/>
              </a:rPr>
              <a:t>The developed technologies can be infused into both space mission scenarios and terrestrial applications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100" b="0" i="0" u="none" strike="noStrike" cap="none" normalizeH="0" baseline="0" dirty="0">
                <a:ln>
                  <a:noFill/>
                </a:ln>
                <a:solidFill>
                  <a:schemeClr val="tx1"/>
                </a:solidFill>
                <a:effectLst/>
                <a:latin typeface="Arial" panose="020B0604020202020204" pitchFamily="34" charset="0"/>
              </a:rPr>
              <a:t>Closed-loop water and air systems for planetary bases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100" b="0" i="0" u="none" strike="noStrike" cap="none" normalizeH="0" baseline="0" dirty="0">
                <a:ln>
                  <a:noFill/>
                </a:ln>
                <a:solidFill>
                  <a:schemeClr val="tx1"/>
                </a:solidFill>
                <a:effectLst/>
                <a:latin typeface="Arial" panose="020B0604020202020204" pitchFamily="34" charset="0"/>
              </a:rPr>
              <a:t>Portable water disinfection for disaster relief or remote locations</a:t>
            </a:r>
          </a:p>
        </p:txBody>
      </p:sp>
    </p:spTree>
    <p:extLst>
      <p:ext uri="{BB962C8B-B14F-4D97-AF65-F5344CB8AC3E}">
        <p14:creationId xmlns:p14="http://schemas.microsoft.com/office/powerpoint/2010/main" val="2745841466"/>
      </p:ext>
    </p:extLst>
  </p:cSld>
  <p:clrMapOvr>
    <a:masterClrMapping/>
  </p:clrMapOvr>
</p:sld>
</file>

<file path=ppt/theme/theme1.xml><?xml version="1.0" encoding="utf-8"?>
<a:theme xmlns:a="http://schemas.openxmlformats.org/drawingml/2006/main" name="Office Theme">
  <a:themeElements>
    <a:clrScheme name="NSV">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48A1FA"/>
      </a:hlink>
      <a:folHlink>
        <a:srgbClr val="A6587F"/>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SA SV Template 4-3 v1.3 (custom white).potx [Read-Only]" id="{3722A8FF-50A9-4E39-A0BA-C41F1D344387}" vid="{0956E06A-E53E-4E57-AF3F-99DCBD7A2FAE}"/>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emplate>NASA SV Template 4-3 v1.3 (custom white)</Template>
  <TotalTime>7722</TotalTime>
  <Words>10221</Words>
  <Application>Microsoft Macintosh PowerPoint</Application>
  <PresentationFormat>On-screen Show (4:3)</PresentationFormat>
  <Paragraphs>819</Paragraphs>
  <Slides>41</Slides>
  <Notes>37</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41</vt:i4>
      </vt:variant>
    </vt:vector>
  </HeadingPairs>
  <TitlesOfParts>
    <vt:vector size="54" baseType="lpstr">
      <vt:lpstr>Aptos</vt:lpstr>
      <vt:lpstr>Arial</vt:lpstr>
      <vt:lpstr>Arial Narrow</vt:lpstr>
      <vt:lpstr>Arial,Sans-Serif</vt:lpstr>
      <vt:lpstr>Calibri</vt:lpstr>
      <vt:lpstr>Helvetica</vt:lpstr>
      <vt:lpstr>Helvetica Neue</vt:lpstr>
      <vt:lpstr>Symbol</vt:lpstr>
      <vt:lpstr>Times</vt:lpstr>
      <vt:lpstr>Times New Roman</vt:lpstr>
      <vt:lpstr>Wingdings</vt:lpstr>
      <vt:lpstr>Office Theme</vt:lpstr>
      <vt:lpstr>3_Office Theme</vt:lpstr>
      <vt:lpstr>NASA Ames Capabilities/Facilities/Services (List of Contents)</vt:lpstr>
      <vt:lpstr>NASA Ames Capabilities/Facilities/Services (List of Contents)</vt:lpstr>
      <vt:lpstr>PowerPoint Presentation</vt:lpstr>
      <vt:lpstr>Ames Universal Urine Processor (UUP)</vt:lpstr>
      <vt:lpstr>Ames Fluid Dynamic Mass Gauging (FDMG)</vt:lpstr>
      <vt:lpstr>CO2 Management Systems in Development at Ames</vt:lpstr>
      <vt:lpstr>Ames Waste Group - TRASH COMPACTION AND PROCESSING SYSTEM</vt:lpstr>
      <vt:lpstr>Ames Waste Group</vt:lpstr>
      <vt:lpstr>Multifunctional Materials for Contaminant Removal</vt:lpstr>
      <vt:lpstr>CO2-Based Biomanufacturing Platform and Facilities at Ames  “Make it there, not take it there”</vt:lpstr>
      <vt:lpstr>Personal Water Reclamation System at Ames</vt:lpstr>
      <vt:lpstr>Microbial Control of Stored Potable water</vt:lpstr>
      <vt:lpstr>BioNutrients at Ames -Fermented Food, On Demand Nutrients native and genetically improved products </vt:lpstr>
      <vt:lpstr>Ames Electronic Nose / Chemical Detection</vt:lpstr>
      <vt:lpstr>Ames BioSensor instrument</vt:lpstr>
      <vt:lpstr>Human organ models at Ames for Human Health in Deep Space</vt:lpstr>
      <vt:lpstr>Ames Vented Fly Box Hardware Suite </vt:lpstr>
      <vt:lpstr>Ames Bioculture System</vt:lpstr>
      <vt:lpstr>Ames DirectINJECT</vt:lpstr>
      <vt:lpstr>Ames Space Life Sciences Hardware Database</vt:lpstr>
      <vt:lpstr>Ames Open Science Data Repository (OSDR)</vt:lpstr>
      <vt:lpstr>PowerPoint Presentation</vt:lpstr>
      <vt:lpstr>Astrobee Free-Flying Robots in LEO A Proven Platform for Intra-Vehicular Robotics</vt:lpstr>
      <vt:lpstr>Planning and Scheduling</vt:lpstr>
      <vt:lpstr>Collaborative Planning, Scheduling, and Execution Software for Space Operations: Playbook</vt:lpstr>
      <vt:lpstr>Cross-Program Integrated Data Systems (CPIDS)</vt:lpstr>
      <vt:lpstr>Aerothermodynamics and Thermal Protection Systems (TPS) for Low Earth Orbit (LEO) Return</vt:lpstr>
      <vt:lpstr>Non-Propulsive Control Systems for Low Earth Orbit Return</vt:lpstr>
      <vt:lpstr>Mechanical Deployables for Low Earth Orbit Return</vt:lpstr>
      <vt:lpstr>Automated Reconfigurable Mission Adaptive Digital Assembly Systems (ARMADAS)</vt:lpstr>
      <vt:lpstr>Robots for Human Explorers Intelligent Robotics</vt:lpstr>
      <vt:lpstr>Perception and Navigation Intelligent Robotics</vt:lpstr>
      <vt:lpstr>Exploration User Interfaces Intelligent Robotics</vt:lpstr>
      <vt:lpstr>Software Architecture and Simulation Intelligent Robotics</vt:lpstr>
      <vt:lpstr>PowerPoint Presentation</vt:lpstr>
      <vt:lpstr>Arc Jet Test Capabilities</vt:lpstr>
      <vt:lpstr>Multi-Mission Operations Center </vt:lpstr>
      <vt:lpstr>Mission Design Center (MDC)</vt:lpstr>
      <vt:lpstr>Manufacturing &amp; Test Division, Engineering Directorate</vt:lpstr>
      <vt:lpstr>NASA Ames Animal Program and Facility </vt:lpstr>
      <vt:lpstr>NASA Ames Support of Commercial LEO Destination Companies </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Cahill, Sally A. (ARC-PX)</dc:creator>
  <cp:lastModifiedBy>Bhattacharya, Sharmila (ARC-D)</cp:lastModifiedBy>
  <cp:revision>214</cp:revision>
  <cp:lastPrinted>2019-09-25T16:25:15Z</cp:lastPrinted>
  <dcterms:created xsi:type="dcterms:W3CDTF">2019-08-04T15:04:23Z</dcterms:created>
  <dcterms:modified xsi:type="dcterms:W3CDTF">2025-04-02T19:54:45Z</dcterms:modified>
</cp:coreProperties>
</file>