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6" r:id="rId5"/>
  </p:sldIdLst>
  <p:sldSz cx="40233600" cy="34747200"/>
  <p:notesSz cx="6858000" cy="9144000"/>
  <p:defaultTextStyle>
    <a:defPPr>
      <a:defRPr lang="en-US"/>
    </a:defPPr>
    <a:lvl1pPr marL="0" algn="l" defTabSz="2403177" rtl="0" eaLnBrk="1" latinLnBrk="0" hangingPunct="1">
      <a:defRPr sz="9398" kern="1200">
        <a:solidFill>
          <a:schemeClr val="tx1"/>
        </a:solidFill>
        <a:latin typeface="+mn-lt"/>
        <a:ea typeface="+mn-ea"/>
        <a:cs typeface="+mn-cs"/>
      </a:defRPr>
    </a:lvl1pPr>
    <a:lvl2pPr marL="2403177" algn="l" defTabSz="2403177" rtl="0" eaLnBrk="1" latinLnBrk="0" hangingPunct="1">
      <a:defRPr sz="9398" kern="1200">
        <a:solidFill>
          <a:schemeClr val="tx1"/>
        </a:solidFill>
        <a:latin typeface="+mn-lt"/>
        <a:ea typeface="+mn-ea"/>
        <a:cs typeface="+mn-cs"/>
      </a:defRPr>
    </a:lvl2pPr>
    <a:lvl3pPr marL="4806353" algn="l" defTabSz="2403177" rtl="0" eaLnBrk="1" latinLnBrk="0" hangingPunct="1">
      <a:defRPr sz="9398" kern="1200">
        <a:solidFill>
          <a:schemeClr val="tx1"/>
        </a:solidFill>
        <a:latin typeface="+mn-lt"/>
        <a:ea typeface="+mn-ea"/>
        <a:cs typeface="+mn-cs"/>
      </a:defRPr>
    </a:lvl3pPr>
    <a:lvl4pPr marL="7209530" algn="l" defTabSz="2403177" rtl="0" eaLnBrk="1" latinLnBrk="0" hangingPunct="1">
      <a:defRPr sz="9398" kern="1200">
        <a:solidFill>
          <a:schemeClr val="tx1"/>
        </a:solidFill>
        <a:latin typeface="+mn-lt"/>
        <a:ea typeface="+mn-ea"/>
        <a:cs typeface="+mn-cs"/>
      </a:defRPr>
    </a:lvl4pPr>
    <a:lvl5pPr marL="9612708" algn="l" defTabSz="2403177" rtl="0" eaLnBrk="1" latinLnBrk="0" hangingPunct="1">
      <a:defRPr sz="9398" kern="1200">
        <a:solidFill>
          <a:schemeClr val="tx1"/>
        </a:solidFill>
        <a:latin typeface="+mn-lt"/>
        <a:ea typeface="+mn-ea"/>
        <a:cs typeface="+mn-cs"/>
      </a:defRPr>
    </a:lvl5pPr>
    <a:lvl6pPr marL="12015884" algn="l" defTabSz="2403177" rtl="0" eaLnBrk="1" latinLnBrk="0" hangingPunct="1">
      <a:defRPr sz="9398" kern="1200">
        <a:solidFill>
          <a:schemeClr val="tx1"/>
        </a:solidFill>
        <a:latin typeface="+mn-lt"/>
        <a:ea typeface="+mn-ea"/>
        <a:cs typeface="+mn-cs"/>
      </a:defRPr>
    </a:lvl6pPr>
    <a:lvl7pPr marL="14419062" algn="l" defTabSz="2403177" rtl="0" eaLnBrk="1" latinLnBrk="0" hangingPunct="1">
      <a:defRPr sz="9398" kern="1200">
        <a:solidFill>
          <a:schemeClr val="tx1"/>
        </a:solidFill>
        <a:latin typeface="+mn-lt"/>
        <a:ea typeface="+mn-ea"/>
        <a:cs typeface="+mn-cs"/>
      </a:defRPr>
    </a:lvl7pPr>
    <a:lvl8pPr marL="16822239" algn="l" defTabSz="2403177" rtl="0" eaLnBrk="1" latinLnBrk="0" hangingPunct="1">
      <a:defRPr sz="9398" kern="1200">
        <a:solidFill>
          <a:schemeClr val="tx1"/>
        </a:solidFill>
        <a:latin typeface="+mn-lt"/>
        <a:ea typeface="+mn-ea"/>
        <a:cs typeface="+mn-cs"/>
      </a:defRPr>
    </a:lvl8pPr>
    <a:lvl9pPr marL="19225415" algn="l" defTabSz="2403177" rtl="0" eaLnBrk="1" latinLnBrk="0" hangingPunct="1">
      <a:defRPr sz="939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84" userDrawn="1">
          <p15:clr>
            <a:srgbClr val="A4A3A4"/>
          </p15:clr>
        </p15:guide>
        <p15:guide id="2" pos="12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0437FE"/>
    <a:srgbClr val="0437FD"/>
    <a:srgbClr val="01D74C"/>
    <a:srgbClr val="0014FF"/>
    <a:srgbClr val="87FFC5"/>
    <a:srgbClr val="0EB050"/>
    <a:srgbClr val="FDAF7C"/>
    <a:srgbClr val="92D250"/>
    <a:srgbClr val="54D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F6A702-9A33-4CFA-B07E-C102C57CC992}" v="691" dt="2025-03-26T18:48:53.8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2"/>
    <p:restoredTop sz="96357" autoAdjust="0"/>
  </p:normalViewPr>
  <p:slideViewPr>
    <p:cSldViewPr snapToGrid="0" snapToObjects="1">
      <p:cViewPr varScale="1">
        <p:scale>
          <a:sx n="24" d="100"/>
          <a:sy n="24" d="100"/>
        </p:scale>
        <p:origin x="4522" y="120"/>
      </p:cViewPr>
      <p:guideLst>
        <p:guide orient="horz" pos="8284"/>
        <p:guide pos="126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A52E3-E336-7D4B-86E6-3CED2D673CF9}" type="datetimeFigureOut">
              <a:rPr lang="en-US" smtClean="0"/>
              <a:t>3/27/2025</a:t>
            </a:fld>
            <a:endParaRPr lang="en-US"/>
          </a:p>
        </p:txBody>
      </p:sp>
      <p:sp>
        <p:nvSpPr>
          <p:cNvPr id="4" name="Slide Image Placeholder 3"/>
          <p:cNvSpPr>
            <a:spLocks noGrp="1" noRot="1" noChangeAspect="1"/>
          </p:cNvSpPr>
          <p:nvPr>
            <p:ph type="sldImg" idx="2"/>
          </p:nvPr>
        </p:nvSpPr>
        <p:spPr>
          <a:xfrm>
            <a:off x="1643063" y="1143000"/>
            <a:ext cx="3571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856F6-3DF6-CB4C-A108-DF01779DEBE6}" type="slidenum">
              <a:rPr lang="en-US" smtClean="0"/>
              <a:t>‹#›</a:t>
            </a:fld>
            <a:endParaRPr lang="en-US"/>
          </a:p>
        </p:txBody>
      </p:sp>
    </p:spTree>
    <p:extLst>
      <p:ext uri="{BB962C8B-B14F-4D97-AF65-F5344CB8AC3E}">
        <p14:creationId xmlns:p14="http://schemas.microsoft.com/office/powerpoint/2010/main" val="1715482161"/>
      </p:ext>
    </p:extLst>
  </p:cSld>
  <p:clrMap bg1="lt1" tx1="dk1" bg2="lt2" tx2="dk2" accent1="accent1" accent2="accent2" accent3="accent3" accent4="accent4" accent5="accent5" accent6="accent6" hlink="hlink" folHlink="folHlink"/>
  <p:notesStyle>
    <a:lvl1pPr marL="0" algn="l" defTabSz="914283" rtl="0" eaLnBrk="1" latinLnBrk="0" hangingPunct="1">
      <a:defRPr sz="1200" kern="1200">
        <a:solidFill>
          <a:schemeClr val="tx1"/>
        </a:solidFill>
        <a:latin typeface="+mn-lt"/>
        <a:ea typeface="+mn-ea"/>
        <a:cs typeface="+mn-cs"/>
      </a:defRPr>
    </a:lvl1pPr>
    <a:lvl2pPr marL="457142" algn="l" defTabSz="914283" rtl="0" eaLnBrk="1" latinLnBrk="0" hangingPunct="1">
      <a:defRPr sz="1200" kern="1200">
        <a:solidFill>
          <a:schemeClr val="tx1"/>
        </a:solidFill>
        <a:latin typeface="+mn-lt"/>
        <a:ea typeface="+mn-ea"/>
        <a:cs typeface="+mn-cs"/>
      </a:defRPr>
    </a:lvl2pPr>
    <a:lvl3pPr marL="914283" algn="l" defTabSz="914283" rtl="0" eaLnBrk="1" latinLnBrk="0" hangingPunct="1">
      <a:defRPr sz="1200" kern="1200">
        <a:solidFill>
          <a:schemeClr val="tx1"/>
        </a:solidFill>
        <a:latin typeface="+mn-lt"/>
        <a:ea typeface="+mn-ea"/>
        <a:cs typeface="+mn-cs"/>
      </a:defRPr>
    </a:lvl3pPr>
    <a:lvl4pPr marL="1371426" algn="l" defTabSz="914283" rtl="0" eaLnBrk="1" latinLnBrk="0" hangingPunct="1">
      <a:defRPr sz="1200" kern="1200">
        <a:solidFill>
          <a:schemeClr val="tx1"/>
        </a:solidFill>
        <a:latin typeface="+mn-lt"/>
        <a:ea typeface="+mn-ea"/>
        <a:cs typeface="+mn-cs"/>
      </a:defRPr>
    </a:lvl4pPr>
    <a:lvl5pPr marL="1828568" algn="l" defTabSz="914283" rtl="0" eaLnBrk="1" latinLnBrk="0" hangingPunct="1">
      <a:defRPr sz="1200" kern="1200">
        <a:solidFill>
          <a:schemeClr val="tx1"/>
        </a:solidFill>
        <a:latin typeface="+mn-lt"/>
        <a:ea typeface="+mn-ea"/>
        <a:cs typeface="+mn-cs"/>
      </a:defRPr>
    </a:lvl5pPr>
    <a:lvl6pPr marL="2285710" algn="l" defTabSz="914283" rtl="0" eaLnBrk="1" latinLnBrk="0" hangingPunct="1">
      <a:defRPr sz="1200" kern="1200">
        <a:solidFill>
          <a:schemeClr val="tx1"/>
        </a:solidFill>
        <a:latin typeface="+mn-lt"/>
        <a:ea typeface="+mn-ea"/>
        <a:cs typeface="+mn-cs"/>
      </a:defRPr>
    </a:lvl6pPr>
    <a:lvl7pPr marL="2742851" algn="l" defTabSz="914283" rtl="0" eaLnBrk="1" latinLnBrk="0" hangingPunct="1">
      <a:defRPr sz="1200" kern="1200">
        <a:solidFill>
          <a:schemeClr val="tx1"/>
        </a:solidFill>
        <a:latin typeface="+mn-lt"/>
        <a:ea typeface="+mn-ea"/>
        <a:cs typeface="+mn-cs"/>
      </a:defRPr>
    </a:lvl7pPr>
    <a:lvl8pPr marL="3199993" algn="l" defTabSz="914283" rtl="0" eaLnBrk="1" latinLnBrk="0" hangingPunct="1">
      <a:defRPr sz="1200" kern="1200">
        <a:solidFill>
          <a:schemeClr val="tx1"/>
        </a:solidFill>
        <a:latin typeface="+mn-lt"/>
        <a:ea typeface="+mn-ea"/>
        <a:cs typeface="+mn-cs"/>
      </a:defRPr>
    </a:lvl8pPr>
    <a:lvl9pPr marL="3657136" algn="l" defTabSz="91428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3063" y="1143000"/>
            <a:ext cx="3571875" cy="3086100"/>
          </a:xfrm>
        </p:spPr>
      </p:sp>
      <p:sp>
        <p:nvSpPr>
          <p:cNvPr id="3" name="Notes Placeholder 2"/>
          <p:cNvSpPr>
            <a:spLocks noGrp="1"/>
          </p:cNvSpPr>
          <p:nvPr>
            <p:ph type="body" idx="1"/>
          </p:nvPr>
        </p:nvSpPr>
        <p:spPr/>
        <p:txBody>
          <a:bodyPr/>
          <a:lstStyle/>
          <a:p>
            <a:r>
              <a:rPr lang="en-US" u="sng" dirty="0"/>
              <a:t>Picture in the background:</a:t>
            </a:r>
          </a:p>
          <a:p>
            <a:r>
              <a:rPr lang="en-US" sz="1200" b="0" i="0" kern="1200" dirty="0">
                <a:solidFill>
                  <a:schemeClr val="tx1"/>
                </a:solidFill>
                <a:effectLst/>
                <a:latin typeface="+mn-lt"/>
                <a:ea typeface="+mn-ea"/>
                <a:cs typeface="+mn-cs"/>
              </a:rPr>
              <a:t>The Pacific Ocean from the ISS -  Photo: NASA</a:t>
            </a:r>
          </a:p>
          <a:p>
            <a:r>
              <a:rPr lang="en-US" dirty="0"/>
              <a:t>https://issnationallab.org/iss360/studying-earths-oceans-from-space/</a:t>
            </a:r>
          </a:p>
        </p:txBody>
      </p:sp>
      <p:sp>
        <p:nvSpPr>
          <p:cNvPr id="4" name="Slide Number Placeholder 3"/>
          <p:cNvSpPr>
            <a:spLocks noGrp="1"/>
          </p:cNvSpPr>
          <p:nvPr>
            <p:ph type="sldNum" sz="quarter" idx="5"/>
          </p:nvPr>
        </p:nvSpPr>
        <p:spPr/>
        <p:txBody>
          <a:bodyPr/>
          <a:lstStyle/>
          <a:p>
            <a:fld id="{F03856F6-3DF6-CB4C-A108-DF01779DEBE6}" type="slidenum">
              <a:rPr lang="en-US" smtClean="0"/>
              <a:t>1</a:t>
            </a:fld>
            <a:endParaRPr lang="en-US"/>
          </a:p>
        </p:txBody>
      </p:sp>
    </p:spTree>
    <p:extLst>
      <p:ext uri="{BB962C8B-B14F-4D97-AF65-F5344CB8AC3E}">
        <p14:creationId xmlns:p14="http://schemas.microsoft.com/office/powerpoint/2010/main" val="11174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1" y="10794161"/>
            <a:ext cx="34198560" cy="7448127"/>
          </a:xfrm>
        </p:spPr>
        <p:txBody>
          <a:bodyPr/>
          <a:lstStyle/>
          <a:p>
            <a:r>
              <a:rPr lang="en-US"/>
              <a:t>Click to edit Master title style</a:t>
            </a:r>
          </a:p>
        </p:txBody>
      </p:sp>
      <p:sp>
        <p:nvSpPr>
          <p:cNvPr id="3" name="Subtitle 2"/>
          <p:cNvSpPr>
            <a:spLocks noGrp="1"/>
          </p:cNvSpPr>
          <p:nvPr>
            <p:ph type="subTitle" idx="1"/>
          </p:nvPr>
        </p:nvSpPr>
        <p:spPr>
          <a:xfrm>
            <a:off x="6035046" y="19690080"/>
            <a:ext cx="28163521" cy="8879840"/>
          </a:xfrm>
        </p:spPr>
        <p:txBody>
          <a:bodyPr/>
          <a:lstStyle>
            <a:lvl1pPr marL="0" indent="0" algn="ctr">
              <a:buNone/>
              <a:defRPr>
                <a:solidFill>
                  <a:schemeClr val="tx1">
                    <a:tint val="75000"/>
                  </a:schemeClr>
                </a:solidFill>
              </a:defRPr>
            </a:lvl1pPr>
            <a:lvl2pPr marL="2403482" indent="0" algn="ctr">
              <a:buNone/>
              <a:defRPr>
                <a:solidFill>
                  <a:schemeClr val="tx1">
                    <a:tint val="75000"/>
                  </a:schemeClr>
                </a:solidFill>
              </a:defRPr>
            </a:lvl2pPr>
            <a:lvl3pPr marL="4806964" indent="0" algn="ctr">
              <a:buNone/>
              <a:defRPr>
                <a:solidFill>
                  <a:schemeClr val="tx1">
                    <a:tint val="75000"/>
                  </a:schemeClr>
                </a:solidFill>
              </a:defRPr>
            </a:lvl3pPr>
            <a:lvl4pPr marL="7210446" indent="0" algn="ctr">
              <a:buNone/>
              <a:defRPr>
                <a:solidFill>
                  <a:schemeClr val="tx1">
                    <a:tint val="75000"/>
                  </a:schemeClr>
                </a:solidFill>
              </a:defRPr>
            </a:lvl4pPr>
            <a:lvl5pPr marL="9613928" indent="0" algn="ctr">
              <a:buNone/>
              <a:defRPr>
                <a:solidFill>
                  <a:schemeClr val="tx1">
                    <a:tint val="75000"/>
                  </a:schemeClr>
                </a:solidFill>
              </a:defRPr>
            </a:lvl5pPr>
            <a:lvl6pPr marL="12017411" indent="0" algn="ctr">
              <a:buNone/>
              <a:defRPr>
                <a:solidFill>
                  <a:schemeClr val="tx1">
                    <a:tint val="75000"/>
                  </a:schemeClr>
                </a:solidFill>
              </a:defRPr>
            </a:lvl6pPr>
            <a:lvl7pPr marL="14420893" indent="0" algn="ctr">
              <a:buNone/>
              <a:defRPr>
                <a:solidFill>
                  <a:schemeClr val="tx1">
                    <a:tint val="75000"/>
                  </a:schemeClr>
                </a:solidFill>
              </a:defRPr>
            </a:lvl7pPr>
            <a:lvl8pPr marL="16824375" indent="0" algn="ctr">
              <a:buNone/>
              <a:defRPr>
                <a:solidFill>
                  <a:schemeClr val="tx1">
                    <a:tint val="75000"/>
                  </a:schemeClr>
                </a:solidFill>
              </a:defRPr>
            </a:lvl8pPr>
            <a:lvl9pPr marL="19227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3A0074-7A5C-5C44-9288-0787FB0DE0BA}"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A0074-7A5C-5C44-9288-0787FB0DE0BA}"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3351211" y="6233591"/>
            <a:ext cx="50690148" cy="13282760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266812" y="6233591"/>
            <a:ext cx="151413844" cy="1328276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A0074-7A5C-5C44-9288-0787FB0DE0BA}"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A0074-7A5C-5C44-9288-0787FB0DE0BA}"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8" y="22328296"/>
            <a:ext cx="34198560" cy="6901180"/>
          </a:xfrm>
        </p:spPr>
        <p:txBody>
          <a:bodyPr anchor="t"/>
          <a:lstStyle>
            <a:lvl1pPr algn="l">
              <a:defRPr sz="21100" b="1" cap="all"/>
            </a:lvl1pPr>
          </a:lstStyle>
          <a:p>
            <a:r>
              <a:rPr lang="en-US"/>
              <a:t>Click to edit Master title style</a:t>
            </a:r>
          </a:p>
        </p:txBody>
      </p:sp>
      <p:sp>
        <p:nvSpPr>
          <p:cNvPr id="3" name="Text Placeholder 2"/>
          <p:cNvSpPr>
            <a:spLocks noGrp="1"/>
          </p:cNvSpPr>
          <p:nvPr>
            <p:ph type="body" idx="1"/>
          </p:nvPr>
        </p:nvSpPr>
        <p:spPr>
          <a:xfrm>
            <a:off x="3178178" y="14727351"/>
            <a:ext cx="34198560" cy="7600948"/>
          </a:xfrm>
        </p:spPr>
        <p:txBody>
          <a:bodyPr anchor="b"/>
          <a:lstStyle>
            <a:lvl1pPr marL="0" indent="0">
              <a:buNone/>
              <a:defRPr sz="10500">
                <a:solidFill>
                  <a:schemeClr val="tx1">
                    <a:tint val="75000"/>
                  </a:schemeClr>
                </a:solidFill>
              </a:defRPr>
            </a:lvl1pPr>
            <a:lvl2pPr marL="2403482" indent="0">
              <a:buNone/>
              <a:defRPr sz="9400">
                <a:solidFill>
                  <a:schemeClr val="tx1">
                    <a:tint val="75000"/>
                  </a:schemeClr>
                </a:solidFill>
              </a:defRPr>
            </a:lvl2pPr>
            <a:lvl3pPr marL="4806964" indent="0">
              <a:buNone/>
              <a:defRPr sz="8500">
                <a:solidFill>
                  <a:schemeClr val="tx1">
                    <a:tint val="75000"/>
                  </a:schemeClr>
                </a:solidFill>
              </a:defRPr>
            </a:lvl3pPr>
            <a:lvl4pPr marL="7210446" indent="0">
              <a:buNone/>
              <a:defRPr sz="7400">
                <a:solidFill>
                  <a:schemeClr val="tx1">
                    <a:tint val="75000"/>
                  </a:schemeClr>
                </a:solidFill>
              </a:defRPr>
            </a:lvl4pPr>
            <a:lvl5pPr marL="9613928" indent="0">
              <a:buNone/>
              <a:defRPr sz="7400">
                <a:solidFill>
                  <a:schemeClr val="tx1">
                    <a:tint val="75000"/>
                  </a:schemeClr>
                </a:solidFill>
              </a:defRPr>
            </a:lvl5pPr>
            <a:lvl6pPr marL="12017411" indent="0">
              <a:buNone/>
              <a:defRPr sz="7400">
                <a:solidFill>
                  <a:schemeClr val="tx1">
                    <a:tint val="75000"/>
                  </a:schemeClr>
                </a:solidFill>
              </a:defRPr>
            </a:lvl6pPr>
            <a:lvl7pPr marL="14420893" indent="0">
              <a:buNone/>
              <a:defRPr sz="7400">
                <a:solidFill>
                  <a:schemeClr val="tx1">
                    <a:tint val="75000"/>
                  </a:schemeClr>
                </a:solidFill>
              </a:defRPr>
            </a:lvl7pPr>
            <a:lvl8pPr marL="16824375" indent="0">
              <a:buNone/>
              <a:defRPr sz="7400">
                <a:solidFill>
                  <a:schemeClr val="tx1">
                    <a:tint val="75000"/>
                  </a:schemeClr>
                </a:solidFill>
              </a:defRPr>
            </a:lvl8pPr>
            <a:lvl9pPr marL="19227857" indent="0">
              <a:buNone/>
              <a:defRPr sz="7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3A0074-7A5C-5C44-9288-0787FB0DE0BA}"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66810" y="36323696"/>
            <a:ext cx="101051994" cy="102737500"/>
          </a:xfrm>
        </p:spPr>
        <p:txBody>
          <a:bodyPr/>
          <a:lstStyle>
            <a:lvl1pPr>
              <a:defRPr sz="14600"/>
            </a:lvl1pPr>
            <a:lvl2pPr>
              <a:defRPr sz="12600"/>
            </a:lvl2pPr>
            <a:lvl3pPr>
              <a:defRPr sz="10500"/>
            </a:lvl3pPr>
            <a:lvl4pPr>
              <a:defRPr sz="9400"/>
            </a:lvl4pPr>
            <a:lvl5pPr>
              <a:defRPr sz="9400"/>
            </a:lvl5pPr>
            <a:lvl6pPr>
              <a:defRPr sz="9400"/>
            </a:lvl6pPr>
            <a:lvl7pPr>
              <a:defRPr sz="9400"/>
            </a:lvl7pPr>
            <a:lvl8pPr>
              <a:defRPr sz="9400"/>
            </a:lvl8pPr>
            <a:lvl9pPr>
              <a:defRPr sz="9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2989363" y="36323696"/>
            <a:ext cx="101051998" cy="102737500"/>
          </a:xfrm>
        </p:spPr>
        <p:txBody>
          <a:bodyPr/>
          <a:lstStyle>
            <a:lvl1pPr>
              <a:defRPr sz="14600"/>
            </a:lvl1pPr>
            <a:lvl2pPr>
              <a:defRPr sz="12600"/>
            </a:lvl2pPr>
            <a:lvl3pPr>
              <a:defRPr sz="10500"/>
            </a:lvl3pPr>
            <a:lvl4pPr>
              <a:defRPr sz="9400"/>
            </a:lvl4pPr>
            <a:lvl5pPr>
              <a:defRPr sz="9400"/>
            </a:lvl5pPr>
            <a:lvl6pPr>
              <a:defRPr sz="9400"/>
            </a:lvl6pPr>
            <a:lvl7pPr>
              <a:defRPr sz="9400"/>
            </a:lvl7pPr>
            <a:lvl8pPr>
              <a:defRPr sz="9400"/>
            </a:lvl8pPr>
            <a:lvl9pPr>
              <a:defRPr sz="9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3A0074-7A5C-5C44-9288-0787FB0DE0BA}"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6" y="1391500"/>
            <a:ext cx="36210241" cy="5791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011680" y="7777910"/>
            <a:ext cx="17776828" cy="3241461"/>
          </a:xfrm>
        </p:spPr>
        <p:txBody>
          <a:bodyPr anchor="b"/>
          <a:lstStyle>
            <a:lvl1pPr marL="0" indent="0">
              <a:buNone/>
              <a:defRPr sz="12600" b="1"/>
            </a:lvl1pPr>
            <a:lvl2pPr marL="2403482" indent="0">
              <a:buNone/>
              <a:defRPr sz="10500" b="1"/>
            </a:lvl2pPr>
            <a:lvl3pPr marL="4806964" indent="0">
              <a:buNone/>
              <a:defRPr sz="9400" b="1"/>
            </a:lvl3pPr>
            <a:lvl4pPr marL="7210446" indent="0">
              <a:buNone/>
              <a:defRPr sz="8500" b="1"/>
            </a:lvl4pPr>
            <a:lvl5pPr marL="9613928" indent="0">
              <a:buNone/>
              <a:defRPr sz="8500" b="1"/>
            </a:lvl5pPr>
            <a:lvl6pPr marL="12017411" indent="0">
              <a:buNone/>
              <a:defRPr sz="8500" b="1"/>
            </a:lvl6pPr>
            <a:lvl7pPr marL="14420893" indent="0">
              <a:buNone/>
              <a:defRPr sz="8500" b="1"/>
            </a:lvl7pPr>
            <a:lvl8pPr marL="16824375" indent="0">
              <a:buNone/>
              <a:defRPr sz="8500" b="1"/>
            </a:lvl8pPr>
            <a:lvl9pPr marL="19227857" indent="0">
              <a:buNone/>
              <a:defRPr sz="8500" b="1"/>
            </a:lvl9pPr>
          </a:lstStyle>
          <a:p>
            <a:pPr lvl="0"/>
            <a:r>
              <a:rPr lang="en-US"/>
              <a:t>Click to edit Master text styles</a:t>
            </a:r>
          </a:p>
        </p:txBody>
      </p:sp>
      <p:sp>
        <p:nvSpPr>
          <p:cNvPr id="4" name="Content Placeholder 3"/>
          <p:cNvSpPr>
            <a:spLocks noGrp="1"/>
          </p:cNvSpPr>
          <p:nvPr>
            <p:ph sz="half" idx="2"/>
          </p:nvPr>
        </p:nvSpPr>
        <p:spPr>
          <a:xfrm>
            <a:off x="2011680" y="11019371"/>
            <a:ext cx="17776828" cy="20019860"/>
          </a:xfrm>
        </p:spPr>
        <p:txBody>
          <a:bodyPr/>
          <a:lstStyle>
            <a:lvl1pPr>
              <a:defRPr sz="12600"/>
            </a:lvl1pPr>
            <a:lvl2pPr>
              <a:defRPr sz="10500"/>
            </a:lvl2pPr>
            <a:lvl3pPr>
              <a:defRPr sz="9400"/>
            </a:lvl3pPr>
            <a:lvl4pPr>
              <a:defRPr sz="8500"/>
            </a:lvl4pPr>
            <a:lvl5pPr>
              <a:defRPr sz="8500"/>
            </a:lvl5pPr>
            <a:lvl6pPr>
              <a:defRPr sz="8500"/>
            </a:lvl6pPr>
            <a:lvl7pPr>
              <a:defRPr sz="8500"/>
            </a:lvl7pPr>
            <a:lvl8pPr>
              <a:defRPr sz="8500"/>
            </a:lvl8pPr>
            <a:lvl9pPr>
              <a:defRPr sz="8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438113" y="7777910"/>
            <a:ext cx="17783810" cy="3241461"/>
          </a:xfrm>
        </p:spPr>
        <p:txBody>
          <a:bodyPr anchor="b"/>
          <a:lstStyle>
            <a:lvl1pPr marL="0" indent="0">
              <a:buNone/>
              <a:defRPr sz="12600" b="1"/>
            </a:lvl1pPr>
            <a:lvl2pPr marL="2403482" indent="0">
              <a:buNone/>
              <a:defRPr sz="10500" b="1"/>
            </a:lvl2pPr>
            <a:lvl3pPr marL="4806964" indent="0">
              <a:buNone/>
              <a:defRPr sz="9400" b="1"/>
            </a:lvl3pPr>
            <a:lvl4pPr marL="7210446" indent="0">
              <a:buNone/>
              <a:defRPr sz="8500" b="1"/>
            </a:lvl4pPr>
            <a:lvl5pPr marL="9613928" indent="0">
              <a:buNone/>
              <a:defRPr sz="8500" b="1"/>
            </a:lvl5pPr>
            <a:lvl6pPr marL="12017411" indent="0">
              <a:buNone/>
              <a:defRPr sz="8500" b="1"/>
            </a:lvl6pPr>
            <a:lvl7pPr marL="14420893" indent="0">
              <a:buNone/>
              <a:defRPr sz="8500" b="1"/>
            </a:lvl7pPr>
            <a:lvl8pPr marL="16824375" indent="0">
              <a:buNone/>
              <a:defRPr sz="8500" b="1"/>
            </a:lvl8pPr>
            <a:lvl9pPr marL="19227857" indent="0">
              <a:buNone/>
              <a:defRPr sz="8500" b="1"/>
            </a:lvl9pPr>
          </a:lstStyle>
          <a:p>
            <a:pPr lvl="0"/>
            <a:r>
              <a:rPr lang="en-US"/>
              <a:t>Click to edit Master text styles</a:t>
            </a:r>
          </a:p>
        </p:txBody>
      </p:sp>
      <p:sp>
        <p:nvSpPr>
          <p:cNvPr id="6" name="Content Placeholder 5"/>
          <p:cNvSpPr>
            <a:spLocks noGrp="1"/>
          </p:cNvSpPr>
          <p:nvPr>
            <p:ph sz="quarter" idx="4"/>
          </p:nvPr>
        </p:nvSpPr>
        <p:spPr>
          <a:xfrm>
            <a:off x="20438113" y="11019371"/>
            <a:ext cx="17783810" cy="20019860"/>
          </a:xfrm>
        </p:spPr>
        <p:txBody>
          <a:bodyPr/>
          <a:lstStyle>
            <a:lvl1pPr>
              <a:defRPr sz="12600"/>
            </a:lvl1pPr>
            <a:lvl2pPr>
              <a:defRPr sz="10500"/>
            </a:lvl2pPr>
            <a:lvl3pPr>
              <a:defRPr sz="9400"/>
            </a:lvl3pPr>
            <a:lvl4pPr>
              <a:defRPr sz="8500"/>
            </a:lvl4pPr>
            <a:lvl5pPr>
              <a:defRPr sz="8500"/>
            </a:lvl5pPr>
            <a:lvl6pPr>
              <a:defRPr sz="8500"/>
            </a:lvl6pPr>
            <a:lvl7pPr>
              <a:defRPr sz="8500"/>
            </a:lvl7pPr>
            <a:lvl8pPr>
              <a:defRPr sz="8500"/>
            </a:lvl8pPr>
            <a:lvl9pPr>
              <a:defRPr sz="8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3A0074-7A5C-5C44-9288-0787FB0DE0BA}"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3A0074-7A5C-5C44-9288-0787FB0DE0BA}"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3A0074-7A5C-5C44-9288-0787FB0DE0BA}"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3" y="1383455"/>
            <a:ext cx="13236578" cy="5887722"/>
          </a:xfrm>
        </p:spPr>
        <p:txBody>
          <a:bodyPr anchor="b"/>
          <a:lstStyle>
            <a:lvl1pPr algn="l">
              <a:defRPr sz="10500" b="1"/>
            </a:lvl1pPr>
          </a:lstStyle>
          <a:p>
            <a:r>
              <a:rPr lang="en-US"/>
              <a:t>Click to edit Master title style</a:t>
            </a:r>
          </a:p>
        </p:txBody>
      </p:sp>
      <p:sp>
        <p:nvSpPr>
          <p:cNvPr id="3" name="Content Placeholder 2"/>
          <p:cNvSpPr>
            <a:spLocks noGrp="1"/>
          </p:cNvSpPr>
          <p:nvPr>
            <p:ph idx="1"/>
          </p:nvPr>
        </p:nvSpPr>
        <p:spPr>
          <a:xfrm>
            <a:off x="15730220" y="1383460"/>
            <a:ext cx="22491700" cy="29655773"/>
          </a:xfrm>
        </p:spPr>
        <p:txBody>
          <a:bodyPr/>
          <a:lstStyle>
            <a:lvl1pPr>
              <a:defRPr sz="16800"/>
            </a:lvl1pPr>
            <a:lvl2pPr>
              <a:defRPr sz="146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11683" y="7271177"/>
            <a:ext cx="13236578" cy="23768054"/>
          </a:xfrm>
        </p:spPr>
        <p:txBody>
          <a:bodyPr/>
          <a:lstStyle>
            <a:lvl1pPr marL="0" indent="0">
              <a:buNone/>
              <a:defRPr sz="7400"/>
            </a:lvl1pPr>
            <a:lvl2pPr marL="2403482" indent="0">
              <a:buNone/>
              <a:defRPr sz="6300"/>
            </a:lvl2pPr>
            <a:lvl3pPr marL="4806964" indent="0">
              <a:buNone/>
              <a:defRPr sz="5200"/>
            </a:lvl3pPr>
            <a:lvl4pPr marL="7210446" indent="0">
              <a:buNone/>
              <a:defRPr sz="4800"/>
            </a:lvl4pPr>
            <a:lvl5pPr marL="9613928" indent="0">
              <a:buNone/>
              <a:defRPr sz="4800"/>
            </a:lvl5pPr>
            <a:lvl6pPr marL="12017411" indent="0">
              <a:buNone/>
              <a:defRPr sz="4800"/>
            </a:lvl6pPr>
            <a:lvl7pPr marL="14420893" indent="0">
              <a:buNone/>
              <a:defRPr sz="4800"/>
            </a:lvl7pPr>
            <a:lvl8pPr marL="16824375" indent="0">
              <a:buNone/>
              <a:defRPr sz="4800"/>
            </a:lvl8pPr>
            <a:lvl9pPr marL="19227857"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C03A0074-7A5C-5C44-9288-0787FB0DE0BA}"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8" y="24323041"/>
            <a:ext cx="24140160" cy="2871474"/>
          </a:xfrm>
        </p:spPr>
        <p:txBody>
          <a:bodyPr anchor="b"/>
          <a:lstStyle>
            <a:lvl1pPr algn="l">
              <a:defRPr sz="10500" b="1"/>
            </a:lvl1pPr>
          </a:lstStyle>
          <a:p>
            <a:r>
              <a:rPr lang="en-US"/>
              <a:t>Click to edit Master title style</a:t>
            </a:r>
          </a:p>
        </p:txBody>
      </p:sp>
      <p:sp>
        <p:nvSpPr>
          <p:cNvPr id="3" name="Picture Placeholder 2"/>
          <p:cNvSpPr>
            <a:spLocks noGrp="1"/>
          </p:cNvSpPr>
          <p:nvPr>
            <p:ph type="pic" idx="1"/>
          </p:nvPr>
        </p:nvSpPr>
        <p:spPr>
          <a:xfrm>
            <a:off x="7886068" y="3104727"/>
            <a:ext cx="24140160" cy="20848320"/>
          </a:xfrm>
        </p:spPr>
        <p:txBody>
          <a:bodyPr/>
          <a:lstStyle>
            <a:lvl1pPr marL="0" indent="0">
              <a:buNone/>
              <a:defRPr sz="16800"/>
            </a:lvl1pPr>
            <a:lvl2pPr marL="2403482" indent="0">
              <a:buNone/>
              <a:defRPr sz="14600"/>
            </a:lvl2pPr>
            <a:lvl3pPr marL="4806964" indent="0">
              <a:buNone/>
              <a:defRPr sz="12600"/>
            </a:lvl3pPr>
            <a:lvl4pPr marL="7210446" indent="0">
              <a:buNone/>
              <a:defRPr sz="10500"/>
            </a:lvl4pPr>
            <a:lvl5pPr marL="9613928" indent="0">
              <a:buNone/>
              <a:defRPr sz="10500"/>
            </a:lvl5pPr>
            <a:lvl6pPr marL="12017411" indent="0">
              <a:buNone/>
              <a:defRPr sz="10500"/>
            </a:lvl6pPr>
            <a:lvl7pPr marL="14420893" indent="0">
              <a:buNone/>
              <a:defRPr sz="10500"/>
            </a:lvl7pPr>
            <a:lvl8pPr marL="16824375" indent="0">
              <a:buNone/>
              <a:defRPr sz="10500"/>
            </a:lvl8pPr>
            <a:lvl9pPr marL="19227857" indent="0">
              <a:buNone/>
              <a:defRPr sz="10500"/>
            </a:lvl9pPr>
          </a:lstStyle>
          <a:p>
            <a:endParaRPr lang="en-US"/>
          </a:p>
        </p:txBody>
      </p:sp>
      <p:sp>
        <p:nvSpPr>
          <p:cNvPr id="4" name="Text Placeholder 3"/>
          <p:cNvSpPr>
            <a:spLocks noGrp="1"/>
          </p:cNvSpPr>
          <p:nvPr>
            <p:ph type="body" sz="half" idx="2"/>
          </p:nvPr>
        </p:nvSpPr>
        <p:spPr>
          <a:xfrm>
            <a:off x="7886068" y="27194513"/>
            <a:ext cx="24140160" cy="4077967"/>
          </a:xfrm>
        </p:spPr>
        <p:txBody>
          <a:bodyPr/>
          <a:lstStyle>
            <a:lvl1pPr marL="0" indent="0">
              <a:buNone/>
              <a:defRPr sz="7400"/>
            </a:lvl1pPr>
            <a:lvl2pPr marL="2403482" indent="0">
              <a:buNone/>
              <a:defRPr sz="6300"/>
            </a:lvl2pPr>
            <a:lvl3pPr marL="4806964" indent="0">
              <a:buNone/>
              <a:defRPr sz="5200"/>
            </a:lvl3pPr>
            <a:lvl4pPr marL="7210446" indent="0">
              <a:buNone/>
              <a:defRPr sz="4800"/>
            </a:lvl4pPr>
            <a:lvl5pPr marL="9613928" indent="0">
              <a:buNone/>
              <a:defRPr sz="4800"/>
            </a:lvl5pPr>
            <a:lvl6pPr marL="12017411" indent="0">
              <a:buNone/>
              <a:defRPr sz="4800"/>
            </a:lvl6pPr>
            <a:lvl7pPr marL="14420893" indent="0">
              <a:buNone/>
              <a:defRPr sz="4800"/>
            </a:lvl7pPr>
            <a:lvl8pPr marL="16824375" indent="0">
              <a:buNone/>
              <a:defRPr sz="4800"/>
            </a:lvl8pPr>
            <a:lvl9pPr marL="19227857"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C03A0074-7A5C-5C44-9288-0787FB0DE0BA}"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2F8B2-DB82-E54C-AA4B-D0913A7A59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6" y="1391500"/>
            <a:ext cx="36210241" cy="5791200"/>
          </a:xfrm>
          <a:prstGeom prst="rect">
            <a:avLst/>
          </a:prstGeom>
        </p:spPr>
        <p:txBody>
          <a:bodyPr vert="horz" lIns="480697" tIns="240348" rIns="480697" bIns="240348" rtlCol="0" anchor="ctr">
            <a:normAutofit/>
          </a:bodyPr>
          <a:lstStyle/>
          <a:p>
            <a:r>
              <a:rPr lang="en-US"/>
              <a:t>Click to edit Master title style</a:t>
            </a:r>
          </a:p>
        </p:txBody>
      </p:sp>
      <p:sp>
        <p:nvSpPr>
          <p:cNvPr id="3" name="Text Placeholder 2"/>
          <p:cNvSpPr>
            <a:spLocks noGrp="1"/>
          </p:cNvSpPr>
          <p:nvPr>
            <p:ph type="body" idx="1"/>
          </p:nvPr>
        </p:nvSpPr>
        <p:spPr>
          <a:xfrm>
            <a:off x="2011686" y="8107685"/>
            <a:ext cx="36210241" cy="22931546"/>
          </a:xfrm>
          <a:prstGeom prst="rect">
            <a:avLst/>
          </a:prstGeom>
        </p:spPr>
        <p:txBody>
          <a:bodyPr vert="horz" lIns="480697" tIns="240348" rIns="480697" bIns="2403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11680" y="32205510"/>
            <a:ext cx="9387840" cy="1849967"/>
          </a:xfrm>
          <a:prstGeom prst="rect">
            <a:avLst/>
          </a:prstGeom>
        </p:spPr>
        <p:txBody>
          <a:bodyPr vert="horz" lIns="480697" tIns="240348" rIns="480697" bIns="240348" rtlCol="0" anchor="ctr"/>
          <a:lstStyle>
            <a:lvl1pPr algn="l">
              <a:defRPr sz="6300">
                <a:solidFill>
                  <a:schemeClr val="tx1">
                    <a:tint val="75000"/>
                  </a:schemeClr>
                </a:solidFill>
              </a:defRPr>
            </a:lvl1pPr>
          </a:lstStyle>
          <a:p>
            <a:fld id="{C03A0074-7A5C-5C44-9288-0787FB0DE0BA}" type="datetimeFigureOut">
              <a:rPr lang="en-US" smtClean="0"/>
              <a:pPr/>
              <a:t>3/27/2025</a:t>
            </a:fld>
            <a:endParaRPr lang="en-US"/>
          </a:p>
        </p:txBody>
      </p:sp>
      <p:sp>
        <p:nvSpPr>
          <p:cNvPr id="5" name="Footer Placeholder 4"/>
          <p:cNvSpPr>
            <a:spLocks noGrp="1"/>
          </p:cNvSpPr>
          <p:nvPr>
            <p:ph type="ftr" sz="quarter" idx="3"/>
          </p:nvPr>
        </p:nvSpPr>
        <p:spPr>
          <a:xfrm>
            <a:off x="13746481" y="32205510"/>
            <a:ext cx="12740640" cy="1849967"/>
          </a:xfrm>
          <a:prstGeom prst="rect">
            <a:avLst/>
          </a:prstGeom>
        </p:spPr>
        <p:txBody>
          <a:bodyPr vert="horz" lIns="480697" tIns="240348" rIns="480697" bIns="240348" rtlCol="0" anchor="ctr"/>
          <a:lstStyle>
            <a:lvl1pPr algn="ctr">
              <a:defRPr sz="6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32205510"/>
            <a:ext cx="9387840" cy="1849967"/>
          </a:xfrm>
          <a:prstGeom prst="rect">
            <a:avLst/>
          </a:prstGeom>
        </p:spPr>
        <p:txBody>
          <a:bodyPr vert="horz" lIns="480697" tIns="240348" rIns="480697" bIns="240348" rtlCol="0" anchor="ctr"/>
          <a:lstStyle>
            <a:lvl1pPr algn="r">
              <a:defRPr sz="6300">
                <a:solidFill>
                  <a:schemeClr val="tx1">
                    <a:tint val="75000"/>
                  </a:schemeClr>
                </a:solidFill>
              </a:defRPr>
            </a:lvl1pPr>
          </a:lstStyle>
          <a:p>
            <a:fld id="{5722F8B2-DB82-E54C-AA4B-D0913A7A590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403482" rtl="0" eaLnBrk="1" latinLnBrk="0" hangingPunct="1">
        <a:spcBef>
          <a:spcPct val="0"/>
        </a:spcBef>
        <a:buNone/>
        <a:defRPr sz="23100" kern="1200">
          <a:solidFill>
            <a:schemeClr val="tx1"/>
          </a:solidFill>
          <a:latin typeface="+mj-lt"/>
          <a:ea typeface="+mj-ea"/>
          <a:cs typeface="+mj-cs"/>
        </a:defRPr>
      </a:lvl1pPr>
    </p:titleStyle>
    <p:bodyStyle>
      <a:lvl1pPr marL="1802612" indent="-1802612" algn="l" defTabSz="2403482" rtl="0" eaLnBrk="1" latinLnBrk="0" hangingPunct="1">
        <a:spcBef>
          <a:spcPct val="20000"/>
        </a:spcBef>
        <a:buFont typeface="Arial"/>
        <a:buChar char="•"/>
        <a:defRPr sz="16800" kern="1200">
          <a:solidFill>
            <a:schemeClr val="tx1"/>
          </a:solidFill>
          <a:latin typeface="+mn-lt"/>
          <a:ea typeface="+mn-ea"/>
          <a:cs typeface="+mn-cs"/>
        </a:defRPr>
      </a:lvl1pPr>
      <a:lvl2pPr marL="3905658" indent="-1502176" algn="l" defTabSz="2403482" rtl="0" eaLnBrk="1" latinLnBrk="0" hangingPunct="1">
        <a:spcBef>
          <a:spcPct val="20000"/>
        </a:spcBef>
        <a:buFont typeface="Arial"/>
        <a:buChar char="–"/>
        <a:defRPr sz="14600" kern="1200">
          <a:solidFill>
            <a:schemeClr val="tx1"/>
          </a:solidFill>
          <a:latin typeface="+mn-lt"/>
          <a:ea typeface="+mn-ea"/>
          <a:cs typeface="+mn-cs"/>
        </a:defRPr>
      </a:lvl2pPr>
      <a:lvl3pPr marL="6008705" indent="-1201741" algn="l" defTabSz="2403482" rtl="0" eaLnBrk="1" latinLnBrk="0" hangingPunct="1">
        <a:spcBef>
          <a:spcPct val="20000"/>
        </a:spcBef>
        <a:buFont typeface="Arial"/>
        <a:buChar char="•"/>
        <a:defRPr sz="12600" kern="1200">
          <a:solidFill>
            <a:schemeClr val="tx1"/>
          </a:solidFill>
          <a:latin typeface="+mn-lt"/>
          <a:ea typeface="+mn-ea"/>
          <a:cs typeface="+mn-cs"/>
        </a:defRPr>
      </a:lvl3pPr>
      <a:lvl4pPr marL="8412187" indent="-1201741" algn="l" defTabSz="2403482" rtl="0" eaLnBrk="1" latinLnBrk="0" hangingPunct="1">
        <a:spcBef>
          <a:spcPct val="20000"/>
        </a:spcBef>
        <a:buFont typeface="Arial"/>
        <a:buChar char="–"/>
        <a:defRPr sz="10500" kern="1200">
          <a:solidFill>
            <a:schemeClr val="tx1"/>
          </a:solidFill>
          <a:latin typeface="+mn-lt"/>
          <a:ea typeface="+mn-ea"/>
          <a:cs typeface="+mn-cs"/>
        </a:defRPr>
      </a:lvl4pPr>
      <a:lvl5pPr marL="10815670" indent="-1201741" algn="l" defTabSz="2403482" rtl="0" eaLnBrk="1" latinLnBrk="0" hangingPunct="1">
        <a:spcBef>
          <a:spcPct val="20000"/>
        </a:spcBef>
        <a:buFont typeface="Arial"/>
        <a:buChar char="»"/>
        <a:defRPr sz="10500" kern="1200">
          <a:solidFill>
            <a:schemeClr val="tx1"/>
          </a:solidFill>
          <a:latin typeface="+mn-lt"/>
          <a:ea typeface="+mn-ea"/>
          <a:cs typeface="+mn-cs"/>
        </a:defRPr>
      </a:lvl5pPr>
      <a:lvl6pPr marL="13219152" indent="-1201741" algn="l" defTabSz="2403482" rtl="0" eaLnBrk="1" latinLnBrk="0" hangingPunct="1">
        <a:spcBef>
          <a:spcPct val="20000"/>
        </a:spcBef>
        <a:buFont typeface="Arial"/>
        <a:buChar char="•"/>
        <a:defRPr sz="10500" kern="1200">
          <a:solidFill>
            <a:schemeClr val="tx1"/>
          </a:solidFill>
          <a:latin typeface="+mn-lt"/>
          <a:ea typeface="+mn-ea"/>
          <a:cs typeface="+mn-cs"/>
        </a:defRPr>
      </a:lvl6pPr>
      <a:lvl7pPr marL="15622634" indent="-1201741" algn="l" defTabSz="2403482" rtl="0" eaLnBrk="1" latinLnBrk="0" hangingPunct="1">
        <a:spcBef>
          <a:spcPct val="20000"/>
        </a:spcBef>
        <a:buFont typeface="Arial"/>
        <a:buChar char="•"/>
        <a:defRPr sz="10500" kern="1200">
          <a:solidFill>
            <a:schemeClr val="tx1"/>
          </a:solidFill>
          <a:latin typeface="+mn-lt"/>
          <a:ea typeface="+mn-ea"/>
          <a:cs typeface="+mn-cs"/>
        </a:defRPr>
      </a:lvl7pPr>
      <a:lvl8pPr marL="18026116" indent="-1201741" algn="l" defTabSz="2403482" rtl="0" eaLnBrk="1" latinLnBrk="0" hangingPunct="1">
        <a:spcBef>
          <a:spcPct val="20000"/>
        </a:spcBef>
        <a:buFont typeface="Arial"/>
        <a:buChar char="•"/>
        <a:defRPr sz="10500" kern="1200">
          <a:solidFill>
            <a:schemeClr val="tx1"/>
          </a:solidFill>
          <a:latin typeface="+mn-lt"/>
          <a:ea typeface="+mn-ea"/>
          <a:cs typeface="+mn-cs"/>
        </a:defRPr>
      </a:lvl8pPr>
      <a:lvl9pPr marL="20429598" indent="-1201741" algn="l" defTabSz="2403482" rtl="0" eaLnBrk="1" latinLnBrk="0" hangingPunct="1">
        <a:spcBef>
          <a:spcPct val="20000"/>
        </a:spcBef>
        <a:buFont typeface="Arial"/>
        <a:buChar char="•"/>
        <a:defRPr sz="10500" kern="1200">
          <a:solidFill>
            <a:schemeClr val="tx1"/>
          </a:solidFill>
          <a:latin typeface="+mn-lt"/>
          <a:ea typeface="+mn-ea"/>
          <a:cs typeface="+mn-cs"/>
        </a:defRPr>
      </a:lvl9pPr>
    </p:bodyStyle>
    <p:otherStyle>
      <a:defPPr>
        <a:defRPr lang="en-US"/>
      </a:defPPr>
      <a:lvl1pPr marL="0" algn="l" defTabSz="2403482" rtl="0" eaLnBrk="1" latinLnBrk="0" hangingPunct="1">
        <a:defRPr sz="9400" kern="1200">
          <a:solidFill>
            <a:schemeClr val="tx1"/>
          </a:solidFill>
          <a:latin typeface="+mn-lt"/>
          <a:ea typeface="+mn-ea"/>
          <a:cs typeface="+mn-cs"/>
        </a:defRPr>
      </a:lvl1pPr>
      <a:lvl2pPr marL="2403482" algn="l" defTabSz="2403482" rtl="0" eaLnBrk="1" latinLnBrk="0" hangingPunct="1">
        <a:defRPr sz="9400" kern="1200">
          <a:solidFill>
            <a:schemeClr val="tx1"/>
          </a:solidFill>
          <a:latin typeface="+mn-lt"/>
          <a:ea typeface="+mn-ea"/>
          <a:cs typeface="+mn-cs"/>
        </a:defRPr>
      </a:lvl2pPr>
      <a:lvl3pPr marL="4806964" algn="l" defTabSz="2403482" rtl="0" eaLnBrk="1" latinLnBrk="0" hangingPunct="1">
        <a:defRPr sz="9400" kern="1200">
          <a:solidFill>
            <a:schemeClr val="tx1"/>
          </a:solidFill>
          <a:latin typeface="+mn-lt"/>
          <a:ea typeface="+mn-ea"/>
          <a:cs typeface="+mn-cs"/>
        </a:defRPr>
      </a:lvl3pPr>
      <a:lvl4pPr marL="7210446" algn="l" defTabSz="2403482" rtl="0" eaLnBrk="1" latinLnBrk="0" hangingPunct="1">
        <a:defRPr sz="9400" kern="1200">
          <a:solidFill>
            <a:schemeClr val="tx1"/>
          </a:solidFill>
          <a:latin typeface="+mn-lt"/>
          <a:ea typeface="+mn-ea"/>
          <a:cs typeface="+mn-cs"/>
        </a:defRPr>
      </a:lvl4pPr>
      <a:lvl5pPr marL="9613928" algn="l" defTabSz="2403482" rtl="0" eaLnBrk="1" latinLnBrk="0" hangingPunct="1">
        <a:defRPr sz="9400" kern="1200">
          <a:solidFill>
            <a:schemeClr val="tx1"/>
          </a:solidFill>
          <a:latin typeface="+mn-lt"/>
          <a:ea typeface="+mn-ea"/>
          <a:cs typeface="+mn-cs"/>
        </a:defRPr>
      </a:lvl5pPr>
      <a:lvl6pPr marL="12017411" algn="l" defTabSz="2403482" rtl="0" eaLnBrk="1" latinLnBrk="0" hangingPunct="1">
        <a:defRPr sz="9400" kern="1200">
          <a:solidFill>
            <a:schemeClr val="tx1"/>
          </a:solidFill>
          <a:latin typeface="+mn-lt"/>
          <a:ea typeface="+mn-ea"/>
          <a:cs typeface="+mn-cs"/>
        </a:defRPr>
      </a:lvl6pPr>
      <a:lvl7pPr marL="14420893" algn="l" defTabSz="2403482" rtl="0" eaLnBrk="1" latinLnBrk="0" hangingPunct="1">
        <a:defRPr sz="9400" kern="1200">
          <a:solidFill>
            <a:schemeClr val="tx1"/>
          </a:solidFill>
          <a:latin typeface="+mn-lt"/>
          <a:ea typeface="+mn-ea"/>
          <a:cs typeface="+mn-cs"/>
        </a:defRPr>
      </a:lvl7pPr>
      <a:lvl8pPr marL="16824375" algn="l" defTabSz="2403482" rtl="0" eaLnBrk="1" latinLnBrk="0" hangingPunct="1">
        <a:defRPr sz="9400" kern="1200">
          <a:solidFill>
            <a:schemeClr val="tx1"/>
          </a:solidFill>
          <a:latin typeface="+mn-lt"/>
          <a:ea typeface="+mn-ea"/>
          <a:cs typeface="+mn-cs"/>
        </a:defRPr>
      </a:lvl8pPr>
      <a:lvl9pPr marL="19227857" algn="l" defTabSz="2403482" rtl="0" eaLnBrk="1" latinLnBrk="0" hangingPunct="1">
        <a:defRPr sz="9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jpg"/><Relationship Id="rId4" Type="http://schemas.microsoft.com/office/2007/relationships/hdphoto" Target="../media/hdphoto1.wdp"/><Relationship Id="rId9"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7200"/>
                    </a14:imgEffect>
                  </a14:imgLayer>
                </a14:imgProps>
              </a:ext>
            </a:extLst>
          </a:blip>
          <a:srcRect/>
          <a:stretch>
            <a:fillRect l="-37000" r="-6000" b="-18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A71F55-2E9C-E0EA-3E69-919E39E08DA4}"/>
              </a:ext>
            </a:extLst>
          </p:cNvPr>
          <p:cNvPicPr>
            <a:picLocks noChangeAspect="1"/>
          </p:cNvPicPr>
          <p:nvPr/>
        </p:nvPicPr>
        <p:blipFill>
          <a:blip r:embed="rId5">
            <a:alphaModFix amt="48000"/>
          </a:blip>
          <a:stretch>
            <a:fillRect/>
          </a:stretch>
        </p:blipFill>
        <p:spPr>
          <a:xfrm>
            <a:off x="29711924" y="3027217"/>
            <a:ext cx="722851" cy="756712"/>
          </a:xfrm>
          <a:prstGeom prst="rect">
            <a:avLst/>
          </a:prstGeom>
        </p:spPr>
      </p:pic>
      <p:grpSp>
        <p:nvGrpSpPr>
          <p:cNvPr id="23" name="Group 22">
            <a:extLst>
              <a:ext uri="{FF2B5EF4-FFF2-40B4-BE49-F238E27FC236}">
                <a16:creationId xmlns:a16="http://schemas.microsoft.com/office/drawing/2014/main" id="{23665710-9466-2BE6-C547-AB7A553A62B2}"/>
              </a:ext>
            </a:extLst>
          </p:cNvPr>
          <p:cNvGrpSpPr/>
          <p:nvPr/>
        </p:nvGrpSpPr>
        <p:grpSpPr>
          <a:xfrm>
            <a:off x="778327" y="6413365"/>
            <a:ext cx="38676935" cy="5346481"/>
            <a:chOff x="778333" y="6046497"/>
            <a:chExt cx="38676935" cy="4107740"/>
          </a:xfrm>
          <a:gradFill>
            <a:gsLst>
              <a:gs pos="0">
                <a:schemeClr val="accent1">
                  <a:lumMod val="0"/>
                  <a:lumOff val="100000"/>
                </a:schemeClr>
              </a:gs>
              <a:gs pos="100000">
                <a:schemeClr val="accent1">
                  <a:lumMod val="30000"/>
                  <a:lumOff val="70000"/>
                </a:schemeClr>
              </a:gs>
            </a:gsLst>
            <a:lin ang="5400000" scaled="1"/>
          </a:gradFill>
        </p:grpSpPr>
        <p:sp>
          <p:nvSpPr>
            <p:cNvPr id="24" name="AutoShape 5">
              <a:extLst>
                <a:ext uri="{FF2B5EF4-FFF2-40B4-BE49-F238E27FC236}">
                  <a16:creationId xmlns:a16="http://schemas.microsoft.com/office/drawing/2014/main" id="{F635E5BE-4AE2-00DD-8953-11D2CB52A05D}"/>
                </a:ext>
              </a:extLst>
            </p:cNvPr>
            <p:cNvSpPr>
              <a:spLocks noChangeArrowheads="1"/>
            </p:cNvSpPr>
            <p:nvPr/>
          </p:nvSpPr>
          <p:spPr bwMode="auto">
            <a:xfrm>
              <a:off x="778333" y="6046497"/>
              <a:ext cx="38676935" cy="4107740"/>
            </a:xfrm>
            <a:prstGeom prst="roundRect">
              <a:avLst>
                <a:gd name="adj" fmla="val 5225"/>
              </a:avLst>
            </a:prstGeom>
            <a:grpFill/>
            <a:ln w="57150" cmpd="thickThin">
              <a:noFill/>
              <a:round/>
              <a:headEnd/>
              <a:tailEnd/>
            </a:ln>
            <a:effectLst>
              <a:softEdge rad="0"/>
            </a:effectLst>
          </p:spPr>
          <p:txBody>
            <a:bodyPr wrap="none" lIns="125181" tIns="62591" rIns="125181" bIns="62591" anchor="ctr">
              <a:prstTxWarp prst="textNoShape">
                <a:avLst/>
              </a:prstTxWarp>
            </a:bodyPr>
            <a:lstStyle/>
            <a:p>
              <a:endParaRPr lang="en-US" dirty="0">
                <a:solidFill>
                  <a:srgbClr val="FFFFFF"/>
                </a:solidFill>
                <a:latin typeface="Baskerville" panose="02020502070401020303" pitchFamily="18" charset="0"/>
                <a:ea typeface="Baskerville" panose="02020502070401020303" pitchFamily="18" charset="0"/>
                <a:cs typeface="Calibri" panose="020F0502020204030204" pitchFamily="34" charset="0"/>
              </a:endParaRPr>
            </a:p>
          </p:txBody>
        </p:sp>
        <p:sp>
          <p:nvSpPr>
            <p:cNvPr id="25" name="Title 1">
              <a:extLst>
                <a:ext uri="{FF2B5EF4-FFF2-40B4-BE49-F238E27FC236}">
                  <a16:creationId xmlns:a16="http://schemas.microsoft.com/office/drawing/2014/main" id="{93C47097-01E3-AE18-6B1E-8C80D37DC56C}"/>
                </a:ext>
              </a:extLst>
            </p:cNvPr>
            <p:cNvSpPr txBox="1">
              <a:spLocks/>
            </p:cNvSpPr>
            <p:nvPr/>
          </p:nvSpPr>
          <p:spPr>
            <a:xfrm>
              <a:off x="1395122" y="6218311"/>
              <a:ext cx="37443356" cy="3614968"/>
            </a:xfrm>
            <a:prstGeom prst="rect">
              <a:avLst/>
            </a:prstGeom>
            <a:grpFill/>
          </p:spPr>
          <p:txBody>
            <a:bodyPr vert="horz" lIns="91440" tIns="45720" rIns="91440" bIns="45720" rtlCol="0" anchor="ctr">
              <a:noAutofit/>
            </a:bodyPr>
            <a:lstStyle/>
            <a:p>
              <a:pPr defTabSz="457200">
                <a:lnSpc>
                  <a:spcPct val="150000"/>
                </a:lnSpc>
                <a:spcBef>
                  <a:spcPct val="0"/>
                </a:spcBef>
                <a:defRPr/>
              </a:pPr>
              <a:r>
                <a:rPr lang="en-US" sz="5500" b="1" dirty="0">
                  <a:latin typeface="Inter" panose="02000503000000020004" pitchFamily="2" charset="0"/>
                  <a:ea typeface="Inter" panose="02000503000000020004" pitchFamily="2" charset="0"/>
                  <a:cs typeface="Noto Serif" panose="02020600060500020200" pitchFamily="18" charset="0"/>
                </a:rPr>
                <a:t>Motivation</a:t>
              </a:r>
            </a:p>
            <a:p>
              <a:pPr defTabSz="457200">
                <a:spcBef>
                  <a:spcPct val="0"/>
                </a:spcBef>
                <a:defRPr/>
              </a:pPr>
              <a:r>
                <a:rPr lang="en-US" sz="3200" dirty="0">
                  <a:latin typeface="Inter" panose="02000503000000020004" pitchFamily="2" charset="0"/>
                  <a:ea typeface="Inter" panose="02000503000000020004" pitchFamily="2" charset="0"/>
                  <a:cs typeface="Calibri" panose="020F0502020204030204" pitchFamily="34" charset="0"/>
                </a:rPr>
                <a:t>Effectively profiling the complex environment of the Planetary Boundary Layer (PBL) represents a continuous challenge for the PBL community at large. There exists a clear need for novel approaches to making these predictions. Artificial Intelligence (AI) and Machine Learning (ML) are well-suited to the for the structural complexity of the PBL and making the connections necessary for profiling temperature and water vapor in this region. This work leverages the unique predictive power of ML using the high-resolution of Hyperspectral Microwave (HMW) data combined with the sensitivity of Backscatter Lidar (BSL) measurements to produce results that take the PBL community one step closer to this goal of effective PBL profiling.</a:t>
              </a:r>
            </a:p>
            <a:p>
              <a:pPr defTabSz="457200">
                <a:spcBef>
                  <a:spcPct val="0"/>
                </a:spcBef>
                <a:defRPr/>
              </a:pPr>
              <a:endParaRPr lang="en-US" sz="3200" dirty="0">
                <a:latin typeface="Inter" panose="02000503000000020004" pitchFamily="2" charset="0"/>
                <a:ea typeface="Inter" panose="02000503000000020004" pitchFamily="2" charset="0"/>
                <a:cs typeface="Calibri" panose="020F0502020204030204" pitchFamily="34" charset="0"/>
              </a:endParaRPr>
            </a:p>
            <a:p>
              <a:pPr defTabSz="457200">
                <a:spcBef>
                  <a:spcPct val="0"/>
                </a:spcBef>
                <a:defRPr/>
              </a:pPr>
              <a:r>
                <a:rPr lang="en-US" sz="3200" dirty="0">
                  <a:latin typeface="Inter" panose="02000503000000020004" pitchFamily="2" charset="0"/>
                  <a:ea typeface="Inter" panose="02000503000000020004" pitchFamily="2" charset="0"/>
                  <a:cs typeface="Calibri" panose="020F0502020204030204" pitchFamily="34" charset="0"/>
                </a:rPr>
                <a:t>This work displays the powerful retrieval capabilities of these ML models, their architecture, and the various adjustments that led to the successful results shown. Overall, this work demonstrates a need for further model development and research into the fusion of various datasets across the climate science field.</a:t>
              </a:r>
            </a:p>
          </p:txBody>
        </p:sp>
      </p:grpSp>
      <p:sp>
        <p:nvSpPr>
          <p:cNvPr id="5" name="Rectangle 6"/>
          <p:cNvSpPr>
            <a:spLocks noChangeArrowheads="1"/>
          </p:cNvSpPr>
          <p:nvPr/>
        </p:nvSpPr>
        <p:spPr bwMode="auto">
          <a:xfrm>
            <a:off x="-222902" y="2560180"/>
            <a:ext cx="5388428" cy="683387"/>
          </a:xfrm>
          <a:prstGeom prst="rect">
            <a:avLst/>
          </a:prstGeom>
          <a:noFill/>
          <a:ln w="9525">
            <a:noFill/>
            <a:round/>
            <a:headEnd/>
            <a:tailEnd/>
          </a:ln>
          <a:effectLst/>
        </p:spPr>
        <p:txBody>
          <a:bodyPr wrap="square" lIns="123210" tIns="64069" rIns="123210" bIns="64069">
            <a:prstTxWarp prst="textNoShape">
              <a:avLst/>
            </a:prstTxWarp>
            <a:spAutoFit/>
          </a:bodyPr>
          <a:lstStyle/>
          <a:p>
            <a:pPr>
              <a:tabLst>
                <a:tab pos="0" algn="l"/>
                <a:tab pos="938860" algn="l"/>
                <a:tab pos="1877720" algn="l"/>
                <a:tab pos="2816581" algn="l"/>
                <a:tab pos="3755441" algn="l"/>
                <a:tab pos="4694301" algn="l"/>
                <a:tab pos="5633161" algn="l"/>
                <a:tab pos="6572021" algn="l"/>
                <a:tab pos="7510882" algn="l"/>
                <a:tab pos="8449742" algn="l"/>
                <a:tab pos="9388602" algn="l"/>
                <a:tab pos="10327462" algn="l"/>
              </a:tabLst>
            </a:pPr>
            <a:r>
              <a:rPr lang="en-GB"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 </a:t>
            </a:r>
          </a:p>
          <a:p>
            <a:pPr>
              <a:tabLst>
                <a:tab pos="0" algn="l"/>
                <a:tab pos="938860" algn="l"/>
                <a:tab pos="1877720" algn="l"/>
                <a:tab pos="2816581" algn="l"/>
                <a:tab pos="3755441" algn="l"/>
                <a:tab pos="4694301" algn="l"/>
                <a:tab pos="5633161" algn="l"/>
                <a:tab pos="6572021" algn="l"/>
                <a:tab pos="7510882" algn="l"/>
                <a:tab pos="8449742" algn="l"/>
                <a:tab pos="9388602" algn="l"/>
                <a:tab pos="10327462" algn="l"/>
              </a:tabLst>
            </a:pPr>
            <a:r>
              <a:rPr lang="en-GB"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 </a:t>
            </a:r>
          </a:p>
          <a:p>
            <a:pPr>
              <a:tabLst>
                <a:tab pos="0" algn="l"/>
                <a:tab pos="938860" algn="l"/>
                <a:tab pos="1877720" algn="l"/>
                <a:tab pos="2816581" algn="l"/>
                <a:tab pos="3755441" algn="l"/>
                <a:tab pos="4694301" algn="l"/>
                <a:tab pos="5633161" algn="l"/>
                <a:tab pos="6572021" algn="l"/>
                <a:tab pos="7510882" algn="l"/>
                <a:tab pos="8449742" algn="l"/>
                <a:tab pos="9388602" algn="l"/>
                <a:tab pos="10327462" algn="l"/>
              </a:tabLst>
            </a:pPr>
            <a:endParaRPr lang="en-GB" sz="1200" dirty="0">
              <a:solidFill>
                <a:srgbClr val="000000"/>
              </a:solidFill>
              <a:latin typeface="Baskerville" panose="02020502070401020303" pitchFamily="18" charset="0"/>
              <a:ea typeface="Baskerville" panose="02020502070401020303" pitchFamily="18" charset="0"/>
              <a:cs typeface="Calibri" panose="020F0502020204030204" pitchFamily="34" charset="0"/>
            </a:endParaRPr>
          </a:p>
        </p:txBody>
      </p:sp>
      <p:sp>
        <p:nvSpPr>
          <p:cNvPr id="6" name="Rectangle 7"/>
          <p:cNvSpPr>
            <a:spLocks noChangeArrowheads="1"/>
          </p:cNvSpPr>
          <p:nvPr/>
        </p:nvSpPr>
        <p:spPr bwMode="auto">
          <a:xfrm>
            <a:off x="778331" y="473471"/>
            <a:ext cx="26978132" cy="2553746"/>
          </a:xfrm>
          <a:prstGeom prst="rect">
            <a:avLst/>
          </a:prstGeom>
          <a:noFill/>
          <a:ln w="9525">
            <a:noFill/>
            <a:round/>
            <a:headEnd/>
            <a:tailEnd/>
          </a:ln>
          <a:effectLst/>
        </p:spPr>
        <p:txBody>
          <a:bodyPr lIns="125181" tIns="62591" rIns="125181" bIns="62591" anchor="ctr">
            <a:prstTxWarp prst="textNoShape">
              <a:avLst/>
            </a:prstTxWarp>
          </a:bodyPr>
          <a:lstStyle/>
          <a:p>
            <a:pPr>
              <a:lnSpc>
                <a:spcPct val="107000"/>
              </a:lnSpc>
              <a:spcAft>
                <a:spcPts val="800"/>
              </a:spcAft>
            </a:pPr>
            <a:r>
              <a:rPr lang="en-US" sz="6600" b="1" dirty="0">
                <a:solidFill>
                  <a:schemeClr val="bg1"/>
                </a:solidFill>
                <a:latin typeface="Inter" panose="02000503000000020004" pitchFamily="2" charset="0"/>
                <a:ea typeface="Inter" panose="02000503000000020004" pitchFamily="2" charset="0"/>
              </a:rPr>
              <a:t>Improved PBL Profiling using AI/ML Data Fusion of Hyperspectral Microwave and Backscatter Lidar Measurements</a:t>
            </a:r>
            <a:endParaRPr lang="en-US" sz="13800" b="1" dirty="0">
              <a:solidFill>
                <a:schemeClr val="bg1"/>
              </a:solidFill>
              <a:latin typeface="Inter" panose="02000503000000020004" pitchFamily="2" charset="0"/>
              <a:ea typeface="Inter" panose="02000503000000020004" pitchFamily="2" charset="0"/>
              <a:cs typeface="Calibri" panose="020F0502020204030204" pitchFamily="34" charset="0"/>
            </a:endParaRPr>
          </a:p>
        </p:txBody>
      </p:sp>
      <p:sp>
        <p:nvSpPr>
          <p:cNvPr id="145" name="Rectangle 7"/>
          <p:cNvSpPr>
            <a:spLocks noChangeArrowheads="1"/>
          </p:cNvSpPr>
          <p:nvPr/>
        </p:nvSpPr>
        <p:spPr bwMode="auto">
          <a:xfrm>
            <a:off x="19170715" y="4546163"/>
            <a:ext cx="8585748" cy="736998"/>
          </a:xfrm>
          <a:prstGeom prst="rect">
            <a:avLst/>
          </a:prstGeom>
          <a:noFill/>
          <a:ln w="9525">
            <a:noFill/>
            <a:round/>
            <a:headEnd/>
            <a:tailEnd/>
          </a:ln>
          <a:effectLst/>
        </p:spPr>
        <p:txBody>
          <a:bodyPr lIns="125181" tIns="62591" rIns="125181" bIns="62591" anchor="ctr">
            <a:prstTxWarp prst="textNoShape">
              <a:avLst/>
            </a:prstTxWarp>
          </a:bodyPr>
          <a:lstStyle/>
          <a:p>
            <a:pPr algn="r"/>
            <a:r>
              <a:rPr lang="en-US" sz="4000" dirty="0">
                <a:solidFill>
                  <a:schemeClr val="bg1"/>
                </a:solidFill>
                <a:latin typeface="Inter" panose="02000503000000020004" pitchFamily="2" charset="0"/>
                <a:ea typeface="Inter" panose="02000503000000020004" pitchFamily="2" charset="0"/>
                <a:cs typeface="Calibri" panose="020F0502020204030204" pitchFamily="34" charset="0"/>
              </a:rPr>
              <a:t>dave.gershman@nasa.gov</a:t>
            </a:r>
          </a:p>
        </p:txBody>
      </p:sp>
      <p:sp>
        <p:nvSpPr>
          <p:cNvPr id="58" name="Rectangle 57">
            <a:extLst>
              <a:ext uri="{FF2B5EF4-FFF2-40B4-BE49-F238E27FC236}">
                <a16:creationId xmlns:a16="http://schemas.microsoft.com/office/drawing/2014/main" id="{ABB764C4-D8FC-D648-ABC9-26AEBFBD377B}"/>
              </a:ext>
            </a:extLst>
          </p:cNvPr>
          <p:cNvSpPr/>
          <p:nvPr/>
        </p:nvSpPr>
        <p:spPr>
          <a:xfrm>
            <a:off x="778333" y="3011349"/>
            <a:ext cx="25510667" cy="1367682"/>
          </a:xfrm>
          <a:prstGeom prst="rect">
            <a:avLst/>
          </a:prstGeom>
        </p:spPr>
        <p:txBody>
          <a:bodyPr wrap="square">
            <a:spAutoFit/>
          </a:bodyPr>
          <a:lstStyle/>
          <a:p>
            <a:pPr>
              <a:lnSpc>
                <a:spcPct val="107000"/>
              </a:lnSpc>
              <a:spcAft>
                <a:spcPts val="800"/>
              </a:spcAft>
            </a:pP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Dave Gershman</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a:t>
            </a: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 Antonia Gambacorta</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a:t>
            </a: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 Jordan Caraballo</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1,2</a:t>
            </a: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 Alexander Kotsakis</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1,2</a:t>
            </a: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 Narges Shahroudi</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1,2</a:t>
            </a: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 Kenneth Christian</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1,2</a:t>
            </a: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 John Blaisdell</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1,3</a:t>
            </a:r>
            <a:r>
              <a:rPr lang="en-US" sz="4000" dirty="0">
                <a:solidFill>
                  <a:schemeClr val="bg1"/>
                </a:solidFill>
                <a:latin typeface="Inter" panose="02000503000000020004" pitchFamily="2" charset="0"/>
                <a:ea typeface="Inter" panose="02000503000000020004" pitchFamily="2" charset="0"/>
                <a:cs typeface="Times New Roman" panose="02020603050405020304" pitchFamily="18" charset="0"/>
              </a:rPr>
              <a:t>, Robert Rosenberg</a:t>
            </a:r>
            <a:r>
              <a:rPr lang="en-US" sz="4000" baseline="30000" dirty="0">
                <a:solidFill>
                  <a:schemeClr val="bg1"/>
                </a:solidFill>
                <a:latin typeface="Inter" panose="02000503000000020004" pitchFamily="2" charset="0"/>
                <a:ea typeface="Inter" panose="02000503000000020004" pitchFamily="2" charset="0"/>
                <a:cs typeface="Times New Roman" panose="02020603050405020304" pitchFamily="18" charset="0"/>
              </a:rPr>
              <a:t>1,3</a:t>
            </a:r>
            <a:endParaRPr lang="en-US" sz="4000" u="sng" baseline="30000" dirty="0">
              <a:solidFill>
                <a:schemeClr val="bg1"/>
              </a:solidFill>
              <a:latin typeface="Inter" panose="02000503000000020004" pitchFamily="2" charset="0"/>
              <a:ea typeface="Inter" panose="02000503000000020004"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id="{F029E703-F006-EC55-85F6-3FF0D8AD97A9}"/>
              </a:ext>
            </a:extLst>
          </p:cNvPr>
          <p:cNvSpPr/>
          <p:nvPr/>
        </p:nvSpPr>
        <p:spPr>
          <a:xfrm>
            <a:off x="778331" y="4729163"/>
            <a:ext cx="15318532" cy="553998"/>
          </a:xfrm>
          <a:prstGeom prst="rect">
            <a:avLst/>
          </a:prstGeom>
        </p:spPr>
        <p:txBody>
          <a:bodyPr wrap="square">
            <a:spAutoFit/>
          </a:bodyPr>
          <a:lstStyle/>
          <a:p>
            <a:r>
              <a:rPr lang="en-US" sz="3000" dirty="0">
                <a:solidFill>
                  <a:schemeClr val="bg1"/>
                </a:solidFill>
                <a:latin typeface="Inter" panose="02000503000000020004" pitchFamily="2" charset="0"/>
                <a:ea typeface="Inter" panose="02000503000000020004" pitchFamily="2" charset="0"/>
                <a:cs typeface="Calibri" panose="020F0502020204030204" pitchFamily="34" charset="0"/>
              </a:rPr>
              <a:t>1: NASA GSFC, Greenbelt, MD; 2: University of Maryland, College Park, MD, 3: SSAI</a:t>
            </a:r>
          </a:p>
        </p:txBody>
      </p:sp>
      <p:pic>
        <p:nvPicPr>
          <p:cNvPr id="53" name="Picture 52">
            <a:extLst>
              <a:ext uri="{FF2B5EF4-FFF2-40B4-BE49-F238E27FC236}">
                <a16:creationId xmlns:a16="http://schemas.microsoft.com/office/drawing/2014/main" id="{81D901A6-6A43-17A4-73D2-B89894C434D5}"/>
              </a:ext>
            </a:extLst>
          </p:cNvPr>
          <p:cNvPicPr>
            <a:picLocks noChangeAspect="1"/>
          </p:cNvPicPr>
          <p:nvPr/>
        </p:nvPicPr>
        <p:blipFill>
          <a:blip r:embed="rId6"/>
          <a:stretch>
            <a:fillRect/>
          </a:stretch>
        </p:blipFill>
        <p:spPr>
          <a:xfrm>
            <a:off x="32828804" y="3534506"/>
            <a:ext cx="6626462" cy="1671540"/>
          </a:xfrm>
          <a:prstGeom prst="rect">
            <a:avLst/>
          </a:prstGeom>
          <a:effectLst>
            <a:reflection blurRad="254000" stA="30000" endPos="52000" dist="12700" dir="5400000" sy="-100000" algn="bl" rotWithShape="0"/>
            <a:softEdge rad="63500"/>
          </a:effectLst>
        </p:spPr>
      </p:pic>
      <p:pic>
        <p:nvPicPr>
          <p:cNvPr id="3" name="Picture 2" descr="Logo">
            <a:extLst>
              <a:ext uri="{FF2B5EF4-FFF2-40B4-BE49-F238E27FC236}">
                <a16:creationId xmlns:a16="http://schemas.microsoft.com/office/drawing/2014/main" id="{A61A18D9-96C0-3DFB-BA5D-873C764C009D}"/>
              </a:ext>
            </a:extLst>
          </p:cNvPr>
          <p:cNvPicPr>
            <a:picLocks noChangeAspect="1"/>
          </p:cNvPicPr>
          <p:nvPr/>
        </p:nvPicPr>
        <p:blipFill>
          <a:blip r:embed="rId7">
            <a:biLevel thresh="25000"/>
          </a:blip>
          <a:stretch>
            <a:fillRect/>
          </a:stretch>
        </p:blipFill>
        <p:spPr>
          <a:xfrm>
            <a:off x="32982331" y="957472"/>
            <a:ext cx="6472937" cy="1807028"/>
          </a:xfrm>
          <a:prstGeom prst="rect">
            <a:avLst/>
          </a:prstGeom>
        </p:spPr>
      </p:pic>
      <p:grpSp>
        <p:nvGrpSpPr>
          <p:cNvPr id="16" name="Group 15">
            <a:extLst>
              <a:ext uri="{FF2B5EF4-FFF2-40B4-BE49-F238E27FC236}">
                <a16:creationId xmlns:a16="http://schemas.microsoft.com/office/drawing/2014/main" id="{2D42E496-292E-1101-7790-29E4BE36CF88}"/>
              </a:ext>
            </a:extLst>
          </p:cNvPr>
          <p:cNvGrpSpPr/>
          <p:nvPr/>
        </p:nvGrpSpPr>
        <p:grpSpPr>
          <a:xfrm>
            <a:off x="778330" y="12312276"/>
            <a:ext cx="21502547" cy="17619170"/>
            <a:chOff x="778333" y="6046496"/>
            <a:chExt cx="22599827" cy="5386861"/>
          </a:xfrm>
          <a:gradFill>
            <a:gsLst>
              <a:gs pos="0">
                <a:schemeClr val="accent1">
                  <a:lumMod val="0"/>
                  <a:lumOff val="100000"/>
                </a:schemeClr>
              </a:gs>
              <a:gs pos="100000">
                <a:schemeClr val="accent1">
                  <a:lumMod val="30000"/>
                  <a:lumOff val="70000"/>
                </a:schemeClr>
              </a:gs>
            </a:gsLst>
            <a:lin ang="5400000" scaled="1"/>
          </a:gradFill>
        </p:grpSpPr>
        <p:sp>
          <p:nvSpPr>
            <p:cNvPr id="17" name="AutoShape 5">
              <a:extLst>
                <a:ext uri="{FF2B5EF4-FFF2-40B4-BE49-F238E27FC236}">
                  <a16:creationId xmlns:a16="http://schemas.microsoft.com/office/drawing/2014/main" id="{9942019D-4ACD-80A0-EEF5-0572FC4AC196}"/>
                </a:ext>
              </a:extLst>
            </p:cNvPr>
            <p:cNvSpPr>
              <a:spLocks noChangeArrowheads="1"/>
            </p:cNvSpPr>
            <p:nvPr/>
          </p:nvSpPr>
          <p:spPr bwMode="auto">
            <a:xfrm>
              <a:off x="778333" y="6046496"/>
              <a:ext cx="22599827" cy="5386861"/>
            </a:xfrm>
            <a:prstGeom prst="roundRect">
              <a:avLst>
                <a:gd name="adj" fmla="val 2280"/>
              </a:avLst>
            </a:prstGeom>
            <a:grpFill/>
            <a:ln w="57150" cmpd="thickThin">
              <a:noFill/>
              <a:round/>
              <a:headEnd/>
              <a:tailEnd/>
            </a:ln>
            <a:effectLst>
              <a:softEdge rad="0"/>
            </a:effectLst>
          </p:spPr>
          <p:txBody>
            <a:bodyPr wrap="none" lIns="125181" tIns="62591" rIns="125181" bIns="62591" anchor="ctr">
              <a:prstTxWarp prst="textNoShape">
                <a:avLst/>
              </a:prstTxWarp>
            </a:bodyPr>
            <a:lstStyle/>
            <a:p>
              <a:endParaRPr lang="en-US" dirty="0">
                <a:solidFill>
                  <a:srgbClr val="FFFFFF"/>
                </a:solidFill>
                <a:latin typeface="Baskerville" panose="02020502070401020303" pitchFamily="18" charset="0"/>
                <a:ea typeface="Baskerville" panose="02020502070401020303" pitchFamily="18" charset="0"/>
                <a:cs typeface="Calibri" panose="020F0502020204030204" pitchFamily="34" charset="0"/>
              </a:endParaRPr>
            </a:p>
          </p:txBody>
        </p:sp>
        <p:sp>
          <p:nvSpPr>
            <p:cNvPr id="18" name="Title 1">
              <a:extLst>
                <a:ext uri="{FF2B5EF4-FFF2-40B4-BE49-F238E27FC236}">
                  <a16:creationId xmlns:a16="http://schemas.microsoft.com/office/drawing/2014/main" id="{3921BC91-9B53-2281-746A-77A6B176706D}"/>
                </a:ext>
              </a:extLst>
            </p:cNvPr>
            <p:cNvSpPr txBox="1">
              <a:spLocks/>
            </p:cNvSpPr>
            <p:nvPr/>
          </p:nvSpPr>
          <p:spPr>
            <a:xfrm>
              <a:off x="1395121" y="6197907"/>
              <a:ext cx="11539497" cy="5091109"/>
            </a:xfrm>
            <a:prstGeom prst="rect">
              <a:avLst/>
            </a:prstGeom>
            <a:noFill/>
          </p:spPr>
          <p:txBody>
            <a:bodyPr vert="horz" lIns="91440" tIns="45720" rIns="91440" bIns="45720" rtlCol="0" anchor="t">
              <a:noAutofit/>
            </a:bodyPr>
            <a:lstStyle/>
            <a:p>
              <a:pPr defTabSz="457200">
                <a:lnSpc>
                  <a:spcPct val="150000"/>
                </a:lnSpc>
                <a:spcBef>
                  <a:spcPct val="0"/>
                </a:spcBef>
                <a:defRPr/>
              </a:pPr>
              <a:r>
                <a:rPr lang="en-US" sz="5500" b="1" dirty="0">
                  <a:latin typeface="Inter" panose="02000503000000020004" pitchFamily="2" charset="0"/>
                  <a:ea typeface="Inter" panose="02000503000000020004" pitchFamily="2" charset="0"/>
                  <a:cs typeface="Noto Serif" panose="02020600060500020200" pitchFamily="18" charset="0"/>
                </a:rPr>
                <a:t>Architecture</a:t>
              </a:r>
            </a:p>
            <a:p>
              <a:pPr defTabSz="457200">
                <a:spcBef>
                  <a:spcPct val="0"/>
                </a:spcBef>
                <a:defRPr/>
              </a:pPr>
              <a:r>
                <a:rPr lang="en-US" sz="3200" dirty="0">
                  <a:latin typeface="Inter" panose="02000503000000020004" pitchFamily="2" charset="0"/>
                  <a:ea typeface="Inter" panose="02000503000000020004" pitchFamily="2" charset="0"/>
                  <a:cs typeface="Noto Serif" panose="02020600060500020200" pitchFamily="18" charset="0"/>
                </a:rPr>
                <a:t>The most important aspect of this model is the usage of multiple inputs. As shown to the right, the model consists of two primary paths. One path for the HMW input and another for the BSL input. Each path begins with a normalization layer that ensures each path contains values in a similar range. The paths are then connected densely through multiple layers of decreasing size before concatenating into a final layer that leads to the both temperature and water vapor outputs simultaneously. The truth data used during training is the GEOS-5 Nature Run.</a:t>
              </a:r>
            </a:p>
            <a:p>
              <a:pPr defTabSz="457200">
                <a:lnSpc>
                  <a:spcPct val="150000"/>
                </a:lnSpc>
                <a:spcBef>
                  <a:spcPct val="0"/>
                </a:spcBef>
                <a:defRPr/>
              </a:pPr>
              <a:endParaRPr lang="en-US" sz="3200" dirty="0">
                <a:latin typeface="Inter" panose="02000503000000020004" pitchFamily="2" charset="0"/>
                <a:ea typeface="Inter" panose="02000503000000020004" pitchFamily="2" charset="0"/>
                <a:cs typeface="Noto Serif" panose="02020600060500020200" pitchFamily="18" charset="0"/>
              </a:endParaRPr>
            </a:p>
            <a:p>
              <a:pPr defTabSz="457200">
                <a:spcBef>
                  <a:spcPct val="0"/>
                </a:spcBef>
                <a:defRPr/>
              </a:pPr>
              <a:r>
                <a:rPr lang="en-US" sz="3200" dirty="0">
                  <a:latin typeface="Inter" panose="02000503000000020004" pitchFamily="2" charset="0"/>
                  <a:ea typeface="Inter" panose="02000503000000020004" pitchFamily="2" charset="0"/>
                  <a:cs typeface="Noto Serif" panose="02020600060500020200" pitchFamily="18" charset="0"/>
                </a:rPr>
                <a:t>As model tuning progressed, the model architecture was evolved and changed over time. Below are among the most important insights:</a:t>
              </a:r>
            </a:p>
            <a:p>
              <a:pPr defTabSz="457200">
                <a:spcBef>
                  <a:spcPct val="0"/>
                </a:spcBef>
                <a:defRPr/>
              </a:pPr>
              <a:endParaRPr lang="en-US" sz="3200" dirty="0">
                <a:latin typeface="Inter" panose="02000503000000020004" pitchFamily="2" charset="0"/>
                <a:ea typeface="Inter" panose="02000503000000020004" pitchFamily="2" charset="0"/>
                <a:cs typeface="Noto Serif" panose="02020600060500020200" pitchFamily="18" charset="0"/>
              </a:endParaRPr>
            </a:p>
            <a:p>
              <a:pPr defTabSz="457200">
                <a:spcBef>
                  <a:spcPct val="0"/>
                </a:spcBef>
                <a:defRPr/>
              </a:pPr>
              <a:r>
                <a:rPr lang="en-US" sz="3200" b="1" dirty="0">
                  <a:latin typeface="Inter" panose="02000503000000020004" pitchFamily="2" charset="0"/>
                  <a:ea typeface="Inter" panose="02000503000000020004" pitchFamily="2" charset="0"/>
                  <a:cs typeface="Noto Serif" panose="02020600060500020200" pitchFamily="18" charset="0"/>
                </a:rPr>
                <a:t>1. Normalization Layer</a:t>
              </a:r>
            </a:p>
            <a:p>
              <a:pPr defTabSz="457200">
                <a:spcBef>
                  <a:spcPct val="0"/>
                </a:spcBef>
                <a:defRPr/>
              </a:pPr>
              <a:r>
                <a:rPr lang="en-US" sz="3200" dirty="0">
                  <a:latin typeface="Inter" panose="02000503000000020004" pitchFamily="2" charset="0"/>
                  <a:ea typeface="Inter" panose="02000503000000020004" pitchFamily="2" charset="0"/>
                  <a:cs typeface="Noto Serif" panose="02020600060500020200" pitchFamily="18" charset="0"/>
                </a:rPr>
                <a:t>Ensures each data input consists of values in a similar range. This improves model performance and improves support for a vast range of inputs.</a:t>
              </a:r>
            </a:p>
            <a:p>
              <a:pPr defTabSz="457200">
                <a:spcBef>
                  <a:spcPct val="0"/>
                </a:spcBef>
                <a:defRPr/>
              </a:pPr>
              <a:endParaRPr lang="en-US" sz="3200" i="1" dirty="0">
                <a:latin typeface="Inter" panose="02000503000000020004" pitchFamily="2" charset="0"/>
                <a:ea typeface="Inter" panose="02000503000000020004" pitchFamily="2" charset="0"/>
                <a:cs typeface="Noto Serif" panose="02020600060500020200" pitchFamily="18" charset="0"/>
              </a:endParaRPr>
            </a:p>
            <a:p>
              <a:pPr defTabSz="457200">
                <a:spcBef>
                  <a:spcPct val="0"/>
                </a:spcBef>
                <a:defRPr/>
              </a:pPr>
              <a:r>
                <a:rPr lang="en-US" sz="3200" b="1" dirty="0">
                  <a:latin typeface="Inter" panose="02000503000000020004" pitchFamily="2" charset="0"/>
                  <a:ea typeface="Inter" panose="02000503000000020004" pitchFamily="2" charset="0"/>
                  <a:cs typeface="Noto Serif" panose="02020600060500020200" pitchFamily="18" charset="0"/>
                </a:rPr>
                <a:t>2. Reducing Layer Sizes</a:t>
              </a:r>
            </a:p>
            <a:p>
              <a:pPr defTabSz="457200">
                <a:spcBef>
                  <a:spcPct val="0"/>
                </a:spcBef>
                <a:defRPr/>
              </a:pPr>
              <a:r>
                <a:rPr lang="en-US" sz="3200" dirty="0">
                  <a:latin typeface="Inter" panose="02000503000000020004" pitchFamily="2" charset="0"/>
                  <a:ea typeface="Inter" panose="02000503000000020004" pitchFamily="2" charset="0"/>
                  <a:cs typeface="Noto Serif" panose="02020600060500020200" pitchFamily="18" charset="0"/>
                </a:rPr>
                <a:t>Each input path consists of progressively smaller layers, this decreases model complexity which reduces overfitting.</a:t>
              </a:r>
            </a:p>
            <a:p>
              <a:pPr defTabSz="457200">
                <a:spcBef>
                  <a:spcPct val="0"/>
                </a:spcBef>
                <a:defRPr/>
              </a:pPr>
              <a:endParaRPr lang="en-US" sz="3200" dirty="0">
                <a:latin typeface="Inter" panose="02000503000000020004" pitchFamily="2" charset="0"/>
                <a:ea typeface="Inter" panose="02000503000000020004" pitchFamily="2" charset="0"/>
                <a:cs typeface="Noto Serif" panose="02020600060500020200" pitchFamily="18" charset="0"/>
              </a:endParaRPr>
            </a:p>
            <a:p>
              <a:pPr defTabSz="457200">
                <a:spcBef>
                  <a:spcPct val="0"/>
                </a:spcBef>
                <a:defRPr/>
              </a:pPr>
              <a:r>
                <a:rPr lang="en-US" sz="3200" b="1" dirty="0">
                  <a:latin typeface="Inter" panose="02000503000000020004" pitchFamily="2" charset="0"/>
                  <a:ea typeface="Inter" panose="02000503000000020004" pitchFamily="2" charset="0"/>
                  <a:cs typeface="Noto Serif" panose="02020600060500020200" pitchFamily="18" charset="0"/>
                </a:rPr>
                <a:t>3. Predicting Multiple Outputs</a:t>
              </a:r>
            </a:p>
            <a:p>
              <a:pPr defTabSz="457200">
                <a:spcBef>
                  <a:spcPct val="0"/>
                </a:spcBef>
                <a:defRPr/>
              </a:pPr>
              <a:r>
                <a:rPr lang="en-US" sz="3200" dirty="0">
                  <a:latin typeface="Inter" panose="02000503000000020004" pitchFamily="2" charset="0"/>
                  <a:ea typeface="Inter" panose="02000503000000020004" pitchFamily="2" charset="0"/>
                  <a:cs typeface="Noto Serif" panose="02020600060500020200" pitchFamily="18" charset="0"/>
                </a:rPr>
                <a:t>Previously, we predicted water vapor and temperature separately. However, our results consistently favored runs that involved both outputs predicted at the same time as they cover similar domains.</a:t>
              </a:r>
            </a:p>
            <a:p>
              <a:pPr defTabSz="457200">
                <a:spcBef>
                  <a:spcPct val="0"/>
                </a:spcBef>
                <a:defRPr/>
              </a:pPr>
              <a:endParaRPr lang="en-US" sz="3200" dirty="0">
                <a:latin typeface="Inter" panose="02000503000000020004" pitchFamily="2" charset="0"/>
                <a:ea typeface="Inter" panose="02000503000000020004" pitchFamily="2" charset="0"/>
                <a:cs typeface="Noto Serif" panose="02020600060500020200" pitchFamily="18" charset="0"/>
              </a:endParaRPr>
            </a:p>
            <a:p>
              <a:pPr defTabSz="457200">
                <a:spcBef>
                  <a:spcPct val="0"/>
                </a:spcBef>
                <a:defRPr/>
              </a:pPr>
              <a:endParaRPr lang="en-US" sz="3200" dirty="0">
                <a:latin typeface="Inter" panose="02000503000000020004" pitchFamily="2" charset="0"/>
                <a:ea typeface="Inter" panose="02000503000000020004" pitchFamily="2" charset="0"/>
                <a:cs typeface="Noto Serif" panose="02020600060500020200" pitchFamily="18" charset="0"/>
              </a:endParaRPr>
            </a:p>
          </p:txBody>
        </p:sp>
      </p:grpSp>
      <p:grpSp>
        <p:nvGrpSpPr>
          <p:cNvPr id="36" name="Group 35">
            <a:extLst>
              <a:ext uri="{FF2B5EF4-FFF2-40B4-BE49-F238E27FC236}">
                <a16:creationId xmlns:a16="http://schemas.microsoft.com/office/drawing/2014/main" id="{5F6C1B51-58F2-0DAB-A492-596F17747D88}"/>
              </a:ext>
            </a:extLst>
          </p:cNvPr>
          <p:cNvGrpSpPr/>
          <p:nvPr/>
        </p:nvGrpSpPr>
        <p:grpSpPr>
          <a:xfrm>
            <a:off x="22867715" y="12312276"/>
            <a:ext cx="16587546" cy="17619170"/>
            <a:chOff x="778333" y="6046497"/>
            <a:chExt cx="38676935" cy="4107740"/>
          </a:xfrm>
          <a:gradFill>
            <a:gsLst>
              <a:gs pos="0">
                <a:schemeClr val="accent1">
                  <a:lumMod val="0"/>
                  <a:lumOff val="100000"/>
                </a:schemeClr>
              </a:gs>
              <a:gs pos="100000">
                <a:schemeClr val="accent1">
                  <a:lumMod val="30000"/>
                  <a:lumOff val="70000"/>
                </a:schemeClr>
              </a:gs>
            </a:gsLst>
            <a:lin ang="5400000" scaled="1"/>
          </a:gradFill>
        </p:grpSpPr>
        <p:sp>
          <p:nvSpPr>
            <p:cNvPr id="37" name="AutoShape 5">
              <a:extLst>
                <a:ext uri="{FF2B5EF4-FFF2-40B4-BE49-F238E27FC236}">
                  <a16:creationId xmlns:a16="http://schemas.microsoft.com/office/drawing/2014/main" id="{4FB766E9-4492-923F-7830-0E5CBCBACE0F}"/>
                </a:ext>
              </a:extLst>
            </p:cNvPr>
            <p:cNvSpPr>
              <a:spLocks noChangeArrowheads="1"/>
            </p:cNvSpPr>
            <p:nvPr/>
          </p:nvSpPr>
          <p:spPr bwMode="auto">
            <a:xfrm>
              <a:off x="778333" y="6046497"/>
              <a:ext cx="38676935" cy="4107740"/>
            </a:xfrm>
            <a:prstGeom prst="roundRect">
              <a:avLst>
                <a:gd name="adj" fmla="val 2285"/>
              </a:avLst>
            </a:prstGeom>
            <a:grpFill/>
            <a:ln w="57150" cmpd="thickThin">
              <a:noFill/>
              <a:round/>
              <a:headEnd/>
              <a:tailEnd/>
            </a:ln>
            <a:effectLst>
              <a:softEdge rad="0"/>
            </a:effectLst>
          </p:spPr>
          <p:txBody>
            <a:bodyPr wrap="none" lIns="125181" tIns="62591" rIns="125181" bIns="62591" anchor="ctr">
              <a:prstTxWarp prst="textNoShape">
                <a:avLst/>
              </a:prstTxWarp>
            </a:bodyPr>
            <a:lstStyle/>
            <a:p>
              <a:endParaRPr lang="en-US" dirty="0">
                <a:solidFill>
                  <a:srgbClr val="FFFFFF"/>
                </a:solidFill>
                <a:latin typeface="Baskerville" panose="02020502070401020303" pitchFamily="18" charset="0"/>
                <a:ea typeface="Baskerville" panose="02020502070401020303" pitchFamily="18" charset="0"/>
                <a:cs typeface="Calibri" panose="020F0502020204030204" pitchFamily="34" charset="0"/>
              </a:endParaRPr>
            </a:p>
          </p:txBody>
        </p:sp>
        <p:sp>
          <p:nvSpPr>
            <p:cNvPr id="38" name="Title 1">
              <a:extLst>
                <a:ext uri="{FF2B5EF4-FFF2-40B4-BE49-F238E27FC236}">
                  <a16:creationId xmlns:a16="http://schemas.microsoft.com/office/drawing/2014/main" id="{2546B861-64E4-D0BF-04A7-E9796FA0F3B5}"/>
                </a:ext>
              </a:extLst>
            </p:cNvPr>
            <p:cNvSpPr txBox="1">
              <a:spLocks/>
            </p:cNvSpPr>
            <p:nvPr/>
          </p:nvSpPr>
          <p:spPr>
            <a:xfrm>
              <a:off x="1963046" y="6161955"/>
              <a:ext cx="10572227" cy="3748682"/>
            </a:xfrm>
            <a:prstGeom prst="rect">
              <a:avLst/>
            </a:prstGeom>
            <a:grpFill/>
          </p:spPr>
          <p:txBody>
            <a:bodyPr vert="horz" lIns="91440" tIns="45720" rIns="91440" bIns="45720" rtlCol="0" anchor="t">
              <a:noAutofit/>
            </a:bodyPr>
            <a:lstStyle/>
            <a:p>
              <a:pPr defTabSz="457200">
                <a:lnSpc>
                  <a:spcPct val="150000"/>
                </a:lnSpc>
                <a:spcBef>
                  <a:spcPct val="0"/>
                </a:spcBef>
                <a:defRPr/>
              </a:pPr>
              <a:r>
                <a:rPr lang="en-US" sz="5500" b="1" dirty="0">
                  <a:latin typeface="Inter" panose="02000503000000020004" pitchFamily="2" charset="0"/>
                  <a:ea typeface="Inter" panose="02000503000000020004" pitchFamily="2" charset="0"/>
                  <a:cs typeface="Noto Serif" panose="02020600060500020200" pitchFamily="18" charset="0"/>
                </a:rPr>
                <a:t>Results</a:t>
              </a:r>
            </a:p>
            <a:p>
              <a:pPr defTabSz="457200">
                <a:spcBef>
                  <a:spcPct val="0"/>
                </a:spcBef>
                <a:defRPr/>
              </a:pPr>
              <a:r>
                <a:rPr lang="en-US" sz="3200" dirty="0">
                  <a:latin typeface="Inter" panose="02000503000000020004" pitchFamily="2" charset="0"/>
                  <a:ea typeface="Inter" panose="02000503000000020004" pitchFamily="2" charset="0"/>
                  <a:cs typeface="Calibri" panose="020F0502020204030204" pitchFamily="34" charset="0"/>
                </a:rPr>
                <a:t>The figures to the right display accuracy (closer to zero is best) and RMSE for the Temperature and Water Vapor predictions of our best model. </a:t>
              </a:r>
            </a:p>
            <a:p>
              <a:pPr defTabSz="457200">
                <a:spcBef>
                  <a:spcPct val="0"/>
                </a:spcBef>
                <a:defRPr/>
              </a:pPr>
              <a:endParaRPr lang="en-US" sz="3200" dirty="0">
                <a:latin typeface="Inter" panose="02000503000000020004" pitchFamily="2" charset="0"/>
                <a:ea typeface="Inter" panose="02000503000000020004" pitchFamily="2" charset="0"/>
                <a:cs typeface="Calibri" panose="020F0502020204030204" pitchFamily="34" charset="0"/>
              </a:endParaRPr>
            </a:p>
            <a:p>
              <a:pPr defTabSz="457200">
                <a:spcBef>
                  <a:spcPct val="0"/>
                </a:spcBef>
                <a:defRPr/>
              </a:pPr>
              <a:r>
                <a:rPr lang="en-US" sz="3200" dirty="0">
                  <a:latin typeface="Inter" panose="02000503000000020004" pitchFamily="2" charset="0"/>
                  <a:ea typeface="Inter" panose="02000503000000020004" pitchFamily="2" charset="0"/>
                  <a:cs typeface="Calibri" panose="020F0502020204030204" pitchFamily="34" charset="0"/>
                </a:rPr>
                <a:t>Each line represents a different model input configuration. We tested MW inputs for both the current program of record (ATMS) and HMW. </a:t>
              </a:r>
            </a:p>
            <a:p>
              <a:pPr defTabSz="457200">
                <a:spcBef>
                  <a:spcPct val="0"/>
                </a:spcBef>
                <a:defRPr/>
              </a:pPr>
              <a:endParaRPr lang="en-US" sz="3200" dirty="0">
                <a:latin typeface="Inter" panose="02000503000000020004" pitchFamily="2" charset="0"/>
                <a:ea typeface="Inter" panose="02000503000000020004" pitchFamily="2" charset="0"/>
                <a:cs typeface="Calibri" panose="020F0502020204030204" pitchFamily="34" charset="0"/>
              </a:endParaRPr>
            </a:p>
            <a:p>
              <a:pPr defTabSz="457200">
                <a:spcBef>
                  <a:spcPct val="0"/>
                </a:spcBef>
                <a:defRPr/>
              </a:pPr>
              <a:r>
                <a:rPr lang="en-US" sz="3200" dirty="0">
                  <a:latin typeface="Inter" panose="02000503000000020004" pitchFamily="2" charset="0"/>
                  <a:ea typeface="Inter" panose="02000503000000020004" pitchFamily="2" charset="0"/>
                  <a:cs typeface="Calibri" panose="020F0502020204030204" pitchFamily="34" charset="0"/>
                </a:rPr>
                <a:t>The graphs clearly display an improvement when combining BSL measurements with both ATMS and HMW. Notably, the best results were found when working specifically with HMW models versus the ATMS models.</a:t>
              </a:r>
            </a:p>
          </p:txBody>
        </p:sp>
      </p:grpSp>
      <p:pic>
        <p:nvPicPr>
          <p:cNvPr id="44" name="Picture 43" descr="Diagram&#10;&#10;AI-generated content may be incorrect.">
            <a:extLst>
              <a:ext uri="{FF2B5EF4-FFF2-40B4-BE49-F238E27FC236}">
                <a16:creationId xmlns:a16="http://schemas.microsoft.com/office/drawing/2014/main" id="{E78DD52C-927B-3349-A7D7-B2ACEBD8638E}"/>
              </a:ext>
            </a:extLst>
          </p:cNvPr>
          <p:cNvPicPr>
            <a:picLocks noChangeAspect="1"/>
          </p:cNvPicPr>
          <p:nvPr/>
        </p:nvPicPr>
        <p:blipFill>
          <a:blip r:embed="rId8"/>
          <a:stretch>
            <a:fillRect/>
          </a:stretch>
        </p:blipFill>
        <p:spPr>
          <a:xfrm>
            <a:off x="12931233" y="12664763"/>
            <a:ext cx="9397464" cy="17922436"/>
          </a:xfrm>
          <a:prstGeom prst="rect">
            <a:avLst/>
          </a:prstGeom>
          <a:effectLst>
            <a:softEdge rad="0"/>
          </a:effectLst>
        </p:spPr>
      </p:pic>
      <p:pic>
        <p:nvPicPr>
          <p:cNvPr id="46" name="Picture 45">
            <a:extLst>
              <a:ext uri="{FF2B5EF4-FFF2-40B4-BE49-F238E27FC236}">
                <a16:creationId xmlns:a16="http://schemas.microsoft.com/office/drawing/2014/main" id="{403AB5C9-4624-AC9D-AEAB-7258C35D862A}"/>
              </a:ext>
            </a:extLst>
          </p:cNvPr>
          <p:cNvPicPr>
            <a:picLocks noChangeAspect="1"/>
          </p:cNvPicPr>
          <p:nvPr/>
        </p:nvPicPr>
        <p:blipFill rotWithShape="1">
          <a:blip r:embed="rId9"/>
          <a:srcRect r="6274"/>
          <a:stretch/>
        </p:blipFill>
        <p:spPr>
          <a:xfrm>
            <a:off x="28238374" y="22011598"/>
            <a:ext cx="10888478" cy="6874986"/>
          </a:xfrm>
          <a:prstGeom prst="rect">
            <a:avLst/>
          </a:prstGeom>
        </p:spPr>
      </p:pic>
      <p:pic>
        <p:nvPicPr>
          <p:cNvPr id="47" name="Picture 46">
            <a:extLst>
              <a:ext uri="{FF2B5EF4-FFF2-40B4-BE49-F238E27FC236}">
                <a16:creationId xmlns:a16="http://schemas.microsoft.com/office/drawing/2014/main" id="{26000AC7-8337-33D2-9B76-2EFAE5BD61C5}"/>
              </a:ext>
            </a:extLst>
          </p:cNvPr>
          <p:cNvPicPr>
            <a:picLocks noChangeAspect="1"/>
          </p:cNvPicPr>
          <p:nvPr/>
        </p:nvPicPr>
        <p:blipFill rotWithShape="1">
          <a:blip r:embed="rId10"/>
          <a:srcRect r="5671"/>
          <a:stretch/>
        </p:blipFill>
        <p:spPr>
          <a:xfrm>
            <a:off x="28238374" y="13763579"/>
            <a:ext cx="10888478" cy="6874986"/>
          </a:xfrm>
          <a:prstGeom prst="rect">
            <a:avLst/>
          </a:prstGeom>
        </p:spPr>
      </p:pic>
      <p:grpSp>
        <p:nvGrpSpPr>
          <p:cNvPr id="55" name="Group 54">
            <a:extLst>
              <a:ext uri="{FF2B5EF4-FFF2-40B4-BE49-F238E27FC236}">
                <a16:creationId xmlns:a16="http://schemas.microsoft.com/office/drawing/2014/main" id="{F4F96E42-2748-EE68-60AE-EC71A59930B1}"/>
              </a:ext>
            </a:extLst>
          </p:cNvPr>
          <p:cNvGrpSpPr/>
          <p:nvPr/>
        </p:nvGrpSpPr>
        <p:grpSpPr>
          <a:xfrm>
            <a:off x="778331" y="30426676"/>
            <a:ext cx="38676935" cy="3763058"/>
            <a:chOff x="778333" y="6046497"/>
            <a:chExt cx="38676935" cy="4107740"/>
          </a:xfrm>
          <a:gradFill>
            <a:gsLst>
              <a:gs pos="0">
                <a:schemeClr val="accent1">
                  <a:lumMod val="0"/>
                  <a:lumOff val="100000"/>
                </a:schemeClr>
              </a:gs>
              <a:gs pos="100000">
                <a:schemeClr val="accent1">
                  <a:lumMod val="30000"/>
                  <a:lumOff val="70000"/>
                </a:schemeClr>
              </a:gs>
            </a:gsLst>
            <a:lin ang="5400000" scaled="1"/>
          </a:gradFill>
        </p:grpSpPr>
        <p:sp>
          <p:nvSpPr>
            <p:cNvPr id="56" name="AutoShape 5">
              <a:extLst>
                <a:ext uri="{FF2B5EF4-FFF2-40B4-BE49-F238E27FC236}">
                  <a16:creationId xmlns:a16="http://schemas.microsoft.com/office/drawing/2014/main" id="{E2A175C5-E608-0C84-8E1B-BD8A8B470CED}"/>
                </a:ext>
              </a:extLst>
            </p:cNvPr>
            <p:cNvSpPr>
              <a:spLocks noChangeArrowheads="1"/>
            </p:cNvSpPr>
            <p:nvPr/>
          </p:nvSpPr>
          <p:spPr bwMode="auto">
            <a:xfrm>
              <a:off x="778333" y="6046497"/>
              <a:ext cx="38676935" cy="4107740"/>
            </a:xfrm>
            <a:prstGeom prst="roundRect">
              <a:avLst>
                <a:gd name="adj" fmla="val 5225"/>
              </a:avLst>
            </a:prstGeom>
            <a:grpFill/>
            <a:ln w="57150" cmpd="thickThin">
              <a:noFill/>
              <a:round/>
              <a:headEnd/>
              <a:tailEnd/>
            </a:ln>
            <a:effectLst>
              <a:softEdge rad="0"/>
            </a:effectLst>
          </p:spPr>
          <p:txBody>
            <a:bodyPr wrap="none" lIns="125181" tIns="62591" rIns="125181" bIns="62591" anchor="ctr">
              <a:prstTxWarp prst="textNoShape">
                <a:avLst/>
              </a:prstTxWarp>
            </a:bodyPr>
            <a:lstStyle/>
            <a:p>
              <a:endParaRPr lang="en-US" dirty="0">
                <a:solidFill>
                  <a:srgbClr val="FFFFFF"/>
                </a:solidFill>
                <a:latin typeface="Baskerville" panose="02020502070401020303" pitchFamily="18" charset="0"/>
                <a:ea typeface="Baskerville" panose="02020502070401020303" pitchFamily="18" charset="0"/>
                <a:cs typeface="Calibri" panose="020F0502020204030204" pitchFamily="34" charset="0"/>
              </a:endParaRPr>
            </a:p>
          </p:txBody>
        </p:sp>
        <p:sp>
          <p:nvSpPr>
            <p:cNvPr id="57" name="Title 1">
              <a:extLst>
                <a:ext uri="{FF2B5EF4-FFF2-40B4-BE49-F238E27FC236}">
                  <a16:creationId xmlns:a16="http://schemas.microsoft.com/office/drawing/2014/main" id="{D0129588-7D89-C5BB-813C-8CB0BF396F84}"/>
                </a:ext>
              </a:extLst>
            </p:cNvPr>
            <p:cNvSpPr txBox="1">
              <a:spLocks/>
            </p:cNvSpPr>
            <p:nvPr/>
          </p:nvSpPr>
          <p:spPr>
            <a:xfrm>
              <a:off x="1395122" y="6333278"/>
              <a:ext cx="37443356" cy="3500001"/>
            </a:xfrm>
            <a:prstGeom prst="rect">
              <a:avLst/>
            </a:prstGeom>
            <a:grpFill/>
          </p:spPr>
          <p:txBody>
            <a:bodyPr vert="horz" lIns="91440" tIns="45720" rIns="91440" bIns="45720" rtlCol="0" anchor="ctr">
              <a:noAutofit/>
            </a:bodyPr>
            <a:lstStyle/>
            <a:p>
              <a:pPr defTabSz="457200">
                <a:lnSpc>
                  <a:spcPct val="150000"/>
                </a:lnSpc>
                <a:spcBef>
                  <a:spcPct val="0"/>
                </a:spcBef>
                <a:defRPr/>
              </a:pPr>
              <a:r>
                <a:rPr lang="en-US" sz="5500" b="1" dirty="0">
                  <a:latin typeface="Inter" panose="02000503000000020004" pitchFamily="2" charset="0"/>
                  <a:ea typeface="Inter" panose="02000503000000020004" pitchFamily="2" charset="0"/>
                  <a:cs typeface="Noto Serif" panose="02020600060500020200" pitchFamily="18" charset="0"/>
                </a:rPr>
                <a:t>Future Work</a:t>
              </a:r>
            </a:p>
            <a:p>
              <a:pPr defTabSz="457200">
                <a:spcBef>
                  <a:spcPct val="0"/>
                </a:spcBef>
                <a:defRPr/>
              </a:pPr>
              <a:r>
                <a:rPr lang="en-US" sz="3200" dirty="0">
                  <a:latin typeface="Inter" panose="02000503000000020004" pitchFamily="2" charset="0"/>
                  <a:ea typeface="Inter" panose="02000503000000020004" pitchFamily="2" charset="0"/>
                  <a:cs typeface="Calibri" panose="020F0502020204030204" pitchFamily="34" charset="0"/>
                </a:rPr>
                <a:t>Due to the continuing success of our data fusion efforts, we’ve considered many possible avenues of future work. The primary focus is on newly acquired hyperspectral data from the Conical Scanning Millimeter-wave Imaging Radiometer – Hyperspectral (</a:t>
              </a:r>
              <a:r>
                <a:rPr lang="en-US" sz="3200" dirty="0" err="1">
                  <a:latin typeface="Inter" panose="02000503000000020004" pitchFamily="2" charset="0"/>
                  <a:ea typeface="Inter" panose="02000503000000020004" pitchFamily="2" charset="0"/>
                  <a:cs typeface="Calibri" panose="020F0502020204030204" pitchFamily="34" charset="0"/>
                </a:rPr>
                <a:t>CoSMIR</a:t>
              </a:r>
              <a:r>
                <a:rPr lang="en-US" sz="3200" dirty="0">
                  <a:latin typeface="Inter" panose="02000503000000020004" pitchFamily="2" charset="0"/>
                  <a:ea typeface="Inter" panose="02000503000000020004" pitchFamily="2" charset="0"/>
                  <a:cs typeface="Calibri" panose="020F0502020204030204" pitchFamily="34" charset="0"/>
                </a:rPr>
                <a:t>-H). Our goal is to utilize both simulated and real </a:t>
              </a:r>
              <a:r>
                <a:rPr lang="en-US" sz="3200" dirty="0" err="1">
                  <a:latin typeface="Inter" panose="02000503000000020004" pitchFamily="2" charset="0"/>
                  <a:ea typeface="Inter" panose="02000503000000020004" pitchFamily="2" charset="0"/>
                  <a:cs typeface="Calibri" panose="020F0502020204030204" pitchFamily="34" charset="0"/>
                </a:rPr>
                <a:t>CoSMIR</a:t>
              </a:r>
              <a:r>
                <a:rPr lang="en-US" sz="3200" dirty="0">
                  <a:latin typeface="Inter" panose="02000503000000020004" pitchFamily="2" charset="0"/>
                  <a:ea typeface="Inter" panose="02000503000000020004" pitchFamily="2" charset="0"/>
                  <a:cs typeface="Calibri" panose="020F0502020204030204" pitchFamily="34" charset="0"/>
                </a:rPr>
                <a:t>-H / BSL data for training. This will allow us to test our findings on real instrument data and move beyond the ideal nature of the simulated data we’ve been working with. We are also considering the prediction of more data points such as pressure profiles, surface temperature, and PBL height. Furthermore, we’d like to explore more sensors / instrument combinations that collect data from other parts of the spectrum such as infrared, visible, etc.</a:t>
              </a:r>
            </a:p>
          </p:txBody>
        </p:sp>
      </p:grpSp>
      <p:sp>
        <p:nvSpPr>
          <p:cNvPr id="2" name="TextBox 1">
            <a:extLst>
              <a:ext uri="{FF2B5EF4-FFF2-40B4-BE49-F238E27FC236}">
                <a16:creationId xmlns:a16="http://schemas.microsoft.com/office/drawing/2014/main" id="{840962AF-FD7B-05A1-11C0-8B0048FA33FD}"/>
              </a:ext>
            </a:extLst>
          </p:cNvPr>
          <p:cNvSpPr txBox="1"/>
          <p:nvPr/>
        </p:nvSpPr>
        <p:spPr>
          <a:xfrm>
            <a:off x="37578072" y="14435346"/>
            <a:ext cx="1160099" cy="1021079"/>
          </a:xfrm>
          <a:prstGeom prst="rect">
            <a:avLst/>
          </a:prstGeom>
          <a:solidFill>
            <a:schemeClr val="bg1"/>
          </a:solidFill>
        </p:spPr>
        <p:txBody>
          <a:bodyPr wrap="square" lIns="0" tIns="0" rIns="0" bIns="0" rtlCol="0">
            <a:noAutofit/>
          </a:bodyPr>
          <a:lstStyle/>
          <a:p>
            <a:r>
              <a:rPr lang="en-US" sz="1700" dirty="0">
                <a:latin typeface="Arial" panose="020B0604020202020204" pitchFamily="34" charset="0"/>
                <a:cs typeface="Arial" panose="020B0604020202020204" pitchFamily="34" charset="0"/>
              </a:rPr>
              <a:t>ATMS</a:t>
            </a:r>
          </a:p>
          <a:p>
            <a:r>
              <a:rPr lang="en-US" sz="1700" dirty="0">
                <a:latin typeface="Arial" panose="020B0604020202020204" pitchFamily="34" charset="0"/>
                <a:cs typeface="Arial" panose="020B0604020202020204" pitchFamily="34" charset="0"/>
              </a:rPr>
              <a:t>ATMS+BSL</a:t>
            </a:r>
          </a:p>
          <a:p>
            <a:r>
              <a:rPr lang="en-US" sz="1700" dirty="0">
                <a:latin typeface="Arial" panose="020B0604020202020204" pitchFamily="34" charset="0"/>
                <a:cs typeface="Arial" panose="020B0604020202020204" pitchFamily="34" charset="0"/>
              </a:rPr>
              <a:t>HMW</a:t>
            </a:r>
          </a:p>
          <a:p>
            <a:r>
              <a:rPr lang="en-US" sz="1700" dirty="0">
                <a:latin typeface="Arial" panose="020B0604020202020204" pitchFamily="34" charset="0"/>
                <a:cs typeface="Arial" panose="020B0604020202020204" pitchFamily="34" charset="0"/>
              </a:rPr>
              <a:t>HMW+BSL</a:t>
            </a:r>
          </a:p>
        </p:txBody>
      </p:sp>
      <p:sp>
        <p:nvSpPr>
          <p:cNvPr id="4" name="TextBox 3">
            <a:extLst>
              <a:ext uri="{FF2B5EF4-FFF2-40B4-BE49-F238E27FC236}">
                <a16:creationId xmlns:a16="http://schemas.microsoft.com/office/drawing/2014/main" id="{494F0166-D9EC-D83D-9A58-51A0905112BC}"/>
              </a:ext>
            </a:extLst>
          </p:cNvPr>
          <p:cNvSpPr txBox="1"/>
          <p:nvPr/>
        </p:nvSpPr>
        <p:spPr>
          <a:xfrm>
            <a:off x="37616171" y="22697682"/>
            <a:ext cx="1187404" cy="1021079"/>
          </a:xfrm>
          <a:prstGeom prst="rect">
            <a:avLst/>
          </a:prstGeom>
          <a:solidFill>
            <a:schemeClr val="bg1"/>
          </a:solidFill>
        </p:spPr>
        <p:txBody>
          <a:bodyPr wrap="square" lIns="0" tIns="0" rIns="0" bIns="0" rtlCol="0">
            <a:noAutofit/>
          </a:bodyPr>
          <a:lstStyle/>
          <a:p>
            <a:r>
              <a:rPr lang="en-US" sz="1700" dirty="0">
                <a:latin typeface="Arial" panose="020B0604020202020204" pitchFamily="34" charset="0"/>
                <a:cs typeface="Arial" panose="020B0604020202020204" pitchFamily="34" charset="0"/>
              </a:rPr>
              <a:t>ATMS</a:t>
            </a:r>
          </a:p>
          <a:p>
            <a:r>
              <a:rPr lang="en-US" sz="1700" dirty="0">
                <a:latin typeface="Arial" panose="020B0604020202020204" pitchFamily="34" charset="0"/>
                <a:cs typeface="Arial" panose="020B0604020202020204" pitchFamily="34" charset="0"/>
              </a:rPr>
              <a:t>ATMS+BSL</a:t>
            </a:r>
          </a:p>
          <a:p>
            <a:r>
              <a:rPr lang="en-US" sz="1700" dirty="0">
                <a:latin typeface="Arial" panose="020B0604020202020204" pitchFamily="34" charset="0"/>
                <a:cs typeface="Arial" panose="020B0604020202020204" pitchFamily="34" charset="0"/>
              </a:rPr>
              <a:t>HMW</a:t>
            </a:r>
          </a:p>
          <a:p>
            <a:r>
              <a:rPr lang="en-US" sz="1700" dirty="0">
                <a:latin typeface="Arial" panose="020B0604020202020204" pitchFamily="34" charset="0"/>
                <a:cs typeface="Arial" panose="020B0604020202020204" pitchFamily="34" charset="0"/>
              </a:rPr>
              <a:t>HMW+BSL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9E60782EF7664BA310480F98057440" ma:contentTypeVersion="15" ma:contentTypeDescription="Create a new document." ma:contentTypeScope="" ma:versionID="d7e7374d0abca4b3e0cab86e7559a950">
  <xsd:schema xmlns:xsd="http://www.w3.org/2001/XMLSchema" xmlns:xs="http://www.w3.org/2001/XMLSchema" xmlns:p="http://schemas.microsoft.com/office/2006/metadata/properties" xmlns:ns3="46c42087-9d23-4dd7-90ee-f3ad22f4dfa2" xmlns:ns4="1c2d83ae-351e-4ba9-8292-55b871957e66" targetNamespace="http://schemas.microsoft.com/office/2006/metadata/properties" ma:root="true" ma:fieldsID="844d05ebfa1d5a368c4677528fd47d4c" ns3:_="" ns4:_="">
    <xsd:import namespace="46c42087-9d23-4dd7-90ee-f3ad22f4dfa2"/>
    <xsd:import namespace="1c2d83ae-351e-4ba9-8292-55b871957e6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42087-9d23-4dd7-90ee-f3ad22f4df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2d83ae-351e-4ba9-8292-55b871957e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6c42087-9d23-4dd7-90ee-f3ad22f4dfa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0A84A9-BFCC-4764-B814-269532D192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c42087-9d23-4dd7-90ee-f3ad22f4dfa2"/>
    <ds:schemaRef ds:uri="1c2d83ae-351e-4ba9-8292-55b871957e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68A26A-D708-4F54-8506-676FF862D6C4}">
  <ds:schemaRefs>
    <ds:schemaRef ds:uri="http://purl.org/dc/elements/1.1/"/>
    <ds:schemaRef ds:uri="http://schemas.microsoft.com/office/2006/documentManagement/types"/>
    <ds:schemaRef ds:uri="http://purl.org/dc/terms/"/>
    <ds:schemaRef ds:uri="http://purl.org/dc/dcmitype/"/>
    <ds:schemaRef ds:uri="46c42087-9d23-4dd7-90ee-f3ad22f4dfa2"/>
    <ds:schemaRef ds:uri="http://schemas.microsoft.com/office/infopath/2007/PartnerControls"/>
    <ds:schemaRef ds:uri="http://schemas.microsoft.com/office/2006/metadata/properties"/>
    <ds:schemaRef ds:uri="http://schemas.openxmlformats.org/package/2006/metadata/core-properties"/>
    <ds:schemaRef ds:uri="1c2d83ae-351e-4ba9-8292-55b871957e66"/>
    <ds:schemaRef ds:uri="http://www.w3.org/XML/1998/namespace"/>
  </ds:schemaRefs>
</ds:datastoreItem>
</file>

<file path=customXml/itemProps3.xml><?xml version="1.0" encoding="utf-8"?>
<ds:datastoreItem xmlns:ds="http://schemas.openxmlformats.org/officeDocument/2006/customXml" ds:itemID="{71A3DDFB-C6EA-42A3-AD37-30A85678E6F7}">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67894</TotalTime>
  <Words>728</Words>
  <Application>Microsoft Office PowerPoint</Application>
  <PresentationFormat>Custom</PresentationFormat>
  <Paragraphs>43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Baskerville</vt:lpstr>
      <vt:lpstr>Calibri</vt:lpstr>
      <vt:lpstr>Inter</vt:lpstr>
      <vt:lpstr>Office Theme</vt:lpstr>
      <vt:lpstr>PowerPoint Presentation</vt:lpstr>
    </vt:vector>
  </TitlesOfParts>
  <Company>NASA AMES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Meloë Kacenelenbogen</dc:creator>
  <cp:lastModifiedBy>Gershman, Dave (GSFC-5870)</cp:lastModifiedBy>
  <cp:revision>1158</cp:revision>
  <cp:lastPrinted>2022-08-25T16:26:01Z</cp:lastPrinted>
  <dcterms:created xsi:type="dcterms:W3CDTF">2017-04-15T05:34:56Z</dcterms:created>
  <dcterms:modified xsi:type="dcterms:W3CDTF">2025-03-27T13:56:16Z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0x010100DA9E60782EF7664BA310480F98057440</vt:lpwstr>
  </property>
</Properties>
</file>