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</p:sldMasterIdLst>
  <p:notesMasterIdLst>
    <p:notesMasterId r:id="rId36"/>
  </p:notesMasterIdLst>
  <p:sldIdLst>
    <p:sldId id="269" r:id="rId2"/>
    <p:sldId id="271" r:id="rId3"/>
    <p:sldId id="2147479587" r:id="rId4"/>
    <p:sldId id="2147479589" r:id="rId5"/>
    <p:sldId id="2147479588" r:id="rId6"/>
    <p:sldId id="2147479591" r:id="rId7"/>
    <p:sldId id="2147479590" r:id="rId8"/>
    <p:sldId id="2147479558" r:id="rId9"/>
    <p:sldId id="2147479615" r:id="rId10"/>
    <p:sldId id="2147479616" r:id="rId11"/>
    <p:sldId id="2147479621" r:id="rId12"/>
    <p:sldId id="2147479617" r:id="rId13"/>
    <p:sldId id="2147479620" r:id="rId14"/>
    <p:sldId id="2147479619" r:id="rId15"/>
    <p:sldId id="2147479614" r:id="rId16"/>
    <p:sldId id="2147479559" r:id="rId17"/>
    <p:sldId id="2147479599" r:id="rId18"/>
    <p:sldId id="2147479595" r:id="rId19"/>
    <p:sldId id="2147479598" r:id="rId20"/>
    <p:sldId id="2147479602" r:id="rId21"/>
    <p:sldId id="2147479600" r:id="rId22"/>
    <p:sldId id="2147479604" r:id="rId23"/>
    <p:sldId id="2147479603" r:id="rId24"/>
    <p:sldId id="2147479609" r:id="rId25"/>
    <p:sldId id="2147479622" r:id="rId26"/>
    <p:sldId id="2147479608" r:id="rId27"/>
    <p:sldId id="2147479606" r:id="rId28"/>
    <p:sldId id="2147479623" r:id="rId29"/>
    <p:sldId id="2147479607" r:id="rId30"/>
    <p:sldId id="2147479605" r:id="rId31"/>
    <p:sldId id="2147479624" r:id="rId32"/>
    <p:sldId id="2147479610" r:id="rId33"/>
    <p:sldId id="2147479611" r:id="rId34"/>
    <p:sldId id="214747961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CE5CD"/>
    <a:srgbClr val="C9DAF8"/>
    <a:srgbClr val="D9EAD3"/>
    <a:srgbClr val="D0E0E3"/>
    <a:srgbClr val="D9D2E9"/>
    <a:srgbClr val="A2C4C9"/>
    <a:srgbClr val="A0AC9B"/>
    <a:srgbClr val="B6D7A8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4163AF-CA4A-430F-81E3-A7C2302A4E22}" v="2" dt="2025-04-02T11:23:49.0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56" y="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13625-F780-4664-B539-945AD998D56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DA5A9-6D35-4B84-95DD-DFA9AFE7D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5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8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A Silicon Valley 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8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2BD2657-EB9C-7245-3ED2-336A9A72F269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920240"/>
            <a:ext cx="10515600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22E236-C5A7-66E8-7B04-3B97B979C9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4870465-C20F-2839-9F69-CE6B6CB12F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8CEB8-A8A5-A1FD-C683-6C2DA198A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65"/>
            <a:ext cx="10439399" cy="7275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A2E1FA-EC2E-7B1B-FD0B-004C679F2857}"/>
              </a:ext>
            </a:extLst>
          </p:cNvPr>
          <p:cNvSpPr/>
          <p:nvPr userDrawn="1"/>
        </p:nvSpPr>
        <p:spPr>
          <a:xfrm>
            <a:off x="10439400" y="0"/>
            <a:ext cx="1752600" cy="7264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E04BCA-8C1C-99F5-17F0-C572BCACC3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53" y="66541"/>
            <a:ext cx="1190694" cy="5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ASA Logo">
            <a:extLst>
              <a:ext uri="{FF2B5EF4-FFF2-40B4-BE49-F238E27FC236}">
                <a16:creationId xmlns:a16="http://schemas.microsoft.com/office/drawing/2014/main" id="{54FC55B1-0699-4B8C-E2FA-835DBC4EB8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-20156"/>
            <a:ext cx="664785" cy="5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5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24FF-7E93-BE8D-0417-7C39A8BC98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sz="60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9EB7-1B93-A291-F325-23CCAF798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BDEF-A794-81A0-DCA8-37C3B11C1B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206CD-AFAE-3F93-9842-F62382FA9E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65"/>
            <a:ext cx="10439399" cy="7275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3E1C2E-1D31-C206-E5E8-710B84302163}"/>
              </a:ext>
            </a:extLst>
          </p:cNvPr>
          <p:cNvSpPr/>
          <p:nvPr userDrawn="1"/>
        </p:nvSpPr>
        <p:spPr>
          <a:xfrm>
            <a:off x="10439400" y="0"/>
            <a:ext cx="1752600" cy="7264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8B7B195-7E2F-2292-5CAA-2C4ACBF0F4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53" y="66541"/>
            <a:ext cx="1190694" cy="5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ASA Logo">
            <a:extLst>
              <a:ext uri="{FF2B5EF4-FFF2-40B4-BE49-F238E27FC236}">
                <a16:creationId xmlns:a16="http://schemas.microsoft.com/office/drawing/2014/main" id="{33E91154-5A00-A277-C19F-EE9AAB5F7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-20156"/>
            <a:ext cx="664785" cy="5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99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F69FD8-4354-4D23-9BE1-EE40FDD7E6B3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920240"/>
            <a:ext cx="5181603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8BCFB33-A7FA-E774-E3E6-5265E7FA623E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172200" y="1920240"/>
            <a:ext cx="5181603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B8A5EB4-15BD-E2A6-F57C-04CAE99E4F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9332BD9-B623-7D95-6E80-DB037B0441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C6846B-A19B-096D-6463-B4644BD6FF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65"/>
            <a:ext cx="10439399" cy="7275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AD58B5-CB41-9845-C7C1-8775744C555E}"/>
              </a:ext>
            </a:extLst>
          </p:cNvPr>
          <p:cNvSpPr/>
          <p:nvPr userDrawn="1"/>
        </p:nvSpPr>
        <p:spPr>
          <a:xfrm>
            <a:off x="10439400" y="0"/>
            <a:ext cx="1752600" cy="7264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914FF64-D57D-8ED6-B8C6-9841D4DBAB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53" y="66541"/>
            <a:ext cx="1190694" cy="5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ASA Logo">
            <a:extLst>
              <a:ext uri="{FF2B5EF4-FFF2-40B4-BE49-F238E27FC236}">
                <a16:creationId xmlns:a16="http://schemas.microsoft.com/office/drawing/2014/main" id="{CFFA51C1-E8E4-B229-8D4A-A3BAF0B2DD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-20156"/>
            <a:ext cx="664785" cy="5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051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987B6D4-D4A1-F17A-E9B3-F0776EC128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9784" y="192024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63EF1CA-6079-C4A4-C2AB-829473ED20AC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9784" y="2744150"/>
            <a:ext cx="5157782" cy="3749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A269B9E-A3A1-2F73-80BB-80206B5C789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172200" y="192024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0B80086-7359-3254-35CB-42460EE1606C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172200" y="2744150"/>
            <a:ext cx="5183184" cy="3749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E0B393-0B8C-27A4-017A-2DCF2CEC8C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8FAB6B7-505E-AD80-1CBF-2AE81AD284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33CF6-1AC9-E1C8-E6E6-9C6AE18AD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65"/>
            <a:ext cx="10439399" cy="7275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4D92BE-B21C-35F4-CF5A-3A24DB56F0F1}"/>
              </a:ext>
            </a:extLst>
          </p:cNvPr>
          <p:cNvSpPr/>
          <p:nvPr userDrawn="1"/>
        </p:nvSpPr>
        <p:spPr>
          <a:xfrm>
            <a:off x="10439400" y="0"/>
            <a:ext cx="1752600" cy="7264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6EFF9EF-2C48-AA29-D4C9-4EEA5EAEF3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53" y="66541"/>
            <a:ext cx="1190694" cy="5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ASA Logo">
            <a:extLst>
              <a:ext uri="{FF2B5EF4-FFF2-40B4-BE49-F238E27FC236}">
                <a16:creationId xmlns:a16="http://schemas.microsoft.com/office/drawing/2014/main" id="{05B92897-1278-57A0-183B-D7103696F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-20156"/>
            <a:ext cx="664785" cy="5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69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2BF42-F2BA-CC0F-C932-4DEDDF10AF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914400"/>
            <a:ext cx="3932240" cy="12606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CDCEA-CD59-EC9C-8230-3C9CB9392F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14400"/>
            <a:ext cx="6172200" cy="5577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8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EDD4C-1F3C-DB8F-3E5C-D472B8E7579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175019"/>
            <a:ext cx="3932240" cy="43159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C4881-22F5-8555-EFFD-A55C34D4597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F6407-4A4B-2AAB-05A7-28939E06B1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65"/>
            <a:ext cx="10439399" cy="7275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24B6F0-843A-DF8D-F437-E728EFF3FE76}"/>
              </a:ext>
            </a:extLst>
          </p:cNvPr>
          <p:cNvSpPr/>
          <p:nvPr userDrawn="1"/>
        </p:nvSpPr>
        <p:spPr>
          <a:xfrm>
            <a:off x="10439400" y="0"/>
            <a:ext cx="1752600" cy="7264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80A8E15-B5ED-9345-47B8-FA75EDFA91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53" y="66541"/>
            <a:ext cx="1190694" cy="5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ASA Logo">
            <a:extLst>
              <a:ext uri="{FF2B5EF4-FFF2-40B4-BE49-F238E27FC236}">
                <a16:creationId xmlns:a16="http://schemas.microsoft.com/office/drawing/2014/main" id="{362FFD19-4D66-124C-DDF7-3165064BCE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-20156"/>
            <a:ext cx="664785" cy="5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06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CEABC-9B48-FC14-61D7-6DE6390F10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B98A1-CD40-651C-C79D-A96C42E71C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0E629-BAB4-5E85-553B-40FC9983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65"/>
            <a:ext cx="10439399" cy="7275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1F3D29-4FCC-EAA1-8857-52A0FEEFA66E}"/>
              </a:ext>
            </a:extLst>
          </p:cNvPr>
          <p:cNvSpPr/>
          <p:nvPr userDrawn="1"/>
        </p:nvSpPr>
        <p:spPr>
          <a:xfrm>
            <a:off x="10439400" y="0"/>
            <a:ext cx="1752600" cy="7264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18D47A8-9418-2AB5-D088-E23526BB18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53" y="66541"/>
            <a:ext cx="1190694" cy="5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ASA Logo">
            <a:extLst>
              <a:ext uri="{FF2B5EF4-FFF2-40B4-BE49-F238E27FC236}">
                <a16:creationId xmlns:a16="http://schemas.microsoft.com/office/drawing/2014/main" id="{03F36F73-0ABF-396F-0C64-10A0152081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-20156"/>
            <a:ext cx="664785" cy="5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55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 (Light)"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CEABC-9B48-FC14-61D7-6DE6390F10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B98A1-CD40-651C-C79D-A96C42E71C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0E629-BAB4-5E85-553B-40FC9983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65"/>
            <a:ext cx="10439399" cy="7275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1F3D29-4FCC-EAA1-8857-52A0FEEFA66E}"/>
              </a:ext>
            </a:extLst>
          </p:cNvPr>
          <p:cNvSpPr/>
          <p:nvPr userDrawn="1"/>
        </p:nvSpPr>
        <p:spPr>
          <a:xfrm>
            <a:off x="10439400" y="0"/>
            <a:ext cx="1752600" cy="7264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156276A-00F0-F41A-28A9-B0FCE2ACD4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53" y="66541"/>
            <a:ext cx="1190694" cy="5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ASA Logo">
            <a:extLst>
              <a:ext uri="{FF2B5EF4-FFF2-40B4-BE49-F238E27FC236}">
                <a16:creationId xmlns:a16="http://schemas.microsoft.com/office/drawing/2014/main" id="{A02031C2-0819-66B6-DB2E-065933D859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-20156"/>
            <a:ext cx="664785" cy="5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22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Ligh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0C904-A17A-69FF-4D7E-7B5C7A0D82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D047C-6086-F212-9502-065D10AE5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065"/>
            <a:ext cx="10439399" cy="7275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FAFF8B-8FF8-26C6-74FF-1C22E68E2CD1}"/>
              </a:ext>
            </a:extLst>
          </p:cNvPr>
          <p:cNvSpPr/>
          <p:nvPr userDrawn="1"/>
        </p:nvSpPr>
        <p:spPr>
          <a:xfrm>
            <a:off x="10439400" y="0"/>
            <a:ext cx="1752600" cy="7264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920" y="50801"/>
            <a:ext cx="7315200" cy="72887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841" y="864704"/>
            <a:ext cx="11806279" cy="5519911"/>
          </a:xfrm>
        </p:spPr>
        <p:txBody>
          <a:bodyPr/>
          <a:lstStyle>
            <a:lvl1pPr marL="347663" indent="-347663">
              <a:buFont typeface="Wingdings" panose="05000000000000000000" pitchFamily="2" charset="2"/>
              <a:buChar char="Ø"/>
              <a:defRPr/>
            </a:lvl1pPr>
            <a:lvl2pPr marL="685800" indent="-228600">
              <a:defRPr/>
            </a:lvl2pPr>
            <a:lvl3pPr marL="1033463" indent="-228600">
              <a:buFont typeface="Calibri" panose="020F0502020204030204" pitchFamily="34" charset="0"/>
              <a:buChar char="–"/>
              <a:defRPr/>
            </a:lvl3pPr>
            <a:lvl4pPr marL="1371600" indent="-2286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6AA8F-FC06-4718-86B3-408BFF8EB55A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62E-A40A-40A0-8098-A0985BA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1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A37D393-6E56-0A05-96B0-1004D75E14DA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1524003" y="3710104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B11633F-C148-2CFC-E4D8-852B8190E6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044296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8EB2797-C010-28AD-0FE1-E275D55491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Dark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05D7-E2D3-07B2-C56F-F32FD0FFA9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BE7F8-08E6-53D1-D747-C8082EE1AE37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920240"/>
            <a:ext cx="10515600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469D9-58A4-40D5-58C4-B5EB36C437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8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Dark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D141-9579-441D-855F-34EBCDE6E1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sz="60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F2010-86B3-2248-71D7-EDD1EBFAA5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43E79-12AE-3D51-BA61-871DF338F9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Dark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6F4D5D-7D69-E193-3F59-A0C438A71B0E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920240"/>
            <a:ext cx="5181603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ADAE19E-583F-4559-9A7B-ED7341451ED4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172200" y="1920240"/>
            <a:ext cx="5181603" cy="45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5E9461FE-6AA3-7F99-802F-776B4C96C7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66854C3-0563-1DFD-0652-71B32FB066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Dark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018A354-0A53-4CF8-3AF5-01ED5492CD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9784" y="192024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701FEDC-CFCF-4603-7938-732EDCC8A931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9784" y="2744150"/>
            <a:ext cx="5157782" cy="3749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99F3B27-8173-D732-54CE-9CACFA6FA8A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172200" y="192024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057A3C7-48BC-C319-BC9E-746865D2FCC4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172200" y="2744150"/>
            <a:ext cx="5183184" cy="3749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F92BC8-3D51-53A6-8AEB-E6DB0C6C79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47C5052-87AD-BD97-354A-FB13E896D1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32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Dark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8A39-C92B-3CF0-BE0A-74CF44C1AD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914400"/>
            <a:ext cx="3932240" cy="12606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sz="32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37F67-1C4D-413D-7DD1-F479444C78A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14400"/>
            <a:ext cx="6172200" cy="5577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32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8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4046A-48B3-9977-2736-17B62EA61AFE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4" y="2175019"/>
            <a:ext cx="3932240" cy="43159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F7DAD-0A32-60FE-9E18-57E7C8F746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5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Dark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580A-40FD-9498-330A-3254061486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914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8A7B8-43C0-1750-1EF7-C8B37A637E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Dark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7C174A-9F08-2B59-C7F1-E45AAD2C6E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529BB2-B9A3-7105-C0BB-612D93AB1DD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409614" y="6473284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6" r:id="rId16"/>
    <p:sldLayoutId id="2147483705" r:id="rId17"/>
    <p:sldLayoutId id="2147483707" r:id="rId18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t9G36CDLzIg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57137" y="2055975"/>
            <a:ext cx="5251391" cy="2209800"/>
          </a:xfrm>
        </p:spPr>
        <p:txBody>
          <a:bodyPr/>
          <a:lstStyle/>
          <a:p>
            <a:r>
              <a:rPr lang="en-US" sz="7200" dirty="0">
                <a:latin typeface="Abadi Extra Light" panose="020B0204020104020204" pitchFamily="34" charset="0"/>
              </a:rPr>
              <a:t>Requirement </a:t>
            </a:r>
            <a:br>
              <a:rPr lang="en-US" sz="7200" dirty="0">
                <a:latin typeface="Abadi Extra Light" panose="020B0204020104020204" pitchFamily="34" charset="0"/>
              </a:rPr>
            </a:br>
            <a:r>
              <a:rPr lang="en-US" sz="7200" dirty="0">
                <a:latin typeface="Abadi Extra Light" panose="020B0204020104020204" pitchFamily="34" charset="0"/>
              </a:rPr>
              <a:t>Architectures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686408-6C34-DD3E-456E-26BFC85FFF15}"/>
              </a:ext>
            </a:extLst>
          </p:cNvPr>
          <p:cNvGrpSpPr/>
          <p:nvPr/>
        </p:nvGrpSpPr>
        <p:grpSpPr>
          <a:xfrm>
            <a:off x="1246909" y="4053694"/>
            <a:ext cx="9707418" cy="1938992"/>
            <a:chOff x="2590799" y="4191000"/>
            <a:chExt cx="7696201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539F11-CB1E-F2FE-4F5E-5D6C80FB1124}"/>
                </a:ext>
              </a:extLst>
            </p:cNvPr>
            <p:cNvSpPr txBox="1"/>
            <p:nvPr/>
          </p:nvSpPr>
          <p:spPr>
            <a:xfrm>
              <a:off x="2590799" y="4191000"/>
              <a:ext cx="76962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Application to Space Missions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Examples from: </a:t>
              </a:r>
              <a:r>
                <a:rPr lang="en-US" sz="24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BioSentinel, MSR-EEV-TPS, HelioSwarm</a:t>
              </a:r>
            </a:p>
            <a:p>
              <a:pPr algn="ctr"/>
              <a:endPara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Spaceflight Division, Systems Engineering Integration &amp; Testing</a:t>
              </a:r>
            </a:p>
            <a:p>
              <a:pPr algn="ctr"/>
              <a:endPara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18CD4B6-3F4D-A524-EC22-D6C1D3760938}"/>
                </a:ext>
              </a:extLst>
            </p:cNvPr>
            <p:cNvCxnSpPr>
              <a:cxnSpLocks/>
            </p:cNvCxnSpPr>
            <p:nvPr/>
          </p:nvCxnSpPr>
          <p:spPr>
            <a:xfrm>
              <a:off x="2590800" y="4191000"/>
              <a:ext cx="762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DB414-6212-963E-7A83-A54CDF483187}"/>
              </a:ext>
            </a:extLst>
          </p:cNvPr>
          <p:cNvSpPr txBox="1"/>
          <p:nvPr/>
        </p:nvSpPr>
        <p:spPr>
          <a:xfrm>
            <a:off x="1638300" y="5950803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Z.Young</a:t>
            </a:r>
            <a:endParaRPr lang="en-US" sz="24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April 17</a:t>
            </a:r>
            <a:r>
              <a:rPr lang="en-US" sz="2400" baseline="30000" dirty="0">
                <a:solidFill>
                  <a:schemeClr val="bg1"/>
                </a:solidFill>
                <a:latin typeface="Arial Nova Light" panose="020B030402020202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,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FDB877-8B3A-9854-9867-958793436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15" y="2285026"/>
            <a:ext cx="3170222" cy="15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Logo">
            <a:extLst>
              <a:ext uri="{FF2B5EF4-FFF2-40B4-BE49-F238E27FC236}">
                <a16:creationId xmlns:a16="http://schemas.microsoft.com/office/drawing/2014/main" id="{E4BEAB2A-112F-5668-F7E2-07D7B9B0B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86" y="2254179"/>
            <a:ext cx="1492686" cy="125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53253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CDF20-C891-9A2C-BE36-3A81D11D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F6CF74-E189-5EC9-1A77-7475D4E35F4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10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2514D-3D7B-84ED-51E6-9BADE4265813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Requirement Architectures - Basics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2ED67-1EB1-D35F-5D2D-3552BB448719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D64A6-79CC-C675-636B-2935C5CB7BF4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40E9E-1D9C-1A92-E73F-692AC969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6" y="866898"/>
            <a:ext cx="4871574" cy="5663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ext, case&#10;&#10;AI-generated content may be incorrect.">
            <a:extLst>
              <a:ext uri="{FF2B5EF4-FFF2-40B4-BE49-F238E27FC236}">
                <a16:creationId xmlns:a16="http://schemas.microsoft.com/office/drawing/2014/main" id="{5A0A0B27-B27E-83EE-13BD-37CC4A64F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22373"/>
          <a:stretch/>
        </p:blipFill>
        <p:spPr>
          <a:xfrm>
            <a:off x="4580889" y="393170"/>
            <a:ext cx="2774224" cy="25733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054AFF-4210-AD38-C0F2-9F0A1E0F1D4C}"/>
              </a:ext>
            </a:extLst>
          </p:cNvPr>
          <p:cNvSpPr/>
          <p:nvPr/>
        </p:nvSpPr>
        <p:spPr>
          <a:xfrm>
            <a:off x="12442" y="838220"/>
            <a:ext cx="1684017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 err="1">
                <a:solidFill>
                  <a:sysClr val="windowText" lastClr="000000"/>
                </a:solidFill>
              </a:rPr>
              <a:t>Flowdown</a:t>
            </a:r>
            <a:r>
              <a:rPr lang="en-US" sz="1050" b="1" i="1" dirty="0">
                <a:solidFill>
                  <a:sysClr val="windowText" lastClr="000000"/>
                </a:solidFill>
              </a:rPr>
              <a:t> of requirements process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17DC60-A380-2CBF-4EC4-0B64AE270D73}"/>
              </a:ext>
            </a:extLst>
          </p:cNvPr>
          <p:cNvCxnSpPr/>
          <p:nvPr/>
        </p:nvCxnSpPr>
        <p:spPr>
          <a:xfrm>
            <a:off x="5914739" y="4734962"/>
            <a:ext cx="60296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5A9460-1367-36BC-12D8-C6467653FB56}"/>
              </a:ext>
            </a:extLst>
          </p:cNvPr>
          <p:cNvCxnSpPr>
            <a:cxnSpLocks/>
          </p:cNvCxnSpPr>
          <p:nvPr/>
        </p:nvCxnSpPr>
        <p:spPr>
          <a:xfrm>
            <a:off x="6240775" y="3773786"/>
            <a:ext cx="57035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D60143-2085-493F-560C-9CDF37C5E82D}"/>
              </a:ext>
            </a:extLst>
          </p:cNvPr>
          <p:cNvCxnSpPr>
            <a:cxnSpLocks/>
          </p:cNvCxnSpPr>
          <p:nvPr/>
        </p:nvCxnSpPr>
        <p:spPr>
          <a:xfrm>
            <a:off x="6699564" y="2814120"/>
            <a:ext cx="5199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5D458B-73D6-7569-A068-468DC922563C}"/>
              </a:ext>
            </a:extLst>
          </p:cNvPr>
          <p:cNvCxnSpPr/>
          <p:nvPr/>
        </p:nvCxnSpPr>
        <p:spPr>
          <a:xfrm>
            <a:off x="5914739" y="5638800"/>
            <a:ext cx="60296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449C2-6B37-87A1-EF44-0CC041DBF972}"/>
              </a:ext>
            </a:extLst>
          </p:cNvPr>
          <p:cNvSpPr/>
          <p:nvPr/>
        </p:nvSpPr>
        <p:spPr>
          <a:xfrm>
            <a:off x="8599063" y="835985"/>
            <a:ext cx="3469758" cy="9440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ysClr val="windowText" lastClr="000000"/>
                </a:solidFill>
              </a:rPr>
              <a:t>Example Resulting Requirements Architecture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CFEE5-AD4B-AD27-AF2E-8C8B44E6E07B}"/>
              </a:ext>
            </a:extLst>
          </p:cNvPr>
          <p:cNvSpPr/>
          <p:nvPr/>
        </p:nvSpPr>
        <p:spPr>
          <a:xfrm>
            <a:off x="10826489" y="2235908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0137ED-46FE-2DC1-9BF1-B514012D54BB}"/>
              </a:ext>
            </a:extLst>
          </p:cNvPr>
          <p:cNvSpPr/>
          <p:nvPr/>
        </p:nvSpPr>
        <p:spPr>
          <a:xfrm>
            <a:off x="10826488" y="3118676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D1CBC-3CE7-1BD9-713F-70079430DF6B}"/>
              </a:ext>
            </a:extLst>
          </p:cNvPr>
          <p:cNvSpPr/>
          <p:nvPr/>
        </p:nvSpPr>
        <p:spPr>
          <a:xfrm>
            <a:off x="10826488" y="4036018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23CCAC-9CB4-C380-369A-DC347830D315}"/>
              </a:ext>
            </a:extLst>
          </p:cNvPr>
          <p:cNvSpPr/>
          <p:nvPr/>
        </p:nvSpPr>
        <p:spPr>
          <a:xfrm>
            <a:off x="10826487" y="5027169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D8458F-61C6-D413-D832-7FD38EF02441}"/>
              </a:ext>
            </a:extLst>
          </p:cNvPr>
          <p:cNvSpPr/>
          <p:nvPr/>
        </p:nvSpPr>
        <p:spPr>
          <a:xfrm>
            <a:off x="10826486" y="5867409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B4A27A-FDAA-7B90-FC71-9CB90A26AD17}"/>
              </a:ext>
            </a:extLst>
          </p:cNvPr>
          <p:cNvSpPr/>
          <p:nvPr/>
        </p:nvSpPr>
        <p:spPr>
          <a:xfrm>
            <a:off x="8599063" y="2227553"/>
            <a:ext cx="1815199" cy="398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Mission Requirements / Customer Requirements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0202DB-459D-8720-7B5A-CE9D954AB366}"/>
              </a:ext>
            </a:extLst>
          </p:cNvPr>
          <p:cNvSpPr/>
          <p:nvPr/>
        </p:nvSpPr>
        <p:spPr>
          <a:xfrm>
            <a:off x="6789427" y="2236772"/>
            <a:ext cx="1629063" cy="3980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Strategic Development Requirements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7CDECF-D0A8-EA91-30F7-4A5027C091D4}"/>
              </a:ext>
            </a:extLst>
          </p:cNvPr>
          <p:cNvSpPr/>
          <p:nvPr/>
        </p:nvSpPr>
        <p:spPr>
          <a:xfrm>
            <a:off x="7088864" y="2993394"/>
            <a:ext cx="3325398" cy="6077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Operational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System must do to be successful in meeting mission Requirements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124E6-C9E2-74AA-9EDE-3A10004C8D02}"/>
              </a:ext>
            </a:extLst>
          </p:cNvPr>
          <p:cNvSpPr/>
          <p:nvPr/>
        </p:nvSpPr>
        <p:spPr>
          <a:xfrm>
            <a:off x="6165410" y="3962113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Flight Segment/System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System must be capable of to carry out the operational requirements.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827D31-6160-707D-0D83-9DEB5CA830EB}"/>
              </a:ext>
            </a:extLst>
          </p:cNvPr>
          <p:cNvSpPr/>
          <p:nvPr/>
        </p:nvSpPr>
        <p:spPr>
          <a:xfrm>
            <a:off x="6165410" y="4874593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Sub-System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Sub-System must be capable of to enable the flight segment system capabilities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4437BD-816F-4A23-5A10-CBE7B4A30468}"/>
              </a:ext>
            </a:extLst>
          </p:cNvPr>
          <p:cNvSpPr/>
          <p:nvPr/>
        </p:nvSpPr>
        <p:spPr>
          <a:xfrm>
            <a:off x="6165410" y="5795290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Part or Element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Part or Element functional capabilities that enable the subsystem capabilities  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61EE213-DA30-5658-9904-66E5641679DD}"/>
              </a:ext>
            </a:extLst>
          </p:cNvPr>
          <p:cNvSpPr/>
          <p:nvPr/>
        </p:nvSpPr>
        <p:spPr>
          <a:xfrm rot="5400000">
            <a:off x="4298585" y="4779706"/>
            <a:ext cx="2759686" cy="40250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2CE8E731-2EAC-5291-65A7-92CB139404DD}"/>
              </a:ext>
            </a:extLst>
          </p:cNvPr>
          <p:cNvSpPr/>
          <p:nvPr/>
        </p:nvSpPr>
        <p:spPr>
          <a:xfrm rot="5400000">
            <a:off x="5410736" y="3095902"/>
            <a:ext cx="1257576" cy="40250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ConOps</a:t>
            </a:r>
          </a:p>
        </p:txBody>
      </p:sp>
    </p:spTree>
    <p:extLst>
      <p:ext uri="{BB962C8B-B14F-4D97-AF65-F5344CB8AC3E}">
        <p14:creationId xmlns:p14="http://schemas.microsoft.com/office/powerpoint/2010/main" val="382659768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5300D-E4E7-9BE0-2B09-461AAFF10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CB503F-1C05-3747-BF1A-5D2F7613860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11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4EE6E-2126-C1C5-A295-84489774139D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Requirement Architectures - Basics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6D043-7C9D-2667-1CE3-34E9D80CB10A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3320D-9512-E415-A2D6-831D30704AE9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55F0F5-91C9-DF73-20F9-5B3DE6F5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383" y="812863"/>
            <a:ext cx="8228331" cy="5746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1ADA6D-9F5D-189F-43F9-2E342A24F7C0}"/>
              </a:ext>
            </a:extLst>
          </p:cNvPr>
          <p:cNvSpPr/>
          <p:nvPr/>
        </p:nvSpPr>
        <p:spPr>
          <a:xfrm>
            <a:off x="7289762" y="6158292"/>
            <a:ext cx="4013275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Interrelationships among the systems design processes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AC48BF-AFB3-8E24-7863-0A66CE792A55}"/>
              </a:ext>
            </a:extLst>
          </p:cNvPr>
          <p:cNvSpPr txBox="1"/>
          <p:nvPr/>
        </p:nvSpPr>
        <p:spPr>
          <a:xfrm>
            <a:off x="77286" y="3553687"/>
            <a:ext cx="36346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development of a good system-level architecture is a creative, recursive, and iterative process that combines an excellent understanding of the project’s end objectives and constraints with an equally good knowledge of various potential technical means of delivering the end products.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AEDA6-7AE2-0B39-B6E8-26527A9F48E1}"/>
              </a:ext>
            </a:extLst>
          </p:cNvPr>
          <p:cNvSpPr txBox="1"/>
          <p:nvPr/>
        </p:nvSpPr>
        <p:spPr>
          <a:xfrm>
            <a:off x="51810" y="750370"/>
            <a:ext cx="3834573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</a:pPr>
            <a:r>
              <a:rPr lang="en-US" sz="2400" dirty="0"/>
              <a:t>A requirements architecture combines both operational aspects resulting from </a:t>
            </a:r>
            <a:r>
              <a:rPr lang="en-US" sz="2400" dirty="0">
                <a:highlight>
                  <a:srgbClr val="FFFF00"/>
                </a:highlight>
              </a:rPr>
              <a:t>the concept of operations </a:t>
            </a:r>
            <a:r>
              <a:rPr lang="en-US" sz="2400" dirty="0"/>
              <a:t>and system </a:t>
            </a:r>
            <a:r>
              <a:rPr lang="en-US" sz="2400" dirty="0">
                <a:highlight>
                  <a:srgbClr val="FFFF00"/>
                </a:highlight>
              </a:rPr>
              <a:t>functional decomposition </a:t>
            </a:r>
          </a:p>
          <a:p>
            <a:pPr indent="-285750">
              <a:spcBef>
                <a:spcPts val="600"/>
              </a:spcBef>
            </a:pPr>
            <a:endParaRPr lang="en-US" sz="2400" dirty="0"/>
          </a:p>
          <a:p>
            <a:pPr indent="-285750">
              <a:spcBef>
                <a:spcPts val="600"/>
              </a:spcBef>
            </a:pPr>
            <a:endParaRPr lang="en-US" sz="16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93515FF-1FE0-E89D-DC42-50F3C626803F}"/>
              </a:ext>
            </a:extLst>
          </p:cNvPr>
          <p:cNvSpPr/>
          <p:nvPr/>
        </p:nvSpPr>
        <p:spPr>
          <a:xfrm rot="19463104">
            <a:off x="7244402" y="1195861"/>
            <a:ext cx="418810" cy="1293091"/>
          </a:xfrm>
          <a:prstGeom prst="down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1754A45-3F3F-9113-B4E9-0DA4FDF0E516}"/>
              </a:ext>
            </a:extLst>
          </p:cNvPr>
          <p:cNvSpPr/>
          <p:nvPr/>
        </p:nvSpPr>
        <p:spPr>
          <a:xfrm rot="16200000">
            <a:off x="8512075" y="3039087"/>
            <a:ext cx="418810" cy="1300069"/>
          </a:xfrm>
          <a:prstGeom prst="down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4773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96C84-D835-B77A-2930-1FC813201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692CBD-7F00-328B-A2D7-43D827E4C46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12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FAAD5-39FC-6646-7B1A-F80D89E74533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Requirement Architectures - Basics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47F3-E765-B5F6-3519-64F9680FD372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9A34C-2EE7-33F9-1F3B-61467EED9819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977AC-D0EE-430D-5C4B-142985F37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537" y="942016"/>
            <a:ext cx="5673717" cy="4786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77BF9C-D5A3-CD5E-D560-3659496E0885}"/>
              </a:ext>
            </a:extLst>
          </p:cNvPr>
          <p:cNvSpPr txBox="1"/>
          <p:nvPr/>
        </p:nvSpPr>
        <p:spPr>
          <a:xfrm>
            <a:off x="51809" y="750370"/>
            <a:ext cx="616792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</a:pPr>
            <a:r>
              <a:rPr lang="en-US" sz="2400" dirty="0"/>
              <a:t>System Logical / Functional Breakdown</a:t>
            </a:r>
          </a:p>
          <a:p>
            <a:pPr indent="-285750">
              <a:spcBef>
                <a:spcPts val="600"/>
              </a:spcBef>
            </a:pPr>
            <a:endParaRPr lang="en-US" sz="2400" dirty="0"/>
          </a:p>
          <a:p>
            <a:pPr indent="-285750">
              <a:spcBef>
                <a:spcPts val="600"/>
              </a:spcBef>
            </a:pP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DEBAC-1151-D5D2-88B5-E99AD29E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6" y="1609504"/>
            <a:ext cx="6138644" cy="41187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10E541-BE77-D674-E021-F84CD6E82293}"/>
              </a:ext>
            </a:extLst>
          </p:cNvPr>
          <p:cNvSpPr/>
          <p:nvPr/>
        </p:nvSpPr>
        <p:spPr>
          <a:xfrm>
            <a:off x="7289762" y="5883290"/>
            <a:ext cx="4013275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Example Logical Breakdown Structure</a:t>
            </a:r>
          </a:p>
        </p:txBody>
      </p:sp>
    </p:spTree>
    <p:extLst>
      <p:ext uri="{BB962C8B-B14F-4D97-AF65-F5344CB8AC3E}">
        <p14:creationId xmlns:p14="http://schemas.microsoft.com/office/powerpoint/2010/main" val="260169605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8BCEA-87F0-7A3D-5135-1EA872583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1B245F-F645-072F-C173-BEF924AAE363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13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31E42-DD84-2776-465F-0811A2C9C020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Requirement Architectures - Basics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06441-1270-70A3-936B-86C522A87A6A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ABD10-562C-4E09-316F-A93CF11F8033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D1AAA9-1E45-98BA-E546-05D6E819549D}"/>
              </a:ext>
            </a:extLst>
          </p:cNvPr>
          <p:cNvSpPr txBox="1"/>
          <p:nvPr/>
        </p:nvSpPr>
        <p:spPr>
          <a:xfrm>
            <a:off x="51809" y="750370"/>
            <a:ext cx="616792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</a:pPr>
            <a:r>
              <a:rPr lang="en-US" sz="2400" dirty="0"/>
              <a:t>Traceability / Allocation</a:t>
            </a:r>
          </a:p>
          <a:p>
            <a:pPr indent="-285750">
              <a:spcBef>
                <a:spcPts val="600"/>
              </a:spcBef>
            </a:pPr>
            <a:endParaRPr lang="en-US" sz="2400" dirty="0"/>
          </a:p>
          <a:p>
            <a:pPr indent="-285750">
              <a:spcBef>
                <a:spcPts val="600"/>
              </a:spcBef>
            </a:pP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D4B7FE-706B-6641-D714-DC6220C69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20" y="1204152"/>
            <a:ext cx="8513519" cy="512632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554E0-C2A7-A5A1-A41D-191951639B25}"/>
              </a:ext>
            </a:extLst>
          </p:cNvPr>
          <p:cNvCxnSpPr>
            <a:cxnSpLocks/>
          </p:cNvCxnSpPr>
          <p:nvPr/>
        </p:nvCxnSpPr>
        <p:spPr>
          <a:xfrm>
            <a:off x="165789" y="3192782"/>
            <a:ext cx="477943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A0443A-80F6-A70D-5A99-0262160D3147}"/>
              </a:ext>
            </a:extLst>
          </p:cNvPr>
          <p:cNvCxnSpPr>
            <a:cxnSpLocks/>
          </p:cNvCxnSpPr>
          <p:nvPr/>
        </p:nvCxnSpPr>
        <p:spPr>
          <a:xfrm>
            <a:off x="143445" y="2102488"/>
            <a:ext cx="487642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67CB5D7-536D-0617-0074-2E0AD99B3F44}"/>
              </a:ext>
            </a:extLst>
          </p:cNvPr>
          <p:cNvSpPr/>
          <p:nvPr/>
        </p:nvSpPr>
        <p:spPr>
          <a:xfrm>
            <a:off x="2323991" y="1481988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4F06F2-6F54-82D0-B451-CFAE3704E6AB}"/>
              </a:ext>
            </a:extLst>
          </p:cNvPr>
          <p:cNvSpPr/>
          <p:nvPr/>
        </p:nvSpPr>
        <p:spPr>
          <a:xfrm>
            <a:off x="2323991" y="2490870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F8B8E8-1CD0-659E-8226-7D2ABABEED07}"/>
              </a:ext>
            </a:extLst>
          </p:cNvPr>
          <p:cNvSpPr/>
          <p:nvPr/>
        </p:nvSpPr>
        <p:spPr>
          <a:xfrm>
            <a:off x="2323990" y="3476484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BC03E7-0C82-B21A-6605-634B994F84B0}"/>
              </a:ext>
            </a:extLst>
          </p:cNvPr>
          <p:cNvCxnSpPr>
            <a:cxnSpLocks/>
          </p:cNvCxnSpPr>
          <p:nvPr/>
        </p:nvCxnSpPr>
        <p:spPr>
          <a:xfrm>
            <a:off x="165788" y="4150941"/>
            <a:ext cx="477943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AB2AC-5F24-81B8-3FF7-8E5208442446}"/>
              </a:ext>
            </a:extLst>
          </p:cNvPr>
          <p:cNvSpPr/>
          <p:nvPr/>
        </p:nvSpPr>
        <p:spPr>
          <a:xfrm>
            <a:off x="251906" y="1356579"/>
            <a:ext cx="1871989" cy="6077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Operational Requirements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FC6B2C-316C-CC4A-3C0C-4A28167CBE49}"/>
              </a:ext>
            </a:extLst>
          </p:cNvPr>
          <p:cNvSpPr/>
          <p:nvPr/>
        </p:nvSpPr>
        <p:spPr>
          <a:xfrm>
            <a:off x="251906" y="2367648"/>
            <a:ext cx="1871989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Flight Segment/System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D06E61-34EB-D3CD-5462-72F7F7B20D55}"/>
              </a:ext>
            </a:extLst>
          </p:cNvPr>
          <p:cNvSpPr/>
          <p:nvPr/>
        </p:nvSpPr>
        <p:spPr>
          <a:xfrm>
            <a:off x="251906" y="3405668"/>
            <a:ext cx="1871989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Sub-System Requirements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016D39-AB05-6370-119C-B70B2D26DBAB}"/>
              </a:ext>
            </a:extLst>
          </p:cNvPr>
          <p:cNvSpPr/>
          <p:nvPr/>
        </p:nvSpPr>
        <p:spPr>
          <a:xfrm>
            <a:off x="251906" y="4328341"/>
            <a:ext cx="1871989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Part or Element Requirements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47EE61-673A-1B29-B74A-07EFCE7C98EF}"/>
              </a:ext>
            </a:extLst>
          </p:cNvPr>
          <p:cNvSpPr/>
          <p:nvPr/>
        </p:nvSpPr>
        <p:spPr>
          <a:xfrm>
            <a:off x="2323990" y="4397915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09E3E4-4860-4AD7-090B-FEDD6C0A6B90}"/>
              </a:ext>
            </a:extLst>
          </p:cNvPr>
          <p:cNvSpPr txBox="1"/>
          <p:nvPr/>
        </p:nvSpPr>
        <p:spPr>
          <a:xfrm>
            <a:off x="165789" y="5116407"/>
            <a:ext cx="33720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</a:pPr>
            <a:r>
              <a:rPr lang="en-US" sz="1600" b="1" dirty="0"/>
              <a:t>Parent / Child Connections between requirements allow flow down/up clarity and clear impact analysis if requirements need to be changed or can not be met</a:t>
            </a:r>
          </a:p>
          <a:p>
            <a:pPr indent="-285750">
              <a:spcBef>
                <a:spcPts val="600"/>
              </a:spcBef>
            </a:pPr>
            <a:endParaRPr lang="en-US" sz="1600" b="1" dirty="0"/>
          </a:p>
          <a:p>
            <a:pPr indent="-285750">
              <a:spcBef>
                <a:spcPts val="600"/>
              </a:spcBef>
            </a:pPr>
            <a:endParaRPr lang="en-US" sz="11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4CCB9A-9B21-6747-547D-7B25124034DA}"/>
              </a:ext>
            </a:extLst>
          </p:cNvPr>
          <p:cNvSpPr/>
          <p:nvPr/>
        </p:nvSpPr>
        <p:spPr>
          <a:xfrm>
            <a:off x="5787941" y="848403"/>
            <a:ext cx="4478689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Example Allocation and Flow down of Science Pointing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404865100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8B022-FCA9-5699-2DAE-069CC626E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EE7A5-FE1B-5609-EA68-A81AB4FEDF2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14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2B645-436C-6FA8-F414-33E4ECF32ACD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Requirement Architectures - Basics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762E3-9916-ED9E-C653-613EFF9D0CF5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5B618-0335-0C76-5EFD-89D7F799B1B3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3" name="Picture 2" descr="A picture containing text, case&#10;&#10;AI-generated content may be incorrect.">
            <a:extLst>
              <a:ext uri="{FF2B5EF4-FFF2-40B4-BE49-F238E27FC236}">
                <a16:creationId xmlns:a16="http://schemas.microsoft.com/office/drawing/2014/main" id="{C952EF12-BF8E-967A-1BB3-4F16E23F2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22373"/>
          <a:stretch/>
        </p:blipFill>
        <p:spPr>
          <a:xfrm>
            <a:off x="0" y="447590"/>
            <a:ext cx="2774224" cy="257334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E1DDAF-4CD1-8641-AB88-4B6920BEDE16}"/>
              </a:ext>
            </a:extLst>
          </p:cNvPr>
          <p:cNvCxnSpPr/>
          <p:nvPr/>
        </p:nvCxnSpPr>
        <p:spPr>
          <a:xfrm>
            <a:off x="1668657" y="4734962"/>
            <a:ext cx="60296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78E11F-5012-57A2-4C71-F70DFDEA2ACA}"/>
              </a:ext>
            </a:extLst>
          </p:cNvPr>
          <p:cNvCxnSpPr>
            <a:cxnSpLocks/>
          </p:cNvCxnSpPr>
          <p:nvPr/>
        </p:nvCxnSpPr>
        <p:spPr>
          <a:xfrm>
            <a:off x="1592191" y="3773786"/>
            <a:ext cx="6106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1F0257-A92E-F56D-62DD-B047703CD03B}"/>
              </a:ext>
            </a:extLst>
          </p:cNvPr>
          <p:cNvCxnSpPr>
            <a:cxnSpLocks/>
          </p:cNvCxnSpPr>
          <p:nvPr/>
        </p:nvCxnSpPr>
        <p:spPr>
          <a:xfrm>
            <a:off x="1592191" y="2803588"/>
            <a:ext cx="6060799" cy="105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9513E9-503A-A84F-979D-61E5C06D1E00}"/>
              </a:ext>
            </a:extLst>
          </p:cNvPr>
          <p:cNvCxnSpPr/>
          <p:nvPr/>
        </p:nvCxnSpPr>
        <p:spPr>
          <a:xfrm>
            <a:off x="1668657" y="5638800"/>
            <a:ext cx="60296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A288461-1036-BC81-702A-4D2DB6511A1D}"/>
              </a:ext>
            </a:extLst>
          </p:cNvPr>
          <p:cNvSpPr/>
          <p:nvPr/>
        </p:nvSpPr>
        <p:spPr>
          <a:xfrm>
            <a:off x="4162603" y="857773"/>
            <a:ext cx="4511473" cy="9440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ysClr val="windowText" lastClr="000000"/>
                </a:solidFill>
              </a:rPr>
              <a:t>Example Interface Requirements carried in a Requirement Architecture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4D4AB-2FEB-E29B-C298-8EA0D6335630}"/>
              </a:ext>
            </a:extLst>
          </p:cNvPr>
          <p:cNvSpPr/>
          <p:nvPr/>
        </p:nvSpPr>
        <p:spPr>
          <a:xfrm>
            <a:off x="587005" y="2235908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D1267E-3FAB-5F37-5C06-B5815278E8AE}"/>
              </a:ext>
            </a:extLst>
          </p:cNvPr>
          <p:cNvSpPr/>
          <p:nvPr/>
        </p:nvSpPr>
        <p:spPr>
          <a:xfrm>
            <a:off x="587004" y="3118676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2CCA53-0478-E524-30E5-35257AD98E62}"/>
              </a:ext>
            </a:extLst>
          </p:cNvPr>
          <p:cNvSpPr/>
          <p:nvPr/>
        </p:nvSpPr>
        <p:spPr>
          <a:xfrm>
            <a:off x="587004" y="4036018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0752B5-091C-1B97-2C97-0A07706EE316}"/>
              </a:ext>
            </a:extLst>
          </p:cNvPr>
          <p:cNvSpPr/>
          <p:nvPr/>
        </p:nvSpPr>
        <p:spPr>
          <a:xfrm>
            <a:off x="587003" y="5027169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5EC301-EC44-A207-FF8C-7979A9034525}"/>
              </a:ext>
            </a:extLst>
          </p:cNvPr>
          <p:cNvSpPr/>
          <p:nvPr/>
        </p:nvSpPr>
        <p:spPr>
          <a:xfrm>
            <a:off x="587002" y="5867409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BAF731-D2AC-F622-6CBA-BF4D4ABBD864}"/>
              </a:ext>
            </a:extLst>
          </p:cNvPr>
          <p:cNvSpPr/>
          <p:nvPr/>
        </p:nvSpPr>
        <p:spPr>
          <a:xfrm>
            <a:off x="4352981" y="2227553"/>
            <a:ext cx="1815199" cy="398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Mission Requirements / Customer Requirements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CBC05A-C849-57D8-9427-AF9B84A6AA4B}"/>
              </a:ext>
            </a:extLst>
          </p:cNvPr>
          <p:cNvSpPr/>
          <p:nvPr/>
        </p:nvSpPr>
        <p:spPr>
          <a:xfrm>
            <a:off x="2543345" y="2236772"/>
            <a:ext cx="1629063" cy="3980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Strategic Development Requirements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6CBE13-B6EB-19CA-45FA-D14F8D403F4C}"/>
              </a:ext>
            </a:extLst>
          </p:cNvPr>
          <p:cNvSpPr/>
          <p:nvPr/>
        </p:nvSpPr>
        <p:spPr>
          <a:xfrm>
            <a:off x="2842782" y="2993394"/>
            <a:ext cx="3325398" cy="6077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Operational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System must do to be successful in meeting mission Requirements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B35844-1D65-C21E-D0EC-C5216A428133}"/>
              </a:ext>
            </a:extLst>
          </p:cNvPr>
          <p:cNvSpPr/>
          <p:nvPr/>
        </p:nvSpPr>
        <p:spPr>
          <a:xfrm>
            <a:off x="1919328" y="3962113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Flight Segment/System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System must be capable of to carry out the operational requirements.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48B124-8F6B-59EA-D4E8-3535B4E57F24}"/>
              </a:ext>
            </a:extLst>
          </p:cNvPr>
          <p:cNvSpPr/>
          <p:nvPr/>
        </p:nvSpPr>
        <p:spPr>
          <a:xfrm>
            <a:off x="1919328" y="4874593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Sub-System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Sub-System must be capable of to enable the flight segment system capabilities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858906-E9EA-A5CE-163A-021384110750}"/>
              </a:ext>
            </a:extLst>
          </p:cNvPr>
          <p:cNvSpPr/>
          <p:nvPr/>
        </p:nvSpPr>
        <p:spPr>
          <a:xfrm>
            <a:off x="1919328" y="5795290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Part or Element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Part or Element functional capabilities that enable the subsystem capabilities 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52CC2D-D97F-4317-CC13-6EFBEEE930B6}"/>
              </a:ext>
            </a:extLst>
          </p:cNvPr>
          <p:cNvSpPr/>
          <p:nvPr/>
        </p:nvSpPr>
        <p:spPr>
          <a:xfrm>
            <a:off x="7875000" y="3013854"/>
            <a:ext cx="3325398" cy="6077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Interacting System Operational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Support System Operational Requirement to Meet Customer Requirements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389D9F-4A15-726D-2528-A493AACE277F}"/>
              </a:ext>
            </a:extLst>
          </p:cNvPr>
          <p:cNvSpPr/>
          <p:nvPr/>
        </p:nvSpPr>
        <p:spPr>
          <a:xfrm>
            <a:off x="10094616" y="2633983"/>
            <a:ext cx="1781754" cy="3980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Example: </a:t>
            </a:r>
          </a:p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Communications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A4CAAB-653B-C0A2-D139-E4E246B25C94}"/>
              </a:ext>
            </a:extLst>
          </p:cNvPr>
          <p:cNvSpPr/>
          <p:nvPr/>
        </p:nvSpPr>
        <p:spPr>
          <a:xfrm>
            <a:off x="7875000" y="3931196"/>
            <a:ext cx="3325398" cy="6077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Interfacing System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Support System Requirement to support operations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19A8D4-AC47-7A5C-866E-7DDAD0B44209}"/>
              </a:ext>
            </a:extLst>
          </p:cNvPr>
          <p:cNvSpPr/>
          <p:nvPr/>
        </p:nvSpPr>
        <p:spPr>
          <a:xfrm>
            <a:off x="10094615" y="3663117"/>
            <a:ext cx="1781754" cy="3980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Example: </a:t>
            </a:r>
          </a:p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Launch Vehicle / Payload</a:t>
            </a: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22B85F79-9E1B-7B68-CE0A-E050CD9199C3}"/>
              </a:ext>
            </a:extLst>
          </p:cNvPr>
          <p:cNvSpPr/>
          <p:nvPr/>
        </p:nvSpPr>
        <p:spPr>
          <a:xfrm>
            <a:off x="6387203" y="3042715"/>
            <a:ext cx="1268773" cy="529951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ysClr val="windowText" lastClr="000000"/>
                </a:solidFill>
              </a:rPr>
              <a:t>Interface </a:t>
            </a:r>
            <a:r>
              <a:rPr lang="en-US" sz="900" b="1" dirty="0" err="1">
                <a:solidFill>
                  <a:sysClr val="windowText" lastClr="000000"/>
                </a:solidFill>
              </a:rPr>
              <a:t>Reqs</a:t>
            </a:r>
            <a:r>
              <a:rPr lang="en-US" sz="9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A2A027D1-88C4-BD19-2ED7-F8CD8352DBD5}"/>
              </a:ext>
            </a:extLst>
          </p:cNvPr>
          <p:cNvSpPr/>
          <p:nvPr/>
        </p:nvSpPr>
        <p:spPr>
          <a:xfrm>
            <a:off x="6418340" y="3938918"/>
            <a:ext cx="1268773" cy="529951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ysClr val="windowText" lastClr="000000"/>
                </a:solidFill>
              </a:rPr>
              <a:t>Interface </a:t>
            </a:r>
            <a:r>
              <a:rPr lang="en-US" sz="900" b="1" dirty="0" err="1">
                <a:solidFill>
                  <a:sysClr val="windowText" lastClr="000000"/>
                </a:solidFill>
              </a:rPr>
              <a:t>Reqs</a:t>
            </a:r>
            <a:r>
              <a:rPr lang="en-US" sz="900" b="1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38904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5974F-7796-BFE5-C183-DC728F42D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0D78B-F72B-5E7C-8507-465F6DF8204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15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4C8B1-22F0-383C-C5D3-C92E35206537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Requirement Architectures - Basics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3A3FC-3598-B115-FD03-DCDD79A5DAC7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8A76C-6F34-0087-9DEA-0740D2BD1947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4ADE3C-9D94-F1BC-F615-F2266E32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3" y="827972"/>
            <a:ext cx="3119797" cy="53811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0DDAB9A-CA39-AC7B-4A1F-81477361EDAB}"/>
              </a:ext>
            </a:extLst>
          </p:cNvPr>
          <p:cNvGrpSpPr/>
          <p:nvPr/>
        </p:nvGrpSpPr>
        <p:grpSpPr>
          <a:xfrm>
            <a:off x="8460524" y="827972"/>
            <a:ext cx="3609603" cy="5702557"/>
            <a:chOff x="4025059" y="856649"/>
            <a:chExt cx="3609603" cy="57025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95782F-E6E6-7D89-292B-96CC2D2E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5059" y="856649"/>
              <a:ext cx="3609603" cy="53811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31EFD9-BE96-6CD0-F8CC-1AA0376065AD}"/>
                </a:ext>
              </a:extLst>
            </p:cNvPr>
            <p:cNvSpPr/>
            <p:nvPr/>
          </p:nvSpPr>
          <p:spPr>
            <a:xfrm>
              <a:off x="4370464" y="6301489"/>
              <a:ext cx="2918791" cy="257717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i="1" dirty="0">
                  <a:solidFill>
                    <a:sysClr val="windowText" lastClr="000000"/>
                  </a:solidFill>
                </a:rPr>
                <a:t>Examples of WBS Development Errors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936A417-A90D-FC7A-AD4D-D70FADE3D34D}"/>
              </a:ext>
            </a:extLst>
          </p:cNvPr>
          <p:cNvSpPr/>
          <p:nvPr/>
        </p:nvSpPr>
        <p:spPr>
          <a:xfrm>
            <a:off x="258665" y="6250127"/>
            <a:ext cx="2918791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Relationship between PBS and WBS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41FAF3-E751-A618-877D-23DAE715E45D}"/>
              </a:ext>
            </a:extLst>
          </p:cNvPr>
          <p:cNvSpPr/>
          <p:nvPr/>
        </p:nvSpPr>
        <p:spPr>
          <a:xfrm>
            <a:off x="2602280" y="2335914"/>
            <a:ext cx="1010052" cy="5137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WBS = Work Breakdown Structure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6DA132-D43E-63A8-C784-B5F78DC3AF5F}"/>
              </a:ext>
            </a:extLst>
          </p:cNvPr>
          <p:cNvSpPr/>
          <p:nvPr/>
        </p:nvSpPr>
        <p:spPr>
          <a:xfrm>
            <a:off x="2359348" y="3854020"/>
            <a:ext cx="1080970" cy="5137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PBS = Product Breakdown Structure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FC40D8-834F-C1ED-D7D5-8AD923C9FF6D}"/>
              </a:ext>
            </a:extLst>
          </p:cNvPr>
          <p:cNvSpPr txBox="1"/>
          <p:nvPr/>
        </p:nvSpPr>
        <p:spPr>
          <a:xfrm>
            <a:off x="3612332" y="827972"/>
            <a:ext cx="4727461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285750">
              <a:spcBef>
                <a:spcPts val="600"/>
              </a:spcBef>
            </a:pPr>
            <a:r>
              <a:rPr lang="en-US" sz="2400" b="1" dirty="0"/>
              <a:t>Project Organization (Operating)</a:t>
            </a:r>
          </a:p>
          <a:p>
            <a:pPr indent="-285750">
              <a:spcBef>
                <a:spcPts val="600"/>
              </a:spcBef>
            </a:pPr>
            <a:endParaRPr lang="en-US" sz="2400" dirty="0"/>
          </a:p>
          <a:p>
            <a:pPr indent="-285750">
              <a:spcBef>
                <a:spcPts val="600"/>
              </a:spcBef>
            </a:pPr>
            <a:r>
              <a:rPr lang="en-US" sz="2400" dirty="0"/>
              <a:t>The Projects Org Chart / Work Breakdown Structure needs to align with the logical and functional decomposition residing in the requirements architecture. </a:t>
            </a:r>
          </a:p>
          <a:p>
            <a:pPr indent="-285750">
              <a:spcBef>
                <a:spcPts val="600"/>
              </a:spcBef>
            </a:pPr>
            <a:endParaRPr lang="en-US" sz="2400" dirty="0"/>
          </a:p>
          <a:p>
            <a:pPr indent="-285750">
              <a:spcBef>
                <a:spcPts val="600"/>
              </a:spcBef>
            </a:pPr>
            <a:r>
              <a:rPr lang="en-US" sz="2400" dirty="0"/>
              <a:t>This allows the modules of a requirement architecture to have clear assigned responsibilities and clear reporting paths depending within the project organization.</a:t>
            </a:r>
          </a:p>
          <a:p>
            <a:pPr indent="-285750">
              <a:spcBef>
                <a:spcPts val="6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003728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CD2AA-B1A3-A2B1-0858-BF51EE74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0"/>
            <a:ext cx="11430000" cy="1325559"/>
          </a:xfrm>
        </p:spPr>
        <p:txBody>
          <a:bodyPr/>
          <a:lstStyle/>
          <a:p>
            <a:r>
              <a:rPr lang="en-US" sz="5400" dirty="0">
                <a:latin typeface="Abadi Extra Light" panose="020B0204020104020204" pitchFamily="34" charset="0"/>
              </a:rPr>
              <a:t>Space Mission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F6F0D-9717-F34A-596B-A908EAE4A5D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91987D-6E31-4356-DD6C-DE54250144F3}"/>
              </a:ext>
            </a:extLst>
          </p:cNvPr>
          <p:cNvGrpSpPr/>
          <p:nvPr/>
        </p:nvGrpSpPr>
        <p:grpSpPr>
          <a:xfrm>
            <a:off x="1386199" y="3962400"/>
            <a:ext cx="9419602" cy="152400"/>
            <a:chOff x="2162798" y="3657600"/>
            <a:chExt cx="9419602" cy="1524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7342C58-763B-38AF-7596-2E1FC75FCF44}"/>
                </a:ext>
              </a:extLst>
            </p:cNvPr>
            <p:cNvCxnSpPr>
              <a:cxnSpLocks/>
            </p:cNvCxnSpPr>
            <p:nvPr/>
          </p:nvCxnSpPr>
          <p:spPr>
            <a:xfrm>
              <a:off x="3214999" y="3657600"/>
              <a:ext cx="7315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5557E45-9C61-4356-4470-4A479F36110A}"/>
                </a:ext>
              </a:extLst>
            </p:cNvPr>
            <p:cNvCxnSpPr>
              <a:cxnSpLocks/>
            </p:cNvCxnSpPr>
            <p:nvPr/>
          </p:nvCxnSpPr>
          <p:spPr>
            <a:xfrm>
              <a:off x="2924798" y="3733800"/>
              <a:ext cx="78956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FBE6EB-6C57-94CC-9D4C-69082C2CC74A}"/>
                </a:ext>
              </a:extLst>
            </p:cNvPr>
            <p:cNvCxnSpPr>
              <a:cxnSpLocks/>
            </p:cNvCxnSpPr>
            <p:nvPr/>
          </p:nvCxnSpPr>
          <p:spPr>
            <a:xfrm>
              <a:off x="2162798" y="3810000"/>
              <a:ext cx="94196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3594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6CE17-A013-037C-0343-5E402E12F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CBAF67-6FF4-535E-B8B2-892F055BCD2B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17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4A54A-87B4-7F27-A773-9E67B66789DF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BioSentinel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762D5-4F2E-6B3C-B640-48FF073A786F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43202-58DC-ED54-D5A3-F76A2E91EC87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10" name="Picture 9" descr="A close-up of a tennis racket&#10;&#10;AI-generated content may be incorrect.">
            <a:extLst>
              <a:ext uri="{FF2B5EF4-FFF2-40B4-BE49-F238E27FC236}">
                <a16:creationId xmlns:a16="http://schemas.microsoft.com/office/drawing/2014/main" id="{59401469-CE04-E25E-257B-C4AB42740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32" y="128456"/>
            <a:ext cx="4196699" cy="2360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39B90E-8882-723F-8A01-C5F24B7B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831272"/>
            <a:ext cx="4004388" cy="1467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EA833A-7872-7379-148A-7CF0C102B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2383613"/>
            <a:ext cx="7577331" cy="41675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Picture 7" descr="A picture containing text, case&#10;&#10;AI-generated content may be incorrect.">
            <a:extLst>
              <a:ext uri="{FF2B5EF4-FFF2-40B4-BE49-F238E27FC236}">
                <a16:creationId xmlns:a16="http://schemas.microsoft.com/office/drawing/2014/main" id="{D75AED90-E6C5-9830-CD91-7D20FFB47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96" y="1872886"/>
            <a:ext cx="8425883" cy="4443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04CCBA-FF90-B248-B6A7-BEF5D4793719}"/>
              </a:ext>
            </a:extLst>
          </p:cNvPr>
          <p:cNvSpPr/>
          <p:nvPr/>
        </p:nvSpPr>
        <p:spPr>
          <a:xfrm>
            <a:off x="8599063" y="841338"/>
            <a:ext cx="3469757" cy="100287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ysClr val="windowText" lastClr="000000"/>
                </a:solidFill>
              </a:rPr>
              <a:t>Currently Operational!</a:t>
            </a:r>
          </a:p>
          <a:p>
            <a:pPr algn="ctr"/>
            <a:r>
              <a:rPr lang="en-US" sz="1600" b="1" i="1" dirty="0">
                <a:solidFill>
                  <a:sysClr val="windowText" lastClr="000000"/>
                </a:solidFill>
              </a:rPr>
              <a:t>(Launched on SLS: Nov 16, 2022)</a:t>
            </a:r>
          </a:p>
          <a:p>
            <a:pPr algn="ctr"/>
            <a:r>
              <a:rPr lang="en-US" sz="1600" b="1" i="1" dirty="0">
                <a:solidFill>
                  <a:sysClr val="windowText" lastClr="000000"/>
                </a:solidFill>
              </a:rPr>
              <a:t>&gt; 60M Kilometers Away from Earth</a:t>
            </a:r>
            <a:endParaRPr lang="en-US" sz="2000" b="1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458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357C5-4AFF-4603-181C-58D3ECCAD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B416E5-28A8-494E-AE4F-FA07D193480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18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A22D4-AD44-C105-7122-74CBC1D25CF0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BioSentinel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FC60F-9DA0-90B4-60A6-3CECF1541067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6D209-4C86-DC19-DA90-5BEC0627EA53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3" name="Picture 2" descr="C:\Users\zwyoung\OneDrive - NASA\Project - BioSentinel\Mission Operations\MOS GDS Data Flow - Planning 5-12-2020 V6.jpg">
            <a:extLst>
              <a:ext uri="{FF2B5EF4-FFF2-40B4-BE49-F238E27FC236}">
                <a16:creationId xmlns:a16="http://schemas.microsoft.com/office/drawing/2014/main" id="{EC339A7F-74EF-CA16-B5FB-2A1422E642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30" y="873098"/>
            <a:ext cx="8465820" cy="56861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DDC7-103A-6F00-2985-B3DBEAD274B3}"/>
              </a:ext>
            </a:extLst>
          </p:cNvPr>
          <p:cNvSpPr txBox="1"/>
          <p:nvPr/>
        </p:nvSpPr>
        <p:spPr>
          <a:xfrm>
            <a:off x="51811" y="750370"/>
            <a:ext cx="3334186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</a:pPr>
            <a:r>
              <a:rPr lang="en-US" sz="2400" dirty="0"/>
              <a:t>During the course of the BioSentinel Mission the scope of the science mission expanded from: </a:t>
            </a:r>
          </a:p>
          <a:p>
            <a:pPr indent="-285750">
              <a:spcBef>
                <a:spcPts val="600"/>
              </a:spcBef>
            </a:pPr>
            <a:endParaRPr lang="en-US" sz="2400" dirty="0"/>
          </a:p>
          <a:p>
            <a:pPr indent="-285750">
              <a:spcBef>
                <a:spcPts val="600"/>
              </a:spcBef>
            </a:pPr>
            <a:r>
              <a:rPr lang="en-US" sz="2400" dirty="0"/>
              <a:t>Evaluating the effects of deep space radiation living organisms</a:t>
            </a:r>
          </a:p>
          <a:p>
            <a:pPr indent="-285750">
              <a:spcBef>
                <a:spcPts val="600"/>
              </a:spcBef>
            </a:pPr>
            <a:endParaRPr lang="en-US" sz="2400" dirty="0"/>
          </a:p>
          <a:p>
            <a:pPr indent="-285750">
              <a:spcBef>
                <a:spcPts val="600"/>
              </a:spcBef>
            </a:pPr>
            <a:r>
              <a:rPr lang="en-US" sz="2400" dirty="0"/>
              <a:t>to: the above + controlled against null G environment and null radiation environment. </a:t>
            </a:r>
          </a:p>
          <a:p>
            <a:pPr indent="-285750">
              <a:spcBef>
                <a:spcPts val="600"/>
              </a:spcBef>
            </a:pPr>
            <a:endParaRPr lang="en-US" sz="2400" dirty="0"/>
          </a:p>
          <a:p>
            <a:pPr indent="-285750">
              <a:spcBef>
                <a:spcPts val="6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309182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EECDD-1869-6D00-6120-2AE639FCE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AD2E7-F78C-6BBE-376A-E9D4B9EDFDD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19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B9722-EF01-82C5-057F-119B5CE6314D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BioSentinel – Requirement Architecture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CB01B7-6C5D-F2B6-0871-A6B7C35C2306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63C08-2F4B-E8C2-C98C-8F56E097B9F8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B7DBF6C5-BF72-7131-5714-30C98B5A9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1" y="849638"/>
            <a:ext cx="8823877" cy="57095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38180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0AAC4-973C-4E24-93B2-6DF089A42F8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47650" y="766665"/>
            <a:ext cx="11382286" cy="5946428"/>
          </a:xfrm>
          <a:prstGeom prst="rect">
            <a:avLst/>
          </a:prstGeom>
        </p:spPr>
        <p:txBody>
          <a:bodyPr/>
          <a:lstStyle/>
          <a:p>
            <a:pPr marL="285750" indent="-285750">
              <a:spcBef>
                <a:spcPts val="600"/>
              </a:spcBef>
            </a:pPr>
            <a:r>
              <a:rPr lang="en-US" sz="3200" dirty="0"/>
              <a:t>Welcome…</a:t>
            </a:r>
          </a:p>
          <a:p>
            <a:pPr marL="285750" indent="-285750">
              <a:spcBef>
                <a:spcPts val="600"/>
              </a:spcBef>
            </a:pPr>
            <a:r>
              <a:rPr lang="en-US" sz="3200" dirty="0"/>
              <a:t>Brief Introduction, a little about me</a:t>
            </a:r>
          </a:p>
          <a:p>
            <a:pPr marL="285750" indent="-285750">
              <a:spcBef>
                <a:spcPts val="600"/>
              </a:spcBef>
            </a:pPr>
            <a:r>
              <a:rPr lang="en-US" sz="3200" dirty="0"/>
              <a:t>Requirement Architectures, </a:t>
            </a:r>
            <a:r>
              <a:rPr lang="en-US" sz="2800" dirty="0"/>
              <a:t>What are they… 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/>
              <a:t>System Functional Breakdown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/>
              <a:t>Traceability / Allocation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/>
              <a:t>System Interfaces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/>
              <a:t>Project Organization (Operating)</a:t>
            </a:r>
          </a:p>
          <a:p>
            <a:pPr marL="285750" indent="-285750">
              <a:spcBef>
                <a:spcPts val="600"/>
              </a:spcBef>
            </a:pPr>
            <a:r>
              <a:rPr lang="en-US" sz="3200" dirty="0"/>
              <a:t>Applied Examples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/>
              <a:t>BioSentinel Mission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/>
              <a:t>Mars Sample Return – Earth Entry Vehicle – TPS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/>
              <a:t>HelioSwarm</a:t>
            </a:r>
          </a:p>
          <a:p>
            <a:pPr marL="285750" indent="-285750">
              <a:spcBef>
                <a:spcPts val="600"/>
              </a:spcBef>
            </a:pPr>
            <a:r>
              <a:rPr lang="en-US" sz="3200" dirty="0"/>
              <a:t>Summary / Conclusions </a:t>
            </a:r>
          </a:p>
          <a:p>
            <a:pPr marL="742950" lvl="1" indent="-285750">
              <a:spcBef>
                <a:spcPts val="600"/>
              </a:spcBef>
            </a:pPr>
            <a:endParaRPr lang="en-US" sz="2800" dirty="0"/>
          </a:p>
          <a:p>
            <a:pPr marL="742950" lvl="1" indent="-285750">
              <a:spcBef>
                <a:spcPts val="600"/>
              </a:spcBef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878-8344-D9B4-01A2-5F5B90DE9FE3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Introduction &amp; Agenda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A5BB37-5CF3-3399-C44C-CB06C8D95A6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</a:t>
            </a:fld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F05A9-2304-3C31-25D3-0D9736F4F449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D28D5-EC65-33E3-FAC3-45FF5BEEE48B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626029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20009-69F4-3BD9-2B51-24CDBE3FF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66C933-B28A-A836-AAB8-283DF8E2CB13}"/>
              </a:ext>
            </a:extLst>
          </p:cNvPr>
          <p:cNvGrpSpPr/>
          <p:nvPr/>
        </p:nvGrpSpPr>
        <p:grpSpPr>
          <a:xfrm>
            <a:off x="3099951" y="818229"/>
            <a:ext cx="8915399" cy="5740977"/>
            <a:chOff x="2785916" y="818229"/>
            <a:chExt cx="8915399" cy="5740977"/>
          </a:xfrm>
        </p:grpSpPr>
        <p:pic>
          <p:nvPicPr>
            <p:cNvPr id="12292" name="Picture 4" descr="The Value of Heritage: Reducing Costs and Complexity for Mars Sample Return  | Lockheed Martin">
              <a:extLst>
                <a:ext uri="{FF2B5EF4-FFF2-40B4-BE49-F238E27FC236}">
                  <a16:creationId xmlns:a16="http://schemas.microsoft.com/office/drawing/2014/main" id="{7840A92A-E695-A05E-6FF6-739FFEE31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916" y="818229"/>
              <a:ext cx="8915399" cy="57409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DA7B29CA-2AD4-A893-5B29-6100B8404F58}"/>
                </a:ext>
              </a:extLst>
            </p:cNvPr>
            <p:cNvSpPr/>
            <p:nvPr/>
          </p:nvSpPr>
          <p:spPr>
            <a:xfrm rot="19463104">
              <a:off x="8615368" y="3739884"/>
              <a:ext cx="418810" cy="129309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A736D-0A57-C049-1083-8C72BA4B168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20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71E80-F7D1-A0A4-C6D5-E117A216DFB1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Mars Sample Return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8D441-D72B-1092-E620-EBEB83225104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685B3-68F1-4436-F173-45C18C9CF771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12294" name="Picture 6" descr="ESA - Mars Sample Return logo">
            <a:extLst>
              <a:ext uri="{FF2B5EF4-FFF2-40B4-BE49-F238E27FC236}">
                <a16:creationId xmlns:a16="http://schemas.microsoft.com/office/drawing/2014/main" id="{4E8D96CB-5EDD-7721-41C8-8235D940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3" y="818228"/>
            <a:ext cx="2690531" cy="26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 Schematic of candidate Mars Sample Return Earth Entry Vehicle.">
            <a:extLst>
              <a:ext uri="{FF2B5EF4-FFF2-40B4-BE49-F238E27FC236}">
                <a16:creationId xmlns:a16="http://schemas.microsoft.com/office/drawing/2014/main" id="{8EBCE386-ADD2-20EA-AD84-7B9DFD71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" y="3577887"/>
            <a:ext cx="3198716" cy="276786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4301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978AB-C023-2C3F-4455-0E504CC3C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7A1539-28AD-C99B-F7DD-3815FB3FE4E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21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CAC19-4FCF-3CED-61A3-57686C0C386A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Mars Sample Return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E38D3E-F275-BCAD-4D1A-876B7092AEE4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B5D7B6-F779-EB7B-4FF9-04079764F645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8" name="Online Media 7" title="Mars Sample Return: Bringing Mars Rock Samples Back to Earth">
            <a:hlinkClick r:id="" action="ppaction://media"/>
            <a:extLst>
              <a:ext uri="{FF2B5EF4-FFF2-40B4-BE49-F238E27FC236}">
                <a16:creationId xmlns:a16="http://schemas.microsoft.com/office/drawing/2014/main" id="{5ACD1110-25DD-FA52-5CEF-2DC74E2899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7156" y="742859"/>
            <a:ext cx="10294395" cy="58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67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16334-C5C7-B692-515F-9F6830804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1FBEC-E503-AE7E-96B6-FCCA6EED8F3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22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67BEB-7ACF-D91E-4472-C8AAC37ABD25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MSR-EEV-TPS – Requirement Decomposition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18B23-626F-264D-55C7-B5BC25EC46BD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B8617-91E8-1F38-49B9-18AF742411D0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DB1CEF9E-1491-5D74-8FCC-DF3643F74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17" y="816089"/>
            <a:ext cx="2911255" cy="149547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602683B-8A27-F0BC-8880-BC2A216E7C99}"/>
              </a:ext>
            </a:extLst>
          </p:cNvPr>
          <p:cNvGrpSpPr/>
          <p:nvPr/>
        </p:nvGrpSpPr>
        <p:grpSpPr>
          <a:xfrm>
            <a:off x="5975928" y="816089"/>
            <a:ext cx="5822332" cy="5743117"/>
            <a:chOff x="5975928" y="816089"/>
            <a:chExt cx="5822332" cy="57431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233C19-9FB7-2FAF-2D9F-D60B633C1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5928" y="816089"/>
              <a:ext cx="5822332" cy="57431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E361E0-121C-2343-AF61-2C472A74D1F9}"/>
                </a:ext>
              </a:extLst>
            </p:cNvPr>
            <p:cNvSpPr/>
            <p:nvPr/>
          </p:nvSpPr>
          <p:spPr>
            <a:xfrm>
              <a:off x="6765925" y="3559175"/>
              <a:ext cx="603250" cy="1524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5C2468-4D13-6F2E-DA45-6105ECE99122}"/>
                </a:ext>
              </a:extLst>
            </p:cNvPr>
            <p:cNvSpPr/>
            <p:nvPr/>
          </p:nvSpPr>
          <p:spPr>
            <a:xfrm>
              <a:off x="7699375" y="3559175"/>
              <a:ext cx="603250" cy="1524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E40881-ECF4-5BE8-9D40-008B0E9704C4}"/>
                </a:ext>
              </a:extLst>
            </p:cNvPr>
            <p:cNvSpPr/>
            <p:nvPr/>
          </p:nvSpPr>
          <p:spPr>
            <a:xfrm>
              <a:off x="8632825" y="3559175"/>
              <a:ext cx="603250" cy="1524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6684CF-CD46-DE12-6946-89F3842C9A6E}"/>
                </a:ext>
              </a:extLst>
            </p:cNvPr>
            <p:cNvSpPr/>
            <p:nvPr/>
          </p:nvSpPr>
          <p:spPr>
            <a:xfrm>
              <a:off x="7673975" y="2867551"/>
              <a:ext cx="711200" cy="101249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6546A8-DAB3-95E3-086B-523813873D68}"/>
                </a:ext>
              </a:extLst>
            </p:cNvPr>
            <p:cNvSpPr/>
            <p:nvPr/>
          </p:nvSpPr>
          <p:spPr>
            <a:xfrm>
              <a:off x="7699375" y="3112114"/>
              <a:ext cx="711200" cy="101249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F4EC381-D321-F186-E91A-512B3A47358E}"/>
                </a:ext>
              </a:extLst>
            </p:cNvPr>
            <p:cNvSpPr/>
            <p:nvPr/>
          </p:nvSpPr>
          <p:spPr>
            <a:xfrm>
              <a:off x="10083222" y="2867551"/>
              <a:ext cx="711200" cy="101249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4327DC-E0E0-848F-ADBC-9A6F3E96424B}"/>
                </a:ext>
              </a:extLst>
            </p:cNvPr>
            <p:cNvSpPr/>
            <p:nvPr/>
          </p:nvSpPr>
          <p:spPr>
            <a:xfrm>
              <a:off x="8934450" y="1905049"/>
              <a:ext cx="603250" cy="101551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45D31E-49AE-7752-517D-A177095A77C0}"/>
                </a:ext>
              </a:extLst>
            </p:cNvPr>
            <p:cNvSpPr/>
            <p:nvPr/>
          </p:nvSpPr>
          <p:spPr>
            <a:xfrm>
              <a:off x="9425997" y="1441976"/>
              <a:ext cx="864178" cy="126621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5D7E30-75CA-23A4-3F48-00C538E50B52}"/>
                </a:ext>
              </a:extLst>
            </p:cNvPr>
            <p:cNvSpPr/>
            <p:nvPr/>
          </p:nvSpPr>
          <p:spPr>
            <a:xfrm>
              <a:off x="8111836" y="970984"/>
              <a:ext cx="711200" cy="70416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31667B7-5E29-5C0B-DD66-21658906CE95}"/>
                </a:ext>
              </a:extLst>
            </p:cNvPr>
            <p:cNvSpPr/>
            <p:nvPr/>
          </p:nvSpPr>
          <p:spPr>
            <a:xfrm>
              <a:off x="6592599" y="4152106"/>
              <a:ext cx="558295" cy="1524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665532-6AD0-7858-0F3A-730E1D7A54DC}"/>
                </a:ext>
              </a:extLst>
            </p:cNvPr>
            <p:cNvSpPr/>
            <p:nvPr/>
          </p:nvSpPr>
          <p:spPr>
            <a:xfrm>
              <a:off x="6833106" y="4549775"/>
              <a:ext cx="558295" cy="248444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DEC8EB-4F4C-5553-E0A0-0AE8E0E4F1CC}"/>
                </a:ext>
              </a:extLst>
            </p:cNvPr>
            <p:cNvSpPr/>
            <p:nvPr/>
          </p:nvSpPr>
          <p:spPr>
            <a:xfrm>
              <a:off x="7523669" y="4549775"/>
              <a:ext cx="558295" cy="248444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4ADD18-3487-1938-A21A-0222BFF1A85B}"/>
                </a:ext>
              </a:extLst>
            </p:cNvPr>
            <p:cNvSpPr/>
            <p:nvPr/>
          </p:nvSpPr>
          <p:spPr>
            <a:xfrm>
              <a:off x="8440451" y="4614863"/>
              <a:ext cx="584487" cy="202406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618DDE-16A2-A10F-D61B-A31F6EC85C1A}"/>
                </a:ext>
              </a:extLst>
            </p:cNvPr>
            <p:cNvSpPr/>
            <p:nvPr/>
          </p:nvSpPr>
          <p:spPr>
            <a:xfrm>
              <a:off x="9091181" y="4572793"/>
              <a:ext cx="584487" cy="225425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59EC6E-3CBB-512D-0674-612D9427853C}"/>
                </a:ext>
              </a:extLst>
            </p:cNvPr>
            <p:cNvSpPr/>
            <p:nvPr/>
          </p:nvSpPr>
          <p:spPr>
            <a:xfrm>
              <a:off x="9760674" y="4583527"/>
              <a:ext cx="584487" cy="225425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E3C4CF-6F27-FE05-7A14-B95D92603826}"/>
                </a:ext>
              </a:extLst>
            </p:cNvPr>
            <p:cNvSpPr/>
            <p:nvPr/>
          </p:nvSpPr>
          <p:spPr>
            <a:xfrm>
              <a:off x="7445088" y="5296140"/>
              <a:ext cx="584487" cy="104536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DD49212-6AF4-69A9-C68A-C93AB9D4E256}"/>
                </a:ext>
              </a:extLst>
            </p:cNvPr>
            <p:cNvSpPr/>
            <p:nvPr/>
          </p:nvSpPr>
          <p:spPr>
            <a:xfrm>
              <a:off x="11286818" y="5354884"/>
              <a:ext cx="388451" cy="83891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ECEF911-4BAF-619E-8E39-DD918C58F281}"/>
                </a:ext>
              </a:extLst>
            </p:cNvPr>
            <p:cNvSpPr/>
            <p:nvPr/>
          </p:nvSpPr>
          <p:spPr>
            <a:xfrm>
              <a:off x="11065362" y="5785890"/>
              <a:ext cx="507513" cy="145804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188E45-CB02-07F6-904E-3E8AC500039B}"/>
                </a:ext>
              </a:extLst>
            </p:cNvPr>
            <p:cNvSpPr/>
            <p:nvPr/>
          </p:nvSpPr>
          <p:spPr>
            <a:xfrm>
              <a:off x="10290175" y="5783508"/>
              <a:ext cx="507513" cy="145804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5E2FDCD-02DF-9712-C2E0-AFE3237631D3}"/>
                </a:ext>
              </a:extLst>
            </p:cNvPr>
            <p:cNvSpPr/>
            <p:nvPr/>
          </p:nvSpPr>
          <p:spPr>
            <a:xfrm>
              <a:off x="8962970" y="5995846"/>
              <a:ext cx="507513" cy="376741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7DBE76-B6F1-DC34-4B8D-9E423AC6ACEC}"/>
                </a:ext>
              </a:extLst>
            </p:cNvPr>
            <p:cNvSpPr/>
            <p:nvPr/>
          </p:nvSpPr>
          <p:spPr>
            <a:xfrm>
              <a:off x="8392759" y="5996392"/>
              <a:ext cx="507513" cy="376741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653EE9-290B-DB3F-91C0-188A09E5078A}"/>
                </a:ext>
              </a:extLst>
            </p:cNvPr>
            <p:cNvSpPr/>
            <p:nvPr/>
          </p:nvSpPr>
          <p:spPr>
            <a:xfrm>
              <a:off x="7817660" y="5985913"/>
              <a:ext cx="507513" cy="376741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AE77C5A-AF8D-76D7-9CBA-DBAEEAAA6ADA}"/>
                </a:ext>
              </a:extLst>
            </p:cNvPr>
            <p:cNvSpPr/>
            <p:nvPr/>
          </p:nvSpPr>
          <p:spPr>
            <a:xfrm>
              <a:off x="7242561" y="5995773"/>
              <a:ext cx="507513" cy="376741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0E22370-3AA6-F13B-0A12-D38C3C7C1FC3}"/>
                </a:ext>
              </a:extLst>
            </p:cNvPr>
            <p:cNvSpPr/>
            <p:nvPr/>
          </p:nvSpPr>
          <p:spPr>
            <a:xfrm>
              <a:off x="6677238" y="5985913"/>
              <a:ext cx="507513" cy="376741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A2031B-537D-6F3E-DC47-08C8E8F07FA9}"/>
                </a:ext>
              </a:extLst>
            </p:cNvPr>
            <p:cNvSpPr/>
            <p:nvPr/>
          </p:nvSpPr>
          <p:spPr>
            <a:xfrm>
              <a:off x="9535707" y="5995773"/>
              <a:ext cx="507513" cy="376741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80F594-F774-A669-F276-D22D04A34E5F}"/>
                </a:ext>
              </a:extLst>
            </p:cNvPr>
            <p:cNvSpPr/>
            <p:nvPr/>
          </p:nvSpPr>
          <p:spPr>
            <a:xfrm>
              <a:off x="8081964" y="5831364"/>
              <a:ext cx="507513" cy="111304"/>
            </a:xfrm>
            <a:prstGeom prst="rect">
              <a:avLst/>
            </a:prstGeom>
            <a:solidFill>
              <a:srgbClr val="A2C4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3FBF24B-AADE-F5DA-945C-8C44685AB0FC}"/>
                </a:ext>
              </a:extLst>
            </p:cNvPr>
            <p:cNvSpPr/>
            <p:nvPr/>
          </p:nvSpPr>
          <p:spPr>
            <a:xfrm>
              <a:off x="7445088" y="5585436"/>
              <a:ext cx="1844515" cy="264977"/>
            </a:xfrm>
            <a:prstGeom prst="rect">
              <a:avLst/>
            </a:prstGeom>
            <a:solidFill>
              <a:srgbClr val="A2C4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2" name="Picture 41" descr="Diagram&#10;&#10;AI-generated content may be incorrect.">
            <a:extLst>
              <a:ext uri="{FF2B5EF4-FFF2-40B4-BE49-F238E27FC236}">
                <a16:creationId xmlns:a16="http://schemas.microsoft.com/office/drawing/2014/main" id="{DA4D737E-0B9E-4C0B-CADB-FF3D34F8B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" y="2470508"/>
            <a:ext cx="5685146" cy="408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249317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4AD4D-C53E-82A4-AC57-1D03EBD47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67FBE-014E-1172-A10F-0CC18A8C6D5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23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FE50C-9C56-EB64-4433-51F371A576A2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MSR-EEV-TPS – Requirement Architecture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1A8B5A-CF60-6723-6BCB-F333F927BB07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18427-37D9-A5C7-3D32-990B11A23753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7A92A3-9234-4B1E-AC29-47F8AB17F335}"/>
              </a:ext>
            </a:extLst>
          </p:cNvPr>
          <p:cNvGrpSpPr/>
          <p:nvPr/>
        </p:nvGrpSpPr>
        <p:grpSpPr>
          <a:xfrm>
            <a:off x="1811054" y="832602"/>
            <a:ext cx="8404084" cy="5697927"/>
            <a:chOff x="3540266" y="832602"/>
            <a:chExt cx="8404084" cy="56979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48320F-9894-1B74-3A99-E2031C89B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0266" y="832602"/>
              <a:ext cx="8404084" cy="56979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AD7EAF-B36D-250E-77C3-B619DE89D378}"/>
                </a:ext>
              </a:extLst>
            </p:cNvPr>
            <p:cNvSpPr/>
            <p:nvPr/>
          </p:nvSpPr>
          <p:spPr>
            <a:xfrm>
              <a:off x="6377201" y="5738263"/>
              <a:ext cx="699874" cy="486325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F710A7-9DEF-6E55-833D-93F97BAEEC16}"/>
                </a:ext>
              </a:extLst>
            </p:cNvPr>
            <p:cNvSpPr/>
            <p:nvPr/>
          </p:nvSpPr>
          <p:spPr>
            <a:xfrm>
              <a:off x="7182063" y="5738263"/>
              <a:ext cx="699874" cy="486325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4AC0A3-EE26-1849-38A1-5A7315663317}"/>
                </a:ext>
              </a:extLst>
            </p:cNvPr>
            <p:cNvSpPr/>
            <p:nvPr/>
          </p:nvSpPr>
          <p:spPr>
            <a:xfrm>
              <a:off x="7986925" y="5738263"/>
              <a:ext cx="699874" cy="529187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BA048B-F22A-F9B9-0B61-520E14730CA2}"/>
                </a:ext>
              </a:extLst>
            </p:cNvPr>
            <p:cNvSpPr/>
            <p:nvPr/>
          </p:nvSpPr>
          <p:spPr>
            <a:xfrm>
              <a:off x="8791787" y="5738263"/>
              <a:ext cx="699874" cy="529187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43911F-A43B-BC3E-1102-4EFB8FD3D501}"/>
                </a:ext>
              </a:extLst>
            </p:cNvPr>
            <p:cNvSpPr/>
            <p:nvPr/>
          </p:nvSpPr>
          <p:spPr>
            <a:xfrm>
              <a:off x="5572339" y="5738263"/>
              <a:ext cx="699874" cy="486325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1CC8B9-B70A-9ED4-9374-108A239BC4B6}"/>
                </a:ext>
              </a:extLst>
            </p:cNvPr>
            <p:cNvSpPr/>
            <p:nvPr/>
          </p:nvSpPr>
          <p:spPr>
            <a:xfrm>
              <a:off x="4786526" y="5759693"/>
              <a:ext cx="699874" cy="486325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Process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1F44E0-BC88-5A32-D971-D6DA33E32992}"/>
                </a:ext>
              </a:extLst>
            </p:cNvPr>
            <p:cNvSpPr/>
            <p:nvPr/>
          </p:nvSpPr>
          <p:spPr>
            <a:xfrm>
              <a:off x="6779528" y="5521896"/>
              <a:ext cx="699874" cy="119613"/>
            </a:xfrm>
            <a:prstGeom prst="rect">
              <a:avLst/>
            </a:prstGeom>
            <a:solidFill>
              <a:srgbClr val="A2C4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C8F204-B70E-424A-0F60-889B7A72FA19}"/>
                </a:ext>
              </a:extLst>
            </p:cNvPr>
            <p:cNvSpPr/>
            <p:nvPr/>
          </p:nvSpPr>
          <p:spPr>
            <a:xfrm>
              <a:off x="5855603" y="5187377"/>
              <a:ext cx="2574259" cy="347177"/>
            </a:xfrm>
            <a:prstGeom prst="rect">
              <a:avLst/>
            </a:prstGeom>
            <a:solidFill>
              <a:srgbClr val="A2C4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3AB31A-3914-7065-8233-828BDF566BB8}"/>
                </a:ext>
              </a:extLst>
            </p:cNvPr>
            <p:cNvSpPr/>
            <p:nvPr/>
          </p:nvSpPr>
          <p:spPr>
            <a:xfrm>
              <a:off x="5855603" y="4788471"/>
              <a:ext cx="699874" cy="119613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FB78C4-FAA4-A798-0E54-F8FCCD4CD326}"/>
                </a:ext>
              </a:extLst>
            </p:cNvPr>
            <p:cNvSpPr/>
            <p:nvPr/>
          </p:nvSpPr>
          <p:spPr>
            <a:xfrm>
              <a:off x="11203675" y="4873625"/>
              <a:ext cx="588275" cy="94265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78C66A-83D3-F70B-403E-630E8E2A38DF}"/>
                </a:ext>
              </a:extLst>
            </p:cNvPr>
            <p:cNvSpPr/>
            <p:nvPr/>
          </p:nvSpPr>
          <p:spPr>
            <a:xfrm>
              <a:off x="10909537" y="5427631"/>
              <a:ext cx="745888" cy="213878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52000B-BF6C-A097-3CD5-8A3A7FC50676}"/>
                </a:ext>
              </a:extLst>
            </p:cNvPr>
            <p:cNvSpPr/>
            <p:nvPr/>
          </p:nvSpPr>
          <p:spPr>
            <a:xfrm>
              <a:off x="9814162" y="5474763"/>
              <a:ext cx="745888" cy="213878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631025-5D53-0952-EBCC-85165FEE21D9}"/>
                </a:ext>
              </a:extLst>
            </p:cNvPr>
            <p:cNvSpPr/>
            <p:nvPr/>
          </p:nvSpPr>
          <p:spPr>
            <a:xfrm>
              <a:off x="9118717" y="3789848"/>
              <a:ext cx="745888" cy="299551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AF0654-CD78-7035-9342-679B59410A7D}"/>
                </a:ext>
              </a:extLst>
            </p:cNvPr>
            <p:cNvSpPr/>
            <p:nvPr/>
          </p:nvSpPr>
          <p:spPr>
            <a:xfrm>
              <a:off x="8163042" y="3745398"/>
              <a:ext cx="822208" cy="299551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7DA376-FED3-1282-4C7E-A5B396BC50DB}"/>
                </a:ext>
              </a:extLst>
            </p:cNvPr>
            <p:cNvSpPr/>
            <p:nvPr/>
          </p:nvSpPr>
          <p:spPr>
            <a:xfrm>
              <a:off x="7245467" y="3789848"/>
              <a:ext cx="822208" cy="299551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B0129A-5F1B-A860-25B7-4E45FDCAA149}"/>
                </a:ext>
              </a:extLst>
            </p:cNvPr>
            <p:cNvSpPr/>
            <p:nvPr/>
          </p:nvSpPr>
          <p:spPr>
            <a:xfrm>
              <a:off x="5957320" y="3742222"/>
              <a:ext cx="822208" cy="347177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3D2031-4C93-6C19-B071-86EA0ADD2328}"/>
                </a:ext>
              </a:extLst>
            </p:cNvPr>
            <p:cNvSpPr/>
            <p:nvPr/>
          </p:nvSpPr>
          <p:spPr>
            <a:xfrm>
              <a:off x="5001645" y="3745398"/>
              <a:ext cx="760980" cy="299551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13A5DF7-9FEE-9236-100B-83F9CBE5E33A}"/>
                </a:ext>
              </a:extLst>
            </p:cNvPr>
            <p:cNvSpPr/>
            <p:nvPr/>
          </p:nvSpPr>
          <p:spPr>
            <a:xfrm>
              <a:off x="6211053" y="2329670"/>
              <a:ext cx="822208" cy="218269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61C973-05E5-39EF-4FAA-EB434A416115}"/>
                </a:ext>
              </a:extLst>
            </p:cNvPr>
            <p:cNvSpPr/>
            <p:nvPr/>
          </p:nvSpPr>
          <p:spPr>
            <a:xfrm>
              <a:off x="4940417" y="2329670"/>
              <a:ext cx="822208" cy="218269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C6FD641-4CE8-C898-8FB8-4D06CD53D3BC}"/>
                </a:ext>
              </a:extLst>
            </p:cNvPr>
            <p:cNvSpPr/>
            <p:nvPr/>
          </p:nvSpPr>
          <p:spPr>
            <a:xfrm>
              <a:off x="7532000" y="2347682"/>
              <a:ext cx="822208" cy="218269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39AAA2-6F18-F652-1EA2-DEE0130425AE}"/>
                </a:ext>
              </a:extLst>
            </p:cNvPr>
            <p:cNvSpPr/>
            <p:nvPr/>
          </p:nvSpPr>
          <p:spPr>
            <a:xfrm>
              <a:off x="6254867" y="1696311"/>
              <a:ext cx="822208" cy="218269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F2EDB1-45FF-661F-3498-D8D816AA8E98}"/>
                </a:ext>
              </a:extLst>
            </p:cNvPr>
            <p:cNvSpPr/>
            <p:nvPr/>
          </p:nvSpPr>
          <p:spPr>
            <a:xfrm>
              <a:off x="6144373" y="1357220"/>
              <a:ext cx="1037690" cy="142272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1819F1-99E0-AC52-F183-A12D62468D18}"/>
                </a:ext>
              </a:extLst>
            </p:cNvPr>
            <p:cNvSpPr/>
            <p:nvPr/>
          </p:nvSpPr>
          <p:spPr>
            <a:xfrm>
              <a:off x="9491661" y="1393678"/>
              <a:ext cx="1037690" cy="142272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28254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FDE93-4728-044F-21FF-C75C91DB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F87BF-B9B7-9ECA-F3A3-33FC2E4FC23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24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89532-F2F9-C4D0-B7D1-A5296DC05452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D2955-E4B5-C41D-0F9D-769DB9AF3E74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84895-DA24-6E20-F369-0B2A6ED80955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 descr="Blue and white HelioSwarm logo.">
            <a:extLst>
              <a:ext uri="{FF2B5EF4-FFF2-40B4-BE49-F238E27FC236}">
                <a16:creationId xmlns:a16="http://schemas.microsoft.com/office/drawing/2014/main" id="{F15738C3-8198-62F1-663F-95C6F668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750" y1="52500" x2="23750" y2="52500"/>
                        <a14:foregroundMark x1="23750" y1="48125" x2="23750" y2="48125"/>
                        <a14:foregroundMark x1="23750" y1="48125" x2="23750" y2="48125"/>
                        <a14:foregroundMark x1="16458" y1="43125" x2="16458" y2="56875"/>
                        <a14:foregroundMark x1="23958" y1="40625" x2="23958" y2="40625"/>
                        <a14:foregroundMark x1="28750" y1="46875" x2="28750" y2="46875"/>
                        <a14:foregroundMark x1="38750" y1="46875" x2="38750" y2="46875"/>
                        <a14:foregroundMark x1="38333" y1="55625" x2="38333" y2="55625"/>
                        <a14:foregroundMark x1="48333" y1="49375" x2="48333" y2="49375"/>
                        <a14:foregroundMark x1="53125" y1="50000" x2="53125" y2="50000"/>
                        <a14:foregroundMark x1="57708" y1="75000" x2="57708" y2="75000"/>
                        <a14:foregroundMark x1="41875" y1="78125" x2="41875" y2="78125"/>
                        <a14:foregroundMark x1="38125" y1="80625" x2="38125" y2="80625"/>
                        <a14:foregroundMark x1="31042" y1="75625" x2="31042" y2="75625"/>
                        <a14:foregroundMark x1="20417" y1="77500" x2="2041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1" y="658147"/>
            <a:ext cx="4915461" cy="16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76344-6C70-52C0-6913-9091DFB4CF93}"/>
              </a:ext>
            </a:extLst>
          </p:cNvPr>
          <p:cNvSpPr txBox="1"/>
          <p:nvPr/>
        </p:nvSpPr>
        <p:spPr>
          <a:xfrm>
            <a:off x="4128942" y="686824"/>
            <a:ext cx="76287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NASA Science Mission Directorate (SMD) Explorers Program</a:t>
            </a:r>
          </a:p>
          <a:p>
            <a:r>
              <a:rPr lang="en-US" sz="2400" dirty="0"/>
              <a:t>Heliophysics Medium-Sized Explorer class (aka “MIDEX)</a:t>
            </a:r>
          </a:p>
          <a:p>
            <a:r>
              <a:rPr lang="en-US" sz="2400" dirty="0"/>
              <a:t>Science: </a:t>
            </a:r>
            <a:r>
              <a:rPr lang="en-US" sz="2400" b="1" i="1" dirty="0"/>
              <a:t>The Nature of Turbulence in Space Plasmas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3663B-931F-DDE5-8D62-036F5B7E15E8}"/>
              </a:ext>
            </a:extLst>
          </p:cNvPr>
          <p:cNvSpPr txBox="1"/>
          <p:nvPr/>
        </p:nvSpPr>
        <p:spPr>
          <a:xfrm>
            <a:off x="189869" y="2870012"/>
            <a:ext cx="39390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Mission Timeline: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Step-1 Proposal: September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Step-2 Proposal: July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Selection: February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A – Q1 2022 – Q3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B – Q4 2024 – Q4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C – 2025 –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D – 2027 – 2029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Launch – 2029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Operations: 18 Months </a:t>
            </a:r>
          </a:p>
          <a:p>
            <a:r>
              <a:rPr lang="en-US" dirty="0"/>
              <a:t>	(12 Months of Science)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C99EE-B5DD-D4AB-57BD-B7280F0156FD}"/>
              </a:ext>
            </a:extLst>
          </p:cNvPr>
          <p:cNvSpPr txBox="1"/>
          <p:nvPr/>
        </p:nvSpPr>
        <p:spPr>
          <a:xfrm>
            <a:off x="4291343" y="2451440"/>
            <a:ext cx="78233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Turbulence is Multiscale Disorder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Turbulent flow is one in which a gas, fluid, or plasma undergoes irregular fluctuations and mixing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Turbulent flows are multiscale; energy injected at largest size scale cascades to smaller scales, eventually converting the kinetic energy in the flow into thermal energy of the constituent medium.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Turbulence is considered by many to be the last unsolved mystery of classical physics.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Turbulence plays a fundamental role driving the transport of mass, momentum, and energy in a wide variety of kinds of plasmas.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183181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C2142-FDD7-0050-5854-6FFEB4C6A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8697F0-3E76-BACF-1F57-C78273E73E7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25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847C1-68DE-6C05-F5DE-6AD17721E9AF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5BB18-8150-6790-EED8-2339B8B852B8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B2BCA-47D8-4521-3EB6-D73A4F5E5F1A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D891E-94CE-5216-19DA-4DDC4C38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7346"/>
            <a:ext cx="12192000" cy="52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4935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47DD5-4232-61DF-DDEB-D51B4C12C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A76983-5AAA-0A25-1CBA-671E12F08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70" y="948004"/>
            <a:ext cx="11679280" cy="55538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9D9B4-60E4-98DF-19A9-F8919525C26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26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AED9C-2E8B-D411-9774-87B8E319F318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42A97-FBA2-6151-0EC8-39BEE7772584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A8853-EF63-CF88-CB10-9525F57FE9C8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052857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37A40-4F3F-F633-EB2F-CB07222DE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779BF5-498D-9DCF-BE75-ECE09454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24" y="933061"/>
            <a:ext cx="11952690" cy="547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21F49A-967F-1703-BB12-D5D6F9AE9E9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27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C358A-2F30-CB64-9234-899E5B42555D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D12F9-9E36-8BA2-C04E-B7AB6D4397AD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E26A4-70C6-86E0-C376-A848F8F8AFC5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3" name="Picture 2" descr="Blue and white HelioSwarm logo.">
            <a:extLst>
              <a:ext uri="{FF2B5EF4-FFF2-40B4-BE49-F238E27FC236}">
                <a16:creationId xmlns:a16="http://schemas.microsoft.com/office/drawing/2014/main" id="{3B12FC4E-650F-1EF7-FC4D-4B46160F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750" y1="52500" x2="23750" y2="52500"/>
                        <a14:foregroundMark x1="23750" y1="48125" x2="23750" y2="48125"/>
                        <a14:foregroundMark x1="23750" y1="48125" x2="23750" y2="48125"/>
                        <a14:foregroundMark x1="16458" y1="43125" x2="16458" y2="56875"/>
                        <a14:foregroundMark x1="23958" y1="40625" x2="23958" y2="40625"/>
                        <a14:foregroundMark x1="28750" y1="46875" x2="28750" y2="46875"/>
                        <a14:foregroundMark x1="38750" y1="46875" x2="38750" y2="46875"/>
                        <a14:foregroundMark x1="38333" y1="55625" x2="38333" y2="55625"/>
                        <a14:foregroundMark x1="48333" y1="49375" x2="48333" y2="49375"/>
                        <a14:foregroundMark x1="53125" y1="50000" x2="53125" y2="50000"/>
                        <a14:foregroundMark x1="57708" y1="75000" x2="57708" y2="75000"/>
                        <a14:foregroundMark x1="41875" y1="78125" x2="41875" y2="78125"/>
                        <a14:foregroundMark x1="38125" y1="80625" x2="38125" y2="80625"/>
                        <a14:foregroundMark x1="31042" y1="75625" x2="31042" y2="75625"/>
                        <a14:foregroundMark x1="20417" y1="77500" x2="2041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03" y="5031987"/>
            <a:ext cx="3327897" cy="11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0438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C7659-5F0E-4AF4-0C7F-82D9B6121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B2069A-7F18-1C4C-9C2C-FFA66DE1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86"/>
            <a:ext cx="12192000" cy="46626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2AABD-D90C-E2CE-E809-FD010C4040D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28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ECD77-1460-153B-3A93-1F1CAAD6E61E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88505-7DF9-8684-4EAF-9F3FF64314D9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E1D51-AFB2-1D9B-FF01-10AE21DEC193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638381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8816C-1B40-DB6B-E3C4-8CDFF4BAC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D53A76-AEA4-6726-E4CC-4FDFE04A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256"/>
            <a:ext cx="12192000" cy="54334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765DE-4972-157D-E8AF-624B281BBA9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29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56E96-A393-144C-6FE3-0FA8012F345D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Mission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6A3BF-B546-9226-47A4-60C1E12DA333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041C1-09F3-7E97-B64E-4607E3CD6CC7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3" name="Picture 2" descr="Blue and white HelioSwarm logo.">
            <a:extLst>
              <a:ext uri="{FF2B5EF4-FFF2-40B4-BE49-F238E27FC236}">
                <a16:creationId xmlns:a16="http://schemas.microsoft.com/office/drawing/2014/main" id="{E7E3A5D2-6324-8C41-0340-BD2A72798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750" y1="52500" x2="23750" y2="52500"/>
                        <a14:foregroundMark x1="23750" y1="48125" x2="23750" y2="48125"/>
                        <a14:foregroundMark x1="23750" y1="48125" x2="23750" y2="48125"/>
                        <a14:foregroundMark x1="16458" y1="43125" x2="16458" y2="56875"/>
                        <a14:foregroundMark x1="23958" y1="40625" x2="23958" y2="40625"/>
                        <a14:foregroundMark x1="28750" y1="46875" x2="28750" y2="46875"/>
                        <a14:foregroundMark x1="38750" y1="46875" x2="38750" y2="46875"/>
                        <a14:foregroundMark x1="38333" y1="55625" x2="38333" y2="55625"/>
                        <a14:foregroundMark x1="48333" y1="49375" x2="48333" y2="49375"/>
                        <a14:foregroundMark x1="53125" y1="50000" x2="53125" y2="50000"/>
                        <a14:foregroundMark x1="57708" y1="75000" x2="57708" y2="75000"/>
                        <a14:foregroundMark x1="41875" y1="78125" x2="41875" y2="78125"/>
                        <a14:foregroundMark x1="38125" y1="80625" x2="38125" y2="80625"/>
                        <a14:foregroundMark x1="31042" y1="75625" x2="31042" y2="75625"/>
                        <a14:foregroundMark x1="20417" y1="77500" x2="2041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678" y="881742"/>
            <a:ext cx="2699445" cy="89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3342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374CA-E395-A67F-85E0-24F15038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D64DCF6-0E2D-8DCB-0AFB-56CCE129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41" y="2701944"/>
            <a:ext cx="628844" cy="5847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44CD4-B45B-B760-B1A0-0319D5A3212A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3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A7F66-8F7F-33D8-1B13-440B5C31B02C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A Little 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6EFE3-AFB7-2986-7897-EC4573749767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18384-847A-F226-CE32-A4DEC2800A7B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43E1A-795B-4E4A-8A32-2E441D258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98" y="3682351"/>
            <a:ext cx="10490403" cy="2819503"/>
          </a:xfrm>
          <a:prstGeom prst="rect">
            <a:avLst/>
          </a:prstGeom>
        </p:spPr>
      </p:pic>
      <p:pic>
        <p:nvPicPr>
          <p:cNvPr id="10" name="Picture 9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AD60CBED-3B0E-AB91-28E1-4B90F675C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57" y="818074"/>
            <a:ext cx="2464932" cy="3202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ACA639-80FA-C716-91BB-0AEE10405E23}"/>
              </a:ext>
            </a:extLst>
          </p:cNvPr>
          <p:cNvSpPr txBox="1"/>
          <p:nvPr/>
        </p:nvSpPr>
        <p:spPr bwMode="auto">
          <a:xfrm>
            <a:off x="1961350" y="790366"/>
            <a:ext cx="6011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4400" b="1" kern="1200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Zion Young </a:t>
            </a:r>
          </a:p>
        </p:txBody>
      </p:sp>
      <p:pic>
        <p:nvPicPr>
          <p:cNvPr id="10242" name="Picture 2" descr="Blue and white HelioSwarm logo.">
            <a:extLst>
              <a:ext uri="{FF2B5EF4-FFF2-40B4-BE49-F238E27FC236}">
                <a16:creationId xmlns:a16="http://schemas.microsoft.com/office/drawing/2014/main" id="{04281C1A-D5EB-737D-B328-FD427C635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750" y1="52500" x2="23750" y2="52500"/>
                        <a14:foregroundMark x1="23750" y1="48125" x2="23750" y2="48125"/>
                        <a14:foregroundMark x1="23750" y1="48125" x2="23750" y2="48125"/>
                        <a14:foregroundMark x1="16458" y1="43125" x2="16458" y2="56875"/>
                        <a14:foregroundMark x1="23958" y1="40625" x2="23958" y2="40625"/>
                        <a14:foregroundMark x1="28750" y1="46875" x2="28750" y2="46875"/>
                        <a14:foregroundMark x1="38750" y1="46875" x2="38750" y2="46875"/>
                        <a14:foregroundMark x1="38333" y1="55625" x2="38333" y2="55625"/>
                        <a14:foregroundMark x1="48333" y1="49375" x2="48333" y2="49375"/>
                        <a14:foregroundMark x1="53125" y1="50000" x2="53125" y2="50000"/>
                        <a14:foregroundMark x1="57708" y1="75000" x2="57708" y2="75000"/>
                        <a14:foregroundMark x1="41875" y1="78125" x2="41875" y2="78125"/>
                        <a14:foregroundMark x1="38125" y1="80625" x2="38125" y2="80625"/>
                        <a14:foregroundMark x1="31042" y1="75625" x2="31042" y2="75625"/>
                        <a14:foregroundMark x1="20417" y1="77500" x2="2041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4" y="1890360"/>
            <a:ext cx="1728939" cy="5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diagram of a risk management system&#10;&#10;Description automatically generated">
            <a:extLst>
              <a:ext uri="{FF2B5EF4-FFF2-40B4-BE49-F238E27FC236}">
                <a16:creationId xmlns:a16="http://schemas.microsoft.com/office/drawing/2014/main" id="{8F33921C-AC5D-5165-17B1-4E7E2FBDB0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63" y="2477669"/>
            <a:ext cx="713359" cy="686084"/>
          </a:xfrm>
          <a:prstGeom prst="rect">
            <a:avLst/>
          </a:prstGeom>
          <a:effectLst>
            <a:glow rad="76200">
              <a:schemeClr val="bg1">
                <a:alpha val="5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C79541-B9CC-A4F4-5A4D-9A8C9A885FCF}"/>
              </a:ext>
            </a:extLst>
          </p:cNvPr>
          <p:cNvSpPr txBox="1"/>
          <p:nvPr/>
        </p:nvSpPr>
        <p:spPr bwMode="auto">
          <a:xfrm>
            <a:off x="6014567" y="1281256"/>
            <a:ext cx="25790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4400" b="1" kern="1200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B.S. Aerospace Engineering, SJSU</a:t>
            </a:r>
          </a:p>
          <a:p>
            <a:pPr algn="ctr">
              <a:spcAft>
                <a:spcPts val="600"/>
              </a:spcAft>
            </a:pPr>
            <a:r>
              <a:rPr lang="en-US" sz="4400" b="1" kern="1200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M.S. Mechanical Engineering, SJSU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24B6F6-8299-E73D-7BB6-659909F75EAE}"/>
              </a:ext>
            </a:extLst>
          </p:cNvPr>
          <p:cNvSpPr txBox="1"/>
          <p:nvPr/>
        </p:nvSpPr>
        <p:spPr bwMode="auto">
          <a:xfrm>
            <a:off x="3723836" y="1238271"/>
            <a:ext cx="2486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325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4400" b="1" kern="1200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Senior Mechanical Engineer</a:t>
            </a:r>
          </a:p>
          <a:p>
            <a:pPr algn="ctr">
              <a:spcAft>
                <a:spcPts val="600"/>
              </a:spcAft>
            </a:pPr>
            <a:r>
              <a:rPr lang="en-US" sz="4400" b="1" kern="1200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Senior Systems Engineer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360410-DC66-AD1C-0C78-47EFACD79EDD}"/>
              </a:ext>
            </a:extLst>
          </p:cNvPr>
          <p:cNvSpPr txBox="1"/>
          <p:nvPr/>
        </p:nvSpPr>
        <p:spPr bwMode="auto">
          <a:xfrm>
            <a:off x="832420" y="1195286"/>
            <a:ext cx="2903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~17 Years @ NASA Ames</a:t>
            </a:r>
            <a:endParaRPr lang="en-US" sz="4400" b="1" kern="1200" dirty="0">
              <a:solidFill>
                <a:schemeClr val="tx2"/>
              </a:solidFill>
              <a:latin typeface="+mj-lt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DD4CC8-1676-D102-DCC7-DB0A670F182F}"/>
              </a:ext>
            </a:extLst>
          </p:cNvPr>
          <p:cNvSpPr txBox="1"/>
          <p:nvPr/>
        </p:nvSpPr>
        <p:spPr bwMode="auto">
          <a:xfrm>
            <a:off x="2210223" y="1881898"/>
            <a:ext cx="60101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Project System Engineer / Project Chief Engineer (Current)</a:t>
            </a:r>
            <a:endParaRPr lang="en-US" b="1" kern="1200" dirty="0">
              <a:solidFill>
                <a:schemeClr val="tx2"/>
              </a:solidFill>
              <a:latin typeface="+mj-lt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5A2889-1353-BA3A-3834-E15F808305AF}"/>
              </a:ext>
            </a:extLst>
          </p:cNvPr>
          <p:cNvSpPr txBox="1"/>
          <p:nvPr/>
        </p:nvSpPr>
        <p:spPr bwMode="auto">
          <a:xfrm>
            <a:off x="2210222" y="2512441"/>
            <a:ext cx="5892800" cy="90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Associate Director, Safety &amp; Mission Assurance,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  <a:latin typeface="+mj-lt"/>
                <a:ea typeface="MS PGothic" pitchFamily="34" charset="-128"/>
                <a:cs typeface="Times New Roman" panose="02020603050405020304" pitchFamily="18" charset="0"/>
              </a:rPr>
              <a:t>Management Operations (Previous)</a:t>
            </a:r>
            <a:endParaRPr lang="en-US" b="1" kern="1200" dirty="0">
              <a:solidFill>
                <a:schemeClr val="tx2"/>
              </a:solidFill>
              <a:latin typeface="+mj-lt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D3F8A3-8C3E-1B0E-C3E9-3E3E74F726A8}"/>
              </a:ext>
            </a:extLst>
          </p:cNvPr>
          <p:cNvSpPr/>
          <p:nvPr/>
        </p:nvSpPr>
        <p:spPr>
          <a:xfrm>
            <a:off x="5806932" y="3045900"/>
            <a:ext cx="2296090" cy="2357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Institutional Systems Engineering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67DD03-99DA-896B-0B48-A9D9EADD2174}"/>
              </a:ext>
            </a:extLst>
          </p:cNvPr>
          <p:cNvSpPr/>
          <p:nvPr/>
        </p:nvSpPr>
        <p:spPr>
          <a:xfrm>
            <a:off x="5806932" y="2337235"/>
            <a:ext cx="2296090" cy="2357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Joined the Team in Feb 2025</a:t>
            </a:r>
          </a:p>
        </p:txBody>
      </p:sp>
    </p:spTree>
    <p:extLst>
      <p:ext uri="{BB962C8B-B14F-4D97-AF65-F5344CB8AC3E}">
        <p14:creationId xmlns:p14="http://schemas.microsoft.com/office/powerpoint/2010/main" val="231858332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80E96-14F7-8702-E27E-B8F9791A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47D36E-72A5-2AF2-5847-65CC39AD2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888" y="872638"/>
            <a:ext cx="6499369" cy="5129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FE189-53D4-67E7-ECD9-58782F2ECF6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30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8FB360-A1D0-5080-7374-A765A288A046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Flight 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EC657-268A-5953-C37E-AF2B625C8DE1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8E8F52-A61C-99BB-24F3-7E6A1F246DBC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14340" name="Picture 4" descr="Colored square graphic illustrating HelioSwarm mission.">
            <a:extLst>
              <a:ext uri="{FF2B5EF4-FFF2-40B4-BE49-F238E27FC236}">
                <a16:creationId xmlns:a16="http://schemas.microsoft.com/office/drawing/2014/main" id="{9076901F-680D-6D81-327F-A1CCE0F0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1" y="872638"/>
            <a:ext cx="5363949" cy="51292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B8F3E-998F-3E4D-20F9-A380C5135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174" y="4784435"/>
            <a:ext cx="2069911" cy="1928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91863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BD7B4-73C4-FDBF-4FF5-B0E9A876D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45578-7B10-B2E8-9539-723E127FFAAB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31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B8594-3F83-D19E-E23C-ADD0E73187F4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Flight 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741C4-8D75-DC52-C7CF-005247BCC191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61E99-62FB-56B2-C503-699DF3ABEA03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393AA-A696-61EE-8BF2-6BEEF16F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45" y="798687"/>
            <a:ext cx="9406299" cy="5760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198721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094EA-377C-0B75-5CF1-70BAC569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581297-6308-B686-1025-F85D95324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45" y="707550"/>
            <a:ext cx="11128310" cy="58756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4C5141-1086-27CE-AE60-E6F7B83BE34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32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66F80-A906-ADB3-8A19-3355D87DAE5F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HelioSwarm – Requirements Architecture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12711-4FE9-3167-858B-6DA4773238DC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CCA71-DF65-196A-8C6B-CC75B9B4DF6E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3" name="Picture 2" descr="Blue and white HelioSwarm logo.">
            <a:extLst>
              <a:ext uri="{FF2B5EF4-FFF2-40B4-BE49-F238E27FC236}">
                <a16:creationId xmlns:a16="http://schemas.microsoft.com/office/drawing/2014/main" id="{A01980AB-31A1-C46E-71FC-A62D80C1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750" y1="52500" x2="23750" y2="52500"/>
                        <a14:foregroundMark x1="23750" y1="48125" x2="23750" y2="48125"/>
                        <a14:foregroundMark x1="23750" y1="48125" x2="23750" y2="48125"/>
                        <a14:foregroundMark x1="16458" y1="43125" x2="16458" y2="56875"/>
                        <a14:foregroundMark x1="23958" y1="40625" x2="23958" y2="40625"/>
                        <a14:foregroundMark x1="28750" y1="46875" x2="28750" y2="46875"/>
                        <a14:foregroundMark x1="38750" y1="46875" x2="38750" y2="46875"/>
                        <a14:foregroundMark x1="38333" y1="55625" x2="38333" y2="55625"/>
                        <a14:foregroundMark x1="48333" y1="49375" x2="48333" y2="49375"/>
                        <a14:foregroundMark x1="53125" y1="50000" x2="53125" y2="50000"/>
                        <a14:foregroundMark x1="57708" y1="75000" x2="57708" y2="75000"/>
                        <a14:foregroundMark x1="41875" y1="78125" x2="41875" y2="78125"/>
                        <a14:foregroundMark x1="38125" y1="80625" x2="38125" y2="80625"/>
                        <a14:foregroundMark x1="31042" y1="75625" x2="31042" y2="75625"/>
                        <a14:foregroundMark x1="20417" y1="77500" x2="2041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23" y="707550"/>
            <a:ext cx="3327897" cy="11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7893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FFD3-FD23-6134-E5C9-6A4B765B8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ACAD44-6766-4BA6-AFF8-B56B96D2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0"/>
            <a:ext cx="11430000" cy="1325559"/>
          </a:xfrm>
        </p:spPr>
        <p:txBody>
          <a:bodyPr/>
          <a:lstStyle/>
          <a:p>
            <a:r>
              <a:rPr lang="en-US" sz="5400" dirty="0">
                <a:latin typeface="Abadi Extra Light" panose="020B0204020104020204" pitchFamily="34" charset="0"/>
              </a:rPr>
              <a:t>Summary / 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B3E75-FCB2-797B-BF2C-2A1B250657E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821124-0553-2F19-DAE2-1BE6ACBEE332}"/>
              </a:ext>
            </a:extLst>
          </p:cNvPr>
          <p:cNvGrpSpPr/>
          <p:nvPr/>
        </p:nvGrpSpPr>
        <p:grpSpPr>
          <a:xfrm>
            <a:off x="1386199" y="3962400"/>
            <a:ext cx="9419602" cy="152400"/>
            <a:chOff x="2162798" y="3657600"/>
            <a:chExt cx="9419602" cy="1524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B7F56CF-A4A1-AAF7-D91A-D2E5CA06B0DD}"/>
                </a:ext>
              </a:extLst>
            </p:cNvPr>
            <p:cNvCxnSpPr>
              <a:cxnSpLocks/>
            </p:cNvCxnSpPr>
            <p:nvPr/>
          </p:nvCxnSpPr>
          <p:spPr>
            <a:xfrm>
              <a:off x="3214999" y="3657600"/>
              <a:ext cx="7315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4C7F44-D44F-9B88-014B-68F93B2BB588}"/>
                </a:ext>
              </a:extLst>
            </p:cNvPr>
            <p:cNvCxnSpPr>
              <a:cxnSpLocks/>
            </p:cNvCxnSpPr>
            <p:nvPr/>
          </p:nvCxnSpPr>
          <p:spPr>
            <a:xfrm>
              <a:off x="2924798" y="3733800"/>
              <a:ext cx="78956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D240C88-F586-D058-CA42-6BB50C46EC16}"/>
                </a:ext>
              </a:extLst>
            </p:cNvPr>
            <p:cNvCxnSpPr>
              <a:cxnSpLocks/>
            </p:cNvCxnSpPr>
            <p:nvPr/>
          </p:nvCxnSpPr>
          <p:spPr>
            <a:xfrm>
              <a:off x="2162798" y="3810000"/>
              <a:ext cx="94196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3725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E8D43-B6AC-FFC1-F882-F37B7D918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71740F-3870-66D4-EA8F-6B2C0BA6D07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34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4D42D-8AA7-726E-B987-630E5AA3A8D8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Summary / 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B04A1-D5FB-3222-B7C3-BF2E41718AEE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F5167-9179-654A-1D5D-B9EE18E42781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B2767-646D-B89B-9DD9-E49B44CFF8A1}"/>
              </a:ext>
            </a:extLst>
          </p:cNvPr>
          <p:cNvSpPr txBox="1"/>
          <p:nvPr/>
        </p:nvSpPr>
        <p:spPr>
          <a:xfrm>
            <a:off x="197427" y="948285"/>
            <a:ext cx="456085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Variation in complexity drives the requirement architecture level design/approach, the approach is flexible.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BioSentinel – Complexity on Science Data return, requiring multiple operational segments.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MSR – Complexity due to phased mission execution requiring multiple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HelioSwarm – Complexity due to Science acquisition, requiring a system of systems.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/>
              <a:t>The Requirement Architecture is a valuable tool in the SE’s tool box to: Develop, communicate, refine and execute complex projects.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picture containing text, case&#10;&#10;AI-generated content may be incorrect.">
            <a:extLst>
              <a:ext uri="{FF2B5EF4-FFF2-40B4-BE49-F238E27FC236}">
                <a16:creationId xmlns:a16="http://schemas.microsoft.com/office/drawing/2014/main" id="{14D9769F-3589-B02F-853F-239C9C4E7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22373"/>
          <a:stretch/>
        </p:blipFill>
        <p:spPr>
          <a:xfrm>
            <a:off x="4580889" y="393170"/>
            <a:ext cx="2774224" cy="25733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EC7315-D202-CF73-A2EF-14E74D959C3C}"/>
              </a:ext>
            </a:extLst>
          </p:cNvPr>
          <p:cNvCxnSpPr/>
          <p:nvPr/>
        </p:nvCxnSpPr>
        <p:spPr>
          <a:xfrm>
            <a:off x="5914739" y="4734962"/>
            <a:ext cx="60296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9184AA-6388-A859-5827-88FA7CFDFE70}"/>
              </a:ext>
            </a:extLst>
          </p:cNvPr>
          <p:cNvCxnSpPr>
            <a:cxnSpLocks/>
          </p:cNvCxnSpPr>
          <p:nvPr/>
        </p:nvCxnSpPr>
        <p:spPr>
          <a:xfrm>
            <a:off x="6240775" y="3773786"/>
            <a:ext cx="57035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11035E-8B01-E1CB-4BCA-AE0D0B551CFF}"/>
              </a:ext>
            </a:extLst>
          </p:cNvPr>
          <p:cNvCxnSpPr>
            <a:cxnSpLocks/>
          </p:cNvCxnSpPr>
          <p:nvPr/>
        </p:nvCxnSpPr>
        <p:spPr>
          <a:xfrm>
            <a:off x="6699564" y="2814120"/>
            <a:ext cx="5199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F28BD2-E156-8D8B-CC15-56BBEE388DD2}"/>
              </a:ext>
            </a:extLst>
          </p:cNvPr>
          <p:cNvCxnSpPr/>
          <p:nvPr/>
        </p:nvCxnSpPr>
        <p:spPr>
          <a:xfrm>
            <a:off x="5914739" y="5638800"/>
            <a:ext cx="60296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E3C783E-C57F-4131-A411-229D78C45B5F}"/>
              </a:ext>
            </a:extLst>
          </p:cNvPr>
          <p:cNvSpPr/>
          <p:nvPr/>
        </p:nvSpPr>
        <p:spPr>
          <a:xfrm>
            <a:off x="8599063" y="835985"/>
            <a:ext cx="3469758" cy="9440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ysClr val="windowText" lastClr="000000"/>
                </a:solidFill>
              </a:rPr>
              <a:t>Example Resulting Requirements Architecture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2FA14C-1505-78E0-26DE-369D5C555F2B}"/>
              </a:ext>
            </a:extLst>
          </p:cNvPr>
          <p:cNvSpPr/>
          <p:nvPr/>
        </p:nvSpPr>
        <p:spPr>
          <a:xfrm>
            <a:off x="10826489" y="2235908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1B9645-D616-B0DE-3673-BBBD230A7F96}"/>
              </a:ext>
            </a:extLst>
          </p:cNvPr>
          <p:cNvSpPr/>
          <p:nvPr/>
        </p:nvSpPr>
        <p:spPr>
          <a:xfrm>
            <a:off x="10826488" y="3118676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D42C36-76E1-11E8-79C5-B0C4457CCD66}"/>
              </a:ext>
            </a:extLst>
          </p:cNvPr>
          <p:cNvSpPr/>
          <p:nvPr/>
        </p:nvSpPr>
        <p:spPr>
          <a:xfrm>
            <a:off x="10826488" y="4036018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D5A48B-0393-CF7C-528D-9980436008AD}"/>
              </a:ext>
            </a:extLst>
          </p:cNvPr>
          <p:cNvSpPr/>
          <p:nvPr/>
        </p:nvSpPr>
        <p:spPr>
          <a:xfrm>
            <a:off x="10826487" y="5027169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FFC775-FD2B-AB76-78C2-5FEDF12C7AA7}"/>
              </a:ext>
            </a:extLst>
          </p:cNvPr>
          <p:cNvSpPr/>
          <p:nvPr/>
        </p:nvSpPr>
        <p:spPr>
          <a:xfrm>
            <a:off x="10826486" y="5867409"/>
            <a:ext cx="1117861" cy="3980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Level 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8C620E-088B-1AE4-734B-A0A6016CD653}"/>
              </a:ext>
            </a:extLst>
          </p:cNvPr>
          <p:cNvSpPr/>
          <p:nvPr/>
        </p:nvSpPr>
        <p:spPr>
          <a:xfrm>
            <a:off x="8599063" y="2227553"/>
            <a:ext cx="1815199" cy="398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Mission Requirements / Customer Requirements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259E9E-9995-EFEF-0D05-6CA7D18597FD}"/>
              </a:ext>
            </a:extLst>
          </p:cNvPr>
          <p:cNvSpPr/>
          <p:nvPr/>
        </p:nvSpPr>
        <p:spPr>
          <a:xfrm>
            <a:off x="6789427" y="2236772"/>
            <a:ext cx="1629063" cy="3980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Strategic Development Requirements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7CA37E-513F-635E-AAEB-7111B2D4850C}"/>
              </a:ext>
            </a:extLst>
          </p:cNvPr>
          <p:cNvSpPr/>
          <p:nvPr/>
        </p:nvSpPr>
        <p:spPr>
          <a:xfrm>
            <a:off x="7088864" y="2993394"/>
            <a:ext cx="3325398" cy="6077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Operational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System must do to be successful in meeting mission Requirements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8C27AF-606B-6E53-9DCE-357271A8D250}"/>
              </a:ext>
            </a:extLst>
          </p:cNvPr>
          <p:cNvSpPr/>
          <p:nvPr/>
        </p:nvSpPr>
        <p:spPr>
          <a:xfrm>
            <a:off x="6165410" y="3962113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Flight Segment/System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System must be capable of to carry out the operational requirements.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938313-9210-F649-493F-1136E1862DEC}"/>
              </a:ext>
            </a:extLst>
          </p:cNvPr>
          <p:cNvSpPr/>
          <p:nvPr/>
        </p:nvSpPr>
        <p:spPr>
          <a:xfrm>
            <a:off x="6165410" y="4874593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Sub-System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What the Sub-System must be capable of to enable the flight segment system capabilities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91882C-A7CD-1DB3-B442-AB493A6E2B81}"/>
              </a:ext>
            </a:extLst>
          </p:cNvPr>
          <p:cNvSpPr/>
          <p:nvPr/>
        </p:nvSpPr>
        <p:spPr>
          <a:xfrm>
            <a:off x="6165410" y="5795290"/>
            <a:ext cx="4248852" cy="607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Part or Element Requirements</a:t>
            </a:r>
          </a:p>
          <a:p>
            <a:pPr algn="ctr"/>
            <a:r>
              <a:rPr lang="en-US" sz="1050" i="1" dirty="0">
                <a:solidFill>
                  <a:sysClr val="windowText" lastClr="000000"/>
                </a:solidFill>
              </a:rPr>
              <a:t>Part or Element functional capabilities that enable the subsystem capabilities  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4A79909-A75F-8C5C-2BDE-C1B29ECC44D9}"/>
              </a:ext>
            </a:extLst>
          </p:cNvPr>
          <p:cNvSpPr/>
          <p:nvPr/>
        </p:nvSpPr>
        <p:spPr>
          <a:xfrm rot="5400000">
            <a:off x="4298585" y="4779706"/>
            <a:ext cx="2759686" cy="40250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6650D39-D8FA-EAE8-CDCA-183C1C7F9DA0}"/>
              </a:ext>
            </a:extLst>
          </p:cNvPr>
          <p:cNvSpPr/>
          <p:nvPr/>
        </p:nvSpPr>
        <p:spPr>
          <a:xfrm rot="5400000">
            <a:off x="5410736" y="3095902"/>
            <a:ext cx="1257576" cy="40250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ConOps</a:t>
            </a:r>
          </a:p>
        </p:txBody>
      </p:sp>
    </p:spTree>
    <p:extLst>
      <p:ext uri="{BB962C8B-B14F-4D97-AF65-F5344CB8AC3E}">
        <p14:creationId xmlns:p14="http://schemas.microsoft.com/office/powerpoint/2010/main" val="425800148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D51EC-935A-863F-6C06-5840C0EF6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BC9EBB-AEA5-8A78-07E3-5D992DFD6D5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4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00098-A84A-0648-AEC5-1F03825077D2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A Little 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87E96-824E-316C-A1D2-CFAB4E121853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952BF-523A-681C-2A93-D6ED9ED8AA93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39AEF-818A-E659-5C28-463CF080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0" y="763703"/>
            <a:ext cx="10619012" cy="3828198"/>
          </a:xfrm>
          <a:prstGeom prst="rect">
            <a:avLst/>
          </a:prstGeom>
          <a:solidFill>
            <a:srgbClr val="E8E8E8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9AD25E-07CA-4D12-B8C6-F2F93BA1A193}"/>
              </a:ext>
            </a:extLst>
          </p:cNvPr>
          <p:cNvSpPr/>
          <p:nvPr/>
        </p:nvSpPr>
        <p:spPr>
          <a:xfrm>
            <a:off x="4807390" y="5054102"/>
            <a:ext cx="4489010" cy="311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Discipline Engineering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Supporting Projects and Missions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DE3315-DA08-67BF-EFED-D7A201A828C7}"/>
              </a:ext>
            </a:extLst>
          </p:cNvPr>
          <p:cNvSpPr/>
          <p:nvPr/>
        </p:nvSpPr>
        <p:spPr>
          <a:xfrm>
            <a:off x="5812035" y="5437215"/>
            <a:ext cx="3221765" cy="311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Engineering Team Leadership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Leading Technical Teams for Project or Mission Elements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F6D6C3-EE87-CDCA-5697-4CABACE4D728}"/>
              </a:ext>
            </a:extLst>
          </p:cNvPr>
          <p:cNvSpPr/>
          <p:nvPr/>
        </p:nvSpPr>
        <p:spPr>
          <a:xfrm>
            <a:off x="7764750" y="5828016"/>
            <a:ext cx="2538101" cy="311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Engineering Technical Authority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Project or Mission Chief Engineer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5A5FF-4A17-7177-2419-8ED44183989B}"/>
              </a:ext>
            </a:extLst>
          </p:cNvPr>
          <p:cNvSpPr/>
          <p:nvPr/>
        </p:nvSpPr>
        <p:spPr>
          <a:xfrm>
            <a:off x="10050233" y="6190142"/>
            <a:ext cx="965556" cy="311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Line Management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46E3F-1B4B-9EA2-B911-F97375DEF684}"/>
              </a:ext>
            </a:extLst>
          </p:cNvPr>
          <p:cNvSpPr/>
          <p:nvPr/>
        </p:nvSpPr>
        <p:spPr>
          <a:xfrm>
            <a:off x="4710101" y="4670989"/>
            <a:ext cx="1018373" cy="311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Supervisory / Operations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DDDA32-852D-CE14-66C8-387A39FD4831}"/>
              </a:ext>
            </a:extLst>
          </p:cNvPr>
          <p:cNvSpPr/>
          <p:nvPr/>
        </p:nvSpPr>
        <p:spPr>
          <a:xfrm rot="16200000">
            <a:off x="10373239" y="3440072"/>
            <a:ext cx="1794379" cy="509278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HelioSwarm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Project Systems Engineer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7AACF7-D370-0FAA-603C-6AAAE8C6278E}"/>
              </a:ext>
            </a:extLst>
          </p:cNvPr>
          <p:cNvSpPr/>
          <p:nvPr/>
        </p:nvSpPr>
        <p:spPr>
          <a:xfrm>
            <a:off x="11072483" y="5828016"/>
            <a:ext cx="2084461" cy="311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Engineering Technical Authority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Project or Mission Chief Engineer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4624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C199C-698D-C2CD-FA07-A8479717F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32C40C-4525-35C0-E8B6-12C0F90BBDB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5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68A1F-97A4-525D-9466-9F119D55BA75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A Little 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A3739-64B1-CDAC-D17A-0B3F93F42081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8E25F-C67F-BE0F-4B05-CD68D46C8D92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13" name="Picture 12" descr="A picture containing text, person, outdoor, clothes&#10;&#10;AI-generated content may be incorrect.">
            <a:extLst>
              <a:ext uri="{FF2B5EF4-FFF2-40B4-BE49-F238E27FC236}">
                <a16:creationId xmlns:a16="http://schemas.microsoft.com/office/drawing/2014/main" id="{3E5425A1-2A7D-CE21-ED30-24F2DFF05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" y="881172"/>
            <a:ext cx="3017065" cy="2262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picture containing outdoor, plane, sky, tree&#10;&#10;AI-generated content may be incorrect.">
            <a:extLst>
              <a:ext uri="{FF2B5EF4-FFF2-40B4-BE49-F238E27FC236}">
                <a16:creationId xmlns:a16="http://schemas.microsoft.com/office/drawing/2014/main" id="{857FD49D-BB26-634B-35C6-1B8E2A635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10507" b="20982"/>
          <a:stretch/>
        </p:blipFill>
        <p:spPr>
          <a:xfrm>
            <a:off x="3517111" y="881172"/>
            <a:ext cx="4505955" cy="2262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sky, outdoor, ground, person&#10;&#10;AI-generated content may be incorrect.">
            <a:extLst>
              <a:ext uri="{FF2B5EF4-FFF2-40B4-BE49-F238E27FC236}">
                <a16:creationId xmlns:a16="http://schemas.microsoft.com/office/drawing/2014/main" id="{354646E2-905F-66B3-17BB-455C3800D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0"/>
          <a:stretch/>
        </p:blipFill>
        <p:spPr>
          <a:xfrm>
            <a:off x="5786522" y="3316267"/>
            <a:ext cx="5685570" cy="3041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fighter jet flying in the sky&#10;&#10;AI-generated content may be incorrect.">
            <a:extLst>
              <a:ext uri="{FF2B5EF4-FFF2-40B4-BE49-F238E27FC236}">
                <a16:creationId xmlns:a16="http://schemas.microsoft.com/office/drawing/2014/main" id="{0B44BCE2-F5FD-5902-C0EA-D9908D01C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4"/>
          <a:stretch/>
        </p:blipFill>
        <p:spPr>
          <a:xfrm>
            <a:off x="8115577" y="882524"/>
            <a:ext cx="3655261" cy="2261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picture containing outdoor, plane, aircraft, airplane&#10;&#10;AI-generated content may be incorrect.">
            <a:extLst>
              <a:ext uri="{FF2B5EF4-FFF2-40B4-BE49-F238E27FC236}">
                <a16:creationId xmlns:a16="http://schemas.microsoft.com/office/drawing/2014/main" id="{25D9A172-06D2-D0A4-1F77-4B15D24F4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9" y="3316266"/>
            <a:ext cx="4562949" cy="3041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1476D97-2218-7D5E-601A-4744B9473985}"/>
              </a:ext>
            </a:extLst>
          </p:cNvPr>
          <p:cNvSpPr/>
          <p:nvPr/>
        </p:nvSpPr>
        <p:spPr>
          <a:xfrm>
            <a:off x="2070254" y="3041438"/>
            <a:ext cx="2843491" cy="38756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ysClr val="windowText" lastClr="000000"/>
                </a:solidFill>
              </a:rPr>
              <a:t>Airborne Science Mission Support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55EEEF-122A-2A8A-2993-2576C79D3F85}"/>
              </a:ext>
            </a:extLst>
          </p:cNvPr>
          <p:cNvSpPr/>
          <p:nvPr/>
        </p:nvSpPr>
        <p:spPr>
          <a:xfrm>
            <a:off x="4420076" y="3520249"/>
            <a:ext cx="3351848" cy="38756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ysClr val="windowText" lastClr="000000"/>
                </a:solidFill>
              </a:rPr>
              <a:t>Large Scale UAS Development &amp; Certification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2D9BA9-EC50-B0AA-D9AC-05054D5A73CB}"/>
              </a:ext>
            </a:extLst>
          </p:cNvPr>
          <p:cNvSpPr/>
          <p:nvPr/>
        </p:nvSpPr>
        <p:spPr>
          <a:xfrm>
            <a:off x="6633203" y="3041438"/>
            <a:ext cx="3720761" cy="38756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ysClr val="windowText" lastClr="000000"/>
                </a:solidFill>
              </a:rPr>
              <a:t>Mechanical Systems/Structural Design, Analysis &amp; Verification/Testing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9AF33E-1130-E2B0-AF0E-7B55949192A5}"/>
              </a:ext>
            </a:extLst>
          </p:cNvPr>
          <p:cNvSpPr/>
          <p:nvPr/>
        </p:nvSpPr>
        <p:spPr>
          <a:xfrm>
            <a:off x="8148355" y="932976"/>
            <a:ext cx="2296090" cy="2357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Alpha Jet – AJAX Mission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ECAAAE-9191-06B3-2F12-4D5782A0C259}"/>
              </a:ext>
            </a:extLst>
          </p:cNvPr>
          <p:cNvSpPr/>
          <p:nvPr/>
        </p:nvSpPr>
        <p:spPr>
          <a:xfrm>
            <a:off x="1081505" y="6062908"/>
            <a:ext cx="1872395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SIERRA-B UAS (CAT-III)</a:t>
            </a:r>
          </a:p>
        </p:txBody>
      </p:sp>
    </p:spTree>
    <p:extLst>
      <p:ext uri="{BB962C8B-B14F-4D97-AF65-F5344CB8AC3E}">
        <p14:creationId xmlns:p14="http://schemas.microsoft.com/office/powerpoint/2010/main" val="19711616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301E5-1DDF-CF02-EBB6-9FC15ED2C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3E3AA-2435-CA4A-7584-0B12F2E1F74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6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6F1D8-B126-7DE7-A766-E4ADEEC303AC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A Little 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25C69-3501-7D27-DE6A-A524239D6AD8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CBB7E-468C-AAFE-C8C6-5236C69F5140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30F8A-09A5-E086-26BC-83F2417C0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3314" r="-3725" b="10494"/>
          <a:stretch/>
        </p:blipFill>
        <p:spPr>
          <a:xfrm>
            <a:off x="8182049" y="4084185"/>
            <a:ext cx="4115388" cy="2360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icture containing floor, indoor&#10;&#10;AI-generated content may be incorrect.">
            <a:extLst>
              <a:ext uri="{FF2B5EF4-FFF2-40B4-BE49-F238E27FC236}">
                <a16:creationId xmlns:a16="http://schemas.microsoft.com/office/drawing/2014/main" id="{51A17025-41AB-3293-079E-17CD05D38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049" y="806772"/>
            <a:ext cx="3932665" cy="3227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 descr="The planetary protection strategy of Mars Sample Return's Earth Return  Orbiter mission - ScienceDirect">
            <a:extLst>
              <a:ext uri="{FF2B5EF4-FFF2-40B4-BE49-F238E27FC236}">
                <a16:creationId xmlns:a16="http://schemas.microsoft.com/office/drawing/2014/main" id="{421094EA-3E1D-52C2-4A8B-DF4501774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" y="806772"/>
            <a:ext cx="7282561" cy="4704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 Schematic of candidate Mars Sample Return Earth Entry Vehicle.">
            <a:extLst>
              <a:ext uri="{FF2B5EF4-FFF2-40B4-BE49-F238E27FC236}">
                <a16:creationId xmlns:a16="http://schemas.microsoft.com/office/drawing/2014/main" id="{A61A0FC1-5722-C4BC-4CCE-117B8AEB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84185"/>
            <a:ext cx="2760805" cy="238894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14DDB3-C9EF-03F4-E9A4-D67676B0E368}"/>
              </a:ext>
            </a:extLst>
          </p:cNvPr>
          <p:cNvSpPr/>
          <p:nvPr/>
        </p:nvSpPr>
        <p:spPr>
          <a:xfrm>
            <a:off x="2969490" y="5349156"/>
            <a:ext cx="2843491" cy="38756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ysClr val="windowText" lastClr="000000"/>
                </a:solidFill>
              </a:rPr>
              <a:t>Entry System Mission – Systems Engineering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E0E04F-F324-9C4B-4BBF-7AD9ABB94F09}"/>
              </a:ext>
            </a:extLst>
          </p:cNvPr>
          <p:cNvSpPr/>
          <p:nvPr/>
        </p:nvSpPr>
        <p:spPr>
          <a:xfrm>
            <a:off x="7518399" y="3890404"/>
            <a:ext cx="3269674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ysClr val="windowText" lastClr="000000"/>
                </a:solidFill>
              </a:rPr>
              <a:t>Entry System Technology Development, Advanced Manufacturing, Processing, Integration &amp; Testing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89ADCA-CC79-93F7-266E-5C5C576243DB}"/>
              </a:ext>
            </a:extLst>
          </p:cNvPr>
          <p:cNvSpPr/>
          <p:nvPr/>
        </p:nvSpPr>
        <p:spPr>
          <a:xfrm>
            <a:off x="11082008" y="3740609"/>
            <a:ext cx="921494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HEEET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19E03-E934-EA29-4B3D-A04F3F34E7E9}"/>
              </a:ext>
            </a:extLst>
          </p:cNvPr>
          <p:cNvSpPr/>
          <p:nvPr/>
        </p:nvSpPr>
        <p:spPr>
          <a:xfrm>
            <a:off x="5483699" y="5605470"/>
            <a:ext cx="1083355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MSR-EEV-TPS</a:t>
            </a:r>
          </a:p>
        </p:txBody>
      </p:sp>
    </p:spTree>
    <p:extLst>
      <p:ext uri="{BB962C8B-B14F-4D97-AF65-F5344CB8AC3E}">
        <p14:creationId xmlns:p14="http://schemas.microsoft.com/office/powerpoint/2010/main" val="159180487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5B2A8-E3C7-112E-65FE-27B52473E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93FA2-A3E3-B95F-8072-250F8CEAC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28" y="3847693"/>
            <a:ext cx="4067270" cy="27115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CAD486-83A1-DF89-734A-3BC88475641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7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53295-7B7D-C3B8-BF92-2EB9303047C2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A Little 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81749-A927-C538-E449-16E64424F0A8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A6172-1C32-D3EE-3CB5-7A6F92E1829F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 descr="A picture containing text, computer, case&#10;&#10;AI-generated content may be incorrect.">
            <a:extLst>
              <a:ext uri="{FF2B5EF4-FFF2-40B4-BE49-F238E27FC236}">
                <a16:creationId xmlns:a16="http://schemas.microsoft.com/office/drawing/2014/main" id="{B00C0C70-3936-1CC4-9924-7516DBDA9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38" y="73372"/>
            <a:ext cx="4158615" cy="3933452"/>
          </a:xfrm>
          <a:prstGeom prst="rect">
            <a:avLst/>
          </a:prstGeom>
        </p:spPr>
      </p:pic>
      <p:pic>
        <p:nvPicPr>
          <p:cNvPr id="14" name="Picture 13" descr="A picture containing indoor, window&#10;&#10;AI-generated content may be incorrect.">
            <a:extLst>
              <a:ext uri="{FF2B5EF4-FFF2-40B4-BE49-F238E27FC236}">
                <a16:creationId xmlns:a16="http://schemas.microsoft.com/office/drawing/2014/main" id="{AA3C2142-CC42-D790-1FF5-4522D2408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7"/>
          <a:stretch/>
        </p:blipFill>
        <p:spPr>
          <a:xfrm>
            <a:off x="183520" y="838900"/>
            <a:ext cx="2596871" cy="4457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picture containing group, dressed, clothing, clothes&#10;&#10;AI-generated content may be incorrect.">
            <a:extLst>
              <a:ext uri="{FF2B5EF4-FFF2-40B4-BE49-F238E27FC236}">
                <a16:creationId xmlns:a16="http://schemas.microsoft.com/office/drawing/2014/main" id="{56B26BED-CD98-1F24-AA06-CB3A00D1F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55" y="811780"/>
            <a:ext cx="3852029" cy="5779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1860A6-CB7C-46A3-8A3F-5F41467470FB}"/>
              </a:ext>
            </a:extLst>
          </p:cNvPr>
          <p:cNvSpPr/>
          <p:nvPr/>
        </p:nvSpPr>
        <p:spPr>
          <a:xfrm>
            <a:off x="84592" y="5346421"/>
            <a:ext cx="2843491" cy="38756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ysClr val="windowText" lastClr="000000"/>
                </a:solidFill>
              </a:rPr>
              <a:t>Space Vehicle Design, AI&amp;T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F3D430-2B37-6906-DE7D-FC4CCB1560AB}"/>
              </a:ext>
            </a:extLst>
          </p:cNvPr>
          <p:cNvSpPr/>
          <p:nvPr/>
        </p:nvSpPr>
        <p:spPr>
          <a:xfrm>
            <a:off x="3728338" y="6171645"/>
            <a:ext cx="2843491" cy="38756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ysClr val="windowText" lastClr="000000"/>
                </a:solidFill>
              </a:rPr>
              <a:t>Space Vehicle Design, Manufacturing, AI&amp;T, Launch Processing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CDDC57-5194-7BAB-A814-031022E37A48}"/>
              </a:ext>
            </a:extLst>
          </p:cNvPr>
          <p:cNvSpPr/>
          <p:nvPr/>
        </p:nvSpPr>
        <p:spPr>
          <a:xfrm>
            <a:off x="7558201" y="3686456"/>
            <a:ext cx="2891139" cy="45143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ysClr val="windowText" lastClr="000000"/>
                </a:solidFill>
              </a:rPr>
              <a:t>Spacecraft &amp; Mission Systems Engineering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E5126D-7151-CAE5-1A9A-798CA106608A}"/>
              </a:ext>
            </a:extLst>
          </p:cNvPr>
          <p:cNvSpPr/>
          <p:nvPr/>
        </p:nvSpPr>
        <p:spPr>
          <a:xfrm>
            <a:off x="232902" y="4997043"/>
            <a:ext cx="775004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COTSAT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8EF64-4743-B2A4-3C7A-B59EC74AAC4A}"/>
              </a:ext>
            </a:extLst>
          </p:cNvPr>
          <p:cNvSpPr/>
          <p:nvPr/>
        </p:nvSpPr>
        <p:spPr>
          <a:xfrm>
            <a:off x="3340836" y="903462"/>
            <a:ext cx="775004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LADEE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E9EDB2-C274-F784-1B9C-A0E8A919BC5E}"/>
              </a:ext>
            </a:extLst>
          </p:cNvPr>
          <p:cNvSpPr/>
          <p:nvPr/>
        </p:nvSpPr>
        <p:spPr>
          <a:xfrm>
            <a:off x="10782967" y="3917332"/>
            <a:ext cx="921494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BioSentinel</a:t>
            </a:r>
          </a:p>
        </p:txBody>
      </p:sp>
    </p:spTree>
    <p:extLst>
      <p:ext uri="{BB962C8B-B14F-4D97-AF65-F5344CB8AC3E}">
        <p14:creationId xmlns:p14="http://schemas.microsoft.com/office/powerpoint/2010/main" val="153789937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CD2AA-B1A3-A2B1-0858-BF51EE74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0"/>
            <a:ext cx="10515600" cy="1325559"/>
          </a:xfrm>
        </p:spPr>
        <p:txBody>
          <a:bodyPr/>
          <a:lstStyle/>
          <a:p>
            <a:r>
              <a:rPr lang="en-US" sz="5400" dirty="0">
                <a:latin typeface="Abadi Extra Light" panose="020B0204020104020204" pitchFamily="34" charset="0"/>
              </a:rPr>
              <a:t>Requirement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F6F0D-9717-F34A-596B-A908EAE4A5D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91987D-6E31-4356-DD6C-DE54250144F3}"/>
              </a:ext>
            </a:extLst>
          </p:cNvPr>
          <p:cNvGrpSpPr/>
          <p:nvPr/>
        </p:nvGrpSpPr>
        <p:grpSpPr>
          <a:xfrm>
            <a:off x="1386199" y="3962400"/>
            <a:ext cx="9419602" cy="152400"/>
            <a:chOff x="2162798" y="3657600"/>
            <a:chExt cx="9419602" cy="1524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7342C58-763B-38AF-7596-2E1FC75FCF44}"/>
                </a:ext>
              </a:extLst>
            </p:cNvPr>
            <p:cNvCxnSpPr>
              <a:cxnSpLocks/>
            </p:cNvCxnSpPr>
            <p:nvPr/>
          </p:nvCxnSpPr>
          <p:spPr>
            <a:xfrm>
              <a:off x="3214999" y="3657600"/>
              <a:ext cx="7315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5557E45-9C61-4356-4470-4A479F36110A}"/>
                </a:ext>
              </a:extLst>
            </p:cNvPr>
            <p:cNvCxnSpPr>
              <a:cxnSpLocks/>
            </p:cNvCxnSpPr>
            <p:nvPr/>
          </p:nvCxnSpPr>
          <p:spPr>
            <a:xfrm>
              <a:off x="2924798" y="3733800"/>
              <a:ext cx="78956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FBE6EB-6C57-94CC-9D4C-69082C2CC74A}"/>
                </a:ext>
              </a:extLst>
            </p:cNvPr>
            <p:cNvCxnSpPr>
              <a:cxnSpLocks/>
            </p:cNvCxnSpPr>
            <p:nvPr/>
          </p:nvCxnSpPr>
          <p:spPr>
            <a:xfrm>
              <a:off x="2162798" y="3810000"/>
              <a:ext cx="94196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1F6EEC-E73C-98F9-0354-5565CEE1B9C5}"/>
              </a:ext>
            </a:extLst>
          </p:cNvPr>
          <p:cNvSpPr txBox="1"/>
          <p:nvPr/>
        </p:nvSpPr>
        <p:spPr>
          <a:xfrm>
            <a:off x="1981200" y="4209252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Are They? …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7261F-64A2-6B1A-1ECA-6D4CCF663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4DC87B-BD2A-9B89-0887-49DED46579AB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71514" y="6530529"/>
            <a:ext cx="2743200" cy="365129"/>
          </a:xfrm>
        </p:spPr>
        <p:txBody>
          <a:bodyPr/>
          <a:lstStyle/>
          <a:p>
            <a:fld id="{73FCCCAE-C0A6-4BB7-B82B-AC74E56A11C4}" type="slidenum">
              <a:rPr lang="en-US" b="1" smtClean="0"/>
              <a:pPr/>
              <a:t>9</a:t>
            </a:fld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6B3F9-78D6-6BF6-33A9-AB82DE8F1874}"/>
              </a:ext>
            </a:extLst>
          </p:cNvPr>
          <p:cNvSpPr txBox="1"/>
          <p:nvPr/>
        </p:nvSpPr>
        <p:spPr>
          <a:xfrm>
            <a:off x="381000" y="7337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88900" dist="76200" dir="2700000" sx="105000" sy="105000" algn="tl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Requirement Architectures - Basics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B590D-8043-4EF0-A248-55423CF7E1B8}"/>
              </a:ext>
            </a:extLst>
          </p:cNvPr>
          <p:cNvSpPr txBox="1"/>
          <p:nvPr/>
        </p:nvSpPr>
        <p:spPr>
          <a:xfrm>
            <a:off x="-1" y="6559207"/>
            <a:ext cx="54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 Architectures – Systems Engineering Integration &amp;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1FD80-DDD5-11D8-DD3B-224A0AEE1DDD}"/>
              </a:ext>
            </a:extLst>
          </p:cNvPr>
          <p:cNvSpPr txBox="1"/>
          <p:nvPr/>
        </p:nvSpPr>
        <p:spPr>
          <a:xfrm>
            <a:off x="9786938" y="6559206"/>
            <a:ext cx="2157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17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B146F-3275-FE00-C400-48026138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603" y="950732"/>
            <a:ext cx="7325747" cy="5258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9C13D5-06A3-C68A-3337-27114FF881A5}"/>
              </a:ext>
            </a:extLst>
          </p:cNvPr>
          <p:cNvSpPr/>
          <p:nvPr/>
        </p:nvSpPr>
        <p:spPr>
          <a:xfrm>
            <a:off x="6274838" y="6301489"/>
            <a:ext cx="4013275" cy="2577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i="1" dirty="0">
                <a:solidFill>
                  <a:sysClr val="windowText" lastClr="000000"/>
                </a:solidFill>
              </a:rPr>
              <a:t>Example Space Mission End-to-End Operational Architecture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E277D-B75A-579F-5085-B9577C457509}"/>
              </a:ext>
            </a:extLst>
          </p:cNvPr>
          <p:cNvSpPr txBox="1"/>
          <p:nvPr/>
        </p:nvSpPr>
        <p:spPr>
          <a:xfrm>
            <a:off x="51810" y="750370"/>
            <a:ext cx="4418590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</a:pPr>
            <a:r>
              <a:rPr lang="en-US" sz="2800" dirty="0"/>
              <a:t>So, you want to </a:t>
            </a:r>
            <a:r>
              <a:rPr lang="en-US" sz="2800" b="1" u="sng" dirty="0"/>
              <a:t>do</a:t>
            </a:r>
            <a:r>
              <a:rPr lang="en-US" sz="2800" dirty="0"/>
              <a:t> something challenging…</a:t>
            </a:r>
          </a:p>
          <a:p>
            <a:pPr marL="285750" indent="-285750">
              <a:spcBef>
                <a:spcPts val="600"/>
              </a:spcBef>
            </a:pPr>
            <a:endParaRPr lang="en-US" sz="2800" dirty="0"/>
          </a:p>
          <a:p>
            <a:pPr indent="-285750">
              <a:spcBef>
                <a:spcPts val="600"/>
              </a:spcBef>
            </a:pPr>
            <a:r>
              <a:rPr lang="en-US" sz="2800" dirty="0"/>
              <a:t>While spacecraft themselves are very complex, execution of the spaceflight mission requires interacting with multiple external system, facilities, teams, and organizations. 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803014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ASA PPT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 PPT Theme" id="{53D63642-36BE-4E50-AE84-3B18A647EE40}" vid="{556A1470-FCE0-4334-8556-212FFB8B91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3572</TotalTime>
  <Words>1684</Words>
  <Application>Microsoft Office PowerPoint</Application>
  <PresentationFormat>Widescreen</PresentationFormat>
  <Paragraphs>325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Abadi Extra Light</vt:lpstr>
      <vt:lpstr>Arial</vt:lpstr>
      <vt:lpstr>Arial Nova Light</vt:lpstr>
      <vt:lpstr>Calibri</vt:lpstr>
      <vt:lpstr>Helvetica</vt:lpstr>
      <vt:lpstr>Wingdings</vt:lpstr>
      <vt:lpstr>NASA PPT Theme</vt:lpstr>
      <vt:lpstr>Requirement  Architectures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Requirement Architectures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 Mission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/ Conclusions</vt:lpstr>
      <vt:lpstr>PowerPoint Presentation</vt:lpstr>
    </vt:vector>
  </TitlesOfParts>
  <Company>NASA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Squire, Thomas H. (ARC-TSM)</dc:creator>
  <cp:lastModifiedBy>Young, Zion W. (ARC-RE)</cp:lastModifiedBy>
  <cp:revision>4</cp:revision>
  <dcterms:created xsi:type="dcterms:W3CDTF">2015-02-20T14:50:24Z</dcterms:created>
  <dcterms:modified xsi:type="dcterms:W3CDTF">2025-04-02T11:24:08Z</dcterms:modified>
</cp:coreProperties>
</file>