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4.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 id="2147483660" r:id="rId4"/>
    <p:sldMasterId id="2147483674" r:id="rId5"/>
    <p:sldMasterId id="2147483678" r:id="rId6"/>
    <p:sldMasterId id="2147483689" r:id="rId7"/>
    <p:sldMasterId id="2147483698" r:id="rId8"/>
  </p:sldMasterIdLst>
  <p:notesMasterIdLst>
    <p:notesMasterId r:id="rId25"/>
  </p:notesMasterIdLst>
  <p:sldIdLst>
    <p:sldId id="2147376739" r:id="rId9"/>
    <p:sldId id="2147376732" r:id="rId10"/>
    <p:sldId id="2098149392" r:id="rId11"/>
    <p:sldId id="2147376647" r:id="rId12"/>
    <p:sldId id="439" r:id="rId13"/>
    <p:sldId id="2147376651" r:id="rId14"/>
    <p:sldId id="2147376723" r:id="rId15"/>
    <p:sldId id="2147376669" r:id="rId16"/>
    <p:sldId id="2147376586" r:id="rId17"/>
    <p:sldId id="2098149075" r:id="rId18"/>
    <p:sldId id="2147376722" r:id="rId19"/>
    <p:sldId id="2147376684" r:id="rId20"/>
    <p:sldId id="2147376627" r:id="rId21"/>
    <p:sldId id="2147376822" r:id="rId22"/>
    <p:sldId id="265" r:id="rId23"/>
    <p:sldId id="2098149397"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B4003-D2F1-E1B5-BE69-70433F710DCC}" name="Gipson, Lillian (HQ-JA010)[eMITS]" initials="G(" userId="S::lgipson@ndc.nasa.gov::34851195-af91-4169-a30f-63e83b080c40" providerId="AD"/>
  <p188:author id="{18D3E277-E4C1-C5CC-7334-02F51B51775E}" name="Rugg, Karen L. (HQ-ED000)" initials="R(" userId="S::krugg@ndc.nasa.gov::c1e4858c-23f4-4836-8aea-5fa7657fd47b" providerId="AD"/>
  <p188:author id="{EAC04F85-DC15-1343-2A4C-FB9FDE5A755F}" name="Harrison, William H. (HQ-EO000)" initials="HWH(E" userId="S::whharris@ndc.nasa.gov::04069491-2a59-440a-b706-9c20128352c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B150"/>
    <a:srgbClr val="8B274B"/>
    <a:srgbClr val="174B7C"/>
    <a:srgbClr val="482D1D"/>
    <a:srgbClr val="334366"/>
    <a:srgbClr val="00873F"/>
    <a:srgbClr val="CF203D"/>
    <a:srgbClr val="520000"/>
    <a:srgbClr val="B65053"/>
    <a:srgbClr val="07715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160"/>
    <p:restoredTop sz="88554"/>
  </p:normalViewPr>
  <p:slideViewPr>
    <p:cSldViewPr snapToGrid="0">
      <p:cViewPr varScale="1">
        <p:scale>
          <a:sx n="177" d="100"/>
          <a:sy n="177" d="100"/>
        </p:scale>
        <p:origin x="1424"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6.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slide" Target="slides/slide13.xml"/><Relationship Id="rId7" Type="http://schemas.openxmlformats.org/officeDocument/2006/relationships/slideMaster" Target="slideMasters/slideMaster5.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4.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4" Type="http://schemas.openxmlformats.org/officeDocument/2006/relationships/slideMaster" Target="slideMasters/slideMaster2.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4" tIns="46586" rIns="93174" bIns="46586"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4" tIns="46586" rIns="93174" bIns="46586" rtlCol="0"/>
          <a:lstStyle>
            <a:lvl1pPr algn="r">
              <a:defRPr sz="1200"/>
            </a:lvl1pPr>
          </a:lstStyle>
          <a:p>
            <a:fld id="{E5EE66E1-5377-684D-A174-6D73D98DC0BA}" type="datetimeFigureOut">
              <a:rPr lang="en-US" smtClean="0"/>
              <a:t>3/29/25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4" tIns="46586" rIns="93174" bIns="46586" rtlCol="0" anchor="ctr"/>
          <a:lstStyle/>
          <a:p>
            <a:endParaRPr lang="en-US"/>
          </a:p>
        </p:txBody>
      </p:sp>
      <p:sp>
        <p:nvSpPr>
          <p:cNvPr id="5" name="Notes Placeholder 4"/>
          <p:cNvSpPr>
            <a:spLocks noGrp="1"/>
          </p:cNvSpPr>
          <p:nvPr>
            <p:ph type="body" sz="quarter" idx="3"/>
          </p:nvPr>
        </p:nvSpPr>
        <p:spPr>
          <a:xfrm>
            <a:off x="701040" y="4473893"/>
            <a:ext cx="5608320" cy="3660457"/>
          </a:xfrm>
          <a:prstGeom prst="rect">
            <a:avLst/>
          </a:prstGeom>
        </p:spPr>
        <p:txBody>
          <a:bodyPr vert="horz" lIns="93174" tIns="46586" rIns="93174" bIns="4658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4" tIns="46586" rIns="93174"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4" tIns="46586" rIns="93174" bIns="46586" rtlCol="0" anchor="b"/>
          <a:lstStyle>
            <a:lvl1pPr algn="r">
              <a:defRPr sz="1200"/>
            </a:lvl1pPr>
          </a:lstStyle>
          <a:p>
            <a:fld id="{0A8BB84F-50E1-E84E-A4DF-5A5AC3C7E8FB}" type="slidenum">
              <a:rPr lang="en-US" smtClean="0"/>
              <a:t>‹#›</a:t>
            </a:fld>
            <a:endParaRPr lang="en-US"/>
          </a:p>
        </p:txBody>
      </p:sp>
    </p:spTree>
    <p:extLst>
      <p:ext uri="{BB962C8B-B14F-4D97-AF65-F5344CB8AC3E}">
        <p14:creationId xmlns:p14="http://schemas.microsoft.com/office/powerpoint/2010/main" val="2971316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airlines.org/impact/#:~:text=Commercial%20Aviation%20is%20a%20Critical,of%20%241.25%20trillion%20in%202022"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gcc02.safelinks.protection.outlook.com/?url=https%3A%2F%2Fwww.aia-aerospace.org%2Fnews%2Faia-releases-2023-facts-figures-data-highlighting-ad-industrys-return-to-pre-pandemic-levels%2F&amp;data=05%7C02%7Ckaren.l.rugg%40nasa.gov%7C6e21d27c7db34f89619d08dc3efd2e70%7C7005d45845be48ae8140d43da96dd17b%7C0%7C0%7C638454504332219877%7CUnknown%7CTWFpbGZsb3d8eyJWIjoiMC4wLjAwMDAiLCJQIjoiV2luMzIiLCJBTiI6Ik1haWwiLCJXVCI6Mn0%3D%7C0%7C%7C%7C&amp;sdata=Cov7iKukjhmgr61uzYbBHFdCk5%2FJkpFSZmlHqv6BPBk%3D&amp;reserved=0"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faa.gov/sites/faa.gov/files/2021-11/Aviation_Climate_Action_Plan.pdf"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EBC336-E195-EC4D-842A-A6ECA01F58C8}" type="slidenum">
              <a:rPr lang="en-US" smtClean="0"/>
              <a:t>1</a:t>
            </a:fld>
            <a:endParaRPr lang="en-US"/>
          </a:p>
        </p:txBody>
      </p:sp>
    </p:spTree>
    <p:extLst>
      <p:ext uri="{BB962C8B-B14F-4D97-AF65-F5344CB8AC3E}">
        <p14:creationId xmlns:p14="http://schemas.microsoft.com/office/powerpoint/2010/main" val="1927751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800"/>
              <a:t>Aeronautics</a:t>
            </a:r>
            <a:r>
              <a:rPr lang="en-US" sz="1800" baseline="0"/>
              <a:t> research is one of NASA’s </a:t>
            </a:r>
            <a:r>
              <a:rPr lang="en-US" sz="1800"/>
              <a:t>five </a:t>
            </a:r>
            <a:r>
              <a:rPr lang="en-US" sz="1800" baseline="0"/>
              <a:t>missions. </a:t>
            </a:r>
            <a:r>
              <a:rPr lang="en-US" sz="1800"/>
              <a:t> </a:t>
            </a:r>
            <a:endParaRPr lang="en-US" sz="1800" baseline="0"/>
          </a:p>
          <a:p>
            <a:pPr>
              <a:defRPr/>
            </a:pPr>
            <a:endParaRPr lang="en-US" sz="1800">
              <a:solidFill>
                <a:prstClr val="black"/>
              </a:solidFill>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485312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latin typeface="Arial"/>
                <a:cs typeface="Arial"/>
              </a:rPr>
              <a:t>Updated center thumbnails 6/8/23</a:t>
            </a:r>
            <a:endParaRPr lang="en-US" i="1">
              <a:latin typeface="Arial" pitchFamily="34" charset="0"/>
              <a:cs typeface="Arial"/>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5716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900" i="1">
                <a:solidFill>
                  <a:srgbClr val="000000"/>
                </a:solidFill>
                <a:latin typeface="Aptos" panose="020B0004020202020204" pitchFamily="34" charset="0"/>
              </a:rPr>
              <a:t>Updated 3/7/24</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How important is aviation to the U.S. economy?   </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$1.25 trillion of economic impact from commercial aviation in 2022.</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(From Airlines for America. </a:t>
            </a:r>
            <a:r>
              <a:rPr lang="en-US" sz="1900" u="sng">
                <a:solidFill>
                  <a:srgbClr val="0563C1"/>
                </a:solidFill>
                <a:latin typeface="Aptos" panose="020B0004020202020204" pitchFamily="34" charset="0"/>
                <a:hlinkClick r:id="rId3"/>
              </a:rPr>
              <a:t>https://www.airlines.org/impact/#:~:text=Commercial%20Aviation%20is%20a%20Critical,of%20%241.25%20trillion%20in%202022</a:t>
            </a:r>
            <a:r>
              <a:rPr lang="en-US" sz="1900">
                <a:solidFill>
                  <a:srgbClr val="000000"/>
                </a:solidFill>
                <a:latin typeface="Aptos" panose="020B0004020202020204" pitchFamily="34" charset="0"/>
              </a:rPr>
              <a:t>.)</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$77.3 billion positive manufacturing trade balance in 2022.</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2.2 million aerospace/defense jobs; 602,000 in aeronautics/aircraft in 2022.</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(From Aerospace Industries Association. </a:t>
            </a:r>
            <a:r>
              <a:rPr lang="en-US" sz="1900" u="sng">
                <a:solidFill>
                  <a:srgbClr val="0563C1"/>
                </a:solidFill>
                <a:latin typeface="Aptos" panose="020B0004020202020204" pitchFamily="34" charset="0"/>
                <a:hlinkClick r:id="rId4"/>
              </a:rPr>
              <a:t>https://www.aia-aerospace.org/news/aia-releases-2023-facts-figures-data-highlighting-ad-industrys-return-to-pre-pandemic-levels/</a:t>
            </a:r>
            <a:r>
              <a:rPr lang="en-US" sz="1900">
                <a:solidFill>
                  <a:srgbClr val="000000"/>
                </a:solidFill>
                <a:latin typeface="Aptos" panose="020B0004020202020204" pitchFamily="34" charset="0"/>
              </a:rPr>
              <a:t>)</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 </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8.97 million flights by U.S. carriers worldwide in 2022.</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24 million tons of freight transported by U.S. airlines in 2022.</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(Statistics from Bureau of Transportation Statistics </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 </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000000"/>
                </a:solidFill>
                <a:latin typeface="Aptos" panose="020B0004020202020204" pitchFamily="34" charset="0"/>
              </a:rPr>
              <a:t> </a:t>
            </a:r>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31735">
              <a:defRPr/>
            </a:pPr>
            <a:fld id="{82EBC336-E195-EC4D-842A-A6ECA01F58C8}" type="slidenum">
              <a:rPr lang="en-US">
                <a:solidFill>
                  <a:prstClr val="black"/>
                </a:solidFill>
                <a:latin typeface="Calibri"/>
              </a:rPr>
              <a:pPr defTabSz="931735">
                <a:defRPr/>
              </a:pPr>
              <a:t>4</a:t>
            </a:fld>
            <a:endParaRPr lang="en-US">
              <a:solidFill>
                <a:prstClr val="black"/>
              </a:solidFill>
              <a:latin typeface="Calibri"/>
            </a:endParaRPr>
          </a:p>
        </p:txBody>
      </p:sp>
    </p:spTree>
    <p:extLst>
      <p:ext uri="{BB962C8B-B14F-4D97-AF65-F5344CB8AC3E}">
        <p14:creationId xmlns:p14="http://schemas.microsoft.com/office/powerpoint/2010/main" val="3239149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900" i="1">
                <a:solidFill>
                  <a:srgbClr val="000000"/>
                </a:solidFill>
                <a:latin typeface="Aptos" panose="020B0004020202020204" pitchFamily="34" charset="0"/>
              </a:rPr>
              <a:t>Updated 3/26/2024</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NASA is leading transformation of aviation in four technical areas. </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Aptos" panose="020B0004020202020204" pitchFamily="34" charset="0"/>
              </a:rPr>
              <a:t>Each of these transformation areas is enhanced and advanced by our </a:t>
            </a:r>
            <a:r>
              <a:rPr lang="en-US" sz="1900" u="sng">
                <a:solidFill>
                  <a:srgbClr val="000000"/>
                </a:solidFill>
                <a:latin typeface="Aptos" panose="020B0004020202020204" pitchFamily="34" charset="0"/>
              </a:rPr>
              <a:t>Innovation Ecosystem, </a:t>
            </a:r>
            <a:r>
              <a:rPr lang="en-US" sz="1900">
                <a:solidFill>
                  <a:srgbClr val="000000"/>
                </a:solidFill>
                <a:latin typeface="Aptos" panose="020B0004020202020204" pitchFamily="34" charset="0"/>
              </a:rPr>
              <a:t>which produces new knowledge/ideas to lead to new transformation areas.</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u="sng">
                <a:solidFill>
                  <a:srgbClr val="000000"/>
                </a:solidFill>
                <a:latin typeface="Aptos" panose="020B0004020202020204" pitchFamily="34" charset="0"/>
              </a:rPr>
              <a:t> </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u="sng">
                <a:solidFill>
                  <a:srgbClr val="000000"/>
                </a:solidFill>
                <a:latin typeface="Aptos" panose="020B0004020202020204" pitchFamily="34" charset="0"/>
              </a:rPr>
              <a:t>Ultra-Efficient Airliners</a:t>
            </a:r>
            <a:r>
              <a:rPr lang="en-US" sz="1900">
                <a:solidFill>
                  <a:srgbClr val="000000"/>
                </a:solidFill>
                <a:latin typeface="Aptos" panose="020B0004020202020204" pitchFamily="34" charset="0"/>
              </a:rPr>
              <a:t>: We are accelerating the ability of the next generation of large commercial aircraft to use less energy and use cleaner energy. Our work is a major contribution to the U.S. goal for net-zero greenhouse gas emissions by 2050. </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u="sng">
                <a:solidFill>
                  <a:srgbClr val="000000"/>
                </a:solidFill>
                <a:latin typeface="Aptos" panose="020B0004020202020204" pitchFamily="34" charset="0"/>
              </a:rPr>
              <a:t>Future Airspace and Safety:</a:t>
            </a:r>
            <a:r>
              <a:rPr lang="en-US" sz="1900">
                <a:solidFill>
                  <a:srgbClr val="000000"/>
                </a:solidFill>
                <a:latin typeface="Aptos" panose="020B0004020202020204" pitchFamily="34" charset="0"/>
              </a:rPr>
              <a:t> We are working with partner FAA to continue evolution of our national airspace system to safely integrate all types of air vehicles in an increasingly complex environment, and to do so more sustainably – using digital technologies on the ground and onboard vehicles to enable more efficient trajectories that use less energy.</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u="sng">
                <a:solidFill>
                  <a:srgbClr val="000000"/>
                </a:solidFill>
                <a:latin typeface="Aptos" panose="020B0004020202020204" pitchFamily="34" charset="0"/>
              </a:rPr>
              <a:t>Advanced Air Mobility:</a:t>
            </a:r>
            <a:r>
              <a:rPr lang="en-US" sz="1900">
                <a:solidFill>
                  <a:srgbClr val="000000"/>
                </a:solidFill>
                <a:latin typeface="Aptos" panose="020B0004020202020204" pitchFamily="34" charset="0"/>
              </a:rPr>
              <a:t> With nearly 100 industry partners, we are working to enable an economically viable and safe system in which aircraft from drones to air taxis can fly new missions over the most rural countryside to the dense urban landscape – missions such as passenger transport, medical deliveries, utility inspections, disaster response. Our Advanced Air Mobility mission is working with the aviation community to solve challenges in vehicle development and operations, airspace design and operations, and community integration.</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u="sng">
                <a:solidFill>
                  <a:srgbClr val="000000"/>
                </a:solidFill>
                <a:latin typeface="Aptos" panose="020B0004020202020204" pitchFamily="34" charset="0"/>
              </a:rPr>
              <a:t>High-Speed Commercial Flight: </a:t>
            </a:r>
            <a:r>
              <a:rPr lang="en-US" sz="1900">
                <a:solidFill>
                  <a:srgbClr val="000000"/>
                </a:solidFill>
                <a:latin typeface="Aptos" panose="020B0004020202020204" pitchFamily="34" charset="0"/>
              </a:rPr>
              <a:t> We are potentially removing a key barrier to commercial supersonic flight over land by proving that we can get rid of the sonic boom, while also exploring solutions to local noise and emissions associated with supersonic flight. With our federal partners we are also investigating the potential of even higher speed flight such as high-supersonic and hypersonic speeds. </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pPr defTabSz="931735">
              <a:defRPr/>
            </a:pPr>
            <a:fld id="{82EBC336-E195-EC4D-842A-A6ECA01F58C8}" type="slidenum">
              <a:rPr lang="en-US">
                <a:solidFill>
                  <a:prstClr val="black"/>
                </a:solidFill>
                <a:latin typeface="Calibri"/>
              </a:rPr>
              <a:pPr defTabSz="931735">
                <a:defRPr/>
              </a:pPr>
              <a:t>5</a:t>
            </a:fld>
            <a:endParaRPr lang="en-US">
              <a:solidFill>
                <a:prstClr val="black"/>
              </a:solidFill>
              <a:latin typeface="Calibri"/>
            </a:endParaRPr>
          </a:p>
        </p:txBody>
      </p:sp>
    </p:spTree>
    <p:extLst>
      <p:ext uri="{BB962C8B-B14F-4D97-AF65-F5344CB8AC3E}">
        <p14:creationId xmlns:p14="http://schemas.microsoft.com/office/powerpoint/2010/main" val="3879951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solidFill>
                  <a:srgbClr val="444444"/>
                </a:solidFill>
                <a:latin typeface="Aptos"/>
              </a:rPr>
              <a:t>​</a:t>
            </a:r>
            <a:r>
              <a:rPr lang="en-US" sz="2000" i="1" dirty="0">
                <a:solidFill>
                  <a:srgbClr val="444444"/>
                </a:solidFill>
              </a:rPr>
              <a:t>Note of explanation:  the airframe configuration to be demo-ed by the SFD Project will get the 5-10% reduction.  The collection of technologies (across </a:t>
            </a:r>
            <a:r>
              <a:rPr lang="en-US" sz="2000" b="1" i="1" dirty="0">
                <a:solidFill>
                  <a:srgbClr val="444444"/>
                </a:solidFill>
              </a:rPr>
              <a:t>all </a:t>
            </a:r>
            <a:r>
              <a:rPr lang="en-US" sz="2000" i="1" dirty="0">
                <a:solidFill>
                  <a:srgbClr val="444444"/>
                </a:solidFill>
              </a:rPr>
              <a:t>of SFNP) are expected to get to the 30%.</a:t>
            </a:r>
            <a:endParaRPr lang="en-US" sz="5400" dirty="0">
              <a:solidFill>
                <a:srgbClr val="444444"/>
              </a:solidFill>
              <a:latin typeface="Arial" panose="020B0604020202020204" pitchFamily="34" charset="0"/>
            </a:endParaRPr>
          </a:p>
          <a:p>
            <a:pPr algn="l" rtl="0" fontAlgn="base"/>
            <a:br>
              <a:rPr lang="en-US" sz="1900" dirty="0">
                <a:solidFill>
                  <a:srgbClr val="444444"/>
                </a:solidFill>
                <a:latin typeface="Calibri" panose="020F0502020204030204" pitchFamily="34" charset="0"/>
              </a:rPr>
            </a:br>
            <a:r>
              <a:rPr lang="en-US" sz="1900" dirty="0">
                <a:solidFill>
                  <a:srgbClr val="444444"/>
                </a:solidFill>
                <a:latin typeface="Calibri" panose="020F0502020204030204" pitchFamily="34" charset="0"/>
              </a:rPr>
              <a:t>​</a:t>
            </a:r>
            <a:r>
              <a:rPr lang="en-US" sz="1200" dirty="0">
                <a:solidFill>
                  <a:srgbClr val="000000"/>
                </a:solidFill>
                <a:latin typeface="Aptos" panose="020B0004020202020204" pitchFamily="34" charset="0"/>
              </a:rPr>
              <a:t>NASA’s Sustainable Flight National Partnership (SFNP) will mature new green technology by late 2020s to maintain U.S. leadership as builders of next-generation commercial transports – the heart of the aviation system.  Sustainable aviation system growth, increased airline travel, excellent engineering and manufacturing jobs, and economic growth will all result from achieving SFNP objectives and benefits. </a:t>
            </a:r>
            <a:r>
              <a:rPr lang="en-US" sz="1200" dirty="0">
                <a:solidFill>
                  <a:srgbClr val="444444"/>
                </a:solidFill>
                <a:latin typeface="Aptos" panose="020B0004020202020204" pitchFamily="34" charset="0"/>
              </a:rPr>
              <a:t>​</a:t>
            </a:r>
            <a:br>
              <a:rPr lang="en-US" sz="1200" dirty="0">
                <a:solidFill>
                  <a:srgbClr val="444444"/>
                </a:solidFill>
                <a:latin typeface="Aptos" panose="020B0004020202020204" pitchFamily="34" charset="0"/>
              </a:rPr>
            </a:br>
            <a:r>
              <a:rPr lang="en-US" sz="1200" dirty="0">
                <a:solidFill>
                  <a:srgbClr val="000000"/>
                </a:solidFill>
                <a:latin typeface="Calibri" panose="020F0502020204030204" pitchFamily="34" charset="0"/>
              </a:rPr>
              <a:t>Aviation GHG emissions include life cycle carbon dioxide (CO</a:t>
            </a:r>
            <a:r>
              <a:rPr lang="en-US" sz="1200" baseline="-25000" dirty="0">
                <a:solidFill>
                  <a:srgbClr val="000000"/>
                </a:solidFill>
                <a:latin typeface="Calibri" panose="020F0502020204030204" pitchFamily="34" charset="0"/>
              </a:rPr>
              <a:t>2</a:t>
            </a:r>
            <a:r>
              <a:rPr lang="en-US" sz="1200" dirty="0">
                <a:solidFill>
                  <a:srgbClr val="000000"/>
                </a:solidFill>
                <a:latin typeface="Calibri" panose="020F0502020204030204" pitchFamily="34" charset="0"/>
              </a:rPr>
              <a:t>), nitrous oxide (N</a:t>
            </a:r>
            <a:r>
              <a:rPr lang="en-US" sz="1200" baseline="-25000" dirty="0">
                <a:solidFill>
                  <a:srgbClr val="000000"/>
                </a:solidFill>
                <a:latin typeface="Calibri" panose="020F0502020204030204" pitchFamily="34" charset="0"/>
              </a:rPr>
              <a:t>2</a:t>
            </a:r>
            <a:r>
              <a:rPr lang="en-US" sz="1200" dirty="0">
                <a:solidFill>
                  <a:srgbClr val="000000"/>
                </a:solidFill>
                <a:latin typeface="Calibri" panose="020F0502020204030204" pitchFamily="34" charset="0"/>
              </a:rPr>
              <a:t>O), and methane (CH4) emissions. Aircraft engines produce negligible amounts of nitrous oxides and methane, so this plane has a focus on aviation combustion CO</a:t>
            </a:r>
            <a:r>
              <a:rPr lang="en-US" sz="1200" baseline="-25000" dirty="0">
                <a:solidFill>
                  <a:srgbClr val="000000"/>
                </a:solidFill>
                <a:latin typeface="Calibri" panose="020F0502020204030204" pitchFamily="34" charset="0"/>
              </a:rPr>
              <a:t>2</a:t>
            </a:r>
            <a:r>
              <a:rPr lang="en-US" sz="1200" dirty="0">
                <a:solidFill>
                  <a:srgbClr val="000000"/>
                </a:solidFill>
                <a:latin typeface="Calibri" panose="020F0502020204030204" pitchFamily="34" charset="0"/>
              </a:rPr>
              <a:t> emissions and well-to-tank life cycle GHG emissions (CO</a:t>
            </a:r>
            <a:r>
              <a:rPr lang="en-US" sz="1200" baseline="-25000" dirty="0">
                <a:solidFill>
                  <a:srgbClr val="000000"/>
                </a:solidFill>
                <a:latin typeface="Calibri" panose="020F0502020204030204" pitchFamily="34" charset="0"/>
              </a:rPr>
              <a:t>2</a:t>
            </a:r>
            <a:r>
              <a:rPr lang="en-US" sz="1200" dirty="0">
                <a:solidFill>
                  <a:srgbClr val="000000"/>
                </a:solidFill>
                <a:latin typeface="Calibri" panose="020F0502020204030204" pitchFamily="34" charset="0"/>
              </a:rPr>
              <a:t>, N</a:t>
            </a:r>
            <a:r>
              <a:rPr lang="en-US" sz="1200" baseline="-25000" dirty="0">
                <a:solidFill>
                  <a:srgbClr val="000000"/>
                </a:solidFill>
                <a:latin typeface="Calibri" panose="020F0502020204030204" pitchFamily="34" charset="0"/>
              </a:rPr>
              <a:t>2</a:t>
            </a:r>
            <a:r>
              <a:rPr lang="en-US" sz="1200" dirty="0">
                <a:solidFill>
                  <a:srgbClr val="000000"/>
                </a:solidFill>
                <a:latin typeface="Calibri" panose="020F0502020204030204" pitchFamily="34" charset="0"/>
              </a:rPr>
              <a:t>O, and CH4). The U.S. Aviation 2050 Goal is based on emissions that are measurable and currently monitored. Research is ongoing into the climate impacts of aviation-induced cloudiness and the indirect climate impacts of aviation combustion emissions (see section 7 for details on the climate impacts of aviation non CO</a:t>
            </a:r>
            <a:r>
              <a:rPr lang="en-US" sz="1200" baseline="-25000" dirty="0">
                <a:solidFill>
                  <a:srgbClr val="000000"/>
                </a:solidFill>
                <a:latin typeface="Calibri" panose="020F0502020204030204" pitchFamily="34" charset="0"/>
              </a:rPr>
              <a:t>2</a:t>
            </a:r>
            <a:r>
              <a:rPr lang="en-US" sz="1200" dirty="0">
                <a:solidFill>
                  <a:srgbClr val="000000"/>
                </a:solidFill>
                <a:latin typeface="Calibri" panose="020F0502020204030204" pitchFamily="34" charset="0"/>
              </a:rPr>
              <a:t> combustion emissions).​</a:t>
            </a:r>
            <a:r>
              <a:rPr lang="en-US" sz="1200" dirty="0">
                <a:solidFill>
                  <a:srgbClr val="444444"/>
                </a:solidFill>
                <a:latin typeface="Calibri" panose="020F0502020204030204" pitchFamily="34" charset="0"/>
              </a:rPr>
              <a:t>​</a:t>
            </a:r>
            <a:endParaRPr lang="en-US" sz="1800" dirty="0">
              <a:solidFill>
                <a:srgbClr val="444444"/>
              </a:solidFill>
              <a:latin typeface="Calibri" panose="020F0502020204030204" pitchFamily="34" charset="0"/>
            </a:endParaRPr>
          </a:p>
          <a:p>
            <a:pPr algn="l" rtl="0" fontAlgn="base"/>
            <a:r>
              <a:rPr lang="en-US" sz="1200" dirty="0">
                <a:solidFill>
                  <a:srgbClr val="444444"/>
                </a:solidFill>
                <a:latin typeface="Calibri" panose="020F0502020204030204" pitchFamily="34" charset="0"/>
              </a:rPr>
              <a:t>​</a:t>
            </a:r>
            <a:endParaRPr lang="en-US" sz="1800" dirty="0">
              <a:solidFill>
                <a:srgbClr val="444444"/>
              </a:solidFill>
              <a:latin typeface="Calibri" panose="020F0502020204030204" pitchFamily="34" charset="0"/>
            </a:endParaRPr>
          </a:p>
          <a:p>
            <a:pPr algn="l" rtl="0" fontAlgn="base"/>
            <a:r>
              <a:rPr lang="en-US" sz="1200" dirty="0">
                <a:solidFill>
                  <a:srgbClr val="000000"/>
                </a:solidFill>
                <a:latin typeface="Calibri" panose="020F0502020204030204" pitchFamily="34" charset="0"/>
              </a:rPr>
              <a:t>This U.S. aviation goal encompasses CO</a:t>
            </a:r>
            <a:r>
              <a:rPr lang="en-US" sz="1200" baseline="-25000" dirty="0">
                <a:solidFill>
                  <a:srgbClr val="000000"/>
                </a:solidFill>
                <a:latin typeface="Calibri" panose="020F0502020204030204" pitchFamily="34" charset="0"/>
              </a:rPr>
              <a:t>2</a:t>
            </a:r>
            <a:r>
              <a:rPr lang="en-US" sz="1200" dirty="0">
                <a:solidFill>
                  <a:srgbClr val="000000"/>
                </a:solidFill>
                <a:latin typeface="Calibri" panose="020F0502020204030204" pitchFamily="34" charset="0"/>
              </a:rPr>
              <a:t> emissions from (1) domestic aviation (i.e., flights departing and arriving within the United States and its territories) from U.S. and foreign operators,  (2) international aviation (i.e., flights between two different ICAO Member States) from U.S. operators, and (3) airports located in the United States.​</a:t>
            </a:r>
            <a:r>
              <a:rPr lang="en-US" sz="1200" dirty="0">
                <a:solidFill>
                  <a:srgbClr val="444444"/>
                </a:solidFill>
                <a:latin typeface="Calibri" panose="020F0502020204030204" pitchFamily="34" charset="0"/>
              </a:rPr>
              <a:t>​</a:t>
            </a:r>
            <a:endParaRPr lang="en-US" sz="1800" dirty="0">
              <a:solidFill>
                <a:srgbClr val="444444"/>
              </a:solidFill>
              <a:latin typeface="Calibri" panose="020F0502020204030204" pitchFamily="34" charset="0"/>
            </a:endParaRPr>
          </a:p>
          <a:p>
            <a:pPr algn="l" rtl="0" fontAlgn="base"/>
            <a:r>
              <a:rPr lang="en-US" sz="1200" dirty="0">
                <a:solidFill>
                  <a:srgbClr val="000000"/>
                </a:solidFill>
                <a:latin typeface="Calibri" panose="020F0502020204030204" pitchFamily="34" charset="0"/>
              </a:rPr>
              <a:t>​</a:t>
            </a:r>
            <a:r>
              <a:rPr lang="en-US" sz="1200" dirty="0">
                <a:solidFill>
                  <a:srgbClr val="444444"/>
                </a:solidFill>
                <a:latin typeface="Calibri" panose="020F0502020204030204" pitchFamily="34" charset="0"/>
              </a:rPr>
              <a:t>​</a:t>
            </a:r>
            <a:endParaRPr lang="en-US" sz="1800" dirty="0">
              <a:solidFill>
                <a:srgbClr val="444444"/>
              </a:solidFill>
              <a:latin typeface="Calibri" panose="020F0502020204030204" pitchFamily="34" charset="0"/>
            </a:endParaRPr>
          </a:p>
          <a:p>
            <a:pPr algn="l" rtl="0" fontAlgn="base"/>
            <a:r>
              <a:rPr lang="en-US" sz="1200" dirty="0">
                <a:solidFill>
                  <a:srgbClr val="000000"/>
                </a:solidFill>
                <a:latin typeface="Calibri" panose="020F0502020204030204" pitchFamily="34" charset="0"/>
              </a:rPr>
              <a:t>NOTE: The U.S. goal states "greenhouse gas emissions," while the international community states "carbon emissions." We make the distinction.​</a:t>
            </a:r>
            <a:r>
              <a:rPr lang="en-US" sz="1200" dirty="0">
                <a:solidFill>
                  <a:srgbClr val="444444"/>
                </a:solidFill>
                <a:latin typeface="Calibri" panose="020F0502020204030204" pitchFamily="34" charset="0"/>
              </a:rPr>
              <a:t>​</a:t>
            </a:r>
            <a:endParaRPr lang="en-US" sz="1800" dirty="0">
              <a:solidFill>
                <a:srgbClr val="444444"/>
              </a:solidFill>
              <a:latin typeface="Calibri" panose="020F0502020204030204" pitchFamily="34" charset="0"/>
            </a:endParaRPr>
          </a:p>
          <a:p>
            <a:pPr algn="l" rtl="0" fontAlgn="base"/>
            <a:r>
              <a:rPr lang="en-US" sz="1200" dirty="0">
                <a:solidFill>
                  <a:srgbClr val="000000"/>
                </a:solidFill>
                <a:latin typeface="Calibri" panose="020F0502020204030204" pitchFamily="34" charset="0"/>
              </a:rPr>
              <a:t>Link to US Aviation Climate Action Plan: </a:t>
            </a:r>
            <a:r>
              <a:rPr lang="en-US" sz="1200" u="sng" dirty="0">
                <a:solidFill>
                  <a:srgbClr val="0563C1"/>
                </a:solidFill>
                <a:latin typeface="Calibri" panose="020F0502020204030204" pitchFamily="34" charset="0"/>
                <a:hlinkClick r:id="rId3"/>
              </a:rPr>
              <a:t>https://www.faa.gov/sites/faa.gov/files/2021-11/Aviation_Climate_Action_Plan.pdf</a:t>
            </a:r>
            <a:r>
              <a:rPr lang="en-US" sz="1200" dirty="0">
                <a:solidFill>
                  <a:srgbClr val="000000"/>
                </a:solidFill>
                <a:latin typeface="Calibri" panose="020F0502020204030204" pitchFamily="34" charset="0"/>
              </a:rPr>
              <a:t>​</a:t>
            </a:r>
            <a:r>
              <a:rPr lang="en-US" sz="1200" dirty="0">
                <a:solidFill>
                  <a:srgbClr val="444444"/>
                </a:solidFill>
                <a:latin typeface="Calibri" panose="020F0502020204030204" pitchFamily="34" charset="0"/>
              </a:rPr>
              <a:t>​</a:t>
            </a:r>
            <a:endParaRPr lang="en-US" sz="1800" dirty="0">
              <a:solidFill>
                <a:srgbClr val="444444"/>
              </a:solidFill>
              <a:latin typeface="Calibri" panose="020F0502020204030204" pitchFamily="34" charset="0"/>
            </a:endParaRPr>
          </a:p>
          <a:p>
            <a:pPr algn="l" rtl="0" fontAlgn="base"/>
            <a:r>
              <a:rPr lang="en-US" sz="1200" dirty="0">
                <a:solidFill>
                  <a:srgbClr val="444444"/>
                </a:solidFill>
                <a:latin typeface="Calibri" panose="020F0502020204030204" pitchFamily="34" charset="0"/>
              </a:rPr>
              <a:t>​</a:t>
            </a:r>
            <a:endParaRPr lang="en-US" sz="1800" dirty="0">
              <a:solidFill>
                <a:srgbClr val="444444"/>
              </a:solidFill>
              <a:latin typeface="Calibri" panose="020F0502020204030204" pitchFamily="34" charset="0"/>
            </a:endParaRPr>
          </a:p>
          <a:p>
            <a:pPr marL="174700" indent="-174700">
              <a:buFont typeface="Arial"/>
              <a:buChar char="•"/>
            </a:pPr>
            <a:r>
              <a:rPr lang="en-US" dirty="0">
                <a:cs typeface="Calibri"/>
              </a:rPr>
              <a:t>HiCAM              </a:t>
            </a:r>
          </a:p>
          <a:p>
            <a:pPr marL="174700" indent="-174700">
              <a:buFont typeface="Arial"/>
              <a:buChar char="•"/>
            </a:pPr>
            <a:r>
              <a:rPr lang="en-US" dirty="0">
                <a:cs typeface="Calibri"/>
              </a:rPr>
              <a:t>EPFD</a:t>
            </a:r>
          </a:p>
          <a:p>
            <a:pPr marL="174700" indent="-174700">
              <a:buFont typeface="Arial"/>
              <a:buChar char="•"/>
            </a:pPr>
            <a:r>
              <a:rPr lang="en-US" dirty="0">
                <a:cs typeface="Calibri"/>
              </a:rPr>
              <a:t>From Lee N email. 1/17/24 based on PPBE25 cycle and 1</a:t>
            </a:r>
            <a:r>
              <a:rPr lang="en-US" baseline="30000" dirty="0">
                <a:cs typeface="Calibri"/>
              </a:rPr>
              <a:t>st</a:t>
            </a:r>
            <a:r>
              <a:rPr lang="en-US" dirty="0">
                <a:cs typeface="Calibri"/>
              </a:rPr>
              <a:t> flight dates</a:t>
            </a:r>
          </a:p>
          <a:p>
            <a:pPr marL="174700" indent="-174700">
              <a:buFont typeface="Arial"/>
              <a:buChar char="•"/>
            </a:pPr>
            <a:r>
              <a:rPr lang="en-US" dirty="0">
                <a:cs typeface="Calibri"/>
              </a:rPr>
              <a:t>             GE 1</a:t>
            </a:r>
            <a:r>
              <a:rPr lang="en-US" baseline="30000" dirty="0">
                <a:cs typeface="Calibri"/>
              </a:rPr>
              <a:t>st</a:t>
            </a:r>
            <a:r>
              <a:rPr lang="en-US" dirty="0">
                <a:cs typeface="Calibri"/>
              </a:rPr>
              <a:t> flight spiral 2 – late Q2 Y26</a:t>
            </a:r>
          </a:p>
          <a:p>
            <a:pPr marL="174700" indent="-174700">
              <a:buFont typeface="Arial"/>
              <a:buChar char="•"/>
            </a:pPr>
            <a:r>
              <a:rPr lang="en-US" dirty="0">
                <a:cs typeface="Calibri"/>
              </a:rPr>
              <a:t>             </a:t>
            </a:r>
            <a:r>
              <a:rPr lang="en-US" dirty="0" err="1">
                <a:cs typeface="Calibri"/>
              </a:rPr>
              <a:t>magniX</a:t>
            </a:r>
            <a:r>
              <a:rPr lang="en-US" dirty="0">
                <a:cs typeface="Calibri"/>
              </a:rPr>
              <a:t> 1</a:t>
            </a:r>
            <a:r>
              <a:rPr lang="en-US" baseline="30000" dirty="0">
                <a:cs typeface="Calibri"/>
              </a:rPr>
              <a:t>st</a:t>
            </a:r>
            <a:r>
              <a:rPr lang="en-US" dirty="0">
                <a:cs typeface="Calibri"/>
              </a:rPr>
              <a:t> flight – late q1 FY26. </a:t>
            </a:r>
            <a:r>
              <a:rPr lang="en-US" dirty="0" err="1">
                <a:cs typeface="Calibri"/>
              </a:rPr>
              <a:t>pdr</a:t>
            </a:r>
            <a:r>
              <a:rPr lang="en-US" dirty="0">
                <a:cs typeface="Calibri"/>
              </a:rPr>
              <a:t> 2024jan30</a:t>
            </a:r>
          </a:p>
          <a:p>
            <a:pPr marL="174700" indent="-174700">
              <a:buFont typeface="Arial"/>
              <a:buChar char="•"/>
            </a:pPr>
            <a:endParaRPr lang="en-US" dirty="0">
              <a:cs typeface="Calibri"/>
            </a:endParaRPr>
          </a:p>
          <a:p>
            <a:pPr marL="174700" indent="-174700">
              <a:buFont typeface="Arial"/>
              <a:buChar char="•"/>
            </a:pPr>
            <a:r>
              <a:rPr lang="en-US" dirty="0">
                <a:cs typeface="Calibri"/>
              </a:rPr>
              <a:t>HyTEC. Phase 2 Core Demo awarded to GE on 12/14/23</a:t>
            </a:r>
          </a:p>
          <a:p>
            <a:pPr marL="174700" indent="-174700">
              <a:buFont typeface="Arial"/>
              <a:buChar char="•"/>
            </a:pPr>
            <a:r>
              <a:rPr lang="en-US" dirty="0">
                <a:cs typeface="Calibri"/>
              </a:rPr>
              <a:t>         </a:t>
            </a:r>
            <a:endParaRPr lang="en-US" b="0" i="0" u="none" strike="noStrike"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31735">
              <a:defRPr/>
            </a:pPr>
            <a:fld id="{0A8BB84F-50E1-E84E-A4DF-5A5AC3C7E8FB}" type="slidenum">
              <a:rPr lang="en-US">
                <a:solidFill>
                  <a:prstClr val="black"/>
                </a:solidFill>
                <a:latin typeface="Aptos" panose="02110004020202020204"/>
              </a:rPr>
              <a:pPr defTabSz="931735">
                <a:defRPr/>
              </a:pPr>
              <a:t>6</a:t>
            </a:fld>
            <a:endParaRPr lang="en-US">
              <a:solidFill>
                <a:prstClr val="black"/>
              </a:solidFill>
              <a:latin typeface="Aptos" panose="02110004020202020204"/>
            </a:endParaRPr>
          </a:p>
        </p:txBody>
      </p:sp>
    </p:spTree>
    <p:extLst>
      <p:ext uri="{BB962C8B-B14F-4D97-AF65-F5344CB8AC3E}">
        <p14:creationId xmlns:p14="http://schemas.microsoft.com/office/powerpoint/2010/main" val="19567270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These are not all “partners”; they are </a:t>
            </a:r>
            <a:r>
              <a:rPr lang="en-US" b="1"/>
              <a:t>contributors</a:t>
            </a:r>
            <a:r>
              <a:rPr lang="en-US"/>
              <a:t> to the work. Some are partners; some are contractors; some are grantees.</a:t>
            </a:r>
          </a:p>
        </p:txBody>
      </p:sp>
      <p:sp>
        <p:nvSpPr>
          <p:cNvPr id="4" name="Slide Number Placeholder 3"/>
          <p:cNvSpPr>
            <a:spLocks noGrp="1"/>
          </p:cNvSpPr>
          <p:nvPr>
            <p:ph type="sldNum" sz="quarter" idx="5"/>
          </p:nvPr>
        </p:nvSpPr>
        <p:spPr/>
        <p:txBody>
          <a:bodyPr/>
          <a:lstStyle/>
          <a:p>
            <a:fld id="{0A8BB84F-50E1-E84E-A4DF-5A5AC3C7E8FB}" type="slidenum">
              <a:rPr lang="en-US" smtClean="0"/>
              <a:t>7</a:t>
            </a:fld>
            <a:endParaRPr lang="en-US"/>
          </a:p>
        </p:txBody>
      </p:sp>
    </p:spTree>
    <p:extLst>
      <p:ext uri="{BB962C8B-B14F-4D97-AF65-F5344CB8AC3E}">
        <p14:creationId xmlns:p14="http://schemas.microsoft.com/office/powerpoint/2010/main" val="3820462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900" dirty="0">
                <a:solidFill>
                  <a:srgbClr val="000000"/>
                </a:solidFill>
                <a:latin typeface="Aptos" panose="020B0004020202020204" pitchFamily="34" charset="0"/>
              </a:rPr>
              <a:t> </a:t>
            </a:r>
            <a:r>
              <a:rPr lang="en-US" sz="1900" dirty="0">
                <a:solidFill>
                  <a:srgbClr val="444444"/>
                </a:solidFill>
                <a:latin typeface="Aptos" panose="020B0004020202020204" pitchFamily="34" charset="0"/>
              </a:rPr>
              <a:t>​</a:t>
            </a:r>
            <a:r>
              <a:rPr lang="en-US" sz="1200" dirty="0">
                <a:solidFill>
                  <a:srgbClr val="000000"/>
                </a:solidFill>
                <a:latin typeface="Calibri" panose="020F0502020204030204" pitchFamily="34" charset="0"/>
              </a:rPr>
              <a:t>KEY MESSAGE: </a:t>
            </a:r>
            <a:r>
              <a:rPr lang="en-US" sz="1200" dirty="0">
                <a:solidFill>
                  <a:srgbClr val="000000"/>
                </a:solidFill>
                <a:latin typeface="Aptos" panose="020B0004020202020204" pitchFamily="34" charset="0"/>
              </a:rPr>
              <a:t>NASA’s Quesst mission to enable sustainable, commercial supersonic flight over land can be a long-term game changer for U.S. and global mobility, but major hurdles must be overcome.</a:t>
            </a:r>
            <a:r>
              <a:rPr lang="en-US" sz="1200" dirty="0">
                <a:solidFill>
                  <a:srgbClr val="444444"/>
                </a:solidFill>
                <a:latin typeface="Aptos" panose="020B0004020202020204" pitchFamily="34" charset="0"/>
              </a:rPr>
              <a:t>​</a:t>
            </a:r>
            <a:endParaRPr lang="en-US" sz="1200" b="0" i="0" u="none" strike="noStrike" dirty="0">
              <a:solidFill>
                <a:srgbClr val="444444"/>
              </a:solidFill>
              <a:effectLst/>
              <a:latin typeface="Calibri" panose="020F0502020204030204" pitchFamily="34" charset="0"/>
            </a:endParaRPr>
          </a:p>
          <a:p>
            <a:pPr algn="l" rtl="0" fontAlgn="base"/>
            <a:br>
              <a:rPr lang="en-US" sz="1800" dirty="0">
                <a:solidFill>
                  <a:srgbClr val="444444"/>
                </a:solidFill>
                <a:latin typeface="Arial" panose="020B0604020202020204" pitchFamily="34" charset="0"/>
              </a:rPr>
            </a:br>
            <a:r>
              <a:rPr lang="en-US" sz="1800" dirty="0">
                <a:solidFill>
                  <a:srgbClr val="000000"/>
                </a:solidFill>
                <a:latin typeface="Aptos" panose="020B0004020202020204" pitchFamily="34" charset="0"/>
              </a:rPr>
              <a:t>· Key focus of recent efforts is preparing for measuring the sounds from the X-59 so that we can prove it is performing as needed in for community testing.</a:t>
            </a:r>
            <a:r>
              <a:rPr lang="en-US" sz="1800" dirty="0">
                <a:solidFill>
                  <a:srgbClr val="444444"/>
                </a:solidFill>
                <a:latin typeface="Aptos" panose="020B0004020202020204" pitchFamily="34" charset="0"/>
              </a:rPr>
              <a:t>​</a:t>
            </a:r>
            <a:endParaRPr lang="en-US" sz="3200" dirty="0">
              <a:solidFill>
                <a:srgbClr val="444444"/>
              </a:solidFill>
              <a:latin typeface="Calibri" panose="020F0502020204030204" pitchFamily="34" charset="0"/>
            </a:endParaRPr>
          </a:p>
          <a:p>
            <a:pPr algn="l" rtl="0" fontAlgn="base"/>
            <a:r>
              <a:rPr lang="en-US" sz="1800" dirty="0">
                <a:solidFill>
                  <a:srgbClr val="000000"/>
                </a:solidFill>
                <a:latin typeface="Aptos" panose="020B0004020202020204" pitchFamily="34" charset="0"/>
              </a:rPr>
              <a:t>· These measurements will be made in the air and on the ground.</a:t>
            </a:r>
            <a:r>
              <a:rPr lang="en-US" sz="1800" dirty="0">
                <a:solidFill>
                  <a:srgbClr val="444444"/>
                </a:solidFill>
                <a:latin typeface="Aptos" panose="020B0004020202020204" pitchFamily="34" charset="0"/>
              </a:rPr>
              <a:t>​</a:t>
            </a:r>
            <a:endParaRPr lang="en-US" sz="3200" dirty="0">
              <a:solidFill>
                <a:srgbClr val="444444"/>
              </a:solidFill>
              <a:latin typeface="Calibri" panose="020F0502020204030204" pitchFamily="34" charset="0"/>
            </a:endParaRPr>
          </a:p>
          <a:p>
            <a:pPr algn="l" rtl="0" fontAlgn="base"/>
            <a:r>
              <a:rPr lang="en-US" sz="1800" dirty="0">
                <a:solidFill>
                  <a:srgbClr val="000000"/>
                </a:solidFill>
                <a:latin typeface="Aptos" panose="020B0004020202020204" pitchFamily="34" charset="0"/>
              </a:rPr>
              <a:t>· Because the X59 will be so much quieter than aircraft which have been previously studied by NASA, new ground recording systems were required to be developed. In this past year NASA has taken delivery of the first batch of 70 units that will be used during the Phase 2 testing. Several units were subjected to a rigorous field trial to help ensure that they will be robust enough to support the Phase 2 testing in the desert near NASA Armstrong flight Research Center</a:t>
            </a:r>
            <a:r>
              <a:rPr lang="en-US" sz="1800" dirty="0">
                <a:solidFill>
                  <a:srgbClr val="444444"/>
                </a:solidFill>
                <a:latin typeface="Aptos" panose="020B0004020202020204" pitchFamily="34" charset="0"/>
              </a:rPr>
              <a:t>​</a:t>
            </a:r>
            <a:endParaRPr lang="en-US" sz="3200" dirty="0">
              <a:solidFill>
                <a:srgbClr val="444444"/>
              </a:solidFill>
              <a:latin typeface="Calibri" panose="020F0502020204030204" pitchFamily="34" charset="0"/>
            </a:endParaRPr>
          </a:p>
          <a:p>
            <a:pPr algn="l" rtl="0" fontAlgn="base"/>
            <a:endParaRPr lang="en-US" sz="3200" dirty="0">
              <a:solidFill>
                <a:srgbClr val="444444"/>
              </a:solidFill>
              <a:latin typeface="Calibri" panose="020F0502020204030204" pitchFamily="34" charset="0"/>
            </a:endParaRPr>
          </a:p>
          <a:p>
            <a:pPr algn="l" rtl="0" fontAlgn="base"/>
            <a:br>
              <a:rPr lang="en-US" sz="1800" dirty="0">
                <a:solidFill>
                  <a:srgbClr val="444444"/>
                </a:solidFill>
                <a:latin typeface="Arial" panose="020B0604020202020204" pitchFamily="34" charset="0"/>
              </a:rPr>
            </a:br>
            <a:endParaRPr lang="en-US" sz="1800" dirty="0">
              <a:solidFill>
                <a:srgbClr val="444444"/>
              </a:solidFill>
              <a:latin typeface="Arial" panose="020B0604020202020204" pitchFamily="34" charset="0"/>
            </a:endParaRPr>
          </a:p>
          <a:p>
            <a:pPr algn="l" rtl="0" fontAlgn="base"/>
            <a:r>
              <a:rPr lang="en-US" sz="1200" b="1" dirty="0">
                <a:solidFill>
                  <a:srgbClr val="000000"/>
                </a:solidFill>
                <a:latin typeface="Arial" panose="020B0604020202020204" pitchFamily="34" charset="0"/>
              </a:rPr>
              <a:t>Phase 1 – Aircraft Development</a:t>
            </a:r>
            <a:r>
              <a:rPr lang="en-US" sz="1200" dirty="0">
                <a:solidFill>
                  <a:srgbClr val="444444"/>
                </a:solidFill>
                <a:latin typeface="Arial" panose="020B0604020202020204" pitchFamily="34" charset="0"/>
              </a:rPr>
              <a:t>​</a:t>
            </a:r>
            <a:endParaRPr lang="en-US" sz="1800" dirty="0">
              <a:solidFill>
                <a:srgbClr val="444444"/>
              </a:solidFill>
              <a:latin typeface="Arial" panose="020B0604020202020204" pitchFamily="34" charset="0"/>
            </a:endParaRPr>
          </a:p>
          <a:p>
            <a:pPr algn="l" rtl="0" fontAlgn="base"/>
            <a:r>
              <a:rPr lang="en-US" sz="1200" i="1" dirty="0">
                <a:solidFill>
                  <a:srgbClr val="000000"/>
                </a:solidFill>
                <a:latin typeface="Arial" panose="020B0604020202020204" pitchFamily="34" charset="0"/>
              </a:rPr>
              <a:t>In progress (FY18-25) </a:t>
            </a:r>
            <a:r>
              <a:rPr lang="en-US" sz="1200" dirty="0">
                <a:solidFill>
                  <a:srgbClr val="444444"/>
                </a:solidFill>
                <a:latin typeface="Arial" panose="020B0604020202020204" pitchFamily="34" charset="0"/>
              </a:rPr>
              <a:t>​</a:t>
            </a:r>
            <a:endParaRPr lang="en-US" sz="1800" dirty="0">
              <a:solidFill>
                <a:srgbClr val="444444"/>
              </a:solidFill>
              <a:latin typeface="Arial" panose="020B0604020202020204" pitchFamily="34" charset="0"/>
            </a:endParaRPr>
          </a:p>
          <a:p>
            <a:pPr algn="l" rtl="0" fontAlgn="base">
              <a:buFont typeface="Arial" panose="020B0604020202020204" pitchFamily="34" charset="0"/>
              <a:buChar char="•"/>
            </a:pPr>
            <a:r>
              <a:rPr lang="en-US" sz="1200" dirty="0">
                <a:solidFill>
                  <a:srgbClr val="000000"/>
                </a:solidFill>
                <a:latin typeface="Arial" panose="020B0604020202020204" pitchFamily="34" charset="0"/>
              </a:rPr>
              <a:t>Design, fabricate a quiet supersonic research aircraft</a:t>
            </a:r>
            <a:r>
              <a:rPr lang="en-US" sz="1200" dirty="0">
                <a:solidFill>
                  <a:srgbClr val="444444"/>
                </a:solidFill>
                <a:latin typeface="Arial" panose="020B0604020202020204" pitchFamily="34" charset="0"/>
              </a:rPr>
              <a:t>​</a:t>
            </a:r>
          </a:p>
          <a:p>
            <a:pPr algn="l" rtl="0" fontAlgn="base">
              <a:buFont typeface="Arial" panose="020B0604020202020204" pitchFamily="34" charset="0"/>
              <a:buChar char="•"/>
            </a:pPr>
            <a:r>
              <a:rPr lang="en-US" sz="1200" dirty="0">
                <a:solidFill>
                  <a:srgbClr val="000000"/>
                </a:solidFill>
                <a:latin typeface="Arial" panose="020B0604020202020204" pitchFamily="34" charset="0"/>
              </a:rPr>
              <a:t>Prove performance in test range flights</a:t>
            </a:r>
            <a:r>
              <a:rPr lang="en-US" sz="1200" dirty="0">
                <a:solidFill>
                  <a:srgbClr val="444444"/>
                </a:solidFill>
                <a:latin typeface="Arial" panose="020B0604020202020204" pitchFamily="34" charset="0"/>
              </a:rPr>
              <a:t>​</a:t>
            </a:r>
          </a:p>
          <a:p>
            <a:pPr algn="l" rtl="0" fontAlgn="base">
              <a:buFont typeface="Arial" panose="020B0604020202020204" pitchFamily="34" charset="0"/>
              <a:buChar char="•"/>
            </a:pPr>
            <a:r>
              <a:rPr lang="en-US" sz="1200" dirty="0">
                <a:solidFill>
                  <a:srgbClr val="000000"/>
                </a:solidFill>
                <a:latin typeface="Arial" panose="020B0604020202020204" pitchFamily="34" charset="0"/>
              </a:rPr>
              <a:t>Prove safety for flights in normal airspace</a:t>
            </a:r>
            <a:r>
              <a:rPr lang="en-US" sz="1200" dirty="0">
                <a:solidFill>
                  <a:srgbClr val="444444"/>
                </a:solidFill>
                <a:latin typeface="Arial" panose="020B0604020202020204" pitchFamily="34" charset="0"/>
              </a:rPr>
              <a:t>​</a:t>
            </a:r>
          </a:p>
          <a:p>
            <a:pPr algn="l" rtl="0" fontAlgn="base">
              <a:buFont typeface="Arial" panose="020B0604020202020204" pitchFamily="34" charset="0"/>
              <a:buChar char="•"/>
            </a:pPr>
            <a:endParaRPr lang="en-US" sz="1200" dirty="0">
              <a:solidFill>
                <a:srgbClr val="444444"/>
              </a:solidFill>
              <a:latin typeface="Arial" panose="020B0604020202020204" pitchFamily="34" charset="0"/>
            </a:endParaRPr>
          </a:p>
          <a:p>
            <a:pPr algn="l" rtl="0" fontAlgn="base"/>
            <a:r>
              <a:rPr lang="en-US" sz="1200" b="1" dirty="0">
                <a:solidFill>
                  <a:srgbClr val="000000"/>
                </a:solidFill>
                <a:latin typeface="Arial" panose="020B0604020202020204" pitchFamily="34" charset="0"/>
              </a:rPr>
              <a:t>Phase 2 – Acoustic Validation</a:t>
            </a:r>
            <a:r>
              <a:rPr lang="en-US" sz="1200" dirty="0">
                <a:solidFill>
                  <a:srgbClr val="444444"/>
                </a:solidFill>
                <a:latin typeface="Arial" panose="020B0604020202020204" pitchFamily="34" charset="0"/>
              </a:rPr>
              <a:t>​</a:t>
            </a:r>
            <a:endParaRPr lang="en-US" sz="1800" dirty="0">
              <a:solidFill>
                <a:srgbClr val="444444"/>
              </a:solidFill>
              <a:latin typeface="Arial" panose="020B0604020202020204" pitchFamily="34" charset="0"/>
            </a:endParaRPr>
          </a:p>
          <a:p>
            <a:pPr algn="l" rtl="0" fontAlgn="base"/>
            <a:r>
              <a:rPr lang="en-US" sz="1200" i="1" dirty="0">
                <a:solidFill>
                  <a:srgbClr val="000000"/>
                </a:solidFill>
                <a:latin typeface="Arial" panose="020B0604020202020204" pitchFamily="34" charset="0"/>
              </a:rPr>
              <a:t>Preparation in progress (FY18-26), Execution FY26</a:t>
            </a:r>
            <a:r>
              <a:rPr lang="en-US" sz="1200" dirty="0">
                <a:solidFill>
                  <a:srgbClr val="444444"/>
                </a:solidFill>
                <a:latin typeface="Arial" panose="020B0604020202020204" pitchFamily="34" charset="0"/>
              </a:rPr>
              <a:t>​</a:t>
            </a:r>
            <a:endParaRPr lang="en-US" sz="1800" dirty="0">
              <a:solidFill>
                <a:srgbClr val="444444"/>
              </a:solidFill>
              <a:latin typeface="Arial" panose="020B0604020202020204" pitchFamily="34" charset="0"/>
            </a:endParaRPr>
          </a:p>
          <a:p>
            <a:pPr algn="l" rtl="0" fontAlgn="base">
              <a:buFont typeface="Arial" panose="020B0604020202020204" pitchFamily="34" charset="0"/>
              <a:buChar char="•"/>
            </a:pPr>
            <a:r>
              <a:rPr lang="en-US" sz="1200" dirty="0">
                <a:solidFill>
                  <a:srgbClr val="000000"/>
                </a:solidFill>
                <a:latin typeface="Arial" panose="020B0604020202020204" pitchFamily="34" charset="0"/>
              </a:rPr>
              <a:t>Prove the acoustic characteristics match design targets</a:t>
            </a:r>
            <a:r>
              <a:rPr lang="en-US" sz="1200" dirty="0">
                <a:solidFill>
                  <a:srgbClr val="444444"/>
                </a:solidFill>
                <a:latin typeface="Arial" panose="020B0604020202020204" pitchFamily="34" charset="0"/>
              </a:rPr>
              <a:t>​</a:t>
            </a:r>
          </a:p>
          <a:p>
            <a:pPr algn="l" rtl="0" fontAlgn="base">
              <a:buFont typeface="Arial" panose="020B0604020202020204" pitchFamily="34" charset="0"/>
              <a:buChar char="•"/>
            </a:pPr>
            <a:r>
              <a:rPr lang="en-US" sz="1200" dirty="0">
                <a:solidFill>
                  <a:srgbClr val="000000"/>
                </a:solidFill>
                <a:latin typeface="Arial" panose="020B0604020202020204" pitchFamily="34" charset="0"/>
              </a:rPr>
              <a:t>Detailed in-flight and ground measurements in test range</a:t>
            </a:r>
            <a:r>
              <a:rPr lang="en-US" sz="1200" dirty="0">
                <a:solidFill>
                  <a:srgbClr val="444444"/>
                </a:solidFill>
                <a:latin typeface="Arial" panose="020B0604020202020204" pitchFamily="34" charset="0"/>
              </a:rPr>
              <a:t>​</a:t>
            </a:r>
          </a:p>
          <a:p>
            <a:pPr algn="l" rtl="0" fontAlgn="base">
              <a:buFont typeface="Arial" panose="020B0604020202020204" pitchFamily="34" charset="0"/>
              <a:buChar char="•"/>
            </a:pPr>
            <a:endParaRPr lang="en-US" sz="1200" dirty="0">
              <a:solidFill>
                <a:srgbClr val="444444"/>
              </a:solidFill>
              <a:latin typeface="Arial" panose="020B0604020202020204" pitchFamily="34" charset="0"/>
            </a:endParaRPr>
          </a:p>
          <a:p>
            <a:pPr algn="l" rtl="0" fontAlgn="base"/>
            <a:r>
              <a:rPr lang="en-US" sz="1200" b="1" dirty="0">
                <a:solidFill>
                  <a:srgbClr val="000000"/>
                </a:solidFill>
                <a:latin typeface="Arial" panose="020B0604020202020204" pitchFamily="34" charset="0"/>
              </a:rPr>
              <a:t>Phase 3 – Community Response Testing  </a:t>
            </a:r>
            <a:r>
              <a:rPr lang="en-US" sz="1200" dirty="0">
                <a:solidFill>
                  <a:srgbClr val="444444"/>
                </a:solidFill>
                <a:latin typeface="Arial" panose="020B0604020202020204" pitchFamily="34" charset="0"/>
              </a:rPr>
              <a:t>​</a:t>
            </a:r>
            <a:endParaRPr lang="en-US" sz="1800" dirty="0">
              <a:solidFill>
                <a:srgbClr val="444444"/>
              </a:solidFill>
              <a:latin typeface="Arial" panose="020B0604020202020204" pitchFamily="34" charset="0"/>
            </a:endParaRPr>
          </a:p>
          <a:p>
            <a:pPr algn="l" rtl="0" fontAlgn="base"/>
            <a:r>
              <a:rPr lang="en-US" sz="1200" i="1" dirty="0">
                <a:solidFill>
                  <a:srgbClr val="000000"/>
                </a:solidFill>
                <a:latin typeface="Arial" panose="020B0604020202020204" pitchFamily="34" charset="0"/>
              </a:rPr>
              <a:t>Preparation in progress (FY19-27), Execution FY27-29</a:t>
            </a:r>
            <a:r>
              <a:rPr lang="en-US" sz="1200" dirty="0">
                <a:solidFill>
                  <a:srgbClr val="444444"/>
                </a:solidFill>
                <a:latin typeface="Arial" panose="020B0604020202020204" pitchFamily="34" charset="0"/>
              </a:rPr>
              <a:t>​</a:t>
            </a:r>
            <a:endParaRPr lang="en-US" sz="1800" dirty="0">
              <a:solidFill>
                <a:srgbClr val="444444"/>
              </a:solidFill>
              <a:latin typeface="Arial" panose="020B0604020202020204" pitchFamily="34" charset="0"/>
            </a:endParaRPr>
          </a:p>
          <a:p>
            <a:pPr algn="l" rtl="0" fontAlgn="base"/>
            <a:r>
              <a:rPr lang="en-US" sz="1200" dirty="0">
                <a:solidFill>
                  <a:srgbClr val="000000"/>
                </a:solidFill>
                <a:latin typeface="Arial" panose="020B0604020202020204" pitchFamily="34" charset="0"/>
              </a:rPr>
              <a:t>Conduct community tests </a:t>
            </a:r>
            <a:r>
              <a:rPr lang="en-US" sz="1200" dirty="0">
                <a:solidFill>
                  <a:srgbClr val="444444"/>
                </a:solidFill>
                <a:latin typeface="Arial" panose="020B0604020202020204" pitchFamily="34" charset="0"/>
              </a:rPr>
              <a:t>​</a:t>
            </a:r>
            <a:endParaRPr lang="en-US" sz="1800" dirty="0">
              <a:solidFill>
                <a:srgbClr val="444444"/>
              </a:solidFill>
              <a:latin typeface="Arial" panose="020B0604020202020204" pitchFamily="34" charset="0"/>
            </a:endParaRPr>
          </a:p>
          <a:p>
            <a:pPr algn="l" rtl="0" fontAlgn="base">
              <a:buFont typeface="Arial" panose="020B0604020202020204" pitchFamily="34" charset="0"/>
              <a:buChar char="•"/>
            </a:pPr>
            <a:r>
              <a:rPr lang="en-US" sz="1200" dirty="0">
                <a:solidFill>
                  <a:srgbClr val="000000"/>
                </a:solidFill>
                <a:latin typeface="Arial" panose="020B0604020202020204" pitchFamily="34" charset="0"/>
              </a:rPr>
              <a:t>Select communities </a:t>
            </a:r>
            <a:r>
              <a:rPr lang="en-US" sz="1200" dirty="0">
                <a:solidFill>
                  <a:srgbClr val="444444"/>
                </a:solidFill>
                <a:latin typeface="Arial" panose="020B0604020202020204" pitchFamily="34" charset="0"/>
              </a:rPr>
              <a:t>​</a:t>
            </a:r>
          </a:p>
          <a:p>
            <a:pPr algn="l" rtl="0" fontAlgn="base">
              <a:buFont typeface="Arial" panose="020B0604020202020204" pitchFamily="34" charset="0"/>
              <a:buChar char="•"/>
            </a:pPr>
            <a:r>
              <a:rPr lang="en-US" sz="1200" dirty="0">
                <a:solidFill>
                  <a:srgbClr val="000000"/>
                </a:solidFill>
                <a:latin typeface="Arial" panose="020B0604020202020204" pitchFamily="34" charset="0"/>
              </a:rPr>
              <a:t>Outreach and engagement (including STEM)</a:t>
            </a:r>
            <a:r>
              <a:rPr lang="en-US" sz="1200" dirty="0">
                <a:solidFill>
                  <a:srgbClr val="444444"/>
                </a:solidFill>
                <a:latin typeface="Arial" panose="020B0604020202020204" pitchFamily="34" charset="0"/>
              </a:rPr>
              <a:t>​</a:t>
            </a:r>
          </a:p>
          <a:p>
            <a:pPr algn="l" rtl="0" fontAlgn="base">
              <a:buFont typeface="Arial" panose="020B0604020202020204" pitchFamily="34" charset="0"/>
              <a:buChar char="•"/>
            </a:pPr>
            <a:r>
              <a:rPr lang="en-US" sz="1200" dirty="0">
                <a:solidFill>
                  <a:srgbClr val="000000"/>
                </a:solidFill>
                <a:latin typeface="Arial" panose="020B0604020202020204" pitchFamily="34" charset="0"/>
              </a:rPr>
              <a:t>Obtain necessary approvals</a:t>
            </a:r>
            <a:r>
              <a:rPr lang="en-US" sz="1200" dirty="0">
                <a:solidFill>
                  <a:srgbClr val="444444"/>
                </a:solidFill>
                <a:latin typeface="Arial" panose="020B0604020202020204" pitchFamily="34" charset="0"/>
              </a:rPr>
              <a:t>​</a:t>
            </a:r>
          </a:p>
          <a:p>
            <a:pPr algn="l" rtl="0" fontAlgn="base">
              <a:buFont typeface="Arial" panose="020B0604020202020204" pitchFamily="34" charset="0"/>
              <a:buChar char="•"/>
            </a:pPr>
            <a:r>
              <a:rPr lang="en-US" sz="1200" dirty="0">
                <a:solidFill>
                  <a:srgbClr val="000000"/>
                </a:solidFill>
                <a:latin typeface="Arial" panose="020B0604020202020204" pitchFamily="34" charset="0"/>
              </a:rPr>
              <a:t>Recruit participants and conduct surveys</a:t>
            </a:r>
            <a:r>
              <a:rPr lang="en-US" sz="1200" dirty="0">
                <a:solidFill>
                  <a:srgbClr val="444444"/>
                </a:solidFill>
                <a:latin typeface="Arial" panose="020B0604020202020204" pitchFamily="34" charset="0"/>
              </a:rPr>
              <a:t>​</a:t>
            </a:r>
          </a:p>
          <a:p>
            <a:pPr algn="l" rtl="0" fontAlgn="base">
              <a:buFont typeface="Arial" panose="020B0604020202020204" pitchFamily="34" charset="0"/>
              <a:buChar char="•"/>
            </a:pPr>
            <a:r>
              <a:rPr lang="en-US" sz="1200" dirty="0">
                <a:solidFill>
                  <a:srgbClr val="000000"/>
                </a:solidFill>
                <a:latin typeface="Arial" panose="020B0604020202020204" pitchFamily="34" charset="0"/>
              </a:rPr>
              <a:t>Collect ground measurements</a:t>
            </a:r>
            <a:r>
              <a:rPr lang="en-US" sz="1200" dirty="0">
                <a:solidFill>
                  <a:srgbClr val="444444"/>
                </a:solidFill>
                <a:latin typeface="Arial" panose="020B0604020202020204" pitchFamily="34" charset="0"/>
              </a:rPr>
              <a:t>​</a:t>
            </a:r>
          </a:p>
          <a:p>
            <a:pPr algn="l" rtl="0" fontAlgn="base">
              <a:buFont typeface="Arial" panose="020B0604020202020204" pitchFamily="34" charset="0"/>
              <a:buChar char="•"/>
            </a:pPr>
            <a:r>
              <a:rPr lang="en-US" sz="1200" dirty="0">
                <a:solidFill>
                  <a:srgbClr val="444444"/>
                </a:solidFill>
                <a:latin typeface="Arial" panose="020B0604020202020204" pitchFamily="34" charset="0"/>
              </a:rPr>
              <a:t>​</a:t>
            </a:r>
          </a:p>
          <a:p>
            <a:pPr algn="l" rtl="0" fontAlgn="base"/>
            <a:endParaRPr lang="en-US" b="0" i="0" u="none" strike="noStrike" dirty="0">
              <a:solidFill>
                <a:srgbClr val="444444"/>
              </a:solidFill>
              <a:effectLst/>
              <a:latin typeface="Calibri" panose="020F0502020204030204" pitchFamily="34" charset="0"/>
            </a:endParaRPr>
          </a:p>
          <a:p>
            <a:pPr algn="l" rtl="0" fontAlgn="base"/>
            <a:r>
              <a:rPr lang="en-US" sz="1900" dirty="0">
                <a:solidFill>
                  <a:srgbClr val="444444"/>
                </a:solidFill>
                <a:latin typeface="Calibri" panose="020F0502020204030204" pitchFamily="34" charset="0"/>
              </a:rPr>
              <a:t>​</a:t>
            </a:r>
            <a:endParaRPr lang="en-US" b="0" i="0" u="none" strike="noStrike" dirty="0">
              <a:solidFill>
                <a:srgbClr val="444444"/>
              </a:solidFill>
              <a:effectLst/>
              <a:latin typeface="Calibri" panose="020F0502020204030204" pitchFamily="34" charset="0"/>
            </a:endParaRPr>
          </a:p>
        </p:txBody>
      </p:sp>
      <p:sp>
        <p:nvSpPr>
          <p:cNvPr id="4" name="Slide Number Placeholder 3"/>
          <p:cNvSpPr>
            <a:spLocks noGrp="1"/>
          </p:cNvSpPr>
          <p:nvPr>
            <p:ph type="sldNum" sz="quarter" idx="5"/>
          </p:nvPr>
        </p:nvSpPr>
        <p:spPr/>
        <p:txBody>
          <a:bodyPr/>
          <a:lstStyle/>
          <a:p>
            <a:pPr defTabSz="931735">
              <a:defRPr/>
            </a:pPr>
            <a:fld id="{0A8BB84F-50E1-E84E-A4DF-5A5AC3C7E8FB}" type="slidenum">
              <a:rPr lang="en-US">
                <a:solidFill>
                  <a:prstClr val="black"/>
                </a:solidFill>
                <a:latin typeface="Aptos" panose="02110004020202020204"/>
              </a:rPr>
              <a:pPr defTabSz="931735">
                <a:defRPr/>
              </a:pPr>
              <a:t>8</a:t>
            </a:fld>
            <a:endParaRPr lang="en-US">
              <a:solidFill>
                <a:prstClr val="black"/>
              </a:solidFill>
              <a:latin typeface="Aptos" panose="02110004020202020204"/>
            </a:endParaRPr>
          </a:p>
        </p:txBody>
      </p:sp>
    </p:spTree>
    <p:extLst>
      <p:ext uri="{BB962C8B-B14F-4D97-AF65-F5344CB8AC3E}">
        <p14:creationId xmlns:p14="http://schemas.microsoft.com/office/powerpoint/2010/main" val="18103873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a:p>
            <a:r>
              <a:rPr lang="en-US" sz="2000" dirty="0"/>
              <a:t>This slide represents ARMD’s major contributions to hypersonic flight development: 1) our fundamental research is dual-use – commercial and military</a:t>
            </a:r>
          </a:p>
          <a:p>
            <a:r>
              <a:rPr lang="en-US" sz="2000" dirty="0"/>
              <a:t>2) The CFD image on the right represents our contributions of CFD and analysis, which is a huge part of what we provide</a:t>
            </a:r>
          </a:p>
          <a:p>
            <a:pPr algn="l" rtl="0" fontAlgn="base"/>
            <a:br>
              <a:rPr lang="en-US" sz="1900" dirty="0">
                <a:solidFill>
                  <a:srgbClr val="444444"/>
                </a:solidFill>
                <a:latin typeface="Calibri" panose="020F0502020204030204" pitchFamily="34" charset="0"/>
              </a:rPr>
            </a:br>
            <a:r>
              <a:rPr lang="en-US" sz="1900" dirty="0">
                <a:solidFill>
                  <a:srgbClr val="444444"/>
                </a:solidFill>
                <a:latin typeface="Calibri" panose="020F0502020204030204" pitchFamily="34" charset="0"/>
              </a:rPr>
              <a:t>​</a:t>
            </a:r>
            <a:r>
              <a:rPr lang="en-US" sz="1900" dirty="0">
                <a:solidFill>
                  <a:srgbClr val="000000"/>
                </a:solidFill>
                <a:latin typeface="Aptos" panose="020B0004020202020204" pitchFamily="34" charset="0"/>
              </a:rPr>
              <a:t>ADDITIONAL DETAIL ON ACCOMPLISHMENTS</a:t>
            </a:r>
            <a:r>
              <a:rPr lang="en-US" sz="1900" dirty="0">
                <a:solidFill>
                  <a:srgbClr val="444444"/>
                </a:solidFill>
                <a:latin typeface="Aptos" panose="020B0004020202020204" pitchFamily="34" charset="0"/>
              </a:rPr>
              <a:t>​</a:t>
            </a:r>
            <a:endParaRPr lang="en-US" sz="3300" dirty="0">
              <a:solidFill>
                <a:srgbClr val="444444"/>
              </a:solidFill>
              <a:latin typeface="Calibri" panose="020F0502020204030204" pitchFamily="34" charset="0"/>
            </a:endParaRPr>
          </a:p>
          <a:p>
            <a:pPr algn="l" rtl="0" fontAlgn="base"/>
            <a:r>
              <a:rPr lang="en-US" sz="1900" dirty="0">
                <a:solidFill>
                  <a:srgbClr val="000000"/>
                </a:solidFill>
                <a:latin typeface="Aptos" panose="020B0004020202020204" pitchFamily="34" charset="0"/>
              </a:rPr>
              <a:t>Recent accomplishments for HTP include</a:t>
            </a:r>
            <a:r>
              <a:rPr lang="en-US" sz="1900" dirty="0">
                <a:solidFill>
                  <a:srgbClr val="444444"/>
                </a:solidFill>
                <a:latin typeface="Aptos" panose="020B0004020202020204" pitchFamily="34" charset="0"/>
              </a:rPr>
              <a:t>​</a:t>
            </a:r>
            <a:endParaRPr lang="en-US" sz="3300" dirty="0">
              <a:solidFill>
                <a:srgbClr val="444444"/>
              </a:solidFill>
              <a:latin typeface="Calibri" panose="020F0502020204030204" pitchFamily="34" charset="0"/>
            </a:endParaRPr>
          </a:p>
          <a:p>
            <a:pPr algn="l" rtl="0" fontAlgn="base"/>
            <a:r>
              <a:rPr lang="en-US" sz="1900" dirty="0">
                <a:solidFill>
                  <a:srgbClr val="000000"/>
                </a:solidFill>
                <a:latin typeface="Aptos" panose="020B0004020202020204" pitchFamily="34" charset="0"/>
              </a:rPr>
              <a:t>a. The completion of ground tests (at GRC 10x10) to simulate low- and high-speed combined cycle engine operations and develop a controls methodology for this advanced engine.</a:t>
            </a:r>
            <a:r>
              <a:rPr lang="en-US" sz="1900" dirty="0">
                <a:solidFill>
                  <a:srgbClr val="444444"/>
                </a:solidFill>
                <a:latin typeface="Aptos" panose="020B0004020202020204" pitchFamily="34" charset="0"/>
              </a:rPr>
              <a:t>​</a:t>
            </a:r>
            <a:endParaRPr lang="en-US" sz="3300" dirty="0">
              <a:solidFill>
                <a:srgbClr val="444444"/>
              </a:solidFill>
              <a:latin typeface="Calibri" panose="020F0502020204030204" pitchFamily="34" charset="0"/>
            </a:endParaRPr>
          </a:p>
          <a:p>
            <a:pPr algn="l" rtl="0" fontAlgn="base"/>
            <a:r>
              <a:rPr lang="en-US" sz="1900" dirty="0">
                <a:solidFill>
                  <a:srgbClr val="000000"/>
                </a:solidFill>
                <a:latin typeface="Aptos" panose="020B0004020202020204" pitchFamily="34" charset="0"/>
              </a:rPr>
              <a:t>b. Newly-awarded contracts with Boeing and Northrop Grumman for high-speed vehicle conceptual design and technology </a:t>
            </a:r>
            <a:r>
              <a:rPr lang="en-US" sz="1900" dirty="0" err="1">
                <a:solidFill>
                  <a:srgbClr val="000000"/>
                </a:solidFill>
                <a:latin typeface="Aptos" panose="020B0004020202020204" pitchFamily="34" charset="0"/>
              </a:rPr>
              <a:t>roadmapping</a:t>
            </a:r>
            <a:r>
              <a:rPr lang="en-US" sz="1900" dirty="0">
                <a:solidFill>
                  <a:srgbClr val="000000"/>
                </a:solidFill>
                <a:latin typeface="Aptos" panose="020B0004020202020204" pitchFamily="34" charset="0"/>
              </a:rPr>
              <a:t>.</a:t>
            </a:r>
            <a:r>
              <a:rPr lang="en-US" sz="1900" dirty="0">
                <a:solidFill>
                  <a:srgbClr val="444444"/>
                </a:solidFill>
                <a:latin typeface="Aptos" panose="020B0004020202020204" pitchFamily="34" charset="0"/>
              </a:rPr>
              <a:t>​</a:t>
            </a:r>
            <a:endParaRPr lang="en-US" sz="3300" dirty="0">
              <a:solidFill>
                <a:srgbClr val="444444"/>
              </a:solidFill>
              <a:latin typeface="Calibri" panose="020F0502020204030204" pitchFamily="34" charset="0"/>
            </a:endParaRPr>
          </a:p>
          <a:p>
            <a:pPr algn="l" rtl="0" fontAlgn="base"/>
            <a:r>
              <a:rPr lang="en-US" sz="1900" dirty="0">
                <a:solidFill>
                  <a:srgbClr val="000000"/>
                </a:solidFill>
                <a:latin typeface="Aptos" panose="020B0004020202020204" pitchFamily="34" charset="0"/>
              </a:rPr>
              <a:t>c. The design, fabrication, and testing of a high-speed variable geometry inlet model to compare ground test data with pre-test analysis predictions.</a:t>
            </a:r>
            <a:r>
              <a:rPr lang="en-US" sz="1900" dirty="0">
                <a:solidFill>
                  <a:srgbClr val="444444"/>
                </a:solidFill>
                <a:latin typeface="Aptos" panose="020B0004020202020204" pitchFamily="34" charset="0"/>
              </a:rPr>
              <a:t>​</a:t>
            </a:r>
            <a:endParaRPr lang="en-US" sz="3300" dirty="0">
              <a:solidFill>
                <a:srgbClr val="444444"/>
              </a:solidFill>
              <a:latin typeface="Calibri" panose="020F0502020204030204" pitchFamily="34" charset="0"/>
            </a:endParaRPr>
          </a:p>
          <a:p>
            <a:pPr algn="l" rtl="0" fontAlgn="base"/>
            <a:r>
              <a:rPr lang="en-US" sz="1900" dirty="0">
                <a:solidFill>
                  <a:srgbClr val="000000"/>
                </a:solidFill>
                <a:latin typeface="Aptos" panose="020B0004020202020204" pitchFamily="34" charset="0"/>
              </a:rPr>
              <a:t>d. Two workshops with government, industry, and academia on hypersonic boundary layer transition and fluid-thermal-structural interaction for hypersonic vehicles.</a:t>
            </a:r>
            <a:r>
              <a:rPr lang="en-US" sz="1900" dirty="0">
                <a:solidFill>
                  <a:srgbClr val="444444"/>
                </a:solidFill>
                <a:latin typeface="Aptos" panose="020B0004020202020204" pitchFamily="34" charset="0"/>
              </a:rPr>
              <a:t>​</a:t>
            </a:r>
            <a:endParaRPr lang="en-US" sz="3300" dirty="0">
              <a:solidFill>
                <a:srgbClr val="444444"/>
              </a:solidFill>
              <a:latin typeface="Calibri" panose="020F0502020204030204" pitchFamily="34" charset="0"/>
            </a:endParaRPr>
          </a:p>
          <a:p>
            <a:pPr algn="l" rtl="0" fontAlgn="base"/>
            <a:r>
              <a:rPr lang="en-US" sz="1900" dirty="0">
                <a:solidFill>
                  <a:srgbClr val="000000"/>
                </a:solidFill>
                <a:latin typeface="Aptos" panose="020B0004020202020204" pitchFamily="34" charset="0"/>
              </a:rPr>
              <a:t>e. Pre-ground test computational validation of a dual-mode ramjet engine to investigate scaling from missile size to aircraft size.</a:t>
            </a:r>
            <a:r>
              <a:rPr lang="en-US" sz="1900" dirty="0">
                <a:solidFill>
                  <a:srgbClr val="444444"/>
                </a:solidFill>
                <a:latin typeface="Aptos" panose="020B0004020202020204" pitchFamily="34" charset="0"/>
              </a:rPr>
              <a:t>​</a:t>
            </a:r>
            <a:endParaRPr lang="en-US" sz="3300" dirty="0">
              <a:solidFill>
                <a:srgbClr val="444444"/>
              </a:solidFill>
              <a:latin typeface="Calibri" panose="020F0502020204030204" pitchFamily="34" charset="0"/>
            </a:endParaRPr>
          </a:p>
          <a:p>
            <a:pPr algn="l" rtl="0" fontAlgn="base"/>
            <a:r>
              <a:rPr lang="en-US" sz="1900" dirty="0">
                <a:solidFill>
                  <a:srgbClr val="000000"/>
                </a:solidFill>
                <a:latin typeface="Aptos" panose="020B0004020202020204" pitchFamily="34" charset="0"/>
              </a:rPr>
              <a:t>f. The development of a suite of reference vehicles to prioritize NASA investments and industry engagement in research and software development.</a:t>
            </a:r>
            <a:r>
              <a:rPr lang="en-US" sz="1900" dirty="0">
                <a:solidFill>
                  <a:srgbClr val="444444"/>
                </a:solidFill>
                <a:latin typeface="Aptos" panose="020B0004020202020204" pitchFamily="34" charset="0"/>
              </a:rPr>
              <a:t>​</a:t>
            </a:r>
            <a:endParaRPr lang="en-US" sz="1900" dirty="0">
              <a:solidFill>
                <a:srgbClr val="444444"/>
              </a:solidFill>
              <a:latin typeface="Calibri" panose="020F0502020204030204" pitchFamily="34" charset="0"/>
            </a:endParaRPr>
          </a:p>
        </p:txBody>
      </p:sp>
      <p:sp>
        <p:nvSpPr>
          <p:cNvPr id="4" name="Slide Number Placeholder 3"/>
          <p:cNvSpPr>
            <a:spLocks noGrp="1"/>
          </p:cNvSpPr>
          <p:nvPr>
            <p:ph type="sldNum" sz="quarter" idx="5"/>
          </p:nvPr>
        </p:nvSpPr>
        <p:spPr/>
        <p:txBody>
          <a:bodyPr/>
          <a:lstStyle/>
          <a:p>
            <a:fld id="{0A8BB84F-50E1-E84E-A4DF-5A5AC3C7E8FB}" type="slidenum">
              <a:rPr lang="en-US" smtClean="0"/>
              <a:t>9</a:t>
            </a:fld>
            <a:endParaRPr lang="en-US"/>
          </a:p>
        </p:txBody>
      </p:sp>
    </p:spTree>
    <p:extLst>
      <p:ext uri="{BB962C8B-B14F-4D97-AF65-F5344CB8AC3E}">
        <p14:creationId xmlns:p14="http://schemas.microsoft.com/office/powerpoint/2010/main" val="1757352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20000"/>
              </a:spcBef>
              <a:spcAft>
                <a:spcPts val="0"/>
              </a:spcAft>
              <a:buClrTx/>
              <a:buSzTx/>
              <a:buFontTx/>
              <a:buNone/>
              <a:tabLst/>
              <a:defRPr/>
            </a:pPr>
            <a:r>
              <a:rPr lang="en-US" sz="1200">
                <a:solidFill>
                  <a:srgbClr val="000000"/>
                </a:solidFill>
                <a:latin typeface="Calibri" panose="020F0502020204030204" pitchFamily="34" charset="0"/>
              </a:rPr>
              <a:t>KEY MESSAGE:  </a:t>
            </a:r>
            <a:r>
              <a:rPr lang="en-US" sz="1200">
                <a:solidFill>
                  <a:srgbClr val="000000"/>
                </a:solidFill>
                <a:latin typeface="Aptos" panose="020B0004020202020204" pitchFamily="34" charset="0"/>
              </a:rPr>
              <a:t>NASA’s work in Advanced Air Mobility will revolutionize urban and regional mobility, economic growth and opportunity. NASA has been and will continue to be a fundamental enabler for this new market, especially in the areas of airspace integration and use of autonomy. </a:t>
            </a:r>
            <a:r>
              <a:rPr lang="en-US" sz="1200">
                <a:solidFill>
                  <a:srgbClr val="444444"/>
                </a:solidFill>
                <a:latin typeface="Aptos" panose="020B0004020202020204" pitchFamily="34" charset="0"/>
              </a:rPr>
              <a:t>​</a:t>
            </a:r>
            <a:endParaRPr lang="en-US" b="0" i="0" u="none" strike="noStrike">
              <a:solidFill>
                <a:srgbClr val="444444"/>
              </a:solidFill>
              <a:effectLst/>
              <a:latin typeface="Calibri" panose="020F0502020204030204" pitchFamily="34" charset="0"/>
            </a:endParaRPr>
          </a:p>
          <a:p>
            <a:pPr>
              <a:spcBef>
                <a:spcPct val="20000"/>
              </a:spcBef>
            </a:pPr>
            <a:endParaRPr lang="en-US">
              <a:cs typeface="Calibri"/>
            </a:endParaRPr>
          </a:p>
        </p:txBody>
      </p:sp>
      <p:sp>
        <p:nvSpPr>
          <p:cNvPr id="4" name="Slide Number Placeholder 3"/>
          <p:cNvSpPr>
            <a:spLocks noGrp="1"/>
          </p:cNvSpPr>
          <p:nvPr>
            <p:ph type="sldNum" sz="quarter" idx="5"/>
          </p:nvPr>
        </p:nvSpPr>
        <p:spPr/>
        <p:txBody>
          <a:bodyPr/>
          <a:lstStyle/>
          <a:p>
            <a:pPr defTabSz="931735">
              <a:defRPr/>
            </a:pPr>
            <a:fld id="{A634E410-7213-3140-9F6B-41BEA2C91651}" type="slidenum">
              <a:rPr lang="en-US">
                <a:solidFill>
                  <a:prstClr val="black"/>
                </a:solidFill>
                <a:latin typeface="Aptos" panose="02110004020202020204"/>
              </a:rPr>
              <a:pPr defTabSz="931735">
                <a:defRPr/>
              </a:pPr>
              <a:t>10</a:t>
            </a:fld>
            <a:endParaRPr lang="en-US">
              <a:solidFill>
                <a:prstClr val="black"/>
              </a:solidFill>
              <a:latin typeface="Aptos" panose="02110004020202020204"/>
            </a:endParaRPr>
          </a:p>
        </p:txBody>
      </p:sp>
    </p:spTree>
    <p:extLst>
      <p:ext uri="{BB962C8B-B14F-4D97-AF65-F5344CB8AC3E}">
        <p14:creationId xmlns:p14="http://schemas.microsoft.com/office/powerpoint/2010/main" val="1737532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Airspace Operations and Safety Program is widely partnered with industry, government and academia to accomplish the AAM and Future Airspace and Safety Missions</a:t>
            </a:r>
          </a:p>
          <a:p>
            <a:endParaRPr lang="en-US"/>
          </a:p>
          <a:p>
            <a:r>
              <a:rPr lang="en-US"/>
              <a:t>Acronyms:</a:t>
            </a:r>
          </a:p>
          <a:p>
            <a:r>
              <a:rPr lang="en-US"/>
              <a:t>DOD- Department of Defense</a:t>
            </a:r>
          </a:p>
          <a:p>
            <a:r>
              <a:rPr lang="en-US"/>
              <a:t>OGA- other government agency</a:t>
            </a:r>
          </a:p>
          <a:p>
            <a:r>
              <a:rPr lang="en-US"/>
              <a:t>SDO – standards development organization</a:t>
            </a:r>
          </a:p>
        </p:txBody>
      </p:sp>
      <p:sp>
        <p:nvSpPr>
          <p:cNvPr id="4" name="Slide Number Placeholder 3"/>
          <p:cNvSpPr>
            <a:spLocks noGrp="1"/>
          </p:cNvSpPr>
          <p:nvPr>
            <p:ph type="sldNum" sz="quarter" idx="5"/>
          </p:nvPr>
        </p:nvSpPr>
        <p:spPr/>
        <p:txBody>
          <a:bodyPr/>
          <a:lstStyle/>
          <a:p>
            <a:pPr defTabSz="931735">
              <a:defRPr/>
            </a:pPr>
            <a:fld id="{A113094B-06EF-4C42-95F7-CF06D8518348}" type="slidenum">
              <a:rPr lang="en-US">
                <a:solidFill>
                  <a:prstClr val="black"/>
                </a:solidFill>
                <a:latin typeface="Calibri" panose="020F0502020204030204"/>
              </a:rPr>
              <a:pPr defTabSz="931735">
                <a:defRPr/>
              </a:pPr>
              <a:t>11</a:t>
            </a:fld>
            <a:endParaRPr lang="en-US">
              <a:solidFill>
                <a:prstClr val="black"/>
              </a:solidFill>
              <a:latin typeface="Calibri" panose="020F0502020204030204"/>
            </a:endParaRPr>
          </a:p>
        </p:txBody>
      </p:sp>
    </p:spTree>
    <p:extLst>
      <p:ext uri="{BB962C8B-B14F-4D97-AF65-F5344CB8AC3E}">
        <p14:creationId xmlns:p14="http://schemas.microsoft.com/office/powerpoint/2010/main" val="4219915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atin typeface="Calibri"/>
              <a:cs typeface="Calibri"/>
            </a:endParaRPr>
          </a:p>
        </p:txBody>
      </p:sp>
      <p:sp>
        <p:nvSpPr>
          <p:cNvPr id="4" name="Slide Number Placeholder 3"/>
          <p:cNvSpPr>
            <a:spLocks noGrp="1"/>
          </p:cNvSpPr>
          <p:nvPr>
            <p:ph type="sldNum" sz="quarter" idx="5"/>
          </p:nvPr>
        </p:nvSpPr>
        <p:spPr/>
        <p:txBody>
          <a:bodyPr/>
          <a:lstStyle/>
          <a:p>
            <a:pPr defTabSz="931735">
              <a:defRPr/>
            </a:pPr>
            <a:fld id="{0A8BB84F-50E1-E84E-A4DF-5A5AC3C7E8FB}" type="slidenum">
              <a:rPr lang="en-US">
                <a:solidFill>
                  <a:prstClr val="black"/>
                </a:solidFill>
                <a:latin typeface="Aptos" panose="02110004020202020204"/>
              </a:rPr>
              <a:pPr defTabSz="931735">
                <a:defRPr/>
              </a:pPr>
              <a:t>12</a:t>
            </a:fld>
            <a:endParaRPr lang="en-US">
              <a:solidFill>
                <a:prstClr val="black"/>
              </a:solidFill>
              <a:latin typeface="Aptos" panose="02110004020202020204"/>
            </a:endParaRPr>
          </a:p>
        </p:txBody>
      </p:sp>
    </p:spTree>
    <p:extLst>
      <p:ext uri="{BB962C8B-B14F-4D97-AF65-F5344CB8AC3E}">
        <p14:creationId xmlns:p14="http://schemas.microsoft.com/office/powerpoint/2010/main" val="3730406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223"/>
              </a:spcBef>
            </a:pPr>
            <a:endParaRPr lang="en-US" sz="2100">
              <a:cs typeface="Calibri"/>
            </a:endParaRPr>
          </a:p>
        </p:txBody>
      </p:sp>
      <p:sp>
        <p:nvSpPr>
          <p:cNvPr id="4" name="Slide Number Placeholder 3"/>
          <p:cNvSpPr>
            <a:spLocks noGrp="1"/>
          </p:cNvSpPr>
          <p:nvPr>
            <p:ph type="sldNum" sz="quarter" idx="5"/>
          </p:nvPr>
        </p:nvSpPr>
        <p:spPr/>
        <p:txBody>
          <a:bodyPr/>
          <a:lstStyle/>
          <a:p>
            <a:pPr defTabSz="931735">
              <a:defRPr/>
            </a:pPr>
            <a:fld id="{2B2D1AF9-8539-A344-BC03-AC4B2A9A4104}" type="slidenum">
              <a:rPr lang="en-US">
                <a:solidFill>
                  <a:prstClr val="black"/>
                </a:solidFill>
                <a:latin typeface="Calibri"/>
              </a:rPr>
              <a:pPr defTabSz="931735">
                <a:defRPr/>
              </a:pPr>
              <a:t>13</a:t>
            </a:fld>
            <a:endParaRPr lang="en-US">
              <a:solidFill>
                <a:prstClr val="black"/>
              </a:solidFill>
              <a:latin typeface="Calibri"/>
            </a:endParaRPr>
          </a:p>
        </p:txBody>
      </p:sp>
    </p:spTree>
    <p:extLst>
      <p:ext uri="{BB962C8B-B14F-4D97-AF65-F5344CB8AC3E}">
        <p14:creationId xmlns:p14="http://schemas.microsoft.com/office/powerpoint/2010/main" val="7854720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US" sz="1900">
                <a:solidFill>
                  <a:srgbClr val="404040"/>
                </a:solidFill>
                <a:latin typeface="Aptos" panose="020B0004020202020204" pitchFamily="34" charset="0"/>
              </a:rPr>
              <a:t>As of March 2024</a:t>
            </a:r>
          </a:p>
          <a:p>
            <a:pPr algn="l" rtl="0" fontAlgn="base"/>
            <a:endParaRPr lang="en-US" sz="1900">
              <a:solidFill>
                <a:srgbClr val="404040"/>
              </a:solidFill>
              <a:latin typeface="Aptos" panose="020B0004020202020204" pitchFamily="34" charset="0"/>
            </a:endParaRPr>
          </a:p>
          <a:p>
            <a:pPr algn="l" rtl="0" fontAlgn="base"/>
            <a:endParaRPr lang="en-US" sz="1900">
              <a:solidFill>
                <a:srgbClr val="404040"/>
              </a:solidFill>
              <a:latin typeface="Aptos" panose="020B0004020202020204" pitchFamily="34" charset="0"/>
            </a:endParaRPr>
          </a:p>
          <a:p>
            <a:pPr algn="l" rtl="0" fontAlgn="base"/>
            <a:r>
              <a:rPr lang="en-US" sz="1900">
                <a:solidFill>
                  <a:srgbClr val="404040"/>
                </a:solidFill>
                <a:latin typeface="Aptos" panose="020B0004020202020204" pitchFamily="34" charset="0"/>
              </a:rPr>
              <a:t>Map shows all universities across UI project (ULI, USRC), plus Gateway to Blue Skies competition award winners, and Future Aircraft Maintenance Technician study award recipients</a:t>
            </a:r>
            <a:endParaRPr lang="en-US" sz="2900">
              <a:solidFill>
                <a:srgbClr val="444444"/>
              </a:solidFill>
              <a:latin typeface="Calibri" panose="020F0502020204030204" pitchFamily="34" charset="0"/>
            </a:endParaRPr>
          </a:p>
          <a:p>
            <a:pPr algn="l" rtl="0" fontAlgn="base"/>
            <a:endParaRPr lang="en-US" sz="1900">
              <a:solidFill>
                <a:srgbClr val="404040"/>
              </a:solidFill>
              <a:latin typeface="Aptos" panose="020B0004020202020204" pitchFamily="34" charset="0"/>
            </a:endParaRPr>
          </a:p>
          <a:p>
            <a:pPr algn="l" rtl="0" fontAlgn="base"/>
            <a:r>
              <a:rPr lang="en-US" sz="1900">
                <a:solidFill>
                  <a:srgbClr val="404040"/>
                </a:solidFill>
                <a:latin typeface="Aptos" panose="020B0004020202020204" pitchFamily="34" charset="0"/>
              </a:rPr>
              <a:t>102 universities</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04040"/>
                </a:solidFill>
                <a:latin typeface="Aptos" panose="020B0004020202020204" pitchFamily="34" charset="0"/>
              </a:rPr>
              <a:t>41 states, includes DC</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04040"/>
                </a:solidFill>
                <a:latin typeface="Aptos" panose="020B0004020202020204" pitchFamily="34" charset="0"/>
              </a:rPr>
              <a:t>34 MSI’s:  </a:t>
            </a:r>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a:p>
            <a:pPr algn="l" rtl="0" fontAlgn="base"/>
            <a:r>
              <a:rPr lang="en-US" sz="1900">
                <a:solidFill>
                  <a:srgbClr val="404040"/>
                </a:solidFill>
                <a:latin typeface="Calibri" panose="020F0502020204030204" pitchFamily="34" charset="0"/>
              </a:rPr>
              <a:t>11 </a:t>
            </a:r>
            <a:r>
              <a:rPr lang="en-US" sz="1900">
                <a:solidFill>
                  <a:srgbClr val="000000"/>
                </a:solidFill>
                <a:latin typeface="Calibri" panose="020F0502020204030204" pitchFamily="34" charset="0"/>
              </a:rPr>
              <a:t>HBCU</a:t>
            </a:r>
            <a:r>
              <a:rPr lang="en-US" sz="1900">
                <a:solidFill>
                  <a:srgbClr val="444444"/>
                </a:solidFill>
                <a:latin typeface="Calibri" panose="020F050202020403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Calibri" panose="020F0502020204030204" pitchFamily="34" charset="0"/>
              </a:rPr>
              <a:t>1 PBI</a:t>
            </a:r>
            <a:r>
              <a:rPr lang="en-US" sz="1900">
                <a:solidFill>
                  <a:srgbClr val="444444"/>
                </a:solidFill>
                <a:latin typeface="Calibri" panose="020F050202020403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Calibri" panose="020F0502020204030204" pitchFamily="34" charset="0"/>
              </a:rPr>
              <a:t>11 HSI</a:t>
            </a:r>
            <a:r>
              <a:rPr lang="en-US" sz="1900">
                <a:solidFill>
                  <a:srgbClr val="444444"/>
                </a:solidFill>
                <a:latin typeface="Calibri" panose="020F050202020403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Calibri" panose="020F0502020204030204" pitchFamily="34" charset="0"/>
              </a:rPr>
              <a:t>3 AANAPISI</a:t>
            </a:r>
            <a:r>
              <a:rPr lang="en-US" sz="1900">
                <a:solidFill>
                  <a:srgbClr val="444444"/>
                </a:solidFill>
                <a:latin typeface="Calibri" panose="020F050202020403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Calibri" panose="020F0502020204030204" pitchFamily="34" charset="0"/>
              </a:rPr>
              <a:t>7 AANAPISI &amp; HSI</a:t>
            </a:r>
            <a:r>
              <a:rPr lang="en-US" sz="1900">
                <a:solidFill>
                  <a:srgbClr val="444444"/>
                </a:solidFill>
                <a:latin typeface="Calibri" panose="020F0502020204030204" pitchFamily="34" charset="0"/>
              </a:rPr>
              <a:t>​</a:t>
            </a:r>
            <a:endParaRPr lang="en-US" sz="2900">
              <a:solidFill>
                <a:srgbClr val="444444"/>
              </a:solidFill>
              <a:latin typeface="Calibri" panose="020F0502020204030204" pitchFamily="34" charset="0"/>
            </a:endParaRPr>
          </a:p>
          <a:p>
            <a:pPr algn="l" rtl="0" fontAlgn="base"/>
            <a:r>
              <a:rPr lang="en-US" sz="1900">
                <a:solidFill>
                  <a:srgbClr val="000000"/>
                </a:solidFill>
                <a:latin typeface="Calibri" panose="020F0502020204030204" pitchFamily="34" charset="0"/>
              </a:rPr>
              <a:t>1 NASNTI</a:t>
            </a:r>
            <a:r>
              <a:rPr lang="en-US" sz="1900">
                <a:solidFill>
                  <a:srgbClr val="444444"/>
                </a:solidFill>
                <a:latin typeface="Calibri" panose="020F0502020204030204" pitchFamily="34" charset="0"/>
              </a:rPr>
              <a:t>​</a:t>
            </a:r>
            <a:endParaRPr lang="en-US" sz="2900">
              <a:solidFill>
                <a:srgbClr val="444444"/>
              </a:solidFill>
              <a:latin typeface="Calibri" panose="020F0502020204030204" pitchFamily="34" charset="0"/>
            </a:endParaRPr>
          </a:p>
          <a:p>
            <a:pPr algn="l" rtl="0" fontAlgn="base"/>
            <a:r>
              <a:rPr lang="en-US" sz="1900">
                <a:solidFill>
                  <a:srgbClr val="444444"/>
                </a:solidFill>
                <a:latin typeface="Aptos" panose="020B0004020202020204" pitchFamily="34" charset="0"/>
              </a:rPr>
              <a:t>​</a:t>
            </a:r>
            <a:endParaRPr lang="en-US" sz="2900">
              <a:solidFill>
                <a:srgbClr val="444444"/>
              </a:solidFill>
              <a:latin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31735"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31735"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96661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a:cs typeface="Calibri"/>
              </a:rPr>
              <a:t>Follow NASA Aero on the web and social media for latest stories, news, program/project information, events, conference participation.</a:t>
            </a:r>
          </a:p>
          <a:p>
            <a:endParaRPr lang="en-US" sz="1900">
              <a:cs typeface="Calibri"/>
            </a:endParaRPr>
          </a:p>
          <a:p>
            <a:r>
              <a:rPr lang="en-US" sz="1900">
                <a:cs typeface="Calibri"/>
              </a:rPr>
              <a:t>NASA's with you when you fly.</a:t>
            </a:r>
          </a:p>
        </p:txBody>
      </p:sp>
      <p:sp>
        <p:nvSpPr>
          <p:cNvPr id="4" name="Slide Number Placeholder 3"/>
          <p:cNvSpPr>
            <a:spLocks noGrp="1"/>
          </p:cNvSpPr>
          <p:nvPr>
            <p:ph type="sldNum" sz="quarter" idx="5"/>
          </p:nvPr>
        </p:nvSpPr>
        <p:spPr/>
        <p:txBody>
          <a:bodyPr/>
          <a:lstStyle/>
          <a:p>
            <a:pPr defTabSz="931735">
              <a:defRPr/>
            </a:pPr>
            <a:fld id="{82EBC336-E195-EC4D-842A-A6ECA01F58C8}" type="slidenum">
              <a:rPr lang="en-US">
                <a:solidFill>
                  <a:prstClr val="black"/>
                </a:solidFill>
                <a:latin typeface="Aptos" panose="02110004020202020204"/>
              </a:rPr>
              <a:pPr defTabSz="931735">
                <a:defRPr/>
              </a:pPr>
              <a:t>15</a:t>
            </a:fld>
            <a:endParaRPr lang="en-US">
              <a:solidFill>
                <a:prstClr val="black"/>
              </a:solidFill>
              <a:latin typeface="Aptos" panose="02110004020202020204"/>
            </a:endParaRPr>
          </a:p>
        </p:txBody>
      </p:sp>
    </p:spTree>
    <p:extLst>
      <p:ext uri="{BB962C8B-B14F-4D97-AF65-F5344CB8AC3E}">
        <p14:creationId xmlns:p14="http://schemas.microsoft.com/office/powerpoint/2010/main" val="1345208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BC336-E195-EC4D-842A-A6ECA01F58C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21213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37E2A-65C8-E1AF-6F51-97F16BBC5F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1D5370-DDED-143F-D38D-D96D00CC53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D44312-437C-AF06-9D0E-CA1F3D5FC1E2}"/>
              </a:ext>
            </a:extLst>
          </p:cNvPr>
          <p:cNvSpPr>
            <a:spLocks noGrp="1"/>
          </p:cNvSpPr>
          <p:nvPr>
            <p:ph type="dt" sz="half" idx="10"/>
          </p:nvPr>
        </p:nvSpPr>
        <p:spPr/>
        <p:txBody>
          <a:bodyPr/>
          <a:lstStyle/>
          <a:p>
            <a:fld id="{2E32EF2B-530B-654B-BDE8-09FFCB63DE0D}" type="datetimeFigureOut">
              <a:rPr lang="en-US" smtClean="0"/>
              <a:t>3/29/25</a:t>
            </a:fld>
            <a:endParaRPr lang="en-US"/>
          </a:p>
        </p:txBody>
      </p:sp>
      <p:sp>
        <p:nvSpPr>
          <p:cNvPr id="5" name="Footer Placeholder 4">
            <a:extLst>
              <a:ext uri="{FF2B5EF4-FFF2-40B4-BE49-F238E27FC236}">
                <a16:creationId xmlns:a16="http://schemas.microsoft.com/office/drawing/2014/main" id="{93315D81-5F15-AF5B-9218-2B1EF9B700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9A9E6-29A9-7133-1627-5D144D11AC75}"/>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1919079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7A7BC-D77E-2C93-BEFE-216ED8805C7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B4141F-CB74-7BD0-446F-0AF7D20CD3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A05E74-1BDB-721D-DF50-7355CD1AF550}"/>
              </a:ext>
            </a:extLst>
          </p:cNvPr>
          <p:cNvSpPr>
            <a:spLocks noGrp="1"/>
          </p:cNvSpPr>
          <p:nvPr>
            <p:ph type="dt" sz="half" idx="10"/>
          </p:nvPr>
        </p:nvSpPr>
        <p:spPr/>
        <p:txBody>
          <a:bodyPr/>
          <a:lstStyle/>
          <a:p>
            <a:fld id="{2E32EF2B-530B-654B-BDE8-09FFCB63DE0D}" type="datetimeFigureOut">
              <a:rPr lang="en-US" smtClean="0"/>
              <a:t>3/29/25</a:t>
            </a:fld>
            <a:endParaRPr lang="en-US"/>
          </a:p>
        </p:txBody>
      </p:sp>
      <p:sp>
        <p:nvSpPr>
          <p:cNvPr id="5" name="Footer Placeholder 4">
            <a:extLst>
              <a:ext uri="{FF2B5EF4-FFF2-40B4-BE49-F238E27FC236}">
                <a16:creationId xmlns:a16="http://schemas.microsoft.com/office/drawing/2014/main" id="{ECA3A0AD-81E5-FFFE-107A-2DFB1E8B34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C355D8-F24B-5F57-7EE0-5E617D308A37}"/>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15152265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F9CB0-3754-C050-98C5-8C3DBD3C8DF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C6CEF93-3579-6884-48A8-ED3E6A4C59E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31B370-721D-3957-699A-BFBC6CD85420}"/>
              </a:ext>
            </a:extLst>
          </p:cNvPr>
          <p:cNvSpPr>
            <a:spLocks noGrp="1"/>
          </p:cNvSpPr>
          <p:nvPr>
            <p:ph type="dt" sz="half" idx="10"/>
          </p:nvPr>
        </p:nvSpPr>
        <p:spPr/>
        <p:txBody>
          <a:bodyPr/>
          <a:lstStyle/>
          <a:p>
            <a:fld id="{2E32EF2B-530B-654B-BDE8-09FFCB63DE0D}" type="datetimeFigureOut">
              <a:rPr lang="en-US" smtClean="0"/>
              <a:t>3/29/25</a:t>
            </a:fld>
            <a:endParaRPr lang="en-US"/>
          </a:p>
        </p:txBody>
      </p:sp>
      <p:sp>
        <p:nvSpPr>
          <p:cNvPr id="5" name="Footer Placeholder 4">
            <a:extLst>
              <a:ext uri="{FF2B5EF4-FFF2-40B4-BE49-F238E27FC236}">
                <a16:creationId xmlns:a16="http://schemas.microsoft.com/office/drawing/2014/main" id="{77A412CF-0B2D-472C-C19C-6010E136E2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C2AA13-24D3-6198-553F-8606771643B7}"/>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11337537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AB045-26E2-855C-350C-91FB100A32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C8DAC8-F371-E25B-1F60-4DDB484BC2F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01AE7A-0819-7073-6CA4-B9DCB0BD6C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F15CD8-1F30-94A8-DD56-3556661B3488}"/>
              </a:ext>
            </a:extLst>
          </p:cNvPr>
          <p:cNvSpPr>
            <a:spLocks noGrp="1"/>
          </p:cNvSpPr>
          <p:nvPr>
            <p:ph type="dt" sz="half" idx="10"/>
          </p:nvPr>
        </p:nvSpPr>
        <p:spPr/>
        <p:txBody>
          <a:bodyPr/>
          <a:lstStyle/>
          <a:p>
            <a:fld id="{2E32EF2B-530B-654B-BDE8-09FFCB63DE0D}" type="datetimeFigureOut">
              <a:rPr lang="en-US" smtClean="0"/>
              <a:t>3/29/25</a:t>
            </a:fld>
            <a:endParaRPr lang="en-US"/>
          </a:p>
        </p:txBody>
      </p:sp>
      <p:sp>
        <p:nvSpPr>
          <p:cNvPr id="6" name="Footer Placeholder 5">
            <a:extLst>
              <a:ext uri="{FF2B5EF4-FFF2-40B4-BE49-F238E27FC236}">
                <a16:creationId xmlns:a16="http://schemas.microsoft.com/office/drawing/2014/main" id="{A96FF453-96FE-47AE-2879-9DF96212440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65E004-FE94-1F6A-A1B4-D568EF9C5977}"/>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1401629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A08E2-2F73-623E-A258-522D174338F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C75328-98FD-8C24-47AF-EA505B059E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BC1D0A-6351-DA71-1CBD-DBE1037F9F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629BC5-5292-8D6B-D545-09B6D8A902E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A621F7-9F97-824D-D7DE-93D00F5AE36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98A4001-DF1F-BDE8-1689-005B26B0ECF2}"/>
              </a:ext>
            </a:extLst>
          </p:cNvPr>
          <p:cNvSpPr>
            <a:spLocks noGrp="1"/>
          </p:cNvSpPr>
          <p:nvPr>
            <p:ph type="dt" sz="half" idx="10"/>
          </p:nvPr>
        </p:nvSpPr>
        <p:spPr/>
        <p:txBody>
          <a:bodyPr/>
          <a:lstStyle/>
          <a:p>
            <a:fld id="{2E32EF2B-530B-654B-BDE8-09FFCB63DE0D}" type="datetimeFigureOut">
              <a:rPr lang="en-US" smtClean="0"/>
              <a:t>3/29/25</a:t>
            </a:fld>
            <a:endParaRPr lang="en-US"/>
          </a:p>
        </p:txBody>
      </p:sp>
      <p:sp>
        <p:nvSpPr>
          <p:cNvPr id="8" name="Footer Placeholder 7">
            <a:extLst>
              <a:ext uri="{FF2B5EF4-FFF2-40B4-BE49-F238E27FC236}">
                <a16:creationId xmlns:a16="http://schemas.microsoft.com/office/drawing/2014/main" id="{347BDA83-8D7F-62BC-1A1B-11A4ABD16D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2CDF850-43A1-21A1-8064-CAAB64C0C740}"/>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1560552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17384-C8BC-336B-4F2B-6A843F42B9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E0666C-39F4-BCE7-8857-6EBC29129415}"/>
              </a:ext>
            </a:extLst>
          </p:cNvPr>
          <p:cNvSpPr>
            <a:spLocks noGrp="1"/>
          </p:cNvSpPr>
          <p:nvPr>
            <p:ph type="dt" sz="half" idx="10"/>
          </p:nvPr>
        </p:nvSpPr>
        <p:spPr/>
        <p:txBody>
          <a:bodyPr/>
          <a:lstStyle/>
          <a:p>
            <a:fld id="{2E32EF2B-530B-654B-BDE8-09FFCB63DE0D}" type="datetimeFigureOut">
              <a:rPr lang="en-US" smtClean="0"/>
              <a:t>3/29/25</a:t>
            </a:fld>
            <a:endParaRPr lang="en-US"/>
          </a:p>
        </p:txBody>
      </p:sp>
      <p:sp>
        <p:nvSpPr>
          <p:cNvPr id="4" name="Footer Placeholder 3">
            <a:extLst>
              <a:ext uri="{FF2B5EF4-FFF2-40B4-BE49-F238E27FC236}">
                <a16:creationId xmlns:a16="http://schemas.microsoft.com/office/drawing/2014/main" id="{C1DF7C4B-CE4A-A9C2-F2E1-3F75FAF5D13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EF0908F-37B5-8D14-7EC9-D81C62CA0990}"/>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974542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B7AA3E7-C691-40FF-8BBA-89A33A4D8D26}"/>
              </a:ext>
            </a:extLst>
          </p:cNvPr>
          <p:cNvSpPr>
            <a:spLocks noGrp="1"/>
          </p:cNvSpPr>
          <p:nvPr>
            <p:ph type="dt" sz="half" idx="10"/>
          </p:nvPr>
        </p:nvSpPr>
        <p:spPr/>
        <p:txBody>
          <a:bodyPr/>
          <a:lstStyle/>
          <a:p>
            <a:fld id="{2E32EF2B-530B-654B-BDE8-09FFCB63DE0D}" type="datetimeFigureOut">
              <a:rPr lang="en-US" smtClean="0"/>
              <a:t>3/29/25</a:t>
            </a:fld>
            <a:endParaRPr lang="en-US"/>
          </a:p>
        </p:txBody>
      </p:sp>
      <p:sp>
        <p:nvSpPr>
          <p:cNvPr id="3" name="Footer Placeholder 2">
            <a:extLst>
              <a:ext uri="{FF2B5EF4-FFF2-40B4-BE49-F238E27FC236}">
                <a16:creationId xmlns:a16="http://schemas.microsoft.com/office/drawing/2014/main" id="{698D80D1-8A7A-8C68-C519-1F832024EE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38B077-B5ED-AF3B-1B30-23607CADD68F}"/>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2297640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F23A6-084C-7F1D-2659-8D7B3B1D3CE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FF2734-188A-CA56-CDE5-517A3D7329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A12903B-B879-1A1C-0523-72F3359B5D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1F4881-B044-C6F5-7649-D37F75515E8D}"/>
              </a:ext>
            </a:extLst>
          </p:cNvPr>
          <p:cNvSpPr>
            <a:spLocks noGrp="1"/>
          </p:cNvSpPr>
          <p:nvPr>
            <p:ph type="dt" sz="half" idx="10"/>
          </p:nvPr>
        </p:nvSpPr>
        <p:spPr/>
        <p:txBody>
          <a:bodyPr/>
          <a:lstStyle/>
          <a:p>
            <a:fld id="{2E32EF2B-530B-654B-BDE8-09FFCB63DE0D}" type="datetimeFigureOut">
              <a:rPr lang="en-US" smtClean="0"/>
              <a:t>3/29/25</a:t>
            </a:fld>
            <a:endParaRPr lang="en-US"/>
          </a:p>
        </p:txBody>
      </p:sp>
      <p:sp>
        <p:nvSpPr>
          <p:cNvPr id="6" name="Footer Placeholder 5">
            <a:extLst>
              <a:ext uri="{FF2B5EF4-FFF2-40B4-BE49-F238E27FC236}">
                <a16:creationId xmlns:a16="http://schemas.microsoft.com/office/drawing/2014/main" id="{9517BBDB-302D-6A04-7A4F-1765289F40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CC974F6-9A15-9FD5-913D-3968254D0A5B}"/>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619029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BA662-F5D9-B080-A637-AED83EE435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0A75735-856A-D0FB-52FF-76B9E87EBC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154F7FA-AEBF-8E29-FD3D-FA08CB54978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96D819-5458-B237-792E-68943BA1C3CE}"/>
              </a:ext>
            </a:extLst>
          </p:cNvPr>
          <p:cNvSpPr>
            <a:spLocks noGrp="1"/>
          </p:cNvSpPr>
          <p:nvPr>
            <p:ph type="dt" sz="half" idx="10"/>
          </p:nvPr>
        </p:nvSpPr>
        <p:spPr/>
        <p:txBody>
          <a:bodyPr/>
          <a:lstStyle/>
          <a:p>
            <a:fld id="{2E32EF2B-530B-654B-BDE8-09FFCB63DE0D}" type="datetimeFigureOut">
              <a:rPr lang="en-US" smtClean="0"/>
              <a:t>3/29/25</a:t>
            </a:fld>
            <a:endParaRPr lang="en-US"/>
          </a:p>
        </p:txBody>
      </p:sp>
      <p:sp>
        <p:nvSpPr>
          <p:cNvPr id="6" name="Footer Placeholder 5">
            <a:extLst>
              <a:ext uri="{FF2B5EF4-FFF2-40B4-BE49-F238E27FC236}">
                <a16:creationId xmlns:a16="http://schemas.microsoft.com/office/drawing/2014/main" id="{EB5C2F13-9D38-85FC-5E10-09765C226A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5981C3-0679-2F7D-4E33-F67473D1D7AB}"/>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2671671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7EDBB-B254-214F-3AAF-FC167641A1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A3D2596-1A92-4C0B-03E9-80C3EFCE2E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BBE8BB-EAF0-059A-43EE-22D8CA76A762}"/>
              </a:ext>
            </a:extLst>
          </p:cNvPr>
          <p:cNvSpPr>
            <a:spLocks noGrp="1"/>
          </p:cNvSpPr>
          <p:nvPr>
            <p:ph type="dt" sz="half" idx="10"/>
          </p:nvPr>
        </p:nvSpPr>
        <p:spPr/>
        <p:txBody>
          <a:bodyPr/>
          <a:lstStyle/>
          <a:p>
            <a:fld id="{2E32EF2B-530B-654B-BDE8-09FFCB63DE0D}" type="datetimeFigureOut">
              <a:rPr lang="en-US" smtClean="0"/>
              <a:t>3/29/25</a:t>
            </a:fld>
            <a:endParaRPr lang="en-US"/>
          </a:p>
        </p:txBody>
      </p:sp>
      <p:sp>
        <p:nvSpPr>
          <p:cNvPr id="5" name="Footer Placeholder 4">
            <a:extLst>
              <a:ext uri="{FF2B5EF4-FFF2-40B4-BE49-F238E27FC236}">
                <a16:creationId xmlns:a16="http://schemas.microsoft.com/office/drawing/2014/main" id="{DDDF987B-43D4-4697-09C8-9C47C80499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E9CCD-15D4-FC6F-102F-CBB82AF33657}"/>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21767065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480073-2B00-AC31-E93F-0EA4A1BB0F2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3C3D3F2-8AB6-7ABC-D527-B8C4B901B0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C999A2-AF84-EDCB-2DBD-9F3A8A802680}"/>
              </a:ext>
            </a:extLst>
          </p:cNvPr>
          <p:cNvSpPr>
            <a:spLocks noGrp="1"/>
          </p:cNvSpPr>
          <p:nvPr>
            <p:ph type="dt" sz="half" idx="10"/>
          </p:nvPr>
        </p:nvSpPr>
        <p:spPr/>
        <p:txBody>
          <a:bodyPr/>
          <a:lstStyle/>
          <a:p>
            <a:fld id="{2E32EF2B-530B-654B-BDE8-09FFCB63DE0D}" type="datetimeFigureOut">
              <a:rPr lang="en-US" smtClean="0"/>
              <a:t>3/29/25</a:t>
            </a:fld>
            <a:endParaRPr lang="en-US"/>
          </a:p>
        </p:txBody>
      </p:sp>
      <p:sp>
        <p:nvSpPr>
          <p:cNvPr id="5" name="Footer Placeholder 4">
            <a:extLst>
              <a:ext uri="{FF2B5EF4-FFF2-40B4-BE49-F238E27FC236}">
                <a16:creationId xmlns:a16="http://schemas.microsoft.com/office/drawing/2014/main" id="{9A36CFD0-4B46-073C-80D3-E4CD4B7604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653A54-8822-3623-8E20-50C56B8E24DE}"/>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19942336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2434889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009E-3A74-6844-8FA1-4337D2C42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93792-103B-4143-B74B-70D4D9BA88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A9E9C1C-29C9-9249-AC8B-79D82182899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7AF6E193-495B-F844-87C4-FF212B838164}"/>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784106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3091-E475-394A-9AEC-10DF821313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29B53-A988-564A-BB2B-0F0BE78E6C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97952FA1-FBFC-9E43-9F88-0AE3778934F8}"/>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8" name="Slide Number Placeholder 5">
            <a:extLst>
              <a:ext uri="{FF2B5EF4-FFF2-40B4-BE49-F238E27FC236}">
                <a16:creationId xmlns:a16="http://schemas.microsoft.com/office/drawing/2014/main" id="{FF11BB8F-A213-0946-B931-DF1149956C91}"/>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192120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9531-47F6-804B-9491-1444C431EB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51F25-6F84-C943-BAA4-AFC5302FF1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13F90C-DEEE-BD4D-B14D-5A05EE7179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1599D1F-8392-834E-86E4-5E1135503307}"/>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9" name="Slide Number Placeholder 5">
            <a:extLst>
              <a:ext uri="{FF2B5EF4-FFF2-40B4-BE49-F238E27FC236}">
                <a16:creationId xmlns:a16="http://schemas.microsoft.com/office/drawing/2014/main" id="{61075E6D-2E71-5543-8954-D885DC689726}"/>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829999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6257C-3777-7341-9337-968A6DC49B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D10B4B-DADD-0045-95C8-911D170143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02BE94-CCB2-B245-8D2C-11FB3C85EB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A47940-F509-DE47-B976-03D950178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69A6BA-C898-D44D-9759-21C800026F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59EAA8EF-0634-FE4E-A221-EC4A03E6C794}"/>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11" name="Slide Number Placeholder 5">
            <a:extLst>
              <a:ext uri="{FF2B5EF4-FFF2-40B4-BE49-F238E27FC236}">
                <a16:creationId xmlns:a16="http://schemas.microsoft.com/office/drawing/2014/main" id="{EA8A90C9-CCDF-3744-B9D1-F6AA62FE11A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4914825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1840351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506613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4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2" name="Title 1">
            <a:extLst>
              <a:ext uri="{FF2B5EF4-FFF2-40B4-BE49-F238E27FC236}">
                <a16:creationId xmlns:a16="http://schemas.microsoft.com/office/drawing/2014/main" id="{816BF8C6-B8BE-0E41-ECCA-F7D3E9AB23F5}"/>
              </a:ext>
            </a:extLst>
          </p:cNvPr>
          <p:cNvSpPr>
            <a:spLocks noGrp="1"/>
          </p:cNvSpPr>
          <p:nvPr>
            <p:ph type="title"/>
          </p:nvPr>
        </p:nvSpPr>
        <p:spPr>
          <a:xfrm>
            <a:off x="218755" y="4037445"/>
            <a:ext cx="3571047" cy="1636241"/>
          </a:xfrm>
        </p:spPr>
        <p:txBody>
          <a:bodyPr>
            <a:noAutofit/>
          </a:bodyPr>
          <a:lstStyle>
            <a:lvl1pPr>
              <a:defRPr sz="4000" b="1"/>
            </a:lvl1pPr>
          </a:lstStyle>
          <a:p>
            <a:r>
              <a:rPr lang="en-US"/>
              <a:t>Click to edit Master title style</a:t>
            </a:r>
          </a:p>
        </p:txBody>
      </p:sp>
    </p:spTree>
    <p:extLst>
      <p:ext uri="{BB962C8B-B14F-4D97-AF65-F5344CB8AC3E}">
        <p14:creationId xmlns:p14="http://schemas.microsoft.com/office/powerpoint/2010/main" val="1784483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2" name="Title 1">
            <a:extLst>
              <a:ext uri="{FF2B5EF4-FFF2-40B4-BE49-F238E27FC236}">
                <a16:creationId xmlns:a16="http://schemas.microsoft.com/office/drawing/2014/main" id="{B89F1796-F8AC-2B1D-A9A7-AE6DE61E206E}"/>
              </a:ext>
            </a:extLst>
          </p:cNvPr>
          <p:cNvSpPr>
            <a:spLocks noGrp="1"/>
          </p:cNvSpPr>
          <p:nvPr>
            <p:ph type="title"/>
          </p:nvPr>
        </p:nvSpPr>
        <p:spPr>
          <a:xfrm>
            <a:off x="218755" y="5227267"/>
            <a:ext cx="5708320" cy="522898"/>
          </a:xfrm>
        </p:spPr>
        <p:txBody>
          <a:bodyPr>
            <a:normAutofit/>
          </a:bodyPr>
          <a:lstStyle>
            <a:lvl1pPr>
              <a:defRPr sz="2400">
                <a:solidFill>
                  <a:schemeClr val="bg1"/>
                </a:solidFill>
              </a:defRPr>
            </a:lvl1pPr>
          </a:lstStyle>
          <a:p>
            <a:r>
              <a:rPr lang="en-US"/>
              <a:t>Click to edit Master title style</a:t>
            </a:r>
          </a:p>
        </p:txBody>
      </p:sp>
    </p:spTree>
    <p:extLst>
      <p:ext uri="{BB962C8B-B14F-4D97-AF65-F5344CB8AC3E}">
        <p14:creationId xmlns:p14="http://schemas.microsoft.com/office/powerpoint/2010/main" val="27931111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4" name="Title 3">
            <a:extLst>
              <a:ext uri="{FF2B5EF4-FFF2-40B4-BE49-F238E27FC236}">
                <a16:creationId xmlns:a16="http://schemas.microsoft.com/office/drawing/2014/main" id="{D0C638A9-0BA7-20EE-4116-9A35CF3A1006}"/>
              </a:ext>
            </a:extLst>
          </p:cNvPr>
          <p:cNvSpPr>
            <a:spLocks noGrp="1"/>
          </p:cNvSpPr>
          <p:nvPr>
            <p:ph type="title"/>
          </p:nvPr>
        </p:nvSpPr>
        <p:spPr>
          <a:xfrm>
            <a:off x="384009" y="2434728"/>
            <a:ext cx="1984618" cy="1861850"/>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24055347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6E34-11C8-6C43-AB18-BE91464AE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A52C49-80F2-174D-BC84-DBC20EF9A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9C256-43D8-4E45-A829-5B5A248DBC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1FC496AB-3232-2545-B390-F2CDEF4AF822}"/>
              </a:ext>
            </a:extLst>
          </p:cNvPr>
          <p:cNvSpPr>
            <a:spLocks noGrp="1"/>
          </p:cNvSpPr>
          <p:nvPr>
            <p:ph type="dt" sz="half" idx="10"/>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9" name="Slide Number Placeholder 5">
            <a:extLst>
              <a:ext uri="{FF2B5EF4-FFF2-40B4-BE49-F238E27FC236}">
                <a16:creationId xmlns:a16="http://schemas.microsoft.com/office/drawing/2014/main" id="{80FB07F7-890F-ED4A-A852-2AE31B44C775}"/>
              </a:ext>
            </a:extLst>
          </p:cNvPr>
          <p:cNvSpPr>
            <a:spLocks noGrp="1"/>
          </p:cNvSpPr>
          <p:nvPr>
            <p:ph type="sldNum" sz="quarter" idx="12"/>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6772083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E30D40-1687-914D-853E-2382B44A197F}"/>
              </a:ext>
            </a:extLst>
          </p:cNvPr>
          <p:cNvSpPr/>
          <p:nvPr userDrawn="1"/>
        </p:nvSpPr>
        <p:spPr>
          <a:xfrm>
            <a:off x="11019296" y="123986"/>
            <a:ext cx="1038386" cy="945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95986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Cover Slide with Title">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
        <p:nvSpPr>
          <p:cNvPr id="3" name="Title 2">
            <a:extLst>
              <a:ext uri="{FF2B5EF4-FFF2-40B4-BE49-F238E27FC236}">
                <a16:creationId xmlns:a16="http://schemas.microsoft.com/office/drawing/2014/main" id="{38916299-747D-CD33-3EB8-4ABD3D34365B}"/>
              </a:ext>
            </a:extLst>
          </p:cNvPr>
          <p:cNvSpPr>
            <a:spLocks noGrp="1"/>
          </p:cNvSpPr>
          <p:nvPr>
            <p:ph type="title"/>
          </p:nvPr>
        </p:nvSpPr>
        <p:spPr>
          <a:xfrm>
            <a:off x="218755" y="5298877"/>
            <a:ext cx="10701291" cy="522898"/>
          </a:xfrm>
        </p:spPr>
        <p:txBody>
          <a:bodyPr>
            <a:normAutofit/>
          </a:bodyPr>
          <a:lstStyle>
            <a:lvl1pPr>
              <a:defRPr sz="2400">
                <a:solidFill>
                  <a:schemeClr val="bg1"/>
                </a:solidFill>
              </a:defRPr>
            </a:lvl1pPr>
          </a:lstStyle>
          <a:p>
            <a:r>
              <a:rPr lang="en-US"/>
              <a:t>Click to edit Master title style</a:t>
            </a:r>
          </a:p>
        </p:txBody>
      </p:sp>
    </p:spTree>
    <p:extLst>
      <p:ext uri="{BB962C8B-B14F-4D97-AF65-F5344CB8AC3E}">
        <p14:creationId xmlns:p14="http://schemas.microsoft.com/office/powerpoint/2010/main" val="5885378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854BE-9255-8049-90FB-9D14970D2DA6}"/>
              </a:ext>
            </a:extLst>
          </p:cNvPr>
          <p:cNvSpPr>
            <a:spLocks noGrp="1"/>
          </p:cNvSpPr>
          <p:nvPr>
            <p:ph type="title"/>
          </p:nvPr>
        </p:nvSpPr>
        <p:spPr>
          <a:xfrm>
            <a:off x="313891" y="235542"/>
            <a:ext cx="10908940" cy="560564"/>
          </a:xfrm>
        </p:spPr>
        <p:txBody>
          <a:bodyPr/>
          <a:lstStyle>
            <a:lvl1pPr>
              <a:defRPr>
                <a:solidFill>
                  <a:srgbClr val="1898CD"/>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0A27DD22-A8D7-444C-A5E4-B49B98F96D26}"/>
              </a:ext>
            </a:extLst>
          </p:cNvPr>
          <p:cNvSpPr>
            <a:spLocks noGrp="1"/>
          </p:cNvSpPr>
          <p:nvPr>
            <p:ph sz="quarter" idx="10"/>
          </p:nvPr>
        </p:nvSpPr>
        <p:spPr>
          <a:xfrm>
            <a:off x="313891" y="1088511"/>
            <a:ext cx="10908940" cy="510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14">
            <a:extLst>
              <a:ext uri="{FF2B5EF4-FFF2-40B4-BE49-F238E27FC236}">
                <a16:creationId xmlns:a16="http://schemas.microsoft.com/office/drawing/2014/main" id="{68CAB183-CAB2-D16B-3E0B-BCF7DAD102C0}"/>
              </a:ext>
            </a:extLst>
          </p:cNvPr>
          <p:cNvSpPr>
            <a:spLocks noGrp="1"/>
          </p:cNvSpPr>
          <p:nvPr>
            <p:ph type="ftr" sz="quarter" idx="3"/>
          </p:nvPr>
        </p:nvSpPr>
        <p:spPr>
          <a:xfrm>
            <a:off x="128154" y="6419247"/>
            <a:ext cx="1218046" cy="365125"/>
          </a:xfrm>
          <a:prstGeom prst="rect">
            <a:avLst/>
          </a:prstGeom>
        </p:spPr>
        <p:txBody>
          <a:bodyPr vert="horz" lIns="91440" tIns="45720" rIns="91440" bIns="45720" rtlCol="0" anchor="ctr"/>
          <a:lstStyle>
            <a:lvl1pPr algn="ctr">
              <a:defRPr sz="1000">
                <a:solidFill>
                  <a:schemeClr val="bg1">
                    <a:lumMod val="50000"/>
                  </a:schemeClr>
                </a:solidFill>
                <a:latin typeface="Arial" panose="020B0604020202020204" pitchFamily="34" charset="0"/>
                <a:cs typeface="Arial" panose="020B0604020202020204" pitchFamily="34" charset="0"/>
              </a:defRPr>
            </a:lvl1pPr>
          </a:lstStyle>
          <a:p>
            <a:r>
              <a:rPr lang="en-US"/>
              <a:t>www.nasa.gov   |</a:t>
            </a:r>
          </a:p>
        </p:txBody>
      </p:sp>
      <p:sp>
        <p:nvSpPr>
          <p:cNvPr id="5" name="Slide Number Placeholder 15">
            <a:extLst>
              <a:ext uri="{FF2B5EF4-FFF2-40B4-BE49-F238E27FC236}">
                <a16:creationId xmlns:a16="http://schemas.microsoft.com/office/drawing/2014/main" id="{03F289D1-8E15-A72E-7469-5E04FE676DFA}"/>
              </a:ext>
            </a:extLst>
          </p:cNvPr>
          <p:cNvSpPr>
            <a:spLocks noGrp="1"/>
          </p:cNvSpPr>
          <p:nvPr>
            <p:ph type="sldNum" sz="quarter" idx="4"/>
          </p:nvPr>
        </p:nvSpPr>
        <p:spPr>
          <a:xfrm>
            <a:off x="1295400" y="6463770"/>
            <a:ext cx="369125" cy="302228"/>
          </a:xfrm>
          <a:prstGeom prst="rect">
            <a:avLst/>
          </a:prstGeom>
        </p:spPr>
        <p:txBody>
          <a:bodyPr vert="horz" lIns="91440" tIns="45720" rIns="91440" bIns="45720" rtlCol="0" anchor="ctr"/>
          <a:lstStyle>
            <a:lvl1pPr algn="r">
              <a:defRPr sz="1000">
                <a:solidFill>
                  <a:schemeClr val="tx1">
                    <a:lumMod val="75000"/>
                    <a:lumOff val="25000"/>
                  </a:schemeClr>
                </a:solidFill>
                <a:latin typeface="Arial" panose="020B0604020202020204" pitchFamily="34" charset="0"/>
                <a:cs typeface="Arial" panose="020B0604020202020204" pitchFamily="34" charset="0"/>
              </a:defRPr>
            </a:lvl1pPr>
          </a:lstStyle>
          <a:p>
            <a:fld id="{655F5A5E-9E2F-3B4C-83CF-F957168B4C73}" type="slidenum">
              <a:rPr lang="en-US" smtClean="0"/>
              <a:pPr/>
              <a:t>‹#›</a:t>
            </a:fld>
            <a:endParaRPr lang="en-US"/>
          </a:p>
        </p:txBody>
      </p:sp>
    </p:spTree>
    <p:extLst>
      <p:ext uri="{BB962C8B-B14F-4D97-AF65-F5344CB8AC3E}">
        <p14:creationId xmlns:p14="http://schemas.microsoft.com/office/powerpoint/2010/main" val="3141743185"/>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C854BE-9255-8049-90FB-9D14970D2DA6}"/>
              </a:ext>
            </a:extLst>
          </p:cNvPr>
          <p:cNvSpPr>
            <a:spLocks noGrp="1"/>
          </p:cNvSpPr>
          <p:nvPr>
            <p:ph type="title"/>
          </p:nvPr>
        </p:nvSpPr>
        <p:spPr>
          <a:xfrm>
            <a:off x="313891" y="235542"/>
            <a:ext cx="10908940" cy="560564"/>
          </a:xfrm>
        </p:spPr>
        <p:txBody>
          <a:bodyPr/>
          <a:lstStyle/>
          <a:p>
            <a:r>
              <a:rPr lang="en-US"/>
              <a:t>Click to edit Master title style</a:t>
            </a:r>
          </a:p>
        </p:txBody>
      </p:sp>
      <p:sp>
        <p:nvSpPr>
          <p:cNvPr id="3" name="Footer Placeholder 14">
            <a:extLst>
              <a:ext uri="{FF2B5EF4-FFF2-40B4-BE49-F238E27FC236}">
                <a16:creationId xmlns:a16="http://schemas.microsoft.com/office/drawing/2014/main" id="{68CAB183-CAB2-D16B-3E0B-BCF7DAD102C0}"/>
              </a:ext>
            </a:extLst>
          </p:cNvPr>
          <p:cNvSpPr>
            <a:spLocks noGrp="1"/>
          </p:cNvSpPr>
          <p:nvPr>
            <p:ph type="ftr" sz="quarter" idx="3"/>
          </p:nvPr>
        </p:nvSpPr>
        <p:spPr>
          <a:xfrm>
            <a:off x="128154" y="6419247"/>
            <a:ext cx="1218046" cy="365125"/>
          </a:xfrm>
          <a:prstGeom prst="rect">
            <a:avLst/>
          </a:prstGeom>
        </p:spPr>
        <p:txBody>
          <a:bodyPr vert="horz" lIns="91440" tIns="45720" rIns="91440" bIns="45720" rtlCol="0" anchor="ctr"/>
          <a:lstStyle>
            <a:lvl1pPr algn="l">
              <a:defRPr sz="1000">
                <a:solidFill>
                  <a:schemeClr val="bg1">
                    <a:lumMod val="50000"/>
                  </a:schemeClr>
                </a:solidFill>
                <a:latin typeface="Arial" panose="020B0604020202020204" pitchFamily="34" charset="0"/>
                <a:cs typeface="Arial" panose="020B0604020202020204" pitchFamily="34" charset="0"/>
              </a:defRPr>
            </a:lvl1pPr>
          </a:lstStyle>
          <a:p>
            <a:r>
              <a:rPr lang="en-US"/>
              <a:t>www.nasa.gov</a:t>
            </a:r>
          </a:p>
        </p:txBody>
      </p:sp>
    </p:spTree>
    <p:extLst>
      <p:ext uri="{BB962C8B-B14F-4D97-AF65-F5344CB8AC3E}">
        <p14:creationId xmlns:p14="http://schemas.microsoft.com/office/powerpoint/2010/main" val="2223839780"/>
      </p:ext>
    </p:extLst>
  </p:cSld>
  <p:clrMapOvr>
    <a:masterClrMapping/>
  </p:clrMapOvr>
  <p:extLst>
    <p:ext uri="{DCECCB84-F9BA-43D5-87BE-67443E8EF086}">
      <p15:sldGuideLst xmlns:p15="http://schemas.microsoft.com/office/powerpoint/2012/main">
        <p15:guide id="1" orient="horz" pos="2160">
          <p15:clr>
            <a:srgbClr val="FBAE40"/>
          </p15:clr>
        </p15:guide>
        <p15:guide id="2" pos="192">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37E2A-65C8-E1AF-6F51-97F16BBC5F9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81D5370-DDED-143F-D38D-D96D00CC53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D44312-437C-AF06-9D0E-CA1F3D5FC1E2}"/>
              </a:ext>
            </a:extLst>
          </p:cNvPr>
          <p:cNvSpPr>
            <a:spLocks noGrp="1"/>
          </p:cNvSpPr>
          <p:nvPr>
            <p:ph type="dt" sz="half" idx="10"/>
          </p:nvPr>
        </p:nvSpPr>
        <p:spPr/>
        <p:txBody>
          <a:bodyPr/>
          <a:lstStyle/>
          <a:p>
            <a:fld id="{2E32EF2B-530B-654B-BDE8-09FFCB63DE0D}" type="datetimeFigureOut">
              <a:rPr lang="en-US" smtClean="0"/>
              <a:t>3/29/25</a:t>
            </a:fld>
            <a:endParaRPr lang="en-US"/>
          </a:p>
        </p:txBody>
      </p:sp>
      <p:sp>
        <p:nvSpPr>
          <p:cNvPr id="5" name="Footer Placeholder 4">
            <a:extLst>
              <a:ext uri="{FF2B5EF4-FFF2-40B4-BE49-F238E27FC236}">
                <a16:creationId xmlns:a16="http://schemas.microsoft.com/office/drawing/2014/main" id="{93315D81-5F15-AF5B-9218-2B1EF9B700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9A9E6-29A9-7133-1627-5D144D11AC75}"/>
              </a:ext>
            </a:extLst>
          </p:cNvPr>
          <p:cNvSpPr>
            <a:spLocks noGrp="1"/>
          </p:cNvSpPr>
          <p:nvPr>
            <p:ph type="sldNum" sz="quarter" idx="12"/>
          </p:nvPr>
        </p:nvSpPr>
        <p:spPr/>
        <p:txBody>
          <a:bodyPr/>
          <a:lstStyle/>
          <a:p>
            <a:fld id="{AD9D35EE-3EB7-6F46-B99F-5AC0DECBB613}" type="slidenum">
              <a:rPr lang="en-US" smtClean="0"/>
              <a:t>‹#›</a:t>
            </a:fld>
            <a:endParaRPr lang="en-US"/>
          </a:p>
        </p:txBody>
      </p:sp>
    </p:spTree>
    <p:extLst>
      <p:ext uri="{BB962C8B-B14F-4D97-AF65-F5344CB8AC3E}">
        <p14:creationId xmlns:p14="http://schemas.microsoft.com/office/powerpoint/2010/main" val="40805669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213645" y="6646196"/>
            <a:ext cx="978355" cy="212999"/>
          </a:xfrm>
        </p:spPr>
        <p:txBody>
          <a:bodyPr/>
          <a:lstStyle>
            <a:lvl1pPr>
              <a:defRPr sz="1200">
                <a:latin typeface="+mn-lt"/>
              </a:defRPr>
            </a:lvl1pPr>
          </a:lstStyle>
          <a:p>
            <a:fld id="{4B5A7D23-5EA3-BB48-9A7E-29066237FEC6}" type="slidenum">
              <a:rPr lang="en-US" smtClean="0">
                <a:solidFill>
                  <a:prstClr val="black">
                    <a:tint val="75000"/>
                  </a:prstClr>
                </a:solidFill>
              </a:rPr>
              <a:pPr/>
              <a:t>‹#›</a:t>
            </a:fld>
            <a:endParaRPr lang="en-US">
              <a:solidFill>
                <a:prstClr val="black">
                  <a:tint val="75000"/>
                </a:prstClr>
              </a:solidFill>
            </a:endParaRPr>
          </a:p>
        </p:txBody>
      </p:sp>
      <p:sp>
        <p:nvSpPr>
          <p:cNvPr id="4" name="Title 1">
            <a:extLst>
              <a:ext uri="{FF2B5EF4-FFF2-40B4-BE49-F238E27FC236}">
                <a16:creationId xmlns:a16="http://schemas.microsoft.com/office/drawing/2014/main" id="{4BFD2AD0-5B4B-D997-70A4-F3935FD370C0}"/>
              </a:ext>
            </a:extLst>
          </p:cNvPr>
          <p:cNvSpPr>
            <a:spLocks noGrp="1"/>
          </p:cNvSpPr>
          <p:nvPr>
            <p:ph type="title"/>
          </p:nvPr>
        </p:nvSpPr>
        <p:spPr>
          <a:xfrm>
            <a:off x="218755" y="269677"/>
            <a:ext cx="10701291" cy="522898"/>
          </a:xfrm>
          <a:prstGeom prst="rect">
            <a:avLst/>
          </a:prstGeom>
        </p:spPr>
        <p:txBody>
          <a:bodyPr/>
          <a:lstStyle/>
          <a:p>
            <a:r>
              <a:rPr lang="en-US"/>
              <a:t>Click to edit Master title style</a:t>
            </a:r>
          </a:p>
        </p:txBody>
      </p:sp>
      <p:sp>
        <p:nvSpPr>
          <p:cNvPr id="5" name="Content Placeholder 2">
            <a:extLst>
              <a:ext uri="{FF2B5EF4-FFF2-40B4-BE49-F238E27FC236}">
                <a16:creationId xmlns:a16="http://schemas.microsoft.com/office/drawing/2014/main" id="{84A1A3A5-6E3D-EB26-0676-17675229B44B}"/>
              </a:ext>
            </a:extLst>
          </p:cNvPr>
          <p:cNvSpPr>
            <a:spLocks noGrp="1"/>
          </p:cNvSpPr>
          <p:nvPr>
            <p:ph idx="1"/>
          </p:nvPr>
        </p:nvSpPr>
        <p:spPr>
          <a:xfrm>
            <a:off x="218755" y="1195754"/>
            <a:ext cx="11699795" cy="4840532"/>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91490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0675781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632671" cy="66384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268468" y="913884"/>
            <a:ext cx="5725933" cy="5212280"/>
          </a:xfrm>
          <a:prstGeom prst="rect">
            <a:avLst/>
          </a:prstGeo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56468" y="913884"/>
            <a:ext cx="5725933" cy="5212280"/>
          </a:xfrm>
          <a:prstGeom prst="rect">
            <a:avLst/>
          </a:prstGeo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5827494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a:prstGeom prst="rect">
            <a:avLst/>
          </a:prstGeo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151388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a:prstGeom prst="rect">
            <a:avLst/>
          </a:prstGeo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1151358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530796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AFFD3-FE6D-5B4C-83C1-7A7C0E9AA1B2}"/>
              </a:ext>
            </a:extLst>
          </p:cNvPr>
          <p:cNvSpPr>
            <a:spLocks noGrp="1"/>
          </p:cNvSpPr>
          <p:nvPr>
            <p:ph type="dt" sz="half" idx="10"/>
          </p:nvPr>
        </p:nvSpPr>
        <p:spPr/>
        <p:txBody>
          <a:bodyPr/>
          <a:lstStyle/>
          <a:p>
            <a:fld id="{1655C40D-1478-0642-85FE-8722DF854E18}" type="datetime1">
              <a:rPr lang="en-US" smtClean="0"/>
              <a:t>3/29/25</a:t>
            </a:fld>
            <a:endParaRPr lang="en-US"/>
          </a:p>
        </p:txBody>
      </p:sp>
      <p:sp>
        <p:nvSpPr>
          <p:cNvPr id="3" name="Footer Placeholder 2">
            <a:extLst>
              <a:ext uri="{FF2B5EF4-FFF2-40B4-BE49-F238E27FC236}">
                <a16:creationId xmlns:a16="http://schemas.microsoft.com/office/drawing/2014/main" id="{F2B6B3DC-2D23-F841-B19B-2942180D78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76C5F9-EB85-F447-8950-94496397ECF7}"/>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5" name="Title Placeholder 1">
            <a:extLst>
              <a:ext uri="{FF2B5EF4-FFF2-40B4-BE49-F238E27FC236}">
                <a16:creationId xmlns:a16="http://schemas.microsoft.com/office/drawing/2014/main" id="{242C195D-75F0-2F34-6ECB-085E29FB994E}"/>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6539800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69DBE-F49E-3CB2-9D0B-AAB399E80E59}"/>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475215-B1FD-0B0C-8187-721D6CDAAEB5}"/>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D395FC-D804-2C80-C16B-0D76F054B05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C9E3DA0-F23A-7206-2FFD-3AE25A1BA6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6FFD51-6B46-69F2-BA28-3E63DED6DB37}"/>
              </a:ext>
            </a:extLst>
          </p:cNvPr>
          <p:cNvSpPr>
            <a:spLocks noGrp="1"/>
          </p:cNvSpPr>
          <p:nvPr>
            <p:ph type="sldNum" sz="quarter" idx="12"/>
          </p:nvPr>
        </p:nvSpPr>
        <p:spPr/>
        <p:txBody>
          <a:bodyPr/>
          <a:lstStyle/>
          <a:p>
            <a:fld id="{B8E34F36-116D-2547-94D3-D0F9F081BCB3}" type="slidenum">
              <a:rPr lang="en-US" smtClean="0"/>
              <a:t>‹#›</a:t>
            </a:fld>
            <a:endParaRPr lang="en-US"/>
          </a:p>
        </p:txBody>
      </p:sp>
    </p:spTree>
    <p:extLst>
      <p:ext uri="{BB962C8B-B14F-4D97-AF65-F5344CB8AC3E}">
        <p14:creationId xmlns:p14="http://schemas.microsoft.com/office/powerpoint/2010/main" val="36372519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904107" cy="663840"/>
          </a:xfrm>
        </p:spPr>
        <p:txBody>
          <a:bodyPr>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330423" y="815967"/>
            <a:ext cx="11523415" cy="56036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213645" y="6646196"/>
            <a:ext cx="978355" cy="212999"/>
          </a:xfrm>
        </p:spPr>
        <p:txBody>
          <a:bodyPr/>
          <a:lstStyle>
            <a:lvl1pPr>
              <a:defRPr sz="1200">
                <a:latin typeface="+mn-lt"/>
              </a:defRPr>
            </a:lvl1pPr>
          </a:lstStyle>
          <a:p>
            <a:fld id="{4B5A7D23-5EA3-BB48-9A7E-29066237FEC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3193060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71967313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632671" cy="663840"/>
          </a:xfrm>
        </p:spPr>
        <p:txBody>
          <a:bodyPr/>
          <a:lstStyle/>
          <a:p>
            <a:r>
              <a:rPr lang="en-US"/>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204756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60753064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47848969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221823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4 Grid image on Left">
    <p:spTree>
      <p:nvGrpSpPr>
        <p:cNvPr id="1" name=""/>
        <p:cNvGrpSpPr/>
        <p:nvPr/>
      </p:nvGrpSpPr>
      <p:grpSpPr>
        <a:xfrm>
          <a:off x="0" y="0"/>
          <a:ext cx="0" cy="0"/>
          <a:chOff x="0" y="0"/>
          <a:chExt cx="0" cy="0"/>
        </a:xfrm>
      </p:grpSpPr>
      <p:sp>
        <p:nvSpPr>
          <p:cNvPr id="16" name="Picture Placeholder 8">
            <a:extLst>
              <a:ext uri="{FF2B5EF4-FFF2-40B4-BE49-F238E27FC236}">
                <a16:creationId xmlns:a16="http://schemas.microsoft.com/office/drawing/2014/main" id="{5D41719D-F832-26DD-C877-40A075D2C425}"/>
              </a:ext>
            </a:extLst>
          </p:cNvPr>
          <p:cNvSpPr>
            <a:spLocks noGrp="1"/>
          </p:cNvSpPr>
          <p:nvPr>
            <p:ph type="pic" sz="quarter" idx="10" hasCustomPrompt="1"/>
          </p:nvPr>
        </p:nvSpPr>
        <p:spPr>
          <a:xfrm>
            <a:off x="0" y="0"/>
            <a:ext cx="6586720" cy="6848927"/>
          </a:xfrm>
          <a:custGeom>
            <a:avLst/>
            <a:gdLst>
              <a:gd name="connsiteX0" fmla="*/ 0 w 11981468"/>
              <a:gd name="connsiteY0" fmla="*/ 0 h 6631757"/>
              <a:gd name="connsiteX1" fmla="*/ 11981468 w 11981468"/>
              <a:gd name="connsiteY1" fmla="*/ 6631757 h 6631757"/>
              <a:gd name="connsiteX2" fmla="*/ 0 w 11981468"/>
              <a:gd name="connsiteY2" fmla="*/ 6631757 h 6631757"/>
              <a:gd name="connsiteX0" fmla="*/ 0 w 11981468"/>
              <a:gd name="connsiteY0" fmla="*/ 0 h 6723197"/>
              <a:gd name="connsiteX1" fmla="*/ 11981468 w 11981468"/>
              <a:gd name="connsiteY1" fmla="*/ 6723197 h 6723197"/>
              <a:gd name="connsiteX2" fmla="*/ 0 w 11981468"/>
              <a:gd name="connsiteY2" fmla="*/ 6723197 h 6723197"/>
              <a:gd name="connsiteX3" fmla="*/ 0 w 11981468"/>
              <a:gd name="connsiteY3" fmla="*/ 0 h 6723197"/>
              <a:gd name="connsiteX0" fmla="*/ 0 w 11981468"/>
              <a:gd name="connsiteY0" fmla="*/ 0 h 6848927"/>
              <a:gd name="connsiteX1" fmla="*/ 11981468 w 11981468"/>
              <a:gd name="connsiteY1" fmla="*/ 6848927 h 6848927"/>
              <a:gd name="connsiteX2" fmla="*/ 0 w 11981468"/>
              <a:gd name="connsiteY2" fmla="*/ 6848927 h 6848927"/>
              <a:gd name="connsiteX3" fmla="*/ 0 w 11981468"/>
              <a:gd name="connsiteY3" fmla="*/ 0 h 6848927"/>
            </a:gdLst>
            <a:ahLst/>
            <a:cxnLst>
              <a:cxn ang="0">
                <a:pos x="connsiteX0" y="connsiteY0"/>
              </a:cxn>
              <a:cxn ang="0">
                <a:pos x="connsiteX1" y="connsiteY1"/>
              </a:cxn>
              <a:cxn ang="0">
                <a:pos x="connsiteX2" y="connsiteY2"/>
              </a:cxn>
              <a:cxn ang="0">
                <a:pos x="connsiteX3" y="connsiteY3"/>
              </a:cxn>
            </a:cxnLst>
            <a:rect l="l" t="t" r="r" b="b"/>
            <a:pathLst>
              <a:path w="11981468" h="6848927">
                <a:moveTo>
                  <a:pt x="0" y="0"/>
                </a:moveTo>
                <a:lnTo>
                  <a:pt x="11981468" y="6848927"/>
                </a:lnTo>
                <a:lnTo>
                  <a:pt x="0" y="6848927"/>
                </a:lnTo>
                <a:lnTo>
                  <a:pt x="0" y="0"/>
                </a:lnTo>
                <a:close/>
              </a:path>
            </a:pathLst>
          </a:custGeom>
          <a:pattFill prst="pct5">
            <a:fgClr>
              <a:schemeClr val="tx1"/>
            </a:fgClr>
            <a:bgClr>
              <a:schemeClr val="bg1"/>
            </a:bgClr>
          </a:pattFill>
        </p:spPr>
        <p:txBody>
          <a:bodyPr wrap="square" anchor="ctr">
            <a:noAutofit/>
          </a:bodyPr>
          <a:lstStyle>
            <a:lvl1pPr marL="0" indent="0" algn="l">
              <a:buFontTx/>
              <a:buNone/>
              <a:defRPr/>
            </a:lvl1pPr>
          </a:lstStyle>
          <a:p>
            <a:r>
              <a:rPr lang="en-US"/>
              <a:t>Drag and Drop Image</a:t>
            </a:r>
          </a:p>
        </p:txBody>
      </p:sp>
      <p:sp>
        <p:nvSpPr>
          <p:cNvPr id="17" name="Picture Placeholder 13">
            <a:extLst>
              <a:ext uri="{FF2B5EF4-FFF2-40B4-BE49-F238E27FC236}">
                <a16:creationId xmlns:a16="http://schemas.microsoft.com/office/drawing/2014/main" id="{27D9FA3A-204E-4F46-3A03-A641BB5D2AFC}"/>
              </a:ext>
            </a:extLst>
          </p:cNvPr>
          <p:cNvSpPr>
            <a:spLocks noGrp="1"/>
          </p:cNvSpPr>
          <p:nvPr>
            <p:ph type="pic" sz="quarter" idx="15" hasCustomPrompt="1"/>
          </p:nvPr>
        </p:nvSpPr>
        <p:spPr>
          <a:xfrm>
            <a:off x="197222" y="0"/>
            <a:ext cx="6651814" cy="6858000"/>
          </a:xfrm>
          <a:custGeom>
            <a:avLst/>
            <a:gdLst>
              <a:gd name="connsiteX0" fmla="*/ 0 w 11392444"/>
              <a:gd name="connsiteY0" fmla="*/ 0 h 6503774"/>
              <a:gd name="connsiteX1" fmla="*/ 11392444 w 11392444"/>
              <a:gd name="connsiteY1" fmla="*/ 0 h 6503774"/>
              <a:gd name="connsiteX2" fmla="*/ 11392444 w 11392444"/>
              <a:gd name="connsiteY2" fmla="*/ 6503774 h 6503774"/>
              <a:gd name="connsiteX0" fmla="*/ 0 w 11947616"/>
              <a:gd name="connsiteY0" fmla="*/ 0 h 6503774"/>
              <a:gd name="connsiteX1" fmla="*/ 11947616 w 11947616"/>
              <a:gd name="connsiteY1" fmla="*/ 0 h 6503774"/>
              <a:gd name="connsiteX2" fmla="*/ 11947616 w 11947616"/>
              <a:gd name="connsiteY2" fmla="*/ 6503774 h 6503774"/>
              <a:gd name="connsiteX3" fmla="*/ 0 w 11947616"/>
              <a:gd name="connsiteY3" fmla="*/ 0 h 6503774"/>
              <a:gd name="connsiteX0" fmla="*/ 0 w 11947616"/>
              <a:gd name="connsiteY0" fmla="*/ 0 h 6808574"/>
              <a:gd name="connsiteX1" fmla="*/ 11947616 w 11947616"/>
              <a:gd name="connsiteY1" fmla="*/ 0 h 6808574"/>
              <a:gd name="connsiteX2" fmla="*/ 11936730 w 11947616"/>
              <a:gd name="connsiteY2" fmla="*/ 6808574 h 6808574"/>
              <a:gd name="connsiteX3" fmla="*/ 0 w 11947616"/>
              <a:gd name="connsiteY3" fmla="*/ 0 h 6808574"/>
            </a:gdLst>
            <a:ahLst/>
            <a:cxnLst>
              <a:cxn ang="0">
                <a:pos x="connsiteX0" y="connsiteY0"/>
              </a:cxn>
              <a:cxn ang="0">
                <a:pos x="connsiteX1" y="connsiteY1"/>
              </a:cxn>
              <a:cxn ang="0">
                <a:pos x="connsiteX2" y="connsiteY2"/>
              </a:cxn>
              <a:cxn ang="0">
                <a:pos x="connsiteX3" y="connsiteY3"/>
              </a:cxn>
            </a:cxnLst>
            <a:rect l="l" t="t" r="r" b="b"/>
            <a:pathLst>
              <a:path w="11947616" h="6808574">
                <a:moveTo>
                  <a:pt x="0" y="0"/>
                </a:moveTo>
                <a:lnTo>
                  <a:pt x="11947616" y="0"/>
                </a:lnTo>
                <a:cubicBezTo>
                  <a:pt x="11943987" y="2269525"/>
                  <a:pt x="11940359" y="4539049"/>
                  <a:pt x="11936730" y="6808574"/>
                </a:cubicBezTo>
                <a:lnTo>
                  <a:pt x="0" y="0"/>
                </a:lnTo>
                <a:close/>
              </a:path>
            </a:pathLst>
          </a:custGeom>
          <a:pattFill prst="pct5">
            <a:fgClr>
              <a:schemeClr val="tx1"/>
            </a:fgClr>
            <a:bgClr>
              <a:schemeClr val="bg1"/>
            </a:bgClr>
          </a:pattFill>
        </p:spPr>
        <p:txBody>
          <a:bodyPr wrap="square" anchor="ctr">
            <a:noAutofit/>
          </a:bodyPr>
          <a:lstStyle>
            <a:lvl1pPr marL="0" indent="0" algn="r">
              <a:buFontTx/>
              <a:buNone/>
              <a:defRPr/>
            </a:lvl1pPr>
          </a:lstStyle>
          <a:p>
            <a:r>
              <a:rPr lang="en-US"/>
              <a:t>Drag and Drop</a:t>
            </a:r>
          </a:p>
        </p:txBody>
      </p:sp>
      <p:sp>
        <p:nvSpPr>
          <p:cNvPr id="10" name="Date Placeholder 3">
            <a:extLst>
              <a:ext uri="{FF2B5EF4-FFF2-40B4-BE49-F238E27FC236}">
                <a16:creationId xmlns:a16="http://schemas.microsoft.com/office/drawing/2014/main" id="{B828ED1F-B19D-10E5-EEAB-80D27AB19C42}"/>
              </a:ext>
            </a:extLst>
          </p:cNvPr>
          <p:cNvSpPr>
            <a:spLocks noGrp="1"/>
          </p:cNvSpPr>
          <p:nvPr>
            <p:ph type="dt" sz="half" idx="2"/>
          </p:nvPr>
        </p:nvSpPr>
        <p:spPr>
          <a:xfrm>
            <a:off x="152400" y="6492874"/>
            <a:ext cx="1040673"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r>
              <a:rPr lang="en-US"/>
              <a:t>www.nasa.gov   |</a:t>
            </a:r>
          </a:p>
        </p:txBody>
      </p:sp>
      <p:sp>
        <p:nvSpPr>
          <p:cNvPr id="11" name="Slide Number Placeholder 5">
            <a:extLst>
              <a:ext uri="{FF2B5EF4-FFF2-40B4-BE49-F238E27FC236}">
                <a16:creationId xmlns:a16="http://schemas.microsoft.com/office/drawing/2014/main" id="{1E98C206-361B-4056-EBBD-68017C11E405}"/>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tx1">
                    <a:lumMod val="50000"/>
                    <a:lumOff val="50000"/>
                  </a:schemeClr>
                </a:solidFill>
                <a:latin typeface="Arial" panose="020B0604020202020204" pitchFamily="34" charset="0"/>
                <a:cs typeface="Arial" panose="020B0604020202020204" pitchFamily="34" charset="0"/>
              </a:defRPr>
            </a:lvl1pPr>
          </a:lstStyle>
          <a:p>
            <a:fld id="{B8AA1CF0-2751-9942-BBAA-4C77DDDF2B1B}" type="slidenum">
              <a:rPr lang="en-US" smtClean="0"/>
              <a:pPr/>
              <a:t>‹#›</a:t>
            </a:fld>
            <a:endParaRPr lang="en-US"/>
          </a:p>
        </p:txBody>
      </p:sp>
      <p:sp>
        <p:nvSpPr>
          <p:cNvPr id="18" name="Title Placeholder 1">
            <a:extLst>
              <a:ext uri="{FF2B5EF4-FFF2-40B4-BE49-F238E27FC236}">
                <a16:creationId xmlns:a16="http://schemas.microsoft.com/office/drawing/2014/main" id="{49225F4A-F826-0E90-E20F-61F7D5EC5A78}"/>
              </a:ext>
            </a:extLst>
          </p:cNvPr>
          <p:cNvSpPr>
            <a:spLocks noGrp="1"/>
          </p:cNvSpPr>
          <p:nvPr>
            <p:ph type="title"/>
          </p:nvPr>
        </p:nvSpPr>
        <p:spPr>
          <a:xfrm>
            <a:off x="7263317" y="1249545"/>
            <a:ext cx="4468261" cy="396875"/>
          </a:xfrm>
          <a:prstGeom prst="rect">
            <a:avLst/>
          </a:prstGeom>
        </p:spPr>
        <p:txBody>
          <a:bodyPr vert="horz" lIns="91440" tIns="45720" rIns="91440" bIns="45720" rtlCol="0" anchor="ctr">
            <a:normAutofit/>
          </a:bodyPr>
          <a:lstStyle>
            <a:lvl1pPr>
              <a:defRPr b="1"/>
            </a:lvl1pPr>
          </a:lstStyle>
          <a:p>
            <a:r>
              <a:rPr lang="en-US"/>
              <a:t>Click to edit Master title style</a:t>
            </a:r>
          </a:p>
        </p:txBody>
      </p:sp>
      <p:sp>
        <p:nvSpPr>
          <p:cNvPr id="19" name="Rectangle 18">
            <a:extLst>
              <a:ext uri="{FF2B5EF4-FFF2-40B4-BE49-F238E27FC236}">
                <a16:creationId xmlns:a16="http://schemas.microsoft.com/office/drawing/2014/main" id="{0764A714-B6DC-EAB1-883E-A6E32677D2CC}"/>
              </a:ext>
            </a:extLst>
          </p:cNvPr>
          <p:cNvSpPr/>
          <p:nvPr userDrawn="1"/>
        </p:nvSpPr>
        <p:spPr>
          <a:xfrm>
            <a:off x="7339098" y="1671078"/>
            <a:ext cx="947392" cy="45719"/>
          </a:xfrm>
          <a:prstGeom prst="rect">
            <a:avLst/>
          </a:prstGeom>
          <a:gradFill>
            <a:gsLst>
              <a:gs pos="18000">
                <a:srgbClr val="4F7ABD"/>
              </a:gs>
              <a:gs pos="0">
                <a:srgbClr val="5DA7DA"/>
              </a:gs>
              <a:gs pos="70000">
                <a:schemeClr val="accent2"/>
              </a:gs>
              <a:gs pos="46000">
                <a:srgbClr val="071A3A"/>
              </a:gs>
              <a:gs pos="94000">
                <a:schemeClr val="accent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403925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904107" cy="663840"/>
          </a:xfrm>
        </p:spPr>
        <p:txBody>
          <a:bodyPr>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330423" y="815967"/>
            <a:ext cx="11523415" cy="56036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213645" y="6646196"/>
            <a:ext cx="978355" cy="212999"/>
          </a:xfrm>
        </p:spPr>
        <p:txBody>
          <a:bodyPr/>
          <a:lstStyle>
            <a:lvl1pPr>
              <a:defRPr sz="1200">
                <a:latin typeface="+mn-lt"/>
              </a:defRPr>
            </a:lvl1pPr>
          </a:lstStyle>
          <a:p>
            <a:fld id="{4B5A7D23-5EA3-BB48-9A7E-29066237FEC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449875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993808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49731" y="0"/>
            <a:ext cx="10632671" cy="663840"/>
          </a:xfrm>
        </p:spPr>
        <p:txBody>
          <a:bodyPr/>
          <a:lstStyle/>
          <a:p>
            <a:r>
              <a:rPr lang="en-US"/>
              <a:t>Click to edit Master title style</a:t>
            </a:r>
          </a:p>
        </p:txBody>
      </p:sp>
      <p:sp>
        <p:nvSpPr>
          <p:cNvPr id="3" name="Content Placeholder 2"/>
          <p:cNvSpPr>
            <a:spLocks noGrp="1"/>
          </p:cNvSpPr>
          <p:nvPr>
            <p:ph sz="half" idx="1"/>
          </p:nvPr>
        </p:nvSpPr>
        <p:spPr>
          <a:xfrm>
            <a:off x="268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856468" y="913884"/>
            <a:ext cx="5725933" cy="521228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99708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with Pre-Decisional Footer">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42070441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49730" y="0"/>
            <a:ext cx="10638185" cy="663840"/>
          </a:xfrm>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lvl1pPr>
              <a:defRPr sz="1200">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9821235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a:defRPr>
                <a:latin typeface="+mn-lt"/>
              </a:defRPr>
            </a:lvl1pPr>
          </a:lstStyle>
          <a:p>
            <a:fld id="{4B5A7D23-5EA3-BB48-9A7E-29066237FEC6}"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1030053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AFFD3-FE6D-5B4C-83C1-7A7C0E9AA1B2}"/>
              </a:ext>
            </a:extLst>
          </p:cNvPr>
          <p:cNvSpPr>
            <a:spLocks noGrp="1"/>
          </p:cNvSpPr>
          <p:nvPr>
            <p:ph type="dt" sz="half" idx="10"/>
          </p:nvPr>
        </p:nvSpPr>
        <p:spPr/>
        <p:txBody>
          <a:bodyPr/>
          <a:lstStyle/>
          <a:p>
            <a:fld id="{1655C40D-1478-0642-85FE-8722DF854E18}" type="datetime1">
              <a:rPr lang="en-US" smtClean="0"/>
              <a:t>3/29/25</a:t>
            </a:fld>
            <a:endParaRPr lang="en-US"/>
          </a:p>
        </p:txBody>
      </p:sp>
      <p:sp>
        <p:nvSpPr>
          <p:cNvPr id="3" name="Footer Placeholder 2">
            <a:extLst>
              <a:ext uri="{FF2B5EF4-FFF2-40B4-BE49-F238E27FC236}">
                <a16:creationId xmlns:a16="http://schemas.microsoft.com/office/drawing/2014/main" id="{F2B6B3DC-2D23-F841-B19B-2942180D789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76C5F9-EB85-F447-8950-94496397ECF7}"/>
              </a:ext>
            </a:extLst>
          </p:cNvPr>
          <p:cNvSpPr>
            <a:spLocks noGrp="1"/>
          </p:cNvSpPr>
          <p:nvPr>
            <p:ph type="sldNum" sz="quarter" idx="12"/>
          </p:nvPr>
        </p:nvSpPr>
        <p:spPr/>
        <p:txBody>
          <a:bodyPr/>
          <a:lstStyle/>
          <a:p>
            <a:fld id="{4F721D84-F6D2-3543-9891-5E083154C075}" type="slidenum">
              <a:rPr lang="en-US" smtClean="0"/>
              <a:t>‹#›</a:t>
            </a:fld>
            <a:endParaRPr lang="en-US"/>
          </a:p>
        </p:txBody>
      </p:sp>
      <p:sp>
        <p:nvSpPr>
          <p:cNvPr id="5" name="Title Placeholder 1">
            <a:extLst>
              <a:ext uri="{FF2B5EF4-FFF2-40B4-BE49-F238E27FC236}">
                <a16:creationId xmlns:a16="http://schemas.microsoft.com/office/drawing/2014/main" id="{242C195D-75F0-2F34-6ECB-085E29FB994E}"/>
              </a:ext>
            </a:extLst>
          </p:cNvPr>
          <p:cNvSpPr>
            <a:spLocks noGrp="1"/>
          </p:cNvSpPr>
          <p:nvPr>
            <p:ph type="title"/>
          </p:nvPr>
        </p:nvSpPr>
        <p:spPr>
          <a:xfrm>
            <a:off x="409074" y="6565"/>
            <a:ext cx="11237495" cy="855809"/>
          </a:xfrm>
          <a:prstGeom prst="rect">
            <a:avLst/>
          </a:prstGeom>
        </p:spPr>
        <p:txBody>
          <a:bodyPr vert="horz" lIns="0" tIns="45720" rIns="91440" bIns="45720" rtlCol="0" anchor="ctr">
            <a:normAutofit/>
          </a:bodyPr>
          <a:lstStyle>
            <a:lvl1pPr>
              <a:defRPr sz="3200"/>
            </a:lvl1pPr>
          </a:lstStyle>
          <a:p>
            <a:r>
              <a:rPr lang="en-US"/>
              <a:t>Click to edit Master title style</a:t>
            </a:r>
          </a:p>
        </p:txBody>
      </p:sp>
    </p:spTree>
    <p:extLst>
      <p:ext uri="{BB962C8B-B14F-4D97-AF65-F5344CB8AC3E}">
        <p14:creationId xmlns:p14="http://schemas.microsoft.com/office/powerpoint/2010/main" val="1633922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69DBE-F49E-3CB2-9D0B-AAB399E80E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475215-B1FD-0B0C-8187-721D6CDAAE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1D395FC-D804-2C80-C16B-0D76F054B05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C9E3DA0-F23A-7206-2FFD-3AE25A1BA6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6FFD51-6B46-69F2-BA28-3E63DED6DB37}"/>
              </a:ext>
            </a:extLst>
          </p:cNvPr>
          <p:cNvSpPr>
            <a:spLocks noGrp="1"/>
          </p:cNvSpPr>
          <p:nvPr>
            <p:ph type="sldNum" sz="quarter" idx="12"/>
          </p:nvPr>
        </p:nvSpPr>
        <p:spPr/>
        <p:txBody>
          <a:bodyPr/>
          <a:lstStyle/>
          <a:p>
            <a:fld id="{B8E34F36-116D-2547-94D3-D0F9F081BCB3}" type="slidenum">
              <a:rPr lang="en-US" smtClean="0"/>
              <a:t>‹#›</a:t>
            </a:fld>
            <a:endParaRPr lang="en-US"/>
          </a:p>
        </p:txBody>
      </p:sp>
    </p:spTree>
    <p:extLst>
      <p:ext uri="{BB962C8B-B14F-4D97-AF65-F5344CB8AC3E}">
        <p14:creationId xmlns:p14="http://schemas.microsoft.com/office/powerpoint/2010/main" val="2885339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 Id="rId9"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10" Type="http://schemas.openxmlformats.org/officeDocument/2006/relationships/image" Target="../media/image1.png"/><Relationship Id="rId4" Type="http://schemas.openxmlformats.org/officeDocument/2006/relationships/slideLayout" Target="../slideLayouts/slideLayout46.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78A975-5C64-5643-24D7-DC545D98AF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C4F88B-9AD5-2484-1ADB-A4AFC6CF998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E6012E-A69E-102A-EE36-15DBA94D3C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32EF2B-530B-654B-BDE8-09FFCB63DE0D}" type="datetimeFigureOut">
              <a:rPr lang="en-US" smtClean="0"/>
              <a:t>3/29/25</a:t>
            </a:fld>
            <a:endParaRPr lang="en-US"/>
          </a:p>
        </p:txBody>
      </p:sp>
      <p:sp>
        <p:nvSpPr>
          <p:cNvPr id="5" name="Footer Placeholder 4">
            <a:extLst>
              <a:ext uri="{FF2B5EF4-FFF2-40B4-BE49-F238E27FC236}">
                <a16:creationId xmlns:a16="http://schemas.microsoft.com/office/drawing/2014/main" id="{9532737A-AB43-078C-E58D-5F0A5091E2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21E1498-0751-D822-9776-A900C718E7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D9D35EE-3EB7-6F46-B99F-5AC0DECBB613}" type="slidenum">
              <a:rPr lang="en-US" smtClean="0"/>
              <a:t>‹#›</a:t>
            </a:fld>
            <a:endParaRPr lang="en-US"/>
          </a:p>
        </p:txBody>
      </p:sp>
    </p:spTree>
    <p:extLst>
      <p:ext uri="{BB962C8B-B14F-4D97-AF65-F5344CB8AC3E}">
        <p14:creationId xmlns:p14="http://schemas.microsoft.com/office/powerpoint/2010/main" val="16478136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2C666-6EE6-2C40-821F-2BB1011D21B1}"/>
              </a:ext>
            </a:extLst>
          </p:cNvPr>
          <p:cNvSpPr>
            <a:spLocks noGrp="1"/>
          </p:cNvSpPr>
          <p:nvPr>
            <p:ph type="title"/>
          </p:nvPr>
        </p:nvSpPr>
        <p:spPr>
          <a:xfrm>
            <a:off x="218755" y="269677"/>
            <a:ext cx="10701291" cy="5228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123E8-04A7-5941-AEF1-5F03E3277A59}"/>
              </a:ext>
            </a:extLst>
          </p:cNvPr>
          <p:cNvSpPr>
            <a:spLocks noGrp="1"/>
          </p:cNvSpPr>
          <p:nvPr>
            <p:ph type="body" idx="1"/>
          </p:nvPr>
        </p:nvSpPr>
        <p:spPr>
          <a:xfrm>
            <a:off x="218755" y="1195754"/>
            <a:ext cx="11699795" cy="48405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51D20EB-A632-4F41-9CC0-A0ECDED1E982}"/>
              </a:ext>
            </a:extLst>
          </p:cNvPr>
          <p:cNvSpPr>
            <a:spLocks noGrp="1"/>
          </p:cNvSpPr>
          <p:nvPr>
            <p:ph type="dt" sz="half" idx="2"/>
          </p:nvPr>
        </p:nvSpPr>
        <p:spPr>
          <a:xfrm>
            <a:off x="152400" y="6492874"/>
            <a:ext cx="1040673" cy="365125"/>
          </a:xfrm>
          <a:prstGeom prst="rect">
            <a:avLst/>
          </a:prstGeom>
        </p:spPr>
        <p:txBody>
          <a:bodyPr/>
          <a:lstStyle>
            <a:lvl1pPr>
              <a:defRPr sz="800">
                <a:solidFill>
                  <a:schemeClr val="tx1">
                    <a:lumMod val="75000"/>
                    <a:lumOff val="25000"/>
                  </a:schemeClr>
                </a:solidFill>
              </a:defRPr>
            </a:lvl1pPr>
          </a:lstStyle>
          <a:p>
            <a:r>
              <a:rPr lang="en-US"/>
              <a:t>www.nasa.gov   |</a:t>
            </a:r>
          </a:p>
        </p:txBody>
      </p:sp>
      <p:sp>
        <p:nvSpPr>
          <p:cNvPr id="8" name="Slide Number Placeholder 5">
            <a:extLst>
              <a:ext uri="{FF2B5EF4-FFF2-40B4-BE49-F238E27FC236}">
                <a16:creationId xmlns:a16="http://schemas.microsoft.com/office/drawing/2014/main" id="{86B74469-C80C-744F-9974-DD32EF84D588}"/>
              </a:ext>
            </a:extLst>
          </p:cNvPr>
          <p:cNvSpPr>
            <a:spLocks noGrp="1"/>
          </p:cNvSpPr>
          <p:nvPr>
            <p:ph type="sldNum" sz="quarter" idx="4"/>
          </p:nvPr>
        </p:nvSpPr>
        <p:spPr>
          <a:xfrm>
            <a:off x="1064393" y="6492875"/>
            <a:ext cx="321645" cy="365125"/>
          </a:xfrm>
          <a:prstGeom prst="rect">
            <a:avLst/>
          </a:prstGeom>
        </p:spPr>
        <p:txBody>
          <a:bodyPr/>
          <a:lstStyle>
            <a:lvl1pPr>
              <a:defRPr sz="800">
                <a:solidFill>
                  <a:schemeClr val="tx1">
                    <a:lumMod val="75000"/>
                    <a:lumOff val="25000"/>
                  </a:schemeClr>
                </a:solidFill>
              </a:defRPr>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39288093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756" r:id="rId13"/>
  </p:sldLayoutIdLst>
  <p:hf hdr="0" ftr="0"/>
  <p:txStyles>
    <p:title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877263-FA88-934B-B9C8-321DD40DE138}"/>
              </a:ext>
            </a:extLst>
          </p:cNvPr>
          <p:cNvSpPr>
            <a:spLocks noGrp="1"/>
          </p:cNvSpPr>
          <p:nvPr>
            <p:ph type="title"/>
          </p:nvPr>
        </p:nvSpPr>
        <p:spPr>
          <a:xfrm>
            <a:off x="304799" y="209131"/>
            <a:ext cx="10818019" cy="56056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AE6C30-61DB-2948-AEE1-7D048089B0AF}"/>
              </a:ext>
            </a:extLst>
          </p:cNvPr>
          <p:cNvSpPr>
            <a:spLocks noGrp="1"/>
          </p:cNvSpPr>
          <p:nvPr>
            <p:ph type="body" idx="1"/>
          </p:nvPr>
        </p:nvSpPr>
        <p:spPr>
          <a:xfrm>
            <a:off x="304799" y="1012919"/>
            <a:ext cx="10818019" cy="514019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Footer Placeholder 14">
            <a:extLst>
              <a:ext uri="{FF2B5EF4-FFF2-40B4-BE49-F238E27FC236}">
                <a16:creationId xmlns:a16="http://schemas.microsoft.com/office/drawing/2014/main" id="{296E0A8F-4907-D448-9639-A9D4BEC7D3E5}"/>
              </a:ext>
            </a:extLst>
          </p:cNvPr>
          <p:cNvSpPr>
            <a:spLocks noGrp="1"/>
          </p:cNvSpPr>
          <p:nvPr>
            <p:ph type="ftr" sz="quarter" idx="3"/>
          </p:nvPr>
        </p:nvSpPr>
        <p:spPr>
          <a:xfrm>
            <a:off x="128154" y="6419247"/>
            <a:ext cx="1218046" cy="365125"/>
          </a:xfrm>
          <a:prstGeom prst="rect">
            <a:avLst/>
          </a:prstGeom>
        </p:spPr>
        <p:txBody>
          <a:bodyPr vert="horz" lIns="91440" tIns="45720" rIns="91440" bIns="45720" rtlCol="0" anchor="ctr"/>
          <a:lstStyle>
            <a:lvl1pPr algn="ctr">
              <a:defRPr sz="1000">
                <a:solidFill>
                  <a:schemeClr val="bg1">
                    <a:lumMod val="50000"/>
                  </a:schemeClr>
                </a:solidFill>
                <a:latin typeface="Arial" panose="020B0604020202020204" pitchFamily="34" charset="0"/>
                <a:cs typeface="Arial" panose="020B0604020202020204" pitchFamily="34" charset="0"/>
              </a:defRPr>
            </a:lvl1pPr>
          </a:lstStyle>
          <a:p>
            <a:r>
              <a:rPr lang="en-US"/>
              <a:t>www.nasa.gov   |</a:t>
            </a:r>
          </a:p>
        </p:txBody>
      </p:sp>
      <p:sp>
        <p:nvSpPr>
          <p:cNvPr id="16" name="Slide Number Placeholder 15">
            <a:extLst>
              <a:ext uri="{FF2B5EF4-FFF2-40B4-BE49-F238E27FC236}">
                <a16:creationId xmlns:a16="http://schemas.microsoft.com/office/drawing/2014/main" id="{1346BD63-62AF-2842-BDC2-87494FFAB1A8}"/>
              </a:ext>
            </a:extLst>
          </p:cNvPr>
          <p:cNvSpPr>
            <a:spLocks noGrp="1"/>
          </p:cNvSpPr>
          <p:nvPr>
            <p:ph type="sldNum" sz="quarter" idx="4"/>
          </p:nvPr>
        </p:nvSpPr>
        <p:spPr>
          <a:xfrm>
            <a:off x="1320800" y="6463770"/>
            <a:ext cx="369125" cy="302228"/>
          </a:xfrm>
          <a:prstGeom prst="rect">
            <a:avLst/>
          </a:prstGeom>
        </p:spPr>
        <p:txBody>
          <a:bodyPr vert="horz" lIns="91440" tIns="45720" rIns="91440" bIns="45720" rtlCol="0" anchor="ctr"/>
          <a:lstStyle>
            <a:lvl1pPr algn="r">
              <a:defRPr sz="1000">
                <a:solidFill>
                  <a:schemeClr val="tx1">
                    <a:lumMod val="75000"/>
                    <a:lumOff val="25000"/>
                  </a:schemeClr>
                </a:solidFill>
                <a:latin typeface="Arial" panose="020B0604020202020204" pitchFamily="34" charset="0"/>
                <a:cs typeface="Arial" panose="020B0604020202020204" pitchFamily="34" charset="0"/>
              </a:defRPr>
            </a:lvl1pPr>
          </a:lstStyle>
          <a:p>
            <a:fld id="{655F5A5E-9E2F-3B4C-83CF-F957168B4C73}" type="slidenum">
              <a:rPr lang="en-US" smtClean="0"/>
              <a:pPr/>
              <a:t>‹#›</a:t>
            </a:fld>
            <a:endParaRPr lang="en-US"/>
          </a:p>
        </p:txBody>
      </p:sp>
    </p:spTree>
    <p:extLst>
      <p:ext uri="{BB962C8B-B14F-4D97-AF65-F5344CB8AC3E}">
        <p14:creationId xmlns:p14="http://schemas.microsoft.com/office/powerpoint/2010/main" val="2244955166"/>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87" r:id="rId3"/>
  </p:sldLayoutIdLst>
  <p:hf hdr="0" dt="0"/>
  <p:txStyles>
    <p:titleStyle>
      <a:lvl1pPr algn="l" defTabSz="914400" rtl="0" eaLnBrk="1" latinLnBrk="0" hangingPunct="1">
        <a:lnSpc>
          <a:spcPct val="90000"/>
        </a:lnSpc>
        <a:spcBef>
          <a:spcPct val="0"/>
        </a:spcBef>
        <a:buNone/>
        <a:defRPr sz="2800" kern="1200">
          <a:solidFill>
            <a:schemeClr val="accent5">
              <a:lumMod val="75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System Font Regular"/>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System Font Regular"/>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192">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1213645" y="6588539"/>
            <a:ext cx="978355" cy="26446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189"/>
            <a:fld id="{4B5A7D23-5EA3-BB48-9A7E-29066237FEC6}" type="slidenum">
              <a:rPr lang="en-US" smtClean="0">
                <a:solidFill>
                  <a:prstClr val="black">
                    <a:tint val="75000"/>
                  </a:prstClr>
                </a:solidFill>
                <a:ea typeface="ＭＳ Ｐゴシック" pitchFamily="34" charset="-128"/>
              </a:rPr>
              <a:pPr defTabSz="457189"/>
              <a:t>‹#›</a:t>
            </a:fld>
            <a:endParaRPr lang="en-US">
              <a:solidFill>
                <a:prstClr val="black">
                  <a:tint val="75000"/>
                </a:prstClr>
              </a:solidFill>
              <a:ea typeface="ＭＳ Ｐゴシック" pitchFamily="34" charset="-128"/>
            </a:endParaRPr>
          </a:p>
        </p:txBody>
      </p:sp>
      <p:sp>
        <p:nvSpPr>
          <p:cNvPr id="7" name="TextBox 6"/>
          <p:cNvSpPr txBox="1"/>
          <p:nvPr/>
        </p:nvSpPr>
        <p:spPr>
          <a:xfrm>
            <a:off x="3407463" y="6397186"/>
            <a:ext cx="184731" cy="369332"/>
          </a:xfrm>
          <a:prstGeom prst="rect">
            <a:avLst/>
          </a:prstGeom>
          <a:noFill/>
        </p:spPr>
        <p:txBody>
          <a:bodyPr wrap="none" rtlCol="0">
            <a:spAutoFit/>
          </a:bodyPr>
          <a:lstStyle/>
          <a:p>
            <a:pPr defTabSz="457189"/>
            <a:endParaRPr lang="en-US" sz="1800">
              <a:solidFill>
                <a:prstClr val="black"/>
              </a:solidFill>
              <a:latin typeface="Calibri"/>
              <a:ea typeface="ＭＳ Ｐゴシック" pitchFamily="34" charset="-128"/>
            </a:endParaRPr>
          </a:p>
        </p:txBody>
      </p:sp>
      <p:sp>
        <p:nvSpPr>
          <p:cNvPr id="10" name="Rectangle 9">
            <a:extLst>
              <a:ext uri="{FF2B5EF4-FFF2-40B4-BE49-F238E27FC236}">
                <a16:creationId xmlns:a16="http://schemas.microsoft.com/office/drawing/2014/main" id="{A3EFCDB2-FC7C-9942-8879-D1B9EA786225}"/>
              </a:ext>
            </a:extLst>
          </p:cNvPr>
          <p:cNvSpPr/>
          <p:nvPr userDrawn="1"/>
        </p:nvSpPr>
        <p:spPr>
          <a:xfrm>
            <a:off x="4557908" y="6669657"/>
            <a:ext cx="3701954" cy="215444"/>
          </a:xfrm>
          <a:prstGeom prst="rect">
            <a:avLst/>
          </a:prstGeom>
        </p:spPr>
        <p:txBody>
          <a:bodyPr wrap="square">
            <a:spAutoFit/>
          </a:bodyPr>
          <a:lstStyle/>
          <a:p>
            <a:pPr algn="ctr"/>
            <a:r>
              <a:rPr lang="en-US" sz="800" b="0" i="0">
                <a:solidFill>
                  <a:srgbClr val="FF0000"/>
                </a:solidFill>
                <a:effectLst/>
                <a:latin typeface="Arial Black" panose="020B0604020202020204" pitchFamily="34" charset="0"/>
              </a:rPr>
              <a:t>FOR INTERNAL USE ONLY</a:t>
            </a:r>
            <a:endParaRPr lang="en-US" sz="800"/>
          </a:p>
        </p:txBody>
      </p:sp>
    </p:spTree>
    <p:extLst>
      <p:ext uri="{BB962C8B-B14F-4D97-AF65-F5344CB8AC3E}">
        <p14:creationId xmlns:p14="http://schemas.microsoft.com/office/powerpoint/2010/main" val="161579916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Lst>
  <p:hf hdr="0" ftr="0" dt="0"/>
  <p:txStyles>
    <p:titleStyle>
      <a:lvl1pPr algn="l" defTabSz="457189" rtl="0" eaLnBrk="1" latinLnBrk="0" hangingPunct="1">
        <a:lnSpc>
          <a:spcPct val="80000"/>
        </a:lnSpc>
        <a:spcBef>
          <a:spcPct val="0"/>
        </a:spcBef>
        <a:buNone/>
        <a:defRPr sz="2800" b="1" kern="1200">
          <a:solidFill>
            <a:srgbClr val="1798CE"/>
          </a:solidFill>
          <a:latin typeface="Arial" panose="020B0604020202020204" pitchFamily="34" charset="0"/>
          <a:ea typeface="+mj-ea"/>
          <a:cs typeface="Arial" panose="020B0604020202020204" pitchFamily="34" charset="0"/>
        </a:defRPr>
      </a:lvl1pPr>
    </p:titleStyle>
    <p:bodyStyle>
      <a:lvl1pPr marL="342891" indent="-342891" algn="l" defTabSz="457189" rtl="0" eaLnBrk="1" latinLnBrk="0" hangingPunct="1">
        <a:spcBef>
          <a:spcPct val="20000"/>
        </a:spcBef>
        <a:buFont typeface="Arial"/>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742932" indent="-285744" algn="l" defTabSz="457189" rtl="0" eaLnBrk="1" latinLnBrk="0" hangingPunct="1">
        <a:spcBef>
          <a:spcPct val="20000"/>
        </a:spcBef>
        <a:buFont typeface="Arial"/>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2971" indent="-228594" algn="l" defTabSz="457189" rtl="0" eaLnBrk="1" latinLnBrk="0" hangingPunct="1">
        <a:spcBef>
          <a:spcPct val="20000"/>
        </a:spcBef>
        <a:buFont typeface="Arial"/>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160" indent="-228594" algn="l" defTabSz="457189" rtl="0" eaLnBrk="1" latinLnBrk="0" hangingPunct="1">
        <a:spcBef>
          <a:spcPct val="20000"/>
        </a:spcBef>
        <a:buFont typeface="Arial"/>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349" indent="-228594" algn="l" defTabSz="457189" rtl="0" eaLnBrk="1" latinLnBrk="0" hangingPunct="1">
        <a:spcBef>
          <a:spcPct val="20000"/>
        </a:spcBef>
        <a:buFont typeface="Arial"/>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0"/>
            <a:ext cx="10889904" cy="66384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30423" y="789968"/>
            <a:ext cx="11523415" cy="56072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13645" y="6588539"/>
            <a:ext cx="978355" cy="26446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189"/>
            <a:fld id="{4B5A7D23-5EA3-BB48-9A7E-29066237FEC6}" type="slidenum">
              <a:rPr lang="en-US" smtClean="0">
                <a:solidFill>
                  <a:prstClr val="black">
                    <a:tint val="75000"/>
                  </a:prstClr>
                </a:solidFill>
                <a:ea typeface="ＭＳ Ｐゴシック" pitchFamily="34" charset="-128"/>
              </a:rPr>
              <a:pPr defTabSz="457189"/>
              <a:t>‹#›</a:t>
            </a:fld>
            <a:endParaRPr lang="en-US">
              <a:solidFill>
                <a:prstClr val="black">
                  <a:tint val="75000"/>
                </a:prstClr>
              </a:solidFill>
              <a:ea typeface="ＭＳ Ｐゴシック" pitchFamily="34" charset="-128"/>
            </a:endParaRPr>
          </a:p>
        </p:txBody>
      </p:sp>
      <p:sp>
        <p:nvSpPr>
          <p:cNvPr id="7" name="TextBox 6"/>
          <p:cNvSpPr txBox="1"/>
          <p:nvPr/>
        </p:nvSpPr>
        <p:spPr>
          <a:xfrm>
            <a:off x="3407463" y="6397186"/>
            <a:ext cx="184731" cy="369332"/>
          </a:xfrm>
          <a:prstGeom prst="rect">
            <a:avLst/>
          </a:prstGeom>
          <a:noFill/>
        </p:spPr>
        <p:txBody>
          <a:bodyPr wrap="none" rtlCol="0">
            <a:spAutoFit/>
          </a:bodyPr>
          <a:lstStyle/>
          <a:p>
            <a:pPr defTabSz="457189"/>
            <a:endParaRPr lang="en-US" sz="180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3"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9" cstate="email">
            <a:extLst>
              <a:ext uri="{28A0092B-C50C-407E-A947-70E740481C1C}">
                <a14:useLocalDpi xmlns:a14="http://schemas.microsoft.com/office/drawing/2010/main"/>
              </a:ext>
            </a:extLst>
          </a:blip>
          <a:srcRect/>
          <a:stretch>
            <a:fillRect/>
          </a:stretch>
        </p:blipFill>
        <p:spPr bwMode="auto">
          <a:xfrm>
            <a:off x="133451" y="44555"/>
            <a:ext cx="777875" cy="622300"/>
          </a:xfrm>
          <a:prstGeom prst="rect">
            <a:avLst/>
          </a:prstGeom>
          <a:noFill/>
          <a:ln w="9525">
            <a:noFill/>
            <a:miter lim="800000"/>
            <a:headEnd/>
            <a:tailEnd/>
          </a:ln>
        </p:spPr>
      </p:pic>
    </p:spTree>
    <p:extLst>
      <p:ext uri="{BB962C8B-B14F-4D97-AF65-F5344CB8AC3E}">
        <p14:creationId xmlns:p14="http://schemas.microsoft.com/office/powerpoint/2010/main" val="377520560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Lst>
  <p:hf hdr="0" dt="0"/>
  <p:txStyles>
    <p:title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4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63933" y="0"/>
            <a:ext cx="10889904" cy="66384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30423" y="789968"/>
            <a:ext cx="11523415" cy="560721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1213645" y="6588539"/>
            <a:ext cx="978355" cy="26446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189"/>
            <a:fld id="{4B5A7D23-5EA3-BB48-9A7E-29066237FEC6}" type="slidenum">
              <a:rPr lang="en-US" smtClean="0">
                <a:solidFill>
                  <a:prstClr val="black">
                    <a:tint val="75000"/>
                  </a:prstClr>
                </a:solidFill>
                <a:ea typeface="ＭＳ Ｐゴシック" pitchFamily="34" charset="-128"/>
              </a:rPr>
              <a:pPr defTabSz="457189"/>
              <a:t>‹#›</a:t>
            </a:fld>
            <a:endParaRPr lang="en-US">
              <a:solidFill>
                <a:prstClr val="black">
                  <a:tint val="75000"/>
                </a:prstClr>
              </a:solidFill>
              <a:ea typeface="ＭＳ Ｐゴシック" pitchFamily="34" charset="-128"/>
            </a:endParaRPr>
          </a:p>
        </p:txBody>
      </p:sp>
      <p:sp>
        <p:nvSpPr>
          <p:cNvPr id="7" name="TextBox 6"/>
          <p:cNvSpPr txBox="1"/>
          <p:nvPr/>
        </p:nvSpPr>
        <p:spPr>
          <a:xfrm>
            <a:off x="3407463" y="6397186"/>
            <a:ext cx="184731" cy="369332"/>
          </a:xfrm>
          <a:prstGeom prst="rect">
            <a:avLst/>
          </a:prstGeom>
          <a:noFill/>
        </p:spPr>
        <p:txBody>
          <a:bodyPr wrap="none" rtlCol="0">
            <a:spAutoFit/>
          </a:bodyPr>
          <a:lstStyle/>
          <a:p>
            <a:pPr defTabSz="457189"/>
            <a:endParaRPr lang="en-US" sz="1800">
              <a:solidFill>
                <a:prstClr val="black"/>
              </a:solidFill>
              <a:latin typeface="Calibri"/>
              <a:ea typeface="ＭＳ Ｐゴシック" pitchFamily="34" charset="-128"/>
            </a:endParaRPr>
          </a:p>
        </p:txBody>
      </p:sp>
      <p:cxnSp>
        <p:nvCxnSpPr>
          <p:cNvPr id="8" name="Straight Connector 7"/>
          <p:cNvCxnSpPr/>
          <p:nvPr userDrawn="1"/>
        </p:nvCxnSpPr>
        <p:spPr bwMode="auto">
          <a:xfrm>
            <a:off x="963933" y="646042"/>
            <a:ext cx="11084843" cy="0"/>
          </a:xfrm>
          <a:prstGeom prst="line">
            <a:avLst/>
          </a:prstGeom>
          <a:solidFill>
            <a:schemeClr val="accent1"/>
          </a:solidFill>
          <a:ln w="38100" cap="flat" cmpd="sng" algn="ctr">
            <a:gradFill flip="none" rotWithShape="1">
              <a:gsLst>
                <a:gs pos="26000">
                  <a:srgbClr val="0F68B5"/>
                </a:gs>
                <a:gs pos="0">
                  <a:srgbClr val="0F68B5"/>
                </a:gs>
                <a:gs pos="53000">
                  <a:schemeClr val="accent1">
                    <a:lumMod val="45000"/>
                    <a:lumOff val="55000"/>
                  </a:schemeClr>
                </a:gs>
                <a:gs pos="74000">
                  <a:schemeClr val="accent1">
                    <a:lumMod val="45000"/>
                    <a:lumOff val="55000"/>
                  </a:schemeClr>
                </a:gs>
                <a:gs pos="99000">
                  <a:schemeClr val="bg1"/>
                </a:gs>
              </a:gsLst>
              <a:lin ang="0" scaled="1"/>
              <a:tileRect/>
            </a:gradFill>
            <a:prstDash val="solid"/>
            <a:round/>
            <a:headEnd type="none" w="med" len="med"/>
            <a:tailEnd type="none" w="med" len="med"/>
          </a:ln>
          <a:effectLst/>
        </p:spPr>
      </p:cxnSp>
      <p:pic>
        <p:nvPicPr>
          <p:cNvPr id="11" name="Picture 13" descr="NASA insigniaCMYK"/>
          <p:cNvPicPr preferRelativeResize="0">
            <a:picLocks noChangeAspect="1" noChangeArrowheads="1"/>
          </p:cNvPicPr>
          <p:nvPr userDrawn="1"/>
        </p:nvPicPr>
        <p:blipFill>
          <a:blip r:embed="rId10" cstate="email">
            <a:extLst>
              <a:ext uri="{28A0092B-C50C-407E-A947-70E740481C1C}">
                <a14:useLocalDpi xmlns:a14="http://schemas.microsoft.com/office/drawing/2010/main"/>
              </a:ext>
            </a:extLst>
          </a:blip>
          <a:srcRect/>
          <a:stretch>
            <a:fillRect/>
          </a:stretch>
        </p:blipFill>
        <p:spPr bwMode="auto">
          <a:xfrm>
            <a:off x="133451" y="44555"/>
            <a:ext cx="777875" cy="622300"/>
          </a:xfrm>
          <a:prstGeom prst="rect">
            <a:avLst/>
          </a:prstGeom>
          <a:noFill/>
          <a:ln w="9525">
            <a:noFill/>
            <a:miter lim="800000"/>
            <a:headEnd/>
            <a:tailEnd/>
          </a:ln>
        </p:spPr>
      </p:pic>
      <p:sp>
        <p:nvSpPr>
          <p:cNvPr id="10" name="Rectangle 9">
            <a:extLst>
              <a:ext uri="{FF2B5EF4-FFF2-40B4-BE49-F238E27FC236}">
                <a16:creationId xmlns:a16="http://schemas.microsoft.com/office/drawing/2014/main" id="{A3EFCDB2-FC7C-9942-8879-D1B9EA786225}"/>
              </a:ext>
            </a:extLst>
          </p:cNvPr>
          <p:cNvSpPr/>
          <p:nvPr userDrawn="1"/>
        </p:nvSpPr>
        <p:spPr>
          <a:xfrm>
            <a:off x="4557908" y="6669657"/>
            <a:ext cx="3701954" cy="215444"/>
          </a:xfrm>
          <a:prstGeom prst="rect">
            <a:avLst/>
          </a:prstGeom>
        </p:spPr>
        <p:txBody>
          <a:bodyPr wrap="square">
            <a:spAutoFit/>
          </a:bodyPr>
          <a:lstStyle/>
          <a:p>
            <a:pPr algn="ctr"/>
            <a:r>
              <a:rPr lang="en-US" sz="800" b="0" i="0">
                <a:solidFill>
                  <a:srgbClr val="FF0000"/>
                </a:solidFill>
                <a:effectLst/>
                <a:latin typeface="Arial Black" panose="020B0604020202020204" pitchFamily="34" charset="0"/>
              </a:rPr>
              <a:t>FOR INTERNAL USE ONLY</a:t>
            </a:r>
            <a:endParaRPr lang="en-US" sz="800"/>
          </a:p>
        </p:txBody>
      </p:sp>
    </p:spTree>
    <p:extLst>
      <p:ext uri="{BB962C8B-B14F-4D97-AF65-F5344CB8AC3E}">
        <p14:creationId xmlns:p14="http://schemas.microsoft.com/office/powerpoint/2010/main" val="1865975171"/>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Lst>
  <p:hf hdr="0" ftr="0" dt="0"/>
  <p:txStyles>
    <p:titleStyle>
      <a:lvl1pPr algn="ctr" defTabSz="457189" rtl="0" eaLnBrk="1" latinLnBrk="0" hangingPunct="1">
        <a:lnSpc>
          <a:spcPct val="80000"/>
        </a:lnSpc>
        <a:spcBef>
          <a:spcPct val="0"/>
        </a:spcBef>
        <a:buNone/>
        <a:defRPr sz="2800" b="1" kern="1200">
          <a:solidFill>
            <a:schemeClr val="tx1"/>
          </a:solidFill>
          <a:latin typeface="+mj-lt"/>
          <a:ea typeface="+mj-ea"/>
          <a:cs typeface="+mj-cs"/>
        </a:defRPr>
      </a:lvl1pPr>
    </p:titleStyle>
    <p:bodyStyle>
      <a:lvl1pPr marL="342891" indent="-342891" algn="l" defTabSz="457189" rtl="0" eaLnBrk="1" latinLnBrk="0" hangingPunct="1">
        <a:spcBef>
          <a:spcPct val="20000"/>
        </a:spcBef>
        <a:buFont typeface="Arial"/>
        <a:buChar char="•"/>
        <a:defRPr sz="2400" kern="1200">
          <a:solidFill>
            <a:schemeClr val="tx1"/>
          </a:solidFill>
          <a:latin typeface="+mn-lt"/>
          <a:ea typeface="+mn-ea"/>
          <a:cs typeface="+mn-cs"/>
        </a:defRPr>
      </a:lvl1pPr>
      <a:lvl2pPr marL="742932" indent="-285744" algn="l" defTabSz="457189" rtl="0" eaLnBrk="1" latinLnBrk="0" hangingPunct="1">
        <a:spcBef>
          <a:spcPct val="20000"/>
        </a:spcBef>
        <a:buFont typeface="Arial"/>
        <a:buChar char="–"/>
        <a:defRPr sz="2000" kern="1200">
          <a:solidFill>
            <a:schemeClr val="tx1"/>
          </a:solidFill>
          <a:latin typeface="+mn-lt"/>
          <a:ea typeface="+mn-ea"/>
          <a:cs typeface="+mn-cs"/>
        </a:defRPr>
      </a:lvl2pPr>
      <a:lvl3pPr marL="1142971" indent="-228594" algn="l" defTabSz="457189" rtl="0" eaLnBrk="1" latinLnBrk="0" hangingPunct="1">
        <a:spcBef>
          <a:spcPct val="20000"/>
        </a:spcBef>
        <a:buFont typeface="Arial"/>
        <a:buChar char="•"/>
        <a:defRPr sz="1800" kern="1200">
          <a:solidFill>
            <a:schemeClr val="tx1"/>
          </a:solidFill>
          <a:latin typeface="+mn-lt"/>
          <a:ea typeface="+mn-ea"/>
          <a:cs typeface="+mn-cs"/>
        </a:defRPr>
      </a:lvl3pPr>
      <a:lvl4pPr marL="1600160" indent="-228594" algn="l" defTabSz="457189" rtl="0" eaLnBrk="1" latinLnBrk="0" hangingPunct="1">
        <a:spcBef>
          <a:spcPct val="20000"/>
        </a:spcBef>
        <a:buFont typeface="Arial"/>
        <a:buChar char="–"/>
        <a:defRPr sz="1800" kern="1200">
          <a:solidFill>
            <a:schemeClr val="tx1"/>
          </a:solidFill>
          <a:latin typeface="+mn-lt"/>
          <a:ea typeface="+mn-ea"/>
          <a:cs typeface="+mn-cs"/>
        </a:defRPr>
      </a:lvl4pPr>
      <a:lvl5pPr marL="2057349" indent="-228594" algn="l" defTabSz="457189" rtl="0" eaLnBrk="1" latinLnBrk="0" hangingPunct="1">
        <a:spcBef>
          <a:spcPct val="20000"/>
        </a:spcBef>
        <a:buFont typeface="Arial"/>
        <a:buChar char="»"/>
        <a:defRPr sz="1800" kern="1200">
          <a:solidFill>
            <a:schemeClr val="tx1"/>
          </a:solidFill>
          <a:latin typeface="+mn-lt"/>
          <a:ea typeface="+mn-ea"/>
          <a:cs typeface="+mn-cs"/>
        </a:defRPr>
      </a:lvl5pPr>
      <a:lvl6pPr marL="2514537" indent="-228594" algn="l" defTabSz="457189" rtl="0" eaLnBrk="1" latinLnBrk="0" hangingPunct="1">
        <a:spcBef>
          <a:spcPct val="20000"/>
        </a:spcBef>
        <a:buFont typeface="Arial"/>
        <a:buChar char="•"/>
        <a:defRPr sz="2000" kern="1200">
          <a:solidFill>
            <a:schemeClr val="tx1"/>
          </a:solidFill>
          <a:latin typeface="+mn-lt"/>
          <a:ea typeface="+mn-ea"/>
          <a:cs typeface="+mn-cs"/>
        </a:defRPr>
      </a:lvl6pPr>
      <a:lvl7pPr marL="2971726" indent="-228594" algn="l" defTabSz="457189" rtl="0" eaLnBrk="1" latinLnBrk="0" hangingPunct="1">
        <a:spcBef>
          <a:spcPct val="20000"/>
        </a:spcBef>
        <a:buFont typeface="Arial"/>
        <a:buChar char="•"/>
        <a:defRPr sz="2000" kern="120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7.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41.png"/><Relationship Id="rId3" Type="http://schemas.openxmlformats.org/officeDocument/2006/relationships/image" Target="../media/image18.png"/><Relationship Id="rId21" Type="http://schemas.openxmlformats.org/officeDocument/2006/relationships/image" Target="../media/image36.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40.png"/><Relationship Id="rId2" Type="http://schemas.openxmlformats.org/officeDocument/2006/relationships/notesSlide" Target="../notesSlides/notesSlide7.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6.xml"/><Relationship Id="rId6" Type="http://schemas.openxmlformats.org/officeDocument/2006/relationships/image" Target="../media/image21.png"/><Relationship Id="rId11" Type="http://schemas.openxmlformats.org/officeDocument/2006/relationships/image" Target="../media/image26.svg"/><Relationship Id="rId24" Type="http://schemas.openxmlformats.org/officeDocument/2006/relationships/image" Target="../media/image39.pn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28" Type="http://schemas.openxmlformats.org/officeDocument/2006/relationships/image" Target="../media/image43.png"/><Relationship Id="rId10" Type="http://schemas.openxmlformats.org/officeDocument/2006/relationships/image" Target="../media/image25.png"/><Relationship Id="rId19" Type="http://schemas.openxmlformats.org/officeDocument/2006/relationships/image" Target="../media/image34.pn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 Id="rId27" Type="http://schemas.openxmlformats.org/officeDocument/2006/relationships/image" Target="../media/image42.png"/></Relationships>
</file>

<file path=ppt/slides/_rels/slide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27.xml"/><Relationship Id="rId5" Type="http://schemas.openxmlformats.org/officeDocument/2006/relationships/image" Target="../media/image48.png"/><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0.xml"/><Relationship Id="rId1" Type="http://schemas.openxmlformats.org/officeDocument/2006/relationships/slideLayout" Target="../slideLayouts/slideLayout26.xml"/><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26" Type="http://schemas.openxmlformats.org/officeDocument/2006/relationships/image" Target="../media/image74.png"/><Relationship Id="rId21" Type="http://schemas.openxmlformats.org/officeDocument/2006/relationships/image" Target="../media/image69.png"/><Relationship Id="rId42" Type="http://schemas.openxmlformats.org/officeDocument/2006/relationships/image" Target="../media/image90.png"/><Relationship Id="rId47" Type="http://schemas.openxmlformats.org/officeDocument/2006/relationships/image" Target="../media/image20.png"/><Relationship Id="rId63" Type="http://schemas.openxmlformats.org/officeDocument/2006/relationships/image" Target="../media/image110.jpeg"/><Relationship Id="rId68" Type="http://schemas.openxmlformats.org/officeDocument/2006/relationships/image" Target="../media/image115.jpeg"/><Relationship Id="rId16" Type="http://schemas.openxmlformats.org/officeDocument/2006/relationships/image" Target="../media/image64.png"/><Relationship Id="rId11" Type="http://schemas.openxmlformats.org/officeDocument/2006/relationships/image" Target="../media/image59.tiff"/><Relationship Id="rId24" Type="http://schemas.openxmlformats.org/officeDocument/2006/relationships/image" Target="../media/image72.png"/><Relationship Id="rId32" Type="http://schemas.openxmlformats.org/officeDocument/2006/relationships/image" Target="../media/image80.png"/><Relationship Id="rId37" Type="http://schemas.openxmlformats.org/officeDocument/2006/relationships/image" Target="../media/image85.png"/><Relationship Id="rId40" Type="http://schemas.openxmlformats.org/officeDocument/2006/relationships/image" Target="../media/image88.png"/><Relationship Id="rId45" Type="http://schemas.openxmlformats.org/officeDocument/2006/relationships/image" Target="../media/image93.png"/><Relationship Id="rId53" Type="http://schemas.openxmlformats.org/officeDocument/2006/relationships/image" Target="../media/image100.png"/><Relationship Id="rId58" Type="http://schemas.openxmlformats.org/officeDocument/2006/relationships/image" Target="../media/image105.png"/><Relationship Id="rId66" Type="http://schemas.openxmlformats.org/officeDocument/2006/relationships/image" Target="../media/image113.jpeg"/><Relationship Id="rId74" Type="http://schemas.openxmlformats.org/officeDocument/2006/relationships/image" Target="../media/image121.png"/><Relationship Id="rId5" Type="http://schemas.openxmlformats.org/officeDocument/2006/relationships/image" Target="../media/image53.png"/><Relationship Id="rId61" Type="http://schemas.openxmlformats.org/officeDocument/2006/relationships/image" Target="../media/image108.jpeg"/><Relationship Id="rId19" Type="http://schemas.openxmlformats.org/officeDocument/2006/relationships/image" Target="../media/image67.png"/><Relationship Id="rId14" Type="http://schemas.openxmlformats.org/officeDocument/2006/relationships/image" Target="../media/image62.png"/><Relationship Id="rId22" Type="http://schemas.openxmlformats.org/officeDocument/2006/relationships/image" Target="../media/image70.png"/><Relationship Id="rId27" Type="http://schemas.openxmlformats.org/officeDocument/2006/relationships/image" Target="../media/image75.png"/><Relationship Id="rId30" Type="http://schemas.openxmlformats.org/officeDocument/2006/relationships/image" Target="../media/image78.png"/><Relationship Id="rId35" Type="http://schemas.openxmlformats.org/officeDocument/2006/relationships/image" Target="../media/image83.png"/><Relationship Id="rId43" Type="http://schemas.openxmlformats.org/officeDocument/2006/relationships/image" Target="../media/image91.png"/><Relationship Id="rId48" Type="http://schemas.openxmlformats.org/officeDocument/2006/relationships/image" Target="../media/image95.png"/><Relationship Id="rId56" Type="http://schemas.openxmlformats.org/officeDocument/2006/relationships/image" Target="../media/image103.png"/><Relationship Id="rId64" Type="http://schemas.openxmlformats.org/officeDocument/2006/relationships/image" Target="../media/image111.jpeg"/><Relationship Id="rId69" Type="http://schemas.openxmlformats.org/officeDocument/2006/relationships/image" Target="../media/image116.png"/><Relationship Id="rId77" Type="http://schemas.openxmlformats.org/officeDocument/2006/relationships/image" Target="../media/image124.png"/><Relationship Id="rId8" Type="http://schemas.openxmlformats.org/officeDocument/2006/relationships/image" Target="../media/image56.png"/><Relationship Id="rId51" Type="http://schemas.openxmlformats.org/officeDocument/2006/relationships/image" Target="../media/image98.png"/><Relationship Id="rId72" Type="http://schemas.openxmlformats.org/officeDocument/2006/relationships/image" Target="../media/image119.png"/><Relationship Id="rId3" Type="http://schemas.openxmlformats.org/officeDocument/2006/relationships/image" Target="../media/image51.png"/><Relationship Id="rId12" Type="http://schemas.openxmlformats.org/officeDocument/2006/relationships/image" Target="../media/image60.png"/><Relationship Id="rId17" Type="http://schemas.openxmlformats.org/officeDocument/2006/relationships/image" Target="../media/image65.png"/><Relationship Id="rId25" Type="http://schemas.openxmlformats.org/officeDocument/2006/relationships/image" Target="../media/image73.png"/><Relationship Id="rId33" Type="http://schemas.openxmlformats.org/officeDocument/2006/relationships/image" Target="../media/image81.png"/><Relationship Id="rId38" Type="http://schemas.openxmlformats.org/officeDocument/2006/relationships/image" Target="../media/image86.png"/><Relationship Id="rId46" Type="http://schemas.openxmlformats.org/officeDocument/2006/relationships/image" Target="../media/image94.png"/><Relationship Id="rId59" Type="http://schemas.openxmlformats.org/officeDocument/2006/relationships/image" Target="../media/image106.png"/><Relationship Id="rId67" Type="http://schemas.openxmlformats.org/officeDocument/2006/relationships/image" Target="../media/image114.png"/><Relationship Id="rId20" Type="http://schemas.openxmlformats.org/officeDocument/2006/relationships/image" Target="../media/image68.png"/><Relationship Id="rId41" Type="http://schemas.openxmlformats.org/officeDocument/2006/relationships/image" Target="../media/image89.png"/><Relationship Id="rId54" Type="http://schemas.openxmlformats.org/officeDocument/2006/relationships/image" Target="../media/image101.png"/><Relationship Id="rId62" Type="http://schemas.openxmlformats.org/officeDocument/2006/relationships/image" Target="../media/image109.jpeg"/><Relationship Id="rId70" Type="http://schemas.openxmlformats.org/officeDocument/2006/relationships/image" Target="../media/image117.png"/><Relationship Id="rId75" Type="http://schemas.openxmlformats.org/officeDocument/2006/relationships/image" Target="../media/image122.png"/><Relationship Id="rId1" Type="http://schemas.openxmlformats.org/officeDocument/2006/relationships/slideLayout" Target="../slideLayouts/slideLayout17.xml"/><Relationship Id="rId6" Type="http://schemas.openxmlformats.org/officeDocument/2006/relationships/image" Target="../media/image54.png"/><Relationship Id="rId15" Type="http://schemas.openxmlformats.org/officeDocument/2006/relationships/image" Target="../media/image63.png"/><Relationship Id="rId23" Type="http://schemas.openxmlformats.org/officeDocument/2006/relationships/image" Target="../media/image71.png"/><Relationship Id="rId28" Type="http://schemas.openxmlformats.org/officeDocument/2006/relationships/image" Target="../media/image76.png"/><Relationship Id="rId36" Type="http://schemas.openxmlformats.org/officeDocument/2006/relationships/image" Target="../media/image84.png"/><Relationship Id="rId49" Type="http://schemas.openxmlformats.org/officeDocument/2006/relationships/image" Target="../media/image96.png"/><Relationship Id="rId57" Type="http://schemas.openxmlformats.org/officeDocument/2006/relationships/image" Target="../media/image104.png"/><Relationship Id="rId10" Type="http://schemas.openxmlformats.org/officeDocument/2006/relationships/image" Target="../media/image58.png"/><Relationship Id="rId31" Type="http://schemas.openxmlformats.org/officeDocument/2006/relationships/image" Target="../media/image79.png"/><Relationship Id="rId44" Type="http://schemas.openxmlformats.org/officeDocument/2006/relationships/image" Target="../media/image92.png"/><Relationship Id="rId52" Type="http://schemas.openxmlformats.org/officeDocument/2006/relationships/image" Target="../media/image99.png"/><Relationship Id="rId60" Type="http://schemas.openxmlformats.org/officeDocument/2006/relationships/image" Target="../media/image107.png"/><Relationship Id="rId65" Type="http://schemas.openxmlformats.org/officeDocument/2006/relationships/image" Target="../media/image112.png"/><Relationship Id="rId73" Type="http://schemas.openxmlformats.org/officeDocument/2006/relationships/image" Target="../media/image120.png"/><Relationship Id="rId78" Type="http://schemas.openxmlformats.org/officeDocument/2006/relationships/image" Target="../media/image125.png"/><Relationship Id="rId4" Type="http://schemas.openxmlformats.org/officeDocument/2006/relationships/image" Target="../media/image52.png"/><Relationship Id="rId9" Type="http://schemas.openxmlformats.org/officeDocument/2006/relationships/image" Target="../media/image57.tiff"/><Relationship Id="rId13" Type="http://schemas.openxmlformats.org/officeDocument/2006/relationships/image" Target="../media/image61.png"/><Relationship Id="rId18" Type="http://schemas.openxmlformats.org/officeDocument/2006/relationships/image" Target="../media/image66.gif"/><Relationship Id="rId39" Type="http://schemas.openxmlformats.org/officeDocument/2006/relationships/image" Target="../media/image87.png"/><Relationship Id="rId34" Type="http://schemas.openxmlformats.org/officeDocument/2006/relationships/image" Target="../media/image82.png"/><Relationship Id="rId50" Type="http://schemas.openxmlformats.org/officeDocument/2006/relationships/image" Target="../media/image97.png"/><Relationship Id="rId55" Type="http://schemas.openxmlformats.org/officeDocument/2006/relationships/image" Target="../media/image102.png"/><Relationship Id="rId76" Type="http://schemas.openxmlformats.org/officeDocument/2006/relationships/image" Target="../media/image123.png"/><Relationship Id="rId7" Type="http://schemas.openxmlformats.org/officeDocument/2006/relationships/image" Target="../media/image55.png"/><Relationship Id="rId71" Type="http://schemas.openxmlformats.org/officeDocument/2006/relationships/image" Target="../media/image118.png"/><Relationship Id="rId2" Type="http://schemas.openxmlformats.org/officeDocument/2006/relationships/notesSlide" Target="../notesSlides/notesSlide11.xml"/><Relationship Id="rId29" Type="http://schemas.openxmlformats.org/officeDocument/2006/relationships/image" Target="../media/image77.png"/></Relationships>
</file>

<file path=ppt/slides/_rels/slide12.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2.xml"/><Relationship Id="rId1" Type="http://schemas.openxmlformats.org/officeDocument/2006/relationships/slideLayout" Target="../slideLayouts/slideLayout27.xml"/><Relationship Id="rId5" Type="http://schemas.openxmlformats.org/officeDocument/2006/relationships/image" Target="../media/image128.png"/><Relationship Id="rId4" Type="http://schemas.openxmlformats.org/officeDocument/2006/relationships/image" Target="../media/image127.png"/></Relationships>
</file>

<file path=ppt/slides/_rels/slide13.xml.rels><?xml version="1.0" encoding="UTF-8" standalone="yes"?>
<Relationships xmlns="http://schemas.openxmlformats.org/package/2006/relationships"><Relationship Id="rId8" Type="http://schemas.openxmlformats.org/officeDocument/2006/relationships/image" Target="../media/image134.jpeg"/><Relationship Id="rId3" Type="http://schemas.openxmlformats.org/officeDocument/2006/relationships/image" Target="../media/image129.png"/><Relationship Id="rId7" Type="http://schemas.openxmlformats.org/officeDocument/2006/relationships/image" Target="../media/image133.jpe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14.xml.rels><?xml version="1.0" encoding="UTF-8" standalone="yes"?>
<Relationships xmlns="http://schemas.openxmlformats.org/package/2006/relationships"><Relationship Id="rId26" Type="http://schemas.openxmlformats.org/officeDocument/2006/relationships/image" Target="../media/image156.png"/><Relationship Id="rId21" Type="http://schemas.openxmlformats.org/officeDocument/2006/relationships/image" Target="../media/image151.png"/><Relationship Id="rId42" Type="http://schemas.openxmlformats.org/officeDocument/2006/relationships/image" Target="../media/image172.png"/><Relationship Id="rId47" Type="http://schemas.openxmlformats.org/officeDocument/2006/relationships/image" Target="../media/image177.png"/><Relationship Id="rId63" Type="http://schemas.openxmlformats.org/officeDocument/2006/relationships/image" Target="../media/image193.png"/><Relationship Id="rId68" Type="http://schemas.openxmlformats.org/officeDocument/2006/relationships/image" Target="../media/image198.png"/><Relationship Id="rId84" Type="http://schemas.openxmlformats.org/officeDocument/2006/relationships/image" Target="../media/image214.jpeg"/><Relationship Id="rId89" Type="http://schemas.openxmlformats.org/officeDocument/2006/relationships/image" Target="../media/image219.jpeg"/><Relationship Id="rId16" Type="http://schemas.openxmlformats.org/officeDocument/2006/relationships/image" Target="../media/image146.png"/><Relationship Id="rId107" Type="http://schemas.openxmlformats.org/officeDocument/2006/relationships/image" Target="../media/image236.png"/><Relationship Id="rId11" Type="http://schemas.openxmlformats.org/officeDocument/2006/relationships/image" Target="../media/image141.png"/><Relationship Id="rId32" Type="http://schemas.openxmlformats.org/officeDocument/2006/relationships/image" Target="../media/image162.png"/><Relationship Id="rId37" Type="http://schemas.openxmlformats.org/officeDocument/2006/relationships/image" Target="../media/image167.png"/><Relationship Id="rId53" Type="http://schemas.openxmlformats.org/officeDocument/2006/relationships/image" Target="../media/image183.png"/><Relationship Id="rId58" Type="http://schemas.openxmlformats.org/officeDocument/2006/relationships/image" Target="../media/image188.png"/><Relationship Id="rId74" Type="http://schemas.openxmlformats.org/officeDocument/2006/relationships/image" Target="../media/image204.jpeg"/><Relationship Id="rId79" Type="http://schemas.openxmlformats.org/officeDocument/2006/relationships/image" Target="../media/image209.png"/><Relationship Id="rId102" Type="http://schemas.openxmlformats.org/officeDocument/2006/relationships/image" Target="../media/image231.png"/><Relationship Id="rId5" Type="http://schemas.openxmlformats.org/officeDocument/2006/relationships/image" Target="../media/image136.png"/><Relationship Id="rId90" Type="http://schemas.openxmlformats.org/officeDocument/2006/relationships/image" Target="../media/image220.png"/><Relationship Id="rId95" Type="http://schemas.openxmlformats.org/officeDocument/2006/relationships/image" Target="../media/image225.png"/><Relationship Id="rId22" Type="http://schemas.openxmlformats.org/officeDocument/2006/relationships/image" Target="../media/image152.png"/><Relationship Id="rId27" Type="http://schemas.openxmlformats.org/officeDocument/2006/relationships/image" Target="../media/image157.png"/><Relationship Id="rId43" Type="http://schemas.openxmlformats.org/officeDocument/2006/relationships/image" Target="../media/image173.png"/><Relationship Id="rId48" Type="http://schemas.openxmlformats.org/officeDocument/2006/relationships/image" Target="../media/image178.png"/><Relationship Id="rId64" Type="http://schemas.openxmlformats.org/officeDocument/2006/relationships/image" Target="../media/image194.png"/><Relationship Id="rId69" Type="http://schemas.openxmlformats.org/officeDocument/2006/relationships/image" Target="../media/image199.png"/><Relationship Id="rId80" Type="http://schemas.openxmlformats.org/officeDocument/2006/relationships/image" Target="../media/image210.png"/><Relationship Id="rId85" Type="http://schemas.openxmlformats.org/officeDocument/2006/relationships/image" Target="../media/image215.png"/><Relationship Id="rId12" Type="http://schemas.openxmlformats.org/officeDocument/2006/relationships/image" Target="../media/image142.png"/><Relationship Id="rId17" Type="http://schemas.openxmlformats.org/officeDocument/2006/relationships/image" Target="../media/image147.png"/><Relationship Id="rId33" Type="http://schemas.openxmlformats.org/officeDocument/2006/relationships/image" Target="../media/image163.png"/><Relationship Id="rId38" Type="http://schemas.openxmlformats.org/officeDocument/2006/relationships/image" Target="../media/image168.png"/><Relationship Id="rId59" Type="http://schemas.openxmlformats.org/officeDocument/2006/relationships/image" Target="../media/image189.png"/><Relationship Id="rId103" Type="http://schemas.openxmlformats.org/officeDocument/2006/relationships/image" Target="../media/image232.jpeg"/><Relationship Id="rId108" Type="http://schemas.openxmlformats.org/officeDocument/2006/relationships/image" Target="../media/image237.png"/><Relationship Id="rId54" Type="http://schemas.openxmlformats.org/officeDocument/2006/relationships/image" Target="../media/image184.png"/><Relationship Id="rId70" Type="http://schemas.openxmlformats.org/officeDocument/2006/relationships/image" Target="../media/image200.png"/><Relationship Id="rId75" Type="http://schemas.openxmlformats.org/officeDocument/2006/relationships/image" Target="../media/image205.png"/><Relationship Id="rId91" Type="http://schemas.openxmlformats.org/officeDocument/2006/relationships/image" Target="../media/image221.jpeg"/><Relationship Id="rId96" Type="http://schemas.openxmlformats.org/officeDocument/2006/relationships/image" Target="../media/image226.png"/><Relationship Id="rId1" Type="http://schemas.openxmlformats.org/officeDocument/2006/relationships/slideLayout" Target="../slideLayouts/slideLayout17.xml"/><Relationship Id="rId6" Type="http://schemas.openxmlformats.org/officeDocument/2006/relationships/hyperlink" Target="https://logos-download.com/wp-content/uploads/2019/11/UC_Davis_Logo_text.png" TargetMode="External"/><Relationship Id="rId15" Type="http://schemas.openxmlformats.org/officeDocument/2006/relationships/image" Target="../media/image145.png"/><Relationship Id="rId23" Type="http://schemas.openxmlformats.org/officeDocument/2006/relationships/image" Target="../media/image153.png"/><Relationship Id="rId28" Type="http://schemas.openxmlformats.org/officeDocument/2006/relationships/image" Target="../media/image158.png"/><Relationship Id="rId36" Type="http://schemas.openxmlformats.org/officeDocument/2006/relationships/image" Target="../media/image166.png"/><Relationship Id="rId49" Type="http://schemas.openxmlformats.org/officeDocument/2006/relationships/image" Target="../media/image179.png"/><Relationship Id="rId57" Type="http://schemas.openxmlformats.org/officeDocument/2006/relationships/image" Target="../media/image187.png"/><Relationship Id="rId106" Type="http://schemas.openxmlformats.org/officeDocument/2006/relationships/image" Target="../media/image235.png"/><Relationship Id="rId10" Type="http://schemas.openxmlformats.org/officeDocument/2006/relationships/image" Target="../media/image140.png"/><Relationship Id="rId31" Type="http://schemas.openxmlformats.org/officeDocument/2006/relationships/image" Target="../media/image161.png"/><Relationship Id="rId44" Type="http://schemas.openxmlformats.org/officeDocument/2006/relationships/image" Target="../media/image174.png"/><Relationship Id="rId52" Type="http://schemas.openxmlformats.org/officeDocument/2006/relationships/image" Target="../media/image182.png"/><Relationship Id="rId60" Type="http://schemas.openxmlformats.org/officeDocument/2006/relationships/image" Target="../media/image190.png"/><Relationship Id="rId65" Type="http://schemas.openxmlformats.org/officeDocument/2006/relationships/image" Target="../media/image195.jpeg"/><Relationship Id="rId73" Type="http://schemas.openxmlformats.org/officeDocument/2006/relationships/image" Target="../media/image203.png"/><Relationship Id="rId78" Type="http://schemas.openxmlformats.org/officeDocument/2006/relationships/image" Target="../media/image208.png"/><Relationship Id="rId81" Type="http://schemas.openxmlformats.org/officeDocument/2006/relationships/image" Target="../media/image211.jpeg"/><Relationship Id="rId86" Type="http://schemas.openxmlformats.org/officeDocument/2006/relationships/image" Target="../media/image216.jpeg"/><Relationship Id="rId94" Type="http://schemas.openxmlformats.org/officeDocument/2006/relationships/image" Target="../media/image224.png"/><Relationship Id="rId99" Type="http://schemas.openxmlformats.org/officeDocument/2006/relationships/image" Target="../media/image228.png"/><Relationship Id="rId101" Type="http://schemas.openxmlformats.org/officeDocument/2006/relationships/image" Target="../media/image230.png"/><Relationship Id="rId4" Type="http://schemas.openxmlformats.org/officeDocument/2006/relationships/image" Target="../media/image135.png"/><Relationship Id="rId9" Type="http://schemas.openxmlformats.org/officeDocument/2006/relationships/image" Target="../media/image139.png"/><Relationship Id="rId13" Type="http://schemas.openxmlformats.org/officeDocument/2006/relationships/image" Target="../media/image143.png"/><Relationship Id="rId18" Type="http://schemas.openxmlformats.org/officeDocument/2006/relationships/image" Target="../media/image148.png"/><Relationship Id="rId39" Type="http://schemas.openxmlformats.org/officeDocument/2006/relationships/image" Target="../media/image169.png"/><Relationship Id="rId109" Type="http://schemas.openxmlformats.org/officeDocument/2006/relationships/image" Target="../media/image238.png"/><Relationship Id="rId34" Type="http://schemas.openxmlformats.org/officeDocument/2006/relationships/image" Target="../media/image164.png"/><Relationship Id="rId50" Type="http://schemas.openxmlformats.org/officeDocument/2006/relationships/image" Target="../media/image180.png"/><Relationship Id="rId55" Type="http://schemas.openxmlformats.org/officeDocument/2006/relationships/image" Target="../media/image185.png"/><Relationship Id="rId76" Type="http://schemas.openxmlformats.org/officeDocument/2006/relationships/image" Target="../media/image206.png"/><Relationship Id="rId97" Type="http://schemas.microsoft.com/office/2007/relationships/hdphoto" Target="../media/hdphoto1.wdp"/><Relationship Id="rId104" Type="http://schemas.openxmlformats.org/officeDocument/2006/relationships/image" Target="../media/image233.png"/><Relationship Id="rId7" Type="http://schemas.openxmlformats.org/officeDocument/2006/relationships/image" Target="../media/image137.png"/><Relationship Id="rId71" Type="http://schemas.openxmlformats.org/officeDocument/2006/relationships/image" Target="../media/image201.png"/><Relationship Id="rId92" Type="http://schemas.openxmlformats.org/officeDocument/2006/relationships/image" Target="../media/image222.png"/><Relationship Id="rId2" Type="http://schemas.openxmlformats.org/officeDocument/2006/relationships/notesSlide" Target="../notesSlides/notesSlide14.xml"/><Relationship Id="rId29" Type="http://schemas.openxmlformats.org/officeDocument/2006/relationships/image" Target="../media/image159.png"/><Relationship Id="rId24" Type="http://schemas.openxmlformats.org/officeDocument/2006/relationships/image" Target="../media/image154.png"/><Relationship Id="rId40" Type="http://schemas.openxmlformats.org/officeDocument/2006/relationships/image" Target="../media/image170.png"/><Relationship Id="rId45" Type="http://schemas.openxmlformats.org/officeDocument/2006/relationships/image" Target="../media/image175.png"/><Relationship Id="rId66" Type="http://schemas.openxmlformats.org/officeDocument/2006/relationships/image" Target="../media/image196.png"/><Relationship Id="rId87" Type="http://schemas.openxmlformats.org/officeDocument/2006/relationships/image" Target="../media/image217.png"/><Relationship Id="rId110" Type="http://schemas.openxmlformats.org/officeDocument/2006/relationships/image" Target="../media/image239.png"/><Relationship Id="rId61" Type="http://schemas.openxmlformats.org/officeDocument/2006/relationships/image" Target="../media/image191.png"/><Relationship Id="rId82" Type="http://schemas.openxmlformats.org/officeDocument/2006/relationships/image" Target="../media/image212.jpeg"/><Relationship Id="rId19" Type="http://schemas.openxmlformats.org/officeDocument/2006/relationships/image" Target="../media/image149.png"/><Relationship Id="rId14" Type="http://schemas.openxmlformats.org/officeDocument/2006/relationships/image" Target="../media/image144.png"/><Relationship Id="rId30" Type="http://schemas.openxmlformats.org/officeDocument/2006/relationships/image" Target="../media/image160.png"/><Relationship Id="rId35" Type="http://schemas.openxmlformats.org/officeDocument/2006/relationships/image" Target="../media/image165.png"/><Relationship Id="rId56" Type="http://schemas.openxmlformats.org/officeDocument/2006/relationships/image" Target="../media/image186.png"/><Relationship Id="rId77" Type="http://schemas.openxmlformats.org/officeDocument/2006/relationships/image" Target="../media/image207.jpeg"/><Relationship Id="rId100" Type="http://schemas.openxmlformats.org/officeDocument/2006/relationships/image" Target="../media/image229.png"/><Relationship Id="rId105" Type="http://schemas.openxmlformats.org/officeDocument/2006/relationships/image" Target="../media/image234.png"/><Relationship Id="rId8" Type="http://schemas.openxmlformats.org/officeDocument/2006/relationships/image" Target="../media/image138.png"/><Relationship Id="rId51" Type="http://schemas.openxmlformats.org/officeDocument/2006/relationships/image" Target="../media/image181.png"/><Relationship Id="rId72" Type="http://schemas.openxmlformats.org/officeDocument/2006/relationships/image" Target="../media/image202.png"/><Relationship Id="rId93" Type="http://schemas.openxmlformats.org/officeDocument/2006/relationships/image" Target="../media/image223.png"/><Relationship Id="rId98" Type="http://schemas.openxmlformats.org/officeDocument/2006/relationships/image" Target="../media/image227.png"/><Relationship Id="rId3" Type="http://schemas.openxmlformats.org/officeDocument/2006/relationships/image" Target="../media/image9.png"/><Relationship Id="rId25" Type="http://schemas.openxmlformats.org/officeDocument/2006/relationships/image" Target="../media/image155.png"/><Relationship Id="rId46" Type="http://schemas.openxmlformats.org/officeDocument/2006/relationships/image" Target="../media/image176.png"/><Relationship Id="rId67" Type="http://schemas.openxmlformats.org/officeDocument/2006/relationships/image" Target="../media/image197.png"/><Relationship Id="rId20" Type="http://schemas.openxmlformats.org/officeDocument/2006/relationships/image" Target="../media/image150.emf"/><Relationship Id="rId41" Type="http://schemas.openxmlformats.org/officeDocument/2006/relationships/image" Target="../media/image171.png"/><Relationship Id="rId62" Type="http://schemas.openxmlformats.org/officeDocument/2006/relationships/image" Target="../media/image192.jpeg"/><Relationship Id="rId83" Type="http://schemas.openxmlformats.org/officeDocument/2006/relationships/image" Target="../media/image213.png"/><Relationship Id="rId88" Type="http://schemas.openxmlformats.org/officeDocument/2006/relationships/image" Target="../media/image218.jpeg"/></Relationships>
</file>

<file path=ppt/slides/_rels/slide15.xml.rels><?xml version="1.0" encoding="UTF-8" standalone="yes"?>
<Relationships xmlns="http://schemas.openxmlformats.org/package/2006/relationships"><Relationship Id="rId8" Type="http://schemas.openxmlformats.org/officeDocument/2006/relationships/image" Target="../media/image245.png"/><Relationship Id="rId3" Type="http://schemas.openxmlformats.org/officeDocument/2006/relationships/image" Target="../media/image240.png"/><Relationship Id="rId7" Type="http://schemas.openxmlformats.org/officeDocument/2006/relationships/image" Target="../media/image244.png"/><Relationship Id="rId2" Type="http://schemas.openxmlformats.org/officeDocument/2006/relationships/notesSlide" Target="../notesSlides/notesSlide15.xml"/><Relationship Id="rId1" Type="http://schemas.openxmlformats.org/officeDocument/2006/relationships/slideLayout" Target="../slideLayouts/slideLayout17.xml"/><Relationship Id="rId6" Type="http://schemas.openxmlformats.org/officeDocument/2006/relationships/image" Target="../media/image243.png"/><Relationship Id="rId5" Type="http://schemas.openxmlformats.org/officeDocument/2006/relationships/image" Target="../media/image242.png"/><Relationship Id="rId10" Type="http://schemas.openxmlformats.org/officeDocument/2006/relationships/image" Target="../media/image247.png"/><Relationship Id="rId4" Type="http://schemas.openxmlformats.org/officeDocument/2006/relationships/image" Target="../media/image241.png"/><Relationship Id="rId9" Type="http://schemas.openxmlformats.org/officeDocument/2006/relationships/image" Target="../media/image246.png"/></Relationships>
</file>

<file path=ppt/slides/_rels/slide16.xml.rels><?xml version="1.0" encoding="UTF-8" standalone="yes"?>
<Relationships xmlns="http://schemas.openxmlformats.org/package/2006/relationships"><Relationship Id="rId3" Type="http://schemas.openxmlformats.org/officeDocument/2006/relationships/image" Target="../media/image248.pn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over image of a silhouetted family walking through an airport and NASA ARMD project images in a grid on the right.">
            <a:extLst>
              <a:ext uri="{FF2B5EF4-FFF2-40B4-BE49-F238E27FC236}">
                <a16:creationId xmlns:a16="http://schemas.microsoft.com/office/drawing/2014/main" id="{C0DC2128-0324-E8EF-115D-401B2D28836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292"/>
            <a:ext cx="12192521" cy="6857708"/>
          </a:xfrm>
          <a:prstGeom prst="rect">
            <a:avLst/>
          </a:prstGeom>
        </p:spPr>
      </p:pic>
      <p:sp>
        <p:nvSpPr>
          <p:cNvPr id="2" name="Title 1">
            <a:extLst>
              <a:ext uri="{FF2B5EF4-FFF2-40B4-BE49-F238E27FC236}">
                <a16:creationId xmlns:a16="http://schemas.microsoft.com/office/drawing/2014/main" id="{E547C719-28F3-FF71-56AD-92FA19752176}"/>
              </a:ext>
            </a:extLst>
          </p:cNvPr>
          <p:cNvSpPr>
            <a:spLocks noGrp="1"/>
          </p:cNvSpPr>
          <p:nvPr>
            <p:ph type="title"/>
          </p:nvPr>
        </p:nvSpPr>
        <p:spPr>
          <a:xfrm>
            <a:off x="218755" y="5133777"/>
            <a:ext cx="10701291" cy="522898"/>
          </a:xfrm>
        </p:spPr>
        <p:txBody>
          <a:bodyPr>
            <a:noAutofit/>
          </a:bodyPr>
          <a:lstStyle/>
          <a:p>
            <a:r>
              <a:rPr lang="en-US" sz="1800">
                <a:solidFill>
                  <a:schemeClr val="bg1"/>
                </a:solidFill>
                <a:latin typeface="Helvetica"/>
                <a:cs typeface="Helvetica"/>
              </a:rPr>
              <a:t>Aeronautics Research Mission Directorate</a:t>
            </a:r>
            <a:br>
              <a:rPr lang="en-US" sz="1800">
                <a:latin typeface="Arial" panose="020B0604020202020204" pitchFamily="34" charset="0"/>
                <a:cs typeface="Arial" panose="020B0604020202020204" pitchFamily="34" charset="0"/>
              </a:rPr>
            </a:br>
            <a:r>
              <a:rPr lang="en-US" sz="1800">
                <a:solidFill>
                  <a:schemeClr val="bg1"/>
                </a:solidFill>
                <a:latin typeface="Arial" panose="020B0604020202020204" pitchFamily="34" charset="0"/>
                <a:cs typeface="Arial" panose="020B0604020202020204" pitchFamily="34" charset="0"/>
              </a:rPr>
              <a:t>Real Progress. Real Value.</a:t>
            </a:r>
            <a:endParaRPr lang="en-US" sz="1800">
              <a:latin typeface="Arial" panose="020B0604020202020204" pitchFamily="34" charset="0"/>
              <a:cs typeface="Arial" panose="020B0604020202020204" pitchFamily="34" charset="0"/>
            </a:endParaRPr>
          </a:p>
        </p:txBody>
      </p:sp>
      <p:sp>
        <p:nvSpPr>
          <p:cNvPr id="3" name="TextBox 5">
            <a:extLst>
              <a:ext uri="{FF2B5EF4-FFF2-40B4-BE49-F238E27FC236}">
                <a16:creationId xmlns:a16="http://schemas.microsoft.com/office/drawing/2014/main" id="{E8FA98D3-F70A-F757-C153-074443E3665E}"/>
              </a:ext>
            </a:extLst>
          </p:cNvPr>
          <p:cNvSpPr txBox="1">
            <a:spLocks noChangeArrowheads="1"/>
          </p:cNvSpPr>
          <p:nvPr/>
        </p:nvSpPr>
        <p:spPr bwMode="auto">
          <a:xfrm>
            <a:off x="218755" y="5734194"/>
            <a:ext cx="8458200" cy="738664"/>
          </a:xfrm>
          <a:prstGeom prst="rect">
            <a:avLst/>
          </a:prstGeom>
          <a:noFill/>
          <a:ln w="9525">
            <a:noFill/>
            <a:miter lim="800000"/>
            <a:headEnd/>
            <a:tailEnd/>
          </a:ln>
        </p:spPr>
        <p:txBody>
          <a:bodyPr wrap="square">
            <a:prstTxWarp prst="textNoShape">
              <a:avLst/>
            </a:prstTxWarp>
            <a:spAutoFit/>
          </a:bodyPr>
          <a:lstStyle/>
          <a:p>
            <a:r>
              <a:rPr lang="en-US" sz="1400" dirty="0">
                <a:solidFill>
                  <a:schemeClr val="bg1"/>
                </a:solidFill>
                <a:latin typeface="Helvetica" charset="0"/>
                <a:ea typeface="Helvetica" charset="0"/>
                <a:cs typeface="Helvetica" charset="0"/>
              </a:rPr>
              <a:t>John Koelling</a:t>
            </a:r>
          </a:p>
          <a:p>
            <a:r>
              <a:rPr lang="en-US" sz="1400" dirty="0">
                <a:solidFill>
                  <a:schemeClr val="bg1"/>
                </a:solidFill>
                <a:latin typeface="Helvetica" charset="0"/>
                <a:ea typeface="Helvetica" charset="0"/>
                <a:cs typeface="Helvetica" charset="0"/>
              </a:rPr>
              <a:t>NASA Aero Overview</a:t>
            </a:r>
          </a:p>
          <a:p>
            <a:r>
              <a:rPr lang="en-US" sz="1400" dirty="0">
                <a:solidFill>
                  <a:schemeClr val="bg1"/>
                </a:solidFill>
                <a:latin typeface="Helvetica" charset="0"/>
                <a:ea typeface="Helvetica" charset="0"/>
                <a:cs typeface="Helvetica" charset="0"/>
              </a:rPr>
              <a:t>April 3, 2025</a:t>
            </a:r>
          </a:p>
        </p:txBody>
      </p:sp>
      <p:sp>
        <p:nvSpPr>
          <p:cNvPr id="12" name="TextBox 11">
            <a:extLst>
              <a:ext uri="{FF2B5EF4-FFF2-40B4-BE49-F238E27FC236}">
                <a16:creationId xmlns:a16="http://schemas.microsoft.com/office/drawing/2014/main" id="{D710C5E9-6000-D74F-A458-F70C9B69E758}"/>
              </a:ext>
            </a:extLst>
          </p:cNvPr>
          <p:cNvSpPr txBox="1"/>
          <p:nvPr/>
        </p:nvSpPr>
        <p:spPr>
          <a:xfrm>
            <a:off x="152016" y="467191"/>
            <a:ext cx="2599717" cy="230832"/>
          </a:xfrm>
          <a:prstGeom prst="rect">
            <a:avLst/>
          </a:prstGeom>
          <a:noFill/>
        </p:spPr>
        <p:txBody>
          <a:bodyPr wrap="square" lIns="91440" tIns="45720" rIns="91440" bIns="45720" rtlCol="0" anchor="t">
            <a:spAutoFit/>
          </a:bodyPr>
          <a:lstStyle/>
          <a:p>
            <a:r>
              <a:rPr lang="en-US" sz="900">
                <a:solidFill>
                  <a:schemeClr val="bg1"/>
                </a:solidFill>
              </a:rPr>
              <a:t>National Aeronautics and Space Administration</a:t>
            </a:r>
            <a:endParaRPr lang="en-US" sz="900">
              <a:solidFill>
                <a:schemeClr val="bg1"/>
              </a:solidFill>
              <a:cs typeface="Arial"/>
            </a:endParaRPr>
          </a:p>
        </p:txBody>
      </p:sp>
      <p:sp>
        <p:nvSpPr>
          <p:cNvPr id="10" name="TextBox 9">
            <a:extLst>
              <a:ext uri="{FF2B5EF4-FFF2-40B4-BE49-F238E27FC236}">
                <a16:creationId xmlns:a16="http://schemas.microsoft.com/office/drawing/2014/main" id="{EA79FF14-D92C-8D4E-AB3C-312335F00442}"/>
              </a:ext>
            </a:extLst>
          </p:cNvPr>
          <p:cNvSpPr txBox="1"/>
          <p:nvPr/>
        </p:nvSpPr>
        <p:spPr>
          <a:xfrm>
            <a:off x="227704" y="6550013"/>
            <a:ext cx="1071707" cy="230832"/>
          </a:xfrm>
          <a:prstGeom prst="rect">
            <a:avLst/>
          </a:prstGeom>
          <a:noFill/>
        </p:spPr>
        <p:txBody>
          <a:bodyPr wrap="square" rtlCol="0">
            <a:spAutoFit/>
          </a:bodyPr>
          <a:lstStyle/>
          <a:p>
            <a:r>
              <a:rPr lang="en-US" sz="900" b="1">
                <a:solidFill>
                  <a:schemeClr val="bg1"/>
                </a:solidFill>
              </a:rPr>
              <a:t>www.nasa.gov</a:t>
            </a:r>
          </a:p>
        </p:txBody>
      </p:sp>
      <p:pic>
        <p:nvPicPr>
          <p:cNvPr id="13" name="Picture 12" descr="NASA logo">
            <a:extLst>
              <a:ext uri="{FF2B5EF4-FFF2-40B4-BE49-F238E27FC236}">
                <a16:creationId xmlns:a16="http://schemas.microsoft.com/office/drawing/2014/main" id="{46382361-7DC5-9CC1-6C1E-4E4ED5DE64A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99462" y="137771"/>
            <a:ext cx="857588" cy="857588"/>
          </a:xfrm>
          <a:prstGeom prst="rect">
            <a:avLst/>
          </a:prstGeom>
        </p:spPr>
      </p:pic>
    </p:spTree>
    <p:extLst>
      <p:ext uri="{BB962C8B-B14F-4D97-AF65-F5344CB8AC3E}">
        <p14:creationId xmlns:p14="http://schemas.microsoft.com/office/powerpoint/2010/main" val="2876444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06C58-6A11-42DC-8F44-B4DA411D567C}"/>
              </a:ext>
            </a:extLst>
          </p:cNvPr>
          <p:cNvSpPr>
            <a:spLocks noGrp="1"/>
          </p:cNvSpPr>
          <p:nvPr>
            <p:ph type="title"/>
          </p:nvPr>
        </p:nvSpPr>
        <p:spPr/>
        <p:txBody>
          <a:bodyPr>
            <a:normAutofit/>
          </a:bodyPr>
          <a:lstStyle/>
          <a:p>
            <a:r>
              <a:rPr lang="en-US" spc="20">
                <a:cs typeface="Arial"/>
              </a:rPr>
              <a:t>NASA Aeronautics is One of Five Mission Directorates</a:t>
            </a:r>
            <a:endParaRPr lang="en-US"/>
          </a:p>
        </p:txBody>
      </p:sp>
      <p:sp>
        <p:nvSpPr>
          <p:cNvPr id="32" name="Rectangle 19" descr="&quot;&quot;">
            <a:extLst>
              <a:ext uri="{FF2B5EF4-FFF2-40B4-BE49-F238E27FC236}">
                <a16:creationId xmlns:a16="http://schemas.microsoft.com/office/drawing/2014/main" id="{AC39EAE5-B2F8-6245-81F4-B618CA01EAD5}"/>
              </a:ext>
            </a:extLst>
          </p:cNvPr>
          <p:cNvSpPr>
            <a:spLocks noChangeArrowheads="1"/>
          </p:cNvSpPr>
          <p:nvPr/>
        </p:nvSpPr>
        <p:spPr bwMode="auto">
          <a:xfrm>
            <a:off x="242643" y="1203379"/>
            <a:ext cx="2256148" cy="2765675"/>
          </a:xfrm>
          <a:prstGeom prst="rect">
            <a:avLst/>
          </a:prstGeom>
          <a:solidFill>
            <a:srgbClr val="57A1BD"/>
          </a:solidFill>
          <a:ln w="9525">
            <a:no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76" name="TextBox 28">
            <a:extLst>
              <a:ext uri="{FF2B5EF4-FFF2-40B4-BE49-F238E27FC236}">
                <a16:creationId xmlns:a16="http://schemas.microsoft.com/office/drawing/2014/main" id="{CA6780CA-24B3-2045-BD8A-B4ED36844A79}"/>
              </a:ext>
            </a:extLst>
          </p:cNvPr>
          <p:cNvSpPr txBox="1">
            <a:spLocks noChangeArrowheads="1"/>
          </p:cNvSpPr>
          <p:nvPr/>
        </p:nvSpPr>
        <p:spPr bwMode="auto">
          <a:xfrm>
            <a:off x="252568" y="1446335"/>
            <a:ext cx="2233152"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charset="0"/>
                <a:ea typeface="ＭＳ Ｐゴシック" charset="0"/>
                <a:cs typeface="ＭＳ Ｐゴシック" charset="0"/>
              </a:rPr>
              <a:t>Aeronautics</a:t>
            </a:r>
          </a:p>
        </p:txBody>
      </p:sp>
      <p:pic>
        <p:nvPicPr>
          <p:cNvPr id="13" name="Picture 12" descr="Image of the Transonic Truss-Braced wing in flight over a green forest of trees.">
            <a:extLst>
              <a:ext uri="{FF2B5EF4-FFF2-40B4-BE49-F238E27FC236}">
                <a16:creationId xmlns:a16="http://schemas.microsoft.com/office/drawing/2014/main" id="{34FF01CF-930A-514E-98A6-CA441731B5C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8658" y="1771676"/>
            <a:ext cx="2260134" cy="2197378"/>
          </a:xfrm>
          <a:prstGeom prst="rect">
            <a:avLst/>
          </a:prstGeom>
        </p:spPr>
      </p:pic>
      <p:sp>
        <p:nvSpPr>
          <p:cNvPr id="28" name="TextBox 27">
            <a:extLst>
              <a:ext uri="{FF2B5EF4-FFF2-40B4-BE49-F238E27FC236}">
                <a16:creationId xmlns:a16="http://schemas.microsoft.com/office/drawing/2014/main" id="{2CFE120B-8BDA-4149-8827-E01A907E9639}"/>
              </a:ext>
            </a:extLst>
          </p:cNvPr>
          <p:cNvSpPr txBox="1"/>
          <p:nvPr/>
        </p:nvSpPr>
        <p:spPr>
          <a:xfrm>
            <a:off x="166843" y="4041794"/>
            <a:ext cx="2341916" cy="210057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t>NASA explores technologies that reduce aircraft noise and fuel use, get you gate-to-gate safely and on time, and transform aviation into </a:t>
            </a:r>
            <a:b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br>
            <a: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t>an economic engine at </a:t>
            </a:r>
            <a:b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br>
            <a: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t>all altitudes. </a:t>
            </a:r>
            <a:endPar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endParaRPr>
          </a:p>
        </p:txBody>
      </p:sp>
      <p:sp>
        <p:nvSpPr>
          <p:cNvPr id="31" name="Rectangle 20" descr="&quot;&quot;">
            <a:extLst>
              <a:ext uri="{FF2B5EF4-FFF2-40B4-BE49-F238E27FC236}">
                <a16:creationId xmlns:a16="http://schemas.microsoft.com/office/drawing/2014/main" id="{72D38D49-C009-524C-BEE5-384E76C296E5}"/>
              </a:ext>
            </a:extLst>
          </p:cNvPr>
          <p:cNvSpPr>
            <a:spLocks noChangeArrowheads="1"/>
          </p:cNvSpPr>
          <p:nvPr/>
        </p:nvSpPr>
        <p:spPr bwMode="auto">
          <a:xfrm>
            <a:off x="2617477" y="1203379"/>
            <a:ext cx="2256148" cy="2765675"/>
          </a:xfrm>
          <a:prstGeom prst="rect">
            <a:avLst/>
          </a:prstGeom>
          <a:solidFill>
            <a:srgbClr val="E06D2A"/>
          </a:solidFill>
          <a:ln w="9525">
            <a:no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43" name="TextBox 28">
            <a:extLst>
              <a:ext uri="{FF2B5EF4-FFF2-40B4-BE49-F238E27FC236}">
                <a16:creationId xmlns:a16="http://schemas.microsoft.com/office/drawing/2014/main" id="{649EF44E-6B7B-E344-AAFB-4E6A7F18A115}"/>
              </a:ext>
            </a:extLst>
          </p:cNvPr>
          <p:cNvSpPr txBox="1">
            <a:spLocks noChangeArrowheads="1"/>
          </p:cNvSpPr>
          <p:nvPr/>
        </p:nvSpPr>
        <p:spPr bwMode="auto">
          <a:xfrm>
            <a:off x="2617481" y="1446335"/>
            <a:ext cx="2256144"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charset="0"/>
                <a:ea typeface="ＭＳ Ｐゴシック" charset="0"/>
                <a:cs typeface="ＭＳ Ｐゴシック" charset="0"/>
              </a:rPr>
              <a:t>Space Technology</a:t>
            </a:r>
          </a:p>
        </p:txBody>
      </p:sp>
      <p:pic>
        <p:nvPicPr>
          <p:cNvPr id="11" name="Picture 10" descr="The Arc Jet Complex at NASA’s Ames Research Center in California’s Silicon Valley conducts heat simulation testing on a conceptual heat shield prototype.">
            <a:extLst>
              <a:ext uri="{FF2B5EF4-FFF2-40B4-BE49-F238E27FC236}">
                <a16:creationId xmlns:a16="http://schemas.microsoft.com/office/drawing/2014/main" id="{A4D77700-FB67-6F49-8802-5BA5F38D511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617477" y="1771677"/>
            <a:ext cx="2256148" cy="2198812"/>
          </a:xfrm>
          <a:prstGeom prst="rect">
            <a:avLst/>
          </a:prstGeom>
        </p:spPr>
      </p:pic>
      <p:sp>
        <p:nvSpPr>
          <p:cNvPr id="29" name="TextBox 28">
            <a:extLst>
              <a:ext uri="{FF2B5EF4-FFF2-40B4-BE49-F238E27FC236}">
                <a16:creationId xmlns:a16="http://schemas.microsoft.com/office/drawing/2014/main" id="{CA2D7CBC-099D-CE4C-A51C-C8E8BF97A0D0}"/>
              </a:ext>
            </a:extLst>
          </p:cNvPr>
          <p:cNvSpPr txBox="1"/>
          <p:nvPr/>
        </p:nvSpPr>
        <p:spPr>
          <a:xfrm>
            <a:off x="2541280" y="4041794"/>
            <a:ext cx="2332222" cy="210057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a:ln>
                  <a:noFill/>
                </a:ln>
                <a:solidFill>
                  <a:srgbClr val="000000">
                    <a:lumMod val="75000"/>
                    <a:lumOff val="25000"/>
                  </a:srgbClr>
                </a:solidFill>
                <a:effectLst/>
                <a:uLnTx/>
                <a:uFillTx/>
                <a:latin typeface="Arial"/>
                <a:ea typeface="+mn-lt"/>
                <a:cs typeface="Arial"/>
              </a:rPr>
              <a:t>NASA technologies developed for spaceflight benefit our everyday life. The Artemis program proves and matures what those technologies can do and reduces risk for exploration of Mars </a:t>
            </a:r>
            <a:br>
              <a:rPr kumimoji="0" lang="en-US" sz="1450" b="0" i="0" u="none" strike="noStrike" kern="1200" cap="none" spc="0" normalizeH="0" baseline="0" noProof="0">
                <a:ln>
                  <a:noFill/>
                </a:ln>
                <a:solidFill>
                  <a:srgbClr val="000000">
                    <a:lumMod val="75000"/>
                    <a:lumOff val="25000"/>
                  </a:srgbClr>
                </a:solidFill>
                <a:effectLst/>
                <a:uLnTx/>
                <a:uFillTx/>
                <a:latin typeface="Arial"/>
                <a:ea typeface="+mn-lt"/>
                <a:cs typeface="Arial"/>
              </a:rPr>
            </a:br>
            <a:r>
              <a:rPr kumimoji="0" lang="en-US" sz="1450" b="0" i="0" u="none" strike="noStrike" kern="1200" cap="none" spc="0" normalizeH="0" baseline="0" noProof="0">
                <a:ln>
                  <a:noFill/>
                </a:ln>
                <a:solidFill>
                  <a:srgbClr val="000000">
                    <a:lumMod val="75000"/>
                    <a:lumOff val="25000"/>
                  </a:srgbClr>
                </a:solidFill>
                <a:effectLst/>
                <a:uLnTx/>
                <a:uFillTx/>
                <a:latin typeface="Arial"/>
                <a:ea typeface="+mn-lt"/>
                <a:cs typeface="Arial"/>
              </a:rPr>
              <a:t>and beyond. </a:t>
            </a:r>
            <a:endPar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endParaRPr>
          </a:p>
        </p:txBody>
      </p:sp>
      <p:sp>
        <p:nvSpPr>
          <p:cNvPr id="24" name="Rectangle 21" descr="&quot;&quot;">
            <a:extLst>
              <a:ext uri="{FF2B5EF4-FFF2-40B4-BE49-F238E27FC236}">
                <a16:creationId xmlns:a16="http://schemas.microsoft.com/office/drawing/2014/main" id="{B9C92DC7-D335-5245-8D05-D6905A87316B}"/>
              </a:ext>
            </a:extLst>
          </p:cNvPr>
          <p:cNvSpPr>
            <a:spLocks noChangeArrowheads="1"/>
          </p:cNvSpPr>
          <p:nvPr/>
        </p:nvSpPr>
        <p:spPr bwMode="auto">
          <a:xfrm>
            <a:off x="4982389" y="1203379"/>
            <a:ext cx="2233156" cy="2765675"/>
          </a:xfrm>
          <a:prstGeom prst="rect">
            <a:avLst/>
          </a:prstGeom>
          <a:solidFill>
            <a:srgbClr val="6CBF69"/>
          </a:solidFill>
          <a:ln w="9525">
            <a:no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40" name="TextBox 28">
            <a:extLst>
              <a:ext uri="{FF2B5EF4-FFF2-40B4-BE49-F238E27FC236}">
                <a16:creationId xmlns:a16="http://schemas.microsoft.com/office/drawing/2014/main" id="{3099ADCD-B173-6B44-BA25-F6C0AF825D60}"/>
              </a:ext>
            </a:extLst>
          </p:cNvPr>
          <p:cNvSpPr txBox="1">
            <a:spLocks noChangeArrowheads="1"/>
          </p:cNvSpPr>
          <p:nvPr/>
        </p:nvSpPr>
        <p:spPr bwMode="auto">
          <a:xfrm>
            <a:off x="4982392" y="1446335"/>
            <a:ext cx="2233153"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charset="0"/>
                <a:ea typeface="ＭＳ Ｐゴシック" charset="0"/>
                <a:cs typeface="ＭＳ Ｐゴシック" charset="0"/>
              </a:rPr>
              <a:t>Science</a:t>
            </a:r>
          </a:p>
        </p:txBody>
      </p:sp>
      <p:pic>
        <p:nvPicPr>
          <p:cNvPr id="9" name="Picture 8" descr="In this image of southwest Morocco, visible, near infrared and short wavelength infrared bands are combined to dramatically highlight the different rock types, and illustrate the complex folding. The image was acquired on November 5, 2007, by the ASTER instrument on the Terra satellite.">
            <a:extLst>
              <a:ext uri="{FF2B5EF4-FFF2-40B4-BE49-F238E27FC236}">
                <a16:creationId xmlns:a16="http://schemas.microsoft.com/office/drawing/2014/main" id="{BD99AD1F-28E4-4946-9F3D-E89923B2C24F}"/>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4982388" y="1777722"/>
            <a:ext cx="2231201" cy="2195348"/>
          </a:xfrm>
          <a:prstGeom prst="rect">
            <a:avLst/>
          </a:prstGeom>
        </p:spPr>
      </p:pic>
      <p:sp>
        <p:nvSpPr>
          <p:cNvPr id="35" name="TextBox 34">
            <a:extLst>
              <a:ext uri="{FF2B5EF4-FFF2-40B4-BE49-F238E27FC236}">
                <a16:creationId xmlns:a16="http://schemas.microsoft.com/office/drawing/2014/main" id="{964928F3-60ED-7E4C-9CDD-DB4AB9426885}"/>
              </a:ext>
            </a:extLst>
          </p:cNvPr>
          <p:cNvSpPr txBox="1"/>
          <p:nvPr/>
        </p:nvSpPr>
        <p:spPr>
          <a:xfrm>
            <a:off x="4915718" y="4041794"/>
            <a:ext cx="2364912" cy="232371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NASA and the nation’s science community use space observatories  conduct scientific studies of the Earth from space </a:t>
            </a:r>
            <a:br>
              <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br>
            <a:r>
              <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to visit and return samples from other bodies in the solar system, and to </a:t>
            </a:r>
            <a:br>
              <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br>
            <a:r>
              <a:rPr kumimoji="0" lang="en-US" sz="1450" b="0" i="0" u="none" strike="noStrike" kern="1200" cap="none" spc="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peer out into our galaxy and beyond. </a:t>
            </a:r>
          </a:p>
        </p:txBody>
      </p:sp>
      <p:sp>
        <p:nvSpPr>
          <p:cNvPr id="22" name="Rectangle 21" descr="&quot;&quot;">
            <a:extLst>
              <a:ext uri="{FF2B5EF4-FFF2-40B4-BE49-F238E27FC236}">
                <a16:creationId xmlns:a16="http://schemas.microsoft.com/office/drawing/2014/main" id="{62A1138C-06A4-2249-B745-E2BA28B75699}"/>
              </a:ext>
            </a:extLst>
          </p:cNvPr>
          <p:cNvSpPr>
            <a:spLocks noChangeArrowheads="1"/>
          </p:cNvSpPr>
          <p:nvPr/>
        </p:nvSpPr>
        <p:spPr bwMode="auto">
          <a:xfrm>
            <a:off x="7347302" y="1203379"/>
            <a:ext cx="2237141" cy="2765675"/>
          </a:xfrm>
          <a:prstGeom prst="rect">
            <a:avLst/>
          </a:prstGeom>
          <a:solidFill>
            <a:sysClr val="windowText" lastClr="000000">
              <a:lumMod val="50000"/>
              <a:lumOff val="50000"/>
            </a:sysClr>
          </a:solidFill>
          <a:ln w="9525">
            <a:noFill/>
            <a:round/>
            <a:headEnd/>
            <a:tailEnd/>
          </a:ln>
        </p:spPr>
        <p:txBody>
          <a:bodyPr/>
          <a:lstStyle/>
          <a:p>
            <a:pPr marL="0" marR="0" lvl="0" indent="0" algn="l"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34" name="TextBox 28">
            <a:extLst>
              <a:ext uri="{FF2B5EF4-FFF2-40B4-BE49-F238E27FC236}">
                <a16:creationId xmlns:a16="http://schemas.microsoft.com/office/drawing/2014/main" id="{8A5BABBE-C067-9845-BCFB-EF15AA58B9F9}"/>
              </a:ext>
            </a:extLst>
          </p:cNvPr>
          <p:cNvSpPr txBox="1">
            <a:spLocks noChangeArrowheads="1"/>
          </p:cNvSpPr>
          <p:nvPr/>
        </p:nvSpPr>
        <p:spPr bwMode="auto">
          <a:xfrm>
            <a:off x="7347305" y="1203379"/>
            <a:ext cx="2101495"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nchor="t">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a:ea typeface="ＭＳ Ｐゴシック"/>
                <a:cs typeface="Arial"/>
              </a:rPr>
              <a:t>Exploration Systems Development</a:t>
            </a:r>
            <a:endParaRPr kumimoji="0" lang="en-US" sz="2400" b="0" i="0" u="none" strike="noStrike" kern="1200" cap="none" spc="0" normalizeH="0" baseline="0" noProof="0">
              <a:ln>
                <a:noFill/>
              </a:ln>
              <a:solidFill>
                <a:srgbClr val="FFFFFF"/>
              </a:solidFill>
              <a:effectLst/>
              <a:uLnTx/>
              <a:uFillTx/>
              <a:latin typeface="Arial" charset="0"/>
              <a:ea typeface="ＭＳ Ｐゴシック"/>
            </a:endParaRPr>
          </a:p>
        </p:txBody>
      </p:sp>
      <p:pic>
        <p:nvPicPr>
          <p:cNvPr id="6" name="Picture 5" descr="Artist illustration of Artemis astronauts on the Moon collecting samples.">
            <a:extLst>
              <a:ext uri="{FF2B5EF4-FFF2-40B4-BE49-F238E27FC236}">
                <a16:creationId xmlns:a16="http://schemas.microsoft.com/office/drawing/2014/main" id="{5CCC1669-0F1D-E34F-AEAA-015B08FC4EEF}"/>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350752" y="1779763"/>
            <a:ext cx="2231201" cy="2189290"/>
          </a:xfrm>
          <a:prstGeom prst="rect">
            <a:avLst/>
          </a:prstGeom>
        </p:spPr>
      </p:pic>
      <p:sp>
        <p:nvSpPr>
          <p:cNvPr id="41" name="TextBox 40">
            <a:extLst>
              <a:ext uri="{FF2B5EF4-FFF2-40B4-BE49-F238E27FC236}">
                <a16:creationId xmlns:a16="http://schemas.microsoft.com/office/drawing/2014/main" id="{D43555C9-C7E5-C14F-927A-FDB0DAC361DB}"/>
              </a:ext>
            </a:extLst>
          </p:cNvPr>
          <p:cNvSpPr txBox="1"/>
          <p:nvPr/>
        </p:nvSpPr>
        <p:spPr>
          <a:xfrm>
            <a:off x="7253691" y="4041794"/>
            <a:ext cx="2422774" cy="232371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t>NASA's Artemis program </a:t>
            </a:r>
            <a:b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br>
            <a:r>
              <a:rPr kumimoji="0" lang="en-US" sz="1450" b="0" i="0" u="none" strike="noStrike" kern="1200" cap="none" spc="0" normalizeH="0" baseline="0" noProof="0">
                <a:ln>
                  <a:noFill/>
                </a:ln>
                <a:solidFill>
                  <a:srgbClr val="000000">
                    <a:lumMod val="75000"/>
                    <a:lumOff val="25000"/>
                  </a:srgbClr>
                </a:solidFill>
                <a:effectLst/>
                <a:uLnTx/>
                <a:uFillTx/>
                <a:latin typeface="Arial"/>
                <a:ea typeface="+mn-ea"/>
                <a:cs typeface="Arial"/>
              </a:rPr>
              <a:t>is defining and creating the steps path from Earth back to the Moon and on to Mars, including the Orion capsule, the Space Launch System, Exploration Ground Systems, the Gateway, and Human Landing System.</a:t>
            </a:r>
          </a:p>
        </p:txBody>
      </p:sp>
      <p:sp>
        <p:nvSpPr>
          <p:cNvPr id="30" name="Rectangle 29" descr="&quot;&quot;">
            <a:extLst>
              <a:ext uri="{FF2B5EF4-FFF2-40B4-BE49-F238E27FC236}">
                <a16:creationId xmlns:a16="http://schemas.microsoft.com/office/drawing/2014/main" id="{7E8C9354-55A2-D34C-BA34-0BB3F6C9BD35}"/>
              </a:ext>
            </a:extLst>
          </p:cNvPr>
          <p:cNvSpPr/>
          <p:nvPr/>
        </p:nvSpPr>
        <p:spPr>
          <a:xfrm>
            <a:off x="9712216" y="1203379"/>
            <a:ext cx="2237141" cy="2759021"/>
          </a:xfrm>
          <a:prstGeom prst="rect">
            <a:avLst/>
          </a:prstGeom>
          <a:solidFill>
            <a:srgbClr val="D0A8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3" name="TextBox 28">
            <a:extLst>
              <a:ext uri="{FF2B5EF4-FFF2-40B4-BE49-F238E27FC236}">
                <a16:creationId xmlns:a16="http://schemas.microsoft.com/office/drawing/2014/main" id="{65066F35-217A-8B49-94C7-9A869BD95C1F}"/>
              </a:ext>
            </a:extLst>
          </p:cNvPr>
          <p:cNvSpPr txBox="1">
            <a:spLocks noChangeArrowheads="1"/>
          </p:cNvSpPr>
          <p:nvPr/>
        </p:nvSpPr>
        <p:spPr bwMode="auto">
          <a:xfrm>
            <a:off x="9712216" y="1446335"/>
            <a:ext cx="2227216"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rgbClr val="FFFFFF"/>
                </a:solidFill>
                <a:effectLst/>
                <a:uLnTx/>
                <a:uFillTx/>
                <a:latin typeface="Arial" charset="0"/>
                <a:ea typeface="ＭＳ Ｐゴシック" charset="0"/>
                <a:cs typeface="ＭＳ Ｐゴシック" charset="0"/>
              </a:rPr>
              <a:t>Space Operations</a:t>
            </a:r>
          </a:p>
        </p:txBody>
      </p:sp>
      <p:pic>
        <p:nvPicPr>
          <p:cNvPr id="4" name="Picture 3" descr="Image of the International Space Station in orbit.">
            <a:extLst>
              <a:ext uri="{FF2B5EF4-FFF2-40B4-BE49-F238E27FC236}">
                <a16:creationId xmlns:a16="http://schemas.microsoft.com/office/drawing/2014/main" id="{E0C2B7E6-93C7-5943-A99C-51BEB249E74E}"/>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712215" y="1779764"/>
            <a:ext cx="2237141" cy="2189290"/>
          </a:xfrm>
          <a:prstGeom prst="rect">
            <a:avLst/>
          </a:prstGeom>
        </p:spPr>
      </p:pic>
      <p:sp>
        <p:nvSpPr>
          <p:cNvPr id="21" name="TextBox 20">
            <a:extLst>
              <a:ext uri="{FF2B5EF4-FFF2-40B4-BE49-F238E27FC236}">
                <a16:creationId xmlns:a16="http://schemas.microsoft.com/office/drawing/2014/main" id="{DDF0228D-393F-F248-BFA9-E2A531F3EB04}"/>
              </a:ext>
            </a:extLst>
          </p:cNvPr>
          <p:cNvSpPr txBox="1"/>
          <p:nvPr/>
        </p:nvSpPr>
        <p:spPr>
          <a:xfrm>
            <a:off x="9656834" y="4041794"/>
            <a:ext cx="2301531" cy="232371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50" b="0" i="0" u="none" strike="noStrike" kern="1200" cap="none" spc="0" normalizeH="0" baseline="0" noProof="0">
                <a:ln>
                  <a:noFill/>
                </a:ln>
                <a:solidFill>
                  <a:srgbClr val="000000">
                    <a:lumMod val="75000"/>
                    <a:lumOff val="25000"/>
                  </a:srgbClr>
                </a:solidFill>
                <a:effectLst/>
                <a:uLnTx/>
                <a:uFillTx/>
                <a:latin typeface="Arial"/>
                <a:ea typeface="+mn-lt"/>
                <a:cs typeface="Arial"/>
              </a:rPr>
              <a:t>NASA's work in beyond low-Earth orbit includes commercial launch services to the International Space Station, exploration systems, space transportation systems, and broad scientific research on orbit.</a:t>
            </a:r>
            <a:endParaRPr kumimoji="0" lang="en-US" sz="1800" b="0" i="0" u="none" strike="noStrike" kern="1200" cap="none" spc="0" normalizeH="0" baseline="0" noProof="0">
              <a:ln>
                <a:noFill/>
              </a:ln>
              <a:solidFill>
                <a:srgbClr val="000000">
                  <a:lumMod val="75000"/>
                  <a:lumOff val="25000"/>
                </a:srgbClr>
              </a:solidFill>
              <a:effectLst/>
              <a:uLnTx/>
              <a:uFillTx/>
              <a:latin typeface="Arial"/>
              <a:ea typeface="+mn-lt"/>
              <a:cs typeface="Arial"/>
            </a:endParaRPr>
          </a:p>
        </p:txBody>
      </p:sp>
      <p:sp>
        <p:nvSpPr>
          <p:cNvPr id="48" name="Date Placeholder 3">
            <a:extLst>
              <a:ext uri="{FF2B5EF4-FFF2-40B4-BE49-F238E27FC236}">
                <a16:creationId xmlns:a16="http://schemas.microsoft.com/office/drawing/2014/main" id="{C6BEE87C-ACBE-094C-9020-0E64B6CDBF9E}"/>
              </a:ext>
            </a:extLst>
          </p:cNvPr>
          <p:cNvSpPr>
            <a:spLocks noGrp="1"/>
          </p:cNvSpPr>
          <p:nvPr>
            <p:ph type="dt" sz="half" idx="10"/>
          </p:nvPr>
        </p:nvSpPr>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www.nasa.gov   |</a:t>
            </a:r>
          </a:p>
        </p:txBody>
      </p:sp>
      <p:sp>
        <p:nvSpPr>
          <p:cNvPr id="50" name="Slide Number Placeholder 5">
            <a:extLst>
              <a:ext uri="{FF2B5EF4-FFF2-40B4-BE49-F238E27FC236}">
                <a16:creationId xmlns:a16="http://schemas.microsoft.com/office/drawing/2014/main" id="{2BA3E647-B9D0-CC4B-9C6D-C5A38C3F71E8}"/>
              </a:ext>
            </a:extLst>
          </p:cNvPr>
          <p:cNvSpPr>
            <a:spLocks noGrp="1"/>
          </p:cNvSpPr>
          <p:nvPr>
            <p:ph type="sldNum" sz="quarter" idx="12"/>
          </p:nvPr>
        </p:nvSpPr>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38993858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B2722-D983-4DA2-BBED-552F5CBB1554}"/>
              </a:ext>
            </a:extLst>
          </p:cNvPr>
          <p:cNvSpPr>
            <a:spLocks noGrp="1"/>
          </p:cNvSpPr>
          <p:nvPr>
            <p:ph type="title"/>
          </p:nvPr>
        </p:nvSpPr>
        <p:spPr/>
        <p:txBody>
          <a:bodyPr>
            <a:normAutofit/>
          </a:bodyPr>
          <a:lstStyle/>
          <a:p>
            <a:r>
              <a:rPr lang="en-US" spc="20">
                <a:latin typeface="Arial" panose="020B0604020202020204" pitchFamily="34" charset="0"/>
                <a:cs typeface="Arial" panose="020B0604020202020204" pitchFamily="34" charset="0"/>
              </a:rPr>
              <a:t>Where Does NASA Aeronautics Research Happen?</a:t>
            </a:r>
            <a:endParaRPr lang="en-US"/>
          </a:p>
        </p:txBody>
      </p:sp>
      <p:sp>
        <p:nvSpPr>
          <p:cNvPr id="4" name="TextBox 3">
            <a:extLst>
              <a:ext uri="{FF2B5EF4-FFF2-40B4-BE49-F238E27FC236}">
                <a16:creationId xmlns:a16="http://schemas.microsoft.com/office/drawing/2014/main" id="{AFFDCF22-57DD-B048-9270-4C548021B6C8}"/>
              </a:ext>
            </a:extLst>
          </p:cNvPr>
          <p:cNvSpPr txBox="1"/>
          <p:nvPr/>
        </p:nvSpPr>
        <p:spPr>
          <a:xfrm>
            <a:off x="218754" y="751834"/>
            <a:ext cx="1080217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20" normalizeH="0" baseline="0" noProof="0">
                <a:ln>
                  <a:noFill/>
                </a:ln>
                <a:solidFill>
                  <a:srgbClr val="000000">
                    <a:lumMod val="75000"/>
                    <a:lumOff val="25000"/>
                  </a:srgbClr>
                </a:solidFill>
                <a:effectLst/>
                <a:uLnTx/>
                <a:uFillTx/>
                <a:latin typeface="Arial" panose="020B0604020202020204" pitchFamily="34" charset="0"/>
                <a:ea typeface="+mn-ea"/>
                <a:cs typeface="Arial" panose="020B0604020202020204" pitchFamily="34" charset="0"/>
              </a:rPr>
              <a:t>Aeronautics research takes place at four of NASA’s centers.</a:t>
            </a:r>
          </a:p>
        </p:txBody>
      </p:sp>
      <p:sp>
        <p:nvSpPr>
          <p:cNvPr id="82" name="TextBox 81">
            <a:extLst>
              <a:ext uri="{FF2B5EF4-FFF2-40B4-BE49-F238E27FC236}">
                <a16:creationId xmlns:a16="http://schemas.microsoft.com/office/drawing/2014/main" id="{66C7462C-8246-B047-AB61-58FCE3986D99}"/>
              </a:ext>
            </a:extLst>
          </p:cNvPr>
          <p:cNvSpPr txBox="1"/>
          <p:nvPr/>
        </p:nvSpPr>
        <p:spPr>
          <a:xfrm>
            <a:off x="132373" y="4341783"/>
            <a:ext cx="3465958" cy="209288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lumMod val="65000"/>
                    <a:lumOff val="35000"/>
                  </a:srgbClr>
                </a:solidFill>
                <a:effectLst/>
                <a:uLnTx/>
                <a:uFillTx/>
                <a:latin typeface="Arial"/>
                <a:ea typeface="+mn-ea"/>
                <a:cs typeface="Arial"/>
              </a:rPr>
              <a:t>Major Areas of </a:t>
            </a:r>
            <a:br>
              <a:rPr kumimoji="0" lang="en-US" sz="1400" b="0" i="0" u="none" strike="noStrike" kern="1200" cap="none" spc="0" normalizeH="0" baseline="0" noProof="0">
                <a:ln>
                  <a:noFill/>
                </a:ln>
                <a:solidFill>
                  <a:srgbClr val="000000">
                    <a:lumMod val="65000"/>
                    <a:lumOff val="35000"/>
                  </a:srgbClr>
                </a:solidFill>
                <a:effectLst/>
                <a:uLnTx/>
                <a:uFillTx/>
                <a:latin typeface="Arial"/>
                <a:ea typeface="+mn-ea"/>
                <a:cs typeface="Arial"/>
              </a:rPr>
            </a:br>
            <a:r>
              <a:rPr kumimoji="0" lang="en-US" sz="1400" b="0" i="0" u="none" strike="noStrike" kern="1200" cap="none" spc="0" normalizeH="0" baseline="0" noProof="0">
                <a:ln>
                  <a:noFill/>
                </a:ln>
                <a:solidFill>
                  <a:srgbClr val="000000">
                    <a:lumMod val="65000"/>
                    <a:lumOff val="35000"/>
                  </a:srgbClr>
                </a:solidFill>
                <a:effectLst/>
                <a:uLnTx/>
                <a:uFillTx/>
                <a:latin typeface="Arial"/>
                <a:ea typeface="+mn-ea"/>
                <a:cs typeface="Arial"/>
              </a:rPr>
              <a:t>Inter-Center Collaboration</a:t>
            </a:r>
            <a:br>
              <a:rPr kumimoji="0" lang="en-US" sz="1400" b="0" i="0" u="none" strike="noStrike" kern="1200" cap="none" spc="0" normalizeH="0" baseline="0" noProof="0">
                <a:ln>
                  <a:noFill/>
                </a:ln>
                <a:solidFill>
                  <a:srgbClr val="000000">
                    <a:lumMod val="65000"/>
                    <a:lumOff val="35000"/>
                  </a:srgbClr>
                </a:solidFill>
                <a:effectLst/>
                <a:uLnTx/>
                <a:uFillTx/>
                <a:latin typeface="Arial"/>
                <a:ea typeface="+mn-ea"/>
                <a:cs typeface="Arial"/>
              </a:rPr>
            </a:br>
            <a:endParaRPr kumimoji="0" lang="en-US" sz="1400" b="0" i="0" u="none" strike="noStrike" kern="1200" cap="none" spc="0" normalizeH="0" baseline="0" noProof="0">
              <a:ln>
                <a:noFill/>
              </a:ln>
              <a:solidFill>
                <a:srgbClr val="000000">
                  <a:lumMod val="65000"/>
                  <a:lumOff val="35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lumMod val="65000"/>
                    <a:lumOff val="35000"/>
                  </a:srgbClr>
                </a:solidFill>
                <a:effectLst/>
                <a:uLnTx/>
                <a:uFillTx/>
                <a:latin typeface="Arial"/>
                <a:ea typeface="+mn-ea"/>
                <a:cs typeface="Arial"/>
              </a:rPr>
              <a:t>Langley/Glenn: </a:t>
            </a:r>
            <a:r>
              <a:rPr kumimoji="0" lang="en-US" sz="1100" b="0" i="0" u="none" strike="noStrike" kern="1200" cap="none" spc="0" normalizeH="0" baseline="0" noProof="0">
                <a:ln>
                  <a:noFill/>
                </a:ln>
                <a:solidFill>
                  <a:srgbClr val="000000">
                    <a:lumMod val="65000"/>
                    <a:lumOff val="35000"/>
                  </a:srgbClr>
                </a:solidFill>
                <a:effectLst/>
                <a:uLnTx/>
                <a:uFillTx/>
                <a:latin typeface="Arial"/>
                <a:ea typeface="+mn-ea"/>
                <a:cs typeface="Arial"/>
              </a:rPr>
              <a:t>Propulsion-Airframe Integration</a:t>
            </a:r>
            <a:br>
              <a:rPr kumimoji="0" lang="en-US" sz="1100" b="0" i="0" u="none" strike="noStrike" kern="1200" cap="none" spc="0" normalizeH="0" baseline="0" noProof="0">
                <a:ln>
                  <a:noFill/>
                </a:ln>
                <a:solidFill>
                  <a:srgbClr val="000000"/>
                </a:solidFill>
                <a:effectLst/>
                <a:uLnTx/>
                <a:uFillTx/>
                <a:latin typeface="Arial"/>
                <a:ea typeface="+mn-ea"/>
                <a:cs typeface="Arial"/>
              </a:rPr>
            </a:br>
            <a:endParaRPr kumimoji="0" lang="en-US" sz="1100" b="0" i="0" u="none" strike="noStrike" kern="1200" cap="none" spc="0" normalizeH="0" baseline="0" noProof="0">
              <a:ln>
                <a:noFill/>
              </a:ln>
              <a:solidFill>
                <a:srgbClr val="000000">
                  <a:lumMod val="65000"/>
                  <a:lumOff val="35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lumMod val="65000"/>
                    <a:lumOff val="35000"/>
                  </a:srgbClr>
                </a:solidFill>
                <a:effectLst/>
                <a:uLnTx/>
                <a:uFillTx/>
                <a:latin typeface="Arial"/>
                <a:ea typeface="+mn-ea"/>
                <a:cs typeface="Arial"/>
              </a:rPr>
              <a:t>Ames/Langley: </a:t>
            </a:r>
            <a:r>
              <a:rPr kumimoji="0" lang="en-US" sz="1100" b="0" i="0" u="none" strike="noStrike" kern="1200" cap="none" spc="0" normalizeH="0" baseline="0" noProof="0">
                <a:ln>
                  <a:noFill/>
                </a:ln>
                <a:solidFill>
                  <a:srgbClr val="000000">
                    <a:lumMod val="65000"/>
                    <a:lumOff val="35000"/>
                  </a:srgbClr>
                </a:solidFill>
                <a:effectLst/>
                <a:uLnTx/>
                <a:uFillTx/>
                <a:latin typeface="Arial"/>
                <a:ea typeface="+mn-ea"/>
                <a:cs typeface="Arial"/>
              </a:rPr>
              <a:t>Flight Deck and Ground-Based Automation Integration; Flight Mechanics; Aerodynamics</a:t>
            </a:r>
            <a:br>
              <a:rPr kumimoji="0" lang="en-US" sz="1100" b="0" i="0" u="none" strike="noStrike" kern="1200" cap="none" spc="0" normalizeH="0" baseline="0" noProof="0">
                <a:ln>
                  <a:noFill/>
                </a:ln>
                <a:solidFill>
                  <a:srgbClr val="000000"/>
                </a:solidFill>
                <a:effectLst/>
                <a:uLnTx/>
                <a:uFillTx/>
                <a:latin typeface="Arial"/>
                <a:ea typeface="+mn-ea"/>
                <a:cs typeface="Arial"/>
              </a:rPr>
            </a:br>
            <a:endParaRPr kumimoji="0" lang="en-US" sz="1100" b="0" i="0" u="none" strike="noStrike" kern="1200" cap="none" spc="0" normalizeH="0" baseline="0" noProof="0">
              <a:ln>
                <a:noFill/>
              </a:ln>
              <a:solidFill>
                <a:srgbClr val="000000">
                  <a:lumMod val="65000"/>
                  <a:lumOff val="35000"/>
                </a:srgbClr>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000000">
                    <a:lumMod val="65000"/>
                    <a:lumOff val="35000"/>
                  </a:srgbClr>
                </a:solidFill>
                <a:effectLst/>
                <a:uLnTx/>
                <a:uFillTx/>
                <a:latin typeface="Arial"/>
                <a:ea typeface="+mn-ea"/>
                <a:cs typeface="Arial"/>
              </a:rPr>
              <a:t>Armstrong/Other Research Centers: </a:t>
            </a:r>
            <a:r>
              <a:rPr kumimoji="0" lang="en-US" sz="1100" b="0" i="0" u="none" strike="noStrike" kern="1200" cap="none" spc="0" normalizeH="0" baseline="0" noProof="0">
                <a:ln>
                  <a:noFill/>
                </a:ln>
                <a:solidFill>
                  <a:srgbClr val="000000">
                    <a:lumMod val="65000"/>
                    <a:lumOff val="35000"/>
                  </a:srgbClr>
                </a:solidFill>
                <a:effectLst/>
                <a:uLnTx/>
                <a:uFillTx/>
                <a:latin typeface="Arial"/>
                <a:ea typeface="+mn-ea"/>
                <a:cs typeface="Arial"/>
              </a:rPr>
              <a:t>Flight Experiment Integration</a:t>
            </a:r>
          </a:p>
        </p:txBody>
      </p:sp>
      <p:grpSp>
        <p:nvGrpSpPr>
          <p:cNvPr id="3" name="Group 2" descr="US map showing NASA centers and highlighting the specific ones doing Aeronautics Research, Ames, Armstrong, Glenn and Langley,">
            <a:extLst>
              <a:ext uri="{FF2B5EF4-FFF2-40B4-BE49-F238E27FC236}">
                <a16:creationId xmlns:a16="http://schemas.microsoft.com/office/drawing/2014/main" id="{BFF50143-9241-3648-F118-0C86EDAAF90E}"/>
              </a:ext>
            </a:extLst>
          </p:cNvPr>
          <p:cNvGrpSpPr/>
          <p:nvPr/>
        </p:nvGrpSpPr>
        <p:grpSpPr>
          <a:xfrm>
            <a:off x="287899" y="1121726"/>
            <a:ext cx="9230270" cy="5017190"/>
            <a:chOff x="287899" y="1121726"/>
            <a:chExt cx="9230270" cy="5017190"/>
          </a:xfrm>
        </p:grpSpPr>
        <p:pic>
          <p:nvPicPr>
            <p:cNvPr id="47" name="Picture 46" descr="US map colored in blue with white outlines for the states.">
              <a:extLst>
                <a:ext uri="{FF2B5EF4-FFF2-40B4-BE49-F238E27FC236}">
                  <a16:creationId xmlns:a16="http://schemas.microsoft.com/office/drawing/2014/main" id="{625A4DB1-E3E8-A449-A1B7-3C2DE64FD19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96633" y="1121726"/>
              <a:ext cx="8109775" cy="5017190"/>
            </a:xfrm>
            <a:prstGeom prst="rect">
              <a:avLst/>
            </a:prstGeom>
          </p:spPr>
        </p:pic>
        <p:sp>
          <p:nvSpPr>
            <p:cNvPr id="48" name="TextBox 47">
              <a:extLst>
                <a:ext uri="{FF2B5EF4-FFF2-40B4-BE49-F238E27FC236}">
                  <a16:creationId xmlns:a16="http://schemas.microsoft.com/office/drawing/2014/main" id="{B1C068DF-E9F6-134D-A342-129BDEFA6970}"/>
                </a:ext>
              </a:extLst>
            </p:cNvPr>
            <p:cNvSpPr txBox="1"/>
            <p:nvPr/>
          </p:nvSpPr>
          <p:spPr>
            <a:xfrm>
              <a:off x="767911" y="3240516"/>
              <a:ext cx="754648" cy="265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DD652D"/>
                  </a:solidFill>
                  <a:effectLst/>
                  <a:uLnTx/>
                  <a:uFillTx/>
                  <a:latin typeface="Arial" panose="020B0604020202020204" pitchFamily="34" charset="0"/>
                  <a:ea typeface="+mn-ea"/>
                  <a:cs typeface="Arial" panose="020B0604020202020204" pitchFamily="34" charset="0"/>
                </a:rPr>
                <a:t>AMES</a:t>
              </a:r>
            </a:p>
          </p:txBody>
        </p:sp>
        <p:sp>
          <p:nvSpPr>
            <p:cNvPr id="66" name="Oval 65" descr="Orange circle (representing NASA Aeronautics Centers) pointing to Mountain View, CA for Ames Research Center.">
              <a:extLst>
                <a:ext uri="{FF2B5EF4-FFF2-40B4-BE49-F238E27FC236}">
                  <a16:creationId xmlns:a16="http://schemas.microsoft.com/office/drawing/2014/main" id="{9E6F1687-D68D-414E-BFA6-AC75C8F86EB4}"/>
                </a:ext>
              </a:extLst>
            </p:cNvPr>
            <p:cNvSpPr>
              <a:spLocks noChangeAspect="1"/>
            </p:cNvSpPr>
            <p:nvPr/>
          </p:nvSpPr>
          <p:spPr bwMode="auto">
            <a:xfrm>
              <a:off x="1350218" y="3304602"/>
              <a:ext cx="147972" cy="147973"/>
            </a:xfrm>
            <a:prstGeom prst="ellipse">
              <a:avLst/>
            </a:prstGeom>
            <a:solidFill>
              <a:srgbClr val="F79646"/>
            </a:solidFill>
            <a:ln w="25400" cap="flat" cmpd="sng" algn="ctr">
              <a:solidFill>
                <a:srgbClr val="F79646">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9" name="TextBox 48">
              <a:extLst>
                <a:ext uri="{FF2B5EF4-FFF2-40B4-BE49-F238E27FC236}">
                  <a16:creationId xmlns:a16="http://schemas.microsoft.com/office/drawing/2014/main" id="{7C0C8C10-0CF1-D84E-A621-196502AEFEB8}"/>
                </a:ext>
              </a:extLst>
            </p:cNvPr>
            <p:cNvSpPr txBox="1"/>
            <p:nvPr/>
          </p:nvSpPr>
          <p:spPr>
            <a:xfrm>
              <a:off x="287899" y="3867731"/>
              <a:ext cx="1412330" cy="265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DD652D"/>
                  </a:solidFill>
                  <a:effectLst/>
                  <a:uLnTx/>
                  <a:uFillTx/>
                  <a:latin typeface="Arial" panose="020B0604020202020204" pitchFamily="34" charset="0"/>
                  <a:ea typeface="+mn-ea"/>
                  <a:cs typeface="Arial" panose="020B0604020202020204" pitchFamily="34" charset="0"/>
                </a:rPr>
                <a:t>ARMSTRONG</a:t>
              </a:r>
            </a:p>
          </p:txBody>
        </p:sp>
        <p:cxnSp>
          <p:nvCxnSpPr>
            <p:cNvPr id="71" name="Straight Connector 70" descr="&quot;&quot;">
              <a:extLst>
                <a:ext uri="{FF2B5EF4-FFF2-40B4-BE49-F238E27FC236}">
                  <a16:creationId xmlns:a16="http://schemas.microsoft.com/office/drawing/2014/main" id="{EF0A1393-6387-1046-B2EB-61026CB14B54}"/>
                </a:ext>
              </a:extLst>
            </p:cNvPr>
            <p:cNvCxnSpPr>
              <a:cxnSpLocks/>
            </p:cNvCxnSpPr>
            <p:nvPr/>
          </p:nvCxnSpPr>
          <p:spPr>
            <a:xfrm flipH="1">
              <a:off x="1423844" y="4005341"/>
              <a:ext cx="473236" cy="0"/>
            </a:xfrm>
            <a:prstGeom prst="line">
              <a:avLst/>
            </a:prstGeom>
            <a:noFill/>
            <a:ln w="19050" cap="flat" cmpd="sng" algn="ctr">
              <a:solidFill>
                <a:srgbClr val="F79646"/>
              </a:solidFill>
              <a:prstDash val="solid"/>
            </a:ln>
            <a:effectLst/>
          </p:spPr>
        </p:cxnSp>
        <p:sp>
          <p:nvSpPr>
            <p:cNvPr id="67" name="Oval 66" descr="Orange circle (representing NASA Aeronautics Centers) pointing to Edwards, CA for Armstrong Flight Research Center">
              <a:extLst>
                <a:ext uri="{FF2B5EF4-FFF2-40B4-BE49-F238E27FC236}">
                  <a16:creationId xmlns:a16="http://schemas.microsoft.com/office/drawing/2014/main" id="{845FAA51-833D-0C45-B669-AEFCDEF6ACA1}"/>
                </a:ext>
              </a:extLst>
            </p:cNvPr>
            <p:cNvSpPr>
              <a:spLocks noChangeAspect="1"/>
            </p:cNvSpPr>
            <p:nvPr/>
          </p:nvSpPr>
          <p:spPr bwMode="auto">
            <a:xfrm>
              <a:off x="1884283" y="3930297"/>
              <a:ext cx="147972" cy="147973"/>
            </a:xfrm>
            <a:prstGeom prst="ellipse">
              <a:avLst/>
            </a:prstGeom>
            <a:solidFill>
              <a:srgbClr val="F79646"/>
            </a:solidFill>
            <a:ln w="25400" cap="flat" cmpd="sng" algn="ctr">
              <a:solidFill>
                <a:srgbClr val="F79646">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4" name="Oval 63" descr="Blue circle pointing to Pasadena, CA for NASA's JPL.">
              <a:extLst>
                <a:ext uri="{FF2B5EF4-FFF2-40B4-BE49-F238E27FC236}">
                  <a16:creationId xmlns:a16="http://schemas.microsoft.com/office/drawing/2014/main" id="{AD2E533E-9F73-A647-92F3-4EAD961049B8}"/>
                </a:ext>
              </a:extLst>
            </p:cNvPr>
            <p:cNvSpPr>
              <a:spLocks noChangeAspect="1"/>
            </p:cNvSpPr>
            <p:nvPr/>
          </p:nvSpPr>
          <p:spPr bwMode="auto">
            <a:xfrm>
              <a:off x="1842579" y="4062202"/>
              <a:ext cx="147972" cy="147973"/>
            </a:xfrm>
            <a:prstGeom prst="ellipse">
              <a:avLst/>
            </a:prstGeom>
            <a:solidFill>
              <a:srgbClr val="558ED5"/>
            </a:solidFill>
            <a:ln w="25400" cap="flat" cmpd="sng" algn="ctr">
              <a:solidFill>
                <a:srgbClr val="1F497D"/>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5" name="TextBox 64">
              <a:extLst>
                <a:ext uri="{FF2B5EF4-FFF2-40B4-BE49-F238E27FC236}">
                  <a16:creationId xmlns:a16="http://schemas.microsoft.com/office/drawing/2014/main" id="{64AAA0AD-FE67-934A-8CD6-92448D6CE016}"/>
                </a:ext>
              </a:extLst>
            </p:cNvPr>
            <p:cNvSpPr txBox="1"/>
            <p:nvPr/>
          </p:nvSpPr>
          <p:spPr>
            <a:xfrm>
              <a:off x="1958269" y="4027854"/>
              <a:ext cx="579687" cy="265213"/>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JPL</a:t>
              </a:r>
            </a:p>
          </p:txBody>
        </p:sp>
        <p:sp>
          <p:nvSpPr>
            <p:cNvPr id="62" name="Oval 61" descr="Blue circle pointing to Houston, TX for NASA's Johnson Center.">
              <a:extLst>
                <a:ext uri="{FF2B5EF4-FFF2-40B4-BE49-F238E27FC236}">
                  <a16:creationId xmlns:a16="http://schemas.microsoft.com/office/drawing/2014/main" id="{C89FF6D9-9AD9-3B42-9B73-25845AB9404B}"/>
                </a:ext>
              </a:extLst>
            </p:cNvPr>
            <p:cNvSpPr/>
            <p:nvPr/>
          </p:nvSpPr>
          <p:spPr bwMode="auto">
            <a:xfrm>
              <a:off x="5286522" y="5286638"/>
              <a:ext cx="147972" cy="147973"/>
            </a:xfrm>
            <a:prstGeom prst="ellipse">
              <a:avLst/>
            </a:prstGeom>
            <a:solidFill>
              <a:srgbClr val="1F497D">
                <a:lumMod val="60000"/>
                <a:lumOff val="40000"/>
              </a:srgbClr>
            </a:solidFill>
            <a:ln w="25400" cap="flat" cmpd="sng" algn="ctr">
              <a:solidFill>
                <a:srgbClr val="1F497D"/>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3" name="TextBox 62">
              <a:extLst>
                <a:ext uri="{FF2B5EF4-FFF2-40B4-BE49-F238E27FC236}">
                  <a16:creationId xmlns:a16="http://schemas.microsoft.com/office/drawing/2014/main" id="{9400EA9B-6A96-3B4A-89E8-8FC82EA54275}"/>
                </a:ext>
              </a:extLst>
            </p:cNvPr>
            <p:cNvSpPr txBox="1"/>
            <p:nvPr/>
          </p:nvSpPr>
          <p:spPr>
            <a:xfrm>
              <a:off x="4558509" y="5022863"/>
              <a:ext cx="1233748" cy="26521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JOHNSON</a:t>
              </a:r>
            </a:p>
          </p:txBody>
        </p:sp>
        <p:sp>
          <p:nvSpPr>
            <p:cNvPr id="58" name="Oval 57" descr="Blue circle pointing to Stennis, MS for NASA's Stennis Space Center.">
              <a:extLst>
                <a:ext uri="{FF2B5EF4-FFF2-40B4-BE49-F238E27FC236}">
                  <a16:creationId xmlns:a16="http://schemas.microsoft.com/office/drawing/2014/main" id="{F803437E-FBD7-3746-BDE2-72FC0DE9D32D}"/>
                </a:ext>
              </a:extLst>
            </p:cNvPr>
            <p:cNvSpPr/>
            <p:nvPr/>
          </p:nvSpPr>
          <p:spPr bwMode="auto">
            <a:xfrm>
              <a:off x="6298340" y="4938825"/>
              <a:ext cx="147972" cy="147973"/>
            </a:xfrm>
            <a:prstGeom prst="ellipse">
              <a:avLst/>
            </a:prstGeom>
            <a:solidFill>
              <a:srgbClr val="1F497D">
                <a:lumMod val="60000"/>
                <a:lumOff val="40000"/>
              </a:srgbClr>
            </a:solidFill>
            <a:ln w="25400" cap="flat" cmpd="sng" algn="ctr">
              <a:solidFill>
                <a:srgbClr val="1F497D"/>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TextBox 58">
              <a:extLst>
                <a:ext uri="{FF2B5EF4-FFF2-40B4-BE49-F238E27FC236}">
                  <a16:creationId xmlns:a16="http://schemas.microsoft.com/office/drawing/2014/main" id="{15380C85-C1FA-624C-96C5-36D4C9091EAD}"/>
                </a:ext>
              </a:extLst>
            </p:cNvPr>
            <p:cNvSpPr txBox="1"/>
            <p:nvPr/>
          </p:nvSpPr>
          <p:spPr>
            <a:xfrm>
              <a:off x="5918270" y="4666021"/>
              <a:ext cx="1056086" cy="265213"/>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STENNIS</a:t>
              </a:r>
            </a:p>
          </p:txBody>
        </p:sp>
        <p:sp>
          <p:nvSpPr>
            <p:cNvPr id="60" name="Oval 59" descr="Blue circle pointing to Cape Canaveral, FL., NASA's Kennedy Space Flight Center.">
              <a:extLst>
                <a:ext uri="{FF2B5EF4-FFF2-40B4-BE49-F238E27FC236}">
                  <a16:creationId xmlns:a16="http://schemas.microsoft.com/office/drawing/2014/main" id="{32B6BDF4-E70C-E742-A7CA-2F54B0CB9C77}"/>
                </a:ext>
              </a:extLst>
            </p:cNvPr>
            <p:cNvSpPr/>
            <p:nvPr/>
          </p:nvSpPr>
          <p:spPr bwMode="auto">
            <a:xfrm>
              <a:off x="7891134" y="5377279"/>
              <a:ext cx="147972" cy="147973"/>
            </a:xfrm>
            <a:prstGeom prst="ellipse">
              <a:avLst/>
            </a:prstGeom>
            <a:solidFill>
              <a:srgbClr val="1F497D">
                <a:lumMod val="60000"/>
                <a:lumOff val="40000"/>
              </a:srgbClr>
            </a:solidFill>
            <a:ln w="25400" cap="flat" cmpd="sng" algn="ctr">
              <a:solidFill>
                <a:srgbClr val="1F497D"/>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1" name="TextBox 60">
              <a:extLst>
                <a:ext uri="{FF2B5EF4-FFF2-40B4-BE49-F238E27FC236}">
                  <a16:creationId xmlns:a16="http://schemas.microsoft.com/office/drawing/2014/main" id="{718A4E92-FE24-884A-A522-73F3A30AF406}"/>
                </a:ext>
              </a:extLst>
            </p:cNvPr>
            <p:cNvSpPr txBox="1"/>
            <p:nvPr/>
          </p:nvSpPr>
          <p:spPr>
            <a:xfrm>
              <a:off x="7997210" y="5312592"/>
              <a:ext cx="1102460" cy="265213"/>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KENNEDY</a:t>
              </a:r>
            </a:p>
          </p:txBody>
        </p:sp>
        <p:sp>
          <p:nvSpPr>
            <p:cNvPr id="56" name="Oval 55" descr="Circle pointing to Huntsville, AL for Marshall Space Flight Center">
              <a:extLst>
                <a:ext uri="{FF2B5EF4-FFF2-40B4-BE49-F238E27FC236}">
                  <a16:creationId xmlns:a16="http://schemas.microsoft.com/office/drawing/2014/main" id="{647323BF-4FAF-3E4D-99FF-16386B6179A4}"/>
                </a:ext>
              </a:extLst>
            </p:cNvPr>
            <p:cNvSpPr/>
            <p:nvPr/>
          </p:nvSpPr>
          <p:spPr bwMode="auto">
            <a:xfrm>
              <a:off x="6681567" y="4375297"/>
              <a:ext cx="145128" cy="147973"/>
            </a:xfrm>
            <a:prstGeom prst="ellipse">
              <a:avLst/>
            </a:prstGeom>
            <a:solidFill>
              <a:srgbClr val="1F497D">
                <a:lumMod val="60000"/>
                <a:lumOff val="40000"/>
              </a:srgbClr>
            </a:solidFill>
            <a:ln w="25400" cap="flat" cmpd="sng" algn="ctr">
              <a:solidFill>
                <a:srgbClr val="1F497D"/>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7" name="TextBox 56">
              <a:extLst>
                <a:ext uri="{FF2B5EF4-FFF2-40B4-BE49-F238E27FC236}">
                  <a16:creationId xmlns:a16="http://schemas.microsoft.com/office/drawing/2014/main" id="{C382C72E-0FAD-5A42-B2AB-BF8BC53C159E}"/>
                </a:ext>
              </a:extLst>
            </p:cNvPr>
            <p:cNvSpPr txBox="1"/>
            <p:nvPr/>
          </p:nvSpPr>
          <p:spPr>
            <a:xfrm>
              <a:off x="6794980" y="4329431"/>
              <a:ext cx="1271096" cy="265213"/>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MARSHALL</a:t>
              </a:r>
            </a:p>
          </p:txBody>
        </p:sp>
        <p:sp>
          <p:nvSpPr>
            <p:cNvPr id="52" name="TextBox 51">
              <a:extLst>
                <a:ext uri="{FF2B5EF4-FFF2-40B4-BE49-F238E27FC236}">
                  <a16:creationId xmlns:a16="http://schemas.microsoft.com/office/drawing/2014/main" id="{CC4EB090-5300-124E-8914-C51CB566BB2C}"/>
                </a:ext>
              </a:extLst>
            </p:cNvPr>
            <p:cNvSpPr txBox="1"/>
            <p:nvPr/>
          </p:nvSpPr>
          <p:spPr>
            <a:xfrm>
              <a:off x="8595571" y="3741397"/>
              <a:ext cx="89132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DD652D"/>
                  </a:solidFill>
                  <a:effectLst/>
                  <a:uLnTx/>
                  <a:uFillTx/>
                  <a:latin typeface="Arial" panose="020B0604020202020204" pitchFamily="34" charset="0"/>
                  <a:ea typeface="+mn-ea"/>
                  <a:cs typeface="Arial" panose="020B0604020202020204" pitchFamily="34" charset="0"/>
                </a:rPr>
                <a:t>LANGLEY</a:t>
              </a:r>
            </a:p>
          </p:txBody>
        </p:sp>
        <p:cxnSp>
          <p:nvCxnSpPr>
            <p:cNvPr id="53" name="Straight Connector 52" descr="&quot;&quot;">
              <a:extLst>
                <a:ext uri="{FF2B5EF4-FFF2-40B4-BE49-F238E27FC236}">
                  <a16:creationId xmlns:a16="http://schemas.microsoft.com/office/drawing/2014/main" id="{F8EC6AF9-82D2-0041-B6C5-C3EDFD75A91B}"/>
                </a:ext>
              </a:extLst>
            </p:cNvPr>
            <p:cNvCxnSpPr>
              <a:cxnSpLocks/>
            </p:cNvCxnSpPr>
            <p:nvPr/>
          </p:nvCxnSpPr>
          <p:spPr>
            <a:xfrm flipH="1" flipV="1">
              <a:off x="8224018" y="3601382"/>
              <a:ext cx="420758" cy="238481"/>
            </a:xfrm>
            <a:prstGeom prst="line">
              <a:avLst/>
            </a:prstGeom>
            <a:noFill/>
            <a:ln w="19050" cap="flat" cmpd="sng" algn="ctr">
              <a:solidFill>
                <a:srgbClr val="F79646"/>
              </a:solidFill>
              <a:prstDash val="solid"/>
            </a:ln>
            <a:effectLst/>
          </p:spPr>
        </p:cxnSp>
        <p:sp>
          <p:nvSpPr>
            <p:cNvPr id="69" name="Oval 68" descr="Orange circle (representing NASA Aeronautics Centers) pointing to Hampton, VA for NASA's Langley Research Center.">
              <a:extLst>
                <a:ext uri="{FF2B5EF4-FFF2-40B4-BE49-F238E27FC236}">
                  <a16:creationId xmlns:a16="http://schemas.microsoft.com/office/drawing/2014/main" id="{5BB1EBFB-8CED-0848-B36E-2BC9E2484754}"/>
                </a:ext>
              </a:extLst>
            </p:cNvPr>
            <p:cNvSpPr/>
            <p:nvPr/>
          </p:nvSpPr>
          <p:spPr bwMode="auto">
            <a:xfrm>
              <a:off x="8221745" y="3531821"/>
              <a:ext cx="147972" cy="147973"/>
            </a:xfrm>
            <a:prstGeom prst="ellipse">
              <a:avLst/>
            </a:prstGeom>
            <a:solidFill>
              <a:srgbClr val="F79646"/>
            </a:solidFill>
            <a:ln w="25400" cap="flat" cmpd="sng" algn="ctr">
              <a:solidFill>
                <a:srgbClr val="F79646">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72" name="TextBox 71">
              <a:extLst>
                <a:ext uri="{FF2B5EF4-FFF2-40B4-BE49-F238E27FC236}">
                  <a16:creationId xmlns:a16="http://schemas.microsoft.com/office/drawing/2014/main" id="{3A96EA01-C396-4647-9178-941FACEF44EE}"/>
                </a:ext>
              </a:extLst>
            </p:cNvPr>
            <p:cNvSpPr txBox="1"/>
            <p:nvPr/>
          </p:nvSpPr>
          <p:spPr>
            <a:xfrm>
              <a:off x="8585637" y="3281690"/>
              <a:ext cx="560716" cy="265213"/>
            </a:xfrm>
            <a:prstGeom prst="rect">
              <a:avLst/>
            </a:prstGeom>
            <a:noFill/>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DD652D"/>
                  </a:solidFill>
                  <a:effectLst/>
                  <a:uLnTx/>
                  <a:uFillTx/>
                  <a:latin typeface="Arial" panose="020B0604020202020204" pitchFamily="34" charset="0"/>
                  <a:ea typeface="+mn-ea"/>
                  <a:cs typeface="Arial" panose="020B0604020202020204" pitchFamily="34" charset="0"/>
                </a:rPr>
                <a:t>HQ</a:t>
              </a:r>
            </a:p>
          </p:txBody>
        </p:sp>
        <p:cxnSp>
          <p:nvCxnSpPr>
            <p:cNvPr id="73" name="Straight Connector 72" descr="&quot;&quot;">
              <a:extLst>
                <a:ext uri="{FF2B5EF4-FFF2-40B4-BE49-F238E27FC236}">
                  <a16:creationId xmlns:a16="http://schemas.microsoft.com/office/drawing/2014/main" id="{1EFB06C8-EA96-0543-BA8B-B1050B58C131}"/>
                </a:ext>
              </a:extLst>
            </p:cNvPr>
            <p:cNvCxnSpPr/>
            <p:nvPr/>
          </p:nvCxnSpPr>
          <p:spPr>
            <a:xfrm flipH="1">
              <a:off x="8073098" y="3394887"/>
              <a:ext cx="541744" cy="10540"/>
            </a:xfrm>
            <a:prstGeom prst="line">
              <a:avLst/>
            </a:prstGeom>
            <a:noFill/>
            <a:ln w="19050" cap="flat" cmpd="sng" algn="ctr">
              <a:solidFill>
                <a:srgbClr val="F79646"/>
              </a:solidFill>
              <a:prstDash val="solid"/>
            </a:ln>
            <a:effectLst/>
          </p:spPr>
        </p:cxnSp>
        <p:sp>
          <p:nvSpPr>
            <p:cNvPr id="74" name="Oval 73" descr="Orange circle (representing NASA Aeronautics Centers) pointing to Washington, DC, NASA Headquarters.">
              <a:extLst>
                <a:ext uri="{FF2B5EF4-FFF2-40B4-BE49-F238E27FC236}">
                  <a16:creationId xmlns:a16="http://schemas.microsoft.com/office/drawing/2014/main" id="{D63ABBE7-9553-6D44-AA2D-19244A59A354}"/>
                </a:ext>
              </a:extLst>
            </p:cNvPr>
            <p:cNvSpPr/>
            <p:nvPr/>
          </p:nvSpPr>
          <p:spPr bwMode="auto">
            <a:xfrm>
              <a:off x="8032015" y="3329325"/>
              <a:ext cx="147972" cy="147973"/>
            </a:xfrm>
            <a:prstGeom prst="ellipse">
              <a:avLst/>
            </a:prstGeom>
            <a:solidFill>
              <a:srgbClr val="F79646"/>
            </a:solidFill>
            <a:ln w="25400" cap="flat" cmpd="sng" algn="ctr">
              <a:solidFill>
                <a:srgbClr val="F79646">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TextBox 54">
              <a:extLst>
                <a:ext uri="{FF2B5EF4-FFF2-40B4-BE49-F238E27FC236}">
                  <a16:creationId xmlns:a16="http://schemas.microsoft.com/office/drawing/2014/main" id="{E8FB5FD4-A8C7-AC4B-94BB-5B18695B4EF3}"/>
                </a:ext>
              </a:extLst>
            </p:cNvPr>
            <p:cNvSpPr txBox="1"/>
            <p:nvPr/>
          </p:nvSpPr>
          <p:spPr>
            <a:xfrm>
              <a:off x="8476143" y="3093367"/>
              <a:ext cx="1042026"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1F497D"/>
                  </a:solidFill>
                  <a:effectLst/>
                  <a:uLnTx/>
                  <a:uFillTx/>
                  <a:latin typeface="Arial" panose="020B0604020202020204" pitchFamily="34" charset="0"/>
                  <a:ea typeface="+mn-ea"/>
                  <a:cs typeface="Arial" panose="020B0604020202020204" pitchFamily="34" charset="0"/>
                </a:rPr>
                <a:t>GODDARD</a:t>
              </a:r>
            </a:p>
          </p:txBody>
        </p:sp>
        <p:cxnSp>
          <p:nvCxnSpPr>
            <p:cNvPr id="83" name="Straight Connector 82" descr="&quot;&quot;">
              <a:extLst>
                <a:ext uri="{FF2B5EF4-FFF2-40B4-BE49-F238E27FC236}">
                  <a16:creationId xmlns:a16="http://schemas.microsoft.com/office/drawing/2014/main" id="{E7EE43D7-1B25-4CDE-A75F-0E0ECE583FB9}"/>
                </a:ext>
              </a:extLst>
            </p:cNvPr>
            <p:cNvCxnSpPr>
              <a:cxnSpLocks/>
            </p:cNvCxnSpPr>
            <p:nvPr/>
          </p:nvCxnSpPr>
          <p:spPr>
            <a:xfrm flipH="1">
              <a:off x="8199770" y="3236833"/>
              <a:ext cx="310004" cy="74564"/>
            </a:xfrm>
            <a:prstGeom prst="line">
              <a:avLst/>
            </a:prstGeom>
            <a:noFill/>
            <a:ln w="19050" cap="flat" cmpd="sng" algn="ctr">
              <a:solidFill>
                <a:srgbClr val="558ED5"/>
              </a:solidFill>
              <a:prstDash val="solid"/>
            </a:ln>
            <a:effectLst/>
          </p:spPr>
        </p:cxnSp>
        <p:sp>
          <p:nvSpPr>
            <p:cNvPr id="70" name="Oval 69" descr="Circle pointing to Greenbelt, MD.">
              <a:extLst>
                <a:ext uri="{FF2B5EF4-FFF2-40B4-BE49-F238E27FC236}">
                  <a16:creationId xmlns:a16="http://schemas.microsoft.com/office/drawing/2014/main" id="{F3DF67B2-1193-0E41-AD0F-B58B01737882}"/>
                </a:ext>
              </a:extLst>
            </p:cNvPr>
            <p:cNvSpPr/>
            <p:nvPr/>
          </p:nvSpPr>
          <p:spPr bwMode="auto">
            <a:xfrm>
              <a:off x="8092314" y="3247685"/>
              <a:ext cx="145128" cy="147973"/>
            </a:xfrm>
            <a:prstGeom prst="ellipse">
              <a:avLst/>
            </a:prstGeom>
            <a:solidFill>
              <a:srgbClr val="1F497D">
                <a:lumMod val="60000"/>
                <a:lumOff val="40000"/>
              </a:srgbClr>
            </a:solidFill>
            <a:ln w="25400" cap="flat" cmpd="sng" algn="ctr">
              <a:solidFill>
                <a:srgbClr val="1F497D"/>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68" name="Oval 67" descr="Orange circle (representing NASA Aeronautics Centers) pointing to Cleveland, OH for NASA's Glenn Research Center.">
              <a:extLst>
                <a:ext uri="{FF2B5EF4-FFF2-40B4-BE49-F238E27FC236}">
                  <a16:creationId xmlns:a16="http://schemas.microsoft.com/office/drawing/2014/main" id="{15BE7FA0-0808-5F46-AB02-0DE22CE851BA}"/>
                </a:ext>
              </a:extLst>
            </p:cNvPr>
            <p:cNvSpPr/>
            <p:nvPr/>
          </p:nvSpPr>
          <p:spPr bwMode="auto">
            <a:xfrm flipH="1">
              <a:off x="7373429" y="2874379"/>
              <a:ext cx="146303" cy="146303"/>
            </a:xfrm>
            <a:prstGeom prst="ellipse">
              <a:avLst/>
            </a:prstGeom>
            <a:solidFill>
              <a:srgbClr val="F79646"/>
            </a:solidFill>
            <a:ln w="25400" cap="flat" cmpd="sng" algn="ctr">
              <a:solidFill>
                <a:srgbClr val="F79646">
                  <a:shade val="50000"/>
                </a:srgbClr>
              </a:solidFill>
              <a:prstDash val="soli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51" name="Straight Connector 50" descr="&quot;&quot;">
              <a:extLst>
                <a:ext uri="{FF2B5EF4-FFF2-40B4-BE49-F238E27FC236}">
                  <a16:creationId xmlns:a16="http://schemas.microsoft.com/office/drawing/2014/main" id="{88F686C7-9A07-B945-AC73-A866873B7155}"/>
                </a:ext>
              </a:extLst>
            </p:cNvPr>
            <p:cNvCxnSpPr/>
            <p:nvPr/>
          </p:nvCxnSpPr>
          <p:spPr>
            <a:xfrm>
              <a:off x="7438595" y="2664630"/>
              <a:ext cx="0" cy="308451"/>
            </a:xfrm>
            <a:prstGeom prst="line">
              <a:avLst/>
            </a:prstGeom>
            <a:noFill/>
            <a:ln w="19050" cap="flat" cmpd="sng" algn="ctr">
              <a:solidFill>
                <a:srgbClr val="F79646"/>
              </a:solidFill>
              <a:prstDash val="solid"/>
            </a:ln>
            <a:effectLst/>
          </p:spPr>
        </p:cxnSp>
        <p:sp>
          <p:nvSpPr>
            <p:cNvPr id="50" name="TextBox 49">
              <a:extLst>
                <a:ext uri="{FF2B5EF4-FFF2-40B4-BE49-F238E27FC236}">
                  <a16:creationId xmlns:a16="http://schemas.microsoft.com/office/drawing/2014/main" id="{E5EDCE0F-F226-C14E-9081-CF7D6AB22FDD}"/>
                </a:ext>
              </a:extLst>
            </p:cNvPr>
            <p:cNvSpPr txBox="1"/>
            <p:nvPr/>
          </p:nvSpPr>
          <p:spPr>
            <a:xfrm>
              <a:off x="7152004" y="2431487"/>
              <a:ext cx="749583"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srgbClr val="DD652D"/>
                  </a:solidFill>
                  <a:effectLst/>
                  <a:uLnTx/>
                  <a:uFillTx/>
                  <a:latin typeface="Arial" panose="020B0604020202020204" pitchFamily="34" charset="0"/>
                  <a:ea typeface="+mn-ea"/>
                  <a:cs typeface="Arial" panose="020B0604020202020204" pitchFamily="34" charset="0"/>
                </a:rPr>
                <a:t>GLENN</a:t>
              </a:r>
            </a:p>
          </p:txBody>
        </p:sp>
      </p:grpSp>
      <p:sp>
        <p:nvSpPr>
          <p:cNvPr id="15" name="TextBox 26">
            <a:extLst>
              <a:ext uri="{FF2B5EF4-FFF2-40B4-BE49-F238E27FC236}">
                <a16:creationId xmlns:a16="http://schemas.microsoft.com/office/drawing/2014/main" id="{C3E0A1DB-0873-B14C-AF0C-E8965DF59149}"/>
              </a:ext>
            </a:extLst>
          </p:cNvPr>
          <p:cNvSpPr txBox="1">
            <a:spLocks noChangeArrowheads="1"/>
          </p:cNvSpPr>
          <p:nvPr/>
        </p:nvSpPr>
        <p:spPr bwMode="auto">
          <a:xfrm>
            <a:off x="9556690" y="1064740"/>
            <a:ext cx="982133" cy="27699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a:ln>
                  <a:noFill/>
                </a:ln>
                <a:solidFill>
                  <a:srgbClr val="7F7F7F"/>
                </a:solidFill>
                <a:effectLst/>
                <a:uLnTx/>
                <a:uFillTx/>
                <a:latin typeface="Arial"/>
                <a:ea typeface="+mn-ea"/>
                <a:cs typeface="+mn-cs"/>
              </a:rPr>
              <a:t>AMES</a:t>
            </a:r>
          </a:p>
        </p:txBody>
      </p:sp>
      <p:pic>
        <p:nvPicPr>
          <p:cNvPr id="8" name="Picture 7" descr="Two men working on computers and looking at the screens surrounded by a simulation wall of monitors of the city of San Francisco.">
            <a:extLst>
              <a:ext uri="{FF2B5EF4-FFF2-40B4-BE49-F238E27FC236}">
                <a16:creationId xmlns:a16="http://schemas.microsoft.com/office/drawing/2014/main" id="{56E4D2BB-7E7F-87C0-B52A-01DD73ED9D58}"/>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623713" y="1289051"/>
            <a:ext cx="982075" cy="975848"/>
          </a:xfrm>
          <a:prstGeom prst="rect">
            <a:avLst/>
          </a:prstGeom>
        </p:spPr>
      </p:pic>
      <p:sp>
        <p:nvSpPr>
          <p:cNvPr id="76" name="TextBox 26">
            <a:extLst>
              <a:ext uri="{FF2B5EF4-FFF2-40B4-BE49-F238E27FC236}">
                <a16:creationId xmlns:a16="http://schemas.microsoft.com/office/drawing/2014/main" id="{1284A674-19D3-D94E-B4EA-9DA6B3D4E6BF}"/>
              </a:ext>
            </a:extLst>
          </p:cNvPr>
          <p:cNvSpPr txBox="1">
            <a:spLocks noChangeArrowheads="1"/>
          </p:cNvSpPr>
          <p:nvPr/>
        </p:nvSpPr>
        <p:spPr bwMode="auto">
          <a:xfrm>
            <a:off x="10620808" y="1451494"/>
            <a:ext cx="1308148" cy="738664"/>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a:ln>
                  <a:noFill/>
                </a:ln>
                <a:solidFill>
                  <a:srgbClr val="7F7F7F"/>
                </a:solidFill>
                <a:effectLst/>
                <a:uLnTx/>
                <a:uFillTx/>
                <a:latin typeface="Arial"/>
                <a:ea typeface="+mn-ea"/>
                <a:cs typeface="+mn-cs"/>
              </a:rPr>
              <a:t>Airspace Management, Simulations, </a:t>
            </a:r>
            <a:br>
              <a:rPr kumimoji="0" lang="en-US" sz="1020" b="0" i="0" u="none" strike="noStrike" kern="1200" cap="none" spc="0" normalizeH="0" baseline="0" noProof="0">
                <a:ln>
                  <a:noFill/>
                </a:ln>
                <a:solidFill>
                  <a:srgbClr val="7F7F7F"/>
                </a:solidFill>
                <a:effectLst/>
                <a:uLnTx/>
                <a:uFillTx/>
                <a:latin typeface="Arial"/>
                <a:ea typeface="+mn-ea"/>
                <a:cs typeface="+mn-cs"/>
              </a:rPr>
            </a:br>
            <a:r>
              <a:rPr kumimoji="0" lang="en-US" sz="1020" b="0" i="0" u="none" strike="noStrike" kern="1200" cap="none" spc="0" normalizeH="0" baseline="0" noProof="0">
                <a:ln>
                  <a:noFill/>
                </a:ln>
                <a:solidFill>
                  <a:srgbClr val="7F7F7F"/>
                </a:solidFill>
                <a:effectLst/>
                <a:uLnTx/>
                <a:uFillTx/>
                <a:latin typeface="Arial"/>
                <a:ea typeface="+mn-ea"/>
                <a:cs typeface="+mn-cs"/>
              </a:rPr>
              <a:t>Tech Integration</a:t>
            </a:r>
          </a:p>
        </p:txBody>
      </p:sp>
      <p:sp>
        <p:nvSpPr>
          <p:cNvPr id="13" name="TextBox 28">
            <a:extLst>
              <a:ext uri="{FF2B5EF4-FFF2-40B4-BE49-F238E27FC236}">
                <a16:creationId xmlns:a16="http://schemas.microsoft.com/office/drawing/2014/main" id="{B7F42FC0-DDB3-A44F-8A25-43857E1D9C6A}"/>
              </a:ext>
            </a:extLst>
          </p:cNvPr>
          <p:cNvSpPr txBox="1">
            <a:spLocks noChangeArrowheads="1"/>
          </p:cNvSpPr>
          <p:nvPr/>
        </p:nvSpPr>
        <p:spPr bwMode="auto">
          <a:xfrm>
            <a:off x="9544215" y="2379565"/>
            <a:ext cx="1157932" cy="27699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a:ln>
                  <a:noFill/>
                </a:ln>
                <a:solidFill>
                  <a:srgbClr val="7F7F7F"/>
                </a:solidFill>
                <a:effectLst/>
                <a:uLnTx/>
                <a:uFillTx/>
                <a:latin typeface="Arial"/>
                <a:ea typeface="+mn-ea"/>
                <a:cs typeface="+mn-cs"/>
              </a:rPr>
              <a:t>ARMSTRONG</a:t>
            </a:r>
          </a:p>
        </p:txBody>
      </p:sp>
      <p:pic>
        <p:nvPicPr>
          <p:cNvPr id="10" name="Picture 9" descr="Research pilot Carrie Worth stands in front of the G-III aircraft at NASA’s Armstrong Flight Research Center in Edwards, California.">
            <a:extLst>
              <a:ext uri="{FF2B5EF4-FFF2-40B4-BE49-F238E27FC236}">
                <a16:creationId xmlns:a16="http://schemas.microsoft.com/office/drawing/2014/main" id="{8D540682-24FF-AEBB-B16F-AA4975C2C3D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623714" y="2624520"/>
            <a:ext cx="981075" cy="970258"/>
          </a:xfrm>
          <a:prstGeom prst="rect">
            <a:avLst/>
          </a:prstGeom>
        </p:spPr>
      </p:pic>
      <p:sp>
        <p:nvSpPr>
          <p:cNvPr id="79" name="TextBox 26">
            <a:extLst>
              <a:ext uri="{FF2B5EF4-FFF2-40B4-BE49-F238E27FC236}">
                <a16:creationId xmlns:a16="http://schemas.microsoft.com/office/drawing/2014/main" id="{E8AE1881-5CDA-D548-B043-A5B06390AD3E}"/>
              </a:ext>
            </a:extLst>
          </p:cNvPr>
          <p:cNvSpPr txBox="1">
            <a:spLocks noChangeArrowheads="1"/>
          </p:cNvSpPr>
          <p:nvPr/>
        </p:nvSpPr>
        <p:spPr bwMode="auto">
          <a:xfrm>
            <a:off x="10620808" y="2806264"/>
            <a:ext cx="1308148" cy="57708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a:ln>
                  <a:noFill/>
                </a:ln>
                <a:solidFill>
                  <a:srgbClr val="7F7F7F"/>
                </a:solidFill>
                <a:effectLst/>
                <a:uLnTx/>
                <a:uFillTx/>
                <a:latin typeface="Arial"/>
                <a:ea typeface="+mn-ea"/>
                <a:cs typeface="+mn-cs"/>
              </a:rPr>
              <a:t>Flight Research and Support, Aerodynamics</a:t>
            </a:r>
          </a:p>
        </p:txBody>
      </p:sp>
      <p:sp>
        <p:nvSpPr>
          <p:cNvPr id="77" name="TextBox 28">
            <a:extLst>
              <a:ext uri="{FF2B5EF4-FFF2-40B4-BE49-F238E27FC236}">
                <a16:creationId xmlns:a16="http://schemas.microsoft.com/office/drawing/2014/main" id="{2A5368D7-ACFE-A94B-9675-97450124AA21}"/>
              </a:ext>
            </a:extLst>
          </p:cNvPr>
          <p:cNvSpPr txBox="1">
            <a:spLocks noChangeArrowheads="1"/>
          </p:cNvSpPr>
          <p:nvPr/>
        </p:nvSpPr>
        <p:spPr bwMode="auto">
          <a:xfrm>
            <a:off x="9544215" y="3717390"/>
            <a:ext cx="1157932" cy="27699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a:ln>
                  <a:noFill/>
                </a:ln>
                <a:solidFill>
                  <a:srgbClr val="7F7F7F"/>
                </a:solidFill>
                <a:effectLst/>
                <a:uLnTx/>
                <a:uFillTx/>
                <a:latin typeface="Arial"/>
                <a:ea typeface="+mn-ea"/>
                <a:cs typeface="+mn-cs"/>
              </a:rPr>
              <a:t>GLENN</a:t>
            </a:r>
          </a:p>
        </p:txBody>
      </p:sp>
      <p:pic>
        <p:nvPicPr>
          <p:cNvPr id="12" name="Picture 11" descr="Curtis Flack (left) and Paul von Hardenberg inspect the ice formation on the spinner of an Advanced Air Mobility proprotor model tested in the Icing Research Tunnel at NASA’s Glenn Research Center in Cleveland.">
            <a:extLst>
              <a:ext uri="{FF2B5EF4-FFF2-40B4-BE49-F238E27FC236}">
                <a16:creationId xmlns:a16="http://schemas.microsoft.com/office/drawing/2014/main" id="{E40A19B4-79CC-C5C8-C933-46BEB4DA70E0}"/>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630064" y="3951920"/>
            <a:ext cx="984250" cy="986937"/>
          </a:xfrm>
          <a:prstGeom prst="rect">
            <a:avLst/>
          </a:prstGeom>
        </p:spPr>
      </p:pic>
      <p:sp>
        <p:nvSpPr>
          <p:cNvPr id="80" name="TextBox 26">
            <a:extLst>
              <a:ext uri="{FF2B5EF4-FFF2-40B4-BE49-F238E27FC236}">
                <a16:creationId xmlns:a16="http://schemas.microsoft.com/office/drawing/2014/main" id="{BC4BD7B1-EC2F-7E4E-96DB-48D6689A3659}"/>
              </a:ext>
            </a:extLst>
          </p:cNvPr>
          <p:cNvSpPr txBox="1">
            <a:spLocks noChangeArrowheads="1"/>
          </p:cNvSpPr>
          <p:nvPr/>
        </p:nvSpPr>
        <p:spPr bwMode="auto">
          <a:xfrm>
            <a:off x="10620808" y="4099142"/>
            <a:ext cx="1308148" cy="57708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a:ln>
                  <a:noFill/>
                </a:ln>
                <a:solidFill>
                  <a:srgbClr val="7F7F7F"/>
                </a:solidFill>
                <a:effectLst/>
                <a:uLnTx/>
                <a:uFillTx/>
                <a:latin typeface="Arial"/>
                <a:ea typeface="+mn-ea"/>
                <a:cs typeface="+mn-cs"/>
              </a:rPr>
              <a:t>Propulsion Research, Flight Communications</a:t>
            </a:r>
          </a:p>
        </p:txBody>
      </p:sp>
      <p:sp>
        <p:nvSpPr>
          <p:cNvPr id="78" name="TextBox 28">
            <a:extLst>
              <a:ext uri="{FF2B5EF4-FFF2-40B4-BE49-F238E27FC236}">
                <a16:creationId xmlns:a16="http://schemas.microsoft.com/office/drawing/2014/main" id="{C1AA3DDC-963F-6542-93E5-20ABB4F60094}"/>
              </a:ext>
            </a:extLst>
          </p:cNvPr>
          <p:cNvSpPr txBox="1">
            <a:spLocks noChangeArrowheads="1"/>
          </p:cNvSpPr>
          <p:nvPr/>
        </p:nvSpPr>
        <p:spPr bwMode="auto">
          <a:xfrm>
            <a:off x="9541969" y="5099602"/>
            <a:ext cx="1157932" cy="27699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0" u="none" strike="noStrike" kern="1200" cap="none" spc="0" normalizeH="0" baseline="0" noProof="0">
                <a:ln>
                  <a:noFill/>
                </a:ln>
                <a:solidFill>
                  <a:srgbClr val="7F7F7F"/>
                </a:solidFill>
                <a:effectLst/>
                <a:uLnTx/>
                <a:uFillTx/>
                <a:latin typeface="Arial"/>
                <a:ea typeface="+mn-ea"/>
                <a:cs typeface="+mn-cs"/>
              </a:rPr>
              <a:t>LANGLEY</a:t>
            </a:r>
          </a:p>
        </p:txBody>
      </p:sp>
      <p:pic>
        <p:nvPicPr>
          <p:cNvPr id="5" name="Picture 4" descr="A drone flying in the air. In the background is a line a trees and blue skies.">
            <a:extLst>
              <a:ext uri="{FF2B5EF4-FFF2-40B4-BE49-F238E27FC236}">
                <a16:creationId xmlns:a16="http://schemas.microsoft.com/office/drawing/2014/main" id="{C1F67512-481B-3F6B-5615-30E49D23DDBF}"/>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9636124" y="5314950"/>
            <a:ext cx="965201" cy="977900"/>
          </a:xfrm>
          <a:prstGeom prst="rect">
            <a:avLst/>
          </a:prstGeom>
        </p:spPr>
      </p:pic>
      <p:sp>
        <p:nvSpPr>
          <p:cNvPr id="81" name="TextBox 26">
            <a:extLst>
              <a:ext uri="{FF2B5EF4-FFF2-40B4-BE49-F238E27FC236}">
                <a16:creationId xmlns:a16="http://schemas.microsoft.com/office/drawing/2014/main" id="{2B79DE21-A662-8A4A-8CB7-5DE0F618D683}"/>
              </a:ext>
            </a:extLst>
          </p:cNvPr>
          <p:cNvSpPr txBox="1">
            <a:spLocks noChangeArrowheads="1"/>
          </p:cNvSpPr>
          <p:nvPr/>
        </p:nvSpPr>
        <p:spPr bwMode="auto">
          <a:xfrm>
            <a:off x="10620808" y="5341921"/>
            <a:ext cx="1468488" cy="877163"/>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20" b="0" i="0" u="none" strike="noStrike" kern="1200" cap="none" spc="0" normalizeH="0" baseline="0" noProof="0">
                <a:ln>
                  <a:noFill/>
                </a:ln>
                <a:solidFill>
                  <a:srgbClr val="7F7F7F"/>
                </a:solidFill>
                <a:effectLst/>
                <a:uLnTx/>
                <a:uFillTx/>
                <a:latin typeface="Arial"/>
                <a:ea typeface="+mn-ea"/>
                <a:cs typeface="+mn-cs"/>
              </a:rPr>
              <a:t>Airspace Ops, Vehicle Aerodynamics and Integration, Mobile Testing, Autonomous Flight Research</a:t>
            </a:r>
          </a:p>
        </p:txBody>
      </p:sp>
      <p:sp>
        <p:nvSpPr>
          <p:cNvPr id="6" name="Date Placeholder 3">
            <a:extLst>
              <a:ext uri="{FF2B5EF4-FFF2-40B4-BE49-F238E27FC236}">
                <a16:creationId xmlns:a16="http://schemas.microsoft.com/office/drawing/2014/main" id="{9CEBD428-F0D6-1245-BE76-0104F77D1DCB}"/>
              </a:ext>
            </a:extLst>
          </p:cNvPr>
          <p:cNvSpPr>
            <a:spLocks noGrp="1"/>
          </p:cNvSpPr>
          <p:nvPr>
            <p:ph type="dt" sz="half" idx="10"/>
          </p:nvPr>
        </p:nvSpPr>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rPr>
              <a:t>www.nasa.gov   |</a:t>
            </a:r>
          </a:p>
        </p:txBody>
      </p:sp>
      <p:sp>
        <p:nvSpPr>
          <p:cNvPr id="7" name="Slide Number Placeholder 5">
            <a:extLst>
              <a:ext uri="{FF2B5EF4-FFF2-40B4-BE49-F238E27FC236}">
                <a16:creationId xmlns:a16="http://schemas.microsoft.com/office/drawing/2014/main" id="{E25CD45A-F57C-CD41-8FB6-9E0961A57AEE}"/>
              </a:ext>
            </a:extLst>
          </p:cNvPr>
          <p:cNvSpPr>
            <a:spLocks noGrp="1"/>
          </p:cNvSpPr>
          <p:nvPr>
            <p:ph type="sldNum" sz="quarter" idx="12"/>
          </p:nvPr>
        </p:nvSpPr>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000000">
                    <a:lumMod val="75000"/>
                    <a:lumOff val="25000"/>
                  </a:srgb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800" b="0" i="0" u="none" strike="noStrike" kern="1200" cap="none" spc="0" normalizeH="0" baseline="0" noProof="0">
              <a:ln>
                <a:noFill/>
              </a:ln>
              <a:solidFill>
                <a:srgbClr val="000000">
                  <a:lumMod val="75000"/>
                  <a:lumOff val="25000"/>
                </a:srgbClr>
              </a:solidFill>
              <a:effectLst/>
              <a:uLnTx/>
              <a:uFillTx/>
              <a:latin typeface="Arial"/>
              <a:ea typeface="+mn-ea"/>
              <a:cs typeface="+mn-cs"/>
            </a:endParaRPr>
          </a:p>
        </p:txBody>
      </p:sp>
    </p:spTree>
    <p:extLst>
      <p:ext uri="{BB962C8B-B14F-4D97-AF65-F5344CB8AC3E}">
        <p14:creationId xmlns:p14="http://schemas.microsoft.com/office/powerpoint/2010/main" val="491791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Image of airplanes at their gate assignment during sunset.">
            <a:extLst>
              <a:ext uri="{FF2B5EF4-FFF2-40B4-BE49-F238E27FC236}">
                <a16:creationId xmlns:a16="http://schemas.microsoft.com/office/drawing/2014/main" id="{63A8C1A4-B2CB-094D-8D28-8B310564F07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 name="Title 1">
            <a:extLst>
              <a:ext uri="{FF2B5EF4-FFF2-40B4-BE49-F238E27FC236}">
                <a16:creationId xmlns:a16="http://schemas.microsoft.com/office/drawing/2014/main" id="{C657E163-2EE1-B045-9E6D-3BCB7B56913F}"/>
              </a:ext>
            </a:extLst>
          </p:cNvPr>
          <p:cNvSpPr>
            <a:spLocks noGrp="1"/>
          </p:cNvSpPr>
          <p:nvPr>
            <p:ph type="title"/>
          </p:nvPr>
        </p:nvSpPr>
        <p:spPr/>
        <p:txBody>
          <a:bodyPr/>
          <a:lstStyle/>
          <a:p>
            <a:r>
              <a:rPr lang="en-US"/>
              <a:t>Aviation is Vital to our Nation’s Economy</a:t>
            </a:r>
          </a:p>
        </p:txBody>
      </p:sp>
      <p:sp>
        <p:nvSpPr>
          <p:cNvPr id="8" name="TextBox 7">
            <a:extLst>
              <a:ext uri="{FF2B5EF4-FFF2-40B4-BE49-F238E27FC236}">
                <a16:creationId xmlns:a16="http://schemas.microsoft.com/office/drawing/2014/main" id="{E4F3F774-B47F-4743-9532-1443C814339C}"/>
              </a:ext>
            </a:extLst>
          </p:cNvPr>
          <p:cNvSpPr txBox="1"/>
          <p:nvPr/>
        </p:nvSpPr>
        <p:spPr>
          <a:xfrm>
            <a:off x="218754" y="4182724"/>
            <a:ext cx="10469038" cy="2369880"/>
          </a:xfrm>
          <a:prstGeom prst="rect">
            <a:avLst/>
          </a:prstGeom>
          <a:noFill/>
        </p:spPr>
        <p:txBody>
          <a:bodyPr wrap="square" lIns="91440" tIns="45720" rIns="91440" bIns="45720" rtlCol="0" anchor="t">
            <a:spAutoFit/>
          </a:bodyPr>
          <a:lstStyle/>
          <a:p>
            <a:pPr marL="29718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1600" b="0" i="0" u="none" strike="noStrike" kern="1200" cap="none" spc="0" normalizeH="0" baseline="0" noProof="0">
                <a:ln>
                  <a:noFill/>
                </a:ln>
                <a:solidFill>
                  <a:srgbClr val="FFFFFF"/>
                </a:solidFill>
                <a:effectLst/>
                <a:uLnTx/>
                <a:uFillTx/>
                <a:latin typeface="Arial"/>
                <a:ea typeface="+mn-lt"/>
                <a:cs typeface="Arial"/>
              </a:rPr>
              <a:t>$</a:t>
            </a:r>
            <a:r>
              <a:rPr lang="en-US" sz="1600">
                <a:solidFill>
                  <a:srgbClr val="FFFFFF"/>
                </a:solidFill>
                <a:latin typeface="Arial"/>
                <a:ea typeface="+mn-lt"/>
                <a:cs typeface="Arial"/>
              </a:rPr>
              <a:t>1.37</a:t>
            </a:r>
            <a:r>
              <a:rPr kumimoji="0" lang="en-US" sz="1600" b="0" i="0" u="none" strike="noStrike" kern="1200" cap="none" spc="0" normalizeH="0" baseline="0" noProof="0">
                <a:ln>
                  <a:noFill/>
                </a:ln>
                <a:solidFill>
                  <a:srgbClr val="FFFFFF"/>
                </a:solidFill>
                <a:effectLst/>
                <a:uLnTx/>
                <a:uFillTx/>
                <a:latin typeface="Arial"/>
                <a:ea typeface="+mn-lt"/>
                <a:cs typeface="Arial"/>
              </a:rPr>
              <a:t> trillion economic impact from commercial aviation in </a:t>
            </a:r>
            <a:r>
              <a:rPr lang="en-US" sz="1600">
                <a:solidFill>
                  <a:srgbClr val="FFFFFF"/>
                </a:solidFill>
                <a:latin typeface="Arial"/>
                <a:ea typeface="+mn-lt"/>
                <a:cs typeface="Arial"/>
              </a:rPr>
              <a:t>2023*</a:t>
            </a:r>
            <a:endParaRPr kumimoji="0" lang="en-US" sz="1600" b="0" i="0" u="none" strike="noStrike" kern="1200" cap="none" spc="0" normalizeH="0" baseline="0" noProof="0">
              <a:ln>
                <a:noFill/>
              </a:ln>
              <a:solidFill>
                <a:srgbClr val="FFFFFF"/>
              </a:solidFill>
              <a:effectLst/>
              <a:uLnTx/>
              <a:uFillTx/>
              <a:latin typeface="Arial"/>
              <a:ea typeface="+mn-lt"/>
              <a:cs typeface="Arial"/>
            </a:endParaRPr>
          </a:p>
          <a:p>
            <a:pPr marL="29718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1600" b="0" i="0" u="none" strike="noStrike" kern="1200" cap="none" spc="0" normalizeH="0" baseline="0" noProof="0">
                <a:ln>
                  <a:noFill/>
                </a:ln>
                <a:solidFill>
                  <a:srgbClr val="FFFFFF"/>
                </a:solidFill>
                <a:effectLst/>
                <a:uLnTx/>
                <a:uFillTx/>
                <a:latin typeface="Arial"/>
                <a:ea typeface="+mn-lt"/>
                <a:cs typeface="Arial"/>
              </a:rPr>
              <a:t>$77.3 billion </a:t>
            </a:r>
            <a:r>
              <a:rPr lang="en-US" sz="1600">
                <a:solidFill>
                  <a:srgbClr val="FFFFFF"/>
                </a:solidFill>
                <a:latin typeface="Arial"/>
                <a:ea typeface="+mn-lt"/>
                <a:cs typeface="Arial"/>
              </a:rPr>
              <a:t>positive</a:t>
            </a:r>
            <a:r>
              <a:rPr kumimoji="0" lang="en-US" sz="1600" b="0" i="0" u="none" strike="noStrike" kern="1200" cap="none" spc="0" normalizeH="0" baseline="0" noProof="0">
                <a:ln>
                  <a:noFill/>
                </a:ln>
                <a:solidFill>
                  <a:srgbClr val="FFFFFF"/>
                </a:solidFill>
                <a:effectLst/>
                <a:uLnTx/>
                <a:uFillTx/>
                <a:latin typeface="Arial"/>
                <a:ea typeface="+mn-lt"/>
                <a:cs typeface="Arial"/>
              </a:rPr>
              <a:t> manufacturing trade balance in 2022</a:t>
            </a:r>
            <a:r>
              <a:rPr lang="en-US" sz="1600">
                <a:solidFill>
                  <a:srgbClr val="FFFFFF"/>
                </a:solidFill>
                <a:latin typeface="Arial"/>
                <a:ea typeface="+mn-lt"/>
                <a:cs typeface="Arial"/>
              </a:rPr>
              <a:t>**</a:t>
            </a:r>
            <a:endParaRPr lang="en-US" sz="1600" b="0" i="0" u="none" strike="noStrike" kern="1200" cap="none" spc="0" normalizeH="0" baseline="0" noProof="0">
              <a:ln>
                <a:noFill/>
              </a:ln>
              <a:solidFill>
                <a:srgbClr val="FFFFFF"/>
              </a:solidFill>
              <a:effectLst/>
              <a:uLnTx/>
              <a:uFillTx/>
              <a:latin typeface="Arial"/>
              <a:ea typeface="+mn-lt"/>
              <a:cs typeface="Arial"/>
            </a:endParaRPr>
          </a:p>
          <a:p>
            <a:pPr marL="29718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1600" b="0" i="0" u="none" strike="noStrike" kern="1200" cap="none" spc="0" normalizeH="0" baseline="0" noProof="0">
                <a:ln>
                  <a:noFill/>
                </a:ln>
                <a:solidFill>
                  <a:srgbClr val="FFFFFF"/>
                </a:solidFill>
                <a:effectLst/>
                <a:uLnTx/>
                <a:uFillTx/>
                <a:latin typeface="Arial"/>
                <a:ea typeface="+mn-lt"/>
                <a:cs typeface="Arial"/>
              </a:rPr>
              <a:t>8.97 million flights by U.S. carriers worldwide in 2022</a:t>
            </a:r>
            <a:r>
              <a:rPr lang="en-US" sz="1600">
                <a:solidFill>
                  <a:srgbClr val="FFFFFF"/>
                </a:solidFill>
                <a:latin typeface="Arial"/>
                <a:ea typeface="+mn-lt"/>
                <a:cs typeface="Arial"/>
              </a:rPr>
              <a:t>***</a:t>
            </a:r>
            <a:endParaRPr kumimoji="0" lang="en-US" sz="1600" b="0" i="0" u="none" strike="noStrike" kern="1200" cap="none" spc="0" normalizeH="0" baseline="0" noProof="0">
              <a:ln>
                <a:noFill/>
              </a:ln>
              <a:solidFill>
                <a:srgbClr val="FFFFFF"/>
              </a:solidFill>
              <a:effectLst/>
              <a:uLnTx/>
              <a:uFillTx/>
              <a:latin typeface="Arial"/>
              <a:ea typeface="+mn-ea"/>
              <a:cs typeface="Arial"/>
            </a:endParaRPr>
          </a:p>
          <a:p>
            <a:pPr marL="29718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1600" b="0" i="0" u="none" strike="noStrike" kern="1200" cap="none" spc="0" normalizeH="0" baseline="0" noProof="0">
                <a:ln>
                  <a:noFill/>
                </a:ln>
                <a:solidFill>
                  <a:srgbClr val="FFFFFF"/>
                </a:solidFill>
                <a:effectLst/>
                <a:uLnTx/>
                <a:uFillTx/>
                <a:latin typeface="Arial"/>
                <a:ea typeface="+mn-lt"/>
                <a:cs typeface="Arial"/>
              </a:rPr>
              <a:t>24 million tons of freight transported by U.S. airlines in 2022</a:t>
            </a:r>
            <a:r>
              <a:rPr lang="en-US" sz="1600">
                <a:solidFill>
                  <a:srgbClr val="FFFFFF"/>
                </a:solidFill>
                <a:latin typeface="Arial"/>
                <a:ea typeface="+mn-lt"/>
                <a:cs typeface="Arial"/>
              </a:rPr>
              <a:t>***</a:t>
            </a:r>
            <a:endParaRPr kumimoji="0" lang="en-US" sz="1600" b="0" i="0" u="none" strike="noStrike" kern="1200" cap="none" spc="0" normalizeH="0" baseline="0" noProof="0">
              <a:ln>
                <a:noFill/>
              </a:ln>
              <a:solidFill>
                <a:srgbClr val="FFFFFF"/>
              </a:solidFill>
              <a:effectLst/>
              <a:uLnTx/>
              <a:uFillTx/>
              <a:latin typeface="Arial"/>
              <a:ea typeface="+mn-ea"/>
              <a:cs typeface="Arial"/>
            </a:endParaRPr>
          </a:p>
          <a:p>
            <a:pPr marL="297180" marR="0" lvl="0" indent="-285750" algn="l" defTabSz="457200" rtl="0" eaLnBrk="1" fontAlgn="auto" latinLnBrk="0" hangingPunct="1">
              <a:lnSpc>
                <a:spcPct val="100000"/>
              </a:lnSpc>
              <a:spcBef>
                <a:spcPts val="0"/>
              </a:spcBef>
              <a:spcAft>
                <a:spcPts val="0"/>
              </a:spcAft>
              <a:buClrTx/>
              <a:buSzTx/>
              <a:buFont typeface="Arial,Sans-Serif"/>
              <a:buChar char="•"/>
              <a:tabLst/>
              <a:defRPr/>
            </a:pPr>
            <a:r>
              <a:rPr kumimoji="0" lang="en-US" sz="1600" b="0" i="0" u="none" strike="noStrike" kern="1200" cap="none" spc="0" normalizeH="0" baseline="0" noProof="0">
                <a:ln>
                  <a:noFill/>
                </a:ln>
                <a:solidFill>
                  <a:srgbClr val="FFFFFF"/>
                </a:solidFill>
                <a:effectLst/>
                <a:uLnTx/>
                <a:uFillTx/>
                <a:latin typeface="Arial"/>
                <a:ea typeface="+mn-lt"/>
                <a:cs typeface="Arial"/>
              </a:rPr>
              <a:t>2.2 million aerospace/defense jobs; 603,000 in aeronautics/aircraft in 2022</a:t>
            </a:r>
            <a:r>
              <a:rPr lang="en-US" sz="1600">
                <a:solidFill>
                  <a:srgbClr val="FFFFFF"/>
                </a:solidFill>
                <a:latin typeface="Arial"/>
                <a:ea typeface="+mn-lt"/>
                <a:cs typeface="Arial"/>
              </a:rPr>
              <a:t>**</a:t>
            </a:r>
            <a:endParaRPr lang="en-US" sz="1600" b="0" i="0" u="none" strike="noStrike" kern="1200" cap="none" spc="0" normalizeH="0" baseline="0" noProof="0">
              <a:ln>
                <a:noFill/>
              </a:ln>
              <a:solidFill>
                <a:srgbClr val="FFFFFF"/>
              </a:solidFill>
              <a:effectLst/>
              <a:uLnTx/>
              <a:uFillTx/>
              <a:latin typeface="Arial"/>
              <a:ea typeface="+mn-lt"/>
              <a:cs typeface="Arial"/>
            </a:endParaRPr>
          </a:p>
          <a:p>
            <a:pPr defTabSz="457200">
              <a:defRPr/>
            </a:pPr>
            <a:endParaRPr lang="en-US" sz="1600">
              <a:solidFill>
                <a:srgbClr val="FFFFFF"/>
              </a:solidFill>
              <a:latin typeface="Arial"/>
              <a:ea typeface="+mn-lt"/>
              <a:cs typeface="Arial"/>
            </a:endParaRPr>
          </a:p>
          <a:p>
            <a:pPr defTabSz="457200">
              <a:defRPr/>
            </a:pPr>
            <a:r>
              <a:rPr lang="en-US" sz="1200">
                <a:solidFill>
                  <a:srgbClr val="FFFFFF"/>
                </a:solidFill>
                <a:ea typeface="+mn-lt"/>
                <a:cs typeface="+mn-lt"/>
              </a:rPr>
              <a:t>   *  From Airlines for America</a:t>
            </a:r>
            <a:endParaRPr lang="en-US">
              <a:cs typeface="Arial"/>
            </a:endParaRPr>
          </a:p>
          <a:p>
            <a:pPr defTabSz="457200">
              <a:defRPr/>
            </a:pPr>
            <a:r>
              <a:rPr lang="en-US" sz="1200">
                <a:solidFill>
                  <a:srgbClr val="FFFFFF"/>
                </a:solidFill>
                <a:ea typeface="+mn-lt"/>
                <a:cs typeface="+mn-lt"/>
              </a:rPr>
              <a:t>  ** From Aerospace Industries Association</a:t>
            </a:r>
            <a:endParaRPr lang="en-US">
              <a:cs typeface="Arial"/>
            </a:endParaRPr>
          </a:p>
          <a:p>
            <a:pPr defTabSz="457200">
              <a:defRPr/>
            </a:pPr>
            <a:r>
              <a:rPr lang="en-US" sz="1200">
                <a:solidFill>
                  <a:srgbClr val="FFFFFF"/>
                </a:solidFill>
                <a:ea typeface="+mn-lt"/>
                <a:cs typeface="+mn-lt"/>
              </a:rPr>
              <a:t>***  From Bureau of Transportation Statistics </a:t>
            </a:r>
            <a:endParaRPr lang="en-US">
              <a:cs typeface="Arial"/>
            </a:endParaRPr>
          </a:p>
          <a:p>
            <a:pPr marL="297180" indent="-285750" defTabSz="457200">
              <a:buFont typeface="Arial,Sans-Serif"/>
              <a:buChar char="•"/>
              <a:defRPr/>
            </a:pPr>
            <a:endParaRPr lang="en-US" sz="1600">
              <a:solidFill>
                <a:srgbClr val="FFFFFF"/>
              </a:solidFill>
              <a:latin typeface="Arial"/>
              <a:ea typeface="+mn-lt"/>
              <a:cs typeface="Arial"/>
            </a:endParaRPr>
          </a:p>
        </p:txBody>
      </p:sp>
      <p:sp>
        <p:nvSpPr>
          <p:cNvPr id="4" name="Date Placeholder 3">
            <a:extLst>
              <a:ext uri="{FF2B5EF4-FFF2-40B4-BE49-F238E27FC236}">
                <a16:creationId xmlns:a16="http://schemas.microsoft.com/office/drawing/2014/main" id="{4941D0E6-93AB-1C46-90E1-7F7CE3527625}"/>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
        <p:nvSpPr>
          <p:cNvPr id="5" name="Slide Number Placeholder 4">
            <a:extLst>
              <a:ext uri="{FF2B5EF4-FFF2-40B4-BE49-F238E27FC236}">
                <a16:creationId xmlns:a16="http://schemas.microsoft.com/office/drawing/2014/main" id="{B5943D4C-31D7-DC4A-8D88-04C9790CB511}"/>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2796474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0AFD5-0A5F-4033-A631-DDF82CDF42E2}"/>
              </a:ext>
            </a:extLst>
          </p:cNvPr>
          <p:cNvSpPr>
            <a:spLocks noGrp="1"/>
          </p:cNvSpPr>
          <p:nvPr>
            <p:ph type="title"/>
          </p:nvPr>
        </p:nvSpPr>
        <p:spPr/>
        <p:txBody>
          <a:bodyPr>
            <a:normAutofit/>
          </a:bodyPr>
          <a:lstStyle/>
          <a:p>
            <a:r>
              <a:rPr lang="en-US" sz="2200">
                <a:solidFill>
                  <a:schemeClr val="bg1"/>
                </a:solidFill>
              </a:rPr>
              <a:t>Four Transformations for Sustainability, Greater Mobility, and Economic Growth</a:t>
            </a:r>
          </a:p>
        </p:txBody>
      </p:sp>
      <p:sp>
        <p:nvSpPr>
          <p:cNvPr id="7" name="Rectangle 6" descr="&quot;&quot;">
            <a:extLst>
              <a:ext uri="{FF2B5EF4-FFF2-40B4-BE49-F238E27FC236}">
                <a16:creationId xmlns:a16="http://schemas.microsoft.com/office/drawing/2014/main" id="{87B5F246-B513-EF4D-A237-C45AEF8D6653}"/>
              </a:ext>
            </a:extLst>
          </p:cNvPr>
          <p:cNvSpPr/>
          <p:nvPr/>
        </p:nvSpPr>
        <p:spPr>
          <a:xfrm>
            <a:off x="0" y="6416844"/>
            <a:ext cx="12192000" cy="44115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94BF474-3FBB-5241-B384-F502CE68008C}"/>
              </a:ext>
            </a:extLst>
          </p:cNvPr>
          <p:cNvSpPr txBox="1"/>
          <p:nvPr/>
        </p:nvSpPr>
        <p:spPr>
          <a:xfrm>
            <a:off x="0" y="6466606"/>
            <a:ext cx="12191999" cy="341632"/>
          </a:xfrm>
          <a:prstGeom prst="rect">
            <a:avLst/>
          </a:prstGeom>
          <a:noFill/>
        </p:spPr>
        <p:txBody>
          <a:bodyPr wrap="square" rtlCol="0">
            <a:spAutoFit/>
          </a:bodyPr>
          <a:lstStyle/>
          <a:p>
            <a:pPr algn="ctr">
              <a:lnSpc>
                <a:spcPct val="90000"/>
              </a:lnSpc>
            </a:pPr>
            <a:r>
              <a:rPr lang="en-US">
                <a:solidFill>
                  <a:schemeClr val="bg1"/>
                </a:solidFill>
              </a:rPr>
              <a:t>Four Transformations for Sustainability, Greater Mobility, and Economic Growth</a:t>
            </a:r>
            <a:endParaRPr lang="en-US" spc="300">
              <a:solidFill>
                <a:schemeClr val="bg1"/>
              </a:solidFill>
              <a:latin typeface="Arial" panose="020B0604020202020204" pitchFamily="34" charset="0"/>
              <a:ea typeface="Montserrat" charset="0"/>
              <a:cs typeface="Arial" panose="020B0604020202020204" pitchFamily="34" charset="0"/>
            </a:endParaRPr>
          </a:p>
        </p:txBody>
      </p:sp>
      <p:pic>
        <p:nvPicPr>
          <p:cNvPr id="4" name="Picture 3" descr="Four images showing the four transformations. Ultra-Efficient Transport, Future Airspace and Safety, High-Speed Commercial Flight and Advanced Air Mobility.">
            <a:extLst>
              <a:ext uri="{FF2B5EF4-FFF2-40B4-BE49-F238E27FC236}">
                <a16:creationId xmlns:a16="http://schemas.microsoft.com/office/drawing/2014/main" id="{4369FF28-41A1-D5B9-A7E0-B42AEF7AC31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4650" cy="6421582"/>
          </a:xfrm>
          <a:prstGeom prst="rect">
            <a:avLst/>
          </a:prstGeom>
        </p:spPr>
      </p:pic>
      <p:sp>
        <p:nvSpPr>
          <p:cNvPr id="11" name="Date Placeholder 3">
            <a:extLst>
              <a:ext uri="{FF2B5EF4-FFF2-40B4-BE49-F238E27FC236}">
                <a16:creationId xmlns:a16="http://schemas.microsoft.com/office/drawing/2014/main" id="{7D722952-842A-6CBB-026A-CECA553AD3F6}"/>
              </a:ext>
            </a:extLst>
          </p:cNvPr>
          <p:cNvSpPr>
            <a:spLocks noGrp="1"/>
          </p:cNvSpPr>
          <p:nvPr>
            <p:ph type="dt" sz="half" idx="10"/>
          </p:nvPr>
        </p:nvSpPr>
        <p:spPr>
          <a:xfrm>
            <a:off x="152400" y="6492874"/>
            <a:ext cx="104067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
        <p:nvSpPr>
          <p:cNvPr id="12" name="Slide Number Placeholder 4">
            <a:extLst>
              <a:ext uri="{FF2B5EF4-FFF2-40B4-BE49-F238E27FC236}">
                <a16:creationId xmlns:a16="http://schemas.microsoft.com/office/drawing/2014/main" id="{2145E19E-F9D5-F14F-CEC9-31685D4D23F6}"/>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7601931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78AA9E8-895C-62D4-3402-DD874EE150CF}"/>
              </a:ext>
            </a:extLst>
          </p:cNvPr>
          <p:cNvSpPr>
            <a:spLocks noGrp="1"/>
          </p:cNvSpPr>
          <p:nvPr>
            <p:ph type="ctrTitle"/>
          </p:nvPr>
        </p:nvSpPr>
        <p:spPr/>
        <p:txBody>
          <a:bodyPr/>
          <a:lstStyle/>
          <a:p>
            <a:r>
              <a:rPr lang="en-US"/>
              <a:t>Ultra-Efficient Airliners</a:t>
            </a:r>
          </a:p>
        </p:txBody>
      </p:sp>
      <p:pic>
        <p:nvPicPr>
          <p:cNvPr id="13" name="Picture 12" descr="Artist illustration of TTBW &amp; BWB in flight against blue skies &amp; white clouds with the text: Ultra Efficient Airliners.">
            <a:extLst>
              <a:ext uri="{FF2B5EF4-FFF2-40B4-BE49-F238E27FC236}">
                <a16:creationId xmlns:a16="http://schemas.microsoft.com/office/drawing/2014/main" id="{174C353F-9220-121A-D2B2-F70A8CE3B1C2}"/>
              </a:ext>
            </a:extLst>
          </p:cNvPr>
          <p:cNvPicPr>
            <a:picLocks noChangeAspect="1"/>
          </p:cNvPicPr>
          <p:nvPr/>
        </p:nvPicPr>
        <p:blipFill>
          <a:blip r:embed="rId3"/>
          <a:stretch>
            <a:fillRect/>
          </a:stretch>
        </p:blipFill>
        <p:spPr>
          <a:xfrm>
            <a:off x="-1" y="0"/>
            <a:ext cx="12237324" cy="6858000"/>
          </a:xfrm>
          <a:prstGeom prst="rect">
            <a:avLst/>
          </a:prstGeom>
        </p:spPr>
      </p:pic>
      <p:sp>
        <p:nvSpPr>
          <p:cNvPr id="18" name="Rectangle 17" descr="&quot;&quot;">
            <a:extLst>
              <a:ext uri="{FF2B5EF4-FFF2-40B4-BE49-F238E27FC236}">
                <a16:creationId xmlns:a16="http://schemas.microsoft.com/office/drawing/2014/main" id="{4B7277FE-CA98-C4E0-618B-F4FF252C7FFE}"/>
              </a:ext>
            </a:extLst>
          </p:cNvPr>
          <p:cNvSpPr/>
          <p:nvPr/>
        </p:nvSpPr>
        <p:spPr>
          <a:xfrm>
            <a:off x="0" y="4513755"/>
            <a:ext cx="12237324" cy="2344245"/>
          </a:xfrm>
          <a:prstGeom prst="rect">
            <a:avLst/>
          </a:prstGeom>
          <a:gradFill flip="none" rotWithShape="1">
            <a:gsLst>
              <a:gs pos="0">
                <a:schemeClr val="tx1">
                  <a:alpha val="60000"/>
                </a:schemeClr>
              </a:gs>
              <a:gs pos="99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9" name="Picture 18" descr="Ultra-Efficient Airliners">
            <a:extLst>
              <a:ext uri="{FF2B5EF4-FFF2-40B4-BE49-F238E27FC236}">
                <a16:creationId xmlns:a16="http://schemas.microsoft.com/office/drawing/2014/main" id="{5249A157-4FAC-1F0D-370D-0465B58F78D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024" y="5381132"/>
            <a:ext cx="7772400" cy="758843"/>
          </a:xfrm>
          <a:prstGeom prst="rect">
            <a:avLst/>
          </a:prstGeom>
        </p:spPr>
      </p:pic>
      <p:sp>
        <p:nvSpPr>
          <p:cNvPr id="20" name="Title 1">
            <a:extLst>
              <a:ext uri="{FF2B5EF4-FFF2-40B4-BE49-F238E27FC236}">
                <a16:creationId xmlns:a16="http://schemas.microsoft.com/office/drawing/2014/main" id="{9D926B5F-3DBA-5161-0B22-EB1A56919B4F}"/>
              </a:ext>
            </a:extLst>
          </p:cNvPr>
          <p:cNvSpPr txBox="1">
            <a:spLocks/>
          </p:cNvSpPr>
          <p:nvPr/>
        </p:nvSpPr>
        <p:spPr>
          <a:xfrm>
            <a:off x="143577" y="5883264"/>
            <a:ext cx="5029200" cy="51342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Real Progress. Real Value.</a:t>
            </a:r>
          </a:p>
        </p:txBody>
      </p:sp>
      <p:sp>
        <p:nvSpPr>
          <p:cNvPr id="8" name="Date Placeholder 1">
            <a:extLst>
              <a:ext uri="{FF2B5EF4-FFF2-40B4-BE49-F238E27FC236}">
                <a16:creationId xmlns:a16="http://schemas.microsoft.com/office/drawing/2014/main" id="{0EE79922-F73C-D4F9-D970-FDBAF57F6241}"/>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Arial"/>
                <a:ea typeface="+mn-ea"/>
                <a:cs typeface="+mn-cs"/>
              </a:rPr>
              <a:t>www.nasa.gov   |</a:t>
            </a:r>
          </a:p>
        </p:txBody>
      </p:sp>
      <p:sp>
        <p:nvSpPr>
          <p:cNvPr id="9" name="Slide Number Placeholder 2">
            <a:extLst>
              <a:ext uri="{FF2B5EF4-FFF2-40B4-BE49-F238E27FC236}">
                <a16:creationId xmlns:a16="http://schemas.microsoft.com/office/drawing/2014/main" id="{9BEDA46E-160C-4CA9-46F3-7C934AEA1924}"/>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chemeClr val="bg1"/>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800" b="0" i="0" u="none" strike="noStrike" kern="1200" cap="none" spc="0" normalizeH="0" baseline="0" noProof="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24390515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D863D-7453-F542-A202-1D5AD632344B}"/>
              </a:ext>
            </a:extLst>
          </p:cNvPr>
          <p:cNvSpPr>
            <a:spLocks noGrp="1"/>
          </p:cNvSpPr>
          <p:nvPr>
            <p:ph type="title"/>
          </p:nvPr>
        </p:nvSpPr>
        <p:spPr/>
        <p:txBody>
          <a:bodyPr/>
          <a:lstStyle/>
          <a:p>
            <a:r>
              <a:rPr lang="en-US">
                <a:solidFill>
                  <a:srgbClr val="1898CD"/>
                </a:solidFill>
                <a:latin typeface="Arial"/>
                <a:cs typeface="Arial"/>
              </a:rPr>
              <a:t>Sustainable Flight National Partnership with ...</a:t>
            </a:r>
            <a:endParaRPr lang="en-US">
              <a:solidFill>
                <a:srgbClr val="1898CD"/>
              </a:solidFill>
            </a:endParaRPr>
          </a:p>
        </p:txBody>
      </p:sp>
      <p:pic>
        <p:nvPicPr>
          <p:cNvPr id="18" name="Picture 17" descr="ATC Advanced Thermoplastic Composites logo">
            <a:extLst>
              <a:ext uri="{FF2B5EF4-FFF2-40B4-BE49-F238E27FC236}">
                <a16:creationId xmlns:a16="http://schemas.microsoft.com/office/drawing/2014/main" id="{9712709C-FF99-3534-EEC1-6A1FB3169ED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3801" y="1389313"/>
            <a:ext cx="1384042" cy="274502"/>
          </a:xfrm>
          <a:prstGeom prst="rect">
            <a:avLst/>
          </a:prstGeom>
        </p:spPr>
      </p:pic>
      <p:pic>
        <p:nvPicPr>
          <p:cNvPr id="20" name="Picture 19" descr="Aurora Flight Sciences Logo">
            <a:extLst>
              <a:ext uri="{FF2B5EF4-FFF2-40B4-BE49-F238E27FC236}">
                <a16:creationId xmlns:a16="http://schemas.microsoft.com/office/drawing/2014/main" id="{06DB6507-9788-E458-7D5A-775DEC608F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80423" y="1421106"/>
            <a:ext cx="1159217" cy="301397"/>
          </a:xfrm>
          <a:prstGeom prst="rect">
            <a:avLst/>
          </a:prstGeom>
        </p:spPr>
      </p:pic>
      <p:pic>
        <p:nvPicPr>
          <p:cNvPr id="6" name="Picture 5" descr="Boeing Logo">
            <a:extLst>
              <a:ext uri="{FF2B5EF4-FFF2-40B4-BE49-F238E27FC236}">
                <a16:creationId xmlns:a16="http://schemas.microsoft.com/office/drawing/2014/main" id="{33DBF0BF-D284-B2FA-1D08-E937141058E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552220" y="1386209"/>
            <a:ext cx="1637940" cy="380692"/>
          </a:xfrm>
          <a:prstGeom prst="rect">
            <a:avLst/>
          </a:prstGeom>
          <a:noFill/>
        </p:spPr>
      </p:pic>
      <p:pic>
        <p:nvPicPr>
          <p:cNvPr id="22" name="Picture 21" descr="CGTech logo">
            <a:extLst>
              <a:ext uri="{FF2B5EF4-FFF2-40B4-BE49-F238E27FC236}">
                <a16:creationId xmlns:a16="http://schemas.microsoft.com/office/drawing/2014/main" id="{4EC97E00-FF62-1301-9829-AE6195AF9BA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02740" y="1321804"/>
            <a:ext cx="2043784" cy="613135"/>
          </a:xfrm>
          <a:prstGeom prst="rect">
            <a:avLst/>
          </a:prstGeom>
        </p:spPr>
      </p:pic>
      <p:pic>
        <p:nvPicPr>
          <p:cNvPr id="26" name="Picture 25" descr="Collier Aerospace logo">
            <a:extLst>
              <a:ext uri="{FF2B5EF4-FFF2-40B4-BE49-F238E27FC236}">
                <a16:creationId xmlns:a16="http://schemas.microsoft.com/office/drawing/2014/main" id="{1DCD0C56-8600-2E98-1B0D-B89D0B2E6A37}"/>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t="19317" b="29687"/>
          <a:stretch/>
        </p:blipFill>
        <p:spPr>
          <a:xfrm>
            <a:off x="7859104" y="1297348"/>
            <a:ext cx="1308100" cy="790136"/>
          </a:xfrm>
          <a:prstGeom prst="rect">
            <a:avLst/>
          </a:prstGeom>
        </p:spPr>
      </p:pic>
      <p:pic>
        <p:nvPicPr>
          <p:cNvPr id="28" name="Picture 27" descr="Convergent Manufacturing Technologies logo">
            <a:extLst>
              <a:ext uri="{FF2B5EF4-FFF2-40B4-BE49-F238E27FC236}">
                <a16:creationId xmlns:a16="http://schemas.microsoft.com/office/drawing/2014/main" id="{B87FB923-7883-748E-227D-CD75B4CCFFFA}"/>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479786" y="1369707"/>
            <a:ext cx="2069320" cy="258665"/>
          </a:xfrm>
          <a:prstGeom prst="rect">
            <a:avLst/>
          </a:prstGeom>
        </p:spPr>
      </p:pic>
      <p:pic>
        <p:nvPicPr>
          <p:cNvPr id="30" name="Picture 29" descr="Electroimpact logo">
            <a:extLst>
              <a:ext uri="{FF2B5EF4-FFF2-40B4-BE49-F238E27FC236}">
                <a16:creationId xmlns:a16="http://schemas.microsoft.com/office/drawing/2014/main" id="{2E69446D-C53A-6215-6F42-CA367A60A849}"/>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83801" y="2604857"/>
            <a:ext cx="1314133" cy="540672"/>
          </a:xfrm>
          <a:prstGeom prst="rect">
            <a:avLst/>
          </a:prstGeom>
        </p:spPr>
      </p:pic>
      <p:pic>
        <p:nvPicPr>
          <p:cNvPr id="31" name="Graphic 30" descr="FAA Logo">
            <a:extLst>
              <a:ext uri="{FF2B5EF4-FFF2-40B4-BE49-F238E27FC236}">
                <a16:creationId xmlns:a16="http://schemas.microsoft.com/office/drawing/2014/main" id="{7B53034B-C579-C39D-C972-97FAAAF596F7}"/>
              </a:ext>
            </a:extLst>
          </p:cNvPr>
          <p:cNvPicPr>
            <a:picLocks noChangeAspect="1"/>
          </p:cNvPicPr>
          <p:nvPr/>
        </p:nvPicPr>
        <p:blipFill>
          <a:blip r:embed="rId10" cstate="screen">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2063590" y="2490571"/>
            <a:ext cx="737122" cy="737122"/>
          </a:xfrm>
          <a:prstGeom prst="rect">
            <a:avLst/>
          </a:prstGeom>
        </p:spPr>
      </p:pic>
      <p:pic>
        <p:nvPicPr>
          <p:cNvPr id="12" name="Picture 11" descr="GE Aerospace logo">
            <a:extLst>
              <a:ext uri="{FF2B5EF4-FFF2-40B4-BE49-F238E27FC236}">
                <a16:creationId xmlns:a16="http://schemas.microsoft.com/office/drawing/2014/main" id="{16A9CCB6-8DD9-A094-C345-54D45DE7A740}"/>
              </a:ext>
            </a:extLst>
          </p:cNvPr>
          <p:cNvPicPr>
            <a:picLocks noChangeAspect="1"/>
          </p:cNvPicPr>
          <p:nvPr/>
        </p:nvPicPr>
        <p:blipFill rotWithShape="1">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3166368" y="2699558"/>
            <a:ext cx="1314133" cy="351271"/>
          </a:xfrm>
          <a:prstGeom prst="rect">
            <a:avLst/>
          </a:prstGeom>
        </p:spPr>
      </p:pic>
      <p:pic>
        <p:nvPicPr>
          <p:cNvPr id="9" name="Picture 8" descr="Georgia Tech logo">
            <a:extLst>
              <a:ext uri="{FF2B5EF4-FFF2-40B4-BE49-F238E27FC236}">
                <a16:creationId xmlns:a16="http://schemas.microsoft.com/office/drawing/2014/main" id="{576A8DE2-505D-8FE6-6A6E-6E1F56CA7299}"/>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4846157" y="2421281"/>
            <a:ext cx="805076" cy="805076"/>
          </a:xfrm>
          <a:prstGeom prst="rect">
            <a:avLst/>
          </a:prstGeom>
        </p:spPr>
      </p:pic>
      <p:pic>
        <p:nvPicPr>
          <p:cNvPr id="33" name="Picture 32" descr="Hexcel logo">
            <a:extLst>
              <a:ext uri="{FF2B5EF4-FFF2-40B4-BE49-F238E27FC236}">
                <a16:creationId xmlns:a16="http://schemas.microsoft.com/office/drawing/2014/main" id="{A54E44C4-1CA7-47DD-4E91-0A7112B056D4}"/>
              </a:ext>
            </a:extLst>
          </p:cNvPr>
          <p:cNvPicPr>
            <a:picLocks noChangeAspect="1"/>
          </p:cNvPicPr>
          <p:nvPr/>
        </p:nvPicPr>
        <p:blipFill rotWithShape="1">
          <a:blip r:embed="rId14" cstate="screen">
            <a:extLst>
              <a:ext uri="{28A0092B-C50C-407E-A947-70E740481C1C}">
                <a14:useLocalDpi xmlns:a14="http://schemas.microsoft.com/office/drawing/2010/main"/>
              </a:ext>
            </a:extLst>
          </a:blip>
          <a:srcRect/>
          <a:stretch/>
        </p:blipFill>
        <p:spPr>
          <a:xfrm>
            <a:off x="6016889" y="2475406"/>
            <a:ext cx="1634444" cy="696825"/>
          </a:xfrm>
          <a:prstGeom prst="rect">
            <a:avLst/>
          </a:prstGeom>
        </p:spPr>
      </p:pic>
      <p:pic>
        <p:nvPicPr>
          <p:cNvPr id="35" name="Picture 34" descr="Lockheed Martin">
            <a:extLst>
              <a:ext uri="{FF2B5EF4-FFF2-40B4-BE49-F238E27FC236}">
                <a16:creationId xmlns:a16="http://schemas.microsoft.com/office/drawing/2014/main" id="{33CA26A1-839D-298D-E1CD-8B60A25D856F}"/>
              </a:ext>
            </a:extLst>
          </p:cNvPr>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8016989" y="2480171"/>
            <a:ext cx="2440380" cy="631717"/>
          </a:xfrm>
          <a:prstGeom prst="rect">
            <a:avLst/>
          </a:prstGeom>
        </p:spPr>
      </p:pic>
      <p:pic>
        <p:nvPicPr>
          <p:cNvPr id="1026" name="Picture 2" descr="m4 logo">
            <a:extLst>
              <a:ext uri="{FF2B5EF4-FFF2-40B4-BE49-F238E27FC236}">
                <a16:creationId xmlns:a16="http://schemas.microsoft.com/office/drawing/2014/main" id="{EE0BED61-F663-6A55-9325-D962540A9888}"/>
              </a:ext>
            </a:extLst>
          </p:cNvPr>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10823025" y="2338540"/>
            <a:ext cx="726081" cy="613135"/>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49" descr="magniX logo">
            <a:extLst>
              <a:ext uri="{FF2B5EF4-FFF2-40B4-BE49-F238E27FC236}">
                <a16:creationId xmlns:a16="http://schemas.microsoft.com/office/drawing/2014/main" id="{8B8CF484-690F-F1D2-B639-BDD1F85095E4}"/>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329808" y="3851335"/>
            <a:ext cx="1515183" cy="455739"/>
          </a:xfrm>
          <a:prstGeom prst="rect">
            <a:avLst/>
          </a:prstGeom>
        </p:spPr>
      </p:pic>
      <p:pic>
        <p:nvPicPr>
          <p:cNvPr id="37" name="Picture 36" descr="Mississippi State University logo">
            <a:extLst>
              <a:ext uri="{FF2B5EF4-FFF2-40B4-BE49-F238E27FC236}">
                <a16:creationId xmlns:a16="http://schemas.microsoft.com/office/drawing/2014/main" id="{C1C74775-DD33-5EE4-C52F-1E49D6D954F0}"/>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2349890" y="3673611"/>
            <a:ext cx="1761316" cy="727648"/>
          </a:xfrm>
          <a:prstGeom prst="rect">
            <a:avLst/>
          </a:prstGeom>
        </p:spPr>
      </p:pic>
      <p:pic>
        <p:nvPicPr>
          <p:cNvPr id="11" name="Picture 10" descr="NCT Logo">
            <a:extLst>
              <a:ext uri="{FF2B5EF4-FFF2-40B4-BE49-F238E27FC236}">
                <a16:creationId xmlns:a16="http://schemas.microsoft.com/office/drawing/2014/main" id="{127A2F3A-98E9-BF79-37A0-4260C6B1598E}"/>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4616105" y="3798922"/>
            <a:ext cx="1294012" cy="560564"/>
          </a:xfrm>
          <a:prstGeom prst="rect">
            <a:avLst/>
          </a:prstGeom>
        </p:spPr>
      </p:pic>
      <p:pic>
        <p:nvPicPr>
          <p:cNvPr id="7" name="Picture 4" descr="Northrop Grumman logo">
            <a:extLst>
              <a:ext uri="{FF2B5EF4-FFF2-40B4-BE49-F238E27FC236}">
                <a16:creationId xmlns:a16="http://schemas.microsoft.com/office/drawing/2014/main" id="{8DA5D827-AB48-59CA-21EF-E928A8804F87}"/>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rcRect/>
          <a:stretch>
            <a:fillRect/>
          </a:stretch>
        </p:blipFill>
        <p:spPr bwMode="auto">
          <a:xfrm>
            <a:off x="6415016" y="3798922"/>
            <a:ext cx="1648717" cy="56056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NPS logo">
            <a:extLst>
              <a:ext uri="{FF2B5EF4-FFF2-40B4-BE49-F238E27FC236}">
                <a16:creationId xmlns:a16="http://schemas.microsoft.com/office/drawing/2014/main" id="{64825C1A-477B-68C2-C32F-F8C9E61608D5}"/>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8568632" y="3755514"/>
            <a:ext cx="1169602" cy="805076"/>
          </a:xfrm>
          <a:prstGeom prst="rect">
            <a:avLst/>
          </a:prstGeom>
        </p:spPr>
      </p:pic>
      <p:pic>
        <p:nvPicPr>
          <p:cNvPr id="48" name="Picture 47" descr="Pratt &amp; Whitney logo">
            <a:extLst>
              <a:ext uri="{FF2B5EF4-FFF2-40B4-BE49-F238E27FC236}">
                <a16:creationId xmlns:a16="http://schemas.microsoft.com/office/drawing/2014/main" id="{A68E364B-C6E2-5F98-B71A-E59A46AA062E}"/>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10243135" y="3742868"/>
            <a:ext cx="1095212" cy="850615"/>
          </a:xfrm>
          <a:prstGeom prst="rect">
            <a:avLst/>
          </a:prstGeom>
        </p:spPr>
      </p:pic>
      <p:pic>
        <p:nvPicPr>
          <p:cNvPr id="16" name="Picture 15" descr="RTX logo">
            <a:extLst>
              <a:ext uri="{FF2B5EF4-FFF2-40B4-BE49-F238E27FC236}">
                <a16:creationId xmlns:a16="http://schemas.microsoft.com/office/drawing/2014/main" id="{CDB5DB30-B9C4-B8D6-B674-DA9DC7A483E9}"/>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313891" y="4988894"/>
            <a:ext cx="1453952" cy="562271"/>
          </a:xfrm>
          <a:prstGeom prst="rect">
            <a:avLst/>
          </a:prstGeom>
        </p:spPr>
      </p:pic>
      <p:pic>
        <p:nvPicPr>
          <p:cNvPr id="39" name="Picture 38" descr="Solvay logo">
            <a:extLst>
              <a:ext uri="{FF2B5EF4-FFF2-40B4-BE49-F238E27FC236}">
                <a16:creationId xmlns:a16="http://schemas.microsoft.com/office/drawing/2014/main" id="{0B437FD4-180F-EF0C-04C4-1FA7D17F9874}"/>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2224343" y="4867490"/>
            <a:ext cx="805077" cy="805077"/>
          </a:xfrm>
          <a:prstGeom prst="ellipse">
            <a:avLst/>
          </a:prstGeom>
        </p:spPr>
      </p:pic>
      <p:pic>
        <p:nvPicPr>
          <p:cNvPr id="44" name="Picture 43" descr="University of South Carolina logo.">
            <a:extLst>
              <a:ext uri="{FF2B5EF4-FFF2-40B4-BE49-F238E27FC236}">
                <a16:creationId xmlns:a16="http://schemas.microsoft.com/office/drawing/2014/main" id="{F16B4C78-A298-9004-7C21-ED476C8540F7}"/>
              </a:ext>
            </a:extLst>
          </p:cNvPr>
          <p:cNvPicPr>
            <a:picLocks noChangeAspect="1"/>
          </p:cNvPicPr>
          <p:nvPr/>
        </p:nvPicPr>
        <p:blipFill>
          <a:blip r:embed="rId25" cstate="print">
            <a:extLst>
              <a:ext uri="{28A0092B-C50C-407E-A947-70E740481C1C}">
                <a14:useLocalDpi xmlns:a14="http://schemas.microsoft.com/office/drawing/2010/main"/>
              </a:ext>
            </a:extLst>
          </a:blip>
          <a:stretch>
            <a:fillRect/>
          </a:stretch>
        </p:blipFill>
        <p:spPr>
          <a:xfrm>
            <a:off x="3485920" y="4867490"/>
            <a:ext cx="1511046" cy="738734"/>
          </a:xfrm>
          <a:prstGeom prst="rect">
            <a:avLst/>
          </a:prstGeom>
        </p:spPr>
      </p:pic>
      <p:pic>
        <p:nvPicPr>
          <p:cNvPr id="41" name="Picture 40" descr="Spirit Aerosystems logo">
            <a:extLst>
              <a:ext uri="{FF2B5EF4-FFF2-40B4-BE49-F238E27FC236}">
                <a16:creationId xmlns:a16="http://schemas.microsoft.com/office/drawing/2014/main" id="{43C3B286-9CBB-858C-D8D1-55D9728C5D92}"/>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5453466" y="4782381"/>
            <a:ext cx="1780790" cy="801355"/>
          </a:xfrm>
          <a:prstGeom prst="rect">
            <a:avLst/>
          </a:prstGeom>
        </p:spPr>
      </p:pic>
      <p:pic>
        <p:nvPicPr>
          <p:cNvPr id="43" name="Picture 42" descr="Today Industries, Inc logo">
            <a:extLst>
              <a:ext uri="{FF2B5EF4-FFF2-40B4-BE49-F238E27FC236}">
                <a16:creationId xmlns:a16="http://schemas.microsoft.com/office/drawing/2014/main" id="{D8E97541-7E3F-0F5B-745D-3A0CBE7C6C7B}"/>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7690756" y="5070049"/>
            <a:ext cx="1557986" cy="571262"/>
          </a:xfrm>
          <a:prstGeom prst="rect">
            <a:avLst/>
          </a:prstGeom>
        </p:spPr>
      </p:pic>
      <p:pic>
        <p:nvPicPr>
          <p:cNvPr id="46" name="Picture 45" descr="Wichita State University National Institute for Aviation Research logo">
            <a:extLst>
              <a:ext uri="{FF2B5EF4-FFF2-40B4-BE49-F238E27FC236}">
                <a16:creationId xmlns:a16="http://schemas.microsoft.com/office/drawing/2014/main" id="{8AC65863-9B77-B348-3BC3-F16F476747DA}"/>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9705244" y="4958689"/>
            <a:ext cx="2022466" cy="919303"/>
          </a:xfrm>
          <a:prstGeom prst="rect">
            <a:avLst/>
          </a:prstGeom>
        </p:spPr>
      </p:pic>
      <p:sp>
        <p:nvSpPr>
          <p:cNvPr id="34" name="Date Placeholder 2">
            <a:extLst>
              <a:ext uri="{FF2B5EF4-FFF2-40B4-BE49-F238E27FC236}">
                <a16:creationId xmlns:a16="http://schemas.microsoft.com/office/drawing/2014/main" id="{44EB3848-C749-DE7F-DF4C-3FCBE2F458FC}"/>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lumMod val="65000"/>
                    <a:lumOff val="35000"/>
                  </a:schemeClr>
                </a:solidFill>
                <a:effectLst/>
                <a:uLnTx/>
                <a:uFillTx/>
                <a:latin typeface="Arial"/>
                <a:ea typeface="+mn-ea"/>
                <a:cs typeface="+mn-cs"/>
              </a:rPr>
              <a:t>www.nasa.gov   |</a:t>
            </a:r>
          </a:p>
        </p:txBody>
      </p:sp>
      <p:sp>
        <p:nvSpPr>
          <p:cNvPr id="36" name="Slide Number Placeholder 3">
            <a:extLst>
              <a:ext uri="{FF2B5EF4-FFF2-40B4-BE49-F238E27FC236}">
                <a16:creationId xmlns:a16="http://schemas.microsoft.com/office/drawing/2014/main" id="{37FADC6F-FC21-CE5D-7464-E373EB79CCBC}"/>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chemeClr val="tx1">
                    <a:lumMod val="65000"/>
                    <a:lumOff val="35000"/>
                  </a:scheme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800" b="0" i="0" u="none" strike="noStrike" kern="1200" cap="none" spc="0" normalizeH="0" baseline="0" noProof="0">
              <a:ln>
                <a:noFill/>
              </a:ln>
              <a:solidFill>
                <a:schemeClr val="tx1">
                  <a:lumMod val="65000"/>
                  <a:lumOff val="35000"/>
                </a:schemeClr>
              </a:solidFill>
              <a:effectLst/>
              <a:uLnTx/>
              <a:uFillTx/>
              <a:latin typeface="Arial"/>
              <a:ea typeface="+mn-ea"/>
              <a:cs typeface="+mn-cs"/>
            </a:endParaRPr>
          </a:p>
        </p:txBody>
      </p:sp>
      <p:sp>
        <p:nvSpPr>
          <p:cNvPr id="3" name="TextBox 2">
            <a:extLst>
              <a:ext uri="{FF2B5EF4-FFF2-40B4-BE49-F238E27FC236}">
                <a16:creationId xmlns:a16="http://schemas.microsoft.com/office/drawing/2014/main" id="{9A1964B4-5771-9DF9-6EC2-5C8E66168BF3}"/>
              </a:ext>
            </a:extLst>
          </p:cNvPr>
          <p:cNvSpPr txBox="1"/>
          <p:nvPr/>
        </p:nvSpPr>
        <p:spPr>
          <a:xfrm>
            <a:off x="10923815" y="6493080"/>
            <a:ext cx="1042003"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900">
                <a:ea typeface="+mn-lt"/>
                <a:cs typeface="+mn-lt"/>
              </a:rPr>
              <a:t>As of May 2024</a:t>
            </a:r>
            <a:endParaRPr lang="en-US" sz="900">
              <a:cs typeface="Arial"/>
            </a:endParaRPr>
          </a:p>
        </p:txBody>
      </p:sp>
    </p:spTree>
    <p:extLst>
      <p:ext uri="{BB962C8B-B14F-4D97-AF65-F5344CB8AC3E}">
        <p14:creationId xmlns:p14="http://schemas.microsoft.com/office/powerpoint/2010/main" val="22014367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n artist illustration of a supersonic aircraft in flight over land with the text: High-Speed Commercial Flight.">
            <a:extLst>
              <a:ext uri="{FF2B5EF4-FFF2-40B4-BE49-F238E27FC236}">
                <a16:creationId xmlns:a16="http://schemas.microsoft.com/office/drawing/2014/main" id="{A44B2204-EA20-4057-40D8-01BC8FA7F5FE}"/>
              </a:ext>
            </a:extLst>
          </p:cNvPr>
          <p:cNvPicPr>
            <a:picLocks noChangeAspect="1"/>
          </p:cNvPicPr>
          <p:nvPr/>
        </p:nvPicPr>
        <p:blipFill>
          <a:blip r:embed="rId3"/>
          <a:stretch>
            <a:fillRect/>
          </a:stretch>
        </p:blipFill>
        <p:spPr>
          <a:xfrm>
            <a:off x="-1" y="-1075"/>
            <a:ext cx="12239244" cy="6859075"/>
          </a:xfrm>
          <a:prstGeom prst="rect">
            <a:avLst/>
          </a:prstGeom>
        </p:spPr>
      </p:pic>
      <p:sp>
        <p:nvSpPr>
          <p:cNvPr id="4" name="Rectangle 3">
            <a:extLst>
              <a:ext uri="{FF2B5EF4-FFF2-40B4-BE49-F238E27FC236}">
                <a16:creationId xmlns:a16="http://schemas.microsoft.com/office/drawing/2014/main" id="{A3CC7ABC-7507-2F73-3582-1E52ECFA3515}"/>
              </a:ext>
              <a:ext uri="{C183D7F6-B498-43B3-948B-1728B52AA6E4}">
                <adec:decorative xmlns:adec="http://schemas.microsoft.com/office/drawing/2017/decorative" val="1"/>
              </a:ext>
            </a:extLst>
          </p:cNvPr>
          <p:cNvSpPr/>
          <p:nvPr/>
        </p:nvSpPr>
        <p:spPr>
          <a:xfrm>
            <a:off x="0" y="4597053"/>
            <a:ext cx="12192000" cy="2256390"/>
          </a:xfrm>
          <a:prstGeom prst="rect">
            <a:avLst/>
          </a:prstGeom>
          <a:gradFill flip="none" rotWithShape="1">
            <a:gsLst>
              <a:gs pos="48000">
                <a:schemeClr val="accent1">
                  <a:alpha val="51586"/>
                  <a:lumMod val="76167"/>
                </a:schemeClr>
              </a:gs>
              <a:gs pos="0">
                <a:schemeClr val="tx2">
                  <a:lumMod val="90000"/>
                  <a:lumOff val="10000"/>
                  <a:alpha val="58668"/>
                </a:schemeClr>
              </a:gs>
              <a:gs pos="99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4" name="Picture 13" descr="&quot;&quot;">
            <a:extLst>
              <a:ext uri="{FF2B5EF4-FFF2-40B4-BE49-F238E27FC236}">
                <a16:creationId xmlns:a16="http://schemas.microsoft.com/office/drawing/2014/main" id="{259FB54A-D836-9764-AC5D-6825C04C1C8A}"/>
              </a:ext>
            </a:extLst>
          </p:cNvPr>
          <p:cNvPicPr>
            <a:picLocks noChangeAspect="1"/>
          </p:cNvPicPr>
          <p:nvPr/>
        </p:nvPicPr>
        <p:blipFill>
          <a:blip r:embed="rId4"/>
          <a:stretch>
            <a:fillRect/>
          </a:stretch>
        </p:blipFill>
        <p:spPr>
          <a:xfrm>
            <a:off x="-112734" y="5341660"/>
            <a:ext cx="6108700" cy="825500"/>
          </a:xfrm>
          <a:prstGeom prst="rect">
            <a:avLst/>
          </a:prstGeom>
        </p:spPr>
      </p:pic>
      <p:sp>
        <p:nvSpPr>
          <p:cNvPr id="2" name="Title 1">
            <a:extLst>
              <a:ext uri="{FF2B5EF4-FFF2-40B4-BE49-F238E27FC236}">
                <a16:creationId xmlns:a16="http://schemas.microsoft.com/office/drawing/2014/main" id="{6A32D955-B300-5673-74F0-701ADA1258FB}"/>
              </a:ext>
            </a:extLst>
          </p:cNvPr>
          <p:cNvSpPr>
            <a:spLocks noGrp="1"/>
          </p:cNvSpPr>
          <p:nvPr>
            <p:ph type="ctrTitle"/>
          </p:nvPr>
        </p:nvSpPr>
        <p:spPr>
          <a:xfrm>
            <a:off x="157432" y="5910449"/>
            <a:ext cx="5029200" cy="513422"/>
          </a:xfrm>
        </p:spPr>
        <p:txBody>
          <a:bodyPr>
            <a:normAutofit/>
          </a:bodyPr>
          <a:lstStyle/>
          <a:p>
            <a:pPr algn="l"/>
            <a:r>
              <a:rPr lang="en-US" sz="1800">
                <a:solidFill>
                  <a:schemeClr val="bg1"/>
                </a:solidFill>
                <a:latin typeface="Arial" panose="020B0604020202020204" pitchFamily="34" charset="0"/>
                <a:cs typeface="Arial" panose="020B0604020202020204" pitchFamily="34" charset="0"/>
              </a:rPr>
              <a:t>Real Progress. Real Value.</a:t>
            </a:r>
          </a:p>
        </p:txBody>
      </p:sp>
      <p:sp>
        <p:nvSpPr>
          <p:cNvPr id="9" name="Date Placeholder 1">
            <a:extLst>
              <a:ext uri="{FF2B5EF4-FFF2-40B4-BE49-F238E27FC236}">
                <a16:creationId xmlns:a16="http://schemas.microsoft.com/office/drawing/2014/main" id="{16540775-417D-85C8-2092-5AA288088EB2}"/>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Arial"/>
                <a:ea typeface="+mn-ea"/>
                <a:cs typeface="+mn-cs"/>
              </a:rPr>
              <a:t>www.nasa.gov   |</a:t>
            </a:r>
          </a:p>
        </p:txBody>
      </p:sp>
      <p:sp>
        <p:nvSpPr>
          <p:cNvPr id="11" name="Slide Number Placeholder 2">
            <a:extLst>
              <a:ext uri="{FF2B5EF4-FFF2-40B4-BE49-F238E27FC236}">
                <a16:creationId xmlns:a16="http://schemas.microsoft.com/office/drawing/2014/main" id="{BB75AAC8-DA75-190D-79C9-2AD84886CB13}"/>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chemeClr val="bg1"/>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800" b="0" i="0" u="none" strike="noStrike" kern="1200" cap="none" spc="0" normalizeH="0" baseline="0" noProof="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1919760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F206A9D-142B-29B6-5D2E-E6A539B3135A}"/>
              </a:ext>
            </a:extLst>
          </p:cNvPr>
          <p:cNvSpPr>
            <a:spLocks noGrp="1"/>
          </p:cNvSpPr>
          <p:nvPr>
            <p:ph type="ctrTitle"/>
          </p:nvPr>
        </p:nvSpPr>
        <p:spPr/>
        <p:txBody>
          <a:bodyPr/>
          <a:lstStyle/>
          <a:p>
            <a:r>
              <a:rPr lang="en-US">
                <a:solidFill>
                  <a:schemeClr val="bg1"/>
                </a:solidFill>
              </a:rPr>
              <a:t>Hypersonics</a:t>
            </a:r>
          </a:p>
        </p:txBody>
      </p:sp>
      <p:sp>
        <p:nvSpPr>
          <p:cNvPr id="15" name="Title 1">
            <a:extLst>
              <a:ext uri="{FF2B5EF4-FFF2-40B4-BE49-F238E27FC236}">
                <a16:creationId xmlns:a16="http://schemas.microsoft.com/office/drawing/2014/main" id="{B8CA6C9C-4C5D-4D51-977A-586513F02C16}"/>
              </a:ext>
            </a:extLst>
          </p:cNvPr>
          <p:cNvSpPr txBox="1">
            <a:spLocks/>
          </p:cNvSpPr>
          <p:nvPr/>
        </p:nvSpPr>
        <p:spPr>
          <a:xfrm>
            <a:off x="197242" y="4678676"/>
            <a:ext cx="8317282" cy="145513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accent5">
                    <a:lumMod val="75000"/>
                  </a:schemeClr>
                </a:solidFill>
                <a:latin typeface="Arial" panose="020B0604020202020204" pitchFamily="34" charset="0"/>
                <a:ea typeface="+mj-ea"/>
                <a:cs typeface="Arial" panose="020B0604020202020204" pitchFamily="34" charset="0"/>
              </a:defRPr>
            </a:lvl1pPr>
          </a:lstStyle>
          <a:p>
            <a:pPr algn="l"/>
            <a:r>
              <a:rPr lang="en-US" sz="5000">
                <a:solidFill>
                  <a:schemeClr val="bg1"/>
                </a:solidFill>
              </a:rPr>
              <a:t>Hypersonics</a:t>
            </a:r>
          </a:p>
        </p:txBody>
      </p:sp>
      <p:pic>
        <p:nvPicPr>
          <p:cNvPr id="19" name="Picture 18" descr="A view of the earth from space.">
            <a:extLst>
              <a:ext uri="{FF2B5EF4-FFF2-40B4-BE49-F238E27FC236}">
                <a16:creationId xmlns:a16="http://schemas.microsoft.com/office/drawing/2014/main" id="{040BF46D-252E-5A96-C640-416EF59796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1"/>
            <a:ext cx="12200107" cy="6858000"/>
          </a:xfrm>
          <a:prstGeom prst="rect">
            <a:avLst/>
          </a:prstGeom>
        </p:spPr>
      </p:pic>
      <p:sp>
        <p:nvSpPr>
          <p:cNvPr id="13" name="Rectangle 12">
            <a:extLst>
              <a:ext uri="{FF2B5EF4-FFF2-40B4-BE49-F238E27FC236}">
                <a16:creationId xmlns:a16="http://schemas.microsoft.com/office/drawing/2014/main" id="{60AE1FBF-4108-1C26-ACB6-AB107168992F}"/>
              </a:ext>
              <a:ext uri="{C183D7F6-B498-43B3-948B-1728B52AA6E4}">
                <adec:decorative xmlns:adec="http://schemas.microsoft.com/office/drawing/2017/decorative" val="1"/>
              </a:ext>
            </a:extLst>
          </p:cNvPr>
          <p:cNvSpPr/>
          <p:nvPr/>
        </p:nvSpPr>
        <p:spPr>
          <a:xfrm>
            <a:off x="0" y="4597053"/>
            <a:ext cx="12192000" cy="2260946"/>
          </a:xfrm>
          <a:prstGeom prst="rect">
            <a:avLst/>
          </a:prstGeom>
          <a:gradFill flip="none" rotWithShape="1">
            <a:gsLst>
              <a:gs pos="49000">
                <a:schemeClr val="bg2">
                  <a:alpha val="60000"/>
                  <a:lumMod val="14706"/>
                </a:schemeClr>
              </a:gs>
              <a:gs pos="0">
                <a:schemeClr val="bg2">
                  <a:lumMod val="10000"/>
                </a:schemeClr>
              </a:gs>
              <a:gs pos="99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4" name="Title 1">
            <a:extLst>
              <a:ext uri="{FF2B5EF4-FFF2-40B4-BE49-F238E27FC236}">
                <a16:creationId xmlns:a16="http://schemas.microsoft.com/office/drawing/2014/main" id="{90B75DCE-4EF5-0326-ED48-B7F27190F725}"/>
              </a:ext>
            </a:extLst>
          </p:cNvPr>
          <p:cNvSpPr txBox="1">
            <a:spLocks/>
          </p:cNvSpPr>
          <p:nvPr/>
        </p:nvSpPr>
        <p:spPr>
          <a:xfrm>
            <a:off x="131615" y="5910449"/>
            <a:ext cx="3429000" cy="51342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800" dirty="0">
                <a:solidFill>
                  <a:schemeClr val="bg1"/>
                </a:solidFill>
                <a:latin typeface="Arial" panose="020B0604020202020204" pitchFamily="34" charset="0"/>
                <a:cs typeface="Arial" panose="020B0604020202020204" pitchFamily="34" charset="0"/>
              </a:rPr>
              <a:t>Real Progress. Real Value.</a:t>
            </a:r>
          </a:p>
        </p:txBody>
      </p:sp>
      <p:pic>
        <p:nvPicPr>
          <p:cNvPr id="21" name="Picture 20" descr="Artist illustration of a hypersonic aircraft.">
            <a:extLst>
              <a:ext uri="{FF2B5EF4-FFF2-40B4-BE49-F238E27FC236}">
                <a16:creationId xmlns:a16="http://schemas.microsoft.com/office/drawing/2014/main" id="{50143579-CBF7-988C-9046-315FD9C9255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487462">
            <a:off x="2819400" y="1448942"/>
            <a:ext cx="7772400" cy="3432638"/>
          </a:xfrm>
          <a:prstGeom prst="rect">
            <a:avLst/>
          </a:prstGeom>
        </p:spPr>
      </p:pic>
      <p:pic>
        <p:nvPicPr>
          <p:cNvPr id="3" name="Picture 2">
            <a:extLst>
              <a:ext uri="{FF2B5EF4-FFF2-40B4-BE49-F238E27FC236}">
                <a16:creationId xmlns:a16="http://schemas.microsoft.com/office/drawing/2014/main" id="{523089D8-A552-DC57-E56B-4F556E753D99}"/>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3111" y="5345535"/>
            <a:ext cx="7772400" cy="863600"/>
          </a:xfrm>
          <a:prstGeom prst="rect">
            <a:avLst/>
          </a:prstGeom>
        </p:spPr>
      </p:pic>
      <p:sp>
        <p:nvSpPr>
          <p:cNvPr id="2" name="Date Placeholder 1">
            <a:extLst>
              <a:ext uri="{FF2B5EF4-FFF2-40B4-BE49-F238E27FC236}">
                <a16:creationId xmlns:a16="http://schemas.microsoft.com/office/drawing/2014/main" id="{7E9E4C2A-9514-1EB6-3B02-58A72E7E66CC}"/>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Arial"/>
                <a:ea typeface="+mn-ea"/>
                <a:cs typeface="+mn-cs"/>
              </a:rPr>
              <a:t>www.nasa.gov   |</a:t>
            </a:r>
          </a:p>
        </p:txBody>
      </p:sp>
      <p:sp>
        <p:nvSpPr>
          <p:cNvPr id="5" name="Slide Number Placeholder 2">
            <a:extLst>
              <a:ext uri="{FF2B5EF4-FFF2-40B4-BE49-F238E27FC236}">
                <a16:creationId xmlns:a16="http://schemas.microsoft.com/office/drawing/2014/main" id="{32EFD9B1-F62D-5A09-7CD9-8FD08CF50AAE}"/>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chemeClr val="bg1"/>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800" b="0" i="0" u="none" strike="noStrike" kern="1200" cap="none" spc="0" normalizeH="0" baseline="0" noProof="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2383274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7" name="Group 56" descr="Graphic illustration showing the different types of drones in the city, rural areas and wildland firefighting operations.">
            <a:extLst>
              <a:ext uri="{FF2B5EF4-FFF2-40B4-BE49-F238E27FC236}">
                <a16:creationId xmlns:a16="http://schemas.microsoft.com/office/drawing/2014/main" id="{7ABF5C05-C412-06AC-EEC6-69ED82F1AAFF}"/>
              </a:ext>
            </a:extLst>
          </p:cNvPr>
          <p:cNvGrpSpPr/>
          <p:nvPr/>
        </p:nvGrpSpPr>
        <p:grpSpPr>
          <a:xfrm>
            <a:off x="0" y="0"/>
            <a:ext cx="12191999" cy="6659217"/>
            <a:chOff x="0" y="198782"/>
            <a:chExt cx="12191999" cy="6659217"/>
          </a:xfrm>
        </p:grpSpPr>
        <p:pic>
          <p:nvPicPr>
            <p:cNvPr id="58" name="UML 2 BG">
              <a:extLst>
                <a:ext uri="{FF2B5EF4-FFF2-40B4-BE49-F238E27FC236}">
                  <a16:creationId xmlns:a16="http://schemas.microsoft.com/office/drawing/2014/main" id="{5EC3B457-EC12-D8F7-836C-90BD4AC5398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899"/>
            <a:stretch/>
          </p:blipFill>
          <p:spPr>
            <a:xfrm>
              <a:off x="0" y="198782"/>
              <a:ext cx="12191999" cy="6659217"/>
            </a:xfrm>
            <a:prstGeom prst="rect">
              <a:avLst/>
            </a:prstGeom>
          </p:spPr>
        </p:pic>
        <p:sp>
          <p:nvSpPr>
            <p:cNvPr id="59" name="TextBox 58">
              <a:extLst>
                <a:ext uri="{FF2B5EF4-FFF2-40B4-BE49-F238E27FC236}">
                  <a16:creationId xmlns:a16="http://schemas.microsoft.com/office/drawing/2014/main" id="{3BC86F57-B2D3-90F9-321E-47A1371318E2}"/>
                </a:ext>
              </a:extLst>
            </p:cNvPr>
            <p:cNvSpPr txBox="1"/>
            <p:nvPr/>
          </p:nvSpPr>
          <p:spPr>
            <a:xfrm>
              <a:off x="517072" y="4020094"/>
              <a:ext cx="987770"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Distribution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Center/Warehouse</a:t>
              </a:r>
            </a:p>
          </p:txBody>
        </p:sp>
        <p:sp>
          <p:nvSpPr>
            <p:cNvPr id="60" name="TextBox 59">
              <a:extLst>
                <a:ext uri="{FF2B5EF4-FFF2-40B4-BE49-F238E27FC236}">
                  <a16:creationId xmlns:a16="http://schemas.microsoft.com/office/drawing/2014/main" id="{60CCC3A0-FCA0-1551-1B48-33C628253ABF}"/>
                </a:ext>
              </a:extLst>
            </p:cNvPr>
            <p:cNvSpPr txBox="1"/>
            <p:nvPr/>
          </p:nvSpPr>
          <p:spPr>
            <a:xfrm>
              <a:off x="1922614" y="3160525"/>
              <a:ext cx="609461"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Cargo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Delivery</a:t>
              </a:r>
            </a:p>
          </p:txBody>
        </p:sp>
        <p:sp>
          <p:nvSpPr>
            <p:cNvPr id="61" name="TextBox 60">
              <a:extLst>
                <a:ext uri="{FF2B5EF4-FFF2-40B4-BE49-F238E27FC236}">
                  <a16:creationId xmlns:a16="http://schemas.microsoft.com/office/drawing/2014/main" id="{53400C9F-F812-5B4C-836C-5335F5FC2E57}"/>
                </a:ext>
              </a:extLst>
            </p:cNvPr>
            <p:cNvSpPr txBox="1"/>
            <p:nvPr/>
          </p:nvSpPr>
          <p:spPr>
            <a:xfrm>
              <a:off x="6940717" y="5822680"/>
              <a:ext cx="825867"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Cross-metro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Transfer</a:t>
              </a:r>
            </a:p>
          </p:txBody>
        </p:sp>
        <p:sp>
          <p:nvSpPr>
            <p:cNvPr id="62" name="TextBox 61">
              <a:extLst>
                <a:ext uri="{FF2B5EF4-FFF2-40B4-BE49-F238E27FC236}">
                  <a16:creationId xmlns:a16="http://schemas.microsoft.com/office/drawing/2014/main" id="{900ACD6C-E4F0-230A-1B2E-706F65B5366F}"/>
                </a:ext>
              </a:extLst>
            </p:cNvPr>
            <p:cNvSpPr txBox="1"/>
            <p:nvPr/>
          </p:nvSpPr>
          <p:spPr>
            <a:xfrm>
              <a:off x="5919872" y="3147504"/>
              <a:ext cx="617477"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Airport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Transfer</a:t>
              </a:r>
            </a:p>
          </p:txBody>
        </p:sp>
        <p:sp>
          <p:nvSpPr>
            <p:cNvPr id="63" name="TextBox 62">
              <a:extLst>
                <a:ext uri="{FF2B5EF4-FFF2-40B4-BE49-F238E27FC236}">
                  <a16:creationId xmlns:a16="http://schemas.microsoft.com/office/drawing/2014/main" id="{18F3CD1C-D21A-64C9-E418-F14D9C9E683E}"/>
                </a:ext>
              </a:extLst>
            </p:cNvPr>
            <p:cNvSpPr txBox="1"/>
            <p:nvPr/>
          </p:nvSpPr>
          <p:spPr>
            <a:xfrm>
              <a:off x="9437327" y="3906466"/>
              <a:ext cx="986168" cy="400110"/>
            </a:xfrm>
            <a:prstGeom prst="rect">
              <a:avLst/>
            </a:prstGeom>
            <a:noFill/>
            <a:effectLst>
              <a:outerShdw dist="12700" dir="2700000" algn="tl" rotWithShape="0">
                <a:prstClr val="black"/>
              </a:outerShdw>
            </a:effectLst>
          </p:spPr>
          <p:txBody>
            <a:bodyPr wrap="none" rtlCol="0">
              <a:spAutoFit/>
            </a:bodyPr>
            <a:lstStyle>
              <a:defPPr>
                <a:defRPr lang="en-US"/>
              </a:defPPr>
              <a:lvl1pPr algn="ctr">
                <a:defRPr sz="1000">
                  <a:solidFill>
                    <a:srgbClr val="6CDC46"/>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Medical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Supply Delivery</a:t>
              </a:r>
            </a:p>
          </p:txBody>
        </p:sp>
        <p:sp>
          <p:nvSpPr>
            <p:cNvPr id="64" name="TextBox 63">
              <a:extLst>
                <a:ext uri="{FF2B5EF4-FFF2-40B4-BE49-F238E27FC236}">
                  <a16:creationId xmlns:a16="http://schemas.microsoft.com/office/drawing/2014/main" id="{846A920C-0CEC-83A5-EC13-EF7AAC4068C0}"/>
                </a:ext>
              </a:extLst>
            </p:cNvPr>
            <p:cNvSpPr txBox="1"/>
            <p:nvPr/>
          </p:nvSpPr>
          <p:spPr>
            <a:xfrm>
              <a:off x="2222132" y="1176520"/>
              <a:ext cx="1058303"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rial"/>
                  <a:ea typeface="+mn-ea"/>
                  <a:cs typeface="+mn-cs"/>
                </a:rPr>
                <a:t>Rural Operations</a:t>
              </a:r>
            </a:p>
          </p:txBody>
        </p:sp>
        <p:sp>
          <p:nvSpPr>
            <p:cNvPr id="65" name="TextBox 64">
              <a:extLst>
                <a:ext uri="{FF2B5EF4-FFF2-40B4-BE49-F238E27FC236}">
                  <a16:creationId xmlns:a16="http://schemas.microsoft.com/office/drawing/2014/main" id="{679BA0CA-6B2C-13E0-8076-A70CFA8D0C31}"/>
                </a:ext>
              </a:extLst>
            </p:cNvPr>
            <p:cNvSpPr txBox="1"/>
            <p:nvPr/>
          </p:nvSpPr>
          <p:spPr>
            <a:xfrm>
              <a:off x="5741976" y="1776715"/>
              <a:ext cx="1107996"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rial"/>
                  <a:ea typeface="+mn-ea"/>
                  <a:cs typeface="+mn-cs"/>
                </a:rPr>
                <a:t>Urban Operations</a:t>
              </a:r>
            </a:p>
          </p:txBody>
        </p:sp>
        <p:sp>
          <p:nvSpPr>
            <p:cNvPr id="66" name="TextBox 65">
              <a:extLst>
                <a:ext uri="{FF2B5EF4-FFF2-40B4-BE49-F238E27FC236}">
                  <a16:creationId xmlns:a16="http://schemas.microsoft.com/office/drawing/2014/main" id="{68EA1231-FC36-6DC2-706A-614DF422E713}"/>
                </a:ext>
              </a:extLst>
            </p:cNvPr>
            <p:cNvSpPr txBox="1"/>
            <p:nvPr/>
          </p:nvSpPr>
          <p:spPr>
            <a:xfrm>
              <a:off x="2751284" y="5370129"/>
              <a:ext cx="659155" cy="400110"/>
            </a:xfrm>
            <a:prstGeom prst="rect">
              <a:avLst/>
            </a:prstGeom>
            <a:noFill/>
            <a:effectLst>
              <a:outerShdw dist="12700" dir="2700000" algn="tl" rotWithShape="0">
                <a:prstClr val="black"/>
              </a:outerShdw>
            </a:effectLst>
          </p:spPr>
          <p:txBody>
            <a:bodyPr wrap="none" rtlCol="0">
              <a:spAutoFit/>
            </a:bodyPr>
            <a:lstStyle>
              <a:defPPr>
                <a:defRPr lang="en-US"/>
              </a:defPPr>
              <a:lvl1pPr algn="ctr">
                <a:defRPr sz="1000">
                  <a:solidFill>
                    <a:srgbClr val="6CDC46"/>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Inter-city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6CDC46"/>
                  </a:solidFill>
                  <a:effectLst>
                    <a:outerShdw blurRad="50800" dist="38100" dir="2700000" algn="tl" rotWithShape="0">
                      <a:prstClr val="black">
                        <a:alpha val="40000"/>
                      </a:prstClr>
                    </a:outerShdw>
                  </a:effectLst>
                  <a:uLnTx/>
                  <a:uFillTx/>
                  <a:latin typeface="Arial"/>
                  <a:ea typeface="+mn-ea"/>
                  <a:cs typeface="+mn-cs"/>
                </a:rPr>
                <a:t>eCTOL</a:t>
              </a:r>
            </a:p>
          </p:txBody>
        </p:sp>
        <p:sp>
          <p:nvSpPr>
            <p:cNvPr id="67" name="TextBox 66">
              <a:extLst>
                <a:ext uri="{FF2B5EF4-FFF2-40B4-BE49-F238E27FC236}">
                  <a16:creationId xmlns:a16="http://schemas.microsoft.com/office/drawing/2014/main" id="{23286980-EAE8-EC05-886A-D40077AC706F}"/>
                </a:ext>
              </a:extLst>
            </p:cNvPr>
            <p:cNvSpPr txBox="1"/>
            <p:nvPr/>
          </p:nvSpPr>
          <p:spPr>
            <a:xfrm>
              <a:off x="10859405" y="3562628"/>
              <a:ext cx="771365"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Air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Ambulance</a:t>
              </a:r>
            </a:p>
          </p:txBody>
        </p:sp>
        <p:sp>
          <p:nvSpPr>
            <p:cNvPr id="68" name="TextBox 67">
              <a:extLst>
                <a:ext uri="{FF2B5EF4-FFF2-40B4-BE49-F238E27FC236}">
                  <a16:creationId xmlns:a16="http://schemas.microsoft.com/office/drawing/2014/main" id="{9CAD27F7-ABA7-8154-CBD7-A32AC47B6FD2}"/>
                </a:ext>
              </a:extLst>
            </p:cNvPr>
            <p:cNvSpPr txBox="1"/>
            <p:nvPr/>
          </p:nvSpPr>
          <p:spPr>
            <a:xfrm>
              <a:off x="7144543" y="2468246"/>
              <a:ext cx="609462" cy="400110"/>
            </a:xfrm>
            <a:prstGeom prst="rect">
              <a:avLst/>
            </a:prstGeom>
            <a:noFill/>
            <a:effectLst>
              <a:outerShdw dist="12700" dir="2700000" algn="tl" rotWithShape="0">
                <a:prstClr val="black"/>
              </a:outerShdw>
            </a:effectLst>
          </p:spPr>
          <p:txBody>
            <a:bodyPr wrap="none" rtlCol="0">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Cargo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Delivery</a:t>
              </a:r>
            </a:p>
          </p:txBody>
        </p:sp>
        <p:sp>
          <p:nvSpPr>
            <p:cNvPr id="69" name="TextBox 68">
              <a:extLst>
                <a:ext uri="{FF2B5EF4-FFF2-40B4-BE49-F238E27FC236}">
                  <a16:creationId xmlns:a16="http://schemas.microsoft.com/office/drawing/2014/main" id="{E12F5DA4-1985-E642-A2D6-6B5AF826BBD5}"/>
                </a:ext>
              </a:extLst>
            </p:cNvPr>
            <p:cNvSpPr txBox="1"/>
            <p:nvPr/>
          </p:nvSpPr>
          <p:spPr>
            <a:xfrm>
              <a:off x="7796497" y="4205740"/>
              <a:ext cx="763351" cy="400110"/>
            </a:xfrm>
            <a:prstGeom prst="rect">
              <a:avLst/>
            </a:prstGeom>
            <a:noFill/>
            <a:effectLst>
              <a:outerShdw dist="12700" dir="2700000" algn="tl" rotWithShape="0">
                <a:prstClr val="black"/>
              </a:outerShdw>
            </a:effectLst>
          </p:spPr>
          <p:txBody>
            <a:bodyPr wrap="none" rtlCol="0">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Fleet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Operations</a:t>
              </a:r>
            </a:p>
          </p:txBody>
        </p:sp>
        <p:sp>
          <p:nvSpPr>
            <p:cNvPr id="70" name="TextBox 69">
              <a:extLst>
                <a:ext uri="{FF2B5EF4-FFF2-40B4-BE49-F238E27FC236}">
                  <a16:creationId xmlns:a16="http://schemas.microsoft.com/office/drawing/2014/main" id="{572AF208-4B8D-887A-51AB-D400C0EA4F12}"/>
                </a:ext>
              </a:extLst>
            </p:cNvPr>
            <p:cNvSpPr txBox="1"/>
            <p:nvPr/>
          </p:nvSpPr>
          <p:spPr>
            <a:xfrm>
              <a:off x="3261219" y="2622459"/>
              <a:ext cx="702435" cy="400110"/>
            </a:xfrm>
            <a:prstGeom prst="rect">
              <a:avLst/>
            </a:prstGeom>
            <a:noFill/>
            <a:effectLst>
              <a:outerShdw dist="12700" dir="2700000" algn="tl" rotWithShape="0">
                <a:prstClr val="black"/>
              </a:outerShdw>
            </a:effectLst>
          </p:spPr>
          <p:txBody>
            <a:bodyPr wrap="none" rtlCol="0">
              <a:spAutoFit/>
            </a:bodyPr>
            <a:lstStyle>
              <a:defPPr>
                <a:defRPr lang="en-US"/>
              </a:defPPr>
              <a:lvl1pPr algn="ctr">
                <a:defRPr sz="10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Inter-City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EEE781"/>
                  </a:solidFill>
                  <a:effectLst>
                    <a:outerShdw blurRad="50800" dist="38100" dir="2700000" algn="tl" rotWithShape="0">
                      <a:prstClr val="black">
                        <a:alpha val="40000"/>
                      </a:prstClr>
                    </a:outerShdw>
                  </a:effectLst>
                  <a:uLnTx/>
                  <a:uFillTx/>
                  <a:latin typeface="Arial"/>
                  <a:ea typeface="+mn-ea"/>
                  <a:cs typeface="+mn-cs"/>
                </a:rPr>
                <a:t>eC</a:t>
              </a:r>
              <a:r>
                <a:rPr kumimoji="0" lang="en-US" sz="1000" b="0" i="0" u="none" strike="noStrike" kern="1200" cap="none" spc="0" normalizeH="0" baseline="0" noProof="0">
                  <a:ln>
                    <a:noFill/>
                  </a:ln>
                  <a:solidFill>
                    <a:srgbClr val="EEE781"/>
                  </a:solidFill>
                  <a:effectLst>
                    <a:outerShdw blurRad="50800" dist="38100" dir="2700000" algn="tl" rotWithShape="0">
                      <a:prstClr val="black">
                        <a:alpha val="40000"/>
                      </a:prstClr>
                    </a:outerShdw>
                  </a:effectLst>
                  <a:uLnTx/>
                  <a:uFillTx/>
                  <a:latin typeface="Arial"/>
                  <a:ea typeface="+mn-ea"/>
                  <a:cs typeface="+mn-cs"/>
                </a:rPr>
                <a:t>/STOL</a:t>
              </a:r>
            </a:p>
          </p:txBody>
        </p:sp>
        <p:sp>
          <p:nvSpPr>
            <p:cNvPr id="71" name="TextBox 70">
              <a:extLst>
                <a:ext uri="{FF2B5EF4-FFF2-40B4-BE49-F238E27FC236}">
                  <a16:creationId xmlns:a16="http://schemas.microsoft.com/office/drawing/2014/main" id="{7B6F0E4B-8CCB-BE85-AC27-7F350987A97D}"/>
                </a:ext>
              </a:extLst>
            </p:cNvPr>
            <p:cNvSpPr txBox="1"/>
            <p:nvPr/>
          </p:nvSpPr>
          <p:spPr>
            <a:xfrm>
              <a:off x="4602459" y="2949001"/>
              <a:ext cx="673582" cy="400110"/>
            </a:xfrm>
            <a:prstGeom prst="rect">
              <a:avLst/>
            </a:prstGeom>
            <a:noFill/>
            <a:effectLst>
              <a:outerShdw dist="12700" dir="2700000" algn="tl" rotWithShape="0">
                <a:prstClr val="black"/>
              </a:outerShdw>
            </a:effectLst>
          </p:spPr>
          <p:txBody>
            <a:bodyPr wrap="none" lIns="91440" tIns="45720" rIns="91440" bIns="45720" rtlCol="0" anchor="t">
              <a:spAutoFit/>
            </a:bodyPr>
            <a:lstStyle>
              <a:defPPr>
                <a:defRPr lang="en-US"/>
              </a:defPPr>
              <a:lvl1pPr>
                <a:defRPr sz="1100">
                  <a:solidFill>
                    <a:srgbClr val="EEE781"/>
                  </a:solidFill>
                  <a:effectLst>
                    <a:outerShdw blurRad="50800" dist="38100" dir="2700000" algn="tl" rotWithShape="0">
                      <a:prstClr val="black">
                        <a:alpha val="40000"/>
                      </a:prstClr>
                    </a:outerShdw>
                  </a:effectLst>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Inter-City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err="1">
                  <a:ln>
                    <a:noFill/>
                  </a:ln>
                  <a:solidFill>
                    <a:srgbClr val="FFA34A"/>
                  </a:solidFill>
                  <a:effectLst>
                    <a:outerShdw blurRad="50800" dist="38100" dir="2700000" algn="tl" rotWithShape="0">
                      <a:prstClr val="black">
                        <a:alpha val="40000"/>
                      </a:prstClr>
                    </a:outerShdw>
                  </a:effectLst>
                  <a:uLnTx/>
                  <a:uFillTx/>
                  <a:latin typeface="Arial"/>
                  <a:ea typeface="+mn-ea"/>
                  <a:cs typeface="+mn-cs"/>
                </a:rPr>
                <a:t>eVTOL</a:t>
              </a:r>
              <a:endPar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endParaRPr>
            </a:p>
          </p:txBody>
        </p:sp>
        <p:sp>
          <p:nvSpPr>
            <p:cNvPr id="72" name="TextBox 71">
              <a:extLst>
                <a:ext uri="{FF2B5EF4-FFF2-40B4-BE49-F238E27FC236}">
                  <a16:creationId xmlns:a16="http://schemas.microsoft.com/office/drawing/2014/main" id="{413A158C-2D55-FCF9-DE42-9AE783892CA0}"/>
                </a:ext>
              </a:extLst>
            </p:cNvPr>
            <p:cNvSpPr txBox="1"/>
            <p:nvPr/>
          </p:nvSpPr>
          <p:spPr>
            <a:xfrm>
              <a:off x="4445341" y="5521844"/>
              <a:ext cx="1063112"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Package Delivery</a:t>
              </a:r>
            </a:p>
          </p:txBody>
        </p:sp>
        <p:sp>
          <p:nvSpPr>
            <p:cNvPr id="73" name="TextBox 72">
              <a:extLst>
                <a:ext uri="{FF2B5EF4-FFF2-40B4-BE49-F238E27FC236}">
                  <a16:creationId xmlns:a16="http://schemas.microsoft.com/office/drawing/2014/main" id="{9ECA7BBB-B0DF-6F9B-26E4-39F4C700FCE7}"/>
                </a:ext>
              </a:extLst>
            </p:cNvPr>
            <p:cNvSpPr txBox="1"/>
            <p:nvPr/>
          </p:nvSpPr>
          <p:spPr>
            <a:xfrm>
              <a:off x="303099" y="2089601"/>
              <a:ext cx="636713"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Regional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Network</a:t>
              </a:r>
            </a:p>
          </p:txBody>
        </p:sp>
        <p:sp>
          <p:nvSpPr>
            <p:cNvPr id="74" name="TextBox 73">
              <a:extLst>
                <a:ext uri="{FF2B5EF4-FFF2-40B4-BE49-F238E27FC236}">
                  <a16:creationId xmlns:a16="http://schemas.microsoft.com/office/drawing/2014/main" id="{8A755A5B-9F3C-34C9-94D7-A44844788430}"/>
                </a:ext>
              </a:extLst>
            </p:cNvPr>
            <p:cNvSpPr txBox="1"/>
            <p:nvPr/>
          </p:nvSpPr>
          <p:spPr>
            <a:xfrm>
              <a:off x="7559796" y="1450481"/>
              <a:ext cx="806631" cy="400110"/>
            </a:xfrm>
            <a:prstGeom prst="rect">
              <a:avLst/>
            </a:prstGeom>
            <a:noFill/>
            <a:effectLst>
              <a:outerShdw dist="12700" dir="2700000" algn="tl" rotWithShape="0">
                <a:prstClr val="black"/>
              </a:outerShdw>
            </a:effectLst>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On Demand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A34A"/>
                  </a:solidFill>
                  <a:effectLst>
                    <a:outerShdw blurRad="50800" dist="38100" dir="2700000" algn="tl" rotWithShape="0">
                      <a:prstClr val="black">
                        <a:alpha val="40000"/>
                      </a:prstClr>
                    </a:outerShdw>
                  </a:effectLst>
                  <a:uLnTx/>
                  <a:uFillTx/>
                  <a:latin typeface="Arial"/>
                  <a:ea typeface="+mn-ea"/>
                  <a:cs typeface="+mn-cs"/>
                </a:rPr>
                <a:t>Air-Taxi</a:t>
              </a:r>
            </a:p>
          </p:txBody>
        </p:sp>
        <p:sp>
          <p:nvSpPr>
            <p:cNvPr id="75" name="TextBox 74">
              <a:extLst>
                <a:ext uri="{FF2B5EF4-FFF2-40B4-BE49-F238E27FC236}">
                  <a16:creationId xmlns:a16="http://schemas.microsoft.com/office/drawing/2014/main" id="{51A89264-7AA5-7B33-6314-992FC2ABC742}"/>
                </a:ext>
              </a:extLst>
            </p:cNvPr>
            <p:cNvSpPr txBox="1"/>
            <p:nvPr/>
          </p:nvSpPr>
          <p:spPr>
            <a:xfrm>
              <a:off x="7559796" y="673970"/>
              <a:ext cx="194348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rial"/>
                  <a:ea typeface="+mn-ea"/>
                  <a:cs typeface="+mn-cs"/>
                </a:rPr>
                <a:t>Wildland Firefighting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prstClr val="white"/>
                  </a:solidFill>
                  <a:effectLst/>
                  <a:uLnTx/>
                  <a:uFillTx/>
                  <a:latin typeface="Arial"/>
                  <a:ea typeface="+mn-ea"/>
                  <a:cs typeface="+mn-cs"/>
                </a:rPr>
                <a:t>Operations</a:t>
              </a:r>
            </a:p>
          </p:txBody>
        </p:sp>
      </p:grpSp>
      <p:sp>
        <p:nvSpPr>
          <p:cNvPr id="78" name="Date Placeholder 3">
            <a:extLst>
              <a:ext uri="{FF2B5EF4-FFF2-40B4-BE49-F238E27FC236}">
                <a16:creationId xmlns:a16="http://schemas.microsoft.com/office/drawing/2014/main" id="{F31EF35C-21FC-B003-E2A0-50A10A025F6A}"/>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white"/>
                </a:solidFill>
                <a:effectLst/>
                <a:uLnTx/>
                <a:uFillTx/>
                <a:latin typeface="Arial"/>
                <a:ea typeface="+mn-ea"/>
                <a:cs typeface="+mn-cs"/>
              </a:rPr>
              <a:t>www.nasa.gov   |</a:t>
            </a:r>
          </a:p>
        </p:txBody>
      </p:sp>
      <p:sp>
        <p:nvSpPr>
          <p:cNvPr id="79" name="Slide Number Placeholder 4">
            <a:extLst>
              <a:ext uri="{FF2B5EF4-FFF2-40B4-BE49-F238E27FC236}">
                <a16:creationId xmlns:a16="http://schemas.microsoft.com/office/drawing/2014/main" id="{564208A5-9C35-53CF-C4ED-BD35EC009213}"/>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prstClr val="white"/>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800" b="0" i="0" u="none" strike="noStrike" kern="1200" cap="none" spc="0" normalizeH="0" baseline="0" noProof="0">
              <a:ln>
                <a:noFill/>
              </a:ln>
              <a:solidFill>
                <a:prstClr val="white"/>
              </a:solidFill>
              <a:effectLst/>
              <a:uLnTx/>
              <a:uFillTx/>
              <a:latin typeface="Arial"/>
              <a:ea typeface="+mn-ea"/>
              <a:cs typeface="+mn-cs"/>
            </a:endParaRPr>
          </a:p>
        </p:txBody>
      </p:sp>
      <p:sp>
        <p:nvSpPr>
          <p:cNvPr id="4" name="Title 1">
            <a:extLst>
              <a:ext uri="{FF2B5EF4-FFF2-40B4-BE49-F238E27FC236}">
                <a16:creationId xmlns:a16="http://schemas.microsoft.com/office/drawing/2014/main" id="{253CF8C4-8F2D-DB17-EBD7-0848CF64E43B}"/>
              </a:ext>
            </a:extLst>
          </p:cNvPr>
          <p:cNvSpPr txBox="1">
            <a:spLocks/>
          </p:cNvSpPr>
          <p:nvPr/>
        </p:nvSpPr>
        <p:spPr>
          <a:xfrm>
            <a:off x="150553" y="5979451"/>
            <a:ext cx="3429000" cy="51342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1800" dirty="0">
                <a:solidFill>
                  <a:schemeClr val="bg1"/>
                </a:solidFill>
                <a:latin typeface="Arial" panose="020B0604020202020204" pitchFamily="34" charset="0"/>
                <a:cs typeface="Arial" panose="020B0604020202020204" pitchFamily="34" charset="0"/>
              </a:rPr>
              <a:t>Real Progress. Real Value.</a:t>
            </a:r>
          </a:p>
        </p:txBody>
      </p:sp>
      <p:pic>
        <p:nvPicPr>
          <p:cNvPr id="30" name="Picture 29" descr="Future Airspace and Safety">
            <a:extLst>
              <a:ext uri="{FF2B5EF4-FFF2-40B4-BE49-F238E27FC236}">
                <a16:creationId xmlns:a16="http://schemas.microsoft.com/office/drawing/2014/main" id="{6E13D0EB-C468-AA31-8A3E-B03BEECD4C3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806" y="5504445"/>
            <a:ext cx="8222959" cy="737384"/>
          </a:xfrm>
          <a:prstGeom prst="rect">
            <a:avLst/>
          </a:prstGeom>
        </p:spPr>
      </p:pic>
    </p:spTree>
    <p:extLst>
      <p:ext uri="{BB962C8B-B14F-4D97-AF65-F5344CB8AC3E}">
        <p14:creationId xmlns:p14="http://schemas.microsoft.com/office/powerpoint/2010/main" val="16424084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574B5-BD5F-5CF8-A787-0573798304D3}"/>
              </a:ext>
            </a:extLst>
          </p:cNvPr>
          <p:cNvSpPr>
            <a:spLocks noGrp="1"/>
          </p:cNvSpPr>
          <p:nvPr>
            <p:ph type="title"/>
          </p:nvPr>
        </p:nvSpPr>
        <p:spPr/>
        <p:txBody>
          <a:bodyPr>
            <a:normAutofit/>
          </a:bodyPr>
          <a:lstStyle/>
          <a:p>
            <a:r>
              <a:rPr lang="en-US"/>
              <a:t>Airspace Operations and Safety Program with … </a:t>
            </a:r>
          </a:p>
        </p:txBody>
      </p:sp>
      <p:grpSp>
        <p:nvGrpSpPr>
          <p:cNvPr id="10" name="Group 9" descr="Airspace Operations and Safety Program partnerships logos with industry, DOD &amp; OGA, Academia, SDO and non-profit and international organizations.">
            <a:extLst>
              <a:ext uri="{FF2B5EF4-FFF2-40B4-BE49-F238E27FC236}">
                <a16:creationId xmlns:a16="http://schemas.microsoft.com/office/drawing/2014/main" id="{6226F083-C965-36E5-440B-A6E284A2F3AA}"/>
              </a:ext>
            </a:extLst>
          </p:cNvPr>
          <p:cNvGrpSpPr/>
          <p:nvPr/>
        </p:nvGrpSpPr>
        <p:grpSpPr>
          <a:xfrm>
            <a:off x="261215" y="888255"/>
            <a:ext cx="11669567" cy="5389423"/>
            <a:chOff x="261215" y="888255"/>
            <a:chExt cx="11669567" cy="5389423"/>
          </a:xfrm>
        </p:grpSpPr>
        <p:sp>
          <p:nvSpPr>
            <p:cNvPr id="7" name="Rectangle: Rounded Corners 7">
              <a:extLst>
                <a:ext uri="{FF2B5EF4-FFF2-40B4-BE49-F238E27FC236}">
                  <a16:creationId xmlns:a16="http://schemas.microsoft.com/office/drawing/2014/main" id="{6FF7AE45-6D05-EB03-0AB6-A9497FFEE43A}"/>
                </a:ext>
                <a:ext uri="{C183D7F6-B498-43B3-948B-1728B52AA6E4}">
                  <adec:decorative xmlns:adec="http://schemas.microsoft.com/office/drawing/2017/decorative" val="1"/>
                </a:ext>
              </a:extLst>
            </p:cNvPr>
            <p:cNvSpPr/>
            <p:nvPr/>
          </p:nvSpPr>
          <p:spPr>
            <a:xfrm rot="5400000">
              <a:off x="-524613" y="1674083"/>
              <a:ext cx="5389423" cy="381776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DDF4A654-969A-268D-E6FE-E93714862421}"/>
                </a:ext>
              </a:extLst>
            </p:cNvPr>
            <p:cNvSpPr txBox="1"/>
            <p:nvPr/>
          </p:nvSpPr>
          <p:spPr>
            <a:xfrm>
              <a:off x="367234" y="917821"/>
              <a:ext cx="3548784"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INDUSTRY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EXISTING + EMERGING</a:t>
              </a:r>
            </a:p>
          </p:txBody>
        </p:sp>
        <p:sp>
          <p:nvSpPr>
            <p:cNvPr id="19" name="Rectangle: Rounded Corners 9">
              <a:extLst>
                <a:ext uri="{FF2B5EF4-FFF2-40B4-BE49-F238E27FC236}">
                  <a16:creationId xmlns:a16="http://schemas.microsoft.com/office/drawing/2014/main" id="{C5B157B5-2A2B-3703-4685-22CB822E1C03}"/>
                </a:ext>
                <a:ext uri="{C183D7F6-B498-43B3-948B-1728B52AA6E4}">
                  <adec:decorative xmlns:adec="http://schemas.microsoft.com/office/drawing/2017/decorative" val="1"/>
                </a:ext>
              </a:extLst>
            </p:cNvPr>
            <p:cNvSpPr/>
            <p:nvPr/>
          </p:nvSpPr>
          <p:spPr>
            <a:xfrm rot="5400000">
              <a:off x="4834771" y="3068328"/>
              <a:ext cx="2544652" cy="387404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473ECCE7-5D5F-C868-DA77-5D4B0E20C0A5}"/>
                </a:ext>
              </a:extLst>
            </p:cNvPr>
            <p:cNvSpPr txBox="1"/>
            <p:nvPr/>
          </p:nvSpPr>
          <p:spPr>
            <a:xfrm>
              <a:off x="4399259" y="3733025"/>
              <a:ext cx="3548784" cy="369332"/>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a:ea typeface="+mn-ea"/>
                  <a:cs typeface="+mn-cs"/>
                </a:rPr>
                <a:t>ACADEMIA</a:t>
              </a:r>
            </a:p>
          </p:txBody>
        </p:sp>
        <p:sp>
          <p:nvSpPr>
            <p:cNvPr id="31" name="Rectangle: Rounded Corners 11">
              <a:extLst>
                <a:ext uri="{FF2B5EF4-FFF2-40B4-BE49-F238E27FC236}">
                  <a16:creationId xmlns:a16="http://schemas.microsoft.com/office/drawing/2014/main" id="{3FD91A34-A52E-E587-F144-B983F30F7318}"/>
                </a:ext>
                <a:ext uri="{C183D7F6-B498-43B3-948B-1728B52AA6E4}">
                  <adec:decorative xmlns:adec="http://schemas.microsoft.com/office/drawing/2017/decorative" val="1"/>
                </a:ext>
              </a:extLst>
            </p:cNvPr>
            <p:cNvSpPr/>
            <p:nvPr/>
          </p:nvSpPr>
          <p:spPr>
            <a:xfrm rot="5400000">
              <a:off x="4728147" y="330185"/>
              <a:ext cx="2757904" cy="387404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35299F0E-0963-AA80-3531-E045B7C344AA}"/>
                </a:ext>
              </a:extLst>
            </p:cNvPr>
            <p:cNvSpPr txBox="1"/>
            <p:nvPr/>
          </p:nvSpPr>
          <p:spPr>
            <a:xfrm>
              <a:off x="4321607" y="888255"/>
              <a:ext cx="354878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DOD and OGA</a:t>
              </a:r>
            </a:p>
          </p:txBody>
        </p:sp>
        <p:sp>
          <p:nvSpPr>
            <p:cNvPr id="45" name="Rectangle: Rounded Corners 13">
              <a:extLst>
                <a:ext uri="{FF2B5EF4-FFF2-40B4-BE49-F238E27FC236}">
                  <a16:creationId xmlns:a16="http://schemas.microsoft.com/office/drawing/2014/main" id="{D9C9A608-A8EA-2F09-78BE-A49F8C1F82B0}"/>
                </a:ext>
                <a:ext uri="{C183D7F6-B498-43B3-948B-1728B52AA6E4}">
                  <adec:decorative xmlns:adec="http://schemas.microsoft.com/office/drawing/2017/decorative" val="1"/>
                </a:ext>
              </a:extLst>
            </p:cNvPr>
            <p:cNvSpPr/>
            <p:nvPr/>
          </p:nvSpPr>
          <p:spPr>
            <a:xfrm rot="5400000">
              <a:off x="8642945" y="362632"/>
              <a:ext cx="2757905" cy="381776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TextBox 51">
              <a:extLst>
                <a:ext uri="{FF2B5EF4-FFF2-40B4-BE49-F238E27FC236}">
                  <a16:creationId xmlns:a16="http://schemas.microsoft.com/office/drawing/2014/main" id="{6B848903-084F-7D71-A437-F71204CF8932}"/>
                </a:ext>
              </a:extLst>
            </p:cNvPr>
            <p:cNvSpPr txBox="1"/>
            <p:nvPr/>
          </p:nvSpPr>
          <p:spPr>
            <a:xfrm>
              <a:off x="8286750" y="892562"/>
              <a:ext cx="354878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SDO and NON-PROFIT</a:t>
              </a:r>
            </a:p>
          </p:txBody>
        </p:sp>
        <p:sp>
          <p:nvSpPr>
            <p:cNvPr id="59" name="Rectangle: Rounded Corners 15">
              <a:extLst>
                <a:ext uri="{FF2B5EF4-FFF2-40B4-BE49-F238E27FC236}">
                  <a16:creationId xmlns:a16="http://schemas.microsoft.com/office/drawing/2014/main" id="{1CE6FCD0-C212-9020-975A-C27E38E9A0B9}"/>
                </a:ext>
                <a:ext uri="{C183D7F6-B498-43B3-948B-1728B52AA6E4}">
                  <adec:decorative xmlns:adec="http://schemas.microsoft.com/office/drawing/2017/decorative" val="1"/>
                </a:ext>
              </a:extLst>
            </p:cNvPr>
            <p:cNvSpPr/>
            <p:nvPr/>
          </p:nvSpPr>
          <p:spPr>
            <a:xfrm rot="5400000">
              <a:off x="8925912" y="2920126"/>
              <a:ext cx="2191967" cy="381777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TextBox 59">
              <a:extLst>
                <a:ext uri="{FF2B5EF4-FFF2-40B4-BE49-F238E27FC236}">
                  <a16:creationId xmlns:a16="http://schemas.microsoft.com/office/drawing/2014/main" id="{EC575793-DB19-C717-9C90-181BBA9A6CD2}"/>
                </a:ext>
              </a:extLst>
            </p:cNvPr>
            <p:cNvSpPr txBox="1"/>
            <p:nvPr/>
          </p:nvSpPr>
          <p:spPr>
            <a:xfrm>
              <a:off x="8247754" y="3749002"/>
              <a:ext cx="3548784"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INTERNATIONAL</a:t>
              </a:r>
            </a:p>
          </p:txBody>
        </p:sp>
        <p:pic>
          <p:nvPicPr>
            <p:cNvPr id="61" name="Picture 60">
              <a:extLst>
                <a:ext uri="{FF2B5EF4-FFF2-40B4-BE49-F238E27FC236}">
                  <a16:creationId xmlns:a16="http://schemas.microsoft.com/office/drawing/2014/main" id="{95930590-D9B0-E7A3-531A-C26108ABCCA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71086" y="4068902"/>
              <a:ext cx="759853" cy="635175"/>
            </a:xfrm>
            <a:prstGeom prst="rect">
              <a:avLst/>
            </a:prstGeom>
          </p:spPr>
        </p:pic>
        <p:pic>
          <p:nvPicPr>
            <p:cNvPr id="62" name="Picture 61">
              <a:extLst>
                <a:ext uri="{FF2B5EF4-FFF2-40B4-BE49-F238E27FC236}">
                  <a16:creationId xmlns:a16="http://schemas.microsoft.com/office/drawing/2014/main" id="{7FAA6ABD-71F2-644D-CCF7-0FD2A5D2FF6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28646" y="4327715"/>
              <a:ext cx="924593" cy="574621"/>
            </a:xfrm>
            <a:prstGeom prst="rect">
              <a:avLst/>
            </a:prstGeom>
          </p:spPr>
        </p:pic>
        <p:pic>
          <p:nvPicPr>
            <p:cNvPr id="63" name="Picture 62">
              <a:extLst>
                <a:ext uri="{FF2B5EF4-FFF2-40B4-BE49-F238E27FC236}">
                  <a16:creationId xmlns:a16="http://schemas.microsoft.com/office/drawing/2014/main" id="{C89EF323-73EE-AC6C-FBE3-A786F08ACBF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94128" y="5090805"/>
              <a:ext cx="655646" cy="655646"/>
            </a:xfrm>
            <a:prstGeom prst="rect">
              <a:avLst/>
            </a:prstGeom>
          </p:spPr>
        </p:pic>
        <p:pic>
          <p:nvPicPr>
            <p:cNvPr id="64" name="Picture 4">
              <a:extLst>
                <a:ext uri="{FF2B5EF4-FFF2-40B4-BE49-F238E27FC236}">
                  <a16:creationId xmlns:a16="http://schemas.microsoft.com/office/drawing/2014/main" id="{CBB9A49C-903B-CF15-5E74-9B0ED1A4B5E2}"/>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144230" y="4971989"/>
              <a:ext cx="691379" cy="442942"/>
            </a:xfrm>
            <a:prstGeom prst="rect">
              <a:avLst/>
            </a:prstGeom>
            <a:noFill/>
            <a:extLst>
              <a:ext uri="{909E8E84-426E-40DD-AFC4-6F175D3DCCD1}">
                <a14:hiddenFill xmlns:a14="http://schemas.microsoft.com/office/drawing/2010/main">
                  <a:solidFill>
                    <a:srgbClr val="FFFFFF"/>
                  </a:solidFill>
                </a14:hiddenFill>
              </a:ext>
            </a:extLst>
          </p:spPr>
        </p:pic>
        <p:pic>
          <p:nvPicPr>
            <p:cNvPr id="65" name="Picture 6" descr="International Civil Aviation Organization - Wikipedia">
              <a:extLst>
                <a:ext uri="{FF2B5EF4-FFF2-40B4-BE49-F238E27FC236}">
                  <a16:creationId xmlns:a16="http://schemas.microsoft.com/office/drawing/2014/main" id="{62F332A4-9B74-71B1-CAAB-2DF8A8C05737}"/>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922630" y="4238037"/>
              <a:ext cx="772465" cy="636318"/>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65">
              <a:extLst>
                <a:ext uri="{FF2B5EF4-FFF2-40B4-BE49-F238E27FC236}">
                  <a16:creationId xmlns:a16="http://schemas.microsoft.com/office/drawing/2014/main" id="{0243167B-DF3C-D776-58ED-6367D5FF02C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393964" y="2090310"/>
              <a:ext cx="538283" cy="633920"/>
            </a:xfrm>
            <a:prstGeom prst="rect">
              <a:avLst/>
            </a:prstGeom>
          </p:spPr>
        </p:pic>
        <p:pic>
          <p:nvPicPr>
            <p:cNvPr id="67" name="Picture 66">
              <a:extLst>
                <a:ext uri="{FF2B5EF4-FFF2-40B4-BE49-F238E27FC236}">
                  <a16:creationId xmlns:a16="http://schemas.microsoft.com/office/drawing/2014/main" id="{B88C4A53-B937-E18F-954C-56F32672290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409470" y="2868638"/>
              <a:ext cx="1045554" cy="369333"/>
            </a:xfrm>
            <a:prstGeom prst="rect">
              <a:avLst/>
            </a:prstGeom>
          </p:spPr>
        </p:pic>
        <p:pic>
          <p:nvPicPr>
            <p:cNvPr id="68" name="Picture 67">
              <a:extLst>
                <a:ext uri="{FF2B5EF4-FFF2-40B4-BE49-F238E27FC236}">
                  <a16:creationId xmlns:a16="http://schemas.microsoft.com/office/drawing/2014/main" id="{01470B23-ACB2-E6DE-6A55-552653B33CDD}"/>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080058" y="2116824"/>
              <a:ext cx="758576" cy="564020"/>
            </a:xfrm>
            <a:prstGeom prst="rect">
              <a:avLst/>
            </a:prstGeom>
          </p:spPr>
        </p:pic>
        <p:pic>
          <p:nvPicPr>
            <p:cNvPr id="69" name="Picture 68">
              <a:extLst>
                <a:ext uri="{FF2B5EF4-FFF2-40B4-BE49-F238E27FC236}">
                  <a16:creationId xmlns:a16="http://schemas.microsoft.com/office/drawing/2014/main" id="{A3BAD6D3-D480-B432-E1BA-1AA9CE7C4CD6}"/>
                </a:ext>
              </a:extLst>
            </p:cNvPr>
            <p:cNvPicPr>
              <a:picLocks noChangeAspect="1"/>
            </p:cNvPicPr>
            <p:nvPr/>
          </p:nvPicPr>
          <p:blipFill rotWithShape="1">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5107817" y="2426349"/>
              <a:ext cx="1017362" cy="352821"/>
            </a:xfrm>
            <a:prstGeom prst="rect">
              <a:avLst/>
            </a:prstGeom>
            <a:solidFill>
              <a:schemeClr val="bg1"/>
            </a:solidFill>
          </p:spPr>
        </p:pic>
        <p:pic>
          <p:nvPicPr>
            <p:cNvPr id="70" name="Picture 69">
              <a:extLst>
                <a:ext uri="{FF2B5EF4-FFF2-40B4-BE49-F238E27FC236}">
                  <a16:creationId xmlns:a16="http://schemas.microsoft.com/office/drawing/2014/main" id="{46300B4F-B959-B7B0-A7FC-34BC495D15F6}"/>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318163" y="1956346"/>
              <a:ext cx="506824" cy="505381"/>
            </a:xfrm>
            <a:prstGeom prst="rect">
              <a:avLst/>
            </a:prstGeom>
          </p:spPr>
        </p:pic>
        <p:pic>
          <p:nvPicPr>
            <p:cNvPr id="71" name="Picture 70">
              <a:extLst>
                <a:ext uri="{FF2B5EF4-FFF2-40B4-BE49-F238E27FC236}">
                  <a16:creationId xmlns:a16="http://schemas.microsoft.com/office/drawing/2014/main" id="{8FBCD57E-952E-7EC3-5165-B89F15B4921B}"/>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6247871" y="2618972"/>
              <a:ext cx="592190" cy="590504"/>
            </a:xfrm>
            <a:prstGeom prst="rect">
              <a:avLst/>
            </a:prstGeom>
          </p:spPr>
        </p:pic>
        <p:pic>
          <p:nvPicPr>
            <p:cNvPr id="72" name="Picture 14" descr="Ohio Department of Transportation | Ohio.gov">
              <a:extLst>
                <a:ext uri="{FF2B5EF4-FFF2-40B4-BE49-F238E27FC236}">
                  <a16:creationId xmlns:a16="http://schemas.microsoft.com/office/drawing/2014/main" id="{C49B3405-3926-AFA1-30FC-39FA20F3D1AF}"/>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5176618" y="1940393"/>
              <a:ext cx="936056" cy="312910"/>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6">
              <a:extLst>
                <a:ext uri="{FF2B5EF4-FFF2-40B4-BE49-F238E27FC236}">
                  <a16:creationId xmlns:a16="http://schemas.microsoft.com/office/drawing/2014/main" id="{81445335-A724-DDD3-EFC8-1DB05A72C451}"/>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4332228" y="1216551"/>
              <a:ext cx="762123" cy="762123"/>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8" descr="Mitre Corporation - Wikipedia">
              <a:extLst>
                <a:ext uri="{FF2B5EF4-FFF2-40B4-BE49-F238E27FC236}">
                  <a16:creationId xmlns:a16="http://schemas.microsoft.com/office/drawing/2014/main" id="{61B7FE08-4D24-F0B7-DD1F-9E3237ED66D3}"/>
                </a:ext>
              </a:extLst>
            </p:cNvPr>
            <p:cNvPicPr>
              <a:picLocks noChangeAspect="1" noChangeArrowheads="1"/>
            </p:cNvPicPr>
            <p:nvPr/>
          </p:nvPicPr>
          <p:blipFill rotWithShape="1">
            <a:blip r:embed="rId16" cstate="screen">
              <a:extLst>
                <a:ext uri="{28A0092B-C50C-407E-A947-70E740481C1C}">
                  <a14:useLocalDpi xmlns:a14="http://schemas.microsoft.com/office/drawing/2010/main"/>
                </a:ext>
              </a:extLst>
            </a:blip>
            <a:srcRect/>
            <a:stretch/>
          </p:blipFill>
          <p:spPr bwMode="auto">
            <a:xfrm>
              <a:off x="5424071" y="3246433"/>
              <a:ext cx="728293" cy="224008"/>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88">
              <a:extLst>
                <a:ext uri="{FF2B5EF4-FFF2-40B4-BE49-F238E27FC236}">
                  <a16:creationId xmlns:a16="http://schemas.microsoft.com/office/drawing/2014/main" id="{CC93C4DD-BF7E-B521-4445-BFCE2E18518E}"/>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1127001" y="1202042"/>
              <a:ext cx="646193" cy="593928"/>
            </a:xfrm>
            <a:prstGeom prst="rect">
              <a:avLst/>
            </a:prstGeom>
          </p:spPr>
        </p:pic>
        <p:pic>
          <p:nvPicPr>
            <p:cNvPr id="90" name="Picture 2" descr="Commercial Aviation Safety Team (CAST) - SKYbrary Aviation Safety">
              <a:extLst>
                <a:ext uri="{FF2B5EF4-FFF2-40B4-BE49-F238E27FC236}">
                  <a16:creationId xmlns:a16="http://schemas.microsoft.com/office/drawing/2014/main" id="{01524BCC-1AD7-2CAB-A51C-E07B591464FD}"/>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11092531" y="1990658"/>
              <a:ext cx="715131" cy="642858"/>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90">
              <a:extLst>
                <a:ext uri="{FF2B5EF4-FFF2-40B4-BE49-F238E27FC236}">
                  <a16:creationId xmlns:a16="http://schemas.microsoft.com/office/drawing/2014/main" id="{8DDF4ADE-B942-ADAC-C110-99E925AD88FD}"/>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8408849" y="1919944"/>
              <a:ext cx="809793" cy="503053"/>
            </a:xfrm>
            <a:prstGeom prst="rect">
              <a:avLst/>
            </a:prstGeom>
          </p:spPr>
        </p:pic>
        <p:pic>
          <p:nvPicPr>
            <p:cNvPr id="92" name="Picture 18" descr="UL Enterprise Launches New BrandsThree distinct ...">
              <a:extLst>
                <a:ext uri="{FF2B5EF4-FFF2-40B4-BE49-F238E27FC236}">
                  <a16:creationId xmlns:a16="http://schemas.microsoft.com/office/drawing/2014/main" id="{376E613D-1C4F-1C19-D52C-9A9F45271363}"/>
                </a:ext>
              </a:extLst>
            </p:cNvPr>
            <p:cNvPicPr>
              <a:picLocks noChangeAspect="1" noChangeArrowheads="1"/>
            </p:cNvPicPr>
            <p:nvPr/>
          </p:nvPicPr>
          <p:blipFill rotWithShape="1">
            <a:blip r:embed="rId20" cstate="screen">
              <a:extLst>
                <a:ext uri="{28A0092B-C50C-407E-A947-70E740481C1C}">
                  <a14:useLocalDpi xmlns:a14="http://schemas.microsoft.com/office/drawing/2010/main"/>
                </a:ext>
              </a:extLst>
            </a:blip>
            <a:srcRect/>
            <a:stretch/>
          </p:blipFill>
          <p:spPr bwMode="auto">
            <a:xfrm>
              <a:off x="10623667" y="2934504"/>
              <a:ext cx="1160444" cy="441145"/>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6" descr="Membership Application - Know Before You Fly :: Drone Safety Team">
              <a:extLst>
                <a:ext uri="{FF2B5EF4-FFF2-40B4-BE49-F238E27FC236}">
                  <a16:creationId xmlns:a16="http://schemas.microsoft.com/office/drawing/2014/main" id="{3DACBB7D-1FF7-F971-96CE-E6E316238E1A}"/>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rcRect/>
            <a:stretch>
              <a:fillRect/>
            </a:stretch>
          </p:blipFill>
          <p:spPr bwMode="auto">
            <a:xfrm>
              <a:off x="9257835" y="2363653"/>
              <a:ext cx="790266" cy="664216"/>
            </a:xfrm>
            <a:prstGeom prst="rect">
              <a:avLst/>
            </a:prstGeom>
            <a:solidFill>
              <a:schemeClr val="bg1"/>
            </a:solidFill>
          </p:spPr>
        </p:pic>
        <p:pic>
          <p:nvPicPr>
            <p:cNvPr id="95" name="Picture 10" descr="GAMA - General Aviation Manufacturers Association">
              <a:extLst>
                <a:ext uri="{FF2B5EF4-FFF2-40B4-BE49-F238E27FC236}">
                  <a16:creationId xmlns:a16="http://schemas.microsoft.com/office/drawing/2014/main" id="{5E8A2E9C-B950-3600-CB10-624399A61528}"/>
                </a:ext>
              </a:extLst>
            </p:cNvPr>
            <p:cNvPicPr>
              <a:picLocks noChangeAspect="1" noChangeArrowheads="1"/>
            </p:cNvPicPr>
            <p:nvPr/>
          </p:nvPicPr>
          <p:blipFill>
            <a:blip r:embed="rId22" cstate="screen">
              <a:extLst>
                <a:ext uri="{28A0092B-C50C-407E-A947-70E740481C1C}">
                  <a14:useLocalDpi xmlns:a14="http://schemas.microsoft.com/office/drawing/2010/main"/>
                </a:ext>
              </a:extLst>
            </a:blip>
            <a:srcRect/>
            <a:stretch>
              <a:fillRect/>
            </a:stretch>
          </p:blipFill>
          <p:spPr bwMode="auto">
            <a:xfrm>
              <a:off x="8421999" y="2795653"/>
              <a:ext cx="617659" cy="645824"/>
            </a:xfrm>
            <a:prstGeom prst="rect">
              <a:avLst/>
            </a:prstGeom>
            <a:solidFill>
              <a:schemeClr val="bg1"/>
            </a:solidFill>
          </p:spPr>
        </p:pic>
        <p:pic>
          <p:nvPicPr>
            <p:cNvPr id="96" name="Picture 95">
              <a:extLst>
                <a:ext uri="{FF2B5EF4-FFF2-40B4-BE49-F238E27FC236}">
                  <a16:creationId xmlns:a16="http://schemas.microsoft.com/office/drawing/2014/main" id="{385DF6F0-8778-CD28-0DB2-C684894965F9}"/>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8382252" y="1376950"/>
              <a:ext cx="709284" cy="275028"/>
            </a:xfrm>
            <a:prstGeom prst="rect">
              <a:avLst/>
            </a:prstGeom>
          </p:spPr>
        </p:pic>
        <p:pic>
          <p:nvPicPr>
            <p:cNvPr id="97" name="Picture 18">
              <a:extLst>
                <a:ext uri="{FF2B5EF4-FFF2-40B4-BE49-F238E27FC236}">
                  <a16:creationId xmlns:a16="http://schemas.microsoft.com/office/drawing/2014/main" id="{9D8E9956-529E-09F7-3BFE-5872A75FD55C}"/>
                </a:ext>
              </a:extLst>
            </p:cNvPr>
            <p:cNvPicPr>
              <a:picLocks noChangeAspect="1" noChangeArrowheads="1"/>
            </p:cNvPicPr>
            <p:nvPr/>
          </p:nvPicPr>
          <p:blipFill>
            <a:blip r:embed="rId24" cstate="screen">
              <a:extLst>
                <a:ext uri="{28A0092B-C50C-407E-A947-70E740481C1C}">
                  <a14:useLocalDpi xmlns:a14="http://schemas.microsoft.com/office/drawing/2010/main"/>
                </a:ext>
              </a:extLst>
            </a:blip>
            <a:srcRect/>
            <a:stretch>
              <a:fillRect/>
            </a:stretch>
          </p:blipFill>
          <p:spPr bwMode="auto">
            <a:xfrm>
              <a:off x="9553428" y="3255934"/>
              <a:ext cx="923568" cy="243158"/>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97">
              <a:extLst>
                <a:ext uri="{FF2B5EF4-FFF2-40B4-BE49-F238E27FC236}">
                  <a16:creationId xmlns:a16="http://schemas.microsoft.com/office/drawing/2014/main" id="{25A424CE-4FBE-8A26-6559-83ACF4A0F7CC}"/>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5636693" y="5861929"/>
              <a:ext cx="1413406" cy="252394"/>
            </a:xfrm>
            <a:prstGeom prst="rect">
              <a:avLst/>
            </a:prstGeom>
            <a:solidFill>
              <a:schemeClr val="bg1"/>
            </a:solidFill>
          </p:spPr>
        </p:pic>
        <p:pic>
          <p:nvPicPr>
            <p:cNvPr id="99" name="Picture 4" descr="PSU Logo, history, meaning, symbol, PNG">
              <a:extLst>
                <a:ext uri="{FF2B5EF4-FFF2-40B4-BE49-F238E27FC236}">
                  <a16:creationId xmlns:a16="http://schemas.microsoft.com/office/drawing/2014/main" id="{5D95D1EA-EF3B-1DD4-4D10-80DF47BEDE73}"/>
                </a:ext>
              </a:extLst>
            </p:cNvPr>
            <p:cNvPicPr>
              <a:picLocks noChangeAspect="1" noChangeArrowheads="1"/>
            </p:cNvPicPr>
            <p:nvPr/>
          </p:nvPicPr>
          <p:blipFill rotWithShape="1">
            <a:blip r:embed="rId26" cstate="screen">
              <a:extLst>
                <a:ext uri="{28A0092B-C50C-407E-A947-70E740481C1C}">
                  <a14:useLocalDpi xmlns:a14="http://schemas.microsoft.com/office/drawing/2010/main"/>
                </a:ext>
              </a:extLst>
            </a:blip>
            <a:srcRect/>
            <a:stretch/>
          </p:blipFill>
          <p:spPr bwMode="auto">
            <a:xfrm>
              <a:off x="6367275" y="4620643"/>
              <a:ext cx="1161742" cy="393515"/>
            </a:xfrm>
            <a:prstGeom prst="rect">
              <a:avLst/>
            </a:prstGeom>
            <a:noFill/>
            <a:extLst>
              <a:ext uri="{909E8E84-426E-40DD-AFC4-6F175D3DCCD1}">
                <a14:hiddenFill xmlns:a14="http://schemas.microsoft.com/office/drawing/2010/main">
                  <a:solidFill>
                    <a:srgbClr val="FFFFFF"/>
                  </a:solidFill>
                </a14:hiddenFill>
              </a:ext>
            </a:extLst>
          </p:spPr>
        </p:pic>
        <p:pic>
          <p:nvPicPr>
            <p:cNvPr id="100" name="Picture 8" descr="Vanderbilt University Logo Download Vector">
              <a:extLst>
                <a:ext uri="{FF2B5EF4-FFF2-40B4-BE49-F238E27FC236}">
                  <a16:creationId xmlns:a16="http://schemas.microsoft.com/office/drawing/2014/main" id="{C0463620-7803-9294-578C-DAF1F086F49B}"/>
                </a:ext>
              </a:extLst>
            </p:cNvPr>
            <p:cNvPicPr>
              <a:picLocks noChangeAspect="1" noChangeArrowheads="1"/>
            </p:cNvPicPr>
            <p:nvPr/>
          </p:nvPicPr>
          <p:blipFill>
            <a:blip r:embed="rId27" cstate="screen">
              <a:extLst>
                <a:ext uri="{28A0092B-C50C-407E-A947-70E740481C1C}">
                  <a14:useLocalDpi xmlns:a14="http://schemas.microsoft.com/office/drawing/2010/main"/>
                </a:ext>
              </a:extLst>
            </a:blip>
            <a:srcRect/>
            <a:stretch>
              <a:fillRect/>
            </a:stretch>
          </p:blipFill>
          <p:spPr bwMode="auto">
            <a:xfrm>
              <a:off x="4370556" y="4689042"/>
              <a:ext cx="492871" cy="527292"/>
            </a:xfrm>
            <a:prstGeom prst="rect">
              <a:avLst/>
            </a:prstGeom>
            <a:noFill/>
            <a:extLst>
              <a:ext uri="{909E8E84-426E-40DD-AFC4-6F175D3DCCD1}">
                <a14:hiddenFill xmlns:a14="http://schemas.microsoft.com/office/drawing/2010/main">
                  <a:solidFill>
                    <a:srgbClr val="FFFFFF"/>
                  </a:solidFill>
                </a14:hiddenFill>
              </a:ext>
            </a:extLst>
          </p:spPr>
        </p:pic>
        <p:pic>
          <p:nvPicPr>
            <p:cNvPr id="101" name="Picture 10">
              <a:extLst>
                <a:ext uri="{FF2B5EF4-FFF2-40B4-BE49-F238E27FC236}">
                  <a16:creationId xmlns:a16="http://schemas.microsoft.com/office/drawing/2014/main" id="{E2654AD0-4F68-B2A7-C059-2D635994BA81}"/>
                </a:ext>
              </a:extLst>
            </p:cNvPr>
            <p:cNvPicPr>
              <a:picLocks noChangeAspect="1" noChangeArrowheads="1"/>
            </p:cNvPicPr>
            <p:nvPr/>
          </p:nvPicPr>
          <p:blipFill>
            <a:blip r:embed="rId28" cstate="screen">
              <a:extLst>
                <a:ext uri="{28A0092B-C50C-407E-A947-70E740481C1C}">
                  <a14:useLocalDpi xmlns:a14="http://schemas.microsoft.com/office/drawing/2010/main"/>
                </a:ext>
              </a:extLst>
            </a:blip>
            <a:srcRect/>
            <a:stretch>
              <a:fillRect/>
            </a:stretch>
          </p:blipFill>
          <p:spPr bwMode="auto">
            <a:xfrm>
              <a:off x="5843904" y="4212633"/>
              <a:ext cx="1071671" cy="306013"/>
            </a:xfrm>
            <a:prstGeom prst="rect">
              <a:avLst/>
            </a:prstGeom>
            <a:noFill/>
            <a:extLst>
              <a:ext uri="{909E8E84-426E-40DD-AFC4-6F175D3DCCD1}">
                <a14:hiddenFill xmlns:a14="http://schemas.microsoft.com/office/drawing/2010/main">
                  <a:solidFill>
                    <a:srgbClr val="FFFFFF"/>
                  </a:solidFill>
                </a14:hiddenFill>
              </a:ext>
            </a:extLst>
          </p:spPr>
        </p:pic>
        <p:pic>
          <p:nvPicPr>
            <p:cNvPr id="104" name="Picture 14" descr="MIT Lincoln Laboratory - Wikipedia">
              <a:extLst>
                <a:ext uri="{FF2B5EF4-FFF2-40B4-BE49-F238E27FC236}">
                  <a16:creationId xmlns:a16="http://schemas.microsoft.com/office/drawing/2014/main" id="{16F9EFA2-1FAD-0D44-08BA-FBAB8BC99E2D}"/>
                </a:ext>
              </a:extLst>
            </p:cNvPr>
            <p:cNvPicPr>
              <a:picLocks noChangeAspect="1" noChangeArrowheads="1"/>
            </p:cNvPicPr>
            <p:nvPr/>
          </p:nvPicPr>
          <p:blipFill>
            <a:blip r:embed="rId29" cstate="screen">
              <a:extLst>
                <a:ext uri="{28A0092B-C50C-407E-A947-70E740481C1C}">
                  <a14:useLocalDpi xmlns:a14="http://schemas.microsoft.com/office/drawing/2010/main"/>
                </a:ext>
              </a:extLst>
            </a:blip>
            <a:srcRect/>
            <a:stretch>
              <a:fillRect/>
            </a:stretch>
          </p:blipFill>
          <p:spPr bwMode="auto">
            <a:xfrm>
              <a:off x="7189759" y="5000435"/>
              <a:ext cx="449545" cy="435159"/>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8" descr="Central Florida Knights Color Codes Hex, RGB, and CMYK - Team Color Codes">
              <a:extLst>
                <a:ext uri="{FF2B5EF4-FFF2-40B4-BE49-F238E27FC236}">
                  <a16:creationId xmlns:a16="http://schemas.microsoft.com/office/drawing/2014/main" id="{6B6E0C52-5038-9907-D6F6-CE909E0B2D01}"/>
                </a:ext>
              </a:extLst>
            </p:cNvPr>
            <p:cNvPicPr>
              <a:picLocks noChangeAspect="1" noChangeArrowheads="1"/>
            </p:cNvPicPr>
            <p:nvPr/>
          </p:nvPicPr>
          <p:blipFill>
            <a:blip r:embed="rId30" cstate="screen">
              <a:extLst>
                <a:ext uri="{28A0092B-C50C-407E-A947-70E740481C1C}">
                  <a14:useLocalDpi xmlns:a14="http://schemas.microsoft.com/office/drawing/2010/main"/>
                </a:ext>
              </a:extLst>
            </a:blip>
            <a:srcRect/>
            <a:stretch>
              <a:fillRect/>
            </a:stretch>
          </p:blipFill>
          <p:spPr bwMode="auto">
            <a:xfrm>
              <a:off x="5010465" y="4739196"/>
              <a:ext cx="540901" cy="434976"/>
            </a:xfrm>
            <a:prstGeom prst="rect">
              <a:avLst/>
            </a:prstGeom>
            <a:noFill/>
            <a:extLst>
              <a:ext uri="{909E8E84-426E-40DD-AFC4-6F175D3DCCD1}">
                <a14:hiddenFill xmlns:a14="http://schemas.microsoft.com/office/drawing/2010/main">
                  <a:solidFill>
                    <a:srgbClr val="FFFFFF"/>
                  </a:solidFill>
                </a14:hiddenFill>
              </a:ext>
            </a:extLst>
          </p:spPr>
        </p:pic>
        <p:pic>
          <p:nvPicPr>
            <p:cNvPr id="109" name="Picture 18">
              <a:extLst>
                <a:ext uri="{FF2B5EF4-FFF2-40B4-BE49-F238E27FC236}">
                  <a16:creationId xmlns:a16="http://schemas.microsoft.com/office/drawing/2014/main" id="{CB2B44F8-EB04-807B-7086-F5113D38DD4E}"/>
                </a:ext>
              </a:extLst>
            </p:cNvPr>
            <p:cNvPicPr>
              <a:picLocks noChangeAspect="1" noChangeArrowheads="1"/>
            </p:cNvPicPr>
            <p:nvPr/>
          </p:nvPicPr>
          <p:blipFill>
            <a:blip r:embed="rId31" cstate="screen">
              <a:extLst>
                <a:ext uri="{28A0092B-C50C-407E-A947-70E740481C1C}">
                  <a14:useLocalDpi xmlns:a14="http://schemas.microsoft.com/office/drawing/2010/main"/>
                </a:ext>
              </a:extLst>
            </a:blip>
            <a:srcRect/>
            <a:stretch>
              <a:fillRect/>
            </a:stretch>
          </p:blipFill>
          <p:spPr bwMode="auto">
            <a:xfrm>
              <a:off x="5753460" y="4838575"/>
              <a:ext cx="500428" cy="450386"/>
            </a:xfrm>
            <a:prstGeom prst="rect">
              <a:avLst/>
            </a:prstGeom>
            <a:noFill/>
            <a:extLst>
              <a:ext uri="{909E8E84-426E-40DD-AFC4-6F175D3DCCD1}">
                <a14:hiddenFill xmlns:a14="http://schemas.microsoft.com/office/drawing/2010/main">
                  <a:solidFill>
                    <a:srgbClr val="FFFFFF"/>
                  </a:solidFill>
                </a14:hiddenFill>
              </a:ext>
            </a:extLst>
          </p:spPr>
        </p:pic>
        <p:pic>
          <p:nvPicPr>
            <p:cNvPr id="110" name="Picture 20" descr="Iowa State Cyclones football - Wikipedia">
              <a:extLst>
                <a:ext uri="{FF2B5EF4-FFF2-40B4-BE49-F238E27FC236}">
                  <a16:creationId xmlns:a16="http://schemas.microsoft.com/office/drawing/2014/main" id="{A9A2ED9A-4FA2-8B79-9552-6050DE11BEB6}"/>
                </a:ext>
              </a:extLst>
            </p:cNvPr>
            <p:cNvPicPr>
              <a:picLocks noChangeAspect="1" noChangeArrowheads="1"/>
            </p:cNvPicPr>
            <p:nvPr/>
          </p:nvPicPr>
          <p:blipFill>
            <a:blip r:embed="rId32" cstate="screen">
              <a:extLst>
                <a:ext uri="{28A0092B-C50C-407E-A947-70E740481C1C}">
                  <a14:useLocalDpi xmlns:a14="http://schemas.microsoft.com/office/drawing/2010/main"/>
                </a:ext>
              </a:extLst>
            </a:blip>
            <a:srcRect/>
            <a:stretch>
              <a:fillRect/>
            </a:stretch>
          </p:blipFill>
          <p:spPr bwMode="auto">
            <a:xfrm>
              <a:off x="7177338" y="4109431"/>
              <a:ext cx="691564" cy="476637"/>
            </a:xfrm>
            <a:prstGeom prst="rect">
              <a:avLst/>
            </a:prstGeom>
            <a:noFill/>
            <a:extLst>
              <a:ext uri="{909E8E84-426E-40DD-AFC4-6F175D3DCCD1}">
                <a14:hiddenFill xmlns:a14="http://schemas.microsoft.com/office/drawing/2010/main">
                  <a:solidFill>
                    <a:srgbClr val="FFFFFF"/>
                  </a:solidFill>
                </a14:hiddenFill>
              </a:ext>
            </a:extLst>
          </p:spPr>
        </p:pic>
        <p:pic>
          <p:nvPicPr>
            <p:cNvPr id="111" name="Picture 2" descr="Download Massachusetts Institute of Technology (MIT) Logo in SVG Vector or  PNG File Format - Logo.wine">
              <a:extLst>
                <a:ext uri="{FF2B5EF4-FFF2-40B4-BE49-F238E27FC236}">
                  <a16:creationId xmlns:a16="http://schemas.microsoft.com/office/drawing/2014/main" id="{DA7BC1DE-5C5F-2974-2B9A-842C08567DDB}"/>
                </a:ext>
              </a:extLst>
            </p:cNvPr>
            <p:cNvPicPr>
              <a:picLocks noChangeAspect="1" noChangeArrowheads="1"/>
            </p:cNvPicPr>
            <p:nvPr/>
          </p:nvPicPr>
          <p:blipFill>
            <a:blip r:embed="rId33" cstate="screen">
              <a:extLst>
                <a:ext uri="{28A0092B-C50C-407E-A947-70E740481C1C}">
                  <a14:useLocalDpi xmlns:a14="http://schemas.microsoft.com/office/drawing/2010/main"/>
                </a:ext>
              </a:extLst>
            </a:blip>
            <a:srcRect/>
            <a:stretch>
              <a:fillRect/>
            </a:stretch>
          </p:blipFill>
          <p:spPr bwMode="auto">
            <a:xfrm>
              <a:off x="5012567" y="4142524"/>
              <a:ext cx="736460" cy="490973"/>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
              <a:extLst>
                <a:ext uri="{FF2B5EF4-FFF2-40B4-BE49-F238E27FC236}">
                  <a16:creationId xmlns:a16="http://schemas.microsoft.com/office/drawing/2014/main" id="{937A6C54-6529-B7D4-080D-7BB5DE46FE04}"/>
                </a:ext>
              </a:extLst>
            </p:cNvPr>
            <p:cNvPicPr>
              <a:picLocks noChangeAspect="1" noChangeArrowheads="1"/>
            </p:cNvPicPr>
            <p:nvPr/>
          </p:nvPicPr>
          <p:blipFill>
            <a:blip r:embed="rId34" cstate="screen">
              <a:extLst>
                <a:ext uri="{28A0092B-C50C-407E-A947-70E740481C1C}">
                  <a14:useLocalDpi xmlns:a14="http://schemas.microsoft.com/office/drawing/2010/main"/>
                </a:ext>
              </a:extLst>
            </a:blip>
            <a:srcRect/>
            <a:stretch>
              <a:fillRect/>
            </a:stretch>
          </p:blipFill>
          <p:spPr bwMode="auto">
            <a:xfrm>
              <a:off x="6255692" y="5406728"/>
              <a:ext cx="686526" cy="243770"/>
            </a:xfrm>
            <a:prstGeom prst="rect">
              <a:avLst/>
            </a:prstGeom>
            <a:noFill/>
            <a:extLst>
              <a:ext uri="{909E8E84-426E-40DD-AFC4-6F175D3DCCD1}">
                <a14:hiddenFill xmlns:a14="http://schemas.microsoft.com/office/drawing/2010/main">
                  <a:solidFill>
                    <a:srgbClr val="FFFFFF"/>
                  </a:solidFill>
                </a14:hiddenFill>
              </a:ext>
            </a:extLst>
          </p:spPr>
        </p:pic>
        <p:pic>
          <p:nvPicPr>
            <p:cNvPr id="113" name="Picture 4">
              <a:extLst>
                <a:ext uri="{FF2B5EF4-FFF2-40B4-BE49-F238E27FC236}">
                  <a16:creationId xmlns:a16="http://schemas.microsoft.com/office/drawing/2014/main" id="{29446A5C-2AA2-FDA0-3B7C-4319432981D0}"/>
                </a:ext>
              </a:extLst>
            </p:cNvPr>
            <p:cNvPicPr>
              <a:picLocks noChangeAspect="1" noChangeArrowheads="1"/>
            </p:cNvPicPr>
            <p:nvPr/>
          </p:nvPicPr>
          <p:blipFill>
            <a:blip r:embed="rId35" cstate="screen">
              <a:extLst>
                <a:ext uri="{28A0092B-C50C-407E-A947-70E740481C1C}">
                  <a14:useLocalDpi xmlns:a14="http://schemas.microsoft.com/office/drawing/2010/main"/>
                </a:ext>
              </a:extLst>
            </a:blip>
            <a:srcRect/>
            <a:stretch>
              <a:fillRect/>
            </a:stretch>
          </p:blipFill>
          <p:spPr bwMode="auto">
            <a:xfrm>
              <a:off x="4333000" y="5422342"/>
              <a:ext cx="1301273" cy="286755"/>
            </a:xfrm>
            <a:prstGeom prst="rect">
              <a:avLst/>
            </a:prstGeom>
            <a:noFill/>
            <a:extLst>
              <a:ext uri="{909E8E84-426E-40DD-AFC4-6F175D3DCCD1}">
                <a14:hiddenFill xmlns:a14="http://schemas.microsoft.com/office/drawing/2010/main">
                  <a:solidFill>
                    <a:srgbClr val="FFFFFF"/>
                  </a:solidFill>
                </a14:hiddenFill>
              </a:ext>
            </a:extLst>
          </p:spPr>
        </p:pic>
        <p:pic>
          <p:nvPicPr>
            <p:cNvPr id="114" name="Picture 8" descr="George Washington University Logo and symbol, meaning, history, PNG, brand">
              <a:extLst>
                <a:ext uri="{FF2B5EF4-FFF2-40B4-BE49-F238E27FC236}">
                  <a16:creationId xmlns:a16="http://schemas.microsoft.com/office/drawing/2014/main" id="{6C486FC9-A2A1-7C86-22CF-EA71DAED1123}"/>
                </a:ext>
              </a:extLst>
            </p:cNvPr>
            <p:cNvPicPr>
              <a:picLocks noChangeAspect="1" noChangeArrowheads="1"/>
            </p:cNvPicPr>
            <p:nvPr/>
          </p:nvPicPr>
          <p:blipFill rotWithShape="1">
            <a:blip r:embed="rId36" cstate="screen">
              <a:extLst>
                <a:ext uri="{28A0092B-C50C-407E-A947-70E740481C1C}">
                  <a14:useLocalDpi xmlns:a14="http://schemas.microsoft.com/office/drawing/2010/main"/>
                </a:ext>
              </a:extLst>
            </a:blip>
            <a:srcRect t="-7785" b="-3833"/>
            <a:stretch/>
          </p:blipFill>
          <p:spPr bwMode="auto">
            <a:xfrm>
              <a:off x="7141190" y="5576161"/>
              <a:ext cx="743281" cy="565091"/>
            </a:xfrm>
            <a:prstGeom prst="rect">
              <a:avLst/>
            </a:prstGeom>
            <a:noFill/>
            <a:extLst>
              <a:ext uri="{909E8E84-426E-40DD-AFC4-6F175D3DCCD1}">
                <a14:hiddenFill xmlns:a14="http://schemas.microsoft.com/office/drawing/2010/main">
                  <a:solidFill>
                    <a:srgbClr val="FFFFFF"/>
                  </a:solidFill>
                </a14:hiddenFill>
              </a:ext>
            </a:extLst>
          </p:spPr>
        </p:pic>
        <p:pic>
          <p:nvPicPr>
            <p:cNvPr id="115" name="Picture 8" descr="Air Force Research Laboratory">
              <a:extLst>
                <a:ext uri="{FF2B5EF4-FFF2-40B4-BE49-F238E27FC236}">
                  <a16:creationId xmlns:a16="http://schemas.microsoft.com/office/drawing/2014/main" id="{9B8390FC-28BB-3804-35B2-F936CCE4555C}"/>
                </a:ext>
              </a:extLst>
            </p:cNvPr>
            <p:cNvPicPr>
              <a:picLocks noChangeAspect="1" noChangeArrowheads="1"/>
            </p:cNvPicPr>
            <p:nvPr/>
          </p:nvPicPr>
          <p:blipFill>
            <a:blip r:embed="rId37" cstate="screen">
              <a:extLst>
                <a:ext uri="{28A0092B-C50C-407E-A947-70E740481C1C}">
                  <a14:useLocalDpi xmlns:a14="http://schemas.microsoft.com/office/drawing/2010/main"/>
                </a:ext>
              </a:extLst>
            </a:blip>
            <a:srcRect/>
            <a:stretch>
              <a:fillRect/>
            </a:stretch>
          </p:blipFill>
          <p:spPr bwMode="auto">
            <a:xfrm>
              <a:off x="5317539" y="1461011"/>
              <a:ext cx="1314840" cy="297404"/>
            </a:xfrm>
            <a:prstGeom prst="rect">
              <a:avLst/>
            </a:prstGeom>
            <a:noFill/>
            <a:extLst>
              <a:ext uri="{909E8E84-426E-40DD-AFC4-6F175D3DCCD1}">
                <a14:hiddenFill xmlns:a14="http://schemas.microsoft.com/office/drawing/2010/main">
                  <a:solidFill>
                    <a:srgbClr val="FFFFFF"/>
                  </a:solidFill>
                </a14:hiddenFill>
              </a:ext>
            </a:extLst>
          </p:spPr>
        </p:pic>
        <p:pic>
          <p:nvPicPr>
            <p:cNvPr id="116" name="Picture 10">
              <a:extLst>
                <a:ext uri="{FF2B5EF4-FFF2-40B4-BE49-F238E27FC236}">
                  <a16:creationId xmlns:a16="http://schemas.microsoft.com/office/drawing/2014/main" id="{56887501-60AB-DA96-A756-2F4148C0F6FD}"/>
                </a:ext>
              </a:extLst>
            </p:cNvPr>
            <p:cNvPicPr>
              <a:picLocks noChangeAspect="1" noChangeArrowheads="1"/>
            </p:cNvPicPr>
            <p:nvPr/>
          </p:nvPicPr>
          <p:blipFill>
            <a:blip r:embed="rId38" cstate="screen">
              <a:extLst>
                <a:ext uri="{28A0092B-C50C-407E-A947-70E740481C1C}">
                  <a14:useLocalDpi xmlns:a14="http://schemas.microsoft.com/office/drawing/2010/main"/>
                </a:ext>
              </a:extLst>
            </a:blip>
            <a:srcRect/>
            <a:stretch>
              <a:fillRect/>
            </a:stretch>
          </p:blipFill>
          <p:spPr bwMode="auto">
            <a:xfrm>
              <a:off x="6935966" y="1370648"/>
              <a:ext cx="932936" cy="478130"/>
            </a:xfrm>
            <a:prstGeom prst="rect">
              <a:avLst/>
            </a:prstGeom>
            <a:noFill/>
            <a:extLst>
              <a:ext uri="{909E8E84-426E-40DD-AFC4-6F175D3DCCD1}">
                <a14:hiddenFill xmlns:a14="http://schemas.microsoft.com/office/drawing/2010/main">
                  <a:solidFill>
                    <a:srgbClr val="FFFFFF"/>
                  </a:solidFill>
                </a14:hiddenFill>
              </a:ext>
            </a:extLst>
          </p:spPr>
        </p:pic>
        <p:pic>
          <p:nvPicPr>
            <p:cNvPr id="117" name="Picture 6" descr="Multimedia - American Airlines Newsroom">
              <a:extLst>
                <a:ext uri="{FF2B5EF4-FFF2-40B4-BE49-F238E27FC236}">
                  <a16:creationId xmlns:a16="http://schemas.microsoft.com/office/drawing/2014/main" id="{D4373972-C2D1-A392-C795-F749A1065C74}"/>
                </a:ext>
              </a:extLst>
            </p:cNvPr>
            <p:cNvPicPr>
              <a:picLocks noChangeAspect="1" noChangeArrowheads="1"/>
            </p:cNvPicPr>
            <p:nvPr/>
          </p:nvPicPr>
          <p:blipFill rotWithShape="1">
            <a:blip r:embed="rId39" cstate="screen">
              <a:extLst>
                <a:ext uri="{28A0092B-C50C-407E-A947-70E740481C1C}">
                  <a14:useLocalDpi xmlns:a14="http://schemas.microsoft.com/office/drawing/2010/main"/>
                </a:ext>
              </a:extLst>
            </a:blip>
            <a:srcRect/>
            <a:stretch/>
          </p:blipFill>
          <p:spPr bwMode="auto">
            <a:xfrm>
              <a:off x="406077" y="1615229"/>
              <a:ext cx="744943" cy="346607"/>
            </a:xfrm>
            <a:prstGeom prst="roundRect">
              <a:avLst/>
            </a:prstGeom>
            <a:noFill/>
            <a:extLst>
              <a:ext uri="{909E8E84-426E-40DD-AFC4-6F175D3DCCD1}">
                <a14:hiddenFill xmlns:a14="http://schemas.microsoft.com/office/drawing/2010/main">
                  <a:solidFill>
                    <a:srgbClr val="FFFFFF"/>
                  </a:solidFill>
                </a14:hiddenFill>
              </a:ext>
            </a:extLst>
          </p:spPr>
        </p:pic>
        <p:pic>
          <p:nvPicPr>
            <p:cNvPr id="118" name="Picture 8">
              <a:extLst>
                <a:ext uri="{FF2B5EF4-FFF2-40B4-BE49-F238E27FC236}">
                  <a16:creationId xmlns:a16="http://schemas.microsoft.com/office/drawing/2014/main" id="{16D16395-0D41-DD25-CE1D-283804574C9D}"/>
                </a:ext>
              </a:extLst>
            </p:cNvPr>
            <p:cNvPicPr>
              <a:picLocks noChangeAspect="1" noChangeArrowheads="1"/>
            </p:cNvPicPr>
            <p:nvPr/>
          </p:nvPicPr>
          <p:blipFill>
            <a:blip r:embed="rId40" cstate="screen">
              <a:extLst>
                <a:ext uri="{28A0092B-C50C-407E-A947-70E740481C1C}">
                  <a14:useLocalDpi xmlns:a14="http://schemas.microsoft.com/office/drawing/2010/main"/>
                </a:ext>
              </a:extLst>
            </a:blip>
            <a:srcRect/>
            <a:stretch>
              <a:fillRect/>
            </a:stretch>
          </p:blipFill>
          <p:spPr bwMode="auto">
            <a:xfrm>
              <a:off x="471781" y="2538535"/>
              <a:ext cx="987519" cy="149156"/>
            </a:xfrm>
            <a:prstGeom prst="roundRect">
              <a:avLst/>
            </a:prstGeom>
            <a:noFill/>
            <a:extLst>
              <a:ext uri="{909E8E84-426E-40DD-AFC4-6F175D3DCCD1}">
                <a14:hiddenFill xmlns:a14="http://schemas.microsoft.com/office/drawing/2010/main">
                  <a:solidFill>
                    <a:srgbClr val="FFFFFF"/>
                  </a:solidFill>
                </a14:hiddenFill>
              </a:ext>
            </a:extLst>
          </p:spPr>
        </p:pic>
        <p:pic>
          <p:nvPicPr>
            <p:cNvPr id="121" name="Picture 10" descr="united airlines – The Orchestra of the Americas Group">
              <a:extLst>
                <a:ext uri="{FF2B5EF4-FFF2-40B4-BE49-F238E27FC236}">
                  <a16:creationId xmlns:a16="http://schemas.microsoft.com/office/drawing/2014/main" id="{213D69EF-0E0E-9B83-FA10-D53D9FF1F6D3}"/>
                </a:ext>
              </a:extLst>
            </p:cNvPr>
            <p:cNvPicPr>
              <a:picLocks noChangeAspect="1" noChangeArrowheads="1"/>
            </p:cNvPicPr>
            <p:nvPr/>
          </p:nvPicPr>
          <p:blipFill>
            <a:blip r:embed="rId41" cstate="screen">
              <a:extLst>
                <a:ext uri="{28A0092B-C50C-407E-A947-70E740481C1C}">
                  <a14:useLocalDpi xmlns:a14="http://schemas.microsoft.com/office/drawing/2010/main"/>
                </a:ext>
              </a:extLst>
            </a:blip>
            <a:srcRect/>
            <a:stretch>
              <a:fillRect/>
            </a:stretch>
          </p:blipFill>
          <p:spPr bwMode="auto">
            <a:xfrm>
              <a:off x="1534417" y="2518412"/>
              <a:ext cx="599088" cy="599088"/>
            </a:xfrm>
            <a:prstGeom prst="roundRect">
              <a:avLst/>
            </a:prstGeom>
            <a:noFill/>
            <a:extLst>
              <a:ext uri="{909E8E84-426E-40DD-AFC4-6F175D3DCCD1}">
                <a14:hiddenFill xmlns:a14="http://schemas.microsoft.com/office/drawing/2010/main">
                  <a:solidFill>
                    <a:srgbClr val="FFFFFF"/>
                  </a:solidFill>
                </a14:hiddenFill>
              </a:ext>
            </a:extLst>
          </p:spPr>
        </p:pic>
        <p:pic>
          <p:nvPicPr>
            <p:cNvPr id="125" name="Picture 12" descr="Delta Airlines Logo transparent PNG - StickPNG">
              <a:extLst>
                <a:ext uri="{FF2B5EF4-FFF2-40B4-BE49-F238E27FC236}">
                  <a16:creationId xmlns:a16="http://schemas.microsoft.com/office/drawing/2014/main" id="{499FCF0D-D09B-FA7C-59BB-2E463F504654}"/>
                </a:ext>
              </a:extLst>
            </p:cNvPr>
            <p:cNvPicPr>
              <a:picLocks noChangeAspect="1" noChangeArrowheads="1"/>
            </p:cNvPicPr>
            <p:nvPr/>
          </p:nvPicPr>
          <p:blipFill>
            <a:blip r:embed="rId42" cstate="screen">
              <a:extLst>
                <a:ext uri="{28A0092B-C50C-407E-A947-70E740481C1C}">
                  <a14:useLocalDpi xmlns:a14="http://schemas.microsoft.com/office/drawing/2010/main"/>
                </a:ext>
              </a:extLst>
            </a:blip>
            <a:srcRect/>
            <a:stretch>
              <a:fillRect/>
            </a:stretch>
          </p:blipFill>
          <p:spPr bwMode="auto">
            <a:xfrm>
              <a:off x="450284" y="2007080"/>
              <a:ext cx="670183" cy="375302"/>
            </a:xfrm>
            <a:prstGeom prst="roundRect">
              <a:avLst/>
            </a:prstGeom>
            <a:noFill/>
            <a:extLst>
              <a:ext uri="{909E8E84-426E-40DD-AFC4-6F175D3DCCD1}">
                <a14:hiddenFill xmlns:a14="http://schemas.microsoft.com/office/drawing/2010/main">
                  <a:solidFill>
                    <a:srgbClr val="FFFFFF"/>
                  </a:solidFill>
                </a14:hiddenFill>
              </a:ext>
            </a:extLst>
          </p:spPr>
        </p:pic>
        <p:pic>
          <p:nvPicPr>
            <p:cNvPr id="1024" name="Picture 14" descr="JetBlue Airways Corporation - Multimedia - Logo">
              <a:extLst>
                <a:ext uri="{FF2B5EF4-FFF2-40B4-BE49-F238E27FC236}">
                  <a16:creationId xmlns:a16="http://schemas.microsoft.com/office/drawing/2014/main" id="{C4ABBBEB-556D-70CF-EB46-F4E0F40A1BEA}"/>
                </a:ext>
              </a:extLst>
            </p:cNvPr>
            <p:cNvPicPr>
              <a:picLocks noChangeAspect="1" noChangeArrowheads="1"/>
            </p:cNvPicPr>
            <p:nvPr/>
          </p:nvPicPr>
          <p:blipFill>
            <a:blip r:embed="rId43" cstate="screen">
              <a:extLst>
                <a:ext uri="{28A0092B-C50C-407E-A947-70E740481C1C}">
                  <a14:useLocalDpi xmlns:a14="http://schemas.microsoft.com/office/drawing/2010/main"/>
                </a:ext>
              </a:extLst>
            </a:blip>
            <a:srcRect/>
            <a:stretch>
              <a:fillRect/>
            </a:stretch>
          </p:blipFill>
          <p:spPr bwMode="auto">
            <a:xfrm>
              <a:off x="1242113" y="1601975"/>
              <a:ext cx="738227" cy="346607"/>
            </a:xfrm>
            <a:prstGeom prst="roundRect">
              <a:avLst/>
            </a:prstGeom>
            <a:noFill/>
            <a:extLst>
              <a:ext uri="{909E8E84-426E-40DD-AFC4-6F175D3DCCD1}">
                <a14:hiddenFill xmlns:a14="http://schemas.microsoft.com/office/drawing/2010/main">
                  <a:solidFill>
                    <a:srgbClr val="FFFFFF"/>
                  </a:solidFill>
                </a14:hiddenFill>
              </a:ext>
            </a:extLst>
          </p:spPr>
        </p:pic>
        <p:pic>
          <p:nvPicPr>
            <p:cNvPr id="1025" name="Picture 28">
              <a:extLst>
                <a:ext uri="{FF2B5EF4-FFF2-40B4-BE49-F238E27FC236}">
                  <a16:creationId xmlns:a16="http://schemas.microsoft.com/office/drawing/2014/main" id="{EBFFAD5D-96E9-85C1-908E-B38B38236159}"/>
                </a:ext>
              </a:extLst>
            </p:cNvPr>
            <p:cNvPicPr>
              <a:picLocks noChangeAspect="1" noChangeArrowheads="1"/>
            </p:cNvPicPr>
            <p:nvPr/>
          </p:nvPicPr>
          <p:blipFill>
            <a:blip r:embed="rId44">
              <a:extLst>
                <a:ext uri="{28A0092B-C50C-407E-A947-70E740481C1C}">
                  <a14:useLocalDpi xmlns:a14="http://schemas.microsoft.com/office/drawing/2010/main"/>
                </a:ext>
              </a:extLst>
            </a:blip>
            <a:srcRect/>
            <a:stretch>
              <a:fillRect/>
            </a:stretch>
          </p:blipFill>
          <p:spPr bwMode="auto">
            <a:xfrm>
              <a:off x="6965197" y="3038803"/>
              <a:ext cx="846761" cy="412707"/>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2" descr="Reliable Robotics - DASC 2021">
              <a:extLst>
                <a:ext uri="{FF2B5EF4-FFF2-40B4-BE49-F238E27FC236}">
                  <a16:creationId xmlns:a16="http://schemas.microsoft.com/office/drawing/2014/main" id="{6C0804E4-1BD8-8CA6-F101-C726A56AF3A1}"/>
                </a:ext>
              </a:extLst>
            </p:cNvPr>
            <p:cNvPicPr>
              <a:picLocks noChangeAspect="1" noChangeArrowheads="1"/>
            </p:cNvPicPr>
            <p:nvPr/>
          </p:nvPicPr>
          <p:blipFill>
            <a:blip r:embed="rId45" cstate="screen">
              <a:extLst>
                <a:ext uri="{28A0092B-C50C-407E-A947-70E740481C1C}">
                  <a14:useLocalDpi xmlns:a14="http://schemas.microsoft.com/office/drawing/2010/main"/>
                </a:ext>
              </a:extLst>
            </a:blip>
            <a:srcRect/>
            <a:stretch>
              <a:fillRect/>
            </a:stretch>
          </p:blipFill>
          <p:spPr bwMode="auto">
            <a:xfrm>
              <a:off x="2330183" y="2464847"/>
              <a:ext cx="836063" cy="23808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8" descr="Joby Aviation Expects to See its Air Taxis Flying Above America's Most  Congested Cities in the Coming Decade | Business Wire">
              <a:extLst>
                <a:ext uri="{FF2B5EF4-FFF2-40B4-BE49-F238E27FC236}">
                  <a16:creationId xmlns:a16="http://schemas.microsoft.com/office/drawing/2014/main" id="{FF865D96-3A04-DB2C-37B0-CFD3AF6A6B8C}"/>
                </a:ext>
              </a:extLst>
            </p:cNvPr>
            <p:cNvPicPr>
              <a:picLocks noChangeAspect="1" noChangeArrowheads="1"/>
            </p:cNvPicPr>
            <p:nvPr/>
          </p:nvPicPr>
          <p:blipFill rotWithShape="1">
            <a:blip r:embed="rId46" cstate="screen">
              <a:extLst>
                <a:ext uri="{28A0092B-C50C-407E-A947-70E740481C1C}">
                  <a14:useLocalDpi xmlns:a14="http://schemas.microsoft.com/office/drawing/2010/main"/>
                </a:ext>
              </a:extLst>
            </a:blip>
            <a:srcRect l="10727" t="18049" r="10727" b="27955"/>
            <a:stretch/>
          </p:blipFill>
          <p:spPr bwMode="auto">
            <a:xfrm>
              <a:off x="2319949" y="1876002"/>
              <a:ext cx="846852" cy="35617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4">
              <a:extLst>
                <a:ext uri="{FF2B5EF4-FFF2-40B4-BE49-F238E27FC236}">
                  <a16:creationId xmlns:a16="http://schemas.microsoft.com/office/drawing/2014/main" id="{B83387E5-5F1F-59F8-9445-4883FE9A3C2E}"/>
                </a:ext>
              </a:extLst>
            </p:cNvPr>
            <p:cNvPicPr>
              <a:picLocks noChangeAspect="1" noChangeArrowheads="1"/>
            </p:cNvPicPr>
            <p:nvPr/>
          </p:nvPicPr>
          <p:blipFill>
            <a:blip r:embed="rId47" cstate="screen">
              <a:extLst>
                <a:ext uri="{28A0092B-C50C-407E-A947-70E740481C1C}">
                  <a14:useLocalDpi xmlns:a14="http://schemas.microsoft.com/office/drawing/2010/main"/>
                </a:ext>
              </a:extLst>
            </a:blip>
            <a:srcRect/>
            <a:stretch>
              <a:fillRect/>
            </a:stretch>
          </p:blipFill>
          <p:spPr bwMode="auto">
            <a:xfrm>
              <a:off x="448317" y="3156722"/>
              <a:ext cx="1637940" cy="380692"/>
            </a:xfrm>
            <a:prstGeom prst="rect">
              <a:avLst/>
            </a:prstGeom>
            <a:noFill/>
          </p:spPr>
        </p:pic>
        <p:pic>
          <p:nvPicPr>
            <p:cNvPr id="1030" name="Picture 4" descr="Northrop Grumman - Wikipedia">
              <a:extLst>
                <a:ext uri="{FF2B5EF4-FFF2-40B4-BE49-F238E27FC236}">
                  <a16:creationId xmlns:a16="http://schemas.microsoft.com/office/drawing/2014/main" id="{967E7370-5638-8C4E-2DC0-A4CC05895421}"/>
                </a:ext>
              </a:extLst>
            </p:cNvPr>
            <p:cNvPicPr>
              <a:picLocks noChangeAspect="1" noChangeArrowheads="1"/>
            </p:cNvPicPr>
            <p:nvPr/>
          </p:nvPicPr>
          <p:blipFill>
            <a:blip r:embed="rId48" cstate="screen">
              <a:extLst>
                <a:ext uri="{28A0092B-C50C-407E-A947-70E740481C1C}">
                  <a14:useLocalDpi xmlns:a14="http://schemas.microsoft.com/office/drawing/2010/main"/>
                </a:ext>
              </a:extLst>
            </a:blip>
            <a:srcRect/>
            <a:stretch>
              <a:fillRect/>
            </a:stretch>
          </p:blipFill>
          <p:spPr bwMode="auto">
            <a:xfrm>
              <a:off x="333806" y="3618344"/>
              <a:ext cx="1212517" cy="412256"/>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1030">
              <a:extLst>
                <a:ext uri="{FF2B5EF4-FFF2-40B4-BE49-F238E27FC236}">
                  <a16:creationId xmlns:a16="http://schemas.microsoft.com/office/drawing/2014/main" id="{BE5EA73D-9D37-D7E1-CBC5-4CC4CEDDEC11}"/>
                </a:ext>
              </a:extLst>
            </p:cNvPr>
            <p:cNvPicPr>
              <a:picLocks noChangeAspect="1"/>
            </p:cNvPicPr>
            <p:nvPr/>
          </p:nvPicPr>
          <p:blipFill>
            <a:blip r:embed="rId49" cstate="screen">
              <a:extLst>
                <a:ext uri="{28A0092B-C50C-407E-A947-70E740481C1C}">
                  <a14:useLocalDpi xmlns:a14="http://schemas.microsoft.com/office/drawing/2010/main"/>
                </a:ext>
              </a:extLst>
            </a:blip>
            <a:stretch>
              <a:fillRect/>
            </a:stretch>
          </p:blipFill>
          <p:spPr>
            <a:xfrm>
              <a:off x="3341639" y="2059075"/>
              <a:ext cx="602938" cy="384226"/>
            </a:xfrm>
            <a:prstGeom prst="rect">
              <a:avLst/>
            </a:prstGeom>
          </p:spPr>
        </p:pic>
        <p:cxnSp>
          <p:nvCxnSpPr>
            <p:cNvPr id="1032" name="Straight Connector 1031">
              <a:extLst>
                <a:ext uri="{FF2B5EF4-FFF2-40B4-BE49-F238E27FC236}">
                  <a16:creationId xmlns:a16="http://schemas.microsoft.com/office/drawing/2014/main" id="{CA704FFE-3A10-5243-BCAB-A26352D72012}"/>
                </a:ext>
              </a:extLst>
            </p:cNvPr>
            <p:cNvCxnSpPr>
              <a:cxnSpLocks/>
            </p:cNvCxnSpPr>
            <p:nvPr/>
          </p:nvCxnSpPr>
          <p:spPr>
            <a:xfrm>
              <a:off x="701953" y="1238537"/>
              <a:ext cx="2847653" cy="0"/>
            </a:xfrm>
            <a:prstGeom prst="line">
              <a:avLst/>
            </a:prstGeom>
          </p:spPr>
          <p:style>
            <a:lnRef idx="1">
              <a:schemeClr val="accent1"/>
            </a:lnRef>
            <a:fillRef idx="0">
              <a:schemeClr val="accent1"/>
            </a:fillRef>
            <a:effectRef idx="0">
              <a:schemeClr val="accent1"/>
            </a:effectRef>
            <a:fontRef idx="minor">
              <a:schemeClr val="tx1"/>
            </a:fontRef>
          </p:style>
        </p:cxnSp>
        <p:pic>
          <p:nvPicPr>
            <p:cNvPr id="1033" name="Picture 2" descr="Wisk | Autonomous Urban Air Mobility">
              <a:extLst>
                <a:ext uri="{FF2B5EF4-FFF2-40B4-BE49-F238E27FC236}">
                  <a16:creationId xmlns:a16="http://schemas.microsoft.com/office/drawing/2014/main" id="{F8CCCC6F-7A9B-A006-D830-11BE42F8ACA0}"/>
                </a:ext>
              </a:extLst>
            </p:cNvPr>
            <p:cNvPicPr>
              <a:picLocks noChangeAspect="1" noChangeArrowheads="1"/>
            </p:cNvPicPr>
            <p:nvPr/>
          </p:nvPicPr>
          <p:blipFill>
            <a:blip r:embed="rId50" cstate="screen">
              <a:extLst>
                <a:ext uri="{28A0092B-C50C-407E-A947-70E740481C1C}">
                  <a14:useLocalDpi xmlns:a14="http://schemas.microsoft.com/office/drawing/2010/main"/>
                </a:ext>
              </a:extLst>
            </a:blip>
            <a:srcRect/>
            <a:stretch>
              <a:fillRect/>
            </a:stretch>
          </p:blipFill>
          <p:spPr bwMode="auto">
            <a:xfrm>
              <a:off x="2954027" y="1588901"/>
              <a:ext cx="936323" cy="28158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2">
              <a:extLst>
                <a:ext uri="{FF2B5EF4-FFF2-40B4-BE49-F238E27FC236}">
                  <a16:creationId xmlns:a16="http://schemas.microsoft.com/office/drawing/2014/main" id="{8D163A68-5443-7481-F398-92116C947705}"/>
                </a:ext>
              </a:extLst>
            </p:cNvPr>
            <p:cNvPicPr>
              <a:picLocks noChangeAspect="1" noChangeArrowheads="1"/>
            </p:cNvPicPr>
            <p:nvPr/>
          </p:nvPicPr>
          <p:blipFill>
            <a:blip r:embed="rId51" cstate="screen">
              <a:extLst>
                <a:ext uri="{28A0092B-C50C-407E-A947-70E740481C1C}">
                  <a14:useLocalDpi xmlns:a14="http://schemas.microsoft.com/office/drawing/2010/main"/>
                </a:ext>
              </a:extLst>
            </a:blip>
            <a:srcRect/>
            <a:stretch>
              <a:fillRect/>
            </a:stretch>
          </p:blipFill>
          <p:spPr bwMode="auto">
            <a:xfrm>
              <a:off x="413509" y="4111994"/>
              <a:ext cx="552032" cy="55203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8" descr="Pratt &amp; Whitney - Wikipedia">
              <a:extLst>
                <a:ext uri="{FF2B5EF4-FFF2-40B4-BE49-F238E27FC236}">
                  <a16:creationId xmlns:a16="http://schemas.microsoft.com/office/drawing/2014/main" id="{2644610A-EAA4-EAA0-32A3-274005C04E3E}"/>
                </a:ext>
              </a:extLst>
            </p:cNvPr>
            <p:cNvPicPr>
              <a:picLocks noChangeAspect="1" noChangeArrowheads="1"/>
            </p:cNvPicPr>
            <p:nvPr/>
          </p:nvPicPr>
          <p:blipFill>
            <a:blip r:embed="rId52" cstate="screen">
              <a:extLst>
                <a:ext uri="{28A0092B-C50C-407E-A947-70E740481C1C}">
                  <a14:useLocalDpi xmlns:a14="http://schemas.microsoft.com/office/drawing/2010/main"/>
                </a:ext>
              </a:extLst>
            </a:blip>
            <a:srcRect/>
            <a:stretch>
              <a:fillRect/>
            </a:stretch>
          </p:blipFill>
          <p:spPr bwMode="auto">
            <a:xfrm>
              <a:off x="1589219" y="3511463"/>
              <a:ext cx="726064" cy="567237"/>
            </a:xfrm>
            <a:prstGeom prst="rect">
              <a:avLst/>
            </a:prstGeom>
            <a:noFill/>
            <a:extLst>
              <a:ext uri="{909E8E84-426E-40DD-AFC4-6F175D3DCCD1}">
                <a14:hiddenFill xmlns:a14="http://schemas.microsoft.com/office/drawing/2010/main">
                  <a:solidFill>
                    <a:srgbClr val="FFFFFF"/>
                  </a:solidFill>
                </a14:hiddenFill>
              </a:ext>
            </a:extLst>
          </p:spPr>
        </p:pic>
        <p:pic>
          <p:nvPicPr>
            <p:cNvPr id="1037" name="Picture 12" descr="Download Swiss International Air Lines (Swiss Air Lines) Logo in SVG Vector  or PNG File Format - Logo.wine">
              <a:extLst>
                <a:ext uri="{FF2B5EF4-FFF2-40B4-BE49-F238E27FC236}">
                  <a16:creationId xmlns:a16="http://schemas.microsoft.com/office/drawing/2014/main" id="{ED6BBE2F-05D3-34E3-D66B-D74C9C371D5B}"/>
                </a:ext>
              </a:extLst>
            </p:cNvPr>
            <p:cNvPicPr>
              <a:picLocks noChangeAspect="1" noChangeArrowheads="1"/>
            </p:cNvPicPr>
            <p:nvPr/>
          </p:nvPicPr>
          <p:blipFill rotWithShape="1">
            <a:blip r:embed="rId53" cstate="screen">
              <a:extLst>
                <a:ext uri="{28A0092B-C50C-407E-A947-70E740481C1C}">
                  <a14:useLocalDpi xmlns:a14="http://schemas.microsoft.com/office/drawing/2010/main"/>
                </a:ext>
              </a:extLst>
            </a:blip>
            <a:srcRect/>
            <a:stretch/>
          </p:blipFill>
          <p:spPr bwMode="auto">
            <a:xfrm>
              <a:off x="10233961" y="5037137"/>
              <a:ext cx="1041996" cy="26014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6" descr="The Longbow Group - Home | Facebook">
              <a:extLst>
                <a:ext uri="{FF2B5EF4-FFF2-40B4-BE49-F238E27FC236}">
                  <a16:creationId xmlns:a16="http://schemas.microsoft.com/office/drawing/2014/main" id="{922E20D2-706A-4202-F681-5F3EB7604529}"/>
                </a:ext>
              </a:extLst>
            </p:cNvPr>
            <p:cNvPicPr>
              <a:picLocks noChangeAspect="1" noChangeArrowheads="1"/>
            </p:cNvPicPr>
            <p:nvPr/>
          </p:nvPicPr>
          <p:blipFill>
            <a:blip r:embed="rId54" cstate="screen">
              <a:extLst>
                <a:ext uri="{28A0092B-C50C-407E-A947-70E740481C1C}">
                  <a14:useLocalDpi xmlns:a14="http://schemas.microsoft.com/office/drawing/2010/main"/>
                </a:ext>
              </a:extLst>
            </a:blip>
            <a:srcRect/>
            <a:stretch>
              <a:fillRect/>
            </a:stretch>
          </p:blipFill>
          <p:spPr bwMode="auto">
            <a:xfrm>
              <a:off x="2263670" y="3953183"/>
              <a:ext cx="594653" cy="544045"/>
            </a:xfrm>
            <a:prstGeom prst="rect">
              <a:avLst/>
            </a:prstGeom>
            <a:noFill/>
            <a:extLst>
              <a:ext uri="{909E8E84-426E-40DD-AFC4-6F175D3DCCD1}">
                <a14:hiddenFill xmlns:a14="http://schemas.microsoft.com/office/drawing/2010/main">
                  <a:solidFill>
                    <a:srgbClr val="FFFFFF"/>
                  </a:solidFill>
                </a14:hiddenFill>
              </a:ext>
            </a:extLst>
          </p:spPr>
        </p:pic>
        <p:pic>
          <p:nvPicPr>
            <p:cNvPr id="1039" name="Picture 28" descr="MONITOR SYSTEMS. DETECT FAULTS. MITIGATE FAILURES.">
              <a:extLst>
                <a:ext uri="{FF2B5EF4-FFF2-40B4-BE49-F238E27FC236}">
                  <a16:creationId xmlns:a16="http://schemas.microsoft.com/office/drawing/2014/main" id="{39FA5B4C-06E8-3FDD-79D8-E7C4C2E2A380}"/>
                </a:ext>
              </a:extLst>
            </p:cNvPr>
            <p:cNvPicPr>
              <a:picLocks noChangeAspect="1" noChangeArrowheads="1"/>
            </p:cNvPicPr>
            <p:nvPr/>
          </p:nvPicPr>
          <p:blipFill>
            <a:blip r:embed="rId55" cstate="screen">
              <a:extLst>
                <a:ext uri="{28A0092B-C50C-407E-A947-70E740481C1C}">
                  <a14:useLocalDpi xmlns:a14="http://schemas.microsoft.com/office/drawing/2010/main"/>
                </a:ext>
              </a:extLst>
            </a:blip>
            <a:srcRect/>
            <a:stretch>
              <a:fillRect/>
            </a:stretch>
          </p:blipFill>
          <p:spPr bwMode="auto">
            <a:xfrm>
              <a:off x="2245045" y="5782075"/>
              <a:ext cx="1501989" cy="31620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2" descr="Home - Delphire Inc.">
              <a:extLst>
                <a:ext uri="{FF2B5EF4-FFF2-40B4-BE49-F238E27FC236}">
                  <a16:creationId xmlns:a16="http://schemas.microsoft.com/office/drawing/2014/main" id="{520EC11C-4589-08AF-40B4-14C2886EB9A4}"/>
                </a:ext>
              </a:extLst>
            </p:cNvPr>
            <p:cNvPicPr>
              <a:picLocks noChangeAspect="1" noChangeArrowheads="1"/>
            </p:cNvPicPr>
            <p:nvPr/>
          </p:nvPicPr>
          <p:blipFill>
            <a:blip r:embed="rId56" cstate="screen">
              <a:extLst>
                <a:ext uri="{28A0092B-C50C-407E-A947-70E740481C1C}">
                  <a14:useLocalDpi xmlns:a14="http://schemas.microsoft.com/office/drawing/2010/main"/>
                </a:ext>
              </a:extLst>
            </a:blip>
            <a:srcRect/>
            <a:stretch>
              <a:fillRect/>
            </a:stretch>
          </p:blipFill>
          <p:spPr bwMode="auto">
            <a:xfrm>
              <a:off x="1742715" y="4539956"/>
              <a:ext cx="1084629" cy="256120"/>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040">
              <a:extLst>
                <a:ext uri="{FF2B5EF4-FFF2-40B4-BE49-F238E27FC236}">
                  <a16:creationId xmlns:a16="http://schemas.microsoft.com/office/drawing/2014/main" id="{C24F4899-9D55-9137-9795-597CF67FCAC8}"/>
                </a:ext>
              </a:extLst>
            </p:cNvPr>
            <p:cNvPicPr>
              <a:picLocks noChangeAspect="1"/>
            </p:cNvPicPr>
            <p:nvPr/>
          </p:nvPicPr>
          <p:blipFill>
            <a:blip r:embed="rId57" cstate="screen">
              <a:extLst>
                <a:ext uri="{28A0092B-C50C-407E-A947-70E740481C1C}">
                  <a14:useLocalDpi xmlns:a14="http://schemas.microsoft.com/office/drawing/2010/main"/>
                </a:ext>
              </a:extLst>
            </a:blip>
            <a:stretch>
              <a:fillRect/>
            </a:stretch>
          </p:blipFill>
          <p:spPr>
            <a:xfrm>
              <a:off x="1393044" y="2020375"/>
              <a:ext cx="699343" cy="393381"/>
            </a:xfrm>
            <a:prstGeom prst="rect">
              <a:avLst/>
            </a:prstGeom>
            <a:solidFill>
              <a:schemeClr val="bg1"/>
            </a:solidFill>
          </p:spPr>
        </p:pic>
        <p:pic>
          <p:nvPicPr>
            <p:cNvPr id="1042" name="Picture 20" descr="DRONERESPONDERS Unveils Updated Brand Identity for Support of Public Safety  UAS Initiatives | Firehouse">
              <a:extLst>
                <a:ext uri="{FF2B5EF4-FFF2-40B4-BE49-F238E27FC236}">
                  <a16:creationId xmlns:a16="http://schemas.microsoft.com/office/drawing/2014/main" id="{21ED17E8-B62D-8130-918A-CEBD9B9EE9A7}"/>
                </a:ext>
              </a:extLst>
            </p:cNvPr>
            <p:cNvPicPr>
              <a:picLocks noChangeAspect="1" noChangeArrowheads="1"/>
            </p:cNvPicPr>
            <p:nvPr/>
          </p:nvPicPr>
          <p:blipFill>
            <a:blip r:embed="rId58" cstate="screen">
              <a:extLst>
                <a:ext uri="{28A0092B-C50C-407E-A947-70E740481C1C}">
                  <a14:useLocalDpi xmlns:a14="http://schemas.microsoft.com/office/drawing/2010/main"/>
                </a:ext>
              </a:extLst>
            </a:blip>
            <a:srcRect/>
            <a:stretch>
              <a:fillRect/>
            </a:stretch>
          </p:blipFill>
          <p:spPr bwMode="auto">
            <a:xfrm>
              <a:off x="9976286" y="2140745"/>
              <a:ext cx="1075758" cy="605113"/>
            </a:xfrm>
            <a:prstGeom prst="rect">
              <a:avLst/>
            </a:prstGeom>
            <a:noFill/>
          </p:spPr>
        </p:pic>
        <p:pic>
          <p:nvPicPr>
            <p:cNvPr id="1043" name="Picture 10">
              <a:extLst>
                <a:ext uri="{FF2B5EF4-FFF2-40B4-BE49-F238E27FC236}">
                  <a16:creationId xmlns:a16="http://schemas.microsoft.com/office/drawing/2014/main" id="{6CF81218-8202-8F28-0C29-4B9069882435}"/>
                </a:ext>
              </a:extLst>
            </p:cNvPr>
            <p:cNvPicPr>
              <a:picLocks noChangeAspect="1" noChangeArrowheads="1"/>
            </p:cNvPicPr>
            <p:nvPr/>
          </p:nvPicPr>
          <p:blipFill>
            <a:blip r:embed="rId59" cstate="screen">
              <a:extLst>
                <a:ext uri="{28A0092B-C50C-407E-A947-70E740481C1C}">
                  <a14:useLocalDpi xmlns:a14="http://schemas.microsoft.com/office/drawing/2010/main"/>
                </a:ext>
              </a:extLst>
            </a:blip>
            <a:srcRect/>
            <a:stretch>
              <a:fillRect/>
            </a:stretch>
          </p:blipFill>
          <p:spPr bwMode="auto">
            <a:xfrm>
              <a:off x="9514478" y="1505688"/>
              <a:ext cx="1143454" cy="460509"/>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 descr="AURA Network Systems">
              <a:extLst>
                <a:ext uri="{FF2B5EF4-FFF2-40B4-BE49-F238E27FC236}">
                  <a16:creationId xmlns:a16="http://schemas.microsoft.com/office/drawing/2014/main" id="{165C35DC-6EB7-46B6-2E92-39D53A22849A}"/>
                </a:ext>
              </a:extLst>
            </p:cNvPr>
            <p:cNvPicPr>
              <a:picLocks noChangeAspect="1" noChangeArrowheads="1"/>
            </p:cNvPicPr>
            <p:nvPr/>
          </p:nvPicPr>
          <p:blipFill>
            <a:blip r:embed="rId60" cstate="screen">
              <a:extLst>
                <a:ext uri="{28A0092B-C50C-407E-A947-70E740481C1C}">
                  <a14:useLocalDpi xmlns:a14="http://schemas.microsoft.com/office/drawing/2010/main"/>
                </a:ext>
              </a:extLst>
            </a:blip>
            <a:srcRect/>
            <a:stretch>
              <a:fillRect/>
            </a:stretch>
          </p:blipFill>
          <p:spPr bwMode="auto">
            <a:xfrm>
              <a:off x="3216923" y="2740639"/>
              <a:ext cx="722257" cy="154633"/>
            </a:xfrm>
            <a:prstGeom prst="rect">
              <a:avLst/>
            </a:prstGeom>
            <a:noFill/>
            <a:extLst>
              <a:ext uri="{909E8E84-426E-40DD-AFC4-6F175D3DCCD1}">
                <a14:hiddenFill xmlns:a14="http://schemas.microsoft.com/office/drawing/2010/main">
                  <a:solidFill>
                    <a:srgbClr val="FFFFFF"/>
                  </a:solidFill>
                </a14:hiddenFill>
              </a:ext>
            </a:extLst>
          </p:spPr>
        </p:pic>
        <p:pic>
          <p:nvPicPr>
            <p:cNvPr id="1045" name="Picture 2">
              <a:extLst>
                <a:ext uri="{FF2B5EF4-FFF2-40B4-BE49-F238E27FC236}">
                  <a16:creationId xmlns:a16="http://schemas.microsoft.com/office/drawing/2014/main" id="{9D2BE503-C2BC-2090-F3E7-07DDBEF16C57}"/>
                </a:ext>
              </a:extLst>
            </p:cNvPr>
            <p:cNvPicPr>
              <a:picLocks noChangeAspect="1" noChangeArrowheads="1"/>
            </p:cNvPicPr>
            <p:nvPr/>
          </p:nvPicPr>
          <p:blipFill>
            <a:blip r:embed="rId61" cstate="screen">
              <a:extLst>
                <a:ext uri="{28A0092B-C50C-407E-A947-70E740481C1C}">
                  <a14:useLocalDpi xmlns:a14="http://schemas.microsoft.com/office/drawing/2010/main"/>
                </a:ext>
              </a:extLst>
            </a:blip>
            <a:srcRect/>
            <a:stretch>
              <a:fillRect/>
            </a:stretch>
          </p:blipFill>
          <p:spPr bwMode="auto">
            <a:xfrm>
              <a:off x="3060244" y="4583421"/>
              <a:ext cx="853722" cy="281017"/>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4" descr="SkyGrid Logo (PRNewsfoto/SkyGrid)">
              <a:extLst>
                <a:ext uri="{FF2B5EF4-FFF2-40B4-BE49-F238E27FC236}">
                  <a16:creationId xmlns:a16="http://schemas.microsoft.com/office/drawing/2014/main" id="{6B2682FF-3FD4-1DF2-9444-B087C2290F15}"/>
                </a:ext>
              </a:extLst>
            </p:cNvPr>
            <p:cNvPicPr>
              <a:picLocks noChangeAspect="1" noChangeArrowheads="1"/>
            </p:cNvPicPr>
            <p:nvPr/>
          </p:nvPicPr>
          <p:blipFill rotWithShape="1">
            <a:blip r:embed="rId62" cstate="screen">
              <a:extLst>
                <a:ext uri="{28A0092B-C50C-407E-A947-70E740481C1C}">
                  <a14:useLocalDpi xmlns:a14="http://schemas.microsoft.com/office/drawing/2010/main"/>
                </a:ext>
              </a:extLst>
            </a:blip>
            <a:srcRect b="-25334"/>
            <a:stretch/>
          </p:blipFill>
          <p:spPr bwMode="auto">
            <a:xfrm>
              <a:off x="2383039" y="3007354"/>
              <a:ext cx="936323" cy="286662"/>
            </a:xfrm>
            <a:prstGeom prst="rect">
              <a:avLst/>
            </a:prstGeom>
            <a:noFill/>
            <a:extLst>
              <a:ext uri="{909E8E84-426E-40DD-AFC4-6F175D3DCCD1}">
                <a14:hiddenFill xmlns:a14="http://schemas.microsoft.com/office/drawing/2010/main">
                  <a:solidFill>
                    <a:srgbClr val="FFFFFF"/>
                  </a:solidFill>
                </a14:hiddenFill>
              </a:ext>
            </a:extLst>
          </p:spPr>
        </p:pic>
        <p:pic>
          <p:nvPicPr>
            <p:cNvPr id="1047" name="Picture 6">
              <a:extLst>
                <a:ext uri="{FF2B5EF4-FFF2-40B4-BE49-F238E27FC236}">
                  <a16:creationId xmlns:a16="http://schemas.microsoft.com/office/drawing/2014/main" id="{70BE72D2-F96E-5E1D-B180-079FDC65D355}"/>
                </a:ext>
              </a:extLst>
            </p:cNvPr>
            <p:cNvPicPr>
              <a:picLocks noChangeAspect="1" noChangeArrowheads="1"/>
            </p:cNvPicPr>
            <p:nvPr/>
          </p:nvPicPr>
          <p:blipFill>
            <a:blip r:embed="rId63" cstate="screen">
              <a:extLst>
                <a:ext uri="{28A0092B-C50C-407E-A947-70E740481C1C}">
                  <a14:useLocalDpi xmlns:a14="http://schemas.microsoft.com/office/drawing/2010/main"/>
                </a:ext>
              </a:extLst>
            </a:blip>
            <a:srcRect/>
            <a:stretch>
              <a:fillRect/>
            </a:stretch>
          </p:blipFill>
          <p:spPr bwMode="auto">
            <a:xfrm>
              <a:off x="587980" y="5192902"/>
              <a:ext cx="995879" cy="379200"/>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8" descr="AVISION | LinkedIn">
              <a:extLst>
                <a:ext uri="{FF2B5EF4-FFF2-40B4-BE49-F238E27FC236}">
                  <a16:creationId xmlns:a16="http://schemas.microsoft.com/office/drawing/2014/main" id="{9F0DB9B8-C204-AECA-F6C9-515188906E73}"/>
                </a:ext>
              </a:extLst>
            </p:cNvPr>
            <p:cNvPicPr>
              <a:picLocks noChangeAspect="1" noChangeArrowheads="1"/>
            </p:cNvPicPr>
            <p:nvPr/>
          </p:nvPicPr>
          <p:blipFill rotWithShape="1">
            <a:blip r:embed="rId64" cstate="screen">
              <a:extLst>
                <a:ext uri="{28A0092B-C50C-407E-A947-70E740481C1C}">
                  <a14:useLocalDpi xmlns:a14="http://schemas.microsoft.com/office/drawing/2010/main"/>
                </a:ext>
              </a:extLst>
            </a:blip>
            <a:srcRect/>
            <a:stretch/>
          </p:blipFill>
          <p:spPr bwMode="auto">
            <a:xfrm>
              <a:off x="1831576" y="5235769"/>
              <a:ext cx="910993" cy="410632"/>
            </a:xfrm>
            <a:prstGeom prst="rect">
              <a:avLst/>
            </a:prstGeom>
            <a:noFill/>
            <a:extLst>
              <a:ext uri="{909E8E84-426E-40DD-AFC4-6F175D3DCCD1}">
                <a14:hiddenFill xmlns:a14="http://schemas.microsoft.com/office/drawing/2010/main">
                  <a:solidFill>
                    <a:srgbClr val="FFFFFF"/>
                  </a:solidFill>
                </a14:hiddenFill>
              </a:ext>
            </a:extLst>
          </p:spPr>
        </p:pic>
        <p:pic>
          <p:nvPicPr>
            <p:cNvPr id="1049" name="Picture 10" descr="OneSky Selected by NASA to Participate in Advanced Air Mobility National  Campaign - UASweekly.com">
              <a:extLst>
                <a:ext uri="{FF2B5EF4-FFF2-40B4-BE49-F238E27FC236}">
                  <a16:creationId xmlns:a16="http://schemas.microsoft.com/office/drawing/2014/main" id="{84B8DEC3-0F39-AE75-F680-87DEE9B10B72}"/>
                </a:ext>
              </a:extLst>
            </p:cNvPr>
            <p:cNvPicPr>
              <a:picLocks noChangeAspect="1" noChangeArrowheads="1"/>
            </p:cNvPicPr>
            <p:nvPr/>
          </p:nvPicPr>
          <p:blipFill>
            <a:blip r:embed="rId65" cstate="screen">
              <a:extLst>
                <a:ext uri="{28A0092B-C50C-407E-A947-70E740481C1C}">
                  <a14:useLocalDpi xmlns:a14="http://schemas.microsoft.com/office/drawing/2010/main"/>
                </a:ext>
              </a:extLst>
            </a:blip>
            <a:srcRect/>
            <a:stretch>
              <a:fillRect/>
            </a:stretch>
          </p:blipFill>
          <p:spPr bwMode="auto">
            <a:xfrm>
              <a:off x="3005521" y="4127176"/>
              <a:ext cx="981256" cy="248983"/>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14" descr="PACI Expands Training with Acquisition of Unmanned Experts' (UMEX) Training  Portfolio - Praxis Aerospace Concepts">
              <a:extLst>
                <a:ext uri="{FF2B5EF4-FFF2-40B4-BE49-F238E27FC236}">
                  <a16:creationId xmlns:a16="http://schemas.microsoft.com/office/drawing/2014/main" id="{7C86658A-CAAC-6BC1-99A7-1B411D5E13E2}"/>
                </a:ext>
              </a:extLst>
            </p:cNvPr>
            <p:cNvPicPr>
              <a:picLocks noChangeAspect="1" noChangeArrowheads="1"/>
            </p:cNvPicPr>
            <p:nvPr/>
          </p:nvPicPr>
          <p:blipFill>
            <a:blip r:embed="rId66" cstate="screen">
              <a:extLst>
                <a:ext uri="{28A0092B-C50C-407E-A947-70E740481C1C}">
                  <a14:useLocalDpi xmlns:a14="http://schemas.microsoft.com/office/drawing/2010/main"/>
                </a:ext>
              </a:extLst>
            </a:blip>
            <a:srcRect/>
            <a:stretch>
              <a:fillRect/>
            </a:stretch>
          </p:blipFill>
          <p:spPr bwMode="auto">
            <a:xfrm>
              <a:off x="2976089" y="5247501"/>
              <a:ext cx="849584" cy="410632"/>
            </a:xfrm>
            <a:prstGeom prst="rect">
              <a:avLst/>
            </a:prstGeom>
            <a:noFill/>
            <a:extLst>
              <a:ext uri="{909E8E84-426E-40DD-AFC4-6F175D3DCCD1}">
                <a14:hiddenFill xmlns:a14="http://schemas.microsoft.com/office/drawing/2010/main">
                  <a:solidFill>
                    <a:srgbClr val="FFFFFF"/>
                  </a:solidFill>
                </a14:hiddenFill>
              </a:ext>
            </a:extLst>
          </p:spPr>
        </p:pic>
        <p:pic>
          <p:nvPicPr>
            <p:cNvPr id="1051" name="Picture 4" descr="Home | University of North Texas">
              <a:extLst>
                <a:ext uri="{FF2B5EF4-FFF2-40B4-BE49-F238E27FC236}">
                  <a16:creationId xmlns:a16="http://schemas.microsoft.com/office/drawing/2014/main" id="{72C44B50-35B2-42C0-44CE-D2DD708A89AD}"/>
                </a:ext>
              </a:extLst>
            </p:cNvPr>
            <p:cNvPicPr>
              <a:picLocks noChangeAspect="1" noChangeArrowheads="1"/>
            </p:cNvPicPr>
            <p:nvPr/>
          </p:nvPicPr>
          <p:blipFill>
            <a:blip r:embed="rId67" cstate="screen">
              <a:extLst>
                <a:ext uri="{28A0092B-C50C-407E-A947-70E740481C1C}">
                  <a14:useLocalDpi xmlns:a14="http://schemas.microsoft.com/office/drawing/2010/main"/>
                </a:ext>
              </a:extLst>
            </a:blip>
            <a:srcRect/>
            <a:stretch>
              <a:fillRect/>
            </a:stretch>
          </p:blipFill>
          <p:spPr bwMode="auto">
            <a:xfrm>
              <a:off x="4590027" y="5831511"/>
              <a:ext cx="745929" cy="338244"/>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6" descr="Public Safety – Welcome to the City of Fort Worth">
              <a:extLst>
                <a:ext uri="{FF2B5EF4-FFF2-40B4-BE49-F238E27FC236}">
                  <a16:creationId xmlns:a16="http://schemas.microsoft.com/office/drawing/2014/main" id="{733B952D-E3A7-2301-E3E8-0233116D8184}"/>
                </a:ext>
              </a:extLst>
            </p:cNvPr>
            <p:cNvPicPr>
              <a:picLocks noChangeAspect="1" noChangeArrowheads="1"/>
            </p:cNvPicPr>
            <p:nvPr/>
          </p:nvPicPr>
          <p:blipFill>
            <a:blip r:embed="rId68" cstate="screen">
              <a:extLst>
                <a:ext uri="{28A0092B-C50C-407E-A947-70E740481C1C}">
                  <a14:useLocalDpi xmlns:a14="http://schemas.microsoft.com/office/drawing/2010/main"/>
                </a:ext>
              </a:extLst>
            </a:blip>
            <a:srcRect/>
            <a:stretch>
              <a:fillRect/>
            </a:stretch>
          </p:blipFill>
          <p:spPr bwMode="auto">
            <a:xfrm>
              <a:off x="1578309" y="5695421"/>
              <a:ext cx="479541" cy="443576"/>
            </a:xfrm>
            <a:prstGeom prst="rect">
              <a:avLst/>
            </a:prstGeom>
            <a:noFill/>
            <a:extLst>
              <a:ext uri="{909E8E84-426E-40DD-AFC4-6F175D3DCCD1}">
                <a14:hiddenFill xmlns:a14="http://schemas.microsoft.com/office/drawing/2010/main">
                  <a:solidFill>
                    <a:srgbClr val="FFFFFF"/>
                  </a:solidFill>
                </a14:hiddenFill>
              </a:ext>
            </a:extLst>
          </p:spPr>
        </p:pic>
        <p:pic>
          <p:nvPicPr>
            <p:cNvPr id="1053" name="Picture 8">
              <a:extLst>
                <a:ext uri="{FF2B5EF4-FFF2-40B4-BE49-F238E27FC236}">
                  <a16:creationId xmlns:a16="http://schemas.microsoft.com/office/drawing/2014/main" id="{F88511A0-2328-1760-5DE5-178C45A40AAE}"/>
                </a:ext>
              </a:extLst>
            </p:cNvPr>
            <p:cNvPicPr>
              <a:picLocks noChangeAspect="1" noChangeArrowheads="1"/>
            </p:cNvPicPr>
            <p:nvPr/>
          </p:nvPicPr>
          <p:blipFill>
            <a:blip r:embed="rId69" cstate="screen">
              <a:extLst>
                <a:ext uri="{28A0092B-C50C-407E-A947-70E740481C1C}">
                  <a14:useLocalDpi xmlns:a14="http://schemas.microsoft.com/office/drawing/2010/main"/>
                </a:ext>
              </a:extLst>
            </a:blip>
            <a:srcRect/>
            <a:stretch>
              <a:fillRect/>
            </a:stretch>
          </p:blipFill>
          <p:spPr bwMode="auto">
            <a:xfrm>
              <a:off x="2175350" y="4961617"/>
              <a:ext cx="1010570" cy="178034"/>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20" descr="Bell Textron - Wikipedia">
              <a:extLst>
                <a:ext uri="{FF2B5EF4-FFF2-40B4-BE49-F238E27FC236}">
                  <a16:creationId xmlns:a16="http://schemas.microsoft.com/office/drawing/2014/main" id="{01701E29-D6AA-0BF5-B399-2AF3220F13DE}"/>
                </a:ext>
              </a:extLst>
            </p:cNvPr>
            <p:cNvPicPr>
              <a:picLocks noChangeAspect="1" noChangeArrowheads="1"/>
            </p:cNvPicPr>
            <p:nvPr/>
          </p:nvPicPr>
          <p:blipFill>
            <a:blip r:embed="rId70" cstate="screen">
              <a:extLst>
                <a:ext uri="{28A0092B-C50C-407E-A947-70E740481C1C}">
                  <a14:useLocalDpi xmlns:a14="http://schemas.microsoft.com/office/drawing/2010/main"/>
                </a:ext>
              </a:extLst>
            </a:blip>
            <a:srcRect/>
            <a:stretch>
              <a:fillRect/>
            </a:stretch>
          </p:blipFill>
          <p:spPr bwMode="auto">
            <a:xfrm>
              <a:off x="1106158" y="4100064"/>
              <a:ext cx="534674" cy="664114"/>
            </a:xfrm>
            <a:prstGeom prst="rect">
              <a:avLst/>
            </a:prstGeom>
            <a:noFill/>
            <a:extLst>
              <a:ext uri="{909E8E84-426E-40DD-AFC4-6F175D3DCCD1}">
                <a14:hiddenFill xmlns:a14="http://schemas.microsoft.com/office/drawing/2010/main">
                  <a:solidFill>
                    <a:srgbClr val="FFFFFF"/>
                  </a:solidFill>
                </a14:hiddenFill>
              </a:ext>
            </a:extLst>
          </p:spPr>
        </p:pic>
        <p:pic>
          <p:nvPicPr>
            <p:cNvPr id="1055" name="Picture 22" descr="Avionco | Calgary AB">
              <a:extLst>
                <a:ext uri="{FF2B5EF4-FFF2-40B4-BE49-F238E27FC236}">
                  <a16:creationId xmlns:a16="http://schemas.microsoft.com/office/drawing/2014/main" id="{EB7E2636-E730-908C-EF7E-96616CCDB629}"/>
                </a:ext>
              </a:extLst>
            </p:cNvPr>
            <p:cNvPicPr>
              <a:picLocks noChangeAspect="1" noChangeArrowheads="1"/>
            </p:cNvPicPr>
            <p:nvPr/>
          </p:nvPicPr>
          <p:blipFill>
            <a:blip r:embed="rId71" cstate="screen">
              <a:extLst>
                <a:ext uri="{28A0092B-C50C-407E-A947-70E740481C1C}">
                  <a14:useLocalDpi xmlns:a14="http://schemas.microsoft.com/office/drawing/2010/main"/>
                </a:ext>
              </a:extLst>
            </a:blip>
            <a:srcRect/>
            <a:stretch>
              <a:fillRect/>
            </a:stretch>
          </p:blipFill>
          <p:spPr bwMode="auto">
            <a:xfrm>
              <a:off x="877664" y="5630518"/>
              <a:ext cx="500741" cy="500741"/>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6" descr="Home - IFAR.AERO">
              <a:extLst>
                <a:ext uri="{FF2B5EF4-FFF2-40B4-BE49-F238E27FC236}">
                  <a16:creationId xmlns:a16="http://schemas.microsoft.com/office/drawing/2014/main" id="{2FA3734E-F440-906C-5FD1-10618EB64745}"/>
                </a:ext>
              </a:extLst>
            </p:cNvPr>
            <p:cNvPicPr>
              <a:picLocks noChangeAspect="1" noChangeArrowheads="1"/>
            </p:cNvPicPr>
            <p:nvPr/>
          </p:nvPicPr>
          <p:blipFill>
            <a:blip r:embed="rId72" cstate="screen">
              <a:extLst>
                <a:ext uri="{28A0092B-C50C-407E-A947-70E740481C1C}">
                  <a14:useLocalDpi xmlns:a14="http://schemas.microsoft.com/office/drawing/2010/main"/>
                </a:ext>
              </a:extLst>
            </a:blip>
            <a:srcRect/>
            <a:stretch>
              <a:fillRect/>
            </a:stretch>
          </p:blipFill>
          <p:spPr bwMode="auto">
            <a:xfrm>
              <a:off x="9802194" y="5431272"/>
              <a:ext cx="1427942" cy="382086"/>
            </a:xfrm>
            <a:prstGeom prst="rect">
              <a:avLst/>
            </a:prstGeom>
            <a:noFill/>
            <a:extLst>
              <a:ext uri="{909E8E84-426E-40DD-AFC4-6F175D3DCCD1}">
                <a14:hiddenFill xmlns:a14="http://schemas.microsoft.com/office/drawing/2010/main">
                  <a:solidFill>
                    <a:srgbClr val="FFFFFF"/>
                  </a:solidFill>
                </a14:hiddenFill>
              </a:ext>
            </a:extLst>
          </p:spPr>
        </p:pic>
        <p:pic>
          <p:nvPicPr>
            <p:cNvPr id="1057" name="Picture 4" descr="Aerostar | Sioux Falls SD">
              <a:extLst>
                <a:ext uri="{FF2B5EF4-FFF2-40B4-BE49-F238E27FC236}">
                  <a16:creationId xmlns:a16="http://schemas.microsoft.com/office/drawing/2014/main" id="{5378303E-98B4-0BA0-C91E-D6B704A37EEA}"/>
                </a:ext>
              </a:extLst>
            </p:cNvPr>
            <p:cNvPicPr>
              <a:picLocks noChangeAspect="1" noChangeArrowheads="1"/>
            </p:cNvPicPr>
            <p:nvPr/>
          </p:nvPicPr>
          <p:blipFill>
            <a:blip r:embed="rId73" cstate="screen">
              <a:extLst>
                <a:ext uri="{28A0092B-C50C-407E-A947-70E740481C1C}">
                  <a14:useLocalDpi xmlns:a14="http://schemas.microsoft.com/office/drawing/2010/main"/>
                </a:ext>
              </a:extLst>
            </a:blip>
            <a:srcRect/>
            <a:stretch>
              <a:fillRect/>
            </a:stretch>
          </p:blipFill>
          <p:spPr bwMode="auto">
            <a:xfrm>
              <a:off x="3429676" y="3375228"/>
              <a:ext cx="546820" cy="546820"/>
            </a:xfrm>
            <a:prstGeom prst="rect">
              <a:avLst/>
            </a:prstGeom>
            <a:noFill/>
            <a:extLst>
              <a:ext uri="{909E8E84-426E-40DD-AFC4-6F175D3DCCD1}">
                <a14:hiddenFill xmlns:a14="http://schemas.microsoft.com/office/drawing/2010/main">
                  <a:solidFill>
                    <a:srgbClr val="FFFFFF"/>
                  </a:solidFill>
                </a14:hiddenFill>
              </a:ext>
            </a:extLst>
          </p:spPr>
        </p:pic>
        <p:pic>
          <p:nvPicPr>
            <p:cNvPr id="1058" name="Picture 6" descr="SCEYE Media - SCEYE">
              <a:extLst>
                <a:ext uri="{FF2B5EF4-FFF2-40B4-BE49-F238E27FC236}">
                  <a16:creationId xmlns:a16="http://schemas.microsoft.com/office/drawing/2014/main" id="{E4CAFB97-E6BA-9C76-C08D-A724BF495C4A}"/>
                </a:ext>
              </a:extLst>
            </p:cNvPr>
            <p:cNvPicPr>
              <a:picLocks noChangeAspect="1" noChangeArrowheads="1"/>
            </p:cNvPicPr>
            <p:nvPr/>
          </p:nvPicPr>
          <p:blipFill>
            <a:blip r:embed="rId74" cstate="screen">
              <a:extLst>
                <a:ext uri="{28A0092B-C50C-407E-A947-70E740481C1C}">
                  <a14:useLocalDpi xmlns:a14="http://schemas.microsoft.com/office/drawing/2010/main"/>
                </a:ext>
              </a:extLst>
            </a:blip>
            <a:srcRect/>
            <a:stretch>
              <a:fillRect/>
            </a:stretch>
          </p:blipFill>
          <p:spPr bwMode="auto">
            <a:xfrm>
              <a:off x="2401635" y="3349449"/>
              <a:ext cx="899132" cy="598332"/>
            </a:xfrm>
            <a:prstGeom prst="rect">
              <a:avLst/>
            </a:prstGeom>
            <a:noFill/>
            <a:extLst>
              <a:ext uri="{909E8E84-426E-40DD-AFC4-6F175D3DCCD1}">
                <a14:hiddenFill xmlns:a14="http://schemas.microsoft.com/office/drawing/2010/main">
                  <a:solidFill>
                    <a:srgbClr val="FFFFFF"/>
                  </a:solidFill>
                </a14:hiddenFill>
              </a:ext>
            </a:extLst>
          </p:spPr>
        </p:pic>
        <p:pic>
          <p:nvPicPr>
            <p:cNvPr id="1059" name="Picture 4">
              <a:extLst>
                <a:ext uri="{FF2B5EF4-FFF2-40B4-BE49-F238E27FC236}">
                  <a16:creationId xmlns:a16="http://schemas.microsoft.com/office/drawing/2014/main" id="{E99C01C5-3D75-DB92-D62A-9D94F9EDCE25}"/>
                </a:ext>
              </a:extLst>
            </p:cNvPr>
            <p:cNvPicPr>
              <a:picLocks noChangeAspect="1" noChangeArrowheads="1"/>
            </p:cNvPicPr>
            <p:nvPr/>
          </p:nvPicPr>
          <p:blipFill>
            <a:blip r:embed="rId75" cstate="screen">
              <a:extLst>
                <a:ext uri="{28A0092B-C50C-407E-A947-70E740481C1C}">
                  <a14:useLocalDpi xmlns:a14="http://schemas.microsoft.com/office/drawing/2010/main"/>
                </a:ext>
              </a:extLst>
            </a:blip>
            <a:srcRect/>
            <a:stretch>
              <a:fillRect/>
            </a:stretch>
          </p:blipFill>
          <p:spPr bwMode="auto">
            <a:xfrm>
              <a:off x="4493694" y="4075520"/>
              <a:ext cx="293888" cy="448779"/>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1059">
              <a:extLst>
                <a:ext uri="{FF2B5EF4-FFF2-40B4-BE49-F238E27FC236}">
                  <a16:creationId xmlns:a16="http://schemas.microsoft.com/office/drawing/2014/main" id="{EFCA6101-AAAD-7264-6599-1D2EC32C7E52}"/>
                </a:ext>
              </a:extLst>
            </p:cNvPr>
            <p:cNvPicPr>
              <a:picLocks noChangeAspect="1"/>
            </p:cNvPicPr>
            <p:nvPr/>
          </p:nvPicPr>
          <p:blipFill>
            <a:blip r:embed="rId76" cstate="screen">
              <a:extLst>
                <a:ext uri="{28A0092B-C50C-407E-A947-70E740481C1C}">
                  <a14:useLocalDpi xmlns:a14="http://schemas.microsoft.com/office/drawing/2010/main"/>
                </a:ext>
              </a:extLst>
            </a:blip>
            <a:stretch>
              <a:fillRect/>
            </a:stretch>
          </p:blipFill>
          <p:spPr>
            <a:xfrm>
              <a:off x="651549" y="2843844"/>
              <a:ext cx="618530" cy="231949"/>
            </a:xfrm>
            <a:prstGeom prst="rect">
              <a:avLst/>
            </a:prstGeom>
          </p:spPr>
        </p:pic>
        <p:pic>
          <p:nvPicPr>
            <p:cNvPr id="1061" name="Picture 2" descr="Korea Aerospace Research Institute - Wikipedia">
              <a:extLst>
                <a:ext uri="{FF2B5EF4-FFF2-40B4-BE49-F238E27FC236}">
                  <a16:creationId xmlns:a16="http://schemas.microsoft.com/office/drawing/2014/main" id="{DD2495D4-48FD-A3D4-5108-4FDA18609F85}"/>
                </a:ext>
              </a:extLst>
            </p:cNvPr>
            <p:cNvPicPr>
              <a:picLocks noChangeAspect="1" noChangeArrowheads="1"/>
            </p:cNvPicPr>
            <p:nvPr/>
          </p:nvPicPr>
          <p:blipFill>
            <a:blip r:embed="rId77" cstate="screen">
              <a:extLst>
                <a:ext uri="{28A0092B-C50C-407E-A947-70E740481C1C}">
                  <a14:useLocalDpi xmlns:a14="http://schemas.microsoft.com/office/drawing/2010/main"/>
                </a:ext>
              </a:extLst>
            </a:blip>
            <a:srcRect/>
            <a:stretch>
              <a:fillRect/>
            </a:stretch>
          </p:blipFill>
          <p:spPr bwMode="auto">
            <a:xfrm>
              <a:off x="9101833" y="4278623"/>
              <a:ext cx="555919" cy="55591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A5D9084E-EF47-FF65-11CE-D6EA5090714F}"/>
                </a:ext>
              </a:extLst>
            </p:cNvPr>
            <p:cNvPicPr>
              <a:picLocks noChangeAspect="1"/>
            </p:cNvPicPr>
            <p:nvPr/>
          </p:nvPicPr>
          <p:blipFill rotWithShape="1">
            <a:blip r:embed="rId78" cstate="screen">
              <a:extLst>
                <a:ext uri="{28A0092B-C50C-407E-A947-70E740481C1C}">
                  <a14:useLocalDpi xmlns:a14="http://schemas.microsoft.com/office/drawing/2010/main"/>
                </a:ext>
              </a:extLst>
            </a:blip>
            <a:srcRect/>
            <a:stretch/>
          </p:blipFill>
          <p:spPr>
            <a:xfrm>
              <a:off x="328863" y="4815864"/>
              <a:ext cx="1636299" cy="331912"/>
            </a:xfrm>
            <a:prstGeom prst="rect">
              <a:avLst/>
            </a:prstGeom>
          </p:spPr>
        </p:pic>
      </p:grpSp>
      <p:sp>
        <p:nvSpPr>
          <p:cNvPr id="3" name="Date Placeholder 3">
            <a:extLst>
              <a:ext uri="{FF2B5EF4-FFF2-40B4-BE49-F238E27FC236}">
                <a16:creationId xmlns:a16="http://schemas.microsoft.com/office/drawing/2014/main" id="{170CAE16-267C-1D43-622D-EDF97546056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lumMod val="65000"/>
                    <a:lumOff val="35000"/>
                  </a:schemeClr>
                </a:solidFill>
                <a:effectLst/>
                <a:uLnTx/>
                <a:uFillTx/>
                <a:latin typeface="Arial"/>
                <a:ea typeface="+mn-ea"/>
                <a:cs typeface="+mn-cs"/>
              </a:rPr>
              <a:t>www.nasa.gov   |</a:t>
            </a:r>
          </a:p>
        </p:txBody>
      </p:sp>
      <p:sp>
        <p:nvSpPr>
          <p:cNvPr id="5" name="Slide Number Placeholder 4">
            <a:extLst>
              <a:ext uri="{FF2B5EF4-FFF2-40B4-BE49-F238E27FC236}">
                <a16:creationId xmlns:a16="http://schemas.microsoft.com/office/drawing/2014/main" id="{96FC037F-779C-6085-BB24-4443FEB6E39B}"/>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chemeClr val="tx1">
                    <a:lumMod val="65000"/>
                    <a:lumOff val="35000"/>
                  </a:scheme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en-US" sz="800" b="0" i="0" u="none" strike="noStrike" kern="1200" cap="none" spc="0" normalizeH="0" baseline="0" noProof="0">
              <a:ln>
                <a:noFill/>
              </a:ln>
              <a:solidFill>
                <a:schemeClr val="tx1">
                  <a:lumMod val="65000"/>
                  <a:lumOff val="35000"/>
                </a:schemeClr>
              </a:solidFill>
              <a:effectLst/>
              <a:uLnTx/>
              <a:uFillTx/>
              <a:latin typeface="Arial"/>
              <a:ea typeface="+mn-ea"/>
              <a:cs typeface="+mn-cs"/>
            </a:endParaRPr>
          </a:p>
        </p:txBody>
      </p:sp>
      <p:sp>
        <p:nvSpPr>
          <p:cNvPr id="6" name="TextBox 5">
            <a:extLst>
              <a:ext uri="{FF2B5EF4-FFF2-40B4-BE49-F238E27FC236}">
                <a16:creationId xmlns:a16="http://schemas.microsoft.com/office/drawing/2014/main" id="{3E985791-752F-ACC2-0323-02B64B99E3D9}"/>
              </a:ext>
            </a:extLst>
          </p:cNvPr>
          <p:cNvSpPr txBox="1"/>
          <p:nvPr/>
        </p:nvSpPr>
        <p:spPr>
          <a:xfrm>
            <a:off x="10923815" y="6493080"/>
            <a:ext cx="1042003"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900">
                <a:ea typeface="+mn-lt"/>
                <a:cs typeface="+mn-lt"/>
              </a:rPr>
              <a:t>As of May 2024</a:t>
            </a:r>
            <a:endParaRPr lang="en-US" sz="900">
              <a:cs typeface="Arial"/>
            </a:endParaRPr>
          </a:p>
        </p:txBody>
      </p:sp>
    </p:spTree>
    <p:extLst>
      <p:ext uri="{BB962C8B-B14F-4D97-AF65-F5344CB8AC3E}">
        <p14:creationId xmlns:p14="http://schemas.microsoft.com/office/powerpoint/2010/main" val="35087848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2D955-B300-5673-74F0-701ADA1258FB}"/>
              </a:ext>
            </a:extLst>
          </p:cNvPr>
          <p:cNvSpPr>
            <a:spLocks noGrp="1"/>
          </p:cNvSpPr>
          <p:nvPr>
            <p:ph type="ctrTitle"/>
          </p:nvPr>
        </p:nvSpPr>
        <p:spPr>
          <a:xfrm>
            <a:off x="197242" y="4678676"/>
            <a:ext cx="8317282" cy="1455132"/>
          </a:xfrm>
        </p:spPr>
        <p:txBody>
          <a:bodyPr>
            <a:normAutofit/>
          </a:bodyPr>
          <a:lstStyle/>
          <a:p>
            <a:pPr algn="l"/>
            <a:r>
              <a:rPr lang="en-US" sz="5000">
                <a:solidFill>
                  <a:schemeClr val="bg1"/>
                </a:solidFill>
                <a:latin typeface="Arial" panose="020B0604020202020204" pitchFamily="34" charset="0"/>
                <a:cs typeface="Arial" panose="020B0604020202020204" pitchFamily="34" charset="0"/>
              </a:rPr>
              <a:t>Innovation Ecosystem</a:t>
            </a:r>
          </a:p>
        </p:txBody>
      </p:sp>
      <p:pic>
        <p:nvPicPr>
          <p:cNvPr id="5" name="Picture 4" descr="An open book with a lightbulb symbolizing education.">
            <a:extLst>
              <a:ext uri="{FF2B5EF4-FFF2-40B4-BE49-F238E27FC236}">
                <a16:creationId xmlns:a16="http://schemas.microsoft.com/office/drawing/2014/main" id="{B425A038-2A78-223B-EDF7-9048B74BB1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98" y="-1253927"/>
            <a:ext cx="12194796" cy="8113552"/>
          </a:xfrm>
          <a:prstGeom prst="rect">
            <a:avLst/>
          </a:prstGeom>
        </p:spPr>
      </p:pic>
      <p:pic>
        <p:nvPicPr>
          <p:cNvPr id="4" name="Picture 3">
            <a:extLst>
              <a:ext uri="{FF2B5EF4-FFF2-40B4-BE49-F238E27FC236}">
                <a16:creationId xmlns:a16="http://schemas.microsoft.com/office/drawing/2014/main" id="{1F374767-97E0-5468-ED70-9038CB2CA28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906" y="5162549"/>
            <a:ext cx="12187094" cy="1695450"/>
          </a:xfrm>
          <a:prstGeom prst="rect">
            <a:avLst/>
          </a:prstGeom>
        </p:spPr>
      </p:pic>
      <p:sp>
        <p:nvSpPr>
          <p:cNvPr id="3" name="Title 1">
            <a:extLst>
              <a:ext uri="{FF2B5EF4-FFF2-40B4-BE49-F238E27FC236}">
                <a16:creationId xmlns:a16="http://schemas.microsoft.com/office/drawing/2014/main" id="{02E7AA79-2754-3177-3D68-B2CCA74B5901}"/>
              </a:ext>
            </a:extLst>
          </p:cNvPr>
          <p:cNvSpPr txBox="1">
            <a:spLocks/>
          </p:cNvSpPr>
          <p:nvPr/>
        </p:nvSpPr>
        <p:spPr>
          <a:xfrm>
            <a:off x="128393" y="5555129"/>
            <a:ext cx="3429000" cy="51342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rial" panose="020B0604020202020204" pitchFamily="34" charset="0"/>
                <a:ea typeface="+mj-ea"/>
                <a:cs typeface="Arial" panose="020B0604020202020204" pitchFamily="34" charset="0"/>
              </a:rPr>
              <a:t>Real Progress. Real Value.</a:t>
            </a:r>
          </a:p>
        </p:txBody>
      </p:sp>
      <p:pic>
        <p:nvPicPr>
          <p:cNvPr id="7" name="Picture 6">
            <a:extLst>
              <a:ext uri="{FF2B5EF4-FFF2-40B4-BE49-F238E27FC236}">
                <a16:creationId xmlns:a16="http://schemas.microsoft.com/office/drawing/2014/main" id="{38157030-4772-A50D-697F-C1CE02E1561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31957" y="4918457"/>
            <a:ext cx="7378700" cy="914400"/>
          </a:xfrm>
          <a:prstGeom prst="rect">
            <a:avLst/>
          </a:prstGeom>
        </p:spPr>
      </p:pic>
      <p:sp>
        <p:nvSpPr>
          <p:cNvPr id="17" name="Date Placeholder 1">
            <a:extLst>
              <a:ext uri="{FF2B5EF4-FFF2-40B4-BE49-F238E27FC236}">
                <a16:creationId xmlns:a16="http://schemas.microsoft.com/office/drawing/2014/main" id="{B6D8D584-E67C-9C94-38F4-52405D05FC00}"/>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Arial"/>
                <a:ea typeface="+mn-ea"/>
                <a:cs typeface="+mn-cs"/>
              </a:rPr>
              <a:t>www.nasa.gov   |</a:t>
            </a:r>
          </a:p>
        </p:txBody>
      </p:sp>
      <p:sp>
        <p:nvSpPr>
          <p:cNvPr id="18" name="Slide Number Placeholder 2">
            <a:extLst>
              <a:ext uri="{FF2B5EF4-FFF2-40B4-BE49-F238E27FC236}">
                <a16:creationId xmlns:a16="http://schemas.microsoft.com/office/drawing/2014/main" id="{38D05035-B021-8BDE-A911-C90CD484DF72}"/>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chemeClr val="bg1"/>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en-US" sz="800" b="0" i="0" u="none" strike="noStrike" kern="1200" cap="none" spc="0" normalizeH="0" baseline="0" noProof="0">
              <a:ln>
                <a:noFill/>
              </a:ln>
              <a:solidFill>
                <a:schemeClr val="bg1"/>
              </a:solidFill>
              <a:effectLst/>
              <a:uLnTx/>
              <a:uFillTx/>
              <a:latin typeface="Arial"/>
              <a:ea typeface="+mn-ea"/>
              <a:cs typeface="+mn-cs"/>
            </a:endParaRPr>
          </a:p>
        </p:txBody>
      </p:sp>
    </p:spTree>
    <p:extLst>
      <p:ext uri="{BB962C8B-B14F-4D97-AF65-F5344CB8AC3E}">
        <p14:creationId xmlns:p14="http://schemas.microsoft.com/office/powerpoint/2010/main" val="2869372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94794-7C01-A24F-8688-AAD47BA0E5D3}"/>
              </a:ext>
            </a:extLst>
          </p:cNvPr>
          <p:cNvSpPr>
            <a:spLocks noGrp="1"/>
          </p:cNvSpPr>
          <p:nvPr>
            <p:ph type="title"/>
          </p:nvPr>
        </p:nvSpPr>
        <p:spPr>
          <a:xfrm>
            <a:off x="218755" y="269677"/>
            <a:ext cx="9584635" cy="522898"/>
          </a:xfrm>
        </p:spPr>
        <p:txBody>
          <a:bodyPr>
            <a:normAutofit/>
          </a:bodyPr>
          <a:lstStyle/>
          <a:p>
            <a:r>
              <a:rPr lang="en-US"/>
              <a:t>Progress: Delivering Innovative Impact</a:t>
            </a:r>
            <a:endParaRPr lang="en-US" sz="2400"/>
          </a:p>
        </p:txBody>
      </p:sp>
      <p:grpSp>
        <p:nvGrpSpPr>
          <p:cNvPr id="22" name="Group 21" descr="Thumbnails of various projects like the research on a battery, CFD image of an airplane, etc.">
            <a:extLst>
              <a:ext uri="{FF2B5EF4-FFF2-40B4-BE49-F238E27FC236}">
                <a16:creationId xmlns:a16="http://schemas.microsoft.com/office/drawing/2014/main" id="{80229E1F-2A23-7F2D-1E83-C2FC1226F81B}"/>
              </a:ext>
            </a:extLst>
          </p:cNvPr>
          <p:cNvGrpSpPr/>
          <p:nvPr/>
        </p:nvGrpSpPr>
        <p:grpSpPr>
          <a:xfrm>
            <a:off x="-15228" y="955565"/>
            <a:ext cx="12207227" cy="1337168"/>
            <a:chOff x="-15227" y="1131743"/>
            <a:chExt cx="10909495" cy="1195016"/>
          </a:xfrm>
        </p:grpSpPr>
        <p:pic>
          <p:nvPicPr>
            <p:cNvPr id="3" name="Picture 2">
              <a:extLst>
                <a:ext uri="{FF2B5EF4-FFF2-40B4-BE49-F238E27FC236}">
                  <a16:creationId xmlns:a16="http://schemas.microsoft.com/office/drawing/2014/main" id="{39C2C1D6-3536-F674-0B9A-6F27F49C880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27" y="1132714"/>
              <a:ext cx="1919101" cy="1194045"/>
            </a:xfrm>
            <a:prstGeom prst="rect">
              <a:avLst/>
            </a:prstGeom>
          </p:spPr>
        </p:pic>
        <p:pic>
          <p:nvPicPr>
            <p:cNvPr id="4" name="Picture 3">
              <a:extLst>
                <a:ext uri="{FF2B5EF4-FFF2-40B4-BE49-F238E27FC236}">
                  <a16:creationId xmlns:a16="http://schemas.microsoft.com/office/drawing/2014/main" id="{D5A0DDB1-5631-F3F8-E5EE-F8134CB0B4B5}"/>
                </a:ext>
              </a:extLst>
            </p:cNvPr>
            <p:cNvPicPr>
              <a:picLocks noChangeAspect="1"/>
            </p:cNvPicPr>
            <p:nvPr/>
          </p:nvPicPr>
          <p:blipFill>
            <a:blip r:embed="rId4"/>
            <a:stretch>
              <a:fillRect/>
            </a:stretch>
          </p:blipFill>
          <p:spPr>
            <a:xfrm>
              <a:off x="1972957" y="1132715"/>
              <a:ext cx="2134680" cy="1185934"/>
            </a:xfrm>
            <a:prstGeom prst="rect">
              <a:avLst/>
            </a:prstGeom>
          </p:spPr>
        </p:pic>
        <p:pic>
          <p:nvPicPr>
            <p:cNvPr id="5" name="Picture 4">
              <a:extLst>
                <a:ext uri="{FF2B5EF4-FFF2-40B4-BE49-F238E27FC236}">
                  <a16:creationId xmlns:a16="http://schemas.microsoft.com/office/drawing/2014/main" id="{67B4306C-3997-9D14-5F73-626204E096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176720" y="1132714"/>
              <a:ext cx="1253893" cy="1191092"/>
            </a:xfrm>
            <a:prstGeom prst="rect">
              <a:avLst/>
            </a:prstGeom>
          </p:spPr>
        </p:pic>
        <p:pic>
          <p:nvPicPr>
            <p:cNvPr id="6" name="Picture 5">
              <a:extLst>
                <a:ext uri="{FF2B5EF4-FFF2-40B4-BE49-F238E27FC236}">
                  <a16:creationId xmlns:a16="http://schemas.microsoft.com/office/drawing/2014/main" id="{B5DB829E-0F5D-5D82-281E-AF92251148F4}"/>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5499696" y="1131743"/>
              <a:ext cx="1984133" cy="1192063"/>
            </a:xfrm>
            <a:prstGeom prst="rect">
              <a:avLst/>
            </a:prstGeom>
            <a:ln>
              <a:noFill/>
            </a:ln>
          </p:spPr>
        </p:pic>
        <p:pic>
          <p:nvPicPr>
            <p:cNvPr id="12" name="Picture 11">
              <a:extLst>
                <a:ext uri="{FF2B5EF4-FFF2-40B4-BE49-F238E27FC236}">
                  <a16:creationId xmlns:a16="http://schemas.microsoft.com/office/drawing/2014/main" id="{44083079-4523-D9F7-8162-C71C25C55E0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7552912" y="1131743"/>
              <a:ext cx="1137595" cy="1192063"/>
            </a:xfrm>
            <a:prstGeom prst="rect">
              <a:avLst/>
            </a:prstGeom>
          </p:spPr>
        </p:pic>
        <p:pic>
          <p:nvPicPr>
            <p:cNvPr id="15" name="Picture 14">
              <a:extLst>
                <a:ext uri="{FF2B5EF4-FFF2-40B4-BE49-F238E27FC236}">
                  <a16:creationId xmlns:a16="http://schemas.microsoft.com/office/drawing/2014/main" id="{A0FEBC4A-09E6-1D18-D3F6-A3CB678F023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759588" y="1131743"/>
              <a:ext cx="2134680" cy="1192063"/>
            </a:xfrm>
            <a:prstGeom prst="rect">
              <a:avLst/>
            </a:prstGeom>
          </p:spPr>
        </p:pic>
      </p:grpSp>
      <p:sp>
        <p:nvSpPr>
          <p:cNvPr id="7" name="TextBox 6">
            <a:extLst>
              <a:ext uri="{FF2B5EF4-FFF2-40B4-BE49-F238E27FC236}">
                <a16:creationId xmlns:a16="http://schemas.microsoft.com/office/drawing/2014/main" id="{1C0C697D-9CBD-D790-7F50-8B587620152B}"/>
              </a:ext>
            </a:extLst>
          </p:cNvPr>
          <p:cNvSpPr txBox="1"/>
          <p:nvPr/>
        </p:nvSpPr>
        <p:spPr>
          <a:xfrm>
            <a:off x="257736" y="2455637"/>
            <a:ext cx="3305735" cy="38677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b="1">
                <a:solidFill>
                  <a:schemeClr val="tx1">
                    <a:lumMod val="75000"/>
                    <a:lumOff val="25000"/>
                  </a:schemeClr>
                </a:solidFill>
                <a:latin typeface="Arial" panose="020B0604020202020204" pitchFamily="34" charset="0"/>
                <a:ea typeface="+mn-lt"/>
                <a:cs typeface="Arial" panose="020B0604020202020204" pitchFamily="34" charset="0"/>
              </a:rPr>
              <a:t>Accomplishments</a:t>
            </a:r>
            <a:endParaRPr lang="en-US">
              <a:solidFill>
                <a:schemeClr val="tx1">
                  <a:lumMod val="75000"/>
                  <a:lumOff val="25000"/>
                </a:schemeClr>
              </a:solidFill>
              <a:latin typeface="Arial" panose="020B0604020202020204" pitchFamily="34" charset="0"/>
              <a:ea typeface="+mn-lt"/>
              <a:cs typeface="Arial" panose="020B0604020202020204" pitchFamily="34" charset="0"/>
            </a:endParaRPr>
          </a:p>
          <a:p>
            <a:pPr>
              <a:defRPr/>
            </a:pPr>
            <a:r>
              <a:rPr lang="en-US" sz="1400">
                <a:solidFill>
                  <a:schemeClr val="tx1">
                    <a:lumMod val="75000"/>
                    <a:lumOff val="25000"/>
                  </a:schemeClr>
                </a:solidFill>
                <a:latin typeface="Arial" panose="020B0604020202020204" pitchFamily="34" charset="0"/>
                <a:ea typeface="+mn-lt"/>
                <a:cs typeface="Arial" panose="020B0604020202020204" pitchFamily="34" charset="0"/>
              </a:rPr>
              <a:t>GRX-810 Superalloy</a:t>
            </a:r>
          </a:p>
          <a:p>
            <a:pPr marL="234950" indent="-234950">
              <a:buFont typeface="Arial,Sans-Serif"/>
              <a:buChar char="•"/>
              <a:defRPr/>
            </a:pPr>
            <a:r>
              <a:rPr lang="en-US" sz="1400">
                <a:solidFill>
                  <a:schemeClr val="tx1">
                    <a:lumMod val="75000"/>
                    <a:lumOff val="25000"/>
                  </a:schemeClr>
                </a:solidFill>
                <a:latin typeface="Arial" panose="020B0604020202020204" pitchFamily="34" charset="0"/>
                <a:ea typeface="+mn-lt"/>
                <a:cs typeface="Arial" panose="020B0604020202020204" pitchFamily="34" charset="0"/>
              </a:rPr>
              <a:t>New NASA-developed material with 2x the strength, 2500x the durability at high temperatures versus current state-of-the-art superalloys</a:t>
            </a:r>
            <a:br>
              <a:rPr lang="en-US" sz="1400">
                <a:solidFill>
                  <a:schemeClr val="tx1">
                    <a:lumMod val="75000"/>
                    <a:lumOff val="25000"/>
                  </a:schemeClr>
                </a:solidFill>
                <a:latin typeface="Arial" panose="020B0604020202020204" pitchFamily="34" charset="0"/>
                <a:ea typeface="+mn-lt"/>
                <a:cs typeface="Arial" panose="020B0604020202020204" pitchFamily="34" charset="0"/>
              </a:rPr>
            </a:br>
            <a:endParaRPr lang="en-US" sz="1400">
              <a:solidFill>
                <a:schemeClr val="tx1">
                  <a:lumMod val="75000"/>
                  <a:lumOff val="25000"/>
                </a:schemeClr>
              </a:solidFill>
              <a:latin typeface="Arial" panose="020B0604020202020204" pitchFamily="34" charset="0"/>
              <a:ea typeface="+mn-lt"/>
              <a:cs typeface="Arial" panose="020B0604020202020204" pitchFamily="34" charset="0"/>
            </a:endParaRPr>
          </a:p>
          <a:p>
            <a:pPr>
              <a:defRPr/>
            </a:pPr>
            <a:r>
              <a:rPr lang="en-US" sz="1400">
                <a:solidFill>
                  <a:schemeClr val="tx1">
                    <a:lumMod val="75000"/>
                    <a:lumOff val="25000"/>
                  </a:schemeClr>
                </a:solidFill>
                <a:latin typeface="Arial" panose="020B0604020202020204" pitchFamily="34" charset="0"/>
                <a:ea typeface="+mn-lt"/>
                <a:cs typeface="Arial" panose="020B0604020202020204" pitchFamily="34" charset="0"/>
              </a:rPr>
              <a:t>Ohio State-led ULI Team</a:t>
            </a:r>
          </a:p>
          <a:p>
            <a:pPr marL="234950" indent="-227013">
              <a:spcAft>
                <a:spcPts val="400"/>
              </a:spcAft>
              <a:buFont typeface="Arial,Sans-Serif"/>
              <a:buChar char="•"/>
              <a:defRPr/>
            </a:pPr>
            <a:r>
              <a:rPr lang="en-US" sz="1400">
                <a:solidFill>
                  <a:schemeClr val="tx1">
                    <a:lumMod val="75000"/>
                    <a:lumOff val="25000"/>
                  </a:schemeClr>
                </a:solidFill>
                <a:latin typeface="Arial" panose="020B0604020202020204" pitchFamily="34" charset="0"/>
                <a:ea typeface="+mn-lt"/>
                <a:cs typeface="Arial" panose="020B0604020202020204" pitchFamily="34" charset="0"/>
              </a:rPr>
              <a:t>Successful test of high voltage, </a:t>
            </a:r>
            <a:br>
              <a:rPr lang="en-US" sz="1400">
                <a:solidFill>
                  <a:schemeClr val="tx1">
                    <a:lumMod val="75000"/>
                    <a:lumOff val="25000"/>
                  </a:schemeClr>
                </a:solidFill>
                <a:latin typeface="Arial" panose="020B0604020202020204" pitchFamily="34" charset="0"/>
                <a:ea typeface="+mn-lt"/>
                <a:cs typeface="Arial" panose="020B0604020202020204" pitchFamily="34" charset="0"/>
              </a:rPr>
            </a:br>
            <a:r>
              <a:rPr lang="en-US" sz="1400">
                <a:solidFill>
                  <a:schemeClr val="tx1">
                    <a:lumMod val="75000"/>
                    <a:lumOff val="25000"/>
                  </a:schemeClr>
                </a:solidFill>
                <a:latin typeface="Arial" panose="020B0604020202020204" pitchFamily="34" charset="0"/>
                <a:ea typeface="+mn-lt"/>
                <a:cs typeface="Arial" panose="020B0604020202020204" pitchFamily="34" charset="0"/>
              </a:rPr>
              <a:t>1-megawatt electric motor at NASA NEAT facility </a:t>
            </a:r>
            <a:br>
              <a:rPr lang="en-US" sz="1400">
                <a:solidFill>
                  <a:schemeClr val="tx1">
                    <a:lumMod val="75000"/>
                    <a:lumOff val="25000"/>
                  </a:schemeClr>
                </a:solidFill>
                <a:latin typeface="Arial" panose="020B0604020202020204" pitchFamily="34" charset="0"/>
                <a:ea typeface="+mn-lt"/>
                <a:cs typeface="Arial" panose="020B0604020202020204" pitchFamily="34" charset="0"/>
              </a:rPr>
            </a:br>
            <a:endParaRPr lang="en-US" sz="1400">
              <a:solidFill>
                <a:schemeClr val="tx1">
                  <a:lumMod val="75000"/>
                  <a:lumOff val="25000"/>
                </a:schemeClr>
              </a:solidFill>
              <a:latin typeface="Arial" panose="020B0604020202020204" pitchFamily="34" charset="0"/>
              <a:ea typeface="+mn-lt"/>
              <a:cs typeface="Arial" panose="020B0604020202020204" pitchFamily="34" charset="0"/>
            </a:endParaRPr>
          </a:p>
          <a:p>
            <a:pPr>
              <a:defRPr/>
            </a:pPr>
            <a:r>
              <a:rPr lang="en-US" sz="1400">
                <a:solidFill>
                  <a:schemeClr val="tx1">
                    <a:lumMod val="75000"/>
                    <a:lumOff val="25000"/>
                  </a:schemeClr>
                </a:solidFill>
                <a:latin typeface="Arial" panose="020B0604020202020204" pitchFamily="34" charset="0"/>
                <a:ea typeface="Arial"/>
                <a:cs typeface="Arial" panose="020B0604020202020204" pitchFamily="34" charset="0"/>
              </a:rPr>
              <a:t>SMART Vortex Generators (VGs)  </a:t>
            </a:r>
          </a:p>
          <a:p>
            <a:pPr marL="234950" indent="-234950">
              <a:buFont typeface="Arial,Sans-Serif"/>
              <a:buChar char="•"/>
              <a:defRPr/>
            </a:pPr>
            <a:r>
              <a:rPr lang="en-US" sz="1400">
                <a:solidFill>
                  <a:schemeClr val="tx1">
                    <a:lumMod val="75000"/>
                    <a:lumOff val="25000"/>
                  </a:schemeClr>
                </a:solidFill>
                <a:latin typeface="Arial" panose="020B0604020202020204" pitchFamily="34" charset="0"/>
                <a:ea typeface="Arial"/>
                <a:cs typeface="Arial" panose="020B0604020202020204" pitchFamily="34" charset="0"/>
              </a:rPr>
              <a:t>Shape Memory Alloys used to retract vortex generators on wings when not needed; improves fuel efficiency (Further test forthcoming)</a:t>
            </a:r>
          </a:p>
        </p:txBody>
      </p:sp>
      <p:sp>
        <p:nvSpPr>
          <p:cNvPr id="9" name="TextBox 8">
            <a:extLst>
              <a:ext uri="{FF2B5EF4-FFF2-40B4-BE49-F238E27FC236}">
                <a16:creationId xmlns:a16="http://schemas.microsoft.com/office/drawing/2014/main" id="{5DE6ED4F-B233-364D-AEB4-E12D3C06934D}"/>
              </a:ext>
            </a:extLst>
          </p:cNvPr>
          <p:cNvSpPr txBox="1"/>
          <p:nvPr/>
        </p:nvSpPr>
        <p:spPr>
          <a:xfrm>
            <a:off x="4011707" y="2455637"/>
            <a:ext cx="3978086" cy="338554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spcBef>
                <a:spcPts val="0"/>
              </a:spcBef>
              <a:spcAft>
                <a:spcPts val="0"/>
              </a:spcAft>
              <a:buClrTx/>
              <a:buSzTx/>
              <a:buFontTx/>
              <a:buNone/>
              <a:tabLst/>
              <a:defRPr/>
            </a:pPr>
            <a:r>
              <a:rPr kumimoji="0" lang="en-US" b="1" i="0" u="none" strike="noStrike" kern="1200" cap="none" spc="0" normalizeH="0" baseline="0" noProof="0">
                <a:ln>
                  <a:noFill/>
                </a:ln>
                <a:solidFill>
                  <a:schemeClr val="tx1">
                    <a:lumMod val="75000"/>
                    <a:lumOff val="25000"/>
                  </a:schemeClr>
                </a:solidFill>
                <a:effectLst/>
                <a:uLnTx/>
                <a:uFillTx/>
                <a:latin typeface="Arial"/>
                <a:ea typeface="+mn-ea"/>
                <a:cs typeface="+mn-cs"/>
              </a:rPr>
              <a:t>Ongoing</a:t>
            </a:r>
            <a:r>
              <a:rPr kumimoji="0" lang="en-US" sz="1400" b="1" i="0" u="none" strike="noStrike" kern="1200" cap="none" spc="0" normalizeH="0" baseline="0" noProof="0">
                <a:ln>
                  <a:noFill/>
                </a:ln>
                <a:solidFill>
                  <a:schemeClr val="tx1">
                    <a:lumMod val="75000"/>
                    <a:lumOff val="25000"/>
                  </a:schemeClr>
                </a:solidFill>
                <a:effectLst/>
                <a:uLnTx/>
                <a:uFillTx/>
                <a:latin typeface="Arial"/>
                <a:ea typeface="+mn-ea"/>
                <a:cs typeface="+mn-cs"/>
              </a:rPr>
              <a:t> </a:t>
            </a:r>
            <a:br>
              <a:rPr lang="en-US" sz="1400" b="0" i="0" u="none" strike="noStrike" kern="1200" cap="none" spc="0" normalizeH="0" baseline="0" noProof="0">
                <a:ln>
                  <a:noFill/>
                </a:ln>
                <a:effectLst/>
                <a:uLnTx/>
                <a:uFillTx/>
                <a:latin typeface="Arial"/>
              </a:rPr>
            </a:br>
            <a:r>
              <a:rPr kumimoji="0" lang="en-US" sz="1400" b="0" i="0" u="none" strike="noStrike" kern="1200" cap="none" spc="0" normalizeH="0" baseline="0" noProof="0">
                <a:ln>
                  <a:noFill/>
                </a:ln>
                <a:solidFill>
                  <a:schemeClr val="tx1">
                    <a:lumMod val="75000"/>
                    <a:lumOff val="25000"/>
                  </a:schemeClr>
                </a:solidFill>
                <a:effectLst/>
                <a:uLnTx/>
                <a:uFillTx/>
                <a:latin typeface="Arial"/>
                <a:ea typeface="+mn-ea"/>
                <a:cs typeface="+mn-cs"/>
              </a:rPr>
              <a:t>​</a:t>
            </a:r>
            <a:r>
              <a:rPr kumimoji="0" lang="en-US" sz="1400" i="0" u="none" strike="noStrike" kern="1200" cap="none" spc="0" normalizeH="0" baseline="0" noProof="0">
                <a:ln>
                  <a:noFill/>
                </a:ln>
                <a:solidFill>
                  <a:schemeClr val="tx1">
                    <a:lumMod val="75000"/>
                    <a:lumOff val="25000"/>
                  </a:schemeClr>
                </a:solidFill>
                <a:effectLst/>
                <a:uLnTx/>
                <a:uFillTx/>
                <a:latin typeface="Arial"/>
                <a:ea typeface="+mn-ea"/>
                <a:cs typeface="+mn-cs"/>
              </a:rPr>
              <a:t>University of Illinois-led ULI</a:t>
            </a:r>
            <a:r>
              <a:rPr kumimoji="0" lang="en-US" sz="1400" b="0" i="0" u="none" strike="noStrike" kern="1200" cap="none" spc="0" normalizeH="0" baseline="0" noProof="0">
                <a:ln>
                  <a:noFill/>
                </a:ln>
                <a:solidFill>
                  <a:schemeClr val="tx1">
                    <a:lumMod val="75000"/>
                    <a:lumOff val="25000"/>
                  </a:schemeClr>
                </a:solidFill>
                <a:effectLst/>
                <a:uLnTx/>
                <a:uFillTx/>
                <a:latin typeface="Arial"/>
                <a:ea typeface="+mn-ea"/>
                <a:cs typeface="+mn-cs"/>
              </a:rPr>
              <a:t>​</a:t>
            </a:r>
            <a:r>
              <a:rPr lang="en-US" sz="1400">
                <a:solidFill>
                  <a:schemeClr val="tx1">
                    <a:lumMod val="75000"/>
                    <a:lumOff val="25000"/>
                  </a:schemeClr>
                </a:solidFill>
                <a:latin typeface="Arial"/>
              </a:rPr>
              <a:t> Team</a:t>
            </a:r>
            <a:endParaRPr lang="en-US" sz="1400" b="0" i="0" u="none" strike="noStrike" kern="1200" cap="none" spc="0" normalizeH="0" baseline="0" noProof="0">
              <a:ln>
                <a:noFill/>
              </a:ln>
              <a:solidFill>
                <a:schemeClr val="tx1">
                  <a:lumMod val="75000"/>
                  <a:lumOff val="25000"/>
                </a:schemeClr>
              </a:solidFill>
              <a:effectLst/>
              <a:uLnTx/>
              <a:uFillTx/>
              <a:latin typeface="Arial"/>
              <a:cs typeface="Arial"/>
            </a:endParaRPr>
          </a:p>
          <a:p>
            <a:pPr marL="234950" marR="0" lvl="0" indent="-227013" algn="l" defTabSz="914400" rtl="0" eaLnBrk="1" fontAlgn="auto" latinLnBrk="0" hangingPunct="1">
              <a:spcBef>
                <a:spcPts val="0"/>
              </a:spcBef>
              <a:spcAft>
                <a:spcPts val="0"/>
              </a:spcAft>
              <a:buClrTx/>
              <a:buSzTx/>
              <a:buFont typeface="Arial,Sans-Serif"/>
              <a:buChar char="•"/>
              <a:defRPr/>
            </a:pPr>
            <a:r>
              <a:rPr kumimoji="0" lang="en-US" sz="1400" b="0" i="0" u="none" strike="noStrike" kern="1200" cap="none" spc="0" normalizeH="0" baseline="0" noProof="0">
                <a:ln>
                  <a:noFill/>
                </a:ln>
                <a:solidFill>
                  <a:schemeClr val="tx1">
                    <a:lumMod val="75000"/>
                    <a:lumOff val="25000"/>
                  </a:schemeClr>
                </a:solidFill>
                <a:effectLst/>
                <a:uLnTx/>
                <a:uFillTx/>
                <a:latin typeface="Arial"/>
                <a:ea typeface="+mn-lt"/>
                <a:cs typeface="Arial"/>
              </a:rPr>
              <a:t>Cryogenic and hydrogen fuel cell technologies for a hydrogen aircraft </a:t>
            </a:r>
            <a:br>
              <a:rPr lang="en-US" sz="1400">
                <a:ea typeface="+mn-lt"/>
                <a:cs typeface="+mn-lt"/>
              </a:rPr>
            </a:br>
            <a:r>
              <a:rPr lang="en-US" sz="1400">
                <a:solidFill>
                  <a:schemeClr val="tx1">
                    <a:lumMod val="75000"/>
                    <a:lumOff val="25000"/>
                  </a:schemeClr>
                </a:solidFill>
                <a:ea typeface="+mn-lt"/>
                <a:cs typeface="+mn-lt"/>
              </a:rPr>
              <a:t> </a:t>
            </a:r>
          </a:p>
          <a:p>
            <a:pPr>
              <a:defRPr/>
            </a:pPr>
            <a:r>
              <a:rPr lang="en-US" sz="1400">
                <a:solidFill>
                  <a:schemeClr val="tx1">
                    <a:lumMod val="75000"/>
                    <a:lumOff val="25000"/>
                  </a:schemeClr>
                </a:solidFill>
                <a:ea typeface="+mn-lt"/>
                <a:cs typeface="+mn-lt"/>
              </a:rPr>
              <a:t>Solid-state Architecture Batteries for Enhanced Rechargeability and Safety </a:t>
            </a:r>
          </a:p>
          <a:p>
            <a:pPr marL="234950" indent="-227013">
              <a:buFont typeface="Arial"/>
              <a:buChar char="•"/>
              <a:defRPr/>
            </a:pPr>
            <a:r>
              <a:rPr lang="en-US" sz="1400">
                <a:solidFill>
                  <a:schemeClr val="tx1">
                    <a:lumMod val="75000"/>
                    <a:lumOff val="25000"/>
                  </a:schemeClr>
                </a:solidFill>
                <a:ea typeface="+mn-lt"/>
                <a:cs typeface="+mn-lt"/>
              </a:rPr>
              <a:t>Solid-state bipolar battery stack with 2x energy to transform electrified flight  </a:t>
            </a:r>
          </a:p>
          <a:p>
            <a:pPr marL="234950" indent="-227013">
              <a:buFont typeface="Arial"/>
              <a:buChar char="•"/>
              <a:defRPr/>
            </a:pPr>
            <a:endParaRPr lang="en-US" sz="1400">
              <a:solidFill>
                <a:schemeClr val="tx1">
                  <a:lumMod val="75000"/>
                  <a:lumOff val="25000"/>
                </a:schemeClr>
              </a:solidFill>
              <a:ea typeface="+mn-lt"/>
              <a:cs typeface="+mn-lt"/>
            </a:endParaRPr>
          </a:p>
          <a:p>
            <a:pPr>
              <a:defRPr/>
            </a:pPr>
            <a:r>
              <a:rPr lang="en-US" sz="1400">
                <a:solidFill>
                  <a:schemeClr val="tx1">
                    <a:lumMod val="75000"/>
                    <a:lumOff val="25000"/>
                  </a:schemeClr>
                </a:solidFill>
                <a:ea typeface="+mn-lt"/>
                <a:cs typeface="+mn-lt"/>
              </a:rPr>
              <a:t>CFD Prediction of High-Lift Performance </a:t>
            </a:r>
          </a:p>
          <a:p>
            <a:pPr marL="234950" indent="-227013">
              <a:buFont typeface="Arial,Sans-Serif"/>
              <a:buChar char="•"/>
              <a:defRPr/>
            </a:pPr>
            <a:r>
              <a:rPr lang="en-US" sz="1400">
                <a:solidFill>
                  <a:schemeClr val="tx1">
                    <a:lumMod val="75000"/>
                    <a:lumOff val="25000"/>
                  </a:schemeClr>
                </a:solidFill>
                <a:ea typeface="+mn-lt"/>
                <a:cs typeface="+mn-lt"/>
              </a:rPr>
              <a:t>Computational tools to accurately predict performance of high-lift takeoff and landing configurations to accelerate flight certification of more fuel-efficient designs</a:t>
            </a:r>
            <a:endParaRPr lang="en-US" sz="1400">
              <a:solidFill>
                <a:schemeClr val="tx1">
                  <a:lumMod val="75000"/>
                  <a:lumOff val="25000"/>
                </a:schemeClr>
              </a:solidFill>
              <a:cs typeface="Arial"/>
            </a:endParaRPr>
          </a:p>
        </p:txBody>
      </p:sp>
      <p:sp>
        <p:nvSpPr>
          <p:cNvPr id="11" name="TextBox 10">
            <a:extLst>
              <a:ext uri="{FF2B5EF4-FFF2-40B4-BE49-F238E27FC236}">
                <a16:creationId xmlns:a16="http://schemas.microsoft.com/office/drawing/2014/main" id="{B1856E9C-B228-38C6-2EBD-231AE79458EF}"/>
              </a:ext>
            </a:extLst>
          </p:cNvPr>
          <p:cNvSpPr txBox="1"/>
          <p:nvPr/>
        </p:nvSpPr>
        <p:spPr>
          <a:xfrm>
            <a:off x="8101853" y="2455637"/>
            <a:ext cx="4090145"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fontAlgn="base"/>
            <a:r>
              <a:rPr lang="en-US" b="1" i="0" u="none" strike="noStrike">
                <a:solidFill>
                  <a:srgbClr val="404040"/>
                </a:solidFill>
                <a:effectLst/>
                <a:latin typeface="Arial" panose="020B0604020202020204" pitchFamily="34" charset="0"/>
              </a:rPr>
              <a:t>A Look Ahead</a:t>
            </a:r>
            <a:r>
              <a:rPr lang="en-US" b="0" i="0" u="none" strike="noStrike">
                <a:solidFill>
                  <a:srgbClr val="000000"/>
                </a:solidFill>
                <a:effectLst/>
                <a:latin typeface="Arial" panose="020B0604020202020204" pitchFamily="34" charset="0"/>
              </a:rPr>
              <a:t>​</a:t>
            </a:r>
            <a:br>
              <a:rPr lang="en-US" sz="1400" b="0" i="0" u="none" strike="noStrike">
                <a:solidFill>
                  <a:srgbClr val="000000"/>
                </a:solidFill>
                <a:effectLst/>
                <a:latin typeface="Arial" panose="020B0604020202020204" pitchFamily="34" charset="0"/>
              </a:rPr>
            </a:br>
            <a:r>
              <a:rPr lang="en-US" sz="1400" b="0" i="0" u="none" strike="noStrike">
                <a:solidFill>
                  <a:srgbClr val="404040"/>
                </a:solidFill>
                <a:effectLst/>
                <a:latin typeface="Arial" panose="020B0604020202020204" pitchFamily="34" charset="0"/>
                <a:cs typeface="Arial" panose="020B0604020202020204" pitchFamily="34" charset="0"/>
              </a:rPr>
              <a:t>​</a:t>
            </a:r>
            <a:r>
              <a:rPr lang="en-US" sz="1400" b="0" i="0" u="none" strike="noStrike">
                <a:solidFill>
                  <a:srgbClr val="000000"/>
                </a:solidFill>
                <a:effectLst/>
                <a:latin typeface="Arial" panose="020B0604020202020204" pitchFamily="34" charset="0"/>
                <a:cs typeface="Arial" panose="020B0604020202020204" pitchFamily="34" charset="0"/>
              </a:rPr>
              <a:t>​</a:t>
            </a:r>
            <a:r>
              <a:rPr lang="en-US" sz="1400" b="0" i="0" u="none" strike="noStrike">
                <a:solidFill>
                  <a:srgbClr val="404040"/>
                </a:solidFill>
                <a:effectLst/>
                <a:latin typeface="Arial" panose="020B0604020202020204" pitchFamily="34" charset="0"/>
              </a:rPr>
              <a:t>Fly AIRVUE pods on helicopters to test sensors for data collection to develop new algorithms for hazard avoidance in more autonomous flight</a:t>
            </a:r>
            <a:r>
              <a:rPr lang="en-US" sz="1400" b="0" i="0" u="none" strike="noStrike">
                <a:solidFill>
                  <a:srgbClr val="000000"/>
                </a:solidFill>
                <a:effectLst/>
                <a:latin typeface="Arial" panose="020B0604020202020204" pitchFamily="34" charset="0"/>
              </a:rPr>
              <a:t>​</a:t>
            </a:r>
          </a:p>
          <a:p>
            <a:pPr marL="234950" indent="-227013" algn="l" rtl="0" fontAlgn="base"/>
            <a:r>
              <a:rPr lang="en-US" sz="1400" b="0" i="0" u="none" strike="noStrike">
                <a:solidFill>
                  <a:srgbClr val="000000"/>
                </a:solidFill>
                <a:effectLst/>
                <a:latin typeface="Arial" panose="020B0604020202020204" pitchFamily="34" charset="0"/>
              </a:rPr>
              <a:t>​</a:t>
            </a:r>
            <a:endParaRPr lang="en-US" sz="1400" b="0" i="0" u="none" strike="noStrike">
              <a:solidFill>
                <a:srgbClr val="000000"/>
              </a:solidFill>
              <a:effectLst/>
              <a:latin typeface="Segoe UI" panose="020B0502040204020203" pitchFamily="34" charset="0"/>
            </a:endParaRPr>
          </a:p>
          <a:p>
            <a:pPr marL="234950" indent="-227013" algn="l" rtl="0" fontAlgn="base">
              <a:buFont typeface="Arial" panose="020B0604020202020204" pitchFamily="34" charset="0"/>
              <a:buChar char="•"/>
            </a:pPr>
            <a:r>
              <a:rPr lang="en-US" sz="1400" b="0" i="0" u="none" strike="noStrike">
                <a:solidFill>
                  <a:srgbClr val="404040"/>
                </a:solidFill>
                <a:effectLst/>
                <a:latin typeface="Arial" panose="020B0604020202020204" pitchFamily="34" charset="0"/>
              </a:rPr>
              <a:t>Fly compact, self-aligned focusing Schlieren tech on NASA F-15 to support Supersonic Boundary Layer Transition flight tests</a:t>
            </a:r>
            <a:r>
              <a:rPr lang="en-US" sz="1400" b="0" i="0" u="none" strike="noStrike">
                <a:solidFill>
                  <a:srgbClr val="000000"/>
                </a:solidFill>
                <a:effectLst/>
                <a:latin typeface="Arial" panose="020B0604020202020204" pitchFamily="34" charset="0"/>
              </a:rPr>
              <a:t>​</a:t>
            </a:r>
            <a:br>
              <a:rPr lang="en-US" sz="1400" b="0" i="0" u="none" strike="noStrike">
                <a:solidFill>
                  <a:srgbClr val="000000"/>
                </a:solidFill>
                <a:effectLst/>
                <a:latin typeface="Arial" panose="020B0604020202020204" pitchFamily="34" charset="0"/>
              </a:rPr>
            </a:br>
            <a:endParaRPr lang="en-US" sz="1400" b="0" i="0" u="none" strike="noStrike">
              <a:solidFill>
                <a:srgbClr val="000000"/>
              </a:solidFill>
              <a:effectLst/>
              <a:latin typeface="Arial" panose="020B0604020202020204" pitchFamily="34" charset="0"/>
            </a:endParaRPr>
          </a:p>
          <a:p>
            <a:pPr marL="234950" indent="-227013" algn="l" rtl="0" fontAlgn="base">
              <a:buFont typeface="Arial" panose="020B0604020202020204" pitchFamily="34" charset="0"/>
              <a:buChar char="•"/>
            </a:pPr>
            <a:r>
              <a:rPr lang="en-US" sz="1400" b="0" i="0" u="none" strike="noStrike">
                <a:solidFill>
                  <a:srgbClr val="404040"/>
                </a:solidFill>
                <a:effectLst/>
                <a:latin typeface="Arial" panose="020B0604020202020204" pitchFamily="34" charset="0"/>
              </a:rPr>
              <a:t>Test 2.7%-scale Full-Span High-Lift Common Research Model in National Transonic Facility wind tunnel  at turbulent conditions to inform flight certification </a:t>
            </a:r>
            <a:r>
              <a:rPr lang="en-US" sz="1400" b="0" i="0" u="none" strike="noStrike">
                <a:solidFill>
                  <a:srgbClr val="000000"/>
                </a:solidFill>
                <a:effectLst/>
                <a:latin typeface="Arial" panose="020B0604020202020204" pitchFamily="34" charset="0"/>
              </a:rPr>
              <a:t>​</a:t>
            </a:r>
          </a:p>
        </p:txBody>
      </p:sp>
      <p:sp>
        <p:nvSpPr>
          <p:cNvPr id="52" name="Date Placeholder 3">
            <a:extLst>
              <a:ext uri="{FF2B5EF4-FFF2-40B4-BE49-F238E27FC236}">
                <a16:creationId xmlns:a16="http://schemas.microsoft.com/office/drawing/2014/main" id="{6D83C4A8-6063-2949-B23D-7CC338EEF125}"/>
              </a:ext>
            </a:extLst>
          </p:cNvPr>
          <p:cNvSpPr>
            <a:spLocks noGrp="1"/>
          </p:cNvSpPr>
          <p:nvPr>
            <p:ph type="dt" sz="half" idx="10"/>
          </p:nvPr>
        </p:nvSpPr>
        <p:spPr>
          <a:xfrm>
            <a:off x="152400" y="6492874"/>
            <a:ext cx="104067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lumMod val="65000"/>
                    <a:lumOff val="35000"/>
                  </a:schemeClr>
                </a:solidFill>
                <a:effectLst/>
                <a:uLnTx/>
                <a:uFillTx/>
                <a:latin typeface="Arial"/>
                <a:ea typeface="+mn-ea"/>
                <a:cs typeface="+mn-cs"/>
              </a:rPr>
              <a:t>www.nasa.gov   |</a:t>
            </a:r>
          </a:p>
        </p:txBody>
      </p:sp>
      <p:sp>
        <p:nvSpPr>
          <p:cNvPr id="53" name="Slide Number Placeholder 4">
            <a:extLst>
              <a:ext uri="{FF2B5EF4-FFF2-40B4-BE49-F238E27FC236}">
                <a16:creationId xmlns:a16="http://schemas.microsoft.com/office/drawing/2014/main" id="{D1990FBE-B0E2-5742-A986-F1262AB11DEC}"/>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chemeClr val="tx1">
                    <a:lumMod val="65000"/>
                    <a:lumOff val="35000"/>
                  </a:scheme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800" b="0" i="0" u="none" strike="noStrike" kern="1200" cap="none" spc="0" normalizeH="0" baseline="0" noProof="0">
              <a:ln>
                <a:noFill/>
              </a:ln>
              <a:solidFill>
                <a:schemeClr val="tx1">
                  <a:lumMod val="65000"/>
                  <a:lumOff val="35000"/>
                </a:schemeClr>
              </a:solidFill>
              <a:effectLst/>
              <a:uLnTx/>
              <a:uFillTx/>
              <a:latin typeface="Arial"/>
              <a:ea typeface="+mn-ea"/>
              <a:cs typeface="+mn-cs"/>
            </a:endParaRPr>
          </a:p>
        </p:txBody>
      </p:sp>
    </p:spTree>
    <p:extLst>
      <p:ext uri="{BB962C8B-B14F-4D97-AF65-F5344CB8AC3E}">
        <p14:creationId xmlns:p14="http://schemas.microsoft.com/office/powerpoint/2010/main" val="1706784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6CBA746-1BF9-D34D-9C71-3C78D2E20B6D}"/>
              </a:ext>
            </a:extLst>
          </p:cNvPr>
          <p:cNvSpPr>
            <a:spLocks noGrp="1"/>
          </p:cNvSpPr>
          <p:nvPr>
            <p:ph type="title"/>
          </p:nvPr>
        </p:nvSpPr>
        <p:spPr/>
        <p:txBody>
          <a:bodyPr>
            <a:noAutofit/>
          </a:bodyPr>
          <a:lstStyle/>
          <a:p>
            <a:r>
              <a:rPr lang="en-US" sz="2500" dirty="0">
                <a:solidFill>
                  <a:srgbClr val="1898CD"/>
                </a:solidFill>
                <a:latin typeface="Arial"/>
                <a:cs typeface="Arial"/>
              </a:rPr>
              <a:t>University Innovation Project Expands the Innovation Ecosystem</a:t>
            </a:r>
          </a:p>
        </p:txBody>
      </p:sp>
      <p:pic>
        <p:nvPicPr>
          <p:cNvPr id="2" name="Picture 1" descr="US Map in light gray.">
            <a:extLst>
              <a:ext uri="{FF2B5EF4-FFF2-40B4-BE49-F238E27FC236}">
                <a16:creationId xmlns:a16="http://schemas.microsoft.com/office/drawing/2014/main" id="{94FCFF9C-F5A5-E746-7D2B-2014227157BB}"/>
              </a:ext>
            </a:extLst>
          </p:cNvPr>
          <p:cNvPicPr>
            <a:picLocks noChangeAspect="1"/>
          </p:cNvPicPr>
          <p:nvPr/>
        </p:nvPicPr>
        <p:blipFill>
          <a:blip r:embed="rId3">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1850633" y="1035289"/>
            <a:ext cx="8364751" cy="5325559"/>
          </a:xfrm>
          <a:prstGeom prst="rect">
            <a:avLst/>
          </a:prstGeom>
        </p:spPr>
      </p:pic>
      <p:pic>
        <p:nvPicPr>
          <p:cNvPr id="27" name="Picture 26" descr="UW Bothell logos - The University of Washington Bothell">
            <a:extLst>
              <a:ext uri="{FF2B5EF4-FFF2-40B4-BE49-F238E27FC236}">
                <a16:creationId xmlns:a16="http://schemas.microsoft.com/office/drawing/2014/main" id="{DA1310A2-094F-0200-BCA9-B9722BCD27F0}"/>
              </a:ext>
            </a:extLst>
          </p:cNvPr>
          <p:cNvPicPr>
            <a:picLocks noChangeAspect="1"/>
          </p:cNvPicPr>
          <p:nvPr/>
        </p:nvPicPr>
        <p:blipFill>
          <a:blip r:embed="rId4"/>
          <a:stretch>
            <a:fillRect/>
          </a:stretch>
        </p:blipFill>
        <p:spPr>
          <a:xfrm>
            <a:off x="2449359" y="1189081"/>
            <a:ext cx="271614" cy="244453"/>
          </a:xfrm>
          <a:prstGeom prst="rect">
            <a:avLst/>
          </a:prstGeom>
        </p:spPr>
      </p:pic>
      <p:sp>
        <p:nvSpPr>
          <p:cNvPr id="82" name="Date Placeholder 1">
            <a:extLst>
              <a:ext uri="{FF2B5EF4-FFF2-40B4-BE49-F238E27FC236}">
                <a16:creationId xmlns:a16="http://schemas.microsoft.com/office/drawing/2014/main" id="{2C859865-7B32-420F-AE7A-CA733EE84828}"/>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Arial"/>
                <a:ea typeface="+mn-ea"/>
                <a:cs typeface="+mn-cs"/>
              </a:rPr>
              <a:t>www.nasa.gov   |</a:t>
            </a:r>
          </a:p>
        </p:txBody>
      </p:sp>
      <p:sp>
        <p:nvSpPr>
          <p:cNvPr id="83" name="Slide Number Placeholder 2">
            <a:extLst>
              <a:ext uri="{FF2B5EF4-FFF2-40B4-BE49-F238E27FC236}">
                <a16:creationId xmlns:a16="http://schemas.microsoft.com/office/drawing/2014/main" id="{3A7D4CE8-4AE8-4F92-9A48-D63560328FC4}"/>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prstClr val="black">
                    <a:lumMod val="65000"/>
                    <a:lumOff val="35000"/>
                  </a:prst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800" b="0" i="0" u="none" strike="noStrike" kern="1200" cap="none" spc="0" normalizeH="0" baseline="0" noProof="0">
              <a:ln>
                <a:noFill/>
              </a:ln>
              <a:solidFill>
                <a:prstClr val="black">
                  <a:lumMod val="65000"/>
                  <a:lumOff val="35000"/>
                </a:prstClr>
              </a:solidFill>
              <a:effectLst/>
              <a:uLnTx/>
              <a:uFillTx/>
              <a:latin typeface="Arial"/>
              <a:ea typeface="+mn-ea"/>
              <a:cs typeface="+mn-cs"/>
            </a:endParaRPr>
          </a:p>
        </p:txBody>
      </p:sp>
      <p:sp>
        <p:nvSpPr>
          <p:cNvPr id="3" name="TextBox 2">
            <a:extLst>
              <a:ext uri="{FF2B5EF4-FFF2-40B4-BE49-F238E27FC236}">
                <a16:creationId xmlns:a16="http://schemas.microsoft.com/office/drawing/2014/main" id="{8E604502-F489-4A20-7F2D-6EBF36724648}"/>
              </a:ext>
            </a:extLst>
          </p:cNvPr>
          <p:cNvSpPr txBox="1"/>
          <p:nvPr/>
        </p:nvSpPr>
        <p:spPr>
          <a:xfrm>
            <a:off x="10923815" y="6493080"/>
            <a:ext cx="1042003" cy="2308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Arial"/>
                <a:ea typeface="+mn-lt"/>
                <a:cs typeface="Arial"/>
              </a:rPr>
              <a:t>As of May 2024</a:t>
            </a:r>
            <a:endParaRPr kumimoji="0" lang="en-US" sz="900" b="0" i="0" u="none" strike="noStrike" kern="1200" cap="none" spc="0" normalizeH="0" baseline="0" noProof="0">
              <a:ln>
                <a:noFill/>
              </a:ln>
              <a:solidFill>
                <a:prstClr val="black"/>
              </a:solidFill>
              <a:effectLst/>
              <a:uLnTx/>
              <a:uFillTx/>
              <a:latin typeface="Arial"/>
              <a:ea typeface="+mn-ea"/>
              <a:cs typeface="Arial"/>
            </a:endParaRPr>
          </a:p>
        </p:txBody>
      </p:sp>
      <p:pic>
        <p:nvPicPr>
          <p:cNvPr id="6" name="Picture 5" descr="Image result for university of maryland, baltimore county logo">
            <a:extLst>
              <a:ext uri="{FF2B5EF4-FFF2-40B4-BE49-F238E27FC236}">
                <a16:creationId xmlns:a16="http://schemas.microsoft.com/office/drawing/2014/main" id="{A59D2AF3-AF89-0136-BC80-E59F15CF419F}"/>
              </a:ext>
            </a:extLst>
          </p:cNvPr>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109785" y="3180229"/>
            <a:ext cx="528683" cy="28257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UC Davis Logo">
            <a:hlinkClick r:id="rId6"/>
            <a:extLst>
              <a:ext uri="{FF2B5EF4-FFF2-40B4-BE49-F238E27FC236}">
                <a16:creationId xmlns:a16="http://schemas.microsoft.com/office/drawing/2014/main" id="{D013C49C-00BA-7550-BB50-9BA6FE504798}"/>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754667" y="2684731"/>
            <a:ext cx="660930" cy="21291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Berkeley University logo">
            <a:extLst>
              <a:ext uri="{FF2B5EF4-FFF2-40B4-BE49-F238E27FC236}">
                <a16:creationId xmlns:a16="http://schemas.microsoft.com/office/drawing/2014/main" id="{7AB1752C-E89B-3A71-C92E-5A24E636C28E}"/>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l="7994" t="15637" r="33881" b="19162"/>
          <a:stretch/>
        </p:blipFill>
        <p:spPr bwMode="auto">
          <a:xfrm>
            <a:off x="1976571" y="2938457"/>
            <a:ext cx="593704" cy="19718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Stanford University logo">
            <a:extLst>
              <a:ext uri="{FF2B5EF4-FFF2-40B4-BE49-F238E27FC236}">
                <a16:creationId xmlns:a16="http://schemas.microsoft.com/office/drawing/2014/main" id="{582CF629-2AF4-A0D2-2E2E-F4A7EF13CE4D}"/>
              </a:ext>
            </a:extLst>
          </p:cNvPr>
          <p:cNvPicPr>
            <a:picLocks noChangeAspect="1" noChangeArrowheads="1"/>
          </p:cNvPicPr>
          <p:nvPr/>
        </p:nvPicPr>
        <p:blipFill rotWithShape="1">
          <a:blip r:embed="rId9" cstate="screen">
            <a:extLst>
              <a:ext uri="{28A0092B-C50C-407E-A947-70E740481C1C}">
                <a14:useLocalDpi xmlns:a14="http://schemas.microsoft.com/office/drawing/2010/main"/>
              </a:ext>
            </a:extLst>
          </a:blip>
          <a:srcRect/>
          <a:stretch/>
        </p:blipFill>
        <p:spPr bwMode="auto">
          <a:xfrm>
            <a:off x="1826777" y="3121530"/>
            <a:ext cx="382967" cy="41806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2" descr="San Diego State University Logo">
            <a:extLst>
              <a:ext uri="{FF2B5EF4-FFF2-40B4-BE49-F238E27FC236}">
                <a16:creationId xmlns:a16="http://schemas.microsoft.com/office/drawing/2014/main" id="{92CB40DC-2BEE-08AC-2FFA-94F83ED7BC3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2544882" y="4391646"/>
            <a:ext cx="473949" cy="31881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UCSD Logo">
            <a:extLst>
              <a:ext uri="{FF2B5EF4-FFF2-40B4-BE49-F238E27FC236}">
                <a16:creationId xmlns:a16="http://schemas.microsoft.com/office/drawing/2014/main" id="{E1D291D5-3F8D-6B63-4399-3D3E83495270}"/>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293113" y="4281374"/>
            <a:ext cx="420354" cy="324367"/>
          </a:xfrm>
          <a:prstGeom prst="rect">
            <a:avLst/>
          </a:prstGeom>
        </p:spPr>
      </p:pic>
      <p:pic>
        <p:nvPicPr>
          <p:cNvPr id="17" name="Picture 16" descr="Boise State University Logo">
            <a:extLst>
              <a:ext uri="{FF2B5EF4-FFF2-40B4-BE49-F238E27FC236}">
                <a16:creationId xmlns:a16="http://schemas.microsoft.com/office/drawing/2014/main" id="{96EE3CED-3114-F5C3-E0D4-0897D90BE26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256139" y="2124803"/>
            <a:ext cx="435300" cy="318809"/>
          </a:xfrm>
          <a:prstGeom prst="rect">
            <a:avLst/>
          </a:prstGeom>
        </p:spPr>
      </p:pic>
      <p:pic>
        <p:nvPicPr>
          <p:cNvPr id="18" name="Picture 17" descr="Utah State University Logo">
            <a:extLst>
              <a:ext uri="{FF2B5EF4-FFF2-40B4-BE49-F238E27FC236}">
                <a16:creationId xmlns:a16="http://schemas.microsoft.com/office/drawing/2014/main" id="{BF809497-CC2E-3CE6-08DD-A91911F5F8AD}"/>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384480" y="2938457"/>
            <a:ext cx="609892" cy="366146"/>
          </a:xfrm>
          <a:prstGeom prst="rect">
            <a:avLst/>
          </a:prstGeom>
        </p:spPr>
      </p:pic>
      <p:pic>
        <p:nvPicPr>
          <p:cNvPr id="19" name="Picture 18" descr="ASU Logo">
            <a:extLst>
              <a:ext uri="{FF2B5EF4-FFF2-40B4-BE49-F238E27FC236}">
                <a16:creationId xmlns:a16="http://schemas.microsoft.com/office/drawing/2014/main" id="{5F0498E5-0B17-1F27-C157-F3DC1288A232}"/>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409291" y="4082930"/>
            <a:ext cx="479860" cy="188742"/>
          </a:xfrm>
          <a:prstGeom prst="rect">
            <a:avLst/>
          </a:prstGeom>
        </p:spPr>
      </p:pic>
      <p:pic>
        <p:nvPicPr>
          <p:cNvPr id="20" name="Picture 19" descr="Colorado School of Mines logo">
            <a:extLst>
              <a:ext uri="{FF2B5EF4-FFF2-40B4-BE49-F238E27FC236}">
                <a16:creationId xmlns:a16="http://schemas.microsoft.com/office/drawing/2014/main" id="{1C10B63C-A20F-8F1D-3715-AFF0E7F5544C}"/>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4312862" y="3464639"/>
            <a:ext cx="322233" cy="352973"/>
          </a:xfrm>
          <a:prstGeom prst="rect">
            <a:avLst/>
          </a:prstGeom>
        </p:spPr>
      </p:pic>
      <p:pic>
        <p:nvPicPr>
          <p:cNvPr id="22" name="Picture 21" descr="University of New Mexico logo">
            <a:extLst>
              <a:ext uri="{FF2B5EF4-FFF2-40B4-BE49-F238E27FC236}">
                <a16:creationId xmlns:a16="http://schemas.microsoft.com/office/drawing/2014/main" id="{FB5C536A-A273-DC64-0EEB-8B4BA05FB63D}"/>
              </a:ext>
            </a:extLst>
          </p:cNvPr>
          <p:cNvPicPr>
            <a:picLocks noChangeAspect="1"/>
          </p:cNvPicPr>
          <p:nvPr/>
        </p:nvPicPr>
        <p:blipFill>
          <a:blip r:embed="rId16" cstate="screen">
            <a:extLst>
              <a:ext uri="{28A0092B-C50C-407E-A947-70E740481C1C}">
                <a14:useLocalDpi xmlns:a14="http://schemas.microsoft.com/office/drawing/2010/main"/>
              </a:ext>
            </a:extLst>
          </a:blip>
          <a:stretch>
            <a:fillRect/>
          </a:stretch>
        </p:blipFill>
        <p:spPr>
          <a:xfrm>
            <a:off x="4362920" y="4082930"/>
            <a:ext cx="525743" cy="318810"/>
          </a:xfrm>
          <a:prstGeom prst="rect">
            <a:avLst/>
          </a:prstGeom>
        </p:spPr>
      </p:pic>
      <p:pic>
        <p:nvPicPr>
          <p:cNvPr id="26" name="Picture 25" descr="UNT Logo">
            <a:extLst>
              <a:ext uri="{FF2B5EF4-FFF2-40B4-BE49-F238E27FC236}">
                <a16:creationId xmlns:a16="http://schemas.microsoft.com/office/drawing/2014/main" id="{0F580E8F-7ED1-278F-7BCC-F3E875B6FE76}"/>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5244121" y="4608232"/>
            <a:ext cx="639059" cy="258854"/>
          </a:xfrm>
          <a:prstGeom prst="rect">
            <a:avLst/>
          </a:prstGeom>
        </p:spPr>
      </p:pic>
      <p:pic>
        <p:nvPicPr>
          <p:cNvPr id="28" name="Picture 27" descr="UTEP Logo">
            <a:extLst>
              <a:ext uri="{FF2B5EF4-FFF2-40B4-BE49-F238E27FC236}">
                <a16:creationId xmlns:a16="http://schemas.microsoft.com/office/drawing/2014/main" id="{E44FD4DD-D96A-04E6-22D7-B0893786BAA8}"/>
              </a:ext>
            </a:extLst>
          </p:cNvPr>
          <p:cNvPicPr>
            <a:picLocks noChangeAspect="1"/>
          </p:cNvPicPr>
          <p:nvPr/>
        </p:nvPicPr>
        <p:blipFill>
          <a:blip r:embed="rId18" cstate="screen">
            <a:extLst>
              <a:ext uri="{28A0092B-C50C-407E-A947-70E740481C1C}">
                <a14:useLocalDpi xmlns:a14="http://schemas.microsoft.com/office/drawing/2010/main"/>
              </a:ext>
            </a:extLst>
          </a:blip>
          <a:stretch>
            <a:fillRect/>
          </a:stretch>
        </p:blipFill>
        <p:spPr>
          <a:xfrm>
            <a:off x="4489268" y="4908175"/>
            <a:ext cx="652185" cy="493186"/>
          </a:xfrm>
          <a:prstGeom prst="rect">
            <a:avLst/>
          </a:prstGeom>
        </p:spPr>
      </p:pic>
      <p:pic>
        <p:nvPicPr>
          <p:cNvPr id="30" name="Picture 29" descr="The University of Texas at Austin logo">
            <a:extLst>
              <a:ext uri="{FF2B5EF4-FFF2-40B4-BE49-F238E27FC236}">
                <a16:creationId xmlns:a16="http://schemas.microsoft.com/office/drawing/2014/main" id="{4FEFFA2F-4A42-1948-D32B-CBB98FCA12DA}"/>
              </a:ext>
            </a:extLst>
          </p:cNvPr>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5363748" y="5102639"/>
            <a:ext cx="439577" cy="416498"/>
          </a:xfrm>
          <a:prstGeom prst="rect">
            <a:avLst/>
          </a:prstGeom>
        </p:spPr>
      </p:pic>
      <p:pic>
        <p:nvPicPr>
          <p:cNvPr id="31" name="Picture 30" descr="UH Logo">
            <a:extLst>
              <a:ext uri="{FF2B5EF4-FFF2-40B4-BE49-F238E27FC236}">
                <a16:creationId xmlns:a16="http://schemas.microsoft.com/office/drawing/2014/main" id="{56520962-EAB3-074F-B769-027E9066FCEA}"/>
              </a:ext>
            </a:extLst>
          </p:cNvPr>
          <p:cNvPicPr>
            <a:picLocks noChangeAspect="1"/>
          </p:cNvPicPr>
          <p:nvPr/>
        </p:nvPicPr>
        <p:blipFill>
          <a:blip r:embed="rId20" cstate="screen">
            <a:extLst>
              <a:ext uri="{28A0092B-C50C-407E-A947-70E740481C1C}">
                <a14:useLocalDpi xmlns:a14="http://schemas.microsoft.com/office/drawing/2010/main"/>
              </a:ext>
            </a:extLst>
          </a:blip>
          <a:stretch>
            <a:fillRect/>
          </a:stretch>
        </p:blipFill>
        <p:spPr>
          <a:xfrm>
            <a:off x="5981627" y="5283412"/>
            <a:ext cx="424415" cy="349678"/>
          </a:xfrm>
          <a:prstGeom prst="rect">
            <a:avLst/>
          </a:prstGeom>
        </p:spPr>
      </p:pic>
      <p:pic>
        <p:nvPicPr>
          <p:cNvPr id="32" name="Picture 31" descr="ATM Logo">
            <a:extLst>
              <a:ext uri="{FF2B5EF4-FFF2-40B4-BE49-F238E27FC236}">
                <a16:creationId xmlns:a16="http://schemas.microsoft.com/office/drawing/2014/main" id="{A1B645E2-C957-34EF-37BC-57E9C54C0C8A}"/>
              </a:ext>
            </a:extLst>
          </p:cNvPr>
          <p:cNvPicPr>
            <a:picLocks noChangeAspect="1"/>
          </p:cNvPicPr>
          <p:nvPr/>
        </p:nvPicPr>
        <p:blipFill>
          <a:blip r:embed="rId21" cstate="screen">
            <a:extLst>
              <a:ext uri="{28A0092B-C50C-407E-A947-70E740481C1C}">
                <a14:useLocalDpi xmlns:a14="http://schemas.microsoft.com/office/drawing/2010/main"/>
              </a:ext>
            </a:extLst>
          </a:blip>
          <a:stretch>
            <a:fillRect/>
          </a:stretch>
        </p:blipFill>
        <p:spPr>
          <a:xfrm>
            <a:off x="5969299" y="4867086"/>
            <a:ext cx="449068" cy="349679"/>
          </a:xfrm>
          <a:prstGeom prst="rect">
            <a:avLst/>
          </a:prstGeom>
        </p:spPr>
      </p:pic>
      <p:pic>
        <p:nvPicPr>
          <p:cNvPr id="33" name="Picture 32" descr="BYU Logo">
            <a:extLst>
              <a:ext uri="{FF2B5EF4-FFF2-40B4-BE49-F238E27FC236}">
                <a16:creationId xmlns:a16="http://schemas.microsoft.com/office/drawing/2014/main" id="{A139D580-2050-DBEF-145C-F37AC5D1B62C}"/>
              </a:ext>
            </a:extLst>
          </p:cNvPr>
          <p:cNvPicPr>
            <a:picLocks noChangeAspect="1"/>
          </p:cNvPicPr>
          <p:nvPr/>
        </p:nvPicPr>
        <p:blipFill>
          <a:blip r:embed="rId22" cstate="screen">
            <a:extLst>
              <a:ext uri="{28A0092B-C50C-407E-A947-70E740481C1C}">
                <a14:useLocalDpi xmlns:a14="http://schemas.microsoft.com/office/drawing/2010/main"/>
              </a:ext>
            </a:extLst>
          </a:blip>
          <a:stretch>
            <a:fillRect/>
          </a:stretch>
        </p:blipFill>
        <p:spPr>
          <a:xfrm>
            <a:off x="3556742" y="3332758"/>
            <a:ext cx="479860" cy="454665"/>
          </a:xfrm>
          <a:prstGeom prst="rect">
            <a:avLst/>
          </a:prstGeom>
        </p:spPr>
      </p:pic>
      <p:pic>
        <p:nvPicPr>
          <p:cNvPr id="34" name="Picture 33" descr="Nebraska University logo">
            <a:extLst>
              <a:ext uri="{FF2B5EF4-FFF2-40B4-BE49-F238E27FC236}">
                <a16:creationId xmlns:a16="http://schemas.microsoft.com/office/drawing/2014/main" id="{18DDE8E8-A99A-2DB2-6490-711FAA175AFB}"/>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5387785" y="2873973"/>
            <a:ext cx="301533" cy="285702"/>
          </a:xfrm>
          <a:prstGeom prst="rect">
            <a:avLst/>
          </a:prstGeom>
        </p:spPr>
      </p:pic>
      <p:pic>
        <p:nvPicPr>
          <p:cNvPr id="37" name="Picture 36" descr="OU Logo">
            <a:extLst>
              <a:ext uri="{FF2B5EF4-FFF2-40B4-BE49-F238E27FC236}">
                <a16:creationId xmlns:a16="http://schemas.microsoft.com/office/drawing/2014/main" id="{6647CBA2-0DE6-2325-CE3A-D8A0CFAC7361}"/>
              </a:ext>
            </a:extLst>
          </p:cNvPr>
          <p:cNvPicPr>
            <a:picLocks noChangeAspect="1"/>
          </p:cNvPicPr>
          <p:nvPr/>
        </p:nvPicPr>
        <p:blipFill>
          <a:blip r:embed="rId24" cstate="screen">
            <a:extLst>
              <a:ext uri="{28A0092B-C50C-407E-A947-70E740481C1C}">
                <a14:useLocalDpi xmlns:a14="http://schemas.microsoft.com/office/drawing/2010/main"/>
              </a:ext>
            </a:extLst>
          </a:blip>
          <a:stretch>
            <a:fillRect/>
          </a:stretch>
        </p:blipFill>
        <p:spPr>
          <a:xfrm>
            <a:off x="5849694" y="4331452"/>
            <a:ext cx="214086" cy="261398"/>
          </a:xfrm>
          <a:prstGeom prst="rect">
            <a:avLst/>
          </a:prstGeom>
        </p:spPr>
      </p:pic>
      <p:pic>
        <p:nvPicPr>
          <p:cNvPr id="38" name="Picture 37" descr="OSU Logo">
            <a:extLst>
              <a:ext uri="{FF2B5EF4-FFF2-40B4-BE49-F238E27FC236}">
                <a16:creationId xmlns:a16="http://schemas.microsoft.com/office/drawing/2014/main" id="{3E246567-3C61-1E96-28A3-576C3A4248C9}"/>
              </a:ext>
            </a:extLst>
          </p:cNvPr>
          <p:cNvPicPr>
            <a:picLocks noChangeAspect="1"/>
          </p:cNvPicPr>
          <p:nvPr/>
        </p:nvPicPr>
        <p:blipFill>
          <a:blip r:embed="rId25" cstate="screen">
            <a:extLst>
              <a:ext uri="{28A0092B-C50C-407E-A947-70E740481C1C}">
                <a14:useLocalDpi xmlns:a14="http://schemas.microsoft.com/office/drawing/2010/main"/>
              </a:ext>
            </a:extLst>
          </a:blip>
          <a:stretch>
            <a:fillRect/>
          </a:stretch>
        </p:blipFill>
        <p:spPr>
          <a:xfrm>
            <a:off x="5775510" y="4038532"/>
            <a:ext cx="504543" cy="248363"/>
          </a:xfrm>
          <a:prstGeom prst="rect">
            <a:avLst/>
          </a:prstGeom>
        </p:spPr>
      </p:pic>
      <p:pic>
        <p:nvPicPr>
          <p:cNvPr id="40" name="Picture 39" descr="University of Michigan logo">
            <a:extLst>
              <a:ext uri="{FF2B5EF4-FFF2-40B4-BE49-F238E27FC236}">
                <a16:creationId xmlns:a16="http://schemas.microsoft.com/office/drawing/2014/main" id="{DFC0BB07-0643-93CA-66FB-DD46FDA87DA9}"/>
              </a:ext>
            </a:extLst>
          </p:cNvPr>
          <p:cNvPicPr>
            <a:picLocks noChangeAspect="1"/>
          </p:cNvPicPr>
          <p:nvPr/>
        </p:nvPicPr>
        <p:blipFill>
          <a:blip r:embed="rId26" cstate="screen">
            <a:extLst>
              <a:ext uri="{28A0092B-C50C-407E-A947-70E740481C1C}">
                <a14:useLocalDpi xmlns:a14="http://schemas.microsoft.com/office/drawing/2010/main"/>
              </a:ext>
            </a:extLst>
          </a:blip>
          <a:stretch>
            <a:fillRect/>
          </a:stretch>
        </p:blipFill>
        <p:spPr>
          <a:xfrm>
            <a:off x="7928983" y="2681201"/>
            <a:ext cx="153732" cy="155307"/>
          </a:xfrm>
          <a:prstGeom prst="rect">
            <a:avLst/>
          </a:prstGeom>
        </p:spPr>
      </p:pic>
      <p:pic>
        <p:nvPicPr>
          <p:cNvPr id="42" name="Picture 41" descr="University of Dayton logo">
            <a:extLst>
              <a:ext uri="{FF2B5EF4-FFF2-40B4-BE49-F238E27FC236}">
                <a16:creationId xmlns:a16="http://schemas.microsoft.com/office/drawing/2014/main" id="{EDC8DB42-F274-60A1-4226-F85036AA1021}"/>
              </a:ext>
            </a:extLst>
          </p:cNvPr>
          <p:cNvPicPr>
            <a:picLocks noChangeAspect="1"/>
          </p:cNvPicPr>
          <p:nvPr/>
        </p:nvPicPr>
        <p:blipFill>
          <a:blip r:embed="rId27" cstate="screen">
            <a:extLst>
              <a:ext uri="{28A0092B-C50C-407E-A947-70E740481C1C}">
                <a14:useLocalDpi xmlns:a14="http://schemas.microsoft.com/office/drawing/2010/main"/>
              </a:ext>
            </a:extLst>
          </a:blip>
          <a:stretch>
            <a:fillRect/>
          </a:stretch>
        </p:blipFill>
        <p:spPr>
          <a:xfrm>
            <a:off x="7879182" y="3343655"/>
            <a:ext cx="429852" cy="147561"/>
          </a:xfrm>
          <a:prstGeom prst="rect">
            <a:avLst/>
          </a:prstGeom>
        </p:spPr>
      </p:pic>
      <p:pic>
        <p:nvPicPr>
          <p:cNvPr id="44" name="Picture 43" descr="Marquette University logo">
            <a:extLst>
              <a:ext uri="{FF2B5EF4-FFF2-40B4-BE49-F238E27FC236}">
                <a16:creationId xmlns:a16="http://schemas.microsoft.com/office/drawing/2014/main" id="{CD394CA3-4F79-AFF5-0E9E-2CBD4826E3B9}"/>
              </a:ext>
            </a:extLst>
          </p:cNvPr>
          <p:cNvPicPr>
            <a:picLocks noChangeAspect="1"/>
          </p:cNvPicPr>
          <p:nvPr/>
        </p:nvPicPr>
        <p:blipFill>
          <a:blip r:embed="rId28" cstate="screen">
            <a:extLst>
              <a:ext uri="{28A0092B-C50C-407E-A947-70E740481C1C}">
                <a14:useLocalDpi xmlns:a14="http://schemas.microsoft.com/office/drawing/2010/main"/>
              </a:ext>
            </a:extLst>
          </a:blip>
          <a:stretch>
            <a:fillRect/>
          </a:stretch>
        </p:blipFill>
        <p:spPr>
          <a:xfrm>
            <a:off x="6685324" y="2071201"/>
            <a:ext cx="450984" cy="318810"/>
          </a:xfrm>
          <a:prstGeom prst="rect">
            <a:avLst/>
          </a:prstGeom>
        </p:spPr>
      </p:pic>
      <p:pic>
        <p:nvPicPr>
          <p:cNvPr id="45" name="Picture 44" descr="University of Wisconsin logo">
            <a:extLst>
              <a:ext uri="{FF2B5EF4-FFF2-40B4-BE49-F238E27FC236}">
                <a16:creationId xmlns:a16="http://schemas.microsoft.com/office/drawing/2014/main" id="{5D8DB647-6F40-DF30-B3A5-82E3ED567D57}"/>
              </a:ext>
            </a:extLst>
          </p:cNvPr>
          <p:cNvPicPr>
            <a:picLocks noChangeAspect="1"/>
          </p:cNvPicPr>
          <p:nvPr/>
        </p:nvPicPr>
        <p:blipFill>
          <a:blip r:embed="rId29" cstate="screen">
            <a:extLst>
              <a:ext uri="{28A0092B-C50C-407E-A947-70E740481C1C}">
                <a14:useLocalDpi xmlns:a14="http://schemas.microsoft.com/office/drawing/2010/main"/>
              </a:ext>
            </a:extLst>
          </a:blip>
          <a:stretch>
            <a:fillRect/>
          </a:stretch>
        </p:blipFill>
        <p:spPr>
          <a:xfrm>
            <a:off x="6988070" y="2438170"/>
            <a:ext cx="241950" cy="360243"/>
          </a:xfrm>
          <a:prstGeom prst="rect">
            <a:avLst/>
          </a:prstGeom>
        </p:spPr>
      </p:pic>
      <p:pic>
        <p:nvPicPr>
          <p:cNvPr id="46" name="Picture 45" descr="Purdue University logo">
            <a:extLst>
              <a:ext uri="{FF2B5EF4-FFF2-40B4-BE49-F238E27FC236}">
                <a16:creationId xmlns:a16="http://schemas.microsoft.com/office/drawing/2014/main" id="{51E9F699-A390-EA4C-E1EF-9E13A086BEF5}"/>
              </a:ext>
            </a:extLst>
          </p:cNvPr>
          <p:cNvPicPr>
            <a:picLocks noChangeAspect="1"/>
          </p:cNvPicPr>
          <p:nvPr/>
        </p:nvPicPr>
        <p:blipFill>
          <a:blip r:embed="rId30" cstate="screen">
            <a:extLst>
              <a:ext uri="{28A0092B-C50C-407E-A947-70E740481C1C}">
                <a14:useLocalDpi xmlns:a14="http://schemas.microsoft.com/office/drawing/2010/main"/>
              </a:ext>
            </a:extLst>
          </a:blip>
          <a:stretch>
            <a:fillRect/>
          </a:stretch>
        </p:blipFill>
        <p:spPr>
          <a:xfrm>
            <a:off x="7444044" y="3213496"/>
            <a:ext cx="441255" cy="124846"/>
          </a:xfrm>
          <a:prstGeom prst="rect">
            <a:avLst/>
          </a:prstGeom>
        </p:spPr>
      </p:pic>
      <p:pic>
        <p:nvPicPr>
          <p:cNvPr id="47" name="Picture 46" descr="University of Illinois logo">
            <a:extLst>
              <a:ext uri="{FF2B5EF4-FFF2-40B4-BE49-F238E27FC236}">
                <a16:creationId xmlns:a16="http://schemas.microsoft.com/office/drawing/2014/main" id="{B70A54B2-8051-3C74-3DBA-16726442F116}"/>
              </a:ext>
            </a:extLst>
          </p:cNvPr>
          <p:cNvPicPr>
            <a:picLocks noChangeAspect="1"/>
          </p:cNvPicPr>
          <p:nvPr/>
        </p:nvPicPr>
        <p:blipFill>
          <a:blip r:embed="rId31" cstate="screen">
            <a:extLst>
              <a:ext uri="{28A0092B-C50C-407E-A947-70E740481C1C}">
                <a14:useLocalDpi xmlns:a14="http://schemas.microsoft.com/office/drawing/2010/main"/>
              </a:ext>
            </a:extLst>
          </a:blip>
          <a:stretch>
            <a:fillRect/>
          </a:stretch>
        </p:blipFill>
        <p:spPr>
          <a:xfrm>
            <a:off x="7177098" y="3361605"/>
            <a:ext cx="167919" cy="206068"/>
          </a:xfrm>
          <a:prstGeom prst="rect">
            <a:avLst/>
          </a:prstGeom>
        </p:spPr>
      </p:pic>
      <p:pic>
        <p:nvPicPr>
          <p:cNvPr id="48" name="Picture 47" descr="Case Western Reserve University logo">
            <a:extLst>
              <a:ext uri="{FF2B5EF4-FFF2-40B4-BE49-F238E27FC236}">
                <a16:creationId xmlns:a16="http://schemas.microsoft.com/office/drawing/2014/main" id="{62EB0CCB-FDA1-0BDF-F50A-3996AEFA4FA3}"/>
              </a:ext>
            </a:extLst>
          </p:cNvPr>
          <p:cNvPicPr>
            <a:picLocks noChangeAspect="1"/>
          </p:cNvPicPr>
          <p:nvPr/>
        </p:nvPicPr>
        <p:blipFill>
          <a:blip r:embed="rId32" cstate="screen">
            <a:extLst>
              <a:ext uri="{28A0092B-C50C-407E-A947-70E740481C1C}">
                <a14:useLocalDpi xmlns:a14="http://schemas.microsoft.com/office/drawing/2010/main"/>
              </a:ext>
            </a:extLst>
          </a:blip>
          <a:stretch>
            <a:fillRect/>
          </a:stretch>
        </p:blipFill>
        <p:spPr>
          <a:xfrm>
            <a:off x="7847978" y="2960126"/>
            <a:ext cx="315744" cy="226619"/>
          </a:xfrm>
          <a:prstGeom prst="rect">
            <a:avLst/>
          </a:prstGeom>
        </p:spPr>
      </p:pic>
      <p:pic>
        <p:nvPicPr>
          <p:cNvPr id="49" name="Picture 48" descr="Carnegie Mellon University Logo">
            <a:extLst>
              <a:ext uri="{FF2B5EF4-FFF2-40B4-BE49-F238E27FC236}">
                <a16:creationId xmlns:a16="http://schemas.microsoft.com/office/drawing/2014/main" id="{9FF683EB-C6A4-FF39-5610-6BB9EDAE6E99}"/>
              </a:ext>
            </a:extLst>
          </p:cNvPr>
          <p:cNvPicPr>
            <a:picLocks noChangeAspect="1"/>
          </p:cNvPicPr>
          <p:nvPr/>
        </p:nvPicPr>
        <p:blipFill>
          <a:blip r:embed="rId33" cstate="screen">
            <a:extLst>
              <a:ext uri="{28A0092B-C50C-407E-A947-70E740481C1C}">
                <a14:useLocalDpi xmlns:a14="http://schemas.microsoft.com/office/drawing/2010/main"/>
              </a:ext>
            </a:extLst>
          </a:blip>
          <a:stretch>
            <a:fillRect/>
          </a:stretch>
        </p:blipFill>
        <p:spPr>
          <a:xfrm>
            <a:off x="8794336" y="2956125"/>
            <a:ext cx="264527" cy="159740"/>
          </a:xfrm>
          <a:prstGeom prst="rect">
            <a:avLst/>
          </a:prstGeom>
        </p:spPr>
      </p:pic>
      <p:pic>
        <p:nvPicPr>
          <p:cNvPr id="50" name="Picture 49" descr="PennState Logo">
            <a:extLst>
              <a:ext uri="{FF2B5EF4-FFF2-40B4-BE49-F238E27FC236}">
                <a16:creationId xmlns:a16="http://schemas.microsoft.com/office/drawing/2014/main" id="{9E8F7C2C-DCB6-FAAE-7C60-95290DC0D105}"/>
              </a:ext>
            </a:extLst>
          </p:cNvPr>
          <p:cNvPicPr>
            <a:picLocks noChangeAspect="1"/>
          </p:cNvPicPr>
          <p:nvPr/>
        </p:nvPicPr>
        <p:blipFill>
          <a:blip r:embed="rId34" cstate="screen">
            <a:extLst>
              <a:ext uri="{28A0092B-C50C-407E-A947-70E740481C1C}">
                <a14:useLocalDpi xmlns:a14="http://schemas.microsoft.com/office/drawing/2010/main"/>
              </a:ext>
            </a:extLst>
          </a:blip>
          <a:stretch>
            <a:fillRect/>
          </a:stretch>
        </p:blipFill>
        <p:spPr>
          <a:xfrm>
            <a:off x="8808605" y="2808477"/>
            <a:ext cx="547326" cy="168364"/>
          </a:xfrm>
          <a:prstGeom prst="rect">
            <a:avLst/>
          </a:prstGeom>
        </p:spPr>
      </p:pic>
      <p:pic>
        <p:nvPicPr>
          <p:cNvPr id="51" name="Picture 50" descr="Ohio University logo">
            <a:extLst>
              <a:ext uri="{FF2B5EF4-FFF2-40B4-BE49-F238E27FC236}">
                <a16:creationId xmlns:a16="http://schemas.microsoft.com/office/drawing/2014/main" id="{E180068D-0E47-A70B-4D1A-AC01BE618E0D}"/>
              </a:ext>
            </a:extLst>
          </p:cNvPr>
          <p:cNvPicPr>
            <a:picLocks noChangeAspect="1"/>
          </p:cNvPicPr>
          <p:nvPr/>
        </p:nvPicPr>
        <p:blipFill>
          <a:blip r:embed="rId35" cstate="screen">
            <a:extLst>
              <a:ext uri="{28A0092B-C50C-407E-A947-70E740481C1C}">
                <a14:useLocalDpi xmlns:a14="http://schemas.microsoft.com/office/drawing/2010/main"/>
              </a:ext>
            </a:extLst>
          </a:blip>
          <a:stretch>
            <a:fillRect/>
          </a:stretch>
        </p:blipFill>
        <p:spPr>
          <a:xfrm>
            <a:off x="8216070" y="3025640"/>
            <a:ext cx="155214" cy="189761"/>
          </a:xfrm>
          <a:prstGeom prst="rect">
            <a:avLst/>
          </a:prstGeom>
        </p:spPr>
      </p:pic>
      <p:pic>
        <p:nvPicPr>
          <p:cNvPr id="53" name="Picture 52" descr="University of Pittsburg logo">
            <a:extLst>
              <a:ext uri="{FF2B5EF4-FFF2-40B4-BE49-F238E27FC236}">
                <a16:creationId xmlns:a16="http://schemas.microsoft.com/office/drawing/2014/main" id="{687FABBD-88AA-F267-C77E-98BB7FD39A1E}"/>
              </a:ext>
            </a:extLst>
          </p:cNvPr>
          <p:cNvPicPr>
            <a:picLocks noChangeAspect="1"/>
          </p:cNvPicPr>
          <p:nvPr/>
        </p:nvPicPr>
        <p:blipFill>
          <a:blip r:embed="rId36" cstate="screen">
            <a:extLst>
              <a:ext uri="{28A0092B-C50C-407E-A947-70E740481C1C}">
                <a14:useLocalDpi xmlns:a14="http://schemas.microsoft.com/office/drawing/2010/main"/>
              </a:ext>
            </a:extLst>
          </a:blip>
          <a:stretch>
            <a:fillRect/>
          </a:stretch>
        </p:blipFill>
        <p:spPr>
          <a:xfrm>
            <a:off x="8482391" y="2759798"/>
            <a:ext cx="281208" cy="266443"/>
          </a:xfrm>
          <a:prstGeom prst="rect">
            <a:avLst/>
          </a:prstGeom>
        </p:spPr>
      </p:pic>
      <p:pic>
        <p:nvPicPr>
          <p:cNvPr id="55" name="Picture 54" descr="Morgan State University logo">
            <a:extLst>
              <a:ext uri="{FF2B5EF4-FFF2-40B4-BE49-F238E27FC236}">
                <a16:creationId xmlns:a16="http://schemas.microsoft.com/office/drawing/2014/main" id="{86A1C097-AA82-6478-A4BE-6DE64322916C}"/>
              </a:ext>
            </a:extLst>
          </p:cNvPr>
          <p:cNvPicPr>
            <a:picLocks noChangeAspect="1"/>
          </p:cNvPicPr>
          <p:nvPr/>
        </p:nvPicPr>
        <p:blipFill>
          <a:blip r:embed="rId37" cstate="screen">
            <a:extLst>
              <a:ext uri="{28A0092B-C50C-407E-A947-70E740481C1C}">
                <a14:useLocalDpi xmlns:a14="http://schemas.microsoft.com/office/drawing/2010/main"/>
              </a:ext>
            </a:extLst>
          </a:blip>
          <a:stretch>
            <a:fillRect/>
          </a:stretch>
        </p:blipFill>
        <p:spPr>
          <a:xfrm>
            <a:off x="8934305" y="3110739"/>
            <a:ext cx="237376" cy="226600"/>
          </a:xfrm>
          <a:prstGeom prst="rect">
            <a:avLst/>
          </a:prstGeom>
        </p:spPr>
      </p:pic>
      <p:pic>
        <p:nvPicPr>
          <p:cNvPr id="57" name="Picture 56" descr="Rensselaer Polytechnic Institute logo">
            <a:extLst>
              <a:ext uri="{FF2B5EF4-FFF2-40B4-BE49-F238E27FC236}">
                <a16:creationId xmlns:a16="http://schemas.microsoft.com/office/drawing/2014/main" id="{35172464-4E0E-3E32-94A2-65A6971258DD}"/>
              </a:ext>
            </a:extLst>
          </p:cNvPr>
          <p:cNvPicPr>
            <a:picLocks noChangeAspect="1"/>
          </p:cNvPicPr>
          <p:nvPr/>
        </p:nvPicPr>
        <p:blipFill>
          <a:blip r:embed="rId38"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133765" y="2188099"/>
            <a:ext cx="250335" cy="236012"/>
          </a:xfrm>
          <a:prstGeom prst="rect">
            <a:avLst/>
          </a:prstGeom>
        </p:spPr>
      </p:pic>
      <p:pic>
        <p:nvPicPr>
          <p:cNvPr id="58" name="Picture 57" descr="MIT Logo">
            <a:extLst>
              <a:ext uri="{FF2B5EF4-FFF2-40B4-BE49-F238E27FC236}">
                <a16:creationId xmlns:a16="http://schemas.microsoft.com/office/drawing/2014/main" id="{ADE03488-7A91-ECC2-B283-1EF9962A998C}"/>
              </a:ext>
            </a:extLst>
          </p:cNvPr>
          <p:cNvPicPr>
            <a:picLocks noChangeAspect="1"/>
          </p:cNvPicPr>
          <p:nvPr/>
        </p:nvPicPr>
        <p:blipFill>
          <a:blip r:embed="rId39" cstate="screen">
            <a:extLst>
              <a:ext uri="{28A0092B-C50C-407E-A947-70E740481C1C}">
                <a14:useLocalDpi xmlns:a14="http://schemas.microsoft.com/office/drawing/2010/main"/>
              </a:ext>
            </a:extLst>
          </a:blip>
          <a:stretch>
            <a:fillRect/>
          </a:stretch>
        </p:blipFill>
        <p:spPr>
          <a:xfrm>
            <a:off x="10031933" y="2462825"/>
            <a:ext cx="272821" cy="133772"/>
          </a:xfrm>
          <a:prstGeom prst="rect">
            <a:avLst/>
          </a:prstGeom>
        </p:spPr>
      </p:pic>
      <p:pic>
        <p:nvPicPr>
          <p:cNvPr id="59" name="Picture 58" descr="Rutgers University logo">
            <a:extLst>
              <a:ext uri="{FF2B5EF4-FFF2-40B4-BE49-F238E27FC236}">
                <a16:creationId xmlns:a16="http://schemas.microsoft.com/office/drawing/2014/main" id="{2FF1D386-CD0F-D296-D9D9-A5443FAF93A3}"/>
              </a:ext>
            </a:extLst>
          </p:cNvPr>
          <p:cNvPicPr>
            <a:picLocks noChangeAspect="1"/>
          </p:cNvPicPr>
          <p:nvPr/>
        </p:nvPicPr>
        <p:blipFill>
          <a:blip r:embed="rId40" cstate="screen">
            <a:extLst>
              <a:ext uri="{28A0092B-C50C-407E-A947-70E740481C1C}">
                <a14:useLocalDpi xmlns:a14="http://schemas.microsoft.com/office/drawing/2010/main"/>
              </a:ext>
            </a:extLst>
          </a:blip>
          <a:stretch>
            <a:fillRect/>
          </a:stretch>
        </p:blipFill>
        <p:spPr>
          <a:xfrm>
            <a:off x="9408800" y="2988657"/>
            <a:ext cx="506132" cy="167845"/>
          </a:xfrm>
          <a:prstGeom prst="rect">
            <a:avLst/>
          </a:prstGeom>
        </p:spPr>
      </p:pic>
      <p:pic>
        <p:nvPicPr>
          <p:cNvPr id="61" name="Picture 60" descr="Princeton University logo">
            <a:extLst>
              <a:ext uri="{FF2B5EF4-FFF2-40B4-BE49-F238E27FC236}">
                <a16:creationId xmlns:a16="http://schemas.microsoft.com/office/drawing/2014/main" id="{31C1166E-85F4-EAA8-EB4D-9FECEC4F5E6F}"/>
              </a:ext>
            </a:extLst>
          </p:cNvPr>
          <p:cNvPicPr>
            <a:picLocks noChangeAspect="1"/>
          </p:cNvPicPr>
          <p:nvPr/>
        </p:nvPicPr>
        <p:blipFill rotWithShape="1">
          <a:blip r:embed="rId41" cstate="screen">
            <a:extLst>
              <a:ext uri="{28A0092B-C50C-407E-A947-70E740481C1C}">
                <a14:useLocalDpi xmlns:a14="http://schemas.microsoft.com/office/drawing/2010/main"/>
              </a:ext>
            </a:extLst>
          </a:blip>
          <a:srcRect/>
          <a:stretch/>
        </p:blipFill>
        <p:spPr>
          <a:xfrm>
            <a:off x="9365147" y="2825937"/>
            <a:ext cx="594216" cy="168342"/>
          </a:xfrm>
          <a:prstGeom prst="rect">
            <a:avLst/>
          </a:prstGeom>
        </p:spPr>
      </p:pic>
      <p:pic>
        <p:nvPicPr>
          <p:cNvPr id="62" name="Picture 61" descr="University of Delaware logo">
            <a:extLst>
              <a:ext uri="{FF2B5EF4-FFF2-40B4-BE49-F238E27FC236}">
                <a16:creationId xmlns:a16="http://schemas.microsoft.com/office/drawing/2014/main" id="{255E7E2D-7CC2-7675-D28F-B222F1780933}"/>
              </a:ext>
            </a:extLst>
          </p:cNvPr>
          <p:cNvPicPr>
            <a:picLocks noChangeAspect="1"/>
          </p:cNvPicPr>
          <p:nvPr/>
        </p:nvPicPr>
        <p:blipFill rotWithShape="1">
          <a:blip r:embed="rId42" cstate="screen">
            <a:extLst>
              <a:ext uri="{28A0092B-C50C-407E-A947-70E740481C1C}">
                <a14:useLocalDpi xmlns:a14="http://schemas.microsoft.com/office/drawing/2010/main"/>
              </a:ext>
            </a:extLst>
          </a:blip>
          <a:srcRect/>
          <a:stretch/>
        </p:blipFill>
        <p:spPr>
          <a:xfrm>
            <a:off x="9590380" y="3216470"/>
            <a:ext cx="234499" cy="222725"/>
          </a:xfrm>
          <a:prstGeom prst="rect">
            <a:avLst/>
          </a:prstGeom>
        </p:spPr>
      </p:pic>
      <p:pic>
        <p:nvPicPr>
          <p:cNvPr id="64" name="Picture 63" descr="University of Maryland logo">
            <a:extLst>
              <a:ext uri="{FF2B5EF4-FFF2-40B4-BE49-F238E27FC236}">
                <a16:creationId xmlns:a16="http://schemas.microsoft.com/office/drawing/2014/main" id="{B2B81FC7-42B4-6BD0-31B6-425B55E928FB}"/>
              </a:ext>
            </a:extLst>
          </p:cNvPr>
          <p:cNvPicPr>
            <a:picLocks noChangeAspect="1"/>
          </p:cNvPicPr>
          <p:nvPr/>
        </p:nvPicPr>
        <p:blipFill>
          <a:blip r:embed="rId43" cstate="screen">
            <a:extLst>
              <a:ext uri="{28A0092B-C50C-407E-A947-70E740481C1C}">
                <a14:useLocalDpi xmlns:a14="http://schemas.microsoft.com/office/drawing/2010/main"/>
              </a:ext>
            </a:extLst>
          </a:blip>
          <a:stretch>
            <a:fillRect/>
          </a:stretch>
        </p:blipFill>
        <p:spPr>
          <a:xfrm>
            <a:off x="9201510" y="3091292"/>
            <a:ext cx="189423" cy="179477"/>
          </a:xfrm>
          <a:prstGeom prst="rect">
            <a:avLst/>
          </a:prstGeom>
        </p:spPr>
      </p:pic>
      <p:pic>
        <p:nvPicPr>
          <p:cNvPr id="65" name="Picture 64" descr="University of Kentucky logo">
            <a:extLst>
              <a:ext uri="{FF2B5EF4-FFF2-40B4-BE49-F238E27FC236}">
                <a16:creationId xmlns:a16="http://schemas.microsoft.com/office/drawing/2014/main" id="{E6C750A0-EF14-FA0D-DC0A-1B86D4BBB675}"/>
              </a:ext>
            </a:extLst>
          </p:cNvPr>
          <p:cNvPicPr>
            <a:picLocks noChangeAspect="1"/>
          </p:cNvPicPr>
          <p:nvPr/>
        </p:nvPicPr>
        <p:blipFill>
          <a:blip r:embed="rId44" cstate="screen">
            <a:extLst>
              <a:ext uri="{28A0092B-C50C-407E-A947-70E740481C1C}">
                <a14:useLocalDpi xmlns:a14="http://schemas.microsoft.com/office/drawing/2010/main"/>
              </a:ext>
            </a:extLst>
          </a:blip>
          <a:stretch>
            <a:fillRect/>
          </a:stretch>
        </p:blipFill>
        <p:spPr>
          <a:xfrm>
            <a:off x="7804295" y="3630486"/>
            <a:ext cx="310368" cy="240519"/>
          </a:xfrm>
          <a:prstGeom prst="rect">
            <a:avLst/>
          </a:prstGeom>
        </p:spPr>
      </p:pic>
      <p:pic>
        <p:nvPicPr>
          <p:cNvPr id="67" name="Picture 66" descr="University of Tennessee logo">
            <a:extLst>
              <a:ext uri="{FF2B5EF4-FFF2-40B4-BE49-F238E27FC236}">
                <a16:creationId xmlns:a16="http://schemas.microsoft.com/office/drawing/2014/main" id="{AEA57EA9-0F78-76D9-F7E9-FE7D9CD0C4E0}"/>
              </a:ext>
            </a:extLst>
          </p:cNvPr>
          <p:cNvPicPr>
            <a:picLocks noChangeAspect="1"/>
          </p:cNvPicPr>
          <p:nvPr/>
        </p:nvPicPr>
        <p:blipFill rotWithShape="1">
          <a:blip r:embed="rId45" cstate="screen">
            <a:extLst>
              <a:ext uri="{28A0092B-C50C-407E-A947-70E740481C1C}">
                <a14:useLocalDpi xmlns:a14="http://schemas.microsoft.com/office/drawing/2010/main"/>
              </a:ext>
            </a:extLst>
          </a:blip>
          <a:srcRect/>
          <a:stretch/>
        </p:blipFill>
        <p:spPr>
          <a:xfrm>
            <a:off x="7587938" y="3989751"/>
            <a:ext cx="264331" cy="138792"/>
          </a:xfrm>
          <a:prstGeom prst="rect">
            <a:avLst/>
          </a:prstGeom>
        </p:spPr>
      </p:pic>
      <p:pic>
        <p:nvPicPr>
          <p:cNvPr id="68" name="Picture 67" descr="Vanderbilt University logo">
            <a:extLst>
              <a:ext uri="{FF2B5EF4-FFF2-40B4-BE49-F238E27FC236}">
                <a16:creationId xmlns:a16="http://schemas.microsoft.com/office/drawing/2014/main" id="{1DCFA878-5C77-78A8-BA9E-0E82D4CFFBD9}"/>
              </a:ext>
            </a:extLst>
          </p:cNvPr>
          <p:cNvPicPr>
            <a:picLocks noChangeAspect="1"/>
          </p:cNvPicPr>
          <p:nvPr/>
        </p:nvPicPr>
        <p:blipFill>
          <a:blip r:embed="rId46" cstate="screen">
            <a:extLst>
              <a:ext uri="{28A0092B-C50C-407E-A947-70E740481C1C}">
                <a14:useLocalDpi xmlns:a14="http://schemas.microsoft.com/office/drawing/2010/main"/>
              </a:ext>
            </a:extLst>
          </a:blip>
          <a:stretch>
            <a:fillRect/>
          </a:stretch>
        </p:blipFill>
        <p:spPr>
          <a:xfrm>
            <a:off x="7225803" y="4038107"/>
            <a:ext cx="245351" cy="305879"/>
          </a:xfrm>
          <a:prstGeom prst="rect">
            <a:avLst/>
          </a:prstGeom>
        </p:spPr>
      </p:pic>
      <p:pic>
        <p:nvPicPr>
          <p:cNvPr id="69" name="Picture 68" descr="University of Arkansas logo">
            <a:extLst>
              <a:ext uri="{FF2B5EF4-FFF2-40B4-BE49-F238E27FC236}">
                <a16:creationId xmlns:a16="http://schemas.microsoft.com/office/drawing/2014/main" id="{20D7E006-44E7-50FF-C131-504C4C797A11}"/>
              </a:ext>
            </a:extLst>
          </p:cNvPr>
          <p:cNvPicPr>
            <a:picLocks noChangeAspect="1"/>
          </p:cNvPicPr>
          <p:nvPr/>
        </p:nvPicPr>
        <p:blipFill>
          <a:blip r:embed="rId47" cstate="screen">
            <a:extLst>
              <a:ext uri="{28A0092B-C50C-407E-A947-70E740481C1C}">
                <a14:useLocalDpi xmlns:a14="http://schemas.microsoft.com/office/drawing/2010/main"/>
              </a:ext>
            </a:extLst>
          </a:blip>
          <a:stretch>
            <a:fillRect/>
          </a:stretch>
        </p:blipFill>
        <p:spPr>
          <a:xfrm>
            <a:off x="6427640" y="4192765"/>
            <a:ext cx="566848" cy="408282"/>
          </a:xfrm>
          <a:prstGeom prst="rect">
            <a:avLst/>
          </a:prstGeom>
        </p:spPr>
      </p:pic>
      <p:pic>
        <p:nvPicPr>
          <p:cNvPr id="70" name="Picture 69" descr="University of Southern Mississippi logo">
            <a:extLst>
              <a:ext uri="{FF2B5EF4-FFF2-40B4-BE49-F238E27FC236}">
                <a16:creationId xmlns:a16="http://schemas.microsoft.com/office/drawing/2014/main" id="{BD606AD0-19E0-4B15-1485-434943255583}"/>
              </a:ext>
            </a:extLst>
          </p:cNvPr>
          <p:cNvPicPr>
            <a:picLocks noChangeAspect="1"/>
          </p:cNvPicPr>
          <p:nvPr/>
        </p:nvPicPr>
        <p:blipFill>
          <a:blip r:embed="rId48" cstate="screen">
            <a:extLst>
              <a:ext uri="{28A0092B-C50C-407E-A947-70E740481C1C}">
                <a14:useLocalDpi xmlns:a14="http://schemas.microsoft.com/office/drawing/2010/main"/>
              </a:ext>
            </a:extLst>
          </a:blip>
          <a:stretch>
            <a:fillRect/>
          </a:stretch>
        </p:blipFill>
        <p:spPr>
          <a:xfrm>
            <a:off x="6969115" y="4695666"/>
            <a:ext cx="423016" cy="403814"/>
          </a:xfrm>
          <a:prstGeom prst="rect">
            <a:avLst/>
          </a:prstGeom>
        </p:spPr>
      </p:pic>
      <p:pic>
        <p:nvPicPr>
          <p:cNvPr id="71" name="Picture 70" descr="Southern University logo">
            <a:extLst>
              <a:ext uri="{FF2B5EF4-FFF2-40B4-BE49-F238E27FC236}">
                <a16:creationId xmlns:a16="http://schemas.microsoft.com/office/drawing/2014/main" id="{CFEEDA20-CA07-87A5-86AB-5DE03BE276D2}"/>
              </a:ext>
            </a:extLst>
          </p:cNvPr>
          <p:cNvPicPr>
            <a:picLocks noChangeAspect="1"/>
          </p:cNvPicPr>
          <p:nvPr/>
        </p:nvPicPr>
        <p:blipFill>
          <a:blip r:embed="rId49" cstate="screen">
            <a:extLst>
              <a:ext uri="{28A0092B-C50C-407E-A947-70E740481C1C}">
                <a14:useLocalDpi xmlns:a14="http://schemas.microsoft.com/office/drawing/2010/main"/>
              </a:ext>
            </a:extLst>
          </a:blip>
          <a:stretch>
            <a:fillRect/>
          </a:stretch>
        </p:blipFill>
        <p:spPr>
          <a:xfrm>
            <a:off x="6781450" y="5341851"/>
            <a:ext cx="479607" cy="291240"/>
          </a:xfrm>
          <a:prstGeom prst="rect">
            <a:avLst/>
          </a:prstGeom>
        </p:spPr>
      </p:pic>
      <p:pic>
        <p:nvPicPr>
          <p:cNvPr id="72" name="Picture 71" descr="Georgia Tech logo">
            <a:extLst>
              <a:ext uri="{FF2B5EF4-FFF2-40B4-BE49-F238E27FC236}">
                <a16:creationId xmlns:a16="http://schemas.microsoft.com/office/drawing/2014/main" id="{B31B5097-E926-A6A2-2213-D046A01DAF9E}"/>
              </a:ext>
            </a:extLst>
          </p:cNvPr>
          <p:cNvPicPr>
            <a:picLocks noChangeAspect="1"/>
          </p:cNvPicPr>
          <p:nvPr/>
        </p:nvPicPr>
        <p:blipFill>
          <a:blip r:embed="rId50" cstate="screen">
            <a:extLst>
              <a:ext uri="{28A0092B-C50C-407E-A947-70E740481C1C}">
                <a14:useLocalDpi xmlns:a14="http://schemas.microsoft.com/office/drawing/2010/main"/>
              </a:ext>
            </a:extLst>
          </a:blip>
          <a:stretch>
            <a:fillRect/>
          </a:stretch>
        </p:blipFill>
        <p:spPr>
          <a:xfrm>
            <a:off x="7856962" y="4321425"/>
            <a:ext cx="424780" cy="257586"/>
          </a:xfrm>
          <a:prstGeom prst="rect">
            <a:avLst/>
          </a:prstGeom>
        </p:spPr>
      </p:pic>
      <p:pic>
        <p:nvPicPr>
          <p:cNvPr id="73" name="Picture 72" descr="Middle Georgia State University logo">
            <a:extLst>
              <a:ext uri="{FF2B5EF4-FFF2-40B4-BE49-F238E27FC236}">
                <a16:creationId xmlns:a16="http://schemas.microsoft.com/office/drawing/2014/main" id="{1EE26DB7-47B1-5C7D-519B-FFE89ACEA047}"/>
              </a:ext>
            </a:extLst>
          </p:cNvPr>
          <p:cNvPicPr>
            <a:picLocks noChangeAspect="1"/>
          </p:cNvPicPr>
          <p:nvPr/>
        </p:nvPicPr>
        <p:blipFill>
          <a:blip r:embed="rId51" cstate="screen">
            <a:extLst>
              <a:ext uri="{28A0092B-C50C-407E-A947-70E740481C1C}">
                <a14:useLocalDpi xmlns:a14="http://schemas.microsoft.com/office/drawing/2010/main"/>
              </a:ext>
            </a:extLst>
          </a:blip>
          <a:stretch>
            <a:fillRect/>
          </a:stretch>
        </p:blipFill>
        <p:spPr>
          <a:xfrm>
            <a:off x="8091338" y="4919423"/>
            <a:ext cx="558934" cy="158876"/>
          </a:xfrm>
          <a:prstGeom prst="rect">
            <a:avLst/>
          </a:prstGeom>
        </p:spPr>
      </p:pic>
      <p:pic>
        <p:nvPicPr>
          <p:cNvPr id="76" name="Picture 75" descr="Florida International University logo">
            <a:extLst>
              <a:ext uri="{FF2B5EF4-FFF2-40B4-BE49-F238E27FC236}">
                <a16:creationId xmlns:a16="http://schemas.microsoft.com/office/drawing/2014/main" id="{23D4799D-D544-A346-B1D7-91EF92822416}"/>
              </a:ext>
            </a:extLst>
          </p:cNvPr>
          <p:cNvPicPr>
            <a:picLocks noChangeAspect="1"/>
          </p:cNvPicPr>
          <p:nvPr/>
        </p:nvPicPr>
        <p:blipFill>
          <a:blip r:embed="rId52" cstate="screen">
            <a:extLst>
              <a:ext uri="{28A0092B-C50C-407E-A947-70E740481C1C}">
                <a14:useLocalDpi xmlns:a14="http://schemas.microsoft.com/office/drawing/2010/main"/>
              </a:ext>
            </a:extLst>
          </a:blip>
          <a:stretch>
            <a:fillRect/>
          </a:stretch>
        </p:blipFill>
        <p:spPr>
          <a:xfrm>
            <a:off x="8373586" y="5757771"/>
            <a:ext cx="473521" cy="229025"/>
          </a:xfrm>
          <a:prstGeom prst="rect">
            <a:avLst/>
          </a:prstGeom>
        </p:spPr>
      </p:pic>
      <p:pic>
        <p:nvPicPr>
          <p:cNvPr id="77" name="Picture 76" descr="University of South Carolina logo">
            <a:extLst>
              <a:ext uri="{FF2B5EF4-FFF2-40B4-BE49-F238E27FC236}">
                <a16:creationId xmlns:a16="http://schemas.microsoft.com/office/drawing/2014/main" id="{4E075968-B710-16A2-7F8D-6121440C8820}"/>
              </a:ext>
            </a:extLst>
          </p:cNvPr>
          <p:cNvPicPr>
            <a:picLocks noChangeAspect="1"/>
          </p:cNvPicPr>
          <p:nvPr/>
        </p:nvPicPr>
        <p:blipFill>
          <a:blip r:embed="rId53" cstate="screen">
            <a:extLst>
              <a:ext uri="{28A0092B-C50C-407E-A947-70E740481C1C}">
                <a14:useLocalDpi xmlns:a14="http://schemas.microsoft.com/office/drawing/2010/main"/>
              </a:ext>
            </a:extLst>
          </a:blip>
          <a:stretch>
            <a:fillRect/>
          </a:stretch>
        </p:blipFill>
        <p:spPr>
          <a:xfrm>
            <a:off x="8529100" y="4403450"/>
            <a:ext cx="496460" cy="229970"/>
          </a:xfrm>
          <a:prstGeom prst="rect">
            <a:avLst/>
          </a:prstGeom>
        </p:spPr>
      </p:pic>
      <p:pic>
        <p:nvPicPr>
          <p:cNvPr id="78" name="Picture 77" descr="Benedict College logo">
            <a:extLst>
              <a:ext uri="{FF2B5EF4-FFF2-40B4-BE49-F238E27FC236}">
                <a16:creationId xmlns:a16="http://schemas.microsoft.com/office/drawing/2014/main" id="{0064856D-CFD4-C8FA-930D-C0CD047A0315}"/>
              </a:ext>
            </a:extLst>
          </p:cNvPr>
          <p:cNvPicPr>
            <a:picLocks noChangeAspect="1"/>
          </p:cNvPicPr>
          <p:nvPr/>
        </p:nvPicPr>
        <p:blipFill>
          <a:blip r:embed="rId54" cstate="screen">
            <a:extLst>
              <a:ext uri="{28A0092B-C50C-407E-A947-70E740481C1C}">
                <a14:useLocalDpi xmlns:a14="http://schemas.microsoft.com/office/drawing/2010/main"/>
              </a:ext>
            </a:extLst>
          </a:blip>
          <a:stretch>
            <a:fillRect/>
          </a:stretch>
        </p:blipFill>
        <p:spPr>
          <a:xfrm>
            <a:off x="8454565" y="4364594"/>
            <a:ext cx="212984" cy="215094"/>
          </a:xfrm>
          <a:prstGeom prst="rect">
            <a:avLst/>
          </a:prstGeom>
        </p:spPr>
      </p:pic>
      <p:pic>
        <p:nvPicPr>
          <p:cNvPr id="80" name="Picture 79" descr="North Carolina Agricultural and Technical Site University logo">
            <a:extLst>
              <a:ext uri="{FF2B5EF4-FFF2-40B4-BE49-F238E27FC236}">
                <a16:creationId xmlns:a16="http://schemas.microsoft.com/office/drawing/2014/main" id="{B646FA02-0648-A19E-1840-6CDD5AF0356F}"/>
              </a:ext>
            </a:extLst>
          </p:cNvPr>
          <p:cNvPicPr>
            <a:picLocks noChangeAspect="1"/>
          </p:cNvPicPr>
          <p:nvPr/>
        </p:nvPicPr>
        <p:blipFill rotWithShape="1">
          <a:blip r:embed="rId55" cstate="screen">
            <a:extLst>
              <a:ext uri="{28A0092B-C50C-407E-A947-70E740481C1C}">
                <a14:useLocalDpi xmlns:a14="http://schemas.microsoft.com/office/drawing/2010/main"/>
              </a:ext>
            </a:extLst>
          </a:blip>
          <a:srcRect/>
          <a:stretch/>
        </p:blipFill>
        <p:spPr>
          <a:xfrm>
            <a:off x="8741170" y="3829562"/>
            <a:ext cx="270605" cy="300579"/>
          </a:xfrm>
          <a:prstGeom prst="rect">
            <a:avLst/>
          </a:prstGeom>
        </p:spPr>
      </p:pic>
      <p:pic>
        <p:nvPicPr>
          <p:cNvPr id="81" name="Picture 80" descr="Virginia Tech logo">
            <a:extLst>
              <a:ext uri="{FF2B5EF4-FFF2-40B4-BE49-F238E27FC236}">
                <a16:creationId xmlns:a16="http://schemas.microsoft.com/office/drawing/2014/main" id="{0AA28564-3A4B-9031-F4ED-0CF7EE3FFDD3}"/>
              </a:ext>
            </a:extLst>
          </p:cNvPr>
          <p:cNvPicPr>
            <a:picLocks noChangeAspect="1"/>
          </p:cNvPicPr>
          <p:nvPr/>
        </p:nvPicPr>
        <p:blipFill>
          <a:blip r:embed="rId56" cstate="screen">
            <a:extLst>
              <a:ext uri="{28A0092B-C50C-407E-A947-70E740481C1C}">
                <a14:useLocalDpi xmlns:a14="http://schemas.microsoft.com/office/drawing/2010/main"/>
              </a:ext>
            </a:extLst>
          </a:blip>
          <a:stretch>
            <a:fillRect/>
          </a:stretch>
        </p:blipFill>
        <p:spPr>
          <a:xfrm>
            <a:off x="8571222" y="3680869"/>
            <a:ext cx="303179" cy="136808"/>
          </a:xfrm>
          <a:prstGeom prst="rect">
            <a:avLst/>
          </a:prstGeom>
        </p:spPr>
      </p:pic>
      <p:pic>
        <p:nvPicPr>
          <p:cNvPr id="84" name="Picture 83" descr="Howard University logo">
            <a:extLst>
              <a:ext uri="{FF2B5EF4-FFF2-40B4-BE49-F238E27FC236}">
                <a16:creationId xmlns:a16="http://schemas.microsoft.com/office/drawing/2014/main" id="{AA34E153-03E4-922F-C25D-91026BE8C262}"/>
              </a:ext>
            </a:extLst>
          </p:cNvPr>
          <p:cNvPicPr>
            <a:picLocks noChangeAspect="1"/>
          </p:cNvPicPr>
          <p:nvPr/>
        </p:nvPicPr>
        <p:blipFill>
          <a:blip r:embed="rId57" cstate="screen">
            <a:extLst>
              <a:ext uri="{28A0092B-C50C-407E-A947-70E740481C1C}">
                <a14:useLocalDpi xmlns:a14="http://schemas.microsoft.com/office/drawing/2010/main"/>
              </a:ext>
            </a:extLst>
          </a:blip>
          <a:stretch>
            <a:fillRect/>
          </a:stretch>
        </p:blipFill>
        <p:spPr>
          <a:xfrm>
            <a:off x="9302996" y="3421871"/>
            <a:ext cx="257970" cy="244425"/>
          </a:xfrm>
          <a:prstGeom prst="rect">
            <a:avLst/>
          </a:prstGeom>
        </p:spPr>
      </p:pic>
      <p:pic>
        <p:nvPicPr>
          <p:cNvPr id="85" name="Picture 84" descr="Hampton University logo">
            <a:extLst>
              <a:ext uri="{FF2B5EF4-FFF2-40B4-BE49-F238E27FC236}">
                <a16:creationId xmlns:a16="http://schemas.microsoft.com/office/drawing/2014/main" id="{3EE72183-776B-A183-123D-0BD52278C3ED}"/>
              </a:ext>
            </a:extLst>
          </p:cNvPr>
          <p:cNvPicPr>
            <a:picLocks noChangeAspect="1"/>
          </p:cNvPicPr>
          <p:nvPr/>
        </p:nvPicPr>
        <p:blipFill>
          <a:blip r:embed="rId58" cstate="screen">
            <a:extLst>
              <a:ext uri="{28A0092B-C50C-407E-A947-70E740481C1C}">
                <a14:useLocalDpi xmlns:a14="http://schemas.microsoft.com/office/drawing/2010/main"/>
              </a:ext>
            </a:extLst>
          </a:blip>
          <a:stretch>
            <a:fillRect/>
          </a:stretch>
        </p:blipFill>
        <p:spPr>
          <a:xfrm>
            <a:off x="9075824" y="3550560"/>
            <a:ext cx="232049" cy="219865"/>
          </a:xfrm>
          <a:prstGeom prst="rect">
            <a:avLst/>
          </a:prstGeom>
        </p:spPr>
      </p:pic>
      <p:pic>
        <p:nvPicPr>
          <p:cNvPr id="88" name="Picture 87" descr="University of Virginia logo">
            <a:extLst>
              <a:ext uri="{FF2B5EF4-FFF2-40B4-BE49-F238E27FC236}">
                <a16:creationId xmlns:a16="http://schemas.microsoft.com/office/drawing/2014/main" id="{CBF88F85-B2F3-B139-26AF-597A085A9E3F}"/>
              </a:ext>
            </a:extLst>
          </p:cNvPr>
          <p:cNvPicPr>
            <a:picLocks noChangeAspect="1"/>
          </p:cNvPicPr>
          <p:nvPr/>
        </p:nvPicPr>
        <p:blipFill>
          <a:blip r:embed="rId59" cstate="screen">
            <a:extLst>
              <a:ext uri="{28A0092B-C50C-407E-A947-70E740481C1C}">
                <a14:useLocalDpi xmlns:a14="http://schemas.microsoft.com/office/drawing/2010/main"/>
              </a:ext>
            </a:extLst>
          </a:blip>
          <a:stretch>
            <a:fillRect/>
          </a:stretch>
        </p:blipFill>
        <p:spPr>
          <a:xfrm>
            <a:off x="8728929" y="3386214"/>
            <a:ext cx="363851" cy="216042"/>
          </a:xfrm>
          <a:prstGeom prst="rect">
            <a:avLst/>
          </a:prstGeom>
        </p:spPr>
      </p:pic>
      <p:pic>
        <p:nvPicPr>
          <p:cNvPr id="89" name="Picture 4" descr="UCF-tab-NoBleed_vert-KG-7406">
            <a:extLst>
              <a:ext uri="{FF2B5EF4-FFF2-40B4-BE49-F238E27FC236}">
                <a16:creationId xmlns:a16="http://schemas.microsoft.com/office/drawing/2014/main" id="{34BF46D1-42B5-3F4E-5B15-89E9B3901A9C}"/>
              </a:ext>
            </a:extLst>
          </p:cNvPr>
          <p:cNvPicPr>
            <a:picLocks noChangeAspect="1" noChangeArrowheads="1"/>
          </p:cNvPicPr>
          <p:nvPr/>
        </p:nvPicPr>
        <p:blipFill>
          <a:blip r:embed="rId60" cstate="screen">
            <a:extLst>
              <a:ext uri="{28A0092B-C50C-407E-A947-70E740481C1C}">
                <a14:useLocalDpi xmlns:a14="http://schemas.microsoft.com/office/drawing/2010/main"/>
              </a:ext>
            </a:extLst>
          </a:blip>
          <a:srcRect/>
          <a:stretch>
            <a:fillRect/>
          </a:stretch>
        </p:blipFill>
        <p:spPr bwMode="auto">
          <a:xfrm>
            <a:off x="8650536" y="5228443"/>
            <a:ext cx="257533" cy="328602"/>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93" descr="University of Nevada, Reno logo">
            <a:extLst>
              <a:ext uri="{FF2B5EF4-FFF2-40B4-BE49-F238E27FC236}">
                <a16:creationId xmlns:a16="http://schemas.microsoft.com/office/drawing/2014/main" id="{AC2904E3-4F7B-2023-E93D-6EA95DC15120}"/>
              </a:ext>
            </a:extLst>
          </p:cNvPr>
          <p:cNvPicPr>
            <a:picLocks noChangeAspect="1"/>
          </p:cNvPicPr>
          <p:nvPr/>
        </p:nvPicPr>
        <p:blipFill>
          <a:blip r:embed="rId61" cstate="screen">
            <a:extLst>
              <a:ext uri="{28A0092B-C50C-407E-A947-70E740481C1C}">
                <a14:useLocalDpi xmlns:a14="http://schemas.microsoft.com/office/drawing/2010/main"/>
              </a:ext>
            </a:extLst>
          </a:blip>
          <a:stretch>
            <a:fillRect/>
          </a:stretch>
        </p:blipFill>
        <p:spPr>
          <a:xfrm>
            <a:off x="2919297" y="2904221"/>
            <a:ext cx="258470" cy="244040"/>
          </a:xfrm>
          <a:prstGeom prst="rect">
            <a:avLst/>
          </a:prstGeom>
        </p:spPr>
      </p:pic>
      <p:pic>
        <p:nvPicPr>
          <p:cNvPr id="98" name="Picture 97" descr="Tennessee Tech logo">
            <a:extLst>
              <a:ext uri="{FF2B5EF4-FFF2-40B4-BE49-F238E27FC236}">
                <a16:creationId xmlns:a16="http://schemas.microsoft.com/office/drawing/2014/main" id="{71D95F69-AB89-9F94-8B89-007386D0B7F1}"/>
              </a:ext>
            </a:extLst>
          </p:cNvPr>
          <p:cNvPicPr>
            <a:picLocks noChangeAspect="1"/>
          </p:cNvPicPr>
          <p:nvPr/>
        </p:nvPicPr>
        <p:blipFill>
          <a:blip r:embed="rId62"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7904660" y="3956319"/>
            <a:ext cx="277280" cy="172827"/>
          </a:xfrm>
          <a:prstGeom prst="rect">
            <a:avLst/>
          </a:prstGeom>
        </p:spPr>
      </p:pic>
      <p:pic>
        <p:nvPicPr>
          <p:cNvPr id="1025" name="Picture 16" descr="DePaul University logo">
            <a:extLst>
              <a:ext uri="{FF2B5EF4-FFF2-40B4-BE49-F238E27FC236}">
                <a16:creationId xmlns:a16="http://schemas.microsoft.com/office/drawing/2014/main" id="{4F44CADD-1BD0-E6C6-60ED-986CB63F0B94}"/>
              </a:ext>
            </a:extLst>
          </p:cNvPr>
          <p:cNvPicPr>
            <a:picLocks noChangeAspect="1" noChangeArrowheads="1"/>
          </p:cNvPicPr>
          <p:nvPr/>
        </p:nvPicPr>
        <p:blipFill>
          <a:blip r:embed="rId6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990752" y="3069670"/>
            <a:ext cx="212775" cy="20160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18" descr="IIT logo">
            <a:extLst>
              <a:ext uri="{FF2B5EF4-FFF2-40B4-BE49-F238E27FC236}">
                <a16:creationId xmlns:a16="http://schemas.microsoft.com/office/drawing/2014/main" id="{C6AC84BF-201C-FECB-4D90-A356EA3DAC6B}"/>
              </a:ext>
            </a:extLst>
          </p:cNvPr>
          <p:cNvPicPr>
            <a:picLocks noChangeAspect="1" noChangeArrowheads="1"/>
          </p:cNvPicPr>
          <p:nvPr/>
        </p:nvPicPr>
        <p:blipFill>
          <a:blip r:embed="rId64" cstate="screen">
            <a:extLst>
              <a:ext uri="{28A0092B-C50C-407E-A947-70E740481C1C}">
                <a14:useLocalDpi xmlns:a14="http://schemas.microsoft.com/office/drawing/2010/main"/>
              </a:ext>
            </a:extLst>
          </a:blip>
          <a:srcRect/>
          <a:stretch>
            <a:fillRect/>
          </a:stretch>
        </p:blipFill>
        <p:spPr bwMode="auto">
          <a:xfrm>
            <a:off x="7259510" y="3025019"/>
            <a:ext cx="191760" cy="18169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24" descr="Spellman College logo">
            <a:extLst>
              <a:ext uri="{FF2B5EF4-FFF2-40B4-BE49-F238E27FC236}">
                <a16:creationId xmlns:a16="http://schemas.microsoft.com/office/drawing/2014/main" id="{801D8AE8-DC63-4AA6-8EDB-CD5FB34B5CB5}"/>
              </a:ext>
            </a:extLst>
          </p:cNvPr>
          <p:cNvPicPr>
            <a:picLocks noChangeAspect="1" noChangeArrowheads="1"/>
          </p:cNvPicPr>
          <p:nvPr/>
        </p:nvPicPr>
        <p:blipFill>
          <a:blip r:embed="rId6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29569" y="4551051"/>
            <a:ext cx="180103" cy="391081"/>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26" descr="Image result for iowa state university logo">
            <a:extLst>
              <a:ext uri="{FF2B5EF4-FFF2-40B4-BE49-F238E27FC236}">
                <a16:creationId xmlns:a16="http://schemas.microsoft.com/office/drawing/2014/main" id="{E7F208CA-A276-B712-D029-379A55C8C49B}"/>
              </a:ext>
            </a:extLst>
          </p:cNvPr>
          <p:cNvPicPr>
            <a:picLocks noChangeAspect="1" noChangeArrowheads="1"/>
          </p:cNvPicPr>
          <p:nvPr/>
        </p:nvPicPr>
        <p:blipFill>
          <a:blip r:embed="rId6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358700" y="2771142"/>
            <a:ext cx="304879" cy="288871"/>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34" descr="The George Washington University site logo">
            <a:extLst>
              <a:ext uri="{FF2B5EF4-FFF2-40B4-BE49-F238E27FC236}">
                <a16:creationId xmlns:a16="http://schemas.microsoft.com/office/drawing/2014/main" id="{F9159329-97F4-2666-A483-1BB01D1B31C8}"/>
              </a:ext>
            </a:extLst>
          </p:cNvPr>
          <p:cNvPicPr>
            <a:picLocks noChangeAspect="1" noChangeArrowheads="1"/>
          </p:cNvPicPr>
          <p:nvPr/>
        </p:nvPicPr>
        <p:blipFill>
          <a:blip r:embed="rId67" cstate="screen">
            <a:extLst>
              <a:ext uri="{28A0092B-C50C-407E-A947-70E740481C1C}">
                <a14:useLocalDpi xmlns:a14="http://schemas.microsoft.com/office/drawing/2010/main"/>
              </a:ext>
            </a:extLst>
          </a:blip>
          <a:srcRect/>
          <a:stretch>
            <a:fillRect/>
          </a:stretch>
        </p:blipFill>
        <p:spPr bwMode="auto">
          <a:xfrm>
            <a:off x="9597841" y="3474250"/>
            <a:ext cx="275309" cy="194075"/>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040" descr="UW logo">
            <a:extLst>
              <a:ext uri="{FF2B5EF4-FFF2-40B4-BE49-F238E27FC236}">
                <a16:creationId xmlns:a16="http://schemas.microsoft.com/office/drawing/2014/main" id="{72960D55-E5CD-AEB0-A87C-E9A8B25ACB66}"/>
              </a:ext>
            </a:extLst>
          </p:cNvPr>
          <p:cNvPicPr>
            <a:picLocks noChangeAspect="1"/>
          </p:cNvPicPr>
          <p:nvPr/>
        </p:nvPicPr>
        <p:blipFill>
          <a:blip r:embed="rId68" cstate="screen">
            <a:extLst>
              <a:ext uri="{28A0092B-C50C-407E-A947-70E740481C1C}">
                <a14:useLocalDpi xmlns:a14="http://schemas.microsoft.com/office/drawing/2010/main"/>
              </a:ext>
            </a:extLst>
          </a:blip>
          <a:stretch>
            <a:fillRect/>
          </a:stretch>
        </p:blipFill>
        <p:spPr>
          <a:xfrm>
            <a:off x="4044348" y="2351837"/>
            <a:ext cx="702389" cy="394977"/>
          </a:xfrm>
          <a:prstGeom prst="rect">
            <a:avLst/>
          </a:prstGeom>
        </p:spPr>
      </p:pic>
      <p:pic>
        <p:nvPicPr>
          <p:cNvPr id="1044" name="Picture 44" descr="Notre Dame University Name, HD Png Download , Transparent Png Image -  PNGitem">
            <a:extLst>
              <a:ext uri="{FF2B5EF4-FFF2-40B4-BE49-F238E27FC236}">
                <a16:creationId xmlns:a16="http://schemas.microsoft.com/office/drawing/2014/main" id="{678A23C9-2D71-A1AA-3248-CAE2906F5E0A}"/>
              </a:ext>
            </a:extLst>
          </p:cNvPr>
          <p:cNvPicPr>
            <a:picLocks noChangeAspect="1" noChangeArrowheads="1"/>
          </p:cNvPicPr>
          <p:nvPr/>
        </p:nvPicPr>
        <p:blipFill>
          <a:blip r:embed="rId69" cstate="screen">
            <a:clrChange>
              <a:clrFrom>
                <a:srgbClr val="F7F7F7"/>
              </a:clrFrom>
              <a:clrTo>
                <a:srgbClr val="F7F7F7">
                  <a:alpha val="0"/>
                </a:srgbClr>
              </a:clrTo>
            </a:clrChange>
            <a:extLst>
              <a:ext uri="{28A0092B-C50C-407E-A947-70E740481C1C}">
                <a14:useLocalDpi xmlns:a14="http://schemas.microsoft.com/office/drawing/2010/main"/>
              </a:ext>
            </a:extLst>
          </a:blip>
          <a:srcRect/>
          <a:stretch>
            <a:fillRect/>
          </a:stretch>
        </p:blipFill>
        <p:spPr bwMode="auto">
          <a:xfrm>
            <a:off x="7385253" y="3425608"/>
            <a:ext cx="620990" cy="168915"/>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56" descr="Logo Downloads : SLU">
            <a:extLst>
              <a:ext uri="{FF2B5EF4-FFF2-40B4-BE49-F238E27FC236}">
                <a16:creationId xmlns:a16="http://schemas.microsoft.com/office/drawing/2014/main" id="{56C0903C-D922-090D-9B67-AD636D1846B1}"/>
              </a:ext>
            </a:extLst>
          </p:cNvPr>
          <p:cNvPicPr>
            <a:picLocks noChangeAspect="1" noChangeArrowheads="1"/>
          </p:cNvPicPr>
          <p:nvPr/>
        </p:nvPicPr>
        <p:blipFill>
          <a:blip r:embed="rId7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405535" y="3335585"/>
            <a:ext cx="329437" cy="32202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62" descr="University Logo">
            <a:extLst>
              <a:ext uri="{FF2B5EF4-FFF2-40B4-BE49-F238E27FC236}">
                <a16:creationId xmlns:a16="http://schemas.microsoft.com/office/drawing/2014/main" id="{E9ADC723-EBBC-98AB-45ED-87FF77D30BCA}"/>
              </a:ext>
            </a:extLst>
          </p:cNvPr>
          <p:cNvPicPr>
            <a:picLocks noChangeAspect="1" noChangeArrowheads="1"/>
          </p:cNvPicPr>
          <p:nvPr/>
        </p:nvPicPr>
        <p:blipFill>
          <a:blip r:embed="rId7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571934" y="4154749"/>
            <a:ext cx="232304" cy="151070"/>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64" descr="University Logos – Our Brand | Missouri S&amp;T">
            <a:extLst>
              <a:ext uri="{FF2B5EF4-FFF2-40B4-BE49-F238E27FC236}">
                <a16:creationId xmlns:a16="http://schemas.microsoft.com/office/drawing/2014/main" id="{4BF7CCB0-D238-2D57-3B36-712786834E91}"/>
              </a:ext>
            </a:extLst>
          </p:cNvPr>
          <p:cNvPicPr>
            <a:picLocks noChangeAspect="1" noChangeArrowheads="1"/>
          </p:cNvPicPr>
          <p:nvPr/>
        </p:nvPicPr>
        <p:blipFill>
          <a:blip r:embed="rId7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658548" y="3728218"/>
            <a:ext cx="298321" cy="229304"/>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1061" descr="New Mexico State University logo">
            <a:extLst>
              <a:ext uri="{FF2B5EF4-FFF2-40B4-BE49-F238E27FC236}">
                <a16:creationId xmlns:a16="http://schemas.microsoft.com/office/drawing/2014/main" id="{3F4F96CC-7B7A-8F84-B9EB-5C7029572DCE}"/>
              </a:ext>
            </a:extLst>
          </p:cNvPr>
          <p:cNvPicPr>
            <a:picLocks noChangeAspect="1"/>
          </p:cNvPicPr>
          <p:nvPr/>
        </p:nvPicPr>
        <p:blipFill>
          <a:blip r:embed="rId73" cstate="screen">
            <a:extLst>
              <a:ext uri="{28A0092B-C50C-407E-A947-70E740481C1C}">
                <a14:useLocalDpi xmlns:a14="http://schemas.microsoft.com/office/drawing/2010/main"/>
              </a:ext>
            </a:extLst>
          </a:blip>
          <a:stretch>
            <a:fillRect/>
          </a:stretch>
        </p:blipFill>
        <p:spPr>
          <a:xfrm>
            <a:off x="4449188" y="4460401"/>
            <a:ext cx="358891" cy="382554"/>
          </a:xfrm>
          <a:prstGeom prst="rect">
            <a:avLst/>
          </a:prstGeom>
        </p:spPr>
      </p:pic>
      <p:pic>
        <p:nvPicPr>
          <p:cNvPr id="1064" name="Picture 68" descr="Stony Brook University logo">
            <a:extLst>
              <a:ext uri="{FF2B5EF4-FFF2-40B4-BE49-F238E27FC236}">
                <a16:creationId xmlns:a16="http://schemas.microsoft.com/office/drawing/2014/main" id="{872D432B-25E7-BE19-A3E4-2C7C53AFA5AA}"/>
              </a:ext>
            </a:extLst>
          </p:cNvPr>
          <p:cNvPicPr>
            <a:picLocks noChangeAspect="1" noChangeArrowheads="1"/>
          </p:cNvPicPr>
          <p:nvPr/>
        </p:nvPicPr>
        <p:blipFill>
          <a:blip r:embed="rId74" cstate="screen">
            <a:clrChange>
              <a:clrFrom>
                <a:srgbClr val="FFFFFF"/>
              </a:clrFrom>
              <a:clrTo>
                <a:srgbClr val="FFFFFF">
                  <a:alpha val="0"/>
                </a:srgbClr>
              </a:clrTo>
            </a:clrChange>
            <a:alphaModFix amt="71000"/>
            <a:extLst>
              <a:ext uri="{28A0092B-C50C-407E-A947-70E740481C1C}">
                <a14:useLocalDpi xmlns:a14="http://schemas.microsoft.com/office/drawing/2010/main"/>
              </a:ext>
            </a:extLst>
          </a:blip>
          <a:srcRect/>
          <a:stretch>
            <a:fillRect/>
          </a:stretch>
        </p:blipFill>
        <p:spPr bwMode="auto">
          <a:xfrm>
            <a:off x="8874402" y="1926657"/>
            <a:ext cx="368922" cy="290338"/>
          </a:xfrm>
          <a:prstGeom prst="rect">
            <a:avLst/>
          </a:prstGeom>
          <a:noFill/>
          <a:extLst>
            <a:ext uri="{909E8E84-426E-40DD-AFC4-6F175D3DCCD1}">
              <a14:hiddenFill xmlns:a14="http://schemas.microsoft.com/office/drawing/2010/main">
                <a:solidFill>
                  <a:srgbClr val="FFFFFF"/>
                </a:solidFill>
              </a14:hiddenFill>
            </a:ext>
          </a:extLst>
        </p:spPr>
      </p:pic>
      <p:pic>
        <p:nvPicPr>
          <p:cNvPr id="1068" name="Picture 72" descr="University Logo and Marks - Identity and Brand - University at Buffalo">
            <a:extLst>
              <a:ext uri="{FF2B5EF4-FFF2-40B4-BE49-F238E27FC236}">
                <a16:creationId xmlns:a16="http://schemas.microsoft.com/office/drawing/2014/main" id="{BEC3277D-BC33-3A8C-B5D6-1206795465C4}"/>
              </a:ext>
            </a:extLst>
          </p:cNvPr>
          <p:cNvPicPr>
            <a:picLocks noChangeAspect="1" noChangeArrowheads="1"/>
          </p:cNvPicPr>
          <p:nvPr/>
        </p:nvPicPr>
        <p:blipFill>
          <a:blip r:embed="rId7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482087" y="2224741"/>
            <a:ext cx="493682" cy="270810"/>
          </a:xfrm>
          <a:prstGeom prst="rect">
            <a:avLst/>
          </a:prstGeom>
          <a:noFill/>
          <a:extLst>
            <a:ext uri="{909E8E84-426E-40DD-AFC4-6F175D3DCCD1}">
              <a14:hiddenFill xmlns:a14="http://schemas.microsoft.com/office/drawing/2010/main">
                <a:solidFill>
                  <a:srgbClr val="FFFFFF"/>
                </a:solidFill>
              </a14:hiddenFill>
            </a:ext>
          </a:extLst>
        </p:spPr>
      </p:pic>
      <p:pic>
        <p:nvPicPr>
          <p:cNvPr id="1070" name="Picture 80" descr="Visual Style Guide | MARCOMWEB | UTSA | University of Texas at San Antonio">
            <a:extLst>
              <a:ext uri="{FF2B5EF4-FFF2-40B4-BE49-F238E27FC236}">
                <a16:creationId xmlns:a16="http://schemas.microsoft.com/office/drawing/2014/main" id="{07D69847-5787-DEA0-D52F-9874E575D68C}"/>
              </a:ext>
            </a:extLst>
          </p:cNvPr>
          <p:cNvPicPr>
            <a:picLocks noChangeAspect="1" noChangeArrowheads="1"/>
          </p:cNvPicPr>
          <p:nvPr/>
        </p:nvPicPr>
        <p:blipFill>
          <a:blip r:embed="rId7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641764" y="5527970"/>
            <a:ext cx="1916241" cy="413345"/>
          </a:xfrm>
          <a:prstGeom prst="rect">
            <a:avLst/>
          </a:prstGeom>
          <a:noFill/>
          <a:extLst>
            <a:ext uri="{909E8E84-426E-40DD-AFC4-6F175D3DCCD1}">
              <a14:hiddenFill xmlns:a14="http://schemas.microsoft.com/office/drawing/2010/main">
                <a:solidFill>
                  <a:srgbClr val="FFFFFF"/>
                </a:solidFill>
              </a14:hiddenFill>
            </a:ext>
          </a:extLst>
        </p:spPr>
      </p:pic>
      <p:pic>
        <p:nvPicPr>
          <p:cNvPr id="1072" name="Picture 2" descr="Logo :: NC State Brand">
            <a:extLst>
              <a:ext uri="{FF2B5EF4-FFF2-40B4-BE49-F238E27FC236}">
                <a16:creationId xmlns:a16="http://schemas.microsoft.com/office/drawing/2014/main" id="{BEF184D1-736C-117B-DEFB-4AAE76CF294E}"/>
              </a:ext>
            </a:extLst>
          </p:cNvPr>
          <p:cNvPicPr>
            <a:picLocks noChangeAspect="1" noChangeArrowheads="1"/>
          </p:cNvPicPr>
          <p:nvPr/>
        </p:nvPicPr>
        <p:blipFill>
          <a:blip r:embed="rId77" cstate="screen">
            <a:extLst>
              <a:ext uri="{28A0092B-C50C-407E-A947-70E740481C1C}">
                <a14:useLocalDpi xmlns:a14="http://schemas.microsoft.com/office/drawing/2010/main"/>
              </a:ext>
            </a:extLst>
          </a:blip>
          <a:srcRect/>
          <a:stretch>
            <a:fillRect/>
          </a:stretch>
        </p:blipFill>
        <p:spPr bwMode="auto">
          <a:xfrm>
            <a:off x="9088686" y="3908811"/>
            <a:ext cx="446618" cy="220358"/>
          </a:xfrm>
          <a:prstGeom prst="rect">
            <a:avLst/>
          </a:prstGeom>
          <a:noFill/>
          <a:extLst>
            <a:ext uri="{909E8E84-426E-40DD-AFC4-6F175D3DCCD1}">
              <a14:hiddenFill xmlns:a14="http://schemas.microsoft.com/office/drawing/2010/main">
                <a:solidFill>
                  <a:srgbClr val="FFFFFF"/>
                </a:solidFill>
              </a14:hiddenFill>
            </a:ext>
          </a:extLst>
        </p:spPr>
      </p:pic>
      <p:pic>
        <p:nvPicPr>
          <p:cNvPr id="1074" name="Picture 22" descr="Home - Diversity &amp; Inclusion - Cal Poly, San Luis Obispo">
            <a:extLst>
              <a:ext uri="{FF2B5EF4-FFF2-40B4-BE49-F238E27FC236}">
                <a16:creationId xmlns:a16="http://schemas.microsoft.com/office/drawing/2014/main" id="{48E3EFAD-29BA-11A1-B45F-5366996C9F87}"/>
              </a:ext>
            </a:extLst>
          </p:cNvPr>
          <p:cNvPicPr>
            <a:picLocks noChangeAspect="1" noChangeArrowheads="1"/>
          </p:cNvPicPr>
          <p:nvPr/>
        </p:nvPicPr>
        <p:blipFill>
          <a:blip r:embed="rId78" cstate="screen">
            <a:clrChange>
              <a:clrFrom>
                <a:srgbClr val="FCFEFF"/>
              </a:clrFrom>
              <a:clrTo>
                <a:srgbClr val="FCFEFF">
                  <a:alpha val="0"/>
                </a:srgbClr>
              </a:clrTo>
            </a:clrChange>
            <a:extLst>
              <a:ext uri="{28A0092B-C50C-407E-A947-70E740481C1C}">
                <a14:useLocalDpi xmlns:a14="http://schemas.microsoft.com/office/drawing/2010/main"/>
              </a:ext>
            </a:extLst>
          </a:blip>
          <a:srcRect/>
          <a:stretch>
            <a:fillRect/>
          </a:stretch>
        </p:blipFill>
        <p:spPr bwMode="auto">
          <a:xfrm>
            <a:off x="2119538" y="3771132"/>
            <a:ext cx="243131" cy="172104"/>
          </a:xfrm>
          <a:prstGeom prst="rect">
            <a:avLst/>
          </a:prstGeom>
          <a:noFill/>
          <a:extLst>
            <a:ext uri="{909E8E84-426E-40DD-AFC4-6F175D3DCCD1}">
              <a14:hiddenFill xmlns:a14="http://schemas.microsoft.com/office/drawing/2010/main">
                <a:solidFill>
                  <a:srgbClr val="FFFFFF"/>
                </a:solidFill>
              </a14:hiddenFill>
            </a:ext>
          </a:extLst>
        </p:spPr>
      </p:pic>
      <p:pic>
        <p:nvPicPr>
          <p:cNvPr id="1079" name="Picture 24" descr="Primary Logos // Brand // UCI">
            <a:extLst>
              <a:ext uri="{FF2B5EF4-FFF2-40B4-BE49-F238E27FC236}">
                <a16:creationId xmlns:a16="http://schemas.microsoft.com/office/drawing/2014/main" id="{EAFB5C9B-7EAE-A366-F338-F9A91413DF99}"/>
              </a:ext>
            </a:extLst>
          </p:cNvPr>
          <p:cNvPicPr>
            <a:picLocks noChangeAspect="1" noChangeArrowheads="1"/>
          </p:cNvPicPr>
          <p:nvPr/>
        </p:nvPicPr>
        <p:blipFill>
          <a:blip r:embed="rId7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449359" y="4059147"/>
            <a:ext cx="339031" cy="260895"/>
          </a:xfrm>
          <a:prstGeom prst="rect">
            <a:avLst/>
          </a:prstGeom>
          <a:noFill/>
          <a:extLst>
            <a:ext uri="{909E8E84-426E-40DD-AFC4-6F175D3DCCD1}">
              <a14:hiddenFill xmlns:a14="http://schemas.microsoft.com/office/drawing/2010/main">
                <a:solidFill>
                  <a:srgbClr val="FFFFFF"/>
                </a:solidFill>
              </a14:hiddenFill>
            </a:ext>
          </a:extLst>
        </p:spPr>
      </p:pic>
      <p:pic>
        <p:nvPicPr>
          <p:cNvPr id="1083" name="Picture 26" descr="University of California Los Angeles Logo, history, meaning, symbol, PNG">
            <a:extLst>
              <a:ext uri="{FF2B5EF4-FFF2-40B4-BE49-F238E27FC236}">
                <a16:creationId xmlns:a16="http://schemas.microsoft.com/office/drawing/2014/main" id="{2493E877-CA00-CEBA-3AB7-882A948836ED}"/>
              </a:ext>
            </a:extLst>
          </p:cNvPr>
          <p:cNvPicPr>
            <a:picLocks noChangeAspect="1" noChangeArrowheads="1"/>
          </p:cNvPicPr>
          <p:nvPr/>
        </p:nvPicPr>
        <p:blipFill>
          <a:blip r:embed="rId8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240038" y="3968052"/>
            <a:ext cx="335298" cy="187767"/>
          </a:xfrm>
          <a:prstGeom prst="rect">
            <a:avLst/>
          </a:prstGeom>
          <a:noFill/>
          <a:extLst>
            <a:ext uri="{909E8E84-426E-40DD-AFC4-6F175D3DCCD1}">
              <a14:hiddenFill xmlns:a14="http://schemas.microsoft.com/office/drawing/2010/main">
                <a:solidFill>
                  <a:srgbClr val="FFFFFF"/>
                </a:solidFill>
              </a14:hiddenFill>
            </a:ext>
          </a:extLst>
        </p:spPr>
      </p:pic>
      <p:pic>
        <p:nvPicPr>
          <p:cNvPr id="1085" name="Picture 30" descr="Image result for cal state channel island logo">
            <a:extLst>
              <a:ext uri="{FF2B5EF4-FFF2-40B4-BE49-F238E27FC236}">
                <a16:creationId xmlns:a16="http://schemas.microsoft.com/office/drawing/2014/main" id="{642FBDC1-EA77-8906-11CC-409E984E8541}"/>
              </a:ext>
            </a:extLst>
          </p:cNvPr>
          <p:cNvPicPr>
            <a:picLocks noChangeAspect="1" noChangeArrowheads="1"/>
          </p:cNvPicPr>
          <p:nvPr/>
        </p:nvPicPr>
        <p:blipFill>
          <a:blip r:embed="rId8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798876" y="3908811"/>
            <a:ext cx="418060" cy="418060"/>
          </a:xfrm>
          <a:prstGeom prst="rect">
            <a:avLst/>
          </a:prstGeom>
          <a:noFill/>
          <a:extLst>
            <a:ext uri="{909E8E84-426E-40DD-AFC4-6F175D3DCCD1}">
              <a14:hiddenFill xmlns:a14="http://schemas.microsoft.com/office/drawing/2010/main">
                <a:solidFill>
                  <a:srgbClr val="FFFFFF"/>
                </a:solidFill>
              </a14:hiddenFill>
            </a:ext>
          </a:extLst>
        </p:spPr>
      </p:pic>
      <p:pic>
        <p:nvPicPr>
          <p:cNvPr id="1087" name="Picture 32" descr="Home | University of Colorado Boulder">
            <a:extLst>
              <a:ext uri="{FF2B5EF4-FFF2-40B4-BE49-F238E27FC236}">
                <a16:creationId xmlns:a16="http://schemas.microsoft.com/office/drawing/2014/main" id="{AE95A2C8-2576-A850-9628-81C9243DE3F5}"/>
              </a:ext>
            </a:extLst>
          </p:cNvPr>
          <p:cNvPicPr>
            <a:picLocks noChangeAspect="1" noChangeArrowheads="1"/>
          </p:cNvPicPr>
          <p:nvPr/>
        </p:nvPicPr>
        <p:blipFill>
          <a:blip r:embed="rId8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529483" y="3140105"/>
            <a:ext cx="343305" cy="343305"/>
          </a:xfrm>
          <a:prstGeom prst="rect">
            <a:avLst/>
          </a:prstGeom>
          <a:noFill/>
          <a:extLst>
            <a:ext uri="{909E8E84-426E-40DD-AFC4-6F175D3DCCD1}">
              <a14:hiddenFill xmlns:a14="http://schemas.microsoft.com/office/drawing/2010/main">
                <a:solidFill>
                  <a:srgbClr val="FFFFFF"/>
                </a:solidFill>
              </a14:hiddenFill>
            </a:ext>
          </a:extLst>
        </p:spPr>
      </p:pic>
      <p:pic>
        <p:nvPicPr>
          <p:cNvPr id="1106" name="Picture 36" descr="Chicago State University - Wikipedia">
            <a:extLst>
              <a:ext uri="{FF2B5EF4-FFF2-40B4-BE49-F238E27FC236}">
                <a16:creationId xmlns:a16="http://schemas.microsoft.com/office/drawing/2014/main" id="{BE55ABA8-68C4-DB32-D8B2-DD623D81A8F4}"/>
              </a:ext>
            </a:extLst>
          </p:cNvPr>
          <p:cNvPicPr>
            <a:picLocks noChangeAspect="1" noChangeArrowheads="1"/>
          </p:cNvPicPr>
          <p:nvPr/>
        </p:nvPicPr>
        <p:blipFill>
          <a:blip r:embed="rId8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989407" y="2762818"/>
            <a:ext cx="313701" cy="313701"/>
          </a:xfrm>
          <a:prstGeom prst="rect">
            <a:avLst/>
          </a:prstGeom>
          <a:noFill/>
          <a:extLst>
            <a:ext uri="{909E8E84-426E-40DD-AFC4-6F175D3DCCD1}">
              <a14:hiddenFill xmlns:a14="http://schemas.microsoft.com/office/drawing/2010/main">
                <a:solidFill>
                  <a:srgbClr val="FFFFFF"/>
                </a:solidFill>
              </a14:hiddenFill>
            </a:ext>
          </a:extLst>
        </p:spPr>
      </p:pic>
      <p:pic>
        <p:nvPicPr>
          <p:cNvPr id="1108" name="Picture 40" descr="Michigan State Logo and symbol, meaning, history, PNG, brand">
            <a:extLst>
              <a:ext uri="{FF2B5EF4-FFF2-40B4-BE49-F238E27FC236}">
                <a16:creationId xmlns:a16="http://schemas.microsoft.com/office/drawing/2014/main" id="{0DC56A98-9030-AB4B-9226-DEFEDCAEBB3A}"/>
              </a:ext>
            </a:extLst>
          </p:cNvPr>
          <p:cNvPicPr>
            <a:picLocks noChangeAspect="1" noChangeArrowheads="1"/>
          </p:cNvPicPr>
          <p:nvPr/>
        </p:nvPicPr>
        <p:blipFill>
          <a:blip r:embed="rId8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664230" y="2530336"/>
            <a:ext cx="360254" cy="202417"/>
          </a:xfrm>
          <a:prstGeom prst="rect">
            <a:avLst/>
          </a:prstGeom>
          <a:noFill/>
          <a:extLst>
            <a:ext uri="{909E8E84-426E-40DD-AFC4-6F175D3DCCD1}">
              <a14:hiddenFill xmlns:a14="http://schemas.microsoft.com/office/drawing/2010/main">
                <a:solidFill>
                  <a:srgbClr val="FFFFFF"/>
                </a:solidFill>
              </a14:hiddenFill>
            </a:ext>
          </a:extLst>
        </p:spPr>
      </p:pic>
      <p:pic>
        <p:nvPicPr>
          <p:cNvPr id="1109" name="Picture 44" descr="University of Nevada, Las Vegas">
            <a:extLst>
              <a:ext uri="{FF2B5EF4-FFF2-40B4-BE49-F238E27FC236}">
                <a16:creationId xmlns:a16="http://schemas.microsoft.com/office/drawing/2014/main" id="{D92BDE20-5C4A-91DD-6B12-E073B5FE3E48}"/>
              </a:ext>
            </a:extLst>
          </p:cNvPr>
          <p:cNvPicPr>
            <a:picLocks noChangeAspect="1" noChangeArrowheads="1"/>
          </p:cNvPicPr>
          <p:nvPr/>
        </p:nvPicPr>
        <p:blipFill>
          <a:blip r:embed="rId8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837232" y="3361605"/>
            <a:ext cx="339690" cy="339690"/>
          </a:xfrm>
          <a:prstGeom prst="rect">
            <a:avLst/>
          </a:prstGeom>
          <a:noFill/>
          <a:extLst>
            <a:ext uri="{909E8E84-426E-40DD-AFC4-6F175D3DCCD1}">
              <a14:hiddenFill xmlns:a14="http://schemas.microsoft.com/office/drawing/2010/main">
                <a:solidFill>
                  <a:srgbClr val="FFFFFF"/>
                </a:solidFill>
              </a14:hiddenFill>
            </a:ext>
          </a:extLst>
        </p:spPr>
      </p:pic>
      <p:pic>
        <p:nvPicPr>
          <p:cNvPr id="1110" name="Picture 46" descr="Columbia University logo">
            <a:extLst>
              <a:ext uri="{FF2B5EF4-FFF2-40B4-BE49-F238E27FC236}">
                <a16:creationId xmlns:a16="http://schemas.microsoft.com/office/drawing/2014/main" id="{EDE143E3-57E7-22DD-7B8B-FEE469D838BD}"/>
              </a:ext>
            </a:extLst>
          </p:cNvPr>
          <p:cNvPicPr>
            <a:picLocks noChangeAspect="1" noChangeArrowheads="1"/>
          </p:cNvPicPr>
          <p:nvPr/>
        </p:nvPicPr>
        <p:blipFill>
          <a:blip r:embed="rId86"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319209" y="2368429"/>
            <a:ext cx="284237" cy="284237"/>
          </a:xfrm>
          <a:prstGeom prst="rect">
            <a:avLst/>
          </a:prstGeom>
          <a:noFill/>
          <a:extLst>
            <a:ext uri="{909E8E84-426E-40DD-AFC4-6F175D3DCCD1}">
              <a14:hiddenFill xmlns:a14="http://schemas.microsoft.com/office/drawing/2010/main">
                <a:solidFill>
                  <a:srgbClr val="FFFFFF"/>
                </a:solidFill>
              </a14:hiddenFill>
            </a:ext>
          </a:extLst>
        </p:spPr>
      </p:pic>
      <p:pic>
        <p:nvPicPr>
          <p:cNvPr id="1111" name="Picture 48" descr="Merchandising · Cornell University Brand Center">
            <a:extLst>
              <a:ext uri="{FF2B5EF4-FFF2-40B4-BE49-F238E27FC236}">
                <a16:creationId xmlns:a16="http://schemas.microsoft.com/office/drawing/2014/main" id="{10AEBDBE-1624-52DF-58C1-1F9703AEE1BC}"/>
              </a:ext>
            </a:extLst>
          </p:cNvPr>
          <p:cNvPicPr>
            <a:picLocks noChangeAspect="1" noChangeArrowheads="1"/>
          </p:cNvPicPr>
          <p:nvPr/>
        </p:nvPicPr>
        <p:blipFill>
          <a:blip r:embed="rId87"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919616" y="2420394"/>
            <a:ext cx="215733" cy="218636"/>
          </a:xfrm>
          <a:prstGeom prst="rect">
            <a:avLst/>
          </a:prstGeom>
          <a:noFill/>
          <a:extLst>
            <a:ext uri="{909E8E84-426E-40DD-AFC4-6F175D3DCCD1}">
              <a14:hiddenFill xmlns:a14="http://schemas.microsoft.com/office/drawing/2010/main">
                <a:solidFill>
                  <a:srgbClr val="FFFFFF"/>
                </a:solidFill>
              </a14:hiddenFill>
            </a:ext>
          </a:extLst>
        </p:spPr>
      </p:pic>
      <p:pic>
        <p:nvPicPr>
          <p:cNvPr id="1112" name="Picture 50" descr="Jobs with Manhattan College">
            <a:extLst>
              <a:ext uri="{FF2B5EF4-FFF2-40B4-BE49-F238E27FC236}">
                <a16:creationId xmlns:a16="http://schemas.microsoft.com/office/drawing/2014/main" id="{9E599229-FD0D-4CEA-BD24-11A1BEA42EB3}"/>
              </a:ext>
            </a:extLst>
          </p:cNvPr>
          <p:cNvPicPr>
            <a:picLocks noChangeAspect="1" noChangeArrowheads="1"/>
          </p:cNvPicPr>
          <p:nvPr/>
        </p:nvPicPr>
        <p:blipFill>
          <a:blip r:embed="rId8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102064" y="2559829"/>
            <a:ext cx="565629" cy="282815"/>
          </a:xfrm>
          <a:prstGeom prst="rect">
            <a:avLst/>
          </a:prstGeom>
          <a:noFill/>
          <a:extLst>
            <a:ext uri="{909E8E84-426E-40DD-AFC4-6F175D3DCCD1}">
              <a14:hiddenFill xmlns:a14="http://schemas.microsoft.com/office/drawing/2010/main">
                <a:solidFill>
                  <a:srgbClr val="FFFFFF"/>
                </a:solidFill>
              </a14:hiddenFill>
            </a:ext>
          </a:extLst>
        </p:spPr>
      </p:pic>
      <p:pic>
        <p:nvPicPr>
          <p:cNvPr id="1113" name="Picture 52" descr="United States Military Academy - Wikipedia">
            <a:extLst>
              <a:ext uri="{FF2B5EF4-FFF2-40B4-BE49-F238E27FC236}">
                <a16:creationId xmlns:a16="http://schemas.microsoft.com/office/drawing/2014/main" id="{99CDAC0C-7911-B31B-D7ED-8D6208BFCF4D}"/>
              </a:ext>
            </a:extLst>
          </p:cNvPr>
          <p:cNvPicPr>
            <a:picLocks noChangeAspect="1" noChangeArrowheads="1"/>
          </p:cNvPicPr>
          <p:nvPr/>
        </p:nvPicPr>
        <p:blipFill>
          <a:blip r:embed="rId89"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175199" y="2438967"/>
            <a:ext cx="215734" cy="188768"/>
          </a:xfrm>
          <a:prstGeom prst="rect">
            <a:avLst/>
          </a:prstGeom>
          <a:noFill/>
          <a:extLst>
            <a:ext uri="{909E8E84-426E-40DD-AFC4-6F175D3DCCD1}">
              <a14:hiddenFill xmlns:a14="http://schemas.microsoft.com/office/drawing/2010/main">
                <a:solidFill>
                  <a:srgbClr val="FFFFFF"/>
                </a:solidFill>
              </a14:hiddenFill>
            </a:ext>
          </a:extLst>
        </p:spPr>
      </p:pic>
      <p:pic>
        <p:nvPicPr>
          <p:cNvPr id="1114" name="Picture 54" descr="Download Penn Logos | Penn Brand Standards">
            <a:extLst>
              <a:ext uri="{FF2B5EF4-FFF2-40B4-BE49-F238E27FC236}">
                <a16:creationId xmlns:a16="http://schemas.microsoft.com/office/drawing/2014/main" id="{A4552459-AA7A-43C1-D248-CA56BAF3FE79}"/>
              </a:ext>
            </a:extLst>
          </p:cNvPr>
          <p:cNvPicPr>
            <a:picLocks noChangeAspect="1" noChangeArrowheads="1"/>
          </p:cNvPicPr>
          <p:nvPr/>
        </p:nvPicPr>
        <p:blipFill>
          <a:blip r:embed="rId90"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017357" y="2886652"/>
            <a:ext cx="362948" cy="241525"/>
          </a:xfrm>
          <a:prstGeom prst="rect">
            <a:avLst/>
          </a:prstGeom>
          <a:noFill/>
          <a:extLst>
            <a:ext uri="{909E8E84-426E-40DD-AFC4-6F175D3DCCD1}">
              <a14:hiddenFill xmlns:a14="http://schemas.microsoft.com/office/drawing/2010/main">
                <a:solidFill>
                  <a:srgbClr val="FFFFFF"/>
                </a:solidFill>
              </a14:hiddenFill>
            </a:ext>
          </a:extLst>
        </p:spPr>
      </p:pic>
      <p:pic>
        <p:nvPicPr>
          <p:cNvPr id="1115" name="Picture 56" descr="Institutional Logo | South Dakota State University">
            <a:extLst>
              <a:ext uri="{FF2B5EF4-FFF2-40B4-BE49-F238E27FC236}">
                <a16:creationId xmlns:a16="http://schemas.microsoft.com/office/drawing/2014/main" id="{8E345F99-E7F3-4D50-2696-8D0DBCEEFD93}"/>
              </a:ext>
            </a:extLst>
          </p:cNvPr>
          <p:cNvPicPr>
            <a:picLocks noChangeAspect="1" noChangeArrowheads="1"/>
          </p:cNvPicPr>
          <p:nvPr/>
        </p:nvPicPr>
        <p:blipFill>
          <a:blip r:embed="rId9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710005" y="2364192"/>
            <a:ext cx="346348" cy="363744"/>
          </a:xfrm>
          <a:prstGeom prst="rect">
            <a:avLst/>
          </a:prstGeom>
          <a:noFill/>
          <a:extLst>
            <a:ext uri="{909E8E84-426E-40DD-AFC4-6F175D3DCCD1}">
              <a14:hiddenFill xmlns:a14="http://schemas.microsoft.com/office/drawing/2010/main">
                <a:solidFill>
                  <a:srgbClr val="FFFFFF"/>
                </a:solidFill>
              </a14:hiddenFill>
            </a:ext>
          </a:extLst>
        </p:spPr>
      </p:pic>
      <p:pic>
        <p:nvPicPr>
          <p:cNvPr id="1116" name="Picture 58" descr="Texas Tech University | TTU">
            <a:extLst>
              <a:ext uri="{FF2B5EF4-FFF2-40B4-BE49-F238E27FC236}">
                <a16:creationId xmlns:a16="http://schemas.microsoft.com/office/drawing/2014/main" id="{0425F6FA-3355-26BB-71D5-943E6E51CFD0}"/>
              </a:ext>
            </a:extLst>
          </p:cNvPr>
          <p:cNvPicPr>
            <a:picLocks noChangeAspect="1" noChangeArrowheads="1"/>
          </p:cNvPicPr>
          <p:nvPr/>
        </p:nvPicPr>
        <p:blipFill>
          <a:blip r:embed="rId9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15514" y="4177300"/>
            <a:ext cx="312849" cy="368770"/>
          </a:xfrm>
          <a:prstGeom prst="rect">
            <a:avLst/>
          </a:prstGeom>
          <a:noFill/>
          <a:extLst>
            <a:ext uri="{909E8E84-426E-40DD-AFC4-6F175D3DCCD1}">
              <a14:hiddenFill xmlns:a14="http://schemas.microsoft.com/office/drawing/2010/main">
                <a:solidFill>
                  <a:srgbClr val="FFFFFF"/>
                </a:solidFill>
              </a14:hiddenFill>
            </a:ext>
          </a:extLst>
        </p:spPr>
      </p:pic>
      <p:pic>
        <p:nvPicPr>
          <p:cNvPr id="1117" name="Picture 60" descr="Boston University Logo, symbol, meaning, history, PNG, brand">
            <a:extLst>
              <a:ext uri="{FF2B5EF4-FFF2-40B4-BE49-F238E27FC236}">
                <a16:creationId xmlns:a16="http://schemas.microsoft.com/office/drawing/2014/main" id="{00AD61F7-F81E-7C2D-0C7A-9E8475C14A4C}"/>
              </a:ext>
            </a:extLst>
          </p:cNvPr>
          <p:cNvPicPr>
            <a:picLocks noChangeAspect="1" noChangeArrowheads="1"/>
          </p:cNvPicPr>
          <p:nvPr/>
        </p:nvPicPr>
        <p:blipFill rotWithShape="1">
          <a:blip r:embed="rId93" cstate="screen">
            <a:extLst>
              <a:ext uri="{28A0092B-C50C-407E-A947-70E740481C1C}">
                <a14:useLocalDpi xmlns:a14="http://schemas.microsoft.com/office/drawing/2010/main"/>
              </a:ext>
            </a:extLst>
          </a:blip>
          <a:srcRect/>
          <a:stretch/>
        </p:blipFill>
        <p:spPr bwMode="auto">
          <a:xfrm>
            <a:off x="9848910" y="2224741"/>
            <a:ext cx="378927" cy="168342"/>
          </a:xfrm>
          <a:prstGeom prst="rect">
            <a:avLst/>
          </a:prstGeom>
          <a:noFill/>
          <a:extLst>
            <a:ext uri="{909E8E84-426E-40DD-AFC4-6F175D3DCCD1}">
              <a14:hiddenFill xmlns:a14="http://schemas.microsoft.com/office/drawing/2010/main">
                <a:solidFill>
                  <a:srgbClr val="FFFFFF"/>
                </a:solidFill>
              </a14:hiddenFill>
            </a:ext>
          </a:extLst>
        </p:spPr>
      </p:pic>
      <p:pic>
        <p:nvPicPr>
          <p:cNvPr id="1118" name="Picture 24" descr="Logo/Template Downloads | UMC | Michigan Tech">
            <a:extLst>
              <a:ext uri="{FF2B5EF4-FFF2-40B4-BE49-F238E27FC236}">
                <a16:creationId xmlns:a16="http://schemas.microsoft.com/office/drawing/2014/main" id="{38E2034A-1559-95CA-BCCE-FFFF5F20495C}"/>
              </a:ext>
            </a:extLst>
          </p:cNvPr>
          <p:cNvPicPr>
            <a:picLocks noChangeAspect="1" noChangeArrowheads="1"/>
          </p:cNvPicPr>
          <p:nvPr/>
        </p:nvPicPr>
        <p:blipFill>
          <a:blip r:embed="rId9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927204" y="1757555"/>
            <a:ext cx="751806" cy="263826"/>
          </a:xfrm>
          <a:prstGeom prst="rect">
            <a:avLst/>
          </a:prstGeom>
          <a:noFill/>
          <a:extLst>
            <a:ext uri="{909E8E84-426E-40DD-AFC4-6F175D3DCCD1}">
              <a14:hiddenFill xmlns:a14="http://schemas.microsoft.com/office/drawing/2010/main">
                <a:solidFill>
                  <a:srgbClr val="FFFFFF"/>
                </a:solidFill>
              </a14:hiddenFill>
            </a:ext>
          </a:extLst>
        </p:spPr>
      </p:pic>
      <p:pic>
        <p:nvPicPr>
          <p:cNvPr id="1119" name="Picture 20" descr="LSU logo">
            <a:extLst>
              <a:ext uri="{FF2B5EF4-FFF2-40B4-BE49-F238E27FC236}">
                <a16:creationId xmlns:a16="http://schemas.microsoft.com/office/drawing/2014/main" id="{9416C538-56B1-C7E7-A71D-7D24F2225F29}"/>
              </a:ext>
            </a:extLst>
          </p:cNvPr>
          <p:cNvPicPr>
            <a:picLocks noChangeAspect="1" noChangeArrowheads="1"/>
          </p:cNvPicPr>
          <p:nvPr/>
        </p:nvPicPr>
        <p:blipFill>
          <a:blip r:embed="rId9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16045" y="5230340"/>
            <a:ext cx="359509" cy="111510"/>
          </a:xfrm>
          <a:prstGeom prst="rect">
            <a:avLst/>
          </a:prstGeom>
          <a:noFill/>
          <a:extLst>
            <a:ext uri="{909E8E84-426E-40DD-AFC4-6F175D3DCCD1}">
              <a14:hiddenFill xmlns:a14="http://schemas.microsoft.com/office/drawing/2010/main">
                <a:solidFill>
                  <a:srgbClr val="FFFFFF"/>
                </a:solidFill>
              </a14:hiddenFill>
            </a:ext>
          </a:extLst>
        </p:spPr>
      </p:pic>
      <p:pic>
        <p:nvPicPr>
          <p:cNvPr id="1120" name="Picture 2" descr="Logos | Clemson University, South Carolina">
            <a:extLst>
              <a:ext uri="{FF2B5EF4-FFF2-40B4-BE49-F238E27FC236}">
                <a16:creationId xmlns:a16="http://schemas.microsoft.com/office/drawing/2014/main" id="{E5FEE016-AE14-5237-5249-3A09EFBA0462}"/>
              </a:ext>
            </a:extLst>
          </p:cNvPr>
          <p:cNvPicPr>
            <a:picLocks noChangeAspect="1" noChangeArrowheads="1"/>
          </p:cNvPicPr>
          <p:nvPr/>
        </p:nvPicPr>
        <p:blipFill>
          <a:blip r:embed="rId96" cstate="screen">
            <a:clrChange>
              <a:clrFrom>
                <a:srgbClr val="FFFFFF"/>
              </a:clrFrom>
              <a:clrTo>
                <a:srgbClr val="FFFFFF">
                  <a:alpha val="0"/>
                </a:srgbClr>
              </a:clrTo>
            </a:clrChange>
            <a:alphaModFix/>
            <a:extLst>
              <a:ext uri="{BEBA8EAE-BF5A-486C-A8C5-ECC9F3942E4B}">
                <a14:imgProps xmlns:a14="http://schemas.microsoft.com/office/drawing/2010/main">
                  <a14:imgLayer r:embed="rId97">
                    <a14:imgEffect>
                      <a14:saturation sat="115000"/>
                    </a14:imgEffect>
                  </a14:imgLayer>
                </a14:imgProps>
              </a:ext>
              <a:ext uri="{28A0092B-C50C-407E-A947-70E740481C1C}">
                <a14:useLocalDpi xmlns:a14="http://schemas.microsoft.com/office/drawing/2010/main"/>
              </a:ext>
            </a:extLst>
          </a:blip>
          <a:srcRect/>
          <a:stretch>
            <a:fillRect/>
          </a:stretch>
        </p:blipFill>
        <p:spPr bwMode="auto">
          <a:xfrm>
            <a:off x="8251785" y="4278533"/>
            <a:ext cx="525544" cy="131386"/>
          </a:xfrm>
          <a:prstGeom prst="rect">
            <a:avLst/>
          </a:prstGeom>
          <a:noFill/>
        </p:spPr>
      </p:pic>
      <p:pic>
        <p:nvPicPr>
          <p:cNvPr id="1122" name="Picture 2" descr="WSU Tech Logo">
            <a:extLst>
              <a:ext uri="{FF2B5EF4-FFF2-40B4-BE49-F238E27FC236}">
                <a16:creationId xmlns:a16="http://schemas.microsoft.com/office/drawing/2014/main" id="{45888238-8093-A07E-8205-5CDF0131EC75}"/>
              </a:ext>
            </a:extLst>
          </p:cNvPr>
          <p:cNvPicPr>
            <a:picLocks noChangeAspect="1" noChangeArrowheads="1"/>
          </p:cNvPicPr>
          <p:nvPr/>
        </p:nvPicPr>
        <p:blipFill>
          <a:blip r:embed="rId98" cstate="screen">
            <a:extLst>
              <a:ext uri="{28A0092B-C50C-407E-A947-70E740481C1C}">
                <a14:useLocalDpi xmlns:a14="http://schemas.microsoft.com/office/drawing/2010/main"/>
              </a:ext>
            </a:extLst>
          </a:blip>
          <a:srcRect/>
          <a:stretch>
            <a:fillRect/>
          </a:stretch>
        </p:blipFill>
        <p:spPr bwMode="auto">
          <a:xfrm>
            <a:off x="5528091" y="3398427"/>
            <a:ext cx="751962" cy="320837"/>
          </a:xfrm>
          <a:prstGeom prst="rect">
            <a:avLst/>
          </a:prstGeom>
          <a:noFill/>
          <a:extLst>
            <a:ext uri="{909E8E84-426E-40DD-AFC4-6F175D3DCCD1}">
              <a14:hiddenFill xmlns:a14="http://schemas.microsoft.com/office/drawing/2010/main">
                <a:solidFill>
                  <a:srgbClr val="FFFFFF"/>
                </a:solidFill>
              </a14:hiddenFill>
            </a:ext>
          </a:extLst>
        </p:spPr>
      </p:pic>
      <p:pic>
        <p:nvPicPr>
          <p:cNvPr id="1123" name="Picture 4" descr="Northland Community &amp; Technical College">
            <a:extLst>
              <a:ext uri="{FF2B5EF4-FFF2-40B4-BE49-F238E27FC236}">
                <a16:creationId xmlns:a16="http://schemas.microsoft.com/office/drawing/2014/main" id="{95EF0CC8-1852-ACDA-0708-3B787918947C}"/>
              </a:ext>
            </a:extLst>
          </p:cNvPr>
          <p:cNvPicPr>
            <a:picLocks noChangeAspect="1" noChangeArrowheads="1"/>
          </p:cNvPicPr>
          <p:nvPr/>
        </p:nvPicPr>
        <p:blipFill>
          <a:blip r:embed="rId99" cstate="screen">
            <a:extLst>
              <a:ext uri="{28A0092B-C50C-407E-A947-70E740481C1C}">
                <a14:useLocalDpi xmlns:a14="http://schemas.microsoft.com/office/drawing/2010/main"/>
              </a:ext>
            </a:extLst>
          </a:blip>
          <a:srcRect/>
          <a:stretch>
            <a:fillRect/>
          </a:stretch>
        </p:blipFill>
        <p:spPr bwMode="auto">
          <a:xfrm>
            <a:off x="6064390" y="1673698"/>
            <a:ext cx="347683" cy="347683"/>
          </a:xfrm>
          <a:prstGeom prst="rect">
            <a:avLst/>
          </a:prstGeom>
          <a:noFill/>
          <a:extLst>
            <a:ext uri="{909E8E84-426E-40DD-AFC4-6F175D3DCCD1}">
              <a14:hiddenFill xmlns:a14="http://schemas.microsoft.com/office/drawing/2010/main">
                <a:solidFill>
                  <a:srgbClr val="FFFFFF"/>
                </a:solidFill>
              </a14:hiddenFill>
            </a:ext>
          </a:extLst>
        </p:spPr>
      </p:pic>
      <p:pic>
        <p:nvPicPr>
          <p:cNvPr id="1124" name="Picture 1123" descr="UW Bothell logos - The University of Washington Bothell">
            <a:extLst>
              <a:ext uri="{FF2B5EF4-FFF2-40B4-BE49-F238E27FC236}">
                <a16:creationId xmlns:a16="http://schemas.microsoft.com/office/drawing/2014/main" id="{9A083167-F5C6-164D-4DCB-9604BD945003}"/>
              </a:ext>
            </a:extLst>
          </p:cNvPr>
          <p:cNvPicPr>
            <a:picLocks noChangeAspect="1"/>
          </p:cNvPicPr>
          <p:nvPr/>
        </p:nvPicPr>
        <p:blipFill>
          <a:blip r:embed="rId4"/>
          <a:stretch>
            <a:fillRect/>
          </a:stretch>
        </p:blipFill>
        <p:spPr>
          <a:xfrm>
            <a:off x="2449359" y="1189081"/>
            <a:ext cx="271614" cy="244453"/>
          </a:xfrm>
          <a:prstGeom prst="rect">
            <a:avLst/>
          </a:prstGeom>
        </p:spPr>
      </p:pic>
      <p:pic>
        <p:nvPicPr>
          <p:cNvPr id="1128" name="Picture 1127" descr="Wichita State University logo">
            <a:extLst>
              <a:ext uri="{FF2B5EF4-FFF2-40B4-BE49-F238E27FC236}">
                <a16:creationId xmlns:a16="http://schemas.microsoft.com/office/drawing/2014/main" id="{06EFF15E-A583-728C-EDC5-32102F7E5008}"/>
              </a:ext>
            </a:extLst>
          </p:cNvPr>
          <p:cNvPicPr>
            <a:picLocks noChangeAspect="1"/>
          </p:cNvPicPr>
          <p:nvPr/>
        </p:nvPicPr>
        <p:blipFill>
          <a:blip r:embed="rId100" cstate="screen">
            <a:extLst>
              <a:ext uri="{28A0092B-C50C-407E-A947-70E740481C1C}">
                <a14:useLocalDpi xmlns:a14="http://schemas.microsoft.com/office/drawing/2010/main"/>
              </a:ext>
            </a:extLst>
          </a:blip>
          <a:stretch>
            <a:fillRect/>
          </a:stretch>
        </p:blipFill>
        <p:spPr>
          <a:xfrm>
            <a:off x="5509087" y="3713175"/>
            <a:ext cx="470040" cy="295275"/>
          </a:xfrm>
          <a:prstGeom prst="rect">
            <a:avLst/>
          </a:prstGeom>
        </p:spPr>
      </p:pic>
      <p:pic>
        <p:nvPicPr>
          <p:cNvPr id="1130" name="Picture 1129" descr="Florida State University logo">
            <a:extLst>
              <a:ext uri="{FF2B5EF4-FFF2-40B4-BE49-F238E27FC236}">
                <a16:creationId xmlns:a16="http://schemas.microsoft.com/office/drawing/2014/main" id="{0322A990-7D56-6E20-55C5-95C4499F5446}"/>
              </a:ext>
            </a:extLst>
          </p:cNvPr>
          <p:cNvPicPr>
            <a:picLocks noChangeAspect="1"/>
          </p:cNvPicPr>
          <p:nvPr/>
        </p:nvPicPr>
        <p:blipFill>
          <a:blip r:embed="rId101" cstate="screen">
            <a:extLst>
              <a:ext uri="{28A0092B-C50C-407E-A947-70E740481C1C}">
                <a14:useLocalDpi xmlns:a14="http://schemas.microsoft.com/office/drawing/2010/main"/>
              </a:ext>
            </a:extLst>
          </a:blip>
          <a:stretch>
            <a:fillRect/>
          </a:stretch>
        </p:blipFill>
        <p:spPr>
          <a:xfrm>
            <a:off x="8217854" y="5246700"/>
            <a:ext cx="346075" cy="346075"/>
          </a:xfrm>
          <a:prstGeom prst="rect">
            <a:avLst/>
          </a:prstGeom>
        </p:spPr>
      </p:pic>
      <p:pic>
        <p:nvPicPr>
          <p:cNvPr id="1132" name="Picture 1131" descr="Embry–Riddle Aeronautical University - Wikipedia">
            <a:extLst>
              <a:ext uri="{FF2B5EF4-FFF2-40B4-BE49-F238E27FC236}">
                <a16:creationId xmlns:a16="http://schemas.microsoft.com/office/drawing/2014/main" id="{E9A2DF36-F5AA-E557-829C-41C2CD576D83}"/>
              </a:ext>
            </a:extLst>
          </p:cNvPr>
          <p:cNvPicPr>
            <a:picLocks noChangeAspect="1"/>
          </p:cNvPicPr>
          <p:nvPr/>
        </p:nvPicPr>
        <p:blipFill>
          <a:blip r:embed="rId102" cstate="screen">
            <a:extLst>
              <a:ext uri="{28A0092B-C50C-407E-A947-70E740481C1C}">
                <a14:useLocalDpi xmlns:a14="http://schemas.microsoft.com/office/drawing/2010/main"/>
              </a:ext>
            </a:extLst>
          </a:blip>
          <a:stretch>
            <a:fillRect/>
          </a:stretch>
        </p:blipFill>
        <p:spPr>
          <a:xfrm>
            <a:off x="8840154" y="5602299"/>
            <a:ext cx="260351" cy="260351"/>
          </a:xfrm>
          <a:prstGeom prst="rect">
            <a:avLst/>
          </a:prstGeom>
        </p:spPr>
      </p:pic>
      <p:pic>
        <p:nvPicPr>
          <p:cNvPr id="1133" name="Picture 1132" descr="Florida A&amp;M University logo.">
            <a:extLst>
              <a:ext uri="{FF2B5EF4-FFF2-40B4-BE49-F238E27FC236}">
                <a16:creationId xmlns:a16="http://schemas.microsoft.com/office/drawing/2014/main" id="{A5C1C585-E1B5-F658-6F69-E818CE5970E8}"/>
              </a:ext>
            </a:extLst>
          </p:cNvPr>
          <p:cNvPicPr>
            <a:picLocks noChangeAspect="1"/>
          </p:cNvPicPr>
          <p:nvPr/>
        </p:nvPicPr>
        <p:blipFill>
          <a:blip r:embed="rId103" cstate="screen">
            <a:extLst>
              <a:ext uri="{28A0092B-C50C-407E-A947-70E740481C1C}">
                <a14:useLocalDpi xmlns:a14="http://schemas.microsoft.com/office/drawing/2010/main"/>
              </a:ext>
            </a:extLst>
          </a:blip>
          <a:stretch>
            <a:fillRect/>
          </a:stretch>
        </p:blipFill>
        <p:spPr>
          <a:xfrm>
            <a:off x="7610269" y="5203245"/>
            <a:ext cx="537736" cy="216084"/>
          </a:xfrm>
          <a:prstGeom prst="rect">
            <a:avLst/>
          </a:prstGeom>
        </p:spPr>
      </p:pic>
      <p:pic>
        <p:nvPicPr>
          <p:cNvPr id="1135" name="Picture 1134" descr="Tuskegee University logo">
            <a:extLst>
              <a:ext uri="{FF2B5EF4-FFF2-40B4-BE49-F238E27FC236}">
                <a16:creationId xmlns:a16="http://schemas.microsoft.com/office/drawing/2014/main" id="{5B68ACCF-1206-4A27-A2E1-127D4E04537D}"/>
              </a:ext>
            </a:extLst>
          </p:cNvPr>
          <p:cNvPicPr>
            <a:picLocks noChangeAspect="1"/>
          </p:cNvPicPr>
          <p:nvPr/>
        </p:nvPicPr>
        <p:blipFill>
          <a:blip r:embed="rId104" cstate="screen">
            <a:extLst>
              <a:ext uri="{28A0092B-C50C-407E-A947-70E740481C1C}">
                <a14:useLocalDpi xmlns:a14="http://schemas.microsoft.com/office/drawing/2010/main"/>
              </a:ext>
            </a:extLst>
          </a:blip>
          <a:stretch>
            <a:fillRect/>
          </a:stretch>
        </p:blipFill>
        <p:spPr>
          <a:xfrm>
            <a:off x="7641375" y="4659325"/>
            <a:ext cx="170098" cy="231775"/>
          </a:xfrm>
          <a:prstGeom prst="rect">
            <a:avLst/>
          </a:prstGeom>
        </p:spPr>
      </p:pic>
      <p:pic>
        <p:nvPicPr>
          <p:cNvPr id="1136" name="Picture 1135" descr="University of Tennessee - Chattanooga">
            <a:extLst>
              <a:ext uri="{FF2B5EF4-FFF2-40B4-BE49-F238E27FC236}">
                <a16:creationId xmlns:a16="http://schemas.microsoft.com/office/drawing/2014/main" id="{8B916FC7-D37B-9F93-E88D-AEADFFCB777E}"/>
              </a:ext>
            </a:extLst>
          </p:cNvPr>
          <p:cNvPicPr>
            <a:picLocks noChangeAspect="1"/>
          </p:cNvPicPr>
          <p:nvPr/>
        </p:nvPicPr>
        <p:blipFill>
          <a:blip r:embed="rId105" cstate="screen">
            <a:extLst>
              <a:ext uri="{28A0092B-C50C-407E-A947-70E740481C1C}">
                <a14:useLocalDpi xmlns:a14="http://schemas.microsoft.com/office/drawing/2010/main"/>
              </a:ext>
            </a:extLst>
          </a:blip>
          <a:stretch>
            <a:fillRect/>
          </a:stretch>
        </p:blipFill>
        <p:spPr>
          <a:xfrm>
            <a:off x="7850672" y="4130516"/>
            <a:ext cx="233833" cy="206065"/>
          </a:xfrm>
          <a:prstGeom prst="rect">
            <a:avLst/>
          </a:prstGeom>
        </p:spPr>
      </p:pic>
      <p:pic>
        <p:nvPicPr>
          <p:cNvPr id="1138" name="Picture 1137" descr="Ohio University logo">
            <a:extLst>
              <a:ext uri="{FF2B5EF4-FFF2-40B4-BE49-F238E27FC236}">
                <a16:creationId xmlns:a16="http://schemas.microsoft.com/office/drawing/2014/main" id="{D5F8FC7B-88E6-D7D5-6540-CCF97D95C0BE}"/>
              </a:ext>
            </a:extLst>
          </p:cNvPr>
          <p:cNvPicPr>
            <a:picLocks noChangeAspect="1"/>
          </p:cNvPicPr>
          <p:nvPr/>
        </p:nvPicPr>
        <p:blipFill>
          <a:blip r:embed="rId106" cstate="screen">
            <a:extLst>
              <a:ext uri="{28A0092B-C50C-407E-A947-70E740481C1C}">
                <a14:useLocalDpi xmlns:a14="http://schemas.microsoft.com/office/drawing/2010/main"/>
              </a:ext>
            </a:extLst>
          </a:blip>
          <a:stretch>
            <a:fillRect/>
          </a:stretch>
        </p:blipFill>
        <p:spPr>
          <a:xfrm>
            <a:off x="8053856" y="3160725"/>
            <a:ext cx="198275" cy="215900"/>
          </a:xfrm>
          <a:prstGeom prst="rect">
            <a:avLst/>
          </a:prstGeom>
        </p:spPr>
      </p:pic>
      <p:pic>
        <p:nvPicPr>
          <p:cNvPr id="1140" name="Picture 1139" descr="Elizabeth City State University">
            <a:extLst>
              <a:ext uri="{FF2B5EF4-FFF2-40B4-BE49-F238E27FC236}">
                <a16:creationId xmlns:a16="http://schemas.microsoft.com/office/drawing/2014/main" id="{10839E4F-68D6-789E-3471-5215B40668E3}"/>
              </a:ext>
            </a:extLst>
          </p:cNvPr>
          <p:cNvPicPr>
            <a:picLocks noChangeAspect="1"/>
          </p:cNvPicPr>
          <p:nvPr/>
        </p:nvPicPr>
        <p:blipFill>
          <a:blip r:embed="rId107" cstate="screen">
            <a:extLst>
              <a:ext uri="{28A0092B-C50C-407E-A947-70E740481C1C}">
                <a14:useLocalDpi xmlns:a14="http://schemas.microsoft.com/office/drawing/2010/main"/>
              </a:ext>
            </a:extLst>
          </a:blip>
          <a:stretch>
            <a:fillRect/>
          </a:stretch>
        </p:blipFill>
        <p:spPr>
          <a:xfrm>
            <a:off x="9303705" y="3656025"/>
            <a:ext cx="920750" cy="257810"/>
          </a:xfrm>
          <a:prstGeom prst="rect">
            <a:avLst/>
          </a:prstGeom>
        </p:spPr>
      </p:pic>
      <p:pic>
        <p:nvPicPr>
          <p:cNvPr id="1142" name="Picture 1141" descr="Tufts University logo">
            <a:extLst>
              <a:ext uri="{FF2B5EF4-FFF2-40B4-BE49-F238E27FC236}">
                <a16:creationId xmlns:a16="http://schemas.microsoft.com/office/drawing/2014/main" id="{6A75EF8D-5AA1-AA64-AB8B-AF9E7FA36485}"/>
              </a:ext>
            </a:extLst>
          </p:cNvPr>
          <p:cNvPicPr>
            <a:picLocks noChangeAspect="1"/>
          </p:cNvPicPr>
          <p:nvPr/>
        </p:nvPicPr>
        <p:blipFill>
          <a:blip r:embed="rId108" cstate="screen">
            <a:extLst>
              <a:ext uri="{28A0092B-C50C-407E-A947-70E740481C1C}">
                <a14:useLocalDpi xmlns:a14="http://schemas.microsoft.com/office/drawing/2010/main"/>
              </a:ext>
            </a:extLst>
          </a:blip>
          <a:stretch>
            <a:fillRect/>
          </a:stretch>
        </p:blipFill>
        <p:spPr>
          <a:xfrm>
            <a:off x="9554315" y="2318059"/>
            <a:ext cx="285966" cy="124216"/>
          </a:xfrm>
          <a:prstGeom prst="rect">
            <a:avLst/>
          </a:prstGeom>
        </p:spPr>
      </p:pic>
      <p:pic>
        <p:nvPicPr>
          <p:cNvPr id="1144" name="Picture 1143" descr="University of Illinois at Chicago logo">
            <a:extLst>
              <a:ext uri="{FF2B5EF4-FFF2-40B4-BE49-F238E27FC236}">
                <a16:creationId xmlns:a16="http://schemas.microsoft.com/office/drawing/2014/main" id="{75285AEE-CBCF-0463-1E94-0DCE0ED5ADA0}"/>
              </a:ext>
            </a:extLst>
          </p:cNvPr>
          <p:cNvPicPr>
            <a:picLocks noChangeAspect="1"/>
          </p:cNvPicPr>
          <p:nvPr/>
        </p:nvPicPr>
        <p:blipFill>
          <a:blip r:embed="rId109" cstate="screen">
            <a:extLst>
              <a:ext uri="{28A0092B-C50C-407E-A947-70E740481C1C}">
                <a14:useLocalDpi xmlns:a14="http://schemas.microsoft.com/office/drawing/2010/main"/>
              </a:ext>
            </a:extLst>
          </a:blip>
          <a:stretch>
            <a:fillRect/>
          </a:stretch>
        </p:blipFill>
        <p:spPr>
          <a:xfrm>
            <a:off x="7274880" y="2789250"/>
            <a:ext cx="206375" cy="206375"/>
          </a:xfrm>
          <a:prstGeom prst="rect">
            <a:avLst/>
          </a:prstGeom>
        </p:spPr>
      </p:pic>
      <p:pic>
        <p:nvPicPr>
          <p:cNvPr id="1146" name="Picture 1145" descr="Huston-Tillotson University logo">
            <a:extLst>
              <a:ext uri="{FF2B5EF4-FFF2-40B4-BE49-F238E27FC236}">
                <a16:creationId xmlns:a16="http://schemas.microsoft.com/office/drawing/2014/main" id="{F2B4EEE4-55F1-8B37-C51A-CC3E6ECB2F7A}"/>
              </a:ext>
            </a:extLst>
          </p:cNvPr>
          <p:cNvPicPr>
            <a:picLocks noChangeAspect="1"/>
          </p:cNvPicPr>
          <p:nvPr/>
        </p:nvPicPr>
        <p:blipFill>
          <a:blip r:embed="rId110" cstate="screen">
            <a:extLst>
              <a:ext uri="{28A0092B-C50C-407E-A947-70E740481C1C}">
                <a14:useLocalDpi xmlns:a14="http://schemas.microsoft.com/office/drawing/2010/main"/>
              </a:ext>
            </a:extLst>
          </a:blip>
          <a:stretch>
            <a:fillRect/>
          </a:stretch>
        </p:blipFill>
        <p:spPr>
          <a:xfrm>
            <a:off x="5153981" y="4848921"/>
            <a:ext cx="781049" cy="265049"/>
          </a:xfrm>
          <a:prstGeom prst="rect">
            <a:avLst/>
          </a:prstGeom>
        </p:spPr>
      </p:pic>
    </p:spTree>
    <p:extLst>
      <p:ext uri="{BB962C8B-B14F-4D97-AF65-F5344CB8AC3E}">
        <p14:creationId xmlns:p14="http://schemas.microsoft.com/office/powerpoint/2010/main" val="4140557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ACDB1-6BE2-480B-8B7A-F7726228C71F}"/>
              </a:ext>
            </a:extLst>
          </p:cNvPr>
          <p:cNvSpPr>
            <a:spLocks noGrp="1"/>
          </p:cNvSpPr>
          <p:nvPr>
            <p:ph type="title"/>
          </p:nvPr>
        </p:nvSpPr>
        <p:spPr/>
        <p:txBody>
          <a:bodyPr/>
          <a:lstStyle/>
          <a:p>
            <a:r>
              <a:rPr lang="en-US" spc="20">
                <a:latin typeface="Arial" panose="020B0604020202020204" pitchFamily="34" charset="0"/>
                <a:cs typeface="Arial" panose="020B0604020202020204" pitchFamily="34" charset="0"/>
              </a:rPr>
              <a:t>Follow Us</a:t>
            </a:r>
            <a:endParaRPr lang="en-US"/>
          </a:p>
        </p:txBody>
      </p:sp>
      <p:pic>
        <p:nvPicPr>
          <p:cNvPr id="50" name="Picture 6" descr="Computer Icon.">
            <a:extLst>
              <a:ext uri="{FF2B5EF4-FFF2-40B4-BE49-F238E27FC236}">
                <a16:creationId xmlns:a16="http://schemas.microsoft.com/office/drawing/2014/main" id="{25B9B974-D694-1663-80A9-AF1CABB2AA2B}"/>
              </a:ext>
            </a:extLst>
          </p:cNvPr>
          <p:cNvPicPr>
            <a:picLocks noChangeAspect="1"/>
          </p:cNvPicPr>
          <p:nvPr/>
        </p:nvPicPr>
        <p:blipFill>
          <a:blip r:embed="rId3"/>
          <a:stretch>
            <a:fillRect/>
          </a:stretch>
        </p:blipFill>
        <p:spPr>
          <a:xfrm>
            <a:off x="656359" y="1292937"/>
            <a:ext cx="1596736" cy="1620115"/>
          </a:xfrm>
          <a:prstGeom prst="rect">
            <a:avLst/>
          </a:prstGeom>
        </p:spPr>
      </p:pic>
      <p:sp>
        <p:nvSpPr>
          <p:cNvPr id="49" name="TextBox 48">
            <a:extLst>
              <a:ext uri="{FF2B5EF4-FFF2-40B4-BE49-F238E27FC236}">
                <a16:creationId xmlns:a16="http://schemas.microsoft.com/office/drawing/2014/main" id="{CEBE4801-8228-4865-CB30-8CA8A1F1E4B2}"/>
              </a:ext>
            </a:extLst>
          </p:cNvPr>
          <p:cNvSpPr txBox="1"/>
          <p:nvPr/>
        </p:nvSpPr>
        <p:spPr>
          <a:xfrm>
            <a:off x="224500" y="2968543"/>
            <a:ext cx="248112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698CD"/>
                </a:solidFill>
                <a:effectLst/>
                <a:uLnTx/>
                <a:uFillTx/>
                <a:latin typeface="Arial"/>
                <a:ea typeface="+mn-ea"/>
                <a:cs typeface="+mn-cs"/>
              </a:rPr>
              <a:t>www.nasa.gov/aero</a:t>
            </a:r>
          </a:p>
        </p:txBody>
      </p:sp>
      <p:pic>
        <p:nvPicPr>
          <p:cNvPr id="5" name="Picture 4" descr="Screenshot of the NASA Aeronautics web page.">
            <a:extLst>
              <a:ext uri="{FF2B5EF4-FFF2-40B4-BE49-F238E27FC236}">
                <a16:creationId xmlns:a16="http://schemas.microsoft.com/office/drawing/2014/main" id="{C89452A3-3523-C409-F5FC-49E458C7E22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24144"/>
            <a:ext cx="3083968" cy="2571446"/>
          </a:xfrm>
          <a:prstGeom prst="rect">
            <a:avLst/>
          </a:prstGeom>
        </p:spPr>
      </p:pic>
      <p:pic>
        <p:nvPicPr>
          <p:cNvPr id="3" name="Picture 2" descr="X icon logo.">
            <a:extLst>
              <a:ext uri="{FF2B5EF4-FFF2-40B4-BE49-F238E27FC236}">
                <a16:creationId xmlns:a16="http://schemas.microsoft.com/office/drawing/2014/main" id="{68E4B9DB-18B8-BF4C-8D38-0CE9E71348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848991" y="1324923"/>
            <a:ext cx="1527481" cy="1560576"/>
          </a:xfrm>
          <a:prstGeom prst="rect">
            <a:avLst/>
          </a:prstGeom>
        </p:spPr>
      </p:pic>
      <p:sp>
        <p:nvSpPr>
          <p:cNvPr id="41" name="TextBox 40">
            <a:extLst>
              <a:ext uri="{FF2B5EF4-FFF2-40B4-BE49-F238E27FC236}">
                <a16:creationId xmlns:a16="http://schemas.microsoft.com/office/drawing/2014/main" id="{8E26D233-D3F2-BC19-232F-FC7DBFD43389}"/>
              </a:ext>
            </a:extLst>
          </p:cNvPr>
          <p:cNvSpPr txBox="1"/>
          <p:nvPr/>
        </p:nvSpPr>
        <p:spPr>
          <a:xfrm>
            <a:off x="3734957" y="2953360"/>
            <a:ext cx="1742862"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698CD"/>
                </a:solidFill>
                <a:effectLst/>
                <a:uLnTx/>
                <a:uFillTx/>
                <a:latin typeface="Arial"/>
                <a:ea typeface="+mn-ea"/>
                <a:cs typeface="+mn-cs"/>
              </a:rPr>
              <a:t>@</a:t>
            </a:r>
            <a:r>
              <a:rPr kumimoji="0" lang="en-US" sz="2000" b="0" i="0" u="none" strike="noStrike" kern="1200" cap="none" spc="0" normalizeH="0" baseline="0" noProof="0" err="1">
                <a:ln>
                  <a:noFill/>
                </a:ln>
                <a:solidFill>
                  <a:srgbClr val="1698CD"/>
                </a:solidFill>
                <a:effectLst/>
                <a:uLnTx/>
                <a:uFillTx/>
                <a:latin typeface="Arial"/>
                <a:ea typeface="+mn-ea"/>
                <a:cs typeface="+mn-cs"/>
              </a:rPr>
              <a:t>NASAAero</a:t>
            </a:r>
            <a:endParaRPr kumimoji="0" lang="en-US" sz="2000" b="0" i="0" u="none" strike="noStrike" kern="1200" cap="none" spc="0" normalizeH="0" baseline="0" noProof="0">
              <a:ln>
                <a:noFill/>
              </a:ln>
              <a:solidFill>
                <a:srgbClr val="1698CD"/>
              </a:solidFill>
              <a:effectLst/>
              <a:uLnTx/>
              <a:uFillTx/>
              <a:latin typeface="Arial"/>
              <a:ea typeface="+mn-ea"/>
              <a:cs typeface="+mn-cs"/>
            </a:endParaRPr>
          </a:p>
        </p:txBody>
      </p:sp>
      <p:pic>
        <p:nvPicPr>
          <p:cNvPr id="7" name="Picture 6" descr="Screenshot of the NASA Aero X account.">
            <a:extLst>
              <a:ext uri="{FF2B5EF4-FFF2-40B4-BE49-F238E27FC236}">
                <a16:creationId xmlns:a16="http://schemas.microsoft.com/office/drawing/2014/main" id="{EADE11DD-007E-1674-A84E-8BE27EB783D3}"/>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3198400" y="3447662"/>
            <a:ext cx="2887823" cy="2547928"/>
          </a:xfrm>
          <a:prstGeom prst="rect">
            <a:avLst/>
          </a:prstGeom>
        </p:spPr>
      </p:pic>
      <p:grpSp>
        <p:nvGrpSpPr>
          <p:cNvPr id="44" name="Group 43" descr="Instagram Icon.">
            <a:extLst>
              <a:ext uri="{FF2B5EF4-FFF2-40B4-BE49-F238E27FC236}">
                <a16:creationId xmlns:a16="http://schemas.microsoft.com/office/drawing/2014/main" id="{589B942D-9808-976D-A653-9C97CA9E3C1D}"/>
              </a:ext>
            </a:extLst>
          </p:cNvPr>
          <p:cNvGrpSpPr/>
          <p:nvPr/>
        </p:nvGrpSpPr>
        <p:grpSpPr>
          <a:xfrm>
            <a:off x="6840280" y="1289857"/>
            <a:ext cx="1773936" cy="2078796"/>
            <a:chOff x="6727582" y="1403590"/>
            <a:chExt cx="1773936" cy="2078796"/>
          </a:xfrm>
        </p:grpSpPr>
        <p:pic>
          <p:nvPicPr>
            <p:cNvPr id="46" name="Picture 45" descr="Instagram Icon">
              <a:extLst>
                <a:ext uri="{FF2B5EF4-FFF2-40B4-BE49-F238E27FC236}">
                  <a16:creationId xmlns:a16="http://schemas.microsoft.com/office/drawing/2014/main" id="{419CF2A4-5D0F-649E-C5D5-B1CCBFDD59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27582" y="1403590"/>
              <a:ext cx="1773936" cy="1773936"/>
            </a:xfrm>
            <a:prstGeom prst="rect">
              <a:avLst/>
            </a:prstGeom>
          </p:spPr>
        </p:pic>
        <p:sp>
          <p:nvSpPr>
            <p:cNvPr id="47" name="TextBox 46">
              <a:extLst>
                <a:ext uri="{FF2B5EF4-FFF2-40B4-BE49-F238E27FC236}">
                  <a16:creationId xmlns:a16="http://schemas.microsoft.com/office/drawing/2014/main" id="{AAF8B730-D4A8-1D65-0DDC-59EA8F9E71E4}"/>
                </a:ext>
              </a:extLst>
            </p:cNvPr>
            <p:cNvSpPr txBox="1"/>
            <p:nvPr/>
          </p:nvSpPr>
          <p:spPr>
            <a:xfrm>
              <a:off x="6771016" y="3082276"/>
              <a:ext cx="168706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698CD"/>
                  </a:solidFill>
                  <a:effectLst/>
                  <a:uLnTx/>
                  <a:uFillTx/>
                  <a:latin typeface="Arial"/>
                  <a:ea typeface="+mn-ea"/>
                  <a:cs typeface="+mn-cs"/>
                </a:rPr>
                <a:t>@</a:t>
              </a:r>
              <a:r>
                <a:rPr kumimoji="0" lang="en-US" sz="2000" b="0" i="0" u="none" strike="noStrike" kern="1200" cap="none" spc="0" normalizeH="0" baseline="0" noProof="0" err="1">
                  <a:ln>
                    <a:noFill/>
                  </a:ln>
                  <a:solidFill>
                    <a:srgbClr val="1698CD"/>
                  </a:solidFill>
                  <a:effectLst/>
                  <a:uLnTx/>
                  <a:uFillTx/>
                  <a:latin typeface="Arial"/>
                  <a:ea typeface="+mn-ea"/>
                  <a:cs typeface="+mn-cs"/>
                </a:rPr>
                <a:t>NASAAero</a:t>
              </a:r>
              <a:endParaRPr kumimoji="0" lang="en-US" sz="2000" b="0" i="0" u="none" strike="noStrike" kern="1200" cap="none" spc="0" normalizeH="0" baseline="0" noProof="0">
                <a:ln>
                  <a:noFill/>
                </a:ln>
                <a:solidFill>
                  <a:srgbClr val="1698CD"/>
                </a:solidFill>
                <a:effectLst/>
                <a:uLnTx/>
                <a:uFillTx/>
                <a:latin typeface="Arial"/>
                <a:ea typeface="+mn-ea"/>
                <a:cs typeface="+mn-cs"/>
              </a:endParaRPr>
            </a:p>
          </p:txBody>
        </p:sp>
      </p:grpSp>
      <p:pic>
        <p:nvPicPr>
          <p:cNvPr id="9" name="Picture 8" descr="Screenshot of the NASA Aero Instagram account.">
            <a:extLst>
              <a:ext uri="{FF2B5EF4-FFF2-40B4-BE49-F238E27FC236}">
                <a16:creationId xmlns:a16="http://schemas.microsoft.com/office/drawing/2014/main" id="{88F67E2E-817E-67A8-53A0-A91093BD9788}"/>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6213435" y="3438647"/>
            <a:ext cx="3083968" cy="2556944"/>
          </a:xfrm>
          <a:prstGeom prst="rect">
            <a:avLst/>
          </a:prstGeom>
        </p:spPr>
      </p:pic>
      <p:grpSp>
        <p:nvGrpSpPr>
          <p:cNvPr id="35" name="Group 34" descr="Facebook icon.">
            <a:extLst>
              <a:ext uri="{FF2B5EF4-FFF2-40B4-BE49-F238E27FC236}">
                <a16:creationId xmlns:a16="http://schemas.microsoft.com/office/drawing/2014/main" id="{1D8809D4-33C0-4478-966C-93034CADA1BE}"/>
              </a:ext>
            </a:extLst>
          </p:cNvPr>
          <p:cNvGrpSpPr/>
          <p:nvPr/>
        </p:nvGrpSpPr>
        <p:grpSpPr>
          <a:xfrm>
            <a:off x="9824706" y="1362207"/>
            <a:ext cx="2133600" cy="1983596"/>
            <a:chOff x="9194268" y="1305446"/>
            <a:chExt cx="2133600" cy="1983596"/>
          </a:xfrm>
        </p:grpSpPr>
        <p:sp>
          <p:nvSpPr>
            <p:cNvPr id="36" name="TextBox 35">
              <a:extLst>
                <a:ext uri="{FF2B5EF4-FFF2-40B4-BE49-F238E27FC236}">
                  <a16:creationId xmlns:a16="http://schemas.microsoft.com/office/drawing/2014/main" id="{E964D92A-2189-3D4A-7B67-E022A2019D8B}"/>
                </a:ext>
              </a:extLst>
            </p:cNvPr>
            <p:cNvSpPr txBox="1"/>
            <p:nvPr/>
          </p:nvSpPr>
          <p:spPr>
            <a:xfrm>
              <a:off x="9194268" y="2888932"/>
              <a:ext cx="21336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1698CD"/>
                  </a:solidFill>
                  <a:effectLst/>
                  <a:uLnTx/>
                  <a:uFillTx/>
                  <a:latin typeface="Arial"/>
                  <a:ea typeface="+mn-ea"/>
                  <a:cs typeface="+mn-cs"/>
                </a:rPr>
                <a:t>@</a:t>
              </a:r>
              <a:r>
                <a:rPr kumimoji="0" lang="en-US" sz="2000" b="0" i="0" u="none" strike="noStrike" kern="1200" cap="none" spc="0" normalizeH="0" baseline="0" noProof="0" err="1">
                  <a:ln>
                    <a:noFill/>
                  </a:ln>
                  <a:solidFill>
                    <a:srgbClr val="1698CD"/>
                  </a:solidFill>
                  <a:effectLst/>
                  <a:uLnTx/>
                  <a:uFillTx/>
                  <a:latin typeface="Arial"/>
                  <a:ea typeface="+mn-ea"/>
                  <a:cs typeface="+mn-cs"/>
                </a:rPr>
                <a:t>NASAAero</a:t>
              </a:r>
              <a:endParaRPr kumimoji="0" lang="en-US" sz="2000" b="0" i="0" u="none" strike="noStrike" kern="1200" cap="none" spc="0" normalizeH="0" baseline="0" noProof="0">
                <a:ln>
                  <a:noFill/>
                </a:ln>
                <a:solidFill>
                  <a:srgbClr val="1698CD"/>
                </a:solidFill>
                <a:effectLst/>
                <a:uLnTx/>
                <a:uFillTx/>
                <a:latin typeface="Arial"/>
                <a:ea typeface="+mn-ea"/>
                <a:cs typeface="+mn-cs"/>
              </a:endParaRPr>
            </a:p>
          </p:txBody>
        </p:sp>
        <p:pic>
          <p:nvPicPr>
            <p:cNvPr id="37" name="Picture 36" descr="Facebook Icon">
              <a:extLst>
                <a:ext uri="{FF2B5EF4-FFF2-40B4-BE49-F238E27FC236}">
                  <a16:creationId xmlns:a16="http://schemas.microsoft.com/office/drawing/2014/main" id="{F83A94F6-B7FC-5993-0DD5-6CDE701FA9FC}"/>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467217" y="1305446"/>
              <a:ext cx="1587703" cy="1587703"/>
            </a:xfrm>
            <a:prstGeom prst="rect">
              <a:avLst/>
            </a:prstGeom>
          </p:spPr>
        </p:pic>
      </p:grpSp>
      <p:pic>
        <p:nvPicPr>
          <p:cNvPr id="13" name="Picture 12" descr="Screenshot of the NASA Aero Facebook account.">
            <a:extLst>
              <a:ext uri="{FF2B5EF4-FFF2-40B4-BE49-F238E27FC236}">
                <a16:creationId xmlns:a16="http://schemas.microsoft.com/office/drawing/2014/main" id="{8B161042-C9E7-AB25-409F-173D7921433F}"/>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9458963" y="3424144"/>
            <a:ext cx="2744701" cy="2571446"/>
          </a:xfrm>
          <a:prstGeom prst="rect">
            <a:avLst/>
          </a:prstGeom>
        </p:spPr>
      </p:pic>
      <p:sp>
        <p:nvSpPr>
          <p:cNvPr id="26" name="Date Placeholder 3">
            <a:extLst>
              <a:ext uri="{FF2B5EF4-FFF2-40B4-BE49-F238E27FC236}">
                <a16:creationId xmlns:a16="http://schemas.microsoft.com/office/drawing/2014/main" id="{ADA8AEEB-8A37-0243-8159-034C6E0EB93A}"/>
              </a:ext>
            </a:extLst>
          </p:cNvPr>
          <p:cNvSpPr>
            <a:spLocks noGrp="1"/>
          </p:cNvSpPr>
          <p:nvPr>
            <p:ph type="dt" sz="half" idx="10"/>
          </p:nvPr>
        </p:nvSpPr>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lumMod val="65000"/>
                    <a:lumOff val="35000"/>
                  </a:schemeClr>
                </a:solidFill>
                <a:effectLst/>
                <a:uLnTx/>
                <a:uFillTx/>
                <a:latin typeface="Arial"/>
                <a:ea typeface="+mn-ea"/>
                <a:cs typeface="+mn-cs"/>
              </a:rPr>
              <a:t>www.nasa.gov   |</a:t>
            </a:r>
          </a:p>
        </p:txBody>
      </p:sp>
      <p:sp>
        <p:nvSpPr>
          <p:cNvPr id="28" name="Slide Number Placeholder 5">
            <a:extLst>
              <a:ext uri="{FF2B5EF4-FFF2-40B4-BE49-F238E27FC236}">
                <a16:creationId xmlns:a16="http://schemas.microsoft.com/office/drawing/2014/main" id="{62662BC3-7685-0548-9B7C-B0B9B6D9F3CD}"/>
              </a:ext>
            </a:extLst>
          </p:cNvPr>
          <p:cNvSpPr>
            <a:spLocks noGrp="1"/>
          </p:cNvSpPr>
          <p:nvPr>
            <p:ph type="sldNum" sz="quarter" idx="12"/>
          </p:nvPr>
        </p:nvSpPr>
        <p:spPr/>
        <p:txBody>
          <a:bodyPr/>
          <a:lstStyle>
            <a:lvl1pPr>
              <a:defRPr sz="8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chemeClr val="tx1">
                    <a:lumMod val="65000"/>
                    <a:lumOff val="35000"/>
                  </a:schemeClr>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800" b="0" i="0" u="none" strike="noStrike" kern="1200" cap="none" spc="0" normalizeH="0" baseline="0" noProof="0">
              <a:ln>
                <a:noFill/>
              </a:ln>
              <a:solidFill>
                <a:schemeClr val="tx1">
                  <a:lumMod val="65000"/>
                  <a:lumOff val="35000"/>
                </a:schemeClr>
              </a:solidFill>
              <a:effectLst/>
              <a:uLnTx/>
              <a:uFillTx/>
              <a:latin typeface="Arial"/>
              <a:ea typeface="+mn-ea"/>
              <a:cs typeface="+mn-cs"/>
            </a:endParaRPr>
          </a:p>
        </p:txBody>
      </p:sp>
    </p:spTree>
    <p:extLst>
      <p:ext uri="{BB962C8B-B14F-4D97-AF65-F5344CB8AC3E}">
        <p14:creationId xmlns:p14="http://schemas.microsoft.com/office/powerpoint/2010/main" val="23984784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197CE-954D-8E7C-C5A3-1E1A2E2B09D8}"/>
              </a:ext>
            </a:extLst>
          </p:cNvPr>
          <p:cNvSpPr>
            <a:spLocks noGrp="1"/>
          </p:cNvSpPr>
          <p:nvPr>
            <p:ph type="title" idx="4294967295"/>
          </p:nvPr>
        </p:nvSpPr>
        <p:spPr/>
        <p:txBody>
          <a:bodyPr/>
          <a:lstStyle/>
          <a:p>
            <a:r>
              <a:rPr lang="en-US">
                <a:solidFill>
                  <a:schemeClr val="bg1"/>
                </a:solidFill>
              </a:rPr>
              <a:t>Thank You</a:t>
            </a:r>
          </a:p>
        </p:txBody>
      </p:sp>
      <p:pic>
        <p:nvPicPr>
          <p:cNvPr id="4" name="Picture 3" descr="NASA Logo">
            <a:extLst>
              <a:ext uri="{FF2B5EF4-FFF2-40B4-BE49-F238E27FC236}">
                <a16:creationId xmlns:a16="http://schemas.microsoft.com/office/drawing/2014/main" id="{17D50D8C-1FE3-31E4-D752-E518AB115F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9379" t="12984" r="2408" b="13104"/>
          <a:stretch/>
        </p:blipFill>
        <p:spPr>
          <a:xfrm>
            <a:off x="3754581" y="1295400"/>
            <a:ext cx="5084619" cy="4260273"/>
          </a:xfrm>
          <a:prstGeom prst="rect">
            <a:avLst/>
          </a:prstGeom>
        </p:spPr>
      </p:pic>
    </p:spTree>
    <p:extLst>
      <p:ext uri="{BB962C8B-B14F-4D97-AF65-F5344CB8AC3E}">
        <p14:creationId xmlns:p14="http://schemas.microsoft.com/office/powerpoint/2010/main" val="32193811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White Link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144FF5E3-63CF-49D4-A0AC-7F0655252FF1}" vid="{3783D7D7-0C66-4BF0-A920-2BD1B7D6F928}"/>
    </a:ext>
  </a:extLst>
</a:theme>
</file>

<file path=ppt/theme/theme5.xml><?xml version="1.0" encoding="utf-8"?>
<a:theme xmlns:a="http://schemas.openxmlformats.org/drawingml/2006/main" name="2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144FF5E3-63CF-49D4-A0AC-7F0655252FF1}" vid="{3783D7D7-0C66-4BF0-A920-2BD1B7D6F928}"/>
    </a:ext>
  </a:extLst>
</a:theme>
</file>

<file path=ppt/theme/theme6.xml><?xml version="1.0" encoding="utf-8"?>
<a:theme xmlns:a="http://schemas.openxmlformats.org/drawingml/2006/main" name="2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6" id="{144FF5E3-63CF-49D4-A0AC-7F0655252FF1}" vid="{3783D7D7-0C66-4BF0-A920-2BD1B7D6F928}"/>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file>

<file path=customXml/item2.xml><?xml version="1.0" encoding="utf-8"?>
<ct:contentTypeSchema xmlns:ct="http://schemas.microsoft.com/office/2006/metadata/contentType" xmlns:ma="http://schemas.microsoft.com/office/2006/metadata/properties/metaAttributes" ct:_="" ma:_="" ma:contentTypeName="Document" ma:contentTypeID="0x010100F34C4D8774FD8F47B54B305EFCD489BC" ma:contentTypeVersion="45" ma:contentTypeDescription="Create a new document." ma:contentTypeScope="" ma:versionID="09aec77ec3caa19ddd69df9d632dd386">
  <xsd:schema xmlns:xsd="http://www.w3.org/2001/XMLSchema" xmlns:xs="http://www.w3.org/2001/XMLSchema" xmlns:p="http://schemas.microsoft.com/office/2006/metadata/properties" xmlns:ns2="afabbe7d-0a25-46d0-8d52-810e5de2dcc5" xmlns:ns3="d900e117-17a0-4b24-9e47-511ef1d02c43" targetNamespace="http://schemas.microsoft.com/office/2006/metadata/properties" ma:root="true" ma:fieldsID="7c163da2a0231e2cb18347fb7f08928e" ns2:_="" ns3:_="">
    <xsd:import namespace="afabbe7d-0a25-46d0-8d52-810e5de2dcc5"/>
    <xsd:import namespace="d900e117-17a0-4b24-9e47-511ef1d02c43"/>
    <xsd:element name="properties">
      <xsd:complexType>
        <xsd:sequence>
          <xsd:element name="documentManagement">
            <xsd:complexType>
              <xsd:all>
                <xsd:element ref="ns2:Date" minOccurs="0"/>
                <xsd:element ref="ns2:Audience" minOccurs="0"/>
                <xsd:element ref="ns2:Presenter" minOccurs="0"/>
                <xsd:element ref="ns2:MediaServiceMetadata" minOccurs="0"/>
                <xsd:element ref="ns2:MediaServiceFastMetadata" minOccurs="0"/>
                <xsd:element ref="ns2:Presenter1"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abbe7d-0a25-46d0-8d52-810e5de2dcc5" elementFormDefault="qualified">
    <xsd:import namespace="http://schemas.microsoft.com/office/2006/documentManagement/types"/>
    <xsd:import namespace="http://schemas.microsoft.com/office/infopath/2007/PartnerControls"/>
    <xsd:element name="Date" ma:index="8" nillable="true" ma:displayName="Date" ma:description="Year and Month presentation was given, in format YYYY MM" ma:internalName="Date" ma:readOnly="false">
      <xsd:simpleType>
        <xsd:restriction base="dms:Text">
          <xsd:maxLength value="255"/>
        </xsd:restriction>
      </xsd:simpleType>
    </xsd:element>
    <xsd:element name="Audience" ma:index="9" nillable="true" ma:displayName="Audience" ma:default="NASA" ma:description="Original audience for presentation" ma:format="Dropdown" ma:internalName="Audience" ma:readOnly="false">
      <xsd:simpleType>
        <xsd:union memberTypes="dms:Text">
          <xsd:simpleType>
            <xsd:restriction base="dms:Choice">
              <xsd:enumeration value="NASA"/>
              <xsd:enumeration value="Congress"/>
              <xsd:enumeration value="OMB"/>
              <xsd:enumeration value="NAC"/>
              <xsd:enumeration value="ASEB"/>
              <xsd:enumeration value="AIAA"/>
              <xsd:enumeration value="National Academies of Science"/>
              <xsd:enumeration value="ICAO"/>
              <xsd:enumeration value="IFAR"/>
            </xsd:restriction>
          </xsd:simpleType>
        </xsd:union>
      </xsd:simpleType>
    </xsd:element>
    <xsd:element name="Presenter" ma:index="10" nillable="true" ma:displayName="Presenter" ma:description="Name of person who presented the briefing" ma:internalName="Presenter" ma:readOnly="false">
      <xsd:simpleType>
        <xsd:restriction base="dms:Text">
          <xsd:maxLength value="255"/>
        </xsd:restriction>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Presenter1" ma:index="13" nillable="true" ma:displayName="Presenter1" ma:format="Dropdown" ma:list="UserInfo" ma:SharePointGroup="0" ma:internalName="Presenter1">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ternalName="MediaServiceDateTake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b8fed53-8211-4a74-ac43-5cbdcd2143d0}" ma:internalName="TaxCatchAll" ma:showField="CatchAllData" ma:web="79a67442-70fe-4deb-b6bd-988e3ccd54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624B4D-6BCD-444D-818C-506AC84BC9FC}">
  <ds:schemaRefs>
    <ds:schemaRef ds:uri="http://schemas.microsoft.com/sharepoint/v3/contenttype/forms"/>
  </ds:schemaRefs>
</ds:datastoreItem>
</file>

<file path=customXml/itemProps2.xml><?xml version="1.0" encoding="utf-8"?>
<ds:datastoreItem xmlns:ds="http://schemas.openxmlformats.org/officeDocument/2006/customXml" ds:itemID="{000F7D53-AFCB-45DA-BAC0-0495D99EDED6}">
  <ds:schemaRefs>
    <ds:schemaRef ds:uri="afabbe7d-0a25-46d0-8d52-810e5de2dcc5"/>
    <ds:schemaRef ds:uri="d900e117-17a0-4b24-9e47-511ef1d02c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otalTime>234</TotalTime>
  <Words>2457</Words>
  <Application>Microsoft Macintosh PowerPoint</Application>
  <PresentationFormat>Widescreen</PresentationFormat>
  <Paragraphs>290</Paragraphs>
  <Slides>16</Slides>
  <Notes>16</Notes>
  <HiddenSlides>0</HiddenSlides>
  <MMClips>0</MMClips>
  <ScaleCrop>false</ScaleCrop>
  <HeadingPairs>
    <vt:vector size="6" baseType="variant">
      <vt:variant>
        <vt:lpstr>Fonts Used</vt:lpstr>
      </vt:variant>
      <vt:variant>
        <vt:i4>9</vt:i4>
      </vt:variant>
      <vt:variant>
        <vt:lpstr>Theme</vt:lpstr>
      </vt:variant>
      <vt:variant>
        <vt:i4>6</vt:i4>
      </vt:variant>
      <vt:variant>
        <vt:lpstr>Slide Titles</vt:lpstr>
      </vt:variant>
      <vt:variant>
        <vt:i4>16</vt:i4>
      </vt:variant>
    </vt:vector>
  </HeadingPairs>
  <TitlesOfParts>
    <vt:vector size="31" baseType="lpstr">
      <vt:lpstr>Aptos</vt:lpstr>
      <vt:lpstr>Aptos Display</vt:lpstr>
      <vt:lpstr>Arial</vt:lpstr>
      <vt:lpstr>Arial Black</vt:lpstr>
      <vt:lpstr>Arial,Sans-Serif</vt:lpstr>
      <vt:lpstr>Calibri</vt:lpstr>
      <vt:lpstr>Helvetica</vt:lpstr>
      <vt:lpstr>Segoe UI</vt:lpstr>
      <vt:lpstr>System Font Regular</vt:lpstr>
      <vt:lpstr>Office Theme</vt:lpstr>
      <vt:lpstr>1_Office Theme</vt:lpstr>
      <vt:lpstr>2_Office Theme</vt:lpstr>
      <vt:lpstr>21_Office Theme</vt:lpstr>
      <vt:lpstr>24_Office Theme</vt:lpstr>
      <vt:lpstr>22_Office Theme</vt:lpstr>
      <vt:lpstr>Aeronautics Research Mission Directorate Real Progress. Real Value.</vt:lpstr>
      <vt:lpstr>NASA Aeronautics is One of Five Mission Directorates</vt:lpstr>
      <vt:lpstr>Where Does NASA Aeronautics Research Happen?</vt:lpstr>
      <vt:lpstr>Aviation is Vital to our Nation’s Economy</vt:lpstr>
      <vt:lpstr>Four Transformations for Sustainability, Greater Mobility, and Economic Growth</vt:lpstr>
      <vt:lpstr>Ultra-Efficient Airliners</vt:lpstr>
      <vt:lpstr>Sustainable Flight National Partnership with ...</vt:lpstr>
      <vt:lpstr>Real Progress. Real Value.</vt:lpstr>
      <vt:lpstr>Hypersonics</vt:lpstr>
      <vt:lpstr>PowerPoint Presentation</vt:lpstr>
      <vt:lpstr>Airspace Operations and Safety Program with … </vt:lpstr>
      <vt:lpstr>Innovation Ecosystem</vt:lpstr>
      <vt:lpstr>Progress: Delivering Innovative Impact</vt:lpstr>
      <vt:lpstr>University Innovation Project Expands the Innovation Ecosystem</vt:lpstr>
      <vt:lpstr>Follow Us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Gipson, Lillian (HQ-JA010)[Venesco &amp; SaiTech Joint Venture LLC]</dc:creator>
  <cp:lastModifiedBy>Koelling, John H. (LARC-E1)</cp:lastModifiedBy>
  <cp:revision>11</cp:revision>
  <cp:lastPrinted>2024-03-20T20:36:40Z</cp:lastPrinted>
  <dcterms:created xsi:type="dcterms:W3CDTF">2024-02-29T18:10:26Z</dcterms:created>
  <dcterms:modified xsi:type="dcterms:W3CDTF">2025-03-29T19:25:32Z</dcterms:modified>
</cp:coreProperties>
</file>