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4"/>
  </p:notesMasterIdLst>
  <p:sldIdLst>
    <p:sldId id="261" r:id="rId2"/>
    <p:sldId id="269" r:id="rId3"/>
    <p:sldId id="262" r:id="rId4"/>
    <p:sldId id="263" r:id="rId5"/>
    <p:sldId id="258" r:id="rId6"/>
    <p:sldId id="260" r:id="rId7"/>
    <p:sldId id="267" r:id="rId8"/>
    <p:sldId id="264" r:id="rId9"/>
    <p:sldId id="265" r:id="rId10"/>
    <p:sldId id="266" r:id="rId11"/>
    <p:sldId id="268"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F2A4E-8173-446C-925D-D8EA94430DA3}" v="19" dt="2025-03-31T20:39:28.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94660"/>
  </p:normalViewPr>
  <p:slideViewPr>
    <p:cSldViewPr snapToGrid="0">
      <p:cViewPr varScale="1">
        <p:scale>
          <a:sx n="114" d="100"/>
          <a:sy n="114" d="100"/>
        </p:scale>
        <p:origin x="3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F5E50-00BE-43A8-A3FD-FF531E2353A2}"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AF45A-1C6C-4F6D-808B-4F46D3D1EBF9}" type="slidenum">
              <a:rPr lang="en-US" smtClean="0"/>
              <a:t>‹#›</a:t>
            </a:fld>
            <a:endParaRPr lang="en-US"/>
          </a:p>
        </p:txBody>
      </p:sp>
    </p:spTree>
    <p:extLst>
      <p:ext uri="{BB962C8B-B14F-4D97-AF65-F5344CB8AC3E}">
        <p14:creationId xmlns:p14="http://schemas.microsoft.com/office/powerpoint/2010/main" val="1704506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Tree>
    <p:extLst>
      <p:ext uri="{BB962C8B-B14F-4D97-AF65-F5344CB8AC3E}">
        <p14:creationId xmlns:p14="http://schemas.microsoft.com/office/powerpoint/2010/main" val="171137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fld id="{D5D457E1-3E90-418D-8075-C2880F7596F8}" type="slidenum">
              <a:rPr lang="en-US" smtClean="0"/>
              <a:t>‹#›</a:t>
            </a:fld>
            <a:endParaRPr lang="en-US"/>
          </a:p>
        </p:txBody>
      </p:sp>
    </p:spTree>
    <p:extLst>
      <p:ext uri="{BB962C8B-B14F-4D97-AF65-F5344CB8AC3E}">
        <p14:creationId xmlns:p14="http://schemas.microsoft.com/office/powerpoint/2010/main" val="3717543751"/>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guide id="3" pos="6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fld id="{050EACB6-789F-43DE-8AA6-C491B3C55599}" type="datetimeFigureOut">
              <a:rPr lang="en-US" smtClean="0"/>
              <a:t>4/2/2025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endParaRPr lang="en-US"/>
          </a:p>
        </p:txBody>
      </p:sp>
      <p:sp>
        <p:nvSpPr>
          <p:cNvPr id="8" name="Slide Number Placeholder 5"/>
          <p:cNvSpPr txBox="1">
            <a:spLocks/>
          </p:cNvSpPr>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extLst>
      <p:ext uri="{BB962C8B-B14F-4D97-AF65-F5344CB8AC3E}">
        <p14:creationId xmlns:p14="http://schemas.microsoft.com/office/powerpoint/2010/main" val="85886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fld id="{050EACB6-789F-43DE-8AA6-C491B3C55599}" type="datetimeFigureOut">
              <a:rPr lang="en-US" smtClean="0"/>
              <a:t>4/2/2025</a:t>
            </a:fld>
            <a:endParaRPr 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endParaRPr lang="en-US"/>
          </a:p>
        </p:txBody>
      </p:sp>
      <p:sp>
        <p:nvSpPr>
          <p:cNvPr id="10" name="Slide Number Placeholder 5"/>
          <p:cNvSpPr txBox="1">
            <a:spLocks/>
          </p:cNvSpPr>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extLst>
      <p:ext uri="{BB962C8B-B14F-4D97-AF65-F5344CB8AC3E}">
        <p14:creationId xmlns:p14="http://schemas.microsoft.com/office/powerpoint/2010/main" val="358492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fld id="{D5D457E1-3E90-418D-8075-C2880F7596F8}" type="slidenum">
              <a:rPr lang="en-US" smtClean="0"/>
              <a:t>‹#›</a:t>
            </a:fld>
            <a:endParaRPr lang="en-US"/>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a:t>Click to edit Master title style</a:t>
            </a:r>
          </a:p>
        </p:txBody>
      </p:sp>
    </p:spTree>
    <p:extLst>
      <p:ext uri="{BB962C8B-B14F-4D97-AF65-F5344CB8AC3E}">
        <p14:creationId xmlns:p14="http://schemas.microsoft.com/office/powerpoint/2010/main" val="39271457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fld id="{050EACB6-789F-43DE-8AA6-C491B3C55599}" type="datetimeFigureOut">
              <a:rPr lang="en-US" smtClean="0"/>
              <a:t>4/2/2025</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endParaRPr lang="en-US"/>
          </a:p>
        </p:txBody>
      </p:sp>
      <p:sp>
        <p:nvSpPr>
          <p:cNvPr id="5" name="Slide Number Placeholder 5"/>
          <p:cNvSpPr txBox="1">
            <a:spLocks/>
          </p:cNvSpPr>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extLst>
      <p:ext uri="{BB962C8B-B14F-4D97-AF65-F5344CB8AC3E}">
        <p14:creationId xmlns:p14="http://schemas.microsoft.com/office/powerpoint/2010/main" val="146692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fld id="{050EACB6-789F-43DE-8AA6-C491B3C55599}" type="datetimeFigureOut">
              <a:rPr lang="en-US" smtClean="0"/>
              <a:t>4/2/2025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endParaRPr lang="en-US"/>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fld id="{D5D457E1-3E90-418D-8075-C2880F7596F8}" type="slidenum">
              <a:rPr lang="en-US" smtClean="0"/>
              <a:t>‹#›</a:t>
            </a:fld>
            <a:endParaRPr lang="en-US"/>
          </a:p>
        </p:txBody>
      </p:sp>
    </p:spTree>
    <p:extLst>
      <p:ext uri="{BB962C8B-B14F-4D97-AF65-F5344CB8AC3E}">
        <p14:creationId xmlns:p14="http://schemas.microsoft.com/office/powerpoint/2010/main" val="87360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fld id="{050EACB6-789F-43DE-8AA6-C491B3C55599}" type="datetimeFigureOut">
              <a:rPr lang="en-US" smtClean="0"/>
              <a:t>4/2/2025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endParaRPr lang="en-US"/>
          </a:p>
        </p:txBody>
      </p:sp>
      <p:sp>
        <p:nvSpPr>
          <p:cNvPr id="8" name="Slide Number Placeholder 5"/>
          <p:cNvSpPr txBox="1">
            <a:spLocks/>
          </p:cNvSpPr>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extLst>
      <p:ext uri="{BB962C8B-B14F-4D97-AF65-F5344CB8AC3E}">
        <p14:creationId xmlns:p14="http://schemas.microsoft.com/office/powerpoint/2010/main" val="237384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fld id="{050EACB6-789F-43DE-8AA6-C491B3C55599}" type="datetimeFigureOut">
              <a:rPr lang="en-US" smtClean="0"/>
              <a:t>4/2/2025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endParaRPr lang="en-US"/>
          </a:p>
        </p:txBody>
      </p:sp>
      <p:sp>
        <p:nvSpPr>
          <p:cNvPr id="7" name="Slide Number Placeholder 5"/>
          <p:cNvSpPr txBox="1">
            <a:spLocks/>
          </p:cNvSpPr>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extLst>
      <p:ext uri="{BB962C8B-B14F-4D97-AF65-F5344CB8AC3E}">
        <p14:creationId xmlns:p14="http://schemas.microsoft.com/office/powerpoint/2010/main" val="148368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092" y="0"/>
            <a:ext cx="12161520" cy="1124307"/>
          </a:xfrm>
          <a:prstGeom prst="rect">
            <a:avLst/>
          </a:prstGeom>
        </p:spPr>
      </p:pic>
    </p:spTree>
    <p:extLst>
      <p:ext uri="{BB962C8B-B14F-4D97-AF65-F5344CB8AC3E}">
        <p14:creationId xmlns:p14="http://schemas.microsoft.com/office/powerpoint/2010/main" val="2497131181"/>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tif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ABF3E3-0ED1-F43B-74BE-9C6919FA4E6B}"/>
              </a:ext>
            </a:extLst>
          </p:cNvPr>
          <p:cNvSpPr txBox="1"/>
          <p:nvPr/>
        </p:nvSpPr>
        <p:spPr>
          <a:xfrm>
            <a:off x="1857492" y="2598003"/>
            <a:ext cx="8477016" cy="1200329"/>
          </a:xfrm>
          <a:prstGeom prst="rect">
            <a:avLst/>
          </a:prstGeom>
          <a:noFill/>
        </p:spPr>
        <p:txBody>
          <a:bodyPr wrap="square" rtlCol="0">
            <a:spAutoFit/>
          </a:bodyPr>
          <a:lstStyle/>
          <a:p>
            <a:pPr algn="ctr"/>
            <a:r>
              <a:rPr lang="en-US" sz="2400" dirty="0">
                <a:solidFill>
                  <a:schemeClr val="bg1"/>
                </a:solidFill>
              </a:rPr>
              <a:t>Thermoplastics Development for Exploration Applications:</a:t>
            </a:r>
          </a:p>
          <a:p>
            <a:pPr algn="ctr"/>
            <a:r>
              <a:rPr lang="en-US" sz="2400" dirty="0">
                <a:solidFill>
                  <a:schemeClr val="bg1"/>
                </a:solidFill>
              </a:rPr>
              <a:t>Mantis Composites Summary of AS4/LM-PAEK Coupons and TDEA-300 Collars</a:t>
            </a:r>
          </a:p>
        </p:txBody>
      </p:sp>
      <p:sp>
        <p:nvSpPr>
          <p:cNvPr id="9" name="TextBox 8">
            <a:extLst>
              <a:ext uri="{FF2B5EF4-FFF2-40B4-BE49-F238E27FC236}">
                <a16:creationId xmlns:a16="http://schemas.microsoft.com/office/drawing/2014/main" id="{E7C3E93A-818D-11CA-6624-B7326D283F52}"/>
              </a:ext>
            </a:extLst>
          </p:cNvPr>
          <p:cNvSpPr txBox="1"/>
          <p:nvPr/>
        </p:nvSpPr>
        <p:spPr>
          <a:xfrm>
            <a:off x="1857492" y="4362894"/>
            <a:ext cx="8477016" cy="707886"/>
          </a:xfrm>
          <a:prstGeom prst="rect">
            <a:avLst/>
          </a:prstGeom>
          <a:noFill/>
        </p:spPr>
        <p:txBody>
          <a:bodyPr wrap="square" rtlCol="0">
            <a:spAutoFit/>
          </a:bodyPr>
          <a:lstStyle/>
          <a:p>
            <a:pPr algn="ctr"/>
            <a:r>
              <a:rPr lang="en-US" sz="2000" dirty="0">
                <a:solidFill>
                  <a:schemeClr val="bg1"/>
                </a:solidFill>
              </a:rPr>
              <a:t>William Mulhearn, NASA GSFC/541</a:t>
            </a:r>
          </a:p>
          <a:p>
            <a:pPr algn="ctr"/>
            <a:r>
              <a:rPr lang="en-US" sz="2000" dirty="0">
                <a:solidFill>
                  <a:schemeClr val="bg1"/>
                </a:solidFill>
              </a:rPr>
              <a:t>March 31, 2025</a:t>
            </a:r>
          </a:p>
        </p:txBody>
      </p:sp>
      <p:sp>
        <p:nvSpPr>
          <p:cNvPr id="2" name="TextBox 1">
            <a:extLst>
              <a:ext uri="{FF2B5EF4-FFF2-40B4-BE49-F238E27FC236}">
                <a16:creationId xmlns:a16="http://schemas.microsoft.com/office/drawing/2014/main" id="{AD127799-65B2-6CBE-ADFE-7DB569F8E1FE}"/>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1</a:t>
            </a:r>
          </a:p>
        </p:txBody>
      </p:sp>
    </p:spTree>
    <p:extLst>
      <p:ext uri="{BB962C8B-B14F-4D97-AF65-F5344CB8AC3E}">
        <p14:creationId xmlns:p14="http://schemas.microsoft.com/office/powerpoint/2010/main" val="322626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5371983" cy="553998"/>
          </a:xfrm>
          <a:prstGeom prst="rect">
            <a:avLst/>
          </a:prstGeom>
          <a:noFill/>
        </p:spPr>
        <p:txBody>
          <a:bodyPr wrap="none" rtlCol="0">
            <a:spAutoFit/>
          </a:bodyPr>
          <a:lstStyle/>
          <a:p>
            <a:r>
              <a:rPr lang="en-US" sz="3000" dirty="0">
                <a:latin typeface="+mj-lt"/>
              </a:rPr>
              <a:t>TDEA-300 Modelling (Method)</a:t>
            </a:r>
          </a:p>
        </p:txBody>
      </p:sp>
      <p:sp>
        <p:nvSpPr>
          <p:cNvPr id="11" name="TextBox 10">
            <a:extLst>
              <a:ext uri="{FF2B5EF4-FFF2-40B4-BE49-F238E27FC236}">
                <a16:creationId xmlns:a16="http://schemas.microsoft.com/office/drawing/2014/main" id="{7980A6ED-5192-EA22-993F-01EDE12BD8ED}"/>
              </a:ext>
            </a:extLst>
          </p:cNvPr>
          <p:cNvSpPr txBox="1"/>
          <p:nvPr/>
        </p:nvSpPr>
        <p:spPr>
          <a:xfrm>
            <a:off x="83573" y="1215471"/>
            <a:ext cx="12000272" cy="1323439"/>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Multi-scale modelling approach in two steps:</a:t>
            </a:r>
          </a:p>
          <a:p>
            <a:pPr marL="800100" marR="0" lvl="1"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rial" charset="0"/>
                <a:ea typeface="MS PGothic" charset="-128"/>
                <a:cs typeface="+mn-cs"/>
              </a:rPr>
              <a:t>Generate smeared anisotropic properties based on microstructure data (below, left). High-Fidelity Generalized Method of Cells (HFGMC) and Mori-Tanaka (MT) micromechanics theories used. NASA Multiscale Analysis Tool (NASMAT) used.</a:t>
            </a:r>
          </a:p>
          <a:p>
            <a:pPr marL="800100" marR="0" lvl="1" indent="-342900" algn="l" defTabSz="914400" rtl="0" eaLnBrk="0" fontAlgn="base" latinLnBrk="0" hangingPunct="0">
              <a:lnSpc>
                <a:spcPct val="100000"/>
              </a:lnSpc>
              <a:spcBef>
                <a:spcPct val="0"/>
              </a:spcBef>
              <a:spcAft>
                <a:spcPct val="0"/>
              </a:spcAft>
              <a:buClrTx/>
              <a:buSzTx/>
              <a:buFont typeface="+mj-lt"/>
              <a:buAutoNum type="arabicPeriod"/>
              <a:tabLst/>
              <a:defRPr/>
            </a:pPr>
            <a:r>
              <a:rPr lang="en-US" sz="1600" dirty="0">
                <a:solidFill>
                  <a:prstClr val="black"/>
                </a:solidFill>
                <a:latin typeface="Arial" charset="0"/>
                <a:ea typeface="MS PGothic" charset="-128"/>
              </a:rPr>
              <a:t>Local coordinate system mapping of engineering constants onto model (below, right). Assume that the nominal print head path is identical to the </a:t>
            </a:r>
            <a:r>
              <a:rPr lang="en-US" sz="1600" dirty="0">
                <a:solidFill>
                  <a:schemeClr val="bg1"/>
                </a:solidFill>
              </a:rPr>
              <a:t>0° fiber axis at all points.</a:t>
            </a:r>
            <a:endParaRPr kumimoji="0" lang="en-US" sz="1600" b="0" i="0" u="none" strike="noStrike" kern="1200" cap="none" spc="0" normalizeH="0" baseline="0" noProof="0" dirty="0">
              <a:ln>
                <a:noFill/>
              </a:ln>
              <a:solidFill>
                <a:prstClr val="black"/>
              </a:solidFill>
              <a:effectLst/>
              <a:uLnTx/>
              <a:uFillTx/>
              <a:latin typeface="Arial" charset="0"/>
              <a:ea typeface="MS PGothic" charset="-128"/>
              <a:cs typeface="+mn-cs"/>
            </a:endParaRPr>
          </a:p>
        </p:txBody>
      </p:sp>
      <p:pic>
        <p:nvPicPr>
          <p:cNvPr id="2" name="Picture 1">
            <a:extLst>
              <a:ext uri="{FF2B5EF4-FFF2-40B4-BE49-F238E27FC236}">
                <a16:creationId xmlns:a16="http://schemas.microsoft.com/office/drawing/2014/main" id="{E2AFE1D7-6B6C-4E37-6573-7911E3ECB2A1}"/>
              </a:ext>
            </a:extLst>
          </p:cNvPr>
          <p:cNvPicPr>
            <a:picLocks noChangeAspect="1"/>
          </p:cNvPicPr>
          <p:nvPr/>
        </p:nvPicPr>
        <p:blipFill>
          <a:blip r:embed="rId2"/>
          <a:stretch>
            <a:fillRect/>
          </a:stretch>
        </p:blipFill>
        <p:spPr>
          <a:xfrm>
            <a:off x="517283" y="2632882"/>
            <a:ext cx="5355771" cy="2804439"/>
          </a:xfrm>
          <a:prstGeom prst="rect">
            <a:avLst/>
          </a:prstGeom>
        </p:spPr>
      </p:pic>
      <p:pic>
        <p:nvPicPr>
          <p:cNvPr id="3" name="Picture 2">
            <a:extLst>
              <a:ext uri="{FF2B5EF4-FFF2-40B4-BE49-F238E27FC236}">
                <a16:creationId xmlns:a16="http://schemas.microsoft.com/office/drawing/2014/main" id="{A65C6711-B4C1-1DEA-BDC9-3D41EEBA59DE}"/>
              </a:ext>
            </a:extLst>
          </p:cNvPr>
          <p:cNvPicPr>
            <a:picLocks noChangeAspect="1"/>
          </p:cNvPicPr>
          <p:nvPr/>
        </p:nvPicPr>
        <p:blipFill>
          <a:blip r:embed="rId3"/>
          <a:stretch>
            <a:fillRect/>
          </a:stretch>
        </p:blipFill>
        <p:spPr>
          <a:xfrm>
            <a:off x="4413372" y="4441015"/>
            <a:ext cx="1409722" cy="1064790"/>
          </a:xfrm>
          <a:prstGeom prst="rect">
            <a:avLst/>
          </a:prstGeom>
        </p:spPr>
      </p:pic>
      <p:sp>
        <p:nvSpPr>
          <p:cNvPr id="5" name="TextBox 4">
            <a:extLst>
              <a:ext uri="{FF2B5EF4-FFF2-40B4-BE49-F238E27FC236}">
                <a16:creationId xmlns:a16="http://schemas.microsoft.com/office/drawing/2014/main" id="{6F261B9E-0E74-9F85-2C37-689512EB536A}"/>
              </a:ext>
            </a:extLst>
          </p:cNvPr>
          <p:cNvSpPr txBox="1"/>
          <p:nvPr/>
        </p:nvSpPr>
        <p:spPr>
          <a:xfrm>
            <a:off x="4798071" y="4138127"/>
            <a:ext cx="118258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Arial" charset="0"/>
                <a:ea typeface="MS PGothic" charset="-128"/>
                <a:cs typeface="+mn-cs"/>
              </a:rPr>
              <a:t>VOID SCALE</a:t>
            </a:r>
          </a:p>
        </p:txBody>
      </p:sp>
      <p:pic>
        <p:nvPicPr>
          <p:cNvPr id="6" name="Picture 5">
            <a:extLst>
              <a:ext uri="{FF2B5EF4-FFF2-40B4-BE49-F238E27FC236}">
                <a16:creationId xmlns:a16="http://schemas.microsoft.com/office/drawing/2014/main" id="{A6FFEE2B-0840-E5D7-8B44-CFAB74026EC5}"/>
              </a:ext>
            </a:extLst>
          </p:cNvPr>
          <p:cNvPicPr>
            <a:picLocks noChangeAspect="1"/>
          </p:cNvPicPr>
          <p:nvPr/>
        </p:nvPicPr>
        <p:blipFill>
          <a:blip r:embed="rId4"/>
          <a:stretch>
            <a:fillRect/>
          </a:stretch>
        </p:blipFill>
        <p:spPr>
          <a:xfrm rot="5400000">
            <a:off x="5990960" y="2958314"/>
            <a:ext cx="3657600" cy="2743199"/>
          </a:xfrm>
          <a:prstGeom prst="rect">
            <a:avLst/>
          </a:prstGeom>
        </p:spPr>
      </p:pic>
      <p:sp>
        <p:nvSpPr>
          <p:cNvPr id="7" name="TextBox 6">
            <a:extLst>
              <a:ext uri="{FF2B5EF4-FFF2-40B4-BE49-F238E27FC236}">
                <a16:creationId xmlns:a16="http://schemas.microsoft.com/office/drawing/2014/main" id="{03F85E75-D781-3211-79D1-EE4D24DA7051}"/>
              </a:ext>
            </a:extLst>
          </p:cNvPr>
          <p:cNvSpPr txBox="1"/>
          <p:nvPr/>
        </p:nvSpPr>
        <p:spPr>
          <a:xfrm>
            <a:off x="6587615" y="6140017"/>
            <a:ext cx="2565193"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Print Path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(Nominal Fiber Path)</a:t>
            </a:r>
          </a:p>
        </p:txBody>
      </p:sp>
      <p:pic>
        <p:nvPicPr>
          <p:cNvPr id="8" name="Picture 7">
            <a:extLst>
              <a:ext uri="{FF2B5EF4-FFF2-40B4-BE49-F238E27FC236}">
                <a16:creationId xmlns:a16="http://schemas.microsoft.com/office/drawing/2014/main" id="{01E1F440-6130-11E7-5EF3-F81E7950A535}"/>
              </a:ext>
            </a:extLst>
          </p:cNvPr>
          <p:cNvPicPr>
            <a:picLocks noChangeAspect="1"/>
          </p:cNvPicPr>
          <p:nvPr/>
        </p:nvPicPr>
        <p:blipFill>
          <a:blip r:embed="rId5"/>
          <a:stretch>
            <a:fillRect/>
          </a:stretch>
        </p:blipFill>
        <p:spPr>
          <a:xfrm>
            <a:off x="9451953" y="2822431"/>
            <a:ext cx="2286000" cy="3076063"/>
          </a:xfrm>
          <a:prstGeom prst="rect">
            <a:avLst/>
          </a:prstGeom>
        </p:spPr>
      </p:pic>
      <p:pic>
        <p:nvPicPr>
          <p:cNvPr id="9" name="Picture 8">
            <a:extLst>
              <a:ext uri="{FF2B5EF4-FFF2-40B4-BE49-F238E27FC236}">
                <a16:creationId xmlns:a16="http://schemas.microsoft.com/office/drawing/2014/main" id="{5F64800D-F0E4-4E37-D4C2-786C8DB3A0EF}"/>
              </a:ext>
            </a:extLst>
          </p:cNvPr>
          <p:cNvPicPr>
            <a:picLocks noChangeAspect="1"/>
          </p:cNvPicPr>
          <p:nvPr/>
        </p:nvPicPr>
        <p:blipFill>
          <a:blip r:embed="rId6"/>
          <a:stretch>
            <a:fillRect/>
          </a:stretch>
        </p:blipFill>
        <p:spPr>
          <a:xfrm>
            <a:off x="10786235" y="5373672"/>
            <a:ext cx="752475" cy="676275"/>
          </a:xfrm>
          <a:prstGeom prst="rect">
            <a:avLst/>
          </a:prstGeom>
        </p:spPr>
      </p:pic>
      <p:sp>
        <p:nvSpPr>
          <p:cNvPr id="10" name="TextBox 9">
            <a:extLst>
              <a:ext uri="{FF2B5EF4-FFF2-40B4-BE49-F238E27FC236}">
                <a16:creationId xmlns:a16="http://schemas.microsoft.com/office/drawing/2014/main" id="{9C21D2FC-126E-E290-7EBF-28F5BB5CB925}"/>
              </a:ext>
            </a:extLst>
          </p:cNvPr>
          <p:cNvSpPr txBox="1"/>
          <p:nvPr/>
        </p:nvSpPr>
        <p:spPr>
          <a:xfrm>
            <a:off x="3554575" y="5145863"/>
            <a:ext cx="1096775"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S PGothic" charset="-128"/>
                <a:cs typeface="+mn-cs"/>
              </a:rPr>
              <a:t>Spherical Void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S PGothic" charset="-128"/>
                <a:cs typeface="+mn-cs"/>
              </a:rPr>
              <a:t>MT model</a:t>
            </a:r>
          </a:p>
        </p:txBody>
      </p:sp>
      <p:sp>
        <p:nvSpPr>
          <p:cNvPr id="12" name="Arrow: Right 11">
            <a:extLst>
              <a:ext uri="{FF2B5EF4-FFF2-40B4-BE49-F238E27FC236}">
                <a16:creationId xmlns:a16="http://schemas.microsoft.com/office/drawing/2014/main" id="{36032C3E-9B65-0E5F-F308-1BFD78F2A11E}"/>
              </a:ext>
            </a:extLst>
          </p:cNvPr>
          <p:cNvSpPr/>
          <p:nvPr/>
        </p:nvSpPr>
        <p:spPr>
          <a:xfrm rot="20252055">
            <a:off x="3192278" y="3539488"/>
            <a:ext cx="832614" cy="207211"/>
          </a:xfrm>
          <a:prstGeom prst="rightArrow">
            <a:avLst/>
          </a:pr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Arrow: Right 12">
            <a:extLst>
              <a:ext uri="{FF2B5EF4-FFF2-40B4-BE49-F238E27FC236}">
                <a16:creationId xmlns:a16="http://schemas.microsoft.com/office/drawing/2014/main" id="{25B10243-C231-2383-6109-4C76F6028F78}"/>
              </a:ext>
            </a:extLst>
          </p:cNvPr>
          <p:cNvSpPr/>
          <p:nvPr/>
        </p:nvSpPr>
        <p:spPr>
          <a:xfrm rot="5400000">
            <a:off x="4466578" y="4126869"/>
            <a:ext cx="369544" cy="208872"/>
          </a:xfrm>
          <a:prstGeom prst="rightArrow">
            <a:avLst/>
          </a:pr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15" name="Table 14">
            <a:extLst>
              <a:ext uri="{FF2B5EF4-FFF2-40B4-BE49-F238E27FC236}">
                <a16:creationId xmlns:a16="http://schemas.microsoft.com/office/drawing/2014/main" id="{CBB844B0-6445-C522-E04F-56B3A6D92EA2}"/>
              </a:ext>
            </a:extLst>
          </p:cNvPr>
          <p:cNvGraphicFramePr>
            <a:graphicFrameLocks noGrp="1"/>
          </p:cNvGraphicFramePr>
          <p:nvPr>
            <p:extLst>
              <p:ext uri="{D42A27DB-BD31-4B8C-83A1-F6EECF244321}">
                <p14:modId xmlns:p14="http://schemas.microsoft.com/office/powerpoint/2010/main" val="3475449963"/>
              </p:ext>
            </p:extLst>
          </p:nvPr>
        </p:nvGraphicFramePr>
        <p:xfrm>
          <a:off x="450210" y="5988901"/>
          <a:ext cx="5674842" cy="738263"/>
        </p:xfrm>
        <a:graphic>
          <a:graphicData uri="http://schemas.openxmlformats.org/drawingml/2006/table">
            <a:tbl>
              <a:tblPr firstRow="1" bandRow="1">
                <a:tableStyleId>{5C22544A-7EE6-4342-B048-85BDC9FD1C3A}</a:tableStyleId>
              </a:tblPr>
              <a:tblGrid>
                <a:gridCol w="630538">
                  <a:extLst>
                    <a:ext uri="{9D8B030D-6E8A-4147-A177-3AD203B41FA5}">
                      <a16:colId xmlns:a16="http://schemas.microsoft.com/office/drawing/2014/main" val="4085364919"/>
                    </a:ext>
                  </a:extLst>
                </a:gridCol>
                <a:gridCol w="630538">
                  <a:extLst>
                    <a:ext uri="{9D8B030D-6E8A-4147-A177-3AD203B41FA5}">
                      <a16:colId xmlns:a16="http://schemas.microsoft.com/office/drawing/2014/main" val="4022346569"/>
                    </a:ext>
                  </a:extLst>
                </a:gridCol>
                <a:gridCol w="630538">
                  <a:extLst>
                    <a:ext uri="{9D8B030D-6E8A-4147-A177-3AD203B41FA5}">
                      <a16:colId xmlns:a16="http://schemas.microsoft.com/office/drawing/2014/main" val="3975791032"/>
                    </a:ext>
                  </a:extLst>
                </a:gridCol>
                <a:gridCol w="630538">
                  <a:extLst>
                    <a:ext uri="{9D8B030D-6E8A-4147-A177-3AD203B41FA5}">
                      <a16:colId xmlns:a16="http://schemas.microsoft.com/office/drawing/2014/main" val="2856193270"/>
                    </a:ext>
                  </a:extLst>
                </a:gridCol>
                <a:gridCol w="630538">
                  <a:extLst>
                    <a:ext uri="{9D8B030D-6E8A-4147-A177-3AD203B41FA5}">
                      <a16:colId xmlns:a16="http://schemas.microsoft.com/office/drawing/2014/main" val="2835631760"/>
                    </a:ext>
                  </a:extLst>
                </a:gridCol>
                <a:gridCol w="630538">
                  <a:extLst>
                    <a:ext uri="{9D8B030D-6E8A-4147-A177-3AD203B41FA5}">
                      <a16:colId xmlns:a16="http://schemas.microsoft.com/office/drawing/2014/main" val="3977971513"/>
                    </a:ext>
                  </a:extLst>
                </a:gridCol>
                <a:gridCol w="630538">
                  <a:extLst>
                    <a:ext uri="{9D8B030D-6E8A-4147-A177-3AD203B41FA5}">
                      <a16:colId xmlns:a16="http://schemas.microsoft.com/office/drawing/2014/main" val="1271155708"/>
                    </a:ext>
                  </a:extLst>
                </a:gridCol>
                <a:gridCol w="630538">
                  <a:extLst>
                    <a:ext uri="{9D8B030D-6E8A-4147-A177-3AD203B41FA5}">
                      <a16:colId xmlns:a16="http://schemas.microsoft.com/office/drawing/2014/main" val="1565962957"/>
                    </a:ext>
                  </a:extLst>
                </a:gridCol>
                <a:gridCol w="630538">
                  <a:extLst>
                    <a:ext uri="{9D8B030D-6E8A-4147-A177-3AD203B41FA5}">
                      <a16:colId xmlns:a16="http://schemas.microsoft.com/office/drawing/2014/main" val="533137414"/>
                    </a:ext>
                  </a:extLst>
                </a:gridCol>
              </a:tblGrid>
              <a:tr h="463943">
                <a:tc>
                  <a:txBody>
                    <a:bodyPr/>
                    <a:lstStyle/>
                    <a:p>
                      <a:pPr algn="ctr"/>
                      <a:r>
                        <a:rPr lang="en-US" sz="1200" b="1"/>
                        <a:t>E11 (</a:t>
                      </a:r>
                      <a:r>
                        <a:rPr lang="en-US" sz="1200" b="1" err="1"/>
                        <a:t>msi</a:t>
                      </a:r>
                      <a:r>
                        <a:rPr lang="en-US" sz="1200" b="1"/>
                        <a:t>)</a:t>
                      </a:r>
                    </a:p>
                  </a:txBody>
                  <a:tcPr anchor="ctr"/>
                </a:tc>
                <a:tc>
                  <a:txBody>
                    <a:bodyPr/>
                    <a:lstStyle/>
                    <a:p>
                      <a:pPr algn="ctr"/>
                      <a:r>
                        <a:rPr lang="en-US" sz="1200" b="1"/>
                        <a:t>E22 (</a:t>
                      </a:r>
                      <a:r>
                        <a:rPr lang="en-US" sz="1200" b="1" err="1"/>
                        <a:t>msi</a:t>
                      </a:r>
                      <a:r>
                        <a:rPr lang="en-US" sz="1200" b="1"/>
                        <a:t>)</a:t>
                      </a:r>
                    </a:p>
                  </a:txBody>
                  <a:tcPr anchor="ctr"/>
                </a:tc>
                <a:tc>
                  <a:txBody>
                    <a:bodyPr/>
                    <a:lstStyle/>
                    <a:p>
                      <a:pPr algn="ctr"/>
                      <a:r>
                        <a:rPr lang="en-US" sz="1200" b="1"/>
                        <a:t>E33 (</a:t>
                      </a:r>
                      <a:r>
                        <a:rPr lang="en-US" sz="1200" b="1" err="1"/>
                        <a:t>msi</a:t>
                      </a:r>
                      <a:r>
                        <a:rPr lang="en-US" sz="1200" b="1"/>
                        <a:t>)</a:t>
                      </a:r>
                    </a:p>
                  </a:txBody>
                  <a:tcPr anchor="ctr"/>
                </a:tc>
                <a:tc>
                  <a:txBody>
                    <a:bodyPr/>
                    <a:lstStyle/>
                    <a:p>
                      <a:pPr algn="ctr"/>
                      <a:r>
                        <a:rPr lang="en-US" sz="1200" b="1"/>
                        <a:t>v23</a:t>
                      </a:r>
                    </a:p>
                  </a:txBody>
                  <a:tcPr anchor="ctr"/>
                </a:tc>
                <a:tc>
                  <a:txBody>
                    <a:bodyPr/>
                    <a:lstStyle/>
                    <a:p>
                      <a:pPr algn="ctr"/>
                      <a:r>
                        <a:rPr lang="en-US" sz="1200" b="1"/>
                        <a:t>v13</a:t>
                      </a:r>
                    </a:p>
                  </a:txBody>
                  <a:tcPr anchor="ctr"/>
                </a:tc>
                <a:tc>
                  <a:txBody>
                    <a:bodyPr/>
                    <a:lstStyle/>
                    <a:p>
                      <a:pPr algn="ctr"/>
                      <a:r>
                        <a:rPr lang="en-US" sz="1200" b="1"/>
                        <a:t>v12</a:t>
                      </a:r>
                    </a:p>
                  </a:txBody>
                  <a:tcPr anchor="ctr"/>
                </a:tc>
                <a:tc>
                  <a:txBody>
                    <a:bodyPr/>
                    <a:lstStyle/>
                    <a:p>
                      <a:pPr algn="ctr"/>
                      <a:r>
                        <a:rPr lang="en-US" sz="1200" b="1"/>
                        <a:t>G23 (</a:t>
                      </a:r>
                      <a:r>
                        <a:rPr lang="en-US" sz="1200" b="1" err="1"/>
                        <a:t>msi</a:t>
                      </a:r>
                      <a:r>
                        <a:rPr lang="en-US" sz="1200" b="1"/>
                        <a:t>)</a:t>
                      </a:r>
                    </a:p>
                  </a:txBody>
                  <a:tcPr anchor="ctr"/>
                </a:tc>
                <a:tc>
                  <a:txBody>
                    <a:bodyPr/>
                    <a:lstStyle/>
                    <a:p>
                      <a:pPr algn="ctr"/>
                      <a:r>
                        <a:rPr lang="en-US" sz="1200" b="1"/>
                        <a:t>G13 (</a:t>
                      </a:r>
                      <a:r>
                        <a:rPr lang="en-US" sz="1200" b="1" err="1"/>
                        <a:t>msi</a:t>
                      </a:r>
                      <a:r>
                        <a:rPr lang="en-US" sz="1200" b="1"/>
                        <a:t>)</a:t>
                      </a:r>
                    </a:p>
                  </a:txBody>
                  <a:tcPr anchor="ctr"/>
                </a:tc>
                <a:tc>
                  <a:txBody>
                    <a:bodyPr/>
                    <a:lstStyle/>
                    <a:p>
                      <a:pPr algn="ctr"/>
                      <a:r>
                        <a:rPr lang="en-US" sz="1200" b="1"/>
                        <a:t>G12 (</a:t>
                      </a:r>
                      <a:r>
                        <a:rPr lang="en-US" sz="1200" b="1" err="1"/>
                        <a:t>msi</a:t>
                      </a:r>
                      <a:r>
                        <a:rPr lang="en-US" sz="1200" b="1"/>
                        <a:t>)</a:t>
                      </a:r>
                    </a:p>
                  </a:txBody>
                  <a:tcPr anchor="ctr"/>
                </a:tc>
                <a:extLst>
                  <a:ext uri="{0D108BD9-81ED-4DB2-BD59-A6C34878D82A}">
                    <a16:rowId xmlns:a16="http://schemas.microsoft.com/office/drawing/2014/main" val="109138065"/>
                  </a:ext>
                </a:extLst>
              </a:tr>
              <a:tr h="249816">
                <a:tc>
                  <a:txBody>
                    <a:bodyPr/>
                    <a:lstStyle/>
                    <a:p>
                      <a:pPr algn="ctr"/>
                      <a:r>
                        <a:rPr lang="en-US" sz="1200" b="1"/>
                        <a:t>11.0</a:t>
                      </a:r>
                    </a:p>
                  </a:txBody>
                  <a:tcPr anchor="ctr"/>
                </a:tc>
                <a:tc>
                  <a:txBody>
                    <a:bodyPr/>
                    <a:lstStyle/>
                    <a:p>
                      <a:pPr algn="ctr"/>
                      <a:r>
                        <a:rPr lang="en-US" sz="1200" b="1"/>
                        <a:t>0.86</a:t>
                      </a:r>
                    </a:p>
                  </a:txBody>
                  <a:tcPr anchor="ctr"/>
                </a:tc>
                <a:tc>
                  <a:txBody>
                    <a:bodyPr/>
                    <a:lstStyle/>
                    <a:p>
                      <a:pPr algn="ctr"/>
                      <a:r>
                        <a:rPr lang="en-US" sz="1200" b="1"/>
                        <a:t>0.86</a:t>
                      </a:r>
                    </a:p>
                  </a:txBody>
                  <a:tcPr anchor="ctr"/>
                </a:tc>
                <a:tc>
                  <a:txBody>
                    <a:bodyPr/>
                    <a:lstStyle/>
                    <a:p>
                      <a:pPr algn="ctr"/>
                      <a:r>
                        <a:rPr lang="en-US" sz="1200" b="1"/>
                        <a:t>0.49</a:t>
                      </a:r>
                    </a:p>
                  </a:txBody>
                  <a:tcPr anchor="ctr"/>
                </a:tc>
                <a:tc>
                  <a:txBody>
                    <a:bodyPr/>
                    <a:lstStyle/>
                    <a:p>
                      <a:pPr algn="ctr"/>
                      <a:r>
                        <a:rPr lang="en-US" sz="1200" b="1"/>
                        <a:t>0.37</a:t>
                      </a:r>
                    </a:p>
                  </a:txBody>
                  <a:tcPr anchor="ctr"/>
                </a:tc>
                <a:tc>
                  <a:txBody>
                    <a:bodyPr/>
                    <a:lstStyle/>
                    <a:p>
                      <a:pPr algn="ctr"/>
                      <a:r>
                        <a:rPr lang="en-US" sz="1200" b="1"/>
                        <a:t>0.29</a:t>
                      </a:r>
                    </a:p>
                  </a:txBody>
                  <a:tcPr anchor="ctr"/>
                </a:tc>
                <a:tc>
                  <a:txBody>
                    <a:bodyPr/>
                    <a:lstStyle/>
                    <a:p>
                      <a:pPr algn="ctr"/>
                      <a:r>
                        <a:rPr lang="en-US" sz="1200" b="1"/>
                        <a:t>0.28</a:t>
                      </a:r>
                    </a:p>
                  </a:txBody>
                  <a:tcPr anchor="ctr"/>
                </a:tc>
                <a:tc>
                  <a:txBody>
                    <a:bodyPr/>
                    <a:lstStyle/>
                    <a:p>
                      <a:pPr algn="ctr"/>
                      <a:r>
                        <a:rPr lang="en-US" sz="1200" b="1"/>
                        <a:t>0.44</a:t>
                      </a:r>
                    </a:p>
                  </a:txBody>
                  <a:tcPr anchor="ctr"/>
                </a:tc>
                <a:tc>
                  <a:txBody>
                    <a:bodyPr/>
                    <a:lstStyle/>
                    <a:p>
                      <a:pPr algn="ctr"/>
                      <a:r>
                        <a:rPr lang="en-US" sz="1200" b="1"/>
                        <a:t>0.36</a:t>
                      </a:r>
                    </a:p>
                  </a:txBody>
                  <a:tcPr anchor="ctr"/>
                </a:tc>
                <a:extLst>
                  <a:ext uri="{0D108BD9-81ED-4DB2-BD59-A6C34878D82A}">
                    <a16:rowId xmlns:a16="http://schemas.microsoft.com/office/drawing/2014/main" val="528557480"/>
                  </a:ext>
                </a:extLst>
              </a:tr>
            </a:tbl>
          </a:graphicData>
        </a:graphic>
      </p:graphicFrame>
      <p:sp>
        <p:nvSpPr>
          <p:cNvPr id="16" name="TextBox 15">
            <a:extLst>
              <a:ext uri="{FF2B5EF4-FFF2-40B4-BE49-F238E27FC236}">
                <a16:creationId xmlns:a16="http://schemas.microsoft.com/office/drawing/2014/main" id="{CB917E80-7A90-0E76-7B14-7C60A4844FF5}"/>
              </a:ext>
            </a:extLst>
          </p:cNvPr>
          <p:cNvSpPr txBox="1"/>
          <p:nvPr/>
        </p:nvSpPr>
        <p:spPr>
          <a:xfrm>
            <a:off x="2352119" y="5681457"/>
            <a:ext cx="1871026"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MS PGothic" charset="-128"/>
                <a:cs typeface="+mn-cs"/>
              </a:rPr>
              <a:t>Engineering Constants</a:t>
            </a:r>
          </a:p>
        </p:txBody>
      </p:sp>
      <p:sp>
        <p:nvSpPr>
          <p:cNvPr id="17" name="TextBox 16">
            <a:extLst>
              <a:ext uri="{FF2B5EF4-FFF2-40B4-BE49-F238E27FC236}">
                <a16:creationId xmlns:a16="http://schemas.microsoft.com/office/drawing/2014/main" id="{B1DBE88D-76E7-0432-885E-B97EB958A345}"/>
              </a:ext>
            </a:extLst>
          </p:cNvPr>
          <p:cNvSpPr txBox="1"/>
          <p:nvPr/>
        </p:nvSpPr>
        <p:spPr>
          <a:xfrm>
            <a:off x="9390550" y="6140017"/>
            <a:ext cx="234740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Mapping </a:t>
            </a:r>
            <a:r>
              <a:rPr lang="en-US" sz="1600" dirty="0">
                <a:solidFill>
                  <a:prstClr val="black"/>
                </a:solidFill>
                <a:latin typeface="Arial" charset="0"/>
                <a:ea typeface="MS PGothic" charset="-128"/>
              </a:rPr>
              <a:t>o</a:t>
            </a:r>
            <a:r>
              <a:rPr kumimoji="0" lang="en-US" sz="1600" i="0" u="none" strike="noStrike" kern="1200" cap="none" spc="0" normalizeH="0" baseline="0" noProof="0" dirty="0" err="1">
                <a:ln>
                  <a:noFill/>
                </a:ln>
                <a:solidFill>
                  <a:prstClr val="black"/>
                </a:solidFill>
                <a:effectLst/>
                <a:uLnTx/>
                <a:uFillTx/>
                <a:latin typeface="Arial" charset="0"/>
                <a:ea typeface="MS PGothic" charset="-128"/>
                <a:cs typeface="+mn-cs"/>
              </a:rPr>
              <a:t>nto</a:t>
            </a: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 Model</a:t>
            </a:r>
          </a:p>
        </p:txBody>
      </p:sp>
      <p:sp>
        <p:nvSpPr>
          <p:cNvPr id="19" name="Rectangle 18">
            <a:extLst>
              <a:ext uri="{FF2B5EF4-FFF2-40B4-BE49-F238E27FC236}">
                <a16:creationId xmlns:a16="http://schemas.microsoft.com/office/drawing/2014/main" id="{FEB09094-9C78-802C-7005-7E9F7228962C}"/>
              </a:ext>
            </a:extLst>
          </p:cNvPr>
          <p:cNvSpPr/>
          <p:nvPr/>
        </p:nvSpPr>
        <p:spPr>
          <a:xfrm>
            <a:off x="6399776" y="2621765"/>
            <a:ext cx="45720" cy="4114800"/>
          </a:xfrm>
          <a:prstGeom prst="rect">
            <a:avLst/>
          </a:prstGeom>
          <a:gradFill>
            <a:gsLst>
              <a:gs pos="0">
                <a:schemeClr val="bg1"/>
              </a:gs>
              <a:gs pos="33000">
                <a:schemeClr val="accent1">
                  <a:lumMod val="45000"/>
                  <a:lumOff val="55000"/>
                </a:schemeClr>
              </a:gs>
              <a:gs pos="67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3F29E7C-EA65-8847-8C52-7CB4D06422B8}"/>
              </a:ext>
            </a:extLst>
          </p:cNvPr>
          <p:cNvSpPr txBox="1"/>
          <p:nvPr/>
        </p:nvSpPr>
        <p:spPr>
          <a:xfrm>
            <a:off x="11750854" y="6488668"/>
            <a:ext cx="441146" cy="369332"/>
          </a:xfrm>
          <a:prstGeom prst="rect">
            <a:avLst/>
          </a:prstGeom>
          <a:noFill/>
        </p:spPr>
        <p:txBody>
          <a:bodyPr wrap="none" rtlCol="0">
            <a:spAutoFit/>
          </a:bodyPr>
          <a:lstStyle/>
          <a:p>
            <a:r>
              <a:rPr lang="en-US" dirty="0">
                <a:solidFill>
                  <a:schemeClr val="tx1">
                    <a:lumMod val="75000"/>
                  </a:schemeClr>
                </a:solidFill>
              </a:rPr>
              <a:t>10</a:t>
            </a:r>
          </a:p>
        </p:txBody>
      </p:sp>
    </p:spTree>
    <p:extLst>
      <p:ext uri="{BB962C8B-B14F-4D97-AF65-F5344CB8AC3E}">
        <p14:creationId xmlns:p14="http://schemas.microsoft.com/office/powerpoint/2010/main" val="187917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8555547" cy="553998"/>
          </a:xfrm>
          <a:prstGeom prst="rect">
            <a:avLst/>
          </a:prstGeom>
          <a:noFill/>
        </p:spPr>
        <p:txBody>
          <a:bodyPr wrap="none" rtlCol="0">
            <a:spAutoFit/>
          </a:bodyPr>
          <a:lstStyle/>
          <a:p>
            <a:r>
              <a:rPr lang="en-US" sz="3000" dirty="0">
                <a:latin typeface="+mj-lt"/>
              </a:rPr>
              <a:t>TDEA-300 Modelling (First-Pass Implementation)</a:t>
            </a:r>
          </a:p>
        </p:txBody>
      </p:sp>
      <p:sp>
        <p:nvSpPr>
          <p:cNvPr id="14" name="TextBox 13">
            <a:extLst>
              <a:ext uri="{FF2B5EF4-FFF2-40B4-BE49-F238E27FC236}">
                <a16:creationId xmlns:a16="http://schemas.microsoft.com/office/drawing/2014/main" id="{9F3B37BF-011C-99F7-A54E-FECD520B11F6}"/>
              </a:ext>
            </a:extLst>
          </p:cNvPr>
          <p:cNvSpPr txBox="1"/>
          <p:nvPr/>
        </p:nvSpPr>
        <p:spPr>
          <a:xfrm>
            <a:off x="4221337" y="1547278"/>
            <a:ext cx="208303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S PGothic" charset="-128"/>
                <a:cs typeface="+mn-cs"/>
              </a:rPr>
              <a:t>X-Displacement</a:t>
            </a:r>
          </a:p>
        </p:txBody>
      </p:sp>
      <p:pic>
        <p:nvPicPr>
          <p:cNvPr id="18" name="Picture 17">
            <a:extLst>
              <a:ext uri="{FF2B5EF4-FFF2-40B4-BE49-F238E27FC236}">
                <a16:creationId xmlns:a16="http://schemas.microsoft.com/office/drawing/2014/main" id="{357CF194-83FC-272E-80A6-5CB4AD15EAB4}"/>
              </a:ext>
            </a:extLst>
          </p:cNvPr>
          <p:cNvPicPr>
            <a:picLocks noChangeAspect="1"/>
          </p:cNvPicPr>
          <p:nvPr/>
        </p:nvPicPr>
        <p:blipFill>
          <a:blip r:embed="rId2"/>
          <a:stretch>
            <a:fillRect/>
          </a:stretch>
        </p:blipFill>
        <p:spPr>
          <a:xfrm>
            <a:off x="3662653" y="1870890"/>
            <a:ext cx="3200400" cy="2322757"/>
          </a:xfrm>
          <a:prstGeom prst="rect">
            <a:avLst/>
          </a:prstGeom>
        </p:spPr>
      </p:pic>
      <p:pic>
        <p:nvPicPr>
          <p:cNvPr id="20" name="Picture 19">
            <a:extLst>
              <a:ext uri="{FF2B5EF4-FFF2-40B4-BE49-F238E27FC236}">
                <a16:creationId xmlns:a16="http://schemas.microsoft.com/office/drawing/2014/main" id="{312B8FFE-D1EC-39DE-AEBF-C17980C392BE}"/>
              </a:ext>
            </a:extLst>
          </p:cNvPr>
          <p:cNvPicPr>
            <a:picLocks noChangeAspect="1"/>
          </p:cNvPicPr>
          <p:nvPr/>
        </p:nvPicPr>
        <p:blipFill>
          <a:blip r:embed="rId3"/>
          <a:stretch>
            <a:fillRect/>
          </a:stretch>
        </p:blipFill>
        <p:spPr>
          <a:xfrm>
            <a:off x="7172905" y="1870890"/>
            <a:ext cx="3200400" cy="2322757"/>
          </a:xfrm>
          <a:prstGeom prst="rect">
            <a:avLst/>
          </a:prstGeom>
        </p:spPr>
      </p:pic>
      <p:pic>
        <p:nvPicPr>
          <p:cNvPr id="21" name="Picture 20">
            <a:extLst>
              <a:ext uri="{FF2B5EF4-FFF2-40B4-BE49-F238E27FC236}">
                <a16:creationId xmlns:a16="http://schemas.microsoft.com/office/drawing/2014/main" id="{F279C05B-50B4-EB82-DB0B-20D115E64EB9}"/>
              </a:ext>
            </a:extLst>
          </p:cNvPr>
          <p:cNvPicPr>
            <a:picLocks noChangeAspect="1"/>
          </p:cNvPicPr>
          <p:nvPr/>
        </p:nvPicPr>
        <p:blipFill>
          <a:blip r:embed="rId4"/>
          <a:stretch>
            <a:fillRect/>
          </a:stretch>
        </p:blipFill>
        <p:spPr>
          <a:xfrm>
            <a:off x="9971314" y="1901315"/>
            <a:ext cx="1828800" cy="2031450"/>
          </a:xfrm>
          <a:prstGeom prst="rect">
            <a:avLst/>
          </a:prstGeom>
        </p:spPr>
      </p:pic>
      <p:pic>
        <p:nvPicPr>
          <p:cNvPr id="22" name="Picture 21">
            <a:extLst>
              <a:ext uri="{FF2B5EF4-FFF2-40B4-BE49-F238E27FC236}">
                <a16:creationId xmlns:a16="http://schemas.microsoft.com/office/drawing/2014/main" id="{24EA1611-4408-8753-6188-963C44129919}"/>
              </a:ext>
            </a:extLst>
          </p:cNvPr>
          <p:cNvPicPr>
            <a:picLocks noChangeAspect="1"/>
          </p:cNvPicPr>
          <p:nvPr/>
        </p:nvPicPr>
        <p:blipFill>
          <a:blip r:embed="rId5"/>
          <a:stretch>
            <a:fillRect/>
          </a:stretch>
        </p:blipFill>
        <p:spPr>
          <a:xfrm>
            <a:off x="489723" y="3674191"/>
            <a:ext cx="2514600" cy="2893594"/>
          </a:xfrm>
          <a:prstGeom prst="rect">
            <a:avLst/>
          </a:prstGeom>
        </p:spPr>
      </p:pic>
      <p:sp>
        <p:nvSpPr>
          <p:cNvPr id="23" name="TextBox 22">
            <a:extLst>
              <a:ext uri="{FF2B5EF4-FFF2-40B4-BE49-F238E27FC236}">
                <a16:creationId xmlns:a16="http://schemas.microsoft.com/office/drawing/2014/main" id="{F2570E15-5CC0-90CB-70CF-724EA1AEC86F}"/>
              </a:ext>
            </a:extLst>
          </p:cNvPr>
          <p:cNvSpPr txBox="1"/>
          <p:nvPr/>
        </p:nvSpPr>
        <p:spPr>
          <a:xfrm>
            <a:off x="35513" y="1292690"/>
            <a:ext cx="3615336"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S PGothic" charset="-128"/>
                <a:cs typeface="+mn-cs"/>
              </a:rPr>
              <a:t>Model load introduction: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X, Y displacements of nodes under load block tied to a reference node.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Uniform Y displacement applied corresponding to 600 </a:t>
            </a:r>
            <a:r>
              <a:rPr kumimoji="0" lang="en-US" sz="1400" b="0" i="0" u="none" strike="noStrike" kern="1200" cap="none" spc="0" normalizeH="0" baseline="0" noProof="0" dirty="0" err="1">
                <a:ln>
                  <a:noFill/>
                </a:ln>
                <a:solidFill>
                  <a:prstClr val="black"/>
                </a:solidFill>
                <a:effectLst/>
                <a:uLnTx/>
                <a:uFillTx/>
                <a:latin typeface="Arial" charset="0"/>
                <a:ea typeface="MS PGothic" charset="-128"/>
                <a:cs typeface="+mn-cs"/>
              </a:rPr>
              <a:t>lbf</a:t>
            </a: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 (max load in test).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Uniform X displacement (10% of Y displacement) applied to account for lateral loading observed in test.</a:t>
            </a:r>
          </a:p>
        </p:txBody>
      </p:sp>
      <p:cxnSp>
        <p:nvCxnSpPr>
          <p:cNvPr id="24" name="Straight Arrow Connector 23">
            <a:extLst>
              <a:ext uri="{FF2B5EF4-FFF2-40B4-BE49-F238E27FC236}">
                <a16:creationId xmlns:a16="http://schemas.microsoft.com/office/drawing/2014/main" id="{C6CFD454-26F8-BCD3-E00F-9E1F50A13DAE}"/>
              </a:ext>
            </a:extLst>
          </p:cNvPr>
          <p:cNvCxnSpPr>
            <a:cxnSpLocks/>
          </p:cNvCxnSpPr>
          <p:nvPr/>
        </p:nvCxnSpPr>
        <p:spPr>
          <a:xfrm flipH="1">
            <a:off x="990600" y="3354776"/>
            <a:ext cx="315686" cy="530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83E3F740-982A-38E7-B68A-E9DE503F1C8E}"/>
              </a:ext>
            </a:extLst>
          </p:cNvPr>
          <p:cNvCxnSpPr>
            <a:cxnSpLocks/>
          </p:cNvCxnSpPr>
          <p:nvPr/>
        </p:nvCxnSpPr>
        <p:spPr>
          <a:xfrm>
            <a:off x="1306286" y="3354776"/>
            <a:ext cx="532643" cy="613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758E26DB-44D2-777D-8556-66F45719101C}"/>
              </a:ext>
            </a:extLst>
          </p:cNvPr>
          <p:cNvSpPr/>
          <p:nvPr/>
        </p:nvSpPr>
        <p:spPr>
          <a:xfrm>
            <a:off x="11618831" y="2507129"/>
            <a:ext cx="228600" cy="2286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7" name="Straight Arrow Connector 26">
            <a:extLst>
              <a:ext uri="{FF2B5EF4-FFF2-40B4-BE49-F238E27FC236}">
                <a16:creationId xmlns:a16="http://schemas.microsoft.com/office/drawing/2014/main" id="{CE4E3212-F1DC-7FD0-3482-2FF10FCA398A}"/>
              </a:ext>
            </a:extLst>
          </p:cNvPr>
          <p:cNvCxnSpPr>
            <a:cxnSpLocks/>
          </p:cNvCxnSpPr>
          <p:nvPr/>
        </p:nvCxnSpPr>
        <p:spPr>
          <a:xfrm flipH="1">
            <a:off x="11811001" y="2153920"/>
            <a:ext cx="79974" cy="331482"/>
          </a:xfrm>
          <a:prstGeom prst="straightConnector1">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F7FF666-7687-1705-7AAB-838409373513}"/>
              </a:ext>
            </a:extLst>
          </p:cNvPr>
          <p:cNvSpPr txBox="1"/>
          <p:nvPr/>
        </p:nvSpPr>
        <p:spPr>
          <a:xfrm>
            <a:off x="7731589" y="1547278"/>
            <a:ext cx="208303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S PGothic" charset="-128"/>
                <a:cs typeface="+mn-cs"/>
              </a:rPr>
              <a:t>Y-Displacement</a:t>
            </a:r>
          </a:p>
        </p:txBody>
      </p:sp>
      <p:sp>
        <p:nvSpPr>
          <p:cNvPr id="29" name="TextBox 28">
            <a:extLst>
              <a:ext uri="{FF2B5EF4-FFF2-40B4-BE49-F238E27FC236}">
                <a16:creationId xmlns:a16="http://schemas.microsoft.com/office/drawing/2014/main" id="{107160F1-FE03-12A1-ECBE-57CE7230E4DB}"/>
              </a:ext>
            </a:extLst>
          </p:cNvPr>
          <p:cNvSpPr txBox="1"/>
          <p:nvPr/>
        </p:nvSpPr>
        <p:spPr>
          <a:xfrm>
            <a:off x="9980778" y="1537945"/>
            <a:ext cx="208303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S PGothic" charset="-128"/>
                <a:cs typeface="+mn-cs"/>
              </a:rPr>
              <a:t>Hoop Right Side</a:t>
            </a:r>
          </a:p>
        </p:txBody>
      </p:sp>
      <p:sp>
        <p:nvSpPr>
          <p:cNvPr id="30" name="TextBox 29">
            <a:extLst>
              <a:ext uri="{FF2B5EF4-FFF2-40B4-BE49-F238E27FC236}">
                <a16:creationId xmlns:a16="http://schemas.microsoft.com/office/drawing/2014/main" id="{A6EB92C5-4D89-22C8-036F-7AE58546B262}"/>
              </a:ext>
            </a:extLst>
          </p:cNvPr>
          <p:cNvSpPr txBox="1"/>
          <p:nvPr/>
        </p:nvSpPr>
        <p:spPr>
          <a:xfrm>
            <a:off x="3662653" y="4428594"/>
            <a:ext cx="8304181" cy="156966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Successful first pass at correlation, modeling approach is promising.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a:solidFill>
                  <a:prstClr val="black"/>
                </a:solidFill>
                <a:latin typeface="Arial" charset="0"/>
                <a:ea typeface="MS PGothic" charset="-128"/>
              </a:rPr>
              <a:t>Simplifications were made to the model. Future work to improve correlation:</a:t>
            </a:r>
          </a:p>
          <a:p>
            <a:pPr marL="742950" lvl="1" indent="-285750" eaLnBrk="0" fontAlgn="base" hangingPunct="0">
              <a:spcBef>
                <a:spcPct val="0"/>
              </a:spcBef>
              <a:spcAft>
                <a:spcPct val="0"/>
              </a:spcAft>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Include test fixtures (saddle/block) in model explicitly to capture boundary conditions.</a:t>
            </a:r>
          </a:p>
          <a:p>
            <a:pPr marL="742950" lvl="1" indent="-285750" eaLnBrk="0" fontAlgn="base" hangingPunct="0">
              <a:spcBef>
                <a:spcPct val="0"/>
              </a:spcBef>
              <a:spcAft>
                <a:spcPct val="0"/>
              </a:spcAft>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Arial" charset="0"/>
                <a:ea typeface="MS PGothic" charset="-128"/>
                <a:cs typeface="+mn-cs"/>
              </a:rPr>
              <a:t>Verify correspondence between fiber path and print head path. Ideally model directly based on fiber path from X-ray CT.</a:t>
            </a:r>
          </a:p>
        </p:txBody>
      </p:sp>
      <p:sp>
        <p:nvSpPr>
          <p:cNvPr id="2" name="TextBox 1">
            <a:extLst>
              <a:ext uri="{FF2B5EF4-FFF2-40B4-BE49-F238E27FC236}">
                <a16:creationId xmlns:a16="http://schemas.microsoft.com/office/drawing/2014/main" id="{F36BA27E-FAC2-C616-699F-58B997F3C896}"/>
              </a:ext>
            </a:extLst>
          </p:cNvPr>
          <p:cNvSpPr txBox="1"/>
          <p:nvPr/>
        </p:nvSpPr>
        <p:spPr>
          <a:xfrm>
            <a:off x="11750854" y="6488668"/>
            <a:ext cx="424027" cy="369332"/>
          </a:xfrm>
          <a:prstGeom prst="rect">
            <a:avLst/>
          </a:prstGeom>
          <a:noFill/>
        </p:spPr>
        <p:txBody>
          <a:bodyPr wrap="none" rtlCol="0">
            <a:spAutoFit/>
          </a:bodyPr>
          <a:lstStyle/>
          <a:p>
            <a:r>
              <a:rPr lang="en-US" dirty="0">
                <a:solidFill>
                  <a:schemeClr val="tx1">
                    <a:lumMod val="75000"/>
                  </a:schemeClr>
                </a:solidFill>
              </a:rPr>
              <a:t>11</a:t>
            </a:r>
          </a:p>
        </p:txBody>
      </p:sp>
    </p:spTree>
    <p:extLst>
      <p:ext uri="{BB962C8B-B14F-4D97-AF65-F5344CB8AC3E}">
        <p14:creationId xmlns:p14="http://schemas.microsoft.com/office/powerpoint/2010/main" val="60227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9071329" cy="553998"/>
          </a:xfrm>
          <a:prstGeom prst="rect">
            <a:avLst/>
          </a:prstGeom>
          <a:noFill/>
        </p:spPr>
        <p:txBody>
          <a:bodyPr wrap="none" rtlCol="0">
            <a:spAutoFit/>
          </a:bodyPr>
          <a:lstStyle/>
          <a:p>
            <a:r>
              <a:rPr lang="en-US" sz="3000" dirty="0">
                <a:latin typeface="+mj-lt"/>
              </a:rPr>
              <a:t>Future of Composite Additive Manufacture for NASA</a:t>
            </a:r>
          </a:p>
        </p:txBody>
      </p:sp>
      <p:sp>
        <p:nvSpPr>
          <p:cNvPr id="8" name="TextBox 7">
            <a:extLst>
              <a:ext uri="{FF2B5EF4-FFF2-40B4-BE49-F238E27FC236}">
                <a16:creationId xmlns:a16="http://schemas.microsoft.com/office/drawing/2014/main" id="{8952A3EB-CEA6-4BEA-2E8B-E6504A58C2F7}"/>
              </a:ext>
            </a:extLst>
          </p:cNvPr>
          <p:cNvSpPr txBox="1"/>
          <p:nvPr/>
        </p:nvSpPr>
        <p:spPr>
          <a:xfrm>
            <a:off x="83573" y="1215471"/>
            <a:ext cx="12044696" cy="5355312"/>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 NASA composites team presented our additive manufacturing work to the Space Technology Mission Directorate review committee earlier this month. The additive manufacturing work was very well received and there is interest in composite 3D printing for secondary structures.</a:t>
            </a:r>
          </a:p>
          <a:p>
            <a:pPr marL="285750" indent="-285750">
              <a:buFont typeface="Arial" panose="020B0604020202020204" pitchFamily="34" charset="0"/>
              <a:buChar char="•"/>
            </a:pPr>
            <a:endParaRPr kumimoji="0" lang="en-US" b="0" i="0" u="none" strike="noStrike" kern="1200" cap="none" spc="0" normalizeH="0" baseline="0" noProof="0" dirty="0">
              <a:ln>
                <a:noFill/>
              </a:ln>
              <a:solidFill>
                <a:schemeClr val="bg1"/>
              </a:solidFill>
              <a:effectLst/>
              <a:uLnTx/>
              <a:uFillTx/>
              <a:latin typeface="Arial" panose="020B0604020202020204" pitchFamily="34" charset="0"/>
              <a:ea typeface="MS PGothic" charset="-128"/>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ea typeface="MS PGothic" charset="-128"/>
                <a:cs typeface="Arial" panose="020B0604020202020204" pitchFamily="34" charset="0"/>
              </a:rPr>
              <a:t>Some potential areas for engagement between Mantis Composites and NASA:</a:t>
            </a:r>
          </a:p>
          <a:p>
            <a:pPr marL="800100" lvl="1" indent="-342900">
              <a:buFont typeface="+mj-lt"/>
              <a:buAutoNum type="arabicPeriod"/>
            </a:pPr>
            <a:endParaRPr kumimoji="0" lang="en-US" b="0" i="0" u="none" strike="noStrike" kern="1200" cap="none" spc="0" normalizeH="0" baseline="0" noProof="0" dirty="0">
              <a:ln>
                <a:noFill/>
              </a:ln>
              <a:solidFill>
                <a:prstClr val="black"/>
              </a:solidFill>
              <a:effectLst/>
              <a:uLnTx/>
              <a:uFillTx/>
              <a:latin typeface="Arial" charset="0"/>
              <a:ea typeface="MS PGothic" charset="-128"/>
              <a:cs typeface="+mn-cs"/>
            </a:endParaRPr>
          </a:p>
          <a:p>
            <a:pPr marL="800100" lvl="1" indent="-342900">
              <a:buFont typeface="+mj-lt"/>
              <a:buAutoNum type="arabicPeriod"/>
            </a:pPr>
            <a:r>
              <a:rPr lang="en-US" dirty="0">
                <a:solidFill>
                  <a:prstClr val="black"/>
                </a:solidFill>
                <a:latin typeface="Arial" charset="0"/>
                <a:ea typeface="MS PGothic" charset="-128"/>
              </a:rPr>
              <a:t>Support structures for </a:t>
            </a:r>
            <a:r>
              <a:rPr lang="en-US" dirty="0" err="1">
                <a:solidFill>
                  <a:prstClr val="black"/>
                </a:solidFill>
                <a:latin typeface="Arial" charset="0"/>
                <a:ea typeface="MS PGothic" charset="-128"/>
              </a:rPr>
              <a:t>cryotanks</a:t>
            </a:r>
            <a:r>
              <a:rPr lang="en-US" dirty="0">
                <a:solidFill>
                  <a:prstClr val="black"/>
                </a:solidFill>
                <a:latin typeface="Arial" charset="0"/>
                <a:ea typeface="MS PGothic" charset="-128"/>
              </a:rPr>
              <a:t>. We are starting to look at thermal management for near zero boiloff </a:t>
            </a:r>
            <a:r>
              <a:rPr lang="en-US" dirty="0" err="1">
                <a:solidFill>
                  <a:prstClr val="black"/>
                </a:solidFill>
                <a:latin typeface="Arial" charset="0"/>
                <a:ea typeface="MS PGothic" charset="-128"/>
              </a:rPr>
              <a:t>cryotanks</a:t>
            </a:r>
            <a:r>
              <a:rPr lang="en-US" dirty="0">
                <a:solidFill>
                  <a:prstClr val="black"/>
                </a:solidFill>
                <a:latin typeface="Arial" charset="0"/>
                <a:ea typeface="MS PGothic" charset="-128"/>
              </a:rPr>
              <a:t>. Composite struts/attachments can potentially reduce thermal conductivity and mass vs. metallic baseline components. Could explore 3D printing of low thermal conductivity feedstocks.</a:t>
            </a:r>
          </a:p>
          <a:p>
            <a:pPr marL="800100" lvl="1" indent="-342900">
              <a:buFont typeface="+mj-lt"/>
              <a:buAutoNum type="arabicPeriod"/>
            </a:pPr>
            <a:endParaRPr lang="en-US" dirty="0">
              <a:solidFill>
                <a:prstClr val="black"/>
              </a:solidFill>
              <a:latin typeface="Arial" charset="0"/>
              <a:ea typeface="MS PGothic" charset="-128"/>
            </a:endParaRPr>
          </a:p>
          <a:p>
            <a:pPr marL="800100" lvl="1" indent="-342900">
              <a:buFont typeface="+mj-lt"/>
              <a:buAutoNum type="arabicPeriod"/>
            </a:pPr>
            <a:r>
              <a:rPr lang="en-US" dirty="0">
                <a:solidFill>
                  <a:prstClr val="black"/>
                </a:solidFill>
                <a:latin typeface="Arial" charset="0"/>
                <a:ea typeface="MS PGothic" charset="-128"/>
              </a:rPr>
              <a:t>Build on our modelling work to develop methods for rapid design. E.g. geometric constraints → print path → strength/stiffness estimates. In addition to more testing, we’d like to better understand the correspondence between nominal print path and actual local fiber orientation.</a:t>
            </a:r>
          </a:p>
          <a:p>
            <a:pPr marL="800100" lvl="1" indent="-342900">
              <a:buFont typeface="+mj-lt"/>
              <a:buAutoNum type="arabicPeriod"/>
            </a:pPr>
            <a:endParaRPr kumimoji="0" lang="en-US" b="0" i="0" u="none" strike="noStrike" kern="1200" cap="none" spc="0" normalizeH="0" baseline="0" noProof="0" dirty="0">
              <a:ln>
                <a:noFill/>
              </a:ln>
              <a:solidFill>
                <a:prstClr val="black"/>
              </a:solidFill>
              <a:effectLst/>
              <a:uLnTx/>
              <a:uFillTx/>
              <a:latin typeface="Arial" charset="0"/>
              <a:ea typeface="MS PGothic" charset="-128"/>
              <a:cs typeface="+mn-cs"/>
            </a:endParaRPr>
          </a:p>
          <a:p>
            <a:pPr marL="800100" lvl="1" indent="-342900">
              <a:buFont typeface="+mj-lt"/>
              <a:buAutoNum type="arabicPeriod"/>
            </a:pPr>
            <a:r>
              <a:rPr lang="en-US" dirty="0">
                <a:solidFill>
                  <a:prstClr val="black"/>
                </a:solidFill>
                <a:latin typeface="Arial" charset="0"/>
                <a:ea typeface="MS PGothic" charset="-128"/>
              </a:rPr>
              <a:t>Strategies for increasing out-of-plane strength of 3D printed parts for complex load cases. Could be z-axis reinforcement like the 5-axis collar concept, or any other post-processing steps that may help.</a:t>
            </a:r>
          </a:p>
          <a:p>
            <a:pPr marL="800100" lvl="1" indent="-342900">
              <a:buFont typeface="+mj-lt"/>
              <a:buAutoNum type="arabicPeriod"/>
            </a:pPr>
            <a:endParaRPr kumimoji="0" lang="en-US" b="0" i="0" u="none" strike="noStrike" kern="1200" cap="none" spc="0" normalizeH="0" baseline="0" noProof="0" dirty="0">
              <a:ln>
                <a:noFill/>
              </a:ln>
              <a:solidFill>
                <a:prstClr val="black"/>
              </a:solidFill>
              <a:effectLst/>
              <a:uLnTx/>
              <a:uFillTx/>
              <a:latin typeface="Arial" charset="0"/>
              <a:ea typeface="MS PGothic" charset="-128"/>
              <a:cs typeface="+mn-cs"/>
            </a:endParaRPr>
          </a:p>
          <a:p>
            <a:pPr marL="800100" lvl="1" indent="-342900">
              <a:buFont typeface="+mj-lt"/>
              <a:buAutoNum type="arabicPeriod"/>
            </a:pPr>
            <a:r>
              <a:rPr kumimoji="0" lang="en-US" b="0" i="0" u="none" strike="noStrike" kern="1200" cap="none" spc="0" normalizeH="0" baseline="0" noProof="0" dirty="0">
                <a:ln>
                  <a:noFill/>
                </a:ln>
                <a:solidFill>
                  <a:prstClr val="black"/>
                </a:solidFill>
                <a:effectLst/>
                <a:uLnTx/>
                <a:uFillTx/>
                <a:latin typeface="Arial" charset="0"/>
                <a:ea typeface="MS PGothic" charset="-128"/>
                <a:cs typeface="+mn-cs"/>
              </a:rPr>
              <a:t>E</a:t>
            </a:r>
            <a:r>
              <a:rPr lang="en-US" dirty="0" err="1">
                <a:solidFill>
                  <a:prstClr val="black"/>
                </a:solidFill>
                <a:latin typeface="Arial" charset="0"/>
                <a:ea typeface="MS PGothic" charset="-128"/>
              </a:rPr>
              <a:t>ventually</a:t>
            </a:r>
            <a:r>
              <a:rPr lang="en-US" dirty="0">
                <a:solidFill>
                  <a:prstClr val="black"/>
                </a:solidFill>
                <a:latin typeface="Arial" charset="0"/>
                <a:ea typeface="MS PGothic" charset="-128"/>
              </a:rPr>
              <a:t> we’ll be interested in developing composite 3D printing for in-space manufacture. Could leverage GSFC Instrument Design Lab for a systems study on robotic 3D printing on Lunar/Mars surface.</a:t>
            </a:r>
            <a:endParaRPr kumimoji="0" lang="en-US" b="0" i="0" u="none" strike="noStrike" kern="1200" cap="none" spc="0" normalizeH="0" baseline="0" noProof="0" dirty="0">
              <a:ln>
                <a:noFill/>
              </a:ln>
              <a:solidFill>
                <a:prstClr val="black"/>
              </a:solidFill>
              <a:effectLst/>
              <a:uLnTx/>
              <a:uFillTx/>
              <a:latin typeface="Arial" charset="0"/>
              <a:ea typeface="MS PGothic" charset="-128"/>
              <a:cs typeface="+mn-cs"/>
            </a:endParaRPr>
          </a:p>
        </p:txBody>
      </p:sp>
      <p:sp>
        <p:nvSpPr>
          <p:cNvPr id="2" name="TextBox 1">
            <a:extLst>
              <a:ext uri="{FF2B5EF4-FFF2-40B4-BE49-F238E27FC236}">
                <a16:creationId xmlns:a16="http://schemas.microsoft.com/office/drawing/2014/main" id="{8FAB89F8-13A0-4990-2DFF-DB56709E1381}"/>
              </a:ext>
            </a:extLst>
          </p:cNvPr>
          <p:cNvSpPr txBox="1"/>
          <p:nvPr/>
        </p:nvSpPr>
        <p:spPr>
          <a:xfrm>
            <a:off x="11750854" y="6488668"/>
            <a:ext cx="441146" cy="369332"/>
          </a:xfrm>
          <a:prstGeom prst="rect">
            <a:avLst/>
          </a:prstGeom>
          <a:noFill/>
        </p:spPr>
        <p:txBody>
          <a:bodyPr wrap="none" rtlCol="0">
            <a:spAutoFit/>
          </a:bodyPr>
          <a:lstStyle/>
          <a:p>
            <a:r>
              <a:rPr lang="en-US" dirty="0">
                <a:solidFill>
                  <a:schemeClr val="tx1">
                    <a:lumMod val="75000"/>
                  </a:schemeClr>
                </a:solidFill>
              </a:rPr>
              <a:t>12</a:t>
            </a:r>
          </a:p>
        </p:txBody>
      </p:sp>
    </p:spTree>
    <p:extLst>
      <p:ext uri="{BB962C8B-B14F-4D97-AF65-F5344CB8AC3E}">
        <p14:creationId xmlns:p14="http://schemas.microsoft.com/office/powerpoint/2010/main" val="97107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4022383" cy="553998"/>
          </a:xfrm>
          <a:prstGeom prst="rect">
            <a:avLst/>
          </a:prstGeom>
          <a:noFill/>
        </p:spPr>
        <p:txBody>
          <a:bodyPr wrap="none" rtlCol="0">
            <a:spAutoFit/>
          </a:bodyPr>
          <a:lstStyle/>
          <a:p>
            <a:r>
              <a:rPr lang="en-US" sz="3000" dirty="0">
                <a:latin typeface="+mj-lt"/>
              </a:rPr>
              <a:t>ASTM Coupon Testing</a:t>
            </a:r>
          </a:p>
        </p:txBody>
      </p:sp>
      <p:sp>
        <p:nvSpPr>
          <p:cNvPr id="11" name="TextBox 10">
            <a:extLst>
              <a:ext uri="{FF2B5EF4-FFF2-40B4-BE49-F238E27FC236}">
                <a16:creationId xmlns:a16="http://schemas.microsoft.com/office/drawing/2014/main" id="{7980A6ED-5192-EA22-993F-01EDE12BD8ED}"/>
              </a:ext>
            </a:extLst>
          </p:cNvPr>
          <p:cNvSpPr txBox="1"/>
          <p:nvPr/>
        </p:nvSpPr>
        <p:spPr>
          <a:xfrm>
            <a:off x="83572" y="1215471"/>
            <a:ext cx="12047993" cy="1815882"/>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Mechanical testing per American Society for Testing and Materials standards, conducted at the National Institute for Aviation Research. Tested qty. 5 of each specimen.</a:t>
            </a:r>
          </a:p>
          <a:p>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Compared modulus, strength data for Mantis Composites additively manufactured (AM) coupons against a non-AM literature reference. Both sets are continuous AS4 carbon fiber / low-melt </a:t>
            </a:r>
            <a:r>
              <a:rPr lang="en-US" sz="1600" dirty="0" err="1">
                <a:solidFill>
                  <a:schemeClr val="bg1"/>
                </a:solidFill>
                <a:latin typeface="Arial" panose="020B0604020202020204" pitchFamily="34" charset="0"/>
                <a:cs typeface="Arial" panose="020B0604020202020204" pitchFamily="34" charset="0"/>
              </a:rPr>
              <a:t>polyaryletherketone</a:t>
            </a:r>
            <a:r>
              <a:rPr lang="en-US" sz="1600" dirty="0">
                <a:solidFill>
                  <a:schemeClr val="bg1"/>
                </a:solidFill>
                <a:latin typeface="Arial" panose="020B0604020202020204" pitchFamily="34" charset="0"/>
                <a:cs typeface="Arial" panose="020B0604020202020204" pitchFamily="34" charset="0"/>
              </a:rPr>
              <a:t> (LM-PAEK). Note, this is a rough comparison with different fiber volume for illustrative purposes only. </a:t>
            </a:r>
            <a:r>
              <a:rPr lang="en-US" sz="1600" b="1" dirty="0">
                <a:solidFill>
                  <a:schemeClr val="bg1"/>
                </a:solidFill>
                <a:latin typeface="Arial" panose="020B0604020202020204" pitchFamily="34" charset="0"/>
                <a:cs typeface="Arial" panose="020B0604020202020204" pitchFamily="34" charset="0"/>
              </a:rPr>
              <a:t>Observe broadly comparable in-plane properties, significant knockdowns for AM interlaminar properties.</a:t>
            </a:r>
          </a:p>
        </p:txBody>
      </p:sp>
      <p:sp>
        <p:nvSpPr>
          <p:cNvPr id="3" name="TextBox 2">
            <a:extLst>
              <a:ext uri="{FF2B5EF4-FFF2-40B4-BE49-F238E27FC236}">
                <a16:creationId xmlns:a16="http://schemas.microsoft.com/office/drawing/2014/main" id="{7981F383-6C70-8E81-17DB-3E841178D341}"/>
              </a:ext>
            </a:extLst>
          </p:cNvPr>
          <p:cNvSpPr txBox="1"/>
          <p:nvPr/>
        </p:nvSpPr>
        <p:spPr>
          <a:xfrm>
            <a:off x="609600" y="6162117"/>
            <a:ext cx="6258757" cy="369332"/>
          </a:xfrm>
          <a:prstGeom prst="rect">
            <a:avLst/>
          </a:prstGeom>
          <a:noFill/>
        </p:spPr>
        <p:txBody>
          <a:bodyPr wrap="square" rtlCol="0">
            <a:spAutoFit/>
          </a:bodyPr>
          <a:lstStyle/>
          <a:p>
            <a:pPr marL="320040" marR="0" lvl="0" indent="-228600" algn="l" defTabSz="914400" rtl="0" eaLnBrk="0" fontAlgn="base" latinLnBrk="0" hangingPunct="0">
              <a:lnSpc>
                <a:spcPct val="100000"/>
              </a:lnSpc>
              <a:spcBef>
                <a:spcPct val="0"/>
              </a:spcBef>
              <a:spcAft>
                <a:spcPct val="0"/>
              </a:spcAft>
              <a:buClrTx/>
              <a:buSzTx/>
              <a:buFontTx/>
              <a:buAutoNum type="alphaLcParenBoth"/>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S PGothic" charset="-128"/>
                <a:cs typeface="Arial" panose="020B0604020202020204" pitchFamily="34" charset="0"/>
              </a:rPr>
              <a:t>National Institute for Aviation Research, Wichita State University, NCAMP Project Number NPN 072001</a:t>
            </a:r>
          </a:p>
          <a:p>
            <a:pPr marL="320040" marR="0" lvl="0" indent="-228600" algn="l" defTabSz="914400" rtl="0" eaLnBrk="0" fontAlgn="base" latinLnBrk="0" hangingPunct="0">
              <a:lnSpc>
                <a:spcPct val="100000"/>
              </a:lnSpc>
              <a:spcBef>
                <a:spcPct val="0"/>
              </a:spcBef>
              <a:spcAft>
                <a:spcPct val="0"/>
              </a:spcAft>
              <a:buClrTx/>
              <a:buSzTx/>
              <a:buFontTx/>
              <a:buAutoNum type="alphaLcParenBoth"/>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S PGothic" charset="-128"/>
                <a:cs typeface="Arial" panose="020B0604020202020204" pitchFamily="34" charset="0"/>
              </a:rPr>
              <a:t>Intralaminar test geometry</a:t>
            </a:r>
          </a:p>
        </p:txBody>
      </p:sp>
      <p:sp>
        <p:nvSpPr>
          <p:cNvPr id="2" name="TextBox 1">
            <a:extLst>
              <a:ext uri="{FF2B5EF4-FFF2-40B4-BE49-F238E27FC236}">
                <a16:creationId xmlns:a16="http://schemas.microsoft.com/office/drawing/2014/main" id="{0A4BA00C-BD14-0027-CABD-1AF0F27810E8}"/>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2</a:t>
            </a:r>
          </a:p>
        </p:txBody>
      </p:sp>
      <p:pic>
        <p:nvPicPr>
          <p:cNvPr id="6" name="Picture 5">
            <a:extLst>
              <a:ext uri="{FF2B5EF4-FFF2-40B4-BE49-F238E27FC236}">
                <a16:creationId xmlns:a16="http://schemas.microsoft.com/office/drawing/2014/main" id="{72A83627-9F22-FF05-7150-3FCE8574D598}"/>
              </a:ext>
            </a:extLst>
          </p:cNvPr>
          <p:cNvPicPr>
            <a:picLocks noChangeAspect="1"/>
          </p:cNvPicPr>
          <p:nvPr/>
        </p:nvPicPr>
        <p:blipFill>
          <a:blip r:embed="rId2"/>
          <a:stretch>
            <a:fillRect/>
          </a:stretch>
        </p:blipFill>
        <p:spPr>
          <a:xfrm>
            <a:off x="609600" y="3225212"/>
            <a:ext cx="10972800" cy="2832765"/>
          </a:xfrm>
          <a:prstGeom prst="rect">
            <a:avLst/>
          </a:prstGeom>
        </p:spPr>
      </p:pic>
    </p:spTree>
    <p:extLst>
      <p:ext uri="{BB962C8B-B14F-4D97-AF65-F5344CB8AC3E}">
        <p14:creationId xmlns:p14="http://schemas.microsoft.com/office/powerpoint/2010/main" val="88188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8721747" cy="553998"/>
          </a:xfrm>
          <a:prstGeom prst="rect">
            <a:avLst/>
          </a:prstGeom>
          <a:noFill/>
        </p:spPr>
        <p:txBody>
          <a:bodyPr wrap="none" rtlCol="0">
            <a:spAutoFit/>
          </a:bodyPr>
          <a:lstStyle/>
          <a:p>
            <a:r>
              <a:rPr lang="en-US" sz="3000" dirty="0">
                <a:latin typeface="+mj-lt"/>
              </a:rPr>
              <a:t>Sub-Micron X-Ray CT on Mantis [45/-45]n Material</a:t>
            </a:r>
          </a:p>
        </p:txBody>
      </p:sp>
      <p:sp>
        <p:nvSpPr>
          <p:cNvPr id="11" name="TextBox 10">
            <a:extLst>
              <a:ext uri="{FF2B5EF4-FFF2-40B4-BE49-F238E27FC236}">
                <a16:creationId xmlns:a16="http://schemas.microsoft.com/office/drawing/2014/main" id="{7980A6ED-5192-EA22-993F-01EDE12BD8ED}"/>
              </a:ext>
            </a:extLst>
          </p:cNvPr>
          <p:cNvSpPr txBox="1"/>
          <p:nvPr/>
        </p:nvSpPr>
        <p:spPr>
          <a:xfrm>
            <a:off x="83573" y="1215470"/>
            <a:ext cx="6495062" cy="95410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High resolution X-ray computed tomography (CT) of Mantis Composites cont. AS4/LM-PAEK [45/-45]n material. Scans conducted at the University of Utah. Image segmentation conducted at Goddard with Dragonfly software.</a:t>
            </a:r>
          </a:p>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Strong localization of porosity at layer interface.</a:t>
            </a:r>
          </a:p>
        </p:txBody>
      </p:sp>
      <p:pic>
        <p:nvPicPr>
          <p:cNvPr id="2" name="Picture 1" descr="A picture containing indoor&#10;&#10;Description automatically generated">
            <a:extLst>
              <a:ext uri="{FF2B5EF4-FFF2-40B4-BE49-F238E27FC236}">
                <a16:creationId xmlns:a16="http://schemas.microsoft.com/office/drawing/2014/main" id="{6A4CFC24-A380-24EB-D029-1256872D9697}"/>
              </a:ext>
            </a:extLst>
          </p:cNvPr>
          <p:cNvPicPr>
            <a:picLocks noChangeAspect="1"/>
          </p:cNvPicPr>
          <p:nvPr/>
        </p:nvPicPr>
        <p:blipFill rotWithShape="1">
          <a:blip r:embed="rId2"/>
          <a:srcRect l="35846" t="52284" r="55318" b="16249"/>
          <a:stretch/>
        </p:blipFill>
        <p:spPr>
          <a:xfrm rot="10800000">
            <a:off x="625118" y="2342373"/>
            <a:ext cx="770488" cy="3657600"/>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DBBA1781-FEE5-583E-6D7A-E43EE445D51B}"/>
              </a:ext>
            </a:extLst>
          </p:cNvPr>
          <p:cNvPicPr>
            <a:picLocks noChangeAspect="1"/>
          </p:cNvPicPr>
          <p:nvPr/>
        </p:nvPicPr>
        <p:blipFill rotWithShape="1">
          <a:blip r:embed="rId3">
            <a:extLst>
              <a:ext uri="{28A0092B-C50C-407E-A947-70E740481C1C}">
                <a14:useLocalDpi xmlns:a14="http://schemas.microsoft.com/office/drawing/2010/main" val="0"/>
              </a:ext>
            </a:extLst>
          </a:blip>
          <a:srcRect l="38318" t="7990" r="19251" b="11284"/>
          <a:stretch/>
        </p:blipFill>
        <p:spPr>
          <a:xfrm>
            <a:off x="1715745" y="2338003"/>
            <a:ext cx="3417834" cy="3657600"/>
          </a:xfrm>
          <a:prstGeom prst="rect">
            <a:avLst/>
          </a:prstGeom>
        </p:spPr>
      </p:pic>
      <p:sp>
        <p:nvSpPr>
          <p:cNvPr id="6" name="TextBox 5">
            <a:extLst>
              <a:ext uri="{FF2B5EF4-FFF2-40B4-BE49-F238E27FC236}">
                <a16:creationId xmlns:a16="http://schemas.microsoft.com/office/drawing/2014/main" id="{BF9488BE-C0E8-C122-E62D-ED484236633E}"/>
              </a:ext>
            </a:extLst>
          </p:cNvPr>
          <p:cNvSpPr txBox="1"/>
          <p:nvPr/>
        </p:nvSpPr>
        <p:spPr>
          <a:xfrm>
            <a:off x="1836892" y="6088443"/>
            <a:ext cx="3175549" cy="584775"/>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Total Matrix + Fibers = 98.1 vol%</a:t>
            </a:r>
          </a:p>
          <a:p>
            <a:pPr algn="ctr"/>
            <a:r>
              <a:rPr lang="en-US" sz="1600" dirty="0">
                <a:solidFill>
                  <a:srgbClr val="FF0000"/>
                </a:solidFill>
                <a:latin typeface="Arial" panose="020B0604020202020204" pitchFamily="34" charset="0"/>
                <a:cs typeface="Arial" panose="020B0604020202020204" pitchFamily="34" charset="0"/>
              </a:rPr>
              <a:t>Total Voids = 1.9 vol%</a:t>
            </a:r>
          </a:p>
        </p:txBody>
      </p:sp>
      <p:cxnSp>
        <p:nvCxnSpPr>
          <p:cNvPr id="7" name="Straight Connector 6">
            <a:extLst>
              <a:ext uri="{FF2B5EF4-FFF2-40B4-BE49-F238E27FC236}">
                <a16:creationId xmlns:a16="http://schemas.microsoft.com/office/drawing/2014/main" id="{1667D0A3-6C8A-B090-A110-C99BDAC404DC}"/>
              </a:ext>
            </a:extLst>
          </p:cNvPr>
          <p:cNvCxnSpPr>
            <a:cxnSpLocks/>
          </p:cNvCxnSpPr>
          <p:nvPr/>
        </p:nvCxnSpPr>
        <p:spPr>
          <a:xfrm>
            <a:off x="5133579" y="4029226"/>
            <a:ext cx="548640" cy="0"/>
          </a:xfrm>
          <a:prstGeom prst="line">
            <a:avLst/>
          </a:prstGeom>
          <a:ln w="25400">
            <a:solidFill>
              <a:srgbClr val="FF0000"/>
            </a:solidFill>
            <a:prstDash val="sysDash"/>
            <a:headEnd type="triangle"/>
            <a:tailEnd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068A0E-A664-DC6A-3F56-6AB13CA7C2FC}"/>
              </a:ext>
            </a:extLst>
          </p:cNvPr>
          <p:cNvCxnSpPr>
            <a:cxnSpLocks/>
          </p:cNvCxnSpPr>
          <p:nvPr/>
        </p:nvCxnSpPr>
        <p:spPr>
          <a:xfrm>
            <a:off x="5133579" y="5092228"/>
            <a:ext cx="548640" cy="0"/>
          </a:xfrm>
          <a:prstGeom prst="line">
            <a:avLst/>
          </a:prstGeom>
          <a:ln w="25400">
            <a:solidFill>
              <a:srgbClr val="FF00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6E71D0-84BE-B311-455A-F908E3BBA431}"/>
              </a:ext>
            </a:extLst>
          </p:cNvPr>
          <p:cNvCxnSpPr>
            <a:cxnSpLocks/>
            <a:endCxn id="27" idx="1"/>
          </p:cNvCxnSpPr>
          <p:nvPr/>
        </p:nvCxnSpPr>
        <p:spPr>
          <a:xfrm flipV="1">
            <a:off x="5133579" y="5574422"/>
            <a:ext cx="1445056" cy="0"/>
          </a:xfrm>
          <a:prstGeom prst="line">
            <a:avLst/>
          </a:prstGeom>
          <a:ln w="25400">
            <a:solidFill>
              <a:srgbClr val="FF0000"/>
            </a:solidFill>
            <a:prstDash val="sysDash"/>
            <a:head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F18BBEA-FDF6-EE76-FC96-B1F9AFA411DC}"/>
              </a:ext>
            </a:extLst>
          </p:cNvPr>
          <p:cNvCxnSpPr>
            <a:cxnSpLocks/>
            <a:endCxn id="31" idx="1"/>
          </p:cNvCxnSpPr>
          <p:nvPr/>
        </p:nvCxnSpPr>
        <p:spPr>
          <a:xfrm flipV="1">
            <a:off x="5682219" y="2822044"/>
            <a:ext cx="896416" cy="120718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00E21-7040-E1C1-1D03-697F04B813C4}"/>
              </a:ext>
            </a:extLst>
          </p:cNvPr>
          <p:cNvCxnSpPr>
            <a:cxnSpLocks/>
          </p:cNvCxnSpPr>
          <p:nvPr/>
        </p:nvCxnSpPr>
        <p:spPr>
          <a:xfrm flipV="1">
            <a:off x="5682219" y="4166803"/>
            <a:ext cx="896416" cy="92542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35C39E-BBEA-AA8D-2DA1-86612549AC86}"/>
              </a:ext>
            </a:extLst>
          </p:cNvPr>
          <p:cNvCxnSpPr>
            <a:cxnSpLocks/>
            <a:endCxn id="35" idx="1"/>
          </p:cNvCxnSpPr>
          <p:nvPr/>
        </p:nvCxnSpPr>
        <p:spPr>
          <a:xfrm>
            <a:off x="6578635" y="4166803"/>
            <a:ext cx="2806748"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D675F2-3721-5A25-4C86-9ED7FF8496A1}"/>
              </a:ext>
            </a:extLst>
          </p:cNvPr>
          <p:cNvSpPr txBox="1"/>
          <p:nvPr/>
        </p:nvSpPr>
        <p:spPr>
          <a:xfrm>
            <a:off x="8885279" y="6339540"/>
            <a:ext cx="1707390" cy="338554"/>
          </a:xfrm>
          <a:prstGeom prst="rect">
            <a:avLst/>
          </a:prstGeom>
          <a:noFill/>
        </p:spPr>
        <p:txBody>
          <a:bodyPr wrap="none" rtlCol="0">
            <a:spAutoFit/>
          </a:bodyPr>
          <a:lstStyle/>
          <a:p>
            <a:pPr algn="ctr"/>
            <a:r>
              <a:rPr lang="en-US" sz="1600">
                <a:solidFill>
                  <a:srgbClr val="FF0000"/>
                </a:solidFill>
                <a:latin typeface="Arial" panose="020B0604020202020204" pitchFamily="34" charset="0"/>
                <a:cs typeface="Arial" panose="020B0604020202020204" pitchFamily="34" charset="0"/>
              </a:rPr>
              <a:t>Voids = 1.2 vol%</a:t>
            </a:r>
          </a:p>
        </p:txBody>
      </p:sp>
      <p:sp>
        <p:nvSpPr>
          <p:cNvPr id="15" name="TextBox 14">
            <a:extLst>
              <a:ext uri="{FF2B5EF4-FFF2-40B4-BE49-F238E27FC236}">
                <a16:creationId xmlns:a16="http://schemas.microsoft.com/office/drawing/2014/main" id="{3E40EBDD-2919-7B17-0C4F-36728888B111}"/>
              </a:ext>
            </a:extLst>
          </p:cNvPr>
          <p:cNvSpPr txBox="1"/>
          <p:nvPr/>
        </p:nvSpPr>
        <p:spPr>
          <a:xfrm>
            <a:off x="8885279" y="1689607"/>
            <a:ext cx="1707390" cy="338554"/>
          </a:xfrm>
          <a:prstGeom prst="rect">
            <a:avLst/>
          </a:prstGeom>
          <a:noFill/>
        </p:spPr>
        <p:txBody>
          <a:bodyPr wrap="none" rtlCol="0">
            <a:spAutoFit/>
          </a:bodyPr>
          <a:lstStyle/>
          <a:p>
            <a:pPr algn="ctr"/>
            <a:r>
              <a:rPr lang="en-US" sz="1600">
                <a:solidFill>
                  <a:srgbClr val="FF0000"/>
                </a:solidFill>
                <a:latin typeface="Arial" panose="020B0604020202020204" pitchFamily="34" charset="0"/>
                <a:cs typeface="Arial" panose="020B0604020202020204" pitchFamily="34" charset="0"/>
              </a:rPr>
              <a:t>Voids = 1.0 vol%</a:t>
            </a:r>
          </a:p>
        </p:txBody>
      </p:sp>
      <p:sp>
        <p:nvSpPr>
          <p:cNvPr id="16" name="TextBox 15">
            <a:extLst>
              <a:ext uri="{FF2B5EF4-FFF2-40B4-BE49-F238E27FC236}">
                <a16:creationId xmlns:a16="http://schemas.microsoft.com/office/drawing/2014/main" id="{C877F4C3-F200-3B28-DDF9-DAB3C33105BF}"/>
              </a:ext>
            </a:extLst>
          </p:cNvPr>
          <p:cNvSpPr txBox="1"/>
          <p:nvPr/>
        </p:nvSpPr>
        <p:spPr>
          <a:xfrm>
            <a:off x="9624122" y="5325665"/>
            <a:ext cx="1821204" cy="338554"/>
          </a:xfrm>
          <a:prstGeom prst="rect">
            <a:avLst/>
          </a:prstGeom>
          <a:noFill/>
        </p:spPr>
        <p:txBody>
          <a:bodyPr wrap="none" rtlCol="0">
            <a:spAutoFit/>
          </a:bodyPr>
          <a:lstStyle/>
          <a:p>
            <a:pPr algn="ctr"/>
            <a:r>
              <a:rPr lang="en-US" sz="1600">
                <a:solidFill>
                  <a:srgbClr val="FF0000"/>
                </a:solidFill>
                <a:latin typeface="Arial" panose="020B0604020202020204" pitchFamily="34" charset="0"/>
                <a:cs typeface="Arial" panose="020B0604020202020204" pitchFamily="34" charset="0"/>
              </a:rPr>
              <a:t>Voids = 10.9 vol%</a:t>
            </a:r>
          </a:p>
        </p:txBody>
      </p:sp>
      <p:sp>
        <p:nvSpPr>
          <p:cNvPr id="18" name="Rectangle 17">
            <a:extLst>
              <a:ext uri="{FF2B5EF4-FFF2-40B4-BE49-F238E27FC236}">
                <a16:creationId xmlns:a16="http://schemas.microsoft.com/office/drawing/2014/main" id="{8E4D5018-010B-2428-9EC3-9D0045E10E12}"/>
              </a:ext>
            </a:extLst>
          </p:cNvPr>
          <p:cNvSpPr/>
          <p:nvPr/>
        </p:nvSpPr>
        <p:spPr>
          <a:xfrm>
            <a:off x="1771623" y="5586771"/>
            <a:ext cx="68580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404600-53F5-71A7-B1FD-2E6F8E044E45}"/>
              </a:ext>
            </a:extLst>
          </p:cNvPr>
          <p:cNvSpPr/>
          <p:nvPr/>
        </p:nvSpPr>
        <p:spPr>
          <a:xfrm>
            <a:off x="1840203" y="5821901"/>
            <a:ext cx="54864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D81EA41-07B8-ACF0-68BF-522C53C1FE9B}"/>
              </a:ext>
            </a:extLst>
          </p:cNvPr>
          <p:cNvSpPr txBox="1"/>
          <p:nvPr/>
        </p:nvSpPr>
        <p:spPr>
          <a:xfrm>
            <a:off x="1802578" y="5584289"/>
            <a:ext cx="623889"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100 </a:t>
            </a:r>
            <a:r>
              <a:rPr lang="el-GR" sz="1000" b="1" i="0" dirty="0">
                <a:effectLst/>
                <a:latin typeface="Arial" panose="020B0604020202020204" pitchFamily="34" charset="0"/>
                <a:cs typeface="Arial" panose="020B0604020202020204" pitchFamily="34" charset="0"/>
              </a:rPr>
              <a:t>μ</a:t>
            </a:r>
            <a:r>
              <a:rPr lang="en-US" sz="1000" b="1" i="0" dirty="0">
                <a:effectLst/>
                <a:latin typeface="Arial" panose="020B0604020202020204" pitchFamily="34" charset="0"/>
                <a:cs typeface="Arial" panose="020B0604020202020204" pitchFamily="34" charset="0"/>
              </a:rPr>
              <a:t>m</a:t>
            </a:r>
            <a:endParaRPr lang="en-US" sz="10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6ED7BA8-BD11-35D3-74DD-F44AE550CA19}"/>
              </a:ext>
            </a:extLst>
          </p:cNvPr>
          <p:cNvSpPr/>
          <p:nvPr/>
        </p:nvSpPr>
        <p:spPr>
          <a:xfrm>
            <a:off x="1222540" y="2647476"/>
            <a:ext cx="103340" cy="147312"/>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10128B-9F06-37BC-DC70-5061878A6E9A}"/>
              </a:ext>
            </a:extLst>
          </p:cNvPr>
          <p:cNvSpPr/>
          <p:nvPr/>
        </p:nvSpPr>
        <p:spPr>
          <a:xfrm>
            <a:off x="672739" y="5369261"/>
            <a:ext cx="671571" cy="30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BD03BF6-9014-933E-95F0-09F6EBDA53CC}"/>
              </a:ext>
            </a:extLst>
          </p:cNvPr>
          <p:cNvSpPr/>
          <p:nvPr/>
        </p:nvSpPr>
        <p:spPr>
          <a:xfrm>
            <a:off x="866831" y="5563504"/>
            <a:ext cx="283386" cy="68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197737E-89A4-11C4-D3BD-7ED8789F7AD2}"/>
              </a:ext>
            </a:extLst>
          </p:cNvPr>
          <p:cNvSpPr txBox="1"/>
          <p:nvPr/>
        </p:nvSpPr>
        <p:spPr>
          <a:xfrm>
            <a:off x="749478" y="5320745"/>
            <a:ext cx="518091"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1 cm</a:t>
            </a:r>
          </a:p>
        </p:txBody>
      </p:sp>
      <p:grpSp>
        <p:nvGrpSpPr>
          <p:cNvPr id="26" name="Group 25">
            <a:extLst>
              <a:ext uri="{FF2B5EF4-FFF2-40B4-BE49-F238E27FC236}">
                <a16:creationId xmlns:a16="http://schemas.microsoft.com/office/drawing/2014/main" id="{8F592F04-F9E7-8F44-F6DE-E1EAD3F42992}"/>
              </a:ext>
            </a:extLst>
          </p:cNvPr>
          <p:cNvGrpSpPr/>
          <p:nvPr/>
        </p:nvGrpSpPr>
        <p:grpSpPr>
          <a:xfrm>
            <a:off x="6578635" y="4431422"/>
            <a:ext cx="2298683" cy="2286000"/>
            <a:chOff x="6350033" y="4289528"/>
            <a:chExt cx="2298683" cy="2286000"/>
          </a:xfrm>
        </p:grpSpPr>
        <p:pic>
          <p:nvPicPr>
            <p:cNvPr id="27" name="Picture 26" descr="A screenshot of a computer&#10;&#10;Description automatically generated with medium confidence">
              <a:extLst>
                <a:ext uri="{FF2B5EF4-FFF2-40B4-BE49-F238E27FC236}">
                  <a16:creationId xmlns:a16="http://schemas.microsoft.com/office/drawing/2014/main" id="{AF55286F-5BF1-0705-AA14-D7BEB2DE5BDE}"/>
                </a:ext>
              </a:extLst>
            </p:cNvPr>
            <p:cNvPicPr>
              <a:picLocks noChangeAspect="1"/>
            </p:cNvPicPr>
            <p:nvPr/>
          </p:nvPicPr>
          <p:blipFill rotWithShape="1">
            <a:blip r:embed="rId4">
              <a:extLst>
                <a:ext uri="{28A0092B-C50C-407E-A947-70E740481C1C}">
                  <a14:useLocalDpi xmlns:a14="http://schemas.microsoft.com/office/drawing/2010/main" val="0"/>
                </a:ext>
              </a:extLst>
            </a:blip>
            <a:srcRect l="29159" t="6020" r="23966" b="8739"/>
            <a:stretch/>
          </p:blipFill>
          <p:spPr>
            <a:xfrm>
              <a:off x="6350033" y="4289528"/>
              <a:ext cx="2298683" cy="2286000"/>
            </a:xfrm>
            <a:prstGeom prst="rect">
              <a:avLst/>
            </a:prstGeom>
          </p:spPr>
        </p:pic>
        <p:sp>
          <p:nvSpPr>
            <p:cNvPr id="28" name="Rectangle 27">
              <a:extLst>
                <a:ext uri="{FF2B5EF4-FFF2-40B4-BE49-F238E27FC236}">
                  <a16:creationId xmlns:a16="http://schemas.microsoft.com/office/drawing/2014/main" id="{73E7B3EA-20BF-70C4-C163-FA548810BD11}"/>
                </a:ext>
              </a:extLst>
            </p:cNvPr>
            <p:cNvSpPr/>
            <p:nvPr/>
          </p:nvSpPr>
          <p:spPr>
            <a:xfrm>
              <a:off x="6350033" y="4289528"/>
              <a:ext cx="363588" cy="330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logo&#10;&#10;Description automatically generated">
              <a:extLst>
                <a:ext uri="{FF2B5EF4-FFF2-40B4-BE49-F238E27FC236}">
                  <a16:creationId xmlns:a16="http://schemas.microsoft.com/office/drawing/2014/main" id="{B6A49D07-8E8E-6185-3917-C3BC38C606AA}"/>
                </a:ext>
              </a:extLst>
            </p:cNvPr>
            <p:cNvPicPr>
              <a:picLocks noChangeAspect="1"/>
            </p:cNvPicPr>
            <p:nvPr/>
          </p:nvPicPr>
          <p:blipFill>
            <a:blip r:embed="rId5"/>
            <a:stretch>
              <a:fillRect/>
            </a:stretch>
          </p:blipFill>
          <p:spPr>
            <a:xfrm>
              <a:off x="8161673" y="6306315"/>
              <a:ext cx="460917" cy="247186"/>
            </a:xfrm>
            <a:prstGeom prst="rect">
              <a:avLst/>
            </a:prstGeom>
          </p:spPr>
        </p:pic>
      </p:grpSp>
      <p:grpSp>
        <p:nvGrpSpPr>
          <p:cNvPr id="30" name="Group 29">
            <a:extLst>
              <a:ext uri="{FF2B5EF4-FFF2-40B4-BE49-F238E27FC236}">
                <a16:creationId xmlns:a16="http://schemas.microsoft.com/office/drawing/2014/main" id="{D61D53B8-E259-D5EE-5EB4-249BA2FD7A18}"/>
              </a:ext>
            </a:extLst>
          </p:cNvPr>
          <p:cNvGrpSpPr/>
          <p:nvPr/>
        </p:nvGrpSpPr>
        <p:grpSpPr>
          <a:xfrm>
            <a:off x="6578635" y="1679044"/>
            <a:ext cx="2298683" cy="2286000"/>
            <a:chOff x="6350033" y="1143000"/>
            <a:chExt cx="2298683" cy="2286000"/>
          </a:xfrm>
        </p:grpSpPr>
        <p:pic>
          <p:nvPicPr>
            <p:cNvPr id="31" name="Picture 30" descr="A picture containing text, monitor, electronics, screenshot&#10;&#10;Description automatically generated">
              <a:extLst>
                <a:ext uri="{FF2B5EF4-FFF2-40B4-BE49-F238E27FC236}">
                  <a16:creationId xmlns:a16="http://schemas.microsoft.com/office/drawing/2014/main" id="{5D988E54-A152-ADD2-E76D-02866C99AA06}"/>
                </a:ext>
              </a:extLst>
            </p:cNvPr>
            <p:cNvPicPr>
              <a:picLocks noChangeAspect="1"/>
            </p:cNvPicPr>
            <p:nvPr/>
          </p:nvPicPr>
          <p:blipFill rotWithShape="1">
            <a:blip r:embed="rId6">
              <a:extLst>
                <a:ext uri="{28A0092B-C50C-407E-A947-70E740481C1C}">
                  <a14:useLocalDpi xmlns:a14="http://schemas.microsoft.com/office/drawing/2010/main" val="0"/>
                </a:ext>
              </a:extLst>
            </a:blip>
            <a:srcRect l="29159" t="6019" r="23965" b="8739"/>
            <a:stretch/>
          </p:blipFill>
          <p:spPr>
            <a:xfrm>
              <a:off x="6350033" y="1143000"/>
              <a:ext cx="2298683" cy="2286000"/>
            </a:xfrm>
            <a:prstGeom prst="rect">
              <a:avLst/>
            </a:prstGeom>
          </p:spPr>
        </p:pic>
        <p:sp>
          <p:nvSpPr>
            <p:cNvPr id="32" name="Rectangle 31">
              <a:extLst>
                <a:ext uri="{FF2B5EF4-FFF2-40B4-BE49-F238E27FC236}">
                  <a16:creationId xmlns:a16="http://schemas.microsoft.com/office/drawing/2014/main" id="{66B68E55-4504-E414-EF24-FA04CDDA5B53}"/>
                </a:ext>
              </a:extLst>
            </p:cNvPr>
            <p:cNvSpPr/>
            <p:nvPr/>
          </p:nvSpPr>
          <p:spPr>
            <a:xfrm>
              <a:off x="6350033" y="1143000"/>
              <a:ext cx="363588" cy="330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picture containing logo&#10;&#10;Description automatically generated">
              <a:extLst>
                <a:ext uri="{FF2B5EF4-FFF2-40B4-BE49-F238E27FC236}">
                  <a16:creationId xmlns:a16="http://schemas.microsoft.com/office/drawing/2014/main" id="{A2F51CB5-23B8-FEB3-5F34-8DA70A6A9562}"/>
                </a:ext>
              </a:extLst>
            </p:cNvPr>
            <p:cNvPicPr>
              <a:picLocks noChangeAspect="1"/>
            </p:cNvPicPr>
            <p:nvPr/>
          </p:nvPicPr>
          <p:blipFill>
            <a:blip r:embed="rId5"/>
            <a:stretch>
              <a:fillRect/>
            </a:stretch>
          </p:blipFill>
          <p:spPr>
            <a:xfrm>
              <a:off x="8162777" y="3152755"/>
              <a:ext cx="460917" cy="247186"/>
            </a:xfrm>
            <a:prstGeom prst="rect">
              <a:avLst/>
            </a:prstGeom>
          </p:spPr>
        </p:pic>
      </p:grpSp>
      <p:grpSp>
        <p:nvGrpSpPr>
          <p:cNvPr id="34" name="Group 33">
            <a:extLst>
              <a:ext uri="{FF2B5EF4-FFF2-40B4-BE49-F238E27FC236}">
                <a16:creationId xmlns:a16="http://schemas.microsoft.com/office/drawing/2014/main" id="{34D5F7AF-04E4-71C4-4539-6DA1994692F3}"/>
              </a:ext>
            </a:extLst>
          </p:cNvPr>
          <p:cNvGrpSpPr/>
          <p:nvPr/>
        </p:nvGrpSpPr>
        <p:grpSpPr>
          <a:xfrm>
            <a:off x="9385383" y="3023803"/>
            <a:ext cx="2298682" cy="2286000"/>
            <a:chOff x="9156781" y="2684834"/>
            <a:chExt cx="2298682" cy="2286000"/>
          </a:xfrm>
        </p:grpSpPr>
        <p:pic>
          <p:nvPicPr>
            <p:cNvPr id="35" name="Picture 34" descr="A picture containing text, monitor, screenshot&#10;&#10;Description automatically generated">
              <a:extLst>
                <a:ext uri="{FF2B5EF4-FFF2-40B4-BE49-F238E27FC236}">
                  <a16:creationId xmlns:a16="http://schemas.microsoft.com/office/drawing/2014/main" id="{A005B306-6C73-646E-392D-8C698560099E}"/>
                </a:ext>
              </a:extLst>
            </p:cNvPr>
            <p:cNvPicPr>
              <a:picLocks noChangeAspect="1"/>
            </p:cNvPicPr>
            <p:nvPr/>
          </p:nvPicPr>
          <p:blipFill rotWithShape="1">
            <a:blip r:embed="rId7">
              <a:extLst>
                <a:ext uri="{28A0092B-C50C-407E-A947-70E740481C1C}">
                  <a14:useLocalDpi xmlns:a14="http://schemas.microsoft.com/office/drawing/2010/main" val="0"/>
                </a:ext>
              </a:extLst>
            </a:blip>
            <a:srcRect l="29160" t="6020" r="23966" b="8739"/>
            <a:stretch/>
          </p:blipFill>
          <p:spPr>
            <a:xfrm>
              <a:off x="9156781" y="2684834"/>
              <a:ext cx="2298682" cy="2286000"/>
            </a:xfrm>
            <a:prstGeom prst="rect">
              <a:avLst/>
            </a:prstGeom>
          </p:spPr>
        </p:pic>
        <p:sp>
          <p:nvSpPr>
            <p:cNvPr id="36" name="Rectangle 35">
              <a:extLst>
                <a:ext uri="{FF2B5EF4-FFF2-40B4-BE49-F238E27FC236}">
                  <a16:creationId xmlns:a16="http://schemas.microsoft.com/office/drawing/2014/main" id="{14B0A5A1-8F69-C76F-EF3E-927938003536}"/>
                </a:ext>
              </a:extLst>
            </p:cNvPr>
            <p:cNvSpPr/>
            <p:nvPr/>
          </p:nvSpPr>
          <p:spPr>
            <a:xfrm>
              <a:off x="9156781" y="2684834"/>
              <a:ext cx="363588" cy="330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logo&#10;&#10;Description automatically generated">
              <a:extLst>
                <a:ext uri="{FF2B5EF4-FFF2-40B4-BE49-F238E27FC236}">
                  <a16:creationId xmlns:a16="http://schemas.microsoft.com/office/drawing/2014/main" id="{BC519B3A-E073-8C36-246B-FC69809D614C}"/>
                </a:ext>
              </a:extLst>
            </p:cNvPr>
            <p:cNvPicPr>
              <a:picLocks noChangeAspect="1"/>
            </p:cNvPicPr>
            <p:nvPr/>
          </p:nvPicPr>
          <p:blipFill>
            <a:blip r:embed="rId5"/>
            <a:stretch>
              <a:fillRect/>
            </a:stretch>
          </p:blipFill>
          <p:spPr>
            <a:xfrm>
              <a:off x="10966361" y="4699889"/>
              <a:ext cx="460917" cy="247186"/>
            </a:xfrm>
            <a:prstGeom prst="rect">
              <a:avLst/>
            </a:prstGeom>
          </p:spPr>
        </p:pic>
      </p:grpSp>
      <p:sp>
        <p:nvSpPr>
          <p:cNvPr id="13" name="TextBox 12">
            <a:extLst>
              <a:ext uri="{FF2B5EF4-FFF2-40B4-BE49-F238E27FC236}">
                <a16:creationId xmlns:a16="http://schemas.microsoft.com/office/drawing/2014/main" id="{DAD70750-7205-CED0-B1AB-45BDE6353358}"/>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3</a:t>
            </a:r>
          </a:p>
        </p:txBody>
      </p:sp>
    </p:spTree>
    <p:extLst>
      <p:ext uri="{BB962C8B-B14F-4D97-AF65-F5344CB8AC3E}">
        <p14:creationId xmlns:p14="http://schemas.microsoft.com/office/powerpoint/2010/main" val="65595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7931467" cy="1015663"/>
          </a:xfrm>
          <a:prstGeom prst="rect">
            <a:avLst/>
          </a:prstGeom>
          <a:noFill/>
        </p:spPr>
        <p:txBody>
          <a:bodyPr wrap="none" rtlCol="0">
            <a:spAutoFit/>
          </a:bodyPr>
          <a:lstStyle/>
          <a:p>
            <a:r>
              <a:rPr lang="en-US" sz="3000" dirty="0">
                <a:latin typeface="+mj-lt"/>
              </a:rPr>
              <a:t>Sub-Micron X-Ray CT on Mantis [0]n Material</a:t>
            </a:r>
          </a:p>
          <a:p>
            <a:endParaRPr lang="en-US" sz="3000" dirty="0">
              <a:latin typeface="+mj-lt"/>
            </a:endParaRPr>
          </a:p>
        </p:txBody>
      </p:sp>
      <p:sp>
        <p:nvSpPr>
          <p:cNvPr id="11" name="TextBox 10">
            <a:extLst>
              <a:ext uri="{FF2B5EF4-FFF2-40B4-BE49-F238E27FC236}">
                <a16:creationId xmlns:a16="http://schemas.microsoft.com/office/drawing/2014/main" id="{7980A6ED-5192-EA22-993F-01EDE12BD8ED}"/>
              </a:ext>
            </a:extLst>
          </p:cNvPr>
          <p:cNvSpPr txBox="1"/>
          <p:nvPr/>
        </p:nvSpPr>
        <p:spPr>
          <a:xfrm>
            <a:off x="83573" y="1215471"/>
            <a:ext cx="12024344" cy="1569660"/>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High resolution X-ray CT also conducted on Mantis Composites cont. AS4/LM-PAEK [0]n material. These scans were used to acquire microstructure data for our collar modelling effort, because the collar parts are locally unidirectional.</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Void, fiber, matrix volume fractions obtained via segmentation. </a:t>
            </a:r>
            <a:r>
              <a:rPr lang="en-US" sz="1600" b="1" dirty="0" err="1">
                <a:solidFill>
                  <a:schemeClr val="bg1"/>
                </a:solidFill>
                <a:latin typeface="Arial" panose="020B0604020202020204" pitchFamily="34" charset="0"/>
                <a:cs typeface="Arial" panose="020B0604020202020204" pitchFamily="34" charset="0"/>
              </a:rPr>
              <a:t>V</a:t>
            </a:r>
            <a:r>
              <a:rPr lang="en-US" sz="1600" b="1" baseline="-25000" dirty="0" err="1">
                <a:solidFill>
                  <a:schemeClr val="bg1"/>
                </a:solidFill>
                <a:latin typeface="Arial" panose="020B0604020202020204" pitchFamily="34" charset="0"/>
                <a:cs typeface="Arial" panose="020B0604020202020204" pitchFamily="34" charset="0"/>
              </a:rPr>
              <a:t>void</a:t>
            </a:r>
            <a:r>
              <a:rPr lang="en-US" sz="1600" b="1" dirty="0">
                <a:solidFill>
                  <a:schemeClr val="bg1"/>
                </a:solidFill>
                <a:latin typeface="Arial" panose="020B0604020202020204" pitchFamily="34" charset="0"/>
                <a:cs typeface="Arial" panose="020B0604020202020204" pitchFamily="34" charset="0"/>
              </a:rPr>
              <a:t> = 2.4%, </a:t>
            </a:r>
            <a:r>
              <a:rPr lang="en-US" sz="1600" b="1" dirty="0" err="1">
                <a:solidFill>
                  <a:schemeClr val="bg1"/>
                </a:solidFill>
                <a:latin typeface="Arial" panose="020B0604020202020204" pitchFamily="34" charset="0"/>
                <a:cs typeface="Arial" panose="020B0604020202020204" pitchFamily="34" charset="0"/>
              </a:rPr>
              <a:t>V</a:t>
            </a:r>
            <a:r>
              <a:rPr lang="en-US" sz="1600" b="1" baseline="-25000" dirty="0" err="1">
                <a:solidFill>
                  <a:schemeClr val="bg1"/>
                </a:solidFill>
                <a:latin typeface="Arial" panose="020B0604020202020204" pitchFamily="34" charset="0"/>
                <a:cs typeface="Arial" panose="020B0604020202020204" pitchFamily="34" charset="0"/>
              </a:rPr>
              <a:t>fiber</a:t>
            </a:r>
            <a:r>
              <a:rPr lang="en-US" sz="1600" b="1" dirty="0">
                <a:solidFill>
                  <a:schemeClr val="bg1"/>
                </a:solidFill>
                <a:latin typeface="Arial" panose="020B0604020202020204" pitchFamily="34" charset="0"/>
                <a:cs typeface="Arial" panose="020B0604020202020204" pitchFamily="34" charset="0"/>
              </a:rPr>
              <a:t> = 35.8%, </a:t>
            </a:r>
            <a:r>
              <a:rPr lang="en-US" sz="1600" b="1" dirty="0" err="1">
                <a:solidFill>
                  <a:schemeClr val="bg1"/>
                </a:solidFill>
                <a:latin typeface="Arial" panose="020B0604020202020204" pitchFamily="34" charset="0"/>
                <a:cs typeface="Arial" panose="020B0604020202020204" pitchFamily="34" charset="0"/>
              </a:rPr>
              <a:t>V</a:t>
            </a:r>
            <a:r>
              <a:rPr lang="en-US" sz="1600" b="1" baseline="-25000" dirty="0" err="1">
                <a:solidFill>
                  <a:schemeClr val="bg1"/>
                </a:solidFill>
                <a:latin typeface="Arial" panose="020B0604020202020204" pitchFamily="34" charset="0"/>
                <a:cs typeface="Arial" panose="020B0604020202020204" pitchFamily="34" charset="0"/>
              </a:rPr>
              <a:t>matrix</a:t>
            </a:r>
            <a:r>
              <a:rPr lang="en-US" sz="1600" b="1" dirty="0">
                <a:solidFill>
                  <a:schemeClr val="bg1"/>
                </a:solidFill>
                <a:latin typeface="Arial" panose="020B0604020202020204" pitchFamily="34" charset="0"/>
                <a:cs typeface="Arial" panose="020B0604020202020204" pitchFamily="34" charset="0"/>
              </a:rPr>
              <a:t> = 61.8%.</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Fiber orientation obtained “manually”: pick a few representative fibers from the scan and get the (x, y, z) coordinates of the fiber end points near the edges of the CT reconstructed volume.</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Implementation of the microstructure data is shown later.</a:t>
            </a:r>
          </a:p>
        </p:txBody>
      </p:sp>
      <p:pic>
        <p:nvPicPr>
          <p:cNvPr id="2" name="Picture 1" descr="A screenshot of a computer&#10;&#10;Description automatically generated with medium confidence">
            <a:extLst>
              <a:ext uri="{FF2B5EF4-FFF2-40B4-BE49-F238E27FC236}">
                <a16:creationId xmlns:a16="http://schemas.microsoft.com/office/drawing/2014/main" id="{0C90D8ED-2E44-1957-7104-80428B0CC914}"/>
              </a:ext>
            </a:extLst>
          </p:cNvPr>
          <p:cNvPicPr>
            <a:picLocks noChangeAspect="1"/>
          </p:cNvPicPr>
          <p:nvPr/>
        </p:nvPicPr>
        <p:blipFill rotWithShape="1">
          <a:blip r:embed="rId2">
            <a:extLst>
              <a:ext uri="{28A0092B-C50C-407E-A947-70E740481C1C}">
                <a14:useLocalDpi xmlns:a14="http://schemas.microsoft.com/office/drawing/2010/main" val="0"/>
              </a:ext>
            </a:extLst>
          </a:blip>
          <a:srcRect l="16826" t="7111" r="25812" b="10723"/>
          <a:stretch/>
        </p:blipFill>
        <p:spPr>
          <a:xfrm>
            <a:off x="1274806" y="2880361"/>
            <a:ext cx="4114800" cy="3315485"/>
          </a:xfrm>
          <a:prstGeom prst="rect">
            <a:avLst/>
          </a:prstGeom>
        </p:spPr>
      </p:pic>
      <p:graphicFrame>
        <p:nvGraphicFramePr>
          <p:cNvPr id="3" name="Table 2">
            <a:extLst>
              <a:ext uri="{FF2B5EF4-FFF2-40B4-BE49-F238E27FC236}">
                <a16:creationId xmlns:a16="http://schemas.microsoft.com/office/drawing/2014/main" id="{04E19A86-B356-E533-1003-BD54E6803E4A}"/>
              </a:ext>
            </a:extLst>
          </p:cNvPr>
          <p:cNvGraphicFramePr>
            <a:graphicFrameLocks noGrp="1"/>
          </p:cNvGraphicFramePr>
          <p:nvPr>
            <p:extLst>
              <p:ext uri="{D42A27DB-BD31-4B8C-83A1-F6EECF244321}">
                <p14:modId xmlns:p14="http://schemas.microsoft.com/office/powerpoint/2010/main" val="3606331203"/>
              </p:ext>
            </p:extLst>
          </p:nvPr>
        </p:nvGraphicFramePr>
        <p:xfrm>
          <a:off x="6802396" y="2946444"/>
          <a:ext cx="3657600" cy="2095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996421456"/>
                    </a:ext>
                  </a:extLst>
                </a:gridCol>
                <a:gridCol w="609600">
                  <a:extLst>
                    <a:ext uri="{9D8B030D-6E8A-4147-A177-3AD203B41FA5}">
                      <a16:colId xmlns:a16="http://schemas.microsoft.com/office/drawing/2014/main" val="10031001"/>
                    </a:ext>
                  </a:extLst>
                </a:gridCol>
                <a:gridCol w="609600">
                  <a:extLst>
                    <a:ext uri="{9D8B030D-6E8A-4147-A177-3AD203B41FA5}">
                      <a16:colId xmlns:a16="http://schemas.microsoft.com/office/drawing/2014/main" val="3417229077"/>
                    </a:ext>
                  </a:extLst>
                </a:gridCol>
                <a:gridCol w="609600">
                  <a:extLst>
                    <a:ext uri="{9D8B030D-6E8A-4147-A177-3AD203B41FA5}">
                      <a16:colId xmlns:a16="http://schemas.microsoft.com/office/drawing/2014/main" val="3299524417"/>
                    </a:ext>
                  </a:extLst>
                </a:gridCol>
                <a:gridCol w="609600">
                  <a:extLst>
                    <a:ext uri="{9D8B030D-6E8A-4147-A177-3AD203B41FA5}">
                      <a16:colId xmlns:a16="http://schemas.microsoft.com/office/drawing/2014/main" val="3689941771"/>
                    </a:ext>
                  </a:extLst>
                </a:gridCol>
                <a:gridCol w="609600">
                  <a:extLst>
                    <a:ext uri="{9D8B030D-6E8A-4147-A177-3AD203B41FA5}">
                      <a16:colId xmlns:a16="http://schemas.microsoft.com/office/drawing/2014/main" val="761694073"/>
                    </a:ext>
                  </a:extLst>
                </a:gridCol>
              </a:tblGrid>
              <a:tr h="190500">
                <a:tc gridSpan="3">
                  <a:txBody>
                    <a:bodyPr/>
                    <a:lstStyle/>
                    <a:p>
                      <a:pPr algn="ctr" fontAlgn="b"/>
                      <a:r>
                        <a:rPr lang="en-US" sz="1100" u="none" strike="noStrike">
                          <a:effectLst/>
                        </a:rPr>
                        <a:t>Point 1</a:t>
                      </a:r>
                      <a:endParaRPr lang="en-US" sz="11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hMerge="1">
                  <a:txBody>
                    <a:bodyPr/>
                    <a:lstStyle/>
                    <a:p>
                      <a:endParaRPr lang="en-US"/>
                    </a:p>
                  </a:txBody>
                  <a:tcPr/>
                </a:tc>
                <a:tc gridSpan="3">
                  <a:txBody>
                    <a:bodyPr/>
                    <a:lstStyle/>
                    <a:p>
                      <a:pPr algn="ctr" fontAlgn="b"/>
                      <a:r>
                        <a:rPr lang="en-US" sz="1100" u="none" strike="noStrike" dirty="0">
                          <a:effectLst/>
                        </a:rPr>
                        <a:t>Point 2</a:t>
                      </a:r>
                      <a:endParaRPr lang="en-US" sz="1100" b="0"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10609"/>
                  </a:ext>
                </a:extLst>
              </a:tr>
              <a:tr h="190500">
                <a:tc>
                  <a:txBody>
                    <a:bodyPr/>
                    <a:lstStyle/>
                    <a:p>
                      <a:pPr algn="ctr" fontAlgn="b"/>
                      <a:r>
                        <a:rPr lang="en-US" sz="1100" u="none" strike="noStrike">
                          <a:effectLst/>
                        </a:rPr>
                        <a:t>x (mm)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y (mm)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z (mm)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x (mm)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y (mm)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z (mm)</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81856079"/>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0.61</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2239977"/>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0.34</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72091652"/>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0.10</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40486469"/>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0.28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0.10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0.28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17989180"/>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0.36</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94075974"/>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0.62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0.60</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09344"/>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0.61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0.58</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61346932"/>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0.54</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0.47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0.30</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5391417"/>
                  </a:ext>
                </a:extLst>
              </a:tr>
              <a:tr h="190500">
                <a:tc>
                  <a:txBody>
                    <a:bodyPr/>
                    <a:lstStyle/>
                    <a:p>
                      <a:pPr algn="ct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0.09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0.47</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0.53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0.10</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45025796"/>
                  </a:ext>
                </a:extLst>
              </a:tr>
            </a:tbl>
          </a:graphicData>
        </a:graphic>
      </p:graphicFrame>
      <p:sp>
        <p:nvSpPr>
          <p:cNvPr id="6" name="TextBox 5">
            <a:extLst>
              <a:ext uri="{FF2B5EF4-FFF2-40B4-BE49-F238E27FC236}">
                <a16:creationId xmlns:a16="http://schemas.microsoft.com/office/drawing/2014/main" id="{0D4B3C6A-5309-7A0B-9DBF-24396A04C5C9}"/>
              </a:ext>
            </a:extLst>
          </p:cNvPr>
          <p:cNvSpPr txBox="1"/>
          <p:nvPr/>
        </p:nvSpPr>
        <p:spPr>
          <a:xfrm>
            <a:off x="1274806" y="6212246"/>
            <a:ext cx="4114800" cy="584775"/>
          </a:xfrm>
          <a:prstGeom prst="rect">
            <a:avLst/>
          </a:prstGeom>
          <a:noFill/>
        </p:spPr>
        <p:txBody>
          <a:bodyPr wrap="square" rtlCol="0">
            <a:spAutoFit/>
          </a:bodyPr>
          <a:lstStyle/>
          <a:p>
            <a:pPr algn="ctr"/>
            <a:r>
              <a:rPr lang="en-US" sz="1600" dirty="0">
                <a:solidFill>
                  <a:schemeClr val="bg1"/>
                </a:solidFill>
              </a:rPr>
              <a:t>CT Reconstruction of [0]n specimen. Voids are colored red.</a:t>
            </a:r>
          </a:p>
        </p:txBody>
      </p:sp>
      <p:sp>
        <p:nvSpPr>
          <p:cNvPr id="7" name="TextBox 6">
            <a:extLst>
              <a:ext uri="{FF2B5EF4-FFF2-40B4-BE49-F238E27FC236}">
                <a16:creationId xmlns:a16="http://schemas.microsoft.com/office/drawing/2014/main" id="{B7D5614B-1A39-EE38-9D3E-C6E52147EABD}"/>
              </a:ext>
            </a:extLst>
          </p:cNvPr>
          <p:cNvSpPr txBox="1"/>
          <p:nvPr/>
        </p:nvSpPr>
        <p:spPr>
          <a:xfrm>
            <a:off x="6573796" y="5098620"/>
            <a:ext cx="4114800" cy="1569660"/>
          </a:xfrm>
          <a:prstGeom prst="rect">
            <a:avLst/>
          </a:prstGeom>
          <a:noFill/>
        </p:spPr>
        <p:txBody>
          <a:bodyPr wrap="square" rtlCol="0">
            <a:spAutoFit/>
          </a:bodyPr>
          <a:lstStyle/>
          <a:p>
            <a:pPr algn="ctr"/>
            <a:r>
              <a:rPr lang="en-US" sz="1600" dirty="0">
                <a:solidFill>
                  <a:schemeClr val="bg1"/>
                </a:solidFill>
              </a:rPr>
              <a:t>Manually measured coordinates for 9 fibers randomly selected from the CT volume. Each row corresponds to a fiber. Point 1 and Point 2 are the coordinates of the fiber near the edges of the CT bounding box. The 0° axis is approximately along x.</a:t>
            </a:r>
          </a:p>
        </p:txBody>
      </p:sp>
      <p:sp>
        <p:nvSpPr>
          <p:cNvPr id="5" name="TextBox 4">
            <a:extLst>
              <a:ext uri="{FF2B5EF4-FFF2-40B4-BE49-F238E27FC236}">
                <a16:creationId xmlns:a16="http://schemas.microsoft.com/office/drawing/2014/main" id="{884C104C-496D-A65F-C2F3-9069439BFA86}"/>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4</a:t>
            </a:r>
          </a:p>
        </p:txBody>
      </p:sp>
    </p:spTree>
    <p:extLst>
      <p:ext uri="{BB962C8B-B14F-4D97-AF65-F5344CB8AC3E}">
        <p14:creationId xmlns:p14="http://schemas.microsoft.com/office/powerpoint/2010/main" val="2168475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4581703" cy="553998"/>
          </a:xfrm>
          <a:prstGeom prst="rect">
            <a:avLst/>
          </a:prstGeom>
          <a:noFill/>
        </p:spPr>
        <p:txBody>
          <a:bodyPr wrap="none" rtlCol="0">
            <a:spAutoFit/>
          </a:bodyPr>
          <a:lstStyle/>
          <a:p>
            <a:r>
              <a:rPr lang="en-US" sz="3000" dirty="0">
                <a:latin typeface="+mj-lt"/>
              </a:rPr>
              <a:t>TDEA-300 Collar Delivery</a:t>
            </a:r>
          </a:p>
        </p:txBody>
      </p:sp>
      <p:pic>
        <p:nvPicPr>
          <p:cNvPr id="5" name="Picture 4" descr="A picture containing gear&#10;&#10;AI-generated content may be incorrect.">
            <a:extLst>
              <a:ext uri="{FF2B5EF4-FFF2-40B4-BE49-F238E27FC236}">
                <a16:creationId xmlns:a16="http://schemas.microsoft.com/office/drawing/2014/main" id="{36B51516-5963-20D4-99EB-425B25D63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851" y="3252952"/>
            <a:ext cx="3657600" cy="2743200"/>
          </a:xfrm>
          <a:prstGeom prst="rect">
            <a:avLst/>
          </a:prstGeom>
        </p:spPr>
      </p:pic>
      <p:pic>
        <p:nvPicPr>
          <p:cNvPr id="6" name="Picture 5">
            <a:extLst>
              <a:ext uri="{FF2B5EF4-FFF2-40B4-BE49-F238E27FC236}">
                <a16:creationId xmlns:a16="http://schemas.microsoft.com/office/drawing/2014/main" id="{FA1DC846-F7AA-F181-69D3-5AA026AC6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9" y="3252952"/>
            <a:ext cx="3657600" cy="2743200"/>
          </a:xfrm>
          <a:prstGeom prst="rect">
            <a:avLst/>
          </a:prstGeom>
        </p:spPr>
      </p:pic>
      <p:pic>
        <p:nvPicPr>
          <p:cNvPr id="7" name="Picture 6" descr="Text&#10;&#10;AI-generated content may be incorrect.">
            <a:extLst>
              <a:ext uri="{FF2B5EF4-FFF2-40B4-BE49-F238E27FC236}">
                <a16:creationId xmlns:a16="http://schemas.microsoft.com/office/drawing/2014/main" id="{565397AB-12C6-1A74-D2D6-74EE16B98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199" y="3252952"/>
            <a:ext cx="3657601" cy="2743200"/>
          </a:xfrm>
          <a:prstGeom prst="rect">
            <a:avLst/>
          </a:prstGeom>
        </p:spPr>
      </p:pic>
      <p:sp>
        <p:nvSpPr>
          <p:cNvPr id="8" name="TextBox 7">
            <a:extLst>
              <a:ext uri="{FF2B5EF4-FFF2-40B4-BE49-F238E27FC236}">
                <a16:creationId xmlns:a16="http://schemas.microsoft.com/office/drawing/2014/main" id="{08668BDE-15A0-1D84-C4E2-B2B7F8862CDF}"/>
              </a:ext>
            </a:extLst>
          </p:cNvPr>
          <p:cNvSpPr txBox="1"/>
          <p:nvPr/>
        </p:nvSpPr>
        <p:spPr>
          <a:xfrm>
            <a:off x="1381991" y="6106511"/>
            <a:ext cx="1492716" cy="369332"/>
          </a:xfrm>
          <a:prstGeom prst="rect">
            <a:avLst/>
          </a:prstGeom>
          <a:noFill/>
        </p:spPr>
        <p:txBody>
          <a:bodyPr wrap="none" rtlCol="0">
            <a:spAutoFit/>
          </a:bodyPr>
          <a:lstStyle/>
          <a:p>
            <a:r>
              <a:rPr lang="en-US" dirty="0">
                <a:solidFill>
                  <a:schemeClr val="bg1"/>
                </a:solidFill>
              </a:rPr>
              <a:t>TDEA-300-A</a:t>
            </a:r>
          </a:p>
        </p:txBody>
      </p:sp>
      <p:sp>
        <p:nvSpPr>
          <p:cNvPr id="9" name="TextBox 8">
            <a:extLst>
              <a:ext uri="{FF2B5EF4-FFF2-40B4-BE49-F238E27FC236}">
                <a16:creationId xmlns:a16="http://schemas.microsoft.com/office/drawing/2014/main" id="{651DAE01-98AA-67E3-4F93-D15A0959A67F}"/>
              </a:ext>
            </a:extLst>
          </p:cNvPr>
          <p:cNvSpPr txBox="1"/>
          <p:nvPr/>
        </p:nvSpPr>
        <p:spPr>
          <a:xfrm>
            <a:off x="4977744" y="6106511"/>
            <a:ext cx="2236510" cy="369332"/>
          </a:xfrm>
          <a:prstGeom prst="rect">
            <a:avLst/>
          </a:prstGeom>
          <a:noFill/>
        </p:spPr>
        <p:txBody>
          <a:bodyPr wrap="none" rtlCol="0">
            <a:spAutoFit/>
          </a:bodyPr>
          <a:lstStyle/>
          <a:p>
            <a:r>
              <a:rPr lang="en-US" dirty="0">
                <a:solidFill>
                  <a:schemeClr val="bg1"/>
                </a:solidFill>
              </a:rPr>
              <a:t>TDEA-300-B, -C, -D</a:t>
            </a:r>
          </a:p>
        </p:txBody>
      </p:sp>
      <p:sp>
        <p:nvSpPr>
          <p:cNvPr id="10" name="TextBox 9">
            <a:extLst>
              <a:ext uri="{FF2B5EF4-FFF2-40B4-BE49-F238E27FC236}">
                <a16:creationId xmlns:a16="http://schemas.microsoft.com/office/drawing/2014/main" id="{F21BDD66-A0E9-EBDA-A66D-423482C0505F}"/>
              </a:ext>
            </a:extLst>
          </p:cNvPr>
          <p:cNvSpPr txBox="1"/>
          <p:nvPr/>
        </p:nvSpPr>
        <p:spPr>
          <a:xfrm>
            <a:off x="9144168" y="6106511"/>
            <a:ext cx="1838965" cy="369332"/>
          </a:xfrm>
          <a:prstGeom prst="rect">
            <a:avLst/>
          </a:prstGeom>
          <a:noFill/>
        </p:spPr>
        <p:txBody>
          <a:bodyPr wrap="none" rtlCol="0">
            <a:spAutoFit/>
          </a:bodyPr>
          <a:lstStyle/>
          <a:p>
            <a:r>
              <a:rPr lang="en-US" dirty="0">
                <a:solidFill>
                  <a:schemeClr val="bg1"/>
                </a:solidFill>
              </a:rPr>
              <a:t>TDEA-300-E, -F</a:t>
            </a:r>
          </a:p>
        </p:txBody>
      </p:sp>
      <p:sp>
        <p:nvSpPr>
          <p:cNvPr id="11" name="TextBox 10">
            <a:extLst>
              <a:ext uri="{FF2B5EF4-FFF2-40B4-BE49-F238E27FC236}">
                <a16:creationId xmlns:a16="http://schemas.microsoft.com/office/drawing/2014/main" id="{7980A6ED-5192-EA22-993F-01EDE12BD8ED}"/>
              </a:ext>
            </a:extLst>
          </p:cNvPr>
          <p:cNvSpPr txBox="1"/>
          <p:nvPr/>
        </p:nvSpPr>
        <p:spPr>
          <a:xfrm>
            <a:off x="83573" y="1215471"/>
            <a:ext cx="11808878" cy="1815882"/>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 support of the Thermoplastics Development for Exploration Applications (TDEA) technology development program, qty. 6 cont. AS4/LM-PAEK collar parts were procured from Mantis Composites for inspection and test at NASA Goddard. Collars are identified by design number TDEA-300.</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TDEA-300-A not designated for testing – kept as a demo unit</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TDEA-300-B cross-sectioned</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TDEA-300-C mechanical tested to failure</a:t>
            </a:r>
          </a:p>
          <a:p>
            <a:pPr marL="7429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TDEA-300-D, -E, -F still available for testing, hope to revisit in a future program</a:t>
            </a:r>
          </a:p>
        </p:txBody>
      </p:sp>
      <p:sp>
        <p:nvSpPr>
          <p:cNvPr id="2" name="TextBox 1">
            <a:extLst>
              <a:ext uri="{FF2B5EF4-FFF2-40B4-BE49-F238E27FC236}">
                <a16:creationId xmlns:a16="http://schemas.microsoft.com/office/drawing/2014/main" id="{15E9DC55-C412-B906-F420-5BA55DD3E07A}"/>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5</a:t>
            </a:r>
          </a:p>
        </p:txBody>
      </p:sp>
    </p:spTree>
    <p:extLst>
      <p:ext uri="{BB962C8B-B14F-4D97-AF65-F5344CB8AC3E}">
        <p14:creationId xmlns:p14="http://schemas.microsoft.com/office/powerpoint/2010/main" val="209783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6697667" cy="553998"/>
          </a:xfrm>
          <a:prstGeom prst="rect">
            <a:avLst/>
          </a:prstGeom>
          <a:noFill/>
        </p:spPr>
        <p:txBody>
          <a:bodyPr wrap="none" rtlCol="0">
            <a:spAutoFit/>
          </a:bodyPr>
          <a:lstStyle/>
          <a:p>
            <a:r>
              <a:rPr lang="en-US" sz="3000" dirty="0">
                <a:latin typeface="+mj-lt"/>
              </a:rPr>
              <a:t>TDEA-300 Non-Destructive Inspection</a:t>
            </a:r>
          </a:p>
        </p:txBody>
      </p:sp>
      <p:pic>
        <p:nvPicPr>
          <p:cNvPr id="2" name="Picture 1">
            <a:extLst>
              <a:ext uri="{FF2B5EF4-FFF2-40B4-BE49-F238E27FC236}">
                <a16:creationId xmlns:a16="http://schemas.microsoft.com/office/drawing/2014/main" id="{C608A4BD-AAF6-8E87-091F-803234E94A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50" y="1374925"/>
            <a:ext cx="4984866" cy="2560320"/>
          </a:xfrm>
          <a:prstGeom prst="rect">
            <a:avLst/>
          </a:prstGeom>
          <a:noFill/>
          <a:ln>
            <a:noFill/>
          </a:ln>
        </p:spPr>
      </p:pic>
      <p:sp>
        <p:nvSpPr>
          <p:cNvPr id="3" name="TextBox 2">
            <a:extLst>
              <a:ext uri="{FF2B5EF4-FFF2-40B4-BE49-F238E27FC236}">
                <a16:creationId xmlns:a16="http://schemas.microsoft.com/office/drawing/2014/main" id="{3984CBED-1E2B-8736-314C-B6016F7B2A48}"/>
              </a:ext>
            </a:extLst>
          </p:cNvPr>
          <p:cNvSpPr txBox="1"/>
          <p:nvPr/>
        </p:nvSpPr>
        <p:spPr>
          <a:xfrm>
            <a:off x="731550" y="4067844"/>
            <a:ext cx="4984866"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S PGothic" charset="-128"/>
                <a:cs typeface="+mn-cs"/>
              </a:rPr>
              <a:t>Nominal-Actual Comparison of X-Ray CT Volume. </a:t>
            </a:r>
          </a:p>
        </p:txBody>
      </p:sp>
      <p:sp>
        <p:nvSpPr>
          <p:cNvPr id="5" name="TextBox 4">
            <a:extLst>
              <a:ext uri="{FF2B5EF4-FFF2-40B4-BE49-F238E27FC236}">
                <a16:creationId xmlns:a16="http://schemas.microsoft.com/office/drawing/2014/main" id="{7E20C64D-24F6-DB3E-7AE8-4C0F505E39A8}"/>
              </a:ext>
            </a:extLst>
          </p:cNvPr>
          <p:cNvSpPr txBox="1"/>
          <p:nvPr/>
        </p:nvSpPr>
        <p:spPr>
          <a:xfrm>
            <a:off x="731551" y="4467061"/>
            <a:ext cx="4984866" cy="2246769"/>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Deviations between the </a:t>
            </a:r>
            <a:r>
              <a:rPr kumimoji="0" lang="en-US" sz="1400" b="0" i="1" u="none" strike="noStrike" kern="1200" cap="none" spc="0" normalizeH="0" baseline="0" noProof="0" dirty="0">
                <a:ln>
                  <a:noFill/>
                </a:ln>
                <a:solidFill>
                  <a:prstClr val="black"/>
                </a:solidFill>
                <a:effectLst/>
                <a:uLnTx/>
                <a:uFillTx/>
                <a:latin typeface="Arial" charset="0"/>
                <a:ea typeface="MS PGothic" charset="-128"/>
                <a:cs typeface="+mn-cs"/>
              </a:rPr>
              <a:t>actual</a:t>
            </a: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 reconstructed volume from X-ray CT and the </a:t>
            </a:r>
            <a:r>
              <a:rPr kumimoji="0" lang="en-US" sz="1400" b="0" i="1" u="none" strike="noStrike" kern="1200" cap="none" spc="0" normalizeH="0" baseline="0" noProof="0" dirty="0">
                <a:ln>
                  <a:noFill/>
                </a:ln>
                <a:solidFill>
                  <a:prstClr val="black"/>
                </a:solidFill>
                <a:effectLst/>
                <a:uLnTx/>
                <a:uFillTx/>
                <a:latin typeface="Arial" charset="0"/>
                <a:ea typeface="MS PGothic" charset="-128"/>
                <a:cs typeface="+mn-cs"/>
              </a:rPr>
              <a:t>nominal</a:t>
            </a: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 model file are shown in the color map above for collar TDEA-300-D.</a:t>
            </a:r>
          </a:p>
          <a:p>
            <a:pPr marL="285750" indent="-285750" eaLnBrk="0" fontAlgn="base" hangingPunct="0">
              <a:spcBef>
                <a:spcPct val="0"/>
              </a:spcBef>
              <a:spcAft>
                <a:spcPct val="0"/>
              </a:spcAft>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endParaRPr>
          </a:p>
          <a:p>
            <a:pPr marL="285750" indent="-285750"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Post-machined surfaces match the nominal model to within 0.4 mm. Non-machined surfaces inside the interior gaps deviate up to 2 mm.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400" dirty="0">
              <a:solidFill>
                <a:prstClr val="black"/>
              </a:solidFill>
              <a:latin typeface="Arial" charset="0"/>
              <a:ea typeface="MS PGothic"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Post-machining </a:t>
            </a:r>
            <a:r>
              <a:rPr lang="en-US" sz="1400" dirty="0">
                <a:solidFill>
                  <a:prstClr val="black"/>
                </a:solidFill>
                <a:latin typeface="Arial" charset="0"/>
                <a:ea typeface="MS PGothic" charset="-128"/>
              </a:rPr>
              <a:t>r</a:t>
            </a: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educes surface roughness: ~160 </a:t>
            </a:r>
            <a:r>
              <a:rPr kumimoji="0" lang="en-US" sz="1400" b="0" i="0" u="none" strike="noStrike" kern="1200" cap="none" spc="0" normalizeH="0" baseline="0" noProof="0" dirty="0" err="1">
                <a:ln>
                  <a:noFill/>
                </a:ln>
                <a:solidFill>
                  <a:prstClr val="black"/>
                </a:solidFill>
                <a:effectLst/>
                <a:uLnTx/>
                <a:uFillTx/>
                <a:latin typeface="Arial" charset="0"/>
                <a:ea typeface="MS PGothic" charset="-128"/>
                <a:cs typeface="+mn-cs"/>
              </a:rPr>
              <a:t>μm</a:t>
            </a: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 as-printed to ~3 </a:t>
            </a:r>
            <a:r>
              <a:rPr kumimoji="0" lang="en-US" sz="1400" b="0" i="0" u="none" strike="noStrike" kern="1200" cap="none" spc="0" normalizeH="0" baseline="0" noProof="0" dirty="0" err="1">
                <a:ln>
                  <a:noFill/>
                </a:ln>
                <a:solidFill>
                  <a:prstClr val="black"/>
                </a:solidFill>
                <a:effectLst/>
                <a:uLnTx/>
                <a:uFillTx/>
                <a:latin typeface="Arial" charset="0"/>
                <a:ea typeface="MS PGothic" charset="-128"/>
                <a:cs typeface="+mn-cs"/>
              </a:rPr>
              <a:t>μm</a:t>
            </a:r>
            <a:r>
              <a:rPr kumimoji="0" lang="en-US" sz="1400" b="0" i="0" u="none" strike="noStrike" kern="1200" cap="none" spc="0" normalizeH="0" baseline="0" noProof="0" dirty="0">
                <a:ln>
                  <a:noFill/>
                </a:ln>
                <a:solidFill>
                  <a:prstClr val="black"/>
                </a:solidFill>
                <a:effectLst/>
                <a:uLnTx/>
                <a:uFillTx/>
                <a:latin typeface="Arial" charset="0"/>
                <a:ea typeface="MS PGothic" charset="-128"/>
                <a:cs typeface="+mn-cs"/>
              </a:rPr>
              <a:t> machined.</a:t>
            </a:r>
          </a:p>
        </p:txBody>
      </p:sp>
      <p:pic>
        <p:nvPicPr>
          <p:cNvPr id="16" name="Picture 15" descr="A picture containing cup, indoor&#10;&#10;AI-generated content may be incorrect.">
            <a:extLst>
              <a:ext uri="{FF2B5EF4-FFF2-40B4-BE49-F238E27FC236}">
                <a16:creationId xmlns:a16="http://schemas.microsoft.com/office/drawing/2014/main" id="{84C9AACF-D2A2-998C-5880-E66935508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849" y="2087770"/>
            <a:ext cx="5029200" cy="2571629"/>
          </a:xfrm>
          <a:prstGeom prst="rect">
            <a:avLst/>
          </a:prstGeom>
        </p:spPr>
      </p:pic>
      <p:sp>
        <p:nvSpPr>
          <p:cNvPr id="17" name="TextBox 16">
            <a:extLst>
              <a:ext uri="{FF2B5EF4-FFF2-40B4-BE49-F238E27FC236}">
                <a16:creationId xmlns:a16="http://schemas.microsoft.com/office/drawing/2014/main" id="{B015AD47-87F8-5FAC-3713-080D5FBEAD9D}"/>
              </a:ext>
            </a:extLst>
          </p:cNvPr>
          <p:cNvSpPr txBox="1"/>
          <p:nvPr/>
        </p:nvSpPr>
        <p:spPr>
          <a:xfrm>
            <a:off x="6477849" y="5106880"/>
            <a:ext cx="502920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Layer sagging in the thin-wall sections adjacent to the interior gaps by the hoop. These wall sections are a single print head pass wide, and sagging results from lack of constraint on the side of the pass to resist material </a:t>
            </a:r>
            <a:r>
              <a:rPr lang="en-US" sz="1400" dirty="0" err="1">
                <a:solidFill>
                  <a:schemeClr val="bg1"/>
                </a:solidFill>
              </a:rPr>
              <a:t>squeezout</a:t>
            </a:r>
            <a:r>
              <a:rPr lang="en-US" sz="1400" dirty="0">
                <a:solidFill>
                  <a:schemeClr val="bg1"/>
                </a:solidFill>
              </a:rPr>
              <a:t>. Red lines are a guide for the eye. </a:t>
            </a:r>
          </a:p>
        </p:txBody>
      </p:sp>
      <p:sp>
        <p:nvSpPr>
          <p:cNvPr id="6" name="TextBox 5">
            <a:extLst>
              <a:ext uri="{FF2B5EF4-FFF2-40B4-BE49-F238E27FC236}">
                <a16:creationId xmlns:a16="http://schemas.microsoft.com/office/drawing/2014/main" id="{B2195799-3FE3-6A09-5679-3E10044047AC}"/>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6</a:t>
            </a:r>
          </a:p>
        </p:txBody>
      </p:sp>
      <p:sp>
        <p:nvSpPr>
          <p:cNvPr id="7" name="TextBox 6">
            <a:extLst>
              <a:ext uri="{FF2B5EF4-FFF2-40B4-BE49-F238E27FC236}">
                <a16:creationId xmlns:a16="http://schemas.microsoft.com/office/drawing/2014/main" id="{96E1DBFC-CAF1-1853-9982-A049748FBAB8}"/>
              </a:ext>
            </a:extLst>
          </p:cNvPr>
          <p:cNvSpPr txBox="1"/>
          <p:nvPr/>
        </p:nvSpPr>
        <p:spPr>
          <a:xfrm>
            <a:off x="6500016" y="4721968"/>
            <a:ext cx="4984866"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S PGothic" charset="-128"/>
                <a:cs typeface="+mn-cs"/>
              </a:rPr>
              <a:t>Optical Observation of Layer Sagging in Hoop.</a:t>
            </a:r>
          </a:p>
        </p:txBody>
      </p:sp>
    </p:spTree>
    <p:extLst>
      <p:ext uri="{BB962C8B-B14F-4D97-AF65-F5344CB8AC3E}">
        <p14:creationId xmlns:p14="http://schemas.microsoft.com/office/powerpoint/2010/main" val="421789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5009705" cy="553998"/>
          </a:xfrm>
          <a:prstGeom prst="rect">
            <a:avLst/>
          </a:prstGeom>
          <a:noFill/>
        </p:spPr>
        <p:txBody>
          <a:bodyPr wrap="none" rtlCol="0">
            <a:spAutoFit/>
          </a:bodyPr>
          <a:lstStyle/>
          <a:p>
            <a:r>
              <a:rPr lang="en-US" sz="3000" dirty="0">
                <a:latin typeface="+mj-lt"/>
              </a:rPr>
              <a:t>TDEA-300 Cross-Sectioning</a:t>
            </a:r>
          </a:p>
        </p:txBody>
      </p:sp>
      <p:pic>
        <p:nvPicPr>
          <p:cNvPr id="14" name="Picture 13" descr="A picture containing dirty&#10;&#10;AI-generated content may be incorrect.">
            <a:extLst>
              <a:ext uri="{FF2B5EF4-FFF2-40B4-BE49-F238E27FC236}">
                <a16:creationId xmlns:a16="http://schemas.microsoft.com/office/drawing/2014/main" id="{3B9A5B52-BB3A-4EAD-7952-63C3020B5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541" y="3675571"/>
            <a:ext cx="2251953" cy="2898648"/>
          </a:xfrm>
          <a:prstGeom prst="rect">
            <a:avLst/>
          </a:prstGeom>
        </p:spPr>
      </p:pic>
      <p:pic>
        <p:nvPicPr>
          <p:cNvPr id="12" name="Picture 11">
            <a:extLst>
              <a:ext uri="{FF2B5EF4-FFF2-40B4-BE49-F238E27FC236}">
                <a16:creationId xmlns:a16="http://schemas.microsoft.com/office/drawing/2014/main" id="{494A6835-E220-E277-3829-865CC9915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9" y="2212531"/>
            <a:ext cx="2252409" cy="4361688"/>
          </a:xfrm>
          <a:prstGeom prst="rect">
            <a:avLst/>
          </a:prstGeom>
        </p:spPr>
      </p:pic>
      <p:pic>
        <p:nvPicPr>
          <p:cNvPr id="7" name="Picture 6" descr="A picture containing text, outdoor, ground&#10;&#10;AI-generated content may be incorrect.">
            <a:extLst>
              <a:ext uri="{FF2B5EF4-FFF2-40B4-BE49-F238E27FC236}">
                <a16:creationId xmlns:a16="http://schemas.microsoft.com/office/drawing/2014/main" id="{F60B57CB-3A4F-D515-945D-577E114AF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351" y="3634423"/>
            <a:ext cx="4330108" cy="2980944"/>
          </a:xfrm>
          <a:prstGeom prst="rect">
            <a:avLst/>
          </a:prstGeom>
        </p:spPr>
      </p:pic>
      <p:pic>
        <p:nvPicPr>
          <p:cNvPr id="9" name="Picture 8" descr="A picture containing text, outdoor, water&#10;&#10;AI-generated content may be incorrect.">
            <a:extLst>
              <a:ext uri="{FF2B5EF4-FFF2-40B4-BE49-F238E27FC236}">
                <a16:creationId xmlns:a16="http://schemas.microsoft.com/office/drawing/2014/main" id="{662ADF67-DED5-4873-CF50-BBDC82CFB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412" y="2212531"/>
            <a:ext cx="2253039" cy="4407408"/>
          </a:xfrm>
          <a:prstGeom prst="rect">
            <a:avLst/>
          </a:prstGeom>
        </p:spPr>
      </p:pic>
      <p:pic>
        <p:nvPicPr>
          <p:cNvPr id="8" name="Picture 7" descr="A picture containing text, wooden&#10;&#10;AI-generated content may be incorrect.">
            <a:extLst>
              <a:ext uri="{FF2B5EF4-FFF2-40B4-BE49-F238E27FC236}">
                <a16:creationId xmlns:a16="http://schemas.microsoft.com/office/drawing/2014/main" id="{4953683C-D874-24D8-8B4B-2911CED5B2E9}"/>
              </a:ext>
            </a:extLst>
          </p:cNvPr>
          <p:cNvPicPr>
            <a:picLocks noChangeAspect="1"/>
          </p:cNvPicPr>
          <p:nvPr/>
        </p:nvPicPr>
        <p:blipFill rotWithShape="1">
          <a:blip r:embed="rId6">
            <a:extLst>
              <a:ext uri="{28A0092B-C50C-407E-A947-70E740481C1C}">
                <a14:useLocalDpi xmlns:a14="http://schemas.microsoft.com/office/drawing/2010/main" val="0"/>
              </a:ext>
            </a:extLst>
          </a:blip>
          <a:srcRect l="15292" t="14422" r="17226" b="16054"/>
          <a:stretch/>
        </p:blipFill>
        <p:spPr>
          <a:xfrm rot="16200000">
            <a:off x="5097182" y="956257"/>
            <a:ext cx="1997006" cy="2743200"/>
          </a:xfrm>
          <a:prstGeom prst="rect">
            <a:avLst/>
          </a:prstGeom>
        </p:spPr>
      </p:pic>
      <p:sp>
        <p:nvSpPr>
          <p:cNvPr id="10" name="TextBox 9">
            <a:extLst>
              <a:ext uri="{FF2B5EF4-FFF2-40B4-BE49-F238E27FC236}">
                <a16:creationId xmlns:a16="http://schemas.microsoft.com/office/drawing/2014/main" id="{C9DDA494-F1FA-11D3-70E2-572E65D2D7E7}"/>
              </a:ext>
            </a:extLst>
          </p:cNvPr>
          <p:cNvSpPr txBox="1"/>
          <p:nvPr/>
        </p:nvSpPr>
        <p:spPr>
          <a:xfrm>
            <a:off x="83573" y="1215470"/>
            <a:ext cx="4507088" cy="584775"/>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Cross-sectioned (CX) collar TDEA-300-B for </a:t>
            </a:r>
            <a:r>
              <a:rPr lang="en-US" sz="1600" dirty="0" err="1">
                <a:solidFill>
                  <a:schemeClr val="bg1"/>
                </a:solidFill>
                <a:latin typeface="Arial" panose="020B0604020202020204" pitchFamily="34" charset="0"/>
                <a:cs typeface="Arial" panose="020B0604020202020204" pitchFamily="34" charset="0"/>
              </a:rPr>
              <a:t>photomicroscopy</a:t>
            </a:r>
            <a:r>
              <a:rPr lang="en-US" sz="1600" dirty="0">
                <a:solidFill>
                  <a:schemeClr val="bg1"/>
                </a:solidFill>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B11AE0E8-DC27-F9CC-4F2D-10AB8BC74753}"/>
              </a:ext>
            </a:extLst>
          </p:cNvPr>
          <p:cNvSpPr/>
          <p:nvPr/>
        </p:nvSpPr>
        <p:spPr>
          <a:xfrm>
            <a:off x="6047123" y="1486411"/>
            <a:ext cx="288360" cy="16510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021619-0621-E860-1BED-01CD2F06786A}"/>
              </a:ext>
            </a:extLst>
          </p:cNvPr>
          <p:cNvSpPr/>
          <p:nvPr/>
        </p:nvSpPr>
        <p:spPr>
          <a:xfrm>
            <a:off x="6794973" y="2599867"/>
            <a:ext cx="209497" cy="16510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B2FB79-7D1F-76D0-17B8-FDC5541DE33D}"/>
              </a:ext>
            </a:extLst>
          </p:cNvPr>
          <p:cNvSpPr/>
          <p:nvPr/>
        </p:nvSpPr>
        <p:spPr>
          <a:xfrm>
            <a:off x="7051144" y="2366604"/>
            <a:ext cx="288360" cy="16510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AF6620-6F01-CC89-4A34-85F1F953FEF6}"/>
              </a:ext>
            </a:extLst>
          </p:cNvPr>
          <p:cNvSpPr/>
          <p:nvPr/>
        </p:nvSpPr>
        <p:spPr>
          <a:xfrm>
            <a:off x="7054252" y="2189318"/>
            <a:ext cx="288360" cy="842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12AB775-F4BF-49E4-E980-1BDB94E20D77}"/>
              </a:ext>
            </a:extLst>
          </p:cNvPr>
          <p:cNvSpPr txBox="1"/>
          <p:nvPr/>
        </p:nvSpPr>
        <p:spPr>
          <a:xfrm>
            <a:off x="5608193" y="1513019"/>
            <a:ext cx="372218" cy="276999"/>
          </a:xfrm>
          <a:prstGeom prst="rect">
            <a:avLst/>
          </a:prstGeom>
          <a:solidFill>
            <a:schemeClr val="bg1"/>
          </a:solidFill>
        </p:spPr>
        <p:txBody>
          <a:bodyPr wrap="none" rtlCol="0" anchor="ctr">
            <a:spAutoFit/>
          </a:bodyPr>
          <a:lstStyle/>
          <a:p>
            <a:pPr algn="ctr"/>
            <a:r>
              <a:rPr lang="en-US" sz="1200" dirty="0"/>
              <a:t>(a)</a:t>
            </a:r>
          </a:p>
        </p:txBody>
      </p:sp>
      <p:sp>
        <p:nvSpPr>
          <p:cNvPr id="19" name="TextBox 18">
            <a:extLst>
              <a:ext uri="{FF2B5EF4-FFF2-40B4-BE49-F238E27FC236}">
                <a16:creationId xmlns:a16="http://schemas.microsoft.com/office/drawing/2014/main" id="{56FCF32F-C36A-579A-A33B-02C711D6D20E}"/>
              </a:ext>
            </a:extLst>
          </p:cNvPr>
          <p:cNvSpPr txBox="1"/>
          <p:nvPr/>
        </p:nvSpPr>
        <p:spPr>
          <a:xfrm>
            <a:off x="6356043" y="2543921"/>
            <a:ext cx="372218" cy="276999"/>
          </a:xfrm>
          <a:prstGeom prst="rect">
            <a:avLst/>
          </a:prstGeom>
          <a:solidFill>
            <a:schemeClr val="bg1"/>
          </a:solidFill>
        </p:spPr>
        <p:txBody>
          <a:bodyPr wrap="none" rtlCol="0" anchor="ctr">
            <a:spAutoFit/>
          </a:bodyPr>
          <a:lstStyle/>
          <a:p>
            <a:pPr algn="ctr"/>
            <a:r>
              <a:rPr lang="en-US" sz="1200" dirty="0"/>
              <a:t>(b)</a:t>
            </a:r>
          </a:p>
        </p:txBody>
      </p:sp>
      <p:sp>
        <p:nvSpPr>
          <p:cNvPr id="20" name="TextBox 19">
            <a:extLst>
              <a:ext uri="{FF2B5EF4-FFF2-40B4-BE49-F238E27FC236}">
                <a16:creationId xmlns:a16="http://schemas.microsoft.com/office/drawing/2014/main" id="{9F5D665E-BCBE-081E-ECE7-02D89AC3D156}"/>
              </a:ext>
            </a:extLst>
          </p:cNvPr>
          <p:cNvSpPr txBox="1"/>
          <p:nvPr/>
        </p:nvSpPr>
        <p:spPr>
          <a:xfrm>
            <a:off x="6191303" y="1870358"/>
            <a:ext cx="970137" cy="276999"/>
          </a:xfrm>
          <a:prstGeom prst="rect">
            <a:avLst/>
          </a:prstGeom>
          <a:solidFill>
            <a:schemeClr val="bg1"/>
          </a:solidFill>
        </p:spPr>
        <p:txBody>
          <a:bodyPr wrap="none" rtlCol="0" anchor="ctr">
            <a:spAutoFit/>
          </a:bodyPr>
          <a:lstStyle/>
          <a:p>
            <a:pPr algn="ctr"/>
            <a:r>
              <a:rPr lang="en-US" sz="1200" dirty="0"/>
              <a:t>(c) CX view</a:t>
            </a:r>
          </a:p>
        </p:txBody>
      </p:sp>
      <p:sp>
        <p:nvSpPr>
          <p:cNvPr id="21" name="TextBox 20">
            <a:extLst>
              <a:ext uri="{FF2B5EF4-FFF2-40B4-BE49-F238E27FC236}">
                <a16:creationId xmlns:a16="http://schemas.microsoft.com/office/drawing/2014/main" id="{EA6E878B-4721-64F7-E8D9-298CA73E052F}"/>
              </a:ext>
            </a:extLst>
          </p:cNvPr>
          <p:cNvSpPr txBox="1"/>
          <p:nvPr/>
        </p:nvSpPr>
        <p:spPr>
          <a:xfrm>
            <a:off x="7395938" y="2407040"/>
            <a:ext cx="372218" cy="276999"/>
          </a:xfrm>
          <a:prstGeom prst="rect">
            <a:avLst/>
          </a:prstGeom>
          <a:solidFill>
            <a:schemeClr val="bg1"/>
          </a:solidFill>
        </p:spPr>
        <p:txBody>
          <a:bodyPr wrap="none" rtlCol="0" anchor="ctr">
            <a:spAutoFit/>
          </a:bodyPr>
          <a:lstStyle/>
          <a:p>
            <a:pPr algn="ctr"/>
            <a:r>
              <a:rPr lang="en-US" sz="1200" dirty="0"/>
              <a:t>(d)</a:t>
            </a:r>
          </a:p>
        </p:txBody>
      </p:sp>
      <p:cxnSp>
        <p:nvCxnSpPr>
          <p:cNvPr id="23" name="Straight Arrow Connector 22">
            <a:extLst>
              <a:ext uri="{FF2B5EF4-FFF2-40B4-BE49-F238E27FC236}">
                <a16:creationId xmlns:a16="http://schemas.microsoft.com/office/drawing/2014/main" id="{95E64507-7B12-1C14-D792-7FBA8EA38198}"/>
              </a:ext>
            </a:extLst>
          </p:cNvPr>
          <p:cNvCxnSpPr>
            <a:cxnSpLocks/>
          </p:cNvCxnSpPr>
          <p:nvPr/>
        </p:nvCxnSpPr>
        <p:spPr>
          <a:xfrm>
            <a:off x="7198764" y="1870358"/>
            <a:ext cx="0" cy="28633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F55E220-12B4-FFDF-6D65-7A970D93DBA4}"/>
              </a:ext>
            </a:extLst>
          </p:cNvPr>
          <p:cNvSpPr txBox="1"/>
          <p:nvPr/>
        </p:nvSpPr>
        <p:spPr>
          <a:xfrm>
            <a:off x="414152" y="2273563"/>
            <a:ext cx="372218" cy="276999"/>
          </a:xfrm>
          <a:prstGeom prst="rect">
            <a:avLst/>
          </a:prstGeom>
          <a:solidFill>
            <a:schemeClr val="bg1"/>
          </a:solidFill>
        </p:spPr>
        <p:txBody>
          <a:bodyPr wrap="none" rtlCol="0" anchor="ctr">
            <a:spAutoFit/>
          </a:bodyPr>
          <a:lstStyle/>
          <a:p>
            <a:pPr algn="ctr"/>
            <a:r>
              <a:rPr lang="en-US" sz="1200" dirty="0"/>
              <a:t>(a)</a:t>
            </a:r>
          </a:p>
        </p:txBody>
      </p:sp>
      <p:sp>
        <p:nvSpPr>
          <p:cNvPr id="26" name="TextBox 25">
            <a:extLst>
              <a:ext uri="{FF2B5EF4-FFF2-40B4-BE49-F238E27FC236}">
                <a16:creationId xmlns:a16="http://schemas.microsoft.com/office/drawing/2014/main" id="{BF52166D-846B-0726-8D49-2BEB96FA1D1F}"/>
              </a:ext>
            </a:extLst>
          </p:cNvPr>
          <p:cNvSpPr txBox="1"/>
          <p:nvPr/>
        </p:nvSpPr>
        <p:spPr>
          <a:xfrm>
            <a:off x="4547307" y="3726089"/>
            <a:ext cx="372218" cy="276999"/>
          </a:xfrm>
          <a:prstGeom prst="rect">
            <a:avLst/>
          </a:prstGeom>
          <a:solidFill>
            <a:schemeClr val="bg1"/>
          </a:solidFill>
        </p:spPr>
        <p:txBody>
          <a:bodyPr wrap="none" rtlCol="0" anchor="ctr">
            <a:spAutoFit/>
          </a:bodyPr>
          <a:lstStyle/>
          <a:p>
            <a:pPr algn="ctr"/>
            <a:r>
              <a:rPr lang="en-US" sz="1200" dirty="0"/>
              <a:t>(b)</a:t>
            </a:r>
          </a:p>
        </p:txBody>
      </p:sp>
      <p:sp>
        <p:nvSpPr>
          <p:cNvPr id="27" name="TextBox 26">
            <a:extLst>
              <a:ext uri="{FF2B5EF4-FFF2-40B4-BE49-F238E27FC236}">
                <a16:creationId xmlns:a16="http://schemas.microsoft.com/office/drawing/2014/main" id="{0AEBA80F-1AEC-68F2-2F64-DCFC475099DE}"/>
              </a:ext>
            </a:extLst>
          </p:cNvPr>
          <p:cNvSpPr txBox="1"/>
          <p:nvPr/>
        </p:nvSpPr>
        <p:spPr>
          <a:xfrm>
            <a:off x="8443094" y="3729658"/>
            <a:ext cx="970137" cy="276999"/>
          </a:xfrm>
          <a:prstGeom prst="rect">
            <a:avLst/>
          </a:prstGeom>
          <a:solidFill>
            <a:schemeClr val="bg1"/>
          </a:solidFill>
        </p:spPr>
        <p:txBody>
          <a:bodyPr wrap="none" rtlCol="0" anchor="ctr">
            <a:spAutoFit/>
          </a:bodyPr>
          <a:lstStyle/>
          <a:p>
            <a:pPr algn="ctr"/>
            <a:r>
              <a:rPr lang="en-US" sz="1200" dirty="0"/>
              <a:t>(c) CX view</a:t>
            </a:r>
          </a:p>
        </p:txBody>
      </p:sp>
      <p:sp>
        <p:nvSpPr>
          <p:cNvPr id="28" name="TextBox 27">
            <a:extLst>
              <a:ext uri="{FF2B5EF4-FFF2-40B4-BE49-F238E27FC236}">
                <a16:creationId xmlns:a16="http://schemas.microsoft.com/office/drawing/2014/main" id="{82D36180-52F6-B301-BEB5-D78A23EC47B3}"/>
              </a:ext>
            </a:extLst>
          </p:cNvPr>
          <p:cNvSpPr txBox="1"/>
          <p:nvPr/>
        </p:nvSpPr>
        <p:spPr>
          <a:xfrm>
            <a:off x="9759966" y="2264003"/>
            <a:ext cx="372218" cy="276999"/>
          </a:xfrm>
          <a:prstGeom prst="rect">
            <a:avLst/>
          </a:prstGeom>
          <a:solidFill>
            <a:schemeClr val="bg1"/>
          </a:solidFill>
        </p:spPr>
        <p:txBody>
          <a:bodyPr wrap="none" rtlCol="0" anchor="ctr">
            <a:spAutoFit/>
          </a:bodyPr>
          <a:lstStyle/>
          <a:p>
            <a:pPr algn="ctr"/>
            <a:r>
              <a:rPr lang="en-US" sz="1200" dirty="0"/>
              <a:t>(d)</a:t>
            </a:r>
          </a:p>
        </p:txBody>
      </p:sp>
      <p:cxnSp>
        <p:nvCxnSpPr>
          <p:cNvPr id="29" name="Straight Arrow Connector 28">
            <a:extLst>
              <a:ext uri="{FF2B5EF4-FFF2-40B4-BE49-F238E27FC236}">
                <a16:creationId xmlns:a16="http://schemas.microsoft.com/office/drawing/2014/main" id="{A97FFA33-2950-1700-162D-B143B000EFAE}"/>
              </a:ext>
            </a:extLst>
          </p:cNvPr>
          <p:cNvCxnSpPr>
            <a:cxnSpLocks/>
          </p:cNvCxnSpPr>
          <p:nvPr/>
        </p:nvCxnSpPr>
        <p:spPr>
          <a:xfrm flipH="1">
            <a:off x="2227956" y="2929846"/>
            <a:ext cx="648003"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110C9B2-9EE6-72B6-F049-C2756A9CE71E}"/>
              </a:ext>
            </a:extLst>
          </p:cNvPr>
          <p:cNvSpPr txBox="1"/>
          <p:nvPr/>
        </p:nvSpPr>
        <p:spPr>
          <a:xfrm>
            <a:off x="2824946" y="2775214"/>
            <a:ext cx="1272346" cy="338554"/>
          </a:xfrm>
          <a:prstGeom prst="rect">
            <a:avLst/>
          </a:prstGeom>
          <a:noFill/>
        </p:spPr>
        <p:txBody>
          <a:bodyPr wrap="square" rtlCol="0">
            <a:spAutoFit/>
          </a:bodyPr>
          <a:lstStyle/>
          <a:p>
            <a:pPr algn="ctr"/>
            <a:r>
              <a:rPr lang="en-US" sz="1600" dirty="0">
                <a:solidFill>
                  <a:schemeClr val="bg1"/>
                </a:solidFill>
              </a:rPr>
              <a:t>Large void</a:t>
            </a:r>
          </a:p>
        </p:txBody>
      </p:sp>
      <p:sp>
        <p:nvSpPr>
          <p:cNvPr id="2" name="TextBox 1">
            <a:extLst>
              <a:ext uri="{FF2B5EF4-FFF2-40B4-BE49-F238E27FC236}">
                <a16:creationId xmlns:a16="http://schemas.microsoft.com/office/drawing/2014/main" id="{F3121769-FB19-DA78-C0E5-39F90DA42907}"/>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7</a:t>
            </a:r>
          </a:p>
        </p:txBody>
      </p:sp>
    </p:spTree>
    <p:extLst>
      <p:ext uri="{BB962C8B-B14F-4D97-AF65-F5344CB8AC3E}">
        <p14:creationId xmlns:p14="http://schemas.microsoft.com/office/powerpoint/2010/main" val="284226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6115905" cy="553998"/>
          </a:xfrm>
          <a:prstGeom prst="rect">
            <a:avLst/>
          </a:prstGeom>
          <a:noFill/>
        </p:spPr>
        <p:txBody>
          <a:bodyPr wrap="none" rtlCol="0">
            <a:spAutoFit/>
          </a:bodyPr>
          <a:lstStyle/>
          <a:p>
            <a:r>
              <a:rPr lang="en-US" sz="3000" dirty="0">
                <a:latin typeface="+mj-lt"/>
              </a:rPr>
              <a:t>TDEA-300 Mechanical Test Fixture</a:t>
            </a:r>
          </a:p>
        </p:txBody>
      </p:sp>
      <p:sp>
        <p:nvSpPr>
          <p:cNvPr id="11" name="TextBox 10">
            <a:extLst>
              <a:ext uri="{FF2B5EF4-FFF2-40B4-BE49-F238E27FC236}">
                <a16:creationId xmlns:a16="http://schemas.microsoft.com/office/drawing/2014/main" id="{7980A6ED-5192-EA22-993F-01EDE12BD8ED}"/>
              </a:ext>
            </a:extLst>
          </p:cNvPr>
          <p:cNvSpPr txBox="1"/>
          <p:nvPr/>
        </p:nvSpPr>
        <p:spPr>
          <a:xfrm>
            <a:off x="83573" y="1215471"/>
            <a:ext cx="7506930" cy="1815882"/>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We targeted simple load cases that would be easy to test and model. Designed and fabricated a saddle/loading block fixture compatible with hoop tension and hoop compression.</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Saddle fixturing: shimmed base, lubricated bolts, preloaded fasteners to </a:t>
            </a:r>
            <a:r>
              <a:rPr lang="en-US" sz="1600" i="0" u="none" strike="noStrike" dirty="0">
                <a:solidFill>
                  <a:srgbClr val="000000"/>
                </a:solidFill>
                <a:effectLst/>
                <a:latin typeface="Arial" panose="020B0604020202020204" pitchFamily="34" charset="0"/>
              </a:rPr>
              <a:t>100 in-</a:t>
            </a:r>
            <a:r>
              <a:rPr lang="en-US" sz="1600" i="0" u="none" strike="noStrike" dirty="0" err="1">
                <a:solidFill>
                  <a:srgbClr val="000000"/>
                </a:solidFill>
                <a:effectLst/>
                <a:latin typeface="Arial" panose="020B0604020202020204" pitchFamily="34" charset="0"/>
              </a:rPr>
              <a:t>lbf</a:t>
            </a:r>
            <a:r>
              <a:rPr lang="en-US" sz="1600" i="0" u="none" strike="noStrike" dirty="0">
                <a:solidFill>
                  <a:srgbClr val="000000"/>
                </a:solidFill>
                <a:effectLst/>
                <a:latin typeface="Arial" panose="020B0604020202020204" pitchFamily="34" charset="0"/>
              </a:rPr>
              <a:t>. </a:t>
            </a:r>
            <a:endParaRPr lang="en-US" sz="1600" u="none" strike="noStrike" dirty="0">
              <a:solidFill>
                <a:srgbClr val="000000"/>
              </a:solidFill>
              <a:latin typeface="Arial" panose="020B0604020202020204" pitchFamily="34" charset="0"/>
            </a:endParaRPr>
          </a:p>
          <a:p>
            <a:pPr marL="285750" indent="-285750">
              <a:buFont typeface="Arial" panose="020B0604020202020204" pitchFamily="34" charset="0"/>
              <a:buChar char="•"/>
            </a:pPr>
            <a:r>
              <a:rPr lang="en-US" sz="1600" i="0" dirty="0">
                <a:solidFill>
                  <a:srgbClr val="000000"/>
                </a:solidFill>
                <a:effectLst/>
                <a:latin typeface="Arial" panose="020B0604020202020204" pitchFamily="34" charset="0"/>
              </a:rPr>
              <a:t>Test conditions: Load </a:t>
            </a:r>
            <a:r>
              <a:rPr lang="en-US" sz="1600" i="0" u="none" strike="noStrike" dirty="0">
                <a:solidFill>
                  <a:srgbClr val="000000"/>
                </a:solidFill>
                <a:effectLst/>
                <a:latin typeface="Arial" panose="020B0604020202020204" pitchFamily="34" charset="0"/>
              </a:rPr>
              <a:t>at 0.01 in/min, data acquisition at 1 Hz (both </a:t>
            </a:r>
            <a:r>
              <a:rPr lang="en-US" sz="1600" dirty="0">
                <a:solidFill>
                  <a:srgbClr val="000000"/>
                </a:solidFill>
                <a:latin typeface="Arial" panose="020B0604020202020204" pitchFamily="34" charset="0"/>
              </a:rPr>
              <a:t>digital image correlation (DIC)</a:t>
            </a:r>
            <a:r>
              <a:rPr lang="en-US" sz="1600" i="0" u="none" strike="noStrike" dirty="0">
                <a:solidFill>
                  <a:srgbClr val="000000"/>
                </a:solidFill>
                <a:effectLst/>
                <a:latin typeface="Arial" panose="020B0604020202020204" pitchFamily="34" charset="0"/>
              </a:rPr>
              <a:t> and Instron)</a:t>
            </a:r>
            <a:r>
              <a:rPr lang="en-US" sz="1600" i="0" dirty="0">
                <a:solidFill>
                  <a:srgbClr val="000000"/>
                </a:solidFill>
                <a:effectLst/>
                <a:latin typeface="Arial" panose="020B0604020202020204" pitchFamily="34" charset="0"/>
              </a:rPr>
              <a:t>​.</a:t>
            </a:r>
          </a:p>
        </p:txBody>
      </p:sp>
      <p:pic>
        <p:nvPicPr>
          <p:cNvPr id="6" name="Picture 5">
            <a:extLst>
              <a:ext uri="{FF2B5EF4-FFF2-40B4-BE49-F238E27FC236}">
                <a16:creationId xmlns:a16="http://schemas.microsoft.com/office/drawing/2014/main" id="{427DBF31-AB6E-346A-F34A-2E7C57EBD4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1558" y="1415780"/>
            <a:ext cx="3848994" cy="5131991"/>
          </a:xfrm>
          <a:prstGeom prst="rect">
            <a:avLst/>
          </a:prstGeom>
          <a:noFill/>
        </p:spPr>
      </p:pic>
      <p:pic>
        <p:nvPicPr>
          <p:cNvPr id="8" name="Picture 7">
            <a:extLst>
              <a:ext uri="{FF2B5EF4-FFF2-40B4-BE49-F238E27FC236}">
                <a16:creationId xmlns:a16="http://schemas.microsoft.com/office/drawing/2014/main" id="{AB8FFB75-C2C9-64DF-B460-FA6AFA77CF4D}"/>
              </a:ext>
            </a:extLst>
          </p:cNvPr>
          <p:cNvPicPr>
            <a:picLocks noChangeAspect="1"/>
          </p:cNvPicPr>
          <p:nvPr/>
        </p:nvPicPr>
        <p:blipFill rotWithShape="1">
          <a:blip r:embed="rId3"/>
          <a:srcRect l="33703" r="-1"/>
          <a:stretch/>
        </p:blipFill>
        <p:spPr>
          <a:xfrm>
            <a:off x="496194" y="3428196"/>
            <a:ext cx="4490991" cy="2957860"/>
          </a:xfrm>
          <a:prstGeom prst="rect">
            <a:avLst/>
          </a:prstGeom>
        </p:spPr>
      </p:pic>
      <p:pic>
        <p:nvPicPr>
          <p:cNvPr id="9" name="Picture 8">
            <a:extLst>
              <a:ext uri="{FF2B5EF4-FFF2-40B4-BE49-F238E27FC236}">
                <a16:creationId xmlns:a16="http://schemas.microsoft.com/office/drawing/2014/main" id="{C35F6926-E655-0FBE-BC5B-98FC30B2E67E}"/>
              </a:ext>
            </a:extLst>
          </p:cNvPr>
          <p:cNvPicPr>
            <a:picLocks noChangeAspect="1"/>
          </p:cNvPicPr>
          <p:nvPr/>
        </p:nvPicPr>
        <p:blipFill rotWithShape="1">
          <a:blip r:embed="rId4">
            <a:extLst>
              <a:ext uri="{28A0092B-C50C-407E-A947-70E740481C1C}">
                <a14:useLocalDpi xmlns:a14="http://schemas.microsoft.com/office/drawing/2010/main" val="0"/>
              </a:ext>
            </a:extLst>
          </a:blip>
          <a:srcRect r="54546"/>
          <a:stretch/>
        </p:blipFill>
        <p:spPr bwMode="auto">
          <a:xfrm>
            <a:off x="5083794" y="3428195"/>
            <a:ext cx="2347742" cy="2706624"/>
          </a:xfrm>
          <a:prstGeom prst="rect">
            <a:avLst/>
          </a:prstGeom>
          <a:noFill/>
          <a:ln>
            <a:noFill/>
          </a:ln>
        </p:spPr>
      </p:pic>
      <p:sp>
        <p:nvSpPr>
          <p:cNvPr id="2" name="TextBox 1">
            <a:extLst>
              <a:ext uri="{FF2B5EF4-FFF2-40B4-BE49-F238E27FC236}">
                <a16:creationId xmlns:a16="http://schemas.microsoft.com/office/drawing/2014/main" id="{193BD9F5-A056-8346-B1CF-B4D2276A5908}"/>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8</a:t>
            </a:r>
          </a:p>
        </p:txBody>
      </p:sp>
    </p:spTree>
    <p:extLst>
      <p:ext uri="{BB962C8B-B14F-4D97-AF65-F5344CB8AC3E}">
        <p14:creationId xmlns:p14="http://schemas.microsoft.com/office/powerpoint/2010/main" val="3843840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36942-309E-74A2-99D7-B467ED9D4061}"/>
              </a:ext>
            </a:extLst>
          </p:cNvPr>
          <p:cNvSpPr txBox="1"/>
          <p:nvPr/>
        </p:nvSpPr>
        <p:spPr>
          <a:xfrm>
            <a:off x="299549" y="283781"/>
            <a:ext cx="4833503" cy="553998"/>
          </a:xfrm>
          <a:prstGeom prst="rect">
            <a:avLst/>
          </a:prstGeom>
          <a:noFill/>
        </p:spPr>
        <p:txBody>
          <a:bodyPr wrap="none" rtlCol="0">
            <a:spAutoFit/>
          </a:bodyPr>
          <a:lstStyle/>
          <a:p>
            <a:r>
              <a:rPr lang="en-US" sz="3000" dirty="0">
                <a:latin typeface="+mj-lt"/>
              </a:rPr>
              <a:t>TDEA-300 Mechanical Test</a:t>
            </a:r>
          </a:p>
        </p:txBody>
      </p:sp>
      <p:sp>
        <p:nvSpPr>
          <p:cNvPr id="11" name="TextBox 10">
            <a:extLst>
              <a:ext uri="{FF2B5EF4-FFF2-40B4-BE49-F238E27FC236}">
                <a16:creationId xmlns:a16="http://schemas.microsoft.com/office/drawing/2014/main" id="{7980A6ED-5192-EA22-993F-01EDE12BD8ED}"/>
              </a:ext>
            </a:extLst>
          </p:cNvPr>
          <p:cNvSpPr txBox="1"/>
          <p:nvPr/>
        </p:nvSpPr>
        <p:spPr>
          <a:xfrm>
            <a:off x="83573" y="1215471"/>
            <a:ext cx="12010104" cy="1323439"/>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Mechanical tests conducted on TDEA-300-C. Recorded synchronized loads and coordinates of DIC fiducial points around the hoop perimeter. Multi-step test:</a:t>
            </a:r>
          </a:p>
          <a:p>
            <a:pPr marL="800100" lvl="1"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Cyclic loading in compression to 600 </a:t>
            </a:r>
            <a:r>
              <a:rPr lang="en-US" sz="1600" dirty="0" err="1">
                <a:solidFill>
                  <a:schemeClr val="bg1"/>
                </a:solidFill>
                <a:latin typeface="Arial" panose="020B0604020202020204" pitchFamily="34" charset="0"/>
                <a:cs typeface="Arial" panose="020B0604020202020204" pitchFamily="34" charset="0"/>
              </a:rPr>
              <a:t>lbf</a:t>
            </a:r>
            <a:r>
              <a:rPr lang="en-US" sz="1600" dirty="0">
                <a:solidFill>
                  <a:schemeClr val="bg1"/>
                </a:solidFill>
                <a:latin typeface="Arial" panose="020B0604020202020204" pitchFamily="34" charset="0"/>
                <a:cs typeface="Arial" panose="020B0604020202020204" pitchFamily="34" charset="0"/>
              </a:rPr>
              <a:t>. Good repeatability and linearity, data used for model validation.</a:t>
            </a:r>
          </a:p>
          <a:p>
            <a:pPr marL="800100" lvl="1"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Cyclic loading in tension to 600 </a:t>
            </a:r>
            <a:r>
              <a:rPr lang="en-US" sz="1600" dirty="0" err="1">
                <a:solidFill>
                  <a:schemeClr val="bg1"/>
                </a:solidFill>
                <a:latin typeface="Arial" panose="020B0604020202020204" pitchFamily="34" charset="0"/>
                <a:cs typeface="Arial" panose="020B0604020202020204" pitchFamily="34" charset="0"/>
              </a:rPr>
              <a:t>lbf</a:t>
            </a:r>
            <a:r>
              <a:rPr lang="en-US" sz="1600" dirty="0">
                <a:solidFill>
                  <a:schemeClr val="bg1"/>
                </a:solidFill>
                <a:latin typeface="Arial" panose="020B0604020202020204" pitchFamily="34" charset="0"/>
                <a:cs typeface="Arial" panose="020B0604020202020204" pitchFamily="34" charset="0"/>
              </a:rPr>
              <a:t>. Indications of base slip at 340 </a:t>
            </a:r>
            <a:r>
              <a:rPr lang="en-US" sz="1600" dirty="0" err="1">
                <a:solidFill>
                  <a:schemeClr val="bg1"/>
                </a:solidFill>
                <a:latin typeface="Arial" panose="020B0604020202020204" pitchFamily="34" charset="0"/>
                <a:cs typeface="Arial" panose="020B0604020202020204" pitchFamily="34" charset="0"/>
              </a:rPr>
              <a:t>lbf</a:t>
            </a:r>
            <a:r>
              <a:rPr lang="en-US" sz="1600" dirty="0">
                <a:solidFill>
                  <a:schemeClr val="bg1"/>
                </a:solidFill>
                <a:latin typeface="Arial" panose="020B0604020202020204" pitchFamily="34" charset="0"/>
                <a:cs typeface="Arial" panose="020B0604020202020204" pitchFamily="34" charset="0"/>
              </a:rPr>
              <a:t>, tension tests not continued.</a:t>
            </a:r>
          </a:p>
          <a:p>
            <a:pPr marL="800100" lvl="1"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Loading in compression to failure. Failure occurred at 3,900 </a:t>
            </a:r>
            <a:r>
              <a:rPr lang="en-US" sz="1600" dirty="0" err="1">
                <a:solidFill>
                  <a:schemeClr val="bg1"/>
                </a:solidFill>
                <a:latin typeface="Arial" panose="020B0604020202020204" pitchFamily="34" charset="0"/>
                <a:cs typeface="Arial" panose="020B0604020202020204" pitchFamily="34" charset="0"/>
              </a:rPr>
              <a:t>lbf</a:t>
            </a:r>
            <a:r>
              <a:rPr lang="en-US" sz="1600" dirty="0">
                <a:solidFill>
                  <a:schemeClr val="bg1"/>
                </a:solidFill>
                <a:latin typeface="Arial" panose="020B0604020202020204" pitchFamily="34" charset="0"/>
                <a:cs typeface="Arial" panose="020B0604020202020204" pitchFamily="34" charset="0"/>
              </a:rPr>
              <a:t> via layer separation in the base.</a:t>
            </a:r>
          </a:p>
        </p:txBody>
      </p:sp>
      <p:grpSp>
        <p:nvGrpSpPr>
          <p:cNvPr id="3" name="Group 2">
            <a:extLst>
              <a:ext uri="{FF2B5EF4-FFF2-40B4-BE49-F238E27FC236}">
                <a16:creationId xmlns:a16="http://schemas.microsoft.com/office/drawing/2014/main" id="{4E662AB3-AB35-B707-9B32-7C6C28BEBEDD}"/>
              </a:ext>
            </a:extLst>
          </p:cNvPr>
          <p:cNvGrpSpPr/>
          <p:nvPr/>
        </p:nvGrpSpPr>
        <p:grpSpPr>
          <a:xfrm>
            <a:off x="4960374" y="2903486"/>
            <a:ext cx="5486402" cy="3657600"/>
            <a:chOff x="3077935" y="1074029"/>
            <a:chExt cx="5486402" cy="3657600"/>
          </a:xfrm>
        </p:grpSpPr>
        <p:grpSp>
          <p:nvGrpSpPr>
            <p:cNvPr id="5" name="Group 4">
              <a:extLst>
                <a:ext uri="{FF2B5EF4-FFF2-40B4-BE49-F238E27FC236}">
                  <a16:creationId xmlns:a16="http://schemas.microsoft.com/office/drawing/2014/main" id="{C4E330B5-E4D9-B144-AC44-1612977A4730}"/>
                </a:ext>
              </a:extLst>
            </p:cNvPr>
            <p:cNvGrpSpPr/>
            <p:nvPr/>
          </p:nvGrpSpPr>
          <p:grpSpPr>
            <a:xfrm>
              <a:off x="3077935" y="1074029"/>
              <a:ext cx="5486402" cy="3657600"/>
              <a:chOff x="6330307" y="1273601"/>
              <a:chExt cx="5486402" cy="3657600"/>
            </a:xfrm>
          </p:grpSpPr>
          <p:grpSp>
            <p:nvGrpSpPr>
              <p:cNvPr id="14" name="Group 13">
                <a:extLst>
                  <a:ext uri="{FF2B5EF4-FFF2-40B4-BE49-F238E27FC236}">
                    <a16:creationId xmlns:a16="http://schemas.microsoft.com/office/drawing/2014/main" id="{8FB754F0-61F3-4977-33AB-632AF87A17F0}"/>
                  </a:ext>
                </a:extLst>
              </p:cNvPr>
              <p:cNvGrpSpPr>
                <a:grpSpLocks noChangeAspect="1"/>
              </p:cNvGrpSpPr>
              <p:nvPr/>
            </p:nvGrpSpPr>
            <p:grpSpPr>
              <a:xfrm>
                <a:off x="6330307" y="1273601"/>
                <a:ext cx="2743200" cy="3657600"/>
                <a:chOff x="8637541" y="1271372"/>
                <a:chExt cx="3086100" cy="4114800"/>
              </a:xfrm>
            </p:grpSpPr>
            <p:pic>
              <p:nvPicPr>
                <p:cNvPr id="18" name="Picture 17">
                  <a:extLst>
                    <a:ext uri="{FF2B5EF4-FFF2-40B4-BE49-F238E27FC236}">
                      <a16:creationId xmlns:a16="http://schemas.microsoft.com/office/drawing/2014/main" id="{FB9D8030-1EC9-71BB-938F-AF20DC89D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23191" y="1785722"/>
                  <a:ext cx="4114800" cy="3086100"/>
                </a:xfrm>
                <a:prstGeom prst="rect">
                  <a:avLst/>
                </a:prstGeom>
              </p:spPr>
            </p:pic>
            <p:sp>
              <p:nvSpPr>
                <p:cNvPr id="19" name="TextBox 17">
                  <a:extLst>
                    <a:ext uri="{FF2B5EF4-FFF2-40B4-BE49-F238E27FC236}">
                      <a16:creationId xmlns:a16="http://schemas.microsoft.com/office/drawing/2014/main" id="{ABC1BA82-05EE-BF10-DAF4-A0DFFC78CD21}"/>
                    </a:ext>
                  </a:extLst>
                </p:cNvPr>
                <p:cNvSpPr txBox="1"/>
                <p:nvPr/>
              </p:nvSpPr>
              <p:spPr>
                <a:xfrm>
                  <a:off x="8637541" y="1271831"/>
                  <a:ext cx="3086100" cy="308610"/>
                </a:xfrm>
                <a:prstGeom prst="rect">
                  <a:avLst/>
                </a:prstGeom>
                <a:solidFill>
                  <a:schemeClr val="tx1">
                    <a:alpha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Compression to failure @ 3,900 </a:t>
                  </a:r>
                  <a:r>
                    <a:rPr kumimoji="0" lang="en-US" sz="1200" b="1" i="0" u="none" strike="noStrike" kern="1200" cap="none" spc="0" normalizeH="0" baseline="0" noProof="0" err="1">
                      <a:ln>
                        <a:noFill/>
                      </a:ln>
                      <a:solidFill>
                        <a:prstClr val="black"/>
                      </a:solidFill>
                      <a:effectLst/>
                      <a:uLnTx/>
                      <a:uFillTx/>
                      <a:latin typeface="Arial" panose="020B0604020202020204"/>
                      <a:ea typeface="+mn-ea"/>
                      <a:cs typeface="+mn-cs"/>
                    </a:rPr>
                    <a:t>lbf</a:t>
                  </a: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a:extLst>
                  <a:ext uri="{FF2B5EF4-FFF2-40B4-BE49-F238E27FC236}">
                    <a16:creationId xmlns:a16="http://schemas.microsoft.com/office/drawing/2014/main" id="{8AF5BD5B-D48E-698D-9D04-D5175592AECE}"/>
                  </a:ext>
                </a:extLst>
              </p:cNvPr>
              <p:cNvGrpSpPr>
                <a:grpSpLocks noChangeAspect="1"/>
              </p:cNvGrpSpPr>
              <p:nvPr/>
            </p:nvGrpSpPr>
            <p:grpSpPr>
              <a:xfrm>
                <a:off x="9073509" y="1273601"/>
                <a:ext cx="2743200" cy="3657600"/>
                <a:chOff x="5364635" y="1258803"/>
                <a:chExt cx="2743200" cy="3657600"/>
              </a:xfrm>
            </p:grpSpPr>
            <p:pic>
              <p:nvPicPr>
                <p:cNvPr id="16" name="Picture 15">
                  <a:extLst>
                    <a:ext uri="{FF2B5EF4-FFF2-40B4-BE49-F238E27FC236}">
                      <a16:creationId xmlns:a16="http://schemas.microsoft.com/office/drawing/2014/main" id="{834DBF2F-D258-4BF9-6976-39B40E050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07435" y="1716003"/>
                  <a:ext cx="3657600" cy="2743200"/>
                </a:xfrm>
                <a:prstGeom prst="rect">
                  <a:avLst/>
                </a:prstGeom>
              </p:spPr>
            </p:pic>
            <p:sp>
              <p:nvSpPr>
                <p:cNvPr id="17" name="TextBox 17">
                  <a:extLst>
                    <a:ext uri="{FF2B5EF4-FFF2-40B4-BE49-F238E27FC236}">
                      <a16:creationId xmlns:a16="http://schemas.microsoft.com/office/drawing/2014/main" id="{5F3D973F-314E-FAE6-739A-E683FEC7B1C0}"/>
                    </a:ext>
                  </a:extLst>
                </p:cNvPr>
                <p:cNvSpPr txBox="1"/>
                <p:nvPr/>
              </p:nvSpPr>
              <p:spPr>
                <a:xfrm>
                  <a:off x="5364635" y="1258803"/>
                  <a:ext cx="2743200" cy="461665"/>
                </a:xfrm>
                <a:prstGeom prst="rect">
                  <a:avLst/>
                </a:prstGeom>
                <a:solidFill>
                  <a:schemeClr val="tx1">
                    <a:alpha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Compression to failure @ 3,900 </a:t>
                  </a:r>
                  <a:r>
                    <a:rPr kumimoji="0" lang="en-US" sz="1200" b="1" i="0" u="none" strike="noStrike" kern="1200" cap="none" spc="0" normalizeH="0" baseline="0" noProof="0" err="1">
                      <a:ln>
                        <a:noFill/>
                      </a:ln>
                      <a:solidFill>
                        <a:prstClr val="black"/>
                      </a:solidFill>
                      <a:effectLst/>
                      <a:uLnTx/>
                      <a:uFillTx/>
                      <a:latin typeface="Arial" panose="020B0604020202020204"/>
                      <a:ea typeface="+mn-ea"/>
                      <a:cs typeface="+mn-cs"/>
                    </a:rPr>
                    <a:t>lbf</a:t>
                  </a: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 Bottom View</a:t>
                  </a:r>
                </a:p>
              </p:txBody>
            </p:sp>
          </p:grpSp>
        </p:grpSp>
        <p:sp>
          <p:nvSpPr>
            <p:cNvPr id="6" name="Oval 5">
              <a:extLst>
                <a:ext uri="{FF2B5EF4-FFF2-40B4-BE49-F238E27FC236}">
                  <a16:creationId xmlns:a16="http://schemas.microsoft.com/office/drawing/2014/main" id="{E58D9992-475F-EE4C-5A96-9FAE0070ABCE}"/>
                </a:ext>
              </a:extLst>
            </p:cNvPr>
            <p:cNvSpPr/>
            <p:nvPr/>
          </p:nvSpPr>
          <p:spPr>
            <a:xfrm>
              <a:off x="4093435" y="1590364"/>
              <a:ext cx="572568" cy="11769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3713848B-ECFA-B275-472C-F862E870AA4E}"/>
                </a:ext>
              </a:extLst>
            </p:cNvPr>
            <p:cNvSpPr/>
            <p:nvPr/>
          </p:nvSpPr>
          <p:spPr>
            <a:xfrm>
              <a:off x="6192876" y="3947669"/>
              <a:ext cx="395932" cy="4616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2E1F22A3-8EE8-12FF-2787-7EBE4A319914}"/>
                </a:ext>
              </a:extLst>
            </p:cNvPr>
            <p:cNvSpPr/>
            <p:nvPr/>
          </p:nvSpPr>
          <p:spPr>
            <a:xfrm>
              <a:off x="7904859" y="3606325"/>
              <a:ext cx="485687" cy="11096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17">
              <a:extLst>
                <a:ext uri="{FF2B5EF4-FFF2-40B4-BE49-F238E27FC236}">
                  <a16:creationId xmlns:a16="http://schemas.microsoft.com/office/drawing/2014/main" id="{D8CA071F-2DF1-4387-7CD9-5F1E92A3986E}"/>
                </a:ext>
              </a:extLst>
            </p:cNvPr>
            <p:cNvSpPr txBox="1"/>
            <p:nvPr/>
          </p:nvSpPr>
          <p:spPr>
            <a:xfrm>
              <a:off x="5302857" y="2116839"/>
              <a:ext cx="1015536" cy="461665"/>
            </a:xfrm>
            <a:prstGeom prst="rect">
              <a:avLst/>
            </a:prstGeom>
            <a:solidFill>
              <a:schemeClr val="tx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Layer Separation</a:t>
              </a:r>
            </a:p>
          </p:txBody>
        </p:sp>
        <p:cxnSp>
          <p:nvCxnSpPr>
            <p:cNvPr id="10" name="Straight Arrow Connector 9">
              <a:extLst>
                <a:ext uri="{FF2B5EF4-FFF2-40B4-BE49-F238E27FC236}">
                  <a16:creationId xmlns:a16="http://schemas.microsoft.com/office/drawing/2014/main" id="{90F55A0B-8DD6-D716-CD1E-B618B08BDAF8}"/>
                </a:ext>
              </a:extLst>
            </p:cNvPr>
            <p:cNvCxnSpPr>
              <a:cxnSpLocks/>
              <a:stCxn id="9" idx="1"/>
            </p:cNvCxnSpPr>
            <p:nvPr/>
          </p:nvCxnSpPr>
          <p:spPr>
            <a:xfrm flipH="1" flipV="1">
              <a:off x="4693378" y="2220090"/>
              <a:ext cx="609479" cy="1275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71E05D-9F50-1EE4-2209-99A4A80966EC}"/>
                </a:ext>
              </a:extLst>
            </p:cNvPr>
            <p:cNvCxnSpPr>
              <a:cxnSpLocks/>
              <a:stCxn id="9" idx="2"/>
            </p:cNvCxnSpPr>
            <p:nvPr/>
          </p:nvCxnSpPr>
          <p:spPr>
            <a:xfrm>
              <a:off x="5810625" y="2578504"/>
              <a:ext cx="507768" cy="13691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FF49C9-6774-043C-5FB8-9700E4DB3BD1}"/>
                </a:ext>
              </a:extLst>
            </p:cNvPr>
            <p:cNvCxnSpPr>
              <a:cxnSpLocks/>
              <a:stCxn id="9" idx="2"/>
            </p:cNvCxnSpPr>
            <p:nvPr/>
          </p:nvCxnSpPr>
          <p:spPr>
            <a:xfrm>
              <a:off x="5810625" y="2578504"/>
              <a:ext cx="2178403" cy="11043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5181AA7-E1E4-C387-0949-F3A9A476C1C4}"/>
              </a:ext>
            </a:extLst>
          </p:cNvPr>
          <p:cNvGrpSpPr/>
          <p:nvPr/>
        </p:nvGrpSpPr>
        <p:grpSpPr>
          <a:xfrm>
            <a:off x="1749352" y="2900310"/>
            <a:ext cx="2845711" cy="3657600"/>
            <a:chOff x="3301543" y="1058385"/>
            <a:chExt cx="2845711" cy="3657600"/>
          </a:xfrm>
        </p:grpSpPr>
        <p:grpSp>
          <p:nvGrpSpPr>
            <p:cNvPr id="21" name="Group 20">
              <a:extLst>
                <a:ext uri="{FF2B5EF4-FFF2-40B4-BE49-F238E27FC236}">
                  <a16:creationId xmlns:a16="http://schemas.microsoft.com/office/drawing/2014/main" id="{8FD25A2B-77CB-E0F8-225F-76A8FBCC8CB2}"/>
                </a:ext>
              </a:extLst>
            </p:cNvPr>
            <p:cNvGrpSpPr/>
            <p:nvPr/>
          </p:nvGrpSpPr>
          <p:grpSpPr>
            <a:xfrm>
              <a:off x="3301543" y="1058385"/>
              <a:ext cx="2845711" cy="3657600"/>
              <a:chOff x="3301543" y="1058385"/>
              <a:chExt cx="2845711" cy="3657600"/>
            </a:xfrm>
          </p:grpSpPr>
          <p:pic>
            <p:nvPicPr>
              <p:cNvPr id="31" name="Picture 30" descr="Diagram&#10;&#10;Description automatically generated">
                <a:extLst>
                  <a:ext uri="{FF2B5EF4-FFF2-40B4-BE49-F238E27FC236}">
                    <a16:creationId xmlns:a16="http://schemas.microsoft.com/office/drawing/2014/main" id="{E8CCFA2E-1AA8-CF5C-843F-79BD69E8F628}"/>
                  </a:ext>
                </a:extLst>
              </p:cNvPr>
              <p:cNvPicPr>
                <a:picLocks noChangeAspect="1"/>
              </p:cNvPicPr>
              <p:nvPr/>
            </p:nvPicPr>
            <p:blipFill rotWithShape="1">
              <a:blip r:embed="rId4">
                <a:extLst>
                  <a:ext uri="{28A0092B-C50C-407E-A947-70E740481C1C}">
                    <a14:useLocalDpi xmlns:a14="http://schemas.microsoft.com/office/drawing/2010/main" val="0"/>
                  </a:ext>
                </a:extLst>
              </a:blip>
              <a:srcRect l="24792" t="2672" r="20208" b="1404"/>
              <a:stretch/>
            </p:blipFill>
            <p:spPr>
              <a:xfrm>
                <a:off x="3301543" y="1058385"/>
                <a:ext cx="2845711" cy="3657600"/>
              </a:xfrm>
              <a:prstGeom prst="rect">
                <a:avLst/>
              </a:prstGeom>
            </p:spPr>
          </p:pic>
          <p:sp>
            <p:nvSpPr>
              <p:cNvPr id="32" name="TextBox 17">
                <a:extLst>
                  <a:ext uri="{FF2B5EF4-FFF2-40B4-BE49-F238E27FC236}">
                    <a16:creationId xmlns:a16="http://schemas.microsoft.com/office/drawing/2014/main" id="{77ED9BE9-525C-A1C5-6BDF-1A0558E0F70F}"/>
                  </a:ext>
                </a:extLst>
              </p:cNvPr>
              <p:cNvSpPr txBox="1"/>
              <p:nvPr/>
            </p:nvSpPr>
            <p:spPr>
              <a:xfrm>
                <a:off x="3301543" y="1058385"/>
                <a:ext cx="2845711" cy="276999"/>
              </a:xfrm>
              <a:prstGeom prst="rect">
                <a:avLst/>
              </a:prstGeom>
              <a:solidFill>
                <a:schemeClr val="tx1">
                  <a:alpha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DIC Compression Test Image</a:t>
                </a:r>
              </a:p>
            </p:txBody>
          </p:sp>
        </p:grpSp>
        <p:sp>
          <p:nvSpPr>
            <p:cNvPr id="22" name="Oval 21">
              <a:extLst>
                <a:ext uri="{FF2B5EF4-FFF2-40B4-BE49-F238E27FC236}">
                  <a16:creationId xmlns:a16="http://schemas.microsoft.com/office/drawing/2014/main" id="{A2DB868C-7D28-3BE9-B002-D81A2EDD427C}"/>
                </a:ext>
              </a:extLst>
            </p:cNvPr>
            <p:cNvSpPr/>
            <p:nvPr/>
          </p:nvSpPr>
          <p:spPr>
            <a:xfrm>
              <a:off x="3646087" y="2538723"/>
              <a:ext cx="228600" cy="2286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B323A9FF-41DF-F20B-A16D-BDBC9A068709}"/>
                </a:ext>
              </a:extLst>
            </p:cNvPr>
            <p:cNvSpPr/>
            <p:nvPr/>
          </p:nvSpPr>
          <p:spPr>
            <a:xfrm>
              <a:off x="5478062" y="2611165"/>
              <a:ext cx="228600" cy="2286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7BF96B38-96C1-915F-7015-F5BC855B849A}"/>
                </a:ext>
              </a:extLst>
            </p:cNvPr>
            <p:cNvSpPr/>
            <p:nvPr/>
          </p:nvSpPr>
          <p:spPr>
            <a:xfrm>
              <a:off x="4549600" y="3492025"/>
              <a:ext cx="228600" cy="2286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38FC6679-B7DD-8A34-9B55-5406C5CCFA12}"/>
                </a:ext>
              </a:extLst>
            </p:cNvPr>
            <p:cNvSpPr/>
            <p:nvPr/>
          </p:nvSpPr>
          <p:spPr>
            <a:xfrm>
              <a:off x="4435300" y="1330249"/>
              <a:ext cx="228600" cy="2286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17">
              <a:extLst>
                <a:ext uri="{FF2B5EF4-FFF2-40B4-BE49-F238E27FC236}">
                  <a16:creationId xmlns:a16="http://schemas.microsoft.com/office/drawing/2014/main" id="{2164DAE5-906B-324A-89D8-4FA3077FD51D}"/>
                </a:ext>
              </a:extLst>
            </p:cNvPr>
            <p:cNvSpPr txBox="1"/>
            <p:nvPr/>
          </p:nvSpPr>
          <p:spPr>
            <a:xfrm>
              <a:off x="3332351" y="3518226"/>
              <a:ext cx="1024131" cy="461665"/>
            </a:xfrm>
            <a:prstGeom prst="rect">
              <a:avLst/>
            </a:prstGeom>
            <a:solidFill>
              <a:schemeClr val="tx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Primary DIC targets</a:t>
              </a:r>
            </a:p>
          </p:txBody>
        </p:sp>
        <p:cxnSp>
          <p:nvCxnSpPr>
            <p:cNvPr id="27" name="Straight Arrow Connector 26">
              <a:extLst>
                <a:ext uri="{FF2B5EF4-FFF2-40B4-BE49-F238E27FC236}">
                  <a16:creationId xmlns:a16="http://schemas.microsoft.com/office/drawing/2014/main" id="{C10C16A6-E534-6FE7-076A-E7DE33A0BF0D}"/>
                </a:ext>
              </a:extLst>
            </p:cNvPr>
            <p:cNvCxnSpPr>
              <a:cxnSpLocks/>
              <a:stCxn id="26" idx="0"/>
            </p:cNvCxnSpPr>
            <p:nvPr/>
          </p:nvCxnSpPr>
          <p:spPr>
            <a:xfrm flipH="1" flipV="1">
              <a:off x="3773818" y="2793524"/>
              <a:ext cx="70599" cy="72470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B4103FB-AE67-A49A-2D01-5FBCDEEECBB9}"/>
                </a:ext>
              </a:extLst>
            </p:cNvPr>
            <p:cNvCxnSpPr>
              <a:cxnSpLocks/>
              <a:stCxn id="26" idx="0"/>
            </p:cNvCxnSpPr>
            <p:nvPr/>
          </p:nvCxnSpPr>
          <p:spPr>
            <a:xfrm flipV="1">
              <a:off x="3844417" y="1577896"/>
              <a:ext cx="654386" cy="194033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B1D2998-E8A6-98BE-7E44-50C30823DA91}"/>
                </a:ext>
              </a:extLst>
            </p:cNvPr>
            <p:cNvCxnSpPr>
              <a:cxnSpLocks/>
              <a:stCxn id="26" idx="3"/>
            </p:cNvCxnSpPr>
            <p:nvPr/>
          </p:nvCxnSpPr>
          <p:spPr>
            <a:xfrm flipV="1">
              <a:off x="4356482" y="3670421"/>
              <a:ext cx="193118" cy="7863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6DFC8BC-5EFC-1D65-10AC-3DAF4EE002F9}"/>
                </a:ext>
              </a:extLst>
            </p:cNvPr>
            <p:cNvCxnSpPr>
              <a:cxnSpLocks/>
              <a:stCxn id="26" idx="0"/>
            </p:cNvCxnSpPr>
            <p:nvPr/>
          </p:nvCxnSpPr>
          <p:spPr>
            <a:xfrm flipV="1">
              <a:off x="3844417" y="2793524"/>
              <a:ext cx="1633645" cy="72470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46AD605-F2FE-FF12-7C2E-1D625FF8330D}"/>
              </a:ext>
            </a:extLst>
          </p:cNvPr>
          <p:cNvSpPr txBox="1"/>
          <p:nvPr/>
        </p:nvSpPr>
        <p:spPr>
          <a:xfrm>
            <a:off x="11879094" y="6488668"/>
            <a:ext cx="312906" cy="369332"/>
          </a:xfrm>
          <a:prstGeom prst="rect">
            <a:avLst/>
          </a:prstGeom>
          <a:noFill/>
        </p:spPr>
        <p:txBody>
          <a:bodyPr wrap="none" rtlCol="0">
            <a:spAutoFit/>
          </a:bodyPr>
          <a:lstStyle/>
          <a:p>
            <a:r>
              <a:rPr lang="en-US" dirty="0">
                <a:solidFill>
                  <a:schemeClr val="tx1">
                    <a:lumMod val="75000"/>
                  </a:schemeClr>
                </a:solidFill>
              </a:rPr>
              <a:t>9</a:t>
            </a:r>
          </a:p>
        </p:txBody>
      </p:sp>
    </p:spTree>
    <p:extLst>
      <p:ext uri="{BB962C8B-B14F-4D97-AF65-F5344CB8AC3E}">
        <p14:creationId xmlns:p14="http://schemas.microsoft.com/office/powerpoint/2010/main" val="3880511418"/>
      </p:ext>
    </p:extLst>
  </p:cSld>
  <p:clrMapOvr>
    <a:masterClrMapping/>
  </p:clrMapOvr>
</p:sld>
</file>

<file path=ppt/theme/theme1.xml><?xml version="1.0" encoding="utf-8"?>
<a:theme xmlns:a="http://schemas.openxmlformats.org/drawingml/2006/main" name="TDE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DEA" id="{B8191ACF-815A-4246-AA08-6E8A95A61E61}" vid="{857B39E6-F56C-413A-B53E-6345C4682B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295</TotalTime>
  <Words>1458</Words>
  <Application>Microsoft Office PowerPoint</Application>
  <PresentationFormat>Widescreen</PresentationFormat>
  <Paragraphs>197</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.AppleSystemUIFont</vt:lpstr>
      <vt:lpstr>Arial</vt:lpstr>
      <vt:lpstr>Arial</vt:lpstr>
      <vt:lpstr>Arial Bold</vt:lpstr>
      <vt:lpstr>Calibri</vt:lpstr>
      <vt:lpstr>TDEA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TDEA  Roadmap</dc:title>
  <dc:creator>Mulhearn, William D. (GSFC-5410)</dc:creator>
  <cp:lastModifiedBy>Thomas, Ebony S. (GSFC-549.0)[ASRC FEDERAL SYSTEM SOLUTIONS]</cp:lastModifiedBy>
  <cp:revision>100</cp:revision>
  <dcterms:created xsi:type="dcterms:W3CDTF">2025-01-30T19:22:03Z</dcterms:created>
  <dcterms:modified xsi:type="dcterms:W3CDTF">2025-04-02T14:30:13Z</dcterms:modified>
</cp:coreProperties>
</file>