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64" r:id="rId5"/>
    <p:sldId id="260" r:id="rId6"/>
    <p:sldId id="265" r:id="rId7"/>
    <p:sldId id="261" r:id="rId8"/>
    <p:sldId id="277" r:id="rId9"/>
    <p:sldId id="267" r:id="rId10"/>
    <p:sldId id="273" r:id="rId11"/>
    <p:sldId id="278" r:id="rId12"/>
    <p:sldId id="274" r:id="rId13"/>
    <p:sldId id="275" r:id="rId14"/>
    <p:sldId id="270" r:id="rId15"/>
    <p:sldId id="271" r:id="rId16"/>
    <p:sldId id="272" r:id="rId17"/>
    <p:sldId id="268" r:id="rId18"/>
    <p:sldId id="279" r:id="rId19"/>
    <p:sldId id="269"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E7808"/>
    <a:srgbClr val="03A6E6"/>
    <a:srgbClr val="006C94"/>
    <a:srgbClr val="006B94"/>
    <a:srgbClr val="F8F8F8"/>
    <a:srgbClr val="0064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3" autoAdjust="0"/>
    <p:restoredTop sz="90834" autoAdjust="0"/>
  </p:normalViewPr>
  <p:slideViewPr>
    <p:cSldViewPr>
      <p:cViewPr varScale="1">
        <p:scale>
          <a:sx n="103" d="100"/>
          <a:sy n="103" d="100"/>
        </p:scale>
        <p:origin x="846" y="114"/>
      </p:cViewPr>
      <p:guideLst>
        <p:guide orient="horz" pos="2160"/>
        <p:guide pos="3840"/>
      </p:guideLst>
    </p:cSldViewPr>
  </p:slideViewPr>
  <p:notesTextViewPr>
    <p:cViewPr>
      <p:scale>
        <a:sx n="100" d="100"/>
        <a:sy n="100" d="100"/>
      </p:scale>
      <p:origin x="0" y="0"/>
    </p:cViewPr>
  </p:notesTextViewPr>
  <p:notesViewPr>
    <p:cSldViewPr>
      <p:cViewPr varScale="1">
        <p:scale>
          <a:sx n="67" d="100"/>
          <a:sy n="67" d="100"/>
        </p:scale>
        <p:origin x="-3168"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2BE5A7-734B-4269-9AF9-65AD2D744722}" type="datetimeFigureOut">
              <a:rPr lang="en-US" smtClean="0"/>
              <a:t>4/7/2025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E3272D-00AE-4324-A5E5-E08BA2863DD0}" type="slidenum">
              <a:rPr lang="en-US" smtClean="0"/>
              <a:t>‹#›</a:t>
            </a:fld>
            <a:endParaRPr lang="en-US"/>
          </a:p>
        </p:txBody>
      </p:sp>
    </p:spTree>
    <p:extLst>
      <p:ext uri="{BB962C8B-B14F-4D97-AF65-F5344CB8AC3E}">
        <p14:creationId xmlns:p14="http://schemas.microsoft.com/office/powerpoint/2010/main" val="1124616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E9942B-B2EA-F441-A3D5-893BC354F9FA}" type="datetimeFigureOut">
              <a:rPr lang="en-US" smtClean="0"/>
              <a:t>4/3/2025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7AA016-18A2-7348-A9BC-EDEDDCF33A96}" type="slidenum">
              <a:rPr lang="en-US" smtClean="0"/>
              <a:t>‹#›</a:t>
            </a:fld>
            <a:endParaRPr lang="en-US"/>
          </a:p>
        </p:txBody>
      </p:sp>
    </p:spTree>
    <p:extLst>
      <p:ext uri="{BB962C8B-B14F-4D97-AF65-F5344CB8AC3E}">
        <p14:creationId xmlns:p14="http://schemas.microsoft.com/office/powerpoint/2010/main" val="2131520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7AA016-18A2-7348-A9BC-EDEDDCF33A96}" type="slidenum">
              <a:rPr lang="en-US" smtClean="0"/>
              <a:t>9</a:t>
            </a:fld>
            <a:endParaRPr lang="en-US"/>
          </a:p>
        </p:txBody>
      </p:sp>
    </p:spTree>
    <p:extLst>
      <p:ext uri="{BB962C8B-B14F-4D97-AF65-F5344CB8AC3E}">
        <p14:creationId xmlns:p14="http://schemas.microsoft.com/office/powerpoint/2010/main" val="2795657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rPr>
              <a:t>This cycle consisted of evacuating atmosphere from the vacuum bag via a vacuum pump and ramp heating the autoclave to 107 °C (225 °F) while increasing the pressure to 690 KPa (100 psi) gauge pressure. This pressure and temperature were held before further ramping the temperature to 177 °C (350 °F) and holding this next temperature and pressure for the remainder of the cure cycle. Subsequent cool down and pressure release occurred per workshop best practices.</a:t>
            </a:r>
          </a:p>
          <a:p>
            <a:endParaRPr lang="en-US" dirty="0"/>
          </a:p>
        </p:txBody>
      </p:sp>
      <p:sp>
        <p:nvSpPr>
          <p:cNvPr id="4" name="Slide Number Placeholder 3"/>
          <p:cNvSpPr>
            <a:spLocks noGrp="1"/>
          </p:cNvSpPr>
          <p:nvPr>
            <p:ph type="sldNum" sz="quarter" idx="5"/>
          </p:nvPr>
        </p:nvSpPr>
        <p:spPr/>
        <p:txBody>
          <a:bodyPr/>
          <a:lstStyle/>
          <a:p>
            <a:fld id="{A87AA016-18A2-7348-A9BC-EDEDDCF33A96}" type="slidenum">
              <a:rPr lang="en-US" smtClean="0"/>
              <a:t>12</a:t>
            </a:fld>
            <a:endParaRPr lang="en-US"/>
          </a:p>
        </p:txBody>
      </p:sp>
    </p:spTree>
    <p:extLst>
      <p:ext uri="{BB962C8B-B14F-4D97-AF65-F5344CB8AC3E}">
        <p14:creationId xmlns:p14="http://schemas.microsoft.com/office/powerpoint/2010/main" val="39502814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424F9AE4-85D3-02A8-654A-8E72F27AE5B0}"/>
              </a:ext>
            </a:extLst>
          </p:cNvPr>
          <p:cNvSpPr/>
          <p:nvPr userDrawn="1"/>
        </p:nvSpPr>
        <p:spPr>
          <a:xfrm flipH="1">
            <a:off x="10363200" y="6561974"/>
            <a:ext cx="1828800" cy="296026"/>
          </a:xfrm>
          <a:prstGeom prst="rtTriangle">
            <a:avLst/>
          </a:prstGeom>
          <a:solidFill>
            <a:srgbClr val="03A6E6"/>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175D3349-AFFE-D25D-F8F4-F207501E488B}"/>
              </a:ext>
            </a:extLst>
          </p:cNvPr>
          <p:cNvSpPr/>
          <p:nvPr userDrawn="1"/>
        </p:nvSpPr>
        <p:spPr>
          <a:xfrm flipH="1">
            <a:off x="11201400" y="6583362"/>
            <a:ext cx="990600" cy="296026"/>
          </a:xfrm>
          <a:prstGeom prst="rtTriangle">
            <a:avLst/>
          </a:prstGeom>
          <a:solidFill>
            <a:srgbClr val="006C94"/>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274638"/>
            <a:ext cx="10972800" cy="1143000"/>
          </a:xfrm>
          <a:prstGeom prst="rect">
            <a:avLst/>
          </a:prstGeom>
        </p:spPr>
        <p:txBody>
          <a:bodyPr/>
          <a:lstStyle>
            <a:lvl1pPr>
              <a:defRPr b="1">
                <a:solidFill>
                  <a:srgbClr val="006491"/>
                </a:solidFill>
              </a:defRPr>
            </a:lvl1pPr>
          </a:lstStyle>
          <a:p>
            <a:r>
              <a:rPr lang="en-US" dirty="0"/>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lvl1pPr>
              <a:defRPr>
                <a:solidFill>
                  <a:schemeClr val="bg1"/>
                </a:solidFill>
              </a:defRPr>
            </a:lvl1pPr>
            <a:lvl2pPr>
              <a:defRPr>
                <a:solidFill>
                  <a:schemeClr val="tx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BC95AF11-B225-A2F2-9AB6-03FAB33487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000" y="5926412"/>
            <a:ext cx="2209800" cy="685358"/>
          </a:xfrm>
          <a:prstGeom prst="rect">
            <a:avLst/>
          </a:prstGeom>
        </p:spPr>
      </p:pic>
      <p:sp>
        <p:nvSpPr>
          <p:cNvPr id="9" name="Right Triangle 8">
            <a:extLst>
              <a:ext uri="{FF2B5EF4-FFF2-40B4-BE49-F238E27FC236}">
                <a16:creationId xmlns:a16="http://schemas.microsoft.com/office/drawing/2014/main" id="{F8D00328-D42C-000D-995C-631C18E106E2}"/>
              </a:ext>
            </a:extLst>
          </p:cNvPr>
          <p:cNvSpPr/>
          <p:nvPr userDrawn="1"/>
        </p:nvSpPr>
        <p:spPr>
          <a:xfrm>
            <a:off x="0" y="5742506"/>
            <a:ext cx="12192000" cy="1128946"/>
          </a:xfrm>
          <a:prstGeom prst="rtTriangle">
            <a:avLst/>
          </a:prstGeom>
          <a:solidFill>
            <a:srgbClr val="006C94"/>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073F5A4F-8318-DC60-75F4-F11C9B903BFE}"/>
              </a:ext>
            </a:extLst>
          </p:cNvPr>
          <p:cNvSpPr/>
          <p:nvPr userDrawn="1"/>
        </p:nvSpPr>
        <p:spPr>
          <a:xfrm>
            <a:off x="0" y="6308727"/>
            <a:ext cx="12192000" cy="570661"/>
          </a:xfrm>
          <a:prstGeom prst="rtTriangle">
            <a:avLst/>
          </a:prstGeom>
          <a:solidFill>
            <a:schemeClr val="accent2"/>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FFFFFF"/>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8"/>
            <a:ext cx="10972800" cy="1143000"/>
          </a:xfrm>
          <a:prstGeom prst="rect">
            <a:avLst/>
          </a:prstGeom>
        </p:spPr>
        <p:txBody>
          <a:bodyPr/>
          <a:lstStyle>
            <a:lvl1pPr>
              <a:defRPr b="1">
                <a:solidFill>
                  <a:srgbClr val="006491"/>
                </a:solidFill>
              </a:defRPr>
            </a:lvl1pPr>
          </a:lstStyle>
          <a:p>
            <a:r>
              <a:rPr lang="en-US" dirty="0"/>
              <a:t>Click to edit Master title style</a:t>
            </a:r>
          </a:p>
        </p:txBody>
      </p:sp>
      <p:sp>
        <p:nvSpPr>
          <p:cNvPr id="8" name="Content Placeholder 2"/>
          <p:cNvSpPr>
            <a:spLocks noGrp="1"/>
          </p:cNvSpPr>
          <p:nvPr>
            <p:ph idx="1"/>
          </p:nvPr>
        </p:nvSpPr>
        <p:spPr>
          <a:xfrm>
            <a:off x="609600" y="1600201"/>
            <a:ext cx="10972800" cy="4525963"/>
          </a:xfrm>
          <a:prstGeom prst="rect">
            <a:avLst/>
          </a:prstGeom>
        </p:spPr>
        <p:txBody>
          <a:bodyPr/>
          <a:lstStyle>
            <a:lvl1pPr>
              <a:defRPr>
                <a:solidFill>
                  <a:schemeClr val="bg1"/>
                </a:solidFill>
              </a:defRPr>
            </a:lvl1pPr>
            <a:lvl2pPr>
              <a:defRPr>
                <a:solidFill>
                  <a:schemeClr val="tx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DF72FEF6-CFA6-6440-B4FB-87AD8F6B9294}"/>
              </a:ext>
            </a:extLst>
          </p:cNvPr>
          <p:cNvPicPr>
            <a:picLocks noChangeAspect="1"/>
          </p:cNvPicPr>
          <p:nvPr userDrawn="1"/>
        </p:nvPicPr>
        <p:blipFill>
          <a:blip r:embed="rId2" cstate="print">
            <a:alphaModFix amt="50000"/>
            <a:extLst>
              <a:ext uri="{28A0092B-C50C-407E-A947-70E740481C1C}">
                <a14:useLocalDpi xmlns:a14="http://schemas.microsoft.com/office/drawing/2010/main" val="0"/>
              </a:ext>
            </a:extLst>
          </a:blip>
          <a:srcRect/>
          <a:stretch/>
        </p:blipFill>
        <p:spPr>
          <a:xfrm>
            <a:off x="10567980" y="6160800"/>
            <a:ext cx="1114441" cy="43586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F1A227-E05D-ECFD-5496-A163BD4740E6}"/>
              </a:ext>
            </a:extLst>
          </p:cNvPr>
          <p:cNvSpPr txBox="1">
            <a:spLocks/>
          </p:cNvSpPr>
          <p:nvPr/>
        </p:nvSpPr>
        <p:spPr>
          <a:xfrm>
            <a:off x="685800" y="838200"/>
            <a:ext cx="9753600" cy="76200"/>
          </a:xfrm>
          <a:prstGeom prst="rect">
            <a:avLst/>
          </a:prstGeom>
        </p:spPr>
        <p:txBody>
          <a:bodyPr/>
          <a:lstStyle/>
          <a:p>
            <a:pPr>
              <a:spcBef>
                <a:spcPct val="0"/>
              </a:spcBef>
              <a:defRPr/>
            </a:pPr>
            <a:r>
              <a:rPr lang="en-US" sz="4000" b="1" dirty="0">
                <a:solidFill>
                  <a:srgbClr val="006491"/>
                </a:solidFill>
                <a:latin typeface="+mj-lt"/>
                <a:ea typeface="+mj-ea"/>
                <a:cs typeface="+mj-cs"/>
              </a:rPr>
              <a:t>Manufacturing of Aircraft Structures Using Composite Tailoring Techniques</a:t>
            </a:r>
          </a:p>
        </p:txBody>
      </p:sp>
      <p:sp>
        <p:nvSpPr>
          <p:cNvPr id="5" name="Title 1">
            <a:extLst>
              <a:ext uri="{FF2B5EF4-FFF2-40B4-BE49-F238E27FC236}">
                <a16:creationId xmlns:a16="http://schemas.microsoft.com/office/drawing/2014/main" id="{E509B408-7C02-E55D-20EF-3DF1FC038C79}"/>
              </a:ext>
            </a:extLst>
          </p:cNvPr>
          <p:cNvSpPr txBox="1">
            <a:spLocks/>
          </p:cNvSpPr>
          <p:nvPr/>
        </p:nvSpPr>
        <p:spPr>
          <a:xfrm>
            <a:off x="685800" y="2743200"/>
            <a:ext cx="9372600" cy="3276600"/>
          </a:xfrm>
          <a:prstGeom prst="rect">
            <a:avLst/>
          </a:prstGeom>
        </p:spPr>
        <p:txBody>
          <a:bodyPr/>
          <a:lstStyle/>
          <a:p>
            <a:pPr>
              <a:spcBef>
                <a:spcPct val="0"/>
              </a:spcBef>
              <a:defRPr/>
            </a:pPr>
            <a:r>
              <a:rPr lang="en-US" sz="2800" dirty="0">
                <a:solidFill>
                  <a:schemeClr val="bg1"/>
                </a:solidFill>
                <a:latin typeface="+mj-lt"/>
                <a:ea typeface="+mj-ea"/>
                <a:cs typeface="+mj-cs"/>
              </a:rPr>
              <a:t>Alana M. Cardona</a:t>
            </a:r>
            <a:r>
              <a:rPr lang="en-US" sz="2800" baseline="30000" dirty="0">
                <a:solidFill>
                  <a:schemeClr val="bg1"/>
                </a:solidFill>
                <a:latin typeface="+mj-lt"/>
                <a:ea typeface="+mj-ea"/>
                <a:cs typeface="+mj-cs"/>
              </a:rPr>
              <a:t>1</a:t>
            </a:r>
            <a:r>
              <a:rPr lang="en-US" sz="2800" dirty="0">
                <a:solidFill>
                  <a:schemeClr val="bg1"/>
                </a:solidFill>
                <a:latin typeface="+mj-lt"/>
                <a:ea typeface="+mj-ea"/>
                <a:cs typeface="+mj-cs"/>
              </a:rPr>
              <a:t>, Erin K. Anderson</a:t>
            </a:r>
            <a:r>
              <a:rPr lang="en-US" sz="2800" baseline="30000" dirty="0">
                <a:solidFill>
                  <a:schemeClr val="bg1"/>
                </a:solidFill>
                <a:latin typeface="+mj-lt"/>
                <a:ea typeface="+mj-ea"/>
                <a:cs typeface="+mj-cs"/>
              </a:rPr>
              <a:t>1</a:t>
            </a:r>
            <a:r>
              <a:rPr lang="en-US" sz="2800" dirty="0">
                <a:solidFill>
                  <a:schemeClr val="bg1"/>
                </a:solidFill>
                <a:latin typeface="+mj-lt"/>
                <a:ea typeface="+mj-ea"/>
                <a:cs typeface="+mj-cs"/>
              </a:rPr>
              <a:t>, Lauren Simmons</a:t>
            </a:r>
            <a:r>
              <a:rPr lang="en-US" sz="2800" baseline="30000" dirty="0">
                <a:solidFill>
                  <a:schemeClr val="bg1"/>
                </a:solidFill>
                <a:latin typeface="+mj-lt"/>
                <a:ea typeface="+mj-ea"/>
                <a:cs typeface="+mj-cs"/>
              </a:rPr>
              <a:t>1</a:t>
            </a:r>
            <a:r>
              <a:rPr lang="en-US" sz="2800" dirty="0">
                <a:solidFill>
                  <a:schemeClr val="bg1"/>
                </a:solidFill>
                <a:latin typeface="+mj-lt"/>
                <a:ea typeface="+mj-ea"/>
                <a:cs typeface="+mj-cs"/>
              </a:rPr>
              <a:t>, Richard A. Larson</a:t>
            </a:r>
            <a:r>
              <a:rPr lang="en-US" sz="2800" baseline="30000" dirty="0">
                <a:solidFill>
                  <a:schemeClr val="bg1"/>
                </a:solidFill>
                <a:latin typeface="+mj-lt"/>
                <a:ea typeface="+mj-ea"/>
                <a:cs typeface="+mj-cs"/>
              </a:rPr>
              <a:t>1</a:t>
            </a:r>
            <a:r>
              <a:rPr lang="en-US" sz="2800" dirty="0">
                <a:solidFill>
                  <a:schemeClr val="bg1"/>
                </a:solidFill>
                <a:latin typeface="+mj-lt"/>
                <a:ea typeface="+mj-ea"/>
                <a:cs typeface="+mj-cs"/>
              </a:rPr>
              <a:t>, Brian H. Mason</a:t>
            </a:r>
            <a:r>
              <a:rPr lang="en-US" sz="2800" baseline="30000" dirty="0">
                <a:solidFill>
                  <a:schemeClr val="bg1"/>
                </a:solidFill>
                <a:latin typeface="+mj-lt"/>
                <a:ea typeface="+mj-ea"/>
                <a:cs typeface="+mj-cs"/>
              </a:rPr>
              <a:t>1</a:t>
            </a:r>
            <a:r>
              <a:rPr lang="en-US" sz="2800" dirty="0">
                <a:solidFill>
                  <a:schemeClr val="bg1"/>
                </a:solidFill>
                <a:latin typeface="+mj-lt"/>
                <a:ea typeface="+mj-ea"/>
                <a:cs typeface="+mj-cs"/>
              </a:rPr>
              <a:t>, and Jacob Tury</a:t>
            </a:r>
            <a:r>
              <a:rPr lang="en-US" sz="2800" baseline="30000" dirty="0">
                <a:solidFill>
                  <a:schemeClr val="bg1"/>
                </a:solidFill>
                <a:latin typeface="+mj-lt"/>
                <a:ea typeface="+mj-ea"/>
                <a:cs typeface="+mj-cs"/>
              </a:rPr>
              <a:t>2</a:t>
            </a:r>
            <a:endParaRPr lang="en-US" sz="2800" dirty="0">
              <a:solidFill>
                <a:schemeClr val="bg1"/>
              </a:solidFill>
              <a:latin typeface="+mj-lt"/>
              <a:ea typeface="+mj-ea"/>
              <a:cs typeface="+mj-cs"/>
            </a:endParaRPr>
          </a:p>
          <a:p>
            <a:pPr>
              <a:spcBef>
                <a:spcPct val="0"/>
              </a:spcBef>
              <a:defRPr/>
            </a:pPr>
            <a:r>
              <a:rPr lang="en-US" sz="2400" dirty="0">
                <a:solidFill>
                  <a:schemeClr val="bg1"/>
                </a:solidFill>
                <a:latin typeface="+mj-lt"/>
                <a:ea typeface="+mj-ea"/>
                <a:cs typeface="+mj-cs"/>
              </a:rPr>
              <a:t>NASA Langley Research Center, Hampton, VA</a:t>
            </a:r>
          </a:p>
          <a:p>
            <a:pPr>
              <a:spcBef>
                <a:spcPct val="0"/>
              </a:spcBef>
              <a:defRPr/>
            </a:pPr>
            <a:r>
              <a:rPr lang="en-US" sz="2000" baseline="30000" dirty="0">
                <a:solidFill>
                  <a:schemeClr val="bg1"/>
                </a:solidFill>
                <a:latin typeface="+mj-lt"/>
                <a:ea typeface="+mj-ea"/>
                <a:cs typeface="+mj-cs"/>
              </a:rPr>
              <a:t>1</a:t>
            </a:r>
            <a:r>
              <a:rPr lang="en-US" sz="2000" dirty="0">
                <a:solidFill>
                  <a:schemeClr val="bg1"/>
                </a:solidFill>
                <a:latin typeface="+mj-lt"/>
                <a:ea typeface="+mj-ea"/>
                <a:cs typeface="+mj-cs"/>
              </a:rPr>
              <a:t>Structural Mechanics and Concepts Branch </a:t>
            </a:r>
          </a:p>
          <a:p>
            <a:pPr>
              <a:spcBef>
                <a:spcPct val="0"/>
              </a:spcBef>
              <a:defRPr/>
            </a:pPr>
            <a:r>
              <a:rPr lang="en-US" sz="2000" baseline="30000" dirty="0">
                <a:solidFill>
                  <a:schemeClr val="bg1"/>
                </a:solidFill>
                <a:latin typeface="+mj-lt"/>
                <a:ea typeface="+mj-ea"/>
                <a:cs typeface="+mj-cs"/>
              </a:rPr>
              <a:t>2</a:t>
            </a:r>
            <a:r>
              <a:rPr lang="en-US" sz="2000" dirty="0">
                <a:solidFill>
                  <a:schemeClr val="bg1"/>
                </a:solidFill>
                <a:latin typeface="+mj-lt"/>
                <a:ea typeface="+mj-ea"/>
                <a:cs typeface="+mj-cs"/>
              </a:rPr>
              <a:t>Manufacturing Applications Branch</a:t>
            </a:r>
          </a:p>
          <a:p>
            <a:pPr>
              <a:spcBef>
                <a:spcPct val="0"/>
              </a:spcBef>
              <a:defRPr/>
            </a:pPr>
            <a:endParaRPr lang="en-US" sz="3200" dirty="0">
              <a:solidFill>
                <a:schemeClr val="bg1"/>
              </a:solidFill>
              <a:latin typeface="+mj-lt"/>
              <a:ea typeface="+mj-ea"/>
              <a:cs typeface="+mj-cs"/>
            </a:endParaRPr>
          </a:p>
          <a:p>
            <a:pPr>
              <a:spcBef>
                <a:spcPct val="0"/>
              </a:spcBef>
              <a:defRPr/>
            </a:pPr>
            <a:r>
              <a:rPr lang="en-US" sz="1600" dirty="0">
                <a:solidFill>
                  <a:schemeClr val="bg1"/>
                </a:solidFill>
                <a:latin typeface="+mj-lt"/>
                <a:ea typeface="+mj-ea"/>
                <a:cs typeface="+mj-cs"/>
              </a:rPr>
              <a:t>May 19-22, 2025</a:t>
            </a:r>
          </a:p>
          <a:p>
            <a:pPr>
              <a:spcBef>
                <a:spcPct val="0"/>
              </a:spcBef>
              <a:defRPr/>
            </a:pPr>
            <a:r>
              <a:rPr lang="en-US" sz="1600" dirty="0">
                <a:solidFill>
                  <a:schemeClr val="bg1"/>
                </a:solidFill>
                <a:latin typeface="+mj-lt"/>
                <a:ea typeface="+mj-ea"/>
                <a:cs typeface="+mj-cs"/>
              </a:rPr>
              <a:t>Indianapolis, IN</a:t>
            </a:r>
          </a:p>
        </p:txBody>
      </p:sp>
    </p:spTree>
    <p:extLst>
      <p:ext uri="{BB962C8B-B14F-4D97-AF65-F5344CB8AC3E}">
        <p14:creationId xmlns:p14="http://schemas.microsoft.com/office/powerpoint/2010/main" val="751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006491"/>
                </a:solidFill>
              </a:rPr>
              <a:t>Tow-Steering Research</a:t>
            </a:r>
          </a:p>
        </p:txBody>
      </p:sp>
      <p:sp>
        <p:nvSpPr>
          <p:cNvPr id="7" name="Content Placeholder 6"/>
          <p:cNvSpPr>
            <a:spLocks noGrp="1"/>
          </p:cNvSpPr>
          <p:nvPr>
            <p:ph idx="1"/>
          </p:nvPr>
        </p:nvSpPr>
        <p:spPr>
          <a:xfrm>
            <a:off x="131032" y="1068294"/>
            <a:ext cx="6871220" cy="4648200"/>
          </a:xfrm>
        </p:spPr>
        <p:txBody>
          <a:bodyPr/>
          <a:lstStyle/>
          <a:p>
            <a:r>
              <a:rPr lang="en-US" sz="2800" dirty="0">
                <a:solidFill>
                  <a:schemeClr val="bg1"/>
                </a:solidFill>
              </a:rPr>
              <a:t>Three different legacy designs with various extents of tow steering</a:t>
            </a:r>
          </a:p>
          <a:p>
            <a:pPr lvl="1"/>
            <a:r>
              <a:rPr lang="en-US" sz="2400" dirty="0">
                <a:solidFill>
                  <a:schemeClr val="bg1"/>
                </a:solidFill>
              </a:rPr>
              <a:t>Straight fiber, lightly steered, and aggressively steered</a:t>
            </a:r>
          </a:p>
          <a:p>
            <a:r>
              <a:rPr lang="en-US" sz="2800" dirty="0">
                <a:solidFill>
                  <a:schemeClr val="bg1"/>
                </a:solidFill>
              </a:rPr>
              <a:t>Tested under compressive load</a:t>
            </a:r>
          </a:p>
          <a:p>
            <a:pPr lvl="1"/>
            <a:r>
              <a:rPr lang="en-US" sz="2400" dirty="0">
                <a:solidFill>
                  <a:schemeClr val="bg1"/>
                </a:solidFill>
              </a:rPr>
              <a:t>Aggressively steered panels had 20% lower weight and 35.6% higher buckling load</a:t>
            </a:r>
          </a:p>
          <a:p>
            <a:r>
              <a:rPr lang="en-US" sz="2800" dirty="0">
                <a:solidFill>
                  <a:schemeClr val="bg1"/>
                </a:solidFill>
              </a:rPr>
              <a:t>Automated Tool for Steered </a:t>
            </a:r>
            <a:r>
              <a:rPr lang="en-US" sz="2800" dirty="0" err="1">
                <a:solidFill>
                  <a:schemeClr val="bg1"/>
                </a:solidFill>
              </a:rPr>
              <a:t>COmposite</a:t>
            </a:r>
            <a:r>
              <a:rPr lang="en-US" sz="2800" dirty="0">
                <a:solidFill>
                  <a:schemeClr val="bg1"/>
                </a:solidFill>
              </a:rPr>
              <a:t> Optimizable Laminates (ATSCOOL)</a:t>
            </a:r>
          </a:p>
          <a:p>
            <a:pPr lvl="1"/>
            <a:r>
              <a:rPr lang="en-US" sz="2400" dirty="0">
                <a:solidFill>
                  <a:schemeClr val="bg1"/>
                </a:solidFill>
              </a:rPr>
              <a:t>Investigate more optimal tailoring of steered fiber laminates</a:t>
            </a:r>
          </a:p>
        </p:txBody>
      </p:sp>
      <p:grpSp>
        <p:nvGrpSpPr>
          <p:cNvPr id="3" name="Group 2">
            <a:extLst>
              <a:ext uri="{FF2B5EF4-FFF2-40B4-BE49-F238E27FC236}">
                <a16:creationId xmlns:a16="http://schemas.microsoft.com/office/drawing/2014/main" id="{88CDAF98-1C17-5528-E2E1-231EE3911B7C}"/>
              </a:ext>
            </a:extLst>
          </p:cNvPr>
          <p:cNvGrpSpPr/>
          <p:nvPr/>
        </p:nvGrpSpPr>
        <p:grpSpPr>
          <a:xfrm>
            <a:off x="7086761" y="938493"/>
            <a:ext cx="4925561" cy="1809010"/>
            <a:chOff x="0" y="0"/>
            <a:chExt cx="4816200" cy="1699260"/>
          </a:xfrm>
        </p:grpSpPr>
        <p:pic>
          <p:nvPicPr>
            <p:cNvPr id="5" name="Picture 4">
              <a:extLst>
                <a:ext uri="{FF2B5EF4-FFF2-40B4-BE49-F238E27FC236}">
                  <a16:creationId xmlns:a16="http://schemas.microsoft.com/office/drawing/2014/main" id="{F846FF0D-C600-DD2F-348F-5E1B223017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833" t="10018" r="22793" b="5884"/>
            <a:stretch/>
          </p:blipFill>
          <p:spPr bwMode="auto">
            <a:xfrm rot="16200000">
              <a:off x="285115" y="-285115"/>
              <a:ext cx="1699260" cy="2269490"/>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A8763E1E-02BE-1EBA-3CAD-A0FE8F4A0F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708" t="26966" r="21720" b="31623"/>
            <a:stretch/>
          </p:blipFill>
          <p:spPr bwMode="auto">
            <a:xfrm rot="16200000">
              <a:off x="2954697" y="-239982"/>
              <a:ext cx="1621155" cy="2101850"/>
            </a:xfrm>
            <a:prstGeom prst="rect">
              <a:avLst/>
            </a:prstGeom>
            <a:ln w="19050">
              <a:solidFill>
                <a:srgbClr val="FF0000"/>
              </a:solidFill>
              <a:prstDash val="dash"/>
            </a:ln>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ED2D7D42-95BE-3159-4AD0-0D62C6329D5A}"/>
                </a:ext>
              </a:extLst>
            </p:cNvPr>
            <p:cNvSpPr/>
            <p:nvPr/>
          </p:nvSpPr>
          <p:spPr>
            <a:xfrm>
              <a:off x="528242" y="70826"/>
              <a:ext cx="813459" cy="61158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0" name="Straight Arrow Connector 9">
              <a:extLst>
                <a:ext uri="{FF2B5EF4-FFF2-40B4-BE49-F238E27FC236}">
                  <a16:creationId xmlns:a16="http://schemas.microsoft.com/office/drawing/2014/main" id="{01471558-D98E-CD3F-23E7-F35CE25EE68C}"/>
                </a:ext>
              </a:extLst>
            </p:cNvPr>
            <p:cNvCxnSpPr/>
            <p:nvPr/>
          </p:nvCxnSpPr>
          <p:spPr>
            <a:xfrm flipV="1">
              <a:off x="1418891" y="395171"/>
              <a:ext cx="1193470" cy="124691"/>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244153CD-312A-8CFD-6B65-F496DEEF182F}"/>
              </a:ext>
            </a:extLst>
          </p:cNvPr>
          <p:cNvPicPr>
            <a:picLocks noChangeAspect="1"/>
          </p:cNvPicPr>
          <p:nvPr/>
        </p:nvPicPr>
        <p:blipFill>
          <a:blip r:embed="rId4"/>
          <a:stretch>
            <a:fillRect/>
          </a:stretch>
        </p:blipFill>
        <p:spPr>
          <a:xfrm>
            <a:off x="7350224" y="2827930"/>
            <a:ext cx="4572000" cy="3016177"/>
          </a:xfrm>
          <a:prstGeom prst="rect">
            <a:avLst/>
          </a:prstGeom>
        </p:spPr>
      </p:pic>
    </p:spTree>
    <p:extLst>
      <p:ext uri="{BB962C8B-B14F-4D97-AF65-F5344CB8AC3E}">
        <p14:creationId xmlns:p14="http://schemas.microsoft.com/office/powerpoint/2010/main" val="3338275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006491"/>
                </a:solidFill>
              </a:rPr>
              <a:t>Tow-Steering Applications</a:t>
            </a:r>
          </a:p>
        </p:txBody>
      </p:sp>
      <p:sp>
        <p:nvSpPr>
          <p:cNvPr id="7" name="Content Placeholder 6"/>
          <p:cNvSpPr>
            <a:spLocks noGrp="1"/>
          </p:cNvSpPr>
          <p:nvPr>
            <p:ph idx="1"/>
          </p:nvPr>
        </p:nvSpPr>
        <p:spPr>
          <a:xfrm>
            <a:off x="415001" y="2359629"/>
            <a:ext cx="11221837" cy="1741081"/>
          </a:xfrm>
        </p:spPr>
        <p:txBody>
          <a:bodyPr/>
          <a:lstStyle/>
          <a:p>
            <a:r>
              <a:rPr lang="en-US" dirty="0">
                <a:solidFill>
                  <a:schemeClr val="bg1"/>
                </a:solidFill>
              </a:rPr>
              <a:t>Initial skin sizing </a:t>
            </a:r>
            <a:r>
              <a:rPr lang="en-US" dirty="0"/>
              <a:t>optimized again, then select straight fiber plies replaced with steered plies with intentional gaps</a:t>
            </a:r>
          </a:p>
          <a:p>
            <a:r>
              <a:rPr lang="en-US" dirty="0">
                <a:solidFill>
                  <a:schemeClr val="bg1"/>
                </a:solidFill>
              </a:rPr>
              <a:t>Panels programmed and manufactured with extra trim area</a:t>
            </a:r>
          </a:p>
        </p:txBody>
      </p:sp>
      <p:grpSp>
        <p:nvGrpSpPr>
          <p:cNvPr id="29" name="Group 28">
            <a:extLst>
              <a:ext uri="{FF2B5EF4-FFF2-40B4-BE49-F238E27FC236}">
                <a16:creationId xmlns:a16="http://schemas.microsoft.com/office/drawing/2014/main" id="{FE10E6DB-E8DD-14F1-151E-DA9E97EF1236}"/>
              </a:ext>
            </a:extLst>
          </p:cNvPr>
          <p:cNvGrpSpPr/>
          <p:nvPr/>
        </p:nvGrpSpPr>
        <p:grpSpPr>
          <a:xfrm>
            <a:off x="1637017" y="4051227"/>
            <a:ext cx="5086854" cy="248547"/>
            <a:chOff x="2824627" y="3805129"/>
            <a:chExt cx="5086854" cy="248547"/>
          </a:xfrm>
        </p:grpSpPr>
        <p:sp>
          <p:nvSpPr>
            <p:cNvPr id="45" name="Text Box 2">
              <a:extLst>
                <a:ext uri="{FF2B5EF4-FFF2-40B4-BE49-F238E27FC236}">
                  <a16:creationId xmlns:a16="http://schemas.microsoft.com/office/drawing/2014/main" id="{455B8BCD-AEE9-04DF-2386-9AF0C1A82184}"/>
                </a:ext>
              </a:extLst>
            </p:cNvPr>
            <p:cNvSpPr txBox="1">
              <a:spLocks noChangeArrowheads="1"/>
            </p:cNvSpPr>
            <p:nvPr/>
          </p:nvSpPr>
          <p:spPr bwMode="auto">
            <a:xfrm>
              <a:off x="2824627" y="3805129"/>
              <a:ext cx="878407" cy="24557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400" dirty="0">
                  <a:effectLst/>
                  <a:latin typeface="+mj-lt"/>
                  <a:ea typeface="Times New Roman" panose="02020603050405020304" pitchFamily="18" charset="0"/>
                </a:rPr>
                <a:t>Inboard</a:t>
              </a:r>
            </a:p>
          </p:txBody>
        </p:sp>
        <p:sp>
          <p:nvSpPr>
            <p:cNvPr id="46" name="Text Box 2">
              <a:extLst>
                <a:ext uri="{FF2B5EF4-FFF2-40B4-BE49-F238E27FC236}">
                  <a16:creationId xmlns:a16="http://schemas.microsoft.com/office/drawing/2014/main" id="{F16B5374-66BC-C138-5302-34689169886B}"/>
                </a:ext>
              </a:extLst>
            </p:cNvPr>
            <p:cNvSpPr txBox="1">
              <a:spLocks noChangeArrowheads="1"/>
            </p:cNvSpPr>
            <p:nvPr/>
          </p:nvSpPr>
          <p:spPr bwMode="auto">
            <a:xfrm>
              <a:off x="6941030" y="3808100"/>
              <a:ext cx="970451" cy="24557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400" dirty="0">
                  <a:effectLst/>
                  <a:latin typeface="+mj-lt"/>
                  <a:ea typeface="Times New Roman" panose="02020603050405020304" pitchFamily="18" charset="0"/>
                </a:rPr>
                <a:t>Outboard</a:t>
              </a:r>
            </a:p>
          </p:txBody>
        </p:sp>
      </p:grpSp>
      <p:pic>
        <p:nvPicPr>
          <p:cNvPr id="42" name="Picture 41" descr="A picture containing text, box&#10;&#10;AI-generated content may be incorrect.">
            <a:extLst>
              <a:ext uri="{FF2B5EF4-FFF2-40B4-BE49-F238E27FC236}">
                <a16:creationId xmlns:a16="http://schemas.microsoft.com/office/drawing/2014/main" id="{BA4F2512-D0DF-2E08-4DF1-75DCBF91F93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111" t="17280"/>
          <a:stretch/>
        </p:blipFill>
        <p:spPr>
          <a:xfrm>
            <a:off x="68967" y="4360864"/>
            <a:ext cx="4014508" cy="1887931"/>
          </a:xfrm>
          <a:prstGeom prst="rect">
            <a:avLst/>
          </a:prstGeom>
        </p:spPr>
      </p:pic>
      <p:pic>
        <p:nvPicPr>
          <p:cNvPr id="49" name="Picture 48">
            <a:extLst>
              <a:ext uri="{FF2B5EF4-FFF2-40B4-BE49-F238E27FC236}">
                <a16:creationId xmlns:a16="http://schemas.microsoft.com/office/drawing/2014/main" id="{12066A5D-3B06-E212-2D06-84FBD29AFA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647" t="3860" b="8333"/>
          <a:stretch/>
        </p:blipFill>
        <p:spPr>
          <a:xfrm>
            <a:off x="4231563" y="4360864"/>
            <a:ext cx="4014166" cy="1900558"/>
          </a:xfrm>
          <a:prstGeom prst="rect">
            <a:avLst/>
          </a:prstGeom>
        </p:spPr>
      </p:pic>
      <p:pic>
        <p:nvPicPr>
          <p:cNvPr id="51" name="Picture 50" descr="A picture containing text&#10;&#10;AI-generated content may be incorrect.">
            <a:extLst>
              <a:ext uri="{FF2B5EF4-FFF2-40B4-BE49-F238E27FC236}">
                <a16:creationId xmlns:a16="http://schemas.microsoft.com/office/drawing/2014/main" id="{2DC5CB13-C0E6-F113-7C42-C05C0C2996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000" t="1232" r="16027" b="24460"/>
          <a:stretch/>
        </p:blipFill>
        <p:spPr>
          <a:xfrm>
            <a:off x="8446568" y="3961068"/>
            <a:ext cx="3436233" cy="1921097"/>
          </a:xfrm>
          <a:prstGeom prst="rect">
            <a:avLst/>
          </a:prstGeom>
        </p:spPr>
      </p:pic>
      <p:grpSp>
        <p:nvGrpSpPr>
          <p:cNvPr id="55" name="Group 54">
            <a:extLst>
              <a:ext uri="{FF2B5EF4-FFF2-40B4-BE49-F238E27FC236}">
                <a16:creationId xmlns:a16="http://schemas.microsoft.com/office/drawing/2014/main" id="{5F65FC4A-608B-63CE-6DF4-3D09897218FC}"/>
              </a:ext>
            </a:extLst>
          </p:cNvPr>
          <p:cNvGrpSpPr/>
          <p:nvPr/>
        </p:nvGrpSpPr>
        <p:grpSpPr>
          <a:xfrm>
            <a:off x="152400" y="990600"/>
            <a:ext cx="11846966" cy="1447800"/>
            <a:chOff x="152400" y="990600"/>
            <a:chExt cx="11846966" cy="1447800"/>
          </a:xfrm>
        </p:grpSpPr>
        <p:grpSp>
          <p:nvGrpSpPr>
            <p:cNvPr id="23" name="Group 22">
              <a:extLst>
                <a:ext uri="{FF2B5EF4-FFF2-40B4-BE49-F238E27FC236}">
                  <a16:creationId xmlns:a16="http://schemas.microsoft.com/office/drawing/2014/main" id="{3FE0081F-A5D5-BF08-430E-2DB7A520BDB6}"/>
                </a:ext>
              </a:extLst>
            </p:cNvPr>
            <p:cNvGrpSpPr/>
            <p:nvPr/>
          </p:nvGrpSpPr>
          <p:grpSpPr>
            <a:xfrm>
              <a:off x="152400" y="990600"/>
              <a:ext cx="11846966" cy="1447800"/>
              <a:chOff x="250422" y="914400"/>
              <a:chExt cx="11846966" cy="1447800"/>
            </a:xfrm>
          </p:grpSpPr>
          <p:grpSp>
            <p:nvGrpSpPr>
              <p:cNvPr id="2" name="Group 1">
                <a:extLst>
                  <a:ext uri="{FF2B5EF4-FFF2-40B4-BE49-F238E27FC236}">
                    <a16:creationId xmlns:a16="http://schemas.microsoft.com/office/drawing/2014/main" id="{2A761B24-2815-F932-1AED-99057E3F2798}"/>
                  </a:ext>
                </a:extLst>
              </p:cNvPr>
              <p:cNvGrpSpPr/>
              <p:nvPr/>
            </p:nvGrpSpPr>
            <p:grpSpPr>
              <a:xfrm>
                <a:off x="250422" y="1476970"/>
                <a:ext cx="5943600" cy="813608"/>
                <a:chOff x="0" y="0"/>
                <a:chExt cx="5943600" cy="894832"/>
              </a:xfrm>
            </p:grpSpPr>
            <p:grpSp>
              <p:nvGrpSpPr>
                <p:cNvPr id="13" name="Group 12">
                  <a:extLst>
                    <a:ext uri="{FF2B5EF4-FFF2-40B4-BE49-F238E27FC236}">
                      <a16:creationId xmlns:a16="http://schemas.microsoft.com/office/drawing/2014/main" id="{9C1D9B8A-B86E-8611-2ED9-6131C80C4FCB}"/>
                    </a:ext>
                  </a:extLst>
                </p:cNvPr>
                <p:cNvGrpSpPr/>
                <p:nvPr/>
              </p:nvGrpSpPr>
              <p:grpSpPr>
                <a:xfrm>
                  <a:off x="0" y="0"/>
                  <a:ext cx="5943600" cy="894832"/>
                  <a:chOff x="0" y="0"/>
                  <a:chExt cx="5943600" cy="894832"/>
                </a:xfrm>
              </p:grpSpPr>
              <p:grpSp>
                <p:nvGrpSpPr>
                  <p:cNvPr id="15" name="Group 14">
                    <a:extLst>
                      <a:ext uri="{FF2B5EF4-FFF2-40B4-BE49-F238E27FC236}">
                        <a16:creationId xmlns:a16="http://schemas.microsoft.com/office/drawing/2014/main" id="{53C1D3C2-58D7-90E9-5D49-018DBF02E060}"/>
                      </a:ext>
                    </a:extLst>
                  </p:cNvPr>
                  <p:cNvGrpSpPr/>
                  <p:nvPr/>
                </p:nvGrpSpPr>
                <p:grpSpPr>
                  <a:xfrm>
                    <a:off x="0" y="0"/>
                    <a:ext cx="5943600" cy="894832"/>
                    <a:chOff x="0" y="0"/>
                    <a:chExt cx="5943600" cy="894832"/>
                  </a:xfrm>
                </p:grpSpPr>
                <p:grpSp>
                  <p:nvGrpSpPr>
                    <p:cNvPr id="18" name="Group 17">
                      <a:extLst>
                        <a:ext uri="{FF2B5EF4-FFF2-40B4-BE49-F238E27FC236}">
                          <a16:creationId xmlns:a16="http://schemas.microsoft.com/office/drawing/2014/main" id="{A433B4FD-5963-A2FF-621E-7B3F8D51D126}"/>
                        </a:ext>
                      </a:extLst>
                    </p:cNvPr>
                    <p:cNvGrpSpPr/>
                    <p:nvPr/>
                  </p:nvGrpSpPr>
                  <p:grpSpPr>
                    <a:xfrm>
                      <a:off x="0" y="0"/>
                      <a:ext cx="5943600" cy="837994"/>
                      <a:chOff x="0" y="0"/>
                      <a:chExt cx="5943600" cy="837994"/>
                    </a:xfrm>
                  </p:grpSpPr>
                  <p:grpSp>
                    <p:nvGrpSpPr>
                      <p:cNvPr id="28" name="Group 27">
                        <a:extLst>
                          <a:ext uri="{FF2B5EF4-FFF2-40B4-BE49-F238E27FC236}">
                            <a16:creationId xmlns:a16="http://schemas.microsoft.com/office/drawing/2014/main" id="{4F55D3BC-3A26-4594-4733-93CA3B889754}"/>
                          </a:ext>
                        </a:extLst>
                      </p:cNvPr>
                      <p:cNvGrpSpPr/>
                      <p:nvPr/>
                    </p:nvGrpSpPr>
                    <p:grpSpPr>
                      <a:xfrm>
                        <a:off x="0" y="0"/>
                        <a:ext cx="5943600" cy="837994"/>
                        <a:chOff x="0" y="40140"/>
                        <a:chExt cx="5943600" cy="809523"/>
                      </a:xfrm>
                    </p:grpSpPr>
                    <p:pic>
                      <p:nvPicPr>
                        <p:cNvPr id="30" name="Picture 29">
                          <a:extLst>
                            <a:ext uri="{FF2B5EF4-FFF2-40B4-BE49-F238E27FC236}">
                              <a16:creationId xmlns:a16="http://schemas.microsoft.com/office/drawing/2014/main" id="{1B2C6DF6-71CF-C1FB-47B1-A04D2E7B93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140"/>
                          <a:ext cx="5943600" cy="809523"/>
                        </a:xfrm>
                        <a:prstGeom prst="rect">
                          <a:avLst/>
                        </a:prstGeom>
                      </p:spPr>
                    </p:pic>
                    <p:sp>
                      <p:nvSpPr>
                        <p:cNvPr id="31" name="Text Box 2">
                          <a:extLst>
                            <a:ext uri="{FF2B5EF4-FFF2-40B4-BE49-F238E27FC236}">
                              <a16:creationId xmlns:a16="http://schemas.microsoft.com/office/drawing/2014/main" id="{38373C49-4C17-B53E-ACC8-CD43E5857DDE}"/>
                            </a:ext>
                          </a:extLst>
                        </p:cNvPr>
                        <p:cNvSpPr txBox="1">
                          <a:spLocks noChangeArrowheads="1"/>
                        </p:cNvSpPr>
                        <p:nvPr/>
                      </p:nvSpPr>
                      <p:spPr bwMode="auto">
                        <a:xfrm>
                          <a:off x="1270659" y="40140"/>
                          <a:ext cx="878407" cy="26091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400" dirty="0">
                              <a:effectLst/>
                              <a:latin typeface="+mj-lt"/>
                              <a:ea typeface="Times New Roman" panose="02020603050405020304" pitchFamily="18" charset="0"/>
                            </a:rPr>
                            <a:t>Inboard</a:t>
                          </a:r>
                        </a:p>
                      </p:txBody>
                    </p:sp>
                    <p:sp>
                      <p:nvSpPr>
                        <p:cNvPr id="32" name="Text Box 2">
                          <a:extLst>
                            <a:ext uri="{FF2B5EF4-FFF2-40B4-BE49-F238E27FC236}">
                              <a16:creationId xmlns:a16="http://schemas.microsoft.com/office/drawing/2014/main" id="{2003C5CD-B489-5305-AF56-DBE7C10DCCDF}"/>
                            </a:ext>
                          </a:extLst>
                        </p:cNvPr>
                        <p:cNvSpPr txBox="1">
                          <a:spLocks noChangeArrowheads="1"/>
                        </p:cNvSpPr>
                        <p:nvPr/>
                      </p:nvSpPr>
                      <p:spPr bwMode="auto">
                        <a:xfrm>
                          <a:off x="3930733" y="57342"/>
                          <a:ext cx="970451" cy="26091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400" dirty="0">
                              <a:effectLst/>
                              <a:latin typeface="+mj-lt"/>
                              <a:ea typeface="Times New Roman" panose="02020603050405020304" pitchFamily="18" charset="0"/>
                            </a:rPr>
                            <a:t>Outboard</a:t>
                          </a:r>
                        </a:p>
                      </p:txBody>
                    </p:sp>
                  </p:grpSp>
                  <p:sp>
                    <p:nvSpPr>
                      <p:cNvPr id="24" name="Rectangle 23">
                        <a:extLst>
                          <a:ext uri="{FF2B5EF4-FFF2-40B4-BE49-F238E27FC236}">
                            <a16:creationId xmlns:a16="http://schemas.microsoft.com/office/drawing/2014/main" id="{3C27C844-3AF9-1CA4-06DD-FC7ECF2BEBF8}"/>
                          </a:ext>
                        </a:extLst>
                      </p:cNvPr>
                      <p:cNvSpPr/>
                      <p:nvPr/>
                    </p:nvSpPr>
                    <p:spPr>
                      <a:xfrm>
                        <a:off x="460858" y="621792"/>
                        <a:ext cx="453390" cy="13843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Rectangle 24">
                        <a:extLst>
                          <a:ext uri="{FF2B5EF4-FFF2-40B4-BE49-F238E27FC236}">
                            <a16:creationId xmlns:a16="http://schemas.microsoft.com/office/drawing/2014/main" id="{4997252B-A087-4F45-570D-80F6980180F2}"/>
                          </a:ext>
                        </a:extLst>
                      </p:cNvPr>
                      <p:cNvSpPr/>
                      <p:nvPr/>
                    </p:nvSpPr>
                    <p:spPr>
                      <a:xfrm>
                        <a:off x="1697126" y="629107"/>
                        <a:ext cx="453390" cy="13843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Rectangle 25">
                        <a:extLst>
                          <a:ext uri="{FF2B5EF4-FFF2-40B4-BE49-F238E27FC236}">
                            <a16:creationId xmlns:a16="http://schemas.microsoft.com/office/drawing/2014/main" id="{FE30059C-0B29-6C0B-242C-3725EBAAD36F}"/>
                          </a:ext>
                        </a:extLst>
                      </p:cNvPr>
                      <p:cNvSpPr/>
                      <p:nvPr/>
                    </p:nvSpPr>
                    <p:spPr>
                      <a:xfrm>
                        <a:off x="2940710" y="629107"/>
                        <a:ext cx="424282" cy="15361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Rectangle 26">
                        <a:extLst>
                          <a:ext uri="{FF2B5EF4-FFF2-40B4-BE49-F238E27FC236}">
                            <a16:creationId xmlns:a16="http://schemas.microsoft.com/office/drawing/2014/main" id="{3477D6CE-C01B-865F-81B6-4D6E9E4CB6AE}"/>
                          </a:ext>
                        </a:extLst>
                      </p:cNvPr>
                      <p:cNvSpPr/>
                      <p:nvPr/>
                    </p:nvSpPr>
                    <p:spPr>
                      <a:xfrm>
                        <a:off x="4447642" y="599847"/>
                        <a:ext cx="453542" cy="17556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9" name="Text Box 2">
                      <a:extLst>
                        <a:ext uri="{FF2B5EF4-FFF2-40B4-BE49-F238E27FC236}">
                          <a16:creationId xmlns:a16="http://schemas.microsoft.com/office/drawing/2014/main" id="{CA6AE5D7-3247-EA8E-1330-545C12768B15}"/>
                        </a:ext>
                      </a:extLst>
                    </p:cNvPr>
                    <p:cNvSpPr txBox="1">
                      <a:spLocks noChangeArrowheads="1"/>
                    </p:cNvSpPr>
                    <p:nvPr/>
                  </p:nvSpPr>
                  <p:spPr bwMode="auto">
                    <a:xfrm>
                      <a:off x="354091" y="568686"/>
                      <a:ext cx="717148" cy="27759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dirty="0">
                          <a:effectLst/>
                          <a:latin typeface="+mj-lt"/>
                          <a:ea typeface="Times New Roman" panose="02020603050405020304" pitchFamily="18" charset="0"/>
                        </a:rPr>
                        <a:t>36 plies</a:t>
                      </a:r>
                      <a:endParaRPr lang="en-US" dirty="0">
                        <a:effectLst/>
                        <a:latin typeface="+mj-lt"/>
                        <a:ea typeface="Times New Roman" panose="02020603050405020304" pitchFamily="18" charset="0"/>
                      </a:endParaRPr>
                    </a:p>
                  </p:txBody>
                </p:sp>
                <p:sp>
                  <p:nvSpPr>
                    <p:cNvPr id="20" name="Text Box 2">
                      <a:extLst>
                        <a:ext uri="{FF2B5EF4-FFF2-40B4-BE49-F238E27FC236}">
                          <a16:creationId xmlns:a16="http://schemas.microsoft.com/office/drawing/2014/main" id="{1DAC7AE6-6A2A-D59D-99D3-D62EDF23629A}"/>
                        </a:ext>
                      </a:extLst>
                    </p:cNvPr>
                    <p:cNvSpPr txBox="1">
                      <a:spLocks noChangeArrowheads="1"/>
                    </p:cNvSpPr>
                    <p:nvPr/>
                  </p:nvSpPr>
                  <p:spPr bwMode="auto">
                    <a:xfrm>
                      <a:off x="1551900" y="581759"/>
                      <a:ext cx="717148" cy="30022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dirty="0">
                          <a:effectLst/>
                          <a:latin typeface="+mj-lt"/>
                          <a:ea typeface="Times New Roman" panose="02020603050405020304" pitchFamily="18" charset="0"/>
                        </a:rPr>
                        <a:t>16 plies</a:t>
                      </a:r>
                      <a:endParaRPr lang="en-US" dirty="0">
                        <a:effectLst/>
                        <a:latin typeface="+mj-lt"/>
                        <a:ea typeface="Times New Roman" panose="02020603050405020304" pitchFamily="18" charset="0"/>
                      </a:endParaRPr>
                    </a:p>
                  </p:txBody>
                </p:sp>
                <p:sp>
                  <p:nvSpPr>
                    <p:cNvPr id="21" name="Text Box 2">
                      <a:extLst>
                        <a:ext uri="{FF2B5EF4-FFF2-40B4-BE49-F238E27FC236}">
                          <a16:creationId xmlns:a16="http://schemas.microsoft.com/office/drawing/2014/main" id="{68A41D8C-D25A-7BE7-54E3-9823A1144001}"/>
                        </a:ext>
                      </a:extLst>
                    </p:cNvPr>
                    <p:cNvSpPr txBox="1">
                      <a:spLocks noChangeArrowheads="1"/>
                    </p:cNvSpPr>
                    <p:nvPr/>
                  </p:nvSpPr>
                  <p:spPr bwMode="auto">
                    <a:xfrm>
                      <a:off x="2817001" y="594801"/>
                      <a:ext cx="717148" cy="300031"/>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dirty="0">
                          <a:effectLst/>
                          <a:latin typeface="+mj-lt"/>
                          <a:ea typeface="Times New Roman" panose="02020603050405020304" pitchFamily="18" charset="0"/>
                        </a:rPr>
                        <a:t>20 plies</a:t>
                      </a:r>
                      <a:endParaRPr lang="en-US" dirty="0">
                        <a:effectLst/>
                        <a:latin typeface="+mj-lt"/>
                        <a:ea typeface="Times New Roman" panose="02020603050405020304" pitchFamily="18" charset="0"/>
                      </a:endParaRPr>
                    </a:p>
                  </p:txBody>
                </p:sp>
                <p:sp>
                  <p:nvSpPr>
                    <p:cNvPr id="22" name="Text Box 2">
                      <a:extLst>
                        <a:ext uri="{FF2B5EF4-FFF2-40B4-BE49-F238E27FC236}">
                          <a16:creationId xmlns:a16="http://schemas.microsoft.com/office/drawing/2014/main" id="{2E85F3D2-DD71-295C-E3D4-EA2C6703F80D}"/>
                        </a:ext>
                      </a:extLst>
                    </p:cNvPr>
                    <p:cNvSpPr txBox="1">
                      <a:spLocks noChangeArrowheads="1"/>
                    </p:cNvSpPr>
                    <p:nvPr/>
                  </p:nvSpPr>
                  <p:spPr bwMode="auto">
                    <a:xfrm>
                      <a:off x="4321138" y="571125"/>
                      <a:ext cx="717148" cy="275154"/>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dirty="0">
                          <a:effectLst/>
                          <a:latin typeface="+mj-lt"/>
                          <a:ea typeface="Times New Roman" panose="02020603050405020304" pitchFamily="18" charset="0"/>
                        </a:rPr>
                        <a:t>20 plies</a:t>
                      </a:r>
                      <a:endParaRPr lang="en-US" dirty="0">
                        <a:effectLst/>
                        <a:latin typeface="+mj-lt"/>
                        <a:ea typeface="Times New Roman" panose="02020603050405020304" pitchFamily="18" charset="0"/>
                      </a:endParaRPr>
                    </a:p>
                  </p:txBody>
                </p:sp>
              </p:grpSp>
              <p:sp>
                <p:nvSpPr>
                  <p:cNvPr id="16" name="Rectangle 15">
                    <a:extLst>
                      <a:ext uri="{FF2B5EF4-FFF2-40B4-BE49-F238E27FC236}">
                        <a16:creationId xmlns:a16="http://schemas.microsoft.com/office/drawing/2014/main" id="{015FC8DF-1FDB-FAEB-EC75-E62D86BD48E0}"/>
                      </a:ext>
                    </a:extLst>
                  </p:cNvPr>
                  <p:cNvSpPr/>
                  <p:nvPr/>
                </p:nvSpPr>
                <p:spPr>
                  <a:xfrm>
                    <a:off x="109728" y="73152"/>
                    <a:ext cx="453542" cy="19780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a:extLst>
                      <a:ext uri="{FF2B5EF4-FFF2-40B4-BE49-F238E27FC236}">
                        <a16:creationId xmlns:a16="http://schemas.microsoft.com/office/drawing/2014/main" id="{1D360F7F-E9FA-83DD-2E9B-5EF2E7F0FB64}"/>
                      </a:ext>
                    </a:extLst>
                  </p:cNvPr>
                  <p:cNvSpPr/>
                  <p:nvPr/>
                </p:nvSpPr>
                <p:spPr>
                  <a:xfrm>
                    <a:off x="65837" y="614172"/>
                    <a:ext cx="197485"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4" name="Rectangle 13">
                  <a:extLst>
                    <a:ext uri="{FF2B5EF4-FFF2-40B4-BE49-F238E27FC236}">
                      <a16:creationId xmlns:a16="http://schemas.microsoft.com/office/drawing/2014/main" id="{E45BA56F-704F-366E-9644-AAE878839907}"/>
                    </a:ext>
                  </a:extLst>
                </p:cNvPr>
                <p:cNvSpPr/>
                <p:nvPr/>
              </p:nvSpPr>
              <p:spPr>
                <a:xfrm>
                  <a:off x="241402" y="702259"/>
                  <a:ext cx="197485"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3" name="Group 2">
                <a:extLst>
                  <a:ext uri="{FF2B5EF4-FFF2-40B4-BE49-F238E27FC236}">
                    <a16:creationId xmlns:a16="http://schemas.microsoft.com/office/drawing/2014/main" id="{10FE5B58-B5FE-CE60-B03D-9976FF0B4902}"/>
                  </a:ext>
                </a:extLst>
              </p:cNvPr>
              <p:cNvGrpSpPr/>
              <p:nvPr/>
            </p:nvGrpSpPr>
            <p:grpSpPr>
              <a:xfrm>
                <a:off x="6153788" y="1192553"/>
                <a:ext cx="5943600" cy="1169647"/>
                <a:chOff x="0" y="0"/>
                <a:chExt cx="5943600" cy="1170178"/>
              </a:xfrm>
            </p:grpSpPr>
            <p:grpSp>
              <p:nvGrpSpPr>
                <p:cNvPr id="4" name="Group 3">
                  <a:extLst>
                    <a:ext uri="{FF2B5EF4-FFF2-40B4-BE49-F238E27FC236}">
                      <a16:creationId xmlns:a16="http://schemas.microsoft.com/office/drawing/2014/main" id="{8D458DE5-4E9F-570C-9DCC-A43CF79D63F9}"/>
                    </a:ext>
                  </a:extLst>
                </p:cNvPr>
                <p:cNvGrpSpPr/>
                <p:nvPr/>
              </p:nvGrpSpPr>
              <p:grpSpPr>
                <a:xfrm>
                  <a:off x="0" y="0"/>
                  <a:ext cx="5943600" cy="1147447"/>
                  <a:chOff x="0" y="0"/>
                  <a:chExt cx="5943600" cy="1147447"/>
                </a:xfrm>
              </p:grpSpPr>
              <p:pic>
                <p:nvPicPr>
                  <p:cNvPr id="11" name="Picture 10">
                    <a:extLst>
                      <a:ext uri="{FF2B5EF4-FFF2-40B4-BE49-F238E27FC236}">
                        <a16:creationId xmlns:a16="http://schemas.microsoft.com/office/drawing/2014/main" id="{319255E0-3649-BC91-D1AB-72E73AD0AB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
                    <a:ext cx="5943600" cy="1147445"/>
                  </a:xfrm>
                  <a:prstGeom prst="rect">
                    <a:avLst/>
                  </a:prstGeom>
                </p:spPr>
              </p:pic>
              <p:sp>
                <p:nvSpPr>
                  <p:cNvPr id="10" name="Text Box 2">
                    <a:extLst>
                      <a:ext uri="{FF2B5EF4-FFF2-40B4-BE49-F238E27FC236}">
                        <a16:creationId xmlns:a16="http://schemas.microsoft.com/office/drawing/2014/main" id="{B1E4C254-BA10-5F64-5369-555179A9E088}"/>
                      </a:ext>
                    </a:extLst>
                  </p:cNvPr>
                  <p:cNvSpPr txBox="1">
                    <a:spLocks noChangeArrowheads="1"/>
                  </p:cNvSpPr>
                  <p:nvPr/>
                </p:nvSpPr>
                <p:spPr bwMode="auto">
                  <a:xfrm>
                    <a:off x="2362810" y="0"/>
                    <a:ext cx="1618002" cy="27009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200" dirty="0">
                        <a:effectLst/>
                        <a:latin typeface="+mj-lt"/>
                        <a:ea typeface="Times New Roman" panose="02020603050405020304" pitchFamily="18" charset="0"/>
                      </a:rPr>
                      <a:t>Number of plies</a:t>
                    </a:r>
                  </a:p>
                </p:txBody>
              </p:sp>
            </p:grpSp>
            <p:sp>
              <p:nvSpPr>
                <p:cNvPr id="5" name="Rectangle 4">
                  <a:extLst>
                    <a:ext uri="{FF2B5EF4-FFF2-40B4-BE49-F238E27FC236}">
                      <a16:creationId xmlns:a16="http://schemas.microsoft.com/office/drawing/2014/main" id="{354680F5-C977-2136-A51B-1EA654E3877D}"/>
                    </a:ext>
                  </a:extLst>
                </p:cNvPr>
                <p:cNvSpPr/>
                <p:nvPr/>
              </p:nvSpPr>
              <p:spPr>
                <a:xfrm>
                  <a:off x="131674" y="482805"/>
                  <a:ext cx="453542" cy="19780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a:extLst>
                    <a:ext uri="{FF2B5EF4-FFF2-40B4-BE49-F238E27FC236}">
                      <a16:creationId xmlns:a16="http://schemas.microsoft.com/office/drawing/2014/main" id="{22D0106B-4F18-FBFC-D0CD-281B56D073B7}"/>
                    </a:ext>
                  </a:extLst>
                </p:cNvPr>
                <p:cNvSpPr/>
                <p:nvPr/>
              </p:nvSpPr>
              <p:spPr>
                <a:xfrm>
                  <a:off x="182880" y="1024128"/>
                  <a:ext cx="197485"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9" name="Text Box 2">
                <a:extLst>
                  <a:ext uri="{FF2B5EF4-FFF2-40B4-BE49-F238E27FC236}">
                    <a16:creationId xmlns:a16="http://schemas.microsoft.com/office/drawing/2014/main" id="{00F8C075-EEE0-6A36-2A51-FFE84DE9BF78}"/>
                  </a:ext>
                </a:extLst>
              </p:cNvPr>
              <p:cNvSpPr txBox="1">
                <a:spLocks noChangeArrowheads="1"/>
              </p:cNvSpPr>
              <p:nvPr/>
            </p:nvSpPr>
            <p:spPr bwMode="auto">
              <a:xfrm>
                <a:off x="1108525" y="914400"/>
                <a:ext cx="3917794" cy="301504"/>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400" b="1" dirty="0">
                    <a:effectLst/>
                    <a:latin typeface="+mj-lt"/>
                    <a:ea typeface="Times New Roman" panose="02020603050405020304" pitchFamily="18" charset="0"/>
                  </a:rPr>
                  <a:t>Initial design, without tow </a:t>
                </a:r>
                <a:r>
                  <a:rPr lang="en-US" sz="1400" b="1" dirty="0">
                    <a:latin typeface="+mj-lt"/>
                    <a:ea typeface="Times New Roman" panose="02020603050405020304" pitchFamily="18" charset="0"/>
                  </a:rPr>
                  <a:t>s</a:t>
                </a:r>
                <a:r>
                  <a:rPr lang="en-US" sz="1400" b="1" dirty="0">
                    <a:effectLst/>
                    <a:latin typeface="+mj-lt"/>
                    <a:ea typeface="Times New Roman" panose="02020603050405020304" pitchFamily="18" charset="0"/>
                  </a:rPr>
                  <a:t>teering </a:t>
                </a:r>
              </a:p>
            </p:txBody>
          </p:sp>
          <p:sp>
            <p:nvSpPr>
              <p:cNvPr id="12" name="Text Box 2">
                <a:extLst>
                  <a:ext uri="{FF2B5EF4-FFF2-40B4-BE49-F238E27FC236}">
                    <a16:creationId xmlns:a16="http://schemas.microsoft.com/office/drawing/2014/main" id="{911E8812-1C64-686B-2FA3-BCA7113E40BC}"/>
                  </a:ext>
                </a:extLst>
              </p:cNvPr>
              <p:cNvSpPr txBox="1">
                <a:spLocks noChangeArrowheads="1"/>
              </p:cNvSpPr>
              <p:nvPr/>
            </p:nvSpPr>
            <p:spPr bwMode="auto">
              <a:xfrm>
                <a:off x="7165681" y="914400"/>
                <a:ext cx="3917794" cy="301504"/>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400" b="1" dirty="0">
                    <a:latin typeface="+mj-lt"/>
                    <a:ea typeface="Times New Roman" panose="02020603050405020304" pitchFamily="18" charset="0"/>
                  </a:rPr>
                  <a:t>Final</a:t>
                </a:r>
                <a:r>
                  <a:rPr lang="en-US" sz="1400" b="1" dirty="0">
                    <a:effectLst/>
                    <a:latin typeface="+mj-lt"/>
                    <a:ea typeface="Times New Roman" panose="02020603050405020304" pitchFamily="18" charset="0"/>
                  </a:rPr>
                  <a:t> design, with tow </a:t>
                </a:r>
                <a:r>
                  <a:rPr lang="en-US" sz="1400" b="1" dirty="0">
                    <a:latin typeface="+mj-lt"/>
                    <a:ea typeface="Times New Roman" panose="02020603050405020304" pitchFamily="18" charset="0"/>
                  </a:rPr>
                  <a:t>s</a:t>
                </a:r>
                <a:r>
                  <a:rPr lang="en-US" sz="1400" b="1" dirty="0">
                    <a:effectLst/>
                    <a:latin typeface="+mj-lt"/>
                    <a:ea typeface="Times New Roman" panose="02020603050405020304" pitchFamily="18" charset="0"/>
                  </a:rPr>
                  <a:t>teering </a:t>
                </a:r>
              </a:p>
            </p:txBody>
          </p:sp>
        </p:grpSp>
        <p:pic>
          <p:nvPicPr>
            <p:cNvPr id="53" name="Picture 52">
              <a:extLst>
                <a:ext uri="{FF2B5EF4-FFF2-40B4-BE49-F238E27FC236}">
                  <a16:creationId xmlns:a16="http://schemas.microsoft.com/office/drawing/2014/main" id="{8979C5B5-EC1F-475F-57D0-93C2EB683A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9211" y="1792443"/>
              <a:ext cx="5674890" cy="332730"/>
            </a:xfrm>
            <a:prstGeom prst="rect">
              <a:avLst/>
            </a:prstGeom>
          </p:spPr>
        </p:pic>
        <p:cxnSp>
          <p:nvCxnSpPr>
            <p:cNvPr id="54" name="Straight Connector 53">
              <a:extLst>
                <a:ext uri="{FF2B5EF4-FFF2-40B4-BE49-F238E27FC236}">
                  <a16:creationId xmlns:a16="http://schemas.microsoft.com/office/drawing/2014/main" id="{532EB33C-B3D5-FBD1-324C-E8E352B04D77}"/>
                </a:ext>
              </a:extLst>
            </p:cNvPr>
            <p:cNvCxnSpPr>
              <a:cxnSpLocks/>
            </p:cNvCxnSpPr>
            <p:nvPr/>
          </p:nvCxnSpPr>
          <p:spPr>
            <a:xfrm flipH="1" flipV="1">
              <a:off x="2969913" y="1738838"/>
              <a:ext cx="3" cy="52002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89330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006491"/>
                </a:solidFill>
              </a:rPr>
              <a:t>Advanced Curing Methods</a:t>
            </a:r>
          </a:p>
        </p:txBody>
      </p:sp>
      <p:sp>
        <p:nvSpPr>
          <p:cNvPr id="7" name="Content Placeholder 6"/>
          <p:cNvSpPr>
            <a:spLocks noGrp="1"/>
          </p:cNvSpPr>
          <p:nvPr>
            <p:ph idx="1"/>
          </p:nvPr>
        </p:nvSpPr>
        <p:spPr>
          <a:xfrm>
            <a:off x="609599" y="987668"/>
            <a:ext cx="10972800" cy="3314700"/>
          </a:xfrm>
        </p:spPr>
        <p:txBody>
          <a:bodyPr/>
          <a:lstStyle/>
          <a:p>
            <a:r>
              <a:rPr lang="en-US" sz="2800" dirty="0"/>
              <a:t>All panels thermoset composite prepreg designed for autoclave cure cycle</a:t>
            </a:r>
          </a:p>
          <a:p>
            <a:r>
              <a:rPr lang="en-US" sz="2800" dirty="0">
                <a:solidFill>
                  <a:schemeClr val="bg1"/>
                </a:solidFill>
              </a:rPr>
              <a:t>Flat inboard panels placed on invar tool, angled outboard panels on foam tool then invar tool</a:t>
            </a:r>
          </a:p>
          <a:p>
            <a:r>
              <a:rPr lang="en-US" sz="2800" dirty="0"/>
              <a:t>Cured under vacuum with silicone caul over top of panel</a:t>
            </a:r>
          </a:p>
          <a:p>
            <a:r>
              <a:rPr lang="en-US" sz="2800" dirty="0">
                <a:solidFill>
                  <a:schemeClr val="bg1"/>
                </a:solidFill>
              </a:rPr>
              <a:t>Heat/pressure cycle between 107-177 °C (225-350 °F) at           690 KPa (100 psi) </a:t>
            </a:r>
          </a:p>
        </p:txBody>
      </p:sp>
      <p:pic>
        <p:nvPicPr>
          <p:cNvPr id="4" name="Picture 3">
            <a:extLst>
              <a:ext uri="{FF2B5EF4-FFF2-40B4-BE49-F238E27FC236}">
                <a16:creationId xmlns:a16="http://schemas.microsoft.com/office/drawing/2014/main" id="{ABEFFA68-1D81-D1D2-4E81-9ECDC32F8F54}"/>
              </a:ext>
            </a:extLst>
          </p:cNvPr>
          <p:cNvPicPr>
            <a:picLocks noChangeAspect="1"/>
          </p:cNvPicPr>
          <p:nvPr/>
        </p:nvPicPr>
        <p:blipFill>
          <a:blip r:embed="rId3"/>
          <a:stretch>
            <a:fillRect/>
          </a:stretch>
        </p:blipFill>
        <p:spPr>
          <a:xfrm>
            <a:off x="3657600" y="4302368"/>
            <a:ext cx="5010668" cy="2441095"/>
          </a:xfrm>
          <a:prstGeom prst="rect">
            <a:avLst/>
          </a:prstGeom>
        </p:spPr>
      </p:pic>
    </p:spTree>
    <p:extLst>
      <p:ext uri="{BB962C8B-B14F-4D97-AF65-F5344CB8AC3E}">
        <p14:creationId xmlns:p14="http://schemas.microsoft.com/office/powerpoint/2010/main" val="3201068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006491"/>
                </a:solidFill>
              </a:rPr>
              <a:t>“Flat” Panel Cure</a:t>
            </a:r>
          </a:p>
        </p:txBody>
      </p:sp>
      <p:sp>
        <p:nvSpPr>
          <p:cNvPr id="7" name="Content Placeholder 6"/>
          <p:cNvSpPr>
            <a:spLocks noGrp="1"/>
          </p:cNvSpPr>
          <p:nvPr>
            <p:ph idx="1"/>
          </p:nvPr>
        </p:nvSpPr>
        <p:spPr>
          <a:xfrm>
            <a:off x="559836" y="1371600"/>
            <a:ext cx="11072327" cy="4525963"/>
          </a:xfrm>
        </p:spPr>
        <p:txBody>
          <a:bodyPr/>
          <a:lstStyle/>
          <a:p>
            <a:r>
              <a:rPr lang="en-US" dirty="0"/>
              <a:t>Integrally stiffened and tow-steered composite panels susceptible to warping </a:t>
            </a:r>
          </a:p>
          <a:p>
            <a:pPr lvl="1"/>
            <a:r>
              <a:rPr lang="en-US" dirty="0">
                <a:solidFill>
                  <a:schemeClr val="bg1"/>
                </a:solidFill>
              </a:rPr>
              <a:t>Nonsymmetric coefficient of thermal expansion (CTE) distribution across the thickness </a:t>
            </a:r>
          </a:p>
          <a:p>
            <a:pPr lvl="1"/>
            <a:r>
              <a:rPr lang="en-US" dirty="0">
                <a:solidFill>
                  <a:schemeClr val="bg1"/>
                </a:solidFill>
              </a:rPr>
              <a:t>Varying location of the neutral bending axis</a:t>
            </a:r>
          </a:p>
          <a:p>
            <a:r>
              <a:rPr lang="en-US" dirty="0">
                <a:solidFill>
                  <a:schemeClr val="bg1"/>
                </a:solidFill>
              </a:rPr>
              <a:t>Two-part silicone caul material used to match varying outer mold line surface and create flat outer surface for cure</a:t>
            </a:r>
          </a:p>
        </p:txBody>
      </p:sp>
    </p:spTree>
    <p:extLst>
      <p:ext uri="{BB962C8B-B14F-4D97-AF65-F5344CB8AC3E}">
        <p14:creationId xmlns:p14="http://schemas.microsoft.com/office/powerpoint/2010/main" val="1370899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436FCFAA-8B05-A63E-C431-7DA3E1517686}"/>
              </a:ext>
            </a:extLst>
          </p:cNvPr>
          <p:cNvGrpSpPr/>
          <p:nvPr/>
        </p:nvGrpSpPr>
        <p:grpSpPr>
          <a:xfrm>
            <a:off x="254910" y="3653203"/>
            <a:ext cx="6629318" cy="2570583"/>
            <a:chOff x="228600" y="3830217"/>
            <a:chExt cx="6629318" cy="2570583"/>
          </a:xfrm>
        </p:grpSpPr>
        <p:pic>
          <p:nvPicPr>
            <p:cNvPr id="11" name="Picture 10">
              <a:extLst>
                <a:ext uri="{FF2B5EF4-FFF2-40B4-BE49-F238E27FC236}">
                  <a16:creationId xmlns:a16="http://schemas.microsoft.com/office/drawing/2014/main" id="{AE2D7A6D-F6F5-7288-4D8F-77E430C8594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4853" b="6154"/>
            <a:stretch/>
          </p:blipFill>
          <p:spPr bwMode="auto">
            <a:xfrm>
              <a:off x="228600" y="3830217"/>
              <a:ext cx="6629318" cy="2570583"/>
            </a:xfrm>
            <a:prstGeom prst="rect">
              <a:avLst/>
            </a:prstGeom>
            <a:noFill/>
            <a:ln>
              <a:noFill/>
            </a:ln>
            <a:extLst>
              <a:ext uri="{53640926-AAD7-44D8-BBD7-CCE9431645EC}">
                <a14:shadowObscured xmlns:a14="http://schemas.microsoft.com/office/drawing/2010/main"/>
              </a:ext>
            </a:extLst>
          </p:spPr>
        </p:pic>
        <p:cxnSp>
          <p:nvCxnSpPr>
            <p:cNvPr id="51" name="Straight Connector 50">
              <a:extLst>
                <a:ext uri="{FF2B5EF4-FFF2-40B4-BE49-F238E27FC236}">
                  <a16:creationId xmlns:a16="http://schemas.microsoft.com/office/drawing/2014/main" id="{5F54E1AC-D31B-D8FB-7301-287DE9ACEC9D}"/>
                </a:ext>
              </a:extLst>
            </p:cNvPr>
            <p:cNvCxnSpPr/>
            <p:nvPr/>
          </p:nvCxnSpPr>
          <p:spPr>
            <a:xfrm flipH="1">
              <a:off x="838200" y="4716882"/>
              <a:ext cx="228600" cy="78963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F0C7207-7104-3F11-94D3-2B4AB79FE450}"/>
                </a:ext>
              </a:extLst>
            </p:cNvPr>
            <p:cNvCxnSpPr>
              <a:cxnSpLocks/>
            </p:cNvCxnSpPr>
            <p:nvPr/>
          </p:nvCxnSpPr>
          <p:spPr>
            <a:xfrm flipV="1">
              <a:off x="838199" y="5305539"/>
              <a:ext cx="1600201" cy="20097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235C263-12F7-D57F-4477-3E8B07F0C524}"/>
                </a:ext>
              </a:extLst>
            </p:cNvPr>
            <p:cNvCxnSpPr/>
            <p:nvPr/>
          </p:nvCxnSpPr>
          <p:spPr>
            <a:xfrm flipH="1">
              <a:off x="2438400" y="4716882"/>
              <a:ext cx="4141731" cy="58865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96C91B9-32D3-B148-BE25-9890B6E23071}"/>
                </a:ext>
              </a:extLst>
            </p:cNvPr>
            <p:cNvCxnSpPr/>
            <p:nvPr/>
          </p:nvCxnSpPr>
          <p:spPr>
            <a:xfrm flipV="1">
              <a:off x="1066800" y="4648200"/>
              <a:ext cx="1066800" cy="6868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336CBAF-DC1A-78B5-CD99-1BC6A9A1FAD2}"/>
                </a:ext>
              </a:extLst>
            </p:cNvPr>
            <p:cNvCxnSpPr>
              <a:cxnSpLocks/>
            </p:cNvCxnSpPr>
            <p:nvPr/>
          </p:nvCxnSpPr>
          <p:spPr>
            <a:xfrm flipH="1">
              <a:off x="2160613" y="4648200"/>
              <a:ext cx="435779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p:nvPr>
        </p:nvSpPr>
        <p:spPr/>
        <p:txBody>
          <a:bodyPr/>
          <a:lstStyle/>
          <a:p>
            <a:r>
              <a:rPr lang="en-US" dirty="0">
                <a:solidFill>
                  <a:srgbClr val="006491"/>
                </a:solidFill>
              </a:rPr>
              <a:t>Tapered Height Cure</a:t>
            </a:r>
          </a:p>
        </p:txBody>
      </p:sp>
      <p:sp>
        <p:nvSpPr>
          <p:cNvPr id="7" name="Content Placeholder 6"/>
          <p:cNvSpPr>
            <a:spLocks noGrp="1"/>
          </p:cNvSpPr>
          <p:nvPr>
            <p:ph idx="1"/>
          </p:nvPr>
        </p:nvSpPr>
        <p:spPr>
          <a:xfrm>
            <a:off x="609600" y="1181840"/>
            <a:ext cx="10972800" cy="2471363"/>
          </a:xfrm>
        </p:spPr>
        <p:txBody>
          <a:bodyPr/>
          <a:lstStyle/>
          <a:p>
            <a:r>
              <a:rPr lang="en-US" dirty="0">
                <a:solidFill>
                  <a:schemeClr val="bg1"/>
                </a:solidFill>
              </a:rPr>
              <a:t>Outboard panels have inflection point and were not flat</a:t>
            </a:r>
          </a:p>
          <a:p>
            <a:r>
              <a:rPr lang="en-US" dirty="0">
                <a:solidFill>
                  <a:schemeClr val="bg1"/>
                </a:solidFill>
              </a:rPr>
              <a:t>No</a:t>
            </a:r>
            <a:r>
              <a:rPr lang="en-US" dirty="0"/>
              <a:t>nuniform caul surface, but heavy enough to act as a pressure intensifier even in thinnest caul regions</a:t>
            </a:r>
          </a:p>
          <a:p>
            <a:r>
              <a:rPr lang="en-US" dirty="0">
                <a:solidFill>
                  <a:schemeClr val="bg1"/>
                </a:solidFill>
              </a:rPr>
              <a:t>Final </a:t>
            </a:r>
            <a:r>
              <a:rPr lang="en-US" dirty="0"/>
              <a:t>part</a:t>
            </a:r>
            <a:r>
              <a:rPr lang="en-US" dirty="0">
                <a:solidFill>
                  <a:schemeClr val="bg1"/>
                </a:solidFill>
              </a:rPr>
              <a:t> dimensions drawn on (silver) for p</a:t>
            </a:r>
            <a:r>
              <a:rPr lang="en-US" dirty="0"/>
              <a:t>ost-cure trim</a:t>
            </a:r>
            <a:endParaRPr lang="en-US" dirty="0">
              <a:solidFill>
                <a:schemeClr val="bg1"/>
              </a:solidFill>
            </a:endParaRPr>
          </a:p>
          <a:p>
            <a:endParaRPr lang="en-US" dirty="0">
              <a:solidFill>
                <a:schemeClr val="bg1"/>
              </a:solidFill>
            </a:endParaRPr>
          </a:p>
        </p:txBody>
      </p:sp>
      <p:grpSp>
        <p:nvGrpSpPr>
          <p:cNvPr id="42" name="Group 41">
            <a:extLst>
              <a:ext uri="{FF2B5EF4-FFF2-40B4-BE49-F238E27FC236}">
                <a16:creationId xmlns:a16="http://schemas.microsoft.com/office/drawing/2014/main" id="{FC7ADCC1-2807-3942-A323-C1049A2AE984}"/>
              </a:ext>
            </a:extLst>
          </p:cNvPr>
          <p:cNvGrpSpPr/>
          <p:nvPr/>
        </p:nvGrpSpPr>
        <p:grpSpPr>
          <a:xfrm>
            <a:off x="7213242" y="3823221"/>
            <a:ext cx="4702472" cy="1970522"/>
            <a:chOff x="7086600" y="3962400"/>
            <a:chExt cx="4702472" cy="1970522"/>
          </a:xfrm>
        </p:grpSpPr>
        <p:grpSp>
          <p:nvGrpSpPr>
            <p:cNvPr id="3" name="Group 2">
              <a:extLst>
                <a:ext uri="{FF2B5EF4-FFF2-40B4-BE49-F238E27FC236}">
                  <a16:creationId xmlns:a16="http://schemas.microsoft.com/office/drawing/2014/main" id="{72EB7CF5-E324-BC97-8836-24BD2547235C}"/>
                </a:ext>
              </a:extLst>
            </p:cNvPr>
            <p:cNvGrpSpPr/>
            <p:nvPr/>
          </p:nvGrpSpPr>
          <p:grpSpPr>
            <a:xfrm>
              <a:off x="7086600" y="3962400"/>
              <a:ext cx="4702472" cy="1970522"/>
              <a:chOff x="892495" y="-133929"/>
              <a:chExt cx="3721223" cy="1514096"/>
            </a:xfrm>
          </p:grpSpPr>
          <p:pic>
            <p:nvPicPr>
              <p:cNvPr id="10" name="Picture 9">
                <a:extLst>
                  <a:ext uri="{FF2B5EF4-FFF2-40B4-BE49-F238E27FC236}">
                    <a16:creationId xmlns:a16="http://schemas.microsoft.com/office/drawing/2014/main" id="{BCB2F15A-5578-D352-A328-B50D7F84F4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029" b="10702"/>
              <a:stretch/>
            </p:blipFill>
            <p:spPr bwMode="auto">
              <a:xfrm>
                <a:off x="892495" y="-133929"/>
                <a:ext cx="3721222" cy="1514096"/>
              </a:xfrm>
              <a:prstGeom prst="rect">
                <a:avLst/>
              </a:prstGeom>
              <a:noFill/>
              <a:ln>
                <a:noFill/>
              </a:ln>
              <a:extLst>
                <a:ext uri="{53640926-AAD7-44D8-BBD7-CCE9431645EC}">
                  <a14:shadowObscured xmlns:a14="http://schemas.microsoft.com/office/drawing/2010/main"/>
                </a:ext>
              </a:extLst>
            </p:spPr>
          </p:pic>
          <p:cxnSp>
            <p:nvCxnSpPr>
              <p:cNvPr id="5" name="Straight Arrow Connector 4">
                <a:extLst>
                  <a:ext uri="{FF2B5EF4-FFF2-40B4-BE49-F238E27FC236}">
                    <a16:creationId xmlns:a16="http://schemas.microsoft.com/office/drawing/2014/main" id="{D3122CD4-8DC4-C1D4-8B6D-3F2D773F2CFE}"/>
                  </a:ext>
                </a:extLst>
              </p:cNvPr>
              <p:cNvCxnSpPr/>
              <p:nvPr/>
            </p:nvCxnSpPr>
            <p:spPr>
              <a:xfrm flipH="1">
                <a:off x="1943862" y="68845"/>
                <a:ext cx="1126466" cy="88002"/>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8" name="Text Box 2">
                <a:extLst>
                  <a:ext uri="{FF2B5EF4-FFF2-40B4-BE49-F238E27FC236}">
                    <a16:creationId xmlns:a16="http://schemas.microsoft.com/office/drawing/2014/main" id="{D5E21E80-DA73-91DE-10E7-AF661CBA28E9}"/>
                  </a:ext>
                </a:extLst>
              </p:cNvPr>
              <p:cNvSpPr txBox="1">
                <a:spLocks noChangeArrowheads="1"/>
              </p:cNvSpPr>
              <p:nvPr/>
            </p:nvSpPr>
            <p:spPr bwMode="auto">
              <a:xfrm>
                <a:off x="3043999" y="-43364"/>
                <a:ext cx="1569719" cy="236488"/>
              </a:xfrm>
              <a:prstGeom prst="rect">
                <a:avLst/>
              </a:prstGeom>
              <a:no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400" dirty="0">
                    <a:solidFill>
                      <a:srgbClr val="FF0000"/>
                    </a:solidFill>
                    <a:effectLst/>
                    <a:latin typeface="+mj-lt"/>
                    <a:ea typeface="Times New Roman" panose="02020603050405020304" pitchFamily="18" charset="0"/>
                  </a:rPr>
                  <a:t>Tapered angle change</a:t>
                </a:r>
                <a:endParaRPr lang="en-US" sz="1400" dirty="0">
                  <a:effectLst/>
                  <a:latin typeface="+mj-lt"/>
                  <a:ea typeface="Times New Roman" panose="02020603050405020304" pitchFamily="18" charset="0"/>
                </a:endParaRPr>
              </a:p>
            </p:txBody>
          </p:sp>
        </p:grpSp>
        <p:cxnSp>
          <p:nvCxnSpPr>
            <p:cNvPr id="4" name="Straight Connector 3">
              <a:extLst>
                <a:ext uri="{FF2B5EF4-FFF2-40B4-BE49-F238E27FC236}">
                  <a16:creationId xmlns:a16="http://schemas.microsoft.com/office/drawing/2014/main" id="{B1A1B16B-6FB5-B392-A26F-1657BBFC9870}"/>
                </a:ext>
              </a:extLst>
            </p:cNvPr>
            <p:cNvCxnSpPr>
              <a:cxnSpLocks/>
            </p:cNvCxnSpPr>
            <p:nvPr/>
          </p:nvCxnSpPr>
          <p:spPr>
            <a:xfrm flipH="1">
              <a:off x="8077200" y="4226300"/>
              <a:ext cx="338002" cy="2695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29D2FD5-5C61-4ED6-60BE-AD7723C800B9}"/>
                </a:ext>
              </a:extLst>
            </p:cNvPr>
            <p:cNvCxnSpPr>
              <a:cxnSpLocks/>
            </p:cNvCxnSpPr>
            <p:nvPr/>
          </p:nvCxnSpPr>
          <p:spPr>
            <a:xfrm flipH="1">
              <a:off x="7620000" y="4112625"/>
              <a:ext cx="359460" cy="113675"/>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CECF62F-C249-581E-0B03-D6A8A20F8ED4}"/>
                </a:ext>
              </a:extLst>
            </p:cNvPr>
            <p:cNvCxnSpPr>
              <a:cxnSpLocks/>
            </p:cNvCxnSpPr>
            <p:nvPr/>
          </p:nvCxnSpPr>
          <p:spPr>
            <a:xfrm flipH="1">
              <a:off x="10896600" y="5444718"/>
              <a:ext cx="152400" cy="82566"/>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9FDACCC-77F6-1879-3A44-196D5500DFF5}"/>
                </a:ext>
              </a:extLst>
            </p:cNvPr>
            <p:cNvCxnSpPr>
              <a:cxnSpLocks/>
            </p:cNvCxnSpPr>
            <p:nvPr/>
          </p:nvCxnSpPr>
          <p:spPr>
            <a:xfrm>
              <a:off x="7620000" y="4226300"/>
              <a:ext cx="533400" cy="212044"/>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B53EB67-D8A0-D458-AFEF-B02A6933805A}"/>
                </a:ext>
              </a:extLst>
            </p:cNvPr>
            <p:cNvCxnSpPr>
              <a:cxnSpLocks/>
            </p:cNvCxnSpPr>
            <p:nvPr/>
          </p:nvCxnSpPr>
          <p:spPr>
            <a:xfrm>
              <a:off x="8153400" y="4438344"/>
              <a:ext cx="2743199" cy="108894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FD7885A-1DF4-28FE-5E76-EC7F37A241ED}"/>
                </a:ext>
              </a:extLst>
            </p:cNvPr>
            <p:cNvCxnSpPr>
              <a:cxnSpLocks/>
            </p:cNvCxnSpPr>
            <p:nvPr/>
          </p:nvCxnSpPr>
          <p:spPr>
            <a:xfrm>
              <a:off x="7967880" y="4112625"/>
              <a:ext cx="414202" cy="154779"/>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2C0C265-A96C-1D13-150E-1D7117D21912}"/>
                </a:ext>
              </a:extLst>
            </p:cNvPr>
            <p:cNvCxnSpPr/>
            <p:nvPr/>
          </p:nvCxnSpPr>
          <p:spPr>
            <a:xfrm>
              <a:off x="8382082" y="4267404"/>
              <a:ext cx="2666918" cy="1177314"/>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71694A25-F9CB-E18D-4E06-4238EDF2FBE5}"/>
              </a:ext>
            </a:extLst>
          </p:cNvPr>
          <p:cNvSpPr txBox="1"/>
          <p:nvPr/>
        </p:nvSpPr>
        <p:spPr>
          <a:xfrm>
            <a:off x="7321808" y="5506518"/>
            <a:ext cx="1220036" cy="307777"/>
          </a:xfrm>
          <a:prstGeom prst="rect">
            <a:avLst/>
          </a:prstGeom>
          <a:noFill/>
        </p:spPr>
        <p:txBody>
          <a:bodyPr wrap="square" rtlCol="0">
            <a:spAutoFit/>
          </a:bodyPr>
          <a:lstStyle/>
          <a:p>
            <a:r>
              <a:rPr lang="en-US" sz="1400" dirty="0">
                <a:solidFill>
                  <a:srgbClr val="00B050"/>
                </a:solidFill>
              </a:rPr>
              <a:t>Foam tooling </a:t>
            </a:r>
          </a:p>
        </p:txBody>
      </p:sp>
      <p:cxnSp>
        <p:nvCxnSpPr>
          <p:cNvPr id="46" name="Straight Arrow Connector 45">
            <a:extLst>
              <a:ext uri="{FF2B5EF4-FFF2-40B4-BE49-F238E27FC236}">
                <a16:creationId xmlns:a16="http://schemas.microsoft.com/office/drawing/2014/main" id="{4B6B417F-51A2-5CA4-0259-AF91935C093B}"/>
              </a:ext>
            </a:extLst>
          </p:cNvPr>
          <p:cNvCxnSpPr>
            <a:cxnSpLocks/>
          </p:cNvCxnSpPr>
          <p:nvPr/>
        </p:nvCxnSpPr>
        <p:spPr>
          <a:xfrm flipH="1" flipV="1">
            <a:off x="5791200" y="5122573"/>
            <a:ext cx="1530608" cy="53783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0AC6450-27A2-9607-8594-4CC3526602A4}"/>
              </a:ext>
            </a:extLst>
          </p:cNvPr>
          <p:cNvCxnSpPr>
            <a:cxnSpLocks/>
            <a:stCxn id="43" idx="3"/>
          </p:cNvCxnSpPr>
          <p:nvPr/>
        </p:nvCxnSpPr>
        <p:spPr>
          <a:xfrm flipV="1">
            <a:off x="8541844" y="5122573"/>
            <a:ext cx="741677" cy="53783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408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006491"/>
                </a:solidFill>
              </a:rPr>
              <a:t>Conclusions</a:t>
            </a:r>
          </a:p>
        </p:txBody>
      </p:sp>
      <p:sp>
        <p:nvSpPr>
          <p:cNvPr id="7" name="Content Placeholder 6"/>
          <p:cNvSpPr>
            <a:spLocks noGrp="1"/>
          </p:cNvSpPr>
          <p:nvPr>
            <p:ph idx="1"/>
          </p:nvPr>
        </p:nvSpPr>
        <p:spPr>
          <a:xfrm>
            <a:off x="228600" y="1066800"/>
            <a:ext cx="11582400" cy="4525963"/>
          </a:xfrm>
        </p:spPr>
        <p:txBody>
          <a:bodyPr/>
          <a:lstStyle/>
          <a:p>
            <a:r>
              <a:rPr lang="en-US" dirty="0">
                <a:solidFill>
                  <a:schemeClr val="bg1"/>
                </a:solidFill>
              </a:rPr>
              <a:t>Objective was to explore multiple advanced composite manufacturing concepts</a:t>
            </a:r>
            <a:r>
              <a:rPr lang="en-US" dirty="0"/>
              <a:t> for </a:t>
            </a:r>
            <a:r>
              <a:rPr lang="en-US" dirty="0">
                <a:solidFill>
                  <a:schemeClr val="bg1"/>
                </a:solidFill>
              </a:rPr>
              <a:t>integration into a complex truss-braced wing assembly</a:t>
            </a:r>
            <a:endParaRPr lang="en-US" dirty="0"/>
          </a:p>
          <a:p>
            <a:r>
              <a:rPr lang="en-US" dirty="0">
                <a:solidFill>
                  <a:schemeClr val="bg1"/>
                </a:solidFill>
              </a:rPr>
              <a:t>Full test article advances the state of the art of stitched resin infused composites, integrally stiffened composites, and tow-steered composites</a:t>
            </a:r>
          </a:p>
          <a:p>
            <a:r>
              <a:rPr lang="en-US" dirty="0">
                <a:solidFill>
                  <a:schemeClr val="bg1"/>
                </a:solidFill>
              </a:rPr>
              <a:t>Manufacturing applications can be used for many composite structures that benefit from fiber tailoring, lightweight structures, and increased strength and buckling requirements</a:t>
            </a:r>
          </a:p>
          <a:p>
            <a:pPr marL="0" indent="0">
              <a:buNone/>
            </a:pPr>
            <a:endParaRPr lang="en-US" dirty="0">
              <a:solidFill>
                <a:schemeClr val="bg1"/>
              </a:solidFill>
            </a:endParaRPr>
          </a:p>
        </p:txBody>
      </p:sp>
    </p:spTree>
    <p:extLst>
      <p:ext uri="{BB962C8B-B14F-4D97-AF65-F5344CB8AC3E}">
        <p14:creationId xmlns:p14="http://schemas.microsoft.com/office/powerpoint/2010/main" val="472551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006491"/>
                </a:solidFill>
              </a:rPr>
              <a:t>Future Work</a:t>
            </a:r>
          </a:p>
        </p:txBody>
      </p:sp>
      <p:sp>
        <p:nvSpPr>
          <p:cNvPr id="7" name="Content Placeholder 6"/>
          <p:cNvSpPr>
            <a:spLocks noGrp="1"/>
          </p:cNvSpPr>
          <p:nvPr>
            <p:ph idx="1"/>
          </p:nvPr>
        </p:nvSpPr>
        <p:spPr>
          <a:xfrm>
            <a:off x="43671" y="1046480"/>
            <a:ext cx="9401887" cy="3699119"/>
          </a:xfrm>
        </p:spPr>
        <p:txBody>
          <a:bodyPr/>
          <a:lstStyle/>
          <a:p>
            <a:r>
              <a:rPr lang="en-US" dirty="0">
                <a:solidFill>
                  <a:schemeClr val="bg1"/>
                </a:solidFill>
              </a:rPr>
              <a:t>Test to take place Fall 2025 at Armstrong Flight Research Center</a:t>
            </a:r>
          </a:p>
          <a:p>
            <a:pPr lvl="1"/>
            <a:r>
              <a:rPr lang="en-US" dirty="0"/>
              <a:t>Plan to display capabilities of fiber optic strain sensing (FOSS) system for strain and damage mapping</a:t>
            </a:r>
          </a:p>
          <a:p>
            <a:r>
              <a:rPr lang="en-US" dirty="0"/>
              <a:t>Current best practices for AFP at the ISAAC facility continue to push the boundaries and advance capabilities for composite manufacturing</a:t>
            </a:r>
            <a:endParaRPr lang="en-US" dirty="0">
              <a:solidFill>
                <a:schemeClr val="bg1"/>
              </a:solidFill>
            </a:endParaRPr>
          </a:p>
        </p:txBody>
      </p:sp>
      <p:grpSp>
        <p:nvGrpSpPr>
          <p:cNvPr id="10" name="Group 9">
            <a:extLst>
              <a:ext uri="{FF2B5EF4-FFF2-40B4-BE49-F238E27FC236}">
                <a16:creationId xmlns:a16="http://schemas.microsoft.com/office/drawing/2014/main" id="{764BE2B5-4284-491F-03A6-9A4F96EF00BC}"/>
              </a:ext>
            </a:extLst>
          </p:cNvPr>
          <p:cNvGrpSpPr/>
          <p:nvPr/>
        </p:nvGrpSpPr>
        <p:grpSpPr>
          <a:xfrm>
            <a:off x="228600" y="4765922"/>
            <a:ext cx="9032033" cy="1794113"/>
            <a:chOff x="990600" y="4530487"/>
            <a:chExt cx="9032033" cy="1794113"/>
          </a:xfrm>
        </p:grpSpPr>
        <p:pic>
          <p:nvPicPr>
            <p:cNvPr id="4" name="Picture 3" descr="A picture containing indoor&#10;&#10;AI-generated content may be incorrect.">
              <a:extLst>
                <a:ext uri="{FF2B5EF4-FFF2-40B4-BE49-F238E27FC236}">
                  <a16:creationId xmlns:a16="http://schemas.microsoft.com/office/drawing/2014/main" id="{D6DD6BDB-091C-DB03-6CF4-B0BFD0F1DB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7324" b="27772"/>
            <a:stretch/>
          </p:blipFill>
          <p:spPr>
            <a:xfrm>
              <a:off x="990600" y="5059364"/>
              <a:ext cx="9032033" cy="1265236"/>
            </a:xfrm>
            <a:prstGeom prst="rect">
              <a:avLst/>
            </a:prstGeom>
          </p:spPr>
        </p:pic>
        <p:cxnSp>
          <p:nvCxnSpPr>
            <p:cNvPr id="8" name="Straight Arrow Connector 7">
              <a:extLst>
                <a:ext uri="{FF2B5EF4-FFF2-40B4-BE49-F238E27FC236}">
                  <a16:creationId xmlns:a16="http://schemas.microsoft.com/office/drawing/2014/main" id="{2EE29EA0-B83E-496F-01D2-34377B836EEE}"/>
                </a:ext>
              </a:extLst>
            </p:cNvPr>
            <p:cNvCxnSpPr>
              <a:cxnSpLocks/>
            </p:cNvCxnSpPr>
            <p:nvPr/>
          </p:nvCxnSpPr>
          <p:spPr>
            <a:xfrm>
              <a:off x="1399591" y="4940465"/>
              <a:ext cx="7543800" cy="0"/>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645E301-ADCD-08A4-7B4B-8BDCE6817234}"/>
                </a:ext>
              </a:extLst>
            </p:cNvPr>
            <p:cNvSpPr txBox="1"/>
            <p:nvPr/>
          </p:nvSpPr>
          <p:spPr>
            <a:xfrm>
              <a:off x="4288269" y="4530487"/>
              <a:ext cx="2308452" cy="369332"/>
            </a:xfrm>
            <a:prstGeom prst="rect">
              <a:avLst/>
            </a:prstGeom>
            <a:noFill/>
          </p:spPr>
          <p:txBody>
            <a:bodyPr wrap="none" rtlCol="0">
              <a:spAutoFit/>
            </a:bodyPr>
            <a:lstStyle/>
            <a:p>
              <a:r>
                <a:rPr lang="en-US" dirty="0">
                  <a:solidFill>
                    <a:srgbClr val="00B050"/>
                  </a:solidFill>
                </a:rPr>
                <a:t>3.05 meters (10 feet)</a:t>
              </a:r>
            </a:p>
          </p:txBody>
        </p:sp>
      </p:grpSp>
      <p:pic>
        <p:nvPicPr>
          <p:cNvPr id="11" name="Picture 10" descr="A person working in a factory&#10;&#10;Description automatically generated with medium confidence">
            <a:extLst>
              <a:ext uri="{FF2B5EF4-FFF2-40B4-BE49-F238E27FC236}">
                <a16:creationId xmlns:a16="http://schemas.microsoft.com/office/drawing/2014/main" id="{83C713A9-9228-8A71-FFB2-8EB2C6982FC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1564" t="14873" r="6255"/>
          <a:stretch/>
        </p:blipFill>
        <p:spPr>
          <a:xfrm>
            <a:off x="9591480" y="4310743"/>
            <a:ext cx="2284965" cy="1577914"/>
          </a:xfrm>
          <a:prstGeom prst="rect">
            <a:avLst/>
          </a:prstGeom>
        </p:spPr>
      </p:pic>
      <p:pic>
        <p:nvPicPr>
          <p:cNvPr id="13" name="Picture 12" descr="A picture containing indoor&#10;&#10;AI-generated content may be incorrect.">
            <a:extLst>
              <a:ext uri="{FF2B5EF4-FFF2-40B4-BE49-F238E27FC236}">
                <a16:creationId xmlns:a16="http://schemas.microsoft.com/office/drawing/2014/main" id="{E6A413E1-81E3-EAD7-A4BC-7D96E0CA44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698" t="4110" r="8067" b="15068"/>
          <a:stretch/>
        </p:blipFill>
        <p:spPr>
          <a:xfrm>
            <a:off x="9504524" y="76200"/>
            <a:ext cx="2458876" cy="4144962"/>
          </a:xfrm>
          <a:prstGeom prst="rect">
            <a:avLst/>
          </a:prstGeom>
        </p:spPr>
      </p:pic>
    </p:spTree>
    <p:extLst>
      <p:ext uri="{BB962C8B-B14F-4D97-AF65-F5344CB8AC3E}">
        <p14:creationId xmlns:p14="http://schemas.microsoft.com/office/powerpoint/2010/main" val="1158151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descr="A picture containing indoor, tiled, tile&#10;&#10;AI-generated content may be incorrect.">
            <a:extLst>
              <a:ext uri="{FF2B5EF4-FFF2-40B4-BE49-F238E27FC236}">
                <a16:creationId xmlns:a16="http://schemas.microsoft.com/office/drawing/2014/main" id="{A4338B6D-116D-486C-9479-540D01FA0E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426" y="228600"/>
            <a:ext cx="10273146" cy="5648999"/>
          </a:xfrm>
          <a:prstGeom prst="rect">
            <a:avLst/>
          </a:prstGeom>
        </p:spPr>
      </p:pic>
      <p:sp>
        <p:nvSpPr>
          <p:cNvPr id="6" name="Title 5"/>
          <p:cNvSpPr>
            <a:spLocks noGrp="1"/>
          </p:cNvSpPr>
          <p:nvPr>
            <p:ph type="title"/>
          </p:nvPr>
        </p:nvSpPr>
        <p:spPr>
          <a:xfrm>
            <a:off x="609599" y="2633999"/>
            <a:ext cx="10972800" cy="838200"/>
          </a:xfrm>
        </p:spPr>
        <p:txBody>
          <a:bodyPr/>
          <a:lstStyle/>
          <a:p>
            <a:r>
              <a:rPr lang="en-US" dirty="0">
                <a:solidFill>
                  <a:srgbClr val="FFFFFF"/>
                </a:solidFill>
              </a:rPr>
              <a:t>Questions?</a:t>
            </a:r>
          </a:p>
        </p:txBody>
      </p:sp>
      <p:pic>
        <p:nvPicPr>
          <p:cNvPr id="4" name="Picture 3" descr="Logo&#10;&#10;AI-generated content may be incorrect.">
            <a:extLst>
              <a:ext uri="{FF2B5EF4-FFF2-40B4-BE49-F238E27FC236}">
                <a16:creationId xmlns:a16="http://schemas.microsoft.com/office/drawing/2014/main" id="{382262ED-8AAC-DE06-D75D-AA0F50E054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226" t="13333" r="13943" b="13333"/>
          <a:stretch/>
        </p:blipFill>
        <p:spPr>
          <a:xfrm>
            <a:off x="0" y="5638800"/>
            <a:ext cx="1631208" cy="1251857"/>
          </a:xfrm>
          <a:prstGeom prst="rect">
            <a:avLst/>
          </a:prstGeom>
        </p:spPr>
      </p:pic>
    </p:spTree>
    <p:extLst>
      <p:ext uri="{BB962C8B-B14F-4D97-AF65-F5344CB8AC3E}">
        <p14:creationId xmlns:p14="http://schemas.microsoft.com/office/powerpoint/2010/main" val="3282700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762000" y="469393"/>
            <a:ext cx="10972800" cy="1143000"/>
          </a:xfrm>
        </p:spPr>
        <p:txBody>
          <a:bodyPr/>
          <a:lstStyle/>
          <a:p>
            <a:r>
              <a:rPr lang="en-US" b="1" dirty="0"/>
              <a:t>Alana Cardona </a:t>
            </a:r>
            <a:endParaRPr lang="en-US" b="1" dirty="0">
              <a:solidFill>
                <a:srgbClr val="006491"/>
              </a:solidFill>
            </a:endParaRPr>
          </a:p>
        </p:txBody>
      </p:sp>
      <p:sp>
        <p:nvSpPr>
          <p:cNvPr id="7" name="Content Placeholder 6"/>
          <p:cNvSpPr>
            <a:spLocks noGrp="1"/>
          </p:cNvSpPr>
          <p:nvPr>
            <p:ph idx="1"/>
          </p:nvPr>
        </p:nvSpPr>
        <p:spPr>
          <a:xfrm>
            <a:off x="494522" y="1601259"/>
            <a:ext cx="8382000" cy="4525963"/>
          </a:xfrm>
        </p:spPr>
        <p:txBody>
          <a:bodyPr/>
          <a:lstStyle/>
          <a:p>
            <a:pPr marL="0" indent="0">
              <a:buNone/>
            </a:pPr>
            <a:r>
              <a:rPr lang="en-US" sz="2400" dirty="0"/>
              <a:t>Alana Cardona is an aerospace engineer who has been at NASA Langley Research Center in the Structures and Materials group since 2017. She is a subject matter expert in automated fiber placement, composite design, programming, and manufacturing. Additionally, she specializes in nonlinear analysis of composite materials, namely damage progression of thermoset prepreg materials and stitched, resin infused materials. She is currently the Deputy Integration Manager at the Integrated Structural Assembly of Advanced Composites (ISAAC) facility. </a:t>
            </a:r>
          </a:p>
        </p:txBody>
      </p:sp>
      <p:pic>
        <p:nvPicPr>
          <p:cNvPr id="3" name="Picture 2" descr="A person smiling for the camera&#10;&#10;AI-generated content may be incorrect.">
            <a:extLst>
              <a:ext uri="{FF2B5EF4-FFF2-40B4-BE49-F238E27FC236}">
                <a16:creationId xmlns:a16="http://schemas.microsoft.com/office/drawing/2014/main" id="{C26B722D-AAF4-6F3D-1488-4E6C2275338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041" b="16152"/>
          <a:stretch/>
        </p:blipFill>
        <p:spPr>
          <a:xfrm>
            <a:off x="9220200" y="1993641"/>
            <a:ext cx="2672261" cy="2870718"/>
          </a:xfrm>
          <a:prstGeom prst="rect">
            <a:avLst/>
          </a:prstGeom>
        </p:spPr>
      </p:pic>
    </p:spTree>
    <p:extLst>
      <p:ext uri="{BB962C8B-B14F-4D97-AF65-F5344CB8AC3E}">
        <p14:creationId xmlns:p14="http://schemas.microsoft.com/office/powerpoint/2010/main" val="1969258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609600" y="381000"/>
            <a:ext cx="10972800" cy="1143000"/>
          </a:xfrm>
        </p:spPr>
        <p:txBody>
          <a:bodyPr/>
          <a:lstStyle/>
          <a:p>
            <a:r>
              <a:rPr lang="en-US" dirty="0">
                <a:solidFill>
                  <a:srgbClr val="006491"/>
                </a:solidFill>
              </a:rPr>
              <a:t>Outline</a:t>
            </a:r>
          </a:p>
        </p:txBody>
      </p:sp>
      <p:sp>
        <p:nvSpPr>
          <p:cNvPr id="7" name="Content Placeholder 6"/>
          <p:cNvSpPr>
            <a:spLocks noGrp="1"/>
          </p:cNvSpPr>
          <p:nvPr>
            <p:ph idx="1"/>
          </p:nvPr>
        </p:nvSpPr>
        <p:spPr>
          <a:xfrm>
            <a:off x="609600" y="1371600"/>
            <a:ext cx="10972800" cy="4525963"/>
          </a:xfrm>
        </p:spPr>
        <p:txBody>
          <a:bodyPr/>
          <a:lstStyle/>
          <a:p>
            <a:r>
              <a:rPr lang="en-US" dirty="0"/>
              <a:t>Introduction</a:t>
            </a:r>
          </a:p>
          <a:p>
            <a:r>
              <a:rPr lang="en-US" dirty="0"/>
              <a:t>Manufacturing</a:t>
            </a:r>
          </a:p>
          <a:p>
            <a:pPr lvl="1"/>
            <a:r>
              <a:rPr lang="en-US" dirty="0"/>
              <a:t>Integral Stiffener Research, Applications</a:t>
            </a:r>
          </a:p>
          <a:p>
            <a:pPr lvl="1"/>
            <a:r>
              <a:rPr lang="en-US" dirty="0"/>
              <a:t>Tow-Steering Research, Applications</a:t>
            </a:r>
          </a:p>
          <a:p>
            <a:r>
              <a:rPr lang="en-US" dirty="0"/>
              <a:t>Advanced Curing Methods</a:t>
            </a:r>
          </a:p>
          <a:p>
            <a:r>
              <a:rPr lang="en-US" dirty="0">
                <a:solidFill>
                  <a:schemeClr val="bg1"/>
                </a:solidFill>
              </a:rPr>
              <a:t>Conclusions and Future Work</a:t>
            </a:r>
          </a:p>
        </p:txBody>
      </p:sp>
    </p:spTree>
    <p:extLst>
      <p:ext uri="{BB962C8B-B14F-4D97-AF65-F5344CB8AC3E}">
        <p14:creationId xmlns:p14="http://schemas.microsoft.com/office/powerpoint/2010/main" val="1284123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006491"/>
                </a:solidFill>
              </a:rPr>
              <a:t>Introduction</a:t>
            </a:r>
          </a:p>
        </p:txBody>
      </p:sp>
      <p:sp>
        <p:nvSpPr>
          <p:cNvPr id="7" name="Content Placeholder 6"/>
          <p:cNvSpPr>
            <a:spLocks noGrp="1"/>
          </p:cNvSpPr>
          <p:nvPr>
            <p:ph idx="1"/>
          </p:nvPr>
        </p:nvSpPr>
        <p:spPr>
          <a:xfrm>
            <a:off x="304800" y="990600"/>
            <a:ext cx="11658600" cy="4525963"/>
          </a:xfrm>
        </p:spPr>
        <p:txBody>
          <a:bodyPr/>
          <a:lstStyle/>
          <a:p>
            <a:pPr marL="0" indent="0">
              <a:buNone/>
            </a:pPr>
            <a:r>
              <a:rPr lang="en-US" dirty="0">
                <a:solidFill>
                  <a:schemeClr val="bg1"/>
                </a:solidFill>
              </a:rPr>
              <a:t>Motivation:</a:t>
            </a:r>
          </a:p>
          <a:p>
            <a:r>
              <a:rPr lang="en-US" sz="2800" dirty="0"/>
              <a:t>Aerospace industry seeking lightweight, fuel-efficient designs that maintain the strength and damage tolerance required for safe flight </a:t>
            </a:r>
          </a:p>
          <a:p>
            <a:pPr lvl="1"/>
            <a:r>
              <a:rPr lang="en-US" sz="2400" dirty="0">
                <a:solidFill>
                  <a:schemeClr val="bg1"/>
                </a:solidFill>
              </a:rPr>
              <a:t>Advanced Air Transport Technology (AATT) project, Transonic Truss-Braced Wing (TTBW) concept</a:t>
            </a:r>
          </a:p>
          <a:p>
            <a:pPr lvl="1"/>
            <a:r>
              <a:rPr lang="en-US" sz="2400" dirty="0"/>
              <a:t>Increased efficiency within commercial, single-aisle aircraft</a:t>
            </a:r>
          </a:p>
          <a:p>
            <a:pPr lvl="1"/>
            <a:r>
              <a:rPr lang="en-US" sz="2400" dirty="0"/>
              <a:t>Nontraditional means to reduce weight, including i</a:t>
            </a:r>
            <a:r>
              <a:rPr lang="en-US" sz="2400" dirty="0">
                <a:solidFill>
                  <a:schemeClr val="bg1"/>
                </a:solidFill>
              </a:rPr>
              <a:t>ntegrating composite techniques into wing cover panels to reduce or remove metallic parts</a:t>
            </a:r>
            <a:endParaRPr lang="en-US" sz="2000" dirty="0">
              <a:solidFill>
                <a:schemeClr val="bg1"/>
              </a:solidFill>
            </a:endParaRPr>
          </a:p>
        </p:txBody>
      </p:sp>
      <p:grpSp>
        <p:nvGrpSpPr>
          <p:cNvPr id="2" name="Group 1">
            <a:extLst>
              <a:ext uri="{FF2B5EF4-FFF2-40B4-BE49-F238E27FC236}">
                <a16:creationId xmlns:a16="http://schemas.microsoft.com/office/drawing/2014/main" id="{E74B7D29-50DB-7EA5-0DF0-8677152D46C9}"/>
              </a:ext>
            </a:extLst>
          </p:cNvPr>
          <p:cNvGrpSpPr/>
          <p:nvPr/>
        </p:nvGrpSpPr>
        <p:grpSpPr>
          <a:xfrm>
            <a:off x="2971800" y="4648200"/>
            <a:ext cx="6019800" cy="1477962"/>
            <a:chOff x="0" y="0"/>
            <a:chExt cx="5941695" cy="1558138"/>
          </a:xfrm>
        </p:grpSpPr>
        <p:pic>
          <p:nvPicPr>
            <p:cNvPr id="3" name="Picture 2">
              <a:extLst>
                <a:ext uri="{FF2B5EF4-FFF2-40B4-BE49-F238E27FC236}">
                  <a16:creationId xmlns:a16="http://schemas.microsoft.com/office/drawing/2014/main" id="{07D6D118-B63A-5D98-4430-3F63B75D50D4}"/>
                </a:ext>
              </a:extLst>
            </p:cNvPr>
            <p:cNvPicPr>
              <a:picLocks noChangeAspect="1"/>
            </p:cNvPicPr>
            <p:nvPr/>
          </p:nvPicPr>
          <p:blipFill rotWithShape="1">
            <a:blip r:embed="rId2">
              <a:extLst>
                <a:ext uri="{28A0092B-C50C-407E-A947-70E740481C1C}">
                  <a14:useLocalDpi xmlns:a14="http://schemas.microsoft.com/office/drawing/2010/main" val="0"/>
                </a:ext>
              </a:extLst>
            </a:blip>
            <a:srcRect t="22078" b="35186"/>
            <a:stretch/>
          </p:blipFill>
          <p:spPr bwMode="auto">
            <a:xfrm>
              <a:off x="0" y="0"/>
              <a:ext cx="5941695" cy="1557020"/>
            </a:xfrm>
            <a:prstGeom prst="rect">
              <a:avLst/>
            </a:prstGeom>
            <a:ln>
              <a:noFill/>
            </a:ln>
            <a:extLst>
              <a:ext uri="{53640926-AAD7-44D8-BBD7-CCE9431645EC}">
                <a14:shadowObscured xmlns:a14="http://schemas.microsoft.com/office/drawing/2010/main"/>
              </a:ext>
            </a:extLst>
          </p:spPr>
        </p:pic>
        <p:sp>
          <p:nvSpPr>
            <p:cNvPr id="4" name="Text Box 2">
              <a:extLst>
                <a:ext uri="{FF2B5EF4-FFF2-40B4-BE49-F238E27FC236}">
                  <a16:creationId xmlns:a16="http://schemas.microsoft.com/office/drawing/2014/main" id="{F833F7D1-76D8-1455-1E7A-530B0E1F9050}"/>
                </a:ext>
              </a:extLst>
            </p:cNvPr>
            <p:cNvSpPr txBox="1">
              <a:spLocks noChangeArrowheads="1"/>
            </p:cNvSpPr>
            <p:nvPr/>
          </p:nvSpPr>
          <p:spPr bwMode="auto">
            <a:xfrm>
              <a:off x="4689043" y="0"/>
              <a:ext cx="958291" cy="365760"/>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800" b="1" dirty="0">
                  <a:solidFill>
                    <a:srgbClr val="C00000"/>
                  </a:solidFill>
                  <a:effectLst/>
                  <a:latin typeface="+mj-lt"/>
                  <a:ea typeface="Times New Roman" panose="02020603050405020304" pitchFamily="18" charset="0"/>
                </a:rPr>
                <a:t>Wing</a:t>
              </a:r>
              <a:endParaRPr lang="en-US" sz="1200" dirty="0">
                <a:solidFill>
                  <a:srgbClr val="C00000"/>
                </a:solidFill>
                <a:effectLst/>
                <a:latin typeface="+mj-lt"/>
                <a:ea typeface="Times New Roman" panose="02020603050405020304" pitchFamily="18" charset="0"/>
              </a:endParaRPr>
            </a:p>
          </p:txBody>
        </p:sp>
        <p:sp>
          <p:nvSpPr>
            <p:cNvPr id="5" name="Text Box 2">
              <a:extLst>
                <a:ext uri="{FF2B5EF4-FFF2-40B4-BE49-F238E27FC236}">
                  <a16:creationId xmlns:a16="http://schemas.microsoft.com/office/drawing/2014/main" id="{0432096A-79A7-AB82-CFBA-8D02C9930C53}"/>
                </a:ext>
              </a:extLst>
            </p:cNvPr>
            <p:cNvSpPr txBox="1">
              <a:spLocks noChangeArrowheads="1"/>
            </p:cNvSpPr>
            <p:nvPr/>
          </p:nvSpPr>
          <p:spPr bwMode="auto">
            <a:xfrm>
              <a:off x="3891686" y="702259"/>
              <a:ext cx="1280160" cy="402336"/>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800" b="1" dirty="0">
                  <a:solidFill>
                    <a:srgbClr val="C00000"/>
                  </a:solidFill>
                  <a:effectLst/>
                  <a:latin typeface="+mj-lt"/>
                  <a:ea typeface="Times New Roman" panose="02020603050405020304" pitchFamily="18" charset="0"/>
                </a:rPr>
                <a:t>Jury strut</a:t>
              </a:r>
              <a:endParaRPr lang="en-US" sz="1200" dirty="0">
                <a:solidFill>
                  <a:srgbClr val="C00000"/>
                </a:solidFill>
                <a:effectLst/>
                <a:latin typeface="+mj-lt"/>
                <a:ea typeface="Times New Roman" panose="02020603050405020304" pitchFamily="18" charset="0"/>
              </a:endParaRPr>
            </a:p>
          </p:txBody>
        </p:sp>
        <p:sp>
          <p:nvSpPr>
            <p:cNvPr id="8" name="Text Box 2">
              <a:extLst>
                <a:ext uri="{FF2B5EF4-FFF2-40B4-BE49-F238E27FC236}">
                  <a16:creationId xmlns:a16="http://schemas.microsoft.com/office/drawing/2014/main" id="{39F08B01-234C-5E85-341D-6808A4CDA532}"/>
                </a:ext>
              </a:extLst>
            </p:cNvPr>
            <p:cNvSpPr txBox="1">
              <a:spLocks noChangeArrowheads="1"/>
            </p:cNvSpPr>
            <p:nvPr/>
          </p:nvSpPr>
          <p:spPr bwMode="auto">
            <a:xfrm>
              <a:off x="4169664" y="1155802"/>
              <a:ext cx="1280160" cy="402336"/>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800" b="1" dirty="0">
                  <a:solidFill>
                    <a:srgbClr val="C00000"/>
                  </a:solidFill>
                  <a:effectLst/>
                  <a:latin typeface="+mj-lt"/>
                  <a:ea typeface="Times New Roman" panose="02020603050405020304" pitchFamily="18" charset="0"/>
                </a:rPr>
                <a:t>Main strut</a:t>
              </a:r>
              <a:endParaRPr lang="en-US" sz="1200" dirty="0">
                <a:solidFill>
                  <a:srgbClr val="C00000"/>
                </a:solidFill>
                <a:effectLst/>
                <a:latin typeface="+mj-lt"/>
                <a:ea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EC52282E-5814-F0C7-E45D-7D82EB02CA80}"/>
                </a:ext>
              </a:extLst>
            </p:cNvPr>
            <p:cNvCxnSpPr/>
            <p:nvPr/>
          </p:nvCxnSpPr>
          <p:spPr>
            <a:xfrm flipH="1">
              <a:off x="4515002" y="190195"/>
              <a:ext cx="321869" cy="277978"/>
            </a:xfrm>
            <a:prstGeom prst="straightConnector1">
              <a:avLst/>
            </a:prstGeom>
            <a:ln>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041028B6-DA05-239C-D1E7-EAD75E0CF6C5}"/>
                </a:ext>
              </a:extLst>
            </p:cNvPr>
            <p:cNvCxnSpPr/>
            <p:nvPr/>
          </p:nvCxnSpPr>
          <p:spPr>
            <a:xfrm flipH="1" flipV="1">
              <a:off x="3337255" y="674523"/>
              <a:ext cx="585115" cy="309194"/>
            </a:xfrm>
            <a:prstGeom prst="straightConnector1">
              <a:avLst/>
            </a:prstGeom>
            <a:ln>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9F3827E3-94B5-AE03-EB95-DC98ADBE61C9}"/>
                </a:ext>
              </a:extLst>
            </p:cNvPr>
            <p:cNvCxnSpPr/>
            <p:nvPr/>
          </p:nvCxnSpPr>
          <p:spPr>
            <a:xfrm flipH="1" flipV="1">
              <a:off x="3037332" y="1003707"/>
              <a:ext cx="1205484" cy="364236"/>
            </a:xfrm>
            <a:prstGeom prst="straightConnector1">
              <a:avLst/>
            </a:prstGeom>
            <a:ln>
              <a:solidFill>
                <a:srgbClr val="C00000"/>
              </a:solidFill>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504813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006491"/>
                </a:solidFill>
              </a:rPr>
              <a:t>Introduction</a:t>
            </a:r>
          </a:p>
        </p:txBody>
      </p:sp>
      <p:sp>
        <p:nvSpPr>
          <p:cNvPr id="7" name="Content Placeholder 6"/>
          <p:cNvSpPr>
            <a:spLocks noGrp="1"/>
          </p:cNvSpPr>
          <p:nvPr>
            <p:ph idx="1"/>
          </p:nvPr>
        </p:nvSpPr>
        <p:spPr>
          <a:xfrm>
            <a:off x="479764" y="1117873"/>
            <a:ext cx="11232472" cy="4622253"/>
          </a:xfrm>
        </p:spPr>
        <p:txBody>
          <a:bodyPr/>
          <a:lstStyle/>
          <a:p>
            <a:pPr marL="0" indent="0">
              <a:buNone/>
            </a:pPr>
            <a:r>
              <a:rPr lang="en-US" dirty="0"/>
              <a:t>Objective:</a:t>
            </a:r>
          </a:p>
          <a:p>
            <a:r>
              <a:rPr lang="en-US" sz="2800" dirty="0">
                <a:solidFill>
                  <a:schemeClr val="bg1"/>
                </a:solidFill>
              </a:rPr>
              <a:t>Develop and demonstrate advanced composite tailoring techniques that can reduce weight</a:t>
            </a:r>
            <a:r>
              <a:rPr lang="en-US" sz="2800" dirty="0"/>
              <a:t> </a:t>
            </a:r>
            <a:r>
              <a:rPr lang="en-US" sz="2800" dirty="0">
                <a:solidFill>
                  <a:schemeClr val="bg1"/>
                </a:solidFill>
              </a:rPr>
              <a:t>and meet the strength requirements for flight certification</a:t>
            </a:r>
          </a:p>
          <a:p>
            <a:pPr lvl="1"/>
            <a:r>
              <a:rPr lang="en-US" sz="2400" dirty="0">
                <a:solidFill>
                  <a:schemeClr val="bg1"/>
                </a:solidFill>
              </a:rPr>
              <a:t>Structural Wing Experiment Evaluating Truss-bracing, 15-Foot (SWEET-15)</a:t>
            </a:r>
          </a:p>
          <a:p>
            <a:pPr lvl="1"/>
            <a:r>
              <a:rPr lang="en-US" sz="2400" dirty="0">
                <a:solidFill>
                  <a:schemeClr val="bg1"/>
                </a:solidFill>
              </a:rPr>
              <a:t>Wing cover panels contain tailored composite designs</a:t>
            </a:r>
          </a:p>
          <a:p>
            <a:pPr lvl="1"/>
            <a:r>
              <a:rPr lang="en-US" sz="2400" dirty="0">
                <a:solidFill>
                  <a:schemeClr val="bg1"/>
                </a:solidFill>
              </a:rPr>
              <a:t>Wing is supported externally by a stitched resin-infused main strut</a:t>
            </a:r>
          </a:p>
          <a:p>
            <a:pPr lvl="1"/>
            <a:r>
              <a:rPr lang="en-US" sz="2400" dirty="0">
                <a:solidFill>
                  <a:schemeClr val="bg1"/>
                </a:solidFill>
              </a:rPr>
              <a:t>Manufacturing and pre-assembly at Langley Research Center, then tested at Armstrong Flight Research Center in the Flight Loads Laboratory</a:t>
            </a:r>
          </a:p>
        </p:txBody>
      </p:sp>
    </p:spTree>
    <p:extLst>
      <p:ext uri="{BB962C8B-B14F-4D97-AF65-F5344CB8AC3E}">
        <p14:creationId xmlns:p14="http://schemas.microsoft.com/office/powerpoint/2010/main" val="1561085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006491"/>
                </a:solidFill>
              </a:rPr>
              <a:t>Automated Fiber Placement</a:t>
            </a:r>
          </a:p>
        </p:txBody>
      </p:sp>
      <p:sp>
        <p:nvSpPr>
          <p:cNvPr id="7" name="Content Placeholder 6"/>
          <p:cNvSpPr>
            <a:spLocks noGrp="1"/>
          </p:cNvSpPr>
          <p:nvPr>
            <p:ph idx="1"/>
          </p:nvPr>
        </p:nvSpPr>
        <p:spPr>
          <a:xfrm>
            <a:off x="416538" y="1367526"/>
            <a:ext cx="6952229" cy="4525963"/>
          </a:xfrm>
        </p:spPr>
        <p:txBody>
          <a:bodyPr/>
          <a:lstStyle/>
          <a:p>
            <a:r>
              <a:rPr lang="en-US" dirty="0"/>
              <a:t>Automated fiber placement (AFP) at NASA Langley Research Center</a:t>
            </a:r>
          </a:p>
          <a:p>
            <a:pPr lvl="1"/>
            <a:r>
              <a:rPr lang="en-US" dirty="0">
                <a:solidFill>
                  <a:schemeClr val="bg1"/>
                </a:solidFill>
              </a:rPr>
              <a:t>Integrated Structural Assembly of Advanced Composites (ISAAC) facility</a:t>
            </a:r>
          </a:p>
          <a:p>
            <a:r>
              <a:rPr lang="en-US" dirty="0"/>
              <a:t>Places up to sixteen 6.4-mm (¼-in.) composite prepreg tows in multiple  courses that make up a ply</a:t>
            </a:r>
          </a:p>
          <a:p>
            <a:r>
              <a:rPr lang="en-US" dirty="0">
                <a:solidFill>
                  <a:schemeClr val="bg1"/>
                </a:solidFill>
              </a:rPr>
              <a:t>Mu</a:t>
            </a:r>
            <a:r>
              <a:rPr lang="en-US" dirty="0"/>
              <a:t>ltiple plies create a full laminate</a:t>
            </a:r>
            <a:endParaRPr lang="en-US" dirty="0">
              <a:solidFill>
                <a:schemeClr val="bg1"/>
              </a:solidFill>
            </a:endParaRPr>
          </a:p>
        </p:txBody>
      </p:sp>
      <p:grpSp>
        <p:nvGrpSpPr>
          <p:cNvPr id="55" name="Group 54">
            <a:extLst>
              <a:ext uri="{FF2B5EF4-FFF2-40B4-BE49-F238E27FC236}">
                <a16:creationId xmlns:a16="http://schemas.microsoft.com/office/drawing/2014/main" id="{6CB88044-D932-8216-DB4C-78D37D98A139}"/>
              </a:ext>
            </a:extLst>
          </p:cNvPr>
          <p:cNvGrpSpPr/>
          <p:nvPr/>
        </p:nvGrpSpPr>
        <p:grpSpPr>
          <a:xfrm>
            <a:off x="7391400" y="914400"/>
            <a:ext cx="4789503" cy="5083818"/>
            <a:chOff x="7315200" y="846138"/>
            <a:chExt cx="4855927" cy="5126927"/>
          </a:xfrm>
        </p:grpSpPr>
        <p:grpSp>
          <p:nvGrpSpPr>
            <p:cNvPr id="53" name="Group 52">
              <a:extLst>
                <a:ext uri="{FF2B5EF4-FFF2-40B4-BE49-F238E27FC236}">
                  <a16:creationId xmlns:a16="http://schemas.microsoft.com/office/drawing/2014/main" id="{469FD3DC-2D0F-7737-B8ED-A87C7373FD99}"/>
                </a:ext>
              </a:extLst>
            </p:cNvPr>
            <p:cNvGrpSpPr/>
            <p:nvPr/>
          </p:nvGrpSpPr>
          <p:grpSpPr>
            <a:xfrm>
              <a:off x="7315200" y="846138"/>
              <a:ext cx="4732256" cy="5126927"/>
              <a:chOff x="5715000" y="838200"/>
              <a:chExt cx="4732256" cy="5126928"/>
            </a:xfrm>
          </p:grpSpPr>
          <p:grpSp>
            <p:nvGrpSpPr>
              <p:cNvPr id="36" name="Group 35">
                <a:extLst>
                  <a:ext uri="{FF2B5EF4-FFF2-40B4-BE49-F238E27FC236}">
                    <a16:creationId xmlns:a16="http://schemas.microsoft.com/office/drawing/2014/main" id="{365E689E-4BF4-6EAA-34A0-D2201788C2E0}"/>
                  </a:ext>
                </a:extLst>
              </p:cNvPr>
              <p:cNvGrpSpPr/>
              <p:nvPr/>
            </p:nvGrpSpPr>
            <p:grpSpPr>
              <a:xfrm>
                <a:off x="5715000" y="838200"/>
                <a:ext cx="4732256" cy="5126928"/>
                <a:chOff x="4411744" y="1148691"/>
                <a:chExt cx="4732256" cy="5126928"/>
              </a:xfrm>
            </p:grpSpPr>
            <p:pic>
              <p:nvPicPr>
                <p:cNvPr id="37" name="Picture 36" descr="Diagram&#10;&#10;Description automatically generated with medium confidence">
                  <a:extLst>
                    <a:ext uri="{FF2B5EF4-FFF2-40B4-BE49-F238E27FC236}">
                      <a16:creationId xmlns:a16="http://schemas.microsoft.com/office/drawing/2014/main" id="{9CCD566B-CE03-3D41-7060-4EFDFBE9C4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732" b="38557"/>
                <a:stretch/>
              </p:blipFill>
              <p:spPr>
                <a:xfrm>
                  <a:off x="5223960" y="3761739"/>
                  <a:ext cx="2516694" cy="2513880"/>
                </a:xfrm>
                <a:prstGeom prst="rect">
                  <a:avLst/>
                </a:prstGeom>
              </p:spPr>
            </p:pic>
            <p:grpSp>
              <p:nvGrpSpPr>
                <p:cNvPr id="38" name="Group 37">
                  <a:extLst>
                    <a:ext uri="{FF2B5EF4-FFF2-40B4-BE49-F238E27FC236}">
                      <a16:creationId xmlns:a16="http://schemas.microsoft.com/office/drawing/2014/main" id="{83D0D435-404B-D0FD-FE19-A9E15C321A50}"/>
                    </a:ext>
                  </a:extLst>
                </p:cNvPr>
                <p:cNvGrpSpPr/>
                <p:nvPr/>
              </p:nvGrpSpPr>
              <p:grpSpPr>
                <a:xfrm>
                  <a:off x="6657911" y="4093666"/>
                  <a:ext cx="2268155" cy="2056192"/>
                  <a:chOff x="1525982" y="85424"/>
                  <a:chExt cx="1402319" cy="1187011"/>
                </a:xfrm>
              </p:grpSpPr>
              <p:sp>
                <p:nvSpPr>
                  <p:cNvPr id="46" name="Text Box 2">
                    <a:extLst>
                      <a:ext uri="{FF2B5EF4-FFF2-40B4-BE49-F238E27FC236}">
                        <a16:creationId xmlns:a16="http://schemas.microsoft.com/office/drawing/2014/main" id="{7AD3B3C9-23B4-1FB1-0592-88C0E2771647}"/>
                      </a:ext>
                    </a:extLst>
                  </p:cNvPr>
                  <p:cNvSpPr txBox="1">
                    <a:spLocks noChangeArrowheads="1"/>
                  </p:cNvSpPr>
                  <p:nvPr/>
                </p:nvSpPr>
                <p:spPr bwMode="auto">
                  <a:xfrm>
                    <a:off x="2384229" y="238856"/>
                    <a:ext cx="509614" cy="2025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just">
                      <a:spcBef>
                        <a:spcPts val="0"/>
                      </a:spcBef>
                      <a:spcAft>
                        <a:spcPts val="0"/>
                      </a:spcAft>
                    </a:pPr>
                    <a:r>
                      <a:rPr lang="en-US" sz="1400" b="1" dirty="0">
                        <a:solidFill>
                          <a:srgbClr val="FF0000"/>
                        </a:solidFill>
                        <a:effectLst/>
                        <a:latin typeface="+mj-lt"/>
                        <a:ea typeface="Times New Roman" panose="02020603050405020304" pitchFamily="18" charset="0"/>
                        <a:cs typeface="Times New Roman" panose="02020603050405020304" pitchFamily="18" charset="0"/>
                      </a:rPr>
                      <a:t>Spools</a:t>
                    </a:r>
                    <a:endParaRPr lang="en-US" sz="2000" dirty="0">
                      <a:effectLst/>
                      <a:latin typeface="+mj-lt"/>
                      <a:ea typeface="Times New Roman" panose="02020603050405020304" pitchFamily="18" charset="0"/>
                      <a:cs typeface="Times New Roman" panose="02020603050405020304" pitchFamily="18" charset="0"/>
                    </a:endParaRPr>
                  </a:p>
                </p:txBody>
              </p:sp>
              <p:sp>
                <p:nvSpPr>
                  <p:cNvPr id="47" name="Text Box 2">
                    <a:extLst>
                      <a:ext uri="{FF2B5EF4-FFF2-40B4-BE49-F238E27FC236}">
                        <a16:creationId xmlns:a16="http://schemas.microsoft.com/office/drawing/2014/main" id="{653A77B3-D1BD-9693-CAC3-E808C31677F0}"/>
                      </a:ext>
                    </a:extLst>
                  </p:cNvPr>
                  <p:cNvSpPr txBox="1">
                    <a:spLocks noChangeArrowheads="1"/>
                  </p:cNvSpPr>
                  <p:nvPr/>
                </p:nvSpPr>
                <p:spPr bwMode="auto">
                  <a:xfrm>
                    <a:off x="2381331" y="601270"/>
                    <a:ext cx="546970" cy="2025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just">
                      <a:spcBef>
                        <a:spcPts val="0"/>
                      </a:spcBef>
                      <a:spcAft>
                        <a:spcPts val="0"/>
                      </a:spcAft>
                    </a:pPr>
                    <a:r>
                      <a:rPr lang="en-US" sz="1400" b="1" dirty="0">
                        <a:solidFill>
                          <a:srgbClr val="FF0000"/>
                        </a:solidFill>
                        <a:effectLst/>
                        <a:latin typeface="+mj-lt"/>
                        <a:ea typeface="Times New Roman" panose="02020603050405020304" pitchFamily="18" charset="0"/>
                        <a:cs typeface="Times New Roman" panose="02020603050405020304" pitchFamily="18" charset="0"/>
                      </a:rPr>
                      <a:t>Heater</a:t>
                    </a:r>
                    <a:endParaRPr lang="en-US" sz="2000" dirty="0">
                      <a:effectLst/>
                      <a:latin typeface="+mj-lt"/>
                      <a:ea typeface="Times New Roman" panose="02020603050405020304" pitchFamily="18" charset="0"/>
                      <a:cs typeface="Times New Roman" panose="02020603050405020304" pitchFamily="18" charset="0"/>
                    </a:endParaRPr>
                  </a:p>
                </p:txBody>
              </p:sp>
              <p:sp>
                <p:nvSpPr>
                  <p:cNvPr id="48" name="Text Box 2">
                    <a:extLst>
                      <a:ext uri="{FF2B5EF4-FFF2-40B4-BE49-F238E27FC236}">
                        <a16:creationId xmlns:a16="http://schemas.microsoft.com/office/drawing/2014/main" id="{311D40FC-54AB-DAF0-D257-526946A17FEC}"/>
                      </a:ext>
                    </a:extLst>
                  </p:cNvPr>
                  <p:cNvSpPr txBox="1">
                    <a:spLocks noChangeArrowheads="1"/>
                  </p:cNvSpPr>
                  <p:nvPr/>
                </p:nvSpPr>
                <p:spPr bwMode="auto">
                  <a:xfrm>
                    <a:off x="2405834" y="990667"/>
                    <a:ext cx="497965" cy="2025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just">
                      <a:spcBef>
                        <a:spcPts val="0"/>
                      </a:spcBef>
                      <a:spcAft>
                        <a:spcPts val="0"/>
                      </a:spcAft>
                    </a:pPr>
                    <a:r>
                      <a:rPr lang="en-US" sz="1400" b="1" dirty="0">
                        <a:solidFill>
                          <a:srgbClr val="FF0000"/>
                        </a:solidFill>
                        <a:effectLst/>
                        <a:latin typeface="+mj-lt"/>
                        <a:ea typeface="Times New Roman" panose="02020603050405020304" pitchFamily="18" charset="0"/>
                        <a:cs typeface="Times New Roman" panose="02020603050405020304" pitchFamily="18" charset="0"/>
                      </a:rPr>
                      <a:t>Roller</a:t>
                    </a:r>
                    <a:endParaRPr lang="en-US" sz="2000" dirty="0">
                      <a:effectLst/>
                      <a:latin typeface="+mj-lt"/>
                      <a:ea typeface="Times New Roman" panose="02020603050405020304" pitchFamily="18" charset="0"/>
                      <a:cs typeface="Times New Roman" panose="02020603050405020304" pitchFamily="18" charset="0"/>
                    </a:endParaRPr>
                  </a:p>
                </p:txBody>
              </p:sp>
              <p:cxnSp>
                <p:nvCxnSpPr>
                  <p:cNvPr id="49" name="Straight Arrow Connector 48">
                    <a:extLst>
                      <a:ext uri="{FF2B5EF4-FFF2-40B4-BE49-F238E27FC236}">
                        <a16:creationId xmlns:a16="http://schemas.microsoft.com/office/drawing/2014/main" id="{5BF7C7D7-B347-CB6C-8DAA-AA3D5B7AA0E3}"/>
                      </a:ext>
                    </a:extLst>
                  </p:cNvPr>
                  <p:cNvCxnSpPr>
                    <a:cxnSpLocks/>
                  </p:cNvCxnSpPr>
                  <p:nvPr/>
                </p:nvCxnSpPr>
                <p:spPr>
                  <a:xfrm flipH="1" flipV="1">
                    <a:off x="1887930" y="85424"/>
                    <a:ext cx="526802" cy="2154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40F7C3C-6FAB-35E3-15A6-5E406D7A35EA}"/>
                      </a:ext>
                    </a:extLst>
                  </p:cNvPr>
                  <p:cNvCxnSpPr>
                    <a:cxnSpLocks/>
                  </p:cNvCxnSpPr>
                  <p:nvPr/>
                </p:nvCxnSpPr>
                <p:spPr>
                  <a:xfrm flipH="1">
                    <a:off x="1525982" y="1078283"/>
                    <a:ext cx="869576" cy="1941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B33D4DC-57C0-1AA4-0757-446453B9257B}"/>
                      </a:ext>
                    </a:extLst>
                  </p:cNvPr>
                  <p:cNvCxnSpPr>
                    <a:cxnSpLocks/>
                  </p:cNvCxnSpPr>
                  <p:nvPr/>
                </p:nvCxnSpPr>
                <p:spPr>
                  <a:xfrm flipH="1">
                    <a:off x="1626750" y="659483"/>
                    <a:ext cx="678317" cy="4829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39" name="Picture 38">
                  <a:extLst>
                    <a:ext uri="{FF2B5EF4-FFF2-40B4-BE49-F238E27FC236}">
                      <a16:creationId xmlns:a16="http://schemas.microsoft.com/office/drawing/2014/main" id="{12BD4F33-484F-60A8-8DFB-B0DEB65BAC0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11744" y="1164105"/>
                  <a:ext cx="4732256" cy="2597633"/>
                </a:xfrm>
                <a:prstGeom prst="rect">
                  <a:avLst/>
                </a:prstGeom>
                <a:noFill/>
                <a:ln>
                  <a:noFill/>
                </a:ln>
              </p:spPr>
            </p:pic>
            <p:sp>
              <p:nvSpPr>
                <p:cNvPr id="40" name="Text Box 2">
                  <a:extLst>
                    <a:ext uri="{FF2B5EF4-FFF2-40B4-BE49-F238E27FC236}">
                      <a16:creationId xmlns:a16="http://schemas.microsoft.com/office/drawing/2014/main" id="{EB0B4312-3B17-9D9D-C9AC-D468EFD51EA8}"/>
                    </a:ext>
                  </a:extLst>
                </p:cNvPr>
                <p:cNvSpPr txBox="1">
                  <a:spLocks noChangeArrowheads="1"/>
                </p:cNvSpPr>
                <p:nvPr/>
              </p:nvSpPr>
              <p:spPr bwMode="auto">
                <a:xfrm>
                  <a:off x="8268657" y="1148691"/>
                  <a:ext cx="781981" cy="35089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400" b="1" dirty="0">
                      <a:solidFill>
                        <a:srgbClr val="FF0000"/>
                      </a:solidFill>
                      <a:latin typeface="+mj-lt"/>
                      <a:ea typeface="Times New Roman" panose="02020603050405020304" pitchFamily="18" charset="0"/>
                      <a:cs typeface="Times New Roman" panose="02020603050405020304" pitchFamily="18" charset="0"/>
                    </a:rPr>
                    <a:t>ISAAC robot</a:t>
                  </a:r>
                  <a:endParaRPr lang="en-US" sz="1400" dirty="0">
                    <a:effectLst/>
                    <a:latin typeface="+mj-lt"/>
                    <a:ea typeface="Times New Roman" panose="02020603050405020304" pitchFamily="18" charset="0"/>
                    <a:cs typeface="Times New Roman" panose="02020603050405020304" pitchFamily="18" charset="0"/>
                  </a:endParaRPr>
                </a:p>
              </p:txBody>
            </p:sp>
            <p:sp>
              <p:nvSpPr>
                <p:cNvPr id="41" name="Text Box 2">
                  <a:extLst>
                    <a:ext uri="{FF2B5EF4-FFF2-40B4-BE49-F238E27FC236}">
                      <a16:creationId xmlns:a16="http://schemas.microsoft.com/office/drawing/2014/main" id="{73F4982F-279F-E54E-29F3-BC56F8FDBE9C}"/>
                    </a:ext>
                  </a:extLst>
                </p:cNvPr>
                <p:cNvSpPr txBox="1">
                  <a:spLocks noChangeArrowheads="1"/>
                </p:cNvSpPr>
                <p:nvPr/>
              </p:nvSpPr>
              <p:spPr bwMode="auto">
                <a:xfrm>
                  <a:off x="8277136" y="1746400"/>
                  <a:ext cx="843917" cy="50666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400" b="1" dirty="0">
                      <a:solidFill>
                        <a:srgbClr val="FF0000"/>
                      </a:solidFill>
                      <a:latin typeface="+mj-lt"/>
                      <a:ea typeface="Times New Roman" panose="02020603050405020304" pitchFamily="18" charset="0"/>
                      <a:cs typeface="Times New Roman" panose="02020603050405020304" pitchFamily="18" charset="0"/>
                    </a:rPr>
                    <a:t>AFP head</a:t>
                  </a:r>
                  <a:endParaRPr lang="en-US" sz="2000" dirty="0">
                    <a:effectLst/>
                    <a:latin typeface="+mj-lt"/>
                    <a:ea typeface="Times New Roman" panose="02020603050405020304" pitchFamily="18" charset="0"/>
                    <a:cs typeface="Times New Roman" panose="02020603050405020304" pitchFamily="18" charset="0"/>
                  </a:endParaRPr>
                </a:p>
              </p:txBody>
            </p:sp>
            <p:sp>
              <p:nvSpPr>
                <p:cNvPr id="42" name="Text Box 2">
                  <a:extLst>
                    <a:ext uri="{FF2B5EF4-FFF2-40B4-BE49-F238E27FC236}">
                      <a16:creationId xmlns:a16="http://schemas.microsoft.com/office/drawing/2014/main" id="{14827A3D-4AF4-6F1D-9126-057EDC90F295}"/>
                    </a:ext>
                  </a:extLst>
                </p:cNvPr>
                <p:cNvSpPr txBox="1">
                  <a:spLocks noChangeArrowheads="1"/>
                </p:cNvSpPr>
                <p:nvPr/>
              </p:nvSpPr>
              <p:spPr bwMode="auto">
                <a:xfrm>
                  <a:off x="8184974" y="2381611"/>
                  <a:ext cx="959026" cy="39064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400" b="1" dirty="0">
                      <a:solidFill>
                        <a:srgbClr val="FF0000"/>
                      </a:solidFill>
                      <a:latin typeface="+mj-lt"/>
                      <a:ea typeface="Times New Roman" panose="02020603050405020304" pitchFamily="18" charset="0"/>
                      <a:cs typeface="Times New Roman" panose="02020603050405020304" pitchFamily="18" charset="0"/>
                    </a:rPr>
                    <a:t>Prepreg spools</a:t>
                  </a:r>
                  <a:endParaRPr lang="en-US" sz="2000" dirty="0">
                    <a:effectLst/>
                    <a:latin typeface="+mj-lt"/>
                    <a:ea typeface="Times New Roman" panose="02020603050405020304" pitchFamily="18" charset="0"/>
                    <a:cs typeface="Times New Roman" panose="02020603050405020304" pitchFamily="18" charset="0"/>
                  </a:endParaRPr>
                </a:p>
              </p:txBody>
            </p:sp>
            <p:sp>
              <p:nvSpPr>
                <p:cNvPr id="43" name="Rectangle 42">
                  <a:extLst>
                    <a:ext uri="{FF2B5EF4-FFF2-40B4-BE49-F238E27FC236}">
                      <a16:creationId xmlns:a16="http://schemas.microsoft.com/office/drawing/2014/main" id="{E00F14BC-9659-CD75-635B-2E021CA4F490}"/>
                    </a:ext>
                  </a:extLst>
                </p:cNvPr>
                <p:cNvSpPr/>
                <p:nvPr/>
              </p:nvSpPr>
              <p:spPr bwMode="auto">
                <a:xfrm>
                  <a:off x="6787299" y="2931736"/>
                  <a:ext cx="697583" cy="794610"/>
                </a:xfrm>
                <a:prstGeom prst="rect">
                  <a:avLst/>
                </a:prstGeom>
                <a:no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cxnSp>
              <p:nvCxnSpPr>
                <p:cNvPr id="44" name="Straight Arrow Connector 43">
                  <a:extLst>
                    <a:ext uri="{FF2B5EF4-FFF2-40B4-BE49-F238E27FC236}">
                      <a16:creationId xmlns:a16="http://schemas.microsoft.com/office/drawing/2014/main" id="{2FE43E59-9628-EED9-F39A-A2117E5A2F3D}"/>
                    </a:ext>
                  </a:extLst>
                </p:cNvPr>
                <p:cNvCxnSpPr>
                  <a:cxnSpLocks/>
                </p:cNvCxnSpPr>
                <p:nvPr/>
              </p:nvCxnSpPr>
              <p:spPr bwMode="auto">
                <a:xfrm flipH="1">
                  <a:off x="6246191" y="3739496"/>
                  <a:ext cx="697584" cy="619952"/>
                </a:xfrm>
                <a:prstGeom prst="straightConnector1">
                  <a:avLst/>
                </a:prstGeom>
                <a:noFill/>
                <a:ln w="28575" cap="flat" cmpd="sng" algn="ctr">
                  <a:solidFill>
                    <a:srgbClr val="FF0000"/>
                  </a:solidFill>
                  <a:prstDash val="dash"/>
                  <a:round/>
                  <a:headEnd type="none" w="med" len="med"/>
                  <a:tailEnd type="triangle"/>
                </a:ln>
                <a:effectLst/>
              </p:spPr>
            </p:cxnSp>
          </p:grpSp>
          <p:sp>
            <p:nvSpPr>
              <p:cNvPr id="52" name="Rectangle 51">
                <a:extLst>
                  <a:ext uri="{FF2B5EF4-FFF2-40B4-BE49-F238E27FC236}">
                    <a16:creationId xmlns:a16="http://schemas.microsoft.com/office/drawing/2014/main" id="{BC36873C-9152-0481-D9C1-22675D5959E3}"/>
                  </a:ext>
                </a:extLst>
              </p:cNvPr>
              <p:cNvSpPr/>
              <p:nvPr/>
            </p:nvSpPr>
            <p:spPr>
              <a:xfrm>
                <a:off x="9677400" y="2810457"/>
                <a:ext cx="746909" cy="32112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2">
              <a:extLst>
                <a:ext uri="{FF2B5EF4-FFF2-40B4-BE49-F238E27FC236}">
                  <a16:creationId xmlns:a16="http://schemas.microsoft.com/office/drawing/2014/main" id="{6E91CF41-9EE8-5D78-55B6-1D929EEA0B77}"/>
                </a:ext>
              </a:extLst>
            </p:cNvPr>
            <p:cNvSpPr txBox="1">
              <a:spLocks noChangeArrowheads="1"/>
            </p:cNvSpPr>
            <p:nvPr/>
          </p:nvSpPr>
          <p:spPr bwMode="auto">
            <a:xfrm>
              <a:off x="10946269" y="2704303"/>
              <a:ext cx="1224858" cy="488520"/>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400" b="1" dirty="0">
                  <a:solidFill>
                    <a:srgbClr val="FF0000"/>
                  </a:solidFill>
                  <a:latin typeface="+mj-lt"/>
                  <a:ea typeface="Times New Roman" panose="02020603050405020304" pitchFamily="18" charset="0"/>
                  <a:cs typeface="Times New Roman" panose="02020603050405020304" pitchFamily="18" charset="0"/>
                </a:rPr>
                <a:t>Placement surface</a:t>
              </a:r>
              <a:endParaRPr lang="en-US" sz="2000" dirty="0">
                <a:effectLst/>
                <a:latin typeface="+mj-lt"/>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713558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006491"/>
                </a:solidFill>
              </a:rPr>
              <a:t>Integral Stiffener Research</a:t>
            </a:r>
          </a:p>
        </p:txBody>
      </p:sp>
      <p:sp>
        <p:nvSpPr>
          <p:cNvPr id="7" name="Content Placeholder 6"/>
          <p:cNvSpPr>
            <a:spLocks noGrp="1"/>
          </p:cNvSpPr>
          <p:nvPr>
            <p:ph idx="1"/>
          </p:nvPr>
        </p:nvSpPr>
        <p:spPr>
          <a:xfrm>
            <a:off x="684319" y="1132556"/>
            <a:ext cx="10796285" cy="2271112"/>
          </a:xfrm>
        </p:spPr>
        <p:txBody>
          <a:bodyPr/>
          <a:lstStyle/>
          <a:p>
            <a:r>
              <a:rPr lang="en-US" dirty="0">
                <a:solidFill>
                  <a:schemeClr val="bg1"/>
                </a:solidFill>
              </a:rPr>
              <a:t>Integral stiffener created by adding additional tows in select locations interleaved between skin plies</a:t>
            </a:r>
          </a:p>
          <a:p>
            <a:pPr lvl="1"/>
            <a:r>
              <a:rPr lang="en-US" dirty="0">
                <a:solidFill>
                  <a:schemeClr val="bg1"/>
                </a:solidFill>
              </a:rPr>
              <a:t>Interleaving reduces likelihood of stiffener separation from skin</a:t>
            </a:r>
          </a:p>
          <a:p>
            <a:pPr lvl="1"/>
            <a:r>
              <a:rPr lang="en-US" dirty="0">
                <a:solidFill>
                  <a:schemeClr val="bg1"/>
                </a:solidFill>
              </a:rPr>
              <a:t>Stiffener widths, stagger, and heights investigated</a:t>
            </a:r>
          </a:p>
        </p:txBody>
      </p:sp>
      <p:grpSp>
        <p:nvGrpSpPr>
          <p:cNvPr id="2" name="Group 1">
            <a:extLst>
              <a:ext uri="{FF2B5EF4-FFF2-40B4-BE49-F238E27FC236}">
                <a16:creationId xmlns:a16="http://schemas.microsoft.com/office/drawing/2014/main" id="{36FCB1E7-AFA1-FA0C-A549-3B10F1FF956D}"/>
              </a:ext>
            </a:extLst>
          </p:cNvPr>
          <p:cNvGrpSpPr/>
          <p:nvPr/>
        </p:nvGrpSpPr>
        <p:grpSpPr>
          <a:xfrm>
            <a:off x="381000" y="3529621"/>
            <a:ext cx="4665427" cy="2271112"/>
            <a:chOff x="921224" y="-40807"/>
            <a:chExt cx="3957430" cy="1792375"/>
          </a:xfrm>
        </p:grpSpPr>
        <p:grpSp>
          <p:nvGrpSpPr>
            <p:cNvPr id="3" name="Group 2">
              <a:extLst>
                <a:ext uri="{FF2B5EF4-FFF2-40B4-BE49-F238E27FC236}">
                  <a16:creationId xmlns:a16="http://schemas.microsoft.com/office/drawing/2014/main" id="{144F06BE-A1E8-6572-E4EB-B7D9FAD3B8A6}"/>
                </a:ext>
              </a:extLst>
            </p:cNvPr>
            <p:cNvGrpSpPr/>
            <p:nvPr/>
          </p:nvGrpSpPr>
          <p:grpSpPr>
            <a:xfrm>
              <a:off x="3187718" y="-40807"/>
              <a:ext cx="1690936" cy="1792375"/>
              <a:chOff x="-624923" y="-39192"/>
              <a:chExt cx="2041354" cy="1721440"/>
            </a:xfrm>
          </p:grpSpPr>
          <p:grpSp>
            <p:nvGrpSpPr>
              <p:cNvPr id="15" name="Group 14">
                <a:extLst>
                  <a:ext uri="{FF2B5EF4-FFF2-40B4-BE49-F238E27FC236}">
                    <a16:creationId xmlns:a16="http://schemas.microsoft.com/office/drawing/2014/main" id="{812B08DB-1A22-6631-549D-5BDA90B55191}"/>
                  </a:ext>
                </a:extLst>
              </p:cNvPr>
              <p:cNvGrpSpPr/>
              <p:nvPr/>
            </p:nvGrpSpPr>
            <p:grpSpPr>
              <a:xfrm>
                <a:off x="-624923" y="-39192"/>
                <a:ext cx="1970174" cy="593284"/>
                <a:chOff x="-652734" y="-56186"/>
                <a:chExt cx="2064319" cy="850529"/>
              </a:xfrm>
            </p:grpSpPr>
            <p:pic>
              <p:nvPicPr>
                <p:cNvPr id="22" name="Picture 21" descr="A close-up of a measuring tape&#10;&#10;Description automatically generated with low confidence">
                  <a:extLst>
                    <a:ext uri="{FF2B5EF4-FFF2-40B4-BE49-F238E27FC236}">
                      <a16:creationId xmlns:a16="http://schemas.microsoft.com/office/drawing/2014/main" id="{C7E942C1-CCDE-2A87-AF17-D5E2838450C6}"/>
                    </a:ext>
                  </a:extLst>
                </p:cNvPr>
                <p:cNvPicPr>
                  <a:picLocks noChangeAspect="1"/>
                </p:cNvPicPr>
                <p:nvPr/>
              </p:nvPicPr>
              <p:blipFill rotWithShape="1">
                <a:blip r:embed="rId2" cstate="hq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a:xfrm>
                  <a:off x="-652734" y="7815"/>
                  <a:ext cx="1965960" cy="786528"/>
                </a:xfrm>
                <a:prstGeom prst="rect">
                  <a:avLst/>
                </a:prstGeom>
              </p:spPr>
            </p:pic>
            <p:sp>
              <p:nvSpPr>
                <p:cNvPr id="23" name="TextBox 25">
                  <a:extLst>
                    <a:ext uri="{FF2B5EF4-FFF2-40B4-BE49-F238E27FC236}">
                      <a16:creationId xmlns:a16="http://schemas.microsoft.com/office/drawing/2014/main" id="{93F308D9-2DF4-6DEB-9490-2564D5D04B33}"/>
                    </a:ext>
                  </a:extLst>
                </p:cNvPr>
                <p:cNvSpPr txBox="1"/>
                <p:nvPr/>
              </p:nvSpPr>
              <p:spPr>
                <a:xfrm>
                  <a:off x="639456" y="-56186"/>
                  <a:ext cx="772129" cy="366393"/>
                </a:xfrm>
                <a:prstGeom prst="rect">
                  <a:avLst/>
                </a:prstGeom>
                <a:noFill/>
              </p:spPr>
              <p:txBody>
                <a:bodyPr wrap="square" rtlCol="0">
                  <a:noAutofit/>
                </a:bodyPr>
                <a:lstStyle/>
                <a:p>
                  <a:pPr marL="0" marR="0" eaLnBrk="0" fontAlgn="base" hangingPunct="0">
                    <a:spcBef>
                      <a:spcPts val="0"/>
                    </a:spcBef>
                    <a:spcAft>
                      <a:spcPts val="0"/>
                    </a:spcAft>
                  </a:pPr>
                  <a:r>
                    <a:rPr lang="en-US" sz="1400" kern="1200" dirty="0">
                      <a:solidFill>
                        <a:srgbClr val="FFFF00"/>
                      </a:solidFill>
                      <a:effectLst/>
                      <a:latin typeface="+mj-lt"/>
                      <a:ea typeface="MS PGothic" panose="020B0600070205080204" pitchFamily="34" charset="-128"/>
                    </a:rPr>
                    <a:t>None</a:t>
                  </a:r>
                </a:p>
              </p:txBody>
            </p:sp>
          </p:grpSp>
          <p:grpSp>
            <p:nvGrpSpPr>
              <p:cNvPr id="16" name="Group 15">
                <a:extLst>
                  <a:ext uri="{FF2B5EF4-FFF2-40B4-BE49-F238E27FC236}">
                    <a16:creationId xmlns:a16="http://schemas.microsoft.com/office/drawing/2014/main" id="{48E726AB-9B66-B648-959F-8D366E322F6D}"/>
                  </a:ext>
                </a:extLst>
              </p:cNvPr>
              <p:cNvGrpSpPr/>
              <p:nvPr/>
            </p:nvGrpSpPr>
            <p:grpSpPr>
              <a:xfrm>
                <a:off x="-624923" y="515617"/>
                <a:ext cx="2041354" cy="602554"/>
                <a:chOff x="-654219" y="730343"/>
                <a:chExt cx="2137051" cy="999398"/>
              </a:xfrm>
            </p:grpSpPr>
            <p:pic>
              <p:nvPicPr>
                <p:cNvPr id="20" name="Picture 19" descr="A close-up of a measuring device&#10;&#10;Description automatically generated with low confidence">
                  <a:extLst>
                    <a:ext uri="{FF2B5EF4-FFF2-40B4-BE49-F238E27FC236}">
                      <a16:creationId xmlns:a16="http://schemas.microsoft.com/office/drawing/2014/main" id="{BF98614D-CE54-7E06-C6F1-3AA91254F28D}"/>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a:stretch/>
              </p:blipFill>
              <p:spPr>
                <a:xfrm>
                  <a:off x="-654219" y="819764"/>
                  <a:ext cx="1963726" cy="909977"/>
                </a:xfrm>
                <a:prstGeom prst="rect">
                  <a:avLst/>
                </a:prstGeom>
              </p:spPr>
            </p:pic>
            <p:sp>
              <p:nvSpPr>
                <p:cNvPr id="21" name="TextBox 29">
                  <a:extLst>
                    <a:ext uri="{FF2B5EF4-FFF2-40B4-BE49-F238E27FC236}">
                      <a16:creationId xmlns:a16="http://schemas.microsoft.com/office/drawing/2014/main" id="{39CA3AC0-46B2-8719-A0CC-A6835472565D}"/>
                    </a:ext>
                  </a:extLst>
                </p:cNvPr>
                <p:cNvSpPr txBox="1"/>
                <p:nvPr/>
              </p:nvSpPr>
              <p:spPr>
                <a:xfrm>
                  <a:off x="335629" y="730343"/>
                  <a:ext cx="1147203" cy="491755"/>
                </a:xfrm>
                <a:prstGeom prst="rect">
                  <a:avLst/>
                </a:prstGeom>
                <a:noFill/>
              </p:spPr>
              <p:txBody>
                <a:bodyPr wrap="square" rtlCol="0">
                  <a:noAutofit/>
                </a:bodyPr>
                <a:lstStyle/>
                <a:p>
                  <a:pPr marL="0" marR="0" algn="ctr" eaLnBrk="0" fontAlgn="base" hangingPunct="0">
                    <a:spcBef>
                      <a:spcPts val="0"/>
                    </a:spcBef>
                    <a:spcAft>
                      <a:spcPts val="0"/>
                    </a:spcAft>
                  </a:pPr>
                  <a:r>
                    <a:rPr lang="en-US" sz="1400" kern="1200" dirty="0">
                      <a:solidFill>
                        <a:srgbClr val="C00000"/>
                      </a:solidFill>
                      <a:effectLst/>
                      <a:latin typeface="+mj-lt"/>
                      <a:ea typeface="Times New Roman" panose="02020603050405020304" pitchFamily="18" charset="0"/>
                    </a:rPr>
                    <a:t>1.59 mm</a:t>
                  </a:r>
                </a:p>
                <a:p>
                  <a:pPr marL="0" marR="0" algn="ctr" eaLnBrk="0" fontAlgn="base" hangingPunct="0">
                    <a:spcBef>
                      <a:spcPts val="0"/>
                    </a:spcBef>
                    <a:spcAft>
                      <a:spcPts val="0"/>
                    </a:spcAft>
                  </a:pPr>
                  <a:r>
                    <a:rPr lang="en-US" sz="1400" dirty="0">
                      <a:solidFill>
                        <a:srgbClr val="C00000"/>
                      </a:solidFill>
                      <a:latin typeface="+mj-lt"/>
                      <a:ea typeface="Times New Roman" panose="02020603050405020304" pitchFamily="18" charset="0"/>
                    </a:rPr>
                    <a:t>(1/16 in.)</a:t>
                  </a:r>
                  <a:endParaRPr lang="en-US" sz="1200" dirty="0">
                    <a:effectLst/>
                    <a:latin typeface="+mj-lt"/>
                    <a:ea typeface="Times New Roman" panose="02020603050405020304" pitchFamily="18" charset="0"/>
                  </a:endParaRPr>
                </a:p>
              </p:txBody>
            </p:sp>
          </p:grpSp>
          <p:grpSp>
            <p:nvGrpSpPr>
              <p:cNvPr id="17" name="Group 16">
                <a:extLst>
                  <a:ext uri="{FF2B5EF4-FFF2-40B4-BE49-F238E27FC236}">
                    <a16:creationId xmlns:a16="http://schemas.microsoft.com/office/drawing/2014/main" id="{45C19F55-9E86-77DE-4CE4-CEB8C3B05694}"/>
                  </a:ext>
                </a:extLst>
              </p:cNvPr>
              <p:cNvGrpSpPr/>
              <p:nvPr/>
            </p:nvGrpSpPr>
            <p:grpSpPr>
              <a:xfrm>
                <a:off x="-624923" y="1099565"/>
                <a:ext cx="1987987" cy="582683"/>
                <a:chOff x="-657471" y="1720981"/>
                <a:chExt cx="2091527" cy="825513"/>
              </a:xfrm>
            </p:grpSpPr>
            <p:pic>
              <p:nvPicPr>
                <p:cNvPr id="18" name="Picture 17" descr="A rocket flying in the sky&#10;&#10;Description automatically generated with low confidence">
                  <a:extLst>
                    <a:ext uri="{FF2B5EF4-FFF2-40B4-BE49-F238E27FC236}">
                      <a16:creationId xmlns:a16="http://schemas.microsoft.com/office/drawing/2014/main" id="{F001ED25-D64F-6BFB-ECCF-02EC684C29A0}"/>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a:xfrm>
                  <a:off x="-657471" y="1769212"/>
                  <a:ext cx="1972151" cy="777282"/>
                </a:xfrm>
                <a:prstGeom prst="rect">
                  <a:avLst/>
                </a:prstGeom>
              </p:spPr>
            </p:pic>
            <p:sp>
              <p:nvSpPr>
                <p:cNvPr id="19" name="TextBox 30">
                  <a:extLst>
                    <a:ext uri="{FF2B5EF4-FFF2-40B4-BE49-F238E27FC236}">
                      <a16:creationId xmlns:a16="http://schemas.microsoft.com/office/drawing/2014/main" id="{664D2B0C-B5A9-120E-4599-DB5E627009D2}"/>
                    </a:ext>
                  </a:extLst>
                </p:cNvPr>
                <p:cNvSpPr txBox="1"/>
                <p:nvPr/>
              </p:nvSpPr>
              <p:spPr>
                <a:xfrm>
                  <a:off x="386340" y="1720981"/>
                  <a:ext cx="1047716" cy="366394"/>
                </a:xfrm>
                <a:prstGeom prst="rect">
                  <a:avLst/>
                </a:prstGeom>
                <a:noFill/>
              </p:spPr>
              <p:txBody>
                <a:bodyPr wrap="square" rtlCol="0">
                  <a:noAutofit/>
                </a:bodyPr>
                <a:lstStyle/>
                <a:p>
                  <a:pPr marL="0" marR="0" algn="ctr" eaLnBrk="0" fontAlgn="base" hangingPunct="0">
                    <a:spcBef>
                      <a:spcPts val="0"/>
                    </a:spcBef>
                    <a:spcAft>
                      <a:spcPts val="0"/>
                    </a:spcAft>
                  </a:pPr>
                  <a:r>
                    <a:rPr lang="en-US" sz="1400" kern="1200" dirty="0">
                      <a:solidFill>
                        <a:srgbClr val="7030A0"/>
                      </a:solidFill>
                      <a:effectLst/>
                      <a:latin typeface="+mj-lt"/>
                      <a:ea typeface="MS PGothic" panose="020B0600070205080204" pitchFamily="34" charset="-128"/>
                    </a:rPr>
                    <a:t>3.18 mm</a:t>
                  </a:r>
                </a:p>
                <a:p>
                  <a:pPr marL="0" marR="0" algn="ctr" eaLnBrk="0" fontAlgn="base" hangingPunct="0">
                    <a:spcBef>
                      <a:spcPts val="0"/>
                    </a:spcBef>
                    <a:spcAft>
                      <a:spcPts val="0"/>
                    </a:spcAft>
                  </a:pPr>
                  <a:r>
                    <a:rPr lang="en-US" sz="1400" dirty="0">
                      <a:solidFill>
                        <a:srgbClr val="7030A0"/>
                      </a:solidFill>
                      <a:latin typeface="+mj-lt"/>
                      <a:ea typeface="MS PGothic" panose="020B0600070205080204" pitchFamily="34" charset="-128"/>
                    </a:rPr>
                    <a:t>(1/8 in.)</a:t>
                  </a:r>
                  <a:endParaRPr lang="en-US" sz="1200" dirty="0">
                    <a:effectLst/>
                    <a:latin typeface="+mj-lt"/>
                    <a:ea typeface="Times New Roman" panose="02020603050405020304" pitchFamily="18" charset="0"/>
                  </a:endParaRPr>
                </a:p>
              </p:txBody>
            </p:sp>
          </p:grpSp>
        </p:grpSp>
        <p:grpSp>
          <p:nvGrpSpPr>
            <p:cNvPr id="4" name="Group 3">
              <a:extLst>
                <a:ext uri="{FF2B5EF4-FFF2-40B4-BE49-F238E27FC236}">
                  <a16:creationId xmlns:a16="http://schemas.microsoft.com/office/drawing/2014/main" id="{E5C58D3C-AFB0-DABE-D32A-CC900BE8AA70}"/>
                </a:ext>
              </a:extLst>
            </p:cNvPr>
            <p:cNvGrpSpPr/>
            <p:nvPr/>
          </p:nvGrpSpPr>
          <p:grpSpPr>
            <a:xfrm>
              <a:off x="921224" y="0"/>
              <a:ext cx="2113803" cy="1710272"/>
              <a:chOff x="0" y="0"/>
              <a:chExt cx="2113803" cy="1710272"/>
            </a:xfrm>
          </p:grpSpPr>
          <p:pic>
            <p:nvPicPr>
              <p:cNvPr id="12" name="Picture 11">
                <a:extLst>
                  <a:ext uri="{FF2B5EF4-FFF2-40B4-BE49-F238E27FC236}">
                    <a16:creationId xmlns:a16="http://schemas.microsoft.com/office/drawing/2014/main" id="{4AFDD8D4-5633-7CE5-47D7-A0EAD8ABEC96}"/>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bwMode="auto">
              <a:xfrm>
                <a:off x="0" y="0"/>
                <a:ext cx="2113803" cy="1710272"/>
              </a:xfrm>
              <a:prstGeom prst="rect">
                <a:avLst/>
              </a:prstGeom>
              <a:ln>
                <a:noFill/>
              </a:ln>
              <a:extLst>
                <a:ext uri="{53640926-AAD7-44D8-BBD7-CCE9431645EC}">
                  <a14:shadowObscured xmlns:a14="http://schemas.microsoft.com/office/drawing/2010/main"/>
                </a:ext>
              </a:extLst>
            </p:spPr>
          </p:pic>
          <p:cxnSp>
            <p:nvCxnSpPr>
              <p:cNvPr id="9" name="Straight Arrow Connector 8">
                <a:extLst>
                  <a:ext uri="{FF2B5EF4-FFF2-40B4-BE49-F238E27FC236}">
                    <a16:creationId xmlns:a16="http://schemas.microsoft.com/office/drawing/2014/main" id="{BB2D6ED0-9D2F-8689-21C1-33F70B256DCC}"/>
                  </a:ext>
                </a:extLst>
              </p:cNvPr>
              <p:cNvCxnSpPr/>
              <p:nvPr/>
            </p:nvCxnSpPr>
            <p:spPr>
              <a:xfrm flipH="1">
                <a:off x="716231" y="166254"/>
                <a:ext cx="40944" cy="279779"/>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E9B2308-75AE-FDCF-54CA-35F11A4BBBB8}"/>
                  </a:ext>
                </a:extLst>
              </p:cNvPr>
              <p:cNvCxnSpPr/>
              <p:nvPr/>
            </p:nvCxnSpPr>
            <p:spPr>
              <a:xfrm flipH="1">
                <a:off x="1091541" y="148441"/>
                <a:ext cx="18288" cy="2998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88BA0DC-7348-3485-8D74-FED0570994E5}"/>
                  </a:ext>
                </a:extLst>
              </p:cNvPr>
              <p:cNvCxnSpPr/>
              <p:nvPr/>
            </p:nvCxnSpPr>
            <p:spPr>
              <a:xfrm flipH="1">
                <a:off x="1483426" y="112815"/>
                <a:ext cx="0" cy="299871"/>
              </a:xfrm>
              <a:prstGeom prst="straightConnector1">
                <a:avLst/>
              </a:prstGeom>
              <a:ln>
                <a:solidFill>
                  <a:srgbClr val="CC66FF"/>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4" name="Group 23">
            <a:extLst>
              <a:ext uri="{FF2B5EF4-FFF2-40B4-BE49-F238E27FC236}">
                <a16:creationId xmlns:a16="http://schemas.microsoft.com/office/drawing/2014/main" id="{AF6C8015-47BB-A409-AED3-D83F120BA65B}"/>
              </a:ext>
            </a:extLst>
          </p:cNvPr>
          <p:cNvGrpSpPr/>
          <p:nvPr/>
        </p:nvGrpSpPr>
        <p:grpSpPr>
          <a:xfrm>
            <a:off x="5486399" y="3361158"/>
            <a:ext cx="5791201" cy="1344677"/>
            <a:chOff x="0" y="0"/>
            <a:chExt cx="5914647" cy="1050614"/>
          </a:xfrm>
        </p:grpSpPr>
        <p:grpSp>
          <p:nvGrpSpPr>
            <p:cNvPr id="25" name="Group 24">
              <a:extLst>
                <a:ext uri="{FF2B5EF4-FFF2-40B4-BE49-F238E27FC236}">
                  <a16:creationId xmlns:a16="http://schemas.microsoft.com/office/drawing/2014/main" id="{490E060E-96CA-F1B5-D09E-03C013649938}"/>
                </a:ext>
              </a:extLst>
            </p:cNvPr>
            <p:cNvGrpSpPr/>
            <p:nvPr/>
          </p:nvGrpSpPr>
          <p:grpSpPr>
            <a:xfrm>
              <a:off x="0" y="0"/>
              <a:ext cx="2593502" cy="1030408"/>
              <a:chOff x="0" y="0"/>
              <a:chExt cx="4517848" cy="1551993"/>
            </a:xfrm>
          </p:grpSpPr>
          <p:grpSp>
            <p:nvGrpSpPr>
              <p:cNvPr id="60" name="Group 59">
                <a:extLst>
                  <a:ext uri="{FF2B5EF4-FFF2-40B4-BE49-F238E27FC236}">
                    <a16:creationId xmlns:a16="http://schemas.microsoft.com/office/drawing/2014/main" id="{3DEB3B54-4DC8-4DFE-BE76-989F70714821}"/>
                  </a:ext>
                </a:extLst>
              </p:cNvPr>
              <p:cNvGrpSpPr/>
              <p:nvPr/>
            </p:nvGrpSpPr>
            <p:grpSpPr>
              <a:xfrm>
                <a:off x="1328056" y="898853"/>
                <a:ext cx="827315" cy="457199"/>
                <a:chOff x="1328056" y="898853"/>
                <a:chExt cx="827315" cy="457199"/>
              </a:xfrm>
              <a:solidFill>
                <a:srgbClr val="92D050"/>
              </a:solidFill>
            </p:grpSpPr>
            <p:sp>
              <p:nvSpPr>
                <p:cNvPr id="86" name="Rectangle 85">
                  <a:extLst>
                    <a:ext uri="{FF2B5EF4-FFF2-40B4-BE49-F238E27FC236}">
                      <a16:creationId xmlns:a16="http://schemas.microsoft.com/office/drawing/2014/main" id="{EFB22436-FD87-7639-2210-1462AE13AFCC}"/>
                    </a:ext>
                  </a:extLst>
                </p:cNvPr>
                <p:cNvSpPr/>
                <p:nvPr/>
              </p:nvSpPr>
              <p:spPr>
                <a:xfrm>
                  <a:off x="1328056" y="1203652"/>
                  <a:ext cx="827315" cy="152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7" name="Rectangle 86">
                  <a:extLst>
                    <a:ext uri="{FF2B5EF4-FFF2-40B4-BE49-F238E27FC236}">
                      <a16:creationId xmlns:a16="http://schemas.microsoft.com/office/drawing/2014/main" id="{694336DE-109A-D98A-3C4D-9EDA626B88D1}"/>
                    </a:ext>
                  </a:extLst>
                </p:cNvPr>
                <p:cNvSpPr/>
                <p:nvPr/>
              </p:nvSpPr>
              <p:spPr>
                <a:xfrm>
                  <a:off x="1328056" y="1051252"/>
                  <a:ext cx="827315" cy="152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8" name="Rectangle 87">
                  <a:extLst>
                    <a:ext uri="{FF2B5EF4-FFF2-40B4-BE49-F238E27FC236}">
                      <a16:creationId xmlns:a16="http://schemas.microsoft.com/office/drawing/2014/main" id="{2C96FA6F-F992-1D33-E646-63C0FD592C3D}"/>
                    </a:ext>
                  </a:extLst>
                </p:cNvPr>
                <p:cNvSpPr/>
                <p:nvPr/>
              </p:nvSpPr>
              <p:spPr>
                <a:xfrm>
                  <a:off x="1328056" y="898853"/>
                  <a:ext cx="827315" cy="152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61" name="Rectangle 60">
                <a:extLst>
                  <a:ext uri="{FF2B5EF4-FFF2-40B4-BE49-F238E27FC236}">
                    <a16:creationId xmlns:a16="http://schemas.microsoft.com/office/drawing/2014/main" id="{01E2803F-AE9F-FA32-2B82-26252BD12C12}"/>
                  </a:ext>
                </a:extLst>
              </p:cNvPr>
              <p:cNvSpPr/>
              <p:nvPr/>
            </p:nvSpPr>
            <p:spPr>
              <a:xfrm>
                <a:off x="0" y="1377821"/>
                <a:ext cx="4267200" cy="174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62" name="Group 61">
                <a:extLst>
                  <a:ext uri="{FF2B5EF4-FFF2-40B4-BE49-F238E27FC236}">
                    <a16:creationId xmlns:a16="http://schemas.microsoft.com/office/drawing/2014/main" id="{3F3FA7FC-385D-4E70-B6A9-C45CA057E72A}"/>
                  </a:ext>
                </a:extLst>
              </p:cNvPr>
              <p:cNvGrpSpPr/>
              <p:nvPr/>
            </p:nvGrpSpPr>
            <p:grpSpPr>
              <a:xfrm>
                <a:off x="2155370" y="898852"/>
                <a:ext cx="827315" cy="457199"/>
                <a:chOff x="2155370" y="898852"/>
                <a:chExt cx="827315" cy="457199"/>
              </a:xfrm>
              <a:solidFill>
                <a:srgbClr val="92D050"/>
              </a:solidFill>
            </p:grpSpPr>
            <p:sp>
              <p:nvSpPr>
                <p:cNvPr id="83" name="Rectangle 82">
                  <a:extLst>
                    <a:ext uri="{FF2B5EF4-FFF2-40B4-BE49-F238E27FC236}">
                      <a16:creationId xmlns:a16="http://schemas.microsoft.com/office/drawing/2014/main" id="{86625188-6BDD-D3E7-76B9-79E08D59F6CF}"/>
                    </a:ext>
                  </a:extLst>
                </p:cNvPr>
                <p:cNvSpPr/>
                <p:nvPr/>
              </p:nvSpPr>
              <p:spPr>
                <a:xfrm>
                  <a:off x="2155370" y="1203651"/>
                  <a:ext cx="827315" cy="152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4" name="Rectangle 83">
                  <a:extLst>
                    <a:ext uri="{FF2B5EF4-FFF2-40B4-BE49-F238E27FC236}">
                      <a16:creationId xmlns:a16="http://schemas.microsoft.com/office/drawing/2014/main" id="{FC1F3679-B879-E45B-47FA-CDF3044CE4DE}"/>
                    </a:ext>
                  </a:extLst>
                </p:cNvPr>
                <p:cNvSpPr/>
                <p:nvPr/>
              </p:nvSpPr>
              <p:spPr>
                <a:xfrm>
                  <a:off x="2155370" y="1051251"/>
                  <a:ext cx="827315" cy="152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5" name="Rectangle 84">
                  <a:extLst>
                    <a:ext uri="{FF2B5EF4-FFF2-40B4-BE49-F238E27FC236}">
                      <a16:creationId xmlns:a16="http://schemas.microsoft.com/office/drawing/2014/main" id="{11F7D0FD-A370-802F-21B4-B2EE5F7B6B12}"/>
                    </a:ext>
                  </a:extLst>
                </p:cNvPr>
                <p:cNvSpPr/>
                <p:nvPr/>
              </p:nvSpPr>
              <p:spPr>
                <a:xfrm>
                  <a:off x="2155370" y="898852"/>
                  <a:ext cx="827315" cy="152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63" name="TextBox 19">
                <a:extLst>
                  <a:ext uri="{FF2B5EF4-FFF2-40B4-BE49-F238E27FC236}">
                    <a16:creationId xmlns:a16="http://schemas.microsoft.com/office/drawing/2014/main" id="{3B76FF72-0517-6778-E6A1-B70B2C2DFFB9}"/>
                  </a:ext>
                </a:extLst>
              </p:cNvPr>
              <p:cNvSpPr txBox="1"/>
              <p:nvPr/>
            </p:nvSpPr>
            <p:spPr>
              <a:xfrm>
                <a:off x="3120194" y="116498"/>
                <a:ext cx="1397654" cy="670382"/>
              </a:xfrm>
              <a:prstGeom prst="rect">
                <a:avLst/>
              </a:prstGeom>
              <a:noFill/>
            </p:spPr>
            <p:txBody>
              <a:bodyPr wrap="square" rtlCol="0">
                <a:noAutofit/>
              </a:bodyPr>
              <a:lstStyle/>
              <a:p>
                <a:pPr marL="0" marR="0" algn="ctr">
                  <a:spcBef>
                    <a:spcPts val="0"/>
                  </a:spcBef>
                  <a:spcAft>
                    <a:spcPts val="0"/>
                  </a:spcAft>
                </a:pPr>
                <a:r>
                  <a:rPr lang="en-US" sz="1400" kern="1200" dirty="0">
                    <a:solidFill>
                      <a:srgbClr val="000000"/>
                    </a:solidFill>
                    <a:effectLst/>
                    <a:latin typeface="+mj-lt"/>
                    <a:ea typeface="Times New Roman" panose="02020603050405020304" pitchFamily="18" charset="0"/>
                  </a:rPr>
                  <a:t>Vertical wall</a:t>
                </a:r>
                <a:endParaRPr lang="en-US" sz="2000" dirty="0">
                  <a:effectLst/>
                  <a:latin typeface="+mj-lt"/>
                  <a:ea typeface="Times New Roman" panose="02020603050405020304" pitchFamily="18" charset="0"/>
                </a:endParaRPr>
              </a:p>
            </p:txBody>
          </p:sp>
          <p:cxnSp>
            <p:nvCxnSpPr>
              <p:cNvPr id="64" name="Straight Connector 63">
                <a:extLst>
                  <a:ext uri="{FF2B5EF4-FFF2-40B4-BE49-F238E27FC236}">
                    <a16:creationId xmlns:a16="http://schemas.microsoft.com/office/drawing/2014/main" id="{987B7316-23BB-706F-CD24-02508FDD8CFD}"/>
                  </a:ext>
                </a:extLst>
              </p:cNvPr>
              <p:cNvCxnSpPr>
                <a:cxnSpLocks/>
              </p:cNvCxnSpPr>
              <p:nvPr/>
            </p:nvCxnSpPr>
            <p:spPr>
              <a:xfrm flipH="1">
                <a:off x="3058781" y="478927"/>
                <a:ext cx="375003" cy="301222"/>
              </a:xfrm>
              <a:prstGeom prst="line">
                <a:avLst/>
              </a:prstGeom>
              <a:ln>
                <a:tailEnd type="triangle"/>
              </a:ln>
            </p:spPr>
            <p:style>
              <a:lnRef idx="1">
                <a:schemeClr val="dk1"/>
              </a:lnRef>
              <a:fillRef idx="0">
                <a:schemeClr val="dk1"/>
              </a:fillRef>
              <a:effectRef idx="0">
                <a:schemeClr val="dk1"/>
              </a:effectRef>
              <a:fontRef idx="minor">
                <a:schemeClr val="tx1"/>
              </a:fontRef>
            </p:style>
          </p:cxnSp>
          <p:sp>
            <p:nvSpPr>
              <p:cNvPr id="65" name="TextBox 22">
                <a:extLst>
                  <a:ext uri="{FF2B5EF4-FFF2-40B4-BE49-F238E27FC236}">
                    <a16:creationId xmlns:a16="http://schemas.microsoft.com/office/drawing/2014/main" id="{20481AE6-F1B8-A69B-1A3E-760AA4A1FF15}"/>
                  </a:ext>
                </a:extLst>
              </p:cNvPr>
              <p:cNvSpPr txBox="1"/>
              <p:nvPr/>
            </p:nvSpPr>
            <p:spPr>
              <a:xfrm>
                <a:off x="3418751" y="912248"/>
                <a:ext cx="1016943" cy="419541"/>
              </a:xfrm>
              <a:prstGeom prst="rect">
                <a:avLst/>
              </a:prstGeom>
              <a:noFill/>
            </p:spPr>
            <p:txBody>
              <a:bodyPr wrap="square" rtlCol="0">
                <a:noAutofit/>
              </a:bodyPr>
              <a:lstStyle/>
              <a:p>
                <a:pPr marL="0" marR="0">
                  <a:spcBef>
                    <a:spcPts val="0"/>
                  </a:spcBef>
                  <a:spcAft>
                    <a:spcPts val="0"/>
                  </a:spcAft>
                </a:pPr>
                <a:r>
                  <a:rPr lang="en-US" sz="1400" kern="1200" dirty="0">
                    <a:solidFill>
                      <a:srgbClr val="000000"/>
                    </a:solidFill>
                    <a:effectLst/>
                    <a:latin typeface="+mj-lt"/>
                    <a:ea typeface="Times New Roman" panose="02020603050405020304" pitchFamily="18" charset="0"/>
                  </a:rPr>
                  <a:t>Skin</a:t>
                </a:r>
                <a:endParaRPr lang="en-US" sz="2000" dirty="0">
                  <a:effectLst/>
                  <a:latin typeface="+mj-lt"/>
                  <a:ea typeface="Times New Roman" panose="02020603050405020304" pitchFamily="18" charset="0"/>
                </a:endParaRPr>
              </a:p>
            </p:txBody>
          </p:sp>
          <p:cxnSp>
            <p:nvCxnSpPr>
              <p:cNvPr id="66" name="Straight Connector 65">
                <a:extLst>
                  <a:ext uri="{FF2B5EF4-FFF2-40B4-BE49-F238E27FC236}">
                    <a16:creationId xmlns:a16="http://schemas.microsoft.com/office/drawing/2014/main" id="{8F77EBE5-B995-F749-46D9-86FFB875A3C7}"/>
                  </a:ext>
                </a:extLst>
              </p:cNvPr>
              <p:cNvCxnSpPr>
                <a:cxnSpLocks/>
              </p:cNvCxnSpPr>
              <p:nvPr/>
            </p:nvCxnSpPr>
            <p:spPr>
              <a:xfrm flipH="1">
                <a:off x="3173319" y="1145919"/>
                <a:ext cx="280840" cy="235843"/>
              </a:xfrm>
              <a:prstGeom prst="line">
                <a:avLst/>
              </a:prstGeom>
              <a:ln>
                <a:tailEnd type="triangle"/>
              </a:ln>
            </p:spPr>
            <p:style>
              <a:lnRef idx="1">
                <a:schemeClr val="dk1"/>
              </a:lnRef>
              <a:fillRef idx="0">
                <a:schemeClr val="dk1"/>
              </a:fillRef>
              <a:effectRef idx="0">
                <a:schemeClr val="dk1"/>
              </a:effectRef>
              <a:fontRef idx="minor">
                <a:schemeClr val="tx1"/>
              </a:fontRef>
            </p:style>
          </p:cxnSp>
          <p:grpSp>
            <p:nvGrpSpPr>
              <p:cNvPr id="67" name="Group 66">
                <a:extLst>
                  <a:ext uri="{FF2B5EF4-FFF2-40B4-BE49-F238E27FC236}">
                    <a16:creationId xmlns:a16="http://schemas.microsoft.com/office/drawing/2014/main" id="{F1409268-1ABF-3DC8-2031-581305078C16}"/>
                  </a:ext>
                </a:extLst>
              </p:cNvPr>
              <p:cNvGrpSpPr/>
              <p:nvPr/>
            </p:nvGrpSpPr>
            <p:grpSpPr>
              <a:xfrm>
                <a:off x="1330452" y="446901"/>
                <a:ext cx="827315" cy="457199"/>
                <a:chOff x="1330452" y="446901"/>
                <a:chExt cx="827315" cy="457199"/>
              </a:xfrm>
              <a:solidFill>
                <a:srgbClr val="92D050"/>
              </a:solidFill>
            </p:grpSpPr>
            <p:sp>
              <p:nvSpPr>
                <p:cNvPr id="80" name="Rectangle 79">
                  <a:extLst>
                    <a:ext uri="{FF2B5EF4-FFF2-40B4-BE49-F238E27FC236}">
                      <a16:creationId xmlns:a16="http://schemas.microsoft.com/office/drawing/2014/main" id="{0397C899-90D6-9168-7EF6-BDEF54EDA987}"/>
                    </a:ext>
                  </a:extLst>
                </p:cNvPr>
                <p:cNvSpPr/>
                <p:nvPr/>
              </p:nvSpPr>
              <p:spPr>
                <a:xfrm>
                  <a:off x="1330452" y="751700"/>
                  <a:ext cx="827315" cy="152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1" name="Rectangle 80">
                  <a:extLst>
                    <a:ext uri="{FF2B5EF4-FFF2-40B4-BE49-F238E27FC236}">
                      <a16:creationId xmlns:a16="http://schemas.microsoft.com/office/drawing/2014/main" id="{659DD259-1F25-1391-4D69-FAA7860A6A09}"/>
                    </a:ext>
                  </a:extLst>
                </p:cNvPr>
                <p:cNvSpPr/>
                <p:nvPr/>
              </p:nvSpPr>
              <p:spPr>
                <a:xfrm>
                  <a:off x="1330452" y="599300"/>
                  <a:ext cx="827315" cy="152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2" name="Rectangle 81">
                  <a:extLst>
                    <a:ext uri="{FF2B5EF4-FFF2-40B4-BE49-F238E27FC236}">
                      <a16:creationId xmlns:a16="http://schemas.microsoft.com/office/drawing/2014/main" id="{7F44A51E-CBA4-BE70-4B5A-753D215E69F2}"/>
                    </a:ext>
                  </a:extLst>
                </p:cNvPr>
                <p:cNvSpPr/>
                <p:nvPr/>
              </p:nvSpPr>
              <p:spPr>
                <a:xfrm>
                  <a:off x="1330452" y="446901"/>
                  <a:ext cx="827315" cy="152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nvGrpSpPr>
              <p:cNvPr id="68" name="Group 67">
                <a:extLst>
                  <a:ext uri="{FF2B5EF4-FFF2-40B4-BE49-F238E27FC236}">
                    <a16:creationId xmlns:a16="http://schemas.microsoft.com/office/drawing/2014/main" id="{571FE9FF-077E-E320-9188-3CD3B005DFD7}"/>
                  </a:ext>
                </a:extLst>
              </p:cNvPr>
              <p:cNvGrpSpPr/>
              <p:nvPr/>
            </p:nvGrpSpPr>
            <p:grpSpPr>
              <a:xfrm>
                <a:off x="2154401" y="446703"/>
                <a:ext cx="827315" cy="457199"/>
                <a:chOff x="2154401" y="446703"/>
                <a:chExt cx="827315" cy="457199"/>
              </a:xfrm>
              <a:solidFill>
                <a:srgbClr val="92D050"/>
              </a:solidFill>
            </p:grpSpPr>
            <p:sp>
              <p:nvSpPr>
                <p:cNvPr id="77" name="Rectangle 76">
                  <a:extLst>
                    <a:ext uri="{FF2B5EF4-FFF2-40B4-BE49-F238E27FC236}">
                      <a16:creationId xmlns:a16="http://schemas.microsoft.com/office/drawing/2014/main" id="{16DDF713-9107-337A-2F62-B89447775E79}"/>
                    </a:ext>
                  </a:extLst>
                </p:cNvPr>
                <p:cNvSpPr/>
                <p:nvPr/>
              </p:nvSpPr>
              <p:spPr>
                <a:xfrm>
                  <a:off x="2154401" y="751502"/>
                  <a:ext cx="827315" cy="152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8" name="Rectangle 77">
                  <a:extLst>
                    <a:ext uri="{FF2B5EF4-FFF2-40B4-BE49-F238E27FC236}">
                      <a16:creationId xmlns:a16="http://schemas.microsoft.com/office/drawing/2014/main" id="{A7EF66B9-28F0-BE4E-B611-E8835F6C6170}"/>
                    </a:ext>
                  </a:extLst>
                </p:cNvPr>
                <p:cNvSpPr/>
                <p:nvPr/>
              </p:nvSpPr>
              <p:spPr>
                <a:xfrm>
                  <a:off x="2154401" y="599102"/>
                  <a:ext cx="827315" cy="152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9" name="Rectangle 78">
                  <a:extLst>
                    <a:ext uri="{FF2B5EF4-FFF2-40B4-BE49-F238E27FC236}">
                      <a16:creationId xmlns:a16="http://schemas.microsoft.com/office/drawing/2014/main" id="{8452C71B-25AD-623B-04A6-6D92BD4A3DA2}"/>
                    </a:ext>
                  </a:extLst>
                </p:cNvPr>
                <p:cNvSpPr/>
                <p:nvPr/>
              </p:nvSpPr>
              <p:spPr>
                <a:xfrm>
                  <a:off x="2154401" y="446703"/>
                  <a:ext cx="827315" cy="152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nvGrpSpPr>
              <p:cNvPr id="69" name="Group 68">
                <a:extLst>
                  <a:ext uri="{FF2B5EF4-FFF2-40B4-BE49-F238E27FC236}">
                    <a16:creationId xmlns:a16="http://schemas.microsoft.com/office/drawing/2014/main" id="{46E4D904-9956-C622-2A08-54179FEA7E3A}"/>
                  </a:ext>
                </a:extLst>
              </p:cNvPr>
              <p:cNvGrpSpPr/>
              <p:nvPr/>
            </p:nvGrpSpPr>
            <p:grpSpPr>
              <a:xfrm>
                <a:off x="1330452" y="1"/>
                <a:ext cx="827315" cy="457199"/>
                <a:chOff x="1330452" y="1"/>
                <a:chExt cx="827315" cy="457199"/>
              </a:xfrm>
              <a:solidFill>
                <a:srgbClr val="92D050"/>
              </a:solidFill>
            </p:grpSpPr>
            <p:sp>
              <p:nvSpPr>
                <p:cNvPr id="74" name="Rectangle 73">
                  <a:extLst>
                    <a:ext uri="{FF2B5EF4-FFF2-40B4-BE49-F238E27FC236}">
                      <a16:creationId xmlns:a16="http://schemas.microsoft.com/office/drawing/2014/main" id="{BACDBD61-4A9B-0D5D-5C08-CAB49B4451B1}"/>
                    </a:ext>
                  </a:extLst>
                </p:cNvPr>
                <p:cNvSpPr/>
                <p:nvPr/>
              </p:nvSpPr>
              <p:spPr>
                <a:xfrm>
                  <a:off x="1330452" y="304800"/>
                  <a:ext cx="827315" cy="152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5" name="Rectangle 74">
                  <a:extLst>
                    <a:ext uri="{FF2B5EF4-FFF2-40B4-BE49-F238E27FC236}">
                      <a16:creationId xmlns:a16="http://schemas.microsoft.com/office/drawing/2014/main" id="{D17C02EA-C022-FFD7-30E7-9129A66A4FA8}"/>
                    </a:ext>
                  </a:extLst>
                </p:cNvPr>
                <p:cNvSpPr/>
                <p:nvPr/>
              </p:nvSpPr>
              <p:spPr>
                <a:xfrm>
                  <a:off x="1330452" y="152400"/>
                  <a:ext cx="827315" cy="152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6" name="Rectangle 75">
                  <a:extLst>
                    <a:ext uri="{FF2B5EF4-FFF2-40B4-BE49-F238E27FC236}">
                      <a16:creationId xmlns:a16="http://schemas.microsoft.com/office/drawing/2014/main" id="{2774A03D-4518-ED54-18D7-2960357C93B6}"/>
                    </a:ext>
                  </a:extLst>
                </p:cNvPr>
                <p:cNvSpPr/>
                <p:nvPr/>
              </p:nvSpPr>
              <p:spPr>
                <a:xfrm>
                  <a:off x="1330452" y="1"/>
                  <a:ext cx="827315" cy="152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nvGrpSpPr>
              <p:cNvPr id="70" name="Group 69">
                <a:extLst>
                  <a:ext uri="{FF2B5EF4-FFF2-40B4-BE49-F238E27FC236}">
                    <a16:creationId xmlns:a16="http://schemas.microsoft.com/office/drawing/2014/main" id="{CEEB5611-4ABB-9B37-A01E-AA1E03A8AB3C}"/>
                  </a:ext>
                </a:extLst>
              </p:cNvPr>
              <p:cNvGrpSpPr/>
              <p:nvPr/>
            </p:nvGrpSpPr>
            <p:grpSpPr>
              <a:xfrm>
                <a:off x="2155286" y="0"/>
                <a:ext cx="827315" cy="457199"/>
                <a:chOff x="2155286" y="0"/>
                <a:chExt cx="827315" cy="457199"/>
              </a:xfrm>
              <a:solidFill>
                <a:srgbClr val="92D050"/>
              </a:solidFill>
            </p:grpSpPr>
            <p:sp>
              <p:nvSpPr>
                <p:cNvPr id="71" name="Rectangle 70">
                  <a:extLst>
                    <a:ext uri="{FF2B5EF4-FFF2-40B4-BE49-F238E27FC236}">
                      <a16:creationId xmlns:a16="http://schemas.microsoft.com/office/drawing/2014/main" id="{AFD904B0-8A4E-CCF6-2EE1-F8E7159739F5}"/>
                    </a:ext>
                  </a:extLst>
                </p:cNvPr>
                <p:cNvSpPr/>
                <p:nvPr/>
              </p:nvSpPr>
              <p:spPr>
                <a:xfrm>
                  <a:off x="2155286" y="304799"/>
                  <a:ext cx="827315" cy="152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2" name="Rectangle 71">
                  <a:extLst>
                    <a:ext uri="{FF2B5EF4-FFF2-40B4-BE49-F238E27FC236}">
                      <a16:creationId xmlns:a16="http://schemas.microsoft.com/office/drawing/2014/main" id="{38B3D77C-8F29-1E1E-147A-19F10A1BFE4B}"/>
                    </a:ext>
                  </a:extLst>
                </p:cNvPr>
                <p:cNvSpPr/>
                <p:nvPr/>
              </p:nvSpPr>
              <p:spPr>
                <a:xfrm>
                  <a:off x="2155286" y="152399"/>
                  <a:ext cx="827315" cy="152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3" name="Rectangle 72">
                  <a:extLst>
                    <a:ext uri="{FF2B5EF4-FFF2-40B4-BE49-F238E27FC236}">
                      <a16:creationId xmlns:a16="http://schemas.microsoft.com/office/drawing/2014/main" id="{AF038283-0ADC-A554-A4B0-E74C4CCED1D1}"/>
                    </a:ext>
                  </a:extLst>
                </p:cNvPr>
                <p:cNvSpPr/>
                <p:nvPr/>
              </p:nvSpPr>
              <p:spPr>
                <a:xfrm>
                  <a:off x="2155286" y="0"/>
                  <a:ext cx="827315" cy="152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grpSp>
          <p:nvGrpSpPr>
            <p:cNvPr id="26" name="Group 25">
              <a:extLst>
                <a:ext uri="{FF2B5EF4-FFF2-40B4-BE49-F238E27FC236}">
                  <a16:creationId xmlns:a16="http://schemas.microsoft.com/office/drawing/2014/main" id="{4A80063A-6EB5-E03E-F646-D114BB989AC3}"/>
                </a:ext>
              </a:extLst>
            </p:cNvPr>
            <p:cNvGrpSpPr/>
            <p:nvPr/>
          </p:nvGrpSpPr>
          <p:grpSpPr>
            <a:xfrm>
              <a:off x="2939357" y="13649"/>
              <a:ext cx="2975290" cy="1036965"/>
              <a:chOff x="-209384" y="20892"/>
              <a:chExt cx="4507317" cy="1587314"/>
            </a:xfrm>
          </p:grpSpPr>
          <p:sp>
            <p:nvSpPr>
              <p:cNvPr id="28" name="Rectangle 27">
                <a:extLst>
                  <a:ext uri="{FF2B5EF4-FFF2-40B4-BE49-F238E27FC236}">
                    <a16:creationId xmlns:a16="http://schemas.microsoft.com/office/drawing/2014/main" id="{198F6EA8-8EDC-E806-5004-9AB6D383D3A7}"/>
                  </a:ext>
                </a:extLst>
              </p:cNvPr>
              <p:cNvSpPr/>
              <p:nvPr/>
            </p:nvSpPr>
            <p:spPr>
              <a:xfrm>
                <a:off x="30732" y="1434035"/>
                <a:ext cx="4267201" cy="174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29" name="Group 28">
                <a:extLst>
                  <a:ext uri="{FF2B5EF4-FFF2-40B4-BE49-F238E27FC236}">
                    <a16:creationId xmlns:a16="http://schemas.microsoft.com/office/drawing/2014/main" id="{EE002840-F6A5-2421-D3FE-8CCD24603086}"/>
                  </a:ext>
                </a:extLst>
              </p:cNvPr>
              <p:cNvGrpSpPr/>
              <p:nvPr/>
            </p:nvGrpSpPr>
            <p:grpSpPr>
              <a:xfrm>
                <a:off x="1358789" y="1259864"/>
                <a:ext cx="1654630" cy="152402"/>
                <a:chOff x="1358789" y="1259864"/>
                <a:chExt cx="1654630" cy="152402"/>
              </a:xfrm>
            </p:grpSpPr>
            <p:sp>
              <p:nvSpPr>
                <p:cNvPr id="58" name="Rectangle 57">
                  <a:extLst>
                    <a:ext uri="{FF2B5EF4-FFF2-40B4-BE49-F238E27FC236}">
                      <a16:creationId xmlns:a16="http://schemas.microsoft.com/office/drawing/2014/main" id="{0465F071-8CB4-7864-C071-4251A43A39A6}"/>
                    </a:ext>
                  </a:extLst>
                </p:cNvPr>
                <p:cNvSpPr/>
                <p:nvPr/>
              </p:nvSpPr>
              <p:spPr>
                <a:xfrm>
                  <a:off x="1358789" y="1259866"/>
                  <a:ext cx="827316"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9" name="Rectangle 58">
                  <a:extLst>
                    <a:ext uri="{FF2B5EF4-FFF2-40B4-BE49-F238E27FC236}">
                      <a16:creationId xmlns:a16="http://schemas.microsoft.com/office/drawing/2014/main" id="{EDFCE143-DF87-0BB9-4705-58EA1E76E9F6}"/>
                    </a:ext>
                  </a:extLst>
                </p:cNvPr>
                <p:cNvSpPr/>
                <p:nvPr/>
              </p:nvSpPr>
              <p:spPr>
                <a:xfrm>
                  <a:off x="2186104" y="1259864"/>
                  <a:ext cx="827315" cy="15239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30" name="TextBox 44">
                <a:extLst>
                  <a:ext uri="{FF2B5EF4-FFF2-40B4-BE49-F238E27FC236}">
                    <a16:creationId xmlns:a16="http://schemas.microsoft.com/office/drawing/2014/main" id="{18139CD9-0309-8D35-6C44-D3BA8D4CB2C1}"/>
                  </a:ext>
                </a:extLst>
              </p:cNvPr>
              <p:cNvSpPr txBox="1"/>
              <p:nvPr/>
            </p:nvSpPr>
            <p:spPr>
              <a:xfrm>
                <a:off x="-209384" y="201436"/>
                <a:ext cx="1420247" cy="655098"/>
              </a:xfrm>
              <a:prstGeom prst="rect">
                <a:avLst/>
              </a:prstGeom>
              <a:noFill/>
            </p:spPr>
            <p:txBody>
              <a:bodyPr wrap="square" rtlCol="0">
                <a:noAutofit/>
              </a:bodyPr>
              <a:lstStyle/>
              <a:p>
                <a:pPr marL="0" marR="0" algn="ctr">
                  <a:spcBef>
                    <a:spcPts val="0"/>
                  </a:spcBef>
                  <a:spcAft>
                    <a:spcPts val="0"/>
                  </a:spcAft>
                </a:pPr>
                <a:r>
                  <a:rPr lang="en-US" sz="1400" kern="1200" dirty="0">
                    <a:solidFill>
                      <a:srgbClr val="000000"/>
                    </a:solidFill>
                    <a:effectLst/>
                    <a:latin typeface="+mj-lt"/>
                    <a:ea typeface="Times New Roman" panose="02020603050405020304" pitchFamily="18" charset="0"/>
                  </a:rPr>
                  <a:t>Tapered wall</a:t>
                </a:r>
                <a:endParaRPr lang="en-US" sz="2000" dirty="0">
                  <a:effectLst/>
                  <a:latin typeface="+mj-lt"/>
                  <a:ea typeface="Times New Roman" panose="02020603050405020304" pitchFamily="18" charset="0"/>
                </a:endParaRPr>
              </a:p>
            </p:txBody>
          </p:sp>
          <p:cxnSp>
            <p:nvCxnSpPr>
              <p:cNvPr id="31" name="Straight Connector 30">
                <a:extLst>
                  <a:ext uri="{FF2B5EF4-FFF2-40B4-BE49-F238E27FC236}">
                    <a16:creationId xmlns:a16="http://schemas.microsoft.com/office/drawing/2014/main" id="{41799F45-62AE-86FA-523A-E5CF1AD5051E}"/>
                  </a:ext>
                </a:extLst>
              </p:cNvPr>
              <p:cNvCxnSpPr>
                <a:cxnSpLocks/>
              </p:cNvCxnSpPr>
              <p:nvPr/>
            </p:nvCxnSpPr>
            <p:spPr>
              <a:xfrm>
                <a:off x="767798" y="521125"/>
                <a:ext cx="585266" cy="67343"/>
              </a:xfrm>
              <a:prstGeom prst="line">
                <a:avLst/>
              </a:prstGeom>
              <a:ln>
                <a:tailEnd type="triangle"/>
              </a:ln>
            </p:spPr>
            <p:style>
              <a:lnRef idx="1">
                <a:schemeClr val="dk1"/>
              </a:lnRef>
              <a:fillRef idx="0">
                <a:schemeClr val="dk1"/>
              </a:fillRef>
              <a:effectRef idx="0">
                <a:schemeClr val="dk1"/>
              </a:effectRef>
              <a:fontRef idx="minor">
                <a:schemeClr val="tx1"/>
              </a:fontRef>
            </p:style>
          </p:cxnSp>
          <p:sp>
            <p:nvSpPr>
              <p:cNvPr id="32" name="TextBox 46">
                <a:extLst>
                  <a:ext uri="{FF2B5EF4-FFF2-40B4-BE49-F238E27FC236}">
                    <a16:creationId xmlns:a16="http://schemas.microsoft.com/office/drawing/2014/main" id="{0185A414-7104-42AD-8A19-AFACCD1A7D2E}"/>
                  </a:ext>
                </a:extLst>
              </p:cNvPr>
              <p:cNvSpPr txBox="1"/>
              <p:nvPr/>
            </p:nvSpPr>
            <p:spPr>
              <a:xfrm>
                <a:off x="3372571" y="867081"/>
                <a:ext cx="884383" cy="522606"/>
              </a:xfrm>
              <a:prstGeom prst="rect">
                <a:avLst/>
              </a:prstGeom>
              <a:noFill/>
            </p:spPr>
            <p:txBody>
              <a:bodyPr wrap="square" rtlCol="0">
                <a:noAutofit/>
              </a:bodyPr>
              <a:lstStyle/>
              <a:p>
                <a:pPr marL="0" marR="0">
                  <a:spcBef>
                    <a:spcPts val="0"/>
                  </a:spcBef>
                  <a:spcAft>
                    <a:spcPts val="0"/>
                  </a:spcAft>
                </a:pPr>
                <a:r>
                  <a:rPr lang="en-US" sz="1400" kern="1200" dirty="0">
                    <a:solidFill>
                      <a:srgbClr val="000000"/>
                    </a:solidFill>
                    <a:effectLst/>
                    <a:latin typeface="+mj-lt"/>
                    <a:ea typeface="Times New Roman" panose="02020603050405020304" pitchFamily="18" charset="0"/>
                  </a:rPr>
                  <a:t>Skin</a:t>
                </a:r>
                <a:endParaRPr lang="en-US" sz="2000" dirty="0">
                  <a:effectLst/>
                  <a:latin typeface="+mj-lt"/>
                  <a:ea typeface="Times New Roman" panose="02020603050405020304" pitchFamily="18" charset="0"/>
                </a:endParaRPr>
              </a:p>
            </p:txBody>
          </p:sp>
          <p:cxnSp>
            <p:nvCxnSpPr>
              <p:cNvPr id="33" name="Straight Connector 32">
                <a:extLst>
                  <a:ext uri="{FF2B5EF4-FFF2-40B4-BE49-F238E27FC236}">
                    <a16:creationId xmlns:a16="http://schemas.microsoft.com/office/drawing/2014/main" id="{BE31733E-69CE-B009-392F-E01A963E451A}"/>
                  </a:ext>
                </a:extLst>
              </p:cNvPr>
              <p:cNvCxnSpPr>
                <a:cxnSpLocks/>
              </p:cNvCxnSpPr>
              <p:nvPr/>
            </p:nvCxnSpPr>
            <p:spPr>
              <a:xfrm flipH="1">
                <a:off x="3303436" y="1128531"/>
                <a:ext cx="181455" cy="259772"/>
              </a:xfrm>
              <a:prstGeom prst="line">
                <a:avLst/>
              </a:prstGeom>
              <a:ln>
                <a:tailEnd type="triangle"/>
              </a:ln>
            </p:spPr>
            <p:style>
              <a:lnRef idx="1">
                <a:schemeClr val="dk1"/>
              </a:lnRef>
              <a:fillRef idx="0">
                <a:schemeClr val="dk1"/>
              </a:fillRef>
              <a:effectRef idx="0">
                <a:schemeClr val="dk1"/>
              </a:effectRef>
              <a:fontRef idx="minor">
                <a:schemeClr val="tx1"/>
              </a:fontRef>
            </p:style>
          </p:cxnSp>
          <p:grpSp>
            <p:nvGrpSpPr>
              <p:cNvPr id="34" name="Group 33">
                <a:extLst>
                  <a:ext uri="{FF2B5EF4-FFF2-40B4-BE49-F238E27FC236}">
                    <a16:creationId xmlns:a16="http://schemas.microsoft.com/office/drawing/2014/main" id="{F58097AF-5EF9-06BC-6701-902ABAA098C3}"/>
                  </a:ext>
                </a:extLst>
              </p:cNvPr>
              <p:cNvGrpSpPr/>
              <p:nvPr/>
            </p:nvGrpSpPr>
            <p:grpSpPr>
              <a:xfrm>
                <a:off x="976671" y="1110938"/>
                <a:ext cx="1654629" cy="152401"/>
                <a:chOff x="976671" y="1110938"/>
                <a:chExt cx="1654629" cy="152401"/>
              </a:xfrm>
            </p:grpSpPr>
            <p:sp>
              <p:nvSpPr>
                <p:cNvPr id="56" name="Rectangle 55">
                  <a:extLst>
                    <a:ext uri="{FF2B5EF4-FFF2-40B4-BE49-F238E27FC236}">
                      <a16:creationId xmlns:a16="http://schemas.microsoft.com/office/drawing/2014/main" id="{703D0E6B-CA5B-D4D3-6F2E-3E28C770B950}"/>
                    </a:ext>
                  </a:extLst>
                </p:cNvPr>
                <p:cNvSpPr/>
                <p:nvPr/>
              </p:nvSpPr>
              <p:spPr>
                <a:xfrm>
                  <a:off x="976671" y="1110939"/>
                  <a:ext cx="827315"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7" name="Rectangle 56">
                  <a:extLst>
                    <a:ext uri="{FF2B5EF4-FFF2-40B4-BE49-F238E27FC236}">
                      <a16:creationId xmlns:a16="http://schemas.microsoft.com/office/drawing/2014/main" id="{EF901667-B9D9-10F8-8414-FCA67ABC0F7D}"/>
                    </a:ext>
                  </a:extLst>
                </p:cNvPr>
                <p:cNvSpPr/>
                <p:nvPr/>
              </p:nvSpPr>
              <p:spPr>
                <a:xfrm>
                  <a:off x="1803985" y="1110938"/>
                  <a:ext cx="827315"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nvGrpSpPr>
              <p:cNvPr id="35" name="Group 34">
                <a:extLst>
                  <a:ext uri="{FF2B5EF4-FFF2-40B4-BE49-F238E27FC236}">
                    <a16:creationId xmlns:a16="http://schemas.microsoft.com/office/drawing/2014/main" id="{9E1D3A0C-3059-C3C5-9916-C29599059235}"/>
                  </a:ext>
                </a:extLst>
              </p:cNvPr>
              <p:cNvGrpSpPr/>
              <p:nvPr/>
            </p:nvGrpSpPr>
            <p:grpSpPr>
              <a:xfrm>
                <a:off x="537654" y="953341"/>
                <a:ext cx="1654630" cy="152402"/>
                <a:chOff x="537654" y="953341"/>
                <a:chExt cx="1654630" cy="152402"/>
              </a:xfrm>
            </p:grpSpPr>
            <p:sp>
              <p:nvSpPr>
                <p:cNvPr id="54" name="Rectangle 53">
                  <a:extLst>
                    <a:ext uri="{FF2B5EF4-FFF2-40B4-BE49-F238E27FC236}">
                      <a16:creationId xmlns:a16="http://schemas.microsoft.com/office/drawing/2014/main" id="{2644BFA9-8ADC-AD8F-B7B7-A1F9AF44762A}"/>
                    </a:ext>
                  </a:extLst>
                </p:cNvPr>
                <p:cNvSpPr/>
                <p:nvPr/>
              </p:nvSpPr>
              <p:spPr>
                <a:xfrm>
                  <a:off x="537654" y="953343"/>
                  <a:ext cx="827316"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5" name="Rectangle 54">
                  <a:extLst>
                    <a:ext uri="{FF2B5EF4-FFF2-40B4-BE49-F238E27FC236}">
                      <a16:creationId xmlns:a16="http://schemas.microsoft.com/office/drawing/2014/main" id="{AC4BF61F-A01D-6C59-23AB-76E829A2EB7F}"/>
                    </a:ext>
                  </a:extLst>
                </p:cNvPr>
                <p:cNvSpPr/>
                <p:nvPr/>
              </p:nvSpPr>
              <p:spPr>
                <a:xfrm>
                  <a:off x="1364969" y="953341"/>
                  <a:ext cx="827315" cy="15239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nvGrpSpPr>
              <p:cNvPr id="36" name="Group 35">
                <a:extLst>
                  <a:ext uri="{FF2B5EF4-FFF2-40B4-BE49-F238E27FC236}">
                    <a16:creationId xmlns:a16="http://schemas.microsoft.com/office/drawing/2014/main" id="{E0DC7360-789F-FED0-7FF4-3EC713BE9AA2}"/>
                  </a:ext>
                </a:extLst>
              </p:cNvPr>
              <p:cNvGrpSpPr/>
              <p:nvPr/>
            </p:nvGrpSpPr>
            <p:grpSpPr>
              <a:xfrm>
                <a:off x="954936" y="793967"/>
                <a:ext cx="1654629" cy="152401"/>
                <a:chOff x="954936" y="793967"/>
                <a:chExt cx="1654629" cy="152401"/>
              </a:xfrm>
            </p:grpSpPr>
            <p:sp>
              <p:nvSpPr>
                <p:cNvPr id="52" name="Rectangle 51">
                  <a:extLst>
                    <a:ext uri="{FF2B5EF4-FFF2-40B4-BE49-F238E27FC236}">
                      <a16:creationId xmlns:a16="http://schemas.microsoft.com/office/drawing/2014/main" id="{A2D6C892-F895-2F3F-94F3-33ABB84338EB}"/>
                    </a:ext>
                  </a:extLst>
                </p:cNvPr>
                <p:cNvSpPr/>
                <p:nvPr/>
              </p:nvSpPr>
              <p:spPr>
                <a:xfrm>
                  <a:off x="954936" y="793969"/>
                  <a:ext cx="827315" cy="15239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3" name="Rectangle 52">
                  <a:extLst>
                    <a:ext uri="{FF2B5EF4-FFF2-40B4-BE49-F238E27FC236}">
                      <a16:creationId xmlns:a16="http://schemas.microsoft.com/office/drawing/2014/main" id="{79CC45DE-1FF2-AD31-749B-F22A4D312977}"/>
                    </a:ext>
                  </a:extLst>
                </p:cNvPr>
                <p:cNvSpPr/>
                <p:nvPr/>
              </p:nvSpPr>
              <p:spPr>
                <a:xfrm>
                  <a:off x="1782250" y="793967"/>
                  <a:ext cx="827315"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nvGrpSpPr>
              <p:cNvPr id="37" name="Group 36">
                <a:extLst>
                  <a:ext uri="{FF2B5EF4-FFF2-40B4-BE49-F238E27FC236}">
                    <a16:creationId xmlns:a16="http://schemas.microsoft.com/office/drawing/2014/main" id="{2E47D013-1BC9-8B6D-DDA6-4FD2510C4932}"/>
                  </a:ext>
                </a:extLst>
              </p:cNvPr>
              <p:cNvGrpSpPr/>
              <p:nvPr/>
            </p:nvGrpSpPr>
            <p:grpSpPr>
              <a:xfrm>
                <a:off x="2164333" y="336637"/>
                <a:ext cx="1654630" cy="152400"/>
                <a:chOff x="2164333" y="336637"/>
                <a:chExt cx="1654630" cy="152400"/>
              </a:xfrm>
            </p:grpSpPr>
            <p:sp>
              <p:nvSpPr>
                <p:cNvPr id="50" name="Rectangle 49">
                  <a:extLst>
                    <a:ext uri="{FF2B5EF4-FFF2-40B4-BE49-F238E27FC236}">
                      <a16:creationId xmlns:a16="http://schemas.microsoft.com/office/drawing/2014/main" id="{C2161B69-1D58-D3A9-44E1-460A10F8231E}"/>
                    </a:ext>
                  </a:extLst>
                </p:cNvPr>
                <p:cNvSpPr/>
                <p:nvPr/>
              </p:nvSpPr>
              <p:spPr>
                <a:xfrm>
                  <a:off x="2164333" y="336638"/>
                  <a:ext cx="827315" cy="15239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1" name="Rectangle 50">
                  <a:extLst>
                    <a:ext uri="{FF2B5EF4-FFF2-40B4-BE49-F238E27FC236}">
                      <a16:creationId xmlns:a16="http://schemas.microsoft.com/office/drawing/2014/main" id="{386AA481-96C3-BD04-9285-31B25D418039}"/>
                    </a:ext>
                  </a:extLst>
                </p:cNvPr>
                <p:cNvSpPr/>
                <p:nvPr/>
              </p:nvSpPr>
              <p:spPr>
                <a:xfrm>
                  <a:off x="2991648" y="336637"/>
                  <a:ext cx="827315"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nvGrpSpPr>
              <p:cNvPr id="38" name="Group 37">
                <a:extLst>
                  <a:ext uri="{FF2B5EF4-FFF2-40B4-BE49-F238E27FC236}">
                    <a16:creationId xmlns:a16="http://schemas.microsoft.com/office/drawing/2014/main" id="{AEF15E8C-8973-09C2-0B1E-4B229DAF92C2}"/>
                  </a:ext>
                </a:extLst>
              </p:cNvPr>
              <p:cNvGrpSpPr/>
              <p:nvPr/>
            </p:nvGrpSpPr>
            <p:grpSpPr>
              <a:xfrm>
                <a:off x="1337018" y="20892"/>
                <a:ext cx="1654632" cy="152399"/>
                <a:chOff x="1337018" y="20892"/>
                <a:chExt cx="1654632" cy="152399"/>
              </a:xfrm>
            </p:grpSpPr>
            <p:sp>
              <p:nvSpPr>
                <p:cNvPr id="48" name="Rectangle 47">
                  <a:extLst>
                    <a:ext uri="{FF2B5EF4-FFF2-40B4-BE49-F238E27FC236}">
                      <a16:creationId xmlns:a16="http://schemas.microsoft.com/office/drawing/2014/main" id="{7EC946D4-746B-F70E-BFE1-2F1176DD9491}"/>
                    </a:ext>
                  </a:extLst>
                </p:cNvPr>
                <p:cNvSpPr/>
                <p:nvPr/>
              </p:nvSpPr>
              <p:spPr>
                <a:xfrm>
                  <a:off x="1337018" y="20893"/>
                  <a:ext cx="827316" cy="15239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9" name="Rectangle 48">
                  <a:extLst>
                    <a:ext uri="{FF2B5EF4-FFF2-40B4-BE49-F238E27FC236}">
                      <a16:creationId xmlns:a16="http://schemas.microsoft.com/office/drawing/2014/main" id="{B1FFC2F0-AF2A-F7DE-AD38-AC7FAC87CAB9}"/>
                    </a:ext>
                  </a:extLst>
                </p:cNvPr>
                <p:cNvSpPr/>
                <p:nvPr/>
              </p:nvSpPr>
              <p:spPr>
                <a:xfrm>
                  <a:off x="2164334" y="20892"/>
                  <a:ext cx="827316" cy="15239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nvGrpSpPr>
              <p:cNvPr id="39" name="Group 38">
                <a:extLst>
                  <a:ext uri="{FF2B5EF4-FFF2-40B4-BE49-F238E27FC236}">
                    <a16:creationId xmlns:a16="http://schemas.microsoft.com/office/drawing/2014/main" id="{3045625D-3571-4099-1FFF-F428D35F4D1F}"/>
                  </a:ext>
                </a:extLst>
              </p:cNvPr>
              <p:cNvGrpSpPr/>
              <p:nvPr/>
            </p:nvGrpSpPr>
            <p:grpSpPr>
              <a:xfrm>
                <a:off x="1769582" y="180312"/>
                <a:ext cx="1654632" cy="152401"/>
                <a:chOff x="1769582" y="180312"/>
                <a:chExt cx="1654632" cy="152401"/>
              </a:xfrm>
            </p:grpSpPr>
            <p:sp>
              <p:nvSpPr>
                <p:cNvPr id="46" name="Rectangle 45">
                  <a:extLst>
                    <a:ext uri="{FF2B5EF4-FFF2-40B4-BE49-F238E27FC236}">
                      <a16:creationId xmlns:a16="http://schemas.microsoft.com/office/drawing/2014/main" id="{B63B3574-DEAC-7BD6-942B-41F90D2EE0EB}"/>
                    </a:ext>
                  </a:extLst>
                </p:cNvPr>
                <p:cNvSpPr/>
                <p:nvPr/>
              </p:nvSpPr>
              <p:spPr>
                <a:xfrm>
                  <a:off x="1769582" y="180313"/>
                  <a:ext cx="827316"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7" name="Rectangle 46">
                  <a:extLst>
                    <a:ext uri="{FF2B5EF4-FFF2-40B4-BE49-F238E27FC236}">
                      <a16:creationId xmlns:a16="http://schemas.microsoft.com/office/drawing/2014/main" id="{2E3E26D0-78D2-1067-E763-29BAEDDA0D58}"/>
                    </a:ext>
                  </a:extLst>
                </p:cNvPr>
                <p:cNvSpPr/>
                <p:nvPr/>
              </p:nvSpPr>
              <p:spPr>
                <a:xfrm>
                  <a:off x="2596898" y="180312"/>
                  <a:ext cx="827316" cy="15239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nvGrpSpPr>
              <p:cNvPr id="40" name="Group 39">
                <a:extLst>
                  <a:ext uri="{FF2B5EF4-FFF2-40B4-BE49-F238E27FC236}">
                    <a16:creationId xmlns:a16="http://schemas.microsoft.com/office/drawing/2014/main" id="{01202F6E-3E05-9779-301A-E0EC1EBB86FF}"/>
                  </a:ext>
                </a:extLst>
              </p:cNvPr>
              <p:cNvGrpSpPr/>
              <p:nvPr/>
            </p:nvGrpSpPr>
            <p:grpSpPr>
              <a:xfrm>
                <a:off x="1769583" y="489867"/>
                <a:ext cx="1654629" cy="152401"/>
                <a:chOff x="1769583" y="489867"/>
                <a:chExt cx="1654629" cy="152401"/>
              </a:xfrm>
            </p:grpSpPr>
            <p:sp>
              <p:nvSpPr>
                <p:cNvPr id="44" name="Rectangle 43">
                  <a:extLst>
                    <a:ext uri="{FF2B5EF4-FFF2-40B4-BE49-F238E27FC236}">
                      <a16:creationId xmlns:a16="http://schemas.microsoft.com/office/drawing/2014/main" id="{71EE9852-98F5-46CB-8E52-C15AFB5BF6BE}"/>
                    </a:ext>
                  </a:extLst>
                </p:cNvPr>
                <p:cNvSpPr/>
                <p:nvPr/>
              </p:nvSpPr>
              <p:spPr>
                <a:xfrm>
                  <a:off x="1769583" y="489868"/>
                  <a:ext cx="827315"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5" name="Rectangle 44">
                  <a:extLst>
                    <a:ext uri="{FF2B5EF4-FFF2-40B4-BE49-F238E27FC236}">
                      <a16:creationId xmlns:a16="http://schemas.microsoft.com/office/drawing/2014/main" id="{292947B2-2D85-10F7-5B58-8D9FB97414AD}"/>
                    </a:ext>
                  </a:extLst>
                </p:cNvPr>
                <p:cNvSpPr/>
                <p:nvPr/>
              </p:nvSpPr>
              <p:spPr>
                <a:xfrm>
                  <a:off x="2596897" y="489867"/>
                  <a:ext cx="827315"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nvGrpSpPr>
              <p:cNvPr id="41" name="Group 40">
                <a:extLst>
                  <a:ext uri="{FF2B5EF4-FFF2-40B4-BE49-F238E27FC236}">
                    <a16:creationId xmlns:a16="http://schemas.microsoft.com/office/drawing/2014/main" id="{5874DFCB-BE19-805F-8D9A-80A3247626C4}"/>
                  </a:ext>
                </a:extLst>
              </p:cNvPr>
              <p:cNvGrpSpPr/>
              <p:nvPr/>
            </p:nvGrpSpPr>
            <p:grpSpPr>
              <a:xfrm>
                <a:off x="1358788" y="638079"/>
                <a:ext cx="1654629" cy="152401"/>
                <a:chOff x="1358788" y="638079"/>
                <a:chExt cx="1654629" cy="152401"/>
              </a:xfrm>
            </p:grpSpPr>
            <p:sp>
              <p:nvSpPr>
                <p:cNvPr id="42" name="Rectangle 41">
                  <a:extLst>
                    <a:ext uri="{FF2B5EF4-FFF2-40B4-BE49-F238E27FC236}">
                      <a16:creationId xmlns:a16="http://schemas.microsoft.com/office/drawing/2014/main" id="{76B093A5-4FCB-5E1D-9932-408D775D9DB3}"/>
                    </a:ext>
                  </a:extLst>
                </p:cNvPr>
                <p:cNvSpPr/>
                <p:nvPr/>
              </p:nvSpPr>
              <p:spPr>
                <a:xfrm>
                  <a:off x="1358788" y="638081"/>
                  <a:ext cx="827315" cy="15239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3" name="Rectangle 42">
                  <a:extLst>
                    <a:ext uri="{FF2B5EF4-FFF2-40B4-BE49-F238E27FC236}">
                      <a16:creationId xmlns:a16="http://schemas.microsoft.com/office/drawing/2014/main" id="{C901AA2B-6D47-FACB-8208-AD59C7A7EC4B}"/>
                    </a:ext>
                  </a:extLst>
                </p:cNvPr>
                <p:cNvSpPr/>
                <p:nvPr/>
              </p:nvSpPr>
              <p:spPr>
                <a:xfrm>
                  <a:off x="2186102" y="638079"/>
                  <a:ext cx="827315"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grpSp>
      <p:grpSp>
        <p:nvGrpSpPr>
          <p:cNvPr id="106" name="Group 105">
            <a:extLst>
              <a:ext uri="{FF2B5EF4-FFF2-40B4-BE49-F238E27FC236}">
                <a16:creationId xmlns:a16="http://schemas.microsoft.com/office/drawing/2014/main" id="{0C02FF0B-BB40-B5D1-C65A-429A5DF5FFDD}"/>
              </a:ext>
            </a:extLst>
          </p:cNvPr>
          <p:cNvGrpSpPr/>
          <p:nvPr/>
        </p:nvGrpSpPr>
        <p:grpSpPr>
          <a:xfrm>
            <a:off x="5998664" y="4918426"/>
            <a:ext cx="4451050" cy="1277208"/>
            <a:chOff x="1821475" y="1177712"/>
            <a:chExt cx="4309197" cy="1089805"/>
          </a:xfrm>
        </p:grpSpPr>
        <p:grpSp>
          <p:nvGrpSpPr>
            <p:cNvPr id="107" name="Group 106">
              <a:extLst>
                <a:ext uri="{FF2B5EF4-FFF2-40B4-BE49-F238E27FC236}">
                  <a16:creationId xmlns:a16="http://schemas.microsoft.com/office/drawing/2014/main" id="{AD5850E8-A6CD-9860-4E60-C9F7735A7D3D}"/>
                </a:ext>
              </a:extLst>
            </p:cNvPr>
            <p:cNvGrpSpPr/>
            <p:nvPr/>
          </p:nvGrpSpPr>
          <p:grpSpPr>
            <a:xfrm>
              <a:off x="1847063" y="1177712"/>
              <a:ext cx="4283609" cy="1089805"/>
              <a:chOff x="30731" y="-81777"/>
              <a:chExt cx="6489989" cy="1668210"/>
            </a:xfrm>
          </p:grpSpPr>
          <p:sp>
            <p:nvSpPr>
              <p:cNvPr id="115" name="Rectangle 114">
                <a:extLst>
                  <a:ext uri="{FF2B5EF4-FFF2-40B4-BE49-F238E27FC236}">
                    <a16:creationId xmlns:a16="http://schemas.microsoft.com/office/drawing/2014/main" id="{7EEB6E93-8252-E608-D94E-8519F83A7183}"/>
                  </a:ext>
                </a:extLst>
              </p:cNvPr>
              <p:cNvSpPr/>
              <p:nvPr/>
            </p:nvSpPr>
            <p:spPr>
              <a:xfrm>
                <a:off x="30731" y="1434035"/>
                <a:ext cx="4267201" cy="152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116" name="Group 115">
                <a:extLst>
                  <a:ext uri="{FF2B5EF4-FFF2-40B4-BE49-F238E27FC236}">
                    <a16:creationId xmlns:a16="http://schemas.microsoft.com/office/drawing/2014/main" id="{B9F1E4AD-0087-5BA3-CC72-FE403FBF81F0}"/>
                  </a:ext>
                </a:extLst>
              </p:cNvPr>
              <p:cNvGrpSpPr/>
              <p:nvPr/>
            </p:nvGrpSpPr>
            <p:grpSpPr>
              <a:xfrm>
                <a:off x="884595" y="1281636"/>
                <a:ext cx="1654630" cy="152400"/>
                <a:chOff x="884595" y="1281636"/>
                <a:chExt cx="1654630" cy="152400"/>
              </a:xfrm>
            </p:grpSpPr>
            <p:sp>
              <p:nvSpPr>
                <p:cNvPr id="133" name="Rectangle 132">
                  <a:extLst>
                    <a:ext uri="{FF2B5EF4-FFF2-40B4-BE49-F238E27FC236}">
                      <a16:creationId xmlns:a16="http://schemas.microsoft.com/office/drawing/2014/main" id="{5CCC91FB-B667-FA0E-FDDB-39105885442C}"/>
                    </a:ext>
                  </a:extLst>
                </p:cNvPr>
                <p:cNvSpPr/>
                <p:nvPr/>
              </p:nvSpPr>
              <p:spPr>
                <a:xfrm>
                  <a:off x="884595" y="1281637"/>
                  <a:ext cx="827316" cy="15239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4" name="Rectangle 133">
                  <a:extLst>
                    <a:ext uri="{FF2B5EF4-FFF2-40B4-BE49-F238E27FC236}">
                      <a16:creationId xmlns:a16="http://schemas.microsoft.com/office/drawing/2014/main" id="{88501C74-C112-2C01-C104-1EA74BBF5177}"/>
                    </a:ext>
                  </a:extLst>
                </p:cNvPr>
                <p:cNvSpPr/>
                <p:nvPr/>
              </p:nvSpPr>
              <p:spPr>
                <a:xfrm>
                  <a:off x="1711909" y="1281636"/>
                  <a:ext cx="827316" cy="15239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117" name="TextBox 44">
                <a:extLst>
                  <a:ext uri="{FF2B5EF4-FFF2-40B4-BE49-F238E27FC236}">
                    <a16:creationId xmlns:a16="http://schemas.microsoft.com/office/drawing/2014/main" id="{CB69D7B8-9724-D19B-6442-CF85D10F152B}"/>
                  </a:ext>
                </a:extLst>
              </p:cNvPr>
              <p:cNvSpPr txBox="1"/>
              <p:nvPr/>
            </p:nvSpPr>
            <p:spPr>
              <a:xfrm>
                <a:off x="4565457" y="584196"/>
                <a:ext cx="1955263" cy="655098"/>
              </a:xfrm>
              <a:prstGeom prst="rect">
                <a:avLst/>
              </a:prstGeom>
              <a:noFill/>
            </p:spPr>
            <p:txBody>
              <a:bodyPr wrap="square" rtlCol="0">
                <a:noAutofit/>
              </a:bodyPr>
              <a:lstStyle/>
              <a:p>
                <a:pPr marL="0" marR="0" algn="ctr">
                  <a:spcBef>
                    <a:spcPts val="0"/>
                  </a:spcBef>
                  <a:spcAft>
                    <a:spcPts val="0"/>
                  </a:spcAft>
                </a:pPr>
                <a:r>
                  <a:rPr lang="en-US" sz="1400" kern="1200" dirty="0">
                    <a:solidFill>
                      <a:srgbClr val="000000"/>
                    </a:solidFill>
                    <a:effectLst/>
                    <a:latin typeface="Arial" panose="020B0604020202020204" pitchFamily="34" charset="0"/>
                    <a:ea typeface="Times New Roman" panose="02020603050405020304" pitchFamily="18" charset="0"/>
                  </a:rPr>
                  <a:t>Interleaved stiffener plies</a:t>
                </a:r>
                <a:endParaRPr lang="en-US" sz="2000" dirty="0">
                  <a:effectLst/>
                  <a:latin typeface="Times New Roman" panose="02020603050405020304" pitchFamily="18" charset="0"/>
                  <a:ea typeface="Times New Roman" panose="02020603050405020304" pitchFamily="18" charset="0"/>
                </a:endParaRPr>
              </a:p>
            </p:txBody>
          </p:sp>
          <p:cxnSp>
            <p:nvCxnSpPr>
              <p:cNvPr id="118" name="Straight Connector 117">
                <a:extLst>
                  <a:ext uri="{FF2B5EF4-FFF2-40B4-BE49-F238E27FC236}">
                    <a16:creationId xmlns:a16="http://schemas.microsoft.com/office/drawing/2014/main" id="{D3F27B13-332A-29AD-DB74-03451B416199}"/>
                  </a:ext>
                </a:extLst>
              </p:cNvPr>
              <p:cNvCxnSpPr>
                <a:cxnSpLocks/>
              </p:cNvCxnSpPr>
              <p:nvPr/>
            </p:nvCxnSpPr>
            <p:spPr>
              <a:xfrm flipH="1">
                <a:off x="3409748" y="697013"/>
                <a:ext cx="1137785" cy="92616"/>
              </a:xfrm>
              <a:prstGeom prst="line">
                <a:avLst/>
              </a:prstGeom>
              <a:ln>
                <a:tailEnd type="triangle"/>
              </a:ln>
            </p:spPr>
            <p:style>
              <a:lnRef idx="1">
                <a:schemeClr val="dk1"/>
              </a:lnRef>
              <a:fillRef idx="0">
                <a:schemeClr val="dk1"/>
              </a:fillRef>
              <a:effectRef idx="0">
                <a:schemeClr val="dk1"/>
              </a:effectRef>
              <a:fontRef idx="minor">
                <a:schemeClr val="tx1"/>
              </a:fontRef>
            </p:style>
          </p:cxnSp>
          <p:sp>
            <p:nvSpPr>
              <p:cNvPr id="119" name="TextBox 46">
                <a:extLst>
                  <a:ext uri="{FF2B5EF4-FFF2-40B4-BE49-F238E27FC236}">
                    <a16:creationId xmlns:a16="http://schemas.microsoft.com/office/drawing/2014/main" id="{7B874A5B-3D6F-0716-2FF0-6DFB6444C3D4}"/>
                  </a:ext>
                </a:extLst>
              </p:cNvPr>
              <p:cNvSpPr txBox="1"/>
              <p:nvPr/>
            </p:nvSpPr>
            <p:spPr>
              <a:xfrm>
                <a:off x="4798382" y="-81777"/>
                <a:ext cx="1705824" cy="522607"/>
              </a:xfrm>
              <a:prstGeom prst="rect">
                <a:avLst/>
              </a:prstGeom>
              <a:noFill/>
            </p:spPr>
            <p:txBody>
              <a:bodyPr wrap="square" rtlCol="0">
                <a:noAutofit/>
              </a:bodyPr>
              <a:lstStyle/>
              <a:p>
                <a:pPr marL="0" marR="0" algn="ctr">
                  <a:spcBef>
                    <a:spcPts val="0"/>
                  </a:spcBef>
                  <a:spcAft>
                    <a:spcPts val="0"/>
                  </a:spcAft>
                </a:pPr>
                <a:r>
                  <a:rPr lang="en-US" sz="1400" dirty="0">
                    <a:solidFill>
                      <a:srgbClr val="000000"/>
                    </a:solidFill>
                    <a:latin typeface="Arial" panose="020B0604020202020204" pitchFamily="34" charset="0"/>
                    <a:ea typeface="Times New Roman" panose="02020603050405020304" pitchFamily="18" charset="0"/>
                  </a:rPr>
                  <a:t>Acreage plies</a:t>
                </a:r>
                <a:endParaRPr lang="en-US" sz="2000" dirty="0">
                  <a:effectLst/>
                  <a:latin typeface="Times New Roman" panose="02020603050405020304" pitchFamily="18" charset="0"/>
                  <a:ea typeface="Times New Roman" panose="02020603050405020304" pitchFamily="18" charset="0"/>
                </a:endParaRPr>
              </a:p>
            </p:txBody>
          </p:sp>
          <p:cxnSp>
            <p:nvCxnSpPr>
              <p:cNvPr id="120" name="Straight Connector 119">
                <a:extLst>
                  <a:ext uri="{FF2B5EF4-FFF2-40B4-BE49-F238E27FC236}">
                    <a16:creationId xmlns:a16="http://schemas.microsoft.com/office/drawing/2014/main" id="{3C7CD064-627D-A774-8F13-7B9B08AE3ADA}"/>
                  </a:ext>
                </a:extLst>
              </p:cNvPr>
              <p:cNvCxnSpPr>
                <a:cxnSpLocks/>
                <a:stCxn id="119" idx="1"/>
              </p:cNvCxnSpPr>
              <p:nvPr/>
            </p:nvCxnSpPr>
            <p:spPr>
              <a:xfrm flipH="1" flipV="1">
                <a:off x="4334746" y="114967"/>
                <a:ext cx="463637" cy="64560"/>
              </a:xfrm>
              <a:prstGeom prst="line">
                <a:avLst/>
              </a:prstGeom>
              <a:ln>
                <a:tailEnd type="triangle"/>
              </a:ln>
            </p:spPr>
            <p:style>
              <a:lnRef idx="1">
                <a:schemeClr val="dk1"/>
              </a:lnRef>
              <a:fillRef idx="0">
                <a:schemeClr val="dk1"/>
              </a:fillRef>
              <a:effectRef idx="0">
                <a:schemeClr val="dk1"/>
              </a:effectRef>
              <a:fontRef idx="minor">
                <a:schemeClr val="tx1"/>
              </a:fontRef>
            </p:style>
          </p:cxnSp>
          <p:grpSp>
            <p:nvGrpSpPr>
              <p:cNvPr id="121" name="Group 120">
                <a:extLst>
                  <a:ext uri="{FF2B5EF4-FFF2-40B4-BE49-F238E27FC236}">
                    <a16:creationId xmlns:a16="http://schemas.microsoft.com/office/drawing/2014/main" id="{47AD5526-663E-2433-A0A1-195AB914F5D5}"/>
                  </a:ext>
                </a:extLst>
              </p:cNvPr>
              <p:cNvGrpSpPr/>
              <p:nvPr/>
            </p:nvGrpSpPr>
            <p:grpSpPr>
              <a:xfrm>
                <a:off x="1711909" y="798334"/>
                <a:ext cx="1654630" cy="152405"/>
                <a:chOff x="1711909" y="798334"/>
                <a:chExt cx="1654630" cy="152405"/>
              </a:xfrm>
            </p:grpSpPr>
            <p:sp>
              <p:nvSpPr>
                <p:cNvPr id="131" name="Rectangle 130">
                  <a:extLst>
                    <a:ext uri="{FF2B5EF4-FFF2-40B4-BE49-F238E27FC236}">
                      <a16:creationId xmlns:a16="http://schemas.microsoft.com/office/drawing/2014/main" id="{B7F54C9E-1176-0D2B-4751-F1A0F4A4F594}"/>
                    </a:ext>
                  </a:extLst>
                </p:cNvPr>
                <p:cNvSpPr/>
                <p:nvPr/>
              </p:nvSpPr>
              <p:spPr>
                <a:xfrm>
                  <a:off x="1711909" y="798338"/>
                  <a:ext cx="827314" cy="15240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2" name="Rectangle 131">
                  <a:extLst>
                    <a:ext uri="{FF2B5EF4-FFF2-40B4-BE49-F238E27FC236}">
                      <a16:creationId xmlns:a16="http://schemas.microsoft.com/office/drawing/2014/main" id="{91B79A93-64DC-7ABF-0BA4-AFFCD6086BC9}"/>
                    </a:ext>
                  </a:extLst>
                </p:cNvPr>
                <p:cNvSpPr/>
                <p:nvPr/>
              </p:nvSpPr>
              <p:spPr>
                <a:xfrm>
                  <a:off x="2539225" y="798334"/>
                  <a:ext cx="827314" cy="15239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nvGrpSpPr>
              <p:cNvPr id="122" name="Group 121">
                <a:extLst>
                  <a:ext uri="{FF2B5EF4-FFF2-40B4-BE49-F238E27FC236}">
                    <a16:creationId xmlns:a16="http://schemas.microsoft.com/office/drawing/2014/main" id="{4F2CEFA5-334B-3117-7C24-7980D60D21CA}"/>
                  </a:ext>
                </a:extLst>
              </p:cNvPr>
              <p:cNvGrpSpPr/>
              <p:nvPr/>
            </p:nvGrpSpPr>
            <p:grpSpPr>
              <a:xfrm>
                <a:off x="1203596" y="641095"/>
                <a:ext cx="1649605" cy="153338"/>
                <a:chOff x="1203596" y="641095"/>
                <a:chExt cx="1649605" cy="153338"/>
              </a:xfrm>
            </p:grpSpPr>
            <p:sp>
              <p:nvSpPr>
                <p:cNvPr id="129" name="Rectangle 128">
                  <a:extLst>
                    <a:ext uri="{FF2B5EF4-FFF2-40B4-BE49-F238E27FC236}">
                      <a16:creationId xmlns:a16="http://schemas.microsoft.com/office/drawing/2014/main" id="{0B1EDC7A-D2A0-738C-9899-307F33BE4598}"/>
                    </a:ext>
                  </a:extLst>
                </p:cNvPr>
                <p:cNvSpPr/>
                <p:nvPr/>
              </p:nvSpPr>
              <p:spPr>
                <a:xfrm>
                  <a:off x="1203596" y="641095"/>
                  <a:ext cx="827316" cy="15239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0" name="Rectangle 129">
                  <a:extLst>
                    <a:ext uri="{FF2B5EF4-FFF2-40B4-BE49-F238E27FC236}">
                      <a16:creationId xmlns:a16="http://schemas.microsoft.com/office/drawing/2014/main" id="{4CB3A5C3-D7A2-1255-D0C6-788F3FEAFAE3}"/>
                    </a:ext>
                  </a:extLst>
                </p:cNvPr>
                <p:cNvSpPr/>
                <p:nvPr/>
              </p:nvSpPr>
              <p:spPr>
                <a:xfrm>
                  <a:off x="2025885" y="642033"/>
                  <a:ext cx="827316"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nvGrpSpPr>
              <p:cNvPr id="123" name="Group 122">
                <a:extLst>
                  <a:ext uri="{FF2B5EF4-FFF2-40B4-BE49-F238E27FC236}">
                    <a16:creationId xmlns:a16="http://schemas.microsoft.com/office/drawing/2014/main" id="{D068544D-89C1-F723-0C41-991531ECEFF6}"/>
                  </a:ext>
                </a:extLst>
              </p:cNvPr>
              <p:cNvGrpSpPr/>
              <p:nvPr/>
            </p:nvGrpSpPr>
            <p:grpSpPr>
              <a:xfrm>
                <a:off x="884596" y="315918"/>
                <a:ext cx="1654624" cy="153346"/>
                <a:chOff x="884596" y="315918"/>
                <a:chExt cx="1654624" cy="153346"/>
              </a:xfrm>
            </p:grpSpPr>
            <p:sp>
              <p:nvSpPr>
                <p:cNvPr id="127" name="Rectangle 126">
                  <a:extLst>
                    <a:ext uri="{FF2B5EF4-FFF2-40B4-BE49-F238E27FC236}">
                      <a16:creationId xmlns:a16="http://schemas.microsoft.com/office/drawing/2014/main" id="{5280F92E-34CD-2563-18B6-FA0D4A689610}"/>
                    </a:ext>
                  </a:extLst>
                </p:cNvPr>
                <p:cNvSpPr/>
                <p:nvPr/>
              </p:nvSpPr>
              <p:spPr>
                <a:xfrm>
                  <a:off x="884596" y="316865"/>
                  <a:ext cx="827314" cy="15239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28" name="Rectangle 127">
                  <a:extLst>
                    <a:ext uri="{FF2B5EF4-FFF2-40B4-BE49-F238E27FC236}">
                      <a16:creationId xmlns:a16="http://schemas.microsoft.com/office/drawing/2014/main" id="{8F9EF599-4E3A-07A2-4D4C-72AC3D146A3C}"/>
                    </a:ext>
                  </a:extLst>
                </p:cNvPr>
                <p:cNvSpPr/>
                <p:nvPr/>
              </p:nvSpPr>
              <p:spPr>
                <a:xfrm>
                  <a:off x="1711906" y="315918"/>
                  <a:ext cx="827314"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nvGrpSpPr>
              <p:cNvPr id="124" name="Group 123">
                <a:extLst>
                  <a:ext uri="{FF2B5EF4-FFF2-40B4-BE49-F238E27FC236}">
                    <a16:creationId xmlns:a16="http://schemas.microsoft.com/office/drawing/2014/main" id="{AD468FC3-DAAE-697F-913F-DF40F2EED505}"/>
                  </a:ext>
                </a:extLst>
              </p:cNvPr>
              <p:cNvGrpSpPr/>
              <p:nvPr/>
            </p:nvGrpSpPr>
            <p:grpSpPr>
              <a:xfrm>
                <a:off x="433142" y="159079"/>
                <a:ext cx="1597767" cy="164870"/>
                <a:chOff x="433142" y="159079"/>
                <a:chExt cx="1597767" cy="164870"/>
              </a:xfrm>
            </p:grpSpPr>
            <p:sp>
              <p:nvSpPr>
                <p:cNvPr id="125" name="Rectangle 124">
                  <a:extLst>
                    <a:ext uri="{FF2B5EF4-FFF2-40B4-BE49-F238E27FC236}">
                      <a16:creationId xmlns:a16="http://schemas.microsoft.com/office/drawing/2014/main" id="{AC84201A-DCA3-1427-CEDF-4540A4B74C03}"/>
                    </a:ext>
                  </a:extLst>
                </p:cNvPr>
                <p:cNvSpPr/>
                <p:nvPr/>
              </p:nvSpPr>
              <p:spPr>
                <a:xfrm>
                  <a:off x="433142" y="159079"/>
                  <a:ext cx="827317" cy="15239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26" name="Rectangle 125">
                  <a:extLst>
                    <a:ext uri="{FF2B5EF4-FFF2-40B4-BE49-F238E27FC236}">
                      <a16:creationId xmlns:a16="http://schemas.microsoft.com/office/drawing/2014/main" id="{E102C7AF-AEC2-812F-55F7-5B625AFF25B7}"/>
                    </a:ext>
                  </a:extLst>
                </p:cNvPr>
                <p:cNvSpPr/>
                <p:nvPr/>
              </p:nvSpPr>
              <p:spPr>
                <a:xfrm>
                  <a:off x="1203595" y="171549"/>
                  <a:ext cx="827314"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sp>
          <p:nvSpPr>
            <p:cNvPr id="108" name="Rectangle 107">
              <a:extLst>
                <a:ext uri="{FF2B5EF4-FFF2-40B4-BE49-F238E27FC236}">
                  <a16:creationId xmlns:a16="http://schemas.microsoft.com/office/drawing/2014/main" id="{5F9D79CA-8F48-6EA5-5C6A-E3EC1E64516E}"/>
                </a:ext>
              </a:extLst>
            </p:cNvPr>
            <p:cNvSpPr/>
            <p:nvPr/>
          </p:nvSpPr>
          <p:spPr>
            <a:xfrm>
              <a:off x="2621193" y="1968842"/>
              <a:ext cx="546055" cy="9956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9" name="Rectangle 108">
              <a:extLst>
                <a:ext uri="{FF2B5EF4-FFF2-40B4-BE49-F238E27FC236}">
                  <a16:creationId xmlns:a16="http://schemas.microsoft.com/office/drawing/2014/main" id="{6C71E680-4DF2-53C9-2EF4-3A790750BECD}"/>
                </a:ext>
              </a:extLst>
            </p:cNvPr>
            <p:cNvSpPr/>
            <p:nvPr/>
          </p:nvSpPr>
          <p:spPr>
            <a:xfrm>
              <a:off x="3167249" y="1968839"/>
              <a:ext cx="546056" cy="9955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0" name="Rectangle 109">
              <a:extLst>
                <a:ext uri="{FF2B5EF4-FFF2-40B4-BE49-F238E27FC236}">
                  <a16:creationId xmlns:a16="http://schemas.microsoft.com/office/drawing/2014/main" id="{1BD07B3E-F492-4B08-4411-1D3CD5346D91}"/>
                </a:ext>
              </a:extLst>
            </p:cNvPr>
            <p:cNvSpPr/>
            <p:nvPr/>
          </p:nvSpPr>
          <p:spPr>
            <a:xfrm>
              <a:off x="1840332" y="1857915"/>
              <a:ext cx="2816495" cy="9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1" name="Rectangle 110">
              <a:extLst>
                <a:ext uri="{FF2B5EF4-FFF2-40B4-BE49-F238E27FC236}">
                  <a16:creationId xmlns:a16="http://schemas.microsoft.com/office/drawing/2014/main" id="{5DE7C8FC-B1EA-31D0-59FD-2D0A43C178A1}"/>
                </a:ext>
              </a:extLst>
            </p:cNvPr>
            <p:cNvSpPr/>
            <p:nvPr/>
          </p:nvSpPr>
          <p:spPr>
            <a:xfrm>
              <a:off x="1835764" y="1536926"/>
              <a:ext cx="2816495" cy="9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2" name="Rectangle 111">
              <a:extLst>
                <a:ext uri="{FF2B5EF4-FFF2-40B4-BE49-F238E27FC236}">
                  <a16:creationId xmlns:a16="http://schemas.microsoft.com/office/drawing/2014/main" id="{528464E6-350B-44CB-6500-9024A99D6CAE}"/>
                </a:ext>
              </a:extLst>
            </p:cNvPr>
            <p:cNvSpPr/>
            <p:nvPr/>
          </p:nvSpPr>
          <p:spPr>
            <a:xfrm>
              <a:off x="1821475" y="1231494"/>
              <a:ext cx="2816495" cy="9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cxnSp>
          <p:nvCxnSpPr>
            <p:cNvPr id="113" name="Straight Connector 112">
              <a:extLst>
                <a:ext uri="{FF2B5EF4-FFF2-40B4-BE49-F238E27FC236}">
                  <a16:creationId xmlns:a16="http://schemas.microsoft.com/office/drawing/2014/main" id="{ED053949-BD3D-E4ED-FF8F-9F72708F9062}"/>
                </a:ext>
              </a:extLst>
            </p:cNvPr>
            <p:cNvCxnSpPr>
              <a:cxnSpLocks/>
              <a:stCxn id="119" idx="1"/>
            </p:cNvCxnSpPr>
            <p:nvPr/>
          </p:nvCxnSpPr>
          <p:spPr>
            <a:xfrm flipH="1">
              <a:off x="4662734" y="1348416"/>
              <a:ext cx="331138" cy="234493"/>
            </a:xfrm>
            <a:prstGeom prst="line">
              <a:avLst/>
            </a:prstGeom>
            <a:ln>
              <a:tailEnd type="triangle"/>
            </a:ln>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4A3658F1-E366-4707-3872-F0BBC15CC4B7}"/>
                </a:ext>
              </a:extLst>
            </p:cNvPr>
            <p:cNvCxnSpPr>
              <a:cxnSpLocks/>
              <a:stCxn id="117" idx="1"/>
            </p:cNvCxnSpPr>
            <p:nvPr/>
          </p:nvCxnSpPr>
          <p:spPr>
            <a:xfrm flipH="1">
              <a:off x="3787606" y="1826758"/>
              <a:ext cx="1052525" cy="248733"/>
            </a:xfrm>
            <a:prstGeom prst="line">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001730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006491"/>
                </a:solidFill>
              </a:rPr>
              <a:t>Integral Stiffener Research</a:t>
            </a:r>
          </a:p>
        </p:txBody>
      </p:sp>
      <p:sp>
        <p:nvSpPr>
          <p:cNvPr id="7" name="Content Placeholder 6"/>
          <p:cNvSpPr>
            <a:spLocks noGrp="1"/>
          </p:cNvSpPr>
          <p:nvPr>
            <p:ph idx="1"/>
          </p:nvPr>
        </p:nvSpPr>
        <p:spPr>
          <a:xfrm>
            <a:off x="5181226" y="1134859"/>
            <a:ext cx="6833886" cy="4742843"/>
          </a:xfrm>
        </p:spPr>
        <p:txBody>
          <a:bodyPr/>
          <a:lstStyle/>
          <a:p>
            <a:r>
              <a:rPr lang="en-US" dirty="0">
                <a:solidFill>
                  <a:schemeClr val="bg1"/>
                </a:solidFill>
              </a:rPr>
              <a:t>Defect reduction</a:t>
            </a:r>
          </a:p>
          <a:p>
            <a:pPr lvl="1"/>
            <a:r>
              <a:rPr lang="en-US" dirty="0">
                <a:solidFill>
                  <a:schemeClr val="bg1"/>
                </a:solidFill>
              </a:rPr>
              <a:t>Bridging reduced with staggered stiffeners compared to vertical wall </a:t>
            </a:r>
          </a:p>
          <a:p>
            <a:pPr lvl="1"/>
            <a:r>
              <a:rPr lang="en-US" dirty="0">
                <a:solidFill>
                  <a:schemeClr val="bg1"/>
                </a:solidFill>
              </a:rPr>
              <a:t>Fewer stiffener plies between each skin ply</a:t>
            </a:r>
          </a:p>
          <a:p>
            <a:pPr lvl="1"/>
            <a:r>
              <a:rPr lang="en-US" dirty="0">
                <a:solidFill>
                  <a:schemeClr val="bg1"/>
                </a:solidFill>
              </a:rPr>
              <a:t>Four-tow stiffener width provides better stiffening impacts and more gradual tapered edge</a:t>
            </a:r>
          </a:p>
          <a:p>
            <a:pPr lvl="1"/>
            <a:r>
              <a:rPr lang="en-US" dirty="0">
                <a:solidFill>
                  <a:schemeClr val="bg1"/>
                </a:solidFill>
              </a:rPr>
              <a:t>Regular debulking to reduce compounding bridging effects</a:t>
            </a:r>
          </a:p>
          <a:p>
            <a:pPr lvl="1"/>
            <a:endParaRPr lang="en-US" dirty="0">
              <a:solidFill>
                <a:schemeClr val="bg1"/>
              </a:solidFill>
            </a:endParaRPr>
          </a:p>
        </p:txBody>
      </p:sp>
      <p:grpSp>
        <p:nvGrpSpPr>
          <p:cNvPr id="89" name="Group 88">
            <a:extLst>
              <a:ext uri="{FF2B5EF4-FFF2-40B4-BE49-F238E27FC236}">
                <a16:creationId xmlns:a16="http://schemas.microsoft.com/office/drawing/2014/main" id="{E4F3E015-A9A4-10C8-7B0D-06182FE3AB10}"/>
              </a:ext>
            </a:extLst>
          </p:cNvPr>
          <p:cNvGrpSpPr/>
          <p:nvPr/>
        </p:nvGrpSpPr>
        <p:grpSpPr>
          <a:xfrm>
            <a:off x="1066800" y="1234788"/>
            <a:ext cx="3276600" cy="2118610"/>
            <a:chOff x="2717321" y="33885"/>
            <a:chExt cx="2682330" cy="1751757"/>
          </a:xfrm>
        </p:grpSpPr>
        <p:grpSp>
          <p:nvGrpSpPr>
            <p:cNvPr id="90" name="Group 89">
              <a:extLst>
                <a:ext uri="{FF2B5EF4-FFF2-40B4-BE49-F238E27FC236}">
                  <a16:creationId xmlns:a16="http://schemas.microsoft.com/office/drawing/2014/main" id="{A27BD6D3-7CB5-6EED-0879-0B3CB80079A6}"/>
                </a:ext>
              </a:extLst>
            </p:cNvPr>
            <p:cNvGrpSpPr/>
            <p:nvPr/>
          </p:nvGrpSpPr>
          <p:grpSpPr>
            <a:xfrm>
              <a:off x="2729784" y="33885"/>
              <a:ext cx="2669867" cy="1751757"/>
              <a:chOff x="2729784" y="33885"/>
              <a:chExt cx="2669867" cy="1751757"/>
            </a:xfrm>
          </p:grpSpPr>
          <p:grpSp>
            <p:nvGrpSpPr>
              <p:cNvPr id="96" name="Group 95">
                <a:extLst>
                  <a:ext uri="{FF2B5EF4-FFF2-40B4-BE49-F238E27FC236}">
                    <a16:creationId xmlns:a16="http://schemas.microsoft.com/office/drawing/2014/main" id="{2E4B7C1C-B84B-FB3D-90ED-37688193DACA}"/>
                  </a:ext>
                </a:extLst>
              </p:cNvPr>
              <p:cNvGrpSpPr/>
              <p:nvPr/>
            </p:nvGrpSpPr>
            <p:grpSpPr>
              <a:xfrm>
                <a:off x="2729784" y="33885"/>
                <a:ext cx="2669867" cy="1751757"/>
                <a:chOff x="2256312" y="29688"/>
                <a:chExt cx="2741295" cy="1534795"/>
              </a:xfrm>
            </p:grpSpPr>
            <p:pic>
              <p:nvPicPr>
                <p:cNvPr id="104" name="Picture 103">
                  <a:extLst>
                    <a:ext uri="{FF2B5EF4-FFF2-40B4-BE49-F238E27FC236}">
                      <a16:creationId xmlns:a16="http://schemas.microsoft.com/office/drawing/2014/main" id="{AE6B497A-B03D-DD54-953C-F37AEA24D0A2}"/>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bwMode="auto">
                <a:xfrm>
                  <a:off x="2256312" y="29688"/>
                  <a:ext cx="2741295" cy="1534795"/>
                </a:xfrm>
                <a:prstGeom prst="rect">
                  <a:avLst/>
                </a:prstGeom>
                <a:noFill/>
                <a:ln>
                  <a:noFill/>
                </a:ln>
                <a:extLst>
                  <a:ext uri="{53640926-AAD7-44D8-BBD7-CCE9431645EC}">
                    <a14:shadowObscured xmlns:a14="http://schemas.microsoft.com/office/drawing/2010/main"/>
                  </a:ext>
                </a:extLst>
              </p:spPr>
            </p:pic>
            <p:cxnSp>
              <p:nvCxnSpPr>
                <p:cNvPr id="100" name="Straight Arrow Connector 99">
                  <a:extLst>
                    <a:ext uri="{FF2B5EF4-FFF2-40B4-BE49-F238E27FC236}">
                      <a16:creationId xmlns:a16="http://schemas.microsoft.com/office/drawing/2014/main" id="{D0DFF593-E455-D380-B5A1-078DE1DD93BC}"/>
                    </a:ext>
                  </a:extLst>
                </p:cNvPr>
                <p:cNvCxnSpPr/>
                <p:nvPr/>
              </p:nvCxnSpPr>
              <p:spPr>
                <a:xfrm flipH="1">
                  <a:off x="3628217" y="867486"/>
                  <a:ext cx="171640" cy="267194"/>
                </a:xfrm>
                <a:prstGeom prst="straightConnector1">
                  <a:avLst/>
                </a:prstGeom>
                <a:ln>
                  <a:solidFill>
                    <a:srgbClr val="DE7808"/>
                  </a:solidFill>
                  <a:tailEnd type="triangle"/>
                </a:ln>
              </p:spPr>
              <p:style>
                <a:lnRef idx="1">
                  <a:schemeClr val="accent2"/>
                </a:lnRef>
                <a:fillRef idx="0">
                  <a:schemeClr val="accent2"/>
                </a:fillRef>
                <a:effectRef idx="0">
                  <a:schemeClr val="accent2"/>
                </a:effectRef>
                <a:fontRef idx="minor">
                  <a:schemeClr val="tx1"/>
                </a:fontRef>
              </p:style>
            </p:cxnSp>
            <p:cxnSp>
              <p:nvCxnSpPr>
                <p:cNvPr id="101" name="Straight Arrow Connector 100">
                  <a:extLst>
                    <a:ext uri="{FF2B5EF4-FFF2-40B4-BE49-F238E27FC236}">
                      <a16:creationId xmlns:a16="http://schemas.microsoft.com/office/drawing/2014/main" id="{9DF7DC28-4A62-15ED-0BF7-E25B17C2C9F3}"/>
                    </a:ext>
                  </a:extLst>
                </p:cNvPr>
                <p:cNvCxnSpPr/>
                <p:nvPr/>
              </p:nvCxnSpPr>
              <p:spPr>
                <a:xfrm flipV="1">
                  <a:off x="4118451" y="642920"/>
                  <a:ext cx="469192" cy="48739"/>
                </a:xfrm>
                <a:prstGeom prst="straightConnector1">
                  <a:avLst/>
                </a:prstGeom>
                <a:ln>
                  <a:solidFill>
                    <a:srgbClr val="DE7808"/>
                  </a:solidFill>
                  <a:tailEnd type="triangle"/>
                </a:ln>
              </p:spPr>
              <p:style>
                <a:lnRef idx="1">
                  <a:schemeClr val="accent2"/>
                </a:lnRef>
                <a:fillRef idx="0">
                  <a:schemeClr val="accent2"/>
                </a:fillRef>
                <a:effectRef idx="0">
                  <a:schemeClr val="accent2"/>
                </a:effectRef>
                <a:fontRef idx="minor">
                  <a:schemeClr val="tx1"/>
                </a:fontRef>
              </p:style>
            </p:cxnSp>
            <p:sp>
              <p:nvSpPr>
                <p:cNvPr id="102" name="Text Box 2">
                  <a:extLst>
                    <a:ext uri="{FF2B5EF4-FFF2-40B4-BE49-F238E27FC236}">
                      <a16:creationId xmlns:a16="http://schemas.microsoft.com/office/drawing/2014/main" id="{5524326E-BF76-8723-1C40-1E228A824F68}"/>
                    </a:ext>
                  </a:extLst>
                </p:cNvPr>
                <p:cNvSpPr txBox="1">
                  <a:spLocks noChangeArrowheads="1"/>
                </p:cNvSpPr>
                <p:nvPr/>
              </p:nvSpPr>
              <p:spPr bwMode="auto">
                <a:xfrm>
                  <a:off x="3431406" y="613170"/>
                  <a:ext cx="875609" cy="308306"/>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400" dirty="0">
                      <a:solidFill>
                        <a:srgbClr val="ED7D31"/>
                      </a:solidFill>
                      <a:effectLst/>
                      <a:latin typeface="+mj-lt"/>
                      <a:ea typeface="Times New Roman" panose="02020603050405020304" pitchFamily="18" charset="0"/>
                    </a:rPr>
                    <a:t>Bridging</a:t>
                  </a:r>
                  <a:endParaRPr lang="en-US" sz="1400" dirty="0">
                    <a:effectLst/>
                    <a:latin typeface="+mj-lt"/>
                    <a:ea typeface="Times New Roman" panose="02020603050405020304" pitchFamily="18" charset="0"/>
                  </a:endParaRPr>
                </a:p>
              </p:txBody>
            </p:sp>
          </p:grpSp>
          <p:sp>
            <p:nvSpPr>
              <p:cNvPr id="93" name="TextBox 29">
                <a:extLst>
                  <a:ext uri="{FF2B5EF4-FFF2-40B4-BE49-F238E27FC236}">
                    <a16:creationId xmlns:a16="http://schemas.microsoft.com/office/drawing/2014/main" id="{44959D82-B2CA-550E-DC4F-DB227341F347}"/>
                  </a:ext>
                </a:extLst>
              </p:cNvPr>
              <p:cNvSpPr txBox="1"/>
              <p:nvPr/>
            </p:nvSpPr>
            <p:spPr>
              <a:xfrm>
                <a:off x="3623399" y="140350"/>
                <a:ext cx="1148487" cy="585216"/>
              </a:xfrm>
              <a:prstGeom prst="rect">
                <a:avLst/>
              </a:prstGeom>
              <a:noFill/>
            </p:spPr>
            <p:txBody>
              <a:bodyPr wrap="square" rtlCol="0">
                <a:noAutofit/>
              </a:bodyPr>
              <a:lstStyle/>
              <a:p>
                <a:pPr marL="0" marR="0" algn="ctr" eaLnBrk="0" fontAlgn="base" hangingPunct="0">
                  <a:spcBef>
                    <a:spcPts val="0"/>
                  </a:spcBef>
                  <a:spcAft>
                    <a:spcPts val="0"/>
                  </a:spcAft>
                </a:pPr>
                <a:r>
                  <a:rPr lang="en-US" sz="1400" kern="1200" dirty="0">
                    <a:solidFill>
                      <a:srgbClr val="DF9FFF"/>
                    </a:solidFill>
                    <a:effectLst/>
                    <a:latin typeface="+mj-lt"/>
                    <a:ea typeface="MS PGothic" panose="020B0600070205080204" pitchFamily="34" charset="-128"/>
                  </a:rPr>
                  <a:t>3.18-mm stagger</a:t>
                </a:r>
                <a:endParaRPr lang="en-US" sz="1200" dirty="0">
                  <a:effectLst/>
                  <a:latin typeface="+mj-lt"/>
                  <a:ea typeface="Times New Roman" panose="02020603050405020304" pitchFamily="18" charset="0"/>
                </a:endParaRPr>
              </a:p>
            </p:txBody>
          </p:sp>
        </p:grpSp>
        <p:sp>
          <p:nvSpPr>
            <p:cNvPr id="91" name="TextBox 25">
              <a:extLst>
                <a:ext uri="{FF2B5EF4-FFF2-40B4-BE49-F238E27FC236}">
                  <a16:creationId xmlns:a16="http://schemas.microsoft.com/office/drawing/2014/main" id="{AA919F1A-FA94-7AA9-EDC5-49D5A067B6D4}"/>
                </a:ext>
              </a:extLst>
            </p:cNvPr>
            <p:cNvSpPr txBox="1"/>
            <p:nvPr/>
          </p:nvSpPr>
          <p:spPr>
            <a:xfrm>
              <a:off x="2717321" y="362309"/>
              <a:ext cx="1148487" cy="358445"/>
            </a:xfrm>
            <a:prstGeom prst="rect">
              <a:avLst/>
            </a:prstGeom>
            <a:noFill/>
          </p:spPr>
          <p:txBody>
            <a:bodyPr wrap="square" rtlCol="0">
              <a:noAutofit/>
            </a:bodyPr>
            <a:lstStyle/>
            <a:p>
              <a:pPr marL="0" marR="0" eaLnBrk="0" fontAlgn="base" hangingPunct="0">
                <a:spcBef>
                  <a:spcPts val="0"/>
                </a:spcBef>
                <a:spcAft>
                  <a:spcPts val="0"/>
                </a:spcAft>
              </a:pPr>
              <a:r>
                <a:rPr lang="en-US" sz="1400" kern="1200" dirty="0">
                  <a:solidFill>
                    <a:srgbClr val="FFFF00"/>
                  </a:solidFill>
                  <a:effectLst/>
                  <a:latin typeface="+mj-lt"/>
                  <a:ea typeface="MS PGothic" panose="020B0600070205080204" pitchFamily="34" charset="-128"/>
                </a:rPr>
                <a:t>No stagger</a:t>
              </a:r>
              <a:endParaRPr lang="en-US" sz="1200" dirty="0">
                <a:effectLst/>
                <a:latin typeface="+mj-lt"/>
                <a:ea typeface="Times New Roman" panose="02020603050405020304" pitchFamily="18" charset="0"/>
              </a:endParaRPr>
            </a:p>
          </p:txBody>
        </p:sp>
      </p:grpSp>
      <p:grpSp>
        <p:nvGrpSpPr>
          <p:cNvPr id="109" name="Group 108">
            <a:extLst>
              <a:ext uri="{FF2B5EF4-FFF2-40B4-BE49-F238E27FC236}">
                <a16:creationId xmlns:a16="http://schemas.microsoft.com/office/drawing/2014/main" id="{DBFDBFFC-F8C5-1FF0-9E2A-901666ED76C7}"/>
              </a:ext>
            </a:extLst>
          </p:cNvPr>
          <p:cNvGrpSpPr/>
          <p:nvPr/>
        </p:nvGrpSpPr>
        <p:grpSpPr>
          <a:xfrm>
            <a:off x="372735" y="3506281"/>
            <a:ext cx="4664731" cy="2249089"/>
            <a:chOff x="0" y="0"/>
            <a:chExt cx="3877373" cy="1753984"/>
          </a:xfrm>
        </p:grpSpPr>
        <p:grpSp>
          <p:nvGrpSpPr>
            <p:cNvPr id="111" name="Group 110">
              <a:extLst>
                <a:ext uri="{FF2B5EF4-FFF2-40B4-BE49-F238E27FC236}">
                  <a16:creationId xmlns:a16="http://schemas.microsoft.com/office/drawing/2014/main" id="{B2328BCB-FAA9-46FF-0D95-C56E06023C5D}"/>
                </a:ext>
              </a:extLst>
            </p:cNvPr>
            <p:cNvGrpSpPr/>
            <p:nvPr/>
          </p:nvGrpSpPr>
          <p:grpSpPr>
            <a:xfrm>
              <a:off x="0" y="0"/>
              <a:ext cx="3877373" cy="1699803"/>
              <a:chOff x="0" y="0"/>
              <a:chExt cx="3877373" cy="1699803"/>
            </a:xfrm>
          </p:grpSpPr>
          <p:pic>
            <p:nvPicPr>
              <p:cNvPr id="113" name="Picture 112">
                <a:extLst>
                  <a:ext uri="{FF2B5EF4-FFF2-40B4-BE49-F238E27FC236}">
                    <a16:creationId xmlns:a16="http://schemas.microsoft.com/office/drawing/2014/main" id="{86F79415-3C17-967F-6105-D014C301A4B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34694"/>
              <a:stretch/>
            </p:blipFill>
            <p:spPr bwMode="auto">
              <a:xfrm>
                <a:off x="0" y="206694"/>
                <a:ext cx="3877373" cy="1493109"/>
              </a:xfrm>
              <a:prstGeom prst="rect">
                <a:avLst/>
              </a:prstGeom>
              <a:noFill/>
              <a:ln>
                <a:noFill/>
              </a:ln>
              <a:extLst>
                <a:ext uri="{53640926-AAD7-44D8-BBD7-CCE9431645EC}">
                  <a14:shadowObscured xmlns:a14="http://schemas.microsoft.com/office/drawing/2010/main"/>
                </a:ext>
              </a:extLst>
            </p:spPr>
          </p:pic>
          <p:grpSp>
            <p:nvGrpSpPr>
              <p:cNvPr id="114" name="Group 113">
                <a:extLst>
                  <a:ext uri="{FF2B5EF4-FFF2-40B4-BE49-F238E27FC236}">
                    <a16:creationId xmlns:a16="http://schemas.microsoft.com/office/drawing/2014/main" id="{470DCEBB-839B-4CA8-34A5-E0D4031D1B28}"/>
                  </a:ext>
                </a:extLst>
              </p:cNvPr>
              <p:cNvGrpSpPr/>
              <p:nvPr/>
            </p:nvGrpSpPr>
            <p:grpSpPr>
              <a:xfrm>
                <a:off x="463274" y="0"/>
                <a:ext cx="2963860" cy="255905"/>
                <a:chOff x="112153" y="0"/>
                <a:chExt cx="2964106" cy="255905"/>
              </a:xfrm>
            </p:grpSpPr>
            <p:sp>
              <p:nvSpPr>
                <p:cNvPr id="115" name="Text Box 2">
                  <a:extLst>
                    <a:ext uri="{FF2B5EF4-FFF2-40B4-BE49-F238E27FC236}">
                      <a16:creationId xmlns:a16="http://schemas.microsoft.com/office/drawing/2014/main" id="{B25EFE93-F19E-1414-5CFA-FBBCFA2C5907}"/>
                    </a:ext>
                  </a:extLst>
                </p:cNvPr>
                <p:cNvSpPr txBox="1">
                  <a:spLocks noChangeArrowheads="1"/>
                </p:cNvSpPr>
                <p:nvPr/>
              </p:nvSpPr>
              <p:spPr bwMode="auto">
                <a:xfrm>
                  <a:off x="112153" y="0"/>
                  <a:ext cx="903644" cy="255905"/>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400" dirty="0">
                      <a:effectLst/>
                      <a:latin typeface="+mj-lt"/>
                      <a:ea typeface="Times New Roman" panose="02020603050405020304" pitchFamily="18" charset="0"/>
                    </a:rPr>
                    <a:t>Pre-Debulk</a:t>
                  </a:r>
                  <a:endParaRPr lang="en-US" sz="2000" dirty="0">
                    <a:effectLst/>
                    <a:latin typeface="+mj-lt"/>
                    <a:ea typeface="Times New Roman" panose="02020603050405020304" pitchFamily="18" charset="0"/>
                  </a:endParaRPr>
                </a:p>
              </p:txBody>
            </p:sp>
            <p:sp>
              <p:nvSpPr>
                <p:cNvPr id="116" name="Text Box 2">
                  <a:extLst>
                    <a:ext uri="{FF2B5EF4-FFF2-40B4-BE49-F238E27FC236}">
                      <a16:creationId xmlns:a16="http://schemas.microsoft.com/office/drawing/2014/main" id="{6E0359DD-861A-DD1B-BB13-F7075B6D8F38}"/>
                    </a:ext>
                  </a:extLst>
                </p:cNvPr>
                <p:cNvSpPr txBox="1">
                  <a:spLocks noChangeArrowheads="1"/>
                </p:cNvSpPr>
                <p:nvPr/>
              </p:nvSpPr>
              <p:spPr bwMode="auto">
                <a:xfrm>
                  <a:off x="1936076" y="0"/>
                  <a:ext cx="1140183" cy="255905"/>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400" dirty="0">
                      <a:effectLst/>
                      <a:latin typeface="+mj-lt"/>
                      <a:ea typeface="Times New Roman" panose="02020603050405020304" pitchFamily="18" charset="0"/>
                    </a:rPr>
                    <a:t>Post-Debulk</a:t>
                  </a:r>
                  <a:endParaRPr lang="en-US" sz="2000" dirty="0">
                    <a:effectLst/>
                    <a:latin typeface="+mj-lt"/>
                    <a:ea typeface="Times New Roman" panose="02020603050405020304" pitchFamily="18" charset="0"/>
                  </a:endParaRPr>
                </a:p>
              </p:txBody>
            </p:sp>
          </p:grpSp>
        </p:grpSp>
        <p:sp>
          <p:nvSpPr>
            <p:cNvPr id="112" name="Rectangle 111">
              <a:extLst>
                <a:ext uri="{FF2B5EF4-FFF2-40B4-BE49-F238E27FC236}">
                  <a16:creationId xmlns:a16="http://schemas.microsoft.com/office/drawing/2014/main" id="{7A4938FF-5A5C-AD64-379C-C1D1EB28052F}"/>
                </a:ext>
              </a:extLst>
            </p:cNvPr>
            <p:cNvSpPr/>
            <p:nvPr/>
          </p:nvSpPr>
          <p:spPr>
            <a:xfrm>
              <a:off x="1909267" y="175480"/>
              <a:ext cx="158071" cy="1578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4177622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006491"/>
                </a:solidFill>
              </a:rPr>
              <a:t>Integral Stiffener Applications</a:t>
            </a:r>
          </a:p>
        </p:txBody>
      </p:sp>
      <p:sp>
        <p:nvSpPr>
          <p:cNvPr id="7" name="Content Placeholder 6"/>
          <p:cNvSpPr>
            <a:spLocks noGrp="1"/>
          </p:cNvSpPr>
          <p:nvPr>
            <p:ph idx="1"/>
          </p:nvPr>
        </p:nvSpPr>
        <p:spPr>
          <a:xfrm>
            <a:off x="386628" y="2508282"/>
            <a:ext cx="11492984" cy="2051355"/>
          </a:xfrm>
        </p:spPr>
        <p:txBody>
          <a:bodyPr/>
          <a:lstStyle/>
          <a:p>
            <a:r>
              <a:rPr lang="en-US" sz="2800" dirty="0"/>
              <a:t>T</a:t>
            </a:r>
            <a:r>
              <a:rPr lang="en-US" sz="2800" dirty="0">
                <a:solidFill>
                  <a:schemeClr val="bg1"/>
                </a:solidFill>
              </a:rPr>
              <a:t>otal skin thickness optimized before adding integral stiffener</a:t>
            </a:r>
          </a:p>
          <a:p>
            <a:r>
              <a:rPr lang="en-US" sz="2800" dirty="0"/>
              <a:t>D</a:t>
            </a:r>
            <a:r>
              <a:rPr lang="en-US" sz="2800" dirty="0">
                <a:solidFill>
                  <a:schemeClr val="bg1"/>
                </a:solidFill>
              </a:rPr>
              <a:t>ifferences between optimization and final laminate based on manufacturing ease and reliability</a:t>
            </a:r>
          </a:p>
          <a:p>
            <a:r>
              <a:rPr lang="en-US" sz="2800" dirty="0"/>
              <a:t>Panels programmed and manufactured at ISAAC with extra trim area</a:t>
            </a:r>
            <a:endParaRPr lang="en-US" sz="2800" dirty="0">
              <a:solidFill>
                <a:schemeClr val="bg1"/>
              </a:solidFill>
            </a:endParaRPr>
          </a:p>
        </p:txBody>
      </p:sp>
      <p:grpSp>
        <p:nvGrpSpPr>
          <p:cNvPr id="44" name="Group 43">
            <a:extLst>
              <a:ext uri="{FF2B5EF4-FFF2-40B4-BE49-F238E27FC236}">
                <a16:creationId xmlns:a16="http://schemas.microsoft.com/office/drawing/2014/main" id="{4D23D30B-F747-B5D4-7387-228777D8123E}"/>
              </a:ext>
            </a:extLst>
          </p:cNvPr>
          <p:cNvGrpSpPr/>
          <p:nvPr/>
        </p:nvGrpSpPr>
        <p:grpSpPr>
          <a:xfrm>
            <a:off x="902784" y="4527089"/>
            <a:ext cx="8604547" cy="2281146"/>
            <a:chOff x="902784" y="4527089"/>
            <a:chExt cx="8604547" cy="2281146"/>
          </a:xfrm>
        </p:grpSpPr>
        <p:grpSp>
          <p:nvGrpSpPr>
            <p:cNvPr id="3" name="Group 2">
              <a:extLst>
                <a:ext uri="{FF2B5EF4-FFF2-40B4-BE49-F238E27FC236}">
                  <a16:creationId xmlns:a16="http://schemas.microsoft.com/office/drawing/2014/main" id="{9DEB59CC-C71E-B2F3-3D41-8105325D32DF}"/>
                </a:ext>
              </a:extLst>
            </p:cNvPr>
            <p:cNvGrpSpPr/>
            <p:nvPr/>
          </p:nvGrpSpPr>
          <p:grpSpPr>
            <a:xfrm>
              <a:off x="2455626" y="4527089"/>
              <a:ext cx="5531992" cy="304536"/>
              <a:chOff x="2434519" y="4458792"/>
              <a:chExt cx="5531992" cy="304536"/>
            </a:xfrm>
          </p:grpSpPr>
          <p:sp>
            <p:nvSpPr>
              <p:cNvPr id="39" name="Text Box 2">
                <a:extLst>
                  <a:ext uri="{FF2B5EF4-FFF2-40B4-BE49-F238E27FC236}">
                    <a16:creationId xmlns:a16="http://schemas.microsoft.com/office/drawing/2014/main" id="{E19DEE6F-05E8-923A-173F-4AE49563FD52}"/>
                  </a:ext>
                </a:extLst>
              </p:cNvPr>
              <p:cNvSpPr txBox="1">
                <a:spLocks noChangeArrowheads="1"/>
              </p:cNvSpPr>
              <p:nvPr/>
            </p:nvSpPr>
            <p:spPr bwMode="auto">
              <a:xfrm>
                <a:off x="2434519" y="4461824"/>
                <a:ext cx="918817" cy="301504"/>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400" dirty="0">
                    <a:effectLst/>
                    <a:latin typeface="+mj-lt"/>
                    <a:ea typeface="Times New Roman" panose="02020603050405020304" pitchFamily="18" charset="0"/>
                  </a:rPr>
                  <a:t>Inboard</a:t>
                </a:r>
              </a:p>
            </p:txBody>
          </p:sp>
          <p:sp>
            <p:nvSpPr>
              <p:cNvPr id="40" name="Text Box 2">
                <a:extLst>
                  <a:ext uri="{FF2B5EF4-FFF2-40B4-BE49-F238E27FC236}">
                    <a16:creationId xmlns:a16="http://schemas.microsoft.com/office/drawing/2014/main" id="{EC3792E0-2F34-C205-ACF2-6B863B183E6C}"/>
                  </a:ext>
                </a:extLst>
              </p:cNvPr>
              <p:cNvSpPr txBox="1">
                <a:spLocks noChangeArrowheads="1"/>
              </p:cNvSpPr>
              <p:nvPr/>
            </p:nvSpPr>
            <p:spPr bwMode="auto">
              <a:xfrm>
                <a:off x="6975179" y="4458792"/>
                <a:ext cx="991332" cy="301504"/>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400" dirty="0">
                    <a:latin typeface="+mj-lt"/>
                    <a:ea typeface="Times New Roman" panose="02020603050405020304" pitchFamily="18" charset="0"/>
                  </a:rPr>
                  <a:t>Out</a:t>
                </a:r>
                <a:r>
                  <a:rPr lang="en-US" sz="1400" dirty="0">
                    <a:effectLst/>
                    <a:latin typeface="+mj-lt"/>
                    <a:ea typeface="Times New Roman" panose="02020603050405020304" pitchFamily="18" charset="0"/>
                  </a:rPr>
                  <a:t>board</a:t>
                </a:r>
              </a:p>
            </p:txBody>
          </p:sp>
        </p:grpSp>
        <p:pic>
          <p:nvPicPr>
            <p:cNvPr id="41" name="Picture 40" descr="A picture containing indoor, sport&#10;&#10;AI-generated content may be incorrect.">
              <a:extLst>
                <a:ext uri="{FF2B5EF4-FFF2-40B4-BE49-F238E27FC236}">
                  <a16:creationId xmlns:a16="http://schemas.microsoft.com/office/drawing/2014/main" id="{2FC9977A-4E7C-50CE-3EDE-8775A2365A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679" t="1112" r="29798" b="14330"/>
            <a:stretch/>
          </p:blipFill>
          <p:spPr>
            <a:xfrm rot="5400000">
              <a:off x="1973337" y="3761072"/>
              <a:ext cx="1883397" cy="4024504"/>
            </a:xfrm>
            <a:prstGeom prst="rect">
              <a:avLst/>
            </a:prstGeom>
          </p:spPr>
        </p:pic>
        <p:pic>
          <p:nvPicPr>
            <p:cNvPr id="43" name="Picture 42" descr="A picture containing text&#10;&#10;AI-generated content may be incorrect.">
              <a:extLst>
                <a:ext uri="{FF2B5EF4-FFF2-40B4-BE49-F238E27FC236}">
                  <a16:creationId xmlns:a16="http://schemas.microsoft.com/office/drawing/2014/main" id="{190BA66E-1ADA-69D5-7DEF-1D53713B0E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778" t="9212" r="5555" b="18333"/>
            <a:stretch/>
          </p:blipFill>
          <p:spPr>
            <a:xfrm>
              <a:off x="5482826" y="4893812"/>
              <a:ext cx="4024505" cy="1914423"/>
            </a:xfrm>
            <a:prstGeom prst="rect">
              <a:avLst/>
            </a:prstGeom>
          </p:spPr>
        </p:pic>
      </p:grpSp>
      <p:grpSp>
        <p:nvGrpSpPr>
          <p:cNvPr id="27" name="Group 26">
            <a:extLst>
              <a:ext uri="{FF2B5EF4-FFF2-40B4-BE49-F238E27FC236}">
                <a16:creationId xmlns:a16="http://schemas.microsoft.com/office/drawing/2014/main" id="{EEC9076B-FF17-5A11-FA53-32CC5CF94EF6}"/>
              </a:ext>
            </a:extLst>
          </p:cNvPr>
          <p:cNvGrpSpPr/>
          <p:nvPr/>
        </p:nvGrpSpPr>
        <p:grpSpPr>
          <a:xfrm>
            <a:off x="92360" y="1136550"/>
            <a:ext cx="12011181" cy="1378050"/>
            <a:chOff x="156277" y="1100420"/>
            <a:chExt cx="12011181" cy="1378050"/>
          </a:xfrm>
        </p:grpSpPr>
        <p:grpSp>
          <p:nvGrpSpPr>
            <p:cNvPr id="2" name="Group 1">
              <a:extLst>
                <a:ext uri="{FF2B5EF4-FFF2-40B4-BE49-F238E27FC236}">
                  <a16:creationId xmlns:a16="http://schemas.microsoft.com/office/drawing/2014/main" id="{C8D107E4-0222-3DA9-555B-4ED75B3DAA5A}"/>
                </a:ext>
              </a:extLst>
            </p:cNvPr>
            <p:cNvGrpSpPr/>
            <p:nvPr/>
          </p:nvGrpSpPr>
          <p:grpSpPr>
            <a:xfrm>
              <a:off x="156277" y="1553798"/>
              <a:ext cx="5935981" cy="779566"/>
              <a:chOff x="7385" y="81886"/>
              <a:chExt cx="5935981" cy="779787"/>
            </a:xfrm>
          </p:grpSpPr>
          <p:grpSp>
            <p:nvGrpSpPr>
              <p:cNvPr id="13" name="Group 12">
                <a:extLst>
                  <a:ext uri="{FF2B5EF4-FFF2-40B4-BE49-F238E27FC236}">
                    <a16:creationId xmlns:a16="http://schemas.microsoft.com/office/drawing/2014/main" id="{9CEF2F79-8D73-3021-B566-EFD0230D8805}"/>
                  </a:ext>
                </a:extLst>
              </p:cNvPr>
              <p:cNvGrpSpPr/>
              <p:nvPr/>
            </p:nvGrpSpPr>
            <p:grpSpPr>
              <a:xfrm>
                <a:off x="7385" y="81886"/>
                <a:ext cx="5935981" cy="779787"/>
                <a:chOff x="7389" y="74999"/>
                <a:chExt cx="5939790" cy="714202"/>
              </a:xfrm>
            </p:grpSpPr>
            <p:grpSp>
              <p:nvGrpSpPr>
                <p:cNvPr id="16" name="Group 15">
                  <a:extLst>
                    <a:ext uri="{FF2B5EF4-FFF2-40B4-BE49-F238E27FC236}">
                      <a16:creationId xmlns:a16="http://schemas.microsoft.com/office/drawing/2014/main" id="{EE70B8E6-8C70-8259-1C4E-9EDD83B2AC44}"/>
                    </a:ext>
                  </a:extLst>
                </p:cNvPr>
                <p:cNvGrpSpPr/>
                <p:nvPr/>
              </p:nvGrpSpPr>
              <p:grpSpPr>
                <a:xfrm>
                  <a:off x="7389" y="74999"/>
                  <a:ext cx="5939790" cy="686043"/>
                  <a:chOff x="7389" y="74999"/>
                  <a:chExt cx="5939790" cy="686043"/>
                </a:xfrm>
              </p:grpSpPr>
              <p:grpSp>
                <p:nvGrpSpPr>
                  <p:cNvPr id="26" name="Group 25">
                    <a:extLst>
                      <a:ext uri="{FF2B5EF4-FFF2-40B4-BE49-F238E27FC236}">
                        <a16:creationId xmlns:a16="http://schemas.microsoft.com/office/drawing/2014/main" id="{59B6D5C1-4E35-1FFF-3000-D35F9DC8328B}"/>
                      </a:ext>
                    </a:extLst>
                  </p:cNvPr>
                  <p:cNvGrpSpPr/>
                  <p:nvPr/>
                </p:nvGrpSpPr>
                <p:grpSpPr>
                  <a:xfrm>
                    <a:off x="7389" y="74999"/>
                    <a:ext cx="5939790" cy="686043"/>
                    <a:chOff x="7389" y="74999"/>
                    <a:chExt cx="5939790" cy="686043"/>
                  </a:xfrm>
                </p:grpSpPr>
                <p:pic>
                  <p:nvPicPr>
                    <p:cNvPr id="28" name="Picture 27">
                      <a:extLst>
                        <a:ext uri="{FF2B5EF4-FFF2-40B4-BE49-F238E27FC236}">
                          <a16:creationId xmlns:a16="http://schemas.microsoft.com/office/drawing/2014/main" id="{5B4E6D91-439F-396C-0A0D-8120BC6B42F1}"/>
                        </a:ext>
                      </a:extLst>
                    </p:cNvPr>
                    <p:cNvPicPr>
                      <a:picLocks noChangeAspect="1"/>
                    </p:cNvPicPr>
                    <p:nvPr/>
                  </p:nvPicPr>
                  <p:blipFill rotWithShape="1">
                    <a:blip r:embed="rId5">
                      <a:extLst>
                        <a:ext uri="{28A0092B-C50C-407E-A947-70E740481C1C}">
                          <a14:useLocalDpi xmlns:a14="http://schemas.microsoft.com/office/drawing/2010/main" val="0"/>
                        </a:ext>
                      </a:extLst>
                    </a:blip>
                    <a:srcRect t="9923"/>
                    <a:stretch/>
                  </p:blipFill>
                  <p:spPr bwMode="auto">
                    <a:xfrm>
                      <a:off x="7389" y="114612"/>
                      <a:ext cx="5939790" cy="646430"/>
                    </a:xfrm>
                    <a:prstGeom prst="rect">
                      <a:avLst/>
                    </a:prstGeom>
                    <a:ln>
                      <a:noFill/>
                    </a:ln>
                    <a:extLst>
                      <a:ext uri="{53640926-AAD7-44D8-BBD7-CCE9431645EC}">
                        <a14:shadowObscured xmlns:a14="http://schemas.microsoft.com/office/drawing/2010/main"/>
                      </a:ext>
                    </a:extLst>
                  </p:spPr>
                </p:pic>
                <p:sp>
                  <p:nvSpPr>
                    <p:cNvPr id="29" name="Text Box 2">
                      <a:extLst>
                        <a:ext uri="{FF2B5EF4-FFF2-40B4-BE49-F238E27FC236}">
                          <a16:creationId xmlns:a16="http://schemas.microsoft.com/office/drawing/2014/main" id="{3E8CE0E9-48BD-9102-AEC8-EF49559F4242}"/>
                        </a:ext>
                      </a:extLst>
                    </p:cNvPr>
                    <p:cNvSpPr txBox="1">
                      <a:spLocks noChangeArrowheads="1"/>
                    </p:cNvSpPr>
                    <p:nvPr/>
                  </p:nvSpPr>
                  <p:spPr bwMode="auto">
                    <a:xfrm>
                      <a:off x="1205344" y="74999"/>
                      <a:ext cx="866380" cy="276224"/>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400" dirty="0">
                          <a:effectLst/>
                          <a:latin typeface="+mj-lt"/>
                          <a:ea typeface="Times New Roman" panose="02020603050405020304" pitchFamily="18" charset="0"/>
                        </a:rPr>
                        <a:t>Inboard</a:t>
                      </a:r>
                    </a:p>
                  </p:txBody>
                </p:sp>
                <p:sp>
                  <p:nvSpPr>
                    <p:cNvPr id="30" name="Text Box 2">
                      <a:extLst>
                        <a:ext uri="{FF2B5EF4-FFF2-40B4-BE49-F238E27FC236}">
                          <a16:creationId xmlns:a16="http://schemas.microsoft.com/office/drawing/2014/main" id="{0AB1B7C5-FF52-FD5F-7809-E8A66F9BEAF0}"/>
                        </a:ext>
                      </a:extLst>
                    </p:cNvPr>
                    <p:cNvSpPr txBox="1">
                      <a:spLocks noChangeArrowheads="1"/>
                    </p:cNvSpPr>
                    <p:nvPr/>
                  </p:nvSpPr>
                  <p:spPr bwMode="auto">
                    <a:xfrm>
                      <a:off x="3678976" y="74999"/>
                      <a:ext cx="985211" cy="276224"/>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400" dirty="0">
                          <a:effectLst/>
                          <a:latin typeface="+mj-lt"/>
                          <a:ea typeface="Times New Roman" panose="02020603050405020304" pitchFamily="18" charset="0"/>
                        </a:rPr>
                        <a:t>Outboard</a:t>
                      </a:r>
                    </a:p>
                  </p:txBody>
                </p:sp>
              </p:grpSp>
              <p:sp>
                <p:nvSpPr>
                  <p:cNvPr id="22" name="Rectangle 21">
                    <a:extLst>
                      <a:ext uri="{FF2B5EF4-FFF2-40B4-BE49-F238E27FC236}">
                        <a16:creationId xmlns:a16="http://schemas.microsoft.com/office/drawing/2014/main" id="{24270E0B-7F43-FF57-798C-90BF380EB8F0}"/>
                      </a:ext>
                    </a:extLst>
                  </p:cNvPr>
                  <p:cNvSpPr/>
                  <p:nvPr/>
                </p:nvSpPr>
                <p:spPr>
                  <a:xfrm>
                    <a:off x="526694" y="607162"/>
                    <a:ext cx="424282" cy="11704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Rectangle 22">
                    <a:extLst>
                      <a:ext uri="{FF2B5EF4-FFF2-40B4-BE49-F238E27FC236}">
                        <a16:creationId xmlns:a16="http://schemas.microsoft.com/office/drawing/2014/main" id="{F36FE7C3-8A3F-2542-6897-6ED69900E7EE}"/>
                      </a:ext>
                    </a:extLst>
                  </p:cNvPr>
                  <p:cNvSpPr/>
                  <p:nvPr/>
                </p:nvSpPr>
                <p:spPr>
                  <a:xfrm>
                    <a:off x="1748333" y="614477"/>
                    <a:ext cx="424282" cy="11704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Rectangle 23">
                    <a:extLst>
                      <a:ext uri="{FF2B5EF4-FFF2-40B4-BE49-F238E27FC236}">
                        <a16:creationId xmlns:a16="http://schemas.microsoft.com/office/drawing/2014/main" id="{2A502F25-2D88-21C7-066F-2D212BCE39AD}"/>
                      </a:ext>
                    </a:extLst>
                  </p:cNvPr>
                  <p:cNvSpPr/>
                  <p:nvPr/>
                </p:nvSpPr>
                <p:spPr>
                  <a:xfrm>
                    <a:off x="2977286" y="607162"/>
                    <a:ext cx="402336" cy="14570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Rectangle 24">
                    <a:extLst>
                      <a:ext uri="{FF2B5EF4-FFF2-40B4-BE49-F238E27FC236}">
                        <a16:creationId xmlns:a16="http://schemas.microsoft.com/office/drawing/2014/main" id="{3F93AA79-DD55-8030-0E41-81B09C9AA4D2}"/>
                      </a:ext>
                    </a:extLst>
                  </p:cNvPr>
                  <p:cNvSpPr/>
                  <p:nvPr/>
                </p:nvSpPr>
                <p:spPr>
                  <a:xfrm>
                    <a:off x="4506164" y="606806"/>
                    <a:ext cx="482802" cy="11697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7" name="Text Box 2">
                  <a:extLst>
                    <a:ext uri="{FF2B5EF4-FFF2-40B4-BE49-F238E27FC236}">
                      <a16:creationId xmlns:a16="http://schemas.microsoft.com/office/drawing/2014/main" id="{E51A6E93-463A-8B26-88DD-04CEA8DEFB11}"/>
                    </a:ext>
                  </a:extLst>
                </p:cNvPr>
                <p:cNvSpPr txBox="1">
                  <a:spLocks noChangeArrowheads="1"/>
                </p:cNvSpPr>
                <p:nvPr/>
              </p:nvSpPr>
              <p:spPr bwMode="auto">
                <a:xfrm>
                  <a:off x="418813" y="549087"/>
                  <a:ext cx="692437" cy="232409"/>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dirty="0">
                      <a:effectLst/>
                      <a:latin typeface="+mj-lt"/>
                      <a:ea typeface="Times New Roman" panose="02020603050405020304" pitchFamily="18" charset="0"/>
                    </a:rPr>
                    <a:t>40 plies</a:t>
                  </a:r>
                  <a:endParaRPr lang="en-US" dirty="0">
                    <a:effectLst/>
                    <a:latin typeface="+mj-lt"/>
                    <a:ea typeface="Times New Roman" panose="02020603050405020304" pitchFamily="18" charset="0"/>
                  </a:endParaRPr>
                </a:p>
              </p:txBody>
            </p:sp>
            <p:sp>
              <p:nvSpPr>
                <p:cNvPr id="18" name="Text Box 2">
                  <a:extLst>
                    <a:ext uri="{FF2B5EF4-FFF2-40B4-BE49-F238E27FC236}">
                      <a16:creationId xmlns:a16="http://schemas.microsoft.com/office/drawing/2014/main" id="{C87F02DD-A39E-9A53-AC1F-CC62177FCAD8}"/>
                    </a:ext>
                  </a:extLst>
                </p:cNvPr>
                <p:cNvSpPr txBox="1">
                  <a:spLocks noChangeArrowheads="1"/>
                </p:cNvSpPr>
                <p:nvPr/>
              </p:nvSpPr>
              <p:spPr bwMode="auto">
                <a:xfrm>
                  <a:off x="1637764" y="556792"/>
                  <a:ext cx="693153" cy="232409"/>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dirty="0">
                      <a:effectLst/>
                      <a:latin typeface="+mj-lt"/>
                      <a:ea typeface="Times New Roman" panose="02020603050405020304" pitchFamily="18" charset="0"/>
                    </a:rPr>
                    <a:t>36 plies</a:t>
                  </a:r>
                  <a:endParaRPr lang="en-US" dirty="0">
                    <a:effectLst/>
                    <a:latin typeface="+mj-lt"/>
                    <a:ea typeface="Times New Roman" panose="02020603050405020304" pitchFamily="18" charset="0"/>
                  </a:endParaRPr>
                </a:p>
              </p:txBody>
            </p:sp>
            <p:sp>
              <p:nvSpPr>
                <p:cNvPr id="19" name="Text Box 2">
                  <a:extLst>
                    <a:ext uri="{FF2B5EF4-FFF2-40B4-BE49-F238E27FC236}">
                      <a16:creationId xmlns:a16="http://schemas.microsoft.com/office/drawing/2014/main" id="{33185125-CBF6-E34E-BD87-76689B8C873C}"/>
                    </a:ext>
                  </a:extLst>
                </p:cNvPr>
                <p:cNvSpPr txBox="1">
                  <a:spLocks noChangeArrowheads="1"/>
                </p:cNvSpPr>
                <p:nvPr/>
              </p:nvSpPr>
              <p:spPr bwMode="auto">
                <a:xfrm>
                  <a:off x="2831877" y="556792"/>
                  <a:ext cx="693153" cy="232409"/>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dirty="0">
                      <a:effectLst/>
                      <a:latin typeface="+mj-lt"/>
                      <a:ea typeface="Times New Roman" panose="02020603050405020304" pitchFamily="18" charset="0"/>
                    </a:rPr>
                    <a:t>46 plies</a:t>
                  </a:r>
                  <a:endParaRPr lang="en-US" dirty="0">
                    <a:effectLst/>
                    <a:latin typeface="+mj-lt"/>
                    <a:ea typeface="Times New Roman" panose="02020603050405020304" pitchFamily="18" charset="0"/>
                  </a:endParaRPr>
                </a:p>
              </p:txBody>
            </p:sp>
            <p:sp>
              <p:nvSpPr>
                <p:cNvPr id="20" name="Text Box 2">
                  <a:extLst>
                    <a:ext uri="{FF2B5EF4-FFF2-40B4-BE49-F238E27FC236}">
                      <a16:creationId xmlns:a16="http://schemas.microsoft.com/office/drawing/2014/main" id="{A3E2D3EE-7DC2-E769-499D-991BA5E59B15}"/>
                    </a:ext>
                  </a:extLst>
                </p:cNvPr>
                <p:cNvSpPr txBox="1">
                  <a:spLocks noChangeArrowheads="1"/>
                </p:cNvSpPr>
                <p:nvPr/>
              </p:nvSpPr>
              <p:spPr bwMode="auto">
                <a:xfrm>
                  <a:off x="4367660" y="548680"/>
                  <a:ext cx="692437" cy="232409"/>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100" dirty="0">
                      <a:effectLst/>
                      <a:latin typeface="+mj-lt"/>
                      <a:ea typeface="Times New Roman" panose="02020603050405020304" pitchFamily="18" charset="0"/>
                    </a:rPr>
                    <a:t>16 plies</a:t>
                  </a:r>
                  <a:endParaRPr lang="en-US" dirty="0">
                    <a:effectLst/>
                    <a:latin typeface="+mj-lt"/>
                    <a:ea typeface="Times New Roman" panose="02020603050405020304" pitchFamily="18" charset="0"/>
                  </a:endParaRPr>
                </a:p>
              </p:txBody>
            </p:sp>
          </p:grpSp>
          <p:sp>
            <p:nvSpPr>
              <p:cNvPr id="14" name="Rectangle 13">
                <a:extLst>
                  <a:ext uri="{FF2B5EF4-FFF2-40B4-BE49-F238E27FC236}">
                    <a16:creationId xmlns:a16="http://schemas.microsoft.com/office/drawing/2014/main" id="{56013F2D-C0A4-66E6-E00D-8AA7B710E7E1}"/>
                  </a:ext>
                </a:extLst>
              </p:cNvPr>
              <p:cNvSpPr/>
              <p:nvPr/>
            </p:nvSpPr>
            <p:spPr>
              <a:xfrm>
                <a:off x="95098" y="117044"/>
                <a:ext cx="453542" cy="19780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a:extLst>
                  <a:ext uri="{FF2B5EF4-FFF2-40B4-BE49-F238E27FC236}">
                    <a16:creationId xmlns:a16="http://schemas.microsoft.com/office/drawing/2014/main" id="{8E7455F1-D481-03FA-4068-6CA366F88309}"/>
                  </a:ext>
                </a:extLst>
              </p:cNvPr>
              <p:cNvSpPr/>
              <p:nvPr/>
            </p:nvSpPr>
            <p:spPr>
              <a:xfrm>
                <a:off x="102413" y="658368"/>
                <a:ext cx="234087" cy="13898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4" name="Group 3">
              <a:extLst>
                <a:ext uri="{FF2B5EF4-FFF2-40B4-BE49-F238E27FC236}">
                  <a16:creationId xmlns:a16="http://schemas.microsoft.com/office/drawing/2014/main" id="{8DCFC08E-4379-9771-E863-D76FB76AD9FC}"/>
                </a:ext>
              </a:extLst>
            </p:cNvPr>
            <p:cNvGrpSpPr/>
            <p:nvPr/>
          </p:nvGrpSpPr>
          <p:grpSpPr>
            <a:xfrm>
              <a:off x="6265451" y="1340323"/>
              <a:ext cx="5902007" cy="1138147"/>
              <a:chOff x="0" y="0"/>
              <a:chExt cx="5902026" cy="1138269"/>
            </a:xfrm>
          </p:grpSpPr>
          <p:grpSp>
            <p:nvGrpSpPr>
              <p:cNvPr id="8" name="Group 7">
                <a:extLst>
                  <a:ext uri="{FF2B5EF4-FFF2-40B4-BE49-F238E27FC236}">
                    <a16:creationId xmlns:a16="http://schemas.microsoft.com/office/drawing/2014/main" id="{FDD536AD-AA1F-4C8A-0A01-6735EC71EFA2}"/>
                  </a:ext>
                </a:extLst>
              </p:cNvPr>
              <p:cNvGrpSpPr/>
              <p:nvPr/>
            </p:nvGrpSpPr>
            <p:grpSpPr>
              <a:xfrm>
                <a:off x="0" y="102359"/>
                <a:ext cx="5902026" cy="1035910"/>
                <a:chOff x="0" y="0"/>
                <a:chExt cx="5902026" cy="1035910"/>
              </a:xfrm>
            </p:grpSpPr>
            <p:pic>
              <p:nvPicPr>
                <p:cNvPr id="10" name="Picture 9">
                  <a:extLst>
                    <a:ext uri="{FF2B5EF4-FFF2-40B4-BE49-F238E27FC236}">
                      <a16:creationId xmlns:a16="http://schemas.microsoft.com/office/drawing/2014/main" id="{8A6FF19F-EAE7-3184-AB5D-93D14118E4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5902026" cy="1035910"/>
                </a:xfrm>
                <a:prstGeom prst="rect">
                  <a:avLst/>
                </a:prstGeom>
              </p:spPr>
            </p:pic>
            <p:sp>
              <p:nvSpPr>
                <p:cNvPr id="11" name="Rectangle 10">
                  <a:extLst>
                    <a:ext uri="{FF2B5EF4-FFF2-40B4-BE49-F238E27FC236}">
                      <a16:creationId xmlns:a16="http://schemas.microsoft.com/office/drawing/2014/main" id="{BBF079E0-264C-9BE7-311D-9377F46654CA}"/>
                    </a:ext>
                  </a:extLst>
                </p:cNvPr>
                <p:cNvSpPr/>
                <p:nvPr/>
              </p:nvSpPr>
              <p:spPr>
                <a:xfrm>
                  <a:off x="191069" y="327546"/>
                  <a:ext cx="453542" cy="19780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a:extLst>
                    <a:ext uri="{FF2B5EF4-FFF2-40B4-BE49-F238E27FC236}">
                      <a16:creationId xmlns:a16="http://schemas.microsoft.com/office/drawing/2014/main" id="{8FF55713-24C5-6D84-7690-1EBBEC0ADAEF}"/>
                    </a:ext>
                  </a:extLst>
                </p:cNvPr>
                <p:cNvSpPr/>
                <p:nvPr/>
              </p:nvSpPr>
              <p:spPr>
                <a:xfrm>
                  <a:off x="225188" y="893928"/>
                  <a:ext cx="395021" cy="13297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9" name="Text Box 2">
                <a:extLst>
                  <a:ext uri="{FF2B5EF4-FFF2-40B4-BE49-F238E27FC236}">
                    <a16:creationId xmlns:a16="http://schemas.microsoft.com/office/drawing/2014/main" id="{9CCFB3F3-D66A-C036-1C6A-516663E1A412}"/>
                  </a:ext>
                </a:extLst>
              </p:cNvPr>
              <p:cNvSpPr txBox="1">
                <a:spLocks noChangeArrowheads="1"/>
              </p:cNvSpPr>
              <p:nvPr/>
            </p:nvSpPr>
            <p:spPr bwMode="auto">
              <a:xfrm>
                <a:off x="2504365" y="0"/>
                <a:ext cx="1602886" cy="27295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400" dirty="0">
                    <a:effectLst/>
                    <a:latin typeface="+mj-lt"/>
                    <a:ea typeface="Times New Roman" panose="02020603050405020304" pitchFamily="18" charset="0"/>
                  </a:rPr>
                  <a:t>Number of plies</a:t>
                </a:r>
              </a:p>
            </p:txBody>
          </p:sp>
        </p:grpSp>
        <p:sp>
          <p:nvSpPr>
            <p:cNvPr id="5" name="Text Box 2">
              <a:extLst>
                <a:ext uri="{FF2B5EF4-FFF2-40B4-BE49-F238E27FC236}">
                  <a16:creationId xmlns:a16="http://schemas.microsoft.com/office/drawing/2014/main" id="{40DE1386-7C83-DBC1-E067-59942EFBEFB2}"/>
                </a:ext>
              </a:extLst>
            </p:cNvPr>
            <p:cNvSpPr txBox="1">
              <a:spLocks noChangeArrowheads="1"/>
            </p:cNvSpPr>
            <p:nvPr/>
          </p:nvSpPr>
          <p:spPr bwMode="auto">
            <a:xfrm>
              <a:off x="1042308" y="1100420"/>
              <a:ext cx="3917794" cy="301504"/>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400" b="1" dirty="0">
                  <a:effectLst/>
                  <a:latin typeface="+mj-lt"/>
                  <a:ea typeface="Times New Roman" panose="02020603050405020304" pitchFamily="18" charset="0"/>
                </a:rPr>
                <a:t>Initial design, unstiffened without ply </a:t>
              </a:r>
              <a:r>
                <a:rPr lang="en-US" sz="1400" b="1" dirty="0">
                  <a:latin typeface="+mj-lt"/>
                  <a:ea typeface="Times New Roman" panose="02020603050405020304" pitchFamily="18" charset="0"/>
                </a:rPr>
                <a:t>d</a:t>
              </a:r>
              <a:r>
                <a:rPr lang="en-US" sz="1400" b="1" dirty="0">
                  <a:effectLst/>
                  <a:latin typeface="+mj-lt"/>
                  <a:ea typeface="Times New Roman" panose="02020603050405020304" pitchFamily="18" charset="0"/>
                </a:rPr>
                <a:t>rops </a:t>
              </a:r>
            </a:p>
          </p:txBody>
        </p:sp>
        <p:sp>
          <p:nvSpPr>
            <p:cNvPr id="21" name="Text Box 2">
              <a:extLst>
                <a:ext uri="{FF2B5EF4-FFF2-40B4-BE49-F238E27FC236}">
                  <a16:creationId xmlns:a16="http://schemas.microsoft.com/office/drawing/2014/main" id="{59D68EE0-E52A-E21E-C5C3-FC403ECC1DD3}"/>
                </a:ext>
              </a:extLst>
            </p:cNvPr>
            <p:cNvSpPr txBox="1">
              <a:spLocks noChangeArrowheads="1"/>
            </p:cNvSpPr>
            <p:nvPr/>
          </p:nvSpPr>
          <p:spPr bwMode="auto">
            <a:xfrm>
              <a:off x="7196750" y="1100420"/>
              <a:ext cx="3917794" cy="301504"/>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400" b="1" dirty="0">
                  <a:latin typeface="+mj-lt"/>
                  <a:ea typeface="Times New Roman" panose="02020603050405020304" pitchFamily="18" charset="0"/>
                </a:rPr>
                <a:t>Final</a:t>
              </a:r>
              <a:r>
                <a:rPr lang="en-US" sz="1400" b="1" dirty="0">
                  <a:effectLst/>
                  <a:latin typeface="+mj-lt"/>
                  <a:ea typeface="Times New Roman" panose="02020603050405020304" pitchFamily="18" charset="0"/>
                </a:rPr>
                <a:t> design, stiffened with ply </a:t>
              </a:r>
              <a:r>
                <a:rPr lang="en-US" sz="1400" b="1" dirty="0">
                  <a:latin typeface="+mj-lt"/>
                  <a:ea typeface="Times New Roman" panose="02020603050405020304" pitchFamily="18" charset="0"/>
                </a:rPr>
                <a:t>d</a:t>
              </a:r>
              <a:r>
                <a:rPr lang="en-US" sz="1400" b="1" dirty="0">
                  <a:effectLst/>
                  <a:latin typeface="+mj-lt"/>
                  <a:ea typeface="Times New Roman" panose="02020603050405020304" pitchFamily="18" charset="0"/>
                </a:rPr>
                <a:t>rops </a:t>
              </a:r>
            </a:p>
          </p:txBody>
        </p:sp>
      </p:grpSp>
      <p:pic>
        <p:nvPicPr>
          <p:cNvPr id="32" name="Picture 31">
            <a:extLst>
              <a:ext uri="{FF2B5EF4-FFF2-40B4-BE49-F238E27FC236}">
                <a16:creationId xmlns:a16="http://schemas.microsoft.com/office/drawing/2014/main" id="{A7B1B822-75B5-AD86-80F4-96AFAEE7C8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3305" y="1838916"/>
            <a:ext cx="5653739" cy="331490"/>
          </a:xfrm>
          <a:prstGeom prst="rect">
            <a:avLst/>
          </a:prstGeom>
        </p:spPr>
      </p:pic>
      <p:cxnSp>
        <p:nvCxnSpPr>
          <p:cNvPr id="33" name="Straight Connector 32">
            <a:extLst>
              <a:ext uri="{FF2B5EF4-FFF2-40B4-BE49-F238E27FC236}">
                <a16:creationId xmlns:a16="http://schemas.microsoft.com/office/drawing/2014/main" id="{DA9C1667-9173-73B9-8CCB-F4BC9AE0F787}"/>
              </a:ext>
            </a:extLst>
          </p:cNvPr>
          <p:cNvCxnSpPr>
            <a:cxnSpLocks/>
          </p:cNvCxnSpPr>
          <p:nvPr/>
        </p:nvCxnSpPr>
        <p:spPr>
          <a:xfrm flipH="1" flipV="1">
            <a:off x="2921064" y="1771041"/>
            <a:ext cx="3" cy="52002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087926"/>
      </p:ext>
    </p:extLst>
  </p:cSld>
  <p:clrMapOvr>
    <a:masterClrMapping/>
  </p:clrMapOvr>
</p:sld>
</file>

<file path=ppt/theme/theme1.xml><?xml version="1.0" encoding="utf-8"?>
<a:theme xmlns:a="http://schemas.openxmlformats.org/drawingml/2006/main" name="Office Theme">
  <a:themeElements>
    <a:clrScheme name="SAMPE Theme">
      <a:dk1>
        <a:sysClr val="windowText" lastClr="000000"/>
      </a:dk1>
      <a:lt1>
        <a:srgbClr val="000000"/>
      </a:lt1>
      <a:dk2>
        <a:srgbClr val="000000"/>
      </a:dk2>
      <a:lt2>
        <a:srgbClr val="E7E6E6"/>
      </a:lt2>
      <a:accent1>
        <a:srgbClr val="006699"/>
      </a:accent1>
      <a:accent2>
        <a:srgbClr val="00A6E6"/>
      </a:accent2>
      <a:accent3>
        <a:srgbClr val="A5A5A5"/>
      </a:accent3>
      <a:accent4>
        <a:srgbClr val="FFC000"/>
      </a:accent4>
      <a:accent5>
        <a:srgbClr val="5B9BD5"/>
      </a:accent5>
      <a:accent6>
        <a:srgbClr val="70AD47"/>
      </a:accent6>
      <a:hlink>
        <a:srgbClr val="0563C1"/>
      </a:hlink>
      <a:folHlink>
        <a:srgbClr val="954F72"/>
      </a:folHlink>
    </a:clrScheme>
    <a:fontScheme name="SAMPE Brand 1">
      <a:majorFont>
        <a:latin typeface="Arial"/>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6969A382C7C94B8735A7EAAE0B341D" ma:contentTypeVersion="13" ma:contentTypeDescription="Create a new document." ma:contentTypeScope="" ma:versionID="979e71a1ad97f506da27ffac57943b06">
  <xsd:schema xmlns:xsd="http://www.w3.org/2001/XMLSchema" xmlns:xs="http://www.w3.org/2001/XMLSchema" xmlns:p="http://schemas.microsoft.com/office/2006/metadata/properties" xmlns:ns3="54a094f5-459c-4b50-80f3-59bdadfac681" xmlns:ns4="e8d6b2a4-d050-4774-b81a-c38881f63ba7" targetNamespace="http://schemas.microsoft.com/office/2006/metadata/properties" ma:root="true" ma:fieldsID="b1e6ed71187b44617b56ba79403b3089" ns3:_="" ns4:_="">
    <xsd:import namespace="54a094f5-459c-4b50-80f3-59bdadfac681"/>
    <xsd:import namespace="e8d6b2a4-d050-4774-b81a-c38881f63ba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EventHashCode" minOccurs="0"/>
                <xsd:element ref="ns4:MediaServiceGenerationTime" minOccurs="0"/>
                <xsd:element ref="ns4:MediaServiceLocation" minOccurs="0"/>
                <xsd:element ref="ns4:MediaServiceAutoKeyPoints" minOccurs="0"/>
                <xsd:element ref="ns4:MediaServiceKeyPoint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a094f5-459c-4b50-80f3-59bdadfac68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d6b2a4-d050-4774-b81a-c38881f63ba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3E82D1-3FDE-4D0E-95C1-D92740006F87}">
  <ds:schemaRefs>
    <ds:schemaRef ds:uri="54a094f5-459c-4b50-80f3-59bdadfac681"/>
    <ds:schemaRef ds:uri="http://schemas.microsoft.com/office/infopath/2007/PartnerControls"/>
    <ds:schemaRef ds:uri="http://purl.org/dc/dcmitype/"/>
    <ds:schemaRef ds:uri="http://purl.org/dc/elements/1.1/"/>
    <ds:schemaRef ds:uri="http://schemas.openxmlformats.org/package/2006/metadata/core-properties"/>
    <ds:schemaRef ds:uri="http://schemas.microsoft.com/office/2006/documentManagement/types"/>
    <ds:schemaRef ds:uri="http://www.w3.org/XML/1998/namespace"/>
    <ds:schemaRef ds:uri="e8d6b2a4-d050-4774-b81a-c38881f63ba7"/>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0E81BE25-051E-41A3-990E-D80EFE56E6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a094f5-459c-4b50-80f3-59bdadfac681"/>
    <ds:schemaRef ds:uri="e8d6b2a4-d050-4774-b81a-c38881f63b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691C01-B941-4409-9638-D3BC583EDF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14540</TotalTime>
  <Words>1013</Words>
  <Application>Microsoft Office PowerPoint</Application>
  <PresentationFormat>Widescreen</PresentationFormat>
  <Paragraphs>136</Paragraphs>
  <Slides>17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PowerPoint Presentation</vt:lpstr>
      <vt:lpstr>Alana Cardona </vt:lpstr>
      <vt:lpstr>Outline</vt:lpstr>
      <vt:lpstr>Introduction</vt:lpstr>
      <vt:lpstr>Introduction</vt:lpstr>
      <vt:lpstr>Automated Fiber Placement</vt:lpstr>
      <vt:lpstr>Integral Stiffener Research</vt:lpstr>
      <vt:lpstr>Integral Stiffener Research</vt:lpstr>
      <vt:lpstr>Integral Stiffener Applications</vt:lpstr>
      <vt:lpstr>Tow-Steering Research</vt:lpstr>
      <vt:lpstr>Tow-Steering Applications</vt:lpstr>
      <vt:lpstr>Advanced Curing Methods</vt:lpstr>
      <vt:lpstr>“Flat” Panel Cure</vt:lpstr>
      <vt:lpstr>Tapered Height Cure</vt:lpstr>
      <vt:lpstr>Conclusions</vt:lpstr>
      <vt:lpstr>Future Work</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dc:creator>
  <cp:lastModifiedBy>Cardona, Alana {She, Her} (LARC-D312)</cp:lastModifiedBy>
  <cp:revision>76</cp:revision>
  <dcterms:created xsi:type="dcterms:W3CDTF">2015-05-11T19:26:06Z</dcterms:created>
  <dcterms:modified xsi:type="dcterms:W3CDTF">2025-04-08T13:53:15Z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0x0101002B6969A382C7C94B8735A7EAAE0B341D</vt:lpwstr>
  </property>
</Properties>
</file>