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8" r:id="rId1"/>
    <p:sldMasterId id="2147486468" r:id="rId2"/>
    <p:sldMasterId id="2147486480" r:id="rId3"/>
    <p:sldMasterId id="2147486503" r:id="rId4"/>
    <p:sldMasterId id="2147486515" r:id="rId5"/>
    <p:sldMasterId id="2147486552" r:id="rId6"/>
    <p:sldMasterId id="2147486564" r:id="rId7"/>
    <p:sldMasterId id="2147486582" r:id="rId8"/>
    <p:sldMasterId id="2147486594" r:id="rId9"/>
  </p:sldMasterIdLst>
  <p:notesMasterIdLst>
    <p:notesMasterId r:id="rId29"/>
  </p:notesMasterIdLst>
  <p:handoutMasterIdLst>
    <p:handoutMasterId r:id="rId30"/>
  </p:handoutMasterIdLst>
  <p:sldIdLst>
    <p:sldId id="794" r:id="rId10"/>
    <p:sldId id="818" r:id="rId11"/>
    <p:sldId id="910" r:id="rId12"/>
    <p:sldId id="1433" r:id="rId13"/>
    <p:sldId id="839" r:id="rId14"/>
    <p:sldId id="16387" r:id="rId15"/>
    <p:sldId id="16394" r:id="rId16"/>
    <p:sldId id="16372" r:id="rId17"/>
    <p:sldId id="1423" r:id="rId18"/>
    <p:sldId id="256" r:id="rId19"/>
    <p:sldId id="1022" r:id="rId20"/>
    <p:sldId id="16392" r:id="rId21"/>
    <p:sldId id="16388" r:id="rId22"/>
    <p:sldId id="1132" r:id="rId23"/>
    <p:sldId id="16389" r:id="rId24"/>
    <p:sldId id="1382" r:id="rId25"/>
    <p:sldId id="1448" r:id="rId26"/>
    <p:sldId id="1388" r:id="rId27"/>
    <p:sldId id="16391" r:id="rId28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>
          <p15:clr>
            <a:srgbClr val="A4A3A4"/>
          </p15:clr>
        </p15:guide>
        <p15:guide id="2" pos="73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9300"/>
    <a:srgbClr val="000000"/>
    <a:srgbClr val="0432FF"/>
    <a:srgbClr val="008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5198"/>
  </p:normalViewPr>
  <p:slideViewPr>
    <p:cSldViewPr snapToGrid="0">
      <p:cViewPr varScale="1">
        <p:scale>
          <a:sx n="144" d="100"/>
          <a:sy n="144" d="100"/>
        </p:scale>
        <p:origin x="968" y="184"/>
      </p:cViewPr>
      <p:guideLst>
        <p:guide orient="horz" pos="2148"/>
        <p:guide pos="73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A3D7AE-6B86-A08E-AC58-0D8949EBE6A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E827CA-E8B8-B077-4A7B-8EC967CBDA6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FBFAD838-B629-BC4E-91A2-D744B4578D30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2D22A1-A127-49A6-5CC8-0B5BDA8D57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B20C2C-4FA6-31BA-7524-9C068E00308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E646B24-1CFB-1644-90A9-EA4FCD3CF6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488D3A7-EE9C-BF74-3AD2-23B89F3FF0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66" tIns="45283" rIns="90566" bIns="45283" numCol="1" anchor="t" anchorCtr="0" compatLnSpc="1">
            <a:prstTxWarp prst="textNoShape">
              <a:avLst/>
            </a:prstTxWarp>
          </a:bodyPr>
          <a:lstStyle>
            <a:lvl1pPr defTabSz="90487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100">
                <a:latin typeface="Arial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E91DEDA-1A0E-9374-65D1-18E4B13CA94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66" tIns="45283" rIns="90566" bIns="45283" numCol="1" anchor="t" anchorCtr="0" compatLnSpc="1">
            <a:prstTxWarp prst="textNoShape">
              <a:avLst/>
            </a:prstTxWarp>
          </a:bodyPr>
          <a:lstStyle>
            <a:lvl1pPr algn="r" defTabSz="90487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100">
                <a:latin typeface="Arial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8" name="Rectangle 4">
            <a:extLst>
              <a:ext uri="{FF2B5EF4-FFF2-40B4-BE49-F238E27FC236}">
                <a16:creationId xmlns:a16="http://schemas.microsoft.com/office/drawing/2014/main" id="{586760D9-A41E-D97D-1A5B-3F8EE32CF60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CB067FF8-6606-7705-EFC0-4A327760A35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66" tIns="45283" rIns="90566" bIns="452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2873507A-470E-2574-60A6-37C7CB3F157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66" tIns="45283" rIns="90566" bIns="45283" numCol="1" anchor="b" anchorCtr="0" compatLnSpc="1">
            <a:prstTxWarp prst="textNoShape">
              <a:avLst/>
            </a:prstTxWarp>
          </a:bodyPr>
          <a:lstStyle>
            <a:lvl1pPr defTabSz="904875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100">
                <a:latin typeface="Arial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487809A6-259A-4A57-1C7A-9895192EF7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66" tIns="45283" rIns="90566" bIns="45283" numCol="1" anchor="b" anchorCtr="0" compatLnSpc="1">
            <a:prstTxWarp prst="textNoShape">
              <a:avLst/>
            </a:prstTxWarp>
          </a:bodyPr>
          <a:lstStyle>
            <a:lvl1pPr algn="r" defTabSz="904875" eaLnBrk="1" hangingPunct="1">
              <a:defRPr sz="1100"/>
            </a:lvl1pPr>
          </a:lstStyle>
          <a:p>
            <a:pPr>
              <a:defRPr/>
            </a:pPr>
            <a:fld id="{161EC925-E341-1F42-A613-8507DC2947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109" charset="0"/>
        <a:ea typeface="ＭＳ Ｐゴシック" pitchFamily="-10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Image Placeholder 1">
            <a:extLst>
              <a:ext uri="{FF2B5EF4-FFF2-40B4-BE49-F238E27FC236}">
                <a16:creationId xmlns:a16="http://schemas.microsoft.com/office/drawing/2014/main" id="{5479DD8B-66B6-8A6B-0822-48B922251B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8" name="Notes Placeholder 2">
            <a:extLst>
              <a:ext uri="{FF2B5EF4-FFF2-40B4-BE49-F238E27FC236}">
                <a16:creationId xmlns:a16="http://schemas.microsoft.com/office/drawing/2014/main" id="{783B37D9-6DDB-CC0F-20EB-1F10393EB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0899" name="Slide Number Placeholder 3">
            <a:extLst>
              <a:ext uri="{FF2B5EF4-FFF2-40B4-BE49-F238E27FC236}">
                <a16:creationId xmlns:a16="http://schemas.microsoft.com/office/drawing/2014/main" id="{A2A0616D-EC40-1110-A18D-05FB606215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7FF8FB8-0701-7748-A78D-215E3148A8C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61EC925-E341-1F42-A613-8507DC2947CB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04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423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>
            <a:extLst>
              <a:ext uri="{FF2B5EF4-FFF2-40B4-BE49-F238E27FC236}">
                <a16:creationId xmlns:a16="http://schemas.microsoft.com/office/drawing/2014/main" id="{66B22CDA-FC8F-AA16-B304-9935DD68E6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0" name="Notes Placeholder 2">
            <a:extLst>
              <a:ext uri="{FF2B5EF4-FFF2-40B4-BE49-F238E27FC236}">
                <a16:creationId xmlns:a16="http://schemas.microsoft.com/office/drawing/2014/main" id="{3474F2A3-E800-CB8F-8A80-E3A8A782D0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83971" name="Slide Number Placeholder 3">
            <a:extLst>
              <a:ext uri="{FF2B5EF4-FFF2-40B4-BE49-F238E27FC236}">
                <a16:creationId xmlns:a16="http://schemas.microsoft.com/office/drawing/2014/main" id="{CA416D3B-7240-9063-DEAF-5D652655E1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2BF8C652-5979-EA48-A318-B33A086744DD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>
            <a:extLst>
              <a:ext uri="{FF2B5EF4-FFF2-40B4-BE49-F238E27FC236}">
                <a16:creationId xmlns:a16="http://schemas.microsoft.com/office/drawing/2014/main" id="{84BA23C0-C74A-F543-A5DF-6D35B031DC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8002" name="Notes Placeholder 2">
            <a:extLst>
              <a:ext uri="{FF2B5EF4-FFF2-40B4-BE49-F238E27FC236}">
                <a16:creationId xmlns:a16="http://schemas.microsoft.com/office/drawing/2014/main" id="{F46CFAC8-CCD8-AA46-80E8-DE4A4D0FB1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Calibri" panose="020F050202020403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128003" name="Slide Number Placeholder 3">
            <a:extLst>
              <a:ext uri="{FF2B5EF4-FFF2-40B4-BE49-F238E27FC236}">
                <a16:creationId xmlns:a16="http://schemas.microsoft.com/office/drawing/2014/main" id="{64375EAC-894B-014E-8A4F-5907405926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7C0247-FAAA-5C42-8CFB-498D0E4F357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434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4EB4F-F147-9348-A058-7FFE1FD2C22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2293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55B51B5D-BE87-CA63-E2B2-EA3FD8D1C3E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C04B9CBC-DC96-F186-5D6A-6010FA25EE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A0434BC5-1D73-BD4E-70E8-195DAAC5FF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90487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r" defTabSz="9048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EAEDBF-B593-0344-A751-867B3891B327}" type="slidenum">
              <a:rPr kumimoji="0" lang="en-US" alt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9048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E543-54B0-C24D-AFF3-2CAC17065C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856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E543-54B0-C24D-AFF3-2CAC17065C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5784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1EC925-E341-1F42-A613-8507DC2947CB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4449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2FE9AD-2DB6-C84D-9E2C-801F41B928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870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  <a:effectLst>
            <a:outerShdw blurRad="63500" dist="35915" dir="16979978" algn="ctr" rotWithShape="0">
              <a:srgbClr val="000000">
                <a:alpha val="75000"/>
              </a:srgbClr>
            </a:outerShdw>
          </a:effectLst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  <a:effectLst>
            <a:outerShdw blurRad="63500" dist="25399" dir="16979931" algn="ctr" rotWithShape="0">
              <a:srgbClr val="000000">
                <a:alpha val="75000"/>
              </a:srgbClr>
            </a:outerShdw>
          </a:effectLst>
        </p:spPr>
        <p:txBody>
          <a:bodyPr/>
          <a:lstStyle>
            <a:lvl1pPr marL="0" indent="0" algn="ctr">
              <a:buFont typeface="Wingdings" pitchFamily="-65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AEEE376-42A4-BC1F-0B36-D5A05EA5CE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14FB57-3F60-0149-B614-830803BE1BA3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538807-2920-6D62-29F7-61D7274F15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86C804-A19B-8B9D-5190-105B1DCCA7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27316-1CD5-8047-B722-C07975D61C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37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75A6F52-3C93-FE17-F8A7-A9E1B777B6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9C5E6-8957-5A45-B1D1-787AD6EFEE63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ECBFD3-3218-A02D-25A9-99A57779E7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F075162-9A5D-FE80-5BA0-4406DB5A7F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3A480-9591-9D4D-B09F-AFB6056B21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092082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0480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522311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509075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1317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94242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25486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40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A98E78F-C461-C592-EE03-1C3F39EE11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01F9BE-4204-474B-82A6-85D1C7B988F7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B5E9F71-E108-7C3E-A9A1-C64E61D5E5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853A928-3C99-09C9-9609-C5F462EDAB5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8768B-9B56-9D47-B9AD-1DCB92804D0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1288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279585-8C81-68F0-7E9F-EF863A3FDE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E8D35-7092-9C44-931B-8D8510550F22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807362-A3E6-D32E-909B-8FBD6D343A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211A04-72D6-4FB7-CD76-936085E1D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276206-C9C0-8544-B474-F19F06AFF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5299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95C60-015F-D1C6-1167-CF3DA84293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37F3F8-1F8D-8221-1534-E190F37810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184DC9-E9BB-F5D3-620B-10FAE30B8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166D9-BB21-FC5B-C7F8-D4013A64A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9C1690-608F-18C9-6B13-26BA41561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90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49F3D-13DD-1857-BECB-30E134AF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EAEA4-36F1-E269-2E9D-8A6786B82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7EF34-6306-50C5-966B-9B664B14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ED447-C0A0-8A1E-954A-E7A4B3C5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FE486D-3D20-CEDB-6A50-169FFA053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569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D1F86-4172-66A3-A9AD-4DC1362B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51AEA2-F67C-34B7-EA96-5561749CB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12196-0955-320C-A30A-55DBD6D95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A4037A-882E-76A9-5B9E-F4DEB152A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CED1B-E173-EDB0-89C9-4FED757A6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196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1A1F8-7CC9-548A-F661-F8E6B30D7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2B972-4915-309F-968B-0D175DC9AF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D9230-6C50-8CAB-C554-4F91D5669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82069E-16A4-14B6-3869-FD2B2EE2F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D23EF9-15F6-5C12-38FA-4137777FA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D46EC-0F98-58E7-0EE0-49F2E9687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7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B5AB3-B3C6-B9FA-08A3-C666B2EA7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9A8A35-7B47-A222-ADF9-A79C7E944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4D71AD-2E9B-F29E-7263-8485664CFC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FF3C3A-D157-7F39-03C7-CD8775FF63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2FE711-4DE9-C4E3-B755-A56EF0C6A9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DE4155-01E3-C108-6244-AE3A03EBD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E9E4F5-92AE-B624-C658-AB5519ED5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EC00F3-07FC-4EF9-75F2-A1B4CB88C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790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892E-3800-3489-5EAD-FACF8292F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35D585-58D0-251C-D6B4-5DD11B7E0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433570-45AC-F20D-23F4-34C9380D4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BF305-E074-3DE8-AD6F-C7CDA011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925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098662-6E95-DA6E-D9B8-77FDC19F8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05627A-AACA-75CB-3A73-52AB3400C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DB7F0-FAB9-E49F-8434-E7938513F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493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5ADF748-12BC-49AA-DBD3-5D26501DC2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9525F-4A49-614D-BE5F-686C96D13C4D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BF4728-78C5-1D86-8DC4-3870AF5DA5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FBF4AA-A282-5D89-3750-DD280D4086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C33A6F-7500-0D48-9C7F-57C0E16420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37121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C8AEC-E837-55DA-B5D7-9CA9C2402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F4A68-6CB0-501E-3B14-BA08097E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9D4A7-6B24-5553-10A6-2329CB00D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6E540-F357-C553-2212-D7632A7D8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D85E0D-2BF3-0D59-48C4-5A2CC451F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9E3513-289D-1332-69AA-DA31AE18F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4199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772CD-C3B2-04B9-BD01-D761F454C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296CD4-C8DF-D50A-D471-37412EB3A0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37756-EB90-A667-A8CC-A900DC8D4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B365F-90EC-714E-5A50-D2368A893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88B0B-28BA-929F-A2DF-97F8E3E1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35C4B-17CE-D7ED-A071-BE5E608F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17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01678-5213-0E2E-302C-BCDDB119D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4032C9-DD89-303A-094E-62400E61B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BB07B-7687-DB8A-9F9D-077505BEC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8575B-1B18-919E-6F48-5F511031E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E4919-B61A-981A-4E72-130705C5D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916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EB4D51-2DED-B716-4340-1C3187DAB1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6CBE9E-A128-9566-8636-C301155F4C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8A04D-7FC7-F8AE-3D30-53B4A746B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985B5D-DA6E-6DBA-713D-169493C66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D0F26-112A-F86E-CB20-B9662D363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662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459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232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45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58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61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629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E382E1-4A36-4553-2953-C31CD5BE8E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C7DEBF-61EA-CF47-8E92-6818AC0982D9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8126C2-3050-9F12-3246-D6887A91DD4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649816-F84C-57D4-BE67-CFADA8AD95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FCA97B-0637-FB40-ADEB-D6FD868B6A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3834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4546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602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2563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464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03764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Regional Plo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E10C399-E1F8-E270-0328-D56D0F8267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41038" y="923925"/>
            <a:ext cx="4643438" cy="250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7190C4D3-AF2E-7156-91D4-7EC94F3D7A0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08282" y="923924"/>
            <a:ext cx="4643438" cy="250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539FB6CF-7AC7-C052-D21B-8F76C39D39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41038" y="4135028"/>
            <a:ext cx="4643438" cy="250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F95D950-CB09-DF6E-2CB5-33646E6601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8282" y="4135027"/>
            <a:ext cx="4643438" cy="2505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32853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3C499-A722-2983-E734-A755F77DF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16AC6-3288-F469-8453-44D3974DD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6B767-229C-534C-90E8-33E800CF6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2EFAF-5612-82B3-51AC-5590B6841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A480-57A7-7C41-1095-F551BAC08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622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69FE9-BB00-3BBC-8E99-EAB52AD0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454C6-A388-DF24-FFB4-CE3B4E61E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58E65-77C5-411C-FF28-72BE738C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DB9927-CDD0-4489-0B86-9969427A9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8930E-9D87-A0F8-49B1-C4F4855D1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3868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9C86C-F29C-1B63-ED69-CBC01588F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2BAA14-8352-637A-95B7-C96502C0E1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2D22B-9C6D-F20E-DB20-26591F4AA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410395-6BD9-D176-AAC8-5C0D5C0C4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7E1EF3-7131-571C-BB92-741F0A724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C18000-11A0-05DA-4C9C-359F12252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928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6D5915-2C01-E1B6-8564-BEA8048BD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F0963A-7DC0-ABB6-9393-50B91B7E3D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0121B9-E30B-4100-7215-C93A91016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C3C54B-EEDE-A344-11D2-AD9C79E4D2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ECC2E0-9E14-4B85-2D84-21386C0B8B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6A16A5-8AF6-8EF0-B7B7-D90CAB084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762E3C-E7E7-A458-1978-E244B2A47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B8F6EA-538E-5554-BD0F-79333C022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72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3EB807-32BD-FA9C-EA32-95F618F1D7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3092F-608F-3848-B93F-330EAF24CCEC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99FFD7-578C-079D-0201-0CDB24C83D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57775F-9B15-FE2F-2C74-03FFA6DE03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50155-6C71-B948-AA01-28224D18DA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36992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17067-9107-29F3-EAAD-74F1110B4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8020F8-DAC4-9845-4467-9A2ED002B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93BBB8-500B-C064-175C-8C2C4F7C5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970F54-EB7A-CEFF-CDB0-D43E83F3F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4882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A5CB92-4BD5-50F5-7679-C7ED3EF2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BA44C3-9D47-33FF-EFAE-CD58F1B4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F2B32-FF09-FD49-95CE-5031D4CE6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44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0E675-8928-5FB2-9312-7FD8BE24B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9C9F5-F840-61C3-9885-26382096C2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969AF1-ACEA-79EF-512E-52ECAE089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5F6D17-C2CF-77C2-5B2C-D9DD13D52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7308A7-9927-F0F2-1C99-28B36243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C7AD4-2C3C-DABC-9FD5-DBB03C871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364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211E-C8F5-598F-A74C-58601CD6D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E349D9-30D6-9095-1D18-BCBD4A15ED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95D53C-9ADE-6F73-3A26-4F121A1175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96F34-07DF-EA04-54BD-78F4A3A12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BE23AE-4226-65AC-6008-FE9AB131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F29155-35D5-3904-4C03-27F30CBFF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2721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77150-1298-52D2-0EB6-794D194CC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609F63-32A5-4805-3F55-1ADB7F101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EE6C3-436F-A0CC-1840-14F44FD4E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51B88-C397-61EC-0099-33C1585FD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96AEB6-C550-79B0-CA7C-3F3A82524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64562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E12D1D1-6A63-0DC4-1653-FD92DAB24A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8A2A56-7960-08B7-84FA-7C75DB1A0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0116E-7BBA-3312-B0EB-3D53586AC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0B2A2-F2F3-562D-AD31-843C6239C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965062-19A5-97D6-9E61-AF4A36B33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79647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0D1ADF-DA55-BF41-A8CB-F751B6AB2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52067-6DBF-144C-9DBB-704981520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BCEDB7-B893-9B47-A000-72EB673E9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38647FA-B21B-B943-A476-DDA2648F9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95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34742-DDBD-DB4B-92B1-25445BEE0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04A18C-E39F-8F4F-8DB7-98FF76841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FD1EA-5964-0F42-861E-AFE2D1DD9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FA314F0-FC2A-6F47-AC32-C11F578F61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6305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DCDD9-FE69-AA4B-B861-DEC921303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A3EA3-74F9-244F-8200-306499904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AE98A-2F3C-D040-8B89-FFD7540BA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585E082-4747-6B42-B3B3-146F1AFC59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433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99C2-074C-3245-8867-6A7AF4A68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67A184-F288-1C4B-8570-993F527AB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3DFC7-8D07-4A47-9E9F-1FDC44D9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F632842-5390-8B44-B6F9-9509A99A3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29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5D18637-CA1D-5365-229B-BF12B6E23D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54651-F2DF-4546-BFB4-AE5E935F729E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17E09C-BF62-E652-51A6-AF0869E828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6C0BA48-8E4B-8656-E3B6-0307030714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B4A09-08B6-6740-843E-D77B8DC36E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7159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37499F-99C9-624E-B162-683F8B11C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5D0B8F-63D1-A744-B9B1-6747C5215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6230FAE-9524-F745-B737-1C3B86BE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FFF15ED-E1AD-CE42-9B82-CD7522F7D5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7674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F1073A-EDE0-204A-B238-4A178D748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A8CC10-6166-A642-9EF7-D78BDD6F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E26F9F-F026-C844-BE7C-CC4D53E48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E2D5C5C-3762-1344-B5EE-F2329136D6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9370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67125-7284-6649-8D20-643D18AF0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17DC34-FFE1-1A49-B6D4-76A2560F5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CEBC8-1672-9145-8F25-D91C8C602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21B677A-A2CB-FB4C-92B8-B082AE67EB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4069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51258-A98B-0645-9F3E-0EFD4AF26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B7DF0A-BC8A-A747-B261-96B9F24CC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D53C43-95E5-5B4A-9C5C-1C1F0A02E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6B3DAD28-F938-2F48-8DE9-66A3E5D41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845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96A44D-1F7C-B141-8DDC-FE6CB0C2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D1A014-B2A6-2A40-8B9B-0520D1B5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AC6B8-D6CF-EC43-829D-87AE00A65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75A3FE6-C75A-8A40-9F9B-EDE87EC9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406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89B15-DAF6-EE4F-B2B3-9B790CBC1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7ED255-4E02-F049-8CF9-0F48C2056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39331-970D-2C4D-A17D-2761DF7C3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C08D216-7A36-D544-B66E-4A21DD40F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0920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B66ED4-9B90-034C-8351-9131283EB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F4CE3-9908-BE4F-B2BD-091A5896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70196-0508-4445-8006-359BE1619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53F79537-DAFD-134A-8313-D37B28BB9E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89993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97E72D-A86F-B94F-B4F6-EA35842D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2BB367-F7ED-FE4F-A584-55BB2D5FD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28E7F-F2E9-FA4A-8DD3-098F73D62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D8C5E-35AB-984B-A887-DC92A06056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91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6AB00-DD40-DD49-BBF9-7089B90D2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33207-8B4F-BC4F-BF27-224B44EA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6808F-CA07-EE43-A84A-993940D5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B00A1-F9ED-2349-95B3-BCA0081C78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9566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2B25D9-C41F-1945-A535-085ABCF91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AC6E2-FA55-3641-B5A6-25DADEDD5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ABF184-14A1-8B4E-86BA-49649915C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661E2-1E68-C846-9996-28A2C2444E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57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eb_Plot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FFDEBC5-5E7C-DF2E-9A40-1F2EF2F0A26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1830" y="970122"/>
            <a:ext cx="3730752" cy="1922369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5FF912C4-08F9-7E7B-B7AF-64F2A11A00B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39107" y="970121"/>
            <a:ext cx="3730752" cy="1920240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29E58A8-D043-C493-235D-63CFACDEF1B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35721" y="970120"/>
            <a:ext cx="3730752" cy="1920240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BCF4C71-758E-E838-B407-A2179AC4EAE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1830" y="3249902"/>
            <a:ext cx="3730752" cy="1922369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66FBCB5-81F3-EFF9-7373-60D541BAB57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39107" y="3249901"/>
            <a:ext cx="3730752" cy="1920240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C7CF9740-8D5A-79BC-574E-C2CD0B33DC0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35721" y="3249900"/>
            <a:ext cx="3730752" cy="1920240"/>
          </a:xfrm>
          <a:effectLst/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41828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1BE24A3-74EC-B147-9939-A785DD7A1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3F9CBE-FAEF-F94A-9153-AE267B4C6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79A212F-07FF-114C-9E6F-8040507B6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A2EF8-E7C3-8747-A5E4-E1D94140E4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09413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F610F7B-37B5-C845-A610-9C40C93D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BF07B63-CFF8-FE46-948B-0224585BE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7E16C5-967E-D344-8C7A-D6F0D86E7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DC138-C9D9-0F4A-9E33-BF825F230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74403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11B99A1-4AD8-6B4A-B7A7-9DB2EAA72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31BEC18-28B0-4C42-B6F9-9D12356C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209EC3-3770-5B44-972F-BA3AE41C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527B4-452C-3D4F-B778-02F958ADB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23086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ADDC570-13C5-6147-BAA4-BB763ADE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54FA474-47B1-D74C-9BF8-96451031E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22E167C-D7BA-934C-A4A5-43AC351B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75C2D-EA5A-F245-B919-5CD5ADD08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5939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B1F9A6-C21E-B54B-9959-E909E03DF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4AE969B-042C-CC46-A6C3-44077C03E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7C25DEE-6A26-6A40-B186-3BFC4B15F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E60A-1F54-2848-96A8-6D8EFD8929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806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A79384-FA4E-4449-89FF-25A526E7A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7AAB973-7BBD-BD41-A1E3-4B6FCC976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185A08-63DC-7547-BF37-77B2E99EC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CAACC-2C91-4A44-A33D-AFAEC44FE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7965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E8D19-C26F-BC45-B75C-BA7EE9C2E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1F351-DEEB-104E-9981-FCC99B1F7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5ACCB-C917-8640-9637-9AAAADC5E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1AF13-1B36-E240-9556-A397C05AE6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81326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64C4CC-90AD-2546-9F07-7CB1B9FDA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918564-DD4E-A84E-86A2-723F32C84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31830-C1A8-5346-8A78-00914334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D1BE3-B437-8A4F-A1BE-98D5E21B4D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2709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16E9D-B0A5-E642-B24F-35AFC9427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B526EA-0E01-7942-8500-3568FFB1B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C9DC48-5885-DC4E-A550-162812CBE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F74006-8101-5D4A-A33A-526F5DD49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AF13A7-FCA8-FF4D-B285-A05E290A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3474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2174-EF89-5D4D-A848-344F21072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45916-1DB9-BF48-A34F-D25B10CA3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4B40E-8269-3845-8A4E-09DCCD62E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E9FD21-599C-FD4B-876F-7B67C2956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8E635-DC24-984C-AD94-D0C36AE49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2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0E974DE-078D-745E-82AB-877ACDDEB6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CCFB1-2CF7-5746-90BC-59EAEB341AF1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2028F65-1BAA-66BC-2ABE-CFE091A7C7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3D09DAB-5677-76B9-15C4-A32AD36A00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BDD11-3D83-964B-87FE-E2C904FB66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37438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E6A76-2C9D-0141-9BF1-2D075D3D1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29A0F-D681-DD4D-8FB5-2A161DF29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01717-FE33-E249-BAF8-E8868DAD8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4A634-6BAA-1943-99D0-271F62CF5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597CC-42C9-2E4D-AB1A-A2F7046E1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7909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2C9EC-7695-0B4B-A7F5-C94B14F06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A4682-0C23-DA42-A17D-79A15DB7C5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70119-58B7-1B45-A324-B11F33978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F0D11D-4B08-064D-949D-8CFA54352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93AC6-B8BF-4B4D-9472-C1A0420CD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A36A85-A939-9A47-86F8-BF4A3266A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13652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2AD98A-807A-5F4B-B7E9-414B59543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307D05-FD68-A84E-B4AA-75D352B022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AE301C-5C50-ED48-8FEA-A9D99E78B5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2A9395-3048-CE4E-85B9-FCF5FB3B30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BA8FA1-32E9-9449-B605-9A56B69F58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34B2F7-95C7-5F40-9D3A-2D52A27B1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1743FA-B7AE-FE41-BB5A-749A6F1B4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8D1ABE-6304-7748-B666-C75534E8B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0104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EC8FC7-2CBB-C34A-B3E7-8F187983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D487E-ECFE-B848-8A47-220F24B68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6414A8-A5B0-A746-A17A-BEF0A56E5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4D0248-5BDA-684C-9DF9-8352C0F0C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3293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ED7071-2FEB-414D-A2ED-F65B18876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6D9454-BD48-844E-8995-6ADE94145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84D871-F8C0-524A-A39A-FD5CB1949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619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6421B-C201-9B4C-A94A-15D8A4775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F89E0-89E3-1847-A17D-1EFEB6AD0C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E99656-6E19-394F-82AD-E6A1AD871C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BB83DE-374F-C44E-ABC9-852BB6BC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0287B-93CD-4E4A-8D5D-C509E92A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8DC6D3-2A76-4140-ADE1-5DC94689A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364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9898F-1B5F-9E47-B9B9-8D9FB3FD5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8F6FCA-E066-EC4F-83FA-8E862C2CAE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77838C-C574-E942-8880-73AE3281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74C919-6007-8343-AAFB-46A068C22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AE93ED-22FB-0F40-ACF8-27C83CDA3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76628E-571B-E54D-9E1F-70C31C05F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818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C2AB6-3639-BB4F-A055-AA8C73EBE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C64F-49B1-8F40-AD56-E911BC5CA2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A2E5E7-D931-0846-B302-310143BB4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67E48-39AC-7A45-93A6-3702F895C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BF354-1962-FC46-B8C0-B80FD4C43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5210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3C9B17-93D6-084B-B6CA-B8283E922C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0843D9-B4D3-3F40-9686-51E003E8F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33F91C-1563-4C49-80A8-C68E6B568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35203-2A3D-6142-85A6-F2504D374BC4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FE7608-BA04-9248-9428-BC838A8F1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FD2DDF-3C34-3E4F-94BD-DC37B946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87738-5A88-0546-99B5-595B36F074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844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C663029-D307-3749-AB26-9F9152234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D2CE19-A11D-D94C-B77D-57C122F2BE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481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96800F4-801B-E649-A554-038F1B61106D}" type="datetime1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FFF24-A506-454C-A791-5E9C3C843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The Science Directorate at NASA's Langley Research Center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D89AD3-FDEB-FB43-85E2-1EB84C13A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77D0F7-4A6B-4045-B534-3DB6A60EA85B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3848100" y="4152900"/>
            <a:ext cx="3428126" cy="1025922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spcBef>
                <a:spcPts val="400"/>
              </a:spcBef>
            </a:pPr>
            <a:r>
              <a:rPr lang="en-US" b="1"/>
              <a:t>PRESENTER NAME</a:t>
            </a:r>
          </a:p>
          <a:p>
            <a:pPr>
              <a:spcBef>
                <a:spcPts val="400"/>
              </a:spcBef>
            </a:pPr>
            <a:r>
              <a:rPr lang="en-US"/>
              <a:t>Title</a:t>
            </a:r>
          </a:p>
          <a:p>
            <a:pPr>
              <a:spcBef>
                <a:spcPts val="400"/>
              </a:spcBef>
            </a:pPr>
            <a:r>
              <a:rPr lang="en-US"/>
              <a:t>Date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FF2FE-F541-714A-961B-93F0AD084E5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2390" y="304799"/>
            <a:ext cx="2769575" cy="84042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B3B1C91-BB5E-7549-BF43-9056C639C58D}"/>
              </a:ext>
            </a:extLst>
          </p:cNvPr>
          <p:cNvGrpSpPr/>
          <p:nvPr userDrawn="1"/>
        </p:nvGrpSpPr>
        <p:grpSpPr>
          <a:xfrm>
            <a:off x="516442" y="-8842"/>
            <a:ext cx="4621246" cy="6873373"/>
            <a:chOff x="516442" y="-8842"/>
            <a:chExt cx="4621246" cy="6873373"/>
          </a:xfrm>
        </p:grpSpPr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466EF3C0-A624-FF4C-B066-35DA043246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4060" y="-8842"/>
              <a:ext cx="2653628" cy="6147482"/>
            </a:xfrm>
            <a:custGeom>
              <a:avLst/>
              <a:gdLst>
                <a:gd name="T0" fmla="*/ 101 w 834"/>
                <a:gd name="T1" fmla="*/ 1317 h 1936"/>
                <a:gd name="T2" fmla="*/ 393 w 834"/>
                <a:gd name="T3" fmla="*/ 1936 h 1936"/>
                <a:gd name="T4" fmla="*/ 238 w 834"/>
                <a:gd name="T5" fmla="*/ 1317 h 1936"/>
                <a:gd name="T6" fmla="*/ 101 w 834"/>
                <a:gd name="T7" fmla="*/ 1317 h 1936"/>
                <a:gd name="T8" fmla="*/ 271 w 834"/>
                <a:gd name="T9" fmla="*/ 919 h 1936"/>
                <a:gd name="T10" fmla="*/ 834 w 834"/>
                <a:gd name="T11" fmla="*/ 3 h 1936"/>
                <a:gd name="T12" fmla="*/ 201 w 834"/>
                <a:gd name="T13" fmla="*/ 0 h 1936"/>
                <a:gd name="T14" fmla="*/ 27 w 834"/>
                <a:gd name="T15" fmla="*/ 919 h 1936"/>
                <a:gd name="T16" fmla="*/ 271 w 834"/>
                <a:gd name="T17" fmla="*/ 919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4" h="1936">
                  <a:moveTo>
                    <a:pt x="101" y="1317"/>
                  </a:moveTo>
                  <a:cubicBezTo>
                    <a:pt x="159" y="1513"/>
                    <a:pt x="253" y="1720"/>
                    <a:pt x="393" y="1936"/>
                  </a:cubicBezTo>
                  <a:cubicBezTo>
                    <a:pt x="393" y="1936"/>
                    <a:pt x="254" y="1683"/>
                    <a:pt x="238" y="1317"/>
                  </a:cubicBezTo>
                  <a:lnTo>
                    <a:pt x="101" y="1317"/>
                  </a:lnTo>
                  <a:close/>
                  <a:moveTo>
                    <a:pt x="271" y="919"/>
                  </a:moveTo>
                  <a:cubicBezTo>
                    <a:pt x="335" y="629"/>
                    <a:pt x="495" y="309"/>
                    <a:pt x="834" y="3"/>
                  </a:cubicBezTo>
                  <a:cubicBezTo>
                    <a:pt x="201" y="0"/>
                    <a:pt x="201" y="0"/>
                    <a:pt x="201" y="0"/>
                  </a:cubicBezTo>
                  <a:cubicBezTo>
                    <a:pt x="84" y="249"/>
                    <a:pt x="0" y="561"/>
                    <a:pt x="27" y="919"/>
                  </a:cubicBezTo>
                  <a:lnTo>
                    <a:pt x="271" y="919"/>
                  </a:lnTo>
                  <a:close/>
                </a:path>
              </a:pathLst>
            </a:custGeom>
            <a:gradFill>
              <a:gsLst>
                <a:gs pos="0">
                  <a:srgbClr val="8ACCEC"/>
                </a:gs>
                <a:gs pos="98000">
                  <a:srgbClr val="6DB8E3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E4464884-B9BC-9244-A3A6-12B093B11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255" y="4814485"/>
              <a:ext cx="909359" cy="2047388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ABD5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EF31946-1FF7-F04F-9C80-5220859231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6442" y="1794"/>
              <a:ext cx="3799633" cy="6862737"/>
            </a:xfrm>
            <a:custGeom>
              <a:avLst/>
              <a:gdLst>
                <a:gd name="T0" fmla="*/ 17 w 1195"/>
                <a:gd name="T1" fmla="*/ 1314 h 2162"/>
                <a:gd name="T2" fmla="*/ 363 w 1195"/>
                <a:gd name="T3" fmla="*/ 2161 h 2162"/>
                <a:gd name="T4" fmla="*/ 1195 w 1195"/>
                <a:gd name="T5" fmla="*/ 2161 h 2162"/>
                <a:gd name="T6" fmla="*/ 957 w 1195"/>
                <a:gd name="T7" fmla="*/ 1903 h 2162"/>
                <a:gd name="T8" fmla="*/ 673 w 1195"/>
                <a:gd name="T9" fmla="*/ 1314 h 2162"/>
                <a:gd name="T10" fmla="*/ 17 w 1195"/>
                <a:gd name="T11" fmla="*/ 1314 h 2162"/>
                <a:gd name="T12" fmla="*/ 595 w 1195"/>
                <a:gd name="T13" fmla="*/ 916 h 2162"/>
                <a:gd name="T14" fmla="*/ 727 w 1195"/>
                <a:gd name="T15" fmla="*/ 0 h 2162"/>
                <a:gd name="T16" fmla="*/ 277 w 1195"/>
                <a:gd name="T17" fmla="*/ 0 h 2162"/>
                <a:gd name="T18" fmla="*/ 128 w 1195"/>
                <a:gd name="T19" fmla="*/ 299 h 2162"/>
                <a:gd name="T20" fmla="*/ 0 w 1195"/>
                <a:gd name="T21" fmla="*/ 916 h 2162"/>
                <a:gd name="T22" fmla="*/ 595 w 1195"/>
                <a:gd name="T23" fmla="*/ 916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5" h="2162">
                  <a:moveTo>
                    <a:pt x="17" y="1314"/>
                  </a:moveTo>
                  <a:cubicBezTo>
                    <a:pt x="55" y="1581"/>
                    <a:pt x="154" y="1875"/>
                    <a:pt x="363" y="2161"/>
                  </a:cubicBezTo>
                  <a:cubicBezTo>
                    <a:pt x="364" y="2162"/>
                    <a:pt x="1195" y="2161"/>
                    <a:pt x="1195" y="2161"/>
                  </a:cubicBezTo>
                  <a:cubicBezTo>
                    <a:pt x="1115" y="2085"/>
                    <a:pt x="1036" y="2000"/>
                    <a:pt x="957" y="1903"/>
                  </a:cubicBezTo>
                  <a:cubicBezTo>
                    <a:pt x="957" y="1903"/>
                    <a:pt x="783" y="1678"/>
                    <a:pt x="673" y="1314"/>
                  </a:cubicBezTo>
                  <a:lnTo>
                    <a:pt x="17" y="1314"/>
                  </a:lnTo>
                  <a:close/>
                  <a:moveTo>
                    <a:pt x="595" y="916"/>
                  </a:moveTo>
                  <a:cubicBezTo>
                    <a:pt x="569" y="645"/>
                    <a:pt x="595" y="334"/>
                    <a:pt x="727" y="0"/>
                  </a:cubicBezTo>
                  <a:cubicBezTo>
                    <a:pt x="277" y="0"/>
                    <a:pt x="277" y="0"/>
                    <a:pt x="277" y="0"/>
                  </a:cubicBezTo>
                  <a:cubicBezTo>
                    <a:pt x="222" y="94"/>
                    <a:pt x="175" y="190"/>
                    <a:pt x="128" y="299"/>
                  </a:cubicBezTo>
                  <a:cubicBezTo>
                    <a:pt x="128" y="299"/>
                    <a:pt x="20" y="551"/>
                    <a:pt x="0" y="916"/>
                  </a:cubicBezTo>
                  <a:lnTo>
                    <a:pt x="595" y="916"/>
                  </a:lnTo>
                  <a:close/>
                </a:path>
              </a:pathLst>
            </a:custGeom>
            <a:gradFill>
              <a:gsLst>
                <a:gs pos="0">
                  <a:srgbClr val="AAE3F7"/>
                </a:gs>
                <a:gs pos="81000">
                  <a:srgbClr val="52B3D9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976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424">
          <p15:clr>
            <a:srgbClr val="FBAE40"/>
          </p15:clr>
        </p15:guide>
        <p15:guide id="2" pos="2424">
          <p15:clr>
            <a:srgbClr val="FBAE40"/>
          </p15:clr>
        </p15:guide>
        <p15:guide id="3" pos="336">
          <p15:clr>
            <a:srgbClr val="FBAE40"/>
          </p15:clr>
        </p15:guide>
        <p15:guide id="4" orient="horz" pos="2040">
          <p15:clr>
            <a:srgbClr val="FBAE40"/>
          </p15:clr>
        </p15:guide>
        <p15:guide id="5" orient="horz" pos="261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29A1908-15A3-2EEF-7CFC-5836B76CF8D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01248-2389-7545-A262-CED27B14C455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B37F243-ACE2-C349-DC73-5600AB62B9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FC95D6-A09F-87EE-4FB3-111BB237EA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475D5-E2BC-9D41-AC6C-B03F39D6DB5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324383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4854062"/>
      </p:ext>
    </p:extLst>
  </p:cSld>
  <p:clrMapOvr>
    <a:masterClrMapping/>
  </p:clrMapOvr>
  <p:transition spd="med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1F01CAC-0CB4-4647-9BF0-77445B3E5E15}"/>
              </a:ext>
            </a:extLst>
          </p:cNvPr>
          <p:cNvSpPr/>
          <p:nvPr userDrawn="1"/>
        </p:nvSpPr>
        <p:spPr>
          <a:xfrm>
            <a:off x="0" y="-19393"/>
            <a:ext cx="12192000" cy="6887665"/>
          </a:xfrm>
          <a:prstGeom prst="rect">
            <a:avLst/>
          </a:prstGeom>
          <a:gradFill flip="none" rotWithShape="1">
            <a:gsLst>
              <a:gs pos="91000">
                <a:srgbClr val="C3873A"/>
              </a:gs>
              <a:gs pos="25000">
                <a:srgbClr val="255B74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 Narrow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178FC00-62D8-E046-9751-ABF74CA246E8}"/>
              </a:ext>
            </a:extLst>
          </p:cNvPr>
          <p:cNvGrpSpPr/>
          <p:nvPr userDrawn="1"/>
        </p:nvGrpSpPr>
        <p:grpSpPr>
          <a:xfrm>
            <a:off x="517664" y="-19393"/>
            <a:ext cx="4628149" cy="6890327"/>
            <a:chOff x="3308351" y="2370138"/>
            <a:chExt cx="2760662" cy="4110037"/>
          </a:xfrm>
          <a:gradFill>
            <a:gsLst>
              <a:gs pos="0">
                <a:srgbClr val="A3D1E8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grpSpPr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0ACED15E-2780-DD44-A549-8B73F4F8C9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94213" y="2370138"/>
              <a:ext cx="1574800" cy="3676650"/>
            </a:xfrm>
            <a:custGeom>
              <a:avLst/>
              <a:gdLst>
                <a:gd name="T0" fmla="*/ 239 w 828"/>
                <a:gd name="T1" fmla="*/ 1416 h 1936"/>
                <a:gd name="T2" fmla="*/ 387 w 828"/>
                <a:gd name="T3" fmla="*/ 1936 h 1936"/>
                <a:gd name="T4" fmla="*/ 127 w 828"/>
                <a:gd name="T5" fmla="*/ 1417 h 1936"/>
                <a:gd name="T6" fmla="*/ 239 w 828"/>
                <a:gd name="T7" fmla="*/ 1416 h 1936"/>
                <a:gd name="T8" fmla="*/ 273 w 828"/>
                <a:gd name="T9" fmla="*/ 883 h 1936"/>
                <a:gd name="T10" fmla="*/ 828 w 828"/>
                <a:gd name="T11" fmla="*/ 3 h 1936"/>
                <a:gd name="T12" fmla="*/ 195 w 828"/>
                <a:gd name="T13" fmla="*/ 0 h 1936"/>
                <a:gd name="T14" fmla="*/ 18 w 828"/>
                <a:gd name="T15" fmla="*/ 883 h 1936"/>
                <a:gd name="T16" fmla="*/ 273 w 828"/>
                <a:gd name="T17" fmla="*/ 883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28" h="1936">
                  <a:moveTo>
                    <a:pt x="239" y="1416"/>
                  </a:moveTo>
                  <a:cubicBezTo>
                    <a:pt x="273" y="1728"/>
                    <a:pt x="387" y="1936"/>
                    <a:pt x="387" y="1936"/>
                  </a:cubicBezTo>
                  <a:cubicBezTo>
                    <a:pt x="271" y="1756"/>
                    <a:pt x="186" y="1583"/>
                    <a:pt x="127" y="1417"/>
                  </a:cubicBezTo>
                  <a:lnTo>
                    <a:pt x="239" y="1416"/>
                  </a:lnTo>
                  <a:close/>
                  <a:moveTo>
                    <a:pt x="273" y="883"/>
                  </a:moveTo>
                  <a:cubicBezTo>
                    <a:pt x="342" y="603"/>
                    <a:pt x="503" y="296"/>
                    <a:pt x="828" y="3"/>
                  </a:cubicBezTo>
                  <a:cubicBezTo>
                    <a:pt x="195" y="0"/>
                    <a:pt x="195" y="0"/>
                    <a:pt x="195" y="0"/>
                  </a:cubicBezTo>
                  <a:cubicBezTo>
                    <a:pt x="82" y="241"/>
                    <a:pt x="0" y="540"/>
                    <a:pt x="18" y="883"/>
                  </a:cubicBezTo>
                  <a:lnTo>
                    <a:pt x="273" y="883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8ACCEC"/>
                </a:gs>
                <a:gs pos="100000">
                  <a:srgbClr val="6BB7E0"/>
                </a:gs>
              </a:gsLst>
              <a:lin ang="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551C759E-093F-2441-98A7-3DEC7BDE9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3276" y="5254625"/>
              <a:ext cx="542925" cy="1223962"/>
            </a:xfrm>
            <a:custGeom>
              <a:avLst/>
              <a:gdLst>
                <a:gd name="T0" fmla="*/ 286 w 286"/>
                <a:gd name="T1" fmla="*/ 645 h 645"/>
                <a:gd name="T2" fmla="*/ 0 w 286"/>
                <a:gd name="T3" fmla="*/ 0 h 645"/>
                <a:gd name="T4" fmla="*/ 166 w 286"/>
                <a:gd name="T5" fmla="*/ 645 h 645"/>
                <a:gd name="T6" fmla="*/ 286 w 286"/>
                <a:gd name="T7" fmla="*/ 645 h 6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" h="645">
                  <a:moveTo>
                    <a:pt x="286" y="645"/>
                  </a:moveTo>
                  <a:cubicBezTo>
                    <a:pt x="167" y="471"/>
                    <a:pt x="62" y="257"/>
                    <a:pt x="0" y="0"/>
                  </a:cubicBezTo>
                  <a:cubicBezTo>
                    <a:pt x="0" y="0"/>
                    <a:pt x="14" y="282"/>
                    <a:pt x="166" y="645"/>
                  </a:cubicBezTo>
                  <a:lnTo>
                    <a:pt x="286" y="645"/>
                  </a:lnTo>
                  <a:close/>
                </a:path>
              </a:pathLst>
            </a:custGeom>
            <a:solidFill>
              <a:srgbClr val="ABD5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FB1A23FC-AD1F-0748-AE5C-4B02400A34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08351" y="2376488"/>
              <a:ext cx="2270125" cy="4103687"/>
            </a:xfrm>
            <a:custGeom>
              <a:avLst/>
              <a:gdLst>
                <a:gd name="T0" fmla="*/ 32 w 1193"/>
                <a:gd name="T1" fmla="*/ 1413 h 2162"/>
                <a:gd name="T2" fmla="*/ 361 w 1193"/>
                <a:gd name="T3" fmla="*/ 2161 h 2162"/>
                <a:gd name="T4" fmla="*/ 1193 w 1193"/>
                <a:gd name="T5" fmla="*/ 2161 h 2162"/>
                <a:gd name="T6" fmla="*/ 955 w 1193"/>
                <a:gd name="T7" fmla="*/ 1903 h 2162"/>
                <a:gd name="T8" fmla="*/ 704 w 1193"/>
                <a:gd name="T9" fmla="*/ 1413 h 2162"/>
                <a:gd name="T10" fmla="*/ 32 w 1193"/>
                <a:gd name="T11" fmla="*/ 1413 h 2162"/>
                <a:gd name="T12" fmla="*/ 0 w 1193"/>
                <a:gd name="T13" fmla="*/ 879 h 2162"/>
                <a:gd name="T14" fmla="*/ 126 w 1193"/>
                <a:gd name="T15" fmla="*/ 299 h 2162"/>
                <a:gd name="T16" fmla="*/ 275 w 1193"/>
                <a:gd name="T17" fmla="*/ 0 h 2162"/>
                <a:gd name="T18" fmla="*/ 725 w 1193"/>
                <a:gd name="T19" fmla="*/ 0 h 2162"/>
                <a:gd name="T20" fmla="*/ 590 w 1193"/>
                <a:gd name="T21" fmla="*/ 879 h 2162"/>
                <a:gd name="T22" fmla="*/ 0 w 1193"/>
                <a:gd name="T23" fmla="*/ 879 h 2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193" h="2162">
                  <a:moveTo>
                    <a:pt x="32" y="1413"/>
                  </a:moveTo>
                  <a:cubicBezTo>
                    <a:pt x="79" y="1653"/>
                    <a:pt x="178" y="1910"/>
                    <a:pt x="361" y="2161"/>
                  </a:cubicBezTo>
                  <a:cubicBezTo>
                    <a:pt x="362" y="2162"/>
                    <a:pt x="1193" y="2161"/>
                    <a:pt x="1193" y="2161"/>
                  </a:cubicBezTo>
                  <a:cubicBezTo>
                    <a:pt x="1113" y="2085"/>
                    <a:pt x="1034" y="2000"/>
                    <a:pt x="955" y="1903"/>
                  </a:cubicBezTo>
                  <a:cubicBezTo>
                    <a:pt x="955" y="1903"/>
                    <a:pt x="812" y="1718"/>
                    <a:pt x="704" y="1413"/>
                  </a:cubicBezTo>
                  <a:lnTo>
                    <a:pt x="32" y="1413"/>
                  </a:lnTo>
                  <a:close/>
                  <a:moveTo>
                    <a:pt x="0" y="879"/>
                  </a:moveTo>
                  <a:cubicBezTo>
                    <a:pt x="25" y="534"/>
                    <a:pt x="126" y="299"/>
                    <a:pt x="126" y="299"/>
                  </a:cubicBezTo>
                  <a:cubicBezTo>
                    <a:pt x="173" y="190"/>
                    <a:pt x="220" y="94"/>
                    <a:pt x="275" y="0"/>
                  </a:cubicBezTo>
                  <a:cubicBezTo>
                    <a:pt x="725" y="0"/>
                    <a:pt x="725" y="0"/>
                    <a:pt x="725" y="0"/>
                  </a:cubicBezTo>
                  <a:cubicBezTo>
                    <a:pt x="599" y="319"/>
                    <a:pt x="569" y="617"/>
                    <a:pt x="590" y="879"/>
                  </a:cubicBezTo>
                  <a:lnTo>
                    <a:pt x="0" y="879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9FDCF2"/>
                </a:gs>
                <a:gs pos="85000">
                  <a:srgbClr val="52B3D9"/>
                </a:gs>
              </a:gsLst>
              <a:lin ang="0" scaled="0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0" i="0">
                <a:latin typeface="Arial Narrow" panose="020B0604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0BBE337-6FE4-F74A-8847-969FD40E7926}"/>
              </a:ext>
            </a:extLst>
          </p:cNvPr>
          <p:cNvSpPr/>
          <p:nvPr userDrawn="1"/>
        </p:nvSpPr>
        <p:spPr>
          <a:xfrm>
            <a:off x="0" y="203200"/>
            <a:ext cx="12192000" cy="6184900"/>
          </a:xfrm>
          <a:prstGeom prst="rect">
            <a:avLst/>
          </a:prstGeom>
          <a:gradFill flip="none" rotWithShape="1">
            <a:gsLst>
              <a:gs pos="91000">
                <a:srgbClr val="255B74"/>
              </a:gs>
              <a:gs pos="26000">
                <a:srgbClr val="05344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 Narrow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82CAA-A637-564B-9150-80E6208D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104144"/>
            <a:ext cx="10393680" cy="646331"/>
          </a:xfrm>
        </p:spPr>
        <p:txBody>
          <a:bodyPr>
            <a:spAutoFit/>
          </a:bodyPr>
          <a:lstStyle>
            <a:lvl1pPr>
              <a:defRPr>
                <a:solidFill>
                  <a:srgbClr val="65CB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FFBED-D27D-074B-9C33-10A234BC6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2271860"/>
            <a:ext cx="10619923" cy="1623008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7F8834EF-15BD-FF48-BCBE-A8FA126B3495}" type="datetime1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r>
              <a:rPr lang="en-US"/>
              <a:t>The Science Directorate at NASA's Langley Research Center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8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6A81FF6-946A-DC43-A10A-05616ECCCD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91000">
                <a:srgbClr val="255B74"/>
              </a:gs>
              <a:gs pos="26000">
                <a:srgbClr val="053446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 Narrow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5A95B-EA76-8B4B-809B-5350F164F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771CA8D8-F7B4-FC42-8522-CAF72485EA50}" type="datetime1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ECC2B-9CA4-F049-B8DF-124C0111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r>
              <a:rPr lang="en-US"/>
              <a:t>The Science Directorate at NASA's Langley Research Center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94B535-E047-7E4E-AC67-9B9E71213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747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8">
          <p15:clr>
            <a:srgbClr val="FBAE40"/>
          </p15:clr>
        </p15:guide>
        <p15:guide id="2" pos="3408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E9FBF5F-05D9-5E4C-A888-FF03AE1EE3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BF9E48A-6402-B543-B732-592515407E50}"/>
              </a:ext>
            </a:extLst>
          </p:cNvPr>
          <p:cNvSpPr/>
          <p:nvPr userDrawn="1"/>
        </p:nvSpPr>
        <p:spPr>
          <a:xfrm>
            <a:off x="0" y="2463616"/>
            <a:ext cx="12192000" cy="1713654"/>
          </a:xfrm>
          <a:prstGeom prst="rect">
            <a:avLst/>
          </a:prstGeom>
          <a:gradFill flip="none" rotWithShape="1">
            <a:gsLst>
              <a:gs pos="98000">
                <a:srgbClr val="032939"/>
              </a:gs>
              <a:gs pos="51000">
                <a:srgbClr val="1D4E66"/>
              </a:gs>
              <a:gs pos="0">
                <a:srgbClr val="032939"/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Arial Narrow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BE70F-03DA-4747-9669-09C46A6A9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016567"/>
            <a:ext cx="10515600" cy="646331"/>
          </a:xfrm>
        </p:spPr>
        <p:txBody>
          <a:bodyPr anchor="ctr">
            <a:spAutoFit/>
          </a:bodyPr>
          <a:lstStyle>
            <a:lvl1pPr algn="ctr">
              <a:defRPr sz="4000">
                <a:solidFill>
                  <a:srgbClr val="65CBF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402EFE-7EAA-2042-BFD5-33177FA65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70580223-B9EC-384D-961F-B6C70943E09F}" type="datetime1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1DCC9-6755-1C41-A923-BB12EA8B5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r>
              <a:rPr lang="en-US"/>
              <a:t>The Science Directorate at NASA's Langley Research Center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BFB372-536E-3149-8638-387946DFE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65CBF9"/>
                </a:solidFill>
              </a:defRPr>
            </a:lvl1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6502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0457C3-B414-0F47-9CF2-835A1AF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CDFF"/>
                </a:solidFill>
              </a:defRPr>
            </a:lvl1pPr>
          </a:lstStyle>
          <a:p>
            <a:fld id="{FFF0BE66-6F2D-664C-B8FB-00CED349CBDD}" type="datetime1">
              <a:rPr lang="en-US" smtClean="0"/>
              <a:t>4/10/25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8E4F40-E7EF-7F48-9FBC-01602E6A0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The Science Directorate at NASA's Langley Research Center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43D68-3FE7-D348-8403-D560C4A8A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C51FE-49D9-314D-9957-ABBF7DDE878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ED06222A-5CBA-0B49-871F-EEAD15CA6A46}"/>
              </a:ext>
            </a:extLst>
          </p:cNvPr>
          <p:cNvSpPr txBox="1">
            <a:spLocks/>
          </p:cNvSpPr>
          <p:nvPr userDrawn="1"/>
        </p:nvSpPr>
        <p:spPr>
          <a:xfrm>
            <a:off x="9355319" y="642233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rgbClr val="65CBF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8C51FE-49D9-314D-9957-ABBF7DDE87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424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36">
          <p15:clr>
            <a:srgbClr val="FBAE40"/>
          </p15:clr>
        </p15:guide>
        <p15:guide id="2" pos="480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C50C5-6C0F-BC4E-AD9B-2BD58D42A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D9997-D1EC-5F4A-9A02-10E20AE15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EB2CC2-DF97-BE4D-821D-9684CCE9D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29325D-A68A-BA44-B991-BE6B87C173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4745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B716B-8E9D-DC49-B130-88E10C511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7AE8F-0615-0741-AEA5-C9DCEDD3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30333F-940F-CB41-99F6-E1DE8482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D9DBB-04B8-AE4A-9DA3-4C7EB4C320A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231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1A4B0E-7661-5741-852F-EB97702DF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86140-3062-9241-A813-4CBC856B7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7BCD5-EA10-F64C-8ABA-E712C1DD4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403D45-FE75-3749-B00D-6E2E9A5A81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482222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989FC6E-7A8B-C148-AD0E-97813CF42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2B3F7EB-6C6D-4A47-BE96-C6A715F91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4CFF30-9694-914A-AC38-EA0F28672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A02CC-D16D-7842-91E4-A1393EEDF1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56571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93D9F50-9919-DE47-A701-ABC6BD2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D15C0D9-CE88-B544-B3E0-764B13F8F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16636A5-05D8-6E41-A7E0-050150B39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50C5DD-B9C3-6E40-BD76-AC9646EA53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116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7EFDB7-4E69-F52D-071E-1A1718D33E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1251C2-380F-BB4E-A821-FF45FEB3AAFC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63A8A-7ADB-2064-B0B1-952D77559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17FEC-B211-7F5B-A622-797AFF9823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BA576-FAF4-9741-8EDA-2F0C629D8A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3352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E62072B-174A-304C-9141-F73491C8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DDCF63C-E32E-304F-946F-E10A5D741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9E2E998-C525-2F4B-A47A-4CD7D9C9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56B57F-6F66-6D4F-98F6-A7826AAA410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9547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EF97F00-E2B6-0E41-A6C9-F85774C14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0D56840-9C34-D040-A246-D1BFB0913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A4EA31A-8664-2147-968E-3A55EE98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689BED-71A9-FD48-A218-C186B879F8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50914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23EE6CE-4EBF-9A44-8D18-3390A6427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CBDE803-91E5-184B-83E5-9F62CA7F4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DFE60-A4F4-8C42-BBAE-D7480424E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262AD-400D-B24E-990F-C2FACD8D06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45335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B786643-78E3-794C-9FC3-2D3B40DE9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8621569-0AC0-9340-85E0-940B2867E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24E44ED-C2E0-B243-9A4E-04760CCFA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A1B1C-E4BB-C54C-B2CA-7B5A6F0FB3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441669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73C59-0283-7144-9E5E-262566B7F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AB097F-DAC3-B642-B3F0-F62A5222F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5CA437-C978-B943-88F4-1C40890DA8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E398E-E54D-D24D-AEED-E636024C992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73830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C04FD6-6049-224E-B62F-0A247D836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35DE8A-11A2-7442-B8D8-2AF7636AE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3CEC9-0BAF-604A-BFBC-8E31D49C4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DEDE3-A5F7-254F-ADA7-AE7718AB03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676457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92292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7286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92347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33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>
            <a:extLst>
              <a:ext uri="{FF2B5EF4-FFF2-40B4-BE49-F238E27FC236}">
                <a16:creationId xmlns:a16="http://schemas.microsoft.com/office/drawing/2014/main" id="{D7A2DD1E-4F08-BABD-EDAE-E80965CADC5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>
            <a:outerShdw blurRad="63500" dist="35907" dir="16979964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id="{2D70A300-2281-BE3E-D329-DC069016828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>
            <a:outerShdw blurRad="63500" dist="25400" dir="169799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7156" name="Rectangle 4">
            <a:extLst>
              <a:ext uri="{FF2B5EF4-FFF2-40B4-BE49-F238E27FC236}">
                <a16:creationId xmlns:a16="http://schemas.microsoft.com/office/drawing/2014/main" id="{EADB74FC-DE63-5DD1-5D70-F18476BAFB6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33508073-CB7D-0C4E-953B-8C074F6A74FE}" type="datetime1">
              <a:rPr lang="en-US" altLang="en-US"/>
              <a:pPr>
                <a:defRPr/>
              </a:pPr>
              <a:t>4/10/25</a:t>
            </a:fld>
            <a:endParaRPr lang="en-US" altLang="en-US"/>
          </a:p>
        </p:txBody>
      </p:sp>
      <p:sp>
        <p:nvSpPr>
          <p:cNvPr id="177157" name="Rectangle 5">
            <a:extLst>
              <a:ext uri="{FF2B5EF4-FFF2-40B4-BE49-F238E27FC236}">
                <a16:creationId xmlns:a16="http://schemas.microsoft.com/office/drawing/2014/main" id="{F788A8E1-2835-C2A6-E8DC-5582DF6A1F1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 sz="1400">
                <a:latin typeface="Arial" pitchFamily="-110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158" name="Rectangle 6">
            <a:extLst>
              <a:ext uri="{FF2B5EF4-FFF2-40B4-BE49-F238E27FC236}">
                <a16:creationId xmlns:a16="http://schemas.microsoft.com/office/drawing/2014/main" id="{35E3803F-FCC1-149C-F835-4CCF80EF92E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8CB0864-AAED-F444-A20F-74C19D2C2B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6388" r:id="rId1"/>
    <p:sldLayoutId id="2147486389" r:id="rId2"/>
    <p:sldLayoutId id="2147486390" r:id="rId3"/>
    <p:sldLayoutId id="2147486391" r:id="rId4"/>
    <p:sldLayoutId id="2147486392" r:id="rId5"/>
    <p:sldLayoutId id="2147486393" r:id="rId6"/>
    <p:sldLayoutId id="2147486394" r:id="rId7"/>
    <p:sldLayoutId id="2147486395" r:id="rId8"/>
    <p:sldLayoutId id="2147486396" r:id="rId9"/>
    <p:sldLayoutId id="2147486397" r:id="rId10"/>
    <p:sldLayoutId id="2147486398" r:id="rId11"/>
    <p:sldLayoutId id="214748639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  <a:ea typeface="ＭＳ Ｐゴシック" pitchFamily="-107" charset="-128"/>
          <a:cs typeface="ＭＳ Ｐゴシック" pitchFamily="-107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65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pitchFamily="-65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pitchFamily="-65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-65" charset="2"/>
        <a:buChar char="n"/>
        <a:defRPr sz="20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B2873E-8388-E8E2-3452-914250C66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FB537-D43A-C33E-9370-1DB727AB3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F69192-2F34-FC03-193F-251218390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51604-23E9-4342-BCA8-EFB46C91F7EA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D04F5-465F-36F8-7E6B-7FCB296ACC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4BE4D-BD1C-7540-68EE-0A940E48F6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F2486-A267-2E41-A584-1EC794403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8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69" r:id="rId1"/>
    <p:sldLayoutId id="2147486470" r:id="rId2"/>
    <p:sldLayoutId id="2147486471" r:id="rId3"/>
    <p:sldLayoutId id="2147486472" r:id="rId4"/>
    <p:sldLayoutId id="2147486473" r:id="rId5"/>
    <p:sldLayoutId id="2147486474" r:id="rId6"/>
    <p:sldLayoutId id="2147486475" r:id="rId7"/>
    <p:sldLayoutId id="2147486476" r:id="rId8"/>
    <p:sldLayoutId id="2147486477" r:id="rId9"/>
    <p:sldLayoutId id="2147486478" r:id="rId10"/>
    <p:sldLayoutId id="21474864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8F7AB-D651-4FEE-9D87-B7CD4918EE6C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F8618-09B2-4EED-A2BC-5F6E0ABA46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710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481" r:id="rId1"/>
    <p:sldLayoutId id="2147486482" r:id="rId2"/>
    <p:sldLayoutId id="2147486483" r:id="rId3"/>
    <p:sldLayoutId id="2147486484" r:id="rId4"/>
    <p:sldLayoutId id="2147486485" r:id="rId5"/>
    <p:sldLayoutId id="2147486486" r:id="rId6"/>
    <p:sldLayoutId id="2147486487" r:id="rId7"/>
    <p:sldLayoutId id="2147486488" r:id="rId8"/>
    <p:sldLayoutId id="2147486489" r:id="rId9"/>
    <p:sldLayoutId id="2147486490" r:id="rId10"/>
    <p:sldLayoutId id="21474864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8474FB-FD87-8AA1-1F2A-BE6C9A102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F60EF-B1F5-D26B-E1F5-244C67E07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C3DFF7-9FFD-2FB6-5262-8EA12CB21F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B493B0-A579-8A48-B1A7-CE23A7564991}" type="datetimeFigureOut">
              <a:rPr lang="en-US" smtClean="0"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CD6BEE-DF93-0470-BF87-123D950E5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F53E0-C090-269E-19B4-8219F5B26B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33E336-EEE6-264B-BEC4-7CF1E450A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97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04" r:id="rId1"/>
    <p:sldLayoutId id="2147486505" r:id="rId2"/>
    <p:sldLayoutId id="2147486506" r:id="rId3"/>
    <p:sldLayoutId id="2147486507" r:id="rId4"/>
    <p:sldLayoutId id="2147486508" r:id="rId5"/>
    <p:sldLayoutId id="2147486509" r:id="rId6"/>
    <p:sldLayoutId id="2147486510" r:id="rId7"/>
    <p:sldLayoutId id="2147486511" r:id="rId8"/>
    <p:sldLayoutId id="2147486512" r:id="rId9"/>
    <p:sldLayoutId id="2147486513" r:id="rId10"/>
    <p:sldLayoutId id="21474865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Placeholder 1">
            <a:extLst>
              <a:ext uri="{FF2B5EF4-FFF2-40B4-BE49-F238E27FC236}">
                <a16:creationId xmlns:a16="http://schemas.microsoft.com/office/drawing/2014/main" id="{99E79B6E-8B33-F64F-899F-962063A577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8547" name="Text Placeholder 2">
            <a:extLst>
              <a:ext uri="{FF2B5EF4-FFF2-40B4-BE49-F238E27FC236}">
                <a16:creationId xmlns:a16="http://schemas.microsoft.com/office/drawing/2014/main" id="{A7544B39-F661-6C4B-A4B4-D9190CC8D0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92D9E-1D4A-8541-A8C5-43A038907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45720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76DE1-676D-5449-8728-87310C962F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45720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BE459-0853-1E4B-9230-6C6FA03C9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defTabSz="457200">
              <a:defRPr sz="120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6222AFFF-DBA1-1945-8A86-16D5477B84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745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16" r:id="rId1"/>
    <p:sldLayoutId id="2147486517" r:id="rId2"/>
    <p:sldLayoutId id="2147486518" r:id="rId3"/>
    <p:sldLayoutId id="2147486519" r:id="rId4"/>
    <p:sldLayoutId id="2147486520" r:id="rId5"/>
    <p:sldLayoutId id="2147486521" r:id="rId6"/>
    <p:sldLayoutId id="2147486522" r:id="rId7"/>
    <p:sldLayoutId id="2147486523" r:id="rId8"/>
    <p:sldLayoutId id="2147486524" r:id="rId9"/>
    <p:sldLayoutId id="2147486525" r:id="rId10"/>
    <p:sldLayoutId id="2147486526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>
            <a:extLst>
              <a:ext uri="{FF2B5EF4-FFF2-40B4-BE49-F238E27FC236}">
                <a16:creationId xmlns:a16="http://schemas.microsoft.com/office/drawing/2014/main" id="{1AA03711-3C7F-F442-B022-82D86BDC8F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6627" name="Text Placeholder 2">
            <a:extLst>
              <a:ext uri="{FF2B5EF4-FFF2-40B4-BE49-F238E27FC236}">
                <a16:creationId xmlns:a16="http://schemas.microsoft.com/office/drawing/2014/main" id="{7D31FB97-D8CB-4240-8C39-29B96C3553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D011B-3595-7C4A-97BF-33B97ED53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6BE91A-7BD3-1F40-A2D1-92CED70F34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05F56-C77D-854C-AF70-87ADEB4893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F46692F-AB93-9C41-9CD0-701D863565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050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53" r:id="rId1"/>
    <p:sldLayoutId id="2147486554" r:id="rId2"/>
    <p:sldLayoutId id="2147486555" r:id="rId3"/>
    <p:sldLayoutId id="2147486556" r:id="rId4"/>
    <p:sldLayoutId id="2147486557" r:id="rId5"/>
    <p:sldLayoutId id="2147486558" r:id="rId6"/>
    <p:sldLayoutId id="2147486559" r:id="rId7"/>
    <p:sldLayoutId id="2147486560" r:id="rId8"/>
    <p:sldLayoutId id="2147486561" r:id="rId9"/>
    <p:sldLayoutId id="2147486562" r:id="rId10"/>
    <p:sldLayoutId id="2147486563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D463F3-7279-BB46-8BCC-C65143EF5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186A0A-E24C-FB47-8211-411F216A4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F66588-F802-0B48-8B54-12AFE0224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74035203-2A3D-6142-85A6-F2504D374BC4}" type="datetimeFigureOut">
              <a:rPr lang="en-US" smtClean="0"/>
              <a:pPr/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EC6AF-C74C-1142-9E56-6DE52ACD63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0AD1A-A84E-2344-A3E1-1EF0D41CF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Narrow" panose="020B0604020202020204" pitchFamily="34" charset="0"/>
              </a:defRPr>
            </a:lvl1pPr>
          </a:lstStyle>
          <a:p>
            <a:fld id="{22887738-5A88-0546-99B5-595B36F074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65" r:id="rId1"/>
    <p:sldLayoutId id="2147486566" r:id="rId2"/>
    <p:sldLayoutId id="2147486567" r:id="rId3"/>
    <p:sldLayoutId id="2147486568" r:id="rId4"/>
    <p:sldLayoutId id="2147486569" r:id="rId5"/>
    <p:sldLayoutId id="2147486570" r:id="rId6"/>
    <p:sldLayoutId id="2147486571" r:id="rId7"/>
    <p:sldLayoutId id="2147486572" r:id="rId8"/>
    <p:sldLayoutId id="2147486573" r:id="rId9"/>
    <p:sldLayoutId id="2147486574" r:id="rId10"/>
    <p:sldLayoutId id="2147486575" r:id="rId11"/>
    <p:sldLayoutId id="2147486576" r:id="rId12"/>
    <p:sldLayoutId id="2147486577" r:id="rId13"/>
    <p:sldLayoutId id="2147486578" r:id="rId14"/>
    <p:sldLayoutId id="2147486579" r:id="rId15"/>
    <p:sldLayoutId id="2147486580" r:id="rId16"/>
    <p:sldLayoutId id="214748658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Narrow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Title Placeholder 1">
            <a:extLst>
              <a:ext uri="{FF2B5EF4-FFF2-40B4-BE49-F238E27FC236}">
                <a16:creationId xmlns:a16="http://schemas.microsoft.com/office/drawing/2014/main" id="{339CDF45-BEA7-3548-8BF5-119058C274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30403" name="Text Placeholder 2">
            <a:extLst>
              <a:ext uri="{FF2B5EF4-FFF2-40B4-BE49-F238E27FC236}">
                <a16:creationId xmlns:a16="http://schemas.microsoft.com/office/drawing/2014/main" id="{A60351F1-725B-E14D-99B8-261A477DA3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8900C-058D-1D44-9BF6-F6F7755C41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5323483-72A6-5F43-BF21-468A08A6B5FC}" type="datetimeFigureOut">
              <a:rPr lang="en-US"/>
              <a:pPr>
                <a:defRPr/>
              </a:pPr>
              <a:t>4/10/25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69190C-9CB3-D046-AABF-96C3FFD9EA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EBB97B-4155-C144-968D-93150F3BC9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5D0F9AE-53FE-0145-8120-7777D57A34A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907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83" r:id="rId1"/>
    <p:sldLayoutId id="2147486584" r:id="rId2"/>
    <p:sldLayoutId id="2147486585" r:id="rId3"/>
    <p:sldLayoutId id="2147486586" r:id="rId4"/>
    <p:sldLayoutId id="2147486587" r:id="rId5"/>
    <p:sldLayoutId id="2147486588" r:id="rId6"/>
    <p:sldLayoutId id="2147486589" r:id="rId7"/>
    <p:sldLayoutId id="2147486590" r:id="rId8"/>
    <p:sldLayoutId id="2147486591" r:id="rId9"/>
    <p:sldLayoutId id="2147486592" r:id="rId10"/>
    <p:sldLayoutId id="2147486593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7DD08-6A98-4C07-AC98-5A21D70C4B5D}" type="datetimeFigureOut">
              <a:rPr lang="en-GB" smtClean="0"/>
              <a:t>10/04/2025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FE1B8-0F94-4DFD-9D32-E4E7DB253D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7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595" r:id="rId1"/>
    <p:sldLayoutId id="2147486596" r:id="rId2"/>
    <p:sldLayoutId id="2147486597" r:id="rId3"/>
    <p:sldLayoutId id="2147486598" r:id="rId4"/>
    <p:sldLayoutId id="2147486599" r:id="rId5"/>
    <p:sldLayoutId id="2147486600" r:id="rId6"/>
    <p:sldLayoutId id="2147486601" r:id="rId7"/>
    <p:sldLayoutId id="2147486602" r:id="rId8"/>
    <p:sldLayoutId id="2147486603" r:id="rId9"/>
    <p:sldLayoutId id="2147486604" r:id="rId10"/>
    <p:sldLayoutId id="214748660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3389/fclim.2023.1202161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3">
            <a:extLst>
              <a:ext uri="{FF2B5EF4-FFF2-40B4-BE49-F238E27FC236}">
                <a16:creationId xmlns:a16="http://schemas.microsoft.com/office/drawing/2014/main" id="{592D012D-9327-0915-9ECE-77149DCE65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0" y="609600"/>
            <a:ext cx="9055100" cy="617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03314F92-921E-C76E-93F6-5BCEA40B9AC2}"/>
              </a:ext>
            </a:extLst>
          </p:cNvPr>
          <p:cNvSpPr txBox="1">
            <a:spLocks noChangeArrowheads="1"/>
          </p:cNvSpPr>
          <p:nvPr/>
        </p:nvSpPr>
        <p:spPr>
          <a:xfrm>
            <a:off x="1063021" y="142474"/>
            <a:ext cx="9990973" cy="1325563"/>
          </a:xfrm>
          <a:prstGeom prst="rect">
            <a:avLst/>
          </a:prstGeom>
        </p:spPr>
        <p:txBody>
          <a:bodyPr lIns="0" tIns="0" rIns="0" bIns="0" anchor="ctr">
            <a:normAutofit fontScale="97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rgbClr val="FFCC00"/>
              </a:buClr>
              <a:buSzPct val="150000"/>
              <a:defRPr/>
            </a:pPr>
            <a:r>
              <a:rPr lang="en-US" sz="37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  <a:t>Changes in Earth’s Energy Imbalance Since 2000 As Observed by CERES </a:t>
            </a:r>
            <a:br>
              <a:rPr lang="en-US" sz="3000" b="1" dirty="0">
                <a:solidFill>
                  <a:srgbClr val="FFFF00"/>
                </a:solidFill>
                <a:ea typeface="ＭＳ Ｐゴシック" charset="-128"/>
                <a:cs typeface="ＭＳ Ｐゴシック" charset="-128"/>
              </a:rPr>
            </a:br>
            <a:endParaRPr lang="en-US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ＭＳ Ｐゴシック" charset="-128"/>
              <a:cs typeface="ＭＳ Ｐゴシック" charset="-128"/>
            </a:endParaRPr>
          </a:p>
        </p:txBody>
      </p:sp>
      <p:sp>
        <p:nvSpPr>
          <p:cNvPr id="79876" name="TextBox 8">
            <a:extLst>
              <a:ext uri="{FF2B5EF4-FFF2-40B4-BE49-F238E27FC236}">
                <a16:creationId xmlns:a16="http://schemas.microsoft.com/office/drawing/2014/main" id="{8C50296B-AA1A-58D9-7E5C-C17B225AB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13" y="1135967"/>
            <a:ext cx="1216617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FFCC00"/>
              </a:buClr>
              <a:buSzPct val="150000"/>
              <a:buFontTx/>
              <a:buNone/>
            </a:pPr>
            <a:r>
              <a:rPr lang="en-US" altLang="en-US" sz="1800" dirty="0">
                <a:solidFill>
                  <a:srgbClr val="FFFFFF"/>
                </a:solidFill>
              </a:rPr>
              <a:t>N.G. Loeb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M. Shankar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W.L. Smith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L. Liang</a:t>
            </a:r>
            <a:r>
              <a:rPr lang="en-US" altLang="en-US" sz="1800" baseline="30000" dirty="0">
                <a:solidFill>
                  <a:srgbClr val="FFFFFF"/>
                </a:solidFill>
              </a:rPr>
              <a:t>2</a:t>
            </a:r>
            <a:r>
              <a:rPr lang="en-US" altLang="en-US" sz="1800" dirty="0">
                <a:solidFill>
                  <a:srgbClr val="FFFFFF"/>
                </a:solidFill>
              </a:rPr>
              <a:t>, S. Kato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D.R. Doelling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P.W. Stackhouse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, K. Dejwakh</a:t>
            </a: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endParaRPr lang="en-US" altLang="en-US" sz="1800" dirty="0">
              <a:solidFill>
                <a:srgbClr val="FFFFFF"/>
              </a:solidFill>
            </a:endParaRPr>
          </a:p>
          <a:p>
            <a:pPr indent="1833563" eaLnBrk="1" hangingPunct="1">
              <a:lnSpc>
                <a:spcPct val="90000"/>
              </a:lnSpc>
              <a:buClr>
                <a:srgbClr val="FFCC00"/>
              </a:buClr>
              <a:buSzPct val="150000"/>
              <a:buFontTx/>
              <a:buNone/>
            </a:pPr>
            <a:r>
              <a:rPr lang="en-US" altLang="en-US" sz="1800" baseline="30000" dirty="0">
                <a:solidFill>
                  <a:srgbClr val="FFFFFF"/>
                </a:solidFill>
              </a:rPr>
              <a:t>1</a:t>
            </a:r>
            <a:r>
              <a:rPr lang="en-US" altLang="en-US" sz="1800" dirty="0">
                <a:solidFill>
                  <a:srgbClr val="FFFFFF"/>
                </a:solidFill>
              </a:rPr>
              <a:t>NASA Langley Research Center, Hampton, VA;  </a:t>
            </a:r>
            <a:r>
              <a:rPr lang="en-US" altLang="en-US" sz="1800" baseline="30000" dirty="0">
                <a:solidFill>
                  <a:srgbClr val="FFFFFF"/>
                </a:solidFill>
              </a:rPr>
              <a:t>2</a:t>
            </a:r>
            <a:r>
              <a:rPr lang="en-US" altLang="en-US" sz="1800" dirty="0">
                <a:solidFill>
                  <a:srgbClr val="FFFFFF"/>
                </a:solidFill>
              </a:rPr>
              <a:t>Analytical Mechanics Associate</a:t>
            </a:r>
          </a:p>
        </p:txBody>
      </p:sp>
      <p:pic>
        <p:nvPicPr>
          <p:cNvPr id="79877" name="Picture 5">
            <a:extLst>
              <a:ext uri="{FF2B5EF4-FFF2-40B4-BE49-F238E27FC236}">
                <a16:creationId xmlns:a16="http://schemas.microsoft.com/office/drawing/2014/main" id="{7748BEA4-5EC4-0DB7-A482-780CA0941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14" y="0"/>
            <a:ext cx="1066800" cy="914400"/>
          </a:xfrm>
          <a:prstGeom prst="rect">
            <a:avLst/>
          </a:prstGeom>
          <a:solidFill>
            <a:srgbClr val="00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8" name="Picture 6" descr="cereslogo">
            <a:extLst>
              <a:ext uri="{FF2B5EF4-FFF2-40B4-BE49-F238E27FC236}">
                <a16:creationId xmlns:a16="http://schemas.microsoft.com/office/drawing/2014/main" id="{1564CE7A-5571-A072-31BE-0325DA02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53994" y="0"/>
            <a:ext cx="11096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9" name="Rectangle 4">
            <a:extLst>
              <a:ext uri="{FF2B5EF4-FFF2-40B4-BE49-F238E27FC236}">
                <a16:creationId xmlns:a16="http://schemas.microsoft.com/office/drawing/2014/main" id="{4830A48F-5C36-938C-600F-3056B77E1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14" y="6374272"/>
            <a:ext cx="1216617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FFCC00"/>
              </a:buClr>
              <a:buSzPct val="150000"/>
              <a:buFontTx/>
              <a:buNone/>
            </a:pPr>
            <a:r>
              <a:rPr lang="en-US" altLang="en-US" sz="2000" dirty="0">
                <a:solidFill>
                  <a:srgbClr val="FFFF00"/>
                </a:solidFill>
              </a:rPr>
              <a:t>ESA Living Planet Symposium, June 23-27, 2025, Vienna, Austria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>
            <a:extLst>
              <a:ext uri="{FF2B5EF4-FFF2-40B4-BE49-F238E27FC236}">
                <a16:creationId xmlns:a16="http://schemas.microsoft.com/office/drawing/2014/main" id="{4D1D9CCA-E6FC-31A0-A258-4E1101815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1502"/>
            <a:ext cx="12192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635000" marR="0" lvl="0" indent="-627063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Regional Trends in TOA Radiation and SST (03/2000–06/2024)</a:t>
            </a:r>
          </a:p>
        </p:txBody>
      </p:sp>
      <p:pic>
        <p:nvPicPr>
          <p:cNvPr id="44" name="Picture Placeholder 43" descr="A map of the world&#10;&#10;Description automatically generated">
            <a:extLst>
              <a:ext uri="{FF2B5EF4-FFF2-40B4-BE49-F238E27FC236}">
                <a16:creationId xmlns:a16="http://schemas.microsoft.com/office/drawing/2014/main" id="{E86AD804-D2AB-5315-46E6-05C7B0B1B9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38" y="484875"/>
            <a:ext cx="4446270" cy="3188970"/>
          </a:xfrm>
          <a:prstGeom prst="rect">
            <a:avLst/>
          </a:prstGeom>
        </p:spPr>
      </p:pic>
      <p:pic>
        <p:nvPicPr>
          <p:cNvPr id="48" name="Picture Placeholder 47" descr="A map of the world&#10;&#10;Description automatically generated">
            <a:extLst>
              <a:ext uri="{FF2B5EF4-FFF2-40B4-BE49-F238E27FC236}">
                <a16:creationId xmlns:a16="http://schemas.microsoft.com/office/drawing/2014/main" id="{54489C9A-B0B3-F24E-BBC4-FFBADA0EBA3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038" y="3695977"/>
            <a:ext cx="4446270" cy="3188970"/>
          </a:xfrm>
          <a:prstGeom prst="rect">
            <a:avLst/>
          </a:prstGeom>
        </p:spPr>
      </p:pic>
      <p:pic>
        <p:nvPicPr>
          <p:cNvPr id="50" name="Picture Placeholder 49" descr="A map of the world&#10;&#10;Description automatically generated">
            <a:extLst>
              <a:ext uri="{FF2B5EF4-FFF2-40B4-BE49-F238E27FC236}">
                <a16:creationId xmlns:a16="http://schemas.microsoft.com/office/drawing/2014/main" id="{0D42B754-3640-C736-17BF-3582A5BC650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282" y="3695977"/>
            <a:ext cx="4446270" cy="3188970"/>
          </a:xfrm>
          <a:prstGeom prst="rect">
            <a:avLst/>
          </a:prstGeom>
        </p:spPr>
      </p:pic>
      <p:pic>
        <p:nvPicPr>
          <p:cNvPr id="8" name="Picture Placeholder 7" descr="A map of the world&#10;&#10;Description automatically generated">
            <a:extLst>
              <a:ext uri="{FF2B5EF4-FFF2-40B4-BE49-F238E27FC236}">
                <a16:creationId xmlns:a16="http://schemas.microsoft.com/office/drawing/2014/main" id="{D593350C-B447-5E44-8F8F-DA166204DD9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282" y="484874"/>
            <a:ext cx="4446270" cy="31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92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344BC4-73DB-7144-AD30-178810B22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7600" y="721213"/>
            <a:ext cx="8776800" cy="6136787"/>
          </a:xfrm>
          <a:prstGeom prst="rect">
            <a:avLst/>
          </a:prstGeom>
        </p:spPr>
      </p:pic>
      <p:sp>
        <p:nvSpPr>
          <p:cNvPr id="263171" name="TextBox 5">
            <a:extLst>
              <a:ext uri="{FF2B5EF4-FFF2-40B4-BE49-F238E27FC236}">
                <a16:creationId xmlns:a16="http://schemas.microsoft.com/office/drawing/2014/main" id="{F2629C9C-60D6-BB4A-84AA-442FD066F5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361950"/>
            <a:ext cx="9144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Argo Ocean Profiling Network</a:t>
            </a:r>
          </a:p>
        </p:txBody>
      </p:sp>
    </p:spTree>
    <p:extLst>
      <p:ext uri="{BB962C8B-B14F-4D97-AF65-F5344CB8AC3E}">
        <p14:creationId xmlns:p14="http://schemas.microsoft.com/office/powerpoint/2010/main" val="3929510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graph showing the temperature of the earth&#10;&#10;Description automatically generated with medium confidence">
            <a:extLst>
              <a:ext uri="{FF2B5EF4-FFF2-40B4-BE49-F238E27FC236}">
                <a16:creationId xmlns:a16="http://schemas.microsoft.com/office/drawing/2014/main" id="{F9D6443D-7AE4-9038-A6B3-E7FF27A60B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63024" y="776608"/>
            <a:ext cx="7773569" cy="3996727"/>
          </a:xfrm>
          <a:prstGeom prst="rect">
            <a:avLst/>
          </a:prstGeom>
        </p:spPr>
      </p:pic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CE2BA36E-5B6D-8A31-37F6-DA385A104143}"/>
              </a:ext>
            </a:extLst>
          </p:cNvPr>
          <p:cNvGraphicFramePr>
            <a:graphicFrameLocks noGrp="1"/>
          </p:cNvGraphicFramePr>
          <p:nvPr/>
        </p:nvGraphicFramePr>
        <p:xfrm>
          <a:off x="4278384" y="4773335"/>
          <a:ext cx="4178347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04301">
                  <a:extLst>
                    <a:ext uri="{9D8B030D-6E8A-4147-A177-3AD203B41FA5}">
                      <a16:colId xmlns:a16="http://schemas.microsoft.com/office/drawing/2014/main" val="2864038565"/>
                    </a:ext>
                  </a:extLst>
                </a:gridCol>
                <a:gridCol w="2274046">
                  <a:extLst>
                    <a:ext uri="{9D8B030D-6E8A-4147-A177-3AD203B41FA5}">
                      <a16:colId xmlns:a16="http://schemas.microsoft.com/office/drawing/2014/main" val="1174518230"/>
                    </a:ext>
                  </a:extLst>
                </a:gridCol>
              </a:tblGrid>
              <a:tr h="599169">
                <a:tc>
                  <a:txBody>
                    <a:bodyPr/>
                    <a:lstStyle/>
                    <a:p>
                      <a:pPr algn="l"/>
                      <a:endParaRPr lang="en-US" sz="17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/>
                        <a:t>Trend (Wm</a:t>
                      </a:r>
                      <a:r>
                        <a:rPr lang="en-US" sz="1700" b="1" baseline="30000" dirty="0"/>
                        <a:t>-2</a:t>
                      </a:r>
                      <a:r>
                        <a:rPr lang="en-US" sz="1700" b="1" dirty="0"/>
                        <a:t> dec</a:t>
                      </a:r>
                      <a:r>
                        <a:rPr lang="en-US" sz="1700" b="1" baseline="30000" dirty="0"/>
                        <a:t>-1</a:t>
                      </a:r>
                      <a:r>
                        <a:rPr lang="en-US" sz="1700" b="1" dirty="0"/>
                        <a:t>) </a:t>
                      </a:r>
                      <a:r>
                        <a:rPr kumimoji="0" lang="en-US" altLang="en-US" sz="17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07/2005-06/2023</a:t>
                      </a:r>
                      <a:endParaRPr lang="en-US" sz="17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9883893"/>
                  </a:ext>
                </a:extLst>
              </a:tr>
              <a:tr h="347138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CERES EBAF Ed4.2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0.50 ± 0.28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5848124"/>
                  </a:ext>
                </a:extLst>
              </a:tr>
              <a:tr h="347138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In-Situ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0.47 ± 0.35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85079288"/>
                  </a:ext>
                </a:extLst>
              </a:tr>
              <a:tr h="347138">
                <a:tc>
                  <a:txBody>
                    <a:bodyPr/>
                    <a:lstStyle/>
                    <a:p>
                      <a:pPr algn="l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Difference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0.03 ± 0.30</a:t>
                      </a: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770231"/>
                  </a:ext>
                </a:extLst>
              </a:tr>
              <a:tr h="347138">
                <a:tc>
                  <a:txBody>
                    <a:bodyPr/>
                    <a:lstStyle/>
                    <a:p>
                      <a:pPr algn="l"/>
                      <a:r>
                        <a:rPr lang="en-US" sz="1700" dirty="0"/>
                        <a:t>R^2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dirty="0"/>
                        <a:t>0.47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591347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BBD7528-25C5-B61D-2555-75DC88BB7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721"/>
            <a:ext cx="121920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Annual Mean Net TOA Radiation &amp; In-Situ Planetary Heat Uptake 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(CERES 07/2005-06/2024; In situ: 07/2005-06/2023)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D7DA70-0630-377F-8127-6B00187DAC30}"/>
              </a:ext>
            </a:extLst>
          </p:cNvPr>
          <p:cNvSpPr txBox="1"/>
          <p:nvPr/>
        </p:nvSpPr>
        <p:spPr>
          <a:xfrm>
            <a:off x="9736593" y="2242238"/>
            <a:ext cx="24554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Ocean: RFROM21 (Lyman &amp; Johnson, 2023)</a:t>
            </a:r>
          </a:p>
        </p:txBody>
      </p:sp>
    </p:spTree>
    <p:extLst>
      <p:ext uri="{BB962C8B-B14F-4D97-AF65-F5344CB8AC3E}">
        <p14:creationId xmlns:p14="http://schemas.microsoft.com/office/powerpoint/2010/main" val="3833950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1086BB-3C29-FBCC-89A6-1D414F7E49E4}"/>
              </a:ext>
            </a:extLst>
          </p:cNvPr>
          <p:cNvSpPr txBox="1"/>
          <p:nvPr/>
        </p:nvSpPr>
        <p:spPr>
          <a:xfrm>
            <a:off x="0" y="3259272"/>
            <a:ext cx="12192000" cy="426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150000"/>
              <a:defRPr/>
            </a:pPr>
            <a:r>
              <a:rPr lang="en-US" sz="2400" b="1" dirty="0">
                <a:solidFill>
                  <a:srgbClr val="FFFF00"/>
                </a:solidFill>
                <a:latin typeface="+mn-lt"/>
                <a:ea typeface="ＭＳ Ｐゴシック" charset="0"/>
                <a:cs typeface="ＭＳ Ｐゴシック" charset="0"/>
              </a:rPr>
              <a:t>Attribution of TOA Radiation Changes</a:t>
            </a:r>
          </a:p>
        </p:txBody>
      </p:sp>
    </p:spTree>
    <p:extLst>
      <p:ext uri="{BB962C8B-B14F-4D97-AF65-F5344CB8AC3E}">
        <p14:creationId xmlns:p14="http://schemas.microsoft.com/office/powerpoint/2010/main" val="2355532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A83509-8A8D-0646-A1E2-C13A91DDE0E8}"/>
              </a:ext>
            </a:extLst>
          </p:cNvPr>
          <p:cNvSpPr txBox="1"/>
          <p:nvPr/>
        </p:nvSpPr>
        <p:spPr>
          <a:xfrm>
            <a:off x="105767" y="32048"/>
            <a:ext cx="11980466" cy="858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Arial Narrow" panose="020B0604020202020204" pitchFamily="34" charset="0"/>
              </a:rPr>
              <a:t>Global Mean Trends (09/2002-03/2020)</a:t>
            </a:r>
          </a:p>
        </p:txBody>
      </p:sp>
      <p:pic>
        <p:nvPicPr>
          <p:cNvPr id="11" name="Picture 10" descr="Chart, waterfall chart&#10;&#10;Description automatically generated">
            <a:extLst>
              <a:ext uri="{FF2B5EF4-FFF2-40B4-BE49-F238E27FC236}">
                <a16:creationId xmlns:a16="http://schemas.microsoft.com/office/drawing/2014/main" id="{A9442511-A98E-1748-8495-5184DBB68C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1496" y="749608"/>
            <a:ext cx="8588300" cy="61083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12919C-539F-3F40-8F49-4959759BB907}"/>
              </a:ext>
            </a:extLst>
          </p:cNvPr>
          <p:cNvSpPr txBox="1"/>
          <p:nvPr/>
        </p:nvSpPr>
        <p:spPr>
          <a:xfrm>
            <a:off x="5816698" y="4062821"/>
            <a:ext cx="5253806" cy="17444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Arial Narrow" panose="020B0604020202020204" pitchFamily="34" charset="0"/>
                <a:ea typeface="+mn-ea"/>
                <a:cs typeface="+mn-cs"/>
              </a:rPr>
              <a:t>Combined changes in clouds, sea-ice, WV and trace gases exceed influence from temperature changes, resulting in a positive overall trend in net TOA flux. </a:t>
            </a:r>
          </a:p>
        </p:txBody>
      </p:sp>
    </p:spTree>
    <p:extLst>
      <p:ext uri="{BB962C8B-B14F-4D97-AF65-F5344CB8AC3E}">
        <p14:creationId xmlns:p14="http://schemas.microsoft.com/office/powerpoint/2010/main" val="1557244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7C3FC41A-A3D5-10AC-A8B5-461D26F6927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2749296" y="482710"/>
            <a:ext cx="5902576" cy="61688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E126EB-4E30-CD54-61CF-3A7FFDC18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3721"/>
            <a:ext cx="1219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Contribution to Zonal Mean ASR Trend by Cloud Type (07/2002-12/2022; CERES FBCT Product)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0034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 with medium confidence">
            <a:extLst>
              <a:ext uri="{FF2B5EF4-FFF2-40B4-BE49-F238E27FC236}">
                <a16:creationId xmlns:a16="http://schemas.microsoft.com/office/drawing/2014/main" id="{4FD74136-2CDE-004F-9BD0-80029DA7E75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57162" y="641015"/>
            <a:ext cx="8770445" cy="42564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7B78C5-8B14-CC40-850A-E8E31E477DE6}"/>
              </a:ext>
            </a:extLst>
          </p:cNvPr>
          <p:cNvSpPr txBox="1"/>
          <p:nvPr/>
        </p:nvSpPr>
        <p:spPr>
          <a:xfrm>
            <a:off x="9165081" y="6550223"/>
            <a:ext cx="30269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Raghuraman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al., Nat. Comm., 2021)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5D2593-7A1B-CC44-9D18-CE0E6C50881D}"/>
              </a:ext>
            </a:extLst>
          </p:cNvPr>
          <p:cNvSpPr txBox="1"/>
          <p:nvPr/>
        </p:nvSpPr>
        <p:spPr>
          <a:xfrm>
            <a:off x="103071" y="5091177"/>
            <a:ext cx="11985858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CERES EEI trend is exceptionally unlikely (&lt;1% probability) to be explained by internal variability alone.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simulations only fall within observational uncertainty when anthropogenic radiative forcing and the associated climate response are accounted for.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 EEI trends are in the lower range of the observed 95% confidence interval (dashed lines).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6BFC58-3367-5246-A0FE-959A715352C3}"/>
              </a:ext>
            </a:extLst>
          </p:cNvPr>
          <p:cNvSpPr txBox="1"/>
          <p:nvPr/>
        </p:nvSpPr>
        <p:spPr>
          <a:xfrm>
            <a:off x="1" y="192505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Global Mean Trend in Earth’s Energy Imbalance (2001-2020): GCMs vs CERES</a:t>
            </a:r>
          </a:p>
        </p:txBody>
      </p:sp>
    </p:spTree>
    <p:extLst>
      <p:ext uri="{BB962C8B-B14F-4D97-AF65-F5344CB8AC3E}">
        <p14:creationId xmlns:p14="http://schemas.microsoft.com/office/powerpoint/2010/main" val="3863607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578B02-B825-AE17-4881-3A781B4D4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853" y="0"/>
            <a:ext cx="4669051" cy="669174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67EBC9-207B-E265-9224-108125BF08C6}"/>
              </a:ext>
            </a:extLst>
          </p:cNvPr>
          <p:cNvSpPr txBox="1"/>
          <p:nvPr/>
        </p:nvSpPr>
        <p:spPr>
          <a:xfrm>
            <a:off x="73262" y="236311"/>
            <a:ext cx="3327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CERES EI Trend Attribution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CMIP6 AMIP Simulations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Forcing-feedback framework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AFF6A3-C00E-9661-207B-E3A69AC51F4A}"/>
              </a:ext>
            </a:extLst>
          </p:cNvPr>
          <p:cNvSpPr txBox="1"/>
          <p:nvPr/>
        </p:nvSpPr>
        <p:spPr>
          <a:xfrm>
            <a:off x="7748779" y="114410"/>
            <a:ext cx="4443221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Key Points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CMIP6 EEI trend consistent with CERES within uncertainty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ERF contribution dominates (WMGG, aerosols)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Large CERES ASR trend due to additive positive ERF and feedback contributions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Models suggest large aerosol forcing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Weaker OLR trend due to cancelation between positive ERF and negative feedback contributions</a:t>
            </a:r>
          </a:p>
          <a:p>
            <a:pPr marL="115888" marR="0" lvl="0" indent="-1158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5B605-9A65-2A0C-C36D-CCAE1C4D3FFD}"/>
              </a:ext>
            </a:extLst>
          </p:cNvPr>
          <p:cNvSpPr txBox="1"/>
          <p:nvPr/>
        </p:nvSpPr>
        <p:spPr>
          <a:xfrm>
            <a:off x="8235737" y="6553245"/>
            <a:ext cx="395626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Hodnebrog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et al., Nature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" pitchFamily="2" charset="0"/>
                <a:ea typeface="ＭＳ Ｐゴシック" panose="020B0600070205080204" pitchFamily="34" charset="-128"/>
                <a:cs typeface="+mn-cs"/>
              </a:rPr>
              <a:t>Comm Earth &amp; Environ, 2024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887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4911EC-FAC9-C74C-BB93-6304C2B67BAF}"/>
              </a:ext>
            </a:extLst>
          </p:cNvPr>
          <p:cNvSpPr txBox="1"/>
          <p:nvPr/>
        </p:nvSpPr>
        <p:spPr>
          <a:xfrm>
            <a:off x="0" y="73963"/>
            <a:ext cx="1219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CERESMIP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DDCB1E-140A-3D18-3A53-19F340274C0C}"/>
              </a:ext>
            </a:extLst>
          </p:cNvPr>
          <p:cNvSpPr txBox="1"/>
          <p:nvPr/>
        </p:nvSpPr>
        <p:spPr>
          <a:xfrm>
            <a:off x="7823" y="533289"/>
            <a:ext cx="12051211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</a:rPr>
              <a:t>The Coupled Model Intercomparison Project (Phase 6) (CMIP6) protocol only uses observed forcings to 2014.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Arial"/>
              </a:rPr>
              <a:t>However, climate variability since 2014 is quite pronounced and scientifically interesting (e.g., EEI and SST trends, PDO shifts, 2015/2016 El Nino, Marine Heat waves, etc.).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</a:rPr>
              <a:t>In addition, many of the model inputs have been updated substantially since the CMIP6 inputs were defined.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Arial"/>
              </a:rPr>
              <a:t>So why hasn’t there been a coordinated effort to update climate model AMIP simulations?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4FE47-9A8F-0B5E-7FE4-409D5BC18832}"/>
              </a:ext>
            </a:extLst>
          </p:cNvPr>
          <p:cNvSpPr txBox="1"/>
          <p:nvPr/>
        </p:nvSpPr>
        <p:spPr>
          <a:xfrm>
            <a:off x="7823" y="3265006"/>
            <a:ext cx="1218417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Gavin Schmidt (NASA GISS) is leading a new, relatively low cost, model intercomparison, CERESMIP, that will focus on the CERES period, with updated forcings to the end of 2021.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focus will be on atmosphere-only simulations, using updated SST, forcings and emissions from 1990-2021.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diagnostic focus will be on the EEI and atmospheric feedbacks, and so diagnostics should include output from the COSP simulator. </a:t>
            </a:r>
          </a:p>
          <a:p>
            <a:pPr marL="285750" lvl="0" indent="-2857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journal article describing CERESMIP has been published. </a:t>
            </a:r>
            <a:r>
              <a:rPr lang="en-US" sz="2000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https://doi.org/10.3389/fclim.2023.1202161</a:t>
            </a:r>
            <a:endParaRPr lang="en-US" sz="2000" dirty="0">
              <a:solidFill>
                <a:srgbClr val="FFFF00"/>
              </a:solidFill>
            </a:endParaRPr>
          </a:p>
          <a:p>
            <a:pPr marL="285750" lvl="0" indent="-2857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FF00"/>
                </a:solidFill>
                <a:latin typeface="Arial"/>
                <a:ea typeface="+mn-ea"/>
              </a:rPr>
              <a:t>New WCRP lighthouse activity on Explaining and Predicting Earth System Change (EPESC) with a focus on Earth's Energy Imbalance has been established.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05335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2929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4911EC-FAC9-C74C-BB93-6304C2B67BAF}"/>
              </a:ext>
            </a:extLst>
          </p:cNvPr>
          <p:cNvSpPr txBox="1"/>
          <p:nvPr/>
        </p:nvSpPr>
        <p:spPr>
          <a:xfrm>
            <a:off x="0" y="73963"/>
            <a:ext cx="1219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Summary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DDCB1E-140A-3D18-3A53-19F340274C0C}"/>
              </a:ext>
            </a:extLst>
          </p:cNvPr>
          <p:cNvSpPr txBox="1"/>
          <p:nvPr/>
        </p:nvSpPr>
        <p:spPr>
          <a:xfrm>
            <a:off x="140789" y="692849"/>
            <a:ext cx="12051211" cy="6017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6213" lvl="0" indent="-176213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FF00"/>
                </a:solidFill>
                <a:latin typeface="Arial"/>
              </a:rPr>
              <a:t>Earth’s energy imbalance has been increasing at a near-constant rate of ~0.5 Wm</a:t>
            </a:r>
            <a:r>
              <a:rPr lang="en-US" sz="2000" baseline="30000" dirty="0">
                <a:solidFill>
                  <a:srgbClr val="FFFF00"/>
                </a:solidFill>
                <a:latin typeface="Arial"/>
              </a:rPr>
              <a:t>-2</a:t>
            </a:r>
            <a:r>
              <a:rPr lang="en-US" sz="2000" dirty="0">
                <a:solidFill>
                  <a:srgbClr val="FFFF00"/>
                </a:solidFill>
                <a:latin typeface="Arial"/>
              </a:rPr>
              <a:t> dec</a:t>
            </a:r>
            <a:r>
              <a:rPr lang="en-US" sz="2000" baseline="30000" dirty="0">
                <a:solidFill>
                  <a:srgbClr val="FFFF00"/>
                </a:solidFill>
                <a:latin typeface="Arial"/>
              </a:rPr>
              <a:t>-1</a:t>
            </a:r>
            <a:r>
              <a:rPr lang="en-US" sz="2000" dirty="0">
                <a:solidFill>
                  <a:srgbClr val="FFFF00"/>
                </a:solidFill>
                <a:latin typeface="Arial"/>
              </a:rPr>
              <a:t> since 2000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Ten-year average EEI (03/2014-02/2024) ≈1 Wm</a:t>
            </a:r>
            <a:r>
              <a:rPr lang="en-US" sz="2000" baseline="30000" dirty="0">
                <a:latin typeface="Arial"/>
              </a:rPr>
              <a:t>-2</a:t>
            </a:r>
            <a:r>
              <a:rPr lang="en-US" sz="2000" dirty="0">
                <a:latin typeface="Arial"/>
              </a:rPr>
              <a:t> (from in-situ and CERES data)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Difference between CERES and in-situ EEI trend (07/2005-06/2024):  0.03±0.3 Wm</a:t>
            </a:r>
            <a:r>
              <a:rPr lang="en-US" sz="2000" baseline="30000" dirty="0">
                <a:latin typeface="Symbol" pitchFamily="2" charset="2"/>
              </a:rPr>
              <a:t>-2</a:t>
            </a:r>
            <a:r>
              <a:rPr lang="en-US" sz="2000" dirty="0">
                <a:latin typeface="Arial"/>
              </a:rPr>
              <a:t> dec</a:t>
            </a:r>
            <a:r>
              <a:rPr lang="en-US" sz="2000" baseline="30000" dirty="0">
                <a:latin typeface="Symbol" pitchFamily="2" charset="2"/>
              </a:rPr>
              <a:t>-1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Combined changes in clouds, sea-ice, WV and trace gases exceed influence from temperature increase since 2000, resulting in a positive overall trend in net TOA flux.</a:t>
            </a:r>
          </a:p>
          <a:p>
            <a:pPr marL="231775" lvl="1" indent="-227013" eaLnBrk="1" fontAlgn="auto" hangingPunct="1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FFFF00"/>
                </a:solidFill>
                <a:latin typeface="Arial"/>
              </a:rPr>
              <a:t>Climate model simulations (AMIP) show that the CERES EEI trend is exceptionally unlikely to be explained by internal variability alone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ASR trend dominant contribution to EEI trend (just like in the observations)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In forcing-feedback framework: EEI trend is dominated by effective radiative forcing (WMGG, aerosols)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latin typeface="Arial"/>
              </a:rPr>
              <a:t>Aerosol forcing contributes ≈0.2 Wm</a:t>
            </a:r>
            <a:r>
              <a:rPr lang="en-US" sz="2000" baseline="30000" dirty="0">
                <a:latin typeface="Arial"/>
              </a:rPr>
              <a:t>-2</a:t>
            </a:r>
            <a:r>
              <a:rPr lang="en-US" sz="2000" dirty="0">
                <a:latin typeface="Arial"/>
              </a:rPr>
              <a:t> dec</a:t>
            </a:r>
            <a:r>
              <a:rPr lang="en-US" sz="2000" baseline="30000" dirty="0">
                <a:latin typeface="Arial"/>
              </a:rPr>
              <a:t>-1</a:t>
            </a:r>
            <a:r>
              <a:rPr lang="en-US" sz="2000" dirty="0">
                <a:latin typeface="Arial"/>
              </a:rPr>
              <a:t> to EEI trend.</a:t>
            </a: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FFC000"/>
              </a:solidFill>
              <a:latin typeface="Arial"/>
            </a:endParaRP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FFC000"/>
              </a:solidFill>
              <a:latin typeface="Arial"/>
            </a:endParaRPr>
          </a:p>
          <a:p>
            <a:pPr marL="628650" lvl="1" indent="-171450" eaLnBrk="1" fontAlgn="auto" hangingPunct="1"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170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>
            <a:extLst>
              <a:ext uri="{FF2B5EF4-FFF2-40B4-BE49-F238E27FC236}">
                <a16:creationId xmlns:a16="http://schemas.microsoft.com/office/drawing/2014/main" id="{9FCE71E4-FE95-4E4B-6896-3B5E5590B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863" y="995363"/>
            <a:ext cx="11786820" cy="155119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+mn-lt"/>
                <a:ea typeface="ＭＳ Ｐゴシック" charset="0"/>
                <a:cs typeface="ＭＳ Ｐゴシック" charset="0"/>
              </a:rPr>
              <a:t>Background: Earth Radiation Budget, CERES, and Earth’s Energy Imbalance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+mn-lt"/>
                <a:ea typeface="ＭＳ Ｐゴシック" charset="0"/>
                <a:cs typeface="ＭＳ Ｐゴシック" charset="0"/>
              </a:rPr>
              <a:t>Recent Changes in Top-of-Atmosphere Radiation</a:t>
            </a:r>
          </a:p>
          <a:p>
            <a:pPr marL="342900" indent="-342900" eaLnBrk="1" hangingPunct="1">
              <a:lnSpc>
                <a:spcPct val="90000"/>
              </a:lnSpc>
              <a:spcBef>
                <a:spcPts val="1800"/>
              </a:spcBef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+mn-lt"/>
                <a:ea typeface="ＭＳ Ｐゴシック" charset="0"/>
                <a:cs typeface="ＭＳ Ｐゴシック" charset="0"/>
              </a:rPr>
              <a:t>Attribution of TOA Radiation Changes</a:t>
            </a:r>
          </a:p>
        </p:txBody>
      </p:sp>
      <p:sp>
        <p:nvSpPr>
          <p:cNvPr id="82946" name="Rectangle 2">
            <a:extLst>
              <a:ext uri="{FF2B5EF4-FFF2-40B4-BE49-F238E27FC236}">
                <a16:creationId xmlns:a16="http://schemas.microsoft.com/office/drawing/2014/main" id="{E0AEAD0A-E9D3-1C52-5D77-8CDF6995B7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39700"/>
            <a:ext cx="9144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9863" indent="-169863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en-US" altLang="en-US" sz="2400" b="1" dirty="0">
                <a:solidFill>
                  <a:srgbClr val="FFFF00"/>
                </a:solidFill>
              </a:rPr>
              <a:t>Outline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48" descr="background4.psd">
            <a:extLst>
              <a:ext uri="{FF2B5EF4-FFF2-40B4-BE49-F238E27FC236}">
                <a16:creationId xmlns:a16="http://schemas.microsoft.com/office/drawing/2014/main" id="{7045DE7B-4786-C349-82B7-25F6B6D83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3251"/>
            <a:ext cx="8972550" cy="623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78" name="TextBox 23">
            <a:extLst>
              <a:ext uri="{FF2B5EF4-FFF2-40B4-BE49-F238E27FC236}">
                <a16:creationId xmlns:a16="http://schemas.microsoft.com/office/drawing/2014/main" id="{AE06D7C5-ADC2-1647-B3E4-47BFD9341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1677988"/>
            <a:ext cx="122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Reflected from Cloudy Regions</a:t>
            </a:r>
          </a:p>
        </p:txBody>
      </p:sp>
      <p:sp>
        <p:nvSpPr>
          <p:cNvPr id="126979" name="TextBox 24">
            <a:extLst>
              <a:ext uri="{FF2B5EF4-FFF2-40B4-BE49-F238E27FC236}">
                <a16:creationId xmlns:a16="http://schemas.microsoft.com/office/drawing/2014/main" id="{9E392A23-9795-1F4A-9CF1-E83B7A85C6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6188" y="3722688"/>
            <a:ext cx="1225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Reflected by Atmosphere</a:t>
            </a:r>
            <a:endParaRPr kumimoji="0" lang="en-US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6980" name="TextBox 25">
            <a:extLst>
              <a:ext uri="{FF2B5EF4-FFF2-40B4-BE49-F238E27FC236}">
                <a16:creationId xmlns:a16="http://schemas.microsoft.com/office/drawing/2014/main" id="{7C6E2E66-3E0B-5C42-8B49-A8013C3ED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8899" y="2074863"/>
            <a:ext cx="1063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Reflected from Clear Regions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F8584F6-C41A-0946-9E6F-3B4D6792D39B}"/>
              </a:ext>
            </a:extLst>
          </p:cNvPr>
          <p:cNvSpPr/>
          <p:nvPr/>
        </p:nvSpPr>
        <p:spPr>
          <a:xfrm>
            <a:off x="582613" y="5800725"/>
            <a:ext cx="1103312" cy="787400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82" name="TextBox 27">
            <a:extLst>
              <a:ext uri="{FF2B5EF4-FFF2-40B4-BE49-F238E27FC236}">
                <a16:creationId xmlns:a16="http://schemas.microsoft.com/office/drawing/2014/main" id="{3A678369-0C53-E94B-A4B6-3A5877129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5789613"/>
            <a:ext cx="1111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Reflected  at Surface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-23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(-20, -26)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C0849BC9-B875-5E48-B342-BFAB3A0F95E0}"/>
              </a:ext>
            </a:extLst>
          </p:cNvPr>
          <p:cNvSpPr/>
          <p:nvPr/>
        </p:nvSpPr>
        <p:spPr>
          <a:xfrm>
            <a:off x="2381251" y="5799139"/>
            <a:ext cx="1069975" cy="820737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84" name="TextBox 30">
            <a:extLst>
              <a:ext uri="{FF2B5EF4-FFF2-40B4-BE49-F238E27FC236}">
                <a16:creationId xmlns:a16="http://schemas.microsoft.com/office/drawing/2014/main" id="{3A30AA59-0650-B041-8E73-0AA907C18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7914" y="5794375"/>
            <a:ext cx="11779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Absorbed at Surface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164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(159, 169)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387D2E0-6E9E-E440-B192-2DA43DE56A80}"/>
              </a:ext>
            </a:extLst>
          </p:cNvPr>
          <p:cNvSpPr/>
          <p:nvPr/>
        </p:nvSpPr>
        <p:spPr>
          <a:xfrm>
            <a:off x="3754439" y="2446339"/>
            <a:ext cx="1284287" cy="835025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86" name="TextBox 32">
            <a:extLst>
              <a:ext uri="{FF2B5EF4-FFF2-40B4-BE49-F238E27FC236}">
                <a16:creationId xmlns:a16="http://schemas.microsoft.com/office/drawing/2014/main" id="{58F2F440-9B11-C249-BBD0-744A1235A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2438400"/>
            <a:ext cx="12747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Absorbed by Atmosphere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77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(72, 82)</a:t>
            </a: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Neue" panose="02000503000000020004" pitchFamily="2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6987" name="TextBox 33">
            <a:extLst>
              <a:ext uri="{FF2B5EF4-FFF2-40B4-BE49-F238E27FC236}">
                <a16:creationId xmlns:a16="http://schemas.microsoft.com/office/drawing/2014/main" id="{05A158B4-4495-9B44-9ADF-9DF4031FC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7764" y="4689475"/>
            <a:ext cx="7270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Sensible Heat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-21</a:t>
            </a:r>
          </a:p>
        </p:txBody>
      </p:sp>
      <p:sp>
        <p:nvSpPr>
          <p:cNvPr id="126988" name="TextBox 34">
            <a:extLst>
              <a:ext uri="{FF2B5EF4-FFF2-40B4-BE49-F238E27FC236}">
                <a16:creationId xmlns:a16="http://schemas.microsoft.com/office/drawing/2014/main" id="{ED5461BE-ECD6-7949-BEFC-BC28664A7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839" y="4413250"/>
            <a:ext cx="7270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Latent Heat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-88</a:t>
            </a:r>
          </a:p>
        </p:txBody>
      </p:sp>
      <p:sp>
        <p:nvSpPr>
          <p:cNvPr id="126989" name="TextBox 35">
            <a:extLst>
              <a:ext uri="{FF2B5EF4-FFF2-40B4-BE49-F238E27FC236}">
                <a16:creationId xmlns:a16="http://schemas.microsoft.com/office/drawing/2014/main" id="{3D06E672-6158-7F4C-A69D-E4C162856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4939" y="2544763"/>
            <a:ext cx="993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Emitted from Clear Regions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07128149-4868-4E4F-AE8F-CE4609275310}"/>
              </a:ext>
            </a:extLst>
          </p:cNvPr>
          <p:cNvSpPr/>
          <p:nvPr/>
        </p:nvSpPr>
        <p:spPr>
          <a:xfrm>
            <a:off x="5553076" y="5799138"/>
            <a:ext cx="911225" cy="895350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91" name="TextBox 37">
            <a:extLst>
              <a:ext uri="{FF2B5EF4-FFF2-40B4-BE49-F238E27FC236}">
                <a16:creationId xmlns:a16="http://schemas.microsoft.com/office/drawing/2014/main" id="{E66A2A10-143C-D24A-A1F9-5D6E29415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2751" y="5819775"/>
            <a:ext cx="103187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Surface Emission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-398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(-395, -401)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EC1755B7-8375-EB49-BE55-EC9986624F3F}"/>
              </a:ext>
            </a:extLst>
          </p:cNvPr>
          <p:cNvSpPr/>
          <p:nvPr/>
        </p:nvSpPr>
        <p:spPr>
          <a:xfrm>
            <a:off x="6759575" y="5800725"/>
            <a:ext cx="990600" cy="882650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93" name="TextBox 39">
            <a:extLst>
              <a:ext uri="{FF2B5EF4-FFF2-40B4-BE49-F238E27FC236}">
                <a16:creationId xmlns:a16="http://schemas.microsoft.com/office/drawing/2014/main" id="{CDE6106A-9F14-934A-AEF8-85B023E20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4488" y="5819775"/>
            <a:ext cx="1143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Absorbed at Surface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345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(338, 352)</a:t>
            </a:r>
          </a:p>
        </p:txBody>
      </p:sp>
      <p:sp>
        <p:nvSpPr>
          <p:cNvPr id="126994" name="TextBox 40">
            <a:extLst>
              <a:ext uri="{FF2B5EF4-FFF2-40B4-BE49-F238E27FC236}">
                <a16:creationId xmlns:a16="http://schemas.microsoft.com/office/drawing/2014/main" id="{74298BD8-04C1-EC4C-AFDD-B2CA5A698C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650" y="2622550"/>
            <a:ext cx="1123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Emitted from Cloudy Regions</a:t>
            </a:r>
            <a:endParaRPr kumimoji="0" lang="en-US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F2342688-17AC-504C-ADB4-619DC47B14BE}"/>
              </a:ext>
            </a:extLst>
          </p:cNvPr>
          <p:cNvSpPr/>
          <p:nvPr/>
        </p:nvSpPr>
        <p:spPr>
          <a:xfrm>
            <a:off x="7797800" y="2182814"/>
            <a:ext cx="947738" cy="896937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96" name="TextBox 42">
            <a:extLst>
              <a:ext uri="{FF2B5EF4-FFF2-40B4-BE49-F238E27FC236}">
                <a16:creationId xmlns:a16="http://schemas.microsoft.com/office/drawing/2014/main" id="{DD5C0349-193B-5540-AEC2-CB1416178E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0175" y="2179638"/>
            <a:ext cx="1023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Atmosphere LW cooling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-186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(-178, -194)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4AFA5C06-7EB3-E44E-90EB-B7D11C436F7B}"/>
              </a:ext>
            </a:extLst>
          </p:cNvPr>
          <p:cNvSpPr/>
          <p:nvPr/>
        </p:nvSpPr>
        <p:spPr>
          <a:xfrm>
            <a:off x="7439026" y="614745"/>
            <a:ext cx="1243013" cy="893762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6998" name="TextBox 44">
            <a:extLst>
              <a:ext uri="{FF2B5EF4-FFF2-40B4-BE49-F238E27FC236}">
                <a16:creationId xmlns:a16="http://schemas.microsoft.com/office/drawing/2014/main" id="{F5091353-E935-7D42-A59D-E9D773BD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4589" y="638844"/>
            <a:ext cx="11652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Outgoing LW Radiation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-240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(-238, -242)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CABA41A4-3482-A941-83A6-AC68AE5B1029}"/>
              </a:ext>
            </a:extLst>
          </p:cNvPr>
          <p:cNvSpPr/>
          <p:nvPr/>
        </p:nvSpPr>
        <p:spPr>
          <a:xfrm>
            <a:off x="2241550" y="607859"/>
            <a:ext cx="1119188" cy="873125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000" name="TextBox 46">
            <a:extLst>
              <a:ext uri="{FF2B5EF4-FFF2-40B4-BE49-F238E27FC236}">
                <a16:creationId xmlns:a16="http://schemas.microsoft.com/office/drawing/2014/main" id="{965EFB03-ACA7-AC4C-AED2-C97537CFA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688" y="641196"/>
            <a:ext cx="12493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Incoming Solar Radiation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340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(339.9, 340.1)</a:t>
            </a:r>
          </a:p>
        </p:txBody>
      </p:sp>
      <p:sp>
        <p:nvSpPr>
          <p:cNvPr id="48" name="Rounded Rectangle 47">
            <a:extLst>
              <a:ext uri="{FF2B5EF4-FFF2-40B4-BE49-F238E27FC236}">
                <a16:creationId xmlns:a16="http://schemas.microsoft.com/office/drawing/2014/main" id="{FAC7B30D-DDFE-9043-9BF3-FE975C9ACAD9}"/>
              </a:ext>
            </a:extLst>
          </p:cNvPr>
          <p:cNvSpPr/>
          <p:nvPr/>
        </p:nvSpPr>
        <p:spPr>
          <a:xfrm>
            <a:off x="565151" y="609601"/>
            <a:ext cx="1166813" cy="931863"/>
          </a:xfrm>
          <a:prstGeom prst="roundRect">
            <a:avLst/>
          </a:prstGeom>
          <a:solidFill>
            <a:srgbClr val="2C446F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002" name="TextBox 48">
            <a:extLst>
              <a:ext uri="{FF2B5EF4-FFF2-40B4-BE49-F238E27FC236}">
                <a16:creationId xmlns:a16="http://schemas.microsoft.com/office/drawing/2014/main" id="{F873F9DB-97D0-B341-A0D4-BAE9071AC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951" y="657512"/>
            <a:ext cx="12430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Reflected Solar Radiation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-99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(-98, -100)</a:t>
            </a: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E28C1BC8-E4E0-0A48-A4D6-D8370FFE033F}"/>
              </a:ext>
            </a:extLst>
          </p:cNvPr>
          <p:cNvSpPr/>
          <p:nvPr/>
        </p:nvSpPr>
        <p:spPr>
          <a:xfrm>
            <a:off x="3713163" y="5959476"/>
            <a:ext cx="1693862" cy="415925"/>
          </a:xfrm>
          <a:prstGeom prst="round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004" name="TextBox 54">
            <a:extLst>
              <a:ext uri="{FF2B5EF4-FFF2-40B4-BE49-F238E27FC236}">
                <a16:creationId xmlns:a16="http://schemas.microsoft.com/office/drawing/2014/main" id="{2A0214E6-B0AA-A54E-BF93-7425B671FE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988" y="5940426"/>
            <a:ext cx="1968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Surface Imbalance </a:t>
            </a:r>
            <a:r>
              <a:rPr kumimoji="0" lang="en-US" altLang="en-US" sz="1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0.71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(0.61, 0.81)</a:t>
            </a:r>
          </a:p>
        </p:txBody>
      </p:sp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9752590C-A7C1-F147-8D98-5A6B1E2B8DD1}"/>
              </a:ext>
            </a:extLst>
          </p:cNvPr>
          <p:cNvSpPr/>
          <p:nvPr/>
        </p:nvSpPr>
        <p:spPr>
          <a:xfrm>
            <a:off x="4192588" y="868017"/>
            <a:ext cx="1585912" cy="431800"/>
          </a:xfrm>
          <a:prstGeom prst="roundRect">
            <a:avLst/>
          </a:prstGeom>
          <a:solidFill>
            <a:srgbClr val="008000"/>
          </a:solidFill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7006" name="TextBox 56">
            <a:extLst>
              <a:ext uri="{FF2B5EF4-FFF2-40B4-BE49-F238E27FC236}">
                <a16:creationId xmlns:a16="http://schemas.microsoft.com/office/drawing/2014/main" id="{2BAF2DDC-9634-684F-B141-FF0E2D679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2576" y="836458"/>
            <a:ext cx="1730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TOA Imbalance </a:t>
            </a:r>
            <a:r>
              <a:rPr kumimoji="0" lang="en-US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0.71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(0.61, 0.81)</a:t>
            </a:r>
          </a:p>
        </p:txBody>
      </p:sp>
      <p:sp>
        <p:nvSpPr>
          <p:cNvPr id="127007" name="TextBox 60">
            <a:extLst>
              <a:ext uri="{FF2B5EF4-FFF2-40B4-BE49-F238E27FC236}">
                <a16:creationId xmlns:a16="http://schemas.microsoft.com/office/drawing/2014/main" id="{2F1132A1-FCAD-EF47-9939-EA1364824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2088" y="3443288"/>
            <a:ext cx="5953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alt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Neue" panose="02000503000000020004" pitchFamily="2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127008" name="TextBox 35">
            <a:extLst>
              <a:ext uri="{FF2B5EF4-FFF2-40B4-BE49-F238E27FC236}">
                <a16:creationId xmlns:a16="http://schemas.microsoft.com/office/drawing/2014/main" id="{E8BBEDE6-04F9-BD42-9132-806DBA0DA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6639" y="3135313"/>
            <a:ext cx="993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7931725" indent="-37474525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 panose="02000503000000020004" pitchFamily="2" charset="0"/>
                <a:ea typeface="ＭＳ Ｐゴシック" panose="020B0600070205080204" pitchFamily="34" charset="-128"/>
                <a:cs typeface="+mn-cs"/>
              </a:rPr>
              <a:t>Emitted from Clear Regions</a:t>
            </a:r>
          </a:p>
        </p:txBody>
      </p:sp>
      <p:sp>
        <p:nvSpPr>
          <p:cNvPr id="127009" name="TextBox 37">
            <a:extLst>
              <a:ext uri="{FF2B5EF4-FFF2-40B4-BE49-F238E27FC236}">
                <a16:creationId xmlns:a16="http://schemas.microsoft.com/office/drawing/2014/main" id="{AA2015D4-EE82-A445-A2C5-9D03D46D0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051" y="3282950"/>
            <a:ext cx="12795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NET ATM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−109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(-100, -118)</a:t>
            </a:r>
          </a:p>
        </p:txBody>
      </p:sp>
      <p:sp>
        <p:nvSpPr>
          <p:cNvPr id="127010" name="Title 1">
            <a:extLst>
              <a:ext uri="{FF2B5EF4-FFF2-40B4-BE49-F238E27FC236}">
                <a16:creationId xmlns:a16="http://schemas.microsoft.com/office/drawing/2014/main" id="{DC2A7C23-C4D9-A14C-97A8-0F35DCADA9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-11916"/>
            <a:ext cx="121920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Earth’s Energy Budget (1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Symbol" pitchFamily="2" charset="2"/>
                <a:ea typeface="ＭＳ Ｐゴシック" panose="020B0600070205080204" pitchFamily="34" charset="-128"/>
                <a:cs typeface="+mn-cs"/>
              </a:rPr>
              <a:t>s</a:t>
            </a:r>
            <a:r>
              <a:rPr kumimoji="0" lang="en-US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 panose="020B0600070205080204" pitchFamily="34" charset="-128"/>
                <a:cs typeface="+mn-cs"/>
              </a:rPr>
              <a:t> Range): CERES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B46FCC-91F0-594E-8F94-FE164DD10D3F}"/>
              </a:ext>
            </a:extLst>
          </p:cNvPr>
          <p:cNvSpPr txBox="1"/>
          <p:nvPr/>
        </p:nvSpPr>
        <p:spPr>
          <a:xfrm>
            <a:off x="3961861" y="6403459"/>
            <a:ext cx="1296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Units: Wm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EE5F7B-2759-2E49-BF7D-1BE3A4E0EC75}"/>
              </a:ext>
            </a:extLst>
          </p:cNvPr>
          <p:cNvSpPr/>
          <p:nvPr/>
        </p:nvSpPr>
        <p:spPr>
          <a:xfrm>
            <a:off x="9023558" y="768033"/>
            <a:ext cx="301494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Earth’s energy imbalance: net forcing Earth has yet to respond to.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Earth would be 33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∘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 colder without the atmospheric greenhouse effect.</a:t>
            </a: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Net radiation at surface sets the upper limit for global mean precipitation.</a:t>
            </a:r>
          </a:p>
        </p:txBody>
      </p:sp>
    </p:spTree>
    <p:extLst>
      <p:ext uri="{BB962C8B-B14F-4D97-AF65-F5344CB8AC3E}">
        <p14:creationId xmlns:p14="http://schemas.microsoft.com/office/powerpoint/2010/main" val="1080115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3">
            <a:extLst>
              <a:ext uri="{FF2B5EF4-FFF2-40B4-BE49-F238E27FC236}">
                <a16:creationId xmlns:a16="http://schemas.microsoft.com/office/drawing/2014/main" id="{391EDD35-AFB2-649C-ADD5-B6069EC34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637" y="5811894"/>
            <a:ext cx="116427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14313" indent="-214313" defTabSz="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3429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3429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en-US" altLang="en-US" sz="1800" dirty="0">
                <a:solidFill>
                  <a:srgbClr val="000000"/>
                </a:solidFill>
              </a:rPr>
              <a:t>Currently, 6 CERES instruments fly on 4 satellites: Terra (L1999), Aqua (L2002), SNPP(L2011), NOAA-20 (L2017)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en-US" altLang="en-US" sz="1800" dirty="0">
                <a:solidFill>
                  <a:srgbClr val="000000"/>
                </a:solidFill>
              </a:rPr>
              <a:t>Libera scheduled for launch in 2027 on JPSS-4 </a:t>
            </a:r>
          </a:p>
        </p:txBody>
      </p:sp>
      <p:pic>
        <p:nvPicPr>
          <p:cNvPr id="6" name="Picture 5" descr="A screen shot of a schedule&#10;&#10;Description automatically generated">
            <a:extLst>
              <a:ext uri="{FF2B5EF4-FFF2-40B4-BE49-F238E27FC236}">
                <a16:creationId xmlns:a16="http://schemas.microsoft.com/office/drawing/2014/main" id="{570CB9B5-268A-E240-FC66-79CDBB7030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286" y="183613"/>
            <a:ext cx="11457616" cy="55642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4D3570-3D61-05D7-766A-DC55D8B5097B}"/>
              </a:ext>
            </a:extLst>
          </p:cNvPr>
          <p:cNvSpPr txBox="1"/>
          <p:nvPr/>
        </p:nvSpPr>
        <p:spPr>
          <a:xfrm>
            <a:off x="10089084" y="348576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2395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2" descr="mage result for animation of geostationary satellite observing system">
            <a:extLst>
              <a:ext uri="{FF2B5EF4-FFF2-40B4-BE49-F238E27FC236}">
                <a16:creationId xmlns:a16="http://schemas.microsoft.com/office/drawing/2014/main" id="{4082C6FC-BE7B-BA4B-81EC-E4F80C0C7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6239" y="489228"/>
            <a:ext cx="6099175" cy="300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CDF0F47-CC40-9242-B2E9-F4D8D2392A99}"/>
              </a:ext>
            </a:extLst>
          </p:cNvPr>
          <p:cNvSpPr/>
          <p:nvPr/>
        </p:nvSpPr>
        <p:spPr>
          <a:xfrm>
            <a:off x="159030" y="3250098"/>
            <a:ext cx="11873939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marR="0" lvl="0" indent="-174625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In order to provide complete spatial coverage of Earth and resolve its diurnal cycle, a high level of data fusion is required.</a:t>
            </a:r>
          </a:p>
          <a:p>
            <a:pPr marL="174625" marR="0" lvl="0" indent="-174625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ERB is an 8-dimensional problem: 3 angular, 3 spatial, temporal, and spectral</a:t>
            </a:r>
          </a:p>
          <a:p>
            <a:pPr marL="174625" marR="0" lvl="0" indent="-174625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During the CERES period, the team has processed data from: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7 CERES instruments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1 VIRS imager (TRMM)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2 MODIS imagers (Terra, Aqua)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2 VIIRS imagers (S-NPP, NOAA-20)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22 geostationary imagers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Solar irradiance measurements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Meteorological, ozone and aerosol assimilation data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Snow/ice maps</a:t>
            </a:r>
          </a:p>
          <a:p>
            <a:pPr marL="292100" marR="0" lvl="1" indent="-285750" algn="l" defTabSz="4572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All data are integrated to obtain climate accuracy in radiative fluxes from the top to the bottom of the atmosphere.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370F34-4A55-8F43-8600-31F27F6EC6DA}"/>
              </a:ext>
            </a:extLst>
          </p:cNvPr>
          <p:cNvSpPr txBox="1"/>
          <p:nvPr/>
        </p:nvSpPr>
        <p:spPr>
          <a:xfrm>
            <a:off x="6897756" y="1013103"/>
            <a:ext cx="1173719" cy="43088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Sun-Synchronous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Satellite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4A5C714-40F4-8A42-BFAE-6F057F0C07C2}"/>
              </a:ext>
            </a:extLst>
          </p:cNvPr>
          <p:cNvSpPr txBox="1"/>
          <p:nvPr/>
        </p:nvSpPr>
        <p:spPr>
          <a:xfrm>
            <a:off x="6033245" y="462333"/>
            <a:ext cx="1500732" cy="2616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FD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Sun-Synchronous Orbit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65855A-CC1D-D149-870E-852994D3629B}"/>
              </a:ext>
            </a:extLst>
          </p:cNvPr>
          <p:cNvSpPr txBox="1"/>
          <p:nvPr/>
        </p:nvSpPr>
        <p:spPr>
          <a:xfrm>
            <a:off x="1524000" y="43141"/>
            <a:ext cx="9144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Earth Radiation Budget Data Fusion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17B47524-9BC4-ABC2-1AAD-DE4089DEA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07093" y="6564175"/>
            <a:ext cx="43641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6DA272-92BB-0D4C-B403-24E146F6D1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0842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43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206D3FD-0FFA-5453-C92B-DA8527E8DCBE}"/>
              </a:ext>
            </a:extLst>
          </p:cNvPr>
          <p:cNvSpPr txBox="1"/>
          <p:nvPr/>
        </p:nvSpPr>
        <p:spPr>
          <a:xfrm>
            <a:off x="0" y="2654710"/>
            <a:ext cx="12192000" cy="426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prstClr val="black"/>
              </a:buClr>
              <a:buSzPct val="150000"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ptos" panose="02110004020202020204"/>
                <a:ea typeface="ＭＳ Ｐゴシック" charset="0"/>
                <a:cs typeface="ＭＳ Ｐゴシック" charset="0"/>
              </a:rPr>
              <a:t>Recent Changes in Top-of-Atmosphere Radiation </a:t>
            </a:r>
          </a:p>
        </p:txBody>
      </p:sp>
    </p:spTree>
    <p:extLst>
      <p:ext uri="{BB962C8B-B14F-4D97-AF65-F5344CB8AC3E}">
        <p14:creationId xmlns:p14="http://schemas.microsoft.com/office/powerpoint/2010/main" val="2596482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45F79F5D-CECF-6273-B208-CF2DA9F52D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2792"/>
            <a:ext cx="12192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69863" indent="-169863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169863" marR="0" lvl="0" indent="-169863" algn="ctr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Datasets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5115B6-5416-BD33-0935-28E1E29A87F0}"/>
              </a:ext>
            </a:extLst>
          </p:cNvPr>
          <p:cNvSpPr/>
          <p:nvPr/>
        </p:nvSpPr>
        <p:spPr>
          <a:xfrm>
            <a:off x="185738" y="1777319"/>
            <a:ext cx="11866562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                   Transition to NOAA-20: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              Terra-Only                              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Terra+Aqua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                            NOAA20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         (03/2000-06/2002)                   (07/2002-03/2022)                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(04/2022-onwards)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  <a:p>
            <a:pPr marL="690563" marR="0" lvl="0" indent="-233363" algn="l" defTabSz="914400" rtl="0" eaLnBrk="0" fontAlgn="base" latinLnBrk="0" hangingPunct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Climatology of Terra-Only and NOAA20-Only fluxes and cloud properties </a:t>
            </a:r>
            <a:r>
              <a:rPr lang="en-US" sz="2200" dirty="0">
                <a:solidFill>
                  <a:srgbClr val="FFFFFF"/>
                </a:solidFill>
                <a:latin typeface="Arial"/>
                <a:ea typeface="Times New Roman" panose="02020603050405020304" pitchFamily="18" charset="0"/>
              </a:rPr>
              <a:t>are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anchored to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Terra+Aqua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climatology using overlapping periods.</a:t>
            </a:r>
          </a:p>
        </p:txBody>
      </p:sp>
      <p:cxnSp>
        <p:nvCxnSpPr>
          <p:cNvPr id="35843" name="Straight Arrow Connector 5">
            <a:extLst>
              <a:ext uri="{FF2B5EF4-FFF2-40B4-BE49-F238E27FC236}">
                <a16:creationId xmlns:a16="http://schemas.microsoft.com/office/drawing/2014/main" id="{81952505-CA99-1289-EEF1-43F9756E6BD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87800" y="2579006"/>
            <a:ext cx="977900" cy="0"/>
          </a:xfrm>
          <a:prstGeom prst="straightConnector1">
            <a:avLst/>
          </a:prstGeom>
          <a:noFill/>
          <a:ln w="444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844" name="Straight Arrow Connector 8">
            <a:extLst>
              <a:ext uri="{FF2B5EF4-FFF2-40B4-BE49-F238E27FC236}">
                <a16:creationId xmlns:a16="http://schemas.microsoft.com/office/drawing/2014/main" id="{6D7D2C49-CEFD-FB24-4D0A-2EAAFE35A02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962900" y="2579006"/>
            <a:ext cx="977900" cy="0"/>
          </a:xfrm>
          <a:prstGeom prst="straightConnector1">
            <a:avLst/>
          </a:prstGeom>
          <a:noFill/>
          <a:ln w="44450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5845" name="Rectangle 6">
            <a:extLst>
              <a:ext uri="{FF2B5EF4-FFF2-40B4-BE49-F238E27FC236}">
                <a16:creationId xmlns:a16="http://schemas.microsoft.com/office/drawing/2014/main" id="{CE3D8041-DDC7-2C8E-5980-8988580AA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2248806"/>
            <a:ext cx="10833100" cy="9525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FFCC00"/>
              </a:buClr>
              <a:buSzPct val="150000"/>
              <a:buFontTx/>
              <a:buChar char="•"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FDDB07-FE24-A902-8906-A5BFC3A0EB77}"/>
              </a:ext>
            </a:extLst>
          </p:cNvPr>
          <p:cNvSpPr txBox="1"/>
          <p:nvPr/>
        </p:nvSpPr>
        <p:spPr>
          <a:xfrm>
            <a:off x="485512" y="945951"/>
            <a:ext cx="4790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EBAF Ed4.2: 07/2000</a:t>
            </a:r>
            <a:r>
              <a:rPr lang="en-US" sz="2400" dirty="0">
                <a:latin typeface="Symbol" pitchFamily="2" charset="2"/>
              </a:rPr>
              <a:t>-</a:t>
            </a:r>
            <a:r>
              <a:rPr lang="en-US" sz="2400" dirty="0"/>
              <a:t>06/2024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90C062-5CF4-090A-AA64-C6E739E7C759}"/>
              </a:ext>
            </a:extLst>
          </p:cNvPr>
          <p:cNvSpPr txBox="1"/>
          <p:nvPr/>
        </p:nvSpPr>
        <p:spPr>
          <a:xfrm>
            <a:off x="8548008" y="5657850"/>
            <a:ext cx="33865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References: </a:t>
            </a:r>
          </a:p>
          <a:p>
            <a:r>
              <a:rPr lang="en-US" dirty="0"/>
              <a:t>Loeb et al., JCLIM, 2024 (TOA)</a:t>
            </a:r>
          </a:p>
          <a:p>
            <a:r>
              <a:rPr lang="en-US" dirty="0"/>
              <a:t>Kato et al., JCLIM, 2024 (SFC)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aph showing the growth of the stock market&#10;&#10;Description automatically generated">
            <a:extLst>
              <a:ext uri="{FF2B5EF4-FFF2-40B4-BE49-F238E27FC236}">
                <a16:creationId xmlns:a16="http://schemas.microsoft.com/office/drawing/2014/main" id="{DE15ECB8-F529-0353-3B4C-695682D129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90" y="3011865"/>
            <a:ext cx="7772400" cy="2510395"/>
          </a:xfrm>
          <a:prstGeom prst="rect">
            <a:avLst/>
          </a:prstGeom>
        </p:spPr>
      </p:pic>
      <p:pic>
        <p:nvPicPr>
          <p:cNvPr id="3" name="Picture 2" descr="A graph with red and blue lines&#10;&#10;Description automatically generated">
            <a:extLst>
              <a:ext uri="{FF2B5EF4-FFF2-40B4-BE49-F238E27FC236}">
                <a16:creationId xmlns:a16="http://schemas.microsoft.com/office/drawing/2014/main" id="{92B453D1-BFA7-29BB-1C41-778AF5023F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56" y="555836"/>
            <a:ext cx="7772400" cy="2510395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E8D943D-E040-FA50-1936-CF3175790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220"/>
            <a:ext cx="1219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Global Mean All-Sky TOA Flux Anomalies (CERES EBAF Ed4.2; 03/2000–06/2024)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C2C8F40-A179-0B71-9472-8E35656C59A3}"/>
              </a:ext>
            </a:extLst>
          </p:cNvPr>
          <p:cNvSpPr txBox="1"/>
          <p:nvPr/>
        </p:nvSpPr>
        <p:spPr>
          <a:xfrm>
            <a:off x="7973567" y="939800"/>
            <a:ext cx="4164457" cy="2584450"/>
          </a:xfrm>
          <a:prstGeom prst="rect">
            <a:avLst/>
          </a:prstGeom>
          <a:noFill/>
          <a:ln>
            <a:solidFill>
              <a:srgbClr val="0432FF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Trends (Wm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itchFamily="2" charset="2"/>
                <a:ea typeface="ＭＳ Ｐゴシック" panose="020B0600070205080204" pitchFamily="34" charset="-128"/>
                <a:cs typeface="+mn-cs"/>
              </a:rPr>
              <a:t>-</a:t>
            </a:r>
            <a:r>
              <a:rPr kumimoji="0" lang="en-US" sz="1800" b="1" i="0" u="sng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2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 per decade; 2.5-97.5% CI)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ASR: 0.81 ± 0.21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ea typeface="ＭＳ Ｐゴシック" panose="020B0600070205080204" pitchFamily="34" charset="-128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OLR: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ea typeface="ＭＳ Ｐゴシック" panose="020B0600070205080204" pitchFamily="34" charset="-128"/>
                <a:cs typeface="+mn-cs"/>
              </a:rPr>
              <a:t>-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0.36 ± 0.20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NET: 0.45 ± 0.18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032774-3CC2-981C-3D75-3D49957085EC}"/>
              </a:ext>
            </a:extLst>
          </p:cNvPr>
          <p:cNvSpPr txBox="1"/>
          <p:nvPr/>
        </p:nvSpPr>
        <p:spPr>
          <a:xfrm>
            <a:off x="9882542" y="6439682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Doubling in EEI!</a:t>
            </a:r>
          </a:p>
        </p:txBody>
      </p:sp>
      <p:graphicFrame>
        <p:nvGraphicFramePr>
          <p:cNvPr id="5" name="Table 10">
            <a:extLst>
              <a:ext uri="{FF2B5EF4-FFF2-40B4-BE49-F238E27FC236}">
                <a16:creationId xmlns:a16="http://schemas.microsoft.com/office/drawing/2014/main" id="{6E75508A-A7B8-BA04-9E0F-5AFB67FE39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859854"/>
              </p:ext>
            </p:extLst>
          </p:nvPr>
        </p:nvGraphicFramePr>
        <p:xfrm>
          <a:off x="1475736" y="5467894"/>
          <a:ext cx="8357400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1480">
                  <a:extLst>
                    <a:ext uri="{9D8B030D-6E8A-4147-A177-3AD203B41FA5}">
                      <a16:colId xmlns:a16="http://schemas.microsoft.com/office/drawing/2014/main" val="2645382469"/>
                    </a:ext>
                  </a:extLst>
                </a:gridCol>
                <a:gridCol w="1671480">
                  <a:extLst>
                    <a:ext uri="{9D8B030D-6E8A-4147-A177-3AD203B41FA5}">
                      <a16:colId xmlns:a16="http://schemas.microsoft.com/office/drawing/2014/main" val="2397619909"/>
                    </a:ext>
                  </a:extLst>
                </a:gridCol>
                <a:gridCol w="1671480">
                  <a:extLst>
                    <a:ext uri="{9D8B030D-6E8A-4147-A177-3AD203B41FA5}">
                      <a16:colId xmlns:a16="http://schemas.microsoft.com/office/drawing/2014/main" val="3098921716"/>
                    </a:ext>
                  </a:extLst>
                </a:gridCol>
                <a:gridCol w="1671480">
                  <a:extLst>
                    <a:ext uri="{9D8B030D-6E8A-4147-A177-3AD203B41FA5}">
                      <a16:colId xmlns:a16="http://schemas.microsoft.com/office/drawing/2014/main" val="2173062551"/>
                    </a:ext>
                  </a:extLst>
                </a:gridCol>
                <a:gridCol w="1671480">
                  <a:extLst>
                    <a:ext uri="{9D8B030D-6E8A-4147-A177-3AD203B41FA5}">
                      <a16:colId xmlns:a16="http://schemas.microsoft.com/office/drawing/2014/main" val="1188076344"/>
                    </a:ext>
                  </a:extLst>
                </a:gridCol>
              </a:tblGrid>
              <a:tr h="2622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Units: Wm</a:t>
                      </a:r>
                      <a:r>
                        <a:rPr lang="en-US" sz="1600" baseline="30000" dirty="0">
                          <a:latin typeface="Symbol" pitchFamily="2" charset="2"/>
                        </a:rPr>
                        <a:t>-</a:t>
                      </a:r>
                      <a:r>
                        <a:rPr lang="en-US" sz="1600" baseline="300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Solar Irradiance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ASR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Symbol" pitchFamily="2" charset="2"/>
                        </a:rPr>
                        <a:t>-</a:t>
                      </a:r>
                      <a:r>
                        <a:rPr lang="en-US" sz="1600" dirty="0"/>
                        <a:t>OLR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0652440"/>
                  </a:ext>
                </a:extLst>
              </a:tr>
              <a:tr h="33321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03/2000-02/2010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340.14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240.7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Symbol" pitchFamily="2" charset="2"/>
                        </a:rPr>
                        <a:t>-</a:t>
                      </a:r>
                      <a:r>
                        <a:rPr lang="en-US" sz="1600" dirty="0"/>
                        <a:t>240.2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0.53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691485"/>
                  </a:ext>
                </a:extLst>
              </a:tr>
              <a:tr h="2622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03/2014-02/2024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340.19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241.9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Symbol" pitchFamily="2" charset="2"/>
                        </a:rPr>
                        <a:t>-</a:t>
                      </a:r>
                      <a:r>
                        <a:rPr lang="en-US" sz="1600" dirty="0"/>
                        <a:t>240.7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7486257"/>
                  </a:ext>
                </a:extLst>
              </a:tr>
              <a:tr h="262231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Symbol" pitchFamily="2" charset="2"/>
                        </a:rPr>
                        <a:t>-</a:t>
                      </a:r>
                      <a:r>
                        <a:rPr lang="en-US" sz="1600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0.64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99086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856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>
            <a:extLst>
              <a:ext uri="{FF2B5EF4-FFF2-40B4-BE49-F238E27FC236}">
                <a16:creationId xmlns:a16="http://schemas.microsoft.com/office/drawing/2014/main" id="{8B592CF2-BED5-27FB-1C45-BA21617D5F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28" y="96399"/>
            <a:ext cx="118532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742950" marR="0" lvl="0" indent="-736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Trends in TOA Radiation by Time Period (07/2002-12/2022)</a:t>
            </a:r>
          </a:p>
        </p:txBody>
      </p:sp>
      <p:pic>
        <p:nvPicPr>
          <p:cNvPr id="10" name="Picture 9" descr="Chart, waterfall chart&#10;&#10;Description automatically generated">
            <a:extLst>
              <a:ext uri="{FF2B5EF4-FFF2-40B4-BE49-F238E27FC236}">
                <a16:creationId xmlns:a16="http://schemas.microsoft.com/office/drawing/2014/main" id="{2E4CC86F-DB28-C956-2C27-8379AC75C1F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13" t="9932" r="1258" b="36328"/>
          <a:stretch/>
        </p:blipFill>
        <p:spPr>
          <a:xfrm>
            <a:off x="269316" y="496509"/>
            <a:ext cx="11653367" cy="49442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E415469-B208-8511-1826-2AB22B679F79}"/>
              </a:ext>
            </a:extLst>
          </p:cNvPr>
          <p:cNvSpPr txBox="1"/>
          <p:nvPr/>
        </p:nvSpPr>
        <p:spPr>
          <a:xfrm>
            <a:off x="0" y="5725029"/>
            <a:ext cx="1208625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4625" marR="0" lvl="0" indent="-17462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Despite large variations in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and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Symbol" pitchFamily="2" charset="2"/>
                <a:ea typeface="+mn-ea"/>
                <a:cs typeface="+mn-cs"/>
              </a:rPr>
              <a:t>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432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OLR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trends (&gt;1 Wm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dec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), NET trends are nearly constant (&lt; 0.1 Wm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dec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variation).</a:t>
            </a:r>
            <a:endParaRPr kumimoji="0" lang="en-US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Symbol" pitchFamily="2" charset="2"/>
              <a:buChar char="Þ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Rate of increase in planetary heat uptake (i.e., d(NET)/dt) is relatively insensitive to internal climate variability during CERES.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96EACD7-C459-88F1-FB70-D7C95C70186C}"/>
              </a:ext>
            </a:extLst>
          </p:cNvPr>
          <p:cNvCxnSpPr/>
          <p:nvPr/>
        </p:nvCxnSpPr>
        <p:spPr>
          <a:xfrm>
            <a:off x="1316050" y="2180259"/>
            <a:ext cx="8301519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48A6F718-6F74-9E82-4DA4-620E1A4CB72F}"/>
              </a:ext>
            </a:extLst>
          </p:cNvPr>
          <p:cNvSpPr txBox="1"/>
          <p:nvPr/>
        </p:nvSpPr>
        <p:spPr>
          <a:xfrm>
            <a:off x="1316051" y="409696"/>
            <a:ext cx="83899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ヒラギノ角ゴ Pro W3" panose="020B0300000000000000" pitchFamily="34" charset="-128"/>
                <a:cs typeface="+mn-cs"/>
              </a:rPr>
              <a:t>          hiatus                   transition to El Niño       post-El Niño                   Full period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15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extured">
  <a:themeElements>
    <a:clrScheme name="Textured 1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e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FFCC00"/>
          </a:buClr>
          <a:buSzPct val="150000"/>
          <a:buFontTx/>
          <a:buChar char="•"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>
            <a:srgbClr val="FFCC00"/>
          </a:buClr>
          <a:buSzPct val="150000"/>
          <a:buFontTx/>
          <a:buChar char="•"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65" charset="0"/>
          </a:defRPr>
        </a:defPPr>
      </a:lstStyle>
    </a:lnDef>
  </a:objectDefaults>
  <a:extraClrSchemeLst>
    <a:extraClrScheme>
      <a:clrScheme name="Textured 1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2">
        <a:dk1>
          <a:srgbClr val="003300"/>
        </a:dk1>
        <a:lt1>
          <a:srgbClr val="FFFFFF"/>
        </a:lt1>
        <a:dk2>
          <a:srgbClr val="2B5481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ACB3C1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3">
        <a:dk1>
          <a:srgbClr val="4E4E74"/>
        </a:dk1>
        <a:lt1>
          <a:srgbClr val="FFFFFF"/>
        </a:lt1>
        <a:dk2>
          <a:srgbClr val="2B5481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ACB3C1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ed 4">
        <a:dk1>
          <a:srgbClr val="080808"/>
        </a:dk1>
        <a:lt1>
          <a:srgbClr val="FFFFFF"/>
        </a:lt1>
        <a:dk2>
          <a:srgbClr val="2B5481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ACB3C1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2004:Templates:Presentations:Designs:Textured</Template>
  <TotalTime>442260</TotalTime>
  <Words>1310</Words>
  <Application>Microsoft Macintosh PowerPoint</Application>
  <PresentationFormat>Widescreen</PresentationFormat>
  <Paragraphs>208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19</vt:i4>
      </vt:variant>
    </vt:vector>
  </HeadingPairs>
  <TitlesOfParts>
    <vt:vector size="39" baseType="lpstr">
      <vt:lpstr>ＭＳ Ｐゴシック</vt:lpstr>
      <vt:lpstr>Aptos</vt:lpstr>
      <vt:lpstr>Aptos Display</vt:lpstr>
      <vt:lpstr>Arial</vt:lpstr>
      <vt:lpstr>Arial Narrow</vt:lpstr>
      <vt:lpstr>Calibri</vt:lpstr>
      <vt:lpstr>Calibri Light</vt:lpstr>
      <vt:lpstr>Helvetica</vt:lpstr>
      <vt:lpstr>Helvetica Neue</vt:lpstr>
      <vt:lpstr>Symbol</vt:lpstr>
      <vt:lpstr>Wingdings</vt:lpstr>
      <vt:lpstr>Textured</vt:lpstr>
      <vt:lpstr>Office Theme</vt:lpstr>
      <vt:lpstr>2_Office Theme</vt:lpstr>
      <vt:lpstr>1_Office Theme</vt:lpstr>
      <vt:lpstr>7_Office Theme</vt:lpstr>
      <vt:lpstr>3_Office Theme</vt:lpstr>
      <vt:lpstr>4_Office Theme</vt:lpstr>
      <vt:lpstr>12_Office Theme</vt:lpstr>
      <vt:lpstr>Larissa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Lockheed Martin Information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barlebl</dc:creator>
  <cp:lastModifiedBy>Loeb, Norman G. (LARC-E302)</cp:lastModifiedBy>
  <cp:revision>3731</cp:revision>
  <cp:lastPrinted>2021-09-30T20:17:14Z</cp:lastPrinted>
  <dcterms:created xsi:type="dcterms:W3CDTF">2011-10-04T05:12:37Z</dcterms:created>
  <dcterms:modified xsi:type="dcterms:W3CDTF">2025-04-10T17:10:48Z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