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  <p:sldMasterId id="2147483675" r:id="rId4"/>
  </p:sldMasterIdLst>
  <p:notesMasterIdLst>
    <p:notesMasterId r:id="rId27"/>
  </p:notesMasterIdLst>
  <p:sldIdLst>
    <p:sldId id="966" r:id="rId5"/>
    <p:sldId id="967" r:id="rId6"/>
    <p:sldId id="267" r:id="rId7"/>
    <p:sldId id="989" r:id="rId8"/>
    <p:sldId id="3493" r:id="rId9"/>
    <p:sldId id="3492" r:id="rId10"/>
    <p:sldId id="3489" r:id="rId11"/>
    <p:sldId id="995" r:id="rId12"/>
    <p:sldId id="1031" r:id="rId13"/>
    <p:sldId id="3494" r:id="rId14"/>
    <p:sldId id="3503" r:id="rId15"/>
    <p:sldId id="3504" r:id="rId16"/>
    <p:sldId id="3502" r:id="rId17"/>
    <p:sldId id="3496" r:id="rId18"/>
    <p:sldId id="3488" r:id="rId19"/>
    <p:sldId id="3495" r:id="rId20"/>
    <p:sldId id="3500" r:id="rId21"/>
    <p:sldId id="3497" r:id="rId22"/>
    <p:sldId id="3498" r:id="rId23"/>
    <p:sldId id="3499" r:id="rId24"/>
    <p:sldId id="981" r:id="rId25"/>
    <p:sldId id="350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C342C24-6589-451A-984C-6E947CD8044A}">
          <p14:sldIdLst>
            <p14:sldId id="966"/>
            <p14:sldId id="967"/>
          </p14:sldIdLst>
        </p14:section>
        <p14:section name="Background and Overview" id="{62694AA1-841B-472A-8C96-4EF07DE098B1}">
          <p14:sldIdLst>
            <p14:sldId id="267"/>
            <p14:sldId id="989"/>
            <p14:sldId id="3493"/>
            <p14:sldId id="3492"/>
            <p14:sldId id="3489"/>
            <p14:sldId id="995"/>
            <p14:sldId id="1031"/>
          </p14:sldIdLst>
        </p14:section>
        <p14:section name="Science Highlights" id="{20D76601-9266-4457-A5D1-DDF54352AF82}">
          <p14:sldIdLst>
            <p14:sldId id="3494"/>
            <p14:sldId id="3503"/>
            <p14:sldId id="3504"/>
            <p14:sldId id="3502"/>
          </p14:sldIdLst>
        </p14:section>
        <p14:section name="New Version" id="{D7DE8F8F-F5A8-46E2-9AFF-1AC9355C4A9F}">
          <p14:sldIdLst>
            <p14:sldId id="3496"/>
            <p14:sldId id="3488"/>
            <p14:sldId id="3495"/>
            <p14:sldId id="3500"/>
          </p14:sldIdLst>
        </p14:section>
        <p14:section name="Mission Future" id="{2D62430A-FFC3-43A6-863F-32710B0D7CA7}">
          <p14:sldIdLst>
            <p14:sldId id="3497"/>
            <p14:sldId id="3498"/>
            <p14:sldId id="3499"/>
            <p14:sldId id="981"/>
            <p14:sldId id="35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13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75750-E6F5-40AB-908F-8C63F63B189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40734-2970-4C89-B71A-AA5D0FC1C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83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19138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ヒラギノ角ゴ Pro W3" pitchFamily="29" charset="-128"/>
              <a:cs typeface="ヒラギノ角ゴ Pro W3" pitchFamily="29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965946-E493-E942-950F-69580B6EDE0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29" charset="0"/>
                <a:ea typeface="ヒラギノ角ゴ Pro W3" pitchFamily="29" charset="-128"/>
                <a:cs typeface="ヒラギノ角ゴ Pro W3" pitchFamily="29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29" charset="0"/>
              <a:ea typeface="ヒラギノ角ゴ Pro W3" pitchFamily="29" charset="-128"/>
              <a:cs typeface="ヒラギノ角ゴ Pro W3" pitchFamily="29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Occultation collection</a:t>
            </a:r>
            <a:r>
              <a:rPr lang="en-US" baseline="0" dirty="0"/>
              <a:t> efficiency is 87% for solar and 53% for lunar.  The overall success rate is 83% vs. a requirement of 75%.  For the lunar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B7512-93DB-4515-8018-4F23CAB73B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015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B7512-93DB-4515-8018-4F23CAB73B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84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449A7-3F4A-FD46-A554-2A5EC93D50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533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C0BE9-607A-ADB9-1EED-A585DF785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556204-CE27-239D-E500-94DFC3AE8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60F5B-D19F-AA93-3571-3BF60283A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260-19BB-48B8-8A8F-B4F363AF69E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5B5C9-EC17-2672-7D46-C7B787B50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0CB39-97DE-5BD5-D014-7A6B7FF9F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D27C-D5C6-4385-A1BC-C995EA739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6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3D02-5368-4344-0CAD-72040DA3C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8B7BD5-993C-93B3-680B-7481944FC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77C5A-7A21-E1CF-464E-296B833C6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260-19BB-48B8-8A8F-B4F363AF69E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B5D72-DDB5-B40F-63C3-886BBCBC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7AB3E-2366-C628-8F87-CFAB24AE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D27C-D5C6-4385-A1BC-C995EA739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04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228765-A967-8660-3E49-BF95B1E51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FE541A-99CC-E3A7-4CF2-BF794B147D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648D1-BF81-C12C-9438-68C2EC62E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260-19BB-48B8-8A8F-B4F363AF69E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54EF5-C89C-A868-A646-41665FBA9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973D2-9909-C5F2-9F1D-E9B22B675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D27C-D5C6-4385-A1BC-C995EA739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10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E71D69-284A-2849-A66C-ECAE3D06BD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143001"/>
            <a:ext cx="11988800" cy="5349875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defRPr>
                <a:latin typeface="Arial"/>
                <a:cs typeface="Arial"/>
              </a:defRPr>
            </a:lvl1pPr>
            <a:lvl2pPr>
              <a:buClr>
                <a:schemeClr val="accent1"/>
              </a:buCl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9243484" y="6627813"/>
            <a:ext cx="2844800" cy="228600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</a:bodyPr>
          <a:lstStyle/>
          <a:p>
            <a:pPr algn="r">
              <a:defRPr/>
            </a:pPr>
            <a:fld id="{17F8D5CB-F081-0044-A0CB-882F132F8FAA}" type="slidenum">
              <a:rPr lang="en-US" sz="1000" smtClean="0">
                <a:solidFill>
                  <a:srgbClr val="000000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pPr algn="r">
                <a:defRPr/>
              </a:pPr>
              <a:t>‹#›</a:t>
            </a:fld>
            <a:endParaRPr lang="en-US" sz="1000" dirty="0">
              <a:solidFill>
                <a:srgbClr val="000000"/>
              </a:solidFill>
              <a:latin typeface="Calibri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7" name="Title Placeholder 10"/>
          <p:cNvSpPr>
            <a:spLocks noGrp="1"/>
          </p:cNvSpPr>
          <p:nvPr>
            <p:ph type="title"/>
          </p:nvPr>
        </p:nvSpPr>
        <p:spPr>
          <a:xfrm>
            <a:off x="1628995" y="196749"/>
            <a:ext cx="8905880" cy="646331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32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12"/>
          <p:cNvSpPr>
            <a:spLocks noGrp="1"/>
          </p:cNvSpPr>
          <p:nvPr>
            <p:ph type="dt" sz="half" idx="2"/>
          </p:nvPr>
        </p:nvSpPr>
        <p:spPr>
          <a:xfrm>
            <a:off x="190500" y="6627813"/>
            <a:ext cx="2844800" cy="23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fld id="{A9E79D4F-B57E-1C4E-8EE1-3B4427408A1A}" type="datetime4">
              <a:rPr lang="en-US" smtClean="0"/>
              <a:pPr/>
              <a:t>May 19,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620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4665-0579-4EC4-9042-05E0E5D08F2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4BF0E-0046-461D-A74E-B1E374E9E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0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4665-0579-4EC4-9042-05E0E5D08F2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4BF0E-0046-461D-A74E-B1E374E9E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78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4665-0579-4EC4-9042-05E0E5D08F2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4BF0E-0046-461D-A74E-B1E374E9E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43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4665-0579-4EC4-9042-05E0E5D08F2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4BF0E-0046-461D-A74E-B1E374E9E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71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4665-0579-4EC4-9042-05E0E5D08F2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4BF0E-0046-461D-A74E-B1E374E9E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1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4665-0579-4EC4-9042-05E0E5D08F2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4BF0E-0046-461D-A74E-B1E374E9E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49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3A6A4-0763-A476-8C59-078404510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B56D8-BFCD-ADDF-89B6-56A2DAB4C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209B1-8374-31DC-5B7C-EBA827B3C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260-19BB-48B8-8A8F-B4F363AF69E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CAF80-8D04-AE18-D09B-4CD751F0E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880EA-1289-6263-64F3-85F9BD22A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D27C-D5C6-4385-A1BC-C995EA739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041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4665-0579-4EC4-9042-05E0E5D08F2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4BF0E-0046-461D-A74E-B1E374E9E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45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4665-0579-4EC4-9042-05E0E5D08F2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4BF0E-0046-461D-A74E-B1E374E9E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42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4665-0579-4EC4-9042-05E0E5D08F2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4BF0E-0046-461D-A74E-B1E374E9E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70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4665-0579-4EC4-9042-05E0E5D08F2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4BF0E-0046-461D-A74E-B1E374E9E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1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4665-0579-4EC4-9042-05E0E5D08F2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4BF0E-0046-461D-A74E-B1E374E9E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248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E71D69-284A-2849-A66C-ECAE3D06BD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639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143001"/>
            <a:ext cx="11988800" cy="5349875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defRPr>
                <a:latin typeface="Arial"/>
                <a:cs typeface="Arial"/>
              </a:defRPr>
            </a:lvl1pPr>
            <a:lvl2pPr>
              <a:buClr>
                <a:schemeClr val="accent1"/>
              </a:buCl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9243484" y="6627813"/>
            <a:ext cx="2844800" cy="228600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</a:bodyPr>
          <a:lstStyle/>
          <a:p>
            <a:pPr algn="r">
              <a:defRPr/>
            </a:pPr>
            <a:fld id="{17F8D5CB-F081-0044-A0CB-882F132F8FAA}" type="slidenum">
              <a:rPr lang="en-US" sz="1000" smtClean="0">
                <a:solidFill>
                  <a:srgbClr val="000000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pPr algn="r">
                <a:defRPr/>
              </a:pPr>
              <a:t>‹#›</a:t>
            </a:fld>
            <a:endParaRPr lang="en-US" sz="1000" dirty="0">
              <a:solidFill>
                <a:srgbClr val="000000"/>
              </a:solidFill>
              <a:latin typeface="Calibri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7" name="Title Placeholder 10"/>
          <p:cNvSpPr>
            <a:spLocks noGrp="1"/>
          </p:cNvSpPr>
          <p:nvPr>
            <p:ph type="title"/>
          </p:nvPr>
        </p:nvSpPr>
        <p:spPr>
          <a:xfrm>
            <a:off x="1628995" y="196749"/>
            <a:ext cx="8905880" cy="646331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32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12"/>
          <p:cNvSpPr>
            <a:spLocks noGrp="1"/>
          </p:cNvSpPr>
          <p:nvPr>
            <p:ph type="dt" sz="half" idx="2"/>
          </p:nvPr>
        </p:nvSpPr>
        <p:spPr>
          <a:xfrm>
            <a:off x="182684" y="6562610"/>
            <a:ext cx="807028" cy="23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ACE STM May 2025</a:t>
            </a:r>
          </a:p>
        </p:txBody>
      </p:sp>
    </p:spTree>
    <p:extLst>
      <p:ext uri="{BB962C8B-B14F-4D97-AF65-F5344CB8AC3E}">
        <p14:creationId xmlns:p14="http://schemas.microsoft.com/office/powerpoint/2010/main" val="858555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16180-A537-1B1C-E39E-931617A3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13542-1ABC-1FD1-6F27-37B0A7719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615C9-E13D-2D27-7246-D379DEBD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260-19BB-48B8-8A8F-B4F363AF69E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87EA5-D074-34CA-6A61-67E0713A9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E9A-0E35-7D11-9472-13ABFD79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D27C-D5C6-4385-A1BC-C995EA739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93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0022A-E1CF-A7FD-D968-09CA80A16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58BCE-8106-4CFD-9EDD-42F1855FF6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901C3-A0CC-5DE3-E016-86365D994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E6AEA-19E6-30DB-29EF-95C1DA499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260-19BB-48B8-8A8F-B4F363AF69E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83C1-48E1-8742-1DD4-3C167FDD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ABE06-A776-E1D9-25B9-9947CF9D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D27C-D5C6-4385-A1BC-C995EA739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58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C6225-E3AF-2412-E516-AD2F3F7E1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367CF-085B-6453-6D2F-538FAD916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2D75D-9948-4D93-A3C2-3CA75003D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B36A61-6C59-6267-3C32-8CCB7FB02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FF7C4-2668-F777-F5B9-D5083DD6CB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19CBAB-297F-CAF2-2207-8CA86699E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260-19BB-48B8-8A8F-B4F363AF69E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B2C92D-A14F-0A58-3BCE-980CDF8D2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0AD46E-2D48-6E6E-D2DE-9CEF8F949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D27C-D5C6-4385-A1BC-C995EA739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28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603F4-0821-881D-CFE1-067194818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B35134-B8D9-974B-1698-569687660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260-19BB-48B8-8A8F-B4F363AF69E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F88401-A33C-2351-5B50-EBF213B7A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ACE14-C6F3-DB92-702C-BD2670AEF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D27C-D5C6-4385-A1BC-C995EA739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47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3C46CF-3184-2F8B-19CB-7A90097DD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260-19BB-48B8-8A8F-B4F363AF69E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009909-CBA7-1DFF-70B9-ACDFBC0B3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DF50B-3512-9F9A-D68F-A29D5DBD9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D27C-D5C6-4385-A1BC-C995EA739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94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9E7EA-9026-273C-A5D0-8A676D2FF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AE2E6-6104-2919-F6E6-6FA54C469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D55EC1-1126-914C-6D5C-BB30629734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2D3C9-FCDC-AA94-E668-1C35556A7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260-19BB-48B8-8A8F-B4F363AF69E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C5CE3-5B1B-2FAF-1B1D-DCBB53E4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6585E-B13D-250A-F6A9-72B417BD8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D27C-D5C6-4385-A1BC-C995EA739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63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5759D-18C8-4F05-BD19-EEF7EEC6E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9CCFBF-01CA-CCC7-6B99-7574217DCF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38A512-668D-9F1E-FE8B-BC4F3BD18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F37C-3F29-9EC8-D991-A1F8C421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260-19BB-48B8-8A8F-B4F363AF69E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F2802-0773-2B20-6401-A26DE2881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E04EC-889E-2C5A-09BC-EC310986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D27C-D5C6-4385-A1BC-C995EA739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44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89EFF6-D035-6533-BDFB-28EB3D286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D2FF5-EBAE-A1A9-302B-EDDF9467F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38858-18F5-8E6E-00E9-8E548384AF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5F260-19BB-48B8-8A8F-B4F363AF69E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9B800-5C77-4FD7-D089-787EBCF86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7C0A8-C2E3-721F-BBC4-25C124E0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1D27C-D5C6-4385-A1BC-C995EA739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2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508B32-7FBB-B642-A944-C33966F695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5600" y="6629400"/>
            <a:ext cx="28448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2DCE6D5B-4AB6-3147-B0D9-B784D301F89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1612905" y="160339"/>
            <a:ext cx="9055100" cy="61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1029" name="Picture 9" descr="NASA Meatball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1053842" y="146053"/>
            <a:ext cx="1057724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>
            <a:cxnSpLocks noChangeShapeType="1"/>
          </p:cNvCxnSpPr>
          <p:nvPr userDrawn="1"/>
        </p:nvCxnSpPr>
        <p:spPr bwMode="auto">
          <a:xfrm>
            <a:off x="1612905" y="979489"/>
            <a:ext cx="9055100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0" name="Picture 9" descr="SAGE III LOGO no Latin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0271" y="160340"/>
            <a:ext cx="906795" cy="937001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2"/>
          </p:nvPr>
        </p:nvSpPr>
        <p:spPr>
          <a:xfrm>
            <a:off x="1905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fld id="{A9E79D4F-B57E-1C4E-8EE1-3B4427408A1A}" type="datetime4">
              <a:rPr lang="en-US" smtClean="0"/>
              <a:pPr/>
              <a:t>May 19,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9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0090"/>
          </a:solidFill>
          <a:latin typeface="Arial"/>
          <a:ea typeface="ヒラギノ角ゴ Pro W3" pitchFamily="-109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5pPr>
      <a:lvl6pPr marL="457178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Wingdings" pitchFamily="29" charset="2"/>
        <a:buChar char="Ø"/>
        <a:defRPr sz="2800" b="1" kern="1200">
          <a:solidFill>
            <a:schemeClr val="tx1"/>
          </a:solidFill>
          <a:latin typeface="+mn-lt"/>
          <a:ea typeface="ヒラギノ角ゴ Pro W3" pitchFamily="-109" charset="-128"/>
          <a:cs typeface="ヒラギノ角ゴ Pro W3" pitchFamily="-109" charset="-128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Arial" pitchFamily="29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109" charset="-128"/>
          <a:cs typeface="+mn-cs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Font typeface="Wingdings" pitchFamily="29" charset="2"/>
        <a:buChar char="§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Font typeface="Courier New" pitchFamily="29" charset="0"/>
        <a:buChar char="o"/>
        <a:defRPr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Font typeface="Arial" pitchFamily="29" charset="0"/>
        <a:buChar char="•"/>
        <a:defRPr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44665-0579-4EC4-9042-05E0E5D08F2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4BF0E-0046-461D-A74E-B1E374E9E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4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508B32-7FBB-B642-A944-C33966F695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5600" y="6629400"/>
            <a:ext cx="28448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2DCE6D5B-4AB6-3147-B0D9-B784D301F89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1612905" y="160339"/>
            <a:ext cx="9055100" cy="61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1029" name="Picture 9" descr="NASA Meatball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1053842" y="146053"/>
            <a:ext cx="1057724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>
            <a:cxnSpLocks noChangeShapeType="1"/>
          </p:cNvCxnSpPr>
          <p:nvPr userDrawn="1"/>
        </p:nvCxnSpPr>
        <p:spPr bwMode="auto">
          <a:xfrm>
            <a:off x="1612905" y="979489"/>
            <a:ext cx="9055100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0" name="Picture 9" descr="SAGE III LOGO no Latin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0271" y="160340"/>
            <a:ext cx="906795" cy="937001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2"/>
          </p:nvPr>
        </p:nvSpPr>
        <p:spPr>
          <a:xfrm>
            <a:off x="1905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October 13, 2022</a:t>
            </a:r>
          </a:p>
        </p:txBody>
      </p:sp>
    </p:spTree>
    <p:extLst>
      <p:ext uri="{BB962C8B-B14F-4D97-AF65-F5344CB8AC3E}">
        <p14:creationId xmlns:p14="http://schemas.microsoft.com/office/powerpoint/2010/main" val="161974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0090"/>
          </a:solidFill>
          <a:latin typeface="Arial"/>
          <a:ea typeface="ヒラギノ角ゴ Pro W3" pitchFamily="-109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5pPr>
      <a:lvl6pPr marL="457178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Wingdings" pitchFamily="29" charset="2"/>
        <a:buChar char="Ø"/>
        <a:defRPr sz="2800" b="1" kern="1200">
          <a:solidFill>
            <a:schemeClr val="tx1"/>
          </a:solidFill>
          <a:latin typeface="+mn-lt"/>
          <a:ea typeface="ヒラギノ角ゴ Pro W3" pitchFamily="-109" charset="-128"/>
          <a:cs typeface="ヒラギノ角ゴ Pro W3" pitchFamily="-109" charset="-128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Arial" pitchFamily="29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109" charset="-128"/>
          <a:cs typeface="+mn-cs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Font typeface="Wingdings" pitchFamily="29" charset="2"/>
        <a:buChar char="§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Font typeface="Courier New" pitchFamily="29" charset="0"/>
        <a:buChar char="o"/>
        <a:defRPr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Font typeface="Arial" pitchFamily="29" charset="0"/>
        <a:buChar char="•"/>
        <a:defRPr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2"/>
          <p:cNvSpPr txBox="1">
            <a:spLocks noChangeArrowheads="1"/>
          </p:cNvSpPr>
          <p:nvPr/>
        </p:nvSpPr>
        <p:spPr bwMode="auto">
          <a:xfrm>
            <a:off x="3268494" y="3694623"/>
            <a:ext cx="8518817" cy="21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defTabSz="1219170" fontAlgn="base">
              <a:spcBef>
                <a:spcPts val="600"/>
              </a:spcBef>
              <a:spcAft>
                <a:spcPct val="0"/>
              </a:spcAft>
            </a:pPr>
            <a:r>
              <a:rPr lang="en-US" sz="1867" b="1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Mission Overview, Updates, and Future</a:t>
            </a:r>
          </a:p>
          <a:p>
            <a:pPr algn="r" defTabSz="1219170" fontAlgn="base">
              <a:spcBef>
                <a:spcPts val="600"/>
              </a:spcBef>
              <a:spcAft>
                <a:spcPct val="0"/>
              </a:spcAft>
            </a:pPr>
            <a:endParaRPr lang="en-US" sz="2000" b="1" dirty="0">
              <a:solidFill>
                <a:srgbClr val="FFFF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defTabSz="1219170" fontAlgn="base">
              <a:spcBef>
                <a:spcPts val="6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EF933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Rob Damadeo</a:t>
            </a:r>
            <a:r>
              <a:rPr lang="en-US" sz="1600" b="1" baseline="30000" dirty="0">
                <a:solidFill>
                  <a:srgbClr val="EF933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1600" b="1" dirty="0">
                <a:solidFill>
                  <a:srgbClr val="EF933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David Flittner</a:t>
            </a:r>
            <a:r>
              <a:rPr lang="en-US" sz="1600" b="1" baseline="30000" dirty="0">
                <a:solidFill>
                  <a:srgbClr val="EF933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1600" b="1" dirty="0">
                <a:solidFill>
                  <a:srgbClr val="EF933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Kevin Leavor</a:t>
            </a:r>
            <a:r>
              <a:rPr lang="en-US" sz="1600" b="1" baseline="30000" dirty="0">
                <a:solidFill>
                  <a:srgbClr val="EF933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1,2</a:t>
            </a:r>
            <a:r>
              <a:rPr lang="en-US" sz="1600" b="1" dirty="0">
                <a:solidFill>
                  <a:srgbClr val="EF933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Mary Cate McKee</a:t>
            </a:r>
            <a:r>
              <a:rPr lang="en-US" sz="1600" b="1" baseline="30000" dirty="0">
                <a:solidFill>
                  <a:srgbClr val="EF933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1,2</a:t>
            </a:r>
            <a:r>
              <a:rPr lang="en-US" sz="1600" b="1" dirty="0">
                <a:solidFill>
                  <a:srgbClr val="EF933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Robbie Manion</a:t>
            </a:r>
            <a:r>
              <a:rPr lang="en-US" sz="1600" b="1" baseline="30000" dirty="0">
                <a:solidFill>
                  <a:srgbClr val="EF933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1,3</a:t>
            </a:r>
          </a:p>
          <a:p>
            <a:pPr algn="r" defTabSz="1219170" fontAlgn="base">
              <a:spcBef>
                <a:spcPts val="600"/>
              </a:spcBef>
              <a:spcAft>
                <a:spcPct val="0"/>
              </a:spcAft>
            </a:pPr>
            <a:r>
              <a:rPr lang="en-US" sz="1200" b="1" baseline="30000" dirty="0">
                <a:solidFill>
                  <a:srgbClr val="EF933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1200" b="1" dirty="0">
                <a:solidFill>
                  <a:srgbClr val="EF933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NASA Langley Research Center, Hampton, VA</a:t>
            </a:r>
          </a:p>
          <a:p>
            <a:pPr algn="r" defTabSz="1219170" fontAlgn="base">
              <a:spcBef>
                <a:spcPts val="600"/>
              </a:spcBef>
              <a:spcAft>
                <a:spcPct val="0"/>
              </a:spcAft>
            </a:pPr>
            <a:r>
              <a:rPr lang="en-US" sz="1200" b="1" baseline="30000" dirty="0">
                <a:solidFill>
                  <a:srgbClr val="EF933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1200" b="1" dirty="0">
                <a:solidFill>
                  <a:srgbClr val="EF933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Analytical Mechanics Associates, Hampton, VA</a:t>
            </a:r>
          </a:p>
          <a:p>
            <a:pPr algn="r" defTabSz="1219170" fontAlgn="base">
              <a:spcBef>
                <a:spcPts val="600"/>
              </a:spcBef>
              <a:spcAft>
                <a:spcPct val="0"/>
              </a:spcAft>
            </a:pPr>
            <a:r>
              <a:rPr lang="en-US" sz="1200" b="1" baseline="30000" dirty="0">
                <a:solidFill>
                  <a:srgbClr val="EF933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sz="1200" b="1" dirty="0">
                <a:solidFill>
                  <a:srgbClr val="EF933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ADNET Systems Inc, Bethesda, MD</a:t>
            </a:r>
          </a:p>
          <a:p>
            <a:pPr algn="r" defTabSz="1219170" fontAlgn="base">
              <a:spcBef>
                <a:spcPts val="600"/>
              </a:spcBef>
              <a:spcAft>
                <a:spcPct val="0"/>
              </a:spcAft>
            </a:pPr>
            <a:endParaRPr lang="en-US" sz="1600" b="1" dirty="0">
              <a:solidFill>
                <a:srgbClr val="EF933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CB9258-CBBA-DD4B-2C0B-FF8F24D93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Aerosol:</a:t>
            </a:r>
          </a:p>
          <a:p>
            <a:pPr lvl="1"/>
            <a:r>
              <a:rPr lang="en-US" dirty="0"/>
              <a:t>Rozanov et al. (2024) – New OMPS-LP retrieval algorithm</a:t>
            </a:r>
          </a:p>
          <a:p>
            <a:pPr lvl="1"/>
            <a:r>
              <a:rPr lang="en-US" dirty="0"/>
              <a:t>Kovilakam et al. (2025) – Validity of OMPS-LP multiwavelength data</a:t>
            </a:r>
          </a:p>
          <a:p>
            <a:pPr lvl="1"/>
            <a:r>
              <a:rPr lang="en-US" dirty="0"/>
              <a:t>Damadeo et al. (2024) – Improvement of aerosol assumptions used for validation studies and intercomparisons</a:t>
            </a:r>
          </a:p>
          <a:p>
            <a:r>
              <a:rPr lang="en-US" dirty="0"/>
              <a:t>O3 and NO2:</a:t>
            </a:r>
          </a:p>
          <a:p>
            <a:pPr lvl="1"/>
            <a:r>
              <a:rPr lang="en-US" dirty="0"/>
              <a:t>Jeffery et al. (2025) – Validation of new MAESTRO data version</a:t>
            </a:r>
          </a:p>
          <a:p>
            <a:r>
              <a:rPr lang="en-US" dirty="0"/>
              <a:t>H2O:</a:t>
            </a:r>
          </a:p>
          <a:p>
            <a:pPr lvl="1"/>
            <a:r>
              <a:rPr lang="en-US" dirty="0"/>
              <a:t>Knowland et al. (2025) – Applicability of SAGE data for model assimilation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119612-5B3F-8FB3-C4B6-302EDCF21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Highlights: Validation Studies</a:t>
            </a:r>
          </a:p>
        </p:txBody>
      </p:sp>
    </p:spTree>
    <p:extLst>
      <p:ext uri="{BB962C8B-B14F-4D97-AF65-F5344CB8AC3E}">
        <p14:creationId xmlns:p14="http://schemas.microsoft.com/office/powerpoint/2010/main" val="1702143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03357C-990F-5132-F4C3-F71153DFC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SAGE aerosol data is a</a:t>
            </a:r>
            <a:br>
              <a:rPr lang="en-US" dirty="0"/>
            </a:br>
            <a:r>
              <a:rPr lang="en-US" dirty="0"/>
              <a:t>vital component of the</a:t>
            </a:r>
            <a:br>
              <a:rPr lang="en-US" dirty="0"/>
            </a:br>
            <a:r>
              <a:rPr lang="en-US" dirty="0" err="1"/>
              <a:t>GloSSAC</a:t>
            </a:r>
            <a:r>
              <a:rPr lang="en-US" dirty="0"/>
              <a:t> and CREST</a:t>
            </a:r>
            <a:br>
              <a:rPr lang="en-US" dirty="0"/>
            </a:br>
            <a:r>
              <a:rPr lang="en-US" dirty="0"/>
              <a:t>data sets</a:t>
            </a:r>
          </a:p>
          <a:p>
            <a:r>
              <a:rPr lang="en-US" dirty="0"/>
              <a:t>SAGE O3 data will also</a:t>
            </a:r>
            <a:br>
              <a:rPr lang="en-US" dirty="0"/>
            </a:br>
            <a:r>
              <a:rPr lang="en-US" dirty="0"/>
              <a:t>be incorporated into</a:t>
            </a:r>
            <a:br>
              <a:rPr lang="en-US" dirty="0"/>
            </a:br>
            <a:r>
              <a:rPr lang="en-US" dirty="0"/>
              <a:t>updated merged data</a:t>
            </a:r>
            <a:br>
              <a:rPr lang="en-US" dirty="0"/>
            </a:br>
            <a:r>
              <a:rPr lang="en-US" dirty="0"/>
              <a:t>sets (e.g., SWOOSH &amp;</a:t>
            </a:r>
            <a:br>
              <a:rPr lang="en-US" dirty="0"/>
            </a:br>
            <a:r>
              <a:rPr lang="en-US" dirty="0"/>
              <a:t>Ozone CCI+)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536C77-9F2E-2968-1B1A-D2D3C6BD9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SH: Composite Data Sets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B68BFE4-D910-C3B4-1BDF-34A62A9DB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331" y="1143001"/>
            <a:ext cx="7434424" cy="551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532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7EDF55-DDB3-1917-142A-B0CFE9F18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Numerous studies showing the impacts of the HTHH eruption</a:t>
            </a:r>
          </a:p>
          <a:p>
            <a:pPr lvl="1"/>
            <a:r>
              <a:rPr lang="en-US" dirty="0"/>
              <a:t>Duchamp et al. (2023) – Early estimations of particle size parameters</a:t>
            </a:r>
          </a:p>
          <a:p>
            <a:pPr lvl="1"/>
            <a:r>
              <a:rPr lang="en-US" dirty="0"/>
              <a:t>Bernath et al. (2023) – Combining ACE &amp; SAGE data to improve aerosol composition and particle size estimates</a:t>
            </a:r>
          </a:p>
          <a:p>
            <a:pPr lvl="1"/>
            <a:r>
              <a:rPr lang="en-US" dirty="0"/>
              <a:t> Li et al. (2024) – Using SAGE aerosol and H2O data to support microphysical modeling of the plume evolution</a:t>
            </a:r>
          </a:p>
          <a:p>
            <a:pPr lvl="1"/>
            <a:r>
              <a:rPr lang="en-US" dirty="0"/>
              <a:t>Gupta et al. (2025) – Combining multi-instrument observations to assess the radiative cooling of the southern hemisphere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63EEC5-3825-1990-01BC-C06B30329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SH: </a:t>
            </a:r>
            <a:r>
              <a:rPr lang="en-US" dirty="0" err="1"/>
              <a:t>Hunga</a:t>
            </a:r>
            <a:r>
              <a:rPr lang="en-US" dirty="0"/>
              <a:t> Tonga Eruption</a:t>
            </a:r>
          </a:p>
        </p:txBody>
      </p:sp>
    </p:spTree>
    <p:extLst>
      <p:ext uri="{BB962C8B-B14F-4D97-AF65-F5344CB8AC3E}">
        <p14:creationId xmlns:p14="http://schemas.microsoft.com/office/powerpoint/2010/main" val="103955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132552-6130-3C5E-E2D7-49B49C285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143001"/>
            <a:ext cx="5593184" cy="5349875"/>
          </a:xfrm>
        </p:spPr>
        <p:txBody>
          <a:bodyPr/>
          <a:lstStyle/>
          <a:p>
            <a:r>
              <a:rPr lang="en-US" dirty="0"/>
              <a:t>Knepp et al., AMT, 2024 used multiwavelength aerosol extinction measurements to derive particle size distribution parameters from SAGE II and SAGE III/ISS data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8F10A2-78F0-A01A-C595-1F936C194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SH: PSD Estimates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CC95C5-F82C-0155-B67F-C92AA9008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1" y="4494087"/>
            <a:ext cx="11765902" cy="209142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242C147-08E5-6C81-C4E7-D22F1107F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84" y="1092657"/>
            <a:ext cx="6239069" cy="340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892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CB9258-CBBA-DD4B-2C0B-FF8F24D93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Replaces Version 5.3</a:t>
            </a:r>
          </a:p>
          <a:p>
            <a:r>
              <a:rPr lang="en-US" dirty="0"/>
              <a:t>Data available: June 2017 – April 2025</a:t>
            </a:r>
          </a:p>
          <a:p>
            <a:r>
              <a:rPr lang="en-US" dirty="0"/>
              <a:t>Major Changes:</a:t>
            </a:r>
          </a:p>
          <a:p>
            <a:pPr lvl="1"/>
            <a:r>
              <a:rPr lang="en-US" dirty="0"/>
              <a:t>Recovering profiles lost to observation gaps (ISS modules and sunspots)</a:t>
            </a:r>
          </a:p>
          <a:p>
            <a:pPr lvl="1"/>
            <a:r>
              <a:rPr lang="en-US" dirty="0"/>
              <a:t>Improved uncertainty calculations</a:t>
            </a:r>
          </a:p>
          <a:p>
            <a:pPr lvl="2"/>
            <a:r>
              <a:rPr lang="en-US" dirty="0"/>
              <a:t>Up to 1.25x increase in L1 transmission uncertainties</a:t>
            </a:r>
          </a:p>
          <a:p>
            <a:pPr lvl="2"/>
            <a:r>
              <a:rPr lang="en-US" dirty="0"/>
              <a:t>Up to 1.20x increase in L2 species uncertainties</a:t>
            </a:r>
          </a:p>
          <a:p>
            <a:pPr lvl="1"/>
            <a:r>
              <a:rPr lang="en-US" dirty="0"/>
              <a:t>Change in source O3 cross-section database </a:t>
            </a:r>
          </a:p>
          <a:p>
            <a:pPr lvl="2"/>
            <a:r>
              <a:rPr lang="en-US" dirty="0" err="1"/>
              <a:t>Bogumil</a:t>
            </a:r>
            <a:r>
              <a:rPr lang="en-US" dirty="0"/>
              <a:t> 2004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/>
              <a:t>Serdyuchenko-Gorschelev</a:t>
            </a:r>
            <a:r>
              <a:rPr lang="en-US" dirty="0"/>
              <a:t> 2014</a:t>
            </a:r>
          </a:p>
          <a:p>
            <a:pPr lvl="1"/>
            <a:r>
              <a:rPr lang="en-US" dirty="0"/>
              <a:t>Inclusion of some ROSES Science Team derived products</a:t>
            </a:r>
          </a:p>
          <a:p>
            <a:pPr lvl="2"/>
            <a:r>
              <a:rPr lang="en-US" dirty="0"/>
              <a:t>Aerosol categorization flag (Kovilakam et al., AMT, 2023)</a:t>
            </a:r>
          </a:p>
          <a:p>
            <a:pPr lvl="2"/>
            <a:r>
              <a:rPr lang="en-US" dirty="0"/>
              <a:t>Particle size distribution parameters (Knepp et al., AMT, 2024)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119612-5B3F-8FB3-C4B6-302EDCF21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Data Version: 6.0</a:t>
            </a:r>
          </a:p>
        </p:txBody>
      </p:sp>
    </p:spTree>
    <p:extLst>
      <p:ext uri="{BB962C8B-B14F-4D97-AF65-F5344CB8AC3E}">
        <p14:creationId xmlns:p14="http://schemas.microsoft.com/office/powerpoint/2010/main" val="161018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347F0C-A0D3-7CC3-74D9-D70D545CD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4027" y="4060896"/>
            <a:ext cx="5725724" cy="25447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9D1476-7D99-A52F-0078-33C4C8E06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4027" y="1393228"/>
            <a:ext cx="5725724" cy="254476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0960F7-8342-E220-26C4-4BE1E5ACF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2" y="1143002"/>
            <a:ext cx="6256301" cy="5067325"/>
          </a:xfrm>
        </p:spPr>
        <p:txBody>
          <a:bodyPr>
            <a:normAutofit/>
          </a:bodyPr>
          <a:lstStyle/>
          <a:p>
            <a:r>
              <a:rPr lang="en-US" dirty="0"/>
              <a:t>Aerosol extinctions at 520 nm, 602 nm, and 676 nm have been persistently smaller than would be expected by the power law.</a:t>
            </a:r>
          </a:p>
          <a:p>
            <a:r>
              <a:rPr lang="en-US" dirty="0"/>
              <a:t>Long assumed to be tied to improper O3 spectroscopy</a:t>
            </a:r>
          </a:p>
          <a:p>
            <a:r>
              <a:rPr lang="en-US" dirty="0"/>
              <a:t>The retrieved aerosol extinction spectrum now fits much better with the power law model.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D3C81B-A700-EB8D-BB54-4BB9AD742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on Aerosol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A34449-9F6C-1354-F403-1BE2BFBB5509}"/>
              </a:ext>
            </a:extLst>
          </p:cNvPr>
          <p:cNvSpPr txBox="1"/>
          <p:nvPr/>
        </p:nvSpPr>
        <p:spPr>
          <a:xfrm>
            <a:off x="6394027" y="1084584"/>
            <a:ext cx="5725724" cy="3181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June 2021 | 244 events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0C6A32-6219-736C-E4A2-278A339F527C}"/>
              </a:ext>
            </a:extLst>
          </p:cNvPr>
          <p:cNvSpPr txBox="1"/>
          <p:nvPr/>
        </p:nvSpPr>
        <p:spPr>
          <a:xfrm>
            <a:off x="7669155" y="1708450"/>
            <a:ext cx="781643" cy="25654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v5.3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D8CD33-F0A9-F34F-DBA7-01273B6E88D2}"/>
              </a:ext>
            </a:extLst>
          </p:cNvPr>
          <p:cNvSpPr txBox="1"/>
          <p:nvPr/>
        </p:nvSpPr>
        <p:spPr>
          <a:xfrm>
            <a:off x="7669155" y="4403374"/>
            <a:ext cx="781643" cy="25654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v6.0</a:t>
            </a:r>
          </a:p>
        </p:txBody>
      </p:sp>
    </p:spTree>
    <p:extLst>
      <p:ext uri="{BB962C8B-B14F-4D97-AF65-F5344CB8AC3E}">
        <p14:creationId xmlns:p14="http://schemas.microsoft.com/office/powerpoint/2010/main" val="425402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445BD0-7761-9383-1DA9-365E9E81C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Minor changes to trace gases commensurate with changes in O3 cross-section databases</a:t>
            </a:r>
          </a:p>
          <a:p>
            <a:pPr lvl="1"/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increased by 2%</a:t>
            </a:r>
          </a:p>
          <a:p>
            <a:pPr lvl="1"/>
            <a:r>
              <a:rPr lang="en-US" dirty="0"/>
              <a:t>NO</a:t>
            </a:r>
            <a:r>
              <a:rPr lang="en-US" baseline="-25000" dirty="0"/>
              <a:t>2</a:t>
            </a:r>
            <a:r>
              <a:rPr lang="en-US" dirty="0"/>
              <a:t> increased by 2% (changes in O</a:t>
            </a:r>
            <a:r>
              <a:rPr lang="en-US" baseline="-25000" dirty="0"/>
              <a:t>3</a:t>
            </a:r>
            <a:r>
              <a:rPr lang="en-US" dirty="0"/>
              <a:t> XS between channels)</a:t>
            </a:r>
          </a:p>
          <a:p>
            <a:pPr lvl="1"/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 unaffected appreciably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6166FE-5E5F-C4BE-1BE7-DBACAC59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on Trace Gas Species</a:t>
            </a:r>
          </a:p>
        </p:txBody>
      </p:sp>
      <p:pic>
        <p:nvPicPr>
          <p:cNvPr id="5" name="Picture 4" descr="Graphical user interface&#10;&#10;AI-generated content may be incorrect.">
            <a:extLst>
              <a:ext uri="{FF2B5EF4-FFF2-40B4-BE49-F238E27FC236}">
                <a16:creationId xmlns:a16="http://schemas.microsoft.com/office/drawing/2014/main" id="{F4890926-5F96-6108-1D33-E45F89D11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820" y="3429000"/>
            <a:ext cx="8194360" cy="332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05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469D84-557C-28A2-405D-B81E71EE9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Version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711EB5-BB1C-4C63-DCEC-A10E2C2679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54" y="2116549"/>
            <a:ext cx="5521159" cy="4376327"/>
          </a:xfrm>
          <a:prstGeom prst="rect">
            <a:avLst/>
          </a:prstGeom>
        </p:spPr>
      </p:pic>
      <p:pic>
        <p:nvPicPr>
          <p:cNvPr id="7" name="Picture 6" descr="Chart&#10;&#10;AI-generated content may be incorrect.">
            <a:extLst>
              <a:ext uri="{FF2B5EF4-FFF2-40B4-BE49-F238E27FC236}">
                <a16:creationId xmlns:a16="http://schemas.microsoft.com/office/drawing/2014/main" id="{73D7C00F-736D-0BC5-8ABB-C37B79F26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127" y="2683209"/>
            <a:ext cx="8229616" cy="365760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453FAD-0F01-4CA1-3B31-81F91A98E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Pressure / Temperature Retrievals from O</a:t>
            </a:r>
            <a:r>
              <a:rPr lang="en-US" baseline="-25000" dirty="0"/>
              <a:t>2</a:t>
            </a:r>
            <a:r>
              <a:rPr lang="en-US" dirty="0"/>
              <a:t> A-band</a:t>
            </a:r>
          </a:p>
          <a:p>
            <a:r>
              <a:rPr lang="en-US" dirty="0"/>
              <a:t>Correction to the 756 nm aerosol extinction bias from O</a:t>
            </a:r>
            <a:r>
              <a:rPr lang="en-US" baseline="-25000" dirty="0"/>
              <a:t>2</a:t>
            </a:r>
            <a:r>
              <a:rPr lang="en-US" dirty="0"/>
              <a:t> A-band absorption in the aerosol channel</a:t>
            </a:r>
          </a:p>
          <a:p>
            <a:r>
              <a:rPr lang="en-US" dirty="0"/>
              <a:t>Improve H</a:t>
            </a:r>
            <a:r>
              <a:rPr lang="en-US" baseline="-25000" dirty="0"/>
              <a:t>2</a:t>
            </a:r>
            <a:r>
              <a:rPr lang="en-US" dirty="0"/>
              <a:t>O precision through channel aggregation and smoothing</a:t>
            </a:r>
          </a:p>
          <a:p>
            <a:r>
              <a:rPr lang="en-US" dirty="0"/>
              <a:t>Implement pressure-dependent NO</a:t>
            </a:r>
            <a:r>
              <a:rPr lang="en-US" baseline="-25000" dirty="0"/>
              <a:t>2</a:t>
            </a:r>
            <a:r>
              <a:rPr lang="en-US" dirty="0"/>
              <a:t> cross-sections to mitigate biases</a:t>
            </a:r>
          </a:p>
          <a:p>
            <a:r>
              <a:rPr lang="en-US" dirty="0"/>
              <a:t>Improve mesospheric O</a:t>
            </a:r>
            <a:r>
              <a:rPr lang="en-US" baseline="-25000" dirty="0"/>
              <a:t>3</a:t>
            </a:r>
            <a:r>
              <a:rPr lang="en-US" dirty="0"/>
              <a:t> by incorporating multi-channel retrieval</a:t>
            </a:r>
          </a:p>
          <a:p>
            <a:r>
              <a:rPr lang="en-US" dirty="0"/>
              <a:t>Account for atmospheric homogeneity assumptions near clouds and/or across the terminator</a:t>
            </a:r>
          </a:p>
          <a:p>
            <a:endParaRPr lang="en-US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9C81977-4DAB-4230-943E-DCE86F470CCA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8969" y="3199639"/>
            <a:ext cx="7380222" cy="359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1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CB9258-CBBA-DD4B-2C0B-FF8F24D93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Outlook for today, may change tomorrow</a:t>
            </a:r>
          </a:p>
          <a:p>
            <a:pPr>
              <a:spcBef>
                <a:spcPts val="1800"/>
              </a:spcBef>
            </a:pPr>
            <a:r>
              <a:rPr lang="en-US" dirty="0"/>
              <a:t>Currently in extended mission phase through FY26</a:t>
            </a:r>
          </a:p>
          <a:p>
            <a:pPr>
              <a:spcBef>
                <a:spcPts val="1800"/>
              </a:spcBef>
            </a:pPr>
            <a:r>
              <a:rPr lang="en-US" dirty="0"/>
              <a:t>Next Senior Review begins Q2 FY26 to extend through FY29</a:t>
            </a:r>
          </a:p>
          <a:p>
            <a:pPr>
              <a:spcBef>
                <a:spcPts val="1800"/>
              </a:spcBef>
            </a:pPr>
            <a:r>
              <a:rPr lang="en-US" dirty="0"/>
              <a:t>SAGE III is manifested on ISS through its end; ISS is planned for deorbit in 2030 via contract with SpaceX</a:t>
            </a:r>
          </a:p>
          <a:p>
            <a:pPr>
              <a:spcBef>
                <a:spcPts val="1800"/>
              </a:spcBef>
            </a:pPr>
            <a:r>
              <a:rPr lang="en-US" dirty="0"/>
              <a:t>Axiom Space contracted to build new space station off ISS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Entertaining the idea of transferring some science payloads from ISS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119612-5B3F-8FB3-C4B6-302EDCF21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Outlook</a:t>
            </a:r>
          </a:p>
        </p:txBody>
      </p:sp>
    </p:spTree>
    <p:extLst>
      <p:ext uri="{BB962C8B-B14F-4D97-AF65-F5344CB8AC3E}">
        <p14:creationId xmlns:p14="http://schemas.microsoft.com/office/powerpoint/2010/main" val="179257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8B08CD-9F17-8DDE-86F6-72DAB7F42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Solar occultation offers:</a:t>
            </a:r>
          </a:p>
          <a:p>
            <a:pPr lvl="1"/>
            <a:r>
              <a:rPr lang="en-US" dirty="0"/>
              <a:t>High vertical resolution measurements with semi-global coverage at monthly time scales, which is sufficient for most stratospheric processes</a:t>
            </a:r>
          </a:p>
          <a:p>
            <a:pPr lvl="1"/>
            <a:r>
              <a:rPr lang="en-US" dirty="0"/>
              <a:t>A calibration/validation standard for concurrent, less precise, less stable, high-density samplers to ensure proper continuity of the measurement system ensemble over time</a:t>
            </a:r>
          </a:p>
          <a:p>
            <a:r>
              <a:rPr lang="en-US" dirty="0"/>
              <a:t>Looking at certain/potential data gaps in the near future</a:t>
            </a:r>
          </a:p>
          <a:p>
            <a:r>
              <a:rPr lang="en-US" dirty="0"/>
              <a:t>Planned missions will need validation and traceability</a:t>
            </a:r>
          </a:p>
          <a:p>
            <a:pPr lvl="1"/>
            <a:r>
              <a:rPr lang="en-US" dirty="0"/>
              <a:t>ALTIUS – L1 calibration and L2 validation</a:t>
            </a:r>
          </a:p>
          <a:p>
            <a:pPr lvl="1"/>
            <a:r>
              <a:rPr lang="en-US" dirty="0"/>
              <a:t>OMPS-LP – L2 calibration</a:t>
            </a:r>
          </a:p>
          <a:p>
            <a:pPr lvl="1"/>
            <a:r>
              <a:rPr lang="en-US" dirty="0"/>
              <a:t>CAIRT/STRIVE – L2 validation/calibration</a:t>
            </a:r>
          </a:p>
          <a:p>
            <a:pPr lvl="1"/>
            <a:r>
              <a:rPr lang="en-US" dirty="0"/>
              <a:t>AOS – Aerosol calibration across multiple wavelengths</a:t>
            </a:r>
          </a:p>
          <a:p>
            <a:r>
              <a:rPr lang="en-US" dirty="0"/>
              <a:t>SAGE III/ISS will need to continue to overlap with new missions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027EC6-695E-8206-52FD-E0C14D021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Needs</a:t>
            </a:r>
          </a:p>
        </p:txBody>
      </p:sp>
    </p:spTree>
    <p:extLst>
      <p:ext uri="{BB962C8B-B14F-4D97-AF65-F5344CB8AC3E}">
        <p14:creationId xmlns:p14="http://schemas.microsoft.com/office/powerpoint/2010/main" val="750598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4A0E4C-03AE-4989-7B0E-4FEE5B3F5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SAGE Background and Mission Status</a:t>
            </a:r>
          </a:p>
          <a:p>
            <a:endParaRPr lang="en-US" dirty="0"/>
          </a:p>
          <a:p>
            <a:r>
              <a:rPr lang="en-US" dirty="0"/>
              <a:t>Recent Science Highlights</a:t>
            </a:r>
          </a:p>
          <a:p>
            <a:endParaRPr lang="en-US" dirty="0"/>
          </a:p>
          <a:p>
            <a:r>
              <a:rPr lang="en-US" dirty="0"/>
              <a:t>New Data Version and Products</a:t>
            </a:r>
          </a:p>
          <a:p>
            <a:endParaRPr lang="en-US" dirty="0"/>
          </a:p>
          <a:p>
            <a:r>
              <a:rPr lang="en-US" dirty="0"/>
              <a:t>Future Work</a:t>
            </a:r>
          </a:p>
          <a:p>
            <a:endParaRPr lang="en-US" dirty="0"/>
          </a:p>
          <a:p>
            <a:r>
              <a:rPr lang="en-US" dirty="0"/>
              <a:t>Mission Outlook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368B7D-4A25-F1C5-7930-4AA7D0FD4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751581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AA08F7-D4D6-0BC2-AE52-28032DBC5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Atmospheric composition continuity mission concept</a:t>
            </a:r>
          </a:p>
          <a:p>
            <a:r>
              <a:rPr lang="en-US" dirty="0"/>
              <a:t>Solar occultation imager in a CubeSat framework that reduces development costs by an order of magnitude</a:t>
            </a:r>
          </a:p>
          <a:p>
            <a:r>
              <a:rPr lang="en-US" dirty="0"/>
              <a:t>Developed with active instrument characterization in mind for long-term stability of data products</a:t>
            </a:r>
          </a:p>
          <a:p>
            <a:r>
              <a:rPr lang="en-US" dirty="0"/>
              <a:t>Two “Flavors”</a:t>
            </a:r>
          </a:p>
          <a:p>
            <a:pPr lvl="1"/>
            <a:r>
              <a:rPr lang="en-US" dirty="0"/>
              <a:t>“VIZ”</a:t>
            </a:r>
          </a:p>
          <a:p>
            <a:pPr lvl="2"/>
            <a:r>
              <a:rPr lang="en-US" dirty="0"/>
              <a:t>Continues measurements of SAGE III/ISS solar products</a:t>
            </a:r>
            <a:br>
              <a:rPr lang="en-US" dirty="0"/>
            </a:br>
            <a:r>
              <a:rPr lang="en-US" dirty="0"/>
              <a:t>in the UV/VIS/NIR spectral range</a:t>
            </a:r>
          </a:p>
          <a:p>
            <a:pPr lvl="1"/>
            <a:r>
              <a:rPr lang="en-US" dirty="0"/>
              <a:t>IR</a:t>
            </a:r>
          </a:p>
          <a:p>
            <a:pPr lvl="2"/>
            <a:r>
              <a:rPr lang="en-US" dirty="0"/>
              <a:t>Shifts to the infrared (1–5 µm) to improve H</a:t>
            </a:r>
            <a:r>
              <a:rPr lang="en-US" baseline="-25000" dirty="0"/>
              <a:t>2</a:t>
            </a:r>
            <a:r>
              <a:rPr lang="en-US" dirty="0"/>
              <a:t>O, add new</a:t>
            </a:r>
            <a:br>
              <a:rPr lang="en-US" dirty="0"/>
            </a:br>
            <a:r>
              <a:rPr lang="en-US" dirty="0"/>
              <a:t>species (CH</a:t>
            </a:r>
            <a:r>
              <a:rPr lang="en-US" baseline="-25000" dirty="0"/>
              <a:t>4</a:t>
            </a:r>
            <a:r>
              <a:rPr lang="en-US" dirty="0"/>
              <a:t>, CO</a:t>
            </a:r>
            <a:r>
              <a:rPr lang="en-US" baseline="-25000" dirty="0"/>
              <a:t>2</a:t>
            </a:r>
            <a:r>
              <a:rPr lang="en-US" dirty="0"/>
              <a:t>, N</a:t>
            </a:r>
            <a:r>
              <a:rPr lang="en-US" baseline="-25000" dirty="0"/>
              <a:t>2</a:t>
            </a:r>
            <a:r>
              <a:rPr lang="en-US" dirty="0"/>
              <a:t>O, CO), and differentiate aerosol</a:t>
            </a:r>
            <a:br>
              <a:rPr lang="en-US" dirty="0"/>
            </a:br>
            <a:r>
              <a:rPr lang="en-US" dirty="0"/>
              <a:t>composition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D4197E-B266-CA93-3475-8F1DDD52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SAGE IV Concept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1AFD31-D67F-A12F-45EA-056F816EC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354" y="3174747"/>
            <a:ext cx="4236046" cy="31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68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D81D6B-8519-4024-86BE-F39A5324F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119387"/>
            <a:ext cx="11988800" cy="5227666"/>
          </a:xfrm>
        </p:spPr>
        <p:txBody>
          <a:bodyPr/>
          <a:lstStyle/>
          <a:p>
            <a:pPr marL="319088" indent="-319088">
              <a:buFont typeface="Arial" panose="020B0604020202020204" pitchFamily="34" charset="0"/>
              <a:buChar char="•"/>
            </a:pPr>
            <a:r>
              <a:rPr lang="en-US" sz="2800" b="1" dirty="0"/>
              <a:t>SAGE III/ISS is a collaborative Earth science </a:t>
            </a:r>
            <a:r>
              <a:rPr lang="en-US" dirty="0"/>
              <a:t>mission </a:t>
            </a:r>
            <a:r>
              <a:rPr lang="en-US" sz="2800" b="1" dirty="0"/>
              <a:t>to study the</a:t>
            </a:r>
            <a:br>
              <a:rPr lang="en-US" sz="2800" b="1" dirty="0"/>
            </a:br>
            <a:r>
              <a:rPr lang="en-US" sz="2800" b="1" dirty="0"/>
              <a:t>recovery of the global ozone layer and the evolving climate.</a:t>
            </a:r>
          </a:p>
          <a:p>
            <a:pPr marL="319088" indent="-319088">
              <a:buFont typeface="Arial" panose="020B0604020202020204" pitchFamily="34" charset="0"/>
              <a:buChar char="•"/>
            </a:pPr>
            <a:r>
              <a:rPr lang="en-US" dirty="0"/>
              <a:t>Payload operating as expected</a:t>
            </a:r>
          </a:p>
          <a:p>
            <a:pPr marL="319088" indent="-319088">
              <a:buFont typeface="Arial" panose="020B0604020202020204" pitchFamily="34" charset="0"/>
              <a:buChar char="•"/>
            </a:pPr>
            <a:r>
              <a:rPr lang="en-US" dirty="0"/>
              <a:t>Data products involved in many recent scientific findings</a:t>
            </a:r>
          </a:p>
          <a:p>
            <a:pPr marL="64131" indent="-320652">
              <a:buFont typeface="Arial" panose="020B0604020202020204" pitchFamily="34" charset="0"/>
              <a:buChar char="•"/>
            </a:pPr>
            <a:r>
              <a:rPr lang="en-US" b="1" dirty="0"/>
              <a:t>Version 6 data product released March 2025</a:t>
            </a:r>
          </a:p>
          <a:p>
            <a:pPr marL="569913" lvl="1" indent="-284163">
              <a:buFont typeface="Arial" panose="020B0604020202020204" pitchFamily="34" charset="0"/>
              <a:buChar char="•"/>
            </a:pPr>
            <a:r>
              <a:rPr lang="en-US" b="1" dirty="0"/>
              <a:t>Still more work to be done and new products to create</a:t>
            </a:r>
          </a:p>
          <a:p>
            <a:pPr marL="169882" indent="-284163">
              <a:buFont typeface="Arial" panose="020B0604020202020204" pitchFamily="34" charset="0"/>
              <a:buChar char="•"/>
            </a:pPr>
            <a:r>
              <a:rPr lang="en-US" dirty="0"/>
              <a:t>Instrument capable of operating through end of ISS</a:t>
            </a:r>
          </a:p>
          <a:p>
            <a:pPr marL="284163" indent="-284163">
              <a:buFont typeface="Arial" panose="020B0604020202020204" pitchFamily="34" charset="0"/>
              <a:buChar char="•"/>
            </a:pPr>
            <a:r>
              <a:rPr lang="en-US" dirty="0"/>
              <a:t>Future science / planned mission needs will need solar</a:t>
            </a:r>
            <a:br>
              <a:rPr lang="en-US" dirty="0"/>
            </a:br>
            <a:r>
              <a:rPr lang="en-US" dirty="0"/>
              <a:t>occultation and SAGE measurements can meet those needs</a:t>
            </a:r>
            <a:endParaRPr lang="en-US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ABF6CB-C1D5-4338-958D-9A84B7142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8F87A-84DF-12A6-54B1-E323EDB6B0DB}"/>
              </a:ext>
            </a:extLst>
          </p:cNvPr>
          <p:cNvSpPr txBox="1"/>
          <p:nvPr/>
        </p:nvSpPr>
        <p:spPr>
          <a:xfrm>
            <a:off x="1818799" y="6210866"/>
            <a:ext cx="852627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Acknowledgement: NASA Langley Research Center manages the mission for NASA Earth Science with major contributions from the ISS Program and the European Space Agency.</a:t>
            </a:r>
          </a:p>
        </p:txBody>
      </p:sp>
    </p:spTree>
    <p:extLst>
      <p:ext uri="{BB962C8B-B14F-4D97-AF65-F5344CB8AC3E}">
        <p14:creationId xmlns:p14="http://schemas.microsoft.com/office/powerpoint/2010/main" val="4000103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A4EDBF-978D-313C-3BF9-C20258B07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r>
              <a:rPr lang="en-US" sz="5400" dirty="0"/>
              <a:t>Questions?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218739-DBE9-0A52-6A7D-48D404BCA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883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SAM_Apollo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l="29411" t="3078" b="30769"/>
          <a:stretch>
            <a:fillRect/>
          </a:stretch>
        </p:blipFill>
        <p:spPr>
          <a:xfrm>
            <a:off x="130175" y="5371192"/>
            <a:ext cx="1816100" cy="1301750"/>
          </a:xfrm>
          <a:noFill/>
        </p:spPr>
      </p:pic>
      <p:pic>
        <p:nvPicPr>
          <p:cNvPr id="7" name="Picture 2" descr="C:\Documents and Settings\lthomaso\My Documents\My Pictures\SAGE III\nimbus 7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6925" y="3615417"/>
            <a:ext cx="190500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C:\Documents and Settings\lthomaso\My Documents\My Pictures\ERBS on Ar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9325" y="2006485"/>
            <a:ext cx="1984375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sage1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9525" y="2967717"/>
            <a:ext cx="2438400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Documents and Settings\lthomaso\My Documents\My Pictures\SAGE III\SAGEonMeteo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28000" y="1062717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s127e011186_ISSlowres.jpg"/>
          <p:cNvPicPr>
            <a:picLocks noChangeAspect="1"/>
          </p:cNvPicPr>
          <p:nvPr/>
        </p:nvPicPr>
        <p:blipFill rotWithShape="1">
          <a:blip r:embed="rId8" cstate="print"/>
          <a:srcRect b="3776"/>
          <a:stretch/>
        </p:blipFill>
        <p:spPr bwMode="auto">
          <a:xfrm>
            <a:off x="10086975" y="148317"/>
            <a:ext cx="1920240" cy="1261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52158" y="2593146"/>
            <a:ext cx="181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Ozone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84375" y="3246085"/>
            <a:ext cx="202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 II (1978-1993)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86975" y="1430501"/>
            <a:ext cx="189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SAGE III ISS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(2017-Present)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28000" y="245511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SAGE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III M3M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(2001-2006)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42025" y="3925773"/>
            <a:ext cx="205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SAGE II (1984-2005)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02075" y="2678871"/>
            <a:ext cx="202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SAGE I (1979-1981)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7EE329-C993-4F04-94B0-D17A8065D0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7" y="273188"/>
            <a:ext cx="2273023" cy="2273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9670DB-9378-42C2-AF30-D576229C17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775" y="3761990"/>
            <a:ext cx="2863050" cy="29823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0F67EBF-A788-4DB1-9334-FC7A03C679D4}"/>
              </a:ext>
            </a:extLst>
          </p:cNvPr>
          <p:cNvSpPr txBox="1"/>
          <p:nvPr/>
        </p:nvSpPr>
        <p:spPr>
          <a:xfrm>
            <a:off x="282575" y="5031791"/>
            <a:ext cx="181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 (1975)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E65BCF-D17E-45B5-A42B-B83D1243B1E6}"/>
              </a:ext>
            </a:extLst>
          </p:cNvPr>
          <p:cNvSpPr txBox="1"/>
          <p:nvPr/>
        </p:nvSpPr>
        <p:spPr>
          <a:xfrm>
            <a:off x="9722250" y="3411244"/>
            <a:ext cx="181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Aerosol</a:t>
            </a:r>
          </a:p>
        </p:txBody>
      </p:sp>
    </p:spTree>
    <p:extLst>
      <p:ext uri="{BB962C8B-B14F-4D97-AF65-F5344CB8AC3E}">
        <p14:creationId xmlns:p14="http://schemas.microsoft.com/office/powerpoint/2010/main" val="1039180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599" y="1143001"/>
            <a:ext cx="6890871" cy="5285934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sz="2000" dirty="0"/>
              <a:t>SAGE produces high vertical resolution profiles of aerosols, ozone, water vapor, and other trace gases in the stratosphere and upper troposphere</a:t>
            </a:r>
          </a:p>
          <a:p>
            <a:pPr>
              <a:spcBef>
                <a:spcPts val="1000"/>
              </a:spcBef>
            </a:pPr>
            <a:r>
              <a:rPr lang="en-US" sz="2000" dirty="0"/>
              <a:t>Data directly supports WMO International Ozone Assessment and WCRP APARC activities</a:t>
            </a:r>
          </a:p>
          <a:p>
            <a:pPr>
              <a:spcBef>
                <a:spcPts val="1000"/>
              </a:spcBef>
            </a:pPr>
            <a:r>
              <a:rPr lang="en-US" sz="2000" dirty="0"/>
              <a:t>Acquired &gt;75k occultation events over mission</a:t>
            </a:r>
          </a:p>
          <a:p>
            <a:pPr>
              <a:spcBef>
                <a:spcPts val="1000"/>
              </a:spcBef>
            </a:pPr>
            <a:r>
              <a:rPr lang="en-US" sz="2000" dirty="0"/>
              <a:t>In 2</a:t>
            </a:r>
            <a:r>
              <a:rPr lang="en-US" sz="2000" baseline="30000" dirty="0"/>
              <a:t>nd</a:t>
            </a:r>
            <a:r>
              <a:rPr lang="en-US" sz="2000" dirty="0"/>
              <a:t> extended mission phase (2024–2026)</a:t>
            </a:r>
          </a:p>
          <a:p>
            <a:pPr>
              <a:spcBef>
                <a:spcPts val="1000"/>
              </a:spcBef>
            </a:pPr>
            <a:r>
              <a:rPr lang="en-US" sz="2000" dirty="0"/>
              <a:t>Current data products v6.0 (released March 2025)</a:t>
            </a:r>
          </a:p>
          <a:p>
            <a:pPr>
              <a:spcBef>
                <a:spcPts val="1000"/>
              </a:spcBef>
            </a:pPr>
            <a:r>
              <a:rPr lang="en-US" sz="2000" dirty="0"/>
              <a:t>3</a:t>
            </a:r>
            <a:r>
              <a:rPr lang="en-US" sz="2000" baseline="30000" dirty="0"/>
              <a:t>rd</a:t>
            </a:r>
            <a:r>
              <a:rPr lang="en-US" sz="2000" dirty="0"/>
              <a:t> ROSES science team (3 years) selected 2024</a:t>
            </a:r>
          </a:p>
          <a:p>
            <a:pPr>
              <a:spcBef>
                <a:spcPts val="1000"/>
              </a:spcBef>
            </a:pPr>
            <a:r>
              <a:rPr lang="en-US" sz="2000" dirty="0"/>
              <a:t>&gt;70 peer-reviewed papers using SAGE III/ISS data</a:t>
            </a:r>
          </a:p>
          <a:p>
            <a:pPr>
              <a:spcBef>
                <a:spcPts val="1000"/>
              </a:spcBef>
            </a:pPr>
            <a:r>
              <a:rPr lang="en-US" sz="2000" dirty="0"/>
              <a:t>Vibrant internship program with ~4–5 students/</a:t>
            </a:r>
            <a:r>
              <a:rPr lang="en-US" sz="2000" dirty="0" err="1"/>
              <a:t>yr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SAGE III/ISS Mission Overview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6992470" y="4724402"/>
            <a:ext cx="5009217" cy="1903411"/>
          </a:xfrm>
          <a:prstGeom prst="rect">
            <a:avLst/>
          </a:prstGeom>
        </p:spPr>
        <p:txBody>
          <a:bodyPr lIns="0" rIns="0"/>
          <a:lstStyle>
            <a:lvl1pPr marL="342882" indent="-342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itchFamily="29" charset="2"/>
              <a:buChar char="Ø"/>
              <a:defRPr sz="2800" b="1" kern="1200">
                <a:solidFill>
                  <a:schemeClr val="tx1"/>
                </a:solidFill>
                <a:latin typeface="Arial"/>
                <a:ea typeface="ヒラギノ角ゴ Pro W3" pitchFamily="-109" charset="-128"/>
                <a:cs typeface="Arial"/>
              </a:defRPr>
            </a:lvl1pPr>
            <a:lvl2pPr marL="742913" indent="-28573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29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ヒラギノ角ゴ Pro W3" pitchFamily="-109" charset="-128"/>
                <a:cs typeface="Arial"/>
              </a:defRPr>
            </a:lvl2pPr>
            <a:lvl3pPr marL="1142942" indent="-228589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9" charset="2"/>
              <a:buChar char="§"/>
              <a:defRPr sz="2000" kern="1200">
                <a:solidFill>
                  <a:schemeClr val="tx1"/>
                </a:solidFill>
                <a:latin typeface="Arial"/>
                <a:ea typeface="ＭＳ Ｐゴシック" pitchFamily="-105" charset="-128"/>
                <a:cs typeface="Arial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29" charset="0"/>
              <a:buChar char="o"/>
              <a:defRPr kern="1200">
                <a:solidFill>
                  <a:schemeClr val="tx1"/>
                </a:solidFill>
                <a:latin typeface="Arial"/>
                <a:ea typeface="ＭＳ Ｐゴシック" pitchFamily="-105" charset="-128"/>
                <a:cs typeface="Arial"/>
              </a:defRPr>
            </a:lvl4pPr>
            <a:lvl5pPr marL="2057298" indent="-228589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29" charset="0"/>
              <a:buChar char="•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82" marR="0" lvl="0" indent="-342882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FAB16">
                  <a:lumMod val="75000"/>
                </a:srgbClr>
              </a:buClr>
              <a:buSzTx/>
              <a:buFont typeface="Wingdings" pitchFamily="29" charset="2"/>
              <a:buChar char="Ø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ヒラギノ角ゴ Pro W3" pitchFamily="-109" charset="-128"/>
              <a:cs typeface="Arial"/>
            </a:endParaRPr>
          </a:p>
        </p:txBody>
      </p:sp>
      <p:pic>
        <p:nvPicPr>
          <p:cNvPr id="7" name="SAGE3_Ozo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2470" y="1280160"/>
            <a:ext cx="5008383" cy="2275464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029" y="3657600"/>
            <a:ext cx="4163209" cy="289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39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SAGE III/ISS Instrument Overview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6992470" y="4724402"/>
            <a:ext cx="5009217" cy="1903411"/>
          </a:xfrm>
          <a:prstGeom prst="rect">
            <a:avLst/>
          </a:prstGeom>
        </p:spPr>
        <p:txBody>
          <a:bodyPr lIns="0" rIns="0"/>
          <a:lstStyle>
            <a:lvl1pPr marL="342882" indent="-342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itchFamily="29" charset="2"/>
              <a:buChar char="Ø"/>
              <a:defRPr sz="2800" b="1" kern="1200">
                <a:solidFill>
                  <a:schemeClr val="tx1"/>
                </a:solidFill>
                <a:latin typeface="Arial"/>
                <a:ea typeface="ヒラギノ角ゴ Pro W3" pitchFamily="-109" charset="-128"/>
                <a:cs typeface="Arial"/>
              </a:defRPr>
            </a:lvl1pPr>
            <a:lvl2pPr marL="742913" indent="-28573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29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ヒラギノ角ゴ Pro W3" pitchFamily="-109" charset="-128"/>
                <a:cs typeface="Arial"/>
              </a:defRPr>
            </a:lvl2pPr>
            <a:lvl3pPr marL="1142942" indent="-228589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9" charset="2"/>
              <a:buChar char="§"/>
              <a:defRPr sz="2000" kern="1200">
                <a:solidFill>
                  <a:schemeClr val="tx1"/>
                </a:solidFill>
                <a:latin typeface="Arial"/>
                <a:ea typeface="ＭＳ Ｐゴシック" pitchFamily="-105" charset="-128"/>
                <a:cs typeface="Arial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29" charset="0"/>
              <a:buChar char="o"/>
              <a:defRPr kern="1200">
                <a:solidFill>
                  <a:schemeClr val="tx1"/>
                </a:solidFill>
                <a:latin typeface="Arial"/>
                <a:ea typeface="ＭＳ Ｐゴシック" pitchFamily="-105" charset="-128"/>
                <a:cs typeface="Arial"/>
              </a:defRPr>
            </a:lvl4pPr>
            <a:lvl5pPr marL="2057298" indent="-228589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29" charset="0"/>
              <a:buChar char="•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82" marR="0" lvl="0" indent="-342882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FAB16">
                  <a:lumMod val="75000"/>
                </a:srgbClr>
              </a:buClr>
              <a:buSzTx/>
              <a:buFont typeface="Wingdings" pitchFamily="29" charset="2"/>
              <a:buChar char="Ø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ヒラギノ角ゴ Pro W3" pitchFamily="-109" charset="-128"/>
              <a:cs typeface="Arial"/>
            </a:endParaRPr>
          </a:p>
        </p:txBody>
      </p:sp>
      <p:pic>
        <p:nvPicPr>
          <p:cNvPr id="4" name="Picture 3" descr="SAGE Channel Locs">
            <a:extLst>
              <a:ext uri="{FF2B5EF4-FFF2-40B4-BE49-F238E27FC236}">
                <a16:creationId xmlns:a16="http://schemas.microsoft.com/office/drawing/2014/main" id="{7640FF7A-304D-4B7E-BB26-9E79017A2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4228" y="1143001"/>
            <a:ext cx="5386173" cy="373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509457-DB2C-A54F-C5B2-892F64FEB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849" y="1143001"/>
            <a:ext cx="5127552" cy="3382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F5DECB-5E1F-6B4E-6318-C62DF7974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9200" y="2075630"/>
            <a:ext cx="6204301" cy="465322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599" y="1143001"/>
            <a:ext cx="6890871" cy="5285934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sz="2000" dirty="0"/>
              <a:t>Performs solar/lunar occultations and limb scatter</a:t>
            </a:r>
          </a:p>
          <a:p>
            <a:pPr>
              <a:spcBef>
                <a:spcPts val="1000"/>
              </a:spcBef>
            </a:pPr>
            <a:r>
              <a:rPr lang="en-US" sz="2000" dirty="0"/>
              <a:t>Provides near-global observations about monthly</a:t>
            </a:r>
          </a:p>
          <a:p>
            <a:pPr>
              <a:spcBef>
                <a:spcPts val="1000"/>
              </a:spcBef>
            </a:pPr>
            <a:r>
              <a:rPr lang="en-US" sz="2000" dirty="0"/>
              <a:t>Spectrometer across 290–1030 nm w/ 2–3 FWHM</a:t>
            </a:r>
            <a:br>
              <a:rPr lang="en-US" sz="2000" dirty="0"/>
            </a:br>
            <a:r>
              <a:rPr lang="en-US" sz="2000" dirty="0"/>
              <a:t>and a photodiode near 1545 nm</a:t>
            </a:r>
          </a:p>
          <a:p>
            <a:pPr>
              <a:spcBef>
                <a:spcPts val="1000"/>
              </a:spcBef>
            </a:pPr>
            <a:r>
              <a:rPr lang="en-US" sz="2000" dirty="0"/>
              <a:t>Auxiliary hardware components:</a:t>
            </a:r>
          </a:p>
          <a:p>
            <a:pPr lvl="1">
              <a:spcBef>
                <a:spcPts val="1000"/>
              </a:spcBef>
            </a:pPr>
            <a:r>
              <a:rPr lang="en-US" sz="1600" dirty="0"/>
              <a:t>Hexapod ensure proper orientation to nadir</a:t>
            </a:r>
          </a:p>
          <a:p>
            <a:pPr lvl="1">
              <a:spcBef>
                <a:spcPts val="1000"/>
              </a:spcBef>
            </a:pPr>
            <a:r>
              <a:rPr lang="en-US" sz="1600" dirty="0"/>
              <a:t>DMP measures platform attitude variations</a:t>
            </a:r>
            <a:br>
              <a:rPr lang="en-US" sz="1600" dirty="0"/>
            </a:br>
            <a:r>
              <a:rPr lang="en-US" sz="1600" dirty="0"/>
              <a:t>during observations</a:t>
            </a:r>
          </a:p>
          <a:p>
            <a:pPr lvl="1">
              <a:spcBef>
                <a:spcPts val="1000"/>
              </a:spcBef>
            </a:pPr>
            <a:r>
              <a:rPr lang="en-US" sz="1600" dirty="0"/>
              <a:t>Quartz contamination door protects telescope</a:t>
            </a:r>
            <a:br>
              <a:rPr lang="en-US" sz="1600" dirty="0"/>
            </a:br>
            <a:r>
              <a:rPr lang="en-US" sz="1600" dirty="0"/>
              <a:t>aperture when needed</a:t>
            </a:r>
          </a:p>
          <a:p>
            <a:pPr lvl="1">
              <a:spcBef>
                <a:spcPts val="1000"/>
              </a:spcBef>
            </a:pPr>
            <a:r>
              <a:rPr lang="en-US" sz="1600" dirty="0"/>
              <a:t>CMP measures local environment to guide</a:t>
            </a:r>
            <a:br>
              <a:rPr lang="en-US" sz="1600" dirty="0"/>
            </a:br>
            <a:r>
              <a:rPr lang="en-US" sz="1600" dirty="0"/>
              <a:t>operations</a:t>
            </a:r>
          </a:p>
          <a:p>
            <a:pPr>
              <a:spcBef>
                <a:spcPts val="1000"/>
              </a:spcBef>
            </a:pPr>
            <a:r>
              <a:rPr lang="en-US" sz="2000" dirty="0"/>
              <a:t>Most systems operating nominally</a:t>
            </a:r>
          </a:p>
          <a:p>
            <a:pPr lvl="1">
              <a:spcBef>
                <a:spcPts val="1000"/>
              </a:spcBef>
            </a:pPr>
            <a:r>
              <a:rPr lang="en-US" sz="1600" dirty="0"/>
              <a:t>DMP laser intensity dropped below usable level</a:t>
            </a:r>
          </a:p>
          <a:p>
            <a:pPr lvl="1">
              <a:spcBef>
                <a:spcPts val="1000"/>
              </a:spcBef>
            </a:pPr>
            <a:endParaRPr lang="en-US" sz="1600" dirty="0"/>
          </a:p>
          <a:p>
            <a:pPr lvl="1">
              <a:spcBef>
                <a:spcPts val="1000"/>
              </a:spcBef>
            </a:pPr>
            <a:endParaRPr lang="en-US" sz="1600" dirty="0"/>
          </a:p>
          <a:p>
            <a:pPr>
              <a:spcBef>
                <a:spcPts val="1000"/>
              </a:spcBef>
            </a:pPr>
            <a:endParaRPr lang="en-US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B1F5AA-C1CE-47DC-4352-7FDAADCC7487}"/>
              </a:ext>
            </a:extLst>
          </p:cNvPr>
          <p:cNvGrpSpPr>
            <a:grpSpLocks noChangeAspect="1"/>
          </p:cNvGrpSpPr>
          <p:nvPr/>
        </p:nvGrpSpPr>
        <p:grpSpPr>
          <a:xfrm>
            <a:off x="4688731" y="3177683"/>
            <a:ext cx="7610049" cy="3483568"/>
            <a:chOff x="-1120075" y="911095"/>
            <a:chExt cx="10433192" cy="535747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A2CDF79-3E46-0224-A2FA-C7AE6B1C2537}"/>
                </a:ext>
              </a:extLst>
            </p:cNvPr>
            <p:cNvGrpSpPr/>
            <p:nvPr/>
          </p:nvGrpSpPr>
          <p:grpSpPr>
            <a:xfrm>
              <a:off x="-1120075" y="911095"/>
              <a:ext cx="10433192" cy="5357470"/>
              <a:chOff x="-1047400" y="982542"/>
              <a:chExt cx="10433192" cy="535747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0E57681-2A0E-71DA-8386-B334296B9796}"/>
                  </a:ext>
                </a:extLst>
              </p:cNvPr>
              <p:cNvGrpSpPr/>
              <p:nvPr/>
            </p:nvGrpSpPr>
            <p:grpSpPr>
              <a:xfrm>
                <a:off x="-1047400" y="982542"/>
                <a:ext cx="10366516" cy="5357470"/>
                <a:chOff x="-1047400" y="982542"/>
                <a:chExt cx="10366516" cy="5357470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EAABE3B6-92D4-3B53-A862-ABBC788E2E95}"/>
                    </a:ext>
                  </a:extLst>
                </p:cNvPr>
                <p:cNvGrpSpPr/>
                <p:nvPr/>
              </p:nvGrpSpPr>
              <p:grpSpPr>
                <a:xfrm>
                  <a:off x="1848158" y="1254117"/>
                  <a:ext cx="7470958" cy="5085895"/>
                  <a:chOff x="1848158" y="1254117"/>
                  <a:chExt cx="7470958" cy="5085895"/>
                </a:xfrm>
              </p:grpSpPr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6139D7C1-D59D-9048-429F-D40E77CEE3C4}"/>
                      </a:ext>
                    </a:extLst>
                  </p:cNvPr>
                  <p:cNvGrpSpPr/>
                  <p:nvPr/>
                </p:nvGrpSpPr>
                <p:grpSpPr>
                  <a:xfrm>
                    <a:off x="1848158" y="1254117"/>
                    <a:ext cx="7470958" cy="5085895"/>
                    <a:chOff x="1848158" y="1254117"/>
                    <a:chExt cx="7470958" cy="5085895"/>
                  </a:xfrm>
                </p:grpSpPr>
                <p:pic>
                  <p:nvPicPr>
                    <p:cNvPr id="34" name="Picture 33">
                      <a:extLst>
                        <a:ext uri="{FF2B5EF4-FFF2-40B4-BE49-F238E27FC236}">
                          <a16:creationId xmlns:a16="http://schemas.microsoft.com/office/drawing/2014/main" id="{3012DA89-1CAE-DDC9-DFC3-56DA804B31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1848158" y="1254117"/>
                      <a:ext cx="5475356" cy="50858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5" name="Rectangle 7">
                      <a:extLst>
                        <a:ext uri="{FF2B5EF4-FFF2-40B4-BE49-F238E27FC236}">
                          <a16:creationId xmlns:a16="http://schemas.microsoft.com/office/drawing/2014/main" id="{DE50F565-4280-8075-367D-9FB0A311910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323514" y="3579884"/>
                      <a:ext cx="1995602" cy="76456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 anchor="ctr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86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itchFamily="34" charset="0"/>
                        </a:rPr>
                        <a:t>Interface Adapter Module (IAM)</a:t>
                      </a:r>
                      <a:endParaRPr kumimoji="0" lang="en-US" sz="1029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6" name="Freeform 126">
                      <a:extLst>
                        <a:ext uri="{FF2B5EF4-FFF2-40B4-BE49-F238E27FC236}">
                          <a16:creationId xmlns:a16="http://schemas.microsoft.com/office/drawing/2014/main" id="{C5DB785E-6759-56FC-FB54-DF67B29DC862}"/>
                        </a:ext>
                      </a:extLst>
                    </p:cNvPr>
                    <p:cNvSpPr/>
                    <p:nvPr/>
                  </p:nvSpPr>
                  <p:spPr>
                    <a:xfrm rot="10800000" flipH="1" flipV="1">
                      <a:off x="6815137" y="3962164"/>
                      <a:ext cx="583189" cy="216930"/>
                    </a:xfrm>
                    <a:custGeom>
                      <a:avLst/>
                      <a:gdLst>
                        <a:gd name="connsiteX0" fmla="*/ 0 w 2575560"/>
                        <a:gd name="connsiteY0" fmla="*/ 457200 h 457200"/>
                        <a:gd name="connsiteX1" fmla="*/ 1028700 w 2575560"/>
                        <a:gd name="connsiteY1" fmla="*/ 457200 h 457200"/>
                        <a:gd name="connsiteX2" fmla="*/ 2575560 w 2575560"/>
                        <a:gd name="connsiteY2" fmla="*/ 0 h 457200"/>
                        <a:gd name="connsiteX0" fmla="*/ 0 w 2575560"/>
                        <a:gd name="connsiteY0" fmla="*/ 457200 h 457200"/>
                        <a:gd name="connsiteX1" fmla="*/ 1028700 w 2575560"/>
                        <a:gd name="connsiteY1" fmla="*/ 457200 h 457200"/>
                        <a:gd name="connsiteX2" fmla="*/ 1615440 w 2575560"/>
                        <a:gd name="connsiteY2" fmla="*/ 30480 h 457200"/>
                        <a:gd name="connsiteX3" fmla="*/ 2575560 w 2575560"/>
                        <a:gd name="connsiteY3" fmla="*/ 0 h 457200"/>
                        <a:gd name="connsiteX0" fmla="*/ 0 w 2458656"/>
                        <a:gd name="connsiteY0" fmla="*/ 581690 h 581690"/>
                        <a:gd name="connsiteX1" fmla="*/ 1028700 w 2458656"/>
                        <a:gd name="connsiteY1" fmla="*/ 581690 h 581690"/>
                        <a:gd name="connsiteX2" fmla="*/ 1615440 w 2458656"/>
                        <a:gd name="connsiteY2" fmla="*/ 154970 h 581690"/>
                        <a:gd name="connsiteX3" fmla="*/ 2458656 w 2458656"/>
                        <a:gd name="connsiteY3" fmla="*/ 0 h 581690"/>
                        <a:gd name="connsiteX0" fmla="*/ -1 w 1788247"/>
                        <a:gd name="connsiteY0" fmla="*/ 1007950 h 1007950"/>
                        <a:gd name="connsiteX1" fmla="*/ 358291 w 1788247"/>
                        <a:gd name="connsiteY1" fmla="*/ 581690 h 1007950"/>
                        <a:gd name="connsiteX2" fmla="*/ 945031 w 1788247"/>
                        <a:gd name="connsiteY2" fmla="*/ 154970 h 1007950"/>
                        <a:gd name="connsiteX3" fmla="*/ 1788247 w 1788247"/>
                        <a:gd name="connsiteY3" fmla="*/ 0 h 1007950"/>
                        <a:gd name="connsiteX0" fmla="*/ 354299 w 2142547"/>
                        <a:gd name="connsiteY0" fmla="*/ 1007950 h 1007950"/>
                        <a:gd name="connsiteX1" fmla="*/ 0 w 2142547"/>
                        <a:gd name="connsiteY1" fmla="*/ 895735 h 1007950"/>
                        <a:gd name="connsiteX2" fmla="*/ 1299331 w 2142547"/>
                        <a:gd name="connsiteY2" fmla="*/ 154970 h 1007950"/>
                        <a:gd name="connsiteX3" fmla="*/ 2142547 w 2142547"/>
                        <a:gd name="connsiteY3" fmla="*/ 0 h 1007950"/>
                        <a:gd name="connsiteX0" fmla="*/ 354299 w 2142547"/>
                        <a:gd name="connsiteY0" fmla="*/ 1290345 h 1290345"/>
                        <a:gd name="connsiteX1" fmla="*/ 0 w 2142547"/>
                        <a:gd name="connsiteY1" fmla="*/ 1178130 h 1290345"/>
                        <a:gd name="connsiteX2" fmla="*/ 1803232 w 2142547"/>
                        <a:gd name="connsiteY2" fmla="*/ 0 h 1290345"/>
                        <a:gd name="connsiteX3" fmla="*/ 2142547 w 2142547"/>
                        <a:gd name="connsiteY3" fmla="*/ 282395 h 1290345"/>
                        <a:gd name="connsiteX0" fmla="*/ 354299 w 2215695"/>
                        <a:gd name="connsiteY0" fmla="*/ 1007950 h 1007950"/>
                        <a:gd name="connsiteX1" fmla="*/ 0 w 2215695"/>
                        <a:gd name="connsiteY1" fmla="*/ 895735 h 1007950"/>
                        <a:gd name="connsiteX2" fmla="*/ 2215696 w 2215695"/>
                        <a:gd name="connsiteY2" fmla="*/ 547945 h 1007950"/>
                        <a:gd name="connsiteX3" fmla="*/ 2142547 w 2215695"/>
                        <a:gd name="connsiteY3" fmla="*/ 0 h 1007950"/>
                        <a:gd name="connsiteX0" fmla="*/ 354299 w 2157331"/>
                        <a:gd name="connsiteY0" fmla="*/ 1007950 h 1007950"/>
                        <a:gd name="connsiteX1" fmla="*/ 0 w 2157331"/>
                        <a:gd name="connsiteY1" fmla="*/ 895735 h 1007950"/>
                        <a:gd name="connsiteX2" fmla="*/ 2157331 w 2157331"/>
                        <a:gd name="connsiteY2" fmla="*/ 331367 h 1007950"/>
                        <a:gd name="connsiteX3" fmla="*/ 2142547 w 2157331"/>
                        <a:gd name="connsiteY3" fmla="*/ 0 h 1007950"/>
                        <a:gd name="connsiteX0" fmla="*/ 1527121 w 3330153"/>
                        <a:gd name="connsiteY0" fmla="*/ 1007950 h 1007950"/>
                        <a:gd name="connsiteX1" fmla="*/ 1 w 3330153"/>
                        <a:gd name="connsiteY1" fmla="*/ 238719 h 1007950"/>
                        <a:gd name="connsiteX2" fmla="*/ 3330153 w 3330153"/>
                        <a:gd name="connsiteY2" fmla="*/ 331367 h 1007950"/>
                        <a:gd name="connsiteX3" fmla="*/ 3315369 w 3330153"/>
                        <a:gd name="connsiteY3" fmla="*/ 0 h 1007950"/>
                        <a:gd name="connsiteX0" fmla="*/ -1 w 3330151"/>
                        <a:gd name="connsiteY0" fmla="*/ 238719 h 331367"/>
                        <a:gd name="connsiteX1" fmla="*/ 3330151 w 3330151"/>
                        <a:gd name="connsiteY1" fmla="*/ 331367 h 331367"/>
                        <a:gd name="connsiteX2" fmla="*/ 3315367 w 3330151"/>
                        <a:gd name="connsiteY2" fmla="*/ 0 h 331367"/>
                        <a:gd name="connsiteX0" fmla="*/ 1 w 3433269"/>
                        <a:gd name="connsiteY0" fmla="*/ 238719 h 538954"/>
                        <a:gd name="connsiteX1" fmla="*/ 3433270 w 3433269"/>
                        <a:gd name="connsiteY1" fmla="*/ 538954 h 538954"/>
                        <a:gd name="connsiteX2" fmla="*/ 3315369 w 3433269"/>
                        <a:gd name="connsiteY2" fmla="*/ 0 h 538954"/>
                        <a:gd name="connsiteX0" fmla="*/ 0 w 3336106"/>
                        <a:gd name="connsiteY0" fmla="*/ 931033 h 931033"/>
                        <a:gd name="connsiteX1" fmla="*/ 3336106 w 3336106"/>
                        <a:gd name="connsiteY1" fmla="*/ 538954 h 931033"/>
                        <a:gd name="connsiteX2" fmla="*/ 3218205 w 3336106"/>
                        <a:gd name="connsiteY2" fmla="*/ 0 h 931033"/>
                        <a:gd name="connsiteX0" fmla="*/ 0 w 3770437"/>
                        <a:gd name="connsiteY0" fmla="*/ 986610 h 986610"/>
                        <a:gd name="connsiteX1" fmla="*/ 3336106 w 3770437"/>
                        <a:gd name="connsiteY1" fmla="*/ 594531 h 986610"/>
                        <a:gd name="connsiteX2" fmla="*/ 3770437 w 3770437"/>
                        <a:gd name="connsiteY2" fmla="*/ 0 h 986610"/>
                        <a:gd name="connsiteX0" fmla="*/ 0 w 3756717"/>
                        <a:gd name="connsiteY0" fmla="*/ 1041975 h 1041975"/>
                        <a:gd name="connsiteX1" fmla="*/ 3322386 w 3756717"/>
                        <a:gd name="connsiteY1" fmla="*/ 594531 h 1041975"/>
                        <a:gd name="connsiteX2" fmla="*/ 3756717 w 3756717"/>
                        <a:gd name="connsiteY2" fmla="*/ 0 h 1041975"/>
                        <a:gd name="connsiteX0" fmla="*/ 0 w 3756717"/>
                        <a:gd name="connsiteY0" fmla="*/ 1041975 h 1041975"/>
                        <a:gd name="connsiteX1" fmla="*/ 1454930 w 3756717"/>
                        <a:gd name="connsiteY1" fmla="*/ 17681 h 1041975"/>
                        <a:gd name="connsiteX2" fmla="*/ 3756717 w 3756717"/>
                        <a:gd name="connsiteY2" fmla="*/ 0 h 1041975"/>
                        <a:gd name="connsiteX0" fmla="*/ 0 w 3756717"/>
                        <a:gd name="connsiteY0" fmla="*/ 1041975 h 1041975"/>
                        <a:gd name="connsiteX1" fmla="*/ 1396185 w 3756717"/>
                        <a:gd name="connsiteY1" fmla="*/ 0 h 1041975"/>
                        <a:gd name="connsiteX2" fmla="*/ 3756717 w 3756717"/>
                        <a:gd name="connsiteY2" fmla="*/ 0 h 1041975"/>
                        <a:gd name="connsiteX0" fmla="*/ 0 w 3756717"/>
                        <a:gd name="connsiteY0" fmla="*/ 1041975 h 1041975"/>
                        <a:gd name="connsiteX1" fmla="*/ 2861184 w 3756717"/>
                        <a:gd name="connsiteY1" fmla="*/ 0 h 1041975"/>
                        <a:gd name="connsiteX2" fmla="*/ 3756717 w 3756717"/>
                        <a:gd name="connsiteY2" fmla="*/ 0 h 1041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756717" h="1041975">
                          <a:moveTo>
                            <a:pt x="0" y="1041975"/>
                          </a:moveTo>
                          <a:lnTo>
                            <a:pt x="2861184" y="0"/>
                          </a:lnTo>
                          <a:lnTo>
                            <a:pt x="3756717" y="0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  <a:headEnd type="triangle" w="med" len="lg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29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4D9A6E3F-7F02-6DCF-2F5C-F9FD24F4813C}"/>
                      </a:ext>
                    </a:extLst>
                  </p:cNvPr>
                  <p:cNvGrpSpPr/>
                  <p:nvPr/>
                </p:nvGrpSpPr>
                <p:grpSpPr>
                  <a:xfrm>
                    <a:off x="6018416" y="5306792"/>
                    <a:ext cx="3300698" cy="764563"/>
                    <a:chOff x="6018416" y="5306792"/>
                    <a:chExt cx="3300698" cy="764563"/>
                  </a:xfrm>
                </p:grpSpPr>
                <p:sp>
                  <p:nvSpPr>
                    <p:cNvPr id="32" name="Freeform 122">
                      <a:extLst>
                        <a:ext uri="{FF2B5EF4-FFF2-40B4-BE49-F238E27FC236}">
                          <a16:creationId xmlns:a16="http://schemas.microsoft.com/office/drawing/2014/main" id="{18DEBB43-0A78-C503-2EC8-29C3D2DA0CD8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6018416" y="5570143"/>
                      <a:ext cx="1251139" cy="187718"/>
                    </a:xfrm>
                    <a:custGeom>
                      <a:avLst/>
                      <a:gdLst>
                        <a:gd name="connsiteX0" fmla="*/ 0 w 2575560"/>
                        <a:gd name="connsiteY0" fmla="*/ 457200 h 457200"/>
                        <a:gd name="connsiteX1" fmla="*/ 1028700 w 2575560"/>
                        <a:gd name="connsiteY1" fmla="*/ 457200 h 457200"/>
                        <a:gd name="connsiteX2" fmla="*/ 2575560 w 2575560"/>
                        <a:gd name="connsiteY2" fmla="*/ 0 h 457200"/>
                        <a:gd name="connsiteX0" fmla="*/ 0 w 2575560"/>
                        <a:gd name="connsiteY0" fmla="*/ 457200 h 457200"/>
                        <a:gd name="connsiteX1" fmla="*/ 1028700 w 2575560"/>
                        <a:gd name="connsiteY1" fmla="*/ 457200 h 457200"/>
                        <a:gd name="connsiteX2" fmla="*/ 1615440 w 2575560"/>
                        <a:gd name="connsiteY2" fmla="*/ 30480 h 457200"/>
                        <a:gd name="connsiteX3" fmla="*/ 2575560 w 2575560"/>
                        <a:gd name="connsiteY3" fmla="*/ 0 h 457200"/>
                        <a:gd name="connsiteX0" fmla="*/ 0 w 2458656"/>
                        <a:gd name="connsiteY0" fmla="*/ 581690 h 581690"/>
                        <a:gd name="connsiteX1" fmla="*/ 1028700 w 2458656"/>
                        <a:gd name="connsiteY1" fmla="*/ 581690 h 581690"/>
                        <a:gd name="connsiteX2" fmla="*/ 1615440 w 2458656"/>
                        <a:gd name="connsiteY2" fmla="*/ 154970 h 581690"/>
                        <a:gd name="connsiteX3" fmla="*/ 2458656 w 2458656"/>
                        <a:gd name="connsiteY3" fmla="*/ 0 h 581690"/>
                        <a:gd name="connsiteX0" fmla="*/ -1 w 1788247"/>
                        <a:gd name="connsiteY0" fmla="*/ 1007950 h 1007950"/>
                        <a:gd name="connsiteX1" fmla="*/ 358291 w 1788247"/>
                        <a:gd name="connsiteY1" fmla="*/ 581690 h 1007950"/>
                        <a:gd name="connsiteX2" fmla="*/ 945031 w 1788247"/>
                        <a:gd name="connsiteY2" fmla="*/ 154970 h 1007950"/>
                        <a:gd name="connsiteX3" fmla="*/ 1788247 w 1788247"/>
                        <a:gd name="connsiteY3" fmla="*/ 0 h 1007950"/>
                        <a:gd name="connsiteX0" fmla="*/ 354299 w 2142547"/>
                        <a:gd name="connsiteY0" fmla="*/ 1007950 h 1007950"/>
                        <a:gd name="connsiteX1" fmla="*/ 0 w 2142547"/>
                        <a:gd name="connsiteY1" fmla="*/ 895735 h 1007950"/>
                        <a:gd name="connsiteX2" fmla="*/ 1299331 w 2142547"/>
                        <a:gd name="connsiteY2" fmla="*/ 154970 h 1007950"/>
                        <a:gd name="connsiteX3" fmla="*/ 2142547 w 2142547"/>
                        <a:gd name="connsiteY3" fmla="*/ 0 h 1007950"/>
                        <a:gd name="connsiteX0" fmla="*/ 354299 w 2142547"/>
                        <a:gd name="connsiteY0" fmla="*/ 1290345 h 1290345"/>
                        <a:gd name="connsiteX1" fmla="*/ 0 w 2142547"/>
                        <a:gd name="connsiteY1" fmla="*/ 1178130 h 1290345"/>
                        <a:gd name="connsiteX2" fmla="*/ 1803232 w 2142547"/>
                        <a:gd name="connsiteY2" fmla="*/ 0 h 1290345"/>
                        <a:gd name="connsiteX3" fmla="*/ 2142547 w 2142547"/>
                        <a:gd name="connsiteY3" fmla="*/ 282395 h 1290345"/>
                        <a:gd name="connsiteX0" fmla="*/ 354299 w 2215695"/>
                        <a:gd name="connsiteY0" fmla="*/ 1007950 h 1007950"/>
                        <a:gd name="connsiteX1" fmla="*/ 0 w 2215695"/>
                        <a:gd name="connsiteY1" fmla="*/ 895735 h 1007950"/>
                        <a:gd name="connsiteX2" fmla="*/ 2215696 w 2215695"/>
                        <a:gd name="connsiteY2" fmla="*/ 547945 h 1007950"/>
                        <a:gd name="connsiteX3" fmla="*/ 2142547 w 2215695"/>
                        <a:gd name="connsiteY3" fmla="*/ 0 h 1007950"/>
                        <a:gd name="connsiteX0" fmla="*/ 354299 w 2157331"/>
                        <a:gd name="connsiteY0" fmla="*/ 1007950 h 1007950"/>
                        <a:gd name="connsiteX1" fmla="*/ 0 w 2157331"/>
                        <a:gd name="connsiteY1" fmla="*/ 895735 h 1007950"/>
                        <a:gd name="connsiteX2" fmla="*/ 2157331 w 2157331"/>
                        <a:gd name="connsiteY2" fmla="*/ 331367 h 1007950"/>
                        <a:gd name="connsiteX3" fmla="*/ 2142547 w 2157331"/>
                        <a:gd name="connsiteY3" fmla="*/ 0 h 1007950"/>
                        <a:gd name="connsiteX0" fmla="*/ 1527121 w 3330153"/>
                        <a:gd name="connsiteY0" fmla="*/ 1007950 h 1007950"/>
                        <a:gd name="connsiteX1" fmla="*/ 1 w 3330153"/>
                        <a:gd name="connsiteY1" fmla="*/ 238719 h 1007950"/>
                        <a:gd name="connsiteX2" fmla="*/ 3330153 w 3330153"/>
                        <a:gd name="connsiteY2" fmla="*/ 331367 h 1007950"/>
                        <a:gd name="connsiteX3" fmla="*/ 3315369 w 3330153"/>
                        <a:gd name="connsiteY3" fmla="*/ 0 h 1007950"/>
                        <a:gd name="connsiteX0" fmla="*/ -1 w 3330151"/>
                        <a:gd name="connsiteY0" fmla="*/ 238719 h 331367"/>
                        <a:gd name="connsiteX1" fmla="*/ 3330151 w 3330151"/>
                        <a:gd name="connsiteY1" fmla="*/ 331367 h 331367"/>
                        <a:gd name="connsiteX2" fmla="*/ 3315367 w 3330151"/>
                        <a:gd name="connsiteY2" fmla="*/ 0 h 331367"/>
                        <a:gd name="connsiteX0" fmla="*/ 1 w 3433269"/>
                        <a:gd name="connsiteY0" fmla="*/ 238719 h 538954"/>
                        <a:gd name="connsiteX1" fmla="*/ 3433270 w 3433269"/>
                        <a:gd name="connsiteY1" fmla="*/ 538954 h 538954"/>
                        <a:gd name="connsiteX2" fmla="*/ 3315369 w 3433269"/>
                        <a:gd name="connsiteY2" fmla="*/ 0 h 538954"/>
                        <a:gd name="connsiteX0" fmla="*/ 0 w 3336106"/>
                        <a:gd name="connsiteY0" fmla="*/ 931033 h 931033"/>
                        <a:gd name="connsiteX1" fmla="*/ 3336106 w 3336106"/>
                        <a:gd name="connsiteY1" fmla="*/ 538954 h 931033"/>
                        <a:gd name="connsiteX2" fmla="*/ 3218205 w 3336106"/>
                        <a:gd name="connsiteY2" fmla="*/ 0 h 931033"/>
                        <a:gd name="connsiteX0" fmla="*/ 0 w 3770437"/>
                        <a:gd name="connsiteY0" fmla="*/ 986610 h 986610"/>
                        <a:gd name="connsiteX1" fmla="*/ 3336106 w 3770437"/>
                        <a:gd name="connsiteY1" fmla="*/ 594531 h 986610"/>
                        <a:gd name="connsiteX2" fmla="*/ 3770437 w 3770437"/>
                        <a:gd name="connsiteY2" fmla="*/ 0 h 986610"/>
                        <a:gd name="connsiteX0" fmla="*/ 0 w 3756717"/>
                        <a:gd name="connsiteY0" fmla="*/ 1041975 h 1041975"/>
                        <a:gd name="connsiteX1" fmla="*/ 3322386 w 3756717"/>
                        <a:gd name="connsiteY1" fmla="*/ 594531 h 1041975"/>
                        <a:gd name="connsiteX2" fmla="*/ 3756717 w 3756717"/>
                        <a:gd name="connsiteY2" fmla="*/ 0 h 1041975"/>
                        <a:gd name="connsiteX0" fmla="*/ 0 w 3756717"/>
                        <a:gd name="connsiteY0" fmla="*/ 1041975 h 1041975"/>
                        <a:gd name="connsiteX1" fmla="*/ 1454930 w 3756717"/>
                        <a:gd name="connsiteY1" fmla="*/ 17681 h 1041975"/>
                        <a:gd name="connsiteX2" fmla="*/ 3756717 w 3756717"/>
                        <a:gd name="connsiteY2" fmla="*/ 0 h 1041975"/>
                        <a:gd name="connsiteX0" fmla="*/ 0 w 3756717"/>
                        <a:gd name="connsiteY0" fmla="*/ 1041975 h 1041975"/>
                        <a:gd name="connsiteX1" fmla="*/ 1396185 w 3756717"/>
                        <a:gd name="connsiteY1" fmla="*/ 0 h 1041975"/>
                        <a:gd name="connsiteX2" fmla="*/ 3756717 w 3756717"/>
                        <a:gd name="connsiteY2" fmla="*/ 0 h 1041975"/>
                        <a:gd name="connsiteX0" fmla="*/ 0 w 3756717"/>
                        <a:gd name="connsiteY0" fmla="*/ 1041975 h 1041975"/>
                        <a:gd name="connsiteX1" fmla="*/ 2041743 w 3756717"/>
                        <a:gd name="connsiteY1" fmla="*/ 0 h 1041975"/>
                        <a:gd name="connsiteX2" fmla="*/ 3756717 w 3756717"/>
                        <a:gd name="connsiteY2" fmla="*/ 0 h 1041975"/>
                        <a:gd name="connsiteX0" fmla="*/ 0 w 3756717"/>
                        <a:gd name="connsiteY0" fmla="*/ 1041975 h 1041975"/>
                        <a:gd name="connsiteX1" fmla="*/ 2284139 w 3756717"/>
                        <a:gd name="connsiteY1" fmla="*/ 0 h 1041975"/>
                        <a:gd name="connsiteX2" fmla="*/ 3756717 w 3756717"/>
                        <a:gd name="connsiteY2" fmla="*/ 0 h 1041975"/>
                        <a:gd name="connsiteX0" fmla="*/ 0 w 3756717"/>
                        <a:gd name="connsiteY0" fmla="*/ 1041983 h 1041983"/>
                        <a:gd name="connsiteX1" fmla="*/ 3006922 w 3756717"/>
                        <a:gd name="connsiteY1" fmla="*/ 0 h 1041983"/>
                        <a:gd name="connsiteX2" fmla="*/ 3756717 w 3756717"/>
                        <a:gd name="connsiteY2" fmla="*/ 8 h 1041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756717" h="1041983">
                          <a:moveTo>
                            <a:pt x="0" y="1041983"/>
                          </a:moveTo>
                          <a:lnTo>
                            <a:pt x="3006922" y="0"/>
                          </a:lnTo>
                          <a:lnTo>
                            <a:pt x="3756717" y="8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  <a:headEnd type="triangle" w="med" len="lg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29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" name="TextBox 23">
                      <a:extLst>
                        <a:ext uri="{FF2B5EF4-FFF2-40B4-BE49-F238E27FC236}">
                          <a16:creationId xmlns:a16="http://schemas.microsoft.com/office/drawing/2014/main" id="{9CFC2450-32A7-CFEF-B554-666A52552B4C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9555" y="5306792"/>
                      <a:ext cx="2049559" cy="76456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 anchor="ctr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86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ExPRESS</a:t>
                      </a:r>
                      <a:r>
                        <a:rPr kumimoji="0" lang="en-US" sz="1286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Payload Adapter (</a:t>
                      </a:r>
                      <a:r>
                        <a:rPr kumimoji="0" lang="en-US" sz="1286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ExPA</a:t>
                      </a:r>
                      <a:r>
                        <a:rPr kumimoji="0" lang="en-US" sz="1286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)</a:t>
                      </a:r>
                    </a:p>
                  </p:txBody>
                </p:sp>
              </p:grp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90B11514-5842-C65A-779C-A809CD864CBA}"/>
                    </a:ext>
                  </a:extLst>
                </p:cNvPr>
                <p:cNvGrpSpPr/>
                <p:nvPr/>
              </p:nvGrpSpPr>
              <p:grpSpPr>
                <a:xfrm>
                  <a:off x="-1047400" y="982542"/>
                  <a:ext cx="4890737" cy="5029482"/>
                  <a:chOff x="-1047400" y="982542"/>
                  <a:chExt cx="4890737" cy="5029482"/>
                </a:xfrm>
              </p:grpSpPr>
              <p:sp>
                <p:nvSpPr>
                  <p:cNvPr id="22" name="TextBox 4">
                    <a:extLst>
                      <a:ext uri="{FF2B5EF4-FFF2-40B4-BE49-F238E27FC236}">
                        <a16:creationId xmlns:a16="http://schemas.microsoft.com/office/drawing/2014/main" id="{37707320-DA48-80C3-A734-AA3A5518417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676" y="982542"/>
                    <a:ext cx="1572014" cy="76456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 anchor="ctr">
                    <a:spAutoFit/>
                  </a:bodyPr>
                  <a:lstStyle/>
                  <a:p>
                    <a:pPr marL="0" marR="0" lvl="0" indent="0" algn="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86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Sensor  Assembly (SA)</a:t>
                    </a:r>
                    <a:endParaRPr kumimoji="0" lang="en-US" sz="1029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Rectangle 8">
                    <a:extLst>
                      <a:ext uri="{FF2B5EF4-FFF2-40B4-BE49-F238E27FC236}">
                        <a16:creationId xmlns:a16="http://schemas.microsoft.com/office/drawing/2014/main" id="{4EF86A15-708B-37AB-2B56-60AA928764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672575" y="4937496"/>
                    <a:ext cx="2355306" cy="10745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 anchor="ctr">
                    <a:spAutoFit/>
                  </a:bodyPr>
                  <a:lstStyle/>
                  <a:p>
                    <a:pPr marL="0" marR="0" lvl="0" indent="0" algn="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86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Disturbance Monitoring Package (DMP)</a:t>
                    </a:r>
                    <a:endParaRPr kumimoji="0" lang="en-US" sz="1029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 114">
                    <a:extLst>
                      <a:ext uri="{FF2B5EF4-FFF2-40B4-BE49-F238E27FC236}">
                        <a16:creationId xmlns:a16="http://schemas.microsoft.com/office/drawing/2014/main" id="{3853A415-BB84-882E-3839-E4718AC847CE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1644690" y="1364825"/>
                    <a:ext cx="1913850" cy="527229"/>
                  </a:xfrm>
                  <a:custGeom>
                    <a:avLst/>
                    <a:gdLst>
                      <a:gd name="connsiteX0" fmla="*/ 0 w 2575560"/>
                      <a:gd name="connsiteY0" fmla="*/ 457200 h 457200"/>
                      <a:gd name="connsiteX1" fmla="*/ 1028700 w 2575560"/>
                      <a:gd name="connsiteY1" fmla="*/ 457200 h 457200"/>
                      <a:gd name="connsiteX2" fmla="*/ 2575560 w 2575560"/>
                      <a:gd name="connsiteY2" fmla="*/ 0 h 457200"/>
                      <a:gd name="connsiteX0" fmla="*/ 0 w 2575560"/>
                      <a:gd name="connsiteY0" fmla="*/ 457200 h 457200"/>
                      <a:gd name="connsiteX1" fmla="*/ 1028700 w 2575560"/>
                      <a:gd name="connsiteY1" fmla="*/ 457200 h 457200"/>
                      <a:gd name="connsiteX2" fmla="*/ 1615440 w 2575560"/>
                      <a:gd name="connsiteY2" fmla="*/ 30480 h 457200"/>
                      <a:gd name="connsiteX3" fmla="*/ 2575560 w 2575560"/>
                      <a:gd name="connsiteY3" fmla="*/ 0 h 457200"/>
                      <a:gd name="connsiteX0" fmla="*/ 0 w 2458656"/>
                      <a:gd name="connsiteY0" fmla="*/ 581690 h 581690"/>
                      <a:gd name="connsiteX1" fmla="*/ 1028700 w 2458656"/>
                      <a:gd name="connsiteY1" fmla="*/ 581690 h 581690"/>
                      <a:gd name="connsiteX2" fmla="*/ 1615440 w 2458656"/>
                      <a:gd name="connsiteY2" fmla="*/ 154970 h 581690"/>
                      <a:gd name="connsiteX3" fmla="*/ 2458656 w 2458656"/>
                      <a:gd name="connsiteY3" fmla="*/ 0 h 581690"/>
                      <a:gd name="connsiteX0" fmla="*/ -1 w 1788247"/>
                      <a:gd name="connsiteY0" fmla="*/ 1007950 h 1007950"/>
                      <a:gd name="connsiteX1" fmla="*/ 358291 w 1788247"/>
                      <a:gd name="connsiteY1" fmla="*/ 581690 h 1007950"/>
                      <a:gd name="connsiteX2" fmla="*/ 945031 w 1788247"/>
                      <a:gd name="connsiteY2" fmla="*/ 154970 h 1007950"/>
                      <a:gd name="connsiteX3" fmla="*/ 1788247 w 1788247"/>
                      <a:gd name="connsiteY3" fmla="*/ 0 h 1007950"/>
                      <a:gd name="connsiteX0" fmla="*/ 354299 w 2142547"/>
                      <a:gd name="connsiteY0" fmla="*/ 1007950 h 1007950"/>
                      <a:gd name="connsiteX1" fmla="*/ 0 w 2142547"/>
                      <a:gd name="connsiteY1" fmla="*/ 895735 h 1007950"/>
                      <a:gd name="connsiteX2" fmla="*/ 1299331 w 2142547"/>
                      <a:gd name="connsiteY2" fmla="*/ 154970 h 1007950"/>
                      <a:gd name="connsiteX3" fmla="*/ 2142547 w 2142547"/>
                      <a:gd name="connsiteY3" fmla="*/ 0 h 1007950"/>
                      <a:gd name="connsiteX0" fmla="*/ 354299 w 2142547"/>
                      <a:gd name="connsiteY0" fmla="*/ 1290345 h 1290345"/>
                      <a:gd name="connsiteX1" fmla="*/ 0 w 2142547"/>
                      <a:gd name="connsiteY1" fmla="*/ 1178130 h 1290345"/>
                      <a:gd name="connsiteX2" fmla="*/ 1803232 w 2142547"/>
                      <a:gd name="connsiteY2" fmla="*/ 0 h 1290345"/>
                      <a:gd name="connsiteX3" fmla="*/ 2142547 w 2142547"/>
                      <a:gd name="connsiteY3" fmla="*/ 282395 h 1290345"/>
                      <a:gd name="connsiteX0" fmla="*/ 354299 w 2215695"/>
                      <a:gd name="connsiteY0" fmla="*/ 1007950 h 1007950"/>
                      <a:gd name="connsiteX1" fmla="*/ 0 w 2215695"/>
                      <a:gd name="connsiteY1" fmla="*/ 895735 h 1007950"/>
                      <a:gd name="connsiteX2" fmla="*/ 2215696 w 2215695"/>
                      <a:gd name="connsiteY2" fmla="*/ 547945 h 1007950"/>
                      <a:gd name="connsiteX3" fmla="*/ 2142547 w 2215695"/>
                      <a:gd name="connsiteY3" fmla="*/ 0 h 1007950"/>
                      <a:gd name="connsiteX0" fmla="*/ 354299 w 2157331"/>
                      <a:gd name="connsiteY0" fmla="*/ 1007950 h 1007950"/>
                      <a:gd name="connsiteX1" fmla="*/ 0 w 2157331"/>
                      <a:gd name="connsiteY1" fmla="*/ 895735 h 1007950"/>
                      <a:gd name="connsiteX2" fmla="*/ 2157331 w 2157331"/>
                      <a:gd name="connsiteY2" fmla="*/ 331367 h 1007950"/>
                      <a:gd name="connsiteX3" fmla="*/ 2142547 w 2157331"/>
                      <a:gd name="connsiteY3" fmla="*/ 0 h 1007950"/>
                      <a:gd name="connsiteX0" fmla="*/ 1527121 w 3330153"/>
                      <a:gd name="connsiteY0" fmla="*/ 1007950 h 1007950"/>
                      <a:gd name="connsiteX1" fmla="*/ 1 w 3330153"/>
                      <a:gd name="connsiteY1" fmla="*/ 238719 h 1007950"/>
                      <a:gd name="connsiteX2" fmla="*/ 3330153 w 3330153"/>
                      <a:gd name="connsiteY2" fmla="*/ 331367 h 1007950"/>
                      <a:gd name="connsiteX3" fmla="*/ 3315369 w 3330153"/>
                      <a:gd name="connsiteY3" fmla="*/ 0 h 1007950"/>
                      <a:gd name="connsiteX0" fmla="*/ -1 w 3330151"/>
                      <a:gd name="connsiteY0" fmla="*/ 238719 h 331367"/>
                      <a:gd name="connsiteX1" fmla="*/ 3330151 w 3330151"/>
                      <a:gd name="connsiteY1" fmla="*/ 331367 h 331367"/>
                      <a:gd name="connsiteX2" fmla="*/ 3315367 w 3330151"/>
                      <a:gd name="connsiteY2" fmla="*/ 0 h 331367"/>
                      <a:gd name="connsiteX0" fmla="*/ 1 w 3433269"/>
                      <a:gd name="connsiteY0" fmla="*/ 238719 h 538954"/>
                      <a:gd name="connsiteX1" fmla="*/ 3433270 w 3433269"/>
                      <a:gd name="connsiteY1" fmla="*/ 538954 h 538954"/>
                      <a:gd name="connsiteX2" fmla="*/ 3315369 w 3433269"/>
                      <a:gd name="connsiteY2" fmla="*/ 0 h 538954"/>
                      <a:gd name="connsiteX0" fmla="*/ 0 w 3336106"/>
                      <a:gd name="connsiteY0" fmla="*/ 931033 h 931033"/>
                      <a:gd name="connsiteX1" fmla="*/ 3336106 w 3336106"/>
                      <a:gd name="connsiteY1" fmla="*/ 538954 h 931033"/>
                      <a:gd name="connsiteX2" fmla="*/ 3218205 w 3336106"/>
                      <a:gd name="connsiteY2" fmla="*/ 0 h 931033"/>
                      <a:gd name="connsiteX0" fmla="*/ 0 w 3770437"/>
                      <a:gd name="connsiteY0" fmla="*/ 986610 h 986610"/>
                      <a:gd name="connsiteX1" fmla="*/ 3336106 w 3770437"/>
                      <a:gd name="connsiteY1" fmla="*/ 594531 h 986610"/>
                      <a:gd name="connsiteX2" fmla="*/ 3770437 w 3770437"/>
                      <a:gd name="connsiteY2" fmla="*/ 0 h 986610"/>
                      <a:gd name="connsiteX0" fmla="*/ 0 w 3756717"/>
                      <a:gd name="connsiteY0" fmla="*/ 1041975 h 1041975"/>
                      <a:gd name="connsiteX1" fmla="*/ 3322386 w 3756717"/>
                      <a:gd name="connsiteY1" fmla="*/ 594531 h 1041975"/>
                      <a:gd name="connsiteX2" fmla="*/ 3756717 w 3756717"/>
                      <a:gd name="connsiteY2" fmla="*/ 0 h 1041975"/>
                      <a:gd name="connsiteX0" fmla="*/ 0 w 3756717"/>
                      <a:gd name="connsiteY0" fmla="*/ 1041975 h 1041975"/>
                      <a:gd name="connsiteX1" fmla="*/ 1454930 w 3756717"/>
                      <a:gd name="connsiteY1" fmla="*/ 17681 h 1041975"/>
                      <a:gd name="connsiteX2" fmla="*/ 3756717 w 3756717"/>
                      <a:gd name="connsiteY2" fmla="*/ 0 h 1041975"/>
                      <a:gd name="connsiteX0" fmla="*/ 0 w 3756717"/>
                      <a:gd name="connsiteY0" fmla="*/ 1041975 h 1041975"/>
                      <a:gd name="connsiteX1" fmla="*/ 1396185 w 3756717"/>
                      <a:gd name="connsiteY1" fmla="*/ 0 h 1041975"/>
                      <a:gd name="connsiteX2" fmla="*/ 3756717 w 3756717"/>
                      <a:gd name="connsiteY2" fmla="*/ 0 h 1041975"/>
                      <a:gd name="connsiteX0" fmla="*/ 0 w 3756717"/>
                      <a:gd name="connsiteY0" fmla="*/ 1041978 h 1041978"/>
                      <a:gd name="connsiteX1" fmla="*/ 2065991 w 3756717"/>
                      <a:gd name="connsiteY1" fmla="*/ 0 h 1041978"/>
                      <a:gd name="connsiteX2" fmla="*/ 3756717 w 3756717"/>
                      <a:gd name="connsiteY2" fmla="*/ 3 h 1041978"/>
                      <a:gd name="connsiteX0" fmla="*/ 0 w 3756717"/>
                      <a:gd name="connsiteY0" fmla="*/ 1041978 h 1041978"/>
                      <a:gd name="connsiteX1" fmla="*/ 1700418 w 3756717"/>
                      <a:gd name="connsiteY1" fmla="*/ 0 h 1041978"/>
                      <a:gd name="connsiteX2" fmla="*/ 3756717 w 3756717"/>
                      <a:gd name="connsiteY2" fmla="*/ 3 h 1041978"/>
                      <a:gd name="connsiteX0" fmla="*/ 0 w 3756717"/>
                      <a:gd name="connsiteY0" fmla="*/ 1041978 h 1041978"/>
                      <a:gd name="connsiteX1" fmla="*/ 3195513 w 3756717"/>
                      <a:gd name="connsiteY1" fmla="*/ 0 h 1041978"/>
                      <a:gd name="connsiteX2" fmla="*/ 3756717 w 3756717"/>
                      <a:gd name="connsiteY2" fmla="*/ 3 h 1041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56717" h="1041978">
                        <a:moveTo>
                          <a:pt x="0" y="1041978"/>
                        </a:moveTo>
                        <a:lnTo>
                          <a:pt x="3195513" y="0"/>
                        </a:lnTo>
                        <a:lnTo>
                          <a:pt x="3756717" y="3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  <a:headEnd type="triangle" w="med" len="lg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2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Freeform 115">
                    <a:extLst>
                      <a:ext uri="{FF2B5EF4-FFF2-40B4-BE49-F238E27FC236}">
                        <a16:creationId xmlns:a16="http://schemas.microsoft.com/office/drawing/2014/main" id="{5A5B5740-AB7C-EE60-93E1-2CF812302100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1638275" y="3558536"/>
                    <a:ext cx="604862" cy="477057"/>
                  </a:xfrm>
                  <a:custGeom>
                    <a:avLst/>
                    <a:gdLst>
                      <a:gd name="connsiteX0" fmla="*/ 0 w 2575560"/>
                      <a:gd name="connsiteY0" fmla="*/ 457200 h 457200"/>
                      <a:gd name="connsiteX1" fmla="*/ 1028700 w 2575560"/>
                      <a:gd name="connsiteY1" fmla="*/ 457200 h 457200"/>
                      <a:gd name="connsiteX2" fmla="*/ 2575560 w 2575560"/>
                      <a:gd name="connsiteY2" fmla="*/ 0 h 457200"/>
                      <a:gd name="connsiteX0" fmla="*/ 0 w 2575560"/>
                      <a:gd name="connsiteY0" fmla="*/ 457200 h 457200"/>
                      <a:gd name="connsiteX1" fmla="*/ 1028700 w 2575560"/>
                      <a:gd name="connsiteY1" fmla="*/ 457200 h 457200"/>
                      <a:gd name="connsiteX2" fmla="*/ 1615440 w 2575560"/>
                      <a:gd name="connsiteY2" fmla="*/ 30480 h 457200"/>
                      <a:gd name="connsiteX3" fmla="*/ 2575560 w 2575560"/>
                      <a:gd name="connsiteY3" fmla="*/ 0 h 457200"/>
                      <a:gd name="connsiteX0" fmla="*/ 0 w 2458656"/>
                      <a:gd name="connsiteY0" fmla="*/ 581690 h 581690"/>
                      <a:gd name="connsiteX1" fmla="*/ 1028700 w 2458656"/>
                      <a:gd name="connsiteY1" fmla="*/ 581690 h 581690"/>
                      <a:gd name="connsiteX2" fmla="*/ 1615440 w 2458656"/>
                      <a:gd name="connsiteY2" fmla="*/ 154970 h 581690"/>
                      <a:gd name="connsiteX3" fmla="*/ 2458656 w 2458656"/>
                      <a:gd name="connsiteY3" fmla="*/ 0 h 581690"/>
                      <a:gd name="connsiteX0" fmla="*/ -1 w 1788247"/>
                      <a:gd name="connsiteY0" fmla="*/ 1007950 h 1007950"/>
                      <a:gd name="connsiteX1" fmla="*/ 358291 w 1788247"/>
                      <a:gd name="connsiteY1" fmla="*/ 581690 h 1007950"/>
                      <a:gd name="connsiteX2" fmla="*/ 945031 w 1788247"/>
                      <a:gd name="connsiteY2" fmla="*/ 154970 h 1007950"/>
                      <a:gd name="connsiteX3" fmla="*/ 1788247 w 1788247"/>
                      <a:gd name="connsiteY3" fmla="*/ 0 h 1007950"/>
                      <a:gd name="connsiteX0" fmla="*/ 354299 w 2142547"/>
                      <a:gd name="connsiteY0" fmla="*/ 1007950 h 1007950"/>
                      <a:gd name="connsiteX1" fmla="*/ 0 w 2142547"/>
                      <a:gd name="connsiteY1" fmla="*/ 895735 h 1007950"/>
                      <a:gd name="connsiteX2" fmla="*/ 1299331 w 2142547"/>
                      <a:gd name="connsiteY2" fmla="*/ 154970 h 1007950"/>
                      <a:gd name="connsiteX3" fmla="*/ 2142547 w 2142547"/>
                      <a:gd name="connsiteY3" fmla="*/ 0 h 1007950"/>
                      <a:gd name="connsiteX0" fmla="*/ 354299 w 2142547"/>
                      <a:gd name="connsiteY0" fmla="*/ 1290345 h 1290345"/>
                      <a:gd name="connsiteX1" fmla="*/ 0 w 2142547"/>
                      <a:gd name="connsiteY1" fmla="*/ 1178130 h 1290345"/>
                      <a:gd name="connsiteX2" fmla="*/ 1803232 w 2142547"/>
                      <a:gd name="connsiteY2" fmla="*/ 0 h 1290345"/>
                      <a:gd name="connsiteX3" fmla="*/ 2142547 w 2142547"/>
                      <a:gd name="connsiteY3" fmla="*/ 282395 h 1290345"/>
                      <a:gd name="connsiteX0" fmla="*/ 354299 w 2215695"/>
                      <a:gd name="connsiteY0" fmla="*/ 1007950 h 1007950"/>
                      <a:gd name="connsiteX1" fmla="*/ 0 w 2215695"/>
                      <a:gd name="connsiteY1" fmla="*/ 895735 h 1007950"/>
                      <a:gd name="connsiteX2" fmla="*/ 2215696 w 2215695"/>
                      <a:gd name="connsiteY2" fmla="*/ 547945 h 1007950"/>
                      <a:gd name="connsiteX3" fmla="*/ 2142547 w 2215695"/>
                      <a:gd name="connsiteY3" fmla="*/ 0 h 1007950"/>
                      <a:gd name="connsiteX0" fmla="*/ 354299 w 2157331"/>
                      <a:gd name="connsiteY0" fmla="*/ 1007950 h 1007950"/>
                      <a:gd name="connsiteX1" fmla="*/ 0 w 2157331"/>
                      <a:gd name="connsiteY1" fmla="*/ 895735 h 1007950"/>
                      <a:gd name="connsiteX2" fmla="*/ 2157331 w 2157331"/>
                      <a:gd name="connsiteY2" fmla="*/ 331367 h 1007950"/>
                      <a:gd name="connsiteX3" fmla="*/ 2142547 w 2157331"/>
                      <a:gd name="connsiteY3" fmla="*/ 0 h 1007950"/>
                      <a:gd name="connsiteX0" fmla="*/ 1527121 w 3330153"/>
                      <a:gd name="connsiteY0" fmla="*/ 1007950 h 1007950"/>
                      <a:gd name="connsiteX1" fmla="*/ 1 w 3330153"/>
                      <a:gd name="connsiteY1" fmla="*/ 238719 h 1007950"/>
                      <a:gd name="connsiteX2" fmla="*/ 3330153 w 3330153"/>
                      <a:gd name="connsiteY2" fmla="*/ 331367 h 1007950"/>
                      <a:gd name="connsiteX3" fmla="*/ 3315369 w 3330153"/>
                      <a:gd name="connsiteY3" fmla="*/ 0 h 1007950"/>
                      <a:gd name="connsiteX0" fmla="*/ -1 w 3330151"/>
                      <a:gd name="connsiteY0" fmla="*/ 238719 h 331367"/>
                      <a:gd name="connsiteX1" fmla="*/ 3330151 w 3330151"/>
                      <a:gd name="connsiteY1" fmla="*/ 331367 h 331367"/>
                      <a:gd name="connsiteX2" fmla="*/ 3315367 w 3330151"/>
                      <a:gd name="connsiteY2" fmla="*/ 0 h 331367"/>
                      <a:gd name="connsiteX0" fmla="*/ 1 w 3433269"/>
                      <a:gd name="connsiteY0" fmla="*/ 238719 h 538954"/>
                      <a:gd name="connsiteX1" fmla="*/ 3433270 w 3433269"/>
                      <a:gd name="connsiteY1" fmla="*/ 538954 h 538954"/>
                      <a:gd name="connsiteX2" fmla="*/ 3315369 w 3433269"/>
                      <a:gd name="connsiteY2" fmla="*/ 0 h 538954"/>
                      <a:gd name="connsiteX0" fmla="*/ 0 w 3336106"/>
                      <a:gd name="connsiteY0" fmla="*/ 931033 h 931033"/>
                      <a:gd name="connsiteX1" fmla="*/ 3336106 w 3336106"/>
                      <a:gd name="connsiteY1" fmla="*/ 538954 h 931033"/>
                      <a:gd name="connsiteX2" fmla="*/ 3218205 w 3336106"/>
                      <a:gd name="connsiteY2" fmla="*/ 0 h 931033"/>
                      <a:gd name="connsiteX0" fmla="*/ 0 w 3770437"/>
                      <a:gd name="connsiteY0" fmla="*/ 986610 h 986610"/>
                      <a:gd name="connsiteX1" fmla="*/ 3336106 w 3770437"/>
                      <a:gd name="connsiteY1" fmla="*/ 594531 h 986610"/>
                      <a:gd name="connsiteX2" fmla="*/ 3770437 w 3770437"/>
                      <a:gd name="connsiteY2" fmla="*/ 0 h 986610"/>
                      <a:gd name="connsiteX0" fmla="*/ 0 w 3756717"/>
                      <a:gd name="connsiteY0" fmla="*/ 1041975 h 1041975"/>
                      <a:gd name="connsiteX1" fmla="*/ 3322386 w 3756717"/>
                      <a:gd name="connsiteY1" fmla="*/ 594531 h 1041975"/>
                      <a:gd name="connsiteX2" fmla="*/ 3756717 w 3756717"/>
                      <a:gd name="connsiteY2" fmla="*/ 0 h 1041975"/>
                      <a:gd name="connsiteX0" fmla="*/ 0 w 3756717"/>
                      <a:gd name="connsiteY0" fmla="*/ 1041975 h 1041975"/>
                      <a:gd name="connsiteX1" fmla="*/ 1454930 w 3756717"/>
                      <a:gd name="connsiteY1" fmla="*/ 17681 h 1041975"/>
                      <a:gd name="connsiteX2" fmla="*/ 3756717 w 3756717"/>
                      <a:gd name="connsiteY2" fmla="*/ 0 h 1041975"/>
                      <a:gd name="connsiteX0" fmla="*/ 0 w 3756717"/>
                      <a:gd name="connsiteY0" fmla="*/ 1041975 h 1041975"/>
                      <a:gd name="connsiteX1" fmla="*/ 1396185 w 3756717"/>
                      <a:gd name="connsiteY1" fmla="*/ 0 h 1041975"/>
                      <a:gd name="connsiteX2" fmla="*/ 3756717 w 3756717"/>
                      <a:gd name="connsiteY2" fmla="*/ 0 h 1041975"/>
                      <a:gd name="connsiteX0" fmla="*/ 0 w 3756717"/>
                      <a:gd name="connsiteY0" fmla="*/ 1041975 h 1041975"/>
                      <a:gd name="connsiteX1" fmla="*/ 2011145 w 3756717"/>
                      <a:gd name="connsiteY1" fmla="*/ 0 h 1041975"/>
                      <a:gd name="connsiteX2" fmla="*/ 3756717 w 3756717"/>
                      <a:gd name="connsiteY2" fmla="*/ 0 h 1041975"/>
                      <a:gd name="connsiteX0" fmla="*/ 0 w 3756717"/>
                      <a:gd name="connsiteY0" fmla="*/ 1041975 h 1041975"/>
                      <a:gd name="connsiteX1" fmla="*/ 1766650 w 3756717"/>
                      <a:gd name="connsiteY1" fmla="*/ 0 h 1041975"/>
                      <a:gd name="connsiteX2" fmla="*/ 3756717 w 3756717"/>
                      <a:gd name="connsiteY2" fmla="*/ 0 h 1041975"/>
                      <a:gd name="connsiteX0" fmla="*/ 0 w 3756717"/>
                      <a:gd name="connsiteY0" fmla="*/ 1041975 h 1041975"/>
                      <a:gd name="connsiteX1" fmla="*/ 2905635 w 3756717"/>
                      <a:gd name="connsiteY1" fmla="*/ 0 h 1041975"/>
                      <a:gd name="connsiteX2" fmla="*/ 3756717 w 3756717"/>
                      <a:gd name="connsiteY2" fmla="*/ 0 h 1041975"/>
                      <a:gd name="connsiteX0" fmla="*/ 0 w 3756717"/>
                      <a:gd name="connsiteY0" fmla="*/ 1041975 h 1041975"/>
                      <a:gd name="connsiteX1" fmla="*/ 2193209 w 3756717"/>
                      <a:gd name="connsiteY1" fmla="*/ 0 h 1041975"/>
                      <a:gd name="connsiteX2" fmla="*/ 3756717 w 3756717"/>
                      <a:gd name="connsiteY2" fmla="*/ 0 h 104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56717" h="1041975">
                        <a:moveTo>
                          <a:pt x="0" y="1041975"/>
                        </a:moveTo>
                        <a:lnTo>
                          <a:pt x="2193209" y="0"/>
                        </a:lnTo>
                        <a:lnTo>
                          <a:pt x="3756717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  <a:headEnd type="triangle" w="med" len="lg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2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TextBox 15">
                    <a:extLst>
                      <a:ext uri="{FF2B5EF4-FFF2-40B4-BE49-F238E27FC236}">
                        <a16:creationId xmlns:a16="http://schemas.microsoft.com/office/drawing/2014/main" id="{40958F65-0BB0-6DCF-E0BF-70621137686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615096" y="3021275"/>
                    <a:ext cx="2253381" cy="10745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 anchor="ctr">
                    <a:spAutoFit/>
                  </a:bodyPr>
                  <a:lstStyle/>
                  <a:p>
                    <a:pPr marL="0" marR="0" lvl="0" indent="0" algn="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86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Contamination Monitoring Package</a:t>
                    </a:r>
                  </a:p>
                  <a:p>
                    <a:pPr marL="0" marR="0" lvl="0" indent="0" algn="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86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(CMP)</a:t>
                    </a:r>
                    <a:endParaRPr kumimoji="0" lang="en-US" sz="1029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Rectangle 24">
                    <a:extLst>
                      <a:ext uri="{FF2B5EF4-FFF2-40B4-BE49-F238E27FC236}">
                        <a16:creationId xmlns:a16="http://schemas.microsoft.com/office/drawing/2014/main" id="{B59A595A-5C37-A5E0-2DFC-E40422ECFDD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1047400" y="1986825"/>
                    <a:ext cx="2730131" cy="76456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 anchor="ctr">
                    <a:spAutoFit/>
                  </a:bodyPr>
                  <a:lstStyle/>
                  <a:p>
                    <a:pPr marL="0" marR="0" lvl="0" indent="0" algn="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86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Hexapod Mechanical Assembly (HMA)</a:t>
                    </a:r>
                  </a:p>
                </p:txBody>
              </p:sp>
              <p:sp>
                <p:nvSpPr>
                  <p:cNvPr id="28" name="Freeform 118">
                    <a:extLst>
                      <a:ext uri="{FF2B5EF4-FFF2-40B4-BE49-F238E27FC236}">
                        <a16:creationId xmlns:a16="http://schemas.microsoft.com/office/drawing/2014/main" id="{D8325F7A-A01E-52F7-CAF9-0EA157337452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1658136" y="2308861"/>
                    <a:ext cx="1035057" cy="537300"/>
                  </a:xfrm>
                  <a:custGeom>
                    <a:avLst/>
                    <a:gdLst>
                      <a:gd name="connsiteX0" fmla="*/ 0 w 2575560"/>
                      <a:gd name="connsiteY0" fmla="*/ 457200 h 457200"/>
                      <a:gd name="connsiteX1" fmla="*/ 1028700 w 2575560"/>
                      <a:gd name="connsiteY1" fmla="*/ 457200 h 457200"/>
                      <a:gd name="connsiteX2" fmla="*/ 2575560 w 2575560"/>
                      <a:gd name="connsiteY2" fmla="*/ 0 h 457200"/>
                      <a:gd name="connsiteX0" fmla="*/ 0 w 2575560"/>
                      <a:gd name="connsiteY0" fmla="*/ 457200 h 457200"/>
                      <a:gd name="connsiteX1" fmla="*/ 1028700 w 2575560"/>
                      <a:gd name="connsiteY1" fmla="*/ 457200 h 457200"/>
                      <a:gd name="connsiteX2" fmla="*/ 1615440 w 2575560"/>
                      <a:gd name="connsiteY2" fmla="*/ 30480 h 457200"/>
                      <a:gd name="connsiteX3" fmla="*/ 2575560 w 2575560"/>
                      <a:gd name="connsiteY3" fmla="*/ 0 h 457200"/>
                      <a:gd name="connsiteX0" fmla="*/ 0 w 2458656"/>
                      <a:gd name="connsiteY0" fmla="*/ 581690 h 581690"/>
                      <a:gd name="connsiteX1" fmla="*/ 1028700 w 2458656"/>
                      <a:gd name="connsiteY1" fmla="*/ 581690 h 581690"/>
                      <a:gd name="connsiteX2" fmla="*/ 1615440 w 2458656"/>
                      <a:gd name="connsiteY2" fmla="*/ 154970 h 581690"/>
                      <a:gd name="connsiteX3" fmla="*/ 2458656 w 2458656"/>
                      <a:gd name="connsiteY3" fmla="*/ 0 h 581690"/>
                      <a:gd name="connsiteX0" fmla="*/ -1 w 1788247"/>
                      <a:gd name="connsiteY0" fmla="*/ 1007950 h 1007950"/>
                      <a:gd name="connsiteX1" fmla="*/ 358291 w 1788247"/>
                      <a:gd name="connsiteY1" fmla="*/ 581690 h 1007950"/>
                      <a:gd name="connsiteX2" fmla="*/ 945031 w 1788247"/>
                      <a:gd name="connsiteY2" fmla="*/ 154970 h 1007950"/>
                      <a:gd name="connsiteX3" fmla="*/ 1788247 w 1788247"/>
                      <a:gd name="connsiteY3" fmla="*/ 0 h 1007950"/>
                      <a:gd name="connsiteX0" fmla="*/ 354299 w 2142547"/>
                      <a:gd name="connsiteY0" fmla="*/ 1007950 h 1007950"/>
                      <a:gd name="connsiteX1" fmla="*/ 0 w 2142547"/>
                      <a:gd name="connsiteY1" fmla="*/ 895735 h 1007950"/>
                      <a:gd name="connsiteX2" fmla="*/ 1299331 w 2142547"/>
                      <a:gd name="connsiteY2" fmla="*/ 154970 h 1007950"/>
                      <a:gd name="connsiteX3" fmla="*/ 2142547 w 2142547"/>
                      <a:gd name="connsiteY3" fmla="*/ 0 h 1007950"/>
                      <a:gd name="connsiteX0" fmla="*/ 354299 w 2142547"/>
                      <a:gd name="connsiteY0" fmla="*/ 1290345 h 1290345"/>
                      <a:gd name="connsiteX1" fmla="*/ 0 w 2142547"/>
                      <a:gd name="connsiteY1" fmla="*/ 1178130 h 1290345"/>
                      <a:gd name="connsiteX2" fmla="*/ 1803232 w 2142547"/>
                      <a:gd name="connsiteY2" fmla="*/ 0 h 1290345"/>
                      <a:gd name="connsiteX3" fmla="*/ 2142547 w 2142547"/>
                      <a:gd name="connsiteY3" fmla="*/ 282395 h 1290345"/>
                      <a:gd name="connsiteX0" fmla="*/ 354299 w 2215695"/>
                      <a:gd name="connsiteY0" fmla="*/ 1007950 h 1007950"/>
                      <a:gd name="connsiteX1" fmla="*/ 0 w 2215695"/>
                      <a:gd name="connsiteY1" fmla="*/ 895735 h 1007950"/>
                      <a:gd name="connsiteX2" fmla="*/ 2215696 w 2215695"/>
                      <a:gd name="connsiteY2" fmla="*/ 547945 h 1007950"/>
                      <a:gd name="connsiteX3" fmla="*/ 2142547 w 2215695"/>
                      <a:gd name="connsiteY3" fmla="*/ 0 h 1007950"/>
                      <a:gd name="connsiteX0" fmla="*/ 354299 w 2157331"/>
                      <a:gd name="connsiteY0" fmla="*/ 1007950 h 1007950"/>
                      <a:gd name="connsiteX1" fmla="*/ 0 w 2157331"/>
                      <a:gd name="connsiteY1" fmla="*/ 895735 h 1007950"/>
                      <a:gd name="connsiteX2" fmla="*/ 2157331 w 2157331"/>
                      <a:gd name="connsiteY2" fmla="*/ 331367 h 1007950"/>
                      <a:gd name="connsiteX3" fmla="*/ 2142547 w 2157331"/>
                      <a:gd name="connsiteY3" fmla="*/ 0 h 1007950"/>
                      <a:gd name="connsiteX0" fmla="*/ 1527121 w 3330153"/>
                      <a:gd name="connsiteY0" fmla="*/ 1007950 h 1007950"/>
                      <a:gd name="connsiteX1" fmla="*/ 1 w 3330153"/>
                      <a:gd name="connsiteY1" fmla="*/ 238719 h 1007950"/>
                      <a:gd name="connsiteX2" fmla="*/ 3330153 w 3330153"/>
                      <a:gd name="connsiteY2" fmla="*/ 331367 h 1007950"/>
                      <a:gd name="connsiteX3" fmla="*/ 3315369 w 3330153"/>
                      <a:gd name="connsiteY3" fmla="*/ 0 h 1007950"/>
                      <a:gd name="connsiteX0" fmla="*/ -1 w 3330151"/>
                      <a:gd name="connsiteY0" fmla="*/ 238719 h 331367"/>
                      <a:gd name="connsiteX1" fmla="*/ 3330151 w 3330151"/>
                      <a:gd name="connsiteY1" fmla="*/ 331367 h 331367"/>
                      <a:gd name="connsiteX2" fmla="*/ 3315367 w 3330151"/>
                      <a:gd name="connsiteY2" fmla="*/ 0 h 331367"/>
                      <a:gd name="connsiteX0" fmla="*/ 1 w 3433269"/>
                      <a:gd name="connsiteY0" fmla="*/ 238719 h 538954"/>
                      <a:gd name="connsiteX1" fmla="*/ 3433270 w 3433269"/>
                      <a:gd name="connsiteY1" fmla="*/ 538954 h 538954"/>
                      <a:gd name="connsiteX2" fmla="*/ 3315369 w 3433269"/>
                      <a:gd name="connsiteY2" fmla="*/ 0 h 538954"/>
                      <a:gd name="connsiteX0" fmla="*/ 0 w 3336106"/>
                      <a:gd name="connsiteY0" fmla="*/ 931033 h 931033"/>
                      <a:gd name="connsiteX1" fmla="*/ 3336106 w 3336106"/>
                      <a:gd name="connsiteY1" fmla="*/ 538954 h 931033"/>
                      <a:gd name="connsiteX2" fmla="*/ 3218205 w 3336106"/>
                      <a:gd name="connsiteY2" fmla="*/ 0 h 931033"/>
                      <a:gd name="connsiteX0" fmla="*/ 0 w 3770437"/>
                      <a:gd name="connsiteY0" fmla="*/ 986610 h 986610"/>
                      <a:gd name="connsiteX1" fmla="*/ 3336106 w 3770437"/>
                      <a:gd name="connsiteY1" fmla="*/ 594531 h 986610"/>
                      <a:gd name="connsiteX2" fmla="*/ 3770437 w 3770437"/>
                      <a:gd name="connsiteY2" fmla="*/ 0 h 986610"/>
                      <a:gd name="connsiteX0" fmla="*/ 0 w 3756717"/>
                      <a:gd name="connsiteY0" fmla="*/ 1041975 h 1041975"/>
                      <a:gd name="connsiteX1" fmla="*/ 3322386 w 3756717"/>
                      <a:gd name="connsiteY1" fmla="*/ 594531 h 1041975"/>
                      <a:gd name="connsiteX2" fmla="*/ 3756717 w 3756717"/>
                      <a:gd name="connsiteY2" fmla="*/ 0 h 1041975"/>
                      <a:gd name="connsiteX0" fmla="*/ 0 w 3756717"/>
                      <a:gd name="connsiteY0" fmla="*/ 1041975 h 1041975"/>
                      <a:gd name="connsiteX1" fmla="*/ 1454930 w 3756717"/>
                      <a:gd name="connsiteY1" fmla="*/ 17681 h 1041975"/>
                      <a:gd name="connsiteX2" fmla="*/ 3756717 w 3756717"/>
                      <a:gd name="connsiteY2" fmla="*/ 0 h 1041975"/>
                      <a:gd name="connsiteX0" fmla="*/ 0 w 3756717"/>
                      <a:gd name="connsiteY0" fmla="*/ 1041975 h 1041975"/>
                      <a:gd name="connsiteX1" fmla="*/ 1396185 w 3756717"/>
                      <a:gd name="connsiteY1" fmla="*/ 0 h 1041975"/>
                      <a:gd name="connsiteX2" fmla="*/ 3756717 w 3756717"/>
                      <a:gd name="connsiteY2" fmla="*/ 0 h 1041975"/>
                      <a:gd name="connsiteX0" fmla="*/ 0 w 3756717"/>
                      <a:gd name="connsiteY0" fmla="*/ 1041975 h 1041975"/>
                      <a:gd name="connsiteX1" fmla="*/ 1878352 w 3756717"/>
                      <a:gd name="connsiteY1" fmla="*/ 0 h 1041975"/>
                      <a:gd name="connsiteX2" fmla="*/ 3756717 w 3756717"/>
                      <a:gd name="connsiteY2" fmla="*/ 0 h 1041975"/>
                      <a:gd name="connsiteX0" fmla="*/ 0 w 3756717"/>
                      <a:gd name="connsiteY0" fmla="*/ 1041975 h 1041975"/>
                      <a:gd name="connsiteX1" fmla="*/ 2521039 w 3756717"/>
                      <a:gd name="connsiteY1" fmla="*/ 2 h 1041975"/>
                      <a:gd name="connsiteX2" fmla="*/ 3756717 w 3756717"/>
                      <a:gd name="connsiteY2" fmla="*/ 0 h 104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56717" h="1041975">
                        <a:moveTo>
                          <a:pt x="0" y="1041975"/>
                        </a:moveTo>
                        <a:lnTo>
                          <a:pt x="2521039" y="2"/>
                        </a:lnTo>
                        <a:lnTo>
                          <a:pt x="3756717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  <a:headEnd type="triangle" w="med" len="lg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2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Freeform 119">
                    <a:extLst>
                      <a:ext uri="{FF2B5EF4-FFF2-40B4-BE49-F238E27FC236}">
                        <a16:creationId xmlns:a16="http://schemas.microsoft.com/office/drawing/2014/main" id="{6F7295D1-ECD8-F6F3-CFE9-A4669A6E61C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682728" y="4271962"/>
                    <a:ext cx="2160609" cy="1202795"/>
                  </a:xfrm>
                  <a:custGeom>
                    <a:avLst/>
                    <a:gdLst>
                      <a:gd name="connsiteX0" fmla="*/ 0 w 2575560"/>
                      <a:gd name="connsiteY0" fmla="*/ 457200 h 457200"/>
                      <a:gd name="connsiteX1" fmla="*/ 1028700 w 2575560"/>
                      <a:gd name="connsiteY1" fmla="*/ 457200 h 457200"/>
                      <a:gd name="connsiteX2" fmla="*/ 2575560 w 2575560"/>
                      <a:gd name="connsiteY2" fmla="*/ 0 h 457200"/>
                      <a:gd name="connsiteX0" fmla="*/ 0 w 2575560"/>
                      <a:gd name="connsiteY0" fmla="*/ 457200 h 457200"/>
                      <a:gd name="connsiteX1" fmla="*/ 1028700 w 2575560"/>
                      <a:gd name="connsiteY1" fmla="*/ 457200 h 457200"/>
                      <a:gd name="connsiteX2" fmla="*/ 1615440 w 2575560"/>
                      <a:gd name="connsiteY2" fmla="*/ 30480 h 457200"/>
                      <a:gd name="connsiteX3" fmla="*/ 2575560 w 2575560"/>
                      <a:gd name="connsiteY3" fmla="*/ 0 h 457200"/>
                      <a:gd name="connsiteX0" fmla="*/ 0 w 2458656"/>
                      <a:gd name="connsiteY0" fmla="*/ 581690 h 581690"/>
                      <a:gd name="connsiteX1" fmla="*/ 1028700 w 2458656"/>
                      <a:gd name="connsiteY1" fmla="*/ 581690 h 581690"/>
                      <a:gd name="connsiteX2" fmla="*/ 1615440 w 2458656"/>
                      <a:gd name="connsiteY2" fmla="*/ 154970 h 581690"/>
                      <a:gd name="connsiteX3" fmla="*/ 2458656 w 2458656"/>
                      <a:gd name="connsiteY3" fmla="*/ 0 h 581690"/>
                      <a:gd name="connsiteX0" fmla="*/ -1 w 1788247"/>
                      <a:gd name="connsiteY0" fmla="*/ 1007950 h 1007950"/>
                      <a:gd name="connsiteX1" fmla="*/ 358291 w 1788247"/>
                      <a:gd name="connsiteY1" fmla="*/ 581690 h 1007950"/>
                      <a:gd name="connsiteX2" fmla="*/ 945031 w 1788247"/>
                      <a:gd name="connsiteY2" fmla="*/ 154970 h 1007950"/>
                      <a:gd name="connsiteX3" fmla="*/ 1788247 w 1788247"/>
                      <a:gd name="connsiteY3" fmla="*/ 0 h 1007950"/>
                      <a:gd name="connsiteX0" fmla="*/ 354299 w 2142547"/>
                      <a:gd name="connsiteY0" fmla="*/ 1007950 h 1007950"/>
                      <a:gd name="connsiteX1" fmla="*/ 0 w 2142547"/>
                      <a:gd name="connsiteY1" fmla="*/ 895735 h 1007950"/>
                      <a:gd name="connsiteX2" fmla="*/ 1299331 w 2142547"/>
                      <a:gd name="connsiteY2" fmla="*/ 154970 h 1007950"/>
                      <a:gd name="connsiteX3" fmla="*/ 2142547 w 2142547"/>
                      <a:gd name="connsiteY3" fmla="*/ 0 h 1007950"/>
                      <a:gd name="connsiteX0" fmla="*/ 354299 w 2142547"/>
                      <a:gd name="connsiteY0" fmla="*/ 1290345 h 1290345"/>
                      <a:gd name="connsiteX1" fmla="*/ 0 w 2142547"/>
                      <a:gd name="connsiteY1" fmla="*/ 1178130 h 1290345"/>
                      <a:gd name="connsiteX2" fmla="*/ 1803232 w 2142547"/>
                      <a:gd name="connsiteY2" fmla="*/ 0 h 1290345"/>
                      <a:gd name="connsiteX3" fmla="*/ 2142547 w 2142547"/>
                      <a:gd name="connsiteY3" fmla="*/ 282395 h 1290345"/>
                      <a:gd name="connsiteX0" fmla="*/ 354299 w 2215695"/>
                      <a:gd name="connsiteY0" fmla="*/ 1007950 h 1007950"/>
                      <a:gd name="connsiteX1" fmla="*/ 0 w 2215695"/>
                      <a:gd name="connsiteY1" fmla="*/ 895735 h 1007950"/>
                      <a:gd name="connsiteX2" fmla="*/ 2215696 w 2215695"/>
                      <a:gd name="connsiteY2" fmla="*/ 547945 h 1007950"/>
                      <a:gd name="connsiteX3" fmla="*/ 2142547 w 2215695"/>
                      <a:gd name="connsiteY3" fmla="*/ 0 h 1007950"/>
                      <a:gd name="connsiteX0" fmla="*/ 354299 w 2157331"/>
                      <a:gd name="connsiteY0" fmla="*/ 1007950 h 1007950"/>
                      <a:gd name="connsiteX1" fmla="*/ 0 w 2157331"/>
                      <a:gd name="connsiteY1" fmla="*/ 895735 h 1007950"/>
                      <a:gd name="connsiteX2" fmla="*/ 2157331 w 2157331"/>
                      <a:gd name="connsiteY2" fmla="*/ 331367 h 1007950"/>
                      <a:gd name="connsiteX3" fmla="*/ 2142547 w 2157331"/>
                      <a:gd name="connsiteY3" fmla="*/ 0 h 1007950"/>
                      <a:gd name="connsiteX0" fmla="*/ 1527121 w 3330153"/>
                      <a:gd name="connsiteY0" fmla="*/ 1007950 h 1007950"/>
                      <a:gd name="connsiteX1" fmla="*/ 1 w 3330153"/>
                      <a:gd name="connsiteY1" fmla="*/ 238719 h 1007950"/>
                      <a:gd name="connsiteX2" fmla="*/ 3330153 w 3330153"/>
                      <a:gd name="connsiteY2" fmla="*/ 331367 h 1007950"/>
                      <a:gd name="connsiteX3" fmla="*/ 3315369 w 3330153"/>
                      <a:gd name="connsiteY3" fmla="*/ 0 h 1007950"/>
                      <a:gd name="connsiteX0" fmla="*/ -1 w 3330151"/>
                      <a:gd name="connsiteY0" fmla="*/ 238719 h 331367"/>
                      <a:gd name="connsiteX1" fmla="*/ 3330151 w 3330151"/>
                      <a:gd name="connsiteY1" fmla="*/ 331367 h 331367"/>
                      <a:gd name="connsiteX2" fmla="*/ 3315367 w 3330151"/>
                      <a:gd name="connsiteY2" fmla="*/ 0 h 331367"/>
                      <a:gd name="connsiteX0" fmla="*/ 1 w 3433269"/>
                      <a:gd name="connsiteY0" fmla="*/ 238719 h 538954"/>
                      <a:gd name="connsiteX1" fmla="*/ 3433270 w 3433269"/>
                      <a:gd name="connsiteY1" fmla="*/ 538954 h 538954"/>
                      <a:gd name="connsiteX2" fmla="*/ 3315369 w 3433269"/>
                      <a:gd name="connsiteY2" fmla="*/ 0 h 538954"/>
                      <a:gd name="connsiteX0" fmla="*/ 0 w 3336106"/>
                      <a:gd name="connsiteY0" fmla="*/ 931033 h 931033"/>
                      <a:gd name="connsiteX1" fmla="*/ 3336106 w 3336106"/>
                      <a:gd name="connsiteY1" fmla="*/ 538954 h 931033"/>
                      <a:gd name="connsiteX2" fmla="*/ 3218205 w 3336106"/>
                      <a:gd name="connsiteY2" fmla="*/ 0 h 931033"/>
                      <a:gd name="connsiteX0" fmla="*/ 0 w 3770437"/>
                      <a:gd name="connsiteY0" fmla="*/ 986610 h 986610"/>
                      <a:gd name="connsiteX1" fmla="*/ 3336106 w 3770437"/>
                      <a:gd name="connsiteY1" fmla="*/ 594531 h 986610"/>
                      <a:gd name="connsiteX2" fmla="*/ 3770437 w 3770437"/>
                      <a:gd name="connsiteY2" fmla="*/ 0 h 986610"/>
                      <a:gd name="connsiteX0" fmla="*/ 0 w 3756717"/>
                      <a:gd name="connsiteY0" fmla="*/ 1041975 h 1041975"/>
                      <a:gd name="connsiteX1" fmla="*/ 3322386 w 3756717"/>
                      <a:gd name="connsiteY1" fmla="*/ 594531 h 1041975"/>
                      <a:gd name="connsiteX2" fmla="*/ 3756717 w 3756717"/>
                      <a:gd name="connsiteY2" fmla="*/ 0 h 1041975"/>
                      <a:gd name="connsiteX0" fmla="*/ 0 w 3756717"/>
                      <a:gd name="connsiteY0" fmla="*/ 1041975 h 1041975"/>
                      <a:gd name="connsiteX1" fmla="*/ 1454930 w 3756717"/>
                      <a:gd name="connsiteY1" fmla="*/ 17681 h 1041975"/>
                      <a:gd name="connsiteX2" fmla="*/ 3756717 w 3756717"/>
                      <a:gd name="connsiteY2" fmla="*/ 0 h 1041975"/>
                      <a:gd name="connsiteX0" fmla="*/ 0 w 3756717"/>
                      <a:gd name="connsiteY0" fmla="*/ 1041975 h 1041975"/>
                      <a:gd name="connsiteX1" fmla="*/ 1396185 w 3756717"/>
                      <a:gd name="connsiteY1" fmla="*/ 0 h 1041975"/>
                      <a:gd name="connsiteX2" fmla="*/ 3756717 w 3756717"/>
                      <a:gd name="connsiteY2" fmla="*/ 0 h 1041975"/>
                      <a:gd name="connsiteX0" fmla="*/ 0 w 3756717"/>
                      <a:gd name="connsiteY0" fmla="*/ 1041975 h 1041975"/>
                      <a:gd name="connsiteX1" fmla="*/ 1878352 w 3756717"/>
                      <a:gd name="connsiteY1" fmla="*/ 0 h 1041975"/>
                      <a:gd name="connsiteX2" fmla="*/ 3756717 w 3756717"/>
                      <a:gd name="connsiteY2" fmla="*/ 0 h 1041975"/>
                      <a:gd name="connsiteX0" fmla="*/ 0 w 3756717"/>
                      <a:gd name="connsiteY0" fmla="*/ 1041975 h 1041975"/>
                      <a:gd name="connsiteX1" fmla="*/ 2433395 w 3756717"/>
                      <a:gd name="connsiteY1" fmla="*/ 0 h 1041975"/>
                      <a:gd name="connsiteX2" fmla="*/ 3756717 w 3756717"/>
                      <a:gd name="connsiteY2" fmla="*/ 0 h 1041975"/>
                      <a:gd name="connsiteX0" fmla="*/ 0 w 3756717"/>
                      <a:gd name="connsiteY0" fmla="*/ 1041975 h 1041975"/>
                      <a:gd name="connsiteX1" fmla="*/ 3090124 w 3756717"/>
                      <a:gd name="connsiteY1" fmla="*/ 1 h 1041975"/>
                      <a:gd name="connsiteX2" fmla="*/ 3756717 w 3756717"/>
                      <a:gd name="connsiteY2" fmla="*/ 0 h 104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56717" h="1041975">
                        <a:moveTo>
                          <a:pt x="0" y="1041975"/>
                        </a:moveTo>
                        <a:lnTo>
                          <a:pt x="3090124" y="1"/>
                        </a:lnTo>
                        <a:lnTo>
                          <a:pt x="3756717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  <a:headEnd type="triangle" w="med" len="lg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2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4F4EE-7EA3-FF89-5E0D-53220B07B398}"/>
                  </a:ext>
                </a:extLst>
              </p:cNvPr>
              <p:cNvGrpSpPr/>
              <p:nvPr/>
            </p:nvGrpSpPr>
            <p:grpSpPr>
              <a:xfrm>
                <a:off x="5043487" y="1095256"/>
                <a:ext cx="4342305" cy="2424185"/>
                <a:chOff x="5043487" y="1095256"/>
                <a:chExt cx="4342305" cy="2424185"/>
              </a:xfrm>
            </p:grpSpPr>
            <p:sp>
              <p:nvSpPr>
                <p:cNvPr id="15" name="TextBox 6">
                  <a:extLst>
                    <a:ext uri="{FF2B5EF4-FFF2-40B4-BE49-F238E27FC236}">
                      <a16:creationId xmlns:a16="http://schemas.microsoft.com/office/drawing/2014/main" id="{B0551A82-B5AE-F871-EF32-0DB0550DF7B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42962" y="1633050"/>
                  <a:ext cx="2076153" cy="10745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86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Hexapod Electronics Unit (HEU)</a:t>
                  </a:r>
                  <a:endParaRPr kumimoji="0" lang="en-US" sz="1029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 106">
                  <a:extLst>
                    <a:ext uri="{FF2B5EF4-FFF2-40B4-BE49-F238E27FC236}">
                      <a16:creationId xmlns:a16="http://schemas.microsoft.com/office/drawing/2014/main" id="{A6D41526-EA7E-6097-6B86-5848F756C809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5950744" y="2111433"/>
                  <a:ext cx="1372770" cy="817505"/>
                </a:xfrm>
                <a:custGeom>
                  <a:avLst/>
                  <a:gdLst>
                    <a:gd name="connsiteX0" fmla="*/ 0 w 2575560"/>
                    <a:gd name="connsiteY0" fmla="*/ 457200 h 457200"/>
                    <a:gd name="connsiteX1" fmla="*/ 1028700 w 2575560"/>
                    <a:gd name="connsiteY1" fmla="*/ 457200 h 457200"/>
                    <a:gd name="connsiteX2" fmla="*/ 2575560 w 2575560"/>
                    <a:gd name="connsiteY2" fmla="*/ 0 h 457200"/>
                    <a:gd name="connsiteX0" fmla="*/ 0 w 2575560"/>
                    <a:gd name="connsiteY0" fmla="*/ 457200 h 457200"/>
                    <a:gd name="connsiteX1" fmla="*/ 1028700 w 2575560"/>
                    <a:gd name="connsiteY1" fmla="*/ 457200 h 457200"/>
                    <a:gd name="connsiteX2" fmla="*/ 1615440 w 2575560"/>
                    <a:gd name="connsiteY2" fmla="*/ 30480 h 457200"/>
                    <a:gd name="connsiteX3" fmla="*/ 2575560 w 2575560"/>
                    <a:gd name="connsiteY3" fmla="*/ 0 h 457200"/>
                    <a:gd name="connsiteX0" fmla="*/ 0 w 2458656"/>
                    <a:gd name="connsiteY0" fmla="*/ 581690 h 581690"/>
                    <a:gd name="connsiteX1" fmla="*/ 1028700 w 2458656"/>
                    <a:gd name="connsiteY1" fmla="*/ 581690 h 581690"/>
                    <a:gd name="connsiteX2" fmla="*/ 1615440 w 2458656"/>
                    <a:gd name="connsiteY2" fmla="*/ 154970 h 581690"/>
                    <a:gd name="connsiteX3" fmla="*/ 2458656 w 2458656"/>
                    <a:gd name="connsiteY3" fmla="*/ 0 h 581690"/>
                    <a:gd name="connsiteX0" fmla="*/ -1 w 1788247"/>
                    <a:gd name="connsiteY0" fmla="*/ 1007950 h 1007950"/>
                    <a:gd name="connsiteX1" fmla="*/ 358291 w 1788247"/>
                    <a:gd name="connsiteY1" fmla="*/ 581690 h 1007950"/>
                    <a:gd name="connsiteX2" fmla="*/ 945031 w 1788247"/>
                    <a:gd name="connsiteY2" fmla="*/ 154970 h 1007950"/>
                    <a:gd name="connsiteX3" fmla="*/ 1788247 w 1788247"/>
                    <a:gd name="connsiteY3" fmla="*/ 0 h 1007950"/>
                    <a:gd name="connsiteX0" fmla="*/ 354299 w 2142547"/>
                    <a:gd name="connsiteY0" fmla="*/ 1007950 h 1007950"/>
                    <a:gd name="connsiteX1" fmla="*/ 0 w 2142547"/>
                    <a:gd name="connsiteY1" fmla="*/ 895735 h 1007950"/>
                    <a:gd name="connsiteX2" fmla="*/ 1299331 w 2142547"/>
                    <a:gd name="connsiteY2" fmla="*/ 154970 h 1007950"/>
                    <a:gd name="connsiteX3" fmla="*/ 2142547 w 2142547"/>
                    <a:gd name="connsiteY3" fmla="*/ 0 h 1007950"/>
                    <a:gd name="connsiteX0" fmla="*/ 354299 w 2142547"/>
                    <a:gd name="connsiteY0" fmla="*/ 1290345 h 1290345"/>
                    <a:gd name="connsiteX1" fmla="*/ 0 w 2142547"/>
                    <a:gd name="connsiteY1" fmla="*/ 1178130 h 1290345"/>
                    <a:gd name="connsiteX2" fmla="*/ 1803232 w 2142547"/>
                    <a:gd name="connsiteY2" fmla="*/ 0 h 1290345"/>
                    <a:gd name="connsiteX3" fmla="*/ 2142547 w 2142547"/>
                    <a:gd name="connsiteY3" fmla="*/ 282395 h 1290345"/>
                    <a:gd name="connsiteX0" fmla="*/ 354299 w 2215695"/>
                    <a:gd name="connsiteY0" fmla="*/ 1007950 h 1007950"/>
                    <a:gd name="connsiteX1" fmla="*/ 0 w 2215695"/>
                    <a:gd name="connsiteY1" fmla="*/ 895735 h 1007950"/>
                    <a:gd name="connsiteX2" fmla="*/ 2215696 w 2215695"/>
                    <a:gd name="connsiteY2" fmla="*/ 547945 h 1007950"/>
                    <a:gd name="connsiteX3" fmla="*/ 2142547 w 2215695"/>
                    <a:gd name="connsiteY3" fmla="*/ 0 h 1007950"/>
                    <a:gd name="connsiteX0" fmla="*/ 354299 w 2157331"/>
                    <a:gd name="connsiteY0" fmla="*/ 1007950 h 1007950"/>
                    <a:gd name="connsiteX1" fmla="*/ 0 w 2157331"/>
                    <a:gd name="connsiteY1" fmla="*/ 895735 h 1007950"/>
                    <a:gd name="connsiteX2" fmla="*/ 2157331 w 2157331"/>
                    <a:gd name="connsiteY2" fmla="*/ 331367 h 1007950"/>
                    <a:gd name="connsiteX3" fmla="*/ 2142547 w 2157331"/>
                    <a:gd name="connsiteY3" fmla="*/ 0 h 1007950"/>
                    <a:gd name="connsiteX0" fmla="*/ 1527121 w 3330153"/>
                    <a:gd name="connsiteY0" fmla="*/ 1007950 h 1007950"/>
                    <a:gd name="connsiteX1" fmla="*/ 1 w 3330153"/>
                    <a:gd name="connsiteY1" fmla="*/ 238719 h 1007950"/>
                    <a:gd name="connsiteX2" fmla="*/ 3330153 w 3330153"/>
                    <a:gd name="connsiteY2" fmla="*/ 331367 h 1007950"/>
                    <a:gd name="connsiteX3" fmla="*/ 3315369 w 3330153"/>
                    <a:gd name="connsiteY3" fmla="*/ 0 h 1007950"/>
                    <a:gd name="connsiteX0" fmla="*/ -1 w 3330151"/>
                    <a:gd name="connsiteY0" fmla="*/ 238719 h 331367"/>
                    <a:gd name="connsiteX1" fmla="*/ 3330151 w 3330151"/>
                    <a:gd name="connsiteY1" fmla="*/ 331367 h 331367"/>
                    <a:gd name="connsiteX2" fmla="*/ 3315367 w 3330151"/>
                    <a:gd name="connsiteY2" fmla="*/ 0 h 331367"/>
                    <a:gd name="connsiteX0" fmla="*/ 1 w 3433269"/>
                    <a:gd name="connsiteY0" fmla="*/ 238719 h 538954"/>
                    <a:gd name="connsiteX1" fmla="*/ 3433270 w 3433269"/>
                    <a:gd name="connsiteY1" fmla="*/ 538954 h 538954"/>
                    <a:gd name="connsiteX2" fmla="*/ 3315369 w 3433269"/>
                    <a:gd name="connsiteY2" fmla="*/ 0 h 538954"/>
                    <a:gd name="connsiteX0" fmla="*/ 0 w 3336106"/>
                    <a:gd name="connsiteY0" fmla="*/ 931033 h 931033"/>
                    <a:gd name="connsiteX1" fmla="*/ 3336106 w 3336106"/>
                    <a:gd name="connsiteY1" fmla="*/ 538954 h 931033"/>
                    <a:gd name="connsiteX2" fmla="*/ 3218205 w 3336106"/>
                    <a:gd name="connsiteY2" fmla="*/ 0 h 931033"/>
                    <a:gd name="connsiteX0" fmla="*/ 0 w 3770437"/>
                    <a:gd name="connsiteY0" fmla="*/ 986610 h 986610"/>
                    <a:gd name="connsiteX1" fmla="*/ 3336106 w 3770437"/>
                    <a:gd name="connsiteY1" fmla="*/ 594531 h 986610"/>
                    <a:gd name="connsiteX2" fmla="*/ 3770437 w 3770437"/>
                    <a:gd name="connsiteY2" fmla="*/ 0 h 986610"/>
                    <a:gd name="connsiteX0" fmla="*/ 0 w 3756717"/>
                    <a:gd name="connsiteY0" fmla="*/ 1041975 h 1041975"/>
                    <a:gd name="connsiteX1" fmla="*/ 3322386 w 3756717"/>
                    <a:gd name="connsiteY1" fmla="*/ 594531 h 1041975"/>
                    <a:gd name="connsiteX2" fmla="*/ 3756717 w 3756717"/>
                    <a:gd name="connsiteY2" fmla="*/ 0 h 1041975"/>
                    <a:gd name="connsiteX0" fmla="*/ 0 w 3756717"/>
                    <a:gd name="connsiteY0" fmla="*/ 1041975 h 1041975"/>
                    <a:gd name="connsiteX1" fmla="*/ 1454930 w 3756717"/>
                    <a:gd name="connsiteY1" fmla="*/ 17681 h 1041975"/>
                    <a:gd name="connsiteX2" fmla="*/ 3756717 w 3756717"/>
                    <a:gd name="connsiteY2" fmla="*/ 0 h 1041975"/>
                    <a:gd name="connsiteX0" fmla="*/ 0 w 3756717"/>
                    <a:gd name="connsiteY0" fmla="*/ 1041975 h 1041975"/>
                    <a:gd name="connsiteX1" fmla="*/ 1396185 w 3756717"/>
                    <a:gd name="connsiteY1" fmla="*/ 0 h 1041975"/>
                    <a:gd name="connsiteX2" fmla="*/ 3756717 w 3756717"/>
                    <a:gd name="connsiteY2" fmla="*/ 0 h 1041975"/>
                    <a:gd name="connsiteX0" fmla="*/ 0 w 3756717"/>
                    <a:gd name="connsiteY0" fmla="*/ 1041975 h 1041975"/>
                    <a:gd name="connsiteX1" fmla="*/ 1850169 w 3756717"/>
                    <a:gd name="connsiteY1" fmla="*/ 2 h 1041975"/>
                    <a:gd name="connsiteX2" fmla="*/ 3756717 w 3756717"/>
                    <a:gd name="connsiteY2" fmla="*/ 0 h 1041975"/>
                    <a:gd name="connsiteX0" fmla="*/ 0 w 3756717"/>
                    <a:gd name="connsiteY0" fmla="*/ 1041979 h 1041979"/>
                    <a:gd name="connsiteX1" fmla="*/ 2884817 w 3756717"/>
                    <a:gd name="connsiteY1" fmla="*/ 0 h 1041979"/>
                    <a:gd name="connsiteX2" fmla="*/ 3756717 w 3756717"/>
                    <a:gd name="connsiteY2" fmla="*/ 4 h 1041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56717" h="1041979">
                      <a:moveTo>
                        <a:pt x="0" y="1041979"/>
                      </a:moveTo>
                      <a:lnTo>
                        <a:pt x="2884817" y="0"/>
                      </a:lnTo>
                      <a:lnTo>
                        <a:pt x="3756717" y="4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  <a:headEnd type="triangle" w="med" len="lg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29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6FA0F1C-B790-539E-BD20-AE57E49755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42962" y="2444913"/>
                  <a:ext cx="2142830" cy="10745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86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Contamination Monitoring Package (CMP)</a:t>
                  </a:r>
                  <a:endParaRPr kumimoji="0" lang="en-US" sz="1029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TextBox 26">
                  <a:extLst>
                    <a:ext uri="{FF2B5EF4-FFF2-40B4-BE49-F238E27FC236}">
                      <a16:creationId xmlns:a16="http://schemas.microsoft.com/office/drawing/2014/main" id="{A0C71572-9AEF-15EE-FF2E-FE2EF0E561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42964" y="1095256"/>
                  <a:ext cx="2142828" cy="7645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86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Instrument  Control Electronics (ICE)</a:t>
                  </a:r>
                </a:p>
              </p:txBody>
            </p:sp>
            <p:sp>
              <p:nvSpPr>
                <p:cNvPr id="19" name="Freeform 109">
                  <a:extLst>
                    <a:ext uri="{FF2B5EF4-FFF2-40B4-BE49-F238E27FC236}">
                      <a16:creationId xmlns:a16="http://schemas.microsoft.com/office/drawing/2014/main" id="{C597B269-E9FD-6215-CB5C-B88D55EF2F01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5043487" y="1518247"/>
                  <a:ext cx="2199477" cy="1001938"/>
                </a:xfrm>
                <a:custGeom>
                  <a:avLst/>
                  <a:gdLst>
                    <a:gd name="connsiteX0" fmla="*/ 0 w 2575560"/>
                    <a:gd name="connsiteY0" fmla="*/ 457200 h 457200"/>
                    <a:gd name="connsiteX1" fmla="*/ 1028700 w 2575560"/>
                    <a:gd name="connsiteY1" fmla="*/ 457200 h 457200"/>
                    <a:gd name="connsiteX2" fmla="*/ 2575560 w 2575560"/>
                    <a:gd name="connsiteY2" fmla="*/ 0 h 457200"/>
                    <a:gd name="connsiteX0" fmla="*/ 0 w 2575560"/>
                    <a:gd name="connsiteY0" fmla="*/ 457200 h 457200"/>
                    <a:gd name="connsiteX1" fmla="*/ 1028700 w 2575560"/>
                    <a:gd name="connsiteY1" fmla="*/ 457200 h 457200"/>
                    <a:gd name="connsiteX2" fmla="*/ 1615440 w 2575560"/>
                    <a:gd name="connsiteY2" fmla="*/ 30480 h 457200"/>
                    <a:gd name="connsiteX3" fmla="*/ 2575560 w 2575560"/>
                    <a:gd name="connsiteY3" fmla="*/ 0 h 457200"/>
                    <a:gd name="connsiteX0" fmla="*/ 0 w 2458656"/>
                    <a:gd name="connsiteY0" fmla="*/ 581690 h 581690"/>
                    <a:gd name="connsiteX1" fmla="*/ 1028700 w 2458656"/>
                    <a:gd name="connsiteY1" fmla="*/ 581690 h 581690"/>
                    <a:gd name="connsiteX2" fmla="*/ 1615440 w 2458656"/>
                    <a:gd name="connsiteY2" fmla="*/ 154970 h 581690"/>
                    <a:gd name="connsiteX3" fmla="*/ 2458656 w 2458656"/>
                    <a:gd name="connsiteY3" fmla="*/ 0 h 581690"/>
                    <a:gd name="connsiteX0" fmla="*/ -1 w 1788247"/>
                    <a:gd name="connsiteY0" fmla="*/ 1007950 h 1007950"/>
                    <a:gd name="connsiteX1" fmla="*/ 358291 w 1788247"/>
                    <a:gd name="connsiteY1" fmla="*/ 581690 h 1007950"/>
                    <a:gd name="connsiteX2" fmla="*/ 945031 w 1788247"/>
                    <a:gd name="connsiteY2" fmla="*/ 154970 h 1007950"/>
                    <a:gd name="connsiteX3" fmla="*/ 1788247 w 1788247"/>
                    <a:gd name="connsiteY3" fmla="*/ 0 h 1007950"/>
                    <a:gd name="connsiteX0" fmla="*/ 354299 w 2142547"/>
                    <a:gd name="connsiteY0" fmla="*/ 1007950 h 1007950"/>
                    <a:gd name="connsiteX1" fmla="*/ 0 w 2142547"/>
                    <a:gd name="connsiteY1" fmla="*/ 895735 h 1007950"/>
                    <a:gd name="connsiteX2" fmla="*/ 1299331 w 2142547"/>
                    <a:gd name="connsiteY2" fmla="*/ 154970 h 1007950"/>
                    <a:gd name="connsiteX3" fmla="*/ 2142547 w 2142547"/>
                    <a:gd name="connsiteY3" fmla="*/ 0 h 1007950"/>
                    <a:gd name="connsiteX0" fmla="*/ 354299 w 2142547"/>
                    <a:gd name="connsiteY0" fmla="*/ 1290345 h 1290345"/>
                    <a:gd name="connsiteX1" fmla="*/ 0 w 2142547"/>
                    <a:gd name="connsiteY1" fmla="*/ 1178130 h 1290345"/>
                    <a:gd name="connsiteX2" fmla="*/ 1803232 w 2142547"/>
                    <a:gd name="connsiteY2" fmla="*/ 0 h 1290345"/>
                    <a:gd name="connsiteX3" fmla="*/ 2142547 w 2142547"/>
                    <a:gd name="connsiteY3" fmla="*/ 282395 h 1290345"/>
                    <a:gd name="connsiteX0" fmla="*/ 354299 w 2215695"/>
                    <a:gd name="connsiteY0" fmla="*/ 1007950 h 1007950"/>
                    <a:gd name="connsiteX1" fmla="*/ 0 w 2215695"/>
                    <a:gd name="connsiteY1" fmla="*/ 895735 h 1007950"/>
                    <a:gd name="connsiteX2" fmla="*/ 2215696 w 2215695"/>
                    <a:gd name="connsiteY2" fmla="*/ 547945 h 1007950"/>
                    <a:gd name="connsiteX3" fmla="*/ 2142547 w 2215695"/>
                    <a:gd name="connsiteY3" fmla="*/ 0 h 1007950"/>
                    <a:gd name="connsiteX0" fmla="*/ 354299 w 2157331"/>
                    <a:gd name="connsiteY0" fmla="*/ 1007950 h 1007950"/>
                    <a:gd name="connsiteX1" fmla="*/ 0 w 2157331"/>
                    <a:gd name="connsiteY1" fmla="*/ 895735 h 1007950"/>
                    <a:gd name="connsiteX2" fmla="*/ 2157331 w 2157331"/>
                    <a:gd name="connsiteY2" fmla="*/ 331367 h 1007950"/>
                    <a:gd name="connsiteX3" fmla="*/ 2142547 w 2157331"/>
                    <a:gd name="connsiteY3" fmla="*/ 0 h 1007950"/>
                    <a:gd name="connsiteX0" fmla="*/ 1527121 w 3330153"/>
                    <a:gd name="connsiteY0" fmla="*/ 1007950 h 1007950"/>
                    <a:gd name="connsiteX1" fmla="*/ 1 w 3330153"/>
                    <a:gd name="connsiteY1" fmla="*/ 238719 h 1007950"/>
                    <a:gd name="connsiteX2" fmla="*/ 3330153 w 3330153"/>
                    <a:gd name="connsiteY2" fmla="*/ 331367 h 1007950"/>
                    <a:gd name="connsiteX3" fmla="*/ 3315369 w 3330153"/>
                    <a:gd name="connsiteY3" fmla="*/ 0 h 1007950"/>
                    <a:gd name="connsiteX0" fmla="*/ -1 w 3330151"/>
                    <a:gd name="connsiteY0" fmla="*/ 238719 h 331367"/>
                    <a:gd name="connsiteX1" fmla="*/ 3330151 w 3330151"/>
                    <a:gd name="connsiteY1" fmla="*/ 331367 h 331367"/>
                    <a:gd name="connsiteX2" fmla="*/ 3315367 w 3330151"/>
                    <a:gd name="connsiteY2" fmla="*/ 0 h 331367"/>
                    <a:gd name="connsiteX0" fmla="*/ 1 w 3433269"/>
                    <a:gd name="connsiteY0" fmla="*/ 238719 h 538954"/>
                    <a:gd name="connsiteX1" fmla="*/ 3433270 w 3433269"/>
                    <a:gd name="connsiteY1" fmla="*/ 538954 h 538954"/>
                    <a:gd name="connsiteX2" fmla="*/ 3315369 w 3433269"/>
                    <a:gd name="connsiteY2" fmla="*/ 0 h 538954"/>
                    <a:gd name="connsiteX0" fmla="*/ 0 w 3336106"/>
                    <a:gd name="connsiteY0" fmla="*/ 931033 h 931033"/>
                    <a:gd name="connsiteX1" fmla="*/ 3336106 w 3336106"/>
                    <a:gd name="connsiteY1" fmla="*/ 538954 h 931033"/>
                    <a:gd name="connsiteX2" fmla="*/ 3218205 w 3336106"/>
                    <a:gd name="connsiteY2" fmla="*/ 0 h 931033"/>
                    <a:gd name="connsiteX0" fmla="*/ 0 w 3770437"/>
                    <a:gd name="connsiteY0" fmla="*/ 986610 h 986610"/>
                    <a:gd name="connsiteX1" fmla="*/ 3336106 w 3770437"/>
                    <a:gd name="connsiteY1" fmla="*/ 594531 h 986610"/>
                    <a:gd name="connsiteX2" fmla="*/ 3770437 w 3770437"/>
                    <a:gd name="connsiteY2" fmla="*/ 0 h 986610"/>
                    <a:gd name="connsiteX0" fmla="*/ 0 w 3756717"/>
                    <a:gd name="connsiteY0" fmla="*/ 1041975 h 1041975"/>
                    <a:gd name="connsiteX1" fmla="*/ 3322386 w 3756717"/>
                    <a:gd name="connsiteY1" fmla="*/ 594531 h 1041975"/>
                    <a:gd name="connsiteX2" fmla="*/ 3756717 w 3756717"/>
                    <a:gd name="connsiteY2" fmla="*/ 0 h 1041975"/>
                    <a:gd name="connsiteX0" fmla="*/ 0 w 3756717"/>
                    <a:gd name="connsiteY0" fmla="*/ 1041975 h 1041975"/>
                    <a:gd name="connsiteX1" fmla="*/ 1454930 w 3756717"/>
                    <a:gd name="connsiteY1" fmla="*/ 17681 h 1041975"/>
                    <a:gd name="connsiteX2" fmla="*/ 3756717 w 3756717"/>
                    <a:gd name="connsiteY2" fmla="*/ 0 h 1041975"/>
                    <a:gd name="connsiteX0" fmla="*/ 0 w 3756717"/>
                    <a:gd name="connsiteY0" fmla="*/ 1041975 h 1041975"/>
                    <a:gd name="connsiteX1" fmla="*/ 1396185 w 3756717"/>
                    <a:gd name="connsiteY1" fmla="*/ 0 h 1041975"/>
                    <a:gd name="connsiteX2" fmla="*/ 3756717 w 3756717"/>
                    <a:gd name="connsiteY2" fmla="*/ 0 h 1041975"/>
                    <a:gd name="connsiteX0" fmla="*/ 0 w 3756717"/>
                    <a:gd name="connsiteY0" fmla="*/ 1041977 h 1041977"/>
                    <a:gd name="connsiteX1" fmla="*/ 2207689 w 3756717"/>
                    <a:gd name="connsiteY1" fmla="*/ 0 h 1041977"/>
                    <a:gd name="connsiteX2" fmla="*/ 3756717 w 3756717"/>
                    <a:gd name="connsiteY2" fmla="*/ 2 h 1041977"/>
                    <a:gd name="connsiteX0" fmla="*/ 0 w 3756717"/>
                    <a:gd name="connsiteY0" fmla="*/ 1041979 h 1041979"/>
                    <a:gd name="connsiteX1" fmla="*/ 3167183 w 3756717"/>
                    <a:gd name="connsiteY1" fmla="*/ 0 h 1041979"/>
                    <a:gd name="connsiteX2" fmla="*/ 3756717 w 3756717"/>
                    <a:gd name="connsiteY2" fmla="*/ 4 h 1041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56717" h="1041979">
                      <a:moveTo>
                        <a:pt x="0" y="1041979"/>
                      </a:moveTo>
                      <a:lnTo>
                        <a:pt x="3167183" y="0"/>
                      </a:lnTo>
                      <a:lnTo>
                        <a:pt x="3756717" y="4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  <a:headEnd type="triangle" w="med" len="lg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29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2" name="Freeform 86">
              <a:extLst>
                <a:ext uri="{FF2B5EF4-FFF2-40B4-BE49-F238E27FC236}">
                  <a16:creationId xmlns:a16="http://schemas.microsoft.com/office/drawing/2014/main" id="{E9FCD621-3162-2DB9-E380-027C01ECB8C8}"/>
                </a:ext>
              </a:extLst>
            </p:cNvPr>
            <p:cNvSpPr/>
            <p:nvPr/>
          </p:nvSpPr>
          <p:spPr>
            <a:xfrm rot="10800000" flipH="1" flipV="1">
              <a:off x="6472434" y="2914741"/>
              <a:ext cx="734098" cy="318240"/>
            </a:xfrm>
            <a:custGeom>
              <a:avLst/>
              <a:gdLst>
                <a:gd name="connsiteX0" fmla="*/ 0 w 2575560"/>
                <a:gd name="connsiteY0" fmla="*/ 457200 h 457200"/>
                <a:gd name="connsiteX1" fmla="*/ 1028700 w 2575560"/>
                <a:gd name="connsiteY1" fmla="*/ 457200 h 457200"/>
                <a:gd name="connsiteX2" fmla="*/ 2575560 w 2575560"/>
                <a:gd name="connsiteY2" fmla="*/ 0 h 457200"/>
                <a:gd name="connsiteX0" fmla="*/ 0 w 2575560"/>
                <a:gd name="connsiteY0" fmla="*/ 457200 h 457200"/>
                <a:gd name="connsiteX1" fmla="*/ 1028700 w 2575560"/>
                <a:gd name="connsiteY1" fmla="*/ 457200 h 457200"/>
                <a:gd name="connsiteX2" fmla="*/ 1615440 w 2575560"/>
                <a:gd name="connsiteY2" fmla="*/ 30480 h 457200"/>
                <a:gd name="connsiteX3" fmla="*/ 2575560 w 2575560"/>
                <a:gd name="connsiteY3" fmla="*/ 0 h 457200"/>
                <a:gd name="connsiteX0" fmla="*/ 0 w 2458656"/>
                <a:gd name="connsiteY0" fmla="*/ 581690 h 581690"/>
                <a:gd name="connsiteX1" fmla="*/ 1028700 w 2458656"/>
                <a:gd name="connsiteY1" fmla="*/ 581690 h 581690"/>
                <a:gd name="connsiteX2" fmla="*/ 1615440 w 2458656"/>
                <a:gd name="connsiteY2" fmla="*/ 154970 h 581690"/>
                <a:gd name="connsiteX3" fmla="*/ 2458656 w 2458656"/>
                <a:gd name="connsiteY3" fmla="*/ 0 h 581690"/>
                <a:gd name="connsiteX0" fmla="*/ -1 w 1788247"/>
                <a:gd name="connsiteY0" fmla="*/ 1007950 h 1007950"/>
                <a:gd name="connsiteX1" fmla="*/ 358291 w 1788247"/>
                <a:gd name="connsiteY1" fmla="*/ 581690 h 1007950"/>
                <a:gd name="connsiteX2" fmla="*/ 945031 w 1788247"/>
                <a:gd name="connsiteY2" fmla="*/ 154970 h 1007950"/>
                <a:gd name="connsiteX3" fmla="*/ 1788247 w 1788247"/>
                <a:gd name="connsiteY3" fmla="*/ 0 h 1007950"/>
                <a:gd name="connsiteX0" fmla="*/ 354299 w 2142547"/>
                <a:gd name="connsiteY0" fmla="*/ 1007950 h 1007950"/>
                <a:gd name="connsiteX1" fmla="*/ 0 w 2142547"/>
                <a:gd name="connsiteY1" fmla="*/ 895735 h 1007950"/>
                <a:gd name="connsiteX2" fmla="*/ 1299331 w 2142547"/>
                <a:gd name="connsiteY2" fmla="*/ 154970 h 1007950"/>
                <a:gd name="connsiteX3" fmla="*/ 2142547 w 2142547"/>
                <a:gd name="connsiteY3" fmla="*/ 0 h 1007950"/>
                <a:gd name="connsiteX0" fmla="*/ 354299 w 2142547"/>
                <a:gd name="connsiteY0" fmla="*/ 1290345 h 1290345"/>
                <a:gd name="connsiteX1" fmla="*/ 0 w 2142547"/>
                <a:gd name="connsiteY1" fmla="*/ 1178130 h 1290345"/>
                <a:gd name="connsiteX2" fmla="*/ 1803232 w 2142547"/>
                <a:gd name="connsiteY2" fmla="*/ 0 h 1290345"/>
                <a:gd name="connsiteX3" fmla="*/ 2142547 w 2142547"/>
                <a:gd name="connsiteY3" fmla="*/ 282395 h 1290345"/>
                <a:gd name="connsiteX0" fmla="*/ 354299 w 2215695"/>
                <a:gd name="connsiteY0" fmla="*/ 1007950 h 1007950"/>
                <a:gd name="connsiteX1" fmla="*/ 0 w 2215695"/>
                <a:gd name="connsiteY1" fmla="*/ 895735 h 1007950"/>
                <a:gd name="connsiteX2" fmla="*/ 2215696 w 2215695"/>
                <a:gd name="connsiteY2" fmla="*/ 547945 h 1007950"/>
                <a:gd name="connsiteX3" fmla="*/ 2142547 w 2215695"/>
                <a:gd name="connsiteY3" fmla="*/ 0 h 1007950"/>
                <a:gd name="connsiteX0" fmla="*/ 354299 w 2157331"/>
                <a:gd name="connsiteY0" fmla="*/ 1007950 h 1007950"/>
                <a:gd name="connsiteX1" fmla="*/ 0 w 2157331"/>
                <a:gd name="connsiteY1" fmla="*/ 895735 h 1007950"/>
                <a:gd name="connsiteX2" fmla="*/ 2157331 w 2157331"/>
                <a:gd name="connsiteY2" fmla="*/ 331367 h 1007950"/>
                <a:gd name="connsiteX3" fmla="*/ 2142547 w 2157331"/>
                <a:gd name="connsiteY3" fmla="*/ 0 h 1007950"/>
                <a:gd name="connsiteX0" fmla="*/ 1527121 w 3330153"/>
                <a:gd name="connsiteY0" fmla="*/ 1007950 h 1007950"/>
                <a:gd name="connsiteX1" fmla="*/ 1 w 3330153"/>
                <a:gd name="connsiteY1" fmla="*/ 238719 h 1007950"/>
                <a:gd name="connsiteX2" fmla="*/ 3330153 w 3330153"/>
                <a:gd name="connsiteY2" fmla="*/ 331367 h 1007950"/>
                <a:gd name="connsiteX3" fmla="*/ 3315369 w 3330153"/>
                <a:gd name="connsiteY3" fmla="*/ 0 h 1007950"/>
                <a:gd name="connsiteX0" fmla="*/ -1 w 3330151"/>
                <a:gd name="connsiteY0" fmla="*/ 238719 h 331367"/>
                <a:gd name="connsiteX1" fmla="*/ 3330151 w 3330151"/>
                <a:gd name="connsiteY1" fmla="*/ 331367 h 331367"/>
                <a:gd name="connsiteX2" fmla="*/ 3315367 w 3330151"/>
                <a:gd name="connsiteY2" fmla="*/ 0 h 331367"/>
                <a:gd name="connsiteX0" fmla="*/ 1 w 3433269"/>
                <a:gd name="connsiteY0" fmla="*/ 238719 h 538954"/>
                <a:gd name="connsiteX1" fmla="*/ 3433270 w 3433269"/>
                <a:gd name="connsiteY1" fmla="*/ 538954 h 538954"/>
                <a:gd name="connsiteX2" fmla="*/ 3315369 w 3433269"/>
                <a:gd name="connsiteY2" fmla="*/ 0 h 538954"/>
                <a:gd name="connsiteX0" fmla="*/ 0 w 3336106"/>
                <a:gd name="connsiteY0" fmla="*/ 931033 h 931033"/>
                <a:gd name="connsiteX1" fmla="*/ 3336106 w 3336106"/>
                <a:gd name="connsiteY1" fmla="*/ 538954 h 931033"/>
                <a:gd name="connsiteX2" fmla="*/ 3218205 w 3336106"/>
                <a:gd name="connsiteY2" fmla="*/ 0 h 931033"/>
                <a:gd name="connsiteX0" fmla="*/ 0 w 3770437"/>
                <a:gd name="connsiteY0" fmla="*/ 986610 h 986610"/>
                <a:gd name="connsiteX1" fmla="*/ 3336106 w 3770437"/>
                <a:gd name="connsiteY1" fmla="*/ 594531 h 986610"/>
                <a:gd name="connsiteX2" fmla="*/ 3770437 w 3770437"/>
                <a:gd name="connsiteY2" fmla="*/ 0 h 986610"/>
                <a:gd name="connsiteX0" fmla="*/ 0 w 3756717"/>
                <a:gd name="connsiteY0" fmla="*/ 1041975 h 1041975"/>
                <a:gd name="connsiteX1" fmla="*/ 3322386 w 3756717"/>
                <a:gd name="connsiteY1" fmla="*/ 594531 h 1041975"/>
                <a:gd name="connsiteX2" fmla="*/ 3756717 w 3756717"/>
                <a:gd name="connsiteY2" fmla="*/ 0 h 1041975"/>
                <a:gd name="connsiteX0" fmla="*/ 0 w 3756717"/>
                <a:gd name="connsiteY0" fmla="*/ 1041975 h 1041975"/>
                <a:gd name="connsiteX1" fmla="*/ 1454930 w 3756717"/>
                <a:gd name="connsiteY1" fmla="*/ 17681 h 1041975"/>
                <a:gd name="connsiteX2" fmla="*/ 3756717 w 3756717"/>
                <a:gd name="connsiteY2" fmla="*/ 0 h 1041975"/>
                <a:gd name="connsiteX0" fmla="*/ 0 w 3756717"/>
                <a:gd name="connsiteY0" fmla="*/ 1041975 h 1041975"/>
                <a:gd name="connsiteX1" fmla="*/ 1396185 w 3756717"/>
                <a:gd name="connsiteY1" fmla="*/ 0 h 1041975"/>
                <a:gd name="connsiteX2" fmla="*/ 3756717 w 3756717"/>
                <a:gd name="connsiteY2" fmla="*/ 0 h 1041975"/>
                <a:gd name="connsiteX0" fmla="*/ 0 w 3756717"/>
                <a:gd name="connsiteY0" fmla="*/ 1041975 h 1041975"/>
                <a:gd name="connsiteX1" fmla="*/ 2038360 w 3756717"/>
                <a:gd name="connsiteY1" fmla="*/ 0 h 1041975"/>
                <a:gd name="connsiteX2" fmla="*/ 3756717 w 3756717"/>
                <a:gd name="connsiteY2" fmla="*/ 0 h 1041975"/>
                <a:gd name="connsiteX0" fmla="*/ 0 w 3756717"/>
                <a:gd name="connsiteY0" fmla="*/ 1041975 h 1041975"/>
                <a:gd name="connsiteX1" fmla="*/ 2361070 w 3756717"/>
                <a:gd name="connsiteY1" fmla="*/ 0 h 1041975"/>
                <a:gd name="connsiteX2" fmla="*/ 3756717 w 3756717"/>
                <a:gd name="connsiteY2" fmla="*/ 0 h 104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56717" h="1041975">
                  <a:moveTo>
                    <a:pt x="0" y="1041975"/>
                  </a:moveTo>
                  <a:lnTo>
                    <a:pt x="2361070" y="0"/>
                  </a:lnTo>
                  <a:lnTo>
                    <a:pt x="3756717" y="0"/>
                  </a:lnTo>
                </a:path>
              </a:pathLst>
            </a:custGeom>
            <a:ln w="19050">
              <a:solidFill>
                <a:schemeClr val="tx1"/>
              </a:solidFill>
              <a:headEnd type="triangle" w="med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2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77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of SAGE III</a:t>
            </a:r>
          </a:p>
        </p:txBody>
      </p:sp>
      <p:pic>
        <p:nvPicPr>
          <p:cNvPr id="8" name="Content Placeholder 7" descr="A picture containing satellite, transport&#10;&#10;AI-generated content may be incorrect.">
            <a:extLst>
              <a:ext uri="{FF2B5EF4-FFF2-40B4-BE49-F238E27FC236}">
                <a16:creationId xmlns:a16="http://schemas.microsoft.com/office/drawing/2014/main" id="{0A4B6703-2FA5-B015-3188-8BC592C05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94" y="1143000"/>
            <a:ext cx="8024812" cy="5349875"/>
          </a:xfrm>
        </p:spPr>
      </p:pic>
      <p:pic>
        <p:nvPicPr>
          <p:cNvPr id="10" name="Content Placeholder 5" descr="A picture containing satellite&#10;&#10;Description automatically generated">
            <a:extLst>
              <a:ext uri="{FF2B5EF4-FFF2-40B4-BE49-F238E27FC236}">
                <a16:creationId xmlns:a16="http://schemas.microsoft.com/office/drawing/2014/main" id="{6D3606EC-F27A-BAEF-691E-19C784A5E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8" t="55245" r="71309" b="37703"/>
          <a:stretch/>
        </p:blipFill>
        <p:spPr>
          <a:xfrm>
            <a:off x="356683" y="2977606"/>
            <a:ext cx="2398928" cy="358913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143C773-0962-7C99-2F63-6CDD032788F5}"/>
              </a:ext>
            </a:extLst>
          </p:cNvPr>
          <p:cNvSpPr/>
          <p:nvPr/>
        </p:nvSpPr>
        <p:spPr>
          <a:xfrm>
            <a:off x="3834746" y="4148814"/>
            <a:ext cx="832428" cy="49960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787C0D-81DF-A714-A2F7-D725E34A3191}"/>
              </a:ext>
            </a:extLst>
          </p:cNvPr>
          <p:cNvCxnSpPr>
            <a:cxnSpLocks/>
          </p:cNvCxnSpPr>
          <p:nvPr/>
        </p:nvCxnSpPr>
        <p:spPr>
          <a:xfrm flipV="1">
            <a:off x="2343705" y="4398616"/>
            <a:ext cx="1491041" cy="1176561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226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CB9258-CBBA-DD4B-2C0B-FF8F24D93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ISS is very large with several modules within our potential FOV</a:t>
            </a:r>
          </a:p>
          <a:p>
            <a:r>
              <a:rPr lang="en-US" dirty="0"/>
              <a:t>SAGE placement was chosen to maximize occultation opportunities – good, but not perfect</a:t>
            </a:r>
          </a:p>
          <a:p>
            <a:r>
              <a:rPr lang="en-US" dirty="0"/>
              <a:t>Major source of failed sunset events is blockage by ISS</a:t>
            </a:r>
          </a:p>
          <a:p>
            <a:r>
              <a:rPr lang="en-US" dirty="0"/>
              <a:t>ISS modules can also partially block line-of-sight, causing oddities in retrieved profiles which aren’t always detected by automated QA.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119612-5B3F-8FB3-C4B6-302EDCF21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Blockage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B363B-6EAC-4E16-D6A4-BA2E8D904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2" y="4464188"/>
            <a:ext cx="11988797" cy="174613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FF25D73-2B28-1DD8-6FBF-650ADD24179A}"/>
              </a:ext>
            </a:extLst>
          </p:cNvPr>
          <p:cNvSpPr/>
          <p:nvPr/>
        </p:nvSpPr>
        <p:spPr>
          <a:xfrm>
            <a:off x="2920753" y="4172505"/>
            <a:ext cx="1766657" cy="1162975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25E1648-37C0-B6C1-A662-4B78A89F8FCF}"/>
              </a:ext>
            </a:extLst>
          </p:cNvPr>
          <p:cNvCxnSpPr/>
          <p:nvPr/>
        </p:nvCxnSpPr>
        <p:spPr>
          <a:xfrm>
            <a:off x="1340528" y="3589341"/>
            <a:ext cx="1748901" cy="8051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343B12C-C71D-9CA3-A550-BCC71F550257}"/>
              </a:ext>
            </a:extLst>
          </p:cNvPr>
          <p:cNvSpPr txBox="1"/>
          <p:nvPr/>
        </p:nvSpPr>
        <p:spPr>
          <a:xfrm>
            <a:off x="5527080" y="6280061"/>
            <a:ext cx="1109709" cy="383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AZIMUTH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AA0326-266D-EBC5-4D99-44DA8BABE26D}"/>
              </a:ext>
            </a:extLst>
          </p:cNvPr>
          <p:cNvSpPr txBox="1"/>
          <p:nvPr/>
        </p:nvSpPr>
        <p:spPr>
          <a:xfrm rot="16200000">
            <a:off x="-264079" y="5186627"/>
            <a:ext cx="1262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ELEVATION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952E7D-82E2-8264-23FB-6C17CF258207}"/>
              </a:ext>
            </a:extLst>
          </p:cNvPr>
          <p:cNvSpPr txBox="1"/>
          <p:nvPr/>
        </p:nvSpPr>
        <p:spPr>
          <a:xfrm>
            <a:off x="7936637" y="4172505"/>
            <a:ext cx="371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Mosaic of 1.5 µm maximum Signal</a:t>
            </a:r>
          </a:p>
        </p:txBody>
      </p:sp>
    </p:spTree>
    <p:extLst>
      <p:ext uri="{BB962C8B-B14F-4D97-AF65-F5344CB8AC3E}">
        <p14:creationId xmlns:p14="http://schemas.microsoft.com/office/powerpoint/2010/main" val="1088520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E611B31-E63E-A655-F02E-A8FCF95DED45}"/>
              </a:ext>
            </a:extLst>
          </p:cNvPr>
          <p:cNvGrpSpPr/>
          <p:nvPr/>
        </p:nvGrpSpPr>
        <p:grpSpPr>
          <a:xfrm>
            <a:off x="462678" y="1143001"/>
            <a:ext cx="11238514" cy="5599904"/>
            <a:chOff x="21025070" y="4306611"/>
            <a:chExt cx="11238514" cy="6323016"/>
          </a:xfrm>
        </p:grpSpPr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43496C5A-27F8-60C2-F344-1EE6C929D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5070" y="4306611"/>
              <a:ext cx="5540618" cy="311659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9078DC4-0D4B-39CF-D53A-D9A1C52B7AB4}"/>
                </a:ext>
              </a:extLst>
            </p:cNvPr>
            <p:cNvGrpSpPr/>
            <p:nvPr/>
          </p:nvGrpSpPr>
          <p:grpSpPr>
            <a:xfrm>
              <a:off x="21025070" y="4343400"/>
              <a:ext cx="11238514" cy="6286227"/>
              <a:chOff x="21025070" y="4343400"/>
              <a:chExt cx="11238514" cy="6286227"/>
            </a:xfrm>
          </p:grpSpPr>
          <p:pic>
            <p:nvPicPr>
              <p:cNvPr id="8" name="Picture 7" descr="Background pattern&#10;&#10;Description automatically generated with medium confidence">
                <a:extLst>
                  <a:ext uri="{FF2B5EF4-FFF2-40B4-BE49-F238E27FC236}">
                    <a16:creationId xmlns:a16="http://schemas.microsoft.com/office/drawing/2014/main" id="{66E385A3-F938-1C99-2C8A-C2F873FB14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22966" y="4343400"/>
                <a:ext cx="5540618" cy="3116598"/>
              </a:xfrm>
              <a:prstGeom prst="rect">
                <a:avLst/>
              </a:prstGeom>
            </p:spPr>
          </p:pic>
          <p:pic>
            <p:nvPicPr>
              <p:cNvPr id="9" name="Picture 8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D03FD579-7382-6202-38F4-687254083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25070" y="7503102"/>
                <a:ext cx="5540618" cy="3116598"/>
              </a:xfrm>
              <a:prstGeom prst="rect">
                <a:avLst/>
              </a:prstGeom>
            </p:spPr>
          </p:pic>
          <p:pic>
            <p:nvPicPr>
              <p:cNvPr id="10" name="Picture 9" descr="Chart&#10;&#10;Description automatically generated">
                <a:extLst>
                  <a:ext uri="{FF2B5EF4-FFF2-40B4-BE49-F238E27FC236}">
                    <a16:creationId xmlns:a16="http://schemas.microsoft.com/office/drawing/2014/main" id="{AB62E103-F75C-A8C3-AA64-975FA429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04514" y="7513029"/>
                <a:ext cx="5540619" cy="3116598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78485E-E4C6-C56D-9D79-EA63C8ACBCE3}"/>
                  </a:ext>
                </a:extLst>
              </p:cNvPr>
              <p:cNvSpPr txBox="1"/>
              <p:nvPr/>
            </p:nvSpPr>
            <p:spPr>
              <a:xfrm>
                <a:off x="21631659" y="4694265"/>
                <a:ext cx="1136349" cy="3693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AEROSOL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7B32C4-3C53-BB22-BEE2-7BA87A1C9954}"/>
                  </a:ext>
                </a:extLst>
              </p:cNvPr>
              <p:cNvSpPr txBox="1"/>
              <p:nvPr/>
            </p:nvSpPr>
            <p:spPr>
              <a:xfrm>
                <a:off x="27137987" y="4769802"/>
                <a:ext cx="979813" cy="64633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WATER VAPOR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BE0D1FD-0108-4B24-F976-A87589D30FA2}"/>
                  </a:ext>
                </a:extLst>
              </p:cNvPr>
              <p:cNvSpPr txBox="1"/>
              <p:nvPr/>
            </p:nvSpPr>
            <p:spPr>
              <a:xfrm>
                <a:off x="21412201" y="7903390"/>
                <a:ext cx="609600" cy="3693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NO</a:t>
                </a:r>
                <a:r>
                  <a:rPr kumimoji="0" lang="en-US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76B4E7F-8585-DC64-EC50-123410D60AA0}"/>
                  </a:ext>
                </a:extLst>
              </p:cNvPr>
              <p:cNvSpPr txBox="1"/>
              <p:nvPr/>
            </p:nvSpPr>
            <p:spPr>
              <a:xfrm>
                <a:off x="23833681" y="4986339"/>
                <a:ext cx="1073129" cy="64633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HTHH Aerosol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A748D099-E9E8-4FBE-433F-5863186A4252}"/>
                  </a:ext>
                </a:extLst>
              </p:cNvPr>
              <p:cNvCxnSpPr/>
              <p:nvPr/>
            </p:nvCxnSpPr>
            <p:spPr>
              <a:xfrm>
                <a:off x="24355864" y="5551900"/>
                <a:ext cx="0" cy="626019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FE5E98-867B-C145-95D0-84F0067B8B1F}"/>
                  </a:ext>
                </a:extLst>
              </p:cNvPr>
              <p:cNvSpPr txBox="1"/>
              <p:nvPr/>
            </p:nvSpPr>
            <p:spPr>
              <a:xfrm>
                <a:off x="29415898" y="5124687"/>
                <a:ext cx="1136349" cy="3693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HTHH WV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B93C8686-2E3D-A794-C883-25C20C92B202}"/>
                  </a:ext>
                </a:extLst>
              </p:cNvPr>
              <p:cNvCxnSpPr>
                <a:stCxn id="16" idx="2"/>
              </p:cNvCxnSpPr>
              <p:nvPr/>
            </p:nvCxnSpPr>
            <p:spPr>
              <a:xfrm>
                <a:off x="29984073" y="5494019"/>
                <a:ext cx="92660" cy="569897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itle 20">
            <a:extLst>
              <a:ext uri="{FF2B5EF4-FFF2-40B4-BE49-F238E27FC236}">
                <a16:creationId xmlns:a16="http://schemas.microsoft.com/office/drawing/2014/main" id="{1FE24025-D4E0-EEF4-EB5F-23DB64EF8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Page: </a:t>
            </a:r>
            <a:r>
              <a:rPr lang="en-US" dirty="0" err="1"/>
              <a:t>Quicklook</a:t>
            </a:r>
            <a:r>
              <a:rPr lang="en-US" dirty="0"/>
              <a:t> / Expedited</a:t>
            </a:r>
          </a:p>
        </p:txBody>
      </p:sp>
    </p:spTree>
    <p:extLst>
      <p:ext uri="{BB962C8B-B14F-4D97-AF65-F5344CB8AC3E}">
        <p14:creationId xmlns:p14="http://schemas.microsoft.com/office/powerpoint/2010/main" val="3821798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B59126-7BBA-55F5-D152-A3B67BE10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Webpage: Comparisons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FD6881-87E6-67A0-71FB-CCE298284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02" t="9020" r="2820"/>
          <a:stretch/>
        </p:blipFill>
        <p:spPr bwMode="auto">
          <a:xfrm>
            <a:off x="1255768" y="1136326"/>
            <a:ext cx="9680464" cy="5618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4920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odex">
      <a:dk1>
        <a:sysClr val="windowText" lastClr="000000"/>
      </a:dk1>
      <a:lt1>
        <a:sysClr val="window" lastClr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Codex">
      <a:dk1>
        <a:sysClr val="windowText" lastClr="000000"/>
      </a:dk1>
      <a:lt1>
        <a:sysClr val="window" lastClr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25960</TotalTime>
  <Words>1334</Words>
  <Application>Microsoft Office PowerPoint</Application>
  <PresentationFormat>Widescreen</PresentationFormat>
  <Paragraphs>167</Paragraphs>
  <Slides>22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Helvetica Neue</vt:lpstr>
      <vt:lpstr>Wingdings</vt:lpstr>
      <vt:lpstr>ヒラギノ角ゴ Pro W3</vt:lpstr>
      <vt:lpstr>Office Theme</vt:lpstr>
      <vt:lpstr>1_Office Theme</vt:lpstr>
      <vt:lpstr>2_Office Theme</vt:lpstr>
      <vt:lpstr>3_Office Theme</vt:lpstr>
      <vt:lpstr>PowerPoint Presentation</vt:lpstr>
      <vt:lpstr>Overview</vt:lpstr>
      <vt:lpstr>PowerPoint Presentation</vt:lpstr>
      <vt:lpstr>SAGE III/ISS Mission Overview</vt:lpstr>
      <vt:lpstr>SAGE III/ISS Instrument Overview</vt:lpstr>
      <vt:lpstr>Location of SAGE III</vt:lpstr>
      <vt:lpstr>Partial Blockage</vt:lpstr>
      <vt:lpstr>Validation Page: Quicklook / Expedited</vt:lpstr>
      <vt:lpstr>Validation Webpage: Comparisons</vt:lpstr>
      <vt:lpstr>Science Highlights: Validation Studies</vt:lpstr>
      <vt:lpstr>SH: Composite Data Sets</vt:lpstr>
      <vt:lpstr>SH: Hunga Tonga Eruption</vt:lpstr>
      <vt:lpstr>SH: PSD Estimates</vt:lpstr>
      <vt:lpstr>New Data Version: 6.0</vt:lpstr>
      <vt:lpstr>Impact on Aerosol</vt:lpstr>
      <vt:lpstr>Impact on Trace Gas Species</vt:lpstr>
      <vt:lpstr>Future Version Work</vt:lpstr>
      <vt:lpstr>Mission Outlook</vt:lpstr>
      <vt:lpstr>Future Needs</vt:lpstr>
      <vt:lpstr>SAGE IV Concept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Damadeo, Robert (LARC-E303)</dc:creator>
  <cp:lastModifiedBy>Damadeo, Robert (LARC-E303)</cp:lastModifiedBy>
  <cp:revision>58</cp:revision>
  <dcterms:created xsi:type="dcterms:W3CDTF">2025-04-09T16:53:26Z</dcterms:created>
  <dcterms:modified xsi:type="dcterms:W3CDTF">2025-05-30T13:11:20Z</dcterms:modified>
</cp:coreProperties>
</file>