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Lst>
  <p:sldSz cx="438912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CC33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18"/>
    <p:restoredTop sz="94688"/>
  </p:normalViewPr>
  <p:slideViewPr>
    <p:cSldViewPr snapToGrid="0">
      <p:cViewPr varScale="1">
        <p:scale>
          <a:sx n="20" d="100"/>
          <a:sy n="20" d="100"/>
        </p:scale>
        <p:origin x="246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3"/>
            <a:ext cx="37307520" cy="1337056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0171413"/>
            <a:ext cx="32918400" cy="927226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0978E-F9B6-5740-9C7B-C2F91FBB52D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337450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0978E-F9B6-5740-9C7B-C2F91FBB52D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253757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044700"/>
            <a:ext cx="946404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044700"/>
            <a:ext cx="2784348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0978E-F9B6-5740-9C7B-C2F91FBB52D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342932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0978E-F9B6-5740-9C7B-C2F91FBB52D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62816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574541"/>
            <a:ext cx="37856160" cy="1597532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5701001"/>
            <a:ext cx="37856160" cy="8401047"/>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E0978E-F9B6-5740-9C7B-C2F91FBB52D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22402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0978E-F9B6-5740-9C7B-C2F91FBB52D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115459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9414513"/>
            <a:ext cx="18568032"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4028420"/>
            <a:ext cx="1856803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9414513"/>
            <a:ext cx="18659477"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4028420"/>
            <a:ext cx="18659477"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0978E-F9B6-5740-9C7B-C2F91FBB52DA}"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247026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0978E-F9B6-5740-9C7B-C2F91FBB52DA}"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85074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0978E-F9B6-5740-9C7B-C2F91FBB52DA}"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283926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529588"/>
            <a:ext cx="22219920" cy="272923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E0978E-F9B6-5740-9C7B-C2F91FBB52D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388561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7E0978E-F9B6-5740-9C7B-C2F91FBB52D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32676-1A88-B345-BF80-780CC89210F7}" type="slidenum">
              <a:rPr lang="en-US" smtClean="0"/>
              <a:t>‹#›</a:t>
            </a:fld>
            <a:endParaRPr lang="en-US"/>
          </a:p>
        </p:txBody>
      </p:sp>
    </p:spTree>
    <p:extLst>
      <p:ext uri="{BB962C8B-B14F-4D97-AF65-F5344CB8AC3E}">
        <p14:creationId xmlns:p14="http://schemas.microsoft.com/office/powerpoint/2010/main" val="147784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0223500"/>
            <a:ext cx="3785616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5595568"/>
            <a:ext cx="9875520" cy="2044700"/>
          </a:xfrm>
          <a:prstGeom prst="rect">
            <a:avLst/>
          </a:prstGeom>
        </p:spPr>
        <p:txBody>
          <a:bodyPr vert="horz" lIns="91440" tIns="45720" rIns="91440" bIns="45720" rtlCol="0" anchor="ctr"/>
          <a:lstStyle>
            <a:lvl1pPr algn="l">
              <a:defRPr sz="5760">
                <a:solidFill>
                  <a:schemeClr val="tx1">
                    <a:tint val="82000"/>
                  </a:schemeClr>
                </a:solidFill>
              </a:defRPr>
            </a:lvl1pPr>
          </a:lstStyle>
          <a:p>
            <a:fld id="{67E0978E-F9B6-5740-9C7B-C2F91FBB52DA}" type="datetimeFigureOut">
              <a:rPr lang="en-US" smtClean="0"/>
              <a:t>4/11/2025</a:t>
            </a:fld>
            <a:endParaRPr lang="en-US"/>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91440" tIns="45720" rIns="91440" bIns="45720" rtlCol="0" anchor="ctr"/>
          <a:lstStyle>
            <a:lvl1pPr algn="r">
              <a:defRPr sz="5760">
                <a:solidFill>
                  <a:schemeClr val="tx1">
                    <a:tint val="82000"/>
                  </a:schemeClr>
                </a:solidFill>
              </a:defRPr>
            </a:lvl1pPr>
          </a:lstStyle>
          <a:p>
            <a:fld id="{CD332676-1A88-B345-BF80-780CC89210F7}" type="slidenum">
              <a:rPr lang="en-US" smtClean="0"/>
              <a:t>‹#›</a:t>
            </a:fld>
            <a:endParaRPr lang="en-US"/>
          </a:p>
        </p:txBody>
      </p:sp>
    </p:spTree>
    <p:extLst>
      <p:ext uri="{BB962C8B-B14F-4D97-AF65-F5344CB8AC3E}">
        <p14:creationId xmlns:p14="http://schemas.microsoft.com/office/powerpoint/2010/main" val="10418929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Picture 346">
            <a:extLst>
              <a:ext uri="{FF2B5EF4-FFF2-40B4-BE49-F238E27FC236}">
                <a16:creationId xmlns:a16="http://schemas.microsoft.com/office/drawing/2014/main" id="{405D8F9C-F561-00AE-3611-E5C1A345B5BE}"/>
              </a:ext>
            </a:extLst>
          </p:cNvPr>
          <p:cNvPicPr>
            <a:picLocks noChangeAspect="1"/>
          </p:cNvPicPr>
          <p:nvPr/>
        </p:nvPicPr>
        <p:blipFill rotWithShape="1">
          <a:blip r:embed="rId2"/>
          <a:srcRect r="1221"/>
          <a:stretch/>
        </p:blipFill>
        <p:spPr>
          <a:xfrm>
            <a:off x="8321040" y="18068317"/>
            <a:ext cx="27249120" cy="15434550"/>
          </a:xfrm>
          <a:prstGeom prst="rect">
            <a:avLst/>
          </a:prstGeom>
        </p:spPr>
      </p:pic>
      <p:grpSp>
        <p:nvGrpSpPr>
          <p:cNvPr id="2" name="Group 1">
            <a:extLst>
              <a:ext uri="{FF2B5EF4-FFF2-40B4-BE49-F238E27FC236}">
                <a16:creationId xmlns:a16="http://schemas.microsoft.com/office/drawing/2014/main" id="{2573D421-418C-BE0E-A9CE-2B0858EE788B}"/>
              </a:ext>
            </a:extLst>
          </p:cNvPr>
          <p:cNvGrpSpPr/>
          <p:nvPr/>
        </p:nvGrpSpPr>
        <p:grpSpPr>
          <a:xfrm>
            <a:off x="457200" y="696688"/>
            <a:ext cx="42976800" cy="37120283"/>
            <a:chOff x="496253" y="631373"/>
            <a:chExt cx="36462135" cy="42367200"/>
          </a:xfrm>
        </p:grpSpPr>
        <p:sp>
          <p:nvSpPr>
            <p:cNvPr id="4" name="Rectangle 3">
              <a:extLst>
                <a:ext uri="{FF2B5EF4-FFF2-40B4-BE49-F238E27FC236}">
                  <a16:creationId xmlns:a16="http://schemas.microsoft.com/office/drawing/2014/main" id="{575A51FC-EE1F-5A2E-2282-FC98D03C50ED}"/>
                </a:ext>
              </a:extLst>
            </p:cNvPr>
            <p:cNvSpPr/>
            <p:nvPr/>
          </p:nvSpPr>
          <p:spPr>
            <a:xfrm>
              <a:off x="496253" y="633635"/>
              <a:ext cx="36445508" cy="57508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82"/>
            </a:p>
          </p:txBody>
        </p:sp>
        <p:sp>
          <p:nvSpPr>
            <p:cNvPr id="5" name="Rectangle 4">
              <a:extLst>
                <a:ext uri="{FF2B5EF4-FFF2-40B4-BE49-F238E27FC236}">
                  <a16:creationId xmlns:a16="http://schemas.microsoft.com/office/drawing/2014/main" id="{40AA71C8-5BB8-0193-C95F-745CA26152F8}"/>
                </a:ext>
              </a:extLst>
            </p:cNvPr>
            <p:cNvSpPr/>
            <p:nvPr/>
          </p:nvSpPr>
          <p:spPr>
            <a:xfrm>
              <a:off x="502921" y="631373"/>
              <a:ext cx="36440645" cy="42367200"/>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82"/>
            </a:p>
          </p:txBody>
        </p:sp>
        <p:sp>
          <p:nvSpPr>
            <p:cNvPr id="8" name="Rectangle 7">
              <a:extLst>
                <a:ext uri="{FF2B5EF4-FFF2-40B4-BE49-F238E27FC236}">
                  <a16:creationId xmlns:a16="http://schemas.microsoft.com/office/drawing/2014/main" id="{6E7818B0-F24F-14F2-0F2F-810AF534E72E}"/>
                </a:ext>
              </a:extLst>
            </p:cNvPr>
            <p:cNvSpPr/>
            <p:nvPr/>
          </p:nvSpPr>
          <p:spPr>
            <a:xfrm>
              <a:off x="502921" y="6544125"/>
              <a:ext cx="36455467" cy="14199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82"/>
            </a:p>
          </p:txBody>
        </p:sp>
      </p:grpSp>
      <p:pic>
        <p:nvPicPr>
          <p:cNvPr id="6" name="Picture 5">
            <a:extLst>
              <a:ext uri="{FF2B5EF4-FFF2-40B4-BE49-F238E27FC236}">
                <a16:creationId xmlns:a16="http://schemas.microsoft.com/office/drawing/2014/main" id="{CC1BEBB8-CE78-C5BE-672C-261DE068E97F}"/>
              </a:ext>
            </a:extLst>
          </p:cNvPr>
          <p:cNvPicPr>
            <a:picLocks noChangeAspect="1"/>
          </p:cNvPicPr>
          <p:nvPr/>
        </p:nvPicPr>
        <p:blipFill>
          <a:blip r:embed="rId3"/>
          <a:stretch>
            <a:fillRect/>
          </a:stretch>
        </p:blipFill>
        <p:spPr>
          <a:xfrm>
            <a:off x="32273686" y="0"/>
            <a:ext cx="12597228" cy="5969990"/>
          </a:xfrm>
          <a:prstGeom prst="rect">
            <a:avLst/>
          </a:prstGeom>
        </p:spPr>
      </p:pic>
      <p:sp>
        <p:nvSpPr>
          <p:cNvPr id="9" name="Text Placeholder 24">
            <a:extLst>
              <a:ext uri="{FF2B5EF4-FFF2-40B4-BE49-F238E27FC236}">
                <a16:creationId xmlns:a16="http://schemas.microsoft.com/office/drawing/2014/main" id="{8E1A0017-ECB1-6990-61A4-C5BF59E00D4E}"/>
              </a:ext>
            </a:extLst>
          </p:cNvPr>
          <p:cNvSpPr txBox="1">
            <a:spLocks/>
          </p:cNvSpPr>
          <p:nvPr/>
        </p:nvSpPr>
        <p:spPr>
          <a:xfrm>
            <a:off x="548640" y="6002045"/>
            <a:ext cx="42766342" cy="868138"/>
          </a:xfrm>
          <a:prstGeom prst="rect">
            <a:avLst/>
          </a:prstGeom>
        </p:spPr>
        <p:txBody>
          <a:bodyPr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Cheryl Alexander, Scott Bellamy, Zach Greenwood, Dennis Harris, Solveig Irvine, Brian Key, Brian Mulac, Kevin Sykes, </a:t>
            </a:r>
            <a:r>
              <a:rPr lang="en-US" b="1" dirty="0"/>
              <a:t>Brad Zavodsky; NASA Marshall Space Flight Center (ST30)</a:t>
            </a:r>
            <a:endParaRPr lang="en-US" dirty="0"/>
          </a:p>
        </p:txBody>
      </p:sp>
      <p:sp>
        <p:nvSpPr>
          <p:cNvPr id="12" name="Text Placeholder 2">
            <a:extLst>
              <a:ext uri="{FF2B5EF4-FFF2-40B4-BE49-F238E27FC236}">
                <a16:creationId xmlns:a16="http://schemas.microsoft.com/office/drawing/2014/main" id="{D9A8CEF7-0FC8-DFEF-81E0-6866C3329A73}"/>
              </a:ext>
            </a:extLst>
          </p:cNvPr>
          <p:cNvSpPr txBox="1">
            <a:spLocks/>
          </p:cNvSpPr>
          <p:nvPr/>
        </p:nvSpPr>
        <p:spPr>
          <a:xfrm>
            <a:off x="1309498" y="1306056"/>
            <a:ext cx="32294701" cy="4441825"/>
          </a:xfrm>
          <a:prstGeom prst="rect">
            <a:avLst/>
          </a:prstGeom>
        </p:spPr>
        <p:txBody>
          <a:bodyPr/>
          <a:lstStyle>
            <a:lvl1pPr marL="0" indent="0" algn="l" defTabSz="914400" rtl="0" eaLnBrk="1" latinLnBrk="0" hangingPunct="1">
              <a:lnSpc>
                <a:spcPct val="90000"/>
              </a:lnSpc>
              <a:spcBef>
                <a:spcPts val="1000"/>
              </a:spcBef>
              <a:buFontTx/>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800" dirty="0"/>
              <a:t>Overview of the Planetary Missions Program Office</a:t>
            </a:r>
          </a:p>
        </p:txBody>
      </p:sp>
      <p:sp>
        <p:nvSpPr>
          <p:cNvPr id="14" name="TextBox 13">
            <a:extLst>
              <a:ext uri="{FF2B5EF4-FFF2-40B4-BE49-F238E27FC236}">
                <a16:creationId xmlns:a16="http://schemas.microsoft.com/office/drawing/2014/main" id="{578FF027-31BA-FBAF-E675-2708137B8E4E}"/>
              </a:ext>
            </a:extLst>
          </p:cNvPr>
          <p:cNvSpPr txBox="1"/>
          <p:nvPr/>
        </p:nvSpPr>
        <p:spPr>
          <a:xfrm>
            <a:off x="8323357" y="33649920"/>
            <a:ext cx="8469157" cy="3970318"/>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Psyche </a:t>
            </a:r>
          </a:p>
          <a:p>
            <a:pPr marL="228600" indent="-228600"/>
            <a:r>
              <a:rPr lang="en-US" sz="2800" dirty="0">
                <a:solidFill>
                  <a:schemeClr val="tx1">
                    <a:lumMod val="50000"/>
                    <a:lumOff val="50000"/>
                  </a:schemeClr>
                </a:solidFill>
                <a:latin typeface="Arial Rounded MT Bold" panose="020F0704030504030204" pitchFamily="34" charset="0"/>
              </a:rPr>
              <a:t>PI:  Lindy Elkins-Tanton (Arizona State University)</a:t>
            </a:r>
          </a:p>
          <a:p>
            <a:pPr marL="228600" indent="-228600"/>
            <a:r>
              <a:rPr lang="en-US" sz="2800" dirty="0">
                <a:solidFill>
                  <a:schemeClr val="tx1">
                    <a:lumMod val="50000"/>
                    <a:lumOff val="50000"/>
                  </a:schemeClr>
                </a:solidFill>
                <a:latin typeface="Arial Rounded MT Bold" panose="020F0704030504030204" pitchFamily="34" charset="0"/>
              </a:rPr>
              <a:t>Mission Manager: Zach Greenwood</a:t>
            </a:r>
          </a:p>
          <a:p>
            <a:pPr marL="228600" indent="-228600"/>
            <a:r>
              <a:rPr lang="en-US" sz="2800" dirty="0">
                <a:solidFill>
                  <a:schemeClr val="tx1">
                    <a:lumMod val="50000"/>
                    <a:lumOff val="50000"/>
                  </a:schemeClr>
                </a:solidFill>
                <a:latin typeface="Arial Rounded MT Bold" panose="020F0704030504030204" pitchFamily="34" charset="0"/>
              </a:rPr>
              <a:t>Destination:  </a:t>
            </a:r>
            <a:r>
              <a:rPr lang="fr-FR" sz="2800" dirty="0">
                <a:solidFill>
                  <a:schemeClr val="tx1">
                    <a:lumMod val="50000"/>
                    <a:lumOff val="50000"/>
                  </a:schemeClr>
                </a:solidFill>
                <a:latin typeface="Arial Rounded MT Bold" panose="020F0704030504030204" pitchFamily="34" charset="0"/>
              </a:rPr>
              <a:t>Unique </a:t>
            </a:r>
            <a:r>
              <a:rPr lang="fr-FR" sz="2800" dirty="0" err="1">
                <a:solidFill>
                  <a:schemeClr val="tx1">
                    <a:lumMod val="50000"/>
                    <a:lumOff val="50000"/>
                  </a:schemeClr>
                </a:solidFill>
                <a:latin typeface="Arial Rounded MT Bold" panose="020F0704030504030204" pitchFamily="34" charset="0"/>
              </a:rPr>
              <a:t>metal</a:t>
            </a:r>
            <a:r>
              <a:rPr lang="fr-FR" sz="2800" dirty="0">
                <a:solidFill>
                  <a:schemeClr val="tx1">
                    <a:lumMod val="50000"/>
                    <a:lumOff val="50000"/>
                  </a:schemeClr>
                </a:solidFill>
                <a:latin typeface="Arial Rounded MT Bold" panose="020F0704030504030204" pitchFamily="34" charset="0"/>
              </a:rPr>
              <a:t> </a:t>
            </a:r>
            <a:r>
              <a:rPr lang="fr-FR" sz="2800" dirty="0" err="1">
                <a:solidFill>
                  <a:schemeClr val="tx1">
                    <a:lumMod val="50000"/>
                    <a:lumOff val="50000"/>
                  </a:schemeClr>
                </a:solidFill>
                <a:latin typeface="Arial Rounded MT Bold" panose="020F0704030504030204" pitchFamily="34" charset="0"/>
              </a:rPr>
              <a:t>asteroid</a:t>
            </a:r>
            <a:r>
              <a:rPr lang="fr-FR" sz="2800" dirty="0">
                <a:solidFill>
                  <a:schemeClr val="tx1">
                    <a:lumMod val="50000"/>
                    <a:lumOff val="50000"/>
                  </a:schemeClr>
                </a:solidFill>
                <a:latin typeface="Arial Rounded MT Bold" panose="020F0704030504030204" pitchFamily="34" charset="0"/>
              </a:rPr>
              <a:t>, 16 </a:t>
            </a:r>
            <a:r>
              <a:rPr lang="fr-FR" sz="2800" dirty="0" err="1">
                <a:solidFill>
                  <a:schemeClr val="tx1">
                    <a:lumMod val="50000"/>
                    <a:lumOff val="50000"/>
                  </a:schemeClr>
                </a:solidFill>
                <a:latin typeface="Arial Rounded MT Bold" panose="020F0704030504030204" pitchFamily="34" charset="0"/>
              </a:rPr>
              <a:t>Psyche</a:t>
            </a:r>
            <a:endParaRPr lang="en-US" sz="2800" dirty="0">
              <a:solidFill>
                <a:schemeClr val="tx1">
                  <a:lumMod val="50000"/>
                  <a:lumOff val="50000"/>
                </a:schemeClr>
              </a:solidFill>
              <a:latin typeface="Arial Rounded MT Bold" panose="020F0704030504030204" pitchFamily="34" charset="0"/>
            </a:endParaRPr>
          </a:p>
          <a:p>
            <a:pPr marL="228600" indent="-228600"/>
            <a:r>
              <a:rPr lang="en-US" sz="2800" dirty="0">
                <a:solidFill>
                  <a:schemeClr val="tx1">
                    <a:lumMod val="50000"/>
                    <a:lumOff val="50000"/>
                  </a:schemeClr>
                </a:solidFill>
                <a:latin typeface="Arial Rounded MT Bold" panose="020F0704030504030204" pitchFamily="34" charset="0"/>
              </a:rPr>
              <a:t>Current Phase: E; Launched Oct 2023</a:t>
            </a:r>
          </a:p>
          <a:p>
            <a:pPr marL="228600" indent="-228600"/>
            <a:r>
              <a:rPr lang="en-US" sz="2800" dirty="0">
                <a:solidFill>
                  <a:schemeClr val="tx1">
                    <a:lumMod val="50000"/>
                    <a:lumOff val="50000"/>
                  </a:schemeClr>
                </a:solidFill>
                <a:latin typeface="Arial Rounded MT Bold" panose="020F0704030504030204" pitchFamily="34" charset="0"/>
              </a:rPr>
              <a:t>Recent Accomplishments: Continued cruise</a:t>
            </a:r>
          </a:p>
          <a:p>
            <a:pPr marL="228600" indent="-228600"/>
            <a:r>
              <a:rPr lang="en-US" sz="2800" dirty="0">
                <a:solidFill>
                  <a:schemeClr val="tx1">
                    <a:lumMod val="50000"/>
                    <a:lumOff val="50000"/>
                  </a:schemeClr>
                </a:solidFill>
                <a:latin typeface="Arial Rounded MT Bold" panose="020F0704030504030204" pitchFamily="34" charset="0"/>
              </a:rPr>
              <a:t>Upcoming Milestones: Mars Gravity Assist May 2026; arrival at Psyche Aug 2029</a:t>
            </a:r>
            <a:endParaRPr lang="en-US" sz="2800" dirty="0">
              <a:solidFill>
                <a:schemeClr val="tx1">
                  <a:lumMod val="50000"/>
                  <a:lumOff val="50000"/>
                </a:schemeClr>
              </a:solidFill>
            </a:endParaRPr>
          </a:p>
        </p:txBody>
      </p:sp>
      <p:sp>
        <p:nvSpPr>
          <p:cNvPr id="15" name="TextBox 14">
            <a:extLst>
              <a:ext uri="{FF2B5EF4-FFF2-40B4-BE49-F238E27FC236}">
                <a16:creationId xmlns:a16="http://schemas.microsoft.com/office/drawing/2014/main" id="{8B56E1EF-5767-A737-A0D6-D0B4491C490E}"/>
              </a:ext>
            </a:extLst>
          </p:cNvPr>
          <p:cNvSpPr txBox="1"/>
          <p:nvPr/>
        </p:nvSpPr>
        <p:spPr>
          <a:xfrm>
            <a:off x="16727200" y="13748655"/>
            <a:ext cx="7955280" cy="3970318"/>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VenSAR (EnVision)</a:t>
            </a:r>
            <a:r>
              <a:rPr lang="en-US" sz="2800" b="1" baseline="30000" dirty="0">
                <a:solidFill>
                  <a:schemeClr val="bg1"/>
                </a:solidFill>
                <a:latin typeface="Arial Rounded MT Bold" panose="020F0704030504030204" pitchFamily="34" charset="0"/>
              </a:rPr>
              <a:t> </a:t>
            </a:r>
            <a:r>
              <a:rPr lang="en-US" sz="2800" b="1" baseline="30000" dirty="0">
                <a:solidFill>
                  <a:schemeClr val="tx1">
                    <a:lumMod val="50000"/>
                    <a:lumOff val="50000"/>
                  </a:schemeClr>
                </a:solidFill>
                <a:latin typeface="Arial Rounded MT Bold" panose="020F0704030504030204" pitchFamily="34" charset="0"/>
              </a:rPr>
              <a:t>†</a:t>
            </a:r>
            <a:endParaRPr lang="en-US" sz="2800" b="1" dirty="0">
              <a:solidFill>
                <a:schemeClr val="tx1">
                  <a:lumMod val="50000"/>
                  <a:lumOff val="50000"/>
                </a:schemeClr>
              </a:solidFill>
              <a:latin typeface="Arial Rounded MT Bold" panose="020F0704030504030204" pitchFamily="34" charset="0"/>
            </a:endParaRPr>
          </a:p>
          <a:p>
            <a:pPr marL="228600" indent="-228600"/>
            <a:r>
              <a:rPr lang="en-US" sz="2800" dirty="0">
                <a:solidFill>
                  <a:schemeClr val="tx1">
                    <a:lumMod val="50000"/>
                    <a:lumOff val="50000"/>
                  </a:schemeClr>
                </a:solidFill>
                <a:latin typeface="Arial Rounded MT Bold" panose="020F0704030504030204" pitchFamily="34" charset="0"/>
              </a:rPr>
              <a:t>PM: Sarah Gavit  (JPL)</a:t>
            </a:r>
          </a:p>
          <a:p>
            <a:pPr marL="228600" indent="-228600"/>
            <a:r>
              <a:rPr lang="en-US" sz="2800" dirty="0">
                <a:solidFill>
                  <a:schemeClr val="tx1">
                    <a:lumMod val="50000"/>
                    <a:lumOff val="50000"/>
                  </a:schemeClr>
                </a:solidFill>
                <a:latin typeface="Arial Rounded MT Bold" panose="020F0704030504030204" pitchFamily="34" charset="0"/>
              </a:rPr>
              <a:t>Mission Manager: Brad Zavodsky</a:t>
            </a:r>
          </a:p>
          <a:p>
            <a:pPr marL="228600" indent="-228600"/>
            <a:r>
              <a:rPr lang="en-US" sz="2800" dirty="0">
                <a:solidFill>
                  <a:schemeClr val="tx1">
                    <a:lumMod val="50000"/>
                    <a:lumOff val="50000"/>
                  </a:schemeClr>
                </a:solidFill>
                <a:latin typeface="Arial Rounded MT Bold" panose="020F0704030504030204" pitchFamily="34" charset="0"/>
              </a:rPr>
              <a:t>Destination: Venus</a:t>
            </a:r>
          </a:p>
          <a:p>
            <a:pPr marL="228600" indent="-228600"/>
            <a:r>
              <a:rPr lang="en-US" sz="2800" dirty="0">
                <a:solidFill>
                  <a:schemeClr val="tx1">
                    <a:lumMod val="50000"/>
                    <a:lumOff val="50000"/>
                  </a:schemeClr>
                </a:solidFill>
                <a:latin typeface="Arial Rounded MT Bold" panose="020F0704030504030204" pitchFamily="34" charset="0"/>
              </a:rPr>
              <a:t>Current Phase: B; Launch </a:t>
            </a:r>
            <a:r>
              <a:rPr lang="en-US" sz="2800">
                <a:solidFill>
                  <a:schemeClr val="tx1">
                    <a:lumMod val="50000"/>
                    <a:lumOff val="50000"/>
                  </a:schemeClr>
                </a:solidFill>
                <a:latin typeface="Arial Rounded MT Bold" panose="020F0704030504030204" pitchFamily="34" charset="0"/>
              </a:rPr>
              <a:t>Nov 2031</a:t>
            </a:r>
            <a:endParaRPr lang="en-US" sz="2800" dirty="0">
              <a:solidFill>
                <a:schemeClr val="tx1">
                  <a:lumMod val="50000"/>
                  <a:lumOff val="50000"/>
                </a:schemeClr>
              </a:solidFill>
              <a:latin typeface="Arial Rounded MT Bold" panose="020F0704030504030204" pitchFamily="34" charset="0"/>
            </a:endParaRPr>
          </a:p>
          <a:p>
            <a:pPr marL="228600" indent="-228600"/>
            <a:r>
              <a:rPr lang="en-US" sz="2800" dirty="0">
                <a:solidFill>
                  <a:schemeClr val="tx1">
                    <a:lumMod val="50000"/>
                    <a:lumOff val="50000"/>
                  </a:schemeClr>
                </a:solidFill>
                <a:latin typeface="Arial Rounded MT Bold" panose="020F0704030504030204" pitchFamily="34" charset="0"/>
              </a:rPr>
              <a:t>Recent Accomplishments: Spacecraft selected; ongoing co-engineering meetings</a:t>
            </a:r>
          </a:p>
          <a:p>
            <a:pPr marL="228600" indent="-228600"/>
            <a:r>
              <a:rPr lang="en-US" sz="2800" dirty="0">
                <a:solidFill>
                  <a:schemeClr val="tx1">
                    <a:lumMod val="50000"/>
                    <a:lumOff val="50000"/>
                  </a:schemeClr>
                </a:solidFill>
                <a:latin typeface="Arial Rounded MT Bold" panose="020F0704030504030204" pitchFamily="34" charset="0"/>
              </a:rPr>
              <a:t>Upcoming Milestones: PDR Nov 2025; KDP-C Feb 2026</a:t>
            </a:r>
          </a:p>
        </p:txBody>
      </p:sp>
      <p:sp>
        <p:nvSpPr>
          <p:cNvPr id="17" name="TextBox 16">
            <a:extLst>
              <a:ext uri="{FF2B5EF4-FFF2-40B4-BE49-F238E27FC236}">
                <a16:creationId xmlns:a16="http://schemas.microsoft.com/office/drawing/2014/main" id="{E759300C-DD69-16B6-9C78-46453AB411DD}"/>
              </a:ext>
            </a:extLst>
          </p:cNvPr>
          <p:cNvSpPr txBox="1"/>
          <p:nvPr/>
        </p:nvSpPr>
        <p:spPr>
          <a:xfrm>
            <a:off x="548640" y="22891369"/>
            <a:ext cx="7315200" cy="5693866"/>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MEGANE and P-Sampler (MMX)</a:t>
            </a:r>
            <a:r>
              <a:rPr lang="en-US" sz="2800" b="1" baseline="30000" dirty="0">
                <a:solidFill>
                  <a:schemeClr val="bg1"/>
                </a:solidFill>
                <a:latin typeface="Arial Rounded MT Bold" panose="020F0704030504030204" pitchFamily="34" charset="0"/>
              </a:rPr>
              <a:t> </a:t>
            </a:r>
            <a:r>
              <a:rPr lang="en-US" sz="2800" b="1" baseline="30000" dirty="0">
                <a:solidFill>
                  <a:schemeClr val="tx1">
                    <a:lumMod val="50000"/>
                    <a:lumOff val="50000"/>
                  </a:schemeClr>
                </a:solidFill>
                <a:latin typeface="Arial Rounded MT Bold" panose="020F0704030504030204" pitchFamily="34" charset="0"/>
              </a:rPr>
              <a:t>†</a:t>
            </a:r>
            <a:endParaRPr lang="en-US" sz="2800" b="1" dirty="0">
              <a:solidFill>
                <a:schemeClr val="tx1">
                  <a:lumMod val="50000"/>
                  <a:lumOff val="50000"/>
                </a:schemeClr>
              </a:solidFill>
              <a:latin typeface="Arial Rounded MT Bold" panose="020F0704030504030204" pitchFamily="34" charset="0"/>
            </a:endParaRPr>
          </a:p>
          <a:p>
            <a:pPr marL="228600" indent="-228600"/>
            <a:r>
              <a:rPr lang="en-US" sz="2800" dirty="0">
                <a:solidFill>
                  <a:schemeClr val="tx1">
                    <a:lumMod val="50000"/>
                    <a:lumOff val="50000"/>
                  </a:schemeClr>
                </a:solidFill>
                <a:latin typeface="Arial Rounded MT Bold" panose="020F0704030504030204" pitchFamily="34" charset="0"/>
              </a:rPr>
              <a:t>PI:  David Lawrence (APL; MEGANE) / Kris Zacny (Honeybee; P-Sampler)</a:t>
            </a:r>
          </a:p>
          <a:p>
            <a:pPr marL="228600" indent="-228600"/>
            <a:r>
              <a:rPr lang="en-US" sz="2800" dirty="0">
                <a:solidFill>
                  <a:schemeClr val="tx1">
                    <a:lumMod val="50000"/>
                    <a:lumOff val="50000"/>
                  </a:schemeClr>
                </a:solidFill>
                <a:latin typeface="Arial Rounded MT Bold" panose="020F0704030504030204" pitchFamily="34" charset="0"/>
              </a:rPr>
              <a:t>Mission Manager: Dennis Harris</a:t>
            </a:r>
          </a:p>
          <a:p>
            <a:pPr marL="228600" indent="-228600"/>
            <a:r>
              <a:rPr lang="en-US" sz="2800" dirty="0">
                <a:solidFill>
                  <a:schemeClr val="tx1">
                    <a:lumMod val="50000"/>
                    <a:lumOff val="50000"/>
                  </a:schemeClr>
                </a:solidFill>
                <a:latin typeface="Arial Rounded MT Bold" panose="020F0704030504030204" pitchFamily="34" charset="0"/>
              </a:rPr>
              <a:t>Destinations: Mars’ moons </a:t>
            </a:r>
            <a:r>
              <a:rPr lang="en-US" sz="2800" dirty="0" err="1">
                <a:solidFill>
                  <a:schemeClr val="tx1">
                    <a:lumMod val="50000"/>
                    <a:lumOff val="50000"/>
                  </a:schemeClr>
                </a:solidFill>
                <a:latin typeface="Arial Rounded MT Bold" panose="020F0704030504030204" pitchFamily="34" charset="0"/>
              </a:rPr>
              <a:t>Phobos</a:t>
            </a:r>
            <a:r>
              <a:rPr lang="en-US" sz="2800" dirty="0">
                <a:solidFill>
                  <a:schemeClr val="tx1">
                    <a:lumMod val="50000"/>
                    <a:lumOff val="50000"/>
                  </a:schemeClr>
                </a:solidFill>
                <a:latin typeface="Arial Rounded MT Bold" panose="020F0704030504030204" pitchFamily="34" charset="0"/>
              </a:rPr>
              <a:t> &amp; Deimos</a:t>
            </a:r>
          </a:p>
          <a:p>
            <a:pPr marL="228600" indent="-228600"/>
            <a:r>
              <a:rPr lang="en-US" sz="2800" dirty="0">
                <a:solidFill>
                  <a:schemeClr val="tx1">
                    <a:lumMod val="50000"/>
                    <a:lumOff val="50000"/>
                  </a:schemeClr>
                </a:solidFill>
                <a:latin typeface="Arial Rounded MT Bold" panose="020F0704030504030204" pitchFamily="34" charset="0"/>
              </a:rPr>
              <a:t>Current Phase: D; Launch Sep 2026</a:t>
            </a:r>
          </a:p>
          <a:p>
            <a:pPr marL="228600" indent="-228600"/>
            <a:r>
              <a:rPr lang="en-US" sz="2800" dirty="0">
                <a:solidFill>
                  <a:schemeClr val="tx1">
                    <a:lumMod val="50000"/>
                    <a:lumOff val="50000"/>
                  </a:schemeClr>
                </a:solidFill>
                <a:latin typeface="Arial Rounded MT Bold" panose="020F0704030504030204" pitchFamily="34" charset="0"/>
              </a:rPr>
              <a:t>Recent Accomplishments: flight hardware integrated to spacecraft; began environmental test campaign</a:t>
            </a:r>
          </a:p>
          <a:p>
            <a:pPr marL="228600" indent="-228600"/>
            <a:r>
              <a:rPr lang="en-US" sz="2800" dirty="0">
                <a:solidFill>
                  <a:schemeClr val="tx1">
                    <a:lumMod val="50000"/>
                    <a:lumOff val="50000"/>
                  </a:schemeClr>
                </a:solidFill>
                <a:latin typeface="Arial Rounded MT Bold" panose="020F0704030504030204" pitchFamily="34" charset="0"/>
              </a:rPr>
              <a:t>Upcoming Milestones: arrive at Phobos and land in 2027; sample return to Earth in 2031</a:t>
            </a:r>
            <a:endParaRPr lang="en-US" sz="2800" dirty="0">
              <a:solidFill>
                <a:schemeClr val="tx1">
                  <a:lumMod val="50000"/>
                  <a:lumOff val="50000"/>
                </a:schemeClr>
              </a:solidFill>
            </a:endParaRPr>
          </a:p>
        </p:txBody>
      </p:sp>
      <p:sp>
        <p:nvSpPr>
          <p:cNvPr id="18" name="TextBox 17">
            <a:extLst>
              <a:ext uri="{FF2B5EF4-FFF2-40B4-BE49-F238E27FC236}">
                <a16:creationId xmlns:a16="http://schemas.microsoft.com/office/drawing/2014/main" id="{FE654BEE-B4AA-33B5-71D3-EAEC4E3EC295}"/>
              </a:ext>
            </a:extLst>
          </p:cNvPr>
          <p:cNvSpPr txBox="1"/>
          <p:nvPr/>
        </p:nvSpPr>
        <p:spPr>
          <a:xfrm>
            <a:off x="548640" y="28883476"/>
            <a:ext cx="7315200" cy="4401205"/>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Lucy </a:t>
            </a:r>
          </a:p>
          <a:p>
            <a:pPr marL="228600" indent="-228600"/>
            <a:r>
              <a:rPr lang="en-US" sz="2800" dirty="0">
                <a:solidFill>
                  <a:schemeClr val="tx1">
                    <a:lumMod val="50000"/>
                    <a:lumOff val="50000"/>
                  </a:schemeClr>
                </a:solidFill>
                <a:latin typeface="Arial Rounded MT Bold" panose="020F0704030504030204" pitchFamily="34" charset="0"/>
              </a:rPr>
              <a:t>PI:  Hal </a:t>
            </a:r>
            <a:r>
              <a:rPr lang="en-US" sz="2800" dirty="0" err="1">
                <a:solidFill>
                  <a:schemeClr val="tx1">
                    <a:lumMod val="50000"/>
                    <a:lumOff val="50000"/>
                  </a:schemeClr>
                </a:solidFill>
                <a:latin typeface="Arial Rounded MT Bold" panose="020F0704030504030204" pitchFamily="34" charset="0"/>
              </a:rPr>
              <a:t>Levison</a:t>
            </a:r>
            <a:r>
              <a:rPr lang="en-US" sz="2800" dirty="0">
                <a:solidFill>
                  <a:schemeClr val="tx1">
                    <a:lumMod val="50000"/>
                    <a:lumOff val="50000"/>
                  </a:schemeClr>
                </a:solidFill>
                <a:latin typeface="Arial Rounded MT Bold" panose="020F0704030504030204" pitchFamily="34" charset="0"/>
              </a:rPr>
              <a:t> (</a:t>
            </a:r>
            <a:r>
              <a:rPr lang="en-US" sz="2800" dirty="0" err="1">
                <a:solidFill>
                  <a:schemeClr val="tx1">
                    <a:lumMod val="50000"/>
                    <a:lumOff val="50000"/>
                  </a:schemeClr>
                </a:solidFill>
                <a:latin typeface="Arial Rounded MT Bold" panose="020F0704030504030204" pitchFamily="34" charset="0"/>
              </a:rPr>
              <a:t>SwRI</a:t>
            </a:r>
            <a:r>
              <a:rPr lang="en-US" sz="2800" dirty="0">
                <a:solidFill>
                  <a:schemeClr val="tx1">
                    <a:lumMod val="50000"/>
                    <a:lumOff val="50000"/>
                  </a:schemeClr>
                </a:solidFill>
                <a:latin typeface="Arial Rounded MT Bold" panose="020F0704030504030204" pitchFamily="34" charset="0"/>
              </a:rPr>
              <a:t>)</a:t>
            </a:r>
          </a:p>
          <a:p>
            <a:pPr marL="228600" indent="-228600"/>
            <a:r>
              <a:rPr lang="en-US" sz="2800" dirty="0">
                <a:solidFill>
                  <a:schemeClr val="tx1">
                    <a:lumMod val="50000"/>
                    <a:lumOff val="50000"/>
                  </a:schemeClr>
                </a:solidFill>
                <a:latin typeface="Arial Rounded MT Bold" panose="020F0704030504030204" pitchFamily="34" charset="0"/>
              </a:rPr>
              <a:t>Mission Manager:  Kevin Sykes</a:t>
            </a:r>
          </a:p>
          <a:p>
            <a:pPr marL="228600" indent="-228600"/>
            <a:r>
              <a:rPr lang="en-US" sz="2800" dirty="0">
                <a:solidFill>
                  <a:schemeClr val="tx1">
                    <a:lumMod val="50000"/>
                    <a:lumOff val="50000"/>
                  </a:schemeClr>
                </a:solidFill>
                <a:latin typeface="Arial Rounded MT Bold" panose="020F0704030504030204" pitchFamily="34" charset="0"/>
              </a:rPr>
              <a:t>Destination: The Trojan Asteroids</a:t>
            </a:r>
          </a:p>
          <a:p>
            <a:pPr marL="228600" indent="-228600"/>
            <a:r>
              <a:rPr lang="en-US" sz="2800" dirty="0">
                <a:solidFill>
                  <a:schemeClr val="tx1">
                    <a:lumMod val="50000"/>
                    <a:lumOff val="50000"/>
                  </a:schemeClr>
                </a:solidFill>
                <a:latin typeface="Arial Rounded MT Bold" panose="020F0704030504030204" pitchFamily="34" charset="0"/>
              </a:rPr>
              <a:t>Current Phase:  E; Launched Oct 2021</a:t>
            </a:r>
          </a:p>
          <a:p>
            <a:pPr marL="228600" indent="-228600"/>
            <a:r>
              <a:rPr lang="en-US" sz="2800" dirty="0">
                <a:solidFill>
                  <a:schemeClr val="tx1">
                    <a:lumMod val="50000"/>
                    <a:lumOff val="50000"/>
                  </a:schemeClr>
                </a:solidFill>
                <a:latin typeface="Arial Rounded MT Bold" panose="020F0704030504030204" pitchFamily="34" charset="0"/>
              </a:rPr>
              <a:t>Recent Accomplishments: Earth Gravity Assist Dec 2024</a:t>
            </a:r>
          </a:p>
          <a:p>
            <a:pPr marL="228600" indent="-228600"/>
            <a:r>
              <a:rPr lang="en-US" sz="2800" dirty="0">
                <a:solidFill>
                  <a:schemeClr val="tx1">
                    <a:lumMod val="50000"/>
                    <a:lumOff val="50000"/>
                  </a:schemeClr>
                </a:solidFill>
                <a:latin typeface="Arial Rounded MT Bold" panose="020F0704030504030204" pitchFamily="34" charset="0"/>
              </a:rPr>
              <a:t>Upcoming Milestones: Encounter with asteroid </a:t>
            </a:r>
            <a:r>
              <a:rPr lang="en-US" sz="2800" dirty="0" err="1">
                <a:solidFill>
                  <a:schemeClr val="tx1">
                    <a:lumMod val="50000"/>
                    <a:lumOff val="50000"/>
                  </a:schemeClr>
                </a:solidFill>
                <a:latin typeface="Arial Rounded MT Bold" panose="020F0704030504030204" pitchFamily="34" charset="0"/>
              </a:rPr>
              <a:t>Donaldjohanson</a:t>
            </a:r>
            <a:r>
              <a:rPr lang="en-US" sz="2800" dirty="0">
                <a:solidFill>
                  <a:schemeClr val="tx1">
                    <a:lumMod val="50000"/>
                    <a:lumOff val="50000"/>
                  </a:schemeClr>
                </a:solidFill>
                <a:latin typeface="Arial Rounded MT Bold" panose="020F0704030504030204" pitchFamily="34" charset="0"/>
              </a:rPr>
              <a:t> Apr 2025;  continue Trojan asteroid tour</a:t>
            </a:r>
            <a:endParaRPr lang="en-US" sz="2800" dirty="0">
              <a:solidFill>
                <a:schemeClr val="tx1">
                  <a:lumMod val="50000"/>
                  <a:lumOff val="50000"/>
                </a:schemeClr>
              </a:solidFill>
            </a:endParaRPr>
          </a:p>
        </p:txBody>
      </p:sp>
      <p:sp>
        <p:nvSpPr>
          <p:cNvPr id="19" name="TextBox 18">
            <a:extLst>
              <a:ext uri="{FF2B5EF4-FFF2-40B4-BE49-F238E27FC236}">
                <a16:creationId xmlns:a16="http://schemas.microsoft.com/office/drawing/2014/main" id="{42AF1699-77EA-FB40-3F38-5ADAF7747537}"/>
              </a:ext>
            </a:extLst>
          </p:cNvPr>
          <p:cNvSpPr txBox="1"/>
          <p:nvPr/>
        </p:nvSpPr>
        <p:spPr>
          <a:xfrm>
            <a:off x="17246331" y="33649920"/>
            <a:ext cx="12638723" cy="3970318"/>
          </a:xfrm>
          <a:prstGeom prst="rect">
            <a:avLst/>
          </a:prstGeom>
          <a:solidFill>
            <a:srgbClr val="0070C0"/>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Juno</a:t>
            </a:r>
          </a:p>
          <a:p>
            <a:pPr marL="228600" indent="-228600"/>
            <a:r>
              <a:rPr lang="en-US" sz="2800" dirty="0">
                <a:solidFill>
                  <a:schemeClr val="bg1"/>
                </a:solidFill>
                <a:latin typeface="Arial Rounded MT Bold" panose="020F0704030504030204" pitchFamily="34" charset="0"/>
              </a:rPr>
              <a:t>PI: Scott Bolton (</a:t>
            </a:r>
            <a:r>
              <a:rPr lang="en-US" sz="2800" dirty="0" err="1">
                <a:solidFill>
                  <a:schemeClr val="bg1"/>
                </a:solidFill>
                <a:latin typeface="Arial Rounded MT Bold" panose="020F0704030504030204" pitchFamily="34" charset="0"/>
              </a:rPr>
              <a:t>SwRI</a:t>
            </a:r>
            <a:r>
              <a:rPr lang="en-US" sz="2800" dirty="0">
                <a:solidFill>
                  <a:schemeClr val="bg1"/>
                </a:solidFill>
                <a:latin typeface="Arial Rounded MT Bold" panose="020F0704030504030204" pitchFamily="34" charset="0"/>
              </a:rPr>
              <a:t>)</a:t>
            </a:r>
          </a:p>
          <a:p>
            <a:pPr marL="228600" indent="-228600"/>
            <a:r>
              <a:rPr lang="en-US" sz="2800" dirty="0">
                <a:solidFill>
                  <a:schemeClr val="bg1"/>
                </a:solidFill>
                <a:latin typeface="Arial Rounded MT Bold" panose="020F0704030504030204" pitchFamily="34" charset="0"/>
              </a:rPr>
              <a:t>Mission Manager:  Zach Greenwood</a:t>
            </a:r>
          </a:p>
          <a:p>
            <a:pPr marL="228600" indent="-228600"/>
            <a:r>
              <a:rPr lang="en-US" sz="2800" dirty="0">
                <a:solidFill>
                  <a:schemeClr val="bg1"/>
                </a:solidFill>
                <a:latin typeface="Arial Rounded MT Bold" panose="020F0704030504030204" pitchFamily="34" charset="0"/>
              </a:rPr>
              <a:t>Destination:  Jupiter</a:t>
            </a:r>
          </a:p>
          <a:p>
            <a:pPr marL="228600" indent="-228600"/>
            <a:r>
              <a:rPr lang="en-US" sz="2800" dirty="0">
                <a:solidFill>
                  <a:schemeClr val="bg1"/>
                </a:solidFill>
                <a:latin typeface="Arial Rounded MT Bold" panose="020F0704030504030204" pitchFamily="34" charset="0"/>
              </a:rPr>
              <a:t>Current Phase:  E; Launched Aug 2011</a:t>
            </a:r>
          </a:p>
          <a:p>
            <a:pPr marL="228600" indent="-228600"/>
            <a:r>
              <a:rPr lang="en-US" sz="2800" dirty="0">
                <a:solidFill>
                  <a:schemeClr val="bg1"/>
                </a:solidFill>
                <a:latin typeface="Arial Rounded MT Bold" panose="020F0704030504030204" pitchFamily="34" charset="0"/>
              </a:rPr>
              <a:t>Recent Accomplishments: completed 70 of 76 planned </a:t>
            </a:r>
            <a:r>
              <a:rPr lang="en-US" sz="2800" dirty="0" err="1">
                <a:solidFill>
                  <a:schemeClr val="bg1"/>
                </a:solidFill>
                <a:latin typeface="Arial Rounded MT Bold" panose="020F0704030504030204" pitchFamily="34" charset="0"/>
              </a:rPr>
              <a:t>perijoves</a:t>
            </a:r>
            <a:r>
              <a:rPr lang="en-US" sz="2800" dirty="0">
                <a:solidFill>
                  <a:schemeClr val="bg1"/>
                </a:solidFill>
                <a:latin typeface="Arial Rounded MT Bold" panose="020F0704030504030204" pitchFamily="34" charset="0"/>
              </a:rPr>
              <a:t> to map global core and atmosphere with some looks at Jupiter’s moons</a:t>
            </a:r>
          </a:p>
          <a:p>
            <a:pPr marL="228600" indent="-228600"/>
            <a:r>
              <a:rPr lang="en-US" sz="2800" dirty="0">
                <a:solidFill>
                  <a:schemeClr val="bg1"/>
                </a:solidFill>
                <a:latin typeface="Arial Rounded MT Bold" panose="020F0704030504030204" pitchFamily="34" charset="0"/>
              </a:rPr>
              <a:t>Upcoming Milestones: continue </a:t>
            </a:r>
            <a:r>
              <a:rPr lang="en-US" sz="2800" dirty="0" err="1">
                <a:solidFill>
                  <a:schemeClr val="bg1"/>
                </a:solidFill>
                <a:latin typeface="Arial Rounded MT Bold" panose="020F0704030504030204" pitchFamily="34" charset="0"/>
              </a:rPr>
              <a:t>perijoves</a:t>
            </a:r>
            <a:r>
              <a:rPr lang="en-US" sz="2800" dirty="0">
                <a:solidFill>
                  <a:schemeClr val="bg1"/>
                </a:solidFill>
                <a:latin typeface="Arial Rounded MT Bold" panose="020F0704030504030204" pitchFamily="34" charset="0"/>
              </a:rPr>
              <a:t> until spacecraft succumbs to Jupiter’s intense radiation environment</a:t>
            </a:r>
            <a:endParaRPr lang="en-US" sz="2800" dirty="0">
              <a:solidFill>
                <a:schemeClr val="bg1"/>
              </a:solidFill>
            </a:endParaRPr>
          </a:p>
        </p:txBody>
      </p:sp>
      <p:sp>
        <p:nvSpPr>
          <p:cNvPr id="20" name="TextBox 19">
            <a:extLst>
              <a:ext uri="{FF2B5EF4-FFF2-40B4-BE49-F238E27FC236}">
                <a16:creationId xmlns:a16="http://schemas.microsoft.com/office/drawing/2014/main" id="{95CCF496-D540-53D2-72AA-3DF2C5AB0F5B}"/>
              </a:ext>
            </a:extLst>
          </p:cNvPr>
          <p:cNvSpPr txBox="1"/>
          <p:nvPr/>
        </p:nvSpPr>
        <p:spPr>
          <a:xfrm>
            <a:off x="25022330" y="13748655"/>
            <a:ext cx="10700230" cy="3970318"/>
          </a:xfrm>
          <a:prstGeom prst="rect">
            <a:avLst/>
          </a:prstGeom>
          <a:solidFill>
            <a:srgbClr val="0070C0"/>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OSIRIS-</a:t>
            </a:r>
            <a:r>
              <a:rPr lang="en-US" sz="2800" b="1" dirty="0" err="1">
                <a:solidFill>
                  <a:schemeClr val="bg1"/>
                </a:solidFill>
                <a:latin typeface="Arial Rounded MT Bold" panose="020F0704030504030204" pitchFamily="34" charset="0"/>
              </a:rPr>
              <a:t>REx</a:t>
            </a:r>
            <a:endParaRPr lang="en-US" sz="2800" b="1" dirty="0">
              <a:solidFill>
                <a:schemeClr val="bg1"/>
              </a:solidFill>
              <a:latin typeface="Arial Rounded MT Bold" panose="020F0704030504030204" pitchFamily="34" charset="0"/>
            </a:endParaRPr>
          </a:p>
          <a:p>
            <a:pPr marL="217488" indent="-217488"/>
            <a:r>
              <a:rPr lang="en-US" sz="2800" dirty="0">
                <a:solidFill>
                  <a:schemeClr val="bg1"/>
                </a:solidFill>
                <a:latin typeface="Arial Rounded MT Bold" panose="020F0704030504030204" pitchFamily="34" charset="0"/>
              </a:rPr>
              <a:t>PI:  Dante </a:t>
            </a:r>
            <a:r>
              <a:rPr lang="en-US" sz="2800" dirty="0" err="1">
                <a:solidFill>
                  <a:schemeClr val="bg1"/>
                </a:solidFill>
                <a:latin typeface="Arial Rounded MT Bold" panose="020F0704030504030204" pitchFamily="34" charset="0"/>
              </a:rPr>
              <a:t>Lauretta</a:t>
            </a:r>
            <a:r>
              <a:rPr lang="en-US" sz="2800" dirty="0">
                <a:solidFill>
                  <a:schemeClr val="bg1"/>
                </a:solidFill>
                <a:latin typeface="Arial Rounded MT Bold" panose="020F0704030504030204" pitchFamily="34" charset="0"/>
              </a:rPr>
              <a:t> (U. Arizona)</a:t>
            </a:r>
          </a:p>
          <a:p>
            <a:pPr marL="217488" indent="-217488"/>
            <a:r>
              <a:rPr lang="en-US" sz="2800" dirty="0">
                <a:solidFill>
                  <a:schemeClr val="bg1"/>
                </a:solidFill>
                <a:latin typeface="Arial Rounded MT Bold" panose="020F0704030504030204" pitchFamily="34" charset="0"/>
              </a:rPr>
              <a:t>Mission Manager: Solveig Irvine</a:t>
            </a:r>
          </a:p>
          <a:p>
            <a:pPr marL="217488" indent="-217488"/>
            <a:r>
              <a:rPr lang="en-US" sz="2800" dirty="0">
                <a:solidFill>
                  <a:schemeClr val="bg1"/>
                </a:solidFill>
                <a:latin typeface="Arial Rounded MT Bold" panose="020F0704030504030204" pitchFamily="34" charset="0"/>
              </a:rPr>
              <a:t>Destination:  Asteroid (101955) </a:t>
            </a:r>
            <a:r>
              <a:rPr lang="en-US" sz="2800" dirty="0" err="1">
                <a:solidFill>
                  <a:schemeClr val="bg1"/>
                </a:solidFill>
                <a:latin typeface="Arial Rounded MT Bold" panose="020F0704030504030204" pitchFamily="34" charset="0"/>
              </a:rPr>
              <a:t>Bennu</a:t>
            </a:r>
            <a:endParaRPr lang="en-US" sz="2800" dirty="0">
              <a:solidFill>
                <a:schemeClr val="bg1"/>
              </a:solidFill>
              <a:latin typeface="Arial Rounded MT Bold" panose="020F0704030504030204" pitchFamily="34" charset="0"/>
            </a:endParaRPr>
          </a:p>
          <a:p>
            <a:pPr marL="217488" indent="-217488"/>
            <a:r>
              <a:rPr lang="en-US" sz="2800" dirty="0">
                <a:solidFill>
                  <a:schemeClr val="bg1"/>
                </a:solidFill>
                <a:latin typeface="Arial Rounded MT Bold" panose="020F0704030504030204" pitchFamily="34" charset="0"/>
              </a:rPr>
              <a:t>Current Phase: E; Launched Sep 2016</a:t>
            </a:r>
          </a:p>
          <a:p>
            <a:pPr marL="217488" indent="-217488"/>
            <a:r>
              <a:rPr lang="en-US" sz="2800" dirty="0">
                <a:solidFill>
                  <a:schemeClr val="bg1"/>
                </a:solidFill>
                <a:latin typeface="Arial Rounded MT Bold" panose="020F0704030504030204" pitchFamily="34" charset="0"/>
              </a:rPr>
              <a:t>Recent Accomplishments: First U.S. asteroid sample return in Sep 2023; collected 120g of material; identified amino acids and other organic components in sample</a:t>
            </a:r>
          </a:p>
          <a:p>
            <a:pPr marL="217488" indent="-217488"/>
            <a:r>
              <a:rPr lang="en-US" sz="2800" dirty="0">
                <a:solidFill>
                  <a:schemeClr val="bg1"/>
                </a:solidFill>
                <a:latin typeface="Arial Rounded MT Bold" panose="020F0704030504030204" pitchFamily="34" charset="0"/>
              </a:rPr>
              <a:t>Upcoming Milestones: Continue scientific analysis of sample</a:t>
            </a:r>
            <a:endParaRPr lang="en-US" sz="2800" dirty="0">
              <a:solidFill>
                <a:schemeClr val="bg1"/>
              </a:solidFill>
            </a:endParaRPr>
          </a:p>
        </p:txBody>
      </p:sp>
      <p:sp>
        <p:nvSpPr>
          <p:cNvPr id="21" name="TextBox 20">
            <a:extLst>
              <a:ext uri="{FF2B5EF4-FFF2-40B4-BE49-F238E27FC236}">
                <a16:creationId xmlns:a16="http://schemas.microsoft.com/office/drawing/2014/main" id="{B56386E2-12C2-B61D-38E5-0D25824876B3}"/>
              </a:ext>
            </a:extLst>
          </p:cNvPr>
          <p:cNvSpPr txBox="1"/>
          <p:nvPr/>
        </p:nvSpPr>
        <p:spPr>
          <a:xfrm>
            <a:off x="548640" y="33649920"/>
            <a:ext cx="7315200" cy="3970318"/>
          </a:xfrm>
          <a:prstGeom prst="rect">
            <a:avLst/>
          </a:prstGeom>
          <a:solidFill>
            <a:srgbClr val="CC3399"/>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NEO Surveyor</a:t>
            </a:r>
          </a:p>
          <a:p>
            <a:pPr marL="228600" indent="-228600"/>
            <a:r>
              <a:rPr lang="en-US" sz="2800" dirty="0">
                <a:solidFill>
                  <a:schemeClr val="bg1"/>
                </a:solidFill>
                <a:latin typeface="Arial Rounded MT Bold" panose="020F0704030504030204" pitchFamily="34" charset="0"/>
              </a:rPr>
              <a:t>Survey Director: Amy Mainzer (UCLA)</a:t>
            </a:r>
          </a:p>
          <a:p>
            <a:pPr marL="228600" indent="-228600"/>
            <a:r>
              <a:rPr lang="en-US" sz="2800" dirty="0">
                <a:solidFill>
                  <a:schemeClr val="bg1"/>
                </a:solidFill>
                <a:latin typeface="Arial Rounded MT Bold" panose="020F0704030504030204" pitchFamily="34" charset="0"/>
              </a:rPr>
              <a:t>Mission Manager: Scott Bellamy</a:t>
            </a:r>
          </a:p>
          <a:p>
            <a:pPr marL="228600" indent="-228600"/>
            <a:r>
              <a:rPr lang="en-US" sz="2800" dirty="0">
                <a:solidFill>
                  <a:schemeClr val="bg1"/>
                </a:solidFill>
                <a:latin typeface="Arial Rounded MT Bold" panose="020F0704030504030204" pitchFamily="34" charset="0"/>
              </a:rPr>
              <a:t>Destination:  Lagrange Point L4</a:t>
            </a:r>
          </a:p>
          <a:p>
            <a:pPr marL="228600" indent="-228600"/>
            <a:r>
              <a:rPr lang="en-US" sz="2800" dirty="0">
                <a:solidFill>
                  <a:schemeClr val="bg1"/>
                </a:solidFill>
                <a:latin typeface="Arial Rounded MT Bold" panose="020F0704030504030204" pitchFamily="34" charset="0"/>
              </a:rPr>
              <a:t>Current Phase: D; Launch NET Sep 2027</a:t>
            </a:r>
            <a:endParaRPr lang="en-US" sz="2800" dirty="0">
              <a:solidFill>
                <a:srgbClr val="FF0000"/>
              </a:solidFill>
              <a:latin typeface="Arial Rounded MT Bold" panose="020F0704030504030204" pitchFamily="34" charset="0"/>
            </a:endParaRPr>
          </a:p>
          <a:p>
            <a:pPr marL="228600" indent="-228600"/>
            <a:r>
              <a:rPr lang="en-US" sz="2800" dirty="0">
                <a:solidFill>
                  <a:schemeClr val="bg1"/>
                </a:solidFill>
                <a:latin typeface="Arial Rounded MT Bold" panose="020F0704030504030204" pitchFamily="34" charset="0"/>
              </a:rPr>
              <a:t>Recent Accomplishments: Completed Vibe and TVac testing; CDR Feb 2025</a:t>
            </a:r>
          </a:p>
          <a:p>
            <a:pPr marL="228600" indent="-228600"/>
            <a:r>
              <a:rPr lang="en-US" sz="2800" dirty="0">
                <a:solidFill>
                  <a:schemeClr val="bg1"/>
                </a:solidFill>
                <a:latin typeface="Arial Rounded MT Bold" panose="020F0704030504030204" pitchFamily="34" charset="0"/>
              </a:rPr>
              <a:t>Upcoming Milestones: SIR Jul 2026; PSR Mar 2027</a:t>
            </a:r>
            <a:endParaRPr lang="en-US" sz="2800" dirty="0">
              <a:solidFill>
                <a:schemeClr val="bg1"/>
              </a:solidFill>
            </a:endParaRPr>
          </a:p>
        </p:txBody>
      </p:sp>
      <p:sp>
        <p:nvSpPr>
          <p:cNvPr id="22" name="TextBox 21">
            <a:extLst>
              <a:ext uri="{FF2B5EF4-FFF2-40B4-BE49-F238E27FC236}">
                <a16:creationId xmlns:a16="http://schemas.microsoft.com/office/drawing/2014/main" id="{47F35BF6-4E02-203B-DA45-FE152194BED8}"/>
              </a:ext>
            </a:extLst>
          </p:cNvPr>
          <p:cNvSpPr txBox="1"/>
          <p:nvPr/>
        </p:nvSpPr>
        <p:spPr>
          <a:xfrm>
            <a:off x="36027360" y="22550655"/>
            <a:ext cx="7315200" cy="4389120"/>
          </a:xfrm>
          <a:prstGeom prst="rect">
            <a:avLst/>
          </a:prstGeom>
          <a:solidFill>
            <a:srgbClr val="0070C0"/>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New Horizons</a:t>
            </a:r>
          </a:p>
          <a:p>
            <a:pPr marL="228600" indent="-228600"/>
            <a:r>
              <a:rPr lang="en-US" sz="2800" dirty="0">
                <a:solidFill>
                  <a:schemeClr val="bg1"/>
                </a:solidFill>
                <a:latin typeface="Arial Rounded MT Bold" panose="020F0704030504030204" pitchFamily="34" charset="0"/>
              </a:rPr>
              <a:t>PI: Alan Stern (SwRI)</a:t>
            </a:r>
          </a:p>
          <a:p>
            <a:pPr marL="228600" indent="-228600"/>
            <a:r>
              <a:rPr lang="en-US" sz="2800" dirty="0">
                <a:solidFill>
                  <a:schemeClr val="bg1"/>
                </a:solidFill>
                <a:latin typeface="Arial Rounded MT Bold" panose="020F0704030504030204" pitchFamily="34" charset="0"/>
              </a:rPr>
              <a:t>Mission Manager: Cheryl Alexander</a:t>
            </a:r>
          </a:p>
          <a:p>
            <a:pPr marL="228600" indent="-228600"/>
            <a:r>
              <a:rPr lang="en-US" sz="2800" dirty="0">
                <a:solidFill>
                  <a:schemeClr val="bg1"/>
                </a:solidFill>
                <a:latin typeface="Arial Rounded MT Bold" panose="020F0704030504030204" pitchFamily="34" charset="0"/>
              </a:rPr>
              <a:t>Destination:  Pluto and beyond</a:t>
            </a:r>
          </a:p>
          <a:p>
            <a:pPr marL="228600" indent="-228600"/>
            <a:r>
              <a:rPr lang="en-US" sz="2800" dirty="0">
                <a:solidFill>
                  <a:schemeClr val="bg1"/>
                </a:solidFill>
                <a:latin typeface="Arial Rounded MT Bold" panose="020F0704030504030204" pitchFamily="34" charset="0"/>
              </a:rPr>
              <a:t>Current Phase: E; Launched Jan 2006</a:t>
            </a:r>
          </a:p>
          <a:p>
            <a:pPr marL="228600" indent="-228600"/>
            <a:r>
              <a:rPr lang="en-US" sz="2800" dirty="0">
                <a:solidFill>
                  <a:schemeClr val="bg1"/>
                </a:solidFill>
                <a:latin typeface="Arial Rounded MT Bold" panose="020F0704030504030204" pitchFamily="34" charset="0"/>
              </a:rPr>
              <a:t>Recent Accomplishments: Discovered Kuiper Belt might be larger than originally thought</a:t>
            </a:r>
          </a:p>
          <a:p>
            <a:pPr marL="228600" indent="-228600"/>
            <a:r>
              <a:rPr lang="en-US" sz="2800" dirty="0">
                <a:solidFill>
                  <a:schemeClr val="bg1"/>
                </a:solidFill>
                <a:latin typeface="Arial Rounded MT Bold" panose="020F0704030504030204" pitchFamily="34" charset="0"/>
              </a:rPr>
              <a:t>Upcoming Milestones: Continue search for additional Kuiper Belt Objects</a:t>
            </a:r>
            <a:endParaRPr lang="en-US" sz="2800" dirty="0">
              <a:solidFill>
                <a:schemeClr val="bg1"/>
              </a:solidFill>
            </a:endParaRPr>
          </a:p>
        </p:txBody>
      </p:sp>
      <p:sp>
        <p:nvSpPr>
          <p:cNvPr id="23" name="TextBox 22">
            <a:extLst>
              <a:ext uri="{FF2B5EF4-FFF2-40B4-BE49-F238E27FC236}">
                <a16:creationId xmlns:a16="http://schemas.microsoft.com/office/drawing/2014/main" id="{B9E3854A-F673-E372-53B4-7629E40FA825}"/>
              </a:ext>
            </a:extLst>
          </p:cNvPr>
          <p:cNvSpPr txBox="1"/>
          <p:nvPr/>
        </p:nvSpPr>
        <p:spPr>
          <a:xfrm>
            <a:off x="548640" y="18091180"/>
            <a:ext cx="7315200" cy="4401205"/>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Strofio (</a:t>
            </a:r>
            <a:r>
              <a:rPr lang="en-US" sz="2800" b="1" dirty="0" err="1">
                <a:solidFill>
                  <a:schemeClr val="tx1">
                    <a:lumMod val="50000"/>
                    <a:lumOff val="50000"/>
                  </a:schemeClr>
                </a:solidFill>
                <a:latin typeface="Arial Rounded MT Bold" panose="020F0704030504030204" pitchFamily="34" charset="0"/>
              </a:rPr>
              <a:t>BepiColombo</a:t>
            </a:r>
            <a:r>
              <a:rPr lang="en-US" sz="2800" b="1" dirty="0">
                <a:solidFill>
                  <a:schemeClr val="tx1">
                    <a:lumMod val="50000"/>
                    <a:lumOff val="50000"/>
                  </a:schemeClr>
                </a:solidFill>
                <a:latin typeface="Arial Rounded MT Bold" panose="020F0704030504030204" pitchFamily="34" charset="0"/>
              </a:rPr>
              <a:t>)</a:t>
            </a:r>
            <a:r>
              <a:rPr lang="en-US" sz="2800" b="1" baseline="30000" dirty="0">
                <a:solidFill>
                  <a:schemeClr val="bg1"/>
                </a:solidFill>
                <a:latin typeface="Arial Rounded MT Bold" panose="020F0704030504030204" pitchFamily="34" charset="0"/>
              </a:rPr>
              <a:t> </a:t>
            </a:r>
            <a:r>
              <a:rPr lang="en-US" sz="2800" b="1" baseline="30000" dirty="0">
                <a:solidFill>
                  <a:schemeClr val="tx1">
                    <a:lumMod val="50000"/>
                    <a:lumOff val="50000"/>
                  </a:schemeClr>
                </a:solidFill>
                <a:latin typeface="Arial Rounded MT Bold" panose="020F0704030504030204" pitchFamily="34" charset="0"/>
              </a:rPr>
              <a:t>†</a:t>
            </a:r>
            <a:endParaRPr lang="en-US" sz="2800" b="1" dirty="0">
              <a:solidFill>
                <a:schemeClr val="tx1">
                  <a:lumMod val="50000"/>
                  <a:lumOff val="50000"/>
                </a:schemeClr>
              </a:solidFill>
              <a:latin typeface="Arial Rounded MT Bold" panose="020F0704030504030204" pitchFamily="34" charset="0"/>
            </a:endParaRPr>
          </a:p>
          <a:p>
            <a:pPr marL="228600" indent="-228600"/>
            <a:r>
              <a:rPr lang="en-US" sz="2800" dirty="0">
                <a:solidFill>
                  <a:schemeClr val="tx1">
                    <a:lumMod val="50000"/>
                    <a:lumOff val="50000"/>
                  </a:schemeClr>
                </a:solidFill>
                <a:latin typeface="Arial Rounded MT Bold" panose="020F0704030504030204" pitchFamily="34" charset="0"/>
              </a:rPr>
              <a:t>PI: Stefano </a:t>
            </a:r>
            <a:r>
              <a:rPr lang="en-US" sz="2800" dirty="0" err="1">
                <a:solidFill>
                  <a:schemeClr val="tx1">
                    <a:lumMod val="50000"/>
                    <a:lumOff val="50000"/>
                  </a:schemeClr>
                </a:solidFill>
                <a:latin typeface="Arial Rounded MT Bold" panose="020F0704030504030204" pitchFamily="34" charset="0"/>
              </a:rPr>
              <a:t>Livi</a:t>
            </a:r>
            <a:r>
              <a:rPr lang="en-US" sz="2800" dirty="0">
                <a:solidFill>
                  <a:schemeClr val="tx1">
                    <a:lumMod val="50000"/>
                    <a:lumOff val="50000"/>
                  </a:schemeClr>
                </a:solidFill>
                <a:latin typeface="Arial Rounded MT Bold" panose="020F0704030504030204" pitchFamily="34" charset="0"/>
              </a:rPr>
              <a:t> (</a:t>
            </a:r>
            <a:r>
              <a:rPr lang="en-US" sz="2800" dirty="0" err="1">
                <a:solidFill>
                  <a:schemeClr val="tx1">
                    <a:lumMod val="50000"/>
                    <a:lumOff val="50000"/>
                  </a:schemeClr>
                </a:solidFill>
                <a:latin typeface="Arial Rounded MT Bold" panose="020F0704030504030204" pitchFamily="34" charset="0"/>
              </a:rPr>
              <a:t>SwRI</a:t>
            </a:r>
            <a:r>
              <a:rPr lang="en-US" sz="2800" dirty="0">
                <a:solidFill>
                  <a:schemeClr val="tx1">
                    <a:lumMod val="50000"/>
                    <a:lumOff val="50000"/>
                  </a:schemeClr>
                </a:solidFill>
                <a:latin typeface="Arial Rounded MT Bold" panose="020F0704030504030204" pitchFamily="34" charset="0"/>
              </a:rPr>
              <a:t>)</a:t>
            </a:r>
          </a:p>
          <a:p>
            <a:pPr marL="228600" indent="-228600"/>
            <a:r>
              <a:rPr lang="en-US" sz="2800" dirty="0">
                <a:solidFill>
                  <a:schemeClr val="tx1">
                    <a:lumMod val="50000"/>
                    <a:lumOff val="50000"/>
                  </a:schemeClr>
                </a:solidFill>
                <a:latin typeface="Arial Rounded MT Bold" panose="020F0704030504030204" pitchFamily="34" charset="0"/>
              </a:rPr>
              <a:t>Mission Manager:  Cheryl Alexander</a:t>
            </a:r>
          </a:p>
          <a:p>
            <a:pPr marL="228600" indent="-228600"/>
            <a:r>
              <a:rPr lang="en-US" sz="2800" dirty="0">
                <a:solidFill>
                  <a:schemeClr val="tx1">
                    <a:lumMod val="50000"/>
                    <a:lumOff val="50000"/>
                  </a:schemeClr>
                </a:solidFill>
                <a:latin typeface="Arial Rounded MT Bold" panose="020F0704030504030204" pitchFamily="34" charset="0"/>
              </a:rPr>
              <a:t>Destination:  Mercury</a:t>
            </a:r>
          </a:p>
          <a:p>
            <a:pPr marL="228600" indent="-228600"/>
            <a:r>
              <a:rPr lang="en-US" sz="2800" dirty="0">
                <a:solidFill>
                  <a:schemeClr val="tx1">
                    <a:lumMod val="50000"/>
                    <a:lumOff val="50000"/>
                  </a:schemeClr>
                </a:solidFill>
                <a:latin typeface="Arial Rounded MT Bold" panose="020F0704030504030204" pitchFamily="34" charset="0"/>
              </a:rPr>
              <a:t>Current Phase:  E; Launched Oct 2018</a:t>
            </a:r>
          </a:p>
          <a:p>
            <a:pPr marL="228600" indent="-228600"/>
            <a:r>
              <a:rPr lang="en-US" sz="2800" dirty="0">
                <a:solidFill>
                  <a:schemeClr val="tx1">
                    <a:lumMod val="50000"/>
                    <a:lumOff val="50000"/>
                  </a:schemeClr>
                </a:solidFill>
                <a:latin typeface="Arial Rounded MT Bold" panose="020F0704030504030204" pitchFamily="34" charset="0"/>
              </a:rPr>
              <a:t>Recent Accomplishments: Completed Mercury Flyby #6 Dec 2024; risk reduction at Molecular Beam Facility</a:t>
            </a:r>
          </a:p>
          <a:p>
            <a:pPr marL="228600" indent="-228600"/>
            <a:r>
              <a:rPr lang="en-US" sz="2800" dirty="0">
                <a:solidFill>
                  <a:schemeClr val="tx1">
                    <a:lumMod val="50000"/>
                    <a:lumOff val="50000"/>
                  </a:schemeClr>
                </a:solidFill>
                <a:latin typeface="Arial Rounded MT Bold" panose="020F0704030504030204" pitchFamily="34" charset="0"/>
              </a:rPr>
              <a:t>Upcoming Milestones: begin prime science mission early 2027</a:t>
            </a:r>
            <a:endParaRPr lang="en-US" sz="2800" dirty="0">
              <a:solidFill>
                <a:schemeClr val="tx1">
                  <a:lumMod val="50000"/>
                  <a:lumOff val="50000"/>
                </a:schemeClr>
              </a:solidFill>
            </a:endParaRPr>
          </a:p>
        </p:txBody>
      </p:sp>
      <p:sp>
        <p:nvSpPr>
          <p:cNvPr id="24" name="TextBox 23">
            <a:extLst>
              <a:ext uri="{FF2B5EF4-FFF2-40B4-BE49-F238E27FC236}">
                <a16:creationId xmlns:a16="http://schemas.microsoft.com/office/drawing/2014/main" id="{88334C91-27EA-5400-5031-D8E300D92383}"/>
              </a:ext>
            </a:extLst>
          </p:cNvPr>
          <p:cNvSpPr txBox="1">
            <a:spLocks/>
          </p:cNvSpPr>
          <p:nvPr/>
        </p:nvSpPr>
        <p:spPr>
          <a:xfrm>
            <a:off x="35999781" y="32323962"/>
            <a:ext cx="7315201" cy="5262979"/>
          </a:xfrm>
          <a:prstGeom prst="rect">
            <a:avLst/>
          </a:prstGeom>
          <a:solidFill>
            <a:srgbClr val="CC3399"/>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JUICE</a:t>
            </a:r>
          </a:p>
          <a:p>
            <a:pPr marL="228600" indent="-228600"/>
            <a:r>
              <a:rPr lang="en-US" sz="2800" dirty="0">
                <a:solidFill>
                  <a:schemeClr val="bg1"/>
                </a:solidFill>
                <a:latin typeface="Arial Rounded MT Bold" panose="020F0704030504030204" pitchFamily="34" charset="0"/>
              </a:rPr>
              <a:t>PI: Jeff Plaut (JPL; RIME), Pontus Brandt (APL; PEP-HI), &amp; Kurt Retherford (SwRI; UVS)</a:t>
            </a:r>
          </a:p>
          <a:p>
            <a:pPr marL="228600" indent="-228600"/>
            <a:r>
              <a:rPr lang="en-US" sz="2800" dirty="0">
                <a:solidFill>
                  <a:schemeClr val="bg1"/>
                </a:solidFill>
                <a:latin typeface="Arial Rounded MT Bold" panose="020F0704030504030204" pitchFamily="34" charset="0"/>
              </a:rPr>
              <a:t>Mission Manager: Brad Zavodsky</a:t>
            </a:r>
          </a:p>
          <a:p>
            <a:pPr marL="228600" indent="-228600"/>
            <a:r>
              <a:rPr lang="en-US" sz="2800" dirty="0">
                <a:solidFill>
                  <a:schemeClr val="bg1"/>
                </a:solidFill>
                <a:latin typeface="Arial Rounded MT Bold" panose="020F0704030504030204" pitchFamily="34" charset="0"/>
              </a:rPr>
              <a:t>Destination: Jupiter’s icy moons</a:t>
            </a:r>
          </a:p>
          <a:p>
            <a:pPr marL="228600" indent="-228600"/>
            <a:r>
              <a:rPr lang="en-US" sz="2800" dirty="0">
                <a:solidFill>
                  <a:schemeClr val="bg1"/>
                </a:solidFill>
                <a:latin typeface="Arial Rounded MT Bold" panose="020F0704030504030204" pitchFamily="34" charset="0"/>
              </a:rPr>
              <a:t>Current Phase: E; Launched Apr 2022</a:t>
            </a:r>
          </a:p>
          <a:p>
            <a:pPr marL="228600" indent="-228600"/>
            <a:r>
              <a:rPr lang="en-US" sz="2800" dirty="0">
                <a:solidFill>
                  <a:schemeClr val="bg1"/>
                </a:solidFill>
                <a:latin typeface="Arial Rounded MT Bold" panose="020F0704030504030204" pitchFamily="34" charset="0"/>
              </a:rPr>
              <a:t>Recent Accomplishments: Lunar Earth Gravity Assist Aug 2024</a:t>
            </a:r>
          </a:p>
          <a:p>
            <a:pPr marL="228600" indent="-228600"/>
            <a:r>
              <a:rPr lang="en-US" sz="2800" dirty="0">
                <a:solidFill>
                  <a:schemeClr val="bg1"/>
                </a:solidFill>
                <a:latin typeface="Arial Rounded MT Bold" panose="020F0704030504030204" pitchFamily="34" charset="0"/>
              </a:rPr>
              <a:t>Upcoming Milestones: Venus Gravity Assist Aug 2025; Jupiter Orbit Insertion Jul 2031</a:t>
            </a:r>
            <a:endParaRPr lang="en-US" sz="2800" dirty="0">
              <a:solidFill>
                <a:schemeClr val="bg1"/>
              </a:solidFill>
            </a:endParaRPr>
          </a:p>
        </p:txBody>
      </p:sp>
      <p:sp>
        <p:nvSpPr>
          <p:cNvPr id="25" name="TextBox 24">
            <a:extLst>
              <a:ext uri="{FF2B5EF4-FFF2-40B4-BE49-F238E27FC236}">
                <a16:creationId xmlns:a16="http://schemas.microsoft.com/office/drawing/2014/main" id="{2E12662A-E90F-AEA9-9109-EE721709A9D8}"/>
              </a:ext>
            </a:extLst>
          </p:cNvPr>
          <p:cNvSpPr txBox="1"/>
          <p:nvPr/>
        </p:nvSpPr>
        <p:spPr>
          <a:xfrm>
            <a:off x="36036937" y="27376316"/>
            <a:ext cx="7315200" cy="4401205"/>
          </a:xfrm>
          <a:prstGeom prst="rect">
            <a:avLst/>
          </a:prstGeom>
          <a:solidFill>
            <a:srgbClr val="CC3399"/>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Europa Clipper</a:t>
            </a:r>
          </a:p>
          <a:p>
            <a:pPr marL="228600" indent="-228600"/>
            <a:r>
              <a:rPr lang="en-US" sz="2800" dirty="0">
                <a:solidFill>
                  <a:schemeClr val="bg1"/>
                </a:solidFill>
                <a:latin typeface="Arial Rounded MT Bold" panose="020F0704030504030204" pitchFamily="34" charset="0"/>
              </a:rPr>
              <a:t>PM: Jordan Evans (JPL)</a:t>
            </a:r>
          </a:p>
          <a:p>
            <a:pPr marL="228600" indent="-228600"/>
            <a:r>
              <a:rPr lang="en-US" sz="2800" dirty="0">
                <a:solidFill>
                  <a:schemeClr val="bg1"/>
                </a:solidFill>
                <a:latin typeface="Arial Rounded MT Bold" panose="020F0704030504030204" pitchFamily="34" charset="0"/>
              </a:rPr>
              <a:t>Mission Manager: Scott Bellamy</a:t>
            </a:r>
          </a:p>
          <a:p>
            <a:pPr marL="228600" indent="-228600"/>
            <a:r>
              <a:rPr lang="en-US" sz="2800" dirty="0">
                <a:solidFill>
                  <a:schemeClr val="bg1"/>
                </a:solidFill>
                <a:latin typeface="Arial Rounded MT Bold" panose="020F0704030504030204" pitchFamily="34" charset="0"/>
              </a:rPr>
              <a:t>Destination: Jupiter’s moon Europa</a:t>
            </a:r>
          </a:p>
          <a:p>
            <a:pPr marL="228600" indent="-228600"/>
            <a:r>
              <a:rPr lang="en-US" sz="2800" dirty="0">
                <a:solidFill>
                  <a:schemeClr val="bg1"/>
                </a:solidFill>
                <a:latin typeface="Arial Rounded MT Bold" panose="020F0704030504030204" pitchFamily="34" charset="0"/>
              </a:rPr>
              <a:t>Current Phase: E; Launched Oct 2024</a:t>
            </a:r>
          </a:p>
          <a:p>
            <a:pPr marL="228600" indent="-228600"/>
            <a:r>
              <a:rPr lang="en-US" sz="2800" dirty="0">
                <a:solidFill>
                  <a:schemeClr val="bg1"/>
                </a:solidFill>
                <a:latin typeface="Arial Rounded MT Bold" panose="020F0704030504030204" pitchFamily="34" charset="0"/>
              </a:rPr>
              <a:t>Recent Accomplishments: PLAR Mar 2025; Mars Gravity Assist Apr 2025</a:t>
            </a:r>
          </a:p>
          <a:p>
            <a:pPr marL="228600" indent="-228600"/>
            <a:r>
              <a:rPr lang="en-US" sz="2800" dirty="0">
                <a:solidFill>
                  <a:schemeClr val="bg1"/>
                </a:solidFill>
                <a:latin typeface="Arial Rounded MT Bold" panose="020F0704030504030204" pitchFamily="34" charset="0"/>
              </a:rPr>
              <a:t>Upcoming Milestones: Earth Gravity Assist Dec 2026; Jupiter Orbit Insertion Apr 2030</a:t>
            </a:r>
          </a:p>
        </p:txBody>
      </p:sp>
      <p:sp>
        <p:nvSpPr>
          <p:cNvPr id="37" name="TextBox 36">
            <a:extLst>
              <a:ext uri="{FF2B5EF4-FFF2-40B4-BE49-F238E27FC236}">
                <a16:creationId xmlns:a16="http://schemas.microsoft.com/office/drawing/2014/main" id="{05BC2A91-F9D9-F50F-EAF9-34B4B8DDA64C}"/>
              </a:ext>
            </a:extLst>
          </p:cNvPr>
          <p:cNvSpPr txBox="1"/>
          <p:nvPr/>
        </p:nvSpPr>
        <p:spPr>
          <a:xfrm>
            <a:off x="900354" y="7565322"/>
            <a:ext cx="26517600" cy="5632311"/>
          </a:xfrm>
          <a:prstGeom prst="rect">
            <a:avLst/>
          </a:prstGeom>
          <a:solidFill>
            <a:schemeClr val="bg1">
              <a:lumMod val="95000"/>
            </a:schemeClr>
          </a:solidFill>
        </p:spPr>
        <p:txBody>
          <a:bodyPr wrap="square" rtlCol="0">
            <a:spAutoFit/>
          </a:bodyPr>
          <a:lstStyle/>
          <a:p>
            <a:pPr algn="ctr"/>
            <a:r>
              <a:rPr lang="en-US" sz="4000" dirty="0"/>
              <a:t>The Planetary Missions Program Office (PMPO; ST30) is a Level 2 program office that consolidates program management for missions within the NASA Science Mission Directorate (SMD) Planetary Science Division (PSD) Discovery, New Frontiers, and Solar System Exploration Programs and SMD’s Lunar Surface Instrument and Technology Payloads Program (not shown here) into a single management structure.  The managed programs are comprised of a series of planetary science missions that are independent and uncoupled but share a common management structure.  Missions are selected by SMD as either directed missions or through a competitive process as an Announcement of Opportunity (i.e., stand-alone) or a Mission of Opportunity (i.e., contribution to larger mission).  PMPO currently manages a portfolio of projects from medium-class satellite missions to technology demonstrations in various phases of the mission lifecycle from formulation to extended mission operations.</a:t>
            </a:r>
          </a:p>
        </p:txBody>
      </p:sp>
      <p:sp>
        <p:nvSpPr>
          <p:cNvPr id="42" name="TextBox 41">
            <a:extLst>
              <a:ext uri="{FF2B5EF4-FFF2-40B4-BE49-F238E27FC236}">
                <a16:creationId xmlns:a16="http://schemas.microsoft.com/office/drawing/2014/main" id="{F13000E9-8CD8-FEF0-A9B4-F708E19A2D88}"/>
              </a:ext>
            </a:extLst>
          </p:cNvPr>
          <p:cNvSpPr txBox="1">
            <a:spLocks/>
          </p:cNvSpPr>
          <p:nvPr/>
        </p:nvSpPr>
        <p:spPr>
          <a:xfrm>
            <a:off x="36027360" y="18089905"/>
            <a:ext cx="7315200" cy="4114800"/>
          </a:xfrm>
          <a:prstGeom prst="rect">
            <a:avLst/>
          </a:prstGeom>
          <a:solidFill>
            <a:srgbClr val="0070C0"/>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Dragonfly</a:t>
            </a:r>
          </a:p>
          <a:p>
            <a:pPr marL="228600" indent="-228600"/>
            <a:r>
              <a:rPr lang="en-US" sz="2800" dirty="0">
                <a:solidFill>
                  <a:schemeClr val="bg1"/>
                </a:solidFill>
                <a:latin typeface="Arial Rounded MT Bold" panose="020F0704030504030204" pitchFamily="34" charset="0"/>
              </a:rPr>
              <a:t>PI: Zibi Turtle (APL)</a:t>
            </a:r>
          </a:p>
          <a:p>
            <a:pPr marL="228600" indent="-228600"/>
            <a:r>
              <a:rPr lang="en-US" sz="2800" dirty="0">
                <a:solidFill>
                  <a:schemeClr val="bg1"/>
                </a:solidFill>
                <a:latin typeface="Arial Rounded MT Bold" panose="020F0704030504030204" pitchFamily="34" charset="0"/>
              </a:rPr>
              <a:t>Mission Manager: Solveig Irvine</a:t>
            </a:r>
          </a:p>
          <a:p>
            <a:pPr marL="228600" indent="-228600"/>
            <a:r>
              <a:rPr lang="en-US" sz="2800" dirty="0">
                <a:solidFill>
                  <a:schemeClr val="bg1"/>
                </a:solidFill>
                <a:latin typeface="Arial Rounded MT Bold" panose="020F0704030504030204" pitchFamily="34" charset="0"/>
              </a:rPr>
              <a:t>Destination: Saturn’s moon Titan</a:t>
            </a:r>
          </a:p>
          <a:p>
            <a:pPr marL="228600" indent="-228600"/>
            <a:r>
              <a:rPr lang="en-US" sz="2800" dirty="0">
                <a:solidFill>
                  <a:schemeClr val="bg1"/>
                </a:solidFill>
                <a:latin typeface="Arial Rounded MT Bold" panose="020F0704030504030204" pitchFamily="34" charset="0"/>
              </a:rPr>
              <a:t>Current Phase: C; Launch Jul 2028</a:t>
            </a:r>
          </a:p>
          <a:p>
            <a:pPr marL="228600" indent="-228600"/>
            <a:r>
              <a:rPr lang="en-US" sz="2800" dirty="0">
                <a:solidFill>
                  <a:schemeClr val="bg1"/>
                </a:solidFill>
                <a:latin typeface="Arial Rounded MT Bold" panose="020F0704030504030204" pitchFamily="34" charset="0"/>
              </a:rPr>
              <a:t>Recent Accomplishments: Mission CDR Apr 2025</a:t>
            </a:r>
          </a:p>
          <a:p>
            <a:pPr marL="228600" indent="-228600"/>
            <a:r>
              <a:rPr lang="en-US" sz="2800" dirty="0">
                <a:solidFill>
                  <a:schemeClr val="bg1"/>
                </a:solidFill>
                <a:latin typeface="Arial Rounded MT Bold" panose="020F0704030504030204" pitchFamily="34" charset="0"/>
              </a:rPr>
              <a:t>Upcoming Milestones: SIR Apr 2027; PSR Jan 2028; arrive at Titan in 2034</a:t>
            </a:r>
            <a:endParaRPr lang="en-US" sz="2800" dirty="0">
              <a:solidFill>
                <a:schemeClr val="bg1"/>
              </a:solidFill>
            </a:endParaRPr>
          </a:p>
        </p:txBody>
      </p:sp>
      <p:pic>
        <p:nvPicPr>
          <p:cNvPr id="7" name="Picture 6" descr="Shape&#10;&#10;AI-generated content may be incorrect.">
            <a:extLst>
              <a:ext uri="{FF2B5EF4-FFF2-40B4-BE49-F238E27FC236}">
                <a16:creationId xmlns:a16="http://schemas.microsoft.com/office/drawing/2014/main" id="{9030BA6D-5E94-0384-D6E6-16E7205C5864}"/>
              </a:ext>
            </a:extLst>
          </p:cNvPr>
          <p:cNvPicPr>
            <a:picLocks noChangeAspect="1"/>
          </p:cNvPicPr>
          <p:nvPr/>
        </p:nvPicPr>
        <p:blipFill>
          <a:blip r:embed="rId4"/>
          <a:stretch>
            <a:fillRect/>
          </a:stretch>
        </p:blipFill>
        <p:spPr>
          <a:xfrm>
            <a:off x="27621723" y="7762620"/>
            <a:ext cx="5007920" cy="5007920"/>
          </a:xfrm>
          <a:prstGeom prst="rect">
            <a:avLst/>
          </a:prstGeom>
        </p:spPr>
      </p:pic>
      <p:pic>
        <p:nvPicPr>
          <p:cNvPr id="13" name="Picture 12" descr="Logo&#10;&#10;AI-generated content may be incorrect.">
            <a:extLst>
              <a:ext uri="{FF2B5EF4-FFF2-40B4-BE49-F238E27FC236}">
                <a16:creationId xmlns:a16="http://schemas.microsoft.com/office/drawing/2014/main" id="{E0D09E1C-F1B1-70FE-D3A5-DC2EECCB17BA}"/>
              </a:ext>
            </a:extLst>
          </p:cNvPr>
          <p:cNvPicPr>
            <a:picLocks noChangeAspect="1"/>
          </p:cNvPicPr>
          <p:nvPr/>
        </p:nvPicPr>
        <p:blipFill>
          <a:blip r:embed="rId5"/>
          <a:stretch>
            <a:fillRect/>
          </a:stretch>
        </p:blipFill>
        <p:spPr>
          <a:xfrm>
            <a:off x="32918643" y="7764561"/>
            <a:ext cx="5006351" cy="5006351"/>
          </a:xfrm>
          <a:prstGeom prst="rect">
            <a:avLst/>
          </a:prstGeom>
        </p:spPr>
      </p:pic>
      <p:pic>
        <p:nvPicPr>
          <p:cNvPr id="52" name="Picture 51">
            <a:extLst>
              <a:ext uri="{FF2B5EF4-FFF2-40B4-BE49-F238E27FC236}">
                <a16:creationId xmlns:a16="http://schemas.microsoft.com/office/drawing/2014/main" id="{8EC8F2E7-FE0A-4D3B-9C7C-F81D303CEFD3}"/>
              </a:ext>
            </a:extLst>
          </p:cNvPr>
          <p:cNvPicPr>
            <a:picLocks noChangeAspect="1"/>
          </p:cNvPicPr>
          <p:nvPr/>
        </p:nvPicPr>
        <p:blipFill>
          <a:blip r:embed="rId6"/>
          <a:stretch>
            <a:fillRect/>
          </a:stretch>
        </p:blipFill>
        <p:spPr>
          <a:xfrm>
            <a:off x="38113939" y="7764561"/>
            <a:ext cx="5006351" cy="5006351"/>
          </a:xfrm>
          <a:prstGeom prst="rect">
            <a:avLst/>
          </a:prstGeom>
        </p:spPr>
      </p:pic>
      <p:sp>
        <p:nvSpPr>
          <p:cNvPr id="344" name="TextBox 343">
            <a:extLst>
              <a:ext uri="{FF2B5EF4-FFF2-40B4-BE49-F238E27FC236}">
                <a16:creationId xmlns:a16="http://schemas.microsoft.com/office/drawing/2014/main" id="{B4E922FC-8CBE-AC3D-96D3-AD7461C17B37}"/>
              </a:ext>
            </a:extLst>
          </p:cNvPr>
          <p:cNvSpPr txBox="1"/>
          <p:nvPr/>
        </p:nvSpPr>
        <p:spPr>
          <a:xfrm>
            <a:off x="548640" y="13748655"/>
            <a:ext cx="7315200" cy="3970318"/>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DAVINCI</a:t>
            </a:r>
          </a:p>
          <a:p>
            <a:pPr marL="228600" indent="-228600"/>
            <a:r>
              <a:rPr lang="en-US" sz="2800" dirty="0">
                <a:solidFill>
                  <a:schemeClr val="tx1">
                    <a:lumMod val="50000"/>
                    <a:lumOff val="50000"/>
                  </a:schemeClr>
                </a:solidFill>
                <a:latin typeface="Arial Rounded MT Bold" panose="020F0704030504030204" pitchFamily="34" charset="0"/>
              </a:rPr>
              <a:t>PI: Jim Garvin (NASA GSFC)</a:t>
            </a:r>
          </a:p>
          <a:p>
            <a:pPr marL="228600" indent="-228600"/>
            <a:r>
              <a:rPr lang="en-US" sz="2800" dirty="0">
                <a:solidFill>
                  <a:schemeClr val="tx1">
                    <a:lumMod val="50000"/>
                    <a:lumOff val="50000"/>
                  </a:schemeClr>
                </a:solidFill>
                <a:latin typeface="Arial Rounded MT Bold" panose="020F0704030504030204" pitchFamily="34" charset="0"/>
              </a:rPr>
              <a:t>Mission Manager:  Kevin Sykes</a:t>
            </a:r>
          </a:p>
          <a:p>
            <a:pPr marL="228600" indent="-228600"/>
            <a:r>
              <a:rPr lang="en-US" sz="2800" dirty="0">
                <a:solidFill>
                  <a:schemeClr val="tx1">
                    <a:lumMod val="50000"/>
                    <a:lumOff val="50000"/>
                  </a:schemeClr>
                </a:solidFill>
                <a:latin typeface="Arial Rounded MT Bold" panose="020F0704030504030204" pitchFamily="34" charset="0"/>
              </a:rPr>
              <a:t>Destination:  Venus</a:t>
            </a:r>
          </a:p>
          <a:p>
            <a:pPr marL="228600" indent="-228600"/>
            <a:r>
              <a:rPr lang="en-US" sz="2800" dirty="0">
                <a:solidFill>
                  <a:schemeClr val="tx1">
                    <a:lumMod val="50000"/>
                    <a:lumOff val="50000"/>
                  </a:schemeClr>
                </a:solidFill>
                <a:latin typeface="Arial Rounded MT Bold" panose="020F0704030504030204" pitchFamily="34" charset="0"/>
              </a:rPr>
              <a:t>Current Phase:  B; Launch NET 2031</a:t>
            </a:r>
          </a:p>
          <a:p>
            <a:pPr marL="228600" indent="-228600"/>
            <a:r>
              <a:rPr lang="en-US" sz="2800" dirty="0">
                <a:solidFill>
                  <a:schemeClr val="tx1">
                    <a:lumMod val="50000"/>
                    <a:lumOff val="50000"/>
                  </a:schemeClr>
                </a:solidFill>
                <a:latin typeface="Arial Rounded MT Bold" panose="020F0704030504030204" pitchFamily="34" charset="0"/>
              </a:rPr>
              <a:t>Recent Accomplishments: Developing prototype hardware; conducting risk reduction</a:t>
            </a:r>
          </a:p>
          <a:p>
            <a:pPr marL="228600" indent="-228600"/>
            <a:r>
              <a:rPr lang="en-US" sz="2800" dirty="0">
                <a:solidFill>
                  <a:schemeClr val="tx1">
                    <a:lumMod val="50000"/>
                    <a:lumOff val="50000"/>
                  </a:schemeClr>
                </a:solidFill>
                <a:latin typeface="Arial Rounded MT Bold" panose="020F0704030504030204" pitchFamily="34" charset="0"/>
              </a:rPr>
              <a:t>Upcoming Milestones: PDR early 2028</a:t>
            </a:r>
            <a:endParaRPr lang="en-US" sz="2800" dirty="0">
              <a:solidFill>
                <a:schemeClr val="tx1">
                  <a:lumMod val="50000"/>
                  <a:lumOff val="50000"/>
                </a:schemeClr>
              </a:solidFill>
            </a:endParaRPr>
          </a:p>
        </p:txBody>
      </p:sp>
      <p:sp>
        <p:nvSpPr>
          <p:cNvPr id="345" name="TextBox 344">
            <a:extLst>
              <a:ext uri="{FF2B5EF4-FFF2-40B4-BE49-F238E27FC236}">
                <a16:creationId xmlns:a16="http://schemas.microsoft.com/office/drawing/2014/main" id="{23272C78-1446-A71C-BAC5-91CAC78556BE}"/>
              </a:ext>
            </a:extLst>
          </p:cNvPr>
          <p:cNvSpPr txBox="1"/>
          <p:nvPr/>
        </p:nvSpPr>
        <p:spPr>
          <a:xfrm>
            <a:off x="8321040" y="13748655"/>
            <a:ext cx="7955280" cy="3970318"/>
          </a:xfrm>
          <a:prstGeom prst="rect">
            <a:avLst/>
          </a:prstGeom>
          <a:solidFill>
            <a:srgbClr val="FFC000"/>
          </a:solidFill>
          <a:ln>
            <a:noFill/>
          </a:ln>
        </p:spPr>
        <p:txBody>
          <a:bodyPr wrap="square" rtlCol="0">
            <a:spAutoFit/>
          </a:bodyPr>
          <a:lstStyle/>
          <a:p>
            <a:pPr algn="ctr"/>
            <a:r>
              <a:rPr lang="en-US" sz="2800" b="1" dirty="0">
                <a:solidFill>
                  <a:schemeClr val="tx1">
                    <a:lumMod val="50000"/>
                    <a:lumOff val="50000"/>
                  </a:schemeClr>
                </a:solidFill>
                <a:latin typeface="Arial Rounded MT Bold" panose="020F0704030504030204" pitchFamily="34" charset="0"/>
              </a:rPr>
              <a:t>VERITAS</a:t>
            </a:r>
          </a:p>
          <a:p>
            <a:pPr marL="228600" indent="-228600"/>
            <a:r>
              <a:rPr lang="en-US" sz="2800" dirty="0">
                <a:solidFill>
                  <a:schemeClr val="tx1">
                    <a:lumMod val="50000"/>
                    <a:lumOff val="50000"/>
                  </a:schemeClr>
                </a:solidFill>
                <a:latin typeface="Arial Rounded MT Bold" panose="020F0704030504030204" pitchFamily="34" charset="0"/>
              </a:rPr>
              <a:t>PI: Sue Smrekar (JPL)</a:t>
            </a:r>
          </a:p>
          <a:p>
            <a:pPr marL="228600" indent="-228600"/>
            <a:r>
              <a:rPr lang="en-US" sz="2800" dirty="0">
                <a:solidFill>
                  <a:schemeClr val="tx1">
                    <a:lumMod val="50000"/>
                    <a:lumOff val="50000"/>
                  </a:schemeClr>
                </a:solidFill>
                <a:latin typeface="Arial Rounded MT Bold" panose="020F0704030504030204" pitchFamily="34" charset="0"/>
              </a:rPr>
              <a:t>Mission Manager:  Zach Greenwood</a:t>
            </a:r>
          </a:p>
          <a:p>
            <a:pPr marL="228600" indent="-228600"/>
            <a:r>
              <a:rPr lang="en-US" sz="2800" dirty="0">
                <a:solidFill>
                  <a:schemeClr val="tx1">
                    <a:lumMod val="50000"/>
                    <a:lumOff val="50000"/>
                  </a:schemeClr>
                </a:solidFill>
                <a:latin typeface="Arial Rounded MT Bold" panose="020F0704030504030204" pitchFamily="34" charset="0"/>
              </a:rPr>
              <a:t>Destination:  Venus</a:t>
            </a:r>
          </a:p>
          <a:p>
            <a:pPr marL="228600" indent="-228600"/>
            <a:r>
              <a:rPr lang="en-US" sz="2800" dirty="0">
                <a:solidFill>
                  <a:schemeClr val="tx1">
                    <a:lumMod val="50000"/>
                    <a:lumOff val="50000"/>
                  </a:schemeClr>
                </a:solidFill>
                <a:latin typeface="Arial Rounded MT Bold" panose="020F0704030504030204" pitchFamily="34" charset="0"/>
              </a:rPr>
              <a:t>Current Phase:  B; Launch NET 2032</a:t>
            </a:r>
          </a:p>
          <a:p>
            <a:pPr marL="228600" indent="-228600"/>
            <a:r>
              <a:rPr lang="en-US" sz="2800" dirty="0">
                <a:solidFill>
                  <a:schemeClr val="tx1">
                    <a:lumMod val="50000"/>
                    <a:lumOff val="50000"/>
                  </a:schemeClr>
                </a:solidFill>
                <a:latin typeface="Arial Rounded MT Bold" panose="020F0704030504030204" pitchFamily="34" charset="0"/>
              </a:rPr>
              <a:t>Recent Accomplishments: Developing prototype hardware; conducting risk reduction </a:t>
            </a:r>
          </a:p>
          <a:p>
            <a:pPr marL="228600" indent="-228600"/>
            <a:r>
              <a:rPr lang="en-US" sz="2800" dirty="0">
                <a:solidFill>
                  <a:schemeClr val="tx1">
                    <a:lumMod val="50000"/>
                    <a:lumOff val="50000"/>
                  </a:schemeClr>
                </a:solidFill>
                <a:latin typeface="Arial Rounded MT Bold" panose="020F0704030504030204" pitchFamily="34" charset="0"/>
              </a:rPr>
              <a:t>Upcoming Milestones: PDR NLT 2028</a:t>
            </a:r>
            <a:endParaRPr lang="en-US" sz="2800" dirty="0">
              <a:solidFill>
                <a:schemeClr val="tx1">
                  <a:lumMod val="50000"/>
                  <a:lumOff val="50000"/>
                </a:schemeClr>
              </a:solidFill>
            </a:endParaRPr>
          </a:p>
        </p:txBody>
      </p:sp>
      <p:sp>
        <p:nvSpPr>
          <p:cNvPr id="346" name="TextBox 345">
            <a:extLst>
              <a:ext uri="{FF2B5EF4-FFF2-40B4-BE49-F238E27FC236}">
                <a16:creationId xmlns:a16="http://schemas.microsoft.com/office/drawing/2014/main" id="{68703925-5E72-82A1-1506-B5556533F2F5}"/>
              </a:ext>
            </a:extLst>
          </p:cNvPr>
          <p:cNvSpPr txBox="1"/>
          <p:nvPr/>
        </p:nvSpPr>
        <p:spPr>
          <a:xfrm>
            <a:off x="36027360" y="13748655"/>
            <a:ext cx="7315200" cy="3970318"/>
          </a:xfrm>
          <a:prstGeom prst="rect">
            <a:avLst/>
          </a:prstGeom>
          <a:solidFill>
            <a:srgbClr val="0070C0"/>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OSIRIS-APEX</a:t>
            </a:r>
          </a:p>
          <a:p>
            <a:pPr marL="217488" indent="-217488"/>
            <a:r>
              <a:rPr lang="en-US" sz="2800" dirty="0">
                <a:solidFill>
                  <a:schemeClr val="bg1"/>
                </a:solidFill>
                <a:latin typeface="Arial Rounded MT Bold" panose="020F0704030504030204" pitchFamily="34" charset="0"/>
              </a:rPr>
              <a:t>PI:  </a:t>
            </a:r>
            <a:r>
              <a:rPr lang="it-IT" sz="2800" dirty="0">
                <a:solidFill>
                  <a:schemeClr val="bg1"/>
                </a:solidFill>
                <a:latin typeface="Arial Rounded MT Bold" panose="020F0704030504030204" pitchFamily="34" charset="0"/>
              </a:rPr>
              <a:t>Daniella DellaGiustina </a:t>
            </a:r>
            <a:r>
              <a:rPr lang="en-US" sz="2800" dirty="0">
                <a:solidFill>
                  <a:schemeClr val="bg1"/>
                </a:solidFill>
                <a:latin typeface="Arial Rounded MT Bold" panose="020F0704030504030204" pitchFamily="34" charset="0"/>
              </a:rPr>
              <a:t>(U. Arizona)</a:t>
            </a:r>
          </a:p>
          <a:p>
            <a:pPr marL="217488" indent="-217488"/>
            <a:r>
              <a:rPr lang="en-US" sz="2800" dirty="0">
                <a:solidFill>
                  <a:schemeClr val="bg1"/>
                </a:solidFill>
                <a:latin typeface="Arial Rounded MT Bold" panose="020F0704030504030204" pitchFamily="34" charset="0"/>
              </a:rPr>
              <a:t>Mission Manager: Cheryl Alexander</a:t>
            </a:r>
          </a:p>
          <a:p>
            <a:pPr marL="217488" indent="-217488"/>
            <a:r>
              <a:rPr lang="en-US" sz="2800" dirty="0">
                <a:solidFill>
                  <a:schemeClr val="bg1"/>
                </a:solidFill>
                <a:latin typeface="Arial Rounded MT Bold" panose="020F0704030504030204" pitchFamily="34" charset="0"/>
              </a:rPr>
              <a:t>Destination:  Asteroid Apophis</a:t>
            </a:r>
          </a:p>
          <a:p>
            <a:pPr marL="217488" indent="-217488"/>
            <a:r>
              <a:rPr lang="en-US" sz="2800" dirty="0">
                <a:solidFill>
                  <a:schemeClr val="bg1"/>
                </a:solidFill>
                <a:latin typeface="Arial Rounded MT Bold" panose="020F0704030504030204" pitchFamily="34" charset="0"/>
              </a:rPr>
              <a:t>Current Phase: E; Launched Sep 2016</a:t>
            </a:r>
          </a:p>
          <a:p>
            <a:pPr marL="217488" indent="-217488"/>
            <a:r>
              <a:rPr lang="en-US" sz="2800" dirty="0">
                <a:solidFill>
                  <a:schemeClr val="bg1"/>
                </a:solidFill>
                <a:latin typeface="Arial Rounded MT Bold" panose="020F0704030504030204" pitchFamily="34" charset="0"/>
              </a:rPr>
              <a:t>Recent Accomplishments: Survived several recent </a:t>
            </a:r>
            <a:r>
              <a:rPr lang="en-US" sz="2800" dirty="0" err="1">
                <a:solidFill>
                  <a:schemeClr val="bg1"/>
                </a:solidFill>
                <a:latin typeface="Arial Rounded MT Bold" panose="020F0704030504030204" pitchFamily="34" charset="0"/>
              </a:rPr>
              <a:t>perihelions</a:t>
            </a:r>
            <a:endParaRPr lang="en-US" sz="2800" dirty="0">
              <a:solidFill>
                <a:schemeClr val="bg1"/>
              </a:solidFill>
              <a:latin typeface="Arial Rounded MT Bold" panose="020F0704030504030204" pitchFamily="34" charset="0"/>
            </a:endParaRPr>
          </a:p>
          <a:p>
            <a:pPr marL="217488" indent="-217488"/>
            <a:r>
              <a:rPr lang="en-US" sz="2800" dirty="0">
                <a:solidFill>
                  <a:schemeClr val="bg1"/>
                </a:solidFill>
                <a:latin typeface="Arial Rounded MT Bold" panose="020F0704030504030204" pitchFamily="34" charset="0"/>
              </a:rPr>
              <a:t>Upcoming Milestones: Arrival at Apophis Apr 2029</a:t>
            </a:r>
            <a:endParaRPr lang="en-US" sz="2800" dirty="0">
              <a:solidFill>
                <a:schemeClr val="bg1"/>
              </a:solidFill>
            </a:endParaRPr>
          </a:p>
        </p:txBody>
      </p:sp>
      <p:cxnSp>
        <p:nvCxnSpPr>
          <p:cNvPr id="10" name="Straight Arrow Connector 9">
            <a:extLst>
              <a:ext uri="{FF2B5EF4-FFF2-40B4-BE49-F238E27FC236}">
                <a16:creationId xmlns:a16="http://schemas.microsoft.com/office/drawing/2014/main" id="{B13B0BAC-9E89-1A10-D3B4-AA3F6472D4CC}"/>
              </a:ext>
            </a:extLst>
          </p:cNvPr>
          <p:cNvCxnSpPr>
            <a:cxnSpLocks/>
          </p:cNvCxnSpPr>
          <p:nvPr/>
        </p:nvCxnSpPr>
        <p:spPr>
          <a:xfrm>
            <a:off x="7789871" y="20148884"/>
            <a:ext cx="1876643" cy="3854114"/>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3EF5E0B-DA9B-E759-089C-865D05D8576A}"/>
              </a:ext>
            </a:extLst>
          </p:cNvPr>
          <p:cNvCxnSpPr>
            <a:cxnSpLocks/>
          </p:cNvCxnSpPr>
          <p:nvPr/>
        </p:nvCxnSpPr>
        <p:spPr>
          <a:xfrm>
            <a:off x="7789871" y="25701169"/>
            <a:ext cx="7315200" cy="215537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8078FB94-0C08-AF8C-F829-3BC6CE0D1E1E}"/>
              </a:ext>
            </a:extLst>
          </p:cNvPr>
          <p:cNvCxnSpPr>
            <a:cxnSpLocks/>
          </p:cNvCxnSpPr>
          <p:nvPr/>
        </p:nvCxnSpPr>
        <p:spPr>
          <a:xfrm flipV="1">
            <a:off x="13355468" y="28388611"/>
            <a:ext cx="7773703" cy="535499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6ED52A7-01A0-A18B-F6D4-80271404B002}"/>
              </a:ext>
            </a:extLst>
          </p:cNvPr>
          <p:cNvCxnSpPr>
            <a:cxnSpLocks/>
            <a:stCxn id="18" idx="3"/>
          </p:cNvCxnSpPr>
          <p:nvPr/>
        </p:nvCxnSpPr>
        <p:spPr>
          <a:xfrm flipV="1">
            <a:off x="7863840" y="26322530"/>
            <a:ext cx="12442683" cy="4761549"/>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3F87EFCB-2F77-5FF8-9C04-2E3A07DCEA1D}"/>
              </a:ext>
            </a:extLst>
          </p:cNvPr>
          <p:cNvCxnSpPr>
            <a:cxnSpLocks/>
          </p:cNvCxnSpPr>
          <p:nvPr/>
        </p:nvCxnSpPr>
        <p:spPr>
          <a:xfrm>
            <a:off x="7620000" y="17497425"/>
            <a:ext cx="7559040" cy="5599147"/>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E91E7299-2386-F9C2-0EBC-DC3741DE7574}"/>
              </a:ext>
            </a:extLst>
          </p:cNvPr>
          <p:cNvCxnSpPr>
            <a:cxnSpLocks/>
          </p:cNvCxnSpPr>
          <p:nvPr/>
        </p:nvCxnSpPr>
        <p:spPr>
          <a:xfrm>
            <a:off x="12252085" y="17703029"/>
            <a:ext cx="4061035" cy="729403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57F27E2B-5425-4CF3-FDFE-8DC92915BBB8}"/>
              </a:ext>
            </a:extLst>
          </p:cNvPr>
          <p:cNvCxnSpPr>
            <a:cxnSpLocks/>
          </p:cNvCxnSpPr>
          <p:nvPr/>
        </p:nvCxnSpPr>
        <p:spPr>
          <a:xfrm flipH="1">
            <a:off x="17602200" y="17703029"/>
            <a:ext cx="3171328" cy="3962509"/>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5C79400E-C8B6-9393-CC29-2F8B0386A4F7}"/>
              </a:ext>
            </a:extLst>
          </p:cNvPr>
          <p:cNvCxnSpPr>
            <a:cxnSpLocks/>
          </p:cNvCxnSpPr>
          <p:nvPr/>
        </p:nvCxnSpPr>
        <p:spPr>
          <a:xfrm flipH="1">
            <a:off x="22585680" y="17589500"/>
            <a:ext cx="7626376" cy="2821212"/>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2B9B7047-9070-9BB8-C682-0AB2D475AFEC}"/>
              </a:ext>
            </a:extLst>
          </p:cNvPr>
          <p:cNvCxnSpPr>
            <a:cxnSpLocks/>
          </p:cNvCxnSpPr>
          <p:nvPr/>
        </p:nvCxnSpPr>
        <p:spPr>
          <a:xfrm flipH="1">
            <a:off x="22738080" y="17589500"/>
            <a:ext cx="13837920" cy="2973612"/>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21" name="Straight Arrow Connector 320">
            <a:extLst>
              <a:ext uri="{FF2B5EF4-FFF2-40B4-BE49-F238E27FC236}">
                <a16:creationId xmlns:a16="http://schemas.microsoft.com/office/drawing/2014/main" id="{960C7E6A-7149-F5C9-ADAB-9B0810D854ED}"/>
              </a:ext>
            </a:extLst>
          </p:cNvPr>
          <p:cNvCxnSpPr>
            <a:cxnSpLocks/>
            <a:stCxn id="22" idx="1"/>
          </p:cNvCxnSpPr>
          <p:nvPr/>
        </p:nvCxnSpPr>
        <p:spPr>
          <a:xfrm flipH="1" flipV="1">
            <a:off x="29424086" y="24394884"/>
            <a:ext cx="6603274" cy="350331"/>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25" name="Straight Arrow Connector 324">
            <a:extLst>
              <a:ext uri="{FF2B5EF4-FFF2-40B4-BE49-F238E27FC236}">
                <a16:creationId xmlns:a16="http://schemas.microsoft.com/office/drawing/2014/main" id="{F077613F-5E59-D5D6-3D9A-74693829E9F9}"/>
              </a:ext>
            </a:extLst>
          </p:cNvPr>
          <p:cNvCxnSpPr>
            <a:cxnSpLocks/>
          </p:cNvCxnSpPr>
          <p:nvPr/>
        </p:nvCxnSpPr>
        <p:spPr>
          <a:xfrm flipH="1">
            <a:off x="27742270" y="19961072"/>
            <a:ext cx="8294667" cy="2522751"/>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28" name="Straight Arrow Connector 327">
            <a:extLst>
              <a:ext uri="{FF2B5EF4-FFF2-40B4-BE49-F238E27FC236}">
                <a16:creationId xmlns:a16="http://schemas.microsoft.com/office/drawing/2014/main" id="{C33467B1-88E1-FA20-DE43-A54D65811852}"/>
              </a:ext>
            </a:extLst>
          </p:cNvPr>
          <p:cNvCxnSpPr>
            <a:cxnSpLocks/>
          </p:cNvCxnSpPr>
          <p:nvPr/>
        </p:nvCxnSpPr>
        <p:spPr>
          <a:xfrm flipV="1">
            <a:off x="7315200" y="24394884"/>
            <a:ext cx="14998158" cy="9590316"/>
          </a:xfrm>
          <a:prstGeom prst="straightConnector1">
            <a:avLst/>
          </a:prstGeom>
          <a:ln w="76200">
            <a:solidFill>
              <a:srgbClr val="CC3399"/>
            </a:solidFill>
            <a:tailEnd type="triangle"/>
          </a:ln>
        </p:spPr>
        <p:style>
          <a:lnRef idx="2">
            <a:schemeClr val="accent1"/>
          </a:lnRef>
          <a:fillRef idx="0">
            <a:schemeClr val="accent1"/>
          </a:fillRef>
          <a:effectRef idx="1">
            <a:schemeClr val="accent1"/>
          </a:effectRef>
          <a:fontRef idx="minor">
            <a:schemeClr val="tx1"/>
          </a:fontRef>
        </p:style>
      </p:cxnSp>
      <p:cxnSp>
        <p:nvCxnSpPr>
          <p:cNvPr id="335" name="Straight Arrow Connector 334">
            <a:extLst>
              <a:ext uri="{FF2B5EF4-FFF2-40B4-BE49-F238E27FC236}">
                <a16:creationId xmlns:a16="http://schemas.microsoft.com/office/drawing/2014/main" id="{47778EEB-66A3-EDC1-2E8B-8F21E3D7E1A0}"/>
              </a:ext>
            </a:extLst>
          </p:cNvPr>
          <p:cNvCxnSpPr>
            <a:cxnSpLocks/>
          </p:cNvCxnSpPr>
          <p:nvPr/>
        </p:nvCxnSpPr>
        <p:spPr>
          <a:xfrm flipH="1" flipV="1">
            <a:off x="30212056" y="27334798"/>
            <a:ext cx="5889273" cy="2873059"/>
          </a:xfrm>
          <a:prstGeom prst="straightConnector1">
            <a:avLst/>
          </a:prstGeom>
          <a:ln w="76200">
            <a:solidFill>
              <a:srgbClr val="CC3399"/>
            </a:solidFill>
            <a:tailEnd type="triangle"/>
          </a:ln>
        </p:spPr>
        <p:style>
          <a:lnRef idx="2">
            <a:schemeClr val="accent1"/>
          </a:lnRef>
          <a:fillRef idx="0">
            <a:schemeClr val="accent1"/>
          </a:fillRef>
          <a:effectRef idx="1">
            <a:schemeClr val="accent1"/>
          </a:effectRef>
          <a:fontRef idx="minor">
            <a:schemeClr val="tx1"/>
          </a:fontRef>
        </p:style>
      </p:cxnSp>
      <p:cxnSp>
        <p:nvCxnSpPr>
          <p:cNvPr id="338" name="Straight Arrow Connector 337">
            <a:extLst>
              <a:ext uri="{FF2B5EF4-FFF2-40B4-BE49-F238E27FC236}">
                <a16:creationId xmlns:a16="http://schemas.microsoft.com/office/drawing/2014/main" id="{51C53D3F-4C86-297E-028A-6CB3614560CC}"/>
              </a:ext>
            </a:extLst>
          </p:cNvPr>
          <p:cNvCxnSpPr>
            <a:cxnSpLocks/>
          </p:cNvCxnSpPr>
          <p:nvPr/>
        </p:nvCxnSpPr>
        <p:spPr>
          <a:xfrm flipH="1" flipV="1">
            <a:off x="28248429" y="30868635"/>
            <a:ext cx="8327571" cy="1658983"/>
          </a:xfrm>
          <a:prstGeom prst="straightConnector1">
            <a:avLst/>
          </a:prstGeom>
          <a:ln w="76200">
            <a:solidFill>
              <a:srgbClr val="CC3399"/>
            </a:solidFill>
            <a:tailEnd type="triangle"/>
          </a:ln>
        </p:spPr>
        <p:style>
          <a:lnRef idx="2">
            <a:schemeClr val="accent1"/>
          </a:lnRef>
          <a:fillRef idx="0">
            <a:schemeClr val="accent1"/>
          </a:fillRef>
          <a:effectRef idx="1">
            <a:schemeClr val="accent1"/>
          </a:effectRef>
          <a:fontRef idx="minor">
            <a:schemeClr val="tx1"/>
          </a:fontRef>
        </p:style>
      </p:cxnSp>
      <p:cxnSp>
        <p:nvCxnSpPr>
          <p:cNvPr id="351" name="Straight Arrow Connector 350">
            <a:extLst>
              <a:ext uri="{FF2B5EF4-FFF2-40B4-BE49-F238E27FC236}">
                <a16:creationId xmlns:a16="http://schemas.microsoft.com/office/drawing/2014/main" id="{CB10F44D-93F6-616A-790F-5BD9219A57B1}"/>
              </a:ext>
            </a:extLst>
          </p:cNvPr>
          <p:cNvCxnSpPr>
            <a:cxnSpLocks/>
          </p:cNvCxnSpPr>
          <p:nvPr/>
        </p:nvCxnSpPr>
        <p:spPr>
          <a:xfrm flipV="1">
            <a:off x="23822025" y="28883476"/>
            <a:ext cx="1976126" cy="4996949"/>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7E424F0-AFD8-EE3B-F453-5F656A87E055}"/>
              </a:ext>
            </a:extLst>
          </p:cNvPr>
          <p:cNvSpPr txBox="1">
            <a:spLocks/>
          </p:cNvSpPr>
          <p:nvPr/>
        </p:nvSpPr>
        <p:spPr>
          <a:xfrm>
            <a:off x="30240515" y="33649920"/>
            <a:ext cx="5363807" cy="3970318"/>
          </a:xfrm>
          <a:prstGeom prst="rect">
            <a:avLst/>
          </a:prstGeom>
          <a:solidFill>
            <a:schemeClr val="tx1"/>
          </a:solidFill>
          <a:ln>
            <a:noFill/>
          </a:ln>
        </p:spPr>
        <p:txBody>
          <a:bodyPr wrap="square" rtlCol="0">
            <a:spAutoFit/>
          </a:bodyPr>
          <a:lstStyle/>
          <a:p>
            <a:pPr algn="ctr"/>
            <a:r>
              <a:rPr lang="en-US" sz="2800" b="1" dirty="0">
                <a:solidFill>
                  <a:schemeClr val="bg1"/>
                </a:solidFill>
                <a:latin typeface="Arial Rounded MT Bold" panose="020F0704030504030204" pitchFamily="34" charset="0"/>
              </a:rPr>
              <a:t>International Partners</a:t>
            </a:r>
            <a:r>
              <a:rPr lang="en-US" sz="2800" b="1" baseline="30000" dirty="0">
                <a:solidFill>
                  <a:schemeClr val="bg1"/>
                </a:solidFill>
                <a:latin typeface="Arial Rounded MT Bold" panose="020F0704030504030204" pitchFamily="34" charset="0"/>
              </a:rPr>
              <a:t>†</a:t>
            </a:r>
          </a:p>
          <a:p>
            <a:pPr algn="ctr"/>
            <a:endParaRPr lang="en-US" sz="2800" b="1" dirty="0">
              <a:solidFill>
                <a:schemeClr val="bg1"/>
              </a:solidFill>
              <a:latin typeface="Arial Rounded MT Bold" panose="020F0704030504030204" pitchFamily="34" charset="0"/>
            </a:endParaRPr>
          </a:p>
          <a:p>
            <a:pPr algn="ctr"/>
            <a:r>
              <a:rPr lang="en-US" sz="2800" dirty="0" err="1">
                <a:solidFill>
                  <a:schemeClr val="bg1"/>
                </a:solidFill>
                <a:latin typeface="Arial Rounded MT Bold" panose="020F0704030504030204" pitchFamily="34" charset="0"/>
              </a:rPr>
              <a:t>BepiColombo</a:t>
            </a:r>
            <a:r>
              <a:rPr lang="en-US" sz="2800" dirty="0">
                <a:solidFill>
                  <a:schemeClr val="bg1"/>
                </a:solidFill>
                <a:latin typeface="Arial Rounded MT Bold" panose="020F0704030504030204" pitchFamily="34" charset="0"/>
              </a:rPr>
              <a:t> is led by ESA</a:t>
            </a:r>
          </a:p>
          <a:p>
            <a:pPr algn="ctr"/>
            <a:endParaRPr lang="en-US" sz="2800" dirty="0">
              <a:solidFill>
                <a:schemeClr val="bg1"/>
              </a:solidFill>
              <a:latin typeface="Arial Rounded MT Bold" panose="020F0704030504030204" pitchFamily="34" charset="0"/>
            </a:endParaRPr>
          </a:p>
          <a:p>
            <a:pPr algn="ctr"/>
            <a:r>
              <a:rPr lang="en-US" sz="2800" dirty="0">
                <a:solidFill>
                  <a:schemeClr val="bg1"/>
                </a:solidFill>
                <a:latin typeface="Arial Rounded MT Bold" panose="020F0704030504030204" pitchFamily="34" charset="0"/>
              </a:rPr>
              <a:t>EnVision is led by ESA</a:t>
            </a:r>
          </a:p>
          <a:p>
            <a:pPr algn="ctr"/>
            <a:endParaRPr lang="en-US" sz="2800" dirty="0">
              <a:solidFill>
                <a:schemeClr val="bg1"/>
              </a:solidFill>
              <a:latin typeface="Arial Rounded MT Bold" panose="020F0704030504030204" pitchFamily="34" charset="0"/>
            </a:endParaRPr>
          </a:p>
          <a:p>
            <a:pPr algn="ctr"/>
            <a:r>
              <a:rPr lang="en-US" sz="2800" dirty="0">
                <a:solidFill>
                  <a:schemeClr val="bg1"/>
                </a:solidFill>
                <a:latin typeface="Arial Rounded MT Bold" panose="020F0704030504030204" pitchFamily="34" charset="0"/>
              </a:rPr>
              <a:t>JUICE is led by ESA</a:t>
            </a:r>
          </a:p>
          <a:p>
            <a:pPr algn="ctr"/>
            <a:endParaRPr lang="en-US" sz="2800" dirty="0">
              <a:solidFill>
                <a:schemeClr val="bg1"/>
              </a:solidFill>
              <a:latin typeface="Arial Rounded MT Bold" panose="020F0704030504030204" pitchFamily="34" charset="0"/>
            </a:endParaRPr>
          </a:p>
          <a:p>
            <a:pPr algn="ctr"/>
            <a:r>
              <a:rPr lang="en-US" sz="2800" dirty="0">
                <a:solidFill>
                  <a:schemeClr val="bg1"/>
                </a:solidFill>
                <a:latin typeface="Arial Rounded MT Bold" panose="020F0704030504030204" pitchFamily="34" charset="0"/>
              </a:rPr>
              <a:t>MMX is led by JAXA</a:t>
            </a:r>
          </a:p>
        </p:txBody>
      </p:sp>
    </p:spTree>
    <p:extLst>
      <p:ext uri="{BB962C8B-B14F-4D97-AF65-F5344CB8AC3E}">
        <p14:creationId xmlns:p14="http://schemas.microsoft.com/office/powerpoint/2010/main" val="2823867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4C917BBB5ED244A976E3E8CDE0D52C" ma:contentTypeVersion="15" ma:contentTypeDescription="Create a new document." ma:contentTypeScope="" ma:versionID="8e1b7753343f274f76d47a801bdd11b3">
  <xsd:schema xmlns:xsd="http://www.w3.org/2001/XMLSchema" xmlns:xs="http://www.w3.org/2001/XMLSchema" xmlns:p="http://schemas.microsoft.com/office/2006/metadata/properties" xmlns:ns2="f159a4b2-0692-427f-81e2-456122265f6f" xmlns:ns3="910dee20-4a06-470d-933e-6c20565d4ebd" xmlns:ns4="d900e117-17a0-4b24-9e47-511ef1d02c43" targetNamespace="http://schemas.microsoft.com/office/2006/metadata/properties" ma:root="true" ma:fieldsID="9856783891af4715bfa2613d9db015b7" ns2:_="" ns3:_="" ns4:_="">
    <xsd:import namespace="f159a4b2-0692-427f-81e2-456122265f6f"/>
    <xsd:import namespace="910dee20-4a06-470d-933e-6c20565d4ebd"/>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9a4b2-0692-427f-81e2-456122265f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0dee20-4a06-470d-933e-6c20565d4e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e64b58-7590-4bd7-9749-a26aff5376a3}" ma:internalName="TaxCatchAll" ma:showField="CatchAllData" ma:web="910dee20-4a06-470d-933e-6c20565d4e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f159a4b2-0692-427f-81e2-456122265f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3F7D07-E226-436F-BFEB-F3FE429E1292}">
  <ds:schemaRefs>
    <ds:schemaRef ds:uri="http://schemas.microsoft.com/sharepoint/v3/contenttype/forms"/>
  </ds:schemaRefs>
</ds:datastoreItem>
</file>

<file path=customXml/itemProps2.xml><?xml version="1.0" encoding="utf-8"?>
<ds:datastoreItem xmlns:ds="http://schemas.openxmlformats.org/officeDocument/2006/customXml" ds:itemID="{C519BFEF-AD93-45C7-A049-091A2830E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9a4b2-0692-427f-81e2-456122265f6f"/>
    <ds:schemaRef ds:uri="910dee20-4a06-470d-933e-6c20565d4ebd"/>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2633E1-FE09-4626-95CE-69E885D8B510}">
  <ds:schemaRefs>
    <ds:schemaRef ds:uri="http://schemas.microsoft.com/office/2006/metadata/properties"/>
    <ds:schemaRef ds:uri="http://schemas.microsoft.com/office/infopath/2007/PartnerControls"/>
    <ds:schemaRef ds:uri="d900e117-17a0-4b24-9e47-511ef1d02c43"/>
    <ds:schemaRef ds:uri="f159a4b2-0692-427f-81e2-456122265f6f"/>
  </ds:schemaRefs>
</ds:datastoreItem>
</file>

<file path=docProps/app.xml><?xml version="1.0" encoding="utf-8"?>
<Properties xmlns="http://schemas.openxmlformats.org/officeDocument/2006/extended-properties" xmlns:vt="http://schemas.openxmlformats.org/officeDocument/2006/docPropsVTypes">
  <Template>Office Theme</Template>
  <TotalTime>379</TotalTime>
  <Words>1015</Words>
  <Application>Microsoft Office PowerPoint</Application>
  <PresentationFormat>Custom</PresentationFormat>
  <Paragraphs>117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Arial Rounded MT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Janice C. (MSFC-CS80)[Media Fusion]</dc:creator>
  <cp:lastModifiedBy>Zavodsky, Bradley T. (MSFC-ST30)</cp:lastModifiedBy>
  <cp:revision>21</cp:revision>
  <dcterms:created xsi:type="dcterms:W3CDTF">2025-03-19T20:11:03Z</dcterms:created>
  <dcterms:modified xsi:type="dcterms:W3CDTF">2025-04-11T15:43:42Z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0x010100994C917BBB5ED244A976E3E8CDE0D52C</vt:lpwstr>
  </property>
</Properties>
</file>