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sldIdLst>
    <p:sldId id="256" r:id="rId5"/>
  </p:sldIdLst>
  <p:sldSz cx="43891200" cy="384048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18"/>
    <p:restoredTop sz="94688"/>
  </p:normalViewPr>
  <p:slideViewPr>
    <p:cSldViewPr snapToGrid="0">
      <p:cViewPr varScale="1">
        <p:scale>
          <a:sx n="21" d="100"/>
          <a:sy n="21" d="100"/>
        </p:scale>
        <p:origin x="23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6285233"/>
            <a:ext cx="37307520" cy="1337056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20171413"/>
            <a:ext cx="32918400" cy="9272267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0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2044700"/>
            <a:ext cx="9464040" cy="325462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2044700"/>
            <a:ext cx="27843480" cy="325462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6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9574541"/>
            <a:ext cx="37856160" cy="15975327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5701001"/>
            <a:ext cx="37856160" cy="8401047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10223500"/>
            <a:ext cx="18653760" cy="24367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10223500"/>
            <a:ext cx="18653760" cy="24367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9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044708"/>
            <a:ext cx="37856160" cy="7423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9414513"/>
            <a:ext cx="18568032" cy="461390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4028420"/>
            <a:ext cx="18568032" cy="206336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9414513"/>
            <a:ext cx="18659477" cy="461390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4028420"/>
            <a:ext cx="18659477" cy="206336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4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560320"/>
            <a:ext cx="14156054" cy="896112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5529588"/>
            <a:ext cx="22219920" cy="272923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1521440"/>
            <a:ext cx="14156054" cy="21344893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1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560320"/>
            <a:ext cx="14156054" cy="896112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5529588"/>
            <a:ext cx="22219920" cy="272923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1521440"/>
            <a:ext cx="14156054" cy="21344893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4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2044708"/>
            <a:ext cx="37856160" cy="74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10223500"/>
            <a:ext cx="37856160" cy="2436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5595568"/>
            <a:ext cx="987552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E0978E-F9B6-5740-9C7B-C2F91FBB52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5595568"/>
            <a:ext cx="1481328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5595568"/>
            <a:ext cx="987552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32676-1A88-B345-BF80-780CC8921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9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73D421-418C-BE0E-A9CE-2B0858EE788B}"/>
              </a:ext>
            </a:extLst>
          </p:cNvPr>
          <p:cNvGrpSpPr/>
          <p:nvPr/>
        </p:nvGrpSpPr>
        <p:grpSpPr>
          <a:xfrm>
            <a:off x="496253" y="696688"/>
            <a:ext cx="42807118" cy="37120283"/>
            <a:chOff x="496253" y="631373"/>
            <a:chExt cx="36462135" cy="42367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5A51FC-EE1F-5A2E-2282-FC98D03C50ED}"/>
                </a:ext>
              </a:extLst>
            </p:cNvPr>
            <p:cNvSpPr/>
            <p:nvPr/>
          </p:nvSpPr>
          <p:spPr>
            <a:xfrm>
              <a:off x="496253" y="633635"/>
              <a:ext cx="36445508" cy="57508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82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AA71C8-5BB8-0193-C95F-745CA26152F8}"/>
                </a:ext>
              </a:extLst>
            </p:cNvPr>
            <p:cNvSpPr/>
            <p:nvPr/>
          </p:nvSpPr>
          <p:spPr>
            <a:xfrm>
              <a:off x="502921" y="631373"/>
              <a:ext cx="36440645" cy="423672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82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06F1139-1C34-796A-4308-B4FCD10A5A6C}"/>
                </a:ext>
              </a:extLst>
            </p:cNvPr>
            <p:cNvCxnSpPr>
              <a:cxnSpLocks/>
            </p:cNvCxnSpPr>
            <p:nvPr/>
          </p:nvCxnSpPr>
          <p:spPr>
            <a:xfrm>
              <a:off x="12393637" y="8207829"/>
              <a:ext cx="0" cy="34529486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7818B0-F24F-14F2-0F2F-810AF534E72E}"/>
                </a:ext>
              </a:extLst>
            </p:cNvPr>
            <p:cNvSpPr/>
            <p:nvPr/>
          </p:nvSpPr>
          <p:spPr>
            <a:xfrm>
              <a:off x="502921" y="6544125"/>
              <a:ext cx="36455467" cy="14199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82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DE9299-B459-45B8-8497-1B937F8BF5EC}"/>
                </a:ext>
              </a:extLst>
            </p:cNvPr>
            <p:cNvCxnSpPr>
              <a:cxnSpLocks/>
            </p:cNvCxnSpPr>
            <p:nvPr/>
          </p:nvCxnSpPr>
          <p:spPr>
            <a:xfrm>
              <a:off x="24905970" y="8164287"/>
              <a:ext cx="0" cy="34616571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1BEBB8-CE78-C5BE-672C-261DE068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686" y="0"/>
            <a:ext cx="12597228" cy="5969990"/>
          </a:xfrm>
          <a:prstGeom prst="rect">
            <a:avLst/>
          </a:prstGeom>
        </p:spPr>
      </p:pic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8E1A0017-ECB1-6990-61A4-C5BF59E00D4E}"/>
              </a:ext>
            </a:extLst>
          </p:cNvPr>
          <p:cNvSpPr txBox="1">
            <a:spLocks/>
          </p:cNvSpPr>
          <p:nvPr/>
        </p:nvSpPr>
        <p:spPr>
          <a:xfrm>
            <a:off x="1379124" y="6002045"/>
            <a:ext cx="41532027" cy="9444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Authors/Affiliations [</a:t>
            </a:r>
            <a:r>
              <a:rPr lang="en-US" sz="4800" dirty="0"/>
              <a:t>Brian Taylor ER64, Jhonathan Rosales </a:t>
            </a:r>
            <a:r>
              <a:rPr lang="en-US" dirty="0"/>
              <a:t>EM32, Jason Reynolds EM32, Jamelle Williams EM31] MSFC and Arne Croell UAH</a:t>
            </a:r>
            <a:endParaRPr lang="en-US" sz="48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A8CEF7-0FC8-DFEF-81E0-6866C3329A73}"/>
              </a:ext>
            </a:extLst>
          </p:cNvPr>
          <p:cNvSpPr txBox="1">
            <a:spLocks/>
          </p:cNvSpPr>
          <p:nvPr/>
        </p:nvSpPr>
        <p:spPr>
          <a:xfrm>
            <a:off x="1309499" y="1306056"/>
            <a:ext cx="23120350" cy="4441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800" b="1" dirty="0"/>
              <a:t>Ultra High Temperature Testing in Hydrogen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35FB96-0440-116E-42DC-C4DD908577B6}"/>
              </a:ext>
            </a:extLst>
          </p:cNvPr>
          <p:cNvSpPr txBox="1"/>
          <p:nvPr/>
        </p:nvSpPr>
        <p:spPr>
          <a:xfrm flipH="1">
            <a:off x="9540996" y="11598046"/>
            <a:ext cx="483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H2EAT – Hot Hydrogen Environmental Atmospheric Test</a:t>
            </a:r>
          </a:p>
        </p:txBody>
      </p:sp>
      <p:pic>
        <p:nvPicPr>
          <p:cNvPr id="15" name="Picture 14" descr="A picture containing indoor, cluttered&#10;&#10;AI-generated content may be incorrect.">
            <a:extLst>
              <a:ext uri="{FF2B5EF4-FFF2-40B4-BE49-F238E27FC236}">
                <a16:creationId xmlns:a16="http://schemas.microsoft.com/office/drawing/2014/main" id="{9ED41125-467C-B446-35AB-47D39BC16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9" y="7434867"/>
            <a:ext cx="7899208" cy="1049113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C1F120-1A9D-6607-9756-04BEDE3CF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31" t="30322" r="342" b="7391"/>
          <a:stretch/>
        </p:blipFill>
        <p:spPr>
          <a:xfrm>
            <a:off x="6272597" y="18233658"/>
            <a:ext cx="7899209" cy="822834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14C955-67F4-760C-2EA3-5D9473C33B3F}"/>
              </a:ext>
            </a:extLst>
          </p:cNvPr>
          <p:cNvSpPr txBox="1"/>
          <p:nvPr/>
        </p:nvSpPr>
        <p:spPr>
          <a:xfrm flipH="1">
            <a:off x="1219449" y="21298763"/>
            <a:ext cx="5494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CFEET – Compact Fuel element Environmental Test</a:t>
            </a:r>
          </a:p>
        </p:txBody>
      </p:sp>
      <p:pic>
        <p:nvPicPr>
          <p:cNvPr id="19" name="Picture 18" descr="A picture containing wall, indoor&#10;&#10;AI-generated content may be incorrect.">
            <a:extLst>
              <a:ext uri="{FF2B5EF4-FFF2-40B4-BE49-F238E27FC236}">
                <a16:creationId xmlns:a16="http://schemas.microsoft.com/office/drawing/2014/main" id="{C0A322A4-031E-719D-EB15-C5096A62F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19" y="28221332"/>
            <a:ext cx="5519466" cy="733054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2CDDCC-731C-9112-D9BC-AB86F836DEFF}"/>
              </a:ext>
            </a:extLst>
          </p:cNvPr>
          <p:cNvSpPr txBox="1"/>
          <p:nvPr/>
        </p:nvSpPr>
        <p:spPr>
          <a:xfrm flipH="1">
            <a:off x="899679" y="33243548"/>
            <a:ext cx="66665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Above – view of susceptor at ~1500 C</a:t>
            </a:r>
          </a:p>
          <a:p>
            <a:r>
              <a:rPr lang="en-US" sz="4400" dirty="0"/>
              <a:t>Right – coil with susceptor and hardware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BF2BD-0264-6FE5-6CFD-012B941BE3BC}"/>
              </a:ext>
            </a:extLst>
          </p:cNvPr>
          <p:cNvSpPr txBox="1"/>
          <p:nvPr/>
        </p:nvSpPr>
        <p:spPr>
          <a:xfrm flipH="1">
            <a:off x="14649118" y="7852872"/>
            <a:ext cx="1431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Induction furnace diagram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CF9CB9-E88B-F0B7-FA29-324D63BA6007}"/>
              </a:ext>
            </a:extLst>
          </p:cNvPr>
          <p:cNvSpPr txBox="1"/>
          <p:nvPr/>
        </p:nvSpPr>
        <p:spPr>
          <a:xfrm flipH="1">
            <a:off x="15331924" y="19793905"/>
            <a:ext cx="134025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/>
              <a:t>Induced currents from magnetic field heat workpiece that radiates to sample. 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/>
              <a:t>Rapid heating rates and high temperature capability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400" dirty="0"/>
              <a:t>Operations in H2 or Inert Gas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48AE7F-7B2C-87B1-822B-1237851B03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020101" y="9835469"/>
            <a:ext cx="11767249" cy="85640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983392-4E51-B1A4-E682-C35D27AB18D7}"/>
              </a:ext>
            </a:extLst>
          </p:cNvPr>
          <p:cNvSpPr txBox="1"/>
          <p:nvPr/>
        </p:nvSpPr>
        <p:spPr>
          <a:xfrm flipH="1">
            <a:off x="16989429" y="24039263"/>
            <a:ext cx="918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Example Results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E63415-1F4E-BD26-CEFE-7BA7AB51A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72121" y="25427052"/>
            <a:ext cx="3713203" cy="371320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B22972-86CE-F958-1CB6-C9C4452AB3CE}"/>
              </a:ext>
            </a:extLst>
          </p:cNvPr>
          <p:cNvSpPr txBox="1"/>
          <p:nvPr/>
        </p:nvSpPr>
        <p:spPr>
          <a:xfrm flipH="1">
            <a:off x="21326724" y="25858654"/>
            <a:ext cx="632781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/>
              <a:t>Subscale fuel element segments and material samples</a:t>
            </a:r>
          </a:p>
          <a:p>
            <a:pPr marL="571500" indent="-571500">
              <a:buFontTx/>
              <a:buChar char="-"/>
            </a:pPr>
            <a:r>
              <a:rPr lang="en-US" sz="4400" dirty="0"/>
              <a:t>Characterized to determine changes in microstructure and mass loss due to high temperature H2 environment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D3554B-C8C4-1BE5-D4C1-3BE4BCE5308B}"/>
              </a:ext>
            </a:extLst>
          </p:cNvPr>
          <p:cNvSpPr txBox="1"/>
          <p:nvPr/>
        </p:nvSpPr>
        <p:spPr>
          <a:xfrm flipH="1">
            <a:off x="29737968" y="8027641"/>
            <a:ext cx="13402533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Background</a:t>
            </a: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Nuclear Thermal Rocket Engines operate at ultra high temperature (approaching 3000 C) and often with H2 as the propellant.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Both high temperatures and hydrogen gas may lead to chemical and microstructural changes that can drastically alter thermophysical properties.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The H2EAT and CFEET hydrogen induction furnace allow us to create a similar environment to study the behavior of fuels and reactor materials under these conditions.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614CFB8-D8F5-BECF-3DFF-4ABB2BA78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650464"/>
              </p:ext>
            </p:extLst>
          </p:nvPr>
        </p:nvGraphicFramePr>
        <p:xfrm>
          <a:off x="29737968" y="16905447"/>
          <a:ext cx="13173183" cy="5606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91061">
                  <a:extLst>
                    <a:ext uri="{9D8B030D-6E8A-4147-A177-3AD203B41FA5}">
                      <a16:colId xmlns:a16="http://schemas.microsoft.com/office/drawing/2014/main" val="1018142754"/>
                    </a:ext>
                  </a:extLst>
                </a:gridCol>
                <a:gridCol w="4391061">
                  <a:extLst>
                    <a:ext uri="{9D8B030D-6E8A-4147-A177-3AD203B41FA5}">
                      <a16:colId xmlns:a16="http://schemas.microsoft.com/office/drawing/2014/main" val="1552447352"/>
                    </a:ext>
                  </a:extLst>
                </a:gridCol>
                <a:gridCol w="4391061">
                  <a:extLst>
                    <a:ext uri="{9D8B030D-6E8A-4147-A177-3AD203B41FA5}">
                      <a16:colId xmlns:a16="http://schemas.microsoft.com/office/drawing/2014/main" val="2011564253"/>
                    </a:ext>
                  </a:extLst>
                </a:gridCol>
              </a:tblGrid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H2EAT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CFEET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309646"/>
                  </a:ext>
                </a:extLst>
              </a:tr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Atmosphere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H2/He/</a:t>
                      </a:r>
                      <a:r>
                        <a:rPr lang="en-US" sz="4400" dirty="0" err="1"/>
                        <a:t>Ar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/>
                        <a:t>H2/He/</a:t>
                      </a:r>
                      <a:r>
                        <a:rPr lang="en-US" sz="4400" dirty="0" err="1"/>
                        <a:t>Ar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279449"/>
                  </a:ext>
                </a:extLst>
              </a:tr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~1 atm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/>
                        <a:t>~1 atm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15155"/>
                  </a:ext>
                </a:extLst>
              </a:tr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Max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~3000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~2600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744482"/>
                  </a:ext>
                </a:extLst>
              </a:tr>
              <a:tr h="140085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Sample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Diameter: 70 mm</a:t>
                      </a:r>
                    </a:p>
                    <a:p>
                      <a:pPr algn="ctr"/>
                      <a:r>
                        <a:rPr lang="en-US" sz="4400" dirty="0"/>
                        <a:t>Height: 75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Diameter: 20 mm</a:t>
                      </a:r>
                    </a:p>
                    <a:p>
                      <a:pPr algn="ctr"/>
                      <a:r>
                        <a:rPr lang="en-US" sz="4400" dirty="0"/>
                        <a:t>Height: 75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308629"/>
                  </a:ext>
                </a:extLst>
              </a:tr>
              <a:tr h="112565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Flow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5 slpm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6 slpm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458192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C292456-6242-5628-9506-D5889A845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982297"/>
              </p:ext>
            </p:extLst>
          </p:nvPr>
        </p:nvGraphicFramePr>
        <p:xfrm>
          <a:off x="33093855" y="23661892"/>
          <a:ext cx="6690758" cy="6492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690758">
                  <a:extLst>
                    <a:ext uri="{9D8B030D-6E8A-4147-A177-3AD203B41FA5}">
                      <a16:colId xmlns:a16="http://schemas.microsoft.com/office/drawing/2014/main" val="1018142754"/>
                    </a:ext>
                  </a:extLst>
                </a:gridCol>
              </a:tblGrid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Supporting Analysis 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309646"/>
                  </a:ext>
                </a:extLst>
              </a:tr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Scanning Electron Spectroscopy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279449"/>
                  </a:ext>
                </a:extLst>
              </a:tr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Electron Dispersive Spectroscopy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15155"/>
                  </a:ext>
                </a:extLst>
              </a:tr>
              <a:tr h="74513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X-ray Diffraction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744482"/>
                  </a:ext>
                </a:extLst>
              </a:tr>
              <a:tr h="140085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Precision Mass Measurements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30862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1F694F6B-08BE-7FC3-59E5-B5318C0FD85E}"/>
              </a:ext>
            </a:extLst>
          </p:cNvPr>
          <p:cNvSpPr txBox="1"/>
          <p:nvPr/>
        </p:nvSpPr>
        <p:spPr>
          <a:xfrm flipH="1">
            <a:off x="30087423" y="31119889"/>
            <a:ext cx="12474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NASA Marshall Space Flight Center</a:t>
            </a:r>
          </a:p>
          <a:p>
            <a:pPr algn="ctr"/>
            <a:r>
              <a:rPr lang="en-US" sz="5400" dirty="0"/>
              <a:t>Materials Laboratory</a:t>
            </a:r>
          </a:p>
          <a:p>
            <a:pPr algn="ctr"/>
            <a:r>
              <a:rPr lang="en-US" sz="4800" dirty="0"/>
              <a:t>Space Nuclear Propulsion</a:t>
            </a:r>
            <a:br>
              <a:rPr lang="en-US" sz="4800" dirty="0"/>
            </a:br>
            <a:r>
              <a:rPr lang="en-US" sz="4800" dirty="0"/>
              <a:t>Fuel Development Team</a:t>
            </a:r>
          </a:p>
          <a:p>
            <a:pPr algn="ctr"/>
            <a:endParaRPr lang="en-US" sz="60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9A5EBC1-488F-BC98-9938-3B967EE36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61343" y="32477735"/>
            <a:ext cx="5024439" cy="46857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6D1E512-5F3D-FB5C-50BB-DBD20CF48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20639" y="29414835"/>
            <a:ext cx="5024437" cy="8181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1AD9C-058D-B063-AAE5-3A8D4FD702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3532" y="27894326"/>
            <a:ext cx="4566805" cy="5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67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f159a4b2-0692-427f-81e2-456122265f6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4C917BBB5ED244A976E3E8CDE0D52C" ma:contentTypeVersion="15" ma:contentTypeDescription="Create a new document." ma:contentTypeScope="" ma:versionID="8e1b7753343f274f76d47a801bdd11b3">
  <xsd:schema xmlns:xsd="http://www.w3.org/2001/XMLSchema" xmlns:xs="http://www.w3.org/2001/XMLSchema" xmlns:p="http://schemas.microsoft.com/office/2006/metadata/properties" xmlns:ns2="f159a4b2-0692-427f-81e2-456122265f6f" xmlns:ns3="910dee20-4a06-470d-933e-6c20565d4ebd" xmlns:ns4="d900e117-17a0-4b24-9e47-511ef1d02c43" targetNamespace="http://schemas.microsoft.com/office/2006/metadata/properties" ma:root="true" ma:fieldsID="9856783891af4715bfa2613d9db015b7" ns2:_="" ns3:_="" ns4:_="">
    <xsd:import namespace="f159a4b2-0692-427f-81e2-456122265f6f"/>
    <xsd:import namespace="910dee20-4a06-470d-933e-6c20565d4ebd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9a4b2-0692-427f-81e2-456122265f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dee20-4a06-470d-933e-6c20565d4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ee64b58-7590-4bd7-9749-a26aff5376a3}" ma:internalName="TaxCatchAll" ma:showField="CatchAllData" ma:web="910dee20-4a06-470d-933e-6c20565d4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2633E1-FE09-4626-95CE-69E885D8B510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d900e117-17a0-4b24-9e47-511ef1d02c43"/>
    <ds:schemaRef ds:uri="910dee20-4a06-470d-933e-6c20565d4ebd"/>
    <ds:schemaRef ds:uri="f159a4b2-0692-427f-81e2-456122265f6f"/>
  </ds:schemaRefs>
</ds:datastoreItem>
</file>

<file path=customXml/itemProps2.xml><?xml version="1.0" encoding="utf-8"?>
<ds:datastoreItem xmlns:ds="http://schemas.openxmlformats.org/officeDocument/2006/customXml" ds:itemID="{AC3F7D07-E226-436F-BFEB-F3FE429E12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19BFEF-AD93-45C7-A049-091A2830EE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9a4b2-0692-427f-81e2-456122265f6f"/>
    <ds:schemaRef ds:uri="910dee20-4a06-470d-933e-6c20565d4ebd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264</Words>
  <Application>Microsoft Office PowerPoint</Application>
  <PresentationFormat>Custom</PresentationFormat>
  <Paragraphs>45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Janice C. (MSFC-CS80)[Media Fusion]</dc:creator>
  <cp:lastModifiedBy>Taylor, Brian D. (MSFC-ER64)</cp:lastModifiedBy>
  <cp:revision>12</cp:revision>
  <cp:lastPrinted>2025-04-10T20:58:29Z</cp:lastPrinted>
  <dcterms:created xsi:type="dcterms:W3CDTF">2025-03-19T20:11:03Z</dcterms:created>
  <dcterms:modified xsi:type="dcterms:W3CDTF">2025-04-14T18:33:53Z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0x010100994C917BBB5ED244A976E3E8CDE0D52C</vt:lpwstr>
  </property>
</Properties>
</file>