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6"/>
  </p:notesMasterIdLst>
  <p:sldIdLst>
    <p:sldId id="256" r:id="rId5"/>
  </p:sldIdLst>
  <p:sldSz cx="43891200" cy="3840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38B80D-6394-AE90-1471-1BC98E79D78F}" name="Manson, Melanie G. (MSFC-CS10)[Media Fusion]" initials="MF" userId="S::mmanson@ndc.nasa.gov::e4090d1d-0b65-4b45-895a-1d06a653d8d3" providerId="AD"/>
  <p188:author id="{D4DBB275-32D1-BA0A-7AD6-C244F740EB8E}" name="Perry, Beverly A. (MSFC-LP01)[PCIP]" initials="BP" userId="S::baperry3@ndc.nasa.gov::cd601a48-db20-4c98-8d4d-005d93b860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C46E7-0C8C-D542-9D6F-02C28339CC3F}" v="53" dt="2025-04-10T20:59:11.645"/>
    <p1510:client id="{DADCEC5D-CE0B-44C2-B8A4-09F5B7FB3DBD}" v="33" dt="2025-04-10T15:38:19.6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18"/>
    <p:restoredTop sz="93792" autoAdjust="0"/>
  </p:normalViewPr>
  <p:slideViewPr>
    <p:cSldViewPr snapToGrid="0">
      <p:cViewPr>
        <p:scale>
          <a:sx n="35" d="100"/>
          <a:sy n="35" d="100"/>
        </p:scale>
        <p:origin x="-2964" y="-55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7E4AB-0CB0-4F26-AAA2-DCE12AE4AB5B}" type="datetimeFigureOut">
              <a:rPr lang="en-US" smtClean="0"/>
              <a:t>4/11/2025</a:t>
            </a:fld>
            <a:endParaRPr lang="en-US"/>
          </a:p>
        </p:txBody>
      </p:sp>
      <p:sp>
        <p:nvSpPr>
          <p:cNvPr id="4" name="Slide Image Placeholder 3"/>
          <p:cNvSpPr>
            <a:spLocks noGrp="1" noRot="1" noChangeAspect="1"/>
          </p:cNvSpPr>
          <p:nvPr>
            <p:ph type="sldImg" idx="2"/>
          </p:nvPr>
        </p:nvSpPr>
        <p:spPr>
          <a:xfrm>
            <a:off x="1665288" y="1143000"/>
            <a:ext cx="3527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CFAB7F-EB5C-47B3-86AA-80626EA6D70E}" type="slidenum">
              <a:rPr lang="en-US" smtClean="0"/>
              <a:t>‹#›</a:t>
            </a:fld>
            <a:endParaRPr lang="en-US"/>
          </a:p>
        </p:txBody>
      </p:sp>
    </p:spTree>
    <p:extLst>
      <p:ext uri="{BB962C8B-B14F-4D97-AF65-F5344CB8AC3E}">
        <p14:creationId xmlns:p14="http://schemas.microsoft.com/office/powerpoint/2010/main" val="413698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166">
              <a:buFontTx/>
              <a:buNone/>
              <a:defRPr/>
            </a:pPr>
            <a:r>
              <a:rPr lang="en-US" sz="1200" dirty="0">
                <a:solidFill>
                  <a:srgbClr val="00B0F0"/>
                </a:solidFill>
              </a:rPr>
              <a:t>Photo credits:</a:t>
            </a:r>
          </a:p>
          <a:p>
            <a:pPr marL="0" indent="0" defTabSz="457166">
              <a:buFontTx/>
              <a:buNone/>
              <a:defRPr/>
            </a:pPr>
            <a:r>
              <a:rPr lang="en-US" sz="1200" dirty="0">
                <a:solidFill>
                  <a:srgbClr val="00B0F0"/>
                </a:solidFill>
              </a:rPr>
              <a:t>Background: NASA public use https://images-assets.nasa.gov/image/PIA00405/PIA00405~large.jpg</a:t>
            </a:r>
          </a:p>
          <a:p>
            <a:pPr marL="0" marR="0" lvl="0" indent="0" algn="l" defTabSz="457166" rtl="0" eaLnBrk="1" fontAlgn="auto" latinLnBrk="0" hangingPunct="1">
              <a:lnSpc>
                <a:spcPct val="100000"/>
              </a:lnSpc>
              <a:spcBef>
                <a:spcPts val="0"/>
              </a:spcBef>
              <a:spcAft>
                <a:spcPts val="0"/>
              </a:spcAft>
              <a:buClrTx/>
              <a:buSzTx/>
              <a:buFontTx/>
              <a:buNone/>
              <a:tabLst/>
              <a:defRPr/>
            </a:pPr>
            <a:r>
              <a:rPr lang="en-US" sz="1200" dirty="0">
                <a:solidFill>
                  <a:srgbClr val="00B0F0"/>
                </a:solidFill>
              </a:rPr>
              <a:t>Generic Fishbone diagram: Wikimedia commons available for public use </a:t>
            </a:r>
            <a:r>
              <a:rPr lang="en-US" b="0" i="0" dirty="0">
                <a:solidFill>
                  <a:srgbClr val="111111"/>
                </a:solidFill>
                <a:effectLst/>
                <a:latin typeface="Roboto" panose="02000000000000000000" pitchFamily="2" charset="0"/>
              </a:rPr>
              <a:t>https://commons.wikimedia.org/w/index.php?curid=6444290</a:t>
            </a:r>
            <a:endParaRPr lang="en-US" sz="1200" dirty="0">
              <a:solidFill>
                <a:srgbClr val="00B0F0"/>
              </a:solidFill>
            </a:endParaRPr>
          </a:p>
          <a:p>
            <a:pPr marL="0" indent="0" defTabSz="457166">
              <a:buFontTx/>
              <a:buNone/>
              <a:defRPr/>
            </a:pPr>
            <a:r>
              <a:rPr lang="en-US" sz="1200" dirty="0">
                <a:solidFill>
                  <a:srgbClr val="00B0F0"/>
                </a:solidFill>
              </a:rPr>
              <a:t>JAXA SLIM lander: Public use attributable to JAXA</a:t>
            </a:r>
          </a:p>
          <a:p>
            <a:pPr marL="0" indent="0" defTabSz="457166">
              <a:buFontTx/>
              <a:buNone/>
              <a:defRPr/>
            </a:pPr>
            <a:r>
              <a:rPr lang="en-US" sz="1200" dirty="0">
                <a:solidFill>
                  <a:srgbClr val="00B0F0"/>
                </a:solidFill>
              </a:rPr>
              <a:t>IM-1 lander: Public use from Intuitive Machines: https://www.flickr.com/photos/intuitivemachines/53558403230/in/dateposted/</a:t>
            </a:r>
          </a:p>
          <a:p>
            <a:pPr marL="0" indent="0" defTabSz="457166">
              <a:buFontTx/>
              <a:buNone/>
              <a:defRPr/>
            </a:pPr>
            <a:r>
              <a:rPr lang="en-US" sz="1200" dirty="0">
                <a:solidFill>
                  <a:srgbClr val="00B0F0"/>
                </a:solidFill>
              </a:rPr>
              <a:t>SpaceX Starship HLS: image provided for public noncommercial use</a:t>
            </a:r>
          </a:p>
          <a:p>
            <a:pPr marL="0" indent="0" defTabSz="457166">
              <a:buFontTx/>
              <a:buNone/>
              <a:defRPr/>
            </a:pPr>
            <a:r>
              <a:rPr lang="en-US" sz="1200" dirty="0">
                <a:solidFill>
                  <a:srgbClr val="00B0F0"/>
                </a:solidFill>
              </a:rPr>
              <a:t>Blue Origin Blue Moon MK-2 HLS: image provided for public noncommercial use</a:t>
            </a:r>
          </a:p>
          <a:p>
            <a:pPr marL="0" indent="0" defTabSz="457166">
              <a:buFontTx/>
              <a:buNone/>
              <a:defRPr/>
            </a:pPr>
            <a:r>
              <a:rPr lang="en-US" sz="1200" dirty="0">
                <a:solidFill>
                  <a:srgbClr val="00B0F0"/>
                </a:solidFill>
              </a:rPr>
              <a:t>Lunar craters: Public use from NASA LRO: https://moon.nasa.gov/resources/20/lunar-pits/</a:t>
            </a:r>
          </a:p>
          <a:p>
            <a:pPr marL="0" indent="0" defTabSz="457166">
              <a:buFontTx/>
              <a:buNone/>
              <a:defRPr/>
            </a:pPr>
            <a:r>
              <a:rPr lang="en-US" sz="1200" dirty="0">
                <a:solidFill>
                  <a:srgbClr val="00B0F0"/>
                </a:solidFill>
              </a:rPr>
              <a:t>Visualization of water on the Moon: still taken from public-use ESA video https://www.esa.int/esatv/Videos/2024/03/Destination_Moon_-_Animations/Lunar_water_animation</a:t>
            </a:r>
          </a:p>
          <a:p>
            <a:pPr marL="0" indent="0" defTabSz="457166">
              <a:buFontTx/>
              <a:buNone/>
              <a:defRPr/>
            </a:pPr>
            <a:r>
              <a:rPr lang="en-US" sz="1200" dirty="0">
                <a:solidFill>
                  <a:srgbClr val="00B0F0"/>
                </a:solidFill>
              </a:rPr>
              <a:t>Surveyor 5 on moon: public use from NASA https://science.nasa.gov/resource/close-up-view-of-the-footpad-of-surveyor-5-on-the-lunar-surface/</a:t>
            </a:r>
          </a:p>
          <a:p>
            <a:pPr marL="0" indent="0">
              <a:buFontTx/>
              <a:buNone/>
            </a:pPr>
            <a:endParaRPr lang="en-US" sz="1200" dirty="0">
              <a:solidFill>
                <a:srgbClr val="00B0F0"/>
              </a:solidFill>
            </a:endParaRPr>
          </a:p>
          <a:p>
            <a:pPr>
              <a:buFontTx/>
              <a:buNone/>
            </a:pPr>
            <a:endParaRPr lang="en-US" dirty="0"/>
          </a:p>
        </p:txBody>
      </p:sp>
      <p:sp>
        <p:nvSpPr>
          <p:cNvPr id="4" name="Slide Number Placeholder 3"/>
          <p:cNvSpPr>
            <a:spLocks noGrp="1"/>
          </p:cNvSpPr>
          <p:nvPr>
            <p:ph type="sldNum" sz="quarter" idx="5"/>
          </p:nvPr>
        </p:nvSpPr>
        <p:spPr/>
        <p:txBody>
          <a:bodyPr/>
          <a:lstStyle/>
          <a:p>
            <a:fld id="{81CFAB7F-EB5C-47B3-86AA-80626EA6D70E}" type="slidenum">
              <a:rPr lang="en-US" smtClean="0"/>
              <a:t>1</a:t>
            </a:fld>
            <a:endParaRPr lang="en-US"/>
          </a:p>
        </p:txBody>
      </p:sp>
    </p:spTree>
    <p:extLst>
      <p:ext uri="{BB962C8B-B14F-4D97-AF65-F5344CB8AC3E}">
        <p14:creationId xmlns:p14="http://schemas.microsoft.com/office/powerpoint/2010/main" val="2104820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6285233"/>
            <a:ext cx="37307520" cy="1337056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20171413"/>
            <a:ext cx="32918400" cy="9272267"/>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E0978E-F9B6-5740-9C7B-C2F91FBB52DA}"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32676-1A88-B345-BF80-780CC89210F7}" type="slidenum">
              <a:rPr lang="en-US" smtClean="0"/>
              <a:t>‹#›</a:t>
            </a:fld>
            <a:endParaRPr lang="en-US"/>
          </a:p>
        </p:txBody>
      </p:sp>
    </p:spTree>
    <p:extLst>
      <p:ext uri="{BB962C8B-B14F-4D97-AF65-F5344CB8AC3E}">
        <p14:creationId xmlns:p14="http://schemas.microsoft.com/office/powerpoint/2010/main" val="3374506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E0978E-F9B6-5740-9C7B-C2F91FBB52DA}"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32676-1A88-B345-BF80-780CC89210F7}" type="slidenum">
              <a:rPr lang="en-US" smtClean="0"/>
              <a:t>‹#›</a:t>
            </a:fld>
            <a:endParaRPr lang="en-US"/>
          </a:p>
        </p:txBody>
      </p:sp>
    </p:spTree>
    <p:extLst>
      <p:ext uri="{BB962C8B-B14F-4D97-AF65-F5344CB8AC3E}">
        <p14:creationId xmlns:p14="http://schemas.microsoft.com/office/powerpoint/2010/main" val="2537574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2044700"/>
            <a:ext cx="946404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2044700"/>
            <a:ext cx="27843480" cy="325462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E0978E-F9B6-5740-9C7B-C2F91FBB52DA}"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32676-1A88-B345-BF80-780CC89210F7}" type="slidenum">
              <a:rPr lang="en-US" smtClean="0"/>
              <a:t>‹#›</a:t>
            </a:fld>
            <a:endParaRPr lang="en-US"/>
          </a:p>
        </p:txBody>
      </p:sp>
    </p:spTree>
    <p:extLst>
      <p:ext uri="{BB962C8B-B14F-4D97-AF65-F5344CB8AC3E}">
        <p14:creationId xmlns:p14="http://schemas.microsoft.com/office/powerpoint/2010/main" val="3429323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E0978E-F9B6-5740-9C7B-C2F91FBB52DA}"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32676-1A88-B345-BF80-780CC89210F7}" type="slidenum">
              <a:rPr lang="en-US" smtClean="0"/>
              <a:t>‹#›</a:t>
            </a:fld>
            <a:endParaRPr lang="en-US"/>
          </a:p>
        </p:txBody>
      </p:sp>
    </p:spTree>
    <p:extLst>
      <p:ext uri="{BB962C8B-B14F-4D97-AF65-F5344CB8AC3E}">
        <p14:creationId xmlns:p14="http://schemas.microsoft.com/office/powerpoint/2010/main" val="628169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9574541"/>
            <a:ext cx="37856160" cy="15975327"/>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5701001"/>
            <a:ext cx="37856160" cy="8401047"/>
          </a:xfrm>
        </p:spPr>
        <p:txBody>
          <a:bodyPr/>
          <a:lstStyle>
            <a:lvl1pPr marL="0" indent="0">
              <a:buNone/>
              <a:defRPr sz="11520">
                <a:solidFill>
                  <a:schemeClr val="tx1">
                    <a:tint val="82000"/>
                  </a:schemeClr>
                </a:solidFill>
              </a:defRPr>
            </a:lvl1pPr>
            <a:lvl2pPr marL="2194560" indent="0">
              <a:buNone/>
              <a:defRPr sz="9600">
                <a:solidFill>
                  <a:schemeClr val="tx1">
                    <a:tint val="82000"/>
                  </a:schemeClr>
                </a:solidFill>
              </a:defRPr>
            </a:lvl2pPr>
            <a:lvl3pPr marL="4389120" indent="0">
              <a:buNone/>
              <a:defRPr sz="8640">
                <a:solidFill>
                  <a:schemeClr val="tx1">
                    <a:tint val="82000"/>
                  </a:schemeClr>
                </a:solidFill>
              </a:defRPr>
            </a:lvl3pPr>
            <a:lvl4pPr marL="6583680" indent="0">
              <a:buNone/>
              <a:defRPr sz="7680">
                <a:solidFill>
                  <a:schemeClr val="tx1">
                    <a:tint val="82000"/>
                  </a:schemeClr>
                </a:solidFill>
              </a:defRPr>
            </a:lvl4pPr>
            <a:lvl5pPr marL="8778240" indent="0">
              <a:buNone/>
              <a:defRPr sz="7680">
                <a:solidFill>
                  <a:schemeClr val="tx1">
                    <a:tint val="82000"/>
                  </a:schemeClr>
                </a:solidFill>
              </a:defRPr>
            </a:lvl5pPr>
            <a:lvl6pPr marL="10972800" indent="0">
              <a:buNone/>
              <a:defRPr sz="7680">
                <a:solidFill>
                  <a:schemeClr val="tx1">
                    <a:tint val="82000"/>
                  </a:schemeClr>
                </a:solidFill>
              </a:defRPr>
            </a:lvl6pPr>
            <a:lvl7pPr marL="13167360" indent="0">
              <a:buNone/>
              <a:defRPr sz="7680">
                <a:solidFill>
                  <a:schemeClr val="tx1">
                    <a:tint val="82000"/>
                  </a:schemeClr>
                </a:solidFill>
              </a:defRPr>
            </a:lvl7pPr>
            <a:lvl8pPr marL="15361920" indent="0">
              <a:buNone/>
              <a:defRPr sz="7680">
                <a:solidFill>
                  <a:schemeClr val="tx1">
                    <a:tint val="82000"/>
                  </a:schemeClr>
                </a:solidFill>
              </a:defRPr>
            </a:lvl8pPr>
            <a:lvl9pPr marL="17556480" indent="0">
              <a:buNone/>
              <a:defRPr sz="768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0978E-F9B6-5740-9C7B-C2F91FBB52DA}"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32676-1A88-B345-BF80-780CC89210F7}" type="slidenum">
              <a:rPr lang="en-US" smtClean="0"/>
              <a:t>‹#›</a:t>
            </a:fld>
            <a:endParaRPr lang="en-US"/>
          </a:p>
        </p:txBody>
      </p:sp>
    </p:spTree>
    <p:extLst>
      <p:ext uri="{BB962C8B-B14F-4D97-AF65-F5344CB8AC3E}">
        <p14:creationId xmlns:p14="http://schemas.microsoft.com/office/powerpoint/2010/main" val="224025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10223500"/>
            <a:ext cx="18653760" cy="2436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10223500"/>
            <a:ext cx="18653760" cy="2436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E0978E-F9B6-5740-9C7B-C2F91FBB52DA}"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32676-1A88-B345-BF80-780CC89210F7}" type="slidenum">
              <a:rPr lang="en-US" smtClean="0"/>
              <a:t>‹#›</a:t>
            </a:fld>
            <a:endParaRPr lang="en-US"/>
          </a:p>
        </p:txBody>
      </p:sp>
    </p:spTree>
    <p:extLst>
      <p:ext uri="{BB962C8B-B14F-4D97-AF65-F5344CB8AC3E}">
        <p14:creationId xmlns:p14="http://schemas.microsoft.com/office/powerpoint/2010/main" val="115459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044708"/>
            <a:ext cx="3785616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9414513"/>
            <a:ext cx="18568032" cy="4613907"/>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4028420"/>
            <a:ext cx="18568032" cy="20633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9414513"/>
            <a:ext cx="18659477" cy="4613907"/>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4028420"/>
            <a:ext cx="18659477" cy="20633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E0978E-F9B6-5740-9C7B-C2F91FBB52DA}"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332676-1A88-B345-BF80-780CC89210F7}" type="slidenum">
              <a:rPr lang="en-US" smtClean="0"/>
              <a:t>‹#›</a:t>
            </a:fld>
            <a:endParaRPr lang="en-US"/>
          </a:p>
        </p:txBody>
      </p:sp>
    </p:spTree>
    <p:extLst>
      <p:ext uri="{BB962C8B-B14F-4D97-AF65-F5344CB8AC3E}">
        <p14:creationId xmlns:p14="http://schemas.microsoft.com/office/powerpoint/2010/main" val="2470261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0978E-F9B6-5740-9C7B-C2F91FBB52DA}"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332676-1A88-B345-BF80-780CC89210F7}" type="slidenum">
              <a:rPr lang="en-US" smtClean="0"/>
              <a:t>‹#›</a:t>
            </a:fld>
            <a:endParaRPr lang="en-US"/>
          </a:p>
        </p:txBody>
      </p:sp>
    </p:spTree>
    <p:extLst>
      <p:ext uri="{BB962C8B-B14F-4D97-AF65-F5344CB8AC3E}">
        <p14:creationId xmlns:p14="http://schemas.microsoft.com/office/powerpoint/2010/main" val="850745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0978E-F9B6-5740-9C7B-C2F91FBB52DA}"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332676-1A88-B345-BF80-780CC89210F7}" type="slidenum">
              <a:rPr lang="en-US" smtClean="0"/>
              <a:t>‹#›</a:t>
            </a:fld>
            <a:endParaRPr lang="en-US"/>
          </a:p>
        </p:txBody>
      </p:sp>
    </p:spTree>
    <p:extLst>
      <p:ext uri="{BB962C8B-B14F-4D97-AF65-F5344CB8AC3E}">
        <p14:creationId xmlns:p14="http://schemas.microsoft.com/office/powerpoint/2010/main" val="2839269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560320"/>
            <a:ext cx="14156054" cy="896112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5529588"/>
            <a:ext cx="22219920" cy="272923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11521440"/>
            <a:ext cx="14156054" cy="21344893"/>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67E0978E-F9B6-5740-9C7B-C2F91FBB52DA}"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32676-1A88-B345-BF80-780CC89210F7}" type="slidenum">
              <a:rPr lang="en-US" smtClean="0"/>
              <a:t>‹#›</a:t>
            </a:fld>
            <a:endParaRPr lang="en-US"/>
          </a:p>
        </p:txBody>
      </p:sp>
    </p:spTree>
    <p:extLst>
      <p:ext uri="{BB962C8B-B14F-4D97-AF65-F5344CB8AC3E}">
        <p14:creationId xmlns:p14="http://schemas.microsoft.com/office/powerpoint/2010/main" val="3885611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560320"/>
            <a:ext cx="14156054" cy="896112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5529588"/>
            <a:ext cx="22219920" cy="272923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11521440"/>
            <a:ext cx="14156054" cy="21344893"/>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67E0978E-F9B6-5740-9C7B-C2F91FBB52DA}"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32676-1A88-B345-BF80-780CC89210F7}" type="slidenum">
              <a:rPr lang="en-US" smtClean="0"/>
              <a:t>‹#›</a:t>
            </a:fld>
            <a:endParaRPr lang="en-US"/>
          </a:p>
        </p:txBody>
      </p:sp>
    </p:spTree>
    <p:extLst>
      <p:ext uri="{BB962C8B-B14F-4D97-AF65-F5344CB8AC3E}">
        <p14:creationId xmlns:p14="http://schemas.microsoft.com/office/powerpoint/2010/main" val="1477848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2044708"/>
            <a:ext cx="3785616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10223500"/>
            <a:ext cx="37856160" cy="243674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5595568"/>
            <a:ext cx="9875520" cy="2044700"/>
          </a:xfrm>
          <a:prstGeom prst="rect">
            <a:avLst/>
          </a:prstGeom>
        </p:spPr>
        <p:txBody>
          <a:bodyPr vert="horz" lIns="91440" tIns="45720" rIns="91440" bIns="45720" rtlCol="0" anchor="ctr"/>
          <a:lstStyle>
            <a:lvl1pPr algn="l">
              <a:defRPr sz="5760">
                <a:solidFill>
                  <a:schemeClr val="tx1">
                    <a:tint val="82000"/>
                  </a:schemeClr>
                </a:solidFill>
              </a:defRPr>
            </a:lvl1pPr>
          </a:lstStyle>
          <a:p>
            <a:fld id="{67E0978E-F9B6-5740-9C7B-C2F91FBB52DA}" type="datetimeFigureOut">
              <a:rPr lang="en-US" smtClean="0"/>
              <a:t>4/11/2025</a:t>
            </a:fld>
            <a:endParaRPr lang="en-US"/>
          </a:p>
        </p:txBody>
      </p:sp>
      <p:sp>
        <p:nvSpPr>
          <p:cNvPr id="5" name="Footer Placeholder 4"/>
          <p:cNvSpPr>
            <a:spLocks noGrp="1"/>
          </p:cNvSpPr>
          <p:nvPr>
            <p:ph type="ftr" sz="quarter" idx="3"/>
          </p:nvPr>
        </p:nvSpPr>
        <p:spPr>
          <a:xfrm>
            <a:off x="14538960" y="35595568"/>
            <a:ext cx="14813280" cy="2044700"/>
          </a:xfrm>
          <a:prstGeom prst="rect">
            <a:avLst/>
          </a:prstGeom>
        </p:spPr>
        <p:txBody>
          <a:bodyPr vert="horz" lIns="91440" tIns="45720" rIns="91440" bIns="45720" rtlCol="0" anchor="ctr"/>
          <a:lstStyle>
            <a:lvl1pPr algn="ctr">
              <a:defRPr sz="576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30998160" y="35595568"/>
            <a:ext cx="9875520" cy="2044700"/>
          </a:xfrm>
          <a:prstGeom prst="rect">
            <a:avLst/>
          </a:prstGeom>
        </p:spPr>
        <p:txBody>
          <a:bodyPr vert="horz" lIns="91440" tIns="45720" rIns="91440" bIns="45720" rtlCol="0" anchor="ctr"/>
          <a:lstStyle>
            <a:lvl1pPr algn="r">
              <a:defRPr sz="5760">
                <a:solidFill>
                  <a:schemeClr val="tx1">
                    <a:tint val="82000"/>
                  </a:schemeClr>
                </a:solidFill>
              </a:defRPr>
            </a:lvl1pPr>
          </a:lstStyle>
          <a:p>
            <a:fld id="{CD332676-1A88-B345-BF80-780CC89210F7}" type="slidenum">
              <a:rPr lang="en-US" smtClean="0"/>
              <a:t>‹#›</a:t>
            </a:fld>
            <a:endParaRPr lang="en-US"/>
          </a:p>
        </p:txBody>
      </p:sp>
    </p:spTree>
    <p:extLst>
      <p:ext uri="{BB962C8B-B14F-4D97-AF65-F5344CB8AC3E}">
        <p14:creationId xmlns:p14="http://schemas.microsoft.com/office/powerpoint/2010/main" val="1041892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t="-7000" b="-7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573D421-418C-BE0E-A9CE-2B0858EE788B}"/>
              </a:ext>
            </a:extLst>
          </p:cNvPr>
          <p:cNvGrpSpPr/>
          <p:nvPr/>
        </p:nvGrpSpPr>
        <p:grpSpPr>
          <a:xfrm>
            <a:off x="496253" y="696688"/>
            <a:ext cx="42807118" cy="37120283"/>
            <a:chOff x="496253" y="631373"/>
            <a:chExt cx="36462135" cy="42367200"/>
          </a:xfrm>
        </p:grpSpPr>
        <p:sp>
          <p:nvSpPr>
            <p:cNvPr id="4" name="Rectangle 3">
              <a:extLst>
                <a:ext uri="{FF2B5EF4-FFF2-40B4-BE49-F238E27FC236}">
                  <a16:creationId xmlns:a16="http://schemas.microsoft.com/office/drawing/2014/main" id="{575A51FC-EE1F-5A2E-2282-FC98D03C50ED}"/>
                </a:ext>
              </a:extLst>
            </p:cNvPr>
            <p:cNvSpPr/>
            <p:nvPr/>
          </p:nvSpPr>
          <p:spPr>
            <a:xfrm>
              <a:off x="496253" y="633635"/>
              <a:ext cx="36445508" cy="57508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82"/>
            </a:p>
          </p:txBody>
        </p:sp>
        <p:sp>
          <p:nvSpPr>
            <p:cNvPr id="5" name="Rectangle 4">
              <a:extLst>
                <a:ext uri="{FF2B5EF4-FFF2-40B4-BE49-F238E27FC236}">
                  <a16:creationId xmlns:a16="http://schemas.microsoft.com/office/drawing/2014/main" id="{40AA71C8-5BB8-0193-C95F-745CA26152F8}"/>
                </a:ext>
              </a:extLst>
            </p:cNvPr>
            <p:cNvSpPr/>
            <p:nvPr/>
          </p:nvSpPr>
          <p:spPr>
            <a:xfrm>
              <a:off x="502921" y="631373"/>
              <a:ext cx="36440645" cy="42367200"/>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82"/>
            </a:p>
          </p:txBody>
        </p:sp>
        <p:sp>
          <p:nvSpPr>
            <p:cNvPr id="8" name="Rectangle 7">
              <a:extLst>
                <a:ext uri="{FF2B5EF4-FFF2-40B4-BE49-F238E27FC236}">
                  <a16:creationId xmlns:a16="http://schemas.microsoft.com/office/drawing/2014/main" id="{6E7818B0-F24F-14F2-0F2F-810AF534E72E}"/>
                </a:ext>
              </a:extLst>
            </p:cNvPr>
            <p:cNvSpPr/>
            <p:nvPr/>
          </p:nvSpPr>
          <p:spPr>
            <a:xfrm>
              <a:off x="502921" y="6544125"/>
              <a:ext cx="36455467" cy="14199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82"/>
            </a:p>
          </p:txBody>
        </p:sp>
      </p:grpSp>
      <p:pic>
        <p:nvPicPr>
          <p:cNvPr id="6" name="Picture 5">
            <a:extLst>
              <a:ext uri="{FF2B5EF4-FFF2-40B4-BE49-F238E27FC236}">
                <a16:creationId xmlns:a16="http://schemas.microsoft.com/office/drawing/2014/main" id="{CC1BEBB8-CE78-C5BE-672C-261DE068E97F}"/>
              </a:ext>
            </a:extLst>
          </p:cNvPr>
          <p:cNvPicPr>
            <a:picLocks noChangeAspect="1"/>
          </p:cNvPicPr>
          <p:nvPr/>
        </p:nvPicPr>
        <p:blipFill>
          <a:blip r:embed="rId4"/>
          <a:stretch>
            <a:fillRect/>
          </a:stretch>
        </p:blipFill>
        <p:spPr>
          <a:xfrm>
            <a:off x="32273686" y="0"/>
            <a:ext cx="12597228" cy="5969990"/>
          </a:xfrm>
          <a:prstGeom prst="rect">
            <a:avLst/>
          </a:prstGeom>
        </p:spPr>
      </p:pic>
      <p:sp>
        <p:nvSpPr>
          <p:cNvPr id="9" name="Text Placeholder 24">
            <a:extLst>
              <a:ext uri="{FF2B5EF4-FFF2-40B4-BE49-F238E27FC236}">
                <a16:creationId xmlns:a16="http://schemas.microsoft.com/office/drawing/2014/main" id="{8E1A0017-ECB1-6990-61A4-C5BF59E00D4E}"/>
              </a:ext>
            </a:extLst>
          </p:cNvPr>
          <p:cNvSpPr txBox="1">
            <a:spLocks/>
          </p:cNvSpPr>
          <p:nvPr/>
        </p:nvSpPr>
        <p:spPr>
          <a:xfrm>
            <a:off x="1379124" y="6014017"/>
            <a:ext cx="41806672" cy="902428"/>
          </a:xfrm>
          <a:prstGeom prst="rect">
            <a:avLst/>
          </a:prstGeom>
        </p:spPr>
        <p:txBody>
          <a:bodyPr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3200" dirty="0"/>
              <a:t>John Crisler, NASA Marshall Space Flight Center, Rene Ortega, NASA Marshall Space Flight Center, George Lorentz, Bastion Technologies, Jimbo Fogo, Bastion Technologies, Julee Powers, NASA Marshall Space Flight Center, Peyton Heflin, Bastion Technologies, and additional HLS, NESC, Engineering Subject Matter Experts</a:t>
            </a:r>
            <a:endParaRPr lang="en-US" sz="3200" dirty="0">
              <a:solidFill>
                <a:srgbClr val="FF0000"/>
              </a:solidFill>
            </a:endParaRPr>
          </a:p>
        </p:txBody>
      </p:sp>
      <p:sp>
        <p:nvSpPr>
          <p:cNvPr id="12" name="Text Placeholder 2">
            <a:extLst>
              <a:ext uri="{FF2B5EF4-FFF2-40B4-BE49-F238E27FC236}">
                <a16:creationId xmlns:a16="http://schemas.microsoft.com/office/drawing/2014/main" id="{D9A8CEF7-0FC8-DFEF-81E0-6866C3329A73}"/>
              </a:ext>
            </a:extLst>
          </p:cNvPr>
          <p:cNvSpPr txBox="1">
            <a:spLocks/>
          </p:cNvSpPr>
          <p:nvPr/>
        </p:nvSpPr>
        <p:spPr>
          <a:xfrm>
            <a:off x="1309498" y="1306056"/>
            <a:ext cx="25450149" cy="4441825"/>
          </a:xfrm>
          <a:prstGeom prst="rect">
            <a:avLst/>
          </a:prstGeom>
        </p:spPr>
        <p:txBody>
          <a:bodyPr lIns="91440" tIns="45720" rIns="91440" bIns="45720" anchor="t"/>
          <a:lstStyle>
            <a:lvl1pPr marL="0" indent="0" algn="l" defTabSz="914400" rtl="0" eaLnBrk="1" latinLnBrk="0" hangingPunct="1">
              <a:lnSpc>
                <a:spcPct val="90000"/>
              </a:lnSpc>
              <a:spcBef>
                <a:spcPts val="1000"/>
              </a:spcBef>
              <a:buFontTx/>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800" b="1" dirty="0"/>
              <a:t>Lunar Lander Tip-Over Causes:</a:t>
            </a:r>
          </a:p>
          <a:p>
            <a:r>
              <a:rPr lang="en-US" sz="11500" b="1" dirty="0"/>
              <a:t>A Fishbone Analysis</a:t>
            </a:r>
            <a:endParaRPr lang="en-US" sz="8800" b="1" dirty="0"/>
          </a:p>
        </p:txBody>
      </p:sp>
      <p:sp>
        <p:nvSpPr>
          <p:cNvPr id="15" name="TextBox 14">
            <a:extLst>
              <a:ext uri="{FF2B5EF4-FFF2-40B4-BE49-F238E27FC236}">
                <a16:creationId xmlns:a16="http://schemas.microsoft.com/office/drawing/2014/main" id="{E7AB198D-A257-8BEE-153C-1BD69E1F23B9}"/>
              </a:ext>
            </a:extLst>
          </p:cNvPr>
          <p:cNvSpPr txBox="1"/>
          <p:nvPr/>
        </p:nvSpPr>
        <p:spPr>
          <a:xfrm>
            <a:off x="859809" y="8585396"/>
            <a:ext cx="17210477" cy="3162612"/>
          </a:xfrm>
          <a:prstGeom prst="rect">
            <a:avLst/>
          </a:prstGeom>
          <a:noFill/>
          <a:ln w="6350">
            <a:solidFill>
              <a:schemeClr val="tx1"/>
            </a:solidFill>
          </a:ln>
        </p:spPr>
        <p:txBody>
          <a:bodyPr wrap="square" rtlCol="0">
            <a:noAutofit/>
          </a:bodyPr>
          <a:lstStyle/>
          <a:p>
            <a:pPr>
              <a:spcBef>
                <a:spcPts val="600"/>
              </a:spcBef>
              <a:spcAft>
                <a:spcPts val="1200"/>
              </a:spcAft>
            </a:pPr>
            <a:r>
              <a:rPr lang="en-US" sz="3600" b="1" dirty="0"/>
              <a:t>Examine recent lunar landing missions and perform brainstorm activity with SMEs from multiple disciplines to identify as many causes as possible of lunar landers tipping over or landing in a non-upright configuration. </a:t>
            </a:r>
          </a:p>
          <a:p>
            <a:pPr>
              <a:spcBef>
                <a:spcPts val="200"/>
              </a:spcBef>
            </a:pPr>
            <a:r>
              <a:rPr lang="en-US" sz="3600" b="1" dirty="0"/>
              <a:t>Present this information to providers to inform design, testing, materials analysis, software development, processes, and more to improve mission success.</a:t>
            </a:r>
          </a:p>
          <a:p>
            <a:pPr>
              <a:spcBef>
                <a:spcPts val="200"/>
              </a:spcBef>
            </a:pPr>
            <a:endParaRPr lang="en-US" sz="3600" b="1" dirty="0"/>
          </a:p>
          <a:p>
            <a:endParaRPr lang="en-US" sz="4400" b="1" dirty="0"/>
          </a:p>
        </p:txBody>
      </p:sp>
      <p:sp>
        <p:nvSpPr>
          <p:cNvPr id="19" name="TextBox 18">
            <a:extLst>
              <a:ext uri="{FF2B5EF4-FFF2-40B4-BE49-F238E27FC236}">
                <a16:creationId xmlns:a16="http://schemas.microsoft.com/office/drawing/2014/main" id="{E51D53DF-5F72-4B1B-49A8-6DD2821A7633}"/>
              </a:ext>
            </a:extLst>
          </p:cNvPr>
          <p:cNvSpPr txBox="1"/>
          <p:nvPr/>
        </p:nvSpPr>
        <p:spPr>
          <a:xfrm>
            <a:off x="1988338" y="7635827"/>
            <a:ext cx="14401800" cy="960120"/>
          </a:xfrm>
          <a:prstGeom prst="rect">
            <a:avLst/>
          </a:prstGeom>
          <a:solidFill>
            <a:schemeClr val="tx1"/>
          </a:solidFill>
          <a:ln w="6350">
            <a:solidFill>
              <a:schemeClr val="tx1"/>
            </a:solidFill>
          </a:ln>
        </p:spPr>
        <p:txBody>
          <a:bodyPr wrap="square">
            <a:noAutofit/>
          </a:bodyPr>
          <a:lstStyle/>
          <a:p>
            <a:pPr marL="274320"/>
            <a:r>
              <a:rPr lang="en-US" sz="5400" dirty="0">
                <a:solidFill>
                  <a:schemeClr val="bg1"/>
                </a:solidFill>
              </a:rPr>
              <a:t>PURPOSE OF TIP-OVER STUDY</a:t>
            </a:r>
          </a:p>
        </p:txBody>
      </p:sp>
      <p:sp>
        <p:nvSpPr>
          <p:cNvPr id="21" name="TextBox 20">
            <a:extLst>
              <a:ext uri="{FF2B5EF4-FFF2-40B4-BE49-F238E27FC236}">
                <a16:creationId xmlns:a16="http://schemas.microsoft.com/office/drawing/2014/main" id="{A39C6A70-2346-3C2D-1A08-2EC8BF5F44DB}"/>
              </a:ext>
            </a:extLst>
          </p:cNvPr>
          <p:cNvSpPr txBox="1"/>
          <p:nvPr/>
        </p:nvSpPr>
        <p:spPr>
          <a:xfrm>
            <a:off x="16440624" y="35483759"/>
            <a:ext cx="13666263" cy="2055739"/>
          </a:xfrm>
          <a:prstGeom prst="rect">
            <a:avLst/>
          </a:prstGeom>
          <a:noFill/>
          <a:ln w="6350">
            <a:solidFill>
              <a:schemeClr val="tx1"/>
            </a:solidFill>
          </a:ln>
        </p:spPr>
        <p:txBody>
          <a:bodyPr wrap="square" lIns="91440" tIns="45720" rIns="91440" bIns="45720" anchor="t">
            <a:noAutofit/>
          </a:bodyPr>
          <a:lstStyle/>
          <a:p>
            <a:r>
              <a:rPr lang="en-US" sz="2500" b="1"/>
              <a:t>The Tip-Over Study and Fishbone Analysis was provided to HLS and CLPS commercial providers to help inform design, materials, testing, software, instruments, sensors, and processes to reduce chances of lander tip-over and improve chances of mission success. In addition, results of the Tip-Over Study are intended to be used as a tip-over cause outline for establishing controls in HLS Hazard Reports.</a:t>
            </a:r>
          </a:p>
          <a:p>
            <a:endParaRPr lang="en-US" sz="4400" b="1" dirty="0"/>
          </a:p>
        </p:txBody>
      </p:sp>
      <p:sp>
        <p:nvSpPr>
          <p:cNvPr id="22" name="TextBox 21">
            <a:extLst>
              <a:ext uri="{FF2B5EF4-FFF2-40B4-BE49-F238E27FC236}">
                <a16:creationId xmlns:a16="http://schemas.microsoft.com/office/drawing/2014/main" id="{8B5A0956-E6D8-A0F5-F91D-7DCB6E582158}"/>
              </a:ext>
            </a:extLst>
          </p:cNvPr>
          <p:cNvSpPr txBox="1"/>
          <p:nvPr/>
        </p:nvSpPr>
        <p:spPr>
          <a:xfrm>
            <a:off x="16908040" y="34684842"/>
            <a:ext cx="10369590" cy="830997"/>
          </a:xfrm>
          <a:prstGeom prst="rect">
            <a:avLst/>
          </a:prstGeom>
          <a:solidFill>
            <a:schemeClr val="tx1"/>
          </a:solidFill>
          <a:ln w="6350">
            <a:solidFill>
              <a:schemeClr val="tx1"/>
            </a:solidFill>
          </a:ln>
        </p:spPr>
        <p:txBody>
          <a:bodyPr wrap="square" lIns="91440" tIns="45720" rIns="91440" bIns="45720" anchor="ctr">
            <a:spAutoFit/>
          </a:bodyPr>
          <a:lstStyle/>
          <a:p>
            <a:pPr marL="274320"/>
            <a:r>
              <a:rPr lang="en-US" sz="4800" dirty="0">
                <a:solidFill>
                  <a:schemeClr val="bg1"/>
                </a:solidFill>
              </a:rPr>
              <a:t>DISPOSITION OF STUDY</a:t>
            </a:r>
          </a:p>
        </p:txBody>
      </p:sp>
      <p:sp>
        <p:nvSpPr>
          <p:cNvPr id="24" name="TextBox 23">
            <a:extLst>
              <a:ext uri="{FF2B5EF4-FFF2-40B4-BE49-F238E27FC236}">
                <a16:creationId xmlns:a16="http://schemas.microsoft.com/office/drawing/2014/main" id="{7652F7C5-8986-98A6-AE39-E301C82D7323}"/>
              </a:ext>
            </a:extLst>
          </p:cNvPr>
          <p:cNvSpPr txBox="1"/>
          <p:nvPr/>
        </p:nvSpPr>
        <p:spPr>
          <a:xfrm>
            <a:off x="1029892" y="29285001"/>
            <a:ext cx="16763716" cy="2862322"/>
          </a:xfrm>
          <a:prstGeom prst="rect">
            <a:avLst/>
          </a:prstGeom>
          <a:noFill/>
          <a:ln>
            <a:solidFill>
              <a:schemeClr val="tx1"/>
            </a:solidFill>
          </a:ln>
        </p:spPr>
        <p:txBody>
          <a:bodyPr wrap="square">
            <a:spAutoFit/>
          </a:bodyPr>
          <a:lstStyle/>
          <a:p>
            <a:pPr marL="571500" indent="-571500">
              <a:spcBef>
                <a:spcPts val="300"/>
              </a:spcBef>
              <a:buFont typeface="Arial" panose="020B0604020202020204" pitchFamily="34" charset="0"/>
              <a:buChar char="•"/>
            </a:pPr>
            <a:r>
              <a:rPr lang="en-US" sz="3600" b="1" dirty="0"/>
              <a:t>Made popular in 1960s by Kaoru Ishikawa, Japanese quality control expert</a:t>
            </a:r>
          </a:p>
          <a:p>
            <a:pPr marL="571500" indent="-571500">
              <a:buFont typeface="Arial" panose="020B0604020202020204" pitchFamily="34" charset="0"/>
              <a:buChar char="•"/>
            </a:pPr>
            <a:r>
              <a:rPr lang="en-US" sz="3600" b="1" dirty="0"/>
              <a:t>Technique for brainstorming causes of issues</a:t>
            </a:r>
          </a:p>
          <a:p>
            <a:pPr marL="571500" indent="-571500">
              <a:buFont typeface="Arial" panose="020B0604020202020204" pitchFamily="34" charset="0"/>
              <a:buChar char="•"/>
            </a:pPr>
            <a:r>
              <a:rPr lang="en-US" sz="3600" b="1" dirty="0"/>
              <a:t>Objective is to create a list of causes, which can then be analyzed and prioritized to pursue mitigations and preventions</a:t>
            </a:r>
          </a:p>
          <a:p>
            <a:pPr marL="571500" indent="-571500">
              <a:buFont typeface="Arial" panose="020B0604020202020204" pitchFamily="34" charset="0"/>
              <a:buChar char="•"/>
            </a:pPr>
            <a:r>
              <a:rPr lang="en-US" sz="3600" b="1" dirty="0"/>
              <a:t>Causes, contributing factors diagrammed in a “fishbone” shape</a:t>
            </a:r>
          </a:p>
        </p:txBody>
      </p:sp>
      <p:sp>
        <p:nvSpPr>
          <p:cNvPr id="25" name="TextBox 24">
            <a:extLst>
              <a:ext uri="{FF2B5EF4-FFF2-40B4-BE49-F238E27FC236}">
                <a16:creationId xmlns:a16="http://schemas.microsoft.com/office/drawing/2014/main" id="{573E6B17-9298-C7AE-8D69-F871BA29E2B5}"/>
              </a:ext>
            </a:extLst>
          </p:cNvPr>
          <p:cNvSpPr txBox="1"/>
          <p:nvPr/>
        </p:nvSpPr>
        <p:spPr>
          <a:xfrm>
            <a:off x="1988338" y="28328150"/>
            <a:ext cx="14401800" cy="960120"/>
          </a:xfrm>
          <a:prstGeom prst="rect">
            <a:avLst/>
          </a:prstGeom>
          <a:solidFill>
            <a:schemeClr val="tx1"/>
          </a:solidFill>
          <a:ln w="6350">
            <a:solidFill>
              <a:schemeClr val="tx1"/>
            </a:solidFill>
          </a:ln>
        </p:spPr>
        <p:txBody>
          <a:bodyPr wrap="square" lIns="91440" tIns="45720" rIns="91440" bIns="45720" anchor="ctr">
            <a:spAutoFit/>
          </a:bodyPr>
          <a:lstStyle/>
          <a:p>
            <a:pPr marL="274320"/>
            <a:r>
              <a:rPr lang="en-US" sz="5400" dirty="0">
                <a:solidFill>
                  <a:schemeClr val="bg1"/>
                </a:solidFill>
              </a:rPr>
              <a:t>WHY ‘FISHBONE’ FORMAT?</a:t>
            </a:r>
          </a:p>
        </p:txBody>
      </p:sp>
      <p:sp>
        <p:nvSpPr>
          <p:cNvPr id="31" name="TextBox 30">
            <a:extLst>
              <a:ext uri="{FF2B5EF4-FFF2-40B4-BE49-F238E27FC236}">
                <a16:creationId xmlns:a16="http://schemas.microsoft.com/office/drawing/2014/main" id="{EE8C12B6-AA73-1B41-445E-3F4DEE6044DF}"/>
              </a:ext>
            </a:extLst>
          </p:cNvPr>
          <p:cNvSpPr txBox="1"/>
          <p:nvPr/>
        </p:nvSpPr>
        <p:spPr>
          <a:xfrm>
            <a:off x="1988338" y="12553643"/>
            <a:ext cx="14401800" cy="1916420"/>
          </a:xfrm>
          <a:prstGeom prst="rect">
            <a:avLst/>
          </a:prstGeom>
          <a:solidFill>
            <a:schemeClr val="tx1"/>
          </a:solidFill>
          <a:ln w="6350">
            <a:solidFill>
              <a:schemeClr val="tx1"/>
            </a:solidFill>
          </a:ln>
        </p:spPr>
        <p:txBody>
          <a:bodyPr wrap="square" lIns="91440" tIns="45720" rIns="91440" bIns="45720" rtlCol="0" anchor="t">
            <a:noAutofit/>
          </a:bodyPr>
          <a:lstStyle/>
          <a:p>
            <a:pPr marL="274320">
              <a:lnSpc>
                <a:spcPct val="107000"/>
              </a:lnSpc>
            </a:pPr>
            <a:r>
              <a:rPr lang="en-US" sz="5400">
                <a:solidFill>
                  <a:schemeClr val="bg1"/>
                </a:solidFill>
              </a:rPr>
              <a:t>SELECTED RECENT LUNAR LANDER </a:t>
            </a:r>
            <a:endParaRPr lang="en-US">
              <a:solidFill>
                <a:schemeClr val="bg1"/>
              </a:solidFill>
            </a:endParaRPr>
          </a:p>
          <a:p>
            <a:pPr marL="274320" marR="0">
              <a:lnSpc>
                <a:spcPct val="107000"/>
              </a:lnSpc>
              <a:spcBef>
                <a:spcPts val="0"/>
              </a:spcBef>
              <a:spcAft>
                <a:spcPts val="0"/>
              </a:spcAft>
            </a:pPr>
            <a:r>
              <a:rPr lang="en-US" sz="5400">
                <a:solidFill>
                  <a:schemeClr val="bg1"/>
                </a:solidFill>
              </a:rPr>
              <a:t>MISSIONS   LANDING OUTCOMES</a:t>
            </a:r>
            <a:endParaRPr lang="en-US">
              <a:solidFill>
                <a:schemeClr val="bg1"/>
              </a:solidFill>
            </a:endParaRPr>
          </a:p>
          <a:p>
            <a:pPr marL="0" marR="0">
              <a:lnSpc>
                <a:spcPct val="107000"/>
              </a:lnSpc>
              <a:spcBef>
                <a:spcPts val="0"/>
              </a:spcBef>
              <a:spcAft>
                <a:spcPts val="0"/>
              </a:spcAft>
            </a:pPr>
            <a:endParaRPr lang="en-US" sz="4400" b="1" kern="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4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2" name="Table 31">
            <a:extLst>
              <a:ext uri="{FF2B5EF4-FFF2-40B4-BE49-F238E27FC236}">
                <a16:creationId xmlns:a16="http://schemas.microsoft.com/office/drawing/2014/main" id="{6124C005-D052-9725-A15D-390D39011EF9}"/>
              </a:ext>
            </a:extLst>
          </p:cNvPr>
          <p:cNvGraphicFramePr>
            <a:graphicFrameLocks noGrp="1"/>
          </p:cNvGraphicFramePr>
          <p:nvPr>
            <p:extLst>
              <p:ext uri="{D42A27DB-BD31-4B8C-83A1-F6EECF244321}">
                <p14:modId xmlns:p14="http://schemas.microsoft.com/office/powerpoint/2010/main" val="333167104"/>
              </p:ext>
            </p:extLst>
          </p:nvPr>
        </p:nvGraphicFramePr>
        <p:xfrm>
          <a:off x="1050276" y="14471749"/>
          <a:ext cx="17019420" cy="8662646"/>
        </p:xfrm>
        <a:graphic>
          <a:graphicData uri="http://schemas.openxmlformats.org/drawingml/2006/table">
            <a:tbl>
              <a:tblPr firstRow="1" firstCol="1" bandRow="1">
                <a:tableStyleId>{5C22544A-7EE6-4342-B048-85BDC9FD1C3A}</a:tableStyleId>
              </a:tblPr>
              <a:tblGrid>
                <a:gridCol w="2640605">
                  <a:extLst>
                    <a:ext uri="{9D8B030D-6E8A-4147-A177-3AD203B41FA5}">
                      <a16:colId xmlns:a16="http://schemas.microsoft.com/office/drawing/2014/main" val="3485226161"/>
                    </a:ext>
                  </a:extLst>
                </a:gridCol>
                <a:gridCol w="2401505">
                  <a:extLst>
                    <a:ext uri="{9D8B030D-6E8A-4147-A177-3AD203B41FA5}">
                      <a16:colId xmlns:a16="http://schemas.microsoft.com/office/drawing/2014/main" val="2340315139"/>
                    </a:ext>
                  </a:extLst>
                </a:gridCol>
                <a:gridCol w="1416778">
                  <a:extLst>
                    <a:ext uri="{9D8B030D-6E8A-4147-A177-3AD203B41FA5}">
                      <a16:colId xmlns:a16="http://schemas.microsoft.com/office/drawing/2014/main" val="219324958"/>
                    </a:ext>
                  </a:extLst>
                </a:gridCol>
                <a:gridCol w="5435657">
                  <a:extLst>
                    <a:ext uri="{9D8B030D-6E8A-4147-A177-3AD203B41FA5}">
                      <a16:colId xmlns:a16="http://schemas.microsoft.com/office/drawing/2014/main" val="2063071766"/>
                    </a:ext>
                  </a:extLst>
                </a:gridCol>
                <a:gridCol w="5124875">
                  <a:extLst>
                    <a:ext uri="{9D8B030D-6E8A-4147-A177-3AD203B41FA5}">
                      <a16:colId xmlns:a16="http://schemas.microsoft.com/office/drawing/2014/main" val="1869556927"/>
                    </a:ext>
                  </a:extLst>
                </a:gridCol>
              </a:tblGrid>
              <a:tr h="798524">
                <a:tc>
                  <a:txBody>
                    <a:bodyPr/>
                    <a:lstStyle/>
                    <a:p>
                      <a:pPr marL="0" marR="0" algn="ctr">
                        <a:lnSpc>
                          <a:spcPct val="107000"/>
                        </a:lnSpc>
                        <a:spcBef>
                          <a:spcPts val="0"/>
                        </a:spcBef>
                        <a:spcAft>
                          <a:spcPts val="0"/>
                        </a:spcAft>
                      </a:pPr>
                      <a:r>
                        <a:rPr lang="en-US" sz="2400" kern="100" dirty="0">
                          <a:effectLst/>
                        </a:rPr>
                        <a:t>Mission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kern="100" dirty="0">
                          <a:effectLst/>
                        </a:rPr>
                        <a:t>Landing Date, Site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kern="100">
                          <a:effectLst/>
                        </a:rPr>
                        <a:t>Sponsor</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kern="100">
                          <a:effectLst/>
                        </a:rPr>
                        <a:t>Result</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kern="100" dirty="0">
                          <a:effectLst/>
                        </a:rPr>
                        <a:t>Root Cause of Tip Over </a:t>
                      </a:r>
                      <a:endParaRPr lang="en-US" sz="2400" kern="100" dirty="0">
                        <a:effectLs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933220451"/>
                  </a:ext>
                </a:extLst>
              </a:tr>
              <a:tr h="1969952">
                <a:tc>
                  <a:txBody>
                    <a:bodyPr/>
                    <a:lstStyle/>
                    <a:p>
                      <a:pPr marL="0" marR="0">
                        <a:lnSpc>
                          <a:spcPct val="100000"/>
                        </a:lnSpc>
                        <a:spcBef>
                          <a:spcPts val="0"/>
                        </a:spcBef>
                        <a:spcAft>
                          <a:spcPts val="0"/>
                        </a:spcAft>
                      </a:pPr>
                      <a:r>
                        <a:rPr lang="en-US" sz="2400" kern="100" dirty="0">
                          <a:effectLst/>
                        </a:rPr>
                        <a:t>Small Lander for Investigating Moon (SLIM)</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n-US" sz="2400" kern="100" dirty="0">
                          <a:effectLst/>
                        </a:rPr>
                        <a:t>Jan. 19, 2024</a:t>
                      </a:r>
                    </a:p>
                    <a:p>
                      <a:pPr marL="0" marR="0">
                        <a:lnSpc>
                          <a:spcPct val="100000"/>
                        </a:lnSpc>
                        <a:spcBef>
                          <a:spcPts val="0"/>
                        </a:spcBef>
                        <a:spcAft>
                          <a:spcPts val="0"/>
                        </a:spcAft>
                      </a:pPr>
                      <a:endParaRPr lang="en-US" sz="2400" kern="100" dirty="0">
                        <a:effectLst/>
                      </a:endParaRPr>
                    </a:p>
                    <a:p>
                      <a:pPr marL="0" marR="0">
                        <a:lnSpc>
                          <a:spcPct val="100000"/>
                        </a:lnSpc>
                        <a:spcBef>
                          <a:spcPts val="0"/>
                        </a:spcBef>
                        <a:spcAft>
                          <a:spcPts val="0"/>
                        </a:spcAft>
                      </a:pPr>
                      <a:r>
                        <a:rPr lang="en-US" sz="2400" kern="100" dirty="0">
                          <a:effectLst/>
                        </a:rPr>
                        <a:t>Mare </a:t>
                      </a:r>
                      <a:r>
                        <a:rPr lang="en-US" sz="2400" kern="100" dirty="0" err="1">
                          <a:effectLst/>
                        </a:rPr>
                        <a:t>Nectaris</a:t>
                      </a:r>
                      <a:r>
                        <a:rPr lang="en-US" sz="2400" kern="100" dirty="0">
                          <a:effectLst/>
                        </a:rPr>
                        <a:t> (Sea of Nectar), near </a:t>
                      </a:r>
                      <a:r>
                        <a:rPr lang="en-US" sz="2400" kern="100" dirty="0" err="1">
                          <a:effectLst/>
                        </a:rPr>
                        <a:t>Shioli</a:t>
                      </a:r>
                      <a:r>
                        <a:rPr lang="en-US" sz="2400" kern="100" dirty="0">
                          <a:effectLst/>
                        </a:rPr>
                        <a:t> crater</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2400" kern="100">
                          <a:effectLst/>
                        </a:rPr>
                        <a:t>JAXA</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2400" kern="100" dirty="0">
                          <a:effectLst/>
                        </a:rPr>
                        <a:t>Partial Success. Demonstrated primary objective of precision landing but landed on its side at a 90-degree angle with solar panels not oriented toward the Sun, resulting in inadequate power generation.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2400" kern="100" dirty="0">
                          <a:effectLst/>
                        </a:rPr>
                        <a:t>Loss of an engine nozzle during descent.</a:t>
                      </a:r>
                      <a:endParaRPr lang="en-US" sz="2400" kern="1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304356541"/>
                  </a:ext>
                </a:extLst>
              </a:tr>
              <a:tr h="2341541">
                <a:tc>
                  <a:txBody>
                    <a:bodyPr/>
                    <a:lstStyle/>
                    <a:p>
                      <a:pPr marL="0" marR="0">
                        <a:lnSpc>
                          <a:spcPct val="107000"/>
                        </a:lnSpc>
                        <a:spcBef>
                          <a:spcPts val="0"/>
                        </a:spcBef>
                        <a:spcAft>
                          <a:spcPts val="0"/>
                        </a:spcAft>
                      </a:pPr>
                      <a:r>
                        <a:rPr lang="en-US" sz="2400" kern="100" dirty="0">
                          <a:effectLst/>
                        </a:rPr>
                        <a:t>Intuitive Machines-1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kern="100" dirty="0">
                          <a:effectLst/>
                        </a:rPr>
                        <a:t>Feb. 22, 2024</a:t>
                      </a:r>
                    </a:p>
                    <a:p>
                      <a:pPr marL="0" marR="0">
                        <a:lnSpc>
                          <a:spcPct val="107000"/>
                        </a:lnSpc>
                        <a:spcBef>
                          <a:spcPts val="0"/>
                        </a:spcBef>
                        <a:spcAft>
                          <a:spcPts val="0"/>
                        </a:spcAft>
                      </a:pPr>
                      <a:endParaRPr lang="en-US" sz="2400" kern="100" dirty="0">
                        <a:effectLst/>
                      </a:endParaRPr>
                    </a:p>
                    <a:p>
                      <a:pPr marL="0" marR="0">
                        <a:lnSpc>
                          <a:spcPct val="107000"/>
                        </a:lnSpc>
                        <a:spcBef>
                          <a:spcPts val="0"/>
                        </a:spcBef>
                        <a:spcAft>
                          <a:spcPts val="0"/>
                        </a:spcAft>
                      </a:pPr>
                      <a:r>
                        <a:rPr lang="en-US" sz="2400" kern="100" dirty="0">
                          <a:effectLst/>
                        </a:rPr>
                        <a:t>Malapert-A crater, 300 km from south pole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kern="100">
                          <a:effectLst/>
                        </a:rPr>
                        <a:t>NASA CLPS</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kern="100" dirty="0">
                          <a:effectLst/>
                        </a:rPr>
                        <a:t>Partial Success. Odysseus lander touched down, skidded along the surface, broke one of its six legs, and tipped over 30 degrees. One solar panel still received power; six NASA payloads able to provide data.</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kern="100" dirty="0">
                          <a:effectLst/>
                        </a:rPr>
                        <a:t>Instrument failure. Laser instruments to measure altitude failed during descent, causing the spacecraft to land faster than planned on a 12-degree slope, exceeding design limits.</a:t>
                      </a:r>
                    </a:p>
                  </a:txBody>
                  <a:tcPr marL="68580" marR="68580" marT="0" marB="0"/>
                </a:tc>
                <a:extLst>
                  <a:ext uri="{0D108BD9-81ED-4DB2-BD59-A6C34878D82A}">
                    <a16:rowId xmlns:a16="http://schemas.microsoft.com/office/drawing/2014/main" val="3097055400"/>
                  </a:ext>
                </a:extLst>
              </a:tr>
              <a:tr h="1230301">
                <a:tc>
                  <a:txBody>
                    <a:bodyPr/>
                    <a:lstStyle/>
                    <a:p>
                      <a:pPr marL="0" marR="0">
                        <a:lnSpc>
                          <a:spcPct val="107000"/>
                        </a:lnSpc>
                        <a:spcBef>
                          <a:spcPts val="0"/>
                        </a:spcBef>
                        <a:spcAft>
                          <a:spcPts val="0"/>
                        </a:spcAft>
                      </a:pPr>
                      <a:r>
                        <a:rPr lang="en-US" sz="2400" kern="100" dirty="0">
                          <a:effectLst/>
                        </a:rPr>
                        <a:t>Firefly Aerospace Blue Ghost Mission 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kern="100" dirty="0">
                          <a:effectLst/>
                        </a:rPr>
                        <a:t>March 2, 2025</a:t>
                      </a:r>
                    </a:p>
                    <a:p>
                      <a:pPr marL="0" marR="0">
                        <a:lnSpc>
                          <a:spcPct val="107000"/>
                        </a:lnSpc>
                        <a:spcBef>
                          <a:spcPts val="0"/>
                        </a:spcBef>
                        <a:spcAft>
                          <a:spcPts val="0"/>
                        </a:spcAft>
                      </a:pPr>
                      <a:endParaRPr lang="en-US" sz="2400" kern="100" dirty="0">
                        <a:effectLst/>
                      </a:endParaRPr>
                    </a:p>
                    <a:p>
                      <a:pPr marL="0" marR="0">
                        <a:lnSpc>
                          <a:spcPct val="107000"/>
                        </a:lnSpc>
                        <a:spcBef>
                          <a:spcPts val="0"/>
                        </a:spcBef>
                        <a:spcAft>
                          <a:spcPts val="0"/>
                        </a:spcAft>
                      </a:pPr>
                      <a:r>
                        <a:rPr lang="en-US" sz="2400" kern="100" dirty="0">
                          <a:effectLst/>
                        </a:rPr>
                        <a:t>Mare </a:t>
                      </a:r>
                      <a:r>
                        <a:rPr lang="en-US" sz="2400" kern="100" dirty="0" err="1">
                          <a:effectLst/>
                        </a:rPr>
                        <a:t>Crisium</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kern="100">
                          <a:effectLst/>
                        </a:rPr>
                        <a:t>NASA CLPS</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kern="100" dirty="0">
                          <a:effectLst/>
                        </a:rPr>
                        <a:t>Success.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kern="100">
                          <a:effectLst/>
                        </a:rPr>
                        <a:t> </a:t>
                      </a:r>
                      <a:endParaRPr lang="en-US" sz="2400" kern="10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3337053287"/>
                  </a:ext>
                </a:extLst>
              </a:tr>
              <a:tr h="2097720">
                <a:tc>
                  <a:txBody>
                    <a:bodyPr/>
                    <a:lstStyle/>
                    <a:p>
                      <a:pPr marL="0" marR="0">
                        <a:lnSpc>
                          <a:spcPct val="107000"/>
                        </a:lnSpc>
                        <a:spcBef>
                          <a:spcPts val="0"/>
                        </a:spcBef>
                        <a:spcAft>
                          <a:spcPts val="0"/>
                        </a:spcAft>
                      </a:pPr>
                      <a:r>
                        <a:rPr lang="en-US" sz="2400" kern="100" dirty="0">
                          <a:effectLst/>
                        </a:rPr>
                        <a:t>Intuitive Machines-2</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kern="100" dirty="0">
                          <a:effectLst/>
                        </a:rPr>
                        <a:t>March 6, 2025</a:t>
                      </a:r>
                    </a:p>
                    <a:p>
                      <a:pPr marL="0" marR="0">
                        <a:lnSpc>
                          <a:spcPct val="107000"/>
                        </a:lnSpc>
                        <a:spcBef>
                          <a:spcPts val="0"/>
                        </a:spcBef>
                        <a:spcAft>
                          <a:spcPts val="0"/>
                        </a:spcAft>
                      </a:pPr>
                      <a:endParaRPr lang="en-US" sz="2400" kern="100" dirty="0">
                        <a:effectLst/>
                      </a:endParaRPr>
                    </a:p>
                    <a:p>
                      <a:pPr marL="0" marR="0">
                        <a:lnSpc>
                          <a:spcPct val="107000"/>
                        </a:lnSpc>
                        <a:spcBef>
                          <a:spcPts val="0"/>
                        </a:spcBef>
                        <a:spcAft>
                          <a:spcPts val="0"/>
                        </a:spcAft>
                      </a:pPr>
                      <a:r>
                        <a:rPr lang="en-US" sz="2400" kern="100" dirty="0">
                          <a:effectLst/>
                        </a:rPr>
                        <a:t>Ridge near Shackleton Crater</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kern="100" dirty="0">
                          <a:effectLst/>
                        </a:rPr>
                        <a:t>NASA CLPS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kern="100" dirty="0">
                          <a:effectLst/>
                        </a:rPr>
                        <a:t>Partial Success. Landed sideways, with solar arrays facing away from the sun, impacting power generation capability; some payloads able to perform some planned functions.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kern="100" dirty="0">
                          <a:effectLst/>
                        </a:rPr>
                        <a:t>Plume-surface interaction. Lunar dust plume interfered with navigation systems.</a:t>
                      </a:r>
                      <a:endParaRPr lang="en-US" sz="2400" kern="1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418657839"/>
                  </a:ext>
                </a:extLst>
              </a:tr>
            </a:tbl>
          </a:graphicData>
        </a:graphic>
      </p:graphicFrame>
      <p:pic>
        <p:nvPicPr>
          <p:cNvPr id="34" name="Picture 33">
            <a:extLst>
              <a:ext uri="{FF2B5EF4-FFF2-40B4-BE49-F238E27FC236}">
                <a16:creationId xmlns:a16="http://schemas.microsoft.com/office/drawing/2014/main" id="{220B6997-05EA-23AA-0463-7E75BAE33B5F}"/>
              </a:ext>
            </a:extLst>
          </p:cNvPr>
          <p:cNvPicPr>
            <a:picLocks noChangeAspect="1"/>
          </p:cNvPicPr>
          <p:nvPr/>
        </p:nvPicPr>
        <p:blipFill>
          <a:blip r:embed="rId5"/>
          <a:srcRect l="8481"/>
          <a:stretch/>
        </p:blipFill>
        <p:spPr>
          <a:xfrm>
            <a:off x="1054241" y="23379881"/>
            <a:ext cx="5712897" cy="4681728"/>
          </a:xfrm>
          <a:prstGeom prst="rect">
            <a:avLst/>
          </a:prstGeom>
        </p:spPr>
      </p:pic>
      <p:sp>
        <p:nvSpPr>
          <p:cNvPr id="36" name="TextBox 35">
            <a:extLst>
              <a:ext uri="{FF2B5EF4-FFF2-40B4-BE49-F238E27FC236}">
                <a16:creationId xmlns:a16="http://schemas.microsoft.com/office/drawing/2014/main" id="{426B199D-F162-9895-FDF1-D6B4533B112F}"/>
              </a:ext>
            </a:extLst>
          </p:cNvPr>
          <p:cNvSpPr txBox="1"/>
          <p:nvPr/>
        </p:nvSpPr>
        <p:spPr>
          <a:xfrm>
            <a:off x="18933444" y="20159694"/>
            <a:ext cx="11044699" cy="1246495"/>
          </a:xfrm>
          <a:prstGeom prst="rect">
            <a:avLst/>
          </a:prstGeom>
          <a:solidFill>
            <a:schemeClr val="tx1"/>
          </a:solidFill>
        </p:spPr>
        <p:txBody>
          <a:bodyPr wrap="square" lIns="91440" tIns="45720" rIns="91440" bIns="45720" anchor="ctr">
            <a:spAutoFit/>
          </a:bodyPr>
          <a:lstStyle/>
          <a:p>
            <a:pPr marL="182880" marR="0"/>
            <a:r>
              <a:rPr lang="en-US" sz="2500" kern="100">
                <a:solidFill>
                  <a:schemeClr val="bg1"/>
                </a:solidFill>
                <a:ea typeface="Calibri"/>
                <a:cs typeface="Times New Roman"/>
              </a:rPr>
              <a:t>Right is a sample page developed for each of the 17 major causes of tip-over. The team brainstormed tip-over causes and noted that most fell within seven major categories.</a:t>
            </a:r>
            <a:endParaRPr lang="en-US">
              <a:solidFill>
                <a:schemeClr val="bg1"/>
              </a:solidFill>
            </a:endParaRPr>
          </a:p>
        </p:txBody>
      </p:sp>
      <p:sp>
        <p:nvSpPr>
          <p:cNvPr id="41" name="TextBox 40">
            <a:extLst>
              <a:ext uri="{FF2B5EF4-FFF2-40B4-BE49-F238E27FC236}">
                <a16:creationId xmlns:a16="http://schemas.microsoft.com/office/drawing/2014/main" id="{16048C21-E109-1EAA-2784-3F63A84F0C2A}"/>
              </a:ext>
            </a:extLst>
          </p:cNvPr>
          <p:cNvSpPr txBox="1"/>
          <p:nvPr/>
        </p:nvSpPr>
        <p:spPr>
          <a:xfrm>
            <a:off x="18930237" y="8425833"/>
            <a:ext cx="11049020" cy="11381577"/>
          </a:xfrm>
          <a:prstGeom prst="rect">
            <a:avLst/>
          </a:prstGeom>
          <a:noFill/>
          <a:ln w="6350">
            <a:solidFill>
              <a:schemeClr val="tx1"/>
            </a:solidFill>
          </a:ln>
        </p:spPr>
        <p:txBody>
          <a:bodyPr wrap="square">
            <a:spAutoFit/>
          </a:bodyPr>
          <a:lstStyle/>
          <a:p>
            <a:r>
              <a:rPr lang="en-US" sz="3600" b="1" dirty="0"/>
              <a:t>SMEs identified 340 causes for lander tip-over in 17 major categories (shown in blue boxes on fishbone diagram):</a:t>
            </a:r>
          </a:p>
          <a:p>
            <a:pPr marL="742950" indent="-742950">
              <a:spcBef>
                <a:spcPts val="600"/>
              </a:spcBef>
              <a:spcAft>
                <a:spcPts val="600"/>
              </a:spcAft>
              <a:buFont typeface="+mj-lt"/>
              <a:buAutoNum type="arabicPeriod"/>
            </a:pPr>
            <a:r>
              <a:rPr lang="en-US" sz="3600" b="1" dirty="0"/>
              <a:t>Avionics</a:t>
            </a:r>
          </a:p>
          <a:p>
            <a:pPr marL="742950" indent="-742950">
              <a:buFont typeface="+mj-lt"/>
              <a:buAutoNum type="arabicPeriod"/>
            </a:pPr>
            <a:r>
              <a:rPr lang="en-US" sz="3600" b="1" dirty="0"/>
              <a:t>Configuration/V&amp;V</a:t>
            </a:r>
          </a:p>
          <a:p>
            <a:pPr marL="742950" indent="-742950">
              <a:buFont typeface="+mj-lt"/>
              <a:buAutoNum type="arabicPeriod"/>
            </a:pPr>
            <a:r>
              <a:rPr lang="en-US" sz="3600" b="1" dirty="0"/>
              <a:t>Crew/People</a:t>
            </a:r>
          </a:p>
          <a:p>
            <a:pPr marL="742950" indent="-742950">
              <a:buFont typeface="+mj-lt"/>
              <a:buAutoNum type="arabicPeriod"/>
            </a:pPr>
            <a:r>
              <a:rPr lang="en-US" sz="3600" b="1" dirty="0"/>
              <a:t>Design &amp; Design Analysis</a:t>
            </a:r>
          </a:p>
          <a:p>
            <a:pPr marL="742950" indent="-742950">
              <a:buFont typeface="+mj-lt"/>
              <a:buAutoNum type="arabicPeriod"/>
            </a:pPr>
            <a:r>
              <a:rPr lang="en-US" sz="3600" b="1" dirty="0"/>
              <a:t>Testing</a:t>
            </a:r>
          </a:p>
          <a:p>
            <a:pPr marL="742950" indent="-742950">
              <a:buFont typeface="+mj-lt"/>
              <a:buAutoNum type="arabicPeriod"/>
            </a:pPr>
            <a:r>
              <a:rPr lang="en-US" sz="3600" b="1" dirty="0"/>
              <a:t>Environment</a:t>
            </a:r>
          </a:p>
          <a:p>
            <a:pPr marL="742950" indent="-742950">
              <a:lnSpc>
                <a:spcPct val="110000"/>
              </a:lnSpc>
              <a:buFont typeface="+mj-lt"/>
              <a:buAutoNum type="arabicPeriod"/>
            </a:pPr>
            <a:r>
              <a:rPr lang="en-US" sz="3600" b="1" dirty="0"/>
              <a:t>Guidance Navigation &amp; Control (GN&amp;C)</a:t>
            </a:r>
          </a:p>
          <a:p>
            <a:pPr marL="742950" indent="-742950">
              <a:buFont typeface="+mj-lt"/>
              <a:buAutoNum type="arabicPeriod"/>
            </a:pPr>
            <a:r>
              <a:rPr lang="en-US" sz="3600" b="1" dirty="0"/>
              <a:t>Machine &amp; Mechanisms</a:t>
            </a:r>
          </a:p>
          <a:p>
            <a:pPr marL="742950" indent="-742950">
              <a:buFont typeface="+mj-lt"/>
              <a:buAutoNum type="arabicPeriod"/>
            </a:pPr>
            <a:r>
              <a:rPr lang="en-US" sz="3600" b="1" dirty="0"/>
              <a:t>Material</a:t>
            </a:r>
          </a:p>
          <a:p>
            <a:pPr marL="742950" indent="-742950">
              <a:buFont typeface="+mj-lt"/>
              <a:buAutoNum type="arabicPeriod"/>
            </a:pPr>
            <a:r>
              <a:rPr lang="en-US" sz="3600" b="1" dirty="0"/>
              <a:t>Method/Process</a:t>
            </a:r>
          </a:p>
          <a:p>
            <a:pPr marL="742950" indent="-742950">
              <a:buFont typeface="+mj-lt"/>
              <a:buAutoNum type="arabicPeriod"/>
            </a:pPr>
            <a:r>
              <a:rPr lang="en-US" sz="3600" b="1" dirty="0"/>
              <a:t>Non-Crew/People</a:t>
            </a:r>
          </a:p>
          <a:p>
            <a:pPr marL="742950" indent="-742950">
              <a:buFont typeface="+mj-lt"/>
              <a:buAutoNum type="arabicPeriod"/>
            </a:pPr>
            <a:r>
              <a:rPr lang="en-US" sz="3600" b="1" dirty="0"/>
              <a:t>Phasing/Timing Error</a:t>
            </a:r>
          </a:p>
          <a:p>
            <a:pPr marL="742950" indent="-742950">
              <a:buFont typeface="+mj-lt"/>
              <a:buAutoNum type="arabicPeriod"/>
            </a:pPr>
            <a:r>
              <a:rPr lang="en-US" sz="3600" b="1" dirty="0"/>
              <a:t>Propulsion</a:t>
            </a:r>
          </a:p>
          <a:p>
            <a:pPr marL="742950" indent="-742950">
              <a:buFont typeface="+mj-lt"/>
              <a:buAutoNum type="arabicPeriod"/>
            </a:pPr>
            <a:r>
              <a:rPr lang="en-US" sz="3600" b="1" dirty="0"/>
              <a:t>Regolith/Surface Environment</a:t>
            </a:r>
          </a:p>
          <a:p>
            <a:pPr marL="742950" indent="-742950">
              <a:buFont typeface="+mj-lt"/>
              <a:buAutoNum type="arabicPeriod"/>
            </a:pPr>
            <a:r>
              <a:rPr lang="en-US" sz="3600" b="1" dirty="0"/>
              <a:t>Software</a:t>
            </a:r>
          </a:p>
          <a:p>
            <a:pPr marL="742950" indent="-742950">
              <a:buFont typeface="+mj-lt"/>
              <a:buAutoNum type="arabicPeriod"/>
            </a:pPr>
            <a:r>
              <a:rPr lang="en-US" sz="3600" b="1" dirty="0"/>
              <a:t>Surface Operations</a:t>
            </a:r>
          </a:p>
          <a:p>
            <a:pPr marL="742950" indent="-742950">
              <a:buFont typeface="+mj-lt"/>
              <a:buAutoNum type="arabicPeriod"/>
            </a:pPr>
            <a:r>
              <a:rPr lang="en-US" sz="3600" b="1" dirty="0"/>
              <a:t>Thermal Environmental Change</a:t>
            </a:r>
          </a:p>
        </p:txBody>
      </p:sp>
      <p:sp>
        <p:nvSpPr>
          <p:cNvPr id="42" name="TextBox 41">
            <a:extLst>
              <a:ext uri="{FF2B5EF4-FFF2-40B4-BE49-F238E27FC236}">
                <a16:creationId xmlns:a16="http://schemas.microsoft.com/office/drawing/2014/main" id="{05B15538-C8A2-EC6E-DB52-73D801A6D731}"/>
              </a:ext>
            </a:extLst>
          </p:cNvPr>
          <p:cNvSpPr txBox="1"/>
          <p:nvPr/>
        </p:nvSpPr>
        <p:spPr>
          <a:xfrm>
            <a:off x="19693774" y="7474735"/>
            <a:ext cx="21717000" cy="960120"/>
          </a:xfrm>
          <a:prstGeom prst="rect">
            <a:avLst/>
          </a:prstGeom>
          <a:solidFill>
            <a:schemeClr val="tx1"/>
          </a:solidFill>
          <a:ln w="6350">
            <a:solidFill>
              <a:schemeClr val="tx1"/>
            </a:solidFill>
          </a:ln>
        </p:spPr>
        <p:txBody>
          <a:bodyPr wrap="square">
            <a:noAutofit/>
          </a:bodyPr>
          <a:lstStyle/>
          <a:p>
            <a:pPr marL="274320"/>
            <a:r>
              <a:rPr lang="en-US" sz="5400" dirty="0">
                <a:solidFill>
                  <a:schemeClr val="bg1"/>
                </a:solidFill>
              </a:rPr>
              <a:t>TIP-OVER STUDY RESULTS</a:t>
            </a:r>
          </a:p>
        </p:txBody>
      </p:sp>
      <p:sp>
        <p:nvSpPr>
          <p:cNvPr id="51" name="TextBox 50">
            <a:extLst>
              <a:ext uri="{FF2B5EF4-FFF2-40B4-BE49-F238E27FC236}">
                <a16:creationId xmlns:a16="http://schemas.microsoft.com/office/drawing/2014/main" id="{478992A2-F1D6-B69A-24F7-C27135081A3C}"/>
              </a:ext>
            </a:extLst>
          </p:cNvPr>
          <p:cNvSpPr txBox="1"/>
          <p:nvPr/>
        </p:nvSpPr>
        <p:spPr>
          <a:xfrm>
            <a:off x="31546833" y="34686626"/>
            <a:ext cx="9207967" cy="830997"/>
          </a:xfrm>
          <a:prstGeom prst="rect">
            <a:avLst/>
          </a:prstGeom>
          <a:solidFill>
            <a:schemeClr val="tx1"/>
          </a:solidFill>
          <a:ln w="6350">
            <a:solidFill>
              <a:schemeClr val="tx1"/>
            </a:solidFill>
          </a:ln>
        </p:spPr>
        <p:txBody>
          <a:bodyPr wrap="square">
            <a:spAutoFit/>
          </a:bodyPr>
          <a:lstStyle/>
          <a:p>
            <a:pPr marL="274320"/>
            <a:r>
              <a:rPr lang="en-US" sz="4800" dirty="0">
                <a:solidFill>
                  <a:schemeClr val="bg1"/>
                </a:solidFill>
              </a:rPr>
              <a:t>FOR MORE INFORMATION</a:t>
            </a:r>
          </a:p>
        </p:txBody>
      </p:sp>
      <p:sp>
        <p:nvSpPr>
          <p:cNvPr id="53" name="TextBox 52">
            <a:extLst>
              <a:ext uri="{FF2B5EF4-FFF2-40B4-BE49-F238E27FC236}">
                <a16:creationId xmlns:a16="http://schemas.microsoft.com/office/drawing/2014/main" id="{4B78F928-1BFC-B375-E1A6-5EA20907BBE9}"/>
              </a:ext>
            </a:extLst>
          </p:cNvPr>
          <p:cNvSpPr txBox="1"/>
          <p:nvPr/>
        </p:nvSpPr>
        <p:spPr>
          <a:xfrm>
            <a:off x="31123961" y="35524232"/>
            <a:ext cx="11723322" cy="2015936"/>
          </a:xfrm>
          <a:prstGeom prst="rect">
            <a:avLst/>
          </a:prstGeom>
          <a:noFill/>
          <a:ln w="6350">
            <a:solidFill>
              <a:schemeClr val="tx1"/>
            </a:solidFill>
          </a:ln>
        </p:spPr>
        <p:txBody>
          <a:bodyPr wrap="square" lIns="91440" tIns="45720" rIns="91440" bIns="45720" anchor="t">
            <a:spAutoFit/>
          </a:bodyPr>
          <a:lstStyle/>
          <a:p>
            <a:r>
              <a:rPr lang="en-US" sz="2500" b="1"/>
              <a:t>John Crisler, HLS CSO</a:t>
            </a:r>
          </a:p>
          <a:p>
            <a:r>
              <a:rPr lang="en-US" sz="2500" b="1"/>
              <a:t>Rene Ortega, HLS CE</a:t>
            </a:r>
          </a:p>
          <a:p>
            <a:r>
              <a:rPr lang="en-US" sz="2500" b="1"/>
              <a:t>George Lorentz, Bastion Technologies, Quality Engineer/Process Improvement, NASA SMA Independent Assessment</a:t>
            </a:r>
          </a:p>
          <a:p>
            <a:r>
              <a:rPr lang="en-US" sz="2500" b="1"/>
              <a:t>Jimbo Fogo, Bastion Technologies, Quality Engineer, HLS</a:t>
            </a:r>
          </a:p>
        </p:txBody>
      </p:sp>
      <p:sp>
        <p:nvSpPr>
          <p:cNvPr id="63" name="TextBox 62">
            <a:extLst>
              <a:ext uri="{FF2B5EF4-FFF2-40B4-BE49-F238E27FC236}">
                <a16:creationId xmlns:a16="http://schemas.microsoft.com/office/drawing/2014/main" id="{F0C34D37-13EC-3CC7-233C-219963FDC320}"/>
              </a:ext>
            </a:extLst>
          </p:cNvPr>
          <p:cNvSpPr txBox="1"/>
          <p:nvPr/>
        </p:nvSpPr>
        <p:spPr>
          <a:xfrm>
            <a:off x="30336847" y="8424166"/>
            <a:ext cx="12508439" cy="5643997"/>
          </a:xfrm>
          <a:prstGeom prst="rect">
            <a:avLst/>
          </a:prstGeom>
          <a:noFill/>
          <a:ln w="6350">
            <a:solidFill>
              <a:schemeClr val="tx1"/>
            </a:solidFill>
          </a:ln>
        </p:spPr>
        <p:txBody>
          <a:bodyPr wrap="square">
            <a:spAutoFit/>
          </a:bodyPr>
          <a:lstStyle/>
          <a:p>
            <a:r>
              <a:rPr lang="en-US" sz="3600" b="1" dirty="0"/>
              <a:t>For each of the 17 categories of tip-over causes, SMEs identified seven types of contributing factors in those categories:</a:t>
            </a:r>
          </a:p>
          <a:p>
            <a:pPr marL="742950" marR="0" indent="-742950" algn="l" rtl="0" eaLnBrk="1" fontAlgn="auto" latinLnBrk="0" hangingPunct="1">
              <a:spcBef>
                <a:spcPts val="0"/>
              </a:spcBef>
              <a:spcAft>
                <a:spcPts val="0"/>
              </a:spcAft>
              <a:buFont typeface="+mj-lt"/>
              <a:buAutoNum type="arabicPeriod"/>
            </a:pPr>
            <a:r>
              <a:rPr lang="en-US" sz="3600" b="1" dirty="0"/>
              <a:t>Design Deficiency </a:t>
            </a:r>
          </a:p>
          <a:p>
            <a:pPr marL="742950" marR="0" indent="-742950" algn="l" rtl="0" eaLnBrk="1" fontAlgn="auto" latinLnBrk="0" hangingPunct="1">
              <a:spcBef>
                <a:spcPts val="0"/>
              </a:spcBef>
              <a:spcAft>
                <a:spcPts val="0"/>
              </a:spcAft>
              <a:buFont typeface="+mj-lt"/>
              <a:buAutoNum type="arabicPeriod"/>
            </a:pPr>
            <a:r>
              <a:rPr lang="en-US" sz="3600" b="1" dirty="0"/>
              <a:t>Inadequate Verification</a:t>
            </a:r>
          </a:p>
          <a:p>
            <a:pPr marL="742950" marR="0" indent="-742950" algn="l" rtl="0" eaLnBrk="1" fontAlgn="auto" latinLnBrk="0" hangingPunct="1">
              <a:spcBef>
                <a:spcPts val="0"/>
              </a:spcBef>
              <a:spcAft>
                <a:spcPts val="0"/>
              </a:spcAft>
              <a:buFont typeface="+mj-lt"/>
              <a:buAutoNum type="arabicPeriod"/>
            </a:pPr>
            <a:r>
              <a:rPr lang="en-US" sz="3600" b="1" dirty="0"/>
              <a:t>Natural Environment Uncertainty</a:t>
            </a:r>
          </a:p>
          <a:p>
            <a:pPr marL="742950" marR="0" indent="-742950" algn="l" rtl="0" eaLnBrk="1" fontAlgn="auto" latinLnBrk="0" hangingPunct="1">
              <a:spcBef>
                <a:spcPts val="0"/>
              </a:spcBef>
              <a:spcAft>
                <a:spcPts val="0"/>
              </a:spcAft>
              <a:buFont typeface="+mj-lt"/>
              <a:buAutoNum type="arabicPeriod"/>
            </a:pPr>
            <a:r>
              <a:rPr lang="en-US" sz="3600" b="1" dirty="0"/>
              <a:t>Induced Environment Uncertainty</a:t>
            </a:r>
          </a:p>
          <a:p>
            <a:pPr marL="742950" marR="0" indent="-742950" algn="l" rtl="0" eaLnBrk="1" fontAlgn="auto" latinLnBrk="0" hangingPunct="1">
              <a:spcBef>
                <a:spcPts val="0"/>
              </a:spcBef>
              <a:spcAft>
                <a:spcPts val="0"/>
              </a:spcAft>
              <a:buFont typeface="+mj-lt"/>
              <a:buAutoNum type="arabicPeriod"/>
            </a:pPr>
            <a:r>
              <a:rPr lang="en-US" sz="3600" b="1" dirty="0"/>
              <a:t>Manufacturing or Processing Error</a:t>
            </a:r>
          </a:p>
          <a:p>
            <a:pPr marL="742950" marR="0" indent="-742950" algn="l" rtl="0" eaLnBrk="1" fontAlgn="auto" latinLnBrk="0" hangingPunct="1">
              <a:spcBef>
                <a:spcPts val="0"/>
              </a:spcBef>
              <a:spcAft>
                <a:spcPts val="0"/>
              </a:spcAft>
              <a:buFont typeface="+mj-lt"/>
              <a:buAutoNum type="arabicPeriod"/>
            </a:pPr>
            <a:r>
              <a:rPr lang="en-US" sz="3600" b="1" dirty="0"/>
              <a:t>Operational Error</a:t>
            </a:r>
          </a:p>
          <a:p>
            <a:pPr marL="742950" marR="0" indent="-742950" algn="l" rtl="0" eaLnBrk="1" fontAlgn="auto" latinLnBrk="0" hangingPunct="1">
              <a:spcBef>
                <a:spcPts val="0"/>
              </a:spcBef>
              <a:spcAft>
                <a:spcPts val="0"/>
              </a:spcAft>
              <a:buFont typeface="+mj-lt"/>
              <a:buAutoNum type="arabicPeriod"/>
            </a:pPr>
            <a:r>
              <a:rPr lang="en-US" sz="3600" b="1" dirty="0"/>
              <a:t>Management Deficiency</a:t>
            </a:r>
          </a:p>
        </p:txBody>
      </p:sp>
      <p:pic>
        <p:nvPicPr>
          <p:cNvPr id="65" name="Picture 64" descr="Graphical user interface, text, application, Word&#10;&#10;AI-generated content may be incorrect.">
            <a:extLst>
              <a:ext uri="{FF2B5EF4-FFF2-40B4-BE49-F238E27FC236}">
                <a16:creationId xmlns:a16="http://schemas.microsoft.com/office/drawing/2014/main" id="{AF86FB45-FFE2-9283-A480-43BDCECD83DF}"/>
              </a:ext>
            </a:extLst>
          </p:cNvPr>
          <p:cNvPicPr>
            <a:picLocks noChangeAspect="1"/>
          </p:cNvPicPr>
          <p:nvPr/>
        </p:nvPicPr>
        <p:blipFill>
          <a:blip r:embed="rId6"/>
          <a:stretch>
            <a:fillRect/>
          </a:stretch>
        </p:blipFill>
        <p:spPr>
          <a:xfrm>
            <a:off x="30336847" y="14466934"/>
            <a:ext cx="12535835" cy="6906480"/>
          </a:xfrm>
          <a:prstGeom prst="rect">
            <a:avLst/>
          </a:prstGeom>
        </p:spPr>
      </p:pic>
      <p:sp>
        <p:nvSpPr>
          <p:cNvPr id="68" name="TextBox 67">
            <a:extLst>
              <a:ext uri="{FF2B5EF4-FFF2-40B4-BE49-F238E27FC236}">
                <a16:creationId xmlns:a16="http://schemas.microsoft.com/office/drawing/2014/main" id="{59B98990-CE5F-970C-59D0-4A2B94CA9D23}"/>
              </a:ext>
            </a:extLst>
          </p:cNvPr>
          <p:cNvSpPr txBox="1"/>
          <p:nvPr/>
        </p:nvSpPr>
        <p:spPr>
          <a:xfrm>
            <a:off x="19695928" y="21662121"/>
            <a:ext cx="21717000" cy="960120"/>
          </a:xfrm>
          <a:prstGeom prst="rect">
            <a:avLst/>
          </a:prstGeom>
          <a:solidFill>
            <a:schemeClr val="tx1"/>
          </a:solidFill>
          <a:ln w="6350">
            <a:solidFill>
              <a:schemeClr val="tx1"/>
            </a:solidFill>
          </a:ln>
        </p:spPr>
        <p:txBody>
          <a:bodyPr wrap="square">
            <a:noAutofit/>
          </a:bodyPr>
          <a:lstStyle/>
          <a:p>
            <a:pPr marL="274320"/>
            <a:r>
              <a:rPr lang="en-US" sz="5400" dirty="0">
                <a:solidFill>
                  <a:schemeClr val="bg1"/>
                </a:solidFill>
              </a:rPr>
              <a:t>FINAL TIP-OVER FISHBONE DIAGRAM</a:t>
            </a:r>
          </a:p>
        </p:txBody>
      </p:sp>
      <p:sp>
        <p:nvSpPr>
          <p:cNvPr id="10" name="Rectangle 9">
            <a:extLst>
              <a:ext uri="{FF2B5EF4-FFF2-40B4-BE49-F238E27FC236}">
                <a16:creationId xmlns:a16="http://schemas.microsoft.com/office/drawing/2014/main" id="{42B3F51C-7814-D6CD-3878-BD0E8B96AF7B}"/>
              </a:ext>
            </a:extLst>
          </p:cNvPr>
          <p:cNvSpPr/>
          <p:nvPr/>
        </p:nvSpPr>
        <p:spPr>
          <a:xfrm>
            <a:off x="18645889" y="7216124"/>
            <a:ext cx="24539907" cy="27231798"/>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04FB8FE7-2F84-EA7B-EBE2-EAB56BDB4F5A}"/>
              </a:ext>
            </a:extLst>
          </p:cNvPr>
          <p:cNvSpPr txBox="1"/>
          <p:nvPr/>
        </p:nvSpPr>
        <p:spPr>
          <a:xfrm>
            <a:off x="10611627" y="23443994"/>
            <a:ext cx="7458069" cy="4532651"/>
          </a:xfrm>
          <a:prstGeom prst="rect">
            <a:avLst/>
          </a:prstGeom>
          <a:solidFill>
            <a:schemeClr val="tx1"/>
          </a:solidFill>
        </p:spPr>
        <p:txBody>
          <a:bodyPr wrap="square" lIns="91440" tIns="45720" rIns="91440" bIns="45720" anchor="t">
            <a:spAutoFit/>
          </a:bodyPr>
          <a:lstStyle/>
          <a:p>
            <a:pPr marL="182880">
              <a:lnSpc>
                <a:spcPct val="107000"/>
              </a:lnSpc>
            </a:pPr>
            <a:r>
              <a:rPr lang="en-US" sz="2600" kern="100">
                <a:solidFill>
                  <a:schemeClr val="bg1"/>
                </a:solidFill>
                <a:effectLst/>
                <a:ea typeface="Calibri"/>
                <a:cs typeface="Times New Roman"/>
              </a:rPr>
              <a:t>Two recent lunar landing missions demonstrated soft landings but tipped over after touchdown. JAXA’s SLIM lander </a:t>
            </a:r>
            <a:r>
              <a:rPr lang="en-US" sz="2600" kern="100">
                <a:solidFill>
                  <a:schemeClr val="bg1"/>
                </a:solidFill>
                <a:ea typeface="Calibri"/>
                <a:cs typeface="Times New Roman"/>
              </a:rPr>
              <a:t>(</a:t>
            </a:r>
            <a:r>
              <a:rPr lang="en-US" sz="2600" kern="100">
                <a:solidFill>
                  <a:schemeClr val="bg1"/>
                </a:solidFill>
                <a:effectLst/>
                <a:ea typeface="Calibri"/>
                <a:cs typeface="Times New Roman"/>
              </a:rPr>
              <a:t>left</a:t>
            </a:r>
            <a:r>
              <a:rPr lang="en-US" sz="2600" kern="100">
                <a:solidFill>
                  <a:schemeClr val="bg1"/>
                </a:solidFill>
                <a:ea typeface="Calibri"/>
                <a:cs typeface="Times New Roman"/>
              </a:rPr>
              <a:t>)</a:t>
            </a:r>
            <a:r>
              <a:rPr lang="en-US" sz="2600" kern="100">
                <a:solidFill>
                  <a:schemeClr val="bg1"/>
                </a:solidFill>
                <a:effectLst/>
                <a:ea typeface="Calibri"/>
                <a:cs typeface="Times New Roman"/>
              </a:rPr>
              <a:t> at 1.5 m × 1.5 m × 2 m and 590 kg wet mass, tipped over at a 90-degree angle. During the attempted landing, an instrument failure caused the lander to descend too fast, skidding, and breaking a leg. </a:t>
            </a:r>
            <a:endParaRPr lang="en-US">
              <a:solidFill>
                <a:schemeClr val="bg1"/>
              </a:solidFill>
            </a:endParaRPr>
          </a:p>
          <a:p>
            <a:pPr marL="182880">
              <a:lnSpc>
                <a:spcPct val="107000"/>
              </a:lnSpc>
            </a:pPr>
            <a:endParaRPr lang="en-US" sz="2600" kern="100">
              <a:solidFill>
                <a:schemeClr val="bg1"/>
              </a:solidFill>
              <a:ea typeface="Calibri"/>
              <a:cs typeface="Times New Roman"/>
            </a:endParaRPr>
          </a:p>
          <a:p>
            <a:pPr marL="182880">
              <a:lnSpc>
                <a:spcPct val="107000"/>
              </a:lnSpc>
            </a:pPr>
            <a:r>
              <a:rPr lang="en-US" sz="2600" kern="100">
                <a:solidFill>
                  <a:schemeClr val="bg1"/>
                </a:solidFill>
                <a:effectLst/>
                <a:ea typeface="Calibri"/>
                <a:cs typeface="Times New Roman"/>
              </a:rPr>
              <a:t>Image</a:t>
            </a:r>
            <a:r>
              <a:rPr lang="en-US" sz="2600" kern="100">
                <a:solidFill>
                  <a:schemeClr val="bg1"/>
                </a:solidFill>
                <a:ea typeface="Calibri"/>
                <a:cs typeface="Times New Roman"/>
              </a:rPr>
              <a:t> Credits:</a:t>
            </a:r>
            <a:r>
              <a:rPr lang="en-US" sz="2600" kern="100">
                <a:solidFill>
                  <a:schemeClr val="bg1"/>
                </a:solidFill>
                <a:effectLst/>
                <a:ea typeface="Calibri"/>
                <a:cs typeface="Times New Roman"/>
              </a:rPr>
              <a:t> </a:t>
            </a:r>
            <a:r>
              <a:rPr lang="en-US" sz="2600" kern="100">
                <a:solidFill>
                  <a:schemeClr val="bg1"/>
                </a:solidFill>
                <a:ea typeface="Calibri"/>
                <a:cs typeface="Times New Roman"/>
              </a:rPr>
              <a:t>(left) </a:t>
            </a:r>
            <a:r>
              <a:rPr lang="en-US" sz="2600" kern="100">
                <a:solidFill>
                  <a:schemeClr val="bg1"/>
                </a:solidFill>
                <a:effectLst/>
                <a:ea typeface="Calibri"/>
                <a:cs typeface="Times New Roman"/>
              </a:rPr>
              <a:t>JAXA; </a:t>
            </a:r>
            <a:r>
              <a:rPr lang="en-US" sz="2600" kern="100">
                <a:solidFill>
                  <a:schemeClr val="bg1"/>
                </a:solidFill>
                <a:ea typeface="Calibri"/>
                <a:cs typeface="Times New Roman"/>
              </a:rPr>
              <a:t>(</a:t>
            </a:r>
            <a:r>
              <a:rPr lang="en-US" sz="2600" kern="100">
                <a:solidFill>
                  <a:schemeClr val="bg1"/>
                </a:solidFill>
                <a:effectLst/>
                <a:ea typeface="Calibri"/>
                <a:cs typeface="Times New Roman"/>
              </a:rPr>
              <a:t>right</a:t>
            </a:r>
            <a:r>
              <a:rPr lang="en-US" sz="2600" kern="100">
                <a:solidFill>
                  <a:schemeClr val="bg1"/>
                </a:solidFill>
                <a:ea typeface="Calibri"/>
                <a:cs typeface="Times New Roman"/>
              </a:rPr>
              <a:t>)</a:t>
            </a:r>
            <a:r>
              <a:rPr lang="en-US" sz="2600" kern="100">
                <a:solidFill>
                  <a:schemeClr val="bg1"/>
                </a:solidFill>
                <a:effectLst/>
                <a:ea typeface="Calibri"/>
                <a:cs typeface="Times New Roman"/>
              </a:rPr>
              <a:t> Intuitive Machines</a:t>
            </a:r>
            <a:br>
              <a:rPr lang="en-US" sz="2600" kern="100">
                <a:solidFill>
                  <a:schemeClr val="bg1"/>
                </a:solidFill>
                <a:ea typeface="Calibri"/>
                <a:cs typeface="Times New Roman"/>
              </a:rPr>
            </a:br>
            <a:endParaRPr lang="en-US" sz="1000" kern="100">
              <a:solidFill>
                <a:schemeClr val="bg1"/>
              </a:solidFill>
              <a:effectLst/>
              <a:ea typeface="Calibri"/>
              <a:cs typeface="Times New Roman"/>
            </a:endParaRPr>
          </a:p>
        </p:txBody>
      </p:sp>
      <p:sp>
        <p:nvSpPr>
          <p:cNvPr id="20" name="TextBox 19">
            <a:extLst>
              <a:ext uri="{FF2B5EF4-FFF2-40B4-BE49-F238E27FC236}">
                <a16:creationId xmlns:a16="http://schemas.microsoft.com/office/drawing/2014/main" id="{75CEEEAF-BA7E-A284-7C65-4DD7E27478A9}"/>
              </a:ext>
            </a:extLst>
          </p:cNvPr>
          <p:cNvSpPr txBox="1"/>
          <p:nvPr/>
        </p:nvSpPr>
        <p:spPr>
          <a:xfrm>
            <a:off x="19271164" y="32820491"/>
            <a:ext cx="23596662" cy="1309013"/>
          </a:xfrm>
          <a:prstGeom prst="rect">
            <a:avLst/>
          </a:prstGeom>
          <a:solidFill>
            <a:schemeClr val="tx1"/>
          </a:solidFill>
        </p:spPr>
        <p:txBody>
          <a:bodyPr wrap="square" lIns="91440" tIns="45720" rIns="91440" bIns="45720" anchor="t">
            <a:spAutoFit/>
          </a:bodyPr>
          <a:lstStyle/>
          <a:p>
            <a:pPr marL="182880">
              <a:lnSpc>
                <a:spcPct val="107000"/>
              </a:lnSpc>
            </a:pPr>
            <a:r>
              <a:rPr lang="en-US" sz="2500" kern="100">
                <a:solidFill>
                  <a:schemeClr val="bg1"/>
                </a:solidFill>
                <a:ea typeface="Calibri"/>
                <a:cs typeface="Times New Roman"/>
              </a:rPr>
              <a:t>Above is the final Tip-Over Study diagrammed in the fishbone format. The effect studied – Lunar Lander Tip Over – is listed as the “head” of the diagram on the far right. The effects are listed as the “ribs” of the diagram. Seventeen major categories of contributing factors are identified in the blue boxes. Contributing factors in each category are listed on horizontal lines.</a:t>
            </a:r>
          </a:p>
        </p:txBody>
      </p:sp>
      <p:pic>
        <p:nvPicPr>
          <p:cNvPr id="37" name="Picture 36" descr="A screenshot of a video game&#10;&#10;AI-generated content may be incorrect.">
            <a:extLst>
              <a:ext uri="{FF2B5EF4-FFF2-40B4-BE49-F238E27FC236}">
                <a16:creationId xmlns:a16="http://schemas.microsoft.com/office/drawing/2014/main" id="{9314E0CE-C015-2028-E1EC-BDE3230B5D44}"/>
              </a:ext>
            </a:extLst>
          </p:cNvPr>
          <p:cNvPicPr>
            <a:picLocks noChangeAspect="1"/>
          </p:cNvPicPr>
          <p:nvPr/>
        </p:nvPicPr>
        <p:blipFill>
          <a:blip r:embed="rId7"/>
          <a:stretch>
            <a:fillRect/>
          </a:stretch>
        </p:blipFill>
        <p:spPr>
          <a:xfrm>
            <a:off x="6908414" y="23383625"/>
            <a:ext cx="3511296" cy="4681728"/>
          </a:xfrm>
          <a:prstGeom prst="rect">
            <a:avLst/>
          </a:prstGeom>
        </p:spPr>
      </p:pic>
      <p:sp>
        <p:nvSpPr>
          <p:cNvPr id="40" name="Rectangle 39">
            <a:extLst>
              <a:ext uri="{FF2B5EF4-FFF2-40B4-BE49-F238E27FC236}">
                <a16:creationId xmlns:a16="http://schemas.microsoft.com/office/drawing/2014/main" id="{252FF602-2789-DC2A-E851-9BAF8832C68D}"/>
              </a:ext>
            </a:extLst>
          </p:cNvPr>
          <p:cNvSpPr/>
          <p:nvPr/>
        </p:nvSpPr>
        <p:spPr>
          <a:xfrm>
            <a:off x="1050277" y="32281801"/>
            <a:ext cx="9894610" cy="5257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9" name="Picture 38" descr="Shape&#10;&#10;AI-generated content may be incorrect.">
            <a:extLst>
              <a:ext uri="{FF2B5EF4-FFF2-40B4-BE49-F238E27FC236}">
                <a16:creationId xmlns:a16="http://schemas.microsoft.com/office/drawing/2014/main" id="{F259A224-59A5-0519-C352-58AD15A6CA30}"/>
              </a:ext>
            </a:extLst>
          </p:cNvPr>
          <p:cNvPicPr>
            <a:picLocks noChangeAspect="1"/>
          </p:cNvPicPr>
          <p:nvPr/>
        </p:nvPicPr>
        <p:blipFill>
          <a:blip r:embed="rId8"/>
          <a:stretch>
            <a:fillRect/>
          </a:stretch>
        </p:blipFill>
        <p:spPr>
          <a:xfrm>
            <a:off x="1345206" y="32340845"/>
            <a:ext cx="9173496" cy="5257800"/>
          </a:xfrm>
          <a:prstGeom prst="rect">
            <a:avLst/>
          </a:prstGeom>
        </p:spPr>
      </p:pic>
      <p:grpSp>
        <p:nvGrpSpPr>
          <p:cNvPr id="3" name="Group 2">
            <a:extLst>
              <a:ext uri="{FF2B5EF4-FFF2-40B4-BE49-F238E27FC236}">
                <a16:creationId xmlns:a16="http://schemas.microsoft.com/office/drawing/2014/main" id="{0C688C8B-6BAB-844A-3A8A-40220A99C61C}"/>
              </a:ext>
            </a:extLst>
          </p:cNvPr>
          <p:cNvGrpSpPr/>
          <p:nvPr/>
        </p:nvGrpSpPr>
        <p:grpSpPr>
          <a:xfrm>
            <a:off x="19129465" y="22622241"/>
            <a:ext cx="23731582" cy="10202191"/>
            <a:chOff x="19270335" y="22924106"/>
            <a:chExt cx="23570588" cy="10202191"/>
          </a:xfrm>
        </p:grpSpPr>
        <p:sp>
          <p:nvSpPr>
            <p:cNvPr id="45" name="Rectangle 44">
              <a:extLst>
                <a:ext uri="{FF2B5EF4-FFF2-40B4-BE49-F238E27FC236}">
                  <a16:creationId xmlns:a16="http://schemas.microsoft.com/office/drawing/2014/main" id="{DFF25BF7-3CB9-D7E9-7E62-E98ED60CA0EE}"/>
                </a:ext>
              </a:extLst>
            </p:cNvPr>
            <p:cNvSpPr/>
            <p:nvPr/>
          </p:nvSpPr>
          <p:spPr>
            <a:xfrm>
              <a:off x="19357792" y="22924106"/>
              <a:ext cx="23483131" cy="10154223"/>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4" name="Picture 43" descr="Graphical user interface, application, Teams&#10;&#10;AI-generated content may be incorrect.">
              <a:extLst>
                <a:ext uri="{FF2B5EF4-FFF2-40B4-BE49-F238E27FC236}">
                  <a16:creationId xmlns:a16="http://schemas.microsoft.com/office/drawing/2014/main" id="{CA50F497-D6D9-ACCB-DAB1-BD5833559DA1}"/>
                </a:ext>
              </a:extLst>
            </p:cNvPr>
            <p:cNvPicPr>
              <a:picLocks noChangeAspect="1"/>
            </p:cNvPicPr>
            <p:nvPr/>
          </p:nvPicPr>
          <p:blipFill>
            <a:blip r:embed="rId9"/>
            <a:stretch>
              <a:fillRect/>
            </a:stretch>
          </p:blipFill>
          <p:spPr>
            <a:xfrm>
              <a:off x="19270335" y="23134395"/>
              <a:ext cx="23275659" cy="9991902"/>
            </a:xfrm>
            <a:prstGeom prst="rect">
              <a:avLst/>
            </a:prstGeom>
          </p:spPr>
        </p:pic>
      </p:grpSp>
      <p:pic>
        <p:nvPicPr>
          <p:cNvPr id="7" name="Picture 6">
            <a:extLst>
              <a:ext uri="{FF2B5EF4-FFF2-40B4-BE49-F238E27FC236}">
                <a16:creationId xmlns:a16="http://schemas.microsoft.com/office/drawing/2014/main" id="{EA605340-6EF4-E1DF-6910-D45734A988B5}"/>
              </a:ext>
            </a:extLst>
          </p:cNvPr>
          <p:cNvPicPr>
            <a:picLocks noChangeAspect="1"/>
          </p:cNvPicPr>
          <p:nvPr/>
        </p:nvPicPr>
        <p:blipFill>
          <a:blip r:embed="rId10"/>
          <a:stretch>
            <a:fillRect/>
          </a:stretch>
        </p:blipFill>
        <p:spPr>
          <a:xfrm>
            <a:off x="13917900" y="34885744"/>
            <a:ext cx="1218342" cy="1469691"/>
          </a:xfrm>
          <a:prstGeom prst="rect">
            <a:avLst/>
          </a:prstGeom>
        </p:spPr>
      </p:pic>
      <p:pic>
        <p:nvPicPr>
          <p:cNvPr id="47" name="Picture 46" descr="A white rocket with a black background&#10;&#10;AI-generated content may be incorrect.">
            <a:extLst>
              <a:ext uri="{FF2B5EF4-FFF2-40B4-BE49-F238E27FC236}">
                <a16:creationId xmlns:a16="http://schemas.microsoft.com/office/drawing/2014/main" id="{1DB2E3FD-959D-780A-2D67-F43FDFC6AABD}"/>
              </a:ext>
            </a:extLst>
          </p:cNvPr>
          <p:cNvPicPr>
            <a:picLocks noChangeAspect="1"/>
          </p:cNvPicPr>
          <p:nvPr/>
        </p:nvPicPr>
        <p:blipFill>
          <a:blip r:embed="rId11"/>
          <a:stretch>
            <a:fillRect/>
          </a:stretch>
        </p:blipFill>
        <p:spPr>
          <a:xfrm>
            <a:off x="12131522" y="32224984"/>
            <a:ext cx="1710582" cy="4403044"/>
          </a:xfrm>
          <a:prstGeom prst="rect">
            <a:avLst/>
          </a:prstGeom>
        </p:spPr>
      </p:pic>
      <p:sp>
        <p:nvSpPr>
          <p:cNvPr id="48" name="TextBox 47">
            <a:extLst>
              <a:ext uri="{FF2B5EF4-FFF2-40B4-BE49-F238E27FC236}">
                <a16:creationId xmlns:a16="http://schemas.microsoft.com/office/drawing/2014/main" id="{ED3B7B77-B2F7-8038-0AEB-B4CB8BF3D917}"/>
              </a:ext>
            </a:extLst>
          </p:cNvPr>
          <p:cNvSpPr txBox="1"/>
          <p:nvPr/>
        </p:nvSpPr>
        <p:spPr>
          <a:xfrm>
            <a:off x="11535776" y="36613338"/>
            <a:ext cx="4407997" cy="1065676"/>
          </a:xfrm>
          <a:prstGeom prst="rect">
            <a:avLst/>
          </a:prstGeom>
          <a:solidFill>
            <a:schemeClr val="tx1"/>
          </a:solidFill>
        </p:spPr>
        <p:txBody>
          <a:bodyPr wrap="square" lIns="91440" tIns="45720" rIns="91440" bIns="45720" anchor="t">
            <a:spAutoFit/>
          </a:bodyPr>
          <a:lstStyle/>
          <a:p>
            <a:pPr marL="182880">
              <a:lnSpc>
                <a:spcPct val="107000"/>
              </a:lnSpc>
            </a:pPr>
            <a:r>
              <a:rPr lang="en-US" sz="2000" kern="100">
                <a:solidFill>
                  <a:schemeClr val="bg1"/>
                </a:solidFill>
                <a:ea typeface="Calibri"/>
                <a:cs typeface="Times New Roman"/>
              </a:rPr>
              <a:t>Artists’ concepts of HLS landers courtesy of SpaceX and Blue Origin. Landers roughly to scale.</a:t>
            </a:r>
          </a:p>
        </p:txBody>
      </p:sp>
    </p:spTree>
    <p:extLst>
      <p:ext uri="{BB962C8B-B14F-4D97-AF65-F5344CB8AC3E}">
        <p14:creationId xmlns:p14="http://schemas.microsoft.com/office/powerpoint/2010/main" val="28238677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4614595-6456-4cef-8fed-d11939eca11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BC18AAD168B94F95C4402E706A95CE" ma:contentTypeVersion="16" ma:contentTypeDescription="Create a new document." ma:contentTypeScope="" ma:versionID="a09827ba1255032b0144640dbd2585c2">
  <xsd:schema xmlns:xsd="http://www.w3.org/2001/XMLSchema" xmlns:xs="http://www.w3.org/2001/XMLSchema" xmlns:p="http://schemas.microsoft.com/office/2006/metadata/properties" xmlns:ns3="fa076939-e000-4509-9dad-f83479259f33" xmlns:ns4="c4614595-6456-4cef-8fed-d11939eca111" targetNamespace="http://schemas.microsoft.com/office/2006/metadata/properties" ma:root="true" ma:fieldsID="d97f2c5bdad77cc5e829b63a09fa77b6" ns3:_="" ns4:_="">
    <xsd:import namespace="fa076939-e000-4509-9dad-f83479259f33"/>
    <xsd:import namespace="c4614595-6456-4cef-8fed-d11939eca11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ObjectDetectorVersions" minOccurs="0"/>
                <xsd:element ref="ns4:_activity"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SystemTags" minOccurs="0"/>
                <xsd:element ref="ns4:MediaServiceSearchProperties" minOccurs="0"/>
                <xsd:element ref="ns4:MediaLengthInSecond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076939-e000-4509-9dad-f83479259f3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614595-6456-4cef-8fed-d11939eca11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2633E1-FE09-4626-95CE-69E885D8B510}">
  <ds:schemaRefs>
    <ds:schemaRef ds:uri="http://schemas.microsoft.com/office/2006/documentManagement/types"/>
    <ds:schemaRef ds:uri="c4614595-6456-4cef-8fed-d11939eca111"/>
    <ds:schemaRef ds:uri="fa076939-e000-4509-9dad-f83479259f33"/>
    <ds:schemaRef ds:uri="http://purl.org/dc/terms/"/>
    <ds:schemaRef ds:uri="http://www.w3.org/XML/1998/namespace"/>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AC3F7D07-E226-436F-BFEB-F3FE429E1292}">
  <ds:schemaRefs>
    <ds:schemaRef ds:uri="http://schemas.microsoft.com/sharepoint/v3/contenttype/forms"/>
  </ds:schemaRefs>
</ds:datastoreItem>
</file>

<file path=customXml/itemProps3.xml><?xml version="1.0" encoding="utf-8"?>
<ds:datastoreItem xmlns:ds="http://schemas.openxmlformats.org/officeDocument/2006/customXml" ds:itemID="{80C7B6F2-F30F-4A31-BE6D-A4A3E90B1E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076939-e000-4509-9dad-f83479259f33"/>
    <ds:schemaRef ds:uri="c4614595-6456-4cef-8fed-d11939eca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12772</TotalTime>
  <Words>1044</Words>
  <Application>Microsoft Office PowerPoint</Application>
  <PresentationFormat>Custom</PresentationFormat>
  <Paragraphs>98</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Aptos</vt:lpstr>
      <vt:lpstr>Aptos Display</vt:lpstr>
      <vt:lpstr>Arial</vt:lpstr>
      <vt:lpstr>Calibri</vt:lpstr>
      <vt:lpstr>Roboto</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Robinson, Janice C. (MSFC-CS80)[Media Fusion]</dc:creator>
  <cp:lastModifiedBy>Perry, Beverly A. (MSFC-LP01)[PCIP]</cp:lastModifiedBy>
  <cp:revision>41</cp:revision>
  <dcterms:created xsi:type="dcterms:W3CDTF">2025-03-19T20:11:03Z</dcterms:created>
  <dcterms:modified xsi:type="dcterms:W3CDTF">2025-04-11T17:57:36Z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0x0101002ABC18AAD168B94F95C4402E706A95CE</vt:lpwstr>
  </property>
</Properties>
</file>