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75" r:id="rId5"/>
    <p:sldMasterId id="2147483677" r:id="rId6"/>
    <p:sldMasterId id="2147483679" r:id="rId7"/>
    <p:sldMasterId id="2147483681" r:id="rId8"/>
    <p:sldMasterId id="2147483691" r:id="rId9"/>
    <p:sldMasterId id="2147483697" r:id="rId10"/>
    <p:sldMasterId id="2147483707" r:id="rId11"/>
  </p:sldMasterIdLst>
  <p:notesMasterIdLst>
    <p:notesMasterId r:id="rId37"/>
  </p:notesMasterIdLst>
  <p:sldIdLst>
    <p:sldId id="257" r:id="rId12"/>
    <p:sldId id="289" r:id="rId13"/>
    <p:sldId id="290" r:id="rId14"/>
    <p:sldId id="291" r:id="rId15"/>
    <p:sldId id="292" r:id="rId16"/>
    <p:sldId id="364" r:id="rId17"/>
    <p:sldId id="365" r:id="rId18"/>
    <p:sldId id="366" r:id="rId19"/>
    <p:sldId id="367" r:id="rId20"/>
    <p:sldId id="376" r:id="rId21"/>
    <p:sldId id="377" r:id="rId22"/>
    <p:sldId id="371" r:id="rId23"/>
    <p:sldId id="368" r:id="rId24"/>
    <p:sldId id="369" r:id="rId25"/>
    <p:sldId id="372" r:id="rId26"/>
    <p:sldId id="373" r:id="rId27"/>
    <p:sldId id="374" r:id="rId28"/>
    <p:sldId id="370" r:id="rId29"/>
    <p:sldId id="375" r:id="rId30"/>
    <p:sldId id="378" r:id="rId31"/>
    <p:sldId id="395" r:id="rId32"/>
    <p:sldId id="396" r:id="rId33"/>
    <p:sldId id="394" r:id="rId34"/>
    <p:sldId id="288" r:id="rId35"/>
    <p:sldId id="28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76" autoAdjust="0"/>
    <p:restoredTop sz="81224"/>
  </p:normalViewPr>
  <p:slideViewPr>
    <p:cSldViewPr snapToGrid="0">
      <p:cViewPr varScale="1">
        <p:scale>
          <a:sx n="128" d="100"/>
          <a:sy n="128" d="100"/>
        </p:scale>
        <p:origin x="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viewProps" Target="viewProps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1751D-0277-0648-B380-5254FB5D1AA0}" type="datetimeFigureOut">
              <a:rPr lang="en-US" smtClean="0"/>
              <a:t>4/17/25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2AFEC-56F5-9D4F-A063-89A57B300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37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82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322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/wp-content/uploads/2024/12/esdmd-001-add-rev-b.pdf?emrc=5ffbf4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05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Reference: </a:t>
            </a:r>
          </a:p>
          <a:p>
            <a:r>
              <a:rPr lang="en-US" dirty="0"/>
              <a:t>https://</a:t>
            </a:r>
            <a:r>
              <a:rPr lang="en-US" dirty="0" err="1"/>
              <a:t>ntrs.nasa.gov</a:t>
            </a:r>
            <a:r>
              <a:rPr lang="en-US" dirty="0"/>
              <a:t>/</a:t>
            </a:r>
            <a:r>
              <a:rPr lang="en-US" dirty="0" err="1"/>
              <a:t>api</a:t>
            </a:r>
            <a:r>
              <a:rPr lang="en-US" dirty="0"/>
              <a:t>/citations/20210026843/downloads/IEEE%20Assessment%20of%20Crew%20Time%20for%20Maintenance%20and%20Repairs%20Activities%20for%20Lunar%20Surface%20Missions.pdf</a:t>
            </a:r>
          </a:p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/wp-content/uploads/2024/01/lunar-logistics-drivers-and-</a:t>
            </a:r>
            <a:r>
              <a:rPr lang="en-US" dirty="0" err="1"/>
              <a:t>needs.pdf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78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01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Substitute robots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Substitute application-driven mockups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Standardized software architecture through ROS middleware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699D50-FC7E-4519-85BF-B1A792ABA5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378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40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98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04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44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73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ntrs.nasa.gov</a:t>
            </a:r>
            <a:r>
              <a:rPr lang="en-US" dirty="0"/>
              <a:t>/citations/20240007666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19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83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06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2AFEC-56F5-9D4F-A063-89A57B30010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951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reference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8E7146-C808-4EC0-8BE0-F85749602FF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412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image" Target="../media/image17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2.png"/><Relationship Id="rId4" Type="http://schemas.openxmlformats.org/officeDocument/2006/relationships/image" Target="../media/image3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I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6722F58-66C0-8CF0-AD6B-40FB27B887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0" y="1473200"/>
            <a:ext cx="8128000" cy="2062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009072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A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CA624BE-AEFC-0C91-5BF5-81E7D05611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454869" y="1692166"/>
            <a:ext cx="6570854" cy="2333296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</a:t>
            </a:r>
            <a:br>
              <a:rPr lang="en-US" dirty="0"/>
            </a:br>
            <a:r>
              <a:rPr lang="en-US" dirty="0"/>
              <a:t>Up To 4 Lines</a:t>
            </a:r>
            <a:br>
              <a:rPr lang="en-US" dirty="0"/>
            </a:br>
            <a:r>
              <a:rPr lang="en-US" dirty="0"/>
              <a:t>of Text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8776380" y="4445211"/>
            <a:ext cx="3249342" cy="21653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70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DEDD4129-CF39-50BC-D6BA-22A290B52683}"/>
              </a:ext>
            </a:extLst>
          </p:cNvPr>
          <p:cNvSpPr/>
          <p:nvPr userDrawn="1"/>
        </p:nvSpPr>
        <p:spPr>
          <a:xfrm>
            <a:off x="0" y="0"/>
            <a:ext cx="1218922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1C5839-C165-8E88-CC38-DD1A92C6BC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0178" y="11702"/>
            <a:ext cx="5741822" cy="68462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029777-FEDD-2DF9-59ED-94A4B60C3380}"/>
              </a:ext>
            </a:extLst>
          </p:cNvPr>
          <p:cNvSpPr/>
          <p:nvPr userDrawn="1"/>
        </p:nvSpPr>
        <p:spPr>
          <a:xfrm>
            <a:off x="9694192" y="-2581"/>
            <a:ext cx="2497808" cy="2917484"/>
          </a:xfrm>
          <a:prstGeom prst="rect">
            <a:avLst/>
          </a:prstGeom>
          <a:gradFill>
            <a:gsLst>
              <a:gs pos="0">
                <a:schemeClr val="bg1">
                  <a:alpha val="7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9A958A-728B-CC5F-1BED-12C3F7F2DC49}"/>
              </a:ext>
            </a:extLst>
          </p:cNvPr>
          <p:cNvGrpSpPr/>
          <p:nvPr userDrawn="1"/>
        </p:nvGrpSpPr>
        <p:grpSpPr>
          <a:xfrm>
            <a:off x="0" y="-2581"/>
            <a:ext cx="10582973" cy="6858000"/>
            <a:chOff x="0" y="-2581"/>
            <a:chExt cx="10582973" cy="6858000"/>
          </a:xfrm>
        </p:grpSpPr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99D48D78-BC7F-6A08-1FE2-69E850BABD9F}"/>
                </a:ext>
              </a:extLst>
            </p:cNvPr>
            <p:cNvSpPr/>
            <p:nvPr userDrawn="1"/>
          </p:nvSpPr>
          <p:spPr>
            <a:xfrm>
              <a:off x="4415" y="-2581"/>
              <a:ext cx="10516551" cy="6858000"/>
            </a:xfrm>
            <a:custGeom>
              <a:avLst/>
              <a:gdLst>
                <a:gd name="connsiteX0" fmla="*/ 0 w 10516551"/>
                <a:gd name="connsiteY0" fmla="*/ 0 h 6858000"/>
                <a:gd name="connsiteX1" fmla="*/ 1740432 w 10516551"/>
                <a:gd name="connsiteY1" fmla="*/ 0 h 6858000"/>
                <a:gd name="connsiteX2" fmla="*/ 5953529 w 10516551"/>
                <a:gd name="connsiteY2" fmla="*/ 0 h 6858000"/>
                <a:gd name="connsiteX3" fmla="*/ 9930384 w 10516551"/>
                <a:gd name="connsiteY3" fmla="*/ 0 h 6858000"/>
                <a:gd name="connsiteX4" fmla="*/ 9951562 w 10516551"/>
                <a:gd name="connsiteY4" fmla="*/ 36832 h 6858000"/>
                <a:gd name="connsiteX5" fmla="*/ 10516551 w 10516551"/>
                <a:gd name="connsiteY5" fmla="*/ 2268143 h 6858000"/>
                <a:gd name="connsiteX6" fmla="*/ 6778822 w 10516551"/>
                <a:gd name="connsiteY6" fmla="*/ 6854182 h 6858000"/>
                <a:gd name="connsiteX7" fmla="*/ 6757441 w 10516551"/>
                <a:gd name="connsiteY7" fmla="*/ 6858000 h 6858000"/>
                <a:gd name="connsiteX8" fmla="*/ 5953529 w 10516551"/>
                <a:gd name="connsiteY8" fmla="*/ 6858000 h 6858000"/>
                <a:gd name="connsiteX9" fmla="*/ 4913376 w 10516551"/>
                <a:gd name="connsiteY9" fmla="*/ 6858000 h 6858000"/>
                <a:gd name="connsiteX10" fmla="*/ 0 w 10516551"/>
                <a:gd name="connsiteY10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16551" h="6858000">
                  <a:moveTo>
                    <a:pt x="0" y="0"/>
                  </a:moveTo>
                  <a:lnTo>
                    <a:pt x="1740432" y="0"/>
                  </a:lnTo>
                  <a:lnTo>
                    <a:pt x="5953529" y="0"/>
                  </a:lnTo>
                  <a:lnTo>
                    <a:pt x="9930384" y="0"/>
                  </a:lnTo>
                  <a:lnTo>
                    <a:pt x="9951562" y="36832"/>
                  </a:lnTo>
                  <a:cubicBezTo>
                    <a:pt x="10311881" y="700119"/>
                    <a:pt x="10516551" y="1460229"/>
                    <a:pt x="10516551" y="2268143"/>
                  </a:cubicBezTo>
                  <a:cubicBezTo>
                    <a:pt x="10516551" y="4530302"/>
                    <a:pt x="8911940" y="6417683"/>
                    <a:pt x="6778822" y="6854182"/>
                  </a:cubicBezTo>
                  <a:lnTo>
                    <a:pt x="6757441" y="6858000"/>
                  </a:lnTo>
                  <a:lnTo>
                    <a:pt x="5953529" y="6858000"/>
                  </a:lnTo>
                  <a:lnTo>
                    <a:pt x="4913376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52400" dist="88900" dir="1500000" algn="tl" rotWithShape="0">
                <a:prstClr val="black">
                  <a:alpha val="6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51" name="Picture 50" descr="A starry night sky&#10;&#10;Description automatically generated with medium confidence">
              <a:extLst>
                <a:ext uri="{FF2B5EF4-FFF2-40B4-BE49-F238E27FC236}">
                  <a16:creationId xmlns:a16="http://schemas.microsoft.com/office/drawing/2014/main" id="{F67F32CA-3566-D7CF-BBFA-78ED81C4D8C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alphaModFix amt="6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15" y="-2580"/>
              <a:ext cx="10516551" cy="6857998"/>
            </a:xfrm>
            <a:custGeom>
              <a:avLst/>
              <a:gdLst>
                <a:gd name="connsiteX0" fmla="*/ 0 w 10516551"/>
                <a:gd name="connsiteY0" fmla="*/ 0 h 6857998"/>
                <a:gd name="connsiteX1" fmla="*/ 9930385 w 10516551"/>
                <a:gd name="connsiteY1" fmla="*/ 0 h 6857998"/>
                <a:gd name="connsiteX2" fmla="*/ 9951562 w 10516551"/>
                <a:gd name="connsiteY2" fmla="*/ 36830 h 6857998"/>
                <a:gd name="connsiteX3" fmla="*/ 10516551 w 10516551"/>
                <a:gd name="connsiteY3" fmla="*/ 2268141 h 6857998"/>
                <a:gd name="connsiteX4" fmla="*/ 6778822 w 10516551"/>
                <a:gd name="connsiteY4" fmla="*/ 6854180 h 6857998"/>
                <a:gd name="connsiteX5" fmla="*/ 6757441 w 10516551"/>
                <a:gd name="connsiteY5" fmla="*/ 6857998 h 6857998"/>
                <a:gd name="connsiteX6" fmla="*/ 5953529 w 10516551"/>
                <a:gd name="connsiteY6" fmla="*/ 6857998 h 6857998"/>
                <a:gd name="connsiteX7" fmla="*/ 4913376 w 10516551"/>
                <a:gd name="connsiteY7" fmla="*/ 6857998 h 6857998"/>
                <a:gd name="connsiteX8" fmla="*/ 0 w 10516551"/>
                <a:gd name="connsiteY8" fmla="*/ 6857998 h 685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16551" h="6857998">
                  <a:moveTo>
                    <a:pt x="0" y="0"/>
                  </a:moveTo>
                  <a:lnTo>
                    <a:pt x="9930385" y="0"/>
                  </a:lnTo>
                  <a:lnTo>
                    <a:pt x="9951562" y="36830"/>
                  </a:lnTo>
                  <a:cubicBezTo>
                    <a:pt x="10311881" y="700117"/>
                    <a:pt x="10516551" y="1460227"/>
                    <a:pt x="10516551" y="2268141"/>
                  </a:cubicBezTo>
                  <a:cubicBezTo>
                    <a:pt x="10516551" y="4530300"/>
                    <a:pt x="8911940" y="6417681"/>
                    <a:pt x="6778822" y="6854180"/>
                  </a:cubicBezTo>
                  <a:lnTo>
                    <a:pt x="6757441" y="6857998"/>
                  </a:lnTo>
                  <a:lnTo>
                    <a:pt x="5953529" y="6857998"/>
                  </a:lnTo>
                  <a:lnTo>
                    <a:pt x="4913376" y="6857998"/>
                  </a:lnTo>
                  <a:lnTo>
                    <a:pt x="0" y="6857998"/>
                  </a:lnTo>
                  <a:close/>
                </a:path>
              </a:pathLst>
            </a:cu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61CE669-A982-2D0D-E75D-4994BA7024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117000"/>
              <a:ext cx="10516551" cy="2336505"/>
            </a:xfrm>
            <a:custGeom>
              <a:avLst/>
              <a:gdLst>
                <a:gd name="connsiteX0" fmla="*/ 0 w 10582896"/>
                <a:gd name="connsiteY0" fmla="*/ 0 h 2336505"/>
                <a:gd name="connsiteX1" fmla="*/ 10578091 w 10582896"/>
                <a:gd name="connsiteY1" fmla="*/ 0 h 2336505"/>
                <a:gd name="connsiteX2" fmla="*/ 10582896 w 10582896"/>
                <a:gd name="connsiteY2" fmla="*/ 151143 h 2336505"/>
                <a:gd name="connsiteX3" fmla="*/ 10142877 w 10582896"/>
                <a:gd name="connsiteY3" fmla="*/ 2129279 h 2336505"/>
                <a:gd name="connsiteX4" fmla="*/ 10034481 w 10582896"/>
                <a:gd name="connsiteY4" fmla="*/ 2336505 h 2336505"/>
                <a:gd name="connsiteX5" fmla="*/ 0 w 10582896"/>
                <a:gd name="connsiteY5" fmla="*/ 2336505 h 233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82896" h="2336505">
                  <a:moveTo>
                    <a:pt x="0" y="0"/>
                  </a:moveTo>
                  <a:lnTo>
                    <a:pt x="10578091" y="0"/>
                  </a:lnTo>
                  <a:lnTo>
                    <a:pt x="10582896" y="151143"/>
                  </a:lnTo>
                  <a:cubicBezTo>
                    <a:pt x="10582896" y="858068"/>
                    <a:pt x="10425207" y="1528393"/>
                    <a:pt x="10142877" y="2129279"/>
                  </a:cubicBezTo>
                  <a:lnTo>
                    <a:pt x="10034481" y="2336505"/>
                  </a:lnTo>
                  <a:lnTo>
                    <a:pt x="0" y="2336505"/>
                  </a:lnTo>
                  <a:close/>
                </a:path>
              </a:pathLst>
            </a:cu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F695A24F-4D95-E4A2-3591-7EEF39EDCE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622550" y="-2580"/>
              <a:ext cx="3960423" cy="6857999"/>
            </a:xfrm>
            <a:custGeom>
              <a:avLst/>
              <a:gdLst>
                <a:gd name="connsiteX0" fmla="*/ 0 w 3960423"/>
                <a:gd name="connsiteY0" fmla="*/ 0 h 6857999"/>
                <a:gd name="connsiteX1" fmla="*/ 3960423 w 3960423"/>
                <a:gd name="connsiteY1" fmla="*/ 0 h 6857999"/>
                <a:gd name="connsiteX2" fmla="*/ 3960423 w 3960423"/>
                <a:gd name="connsiteY2" fmla="*/ 6857999 h 6857999"/>
                <a:gd name="connsiteX3" fmla="*/ 0 w 3960423"/>
                <a:gd name="connsiteY3" fmla="*/ 6857999 h 68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60423" h="6857999">
                  <a:moveTo>
                    <a:pt x="0" y="0"/>
                  </a:moveTo>
                  <a:lnTo>
                    <a:pt x="3960423" y="0"/>
                  </a:lnTo>
                  <a:lnTo>
                    <a:pt x="3960423" y="6857999"/>
                  </a:lnTo>
                  <a:lnTo>
                    <a:pt x="0" y="6857999"/>
                  </a:lnTo>
                  <a:close/>
                </a:path>
              </a:pathLst>
            </a:cu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A60770D-74FB-F949-475E-781240AE26F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16" r="-716"/>
            <a:stretch/>
          </p:blipFill>
          <p:spPr>
            <a:xfrm>
              <a:off x="539123" y="402504"/>
              <a:ext cx="2396582" cy="2345874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32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Slide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83E25A7-CE1E-4FF0-DA14-05E571E746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0178" y="11702"/>
            <a:ext cx="5741822" cy="684629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5C6D156-40BC-27A1-F130-019628D7E2A3}"/>
              </a:ext>
            </a:extLst>
          </p:cNvPr>
          <p:cNvSpPr/>
          <p:nvPr userDrawn="1"/>
        </p:nvSpPr>
        <p:spPr>
          <a:xfrm>
            <a:off x="9694192" y="-2581"/>
            <a:ext cx="2497808" cy="2917484"/>
          </a:xfrm>
          <a:prstGeom prst="rect">
            <a:avLst/>
          </a:prstGeom>
          <a:gradFill>
            <a:gsLst>
              <a:gs pos="0">
                <a:schemeClr val="tx1">
                  <a:alpha val="7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4906ADE-99D8-055B-512A-39EE32BC7C59}"/>
              </a:ext>
            </a:extLst>
          </p:cNvPr>
          <p:cNvGrpSpPr/>
          <p:nvPr userDrawn="1"/>
        </p:nvGrpSpPr>
        <p:grpSpPr>
          <a:xfrm>
            <a:off x="0" y="0"/>
            <a:ext cx="10582896" cy="6858000"/>
            <a:chOff x="0" y="0"/>
            <a:chExt cx="10582896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837557B-10BF-C6B2-8330-6076420EFD59}"/>
                </a:ext>
              </a:extLst>
            </p:cNvPr>
            <p:cNvGrpSpPr/>
            <p:nvPr userDrawn="1"/>
          </p:nvGrpSpPr>
          <p:grpSpPr>
            <a:xfrm>
              <a:off x="4338" y="0"/>
              <a:ext cx="10578558" cy="6858000"/>
              <a:chOff x="4338" y="0"/>
              <a:chExt cx="10578558" cy="6858000"/>
            </a:xfrm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DCFB2FBB-7481-6C97-1323-55460E16E312}"/>
                  </a:ext>
                </a:extLst>
              </p:cNvPr>
              <p:cNvSpPr/>
              <p:nvPr userDrawn="1"/>
            </p:nvSpPr>
            <p:spPr>
              <a:xfrm>
                <a:off x="4338" y="0"/>
                <a:ext cx="10516551" cy="6858000"/>
              </a:xfrm>
              <a:custGeom>
                <a:avLst/>
                <a:gdLst>
                  <a:gd name="connsiteX0" fmla="*/ 0 w 10516551"/>
                  <a:gd name="connsiteY0" fmla="*/ 0 h 6858000"/>
                  <a:gd name="connsiteX1" fmla="*/ 1740432 w 10516551"/>
                  <a:gd name="connsiteY1" fmla="*/ 0 h 6858000"/>
                  <a:gd name="connsiteX2" fmla="*/ 5953529 w 10516551"/>
                  <a:gd name="connsiteY2" fmla="*/ 0 h 6858000"/>
                  <a:gd name="connsiteX3" fmla="*/ 9930384 w 10516551"/>
                  <a:gd name="connsiteY3" fmla="*/ 0 h 6858000"/>
                  <a:gd name="connsiteX4" fmla="*/ 9951562 w 10516551"/>
                  <a:gd name="connsiteY4" fmla="*/ 36832 h 6858000"/>
                  <a:gd name="connsiteX5" fmla="*/ 10516551 w 10516551"/>
                  <a:gd name="connsiteY5" fmla="*/ 2268143 h 6858000"/>
                  <a:gd name="connsiteX6" fmla="*/ 6778822 w 10516551"/>
                  <a:gd name="connsiteY6" fmla="*/ 6854182 h 6858000"/>
                  <a:gd name="connsiteX7" fmla="*/ 6757441 w 10516551"/>
                  <a:gd name="connsiteY7" fmla="*/ 6858000 h 6858000"/>
                  <a:gd name="connsiteX8" fmla="*/ 5953529 w 10516551"/>
                  <a:gd name="connsiteY8" fmla="*/ 6858000 h 6858000"/>
                  <a:gd name="connsiteX9" fmla="*/ 4913376 w 10516551"/>
                  <a:gd name="connsiteY9" fmla="*/ 6858000 h 6858000"/>
                  <a:gd name="connsiteX10" fmla="*/ 0 w 10516551"/>
                  <a:gd name="connsiteY10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516551" h="6858000">
                    <a:moveTo>
                      <a:pt x="0" y="0"/>
                    </a:moveTo>
                    <a:lnTo>
                      <a:pt x="1740432" y="0"/>
                    </a:lnTo>
                    <a:lnTo>
                      <a:pt x="5953529" y="0"/>
                    </a:lnTo>
                    <a:lnTo>
                      <a:pt x="9930384" y="0"/>
                    </a:lnTo>
                    <a:lnTo>
                      <a:pt x="9951562" y="36832"/>
                    </a:lnTo>
                    <a:cubicBezTo>
                      <a:pt x="10311881" y="700119"/>
                      <a:pt x="10516551" y="1460229"/>
                      <a:pt x="10516551" y="2268143"/>
                    </a:cubicBezTo>
                    <a:cubicBezTo>
                      <a:pt x="10516551" y="4530302"/>
                      <a:pt x="8911940" y="6417683"/>
                      <a:pt x="6778822" y="6854182"/>
                    </a:cubicBezTo>
                    <a:lnTo>
                      <a:pt x="6757441" y="6858000"/>
                    </a:lnTo>
                    <a:lnTo>
                      <a:pt x="5953529" y="6858000"/>
                    </a:lnTo>
                    <a:lnTo>
                      <a:pt x="4913376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52400" dist="88900" dir="1500000" algn="tl" rotWithShape="0">
                  <a:prstClr val="black">
                    <a:alpha val="6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6149BCB-44DC-2FDD-C87C-B4CFC70A79F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22473" y="1"/>
                <a:ext cx="3960423" cy="6857999"/>
              </a:xfrm>
              <a:custGeom>
                <a:avLst/>
                <a:gdLst>
                  <a:gd name="connsiteX0" fmla="*/ 0 w 3960423"/>
                  <a:gd name="connsiteY0" fmla="*/ 0 h 6857999"/>
                  <a:gd name="connsiteX1" fmla="*/ 3960423 w 3960423"/>
                  <a:gd name="connsiteY1" fmla="*/ 0 h 6857999"/>
                  <a:gd name="connsiteX2" fmla="*/ 3960423 w 3960423"/>
                  <a:gd name="connsiteY2" fmla="*/ 6857999 h 6857999"/>
                  <a:gd name="connsiteX3" fmla="*/ 0 w 3960423"/>
                  <a:gd name="connsiteY3" fmla="*/ 6857999 h 6857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60423" h="6857999">
                    <a:moveTo>
                      <a:pt x="0" y="0"/>
                    </a:moveTo>
                    <a:lnTo>
                      <a:pt x="3960423" y="0"/>
                    </a:lnTo>
                    <a:lnTo>
                      <a:pt x="3960423" y="6857999"/>
                    </a:lnTo>
                    <a:lnTo>
                      <a:pt x="0" y="6857999"/>
                    </a:lnTo>
                    <a:close/>
                  </a:path>
                </a:pathLst>
              </a:custGeom>
            </p:spPr>
          </p:pic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4E78F2F-924D-A924-9D2A-1A4F5797A4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117000"/>
              <a:ext cx="10516551" cy="2336505"/>
            </a:xfrm>
            <a:custGeom>
              <a:avLst/>
              <a:gdLst>
                <a:gd name="connsiteX0" fmla="*/ 0 w 10582896"/>
                <a:gd name="connsiteY0" fmla="*/ 0 h 2336505"/>
                <a:gd name="connsiteX1" fmla="*/ 10578091 w 10582896"/>
                <a:gd name="connsiteY1" fmla="*/ 0 h 2336505"/>
                <a:gd name="connsiteX2" fmla="*/ 10582896 w 10582896"/>
                <a:gd name="connsiteY2" fmla="*/ 151143 h 2336505"/>
                <a:gd name="connsiteX3" fmla="*/ 10142877 w 10582896"/>
                <a:gd name="connsiteY3" fmla="*/ 2129279 h 2336505"/>
                <a:gd name="connsiteX4" fmla="*/ 10034481 w 10582896"/>
                <a:gd name="connsiteY4" fmla="*/ 2336505 h 2336505"/>
                <a:gd name="connsiteX5" fmla="*/ 0 w 10582896"/>
                <a:gd name="connsiteY5" fmla="*/ 2336505 h 2336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82896" h="2336505">
                  <a:moveTo>
                    <a:pt x="0" y="0"/>
                  </a:moveTo>
                  <a:lnTo>
                    <a:pt x="10578091" y="0"/>
                  </a:lnTo>
                  <a:lnTo>
                    <a:pt x="10582896" y="151143"/>
                  </a:lnTo>
                  <a:cubicBezTo>
                    <a:pt x="10582896" y="858068"/>
                    <a:pt x="10425207" y="1528393"/>
                    <a:pt x="10142877" y="2129279"/>
                  </a:cubicBezTo>
                  <a:lnTo>
                    <a:pt x="10034481" y="2336505"/>
                  </a:lnTo>
                  <a:lnTo>
                    <a:pt x="0" y="2336505"/>
                  </a:lnTo>
                  <a:close/>
                </a:path>
              </a:pathLst>
            </a:cu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CE80A4-3BD1-B448-9A4A-8ED8A387A48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16" r="-716"/>
            <a:stretch/>
          </p:blipFill>
          <p:spPr>
            <a:xfrm>
              <a:off x="539123" y="402504"/>
              <a:ext cx="2396582" cy="2345874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E3EC1AB-025E-952F-18E9-A1E81700F4C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A2E51F87-57D2-B59B-230C-F5EC8B4080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40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5A3B308-F428-6D07-401B-6698B91F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2C9646-E28A-1BBB-7A6F-FADF1D2321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Robotic Systems Technology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6D1421-6FD3-A674-B864-820696DEB938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037AA-1EFA-F973-83C5-255D5E7515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53F34C2-C0EF-2129-56A5-FF100AC106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C538E8-7D98-9EA3-1266-B7083B5EA4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359"/>
            <a:ext cx="11671069" cy="50942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2">
            <a:extLst>
              <a:ext uri="{FF2B5EF4-FFF2-40B4-BE49-F238E27FC236}">
                <a16:creationId xmlns:a16="http://schemas.microsoft.com/office/drawing/2014/main" id="{DC8BCD99-1088-E340-1E13-1E043D47D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19" name="Slide Number Placeholder 14">
            <a:extLst>
              <a:ext uri="{FF2B5EF4-FFF2-40B4-BE49-F238E27FC236}">
                <a16:creationId xmlns:a16="http://schemas.microsoft.com/office/drawing/2014/main" id="{9C07C483-A8CF-D889-A4BE-4818DF404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AAB694-2780-FDAF-65C1-BE47C4DDB4BA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DE40BE-728E-1801-D772-F26913BB21FC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89127F2-1B58-55DD-95F5-787892D11E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704316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R -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5A3B308-F428-6D07-401B-6698B91FCF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2C9646-E28A-1BBB-7A6F-FADF1D2321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Robotic Systems Technology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6D1421-6FD3-A674-B864-820696DEB938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037AA-1EFA-F973-83C5-255D5E7515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C538E8-7D98-9EA3-1266-B7083B5EA4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359"/>
            <a:ext cx="11671069" cy="50942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2">
            <a:extLst>
              <a:ext uri="{FF2B5EF4-FFF2-40B4-BE49-F238E27FC236}">
                <a16:creationId xmlns:a16="http://schemas.microsoft.com/office/drawing/2014/main" id="{DC8BCD99-1088-E340-1E13-1E043D47D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19" name="Slide Number Placeholder 14">
            <a:extLst>
              <a:ext uri="{FF2B5EF4-FFF2-40B4-BE49-F238E27FC236}">
                <a16:creationId xmlns:a16="http://schemas.microsoft.com/office/drawing/2014/main" id="{9C07C483-A8CF-D889-A4BE-4818DF404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AAB694-2780-FDAF-65C1-BE47C4DDB4BA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DE40BE-728E-1801-D772-F26913BB21FC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89127F2-1B58-55DD-95F5-787892D11E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952169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C1CE00-58E1-B809-1788-10D3C42BB9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4028DED-2AD8-0A05-4746-ECA84C729C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Robotic Systems Technology</a:t>
            </a:r>
          </a:p>
        </p:txBody>
      </p:sp>
      <p:sp>
        <p:nvSpPr>
          <p:cNvPr id="21" name="Date Placeholder 12">
            <a:extLst>
              <a:ext uri="{FF2B5EF4-FFF2-40B4-BE49-F238E27FC236}">
                <a16:creationId xmlns:a16="http://schemas.microsoft.com/office/drawing/2014/main" id="{3786BF91-029D-5BD5-33FE-9AD7768B6D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78CAC50-3D8F-804A-ABAC-15F00514EBC9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2" name="Slide Number Placeholder 14">
            <a:extLst>
              <a:ext uri="{FF2B5EF4-FFF2-40B4-BE49-F238E27FC236}">
                <a16:creationId xmlns:a16="http://schemas.microsoft.com/office/drawing/2014/main" id="{645A3788-D884-ED5B-A0FD-9E4F431C0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BFA6E1F-1DD5-8FEE-70FF-E7447A3A2A51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EC606BF-7DFE-2044-9605-4B6A726C3E90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655794-195C-92E9-91BA-4E6F384261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5755FB2E-72C3-4C52-66B8-5A2F24BB39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935"/>
            <a:ext cx="5608951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26756" y="1248935"/>
            <a:ext cx="5608951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6092850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9EC90733-5450-B4A9-D645-638D8E0571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BD273A-2885-CA20-2F2A-15D9A91EF7E7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B81B77D-2586-8703-AAC3-40D42A28B5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797647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B10FA0-E3A3-3EAD-0A7A-9068255EB5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7492A554-AF98-AEE6-DB66-E9F9A9C01F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Robotic Systems Technology</a:t>
            </a:r>
          </a:p>
        </p:txBody>
      </p:sp>
      <p:sp>
        <p:nvSpPr>
          <p:cNvPr id="21" name="Date Placeholder 12">
            <a:extLst>
              <a:ext uri="{FF2B5EF4-FFF2-40B4-BE49-F238E27FC236}">
                <a16:creationId xmlns:a16="http://schemas.microsoft.com/office/drawing/2014/main" id="{97A7B521-246B-B979-F22F-9C6AC0449C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0B6200C-D023-E545-AD71-31D600FE5308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2" name="Slide Number Placeholder 14">
            <a:extLst>
              <a:ext uri="{FF2B5EF4-FFF2-40B4-BE49-F238E27FC236}">
                <a16:creationId xmlns:a16="http://schemas.microsoft.com/office/drawing/2014/main" id="{5697B9B3-EA0F-76F2-B064-683189521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E901506-7039-32DE-3C2E-D315F2F22F2B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BA24FD8-A286-8637-C703-3E0FF28E3CCE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3E9EC4-49E3-04CD-73F1-D765304AC1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9650750E-5065-A74B-2885-DF78F6ECFE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67901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4087747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501CEDD-9B0C-DF2C-80D4-3762AA87635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78107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92A6855-76A3-E9DE-94A6-6949F1B8725F}"/>
              </a:ext>
            </a:extLst>
          </p:cNvPr>
          <p:cNvCxnSpPr>
            <a:cxnSpLocks/>
          </p:cNvCxnSpPr>
          <p:nvPr userDrawn="1"/>
        </p:nvCxnSpPr>
        <p:spPr>
          <a:xfrm>
            <a:off x="8097953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13D05BB-7915-8D90-BA55-B4A0648D3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99068D-7695-526C-3230-22D9806E08CC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9EA1B3B-A898-A098-0330-DE24B19868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792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4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BDF1E56-C139-DD99-EC02-7FA7E5A3E6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A2ACAEE1-8BC7-E9B1-04F5-F64F561DAB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Robotic Systems Technology</a:t>
            </a:r>
          </a:p>
        </p:txBody>
      </p:sp>
      <p:sp>
        <p:nvSpPr>
          <p:cNvPr id="21" name="Date Placeholder 12">
            <a:extLst>
              <a:ext uri="{FF2B5EF4-FFF2-40B4-BE49-F238E27FC236}">
                <a16:creationId xmlns:a16="http://schemas.microsoft.com/office/drawing/2014/main" id="{EDFD36E6-1C42-821F-ED0D-9196F6196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FE06193-A072-504A-934A-E99C24AC7C25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2" name="Slide Number Placeholder 14">
            <a:extLst>
              <a:ext uri="{FF2B5EF4-FFF2-40B4-BE49-F238E27FC236}">
                <a16:creationId xmlns:a16="http://schemas.microsoft.com/office/drawing/2014/main" id="{E1550E6A-99A2-F8DE-EDE2-78F839D9E3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5A2A92-A731-226A-579D-A4B2ECD2F337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F04F1A3-ACFE-C296-9BF8-F47F641CF7F2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DF5624-9186-669B-F5BF-559B64E545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74E4047A-40FA-E8C2-D775-F74D447A12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4CF0ADF-82A7-BC4D-AE42-CAD62587D3A4}"/>
              </a:ext>
            </a:extLst>
          </p:cNvPr>
          <p:cNvSpPr/>
          <p:nvPr userDrawn="1"/>
        </p:nvSpPr>
        <p:spPr>
          <a:xfrm rot="10800000">
            <a:off x="6096000" y="3781645"/>
            <a:ext cx="5838305" cy="2560575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50000">
                <a:schemeClr val="tx1">
                  <a:alpha val="0"/>
                </a:schemeClr>
              </a:gs>
            </a:gsLst>
            <a:lin ang="14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C13335-5611-24E8-801F-2C5471233479}"/>
              </a:ext>
            </a:extLst>
          </p:cNvPr>
          <p:cNvSpPr/>
          <p:nvPr userDrawn="1"/>
        </p:nvSpPr>
        <p:spPr>
          <a:xfrm>
            <a:off x="251345" y="1214720"/>
            <a:ext cx="5838305" cy="2560575"/>
          </a:xfrm>
          <a:prstGeom prst="rect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50000">
                <a:schemeClr val="tx1">
                  <a:alpha val="0"/>
                </a:schemeClr>
              </a:gs>
            </a:gsLst>
            <a:lin ang="14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95" y="1244905"/>
            <a:ext cx="5735697" cy="24593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90908" y="1238754"/>
            <a:ext cx="5744800" cy="24353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6092149" y="1357963"/>
            <a:ext cx="0" cy="4841398"/>
          </a:xfrm>
          <a:prstGeom prst="line">
            <a:avLst/>
          </a:prstGeom>
          <a:ln>
            <a:gradFill>
              <a:gsLst>
                <a:gs pos="50000">
                  <a:schemeClr val="tx1"/>
                </a:gs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9740342-B37C-13D5-BEDA-C5F95C2BC70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57695" y="3876120"/>
            <a:ext cx="5735697" cy="2466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3B6CE89-F346-2335-A36E-E1C0F0E2E31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90908" y="3876120"/>
            <a:ext cx="5744800" cy="2466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944AE56-F65D-120E-43EC-E66FECB0C70C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959" y="3778662"/>
            <a:ext cx="11433485" cy="0"/>
          </a:xfrm>
          <a:prstGeom prst="line">
            <a:avLst/>
          </a:prstGeom>
          <a:ln>
            <a:gradFill>
              <a:gsLst>
                <a:gs pos="50000">
                  <a:schemeClr val="tx1"/>
                </a:gs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612DB478-1231-2AE2-26A3-A35AE7CDEF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BC8E27F-534B-36F9-ADC2-D50B3B8C23CC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E8406B0-90C4-8545-F806-16BA6B9A5A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189846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7CA329-E657-6567-503C-F950FAF677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FE2FF835-2860-F211-50A6-CD6A3CD20E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Robotic Systems Technology</a:t>
            </a:r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6346F511-731E-B164-543E-19C570DD6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2D57C24-CAAF-974A-A01A-B656C7C6DA0F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1" name="Slide Number Placeholder 14">
            <a:extLst>
              <a:ext uri="{FF2B5EF4-FFF2-40B4-BE49-F238E27FC236}">
                <a16:creationId xmlns:a16="http://schemas.microsoft.com/office/drawing/2014/main" id="{5FAE51E8-5133-FA68-9AF2-A0158C0B9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EC179CD-A4F6-CF06-9298-D1DA4C8D9881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11A00A28-1A00-E573-B425-6111C6DA982B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3DF70C-0C3E-8780-9EA0-C68D6ADAA8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27AC6863-0912-35B8-B5FF-E74875AB7C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3" name="Picture Placeholder 29">
            <a:extLst>
              <a:ext uri="{FF2B5EF4-FFF2-40B4-BE49-F238E27FC236}">
                <a16:creationId xmlns:a16="http://schemas.microsoft.com/office/drawing/2014/main" id="{BF16DF67-2C2F-7952-EBF3-7F2E6EB87F87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257695" y="1248358"/>
            <a:ext cx="11738281" cy="5095863"/>
          </a:xfrm>
          <a:prstGeom prst="roundRect">
            <a:avLst>
              <a:gd name="adj" fmla="val 3078"/>
            </a:avLst>
          </a:prstGeo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A48AB0-0620-6241-AD05-698E9B0734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9AE475-A91E-44DF-97D1-11A7803FB93C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2557CC8-AB16-FC9E-C310-7ACA0DED63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200830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, Content,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A75053-BA38-1F2E-30CF-31BED56DFB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CBD0E54-0F4A-8448-88B5-293220213D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Robotic Systems Technology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7EDFEC-665B-F605-975C-3D8C113CFD39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C0E6A9-F1AF-1B89-453E-EC326ADA08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266A26AC-F20D-A590-7A9D-65A3B1A139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6" y="1248935"/>
            <a:ext cx="7655033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942BCEB9-D343-9B92-D656-2954689E401A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8148638" y="1248934"/>
            <a:ext cx="3847338" cy="5095287"/>
          </a:xfrm>
          <a:prstGeom prst="roundRect">
            <a:avLst>
              <a:gd name="adj" fmla="val 5372"/>
            </a:avLst>
          </a:prstGeo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269EB62-8D97-80CA-1C33-2CA33A1A94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590D752-4995-1081-A624-3E2C587B8979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12">
            <a:extLst>
              <a:ext uri="{FF2B5EF4-FFF2-40B4-BE49-F238E27FC236}">
                <a16:creationId xmlns:a16="http://schemas.microsoft.com/office/drawing/2014/main" id="{88F27EE8-BF12-0666-54B1-E68553FAD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3A1BB9C-5922-DD41-85A7-94811416E7B6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2" name="Slide Number Placeholder 14">
            <a:extLst>
              <a:ext uri="{FF2B5EF4-FFF2-40B4-BE49-F238E27FC236}">
                <a16:creationId xmlns:a16="http://schemas.microsoft.com/office/drawing/2014/main" id="{03378404-6421-854E-7914-5D117D7509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492970D-3462-D520-AC33-7171D905578F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9248658-5378-307B-C840-7B2778E9C7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2112723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3 Imag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5BBB57-D921-E654-C24E-306D63CA50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6BAA63DF-0FB9-F84E-7366-92EC242458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Robotic Systems Technology</a:t>
            </a:r>
          </a:p>
        </p:txBody>
      </p:sp>
      <p:sp>
        <p:nvSpPr>
          <p:cNvPr id="21" name="Date Placeholder 12">
            <a:extLst>
              <a:ext uri="{FF2B5EF4-FFF2-40B4-BE49-F238E27FC236}">
                <a16:creationId xmlns:a16="http://schemas.microsoft.com/office/drawing/2014/main" id="{241BC1C9-64DE-24F0-8A18-E82742D6C1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E59038C-6CDA-854E-ADC0-86E5B668EEBC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2" name="Slide Number Placeholder 14">
            <a:extLst>
              <a:ext uri="{FF2B5EF4-FFF2-40B4-BE49-F238E27FC236}">
                <a16:creationId xmlns:a16="http://schemas.microsoft.com/office/drawing/2014/main" id="{A09F65DE-F7CB-8E54-A82C-3496058D55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51D2B70-2274-CF6C-C05D-4DEC85EBD2CC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878AEBA9-DBDB-CF15-DFA5-FC76A2282254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112E11-B3E9-C4AD-8CD2-2A414AE5A7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5488F72F-4D11-8061-913D-639F91FD97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4087747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92A6855-76A3-E9DE-94A6-6949F1B8725F}"/>
              </a:ext>
            </a:extLst>
          </p:cNvPr>
          <p:cNvCxnSpPr>
            <a:cxnSpLocks/>
          </p:cNvCxnSpPr>
          <p:nvPr userDrawn="1"/>
        </p:nvCxnSpPr>
        <p:spPr>
          <a:xfrm>
            <a:off x="8097953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9">
            <a:extLst>
              <a:ext uri="{FF2B5EF4-FFF2-40B4-BE49-F238E27FC236}">
                <a16:creationId xmlns:a16="http://schemas.microsoft.com/office/drawing/2014/main" id="{A2B80938-64A5-3E13-FED4-997A2B087D23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6292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EC8C792-98C4-D41F-F16D-38C09E0EB76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267901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34EA3D76-12F8-7507-4A6E-913045C4A8A3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278107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85000"/>
              <a:lumOff val="1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67901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501CEDD-9B0C-DF2C-80D4-3762AA87635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78107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335A252-E447-5734-FB61-6B654C5DDB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2597A1-AD07-9F3D-E67A-F549CB7281CA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9593BF8-EF55-65CD-369D-AB89DC0809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463389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71D24B-F34A-CA90-E011-26F42B495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4419688D-3762-5989-81D7-4C3E4F6738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Robotic Systems Technology</a:t>
            </a:r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ADEE225E-E6DE-E9AD-23E8-147CCDEEF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E939115-25B5-2049-8847-6B8641659CAC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1" name="Slide Number Placeholder 14">
            <a:extLst>
              <a:ext uri="{FF2B5EF4-FFF2-40B4-BE49-F238E27FC236}">
                <a16:creationId xmlns:a16="http://schemas.microsoft.com/office/drawing/2014/main" id="{23738E96-584E-7A12-9FCD-C30387C67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7FDC684-5B4A-A571-ED8B-F0AC9BA5BC1A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0BE3E34-4F25-C0B6-8791-55DF7E1EFEE0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AFB244-9776-4DA7-C7C0-DDCCF95F90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063E1BBF-3CF4-009F-F991-8759642F9E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A9600FF-B773-D76D-EC0F-4969C2EE1A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976857E-14E1-E27D-B475-805AFE47513B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71B4437-7344-2D25-9EC2-10E365550F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2599907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88DF7D-4484-1782-712A-ABE7A3B642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164EB68-0E18-2B33-9B7F-2AE03077FB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C1649D51-0059-36AE-7E60-7267915AAE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9776" y="4448344"/>
            <a:ext cx="11252447" cy="1082388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defRPr sz="36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Closing Slide Title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09A621A7-B321-801D-45AA-57482FA75C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9777" y="5751031"/>
            <a:ext cx="11252445" cy="8591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Closing Slide </a:t>
            </a:r>
            <a:br>
              <a:rPr lang="en-US" dirty="0"/>
            </a:br>
            <a:r>
              <a:rPr lang="en-US" dirty="0"/>
              <a:t>subtitle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79A6E5A-68D7-8C81-9E71-4FB1FAAB44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F3C306-7FEF-8A0C-5094-163E865BF4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6" r="-716"/>
          <a:stretch/>
        </p:blipFill>
        <p:spPr>
          <a:xfrm>
            <a:off x="4644133" y="1307674"/>
            <a:ext cx="2903734" cy="2842296"/>
          </a:xfrm>
          <a:prstGeom prst="rect">
            <a:avLst/>
          </a:prstGeom>
        </p:spPr>
      </p:pic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3CBA106-DCBE-DC87-6E17-CF8B6A9E582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7743" y="479308"/>
            <a:ext cx="1985304" cy="44755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FED2F3-18A3-956A-4540-6212D5A312DD}"/>
              </a:ext>
            </a:extLst>
          </p:cNvPr>
          <p:cNvCxnSpPr>
            <a:cxnSpLocks/>
          </p:cNvCxnSpPr>
          <p:nvPr userDrawn="1"/>
        </p:nvCxnSpPr>
        <p:spPr>
          <a:xfrm flipH="1">
            <a:off x="10861347" y="247459"/>
            <a:ext cx="0" cy="8503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142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74D18E7-FB22-AE45-BE29-23FC8A7580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015F3A-B103-9D43-874F-AF0B11A38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940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Crew Exercise &amp; Countermeasure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1CE669-A982-2D0D-E75D-4994BA7024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5214"/>
            <a:ext cx="2101144" cy="2056686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290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Dynamic Test System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8B5DA9-E503-DBA3-01C3-518B7AF638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26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Flight Software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480240-873A-0EFE-71D7-FFDE0A47BF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700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Robotic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EDC9A2-9EB8-7424-1B54-9BDB540A7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48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Simulation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AE8A77-A8C4-88E3-B8A3-DFC35448CF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402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DD1E0B-46CB-457C-D818-611F26AF71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373AA7F-DC64-84A2-A665-83306D4562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6D1421-6FD3-A674-B864-820696DEB938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12E9CD-AE0D-BD70-34EB-4C7BEBA21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33D9B5EC-B382-47A0-3B54-199378B748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C538E8-7D98-9EA3-1266-B7083B5EA4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sp>
        <p:nvSpPr>
          <p:cNvPr id="18" name="Date Placeholder 12">
            <a:extLst>
              <a:ext uri="{FF2B5EF4-FFF2-40B4-BE49-F238E27FC236}">
                <a16:creationId xmlns:a16="http://schemas.microsoft.com/office/drawing/2014/main" id="{DC8BCD99-1088-E340-1E13-1E043D47D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7BFFE05-D146-3C43-876C-C2F250ADE950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19" name="Slide Number Placeholder 14">
            <a:extLst>
              <a:ext uri="{FF2B5EF4-FFF2-40B4-BE49-F238E27FC236}">
                <a16:creationId xmlns:a16="http://schemas.microsoft.com/office/drawing/2014/main" id="{9C07C483-A8CF-D889-A4BE-4818DF404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AAB694-2780-FDAF-65C1-BE47C4DDB4BA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3DE40BE-728E-1801-D772-F26913BB21FC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359"/>
            <a:ext cx="11671069" cy="50942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CEA7F8A-306F-C918-5870-52D28C9AB4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2389682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25331E-80FB-8D3D-9822-AEE89E05CF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13F0B0E0-E6C5-258E-49CA-E3EFFBABF3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8529A85-DF20-0038-043D-8AAB04BDE1B2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D1DF27-3F85-60EA-A6DC-19CFD8143E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0D4D2288-C28C-A3DC-2091-4E5783403C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6" name="Date Placeholder 12">
            <a:extLst>
              <a:ext uri="{FF2B5EF4-FFF2-40B4-BE49-F238E27FC236}">
                <a16:creationId xmlns:a16="http://schemas.microsoft.com/office/drawing/2014/main" id="{07DF0E84-58C8-4B77-C71F-1B7AE5BFF7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3C3CA80-3578-6045-B1B7-18E0656D9A44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7" name="Slide Number Placeholder 14">
            <a:extLst>
              <a:ext uri="{FF2B5EF4-FFF2-40B4-BE49-F238E27FC236}">
                <a16:creationId xmlns:a16="http://schemas.microsoft.com/office/drawing/2014/main" id="{7A4539EA-3002-3777-4FB9-B630E3DA3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16F1C31-ECAB-892A-B785-776E1033F85C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1">
            <a:extLst>
              <a:ext uri="{FF2B5EF4-FFF2-40B4-BE49-F238E27FC236}">
                <a16:creationId xmlns:a16="http://schemas.microsoft.com/office/drawing/2014/main" id="{5DC3BB56-8358-F188-A764-D29396CC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9F57A09-03E2-C238-C6A7-6140A48D34FD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935"/>
            <a:ext cx="5608951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26756" y="1248935"/>
            <a:ext cx="5608951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6092850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FA73B13-5E7B-765A-3998-1CCEBF8C9B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889234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7E8230-ABD0-320D-B856-03E0BDB804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5124363C-F654-518B-3046-C49B137FF0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57192A-2F7E-F125-1318-8327B76476BD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E2790B9-8D96-EC37-2CB6-7C2E0CB311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D815BAE7-8E93-1043-B67B-E03C9CF97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7" name="Date Placeholder 12">
            <a:extLst>
              <a:ext uri="{FF2B5EF4-FFF2-40B4-BE49-F238E27FC236}">
                <a16:creationId xmlns:a16="http://schemas.microsoft.com/office/drawing/2014/main" id="{7DD61006-3C5C-3450-74FC-C8CC8AF27C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19D4E76-19A8-E346-B882-9B039CA2A61D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8" name="Slide Number Placeholder 14">
            <a:extLst>
              <a:ext uri="{FF2B5EF4-FFF2-40B4-BE49-F238E27FC236}">
                <a16:creationId xmlns:a16="http://schemas.microsoft.com/office/drawing/2014/main" id="{2BC2BC25-D76A-334D-BEF7-197F93C81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C33BC44-312E-0DEE-D158-1012ADF5FD09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1">
            <a:extLst>
              <a:ext uri="{FF2B5EF4-FFF2-40B4-BE49-F238E27FC236}">
                <a16:creationId xmlns:a16="http://schemas.microsoft.com/office/drawing/2014/main" id="{61A50D8B-0148-910B-0B5E-E23500820C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6126BCF-58DA-D77D-3B27-E6093674EFB0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67901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4087747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501CEDD-9B0C-DF2C-80D4-3762AA87635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78107" y="1248935"/>
            <a:ext cx="3657600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92A6855-76A3-E9DE-94A6-6949F1B8725F}"/>
              </a:ext>
            </a:extLst>
          </p:cNvPr>
          <p:cNvCxnSpPr>
            <a:cxnSpLocks/>
          </p:cNvCxnSpPr>
          <p:nvPr userDrawn="1"/>
        </p:nvCxnSpPr>
        <p:spPr>
          <a:xfrm>
            <a:off x="8097953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51FAA9B-56C2-F297-B02D-DD156DDA9E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24796291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4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4B01CE-B5EE-DBB0-88A0-7FB3B6AAC4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15E44DE2-20F5-67A1-3BDC-2B4B9C78EC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6F913A1-EADB-7130-8C25-10E062EE26DC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CFA2F3-344F-6935-2A8E-B35EC44A73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B2C68336-4484-E2E0-27D6-C29A57F661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5" name="Date Placeholder 12">
            <a:extLst>
              <a:ext uri="{FF2B5EF4-FFF2-40B4-BE49-F238E27FC236}">
                <a16:creationId xmlns:a16="http://schemas.microsoft.com/office/drawing/2014/main" id="{D9BBE9BA-EBD5-FF90-9188-7BAFE683D5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04DF1CC-DDAC-E449-BF94-61CF2777E0D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6" name="Slide Number Placeholder 14">
            <a:extLst>
              <a:ext uri="{FF2B5EF4-FFF2-40B4-BE49-F238E27FC236}">
                <a16:creationId xmlns:a16="http://schemas.microsoft.com/office/drawing/2014/main" id="{8FE13EAF-5BF8-4EE9-1F75-692703EF29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69FF064-5215-23F9-E454-47B7BA2EC9FC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le 1">
            <a:extLst>
              <a:ext uri="{FF2B5EF4-FFF2-40B4-BE49-F238E27FC236}">
                <a16:creationId xmlns:a16="http://schemas.microsoft.com/office/drawing/2014/main" id="{A015A0BB-9DDE-BB7A-FE9B-B9DBFA0F7B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96384C0-375F-9199-8D53-3B51122F5EE3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14CF0ADF-82A7-BC4D-AE42-CAD62587D3A4}"/>
              </a:ext>
            </a:extLst>
          </p:cNvPr>
          <p:cNvSpPr/>
          <p:nvPr userDrawn="1"/>
        </p:nvSpPr>
        <p:spPr>
          <a:xfrm rot="10800000">
            <a:off x="6096000" y="3781645"/>
            <a:ext cx="5838305" cy="2560575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50000">
                <a:schemeClr val="tx1">
                  <a:alpha val="0"/>
                </a:schemeClr>
              </a:gs>
            </a:gsLst>
            <a:lin ang="14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C13335-5611-24E8-801F-2C5471233479}"/>
              </a:ext>
            </a:extLst>
          </p:cNvPr>
          <p:cNvSpPr/>
          <p:nvPr userDrawn="1"/>
        </p:nvSpPr>
        <p:spPr>
          <a:xfrm>
            <a:off x="251345" y="1214720"/>
            <a:ext cx="5838305" cy="2560575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50000">
                <a:schemeClr val="tx1">
                  <a:alpha val="0"/>
                </a:schemeClr>
              </a:gs>
            </a:gsLst>
            <a:lin ang="14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95" y="1244905"/>
            <a:ext cx="5735697" cy="24593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90908" y="1238754"/>
            <a:ext cx="5744800" cy="24353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6092149" y="1357963"/>
            <a:ext cx="0" cy="4841398"/>
          </a:xfrm>
          <a:prstGeom prst="line">
            <a:avLst/>
          </a:prstGeom>
          <a:ln>
            <a:gradFill>
              <a:gsLst>
                <a:gs pos="50000">
                  <a:schemeClr val="tx2"/>
                </a:gs>
                <a:gs pos="0">
                  <a:schemeClr val="tx2">
                    <a:alpha val="0"/>
                  </a:schemeClr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9740342-B37C-13D5-BEDA-C5F95C2BC70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57695" y="3876120"/>
            <a:ext cx="5735697" cy="2466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3B6CE89-F346-2335-A36E-E1C0F0E2E31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90908" y="3876120"/>
            <a:ext cx="5744800" cy="2466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944AE56-F65D-120E-43EC-E66FECB0C70C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959" y="3778662"/>
            <a:ext cx="11433485" cy="0"/>
          </a:xfrm>
          <a:prstGeom prst="line">
            <a:avLst/>
          </a:prstGeom>
          <a:ln>
            <a:gradFill>
              <a:gsLst>
                <a:gs pos="50000">
                  <a:schemeClr val="tx2"/>
                </a:gs>
                <a:gs pos="0">
                  <a:schemeClr val="tx2">
                    <a:alpha val="0"/>
                  </a:schemeClr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B0ACD2-478A-2ED4-55B2-A97BFBEF33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138188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F0955D-D8EE-A2E5-1268-207719DF7D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D1028DBF-11FF-F019-2A40-4EB53EAFD9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E4BE92-55C0-E595-2DBB-A8F62CFB050D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8AF61E-E1AA-FA01-38F6-C7FEA9C366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891B8D50-7185-C915-9741-FC1D9CF81C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2" name="Date Placeholder 12">
            <a:extLst>
              <a:ext uri="{FF2B5EF4-FFF2-40B4-BE49-F238E27FC236}">
                <a16:creationId xmlns:a16="http://schemas.microsoft.com/office/drawing/2014/main" id="{9ACE3CBA-B1ED-4B46-3A7E-0AC60F9ADE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1BE6BF9-CB4C-3742-BA21-C9C247471441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4" name="Slide Number Placeholder 14">
            <a:extLst>
              <a:ext uri="{FF2B5EF4-FFF2-40B4-BE49-F238E27FC236}">
                <a16:creationId xmlns:a16="http://schemas.microsoft.com/office/drawing/2014/main" id="{307FD5C6-90F9-E69C-69CE-BAC1E9B85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45EC695-77A2-977E-8E59-9CB1EA8C8316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>
            <a:extLst>
              <a:ext uri="{FF2B5EF4-FFF2-40B4-BE49-F238E27FC236}">
                <a16:creationId xmlns:a16="http://schemas.microsoft.com/office/drawing/2014/main" id="{661675D2-DDBA-0FB2-4D97-6EDAEE767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02BCCB7-E21F-91F2-4886-43430617C604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icture Placeholder 29">
            <a:extLst>
              <a:ext uri="{FF2B5EF4-FFF2-40B4-BE49-F238E27FC236}">
                <a16:creationId xmlns:a16="http://schemas.microsoft.com/office/drawing/2014/main" id="{BF16DF67-2C2F-7952-EBF3-7F2E6EB87F87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257695" y="1248358"/>
            <a:ext cx="11738281" cy="5095863"/>
          </a:xfrm>
          <a:prstGeom prst="roundRect">
            <a:avLst>
              <a:gd name="adj" fmla="val 3078"/>
            </a:avLst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34C1C83-B2BA-6FDA-7DD9-39831FCF5B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865068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, Content,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747899-E0CD-A7AC-C1F6-E509727A18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F7C6CB28-DB0B-231D-10B3-9BA3ED6D74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4BA8E37-227C-74FA-575B-49EC4637D29F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05118C-528F-2C92-A206-E9F768B92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70B48ED-D6A9-3AE7-B409-DC1838FFC0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3" name="Date Placeholder 12">
            <a:extLst>
              <a:ext uri="{FF2B5EF4-FFF2-40B4-BE49-F238E27FC236}">
                <a16:creationId xmlns:a16="http://schemas.microsoft.com/office/drawing/2014/main" id="{890E3FF9-997E-529D-0D7F-8975B9975E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2B80973-E055-0A4C-942D-7925532060A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4" name="Slide Number Placeholder 14">
            <a:extLst>
              <a:ext uri="{FF2B5EF4-FFF2-40B4-BE49-F238E27FC236}">
                <a16:creationId xmlns:a16="http://schemas.microsoft.com/office/drawing/2014/main" id="{D3DEE54F-49DB-86A9-E106-4A11490F52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EE0A00D-8FD0-D6FA-A7AF-181685CAF8A5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1">
            <a:extLst>
              <a:ext uri="{FF2B5EF4-FFF2-40B4-BE49-F238E27FC236}">
                <a16:creationId xmlns:a16="http://schemas.microsoft.com/office/drawing/2014/main" id="{749AD96E-41D7-FAFC-C649-F0164C4D69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745BB6-BD5B-EFCF-4658-41621E1D3A91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6" y="1248935"/>
            <a:ext cx="7655033" cy="509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942BCEB9-D343-9B92-D656-2954689E401A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8148638" y="1248934"/>
            <a:ext cx="3847338" cy="5095287"/>
          </a:xfrm>
          <a:prstGeom prst="roundRect">
            <a:avLst>
              <a:gd name="adj" fmla="val 5372"/>
            </a:avLst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05106BF-AD5B-5E71-A08D-2D57B15553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37380718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&amp; 3 Imag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8E13F3-CB7A-B4FE-D02B-15C148C894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10307EC1-4822-FD1F-BA74-6A432D4A9F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177D61-D805-F36E-9405-DE0CD01BD598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A67F9E-5AD2-4572-A7F9-B635066208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CD6DF6D4-F572-685A-5D04-434779E9E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8" name="Date Placeholder 12">
            <a:extLst>
              <a:ext uri="{FF2B5EF4-FFF2-40B4-BE49-F238E27FC236}">
                <a16:creationId xmlns:a16="http://schemas.microsoft.com/office/drawing/2014/main" id="{E4A2DBD0-08D5-A780-52D7-9171DAB127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A10C8F8-7704-7446-AB03-C621DA8ED72D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9" name="Slide Number Placeholder 14">
            <a:extLst>
              <a:ext uri="{FF2B5EF4-FFF2-40B4-BE49-F238E27FC236}">
                <a16:creationId xmlns:a16="http://schemas.microsoft.com/office/drawing/2014/main" id="{9A58A062-5084-ED84-172F-8916C261F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EF56048-C09B-9A01-3A3A-AB7456B0337D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le 1">
            <a:extLst>
              <a:ext uri="{FF2B5EF4-FFF2-40B4-BE49-F238E27FC236}">
                <a16:creationId xmlns:a16="http://schemas.microsoft.com/office/drawing/2014/main" id="{D059CC0D-07CA-AF5D-517D-0A88D9C045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BB6A114-6E80-4A72-F307-09279F26A607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E5DF31-9D52-9805-78A1-28C23F77848B}"/>
              </a:ext>
            </a:extLst>
          </p:cNvPr>
          <p:cNvCxnSpPr>
            <a:cxnSpLocks/>
          </p:cNvCxnSpPr>
          <p:nvPr userDrawn="1"/>
        </p:nvCxnSpPr>
        <p:spPr>
          <a:xfrm>
            <a:off x="4087747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92A6855-76A3-E9DE-94A6-6949F1B8725F}"/>
              </a:ext>
            </a:extLst>
          </p:cNvPr>
          <p:cNvCxnSpPr>
            <a:cxnSpLocks/>
          </p:cNvCxnSpPr>
          <p:nvPr userDrawn="1"/>
        </p:nvCxnSpPr>
        <p:spPr>
          <a:xfrm>
            <a:off x="8097953" y="1412340"/>
            <a:ext cx="7702" cy="457200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9">
            <a:extLst>
              <a:ext uri="{FF2B5EF4-FFF2-40B4-BE49-F238E27FC236}">
                <a16:creationId xmlns:a16="http://schemas.microsoft.com/office/drawing/2014/main" id="{A2B80938-64A5-3E13-FED4-997A2B087D23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6292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EC8C792-98C4-D41F-F16D-38C09E0EB76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267901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34EA3D76-12F8-7507-4A6E-913045C4A8A3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8278107" y="1248936"/>
            <a:ext cx="3655151" cy="3568877"/>
          </a:xfrm>
          <a:prstGeom prst="roundRect">
            <a:avLst>
              <a:gd name="adj" fmla="val 4348"/>
            </a:avLst>
          </a:prstGeo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 marL="287338" indent="0">
              <a:buNone/>
              <a:defRPr sz="1200">
                <a:solidFill>
                  <a:schemeClr val="tx2"/>
                </a:solidFill>
              </a:defRPr>
            </a:lvl2pPr>
          </a:lstStyle>
          <a:p>
            <a:r>
              <a:rPr lang="en-US" dirty="0"/>
              <a:t>1) Click icon to insert image into frame. </a:t>
            </a:r>
            <a:br>
              <a:rPr lang="en-US" dirty="0"/>
            </a:br>
            <a:r>
              <a:rPr lang="en-US" dirty="0"/>
              <a:t>2) To edit image in frame.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image bounding boxes while holding down shift to maintain aspect ratio</a:t>
            </a:r>
            <a:br>
              <a:rPr lang="en-US" dirty="0"/>
            </a:br>
            <a:r>
              <a:rPr lang="en-US" dirty="0"/>
              <a:t>3) To edit image frame size</a:t>
            </a:r>
            <a:br>
              <a:rPr lang="en-US" dirty="0"/>
            </a:br>
            <a:r>
              <a:rPr lang="en-US" dirty="0"/>
              <a:t> - Select (Click on image)</a:t>
            </a:r>
            <a:br>
              <a:rPr lang="en-US" dirty="0"/>
            </a:br>
            <a:r>
              <a:rPr lang="en-US" dirty="0"/>
              <a:t> - Select Picture Format from top menu</a:t>
            </a:r>
            <a:br>
              <a:rPr lang="en-US" dirty="0"/>
            </a:br>
            <a:r>
              <a:rPr lang="en-US" dirty="0"/>
              <a:t> - Select Crop</a:t>
            </a:r>
            <a:br>
              <a:rPr lang="en-US" dirty="0"/>
            </a:br>
            <a:r>
              <a:rPr lang="en-US" dirty="0"/>
              <a:t> - Click, hold, and drag one of the frame bounding boxes (Black bar or corner)</a:t>
            </a:r>
            <a:br>
              <a:rPr lang="en-US" dirty="0"/>
            </a:br>
            <a:r>
              <a:rPr lang="en-US" dirty="0"/>
              <a:t>4) To replace image, right click and select Change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8E57A-5DBB-E1D3-1228-282430709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B7BF8C-BBC3-07D8-3A52-CF8FED7B4E8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67901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501CEDD-9B0C-DF2C-80D4-3762AA87635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278107" y="4925093"/>
            <a:ext cx="3657600" cy="1414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B28FE70-2396-AB51-CCD0-34F412E7C9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876216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36FD81-F91E-2C70-9E5D-0B32A0FC62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3" y="6389595"/>
            <a:ext cx="9523668" cy="406343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77C02CC-A51B-9082-891A-9F5B84EE61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74323" y="6452105"/>
            <a:ext cx="2423502" cy="282037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Domain/Branch Name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658669-6C47-8177-5909-2D3BD511266F}"/>
              </a:ext>
            </a:extLst>
          </p:cNvPr>
          <p:cNvSpPr/>
          <p:nvPr userDrawn="1"/>
        </p:nvSpPr>
        <p:spPr>
          <a:xfrm>
            <a:off x="0" y="200737"/>
            <a:ext cx="11492966" cy="953968"/>
          </a:xfrm>
          <a:prstGeom prst="rect">
            <a:avLst/>
          </a:prstGeom>
          <a:gradFill>
            <a:gsLst>
              <a:gs pos="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0F0C57-031E-F602-FF9E-5CF23F83B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8EB704F1-76C2-5262-B79B-220E5512D4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4" name="Date Placeholder 12">
            <a:extLst>
              <a:ext uri="{FF2B5EF4-FFF2-40B4-BE49-F238E27FC236}">
                <a16:creationId xmlns:a16="http://schemas.microsoft.com/office/drawing/2014/main" id="{324CC25C-8EDE-4570-8B22-047CFF4AC4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A3DB359-F9DF-B943-BF09-7585DBFD8885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25" name="Slide Number Placeholder 14">
            <a:extLst>
              <a:ext uri="{FF2B5EF4-FFF2-40B4-BE49-F238E27FC236}">
                <a16:creationId xmlns:a16="http://schemas.microsoft.com/office/drawing/2014/main" id="{2AE8A483-0D10-0F81-94AF-A5DE82BFB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F74512-912C-F589-C9B5-5F7739DD3DD2}"/>
              </a:ext>
            </a:extLst>
          </p:cNvPr>
          <p:cNvCxnSpPr/>
          <p:nvPr userDrawn="1"/>
        </p:nvCxnSpPr>
        <p:spPr>
          <a:xfrm>
            <a:off x="11596044" y="6447154"/>
            <a:ext cx="0" cy="27432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5C0E4001-BC0A-767D-32A4-34803F22D4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696" y="241891"/>
            <a:ext cx="10577462" cy="87200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</a:t>
            </a:r>
            <a:br>
              <a:rPr lang="en-US" dirty="0"/>
            </a:br>
            <a:r>
              <a:rPr lang="en-US" dirty="0"/>
              <a:t>up to 2 lines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5B0878F-CFA8-78A5-4F55-C10306093AE3}"/>
              </a:ext>
            </a:extLst>
          </p:cNvPr>
          <p:cNvCxnSpPr>
            <a:cxnSpLocks/>
          </p:cNvCxnSpPr>
          <p:nvPr userDrawn="1"/>
        </p:nvCxnSpPr>
        <p:spPr>
          <a:xfrm>
            <a:off x="307975" y="1147447"/>
            <a:ext cx="10710092" cy="0"/>
          </a:xfrm>
          <a:prstGeom prst="line">
            <a:avLst/>
          </a:prstGeom>
          <a:ln>
            <a:gradFill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9C6F289-809B-4957-C1A1-6B926A2F58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</p:spTree>
    <p:extLst>
      <p:ext uri="{BB962C8B-B14F-4D97-AF65-F5344CB8AC3E}">
        <p14:creationId xmlns:p14="http://schemas.microsoft.com/office/powerpoint/2010/main" val="12221947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94936A-604B-C1CA-9751-0B68DC9F93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1"/>
            <a:ext cx="1543295" cy="1523599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AABCCFA3-9151-0AFB-BCD8-E872F9B243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C1649D51-0059-36AE-7E60-7267915AAE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9776" y="4448344"/>
            <a:ext cx="11252447" cy="1082388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0000"/>
              </a:lnSpc>
              <a:defRPr sz="36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Closing Slide Title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09A621A7-B321-801D-45AA-57482FA75C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9777" y="5751031"/>
            <a:ext cx="11252445" cy="85913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Closing Slide </a:t>
            </a:r>
            <a:br>
              <a:rPr lang="en-US" dirty="0"/>
            </a:br>
            <a:r>
              <a:rPr lang="en-US" dirty="0"/>
              <a:t>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6B9F74-738D-3CEF-8058-0DF5B17063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C6473D-8E82-458C-0523-CF2BEC435C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0695" y="479308"/>
            <a:ext cx="1939400" cy="44755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0137A49-B6E7-8578-29A8-80FCFA4C8EE3}"/>
              </a:ext>
            </a:extLst>
          </p:cNvPr>
          <p:cNvCxnSpPr>
            <a:cxnSpLocks/>
          </p:cNvCxnSpPr>
          <p:nvPr userDrawn="1"/>
        </p:nvCxnSpPr>
        <p:spPr>
          <a:xfrm flipH="1">
            <a:off x="10861347" y="247459"/>
            <a:ext cx="0" cy="8503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F68FB2C-BB7D-0548-D323-407C4D0C82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16" r="-716"/>
          <a:stretch/>
        </p:blipFill>
        <p:spPr>
          <a:xfrm>
            <a:off x="4644133" y="1307674"/>
            <a:ext cx="2903734" cy="284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43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Crew Exercise &amp; Countermeasure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ECBBD7-3968-6FFC-63F5-35D97314F2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5EFE044-C130-2B87-E7A8-A4D0217C59C0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1540A1C-5CE6-C8E9-D0CB-29FA1F981215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7F7579-089F-28BA-A1C2-8FEE694B15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90545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Dynamic Test System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949A3E-3C25-EFF9-E4E8-E548E0F6E6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18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Flight Software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0F8FB7-B26F-321E-5B90-D278990C02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055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Robotics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D6D749-7848-34CB-9509-F8E4190CC1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9995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 - Simulation -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66FE67-1FCB-4830-4D47-94EE4C587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17000"/>
            <a:ext cx="12192000" cy="23365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1D6D825-26C6-AB0F-5714-258F0E30FDB3}"/>
              </a:ext>
            </a:extLst>
          </p:cNvPr>
          <p:cNvGrpSpPr/>
          <p:nvPr userDrawn="1"/>
        </p:nvGrpSpPr>
        <p:grpSpPr>
          <a:xfrm>
            <a:off x="397023" y="721988"/>
            <a:ext cx="2104439" cy="2059912"/>
            <a:chOff x="397023" y="157840"/>
            <a:chExt cx="2680782" cy="262406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A1C9D97-2E03-FE2F-485D-32F8AFC444D2}"/>
                </a:ext>
              </a:extLst>
            </p:cNvPr>
            <p:cNvSpPr/>
            <p:nvPr userDrawn="1"/>
          </p:nvSpPr>
          <p:spPr>
            <a:xfrm>
              <a:off x="469778" y="202234"/>
              <a:ext cx="2510098" cy="2510098"/>
            </a:xfrm>
            <a:prstGeom prst="ellipse">
              <a:avLst/>
            </a:prstGeom>
            <a:gradFill>
              <a:gsLst>
                <a:gs pos="20000">
                  <a:schemeClr val="bg1">
                    <a:alpha val="0"/>
                  </a:schemeClr>
                </a:gs>
                <a:gs pos="45000">
                  <a:schemeClr val="bg1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F116F2-5C8C-1E68-4511-3D1B33096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7023" y="157840"/>
              <a:ext cx="2680782" cy="2624060"/>
            </a:xfrm>
            <a:prstGeom prst="rect">
              <a:avLst/>
            </a:prstGeom>
          </p:spPr>
        </p:pic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7F7C480E-5794-A7F4-4765-F30CB665CE2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69777" y="2920754"/>
            <a:ext cx="9362286" cy="133165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 sz="3600" b="1" i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65DA086-936F-AF39-7276-51F3E8D38C8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69778" y="4802819"/>
            <a:ext cx="8257764" cy="9902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section subtitle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13DA2F-9B22-DF65-268B-28DD74F8BB4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56842" y="28949"/>
            <a:ext cx="9478316" cy="193889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edit CUI Marking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AFDEBDA8-6777-09B3-2385-80B9D0300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80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14.jpe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6C01CE6-35E3-5A87-9ACB-960EEDBDF969}"/>
              </a:ext>
            </a:extLst>
          </p:cNvPr>
          <p:cNvSpPr/>
          <p:nvPr/>
        </p:nvSpPr>
        <p:spPr>
          <a:xfrm>
            <a:off x="139816" y="136321"/>
            <a:ext cx="11912367" cy="6585358"/>
          </a:xfrm>
          <a:prstGeom prst="rect">
            <a:avLst/>
          </a:prstGeom>
          <a:solidFill>
            <a:srgbClr val="3C1D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73B5FE86-DBA2-9B77-DAE8-739A9193A816}"/>
              </a:ext>
            </a:extLst>
          </p:cNvPr>
          <p:cNvSpPr txBox="1"/>
          <p:nvPr/>
        </p:nvSpPr>
        <p:spPr>
          <a:xfrm>
            <a:off x="5498946" y="185168"/>
            <a:ext cx="1201882" cy="69079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32" b="1" i="0" u="none" strike="noStrike" kern="1200" cap="none" spc="3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CUI</a:t>
            </a:r>
            <a:endParaRPr kumimoji="0" sz="44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DEECA634-2CFC-4E9B-9F05-9584DEE451CF}"/>
              </a:ext>
            </a:extLst>
          </p:cNvPr>
          <p:cNvSpPr txBox="1"/>
          <p:nvPr/>
        </p:nvSpPr>
        <p:spPr>
          <a:xfrm>
            <a:off x="5587546" y="4043617"/>
            <a:ext cx="1027834" cy="22912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32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ATTENTION</a:t>
            </a:r>
            <a:endParaRPr kumimoji="0" sz="14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2E347025-55F6-75A3-0247-97F8132D50A0}"/>
              </a:ext>
            </a:extLst>
          </p:cNvPr>
          <p:cNvSpPr txBox="1"/>
          <p:nvPr/>
        </p:nvSpPr>
        <p:spPr>
          <a:xfrm>
            <a:off x="5498946" y="5891509"/>
            <a:ext cx="1201882" cy="69079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32" b="1" i="0" u="none" strike="noStrike" kern="1200" cap="none" spc="3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CUI</a:t>
            </a:r>
            <a:endParaRPr kumimoji="0" sz="44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F4F73FCB-C64B-763A-7779-07643CD5A4DD}"/>
              </a:ext>
            </a:extLst>
          </p:cNvPr>
          <p:cNvSpPr txBox="1"/>
          <p:nvPr/>
        </p:nvSpPr>
        <p:spPr>
          <a:xfrm>
            <a:off x="5587546" y="987305"/>
            <a:ext cx="1027834" cy="229125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32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ATTENTION</a:t>
            </a:r>
            <a:endParaRPr kumimoji="0" sz="143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474194AE-185E-6277-8E41-CD933548B3E9}"/>
              </a:ext>
            </a:extLst>
          </p:cNvPr>
          <p:cNvSpPr txBox="1"/>
          <p:nvPr/>
        </p:nvSpPr>
        <p:spPr>
          <a:xfrm>
            <a:off x="2032000" y="4272742"/>
            <a:ext cx="8146704" cy="128365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9399" rIns="0" bIns="0" rtlCol="0">
            <a:spAutoFit/>
          </a:bodyPr>
          <a:lstStyle/>
          <a:p>
            <a:pPr marL="468011" marR="480567" lvl="0" indent="0" algn="ctr" defTabSz="914400" rtl="0" eaLnBrk="1" fontAlgn="auto" latinLnBrk="0" hangingPunct="1">
              <a:lnSpc>
                <a:spcPct val="111100"/>
              </a:lnSpc>
              <a:spcBef>
                <a:spcPts val="3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All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individuals handling this information are required to</a:t>
            </a:r>
            <a:r>
              <a:rPr kumimoji="0" sz="1000" b="0" i="0" u="none" strike="noStrike" kern="1200" cap="none" spc="-6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protect it from unauthorized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disclosure.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132048" marR="145469" lvl="0" indent="0" algn="ctr" defTabSz="914400" rtl="0" eaLnBrk="1" fontAlgn="auto" latinLnBrk="0" hangingPunct="1">
              <a:lnSpc>
                <a:spcPct val="11110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Handling, storage,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reproduction, and disposition of the attached document(s)</a:t>
            </a:r>
            <a:r>
              <a:rPr kumimoji="0" sz="1000" b="0" i="0" u="none" strike="noStrike" kern="1200" cap="none" spc="-6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must be in accordance </a:t>
            </a:r>
            <a:r>
              <a:rPr kumimoji="0" sz="10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with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32 CFR </a:t>
            </a:r>
            <a:r>
              <a:rPr kumimoji="0" sz="10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Part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2002 and applicable agency</a:t>
            </a:r>
            <a:r>
              <a:rPr kumimoji="0" sz="1000" b="0" i="0" u="none" strike="noStrike" kern="1200" cap="none" spc="-2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policy.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212575" marR="228161" lvl="0" indent="-866" algn="ctr" defTabSz="914400" rtl="0" eaLnBrk="1" fontAlgn="auto" latinLnBrk="0" hangingPunct="1">
              <a:lnSpc>
                <a:spcPct val="11110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Access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to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and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dissemination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of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Controlled Unclassified Information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shall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be allowed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as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necessary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and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permissible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to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any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individual(s), organization(s), or grouping(s)</a:t>
            </a:r>
            <a:r>
              <a:rPr kumimoji="0" sz="10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of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users,</a:t>
            </a:r>
            <a:r>
              <a:rPr kumimoji="0" sz="10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provided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such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access</a:t>
            </a:r>
            <a:r>
              <a:rPr kumimoji="0" sz="10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or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dissemination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is</a:t>
            </a:r>
            <a:r>
              <a:rPr kumimoji="0" sz="10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consistent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with</a:t>
            </a:r>
            <a:r>
              <a:rPr kumimoji="0" sz="10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or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in furtherance </a:t>
            </a:r>
            <a:r>
              <a:rPr kumimoji="0" sz="10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of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Lawful Government Purpose </a:t>
            </a:r>
            <a:r>
              <a:rPr kumimoji="0" sz="10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and in </a:t>
            </a:r>
            <a:r>
              <a:rPr kumimoji="0" sz="10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manner consistent with applicable </a:t>
            </a:r>
            <a:r>
              <a:rPr kumimoji="0" sz="1000" b="0" i="0" u="none" strike="noStrike" kern="1200" cap="none" spc="-2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law,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regulations,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and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Government-wide</a:t>
            </a:r>
            <a:r>
              <a:rPr kumimoji="0" sz="1000" b="0" i="0" u="none" strike="noStrike" kern="1200" cap="none" spc="-99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policies.</a:t>
            </a:r>
            <a:endParaRPr kumimoji="0" lang="en-US" sz="1000" b="0" i="0" u="none" strike="noStrike" kern="1200" cap="none" spc="-2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212575" marR="228161" lvl="0" indent="-866" algn="r" defTabSz="914400" rtl="0" eaLnBrk="1" fontAlgn="auto" latinLnBrk="0" hangingPunct="1">
              <a:lnSpc>
                <a:spcPct val="111100"/>
              </a:lnSpc>
              <a:spcBef>
                <a:spcPts val="5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Standard Form </a:t>
            </a:r>
            <a:r>
              <a:rPr kumimoji="0" sz="6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901</a:t>
            </a:r>
            <a:r>
              <a:rPr kumimoji="0" sz="600" b="0" i="0" u="none" strike="noStrike" kern="1200" cap="none" spc="-3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6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(11-18)</a:t>
            </a:r>
            <a:br>
              <a:rPr kumimoji="0" lang="en-US" sz="6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</a:br>
            <a:r>
              <a:rPr kumimoji="0" sz="600" b="0" i="0" u="none" strike="noStrike" kern="1200" cap="none" spc="-3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Prescribed </a:t>
            </a:r>
            <a:r>
              <a:rPr kumimoji="0" sz="6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by </a:t>
            </a:r>
            <a:r>
              <a:rPr kumimoji="0" sz="6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GSA/ISOO </a:t>
            </a:r>
            <a:r>
              <a:rPr kumimoji="0" sz="600" b="0" i="0" u="none" strike="noStrike" kern="1200" cap="none" spc="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| </a:t>
            </a:r>
            <a:r>
              <a:rPr kumimoji="0" sz="6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32 </a:t>
            </a:r>
            <a:r>
              <a:rPr kumimoji="0" sz="6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CFR</a:t>
            </a:r>
            <a:r>
              <a:rPr kumimoji="0" sz="600" b="0" i="0" u="none" strike="noStrike" kern="1200" cap="none" spc="-58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600" b="0" i="0" u="none" strike="noStrike" kern="1200" cap="none" spc="-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2002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272570F-561E-64CB-C4E5-77903EB6D48C}"/>
              </a:ext>
            </a:extLst>
          </p:cNvPr>
          <p:cNvSpPr txBox="1"/>
          <p:nvPr/>
        </p:nvSpPr>
        <p:spPr>
          <a:xfrm>
            <a:off x="2032000" y="1226123"/>
            <a:ext cx="8146704" cy="2316479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533" rIns="0" bIns="0" rtlCol="0">
            <a:noAutofit/>
          </a:bodyPr>
          <a:lstStyle/>
          <a:p>
            <a:pPr marL="859825" marR="639024" lvl="0" indent="-225563" algn="ctr" defTabSz="914400" rtl="0" eaLnBrk="1" fontAlgn="auto" latinLnBrk="0" hangingPunct="1">
              <a:lnSpc>
                <a:spcPct val="111100"/>
              </a:lnSpc>
              <a:spcBef>
                <a:spcPts val="30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Use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this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space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to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indicate</a:t>
            </a:r>
            <a:r>
              <a:rPr kumimoji="0" sz="1000" b="0" i="0" u="none" strike="noStrike" kern="1200" cap="none" spc="-2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categories,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limited</a:t>
            </a:r>
            <a:r>
              <a:rPr kumimoji="0" sz="1000" b="0" i="0" u="none" strike="noStrike" kern="1200" cap="none" spc="-2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dissemination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controls, special</a:t>
            </a:r>
            <a:r>
              <a:rPr kumimoji="0" sz="1000" b="0" i="0" u="none" strike="noStrike" kern="1200" cap="none" spc="-3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instructions,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points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of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contact,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4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etc.,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if</a:t>
            </a:r>
            <a:r>
              <a:rPr kumimoji="0" sz="1000" b="0" i="0" u="none" strike="noStrike" kern="1200" cap="none" spc="-31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sz="1000" b="0" i="0" u="none" strike="noStrike" kern="1200" cap="none" spc="-17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needed.</a:t>
            </a:r>
            <a:endParaRPr kumimoji="0" lang="en-US" sz="1000" b="0" i="0" u="none" strike="noStrike" kern="1200" cap="none" spc="-17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7224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5403B2-2705-90EA-1A32-29218351B5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03" y="5851"/>
            <a:ext cx="12150394" cy="68462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7342B6-4012-B0EA-8ECB-20CFB31636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3165" y="-2"/>
            <a:ext cx="1546789" cy="1527048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CC1415F6-C9B7-EA99-C551-114774D6F41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46864" y="232339"/>
            <a:ext cx="1078860" cy="8856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C3F967-24E1-5AF5-D5DD-83D2E3FE864D}"/>
              </a:ext>
            </a:extLst>
          </p:cNvPr>
          <p:cNvSpPr/>
          <p:nvPr/>
        </p:nvSpPr>
        <p:spPr>
          <a:xfrm>
            <a:off x="3668335" y="1677620"/>
            <a:ext cx="8523665" cy="2381628"/>
          </a:xfrm>
          <a:prstGeom prst="rect">
            <a:avLst/>
          </a:prstGeom>
          <a:gradFill>
            <a:gsLst>
              <a:gs pos="0">
                <a:srgbClr val="293871">
                  <a:alpha val="0"/>
                </a:srgbClr>
              </a:gs>
              <a:gs pos="100000">
                <a:srgbClr val="354993"/>
              </a:gs>
              <a:gs pos="59000">
                <a:srgbClr val="293871">
                  <a:alpha val="66000"/>
                </a:srgbClr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B8293C-9B04-CE86-A16A-105134AFA2F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8468" y="773253"/>
            <a:ext cx="4851258" cy="4748616"/>
          </a:xfrm>
          <a:prstGeom prst="rect">
            <a:avLst/>
          </a:prstGeom>
        </p:spPr>
      </p:pic>
      <p:pic>
        <p:nvPicPr>
          <p:cNvPr id="10" name="Picture 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5436F28-CC83-A83A-46F8-A8044F1563A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7743" y="479308"/>
            <a:ext cx="1985304" cy="44755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9F203D2-0A11-1474-9ED8-D73233A9F188}"/>
              </a:ext>
            </a:extLst>
          </p:cNvPr>
          <p:cNvCxnSpPr>
            <a:cxnSpLocks/>
          </p:cNvCxnSpPr>
          <p:nvPr/>
        </p:nvCxnSpPr>
        <p:spPr>
          <a:xfrm flipH="1">
            <a:off x="10861347" y="247459"/>
            <a:ext cx="0" cy="8503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CDDAD0F-2F42-C31C-268D-ECA4AD6977F1}"/>
              </a:ext>
            </a:extLst>
          </p:cNvPr>
          <p:cNvGrpSpPr/>
          <p:nvPr/>
        </p:nvGrpSpPr>
        <p:grpSpPr>
          <a:xfrm>
            <a:off x="166276" y="272494"/>
            <a:ext cx="4468546" cy="6406780"/>
            <a:chOff x="166276" y="272494"/>
            <a:chExt cx="4468546" cy="640678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3C9BB40-52D3-E1E1-7354-014F99A4A6B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96244" y="289557"/>
              <a:ext cx="838578" cy="83691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1275C5D-AB9E-0AE4-68DD-84B83B9F33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1658" y="272494"/>
              <a:ext cx="736013" cy="85080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E1012B7-738F-408D-65A3-7F609C8892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0496" y="1898852"/>
              <a:ext cx="977591" cy="85345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B4287A4-3C93-8A2A-1DEC-E26CF2E8A5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9090" y="5238550"/>
              <a:ext cx="868483" cy="85125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17FEC98-B537-E09A-F17E-0CDE3B83E1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71699" y="6030327"/>
              <a:ext cx="943923" cy="64894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646A104-BB5C-F132-DE6F-93AC42C767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6276" y="3106307"/>
              <a:ext cx="855573" cy="84726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01B9776-B9D5-3DBC-A1AE-43E961BB78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3995" y="4308932"/>
              <a:ext cx="847267" cy="847267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30E9D24-1973-79C4-6BCF-8C87AB8A7D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3218" y="831806"/>
              <a:ext cx="1127750" cy="845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28793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84FF4914-277B-AD4D-14AF-C30DD1CFB5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95DE74E-4E55-3E48-843E-C3584988228B}" type="datetimeyyyy">
              <a:rPr lang="en-US" smtClean="0"/>
              <a:t>2025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517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B86AAD2-88A4-534C-BF0D-770658F30C26}" type="datetimeyyyy">
              <a:rPr lang="en-US" smtClean="0"/>
              <a:t>2025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51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84FF4914-277B-AD4D-14AF-C30DD1CFB52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95DE74E-4E55-3E48-843E-C3584988228B}" type="datetimeyyyy">
              <a:rPr lang="en-US" smtClean="0"/>
              <a:pPr/>
              <a:t>2025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521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2" r:id="rId1"/>
    <p:sldLayoutId id="2147483714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71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84FF4914-277B-AD4D-14AF-C30DD1CFB52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alphaModFix amt="6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95DE74E-4E55-3E48-843E-C3584988228B}" type="datetimeyyyy">
              <a:rPr lang="en-US" smtClean="0"/>
              <a:t>2025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465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B86AAD2-88A4-534C-BF0D-770658F30C26}" type="datetimeyyyy">
              <a:rPr lang="en-US" smtClean="0"/>
              <a:t>2025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84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22258-934F-CFDE-17A1-714D2C22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6" y="243291"/>
            <a:ext cx="10577462" cy="870604"/>
          </a:xfrm>
          <a:prstGeom prst="rect">
            <a:avLst/>
          </a:prstGeom>
        </p:spPr>
        <p:txBody>
          <a:bodyPr vert="horz" lIns="45720" tIns="45720" rIns="4572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D23BD-7B42-A4CA-7FC4-E8A22E5A5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695" y="1248935"/>
            <a:ext cx="11671069" cy="5093675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e Placeholder 12">
            <a:extLst>
              <a:ext uri="{FF2B5EF4-FFF2-40B4-BE49-F238E27FC236}">
                <a16:creationId xmlns:a16="http://schemas.microsoft.com/office/drawing/2014/main" id="{E0AE4E48-6C25-2978-774E-EC5B01FC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5248" y="6447154"/>
            <a:ext cx="1507718" cy="27432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B86AAD2-88A4-534C-BF0D-770658F30C26}" type="datetimeyyyy">
              <a:rPr lang="en-US" smtClean="0"/>
              <a:t>2025</a:t>
            </a:fld>
            <a:endParaRPr lang="en-US"/>
          </a:p>
        </p:txBody>
      </p:sp>
      <p:sp>
        <p:nvSpPr>
          <p:cNvPr id="18" name="Slide Number Placeholder 14">
            <a:extLst>
              <a:ext uri="{FF2B5EF4-FFF2-40B4-BE49-F238E27FC236}">
                <a16:creationId xmlns:a16="http://schemas.microsoft.com/office/drawing/2014/main" id="{1754AD57-CF3C-910C-F627-84F1770E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9308" y="6447155"/>
            <a:ext cx="365760" cy="27432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A5DE22C-C428-C14B-998E-C382842063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6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22288" indent="-23495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89025" indent="-2254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950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wp-content/uploads/2024/12/esdmd-001-add-rev-b.pdf?emrc=5ffbf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oftware.nasa.gov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microsoft.com/office/2007/relationships/hdphoto" Target="../media/hdphoto2.wdp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hyperlink" Target="https://ntrs.nasa.gov/citations/20240003016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AA8262-33B2-EC45-EDB9-5D16A7970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r>
              <a:rPr lang="en-US" dirty="0"/>
              <a:t>JSC Robotics: </a:t>
            </a:r>
            <a:r>
              <a:rPr lang="en-US" dirty="0" err="1"/>
              <a:t>iMETRO</a:t>
            </a:r>
            <a:br>
              <a:rPr lang="en-US" sz="2800" b="0" i="0" dirty="0">
                <a:effectLst/>
                <a:latin typeface="Arial" panose="020B0604020202020204" pitchFamily="34" charset="0"/>
              </a:rPr>
            </a:br>
            <a:r>
              <a:rPr lang="en-US" sz="2800" b="0" i="0" dirty="0">
                <a:effectLst/>
                <a:latin typeface="Arial" panose="020B0604020202020204" pitchFamily="34" charset="0"/>
              </a:rPr>
              <a:t>The Integrated Mobile Evaluation Testbed for Robotics Operations (</a:t>
            </a:r>
            <a:r>
              <a:rPr lang="en-US" sz="2800" b="0" i="0" dirty="0" err="1">
                <a:effectLst/>
                <a:latin typeface="Arial" panose="020B0604020202020204" pitchFamily="34" charset="0"/>
              </a:rPr>
              <a:t>iMETRO</a:t>
            </a:r>
            <a:r>
              <a:rPr lang="en-US" sz="2800" b="0" i="0" dirty="0">
                <a:effectLst/>
                <a:latin typeface="Arial" panose="020B0604020202020204" pitchFamily="34" charset="0"/>
              </a:rPr>
              <a:t>) Facility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EC14D56-0648-C3AC-01FC-23A887F9C2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Emma Zemler</a:t>
            </a:r>
          </a:p>
          <a:p>
            <a:r>
              <a:rPr lang="en-US" dirty="0"/>
              <a:t>Software Lead, Dexterous Robotics</a:t>
            </a:r>
          </a:p>
          <a:p>
            <a:r>
              <a:rPr lang="en-US" dirty="0"/>
              <a:t>NASA Johnson Space Center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B7FAD2-C9FE-7C30-5027-4ACF1A438FA0}"/>
              </a:ext>
            </a:extLst>
          </p:cNvPr>
          <p:cNvSpPr txBox="1"/>
          <p:nvPr/>
        </p:nvSpPr>
        <p:spPr>
          <a:xfrm>
            <a:off x="469777" y="6355672"/>
            <a:ext cx="6137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Approved for Public Release DAA # </a:t>
            </a:r>
            <a:r>
              <a:rPr lang="en-US" b="0" i="0" dirty="0">
                <a:effectLst/>
                <a:latin typeface="Roboto" panose="02000000000000000000" pitchFamily="2" charset="0"/>
              </a:rPr>
              <a:t>20250003773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2096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263EB-ACFA-519F-95A2-B8A09C7A9C8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64EF0-CE74-7504-C961-6F5930C53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2B3130-1DC3-811C-32B5-D0E89B166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NASA’s Moon to Mars Architecture currently comprises four segments: </a:t>
            </a:r>
          </a:p>
          <a:p>
            <a:pPr lvl="1"/>
            <a:r>
              <a:rPr lang="en-US" dirty="0"/>
              <a:t>Human Lunar Return</a:t>
            </a:r>
          </a:p>
          <a:p>
            <a:pPr lvl="1"/>
            <a:r>
              <a:rPr lang="en-US" dirty="0"/>
              <a:t>Foundational Exploration</a:t>
            </a:r>
          </a:p>
          <a:p>
            <a:pPr lvl="1"/>
            <a:r>
              <a:rPr lang="en-US" dirty="0"/>
              <a:t>Sustained Lunar Evolution</a:t>
            </a:r>
          </a:p>
          <a:p>
            <a:pPr lvl="1"/>
            <a:r>
              <a:rPr lang="en-US" dirty="0"/>
              <a:t>Humans to Mars</a:t>
            </a:r>
          </a:p>
        </p:txBody>
      </p:sp>
      <p:pic>
        <p:nvPicPr>
          <p:cNvPr id="11" name="Content Placeholder 10" descr="A picture containing star, outdoor object, night sky&#10;&#10;Description automatically generated">
            <a:extLst>
              <a:ext uri="{FF2B5EF4-FFF2-40B4-BE49-F238E27FC236}">
                <a16:creationId xmlns:a16="http://schemas.microsoft.com/office/drawing/2014/main" id="{5B805574-E1F5-7DC6-44DC-284650A8E2CD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188" y="2216581"/>
            <a:ext cx="5610225" cy="315826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634FC77-162F-0037-AB4A-7D66EC06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Moon to Mars Architecture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58C85B49-3EF3-AA37-DCC8-7835D5CE5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007" y="3541069"/>
            <a:ext cx="260032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68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24E807-44D1-EE87-D17B-11395E132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Moon to Mars Architecture Recurring Tenets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7B8F51-5D88-9914-4EBB-131E10F04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RT-4: Maximize crew time available for science, research, and technology development activities within planned mission duration.</a:t>
            </a:r>
          </a:p>
          <a:p>
            <a:pPr lvl="1"/>
            <a:r>
              <a:rPr lang="en-US" dirty="0"/>
              <a:t>Use of tele-robotics, robotic assistance, and autonomous systems to increase crew time and effectiveness for science and utilization. For example, uncrewed operations like pre-positioning an asset can reduce the crew task burden before they arrive.</a:t>
            </a:r>
          </a:p>
          <a:p>
            <a:r>
              <a:rPr lang="en-US" dirty="0"/>
              <a:t>RT-5: When practical, design systems for maintainability, reuse, and/or recycling to support the long-term sustainability of operations and increase Earth independence.</a:t>
            </a:r>
          </a:p>
          <a:p>
            <a:pPr lvl="1"/>
            <a:r>
              <a:rPr lang="en-US" dirty="0"/>
              <a:t>Reduce crew time by automating or having robotics perform maintenance tasks where possible</a:t>
            </a: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3FBD72-2F13-BDF5-ECA1-5834B23D943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6F18F-EF6D-E971-B3A9-CB55C35F5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D672AF-E760-FBB7-F098-4817E6547EAB}"/>
              </a:ext>
            </a:extLst>
          </p:cNvPr>
          <p:cNvSpPr txBox="1"/>
          <p:nvPr/>
        </p:nvSpPr>
        <p:spPr>
          <a:xfrm>
            <a:off x="561860" y="5887051"/>
            <a:ext cx="4461832" cy="370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[] </a:t>
            </a:r>
            <a:r>
              <a:rPr lang="en-US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Moon to Mars Architecture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037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1CDBA96-3F89-760A-B994-7E50F3568F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8198" y="1139440"/>
            <a:ext cx="4483027" cy="459507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EF9B0F-EAB6-2CDA-9F6E-80AF59D0FF2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377C0-1B27-00BD-6AC3-8932E3B90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A8DDDD-6F9B-5928-9E25-FC514184E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effectLst/>
                <a:latin typeface="Helvetica" pitchFamily="2" charset="0"/>
              </a:rPr>
              <a:t>NASA’s 2023 Moon to Mars Architecture estimates for a crew of 2 members </a:t>
            </a:r>
            <a:r>
              <a:rPr lang="en-US" dirty="0">
                <a:latin typeface="Helvetica" pitchFamily="2" charset="0"/>
              </a:rPr>
              <a:t>on</a:t>
            </a:r>
            <a:r>
              <a:rPr lang="en-US" dirty="0">
                <a:effectLst/>
                <a:latin typeface="Helvetica" pitchFamily="2" charset="0"/>
              </a:rPr>
              <a:t> a 28-day lunar surface mission:</a:t>
            </a:r>
          </a:p>
          <a:p>
            <a:r>
              <a:rPr lang="en-US" dirty="0">
                <a:effectLst/>
                <a:latin typeface="Helvetica" pitchFamily="2" charset="0"/>
              </a:rPr>
              <a:t>24.7 hours of crew time for maintenance</a:t>
            </a:r>
          </a:p>
          <a:p>
            <a:r>
              <a:rPr lang="en-US" dirty="0">
                <a:latin typeface="Helvetica" pitchFamily="2" charset="0"/>
              </a:rPr>
              <a:t>1500 kg of logistics</a:t>
            </a:r>
            <a:r>
              <a:rPr lang="en-US" dirty="0">
                <a:effectLst/>
                <a:latin typeface="Helvetica" pitchFamily="2" charset="0"/>
              </a:rPr>
              <a:t> required</a:t>
            </a:r>
          </a:p>
          <a:p>
            <a:pPr marL="0" indent="0">
              <a:buNone/>
            </a:pPr>
            <a:endParaRPr lang="en-US" dirty="0">
              <a:latin typeface="Helvetica" pitchFamily="2" charset="0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Helvetica" pitchFamily="2" charset="0"/>
              </a:rPr>
              <a:t>Robots are necessary and we have a massive challenge ahead of us.</a:t>
            </a:r>
          </a:p>
          <a:p>
            <a:endParaRPr lang="en-US" dirty="0">
              <a:latin typeface="Helvetica" pitchFamily="2" charset="0"/>
            </a:endParaRPr>
          </a:p>
          <a:p>
            <a:pPr>
              <a:buNone/>
            </a:pPr>
            <a:endParaRPr lang="en-US" dirty="0">
              <a:latin typeface="Helvetica" pitchFamily="2" charset="0"/>
            </a:endParaRPr>
          </a:p>
          <a:p>
            <a:pPr>
              <a:buNone/>
            </a:pPr>
            <a:endParaRPr lang="en-US" dirty="0">
              <a:effectLst/>
              <a:latin typeface="Helvetica" pitchFamily="2" charset="0"/>
            </a:endParaRPr>
          </a:p>
          <a:p>
            <a:endParaRPr lang="en-US" dirty="0">
              <a:effectLst/>
              <a:latin typeface="Helvetica" pitchFamily="2" charset="0"/>
            </a:endParaRPr>
          </a:p>
        </p:txBody>
      </p:sp>
      <p:sp useBgFill="1">
        <p:nvSpPr>
          <p:cNvPr id="10" name="Content Placeholder 9">
            <a:extLst>
              <a:ext uri="{FF2B5EF4-FFF2-40B4-BE49-F238E27FC236}">
                <a16:creationId xmlns:a16="http://schemas.microsoft.com/office/drawing/2014/main" id="{3845F56D-9293-69EF-14AB-0AA505903AF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96001" y="4401457"/>
            <a:ext cx="5396966" cy="181467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Pressurized Rover Resupply Evaluation: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~38 CTBE (2 crew 14 days)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Bags block the hatch for crew to re-enter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Lengthy process (possibly multi-EVA)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Dust mitigation challenge 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71E17F-B4C7-2DED-FC9C-2390A057D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Crew Time Estimates</a:t>
            </a:r>
          </a:p>
        </p:txBody>
      </p:sp>
    </p:spTree>
    <p:extLst>
      <p:ext uri="{BB962C8B-B14F-4D97-AF65-F5344CB8AC3E}">
        <p14:creationId xmlns:p14="http://schemas.microsoft.com/office/powerpoint/2010/main" val="2349725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9933E39-0D2A-A952-2B30-F782E5A14E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F15AD96-FBBC-1339-5E5A-E785EB113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Mobile Evaluation Testbed</a:t>
            </a:r>
            <a:br>
              <a:rPr lang="en-US" dirty="0"/>
            </a:br>
            <a:r>
              <a:rPr lang="en-US" dirty="0"/>
              <a:t>for Robotic Operations (</a:t>
            </a:r>
            <a:r>
              <a:rPr lang="en-US" dirty="0" err="1"/>
              <a:t>iMETRO</a:t>
            </a:r>
            <a:r>
              <a:rPr lang="en-US" dirty="0"/>
              <a:t>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A219643-3D72-3DA8-F3D7-799D7D942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95" y="1248359"/>
            <a:ext cx="4796355" cy="5094251"/>
          </a:xfrm>
        </p:spPr>
        <p:txBody>
          <a:bodyPr/>
          <a:lstStyle/>
          <a:p>
            <a:r>
              <a:rPr lang="en-US" dirty="0"/>
              <a:t>For Space Robotics to be successful – we must advance the Technology Readiness Levels (TRL) of integrated technologies for missions requiring remote space robotics operations.</a:t>
            </a:r>
          </a:p>
          <a:p>
            <a:r>
              <a:rPr lang="en-US" dirty="0" err="1"/>
              <a:t>iMETRO</a:t>
            </a:r>
            <a:r>
              <a:rPr lang="en-US" dirty="0"/>
              <a:t> is a test facility at JSC for NASA, Industry, and Academia to develop these technologies</a:t>
            </a:r>
          </a:p>
          <a:p>
            <a:endParaRPr lang="en-US" dirty="0"/>
          </a:p>
          <a:p>
            <a:r>
              <a:rPr lang="en-US" dirty="0" err="1"/>
              <a:t>iMETRO</a:t>
            </a:r>
            <a:r>
              <a:rPr lang="en-US" dirty="0"/>
              <a:t> provides:</a:t>
            </a:r>
          </a:p>
          <a:p>
            <a:pPr lvl="1"/>
            <a:r>
              <a:rPr lang="en-US" dirty="0"/>
              <a:t>COTS robots </a:t>
            </a:r>
          </a:p>
          <a:p>
            <a:pPr lvl="1"/>
            <a:r>
              <a:rPr lang="en-US" dirty="0"/>
              <a:t>Space Applications</a:t>
            </a:r>
          </a:p>
          <a:p>
            <a:pPr lvl="1"/>
            <a:r>
              <a:rPr lang="en-US" dirty="0"/>
              <a:t>Core open source software for all</a:t>
            </a:r>
          </a:p>
          <a:p>
            <a:pPr lvl="1"/>
            <a:r>
              <a:rPr lang="en-US" dirty="0"/>
              <a:t>Remote operator consoles (test like you fly)</a:t>
            </a:r>
          </a:p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AC8F71-E5E6-27C0-B724-4E1DCE8D36F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8CAC50-3D8F-804A-ABAC-15F00514EBC9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246E2-96B7-B739-CDFA-83E50ADBC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2" name="Picture 11" descr="A picture containing indoor, equipment, cluttered&#10;&#10;Description automatically generated">
            <a:extLst>
              <a:ext uri="{FF2B5EF4-FFF2-40B4-BE49-F238E27FC236}">
                <a16:creationId xmlns:a16="http://schemas.microsoft.com/office/drawing/2014/main" id="{0BB9C316-8253-C4F8-024F-A61AA259C5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4050" y="1576552"/>
            <a:ext cx="6953693" cy="455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339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920622-B9DB-619D-9051-CE54A82057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72608-4391-4CCB-9E73-A7AA47D063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71844-7512-4CBE-8A43-5C188E596E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9836C2-708D-42D6-B754-50229F584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Components of </a:t>
            </a:r>
            <a:r>
              <a:rPr lang="en-US" dirty="0" err="1"/>
              <a:t>iMETRO</a:t>
            </a:r>
            <a:r>
              <a:rPr lang="en-US" dirty="0"/>
              <a:t> Facility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25B00D-3C03-E45F-8282-FD0A4E191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0593" y="1289113"/>
            <a:ext cx="6930813" cy="5111687"/>
          </a:xfrm>
          <a:prstGeom prst="rect">
            <a:avLst/>
          </a:prstGeom>
        </p:spPr>
      </p:pic>
      <p:pic>
        <p:nvPicPr>
          <p:cNvPr id="8" name="Picture 7" descr="A picture containing automaton&#10;&#10;Description automatically generated">
            <a:extLst>
              <a:ext uri="{FF2B5EF4-FFF2-40B4-BE49-F238E27FC236}">
                <a16:creationId xmlns:a16="http://schemas.microsoft.com/office/drawing/2014/main" id="{0A401CF1-19AE-CC09-F919-4660C10459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5" t="6406" r="25304"/>
          <a:stretch/>
        </p:blipFill>
        <p:spPr>
          <a:xfrm>
            <a:off x="7711416" y="1333434"/>
            <a:ext cx="1901612" cy="2176953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F2527F-F4EF-9595-FE03-710BAE06A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867" y="1333433"/>
            <a:ext cx="1781395" cy="2182145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pic>
        <p:nvPicPr>
          <p:cNvPr id="23" name="Picture 22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D75B7681-241A-0580-8EF6-CC386301FDC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0" t="24155" r="22225" b="14131"/>
          <a:stretch/>
        </p:blipFill>
        <p:spPr>
          <a:xfrm>
            <a:off x="453361" y="4567047"/>
            <a:ext cx="2100488" cy="1647604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pic>
        <p:nvPicPr>
          <p:cNvPr id="26" name="Picture 25" descr="A picture containing indoor&#10;&#10;Description automatically generated">
            <a:extLst>
              <a:ext uri="{FF2B5EF4-FFF2-40B4-BE49-F238E27FC236}">
                <a16:creationId xmlns:a16="http://schemas.microsoft.com/office/drawing/2014/main" id="{7404CCEC-EF6C-3E34-8746-DC005EE2A75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" t="4001" r="2333" b="6748"/>
          <a:stretch/>
        </p:blipFill>
        <p:spPr>
          <a:xfrm rot="5400000">
            <a:off x="2453003" y="3206718"/>
            <a:ext cx="1886295" cy="1427871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pic>
        <p:nvPicPr>
          <p:cNvPr id="27" name="Picture 26" descr="A picture containing indoor&#10;&#10;Description automatically generated">
            <a:extLst>
              <a:ext uri="{FF2B5EF4-FFF2-40B4-BE49-F238E27FC236}">
                <a16:creationId xmlns:a16="http://schemas.microsoft.com/office/drawing/2014/main" id="{3527F4AE-1A57-A098-4BBA-DCC913F411A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93"/>
          <a:stretch/>
        </p:blipFill>
        <p:spPr>
          <a:xfrm rot="5400000">
            <a:off x="479662" y="2347234"/>
            <a:ext cx="2047885" cy="2100488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pic>
        <p:nvPicPr>
          <p:cNvPr id="30" name="Picture 2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E965765-A9AB-2B78-DABB-A164C61A206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95" t="-9689" r="-2915" b="-10253"/>
          <a:stretch/>
        </p:blipFill>
        <p:spPr>
          <a:xfrm>
            <a:off x="9655649" y="5325933"/>
            <a:ext cx="1901613" cy="568022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AB43FC1F-4959-63F9-0C6A-5AF4C2A72B5A}"/>
              </a:ext>
            </a:extLst>
          </p:cNvPr>
          <p:cNvSpPr txBox="1">
            <a:spLocks/>
          </p:cNvSpPr>
          <p:nvPr/>
        </p:nvSpPr>
        <p:spPr>
          <a:xfrm>
            <a:off x="257696" y="1361278"/>
            <a:ext cx="4389119" cy="7648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2288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0100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902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795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Partners can choose which components to include to meet their testing needs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8CAD48-EEDF-1BD6-A6EB-5769115696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4" t="15662" r="19706" b="23806"/>
          <a:stretch/>
        </p:blipFill>
        <p:spPr bwMode="auto">
          <a:xfrm>
            <a:off x="8952053" y="3630726"/>
            <a:ext cx="1729319" cy="1124154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542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41CB00E-22EC-0451-E543-7336A16A8C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49FEA7-80BC-3A4F-12CF-483927A1979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39115-25B5-2049-8847-6B8641659CAC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E37DB-E2BA-97EE-ABFD-486FA4060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D2DC3EC-B5F3-854F-92B2-558F1C3FC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Arm on a Rail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B43EE15-4907-5DCE-F061-59B29B8E5D6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IVR Mobile Dual Arm System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853452-9DF6-4964-A368-7E8717128B26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EVR Mobile Single Arm System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99931B4-5DCB-FD72-F784-82F84E155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iMETRO</a:t>
            </a:r>
            <a:r>
              <a:rPr lang="en-US" dirty="0"/>
              <a:t> Robots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0B4F543-EE8F-462B-D789-9D241D7F84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4" t="15662" r="19706" b="23806"/>
          <a:stretch/>
        </p:blipFill>
        <p:spPr bwMode="auto">
          <a:xfrm>
            <a:off x="8683268" y="2913411"/>
            <a:ext cx="3066630" cy="199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56657868-DAC7-7AC1-6AAF-1D0CBEDD0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391" y="1640438"/>
            <a:ext cx="3415218" cy="453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2">
            <a:extLst>
              <a:ext uri="{FF2B5EF4-FFF2-40B4-BE49-F238E27FC236}">
                <a16:creationId xmlns:a16="http://schemas.microsoft.com/office/drawing/2014/main" id="{09F095D6-CEF1-CB4F-5FDA-94EEEE2B50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C0FF97-AC04-6284-09CE-9FBB245F23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525" y="1687041"/>
            <a:ext cx="3143939" cy="419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517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A49B2AC-7819-0F79-E0BC-8C97B183C0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2E02A6-8A6B-CB45-7BCD-D0D3D56D351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0B6200C-D023-E545-AD71-31D600FE5308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38F33-A2DA-ED28-D3BD-FBA5A37666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889DAA0-6BFF-0858-6D92-DAC42F8B6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ROS2 Software Stack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2A3B31-193D-ABB4-80A0-DE63AA3C1C5F}"/>
              </a:ext>
            </a:extLst>
          </p:cNvPr>
          <p:cNvSpPr/>
          <p:nvPr/>
        </p:nvSpPr>
        <p:spPr>
          <a:xfrm>
            <a:off x="506775" y="5047395"/>
            <a:ext cx="1553379" cy="11255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ROS2 Control: Hardware Interface</a:t>
            </a:r>
            <a:br>
              <a:rPr lang="en-US" sz="1600" dirty="0"/>
            </a:br>
            <a:r>
              <a:rPr lang="en-US" sz="1600" dirty="0"/>
              <a:t>Arm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3A6E23-166A-54C8-AF07-D25ED28D3903}"/>
              </a:ext>
            </a:extLst>
          </p:cNvPr>
          <p:cNvSpPr/>
          <p:nvPr/>
        </p:nvSpPr>
        <p:spPr>
          <a:xfrm>
            <a:off x="506775" y="3952043"/>
            <a:ext cx="8016439" cy="6718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ROS2 Controllers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A087BE-CCC2-1AEF-45BF-89A6BDBFEA0C}"/>
              </a:ext>
            </a:extLst>
          </p:cNvPr>
          <p:cNvSpPr/>
          <p:nvPr/>
        </p:nvSpPr>
        <p:spPr>
          <a:xfrm>
            <a:off x="1804283" y="2861042"/>
            <a:ext cx="1713689" cy="667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MoveIt</a:t>
            </a:r>
            <a:r>
              <a:rPr lang="en-US" sz="1600" dirty="0"/>
              <a:t>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20D1FA-E525-C3D7-C94A-0D18DD201115}"/>
              </a:ext>
            </a:extLst>
          </p:cNvPr>
          <p:cNvSpPr/>
          <p:nvPr/>
        </p:nvSpPr>
        <p:spPr>
          <a:xfrm>
            <a:off x="5546427" y="2861042"/>
            <a:ext cx="1709928" cy="667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Nav2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65FA1AB-D68D-7AD4-AC0A-2E945AE839DE}"/>
              </a:ext>
            </a:extLst>
          </p:cNvPr>
          <p:cNvSpPr/>
          <p:nvPr/>
        </p:nvSpPr>
        <p:spPr>
          <a:xfrm>
            <a:off x="4214219" y="1770042"/>
            <a:ext cx="3999123" cy="6675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Application Software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EB8A796-9528-0D6C-A8C0-6D60800B1DAC}"/>
              </a:ext>
            </a:extLst>
          </p:cNvPr>
          <p:cNvSpPr/>
          <p:nvPr/>
        </p:nvSpPr>
        <p:spPr>
          <a:xfrm>
            <a:off x="2661128" y="5047395"/>
            <a:ext cx="1553379" cy="11255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ROS2 Control: Hardware Interface</a:t>
            </a:r>
            <a:br>
              <a:rPr lang="en-US" sz="1600" dirty="0"/>
            </a:br>
            <a:r>
              <a:rPr lang="en-US" sz="1600" dirty="0"/>
              <a:t>Arm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EA7C28-9FC7-DD96-7D6E-60E3E249BF37}"/>
              </a:ext>
            </a:extLst>
          </p:cNvPr>
          <p:cNvSpPr/>
          <p:nvPr/>
        </p:nvSpPr>
        <p:spPr>
          <a:xfrm>
            <a:off x="4815481" y="5047395"/>
            <a:ext cx="1553379" cy="11255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ROS2 Control: Hardware Interface</a:t>
            </a:r>
            <a:br>
              <a:rPr lang="en-US" sz="1600" dirty="0"/>
            </a:br>
            <a:r>
              <a:rPr lang="en-US" sz="1600" dirty="0"/>
              <a:t>Arm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CA05D33-F2E7-25AE-0B2D-9AB2F6A2B9FD}"/>
              </a:ext>
            </a:extLst>
          </p:cNvPr>
          <p:cNvSpPr/>
          <p:nvPr/>
        </p:nvSpPr>
        <p:spPr>
          <a:xfrm>
            <a:off x="6969835" y="5047395"/>
            <a:ext cx="1553379" cy="112555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ROS2 Control: Hardware Interface</a:t>
            </a:r>
            <a:br>
              <a:rPr lang="en-US" sz="1600" dirty="0"/>
            </a:br>
            <a:r>
              <a:rPr lang="en-US" sz="1600" dirty="0"/>
              <a:t>Arm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0A8D863-4539-AFC4-6C82-E5CCB32923B4}"/>
              </a:ext>
            </a:extLst>
          </p:cNvPr>
          <p:cNvSpPr/>
          <p:nvPr/>
        </p:nvSpPr>
        <p:spPr>
          <a:xfrm>
            <a:off x="9321826" y="5047395"/>
            <a:ext cx="1713689" cy="667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Sensors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C6A0610-4D75-2B9C-AF35-D4B0FE8F8C63}"/>
              </a:ext>
            </a:extLst>
          </p:cNvPr>
          <p:cNvCxnSpPr>
            <a:stCxn id="23" idx="2"/>
            <a:endCxn id="20" idx="0"/>
          </p:cNvCxnSpPr>
          <p:nvPr/>
        </p:nvCxnSpPr>
        <p:spPr>
          <a:xfrm flipH="1">
            <a:off x="1283465" y="4623907"/>
            <a:ext cx="3231530" cy="4234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ACF714B-45E5-EC40-4D0D-C82A5C613138}"/>
              </a:ext>
            </a:extLst>
          </p:cNvPr>
          <p:cNvCxnSpPr>
            <a:cxnSpLocks/>
            <a:stCxn id="23" idx="2"/>
            <a:endCxn id="31" idx="0"/>
          </p:cNvCxnSpPr>
          <p:nvPr/>
        </p:nvCxnSpPr>
        <p:spPr>
          <a:xfrm flipH="1">
            <a:off x="3437818" y="4623907"/>
            <a:ext cx="1077177" cy="4234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2B93577-1C9C-0CDF-6D5C-21DAF09C5D63}"/>
              </a:ext>
            </a:extLst>
          </p:cNvPr>
          <p:cNvCxnSpPr>
            <a:cxnSpLocks/>
            <a:stCxn id="23" idx="2"/>
            <a:endCxn id="32" idx="0"/>
          </p:cNvCxnSpPr>
          <p:nvPr/>
        </p:nvCxnSpPr>
        <p:spPr>
          <a:xfrm>
            <a:off x="4514995" y="4623907"/>
            <a:ext cx="1077176" cy="4234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3462C55-1211-9BFB-3B49-80DEF515CFBE}"/>
              </a:ext>
            </a:extLst>
          </p:cNvPr>
          <p:cNvCxnSpPr>
            <a:cxnSpLocks/>
            <a:stCxn id="23" idx="2"/>
            <a:endCxn id="33" idx="0"/>
          </p:cNvCxnSpPr>
          <p:nvPr/>
        </p:nvCxnSpPr>
        <p:spPr>
          <a:xfrm>
            <a:off x="4514995" y="4623907"/>
            <a:ext cx="3231530" cy="4234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495671E-4476-C467-E61C-95A511DAE050}"/>
              </a:ext>
            </a:extLst>
          </p:cNvPr>
          <p:cNvCxnSpPr>
            <a:cxnSpLocks/>
            <a:stCxn id="24" idx="2"/>
            <a:endCxn id="23" idx="0"/>
          </p:cNvCxnSpPr>
          <p:nvPr/>
        </p:nvCxnSpPr>
        <p:spPr>
          <a:xfrm>
            <a:off x="2661128" y="3528554"/>
            <a:ext cx="1853867" cy="4234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5E32C2F1-FE4F-5A0C-28FA-9E60B512C31B}"/>
              </a:ext>
            </a:extLst>
          </p:cNvPr>
          <p:cNvCxnSpPr>
            <a:cxnSpLocks/>
            <a:stCxn id="26" idx="2"/>
            <a:endCxn id="23" idx="0"/>
          </p:cNvCxnSpPr>
          <p:nvPr/>
        </p:nvCxnSpPr>
        <p:spPr>
          <a:xfrm flipH="1">
            <a:off x="4514995" y="3528554"/>
            <a:ext cx="1886396" cy="4234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1AAF998-28ED-52DA-F644-58AF4FBEBCD6}"/>
              </a:ext>
            </a:extLst>
          </p:cNvPr>
          <p:cNvCxnSpPr>
            <a:cxnSpLocks/>
            <a:stCxn id="35" idx="0"/>
            <a:endCxn id="26" idx="3"/>
          </p:cNvCxnSpPr>
          <p:nvPr/>
        </p:nvCxnSpPr>
        <p:spPr>
          <a:xfrm flipH="1" flipV="1">
            <a:off x="7256355" y="3194798"/>
            <a:ext cx="2922316" cy="18525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77AEDEE-68C8-00BB-9A93-9EB0C46888B1}"/>
              </a:ext>
            </a:extLst>
          </p:cNvPr>
          <p:cNvCxnSpPr>
            <a:cxnSpLocks/>
            <a:stCxn id="27" idx="2"/>
            <a:endCxn id="24" idx="0"/>
          </p:cNvCxnSpPr>
          <p:nvPr/>
        </p:nvCxnSpPr>
        <p:spPr>
          <a:xfrm flipH="1">
            <a:off x="2661128" y="2437553"/>
            <a:ext cx="3552653" cy="4234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4DADB52-D84C-912A-9DDF-4CDAC3EFBE61}"/>
              </a:ext>
            </a:extLst>
          </p:cNvPr>
          <p:cNvCxnSpPr>
            <a:cxnSpLocks/>
            <a:stCxn id="27" idx="2"/>
            <a:endCxn id="26" idx="0"/>
          </p:cNvCxnSpPr>
          <p:nvPr/>
        </p:nvCxnSpPr>
        <p:spPr>
          <a:xfrm>
            <a:off x="6213781" y="2437553"/>
            <a:ext cx="187610" cy="4234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ontent Placeholder 8">
            <a:extLst>
              <a:ext uri="{FF2B5EF4-FFF2-40B4-BE49-F238E27FC236}">
                <a16:creationId xmlns:a16="http://schemas.microsoft.com/office/drawing/2014/main" id="{22C43ED8-6ABA-D7DC-138F-CC23873C8A0C}"/>
              </a:ext>
            </a:extLst>
          </p:cNvPr>
          <p:cNvSpPr txBox="1">
            <a:spLocks/>
          </p:cNvSpPr>
          <p:nvPr/>
        </p:nvSpPr>
        <p:spPr>
          <a:xfrm>
            <a:off x="8880696" y="2266452"/>
            <a:ext cx="2944368" cy="17404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2288" indent="-234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0100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902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7950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Uses standardized ROS interfaces </a:t>
            </a:r>
          </a:p>
          <a:p>
            <a:r>
              <a:rPr lang="en-US" dirty="0"/>
              <a:t>Ability to pick and choose layers in the software stack</a:t>
            </a:r>
          </a:p>
        </p:txBody>
      </p:sp>
    </p:spTree>
    <p:extLst>
      <p:ext uri="{BB962C8B-B14F-4D97-AF65-F5344CB8AC3E}">
        <p14:creationId xmlns:p14="http://schemas.microsoft.com/office/powerpoint/2010/main" val="2632243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A71ABFB-A253-FBE8-A9DB-B55A48D6D7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ACCE0BD-17BC-C0E6-6299-E0DC90BFB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iMETRO</a:t>
            </a:r>
            <a:r>
              <a:rPr lang="en-US" dirty="0"/>
              <a:t> Applications: ISS MERLIN Freezer Example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3CC63BB-468F-1658-AEEE-762CB61AC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Goal: Provide non-proprietary, realistic, and current space use cases</a:t>
            </a:r>
          </a:p>
          <a:p>
            <a:r>
              <a:rPr lang="en-US" dirty="0"/>
              <a:t>Focus on:</a:t>
            </a:r>
          </a:p>
          <a:p>
            <a:pPr lvl="1"/>
            <a:r>
              <a:rPr lang="en-US" dirty="0"/>
              <a:t>High fidelity manipulation interfaces</a:t>
            </a:r>
          </a:p>
          <a:p>
            <a:pPr lvl="1"/>
            <a:r>
              <a:rPr lang="en-US" dirty="0"/>
              <a:t>Low fidelity body/secondary interfaces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B10747-FC49-0A13-8EFF-96F0B3A979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59038C-6CDA-854E-ADC0-86E5B668EEBC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38308-D12A-6511-F766-1C70F48F6A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7" name="Picture 56" descr="Map&#10;&#10;Description automatically generated with low confidence">
            <a:extLst>
              <a:ext uri="{FF2B5EF4-FFF2-40B4-BE49-F238E27FC236}">
                <a16:creationId xmlns:a16="http://schemas.microsoft.com/office/drawing/2014/main" id="{A6CECD79-69A1-1B88-0B55-E5AF24D871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5574" b="35574"/>
          <a:stretch/>
        </p:blipFill>
        <p:spPr>
          <a:xfrm>
            <a:off x="1559314" y="2983909"/>
            <a:ext cx="3247465" cy="2156899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D7CDA90-D262-A451-118F-8880133E179C}"/>
              </a:ext>
            </a:extLst>
          </p:cNvPr>
          <p:cNvSpPr txBox="1"/>
          <p:nvPr/>
        </p:nvSpPr>
        <p:spPr>
          <a:xfrm>
            <a:off x="666664" y="5194142"/>
            <a:ext cx="5032763" cy="830997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Actual freezer on ISS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(Current lab demo uses mockup hardware with relevant components built-to-drawing from active ISS payload design)</a:t>
            </a:r>
          </a:p>
        </p:txBody>
      </p:sp>
      <p:pic>
        <p:nvPicPr>
          <p:cNvPr id="65" name="Picture 64" descr="A picture containing person, indoor, weapon, hand&#10;&#10;Description automatically generated">
            <a:extLst>
              <a:ext uri="{FF2B5EF4-FFF2-40B4-BE49-F238E27FC236}">
                <a16:creationId xmlns:a16="http://schemas.microsoft.com/office/drawing/2014/main" id="{BB6D63EB-2D49-C33E-BC80-07F0FE71AB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2766" y="1569844"/>
            <a:ext cx="2784963" cy="20611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6" name="Picture 65" descr="A picture containing hand, weapon&#10;&#10;Description automatically generated">
            <a:extLst>
              <a:ext uri="{FF2B5EF4-FFF2-40B4-BE49-F238E27FC236}">
                <a16:creationId xmlns:a16="http://schemas.microsoft.com/office/drawing/2014/main" id="{BA9352CB-4849-1AD7-997B-1E6926AF0B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1571" y="2139416"/>
            <a:ext cx="2784960" cy="2061176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7" name="Arrow: Curved Right 28">
            <a:extLst>
              <a:ext uri="{FF2B5EF4-FFF2-40B4-BE49-F238E27FC236}">
                <a16:creationId xmlns:a16="http://schemas.microsoft.com/office/drawing/2014/main" id="{6DCFB70D-258E-ADF6-353C-DCD793DF1347}"/>
              </a:ext>
            </a:extLst>
          </p:cNvPr>
          <p:cNvSpPr/>
          <p:nvPr/>
        </p:nvSpPr>
        <p:spPr>
          <a:xfrm rot="16200000">
            <a:off x="7788317" y="2851278"/>
            <a:ext cx="825263" cy="623505"/>
          </a:xfrm>
          <a:prstGeom prst="curvedRightArrow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E99A989-EF9E-6D30-0660-2610FC20B60F}"/>
              </a:ext>
            </a:extLst>
          </p:cNvPr>
          <p:cNvSpPr txBox="1"/>
          <p:nvPr/>
        </p:nvSpPr>
        <p:spPr>
          <a:xfrm>
            <a:off x="6378057" y="1780092"/>
            <a:ext cx="1820378" cy="369332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A. Unlatch door 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E934976-5CF2-8913-3032-F97EA1FFDD36}"/>
              </a:ext>
            </a:extLst>
          </p:cNvPr>
          <p:cNvSpPr txBox="1"/>
          <p:nvPr/>
        </p:nvSpPr>
        <p:spPr>
          <a:xfrm>
            <a:off x="9170465" y="1266219"/>
            <a:ext cx="1820378" cy="369332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. Unlatch door 2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81C4DDF6-4029-5194-B5AF-A978DD751BC9}"/>
              </a:ext>
            </a:extLst>
          </p:cNvPr>
          <p:cNvCxnSpPr/>
          <p:nvPr/>
        </p:nvCxnSpPr>
        <p:spPr>
          <a:xfrm flipV="1">
            <a:off x="8845846" y="2918483"/>
            <a:ext cx="540327" cy="834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3B39ABC-EDC2-8AE9-056E-9F11524611FB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810351" y="2638384"/>
            <a:ext cx="540327" cy="8348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Oval 71">
            <a:extLst>
              <a:ext uri="{FF2B5EF4-FFF2-40B4-BE49-F238E27FC236}">
                <a16:creationId xmlns:a16="http://schemas.microsoft.com/office/drawing/2014/main" id="{71A99A5C-2927-9C68-80B2-2E2DD62C167F}"/>
              </a:ext>
            </a:extLst>
          </p:cNvPr>
          <p:cNvSpPr/>
          <p:nvPr/>
        </p:nvSpPr>
        <p:spPr>
          <a:xfrm>
            <a:off x="2157029" y="3347519"/>
            <a:ext cx="670035" cy="36260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B989579-B3E8-0118-FF50-ACF3C8C0370D}"/>
              </a:ext>
            </a:extLst>
          </p:cNvPr>
          <p:cNvCxnSpPr>
            <a:cxnSpLocks/>
            <a:stCxn id="72" idx="0"/>
            <a:endCxn id="66" idx="0"/>
          </p:cNvCxnSpPr>
          <p:nvPr/>
        </p:nvCxnSpPr>
        <p:spPr>
          <a:xfrm flipV="1">
            <a:off x="2492047" y="2139416"/>
            <a:ext cx="4702004" cy="1208103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F4FC0226-B994-452F-975C-D216885D1C13}"/>
              </a:ext>
            </a:extLst>
          </p:cNvPr>
          <p:cNvCxnSpPr>
            <a:cxnSpLocks/>
            <a:stCxn id="72" idx="4"/>
            <a:endCxn id="66" idx="4"/>
          </p:cNvCxnSpPr>
          <p:nvPr/>
        </p:nvCxnSpPr>
        <p:spPr>
          <a:xfrm>
            <a:off x="2492047" y="3710126"/>
            <a:ext cx="4702004" cy="49046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8" name="Content Placeholder 6" descr="A picture containing indoor, oven, stove, kitchen&#10;&#10;Description automatically generated">
            <a:extLst>
              <a:ext uri="{FF2B5EF4-FFF2-40B4-BE49-F238E27FC236}">
                <a16:creationId xmlns:a16="http://schemas.microsoft.com/office/drawing/2014/main" id="{6DBA31A6-64D4-87E5-47EE-A220F6EE66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49" t="14429"/>
          <a:stretch/>
        </p:blipFill>
        <p:spPr>
          <a:xfrm>
            <a:off x="8466289" y="3724702"/>
            <a:ext cx="3575785" cy="2260525"/>
          </a:xfrm>
          <a:prstGeom prst="rect">
            <a:avLst/>
          </a:prstGeom>
        </p:spPr>
      </p:pic>
      <p:sp>
        <p:nvSpPr>
          <p:cNvPr id="79" name="Arrow: Curved Right 33">
            <a:extLst>
              <a:ext uri="{FF2B5EF4-FFF2-40B4-BE49-F238E27FC236}">
                <a16:creationId xmlns:a16="http://schemas.microsoft.com/office/drawing/2014/main" id="{AB57ACDC-CD6F-B37C-28C7-7F1E71A829D7}"/>
              </a:ext>
            </a:extLst>
          </p:cNvPr>
          <p:cNvSpPr/>
          <p:nvPr/>
        </p:nvSpPr>
        <p:spPr>
          <a:xfrm rot="16200000" flipH="1">
            <a:off x="11050859" y="4781763"/>
            <a:ext cx="939564" cy="623505"/>
          </a:xfrm>
          <a:prstGeom prst="curvedRightArrow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B58BAB2-D02D-00CB-2024-9DEEC611ECBB}"/>
              </a:ext>
            </a:extLst>
          </p:cNvPr>
          <p:cNvSpPr txBox="1"/>
          <p:nvPr/>
        </p:nvSpPr>
        <p:spPr>
          <a:xfrm>
            <a:off x="9557351" y="5527672"/>
            <a:ext cx="1820378" cy="369332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. Open door</a:t>
            </a:r>
          </a:p>
        </p:txBody>
      </p:sp>
      <p:pic>
        <p:nvPicPr>
          <p:cNvPr id="81" name="Content Placeholder 8" descr="A hand holding a piece of paper&#10;&#10;Description automatically generated with low confidence">
            <a:extLst>
              <a:ext uri="{FF2B5EF4-FFF2-40B4-BE49-F238E27FC236}">
                <a16:creationId xmlns:a16="http://schemas.microsoft.com/office/drawing/2014/main" id="{282D3247-C130-3E12-1AF0-6FD653265E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122" y="4190662"/>
            <a:ext cx="1357359" cy="18339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E222E6A5-067F-B951-4988-82F2287E4A27}"/>
              </a:ext>
            </a:extLst>
          </p:cNvPr>
          <p:cNvSpPr txBox="1"/>
          <p:nvPr/>
        </p:nvSpPr>
        <p:spPr>
          <a:xfrm>
            <a:off x="7071388" y="5662061"/>
            <a:ext cx="1316421" cy="646331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D. Stow sample</a:t>
            </a:r>
          </a:p>
        </p:txBody>
      </p:sp>
      <p:sp>
        <p:nvSpPr>
          <p:cNvPr id="83" name="Arrow: Right 29">
            <a:extLst>
              <a:ext uri="{FF2B5EF4-FFF2-40B4-BE49-F238E27FC236}">
                <a16:creationId xmlns:a16="http://schemas.microsoft.com/office/drawing/2014/main" id="{8DD238DD-5E2C-A542-118D-62BBF915DBF5}"/>
              </a:ext>
            </a:extLst>
          </p:cNvPr>
          <p:cNvSpPr/>
          <p:nvPr/>
        </p:nvSpPr>
        <p:spPr>
          <a:xfrm>
            <a:off x="7300481" y="4740565"/>
            <a:ext cx="1316421" cy="744120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1418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6CF2DFD-5D61-0C57-D789-5F7E55F090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A91DC-004E-F5F6-3726-C41A68DE874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B5719-24AD-71AC-A917-545D591EC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EF7914-DE78-FC91-F03F-76FBE913E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iMETRO</a:t>
            </a:r>
            <a:r>
              <a:rPr lang="en-US" dirty="0"/>
              <a:t> Applications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89F12CA4-7F7A-6858-BECC-5CAC8BA0D1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54" y="1249363"/>
            <a:ext cx="4849466" cy="509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Content Placeholder 12" descr="A picture containing indoor&#10;&#10;Description automatically generated">
            <a:extLst>
              <a:ext uri="{FF2B5EF4-FFF2-40B4-BE49-F238E27FC236}">
                <a16:creationId xmlns:a16="http://schemas.microsoft.com/office/drawing/2014/main" id="{EB72D0BA-49EB-A8AC-DDE2-52C2F54CF9D9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93"/>
          <a:stretch/>
        </p:blipFill>
        <p:spPr>
          <a:xfrm rot="5400000">
            <a:off x="6520227" y="1249363"/>
            <a:ext cx="5222146" cy="5092700"/>
          </a:xfrm>
          <a:prstGeom prst="rect">
            <a:avLst/>
          </a:prstGeom>
          <a:ln w="38100"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481C55-DD50-00D8-1897-969FCD28B456}"/>
              </a:ext>
            </a:extLst>
          </p:cNvPr>
          <p:cNvSpPr txBox="1"/>
          <p:nvPr/>
        </p:nvSpPr>
        <p:spPr>
          <a:xfrm>
            <a:off x="1793701" y="1668881"/>
            <a:ext cx="1820378" cy="369332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Merlin Freezer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AF15F7-B60B-BA83-8745-7A65EA9AEB0B}"/>
              </a:ext>
            </a:extLst>
          </p:cNvPr>
          <p:cNvSpPr txBox="1"/>
          <p:nvPr/>
        </p:nvSpPr>
        <p:spPr>
          <a:xfrm>
            <a:off x="6584950" y="1898924"/>
            <a:ext cx="1867072" cy="1354217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Task Trainer: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Storage bench seat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 dirty="0">
                <a:solidFill>
                  <a:prstClr val="black"/>
                </a:solidFill>
                <a:latin typeface="Calibri" panose="020F0502020204030204"/>
                <a:ea typeface="MS PGothic" charset="-128"/>
              </a:rPr>
              <a:t>Cabinets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Drawers</a:t>
            </a:r>
          </a:p>
        </p:txBody>
      </p:sp>
    </p:spTree>
    <p:extLst>
      <p:ext uri="{BB962C8B-B14F-4D97-AF65-F5344CB8AC3E}">
        <p14:creationId xmlns:p14="http://schemas.microsoft.com/office/powerpoint/2010/main" val="3943885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C02A778-678B-8A04-A4DF-B0891C4F3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584" y="1487616"/>
            <a:ext cx="3858227" cy="461772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B3384E-01FE-2DCF-55C7-22D4C5F459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A2C166-A29F-B85B-CC7B-61B73C22AE8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78CAC50-3D8F-804A-ABAC-15F00514EBC9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ADDE0-46DD-869F-D5DE-1BCCF7C78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058C398-0D1B-3D05-A4AB-AF4E1E37B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iMETRO</a:t>
            </a:r>
            <a:r>
              <a:rPr lang="en-US" dirty="0"/>
              <a:t> Applications: Surface Vehicle Hatch Mockups</a:t>
            </a:r>
          </a:p>
        </p:txBody>
      </p:sp>
      <p:pic>
        <p:nvPicPr>
          <p:cNvPr id="14" name="Picture 13" descr="A picture containing indoor&#10;&#10;Description automatically generated">
            <a:extLst>
              <a:ext uri="{FF2B5EF4-FFF2-40B4-BE49-F238E27FC236}">
                <a16:creationId xmlns:a16="http://schemas.microsoft.com/office/drawing/2014/main" id="{10BF0BB8-F8A7-182A-1BB0-2034F27A7D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" t="4001" r="2333" b="6748"/>
          <a:stretch/>
        </p:blipFill>
        <p:spPr>
          <a:xfrm rot="5400000">
            <a:off x="887078" y="2048550"/>
            <a:ext cx="4616193" cy="3494325"/>
          </a:xfrm>
          <a:prstGeom prst="rect">
            <a:avLst/>
          </a:prstGeom>
          <a:ln w="38100"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B43BF1-2364-723B-E151-1E110A7D5A3E}"/>
              </a:ext>
            </a:extLst>
          </p:cNvPr>
          <p:cNvSpPr txBox="1"/>
          <p:nvPr/>
        </p:nvSpPr>
        <p:spPr>
          <a:xfrm>
            <a:off x="2284985" y="5537203"/>
            <a:ext cx="1820378" cy="369332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40x60 hatch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918824-8F2C-EE42-5BA8-58B31BC47CF7}"/>
              </a:ext>
            </a:extLst>
          </p:cNvPr>
          <p:cNvSpPr txBox="1"/>
          <p:nvPr/>
        </p:nvSpPr>
        <p:spPr>
          <a:xfrm>
            <a:off x="8165508" y="5537203"/>
            <a:ext cx="1820378" cy="369332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t>40x40 hatch</a:t>
            </a:r>
          </a:p>
        </p:txBody>
      </p:sp>
    </p:spTree>
    <p:extLst>
      <p:ext uri="{BB962C8B-B14F-4D97-AF65-F5344CB8AC3E}">
        <p14:creationId xmlns:p14="http://schemas.microsoft.com/office/powerpoint/2010/main" val="4163830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EAB973-E877-ABB8-7CEC-C003B8EFD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C7E40D-AAA9-3253-261C-233FC642D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True Digital Twin: Simulation + Hardware in the Loop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382B36A-8397-D3BC-6793-432527E470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07540" y="1247775"/>
            <a:ext cx="7570569" cy="509428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42019-64DF-4833-C33D-CB4B844D974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EA571-85B1-349D-A3B5-3EA059426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463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62B63BD6-C5A3-F807-81C4-4B32E863FF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79AAA1-58D7-C10D-43CB-39C5A94719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59038C-6CDA-854E-ADC0-86E5B668EEBC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2DEDF-2807-4BED-B312-C1CB0581C5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78DD7362-14BD-196C-B622-24756BE647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pic>
        <p:nvPicPr>
          <p:cNvPr id="39" name="smol-emma-req.mp4">
            <a:hlinkClick r:id="" action="ppaction://media"/>
            <a:extLst>
              <a:ext uri="{FF2B5EF4-FFF2-40B4-BE49-F238E27FC236}">
                <a16:creationId xmlns:a16="http://schemas.microsoft.com/office/drawing/2014/main" id="{6BA4786C-28B4-DC30-90B4-49DF14EEFE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7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3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8E4899F-34EB-A9DE-F8AF-0CEA6A672A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D026DD1-8884-9FA1-42B7-BD6B548BD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Source Software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0636E6F-D73F-3163-06B1-293CB476C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r>
              <a:rPr lang="en-US" dirty="0"/>
              <a:t>All NASA-developed </a:t>
            </a:r>
            <a:r>
              <a:rPr lang="en-US" dirty="0" err="1"/>
              <a:t>iMETRO</a:t>
            </a:r>
            <a:r>
              <a:rPr lang="en-US" dirty="0"/>
              <a:t> software is being released as open source</a:t>
            </a:r>
          </a:p>
          <a:p>
            <a:pPr marL="521970" lvl="1"/>
            <a:r>
              <a:rPr lang="en-US" dirty="0"/>
              <a:t>Approved for open source – all mockup URDFs and supporting data</a:t>
            </a:r>
            <a:endParaRPr lang="en-US" dirty="0">
              <a:cs typeface="Arial" panose="020B0604020202020204"/>
            </a:endParaRPr>
          </a:p>
          <a:p>
            <a:pPr marL="521970" lvl="1"/>
            <a:r>
              <a:rPr lang="en-US" dirty="0"/>
              <a:t>Imminent approval expected (May 2025) – robot on rails, dual arm mobile IVR robot</a:t>
            </a:r>
            <a:endParaRPr lang="en-US" dirty="0">
              <a:cs typeface="Arial" panose="020B0604020202020204"/>
            </a:endParaRPr>
          </a:p>
          <a:p>
            <a:pPr lvl="2" indent="-223520"/>
            <a:r>
              <a:rPr lang="en-US" dirty="0"/>
              <a:t>Hardware </a:t>
            </a:r>
            <a:endParaRPr lang="en-US" dirty="0">
              <a:cs typeface="Arial" panose="020B0604020202020204"/>
            </a:endParaRPr>
          </a:p>
          <a:p>
            <a:pPr lvl="2" indent="-223520"/>
            <a:r>
              <a:rPr lang="en-US" dirty="0"/>
              <a:t>Kinematic Simulation</a:t>
            </a:r>
            <a:endParaRPr lang="en-US" dirty="0">
              <a:cs typeface="Arial" panose="020B0604020202020204"/>
            </a:endParaRPr>
          </a:p>
          <a:p>
            <a:r>
              <a:rPr lang="en-US" dirty="0"/>
              <a:t>Releases will be containerized via docker</a:t>
            </a:r>
          </a:p>
          <a:p>
            <a:r>
              <a:rPr lang="en-US" dirty="0"/>
              <a:t>All source code will be available on NASA GitHub and listed in the </a:t>
            </a:r>
            <a:r>
              <a:rPr lang="en-US" dirty="0">
                <a:hlinkClick r:id="rId3"/>
              </a:rPr>
              <a:t>NASA Software Catalog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4E728E-DA0B-D5CE-DC36-23F6DFA7330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D57C24-CAAF-974A-A01A-B656C7C6DA0F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11CD2-0B0B-0C70-A114-EB505B377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098" name="Picture 2" descr="Logo, Icon, and Brand Guidelines | Docker">
            <a:extLst>
              <a:ext uri="{FF2B5EF4-FFF2-40B4-BE49-F238E27FC236}">
                <a16:creationId xmlns:a16="http://schemas.microsoft.com/office/drawing/2014/main" id="{61DBC714-8437-F761-A9D2-4A151A203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723" y="4612973"/>
            <a:ext cx="1970260" cy="131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OS2 Part 1 - Create a ROS2 Python Package and Node">
            <a:extLst>
              <a:ext uri="{FF2B5EF4-FFF2-40B4-BE49-F238E27FC236}">
                <a16:creationId xmlns:a16="http://schemas.microsoft.com/office/drawing/2014/main" id="{DFF817EE-4A6E-26AB-A3D6-E0F02F3E9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250" y="4612973"/>
            <a:ext cx="4482979" cy="129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276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000C01-F216-FC62-FEB9-0E126BD8A9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E283C-FC4A-8C8C-D674-3EA91EAA5C5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FD230-9339-088A-9085-F6E8E03DD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BBD90-2AD0-DB8C-6E9F-103A3D86F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Robot docker container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132A00-7D41-5CB2-4649-12660DE3DBD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Use submodules for workspace management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DF8670-8AB0-7C0A-DF34-6E07FD99B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 Management and Distribution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FE874F-ED34-FF21-7233-A4E9C815D1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086"/>
          <a:stretch/>
        </p:blipFill>
        <p:spPr>
          <a:xfrm>
            <a:off x="683027" y="1668497"/>
            <a:ext cx="4955773" cy="457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3E31D8-7DB4-DC7C-5750-CCF167B7C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948" y="2068868"/>
            <a:ext cx="5907024" cy="377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00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83C4855-C1A5-FA84-B0E6-CCD94DD5E2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9517E-5BF4-14EA-5FAA-CA7FB718C8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4987B-6711-45FE-11AA-CAE7AECC2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4" name="Content Placeholder 13" descr="Graphical user interface, engineering drawing&#10;&#10;AI-generated content may be incorrect.">
            <a:extLst>
              <a:ext uri="{FF2B5EF4-FFF2-40B4-BE49-F238E27FC236}">
                <a16:creationId xmlns:a16="http://schemas.microsoft.com/office/drawing/2014/main" id="{2C907B09-7FF9-7465-423A-A2537F22B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" y="2518940"/>
            <a:ext cx="3657600" cy="2553546"/>
          </a:xfr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76F9DC97-7179-2C07-0B61-9EBEBDDA692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187472"/>
            <a:ext cx="3657600" cy="3216482"/>
          </a:xfrm>
        </p:spPr>
      </p:pic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FE1FD99D-BDAF-6AE0-0007-207BB75BF048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813" y="2187472"/>
            <a:ext cx="3657600" cy="3216482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FA51065-E2AA-EF8E-EF30-CB0C36D0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Mockups described via URDF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10EA76A-0547-5901-3C60-FC082416E3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975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A2D9A7C-A904-97E3-824B-1E91700A9B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2EC784-229E-0853-FDAC-B5DB64A6C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Kinematic Simulation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BD6BF-F40E-6E24-7697-403DA432768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A03D8-21E6-6457-3E4B-EC16D258C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08DEB4B-7CCD-DAAB-00A5-901A01BB67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7F03092-6C8C-C73C-FC78-BB81DA89D2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61" y="1247775"/>
            <a:ext cx="10117327" cy="509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455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9F8362E-0590-9503-01C0-AACA145E73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60917DD-EF96-CED2-87C5-0F2682069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Steps: Dynamic Simulation Support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FEC77FC-7B8D-B6EA-D9E5-5C0BFAD54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Focusing on the single arm on rail to start and the hatch mockup as initial assets</a:t>
            </a:r>
          </a:p>
          <a:p>
            <a:r>
              <a:rPr lang="en-US" dirty="0"/>
              <a:t>Exploring support for the three most common dynamic simulation environments: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0A1139-7623-2614-262C-2CB67A5F47F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D57C24-CAAF-974A-A01A-B656C7C6DA0F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26C3D-3260-EF0B-42E0-8EF114242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122" name="Picture 2" descr="Overview - MuJoCo Documentation">
            <a:extLst>
              <a:ext uri="{FF2B5EF4-FFF2-40B4-BE49-F238E27FC236}">
                <a16:creationId xmlns:a16="http://schemas.microsoft.com/office/drawing/2014/main" id="{1E73461B-6116-07F6-BE30-8397DCDAA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074" y="2376277"/>
            <a:ext cx="4845800" cy="120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 new era for Gazebo — Open Robotics">
            <a:extLst>
              <a:ext uri="{FF2B5EF4-FFF2-40B4-BE49-F238E27FC236}">
                <a16:creationId xmlns:a16="http://schemas.microsoft.com/office/drawing/2014/main" id="{F116084C-9A7C-68AF-BA1A-7B3C6ED71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107" y="4028739"/>
            <a:ext cx="3820514" cy="186747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128" name="Picture 8" descr="ISAAC SIM — VALU3S Repository">
            <a:extLst>
              <a:ext uri="{FF2B5EF4-FFF2-40B4-BE49-F238E27FC236}">
                <a16:creationId xmlns:a16="http://schemas.microsoft.com/office/drawing/2014/main" id="{C8542B58-E03D-AEB5-3736-417114809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00" y="3059576"/>
            <a:ext cx="3386709" cy="190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979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D810A2-02F4-D079-F527-411DF0E898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5CEB6B-958B-871C-6C4C-9F0B7F6E6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iMETRO</a:t>
            </a:r>
            <a:r>
              <a:rPr lang="en-US" dirty="0"/>
              <a:t> Contact Information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97A77-84B2-FC65-FCE1-A38F93D61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Emma Zemler</a:t>
            </a:r>
          </a:p>
          <a:p>
            <a:pPr lvl="1"/>
            <a:r>
              <a:rPr lang="en-US" dirty="0" err="1"/>
              <a:t>emma.zemler@nasa.gov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AF8BF-97E2-CDC0-2D3E-FBECD73B2C8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EA7B6-70C9-6366-C549-8F3154AF9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476644-4B0F-F3CF-0ED8-836DCDAA3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760" y="3795484"/>
            <a:ext cx="2082114" cy="2082114"/>
          </a:xfrm>
          <a:prstGeom prst="rect">
            <a:avLst/>
          </a:prstGeom>
        </p:spPr>
      </p:pic>
      <p:pic>
        <p:nvPicPr>
          <p:cNvPr id="9" name="Picture 8" descr="A picture containing indoor, equipment, cluttered&#10;&#10;Description automatically generated">
            <a:extLst>
              <a:ext uri="{FF2B5EF4-FFF2-40B4-BE49-F238E27FC236}">
                <a16:creationId xmlns:a16="http://schemas.microsoft.com/office/drawing/2014/main" id="{0D5B3F4A-0B24-71C0-2C2E-D270FA14F1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5615" y="1613622"/>
            <a:ext cx="6953693" cy="455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12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968AAB-289D-967C-70BD-11018A8B5B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FF697D-EADE-B0E6-8276-0CFA87235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32F1E-DE01-0C53-9D31-8E6663AE4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60D6F-E37A-8152-0B90-1395C23B9DF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7CEB0-066B-74E4-F2B4-417C3B947F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F0CE9AC-6CC2-E68F-CD96-BA7AC35276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253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17EFAD-0A51-AE73-A09D-B283D88D82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0148C3-9602-A69E-216D-400230B87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Arm on a Rail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47011E7-B230-B491-A97D-34BCC66521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4188" y="1247775"/>
            <a:ext cx="3817273" cy="509428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CEDCB0-3CAE-5342-842B-0E2E1327F52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8C6D0-EC15-60CA-9BD6-0779B1FCFA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33F910-4EEC-A496-8330-4AFE99C7A9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37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A0E2B5A-200D-792B-45E8-9BF7E6BC65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A6DB3-36DB-15AB-AFEA-7735947754D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B0FEEE2-3A70-954D-B017-72AB5E1B51B3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44FD8-BD8E-A325-7743-148231C8EC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27EA051-970F-20F8-4A0C-276AE60FD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2525" y="1249363"/>
            <a:ext cx="3819525" cy="509270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B276D16-1BFE-C86E-AA82-E1A8DEB013B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err="1"/>
              <a:t>Clearpath</a:t>
            </a:r>
            <a:r>
              <a:rPr lang="en-US" dirty="0"/>
              <a:t> ridgeback </a:t>
            </a:r>
          </a:p>
          <a:p>
            <a:r>
              <a:rPr lang="en-US" dirty="0"/>
              <a:t>X2 </a:t>
            </a:r>
            <a:r>
              <a:rPr lang="en-US" dirty="0" err="1"/>
              <a:t>Ewellix</a:t>
            </a:r>
            <a:r>
              <a:rPr lang="en-US" dirty="0"/>
              <a:t> </a:t>
            </a:r>
            <a:r>
              <a:rPr lang="en-US" dirty="0" err="1"/>
              <a:t>Liftkit</a:t>
            </a:r>
            <a:r>
              <a:rPr lang="en-US" dirty="0"/>
              <a:t> 500mm stroke</a:t>
            </a:r>
          </a:p>
          <a:p>
            <a:r>
              <a:rPr lang="en-US" dirty="0"/>
              <a:t>X2 UR5e</a:t>
            </a:r>
          </a:p>
          <a:p>
            <a:r>
              <a:rPr lang="en-US" dirty="0"/>
              <a:t>X2 </a:t>
            </a:r>
            <a:r>
              <a:rPr lang="en-US" dirty="0" err="1"/>
              <a:t>Robotiq</a:t>
            </a:r>
            <a:r>
              <a:rPr lang="en-US" dirty="0"/>
              <a:t> Hand-E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7ECF60-5BB2-B309-C2E8-88F3188CD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IVR Mobile Dual Arm System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6EB85F2-6E06-19A9-533A-DB00206429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586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C3BE4-48B1-43B9-B738-94C202E7E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End Effectors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7B7208-7664-38CB-849A-1CB2368A4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7423" y="2749760"/>
            <a:ext cx="1643866" cy="33239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D8F9F4-22AA-3E27-0843-517496F55324}"/>
              </a:ext>
            </a:extLst>
          </p:cNvPr>
          <p:cNvSpPr txBox="1"/>
          <p:nvPr/>
        </p:nvSpPr>
        <p:spPr>
          <a:xfrm>
            <a:off x="780831" y="1058850"/>
            <a:ext cx="4664467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Calibri"/>
              </a:rPr>
              <a:t>Parallel Jaw Grippers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Calibri"/>
              </a:rPr>
              <a:t>Non-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lt"/>
                <a:cs typeface="Calibri"/>
              </a:rPr>
              <a:t>backdrivable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lt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lt"/>
                <a:cs typeface="Calibri"/>
              </a:rPr>
              <a:t>More common for iMETRO applications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Calibri"/>
              </a:rPr>
              <a:t>Higher pinch force maximum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dirty="0">
                <a:latin typeface="Calibri"/>
                <a:cs typeface="Calibri"/>
              </a:rPr>
              <a:t>Custom fingers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292C54AB-D0AE-438E-4A00-B221B43A0E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50" b="90000" l="19521" r="91096">
                        <a14:foregroundMark x1="34247" y1="10000" x2="34247" y2="10000"/>
                        <a14:foregroundMark x1="37329" y1="15625" x2="37329" y2="15625"/>
                        <a14:foregroundMark x1="57534" y1="9167" x2="57534" y2="9167"/>
                        <a14:foregroundMark x1="34247" y1="8750" x2="34247" y2="8750"/>
                        <a14:foregroundMark x1="36644" y1="14167" x2="36644" y2="14167"/>
                        <a14:foregroundMark x1="37671" y1="12917" x2="37671" y2="12917"/>
                        <a14:foregroundMark x1="33904" y1="22500" x2="33904" y2="22500"/>
                        <a14:backgroundMark x1="41781" y1="20833" x2="41781" y2="20833"/>
                        <a14:backgroundMark x1="36644" y1="22708" x2="36644" y2="22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456" t="4046" r="7836" b="11240"/>
          <a:stretch/>
        </p:blipFill>
        <p:spPr>
          <a:xfrm>
            <a:off x="3045929" y="2815233"/>
            <a:ext cx="1866210" cy="3221387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7BEC889-2421-0676-C365-586A9ABAE3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4804" y="2749760"/>
            <a:ext cx="2644027" cy="32474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44A4E1-3922-BB33-F3FC-696B2AE2503D}"/>
              </a:ext>
            </a:extLst>
          </p:cNvPr>
          <p:cNvSpPr txBox="1"/>
          <p:nvPr/>
        </p:nvSpPr>
        <p:spPr>
          <a:xfrm>
            <a:off x="5891782" y="1058850"/>
            <a:ext cx="6010382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Calibri"/>
              </a:rPr>
              <a:t>Dexterous Hands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Calibri"/>
              </a:rPr>
              <a:t>Backdrivable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Calibri"/>
              </a:rPr>
              <a:t> and underactuated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lt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Calibri"/>
              </a:rPr>
              <a:t>More compliant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dirty="0">
                <a:latin typeface="Calibri"/>
                <a:cs typeface="Calibri"/>
              </a:rPr>
              <a:t>Force Controlled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 dirty="0">
                <a:latin typeface="Calibri"/>
                <a:cs typeface="Calibri"/>
              </a:rPr>
              <a:t>L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Calibri"/>
              </a:rPr>
              <a:t>ower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Calibri"/>
              </a:rPr>
              <a:t> pinch force capability</a:t>
            </a: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B6BFB501-120E-B7DB-4C00-0321B4A438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13" b="93563" l="9735" r="89971">
                        <a14:foregroundMark x1="33038" y1="62930" x2="33038" y2="62930"/>
                        <a14:foregroundMark x1="32596" y1="68590" x2="32596" y2="68590"/>
                        <a14:foregroundMark x1="15634" y1="53052" x2="15634" y2="53052"/>
                        <a14:foregroundMark x1="32006" y1="8435" x2="32006" y2="8435"/>
                        <a14:foregroundMark x1="44690" y1="8768" x2="44690" y2="8768"/>
                        <a14:foregroundMark x1="38496" y1="87014" x2="38496" y2="87014"/>
                        <a14:foregroundMark x1="33628" y1="85461" x2="33628" y2="85461"/>
                        <a14:foregroundMark x1="27876" y1="84795" x2="27876" y2="84795"/>
                        <a14:foregroundMark x1="15782" y1="88568" x2="15782" y2="88568"/>
                        <a14:foregroundMark x1="19174" y1="92675" x2="19174" y2="92675"/>
                        <a14:foregroundMark x1="28614" y1="93563" x2="28614" y2="93563"/>
                        <a14:foregroundMark x1="27729" y1="90677" x2="27729" y2="906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1782" y="2749760"/>
            <a:ext cx="2447051" cy="325367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B501D12-5AC0-455B-A9CA-2EB2AF55C3FF}"/>
              </a:ext>
            </a:extLst>
          </p:cNvPr>
          <p:cNvCxnSpPr/>
          <p:nvPr/>
        </p:nvCxnSpPr>
        <p:spPr>
          <a:xfrm>
            <a:off x="685800" y="6128603"/>
            <a:ext cx="10972800" cy="0"/>
          </a:xfrm>
          <a:prstGeom prst="straightConnector1">
            <a:avLst/>
          </a:prstGeom>
          <a:ln w="889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4CD68F4-25B8-4085-B16B-1CAE5977D44E}"/>
              </a:ext>
            </a:extLst>
          </p:cNvPr>
          <p:cNvSpPr txBox="1"/>
          <p:nvPr/>
        </p:nvSpPr>
        <p:spPr>
          <a:xfrm>
            <a:off x="984242" y="6128602"/>
            <a:ext cx="21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More Robust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6ECF67-25AC-4783-85BA-2AEBF759F309}"/>
              </a:ext>
            </a:extLst>
          </p:cNvPr>
          <p:cNvSpPr txBox="1"/>
          <p:nvPr/>
        </p:nvSpPr>
        <p:spPr>
          <a:xfrm>
            <a:off x="8715911" y="6128602"/>
            <a:ext cx="2106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Less Robust</a:t>
            </a:r>
          </a:p>
        </p:txBody>
      </p:sp>
    </p:spTree>
    <p:extLst>
      <p:ext uri="{BB962C8B-B14F-4D97-AF65-F5344CB8AC3E}">
        <p14:creationId xmlns:p14="http://schemas.microsoft.com/office/powerpoint/2010/main" val="2304487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805E28-86C5-54F9-3AA5-373067C1226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E939115-25B5-2049-8847-6B8641659CAC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03826-0500-9FE5-BF98-A1FCB291B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5DE22C-C428-C14B-998E-C3828420638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2B2667-45AF-EEF4-317E-DD4F1A720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Moon to Mars Sub Architectures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8E66EE-DF6F-D623-C348-53A8F87B91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pic>
        <p:nvPicPr>
          <p:cNvPr id="8" name="Picture 7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085E36F5-D60D-9D7F-916F-EE9E33D113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576" y="2121823"/>
            <a:ext cx="8822847" cy="3248829"/>
          </a:xfrm>
          <a:prstGeom prst="rect">
            <a:avLst/>
          </a:prstGeom>
          <a:solidFill>
            <a:schemeClr val="tx2"/>
          </a:solidFill>
        </p:spPr>
      </p:pic>
    </p:spTree>
    <p:extLst>
      <p:ext uri="{BB962C8B-B14F-4D97-AF65-F5344CB8AC3E}">
        <p14:creationId xmlns:p14="http://schemas.microsoft.com/office/powerpoint/2010/main" val="1922907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llustration of NASA astronauts on the lunar South Pole. ">
            <a:extLst>
              <a:ext uri="{FF2B5EF4-FFF2-40B4-BE49-F238E27FC236}">
                <a16:creationId xmlns:a16="http://schemas.microsoft.com/office/drawing/2014/main" id="{27BD5B19-CE41-4254-AD16-CF38F403A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2358"/>
            <a:ext cx="12159083" cy="599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62116D2F-916C-A01E-5525-81AE42FC6F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AA21668-7E2D-D34B-8F28-D8590BEFEB53}" type="slidenum">
              <a:rPr lang="en-US" smtClean="0">
                <a:solidFill>
                  <a:schemeClr val="tx2"/>
                </a:solidFill>
              </a:rPr>
              <a:t>25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8221E54E-74F5-F2EE-D396-EF6A9DB21F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20012-DCAF-49C8-9AD9-ECFC30A33AA4}"/>
              </a:ext>
            </a:extLst>
          </p:cNvPr>
          <p:cNvSpPr txBox="1"/>
          <p:nvPr/>
        </p:nvSpPr>
        <p:spPr>
          <a:xfrm>
            <a:off x="8313796" y="3359668"/>
            <a:ext cx="2115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Foundation Surface Habitat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3BD9B4-171D-44D7-A04A-3AECBA22BA65}"/>
              </a:ext>
            </a:extLst>
          </p:cNvPr>
          <p:cNvSpPr txBox="1"/>
          <p:nvPr/>
        </p:nvSpPr>
        <p:spPr>
          <a:xfrm>
            <a:off x="9456113" y="5186959"/>
            <a:ext cx="2115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Lunar Terrain Vehicle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5E2A4F-1C11-4B21-BBD5-D99890842330}"/>
              </a:ext>
            </a:extLst>
          </p:cNvPr>
          <p:cNvSpPr txBox="1"/>
          <p:nvPr/>
        </p:nvSpPr>
        <p:spPr>
          <a:xfrm>
            <a:off x="4220120" y="3833879"/>
            <a:ext cx="2115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Habitable Mobility Platform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76FAE4-B494-42AD-971C-2F878A32133A}"/>
              </a:ext>
            </a:extLst>
          </p:cNvPr>
          <p:cNvSpPr txBox="1"/>
          <p:nvPr/>
        </p:nvSpPr>
        <p:spPr>
          <a:xfrm>
            <a:off x="4756267" y="5364580"/>
            <a:ext cx="2115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Spacesuits &amp; Tools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A65296-1966-411E-8348-24AA4467BFF5}"/>
              </a:ext>
            </a:extLst>
          </p:cNvPr>
          <p:cNvSpPr txBox="1"/>
          <p:nvPr/>
        </p:nvSpPr>
        <p:spPr>
          <a:xfrm>
            <a:off x="383598" y="2980508"/>
            <a:ext cx="1364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ISRU, science experiments, payloads, lunar infrastructure, etc.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BAC215-4FC0-4B04-ADFE-71F20288F536}"/>
              </a:ext>
            </a:extLst>
          </p:cNvPr>
          <p:cNvSpPr txBox="1"/>
          <p:nvPr/>
        </p:nvSpPr>
        <p:spPr>
          <a:xfrm>
            <a:off x="3016010" y="2136692"/>
            <a:ext cx="2115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Communication, Navigation &amp; Timing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906701-494A-4770-BE9B-CF7A443250E7}"/>
              </a:ext>
            </a:extLst>
          </p:cNvPr>
          <p:cNvSpPr txBox="1">
            <a:spLocks/>
          </p:cNvSpPr>
          <p:nvPr/>
        </p:nvSpPr>
        <p:spPr>
          <a:xfrm>
            <a:off x="402412" y="747305"/>
            <a:ext cx="11286825" cy="600750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20000" indent="-2700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026000" indent="-2160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86000" indent="-2160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74000" indent="-216000" algn="l" defTabSz="457200" rtl="0" eaLnBrk="1" latinLnBrk="0" hangingPunct="1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7465" indent="0"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cs typeface="Arial"/>
              </a:rPr>
              <a:t>Artemis crews and autonomous systems will work in tandem to operate multiple Lunar surface elements on a single mission with each element designed by a different company or country with unique architectures, hardware, and interfaces.</a:t>
            </a:r>
            <a:endParaRPr lang="en-US" dirty="0">
              <a:ln>
                <a:solidFill>
                  <a:prstClr val="white">
                    <a:lumMod val="75000"/>
                    <a:lumOff val="25000"/>
                    <a:alpha val="10000"/>
                  </a:prst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prstClr val="white">
                    <a:alpha val="30000"/>
                  </a:prstClr>
                </a:outerShdw>
              </a:effectLst>
              <a:latin typeface="Arial Narrow"/>
              <a:cs typeface="Arial"/>
            </a:endParaRPr>
          </a:p>
          <a:p>
            <a:pPr marL="37465" indent="0">
              <a:spcBef>
                <a:spcPts val="100"/>
              </a:spcBef>
              <a:spcAft>
                <a:spcPts val="0"/>
              </a:spcAft>
              <a:buNone/>
            </a:pPr>
            <a:endParaRPr lang="en-US" sz="1800" dirty="0">
              <a:ln>
                <a:solidFill>
                  <a:prstClr val="white">
                    <a:lumMod val="75000"/>
                    <a:lumOff val="25000"/>
                    <a:alpha val="10000"/>
                  </a:prstClr>
                </a:solidFill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594995-957B-4E76-9572-9BB8458A1AE5}"/>
              </a:ext>
            </a:extLst>
          </p:cNvPr>
          <p:cNvSpPr txBox="1"/>
          <p:nvPr/>
        </p:nvSpPr>
        <p:spPr>
          <a:xfrm>
            <a:off x="7905041" y="1497036"/>
            <a:ext cx="1434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8974E95-E702-4D6A-8419-EF7D81F8A0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905" t="11211" r="20603"/>
          <a:stretch/>
        </p:blipFill>
        <p:spPr>
          <a:xfrm>
            <a:off x="7373816" y="1421448"/>
            <a:ext cx="991433" cy="8465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FF402B9-A4EE-4C57-955F-EB18CAC33452}"/>
              </a:ext>
            </a:extLst>
          </p:cNvPr>
          <p:cNvSpPr txBox="1"/>
          <p:nvPr/>
        </p:nvSpPr>
        <p:spPr>
          <a:xfrm>
            <a:off x="6962643" y="2039891"/>
            <a:ext cx="14346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Gateway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AFDA793-1037-4617-B34F-D293D4EF36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095" r="26340" b="4667"/>
          <a:stretch/>
        </p:blipFill>
        <p:spPr>
          <a:xfrm flipH="1">
            <a:off x="10765795" y="1559770"/>
            <a:ext cx="283969" cy="159211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05FF428-6E8A-49FD-8619-83372EF14D16}"/>
              </a:ext>
            </a:extLst>
          </p:cNvPr>
          <p:cNvSpPr txBox="1"/>
          <p:nvPr/>
        </p:nvSpPr>
        <p:spPr>
          <a:xfrm>
            <a:off x="10443021" y="3161196"/>
            <a:ext cx="1777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Landing System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05674C3-6B1C-42EA-BFB0-6D912ABFF64D}"/>
              </a:ext>
            </a:extLst>
          </p:cNvPr>
          <p:cNvCxnSpPr/>
          <p:nvPr/>
        </p:nvCxnSpPr>
        <p:spPr>
          <a:xfrm flipH="1">
            <a:off x="3732028" y="3567499"/>
            <a:ext cx="999460" cy="930073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35ADC2F-DD43-63E9-3D3D-F16DD45D9F60}"/>
              </a:ext>
            </a:extLst>
          </p:cNvPr>
          <p:cNvCxnSpPr>
            <a:cxnSpLocks/>
          </p:cNvCxnSpPr>
          <p:nvPr/>
        </p:nvCxnSpPr>
        <p:spPr>
          <a:xfrm>
            <a:off x="4338084" y="2424223"/>
            <a:ext cx="392975" cy="392617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C84A743-D6A9-F8DC-7E0C-4E36318B435E}"/>
              </a:ext>
            </a:extLst>
          </p:cNvPr>
          <p:cNvCxnSpPr>
            <a:cxnSpLocks/>
          </p:cNvCxnSpPr>
          <p:nvPr/>
        </p:nvCxnSpPr>
        <p:spPr>
          <a:xfrm flipH="1">
            <a:off x="6335915" y="2424223"/>
            <a:ext cx="2308355" cy="32961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7EC1442-A534-51E4-8888-6986E5554A02}"/>
              </a:ext>
            </a:extLst>
          </p:cNvPr>
          <p:cNvCxnSpPr>
            <a:cxnSpLocks/>
          </p:cNvCxnSpPr>
          <p:nvPr/>
        </p:nvCxnSpPr>
        <p:spPr>
          <a:xfrm flipH="1">
            <a:off x="5278017" y="3024121"/>
            <a:ext cx="3366253" cy="189875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EA9EA62-1FEE-0405-C8E6-46C73CFC2680}"/>
              </a:ext>
            </a:extLst>
          </p:cNvPr>
          <p:cNvCxnSpPr>
            <a:cxnSpLocks/>
          </p:cNvCxnSpPr>
          <p:nvPr/>
        </p:nvCxnSpPr>
        <p:spPr>
          <a:xfrm>
            <a:off x="9140016" y="3289378"/>
            <a:ext cx="717675" cy="8215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4B1FEB3-DD3E-406F-3EAA-40AB22C5C291}"/>
              </a:ext>
            </a:extLst>
          </p:cNvPr>
          <p:cNvCxnSpPr>
            <a:cxnSpLocks/>
          </p:cNvCxnSpPr>
          <p:nvPr/>
        </p:nvCxnSpPr>
        <p:spPr>
          <a:xfrm flipH="1">
            <a:off x="1543462" y="2355827"/>
            <a:ext cx="1472548" cy="398006"/>
          </a:xfrm>
          <a:prstGeom prst="straightConnector1">
            <a:avLst/>
          </a:prstGeom>
          <a:ln>
            <a:solidFill>
              <a:srgbClr val="00B05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A5E5899-2476-57E2-C626-EEE2D2338285}"/>
              </a:ext>
            </a:extLst>
          </p:cNvPr>
          <p:cNvCxnSpPr>
            <a:cxnSpLocks/>
          </p:cNvCxnSpPr>
          <p:nvPr/>
        </p:nvCxnSpPr>
        <p:spPr>
          <a:xfrm flipH="1">
            <a:off x="5369442" y="4391247"/>
            <a:ext cx="4175105" cy="795712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FF6EECD-F016-D59D-F991-585C3467CA04}"/>
              </a:ext>
            </a:extLst>
          </p:cNvPr>
          <p:cNvCxnSpPr>
            <a:cxnSpLocks/>
          </p:cNvCxnSpPr>
          <p:nvPr/>
        </p:nvCxnSpPr>
        <p:spPr>
          <a:xfrm>
            <a:off x="1567165" y="3151794"/>
            <a:ext cx="1448845" cy="1284038"/>
          </a:xfrm>
          <a:prstGeom prst="straightConnector1">
            <a:avLst/>
          </a:prstGeom>
          <a:ln>
            <a:solidFill>
              <a:srgbClr val="00B05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F0CF00A-8379-6D9A-18D6-3250A1853F58}"/>
              </a:ext>
            </a:extLst>
          </p:cNvPr>
          <p:cNvCxnSpPr>
            <a:cxnSpLocks/>
          </p:cNvCxnSpPr>
          <p:nvPr/>
        </p:nvCxnSpPr>
        <p:spPr>
          <a:xfrm flipH="1">
            <a:off x="5145235" y="2211059"/>
            <a:ext cx="3499035" cy="220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3010742-8560-4B74-3449-93B0EEB2D588}"/>
              </a:ext>
            </a:extLst>
          </p:cNvPr>
          <p:cNvCxnSpPr>
            <a:cxnSpLocks/>
          </p:cNvCxnSpPr>
          <p:nvPr/>
        </p:nvCxnSpPr>
        <p:spPr>
          <a:xfrm flipH="1">
            <a:off x="11084984" y="3636667"/>
            <a:ext cx="247010" cy="444948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8032246-039C-454A-4802-BCFF714033ED}"/>
              </a:ext>
            </a:extLst>
          </p:cNvPr>
          <p:cNvCxnSpPr>
            <a:cxnSpLocks/>
          </p:cNvCxnSpPr>
          <p:nvPr/>
        </p:nvCxnSpPr>
        <p:spPr>
          <a:xfrm flipH="1">
            <a:off x="5337543" y="3429000"/>
            <a:ext cx="5368297" cy="1601709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A829D92-C8BF-F9B2-21A9-59D6FE368A7F}"/>
              </a:ext>
            </a:extLst>
          </p:cNvPr>
          <p:cNvCxnSpPr>
            <a:cxnSpLocks/>
          </p:cNvCxnSpPr>
          <p:nvPr/>
        </p:nvCxnSpPr>
        <p:spPr>
          <a:xfrm flipH="1" flipV="1">
            <a:off x="6337679" y="2927273"/>
            <a:ext cx="4368161" cy="13758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D054BFB-5FC3-C9D8-DC03-52F0643BC5B3}"/>
              </a:ext>
            </a:extLst>
          </p:cNvPr>
          <p:cNvCxnSpPr>
            <a:cxnSpLocks/>
          </p:cNvCxnSpPr>
          <p:nvPr/>
        </p:nvCxnSpPr>
        <p:spPr>
          <a:xfrm flipH="1">
            <a:off x="9941442" y="2424223"/>
            <a:ext cx="764398" cy="0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09B5ED4-A3D8-7004-6BAA-D4486989630B}"/>
              </a:ext>
            </a:extLst>
          </p:cNvPr>
          <p:cNvCxnSpPr>
            <a:cxnSpLocks/>
          </p:cNvCxnSpPr>
          <p:nvPr/>
        </p:nvCxnSpPr>
        <p:spPr>
          <a:xfrm flipH="1" flipV="1">
            <a:off x="4220120" y="1951482"/>
            <a:ext cx="6485720" cy="55600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93D186F-9959-6833-C9FA-1C0FDB29A40D}"/>
              </a:ext>
            </a:extLst>
          </p:cNvPr>
          <p:cNvCxnSpPr>
            <a:cxnSpLocks/>
          </p:cNvCxnSpPr>
          <p:nvPr/>
        </p:nvCxnSpPr>
        <p:spPr>
          <a:xfrm>
            <a:off x="4534571" y="2388856"/>
            <a:ext cx="5112778" cy="1823159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24" name="Straight Arrow Connector 1023">
            <a:extLst>
              <a:ext uri="{FF2B5EF4-FFF2-40B4-BE49-F238E27FC236}">
                <a16:creationId xmlns:a16="http://schemas.microsoft.com/office/drawing/2014/main" id="{C447C83E-B1F7-D83E-8192-6190DA454C77}"/>
              </a:ext>
            </a:extLst>
          </p:cNvPr>
          <p:cNvCxnSpPr>
            <a:cxnSpLocks/>
          </p:cNvCxnSpPr>
          <p:nvPr/>
        </p:nvCxnSpPr>
        <p:spPr>
          <a:xfrm flipH="1">
            <a:off x="3732028" y="4769963"/>
            <a:ext cx="698570" cy="0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03F68184-C8A8-4521-12EF-723F3BD8BE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97058" y="1839241"/>
            <a:ext cx="962025" cy="131445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25BC67E-9735-CB7E-6978-E952136440A7}"/>
              </a:ext>
            </a:extLst>
          </p:cNvPr>
          <p:cNvCxnSpPr>
            <a:cxnSpLocks/>
          </p:cNvCxnSpPr>
          <p:nvPr/>
        </p:nvCxnSpPr>
        <p:spPr>
          <a:xfrm>
            <a:off x="175646" y="5847244"/>
            <a:ext cx="569400" cy="0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7C74BC6-5A3E-A96D-7549-CD12E380742C}"/>
              </a:ext>
            </a:extLst>
          </p:cNvPr>
          <p:cNvCxnSpPr>
            <a:cxnSpLocks/>
          </p:cNvCxnSpPr>
          <p:nvPr/>
        </p:nvCxnSpPr>
        <p:spPr>
          <a:xfrm flipH="1">
            <a:off x="175646" y="6446030"/>
            <a:ext cx="554289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2C64EC3-F19A-589D-F607-008E25000305}"/>
              </a:ext>
            </a:extLst>
          </p:cNvPr>
          <p:cNvSpPr txBox="1"/>
          <p:nvPr/>
        </p:nvSpPr>
        <p:spPr>
          <a:xfrm>
            <a:off x="703447" y="5645163"/>
            <a:ext cx="28715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Arial"/>
                <a:cs typeface="Arial"/>
              </a:rPr>
              <a:t>Near-term (Early Ops, Art II – IV)</a:t>
            </a:r>
          </a:p>
          <a:p>
            <a:endParaRPr lang="en-US" sz="1200" dirty="0">
              <a:solidFill>
                <a:schemeClr val="tx2"/>
              </a:solidFill>
              <a:latin typeface="Arial"/>
              <a:cs typeface="Arial"/>
            </a:endParaRPr>
          </a:p>
          <a:p>
            <a:r>
              <a:rPr lang="en-US" sz="1200" dirty="0">
                <a:solidFill>
                  <a:schemeClr val="tx2"/>
                </a:solidFill>
                <a:latin typeface="Arial"/>
                <a:cs typeface="Arial"/>
              </a:rPr>
              <a:t>Mid-term (Rovers, Art V – VII)</a:t>
            </a:r>
          </a:p>
          <a:p>
            <a:endParaRPr lang="en-US" sz="1200" dirty="0">
              <a:solidFill>
                <a:schemeClr val="tx2"/>
              </a:solidFill>
              <a:latin typeface="Arial"/>
              <a:cs typeface="Arial"/>
            </a:endParaRPr>
          </a:p>
          <a:p>
            <a:r>
              <a:rPr lang="en-US" sz="1200" dirty="0">
                <a:solidFill>
                  <a:schemeClr val="tx2"/>
                </a:solidFill>
                <a:latin typeface="Arial"/>
                <a:cs typeface="Arial"/>
              </a:rPr>
              <a:t>Long-term (Base Camp, </a:t>
            </a:r>
            <a:r>
              <a:rPr lang="en-US" sz="1200" dirty="0" err="1">
                <a:solidFill>
                  <a:schemeClr val="tx2"/>
                </a:solidFill>
                <a:latin typeface="Arial"/>
                <a:cs typeface="Arial"/>
              </a:rPr>
              <a:t>Hab</a:t>
            </a:r>
            <a:r>
              <a:rPr lang="en-US" sz="1200" dirty="0">
                <a:solidFill>
                  <a:schemeClr val="tx2"/>
                </a:solidFill>
                <a:latin typeface="Arial"/>
                <a:cs typeface="Arial"/>
              </a:rPr>
              <a:t>, Art VIII+)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9BA209B-42C0-9941-11B1-8913C182EF1F}"/>
              </a:ext>
            </a:extLst>
          </p:cNvPr>
          <p:cNvCxnSpPr>
            <a:cxnSpLocks/>
          </p:cNvCxnSpPr>
          <p:nvPr/>
        </p:nvCxnSpPr>
        <p:spPr>
          <a:xfrm>
            <a:off x="175646" y="6152994"/>
            <a:ext cx="569400" cy="0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AE9551C-9629-7E39-D50E-0F21212BE3B8}"/>
              </a:ext>
            </a:extLst>
          </p:cNvPr>
          <p:cNvCxnSpPr>
            <a:cxnSpLocks/>
          </p:cNvCxnSpPr>
          <p:nvPr/>
        </p:nvCxnSpPr>
        <p:spPr>
          <a:xfrm flipH="1">
            <a:off x="1633491" y="2316890"/>
            <a:ext cx="7024746" cy="5952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81D6794-FA9E-4F10-2C9C-4CD47DA378E5}"/>
              </a:ext>
            </a:extLst>
          </p:cNvPr>
          <p:cNvCxnSpPr>
            <a:cxnSpLocks/>
          </p:cNvCxnSpPr>
          <p:nvPr/>
        </p:nvCxnSpPr>
        <p:spPr>
          <a:xfrm flipH="1" flipV="1">
            <a:off x="1662187" y="3051086"/>
            <a:ext cx="2903532" cy="110110"/>
          </a:xfrm>
          <a:prstGeom prst="straightConnector1">
            <a:avLst/>
          </a:prstGeom>
          <a:ln>
            <a:solidFill>
              <a:srgbClr val="00B050"/>
            </a:solidFill>
            <a:prstDash val="solid"/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005CC5F-AFE7-E1B2-4A3B-9FAA412218E3}"/>
              </a:ext>
            </a:extLst>
          </p:cNvPr>
          <p:cNvCxnSpPr>
            <a:cxnSpLocks/>
          </p:cNvCxnSpPr>
          <p:nvPr/>
        </p:nvCxnSpPr>
        <p:spPr>
          <a:xfrm>
            <a:off x="6335915" y="3636667"/>
            <a:ext cx="3208632" cy="635082"/>
          </a:xfrm>
          <a:prstGeom prst="straightConnector1">
            <a:avLst/>
          </a:prstGeom>
          <a:ln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BC75B17B-322A-E664-D33B-126768633132}"/>
              </a:ext>
            </a:extLst>
          </p:cNvPr>
          <p:cNvSpPr txBox="1"/>
          <p:nvPr/>
        </p:nvSpPr>
        <p:spPr>
          <a:xfrm>
            <a:off x="8658237" y="6331352"/>
            <a:ext cx="2176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[] </a:t>
            </a:r>
            <a:r>
              <a:rPr lang="en-US" dirty="0" err="1"/>
              <a:t>LuCCI</a:t>
            </a:r>
            <a:r>
              <a:rPr lang="en-US" dirty="0"/>
              <a:t> - </a:t>
            </a:r>
            <a:r>
              <a:rPr lang="en-US" dirty="0">
                <a:solidFill>
                  <a:schemeClr val="tx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NTRS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60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CUI Cover Page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43D56C53-CFFC-3548-9FF6-13264B3BAF15}"/>
    </a:ext>
  </a:extLst>
</a:theme>
</file>

<file path=ppt/theme/theme2.xml><?xml version="1.0" encoding="utf-8"?>
<a:theme xmlns:a="http://schemas.openxmlformats.org/drawingml/2006/main" name="EA - Title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F1438522-1E4D-0E47-8195-B99E809F7365}"/>
    </a:ext>
  </a:extLst>
</a:theme>
</file>

<file path=ppt/theme/theme3.xml><?xml version="1.0" encoding="utf-8"?>
<a:theme xmlns:a="http://schemas.openxmlformats.org/drawingml/2006/main" name="ER - Title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6179C1F3-66F2-F74E-9781-E9591EE58163}"/>
    </a:ext>
  </a:extLst>
</a:theme>
</file>

<file path=ppt/theme/theme4.xml><?xml version="1.0" encoding="utf-8"?>
<a:theme xmlns:a="http://schemas.openxmlformats.org/drawingml/2006/main" name="ER - Title - Light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098B6748-38D6-394F-AFBA-EDD8C9A525BD}"/>
    </a:ext>
  </a:extLst>
</a:theme>
</file>

<file path=ppt/theme/theme5.xml><?xml version="1.0" encoding="utf-8"?>
<a:theme xmlns:a="http://schemas.openxmlformats.org/drawingml/2006/main" name="ER - Content Slides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CFE01450-46D8-4A47-82F6-412BC48F1475}"/>
    </a:ext>
  </a:extLst>
</a:theme>
</file>

<file path=ppt/theme/theme6.xml><?xml version="1.0" encoding="utf-8"?>
<a:theme xmlns:a="http://schemas.openxmlformats.org/drawingml/2006/main" name="ER - Section Breaks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213DBB05-A122-0842-99D4-4D808055B744}"/>
    </a:ext>
  </a:extLst>
</a:theme>
</file>

<file path=ppt/theme/theme7.xml><?xml version="1.0" encoding="utf-8"?>
<a:theme xmlns:a="http://schemas.openxmlformats.org/drawingml/2006/main" name="ER - Content Slides - Light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ABB4F5C5-0F18-B04D-B565-CED0F2BDFEDD}"/>
    </a:ext>
  </a:extLst>
</a:theme>
</file>

<file path=ppt/theme/theme8.xml><?xml version="1.0" encoding="utf-8"?>
<a:theme xmlns:a="http://schemas.openxmlformats.org/drawingml/2006/main" name="ER - Section Breaks - Light">
  <a:themeElements>
    <a:clrScheme name="ER_Color_Palette">
      <a:dk1>
        <a:srgbClr val="000000"/>
      </a:dk1>
      <a:lt1>
        <a:srgbClr val="FFFFFF"/>
      </a:lt1>
      <a:dk2>
        <a:srgbClr val="959595"/>
      </a:dk2>
      <a:lt2>
        <a:srgbClr val="E1E1E1"/>
      </a:lt2>
      <a:accent1>
        <a:srgbClr val="241E60"/>
      </a:accent1>
      <a:accent2>
        <a:srgbClr val="B52329"/>
      </a:accent2>
      <a:accent3>
        <a:srgbClr val="F3CE25"/>
      </a:accent3>
      <a:accent4>
        <a:srgbClr val="FED9CC"/>
      </a:accent4>
      <a:accent5>
        <a:srgbClr val="91908F"/>
      </a:accent5>
      <a:accent6>
        <a:srgbClr val="FECF7D"/>
      </a:accent6>
      <a:hlink>
        <a:srgbClr val="0055DE"/>
      </a:hlink>
      <a:folHlink>
        <a:srgbClr val="BD92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_EA_ER_PPT_Template_MASTER.pptx" id="{C5D48322-935F-3042-BDCC-95EFECB08CCD}" vid="{DAF0E5FC-8E45-614D-B91C-2EED6CE639EF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C8F7DED612D94FA60C7C66DD828EA2" ma:contentTypeVersion="17" ma:contentTypeDescription="Create a new document." ma:contentTypeScope="" ma:versionID="6bf4bea36c524f9083ddbe291489dc63">
  <xsd:schema xmlns:xsd="http://www.w3.org/2001/XMLSchema" xmlns:xs="http://www.w3.org/2001/XMLSchema" xmlns:p="http://schemas.microsoft.com/office/2006/metadata/properties" xmlns:ns2="5ec83655-03e6-455f-961e-9178d187be2e" xmlns:ns3="b572d4d7-d8dd-49d5-bdd1-d2a94c092d30" xmlns:ns4="d900e117-17a0-4b24-9e47-511ef1d02c43" targetNamespace="http://schemas.microsoft.com/office/2006/metadata/properties" ma:root="true" ma:fieldsID="50ea35c0c6f2e27b493101fb7d0147bf" ns2:_="" ns3:_="" ns4:_="">
    <xsd:import namespace="5ec83655-03e6-455f-961e-9178d187be2e"/>
    <xsd:import namespace="b572d4d7-d8dd-49d5-bdd1-d2a94c092d3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c83655-03e6-455f-961e-9178d187be2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72d4d7-d8dd-49d5-bdd1-d2a94c092d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f5bcaae-5b33-44c1-a148-12936e7a6752}" ma:internalName="TaxCatchAll" ma:showField="CatchAllData" ma:web="5ec83655-03e6-455f-961e-9178d187be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572d4d7-d8dd-49d5-bdd1-d2a94c092d30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Props1.xml><?xml version="1.0" encoding="utf-8"?>
<ds:datastoreItem xmlns:ds="http://schemas.openxmlformats.org/officeDocument/2006/customXml" ds:itemID="{CC81CB4B-E39D-4787-888A-4229F96B21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c83655-03e6-455f-961e-9178d187be2e"/>
    <ds:schemaRef ds:uri="b572d4d7-d8dd-49d5-bdd1-d2a94c092d30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73E838-5422-4A3E-9216-AA05880395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BD5E6C-0835-4781-A7A7-8F5F79E69409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  <ds:schemaRef ds:uri="http://www.w3.org/XML/1998/namespace"/>
    <ds:schemaRef ds:uri="d900e117-17a0-4b24-9e47-511ef1d02c43"/>
    <ds:schemaRef ds:uri="b572d4d7-d8dd-49d5-bdd1-d2a94c092d30"/>
    <ds:schemaRef ds:uri="5ec83655-03e6-455f-961e-9178d187be2e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2024_EA_ER_PPT_Template_MASTER</Template>
  <TotalTime>315</TotalTime>
  <Words>989</Words>
  <Application>Microsoft Macintosh PowerPoint</Application>
  <PresentationFormat>Widescreen</PresentationFormat>
  <Paragraphs>203</Paragraphs>
  <Slides>25</Slides>
  <Notes>16</Notes>
  <HiddenSlides>2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25</vt:i4>
      </vt:variant>
    </vt:vector>
  </HeadingPairs>
  <TitlesOfParts>
    <vt:vector size="43" baseType="lpstr">
      <vt:lpstr>Aptos</vt:lpstr>
      <vt:lpstr>Arial</vt:lpstr>
      <vt:lpstr>Arial Narrow</vt:lpstr>
      <vt:lpstr>Book Antiqua</vt:lpstr>
      <vt:lpstr>Calibri</vt:lpstr>
      <vt:lpstr>Helvetica</vt:lpstr>
      <vt:lpstr>Roboto</vt:lpstr>
      <vt:lpstr>System Font Regular</vt:lpstr>
      <vt:lpstr>Times New Roman</vt:lpstr>
      <vt:lpstr>Wingdings</vt:lpstr>
      <vt:lpstr>CUI Cover Page</vt:lpstr>
      <vt:lpstr>EA - Title</vt:lpstr>
      <vt:lpstr>ER - Title</vt:lpstr>
      <vt:lpstr>ER - Title - Light</vt:lpstr>
      <vt:lpstr>ER - Content Slides</vt:lpstr>
      <vt:lpstr>ER - Section Breaks</vt:lpstr>
      <vt:lpstr>ER - Content Slides - Light</vt:lpstr>
      <vt:lpstr>ER - Section Breaks - Light</vt:lpstr>
      <vt:lpstr>JSC Robotics: iMETRO The Integrated Mobile Evaluation Testbed for Robotics Operations (iMETRO) Facility</vt:lpstr>
      <vt:lpstr>NASA Moon to Mars Architecture</vt:lpstr>
      <vt:lpstr>Moon to Mars Architecture Recurring Tenets</vt:lpstr>
      <vt:lpstr>Crew Time Estimates</vt:lpstr>
      <vt:lpstr>Integrated Mobile Evaluation Testbed for Robotic Operations (iMETRO)</vt:lpstr>
      <vt:lpstr>Components of iMETRO Facility</vt:lpstr>
      <vt:lpstr>iMETRO Robots</vt:lpstr>
      <vt:lpstr>ROS2 Software Stack</vt:lpstr>
      <vt:lpstr>iMETRO Applications: ISS MERLIN Freezer Example</vt:lpstr>
      <vt:lpstr>iMETRO Applications</vt:lpstr>
      <vt:lpstr>iMETRO Applications: Surface Vehicle Hatch Mockups</vt:lpstr>
      <vt:lpstr>True Digital Twin: Simulation + Hardware in the Loop</vt:lpstr>
      <vt:lpstr>PowerPoint Presentation</vt:lpstr>
      <vt:lpstr>Open Source Software</vt:lpstr>
      <vt:lpstr>Configuration Management and Distribution</vt:lpstr>
      <vt:lpstr>Mockups described via URDF</vt:lpstr>
      <vt:lpstr>Kinematic Simulation</vt:lpstr>
      <vt:lpstr>Next Steps: Dynamic Simulation Support</vt:lpstr>
      <vt:lpstr>iMETRO Contact Information</vt:lpstr>
      <vt:lpstr>Backup Slides</vt:lpstr>
      <vt:lpstr>Single Arm on a Rail </vt:lpstr>
      <vt:lpstr>IVR Mobile Dual Arm System</vt:lpstr>
      <vt:lpstr>Modular End Effectors</vt:lpstr>
      <vt:lpstr>Moon to Mars Sub Architectures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JSC Robotics: iMETRO The Integrated Mobile Evaluation Testbed for Robotics Operations (iMETRO) Facility</dc:title>
  <dc:creator/>
  <cp:lastModifiedBy>Zemler, Emma (JSC-ER411)</cp:lastModifiedBy>
  <cp:revision>9</cp:revision>
  <dcterms:created xsi:type="dcterms:W3CDTF">2025-04-14T22:20:49Z</dcterms:created>
  <dcterms:modified xsi:type="dcterms:W3CDTF">2025-04-17T14:33:02Z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0x01010099C8F7DED612D94FA60C7C66DD828EA2</vt:lpwstr>
  </property>
  <property fmtid="{D5CDD505-2E9C-101B-9397-08002B2CF9AE}" pid="3" name="MediaServiceImageTags">
    <vt:lpwstr/>
  </property>
</Properties>
</file>