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944" r:id="rId4"/>
  </p:sldMasterIdLst>
  <p:notesMasterIdLst>
    <p:notesMasterId r:id="rId13"/>
  </p:notesMasterIdLst>
  <p:handoutMasterIdLst>
    <p:handoutMasterId r:id="rId14"/>
  </p:handoutMasterIdLst>
  <p:sldIdLst>
    <p:sldId id="362" r:id="rId5"/>
    <p:sldId id="19158" r:id="rId6"/>
    <p:sldId id="462" r:id="rId7"/>
    <p:sldId id="19154" r:id="rId8"/>
    <p:sldId id="19155" r:id="rId9"/>
    <p:sldId id="463" r:id="rId10"/>
    <p:sldId id="464" r:id="rId11"/>
    <p:sldId id="19157" r:id="rId12"/>
  </p:sldIdLst>
  <p:sldSz cx="9144000" cy="5143500" type="screen16x9"/>
  <p:notesSz cx="9296400" cy="7010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79272284-0535-734B-88C8-927C524C6C6B}">
          <p14:sldIdLst>
            <p14:sldId id="362"/>
            <p14:sldId id="19158"/>
            <p14:sldId id="462"/>
            <p14:sldId id="19154"/>
            <p14:sldId id="19155"/>
            <p14:sldId id="463"/>
            <p14:sldId id="464"/>
            <p14:sldId id="1915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96" userDrawn="1">
          <p15:clr>
            <a:srgbClr val="A4A3A4"/>
          </p15:clr>
        </p15:guide>
        <p15:guide id="2" pos="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Microsoft Office User" initials="Office [12]" lastIdx="1" clrIdx="6"/>
  <p:cmAuthor id="1" name="Microsoft Office User" initials="Office" lastIdx="14" clrIdx="0"/>
  <p:cmAuthor id="8" name="Microsoft Office User" initials="MOU" lastIdx="1" clrIdx="7">
    <p:extLst>
      <p:ext uri="{19B8F6BF-5375-455C-9EA6-DF929625EA0E}">
        <p15:presenceInfo xmlns:p15="http://schemas.microsoft.com/office/powerpoint/2012/main" userId="Microsoft Office User" providerId="None"/>
      </p:ext>
    </p:extLst>
  </p:cmAuthor>
  <p:cmAuthor id="2" name="Microsoft Office User" initials="Office [4]" lastIdx="1" clrIdx="1"/>
  <p:cmAuthor id="3" name="Microsoft Office User" initials="Office [5]" lastIdx="1" clrIdx="2"/>
  <p:cmAuthor id="4" name="Microsoft Office User" initials="Office [6]" lastIdx="1" clrIdx="3"/>
  <p:cmAuthor id="5" name="Microsoft Office User" initials="Office [10]" lastIdx="1" clrIdx="4"/>
  <p:cmAuthor id="6" name="Microsoft Office User" initials="Office [11]" lastIdx="1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gray"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62A1"/>
    <a:srgbClr val="00CAE1"/>
    <a:srgbClr val="8AB0D2"/>
    <a:srgbClr val="3A9836"/>
    <a:srgbClr val="1C4F1F"/>
    <a:srgbClr val="474715"/>
    <a:srgbClr val="F9D359"/>
    <a:srgbClr val="007EBE"/>
    <a:srgbClr val="5789BA"/>
    <a:srgbClr val="6295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992F49-1DAB-4E7B-9AE7-F93911519089}" v="18" dt="2025-04-23T16:02:02.166"/>
    <p1510:client id="{2B6F6D8F-BAFA-4A46-B504-8214EE7A78B0}" v="4" dt="2025-04-23T22:52:19.5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31"/>
    <p:restoredTop sz="85159" autoAdjust="0"/>
  </p:normalViewPr>
  <p:slideViewPr>
    <p:cSldViewPr snapToGrid="0">
      <p:cViewPr varScale="1">
        <p:scale>
          <a:sx n="119" d="100"/>
          <a:sy n="119" d="100"/>
        </p:scale>
        <p:origin x="374" y="82"/>
      </p:cViewPr>
      <p:guideLst>
        <p:guide orient="horz" pos="396"/>
        <p:guide pos="7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9" d="100"/>
        <a:sy n="159" d="100"/>
      </p:scale>
      <p:origin x="0" y="0"/>
    </p:cViewPr>
  </p:sorterViewPr>
  <p:notesViewPr>
    <p:cSldViewPr snapToGrid="0">
      <p:cViewPr varScale="1">
        <p:scale>
          <a:sx n="187" d="100"/>
          <a:sy n="187" d="100"/>
        </p:scale>
        <p:origin x="1792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29282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5014" y="0"/>
            <a:ext cx="4029282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fld id="{A8B5723F-F14F-AA46-986E-112904F5C519}" type="datetimeFigureOut">
              <a:rPr lang="en-US"/>
              <a:pPr>
                <a:defRPr/>
              </a:pPr>
              <a:t>4/23/2025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658443"/>
            <a:ext cx="4029282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5014" y="6658443"/>
            <a:ext cx="4029282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fld id="{5E824854-BE98-284D-9E15-7697A6AF47C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04803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29282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014" y="0"/>
            <a:ext cx="4029282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fld id="{FFA322D1-43A3-7E43-B451-B80F7106B8BB}" type="datetimeFigureOut">
              <a:rPr lang="en-US"/>
              <a:pPr>
                <a:defRPr/>
              </a:pPr>
              <a:t>4/23/2025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482" y="3330419"/>
            <a:ext cx="7435436" cy="31544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658443"/>
            <a:ext cx="4029282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014" y="6658443"/>
            <a:ext cx="4029282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ＭＳ Ｐゴシック" pitchFamily="-110" charset="-128"/>
                <a:cs typeface="+mn-cs"/>
              </a:defRPr>
            </a:lvl1pPr>
          </a:lstStyle>
          <a:p>
            <a:pPr>
              <a:defRPr/>
            </a:pPr>
            <a:fld id="{C27A87ED-E98E-0447-BD3C-01CD494A19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06602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27A87ED-E98E-0447-BD3C-01CD494A1967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0458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27A87ED-E98E-0447-BD3C-01CD494A1967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1277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27A87ED-E98E-0447-BD3C-01CD494A1967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3692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27A87ED-E98E-0447-BD3C-01CD494A1967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5507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27A87ED-E98E-0447-BD3C-01CD494A1967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8927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2 Program 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9CEE59-CD88-F145-990A-47936EE148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15625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Rectangle 9"/>
          <p:cNvSpPr>
            <a:spLocks noChangeArrowheads="1"/>
          </p:cNvSpPr>
          <p:nvPr userDrawn="1"/>
        </p:nvSpPr>
        <p:spPr bwMode="auto">
          <a:xfrm>
            <a:off x="209668" y="4811713"/>
            <a:ext cx="88517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algn="l">
              <a:defRPr/>
            </a:pPr>
            <a:r>
              <a:rPr lang="en-US" altLang="en-US" sz="800" dirty="0">
                <a:solidFill>
                  <a:schemeClr val="bg1"/>
                </a:solidFill>
                <a:latin typeface="HelveticaNeueLT Std Med"/>
                <a:cs typeface="HelveticaNeueLT Std Med"/>
              </a:rPr>
              <a:t>www.nasa.gov</a:t>
            </a:r>
          </a:p>
        </p:txBody>
      </p:sp>
      <p:pic>
        <p:nvPicPr>
          <p:cNvPr id="20" name="Picture 19" descr=" NASA Logo RGB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98520" y="217488"/>
            <a:ext cx="791009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20"/>
          <p:cNvSpPr>
            <a:spLocks noChangeArrowheads="1"/>
          </p:cNvSpPr>
          <p:nvPr userDrawn="1"/>
        </p:nvSpPr>
        <p:spPr bwMode="auto">
          <a:xfrm>
            <a:off x="199508" y="459823"/>
            <a:ext cx="231775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>
              <a:defRPr/>
            </a:pPr>
            <a:r>
              <a:rPr lang="en-US" altLang="en-US" sz="800" dirty="0">
                <a:solidFill>
                  <a:schemeClr val="bg1"/>
                </a:solidFill>
                <a:cs typeface="Arial" charset="0"/>
              </a:rPr>
              <a:t>National Aeronautics and Space Administration </a:t>
            </a:r>
          </a:p>
        </p:txBody>
      </p:sp>
      <p:sp>
        <p:nvSpPr>
          <p:cNvPr id="22" name="Title 1"/>
          <p:cNvSpPr>
            <a:spLocks noGrp="1"/>
          </p:cNvSpPr>
          <p:nvPr>
            <p:ph type="title" hasCustomPrompt="1"/>
          </p:nvPr>
        </p:nvSpPr>
        <p:spPr>
          <a:xfrm>
            <a:off x="209668" y="2381271"/>
            <a:ext cx="8337432" cy="769721"/>
          </a:xfrm>
          <a:prstGeom prst="rect">
            <a:avLst/>
          </a:prstGeom>
        </p:spPr>
        <p:txBody>
          <a:bodyPr vert="horz"/>
          <a:lstStyle>
            <a:lvl1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defRPr sz="20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70000"/>
                    </a:prstClr>
                  </a:outerShdw>
                </a:effectLst>
              </a:defRPr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209668" y="3513936"/>
            <a:ext cx="2528944" cy="780312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400" b="1" baseline="0">
                <a:solidFill>
                  <a:srgbClr val="15A4F5"/>
                </a:solidFill>
                <a:effectLst>
                  <a:outerShdw blurRad="454025" dist="114300" dir="2700000" algn="tl" rotWithShape="0">
                    <a:srgbClr val="000000">
                      <a:alpha val="86000"/>
                    </a:srgbClr>
                  </a:outerShdw>
                </a:effectLst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351" y="937349"/>
            <a:ext cx="3399049" cy="89143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DAB4F29-2FD5-4541-9954-DCE415CD598B}"/>
              </a:ext>
            </a:extLst>
          </p:cNvPr>
          <p:cNvSpPr txBox="1">
            <a:spLocks/>
          </p:cNvSpPr>
          <p:nvPr userDrawn="1"/>
        </p:nvSpPr>
        <p:spPr>
          <a:xfrm>
            <a:off x="212326" y="2381272"/>
            <a:ext cx="8337432" cy="769721"/>
          </a:xfrm>
          <a:prstGeom prst="rect">
            <a:avLst/>
          </a:prstGeom>
        </p:spPr>
        <p:txBody>
          <a:bodyPr vert="horz"/>
          <a:lstStyle>
            <a:lvl1pPr algn="l" rtl="0" eaLnBrk="1" fontAlgn="base" hangingPunct="1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defRPr sz="20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70000"/>
                    </a:prstClr>
                  </a:outerShdw>
                </a:effectLst>
                <a:latin typeface="+mj-lt"/>
                <a:ea typeface="ＭＳ Ｐゴシック" pitchFamily="-109" charset="-128"/>
                <a:cs typeface="ＭＳ Ｐゴシック" pitchFamily="-109" charset="-128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9pPr>
          </a:lstStyle>
          <a:p>
            <a:r>
              <a:rPr lang="en-US" kern="0"/>
              <a:t>   </a:t>
            </a: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34644923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8">
          <p15:clr>
            <a:srgbClr val="FBAE40"/>
          </p15:clr>
        </p15:guide>
        <p15:guide id="2" pos="19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2 Program 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88899" y="0"/>
            <a:ext cx="9231282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9"/>
          <p:cNvSpPr>
            <a:spLocks noChangeArrowheads="1"/>
          </p:cNvSpPr>
          <p:nvPr userDrawn="1"/>
        </p:nvSpPr>
        <p:spPr bwMode="auto">
          <a:xfrm>
            <a:off x="209668" y="4811713"/>
            <a:ext cx="88517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 algn="l">
              <a:defRPr/>
            </a:pPr>
            <a:r>
              <a:rPr lang="en-US" altLang="en-US" sz="800" dirty="0">
                <a:solidFill>
                  <a:schemeClr val="tx1"/>
                </a:solidFill>
                <a:effectLst/>
                <a:latin typeface="HelveticaNeueLT Std Med"/>
                <a:cs typeface="HelveticaNeueLT Std Med"/>
              </a:rPr>
              <a:t>www.nasa.gov</a:t>
            </a:r>
          </a:p>
        </p:txBody>
      </p:sp>
      <p:pic>
        <p:nvPicPr>
          <p:cNvPr id="20" name="Picture 19" descr=" NASA Logo RGB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98520" y="217488"/>
            <a:ext cx="791009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20"/>
          <p:cNvSpPr>
            <a:spLocks noChangeArrowheads="1"/>
          </p:cNvSpPr>
          <p:nvPr userDrawn="1"/>
        </p:nvSpPr>
        <p:spPr bwMode="auto">
          <a:xfrm>
            <a:off x="199508" y="459823"/>
            <a:ext cx="231775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10" charset="-128"/>
              </a:defRPr>
            </a:lvl9pPr>
          </a:lstStyle>
          <a:p>
            <a:pPr>
              <a:defRPr/>
            </a:pPr>
            <a:r>
              <a:rPr lang="en-US" altLang="en-US" sz="800" dirty="0">
                <a:solidFill>
                  <a:schemeClr val="bg1"/>
                </a:solidFill>
                <a:cs typeface="Arial" charset="0"/>
              </a:rPr>
              <a:t>National Aeronautics and Space Administration </a:t>
            </a:r>
          </a:p>
        </p:txBody>
      </p:sp>
      <p:sp>
        <p:nvSpPr>
          <p:cNvPr id="22" name="Title 1"/>
          <p:cNvSpPr>
            <a:spLocks noGrp="1"/>
          </p:cNvSpPr>
          <p:nvPr>
            <p:ph type="title" hasCustomPrompt="1"/>
          </p:nvPr>
        </p:nvSpPr>
        <p:spPr>
          <a:xfrm>
            <a:off x="209668" y="2742060"/>
            <a:ext cx="8337432" cy="769721"/>
          </a:xfrm>
          <a:prstGeom prst="rect">
            <a:avLst/>
          </a:prstGeom>
        </p:spPr>
        <p:txBody>
          <a:bodyPr vert="horz"/>
          <a:lstStyle>
            <a:lvl1pPr algn="l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defRPr sz="20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70000"/>
                    </a:prstClr>
                  </a:outerShdw>
                </a:effectLst>
              </a:defRPr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209668" y="4013200"/>
            <a:ext cx="2528944" cy="607370"/>
          </a:xfrm>
          <a:prstGeom prst="rect">
            <a:avLst/>
          </a:prstGeom>
        </p:spPr>
        <p:txBody>
          <a:bodyPr vert="horz"/>
          <a:lstStyle>
            <a:lvl1pPr marL="0" indent="0" algn="l">
              <a:buNone/>
              <a:defRPr sz="1400" b="1" baseline="0">
                <a:solidFill>
                  <a:schemeClr val="tx1"/>
                </a:solidFill>
                <a:effectLst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351" y="937349"/>
            <a:ext cx="3399049" cy="891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1317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8">
          <p15:clr>
            <a:srgbClr val="FBAE40"/>
          </p15:clr>
        </p15:guide>
        <p15:guide id="2" pos="19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utline/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056" y="84535"/>
            <a:ext cx="6885571" cy="510778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34905" y="657402"/>
            <a:ext cx="6904721" cy="4166054"/>
          </a:xfrm>
          <a:prstGeom prst="rect">
            <a:avLst/>
          </a:prstGeom>
        </p:spPr>
        <p:txBody>
          <a:bodyPr vert="horz"/>
          <a:lstStyle>
            <a:lvl1pPr marL="274320" indent="-27432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130000"/>
              <a:buFont typeface="Wingdings" charset="2"/>
              <a:buChar char="§"/>
              <a:defRPr sz="1800" b="1" baseline="0">
                <a:solidFill>
                  <a:srgbClr val="666666"/>
                </a:solidFill>
                <a:latin typeface="Arial"/>
              </a:defRPr>
            </a:lvl1pPr>
            <a:lvl2pPr marL="274320" indent="0">
              <a:spcBef>
                <a:spcPts val="600"/>
              </a:spcBef>
              <a:buFontTx/>
              <a:buNone/>
              <a:defRPr sz="1400" b="1" baseline="0">
                <a:solidFill>
                  <a:schemeClr val="accent2"/>
                </a:solidFill>
              </a:defRPr>
            </a:lvl2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118907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056" y="84535"/>
            <a:ext cx="6901837" cy="510778"/>
          </a:xfrm>
          <a:prstGeom prst="rect">
            <a:avLst/>
          </a:prstGeom>
        </p:spPr>
        <p:txBody>
          <a:bodyPr vert="horz"/>
          <a:lstStyle>
            <a:lvl1pPr algn="l">
              <a:defRPr sz="2400" b="1">
                <a:solidFill>
                  <a:srgbClr val="00599B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68277" y="655412"/>
            <a:ext cx="8739271" cy="4238663"/>
          </a:xfrm>
          <a:prstGeom prst="rect">
            <a:avLst/>
          </a:prstGeom>
        </p:spPr>
        <p:txBody>
          <a:bodyPr vert="horz"/>
          <a:lstStyle>
            <a:lvl1pPr marL="256032" indent="-25603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50000"/>
              <a:buFont typeface="Wingdings" charset="2"/>
              <a:buChar char="§"/>
              <a:defRPr sz="1800" b="1" baseline="0">
                <a:solidFill>
                  <a:schemeClr val="accent2"/>
                </a:solidFill>
              </a:defRPr>
            </a:lvl1pPr>
            <a:lvl2pPr marL="452438" indent="-168275">
              <a:buClr>
                <a:schemeClr val="accent2"/>
              </a:buClr>
              <a:buFont typeface="Wingdings" charset="2"/>
              <a:buChar char="§"/>
              <a:defRPr sz="1600"/>
            </a:lvl2pPr>
            <a:lvl3pPr marL="630238" indent="-177800">
              <a:buFont typeface="Arial"/>
              <a:buChar char="•"/>
              <a:defRPr sz="1400"/>
            </a:lvl3pPr>
            <a:lvl4pPr marL="798513" indent="-168275">
              <a:defRPr sz="1200"/>
            </a:lvl4pPr>
            <a:lvl5pPr marL="914400" indent="-115888">
              <a:defRPr sz="10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45921638"/>
      </p:ext>
    </p:extLst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etrics Quad Chart Form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4584700" y="663906"/>
            <a:ext cx="14596" cy="4126458"/>
          </a:xfrm>
          <a:prstGeom prst="line">
            <a:avLst/>
          </a:prstGeom>
          <a:ln w="12700">
            <a:solidFill>
              <a:srgbClr val="6A6A6A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177800" y="2657189"/>
            <a:ext cx="8763000" cy="19050"/>
          </a:xfrm>
          <a:prstGeom prst="line">
            <a:avLst/>
          </a:prstGeom>
          <a:ln w="12700">
            <a:solidFill>
              <a:srgbClr val="6A6A6A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4054" y="82154"/>
            <a:ext cx="6915485" cy="439340"/>
          </a:xfrm>
          <a:prstGeom prst="rect">
            <a:avLst/>
          </a:prstGeom>
        </p:spPr>
        <p:txBody>
          <a:bodyPr vert="horz"/>
          <a:lstStyle>
            <a:lvl1pPr algn="l">
              <a:defRPr sz="2400" b="1" i="0">
                <a:solidFill>
                  <a:srgbClr val="00599B"/>
                </a:solidFill>
                <a:latin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35611"/>
      </p:ext>
    </p:extLst>
  </p:cSld>
  <p:clrMapOvr>
    <a:masterClrMapping/>
  </p:clrMapOvr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Metrics Quad Chart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4559300" y="671513"/>
            <a:ext cx="1588" cy="4200525"/>
          </a:xfrm>
          <a:prstGeom prst="line">
            <a:avLst/>
          </a:prstGeom>
          <a:ln>
            <a:solidFill>
              <a:srgbClr val="6A6A6A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177800" y="2752725"/>
            <a:ext cx="8763000" cy="20638"/>
          </a:xfrm>
          <a:prstGeom prst="line">
            <a:avLst/>
          </a:prstGeom>
          <a:ln>
            <a:solidFill>
              <a:srgbClr val="6A6A6A"/>
            </a:solidFill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79388" y="1462088"/>
            <a:ext cx="4381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en-US" sz="2800" b="1" dirty="0">
              <a:solidFill>
                <a:srgbClr val="00599B"/>
              </a:solidFill>
            </a:endParaRP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179388" y="3549650"/>
            <a:ext cx="4381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en-US" sz="2800" b="1" dirty="0">
              <a:solidFill>
                <a:srgbClr val="00599B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4055" y="82154"/>
            <a:ext cx="6779008" cy="439340"/>
          </a:xfrm>
          <a:prstGeom prst="rect">
            <a:avLst/>
          </a:prstGeom>
        </p:spPr>
        <p:txBody>
          <a:bodyPr vert="horz"/>
          <a:lstStyle>
            <a:lvl1pPr algn="l">
              <a:defRPr sz="2400" b="1" i="0">
                <a:solidFill>
                  <a:srgbClr val="00599B"/>
                </a:solidFill>
                <a:latin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4551364" y="678657"/>
            <a:ext cx="4410075" cy="2080022"/>
          </a:xfrm>
          <a:prstGeom prst="rect">
            <a:avLst/>
          </a:prstGeom>
        </p:spPr>
        <p:txBody>
          <a:bodyPr vert="horz"/>
          <a:lstStyle>
            <a:lvl1pPr marL="274320" indent="-274320"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50000"/>
              <a:buFont typeface="Wingdings" charset="2"/>
              <a:buChar char="§"/>
              <a:defRPr sz="2000" baseline="0"/>
            </a:lvl1pPr>
            <a:lvl2pPr marL="457200" indent="-182880">
              <a:spcBef>
                <a:spcPts val="0"/>
              </a:spcBef>
              <a:buFont typeface="Arial"/>
              <a:buChar char="•"/>
              <a:defRPr sz="1600" baseline="0"/>
            </a:lvl2pPr>
            <a:lvl3pPr marL="640080" indent="-182880">
              <a:spcBef>
                <a:spcPts val="600"/>
              </a:spcBef>
              <a:spcAft>
                <a:spcPts val="0"/>
              </a:spcAft>
              <a:buFont typeface="Arial"/>
              <a:buChar char="•"/>
              <a:defRPr sz="1600" baseline="0"/>
            </a:lvl3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74626" y="669131"/>
            <a:ext cx="4379913" cy="2091929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174626" y="2767251"/>
            <a:ext cx="4379913" cy="2091929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4564298" y="2767251"/>
            <a:ext cx="4379913" cy="2091929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3102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/>
          <p:cNvSpPr>
            <a:spLocks noGrp="1"/>
          </p:cNvSpPr>
          <p:nvPr>
            <p:ph type="title"/>
          </p:nvPr>
        </p:nvSpPr>
        <p:spPr>
          <a:xfrm>
            <a:off x="157231" y="85725"/>
            <a:ext cx="6830423" cy="628650"/>
          </a:xfrm>
          <a:prstGeom prst="rect">
            <a:avLst/>
          </a:prstGeom>
        </p:spPr>
        <p:txBody>
          <a:bodyPr vert="horz"/>
          <a:lstStyle>
            <a:lvl1pPr algn="l">
              <a:defRPr sz="2400" b="1" i="0" baseline="0">
                <a:solidFill>
                  <a:srgbClr val="00599B"/>
                </a:solidFill>
                <a:latin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609367"/>
      </p:ext>
    </p:extLst>
  </p:cSld>
  <p:clrMapOvr>
    <a:masterClrMapping/>
  </p:clrMapOvr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. 5 level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/>
          <p:cNvSpPr>
            <a:spLocks noGrp="1"/>
          </p:cNvSpPr>
          <p:nvPr>
            <p:ph type="title"/>
          </p:nvPr>
        </p:nvSpPr>
        <p:spPr>
          <a:xfrm>
            <a:off x="157231" y="85725"/>
            <a:ext cx="6939605" cy="628650"/>
          </a:xfrm>
          <a:prstGeom prst="rect">
            <a:avLst/>
          </a:prstGeom>
        </p:spPr>
        <p:txBody>
          <a:bodyPr vert="horz"/>
          <a:lstStyle>
            <a:lvl1pPr algn="l">
              <a:defRPr sz="2400" b="1" i="0" baseline="0">
                <a:solidFill>
                  <a:schemeClr val="accent2"/>
                </a:solidFill>
                <a:latin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68275" y="852488"/>
            <a:ext cx="4351338" cy="3969544"/>
          </a:xfrm>
          <a:prstGeom prst="rect">
            <a:avLst/>
          </a:prstGeom>
        </p:spPr>
        <p:txBody>
          <a:bodyPr vert="horz"/>
          <a:lstStyle>
            <a:lvl1pPr marL="256032" indent="-25603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50000"/>
              <a:buFont typeface="Wingdings" charset="2"/>
              <a:buChar char="§"/>
              <a:defRPr sz="1800" baseline="0"/>
            </a:lvl1pPr>
            <a:lvl2pPr marL="452438" indent="-168275">
              <a:buClr>
                <a:schemeClr val="accent2"/>
              </a:buClr>
              <a:buFont typeface="Wingdings" charset="2"/>
              <a:buChar char="§"/>
              <a:defRPr sz="1600"/>
            </a:lvl2pPr>
            <a:lvl3pPr marL="630238" indent="-177800">
              <a:buFont typeface="Arial"/>
              <a:buChar char="•"/>
              <a:defRPr sz="1400"/>
            </a:lvl3pPr>
            <a:lvl4pPr marL="798513" indent="-168275">
              <a:defRPr sz="1200"/>
            </a:lvl4pPr>
            <a:lvl5pPr marL="914400" indent="-115888">
              <a:defRPr sz="1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90965" y="852488"/>
            <a:ext cx="4351338" cy="3969544"/>
          </a:xfrm>
          <a:prstGeom prst="rect">
            <a:avLst/>
          </a:prstGeom>
        </p:spPr>
        <p:txBody>
          <a:bodyPr vert="horz"/>
          <a:lstStyle>
            <a:lvl1pPr marL="256032" indent="-25603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50000"/>
              <a:buFont typeface="Wingdings" charset="2"/>
              <a:buChar char="§"/>
              <a:defRPr sz="1800" baseline="0"/>
            </a:lvl1pPr>
            <a:lvl2pPr marL="452438" indent="-168275">
              <a:buClr>
                <a:schemeClr val="accent2"/>
              </a:buClr>
              <a:buFont typeface="Wingdings" charset="2"/>
              <a:buChar char="§"/>
              <a:defRPr sz="1600"/>
            </a:lvl2pPr>
            <a:lvl3pPr marL="630238" indent="-177800">
              <a:buFont typeface="Arial"/>
              <a:buChar char="•"/>
              <a:defRPr sz="1400"/>
            </a:lvl3pPr>
            <a:lvl4pPr marL="798513" indent="-168275">
              <a:defRPr sz="1200"/>
            </a:lvl4pPr>
            <a:lvl5pPr marL="914400" indent="-115888">
              <a:defRPr sz="10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361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7231" y="85725"/>
            <a:ext cx="6898662" cy="628650"/>
          </a:xfrm>
          <a:prstGeom prst="rect">
            <a:avLst/>
          </a:prstGeom>
        </p:spPr>
        <p:txBody>
          <a:bodyPr vert="horz"/>
          <a:lstStyle>
            <a:lvl1pPr algn="l">
              <a:defRPr sz="2400" b="1" i="0" baseline="0">
                <a:solidFill>
                  <a:srgbClr val="00599B"/>
                </a:solidFill>
                <a:latin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171388" y="824664"/>
            <a:ext cx="4358956" cy="272709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300"/>
              </a:spcAft>
              <a:buNone/>
              <a:defRPr sz="1600" b="1">
                <a:solidFill>
                  <a:schemeClr val="accent2"/>
                </a:solidFill>
              </a:defRPr>
            </a:lvl1pPr>
            <a:lvl2pPr marL="182880" indent="-18288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50000"/>
              <a:buFont typeface="Wingdings" charset="2"/>
              <a:buChar char="§"/>
              <a:defRPr sz="1400"/>
            </a:lvl2pPr>
            <a:lvl3pPr marL="365760" indent="-182880">
              <a:spcBef>
                <a:spcPts val="0"/>
              </a:spcBef>
              <a:spcAft>
                <a:spcPts val="300"/>
              </a:spcAft>
              <a:defRPr sz="1400"/>
            </a:lvl3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4620673" y="824664"/>
            <a:ext cx="4358956" cy="272709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300"/>
              </a:spcAft>
              <a:buNone/>
              <a:defRPr sz="1600" b="1">
                <a:solidFill>
                  <a:schemeClr val="accent2"/>
                </a:solidFill>
              </a:defRPr>
            </a:lvl1pPr>
            <a:lvl2pPr marL="182880" indent="-18288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50000"/>
              <a:buFont typeface="Wingdings" charset="2"/>
              <a:buChar char="§"/>
              <a:defRPr sz="1400"/>
            </a:lvl2pPr>
            <a:lvl3pPr marL="365760" indent="-182880">
              <a:spcBef>
                <a:spcPts val="0"/>
              </a:spcBef>
              <a:spcAft>
                <a:spcPts val="300"/>
              </a:spcAft>
              <a:defRPr sz="1400"/>
            </a:lvl3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>
          <a:xfrm>
            <a:off x="165100" y="1103709"/>
            <a:ext cx="4362450" cy="3700463"/>
          </a:xfrm>
          <a:prstGeom prst="rect">
            <a:avLst/>
          </a:prstGeom>
        </p:spPr>
        <p:txBody>
          <a:bodyPr vert="horz"/>
          <a:lstStyle>
            <a:lvl1pPr marL="0" indent="-18288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50000"/>
              <a:buFont typeface="Wingdings" charset="2"/>
              <a:buChar char="§"/>
              <a:defRPr sz="1400" baseline="0"/>
            </a:lvl1pPr>
            <a:lvl2pPr marL="365760" indent="-182880">
              <a:spcBef>
                <a:spcPts val="0"/>
              </a:spcBef>
              <a:spcAft>
                <a:spcPts val="300"/>
              </a:spcAft>
              <a:buFont typeface="Arial"/>
              <a:buChar char="•"/>
              <a:defRPr sz="1400" baseline="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4614384" y="1103709"/>
            <a:ext cx="4362450" cy="3700463"/>
          </a:xfrm>
          <a:prstGeom prst="rect">
            <a:avLst/>
          </a:prstGeom>
        </p:spPr>
        <p:txBody>
          <a:bodyPr vert="horz"/>
          <a:lstStyle>
            <a:lvl1pPr marL="0" indent="-18288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Pct val="150000"/>
              <a:buFont typeface="Wingdings" charset="2"/>
              <a:buChar char="§"/>
              <a:defRPr sz="1400" baseline="0"/>
            </a:lvl1pPr>
            <a:lvl2pPr marL="365760" indent="-182880">
              <a:spcBef>
                <a:spcPts val="0"/>
              </a:spcBef>
              <a:spcAft>
                <a:spcPts val="300"/>
              </a:spcAft>
              <a:buFont typeface="Arial"/>
              <a:buChar char="•"/>
              <a:defRPr sz="1400" baseline="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76338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/>
          <p:cNvSpPr/>
          <p:nvPr/>
        </p:nvSpPr>
        <p:spPr>
          <a:xfrm>
            <a:off x="261938" y="193675"/>
            <a:ext cx="461962" cy="4445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817467" y="84379"/>
            <a:ext cx="6394546" cy="706019"/>
          </a:xfrm>
          <a:prstGeom prst="rect">
            <a:avLst/>
          </a:prstGeom>
        </p:spPr>
        <p:txBody>
          <a:bodyPr vert="horz"/>
          <a:lstStyle>
            <a:lvl1pPr algn="l">
              <a:defRPr sz="1600" b="1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2"/>
          </p:nvPr>
        </p:nvSpPr>
        <p:spPr>
          <a:xfrm>
            <a:off x="117475" y="4547506"/>
            <a:ext cx="5457640" cy="236934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buNone/>
              <a:defRPr sz="1600" baseline="0"/>
            </a:lvl1pPr>
            <a:lvl2pPr marL="0" indent="0">
              <a:spcBef>
                <a:spcPts val="0"/>
              </a:spcBef>
              <a:buNone/>
              <a:defRPr sz="1600" baseline="0"/>
            </a:lvl2pPr>
            <a:lvl3pPr marL="0" indent="0">
              <a:spcBef>
                <a:spcPts val="0"/>
              </a:spcBef>
              <a:buNone/>
              <a:defRPr sz="1600" baseline="0"/>
            </a:lvl3pPr>
            <a:lvl4pPr marL="0" indent="0">
              <a:spcBef>
                <a:spcPts val="0"/>
              </a:spcBef>
              <a:buNone/>
              <a:defRPr sz="1600" baseline="0"/>
            </a:lvl4pPr>
            <a:lvl5pPr marL="0" indent="0">
              <a:spcBef>
                <a:spcPts val="0"/>
              </a:spcBef>
              <a:buNone/>
              <a:defRPr sz="1600" baseline="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4"/>
          </p:nvPr>
        </p:nvSpPr>
        <p:spPr>
          <a:xfrm>
            <a:off x="198439" y="2621395"/>
            <a:ext cx="4313893" cy="21550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7" name="Text Placeholder 25"/>
          <p:cNvSpPr>
            <a:spLocks noGrp="1"/>
          </p:cNvSpPr>
          <p:nvPr>
            <p:ph type="body" sz="quarter" idx="15"/>
          </p:nvPr>
        </p:nvSpPr>
        <p:spPr>
          <a:xfrm>
            <a:off x="198439" y="797399"/>
            <a:ext cx="4313893" cy="21550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Text Placeholder 28"/>
          <p:cNvSpPr>
            <a:spLocks noGrp="1"/>
          </p:cNvSpPr>
          <p:nvPr>
            <p:ph type="body" sz="quarter" idx="16"/>
          </p:nvPr>
        </p:nvSpPr>
        <p:spPr>
          <a:xfrm>
            <a:off x="198439" y="1013222"/>
            <a:ext cx="4313893" cy="1594247"/>
          </a:xfrm>
          <a:prstGeom prst="rect">
            <a:avLst/>
          </a:prstGeom>
        </p:spPr>
        <p:txBody>
          <a:bodyPr vert="horz"/>
          <a:lstStyle>
            <a:lvl1pPr marL="0" indent="-182880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150000"/>
              <a:buFont typeface="Wingdings" charset="2"/>
              <a:buChar char="§"/>
              <a:defRPr sz="1200"/>
            </a:lvl1pPr>
            <a:lvl2pPr marL="365760" indent="-182880">
              <a:spcBef>
                <a:spcPts val="0"/>
              </a:spcBef>
              <a:buFont typeface="Arial"/>
              <a:buChar char="•"/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2" name="Text Placeholder 31"/>
          <p:cNvSpPr>
            <a:spLocks noGrp="1"/>
          </p:cNvSpPr>
          <p:nvPr>
            <p:ph type="body" sz="quarter" idx="17"/>
          </p:nvPr>
        </p:nvSpPr>
        <p:spPr>
          <a:xfrm>
            <a:off x="225425" y="2836793"/>
            <a:ext cx="4286906" cy="1696641"/>
          </a:xfrm>
          <a:prstGeom prst="rect">
            <a:avLst/>
          </a:prstGeom>
        </p:spPr>
        <p:txBody>
          <a:bodyPr vert="horz"/>
          <a:lstStyle>
            <a:lvl1pPr marL="0" indent="-182880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150000"/>
              <a:buFont typeface="Wingdings" charset="2"/>
              <a:buChar char="§"/>
              <a:defRPr sz="1200"/>
            </a:lvl1pPr>
            <a:lvl2pPr marL="365760" indent="-182880">
              <a:spcBef>
                <a:spcPts val="0"/>
              </a:spcBef>
              <a:spcAft>
                <a:spcPts val="300"/>
              </a:spcAft>
              <a:buFont typeface="Arial"/>
              <a:buChar char="•"/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3" name="Text Placeholder 25"/>
          <p:cNvSpPr>
            <a:spLocks noGrp="1"/>
          </p:cNvSpPr>
          <p:nvPr>
            <p:ph type="body" sz="quarter" idx="18"/>
          </p:nvPr>
        </p:nvSpPr>
        <p:spPr>
          <a:xfrm>
            <a:off x="4746795" y="797399"/>
            <a:ext cx="4205814" cy="21550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4" name="Text Placeholder 28"/>
          <p:cNvSpPr>
            <a:spLocks noGrp="1"/>
          </p:cNvSpPr>
          <p:nvPr>
            <p:ph type="body" sz="quarter" idx="19"/>
          </p:nvPr>
        </p:nvSpPr>
        <p:spPr>
          <a:xfrm>
            <a:off x="4746797" y="1013222"/>
            <a:ext cx="4259853" cy="1594247"/>
          </a:xfrm>
          <a:prstGeom prst="rect">
            <a:avLst/>
          </a:prstGeom>
        </p:spPr>
        <p:txBody>
          <a:bodyPr vert="horz"/>
          <a:lstStyle>
            <a:lvl1pPr marL="0" indent="-182880">
              <a:spcBef>
                <a:spcPts val="0"/>
              </a:spcBef>
              <a:spcAft>
                <a:spcPts val="300"/>
              </a:spcAft>
              <a:buClr>
                <a:schemeClr val="accent2"/>
              </a:buClr>
              <a:buSzPct val="150000"/>
              <a:buFont typeface="Wingdings" charset="2"/>
              <a:buChar char="§"/>
              <a:defRPr sz="1200"/>
            </a:lvl1pPr>
            <a:lvl2pPr marL="365760" indent="-182880">
              <a:spcBef>
                <a:spcPts val="0"/>
              </a:spcBef>
              <a:buFont typeface="Arial"/>
              <a:buChar char="•"/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6287247" y="4553563"/>
            <a:ext cx="2768384" cy="261250"/>
            <a:chOff x="5985406" y="4524375"/>
            <a:chExt cx="3070225" cy="289734"/>
          </a:xfrm>
        </p:grpSpPr>
        <p:sp>
          <p:nvSpPr>
            <p:cNvPr id="19" name="Slide Number Placeholder 5"/>
            <p:cNvSpPr txBox="1">
              <a:spLocks/>
            </p:cNvSpPr>
            <p:nvPr/>
          </p:nvSpPr>
          <p:spPr bwMode="auto">
            <a:xfrm>
              <a:off x="6922031" y="4524375"/>
              <a:ext cx="2133600" cy="27305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fld id="{CCB65DFE-1488-9E42-B9A2-8870912F5D43}" type="slidenum">
                <a:rPr lang="en-US" sz="1050" b="1">
                  <a:solidFill>
                    <a:srgbClr val="898989"/>
                  </a:solidFill>
                  <a:cs typeface="MS PGothic" charset="0"/>
                </a:rPr>
                <a:pPr eaLnBrk="1" hangingPunct="1"/>
                <a:t>‹#›</a:t>
              </a:fld>
              <a:endParaRPr lang="en-US" sz="1050" b="1" dirty="0">
                <a:solidFill>
                  <a:srgbClr val="898989"/>
                </a:solidFill>
                <a:cs typeface="MS PGothic" charset="0"/>
              </a:endParaRPr>
            </a:p>
          </p:txBody>
        </p:sp>
        <p:sp>
          <p:nvSpPr>
            <p:cNvPr id="20" name="TextBox 5"/>
            <p:cNvSpPr txBox="1">
              <a:spLocks noChangeArrowheads="1"/>
            </p:cNvSpPr>
            <p:nvPr/>
          </p:nvSpPr>
          <p:spPr bwMode="auto">
            <a:xfrm>
              <a:off x="6617231" y="4575175"/>
              <a:ext cx="787400" cy="238934"/>
            </a:xfrm>
            <a:prstGeom prst="rect">
              <a:avLst/>
            </a:prstGeom>
            <a:solidFill>
              <a:srgbClr val="3DA238"/>
            </a:solidFill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800" dirty="0">
                  <a:solidFill>
                    <a:schemeClr val="bg1"/>
                  </a:solidFill>
                  <a:latin typeface="Arial"/>
                  <a:ea typeface="MS PGothic" pitchFamily="34" charset="-128"/>
                  <a:cs typeface="Arial"/>
                </a:rPr>
                <a:t>On Track</a:t>
              </a:r>
            </a:p>
          </p:txBody>
        </p:sp>
        <p:sp>
          <p:nvSpPr>
            <p:cNvPr id="21" name="TextBox 6"/>
            <p:cNvSpPr txBox="1">
              <a:spLocks noChangeArrowheads="1"/>
            </p:cNvSpPr>
            <p:nvPr/>
          </p:nvSpPr>
          <p:spPr bwMode="auto">
            <a:xfrm>
              <a:off x="7398281" y="4575175"/>
              <a:ext cx="738187" cy="238934"/>
            </a:xfrm>
            <a:prstGeom prst="rect">
              <a:avLst/>
            </a:prstGeom>
            <a:solidFill>
              <a:srgbClr val="FED656"/>
            </a:solidFill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800" dirty="0">
                  <a:latin typeface="Arial"/>
                  <a:ea typeface="MS PGothic" pitchFamily="34" charset="-128"/>
                  <a:cs typeface="Arial"/>
                </a:rPr>
                <a:t>Concerns</a:t>
              </a:r>
            </a:p>
          </p:txBody>
        </p:sp>
        <p:sp>
          <p:nvSpPr>
            <p:cNvPr id="22" name="TextBox 7"/>
            <p:cNvSpPr txBox="1">
              <a:spLocks noChangeArrowheads="1"/>
            </p:cNvSpPr>
            <p:nvPr/>
          </p:nvSpPr>
          <p:spPr bwMode="auto">
            <a:xfrm>
              <a:off x="8126942" y="4575175"/>
              <a:ext cx="801688" cy="238934"/>
            </a:xfrm>
            <a:prstGeom prst="rect">
              <a:avLst/>
            </a:prstGeom>
            <a:solidFill>
              <a:schemeClr val="accent1"/>
            </a:solidFill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800" dirty="0">
                  <a:solidFill>
                    <a:schemeClr val="bg1"/>
                  </a:solidFill>
                  <a:latin typeface="Arial"/>
                  <a:ea typeface="MS PGothic" pitchFamily="34" charset="-128"/>
                  <a:cs typeface="Arial"/>
                </a:rPr>
                <a:t>Need Help</a:t>
              </a:r>
            </a:p>
          </p:txBody>
        </p:sp>
        <p:sp>
          <p:nvSpPr>
            <p:cNvPr id="23" name="TextBox 8"/>
            <p:cNvSpPr txBox="1">
              <a:spLocks noChangeArrowheads="1"/>
            </p:cNvSpPr>
            <p:nvPr/>
          </p:nvSpPr>
          <p:spPr bwMode="auto">
            <a:xfrm>
              <a:off x="5985406" y="4573588"/>
              <a:ext cx="660401" cy="23893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itchFamily="34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itchFamily="34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itchFamily="34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itchFamily="34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  <a:defRPr/>
              </a:pPr>
              <a:r>
                <a:rPr lang="en-US" altLang="en-US" sz="800" b="1" dirty="0">
                  <a:solidFill>
                    <a:schemeClr val="bg1"/>
                  </a:solidFill>
                  <a:latin typeface="Arial"/>
                  <a:ea typeface="MS PGothic" pitchFamily="34" charset="-128"/>
                  <a:cs typeface="Arial"/>
                </a:rPr>
                <a:t>Legend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9476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1E41E1E8-3FF9-E54A-9B8B-94C627C70B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869657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FF0000"/>
                </a:solidFill>
              </a:defRPr>
            </a:lvl1pPr>
          </a:lstStyle>
          <a:p>
            <a:r>
              <a:rPr lang="en-US"/>
              <a:t>For NASA Use Only</a:t>
            </a:r>
          </a:p>
        </p:txBody>
      </p:sp>
    </p:spTree>
    <p:extLst>
      <p:ext uri="{BB962C8B-B14F-4D97-AF65-F5344CB8AC3E}">
        <p14:creationId xmlns:p14="http://schemas.microsoft.com/office/powerpoint/2010/main" val="2361744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bg1">
                <a:alpha val="30000"/>
              </a:schemeClr>
            </a:gs>
            <a:gs pos="0">
              <a:schemeClr val="bg1">
                <a:lumMod val="50000"/>
              </a:schemeClr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6938223" y="150659"/>
            <a:ext cx="2016427" cy="46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4"/>
          <p:cNvSpPr txBox="1">
            <a:spLocks/>
          </p:cNvSpPr>
          <p:nvPr/>
        </p:nvSpPr>
        <p:spPr>
          <a:xfrm>
            <a:off x="100389" y="4822825"/>
            <a:ext cx="3086100" cy="16986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pitchFamily="-10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9pPr>
          </a:lstStyle>
          <a:p>
            <a:pPr>
              <a:defRPr/>
            </a:pPr>
            <a:r>
              <a:rPr lang="en-US" sz="1000" b="1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Bringing NASA Technology Down to Earth</a:t>
            </a:r>
            <a:r>
              <a:rPr lang="en-US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en-US" sz="1000" b="1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Slide Number Placeholder 5"/>
          <p:cNvSpPr txBox="1">
            <a:spLocks/>
          </p:cNvSpPr>
          <p:nvPr/>
        </p:nvSpPr>
        <p:spPr>
          <a:xfrm>
            <a:off x="8662988" y="4854793"/>
            <a:ext cx="400050" cy="21907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9pPr>
          </a:lstStyle>
          <a:p>
            <a:pPr algn="r">
              <a:defRPr/>
            </a:pPr>
            <a:fld id="{967C1C55-7B3B-A242-8826-54FF4567D98D}" type="slidenum">
              <a:rPr lang="en-US" sz="900" smtClean="0"/>
              <a:pPr algn="r">
                <a:defRPr/>
              </a:pPr>
              <a:t>‹#›</a:t>
            </a:fld>
            <a:endParaRPr lang="en-US" sz="900" dirty="0"/>
          </a:p>
        </p:txBody>
      </p:sp>
      <p:sp>
        <p:nvSpPr>
          <p:cNvPr id="11" name="Date Placeholder 3"/>
          <p:cNvSpPr txBox="1">
            <a:spLocks/>
          </p:cNvSpPr>
          <p:nvPr/>
        </p:nvSpPr>
        <p:spPr>
          <a:xfrm>
            <a:off x="4338638" y="4824009"/>
            <a:ext cx="838200" cy="16986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9pPr>
          </a:lstStyle>
          <a:p>
            <a:pPr>
              <a:defRPr/>
            </a:pPr>
            <a:r>
              <a:rPr lang="en-US" sz="900" dirty="0"/>
              <a:t>2025</a:t>
            </a:r>
          </a:p>
          <a:p>
            <a:pPr>
              <a:defRPr/>
            </a:pPr>
            <a:endParaRPr lang="en-US" sz="900" dirty="0"/>
          </a:p>
          <a:p>
            <a:pPr>
              <a:defRPr/>
            </a:pPr>
            <a:endParaRPr lang="en-US" sz="900" dirty="0"/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5576888" y="4825677"/>
            <a:ext cx="3086100" cy="16986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Arial" pitchFamily="-10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pitchFamily="-110" charset="-128"/>
                <a:cs typeface="+mn-cs"/>
              </a:defRPr>
            </a:lvl9pPr>
          </a:lstStyle>
          <a:p>
            <a:pPr algn="ctr">
              <a:defRPr/>
            </a:pPr>
            <a:r>
              <a:rPr lang="en-US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technology.nasa.gov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7" r:id="rId1"/>
    <p:sldLayoutId id="2147483983" r:id="rId2"/>
    <p:sldLayoutId id="2147483970" r:id="rId3"/>
    <p:sldLayoutId id="2147483971" r:id="rId4"/>
    <p:sldLayoutId id="2147483976" r:id="rId5"/>
    <p:sldLayoutId id="2147483977" r:id="rId6"/>
    <p:sldLayoutId id="2147483972" r:id="rId7"/>
    <p:sldLayoutId id="2147483973" r:id="rId8"/>
    <p:sldLayoutId id="2147483974" r:id="rId9"/>
    <p:sldLayoutId id="2147483979" r:id="rId10"/>
    <p:sldLayoutId id="2147483988" r:id="rId11"/>
  </p:sldLayoutIdLst>
  <p:hf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109" charset="-128"/>
          <a:cs typeface="ＭＳ Ｐゴシック" pitchFamily="-109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ＭＳ Ｐゴシック" pitchFamily="-109" charset="-128"/>
          <a:cs typeface="ＭＳ Ｐゴシック" pitchFamily="-109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ＭＳ Ｐゴシック" pitchFamily="-109" charset="-128"/>
          <a:cs typeface="ＭＳ Ｐゴシック" pitchFamily="-109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ＭＳ Ｐゴシック" pitchFamily="-109" charset="-128"/>
          <a:cs typeface="ＭＳ Ｐゴシック" pitchFamily="-109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  <a:ea typeface="ＭＳ Ｐゴシック" pitchFamily="-109" charset="-128"/>
          <a:cs typeface="ＭＳ Ｐゴシック" pitchFamily="-109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09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09" charset="-128"/>
          <a:cs typeface="ＭＳ Ｐゴシック" pitchFamily="-109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9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9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9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9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png"/><Relationship Id="rId9" Type="http://schemas.openxmlformats.org/officeDocument/2006/relationships/image" Target="../media/image1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page1image3352910928">
            <a:extLst>
              <a:ext uri="{FF2B5EF4-FFF2-40B4-BE49-F238E27FC236}">
                <a16:creationId xmlns:a16="http://schemas.microsoft.com/office/drawing/2014/main" id="{5A95E0B0-76B2-E244-9BE2-DAE2EBBF4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70200" cy="92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35BB13B-67D9-824A-B87D-AE398DD77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668" y="2418979"/>
            <a:ext cx="8337432" cy="769721"/>
          </a:xfrm>
        </p:spPr>
        <p:txBody>
          <a:bodyPr/>
          <a:lstStyle/>
          <a:p>
            <a:br>
              <a:rPr lang="en-US" dirty="0"/>
            </a:b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617969-E118-DA49-8A71-5DE96EAC95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9668" y="3513936"/>
            <a:ext cx="3047882" cy="769721"/>
          </a:xfrm>
        </p:spPr>
        <p:txBody>
          <a:bodyPr/>
          <a:lstStyle/>
          <a:p>
            <a:r>
              <a:rPr lang="en-US" dirty="0"/>
              <a:t>John Melton, PhD </a:t>
            </a:r>
          </a:p>
          <a:p>
            <a:r>
              <a:rPr lang="en-US" dirty="0"/>
              <a:t>Aerospace Engineer</a:t>
            </a:r>
          </a:p>
          <a:p>
            <a:r>
              <a:rPr lang="en-US" dirty="0"/>
              <a:t>NASA Ames Research Center</a:t>
            </a:r>
          </a:p>
          <a:p>
            <a:r>
              <a:rPr lang="en-US" dirty="0"/>
              <a:t>04/30/23</a:t>
            </a: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EC601057-EA01-E361-7DB0-8D1A2B332D34}"/>
              </a:ext>
            </a:extLst>
          </p:cNvPr>
          <p:cNvSpPr txBox="1">
            <a:spLocks/>
          </p:cNvSpPr>
          <p:nvPr/>
        </p:nvSpPr>
        <p:spPr>
          <a:xfrm>
            <a:off x="160985" y="1899633"/>
            <a:ext cx="8918619" cy="1562787"/>
          </a:xfrm>
          <a:prstGeom prst="rect">
            <a:avLst/>
          </a:prstGeom>
        </p:spPr>
        <p:txBody>
          <a:bodyPr vert="horz"/>
          <a:lstStyle>
            <a:lvl1pPr algn="l" rtl="0" eaLnBrk="1" fontAlgn="base" hangingPunct="1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defRPr sz="20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70000"/>
                    </a:prstClr>
                  </a:outerShdw>
                </a:effectLst>
                <a:latin typeface="+mj-lt"/>
                <a:ea typeface="ＭＳ Ｐゴシック" pitchFamily="-109" charset="-128"/>
                <a:cs typeface="ＭＳ Ｐゴシック" pitchFamily="-109" charset="-128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  <a:ea typeface="ＭＳ Ｐゴシック" pitchFamily="-109" charset="-128"/>
                <a:cs typeface="ＭＳ Ｐゴシック" pitchFamily="-109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9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kern="0" dirty="0"/>
              <a:t>MAESTRO: Airborne ML Estimates for Local Winds and Kinematics</a:t>
            </a:r>
            <a:br>
              <a:rPr lang="en-US" kern="0"/>
            </a:br>
            <a:r>
              <a:rPr lang="en-US" kern="0"/>
              <a:t>				and</a:t>
            </a:r>
            <a:br>
              <a:rPr lang="en-US" kern="0" dirty="0"/>
            </a:br>
            <a:r>
              <a:rPr lang="en-US" dirty="0"/>
              <a:t>Variable Geometry Aircraft Wing Supported by Struts and/or Trusses</a:t>
            </a:r>
            <a:endParaRPr lang="en-US" kern="0" dirty="0"/>
          </a:p>
          <a:p>
            <a:pPr>
              <a:lnSpc>
                <a:spcPct val="100000"/>
              </a:lnSpc>
            </a:pPr>
            <a:r>
              <a:rPr lang="en-US" kern="0" dirty="0"/>
              <a:t>NASA Ames Innovative Technologies Webinar (combined presentation) </a:t>
            </a:r>
            <a:br>
              <a:rPr lang="en-US" kern="0" dirty="0"/>
            </a:b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1928664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page1image3352910928">
            <a:extLst>
              <a:ext uri="{FF2B5EF4-FFF2-40B4-BE49-F238E27FC236}">
                <a16:creationId xmlns:a16="http://schemas.microsoft.com/office/drawing/2014/main" id="{5A95E0B0-76B2-E244-9BE2-DAE2EBBF4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70200" cy="92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35BB13B-67D9-824A-B87D-AE398DD77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668" y="2418979"/>
            <a:ext cx="8337432" cy="769721"/>
          </a:xfrm>
        </p:spPr>
        <p:txBody>
          <a:bodyPr/>
          <a:lstStyle/>
          <a:p>
            <a:r>
              <a:rPr lang="en-US" dirty="0"/>
              <a:t>MAESTRO: Airborne ML Estimates for Local Winds and Kinematics</a:t>
            </a:r>
            <a:br>
              <a:rPr lang="en-US" dirty="0"/>
            </a:br>
            <a:r>
              <a:rPr lang="en-US" dirty="0"/>
              <a:t>NASA Ames Innovative Technologies Webinar</a:t>
            </a:r>
            <a:br>
              <a:rPr lang="en-US" dirty="0"/>
            </a:b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617969-E118-DA49-8A71-5DE96EAC95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9668" y="3513936"/>
            <a:ext cx="3047882" cy="769721"/>
          </a:xfrm>
        </p:spPr>
        <p:txBody>
          <a:bodyPr/>
          <a:lstStyle/>
          <a:p>
            <a:r>
              <a:rPr lang="en-US" dirty="0"/>
              <a:t>John Melton, PhD </a:t>
            </a:r>
          </a:p>
          <a:p>
            <a:r>
              <a:rPr lang="en-US" dirty="0"/>
              <a:t>Aerospace Engineer</a:t>
            </a:r>
          </a:p>
          <a:p>
            <a:r>
              <a:rPr lang="en-US" dirty="0"/>
              <a:t>NASA Ames Research Center</a:t>
            </a:r>
          </a:p>
          <a:p>
            <a:r>
              <a:rPr lang="en-US" dirty="0"/>
              <a:t>04/30/23</a:t>
            </a:r>
          </a:p>
        </p:txBody>
      </p:sp>
    </p:spTree>
    <p:extLst>
      <p:ext uri="{BB962C8B-B14F-4D97-AF65-F5344CB8AC3E}">
        <p14:creationId xmlns:p14="http://schemas.microsoft.com/office/powerpoint/2010/main" val="1748373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9546F-F5DC-1A4B-850D-398B14123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6089"/>
            <a:ext cx="6885571" cy="510778"/>
          </a:xfrm>
        </p:spPr>
        <p:txBody>
          <a:bodyPr/>
          <a:lstStyle/>
          <a:p>
            <a:r>
              <a:rPr lang="en-US" sz="1600" dirty="0"/>
              <a:t>Airborne ML Estimates for Local Winds and Kinematics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18FC326-89BD-4247-859B-AFB1C08A1497}"/>
              </a:ext>
            </a:extLst>
          </p:cNvPr>
          <p:cNvCxnSpPr/>
          <p:nvPr/>
        </p:nvCxnSpPr>
        <p:spPr>
          <a:xfrm>
            <a:off x="4572000" y="595313"/>
            <a:ext cx="0" cy="4257206"/>
          </a:xfrm>
          <a:prstGeom prst="line">
            <a:avLst/>
          </a:prstGeom>
          <a:ln w="285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597F705-1B52-4396-BC6D-941D67AE10CA}"/>
              </a:ext>
            </a:extLst>
          </p:cNvPr>
          <p:cNvCxnSpPr>
            <a:cxnSpLocks/>
          </p:cNvCxnSpPr>
          <p:nvPr/>
        </p:nvCxnSpPr>
        <p:spPr>
          <a:xfrm flipH="1">
            <a:off x="322289" y="2771386"/>
            <a:ext cx="8604355" cy="0"/>
          </a:xfrm>
          <a:prstGeom prst="line">
            <a:avLst/>
          </a:prstGeom>
          <a:ln w="285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259A3EFC-117F-44F0-8309-136308B65742}"/>
              </a:ext>
            </a:extLst>
          </p:cNvPr>
          <p:cNvSpPr txBox="1"/>
          <p:nvPr/>
        </p:nvSpPr>
        <p:spPr>
          <a:xfrm>
            <a:off x="4572000" y="2778211"/>
            <a:ext cx="4470408" cy="20159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</a:pPr>
            <a:r>
              <a:rPr lang="en-US" sz="1400" b="1" dirty="0">
                <a:solidFill>
                  <a:schemeClr val="accent1"/>
                </a:solidFill>
                <a:latin typeface="Arial"/>
                <a:cs typeface="Arial"/>
              </a:rPr>
              <a:t>Benefits</a:t>
            </a:r>
            <a:r>
              <a:rPr lang="en-US" sz="1400" b="1" dirty="0">
                <a:solidFill>
                  <a:schemeClr val="accent2"/>
                </a:solidFill>
                <a:latin typeface="Arial"/>
                <a:cs typeface="Arial"/>
              </a:rPr>
              <a:t> 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chemeClr val="tx1"/>
                </a:solidFill>
                <a:latin typeface="Arial"/>
                <a:cs typeface="Arial"/>
              </a:rPr>
              <a:t>Realtime estimates of the surrounding wind field (not just at the aircraft position) improve collision avoidance, promote reduced energy path planning, and improve passenger comfort during urban operations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chemeClr val="tx1"/>
                </a:solidFill>
                <a:latin typeface="Arial"/>
                <a:cs typeface="Arial"/>
              </a:rPr>
              <a:t>Provides accurate onboard positioning and kinematics backup estimates whenever GPS/GNSS is unavailable or unreliable</a:t>
            </a:r>
          </a:p>
          <a:p>
            <a:pPr eaLnBrk="1" fontAlgn="auto" hangingPunct="1">
              <a:spcBef>
                <a:spcPts val="0"/>
              </a:spcBef>
              <a:spcAft>
                <a:spcPts val="600"/>
              </a:spcAft>
            </a:pPr>
            <a:endParaRPr lang="en-US" sz="12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DECD923-2779-4B1F-AB08-FB84BDB740BA}"/>
              </a:ext>
            </a:extLst>
          </p:cNvPr>
          <p:cNvSpPr txBox="1"/>
          <p:nvPr/>
        </p:nvSpPr>
        <p:spPr>
          <a:xfrm>
            <a:off x="0" y="595313"/>
            <a:ext cx="4624464" cy="186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</a:pPr>
            <a:r>
              <a:rPr lang="en-US" sz="1400" b="1" dirty="0">
                <a:solidFill>
                  <a:schemeClr val="accent1"/>
                </a:solidFill>
                <a:latin typeface="Arial"/>
                <a:cs typeface="Arial"/>
              </a:rPr>
              <a:t>Technology Overview/Why it was created</a:t>
            </a:r>
          </a:p>
          <a:p>
            <a:pPr marL="342900" indent="-34290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chemeClr val="tx1"/>
                </a:solidFill>
                <a:latin typeface="Arial"/>
                <a:cs typeface="Arial"/>
              </a:rPr>
              <a:t>Urban UAS flight operations are complex</a:t>
            </a:r>
          </a:p>
          <a:p>
            <a:pPr marL="342900" indent="-34290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chemeClr val="tx1"/>
                </a:solidFill>
                <a:latin typeface="Arial"/>
                <a:cs typeface="Arial"/>
              </a:rPr>
              <a:t>Urban winds influenced by building shapes</a:t>
            </a:r>
          </a:p>
          <a:p>
            <a:pPr marL="342900" indent="-34290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chemeClr val="tx1"/>
                </a:solidFill>
                <a:latin typeface="Arial"/>
                <a:cs typeface="Arial"/>
              </a:rPr>
              <a:t>Cities are dynamic, and most city models are inaccurate</a:t>
            </a:r>
          </a:p>
          <a:p>
            <a:pPr marL="342900" indent="-34290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chemeClr val="tx1"/>
                </a:solidFill>
                <a:latin typeface="Arial"/>
                <a:cs typeface="Arial"/>
              </a:rPr>
              <a:t>GPS/GNSS faces shadow and spoofing challenges</a:t>
            </a:r>
          </a:p>
          <a:p>
            <a:pPr marL="342900" indent="-34290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chemeClr val="tx1"/>
                </a:solidFill>
                <a:latin typeface="Arial"/>
                <a:cs typeface="Arial"/>
              </a:rPr>
              <a:t>SWAP concerns limit airborne compute and sensor suit</a:t>
            </a:r>
          </a:p>
          <a:p>
            <a:pPr marL="342900" indent="-342900" fontAlgn="auto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tx1"/>
                </a:solidFill>
                <a:latin typeface="Arial"/>
                <a:cs typeface="Arial"/>
              </a:rPr>
              <a:t>MAESTRO: </a:t>
            </a:r>
            <a:r>
              <a:rPr lang="en-US" sz="1100" b="1" dirty="0" err="1">
                <a:solidFill>
                  <a:schemeClr val="tx1"/>
                </a:solidFill>
                <a:latin typeface="Arial"/>
                <a:cs typeface="Arial"/>
              </a:rPr>
              <a:t>MA</a:t>
            </a:r>
            <a:r>
              <a:rPr lang="en-US" sz="1100" dirty="0" err="1">
                <a:solidFill>
                  <a:schemeClr val="tx1"/>
                </a:solidFill>
                <a:latin typeface="Arial"/>
                <a:cs typeface="Arial"/>
              </a:rPr>
              <a:t>chine</a:t>
            </a:r>
            <a:r>
              <a:rPr lang="en-US" sz="1100" dirty="0">
                <a:solidFill>
                  <a:schemeClr val="tx1"/>
                </a:solidFill>
                <a:latin typeface="Arial"/>
                <a:cs typeface="Arial"/>
              </a:rPr>
              <a:t> Learning </a:t>
            </a:r>
            <a:r>
              <a:rPr lang="en-US" sz="1100" b="1" dirty="0" err="1">
                <a:solidFill>
                  <a:schemeClr val="tx1"/>
                </a:solidFill>
                <a:latin typeface="Arial"/>
                <a:cs typeface="Arial"/>
              </a:rPr>
              <a:t>EST</a:t>
            </a:r>
            <a:r>
              <a:rPr lang="en-US" sz="1100" dirty="0" err="1">
                <a:solidFill>
                  <a:schemeClr val="tx1"/>
                </a:solidFill>
                <a:latin typeface="Arial"/>
                <a:cs typeface="Arial"/>
              </a:rPr>
              <a:t>imates</a:t>
            </a:r>
            <a:r>
              <a:rPr lang="en-US" sz="1100" dirty="0">
                <a:solidFill>
                  <a:schemeClr val="tx1"/>
                </a:solidFill>
                <a:latin typeface="Arial"/>
                <a:cs typeface="Arial"/>
              </a:rPr>
              <a:t> for </a:t>
            </a:r>
            <a:r>
              <a:rPr lang="en-US" sz="1100" dirty="0" err="1">
                <a:solidFill>
                  <a:schemeClr val="tx1"/>
                </a:solidFill>
                <a:latin typeface="Arial"/>
                <a:cs typeface="Arial"/>
              </a:rPr>
              <a:t>U</a:t>
            </a:r>
            <a:r>
              <a:rPr lang="en-US" sz="1100" b="1" dirty="0" err="1">
                <a:solidFill>
                  <a:schemeClr val="tx1"/>
                </a:solidFill>
                <a:latin typeface="Arial"/>
                <a:cs typeface="Arial"/>
              </a:rPr>
              <a:t>R</a:t>
            </a:r>
            <a:r>
              <a:rPr lang="en-US" sz="1100" dirty="0" err="1">
                <a:solidFill>
                  <a:schemeClr val="tx1"/>
                </a:solidFill>
                <a:latin typeface="Arial"/>
                <a:cs typeface="Arial"/>
              </a:rPr>
              <a:t>ban</a:t>
            </a:r>
            <a:r>
              <a:rPr lang="en-US" sz="11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100" b="1" dirty="0">
                <a:solidFill>
                  <a:schemeClr val="tx1"/>
                </a:solidFill>
                <a:latin typeface="Arial"/>
                <a:cs typeface="Arial"/>
              </a:rPr>
              <a:t>O</a:t>
            </a:r>
            <a:r>
              <a:rPr lang="en-US" sz="1100" dirty="0">
                <a:solidFill>
                  <a:schemeClr val="tx1"/>
                </a:solidFill>
                <a:latin typeface="Arial"/>
                <a:cs typeface="Arial"/>
              </a:rPr>
              <a:t>perations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53734BF-1FB4-4F1A-8548-20C8BEA7824B}"/>
              </a:ext>
            </a:extLst>
          </p:cNvPr>
          <p:cNvSpPr txBox="1"/>
          <p:nvPr/>
        </p:nvSpPr>
        <p:spPr>
          <a:xfrm>
            <a:off x="0" y="2786069"/>
            <a:ext cx="4624464" cy="18774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</a:pPr>
            <a:r>
              <a:rPr lang="en-US" sz="1400" b="1" dirty="0">
                <a:solidFill>
                  <a:schemeClr val="accent1"/>
                </a:solidFill>
                <a:latin typeface="Arial"/>
                <a:cs typeface="Arial"/>
              </a:rPr>
              <a:t>Applications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chemeClr val="tx1"/>
                </a:solidFill>
                <a:latin typeface="Arial"/>
                <a:cs typeface="Arial"/>
              </a:rPr>
              <a:t>GPS/GNSS-free navigation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chemeClr val="tx1"/>
                </a:solidFill>
                <a:latin typeface="Arial"/>
                <a:cs typeface="Arial"/>
              </a:rPr>
              <a:t>Air taxi operations at or below building height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chemeClr val="tx1"/>
                </a:solidFill>
                <a:latin typeface="Arial"/>
                <a:cs typeface="Arial"/>
              </a:rPr>
              <a:t>Precision airdrop in urban areas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chemeClr val="tx1"/>
                </a:solidFill>
                <a:latin typeface="Arial"/>
                <a:cs typeface="Arial"/>
              </a:rPr>
              <a:t>Shipboard UAS operations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chemeClr val="tx1"/>
                </a:solidFill>
                <a:latin typeface="Arial"/>
                <a:cs typeface="Arial"/>
              </a:rPr>
              <a:t>UAS flight operations in complex terrains or cityscapes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12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pic>
        <p:nvPicPr>
          <p:cNvPr id="33" name="Picture 32" descr="A close up of a sign&#10;&#10;Description automatically generated">
            <a:extLst>
              <a:ext uri="{FF2B5EF4-FFF2-40B4-BE49-F238E27FC236}">
                <a16:creationId xmlns:a16="http://schemas.microsoft.com/office/drawing/2014/main" id="{45656B42-AB77-44B7-88F7-F704F13369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9739" y="123563"/>
            <a:ext cx="1125762" cy="516674"/>
          </a:xfrm>
          <a:prstGeom prst="rect">
            <a:avLst/>
          </a:prstGeom>
        </p:spPr>
      </p:pic>
      <p:cxnSp>
        <p:nvCxnSpPr>
          <p:cNvPr id="4" name="Connector: Curved 3">
            <a:extLst>
              <a:ext uri="{FF2B5EF4-FFF2-40B4-BE49-F238E27FC236}">
                <a16:creationId xmlns:a16="http://schemas.microsoft.com/office/drawing/2014/main" id="{5BBEAC66-A583-AC9A-47CD-F5BC7B83822C}"/>
              </a:ext>
            </a:extLst>
          </p:cNvPr>
          <p:cNvCxnSpPr>
            <a:cxnSpLocks/>
            <a:stCxn id="10" idx="3"/>
            <a:endCxn id="18" idx="2"/>
          </p:cNvCxnSpPr>
          <p:nvPr/>
        </p:nvCxnSpPr>
        <p:spPr>
          <a:xfrm flipH="1">
            <a:off x="8376011" y="1136064"/>
            <a:ext cx="370890" cy="587568"/>
          </a:xfrm>
          <a:prstGeom prst="curvedConnector3">
            <a:avLst>
              <a:gd name="adj1" fmla="val -61636"/>
            </a:avLst>
          </a:prstGeom>
          <a:ln w="31750">
            <a:solidFill>
              <a:srgbClr val="00B7B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or: Curved 4">
            <a:extLst>
              <a:ext uri="{FF2B5EF4-FFF2-40B4-BE49-F238E27FC236}">
                <a16:creationId xmlns:a16="http://schemas.microsoft.com/office/drawing/2014/main" id="{3CC41D84-C05A-CB7E-807E-5A6C8591225E}"/>
              </a:ext>
            </a:extLst>
          </p:cNvPr>
          <p:cNvCxnSpPr>
            <a:cxnSpLocks/>
          </p:cNvCxnSpPr>
          <p:nvPr/>
        </p:nvCxnSpPr>
        <p:spPr>
          <a:xfrm rot="10800000">
            <a:off x="7444076" y="1693627"/>
            <a:ext cx="247916" cy="1"/>
          </a:xfrm>
          <a:prstGeom prst="curvedConnector3">
            <a:avLst>
              <a:gd name="adj1" fmla="val 50000"/>
            </a:avLst>
          </a:prstGeom>
          <a:ln w="31750">
            <a:solidFill>
              <a:srgbClr val="00B7B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222DDECA-0318-47A1-9BF3-D55C0D28CD0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4961" r="51721" b="9270"/>
          <a:stretch/>
        </p:blipFill>
        <p:spPr>
          <a:xfrm>
            <a:off x="6389166" y="881512"/>
            <a:ext cx="2357735" cy="5091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D702915-38F8-3AD5-A3CE-511EED3E7EC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7118" t="16434" r="25297" b="27124"/>
          <a:stretch/>
        </p:blipFill>
        <p:spPr>
          <a:xfrm>
            <a:off x="6927546" y="1433663"/>
            <a:ext cx="516017" cy="5283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TextBox 16">
            <a:extLst>
              <a:ext uri="{FF2B5EF4-FFF2-40B4-BE49-F238E27FC236}">
                <a16:creationId xmlns:a16="http://schemas.microsoft.com/office/drawing/2014/main" id="{5F67181B-7DD2-A354-1C26-65F93B43FD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7342" y="941319"/>
            <a:ext cx="1243598" cy="206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2012" tIns="26006" rIns="52012" bIns="26006">
            <a:spAutoFit/>
          </a:bodyPr>
          <a:lstStyle>
            <a:lvl1pPr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/>
            <a:r>
              <a:rPr lang="en-US" alt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Urban UAS</a:t>
            </a:r>
          </a:p>
        </p:txBody>
      </p:sp>
      <p:sp>
        <p:nvSpPr>
          <p:cNvPr id="15" name="TextBox 16">
            <a:extLst>
              <a:ext uri="{FF2B5EF4-FFF2-40B4-BE49-F238E27FC236}">
                <a16:creationId xmlns:a16="http://schemas.microsoft.com/office/drawing/2014/main" id="{8500BEA5-A799-F403-CDF3-FBE7FB2244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5039" y="1978185"/>
            <a:ext cx="1263826" cy="129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2012" tIns="26006" rIns="52012" bIns="26006">
            <a:spAutoFit/>
          </a:bodyPr>
          <a:lstStyle>
            <a:lvl1pPr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/>
            <a:r>
              <a:rPr lang="en-US" alt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Wind </a:t>
            </a:r>
            <a:r>
              <a:rPr lang="en-US" altLang="en-US" sz="1000" b="1" u="sng" dirty="0">
                <a:latin typeface="Arial" panose="020B0604020202020204" pitchFamily="34" charset="0"/>
                <a:cs typeface="Arial" panose="020B0604020202020204" pitchFamily="34" charset="0"/>
              </a:rPr>
              <a:t>Field</a:t>
            </a:r>
            <a:r>
              <a:rPr lang="en-US" alt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 Estimate</a:t>
            </a:r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1121D7D2-CC22-8A2B-C43F-239B2FC59951}"/>
              </a:ext>
            </a:extLst>
          </p:cNvPr>
          <p:cNvSpPr/>
          <p:nvPr/>
        </p:nvSpPr>
        <p:spPr>
          <a:xfrm rot="19125927">
            <a:off x="4979787" y="1335613"/>
            <a:ext cx="777581" cy="759750"/>
          </a:xfrm>
          <a:prstGeom prst="triangle">
            <a:avLst>
              <a:gd name="adj" fmla="val 34614"/>
            </a:avLst>
          </a:prstGeom>
          <a:gradFill>
            <a:gsLst>
              <a:gs pos="0">
                <a:srgbClr val="FFC000"/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simple neural network with input and output layers in icon style">
            <a:extLst>
              <a:ext uri="{FF2B5EF4-FFF2-40B4-BE49-F238E27FC236}">
                <a16:creationId xmlns:a16="http://schemas.microsoft.com/office/drawing/2014/main" id="{89F900E7-353D-5E9A-1DC1-E60BDA0494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9FBFA"/>
              </a:clrFrom>
              <a:clrTo>
                <a:srgbClr val="F9FB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3" r="13955"/>
          <a:stretch/>
        </p:blipFill>
        <p:spPr bwMode="auto">
          <a:xfrm rot="16200000">
            <a:off x="7778172" y="1380345"/>
            <a:ext cx="509103" cy="686574"/>
          </a:xfrm>
          <a:prstGeom prst="rect">
            <a:avLst/>
          </a:prstGeom>
          <a:noFill/>
          <a:ln>
            <a:solidFill>
              <a:srgbClr val="C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115AB1C8-6BA5-D12C-2961-116295F19C53}"/>
              </a:ext>
            </a:extLst>
          </p:cNvPr>
          <p:cNvCxnSpPr>
            <a:cxnSpLocks/>
            <a:stCxn id="20" idx="1"/>
            <a:endCxn id="11" idx="1"/>
          </p:cNvCxnSpPr>
          <p:nvPr/>
        </p:nvCxnSpPr>
        <p:spPr>
          <a:xfrm rot="10800000" flipH="1">
            <a:off x="6560844" y="1697860"/>
            <a:ext cx="366702" cy="812647"/>
          </a:xfrm>
          <a:prstGeom prst="curvedConnector3">
            <a:avLst>
              <a:gd name="adj1" fmla="val -62339"/>
            </a:avLst>
          </a:prstGeom>
          <a:ln w="31750">
            <a:solidFill>
              <a:srgbClr val="00B7B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C6EF2820-B455-56B8-51BE-A306DDB9368B}"/>
              </a:ext>
            </a:extLst>
          </p:cNvPr>
          <p:cNvSpPr txBox="1"/>
          <p:nvPr/>
        </p:nvSpPr>
        <p:spPr>
          <a:xfrm>
            <a:off x="6560844" y="2387395"/>
            <a:ext cx="2014380" cy="246221"/>
          </a:xfrm>
          <a:prstGeom prst="rect">
            <a:avLst/>
          </a:prstGeom>
          <a:solidFill>
            <a:srgbClr val="7030A0"/>
          </a:solidFill>
          <a:ln>
            <a:solidFill>
              <a:srgbClr val="507E32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Pilot / Path Planner / Autopilot</a:t>
            </a:r>
          </a:p>
        </p:txBody>
      </p:sp>
      <p:sp>
        <p:nvSpPr>
          <p:cNvPr id="21" name="TextBox 16">
            <a:extLst>
              <a:ext uri="{FF2B5EF4-FFF2-40B4-BE49-F238E27FC236}">
                <a16:creationId xmlns:a16="http://schemas.microsoft.com/office/drawing/2014/main" id="{62F19FAF-6F3C-B9EE-3BD4-89652AF245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7054" y="705109"/>
            <a:ext cx="1299444" cy="206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2012" tIns="26006" rIns="52012" bIns="26006">
            <a:spAutoFit/>
          </a:bodyPr>
          <a:lstStyle>
            <a:lvl1pPr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/>
            <a:r>
              <a:rPr lang="en-US" alt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Local “Depth” Scan</a:t>
            </a:r>
          </a:p>
        </p:txBody>
      </p:sp>
      <p:sp>
        <p:nvSpPr>
          <p:cNvPr id="22" name="TextBox 16">
            <a:extLst>
              <a:ext uri="{FF2B5EF4-FFF2-40B4-BE49-F238E27FC236}">
                <a16:creationId xmlns:a16="http://schemas.microsoft.com/office/drawing/2014/main" id="{02D335BD-FA25-193A-D911-0A7FA4B6D3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16776" y="1980299"/>
            <a:ext cx="825704" cy="129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2012" tIns="26006" rIns="52012" bIns="26006">
            <a:spAutoFit/>
          </a:bodyPr>
          <a:lstStyle>
            <a:lvl1pPr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1pPr>
            <a:lvl2pPr marL="742950" indent="-28575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2pPr>
            <a:lvl3pPr marL="11430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3pPr>
            <a:lvl4pPr marL="16002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4pPr>
            <a:lvl5pPr marL="2057400" indent="-228600"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5pPr>
            <a:lvl6pPr marL="25146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6pPr>
            <a:lvl7pPr marL="29718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7pPr>
            <a:lvl8pPr marL="34290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8pPr>
            <a:lvl9pPr marL="3886200" indent="-228600" defTabSz="1773238" eaLnBrk="0" fontAlgn="base" hangingPunct="0">
              <a:spcBef>
                <a:spcPct val="0"/>
              </a:spcBef>
              <a:spcAft>
                <a:spcPct val="0"/>
              </a:spcAft>
              <a:defRPr sz="7100">
                <a:solidFill>
                  <a:schemeClr val="tx1"/>
                </a:solidFill>
                <a:latin typeface="Arial" charset="0"/>
                <a:ea typeface="MS PGothic" charset="-128"/>
              </a:defRPr>
            </a:lvl9pPr>
          </a:lstStyle>
          <a:p>
            <a:pPr algn="ctr"/>
            <a:r>
              <a:rPr lang="en-US" alt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Neural Network</a:t>
            </a:r>
          </a:p>
        </p:txBody>
      </p:sp>
      <p:pic>
        <p:nvPicPr>
          <p:cNvPr id="27" name="Graphic 26" descr="City with solid fill">
            <a:extLst>
              <a:ext uri="{FF2B5EF4-FFF2-40B4-BE49-F238E27FC236}">
                <a16:creationId xmlns:a16="http://schemas.microsoft.com/office/drawing/2014/main" id="{07A7E2FA-7F8A-CFEF-C46E-E16018880C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040845" y="1395035"/>
            <a:ext cx="1039344" cy="1039344"/>
          </a:xfrm>
          <a:prstGeom prst="rect">
            <a:avLst/>
          </a:prstGeom>
        </p:spPr>
      </p:pic>
      <p:pic>
        <p:nvPicPr>
          <p:cNvPr id="29" name="Graphic 28" descr="Quadcopter with solid fill">
            <a:extLst>
              <a:ext uri="{FF2B5EF4-FFF2-40B4-BE49-F238E27FC236}">
                <a16:creationId xmlns:a16="http://schemas.microsoft.com/office/drawing/2014/main" id="{83227116-8141-C217-A6C8-D036C4B793C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78986" y="1059205"/>
            <a:ext cx="724902" cy="724902"/>
          </a:xfrm>
          <a:prstGeom prst="rect">
            <a:avLst/>
          </a:prstGeom>
        </p:spPr>
      </p:pic>
      <p:pic>
        <p:nvPicPr>
          <p:cNvPr id="37" name="Graphic 36" descr="Quadcopter with solid fill">
            <a:extLst>
              <a:ext uri="{FF2B5EF4-FFF2-40B4-BE49-F238E27FC236}">
                <a16:creationId xmlns:a16="http://schemas.microsoft.com/office/drawing/2014/main" id="{FC27E676-8755-8D48-EBAA-A5BAE21B511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132924" y="1664601"/>
            <a:ext cx="116495" cy="116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771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9CE2F-798F-4EDF-9FA4-77B7B372630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65152" y="210651"/>
            <a:ext cx="6605376" cy="363830"/>
          </a:xfrm>
        </p:spPr>
        <p:txBody>
          <a:bodyPr>
            <a:noAutofit/>
          </a:bodyPr>
          <a:lstStyle/>
          <a:p>
            <a:r>
              <a:rPr lang="en-US" sz="2700" dirty="0"/>
              <a:t>MAESTRO Synthetic Prototype</a:t>
            </a:r>
            <a:endParaRPr lang="en-US" sz="2700" dirty="0">
              <a:solidFill>
                <a:srgbClr val="FF0000"/>
              </a:solidFill>
              <a:ea typeface="+mn-lt"/>
              <a:cs typeface="+mn-lt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23F74EF-D095-CFD3-7706-90152C0A3E5A}"/>
              </a:ext>
            </a:extLst>
          </p:cNvPr>
          <p:cNvGrpSpPr/>
          <p:nvPr/>
        </p:nvGrpSpPr>
        <p:grpSpPr>
          <a:xfrm>
            <a:off x="72390" y="844137"/>
            <a:ext cx="8916562" cy="3976204"/>
            <a:chOff x="72390" y="887873"/>
            <a:chExt cx="8916562" cy="3976204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18150487-29D8-03C5-1E57-0D13BD180F6B}"/>
                </a:ext>
              </a:extLst>
            </p:cNvPr>
            <p:cNvGrpSpPr/>
            <p:nvPr/>
          </p:nvGrpSpPr>
          <p:grpSpPr>
            <a:xfrm>
              <a:off x="72390" y="887873"/>
              <a:ext cx="8916562" cy="3976204"/>
              <a:chOff x="72390" y="891849"/>
              <a:chExt cx="8916562" cy="3976204"/>
            </a:xfrm>
          </p:grpSpPr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7481AFEB-40A9-545B-9E47-F5A7E48AA46C}"/>
                  </a:ext>
                </a:extLst>
              </p:cNvPr>
              <p:cNvGrpSpPr/>
              <p:nvPr/>
            </p:nvGrpSpPr>
            <p:grpSpPr>
              <a:xfrm>
                <a:off x="72390" y="958170"/>
                <a:ext cx="8916562" cy="3909883"/>
                <a:chOff x="72390" y="958170"/>
                <a:chExt cx="8916562" cy="3909883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7942F578-3EEE-1306-8889-7B0EE7375205}"/>
                    </a:ext>
                  </a:extLst>
                </p:cNvPr>
                <p:cNvGrpSpPr/>
                <p:nvPr/>
              </p:nvGrpSpPr>
              <p:grpSpPr>
                <a:xfrm>
                  <a:off x="72390" y="958170"/>
                  <a:ext cx="8916562" cy="3909883"/>
                  <a:chOff x="72390" y="958170"/>
                  <a:chExt cx="8916562" cy="3909883"/>
                </a:xfrm>
              </p:grpSpPr>
              <p:pic>
                <p:nvPicPr>
                  <p:cNvPr id="8" name="Picture 7" descr="Diagram, engineering drawing&#10;&#10;Description automatically generated">
                    <a:extLst>
                      <a:ext uri="{FF2B5EF4-FFF2-40B4-BE49-F238E27FC236}">
                        <a16:creationId xmlns:a16="http://schemas.microsoft.com/office/drawing/2014/main" id="{F0E26DC0-D6D5-4B40-C207-1F3A162D00C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2038050" y="958170"/>
                    <a:ext cx="6950902" cy="3909883"/>
                  </a:xfrm>
                  <a:prstGeom prst="rect">
                    <a:avLst/>
                  </a:prstGeom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</p:pic>
              <p:cxnSp>
                <p:nvCxnSpPr>
                  <p:cNvPr id="15" name="Straight Arrow Connector 14">
                    <a:extLst>
                      <a:ext uri="{FF2B5EF4-FFF2-40B4-BE49-F238E27FC236}">
                        <a16:creationId xmlns:a16="http://schemas.microsoft.com/office/drawing/2014/main" id="{BCF84AE6-4CEE-3D83-7FBE-DAC4A572BD38}"/>
                      </a:ext>
                    </a:extLst>
                  </p:cNvPr>
                  <p:cNvCxnSpPr>
                    <a:cxnSpLocks/>
                    <a:stCxn id="22" idx="3"/>
                  </p:cNvCxnSpPr>
                  <p:nvPr/>
                </p:nvCxnSpPr>
                <p:spPr>
                  <a:xfrm>
                    <a:off x="2468293" y="1877727"/>
                    <a:ext cx="1795976" cy="427517"/>
                  </a:xfrm>
                  <a:prstGeom prst="straightConnector1">
                    <a:avLst/>
                  </a:prstGeom>
                  <a:ln w="53975"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" name="Straight Arrow Connector 15">
                    <a:extLst>
                      <a:ext uri="{FF2B5EF4-FFF2-40B4-BE49-F238E27FC236}">
                        <a16:creationId xmlns:a16="http://schemas.microsoft.com/office/drawing/2014/main" id="{60512205-B91D-485E-7E46-E7FC9DA5A9B0}"/>
                      </a:ext>
                    </a:extLst>
                  </p:cNvPr>
                  <p:cNvCxnSpPr>
                    <a:cxnSpLocks/>
                    <a:stCxn id="21" idx="3"/>
                  </p:cNvCxnSpPr>
                  <p:nvPr/>
                </p:nvCxnSpPr>
                <p:spPr>
                  <a:xfrm>
                    <a:off x="2468294" y="1141825"/>
                    <a:ext cx="3233518" cy="1176761"/>
                  </a:xfrm>
                  <a:prstGeom prst="straightConnector1">
                    <a:avLst/>
                  </a:prstGeom>
                  <a:ln w="53975">
                    <a:gradFill flip="none" rotWithShape="1">
                      <a:gsLst>
                        <a:gs pos="0">
                          <a:srgbClr val="FF0000"/>
                        </a:gs>
                        <a:gs pos="45000">
                          <a:srgbClr val="00B050"/>
                        </a:gs>
                        <a:gs pos="100000">
                          <a:srgbClr val="002060"/>
                        </a:gs>
                      </a:gsLst>
                      <a:lin ang="0" scaled="1"/>
                      <a:tileRect/>
                    </a:gra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7" name="Straight Arrow Connector 16">
                    <a:extLst>
                      <a:ext uri="{FF2B5EF4-FFF2-40B4-BE49-F238E27FC236}">
                        <a16:creationId xmlns:a16="http://schemas.microsoft.com/office/drawing/2014/main" id="{C2A9C61D-F566-DB97-0F99-2AD572FABBE7}"/>
                      </a:ext>
                    </a:extLst>
                  </p:cNvPr>
                  <p:cNvCxnSpPr>
                    <a:cxnSpLocks/>
                    <a:stCxn id="20" idx="3"/>
                  </p:cNvCxnSpPr>
                  <p:nvPr/>
                </p:nvCxnSpPr>
                <p:spPr>
                  <a:xfrm flipV="1">
                    <a:off x="2468294" y="2607683"/>
                    <a:ext cx="2483073" cy="595717"/>
                  </a:xfrm>
                  <a:prstGeom prst="straightConnector1">
                    <a:avLst/>
                  </a:prstGeom>
                  <a:ln w="53975">
                    <a:solidFill>
                      <a:srgbClr val="FF0000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" name="Straight Arrow Connector 17">
                    <a:extLst>
                      <a:ext uri="{FF2B5EF4-FFF2-40B4-BE49-F238E27FC236}">
                        <a16:creationId xmlns:a16="http://schemas.microsoft.com/office/drawing/2014/main" id="{FCB507B2-8675-E54B-E36F-63D93CB5DDDD}"/>
                      </a:ext>
                    </a:extLst>
                  </p:cNvPr>
                  <p:cNvCxnSpPr>
                    <a:cxnSpLocks/>
                    <a:stCxn id="19" idx="3"/>
                  </p:cNvCxnSpPr>
                  <p:nvPr/>
                </p:nvCxnSpPr>
                <p:spPr>
                  <a:xfrm flipV="1">
                    <a:off x="2468294" y="3642386"/>
                    <a:ext cx="1568071" cy="137967"/>
                  </a:xfrm>
                  <a:prstGeom prst="straightConnector1">
                    <a:avLst/>
                  </a:prstGeom>
                  <a:ln w="53975">
                    <a:solidFill>
                      <a:srgbClr val="009900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9" name="Rectangle: Rounded Corners 18">
                    <a:extLst>
                      <a:ext uri="{FF2B5EF4-FFF2-40B4-BE49-F238E27FC236}">
                        <a16:creationId xmlns:a16="http://schemas.microsoft.com/office/drawing/2014/main" id="{F8300F1E-0C81-59CF-FF08-5997AA9B811C}"/>
                      </a:ext>
                    </a:extLst>
                  </p:cNvPr>
                  <p:cNvSpPr/>
                  <p:nvPr/>
                </p:nvSpPr>
                <p:spPr>
                  <a:xfrm>
                    <a:off x="425395" y="3530376"/>
                    <a:ext cx="2042899" cy="499953"/>
                  </a:xfrm>
                  <a:prstGeom prst="roundRect">
                    <a:avLst/>
                  </a:prstGeom>
                  <a:solidFill>
                    <a:srgbClr val="009900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200"/>
                      <a:t>Flow slices from CFD</a:t>
                    </a:r>
                  </a:p>
                  <a:p>
                    <a:pPr algn="ctr"/>
                    <a:r>
                      <a:rPr lang="en-US" sz="1200"/>
                      <a:t>(at or below UAS altitude)</a:t>
                    </a:r>
                  </a:p>
                </p:txBody>
              </p:sp>
              <p:sp>
                <p:nvSpPr>
                  <p:cNvPr id="22" name="Rectangle: Rounded Corners 21">
                    <a:extLst>
                      <a:ext uri="{FF2B5EF4-FFF2-40B4-BE49-F238E27FC236}">
                        <a16:creationId xmlns:a16="http://schemas.microsoft.com/office/drawing/2014/main" id="{01F9AAEF-CB00-D90B-E3B1-EB67E99082CA}"/>
                      </a:ext>
                    </a:extLst>
                  </p:cNvPr>
                  <p:cNvSpPr/>
                  <p:nvPr/>
                </p:nvSpPr>
                <p:spPr>
                  <a:xfrm>
                    <a:off x="72390" y="1474154"/>
                    <a:ext cx="2395904" cy="807145"/>
                  </a:xfrm>
                  <a:prstGeom prst="roundRect">
                    <a:avLst/>
                  </a:prstGeom>
                  <a:solidFill>
                    <a:srgbClr val="0070C0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200" dirty="0"/>
                      <a:t>Cylinder at LiDAR sensing radius colored by distance to solid surface (NN input)</a:t>
                    </a:r>
                  </a:p>
                </p:txBody>
              </p:sp>
            </p:grpSp>
            <p:cxnSp>
              <p:nvCxnSpPr>
                <p:cNvPr id="9" name="Straight Connector 8">
                  <a:extLst>
                    <a:ext uri="{FF2B5EF4-FFF2-40B4-BE49-F238E27FC236}">
                      <a16:creationId xmlns:a16="http://schemas.microsoft.com/office/drawing/2014/main" id="{FE3E0AF0-F192-17AF-36F4-321727346CC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5257800" y="1916724"/>
                  <a:ext cx="285750" cy="21980"/>
                </a:xfrm>
                <a:prstGeom prst="line">
                  <a:avLst/>
                </a:prstGeom>
                <a:ln w="254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Straight Connector 9">
                  <a:extLst>
                    <a:ext uri="{FF2B5EF4-FFF2-40B4-BE49-F238E27FC236}">
                      <a16:creationId xmlns:a16="http://schemas.microsoft.com/office/drawing/2014/main" id="{2ADCD6AD-158C-741F-C309-D5C2A4E5E93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6400801" y="2013438"/>
                  <a:ext cx="35168" cy="962759"/>
                </a:xfrm>
                <a:prstGeom prst="line">
                  <a:avLst/>
                </a:prstGeom>
                <a:ln w="254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10">
                  <a:extLst>
                    <a:ext uri="{FF2B5EF4-FFF2-40B4-BE49-F238E27FC236}">
                      <a16:creationId xmlns:a16="http://schemas.microsoft.com/office/drawing/2014/main" id="{1F7E6EFF-E52A-88F1-FFA1-5BA4A1F71A1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215094" y="2848708"/>
                  <a:ext cx="1229667" cy="127489"/>
                </a:xfrm>
                <a:prstGeom prst="line">
                  <a:avLst/>
                </a:prstGeom>
                <a:ln w="254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11">
                  <a:extLst>
                    <a:ext uri="{FF2B5EF4-FFF2-40B4-BE49-F238E27FC236}">
                      <a16:creationId xmlns:a16="http://schemas.microsoft.com/office/drawing/2014/main" id="{1A115FA2-4BAD-B4D8-7162-FEBD29B5E81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710603" y="1947497"/>
                  <a:ext cx="694028" cy="57345"/>
                </a:xfrm>
                <a:prstGeom prst="line">
                  <a:avLst/>
                </a:prstGeom>
                <a:ln w="254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Connector 12">
                  <a:extLst>
                    <a:ext uri="{FF2B5EF4-FFF2-40B4-BE49-F238E27FC236}">
                      <a16:creationId xmlns:a16="http://schemas.microsoft.com/office/drawing/2014/main" id="{D28814E6-707A-2498-8070-E3C6F97E74D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064369" y="2026627"/>
                  <a:ext cx="70339" cy="197827"/>
                </a:xfrm>
                <a:prstGeom prst="line">
                  <a:avLst/>
                </a:prstGeom>
                <a:ln w="254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Connector 13">
                  <a:extLst>
                    <a:ext uri="{FF2B5EF4-FFF2-40B4-BE49-F238E27FC236}">
                      <a16:creationId xmlns:a16="http://schemas.microsoft.com/office/drawing/2014/main" id="{D04B20CB-E671-8A7D-7FBC-386C2346B85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892919" y="2403869"/>
                  <a:ext cx="116896" cy="370105"/>
                </a:xfrm>
                <a:prstGeom prst="line">
                  <a:avLst/>
                </a:prstGeom>
                <a:ln w="254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2F3E8B0F-DA2B-68BD-C52D-7345B0E0D76A}"/>
                  </a:ext>
                </a:extLst>
              </p:cNvPr>
              <p:cNvSpPr/>
              <p:nvPr/>
            </p:nvSpPr>
            <p:spPr>
              <a:xfrm>
                <a:off x="671163" y="891849"/>
                <a:ext cx="1797131" cy="499953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>
                    <a:solidFill>
                      <a:schemeClr val="tx1"/>
                    </a:solidFill>
                  </a:rPr>
                  <a:t>UAS with LiDAR</a:t>
                </a:r>
              </a:p>
              <a:p>
                <a:pPr algn="ctr"/>
                <a:r>
                  <a:rPr lang="en-US" sz="1200">
                    <a:solidFill>
                      <a:schemeClr val="tx1"/>
                    </a:solidFill>
                  </a:rPr>
                  <a:t>(at center of slice)</a:t>
                </a:r>
              </a:p>
            </p:txBody>
          </p:sp>
        </p:grp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12EB1825-8864-CBF4-A64E-0FC248E07F8C}"/>
                </a:ext>
              </a:extLst>
            </p:cNvPr>
            <p:cNvSpPr/>
            <p:nvPr/>
          </p:nvSpPr>
          <p:spPr>
            <a:xfrm>
              <a:off x="425395" y="2953423"/>
              <a:ext cx="2042899" cy="499953"/>
            </a:xfrm>
            <a:prstGeom prst="round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/>
                <a:t>MAESTRO flow estimate (NN output)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BAFAC559-B896-3D4D-4F0E-3C2F42E4E46E}"/>
              </a:ext>
            </a:extLst>
          </p:cNvPr>
          <p:cNvSpPr txBox="1"/>
          <p:nvPr/>
        </p:nvSpPr>
        <p:spPr>
          <a:xfrm>
            <a:off x="133373" y="4158373"/>
            <a:ext cx="6465816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/>
              <a:t>Single neural network using CFD simulations for 8 randomized cities</a:t>
            </a:r>
          </a:p>
          <a:p>
            <a:r>
              <a:rPr lang="en-US" sz="1600" dirty="0"/>
              <a:t>Average time for each NN evaluation using desktop GPU: 0.08 secs</a:t>
            </a:r>
          </a:p>
        </p:txBody>
      </p:sp>
      <p:pic>
        <p:nvPicPr>
          <p:cNvPr id="3" name="city10">
            <a:hlinkClick r:id="" action="ppaction://media"/>
            <a:extLst>
              <a:ext uri="{FF2B5EF4-FFF2-40B4-BE49-F238E27FC236}">
                <a16:creationId xmlns:a16="http://schemas.microsoft.com/office/drawing/2014/main" id="{B8DF8B61-7958-3272-8180-B170C6ED585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989196" y="622550"/>
            <a:ext cx="2082413" cy="12679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11551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5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9CE2F-798F-4EDF-9FA4-77B7B372630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65152" y="210651"/>
            <a:ext cx="6605376" cy="363830"/>
          </a:xfrm>
        </p:spPr>
        <p:txBody>
          <a:bodyPr>
            <a:noAutofit/>
          </a:bodyPr>
          <a:lstStyle/>
          <a:p>
            <a:r>
              <a:rPr lang="en-US" sz="2700" dirty="0"/>
              <a:t>MAESTRO Papers and Patent</a:t>
            </a:r>
            <a:endParaRPr lang="en-US" sz="2700" dirty="0">
              <a:solidFill>
                <a:srgbClr val="FF0000"/>
              </a:solidFill>
              <a:ea typeface="+mn-lt"/>
              <a:cs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089C3D-62FC-3A6B-7FC7-C45DB18BA99C}"/>
              </a:ext>
            </a:extLst>
          </p:cNvPr>
          <p:cNvSpPr txBox="1"/>
          <p:nvPr/>
        </p:nvSpPr>
        <p:spPr>
          <a:xfrm>
            <a:off x="2507293" y="1091542"/>
            <a:ext cx="6514051" cy="3647152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/>
            <a:r>
              <a:rPr lang="en-US" sz="1100" b="1" i="0" dirty="0">
                <a:solidFill>
                  <a:schemeClr val="tx1"/>
                </a:solidFill>
                <a:effectLst/>
                <a:latin typeface="+mj-lt"/>
              </a:rPr>
              <a:t>Towards Safe and Energy-Efficient Real-Time Motion Planning in Windy Urban Environments</a:t>
            </a:r>
          </a:p>
          <a:p>
            <a:pPr algn="l"/>
            <a:r>
              <a:rPr lang="en-US" sz="1100" b="0" i="0" dirty="0">
                <a:solidFill>
                  <a:schemeClr val="tx1"/>
                </a:solidFill>
                <a:effectLst/>
                <a:latin typeface="+mj-lt"/>
              </a:rPr>
              <a:t>Spencer Folk, John Melton, Benjamin W. L. Margolis, Mark Yim, and Vijay Kumar</a:t>
            </a:r>
          </a:p>
          <a:p>
            <a:pPr algn="l"/>
            <a:r>
              <a:rPr lang="en-US" sz="1100" b="0" i="1" dirty="0">
                <a:solidFill>
                  <a:schemeClr val="tx1"/>
                </a:solidFill>
                <a:effectLst/>
                <a:latin typeface="+mj-lt"/>
              </a:rPr>
              <a:t>IEEE International Conference on Robotics and Automation (ICRA)</a:t>
            </a:r>
            <a:r>
              <a:rPr lang="en-US" sz="1100" b="0" i="0" dirty="0">
                <a:solidFill>
                  <a:schemeClr val="tx1"/>
                </a:solidFill>
                <a:effectLst/>
                <a:latin typeface="+mj-lt"/>
              </a:rPr>
              <a:t>, 2025</a:t>
            </a:r>
          </a:p>
          <a:p>
            <a:pPr algn="l"/>
            <a:endParaRPr lang="en-US" sz="1100" b="0" i="0" dirty="0">
              <a:solidFill>
                <a:schemeClr val="tx1"/>
              </a:solidFill>
              <a:effectLst/>
              <a:latin typeface="+mj-lt"/>
            </a:endParaRPr>
          </a:p>
          <a:p>
            <a:pPr algn="l"/>
            <a:endParaRPr lang="en-US" sz="1100" b="0" i="0" dirty="0">
              <a:solidFill>
                <a:schemeClr val="tx1"/>
              </a:solidFill>
              <a:effectLst/>
              <a:latin typeface="+mj-lt"/>
            </a:endParaRPr>
          </a:p>
          <a:p>
            <a:pPr algn="l"/>
            <a:endParaRPr lang="en-US" sz="1100" b="1" i="0" dirty="0">
              <a:solidFill>
                <a:schemeClr val="tx1"/>
              </a:solidFill>
              <a:effectLst/>
              <a:latin typeface="+mj-lt"/>
            </a:endParaRPr>
          </a:p>
          <a:p>
            <a:pPr algn="l"/>
            <a:endParaRPr lang="en-US" sz="1100" b="1" i="0" dirty="0">
              <a:solidFill>
                <a:schemeClr val="tx1"/>
              </a:solidFill>
              <a:effectLst/>
              <a:latin typeface="+mj-lt"/>
            </a:endParaRPr>
          </a:p>
          <a:p>
            <a:pPr algn="l"/>
            <a:endParaRPr lang="en-US" sz="1100" b="1" dirty="0">
              <a:solidFill>
                <a:schemeClr val="tx1"/>
              </a:solidFill>
              <a:latin typeface="+mj-lt"/>
            </a:endParaRPr>
          </a:p>
          <a:p>
            <a:pPr algn="l"/>
            <a:endParaRPr lang="en-US" sz="1100" b="1" i="0" dirty="0">
              <a:solidFill>
                <a:schemeClr val="tx1"/>
              </a:solidFill>
              <a:effectLst/>
              <a:latin typeface="+mj-lt"/>
            </a:endParaRPr>
          </a:p>
          <a:p>
            <a:pPr algn="l"/>
            <a:r>
              <a:rPr lang="en-US" sz="1100" b="1" i="0" dirty="0">
                <a:solidFill>
                  <a:schemeClr val="tx1"/>
                </a:solidFill>
                <a:effectLst/>
                <a:latin typeface="+mj-lt"/>
              </a:rPr>
              <a:t>Learning Local Urban Wind Flow Fields From Range Sensing</a:t>
            </a:r>
          </a:p>
          <a:p>
            <a:pPr algn="l"/>
            <a:r>
              <a:rPr lang="en-US" sz="1100" b="0" i="0" dirty="0">
                <a:solidFill>
                  <a:schemeClr val="tx1"/>
                </a:solidFill>
                <a:effectLst/>
                <a:latin typeface="+mj-lt"/>
              </a:rPr>
              <a:t>Spencer Folk, John Melton, Benjamin W. L. Margolis, Mark Yim, and Vijay Kumar</a:t>
            </a:r>
          </a:p>
          <a:p>
            <a:pPr algn="l"/>
            <a:r>
              <a:rPr lang="en-US" sz="1100" b="0" i="1" dirty="0">
                <a:solidFill>
                  <a:schemeClr val="tx1"/>
                </a:solidFill>
                <a:effectLst/>
                <a:latin typeface="+mj-lt"/>
              </a:rPr>
              <a:t>IEEE Robotics and Automation Letters</a:t>
            </a:r>
            <a:r>
              <a:rPr lang="en-US" sz="1100" b="0" i="0" dirty="0">
                <a:solidFill>
                  <a:schemeClr val="tx1"/>
                </a:solidFill>
                <a:effectLst/>
                <a:latin typeface="+mj-lt"/>
              </a:rPr>
              <a:t>, 2024</a:t>
            </a:r>
          </a:p>
          <a:p>
            <a:pPr algn="l"/>
            <a:endParaRPr lang="en-US" sz="1100" dirty="0">
              <a:solidFill>
                <a:schemeClr val="tx1"/>
              </a:solidFill>
              <a:latin typeface="Roboto" panose="02000000000000000000" pitchFamily="2" charset="0"/>
            </a:endParaRPr>
          </a:p>
          <a:p>
            <a:pPr algn="l"/>
            <a:endParaRPr lang="en-US" sz="1100" dirty="0">
              <a:solidFill>
                <a:schemeClr val="tx1"/>
              </a:solidFill>
              <a:latin typeface="Roboto" panose="02000000000000000000" pitchFamily="2" charset="0"/>
            </a:endParaRPr>
          </a:p>
          <a:p>
            <a:pPr algn="l"/>
            <a:endParaRPr lang="en-US" sz="1100" dirty="0">
              <a:solidFill>
                <a:schemeClr val="tx1"/>
              </a:solidFill>
              <a:latin typeface="Roboto" panose="02000000000000000000" pitchFamily="2" charset="0"/>
            </a:endParaRPr>
          </a:p>
          <a:p>
            <a:pPr algn="l"/>
            <a:endParaRPr lang="en-US" sz="1100" dirty="0">
              <a:solidFill>
                <a:schemeClr val="tx1"/>
              </a:solidFill>
              <a:latin typeface="Roboto" panose="02000000000000000000" pitchFamily="2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effectLst/>
                <a:latin typeface="Arial" panose="020B0604020202020204" pitchFamily="34" charset="0"/>
              </a:rPr>
              <a:t>Intelligent Trajectory Adviser System for Unmanned Aerial Vehicles in Complex Environments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effectLst/>
                <a:latin typeface="Arial" panose="020B0604020202020204" pitchFamily="34" charset="0"/>
              </a:rPr>
              <a:t>Inventors: John Melton, Ben Nikaido</a:t>
            </a:r>
          </a:p>
          <a:p>
            <a:r>
              <a:rPr lang="en-US" sz="1100" b="1" dirty="0">
                <a:effectLst/>
                <a:latin typeface="Arial" panose="020B0604020202020204" pitchFamily="34" charset="0"/>
              </a:rPr>
              <a:t>U.S. Patent No. 11,046,430</a:t>
            </a:r>
            <a:endParaRPr lang="en-US" sz="1100" dirty="0">
              <a:effectLst/>
              <a:latin typeface="Arial" panose="020B0604020202020204" pitchFamily="34" charset="0"/>
            </a:endParaRPr>
          </a:p>
          <a:p>
            <a:pPr algn="l"/>
            <a:endParaRPr lang="en-US" sz="1100" b="0" i="0" dirty="0">
              <a:solidFill>
                <a:schemeClr val="tx1"/>
              </a:solidFill>
              <a:effectLst/>
              <a:latin typeface="Roboto" panose="02000000000000000000" pitchFamily="2" charset="0"/>
            </a:endParaRPr>
          </a:p>
          <a:p>
            <a:pPr algn="l"/>
            <a:endParaRPr lang="en-US" sz="1100" b="0" i="0" dirty="0">
              <a:solidFill>
                <a:schemeClr val="tx1"/>
              </a:solidFill>
              <a:effectLst/>
              <a:latin typeface="Roboto" panose="02000000000000000000" pitchFamily="2" charset="0"/>
            </a:endParaRPr>
          </a:p>
        </p:txBody>
      </p:sp>
      <p:pic>
        <p:nvPicPr>
          <p:cNvPr id="1026" name="Picture 2" descr="Left: UAS in synthetic environment using MAESTRO for safe urban operations&#10;Right: GPS-free Onboard Sensing and Computing Integrated with MAESTRO">
            <a:extLst>
              <a:ext uri="{FF2B5EF4-FFF2-40B4-BE49-F238E27FC236}">
                <a16:creationId xmlns:a16="http://schemas.microsoft.com/office/drawing/2014/main" id="{4179A247-3F60-4B63-60A1-5F6687B077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67" y="3567296"/>
            <a:ext cx="2375932" cy="1133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D388EBD-D33C-DC8F-5ECE-177AD535EC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656" y="2287092"/>
            <a:ext cx="2354913" cy="91749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41680B8-735C-9394-29AC-8A6BBF41E4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267" y="1122229"/>
            <a:ext cx="2355485" cy="9755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1E11F45-3276-D80C-0727-E1607A9993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0528" y="1738197"/>
            <a:ext cx="1829236" cy="935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416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page1image3352910928">
            <a:extLst>
              <a:ext uri="{FF2B5EF4-FFF2-40B4-BE49-F238E27FC236}">
                <a16:creationId xmlns:a16="http://schemas.microsoft.com/office/drawing/2014/main" id="{5A95E0B0-76B2-E244-9BE2-DAE2EBBF4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70200" cy="92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35BB13B-67D9-824A-B87D-AE398DD77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668" y="2418979"/>
            <a:ext cx="8629532" cy="769721"/>
          </a:xfrm>
        </p:spPr>
        <p:txBody>
          <a:bodyPr/>
          <a:lstStyle/>
          <a:p>
            <a:r>
              <a:rPr lang="en-US" dirty="0"/>
              <a:t>Variable Geometry Aircraft Wing Supported by Struts and/or Trusses</a:t>
            </a:r>
            <a:br>
              <a:rPr lang="en-US" dirty="0"/>
            </a:br>
            <a:r>
              <a:rPr lang="en-US" dirty="0"/>
              <a:t>NASA Ames Innovative Technologies Webinar</a:t>
            </a:r>
            <a:br>
              <a:rPr lang="en-US" dirty="0"/>
            </a:b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617969-E118-DA49-8A71-5DE96EAC95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9668" y="3513936"/>
            <a:ext cx="3047882" cy="769721"/>
          </a:xfrm>
        </p:spPr>
        <p:txBody>
          <a:bodyPr/>
          <a:lstStyle/>
          <a:p>
            <a:r>
              <a:rPr lang="en-US" dirty="0"/>
              <a:t>John Melton, PhD </a:t>
            </a:r>
          </a:p>
          <a:p>
            <a:r>
              <a:rPr lang="en-US" dirty="0"/>
              <a:t>Aerospace Engineer</a:t>
            </a:r>
          </a:p>
          <a:p>
            <a:r>
              <a:rPr lang="en-US" dirty="0"/>
              <a:t>NASA Ames Research Center</a:t>
            </a:r>
          </a:p>
          <a:p>
            <a:r>
              <a:rPr lang="en-US" dirty="0"/>
              <a:t>04/30/23</a:t>
            </a:r>
          </a:p>
        </p:txBody>
      </p:sp>
    </p:spTree>
    <p:extLst>
      <p:ext uri="{BB962C8B-B14F-4D97-AF65-F5344CB8AC3E}">
        <p14:creationId xmlns:p14="http://schemas.microsoft.com/office/powerpoint/2010/main" val="3857712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9546F-F5DC-1A4B-850D-398B14123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/>
              <a:t>Variable Geometry Aircraft Wing with Strut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18FC326-89BD-4247-859B-AFB1C08A1497}"/>
              </a:ext>
            </a:extLst>
          </p:cNvPr>
          <p:cNvCxnSpPr/>
          <p:nvPr/>
        </p:nvCxnSpPr>
        <p:spPr>
          <a:xfrm>
            <a:off x="4572000" y="595313"/>
            <a:ext cx="0" cy="4257206"/>
          </a:xfrm>
          <a:prstGeom prst="line">
            <a:avLst/>
          </a:prstGeom>
          <a:ln w="285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597F705-1B52-4396-BC6D-941D67AE10CA}"/>
              </a:ext>
            </a:extLst>
          </p:cNvPr>
          <p:cNvCxnSpPr>
            <a:cxnSpLocks/>
          </p:cNvCxnSpPr>
          <p:nvPr/>
        </p:nvCxnSpPr>
        <p:spPr>
          <a:xfrm flipH="1">
            <a:off x="322289" y="2771386"/>
            <a:ext cx="8604355" cy="0"/>
          </a:xfrm>
          <a:prstGeom prst="line">
            <a:avLst/>
          </a:prstGeom>
          <a:ln w="285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259A3EFC-117F-44F0-8309-136308B65742}"/>
              </a:ext>
            </a:extLst>
          </p:cNvPr>
          <p:cNvSpPr txBox="1"/>
          <p:nvPr/>
        </p:nvSpPr>
        <p:spPr>
          <a:xfrm>
            <a:off x="4572000" y="2771387"/>
            <a:ext cx="4572000" cy="19543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</a:pPr>
            <a:r>
              <a:rPr lang="en-US" sz="1400" b="1" dirty="0">
                <a:solidFill>
                  <a:schemeClr val="accent1"/>
                </a:solidFill>
                <a:latin typeface="Arial"/>
                <a:cs typeface="Arial"/>
              </a:rPr>
              <a:t>Benefits</a:t>
            </a:r>
            <a:r>
              <a:rPr lang="en-US" sz="1400" b="1" dirty="0">
                <a:solidFill>
                  <a:schemeClr val="accent2"/>
                </a:solidFill>
                <a:latin typeface="Arial"/>
                <a:cs typeface="Arial"/>
              </a:rPr>
              <a:t> 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tx1"/>
                </a:solidFill>
                <a:latin typeface="Arial"/>
                <a:cs typeface="Arial"/>
              </a:rPr>
              <a:t>Fit more aircraft onto existing airport real estate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tx1"/>
                </a:solidFill>
                <a:latin typeface="Arial"/>
                <a:cs typeface="Arial"/>
              </a:rPr>
              <a:t>Modulate the sweep for best M*L/D throughout the entire flight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tx1"/>
                </a:solidFill>
                <a:latin typeface="Arial"/>
                <a:cs typeface="Arial"/>
              </a:rPr>
              <a:t>Improve fuel economy during ATM arrival spacing delays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tx1"/>
                </a:solidFill>
                <a:latin typeface="Arial"/>
                <a:cs typeface="Arial"/>
              </a:rPr>
              <a:t>Reduced community noise, improved emergency range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tx1"/>
                </a:solidFill>
                <a:latin typeface="Arial"/>
                <a:cs typeface="Arial"/>
              </a:rPr>
              <a:t>Eliminates weight of outer wing folds and complex flap systems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tx1"/>
                </a:solidFill>
                <a:latin typeface="Arial"/>
                <a:cs typeface="Arial"/>
              </a:rPr>
              <a:t>Retains economies of ‘tube-and-wing’ construction and operations for both airframers and airlines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DECD923-2779-4B1F-AB08-FB84BDB740BA}"/>
              </a:ext>
            </a:extLst>
          </p:cNvPr>
          <p:cNvSpPr txBox="1"/>
          <p:nvPr/>
        </p:nvSpPr>
        <p:spPr>
          <a:xfrm>
            <a:off x="0" y="595313"/>
            <a:ext cx="4624464" cy="2200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</a:pPr>
            <a:r>
              <a:rPr lang="en-US" sz="1400" b="1" dirty="0">
                <a:solidFill>
                  <a:schemeClr val="accent1"/>
                </a:solidFill>
                <a:latin typeface="Arial"/>
                <a:cs typeface="Arial"/>
              </a:rPr>
              <a:t>Technology Overview/Why it was created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tx1"/>
                </a:solidFill>
                <a:latin typeface="Arial"/>
                <a:cs typeface="Arial"/>
              </a:rPr>
              <a:t>Reduce airport and gate ‘footprint’ for B737-class aircraft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tx1"/>
                </a:solidFill>
                <a:latin typeface="Arial"/>
                <a:cs typeface="Arial"/>
              </a:rPr>
              <a:t>Improve aerodynamic efficiency over the entire flight envelope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tx1"/>
                </a:solidFill>
                <a:latin typeface="Arial"/>
                <a:cs typeface="Arial"/>
              </a:rPr>
              <a:t>Reduce landing speeds, eliminate complex multi-seg flaps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tx1"/>
                </a:solidFill>
                <a:latin typeface="Arial"/>
                <a:cs typeface="Arial"/>
              </a:rPr>
              <a:t>Improve climb rate while reducing thrust (and noise)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tx1"/>
                </a:solidFill>
                <a:latin typeface="Arial"/>
                <a:cs typeface="Arial"/>
              </a:rPr>
              <a:t>Reduce ground and taxiway collisions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tx1"/>
                </a:solidFill>
                <a:latin typeface="Arial"/>
                <a:cs typeface="Arial"/>
              </a:rPr>
              <a:t>Provide dual use for strut (structure </a:t>
            </a:r>
            <a:r>
              <a:rPr lang="en-US" sz="1100" i="1" dirty="0">
                <a:solidFill>
                  <a:schemeClr val="tx1"/>
                </a:solidFill>
                <a:latin typeface="Arial"/>
                <a:cs typeface="Arial"/>
              </a:rPr>
              <a:t>and</a:t>
            </a:r>
            <a:r>
              <a:rPr lang="en-US" sz="1100" dirty="0">
                <a:solidFill>
                  <a:schemeClr val="tx1"/>
                </a:solidFill>
                <a:latin typeface="Arial"/>
                <a:cs typeface="Arial"/>
              </a:rPr>
              <a:t> engine alignment)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tx1"/>
                </a:solidFill>
                <a:latin typeface="Arial"/>
                <a:cs typeface="Arial"/>
              </a:rPr>
              <a:t>Improve performance and market ‘right-sizing’ while retaining current construction techniques and materials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53734BF-1FB4-4F1A-8548-20C8BEA7824B}"/>
              </a:ext>
            </a:extLst>
          </p:cNvPr>
          <p:cNvSpPr txBox="1"/>
          <p:nvPr/>
        </p:nvSpPr>
        <p:spPr>
          <a:xfrm>
            <a:off x="0" y="2786069"/>
            <a:ext cx="4624464" cy="18004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</a:pPr>
            <a:r>
              <a:rPr lang="en-US" sz="1400" b="1" dirty="0">
                <a:solidFill>
                  <a:schemeClr val="accent1"/>
                </a:solidFill>
                <a:latin typeface="Arial"/>
                <a:cs typeface="Arial"/>
              </a:rPr>
              <a:t>Applications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tx1"/>
                </a:solidFill>
                <a:latin typeface="Arial"/>
                <a:cs typeface="Arial"/>
              </a:rPr>
              <a:t>B737 and smaller (ATR-class) aircraft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tx1"/>
                </a:solidFill>
                <a:latin typeface="Arial"/>
                <a:cs typeface="Arial"/>
              </a:rPr>
              <a:t>Longer range UAS requiring airborne ferry and/or ship deployment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tx1"/>
                </a:solidFill>
                <a:latin typeface="Arial"/>
                <a:cs typeface="Arial"/>
              </a:rPr>
              <a:t>Efficient transonic operations (Mach 0.8 to 1.3)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tx1"/>
                </a:solidFill>
                <a:latin typeface="Arial"/>
                <a:cs typeface="Arial"/>
              </a:rPr>
              <a:t>Bring larger aircraft into less-developed airports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1100" dirty="0">
                <a:solidFill>
                  <a:schemeClr val="tx1"/>
                </a:solidFill>
                <a:latin typeface="Arial"/>
                <a:cs typeface="Arial"/>
              </a:rPr>
              <a:t>RCS signature modulation and manipulation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12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pic>
        <p:nvPicPr>
          <p:cNvPr id="33" name="Picture 32" descr="A close up of a sign&#10;&#10;Description automatically generated">
            <a:extLst>
              <a:ext uri="{FF2B5EF4-FFF2-40B4-BE49-F238E27FC236}">
                <a16:creationId xmlns:a16="http://schemas.microsoft.com/office/drawing/2014/main" id="{45656B42-AB77-44B7-88F7-F704F13369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9739" y="123563"/>
            <a:ext cx="1125762" cy="51667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41A65AD-EC85-C66E-609A-4960DAD6D8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4626" y="704137"/>
            <a:ext cx="943762" cy="7713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106D002-163C-31AB-C797-B92C6CAF34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5342" y="705535"/>
            <a:ext cx="756722" cy="7685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11D5524-54E3-81A2-B9D0-00A2EE6AAA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4807575" y="787303"/>
            <a:ext cx="1505884" cy="174716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8E2E904-EEB7-1031-5705-FE8BC4E18167}"/>
              </a:ext>
            </a:extLst>
          </p:cNvPr>
          <p:cNvSpPr txBox="1"/>
          <p:nvPr/>
        </p:nvSpPr>
        <p:spPr>
          <a:xfrm>
            <a:off x="6705676" y="1445325"/>
            <a:ext cx="2031457" cy="291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</a:pPr>
            <a:r>
              <a:rPr lang="en-US" sz="1400" b="1" dirty="0">
                <a:solidFill>
                  <a:schemeClr val="accent2"/>
                </a:solidFill>
                <a:latin typeface="Arial"/>
                <a:cs typeface="Arial"/>
              </a:rPr>
              <a:t>Taxi		       Cruise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C96B303E-0A0E-ADA0-9770-D2A8320F1C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02441" y="1695614"/>
            <a:ext cx="1081020" cy="77529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DAC01CB-DF80-CCA3-2959-464B27631B87}"/>
              </a:ext>
            </a:extLst>
          </p:cNvPr>
          <p:cNvSpPr txBox="1"/>
          <p:nvPr/>
        </p:nvSpPr>
        <p:spPr>
          <a:xfrm>
            <a:off x="6627222" y="2430037"/>
            <a:ext cx="2031457" cy="291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</a:pPr>
            <a:r>
              <a:rPr lang="en-US" sz="1400" b="1" dirty="0">
                <a:solidFill>
                  <a:schemeClr val="accent2"/>
                </a:solidFill>
                <a:latin typeface="Arial"/>
                <a:cs typeface="Arial"/>
              </a:rPr>
              <a:t>Takeoff/Climb/Landing</a:t>
            </a:r>
          </a:p>
        </p:txBody>
      </p:sp>
    </p:spTree>
    <p:extLst>
      <p:ext uri="{BB962C8B-B14F-4D97-AF65-F5344CB8AC3E}">
        <p14:creationId xmlns:p14="http://schemas.microsoft.com/office/powerpoint/2010/main" val="4481318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9CE2F-798F-4EDF-9FA4-77B7B372630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65152" y="210651"/>
            <a:ext cx="6605376" cy="363830"/>
          </a:xfrm>
        </p:spPr>
        <p:txBody>
          <a:bodyPr>
            <a:noAutofit/>
          </a:bodyPr>
          <a:lstStyle/>
          <a:p>
            <a:r>
              <a:rPr lang="en-US" sz="2700" dirty="0"/>
              <a:t>Variable </a:t>
            </a:r>
            <a:r>
              <a:rPr lang="en-US" sz="2700"/>
              <a:t>Geometry Strut </a:t>
            </a:r>
            <a:r>
              <a:rPr lang="en-US" sz="2700" dirty="0"/>
              <a:t>Patent</a:t>
            </a:r>
            <a:endParaRPr lang="en-US" sz="2700" dirty="0">
              <a:solidFill>
                <a:srgbClr val="FF0000"/>
              </a:solidFill>
              <a:ea typeface="+mn-lt"/>
              <a:cs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089C3D-62FC-3A6B-7FC7-C45DB18BA99C}"/>
              </a:ext>
            </a:extLst>
          </p:cNvPr>
          <p:cNvSpPr txBox="1"/>
          <p:nvPr/>
        </p:nvSpPr>
        <p:spPr>
          <a:xfrm>
            <a:off x="171536" y="1111541"/>
            <a:ext cx="3070806" cy="1107996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solidFill>
                  <a:schemeClr val="tx1"/>
                </a:solidFill>
                <a:latin typeface="Roboto" panose="02000000000000000000" pitchFamily="2" charset="0"/>
              </a:rPr>
              <a:t>Variable Geometry Aircraft Wing Supported by Struts and/or Trusses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effectLst/>
                <a:latin typeface="Arial" panose="020B0604020202020204" pitchFamily="34" charset="0"/>
              </a:rPr>
              <a:t>Inventors: John Melton, Michael Dudley</a:t>
            </a:r>
          </a:p>
          <a:p>
            <a:r>
              <a:rPr lang="en-US" sz="1100" b="1" dirty="0">
                <a:effectLst/>
                <a:latin typeface="Arial" panose="020B0604020202020204" pitchFamily="34" charset="0"/>
              </a:rPr>
              <a:t>U.S. Patent No. 9,327,822</a:t>
            </a:r>
            <a:endParaRPr lang="en-US" sz="1100" dirty="0">
              <a:effectLst/>
              <a:latin typeface="Arial" panose="020B0604020202020204" pitchFamily="34" charset="0"/>
            </a:endParaRPr>
          </a:p>
          <a:p>
            <a:pPr algn="l"/>
            <a:endParaRPr lang="en-US" sz="1100" b="0" i="0" dirty="0">
              <a:solidFill>
                <a:schemeClr val="tx1"/>
              </a:solidFill>
              <a:effectLst/>
              <a:latin typeface="Roboto" panose="02000000000000000000" pitchFamily="2" charset="0"/>
            </a:endParaRPr>
          </a:p>
          <a:p>
            <a:pPr algn="l"/>
            <a:endParaRPr lang="en-US" sz="1100" b="0" i="0" dirty="0">
              <a:solidFill>
                <a:schemeClr val="tx1"/>
              </a:solidFill>
              <a:effectLst/>
              <a:latin typeface="Roboto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397A9EC-0EAF-364B-A82D-84CC8052F2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689873" y="2766399"/>
            <a:ext cx="1728455" cy="20289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DEF2384-D6B7-94CE-8370-A5AD5BA2F6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619216" y="933590"/>
            <a:ext cx="1869772" cy="202895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554ECE0-EA1E-6C97-160C-5CB260C598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6954832" y="1016775"/>
            <a:ext cx="1873979" cy="186679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0082D70-BE10-E090-0BDB-4ACBA7B67B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7049214" y="2825862"/>
            <a:ext cx="1727161" cy="190873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C6F97B0-0D19-436F-24C1-713BE3F4A3AA}"/>
              </a:ext>
            </a:extLst>
          </p:cNvPr>
          <p:cNvSpPr txBox="1"/>
          <p:nvPr/>
        </p:nvSpPr>
        <p:spPr>
          <a:xfrm>
            <a:off x="5121480" y="654341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</a:pPr>
            <a:r>
              <a:rPr lang="en-US" sz="1400" b="1" dirty="0">
                <a:solidFill>
                  <a:schemeClr val="accent2"/>
                </a:solidFill>
                <a:latin typeface="Arial"/>
                <a:cs typeface="Arial"/>
              </a:rPr>
              <a:t>Cruise		Takeoff and Landing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01B7284-30DD-207B-A318-C53A076826CC}"/>
              </a:ext>
            </a:extLst>
          </p:cNvPr>
          <p:cNvSpPr txBox="1"/>
          <p:nvPr/>
        </p:nvSpPr>
        <p:spPr>
          <a:xfrm>
            <a:off x="3510793" y="1912690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</a:pPr>
            <a:r>
              <a:rPr lang="en-US" sz="1400" b="1" dirty="0">
                <a:solidFill>
                  <a:schemeClr val="accent2"/>
                </a:solidFill>
                <a:latin typeface="Arial"/>
                <a:cs typeface="Arial"/>
              </a:rPr>
              <a:t>B737-600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</a:pPr>
            <a:endParaRPr lang="en-US" sz="1400" b="1" dirty="0">
              <a:solidFill>
                <a:schemeClr val="accent2"/>
              </a:solidFill>
              <a:latin typeface="Arial"/>
              <a:cs typeface="Arial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</a:pPr>
            <a:endParaRPr lang="en-US" sz="1400" b="1" dirty="0">
              <a:solidFill>
                <a:schemeClr val="accent2"/>
              </a:solidFill>
              <a:latin typeface="Arial"/>
              <a:cs typeface="Arial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</a:pPr>
            <a:endParaRPr lang="en-US" sz="1400" b="1" dirty="0">
              <a:solidFill>
                <a:schemeClr val="accent2"/>
              </a:solidFill>
              <a:latin typeface="Arial"/>
              <a:cs typeface="Arial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</a:pPr>
            <a:endParaRPr lang="en-US" sz="1400" b="1" dirty="0">
              <a:solidFill>
                <a:schemeClr val="accent2"/>
              </a:solidFill>
              <a:latin typeface="Arial"/>
              <a:cs typeface="Arial"/>
            </a:endParaRPr>
          </a:p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</a:pPr>
            <a:endParaRPr lang="en-US" sz="1400" b="1" dirty="0">
              <a:solidFill>
                <a:schemeClr val="accent2"/>
              </a:solidFill>
              <a:latin typeface="Arial"/>
              <a:cs typeface="Arial"/>
            </a:endParaRPr>
          </a:p>
          <a:p>
            <a:pPr marL="342900" indent="-342900" algn="ctr" eaLnBrk="1" fontAlgn="auto" hangingPunct="1">
              <a:spcBef>
                <a:spcPts val="0"/>
              </a:spcBef>
              <a:spcAft>
                <a:spcPts val="600"/>
              </a:spcAft>
            </a:pPr>
            <a:r>
              <a:rPr lang="en-US" sz="1400" b="1" dirty="0">
                <a:solidFill>
                  <a:schemeClr val="accent2"/>
                </a:solidFill>
                <a:latin typeface="Arial"/>
                <a:cs typeface="Arial"/>
              </a:rPr>
              <a:t>VGA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29FAF34-C1BC-1D47-FA6D-F04F717B779E}"/>
              </a:ext>
            </a:extLst>
          </p:cNvPr>
          <p:cNvSpPr txBox="1"/>
          <p:nvPr/>
        </p:nvSpPr>
        <p:spPr>
          <a:xfrm>
            <a:off x="171536" y="2571750"/>
            <a:ext cx="4253657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noAutofit/>
          </a:bodyPr>
          <a:lstStyle/>
          <a:p>
            <a:pPr marL="342900" indent="-342900" algn="just" eaLnBrk="1" fontAlgn="auto" hangingPunct="1"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solidFill>
                  <a:schemeClr val="tx1"/>
                </a:solidFill>
                <a:latin typeface="Arial"/>
                <a:cs typeface="Arial"/>
              </a:rPr>
              <a:t>Variable Geometry Aircraft (VGA) shows</a:t>
            </a:r>
          </a:p>
          <a:p>
            <a:pPr marL="342900" indent="-342900" algn="just" eaLnBrk="1" fontAlgn="auto" hangingPunct="1"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solidFill>
                  <a:schemeClr val="tx1"/>
                </a:solidFill>
                <a:latin typeface="Arial"/>
                <a:cs typeface="Arial"/>
              </a:rPr>
              <a:t>aerodynamic advantage throughout entire flight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600"/>
              </a:spcAft>
            </a:pPr>
            <a:endParaRPr lang="en-US" sz="1400" b="1" dirty="0">
              <a:solidFill>
                <a:schemeClr val="accent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21852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T2 Widescreen Template 2017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666666"/>
      </a:lt2>
      <a:accent1>
        <a:srgbClr val="BB3249"/>
      </a:accent1>
      <a:accent2>
        <a:srgbClr val="0662A1"/>
      </a:accent2>
      <a:accent3>
        <a:srgbClr val="A200D7"/>
      </a:accent3>
      <a:accent4>
        <a:srgbClr val="44B140"/>
      </a:accent4>
      <a:accent5>
        <a:srgbClr val="FCD156"/>
      </a:accent5>
      <a:accent6>
        <a:srgbClr val="F0620B"/>
      </a:accent6>
      <a:hlink>
        <a:srgbClr val="2369BF"/>
      </a:hlink>
      <a:folHlink>
        <a:srgbClr val="7129CC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 algn="l">
          <a:defRPr sz="2800" b="1" dirty="0" smtClean="0">
            <a:solidFill>
              <a:srgbClr val="00599B"/>
            </a:solidFill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  <a:ln>
          <a:noFill/>
        </a:ln>
      </a:spPr>
      <a:bodyPr>
        <a:noAutofit/>
      </a:bodyPr>
      <a:lstStyle>
        <a:defPPr marL="342900" indent="-342900" eaLnBrk="1" fontAlgn="auto" hangingPunct="1">
          <a:spcBef>
            <a:spcPts val="0"/>
          </a:spcBef>
          <a:spcAft>
            <a:spcPts val="600"/>
          </a:spcAft>
          <a:defRPr sz="1400" b="1" dirty="0">
            <a:solidFill>
              <a:schemeClr val="accent2"/>
            </a:solidFill>
            <a:latin typeface="Arial"/>
            <a:cs typeface="Arial"/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2.Template.2019" id="{FA3924BC-9B2C-C14E-ACD9-7EC80EA2A50A}" vid="{82E3049F-2D56-8248-9065-0F8E74D3620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86FC9B9873D8140A510BADEEE04A91C" ma:contentTypeVersion="0" ma:contentTypeDescription="Create a new document." ma:contentTypeScope="" ma:versionID="e7417bc14ddd2481e32ffccc1c1f85bc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1C4B96D-0E35-4286-B266-46AE346806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309830E7-30CC-4D65-AD89-0AE38017890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612ECAA-33A8-4F75-B4AC-AB3A7B7F744C}">
  <ds:schemaRefs>
    <ds:schemaRef ds:uri="http://www.w3.org/XML/1998/namespace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microsoft.com/office/infopath/2007/PartnerControls"/>
    <ds:schemaRef ds:uri="http://purl.org/dc/elements/1.1/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T2 Widescreen Template 2017</Template>
  <TotalTime>4610</TotalTime>
  <Words>682</Words>
  <Application>Microsoft Office PowerPoint</Application>
  <PresentationFormat>On-screen Show (16:9)</PresentationFormat>
  <Paragraphs>111</Paragraphs>
  <Slides>8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MS PGothic</vt:lpstr>
      <vt:lpstr>Arial</vt:lpstr>
      <vt:lpstr>HelveticaNeueLT Std Med</vt:lpstr>
      <vt:lpstr>Roboto</vt:lpstr>
      <vt:lpstr>Wingdings</vt:lpstr>
      <vt:lpstr>T2 Widescreen Template 2017</vt:lpstr>
      <vt:lpstr> </vt:lpstr>
      <vt:lpstr>MAESTRO: Airborne ML Estimates for Local Winds and Kinematics NASA Ames Innovative Technologies Webinar </vt:lpstr>
      <vt:lpstr>Airborne ML Estimates for Local Winds and Kinematics</vt:lpstr>
      <vt:lpstr>MAESTRO Synthetic Prototype</vt:lpstr>
      <vt:lpstr>MAESTRO Papers and Patent</vt:lpstr>
      <vt:lpstr>Variable Geometry Aircraft Wing Supported by Struts and/or Trusses NASA Ames Innovative Technologies Webinar </vt:lpstr>
      <vt:lpstr>Variable Geometry Aircraft Wing with Strut</vt:lpstr>
      <vt:lpstr>Variable Geometry Strut Patent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FY2018 Accomplishments and FY2019 Program Plan</dc:title>
  <dc:creator>Kimberly Minafra</dc:creator>
  <cp:lastModifiedBy>Melton, John E. (ARC-AA)</cp:lastModifiedBy>
  <cp:revision>128</cp:revision>
  <cp:lastPrinted>2019-10-29T21:01:28Z</cp:lastPrinted>
  <dcterms:created xsi:type="dcterms:W3CDTF">2019-07-09T18:24:48Z</dcterms:created>
  <dcterms:modified xsi:type="dcterms:W3CDTF">2025-04-23T22:56:32Z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0x010100786FC9B9873D8140A510BADEEE04A91C</vt:lpwstr>
  </property>
</Properties>
</file>