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6"/>
  </p:notesMasterIdLst>
  <p:sldIdLst>
    <p:sldId id="256" r:id="rId5"/>
    <p:sldId id="16368" r:id="rId6"/>
    <p:sldId id="16373" r:id="rId7"/>
    <p:sldId id="16313" r:id="rId8"/>
    <p:sldId id="16366" r:id="rId9"/>
    <p:sldId id="16371" r:id="rId10"/>
    <p:sldId id="16361" r:id="rId11"/>
    <p:sldId id="16374" r:id="rId12"/>
    <p:sldId id="16370" r:id="rId13"/>
    <p:sldId id="16367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539C53-6A06-6DBC-A881-63A4C441B80A}" name="Mulvaney, John W. (LARC-E405)" initials="MJW(E" userId="S::jwmulvan@ndc.nasa.gov::d264d8ed-c6ab-4a44-b188-cc61d1579220" providerId="AD"/>
  <p188:author id="{621265F1-7445-DEAF-4754-36648249CFC0}" name="Cline, Julia (LARC-D312)" initials="JC" userId="S::jecline1@ndc.nasa.gov::238dd402-2648-4c08-ad44-bdb60124eb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D7D31"/>
    <a:srgbClr val="EBF0F9"/>
    <a:srgbClr val="DAE3F3"/>
    <a:srgbClr val="416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36636-2BBD-471F-8F7E-DB73ADF95D97}" v="9" dt="2025-04-22T18:24:13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81" autoAdjust="0"/>
  </p:normalViewPr>
  <p:slideViewPr>
    <p:cSldViewPr snapToGrid="0">
      <p:cViewPr varScale="1">
        <p:scale>
          <a:sx n="95" d="100"/>
          <a:sy n="95" d="100"/>
        </p:scale>
        <p:origin x="10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E279A-27DA-4C29-9976-CBA6C42AFF9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126CC-801E-45F1-A495-14CA78B5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4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goals</a:t>
            </a:r>
          </a:p>
          <a:p>
            <a:r>
              <a:rPr lang="en-US" dirty="0"/>
              <a:t>Why </a:t>
            </a:r>
            <a:r>
              <a:rPr lang="en-US" dirty="0" err="1"/>
              <a:t>iSA</a:t>
            </a:r>
            <a:endParaRPr lang="en-US" dirty="0"/>
          </a:p>
          <a:p>
            <a:r>
              <a:rPr lang="en-US" dirty="0"/>
              <a:t>Three possible options </a:t>
            </a:r>
            <a:r>
              <a:rPr lang="en-US" dirty="0" err="1"/>
              <a:t>downselected</a:t>
            </a:r>
            <a:r>
              <a:rPr lang="en-US" dirty="0"/>
              <a:t> to two</a:t>
            </a:r>
          </a:p>
          <a:p>
            <a:r>
              <a:rPr lang="en-US" dirty="0"/>
              <a:t>Radiator design space</a:t>
            </a:r>
          </a:p>
          <a:p>
            <a:r>
              <a:rPr lang="en-US" dirty="0"/>
              <a:t>Modular unit options</a:t>
            </a:r>
          </a:p>
          <a:p>
            <a:r>
              <a:rPr lang="en-US" dirty="0"/>
              <a:t>Fluid loop routing</a:t>
            </a:r>
          </a:p>
          <a:p>
            <a:r>
              <a:rPr lang="en-US" dirty="0"/>
              <a:t>Next steps</a:t>
            </a:r>
          </a:p>
          <a:p>
            <a:r>
              <a:rPr lang="en-US" dirty="0"/>
              <a:t>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26CC-801E-45F1-A495-14CA78B56D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8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26CC-801E-45F1-A495-14CA78B56D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23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26CC-801E-45F1-A495-14CA78B56D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10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et in space&#10;&#10;Description automatically generated with low confidence">
            <a:extLst>
              <a:ext uri="{FF2B5EF4-FFF2-40B4-BE49-F238E27FC236}">
                <a16:creationId xmlns:a16="http://schemas.microsoft.com/office/drawing/2014/main" id="{02D2334A-22F6-DE2B-F2CC-98ED203622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5"/>
          <a:stretch/>
        </p:blipFill>
        <p:spPr>
          <a:xfrm>
            <a:off x="0" y="1194318"/>
            <a:ext cx="12192000" cy="56636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6B01036-2AD7-8001-7415-DC2BF6167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9554" y="2434911"/>
            <a:ext cx="6454829" cy="1255728"/>
          </a:xfrm>
          <a:prstGeom prst="rect">
            <a:avLst/>
          </a:prstGeom>
        </p:spPr>
        <p:txBody>
          <a:bodyPr anchor="ctr"/>
          <a:lstStyle>
            <a:lvl1pPr algn="l">
              <a:defRPr sz="2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Presenter</a:t>
            </a:r>
            <a:br>
              <a:rPr lang="en-US"/>
            </a:br>
            <a:r>
              <a:rPr lang="en-US"/>
              <a:t>Date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48A495-4846-C1B6-7A1C-48CBB5C3998B}"/>
              </a:ext>
            </a:extLst>
          </p:cNvPr>
          <p:cNvSpPr/>
          <p:nvPr/>
        </p:nvSpPr>
        <p:spPr>
          <a:xfrm>
            <a:off x="-11550" y="-9331"/>
            <a:ext cx="12207240" cy="2118050"/>
          </a:xfrm>
          <a:prstGeom prst="rect">
            <a:avLst/>
          </a:prstGeom>
          <a:solidFill>
            <a:srgbClr val="01010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FB55FFF7-7F66-9DE9-7537-411310DB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5" y="1667849"/>
            <a:ext cx="2778946" cy="278985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44CC932-1E59-9D44-8998-BD3B08E75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808" y="82328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14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064">
          <p15:clr>
            <a:srgbClr val="FBAE40"/>
          </p15:clr>
        </p15:guide>
        <p15:guide id="2" pos="1056">
          <p15:clr>
            <a:srgbClr val="FBAE40"/>
          </p15:clr>
        </p15:guide>
        <p15:guide id="3" orient="horz" pos="2400">
          <p15:clr>
            <a:srgbClr val="FBAE40"/>
          </p15:clr>
        </p15:guide>
        <p15:guide id="4" orient="horz" pos="29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C2A0EC-9874-4D90-AD83-3D21A92D7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6" y="1162373"/>
            <a:ext cx="11449540" cy="50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Ø"/>
              <a:defRPr sz="2400" b="0" i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800100" indent="-342900">
              <a:buClrTx/>
              <a:buFont typeface="Arial" panose="020B0604020202020204" pitchFamily="34" charset="0"/>
              <a:buChar char="•"/>
              <a:defRPr sz="2000" b="0" i="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 i="1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57BFA2F-66B5-4477-8E63-B5F963D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272" y="303735"/>
            <a:ext cx="9799455" cy="535531"/>
          </a:xfrm>
          <a:prstGeom prst="rect">
            <a:avLst/>
          </a:prstGeom>
        </p:spPr>
        <p:txBody>
          <a:bodyPr anchor="ctr"/>
          <a:lstStyle>
            <a:lvl1pPr algn="ctr">
              <a:defRPr sz="3200" b="1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75CC895-7B46-4F15-90A0-45C7D39C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356349"/>
            <a:ext cx="2524067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>
              <a:defRPr/>
            </a:pPr>
            <a:fld id="{7CD1F499-0D65-46CD-8A7F-DB62BE63A0E5}" type="slidenum">
              <a:rPr lang="en-US" smtClean="0">
                <a:solidFill>
                  <a:prstClr val="black"/>
                </a:solidFill>
                <a:ea typeface="ヒラギノ角ゴ Pro W3" charset="-128"/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214DD1-9366-46FE-BA47-BA92C94A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95CC91A-EF4D-978C-0B9C-4D1BC0809C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172C852F-6E3F-9032-F6CE-F32CBC076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A7C68EB2-CDE5-4180-0589-F4A594043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5E4F3-1005-21FF-F894-C5BD83DD2E7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9890C847-0377-DD88-FF61-314D433996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0C619E2-046C-1C26-8497-54BED70977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C2A0EC-9874-4D90-AD83-3D21A92D7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6" y="1162373"/>
            <a:ext cx="5666154" cy="50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Ø"/>
              <a:defRPr sz="2400" b="0" i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800100" indent="-342900">
              <a:buClrTx/>
              <a:buFont typeface="Arial" panose="020B0604020202020204" pitchFamily="34" charset="0"/>
              <a:buChar char="•"/>
              <a:defRPr sz="2000" b="0" i="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 i="1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57BFA2F-66B5-4477-8E63-B5F963D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272" y="303735"/>
            <a:ext cx="9799455" cy="535531"/>
          </a:xfrm>
          <a:prstGeom prst="rect">
            <a:avLst/>
          </a:prstGeom>
        </p:spPr>
        <p:txBody>
          <a:bodyPr anchor="ctr"/>
          <a:lstStyle>
            <a:lvl1pPr algn="ctr">
              <a:defRPr sz="3200" b="1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75CC895-7B46-4F15-90A0-45C7D39C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356349"/>
            <a:ext cx="2524067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9DE909C4-8111-40C5-B2EF-231657F0F5A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214DD1-9366-46FE-BA47-BA92C94A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8138E09-525E-F8AD-BA93-28439708C8D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3232" y="1162373"/>
            <a:ext cx="5666154" cy="50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Ø"/>
              <a:defRPr sz="2400" b="0" i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800100" indent="-342900">
              <a:buClrTx/>
              <a:buFont typeface="Arial" panose="020B0604020202020204" pitchFamily="34" charset="0"/>
              <a:buChar char="•"/>
              <a:defRPr sz="2000" b="0" i="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 i="1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AFD7AD3-AA81-AD6A-70B0-E2038097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C42DB29-36B9-55C6-277F-FB5ED1806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43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C2A0EC-9874-4D90-AD83-3D21A92D7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6" y="1162373"/>
            <a:ext cx="5666154" cy="50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Ø"/>
              <a:defRPr sz="2400" b="0" i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800100" indent="-342900">
              <a:buClrTx/>
              <a:buFont typeface="Arial" panose="020B0604020202020204" pitchFamily="34" charset="0"/>
              <a:buChar char="•"/>
              <a:defRPr sz="2000" b="0" i="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 i="1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57BFA2F-66B5-4477-8E63-B5F963D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272" y="303735"/>
            <a:ext cx="9799455" cy="535531"/>
          </a:xfrm>
          <a:prstGeom prst="rect">
            <a:avLst/>
          </a:prstGeom>
        </p:spPr>
        <p:txBody>
          <a:bodyPr anchor="ctr"/>
          <a:lstStyle>
            <a:lvl1pPr algn="ctr">
              <a:defRPr sz="3200" b="1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75CC895-7B46-4F15-90A0-45C7D39C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356349"/>
            <a:ext cx="2524067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9DE909C4-8111-40C5-B2EF-231657F0F5A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214DD1-9366-46FE-BA47-BA92C94A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C0BD7153-263A-8ACB-0578-F2FA55160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55DD3DD8-3C50-5768-70F9-AD7DDD947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6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57BFA2F-66B5-4477-8E63-B5F963D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272" y="303735"/>
            <a:ext cx="9799455" cy="535531"/>
          </a:xfrm>
          <a:prstGeom prst="rect">
            <a:avLst/>
          </a:prstGeom>
        </p:spPr>
        <p:txBody>
          <a:bodyPr anchor="ctr"/>
          <a:lstStyle>
            <a:lvl1pPr algn="ctr">
              <a:defRPr sz="3200" b="1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75CC895-7B46-4F15-90A0-45C7D39C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356349"/>
            <a:ext cx="2524067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9DE909C4-8111-40C5-B2EF-231657F0F5A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214DD1-9366-46FE-BA47-BA92C94A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753EE09A-83A1-478E-5C0B-6DCD326C1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6596C1CB-2765-3E39-82FA-659AA01AA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3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C2A0EC-9874-4D90-AD83-3D21A92D7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6" y="1162373"/>
            <a:ext cx="11449540" cy="50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Ø"/>
              <a:defRPr sz="2400" b="0" i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800100" indent="-342900">
              <a:buClrTx/>
              <a:buFont typeface="Arial" panose="020B0604020202020204" pitchFamily="34" charset="0"/>
              <a:buChar char="•"/>
              <a:defRPr sz="2000" b="0" i="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 i="1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 i="1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57BFA2F-66B5-4477-8E63-B5F963D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272" y="303735"/>
            <a:ext cx="9799455" cy="535531"/>
          </a:xfrm>
          <a:prstGeom prst="rect">
            <a:avLst/>
          </a:prstGeom>
        </p:spPr>
        <p:txBody>
          <a:bodyPr anchor="ctr"/>
          <a:lstStyle>
            <a:lvl1pPr algn="ctr">
              <a:defRPr sz="3200" b="1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75CC895-7B46-4F15-90A0-45C7D39C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356349"/>
            <a:ext cx="2524067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9DE909C4-8111-40C5-B2EF-231657F0F5A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214DD1-9366-46FE-BA47-BA92C94A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3013" y="985084"/>
            <a:ext cx="9624591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B22246BC-F430-BB24-F981-14E459726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" y="82511"/>
            <a:ext cx="1156137" cy="9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B899DA01-EB2D-3CED-FD6E-D708C9ACC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23" y="72418"/>
            <a:ext cx="983691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9243484" y="6627813"/>
            <a:ext cx="2844800" cy="228600"/>
          </a:xfrm>
          <a:prstGeom prst="rect">
            <a:avLst/>
          </a:prstGeom>
        </p:spPr>
        <p:txBody>
          <a:bodyPr anchor="ctr"/>
          <a:lstStyle/>
          <a:p>
            <a:pPr algn="r"/>
            <a:fld id="{744C59DE-4FA3-4E4C-97B3-4BF4A11E27FD}" type="slidenum">
              <a:rPr lang="en-US" sz="1000">
                <a:solidFill>
                  <a:srgbClr val="000000"/>
                </a:solidFill>
                <a:latin typeface="Calibri" charset="0"/>
              </a:rPr>
              <a:pPr algn="r"/>
              <a:t>‹#›</a:t>
            </a:fld>
            <a:endParaRPr lang="en-US" sz="1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221190"/>
            <a:ext cx="11988800" cy="5380856"/>
          </a:xfrm>
          <a:prstGeom prst="rect">
            <a:avLst/>
          </a:prstGeom>
        </p:spPr>
        <p:txBody>
          <a:bodyPr/>
          <a:lstStyle>
            <a:lvl1pPr>
              <a:buClr>
                <a:schemeClr val="accent2">
                  <a:lumMod val="75000"/>
                </a:schemeClr>
              </a:buClr>
              <a:defRPr sz="2400"/>
            </a:lvl1pPr>
            <a:lvl2pPr>
              <a:buClr>
                <a:schemeClr val="accent1"/>
              </a:buCl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itle Placeholder 8"/>
          <p:cNvSpPr>
            <a:spLocks noGrp="1"/>
          </p:cNvSpPr>
          <p:nvPr>
            <p:ph type="title"/>
          </p:nvPr>
        </p:nvSpPr>
        <p:spPr bwMode="auto">
          <a:xfrm>
            <a:off x="1128513" y="167508"/>
            <a:ext cx="9389226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>
                <a:solidFill>
                  <a:srgbClr val="00009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95C7A9-16AD-49FE-A732-E5005D944FC5}"/>
              </a:ext>
            </a:extLst>
          </p:cNvPr>
          <p:cNvSpPr/>
          <p:nvPr userDrawn="1"/>
        </p:nvSpPr>
        <p:spPr>
          <a:xfrm>
            <a:off x="99484" y="71562"/>
            <a:ext cx="1188627" cy="1016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>
            <a:off x="1083600" y="840344"/>
            <a:ext cx="10183763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5BCFF2A-0837-0E8C-CF26-45DF59AB6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2" b="95775" l="4258" r="95282">
                        <a14:foregroundMark x1="8400" y1="35329" x2="6904" y2="64906"/>
                        <a14:foregroundMark x1="10056" y1="69282" x2="15190" y2="76408"/>
                        <a14:foregroundMark x1="6904" y1="64906" x2="7577" y2="65840"/>
                        <a14:foregroundMark x1="15190" y1="76408" x2="49942" y2="93427"/>
                        <a14:foregroundMark x1="49942" y1="93427" x2="63176" y2="92136"/>
                        <a14:foregroundMark x1="63176" y1="92136" x2="63982" y2="89671"/>
                        <a14:foregroundMark x1="62946" y1="90493" x2="36133" y2="91197"/>
                        <a14:foregroundMark x1="36133" y1="91197" x2="36133" y2="91197"/>
                        <a14:foregroundMark x1="22094" y1="83568" x2="41082" y2="89085"/>
                        <a14:foregroundMark x1="41082" y1="89085" x2="41082" y2="89085"/>
                        <a14:foregroundMark x1="16916" y1="80399" x2="54661" y2="91197"/>
                        <a14:foregroundMark x1="41082" y1="94131" x2="55926" y2="95775"/>
                        <a14:foregroundMark x1="46605" y1="93075" x2="71346" y2="88967"/>
                        <a14:foregroundMark x1="71346" y1="88967" x2="82624" y2="73357"/>
                        <a14:foregroundMark x1="82624" y1="73357" x2="87342" y2="38028"/>
                        <a14:foregroundMark x1="87342" y1="38028" x2="75604" y2="15962"/>
                        <a14:foregroundMark x1="75604" y1="15962" x2="61910" y2="9977"/>
                        <a14:foregroundMark x1="61910" y1="9977" x2="27273" y2="13732"/>
                        <a14:foregroundMark x1="27273" y1="13732" x2="4948" y2="41667"/>
                        <a14:foregroundMark x1="7020" y1="40845" x2="4488" y2="50939"/>
                        <a14:foregroundMark x1="5293" y1="56221" x2="5293" y2="57864"/>
                        <a14:foregroundMark x1="13933" y1="76453" x2="15650" y2="79812"/>
                        <a14:foregroundMark x1="8631" y1="66080" x2="11359" y2="71418"/>
                        <a14:foregroundMark x1="15650" y1="79812" x2="16686" y2="80634"/>
                        <a14:foregroundMark x1="85270" y1="76643" x2="95282" y2="58216"/>
                        <a14:foregroundMark x1="95282" y1="58216" x2="90564" y2="33685"/>
                        <a14:foregroundMark x1="84580" y1="47770" x2="37975" y2="45892"/>
                        <a14:foregroundMark x1="37975" y1="45892" x2="37745" y2="45657"/>
                        <a14:foregroundMark x1="24741" y1="44836" x2="70196" y2="42254"/>
                        <a14:foregroundMark x1="66053" y1="42958" x2="45800" y2="55751"/>
                        <a14:foregroundMark x1="20023" y1="50939" x2="18757" y2="40023"/>
                        <a14:foregroundMark x1="24511" y1="38732" x2="21059" y2="45070"/>
                        <a14:foregroundMark x1="29459" y1="40023" x2="61105" y2="39554"/>
                        <a14:foregroundMark x1="59379" y1="39554" x2="52704" y2="27465"/>
                        <a14:foregroundMark x1="52704" y1="27465" x2="61680" y2="38967"/>
                        <a14:foregroundMark x1="61680" y1="38967" x2="75374" y2="42723"/>
                        <a14:foregroundMark x1="75374" y1="42723" x2="67894" y2="42488"/>
                        <a14:foregroundMark x1="65017" y1="39789" x2="79632" y2="41432"/>
                        <a14:foregroundMark x1="62140" y1="38263" x2="49137" y2="34859"/>
                        <a14:foregroundMark x1="49137" y1="34859" x2="49712" y2="45070"/>
                        <a14:foregroundMark x1="50978" y1="40023" x2="50978" y2="32160"/>
                        <a14:foregroundMark x1="51554" y1="35798" x2="51554" y2="54108"/>
                        <a14:foregroundMark x1="51554" y1="54108" x2="51554" y2="54108"/>
                        <a14:foregroundMark x1="56502" y1="46714" x2="62716" y2="59390"/>
                        <a14:foregroundMark x1="66398" y1="46948" x2="41887" y2="53873"/>
                        <a14:foregroundMark x1="41887" y1="52582" x2="35098" y2="51174"/>
                        <a14:foregroundMark x1="54891" y1="30047" x2="57192" y2="20188"/>
                        <a14:foregroundMark x1="54891" y1="6690" x2="41542" y2="5516"/>
                        <a14:foregroundMark x1="41542" y1="5516" x2="18953" y2="16839"/>
                        <a14:foregroundMark x1="12557" y1="23733" x2="4948" y2="41197"/>
                        <a14:foregroundMark x1="12313" y1="28991" x2="36131" y2="6417"/>
                        <a14:foregroundMark x1="45800" y1="4577" x2="45800" y2="4577"/>
                        <a14:foregroundMark x1="86881" y1="22066" x2="86881" y2="22066"/>
                        <a14:foregroundMark x1="86881" y1="22066" x2="87687" y2="26526"/>
                        <a14:foregroundMark x1="89183" y1="25235" x2="90219" y2="28991"/>
                        <a14:foregroundMark x1="91024" y1="29460" x2="91600" y2="32864"/>
                        <a14:foregroundMark x1="88147" y1="25822" x2="67089" y2="7512"/>
                        <a14:foregroundMark x1="67089" y1="7512" x2="67089" y2="7512"/>
                        <a14:foregroundMark x1="65593" y1="7160" x2="65593" y2="7160"/>
                        <a14:foregroundMark x1="65593" y1="7160" x2="71001" y2="10094"/>
                        <a14:foregroundMark x1="44764" y1="4343" x2="55110" y2="4171"/>
                        <a14:foregroundMark x1="60155" y1="4748" x2="77921" y2="13937"/>
                        <a14:foregroundMark x1="78442" y1="13412" x2="63176" y2="4812"/>
                        <a14:foregroundMark x1="55058" y1="4265" x2="45115" y2="3384"/>
                        <a14:foregroundMark x1="37417" y1="6147" x2="20023" y2="15962"/>
                        <a14:foregroundMark x1="42463" y1="5047" x2="29459" y2="9038"/>
                        <a14:foregroundMark x1="29459" y1="9038" x2="25777" y2="12207"/>
                        <a14:foregroundMark x1="33026" y1="9038" x2="35903" y2="6455"/>
                        <a14:foregroundMark x1="39586" y1="6103" x2="39586" y2="6103"/>
                        <a14:foregroundMark x1="39816" y1="5399" x2="39816" y2="5399"/>
                        <a14:foregroundMark x1="46375" y1="5047" x2="40391" y2="5047"/>
                        <a14:foregroundMark x1="4258" y1="44836" x2="4258" y2="44836"/>
                        <a14:foregroundMark x1="4258" y1="46714" x2="4258" y2="46714"/>
                        <a14:foregroundMark x1="74684" y1="41197" x2="74914" y2="54695"/>
                        <a14:foregroundMark x1="56157" y1="4343" x2="56157" y2="4343"/>
                        <a14:foregroundMark x1="78826" y1="34742" x2="78136" y2="50469"/>
                        <a14:foregroundMark x1="78136" y1="50469" x2="78251" y2="50704"/>
                        <a14:foregroundMark x1="62140" y1="5399" x2="54085" y2="4343"/>
                        <a14:backgroundMark x1="14039" y1="20188" x2="14039" y2="20188"/>
                        <a14:backgroundMark x1="15420" y1="18075" x2="14039" y2="20775"/>
                        <a14:backgroundMark x1="16686" y1="14906" x2="11507" y2="23122"/>
                        <a14:backgroundMark x1="43153" y1="2465" x2="45570" y2="2700"/>
                        <a14:backgroundMark x1="59329" y1="2646" x2="61680" y2="2113"/>
                        <a14:backgroundMark x1="79056" y1="12793" x2="88493" y2="19131"/>
                        <a14:backgroundMark x1="10472" y1="82277" x2="8631" y2="73709"/>
                        <a14:backgroundMark x1="5293" y1="67136" x2="11738" y2="777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84" y="12736"/>
            <a:ext cx="924637" cy="90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4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A3198-B9B2-E544-8BCC-5966A77B5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938" y="1104144"/>
            <a:ext cx="6816649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85391-15BF-3B46-8D6C-6D66A10CA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1939" y="2214710"/>
            <a:ext cx="6678104" cy="3693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F12F1-512D-4A45-8158-704CFCF65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48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78DD7-70A2-024C-B16F-25B6FC555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BEE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DE909C4-8111-40C5-B2EF-231657F0F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5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2145C8-B896-4101-0AEE-D81F2BB90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9554" y="883719"/>
            <a:ext cx="6454829" cy="4358116"/>
          </a:xfrm>
        </p:spPr>
        <p:txBody>
          <a:bodyPr/>
          <a:lstStyle/>
          <a:p>
            <a:r>
              <a:rPr lang="en-US" dirty="0"/>
              <a:t>Modular Assembled Radiators for NEP </a:t>
            </a:r>
            <a:r>
              <a:rPr lang="en-US" dirty="0" err="1"/>
              <a:t>VehicLes</a:t>
            </a:r>
            <a:r>
              <a:rPr lang="en-US" dirty="0"/>
              <a:t> (MARVL) Project - Update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Amanda Stark and Will Grier</a:t>
            </a:r>
            <a:br>
              <a:rPr lang="en-US" dirty="0"/>
            </a:br>
            <a:r>
              <a:rPr lang="en-US" dirty="0"/>
              <a:t>Langley Research Center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02C0E3-13D3-9720-23AE-793003038083}"/>
              </a:ext>
            </a:extLst>
          </p:cNvPr>
          <p:cNvSpPr txBox="1"/>
          <p:nvPr/>
        </p:nvSpPr>
        <p:spPr>
          <a:xfrm>
            <a:off x="3659554" y="3275762"/>
            <a:ext cx="8137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Nuclear and Emerging Technology for Space (NETS) Conference</a:t>
            </a: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Huntsville, AL</a:t>
            </a: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May 6,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440166-DE21-F7B6-0FAA-4E5860683DA6}"/>
              </a:ext>
            </a:extLst>
          </p:cNvPr>
          <p:cNvSpPr txBox="1"/>
          <p:nvPr/>
        </p:nvSpPr>
        <p:spPr>
          <a:xfrm>
            <a:off x="241159" y="6498717"/>
            <a:ext cx="420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47020_Stark_NETS2025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97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CFAB82-AECF-5F65-230E-F2A2F43CB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5" y="1913641"/>
            <a:ext cx="6132879" cy="4093639"/>
          </a:xfrm>
        </p:spPr>
        <p:txBody>
          <a:bodyPr/>
          <a:lstStyle/>
          <a:p>
            <a:r>
              <a:rPr lang="en-US" dirty="0"/>
              <a:t>Current radiator panel design will use heat pipes</a:t>
            </a:r>
          </a:p>
          <a:p>
            <a:pPr lvl="1"/>
            <a:r>
              <a:rPr lang="en-US" dirty="0"/>
              <a:t>Water as the working fluid</a:t>
            </a:r>
          </a:p>
          <a:p>
            <a:pPr lvl="1"/>
            <a:r>
              <a:rPr lang="en-US" dirty="0"/>
              <a:t>Tech dev for panels in not in current project scope</a:t>
            </a:r>
          </a:p>
          <a:p>
            <a:r>
              <a:rPr lang="en-US" dirty="0"/>
              <a:t>Fluid loop working fluid will be </a:t>
            </a:r>
            <a:r>
              <a:rPr lang="en-US" dirty="0" err="1"/>
              <a:t>NaK</a:t>
            </a:r>
            <a:endParaRPr lang="en-US" dirty="0"/>
          </a:p>
          <a:p>
            <a:pPr lvl="1"/>
            <a:r>
              <a:rPr lang="en-US" dirty="0"/>
              <a:t>Consideration for how fluid loop interacts with heat pipes is being considered</a:t>
            </a:r>
          </a:p>
          <a:p>
            <a:pPr lvl="2"/>
            <a:r>
              <a:rPr lang="en-US" i="0" dirty="0"/>
              <a:t>Overall design (hybrid/full assembled) will help make the decision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247AD6-ECAD-99C8-D335-35AF515DB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Fluid Loop for Waste Heat Transfer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99F748-87AA-5FC1-F08B-0BFE13AAC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975" y="3027332"/>
            <a:ext cx="4920108" cy="352693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D9494A-F5C5-52B7-1CB8-D2269F70E7CB}"/>
              </a:ext>
            </a:extLst>
          </p:cNvPr>
          <p:cNvSpPr/>
          <p:nvPr/>
        </p:nvSpPr>
        <p:spPr>
          <a:xfrm>
            <a:off x="6867525" y="1238250"/>
            <a:ext cx="4723180" cy="17890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7C8D1D-8A97-82BC-956F-FD1D096543C4}"/>
              </a:ext>
            </a:extLst>
          </p:cNvPr>
          <p:cNvSpPr txBox="1"/>
          <p:nvPr/>
        </p:nvSpPr>
        <p:spPr>
          <a:xfrm>
            <a:off x="7038975" y="1673115"/>
            <a:ext cx="47231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Down center panel, split heat pipes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One side of panel, full length heat pipes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Hot and cold on opposite sides with connections on ends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Hot and cold on opposite sides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72A73-9430-DE3D-3D19-0457D4C37DE3}"/>
              </a:ext>
            </a:extLst>
          </p:cNvPr>
          <p:cNvSpPr txBox="1"/>
          <p:nvPr/>
        </p:nvSpPr>
        <p:spPr>
          <a:xfrm>
            <a:off x="7115175" y="1288275"/>
            <a:ext cx="3095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Fluid Loop Path Options</a:t>
            </a:r>
          </a:p>
        </p:txBody>
      </p:sp>
    </p:spTree>
    <p:extLst>
      <p:ext uri="{BB962C8B-B14F-4D97-AF65-F5344CB8AC3E}">
        <p14:creationId xmlns:p14="http://schemas.microsoft.com/office/powerpoint/2010/main" val="377925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pace shuttle in space&#10;&#10;Description automatically generated with medium confidence">
            <a:extLst>
              <a:ext uri="{FF2B5EF4-FFF2-40B4-BE49-F238E27FC236}">
                <a16:creationId xmlns:a16="http://schemas.microsoft.com/office/drawing/2014/main" id="{EE73BED9-BC11-AAC6-5F79-E90DE3C6B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425" y="1109008"/>
            <a:ext cx="10287000" cy="539656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D113A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BBE0E8-C844-4490-A4D2-2F3F61A09E94}"/>
              </a:ext>
            </a:extLst>
          </p:cNvPr>
          <p:cNvSpPr txBox="1"/>
          <p:nvPr/>
        </p:nvSpPr>
        <p:spPr>
          <a:xfrm>
            <a:off x="733425" y="1327547"/>
            <a:ext cx="29536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i="1" dirty="0">
                <a:solidFill>
                  <a:srgbClr val="DBC89D"/>
                </a:solidFill>
                <a:ea typeface="ヒラギノ角ゴ Pro W3"/>
              </a:rPr>
              <a:t>MARVL</a:t>
            </a:r>
            <a:r>
              <a:rPr lang="en-US" sz="4000" dirty="0">
                <a:solidFill>
                  <a:schemeClr val="accent6">
                    <a:lumMod val="60000"/>
                    <a:lumOff val="40000"/>
                  </a:schemeClr>
                </a:solidFill>
                <a:ea typeface="ヒラギノ角ゴ Pro W3"/>
              </a:rPr>
              <a:t> </a:t>
            </a:r>
          </a:p>
          <a:p>
            <a:pPr algn="ctr"/>
            <a:r>
              <a:rPr lang="en-US" sz="2400" i="1" dirty="0">
                <a:solidFill>
                  <a:srgbClr val="DBC89D"/>
                </a:solidFill>
                <a:ea typeface="ヒラギノ角ゴ Pro W3"/>
              </a:rPr>
              <a:t>M</a:t>
            </a:r>
            <a:r>
              <a:rPr lang="en-US" sz="2400" dirty="0">
                <a:solidFill>
                  <a:schemeClr val="bg1"/>
                </a:solidFill>
                <a:ea typeface="ヒラギノ角ゴ Pro W3"/>
              </a:rPr>
              <a:t>odular</a:t>
            </a:r>
            <a:r>
              <a:rPr lang="en-US" sz="2400" dirty="0">
                <a:solidFill>
                  <a:schemeClr val="tx1"/>
                </a:solidFill>
                <a:ea typeface="ヒラギノ角ゴ Pro W3"/>
              </a:rPr>
              <a:t> </a:t>
            </a:r>
            <a:r>
              <a:rPr lang="en-US" sz="2400" i="1" dirty="0">
                <a:solidFill>
                  <a:srgbClr val="DBC89D"/>
                </a:solidFill>
                <a:ea typeface="ヒラギノ角ゴ Pro W3"/>
              </a:rPr>
              <a:t>A</a:t>
            </a:r>
            <a:r>
              <a:rPr lang="en-US" sz="2400" dirty="0">
                <a:solidFill>
                  <a:schemeClr val="bg1"/>
                </a:solidFill>
                <a:ea typeface="ヒラギノ角ゴ Pro W3"/>
              </a:rPr>
              <a:t>ssembled</a:t>
            </a:r>
            <a:r>
              <a:rPr lang="en-US" sz="2400" dirty="0">
                <a:solidFill>
                  <a:schemeClr val="tx1"/>
                </a:solidFill>
                <a:ea typeface="ヒラギノ角ゴ Pro W3"/>
              </a:rPr>
              <a:t> </a:t>
            </a:r>
            <a:r>
              <a:rPr lang="en-US" sz="2400" i="1" dirty="0">
                <a:solidFill>
                  <a:srgbClr val="DBC89D"/>
                </a:solidFill>
                <a:ea typeface="ヒラギノ角ゴ Pro W3"/>
              </a:rPr>
              <a:t>R</a:t>
            </a:r>
            <a:r>
              <a:rPr lang="en-US" sz="2400" dirty="0">
                <a:solidFill>
                  <a:schemeClr val="bg1"/>
                </a:solidFill>
                <a:ea typeface="ヒラギノ角ゴ Pro W3"/>
              </a:rPr>
              <a:t>adiators for NEP </a:t>
            </a:r>
            <a:r>
              <a:rPr lang="en-US" sz="2400" i="1" dirty="0" err="1">
                <a:solidFill>
                  <a:srgbClr val="DBC89D"/>
                </a:solidFill>
                <a:ea typeface="ヒラギノ角ゴ Pro W3"/>
              </a:rPr>
              <a:t>V</a:t>
            </a:r>
            <a:r>
              <a:rPr lang="en-US" sz="2400" dirty="0" err="1">
                <a:solidFill>
                  <a:schemeClr val="bg1"/>
                </a:solidFill>
                <a:ea typeface="ヒラギノ角ゴ Pro W3"/>
              </a:rPr>
              <a:t>ehic</a:t>
            </a:r>
            <a:r>
              <a:rPr lang="en-US" sz="2400" i="1" dirty="0" err="1">
                <a:solidFill>
                  <a:srgbClr val="DBC89D"/>
                </a:solidFill>
                <a:ea typeface="ヒラギノ角ゴ Pro W3"/>
              </a:rPr>
              <a:t>L</a:t>
            </a:r>
            <a:r>
              <a:rPr lang="en-US" sz="2400" dirty="0" err="1">
                <a:solidFill>
                  <a:schemeClr val="bg1"/>
                </a:solidFill>
                <a:ea typeface="ヒラギノ角ゴ Pro W3"/>
              </a:rPr>
              <a:t>es</a:t>
            </a:r>
            <a:endParaRPr lang="en-US" sz="2400" dirty="0">
              <a:solidFill>
                <a:schemeClr val="bg1"/>
              </a:solidFill>
              <a:ea typeface="ヒラギノ角ゴ Pro W3"/>
            </a:endParaRPr>
          </a:p>
          <a:p>
            <a:pPr algn="ctr"/>
            <a:endParaRPr lang="en-US" sz="2400" dirty="0">
              <a:solidFill>
                <a:schemeClr val="bg1"/>
              </a:solidFill>
              <a:ea typeface="ヒラギノ角ゴ Pro W3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ea typeface="ヒラギノ角ゴ Pro W3"/>
              </a:rPr>
              <a:t>PI: Amanda Stark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ea typeface="ヒラギノ角ゴ Pro W3"/>
              </a:rPr>
              <a:t>amanda.stark@nasa.gov </a:t>
            </a:r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86209F-6DD5-F8CF-8EEB-FCE2BC665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2" b="95775" l="4258" r="95282">
                        <a14:foregroundMark x1="8400" y1="35329" x2="6904" y2="64906"/>
                        <a14:foregroundMark x1="10056" y1="69282" x2="15190" y2="76408"/>
                        <a14:foregroundMark x1="6904" y1="64906" x2="7577" y2="65840"/>
                        <a14:foregroundMark x1="15190" y1="76408" x2="49942" y2="93427"/>
                        <a14:foregroundMark x1="49942" y1="93427" x2="63176" y2="92136"/>
                        <a14:foregroundMark x1="63176" y1="92136" x2="63982" y2="89671"/>
                        <a14:foregroundMark x1="62946" y1="90493" x2="36133" y2="91197"/>
                        <a14:foregroundMark x1="36133" y1="91197" x2="36133" y2="91197"/>
                        <a14:foregroundMark x1="22094" y1="83568" x2="41082" y2="89085"/>
                        <a14:foregroundMark x1="41082" y1="89085" x2="41082" y2="89085"/>
                        <a14:foregroundMark x1="16916" y1="80399" x2="54661" y2="91197"/>
                        <a14:foregroundMark x1="41082" y1="94131" x2="55926" y2="95775"/>
                        <a14:foregroundMark x1="46605" y1="93075" x2="71346" y2="88967"/>
                        <a14:foregroundMark x1="71346" y1="88967" x2="82624" y2="73357"/>
                        <a14:foregroundMark x1="82624" y1="73357" x2="87342" y2="38028"/>
                        <a14:foregroundMark x1="87342" y1="38028" x2="75604" y2="15962"/>
                        <a14:foregroundMark x1="75604" y1="15962" x2="61910" y2="9977"/>
                        <a14:foregroundMark x1="61910" y1="9977" x2="27273" y2="13732"/>
                        <a14:foregroundMark x1="27273" y1="13732" x2="4948" y2="41667"/>
                        <a14:foregroundMark x1="7020" y1="40845" x2="4488" y2="50939"/>
                        <a14:foregroundMark x1="5293" y1="56221" x2="5293" y2="57864"/>
                        <a14:foregroundMark x1="13933" y1="76453" x2="15650" y2="79812"/>
                        <a14:foregroundMark x1="8631" y1="66080" x2="11359" y2="71418"/>
                        <a14:foregroundMark x1="15650" y1="79812" x2="16686" y2="80634"/>
                        <a14:foregroundMark x1="85270" y1="76643" x2="95282" y2="58216"/>
                        <a14:foregroundMark x1="95282" y1="58216" x2="90564" y2="33685"/>
                        <a14:foregroundMark x1="84580" y1="47770" x2="37975" y2="45892"/>
                        <a14:foregroundMark x1="37975" y1="45892" x2="37745" y2="45657"/>
                        <a14:foregroundMark x1="24741" y1="44836" x2="70196" y2="42254"/>
                        <a14:foregroundMark x1="66053" y1="42958" x2="45800" y2="55751"/>
                        <a14:foregroundMark x1="20023" y1="50939" x2="18757" y2="40023"/>
                        <a14:foregroundMark x1="24511" y1="38732" x2="21059" y2="45070"/>
                        <a14:foregroundMark x1="29459" y1="40023" x2="61105" y2="39554"/>
                        <a14:foregroundMark x1="59379" y1="39554" x2="52704" y2="27465"/>
                        <a14:foregroundMark x1="52704" y1="27465" x2="61680" y2="38967"/>
                        <a14:foregroundMark x1="61680" y1="38967" x2="75374" y2="42723"/>
                        <a14:foregroundMark x1="75374" y1="42723" x2="67894" y2="42488"/>
                        <a14:foregroundMark x1="65017" y1="39789" x2="79632" y2="41432"/>
                        <a14:foregroundMark x1="62140" y1="38263" x2="49137" y2="34859"/>
                        <a14:foregroundMark x1="49137" y1="34859" x2="49712" y2="45070"/>
                        <a14:foregroundMark x1="50978" y1="40023" x2="50978" y2="32160"/>
                        <a14:foregroundMark x1="51554" y1="35798" x2="51554" y2="54108"/>
                        <a14:foregroundMark x1="51554" y1="54108" x2="51554" y2="54108"/>
                        <a14:foregroundMark x1="56502" y1="46714" x2="62716" y2="59390"/>
                        <a14:foregroundMark x1="66398" y1="46948" x2="41887" y2="53873"/>
                        <a14:foregroundMark x1="41887" y1="52582" x2="35098" y2="51174"/>
                        <a14:foregroundMark x1="54891" y1="30047" x2="57192" y2="20188"/>
                        <a14:foregroundMark x1="54891" y1="6690" x2="41542" y2="5516"/>
                        <a14:foregroundMark x1="41542" y1="5516" x2="18953" y2="16839"/>
                        <a14:foregroundMark x1="12557" y1="23733" x2="4948" y2="41197"/>
                        <a14:foregroundMark x1="12313" y1="28991" x2="36131" y2="6417"/>
                        <a14:foregroundMark x1="45800" y1="4577" x2="45800" y2="4577"/>
                        <a14:foregroundMark x1="86881" y1="22066" x2="86881" y2="22066"/>
                        <a14:foregroundMark x1="86881" y1="22066" x2="87687" y2="26526"/>
                        <a14:foregroundMark x1="89183" y1="25235" x2="90219" y2="28991"/>
                        <a14:foregroundMark x1="91024" y1="29460" x2="91600" y2="32864"/>
                        <a14:foregroundMark x1="88147" y1="25822" x2="67089" y2="7512"/>
                        <a14:foregroundMark x1="67089" y1="7512" x2="67089" y2="7512"/>
                        <a14:foregroundMark x1="65593" y1="7160" x2="65593" y2="7160"/>
                        <a14:foregroundMark x1="65593" y1="7160" x2="71001" y2="10094"/>
                        <a14:foregroundMark x1="44764" y1="4343" x2="55110" y2="4171"/>
                        <a14:foregroundMark x1="60155" y1="4748" x2="77921" y2="13937"/>
                        <a14:foregroundMark x1="78442" y1="13412" x2="63176" y2="4812"/>
                        <a14:foregroundMark x1="55058" y1="4265" x2="45115" y2="3384"/>
                        <a14:foregroundMark x1="37417" y1="6147" x2="20023" y2="15962"/>
                        <a14:foregroundMark x1="42463" y1="5047" x2="29459" y2="9038"/>
                        <a14:foregroundMark x1="29459" y1="9038" x2="25777" y2="12207"/>
                        <a14:foregroundMark x1="33026" y1="9038" x2="35903" y2="6455"/>
                        <a14:foregroundMark x1="39586" y1="6103" x2="39586" y2="6103"/>
                        <a14:foregroundMark x1="39816" y1="5399" x2="39816" y2="5399"/>
                        <a14:foregroundMark x1="46375" y1="5047" x2="40391" y2="5047"/>
                        <a14:foregroundMark x1="4258" y1="44836" x2="4258" y2="44836"/>
                        <a14:foregroundMark x1="4258" y1="46714" x2="4258" y2="46714"/>
                        <a14:foregroundMark x1="74684" y1="41197" x2="74914" y2="54695"/>
                        <a14:foregroundMark x1="56157" y1="4343" x2="56157" y2="4343"/>
                        <a14:foregroundMark x1="78826" y1="34742" x2="78136" y2="50469"/>
                        <a14:foregroundMark x1="78136" y1="50469" x2="78251" y2="50704"/>
                        <a14:foregroundMark x1="62140" y1="5399" x2="54085" y2="4343"/>
                        <a14:backgroundMark x1="14039" y1="20188" x2="14039" y2="20188"/>
                        <a14:backgroundMark x1="15420" y1="18075" x2="14039" y2="20775"/>
                        <a14:backgroundMark x1="16686" y1="14906" x2="11507" y2="23122"/>
                        <a14:backgroundMark x1="43153" y1="2465" x2="45570" y2="2700"/>
                        <a14:backgroundMark x1="59329" y1="2646" x2="61680" y2="2113"/>
                        <a14:backgroundMark x1="79056" y1="12793" x2="88493" y2="19131"/>
                        <a14:backgroundMark x1="10472" y1="82277" x2="8631" y2="73709"/>
                        <a14:backgroundMark x1="5293" y1="67136" x2="11738" y2="777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1816" y="4439179"/>
            <a:ext cx="2306759" cy="226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36E686-BBD9-0237-1D87-532EF180A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Goal and Objectives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F4C8BE-40CE-C208-4563-676CD25EAC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" r="2735" b="9221"/>
          <a:stretch/>
        </p:blipFill>
        <p:spPr>
          <a:xfrm>
            <a:off x="969817" y="1139355"/>
            <a:ext cx="10409879" cy="5652330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AE5AA40-5A44-4003-9C5C-1DF651DF6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95" y="1056231"/>
            <a:ext cx="11414408" cy="756442"/>
          </a:xfrm>
          <a:solidFill>
            <a:srgbClr val="B7CFFF"/>
          </a:solidFill>
          <a:ln>
            <a:solidFill>
              <a:srgbClr val="AF8C4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2100"/>
              <a:t>Goal: Design and analyze a lightweight Primary Heat Rejection Subsystem (PHRS) targeting a Nuclear Electric Propulsion (NEP) capability.</a:t>
            </a:r>
          </a:p>
        </p:txBody>
      </p:sp>
    </p:spTree>
    <p:extLst>
      <p:ext uri="{BB962C8B-B14F-4D97-AF65-F5344CB8AC3E}">
        <p14:creationId xmlns:p14="http://schemas.microsoft.com/office/powerpoint/2010/main" val="154020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E7F24-6602-9779-44EA-3D14EB1B8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Incorporating in-Space Assembly</a:t>
            </a:r>
          </a:p>
        </p:txBody>
      </p:sp>
      <p:pic>
        <p:nvPicPr>
          <p:cNvPr id="3" name="Picture 2" descr="A space shuttle in space&#10;&#10;Description automatically generated with medium confidence">
            <a:extLst>
              <a:ext uri="{FF2B5EF4-FFF2-40B4-BE49-F238E27FC236}">
                <a16:creationId xmlns:a16="http://schemas.microsoft.com/office/drawing/2014/main" id="{B9208324-B3E9-D1AB-B600-3B6DE76719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4427" y="1214355"/>
            <a:ext cx="3991166" cy="247726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AF8C4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565C7997-794D-437D-B157-ED6F3E6BB4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29114" y="1214355"/>
            <a:ext cx="3991166" cy="247726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AF8C4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9A4246BA-402B-46B5-AF6B-61B576141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573201"/>
              </p:ext>
            </p:extLst>
          </p:nvPr>
        </p:nvGraphicFramePr>
        <p:xfrm>
          <a:off x="8744530" y="1267400"/>
          <a:ext cx="3288355" cy="88739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52551">
                  <a:extLst>
                    <a:ext uri="{9D8B030D-6E8A-4147-A177-3AD203B41FA5}">
                      <a16:colId xmlns:a16="http://schemas.microsoft.com/office/drawing/2014/main" val="3078187505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3722543035"/>
                    </a:ext>
                  </a:extLst>
                </a:gridCol>
                <a:gridCol w="1076561">
                  <a:extLst>
                    <a:ext uri="{9D8B030D-6E8A-4147-A177-3AD203B41FA5}">
                      <a16:colId xmlns:a16="http://schemas.microsoft.com/office/drawing/2014/main" val="1875063115"/>
                    </a:ext>
                  </a:extLst>
                </a:gridCol>
              </a:tblGrid>
              <a:tr h="37052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Vehicle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Vehicle Length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Radiator Area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462165"/>
                  </a:ext>
                </a:extLst>
              </a:tr>
              <a:tr h="369233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~100 to 150 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~3000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400" baseline="30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78806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E73E13C-1C51-4FF2-B475-6603AB43F19B}"/>
              </a:ext>
            </a:extLst>
          </p:cNvPr>
          <p:cNvSpPr txBox="1"/>
          <p:nvPr/>
        </p:nvSpPr>
        <p:spPr>
          <a:xfrm>
            <a:off x="374633" y="4470384"/>
            <a:ext cx="8286908" cy="1477328"/>
          </a:xfrm>
          <a:prstGeom prst="rect">
            <a:avLst/>
          </a:prstGeom>
          <a:solidFill>
            <a:srgbClr val="A4ACE4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se of in-Space Assembly (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</a:rPr>
              <a:t>iSA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) in designing NEP modular radiators has the potential to improve overall vehicle performance while reducing mass, schedule, cost, and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Enables (1) mass-efficient bi-wing design, (2) architectural flexibility, and (3) use of commercial launch vehicles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47F004-4D52-42A7-A15C-0109E8E44B66}"/>
              </a:ext>
            </a:extLst>
          </p:cNvPr>
          <p:cNvSpPr txBox="1"/>
          <p:nvPr/>
        </p:nvSpPr>
        <p:spPr>
          <a:xfrm>
            <a:off x="374633" y="5957805"/>
            <a:ext cx="11421127" cy="646331"/>
          </a:xfrm>
          <a:prstGeom prst="rect">
            <a:avLst/>
          </a:prstGeom>
          <a:solidFill>
            <a:srgbClr val="4B60A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MARVL will investigate the current large radiator concepts while incorporating </a:t>
            </a:r>
            <a:r>
              <a:rPr lang="en-US" b="1" err="1">
                <a:solidFill>
                  <a:schemeClr val="bg1"/>
                </a:solidFill>
              </a:rPr>
              <a:t>iSA</a:t>
            </a:r>
            <a:r>
              <a:rPr lang="en-US" b="1">
                <a:solidFill>
                  <a:schemeClr val="bg1"/>
                </a:solidFill>
              </a:rPr>
              <a:t> for the PHRS in </a:t>
            </a:r>
            <a:r>
              <a:rPr lang="en-US" b="1" i="1" u="sng">
                <a:solidFill>
                  <a:schemeClr val="bg1"/>
                </a:solidFill>
              </a:rPr>
              <a:t>direct</a:t>
            </a:r>
            <a:r>
              <a:rPr lang="en-US" b="1">
                <a:solidFill>
                  <a:schemeClr val="bg1"/>
                </a:solidFill>
              </a:rPr>
              <a:t> alignment with the TMP for NEP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6FC3266-5E06-C2C7-1F71-674152707E53}"/>
              </a:ext>
            </a:extLst>
          </p:cNvPr>
          <p:cNvSpPr/>
          <p:nvPr/>
        </p:nvSpPr>
        <p:spPr>
          <a:xfrm>
            <a:off x="3603937" y="2156382"/>
            <a:ext cx="1602628" cy="655278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MARVL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D738F-E8F4-2F13-FE0C-492406FD982F}"/>
              </a:ext>
            </a:extLst>
          </p:cNvPr>
          <p:cNvSpPr txBox="1"/>
          <p:nvPr/>
        </p:nvSpPr>
        <p:spPr>
          <a:xfrm>
            <a:off x="329114" y="1277349"/>
            <a:ext cx="2992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>
                <a:solidFill>
                  <a:srgbClr val="EEE5D2"/>
                </a:solidFill>
              </a:rPr>
              <a:t>NEP Quad-Wing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4F9654-19B8-91C4-4540-59823B252F45}"/>
              </a:ext>
            </a:extLst>
          </p:cNvPr>
          <p:cNvSpPr txBox="1"/>
          <p:nvPr/>
        </p:nvSpPr>
        <p:spPr>
          <a:xfrm>
            <a:off x="4647336" y="1282117"/>
            <a:ext cx="1867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>
                <a:solidFill>
                  <a:srgbClr val="EEE5D2"/>
                </a:solidFill>
              </a:rPr>
              <a:t>NEP Bi-Wing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7A329-8EAB-1561-CE8E-EBC8077D51E7}"/>
              </a:ext>
            </a:extLst>
          </p:cNvPr>
          <p:cNvSpPr txBox="1"/>
          <p:nvPr/>
        </p:nvSpPr>
        <p:spPr>
          <a:xfrm>
            <a:off x="4355490" y="3744945"/>
            <a:ext cx="438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/>
              <a:t>~25% decrease in radiator mass </a:t>
            </a:r>
            <a:r>
              <a:rPr lang="en-US"/>
              <a:t>due to reduced area from flying edge onto Sun.</a:t>
            </a:r>
          </a:p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FC61A4-ED5D-E314-0C23-A5ED6D590449}"/>
              </a:ext>
            </a:extLst>
          </p:cNvPr>
          <p:cNvSpPr txBox="1"/>
          <p:nvPr/>
        </p:nvSpPr>
        <p:spPr>
          <a:xfrm>
            <a:off x="264909" y="3744945"/>
            <a:ext cx="4023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Flight orientation results in view factor losses which increases mass</a:t>
            </a:r>
          </a:p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BC99F8-12E8-4CFC-8993-A9BB38440F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868"/>
          <a:stretch/>
        </p:blipFill>
        <p:spPr>
          <a:xfrm>
            <a:off x="9090556" y="2354602"/>
            <a:ext cx="2596301" cy="3392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D031CF-D773-FAB9-465B-E8BC0FFA8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71" y="4568437"/>
            <a:ext cx="998536" cy="5042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DCC0F4-F05B-FFBE-CEC3-BC5CF55D392F}"/>
              </a:ext>
            </a:extLst>
          </p:cNvPr>
          <p:cNvSpPr txBox="1"/>
          <p:nvPr/>
        </p:nvSpPr>
        <p:spPr>
          <a:xfrm>
            <a:off x="9538283" y="2630521"/>
            <a:ext cx="99853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/>
              <a:t>2 MWe</a:t>
            </a:r>
          </a:p>
          <a:p>
            <a:pPr algn="ctr"/>
            <a:r>
              <a:rPr lang="en-US" sz="1050" b="1"/>
              <a:t>Reference Case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4476376-68BF-5217-3A16-F65A24D3A227}"/>
              </a:ext>
            </a:extLst>
          </p:cNvPr>
          <p:cNvCxnSpPr>
            <a:cxnSpLocks/>
          </p:cNvCxnSpPr>
          <p:nvPr/>
        </p:nvCxnSpPr>
        <p:spPr>
          <a:xfrm>
            <a:off x="10146711" y="3207602"/>
            <a:ext cx="317253" cy="2107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1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A91A3D-F0EB-1600-BAD4-85F25D9DE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44" y="1162373"/>
            <a:ext cx="11184793" cy="5014590"/>
          </a:xfrm>
        </p:spPr>
        <p:txBody>
          <a:bodyPr/>
          <a:lstStyle/>
          <a:p>
            <a:pPr marR="0">
              <a:spcBef>
                <a:spcPts val="300"/>
              </a:spcBef>
              <a:spcAft>
                <a:spcPts val="600"/>
              </a:spcAft>
            </a:pPr>
            <a:r>
              <a:rPr lang="en-US" sz="1600" dirty="0"/>
              <a:t>NEP contains five Critical Technology Elements (CTEs); significant uncertainty exists regarding each element’s contribution to overall system mass</a:t>
            </a:r>
            <a:endParaRPr lang="en-US" sz="600" dirty="0"/>
          </a:p>
          <a:p>
            <a:pPr>
              <a:spcBef>
                <a:spcPts val="300"/>
              </a:spcBef>
            </a:pPr>
            <a:r>
              <a:rPr lang="en-US" sz="1600" b="1" i="1" dirty="0"/>
              <a:t>The Primary Heat Rejection Subsystem (PHRS) is the largest and most massive NEP element </a:t>
            </a:r>
            <a:r>
              <a:rPr lang="en-US" sz="1600" dirty="0"/>
              <a:t>due to the large amount of reactor waste heat:</a:t>
            </a:r>
          </a:p>
          <a:p>
            <a:pPr lvl="1">
              <a:spcBef>
                <a:spcPts val="300"/>
              </a:spcBef>
            </a:pPr>
            <a:r>
              <a:rPr lang="en-US" sz="1400" dirty="0">
                <a:solidFill>
                  <a:srgbClr val="000000"/>
                </a:solidFill>
              </a:rPr>
              <a:t>Radiative surface area greater than </a:t>
            </a:r>
            <a:r>
              <a:rPr lang="en-US" sz="1400" b="1" dirty="0">
                <a:solidFill>
                  <a:srgbClr val="0070C0"/>
                </a:solidFill>
              </a:rPr>
              <a:t>3,000 </a:t>
            </a:r>
            <a:r>
              <a:rPr lang="en-US" sz="1400" b="1" dirty="0" err="1">
                <a:solidFill>
                  <a:srgbClr val="0070C0"/>
                </a:solidFill>
              </a:rPr>
              <a:t>m²</a:t>
            </a:r>
            <a:r>
              <a:rPr lang="en-US" sz="1400" b="1" dirty="0">
                <a:solidFill>
                  <a:srgbClr val="0070C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(over half a football field)</a:t>
            </a:r>
          </a:p>
          <a:p>
            <a:pPr lvl="1">
              <a:spcBef>
                <a:spcPts val="300"/>
              </a:spcBef>
            </a:pPr>
            <a:r>
              <a:rPr lang="en-US" sz="1400" dirty="0">
                <a:solidFill>
                  <a:srgbClr val="000000"/>
                </a:solidFill>
              </a:rPr>
              <a:t>Constitutes </a:t>
            </a:r>
            <a:r>
              <a:rPr lang="en-US" sz="1400" b="1" dirty="0">
                <a:solidFill>
                  <a:srgbClr val="0070C0"/>
                </a:solidFill>
              </a:rPr>
              <a:t>40% to 60% </a:t>
            </a:r>
            <a:r>
              <a:rPr lang="en-US" sz="1400" dirty="0">
                <a:solidFill>
                  <a:srgbClr val="000000"/>
                </a:solidFill>
              </a:rPr>
              <a:t>of the total NEP dry mass</a:t>
            </a:r>
          </a:p>
          <a:p>
            <a:pPr>
              <a:spcBef>
                <a:spcPts val="300"/>
              </a:spcBef>
            </a:pPr>
            <a:r>
              <a:rPr lang="en-US" sz="1400" dirty="0">
                <a:effectLst/>
                <a:ea typeface="Times New Roman" panose="02020603050405020304" pitchFamily="18" charset="0"/>
              </a:rPr>
              <a:t>Three key PHRS </a:t>
            </a:r>
            <a:r>
              <a:rPr lang="en-US" sz="1400" dirty="0"/>
              <a:t>functions; (1) accept waste heat, (2) transport waste heat, and (3) radiatively reject waste heat to space</a:t>
            </a:r>
          </a:p>
          <a:p>
            <a:pPr>
              <a:spcBef>
                <a:spcPts val="300"/>
              </a:spcBef>
            </a:pPr>
            <a:r>
              <a:rPr lang="en-US" sz="1400" dirty="0"/>
              <a:t>MARVL System of Interest (</a:t>
            </a:r>
            <a:r>
              <a:rPr lang="en-US" sz="1400" dirty="0" err="1"/>
              <a:t>SoI</a:t>
            </a:r>
            <a:r>
              <a:rPr lang="en-US" sz="1400" dirty="0"/>
              <a:t>): Fluid Trunkline, fluid interfaces between Trunkline and radiators panels, Radiator Panels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977080-9550-367C-2D96-11541747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Heat Rejection Subsystem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1B0D8D-7F42-3950-524C-8A35D2F52A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" b="594"/>
          <a:stretch/>
        </p:blipFill>
        <p:spPr>
          <a:xfrm>
            <a:off x="102291" y="3511561"/>
            <a:ext cx="5919949" cy="3290398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AF8C40"/>
            </a:solidFill>
            <a:miter lim="800000"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2C64827-8A9F-2830-1C7B-4279D8FD5BCC}"/>
              </a:ext>
            </a:extLst>
          </p:cNvPr>
          <p:cNvGrpSpPr/>
          <p:nvPr/>
        </p:nvGrpSpPr>
        <p:grpSpPr>
          <a:xfrm>
            <a:off x="6363102" y="3771052"/>
            <a:ext cx="5251535" cy="2718409"/>
            <a:chOff x="205349" y="3945666"/>
            <a:chExt cx="5251535" cy="2718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7A495EA-5FE0-1E96-0DD7-6290493E02BE}"/>
                </a:ext>
              </a:extLst>
            </p:cNvPr>
            <p:cNvGrpSpPr/>
            <p:nvPr/>
          </p:nvGrpSpPr>
          <p:grpSpPr>
            <a:xfrm>
              <a:off x="205349" y="3945666"/>
              <a:ext cx="5251535" cy="2718409"/>
              <a:chOff x="205349" y="3945666"/>
              <a:chExt cx="5251535" cy="271840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2D1C654-1539-E09D-CF7C-5A855C33B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5349" y="3947741"/>
                <a:ext cx="5251535" cy="271633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/>
            </p:spPr>
          </p:pic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BF8FE341-D69E-3CBE-6E25-6FE6B970F886}"/>
                  </a:ext>
                </a:extLst>
              </p:cNvPr>
              <p:cNvSpPr/>
              <p:nvPr/>
            </p:nvSpPr>
            <p:spPr>
              <a:xfrm>
                <a:off x="1749671" y="3945666"/>
                <a:ext cx="3645669" cy="2226535"/>
              </a:xfrm>
              <a:custGeom>
                <a:avLst/>
                <a:gdLst>
                  <a:gd name="connsiteX0" fmla="*/ 0 w 3645669"/>
                  <a:gd name="connsiteY0" fmla="*/ 365235 h 2191366"/>
                  <a:gd name="connsiteX1" fmla="*/ 365235 w 3645669"/>
                  <a:gd name="connsiteY1" fmla="*/ 0 h 2191366"/>
                  <a:gd name="connsiteX2" fmla="*/ 3280434 w 3645669"/>
                  <a:gd name="connsiteY2" fmla="*/ 0 h 2191366"/>
                  <a:gd name="connsiteX3" fmla="*/ 3645669 w 3645669"/>
                  <a:gd name="connsiteY3" fmla="*/ 365235 h 2191366"/>
                  <a:gd name="connsiteX4" fmla="*/ 3645669 w 3645669"/>
                  <a:gd name="connsiteY4" fmla="*/ 1826131 h 2191366"/>
                  <a:gd name="connsiteX5" fmla="*/ 3280434 w 3645669"/>
                  <a:gd name="connsiteY5" fmla="*/ 2191366 h 2191366"/>
                  <a:gd name="connsiteX6" fmla="*/ 365235 w 3645669"/>
                  <a:gd name="connsiteY6" fmla="*/ 2191366 h 2191366"/>
                  <a:gd name="connsiteX7" fmla="*/ 0 w 3645669"/>
                  <a:gd name="connsiteY7" fmla="*/ 1826131 h 2191366"/>
                  <a:gd name="connsiteX8" fmla="*/ 0 w 3645669"/>
                  <a:gd name="connsiteY8" fmla="*/ 365235 h 2191366"/>
                  <a:gd name="connsiteX0" fmla="*/ 0 w 3645669"/>
                  <a:gd name="connsiteY0" fmla="*/ 365235 h 2191366"/>
                  <a:gd name="connsiteX1" fmla="*/ 365235 w 3645669"/>
                  <a:gd name="connsiteY1" fmla="*/ 0 h 2191366"/>
                  <a:gd name="connsiteX2" fmla="*/ 3280434 w 3645669"/>
                  <a:gd name="connsiteY2" fmla="*/ 0 h 2191366"/>
                  <a:gd name="connsiteX3" fmla="*/ 3645669 w 3645669"/>
                  <a:gd name="connsiteY3" fmla="*/ 365235 h 2191366"/>
                  <a:gd name="connsiteX4" fmla="*/ 3645669 w 3645669"/>
                  <a:gd name="connsiteY4" fmla="*/ 1826131 h 2191366"/>
                  <a:gd name="connsiteX5" fmla="*/ 3280434 w 3645669"/>
                  <a:gd name="connsiteY5" fmla="*/ 2191366 h 2191366"/>
                  <a:gd name="connsiteX6" fmla="*/ 963112 w 3645669"/>
                  <a:gd name="connsiteY6" fmla="*/ 1408850 h 2191366"/>
                  <a:gd name="connsiteX7" fmla="*/ 0 w 3645669"/>
                  <a:gd name="connsiteY7" fmla="*/ 1826131 h 2191366"/>
                  <a:gd name="connsiteX8" fmla="*/ 0 w 3645669"/>
                  <a:gd name="connsiteY8" fmla="*/ 365235 h 2191366"/>
                  <a:gd name="connsiteX0" fmla="*/ 43961 w 3689630"/>
                  <a:gd name="connsiteY0" fmla="*/ 365235 h 2191366"/>
                  <a:gd name="connsiteX1" fmla="*/ 409196 w 3689630"/>
                  <a:gd name="connsiteY1" fmla="*/ 0 h 2191366"/>
                  <a:gd name="connsiteX2" fmla="*/ 3324395 w 3689630"/>
                  <a:gd name="connsiteY2" fmla="*/ 0 h 2191366"/>
                  <a:gd name="connsiteX3" fmla="*/ 3689630 w 3689630"/>
                  <a:gd name="connsiteY3" fmla="*/ 365235 h 2191366"/>
                  <a:gd name="connsiteX4" fmla="*/ 3689630 w 3689630"/>
                  <a:gd name="connsiteY4" fmla="*/ 1826131 h 2191366"/>
                  <a:gd name="connsiteX5" fmla="*/ 3324395 w 3689630"/>
                  <a:gd name="connsiteY5" fmla="*/ 2191366 h 2191366"/>
                  <a:gd name="connsiteX6" fmla="*/ 1007073 w 3689630"/>
                  <a:gd name="connsiteY6" fmla="*/ 1408850 h 2191366"/>
                  <a:gd name="connsiteX7" fmla="*/ 0 w 3689630"/>
                  <a:gd name="connsiteY7" fmla="*/ 1237046 h 2191366"/>
                  <a:gd name="connsiteX8" fmla="*/ 43961 w 3689630"/>
                  <a:gd name="connsiteY8" fmla="*/ 365235 h 2191366"/>
                  <a:gd name="connsiteX0" fmla="*/ 43961 w 3689630"/>
                  <a:gd name="connsiteY0" fmla="*/ 365235 h 2217743"/>
                  <a:gd name="connsiteX1" fmla="*/ 409196 w 3689630"/>
                  <a:gd name="connsiteY1" fmla="*/ 0 h 2217743"/>
                  <a:gd name="connsiteX2" fmla="*/ 3324395 w 3689630"/>
                  <a:gd name="connsiteY2" fmla="*/ 0 h 2217743"/>
                  <a:gd name="connsiteX3" fmla="*/ 3689630 w 3689630"/>
                  <a:gd name="connsiteY3" fmla="*/ 365235 h 2217743"/>
                  <a:gd name="connsiteX4" fmla="*/ 3689630 w 3689630"/>
                  <a:gd name="connsiteY4" fmla="*/ 1826131 h 2217743"/>
                  <a:gd name="connsiteX5" fmla="*/ 2383618 w 3689630"/>
                  <a:gd name="connsiteY5" fmla="*/ 2217743 h 2217743"/>
                  <a:gd name="connsiteX6" fmla="*/ 1007073 w 3689630"/>
                  <a:gd name="connsiteY6" fmla="*/ 1408850 h 2217743"/>
                  <a:gd name="connsiteX7" fmla="*/ 0 w 3689630"/>
                  <a:gd name="connsiteY7" fmla="*/ 1237046 h 2217743"/>
                  <a:gd name="connsiteX8" fmla="*/ 43961 w 3689630"/>
                  <a:gd name="connsiteY8" fmla="*/ 365235 h 2217743"/>
                  <a:gd name="connsiteX0" fmla="*/ 43961 w 3689630"/>
                  <a:gd name="connsiteY0" fmla="*/ 365235 h 2218024"/>
                  <a:gd name="connsiteX1" fmla="*/ 409196 w 3689630"/>
                  <a:gd name="connsiteY1" fmla="*/ 0 h 2218024"/>
                  <a:gd name="connsiteX2" fmla="*/ 3324395 w 3689630"/>
                  <a:gd name="connsiteY2" fmla="*/ 0 h 2218024"/>
                  <a:gd name="connsiteX3" fmla="*/ 3689630 w 3689630"/>
                  <a:gd name="connsiteY3" fmla="*/ 365235 h 2218024"/>
                  <a:gd name="connsiteX4" fmla="*/ 3689630 w 3689630"/>
                  <a:gd name="connsiteY4" fmla="*/ 1826131 h 2218024"/>
                  <a:gd name="connsiteX5" fmla="*/ 2383618 w 3689630"/>
                  <a:gd name="connsiteY5" fmla="*/ 2217743 h 2218024"/>
                  <a:gd name="connsiteX6" fmla="*/ 1007073 w 3689630"/>
                  <a:gd name="connsiteY6" fmla="*/ 1408850 h 2218024"/>
                  <a:gd name="connsiteX7" fmla="*/ 0 w 3689630"/>
                  <a:gd name="connsiteY7" fmla="*/ 1237046 h 2218024"/>
                  <a:gd name="connsiteX8" fmla="*/ 43961 w 3689630"/>
                  <a:gd name="connsiteY8" fmla="*/ 365235 h 2218024"/>
                  <a:gd name="connsiteX0" fmla="*/ 43961 w 3689630"/>
                  <a:gd name="connsiteY0" fmla="*/ 365235 h 2227031"/>
                  <a:gd name="connsiteX1" fmla="*/ 409196 w 3689630"/>
                  <a:gd name="connsiteY1" fmla="*/ 0 h 2227031"/>
                  <a:gd name="connsiteX2" fmla="*/ 3324395 w 3689630"/>
                  <a:gd name="connsiteY2" fmla="*/ 0 h 2227031"/>
                  <a:gd name="connsiteX3" fmla="*/ 3689630 w 3689630"/>
                  <a:gd name="connsiteY3" fmla="*/ 365235 h 2227031"/>
                  <a:gd name="connsiteX4" fmla="*/ 3689630 w 3689630"/>
                  <a:gd name="connsiteY4" fmla="*/ 1826131 h 2227031"/>
                  <a:gd name="connsiteX5" fmla="*/ 2383618 w 3689630"/>
                  <a:gd name="connsiteY5" fmla="*/ 2217743 h 2227031"/>
                  <a:gd name="connsiteX6" fmla="*/ 1007073 w 3689630"/>
                  <a:gd name="connsiteY6" fmla="*/ 1408850 h 2227031"/>
                  <a:gd name="connsiteX7" fmla="*/ 0 w 3689630"/>
                  <a:gd name="connsiteY7" fmla="*/ 1237046 h 2227031"/>
                  <a:gd name="connsiteX8" fmla="*/ 43961 w 3689630"/>
                  <a:gd name="connsiteY8" fmla="*/ 365235 h 2227031"/>
                  <a:gd name="connsiteX0" fmla="*/ 43961 w 3689630"/>
                  <a:gd name="connsiteY0" fmla="*/ 365235 h 2234376"/>
                  <a:gd name="connsiteX1" fmla="*/ 409196 w 3689630"/>
                  <a:gd name="connsiteY1" fmla="*/ 0 h 2234376"/>
                  <a:gd name="connsiteX2" fmla="*/ 3324395 w 3689630"/>
                  <a:gd name="connsiteY2" fmla="*/ 0 h 2234376"/>
                  <a:gd name="connsiteX3" fmla="*/ 3689630 w 3689630"/>
                  <a:gd name="connsiteY3" fmla="*/ 365235 h 2234376"/>
                  <a:gd name="connsiteX4" fmla="*/ 3689630 w 3689630"/>
                  <a:gd name="connsiteY4" fmla="*/ 1826131 h 2234376"/>
                  <a:gd name="connsiteX5" fmla="*/ 2023133 w 3689630"/>
                  <a:gd name="connsiteY5" fmla="*/ 2226535 h 2234376"/>
                  <a:gd name="connsiteX6" fmla="*/ 1007073 w 3689630"/>
                  <a:gd name="connsiteY6" fmla="*/ 1408850 h 2234376"/>
                  <a:gd name="connsiteX7" fmla="*/ 0 w 3689630"/>
                  <a:gd name="connsiteY7" fmla="*/ 1237046 h 2234376"/>
                  <a:gd name="connsiteX8" fmla="*/ 43961 w 3689630"/>
                  <a:gd name="connsiteY8" fmla="*/ 365235 h 2234376"/>
                  <a:gd name="connsiteX0" fmla="*/ 43961 w 3689630"/>
                  <a:gd name="connsiteY0" fmla="*/ 365235 h 2226535"/>
                  <a:gd name="connsiteX1" fmla="*/ 409196 w 3689630"/>
                  <a:gd name="connsiteY1" fmla="*/ 0 h 2226535"/>
                  <a:gd name="connsiteX2" fmla="*/ 3324395 w 3689630"/>
                  <a:gd name="connsiteY2" fmla="*/ 0 h 2226535"/>
                  <a:gd name="connsiteX3" fmla="*/ 3689630 w 3689630"/>
                  <a:gd name="connsiteY3" fmla="*/ 365235 h 2226535"/>
                  <a:gd name="connsiteX4" fmla="*/ 3689630 w 3689630"/>
                  <a:gd name="connsiteY4" fmla="*/ 1826131 h 2226535"/>
                  <a:gd name="connsiteX5" fmla="*/ 2023133 w 3689630"/>
                  <a:gd name="connsiteY5" fmla="*/ 2226535 h 2226535"/>
                  <a:gd name="connsiteX6" fmla="*/ 1007073 w 3689630"/>
                  <a:gd name="connsiteY6" fmla="*/ 1408850 h 2226535"/>
                  <a:gd name="connsiteX7" fmla="*/ 0 w 3689630"/>
                  <a:gd name="connsiteY7" fmla="*/ 1237046 h 2226535"/>
                  <a:gd name="connsiteX8" fmla="*/ 43961 w 3689630"/>
                  <a:gd name="connsiteY8" fmla="*/ 365235 h 2226535"/>
                  <a:gd name="connsiteX0" fmla="*/ 43961 w 3689630"/>
                  <a:gd name="connsiteY0" fmla="*/ 365235 h 2226535"/>
                  <a:gd name="connsiteX1" fmla="*/ 409196 w 3689630"/>
                  <a:gd name="connsiteY1" fmla="*/ 0 h 2226535"/>
                  <a:gd name="connsiteX2" fmla="*/ 3324395 w 3689630"/>
                  <a:gd name="connsiteY2" fmla="*/ 0 h 2226535"/>
                  <a:gd name="connsiteX3" fmla="*/ 3689630 w 3689630"/>
                  <a:gd name="connsiteY3" fmla="*/ 365235 h 2226535"/>
                  <a:gd name="connsiteX4" fmla="*/ 3689630 w 3689630"/>
                  <a:gd name="connsiteY4" fmla="*/ 1826131 h 2226535"/>
                  <a:gd name="connsiteX5" fmla="*/ 2023133 w 3689630"/>
                  <a:gd name="connsiteY5" fmla="*/ 2226535 h 2226535"/>
                  <a:gd name="connsiteX6" fmla="*/ 1007073 w 3689630"/>
                  <a:gd name="connsiteY6" fmla="*/ 1408850 h 2226535"/>
                  <a:gd name="connsiteX7" fmla="*/ 0 w 3689630"/>
                  <a:gd name="connsiteY7" fmla="*/ 1237046 h 2226535"/>
                  <a:gd name="connsiteX8" fmla="*/ 43961 w 3689630"/>
                  <a:gd name="connsiteY8" fmla="*/ 365235 h 2226535"/>
                  <a:gd name="connsiteX0" fmla="*/ 0 w 3645669"/>
                  <a:gd name="connsiteY0" fmla="*/ 365235 h 2226535"/>
                  <a:gd name="connsiteX1" fmla="*/ 365235 w 3645669"/>
                  <a:gd name="connsiteY1" fmla="*/ 0 h 2226535"/>
                  <a:gd name="connsiteX2" fmla="*/ 3280434 w 3645669"/>
                  <a:gd name="connsiteY2" fmla="*/ 0 h 2226535"/>
                  <a:gd name="connsiteX3" fmla="*/ 3645669 w 3645669"/>
                  <a:gd name="connsiteY3" fmla="*/ 365235 h 2226535"/>
                  <a:gd name="connsiteX4" fmla="*/ 3645669 w 3645669"/>
                  <a:gd name="connsiteY4" fmla="*/ 1826131 h 2226535"/>
                  <a:gd name="connsiteX5" fmla="*/ 1979172 w 3645669"/>
                  <a:gd name="connsiteY5" fmla="*/ 2226535 h 2226535"/>
                  <a:gd name="connsiteX6" fmla="*/ 963112 w 3645669"/>
                  <a:gd name="connsiteY6" fmla="*/ 1408850 h 2226535"/>
                  <a:gd name="connsiteX7" fmla="*/ 26378 w 3645669"/>
                  <a:gd name="connsiteY7" fmla="*/ 1131539 h 2226535"/>
                  <a:gd name="connsiteX8" fmla="*/ 0 w 3645669"/>
                  <a:gd name="connsiteY8" fmla="*/ 365235 h 222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5669" h="2226535">
                    <a:moveTo>
                      <a:pt x="0" y="365235"/>
                    </a:moveTo>
                    <a:cubicBezTo>
                      <a:pt x="0" y="163521"/>
                      <a:pt x="163521" y="0"/>
                      <a:pt x="365235" y="0"/>
                    </a:cubicBezTo>
                    <a:lnTo>
                      <a:pt x="3280434" y="0"/>
                    </a:lnTo>
                    <a:cubicBezTo>
                      <a:pt x="3482148" y="0"/>
                      <a:pt x="3645669" y="163521"/>
                      <a:pt x="3645669" y="365235"/>
                    </a:cubicBezTo>
                    <a:lnTo>
                      <a:pt x="3645669" y="1826131"/>
                    </a:lnTo>
                    <a:cubicBezTo>
                      <a:pt x="3645669" y="2300406"/>
                      <a:pt x="3455771" y="2208950"/>
                      <a:pt x="1979172" y="2226535"/>
                    </a:cubicBezTo>
                    <a:cubicBezTo>
                      <a:pt x="1007439" y="2226535"/>
                      <a:pt x="1934845" y="1408850"/>
                      <a:pt x="963112" y="1408850"/>
                    </a:cubicBezTo>
                    <a:cubicBezTo>
                      <a:pt x="761398" y="1408850"/>
                      <a:pt x="43962" y="1456346"/>
                      <a:pt x="26378" y="1131539"/>
                    </a:cubicBezTo>
                    <a:lnTo>
                      <a:pt x="0" y="365235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  <a:alpha val="50196"/>
                </a:schemeClr>
              </a:solidFill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48F5FE-0DDD-15E1-CCB8-64B4F4FE3DF4}"/>
                </a:ext>
              </a:extLst>
            </p:cNvPr>
            <p:cNvSpPr txBox="1"/>
            <p:nvPr/>
          </p:nvSpPr>
          <p:spPr>
            <a:xfrm>
              <a:off x="3305906" y="5339499"/>
              <a:ext cx="19694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u="sng"/>
                <a:t>MARVL System of Interest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17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A0C0-6BCE-B4B2-C917-4EB8FD7E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009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MARVL Critical Technical Elements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061569-5D16-4E7E-4E6B-8649DB7F00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391" r="2415" b="2534"/>
          <a:stretch/>
        </p:blipFill>
        <p:spPr>
          <a:xfrm>
            <a:off x="1396297" y="1196316"/>
            <a:ext cx="9055250" cy="5357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8C4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23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9ED317-86B5-E43D-F60A-118678E358E9}"/>
              </a:ext>
            </a:extLst>
          </p:cNvPr>
          <p:cNvSpPr/>
          <p:nvPr/>
        </p:nvSpPr>
        <p:spPr>
          <a:xfrm>
            <a:off x="4991285" y="1473924"/>
            <a:ext cx="6836734" cy="4879742"/>
          </a:xfrm>
          <a:prstGeom prst="roundRect">
            <a:avLst/>
          </a:prstGeom>
          <a:solidFill>
            <a:srgbClr val="EBF0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EF5282-3935-124F-2D51-577B453B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Space for the Required Radiator Area</a:t>
            </a:r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1C9F44F3-08A3-1F89-73C7-5FB5287E8020}"/>
              </a:ext>
            </a:extLst>
          </p:cNvPr>
          <p:cNvSpPr/>
          <p:nvPr/>
        </p:nvSpPr>
        <p:spPr>
          <a:xfrm rot="5400000">
            <a:off x="7454927" y="444806"/>
            <a:ext cx="1796902" cy="6406116"/>
          </a:xfrm>
          <a:custGeom>
            <a:avLst/>
            <a:gdLst>
              <a:gd name="connsiteX0" fmla="*/ 0 w 2158409"/>
              <a:gd name="connsiteY0" fmla="*/ 0 h 1881963"/>
              <a:gd name="connsiteX1" fmla="*/ 2158409 w 2158409"/>
              <a:gd name="connsiteY1" fmla="*/ 0 h 1881963"/>
              <a:gd name="connsiteX2" fmla="*/ 2158409 w 2158409"/>
              <a:gd name="connsiteY2" fmla="*/ 1881963 h 1881963"/>
              <a:gd name="connsiteX3" fmla="*/ 0 w 2158409"/>
              <a:gd name="connsiteY3" fmla="*/ 1881963 h 1881963"/>
              <a:gd name="connsiteX4" fmla="*/ 0 w 2158409"/>
              <a:gd name="connsiteY4" fmla="*/ 0 h 1881963"/>
              <a:gd name="connsiteX0" fmla="*/ 0 w 5709683"/>
              <a:gd name="connsiteY0" fmla="*/ 0 h 1881963"/>
              <a:gd name="connsiteX1" fmla="*/ 2158409 w 5709683"/>
              <a:gd name="connsiteY1" fmla="*/ 0 h 1881963"/>
              <a:gd name="connsiteX2" fmla="*/ 5709683 w 5709683"/>
              <a:gd name="connsiteY2" fmla="*/ 1041991 h 1881963"/>
              <a:gd name="connsiteX3" fmla="*/ 0 w 5709683"/>
              <a:gd name="connsiteY3" fmla="*/ 1881963 h 1881963"/>
              <a:gd name="connsiteX4" fmla="*/ 0 w 5709683"/>
              <a:gd name="connsiteY4" fmla="*/ 0 h 1881963"/>
              <a:gd name="connsiteX0" fmla="*/ 0 w 5709683"/>
              <a:gd name="connsiteY0" fmla="*/ 0 h 2020186"/>
              <a:gd name="connsiteX1" fmla="*/ 2158409 w 5709683"/>
              <a:gd name="connsiteY1" fmla="*/ 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5709683"/>
              <a:gd name="connsiteY0" fmla="*/ 0 h 2020186"/>
              <a:gd name="connsiteX1" fmla="*/ 5709683 w 5709683"/>
              <a:gd name="connsiteY1" fmla="*/ 95693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2647507"/>
              <a:gd name="connsiteY0" fmla="*/ 0 h 2062716"/>
              <a:gd name="connsiteX1" fmla="*/ 2647507 w 2647507"/>
              <a:gd name="connsiteY1" fmla="*/ 999460 h 2062716"/>
              <a:gd name="connsiteX2" fmla="*/ 2647507 w 2647507"/>
              <a:gd name="connsiteY2" fmla="*/ 1084521 h 2062716"/>
              <a:gd name="connsiteX3" fmla="*/ 1 w 2647507"/>
              <a:gd name="connsiteY3" fmla="*/ 2062716 h 2062716"/>
              <a:gd name="connsiteX4" fmla="*/ 0 w 2647507"/>
              <a:gd name="connsiteY4" fmla="*/ 0 h 2062716"/>
              <a:gd name="connsiteX0" fmla="*/ 0 w 2658140"/>
              <a:gd name="connsiteY0" fmla="*/ 0 h 3189767"/>
              <a:gd name="connsiteX1" fmla="*/ 2658140 w 2658140"/>
              <a:gd name="connsiteY1" fmla="*/ 2126511 h 3189767"/>
              <a:gd name="connsiteX2" fmla="*/ 2658140 w 2658140"/>
              <a:gd name="connsiteY2" fmla="*/ 2211572 h 3189767"/>
              <a:gd name="connsiteX3" fmla="*/ 10634 w 2658140"/>
              <a:gd name="connsiteY3" fmla="*/ 3189767 h 3189767"/>
              <a:gd name="connsiteX4" fmla="*/ 0 w 2658140"/>
              <a:gd name="connsiteY4" fmla="*/ 0 h 3189767"/>
              <a:gd name="connsiteX0" fmla="*/ 0 w 2658140"/>
              <a:gd name="connsiteY0" fmla="*/ 0 h 4316818"/>
              <a:gd name="connsiteX1" fmla="*/ 2658140 w 2658140"/>
              <a:gd name="connsiteY1" fmla="*/ 2126511 h 4316818"/>
              <a:gd name="connsiteX2" fmla="*/ 2658140 w 2658140"/>
              <a:gd name="connsiteY2" fmla="*/ 2211572 h 4316818"/>
              <a:gd name="connsiteX3" fmla="*/ 2 w 2658140"/>
              <a:gd name="connsiteY3" fmla="*/ 4316818 h 4316818"/>
              <a:gd name="connsiteX4" fmla="*/ 0 w 2658140"/>
              <a:gd name="connsiteY4" fmla="*/ 0 h 4316818"/>
              <a:gd name="connsiteX0" fmla="*/ 0 w 2658140"/>
              <a:gd name="connsiteY0" fmla="*/ 0 h 5316278"/>
              <a:gd name="connsiteX1" fmla="*/ 2658140 w 2658140"/>
              <a:gd name="connsiteY1" fmla="*/ 3125971 h 5316278"/>
              <a:gd name="connsiteX2" fmla="*/ 2658140 w 2658140"/>
              <a:gd name="connsiteY2" fmla="*/ 3211032 h 5316278"/>
              <a:gd name="connsiteX3" fmla="*/ 2 w 2658140"/>
              <a:gd name="connsiteY3" fmla="*/ 5316278 h 5316278"/>
              <a:gd name="connsiteX4" fmla="*/ 0 w 2658140"/>
              <a:gd name="connsiteY4" fmla="*/ 0 h 5316278"/>
              <a:gd name="connsiteX0" fmla="*/ 0 w 2658140"/>
              <a:gd name="connsiteY0" fmla="*/ 0 h 6358269"/>
              <a:gd name="connsiteX1" fmla="*/ 2658140 w 2658140"/>
              <a:gd name="connsiteY1" fmla="*/ 3125971 h 6358269"/>
              <a:gd name="connsiteX2" fmla="*/ 2658140 w 2658140"/>
              <a:gd name="connsiteY2" fmla="*/ 3211032 h 6358269"/>
              <a:gd name="connsiteX3" fmla="*/ 21267 w 2658140"/>
              <a:gd name="connsiteY3" fmla="*/ 6358269 h 6358269"/>
              <a:gd name="connsiteX4" fmla="*/ 0 w 2658140"/>
              <a:gd name="connsiteY4" fmla="*/ 0 h 6358269"/>
              <a:gd name="connsiteX0" fmla="*/ 0 w 2658140"/>
              <a:gd name="connsiteY0" fmla="*/ 0 h 6358269"/>
              <a:gd name="connsiteX1" fmla="*/ 2658140 w 2658140"/>
              <a:gd name="connsiteY1" fmla="*/ 3125971 h 6358269"/>
              <a:gd name="connsiteX2" fmla="*/ 2658140 w 2658140"/>
              <a:gd name="connsiteY2" fmla="*/ 3211032 h 6358269"/>
              <a:gd name="connsiteX3" fmla="*/ 10634 w 2658140"/>
              <a:gd name="connsiteY3" fmla="*/ 6358269 h 6358269"/>
              <a:gd name="connsiteX4" fmla="*/ 0 w 2658140"/>
              <a:gd name="connsiteY4" fmla="*/ 0 h 6358269"/>
              <a:gd name="connsiteX0" fmla="*/ 0 w 2658140"/>
              <a:gd name="connsiteY0" fmla="*/ 0 h 6406116"/>
              <a:gd name="connsiteX1" fmla="*/ 2658140 w 2658140"/>
              <a:gd name="connsiteY1" fmla="*/ 3125971 h 6406116"/>
              <a:gd name="connsiteX2" fmla="*/ 2658140 w 2658140"/>
              <a:gd name="connsiteY2" fmla="*/ 3211032 h 6406116"/>
              <a:gd name="connsiteX3" fmla="*/ 10634 w 2658140"/>
              <a:gd name="connsiteY3" fmla="*/ 6406116 h 6406116"/>
              <a:gd name="connsiteX4" fmla="*/ 0 w 2658140"/>
              <a:gd name="connsiteY4" fmla="*/ 0 h 6406116"/>
              <a:gd name="connsiteX0" fmla="*/ 0 w 2658140"/>
              <a:gd name="connsiteY0" fmla="*/ 0 h 6406116"/>
              <a:gd name="connsiteX1" fmla="*/ 1796902 w 2658140"/>
              <a:gd name="connsiteY1" fmla="*/ 2089297 h 6406116"/>
              <a:gd name="connsiteX2" fmla="*/ 2658140 w 2658140"/>
              <a:gd name="connsiteY2" fmla="*/ 3211032 h 6406116"/>
              <a:gd name="connsiteX3" fmla="*/ 10634 w 2658140"/>
              <a:gd name="connsiteY3" fmla="*/ 6406116 h 6406116"/>
              <a:gd name="connsiteX4" fmla="*/ 0 w 2658140"/>
              <a:gd name="connsiteY4" fmla="*/ 0 h 6406116"/>
              <a:gd name="connsiteX0" fmla="*/ 0 w 1796902"/>
              <a:gd name="connsiteY0" fmla="*/ 0 h 6406116"/>
              <a:gd name="connsiteX1" fmla="*/ 1796902 w 1796902"/>
              <a:gd name="connsiteY1" fmla="*/ 2089297 h 6406116"/>
              <a:gd name="connsiteX2" fmla="*/ 1791587 w 1796902"/>
              <a:gd name="connsiteY2" fmla="*/ 4237074 h 6406116"/>
              <a:gd name="connsiteX3" fmla="*/ 10634 w 1796902"/>
              <a:gd name="connsiteY3" fmla="*/ 6406116 h 6406116"/>
              <a:gd name="connsiteX4" fmla="*/ 0 w 1796902"/>
              <a:gd name="connsiteY4" fmla="*/ 0 h 640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902" h="6406116">
                <a:moveTo>
                  <a:pt x="0" y="0"/>
                </a:moveTo>
                <a:lnTo>
                  <a:pt x="1796902" y="2089297"/>
                </a:lnTo>
                <a:cubicBezTo>
                  <a:pt x="1795130" y="2805223"/>
                  <a:pt x="1793359" y="3521148"/>
                  <a:pt x="1791587" y="4237074"/>
                </a:cubicBezTo>
                <a:lnTo>
                  <a:pt x="10634" y="6406116"/>
                </a:lnTo>
                <a:cubicBezTo>
                  <a:pt x="10634" y="5718544"/>
                  <a:pt x="0" y="687572"/>
                  <a:pt x="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61DA57E-B689-8E39-0CC9-93EF1E04B7A2}"/>
              </a:ext>
            </a:extLst>
          </p:cNvPr>
          <p:cNvSpPr/>
          <p:nvPr/>
        </p:nvSpPr>
        <p:spPr>
          <a:xfrm rot="5400000">
            <a:off x="7490623" y="1487691"/>
            <a:ext cx="1802219" cy="4316818"/>
          </a:xfrm>
          <a:custGeom>
            <a:avLst/>
            <a:gdLst>
              <a:gd name="connsiteX0" fmla="*/ 0 w 2158409"/>
              <a:gd name="connsiteY0" fmla="*/ 0 h 1881963"/>
              <a:gd name="connsiteX1" fmla="*/ 2158409 w 2158409"/>
              <a:gd name="connsiteY1" fmla="*/ 0 h 1881963"/>
              <a:gd name="connsiteX2" fmla="*/ 2158409 w 2158409"/>
              <a:gd name="connsiteY2" fmla="*/ 1881963 h 1881963"/>
              <a:gd name="connsiteX3" fmla="*/ 0 w 2158409"/>
              <a:gd name="connsiteY3" fmla="*/ 1881963 h 1881963"/>
              <a:gd name="connsiteX4" fmla="*/ 0 w 2158409"/>
              <a:gd name="connsiteY4" fmla="*/ 0 h 1881963"/>
              <a:gd name="connsiteX0" fmla="*/ 0 w 5709683"/>
              <a:gd name="connsiteY0" fmla="*/ 0 h 1881963"/>
              <a:gd name="connsiteX1" fmla="*/ 2158409 w 5709683"/>
              <a:gd name="connsiteY1" fmla="*/ 0 h 1881963"/>
              <a:gd name="connsiteX2" fmla="*/ 5709683 w 5709683"/>
              <a:gd name="connsiteY2" fmla="*/ 1041991 h 1881963"/>
              <a:gd name="connsiteX3" fmla="*/ 0 w 5709683"/>
              <a:gd name="connsiteY3" fmla="*/ 1881963 h 1881963"/>
              <a:gd name="connsiteX4" fmla="*/ 0 w 5709683"/>
              <a:gd name="connsiteY4" fmla="*/ 0 h 1881963"/>
              <a:gd name="connsiteX0" fmla="*/ 0 w 5709683"/>
              <a:gd name="connsiteY0" fmla="*/ 0 h 2020186"/>
              <a:gd name="connsiteX1" fmla="*/ 2158409 w 5709683"/>
              <a:gd name="connsiteY1" fmla="*/ 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5709683"/>
              <a:gd name="connsiteY0" fmla="*/ 0 h 2020186"/>
              <a:gd name="connsiteX1" fmla="*/ 5709683 w 5709683"/>
              <a:gd name="connsiteY1" fmla="*/ 95693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2647507"/>
              <a:gd name="connsiteY0" fmla="*/ 0 h 2062716"/>
              <a:gd name="connsiteX1" fmla="*/ 2647507 w 2647507"/>
              <a:gd name="connsiteY1" fmla="*/ 999460 h 2062716"/>
              <a:gd name="connsiteX2" fmla="*/ 2647507 w 2647507"/>
              <a:gd name="connsiteY2" fmla="*/ 1084521 h 2062716"/>
              <a:gd name="connsiteX3" fmla="*/ 1 w 2647507"/>
              <a:gd name="connsiteY3" fmla="*/ 2062716 h 2062716"/>
              <a:gd name="connsiteX4" fmla="*/ 0 w 2647507"/>
              <a:gd name="connsiteY4" fmla="*/ 0 h 2062716"/>
              <a:gd name="connsiteX0" fmla="*/ 0 w 2658140"/>
              <a:gd name="connsiteY0" fmla="*/ 0 h 3189767"/>
              <a:gd name="connsiteX1" fmla="*/ 2658140 w 2658140"/>
              <a:gd name="connsiteY1" fmla="*/ 2126511 h 3189767"/>
              <a:gd name="connsiteX2" fmla="*/ 2658140 w 2658140"/>
              <a:gd name="connsiteY2" fmla="*/ 2211572 h 3189767"/>
              <a:gd name="connsiteX3" fmla="*/ 10634 w 2658140"/>
              <a:gd name="connsiteY3" fmla="*/ 3189767 h 3189767"/>
              <a:gd name="connsiteX4" fmla="*/ 0 w 2658140"/>
              <a:gd name="connsiteY4" fmla="*/ 0 h 3189767"/>
              <a:gd name="connsiteX0" fmla="*/ 0 w 2658140"/>
              <a:gd name="connsiteY0" fmla="*/ 0 h 4316818"/>
              <a:gd name="connsiteX1" fmla="*/ 2658140 w 2658140"/>
              <a:gd name="connsiteY1" fmla="*/ 2126511 h 4316818"/>
              <a:gd name="connsiteX2" fmla="*/ 2658140 w 2658140"/>
              <a:gd name="connsiteY2" fmla="*/ 2211572 h 4316818"/>
              <a:gd name="connsiteX3" fmla="*/ 2 w 2658140"/>
              <a:gd name="connsiteY3" fmla="*/ 4316818 h 4316818"/>
              <a:gd name="connsiteX4" fmla="*/ 0 w 2658140"/>
              <a:gd name="connsiteY4" fmla="*/ 0 h 4316818"/>
              <a:gd name="connsiteX0" fmla="*/ 0 w 2658140"/>
              <a:gd name="connsiteY0" fmla="*/ 0 h 4316818"/>
              <a:gd name="connsiteX1" fmla="*/ 1786270 w 2658140"/>
              <a:gd name="connsiteY1" fmla="*/ 1408813 h 4316818"/>
              <a:gd name="connsiteX2" fmla="*/ 2658140 w 2658140"/>
              <a:gd name="connsiteY2" fmla="*/ 2211572 h 4316818"/>
              <a:gd name="connsiteX3" fmla="*/ 2 w 2658140"/>
              <a:gd name="connsiteY3" fmla="*/ 4316818 h 4316818"/>
              <a:gd name="connsiteX4" fmla="*/ 0 w 2658140"/>
              <a:gd name="connsiteY4" fmla="*/ 0 h 4316818"/>
              <a:gd name="connsiteX0" fmla="*/ 0 w 1802219"/>
              <a:gd name="connsiteY0" fmla="*/ 0 h 4316818"/>
              <a:gd name="connsiteX1" fmla="*/ 1786270 w 1802219"/>
              <a:gd name="connsiteY1" fmla="*/ 1408813 h 4316818"/>
              <a:gd name="connsiteX2" fmla="*/ 1802219 w 1802219"/>
              <a:gd name="connsiteY2" fmla="*/ 2881423 h 4316818"/>
              <a:gd name="connsiteX3" fmla="*/ 2 w 1802219"/>
              <a:gd name="connsiteY3" fmla="*/ 4316818 h 4316818"/>
              <a:gd name="connsiteX4" fmla="*/ 0 w 1802219"/>
              <a:gd name="connsiteY4" fmla="*/ 0 h 4316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2219" h="4316818">
                <a:moveTo>
                  <a:pt x="0" y="0"/>
                </a:moveTo>
                <a:lnTo>
                  <a:pt x="1786270" y="1408813"/>
                </a:lnTo>
                <a:lnTo>
                  <a:pt x="1802219" y="2881423"/>
                </a:lnTo>
                <a:lnTo>
                  <a:pt x="2" y="4316818"/>
                </a:lnTo>
                <a:cubicBezTo>
                  <a:pt x="2" y="3629246"/>
                  <a:pt x="0" y="687572"/>
                  <a:pt x="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E220F349-F39C-3B36-0897-5811CC5AB809}"/>
              </a:ext>
            </a:extLst>
          </p:cNvPr>
          <p:cNvSpPr/>
          <p:nvPr/>
        </p:nvSpPr>
        <p:spPr>
          <a:xfrm rot="5400000">
            <a:off x="7479837" y="2064595"/>
            <a:ext cx="1791588" cy="3157870"/>
          </a:xfrm>
          <a:custGeom>
            <a:avLst/>
            <a:gdLst>
              <a:gd name="connsiteX0" fmla="*/ 0 w 2158409"/>
              <a:gd name="connsiteY0" fmla="*/ 0 h 1881963"/>
              <a:gd name="connsiteX1" fmla="*/ 2158409 w 2158409"/>
              <a:gd name="connsiteY1" fmla="*/ 0 h 1881963"/>
              <a:gd name="connsiteX2" fmla="*/ 2158409 w 2158409"/>
              <a:gd name="connsiteY2" fmla="*/ 1881963 h 1881963"/>
              <a:gd name="connsiteX3" fmla="*/ 0 w 2158409"/>
              <a:gd name="connsiteY3" fmla="*/ 1881963 h 1881963"/>
              <a:gd name="connsiteX4" fmla="*/ 0 w 2158409"/>
              <a:gd name="connsiteY4" fmla="*/ 0 h 1881963"/>
              <a:gd name="connsiteX0" fmla="*/ 0 w 5709683"/>
              <a:gd name="connsiteY0" fmla="*/ 0 h 1881963"/>
              <a:gd name="connsiteX1" fmla="*/ 2158409 w 5709683"/>
              <a:gd name="connsiteY1" fmla="*/ 0 h 1881963"/>
              <a:gd name="connsiteX2" fmla="*/ 5709683 w 5709683"/>
              <a:gd name="connsiteY2" fmla="*/ 1041991 h 1881963"/>
              <a:gd name="connsiteX3" fmla="*/ 0 w 5709683"/>
              <a:gd name="connsiteY3" fmla="*/ 1881963 h 1881963"/>
              <a:gd name="connsiteX4" fmla="*/ 0 w 5709683"/>
              <a:gd name="connsiteY4" fmla="*/ 0 h 1881963"/>
              <a:gd name="connsiteX0" fmla="*/ 0 w 5709683"/>
              <a:gd name="connsiteY0" fmla="*/ 0 h 2020186"/>
              <a:gd name="connsiteX1" fmla="*/ 2158409 w 5709683"/>
              <a:gd name="connsiteY1" fmla="*/ 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5709683"/>
              <a:gd name="connsiteY0" fmla="*/ 0 h 2020186"/>
              <a:gd name="connsiteX1" fmla="*/ 5709683 w 5709683"/>
              <a:gd name="connsiteY1" fmla="*/ 95693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2647507"/>
              <a:gd name="connsiteY0" fmla="*/ 0 h 2062716"/>
              <a:gd name="connsiteX1" fmla="*/ 2647507 w 2647507"/>
              <a:gd name="connsiteY1" fmla="*/ 999460 h 2062716"/>
              <a:gd name="connsiteX2" fmla="*/ 2647507 w 2647507"/>
              <a:gd name="connsiteY2" fmla="*/ 1084521 h 2062716"/>
              <a:gd name="connsiteX3" fmla="*/ 1 w 2647507"/>
              <a:gd name="connsiteY3" fmla="*/ 2062716 h 2062716"/>
              <a:gd name="connsiteX4" fmla="*/ 0 w 2647507"/>
              <a:gd name="connsiteY4" fmla="*/ 0 h 2062716"/>
              <a:gd name="connsiteX0" fmla="*/ 0 w 2658139"/>
              <a:gd name="connsiteY0" fmla="*/ 0 h 2583712"/>
              <a:gd name="connsiteX1" fmla="*/ 2658139 w 2658139"/>
              <a:gd name="connsiteY1" fmla="*/ 1520456 h 2583712"/>
              <a:gd name="connsiteX2" fmla="*/ 2658139 w 2658139"/>
              <a:gd name="connsiteY2" fmla="*/ 1605517 h 2583712"/>
              <a:gd name="connsiteX3" fmla="*/ 10633 w 2658139"/>
              <a:gd name="connsiteY3" fmla="*/ 2583712 h 2583712"/>
              <a:gd name="connsiteX4" fmla="*/ 0 w 2658139"/>
              <a:gd name="connsiteY4" fmla="*/ 0 h 2583712"/>
              <a:gd name="connsiteX0" fmla="*/ 0 w 2658139"/>
              <a:gd name="connsiteY0" fmla="*/ 0 h 3157870"/>
              <a:gd name="connsiteX1" fmla="*/ 2658139 w 2658139"/>
              <a:gd name="connsiteY1" fmla="*/ 1520456 h 3157870"/>
              <a:gd name="connsiteX2" fmla="*/ 2658139 w 2658139"/>
              <a:gd name="connsiteY2" fmla="*/ 1605517 h 3157870"/>
              <a:gd name="connsiteX3" fmla="*/ 1 w 2658139"/>
              <a:gd name="connsiteY3" fmla="*/ 3157870 h 3157870"/>
              <a:gd name="connsiteX4" fmla="*/ 0 w 2658139"/>
              <a:gd name="connsiteY4" fmla="*/ 0 h 3157870"/>
              <a:gd name="connsiteX0" fmla="*/ 0 w 2658139"/>
              <a:gd name="connsiteY0" fmla="*/ 0 h 3157870"/>
              <a:gd name="connsiteX1" fmla="*/ 1786272 w 2658139"/>
              <a:gd name="connsiteY1" fmla="*/ 1020726 h 3157870"/>
              <a:gd name="connsiteX2" fmla="*/ 2658139 w 2658139"/>
              <a:gd name="connsiteY2" fmla="*/ 1605517 h 3157870"/>
              <a:gd name="connsiteX3" fmla="*/ 1 w 2658139"/>
              <a:gd name="connsiteY3" fmla="*/ 3157870 h 3157870"/>
              <a:gd name="connsiteX4" fmla="*/ 0 w 2658139"/>
              <a:gd name="connsiteY4" fmla="*/ 0 h 3157870"/>
              <a:gd name="connsiteX0" fmla="*/ 0 w 1791588"/>
              <a:gd name="connsiteY0" fmla="*/ 0 h 3157870"/>
              <a:gd name="connsiteX1" fmla="*/ 1786272 w 1791588"/>
              <a:gd name="connsiteY1" fmla="*/ 1020726 h 3157870"/>
              <a:gd name="connsiteX2" fmla="*/ 1791588 w 1791588"/>
              <a:gd name="connsiteY2" fmla="*/ 2121196 h 3157870"/>
              <a:gd name="connsiteX3" fmla="*/ 1 w 1791588"/>
              <a:gd name="connsiteY3" fmla="*/ 3157870 h 3157870"/>
              <a:gd name="connsiteX4" fmla="*/ 0 w 1791588"/>
              <a:gd name="connsiteY4" fmla="*/ 0 h 315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88" h="3157870">
                <a:moveTo>
                  <a:pt x="0" y="0"/>
                </a:moveTo>
                <a:lnTo>
                  <a:pt x="1786272" y="1020726"/>
                </a:lnTo>
                <a:lnTo>
                  <a:pt x="1791588" y="2121196"/>
                </a:lnTo>
                <a:lnTo>
                  <a:pt x="1" y="3157870"/>
                </a:lnTo>
                <a:cubicBezTo>
                  <a:pt x="1" y="2470298"/>
                  <a:pt x="0" y="687572"/>
                  <a:pt x="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28823C0-8ECE-FB01-0F32-9231E25A8D58}"/>
              </a:ext>
            </a:extLst>
          </p:cNvPr>
          <p:cNvSpPr/>
          <p:nvPr/>
        </p:nvSpPr>
        <p:spPr>
          <a:xfrm rot="5400000">
            <a:off x="7510183" y="2618504"/>
            <a:ext cx="1790263" cy="2062716"/>
          </a:xfrm>
          <a:custGeom>
            <a:avLst/>
            <a:gdLst>
              <a:gd name="connsiteX0" fmla="*/ 0 w 2158409"/>
              <a:gd name="connsiteY0" fmla="*/ 0 h 1881963"/>
              <a:gd name="connsiteX1" fmla="*/ 2158409 w 2158409"/>
              <a:gd name="connsiteY1" fmla="*/ 0 h 1881963"/>
              <a:gd name="connsiteX2" fmla="*/ 2158409 w 2158409"/>
              <a:gd name="connsiteY2" fmla="*/ 1881963 h 1881963"/>
              <a:gd name="connsiteX3" fmla="*/ 0 w 2158409"/>
              <a:gd name="connsiteY3" fmla="*/ 1881963 h 1881963"/>
              <a:gd name="connsiteX4" fmla="*/ 0 w 2158409"/>
              <a:gd name="connsiteY4" fmla="*/ 0 h 1881963"/>
              <a:gd name="connsiteX0" fmla="*/ 0 w 5709683"/>
              <a:gd name="connsiteY0" fmla="*/ 0 h 1881963"/>
              <a:gd name="connsiteX1" fmla="*/ 2158409 w 5709683"/>
              <a:gd name="connsiteY1" fmla="*/ 0 h 1881963"/>
              <a:gd name="connsiteX2" fmla="*/ 5709683 w 5709683"/>
              <a:gd name="connsiteY2" fmla="*/ 1041991 h 1881963"/>
              <a:gd name="connsiteX3" fmla="*/ 0 w 5709683"/>
              <a:gd name="connsiteY3" fmla="*/ 1881963 h 1881963"/>
              <a:gd name="connsiteX4" fmla="*/ 0 w 5709683"/>
              <a:gd name="connsiteY4" fmla="*/ 0 h 1881963"/>
              <a:gd name="connsiteX0" fmla="*/ 0 w 5709683"/>
              <a:gd name="connsiteY0" fmla="*/ 0 h 2020186"/>
              <a:gd name="connsiteX1" fmla="*/ 2158409 w 5709683"/>
              <a:gd name="connsiteY1" fmla="*/ 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5709683"/>
              <a:gd name="connsiteY0" fmla="*/ 0 h 2020186"/>
              <a:gd name="connsiteX1" fmla="*/ 5709683 w 5709683"/>
              <a:gd name="connsiteY1" fmla="*/ 956930 h 2020186"/>
              <a:gd name="connsiteX2" fmla="*/ 5709683 w 5709683"/>
              <a:gd name="connsiteY2" fmla="*/ 1041991 h 2020186"/>
              <a:gd name="connsiteX3" fmla="*/ 3062177 w 5709683"/>
              <a:gd name="connsiteY3" fmla="*/ 2020186 h 2020186"/>
              <a:gd name="connsiteX4" fmla="*/ 0 w 5709683"/>
              <a:gd name="connsiteY4" fmla="*/ 0 h 2020186"/>
              <a:gd name="connsiteX0" fmla="*/ 0 w 2647507"/>
              <a:gd name="connsiteY0" fmla="*/ 0 h 2062716"/>
              <a:gd name="connsiteX1" fmla="*/ 2647507 w 2647507"/>
              <a:gd name="connsiteY1" fmla="*/ 999460 h 2062716"/>
              <a:gd name="connsiteX2" fmla="*/ 2647507 w 2647507"/>
              <a:gd name="connsiteY2" fmla="*/ 1084521 h 2062716"/>
              <a:gd name="connsiteX3" fmla="*/ 1 w 2647507"/>
              <a:gd name="connsiteY3" fmla="*/ 2062716 h 2062716"/>
              <a:gd name="connsiteX4" fmla="*/ 0 w 2647507"/>
              <a:gd name="connsiteY4" fmla="*/ 0 h 2062716"/>
              <a:gd name="connsiteX0" fmla="*/ 0 w 2647507"/>
              <a:gd name="connsiteY0" fmla="*/ 0 h 2062716"/>
              <a:gd name="connsiteX1" fmla="*/ 1799785 w 2647507"/>
              <a:gd name="connsiteY1" fmla="*/ 694660 h 2062716"/>
              <a:gd name="connsiteX2" fmla="*/ 2647507 w 2647507"/>
              <a:gd name="connsiteY2" fmla="*/ 1084521 h 2062716"/>
              <a:gd name="connsiteX3" fmla="*/ 1 w 2647507"/>
              <a:gd name="connsiteY3" fmla="*/ 2062716 h 2062716"/>
              <a:gd name="connsiteX4" fmla="*/ 0 w 2647507"/>
              <a:gd name="connsiteY4" fmla="*/ 0 h 2062716"/>
              <a:gd name="connsiteX0" fmla="*/ 0 w 1799785"/>
              <a:gd name="connsiteY0" fmla="*/ 0 h 2062716"/>
              <a:gd name="connsiteX1" fmla="*/ 1799785 w 1799785"/>
              <a:gd name="connsiteY1" fmla="*/ 694660 h 2062716"/>
              <a:gd name="connsiteX2" fmla="*/ 1780735 w 1799785"/>
              <a:gd name="connsiteY2" fmla="*/ 1398846 h 2062716"/>
              <a:gd name="connsiteX3" fmla="*/ 1 w 1799785"/>
              <a:gd name="connsiteY3" fmla="*/ 2062716 h 2062716"/>
              <a:gd name="connsiteX4" fmla="*/ 0 w 1799785"/>
              <a:gd name="connsiteY4" fmla="*/ 0 h 2062716"/>
              <a:gd name="connsiteX0" fmla="*/ 0 w 1790263"/>
              <a:gd name="connsiteY0" fmla="*/ 0 h 2062716"/>
              <a:gd name="connsiteX1" fmla="*/ 1790263 w 1790263"/>
              <a:gd name="connsiteY1" fmla="*/ 685135 h 2062716"/>
              <a:gd name="connsiteX2" fmla="*/ 1780735 w 1790263"/>
              <a:gd name="connsiteY2" fmla="*/ 1398846 h 2062716"/>
              <a:gd name="connsiteX3" fmla="*/ 1 w 1790263"/>
              <a:gd name="connsiteY3" fmla="*/ 2062716 h 2062716"/>
              <a:gd name="connsiteX4" fmla="*/ 0 w 1790263"/>
              <a:gd name="connsiteY4" fmla="*/ 0 h 206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263" h="2062716">
                <a:moveTo>
                  <a:pt x="0" y="0"/>
                </a:moveTo>
                <a:lnTo>
                  <a:pt x="1790263" y="685135"/>
                </a:lnTo>
                <a:lnTo>
                  <a:pt x="1780735" y="1398846"/>
                </a:lnTo>
                <a:lnTo>
                  <a:pt x="1" y="2062716"/>
                </a:lnTo>
                <a:cubicBezTo>
                  <a:pt x="1" y="1375144"/>
                  <a:pt x="0" y="687572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F2CA39-B392-D9F5-AA79-693881D34E5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22793" y="3571360"/>
            <a:ext cx="2667875" cy="992845"/>
          </a:xfrm>
          <a:prstGeom prst="line">
            <a:avLst/>
          </a:prstGeom>
          <a:ln w="5715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A258FC-C8D1-00C4-AB5D-A3B5E47956B3}"/>
              </a:ext>
            </a:extLst>
          </p:cNvPr>
          <p:cNvCxnSpPr>
            <a:cxnSpLocks/>
          </p:cNvCxnSpPr>
          <p:nvPr/>
        </p:nvCxnSpPr>
        <p:spPr>
          <a:xfrm rot="5400000" flipH="1">
            <a:off x="6492797" y="3563049"/>
            <a:ext cx="2667873" cy="992845"/>
          </a:xfrm>
          <a:prstGeom prst="line">
            <a:avLst/>
          </a:prstGeom>
          <a:ln w="5715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C73EF8-971D-ACCD-2DED-32E5A8003633}"/>
              </a:ext>
            </a:extLst>
          </p:cNvPr>
          <p:cNvCxnSpPr>
            <a:cxnSpLocks/>
          </p:cNvCxnSpPr>
          <p:nvPr/>
        </p:nvCxnSpPr>
        <p:spPr>
          <a:xfrm rot="5400000" flipH="1">
            <a:off x="6214147" y="3283122"/>
            <a:ext cx="2663718" cy="1548542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259CCF-3F95-8B2A-1937-BB0E8CB8E3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900046" y="3284862"/>
            <a:ext cx="2672030" cy="1553374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666BEF-064A-CC1E-4651-4872486AEB2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196681" y="3001159"/>
            <a:ext cx="2663719" cy="2129091"/>
          </a:xfrm>
          <a:prstGeom prst="line">
            <a:avLst/>
          </a:prstGeom>
          <a:ln w="57150" cap="rnd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B8422-7D0E-86F1-DFB9-6CAD3A2258D9}"/>
              </a:ext>
            </a:extLst>
          </p:cNvPr>
          <p:cNvCxnSpPr>
            <a:cxnSpLocks/>
          </p:cNvCxnSpPr>
          <p:nvPr/>
        </p:nvCxnSpPr>
        <p:spPr>
          <a:xfrm rot="5400000" flipH="1">
            <a:off x="5934710" y="3002319"/>
            <a:ext cx="2663718" cy="2110148"/>
          </a:xfrm>
          <a:prstGeom prst="line">
            <a:avLst/>
          </a:prstGeom>
          <a:ln w="57150" cap="rnd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38A658B-5D51-7114-C15A-4F95F3FE8D6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710723" y="2511801"/>
            <a:ext cx="2641423" cy="3130104"/>
          </a:xfrm>
          <a:prstGeom prst="line">
            <a:avLst/>
          </a:prstGeom>
          <a:ln w="57150" cap="rnd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A012C6-E624-112C-420D-1BF3B9DD151F}"/>
              </a:ext>
            </a:extLst>
          </p:cNvPr>
          <p:cNvCxnSpPr>
            <a:cxnSpLocks/>
          </p:cNvCxnSpPr>
          <p:nvPr/>
        </p:nvCxnSpPr>
        <p:spPr>
          <a:xfrm rot="5400000" flipH="1">
            <a:off x="5427262" y="2495496"/>
            <a:ext cx="2629462" cy="3166362"/>
          </a:xfrm>
          <a:prstGeom prst="line">
            <a:avLst/>
          </a:prstGeom>
          <a:ln w="57150" cap="rnd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9F1495-14AB-2B20-F053-DA4D4B1474CE}"/>
              </a:ext>
            </a:extLst>
          </p:cNvPr>
          <p:cNvSpPr txBox="1"/>
          <p:nvPr/>
        </p:nvSpPr>
        <p:spPr>
          <a:xfrm>
            <a:off x="7973046" y="1813276"/>
            <a:ext cx="879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40° Area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361D8B-9319-F4DD-8744-26F8F33944D4}"/>
              </a:ext>
            </a:extLst>
          </p:cNvPr>
          <p:cNvSpPr txBox="1"/>
          <p:nvPr/>
        </p:nvSpPr>
        <p:spPr>
          <a:xfrm>
            <a:off x="7973046" y="2349596"/>
            <a:ext cx="879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20° Area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A44065-7096-0CD4-DCEB-649B0B7C74F4}"/>
              </a:ext>
            </a:extLst>
          </p:cNvPr>
          <p:cNvSpPr txBox="1"/>
          <p:nvPr/>
        </p:nvSpPr>
        <p:spPr>
          <a:xfrm>
            <a:off x="7973046" y="2095576"/>
            <a:ext cx="879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30° Area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FF71353-15D7-E8C4-B925-83D5FD3956BA}"/>
              </a:ext>
            </a:extLst>
          </p:cNvPr>
          <p:cNvSpPr/>
          <p:nvPr/>
        </p:nvSpPr>
        <p:spPr>
          <a:xfrm rot="10800000">
            <a:off x="8205297" y="5339893"/>
            <a:ext cx="386542" cy="369922"/>
          </a:xfrm>
          <a:custGeom>
            <a:avLst/>
            <a:gdLst>
              <a:gd name="connsiteX0" fmla="*/ 0 w 386542"/>
              <a:gd name="connsiteY0" fmla="*/ 423709 h 423709"/>
              <a:gd name="connsiteX1" fmla="*/ 120643 w 386542"/>
              <a:gd name="connsiteY1" fmla="*/ 296226 h 423709"/>
              <a:gd name="connsiteX2" fmla="*/ 120643 w 386542"/>
              <a:gd name="connsiteY2" fmla="*/ 25120 h 423709"/>
              <a:gd name="connsiteX3" fmla="*/ 145762 w 386542"/>
              <a:gd name="connsiteY3" fmla="*/ 0 h 423709"/>
              <a:gd name="connsiteX4" fmla="*/ 246235 w 386542"/>
              <a:gd name="connsiteY4" fmla="*/ 0 h 423709"/>
              <a:gd name="connsiteX5" fmla="*/ 271354 w 386542"/>
              <a:gd name="connsiteY5" fmla="*/ 25120 h 423709"/>
              <a:gd name="connsiteX6" fmla="*/ 271354 w 386542"/>
              <a:gd name="connsiteY6" fmla="*/ 301991 h 423709"/>
              <a:gd name="connsiteX7" fmla="*/ 386542 w 386542"/>
              <a:gd name="connsiteY7" fmla="*/ 423709 h 423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542" h="423709">
                <a:moveTo>
                  <a:pt x="0" y="423709"/>
                </a:moveTo>
                <a:lnTo>
                  <a:pt x="120643" y="296226"/>
                </a:lnTo>
                <a:lnTo>
                  <a:pt x="120643" y="25120"/>
                </a:lnTo>
                <a:lnTo>
                  <a:pt x="145762" y="0"/>
                </a:lnTo>
                <a:lnTo>
                  <a:pt x="246235" y="0"/>
                </a:lnTo>
                <a:lnTo>
                  <a:pt x="271354" y="25120"/>
                </a:lnTo>
                <a:lnTo>
                  <a:pt x="271354" y="301991"/>
                </a:lnTo>
                <a:lnTo>
                  <a:pt x="386542" y="423709"/>
                </a:lnTo>
                <a:close/>
              </a:path>
            </a:pathLst>
          </a:custGeom>
          <a:solidFill>
            <a:srgbClr val="FF000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B8F1266F-95D7-1773-317D-E9430ACDD3CB}"/>
              </a:ext>
            </a:extLst>
          </p:cNvPr>
          <p:cNvSpPr/>
          <p:nvPr/>
        </p:nvSpPr>
        <p:spPr>
          <a:xfrm rot="5400000">
            <a:off x="8300480" y="1556870"/>
            <a:ext cx="171437" cy="2110147"/>
          </a:xfrm>
          <a:prstGeom prst="leftBrace">
            <a:avLst>
              <a:gd name="adj1" fmla="val 46279"/>
              <a:gd name="adj2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F46635B7-12A0-6C16-A558-8B60B3C66F85}"/>
              </a:ext>
            </a:extLst>
          </p:cNvPr>
          <p:cNvSpPr/>
          <p:nvPr/>
        </p:nvSpPr>
        <p:spPr>
          <a:xfrm rot="5400000">
            <a:off x="8292992" y="726042"/>
            <a:ext cx="186413" cy="3307247"/>
          </a:xfrm>
          <a:prstGeom prst="leftBrace">
            <a:avLst>
              <a:gd name="adj1" fmla="val 46279"/>
              <a:gd name="adj2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EF95852D-8D85-D29A-1D71-C172C193634D}"/>
              </a:ext>
            </a:extLst>
          </p:cNvPr>
          <p:cNvSpPr/>
          <p:nvPr/>
        </p:nvSpPr>
        <p:spPr>
          <a:xfrm rot="5400000">
            <a:off x="8255392" y="-69446"/>
            <a:ext cx="261612" cy="4381590"/>
          </a:xfrm>
          <a:prstGeom prst="leftBrace">
            <a:avLst>
              <a:gd name="adj1" fmla="val 46279"/>
              <a:gd name="adj2" fmla="val 49783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D507A42-5D78-A74D-1867-E02BA0D13599}"/>
              </a:ext>
            </a:extLst>
          </p:cNvPr>
          <p:cNvSpPr/>
          <p:nvPr/>
        </p:nvSpPr>
        <p:spPr>
          <a:xfrm rot="5400000">
            <a:off x="8195207" y="-1347839"/>
            <a:ext cx="381983" cy="6397624"/>
          </a:xfrm>
          <a:prstGeom prst="leftBrace">
            <a:avLst>
              <a:gd name="adj1" fmla="val 46279"/>
              <a:gd name="adj2" fmla="val 49783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98413F-95A3-60DB-AC94-5C2713AF6740}"/>
              </a:ext>
            </a:extLst>
          </p:cNvPr>
          <p:cNvSpPr txBox="1"/>
          <p:nvPr/>
        </p:nvSpPr>
        <p:spPr>
          <a:xfrm>
            <a:off x="7973046" y="1483351"/>
            <a:ext cx="879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50° Area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0FEAED-E74D-3330-0279-5C76C619F0D7}"/>
              </a:ext>
            </a:extLst>
          </p:cNvPr>
          <p:cNvCxnSpPr/>
          <p:nvPr/>
        </p:nvCxnSpPr>
        <p:spPr>
          <a:xfrm>
            <a:off x="5187386" y="2052766"/>
            <a:ext cx="0" cy="563584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5A6AB4-7069-9391-1597-1CB468028B42}"/>
              </a:ext>
            </a:extLst>
          </p:cNvPr>
          <p:cNvCxnSpPr/>
          <p:nvPr/>
        </p:nvCxnSpPr>
        <p:spPr>
          <a:xfrm>
            <a:off x="11582638" y="2038195"/>
            <a:ext cx="0" cy="563584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017DDCE-92DA-F2D1-6A12-FCFC82C6F5FD}"/>
              </a:ext>
            </a:extLst>
          </p:cNvPr>
          <p:cNvCxnSpPr>
            <a:cxnSpLocks/>
          </p:cNvCxnSpPr>
          <p:nvPr/>
        </p:nvCxnSpPr>
        <p:spPr>
          <a:xfrm>
            <a:off x="6195403" y="2263483"/>
            <a:ext cx="0" cy="36751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F1E29C0-66F6-0CCF-7770-A59E0F85442F}"/>
              </a:ext>
            </a:extLst>
          </p:cNvPr>
          <p:cNvCxnSpPr>
            <a:cxnSpLocks/>
          </p:cNvCxnSpPr>
          <p:nvPr/>
        </p:nvCxnSpPr>
        <p:spPr>
          <a:xfrm>
            <a:off x="10582512" y="2248840"/>
            <a:ext cx="0" cy="36751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DC1ECDD-340A-CED5-5235-920D5D2820FB}"/>
              </a:ext>
            </a:extLst>
          </p:cNvPr>
          <p:cNvCxnSpPr/>
          <p:nvPr/>
        </p:nvCxnSpPr>
        <p:spPr>
          <a:xfrm>
            <a:off x="6980459" y="4541315"/>
            <a:ext cx="2905125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ight Brace 29">
            <a:extLst>
              <a:ext uri="{FF2B5EF4-FFF2-40B4-BE49-F238E27FC236}">
                <a16:creationId xmlns:a16="http://schemas.microsoft.com/office/drawing/2014/main" id="{F150E4B2-2FD0-4B3F-2D55-3A0AF3D565E5}"/>
              </a:ext>
            </a:extLst>
          </p:cNvPr>
          <p:cNvSpPr/>
          <p:nvPr/>
        </p:nvSpPr>
        <p:spPr>
          <a:xfrm>
            <a:off x="9876059" y="4540110"/>
            <a:ext cx="158518" cy="803894"/>
          </a:xfrm>
          <a:prstGeom prst="rightBrac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C89912-0D0C-0084-ACEE-D3DF900EC43C}"/>
              </a:ext>
            </a:extLst>
          </p:cNvPr>
          <p:cNvSpPr txBox="1"/>
          <p:nvPr/>
        </p:nvSpPr>
        <p:spPr>
          <a:xfrm>
            <a:off x="10106567" y="4508896"/>
            <a:ext cx="883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10 meters from Radiation shield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555A241-F80A-5A21-55F1-06206ADDE903}"/>
              </a:ext>
            </a:extLst>
          </p:cNvPr>
          <p:cNvCxnSpPr>
            <a:cxnSpLocks/>
          </p:cNvCxnSpPr>
          <p:nvPr/>
        </p:nvCxnSpPr>
        <p:spPr>
          <a:xfrm>
            <a:off x="8723534" y="5344004"/>
            <a:ext cx="1152525" cy="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49CB0BE-2EC0-A6E2-0AC5-188A1BA806A0}"/>
              </a:ext>
            </a:extLst>
          </p:cNvPr>
          <p:cNvCxnSpPr>
            <a:cxnSpLocks/>
          </p:cNvCxnSpPr>
          <p:nvPr/>
        </p:nvCxnSpPr>
        <p:spPr>
          <a:xfrm>
            <a:off x="6732575" y="2472872"/>
            <a:ext cx="0" cy="14347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B174DC0-D392-84C2-428D-32B145249C67}"/>
              </a:ext>
            </a:extLst>
          </p:cNvPr>
          <p:cNvCxnSpPr>
            <a:cxnSpLocks/>
          </p:cNvCxnSpPr>
          <p:nvPr/>
        </p:nvCxnSpPr>
        <p:spPr>
          <a:xfrm>
            <a:off x="10040927" y="2481165"/>
            <a:ext cx="0" cy="14347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75DC480-9FDD-537A-D61B-DE55E6961076}"/>
              </a:ext>
            </a:extLst>
          </p:cNvPr>
          <p:cNvSpPr txBox="1"/>
          <p:nvPr/>
        </p:nvSpPr>
        <p:spPr>
          <a:xfrm>
            <a:off x="363981" y="1617728"/>
            <a:ext cx="431006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Reactor </a:t>
            </a:r>
            <a:r>
              <a:rPr lang="en-US">
                <a:latin typeface="Helvetica" panose="020B0604020202020204" pitchFamily="34" charset="0"/>
                <a:cs typeface="Helvetica" panose="020B0604020202020204" pitchFamily="34" charset="0"/>
              </a:rPr>
              <a:t>shield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>
                <a:latin typeface="Helvetica" panose="020B0604020202020204" pitchFamily="34" charset="0"/>
                <a:cs typeface="Helvetica" panose="020B0604020202020204" pitchFamily="34" charset="0"/>
              </a:rPr>
              <a:t>cone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angle/shape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Drives mass</a:t>
            </a:r>
            <a:r>
              <a:rPr lang="en-US" sz="1600">
                <a:latin typeface="Helvetica" panose="020B0604020202020204" pitchFamily="34" charset="0"/>
                <a:cs typeface="Helvetica" panose="020B0604020202020204" pitchFamily="34" charset="0"/>
              </a:rPr>
              <a:t> of PHRS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Provides the design area for the radiators, habitat/cargo hold, chem-stage, and other NEP vehicle elements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10 meters from the back side of the shield is where the radiator panels will start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Takes into account the decrease in leaked nuclear radiation from the reactor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Will setup design space for the modular radiator units.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0AB2D8-2995-B2E4-A6E7-31F0C10443E4}"/>
              </a:ext>
            </a:extLst>
          </p:cNvPr>
          <p:cNvSpPr txBox="1"/>
          <p:nvPr/>
        </p:nvSpPr>
        <p:spPr>
          <a:xfrm>
            <a:off x="5624246" y="5912034"/>
            <a:ext cx="5617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Radiation Shield Angle options with Design Area Indicated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E86D7C-FCA0-3E45-D019-3ADD77793B6C}"/>
              </a:ext>
            </a:extLst>
          </p:cNvPr>
          <p:cNvSpPr txBox="1"/>
          <p:nvPr/>
        </p:nvSpPr>
        <p:spPr>
          <a:xfrm>
            <a:off x="7673867" y="5548267"/>
            <a:ext cx="1086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Reactor</a:t>
            </a:r>
          </a:p>
        </p:txBody>
      </p:sp>
    </p:spTree>
    <p:extLst>
      <p:ext uri="{BB962C8B-B14F-4D97-AF65-F5344CB8AC3E}">
        <p14:creationId xmlns:p14="http://schemas.microsoft.com/office/powerpoint/2010/main" val="161186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A6D604A-8EE0-B40D-6764-CB61F37C0478}"/>
              </a:ext>
            </a:extLst>
          </p:cNvPr>
          <p:cNvSpPr/>
          <p:nvPr/>
        </p:nvSpPr>
        <p:spPr>
          <a:xfrm>
            <a:off x="404448" y="1315515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7EA96D-54E3-14F6-A698-54B93CA8CA21}"/>
              </a:ext>
            </a:extLst>
          </p:cNvPr>
          <p:cNvSpPr/>
          <p:nvPr/>
        </p:nvSpPr>
        <p:spPr>
          <a:xfrm>
            <a:off x="8193565" y="1288527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D9A4FD8-5297-D552-531D-7C0E80B43D02}"/>
              </a:ext>
            </a:extLst>
          </p:cNvPr>
          <p:cNvSpPr/>
          <p:nvPr/>
        </p:nvSpPr>
        <p:spPr>
          <a:xfrm>
            <a:off x="4292168" y="1315515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973102-09D3-AB11-902E-43357479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Potential Configurations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43CE9EE-0CC2-2A4A-141F-089B1EADDBD5}"/>
              </a:ext>
            </a:extLst>
          </p:cNvPr>
          <p:cNvSpPr txBox="1">
            <a:spLocks/>
          </p:cNvSpPr>
          <p:nvPr/>
        </p:nvSpPr>
        <p:spPr>
          <a:xfrm>
            <a:off x="8412480" y="1378463"/>
            <a:ext cx="3124200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Full Assembly</a:t>
            </a:r>
            <a:endParaRPr lang="en-US" b="1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2DA2B46-5E49-4025-506E-70BA40B25547}"/>
              </a:ext>
            </a:extLst>
          </p:cNvPr>
          <p:cNvSpPr txBox="1">
            <a:spLocks/>
          </p:cNvSpPr>
          <p:nvPr/>
        </p:nvSpPr>
        <p:spPr>
          <a:xfrm>
            <a:off x="8285398" y="2464234"/>
            <a:ext cx="3502152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Interface areal mass is an approximation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One large, fixed robotic arm (most conservative curve fit based on ISAM State of Play)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Multi-launch</a:t>
            </a:r>
          </a:p>
          <a:p>
            <a:endParaRPr lang="en-US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26C3854-FC50-A04C-15E5-126CC6EA64D6}"/>
              </a:ext>
            </a:extLst>
          </p:cNvPr>
          <p:cNvSpPr txBox="1">
            <a:spLocks/>
          </p:cNvSpPr>
          <p:nvPr/>
        </p:nvSpPr>
        <p:spPr>
          <a:xfrm>
            <a:off x="4384003" y="1378463"/>
            <a:ext cx="3274097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Hybrid</a:t>
            </a:r>
            <a:endParaRPr lang="en-US" b="1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47EB496-2329-70EC-DADB-C4A287554191}"/>
              </a:ext>
            </a:extLst>
          </p:cNvPr>
          <p:cNvSpPr txBox="1">
            <a:spLocks/>
          </p:cNvSpPr>
          <p:nvPr/>
        </p:nvSpPr>
        <p:spPr>
          <a:xfrm>
            <a:off x="4384002" y="2464235"/>
            <a:ext cx="3423996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Interface areal mass is an approximation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ISS heritage mechanisms assumed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One large, fixed robotic arm (most conservative curve fit based on ISAM State of Play)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Multi-launch</a:t>
            </a:r>
          </a:p>
          <a:p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E7A1AB0-B6DA-62A9-22E7-AC088CD67CB3}"/>
              </a:ext>
            </a:extLst>
          </p:cNvPr>
          <p:cNvSpPr txBox="1">
            <a:spLocks/>
          </p:cNvSpPr>
          <p:nvPr/>
        </p:nvSpPr>
        <p:spPr>
          <a:xfrm>
            <a:off x="790016" y="1410987"/>
            <a:ext cx="3502152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Full Deployment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82AE71D-C846-ACF7-773E-3C38AB744B58}"/>
              </a:ext>
            </a:extLst>
          </p:cNvPr>
          <p:cNvSpPr txBox="1">
            <a:spLocks/>
          </p:cNvSpPr>
          <p:nvPr/>
        </p:nvSpPr>
        <p:spPr>
          <a:xfrm>
            <a:off x="479070" y="2464236"/>
            <a:ext cx="3502152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ISS heritage mechanisms assumed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Single-launch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Enough volume on New Glenn, Starship, or SLS Cargo fairing with &gt;&gt;30% margin</a:t>
            </a:r>
          </a:p>
          <a:p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FA13B4-D36C-3729-0F68-00538F2E1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1768" y="4205859"/>
            <a:ext cx="3457579" cy="1714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644AD1-FD90-1B05-16E7-37C0DB720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084" y="4200437"/>
            <a:ext cx="3502153" cy="1466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ABEF55-28C7-D40B-C788-B95FD6DBA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59" y="3897300"/>
            <a:ext cx="3502152" cy="953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835A-3250-D795-533D-B409AD6F0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430" y="5092859"/>
            <a:ext cx="2314022" cy="1376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3F1B62-0C7B-66F8-5232-067FFEB1FC8C}"/>
              </a:ext>
            </a:extLst>
          </p:cNvPr>
          <p:cNvSpPr txBox="1"/>
          <p:nvPr/>
        </p:nvSpPr>
        <p:spPr>
          <a:xfrm>
            <a:off x="461857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BC3523-21B8-73E4-B113-45E0A2AA3AC5}"/>
              </a:ext>
            </a:extLst>
          </p:cNvPr>
          <p:cNvSpPr txBox="1"/>
          <p:nvPr/>
        </p:nvSpPr>
        <p:spPr>
          <a:xfrm>
            <a:off x="8236053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3ADA6-608C-5686-3115-A61E9DFB0CDC}"/>
              </a:ext>
            </a:extLst>
          </p:cNvPr>
          <p:cNvSpPr txBox="1"/>
          <p:nvPr/>
        </p:nvSpPr>
        <p:spPr>
          <a:xfrm>
            <a:off x="4342001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348245-796B-EE6D-1673-1CB5ED3ABA7C}"/>
              </a:ext>
            </a:extLst>
          </p:cNvPr>
          <p:cNvSpPr txBox="1"/>
          <p:nvPr/>
        </p:nvSpPr>
        <p:spPr>
          <a:xfrm>
            <a:off x="135286" y="6567469"/>
            <a:ext cx="6486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ISAM = In Space Assembly and Manufacturing	ISS = International Space Station</a:t>
            </a:r>
          </a:p>
        </p:txBody>
      </p:sp>
    </p:spTree>
    <p:extLst>
      <p:ext uri="{BB962C8B-B14F-4D97-AF65-F5344CB8AC3E}">
        <p14:creationId xmlns:p14="http://schemas.microsoft.com/office/powerpoint/2010/main" val="141763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A6D604A-8EE0-B40D-6764-CB61F37C0478}"/>
              </a:ext>
            </a:extLst>
          </p:cNvPr>
          <p:cNvSpPr/>
          <p:nvPr/>
        </p:nvSpPr>
        <p:spPr>
          <a:xfrm>
            <a:off x="404448" y="1315515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7EA96D-54E3-14F6-A698-54B93CA8CA21}"/>
              </a:ext>
            </a:extLst>
          </p:cNvPr>
          <p:cNvSpPr/>
          <p:nvPr/>
        </p:nvSpPr>
        <p:spPr>
          <a:xfrm>
            <a:off x="8193565" y="1288527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D9A4FD8-5297-D552-531D-7C0E80B43D02}"/>
              </a:ext>
            </a:extLst>
          </p:cNvPr>
          <p:cNvSpPr/>
          <p:nvPr/>
        </p:nvSpPr>
        <p:spPr>
          <a:xfrm>
            <a:off x="4292168" y="1315515"/>
            <a:ext cx="3593987" cy="523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973102-09D3-AB11-902E-43357479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Potential Configurations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43CE9EE-0CC2-2A4A-141F-089B1EADDBD5}"/>
              </a:ext>
            </a:extLst>
          </p:cNvPr>
          <p:cNvSpPr txBox="1">
            <a:spLocks/>
          </p:cNvSpPr>
          <p:nvPr/>
        </p:nvSpPr>
        <p:spPr>
          <a:xfrm>
            <a:off x="8412480" y="1378463"/>
            <a:ext cx="3124200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Full Assembly</a:t>
            </a:r>
            <a:endParaRPr lang="en-US" b="1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2DA2B46-5E49-4025-506E-70BA40B25547}"/>
              </a:ext>
            </a:extLst>
          </p:cNvPr>
          <p:cNvSpPr txBox="1">
            <a:spLocks/>
          </p:cNvSpPr>
          <p:nvPr/>
        </p:nvSpPr>
        <p:spPr>
          <a:xfrm>
            <a:off x="8285398" y="2464234"/>
            <a:ext cx="3502152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Interface areal mass is an approximation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One large, fixed robotic arm (most conservative curve fit based on ISAM State of Play)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Multi-launch</a:t>
            </a:r>
          </a:p>
          <a:p>
            <a:endParaRPr lang="en-US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26C3854-FC50-A04C-15E5-126CC6EA64D6}"/>
              </a:ext>
            </a:extLst>
          </p:cNvPr>
          <p:cNvSpPr txBox="1">
            <a:spLocks/>
          </p:cNvSpPr>
          <p:nvPr/>
        </p:nvSpPr>
        <p:spPr>
          <a:xfrm>
            <a:off x="4384003" y="1378463"/>
            <a:ext cx="3274097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Hybrid</a:t>
            </a:r>
            <a:endParaRPr lang="en-US" b="1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47EB496-2329-70EC-DADB-C4A287554191}"/>
              </a:ext>
            </a:extLst>
          </p:cNvPr>
          <p:cNvSpPr txBox="1">
            <a:spLocks/>
          </p:cNvSpPr>
          <p:nvPr/>
        </p:nvSpPr>
        <p:spPr>
          <a:xfrm>
            <a:off x="4384002" y="2464235"/>
            <a:ext cx="3423996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Interface areal mass is an approximation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ISS heritage mechanisms assumed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One large, fixed robotic arm (most conservative curve fit based on ISAM State of Play)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Multi-launch</a:t>
            </a:r>
          </a:p>
          <a:p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E7A1AB0-B6DA-62A9-22E7-AC088CD67CB3}"/>
              </a:ext>
            </a:extLst>
          </p:cNvPr>
          <p:cNvSpPr txBox="1">
            <a:spLocks/>
          </p:cNvSpPr>
          <p:nvPr/>
        </p:nvSpPr>
        <p:spPr>
          <a:xfrm>
            <a:off x="790016" y="1410987"/>
            <a:ext cx="3502152" cy="481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Full Deployment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82AE71D-C846-ACF7-773E-3C38AB744B58}"/>
              </a:ext>
            </a:extLst>
          </p:cNvPr>
          <p:cNvSpPr txBox="1">
            <a:spLocks/>
          </p:cNvSpPr>
          <p:nvPr/>
        </p:nvSpPr>
        <p:spPr>
          <a:xfrm>
            <a:off x="479070" y="2464236"/>
            <a:ext cx="3502152" cy="3182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ISS heritage mechanisms assumed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Single-launch</a:t>
            </a:r>
          </a:p>
          <a:p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Enough volume on New Glenn, Starship, or SLS Cargo fairing with &gt;&gt;30% margin</a:t>
            </a:r>
          </a:p>
          <a:p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FA13B4-D36C-3729-0F68-00538F2E1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1768" y="4205859"/>
            <a:ext cx="3457579" cy="1714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644AD1-FD90-1B05-16E7-37C0DB720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084" y="4200437"/>
            <a:ext cx="3502153" cy="1466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ABEF55-28C7-D40B-C788-B95FD6DBA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59" y="3897300"/>
            <a:ext cx="3502152" cy="953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835A-3250-D795-533D-B409AD6F0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430" y="5092859"/>
            <a:ext cx="2314022" cy="1376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3F1B62-0C7B-66F8-5232-067FFEB1FC8C}"/>
              </a:ext>
            </a:extLst>
          </p:cNvPr>
          <p:cNvSpPr txBox="1"/>
          <p:nvPr/>
        </p:nvSpPr>
        <p:spPr>
          <a:xfrm>
            <a:off x="461857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BC3523-21B8-73E4-B113-45E0A2AA3AC5}"/>
              </a:ext>
            </a:extLst>
          </p:cNvPr>
          <p:cNvSpPr txBox="1"/>
          <p:nvPr/>
        </p:nvSpPr>
        <p:spPr>
          <a:xfrm>
            <a:off x="8236053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3ADA6-608C-5686-3115-A61E9DFB0CDC}"/>
              </a:ext>
            </a:extLst>
          </p:cNvPr>
          <p:cNvSpPr txBox="1"/>
          <p:nvPr/>
        </p:nvSpPr>
        <p:spPr>
          <a:xfrm>
            <a:off x="4342001" y="2122326"/>
            <a:ext cx="218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Trade Study Criteria: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B88844B-0BAD-68C4-98EB-1664C6C952F7}"/>
              </a:ext>
            </a:extLst>
          </p:cNvPr>
          <p:cNvSpPr/>
          <p:nvPr/>
        </p:nvSpPr>
        <p:spPr>
          <a:xfrm>
            <a:off x="406733" y="1315515"/>
            <a:ext cx="3593987" cy="5238750"/>
          </a:xfrm>
          <a:prstGeom prst="roundRect">
            <a:avLst/>
          </a:prstGeom>
          <a:solidFill>
            <a:srgbClr val="DAE3F3">
              <a:alpha val="81961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A54562-11E1-BFE8-50A4-2631C99314E8}"/>
              </a:ext>
            </a:extLst>
          </p:cNvPr>
          <p:cNvSpPr txBox="1"/>
          <p:nvPr/>
        </p:nvSpPr>
        <p:spPr>
          <a:xfrm>
            <a:off x="135286" y="6567469"/>
            <a:ext cx="6486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ISAM = In Space Assembly and Manufacturing	ISS = International Space Station</a:t>
            </a:r>
          </a:p>
        </p:txBody>
      </p:sp>
    </p:spTree>
    <p:extLst>
      <p:ext uri="{BB962C8B-B14F-4D97-AF65-F5344CB8AC3E}">
        <p14:creationId xmlns:p14="http://schemas.microsoft.com/office/powerpoint/2010/main" val="66651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77A00-5228-9C20-2A90-EBE645443717}"/>
              </a:ext>
            </a:extLst>
          </p:cNvPr>
          <p:cNvSpPr/>
          <p:nvPr/>
        </p:nvSpPr>
        <p:spPr>
          <a:xfrm>
            <a:off x="4242829" y="1140643"/>
            <a:ext cx="7771371" cy="549204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69E7E1-8EC3-813B-7805-3B0D998CA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629196"/>
            <a:ext cx="3831837" cy="1342139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/>
              <a:t>In-Space Assembly opens the design space to consider what a modular unit could be</a:t>
            </a:r>
            <a:r>
              <a:rPr lang="en-US" sz="1800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8C068D-5F3F-3980-F4FB-F38154A9A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iSA</a:t>
            </a:r>
            <a:r>
              <a:rPr lang="en-US" dirty="0"/>
              <a:t> Radiator Modular Units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D8EBE-874E-352C-F455-19BAF8E76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701" y="4658957"/>
            <a:ext cx="3085713" cy="1681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7D0448-B7E3-7F70-FE3C-273DA6738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243" y="2026532"/>
            <a:ext cx="3268171" cy="137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D8F282-536E-83B3-96FF-9FB2BEB40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725" y="4845786"/>
            <a:ext cx="3705269" cy="14476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B119EC-0CD8-896E-6172-E33AA547C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2467" y="2000565"/>
            <a:ext cx="3004297" cy="14899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860DC-CE28-FC8B-E251-66E9CBF14F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27" t="2093" r="1971"/>
          <a:stretch/>
        </p:blipFill>
        <p:spPr>
          <a:xfrm>
            <a:off x="149284" y="3315675"/>
            <a:ext cx="3927750" cy="24945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9550CD-769D-C1FA-21FC-901E4C1AFF90}"/>
              </a:ext>
            </a:extLst>
          </p:cNvPr>
          <p:cNvSpPr txBox="1"/>
          <p:nvPr/>
        </p:nvSpPr>
        <p:spPr>
          <a:xfrm>
            <a:off x="4731719" y="4485654"/>
            <a:ext cx="2728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Radiator Wing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556742-0F3C-441B-42B2-4E1043945D34}"/>
              </a:ext>
            </a:extLst>
          </p:cNvPr>
          <p:cNvSpPr txBox="1"/>
          <p:nvPr/>
        </p:nvSpPr>
        <p:spPr>
          <a:xfrm>
            <a:off x="4790335" y="1630243"/>
            <a:ext cx="2728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Helvetica" panose="020B0604020202020204" pitchFamily="34" charset="0"/>
                <a:cs typeface="Helvetica" panose="020B0604020202020204" pitchFamily="34" charset="0"/>
              </a:rPr>
              <a:t>Radiator Panel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F0C37F-D10C-9B32-4C46-85E2A90DC4AE}"/>
              </a:ext>
            </a:extLst>
          </p:cNvPr>
          <p:cNvSpPr txBox="1"/>
          <p:nvPr/>
        </p:nvSpPr>
        <p:spPr>
          <a:xfrm>
            <a:off x="8596701" y="1672885"/>
            <a:ext cx="2728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Radiator Module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459223-B7FC-C36A-0C27-C5F3AEDD22DF}"/>
              </a:ext>
            </a:extLst>
          </p:cNvPr>
          <p:cNvSpPr txBox="1"/>
          <p:nvPr/>
        </p:nvSpPr>
        <p:spPr>
          <a:xfrm>
            <a:off x="8758812" y="4466801"/>
            <a:ext cx="2728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Helvetica" panose="020B0604020202020204" pitchFamily="34" charset="0"/>
                <a:cs typeface="Helvetica" panose="020B0604020202020204" pitchFamily="34" charset="0"/>
              </a:rPr>
              <a:t>Radiator Array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297515-7D41-E22E-8323-121245EFA9D3}"/>
              </a:ext>
            </a:extLst>
          </p:cNvPr>
          <p:cNvGrpSpPr/>
          <p:nvPr/>
        </p:nvGrpSpPr>
        <p:grpSpPr>
          <a:xfrm>
            <a:off x="6913445" y="3474186"/>
            <a:ext cx="2505635" cy="1371600"/>
            <a:chOff x="7011323" y="3242171"/>
            <a:chExt cx="2505635" cy="13716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59969DF-60CD-D6C6-9857-C22B1E99CC22}"/>
                </a:ext>
              </a:extLst>
            </p:cNvPr>
            <p:cNvSpPr/>
            <p:nvPr/>
          </p:nvSpPr>
          <p:spPr>
            <a:xfrm>
              <a:off x="7011323" y="3242171"/>
              <a:ext cx="2384971" cy="1371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u="sng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Legend</a:t>
              </a:r>
            </a:p>
            <a:p>
              <a:pPr algn="ctr"/>
              <a:endParaRPr lang="en-US" u="sng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algn="ctr"/>
              <a:endParaRPr lang="en-US" u="sng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38EFB08-D0F4-95C1-3BC7-105749610ED7}"/>
                </a:ext>
              </a:extLst>
            </p:cNvPr>
            <p:cNvSpPr/>
            <p:nvPr/>
          </p:nvSpPr>
          <p:spPr>
            <a:xfrm>
              <a:off x="7107810" y="3582183"/>
              <a:ext cx="273378" cy="17229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895219-BFFE-89C2-2078-B397BECF0DC5}"/>
                </a:ext>
              </a:extLst>
            </p:cNvPr>
            <p:cNvSpPr/>
            <p:nvPr/>
          </p:nvSpPr>
          <p:spPr>
            <a:xfrm>
              <a:off x="7107810" y="3819720"/>
              <a:ext cx="273378" cy="172299"/>
            </a:xfrm>
            <a:prstGeom prst="rect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A26A7A-4041-9386-249C-B5711CE1B872}"/>
                </a:ext>
              </a:extLst>
            </p:cNvPr>
            <p:cNvSpPr/>
            <p:nvPr/>
          </p:nvSpPr>
          <p:spPr>
            <a:xfrm>
              <a:off x="7107810" y="4075493"/>
              <a:ext cx="273378" cy="172299"/>
            </a:xfrm>
            <a:prstGeom prst="rect">
              <a:avLst/>
            </a:prstGeom>
            <a:gradFill>
              <a:gsLst>
                <a:gs pos="44000">
                  <a:srgbClr val="0070C0"/>
                </a:gs>
                <a:gs pos="57000">
                  <a:srgbClr val="FF0000"/>
                </a:gs>
              </a:gsLst>
              <a:lin ang="5400000" scaled="1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E9D1A0-C7D1-8D50-70A7-ABBF571D3F0E}"/>
                </a:ext>
              </a:extLst>
            </p:cNvPr>
            <p:cNvSpPr/>
            <p:nvPr/>
          </p:nvSpPr>
          <p:spPr>
            <a:xfrm>
              <a:off x="7107810" y="4344519"/>
              <a:ext cx="273378" cy="1722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3A389E-3379-7970-FE05-F826E5894CA6}"/>
                </a:ext>
              </a:extLst>
            </p:cNvPr>
            <p:cNvSpPr txBox="1"/>
            <p:nvPr/>
          </p:nvSpPr>
          <p:spPr>
            <a:xfrm>
              <a:off x="7384282" y="3544368"/>
              <a:ext cx="18562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In-Space Assembly Interface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584819-689A-E07F-2BCC-D3C1596F3AAA}"/>
                </a:ext>
              </a:extLst>
            </p:cNvPr>
            <p:cNvSpPr txBox="1"/>
            <p:nvPr/>
          </p:nvSpPr>
          <p:spPr>
            <a:xfrm>
              <a:off x="7384282" y="3799571"/>
              <a:ext cx="15554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Deployment Mechanism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BF7B1F-04E5-6400-C734-00CEC1BFA80E}"/>
                </a:ext>
              </a:extLst>
            </p:cNvPr>
            <p:cNvSpPr txBox="1"/>
            <p:nvPr/>
          </p:nvSpPr>
          <p:spPr>
            <a:xfrm>
              <a:off x="7384281" y="4065324"/>
              <a:ext cx="21326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Thermal Working Fluid (cold/hot)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3B2234-3E44-A0BE-DD83-AD4936E2518A}"/>
                </a:ext>
              </a:extLst>
            </p:cNvPr>
            <p:cNvSpPr txBox="1"/>
            <p:nvPr/>
          </p:nvSpPr>
          <p:spPr>
            <a:xfrm>
              <a:off x="7385208" y="4330923"/>
              <a:ext cx="201108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Radiator Panel with Heat Pipes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DB42C55-9417-7A30-BB89-7204BCCBBB25}"/>
              </a:ext>
            </a:extLst>
          </p:cNvPr>
          <p:cNvSpPr txBox="1"/>
          <p:nvPr/>
        </p:nvSpPr>
        <p:spPr>
          <a:xfrm>
            <a:off x="5536143" y="1150256"/>
            <a:ext cx="518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Potential in-Space Assembly Considerations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DEBEE6-38DF-D123-8400-739532485951}"/>
              </a:ext>
            </a:extLst>
          </p:cNvPr>
          <p:cNvSpPr txBox="1"/>
          <p:nvPr/>
        </p:nvSpPr>
        <p:spPr>
          <a:xfrm>
            <a:off x="0" y="5810201"/>
            <a:ext cx="4242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Radiator “Wing” Terminology for MARVL</a:t>
            </a:r>
          </a:p>
        </p:txBody>
      </p:sp>
    </p:spTree>
    <p:extLst>
      <p:ext uri="{BB962C8B-B14F-4D97-AF65-F5344CB8AC3E}">
        <p14:creationId xmlns:p14="http://schemas.microsoft.com/office/powerpoint/2010/main" val="164334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RVL Slide Template.pptx" id="{0AE436EE-462A-45CA-B6C9-9238748BE72E}" vid="{2C297115-D174-42C4-B22F-262B69F437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00e117-17a0-4b24-9e47-511ef1d02c43" xsi:nil="true"/>
    <lcf76f155ced4ddcb4097134ff3c332f xmlns="a254b38b-88ed-489d-918d-c2efc18734a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6656443B69464BA8C2498630618E3C" ma:contentTypeVersion="11" ma:contentTypeDescription="Create a new document." ma:contentTypeScope="" ma:versionID="35be4339788397f6e404bdc533d5712d">
  <xsd:schema xmlns:xsd="http://www.w3.org/2001/XMLSchema" xmlns:xs="http://www.w3.org/2001/XMLSchema" xmlns:p="http://schemas.microsoft.com/office/2006/metadata/properties" xmlns:ns2="a254b38b-88ed-489d-918d-c2efc18734aa" xmlns:ns3="d900e117-17a0-4b24-9e47-511ef1d02c43" targetNamespace="http://schemas.microsoft.com/office/2006/metadata/properties" ma:root="true" ma:fieldsID="5bae9741f89adde7e820ab709ed137b4" ns2:_="" ns3:_="">
    <xsd:import namespace="a254b38b-88ed-489d-918d-c2efc18734aa"/>
    <xsd:import namespace="d900e117-17a0-4b24-9e47-511ef1d02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54b38b-88ed-489d-918d-c2efc18734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0e117-17a0-4b24-9e47-511ef1d02c4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ecdb6a-3832-413f-98d1-7c1489eb52dd}" ma:internalName="TaxCatchAll" ma:showField="CatchAllData" ma:web="1b8fdd37-b5aa-40e0-b112-84b24bae7c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BDF52B-CE6F-4103-B488-8B44C22DE268}">
  <ds:schemaRefs>
    <ds:schemaRef ds:uri="a254b38b-88ed-489d-918d-c2efc18734aa"/>
    <ds:schemaRef ds:uri="d900e117-17a0-4b24-9e47-511ef1d02c4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44D58E5-DE47-451B-B88B-7EF1E9F2FB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615A75-1E7D-4E13-9C19-0990B8319F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54b38b-88ed-489d-918d-c2efc18734aa"/>
    <ds:schemaRef ds:uri="d900e117-17a0-4b24-9e47-511ef1d02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855</Words>
  <Application>Microsoft Office PowerPoint</Application>
  <PresentationFormat>Widescreen</PresentationFormat>
  <Paragraphs>126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Helvetica</vt:lpstr>
      <vt:lpstr>Times New Roman</vt:lpstr>
      <vt:lpstr>Wingdings</vt:lpstr>
      <vt:lpstr>ヒラギノ角ゴ Pro W3</vt:lpstr>
      <vt:lpstr>1_Office Theme</vt:lpstr>
      <vt:lpstr>Modular Assembled Radiators for NEP VehicLes (MARVL) Project - Update  Amanda Stark and Will Grier Langley Research Center     </vt:lpstr>
      <vt:lpstr>Project Goal and Objectives</vt:lpstr>
      <vt:lpstr>Incorporating in-Space Assembly</vt:lpstr>
      <vt:lpstr>Primary Heat Rejection Subsystem</vt:lpstr>
      <vt:lpstr>MARVL Critical Technical Elements</vt:lpstr>
      <vt:lpstr>Design Space for the Required Radiator Area</vt:lpstr>
      <vt:lpstr>Three Potential Configurations</vt:lpstr>
      <vt:lpstr>Three Potential Configurations</vt:lpstr>
      <vt:lpstr>iSA Radiator Modular Units</vt:lpstr>
      <vt:lpstr>Fluid Loop for Waste Heat Transfer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Martin</dc:creator>
  <cp:lastModifiedBy>Stark, Amanda E. (LARC-D206)</cp:lastModifiedBy>
  <cp:revision>5</cp:revision>
  <dcterms:created xsi:type="dcterms:W3CDTF">2025-02-27T19:02:53Z</dcterms:created>
  <dcterms:modified xsi:type="dcterms:W3CDTF">2025-04-22T18:24:46Z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0x010100C66656443B69464BA8C2498630618E3C</vt:lpwstr>
  </property>
  <property fmtid="{D5CDD505-2E9C-101B-9397-08002B2CF9AE}" pid="3" name="MediaServiceImageTags">
    <vt:lpwstr/>
  </property>
</Properties>
</file>