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mf" ContentType="image/x-wmf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258" r:id="rId3"/>
    <p:sldId id="259" r:id="rId4"/>
    <p:sldId id="266" r:id="rId5"/>
    <p:sldId id="272" r:id="rId6"/>
    <p:sldId id="277" r:id="rId7"/>
    <p:sldId id="268" r:id="rId8"/>
    <p:sldId id="269" r:id="rId9"/>
    <p:sldId id="278" r:id="rId10"/>
    <p:sldId id="270" r:id="rId11"/>
    <p:sldId id="273" r:id="rId12"/>
    <p:sldId id="274" r:id="rId13"/>
    <p:sldId id="275" r:id="rId14"/>
    <p:sldId id="279" r:id="rId15"/>
    <p:sldId id="281" r:id="rId16"/>
    <p:sldId id="282" r:id="rId17"/>
    <p:sldId id="283" r:id="rId18"/>
    <p:sldId id="284" r:id="rId19"/>
    <p:sldId id="285" r:id="rId20"/>
    <p:sldId id="373" r:id="rId21"/>
    <p:sldId id="286" r:id="rId22"/>
    <p:sldId id="287" r:id="rId23"/>
    <p:sldId id="288" r:id="rId24"/>
    <p:sldId id="291" r:id="rId25"/>
    <p:sldId id="292" r:id="rId26"/>
    <p:sldId id="298" r:id="rId27"/>
    <p:sldId id="299" r:id="rId28"/>
    <p:sldId id="271" r:id="rId29"/>
    <p:sldId id="280" r:id="rId30"/>
    <p:sldId id="372" r:id="rId31"/>
    <p:sldId id="335" r:id="rId32"/>
    <p:sldId id="354" r:id="rId33"/>
    <p:sldId id="357" r:id="rId34"/>
    <p:sldId id="364" r:id="rId35"/>
    <p:sldId id="366" r:id="rId36"/>
    <p:sldId id="276" r:id="rId37"/>
    <p:sldId id="289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6F0408E-D0FA-E957-86CF-CB52475B349E}" name="Leone, Frank (LARC-D309)" initials="FL" userId="S::fleone@ndc.nasa.gov::67db4c34-2e5e-44b0-a003-c0e503f42dc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40" d="100"/>
          <a:sy n="140" d="100"/>
        </p:scale>
        <p:origin x="476" y="4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49D540-0835-4585-88F5-D605912D8660}" type="datetimeFigureOut">
              <a:rPr lang="en-US" smtClean="0"/>
              <a:t>4/11/2025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3EA994-FF81-4F64-8854-B08CF28B4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234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99A64-907B-7AEC-64F8-D81B521977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90E9BC-01FE-88E9-745B-62082F60C6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C3EED0-B081-1435-778D-B97909661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CCD905-0B9D-E008-3ECC-D523545CA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ASTM Committees E08 on Fatigue and Fracture and E28 on Mechanical Testing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DDAED3-01F4-70C0-2808-5D641B419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EF5B0-9437-4E19-A09F-BEF5440DA0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350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0D363-ABB9-D21D-8DD2-90B27F842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3EA660-4E92-5345-7415-A1C5B0A03B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58D838-2AC2-573B-4C9F-450C9D314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C9EAD2-95D0-E375-FBCB-7A454DDB3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ASTM Committees E08 on Fatigue and Fracture and E28 on Mechanical Testing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2FA40F-E12A-A059-DA6D-70EC45E4A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EF5B0-9437-4E19-A09F-BEF5440DA0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889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7CD1D-7169-441D-AA48-A5930BFDD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7002D4-445D-268E-23D3-0859451A31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030EF6-E7CC-8977-10AA-627B3F265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99D814-A7B6-A3E0-E0F9-4CF6FCCB7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ASTM Committees E08 on Fatigue and Fracture and E28 on Mechanical Testing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7FC97D-F5FD-132C-91F4-518AEDF6C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EF5B0-9437-4E19-A09F-BEF5440DA0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764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E6F05-A1BB-3DD2-27F5-9D648406B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13BCEE-2AD3-EB78-24EB-329BEA7214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2E982D-53BD-C05B-6245-6A3B3D03B7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FD1073-9A0B-24ED-C6E3-B67A90E5B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EEBBEC-1D94-459E-F7D9-566ECA388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ASTM Committees E08 on Fatigue and Fracture and E28 on Mechanical Testing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2B25B8-9AB2-2D4F-3F4B-46ECCA620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EF5B0-9437-4E19-A09F-BEF5440DA0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950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97FC9-E98C-E711-CA8D-2F4462220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A9EF3E-E386-F65F-4C35-D30CDDEE62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B07448-91CA-28FF-A29C-C8AFE1EC29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DECDEA-B714-B1F3-E9F0-FF7E44644A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6691FC-7E8F-F675-814A-5518632CC4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AA4784-460A-C11B-7632-798F80846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C15DF9-4040-81F8-6241-99904824C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ASTM Committees E08 on Fatigue and Fracture and E28 on Mechanical Testing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150272-73F6-3821-CFC0-C1B4506D7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EF5B0-9437-4E19-A09F-BEF5440DA0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280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590AB-D6D9-AF32-32D0-EAB435285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2C5F10-770B-D632-225B-928EF885D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9F9AAC-D42F-8116-8AB8-EA51DA49B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ASTM Committees E08 on Fatigue and Fracture and E28 on Mechanical Testing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B4D857-3579-959E-7E69-E403A5E60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EF5B0-9437-4E19-A09F-BEF5440DA0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482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A0CE19-477C-270A-CDAA-F640D1353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CBBDD5-E048-0ABF-9EA6-8D12F9C38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ASTM Committees E08 on Fatigue and Fracture and E28 on Mechanical Testing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6A80EE-FD49-F8EB-7E59-274DD6CFE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EF5B0-9437-4E19-A09F-BEF5440DA0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408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056FC-0719-93D5-02D3-ADCFCDBCE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81D8FC-7060-97B2-97E5-52DAC9032A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078337-DE70-92B1-58E1-3A93EAB456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A8C28-B69C-BD93-FDB0-3DA911633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22512E-2029-4219-8F9A-B5602ACB5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ASTM Committees E08 on Fatigue and Fracture and E28 on Mechanical Testing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85D4E0-82B1-7990-0BE6-CD8F6E55C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EF5B0-9437-4E19-A09F-BEF5440DA0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047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BC033-7ABD-2F7E-0282-BF81C2B83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B47A21-FF17-B8B6-91C8-E8E4360EE4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C65CC2-F01F-93A7-9E0C-C0F0D7765C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7F526E-8466-EF93-3B71-B994B2B31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6301B8-4E3E-7DE0-D658-C95A0E53D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ASTM Committees E08 on Fatigue and Fracture and E28 on Mechanical Testing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B99E86-61D7-B3AD-ADD4-01D3A14F4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EF5B0-9437-4E19-A09F-BEF5440DA0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929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D4842-1B2C-E88B-5892-2AAF8DE07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DCF54D-BA42-D2BF-A666-FACFF792F9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A33229-3D10-C7A2-61AA-F28CA15A7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7F2C16-D45E-F8B5-F940-DAB403DBB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ASTM Committees E08 on Fatigue and Fracture and E28 on Mechanical Testing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4616B5-5ED0-CCEC-CA44-5FE031D68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EF5B0-9437-4E19-A09F-BEF5440DA0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738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74B2A58-0257-00A3-EBC7-F71E14B22C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ECD5D9-EE2A-F2B1-A92A-D72B869EC4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B61E38-E0AD-0F6F-329D-55ECC45BA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0392DA-D6C6-9F1E-9C47-9C63E5F08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ASTM Committees E08 on Fatigue and Fracture and E28 on Mechanical Testing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BADE-6A1C-49C2-A549-92A5FC6F7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EF5B0-9437-4E19-A09F-BEF5440DA0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6126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With Page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014841" y="6284996"/>
            <a:ext cx="927538" cy="365125"/>
          </a:xfrm>
        </p:spPr>
        <p:txBody>
          <a:bodyPr/>
          <a:lstStyle/>
          <a:p>
            <a:fld id="{F8FC8337-2617-4A9E-BDAB-824D967E6C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9833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EA0513-4429-F269-FCC7-EE5F5EC84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2CEE72-317C-397D-9381-65DA08998E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AFB20A-3615-FEFC-D593-A221391C29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69486A-7A3A-7BEB-3CA4-D8134DEF02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ASTM Committees E08 on Fatigue and Fracture and E28 on Mechanical Testing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6FCA2A-BF9F-7D70-B936-CA270AFEF8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DEF5B0-9437-4E19-A09F-BEF5440DA0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1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jpeg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jpeg"/><Relationship Id="rId5" Type="http://schemas.openxmlformats.org/officeDocument/2006/relationships/image" Target="../media/image13.wmf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4" Type="http://schemas.openxmlformats.org/officeDocument/2006/relationships/image" Target="../media/image6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66.png"/><Relationship Id="rId5" Type="http://schemas.openxmlformats.org/officeDocument/2006/relationships/image" Target="../media/image65.jpeg"/><Relationship Id="rId4" Type="http://schemas.openxmlformats.org/officeDocument/2006/relationships/image" Target="../media/image6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6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microsoft.com/office/2007/relationships/media" Target="../media/media7.wmv"/><Relationship Id="rId7" Type="http://schemas.openxmlformats.org/officeDocument/2006/relationships/image" Target="../media/image71.png"/><Relationship Id="rId2" Type="http://schemas.openxmlformats.org/officeDocument/2006/relationships/video" Target="../media/media6.wmv"/><Relationship Id="rId1" Type="http://schemas.microsoft.com/office/2007/relationships/media" Target="../media/media6.wmv"/><Relationship Id="rId6" Type="http://schemas.openxmlformats.org/officeDocument/2006/relationships/image" Target="../media/image70.png"/><Relationship Id="rId5" Type="http://schemas.openxmlformats.org/officeDocument/2006/relationships/slideLayout" Target="../slideLayouts/slideLayout12.xml"/><Relationship Id="rId4" Type="http://schemas.openxmlformats.org/officeDocument/2006/relationships/video" Target="../media/media7.wmv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microsoft.com/office/2007/relationships/media" Target="../media/media9.wmv"/><Relationship Id="rId7" Type="http://schemas.openxmlformats.org/officeDocument/2006/relationships/image" Target="../media/image74.png"/><Relationship Id="rId2" Type="http://schemas.openxmlformats.org/officeDocument/2006/relationships/video" Target="../media/media8.wmv"/><Relationship Id="rId1" Type="http://schemas.microsoft.com/office/2007/relationships/media" Target="../media/media8.wmv"/><Relationship Id="rId6" Type="http://schemas.openxmlformats.org/officeDocument/2006/relationships/image" Target="../media/image73.png"/><Relationship Id="rId5" Type="http://schemas.openxmlformats.org/officeDocument/2006/relationships/slideLayout" Target="../slideLayouts/slideLayout12.xml"/><Relationship Id="rId4" Type="http://schemas.openxmlformats.org/officeDocument/2006/relationships/video" Target="../media/media9.wmv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4" Type="http://schemas.openxmlformats.org/officeDocument/2006/relationships/image" Target="../media/image75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2B487-C29F-EF86-B8DE-9E13626CDA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9572" y="839971"/>
            <a:ext cx="9144000" cy="1818168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Digital Image Correlation Applications at NASA Langley Research Center (1990 to 2025)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72C8CB-18AE-BDD9-5EFC-63D870D8BE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429000"/>
            <a:ext cx="9144000" cy="1655762"/>
          </a:xfrm>
        </p:spPr>
        <p:txBody>
          <a:bodyPr>
            <a:no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David S. Dawicke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Analytical Services and Materials, inc.</a:t>
            </a:r>
          </a:p>
          <a:p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May 7, 2025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Workshop on Novel and Emerging Uses of Sensor Technology in Mechanical, Fatigue, and Fracture Testing</a:t>
            </a:r>
          </a:p>
          <a:p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6D2805-F112-FCBA-6395-748C01F94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ASTM Committees E08 on Fatigue and Fracture and E28 on Mechanical Testing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90AA15-BE39-D7F5-13CA-B22B4279D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EF5B0-9437-4E19-A09F-BEF5440DA0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5049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4" descr="2000-L-00495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56" t="-15153"/>
          <a:stretch/>
        </p:blipFill>
        <p:spPr bwMode="auto">
          <a:xfrm>
            <a:off x="6783041" y="249850"/>
            <a:ext cx="4572000" cy="2568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657158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NASA LaRC James H. Starnes Structures Lab, B1148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70473" y="657159"/>
            <a:ext cx="5966652" cy="487801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FontTx/>
              <a:buNone/>
            </a:pPr>
            <a:r>
              <a:rPr lang="en-US" b="1" kern="0" dirty="0">
                <a:latin typeface="Arial"/>
                <a:cs typeface="Arial"/>
              </a:rPr>
              <a:t>Load Frame Test Machines</a:t>
            </a:r>
          </a:p>
          <a:p>
            <a:r>
              <a:rPr lang="en-US" kern="0" dirty="0">
                <a:latin typeface="Arial"/>
                <a:cs typeface="Arial"/>
              </a:rPr>
              <a:t>Focus on large static and combined load tests</a:t>
            </a:r>
          </a:p>
          <a:p>
            <a:r>
              <a:rPr lang="en-US" kern="0" dirty="0">
                <a:latin typeface="Arial"/>
                <a:cs typeface="Arial"/>
              </a:rPr>
              <a:t>~ 40 Load Frames: 5,000 lbs. to 1,000,000 lbs.</a:t>
            </a:r>
          </a:p>
          <a:p>
            <a:r>
              <a:rPr lang="en-US" kern="0" dirty="0">
                <a:latin typeface="Arial"/>
                <a:cs typeface="Arial"/>
              </a:rPr>
              <a:t>Environmental chambers: −320 to 600°F</a:t>
            </a:r>
          </a:p>
          <a:p>
            <a:r>
              <a:rPr lang="en-US" kern="0" dirty="0">
                <a:latin typeface="Arial"/>
                <a:cs typeface="Arial"/>
              </a:rPr>
              <a:t>Combined Loads Test System (COLTS)</a:t>
            </a:r>
          </a:p>
          <a:p>
            <a:pPr lvl="1"/>
            <a:r>
              <a:rPr lang="en-US" kern="0" dirty="0">
                <a:latin typeface="Arial"/>
                <a:cs typeface="Arial"/>
              </a:rPr>
              <a:t>Combined pressure, axial, torsion, shear loading</a:t>
            </a:r>
          </a:p>
          <a:p>
            <a:pPr lvl="1"/>
            <a:r>
              <a:rPr lang="en-US" kern="0" dirty="0">
                <a:latin typeface="Arial"/>
                <a:cs typeface="Arial"/>
              </a:rPr>
              <a:t>Test articles as large as 15 by 40 ft.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076" y="3685328"/>
            <a:ext cx="5329428" cy="241170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8806"/>
          <a:stretch/>
        </p:blipFill>
        <p:spPr>
          <a:xfrm>
            <a:off x="5450299" y="3223105"/>
            <a:ext cx="2469759" cy="313324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324592" y="3307127"/>
            <a:ext cx="83439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B1148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66923" y="2867421"/>
            <a:ext cx="2236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1M lbs. Load Frame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69293" y="657159"/>
            <a:ext cx="113364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Backstop</a:t>
            </a:r>
          </a:p>
        </p:txBody>
      </p:sp>
      <p:pic>
        <p:nvPicPr>
          <p:cNvPr id="16" name="Picture 2" descr="2004-L-00212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13867" y="3601395"/>
            <a:ext cx="3551798" cy="2685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833459" y="3235915"/>
            <a:ext cx="2712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COLTS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ASTM Committees E08 on Fatigue and Fracture and E28 on Mechanical Testing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D5E1C-C46E-415B-A584-2E3CD49290F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135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658368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NASA LaRC Fatigue and Fracture Lab, B1205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232848" y="696902"/>
            <a:ext cx="5966652" cy="197490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 panose="020F0502020204030204" pitchFamily="34" charset="0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FontTx/>
              <a:buNone/>
            </a:pPr>
            <a:r>
              <a:rPr lang="en-US" b="1" kern="0" dirty="0">
                <a:latin typeface="Arial"/>
                <a:cs typeface="Arial"/>
              </a:rPr>
              <a:t>Load Frame Test Machines</a:t>
            </a:r>
          </a:p>
          <a:p>
            <a:r>
              <a:rPr lang="en-US" kern="0" dirty="0">
                <a:latin typeface="Arial"/>
                <a:cs typeface="Arial"/>
              </a:rPr>
              <a:t>Focus on sub-component and material level tests</a:t>
            </a:r>
          </a:p>
          <a:p>
            <a:r>
              <a:rPr lang="en-US" kern="0" dirty="0">
                <a:latin typeface="Arial"/>
                <a:cs typeface="Arial"/>
              </a:rPr>
              <a:t>Environmental Chambers: −320 to 600°F</a:t>
            </a:r>
          </a:p>
          <a:p>
            <a:r>
              <a:rPr lang="en-US" kern="0" dirty="0">
                <a:latin typeface="Arial"/>
                <a:cs typeface="Arial"/>
              </a:rPr>
              <a:t>Load Frames: 5,000 to 400,000 lbs.</a:t>
            </a:r>
          </a:p>
          <a:p>
            <a:r>
              <a:rPr lang="en-US" kern="0" dirty="0">
                <a:latin typeface="Arial"/>
                <a:cs typeface="Arial"/>
              </a:rPr>
              <a:t>Cyclic and static loading</a:t>
            </a:r>
          </a:p>
          <a:p>
            <a:pPr>
              <a:spcAft>
                <a:spcPts val="600"/>
              </a:spcAft>
            </a:pPr>
            <a:endParaRPr lang="en-US" kern="0" dirty="0">
              <a:latin typeface="Arial"/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294331" y="2771455"/>
            <a:ext cx="5226488" cy="335558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90376" y="2771455"/>
            <a:ext cx="85151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B1205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6534" y="3926288"/>
            <a:ext cx="6459634" cy="169435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66771" y="5216369"/>
            <a:ext cx="3126389" cy="1324307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6379513" y="3849812"/>
            <a:ext cx="499367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3-Point Bend Composite Fatigue Crack Growth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3368" y="1266346"/>
            <a:ext cx="4282800" cy="226453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269065" y="880954"/>
            <a:ext cx="104387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Fracture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07375" y="870937"/>
            <a:ext cx="321985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Sub-component Level Testing</a:t>
            </a: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ASTM Committees E08 on Fatigue and Fracture and E28 on Mechanical Testing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D5E1C-C46E-415B-A584-2E3CD49290F4}" type="slidenum">
              <a:rPr lang="en-US" smtClean="0"/>
              <a:t>3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4AFB63A-631D-76BA-0A4F-B8F797F18EE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3" t="2274" r="12180"/>
          <a:stretch/>
        </p:blipFill>
        <p:spPr>
          <a:xfrm>
            <a:off x="5767715" y="1288524"/>
            <a:ext cx="1986088" cy="2234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385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16707" y="4013702"/>
            <a:ext cx="3307542" cy="264450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658368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Other NASA and non-NASA Facilities Supported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ASTM Committees E08 on Fatigue and Fracture and E28 on Mechanical Testing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D5E1C-C46E-415B-A584-2E3CD49290F4}" type="slidenum">
              <a:rPr lang="en-US" smtClean="0"/>
              <a:t>4</a:t>
            </a:fld>
            <a:endParaRPr lang="en-US"/>
          </a:p>
        </p:txBody>
      </p:sp>
      <p:grpSp>
        <p:nvGrpSpPr>
          <p:cNvPr id="6" name="Group 4"/>
          <p:cNvGrpSpPr>
            <a:grpSpLocks noChangeAspect="1"/>
          </p:cNvGrpSpPr>
          <p:nvPr/>
        </p:nvGrpSpPr>
        <p:grpSpPr bwMode="auto">
          <a:xfrm>
            <a:off x="139654" y="919099"/>
            <a:ext cx="3292793" cy="2035493"/>
            <a:chOff x="264" y="588"/>
            <a:chExt cx="3457" cy="2137"/>
          </a:xfrm>
        </p:grpSpPr>
        <p:sp>
          <p:nvSpPr>
            <p:cNvPr id="7" name="AutoShape 3"/>
            <p:cNvSpPr>
              <a:spLocks noChangeAspect="1" noChangeArrowheads="1" noTextEdit="1"/>
            </p:cNvSpPr>
            <p:nvPr/>
          </p:nvSpPr>
          <p:spPr bwMode="auto">
            <a:xfrm>
              <a:off x="264" y="588"/>
              <a:ext cx="3456" cy="2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" y="588"/>
              <a:ext cx="3437" cy="2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514" y="2468"/>
              <a:ext cx="75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-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auto">
            <a:xfrm>
              <a:off x="2425" y="2473"/>
              <a:ext cx="74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-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4976034" y="437654"/>
            <a:ext cx="1518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NASA MSFC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80818" y="789025"/>
            <a:ext cx="2308860" cy="3043175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1026836" y="549767"/>
            <a:ext cx="1518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NASA WSTF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16707" y="1056371"/>
            <a:ext cx="3773251" cy="2509001"/>
          </a:xfrm>
          <a:prstGeom prst="rect">
            <a:avLst/>
          </a:prstGeom>
        </p:spPr>
      </p:pic>
      <p:sp>
        <p:nvSpPr>
          <p:cNvPr id="1024" name="TextBox 1023"/>
          <p:cNvSpPr txBox="1"/>
          <p:nvPr/>
        </p:nvSpPr>
        <p:spPr>
          <a:xfrm>
            <a:off x="8259260" y="679423"/>
            <a:ext cx="3288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Lockheed-Denver (NASA JPL)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F09C0E1B-3C35-4A80-AA5E-CFA45AA3C64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3536" b="15646"/>
          <a:stretch/>
        </p:blipFill>
        <p:spPr>
          <a:xfrm rot="5400000">
            <a:off x="313899" y="4734923"/>
            <a:ext cx="3109560" cy="1000125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15768" y="3307307"/>
            <a:ext cx="3698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Cimarron-Huntsville (NASA LaRC)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105153" y="3772175"/>
            <a:ext cx="1261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NASA JPL</a:t>
            </a:r>
          </a:p>
        </p:txBody>
      </p:sp>
      <p:pic>
        <p:nvPicPr>
          <p:cNvPr id="1025" name="Picture 1024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9835" y="4242242"/>
            <a:ext cx="3521701" cy="2134580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4862915" y="3872144"/>
            <a:ext cx="1480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NASA AFRC</a:t>
            </a:r>
          </a:p>
        </p:txBody>
      </p:sp>
    </p:spTree>
    <p:extLst>
      <p:ext uri="{BB962C8B-B14F-4D97-AF65-F5344CB8AC3E}">
        <p14:creationId xmlns:p14="http://schemas.microsoft.com/office/powerpoint/2010/main" val="3499906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1" grpId="0"/>
      <p:bldP spid="1024" grpId="0"/>
      <p:bldP spid="35" grpId="0"/>
      <p:bldP spid="37" grpId="0"/>
      <p:bldP spid="3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D79A7-6010-1E86-C34C-DFF47FE03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658368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LaRC B1148/B1205 DIC Team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420930-E649-A334-9360-ADD3A55218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37988" y="1534438"/>
            <a:ext cx="8316025" cy="4643529"/>
          </a:xfrm>
        </p:spPr>
        <p:txBody>
          <a:bodyPr>
            <a:normAutofit/>
          </a:bodyPr>
          <a:lstStyle/>
          <a:p>
            <a:pPr>
              <a:tabLst>
                <a:tab pos="2743200" algn="l"/>
              </a:tabLst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Dave Dawicke	1993 (really 2004) to present</a:t>
            </a:r>
          </a:p>
          <a:p>
            <a:pPr>
              <a:tabLst>
                <a:tab pos="2743200" algn="l"/>
              </a:tabLst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Patrick McNeill	2009 to 2012</a:t>
            </a:r>
          </a:p>
          <a:p>
            <a:pPr>
              <a:tabLst>
                <a:tab pos="2743200" algn="l"/>
              </a:tabLst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Nate Gardner	2012 to 2021</a:t>
            </a:r>
          </a:p>
          <a:p>
            <a:pPr>
              <a:tabLst>
                <a:tab pos="2743200" algn="l"/>
              </a:tabLst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Michael McNeill	2015 to present</a:t>
            </a:r>
          </a:p>
          <a:p>
            <a:pPr>
              <a:tabLst>
                <a:tab pos="2743200" algn="l"/>
              </a:tabLst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Matlock Mennu	2021 to 2024</a:t>
            </a:r>
          </a:p>
          <a:p>
            <a:pPr>
              <a:tabLst>
                <a:tab pos="2743200" algn="l"/>
              </a:tabLst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Jasmine Knowles	2024 to present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Many high school, undergraduate, and graduate student lab interns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30BCF9-0D37-F8D8-839D-01CFB4D70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ASTM Committees E08 on Fatigue and Fracture and E28 on Mechanical Testing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189703-5420-D12C-C167-E25E374EB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EF5B0-9437-4E19-A09F-BEF5440DA0E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797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9FD427B-7C40-3C1F-1976-460A45BD5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658368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1990’s – “What are all these dots for?”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C06A39-954A-D135-8D19-CAB114095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ASTM Committees E08 on Fatigue and Fracture and E28 on Mechanical Testing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BE19D7-3F16-9EC4-3128-D6CABEEEC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EF5B0-9437-4E19-A09F-BEF5440DA0E2}" type="slidenum">
              <a:rPr lang="en-US" smtClean="0"/>
              <a:t>6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1C5F9A-9073-75C1-CD4F-272E7BCA046B}"/>
              </a:ext>
            </a:extLst>
          </p:cNvPr>
          <p:cNvSpPr txBox="1"/>
          <p:nvPr/>
        </p:nvSpPr>
        <p:spPr>
          <a:xfrm>
            <a:off x="575480" y="1454836"/>
            <a:ext cx="1085451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2D digital image correlation (DIC) for crack tip opening angle (CTOA)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3D DIC for fracture of large panels </a:t>
            </a:r>
          </a:p>
        </p:txBody>
      </p:sp>
    </p:spTree>
    <p:extLst>
      <p:ext uri="{BB962C8B-B14F-4D97-AF65-F5344CB8AC3E}">
        <p14:creationId xmlns:p14="http://schemas.microsoft.com/office/powerpoint/2010/main" val="15472958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6139B78-AD40-E4AC-F58B-1975607AA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658368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2D DIC for Measuring Crack Tip Opening Angle (1993)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CBCFB7D-58C2-5D9C-3B66-8EBF12C3B7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199" y="796566"/>
            <a:ext cx="4578636" cy="5486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11BA8DD-D9F0-F733-1DDD-1FEC904546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679"/>
          <a:stretch/>
        </p:blipFill>
        <p:spPr>
          <a:xfrm>
            <a:off x="6858000" y="543143"/>
            <a:ext cx="3962400" cy="288585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389F6DB-DD8E-0BDC-C5E0-48443372A4C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656" t="20264" r="20652" b="8259"/>
          <a:stretch/>
        </p:blipFill>
        <p:spPr>
          <a:xfrm rot="5400000">
            <a:off x="7046367" y="3318071"/>
            <a:ext cx="2771816" cy="36576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0EA3915-693F-178F-A16F-90668CECC9C8}"/>
              </a:ext>
            </a:extLst>
          </p:cNvPr>
          <p:cNvSpPr txBox="1"/>
          <p:nvPr/>
        </p:nvSpPr>
        <p:spPr>
          <a:xfrm>
            <a:off x="7657111" y="3391629"/>
            <a:ext cx="25058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Crack Tip Strain Fields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0F864C2-E1CA-C009-DCDE-FFE98ECA35DC}"/>
              </a:ext>
            </a:extLst>
          </p:cNvPr>
          <p:cNvSpPr txBox="1"/>
          <p:nvPr/>
        </p:nvSpPr>
        <p:spPr>
          <a:xfrm>
            <a:off x="7390167" y="3664365"/>
            <a:ext cx="1313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Symbol" panose="05050102010706020507" pitchFamily="18" charset="2"/>
                <a:cs typeface="Arial" panose="020B0604020202020204" pitchFamily="34" charset="0"/>
              </a:rPr>
              <a:t>D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 = 0.80 mm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6467605-3B3E-3573-A147-F304374B0A23}"/>
              </a:ext>
            </a:extLst>
          </p:cNvPr>
          <p:cNvSpPr txBox="1"/>
          <p:nvPr/>
        </p:nvSpPr>
        <p:spPr>
          <a:xfrm>
            <a:off x="8825621" y="3667218"/>
            <a:ext cx="12939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Symbol" panose="05050102010706020507" pitchFamily="18" charset="2"/>
                <a:cs typeface="Arial" panose="020B0604020202020204" pitchFamily="34" charset="0"/>
              </a:rPr>
              <a:t>D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 = 2.55 mm</a:t>
            </a:r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2EF08BB4-7AA5-6B21-C373-6BFF9DC53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ASTM Committees E08 on Fatigue and Fracture and E28 on Mechanical Testing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D8B51D5-125E-37B0-4F5C-B4CCEBA55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EF5B0-9437-4E19-A09F-BEF5440DA0E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11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59B51-6DB4-B5C4-4B3D-400242435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42076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3D DIC for Structural Deformations and Strains (~1996)</a:t>
            </a: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J. D. Helm, M. A. Sutton, and S. R. McNeill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4113F1-284E-256F-2A8D-D556337CF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ASTM Committees E08 on Fatigue and Fracture and E28 on Mechanical Testing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FCBC12-6FC8-C946-E680-262FBA080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EF5B0-9437-4E19-A09F-BEF5440DA0E2}" type="slidenum">
              <a:rPr lang="en-US" smtClean="0"/>
              <a:t>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C934A7-2088-1597-04AB-7773860941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39" y="1225485"/>
            <a:ext cx="3025140" cy="53111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BA23032-EEBC-7839-FB80-52B8199417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5621" y="1880805"/>
            <a:ext cx="8625840" cy="13335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070F972-E739-0F5D-3442-278699F61D2B}"/>
              </a:ext>
            </a:extLst>
          </p:cNvPr>
          <p:cNvSpPr txBox="1"/>
          <p:nvPr/>
        </p:nvSpPr>
        <p:spPr>
          <a:xfrm>
            <a:off x="3949831" y="3350860"/>
            <a:ext cx="1941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u-Displacements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ECE33B3-0C32-BE67-0D1C-F93F9D66C3A0}"/>
              </a:ext>
            </a:extLst>
          </p:cNvPr>
          <p:cNvSpPr txBox="1"/>
          <p:nvPr/>
        </p:nvSpPr>
        <p:spPr>
          <a:xfrm>
            <a:off x="6717762" y="3355495"/>
            <a:ext cx="1941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v-Displacements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2349579-F1AA-08DA-E4DC-8A97AAF5ECA3}"/>
              </a:ext>
            </a:extLst>
          </p:cNvPr>
          <p:cNvSpPr txBox="1"/>
          <p:nvPr/>
        </p:nvSpPr>
        <p:spPr>
          <a:xfrm>
            <a:off x="9664046" y="3350860"/>
            <a:ext cx="1941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w-Displacements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288BC55-808A-3890-52B2-CA5314E84764}"/>
              </a:ext>
            </a:extLst>
          </p:cNvPr>
          <p:cNvCxnSpPr>
            <a:cxnSpLocks/>
          </p:cNvCxnSpPr>
          <p:nvPr/>
        </p:nvCxnSpPr>
        <p:spPr>
          <a:xfrm flipH="1" flipV="1">
            <a:off x="1225485" y="2686639"/>
            <a:ext cx="2526" cy="527666"/>
          </a:xfrm>
          <a:prstGeom prst="line">
            <a:avLst/>
          </a:prstGeom>
          <a:ln w="254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2EBB3C5-8535-45F6-20D2-BC11334984A7}"/>
              </a:ext>
            </a:extLst>
          </p:cNvPr>
          <p:cNvCxnSpPr/>
          <p:nvPr/>
        </p:nvCxnSpPr>
        <p:spPr>
          <a:xfrm>
            <a:off x="1225485" y="3214305"/>
            <a:ext cx="477624" cy="0"/>
          </a:xfrm>
          <a:prstGeom prst="line">
            <a:avLst/>
          </a:prstGeom>
          <a:ln w="254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FBD8553-692F-D31F-1809-BD1658BAEAA1}"/>
              </a:ext>
            </a:extLst>
          </p:cNvPr>
          <p:cNvCxnSpPr/>
          <p:nvPr/>
        </p:nvCxnSpPr>
        <p:spPr>
          <a:xfrm flipH="1">
            <a:off x="914400" y="3214305"/>
            <a:ext cx="311085" cy="429390"/>
          </a:xfrm>
          <a:prstGeom prst="line">
            <a:avLst/>
          </a:prstGeom>
          <a:ln w="254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89CBCA72-C22E-C258-84DF-F34AB11BF67F}"/>
              </a:ext>
            </a:extLst>
          </p:cNvPr>
          <p:cNvSpPr txBox="1"/>
          <p:nvPr/>
        </p:nvSpPr>
        <p:spPr>
          <a:xfrm>
            <a:off x="1773577" y="3029639"/>
            <a:ext cx="464230" cy="276999"/>
          </a:xfrm>
          <a:prstGeom prst="rect">
            <a:avLst/>
          </a:prstGeom>
          <a:solidFill>
            <a:schemeClr val="bg1"/>
          </a:solidFill>
        </p:spPr>
        <p:txBody>
          <a:bodyPr wrap="none" lIns="45720" tIns="0" rIns="45720" bIns="0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x, u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0CB820-B1E7-44CA-03FE-7FF3823A0351}"/>
              </a:ext>
            </a:extLst>
          </p:cNvPr>
          <p:cNvSpPr txBox="1"/>
          <p:nvPr/>
        </p:nvSpPr>
        <p:spPr>
          <a:xfrm>
            <a:off x="682285" y="3742555"/>
            <a:ext cx="502702" cy="276999"/>
          </a:xfrm>
          <a:prstGeom prst="rect">
            <a:avLst/>
          </a:prstGeom>
          <a:solidFill>
            <a:schemeClr val="bg1"/>
          </a:solidFill>
        </p:spPr>
        <p:txBody>
          <a:bodyPr wrap="none" lIns="45720" tIns="0" rIns="45720" bIns="0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z, w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2B81D4C-BB61-2764-80BB-AF2B46D57457}"/>
              </a:ext>
            </a:extLst>
          </p:cNvPr>
          <p:cNvSpPr txBox="1"/>
          <p:nvPr/>
        </p:nvSpPr>
        <p:spPr>
          <a:xfrm>
            <a:off x="1046887" y="2324564"/>
            <a:ext cx="434286" cy="276999"/>
          </a:xfrm>
          <a:prstGeom prst="rect">
            <a:avLst/>
          </a:prstGeom>
          <a:solidFill>
            <a:schemeClr val="bg1"/>
          </a:solidFill>
        </p:spPr>
        <p:txBody>
          <a:bodyPr wrap="none" lIns="45720" tIns="0" rIns="45720" bIns="0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y, v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5581313-1240-2E19-1E3F-E72FB5FF01E9}"/>
              </a:ext>
            </a:extLst>
          </p:cNvPr>
          <p:cNvSpPr txBox="1"/>
          <p:nvPr/>
        </p:nvSpPr>
        <p:spPr>
          <a:xfrm>
            <a:off x="6862713" y="1310326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29 kN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6CC080AD-3F2D-62EA-7D14-A92634D92A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5621" y="1863066"/>
            <a:ext cx="8641080" cy="135636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C934A4C5-6953-FCED-CE81-60E3B14EE4CE}"/>
              </a:ext>
            </a:extLst>
          </p:cNvPr>
          <p:cNvSpPr txBox="1"/>
          <p:nvPr/>
        </p:nvSpPr>
        <p:spPr>
          <a:xfrm>
            <a:off x="6862712" y="1310326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58 kN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0787FA3-987F-DD8E-1094-4836B5A75297}"/>
              </a:ext>
            </a:extLst>
          </p:cNvPr>
          <p:cNvSpPr txBox="1"/>
          <p:nvPr/>
        </p:nvSpPr>
        <p:spPr>
          <a:xfrm>
            <a:off x="6751591" y="1310326"/>
            <a:ext cx="8985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116 kN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B1D1C3B4-17A6-EE44-E27F-44FC5EF86D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5621" y="1863066"/>
            <a:ext cx="8648700" cy="1356360"/>
          </a:xfrm>
          <a:prstGeom prst="rect">
            <a:avLst/>
          </a:prstGeom>
        </p:spPr>
      </p:pic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517AA84-8845-0BBD-ED91-A841ADDBE67F}"/>
              </a:ext>
            </a:extLst>
          </p:cNvPr>
          <p:cNvCxnSpPr/>
          <p:nvPr/>
        </p:nvCxnSpPr>
        <p:spPr>
          <a:xfrm>
            <a:off x="6575555" y="4440327"/>
            <a:ext cx="961053" cy="0"/>
          </a:xfrm>
          <a:prstGeom prst="line">
            <a:avLst/>
          </a:prstGeom>
          <a:ln w="25400">
            <a:solidFill>
              <a:schemeClr val="tx1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69232CB0-9A89-BAE0-8360-EA5EB9DEFF2F}"/>
              </a:ext>
            </a:extLst>
          </p:cNvPr>
          <p:cNvSpPr txBox="1"/>
          <p:nvPr/>
        </p:nvSpPr>
        <p:spPr>
          <a:xfrm>
            <a:off x="7630941" y="4255661"/>
            <a:ext cx="2531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3D DIC Measurements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C8C9C218-EE43-E273-57BC-32CCD14315F0}"/>
              </a:ext>
            </a:extLst>
          </p:cNvPr>
          <p:cNvCxnSpPr/>
          <p:nvPr/>
        </p:nvCxnSpPr>
        <p:spPr>
          <a:xfrm>
            <a:off x="6594721" y="4955563"/>
            <a:ext cx="961053" cy="0"/>
          </a:xfrm>
          <a:prstGeom prst="line">
            <a:avLst/>
          </a:prstGeom>
          <a:ln w="254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01123F8A-5ABE-39BE-01F6-4D59798E1104}"/>
              </a:ext>
            </a:extLst>
          </p:cNvPr>
          <p:cNvSpPr txBox="1"/>
          <p:nvPr/>
        </p:nvSpPr>
        <p:spPr>
          <a:xfrm>
            <a:off x="7650107" y="4770897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Finite Element Results</a:t>
            </a:r>
          </a:p>
        </p:txBody>
      </p:sp>
    </p:spTree>
    <p:extLst>
      <p:ext uri="{BB962C8B-B14F-4D97-AF65-F5344CB8AC3E}">
        <p14:creationId xmlns:p14="http://schemas.microsoft.com/office/powerpoint/2010/main" val="3877002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22" grpId="0"/>
      <p:bldP spid="26" grpId="0"/>
      <p:bldP spid="27" grpId="0"/>
      <p:bldP spid="33" grpId="0"/>
      <p:bldP spid="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644AA-96A1-C99E-7E86-F496DD081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658368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2000’s – Getting our Feet Wet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84BE6C-ECE8-A1A7-01C9-D0E36D6FE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ASTM Committees E08 on Fatigue and Fracture and E28 on Mechanical Testing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789C08-46E8-1640-94F3-16CC73332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EF5B0-9437-4E19-A09F-BEF5440DA0E2}" type="slidenum">
              <a:rPr lang="en-US" smtClean="0"/>
              <a:t>9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FED036-A6CF-23DE-0059-0DCCFBBF2FCA}"/>
              </a:ext>
            </a:extLst>
          </p:cNvPr>
          <p:cNvSpPr txBox="1"/>
          <p:nvPr/>
        </p:nvSpPr>
        <p:spPr>
          <a:xfrm>
            <a:off x="651933" y="1117938"/>
            <a:ext cx="10888134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Composite panel buckling and delamination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Composite overwrapped pressure vessel (COPV) testing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Large structure tests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Cryogenic tests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Test/model correlation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Boundary conditions</a:t>
            </a:r>
          </a:p>
        </p:txBody>
      </p:sp>
    </p:spTree>
    <p:extLst>
      <p:ext uri="{BB962C8B-B14F-4D97-AF65-F5344CB8AC3E}">
        <p14:creationId xmlns:p14="http://schemas.microsoft.com/office/powerpoint/2010/main" val="24066999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45B18-5E28-098C-F4FA-09F0E6240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658368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Composite Testing (2004 – 2008)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B8968A-11DA-F33A-D1F5-E9EE9C2F2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ASTM Committees E08 on Fatigue and Fracture and E28 on Mechanical Testing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2C32A0-B39D-8F2A-24E6-03B14E9B1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EF5B0-9437-4E19-A09F-BEF5440DA0E2}" type="slidenum">
              <a:rPr lang="en-US" smtClean="0"/>
              <a:t>10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AFB4E7-B2D8-0421-5A0B-07F95697AE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72" r="23411"/>
          <a:stretch/>
        </p:blipFill>
        <p:spPr>
          <a:xfrm>
            <a:off x="3141012" y="802379"/>
            <a:ext cx="5074331" cy="4759232"/>
          </a:xfrm>
          <a:prstGeom prst="rect">
            <a:avLst/>
          </a:prstGeom>
        </p:spPr>
      </p:pic>
      <p:pic>
        <p:nvPicPr>
          <p:cNvPr id="27" name="Picture 4">
            <a:extLst>
              <a:ext uri="{FF2B5EF4-FFF2-40B4-BE49-F238E27FC236}">
                <a16:creationId xmlns:a16="http://schemas.microsoft.com/office/drawing/2014/main" id="{090222E1-F841-69EE-749A-ABE0181886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6582" y="1218337"/>
            <a:ext cx="5486400" cy="4033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3FB6B4D9-087C-B6E3-376F-E62C1FBB1265}"/>
              </a:ext>
            </a:extLst>
          </p:cNvPr>
          <p:cNvGrpSpPr/>
          <p:nvPr/>
        </p:nvGrpSpPr>
        <p:grpSpPr>
          <a:xfrm>
            <a:off x="2404200" y="942720"/>
            <a:ext cx="8411486" cy="5170706"/>
            <a:chOff x="1474117" y="1934557"/>
            <a:chExt cx="8411486" cy="5170706"/>
          </a:xfrm>
        </p:grpSpPr>
        <p:pic>
          <p:nvPicPr>
            <p:cNvPr id="6" name="Picture 4">
              <a:extLst>
                <a:ext uri="{FF2B5EF4-FFF2-40B4-BE49-F238E27FC236}">
                  <a16:creationId xmlns:a16="http://schemas.microsoft.com/office/drawing/2014/main" id="{77D65BE6-75DF-E435-161B-41A6085439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893217" y="1934557"/>
              <a:ext cx="5715000" cy="4629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DF124B7-003E-5362-6F38-9539DB8E7805}"/>
                </a:ext>
              </a:extLst>
            </p:cNvPr>
            <p:cNvSpPr txBox="1"/>
            <p:nvPr/>
          </p:nvSpPr>
          <p:spPr>
            <a:xfrm>
              <a:off x="1474117" y="2344132"/>
              <a:ext cx="73609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latin typeface="Arial" pitchFamily="34" charset="0"/>
                  <a:cs typeface="Arial" pitchFamily="34" charset="0"/>
                </a:rPr>
                <a:t>Load</a:t>
              </a:r>
            </a:p>
            <a:p>
              <a:pPr algn="ctr"/>
              <a:r>
                <a:rPr lang="en-US" b="1" dirty="0">
                  <a:latin typeface="Arial" pitchFamily="34" charset="0"/>
                  <a:cs typeface="Arial" pitchFamily="34" charset="0"/>
                </a:rPr>
                <a:t>(lbs)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100988F-7977-2EBA-8A3B-FC40D831F195}"/>
                </a:ext>
              </a:extLst>
            </p:cNvPr>
            <p:cNvSpPr txBox="1"/>
            <p:nvPr/>
          </p:nvSpPr>
          <p:spPr>
            <a:xfrm>
              <a:off x="3377347" y="6458932"/>
              <a:ext cx="357020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latin typeface="Symbol" pitchFamily="18" charset="2"/>
                  <a:cs typeface="Arial" pitchFamily="34" charset="0"/>
                </a:rPr>
                <a:t>D</a:t>
              </a:r>
              <a:r>
                <a:rPr lang="en-US" b="1" dirty="0">
                  <a:latin typeface="Arial" pitchFamily="34" charset="0"/>
                  <a:cs typeface="Arial" pitchFamily="34" charset="0"/>
                </a:rPr>
                <a:t> v-Displacement at 0.4 inches</a:t>
              </a:r>
            </a:p>
            <a:p>
              <a:pPr algn="ctr"/>
              <a:r>
                <a:rPr lang="en-US" b="1" dirty="0">
                  <a:latin typeface="Arial" pitchFamily="34" charset="0"/>
                  <a:cs typeface="Arial" pitchFamily="34" charset="0"/>
                </a:rPr>
                <a:t>(inch)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34AB542-7A12-A8B6-3D8C-59D39E1A2C6B}"/>
                </a:ext>
              </a:extLst>
            </p:cNvPr>
            <p:cNvGrpSpPr/>
            <p:nvPr/>
          </p:nvGrpSpPr>
          <p:grpSpPr>
            <a:xfrm>
              <a:off x="7989217" y="2496532"/>
              <a:ext cx="1749141" cy="1600200"/>
              <a:chOff x="7391400" y="1676400"/>
              <a:chExt cx="1749141" cy="1600200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A294B550-F986-C83C-21F2-1635AB887E3D}"/>
                  </a:ext>
                </a:extLst>
              </p:cNvPr>
              <p:cNvSpPr/>
              <p:nvPr/>
            </p:nvSpPr>
            <p:spPr>
              <a:xfrm>
                <a:off x="7391400" y="2057400"/>
                <a:ext cx="838200" cy="8382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6EF2C6F5-E0EA-68EC-559E-5D5FBAB70668}"/>
                  </a:ext>
                </a:extLst>
              </p:cNvPr>
              <p:cNvSpPr/>
              <p:nvPr/>
            </p:nvSpPr>
            <p:spPr>
              <a:xfrm>
                <a:off x="7734300" y="1676400"/>
                <a:ext cx="152400" cy="1524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3A0E9C50-8F8C-709A-CCEE-365250E524A8}"/>
                  </a:ext>
                </a:extLst>
              </p:cNvPr>
              <p:cNvSpPr/>
              <p:nvPr/>
            </p:nvSpPr>
            <p:spPr>
              <a:xfrm>
                <a:off x="7734300" y="3124200"/>
                <a:ext cx="152400" cy="15240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5CDDF862-4DEA-89B4-EE19-7D4A2EEF3B27}"/>
                  </a:ext>
                </a:extLst>
              </p:cNvPr>
              <p:cNvCxnSpPr/>
              <p:nvPr/>
            </p:nvCxnSpPr>
            <p:spPr>
              <a:xfrm>
                <a:off x="7960426" y="1745673"/>
                <a:ext cx="5334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A8072CED-CFC7-2684-ED78-B8AE36EE7867}"/>
                  </a:ext>
                </a:extLst>
              </p:cNvPr>
              <p:cNvCxnSpPr/>
              <p:nvPr/>
            </p:nvCxnSpPr>
            <p:spPr>
              <a:xfrm>
                <a:off x="7960426" y="3200400"/>
                <a:ext cx="5334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E79D2E95-4F08-8732-F2C9-AE3CC6C2A71D}"/>
                  </a:ext>
                </a:extLst>
              </p:cNvPr>
              <p:cNvCxnSpPr/>
              <p:nvPr/>
            </p:nvCxnSpPr>
            <p:spPr>
              <a:xfrm>
                <a:off x="8382000" y="1752600"/>
                <a:ext cx="0" cy="1447800"/>
              </a:xfrm>
              <a:prstGeom prst="straightConnector1">
                <a:avLst/>
              </a:prstGeom>
              <a:ln w="15875"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E4B6D9-96DB-268D-D624-3330725A9D27}"/>
                  </a:ext>
                </a:extLst>
              </p:cNvPr>
              <p:cNvSpPr txBox="1"/>
              <p:nvPr/>
            </p:nvSpPr>
            <p:spPr>
              <a:xfrm>
                <a:off x="8382000" y="2133600"/>
                <a:ext cx="75854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>
                    <a:latin typeface="Arial" pitchFamily="34" charset="0"/>
                    <a:cs typeface="Arial" pitchFamily="34" charset="0"/>
                  </a:rPr>
                  <a:t>0.4 inch</a:t>
                </a: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C2D0E76F-6337-4BBC-AB14-5FE61169FD49}"/>
                </a:ext>
              </a:extLst>
            </p:cNvPr>
            <p:cNvGrpSpPr/>
            <p:nvPr/>
          </p:nvGrpSpPr>
          <p:grpSpPr>
            <a:xfrm>
              <a:off x="7684417" y="4553932"/>
              <a:ext cx="2201186" cy="1984177"/>
              <a:chOff x="6553200" y="3733800"/>
              <a:chExt cx="2201186" cy="1984177"/>
            </a:xfrm>
          </p:grpSpPr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5CBDBA7D-0C3E-2596-19B0-0B88C2803591}"/>
                  </a:ext>
                </a:extLst>
              </p:cNvPr>
              <p:cNvCxnSpPr/>
              <p:nvPr/>
            </p:nvCxnSpPr>
            <p:spPr>
              <a:xfrm>
                <a:off x="7239000" y="3962400"/>
                <a:ext cx="0" cy="1371600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43ED5DAD-1A09-2929-BEFE-AE92E7DE9D17}"/>
                  </a:ext>
                </a:extLst>
              </p:cNvPr>
              <p:cNvCxnSpPr/>
              <p:nvPr/>
            </p:nvCxnSpPr>
            <p:spPr>
              <a:xfrm>
                <a:off x="7239000" y="5334000"/>
                <a:ext cx="1295400" cy="0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Freeform 23">
                <a:extLst>
                  <a:ext uri="{FF2B5EF4-FFF2-40B4-BE49-F238E27FC236}">
                    <a16:creationId xmlns:a16="http://schemas.microsoft.com/office/drawing/2014/main" id="{8D2093E8-32CF-DF4B-E819-D7CDA992F2CE}"/>
                  </a:ext>
                </a:extLst>
              </p:cNvPr>
              <p:cNvSpPr/>
              <p:nvPr/>
            </p:nvSpPr>
            <p:spPr>
              <a:xfrm>
                <a:off x="7235687" y="4038600"/>
                <a:ext cx="1518699" cy="1296725"/>
              </a:xfrm>
              <a:custGeom>
                <a:avLst/>
                <a:gdLst>
                  <a:gd name="connsiteX0" fmla="*/ 0 w 1518699"/>
                  <a:gd name="connsiteY0" fmla="*/ 1073426 h 1073426"/>
                  <a:gd name="connsiteX1" fmla="*/ 389614 w 1518699"/>
                  <a:gd name="connsiteY1" fmla="*/ 492981 h 1073426"/>
                  <a:gd name="connsiteX2" fmla="*/ 612250 w 1518699"/>
                  <a:gd name="connsiteY2" fmla="*/ 302150 h 1073426"/>
                  <a:gd name="connsiteX3" fmla="*/ 1121134 w 1518699"/>
                  <a:gd name="connsiteY3" fmla="*/ 111318 h 1073426"/>
                  <a:gd name="connsiteX4" fmla="*/ 1518699 w 1518699"/>
                  <a:gd name="connsiteY4" fmla="*/ 0 h 10734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18699" h="1073426">
                    <a:moveTo>
                      <a:pt x="0" y="1073426"/>
                    </a:moveTo>
                    <a:cubicBezTo>
                      <a:pt x="143786" y="847476"/>
                      <a:pt x="287572" y="621527"/>
                      <a:pt x="389614" y="492981"/>
                    </a:cubicBezTo>
                    <a:cubicBezTo>
                      <a:pt x="491656" y="364435"/>
                      <a:pt x="490330" y="365760"/>
                      <a:pt x="612250" y="302150"/>
                    </a:cubicBezTo>
                    <a:cubicBezTo>
                      <a:pt x="734170" y="238540"/>
                      <a:pt x="970059" y="161676"/>
                      <a:pt x="1121134" y="111318"/>
                    </a:cubicBezTo>
                    <a:cubicBezTo>
                      <a:pt x="1272209" y="60960"/>
                      <a:pt x="1395454" y="30480"/>
                      <a:pt x="1518699" y="0"/>
                    </a:cubicBezTo>
                  </a:path>
                </a:pathLst>
              </a:cu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7DE7EE95-467F-4EB8-EAE4-C5F074CAE32C}"/>
                  </a:ext>
                </a:extLst>
              </p:cNvPr>
              <p:cNvCxnSpPr>
                <a:stCxn id="20" idx="0"/>
              </p:cNvCxnSpPr>
              <p:nvPr/>
            </p:nvCxnSpPr>
            <p:spPr>
              <a:xfrm flipV="1">
                <a:off x="7235687" y="3962400"/>
                <a:ext cx="765313" cy="1372925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98CB162-B16E-F033-A31E-C40DCE4CC3BE}"/>
                  </a:ext>
                </a:extLst>
              </p:cNvPr>
              <p:cNvSpPr txBox="1"/>
              <p:nvPr/>
            </p:nvSpPr>
            <p:spPr>
              <a:xfrm>
                <a:off x="6553200" y="3962400"/>
                <a:ext cx="58221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pitchFamily="34" charset="0"/>
                    <a:cs typeface="Arial" pitchFamily="34" charset="0"/>
                  </a:rPr>
                  <a:t>Load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25160B0-DAED-64B8-503A-130CECA700F5}"/>
                  </a:ext>
                </a:extLst>
              </p:cNvPr>
              <p:cNvSpPr txBox="1"/>
              <p:nvPr/>
            </p:nvSpPr>
            <p:spPr>
              <a:xfrm>
                <a:off x="7391400" y="5410200"/>
                <a:ext cx="126989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latin typeface="Arial" pitchFamily="34" charset="0"/>
                    <a:cs typeface="Arial" pitchFamily="34" charset="0"/>
                  </a:rPr>
                  <a:t>Displacement</a:t>
                </a:r>
              </a:p>
            </p:txBody>
          </p: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617830B8-648C-4CE4-6405-825471BBD1A4}"/>
                  </a:ext>
                </a:extLst>
              </p:cNvPr>
              <p:cNvCxnSpPr/>
              <p:nvPr/>
            </p:nvCxnSpPr>
            <p:spPr>
              <a:xfrm>
                <a:off x="7924800" y="4114800"/>
                <a:ext cx="609600" cy="0"/>
              </a:xfrm>
              <a:prstGeom prst="straightConnector1">
                <a:avLst/>
              </a:prstGeom>
              <a:ln w="158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FA23BFD-5113-EB75-ED88-CB884BE67ABE}"/>
                  </a:ext>
                </a:extLst>
              </p:cNvPr>
              <p:cNvSpPr txBox="1"/>
              <p:nvPr/>
            </p:nvSpPr>
            <p:spPr>
              <a:xfrm>
                <a:off x="8077200" y="3733800"/>
                <a:ext cx="32733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Symbol" pitchFamily="18" charset="2"/>
                  </a:rPr>
                  <a:t>D</a:t>
                </a:r>
              </a:p>
            </p:txBody>
          </p:sp>
        </p:grpSp>
      </p:grpSp>
      <p:pic>
        <p:nvPicPr>
          <p:cNvPr id="28" name="Picture 2">
            <a:extLst>
              <a:ext uri="{FF2B5EF4-FFF2-40B4-BE49-F238E27FC236}">
                <a16:creationId xmlns:a16="http://schemas.microsoft.com/office/drawing/2014/main" id="{805A76E8-0EEB-4410-79B3-1F24585E89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65419" y="1263550"/>
            <a:ext cx="619307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D078176D-B4FB-4EAC-5E62-049D9FEB0C43}"/>
              </a:ext>
            </a:extLst>
          </p:cNvPr>
          <p:cNvSpPr txBox="1"/>
          <p:nvPr/>
        </p:nvSpPr>
        <p:spPr>
          <a:xfrm>
            <a:off x="5429532" y="836372"/>
            <a:ext cx="1326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itchFamily="34" charset="0"/>
                <a:cs typeface="Arial" pitchFamily="34" charset="0"/>
              </a:rPr>
              <a:t>Frame 396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2EEEE8B-F511-C6E1-A699-EAB182D22F19}"/>
              </a:ext>
            </a:extLst>
          </p:cNvPr>
          <p:cNvSpPr txBox="1"/>
          <p:nvPr/>
        </p:nvSpPr>
        <p:spPr>
          <a:xfrm>
            <a:off x="5429532" y="826924"/>
            <a:ext cx="1326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itchFamily="34" charset="0"/>
                <a:cs typeface="Arial" pitchFamily="34" charset="0"/>
              </a:rPr>
              <a:t>Frame 397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DA76DE7-8296-269E-AD92-12481479F23D}"/>
              </a:ext>
            </a:extLst>
          </p:cNvPr>
          <p:cNvSpPr txBox="1"/>
          <p:nvPr/>
        </p:nvSpPr>
        <p:spPr>
          <a:xfrm>
            <a:off x="5429532" y="837784"/>
            <a:ext cx="1326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itchFamily="34" charset="0"/>
                <a:cs typeface="Arial" pitchFamily="34" charset="0"/>
              </a:rPr>
              <a:t>Frame 716</a:t>
            </a:r>
          </a:p>
        </p:txBody>
      </p:sp>
      <p:pic>
        <p:nvPicPr>
          <p:cNvPr id="36" name="Picture 3">
            <a:extLst>
              <a:ext uri="{FF2B5EF4-FFF2-40B4-BE49-F238E27FC236}">
                <a16:creationId xmlns:a16="http://schemas.microsoft.com/office/drawing/2014/main" id="{15D16E7B-ACE9-6378-BD69-5AA2E882B4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61708" y="1252963"/>
            <a:ext cx="623277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5">
            <a:extLst>
              <a:ext uri="{FF2B5EF4-FFF2-40B4-BE49-F238E27FC236}">
                <a16:creationId xmlns:a16="http://schemas.microsoft.com/office/drawing/2014/main" id="{7FFDCEBB-27D1-B9C0-B8A8-0555CA3E4F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55995" y="1210137"/>
            <a:ext cx="621948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5A6361BD-63A3-C7C6-7372-85AAE66C22F1}"/>
              </a:ext>
            </a:extLst>
          </p:cNvPr>
          <p:cNvSpPr txBox="1"/>
          <p:nvPr/>
        </p:nvSpPr>
        <p:spPr>
          <a:xfrm>
            <a:off x="5429532" y="835124"/>
            <a:ext cx="1326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itchFamily="34" charset="0"/>
                <a:cs typeface="Arial" pitchFamily="34" charset="0"/>
              </a:rPr>
              <a:t>Frame 717</a:t>
            </a:r>
          </a:p>
        </p:txBody>
      </p:sp>
      <p:pic>
        <p:nvPicPr>
          <p:cNvPr id="38" name="Picture 4">
            <a:extLst>
              <a:ext uri="{FF2B5EF4-FFF2-40B4-BE49-F238E27FC236}">
                <a16:creationId xmlns:a16="http://schemas.microsoft.com/office/drawing/2014/main" id="{DA43B3CD-449D-6A0B-D886-A45EEA9A6B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86332" y="1218337"/>
            <a:ext cx="6213232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21426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083E6-0DBD-B651-4C8E-92EE6ECC7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658368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Shell Buckling Knockdown Factor (SBKF) (2007 – 2015)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968D90-7B15-6943-FF8C-4962713F2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ASTM Committees E08 on Fatigue and Fracture and E28 on Mechanical Testing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66E2F2-EC40-4356-2060-8B96C7689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EF5B0-9437-4E19-A09F-BEF5440DA0E2}" type="slidenum">
              <a:rPr lang="en-US" smtClean="0"/>
              <a:t>11</a:t>
            </a:fld>
            <a:endParaRPr lang="en-US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A8EBF3AB-EBFB-D9D2-95A6-DF853D4EDCC8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7540" y="860490"/>
            <a:ext cx="3393570" cy="5443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240D49D5-5475-55C6-0974-96B5ABA947BD}"/>
              </a:ext>
            </a:extLst>
          </p:cNvPr>
          <p:cNvGrpSpPr/>
          <p:nvPr/>
        </p:nvGrpSpPr>
        <p:grpSpPr>
          <a:xfrm>
            <a:off x="7116128" y="618067"/>
            <a:ext cx="3232727" cy="5646132"/>
            <a:chOff x="3774128" y="393406"/>
            <a:chExt cx="3232727" cy="5646132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F0670976-B675-92CA-8D96-CCE94BAD94B0}"/>
                </a:ext>
              </a:extLst>
            </p:cNvPr>
            <p:cNvCxnSpPr/>
            <p:nvPr/>
          </p:nvCxnSpPr>
          <p:spPr>
            <a:xfrm>
              <a:off x="4058546" y="704205"/>
              <a:ext cx="7501" cy="791389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0C6C5E16-CFEE-16A9-2E5B-B673EEE6CC66}"/>
                </a:ext>
              </a:extLst>
            </p:cNvPr>
            <p:cNvGrpSpPr/>
            <p:nvPr/>
          </p:nvGrpSpPr>
          <p:grpSpPr>
            <a:xfrm>
              <a:off x="3774128" y="393406"/>
              <a:ext cx="3232727" cy="5646132"/>
              <a:chOff x="8760797" y="368200"/>
              <a:chExt cx="3203389" cy="5709431"/>
            </a:xfrm>
          </p:grpSpPr>
          <p:pic>
            <p:nvPicPr>
              <p:cNvPr id="9" name="Picture 8" descr="stack_103_1psi_fem1a.jpg">
                <a:extLst>
                  <a:ext uri="{FF2B5EF4-FFF2-40B4-BE49-F238E27FC236}">
                    <a16:creationId xmlns:a16="http://schemas.microsoft.com/office/drawing/2014/main" id="{ACD803FF-633E-2E39-17AE-76FB6F6489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 rot="5400000">
                <a:off x="7613018" y="2071228"/>
                <a:ext cx="5486400" cy="2526406"/>
              </a:xfrm>
              <a:prstGeom prst="rect">
                <a:avLst/>
              </a:prstGeom>
            </p:spPr>
          </p:pic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6A3F925F-D03B-E204-F228-71A9B9A1929D}"/>
                  </a:ext>
                </a:extLst>
              </p:cNvPr>
              <p:cNvGrpSpPr/>
              <p:nvPr/>
            </p:nvGrpSpPr>
            <p:grpSpPr>
              <a:xfrm>
                <a:off x="8760797" y="368200"/>
                <a:ext cx="3203389" cy="5282795"/>
                <a:chOff x="8760797" y="368200"/>
                <a:chExt cx="3203389" cy="5282795"/>
              </a:xfrm>
            </p:grpSpPr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F5470648-C491-D8BA-D282-85A267059B15}"/>
                    </a:ext>
                  </a:extLst>
                </p:cNvPr>
                <p:cNvSpPr txBox="1"/>
                <p:nvPr/>
              </p:nvSpPr>
              <p:spPr>
                <a:xfrm>
                  <a:off x="9822924" y="368200"/>
                  <a:ext cx="1266693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Load Lines</a:t>
                  </a: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3552D5FD-5D15-FA93-CC9A-6696DDAA6929}"/>
                    </a:ext>
                  </a:extLst>
                </p:cNvPr>
                <p:cNvSpPr txBox="1"/>
                <p:nvPr/>
              </p:nvSpPr>
              <p:spPr>
                <a:xfrm>
                  <a:off x="9425066" y="2319333"/>
                  <a:ext cx="1928733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Load Introduction</a:t>
                  </a:r>
                </a:p>
                <a:p>
                  <a:pPr algn="ctr"/>
                  <a:r>
                    <a:rPr lang="en-US" sz="16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Cylinder</a:t>
                  </a: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7DFFCD84-01B7-EF8F-47E5-19D2F24BDAF5}"/>
                    </a:ext>
                  </a:extLst>
                </p:cNvPr>
                <p:cNvSpPr txBox="1"/>
                <p:nvPr/>
              </p:nvSpPr>
              <p:spPr>
                <a:xfrm>
                  <a:off x="9425066" y="4848902"/>
                  <a:ext cx="1928733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Load Introduction</a:t>
                  </a:r>
                </a:p>
                <a:p>
                  <a:pPr algn="ctr"/>
                  <a:r>
                    <a:rPr lang="en-US" sz="16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Cylinder</a:t>
                  </a:r>
                </a:p>
              </p:txBody>
            </p:sp>
            <p:cxnSp>
              <p:nvCxnSpPr>
                <p:cNvPr id="14" name="Straight Connector 13">
                  <a:extLst>
                    <a:ext uri="{FF2B5EF4-FFF2-40B4-BE49-F238E27FC236}">
                      <a16:creationId xmlns:a16="http://schemas.microsoft.com/office/drawing/2014/main" id="{1BF66417-9E6D-2BF9-8745-966D4062D64D}"/>
                    </a:ext>
                  </a:extLst>
                </p:cNvPr>
                <p:cNvCxnSpPr/>
                <p:nvPr/>
              </p:nvCxnSpPr>
              <p:spPr>
                <a:xfrm>
                  <a:off x="8838491" y="1505565"/>
                  <a:ext cx="435203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>
                  <a:extLst>
                    <a:ext uri="{FF2B5EF4-FFF2-40B4-BE49-F238E27FC236}">
                      <a16:creationId xmlns:a16="http://schemas.microsoft.com/office/drawing/2014/main" id="{0A265B27-E653-5E1D-A97E-431F3EB0FD29}"/>
                    </a:ext>
                  </a:extLst>
                </p:cNvPr>
                <p:cNvCxnSpPr/>
                <p:nvPr/>
              </p:nvCxnSpPr>
              <p:spPr>
                <a:xfrm>
                  <a:off x="8792928" y="2904108"/>
                  <a:ext cx="509047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Connector 15">
                  <a:extLst>
                    <a:ext uri="{FF2B5EF4-FFF2-40B4-BE49-F238E27FC236}">
                      <a16:creationId xmlns:a16="http://schemas.microsoft.com/office/drawing/2014/main" id="{E5939F28-BD4E-24D5-100F-D047C920F042}"/>
                    </a:ext>
                  </a:extLst>
                </p:cNvPr>
                <p:cNvCxnSpPr/>
                <p:nvPr/>
              </p:nvCxnSpPr>
              <p:spPr>
                <a:xfrm>
                  <a:off x="8794498" y="4263139"/>
                  <a:ext cx="509047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6">
                  <a:extLst>
                    <a:ext uri="{FF2B5EF4-FFF2-40B4-BE49-F238E27FC236}">
                      <a16:creationId xmlns:a16="http://schemas.microsoft.com/office/drawing/2014/main" id="{F2CD69B1-543C-31BA-19EF-D0EE30EB3819}"/>
                    </a:ext>
                  </a:extLst>
                </p:cNvPr>
                <p:cNvCxnSpPr/>
                <p:nvPr/>
              </p:nvCxnSpPr>
              <p:spPr>
                <a:xfrm flipV="1">
                  <a:off x="8838491" y="5627802"/>
                  <a:ext cx="362070" cy="379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82952C8C-B6EB-7406-57BA-C3B9EC609EAB}"/>
                    </a:ext>
                  </a:extLst>
                </p:cNvPr>
                <p:cNvSpPr txBox="1"/>
                <p:nvPr/>
              </p:nvSpPr>
              <p:spPr>
                <a:xfrm>
                  <a:off x="9944086" y="3601695"/>
                  <a:ext cx="824265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600" b="1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Test</a:t>
                  </a:r>
                </a:p>
                <a:p>
                  <a:pPr algn="ctr"/>
                  <a:r>
                    <a:rPr lang="en-US" sz="1600" b="1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Article</a:t>
                  </a:r>
                </a:p>
              </p:txBody>
            </p:sp>
            <p:cxnSp>
              <p:nvCxnSpPr>
                <p:cNvPr id="19" name="Straight Connector 18">
                  <a:extLst>
                    <a:ext uri="{FF2B5EF4-FFF2-40B4-BE49-F238E27FC236}">
                      <a16:creationId xmlns:a16="http://schemas.microsoft.com/office/drawing/2014/main" id="{1E91C11C-8BB3-AC90-6EC9-8862F74E9E1A}"/>
                    </a:ext>
                  </a:extLst>
                </p:cNvPr>
                <p:cNvCxnSpPr/>
                <p:nvPr/>
              </p:nvCxnSpPr>
              <p:spPr>
                <a:xfrm>
                  <a:off x="11401819" y="694778"/>
                  <a:ext cx="435203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19">
                  <a:extLst>
                    <a:ext uri="{FF2B5EF4-FFF2-40B4-BE49-F238E27FC236}">
                      <a16:creationId xmlns:a16="http://schemas.microsoft.com/office/drawing/2014/main" id="{EA61A042-12B8-84E2-80B6-B2DAA5251901}"/>
                    </a:ext>
                  </a:extLst>
                </p:cNvPr>
                <p:cNvCxnSpPr/>
                <p:nvPr/>
              </p:nvCxnSpPr>
              <p:spPr>
                <a:xfrm flipV="1">
                  <a:off x="11507847" y="5629370"/>
                  <a:ext cx="362070" cy="379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Arrow Connector 20">
                  <a:extLst>
                    <a:ext uri="{FF2B5EF4-FFF2-40B4-BE49-F238E27FC236}">
                      <a16:creationId xmlns:a16="http://schemas.microsoft.com/office/drawing/2014/main" id="{8F6492AB-5D05-BB6F-D735-644C1DDF9A23}"/>
                    </a:ext>
                  </a:extLst>
                </p:cNvPr>
                <p:cNvCxnSpPr/>
                <p:nvPr/>
              </p:nvCxnSpPr>
              <p:spPr>
                <a:xfrm>
                  <a:off x="11580980" y="704205"/>
                  <a:ext cx="10160" cy="4923597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8917F74F-002B-9C64-50BE-B2CD21BB5BDF}"/>
                    </a:ext>
                  </a:extLst>
                </p:cNvPr>
                <p:cNvSpPr txBox="1"/>
                <p:nvPr/>
              </p:nvSpPr>
              <p:spPr>
                <a:xfrm>
                  <a:off x="11448069" y="3463195"/>
                  <a:ext cx="51611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70 ft</a:t>
                  </a:r>
                </a:p>
              </p:txBody>
            </p:sp>
            <p:cxnSp>
              <p:nvCxnSpPr>
                <p:cNvPr id="23" name="Straight Arrow Connector 22">
                  <a:extLst>
                    <a:ext uri="{FF2B5EF4-FFF2-40B4-BE49-F238E27FC236}">
                      <a16:creationId xmlns:a16="http://schemas.microsoft.com/office/drawing/2014/main" id="{8CC04DD6-EF4A-2911-B7E5-288E241670E9}"/>
                    </a:ext>
                  </a:extLst>
                </p:cNvPr>
                <p:cNvCxnSpPr/>
                <p:nvPr/>
              </p:nvCxnSpPr>
              <p:spPr>
                <a:xfrm flipH="1">
                  <a:off x="9021480" y="1505565"/>
                  <a:ext cx="8106" cy="1398543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7CA94433-A035-FAC4-5A28-41CB9021345B}"/>
                    </a:ext>
                  </a:extLst>
                </p:cNvPr>
                <p:cNvSpPr txBox="1"/>
                <p:nvPr/>
              </p:nvSpPr>
              <p:spPr>
                <a:xfrm>
                  <a:off x="8766497" y="2081007"/>
                  <a:ext cx="51611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20 ft</a:t>
                  </a:r>
                </a:p>
              </p:txBody>
            </p:sp>
            <p:cxnSp>
              <p:nvCxnSpPr>
                <p:cNvPr id="25" name="Straight Arrow Connector 24">
                  <a:extLst>
                    <a:ext uri="{FF2B5EF4-FFF2-40B4-BE49-F238E27FC236}">
                      <a16:creationId xmlns:a16="http://schemas.microsoft.com/office/drawing/2014/main" id="{C31AF589-A024-77A0-E4D6-9962325B96B4}"/>
                    </a:ext>
                  </a:extLst>
                </p:cNvPr>
                <p:cNvCxnSpPr/>
                <p:nvPr/>
              </p:nvCxnSpPr>
              <p:spPr>
                <a:xfrm flipH="1">
                  <a:off x="9019526" y="2915799"/>
                  <a:ext cx="10060" cy="1330401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Arrow Connector 25">
                  <a:extLst>
                    <a:ext uri="{FF2B5EF4-FFF2-40B4-BE49-F238E27FC236}">
                      <a16:creationId xmlns:a16="http://schemas.microsoft.com/office/drawing/2014/main" id="{92CC4FF3-37E2-E361-F022-7F720B410407}"/>
                    </a:ext>
                  </a:extLst>
                </p:cNvPr>
                <p:cNvCxnSpPr/>
                <p:nvPr/>
              </p:nvCxnSpPr>
              <p:spPr>
                <a:xfrm flipH="1">
                  <a:off x="9022449" y="4252452"/>
                  <a:ext cx="8106" cy="1398543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318BD94E-CAC4-6F9E-CB17-82E95517B79C}"/>
                    </a:ext>
                  </a:extLst>
                </p:cNvPr>
                <p:cNvSpPr txBox="1"/>
                <p:nvPr/>
              </p:nvSpPr>
              <p:spPr>
                <a:xfrm>
                  <a:off x="8768443" y="3439780"/>
                  <a:ext cx="51611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20 ft</a:t>
                  </a:r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8AACD9D9-D289-A9DC-65B1-237328937C77}"/>
                    </a:ext>
                  </a:extLst>
                </p:cNvPr>
                <p:cNvSpPr txBox="1"/>
                <p:nvPr/>
              </p:nvSpPr>
              <p:spPr>
                <a:xfrm>
                  <a:off x="8768443" y="4790031"/>
                  <a:ext cx="51611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20 ft</a:t>
                  </a:r>
                </a:p>
              </p:txBody>
            </p:sp>
            <p:cxnSp>
              <p:nvCxnSpPr>
                <p:cNvPr id="29" name="Straight Connector 28">
                  <a:extLst>
                    <a:ext uri="{FF2B5EF4-FFF2-40B4-BE49-F238E27FC236}">
                      <a16:creationId xmlns:a16="http://schemas.microsoft.com/office/drawing/2014/main" id="{59B3BBAE-120B-D5DA-4FDB-84F583735AD3}"/>
                    </a:ext>
                  </a:extLst>
                </p:cNvPr>
                <p:cNvCxnSpPr/>
                <p:nvPr/>
              </p:nvCxnSpPr>
              <p:spPr>
                <a:xfrm>
                  <a:off x="8841077" y="694778"/>
                  <a:ext cx="435203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3C3B92D6-E570-02C3-8D05-4B2C26347E97}"/>
                    </a:ext>
                  </a:extLst>
                </p:cNvPr>
                <p:cNvSpPr txBox="1"/>
                <p:nvPr/>
              </p:nvSpPr>
              <p:spPr>
                <a:xfrm>
                  <a:off x="8760797" y="959205"/>
                  <a:ext cx="51611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10 ft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35671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8A922-320A-AA6B-7670-BA42A2F6B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658368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SBKD Large Test Camera Placement at NASA MSFC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192433-D0E5-5CD0-CC47-9D80558B7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ASTM Committees E08 on Fatigue and Fracture and E28 on Mechanical Testing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49B277-B6A3-B7D0-687A-4FA3B2487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EF5B0-9437-4E19-A09F-BEF5440DA0E2}" type="slidenum">
              <a:rPr lang="en-US" smtClean="0"/>
              <a:t>12</a:t>
            </a:fld>
            <a:endParaRPr lang="en-US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8C7E554C-B220-90C4-9B0A-508287B1F74D}"/>
              </a:ext>
            </a:extLst>
          </p:cNvPr>
          <p:cNvSpPr txBox="1">
            <a:spLocks/>
          </p:cNvSpPr>
          <p:nvPr/>
        </p:nvSpPr>
        <p:spPr>
          <a:xfrm>
            <a:off x="191734" y="892998"/>
            <a:ext cx="4377829" cy="548330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Six (6) external 3-D camera systems</a:t>
            </a:r>
          </a:p>
          <a:p>
            <a:pPr lvl="1"/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Full circumferential coverage</a:t>
            </a:r>
          </a:p>
          <a:p>
            <a:pPr lvl="1"/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Minimum amount of overlap between adjacent systems: ~ 15° (Considering correlated areas)</a:t>
            </a:r>
          </a:p>
          <a:p>
            <a:pPr lvl="1"/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Locations determined by where systems could be mounted to part of the building structure</a:t>
            </a:r>
          </a:p>
          <a:p>
            <a:pPr lvl="1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A48104A-4E84-D113-127B-0BA5D4FFA35B}"/>
              </a:ext>
            </a:extLst>
          </p:cNvPr>
          <p:cNvGrpSpPr/>
          <p:nvPr/>
        </p:nvGrpSpPr>
        <p:grpSpPr>
          <a:xfrm>
            <a:off x="4719629" y="806779"/>
            <a:ext cx="7141266" cy="5362988"/>
            <a:chOff x="4719629" y="806779"/>
            <a:chExt cx="7141266" cy="5362988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701B164-12D6-7909-AE10-58FB06B20C7C}"/>
                </a:ext>
              </a:extLst>
            </p:cNvPr>
            <p:cNvSpPr/>
            <p:nvPr/>
          </p:nvSpPr>
          <p:spPr>
            <a:xfrm>
              <a:off x="6581775" y="1448171"/>
              <a:ext cx="1104900" cy="1806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E4FCB38-D3D8-F0A9-82DA-B96DEBB30AC4}"/>
                </a:ext>
              </a:extLst>
            </p:cNvPr>
            <p:cNvGrpSpPr/>
            <p:nvPr/>
          </p:nvGrpSpPr>
          <p:grpSpPr>
            <a:xfrm>
              <a:off x="4965919" y="806779"/>
              <a:ext cx="6894976" cy="5362988"/>
              <a:chOff x="987807" y="1248390"/>
              <a:chExt cx="6894976" cy="5362988"/>
            </a:xfrm>
          </p:grpSpPr>
          <p:pic>
            <p:nvPicPr>
              <p:cNvPr id="15" name="Picture 4" descr="\\M519446\sst projects\SHELL BUCKLING\ED40.1 ET Shell Buckling\Photos\TEST SYSTEMS\VIC SETUP PICS\SE VIC\IMG_0008.jpg">
                <a:extLst>
                  <a:ext uri="{FF2B5EF4-FFF2-40B4-BE49-F238E27FC236}">
                    <a16:creationId xmlns:a16="http://schemas.microsoft.com/office/drawing/2014/main" id="{22DA8CFC-03E5-B45D-A3DF-B405ACE285E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5677999" y="1248390"/>
                <a:ext cx="2204784" cy="5362988"/>
              </a:xfrm>
              <a:prstGeom prst="rect">
                <a:avLst/>
              </a:prstGeom>
              <a:noFill/>
            </p:spPr>
          </p:pic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354DC864-A9EE-0279-E9C8-178294CF18C7}"/>
                  </a:ext>
                </a:extLst>
              </p:cNvPr>
              <p:cNvSpPr/>
              <p:nvPr/>
            </p:nvSpPr>
            <p:spPr bwMode="auto">
              <a:xfrm>
                <a:off x="6176436" y="2035476"/>
                <a:ext cx="556591" cy="548640"/>
              </a:xfrm>
              <a:prstGeom prst="ellipse">
                <a:avLst/>
              </a:prstGeom>
              <a:noFill/>
              <a:ln w="25400" cap="flat" cmpd="sng" algn="ctr">
                <a:solidFill>
                  <a:srgbClr val="FFFF00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97" charset="0"/>
                </a:endParaRPr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3B5C9802-347F-0097-4F86-C07AE301660C}"/>
                  </a:ext>
                </a:extLst>
              </p:cNvPr>
              <p:cNvSpPr/>
              <p:nvPr/>
            </p:nvSpPr>
            <p:spPr bwMode="auto">
              <a:xfrm>
                <a:off x="5898140" y="5566299"/>
                <a:ext cx="556591" cy="548640"/>
              </a:xfrm>
              <a:prstGeom prst="ellipse">
                <a:avLst/>
              </a:prstGeom>
              <a:noFill/>
              <a:ln w="25400" cap="flat" cmpd="sng" algn="ctr">
                <a:solidFill>
                  <a:srgbClr val="FFFF00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0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97" charset="0"/>
                </a:endParaRPr>
              </a:p>
            </p:txBody>
          </p: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0208F16E-853D-BCF7-98C9-10223A5582DE}"/>
                  </a:ext>
                </a:extLst>
              </p:cNvPr>
              <p:cNvCxnSpPr>
                <a:endCxn id="16" idx="3"/>
              </p:cNvCxnSpPr>
              <p:nvPr/>
            </p:nvCxnSpPr>
            <p:spPr bwMode="auto">
              <a:xfrm flipV="1">
                <a:off x="4332479" y="2503770"/>
                <a:ext cx="1925468" cy="1670276"/>
              </a:xfrm>
              <a:prstGeom prst="straightConnector1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arrow"/>
              </a:ln>
              <a:effectLst/>
            </p:spPr>
          </p:cxn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29F03A06-7E83-6C6F-5A14-BA177BD90CC4}"/>
                  </a:ext>
                </a:extLst>
              </p:cNvPr>
              <p:cNvGrpSpPr/>
              <p:nvPr/>
            </p:nvGrpSpPr>
            <p:grpSpPr>
              <a:xfrm>
                <a:off x="987807" y="1248390"/>
                <a:ext cx="4422393" cy="5228612"/>
                <a:chOff x="660400" y="819236"/>
                <a:chExt cx="4749800" cy="5708564"/>
              </a:xfrm>
            </p:grpSpPr>
            <p:pic>
              <p:nvPicPr>
                <p:cNvPr id="24" name="Picture 3">
                  <a:extLst>
                    <a:ext uri="{FF2B5EF4-FFF2-40B4-BE49-F238E27FC236}">
                      <a16:creationId xmlns:a16="http://schemas.microsoft.com/office/drawing/2014/main" id="{8C819A6A-8C5A-7AE2-B781-4218F63908E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660400" y="819236"/>
                  <a:ext cx="4749800" cy="5708564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</p:spPr>
            </p:pic>
            <p:sp>
              <p:nvSpPr>
                <p:cNvPr id="25" name="TextBox 10">
                  <a:extLst>
                    <a:ext uri="{FF2B5EF4-FFF2-40B4-BE49-F238E27FC236}">
                      <a16:creationId xmlns:a16="http://schemas.microsoft.com/office/drawing/2014/main" id="{7CF6F402-4C58-20E6-F602-6976DFA65B0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731094" y="5533500"/>
                  <a:ext cx="2138833" cy="705660"/>
                </a:xfrm>
                <a:prstGeom prst="rect">
                  <a:avLst/>
                </a:prstGeom>
                <a:solidFill>
                  <a:srgbClr val="FFFF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800" b="1" dirty="0"/>
                    <a:t>Top view of 3-D </a:t>
                  </a:r>
                  <a:r>
                    <a:rPr lang="en-US" b="1" dirty="0"/>
                    <a:t>DIC system</a:t>
                  </a:r>
                  <a:r>
                    <a:rPr lang="en-US" sz="1800" b="1" dirty="0"/>
                    <a:t> layout</a:t>
                  </a:r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EC88775A-4F6D-429C-30D0-0661C171E44E}"/>
                    </a:ext>
                  </a:extLst>
                </p:cNvPr>
                <p:cNvSpPr/>
                <p:nvPr/>
              </p:nvSpPr>
              <p:spPr bwMode="auto">
                <a:xfrm>
                  <a:off x="4682407" y="3871705"/>
                  <a:ext cx="556591" cy="548640"/>
                </a:xfrm>
                <a:prstGeom prst="ellipse">
                  <a:avLst/>
                </a:prstGeom>
                <a:noFill/>
                <a:ln w="19050" cap="flat" cmpd="sng" algn="ctr">
                  <a:solidFill>
                    <a:srgbClr val="C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0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-97" charset="0"/>
                  </a:endParaRPr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15040FB9-3D39-0E7B-79BA-E1CE75954B63}"/>
                    </a:ext>
                  </a:extLst>
                </p:cNvPr>
                <p:cNvSpPr/>
                <p:nvPr/>
              </p:nvSpPr>
              <p:spPr bwMode="auto">
                <a:xfrm>
                  <a:off x="1371600" y="1981201"/>
                  <a:ext cx="133350" cy="128588"/>
                </a:xfrm>
                <a:prstGeom prst="ellipse">
                  <a:avLst/>
                </a:prstGeom>
                <a:solidFill>
                  <a:srgbClr val="CC6600"/>
                </a:solidFill>
                <a:ln w="9525" cap="flat" cmpd="sng" algn="ctr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  <a:ea typeface="ＭＳ Ｐゴシック" pitchFamily="80" charset="-128"/>
                  </a:endParaRPr>
                </a:p>
              </p:txBody>
            </p:sp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F38C2C3F-ABD3-287C-5A51-AA1ACBF8E3F3}"/>
                    </a:ext>
                  </a:extLst>
                </p:cNvPr>
                <p:cNvSpPr/>
                <p:nvPr/>
              </p:nvSpPr>
              <p:spPr bwMode="auto">
                <a:xfrm>
                  <a:off x="3505200" y="1704976"/>
                  <a:ext cx="133350" cy="128588"/>
                </a:xfrm>
                <a:prstGeom prst="ellipse">
                  <a:avLst/>
                </a:prstGeom>
                <a:solidFill>
                  <a:srgbClr val="CC6600"/>
                </a:solidFill>
                <a:ln w="9525" cap="flat" cmpd="sng" algn="ctr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  <a:ea typeface="ＭＳ Ｐゴシック" pitchFamily="80" charset="-128"/>
                  </a:endParaRPr>
                </a:p>
              </p:txBody>
            </p:sp>
            <p:sp>
              <p:nvSpPr>
                <p:cNvPr id="29" name="Oval 28">
                  <a:extLst>
                    <a:ext uri="{FF2B5EF4-FFF2-40B4-BE49-F238E27FC236}">
                      <a16:creationId xmlns:a16="http://schemas.microsoft.com/office/drawing/2014/main" id="{ED1D5100-59D0-8E5C-E541-30FA53D25619}"/>
                    </a:ext>
                  </a:extLst>
                </p:cNvPr>
                <p:cNvSpPr/>
                <p:nvPr/>
              </p:nvSpPr>
              <p:spPr bwMode="auto">
                <a:xfrm>
                  <a:off x="4905375" y="2371726"/>
                  <a:ext cx="133350" cy="128588"/>
                </a:xfrm>
                <a:prstGeom prst="ellipse">
                  <a:avLst/>
                </a:prstGeom>
                <a:solidFill>
                  <a:srgbClr val="CC6600"/>
                </a:solidFill>
                <a:ln w="9525" cap="flat" cmpd="sng" algn="ctr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  <a:ea typeface="ＭＳ Ｐゴシック" pitchFamily="80" charset="-128"/>
                  </a:endParaRPr>
                </a:p>
              </p:txBody>
            </p:sp>
            <p:sp>
              <p:nvSpPr>
                <p:cNvPr id="30" name="Oval 29">
                  <a:extLst>
                    <a:ext uri="{FF2B5EF4-FFF2-40B4-BE49-F238E27FC236}">
                      <a16:creationId xmlns:a16="http://schemas.microsoft.com/office/drawing/2014/main" id="{364E8A5D-6030-4300-20EE-78FD3FFC1EFB}"/>
                    </a:ext>
                  </a:extLst>
                </p:cNvPr>
                <p:cNvSpPr/>
                <p:nvPr/>
              </p:nvSpPr>
              <p:spPr bwMode="auto">
                <a:xfrm>
                  <a:off x="1400175" y="4781551"/>
                  <a:ext cx="133350" cy="128588"/>
                </a:xfrm>
                <a:prstGeom prst="ellipse">
                  <a:avLst/>
                </a:prstGeom>
                <a:solidFill>
                  <a:srgbClr val="CC6600"/>
                </a:solidFill>
                <a:ln w="9525" cap="flat" cmpd="sng" algn="ctr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  <a:ea typeface="ＭＳ Ｐゴシック" pitchFamily="80" charset="-128"/>
                  </a:endParaRPr>
                </a:p>
              </p:txBody>
            </p:sp>
            <p:sp>
              <p:nvSpPr>
                <p:cNvPr id="31" name="Oval 30">
                  <a:extLst>
                    <a:ext uri="{FF2B5EF4-FFF2-40B4-BE49-F238E27FC236}">
                      <a16:creationId xmlns:a16="http://schemas.microsoft.com/office/drawing/2014/main" id="{D72B49FC-2723-316F-FC59-3824B8A0604C}"/>
                    </a:ext>
                  </a:extLst>
                </p:cNvPr>
                <p:cNvSpPr/>
                <p:nvPr/>
              </p:nvSpPr>
              <p:spPr bwMode="auto">
                <a:xfrm>
                  <a:off x="3867150" y="4791076"/>
                  <a:ext cx="133350" cy="128588"/>
                </a:xfrm>
                <a:prstGeom prst="ellipse">
                  <a:avLst/>
                </a:prstGeom>
                <a:solidFill>
                  <a:srgbClr val="CC6600"/>
                </a:solidFill>
                <a:ln w="9525" cap="flat" cmpd="sng" algn="ctr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  <a:ea typeface="ＭＳ Ｐゴシック" pitchFamily="80" charset="-128"/>
                  </a:endParaRPr>
                </a:p>
              </p:txBody>
            </p:sp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528F14E1-86C4-C649-24B5-612DFF579538}"/>
                    </a:ext>
                  </a:extLst>
                </p:cNvPr>
                <p:cNvSpPr/>
                <p:nvPr/>
              </p:nvSpPr>
              <p:spPr bwMode="auto">
                <a:xfrm>
                  <a:off x="4895850" y="4067176"/>
                  <a:ext cx="133350" cy="128588"/>
                </a:xfrm>
                <a:prstGeom prst="ellipse">
                  <a:avLst/>
                </a:prstGeom>
                <a:solidFill>
                  <a:srgbClr val="CC6600"/>
                </a:solidFill>
                <a:ln w="9525" cap="flat" cmpd="sng" algn="ctr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  <a:ea typeface="ＭＳ Ｐゴシック" pitchFamily="80" charset="-128"/>
                  </a:endParaRPr>
                </a:p>
              </p:txBody>
            </p:sp>
          </p:grpSp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A0115041-2A99-844D-F545-F36DEA5CFB09}"/>
                  </a:ext>
                </a:extLst>
              </p:cNvPr>
              <p:cNvCxnSpPr>
                <a:stCxn id="26" idx="5"/>
                <a:endCxn id="17" idx="1"/>
              </p:cNvCxnSpPr>
              <p:nvPr/>
            </p:nvCxnSpPr>
            <p:spPr bwMode="auto">
              <a:xfrm>
                <a:off x="5174907" y="4473142"/>
                <a:ext cx="804744" cy="1173503"/>
              </a:xfrm>
              <a:prstGeom prst="straightConnector1">
                <a:avLst/>
              </a:prstGeom>
              <a:noFill/>
              <a:ln w="38100" cap="flat" cmpd="sng" algn="ctr">
                <a:solidFill>
                  <a:srgbClr val="C00000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21" name="Straight Arrow Connector 20">
                <a:extLst>
                  <a:ext uri="{FF2B5EF4-FFF2-40B4-BE49-F238E27FC236}">
                    <a16:creationId xmlns:a16="http://schemas.microsoft.com/office/drawing/2014/main" id="{D422BC7F-C153-FBF8-D9A7-A7F73608339C}"/>
                  </a:ext>
                </a:extLst>
              </p:cNvPr>
              <p:cNvCxnSpPr>
                <a:stCxn id="26" idx="7"/>
                <a:endCxn id="16" idx="3"/>
              </p:cNvCxnSpPr>
              <p:nvPr/>
            </p:nvCxnSpPr>
            <p:spPr bwMode="auto">
              <a:xfrm flipV="1">
                <a:off x="5174907" y="2503770"/>
                <a:ext cx="1083040" cy="1614041"/>
              </a:xfrm>
              <a:prstGeom prst="straightConnector1">
                <a:avLst/>
              </a:prstGeom>
              <a:noFill/>
              <a:ln w="38100" cap="flat" cmpd="sng" algn="ctr">
                <a:solidFill>
                  <a:srgbClr val="C00000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E4F90224-0322-F360-CF40-F9E9DB678B45}"/>
                  </a:ext>
                </a:extLst>
              </p:cNvPr>
              <p:cNvSpPr/>
              <p:nvPr/>
            </p:nvSpPr>
            <p:spPr bwMode="auto">
              <a:xfrm>
                <a:off x="3742413" y="1419343"/>
                <a:ext cx="112097" cy="108094"/>
              </a:xfrm>
              <a:prstGeom prst="ellipse">
                <a:avLst/>
              </a:prstGeom>
              <a:solidFill>
                <a:srgbClr val="CC6600"/>
              </a:solidFill>
              <a:ln w="9525" cap="flat" cmpd="sng" algn="ctr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80" charset="-128"/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6928ADD-8E2F-7340-5F84-97CFFF1D2B25}"/>
                  </a:ext>
                </a:extLst>
              </p:cNvPr>
              <p:cNvSpPr txBox="1"/>
              <p:nvPr/>
            </p:nvSpPr>
            <p:spPr>
              <a:xfrm>
                <a:off x="3850506" y="1298134"/>
                <a:ext cx="114105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/>
                  <a:t>DIC System</a:t>
                </a: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BD44EAD-EE3D-C45B-0581-988EF80C3769}"/>
                </a:ext>
              </a:extLst>
            </p:cNvPr>
            <p:cNvSpPr txBox="1"/>
            <p:nvPr/>
          </p:nvSpPr>
          <p:spPr>
            <a:xfrm>
              <a:off x="4719629" y="1868185"/>
              <a:ext cx="881608" cy="276999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Sys7 - NW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D84617D-3EAB-9FD6-70FF-931F0660E082}"/>
                </a:ext>
              </a:extLst>
            </p:cNvPr>
            <p:cNvSpPr txBox="1"/>
            <p:nvPr/>
          </p:nvSpPr>
          <p:spPr>
            <a:xfrm>
              <a:off x="6832002" y="1291537"/>
              <a:ext cx="854673" cy="276999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Sys6 - N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789247A-CBA9-28C7-AB3C-036FD4A34C80}"/>
                </a:ext>
              </a:extLst>
            </p:cNvPr>
            <p:cNvSpPr txBox="1"/>
            <p:nvPr/>
          </p:nvSpPr>
          <p:spPr>
            <a:xfrm>
              <a:off x="8651372" y="1923551"/>
              <a:ext cx="854673" cy="276999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Sys5 - NE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7052927-E67D-28B1-F797-8AAB9F57E81F}"/>
                </a:ext>
              </a:extLst>
            </p:cNvPr>
            <p:cNvSpPr txBox="1"/>
            <p:nvPr/>
          </p:nvSpPr>
          <p:spPr>
            <a:xfrm>
              <a:off x="4719629" y="4276737"/>
              <a:ext cx="902414" cy="276999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Sys2 - SW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AAFFD13-EBF8-2D88-60D6-D74FF8D5B5F4}"/>
                </a:ext>
              </a:extLst>
            </p:cNvPr>
            <p:cNvSpPr txBox="1"/>
            <p:nvPr/>
          </p:nvSpPr>
          <p:spPr>
            <a:xfrm>
              <a:off x="7181123" y="4574696"/>
              <a:ext cx="854673" cy="276999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Sys3 - SE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E8550C0-73F2-2856-3494-BCFAC346D4CA}"/>
                </a:ext>
              </a:extLst>
            </p:cNvPr>
            <p:cNvSpPr txBox="1"/>
            <p:nvPr/>
          </p:nvSpPr>
          <p:spPr>
            <a:xfrm>
              <a:off x="8195400" y="3966622"/>
              <a:ext cx="854673" cy="276999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Sys4 - 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160959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B5831-76ED-62BA-7EA2-565440219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658368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SBKF Data Visualization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CFCADB-C886-14EB-1F6F-40FC18CCE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EF5B0-9437-4E19-A09F-BEF5440DA0E2}" type="slidenum">
              <a:rPr lang="en-US" smtClean="0"/>
              <a:t>13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69DA06C-BD83-F759-5C85-198288577981}"/>
              </a:ext>
            </a:extLst>
          </p:cNvPr>
          <p:cNvGrpSpPr/>
          <p:nvPr/>
        </p:nvGrpSpPr>
        <p:grpSpPr>
          <a:xfrm>
            <a:off x="418612" y="951347"/>
            <a:ext cx="5572616" cy="5499754"/>
            <a:chOff x="1939925" y="700002"/>
            <a:chExt cx="6846888" cy="6057986"/>
          </a:xfrm>
        </p:grpSpPr>
        <p:pic>
          <p:nvPicPr>
            <p:cNvPr id="6" name="Picture 5" descr="ETTA1-PanelEx-rollout.png">
              <a:extLst>
                <a:ext uri="{FF2B5EF4-FFF2-40B4-BE49-F238E27FC236}">
                  <a16:creationId xmlns:a16="http://schemas.microsoft.com/office/drawing/2014/main" id="{5E621AF6-2F14-4C93-4FC3-1CCDBD1720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323" r="9904" b="6593"/>
            <a:stretch>
              <a:fillRect/>
            </a:stretch>
          </p:blipFill>
          <p:spPr bwMode="auto">
            <a:xfrm>
              <a:off x="1939925" y="4552950"/>
              <a:ext cx="6846888" cy="2205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6" descr="ETTA1-PanelEx-shape.png">
              <a:extLst>
                <a:ext uri="{FF2B5EF4-FFF2-40B4-BE49-F238E27FC236}">
                  <a16:creationId xmlns:a16="http://schemas.microsoft.com/office/drawing/2014/main" id="{C1A66ADD-56E4-71F5-B80C-049D86E432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269"/>
            <a:stretch>
              <a:fillRect/>
            </a:stretch>
          </p:blipFill>
          <p:spPr bwMode="auto">
            <a:xfrm>
              <a:off x="3684886" y="700002"/>
              <a:ext cx="3975178" cy="31298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2C0336AB-1113-9072-E8A9-5DA66E9E3C0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590070" y="3550557"/>
              <a:ext cx="0" cy="27924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lg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9" name="Straight Connector 14">
              <a:extLst>
                <a:ext uri="{FF2B5EF4-FFF2-40B4-BE49-F238E27FC236}">
                  <a16:creationId xmlns:a16="http://schemas.microsoft.com/office/drawing/2014/main" id="{FCC3EA00-CEA1-9BFF-482E-6713CA13E9C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 flipV="1">
              <a:off x="5590071" y="3829803"/>
              <a:ext cx="2877655" cy="68345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lg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0" name="Straight Connector 15">
              <a:extLst>
                <a:ext uri="{FF2B5EF4-FFF2-40B4-BE49-F238E27FC236}">
                  <a16:creationId xmlns:a16="http://schemas.microsoft.com/office/drawing/2014/main" id="{58DEB5D8-C670-5480-775C-309385D0F1C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2652713" y="3829803"/>
              <a:ext cx="2937358" cy="74695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lg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D5011C1-0616-9F19-D72E-5AE85AFE1DA9}"/>
              </a:ext>
            </a:extLst>
          </p:cNvPr>
          <p:cNvGrpSpPr/>
          <p:nvPr/>
        </p:nvGrpSpPr>
        <p:grpSpPr>
          <a:xfrm>
            <a:off x="7756144" y="941857"/>
            <a:ext cx="2986068" cy="2605789"/>
            <a:chOff x="7819939" y="664834"/>
            <a:chExt cx="3410035" cy="2831501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1922C5E8-E3DE-DAB8-D2BE-A0365DE38484}"/>
                </a:ext>
              </a:extLst>
            </p:cNvPr>
            <p:cNvGrpSpPr/>
            <p:nvPr/>
          </p:nvGrpSpPr>
          <p:grpSpPr>
            <a:xfrm>
              <a:off x="7819939" y="664834"/>
              <a:ext cx="3410035" cy="2831501"/>
              <a:chOff x="4069044" y="1771343"/>
              <a:chExt cx="3755203" cy="3271996"/>
            </a:xfrm>
          </p:grpSpPr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E9B62E49-CBBE-7CA6-A817-E7D2F80DFCD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/>
              <a:srcRect l="17267" t="7799" r="22699" b="7686"/>
              <a:stretch/>
            </p:blipFill>
            <p:spPr>
              <a:xfrm>
                <a:off x="4110087" y="1772238"/>
                <a:ext cx="3714160" cy="3271101"/>
              </a:xfrm>
              <a:prstGeom prst="rect">
                <a:avLst/>
              </a:prstGeom>
            </p:spPr>
          </p:pic>
          <p:sp>
            <p:nvSpPr>
              <p:cNvPr id="18" name="Freeform 18">
                <a:extLst>
                  <a:ext uri="{FF2B5EF4-FFF2-40B4-BE49-F238E27FC236}">
                    <a16:creationId xmlns:a16="http://schemas.microsoft.com/office/drawing/2014/main" id="{99F4C5A8-8618-0EA4-4DA9-AEB404F7ABA0}"/>
                  </a:ext>
                </a:extLst>
              </p:cNvPr>
              <p:cNvSpPr/>
              <p:nvPr/>
            </p:nvSpPr>
            <p:spPr>
              <a:xfrm>
                <a:off x="4069044" y="1771343"/>
                <a:ext cx="369380" cy="906842"/>
              </a:xfrm>
              <a:custGeom>
                <a:avLst/>
                <a:gdLst>
                  <a:gd name="connsiteX0" fmla="*/ 94268 w 499621"/>
                  <a:gd name="connsiteY0" fmla="*/ 1102936 h 1102936"/>
                  <a:gd name="connsiteX1" fmla="*/ 499621 w 499621"/>
                  <a:gd name="connsiteY1" fmla="*/ 0 h 1102936"/>
                  <a:gd name="connsiteX2" fmla="*/ 0 w 499621"/>
                  <a:gd name="connsiteY2" fmla="*/ 9427 h 1102936"/>
                  <a:gd name="connsiteX3" fmla="*/ 94268 w 499621"/>
                  <a:gd name="connsiteY3" fmla="*/ 1102936 h 11029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9621" h="1102936">
                    <a:moveTo>
                      <a:pt x="94268" y="1102936"/>
                    </a:moveTo>
                    <a:lnTo>
                      <a:pt x="499621" y="0"/>
                    </a:lnTo>
                    <a:lnTo>
                      <a:pt x="0" y="9427"/>
                    </a:lnTo>
                    <a:lnTo>
                      <a:pt x="94268" y="110293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9B12E9C-9890-FA6C-0C15-87266D59F1D6}"/>
                </a:ext>
              </a:extLst>
            </p:cNvPr>
            <p:cNvSpPr txBox="1"/>
            <p:nvPr/>
          </p:nvSpPr>
          <p:spPr>
            <a:xfrm>
              <a:off x="7983566" y="2010307"/>
              <a:ext cx="528212" cy="4013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Panel</a:t>
              </a:r>
            </a:p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8674AB2-E53E-5296-C8F7-CB41BB17D49B}"/>
                </a:ext>
              </a:extLst>
            </p:cNvPr>
            <p:cNvSpPr txBox="1"/>
            <p:nvPr/>
          </p:nvSpPr>
          <p:spPr>
            <a:xfrm>
              <a:off x="8757657" y="2118672"/>
              <a:ext cx="528212" cy="4013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Panel</a:t>
              </a:r>
            </a:p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0B3D387-1F23-C14A-BF98-A5FBBD40C2C4}"/>
                </a:ext>
              </a:extLst>
            </p:cNvPr>
            <p:cNvSpPr txBox="1"/>
            <p:nvPr/>
          </p:nvSpPr>
          <p:spPr>
            <a:xfrm>
              <a:off x="9852304" y="2103120"/>
              <a:ext cx="528212" cy="4013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Panel</a:t>
              </a:r>
            </a:p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1F6D802-6982-348A-186F-F074A4CC0261}"/>
                </a:ext>
              </a:extLst>
            </p:cNvPr>
            <p:cNvSpPr txBox="1"/>
            <p:nvPr/>
          </p:nvSpPr>
          <p:spPr>
            <a:xfrm>
              <a:off x="10523006" y="2010307"/>
              <a:ext cx="528212" cy="4013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Panel</a:t>
              </a:r>
            </a:p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4DED17A-268A-09B6-005B-6A2AA690A2CC}"/>
              </a:ext>
            </a:extLst>
          </p:cNvPr>
          <p:cNvGrpSpPr/>
          <p:nvPr/>
        </p:nvGrpSpPr>
        <p:grpSpPr>
          <a:xfrm>
            <a:off x="6151628" y="4597166"/>
            <a:ext cx="5975318" cy="1828923"/>
            <a:chOff x="6151628" y="4259816"/>
            <a:chExt cx="5975318" cy="1828923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3680C33D-95D9-25D6-2519-0D8055A005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51628" y="4259816"/>
              <a:ext cx="5975318" cy="1828923"/>
            </a:xfrm>
            <a:prstGeom prst="rect">
              <a:avLst/>
            </a:prstGeom>
          </p:spPr>
        </p:pic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81A60B48-6A68-4B9B-1DAA-39B4B7A11EC5}"/>
                </a:ext>
              </a:extLst>
            </p:cNvPr>
            <p:cNvGrpSpPr/>
            <p:nvPr/>
          </p:nvGrpSpPr>
          <p:grpSpPr>
            <a:xfrm>
              <a:off x="6665171" y="4836655"/>
              <a:ext cx="4785351" cy="369332"/>
              <a:chOff x="6665171" y="4836655"/>
              <a:chExt cx="4785351" cy="369332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64E34C5-E62A-65A0-DDDD-2D75BD8DF4A1}"/>
                  </a:ext>
                </a:extLst>
              </p:cNvPr>
              <p:cNvSpPr txBox="1"/>
              <p:nvPr/>
            </p:nvSpPr>
            <p:spPr>
              <a:xfrm>
                <a:off x="10297284" y="4836655"/>
                <a:ext cx="528212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2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Panel</a:t>
                </a:r>
              </a:p>
              <a:p>
                <a:pPr algn="ctr"/>
                <a:r>
                  <a:rPr lang="en-US" sz="12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6D28324-37DA-D8CC-77D1-CA58F40F21B3}"/>
                  </a:ext>
                </a:extLst>
              </p:cNvPr>
              <p:cNvSpPr txBox="1"/>
              <p:nvPr/>
            </p:nvSpPr>
            <p:spPr>
              <a:xfrm>
                <a:off x="10922310" y="4836655"/>
                <a:ext cx="528212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2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Panel</a:t>
                </a:r>
              </a:p>
              <a:p>
                <a:pPr algn="ctr"/>
                <a:r>
                  <a:rPr lang="en-US" sz="12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0D97DB0-979C-86B3-2563-FD246F1B57D1}"/>
                  </a:ext>
                </a:extLst>
              </p:cNvPr>
              <p:cNvSpPr txBox="1"/>
              <p:nvPr/>
            </p:nvSpPr>
            <p:spPr>
              <a:xfrm>
                <a:off x="6665171" y="4836655"/>
                <a:ext cx="528212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2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Panel</a:t>
                </a:r>
              </a:p>
              <a:p>
                <a:pPr algn="ctr"/>
                <a:r>
                  <a:rPr lang="en-US" sz="12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E6A514D-EA38-309F-DC25-118935716391}"/>
                  </a:ext>
                </a:extLst>
              </p:cNvPr>
              <p:cNvSpPr txBox="1"/>
              <p:nvPr/>
            </p:nvSpPr>
            <p:spPr>
              <a:xfrm>
                <a:off x="7281094" y="4836655"/>
                <a:ext cx="528212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2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Panel</a:t>
                </a:r>
              </a:p>
              <a:p>
                <a:pPr algn="ctr"/>
                <a:r>
                  <a:rPr lang="en-US" sz="12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</a:t>
                </a:r>
              </a:p>
            </p:txBody>
          </p:sp>
        </p:grp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E0E27452-E54F-78CC-8600-B44D8BAE5F11}"/>
              </a:ext>
            </a:extLst>
          </p:cNvPr>
          <p:cNvSpPr txBox="1"/>
          <p:nvPr/>
        </p:nvSpPr>
        <p:spPr>
          <a:xfrm>
            <a:off x="8019998" y="541164"/>
            <a:ext cx="2722213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VIC-3D Method of Stitching Multiple Camera Systems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665B2E4-0FDD-6ED8-EB3A-C6F38B970B1E}"/>
              </a:ext>
            </a:extLst>
          </p:cNvPr>
          <p:cNvSpPr txBox="1"/>
          <p:nvPr/>
        </p:nvSpPr>
        <p:spPr>
          <a:xfrm>
            <a:off x="6305106" y="4102333"/>
            <a:ext cx="55714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Unwrapped cylinder with all systems plotted </a:t>
            </a:r>
          </a:p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[cylindrical coordinates]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B9978E0-DEB1-1D90-2107-33F5A5D6B686}"/>
              </a:ext>
            </a:extLst>
          </p:cNvPr>
          <p:cNvSpPr txBox="1"/>
          <p:nvPr/>
        </p:nvSpPr>
        <p:spPr>
          <a:xfrm>
            <a:off x="10710455" y="1721239"/>
            <a:ext cx="151134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Arial" pitchFamily="34" charset="0"/>
                <a:cs typeface="Arial" pitchFamily="34" charset="0"/>
              </a:rPr>
              <a:t>Limited to 3-D plot and Cartesian coordinates only</a:t>
            </a:r>
          </a:p>
        </p:txBody>
      </p:sp>
      <p:sp>
        <p:nvSpPr>
          <p:cNvPr id="29" name="Footer Placeholder 2">
            <a:extLst>
              <a:ext uri="{FF2B5EF4-FFF2-40B4-BE49-F238E27FC236}">
                <a16:creationId xmlns:a16="http://schemas.microsoft.com/office/drawing/2014/main" id="{66524BD6-F181-C2FC-FFAF-B86D9ED83E78}"/>
              </a:ext>
            </a:extLst>
          </p:cNvPr>
          <p:cNvSpPr txBox="1">
            <a:spLocks/>
          </p:cNvSpPr>
          <p:nvPr/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ASTM Committees E08 on Fatigue and Fracture and E28 on Mechanical Testing</a:t>
            </a:r>
          </a:p>
        </p:txBody>
      </p:sp>
    </p:spTree>
    <p:extLst>
      <p:ext uri="{BB962C8B-B14F-4D97-AF65-F5344CB8AC3E}">
        <p14:creationId xmlns:p14="http://schemas.microsoft.com/office/powerpoint/2010/main" val="1556221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C5EFEB4-B77A-E5F5-47C2-4B0E34B13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658368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2010’s – Have Cameras, Will Travel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40FD3F-0211-33CE-0D2C-0E770AFAC4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0667"/>
            <a:ext cx="10515600" cy="5076296"/>
          </a:xfrm>
        </p:spPr>
        <p:txBody>
          <a:bodyPr>
            <a:normAutofit lnSpcReduction="10000"/>
          </a:bodyPr>
          <a:lstStyle/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Frangible joint explosive tests (ultra high-speed &gt; 1,000,000 fps)</a:t>
            </a:r>
          </a:p>
          <a:p>
            <a:pPr lvl="1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Mars 2020 rover heat shield &amp; rover wheel</a:t>
            </a:r>
          </a:p>
          <a:p>
            <a:pPr lvl="1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Composite wing</a:t>
            </a:r>
          </a:p>
          <a:p>
            <a:pPr lvl="1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More COPVs</a:t>
            </a:r>
          </a:p>
          <a:p>
            <a:pPr lvl="1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Wind tunnel testing (high-speed &gt; 5,000 fps)</a:t>
            </a:r>
          </a:p>
          <a:p>
            <a:pPr lvl="1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More test/model correlation</a:t>
            </a:r>
          </a:p>
          <a:p>
            <a:pPr lvl="1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Grain orientation strain localization</a:t>
            </a:r>
          </a:p>
          <a:p>
            <a:endParaRPr lang="en-US" sz="24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2ACB4A-BC94-6BDF-B5C8-678B0977C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ASTM Committees E08 on Fatigue and Fracture and E28 on Mechanical Testing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E18912-D569-3528-7F31-E99A0AA77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EF5B0-9437-4E19-A09F-BEF5440DA0E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598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15A86-D981-8F48-26B3-E25E2627C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658368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Frangible Joint (FJ) Explosive Tests (2014 – 2018)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3E801B-C6E6-381F-8730-6300C1A75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ASTM Committees E08 on Fatigue and Fracture and E28 on Mechanical Testing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2D8F40-EF92-DD25-3D45-F702AE06E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EF5B0-9437-4E19-A09F-BEF5440DA0E2}" type="slidenum">
              <a:rPr lang="en-US" smtClean="0"/>
              <a:t>15</a:t>
            </a:fld>
            <a:endParaRPr lang="en-US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21CA353C-B0C5-5407-239E-DF04D5100D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9686" y="1090612"/>
            <a:ext cx="3067050" cy="467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1930EFF-6AC4-1376-764E-36C0263E193C}"/>
              </a:ext>
            </a:extLst>
          </p:cNvPr>
          <p:cNvSpPr txBox="1">
            <a:spLocks/>
          </p:cNvSpPr>
          <p:nvPr/>
        </p:nvSpPr>
        <p:spPr>
          <a:xfrm>
            <a:off x="347133" y="869950"/>
            <a:ext cx="4648200" cy="548640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Kirana (4 cameras)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Resolution: 924 x 768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Speed used: 1,000,000 to 5,000,000 fps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Number of images: 180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Shimadzu HPV-X (4 cameras)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Resolution: 400 x 250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Speed used: 500,000 to 2,000,000 fps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Number of images: 128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Photron SA-Z (2 cameras)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Resolution: 256 x 128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Speed used: 300,000 fps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Number of images: &gt;500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2ED7E997-4A10-4358-1346-B5BAF9ED7A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26" r="12575"/>
          <a:stretch/>
        </p:blipFill>
        <p:spPr bwMode="auto">
          <a:xfrm>
            <a:off x="7815246" y="595630"/>
            <a:ext cx="4114801" cy="3017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2E9E1630-5A53-BDC6-DDE0-1FA987DA6A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751"/>
          <a:stretch/>
        </p:blipFill>
        <p:spPr bwMode="auto">
          <a:xfrm>
            <a:off x="8043846" y="3074814"/>
            <a:ext cx="3657600" cy="3187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8A952DF-FBE1-7624-D5D1-597E85471284}"/>
              </a:ext>
            </a:extLst>
          </p:cNvPr>
          <p:cNvSpPr txBox="1"/>
          <p:nvPr/>
        </p:nvSpPr>
        <p:spPr>
          <a:xfrm>
            <a:off x="7950200" y="1735058"/>
            <a:ext cx="78739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Notch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26B2F76-31B2-F9C5-ADD3-81504FF6B2E2}"/>
              </a:ext>
            </a:extLst>
          </p:cNvPr>
          <p:cNvCxnSpPr>
            <a:stCxn id="10" idx="3"/>
          </p:cNvCxnSpPr>
          <p:nvPr/>
        </p:nvCxnSpPr>
        <p:spPr>
          <a:xfrm flipV="1">
            <a:off x="8737595" y="1518548"/>
            <a:ext cx="979060" cy="401176"/>
          </a:xfrm>
          <a:prstGeom prst="line">
            <a:avLst/>
          </a:prstGeom>
          <a:ln w="254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C8A47CA-E7AE-FF35-E8F1-3CD2F143AB96}"/>
              </a:ext>
            </a:extLst>
          </p:cNvPr>
          <p:cNvCxnSpPr>
            <a:stCxn id="10" idx="3"/>
          </p:cNvCxnSpPr>
          <p:nvPr/>
        </p:nvCxnSpPr>
        <p:spPr>
          <a:xfrm>
            <a:off x="8737595" y="1919724"/>
            <a:ext cx="997532" cy="1396529"/>
          </a:xfrm>
          <a:prstGeom prst="line">
            <a:avLst/>
          </a:prstGeom>
          <a:ln w="254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B1D3EA5E-B720-616E-9B14-569BB1D7731F}"/>
              </a:ext>
            </a:extLst>
          </p:cNvPr>
          <p:cNvSpPr txBox="1"/>
          <p:nvPr/>
        </p:nvSpPr>
        <p:spPr>
          <a:xfrm>
            <a:off x="10286174" y="3060799"/>
            <a:ext cx="1172116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Confined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Explosive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5AA08BD-4171-8A54-A34F-CCD2E8EDA998}"/>
              </a:ext>
            </a:extLst>
          </p:cNvPr>
          <p:cNvCxnSpPr/>
          <p:nvPr/>
        </p:nvCxnSpPr>
        <p:spPr>
          <a:xfrm flipH="1">
            <a:off x="9596582" y="3428999"/>
            <a:ext cx="649947" cy="357910"/>
          </a:xfrm>
          <a:prstGeom prst="straightConnector1">
            <a:avLst/>
          </a:prstGeom>
          <a:ln w="254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49383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EBF0A-F775-184A-05BB-6747991E3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658368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Example of FJ DIC (2,000,000 fps)</a:t>
            </a:r>
            <a:endParaRPr lang="en-US" sz="28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024D75-A98F-2117-5938-4B69BA804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ASTM Committees E08 on Fatigue and Fracture and E28 on Mechanical Testing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9BFCA0-B712-7463-24E4-AD9DE36C2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EF5B0-9437-4E19-A09F-BEF5440DA0E2}" type="slidenum">
              <a:rPr lang="en-US" smtClean="0"/>
              <a:t>16</a:t>
            </a:fld>
            <a:endParaRPr lang="en-US"/>
          </a:p>
        </p:txBody>
      </p:sp>
      <p:pic>
        <p:nvPicPr>
          <p:cNvPr id="5" name="Example-2D.wmv">
            <a:hlinkClick r:id="" action="ppaction://media"/>
            <a:extLst>
              <a:ext uri="{FF2B5EF4-FFF2-40B4-BE49-F238E27FC236}">
                <a16:creationId xmlns:a16="http://schemas.microsoft.com/office/drawing/2014/main" id="{B357342D-3BF9-3E81-A876-122AFCB5FC8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9656" t="8744" r="15862" b="5833"/>
          <a:stretch/>
        </p:blipFill>
        <p:spPr>
          <a:xfrm>
            <a:off x="1524000" y="995218"/>
            <a:ext cx="9144000" cy="37888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DF37FA6-5C66-CD4B-A526-11DB6227B0E9}"/>
              </a:ext>
            </a:extLst>
          </p:cNvPr>
          <p:cNvSpPr txBox="1"/>
          <p:nvPr/>
        </p:nvSpPr>
        <p:spPr>
          <a:xfrm>
            <a:off x="4114800" y="5539616"/>
            <a:ext cx="403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contours identify constant values of out-of-plane displacement (w)</a:t>
            </a:r>
          </a:p>
        </p:txBody>
      </p:sp>
    </p:spTree>
    <p:extLst>
      <p:ext uri="{BB962C8B-B14F-4D97-AF65-F5344CB8AC3E}">
        <p14:creationId xmlns:p14="http://schemas.microsoft.com/office/powerpoint/2010/main" val="3191658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184C3-9BEC-F9EB-8C96-9D3FA1FDB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658368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Example of FJ DIC (2,000,000 fps), shown in 3D</a:t>
            </a:r>
            <a:endParaRPr lang="en-US" sz="28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3173FD-DBE3-52DF-522D-BB0B9CC3C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ASTM Committees E08 on Fatigue and Fracture and E28 on Mechanical Testing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86D04E-C9DC-B52B-04E8-C95F8B35B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EF5B0-9437-4E19-A09F-BEF5440DA0E2}" type="slidenum">
              <a:rPr lang="en-US" smtClean="0"/>
              <a:t>17</a:t>
            </a:fld>
            <a:endParaRPr lang="en-US"/>
          </a:p>
        </p:txBody>
      </p:sp>
      <p:pic>
        <p:nvPicPr>
          <p:cNvPr id="5" name="Example-3D.wmv">
            <a:hlinkClick r:id="" action="ppaction://media"/>
            <a:extLst>
              <a:ext uri="{FF2B5EF4-FFF2-40B4-BE49-F238E27FC236}">
                <a16:creationId xmlns:a16="http://schemas.microsoft.com/office/drawing/2014/main" id="{A3DC47BA-45B0-DB1E-F2EC-ED25E5B864B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31724" r="33449"/>
          <a:stretch/>
        </p:blipFill>
        <p:spPr>
          <a:xfrm>
            <a:off x="3478307" y="814153"/>
            <a:ext cx="5235386" cy="543000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36A2E8C-649F-5428-6A14-816B026B9961}"/>
              </a:ext>
            </a:extLst>
          </p:cNvPr>
          <p:cNvSpPr txBox="1"/>
          <p:nvPr/>
        </p:nvSpPr>
        <p:spPr>
          <a:xfrm>
            <a:off x="658907" y="2267266"/>
            <a:ext cx="2362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contours identify constant values of out-of-plane displacement (w)</a:t>
            </a:r>
          </a:p>
        </p:txBody>
      </p:sp>
    </p:spTree>
    <p:extLst>
      <p:ext uri="{BB962C8B-B14F-4D97-AF65-F5344CB8AC3E}">
        <p14:creationId xmlns:p14="http://schemas.microsoft.com/office/powerpoint/2010/main" val="1042294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82BD65AE-960F-630B-E949-0D57C0B2C2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581" y="594304"/>
            <a:ext cx="6564278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0F442E-0F04-C02E-BF4F-71001AAF7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658368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Comparison of Independent Measurement Methods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8C8F6E-A2AA-6AAE-BCFE-62180174B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ASTM Committees E08 on Fatigue and Fracture and E28 on Mechanical Testing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9EF144-5241-139A-CCC7-BE48DF16F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EF5B0-9437-4E19-A09F-BEF5440DA0E2}" type="slidenum">
              <a:rPr lang="en-US" smtClean="0"/>
              <a:t>18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4D39CD-4C7A-7D53-963A-E61B6930C3AC}"/>
              </a:ext>
            </a:extLst>
          </p:cNvPr>
          <p:cNvSpPr txBox="1"/>
          <p:nvPr/>
        </p:nvSpPr>
        <p:spPr>
          <a:xfrm>
            <a:off x="212437" y="1823170"/>
            <a:ext cx="45119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PDV: Photon Doppler Velocimetry</a:t>
            </a:r>
          </a:p>
          <a:p>
            <a:pPr marL="290513" indent="-290513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-  Laser-based point velocity measurement technique</a:t>
            </a:r>
          </a:p>
          <a:p>
            <a:pPr marL="290513" indent="-290513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-  PDV data acquisition rate &lt; 0.5 </a:t>
            </a:r>
            <a:r>
              <a:rPr lang="en-US" dirty="0" err="1">
                <a:latin typeface="Symbol" panose="05050102010706020507" pitchFamily="18" charset="2"/>
                <a:cs typeface="Arial" panose="020B0604020202020204" pitchFamily="34" charset="0"/>
              </a:rPr>
              <a:t>m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sec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90513" indent="-290513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-  PDV data acquisition time &gt; 1,000 </a:t>
            </a:r>
            <a:r>
              <a:rPr lang="en-US" dirty="0" err="1">
                <a:latin typeface="Symbol" panose="05050102010706020507" pitchFamily="18" charset="2"/>
                <a:cs typeface="Arial" panose="020B0604020202020204" pitchFamily="34" charset="0"/>
              </a:rPr>
              <a:t>m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sec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90513" indent="-290513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-  Laser point within the 3D DIC AOI</a:t>
            </a:r>
          </a:p>
          <a:p>
            <a:pPr marL="290513" indent="-290513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-  DIC data extracted at the same location as the PDV laser point</a:t>
            </a:r>
          </a:p>
        </p:txBody>
      </p:sp>
    </p:spTree>
    <p:extLst>
      <p:ext uri="{BB962C8B-B14F-4D97-AF65-F5344CB8AC3E}">
        <p14:creationId xmlns:p14="http://schemas.microsoft.com/office/powerpoint/2010/main" val="37759554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1F076-6EAF-442A-A54C-5958B12B5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658368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Passive Aeroelastic Tailored (PAT) Wing Test (2017)</a:t>
            </a:r>
            <a:endParaRPr lang="en-US" sz="28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63F2EF-8695-B6D2-A983-7AF6FFB6E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ASTM Committees E08 on Fatigue and Fracture and E28 on Mechanical Testing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BC46E3-2F15-7591-E9CA-9A197E800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EF5B0-9437-4E19-A09F-BEF5440DA0E2}" type="slidenum">
              <a:rPr lang="en-US" smtClean="0"/>
              <a:t>19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FCFAC6-3822-D6B3-9EC6-A6984D53C15A}"/>
              </a:ext>
            </a:extLst>
          </p:cNvPr>
          <p:cNvSpPr txBox="1"/>
          <p:nvPr/>
        </p:nvSpPr>
        <p:spPr>
          <a:xfrm>
            <a:off x="276225" y="573088"/>
            <a:ext cx="392215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Problem: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 full-scale composite wing (&gt;40 feet) was tested in bending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Wing deformations needed for validation of structural analyses and composite designs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rigidity of the boundary conditions was a concern, so characterization of support fixtures was required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Goals: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Quantify the wing deformations during upward and downward bending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Quantify the support fixtures to establish the boundary conditions for the structural analyses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5E4209F-F15B-B585-CE1F-00DDF3FE22F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191500" y="1942064"/>
            <a:ext cx="4572000" cy="3429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5FCEE70-E5AC-CB2A-2DCC-EC5D0ACEC388}"/>
              </a:ext>
            </a:extLst>
          </p:cNvPr>
          <p:cNvSpPr txBox="1"/>
          <p:nvPr/>
        </p:nvSpPr>
        <p:spPr>
          <a:xfrm>
            <a:off x="9591261" y="944217"/>
            <a:ext cx="1963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Top View of Wing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EDEC4B0-2191-1D66-6C87-7C63CA0FB55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8375" y="646043"/>
            <a:ext cx="4125461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481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310" y="1"/>
            <a:ext cx="11808542" cy="658368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Top View Displacement (Rigid Body Motion Removed)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D5E1C-C46E-415B-A584-2E3CD49290F4}" type="slidenum">
              <a:rPr lang="en-US" smtClean="0"/>
              <a:t>20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0B9275-442C-4403-B47A-480184E186AD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0546554" y="2197808"/>
            <a:ext cx="274320" cy="2743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1A7B655-535B-4FD1-98B4-BF17E7AFD0B0}"/>
              </a:ext>
            </a:extLst>
          </p:cNvPr>
          <p:cNvSpPr txBox="1"/>
          <p:nvPr/>
        </p:nvSpPr>
        <p:spPr>
          <a:xfrm>
            <a:off x="10280398" y="1323481"/>
            <a:ext cx="851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w-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disp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(inch)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5584AB-7C5A-4998-BB7C-3561DC61C8F5}"/>
              </a:ext>
            </a:extLst>
          </p:cNvPr>
          <p:cNvSpPr txBox="1"/>
          <p:nvPr/>
        </p:nvSpPr>
        <p:spPr>
          <a:xfrm>
            <a:off x="10732192" y="201314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5E6E31-12BD-4C71-A333-0C6E318C4562}"/>
              </a:ext>
            </a:extLst>
          </p:cNvPr>
          <p:cNvSpPr txBox="1"/>
          <p:nvPr/>
        </p:nvSpPr>
        <p:spPr>
          <a:xfrm>
            <a:off x="10732192" y="465644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1DF368-4E11-4D8C-A0A2-D53746F134E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5816" y="822152"/>
            <a:ext cx="8207350" cy="5486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2268" y="1134837"/>
            <a:ext cx="244188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Side A – Trailing Edge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286143" y="5939220"/>
            <a:ext cx="254428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Side B – Leading Edge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0CD275-7D09-8B9A-DD4A-9C99A965989F}"/>
              </a:ext>
            </a:extLst>
          </p:cNvPr>
          <p:cNvSpPr txBox="1">
            <a:spLocks/>
          </p:cNvSpPr>
          <p:nvPr/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ASTM Committees E08 on Fatigue and Fracture and E28 on Mechanical Testing</a:t>
            </a:r>
          </a:p>
        </p:txBody>
      </p:sp>
    </p:spTree>
    <p:extLst>
      <p:ext uri="{BB962C8B-B14F-4D97-AF65-F5344CB8AC3E}">
        <p14:creationId xmlns:p14="http://schemas.microsoft.com/office/powerpoint/2010/main" val="2509765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596DA-9C0C-953D-8165-DD3D2E92E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658368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Fixture Movement</a:t>
            </a:r>
            <a:endParaRPr lang="en-US" sz="28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E257AF-88F5-CAF5-6EC7-2752299F5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ASTM Committees E08 on Fatigue and Fracture and E28 on Mechanical Testing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175C81-52AE-84EF-3BE5-50A1B9182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EF5B0-9437-4E19-A09F-BEF5440DA0E2}" type="slidenum">
              <a:rPr lang="en-US" smtClean="0"/>
              <a:t>21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8967D7-D3D2-E65A-B091-4A1DB7AFA12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1470" y="868587"/>
            <a:ext cx="8245457" cy="5486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C1FA486-9A26-7195-57AD-A647873F6E9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1470" y="829754"/>
            <a:ext cx="8283512" cy="55265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FDDBE04-9E85-0787-8869-EC9C6824DB49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10565027" y="2132330"/>
            <a:ext cx="274320" cy="27432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41D462B-87E5-26D0-EC4E-3D7DF5A1743A}"/>
              </a:ext>
            </a:extLst>
          </p:cNvPr>
          <p:cNvSpPr txBox="1"/>
          <p:nvPr/>
        </p:nvSpPr>
        <p:spPr>
          <a:xfrm>
            <a:off x="10298871" y="1258003"/>
            <a:ext cx="851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w-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disp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(inch)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D71EF1-D1E9-70C7-CEA4-2D652323EDB3}"/>
              </a:ext>
            </a:extLst>
          </p:cNvPr>
          <p:cNvSpPr txBox="1"/>
          <p:nvPr/>
        </p:nvSpPr>
        <p:spPr>
          <a:xfrm>
            <a:off x="10750665" y="1947664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0.5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5C8251F-7DD0-14E0-00D7-BAB5473FCEF7}"/>
              </a:ext>
            </a:extLst>
          </p:cNvPr>
          <p:cNvSpPr txBox="1"/>
          <p:nvPr/>
        </p:nvSpPr>
        <p:spPr>
          <a:xfrm>
            <a:off x="10750665" y="4590963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0.0</a:t>
            </a:r>
          </a:p>
        </p:txBody>
      </p:sp>
    </p:spTree>
    <p:extLst>
      <p:ext uri="{BB962C8B-B14F-4D97-AF65-F5344CB8AC3E}">
        <p14:creationId xmlns:p14="http://schemas.microsoft.com/office/powerpoint/2010/main" val="2267689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E743F-19DD-664F-7CFF-9146E63D8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073" y="1"/>
            <a:ext cx="10963563" cy="658368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Damage Tolerance Testing of a Large Grain Material (2017 – 2019)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3AA92A-EAE3-BAEF-C3BD-3646DAF87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ASTM Committees E08 on Fatigue and Fracture and E28 on Mechanical Testing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3A350F-E7FE-1211-8B78-BC5AE563C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EF5B0-9437-4E19-A09F-BEF5440DA0E2}" type="slidenum">
              <a:rPr lang="en-US" smtClean="0"/>
              <a:t>22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CCA742-C77E-3164-7D25-96A468778C47}"/>
              </a:ext>
            </a:extLst>
          </p:cNvPr>
          <p:cNvSpPr txBox="1"/>
          <p:nvPr/>
        </p:nvSpPr>
        <p:spPr>
          <a:xfrm>
            <a:off x="544945" y="1376217"/>
            <a:ext cx="527396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Problem: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 fracture critical space vehicle structure was found to have a large gradient in grain size (&lt;0.001 inch to &gt;0.2 inch) over a small area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Damage tolerance qualification was required to be demonstrated by test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concerns: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Tensile tests revealed large scatter in material properties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mismatch of adjacent large grains could create strain localization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location of the crack for damage tolerance testing is critical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Solution: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Use DIC to identify regions of strain localization to guide the placement of the fatigue crack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BA2E992-D3D0-61C6-55D1-2C572716C70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5547801" y="2889184"/>
            <a:ext cx="4392445" cy="14696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DB192E2-692D-51BC-16C4-0B4EB6CBAF3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8279250" y="2817694"/>
            <a:ext cx="4385795" cy="160601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1B9D280-2ED6-1AF4-CD8D-CA3F5BCEA28E}"/>
              </a:ext>
            </a:extLst>
          </p:cNvPr>
          <p:cNvSpPr txBox="1"/>
          <p:nvPr/>
        </p:nvSpPr>
        <p:spPr>
          <a:xfrm>
            <a:off x="8478869" y="602656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Etched Coupon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CA9F8E-B723-9913-AEE6-0704D90EF443}"/>
              </a:ext>
            </a:extLst>
          </p:cNvPr>
          <p:cNvSpPr txBox="1"/>
          <p:nvPr/>
        </p:nvSpPr>
        <p:spPr>
          <a:xfrm>
            <a:off x="7014786" y="1006885"/>
            <a:ext cx="155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Back Surface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DD16567-A059-B694-F08E-33197CE1FDAF}"/>
              </a:ext>
            </a:extLst>
          </p:cNvPr>
          <p:cNvSpPr txBox="1"/>
          <p:nvPr/>
        </p:nvSpPr>
        <p:spPr>
          <a:xfrm>
            <a:off x="9669025" y="1006885"/>
            <a:ext cx="1582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Front Surface</a:t>
            </a:r>
          </a:p>
        </p:txBody>
      </p:sp>
    </p:spTree>
    <p:extLst>
      <p:ext uri="{BB962C8B-B14F-4D97-AF65-F5344CB8AC3E}">
        <p14:creationId xmlns:p14="http://schemas.microsoft.com/office/powerpoint/2010/main" val="9999504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4BB28-3769-04C0-CC22-D0FC81B58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658368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Strain Localization &amp; Grain Structure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B1C049-DD56-DA95-C64B-6BC56BF04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ASTM Committees E08 on Fatigue and Fracture and E28 on Mechanical Testing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060172-9FD6-4950-0A57-07F30CF90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EF5B0-9437-4E19-A09F-BEF5440DA0E2}" type="slidenum">
              <a:rPr lang="en-US" smtClean="0"/>
              <a:t>23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38698D-3922-6CA4-B0C4-92CA2807C87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85" t="28950" r="22273" b="24575"/>
          <a:stretch/>
        </p:blipFill>
        <p:spPr>
          <a:xfrm rot="5400000">
            <a:off x="7514571" y="2535367"/>
            <a:ext cx="5486400" cy="264597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9C2F48F-E4D2-6EE5-C6A0-C116CD7E1F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-120000">
            <a:off x="7084179" y="2432536"/>
            <a:ext cx="1840230" cy="26003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D7F4D60-D260-9647-49CD-6058DA53E7F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4000"/>
          </a:blip>
          <a:stretch>
            <a:fillRect/>
          </a:stretch>
        </p:blipFill>
        <p:spPr>
          <a:xfrm rot="-120000">
            <a:off x="9400076" y="2432537"/>
            <a:ext cx="1840230" cy="26003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6907615-4189-1CA0-4000-1C7B41F68D3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90" t="10020" r="25490" b="14233"/>
          <a:stretch/>
        </p:blipFill>
        <p:spPr>
          <a:xfrm rot="5400000">
            <a:off x="2023219" y="2223579"/>
            <a:ext cx="4572000" cy="288597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B029F15-8D2C-E0EA-F960-32EF11D74B84}"/>
              </a:ext>
            </a:extLst>
          </p:cNvPr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6256929" y="1793598"/>
            <a:ext cx="274320" cy="27432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92C4718-A8B8-709C-3539-C8C45C04458F}"/>
              </a:ext>
            </a:extLst>
          </p:cNvPr>
          <p:cNvSpPr txBox="1"/>
          <p:nvPr/>
        </p:nvSpPr>
        <p:spPr>
          <a:xfrm>
            <a:off x="6007821" y="1147267"/>
            <a:ext cx="13516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Axial Strain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(%)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BE09A7-86C2-027A-8305-A9D920C540F9}"/>
              </a:ext>
            </a:extLst>
          </p:cNvPr>
          <p:cNvSpPr txBox="1"/>
          <p:nvPr/>
        </p:nvSpPr>
        <p:spPr>
          <a:xfrm>
            <a:off x="6533590" y="1676620"/>
            <a:ext cx="520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6C7738D-BF19-438A-12B4-5F07FDF31DE5}"/>
              </a:ext>
            </a:extLst>
          </p:cNvPr>
          <p:cNvSpPr txBox="1"/>
          <p:nvPr/>
        </p:nvSpPr>
        <p:spPr>
          <a:xfrm>
            <a:off x="6515430" y="4270376"/>
            <a:ext cx="520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DA5E187-ADA3-5DEE-C553-72AB58FBA6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919" y="1380566"/>
            <a:ext cx="2470311" cy="4572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0264DEF-110C-A4E4-A0A0-4458E9561285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3000"/>
          </a:blip>
          <a:stretch>
            <a:fillRect/>
          </a:stretch>
        </p:blipFill>
        <p:spPr>
          <a:xfrm>
            <a:off x="3030516" y="1710688"/>
            <a:ext cx="2470311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41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151" y="0"/>
            <a:ext cx="10925503" cy="658368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Mars 2020 Rover Heat Shield (2018)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ASTM Committees E08 on Fatigue and Fracture and E28 on Mechanical Testing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D5E1C-C46E-415B-A584-2E3CD49290F4}" type="slidenum">
              <a:rPr lang="en-US" smtClean="0"/>
              <a:t>24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76224" y="573088"/>
            <a:ext cx="581977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Problem: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Mars 2020 rover heat shield (flight hardware) is required to have a ground proof test to 120% of the entry, descent, and landing loads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first test performed in 2018 and the strain during loading was monitored with strain gages, but a fracture occurred away from the strain gages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heat shield was redesigned for testing in 2019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 failure of the second proof test would likely cause a 2-year delay in the launch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Goals: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Perform full-field characterization of the entire heat shield in real-time during the proof test loading to prevent fracture by identifying any regions of elevated strain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Characterize the full-field strain distribution for validation of structural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078577" y="3389243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93058" y="3287232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1198200"/>
            <a:ext cx="5989320" cy="45091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124902" y="828868"/>
            <a:ext cx="4019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Space.com article from April 28, 2018</a:t>
            </a:r>
          </a:p>
        </p:txBody>
      </p:sp>
    </p:spTree>
    <p:extLst>
      <p:ext uri="{BB962C8B-B14F-4D97-AF65-F5344CB8AC3E}">
        <p14:creationId xmlns:p14="http://schemas.microsoft.com/office/powerpoint/2010/main" val="3382133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658368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DIC Setup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ASTM Committees E08 on Fatigue and Fracture and E28 on Mechanical Testing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D5E1C-C46E-415B-A584-2E3CD49290F4}" type="slidenum">
              <a:rPr lang="en-US" smtClean="0"/>
              <a:t>25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47650" y="265014"/>
            <a:ext cx="555152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Hardware/Software: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Three pairs of cameras (every 120 degrees)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30MP AVT cameras 50mm lenses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Overlapping areas of interest (AOI)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Cameras mounted on 80/20 supported by ladders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Hardware-synced systems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VIC3D-8</a:t>
            </a:r>
            <a:r>
              <a:rPr lang="en-US" baseline="50000" dirty="0">
                <a:latin typeface="Arial" panose="020B0604020202020204" pitchFamily="34" charset="0"/>
                <a:cs typeface="Arial" panose="020B0604020202020204" pitchFamily="34" charset="0"/>
              </a:rPr>
              <a:t>TM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with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RealTime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Aperture, exposure time, and lighting optimized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7650" y="2538879"/>
            <a:ext cx="502573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DIC Configuration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AOI ~ 176 inch by 117 inch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Pixel Resolution ~ 36 pixels/inch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Speckle Size ~ 0.1 inch (printed on vinyl)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Subset Size 29 pixels and Step Size 7 pixels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Standoff Distance ~ 15 feet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Camera Angle ~ 22-degrees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Calibration grid: 12x9 70mm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7649" y="4780399"/>
            <a:ext cx="105155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Issues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Travel logistics (i.e., make sure we have everything we need)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Flight hardware (i.e., surface must be returned to pristine condition and not damage during testing)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Real-time monitoring (i.e., ~1 second refresh) during loading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High strain resolution (&lt; 100 microstrain)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Limited floor space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3285" y="744538"/>
            <a:ext cx="5943600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448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2683" y="1019089"/>
            <a:ext cx="5356860" cy="54025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0075" y="0"/>
            <a:ext cx="10896600" cy="658368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Stitched DIC and Analysis Predictions at a Constant Pressure</a:t>
            </a:r>
            <a:endParaRPr lang="en-US" sz="28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ASTM Committees E08 on Fatigue and Fracture and E28 on Mechanical Testing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D5E1C-C46E-415B-A584-2E3CD49290F4}" type="slidenum">
              <a:rPr lang="en-US" smtClean="0"/>
              <a:t>26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867275" y="2095500"/>
            <a:ext cx="65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TBD\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133351" y="1055202"/>
            <a:ext cx="6485091" cy="5387589"/>
            <a:chOff x="0" y="457588"/>
            <a:chExt cx="6485091" cy="5387589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52173" y="486793"/>
              <a:ext cx="5352513" cy="5358384"/>
            </a:xfrm>
            <a:prstGeom prst="ellipse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4715754" y="457588"/>
              <a:ext cx="983709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dirty="0"/>
                <a:t>System 3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474576" y="5108797"/>
              <a:ext cx="101051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dirty="0"/>
                <a:t>System 2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0" y="2979727"/>
              <a:ext cx="974519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dirty="0"/>
                <a:t>System 1</a:t>
              </a: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7584447" y="596605"/>
            <a:ext cx="3313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DIC Minimum Principal Strains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93301" y="621057"/>
            <a:ext cx="3839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Analysis Minimum Principal Strains </a:t>
            </a:r>
          </a:p>
        </p:txBody>
      </p:sp>
    </p:spTree>
    <p:extLst>
      <p:ext uri="{BB962C8B-B14F-4D97-AF65-F5344CB8AC3E}">
        <p14:creationId xmlns:p14="http://schemas.microsoft.com/office/powerpoint/2010/main" val="30355944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658368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Mars 2020 Rover Heat Shield Findings and Ramifications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30708" y="1119115"/>
            <a:ext cx="5295900" cy="5057847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Mars 2020 Heat Shield passed the 120% qualification test without fracture or strains that exceed prediction limits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DIC strain and displacement measurements were in good agreement with independent point measurements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Full-field strain measurements were extracted at finite element analysis nodal locations for direct comparison with predictions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ASTM Committees E08 on Fatigue and Fracture and E28 on Mechanical Testing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D5E1C-C46E-415B-A584-2E3CD49290F4}" type="slidenum">
              <a:rPr lang="en-US" smtClean="0"/>
              <a:t>27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D4B542A-2987-B709-9456-7174884C3A66}"/>
              </a:ext>
            </a:extLst>
          </p:cNvPr>
          <p:cNvGrpSpPr/>
          <p:nvPr/>
        </p:nvGrpSpPr>
        <p:grpSpPr>
          <a:xfrm>
            <a:off x="5626608" y="1267966"/>
            <a:ext cx="6400800" cy="3987644"/>
            <a:chOff x="5626608" y="885825"/>
            <a:chExt cx="6400800" cy="3987644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26608" y="885825"/>
              <a:ext cx="6400800" cy="3969488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025128" y="2870569"/>
              <a:ext cx="2743200" cy="20029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54724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D8887-F87C-69DB-A0FF-B4AF4718A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658368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Ascent Cover Separation System Test (2019)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F56FE7-9CDE-BF33-B6A8-A03B59920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ASTM Committees E08 on Fatigue and Fracture and E28 on Mechanical Testing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79B214-74EB-08A6-0E6D-B22AA3293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EF5B0-9437-4E19-A09F-BEF5440DA0E2}" type="slidenum">
              <a:rPr lang="en-US" smtClean="0"/>
              <a:t>28</a:t>
            </a:fld>
            <a:endParaRPr lang="en-US"/>
          </a:p>
        </p:txBody>
      </p:sp>
      <p:pic>
        <p:nvPicPr>
          <p:cNvPr id="5" name="AC-06_u">
            <a:hlinkClick r:id="" action="ppaction://media"/>
            <a:extLst>
              <a:ext uri="{FF2B5EF4-FFF2-40B4-BE49-F238E27FC236}">
                <a16:creationId xmlns:a16="http://schemas.microsoft.com/office/drawing/2014/main" id="{A18D347A-DDF9-A93F-6DC9-01AE284FAB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0300" y="869950"/>
            <a:ext cx="940689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410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3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8957FEE-00C0-512F-3C9E-2C2523BF2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658368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2020’s – DIC Becomes Routine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B53023-B602-AA21-F527-EFC8B43686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Residual strains due to welds</a:t>
            </a:r>
          </a:p>
          <a:p>
            <a:pPr lvl="1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More COPVs</a:t>
            </a:r>
          </a:p>
          <a:p>
            <a:pPr lvl="1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More frangible joints</a:t>
            </a:r>
          </a:p>
          <a:p>
            <a:pPr lvl="1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More test/model correlations</a:t>
            </a:r>
          </a:p>
          <a:p>
            <a:pPr lvl="1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Explosive tests</a:t>
            </a:r>
          </a:p>
          <a:p>
            <a:endParaRPr lang="en-US" sz="24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07A426-C4F4-D3B4-3A1B-398F93A25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ASTM Committees E08 on Fatigue and Fracture and E28 on Mechanical Testing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41FE2F-F39B-7883-4C80-7AF184A06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EF5B0-9437-4E19-A09F-BEF5440DA0E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2650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30D840-915B-4838-9B71-A49540AAAF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783" y="882496"/>
            <a:ext cx="7181554" cy="5272395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Hypergolic engines experience pressure spikes/transients that present structural/material design, qualification, and operational concerns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Goal: characterize the material response during the initial pressure impact, expected response: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Impulse duration ~ 4 to 8 </a:t>
            </a:r>
            <a:r>
              <a:rPr lang="en-US" sz="2000" dirty="0">
                <a:latin typeface="Symbol" panose="05050102010706020507" pitchFamily="18" charset="2"/>
                <a:cs typeface="Arial" panose="020B0604020202020204" pitchFamily="34" charset="0"/>
              </a:rPr>
              <a:t>m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sec.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Response duration &lt; 250 </a:t>
            </a:r>
            <a:r>
              <a:rPr lang="en-US" sz="2000" dirty="0">
                <a:latin typeface="Symbol" panose="05050102010706020507" pitchFamily="18" charset="2"/>
                <a:cs typeface="Arial" panose="020B0604020202020204" pitchFamily="34" charset="0"/>
              </a:rPr>
              <a:t>m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sec.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Out-of-plane displacements &lt; 0.25 inch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Out-of-plane velocities &lt; 5000 inches/sec.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Strains &lt; 50,000 microstrain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Goal: characterization of test conditions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Measurement of the out-of-plane displacement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Test/analysis correlation requires a detailed understanding of the boundary conditions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Flanges could deform (elastically and plastically) during testing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Detection of gas escape between flange and coupon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C26770-744E-4268-A43B-39051E66E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ASTM Committees E08 on Fatigue and Fracture and E28 on Mechanical Testing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375FB8-4C70-4B83-ACF1-F9650C143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8D587-1DD2-4630-AD7D-82519D475ED0}" type="slidenum">
              <a:rPr lang="en-US" smtClean="0"/>
              <a:t>30</a:t>
            </a:fld>
            <a:endParaRPr lang="en-US"/>
          </a:p>
        </p:txBody>
      </p:sp>
      <p:pic>
        <p:nvPicPr>
          <p:cNvPr id="6" name="T3-03-video">
            <a:hlinkClick r:id="" action="ppaction://media"/>
            <a:extLst>
              <a:ext uri="{FF2B5EF4-FFF2-40B4-BE49-F238E27FC236}">
                <a16:creationId xmlns:a16="http://schemas.microsoft.com/office/drawing/2014/main" id="{E2B4D8DE-1C40-4503-B42D-25F94793FB6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r="13313"/>
          <a:stretch/>
        </p:blipFill>
        <p:spPr>
          <a:xfrm>
            <a:off x="7507438" y="441543"/>
            <a:ext cx="4485779" cy="29874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E3A4CFF-F4B5-2242-9CF9-16877D61DE2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41" r="7134"/>
          <a:stretch/>
        </p:blipFill>
        <p:spPr>
          <a:xfrm rot="16200000" flipH="1">
            <a:off x="7495814" y="3537701"/>
            <a:ext cx="2077493" cy="205490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2" descr="https://attachments.office.net/owa/white444@purdue.edu/service.svc/s/GetAttachmentThumbnail?id=AAMkAGQ3NzhkZTQxLWUxOTAtNDAyNS1hNTM1LTY5MjcyNjc1NjI3MwBGAAAAAAAmECQlW4dVTY6wafCtskzlBwC7FsRuvwn%2FTrBMW5H5yLtgAAAAAAEMAAC7FsRuvwn%2FTrBMW5H5yLtgAAOOqNvNAAABEgAQAA68oLqMul1Mi%2Bar7Eh%2BDeI%3D&amp;thumbnailType=2&amp;owa=outlook.office.com&amp;scriptVer=2019102702.12&amp;X-OWA-CANARY=A7vzGnsBs0Wr3tUBthWt4pBZKMYnYtcYnljHVxLT8uxpmFRAj8IKHuyvIoZU8pYRJflr55yL8yc.&amp;token=eyJhbGciOiJSUzI1NiIsImtpZCI6IjA2MDBGOUY2NzQ2MjA3MzdFNzM0MDRFMjg3QzQ1QTgxOENCN0NFQjgiLCJ4NXQiOiJCZ0Q1OW5SaUJ6Zm5OQVRpaDhSYWdZeTN6cmciLCJ0eXAiOiJKV1QifQ.eyJvcmlnaW4iOiJodHRwczovL291dGxvb2sub2ZmaWNlLmNvbSIsInZlciI6IkV4Y2hhbmdlLkNhbGxiYWNrLlYxIiwiYXBwY3R4c2VuZGVyIjoiT3dhRG93bmxvYWRANDEzMGJkMzktN2M1My00MTljLWIxZTUtODc1OGQ2ZDYzZjIxIiwiaXNzcmluZyI6IldXIiwiYXBwY3R4Ijoie1wibXNleGNocHJvdFwiOlwib3dhXCIsXCJwcmltYXJ5c2lkXCI6XCJTLTEtNS0yMS0yNTAzNjEzNjUxLTU1NjI5MTY4Mi0zODE3MjcwMDQtMTIyNjg4NjFcIixcInB1aWRcIjpcIjExNTM5NzcwMjUzOTU4Njc2NTlcIixcIm9pZFwiOlwiMmMyMmI2YzktNjQzNS00ZGExLTk5MzAtMGY3ZGE0OGUwNDMyXCIsXCJzY29wZVwiOlwiT3dhRG93bmxvYWRcIn0iLCJuYmYiOjE1NzI5ODI3MjIsImV4cCI6MTU3Mjk4MzMyMiwiaXNzIjoiMDAwMDAwMDItMDAwMC0wZmYxLWNlMDAtMDAwMDAwMDAwMDAwQDQxMzBiZDM5LTdjNTMtNDE5Yy1iMWU1LTg3NThkNmQ2M2YyMSIsImF1ZCI6IjAwMDAwMDAyLTAwMDAtMGZmMS1jZTAwLTAwMDAwMDAwMDAwMC9hdHRhY2htZW50cy5vZmZpY2UubmV0QDQxMzBiZDM5LTdjNTMtNDE5Yy1iMWU1LTg3NThkNmQ2M2YyMSJ9.fHCEPZb5slH27lVP0e4Y-HuKTbFNJFqSFRzH9kszO5XN7QM_iz7VCKGBkVWM5I4L8iyJTg4Ka68PJ7D3RT4jrwMTQHBk5PSogQh_mNtw5vmuCNVrNE8W5fjm2hQGmTerDsd8FoYqSTKGgUYkwD-WjC2o0-alrVkQ5vAU7OhGfrageA1HQJBAUchTQKyEDqVlQf3JVTRkLcNEYy08HMJUVoHPoMWbNEIEQHVf7_VJ6hwtiEfQC-SI6ObfjYAx7p5ove8wXZcxJRDj0uEFoX9AbBOsox0EdHA8ucI8i3AtXQVSt6rbt5P2kjcTfT5mViuFxzAfcZD8f3CbUKpt2iQqMQ&amp;animation=true">
            <a:extLst>
              <a:ext uri="{FF2B5EF4-FFF2-40B4-BE49-F238E27FC236}">
                <a16:creationId xmlns:a16="http://schemas.microsoft.com/office/drawing/2014/main" id="{FB519F11-8CEA-0A33-AB2E-C4BB586E9F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4" r="18005" b="89148"/>
          <a:stretch/>
        </p:blipFill>
        <p:spPr bwMode="auto">
          <a:xfrm rot="5400000">
            <a:off x="9793934" y="4473781"/>
            <a:ext cx="1751191" cy="84029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057F6E1-BCA6-3408-BAC0-2E3E3D20B289}"/>
              </a:ext>
            </a:extLst>
          </p:cNvPr>
          <p:cNvSpPr txBox="1"/>
          <p:nvPr/>
        </p:nvSpPr>
        <p:spPr>
          <a:xfrm>
            <a:off x="11163943" y="3331449"/>
            <a:ext cx="84029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</a:rPr>
              <a:t> Outer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</a:rPr>
              <a:t>Flange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AC6732A-BECD-B67E-D5B6-6C76AAA3F6A3}"/>
              </a:ext>
            </a:extLst>
          </p:cNvPr>
          <p:cNvCxnSpPr>
            <a:cxnSpLocks/>
          </p:cNvCxnSpPr>
          <p:nvPr/>
        </p:nvCxnSpPr>
        <p:spPr>
          <a:xfrm flipH="1">
            <a:off x="10929549" y="3799794"/>
            <a:ext cx="549061" cy="512531"/>
          </a:xfrm>
          <a:prstGeom prst="line">
            <a:avLst/>
          </a:prstGeom>
          <a:ln w="25400">
            <a:solidFill>
              <a:srgbClr val="FF0000"/>
            </a:solidFill>
            <a:tailEnd type="arrow" w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54CD2066-2299-0656-E627-7BB854A0F8EB}"/>
              </a:ext>
            </a:extLst>
          </p:cNvPr>
          <p:cNvSpPr txBox="1"/>
          <p:nvPr/>
        </p:nvSpPr>
        <p:spPr>
          <a:xfrm>
            <a:off x="11163943" y="5357699"/>
            <a:ext cx="997133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</a:rPr>
              <a:t>Inner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</a:rPr>
              <a:t>Flange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32E1F0F-592A-12D0-29AE-DE64959C75F8}"/>
              </a:ext>
            </a:extLst>
          </p:cNvPr>
          <p:cNvCxnSpPr>
            <a:cxnSpLocks/>
          </p:cNvCxnSpPr>
          <p:nvPr/>
        </p:nvCxnSpPr>
        <p:spPr>
          <a:xfrm flipH="1" flipV="1">
            <a:off x="10749395" y="4812897"/>
            <a:ext cx="729215" cy="791004"/>
          </a:xfrm>
          <a:prstGeom prst="line">
            <a:avLst/>
          </a:prstGeom>
          <a:ln w="25400">
            <a:solidFill>
              <a:srgbClr val="FF0000"/>
            </a:solidFill>
            <a:tailEnd type="arrow" w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1352A7F-D9B0-711E-028F-9608B1B790D2}"/>
              </a:ext>
            </a:extLst>
          </p:cNvPr>
          <p:cNvCxnSpPr>
            <a:cxnSpLocks/>
          </p:cNvCxnSpPr>
          <p:nvPr/>
        </p:nvCxnSpPr>
        <p:spPr>
          <a:xfrm flipH="1" flipV="1">
            <a:off x="8445866" y="5122154"/>
            <a:ext cx="1571591" cy="1234196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2710F963-3BD5-98CC-B490-B386FB09C101}"/>
              </a:ext>
            </a:extLst>
          </p:cNvPr>
          <p:cNvSpPr txBox="1"/>
          <p:nvPr/>
        </p:nvSpPr>
        <p:spPr>
          <a:xfrm>
            <a:off x="9839491" y="6285164"/>
            <a:ext cx="146112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latin typeface="Arial"/>
                <a:cs typeface="Arial"/>
              </a:rPr>
              <a:t>Disk Coupon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39BD87F-0836-48E3-13C0-385F6D0F1368}"/>
              </a:ext>
            </a:extLst>
          </p:cNvPr>
          <p:cNvCxnSpPr>
            <a:cxnSpLocks/>
          </p:cNvCxnSpPr>
          <p:nvPr/>
        </p:nvCxnSpPr>
        <p:spPr>
          <a:xfrm flipH="1" flipV="1">
            <a:off x="10839450" y="5191125"/>
            <a:ext cx="85188" cy="1138257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40D52AD-5643-4DEE-9CED-DC1E89A96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658368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Hypergolic Engine Pressure Spike Simulation (2022)</a:t>
            </a:r>
          </a:p>
        </p:txBody>
      </p:sp>
    </p:spTree>
    <p:extLst>
      <p:ext uri="{BB962C8B-B14F-4D97-AF65-F5344CB8AC3E}">
        <p14:creationId xmlns:p14="http://schemas.microsoft.com/office/powerpoint/2010/main" val="287739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3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9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60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D51C0B8-E8BE-4C4B-919D-DDC220EF8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C8337-2617-4A9E-BDAB-824D967E6C07}" type="slidenum">
              <a:rPr lang="en-US" smtClean="0"/>
              <a:t>31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980757F-1061-4C33-8F9F-B098B1470048}"/>
              </a:ext>
            </a:extLst>
          </p:cNvPr>
          <p:cNvSpPr txBox="1">
            <a:spLocks/>
          </p:cNvSpPr>
          <p:nvPr/>
        </p:nvSpPr>
        <p:spPr>
          <a:xfrm>
            <a:off x="838200" y="0"/>
            <a:ext cx="10515600" cy="658368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>
              <a:defRPr sz="2400" b="1" i="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800" b="0" kern="0" dirty="0">
                <a:latin typeface="Arial" panose="020B0604020202020204" pitchFamily="34" charset="0"/>
                <a:cs typeface="Arial" panose="020B0604020202020204" pitchFamily="34" charset="0"/>
              </a:rPr>
              <a:t>Computational Fluid Dynamics Modeling of Detonation Tube</a:t>
            </a:r>
          </a:p>
        </p:txBody>
      </p:sp>
      <p:pic>
        <p:nvPicPr>
          <p:cNvPr id="5" name="view1_p" descr="view1_p">
            <a:hlinkClick r:id="" action="ppaction://media"/>
            <a:extLst>
              <a:ext uri="{FF2B5EF4-FFF2-40B4-BE49-F238E27FC236}">
                <a16:creationId xmlns:a16="http://schemas.microsoft.com/office/drawing/2014/main" id="{E4423018-10B1-4149-867D-862367735A5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62" t="27600" r="290" b="27067"/>
          <a:stretch/>
        </p:blipFill>
        <p:spPr>
          <a:xfrm>
            <a:off x="1111761" y="2105410"/>
            <a:ext cx="10417974" cy="289152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A8F2C81-349F-4626-9BE8-B754ABEAE4AB}"/>
              </a:ext>
            </a:extLst>
          </p:cNvPr>
          <p:cNvCxnSpPr/>
          <p:nvPr/>
        </p:nvCxnSpPr>
        <p:spPr>
          <a:xfrm>
            <a:off x="11529735" y="4548860"/>
            <a:ext cx="0" cy="411480"/>
          </a:xfrm>
          <a:prstGeom prst="line">
            <a:avLst/>
          </a:prstGeom>
          <a:ln w="38100">
            <a:solidFill>
              <a:srgbClr val="00FF6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01F62CA-24AC-4EBD-A1DD-ACE6E26E71E3}"/>
              </a:ext>
            </a:extLst>
          </p:cNvPr>
          <p:cNvSpPr txBox="1"/>
          <p:nvPr/>
        </p:nvSpPr>
        <p:spPr>
          <a:xfrm>
            <a:off x="2580628" y="709719"/>
            <a:ext cx="7030744" cy="369332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Animation of static pressure on cut-plane through center of tube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D85E21A-E2BC-4F47-B5CD-7026BA1F2379}"/>
              </a:ext>
            </a:extLst>
          </p:cNvPr>
          <p:cNvCxnSpPr>
            <a:cxnSpLocks/>
          </p:cNvCxnSpPr>
          <p:nvPr/>
        </p:nvCxnSpPr>
        <p:spPr>
          <a:xfrm>
            <a:off x="10705673" y="4258866"/>
            <a:ext cx="0" cy="30269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696435FD-63E6-4A0A-9993-7CF18F7F9141}"/>
              </a:ext>
            </a:extLst>
          </p:cNvPr>
          <p:cNvSpPr/>
          <p:nvPr/>
        </p:nvSpPr>
        <p:spPr>
          <a:xfrm>
            <a:off x="738465" y="1848657"/>
            <a:ext cx="1148100" cy="16638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8D63449-F8E5-4048-B71A-E2D8C9BC3187}"/>
              </a:ext>
            </a:extLst>
          </p:cNvPr>
          <p:cNvSpPr txBox="1"/>
          <p:nvPr/>
        </p:nvSpPr>
        <p:spPr>
          <a:xfrm>
            <a:off x="7196804" y="3250852"/>
            <a:ext cx="20749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Pressure Transducer</a:t>
            </a:r>
          </a:p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(Camera Trigger)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B5E4BD2-B553-415E-A00D-8FD6E78514E7}"/>
              </a:ext>
            </a:extLst>
          </p:cNvPr>
          <p:cNvCxnSpPr/>
          <p:nvPr/>
        </p:nvCxnSpPr>
        <p:spPr>
          <a:xfrm>
            <a:off x="8974282" y="3551170"/>
            <a:ext cx="1731391" cy="707696"/>
          </a:xfrm>
          <a:prstGeom prst="line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09AE39F3-C14A-4B9E-8A7B-BD9419949AF9}"/>
              </a:ext>
            </a:extLst>
          </p:cNvPr>
          <p:cNvSpPr txBox="1"/>
          <p:nvPr/>
        </p:nvSpPr>
        <p:spPr>
          <a:xfrm>
            <a:off x="8974282" y="5849984"/>
            <a:ext cx="20749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Flanges and Disk Coupon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915FF6C-C701-4224-B6F0-5C08D8D60FC0}"/>
              </a:ext>
            </a:extLst>
          </p:cNvPr>
          <p:cNvCxnSpPr>
            <a:cxnSpLocks/>
          </p:cNvCxnSpPr>
          <p:nvPr/>
        </p:nvCxnSpPr>
        <p:spPr>
          <a:xfrm flipV="1">
            <a:off x="10906991" y="5030728"/>
            <a:ext cx="592859" cy="1111644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17E0FC52-B211-4D4B-A015-1FC730649DA3}"/>
              </a:ext>
            </a:extLst>
          </p:cNvPr>
          <p:cNvSpPr txBox="1"/>
          <p:nvPr/>
        </p:nvSpPr>
        <p:spPr>
          <a:xfrm>
            <a:off x="2574277" y="1739618"/>
            <a:ext cx="11192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Burst Disk</a:t>
            </a:r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2B942217-0788-A2F3-42B3-C49075A25627}"/>
              </a:ext>
            </a:extLst>
          </p:cNvPr>
          <p:cNvSpPr txBox="1">
            <a:spLocks/>
          </p:cNvSpPr>
          <p:nvPr/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ASTM Committees E08 on Fatigue and Fracture and E28 on Mechanical Testing</a:t>
            </a:r>
          </a:p>
        </p:txBody>
      </p:sp>
    </p:spTree>
    <p:extLst>
      <p:ext uri="{BB962C8B-B14F-4D97-AF65-F5344CB8AC3E}">
        <p14:creationId xmlns:p14="http://schemas.microsoft.com/office/powerpoint/2010/main" val="3750304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6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964FF-CB0F-44FF-9618-E8666A9CEA9D}"/>
              </a:ext>
            </a:extLst>
          </p:cNvPr>
          <p:cNvSpPr txBox="1">
            <a:spLocks/>
          </p:cNvSpPr>
          <p:nvPr/>
        </p:nvSpPr>
        <p:spPr>
          <a:xfrm>
            <a:off x="838200" y="1"/>
            <a:ext cx="10515600" cy="658368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>
              <a:defRPr sz="2400" b="1" i="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800" b="0" kern="0" dirty="0">
                <a:latin typeface="Arial" panose="020B0604020202020204" pitchFamily="34" charset="0"/>
                <a:cs typeface="Arial" panose="020B0604020202020204" pitchFamily="34" charset="0"/>
              </a:rPr>
              <a:t>DIC System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86EB1B-277F-4730-BF3C-CAF5ABEDE5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739969" y="1857473"/>
            <a:ext cx="4608576" cy="345643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8946A8A-8A25-4CE4-A4D7-2C0CBD607F52}"/>
              </a:ext>
            </a:extLst>
          </p:cNvPr>
          <p:cNvSpPr txBox="1"/>
          <p:nvPr/>
        </p:nvSpPr>
        <p:spPr>
          <a:xfrm>
            <a:off x="0" y="802659"/>
            <a:ext cx="7299751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Two Shimadzu HPV-X cameras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Synced images at 2,000,000 to 500,000 frames per second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400x250 pixels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128 images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Triggered ~4 to 10 </a:t>
            </a:r>
            <a:r>
              <a:rPr lang="en-US" dirty="0">
                <a:latin typeface="Symbol" panose="05050102010706020507" pitchFamily="18" charset="2"/>
                <a:cs typeface="Arial" panose="020B0604020202020204" pitchFamily="34" charset="0"/>
              </a:rPr>
              <a:t>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sec. before impulse arrival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Flash lamp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Triggered ~115 </a:t>
            </a:r>
            <a:r>
              <a:rPr lang="en-US" dirty="0">
                <a:latin typeface="Symbol" panose="05050102010706020507" pitchFamily="18" charset="2"/>
                <a:cs typeface="Arial" panose="020B0604020202020204" pitchFamily="34" charset="0"/>
              </a:rPr>
              <a:t>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sec. before impulse arrival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800-</a:t>
            </a:r>
            <a:r>
              <a:rPr lang="en-US" dirty="0">
                <a:latin typeface="Symbol" panose="05050102010706020507" pitchFamily="18" charset="2"/>
                <a:cs typeface="Arial" panose="020B0604020202020204" pitchFamily="34" charset="0"/>
              </a:rPr>
              <a:t>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sec. duration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7D48688-17EC-4ED4-8EF0-7E511ADD5E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3110983"/>
            <a:ext cx="4114800" cy="273177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713CF8-7330-4E98-AA67-A8BD53EB3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C8337-2617-4A9E-BDAB-824D967E6C07}" type="slidenum">
              <a:rPr lang="en-US" smtClean="0"/>
              <a:t>32</a:t>
            </a:fld>
            <a:endParaRPr lang="en-US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E4360AB3-6192-83E8-FEF8-5F68ED4372C2}"/>
              </a:ext>
            </a:extLst>
          </p:cNvPr>
          <p:cNvSpPr txBox="1">
            <a:spLocks/>
          </p:cNvSpPr>
          <p:nvPr/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ASTM Committees E08 on Fatigue and Fracture and E28 on Mechanical Testing</a:t>
            </a:r>
          </a:p>
        </p:txBody>
      </p:sp>
    </p:spTree>
    <p:extLst>
      <p:ext uri="{BB962C8B-B14F-4D97-AF65-F5344CB8AC3E}">
        <p14:creationId xmlns:p14="http://schemas.microsoft.com/office/powerpoint/2010/main" val="606606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est2-No-rigid">
            <a:hlinkClick r:id="" action="ppaction://media"/>
            <a:extLst>
              <a:ext uri="{FF2B5EF4-FFF2-40B4-BE49-F238E27FC236}">
                <a16:creationId xmlns:a16="http://schemas.microsoft.com/office/drawing/2014/main" id="{C7C0B6EC-31B6-491F-AE91-17A1EB47056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l="24360" t="34315" r="36015"/>
          <a:stretch/>
        </p:blipFill>
        <p:spPr>
          <a:xfrm>
            <a:off x="314632" y="1376516"/>
            <a:ext cx="4680154" cy="447444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76F7B2D-B43B-4904-ACD4-68D354175E48}"/>
              </a:ext>
            </a:extLst>
          </p:cNvPr>
          <p:cNvSpPr txBox="1"/>
          <p:nvPr/>
        </p:nvSpPr>
        <p:spPr>
          <a:xfrm>
            <a:off x="1064085" y="683872"/>
            <a:ext cx="33265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3D View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(Rigid Body Motion Removed)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9F7178-9788-46CD-9064-2E9C816EC8DE}"/>
              </a:ext>
            </a:extLst>
          </p:cNvPr>
          <p:cNvSpPr txBox="1"/>
          <p:nvPr/>
        </p:nvSpPr>
        <p:spPr>
          <a:xfrm>
            <a:off x="7866896" y="683872"/>
            <a:ext cx="32624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2D View 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(Rigid Body Motion Removed)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FB2E55-887E-4905-BE27-961CABE9E548}"/>
              </a:ext>
            </a:extLst>
          </p:cNvPr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5689766" y="2242139"/>
            <a:ext cx="274320" cy="2743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5D04C0E-7583-4840-8D55-C0D0675B5CE2}"/>
              </a:ext>
            </a:extLst>
          </p:cNvPr>
          <p:cNvSpPr txBox="1"/>
          <p:nvPr/>
        </p:nvSpPr>
        <p:spPr>
          <a:xfrm>
            <a:off x="5446052" y="1477607"/>
            <a:ext cx="7617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(inch)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181371-9343-4899-8FCD-675BFA35C324}"/>
              </a:ext>
            </a:extLst>
          </p:cNvPr>
          <p:cNvSpPr txBox="1"/>
          <p:nvPr/>
        </p:nvSpPr>
        <p:spPr>
          <a:xfrm>
            <a:off x="5930495" y="466991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128E46-3AE4-4EFF-AC32-58218303CF3D}"/>
              </a:ext>
            </a:extLst>
          </p:cNvPr>
          <p:cNvSpPr txBox="1"/>
          <p:nvPr/>
        </p:nvSpPr>
        <p:spPr>
          <a:xfrm>
            <a:off x="5926647" y="2057473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0.15</a:t>
            </a:r>
          </a:p>
        </p:txBody>
      </p:sp>
      <p:pic>
        <p:nvPicPr>
          <p:cNvPr id="9" name="Test2-2d">
            <a:hlinkClick r:id="" action="ppaction://media"/>
            <a:extLst>
              <a:ext uri="{FF2B5EF4-FFF2-40B4-BE49-F238E27FC236}">
                <a16:creationId xmlns:a16="http://schemas.microsoft.com/office/drawing/2014/main" id="{9A089017-717E-446B-9B23-AD1E298DB8D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8"/>
          <a:srcRect l="17727" r="30833"/>
          <a:stretch/>
        </p:blipFill>
        <p:spPr>
          <a:xfrm>
            <a:off x="7655352" y="1477607"/>
            <a:ext cx="3797790" cy="425827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E29AB66A-8A35-437A-881B-1B54F58F30BB}"/>
              </a:ext>
            </a:extLst>
          </p:cNvPr>
          <p:cNvSpPr txBox="1">
            <a:spLocks/>
          </p:cNvSpPr>
          <p:nvPr/>
        </p:nvSpPr>
        <p:spPr>
          <a:xfrm>
            <a:off x="838200" y="1"/>
            <a:ext cx="10515600" cy="658368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>
              <a:defRPr sz="2400" b="1" i="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800" b="0" kern="0" dirty="0">
                <a:latin typeface="Arial" panose="020B0604020202020204" pitchFamily="34" charset="0"/>
                <a:cs typeface="Arial" panose="020B0604020202020204" pitchFamily="34" charset="0"/>
              </a:rPr>
              <a:t>DIC Displacement Measurements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8AF17A4-188C-4B3A-A346-0F7B4D96E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C8337-2617-4A9E-BDAB-824D967E6C07}" type="slidenum">
              <a:rPr lang="en-US" smtClean="0"/>
              <a:t>33</a:t>
            </a:fld>
            <a:endParaRPr lang="en-US"/>
          </a:p>
        </p:txBody>
      </p: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3A2C0997-5256-E648-CD9F-DEAC75FC3832}"/>
              </a:ext>
            </a:extLst>
          </p:cNvPr>
          <p:cNvSpPr txBox="1">
            <a:spLocks/>
          </p:cNvSpPr>
          <p:nvPr/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ASTM Committees E08 on Fatigue and Fracture and E28 on Mechanical Testing</a:t>
            </a:r>
          </a:p>
        </p:txBody>
      </p:sp>
    </p:spTree>
    <p:extLst>
      <p:ext uri="{BB962C8B-B14F-4D97-AF65-F5344CB8AC3E}">
        <p14:creationId xmlns:p14="http://schemas.microsoft.com/office/powerpoint/2010/main" val="2269595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853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D8F5D-491A-4EBE-9978-57EF9949CA1B}"/>
              </a:ext>
            </a:extLst>
          </p:cNvPr>
          <p:cNvSpPr txBox="1">
            <a:spLocks/>
          </p:cNvSpPr>
          <p:nvPr/>
        </p:nvSpPr>
        <p:spPr>
          <a:xfrm>
            <a:off x="838200" y="0"/>
            <a:ext cx="10515600" cy="657634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>
              <a:defRPr sz="2400" b="1" i="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800" b="0" kern="0" dirty="0">
                <a:latin typeface="Arial" panose="020B0604020202020204" pitchFamily="34" charset="0"/>
                <a:cs typeface="Arial" panose="020B0604020202020204" pitchFamily="34" charset="0"/>
              </a:rPr>
              <a:t>Why Boundary Conditions are Important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3506C2-C880-4B52-9B69-D77706E3B9DD}"/>
              </a:ext>
            </a:extLst>
          </p:cNvPr>
          <p:cNvSpPr txBox="1"/>
          <p:nvPr/>
        </p:nvSpPr>
        <p:spPr>
          <a:xfrm>
            <a:off x="2360070" y="1230962"/>
            <a:ext cx="1039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3D View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67C167-151E-4042-ABA5-CA16A1B68CD3}"/>
              </a:ext>
            </a:extLst>
          </p:cNvPr>
          <p:cNvSpPr txBox="1"/>
          <p:nvPr/>
        </p:nvSpPr>
        <p:spPr>
          <a:xfrm>
            <a:off x="9012466" y="1230962"/>
            <a:ext cx="1039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2D View</a:t>
            </a:r>
          </a:p>
        </p:txBody>
      </p:sp>
      <p:pic>
        <p:nvPicPr>
          <p:cNvPr id="9" name="Test-4-2d">
            <a:hlinkClick r:id="" action="ppaction://media"/>
            <a:extLst>
              <a:ext uri="{FF2B5EF4-FFF2-40B4-BE49-F238E27FC236}">
                <a16:creationId xmlns:a16="http://schemas.microsoft.com/office/drawing/2014/main" id="{7407FA94-6FB1-4928-9A0F-23225E011B4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l="15121" t="9921" r="20289" b="10693"/>
          <a:stretch/>
        </p:blipFill>
        <p:spPr>
          <a:xfrm>
            <a:off x="7049729" y="1738765"/>
            <a:ext cx="4768646" cy="3380470"/>
          </a:xfrm>
          <a:prstGeom prst="rect">
            <a:avLst/>
          </a:prstGeom>
        </p:spPr>
      </p:pic>
      <p:pic>
        <p:nvPicPr>
          <p:cNvPr id="10" name="Test-4-3d">
            <a:hlinkClick r:id="" action="ppaction://media"/>
            <a:extLst>
              <a:ext uri="{FF2B5EF4-FFF2-40B4-BE49-F238E27FC236}">
                <a16:creationId xmlns:a16="http://schemas.microsoft.com/office/drawing/2014/main" id="{6C673513-3885-4D6F-9AE3-C7D20EAF87FB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7"/>
          <a:srcRect l="7378" t="12334" r="7461" b="9250"/>
          <a:stretch/>
        </p:blipFill>
        <p:spPr>
          <a:xfrm>
            <a:off x="181285" y="1700082"/>
            <a:ext cx="6287356" cy="333916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24A4528-8A9C-402C-904F-01C13B18A3A9}"/>
              </a:ext>
            </a:extLst>
          </p:cNvPr>
          <p:cNvPicPr>
            <a:picLocks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6304067" y="4354852"/>
            <a:ext cx="274320" cy="2743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95CDFB6-A5ED-4059-A9E8-E702C6AE596E}"/>
              </a:ext>
            </a:extLst>
          </p:cNvPr>
          <p:cNvSpPr txBox="1"/>
          <p:nvPr/>
        </p:nvSpPr>
        <p:spPr>
          <a:xfrm>
            <a:off x="6060353" y="4876452"/>
            <a:ext cx="7617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endParaRPr lang="en-US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(inch)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1AE210-DE86-4CA7-8D4B-46D8349C6F30}"/>
              </a:ext>
            </a:extLst>
          </p:cNvPr>
          <p:cNvSpPr txBox="1"/>
          <p:nvPr/>
        </p:nvSpPr>
        <p:spPr>
          <a:xfrm>
            <a:off x="4913174" y="586361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4FEF3C-6B3A-4E06-B875-1B88235F0EC0}"/>
              </a:ext>
            </a:extLst>
          </p:cNvPr>
          <p:cNvSpPr txBox="1"/>
          <p:nvPr/>
        </p:nvSpPr>
        <p:spPr>
          <a:xfrm>
            <a:off x="7431953" y="5863612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0.025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276A91C-30F5-4016-8841-FB4E306F9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C8337-2617-4A9E-BDAB-824D967E6C07}" type="slidenum">
              <a:rPr lang="en-US" smtClean="0"/>
              <a:t>34</a:t>
            </a:fld>
            <a:endParaRPr lang="en-US"/>
          </a:p>
        </p:txBody>
      </p: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AF4801C2-6623-7F77-D1E5-1E002411A000}"/>
              </a:ext>
            </a:extLst>
          </p:cNvPr>
          <p:cNvSpPr txBox="1">
            <a:spLocks/>
          </p:cNvSpPr>
          <p:nvPr/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ASTM Committees E08 on Fatigue and Fracture and E28 on Mechanical Testing</a:t>
            </a:r>
          </a:p>
        </p:txBody>
      </p:sp>
    </p:spTree>
    <p:extLst>
      <p:ext uri="{BB962C8B-B14F-4D97-AF65-F5344CB8AC3E}">
        <p14:creationId xmlns:p14="http://schemas.microsoft.com/office/powerpoint/2010/main" val="2129244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626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267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626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21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T3-12-Video">
            <a:hlinkClick r:id="" action="ppaction://media"/>
            <a:extLst>
              <a:ext uri="{FF2B5EF4-FFF2-40B4-BE49-F238E27FC236}">
                <a16:creationId xmlns:a16="http://schemas.microsoft.com/office/drawing/2014/main" id="{EB48B472-E529-4808-88C7-C5EBB0CA4D0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6537" y="541062"/>
            <a:ext cx="9503298" cy="54864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0207989-98BA-4533-AC0C-5D151684EA26}"/>
              </a:ext>
            </a:extLst>
          </p:cNvPr>
          <p:cNvSpPr txBox="1">
            <a:spLocks/>
          </p:cNvSpPr>
          <p:nvPr/>
        </p:nvSpPr>
        <p:spPr>
          <a:xfrm>
            <a:off x="838200" y="1"/>
            <a:ext cx="10515600" cy="658368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lvl1pPr>
              <a:defRPr sz="2400" b="1" i="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US" sz="2800" b="0" kern="0" dirty="0">
                <a:latin typeface="Arial" panose="020B0604020202020204" pitchFamily="34" charset="0"/>
                <a:cs typeface="Arial" panose="020B0604020202020204" pitchFamily="34" charset="0"/>
              </a:rPr>
              <a:t>Gas Escaping Between Flange and Disk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E4F727F-2C79-41B9-BBBA-CE09BB098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C8337-2617-4A9E-BDAB-824D967E6C07}" type="slidenum">
              <a:rPr lang="en-US" smtClean="0"/>
              <a:t>35</a:t>
            </a:fld>
            <a:endParaRPr lang="en-US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0B561ED7-80BE-2623-C55A-EF6D057B30B6}"/>
              </a:ext>
            </a:extLst>
          </p:cNvPr>
          <p:cNvSpPr txBox="1">
            <a:spLocks/>
          </p:cNvSpPr>
          <p:nvPr/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ASTM Committees E08 on Fatigue and Fracture and E28 on Mechanical Testing</a:t>
            </a:r>
          </a:p>
        </p:txBody>
      </p:sp>
    </p:spTree>
    <p:extLst>
      <p:ext uri="{BB962C8B-B14F-4D97-AF65-F5344CB8AC3E}">
        <p14:creationId xmlns:p14="http://schemas.microsoft.com/office/powerpoint/2010/main" val="2837121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C01927C-9D16-F6DF-8AB3-328AFBCB4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658368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Lessons Learned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BF0FDA-89CB-166B-17F6-16E978DE7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58333"/>
            <a:ext cx="10515600" cy="5118630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Anticipate what is needed to be measured in addition to what is requested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Boundary conditions are critical</a:t>
            </a:r>
          </a:p>
          <a:p>
            <a:pPr marL="0" indent="0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Follow the iDICs best practice guide for reporting results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(https://www.idics.org/guide/)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5A2E41-071A-8929-7A36-C0880CFE9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ASTM Committees E08 on Fatigue and Fracture and E28 on Mechanical Testing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50817C-1B4D-FD76-01CD-A102735FF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EF5B0-9437-4E19-A09F-BEF5440DA0E2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4319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30DDFF0-7137-34E7-BA20-24F49852C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658368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Contact Information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183FC8-18C5-61E9-334B-5142A08C5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ASTM Committees E08 on Fatigue and Fracture and E28 on Mechanical Testing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5AF002-DA84-9489-A46A-2124D37A5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EF5B0-9437-4E19-A09F-BEF5440DA0E2}" type="slidenum">
              <a:rPr lang="en-US" smtClean="0"/>
              <a:t>37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0A4DCE-5891-407C-B688-4EAF402C3A5C}"/>
              </a:ext>
            </a:extLst>
          </p:cNvPr>
          <p:cNvSpPr txBox="1"/>
          <p:nvPr/>
        </p:nvSpPr>
        <p:spPr>
          <a:xfrm>
            <a:off x="2654994" y="1381125"/>
            <a:ext cx="6882012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David S. Dawicke</a:t>
            </a:r>
          </a:p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Senior Scientist</a:t>
            </a:r>
          </a:p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Analytical Services and Material, Inc.</a:t>
            </a:r>
          </a:p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107 Research Dr.</a:t>
            </a:r>
          </a:p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Hampton, VA 23666</a:t>
            </a:r>
          </a:p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dave@asm-usa.com</a:t>
            </a:r>
          </a:p>
        </p:txBody>
      </p:sp>
    </p:spTree>
    <p:extLst>
      <p:ext uri="{BB962C8B-B14F-4D97-AF65-F5344CB8AC3E}">
        <p14:creationId xmlns:p14="http://schemas.microsoft.com/office/powerpoint/2010/main" val="27509325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25400">
          <a:solidFill>
            <a:schemeClr val="bg1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799</TotalTime>
  <Words>2237</Words>
  <Application>Microsoft Office PowerPoint</Application>
  <PresentationFormat>Widescreen</PresentationFormat>
  <Paragraphs>414</Paragraphs>
  <Slides>37</Slides>
  <Notes>0</Notes>
  <HiddenSlides>0</HiddenSlides>
  <MMClips>10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Arial</vt:lpstr>
      <vt:lpstr>Calibri</vt:lpstr>
      <vt:lpstr>Calibri Light</vt:lpstr>
      <vt:lpstr>Symbol</vt:lpstr>
      <vt:lpstr>Office Theme</vt:lpstr>
      <vt:lpstr>Digital Image Correlation Applications at NASA Langley Research Center (1990 to 2025)</vt:lpstr>
      <vt:lpstr>NASA LaRC James H. Starnes Structures Lab, B1148</vt:lpstr>
      <vt:lpstr>NASA LaRC Fatigue and Fracture Lab, B1205</vt:lpstr>
      <vt:lpstr>Other NASA and non-NASA Facilities Supported</vt:lpstr>
      <vt:lpstr>LaRC B1148/B1205 DIC Team</vt:lpstr>
      <vt:lpstr>1990’s – “What are all these dots for?”</vt:lpstr>
      <vt:lpstr>2D DIC for Measuring Crack Tip Opening Angle (1993)</vt:lpstr>
      <vt:lpstr>3D DIC for Structural Deformations and Strains (~1996) J. D. Helm, M. A. Sutton, and S. R. McNeill</vt:lpstr>
      <vt:lpstr>2000’s – Getting our Feet Wet</vt:lpstr>
      <vt:lpstr>Composite Testing (2004 – 2008)</vt:lpstr>
      <vt:lpstr>Shell Buckling Knockdown Factor (SBKF) (2007 – 2015)</vt:lpstr>
      <vt:lpstr>SBKD Large Test Camera Placement at NASA MSFC</vt:lpstr>
      <vt:lpstr>SBKF Data Visualization</vt:lpstr>
      <vt:lpstr>2010’s – Have Cameras, Will Travel</vt:lpstr>
      <vt:lpstr>Frangible Joint (FJ) Explosive Tests (2014 – 2018)</vt:lpstr>
      <vt:lpstr>Example of FJ DIC (2,000,000 fps)</vt:lpstr>
      <vt:lpstr>Example of FJ DIC (2,000,000 fps), shown in 3D</vt:lpstr>
      <vt:lpstr>Comparison of Independent Measurement Methods</vt:lpstr>
      <vt:lpstr>Passive Aeroelastic Tailored (PAT) Wing Test (2017)</vt:lpstr>
      <vt:lpstr>Top View Displacement (Rigid Body Motion Removed)</vt:lpstr>
      <vt:lpstr>Fixture Movement</vt:lpstr>
      <vt:lpstr>Damage Tolerance Testing of a Large Grain Material (2017 – 2019)</vt:lpstr>
      <vt:lpstr>Strain Localization &amp; Grain Structure</vt:lpstr>
      <vt:lpstr>Mars 2020 Rover Heat Shield (2018)</vt:lpstr>
      <vt:lpstr>DIC Setup</vt:lpstr>
      <vt:lpstr>Stitched DIC and Analysis Predictions at a Constant Pressure</vt:lpstr>
      <vt:lpstr>Mars 2020 Rover Heat Shield Findings and Ramifications</vt:lpstr>
      <vt:lpstr>Ascent Cover Separation System Test (2019)</vt:lpstr>
      <vt:lpstr>2020’s – DIC Becomes Routine</vt:lpstr>
      <vt:lpstr>Hypergolic Engine Pressure Spike Simulation (2022)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Lessons Learned</vt:lpstr>
      <vt:lpstr>Contact Information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Image Correlation Applications at NASA Langley Research Center (1990 to 2025)</dc:title>
  <dc:creator>Dawicke, David S. (LARC-D309)[RSES]</dc:creator>
  <cp:lastModifiedBy>Leone, Frank (LARC-D309)</cp:lastModifiedBy>
  <cp:revision>30</cp:revision>
  <dcterms:created xsi:type="dcterms:W3CDTF">2025-01-31T16:48:02Z</dcterms:created>
  <dcterms:modified xsi:type="dcterms:W3CDTF">2025-04-11T17:38:09Z</dcterms:modified>
</cp:coreProperties>
</file>