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6" r:id="rId1"/>
    <p:sldMasterId id="2147483702" r:id="rId2"/>
  </p:sldMasterIdLst>
  <p:notesMasterIdLst>
    <p:notesMasterId r:id="rId19"/>
  </p:notesMasterIdLst>
  <p:handoutMasterIdLst>
    <p:handoutMasterId r:id="rId20"/>
  </p:handoutMasterIdLst>
  <p:sldIdLst>
    <p:sldId id="15993" r:id="rId3"/>
    <p:sldId id="16018" r:id="rId4"/>
    <p:sldId id="16035" r:id="rId5"/>
    <p:sldId id="15932" r:id="rId6"/>
    <p:sldId id="15854" r:id="rId7"/>
    <p:sldId id="16016" r:id="rId8"/>
    <p:sldId id="16026" r:id="rId9"/>
    <p:sldId id="15939" r:id="rId10"/>
    <p:sldId id="25699" r:id="rId11"/>
    <p:sldId id="16027" r:id="rId12"/>
    <p:sldId id="16022" r:id="rId13"/>
    <p:sldId id="16036" r:id="rId14"/>
    <p:sldId id="16033" r:id="rId15"/>
    <p:sldId id="15959" r:id="rId16"/>
    <p:sldId id="16008" r:id="rId17"/>
    <p:sldId id="1602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744" userDrawn="1">
          <p15:clr>
            <a:srgbClr val="A4A3A4"/>
          </p15:clr>
        </p15:guide>
        <p15:guide id="5" orient="horz" userDrawn="1">
          <p15:clr>
            <a:srgbClr val="A4A3A4"/>
          </p15:clr>
        </p15:guide>
        <p15:guide id="7" pos="3552" userDrawn="1">
          <p15:clr>
            <a:srgbClr val="A4A3A4"/>
          </p15:clr>
        </p15:guide>
        <p15:guide id="8" pos="56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7518567-BD56-D25B-7E94-F082D367E3AF}" name="Payne, Collin P. (ARC-RS)[MILLENNIUM ENGINEERING &amp; INTEGRATION CO]" initials="PCP(RE&amp;IC" userId="S::cppayne@ndc.nasa.gov::6c483cf3-cb87-432d-b0db-988ff841e03b" providerId="AD"/>
  <p188:author id="{634D72DA-411A-21E5-BFAA-82AEC2806712}" name="Ticknor, Rachel (ARC-RM)[MILLENNIUM ENGINEERING &amp; INTEGRATION CO]" initials="TR(RE&amp;IC" userId="S::rticknor@ndc.nasa.gov::19161ed6-9599-4c4f-adb8-70c78fe298b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51"/>
    <a:srgbClr val="A58460"/>
    <a:srgbClr val="00FA00"/>
    <a:srgbClr val="F3AB79"/>
    <a:srgbClr val="1A1AF0"/>
    <a:srgbClr val="E4995A"/>
    <a:srgbClr val="145386"/>
    <a:srgbClr val="CDD6E5"/>
    <a:srgbClr val="E8ECF2"/>
    <a:srgbClr val="1B6E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4E3BE4-D99F-5245-B336-E32581DE8DCF}" v="19" dt="2025-04-21T17:55:49.4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7" autoAdjust="0"/>
    <p:restoredTop sz="96327" autoAdjust="0"/>
  </p:normalViewPr>
  <p:slideViewPr>
    <p:cSldViewPr>
      <p:cViewPr varScale="1">
        <p:scale>
          <a:sx n="121" d="100"/>
          <a:sy n="121" d="100"/>
        </p:scale>
        <p:origin x="176" y="328"/>
      </p:cViewPr>
      <p:guideLst>
        <p:guide orient="horz" pos="4320"/>
        <p:guide pos="3840"/>
        <p:guide orient="horz" pos="3744"/>
        <p:guide orient="horz"/>
        <p:guide pos="3552"/>
        <p:guide pos="5664"/>
      </p:guideLst>
    </p:cSldViewPr>
  </p:slideViewPr>
  <p:outlineViewPr>
    <p:cViewPr>
      <p:scale>
        <a:sx n="33" d="100"/>
        <a:sy n="33" d="100"/>
      </p:scale>
      <p:origin x="0" y="-172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24"/>
    </p:cViewPr>
  </p:sorterViewPr>
  <p:notesViewPr>
    <p:cSldViewPr showGuides="1">
      <p:cViewPr varScale="1">
        <p:scale>
          <a:sx n="130" d="100"/>
          <a:sy n="130" d="100"/>
        </p:scale>
        <p:origin x="5488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8/10/relationships/authors" Target="authors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5F9FE6-C31D-4A10-A629-C672700A50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23F85-EF74-4188-9099-1D839D59A3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899F76-6D8E-40C5-8751-54ADC8DE07E4}" type="datetimeFigureOut">
              <a:rPr lang="en-US" smtClean="0"/>
              <a:t>4/21/25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8C17B5-7CD9-4B8D-8556-D7559931EF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E5067-9FC2-49D9-BF4E-D88EFB9040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9FBFD-B0EB-4733-95B0-22C41BE58C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79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410B7-47AF-478E-8338-E1E6A91EBE07}" type="datetimeFigureOut">
              <a:rPr lang="en-US" smtClean="0"/>
              <a:t>4/21/25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7FF23-30AE-4844-ADCD-9A1704374A4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004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7FF23-30AE-4844-ADCD-9A1704374A4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8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6B70E-C3E2-66A3-95E4-E7A2ED94F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D557B4-674F-5F2B-7C29-B6794BDA8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BED5A-EA8D-64F1-BB8C-F0FA8E32E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39115-A69C-CDB1-14E0-FCEE51E70A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953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6B70E-C3E2-66A3-95E4-E7A2ED94F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D557B4-674F-5F2B-7C29-B6794BDA84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0BED5A-EA8D-64F1-BB8C-F0FA8E32EA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139115-A69C-CDB1-14E0-FCEE51E70A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1953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7490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7FF23-30AE-4844-ADCD-9A1704374A4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482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F2FBF-E336-2347-D362-3DA1D9DD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AE0C2-289C-3A02-9888-47E6BE9125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983509-260B-16A1-8974-E5E3E977EF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01D46-B13B-BD3B-44A6-471EB43DC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7793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94751-9554-8A98-0B46-8FB5DC0B5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EF9AD-CE36-47E3-1CA9-BB65390D44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3C27F8-C340-B085-F983-5A59CF942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231A6-8121-657D-D7D3-A2CB6D0A2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0594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29265C4-BF9F-C44A-980C-8F55B8BAEC7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7556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E08EC-DD64-C7C0-6A67-C177ABE29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21AC19-67A9-B74A-AAD6-32AF944BBC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122E6-DAC2-AC34-16B0-D475EFFA6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FD33E-D68C-F998-6521-92C18EA23D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1124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68BE7D-2985-A41A-0FAD-C3195739D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41F21-31EF-1CF3-F421-C58176C844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4C9D17-B8B8-36BD-E163-B5D1E71B2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5883A-9F75-E4FA-985F-E7BA25D1FD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20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94751-9554-8A98-0B46-8FB5DC0B5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7EF9AD-CE36-47E3-1CA9-BB65390D44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3C27F8-C340-B085-F983-5A59CF9422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6231A6-8121-657D-D7D3-A2CB6D0A2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5044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E802-033F-EBBA-9A82-0A42B7FFD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05B546-18C3-2456-3F31-EE04034AF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1D3B82-5959-D4B5-179E-4FF86762F2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3392C-B033-030E-E491-37FA6EAADA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8263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97EFE-8391-6931-5754-2B2B11BB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6A3D1C-0BE2-D1F6-F9A0-5B7CA65B4C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4E0128-4813-ABE5-04B4-C3F9080C5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2425" lvl="2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400" b="1" kern="100" dirty="0">
                <a:solidFill>
                  <a:srgbClr val="E4995A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Working collaboratively </a:t>
            </a:r>
            <a:r>
              <a:rPr lang="en-US" sz="2400" b="1" kern="100" dirty="0">
                <a:solidFill>
                  <a:srgbClr val="145386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allows Directorates to:</a:t>
            </a:r>
          </a:p>
          <a:p>
            <a:pPr marL="9525" lvl="2" indent="0">
              <a:spcBef>
                <a:spcPts val="0"/>
              </a:spcBef>
              <a:buFont typeface="System Font Regular"/>
              <a:buNone/>
            </a:pPr>
            <a:endParaRPr lang="en-US" sz="2400" kern="100" dirty="0">
              <a:solidFill>
                <a:srgbClr val="145386"/>
              </a:solidFill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8975" lvl="3" indent="-219075">
              <a:spcBef>
                <a:spcPts val="0"/>
              </a:spcBef>
              <a:buFontTx/>
              <a:buChar char="-"/>
            </a:pPr>
            <a:r>
              <a:rPr lang="en-US" sz="2400" kern="100" dirty="0">
                <a:solidFill>
                  <a:srgbClr val="145386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Develop an integrated research plan</a:t>
            </a:r>
          </a:p>
          <a:p>
            <a:pPr marL="469900" lvl="3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400" kern="100" dirty="0">
              <a:solidFill>
                <a:srgbClr val="145386"/>
              </a:solidFill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8975" lvl="3" indent="-219075">
              <a:spcBef>
                <a:spcPts val="0"/>
              </a:spcBef>
              <a:buFontTx/>
              <a:buChar char="-"/>
            </a:pPr>
            <a:r>
              <a:rPr lang="en-US" sz="2400" kern="100" dirty="0">
                <a:solidFill>
                  <a:srgbClr val="145386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Leverage resources and results </a:t>
            </a:r>
          </a:p>
          <a:p>
            <a:pPr marL="688975" lvl="3" indent="-219075">
              <a:spcBef>
                <a:spcPts val="0"/>
              </a:spcBef>
              <a:buFontTx/>
              <a:buChar char="-"/>
            </a:pPr>
            <a:endParaRPr lang="en-US" sz="2400" kern="100" dirty="0">
              <a:solidFill>
                <a:srgbClr val="145386"/>
              </a:solidFill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8975" lvl="3" indent="-219075">
              <a:spcBef>
                <a:spcPts val="0"/>
              </a:spcBef>
              <a:buFontTx/>
              <a:buChar char="-"/>
            </a:pPr>
            <a:r>
              <a:rPr lang="en-US" sz="2400" dirty="0">
                <a:solidFill>
                  <a:srgbClr val="145386"/>
                </a:solidFill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Reach goals faster</a:t>
            </a:r>
          </a:p>
          <a:p>
            <a:pPr marL="688975" lvl="3" indent="-219075">
              <a:spcBef>
                <a:spcPts val="0"/>
              </a:spcBef>
              <a:buFontTx/>
              <a:buChar char="-"/>
            </a:pPr>
            <a:endParaRPr lang="en-US" sz="2400" dirty="0">
              <a:solidFill>
                <a:srgbClr val="145386"/>
              </a:solidFill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688975" lvl="3" indent="-219075">
              <a:spcBef>
                <a:spcPts val="0"/>
              </a:spcBef>
              <a:buFontTx/>
              <a:buChar char="-"/>
            </a:pPr>
            <a:r>
              <a:rPr lang="en-US" sz="2400" dirty="0">
                <a:solidFill>
                  <a:srgbClr val="145386"/>
                </a:solidFill>
                <a:latin typeface="+mn-lt"/>
                <a:cs typeface="Times New Roman" panose="02020603050405020304" pitchFamily="18" charset="0"/>
              </a:rPr>
              <a:t>Foster communications between directorates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0297F-0A1B-DC73-D279-51EC30AC3C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6454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0501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4ADA65-0E2B-1B40-A5C1-34C580A9F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88B3B6-E818-3172-5EFA-B106801E3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A23E6D-F4A7-7845-F081-2EF559063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03538-41DA-F743-C802-94797DA6B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76985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F2FBF-E336-2347-D362-3DA1D9DD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8AE0C2-289C-3A02-9888-47E6BE9125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983509-260B-16A1-8974-E5E3E977EF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01D46-B13B-BD3B-44A6-471EB43DC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87FF23-30AE-4844-ADCD-9A1704374A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2123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577DBF-E09A-9F43-802B-8371EA9C0B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" r="22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9" name="Picture 8" descr="Qr code&#10;&#10;Description automatically generated">
            <a:extLst>
              <a:ext uri="{FF2B5EF4-FFF2-40B4-BE49-F238E27FC236}">
                <a16:creationId xmlns:a16="http://schemas.microsoft.com/office/drawing/2014/main" id="{16AB14B6-C8BB-30B0-89A8-A4A56C7F3B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46" y="5716486"/>
            <a:ext cx="938867" cy="9388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EF719D-46FA-47D4-81B9-C8245990A51A}"/>
              </a:ext>
            </a:extLst>
          </p:cNvPr>
          <p:cNvSpPr txBox="1"/>
          <p:nvPr userDrawn="1"/>
        </p:nvSpPr>
        <p:spPr>
          <a:xfrm>
            <a:off x="411646" y="381000"/>
            <a:ext cx="49092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chemeClr val="bg1"/>
                </a:solidFill>
                <a:latin typeface="Myriad Pro" panose="020B0503030403020204" pitchFamily="34" charset="0"/>
              </a:rPr>
              <a:t>SpinSat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B15E730-F0A2-0426-274F-A574DD5AEF9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029200" y="685800"/>
            <a:ext cx="5414922" cy="99060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E49A5A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1BF0807-D8C7-1BE8-B693-3A99D4A204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535962" y="4973174"/>
            <a:ext cx="3429000" cy="366269"/>
          </a:xfrm>
        </p:spPr>
        <p:txBody>
          <a:bodyPr>
            <a:noAutofit/>
          </a:bodyPr>
          <a:lstStyle>
            <a:lvl1pPr marL="0" indent="0">
              <a:buNone/>
              <a:defRPr sz="2200" b="1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Presenters Name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41480F6-2DF3-012C-8282-EC0C46B6F15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535595" y="5360334"/>
            <a:ext cx="3429000" cy="868653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Myriad Pro" panose="020B05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Presenters 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771A520-EC83-BD84-C313-E5EB881D3A0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484346" y="5794660"/>
            <a:ext cx="6440454" cy="938867"/>
          </a:xfrm>
        </p:spPr>
        <p:txBody>
          <a:bodyPr anchor="b">
            <a:normAutofit/>
          </a:bodyPr>
          <a:lstStyle>
            <a:lvl1pPr marL="0" indent="0">
              <a:buNone/>
              <a:defRPr sz="1800" b="0" i="1">
                <a:solidFill>
                  <a:srgbClr val="C7E7F3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email address</a:t>
            </a:r>
          </a:p>
          <a:p>
            <a:pPr lvl="0"/>
            <a:r>
              <a:rPr lang="en-US" dirty="0"/>
              <a:t>Website link</a:t>
            </a:r>
          </a:p>
        </p:txBody>
      </p:sp>
    </p:spTree>
    <p:extLst>
      <p:ext uri="{BB962C8B-B14F-4D97-AF65-F5344CB8AC3E}">
        <p14:creationId xmlns:p14="http://schemas.microsoft.com/office/powerpoint/2010/main" val="1816731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00199"/>
            <a:ext cx="9144000" cy="190976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chemeClr val="accent4"/>
                </a:solidFill>
                <a:latin typeface="Myriad Pro Light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DBCF5B3-A88F-06CA-1B7C-D7C3CA99E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5449833-4775-F2E0-B19C-FA77D4619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3F5E28B-73FF-1F81-D7E3-D08A563CF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1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>
            <a:alpha val="55186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310019"/>
            <a:ext cx="8915400" cy="854075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15775-6A24-66B1-BA62-1BD8EE956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4892EF-F07A-91F2-C8E7-CF48EB938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B729525-8D9A-E3A7-5B0C-61E6CA4663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0672016-A8D3-396B-5443-5EA3F0AAA7E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2128837"/>
            <a:ext cx="10972800" cy="4043363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/>
            </a:lvl3pPr>
            <a:lvl4pPr>
              <a:defRPr sz="1600">
                <a:solidFill>
                  <a:schemeClr val="accent5"/>
                </a:solidFill>
              </a:defRPr>
            </a:lvl4pPr>
            <a:lvl5pPr>
              <a:defRPr sz="1600"/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US" sz="2000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B9BBABC-B75B-7ECF-A33B-0610BF8992E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9600" y="1640343"/>
            <a:ext cx="10972800" cy="39007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6pPr marL="2286000" indent="0">
              <a:buNone/>
              <a:defRPr/>
            </a:lvl6pPr>
          </a:lstStyle>
          <a:p>
            <a:r>
              <a:rPr lang="en-US" b="1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437218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0600" y="319543"/>
            <a:ext cx="8915400" cy="854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C45C-5765-455E-B7DE-AC05C3ECA80E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6E12914-B242-F9F6-F096-A7D899EF5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10972800" cy="1268910"/>
          </a:xfrm>
          <a:solidFill>
            <a:schemeClr val="bg1"/>
          </a:solidFill>
        </p:spPr>
        <p:txBody>
          <a:bodyPr/>
          <a:lstStyle>
            <a:lvl1pPr>
              <a:defRPr sz="22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accent5"/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 marL="523875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AFBDF3D-AE0D-FA08-3FBE-F4031729394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9600" y="1622880"/>
            <a:ext cx="10972800" cy="39007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F83F09B-EF3A-446B-5B09-EB08BD8F32A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09600" y="4048095"/>
            <a:ext cx="10972800" cy="1271016"/>
          </a:xfrm>
          <a:solidFill>
            <a:schemeClr val="bg1"/>
          </a:solidFill>
        </p:spPr>
        <p:txBody>
          <a:bodyPr/>
          <a:lstStyle>
            <a:lvl1pPr>
              <a:defRPr sz="22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accent5"/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 marL="523875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E231081-8999-BDED-7FDF-235CA3D40E2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09600" y="3579495"/>
            <a:ext cx="10972800" cy="39007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4DBAA73-8E95-33DF-9613-BD4D9E73943C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09600" y="5471970"/>
            <a:ext cx="10972800" cy="7315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 i="0">
                <a:solidFill>
                  <a:schemeClr val="accent2"/>
                </a:solidFill>
              </a:defRPr>
            </a:lvl1pPr>
            <a:lvl2pPr marL="179387" indent="0">
              <a:buNone/>
              <a:defRPr sz="2000"/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Supporting text, this box will expand in width and height.</a:t>
            </a:r>
          </a:p>
        </p:txBody>
      </p:sp>
    </p:spTree>
    <p:extLst>
      <p:ext uri="{BB962C8B-B14F-4D97-AF65-F5344CB8AC3E}">
        <p14:creationId xmlns:p14="http://schemas.microsoft.com/office/powerpoint/2010/main" val="926566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589463"/>
            <a:ext cx="10972800" cy="15827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858BA0-B86B-B2B9-5A78-C1718BFAE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B577B30-ADAE-6405-9DD1-685F92A58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AC404B2-8C23-6C46-F4B3-8CDCBC167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2B0CA33F-C19A-37AC-6077-91157C1C2D48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609600" y="1600200"/>
            <a:ext cx="10972800" cy="2989263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Object</a:t>
            </a:r>
          </a:p>
        </p:txBody>
      </p:sp>
    </p:spTree>
    <p:extLst>
      <p:ext uri="{BB962C8B-B14F-4D97-AF65-F5344CB8AC3E}">
        <p14:creationId xmlns:p14="http://schemas.microsoft.com/office/powerpoint/2010/main" val="3098083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2E2BD1E-3BA7-FA80-8F79-F24674E213C1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1612106"/>
            <a:ext cx="5410200" cy="456009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 marL="400050" indent="-225425">
              <a:tabLst/>
              <a:defRPr sz="2000"/>
            </a:lvl2pPr>
            <a:lvl3pPr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12106"/>
            <a:ext cx="5410200" cy="456009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 marL="400050" indent="-225425">
              <a:tabLst/>
              <a:defRPr sz="2000"/>
            </a:lvl2pPr>
            <a:lvl3pPr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E5487C-0692-4019-9F47-C3B6F30D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EB96391-0A60-6B24-8C2B-F9CBAF459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1451B01-61AE-221E-5384-50DB0AA7D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881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12106"/>
            <a:ext cx="5410200" cy="4560094"/>
          </a:xfrm>
        </p:spPr>
        <p:txBody>
          <a:bodyPr>
            <a:noAutofit/>
          </a:bodyPr>
          <a:lstStyle>
            <a:lvl1pPr marL="342900" indent="-342900" algn="just">
              <a:buFont typeface="Arial" panose="020B0604020202020204" pitchFamily="34" charset="0"/>
              <a:buChar char="•"/>
              <a:defRPr sz="2200"/>
            </a:lvl1pPr>
            <a:lvl2pPr marL="400050" indent="-225425" algn="just">
              <a:tabLst/>
              <a:defRPr sz="2000"/>
            </a:lvl2pPr>
            <a:lvl3pPr algn="l"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E5487C-0692-4019-9F47-C3B6F30D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EB96391-0A60-6B24-8C2B-F9CBAF459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1451B01-61AE-221E-5384-50DB0AA7D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B93E2C-4B8F-8D07-6D25-EC6EA5A6D5E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599" y="1612106"/>
            <a:ext cx="5410199" cy="4560094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Object</a:t>
            </a:r>
          </a:p>
        </p:txBody>
      </p:sp>
    </p:spTree>
    <p:extLst>
      <p:ext uri="{BB962C8B-B14F-4D97-AF65-F5344CB8AC3E}">
        <p14:creationId xmlns:p14="http://schemas.microsoft.com/office/powerpoint/2010/main" val="4015047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ex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12106"/>
            <a:ext cx="5410200" cy="4560094"/>
          </a:xfrm>
        </p:spPr>
        <p:txBody>
          <a:bodyPr>
            <a:noAutofit/>
          </a:bodyPr>
          <a:lstStyle>
            <a:lvl1pPr marL="342900" indent="-342900" algn="just">
              <a:buFont typeface="Arial" panose="020B0604020202020204" pitchFamily="34" charset="0"/>
              <a:buChar char="•"/>
              <a:defRPr sz="2200"/>
            </a:lvl1pPr>
            <a:lvl2pPr marL="400050" indent="-225425" algn="just">
              <a:tabLst/>
              <a:defRPr sz="2000"/>
            </a:lvl2pPr>
            <a:lvl3pPr algn="l">
              <a:defRPr sz="1800"/>
            </a:lvl3pPr>
            <a:lvl4pPr>
              <a:defRPr sz="17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E5487C-0692-4019-9F47-C3B6F30D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EB96391-0A60-6B24-8C2B-F9CBAF459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1451B01-61AE-221E-5384-50DB0AA7D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B93E2C-4B8F-8D07-6D25-EC6EA5A6D5E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599" y="1612106"/>
            <a:ext cx="5410199" cy="4560094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Object</a:t>
            </a:r>
          </a:p>
        </p:txBody>
      </p:sp>
    </p:spTree>
    <p:extLst>
      <p:ext uri="{BB962C8B-B14F-4D97-AF65-F5344CB8AC3E}">
        <p14:creationId xmlns:p14="http://schemas.microsoft.com/office/powerpoint/2010/main" val="3545335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tex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B93E2C-4B8F-8D07-6D25-EC6EA5A6D5E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172200" y="1612106"/>
            <a:ext cx="5410199" cy="4560094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Object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12106"/>
            <a:ext cx="5410200" cy="4560094"/>
          </a:xfrm>
        </p:spPr>
        <p:txBody>
          <a:bodyPr>
            <a:noAutofit/>
          </a:bodyPr>
          <a:lstStyle>
            <a:lvl1pPr marL="342900" indent="-342900" algn="just">
              <a:buFont typeface="Arial" panose="020B0604020202020204" pitchFamily="34" charset="0"/>
              <a:buChar char="•"/>
              <a:defRPr sz="2200"/>
            </a:lvl1pPr>
            <a:lvl2pPr marL="400050" indent="-225425" algn="just">
              <a:tabLst/>
              <a:defRPr sz="2000"/>
            </a:lvl2pPr>
            <a:lvl3pPr algn="l">
              <a:defRPr sz="1800"/>
            </a:lvl3pPr>
            <a:lvl4pPr>
              <a:defRPr sz="17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E5487C-0692-4019-9F47-C3B6F30D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EB96391-0A60-6B24-8C2B-F9CBAF459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1451B01-61AE-221E-5384-50DB0AA7D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51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597820"/>
            <a:ext cx="54102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97820"/>
            <a:ext cx="54102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304DCE1-DF21-C59A-7A1E-254F0F29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9B9FC07-FBF3-8FA2-1782-92DE4057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C3B2126-AEFF-622D-8D18-6455ACC38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5329E71-0491-0414-D731-F2ADBAB953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8915400" cy="854075"/>
          </a:xfrm>
          <a:prstGeom prst="rect">
            <a:avLst/>
          </a:prstGeo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F5DB039-B282-F3E4-8B65-5431ABF603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14600"/>
            <a:ext cx="5410200" cy="36576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 marL="400050" indent="-225425">
              <a:tabLst/>
              <a:defRPr sz="2000"/>
            </a:lvl2pPr>
            <a:lvl3pPr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A322115-55B5-1201-784A-B0FC8446C05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9600" y="2514600"/>
            <a:ext cx="5410200" cy="36576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 marL="400050" indent="-225425">
              <a:tabLst/>
              <a:defRPr sz="2000"/>
            </a:lvl2pPr>
            <a:lvl3pPr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5627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Heav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C45C-5765-455E-B7DE-AC05C3ECA80E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7BAC7A-8BE6-C7F3-393E-377C4C5A2D86}"/>
              </a:ext>
            </a:extLst>
          </p:cNvPr>
          <p:cNvSpPr/>
          <p:nvPr userDrawn="1"/>
        </p:nvSpPr>
        <p:spPr>
          <a:xfrm>
            <a:off x="609600" y="1768474"/>
            <a:ext cx="10972800" cy="1365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17D62D9-7EA8-F67F-A45D-1DF49AD15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10972800" cy="4191000"/>
          </a:xfrm>
          <a:solidFill>
            <a:schemeClr val="bg1"/>
          </a:solidFill>
          <a:ln>
            <a:noFill/>
          </a:ln>
        </p:spPr>
        <p:txBody>
          <a:bodyPr tIns="91440"/>
          <a:lstStyle>
            <a:lvl1pPr marL="0" indent="0">
              <a:buFont typeface="Arial" panose="020B0604020202020204" pitchFamily="34" charset="0"/>
              <a:buNone/>
              <a:tabLst/>
              <a:defRPr sz="2000">
                <a:solidFill>
                  <a:schemeClr val="tx2"/>
                </a:solidFill>
              </a:defRPr>
            </a:lvl1pPr>
            <a:lvl2pPr>
              <a:defRPr sz="2000" i="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5"/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34125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_Text Heav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C45C-5765-455E-B7DE-AC05C3ECA80E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7BAC7A-8BE6-C7F3-393E-377C4C5A2D86}"/>
              </a:ext>
            </a:extLst>
          </p:cNvPr>
          <p:cNvSpPr/>
          <p:nvPr userDrawn="1"/>
        </p:nvSpPr>
        <p:spPr>
          <a:xfrm>
            <a:off x="609600" y="1768474"/>
            <a:ext cx="10972800" cy="1365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1983ECD-4D48-96AB-84BE-38AA91775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10972800" cy="4191000"/>
          </a:xfrm>
          <a:solidFill>
            <a:schemeClr val="bg1"/>
          </a:solidFill>
          <a:ln>
            <a:noFill/>
          </a:ln>
        </p:spPr>
        <p:txBody>
          <a:bodyPr tIns="91440" numCol="2" spcCol="274320"/>
          <a:lstStyle>
            <a:lvl1pPr marL="0" indent="0">
              <a:buFont typeface="Arial" panose="020B0604020202020204" pitchFamily="34" charset="0"/>
              <a:buNone/>
              <a:tabLst/>
              <a:defRPr sz="2000">
                <a:solidFill>
                  <a:schemeClr val="tx2"/>
                </a:solidFill>
              </a:defRPr>
            </a:lvl1pPr>
            <a:lvl2pPr>
              <a:defRPr sz="2000" i="1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accent5"/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679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8B0E13A-478F-60BC-6039-651E3BAF0F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72804AC-81BD-079C-416D-B57F360B8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F128B80-B30A-FDF7-93C6-3D12507C4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0848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CC45C-5765-455E-B7DE-AC05C3ECA80E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7BAC7A-8BE6-C7F3-393E-377C4C5A2D86}"/>
              </a:ext>
            </a:extLst>
          </p:cNvPr>
          <p:cNvSpPr/>
          <p:nvPr userDrawn="1"/>
        </p:nvSpPr>
        <p:spPr>
          <a:xfrm>
            <a:off x="609600" y="1768474"/>
            <a:ext cx="10972800" cy="1365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19083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F128B80-B30A-FDF7-93C6-3D12507C4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757521-2621-F5F1-0D50-0083EFDE262D}"/>
              </a:ext>
            </a:extLst>
          </p:cNvPr>
          <p:cNvSpPr/>
          <p:nvPr userDrawn="1"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224B71-5DFA-360B-A442-A5BFE5530240}"/>
              </a:ext>
            </a:extLst>
          </p:cNvPr>
          <p:cNvSpPr txBox="1"/>
          <p:nvPr userDrawn="1"/>
        </p:nvSpPr>
        <p:spPr>
          <a:xfrm>
            <a:off x="1905000" y="6354246"/>
            <a:ext cx="838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Click here to add alternate footer message</a:t>
            </a:r>
          </a:p>
        </p:txBody>
      </p:sp>
    </p:spTree>
    <p:extLst>
      <p:ext uri="{BB962C8B-B14F-4D97-AF65-F5344CB8AC3E}">
        <p14:creationId xmlns:p14="http://schemas.microsoft.com/office/powerpoint/2010/main" val="3807338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92AC-79C6-421A-9618-EDF1BFB04CB0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760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2D4D9EF2-6400-D6E2-7374-A663E3C9B4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25"/>
          <a:stretch/>
        </p:blipFill>
        <p:spPr>
          <a:xfrm>
            <a:off x="0" y="0"/>
            <a:ext cx="12192000" cy="6172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10742612" cy="611188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371600"/>
            <a:ext cx="5105401" cy="464820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D3410F18-9AD9-023D-E125-B92D62A31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77000" y="1363662"/>
            <a:ext cx="4878388" cy="4648200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18447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Slide 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E20DA180-A848-67A0-FC06-44F1B4AE85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0" r="38799"/>
          <a:stretch/>
        </p:blipFill>
        <p:spPr>
          <a:xfrm>
            <a:off x="0" y="0"/>
            <a:ext cx="57912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4876800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000">
                <a:solidFill>
                  <a:srgbClr val="E49A5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12C10E0-103D-1E7B-A54C-20F7FD453A3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958328" y="990600"/>
            <a:ext cx="5624072" cy="4878388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Table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B9EF2-1289-041C-CA02-9B1B121C058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958328" y="5943600"/>
            <a:ext cx="5624072" cy="228600"/>
          </a:xfrm>
        </p:spPr>
        <p:txBody>
          <a:bodyPr anchor="ctr"/>
          <a:lstStyle>
            <a:lvl1pPr algn="ctr">
              <a:defRPr sz="1400"/>
            </a:lvl1pPr>
            <a:lvl2pPr marL="179388" indent="0">
              <a:buNone/>
              <a:defRPr/>
            </a:lvl2pPr>
          </a:lstStyle>
          <a:p>
            <a:pPr lvl="0"/>
            <a:r>
              <a:rPr lang="en-US" dirty="0"/>
              <a:t>Click to edit Title/ Caption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27FBAA4-2F15-A5D8-1E62-139C67271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1828800"/>
            <a:ext cx="4876800" cy="43434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>
                <a:solidFill>
                  <a:schemeClr val="bg2"/>
                </a:solidFill>
              </a:defRPr>
            </a:lvl1pPr>
            <a:lvl2pPr marL="292100" indent="-177800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2pPr>
            <a:lvl3pPr marL="458788" indent="-176213">
              <a:buFont typeface="System Font Regular"/>
              <a:buChar char="−"/>
              <a:tabLst/>
              <a:defRPr sz="1600">
                <a:solidFill>
                  <a:schemeClr val="bg1"/>
                </a:solidFill>
              </a:defRPr>
            </a:lvl3pPr>
            <a:lvl4pPr marL="15430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4pPr>
            <a:lvl5pPr marL="20002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88210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DD55EE86-0954-101D-DB7F-2FD211AE85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0" r="38799"/>
          <a:stretch/>
        </p:blipFill>
        <p:spPr>
          <a:xfrm>
            <a:off x="0" y="0"/>
            <a:ext cx="57912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4876800" cy="1143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000">
                <a:solidFill>
                  <a:srgbClr val="E49A5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42B7E1F-79D7-043E-73ED-3CDAF07AD9C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958328" y="457200"/>
            <a:ext cx="5624072" cy="5715000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Object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5A141DC-159C-00DE-3725-A5EE1D69A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1981200"/>
            <a:ext cx="4876800" cy="4191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>
                <a:solidFill>
                  <a:schemeClr val="bg2"/>
                </a:solidFill>
              </a:defRPr>
            </a:lvl1pPr>
            <a:lvl2pPr marL="292100" indent="-177800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2pPr>
            <a:lvl3pPr marL="458788" indent="-176213">
              <a:buFont typeface="System Font Regular"/>
              <a:buChar char="−"/>
              <a:tabLst/>
              <a:defRPr sz="1600">
                <a:solidFill>
                  <a:schemeClr val="bg1"/>
                </a:solidFill>
              </a:defRPr>
            </a:lvl3pPr>
            <a:lvl4pPr marL="15430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4pPr>
            <a:lvl5pPr marL="20002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94785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9597F-4892-4FD7-A138-521CB2B9827C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120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48339C-69E4-D0B1-E1C6-E5C8815BDB86}"/>
              </a:ext>
            </a:extLst>
          </p:cNvPr>
          <p:cNvSpPr/>
          <p:nvPr userDrawn="1"/>
        </p:nvSpPr>
        <p:spPr>
          <a:xfrm>
            <a:off x="0" y="0"/>
            <a:ext cx="92964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E7839-5F98-454B-8BC4-BCBD0B9A8655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049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EC483-8FC8-447D-A2CA-A140653E4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2547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B6271-5469-4237-9F13-502848B118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14400"/>
            <a:ext cx="11582400" cy="5262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B40FC-078F-4F63-87B2-89CDF6642B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" y="6492876"/>
            <a:ext cx="1371600" cy="361314"/>
          </a:xfrm>
        </p:spPr>
        <p:txBody>
          <a:bodyPr/>
          <a:lstStyle/>
          <a:p>
            <a:r>
              <a:rPr lang="en-US" dirty="0"/>
              <a:t>5/4/2023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474216-109F-490A-B54A-7A2240248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89065"/>
            <a:ext cx="4114800" cy="365125"/>
          </a:xfrm>
        </p:spPr>
        <p:txBody>
          <a:bodyPr/>
          <a:lstStyle/>
          <a:p>
            <a:r>
              <a:rPr lang="en-US" dirty="0"/>
              <a:t>Competition Sensitive. Do not share without permission.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D76C6-F426-45FF-A23C-5C2D31B85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5600" y="6489064"/>
            <a:ext cx="1635760" cy="365125"/>
          </a:xfrm>
        </p:spPr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1934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577DBF-E09A-9F43-802B-8371EA9C0B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1999" cy="6858001"/>
          </a:xfrm>
          <a:prstGeom prst="rect">
            <a:avLst/>
          </a:prstGeom>
        </p:spPr>
      </p:pic>
      <p:pic>
        <p:nvPicPr>
          <p:cNvPr id="9" name="Picture 8" descr="Qr code&#10;&#10;Description automatically generated">
            <a:extLst>
              <a:ext uri="{FF2B5EF4-FFF2-40B4-BE49-F238E27FC236}">
                <a16:creationId xmlns:a16="http://schemas.microsoft.com/office/drawing/2014/main" id="{16AB14B6-C8BB-30B0-89A8-A4A56C7F3B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646" y="5716486"/>
            <a:ext cx="938867" cy="9388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EF719D-46FA-47D4-81B9-C8245990A51A}"/>
              </a:ext>
            </a:extLst>
          </p:cNvPr>
          <p:cNvSpPr txBox="1"/>
          <p:nvPr userDrawn="1"/>
        </p:nvSpPr>
        <p:spPr>
          <a:xfrm>
            <a:off x="411646" y="381000"/>
            <a:ext cx="49092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chemeClr val="tx1"/>
                </a:solidFill>
                <a:latin typeface="Myriad Pro" panose="020B0503030403020204" pitchFamily="34" charset="0"/>
              </a:rPr>
              <a:t>SpinSat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7B15E730-F0A2-0426-274F-A574DD5AEF94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5029200" y="685800"/>
            <a:ext cx="5414922" cy="99060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rgbClr val="E49A5A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Presentation Title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1BF0807-D8C7-1BE8-B693-3A99D4A204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535962" y="4973174"/>
            <a:ext cx="3429000" cy="366269"/>
          </a:xfrm>
        </p:spPr>
        <p:txBody>
          <a:bodyPr>
            <a:noAutofit/>
          </a:bodyPr>
          <a:lstStyle>
            <a:lvl1pPr marL="0" indent="0">
              <a:buNone/>
              <a:defRPr sz="2200" b="1" i="0">
                <a:solidFill>
                  <a:schemeClr val="tx1"/>
                </a:solidFill>
                <a:latin typeface="Myriad Pro" panose="020B05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Edit Presenters Name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41480F6-2DF3-012C-8282-EC0C46B6F15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535595" y="5360334"/>
            <a:ext cx="3429000" cy="868653"/>
          </a:xfrm>
        </p:spPr>
        <p:txBody>
          <a:bodyPr>
            <a:normAutofit/>
          </a:bodyPr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Myriad Pro" panose="020B0503030403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Presenters 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0771A520-EC83-BD84-C313-E5EB881D3A0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484346" y="5794660"/>
            <a:ext cx="6440454" cy="938867"/>
          </a:xfrm>
        </p:spPr>
        <p:txBody>
          <a:bodyPr anchor="b">
            <a:normAutofit/>
          </a:bodyPr>
          <a:lstStyle>
            <a:lvl1pPr marL="0" indent="0">
              <a:buNone/>
              <a:defRPr sz="1800" b="0" i="1">
                <a:solidFill>
                  <a:srgbClr val="C7E7F3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email address</a:t>
            </a:r>
          </a:p>
          <a:p>
            <a:pPr lvl="0"/>
            <a:r>
              <a:rPr lang="en-US" dirty="0"/>
              <a:t>Website link</a:t>
            </a:r>
          </a:p>
        </p:txBody>
      </p:sp>
    </p:spTree>
    <p:extLst>
      <p:ext uri="{BB962C8B-B14F-4D97-AF65-F5344CB8AC3E}">
        <p14:creationId xmlns:p14="http://schemas.microsoft.com/office/powerpoint/2010/main" val="2185985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600199"/>
            <a:ext cx="9144000" cy="1909763"/>
          </a:xfrm>
        </p:spPr>
        <p:txBody>
          <a:bodyPr anchor="b">
            <a:normAutofit/>
          </a:bodyPr>
          <a:lstStyle>
            <a:lvl1pPr algn="ctr">
              <a:defRPr sz="4400" b="1" i="0">
                <a:solidFill>
                  <a:schemeClr val="accent4"/>
                </a:solidFill>
                <a:latin typeface="Myriad Pro Light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ADBCF5B3-A88F-06CA-1B7C-D7C3CA99E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52D35E-ECB2-3548-9489-A5A7B6EC3BB6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5449833-4775-F2E0-B19C-FA77D4619C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3F5E28B-73FF-1F81-D7E3-D08A563CF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5882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15775-6A24-66B1-BA62-1BD8EE956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C1EBF-321F-5A47-BEFD-FFEDC39FAE4E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4892EF-F07A-91F2-C8E7-CF48EB938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B729525-8D9A-E3A7-5B0C-61E6CA4663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0672016-A8D3-396B-5443-5EA3F0AAA7E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2128837"/>
            <a:ext cx="10972800" cy="4043363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2"/>
                </a:solidFill>
              </a:defRPr>
            </a:lvl2pPr>
            <a:lvl3pPr>
              <a:defRPr sz="1800"/>
            </a:lvl3pPr>
            <a:lvl4pPr>
              <a:defRPr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4pPr>
            <a:lvl5pPr>
              <a:defRPr sz="1600"/>
            </a:lvl5pPr>
          </a:lstStyle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  <a:p>
            <a:pPr lvl="0"/>
            <a:endParaRPr lang="en-US" sz="2000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2B9BBABC-B75B-7ECF-A33B-0610BF8992E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9600" y="1640343"/>
            <a:ext cx="10972800" cy="39007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6pPr marL="2286000" indent="0">
              <a:buNone/>
              <a:defRPr/>
            </a:lvl6pPr>
          </a:lstStyle>
          <a:p>
            <a:r>
              <a:rPr lang="en-US" b="1" dirty="0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1080725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op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15775-6A24-66B1-BA62-1BD8EE956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B6627-AA0F-6043-8A41-00C5C23C6EF6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4892EF-F07A-91F2-C8E7-CF48EB938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B729525-8D9A-E3A7-5B0C-61E6CA4663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0672016-A8D3-396B-5443-5EA3F0AAA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4572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/>
            </a:lvl3pPr>
            <a:lvl4pPr>
              <a:defRPr sz="1600">
                <a:solidFill>
                  <a:schemeClr val="accent5"/>
                </a:solidFill>
              </a:defRPr>
            </a:lvl4pPr>
            <a:lvl5pPr marL="576262" indent="0">
              <a:buNone/>
              <a:defRPr sz="16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233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CE32E68A-43B2-A0EA-39F8-F62E1DB3B0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1371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45E2FF-DC10-1E34-8056-E4E68B972584}"/>
              </a:ext>
            </a:extLst>
          </p:cNvPr>
          <p:cNvSpPr/>
          <p:nvPr userDrawn="1"/>
        </p:nvSpPr>
        <p:spPr>
          <a:xfrm>
            <a:off x="0" y="0"/>
            <a:ext cx="12192000" cy="1371600"/>
          </a:xfrm>
          <a:prstGeom prst="rect">
            <a:avLst/>
          </a:prstGeom>
          <a:gradFill flip="none" rotWithShape="1">
            <a:gsLst>
              <a:gs pos="36000">
                <a:schemeClr val="accent1">
                  <a:lumMod val="50000"/>
                  <a:alpha val="62500"/>
                </a:schemeClr>
              </a:gs>
              <a:gs pos="19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64000"/>
                </a:schemeClr>
              </a:gs>
              <a:gs pos="81000">
                <a:schemeClr val="accent1">
                  <a:lumMod val="50000"/>
                  <a:alpha val="51784"/>
                </a:schemeClr>
              </a:gs>
              <a:gs pos="89000">
                <a:schemeClr val="accent1">
                  <a:lumMod val="18000"/>
                  <a:lumOff val="82000"/>
                  <a:alpha val="23536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3515775-6A24-66B1-BA62-1BD8EE956F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1FCCBE-9A0D-BF46-8F37-8757D1E6804A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4892EF-F07A-91F2-C8E7-CF48EB9386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AB729525-8D9A-E3A7-5B0C-61E6CA4663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0672016-A8D3-396B-5443-5EA3F0AAA7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10972800" cy="4572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i="0">
                <a:solidFill>
                  <a:schemeClr val="accent2"/>
                </a:solidFill>
              </a:defRPr>
            </a:lvl1pPr>
            <a:lvl2pPr>
              <a:defRPr sz="2000">
                <a:solidFill>
                  <a:schemeClr val="accent1"/>
                </a:solidFill>
              </a:defRPr>
            </a:lvl2pPr>
            <a:lvl3pPr>
              <a:defRPr sz="1800"/>
            </a:lvl3pPr>
            <a:lvl4pPr>
              <a:defRPr sz="1600">
                <a:solidFill>
                  <a:schemeClr val="accent5"/>
                </a:solidFill>
              </a:defRPr>
            </a:lvl4pPr>
            <a:lvl5pPr marL="576262" indent="0">
              <a:buNone/>
              <a:defRPr sz="1600"/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42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6E12914-B242-F9F6-F096-A7D899EF5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10972800" cy="1268910"/>
          </a:xfrm>
          <a:solidFill>
            <a:schemeClr val="bg1"/>
          </a:solidFill>
        </p:spPr>
        <p:txBody>
          <a:bodyPr/>
          <a:lstStyle>
            <a:lvl1pPr>
              <a:defRPr sz="22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accent5"/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 marL="523875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AFBDF3D-AE0D-FA08-3FBE-F4031729394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9600" y="1622880"/>
            <a:ext cx="10972800" cy="39007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F83F09B-EF3A-446B-5B09-EB08BD8F32A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09600" y="4048095"/>
            <a:ext cx="10972800" cy="1271016"/>
          </a:xfrm>
          <a:solidFill>
            <a:schemeClr val="bg1"/>
          </a:solidFill>
        </p:spPr>
        <p:txBody>
          <a:bodyPr/>
          <a:lstStyle>
            <a:lvl1pPr>
              <a:defRPr sz="2200">
                <a:solidFill>
                  <a:schemeClr val="accent1"/>
                </a:solidFill>
              </a:defRPr>
            </a:lvl1pPr>
            <a:lvl2pPr>
              <a:defRPr sz="2000">
                <a:solidFill>
                  <a:schemeClr val="tx2"/>
                </a:solidFill>
              </a:defRPr>
            </a:lvl2pPr>
            <a:lvl3pPr>
              <a:defRPr sz="1800">
                <a:solidFill>
                  <a:schemeClr val="accent5"/>
                </a:solidFill>
              </a:defRPr>
            </a:lvl3pPr>
            <a:lvl4pPr>
              <a:defRPr sz="1600">
                <a:solidFill>
                  <a:schemeClr val="accent1">
                    <a:lumMod val="75000"/>
                  </a:schemeClr>
                </a:solidFill>
              </a:defRPr>
            </a:lvl4pPr>
            <a:lvl5pPr marL="523875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E231081-8999-BDED-7FDF-235CA3D40E2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09600" y="3579495"/>
            <a:ext cx="10972800" cy="390070"/>
          </a:xfr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94DBAA73-8E95-33DF-9613-BD4D9E73943C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09600" y="5471970"/>
            <a:ext cx="10972800" cy="73152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600" i="0">
                <a:solidFill>
                  <a:schemeClr val="accent2"/>
                </a:solidFill>
              </a:defRPr>
            </a:lvl1pPr>
            <a:lvl2pPr marL="179387" indent="0">
              <a:buNone/>
              <a:defRPr sz="2000"/>
            </a:lvl2pPr>
            <a:lvl3pPr>
              <a:defRPr sz="1800">
                <a:solidFill>
                  <a:schemeClr val="tx2"/>
                </a:solidFill>
              </a:defRPr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add Supporting text, this box will expand in width and height.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73AE4F-2429-063A-7D10-92E14AC9741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2A6ADDF4-B7BD-134D-8D31-B9ED9BCBAD55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374594-54A3-DDED-234B-4C487D878FF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713717-A351-3ACC-AC12-C2F6C9D485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086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589463"/>
            <a:ext cx="10972800" cy="15827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858BA0-B86B-B2B9-5A78-C1718BFAED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E6EC7-8B33-7347-916E-50FF80674CA9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B577B30-ADAE-6405-9DD1-685F92A58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AC404B2-8C23-6C46-F4B3-8CDCBC1671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2B0CA33F-C19A-37AC-6077-91157C1C2D48}"/>
              </a:ext>
            </a:extLst>
          </p:cNvPr>
          <p:cNvSpPr>
            <a:spLocks noGrp="1"/>
          </p:cNvSpPr>
          <p:nvPr>
            <p:ph type="pic" idx="10" hasCustomPrompt="1"/>
          </p:nvPr>
        </p:nvSpPr>
        <p:spPr>
          <a:xfrm>
            <a:off x="609600" y="1600200"/>
            <a:ext cx="10972800" cy="2989263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Object</a:t>
            </a:r>
          </a:p>
        </p:txBody>
      </p:sp>
    </p:spTree>
    <p:extLst>
      <p:ext uri="{BB962C8B-B14F-4D97-AF65-F5344CB8AC3E}">
        <p14:creationId xmlns:p14="http://schemas.microsoft.com/office/powerpoint/2010/main" val="27651338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B2E2BD1E-3BA7-FA80-8F79-F24674E213C1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1612106"/>
            <a:ext cx="5410200" cy="456009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 marL="400050" indent="-225425">
              <a:tabLst/>
              <a:defRPr sz="2000"/>
            </a:lvl2pPr>
            <a:lvl3pPr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12106"/>
            <a:ext cx="5410200" cy="4560094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 marL="400050" indent="-225425">
              <a:tabLst/>
              <a:defRPr sz="2000"/>
            </a:lvl2pPr>
            <a:lvl3pPr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E5487C-0692-4019-9F47-C3B6F30D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6CE21A-E7BD-594E-B225-3714D2981CCD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EB96391-0A60-6B24-8C2B-F9CBAF459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1451B01-61AE-221E-5384-50DB0AA7D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8557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12106"/>
            <a:ext cx="5410200" cy="4560094"/>
          </a:xfrm>
        </p:spPr>
        <p:txBody>
          <a:bodyPr>
            <a:noAutofit/>
          </a:bodyPr>
          <a:lstStyle>
            <a:lvl1pPr marL="342900" indent="-342900" algn="just">
              <a:buFont typeface="Arial" panose="020B0604020202020204" pitchFamily="34" charset="0"/>
              <a:buChar char="•"/>
              <a:defRPr sz="2200"/>
            </a:lvl1pPr>
            <a:lvl2pPr marL="400050" indent="-225425" algn="just">
              <a:tabLst/>
              <a:defRPr sz="2000"/>
            </a:lvl2pPr>
            <a:lvl3pPr algn="l"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EE5487C-0692-4019-9F47-C3B6F30D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C48B-8965-964F-9E6D-A7F13D6B269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EB96391-0A60-6B24-8C2B-F9CBAF4594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11451B01-61AE-221E-5384-50DB0AA7D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B93E2C-4B8F-8D07-6D25-EC6EA5A6D5E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609599" y="1612106"/>
            <a:ext cx="5410199" cy="4560094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Object</a:t>
            </a:r>
          </a:p>
        </p:txBody>
      </p:sp>
    </p:spTree>
    <p:extLst>
      <p:ext uri="{BB962C8B-B14F-4D97-AF65-F5344CB8AC3E}">
        <p14:creationId xmlns:p14="http://schemas.microsoft.com/office/powerpoint/2010/main" val="14281795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597820"/>
            <a:ext cx="54102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97820"/>
            <a:ext cx="5410200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4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304DCE1-DF21-C59A-7A1E-254F0F29A8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8D364-6218-EF49-BFF1-8E332DF9FE6A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49B9FC07-FBF3-8FA2-1782-92DE4057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C3B2126-AEFF-622D-8D18-6455ACC38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5329E71-0491-0414-D731-F2ADBAB953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8915400" cy="854075"/>
          </a:xfrm>
        </p:spPr>
        <p:txBody>
          <a:bodyPr anchor="ctr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F5DB039-B282-F3E4-8B65-5431ABF603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14600"/>
            <a:ext cx="5410200" cy="36576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 marL="400050" indent="-225425">
              <a:tabLst/>
              <a:defRPr sz="2000"/>
            </a:lvl2pPr>
            <a:lvl3pPr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2A322115-55B5-1201-784A-B0FC8446C055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09600" y="2514600"/>
            <a:ext cx="5410200" cy="36576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200"/>
            </a:lvl1pPr>
            <a:lvl2pPr marL="400050" indent="-225425">
              <a:tabLst/>
              <a:defRPr sz="2000"/>
            </a:lvl2pPr>
            <a:lvl3pPr>
              <a:defRPr sz="1800"/>
            </a:lvl3pPr>
            <a:lvl4pPr>
              <a:defRPr sz="17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59895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Heav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/>
          <a:lstStyle/>
          <a:p>
            <a:fld id="{C929487E-F220-A84A-9B33-34C66BC57EBB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7BAC7A-8BE6-C7F3-393E-377C4C5A2D86}"/>
              </a:ext>
            </a:extLst>
          </p:cNvPr>
          <p:cNvSpPr/>
          <p:nvPr userDrawn="1"/>
        </p:nvSpPr>
        <p:spPr>
          <a:xfrm>
            <a:off x="609600" y="1768474"/>
            <a:ext cx="10972800" cy="1365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517D62D9-7EA8-F67F-A45D-1DF49AD15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10972800" cy="4191000"/>
          </a:xfrm>
          <a:solidFill>
            <a:schemeClr val="bg1"/>
          </a:solidFill>
          <a:ln>
            <a:noFill/>
          </a:ln>
        </p:spPr>
        <p:txBody>
          <a:bodyPr tIns="91440"/>
          <a:lstStyle>
            <a:lvl1pPr marL="0" indent="0">
              <a:buFont typeface="Arial" panose="020B0604020202020204" pitchFamily="34" charset="0"/>
              <a:buNone/>
              <a:tabLst/>
              <a:defRPr sz="2000">
                <a:solidFill>
                  <a:schemeClr val="tx2"/>
                </a:solidFill>
              </a:defRPr>
            </a:lvl1pPr>
            <a:lvl2pPr>
              <a:defRPr sz="2000" i="0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5"/>
                </a:solidFill>
              </a:defRPr>
            </a:lvl3pPr>
            <a:lvl4pPr>
              <a:defRPr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931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_Text Heav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7769A0-6D48-6F14-8A79-3706304262EC}"/>
              </a:ext>
            </a:extLst>
          </p:cNvPr>
          <p:cNvSpPr/>
          <p:nvPr userDrawn="1"/>
        </p:nvSpPr>
        <p:spPr>
          <a:xfrm>
            <a:off x="609600" y="1768474"/>
            <a:ext cx="10972800" cy="1365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40000"/>
                  <a:lumOff val="60000"/>
                  <a:alpha val="53428"/>
                </a:schemeClr>
              </a:gs>
              <a:gs pos="5000">
                <a:schemeClr val="accent1">
                  <a:lumMod val="50000"/>
                  <a:alpha val="43286"/>
                </a:schemeClr>
              </a:gs>
              <a:gs pos="100000">
                <a:schemeClr val="accent1">
                  <a:lumMod val="50000"/>
                  <a:alpha val="50672"/>
                </a:schemeClr>
              </a:gs>
              <a:gs pos="18000">
                <a:schemeClr val="accent1">
                  <a:lumMod val="20000"/>
                  <a:lumOff val="80000"/>
                  <a:alpha val="58467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/>
          <a:lstStyle/>
          <a:p>
            <a:fld id="{3A0CDE94-892C-DA4A-82EA-AC9D8CF4B0A9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7BAC7A-8BE6-C7F3-393E-377C4C5A2D86}"/>
              </a:ext>
            </a:extLst>
          </p:cNvPr>
          <p:cNvSpPr/>
          <p:nvPr userDrawn="1"/>
        </p:nvSpPr>
        <p:spPr>
          <a:xfrm>
            <a:off x="609600" y="1768474"/>
            <a:ext cx="10972800" cy="1365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1983ECD-4D48-96AB-84BE-38AA917752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10972800" cy="4191000"/>
          </a:xfrm>
          <a:solidFill>
            <a:schemeClr val="bg1"/>
          </a:solidFill>
          <a:ln>
            <a:noFill/>
          </a:ln>
        </p:spPr>
        <p:txBody>
          <a:bodyPr tIns="91440" numCol="2" spcCol="274320"/>
          <a:lstStyle>
            <a:lvl1pPr marL="0" indent="0">
              <a:buFont typeface="Arial" panose="020B0604020202020204" pitchFamily="34" charset="0"/>
              <a:buNone/>
              <a:tabLst/>
              <a:defRPr sz="2000">
                <a:solidFill>
                  <a:schemeClr val="tx2"/>
                </a:solidFill>
              </a:defRPr>
            </a:lvl1pPr>
            <a:lvl2pPr>
              <a:defRPr sz="2000" i="1">
                <a:solidFill>
                  <a:schemeClr val="accent2"/>
                </a:solidFill>
              </a:defRPr>
            </a:lvl2pPr>
            <a:lvl3pPr>
              <a:defRPr sz="1800">
                <a:solidFill>
                  <a:schemeClr val="accent5"/>
                </a:solidFill>
              </a:defRPr>
            </a:lvl3pPr>
            <a:lvl4pPr>
              <a:defRPr sz="1600">
                <a:solidFill>
                  <a:schemeClr val="accent1">
                    <a:lumMod val="40000"/>
                    <a:lumOff val="60000"/>
                  </a:schemeClr>
                </a:solidFill>
              </a:defRPr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0248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78B0E13A-478F-60BC-6039-651E3BAF0F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358648-78CD-224B-B2DE-9E926739D3B8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72804AC-81BD-079C-416D-B57F360B84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F128B80-B30A-FDF7-93C6-3D12507C4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2205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/>
          <a:lstStyle/>
          <a:p>
            <a:fld id="{79BC03E8-F752-9F49-A133-BA87BBF63264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7BAC7A-8BE6-C7F3-393E-377C4C5A2D86}"/>
              </a:ext>
            </a:extLst>
          </p:cNvPr>
          <p:cNvSpPr/>
          <p:nvPr userDrawn="1"/>
        </p:nvSpPr>
        <p:spPr>
          <a:xfrm>
            <a:off x="609600" y="1768474"/>
            <a:ext cx="10972800" cy="13652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40000"/>
                  <a:lumOff val="60000"/>
                  <a:alpha val="53428"/>
                </a:schemeClr>
              </a:gs>
              <a:gs pos="5000">
                <a:schemeClr val="accent1">
                  <a:lumMod val="50000"/>
                  <a:alpha val="43286"/>
                </a:schemeClr>
              </a:gs>
              <a:gs pos="100000">
                <a:schemeClr val="accent1">
                  <a:lumMod val="50000"/>
                  <a:alpha val="50672"/>
                </a:schemeClr>
              </a:gs>
              <a:gs pos="18000">
                <a:schemeClr val="accent1">
                  <a:lumMod val="20000"/>
                  <a:lumOff val="80000"/>
                  <a:alpha val="58467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77867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F128B80-B30A-FDF7-93C6-3D12507C48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757521-2621-F5F1-0D50-0083EFDE262D}"/>
              </a:ext>
            </a:extLst>
          </p:cNvPr>
          <p:cNvSpPr/>
          <p:nvPr userDrawn="1"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224B71-5DFA-360B-A442-A5BFE5530240}"/>
              </a:ext>
            </a:extLst>
          </p:cNvPr>
          <p:cNvSpPr txBox="1"/>
          <p:nvPr userDrawn="1"/>
        </p:nvSpPr>
        <p:spPr>
          <a:xfrm>
            <a:off x="1905000" y="6354246"/>
            <a:ext cx="838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Click here to add alternate footer message</a:t>
            </a:r>
          </a:p>
        </p:txBody>
      </p:sp>
    </p:spTree>
    <p:extLst>
      <p:ext uri="{BB962C8B-B14F-4D97-AF65-F5344CB8AC3E}">
        <p14:creationId xmlns:p14="http://schemas.microsoft.com/office/powerpoint/2010/main" val="8220998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/>
          <a:lstStyle/>
          <a:p>
            <a:fld id="{B2C2E032-54CC-DC46-88B7-0269B2CB823F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51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2D4D9EF2-6400-D6E2-7374-A663E3C9B4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172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10742612" cy="611188"/>
          </a:xfrm>
        </p:spPr>
        <p:txBody>
          <a:bodyPr anchor="b"/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371600"/>
            <a:ext cx="5105401" cy="4648200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D3410F18-9AD9-023D-E125-B92D62A31D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77000" y="1363662"/>
            <a:ext cx="4878388" cy="4648200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85097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Slide Op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E20DA180-A848-67A0-FC06-44F1B4AE85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7912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4876800" cy="1143000"/>
          </a:xfrm>
        </p:spPr>
        <p:txBody>
          <a:bodyPr anchor="b">
            <a:normAutofit/>
          </a:bodyPr>
          <a:lstStyle>
            <a:lvl1pPr>
              <a:defRPr sz="3000">
                <a:solidFill>
                  <a:srgbClr val="E49A5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112C10E0-103D-1E7B-A54C-20F7FD453A3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958328" y="990600"/>
            <a:ext cx="5624072" cy="4878388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Insert Table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B9EF2-1289-041C-CA02-9B1B121C058B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5958328" y="5943600"/>
            <a:ext cx="5624072" cy="228600"/>
          </a:xfrm>
        </p:spPr>
        <p:txBody>
          <a:bodyPr anchor="ctr"/>
          <a:lstStyle>
            <a:lvl1pPr algn="ctr">
              <a:defRPr sz="1400"/>
            </a:lvl1pPr>
            <a:lvl2pPr marL="179388" indent="0">
              <a:buNone/>
              <a:defRPr/>
            </a:lvl2pPr>
          </a:lstStyle>
          <a:p>
            <a:pPr lvl="0"/>
            <a:r>
              <a:rPr lang="en-US" dirty="0"/>
              <a:t>Click to edit Title/ Caption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27FBAA4-2F15-A5D8-1E62-139C672714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1828800"/>
            <a:ext cx="4876800" cy="43434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  <a:lvl2pPr marL="292100" indent="-177800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2pPr>
            <a:lvl3pPr marL="458788" indent="-176213">
              <a:buFont typeface="System Font Regular"/>
              <a:buChar char="−"/>
              <a:tabLst/>
              <a:defRPr sz="1600">
                <a:solidFill>
                  <a:schemeClr val="bg1"/>
                </a:solidFill>
              </a:defRPr>
            </a:lvl3pPr>
            <a:lvl4pPr marL="15430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4pPr>
            <a:lvl5pPr marL="20002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8098038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DD55EE86-0954-101D-DB7F-2FD211AE85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7912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57200"/>
            <a:ext cx="4876800" cy="1143000"/>
          </a:xfrm>
        </p:spPr>
        <p:txBody>
          <a:bodyPr anchor="b">
            <a:normAutofit/>
          </a:bodyPr>
          <a:lstStyle>
            <a:lvl1pPr>
              <a:defRPr sz="3000">
                <a:solidFill>
                  <a:srgbClr val="E49A5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B42B7E1F-79D7-043E-73ED-3CDAF07AD9C1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958328" y="457200"/>
            <a:ext cx="5624072" cy="5715000"/>
          </a:xfrm>
        </p:spPr>
        <p:txBody>
          <a:bodyPr anchor="ctr"/>
          <a:lstStyle>
            <a:lvl1pPr marL="0" indent="0" algn="ctr">
              <a:buNone/>
              <a:defRPr sz="3200">
                <a:solidFill>
                  <a:schemeClr val="accent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to add Object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5A141DC-159C-00DE-3725-A5EE1D69A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1981200"/>
            <a:ext cx="4876800" cy="419100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  <a:lvl2pPr marL="292100" indent="-177800"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2pPr>
            <a:lvl3pPr marL="458788" indent="-176213">
              <a:buFont typeface="System Font Regular"/>
              <a:buChar char="−"/>
              <a:tabLst/>
              <a:defRPr sz="1600">
                <a:solidFill>
                  <a:schemeClr val="bg1"/>
                </a:solidFill>
              </a:defRPr>
            </a:lvl3pPr>
            <a:lvl4pPr marL="15430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4pPr>
            <a:lvl5pPr marL="2000250" indent="-171450">
              <a:buFont typeface="Arial" panose="020B0604020202020204" pitchFamily="34" charset="0"/>
              <a:buChar char="•"/>
              <a:defRPr sz="1000">
                <a:solidFill>
                  <a:schemeClr val="bg1"/>
                </a:solidFill>
              </a:defRPr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673077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/>
          <a:lstStyle/>
          <a:p>
            <a:fld id="{3F97D302-D465-D148-AAD2-F17FDED40570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48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48339C-69E4-D0B1-E1C6-E5C8815BDB86}"/>
              </a:ext>
            </a:extLst>
          </p:cNvPr>
          <p:cNvSpPr/>
          <p:nvPr userDrawn="1"/>
        </p:nvSpPr>
        <p:spPr>
          <a:xfrm>
            <a:off x="0" y="0"/>
            <a:ext cx="92964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/>
          <a:lstStyle/>
          <a:p>
            <a:fld id="{1430E513-303D-464F-804E-9DDC9B4668FB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993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EE8ABEA-685F-D640-8CFD-7B2931A97293}"/>
              </a:ext>
            </a:extLst>
          </p:cNvPr>
          <p:cNvSpPr/>
          <p:nvPr userDrawn="1"/>
        </p:nvSpPr>
        <p:spPr>
          <a:xfrm>
            <a:off x="-26895" y="-26894"/>
            <a:ext cx="12266952" cy="6931152"/>
          </a:xfrm>
          <a:prstGeom prst="rect">
            <a:avLst/>
          </a:prstGeom>
          <a:gradFill flip="none" rotWithShape="1">
            <a:gsLst>
              <a:gs pos="89000">
                <a:srgbClr val="00205F"/>
              </a:gs>
              <a:gs pos="38000">
                <a:srgbClr val="000624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E2216-3720-8E47-ABAB-D4DA0AD3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73C436-5B5B-E145-A607-9ADDD760A303}" type="datetime1">
              <a:rPr lang="en-US" smtClean="0"/>
              <a:pPr/>
              <a:t>4/21/25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9C90-3E7A-C84E-97A5-ACBD2680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4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02F37C5-6487-414B-B1B9-7FD02F34A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058" y="264980"/>
            <a:ext cx="11505887" cy="646331"/>
          </a:xfrm>
        </p:spPr>
        <p:txBody>
          <a:bodyPr/>
          <a:lstStyle>
            <a:lvl1pPr>
              <a:defRPr>
                <a:solidFill>
                  <a:srgbClr val="FF954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6742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6DB55-70CB-4DBB-BD01-5D740DB5BD40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356350"/>
            <a:ext cx="2743200" cy="365125"/>
          </a:xfrm>
        </p:spPr>
        <p:txBody>
          <a:bodyPr/>
          <a:lstStyle/>
          <a:p>
            <a:fld id="{6C054DFD-1687-46E2-A6F6-2627ABFA9B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72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image" Target="../media/image7.png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image" Target="../media/image6.jpeg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6B413C89-9D2C-17EA-DA58-7A8EE10BBF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6" b="47852"/>
          <a:stretch/>
        </p:blipFill>
        <p:spPr>
          <a:xfrm>
            <a:off x="0" y="0"/>
            <a:ext cx="12192000" cy="1371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4D0483-2D5A-E000-7BD1-D0739687E948}"/>
              </a:ext>
            </a:extLst>
          </p:cNvPr>
          <p:cNvSpPr/>
          <p:nvPr userDrawn="1"/>
        </p:nvSpPr>
        <p:spPr>
          <a:xfrm>
            <a:off x="0" y="0"/>
            <a:ext cx="12192000" cy="1371600"/>
          </a:xfrm>
          <a:prstGeom prst="rect">
            <a:avLst/>
          </a:prstGeom>
          <a:gradFill flip="none" rotWithShape="1">
            <a:gsLst>
              <a:gs pos="36000">
                <a:schemeClr val="accent1">
                  <a:lumMod val="50000"/>
                  <a:alpha val="62500"/>
                </a:schemeClr>
              </a:gs>
              <a:gs pos="19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64000"/>
                </a:schemeClr>
              </a:gs>
              <a:gs pos="81000">
                <a:schemeClr val="accent1">
                  <a:lumMod val="50000"/>
                  <a:alpha val="51784"/>
                </a:schemeClr>
              </a:gs>
              <a:gs pos="89000">
                <a:schemeClr val="accent1">
                  <a:lumMod val="18000"/>
                  <a:lumOff val="82000"/>
                  <a:alpha val="23536"/>
                </a:schemeClr>
              </a:gs>
            </a:gsLst>
            <a:lin ang="10800000" scaled="0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3718" y="327025"/>
            <a:ext cx="8915400" cy="854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84325"/>
            <a:ext cx="10972800" cy="4587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AB6B6-D24E-4CAC-82E3-8E996CB4CD07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Insert CUI or Protection comment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5C031F-4343-6A7D-5042-4E7877D5B0FC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190500"/>
            <a:ext cx="992718" cy="990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546C71-72B3-E016-2FFA-123BC43A7349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94672" y="167409"/>
            <a:ext cx="1246185" cy="103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7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8" r:id="rId2"/>
    <p:sldLayoutId id="2147483678" r:id="rId3"/>
    <p:sldLayoutId id="2147483690" r:id="rId4"/>
    <p:sldLayoutId id="2147483679" r:id="rId5"/>
    <p:sldLayoutId id="2147483680" r:id="rId6"/>
    <p:sldLayoutId id="2147483696" r:id="rId7"/>
    <p:sldLayoutId id="2147483698" r:id="rId8"/>
    <p:sldLayoutId id="2147483699" r:id="rId9"/>
    <p:sldLayoutId id="2147483681" r:id="rId10"/>
    <p:sldLayoutId id="2147483692" r:id="rId11"/>
    <p:sldLayoutId id="2147483693" r:id="rId12"/>
    <p:sldLayoutId id="2147483682" r:id="rId13"/>
    <p:sldLayoutId id="2147483695" r:id="rId14"/>
    <p:sldLayoutId id="2147483691" r:id="rId15"/>
    <p:sldLayoutId id="2147483683" r:id="rId16"/>
    <p:sldLayoutId id="2147483684" r:id="rId17"/>
    <p:sldLayoutId id="2147483685" r:id="rId18"/>
    <p:sldLayoutId id="2147483694" r:id="rId19"/>
    <p:sldLayoutId id="2147483686" r:id="rId20"/>
    <p:sldLayoutId id="2147483687" r:id="rId21"/>
    <p:sldLayoutId id="2147483701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bg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2">
              <a:lumMod val="25000"/>
            </a:schemeClr>
          </a:solidFill>
          <a:latin typeface="Myriad Pro" panose="020B0503030403020204" pitchFamily="34" charset="0"/>
          <a:ea typeface="+mn-ea"/>
          <a:cs typeface="+mn-cs"/>
        </a:defRPr>
      </a:lvl1pPr>
      <a:lvl2pPr marL="292100" indent="-1762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i="0" kern="1200">
          <a:solidFill>
            <a:schemeClr val="accent1">
              <a:lumMod val="75000"/>
            </a:schemeClr>
          </a:solidFill>
          <a:latin typeface="Myriad Pro" panose="020B0503030403020204" pitchFamily="34" charset="0"/>
          <a:ea typeface="+mn-ea"/>
          <a:cs typeface="+mn-cs"/>
        </a:defRPr>
      </a:lvl2pPr>
      <a:lvl3pPr marL="517525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−"/>
        <a:tabLst/>
        <a:defRPr sz="2000" i="1" kern="1200">
          <a:solidFill>
            <a:schemeClr val="tx2"/>
          </a:solidFill>
          <a:latin typeface="Myriad Pro" panose="020B0503030403020204" pitchFamily="34" charset="0"/>
          <a:ea typeface="+mn-ea"/>
          <a:cs typeface="+mn-cs"/>
        </a:defRPr>
      </a:lvl3pPr>
      <a:lvl4pPr marL="635000" indent="-1762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i="1" kern="1200">
          <a:solidFill>
            <a:schemeClr val="accent5"/>
          </a:solidFill>
          <a:latin typeface="Myriad Pro" panose="020B0503030403020204" pitchFamily="34" charset="0"/>
          <a:ea typeface="+mn-ea"/>
          <a:cs typeface="+mn-cs"/>
        </a:defRPr>
      </a:lvl4pPr>
      <a:lvl5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600" i="1" kern="1200">
          <a:solidFill>
            <a:schemeClr val="tx2">
              <a:lumMod val="60000"/>
              <a:lumOff val="40000"/>
            </a:schemeClr>
          </a:solidFill>
          <a:latin typeface="Myriad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008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pos="72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6B413C89-9D2C-17EA-DA58-7A8EE10BBF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1371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44D0483-2D5A-E000-7BD1-D0739687E948}"/>
              </a:ext>
            </a:extLst>
          </p:cNvPr>
          <p:cNvSpPr/>
          <p:nvPr userDrawn="1"/>
        </p:nvSpPr>
        <p:spPr>
          <a:xfrm>
            <a:off x="0" y="0"/>
            <a:ext cx="12192000" cy="1371600"/>
          </a:xfrm>
          <a:prstGeom prst="rect">
            <a:avLst/>
          </a:prstGeom>
          <a:gradFill flip="none" rotWithShape="1">
            <a:gsLst>
              <a:gs pos="36000">
                <a:schemeClr val="accent1">
                  <a:lumMod val="50000"/>
                  <a:alpha val="62500"/>
                </a:schemeClr>
              </a:gs>
              <a:gs pos="19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64000"/>
                </a:schemeClr>
              </a:gs>
              <a:gs pos="81000">
                <a:schemeClr val="accent1">
                  <a:lumMod val="50000"/>
                  <a:alpha val="51784"/>
                </a:schemeClr>
              </a:gs>
              <a:gs pos="89000">
                <a:schemeClr val="accent1">
                  <a:lumMod val="18000"/>
                  <a:lumOff val="82000"/>
                  <a:alpha val="23536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65125"/>
            <a:ext cx="8915400" cy="854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84325"/>
            <a:ext cx="10972800" cy="4587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1219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481AA-D304-F049-B4D3-9CF7ABEA4506}" type="datetime1">
              <a:rPr lang="en-US" smtClean="0"/>
              <a:t>4/21/25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8000" y="6356350"/>
            <a:ext cx="9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54DFD-1687-46E2-A6F6-2627ABFA9B8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EBDA77-13E4-27E2-315F-5AD042148D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77400" y="136524"/>
            <a:ext cx="2039112" cy="144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7925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Myriad Pro" panose="020B0503030403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Myriad Pro" panose="020B0503030403020204" pitchFamily="34" charset="0"/>
          <a:ea typeface="+mn-ea"/>
          <a:cs typeface="+mn-cs"/>
        </a:defRPr>
      </a:lvl1pPr>
      <a:lvl2pPr marL="292100" indent="-1762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i="0" kern="1200">
          <a:solidFill>
            <a:schemeClr val="accent2"/>
          </a:solidFill>
          <a:latin typeface="Myriad Pro" panose="020B0503030403020204" pitchFamily="34" charset="0"/>
          <a:ea typeface="+mn-ea"/>
          <a:cs typeface="+mn-cs"/>
        </a:defRPr>
      </a:lvl2pPr>
      <a:lvl3pPr marL="517525" indent="-225425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−"/>
        <a:tabLst/>
        <a:defRPr sz="2000" i="1" kern="1200">
          <a:solidFill>
            <a:schemeClr val="tx2"/>
          </a:solidFill>
          <a:latin typeface="Myriad Pro" panose="020B0503030403020204" pitchFamily="34" charset="0"/>
          <a:ea typeface="+mn-ea"/>
          <a:cs typeface="+mn-cs"/>
        </a:defRPr>
      </a:lvl3pPr>
      <a:lvl4pPr marL="635000" indent="-1762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i="1" kern="1200">
          <a:solidFill>
            <a:schemeClr val="accent1">
              <a:lumMod val="40000"/>
              <a:lumOff val="60000"/>
            </a:schemeClr>
          </a:solidFill>
          <a:latin typeface="Myriad Pro" panose="020B0503030403020204" pitchFamily="34" charset="0"/>
          <a:ea typeface="+mn-ea"/>
          <a:cs typeface="+mn-cs"/>
        </a:defRPr>
      </a:lvl4pPr>
      <a:lvl5pPr marL="800100" indent="-223838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600" i="1" kern="1200">
          <a:solidFill>
            <a:schemeClr val="tx2">
              <a:lumMod val="60000"/>
              <a:lumOff val="40000"/>
            </a:schemeClr>
          </a:solidFill>
          <a:latin typeface="Myriad Pro" panose="020B0503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jp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directorates/esdmd/hhp/space-radiation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directorates/esdmd/hhp/space-radiation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8.jpeg"/><Relationship Id="rId7" Type="http://schemas.microsoft.com/office/2007/relationships/hdphoto" Target="../media/hdphoto3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10" Type="http://schemas.openxmlformats.org/officeDocument/2006/relationships/image" Target="../media/image23.png"/><Relationship Id="rId4" Type="http://schemas.openxmlformats.org/officeDocument/2006/relationships/image" Target="../media/image19.pn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13" Type="http://schemas.microsoft.com/office/2007/relationships/hdphoto" Target="../media/hdphoto4.wdp"/><Relationship Id="rId18" Type="http://schemas.openxmlformats.org/officeDocument/2006/relationships/image" Target="../media/image37.jpeg"/><Relationship Id="rId3" Type="http://schemas.openxmlformats.org/officeDocument/2006/relationships/image" Target="../media/image24.tiff"/><Relationship Id="rId21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6.jpe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5.jpeg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27.tiff"/><Relationship Id="rId11" Type="http://schemas.openxmlformats.org/officeDocument/2006/relationships/image" Target="../media/image32.png"/><Relationship Id="rId5" Type="http://schemas.openxmlformats.org/officeDocument/2006/relationships/image" Target="../media/image26.tiff"/><Relationship Id="rId15" Type="http://schemas.microsoft.com/office/2007/relationships/hdphoto" Target="../media/hdphoto5.wdp"/><Relationship Id="rId10" Type="http://schemas.openxmlformats.org/officeDocument/2006/relationships/image" Target="../media/image31.jpeg"/><Relationship Id="rId19" Type="http://schemas.openxmlformats.org/officeDocument/2006/relationships/image" Target="../media/image38.jpeg"/><Relationship Id="rId4" Type="http://schemas.openxmlformats.org/officeDocument/2006/relationships/image" Target="../media/image25.tiff"/><Relationship Id="rId9" Type="http://schemas.openxmlformats.org/officeDocument/2006/relationships/image" Target="../media/image30.png"/><Relationship Id="rId14" Type="http://schemas.openxmlformats.org/officeDocument/2006/relationships/image" Target="../media/image34.png"/><Relationship Id="rId2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7.wdp"/><Relationship Id="rId5" Type="http://schemas.openxmlformats.org/officeDocument/2006/relationships/image" Target="../media/image50.png"/><Relationship Id="rId4" Type="http://schemas.microsoft.com/office/2007/relationships/hdphoto" Target="../media/hdphoto6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AEAA8-FFC6-D822-5F55-DCB4672A8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4492819-AC48-EC31-FF93-3E544627A7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9E5C97-7B16-69B5-FA93-79B5CE39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20" name="Picture 19" descr="A close-up of the earth&#10;&#10;Description automatically generated">
            <a:extLst>
              <a:ext uri="{FF2B5EF4-FFF2-40B4-BE49-F238E27FC236}">
                <a16:creationId xmlns:a16="http://schemas.microsoft.com/office/drawing/2014/main" id="{2211B06A-1EA3-9499-D984-9506647A70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7" y="44788"/>
            <a:ext cx="2894788" cy="16744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C901F8-0A7B-2A73-A40C-94FF74A42E42}"/>
              </a:ext>
            </a:extLst>
          </p:cNvPr>
          <p:cNvSpPr txBox="1"/>
          <p:nvPr/>
        </p:nvSpPr>
        <p:spPr>
          <a:xfrm>
            <a:off x="152400" y="2286000"/>
            <a:ext cx="11860620" cy="43088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600" b="1" dirty="0">
                <a:solidFill>
                  <a:schemeClr val="bg1"/>
                </a:solidFill>
              </a:rPr>
              <a:t>          SpinSat: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A Novel Variable-Gravity-and-Radiation-Exposure Platform for</a:t>
            </a:r>
          </a:p>
          <a:p>
            <a:pPr algn="ctr"/>
            <a:r>
              <a:rPr lang="en-US" sz="2800" b="1" dirty="0">
                <a:solidFill>
                  <a:schemeClr val="bg1"/>
                </a:solidFill>
              </a:rPr>
              <a:t>Deep-Space Science: Payload Development and Science Opportunities</a:t>
            </a:r>
            <a:endParaRPr lang="en-US" sz="12700" b="1" dirty="0">
              <a:solidFill>
                <a:schemeClr val="bg1"/>
              </a:solidFill>
            </a:endParaRPr>
          </a:p>
          <a:p>
            <a:pPr algn="ctr"/>
            <a:endParaRPr lang="en-US" sz="2800" i="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  <a:p>
            <a:pPr algn="ctr"/>
            <a:r>
              <a:rPr lang="en-US" sz="28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Tony Ricco, Jessica Lee, Jay Bookbinder – NASA ARC</a:t>
            </a:r>
          </a:p>
          <a:p>
            <a:pPr algn="ctr"/>
            <a:r>
              <a:rPr lang="en-US" sz="28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Mark Looper – The Aerospace Corp.</a:t>
            </a:r>
          </a:p>
          <a:p>
            <a:pPr algn="ctr"/>
            <a:r>
              <a:rPr lang="en-US" sz="2800" i="1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SpinSat Ideation and Implementation Teams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32EB24D-8D88-7F46-3A65-BB85EE7132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1820" y="99066"/>
            <a:ext cx="3121199" cy="134873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8BDB4F3B-984B-CE8F-3725-E3775739BA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484620"/>
            <a:ext cx="4165600" cy="160478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16D703B-A6F3-3D2B-9DB2-1E752BDF16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190" y="2477626"/>
            <a:ext cx="1302731" cy="129995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631F6A7-EB84-C92A-519A-792F09DC1E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578" y="3777578"/>
            <a:ext cx="3080422" cy="30804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D3EC22-C913-ACC5-A2EE-BA2AAE56642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70000"/>
          </a:blip>
          <a:srcRect t="9896" b="5855"/>
          <a:stretch/>
        </p:blipFill>
        <p:spPr>
          <a:xfrm>
            <a:off x="9372600" y="1784130"/>
            <a:ext cx="2302590" cy="5729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F3B48BF-31B0-AA10-ED5B-E69F1555791E}"/>
              </a:ext>
            </a:extLst>
          </p:cNvPr>
          <p:cNvSpPr txBox="1"/>
          <p:nvPr/>
        </p:nvSpPr>
        <p:spPr>
          <a:xfrm>
            <a:off x="9295034" y="1524000"/>
            <a:ext cx="24577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i="1" dirty="0">
                <a:solidFill>
                  <a:schemeClr val="bg1">
                    <a:lumMod val="75000"/>
                  </a:schemeClr>
                </a:solidFill>
                <a:latin typeface="KoHo" pitchFamily="2" charset="-34"/>
                <a:cs typeface="KoHo" pitchFamily="2" charset="-34"/>
              </a:rPr>
              <a:t>with</a:t>
            </a:r>
            <a:r>
              <a:rPr lang="en-US" sz="1600" dirty="0">
                <a:solidFill>
                  <a:schemeClr val="bg1">
                    <a:lumMod val="75000"/>
                  </a:schemeClr>
                </a:solidFill>
                <a:latin typeface="KoHo" pitchFamily="2" charset="-34"/>
                <a:cs typeface="KoHo" pitchFamily="2" charset="-34"/>
              </a:rPr>
              <a:t> The Aerospace Corp.</a:t>
            </a:r>
          </a:p>
        </p:txBody>
      </p:sp>
    </p:spTree>
    <p:extLst>
      <p:ext uri="{BB962C8B-B14F-4D97-AF65-F5344CB8AC3E}">
        <p14:creationId xmlns:p14="http://schemas.microsoft.com/office/powerpoint/2010/main" val="2627687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AAA4EE-02B2-8CC0-ABDA-55B35DEF1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9161D4-57A2-1C01-65C4-64CE1F442447}"/>
              </a:ext>
            </a:extLst>
          </p:cNvPr>
          <p:cNvSpPr txBox="1">
            <a:spLocks/>
          </p:cNvSpPr>
          <p:nvPr/>
        </p:nvSpPr>
        <p:spPr>
          <a:xfrm>
            <a:off x="1447800" y="1767597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798ADA-09B9-559E-5C4B-48BB3CF11D3E}"/>
              </a:ext>
            </a:extLst>
          </p:cNvPr>
          <p:cNvSpPr/>
          <p:nvPr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A2B181-5D45-A43F-84E5-DF5D6486EB81}"/>
              </a:ext>
            </a:extLst>
          </p:cNvPr>
          <p:cNvSpPr txBox="1"/>
          <p:nvPr/>
        </p:nvSpPr>
        <p:spPr>
          <a:xfrm>
            <a:off x="28322" y="6324600"/>
            <a:ext cx="1219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NASA needs access to deep-space radiation environments, those regions above the Van Allen Belts: </a:t>
            </a:r>
            <a:r>
              <a:rPr lang="en-US" sz="1400" dirty="0">
                <a:solidFill>
                  <a:schemeClr val="tx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https://www.nasa.gov/directorates/esdmd/hhp/space-radiation/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2C4E4A-F5B9-F165-9328-71CF78A021AD}"/>
              </a:ext>
            </a:extLst>
          </p:cNvPr>
          <p:cNvSpPr txBox="1"/>
          <p:nvPr/>
        </p:nvSpPr>
        <p:spPr>
          <a:xfrm>
            <a:off x="11931069" y="52240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D4C9B2B1-44F4-9FFD-0E7E-28B0DEF1E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8055"/>
            <a:ext cx="9296400" cy="854075"/>
          </a:xfrm>
        </p:spPr>
        <p:txBody>
          <a:bodyPr anchor="ctr">
            <a:normAutofit/>
          </a:bodyPr>
          <a:lstStyle/>
          <a:p>
            <a:pPr marL="9525"/>
            <a:r>
              <a:rPr lang="en-US" dirty="0"/>
              <a:t>Driving Science &amp; Tech Gaps, Challenges</a:t>
            </a:r>
          </a:p>
        </p:txBody>
      </p:sp>
      <p:sp>
        <p:nvSpPr>
          <p:cNvPr id="3" name="Content Placeholder 10">
            <a:extLst>
              <a:ext uri="{FF2B5EF4-FFF2-40B4-BE49-F238E27FC236}">
                <a16:creationId xmlns:a16="http://schemas.microsoft.com/office/drawing/2014/main" id="{AEBC360F-9637-E717-3009-2427648C0D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832" y="3433464"/>
            <a:ext cx="11702469" cy="1214736"/>
          </a:xfrm>
        </p:spPr>
        <p:txBody>
          <a:bodyPr/>
          <a:lstStyle/>
          <a:p>
            <a:pPr>
              <a:spcBef>
                <a:spcPts val="400"/>
              </a:spcBef>
            </a:pP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Human health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and accompanying biome 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effects are poorly understood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for long-duration exposure to deep-space radiation &amp; reduced gravity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spcBef>
                <a:spcPts val="400"/>
              </a:spcBef>
              <a:buFont typeface="Wingdings" pitchFamily="2" charset="2"/>
              <a:buChar char="Ø"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beyond-LEO experiments needed to understand/manage/mitigate effects on health and performance, including impacts on/from relevant biomes.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24AC6C5-B868-C241-1F17-611EEDA453B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251832" y="2849432"/>
            <a:ext cx="11664000" cy="503999"/>
          </a:xfrm>
          <a:solidFill>
            <a:schemeClr val="accent1">
              <a:lumMod val="50000"/>
            </a:schemeClr>
          </a:solidFill>
        </p:spPr>
        <p:txBody>
          <a:bodyPr anchor="ctr">
            <a:noAutofit/>
          </a:bodyPr>
          <a:lstStyle/>
          <a:p>
            <a:r>
              <a:rPr lang="en-US" b="1" dirty="0"/>
              <a:t>Human Health &amp; Performance</a:t>
            </a:r>
          </a:p>
        </p:txBody>
      </p:sp>
      <p:sp>
        <p:nvSpPr>
          <p:cNvPr id="8" name="Content Placeholder 19">
            <a:extLst>
              <a:ext uri="{FF2B5EF4-FFF2-40B4-BE49-F238E27FC236}">
                <a16:creationId xmlns:a16="http://schemas.microsoft.com/office/drawing/2014/main" id="{E3DF8D39-7F29-BB71-78CB-DBC7F022BF2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251832" y="1992130"/>
            <a:ext cx="11626268" cy="674870"/>
          </a:xfr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800" b="1" dirty="0">
                <a:solidFill>
                  <a:schemeClr val="accent1">
                    <a:lumMod val="75000"/>
                  </a:schemeClr>
                </a:solidFill>
              </a:rPr>
              <a:t>Biological and physical scientists need access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to combined deep-space radiation + planetary gravitation…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…to study basic processes and measure effects and impacts on biological and physical systems.</a:t>
            </a:r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C85A16D2-B23E-F9E8-F406-23931471CF7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251832" y="1421887"/>
            <a:ext cx="11664000" cy="503999"/>
          </a:xfrm>
          <a:ln>
            <a:noFill/>
          </a:ln>
        </p:spPr>
        <p:txBody>
          <a:bodyPr anchor="ctr"/>
          <a:lstStyle/>
          <a:p>
            <a:r>
              <a:rPr lang="en-US" b="1" dirty="0"/>
              <a:t>Fundamental Science 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06C1FCE-152A-F5DE-601C-584C1047B41B}"/>
              </a:ext>
            </a:extLst>
          </p:cNvPr>
          <p:cNvSpPr txBox="1">
            <a:spLocks/>
          </p:cNvSpPr>
          <p:nvPr/>
        </p:nvSpPr>
        <p:spPr>
          <a:xfrm>
            <a:off x="251832" y="4723304"/>
            <a:ext cx="11664000" cy="503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292100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i="0" kern="1200">
                <a:solidFill>
                  <a:schemeClr val="accent1">
                    <a:lumMod val="7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51752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−"/>
              <a:tabLst/>
              <a:defRPr sz="1800" i="1" kern="1200">
                <a:solidFill>
                  <a:schemeClr val="tx2"/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635000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i="1" kern="1200">
                <a:solidFill>
                  <a:schemeClr val="accent5"/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800100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tabLst/>
              <a:defRPr sz="1600" i="1" kern="1200">
                <a:solidFill>
                  <a:schemeClr val="tx2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Technology Development for Deep Space Missions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CFF17E-1FAF-6D51-2D2E-CCCD2DF42362}"/>
              </a:ext>
            </a:extLst>
          </p:cNvPr>
          <p:cNvSpPr txBox="1"/>
          <p:nvPr/>
        </p:nvSpPr>
        <p:spPr>
          <a:xfrm>
            <a:off x="251832" y="5279930"/>
            <a:ext cx="11849607" cy="968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Environmental control &amp; life support, food production,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other systems must perform in novel, challenging environments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Ø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technology development and validation benefit from frequent access to relevant environments with controls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595919AC-D5F5-9F70-E724-19C8DAA5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984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AA4EE-02B2-8CC0-ABDA-55B35DEF1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29161D4-57A2-1C01-65C4-64CE1F442447}"/>
              </a:ext>
            </a:extLst>
          </p:cNvPr>
          <p:cNvSpPr txBox="1">
            <a:spLocks/>
          </p:cNvSpPr>
          <p:nvPr/>
        </p:nvSpPr>
        <p:spPr>
          <a:xfrm>
            <a:off x="1447800" y="1767597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1798ADA-09B9-559E-5C4B-48BB3CF11D3E}"/>
              </a:ext>
            </a:extLst>
          </p:cNvPr>
          <p:cNvSpPr/>
          <p:nvPr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0A2B181-5D45-A43F-84E5-DF5D6486EB81}"/>
              </a:ext>
            </a:extLst>
          </p:cNvPr>
          <p:cNvSpPr txBox="1"/>
          <p:nvPr/>
        </p:nvSpPr>
        <p:spPr>
          <a:xfrm>
            <a:off x="28322" y="6352091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NASA needs access to deep space radiation environments, those regions above the Van Allen Belts.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https://www.nasa.gov/directorates/esdmd/hhp/space-radiation/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2C4E4A-F5B9-F165-9328-71CF78A021AD}"/>
              </a:ext>
            </a:extLst>
          </p:cNvPr>
          <p:cNvSpPr txBox="1"/>
          <p:nvPr/>
        </p:nvSpPr>
        <p:spPr>
          <a:xfrm>
            <a:off x="11931069" y="52240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D4C9B2B1-44F4-9FFD-0E7E-28B0DEF1E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48055"/>
            <a:ext cx="9906000" cy="854075"/>
          </a:xfrm>
        </p:spPr>
        <p:txBody>
          <a:bodyPr anchor="ctr">
            <a:normAutofit/>
          </a:bodyPr>
          <a:lstStyle/>
          <a:p>
            <a:pPr marL="9525"/>
            <a:r>
              <a:rPr lang="en-US" dirty="0"/>
              <a:t>SpinSat Deep-Space Platform Concept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5C0FC25-B6A9-AB95-9F1C-1EC8E38ACE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2866" y="2895600"/>
            <a:ext cx="11626268" cy="3284464"/>
          </a:xfrm>
        </p:spPr>
        <p:txBody>
          <a:bodyPr/>
          <a:lstStyle/>
          <a:p>
            <a:r>
              <a:rPr lang="en-US" sz="2000" u="sng" dirty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</a:t>
            </a:r>
            <a:r>
              <a:rPr lang="en-US" sz="2000" u="sng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Objectives &amp; Approach</a:t>
            </a:r>
            <a:endParaRPr lang="en-US" sz="2000" u="sng" dirty="0">
              <a:solidFill>
                <a:schemeClr val="tx1"/>
              </a:solidFill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+mn-lt"/>
              </a:rPr>
              <a:t>Beyond-LEO deployment: </a:t>
            </a:r>
            <a:r>
              <a:rPr lang="en-US" sz="1900" b="1" dirty="0">
                <a:solidFill>
                  <a:schemeClr val="tx1"/>
                </a:solidFill>
                <a:latin typeface="+mn-lt"/>
              </a:rPr>
              <a:t>lunar, transit-to-Mars, and Mars-surface </a:t>
            </a:r>
            <a:r>
              <a:rPr lang="en-US" sz="1900" dirty="0">
                <a:solidFill>
                  <a:schemeClr val="tx1"/>
                </a:solidFill>
                <a:latin typeface="+mn-lt"/>
              </a:rPr>
              <a:t>radiation-plus-gravity environments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+mn-lt"/>
              </a:rPr>
              <a:t>Multi-payload platform: </a:t>
            </a:r>
            <a:r>
              <a:rPr lang="en-US" sz="1900" b="1" dirty="0">
                <a:solidFill>
                  <a:schemeClr val="tx1"/>
                </a:solidFill>
                <a:latin typeface="+mn-lt"/>
              </a:rPr>
              <a:t>science </a:t>
            </a:r>
            <a:r>
              <a:rPr lang="en-US" sz="1900" dirty="0">
                <a:solidFill>
                  <a:schemeClr val="tx1"/>
                </a:solidFill>
                <a:latin typeface="+mn-lt"/>
              </a:rPr>
              <a:t>experiments, </a:t>
            </a:r>
            <a:r>
              <a:rPr lang="en-US" sz="1900" b="1" dirty="0">
                <a:solidFill>
                  <a:schemeClr val="tx1"/>
                </a:solidFill>
                <a:latin typeface="+mn-lt"/>
              </a:rPr>
              <a:t>model validation, tech development, risk reduction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chemeClr val="tx1"/>
                </a:solidFill>
                <a:latin typeface="+mn-lt"/>
              </a:rPr>
              <a:t>Technical approach (led by NASA/Ames, in cooperation with the Aerospace Corp.) </a:t>
            </a:r>
          </a:p>
          <a:p>
            <a:pPr marL="63500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Platform: Inspired by Aerospace’s (non-spinning)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DiskSat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, a rideshare-friendly cubesat alternative</a:t>
            </a:r>
          </a:p>
          <a:p>
            <a:pPr marL="63500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Avionics: high-TRL / off-the-shelf components + avionics heritage from NASA Ames’ </a:t>
            </a:r>
            <a:r>
              <a:rPr lang="en-US" sz="1800" i="1" dirty="0">
                <a:solidFill>
                  <a:schemeClr val="tx1"/>
                </a:solidFill>
                <a:latin typeface="+mn-lt"/>
              </a:rPr>
              <a:t>BioSentinel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 spacecraft  (deep space, now 63 </a:t>
            </a:r>
            <a:r>
              <a:rPr lang="en-US" sz="1800" dirty="0" err="1">
                <a:solidFill>
                  <a:schemeClr val="tx1"/>
                </a:solidFill>
                <a:latin typeface="+mn-lt"/>
              </a:rPr>
              <a:t>Mkm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 from Earth, ~2.5 years operation to date)</a:t>
            </a:r>
          </a:p>
          <a:p>
            <a:pPr marL="63500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Artificial gravitation: spinning platform </a:t>
            </a:r>
            <a:r>
              <a:rPr lang="en-US" sz="1800" dirty="0">
                <a:solidFill>
                  <a:schemeClr val="tx1"/>
                </a:solidFill>
                <a:latin typeface="+mn-lt"/>
                <a:sym typeface="Wingdings" pitchFamily="2" charset="2"/>
              </a:rPr>
              <a:t>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 0.17x</a:t>
            </a:r>
            <a:r>
              <a:rPr lang="en-US" sz="1800" b="1" dirty="0">
                <a:solidFill>
                  <a:schemeClr val="tx1"/>
                </a:solidFill>
                <a:latin typeface="+mn-lt"/>
              </a:rPr>
              <a:t>g 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and 0.38x</a:t>
            </a:r>
            <a:r>
              <a:rPr lang="en-US" sz="1800" b="1" dirty="0">
                <a:solidFill>
                  <a:schemeClr val="tx1"/>
                </a:solidFill>
                <a:latin typeface="+mn-lt"/>
              </a:rPr>
              <a:t>g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, along with 1x</a:t>
            </a:r>
            <a:r>
              <a:rPr lang="en-US" sz="1800" b="1" dirty="0">
                <a:solidFill>
                  <a:schemeClr val="tx1"/>
                </a:solidFill>
                <a:latin typeface="+mn-lt"/>
              </a:rPr>
              <a:t>g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 controls</a:t>
            </a:r>
          </a:p>
          <a:p>
            <a:pPr marL="63500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Relevant radiation: tailored shielding </a:t>
            </a:r>
            <a:r>
              <a:rPr lang="en-US" sz="1800" dirty="0">
                <a:solidFill>
                  <a:schemeClr val="tx1"/>
                </a:solidFill>
                <a:latin typeface="+mn-lt"/>
                <a:sym typeface="Wingdings" pitchFamily="2" charset="2"/>
              </a:rPr>
              <a:t></a:t>
            </a:r>
            <a:r>
              <a:rPr lang="en-US" sz="1800" dirty="0">
                <a:solidFill>
                  <a:schemeClr val="tx1"/>
                </a:solidFill>
                <a:latin typeface="+mn-lt"/>
              </a:rPr>
              <a:t> lunar or Mars-like environments, also deep space</a:t>
            </a:r>
          </a:p>
          <a:p>
            <a:pPr marL="635000" lvl="1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+mn-lt"/>
              </a:rPr>
              <a:t>Up to 64U of payloads</a:t>
            </a:r>
          </a:p>
        </p:txBody>
      </p:sp>
      <p:sp>
        <p:nvSpPr>
          <p:cNvPr id="24" name="Content Placeholder 12">
            <a:extLst>
              <a:ext uri="{FF2B5EF4-FFF2-40B4-BE49-F238E27FC236}">
                <a16:creationId xmlns:a16="http://schemas.microsoft.com/office/drawing/2014/main" id="{09949064-15DB-1075-BFF3-284EC63AB2D7}"/>
              </a:ext>
            </a:extLst>
          </p:cNvPr>
          <p:cNvSpPr txBox="1">
            <a:spLocks/>
          </p:cNvSpPr>
          <p:nvPr/>
        </p:nvSpPr>
        <p:spPr>
          <a:xfrm>
            <a:off x="282866" y="1447800"/>
            <a:ext cx="11626268" cy="1371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292100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i="0" kern="1200">
                <a:solidFill>
                  <a:schemeClr val="accent1">
                    <a:lumMod val="7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51752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−"/>
              <a:tabLst/>
              <a:defRPr sz="1800" i="1" kern="1200">
                <a:solidFill>
                  <a:schemeClr val="tx2"/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635000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i="1" kern="1200">
                <a:solidFill>
                  <a:schemeClr val="accent5"/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800100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tabLst/>
              <a:defRPr sz="1600" i="1" kern="1200">
                <a:solidFill>
                  <a:schemeClr val="tx2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Develop innovative, low-risk platform to address critical science gaps and technology maturation needs for deep-space exploration: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i="1" dirty="0">
                <a:solidFill>
                  <a:srgbClr val="F3AB79"/>
                </a:solidFill>
              </a:rPr>
              <a:t>Emulate</a:t>
            </a: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3AB79"/>
                </a:solidFill>
                <a:effectLst/>
                <a:uLnTx/>
                <a:uFillTx/>
                <a:latin typeface="Myriad Pro" panose="020B0503030403020204" pitchFamily="34" charset="0"/>
                <a:ea typeface="+mn-ea"/>
                <a:cs typeface="+mn-cs"/>
              </a:rPr>
              <a:t> planetary radiation-plus-gravitation environments for experiments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9D3C23-FD44-3851-9811-7A10B724B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8883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12CB7-9FBB-0CA0-C0B0-A4289E173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85531"/>
            <a:ext cx="9895951" cy="1033669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The</a:t>
            </a:r>
            <a:r>
              <a:rPr lang="en-US" sz="400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en-US" sz="4000" dirty="0"/>
              <a:t>Why of SpinSat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E04E15-7155-7302-F64E-553F75993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387B80-E871-F7C7-AE50-71A6CBEF66B6}"/>
              </a:ext>
            </a:extLst>
          </p:cNvPr>
          <p:cNvSpPr/>
          <p:nvPr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58" name="Content Placeholder 2">
            <a:extLst>
              <a:ext uri="{FF2B5EF4-FFF2-40B4-BE49-F238E27FC236}">
                <a16:creationId xmlns:a16="http://schemas.microsoft.com/office/drawing/2014/main" id="{6246CCF5-EA95-2584-5768-2D1263E1D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0" y="1371600"/>
            <a:ext cx="6313029" cy="5229891"/>
          </a:xfrm>
        </p:spPr>
        <p:txBody>
          <a:bodyPr>
            <a:normAutofit/>
          </a:bodyPr>
          <a:lstStyle/>
          <a:p>
            <a:r>
              <a:rPr lang="en-US" b="1" dirty="0">
                <a:latin typeface="+mn-lt"/>
              </a:rPr>
              <a:t>Current capabilities for combined radiation and gravity research are limited</a:t>
            </a:r>
          </a:p>
          <a:p>
            <a:pPr marL="1333500" lvl="1" indent="-266700">
              <a:spcBef>
                <a:spcPts val="400"/>
              </a:spcBef>
            </a:pPr>
            <a:r>
              <a:rPr lang="en-US" sz="2200" dirty="0">
                <a:latin typeface="+mn-lt"/>
              </a:rPr>
              <a:t>Terrestrial and ISS-based centrifuges do not operate in deep-space radiation environments</a:t>
            </a:r>
          </a:p>
          <a:p>
            <a:pPr marL="1333500" lvl="1" indent="-266700">
              <a:spcBef>
                <a:spcPts val="400"/>
              </a:spcBef>
            </a:pPr>
            <a:r>
              <a:rPr lang="en-US" sz="2200" dirty="0">
                <a:latin typeface="+mn-lt"/>
              </a:rPr>
              <a:t>ISS provides “noisy” microgravity and partial gravity, but durations and gravity levels may not meet many deep-space mission planning needs</a:t>
            </a:r>
          </a:p>
          <a:p>
            <a:pPr marL="1333500" lvl="1" indent="-266700">
              <a:spcBef>
                <a:spcPts val="400"/>
              </a:spcBef>
            </a:pPr>
            <a:r>
              <a:rPr lang="en-US" sz="2200" dirty="0">
                <a:latin typeface="+mn-lt"/>
              </a:rPr>
              <a:t>Terrestrial particle accelerators are 1x</a:t>
            </a:r>
            <a:r>
              <a:rPr lang="en-US" sz="2200" b="1" dirty="0">
                <a:latin typeface="+mn-lt"/>
              </a:rPr>
              <a:t>g</a:t>
            </a:r>
            <a:r>
              <a:rPr lang="en-US" sz="2200" dirty="0">
                <a:latin typeface="+mn-lt"/>
              </a:rPr>
              <a:t> and impractical for long-duration/chronic radiation exposure testing</a:t>
            </a:r>
          </a:p>
          <a:p>
            <a:pPr marL="1577975" lvl="2" indent="-285750">
              <a:buFont typeface="Wingdings" pitchFamily="2" charset="2"/>
              <a:buChar char="Ø"/>
            </a:pPr>
            <a:r>
              <a:rPr lang="en-US" dirty="0">
                <a:latin typeface="+mn-lt"/>
              </a:rPr>
              <a:t>biological responses (and even some electronic component effects) are often dose-rate dependent, not just total dose</a:t>
            </a:r>
          </a:p>
        </p:txBody>
      </p:sp>
      <p:pic>
        <p:nvPicPr>
          <p:cNvPr id="107" name="Picture 106">
            <a:extLst>
              <a:ext uri="{FF2B5EF4-FFF2-40B4-BE49-F238E27FC236}">
                <a16:creationId xmlns:a16="http://schemas.microsoft.com/office/drawing/2014/main" id="{C0FF89D4-D6E7-5DB4-479B-3679AB93D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1219200"/>
            <a:ext cx="6858000" cy="527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30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12CB7-9FBB-0CA0-C0B0-A4289E173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185531"/>
            <a:ext cx="9895951" cy="1033669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National Academies Echoes the Need…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8113546-3CC0-4839-97F0-CC7EEF4875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374" y="1495385"/>
            <a:ext cx="11582400" cy="2086015"/>
          </a:xfrm>
        </p:spPr>
        <p:txBody>
          <a:bodyPr>
            <a:normAutofit fontScale="62500" lnSpcReduction="20000"/>
          </a:bodyPr>
          <a:lstStyle/>
          <a:p>
            <a:pPr marL="0" indent="0" rtl="0">
              <a:buNone/>
            </a:pPr>
            <a:r>
              <a:rPr lang="en-US" sz="3800" b="1" dirty="0">
                <a:cs typeface="Calibri Light" panose="020F0302020204030204" pitchFamily="34" charset="0"/>
              </a:rPr>
              <a:t>US National Academies:</a:t>
            </a:r>
            <a:endParaRPr lang="en-US" sz="3800" b="1" dirty="0"/>
          </a:p>
          <a:p>
            <a:pPr marL="0" indent="0" rtl="0">
              <a:lnSpc>
                <a:spcPct val="120000"/>
              </a:lnSpc>
              <a:spcBef>
                <a:spcPts val="400"/>
              </a:spcBef>
              <a:buNone/>
            </a:pPr>
            <a:r>
              <a:rPr lang="en-US" sz="3500" dirty="0"/>
              <a:t>"...The research opportunities that are envisioned to exist within </a:t>
            </a:r>
            <a:r>
              <a:rPr lang="en-US" sz="3500" b="1" i="1" dirty="0">
                <a:solidFill>
                  <a:schemeClr val="accent1">
                    <a:lumMod val="75000"/>
                  </a:schemeClr>
                </a:solidFill>
              </a:rPr>
              <a:t>cis-lunar space are expected to be severely limited in volume and frequency. This sets an interesting conundrum where some critical research cannot be met with the current deep space platforms</a:t>
            </a:r>
            <a:r>
              <a:rPr lang="en-US" sz="3500" dirty="0"/>
              <a:t>, yet they would richly inform human exploration beyond LEO during the Artemis missions."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624998-6FB1-70D7-7608-4FF79FB8F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54DFD-1687-46E2-A6F6-2627ABFA9B81}" type="slidenum">
              <a:rPr lang="en-US" smtClean="0"/>
              <a:t>5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F38FAF-D498-E5AA-1815-9ED9B12D9474}"/>
              </a:ext>
            </a:extLst>
          </p:cNvPr>
          <p:cNvSpPr/>
          <p:nvPr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473339-3313-1BBA-4C18-B2F33B7EA67D}"/>
              </a:ext>
            </a:extLst>
          </p:cNvPr>
          <p:cNvSpPr txBox="1">
            <a:spLocks/>
          </p:cNvSpPr>
          <p:nvPr/>
        </p:nvSpPr>
        <p:spPr>
          <a:xfrm>
            <a:off x="528374" y="3745865"/>
            <a:ext cx="11582400" cy="2526479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bg2">
                    <a:lumMod val="2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1pPr>
            <a:lvl2pPr marL="292100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i="0" kern="1200">
                <a:solidFill>
                  <a:schemeClr val="accent1">
                    <a:lumMod val="75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2pPr>
            <a:lvl3pPr marL="517525" indent="-2254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−"/>
              <a:tabLst/>
              <a:defRPr sz="2000" i="1" kern="1200">
                <a:solidFill>
                  <a:schemeClr val="tx2"/>
                </a:solidFill>
                <a:latin typeface="Myriad Pro" panose="020B0503030403020204" pitchFamily="34" charset="0"/>
                <a:ea typeface="+mn-ea"/>
                <a:cs typeface="+mn-cs"/>
              </a:defRPr>
            </a:lvl3pPr>
            <a:lvl4pPr marL="635000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i="1" kern="1200">
                <a:solidFill>
                  <a:schemeClr val="accent5"/>
                </a:solidFill>
                <a:latin typeface="Myriad Pro" panose="020B0503030403020204" pitchFamily="34" charset="0"/>
                <a:ea typeface="+mn-ea"/>
                <a:cs typeface="+mn-cs"/>
              </a:defRPr>
            </a:lvl4pPr>
            <a:lvl5pPr marL="800100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tabLst/>
              <a:defRPr sz="1600" i="1" kern="1200">
                <a:solidFill>
                  <a:schemeClr val="tx2">
                    <a:lumMod val="60000"/>
                    <a:lumOff val="4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>
                <a:cs typeface="Calibri Light" panose="020F0302020204030204" pitchFamily="34" charset="0"/>
              </a:rPr>
              <a:t>… and SpinSat responds: </a:t>
            </a:r>
            <a:endParaRPr lang="en-US" sz="4400" b="1" dirty="0"/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sz="3600" dirty="0"/>
              <a:t>A  range of combined partial gravity and deep-space radiation exposure experimentation in a low-cost platform with 1xg experimental controls can:</a:t>
            </a:r>
          </a:p>
          <a:p>
            <a:pPr marL="457200" indent="-45720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3500" b="1" dirty="0"/>
              <a:t>Increase relevant flight opportunities </a:t>
            </a:r>
            <a:r>
              <a:rPr lang="en-US" sz="3500" dirty="0"/>
              <a:t>at lower cost for key experiments relative to platforms/destinations such as Gateway, lunar surface, Mars surface, etc.</a:t>
            </a:r>
          </a:p>
          <a:p>
            <a:pPr marL="457200" indent="-45720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3500" dirty="0"/>
              <a:t>Support both </a:t>
            </a:r>
            <a:r>
              <a:rPr lang="en-US" sz="3500" b="1" dirty="0"/>
              <a:t>new and existing experimental designs </a:t>
            </a:r>
            <a:r>
              <a:rPr lang="en-US" sz="3500" dirty="0"/>
              <a:t>and payload hardware</a:t>
            </a:r>
          </a:p>
          <a:p>
            <a:pPr marL="457200" indent="-45720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3500" dirty="0"/>
              <a:t>Provide a complement and partial </a:t>
            </a:r>
            <a:r>
              <a:rPr lang="en-US" sz="3500" b="1" dirty="0"/>
              <a:t>successor to ISS</a:t>
            </a:r>
            <a:r>
              <a:rPr lang="en-US" sz="3500" dirty="0"/>
              <a:t>’s LEO capabilities</a:t>
            </a:r>
          </a:p>
        </p:txBody>
      </p:sp>
    </p:spTree>
    <p:extLst>
      <p:ext uri="{BB962C8B-B14F-4D97-AF65-F5344CB8AC3E}">
        <p14:creationId xmlns:p14="http://schemas.microsoft.com/office/powerpoint/2010/main" val="1237892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C34D57-1D38-FD4C-9487-8EB5EE946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B8A422-C824-D6B2-994F-FC9145D4C61D}"/>
              </a:ext>
            </a:extLst>
          </p:cNvPr>
          <p:cNvSpPr txBox="1">
            <a:spLocks/>
          </p:cNvSpPr>
          <p:nvPr/>
        </p:nvSpPr>
        <p:spPr>
          <a:xfrm>
            <a:off x="459346" y="278535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D8F19F-8C16-38DA-1882-05B1E6BD24FB}"/>
              </a:ext>
            </a:extLst>
          </p:cNvPr>
          <p:cNvSpPr txBox="1"/>
          <p:nvPr/>
        </p:nvSpPr>
        <p:spPr>
          <a:xfrm>
            <a:off x="11931069" y="52240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E35FBE2-0448-E7B0-B6B5-C5777C37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799" y="228600"/>
            <a:ext cx="8795425" cy="854075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SpinSat’s Responsive Design Objectives</a:t>
            </a:r>
            <a:endParaRPr lang="en-US" sz="2000" dirty="0"/>
          </a:p>
        </p:txBody>
      </p:sp>
      <p:graphicFrame>
        <p:nvGraphicFramePr>
          <p:cNvPr id="13" name="Table 7">
            <a:extLst>
              <a:ext uri="{FF2B5EF4-FFF2-40B4-BE49-F238E27FC236}">
                <a16:creationId xmlns:a16="http://schemas.microsoft.com/office/drawing/2014/main" id="{52C01289-E80E-D6E9-BF94-8D2DEB769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372237"/>
              </p:ext>
            </p:extLst>
          </p:nvPr>
        </p:nvGraphicFramePr>
        <p:xfrm>
          <a:off x="229673" y="1409700"/>
          <a:ext cx="11166923" cy="5372100"/>
        </p:xfrm>
        <a:graphic>
          <a:graphicData uri="http://schemas.openxmlformats.org/drawingml/2006/table">
            <a:tbl>
              <a:tblPr firstRow="1" bandRow="1"/>
              <a:tblGrid>
                <a:gridCol w="1014411">
                  <a:extLst>
                    <a:ext uri="{9D8B030D-6E8A-4147-A177-3AD203B41FA5}">
                      <a16:colId xmlns:a16="http://schemas.microsoft.com/office/drawing/2014/main" val="545837687"/>
                    </a:ext>
                  </a:extLst>
                </a:gridCol>
                <a:gridCol w="10152512">
                  <a:extLst>
                    <a:ext uri="{9D8B030D-6E8A-4147-A177-3AD203B41FA5}">
                      <a16:colId xmlns:a16="http://schemas.microsoft.com/office/drawing/2014/main" val="2360493982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lvl="1" algn="l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O-1</a:t>
                      </a:r>
                    </a:p>
                  </a:txBody>
                  <a:tcPr marL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254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50" b="1" dirty="0">
                          <a:solidFill>
                            <a:schemeClr val="tx1"/>
                          </a:solidFill>
                        </a:rPr>
                        <a:t>Simultaneous long-duration exposure </a:t>
                      </a:r>
                      <a:r>
                        <a:rPr lang="en-US" sz="2150" b="0" dirty="0">
                          <a:solidFill>
                            <a:schemeClr val="tx1"/>
                          </a:solidFill>
                        </a:rPr>
                        <a:t>(weeks </a:t>
                      </a:r>
                      <a:r>
                        <a:rPr lang="en-US" sz="2150" b="0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</a:t>
                      </a:r>
                      <a:r>
                        <a:rPr lang="en-US" sz="2150" b="0" dirty="0">
                          <a:solidFill>
                            <a:schemeClr val="tx1"/>
                          </a:solidFill>
                        </a:rPr>
                        <a:t> &gt; 1 yr) to combined deep-space/lunar/ planetary </a:t>
                      </a:r>
                      <a:r>
                        <a:rPr lang="en-US" sz="2150" b="1" dirty="0">
                          <a:solidFill>
                            <a:schemeClr val="tx1"/>
                          </a:solidFill>
                        </a:rPr>
                        <a:t>radiation</a:t>
                      </a:r>
                      <a:r>
                        <a:rPr lang="en-US" sz="2150" b="0" dirty="0">
                          <a:solidFill>
                            <a:schemeClr val="tx1"/>
                          </a:solidFill>
                        </a:rPr>
                        <a:t> and </a:t>
                      </a:r>
                      <a:r>
                        <a:rPr lang="en-US" sz="2150" b="1" dirty="0">
                          <a:solidFill>
                            <a:schemeClr val="tx1"/>
                          </a:solidFill>
                        </a:rPr>
                        <a:t>gravitation</a:t>
                      </a:r>
                      <a:r>
                        <a:rPr lang="en-US" sz="2150" b="0" dirty="0">
                          <a:solidFill>
                            <a:schemeClr val="tx1"/>
                          </a:solidFill>
                        </a:rPr>
                        <a:t> (0 </a:t>
                      </a:r>
                      <a:r>
                        <a:rPr lang="en-US" sz="2150" b="0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</a:t>
                      </a:r>
                      <a:r>
                        <a:rPr lang="en-US" sz="2150" b="0" dirty="0">
                          <a:solidFill>
                            <a:schemeClr val="tx1"/>
                          </a:solidFill>
                        </a:rPr>
                        <a:t> 1xg)</a:t>
                      </a:r>
                      <a:endParaRPr lang="en-US" sz="2150" b="1" dirty="0">
                        <a:solidFill>
                          <a:schemeClr val="tx1"/>
                        </a:solidFill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50" b="0" dirty="0">
                          <a:solidFill>
                            <a:schemeClr val="tx1"/>
                          </a:solidFill>
                        </a:rPr>
                        <a:t>Spinning spacecraft provides artificial gravitation</a:t>
                      </a:r>
                      <a:endParaRPr lang="en-US" sz="2150" dirty="0">
                        <a:solidFill>
                          <a:schemeClr val="tx1"/>
                        </a:solidFill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50" b="0" dirty="0">
                          <a:solidFill>
                            <a:schemeClr val="tx1"/>
                          </a:solidFill>
                        </a:rPr>
                        <a:t>Custom shielding simulates lunar, Mars radiation environments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254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782312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457200" lvl="1" algn="l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en-US" sz="21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O-2 </a:t>
                      </a:r>
                    </a:p>
                  </a:txBody>
                  <a:tcPr marL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254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50" b="1" dirty="0">
                          <a:solidFill>
                            <a:schemeClr val="tx1"/>
                          </a:solidFill>
                        </a:rPr>
                        <a:t>Low cost per experiment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50" b="0" dirty="0">
                          <a:solidFill>
                            <a:schemeClr val="tx1"/>
                          </a:solidFill>
                        </a:rPr>
                        <a:t>Many </a:t>
                      </a: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experiments can be hosted on each platform flight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Multiple experiment al replicates </a:t>
                      </a:r>
                      <a:r>
                        <a:rPr lang="en-US" sz="2150" dirty="0">
                          <a:solidFill>
                            <a:schemeClr val="tx1"/>
                          </a:solidFill>
                          <a:sym typeface="Wingdings" pitchFamily="2" charset="2"/>
                        </a:rPr>
                        <a:t></a:t>
                      </a: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 enhanced statistical significance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254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622024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457200" lvl="1" algn="l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en-US" sz="21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O-3</a:t>
                      </a:r>
                    </a:p>
                  </a:txBody>
                  <a:tcPr marL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50" b="1" dirty="0">
                          <a:solidFill>
                            <a:schemeClr val="tx1"/>
                          </a:solidFill>
                        </a:rPr>
                        <a:t>Frequent space access</a:t>
                      </a: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: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Launch vehicle and orbit agnostic (beyond van Allen belts)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2761483"/>
                  </a:ext>
                </a:extLst>
              </a:tr>
              <a:tr h="5943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457200" lvl="1" algn="l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en-US" sz="215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O-4</a:t>
                      </a:r>
                    </a:p>
                  </a:txBody>
                  <a:tcPr marL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50" b="1" dirty="0">
                          <a:solidFill>
                            <a:schemeClr val="tx1"/>
                          </a:solidFill>
                        </a:rPr>
                        <a:t>Easy payload interfaces</a:t>
                      </a: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: highly familiar “</a:t>
                      </a:r>
                      <a:r>
                        <a:rPr lang="en-US" sz="2150" b="1" dirty="0">
                          <a:solidFill>
                            <a:schemeClr val="tx1"/>
                          </a:solidFill>
                        </a:rPr>
                        <a:t>Cubesat” type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Other configurations supportable, not a priori precluded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Power, data, comms, gravity, radiation, benign thermal environment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PIs can focus on the experiment, not the spacecraft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905215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457200" lvl="1" algn="l" defTabSz="914400" rtl="0" eaLnBrk="1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lang="en-US" sz="215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O-5 </a:t>
                      </a:r>
                      <a:endParaRPr lang="en-US" sz="215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50" b="1" dirty="0">
                          <a:solidFill>
                            <a:schemeClr val="tx1"/>
                          </a:solidFill>
                        </a:rPr>
                        <a:t>Easy payload integration</a:t>
                      </a: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 and responsive access </a:t>
                      </a:r>
                      <a:endParaRPr lang="en-US" sz="2150" b="0" dirty="0">
                        <a:solidFill>
                          <a:schemeClr val="tx1"/>
                        </a:solidFill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2150" b="0" u="none" dirty="0">
                          <a:solidFill>
                            <a:schemeClr val="tx1"/>
                          </a:solidFill>
                        </a:rPr>
                        <a:t>Stretch: </a:t>
                      </a:r>
                      <a:r>
                        <a:rPr lang="en-US" sz="2150" dirty="0">
                          <a:solidFill>
                            <a:schemeClr val="tx1"/>
                          </a:solidFill>
                        </a:rPr>
                        <a:t>“just-in time” loads for biology shortly prior to launch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6854559"/>
                  </a:ext>
                </a:extLst>
              </a:tr>
            </a:tbl>
          </a:graphicData>
        </a:graphic>
      </p:graphicFrame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6B3EA1E8-6527-FFA3-EC13-F556413C8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6434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A1BD7-13ED-9091-0939-CC0E38BB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05104CA-9753-33E6-C515-3E7C1D7670BA}"/>
              </a:ext>
            </a:extLst>
          </p:cNvPr>
          <p:cNvSpPr txBox="1">
            <a:spLocks/>
          </p:cNvSpPr>
          <p:nvPr/>
        </p:nvSpPr>
        <p:spPr>
          <a:xfrm>
            <a:off x="459346" y="278535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935429-57D5-5E3B-4293-AB133F0F7194}"/>
              </a:ext>
            </a:extLst>
          </p:cNvPr>
          <p:cNvSpPr/>
          <p:nvPr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00A4CA62-666B-87A4-7651-FFABB7AC0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61" y="238665"/>
            <a:ext cx="9194740" cy="854075"/>
          </a:xfrm>
        </p:spPr>
        <p:txBody>
          <a:bodyPr anchor="ctr">
            <a:normAutofit/>
          </a:bodyPr>
          <a:lstStyle/>
          <a:p>
            <a:r>
              <a:rPr lang="en-US" dirty="0"/>
              <a:t>SpinSat Leverages NASA Investments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88FB08-A30B-CB92-C472-F13689BE55A7}"/>
              </a:ext>
            </a:extLst>
          </p:cNvPr>
          <p:cNvSpPr txBox="1"/>
          <p:nvPr/>
        </p:nvSpPr>
        <p:spPr>
          <a:xfrm>
            <a:off x="24810" y="1458985"/>
            <a:ext cx="2913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1453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Platform architecture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93D78A-7F87-0397-F2E3-AFDBA077B1F2}"/>
              </a:ext>
            </a:extLst>
          </p:cNvPr>
          <p:cNvSpPr txBox="1"/>
          <p:nvPr/>
        </p:nvSpPr>
        <p:spPr>
          <a:xfrm>
            <a:off x="140745" y="5486400"/>
            <a:ext cx="12023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453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SpinSat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453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platform provides experiments with all necessary infrastructure: power, thermal environment, data storage, communications, acceleration and radiation monitoring, etc.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DA8282E-B365-A0F0-7DE5-A79D4650746E}"/>
              </a:ext>
            </a:extLst>
          </p:cNvPr>
          <p:cNvGrpSpPr/>
          <p:nvPr/>
        </p:nvGrpSpPr>
        <p:grpSpPr>
          <a:xfrm>
            <a:off x="381000" y="1969279"/>
            <a:ext cx="1935686" cy="3505200"/>
            <a:chOff x="685800" y="1981200"/>
            <a:chExt cx="1935686" cy="3505200"/>
          </a:xfrm>
        </p:grpSpPr>
        <p:pic>
          <p:nvPicPr>
            <p:cNvPr id="21" name="Picture 20" descr="A picture containing blue&#10;&#10;Description automatically generated">
              <a:extLst>
                <a:ext uri="{FF2B5EF4-FFF2-40B4-BE49-F238E27FC236}">
                  <a16:creationId xmlns:a16="http://schemas.microsoft.com/office/drawing/2014/main" id="{170CDF7D-2A9E-77A3-162B-4B958BCBA5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2666" y="2237552"/>
              <a:ext cx="1561955" cy="173478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3E9B3AA-DBF4-0454-8A1D-A0BB2409E1C2}"/>
                </a:ext>
              </a:extLst>
            </p:cNvPr>
            <p:cNvSpPr txBox="1"/>
            <p:nvPr/>
          </p:nvSpPr>
          <p:spPr>
            <a:xfrm>
              <a:off x="765347" y="3988903"/>
              <a:ext cx="1776594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DiskSat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A new spacecraft form factor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(NASA SSTP/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Aerospace Corp.)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D02BE559-2624-5DE2-DC8B-CC779058CC2A}"/>
                </a:ext>
              </a:extLst>
            </p:cNvPr>
            <p:cNvSpPr/>
            <p:nvPr/>
          </p:nvSpPr>
          <p:spPr>
            <a:xfrm>
              <a:off x="685800" y="1981200"/>
              <a:ext cx="1935686" cy="3505200"/>
            </a:xfrm>
            <a:prstGeom prst="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A936B740-5653-A410-A4C1-B55F9040DB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852" b="96593" l="5960" r="95762">
                        <a14:foregroundMark x1="49272" y1="10519" x2="59735" y2="3852"/>
                        <a14:foregroundMark x1="59735" y1="3852" x2="70199" y2="10222"/>
                        <a14:foregroundMark x1="70199" y1="10222" x2="58013" y2="12741"/>
                        <a14:foregroundMark x1="58013" y1="12741" x2="51523" y2="11407"/>
                        <a14:foregroundMark x1="87020" y1="28593" x2="89801" y2="38519"/>
                        <a14:foregroundMark x1="85430" y1="23852" x2="90861" y2="33630"/>
                        <a14:foregroundMark x1="90861" y1="50074" x2="90861" y2="64741"/>
                        <a14:foregroundMark x1="90861" y1="64741" x2="83576" y2="67259"/>
                        <a14:foregroundMark x1="91258" y1="50519" x2="91921" y2="64444"/>
                        <a14:foregroundMark x1="91921" y1="64444" x2="91788" y2="64000"/>
                        <a14:foregroundMark x1="92715" y1="48148" x2="93775" y2="60000"/>
                        <a14:foregroundMark x1="96026" y1="53778" x2="93377" y2="67852"/>
                        <a14:foregroundMark x1="93377" y1="67852" x2="87550" y2="71259"/>
                        <a14:foregroundMark x1="42914" y1="85333" x2="30728" y2="91852"/>
                        <a14:foregroundMark x1="46225" y1="89926" x2="36556" y2="93333"/>
                        <a14:foregroundMark x1="43179" y1="96593" x2="46358" y2="95259"/>
                        <a14:foregroundMark x1="10331" y1="62815" x2="9272" y2="60444"/>
                        <a14:foregroundMark x1="8477" y1="27111" x2="5960" y2="41333"/>
                        <a14:foregroundMark x1="5960" y1="41333" x2="8874" y2="43407"/>
                        <a14:foregroundMark x1="74570" y1="19407" x2="74570" y2="19407"/>
                        <a14:foregroundMark x1="70728" y1="17630" x2="71921" y2="17778"/>
                        <a14:foregroundMark x1="75232" y1="19407" x2="75232" y2="19407"/>
                        <a14:foregroundMark x1="81722" y1="19556" x2="81722" y2="19556"/>
                        <a14:foregroundMark x1="85298" y1="23111" x2="85298" y2="23111"/>
                        <a14:foregroundMark x1="83179" y1="19556" x2="84371" y2="21778"/>
                        <a14:foregroundMark x1="89536" y1="30667" x2="89536" y2="30667"/>
                        <a14:foregroundMark x1="49404" y1="10074" x2="49404" y2="10074"/>
                        <a14:foregroundMark x1="44901" y1="11556" x2="44901" y2="11556"/>
                        <a14:foregroundMark x1="49272" y1="11111" x2="47285" y2="10815"/>
                        <a14:foregroundMark x1="29139" y1="9630" x2="29139" y2="9630"/>
                        <a14:foregroundMark x1="23046" y1="12593" x2="33642" y2="7111"/>
                        <a14:foregroundMark x1="33642" y1="7111" x2="33907" y2="7111"/>
                        <a14:foregroundMark x1="21060" y1="13778" x2="21722" y2="13630"/>
                        <a14:backgroundMark x1="46358" y1="15852" x2="46358" y2="15852"/>
                        <a14:backgroundMark x1="48742" y1="16296" x2="48742" y2="16296"/>
                        <a14:backgroundMark x1="48609" y1="15852" x2="48609" y2="15852"/>
                        <a14:backgroundMark x1="47550" y1="16296" x2="47550" y2="16296"/>
                        <a14:backgroundMark x1="48742" y1="16000" x2="48742" y2="16000"/>
                        <a14:backgroundMark x1="47682" y1="16296" x2="47682" y2="16296"/>
                        <a14:backgroundMark x1="48874" y1="15556" x2="48874" y2="15556"/>
                        <a14:backgroundMark x1="49007" y1="16444" x2="49007" y2="16444"/>
                        <a14:backgroundMark x1="49272" y1="16000" x2="49272" y2="16000"/>
                        <a14:backgroundMark x1="48874" y1="16000" x2="48874" y2="16000"/>
                        <a14:backgroundMark x1="48742" y1="16000" x2="48609" y2="15407"/>
                        <a14:backgroundMark x1="48477" y1="15852" x2="49007" y2="16000"/>
                        <a14:backgroundMark x1="67947" y1="21037" x2="67947" y2="210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22443" y="2574589"/>
            <a:ext cx="2178238" cy="205460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93BA7CFA-D8D5-11AD-B351-2AFBEF721E08}"/>
              </a:ext>
            </a:extLst>
          </p:cNvPr>
          <p:cNvSpPr txBox="1"/>
          <p:nvPr/>
        </p:nvSpPr>
        <p:spPr>
          <a:xfrm>
            <a:off x="10748966" y="2925920"/>
            <a:ext cx="10918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2x2U “single-gravity” Payloads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03DA52F-C40D-34B3-C24C-731BAA6703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185" b="94282" l="7632" r="100000">
                        <a14:foregroundMark x1="72105" y1="11730" x2="48158" y2="13490"/>
                        <a14:foregroundMark x1="48158" y1="13490" x2="45789" y2="14663"/>
                        <a14:foregroundMark x1="53158" y1="13636" x2="99737" y2="10997"/>
                        <a14:foregroundMark x1="99737" y1="77126" x2="98158" y2="78152"/>
                        <a14:foregroundMark x1="98158" y1="78299" x2="94211" y2="91642"/>
                        <a14:foregroundMark x1="94211" y1="91642" x2="69211" y2="88123"/>
                        <a14:foregroundMark x1="69211" y1="88123" x2="66316" y2="82991"/>
                        <a14:foregroundMark x1="87105" y1="78299" x2="93421" y2="62610"/>
                        <a14:foregroundMark x1="93421" y1="62610" x2="84737" y2="46774"/>
                        <a14:foregroundMark x1="84737" y1="46628" x2="99737" y2="42375"/>
                        <a14:foregroundMark x1="96579" y1="65689" x2="99737" y2="65249"/>
                        <a14:foregroundMark x1="87368" y1="18475" x2="99737" y2="18182"/>
                        <a14:foregroundMark x1="87368" y1="19355" x2="99737" y2="18622"/>
                        <a14:foregroundMark x1="69474" y1="7185" x2="53421" y2="11730"/>
                        <a14:foregroundMark x1="33421" y1="32845" x2="16579" y2="44575"/>
                        <a14:foregroundMark x1="16579" y1="44575" x2="17105" y2="45161"/>
                        <a14:foregroundMark x1="14474" y1="45161" x2="21842" y2="26686"/>
                        <a14:foregroundMark x1="19737" y1="25367" x2="28421" y2="28592"/>
                        <a14:foregroundMark x1="21316" y1="25073" x2="20000" y2="26246"/>
                        <a14:foregroundMark x1="92368" y1="94282" x2="59737" y2="89736"/>
                        <a14:foregroundMark x1="9474" y1="49560" x2="8684" y2="44135"/>
                        <a14:backgroundMark x1="93947" y1="16422" x2="93947" y2="164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"/>
          <a:stretch/>
        </p:blipFill>
        <p:spPr>
          <a:xfrm>
            <a:off x="8618966" y="2557907"/>
            <a:ext cx="1099306" cy="208307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B2D1D52-EA33-B214-EDC9-A806C81A321A}"/>
              </a:ext>
            </a:extLst>
          </p:cNvPr>
          <p:cNvSpPr txBox="1"/>
          <p:nvPr/>
        </p:nvSpPr>
        <p:spPr>
          <a:xfrm>
            <a:off x="7696201" y="2089901"/>
            <a:ext cx="18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1x4U </a:t>
            </a:r>
            <a:r>
              <a:rPr lang="en-US" dirty="0">
                <a:solidFill>
                  <a:srgbClr val="000000"/>
                </a:solidFill>
                <a:latin typeface="Calibri" panose="020F0502020204030204"/>
              </a:rPr>
              <a:t>r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adial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Payloads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BFDAC37-81ED-81DF-175F-24FE64EBA76A}"/>
              </a:ext>
            </a:extLst>
          </p:cNvPr>
          <p:cNvSpPr txBox="1"/>
          <p:nvPr/>
        </p:nvSpPr>
        <p:spPr>
          <a:xfrm>
            <a:off x="7848600" y="4624169"/>
            <a:ext cx="376008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 SpinSat = 16+ BioSentinel payloads </a:t>
            </a:r>
            <a:r>
              <a:rPr kumimoji="0" lang="en-US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a variety of orientations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4FEED39-CA06-6F61-88DF-681C52F9D6FD}"/>
              </a:ext>
            </a:extLst>
          </p:cNvPr>
          <p:cNvSpPr/>
          <p:nvPr/>
        </p:nvSpPr>
        <p:spPr>
          <a:xfrm>
            <a:off x="7792134" y="2136209"/>
            <a:ext cx="3996943" cy="3171340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Plus Sign 48">
            <a:extLst>
              <a:ext uri="{FF2B5EF4-FFF2-40B4-BE49-F238E27FC236}">
                <a16:creationId xmlns:a16="http://schemas.microsoft.com/office/drawing/2014/main" id="{605C48F2-BAB9-80C6-1B8A-DE1AB14B658D}"/>
              </a:ext>
            </a:extLst>
          </p:cNvPr>
          <p:cNvSpPr/>
          <p:nvPr/>
        </p:nvSpPr>
        <p:spPr>
          <a:xfrm>
            <a:off x="2372509" y="3483339"/>
            <a:ext cx="459812" cy="477080"/>
          </a:xfrm>
          <a:prstGeom prst="mathPlus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B73AE30E-A9BD-1472-C41E-D47DC198E976}"/>
              </a:ext>
            </a:extLst>
          </p:cNvPr>
          <p:cNvSpPr/>
          <p:nvPr/>
        </p:nvSpPr>
        <p:spPr>
          <a:xfrm>
            <a:off x="7231232" y="3483340"/>
            <a:ext cx="464968" cy="47708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BAC5D1-894F-21C5-F585-8A292463F4DA}"/>
              </a:ext>
            </a:extLst>
          </p:cNvPr>
          <p:cNvSpPr txBox="1"/>
          <p:nvPr/>
        </p:nvSpPr>
        <p:spPr>
          <a:xfrm>
            <a:off x="3417882" y="1410645"/>
            <a:ext cx="2913430" cy="7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1453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Avionics, bio payload components &amp; design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9AA25C5-0CF5-1BEC-974B-5D202E688D34}"/>
              </a:ext>
            </a:extLst>
          </p:cNvPr>
          <p:cNvGrpSpPr/>
          <p:nvPr/>
        </p:nvGrpSpPr>
        <p:grpSpPr>
          <a:xfrm>
            <a:off x="2888143" y="2165737"/>
            <a:ext cx="4211828" cy="3141812"/>
            <a:chOff x="2888143" y="2165737"/>
            <a:chExt cx="4211828" cy="3141812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2FB53CC5-A739-67D2-E968-0266C3DC8B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7200" y="3519970"/>
              <a:ext cx="1494393" cy="1120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6">
              <a:extLst>
                <a:ext uri="{FF2B5EF4-FFF2-40B4-BE49-F238E27FC236}">
                  <a16:creationId xmlns:a16="http://schemas.microsoft.com/office/drawing/2014/main" id="{6E108E77-8E28-CBBD-DEC6-92DF79320F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93692" y="2256264"/>
              <a:ext cx="2785076" cy="155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ED58546-B6D1-25F7-6214-219F03CE9BFF}"/>
                </a:ext>
              </a:extLst>
            </p:cNvPr>
            <p:cNvSpPr txBox="1"/>
            <p:nvPr/>
          </p:nvSpPr>
          <p:spPr>
            <a:xfrm>
              <a:off x="2952602" y="3830221"/>
              <a:ext cx="375712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BioSentinel</a:t>
              </a: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: Proven 	       design for deep-space                      biology missions: avionics, microfluidics, other science elements </a:t>
              </a:r>
              <a:r>
                <a:rPr kumimoji="0" lang="en-US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(NASA/Ames)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C5A10B9-E981-5F43-259E-3755A53AF195}"/>
                </a:ext>
              </a:extLst>
            </p:cNvPr>
            <p:cNvSpPr/>
            <p:nvPr/>
          </p:nvSpPr>
          <p:spPr>
            <a:xfrm>
              <a:off x="2888143" y="2165737"/>
              <a:ext cx="4211828" cy="3112284"/>
            </a:xfrm>
            <a:prstGeom prst="rect">
              <a:avLst/>
            </a:prstGeom>
            <a:noFill/>
            <a:ln w="381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A3EBF5A-F4AB-C328-07E4-5CA9C9FA1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4929" r="31550" b="8864"/>
            <a:stretch/>
          </p:blipFill>
          <p:spPr>
            <a:xfrm flipH="1">
              <a:off x="3496647" y="2346018"/>
              <a:ext cx="1377950" cy="1403658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E233285-68CF-A3A4-8B79-85F66AA75EB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90975" y="3101975"/>
              <a:ext cx="2028825" cy="499646"/>
            </a:xfrm>
            <a:prstGeom prst="line">
              <a:avLst/>
            </a:prstGeom>
            <a:ln w="19050">
              <a:solidFill>
                <a:srgbClr val="00FA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7A0419F-D0FA-60F8-9EAF-7AB0BB95399D}"/>
                </a:ext>
              </a:extLst>
            </p:cNvPr>
            <p:cNvCxnSpPr>
              <a:cxnSpLocks/>
            </p:cNvCxnSpPr>
            <p:nvPr/>
          </p:nvCxnSpPr>
          <p:spPr>
            <a:xfrm>
              <a:off x="3928624" y="3124200"/>
              <a:ext cx="1794321" cy="1043444"/>
            </a:xfrm>
            <a:prstGeom prst="line">
              <a:avLst/>
            </a:prstGeom>
            <a:ln w="19050">
              <a:solidFill>
                <a:srgbClr val="00FA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89F8F701-EADA-F575-1036-481476EC5A76}"/>
              </a:ext>
            </a:extLst>
          </p:cNvPr>
          <p:cNvSpPr txBox="1"/>
          <p:nvPr/>
        </p:nvSpPr>
        <p:spPr>
          <a:xfrm>
            <a:off x="7792135" y="1407169"/>
            <a:ext cx="4014626" cy="7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14538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Platform enables more science per $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9DF2982-D544-6A29-7E4A-3DBF5DAC8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3965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423F497-1C8D-5C46-E202-2945794A9E47}"/>
              </a:ext>
            </a:extLst>
          </p:cNvPr>
          <p:cNvSpPr/>
          <p:nvPr/>
        </p:nvSpPr>
        <p:spPr>
          <a:xfrm>
            <a:off x="10216318" y="2984499"/>
            <a:ext cx="1828800" cy="38404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2022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S. cerevisiae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(yeast)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Microgravity &amp; deep-space radiation effects on DNA damage/repair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13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use of monolithic multilevel fused manifolds 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18 x 16-well cards: 288 samples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13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deep-space bio cubesat: 2° payload on </a:t>
            </a: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Artemis-1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Onboard radiation spectrometer (LET)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C4B0E2-1104-E64F-93E5-A0C4515DD2AD}"/>
              </a:ext>
            </a:extLst>
          </p:cNvPr>
          <p:cNvSpPr/>
          <p:nvPr/>
        </p:nvSpPr>
        <p:spPr>
          <a:xfrm>
            <a:off x="221235" y="2984499"/>
            <a:ext cx="1828800" cy="38404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2006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E. coli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(bacterium)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Microgravity effects on gene expression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12-well fluidic card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LED-excited fluorescence for GFP expression, + LED light scattering for cell population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13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fully automated self-contained biological experiment on a cubesat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5EF708-46C2-E042-8E5A-DFF5D2A8870E}"/>
              </a:ext>
            </a:extLst>
          </p:cNvPr>
          <p:cNvSpPr txBox="1"/>
          <p:nvPr/>
        </p:nvSpPr>
        <p:spPr>
          <a:xfrm>
            <a:off x="195354" y="1092200"/>
            <a:ext cx="18034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GeneSat-1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(3U)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0BAC19-CD57-B248-A092-BEF27F801F47}"/>
              </a:ext>
            </a:extLst>
          </p:cNvPr>
          <p:cNvSpPr txBox="1"/>
          <p:nvPr/>
        </p:nvSpPr>
        <p:spPr>
          <a:xfrm>
            <a:off x="2239433" y="1092200"/>
            <a:ext cx="18034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PharmaSat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(3U)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8B2684-3C98-8C41-AEE2-9269E818930C}"/>
              </a:ext>
            </a:extLst>
          </p:cNvPr>
          <p:cNvSpPr txBox="1"/>
          <p:nvPr/>
        </p:nvSpPr>
        <p:spPr>
          <a:xfrm>
            <a:off x="4243866" y="1092200"/>
            <a:ext cx="18034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O/OREOS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(3U)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AA1E8B-7DFF-D24F-8913-A9B013F30FE9}"/>
              </a:ext>
            </a:extLst>
          </p:cNvPr>
          <p:cNvSpPr txBox="1"/>
          <p:nvPr/>
        </p:nvSpPr>
        <p:spPr>
          <a:xfrm>
            <a:off x="6167889" y="1092200"/>
            <a:ext cx="18034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SporeSat-1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(3U)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4560AD1-1680-1F4D-98BB-72AD55D9959A}"/>
              </a:ext>
            </a:extLst>
          </p:cNvPr>
          <p:cNvSpPr txBox="1"/>
          <p:nvPr/>
        </p:nvSpPr>
        <p:spPr>
          <a:xfrm>
            <a:off x="8194445" y="1092200"/>
            <a:ext cx="18034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EcAMSat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(6U)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59FE66-81F0-C547-8243-AB8C669E4A32}"/>
              </a:ext>
            </a:extLst>
          </p:cNvPr>
          <p:cNvSpPr/>
          <p:nvPr/>
        </p:nvSpPr>
        <p:spPr>
          <a:xfrm>
            <a:off x="2220252" y="2984499"/>
            <a:ext cx="1828800" cy="38404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2009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S. cerevisiae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(yeast)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Microgravity effects on antifungal response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48-well fluidic card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In-situ preparation of multiple drug dose levels from concentrate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3-color LED optical detection system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alamarBlue indicator dye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83FBEEF-B777-814D-9509-63E7D03E7111}"/>
              </a:ext>
            </a:extLst>
          </p:cNvPr>
          <p:cNvSpPr/>
          <p:nvPr/>
        </p:nvSpPr>
        <p:spPr>
          <a:xfrm>
            <a:off x="4219269" y="2984499"/>
            <a:ext cx="1828800" cy="38404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2010</a:t>
            </a:r>
            <a:endParaRPr kumimoji="0" lang="en-US" sz="1200" b="1" i="1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B. subtilis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(bacterium)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13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demo of 2 distinct experiment payloads on one autonomous satellite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Microgravity &amp; LEO + radiation effects  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3-LED optical detection; solar UV-vis spectrometer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13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time dried organisms rehydrated in orbit: enables multi-timepoint activation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1212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A72173-A648-9F4E-A8D6-384E1EC5D2C7}"/>
              </a:ext>
            </a:extLst>
          </p:cNvPr>
          <p:cNvSpPr/>
          <p:nvPr/>
        </p:nvSpPr>
        <p:spPr>
          <a:xfrm>
            <a:off x="6218286" y="2984499"/>
            <a:ext cx="1828800" cy="38404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2014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C. richardii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(aquatic fern spores)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Variable gravity effects on spore germination </a:t>
            </a: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via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calcium ion transport 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13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time artificial gravity capabilities in cubesat, 0 – 2x g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13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micro-centrifuges as well as Lab-on-Chip electrochemical sensors in a cubesat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Deployed by re-supply mission </a:t>
            </a: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route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to ISS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9D5299F-191F-C945-8032-1421E3D57414}"/>
              </a:ext>
            </a:extLst>
          </p:cNvPr>
          <p:cNvSpPr/>
          <p:nvPr/>
        </p:nvSpPr>
        <p:spPr>
          <a:xfrm>
            <a:off x="8217303" y="2984499"/>
            <a:ext cx="1828800" cy="38404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2017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E. coli 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(uropathogenic bacterium) 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Microgravity effects on antibiotic response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48-well fluidic card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3-LED optical detection; variable-dose drug delivery 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6U format for 50% more solar power</a:t>
            </a:r>
          </a:p>
          <a:p>
            <a:pPr marL="91440" marR="0" lvl="0" indent="-91440" algn="l" defTabSz="685800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13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bio cubesat deployed from ISS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D1CA413-8A11-E648-8589-483C22E4A3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731"/>
          <a:stretch/>
        </p:blipFill>
        <p:spPr>
          <a:xfrm>
            <a:off x="2207251" y="1508104"/>
            <a:ext cx="1558548" cy="128425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1C537A-8D8E-C54C-BDFE-B9764750F99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16652" y="1529317"/>
            <a:ext cx="1811939" cy="126669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7C53A3B-A80D-1D41-881E-DBEDE781CEC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263085" y="1539478"/>
            <a:ext cx="1558547" cy="125812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8E86A83-76F5-E847-ACE2-6FD6F39D3EA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541372" y="1165274"/>
            <a:ext cx="1081896" cy="1831361"/>
          </a:xfrm>
          <a:prstGeom prst="rect">
            <a:avLst/>
          </a:prstGeom>
        </p:spPr>
      </p:pic>
      <p:pic>
        <p:nvPicPr>
          <p:cNvPr id="27" name="Picture 26" descr="A picture containing indoor, table, sitting, holding&#10;&#10;Description automatically generated">
            <a:extLst>
              <a:ext uri="{FF2B5EF4-FFF2-40B4-BE49-F238E27FC236}">
                <a16:creationId xmlns:a16="http://schemas.microsoft.com/office/drawing/2014/main" id="{F906FD46-FCC3-0445-9C05-FA0798F6750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130" y="1497533"/>
            <a:ext cx="1774458" cy="1298477"/>
          </a:xfrm>
          <a:prstGeom prst="rect">
            <a:avLst/>
          </a:prstGeom>
        </p:spPr>
      </p:pic>
      <p:pic>
        <p:nvPicPr>
          <p:cNvPr id="28" name="Picture 5">
            <a:extLst>
              <a:ext uri="{FF2B5EF4-FFF2-40B4-BE49-F238E27FC236}">
                <a16:creationId xmlns:a16="http://schemas.microsoft.com/office/drawing/2014/main" id="{7135E782-BC12-D145-A5F7-7D6326B72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435" y="1434090"/>
            <a:ext cx="621363" cy="616898"/>
          </a:xfrm>
          <a:prstGeom prst="rect">
            <a:avLst/>
          </a:prstGeom>
          <a:noFill/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E9B8578-1135-8A42-8371-7DA16AA3CEC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8750" y="2278856"/>
            <a:ext cx="1032240" cy="513257"/>
          </a:xfrm>
          <a:prstGeom prst="rect">
            <a:avLst/>
          </a:prstGeom>
        </p:spPr>
      </p:pic>
      <p:pic>
        <p:nvPicPr>
          <p:cNvPr id="30" name="Picture 11" descr="S-cerevisiae">
            <a:extLst>
              <a:ext uri="{FF2B5EF4-FFF2-40B4-BE49-F238E27FC236}">
                <a16:creationId xmlns:a16="http://schemas.microsoft.com/office/drawing/2014/main" id="{6411094D-F2BF-8D4B-BB6C-97DAC6C288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 flipV="1">
            <a:off x="2207182" y="1427817"/>
            <a:ext cx="621363" cy="566350"/>
          </a:xfrm>
          <a:prstGeom prst="rect">
            <a:avLst/>
          </a:prstGeom>
          <a:noFill/>
        </p:spPr>
      </p:pic>
      <p:pic>
        <p:nvPicPr>
          <p:cNvPr id="31" name="Picture 5">
            <a:extLst>
              <a:ext uri="{FF2B5EF4-FFF2-40B4-BE49-F238E27FC236}">
                <a16:creationId xmlns:a16="http://schemas.microsoft.com/office/drawing/2014/main" id="{9ADD1034-ABBD-7A46-91CB-65AB02F908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4624" b="-1"/>
          <a:stretch/>
        </p:blipFill>
        <p:spPr bwMode="auto">
          <a:xfrm>
            <a:off x="4200239" y="1369290"/>
            <a:ext cx="692650" cy="595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31" descr="Screen shot 2013-07-28 at 2.39.39 PM.png">
            <a:extLst>
              <a:ext uri="{FF2B5EF4-FFF2-40B4-BE49-F238E27FC236}">
                <a16:creationId xmlns:a16="http://schemas.microsoft.com/office/drawing/2014/main" id="{BC154E0F-A64E-E54E-9A1C-5AE4F2A8DB2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53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383725" y="1353774"/>
            <a:ext cx="513140" cy="757863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33" name="Picture 32" descr="Quad photos.jpg">
            <a:extLst>
              <a:ext uri="{FF2B5EF4-FFF2-40B4-BE49-F238E27FC236}">
                <a16:creationId xmlns:a16="http://schemas.microsoft.com/office/drawing/2014/main" id="{0324CCA4-BE33-F846-B6AC-DBDD215360EB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6099" y="2189398"/>
            <a:ext cx="777182" cy="594347"/>
          </a:xfrm>
          <a:prstGeom prst="rect">
            <a:avLst/>
          </a:prstGeom>
        </p:spPr>
      </p:pic>
      <p:pic>
        <p:nvPicPr>
          <p:cNvPr id="34" name="Picture 33" descr="_MG_9609.jpg">
            <a:extLst>
              <a:ext uri="{FF2B5EF4-FFF2-40B4-BE49-F238E27FC236}">
                <a16:creationId xmlns:a16="http://schemas.microsoft.com/office/drawing/2014/main" id="{6BB01C55-F348-DE41-AA72-A01DE8DD2CDC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9589" y="2201078"/>
            <a:ext cx="823576" cy="594012"/>
          </a:xfrm>
          <a:prstGeom prst="rect">
            <a:avLst/>
          </a:prstGeom>
        </p:spPr>
      </p:pic>
      <p:pic>
        <p:nvPicPr>
          <p:cNvPr id="35" name="Picture 5">
            <a:extLst>
              <a:ext uri="{FF2B5EF4-FFF2-40B4-BE49-F238E27FC236}">
                <a16:creationId xmlns:a16="http://schemas.microsoft.com/office/drawing/2014/main" id="{5A804315-7EC9-3D40-93CD-690F6DD4D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63222" y="1529716"/>
            <a:ext cx="621363" cy="616898"/>
          </a:xfrm>
          <a:prstGeom prst="rect">
            <a:avLst/>
          </a:prstGeom>
          <a:noFill/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B76646A-C00B-AC49-A329-8B213195B318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64760" y="2246507"/>
            <a:ext cx="1032240" cy="53723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D994F3-7764-2BBB-6F44-22A8A016725D}"/>
              </a:ext>
            </a:extLst>
          </p:cNvPr>
          <p:cNvSpPr txBox="1"/>
          <p:nvPr/>
        </p:nvSpPr>
        <p:spPr>
          <a:xfrm>
            <a:off x="10216318" y="1092200"/>
            <a:ext cx="18034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BioSentinel </a:t>
            </a:r>
            <a:r>
              <a:rPr kumimoji="0" lang="en-US" sz="15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(6U)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1243628-5690-1983-EB25-655F31E5C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99046" y="1449105"/>
            <a:ext cx="1819061" cy="13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oSentinel Fluidics Card">
            <a:extLst>
              <a:ext uri="{FF2B5EF4-FFF2-40B4-BE49-F238E27FC236}">
                <a16:creationId xmlns:a16="http://schemas.microsoft.com/office/drawing/2014/main" id="{5A48F8EF-0A36-F461-47E2-923593F516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02131" y="2402677"/>
            <a:ext cx="642987" cy="48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11" descr="S-cerevisiae">
            <a:extLst>
              <a:ext uri="{FF2B5EF4-FFF2-40B4-BE49-F238E27FC236}">
                <a16:creationId xmlns:a16="http://schemas.microsoft.com/office/drawing/2014/main" id="{874BAB02-00F0-F673-E802-F995282DBA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H="1" flipV="1">
            <a:off x="10215513" y="1474825"/>
            <a:ext cx="583395" cy="531744"/>
          </a:xfrm>
          <a:prstGeom prst="rect">
            <a:avLst/>
          </a:prstGeom>
          <a:noFill/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B9120BF9-E373-E78E-28A6-C8A7E7AB211E}"/>
              </a:ext>
            </a:extLst>
          </p:cNvPr>
          <p:cNvSpPr txBox="1">
            <a:spLocks/>
          </p:cNvSpPr>
          <p:nvPr/>
        </p:nvSpPr>
        <p:spPr>
          <a:xfrm>
            <a:off x="11830544" y="6552394"/>
            <a:ext cx="484883" cy="365125"/>
          </a:xfrm>
          <a:prstGeom prst="rect">
            <a:avLst/>
          </a:prstGeom>
          <a:ln/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r" defTabSz="457200" rtl="0" eaLnBrk="1" latinLnBrk="0" hangingPunct="1">
              <a:defRPr sz="874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378995-CB5A-CA40-9E2E-5ED729AABF55}" type="slidenum">
              <a:rPr kumimoji="0" lang="en-US" sz="1467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467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 descr="A black sky with stars&#10;&#10;Description automatically generated with medium confidence">
            <a:extLst>
              <a:ext uri="{FF2B5EF4-FFF2-40B4-BE49-F238E27FC236}">
                <a16:creationId xmlns:a16="http://schemas.microsoft.com/office/drawing/2014/main" id="{AB2BF29F-BEA4-872A-2595-DA19F3FBFBBA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16" b="47852"/>
          <a:stretch/>
        </p:blipFill>
        <p:spPr>
          <a:xfrm>
            <a:off x="0" y="0"/>
            <a:ext cx="12192000" cy="1371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0AC80BB-3033-1A7E-E2FB-EF05B509B5C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190500"/>
            <a:ext cx="992718" cy="990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01EB491-BBD7-B023-7039-7C00424FA53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4672" y="167409"/>
            <a:ext cx="1246185" cy="10362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E368D26-0653-ECA2-7400-4612EA308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7034" y="161665"/>
            <a:ext cx="9254885" cy="103366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NASA/ARC Heritage and Precedents: 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i="1" dirty="0" err="1">
                <a:solidFill>
                  <a:schemeClr val="tx1"/>
                </a:solidFill>
              </a:rPr>
              <a:t>Smallsats</a:t>
            </a:r>
            <a:r>
              <a:rPr lang="en-US" sz="2800" i="1" dirty="0">
                <a:solidFill>
                  <a:schemeClr val="tx1"/>
                </a:solidFill>
              </a:rPr>
              <a:t> &amp; Biological Cubesats</a:t>
            </a:r>
          </a:p>
        </p:txBody>
      </p:sp>
    </p:spTree>
    <p:extLst>
      <p:ext uri="{BB962C8B-B14F-4D97-AF65-F5344CB8AC3E}">
        <p14:creationId xmlns:p14="http://schemas.microsoft.com/office/powerpoint/2010/main" val="789077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E69E3-A56F-4784-EC7F-3A99CC0B0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B249122-A395-B044-0849-A2EC9D574E73}"/>
              </a:ext>
            </a:extLst>
          </p:cNvPr>
          <p:cNvSpPr/>
          <p:nvPr/>
        </p:nvSpPr>
        <p:spPr>
          <a:xfrm>
            <a:off x="-4371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43A5B9F-DDE2-BA99-DAFA-081CB9E6E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799" y="228600"/>
            <a:ext cx="8795425" cy="854075"/>
          </a:xfrm>
        </p:spPr>
        <p:txBody>
          <a:bodyPr anchor="ctr">
            <a:normAutofit/>
          </a:bodyPr>
          <a:lstStyle/>
          <a:p>
            <a:r>
              <a:rPr lang="en-US" dirty="0"/>
              <a:t>Science Opportunities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68470F-EF43-3E93-FB46-12AD9580147F}"/>
              </a:ext>
            </a:extLst>
          </p:cNvPr>
          <p:cNvGrpSpPr/>
          <p:nvPr/>
        </p:nvGrpSpPr>
        <p:grpSpPr>
          <a:xfrm>
            <a:off x="128750" y="1939708"/>
            <a:ext cx="1707653" cy="4146015"/>
            <a:chOff x="364116" y="1588139"/>
            <a:chExt cx="1915886" cy="449450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CF75541-108F-17AD-5A34-066EA7C2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711" t="1758" r="80299" b="83222"/>
            <a:stretch/>
          </p:blipFill>
          <p:spPr>
            <a:xfrm>
              <a:off x="364116" y="1588139"/>
              <a:ext cx="1905000" cy="729630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7819D4A-AAD5-1E51-6E59-1214E3CD7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0678" t="1953" r="60224" b="83222"/>
            <a:stretch/>
          </p:blipFill>
          <p:spPr>
            <a:xfrm>
              <a:off x="364116" y="2524507"/>
              <a:ext cx="1915886" cy="720127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7E4E4B7-BAA9-3E45-E29B-5FE626C83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40644" t="2107" r="40474" b="83222"/>
            <a:stretch/>
          </p:blipFill>
          <p:spPr>
            <a:xfrm>
              <a:off x="364116" y="3488885"/>
              <a:ext cx="1894115" cy="71267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7D4331F-233E-B49F-81CE-C4C391AFB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0503" t="2215" r="20832" b="83222"/>
            <a:stretch/>
          </p:blipFill>
          <p:spPr>
            <a:xfrm>
              <a:off x="364116" y="4431744"/>
              <a:ext cx="1872343" cy="70741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DCA8C58-96A7-C1BD-36E2-B9891A2F0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80470" t="2094" r="757" b="83222"/>
            <a:stretch/>
          </p:blipFill>
          <p:spPr>
            <a:xfrm>
              <a:off x="364116" y="5369339"/>
              <a:ext cx="1883228" cy="713309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8B6E917D-E9AC-9D97-7A9A-7EEDEA3E3ABA}"/>
              </a:ext>
            </a:extLst>
          </p:cNvPr>
          <p:cNvSpPr txBox="1"/>
          <p:nvPr/>
        </p:nvSpPr>
        <p:spPr>
          <a:xfrm>
            <a:off x="3754766" y="1857413"/>
            <a:ext cx="6284093" cy="929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Organoids	     Cancer cells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Morphology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Tissue cultures	     Neurons/glia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Metabolism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Stem cells	     Intestinal cells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Gene/protein expression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Organ(s)-on-a-chip     Bone cells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Evolutionary changes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745D037-C511-2769-C0DF-C7C539849A62}"/>
              </a:ext>
            </a:extLst>
          </p:cNvPr>
          <p:cNvSpPr txBox="1"/>
          <p:nvPr/>
        </p:nvSpPr>
        <p:spPr>
          <a:xfrm>
            <a:off x="3754766" y="2832282"/>
            <a:ext cx="6592400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Bacteria, Fungi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C. elegans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Reproduction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Spores		     Tardigrades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Germination, tropism,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Algae/cyanobacteria   Small plants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photosynthetic efficiency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093A35-C71D-BBCA-9B19-6B8974100AE4}"/>
              </a:ext>
            </a:extLst>
          </p:cNvPr>
          <p:cNvSpPr txBox="1"/>
          <p:nvPr/>
        </p:nvSpPr>
        <p:spPr>
          <a:xfrm>
            <a:off x="4471480" y="3699403"/>
            <a:ext cx="5003293" cy="720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Pharmaceuticals		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Yield, purity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Nutrients, vitamins	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 reliability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Engineered materials	   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Mat’ls. properties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369D1DD-C55C-6C58-8385-4351C00A4156}"/>
              </a:ext>
            </a:extLst>
          </p:cNvPr>
          <p:cNvSpPr txBox="1"/>
          <p:nvPr/>
        </p:nvSpPr>
        <p:spPr>
          <a:xfrm>
            <a:off x="4471480" y="4562727"/>
            <a:ext cx="5889754" cy="7201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Planetesimal accretion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Size, kinetics, morphologies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Regolith transfer	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Process efficacy, reliability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Flame propagation	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Kinetics, stability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4BC4C1-9F39-2C36-3B90-143AFA0CA04A}"/>
              </a:ext>
            </a:extLst>
          </p:cNvPr>
          <p:cNvSpPr txBox="1"/>
          <p:nvPr/>
        </p:nvSpPr>
        <p:spPr>
          <a:xfrm>
            <a:off x="4818958" y="5668125"/>
            <a:ext cx="4838695" cy="510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Sun 			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Heliophysical</a:t>
            </a: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 phenomena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20374D-2E8A-3DA1-B473-163090955F93}"/>
              </a:ext>
            </a:extLst>
          </p:cNvPr>
          <p:cNvSpPr txBox="1"/>
          <p:nvPr/>
        </p:nvSpPr>
        <p:spPr>
          <a:xfrm>
            <a:off x="3754768" y="1420943"/>
            <a:ext cx="8624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 Samples</a:t>
            </a: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   	</a:t>
            </a: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1C6EB3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Measurands</a:t>
            </a: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	 </a:t>
            </a:r>
            <a:r>
              <a:rPr kumimoji="0" lang="en-US" sz="2400" b="1" i="1" u="sng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Assessments  </a:t>
            </a:r>
            <a:r>
              <a:rPr kumimoji="0" lang="en-US" sz="2400" b="0" i="1" u="sng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9AAB18-6EED-47F9-5689-C72D5B1C0759}"/>
              </a:ext>
            </a:extLst>
          </p:cNvPr>
          <p:cNvSpPr txBox="1"/>
          <p:nvPr/>
        </p:nvSpPr>
        <p:spPr>
          <a:xfrm>
            <a:off x="10127656" y="1871630"/>
            <a:ext cx="2028758" cy="3379900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Microscopy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Optical / electro-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chemical assays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Bioassays: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proteins, genes,    DNA damage, etc.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Sequencing, sizing: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molecules, particles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Cytometry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Biomass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Behavior</a:t>
            </a:r>
          </a:p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Mechanical / electrical / optical parameters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5DF6D7B-7219-6119-96D3-F881EFD5B536}"/>
              </a:ext>
            </a:extLst>
          </p:cNvPr>
          <p:cNvSpPr txBox="1"/>
          <p:nvPr/>
        </p:nvSpPr>
        <p:spPr>
          <a:xfrm>
            <a:off x="10213142" y="5452003"/>
            <a:ext cx="1901066" cy="72019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Electric fields observed from a spinning platform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B861A78-9254-DD57-92EE-D215BFA323DA}"/>
              </a:ext>
            </a:extLst>
          </p:cNvPr>
          <p:cNvGrpSpPr/>
          <p:nvPr/>
        </p:nvGrpSpPr>
        <p:grpSpPr>
          <a:xfrm>
            <a:off x="2017953" y="1925641"/>
            <a:ext cx="1662255" cy="4238495"/>
            <a:chOff x="2064344" y="1925641"/>
            <a:chExt cx="1662255" cy="423849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DA1BF23-FF5F-3622-F2E6-AEEE94F31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695" t="17110" r="905" b="1998"/>
            <a:stretch/>
          </p:blipFill>
          <p:spPr>
            <a:xfrm rot="5400000">
              <a:off x="776224" y="3213761"/>
              <a:ext cx="4238495" cy="1662255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5224B05-8687-65D5-182A-8A56EB36CD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29743" y="4517713"/>
              <a:ext cx="878000" cy="784196"/>
            </a:xfrm>
            <a:prstGeom prst="rect">
              <a:avLst/>
            </a:prstGeom>
          </p:spPr>
        </p:pic>
      </p:grp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D4BC804-DE60-E3DF-3DEA-C2D33A303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4841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E8F42-3BAB-D2AE-5CE7-090434F8D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>
            <a:extLst>
              <a:ext uri="{FF2B5EF4-FFF2-40B4-BE49-F238E27FC236}">
                <a16:creationId xmlns:a16="http://schemas.microsoft.com/office/drawing/2014/main" id="{35806CF8-90C2-2AAB-6712-BB88F5C020B2}"/>
              </a:ext>
            </a:extLst>
          </p:cNvPr>
          <p:cNvSpPr txBox="1">
            <a:spLocks/>
          </p:cNvSpPr>
          <p:nvPr/>
        </p:nvSpPr>
        <p:spPr>
          <a:xfrm>
            <a:off x="1447799" y="228600"/>
            <a:ext cx="9197742" cy="854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Myriad Pro" panose="020B0503030403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riad Pro" panose="020B0503030403020204" pitchFamily="34" charset="0"/>
                <a:ea typeface="+mj-ea"/>
                <a:cs typeface="+mj-cs"/>
              </a:rPr>
              <a:t> Biological Science Opportunities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8FEEF4-DCEB-5676-EF4C-0C21AB996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12" y="1441938"/>
            <a:ext cx="11244776" cy="5416062"/>
          </a:xfrm>
          <a:prstGeom prst="rect">
            <a:avLst/>
          </a:prstGeom>
        </p:spPr>
      </p:pic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B070EA1B-24E9-217E-73B8-B8C1466D4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92597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A1BD7-13ED-9091-0939-CC0E38BB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E30F8645-D8E3-4A39-C4D7-6A6E547C8B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627" y="1414134"/>
            <a:ext cx="3684816" cy="450987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05104CA-9753-33E6-C515-3E7C1D7670BA}"/>
              </a:ext>
            </a:extLst>
          </p:cNvPr>
          <p:cNvSpPr txBox="1">
            <a:spLocks/>
          </p:cNvSpPr>
          <p:nvPr/>
        </p:nvSpPr>
        <p:spPr>
          <a:xfrm>
            <a:off x="459346" y="278535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935429-57D5-5E3B-4293-AB133F0F7194}"/>
              </a:ext>
            </a:extLst>
          </p:cNvPr>
          <p:cNvSpPr/>
          <p:nvPr/>
        </p:nvSpPr>
        <p:spPr>
          <a:xfrm>
            <a:off x="0" y="6274618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00A4CA62-666B-87A4-7651-FFABB7AC0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38665"/>
            <a:ext cx="10693940" cy="854075"/>
          </a:xfrm>
        </p:spPr>
        <p:txBody>
          <a:bodyPr anchor="ctr">
            <a:normAutofit/>
          </a:bodyPr>
          <a:lstStyle/>
          <a:p>
            <a:r>
              <a:rPr lang="en-US" sz="3600" dirty="0"/>
              <a:t>SpinSat Radiation Environments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66B12-6CEF-0852-867E-2177DFB54B97}"/>
              </a:ext>
            </a:extLst>
          </p:cNvPr>
          <p:cNvSpPr txBox="1"/>
          <p:nvPr/>
        </p:nvSpPr>
        <p:spPr>
          <a:xfrm>
            <a:off x="-223449" y="1319966"/>
            <a:ext cx="7953005" cy="124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30187"/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  <a:p>
            <a:pPr marL="679450" lvl="1" indent="-411163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Simultaneous Mars/lunar gravity to 1xg+ accelerations simultaneously with deep-space, lunar, and/or Mars radiation environments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154C7E-57AE-A770-631B-4A99AA33DDEF}"/>
              </a:ext>
            </a:extLst>
          </p:cNvPr>
          <p:cNvSpPr txBox="1"/>
          <p:nvPr/>
        </p:nvSpPr>
        <p:spPr>
          <a:xfrm>
            <a:off x="220820" y="6440965"/>
            <a:ext cx="68657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dirty="0">
                <a:solidFill>
                  <a:srgbClr val="040C28"/>
                </a:solidFill>
                <a:effectLst/>
                <a:latin typeface="Google Sans"/>
              </a:rPr>
              <a:t>*PETG: Polyethylene terephthalate glycol</a:t>
            </a:r>
            <a:r>
              <a:rPr lang="en-US" sz="1400" dirty="0">
                <a:solidFill>
                  <a:srgbClr val="202124"/>
                </a:solidFill>
                <a:latin typeface="Google Sans"/>
              </a:rPr>
              <a:t> – thermosetting polymer used for 3-D printing</a:t>
            </a:r>
            <a:endParaRPr lang="en-US" sz="14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9F0B6DF-A4E1-F1E3-CC9C-DE8C3C6DA92A}"/>
              </a:ext>
            </a:extLst>
          </p:cNvPr>
          <p:cNvGrpSpPr/>
          <p:nvPr/>
        </p:nvGrpSpPr>
        <p:grpSpPr>
          <a:xfrm>
            <a:off x="4322837" y="1447382"/>
            <a:ext cx="7269606" cy="4692057"/>
            <a:chOff x="1584419" y="1433377"/>
            <a:chExt cx="7269606" cy="4692057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AAEEF52-69C9-7368-341B-AECC388817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874"/>
            <a:stretch/>
          </p:blipFill>
          <p:spPr>
            <a:xfrm>
              <a:off x="1584419" y="2500595"/>
              <a:ext cx="3224157" cy="1728063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745A559-12ED-DB2B-A3F9-2421F333E5E2}"/>
                </a:ext>
              </a:extLst>
            </p:cNvPr>
            <p:cNvSpPr/>
            <p:nvPr/>
          </p:nvSpPr>
          <p:spPr>
            <a:xfrm>
              <a:off x="5136790" y="1433377"/>
              <a:ext cx="3717235" cy="4692057"/>
            </a:xfrm>
            <a:prstGeom prst="rect">
              <a:avLst/>
            </a:prstGeom>
            <a:noFill/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 descr="A picture containing text, lumber, businesscard&#10;&#10;Description automatically generated">
            <a:extLst>
              <a:ext uri="{FF2B5EF4-FFF2-40B4-BE49-F238E27FC236}">
                <a16:creationId xmlns:a16="http://schemas.microsoft.com/office/drawing/2014/main" id="{BEF9F01F-07EB-4869-1634-FF950FED858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6" t="-5529" r="30500" b="26273"/>
          <a:stretch/>
        </p:blipFill>
        <p:spPr>
          <a:xfrm>
            <a:off x="4284291" y="4234805"/>
            <a:ext cx="3256844" cy="1909184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D0CD466-4E7E-89F0-540C-9D59B5E59CE1}"/>
              </a:ext>
            </a:extLst>
          </p:cNvPr>
          <p:cNvCxnSpPr>
            <a:cxnSpLocks/>
            <a:endCxn id="14" idx="3"/>
          </p:cNvCxnSpPr>
          <p:nvPr/>
        </p:nvCxnSpPr>
        <p:spPr>
          <a:xfrm flipH="1">
            <a:off x="7541135" y="3200400"/>
            <a:ext cx="2261849" cy="1988997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F7395F9-A680-B898-F110-CAC0FB5E78DF}"/>
              </a:ext>
            </a:extLst>
          </p:cNvPr>
          <p:cNvSpPr txBox="1"/>
          <p:nvPr/>
        </p:nvSpPr>
        <p:spPr>
          <a:xfrm>
            <a:off x="152400" y="2514600"/>
            <a:ext cx="4090565" cy="38397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Aerospace conducted a detailed study on simulating Moon and Mars  surface radiation environments: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Tungsten cube (6 mm) array in PETG matrix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Provides close approximation to Moon &amp; Mars surface radiation in range of interest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1" dirty="0"/>
              <a:t>Tailorable radiation flux via cube arrangement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Simple external mounting to payload housing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b="1" i="1" dirty="0"/>
              <a:t>LEO re-entry/breakup safe</a:t>
            </a:r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b="1" i="1" dirty="0"/>
          </a:p>
        </p:txBody>
      </p:sp>
      <p:sp>
        <p:nvSpPr>
          <p:cNvPr id="31" name="Content Placeholder 8">
            <a:extLst>
              <a:ext uri="{FF2B5EF4-FFF2-40B4-BE49-F238E27FC236}">
                <a16:creationId xmlns:a16="http://schemas.microsoft.com/office/drawing/2014/main" id="{EA8F860D-A593-7225-6E76-C313B3D7E08E}"/>
              </a:ext>
            </a:extLst>
          </p:cNvPr>
          <p:cNvSpPr txBox="1">
            <a:spLocks/>
          </p:cNvSpPr>
          <p:nvPr/>
        </p:nvSpPr>
        <p:spPr>
          <a:xfrm>
            <a:off x="0" y="4580564"/>
            <a:ext cx="4495800" cy="15588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100000"/>
              </a:lnSpc>
              <a:spcBef>
                <a:spcPts val="0"/>
              </a:spcBef>
            </a:pPr>
            <a:endParaRPr lang="en-US" sz="16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787077D-2712-62EF-3A91-A36DA74D89B4}"/>
              </a:ext>
            </a:extLst>
          </p:cNvPr>
          <p:cNvCxnSpPr>
            <a:cxnSpLocks/>
          </p:cNvCxnSpPr>
          <p:nvPr/>
        </p:nvCxnSpPr>
        <p:spPr>
          <a:xfrm>
            <a:off x="10402317" y="3124200"/>
            <a:ext cx="0" cy="208781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B1E88F4-E361-906F-9836-2375B4AC647F}"/>
              </a:ext>
            </a:extLst>
          </p:cNvPr>
          <p:cNvCxnSpPr>
            <a:cxnSpLocks/>
          </p:cNvCxnSpPr>
          <p:nvPr/>
        </p:nvCxnSpPr>
        <p:spPr>
          <a:xfrm>
            <a:off x="9372600" y="2286000"/>
            <a:ext cx="0" cy="29033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CF2B6B-74EA-EB9F-4F34-ABB6D0B52ED8}"/>
              </a:ext>
            </a:extLst>
          </p:cNvPr>
          <p:cNvCxnSpPr>
            <a:cxnSpLocks/>
          </p:cNvCxnSpPr>
          <p:nvPr/>
        </p:nvCxnSpPr>
        <p:spPr>
          <a:xfrm>
            <a:off x="9372600" y="5009259"/>
            <a:ext cx="1041316" cy="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20170A6-3346-596C-02BA-D732840E4DC1}"/>
              </a:ext>
            </a:extLst>
          </p:cNvPr>
          <p:cNvSpPr txBox="1"/>
          <p:nvPr/>
        </p:nvSpPr>
        <p:spPr>
          <a:xfrm>
            <a:off x="9465905" y="4545608"/>
            <a:ext cx="896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Biological concern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E4CC88-9036-1244-655D-DD3D17A6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164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C9EBE-B7ED-DA3B-B233-F2AC117965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296221C-7BC3-11C6-7B8F-9673DFB54164}"/>
              </a:ext>
            </a:extLst>
          </p:cNvPr>
          <p:cNvSpPr txBox="1">
            <a:spLocks/>
          </p:cNvSpPr>
          <p:nvPr/>
        </p:nvSpPr>
        <p:spPr>
          <a:xfrm>
            <a:off x="459346" y="278535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4C2DC4-ED25-2755-8759-5EF336E05045}"/>
              </a:ext>
            </a:extLst>
          </p:cNvPr>
          <p:cNvSpPr txBox="1"/>
          <p:nvPr/>
        </p:nvSpPr>
        <p:spPr>
          <a:xfrm>
            <a:off x="11931069" y="52240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E3A2333-3E17-16A3-2364-A353090B6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12725"/>
            <a:ext cx="8788940" cy="854075"/>
          </a:xfrm>
        </p:spPr>
        <p:txBody>
          <a:bodyPr anchor="ctr">
            <a:normAutofit/>
          </a:bodyPr>
          <a:lstStyle/>
          <a:p>
            <a:r>
              <a:rPr lang="en-US" sz="3600" dirty="0"/>
              <a:t>Flexible Payload Accommodations</a:t>
            </a:r>
            <a:endParaRPr lang="en-US" sz="18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1B5763C-1100-17DC-A88F-6AD699D6A5B3}"/>
              </a:ext>
            </a:extLst>
          </p:cNvPr>
          <p:cNvSpPr/>
          <p:nvPr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C85694-5F51-558C-E0CC-9D286895B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92" y="4144453"/>
            <a:ext cx="2690747" cy="207566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DA4778-457A-1169-92EF-998E547489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1453" y="1378014"/>
            <a:ext cx="3962400" cy="2641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C677E5B-9160-4E6D-C69B-58BD9B612AFF}"/>
              </a:ext>
            </a:extLst>
          </p:cNvPr>
          <p:cNvSpPr txBox="1"/>
          <p:nvPr/>
        </p:nvSpPr>
        <p:spPr>
          <a:xfrm>
            <a:off x="4322639" y="3927473"/>
            <a:ext cx="1744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Rocket Lab 12U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5CA14B7-EE51-6F8E-99A7-9E3B3ECE05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0654" y="1323138"/>
            <a:ext cx="3691346" cy="281585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11A5390-7EE3-14DA-E35E-D41041D09349}"/>
              </a:ext>
            </a:extLst>
          </p:cNvPr>
          <p:cNvSpPr txBox="1"/>
          <p:nvPr/>
        </p:nvSpPr>
        <p:spPr>
          <a:xfrm>
            <a:off x="7792894" y="3929064"/>
            <a:ext cx="2417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EXOpod</a:t>
            </a:r>
            <a:r>
              <a:rPr lang="en-US" dirty="0"/>
              <a:t> 8U (deployed)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18ED59B-0B93-AF9F-84CB-87DA10361E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8293" y="1443615"/>
            <a:ext cx="3447293" cy="254011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19335ED-A765-2686-89C1-323278D59F4E}"/>
              </a:ext>
            </a:extLst>
          </p:cNvPr>
          <p:cNvSpPr txBox="1"/>
          <p:nvPr/>
        </p:nvSpPr>
        <p:spPr>
          <a:xfrm>
            <a:off x="271948" y="3930470"/>
            <a:ext cx="1621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Rocket Lab 6U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009FA60-942C-E98B-2A3C-4430E0838C16}"/>
              </a:ext>
            </a:extLst>
          </p:cNvPr>
          <p:cNvSpPr txBox="1"/>
          <p:nvPr/>
        </p:nvSpPr>
        <p:spPr>
          <a:xfrm>
            <a:off x="2895721" y="4285294"/>
            <a:ext cx="922007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buFont typeface="Symbol" pitchFamily="2" charset="2"/>
              <a:buChar char="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Primary spacecraft structure composed of a d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ual deck sandwich design 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 deck hosts payloads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Bus avionics  housed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internally between decks</a:t>
            </a:r>
          </a:p>
          <a:p>
            <a:pPr marL="800100" lvl="1" indent="-342900">
              <a:buFont typeface="Symbol" pitchFamily="2" charset="2"/>
              <a:buChar char="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inimizes design changes needed for payloads across missions</a:t>
            </a:r>
          </a:p>
          <a:p>
            <a:pPr marL="342900" marR="0" lvl="0" indent="-342900">
              <a:buFont typeface="Symbol" pitchFamily="2" charset="2"/>
              <a:buChar char="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Thermal management achieved by isolated sun-facing solar array structure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buFont typeface="Symbol" pitchFamily="2" charset="2"/>
              <a:buChar char="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Propulsion uses H</a:t>
            </a:r>
            <a:r>
              <a:rPr lang="en-US" sz="16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all-effect thrusters for spin-up and electrospray thrusters for attitude control</a:t>
            </a:r>
            <a:endParaRPr lang="en-US" sz="1600" dirty="0">
              <a:effectLst/>
            </a:endParaRPr>
          </a:p>
          <a:p>
            <a:pPr marL="342900" marR="0" lvl="0" indent="-342900">
              <a:buFont typeface="Symbol" pitchFamily="2" charset="2"/>
              <a:buChar char=""/>
            </a:pP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Attitude-determination-and-control system based on flight-proven </a:t>
            </a:r>
            <a:r>
              <a:rPr lang="en-US" sz="1600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BioSentinel</a:t>
            </a:r>
            <a:r>
              <a:rPr lang="en-US" sz="1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high-TRL components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E66940-7759-5CF5-CF7A-AAFB31905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7420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748A8-A1CC-2057-8A52-D23252568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5E932D9-0C6C-3529-1C95-CE27841257AC}"/>
              </a:ext>
            </a:extLst>
          </p:cNvPr>
          <p:cNvSpPr txBox="1">
            <a:spLocks/>
          </p:cNvSpPr>
          <p:nvPr/>
        </p:nvSpPr>
        <p:spPr>
          <a:xfrm>
            <a:off x="459346" y="278535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9D3FCE-C41E-5E07-62B2-FA024492C120}"/>
              </a:ext>
            </a:extLst>
          </p:cNvPr>
          <p:cNvSpPr/>
          <p:nvPr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6A7A1D84-63DA-80B6-EBA3-25DFEA024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799" y="241570"/>
            <a:ext cx="9340175" cy="854075"/>
          </a:xfrm>
        </p:spPr>
        <p:txBody>
          <a:bodyPr anchor="ctr">
            <a:normAutofit/>
          </a:bodyPr>
          <a:lstStyle/>
          <a:p>
            <a:r>
              <a:rPr lang="en-US" sz="3600" dirty="0"/>
              <a:t>SpinSat Path to Flight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60349F3-B8AF-08C6-DD79-E0B5778BDFE5}"/>
              </a:ext>
            </a:extLst>
          </p:cNvPr>
          <p:cNvGrpSpPr/>
          <p:nvPr/>
        </p:nvGrpSpPr>
        <p:grpSpPr>
          <a:xfrm>
            <a:off x="16676" y="2191056"/>
            <a:ext cx="12181336" cy="3121173"/>
            <a:chOff x="16676" y="2191056"/>
            <a:chExt cx="12181336" cy="3121173"/>
          </a:xfrm>
        </p:grpSpPr>
        <p:sp>
          <p:nvSpPr>
            <p:cNvPr id="6" name="Chevron 5">
              <a:extLst>
                <a:ext uri="{FF2B5EF4-FFF2-40B4-BE49-F238E27FC236}">
                  <a16:creationId xmlns:a16="http://schemas.microsoft.com/office/drawing/2014/main" id="{F5E0EB59-BB2D-CBB8-AE28-FD920E840440}"/>
                </a:ext>
              </a:extLst>
            </p:cNvPr>
            <p:cNvSpPr/>
            <p:nvPr/>
          </p:nvSpPr>
          <p:spPr>
            <a:xfrm>
              <a:off x="16676" y="2191056"/>
              <a:ext cx="756210" cy="3121173"/>
            </a:xfrm>
            <a:prstGeom prst="chevron">
              <a:avLst>
                <a:gd name="adj" fmla="val 35467"/>
              </a:avLst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Concept</a:t>
              </a:r>
            </a:p>
          </p:txBody>
        </p:sp>
        <p:sp>
          <p:nvSpPr>
            <p:cNvPr id="3" name="Pentagon 2">
              <a:extLst>
                <a:ext uri="{FF2B5EF4-FFF2-40B4-BE49-F238E27FC236}">
                  <a16:creationId xmlns:a16="http://schemas.microsoft.com/office/drawing/2014/main" id="{8E050853-132D-D275-4A97-2088B71801F2}"/>
                </a:ext>
              </a:extLst>
            </p:cNvPr>
            <p:cNvSpPr/>
            <p:nvPr/>
          </p:nvSpPr>
          <p:spPr>
            <a:xfrm>
              <a:off x="2687678" y="2191056"/>
              <a:ext cx="1518052" cy="3121173"/>
            </a:xfrm>
            <a:prstGeom prst="homePlate">
              <a:avLst>
                <a:gd name="adj" fmla="val 33983"/>
              </a:avLst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bg1">
                      <a:lumMod val="95000"/>
                    </a:schemeClr>
                  </a:solidFill>
                  <a:latin typeface="Calibri" panose="020F0502020204030204"/>
                </a:rPr>
                <a:t>Payload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science</a:t>
              </a:r>
              <a:endParaRPr lang="en-US" sz="2000" b="1" dirty="0">
                <a:solidFill>
                  <a:schemeClr val="bg1">
                    <a:lumMod val="95000"/>
                  </a:schemeClr>
                </a:solidFill>
                <a:latin typeface="Calibri" panose="020F0502020204030204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workshop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REFINE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Spacecraft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design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study</a:t>
              </a:r>
            </a:p>
          </p:txBody>
        </p:sp>
        <p:sp>
          <p:nvSpPr>
            <p:cNvPr id="11" name="Pentagon 10">
              <a:extLst>
                <a:ext uri="{FF2B5EF4-FFF2-40B4-BE49-F238E27FC236}">
                  <a16:creationId xmlns:a16="http://schemas.microsoft.com/office/drawing/2014/main" id="{FA95147D-5C04-349F-C021-983C0B3448AD}"/>
                </a:ext>
              </a:extLst>
            </p:cNvPr>
            <p:cNvSpPr/>
            <p:nvPr/>
          </p:nvSpPr>
          <p:spPr>
            <a:xfrm>
              <a:off x="4307547" y="2191056"/>
              <a:ext cx="1819572" cy="3121173"/>
            </a:xfrm>
            <a:prstGeom prst="homePlate">
              <a:avLst>
                <a:gd name="adj" fmla="val 33983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/>
                </a:rPr>
                <a:t>Build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/>
                </a:rPr>
                <a:t>demo. 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/>
                </a:rPr>
                <a:t>payloads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DEVELOP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Build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proto-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flight</a:t>
              </a:r>
            </a:p>
          </p:txBody>
        </p:sp>
        <p:sp>
          <p:nvSpPr>
            <p:cNvPr id="10" name="Pentagon 9">
              <a:extLst>
                <a:ext uri="{FF2B5EF4-FFF2-40B4-BE49-F238E27FC236}">
                  <a16:creationId xmlns:a16="http://schemas.microsoft.com/office/drawing/2014/main" id="{3A729134-E5F2-320C-6C17-3FC0C6BDFCAD}"/>
                </a:ext>
              </a:extLst>
            </p:cNvPr>
            <p:cNvSpPr/>
            <p:nvPr/>
          </p:nvSpPr>
          <p:spPr>
            <a:xfrm>
              <a:off x="6228936" y="2191056"/>
              <a:ext cx="2247189" cy="3121173"/>
            </a:xfrm>
            <a:prstGeom prst="homePlate">
              <a:avLst>
                <a:gd name="adj" fmla="val 33983"/>
              </a:avLst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Deliver and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integrate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demo. payloads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DEMONSTRATE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Launch/</a:t>
              </a:r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operate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protoflight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rPr>
                <a:t>SpinSat</a:t>
              </a:r>
              <a:endPara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Pentagon 13">
              <a:extLst>
                <a:ext uri="{FF2B5EF4-FFF2-40B4-BE49-F238E27FC236}">
                  <a16:creationId xmlns:a16="http://schemas.microsoft.com/office/drawing/2014/main" id="{73B360F8-2EBC-C16C-5093-60DB3D1B2D7F}"/>
                </a:ext>
              </a:extLst>
            </p:cNvPr>
            <p:cNvSpPr/>
            <p:nvPr/>
          </p:nvSpPr>
          <p:spPr>
            <a:xfrm>
              <a:off x="897113" y="2191056"/>
              <a:ext cx="1688748" cy="3121173"/>
            </a:xfrm>
            <a:prstGeom prst="homePlate">
              <a:avLst>
                <a:gd name="adj" fmla="val 33983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/>
                </a:rPr>
                <a:t>Initial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science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Calibri" panose="020F0502020204030204"/>
                </a:rPr>
                <a:t>concepts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dirty="0">
                  <a:solidFill>
                    <a:schemeClr val="bg1"/>
                  </a:solidFill>
                  <a:latin typeface="Calibri" panose="020F0502020204030204"/>
                </a:rPr>
                <a:t>DEFINE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Preliminary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spacecraft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req’ts.</a:t>
              </a:r>
            </a:p>
          </p:txBody>
        </p:sp>
        <p:sp>
          <p:nvSpPr>
            <p:cNvPr id="17" name="Chevron 16">
              <a:extLst>
                <a:ext uri="{FF2B5EF4-FFF2-40B4-BE49-F238E27FC236}">
                  <a16:creationId xmlns:a16="http://schemas.microsoft.com/office/drawing/2014/main" id="{3FE7AB42-B2BF-D7B0-B143-4AECFFB7A729}"/>
                </a:ext>
              </a:extLst>
            </p:cNvPr>
            <p:cNvSpPr/>
            <p:nvPr/>
          </p:nvSpPr>
          <p:spPr>
            <a:xfrm>
              <a:off x="10227073" y="2191056"/>
              <a:ext cx="1970939" cy="3121173"/>
            </a:xfrm>
            <a:prstGeom prst="chevron">
              <a:avLst>
                <a:gd name="adj" fmla="val 35467"/>
              </a:avLst>
            </a:prstGeom>
            <a:solidFill>
              <a:srgbClr val="A8E4BD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800" b="1" dirty="0">
                <a:solidFill>
                  <a:schemeClr val="tx1"/>
                </a:solidFill>
                <a:latin typeface="Calibri" panose="020F0502020204030204"/>
              </a:endParaRPr>
            </a:p>
          </p:txBody>
        </p:sp>
        <p:sp>
          <p:nvSpPr>
            <p:cNvPr id="4" name="Pentagon 3">
              <a:extLst>
                <a:ext uri="{FF2B5EF4-FFF2-40B4-BE49-F238E27FC236}">
                  <a16:creationId xmlns:a16="http://schemas.microsoft.com/office/drawing/2014/main" id="{9FF722A1-EF22-C66A-AFB4-C74E178C0E64}"/>
                </a:ext>
              </a:extLst>
            </p:cNvPr>
            <p:cNvSpPr/>
            <p:nvPr/>
          </p:nvSpPr>
          <p:spPr>
            <a:xfrm>
              <a:off x="8577941" y="2191056"/>
              <a:ext cx="2189811" cy="3121173"/>
            </a:xfrm>
            <a:prstGeom prst="homePlate">
              <a:avLst>
                <a:gd name="adj" fmla="val 33983"/>
              </a:avLst>
            </a:prstGeom>
            <a:solidFill>
              <a:srgbClr val="D3F2E4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none" r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</a:rPr>
                <a:t>Commercial 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</a:rPr>
                <a:t>payload 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</a:rPr>
                <a:t>providers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COMMERCIALIZE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</a:rPr>
                <a:t>Qualified COTS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</a:rPr>
                <a:t>spacecraft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alibri" panose="020F0502020204030204"/>
                </a:rPr>
                <a:t>providers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" name="Donut 20">
            <a:extLst>
              <a:ext uri="{FF2B5EF4-FFF2-40B4-BE49-F238E27FC236}">
                <a16:creationId xmlns:a16="http://schemas.microsoft.com/office/drawing/2014/main" id="{EB74F5CB-59BB-6F06-D727-DCA1DAF52611}"/>
              </a:ext>
            </a:extLst>
          </p:cNvPr>
          <p:cNvSpPr/>
          <p:nvPr/>
        </p:nvSpPr>
        <p:spPr>
          <a:xfrm>
            <a:off x="4144959" y="3713544"/>
            <a:ext cx="206828" cy="206828"/>
          </a:xfrm>
          <a:prstGeom prst="donu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7D3E56-A2D8-209F-8800-343020EA0F6B}"/>
              </a:ext>
            </a:extLst>
          </p:cNvPr>
          <p:cNvCxnSpPr>
            <a:cxnSpLocks/>
            <a:endCxn id="21" idx="4"/>
          </p:cNvCxnSpPr>
          <p:nvPr/>
        </p:nvCxnSpPr>
        <p:spPr>
          <a:xfrm flipV="1">
            <a:off x="4248373" y="3920372"/>
            <a:ext cx="0" cy="243171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D6969D9-F61C-DC82-9CB1-1CAE412F52CD}"/>
              </a:ext>
            </a:extLst>
          </p:cNvPr>
          <p:cNvSpPr txBox="1"/>
          <p:nvPr/>
        </p:nvSpPr>
        <p:spPr>
          <a:xfrm>
            <a:off x="119744" y="6329482"/>
            <a:ext cx="119585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/>
              <a:t>2023                                        2024              Today       2026      2027      2028                 2029           2030          2031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6EDB6BF-1679-5FB0-D6F1-1BD68C8D023B}"/>
              </a:ext>
            </a:extLst>
          </p:cNvPr>
          <p:cNvGrpSpPr/>
          <p:nvPr/>
        </p:nvGrpSpPr>
        <p:grpSpPr>
          <a:xfrm>
            <a:off x="7802114" y="2092716"/>
            <a:ext cx="694183" cy="1517259"/>
            <a:chOff x="7833864" y="2089541"/>
            <a:chExt cx="694183" cy="1517259"/>
          </a:xfrm>
        </p:grpSpPr>
        <p:sp>
          <p:nvSpPr>
            <p:cNvPr id="23" name="Triangle 22">
              <a:extLst>
                <a:ext uri="{FF2B5EF4-FFF2-40B4-BE49-F238E27FC236}">
                  <a16:creationId xmlns:a16="http://schemas.microsoft.com/office/drawing/2014/main" id="{20CE59F1-6E0A-D158-A09C-B492708E4210}"/>
                </a:ext>
              </a:extLst>
            </p:cNvPr>
            <p:cNvSpPr/>
            <p:nvPr/>
          </p:nvSpPr>
          <p:spPr>
            <a:xfrm rot="10800000">
              <a:off x="7833864" y="2186072"/>
              <a:ext cx="694183" cy="1420728"/>
            </a:xfrm>
            <a:prstGeom prst="triangle">
              <a:avLst>
                <a:gd name="adj" fmla="val 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0" rtlCol="0" anchor="ctr"/>
            <a:lstStyle/>
            <a:p>
              <a:pPr algn="ctr">
                <a:lnSpc>
                  <a:spcPct val="80000"/>
                </a:lnSpc>
              </a:pPr>
              <a:endParaRPr lang="en-US" sz="16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2D56C1E-17B9-C112-B9FE-AD59A62A43A3}"/>
                </a:ext>
              </a:extLst>
            </p:cNvPr>
            <p:cNvSpPr txBox="1"/>
            <p:nvPr/>
          </p:nvSpPr>
          <p:spPr>
            <a:xfrm rot="3847244">
              <a:off x="7630993" y="2527450"/>
              <a:ext cx="1323889" cy="4480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1600" b="1" i="1" dirty="0">
                  <a:solidFill>
                    <a:schemeClr val="bg1"/>
                  </a:solidFill>
                </a:rPr>
                <a:t>Payload</a:t>
              </a:r>
            </a:p>
            <a:p>
              <a:pPr>
                <a:lnSpc>
                  <a:spcPct val="70000"/>
                </a:lnSpc>
              </a:pPr>
              <a:r>
                <a:rPr lang="en-US" sz="1600" b="1" i="1" dirty="0">
                  <a:solidFill>
                    <a:schemeClr val="bg1"/>
                  </a:solidFill>
                </a:rPr>
                <a:t>dev. program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A9C3615A-5AE7-E9CA-A2DD-8D215727008B}"/>
              </a:ext>
            </a:extLst>
          </p:cNvPr>
          <p:cNvSpPr txBox="1"/>
          <p:nvPr/>
        </p:nvSpPr>
        <p:spPr>
          <a:xfrm rot="17654064">
            <a:off x="10454461" y="4116768"/>
            <a:ext cx="1518047" cy="79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i="1" dirty="0">
                <a:latin typeface="Calibri" panose="020F0502020204030204"/>
              </a:rPr>
              <a:t>SpinSat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atin typeface="Calibri" panose="020F0502020204030204"/>
              </a:rPr>
              <a:t>Science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8BC0A1-1AEE-A6C1-2BCB-6FBCB14D5A97}"/>
              </a:ext>
            </a:extLst>
          </p:cNvPr>
          <p:cNvSpPr txBox="1"/>
          <p:nvPr/>
        </p:nvSpPr>
        <p:spPr>
          <a:xfrm rot="14733592">
            <a:off x="10378305" y="2567185"/>
            <a:ext cx="1670358" cy="790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atin typeface="Calibri" panose="020F0502020204030204"/>
              </a:rPr>
              <a:t>Frequent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latin typeface="Calibri" panose="020F0502020204030204"/>
              </a:rPr>
              <a:t>Flyer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EEFB643B-87CD-F486-070F-04ACE2EEE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680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3A4E0CD-BE69-9139-280A-9562B8F9C7CA}"/>
              </a:ext>
            </a:extLst>
          </p:cNvPr>
          <p:cNvSpPr txBox="1">
            <a:spLocks/>
          </p:cNvSpPr>
          <p:nvPr/>
        </p:nvSpPr>
        <p:spPr>
          <a:xfrm>
            <a:off x="459346" y="278535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0F854E-7F85-AAA6-D444-83592E4EDB50}"/>
              </a:ext>
            </a:extLst>
          </p:cNvPr>
          <p:cNvSpPr/>
          <p:nvPr/>
        </p:nvSpPr>
        <p:spPr>
          <a:xfrm>
            <a:off x="0" y="2057400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56C4C89-34CE-6944-1051-B8E6E878F4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789" b="96845" l="2063" r="97302">
                        <a14:foregroundMark x1="78413" y1="4416" x2="76984" y2="11830"/>
                        <a14:foregroundMark x1="76349" y1="789" x2="36190" y2="789"/>
                        <a14:foregroundMark x1="34138" y1="28660" x2="33810" y2="33123"/>
                        <a14:foregroundMark x1="36190" y1="789" x2="34434" y2="24644"/>
                        <a14:foregroundMark x1="71429" y1="74763" x2="91270" y2="69874"/>
                        <a14:foregroundMark x1="91270" y1="69874" x2="97619" y2="75237"/>
                        <a14:foregroundMark x1="98413" y1="75868" x2="98730" y2="94953"/>
                        <a14:foregroundMark x1="98730" y1="94953" x2="17778" y2="99369"/>
                        <a14:foregroundMark x1="17778" y1="99369" x2="3939" y2="91759"/>
                        <a14:foregroundMark x1="2030" y1="88969" x2="8889" y2="72871"/>
                        <a14:foregroundMark x1="8889" y1="72871" x2="26825" y2="63880"/>
                        <a14:foregroundMark x1="26825" y1="63880" x2="38413" y2="64511"/>
                        <a14:foregroundMark x1="21111" y1="71609" x2="14603" y2="91483"/>
                        <a14:foregroundMark x1="14603" y1="91483" x2="36349" y2="92587"/>
                        <a14:foregroundMark x1="36349" y1="92587" x2="41429" y2="87224"/>
                        <a14:foregroundMark x1="6349" y1="74763" x2="6667" y2="93060"/>
                        <a14:foregroundMark x1="6667" y1="93060" x2="31111" y2="97003"/>
                        <a14:foregroundMark x1="2420" y1="88694" x2="5397" y2="77287"/>
                        <a14:foregroundMark x1="33175" y1="84385" x2="43968" y2="78707"/>
                        <a14:foregroundMark x1="47302" y1="71136" x2="44603" y2="81861"/>
                        <a14:foregroundMark x1="51111" y1="71451" x2="52063" y2="80915"/>
                        <a14:foregroundMark x1="49365" y1="71136" x2="52222" y2="82808"/>
                        <a14:foregroundMark x1="61429" y1="77760" x2="62222" y2="90852"/>
                        <a14:foregroundMark x1="52857" y1="66562" x2="55397" y2="85331"/>
                        <a14:foregroundMark x1="55397" y1="85331" x2="55556" y2="85647"/>
                        <a14:backgroundMark x1="99365" y1="99842" x2="99365" y2="99842"/>
                        <a14:backgroundMark x1="952" y1="90694" x2="952" y2="90694"/>
                        <a14:backgroundMark x1="952" y1="90694" x2="1429" y2="91640"/>
                        <a14:backgroundMark x1="476" y1="90063" x2="1429" y2="91167"/>
                        <a14:backgroundMark x1="1429" y1="91956" x2="2698" y2="92902"/>
                        <a14:backgroundMark x1="38730" y1="22871" x2="38730" y2="22871"/>
                        <a14:backgroundMark x1="33810" y1="27445" x2="33810" y2="27445"/>
                        <a14:backgroundMark x1="33492" y1="27129" x2="34762" y2="26972"/>
                        <a14:backgroundMark x1="33492" y1="28076" x2="34444" y2="28233"/>
                        <a14:backgroundMark x1="33333" y1="26183" x2="34286" y2="2634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911" y="2924859"/>
            <a:ext cx="2590800" cy="260724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2E7FB72-1298-16E5-3292-3B77ADBF59E7}"/>
              </a:ext>
            </a:extLst>
          </p:cNvPr>
          <p:cNvSpPr txBox="1"/>
          <p:nvPr/>
        </p:nvSpPr>
        <p:spPr>
          <a:xfrm>
            <a:off x="208110" y="1413483"/>
            <a:ext cx="11755290" cy="67153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u="sng" dirty="0">
                <a:latin typeface="Arial" panose="020B0604020202020204" pitchFamily="34" charset="0"/>
              </a:rPr>
              <a:t>Technical Approach:</a:t>
            </a:r>
            <a:r>
              <a:rPr lang="en-US" b="1" dirty="0">
                <a:latin typeface="Arial" panose="020B0604020202020204" pitchFamily="34" charset="0"/>
              </a:rPr>
              <a:t>  </a:t>
            </a:r>
            <a:r>
              <a:rPr lang="en-US" dirty="0">
                <a:latin typeface="Arial" panose="020B0604020202020204" pitchFamily="34" charset="0"/>
              </a:rPr>
              <a:t>P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hased to enable rapid validation of overall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strategy &amp;</a:t>
            </a:r>
            <a:r>
              <a:rPr lang="en-US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execution of initial experiments, followed by refinement and larger platforms, while remaining cost effective:</a:t>
            </a:r>
          </a:p>
          <a:p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D63A4D9-FDA5-885B-805A-FD9E912089D8}"/>
              </a:ext>
            </a:extLst>
          </p:cNvPr>
          <p:cNvSpPr txBox="1"/>
          <p:nvPr/>
        </p:nvSpPr>
        <p:spPr>
          <a:xfrm>
            <a:off x="3950059" y="2354266"/>
            <a:ext cx="5213863" cy="4278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>
                <a:latin typeface="Calibri" panose="020F0502020204030204"/>
              </a:rPr>
              <a:t>Operational Demo (LEO/sun-sync. orbit):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/>
              </a:rPr>
              <a:t>Simultaneous Lunar, Mars, &amp; Earth Gravity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Compatible with ESPA Grande Ring (610 mm ports)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/>
              </a:rPr>
              <a:t>1.3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 Diameter; &gt; </a:t>
            </a:r>
            <a:r>
              <a:rPr lang="en-US" b="1" dirty="0">
                <a:latin typeface="Calibri" panose="020F0502020204030204"/>
              </a:rPr>
              <a:t>300W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/>
              </a:rPr>
              <a:t>ESPA Port Mount: ~launch vehicle agnostic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Common Simple Data Interface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/>
              </a:rPr>
              <a:t>~12 month lifetime</a:t>
            </a:r>
          </a:p>
          <a:p>
            <a:endParaRPr lang="en-US" u="sng" dirty="0">
              <a:latin typeface="Calibri" panose="020F0502020204030204"/>
            </a:endParaRPr>
          </a:p>
          <a:p>
            <a:r>
              <a:rPr lang="en-US" sz="1600" b="1" u="sng" dirty="0">
                <a:latin typeface="Calibri" panose="020F0502020204030204"/>
              </a:rPr>
              <a:t>Block 1: Production Design (Deep Space)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Calibri" panose="020F0502020204030204"/>
                <a:cs typeface="Calibri Light" panose="020F0302020204030204" pitchFamily="34" charset="0"/>
              </a:rPr>
              <a:t>Up 64 </a:t>
            </a:r>
            <a:r>
              <a:rPr lang="en-US" sz="1600" b="1" dirty="0">
                <a:cs typeface="Calibri Light" panose="020F0302020204030204" pitchFamily="34" charset="0"/>
              </a:rPr>
              <a:t>‘U’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payloads in various configurations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Calibri" panose="020F0502020204030204"/>
              </a:rPr>
              <a:t>Deep-space orbit or high-inclination sun-synchronous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Calibri" panose="020F0502020204030204"/>
              </a:rPr>
              <a:t>~1 – 3 year lifetime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600" b="1" u="sng" dirty="0">
              <a:latin typeface="Calibri" panose="020F0502020204030204"/>
            </a:endParaRPr>
          </a:p>
          <a:p>
            <a:r>
              <a:rPr lang="en-US" sz="1600" b="1" u="sng" dirty="0">
                <a:latin typeface="Calibri" panose="020F0502020204030204"/>
              </a:rPr>
              <a:t>Block 2: Production Design (Deep Space)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Calibri" panose="020F0502020204030204"/>
              </a:rPr>
              <a:t>3+m diameter, 2 kW, &gt;300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600" b="1" dirty="0">
                <a:cs typeface="Calibri Light" panose="020F0302020204030204" pitchFamily="34" charset="0"/>
              </a:rPr>
              <a:t>‘U’ </a:t>
            </a:r>
            <a:r>
              <a:rPr lang="en-US" sz="1600" b="1" dirty="0">
                <a:latin typeface="Calibri" panose="020F0502020204030204"/>
              </a:rPr>
              <a:t>payload volume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dirty="0">
                <a:latin typeface="Calibri" panose="020F0502020204030204"/>
              </a:rPr>
              <a:t>Deep space orbit (agnostic)</a:t>
            </a:r>
            <a:endParaRPr lang="en-US" sz="1600" b="1" u="sng" dirty="0">
              <a:latin typeface="Calibri" panose="020F0502020204030204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AEC7D57-410D-603C-88FA-B85DA1941D23}"/>
              </a:ext>
            </a:extLst>
          </p:cNvPr>
          <p:cNvCxnSpPr>
            <a:cxnSpLocks/>
          </p:cNvCxnSpPr>
          <p:nvPr/>
        </p:nvCxnSpPr>
        <p:spPr>
          <a:xfrm flipH="1">
            <a:off x="2507646" y="2651848"/>
            <a:ext cx="1442413" cy="124196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C3EBCAB-F6A4-D7AC-7CD8-4C185C2E6390}"/>
              </a:ext>
            </a:extLst>
          </p:cNvPr>
          <p:cNvSpPr txBox="1"/>
          <p:nvPr/>
        </p:nvSpPr>
        <p:spPr>
          <a:xfrm>
            <a:off x="152400" y="5680380"/>
            <a:ext cx="3657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cs typeface="Calibri Light" panose="020F0302020204030204" pitchFamily="34" charset="0"/>
              </a:rPr>
              <a:t>As an ESPA-port secondary, SpinSat accommodates up to 64 ‘U’ of experimental payloads (16x BioSentinel)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F3DB4B5-E92D-B3DC-30BA-B2FC7245AA6D}"/>
              </a:ext>
            </a:extLst>
          </p:cNvPr>
          <p:cNvSpPr txBox="1"/>
          <p:nvPr/>
        </p:nvSpPr>
        <p:spPr>
          <a:xfrm>
            <a:off x="8713885" y="5574957"/>
            <a:ext cx="34781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cs typeface="Calibri Light" panose="020F0302020204030204" pitchFamily="34" charset="0"/>
              </a:rPr>
              <a:t>As an ESPA-stack secondary &gt; 300 ‘U’ (75x BioSentinel), allowing for a robust program of biological experiments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49D72AC-85F2-8765-A4EF-0D80793C1831}"/>
              </a:ext>
            </a:extLst>
          </p:cNvPr>
          <p:cNvCxnSpPr>
            <a:cxnSpLocks/>
          </p:cNvCxnSpPr>
          <p:nvPr/>
        </p:nvCxnSpPr>
        <p:spPr>
          <a:xfrm flipH="1" flipV="1">
            <a:off x="2537028" y="4060475"/>
            <a:ext cx="1501572" cy="81632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4">
            <a:extLst>
              <a:ext uri="{FF2B5EF4-FFF2-40B4-BE49-F238E27FC236}">
                <a16:creationId xmlns:a16="http://schemas.microsoft.com/office/drawing/2014/main" id="{37DCBAFE-B555-4BC8-C716-658D329518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4210" l="6261" r="94078">
                        <a14:foregroundMark x1="21151" y1="0" x2="22166" y2="22535"/>
                        <a14:foregroundMark x1="36717" y1="46166" x2="40778" y2="52895"/>
                        <a14:foregroundMark x1="22335" y1="22692" x2="33841" y2="41628"/>
                        <a14:foregroundMark x1="76988" y1="0" x2="76988" y2="23944"/>
                        <a14:foregroundMark x1="76988" y1="24100" x2="66159" y2="38341"/>
                        <a14:foregroundMark x1="66159" y1="38341" x2="61591" y2="38498"/>
                        <a14:foregroundMark x1="94585" y1="53834" x2="87648" y2="53521"/>
                        <a14:foregroundMark x1="86802" y1="88732" x2="48900" y2="95931"/>
                        <a14:foregroundMark x1="48900" y1="95931" x2="30288" y2="94523"/>
                        <a14:foregroundMark x1="30288" y1="94523" x2="17597" y2="85603"/>
                        <a14:foregroundMark x1="6261" y1="62598" x2="7107" y2="65728"/>
                        <a14:foregroundMark x1="40102" y1="32394" x2="32657" y2="31768"/>
                        <a14:foregroundMark x1="36887" y1="0" x2="36210" y2="23787"/>
                        <a14:foregroundMark x1="36210" y1="23944" x2="36041" y2="23787"/>
                        <a14:foregroundMark x1="71066" y1="63693" x2="71066" y2="63693"/>
                        <a14:foregroundMark x1="80372" y1="59155" x2="80372" y2="59155"/>
                        <a14:foregroundMark x1="93570" y1="60407" x2="93570" y2="60407"/>
                        <a14:foregroundMark x1="80203" y1="58998" x2="80203" y2="58998"/>
                        <a14:foregroundMark x1="80203" y1="59155" x2="79526" y2="59311"/>
                        <a14:foregroundMark x1="80372" y1="59468" x2="80372" y2="59468"/>
                        <a14:foregroundMark x1="58883" y1="38498" x2="59222" y2="38967"/>
                        <a14:backgroundMark x1="60237" y1="38341" x2="61252" y2="39750"/>
                        <a14:backgroundMark x1="60745" y1="39437" x2="61252" y2="40063"/>
                        <a14:backgroundMark x1="34010" y1="44288" x2="35702" y2="43505"/>
                        <a14:backgroundMark x1="33333" y1="43818" x2="37394" y2="41784"/>
                        <a14:backgroundMark x1="34349" y1="43192" x2="33164" y2="43349"/>
                        <a14:backgroundMark x1="35195" y1="44131" x2="34856" y2="45853"/>
                        <a14:backgroundMark x1="33164" y1="43036" x2="33164" y2="43036"/>
                        <a14:backgroundMark x1="34010" y1="42723" x2="32995" y2="43036"/>
                        <a14:backgroundMark x1="37733" y1="40845" x2="37225" y2="42567"/>
                        <a14:backgroundMark x1="34179" y1="43036" x2="33164" y2="42879"/>
                        <a14:backgroundMark x1="60237" y1="38967" x2="60914" y2="39750"/>
                        <a14:backgroundMark x1="76819" y1="57590" x2="77496" y2="56338"/>
                        <a14:backgroundMark x1="87140" y1="59781" x2="87140" y2="60250"/>
                        <a14:backgroundMark x1="69712" y1="62598" x2="70220" y2="62598"/>
                        <a14:backgroundMark x1="20643" y1="56964" x2="19628" y2="56964"/>
                        <a14:backgroundMark x1="14721" y1="56964" x2="13536" y2="56964"/>
                        <a14:backgroundMark x1="17766" y1="57433" x2="17766" y2="56964"/>
                        <a14:backgroundMark x1="11337" y1="57590" x2="11337" y2="57590"/>
                        <a14:backgroundMark x1="12352" y1="62598" x2="12183" y2="62754"/>
                        <a14:backgroundMark x1="78342" y1="93740" x2="78342" y2="93740"/>
                        <a14:backgroundMark x1="77834" y1="83099" x2="77834" y2="83099"/>
                        <a14:backgroundMark x1="21997" y1="96088" x2="21997" y2="96088"/>
                        <a14:backgroundMark x1="21997" y1="85446" x2="21997" y2="85446"/>
                        <a14:backgroundMark x1="33333" y1="42723" x2="33333" y2="42723"/>
                        <a14:backgroundMark x1="33672" y1="42567" x2="33672" y2="42567"/>
                        <a14:backgroundMark x1="32995" y1="42723" x2="33841" y2="42879"/>
                        <a14:backgroundMark x1="37902" y1="40845" x2="37902" y2="40845"/>
                        <a14:backgroundMark x1="37733" y1="40689" x2="37902" y2="41002"/>
                        <a14:backgroundMark x1="60745" y1="38967" x2="60745" y2="38967"/>
                        <a14:backgroundMark x1="60745" y1="38811" x2="60745" y2="38811"/>
                        <a14:backgroundMark x1="60745" y1="39124" x2="61252" y2="39124"/>
                        <a14:backgroundMark x1="60575" y1="38654" x2="60575" y2="386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5864"/>
          <a:stretch/>
        </p:blipFill>
        <p:spPr>
          <a:xfrm>
            <a:off x="9057918" y="2713557"/>
            <a:ext cx="2581796" cy="2966823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F617A9B-CABF-4642-8410-AFEEFCE144DB}"/>
              </a:ext>
            </a:extLst>
          </p:cNvPr>
          <p:cNvCxnSpPr>
            <a:cxnSpLocks/>
          </p:cNvCxnSpPr>
          <p:nvPr/>
        </p:nvCxnSpPr>
        <p:spPr>
          <a:xfrm flipV="1">
            <a:off x="7543800" y="4553513"/>
            <a:ext cx="1514118" cy="1560275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5">
            <a:extLst>
              <a:ext uri="{FF2B5EF4-FFF2-40B4-BE49-F238E27FC236}">
                <a16:creationId xmlns:a16="http://schemas.microsoft.com/office/drawing/2014/main" id="{FE958EC6-0DCD-972E-E68C-2102D7644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3260" y="238665"/>
            <a:ext cx="10668479" cy="854075"/>
          </a:xfrm>
        </p:spPr>
        <p:txBody>
          <a:bodyPr anchor="ctr">
            <a:normAutofit/>
          </a:bodyPr>
          <a:lstStyle/>
          <a:p>
            <a:r>
              <a:rPr lang="en-US" sz="3600" dirty="0"/>
              <a:t>SpinSat Technical Approach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C2B6B1-BEA3-6E12-3BEE-F8881891CE20}"/>
              </a:ext>
            </a:extLst>
          </p:cNvPr>
          <p:cNvSpPr txBox="1"/>
          <p:nvPr/>
        </p:nvSpPr>
        <p:spPr>
          <a:xfrm>
            <a:off x="2592588" y="3705999"/>
            <a:ext cx="949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u="sng" dirty="0">
                <a:latin typeface="Calibri" panose="020F0502020204030204"/>
              </a:rPr>
              <a:t>Block 1</a:t>
            </a:r>
            <a:endParaRPr lang="en-US" sz="2000"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2990C4-8C06-387E-EC5C-398B5F187D4C}"/>
              </a:ext>
            </a:extLst>
          </p:cNvPr>
          <p:cNvSpPr txBox="1"/>
          <p:nvPr/>
        </p:nvSpPr>
        <p:spPr>
          <a:xfrm>
            <a:off x="8326875" y="4058542"/>
            <a:ext cx="949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i="1" u="sng" dirty="0">
                <a:latin typeface="Calibri" panose="020F0502020204030204"/>
              </a:rPr>
              <a:t>Block 2</a:t>
            </a:r>
            <a:endParaRPr lang="en-US" sz="2000" i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5467E98-55BD-2E78-4B17-5D9E9BE50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3196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C92A9A-5AD9-545B-60E1-37BF96778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551837F-C11F-B144-9A99-5851A5C0E9AD}"/>
              </a:ext>
            </a:extLst>
          </p:cNvPr>
          <p:cNvSpPr txBox="1">
            <a:spLocks/>
          </p:cNvSpPr>
          <p:nvPr/>
        </p:nvSpPr>
        <p:spPr>
          <a:xfrm>
            <a:off x="459346" y="278535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A64491-09D5-1F5B-0B5B-918B78013A90}"/>
              </a:ext>
            </a:extLst>
          </p:cNvPr>
          <p:cNvSpPr/>
          <p:nvPr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C87A82-5E7E-7E37-FA97-A077C04FBED0}"/>
              </a:ext>
            </a:extLst>
          </p:cNvPr>
          <p:cNvSpPr txBox="1"/>
          <p:nvPr/>
        </p:nvSpPr>
        <p:spPr>
          <a:xfrm>
            <a:off x="11931069" y="52240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F2334BDA-B340-A5B8-E154-E2DD94C98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61924"/>
            <a:ext cx="8788940" cy="854075"/>
          </a:xfrm>
        </p:spPr>
        <p:txBody>
          <a:bodyPr anchor="ctr">
            <a:normAutofit fontScale="90000"/>
          </a:bodyPr>
          <a:lstStyle/>
          <a:p>
            <a:r>
              <a:rPr lang="en-US" dirty="0"/>
              <a:t>SpinSat as a Platform for Early Career Researchers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53AFC2-DBBC-0B9B-87B2-58F6D884ED23}"/>
              </a:ext>
            </a:extLst>
          </p:cNvPr>
          <p:cNvSpPr txBox="1"/>
          <p:nvPr/>
        </p:nvSpPr>
        <p:spPr>
          <a:xfrm>
            <a:off x="39173" y="2130281"/>
            <a:ext cx="708656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2425" indent="-342900"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145386"/>
                </a:solidFill>
              </a:rPr>
              <a:t>SpinSat can provide researchers a user-friendly platform for frequent and inexpensive Class D opportunities to continue technical innovation and to train the next generation of principal investigators &amp; leaders.</a:t>
            </a:r>
          </a:p>
          <a:p>
            <a:pPr marL="352425" indent="-342900">
              <a:buFont typeface="Wingdings" panose="05000000000000000000" pitchFamily="2" charset="2"/>
              <a:buChar char="ü"/>
            </a:pPr>
            <a:endParaRPr lang="en-US" sz="2400" dirty="0">
              <a:solidFill>
                <a:srgbClr val="145386"/>
              </a:solidFill>
            </a:endParaRPr>
          </a:p>
          <a:p>
            <a:pPr marL="352425" indent="-342900">
              <a:buFont typeface="Wingdings" panose="05000000000000000000" pitchFamily="2" charset="2"/>
              <a:buChar char="ü"/>
            </a:pPr>
            <a:r>
              <a:rPr lang="en-US" sz="2400" dirty="0" err="1">
                <a:solidFill>
                  <a:srgbClr val="145386"/>
                </a:solidFill>
              </a:rPr>
              <a:t>Spinsat</a:t>
            </a:r>
            <a:r>
              <a:rPr lang="en-US" sz="2400" dirty="0">
                <a:solidFill>
                  <a:srgbClr val="145386"/>
                </a:solidFill>
              </a:rPr>
              <a:t> payloads are ideal for both NASA and international projects at a range of levels</a:t>
            </a:r>
          </a:p>
          <a:p>
            <a:pPr marL="752475" lvl="1" indent="-285750">
              <a:buFontTx/>
              <a:buChar char="-"/>
            </a:pPr>
            <a:endParaRPr lang="en-US" dirty="0">
              <a:solidFill>
                <a:srgbClr val="145386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BF4F93-D10B-FFAC-7C86-FE626AF41B55}"/>
              </a:ext>
            </a:extLst>
          </p:cNvPr>
          <p:cNvGrpSpPr/>
          <p:nvPr/>
        </p:nvGrpSpPr>
        <p:grpSpPr>
          <a:xfrm>
            <a:off x="7034212" y="2299409"/>
            <a:ext cx="5105400" cy="3179509"/>
            <a:chOff x="7362291" y="2517240"/>
            <a:chExt cx="4361239" cy="2645167"/>
          </a:xfrm>
        </p:grpSpPr>
        <p:pic>
          <p:nvPicPr>
            <p:cNvPr id="11" name="Picture 10" descr="A group of people posing for a photo&#10;&#10;Description automatically generated">
              <a:extLst>
                <a:ext uri="{FF2B5EF4-FFF2-40B4-BE49-F238E27FC236}">
                  <a16:creationId xmlns:a16="http://schemas.microsoft.com/office/drawing/2014/main" id="{2139C491-6B2D-F03C-083B-D7B30D04D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62291" y="2517240"/>
              <a:ext cx="4361239" cy="236351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600951-2048-F093-9592-A9DAF69DE70B}"/>
                </a:ext>
              </a:extLst>
            </p:cNvPr>
            <p:cNvSpPr txBox="1"/>
            <p:nvPr/>
          </p:nvSpPr>
          <p:spPr>
            <a:xfrm>
              <a:off x="7362291" y="4880750"/>
              <a:ext cx="4340898" cy="281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145386"/>
                  </a:solidFill>
                </a:rPr>
                <a:t>Students from the 2023 Climate Change Research Initiative</a:t>
              </a:r>
            </a:p>
          </p:txBody>
        </p:sp>
      </p:grp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FF246AB5-5552-603C-43BC-B7F11BBD1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1022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34D57-1D38-FD4C-9487-8EB5EE946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CB8A422-C824-D6B2-994F-FC9145D4C61D}"/>
              </a:ext>
            </a:extLst>
          </p:cNvPr>
          <p:cNvSpPr txBox="1">
            <a:spLocks/>
          </p:cNvSpPr>
          <p:nvPr/>
        </p:nvSpPr>
        <p:spPr>
          <a:xfrm>
            <a:off x="459346" y="278535"/>
            <a:ext cx="11351654" cy="10336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6A48BF-CD3C-460C-7A96-4DB6C41B0C41}"/>
              </a:ext>
            </a:extLst>
          </p:cNvPr>
          <p:cNvSpPr/>
          <p:nvPr/>
        </p:nvSpPr>
        <p:spPr>
          <a:xfrm>
            <a:off x="39173" y="6272345"/>
            <a:ext cx="12192000" cy="79746"/>
          </a:xfrm>
          <a:prstGeom prst="rect">
            <a:avLst/>
          </a:prstGeom>
          <a:gradFill flip="none" rotWithShape="1">
            <a:gsLst>
              <a:gs pos="30000">
                <a:schemeClr val="accent1">
                  <a:lumMod val="50000"/>
                  <a:alpha val="0"/>
                </a:schemeClr>
              </a:gs>
              <a:gs pos="5000">
                <a:schemeClr val="accent1">
                  <a:lumMod val="50000"/>
                  <a:alpha val="77607"/>
                </a:schemeClr>
              </a:gs>
              <a:gs pos="100000">
                <a:schemeClr val="accent1">
                  <a:lumMod val="50000"/>
                  <a:alpha val="77607"/>
                </a:schemeClr>
              </a:gs>
              <a:gs pos="16000">
                <a:schemeClr val="accent1">
                  <a:lumMod val="20000"/>
                  <a:lumOff val="80000"/>
                  <a:alpha val="67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D8F19F-8C16-38DA-1882-05B1E6BD24FB}"/>
              </a:ext>
            </a:extLst>
          </p:cNvPr>
          <p:cNvSpPr txBox="1"/>
          <p:nvPr/>
        </p:nvSpPr>
        <p:spPr>
          <a:xfrm>
            <a:off x="11931069" y="522401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0E35FBE2-0448-E7B0-B6B5-C5777C379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799" y="228600"/>
            <a:ext cx="8795425" cy="854075"/>
          </a:xfrm>
        </p:spPr>
        <p:txBody>
          <a:bodyPr anchor="ctr">
            <a:normAutofit/>
          </a:bodyPr>
          <a:lstStyle/>
          <a:p>
            <a:r>
              <a:rPr lang="en-US" sz="3600" dirty="0"/>
              <a:t>SpinSat’s Powerful Ideation Team</a:t>
            </a:r>
            <a:endParaRPr lang="en-US" sz="1800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887AC22B-2B38-215E-36F4-0E9742F0E5F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09550" y="1497796"/>
            <a:ext cx="11982450" cy="4503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</a:rPr>
              <a:t>Jay Bookbinder		PI / Capture Manager					Ames Research Ctr. (ARC)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</a:rPr>
              <a:t>Pascale Ehrenfreund	Science Lead (COSPAR President, former DLR Science Director)	GWU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</a:rPr>
              <a:t>Scott Richey		Project Manager, programmatics				ARC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</a:rPr>
              <a:t>Tony Ricco		Payload instrument manager, biology, microfluidics		ARC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Rob Ferl 			Science, programmatics (BPS Decadal Co-Chair)			Univ. of Florida 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Anna-Lisa Paul		Science, plant molecular biology (NAS CBPSS)      			Univ. of Florida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Christine Mehner  		Human biology &amp; Cancer					Premier research</a:t>
            </a:r>
            <a:endParaRPr lang="en-US" sz="1600" b="1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Thomas Paige		Senior systems engineer					Aerospace Corp.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Richard Welle		Senior S/C systems engineer					Aerospace Corp.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Alberto Arredondo		S/C systems engineer					Aerospace Corp.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Mark Looper		Radiation scientist						Aerospace Corp.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Jessica Lee		Science, microbiology 					ARC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Bruce Yost		Project management, programmatics				ARC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dirty="0">
                <a:solidFill>
                  <a:schemeClr val="tx1"/>
                </a:solidFill>
              </a:rPr>
              <a:t>Randii Wessen		Capture Management					ARC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1600" b="1" dirty="0">
                <a:solidFill>
                  <a:schemeClr val="tx1"/>
                </a:solidFill>
              </a:rPr>
              <a:t>Code R   MDC		Engineering (Mission Design Center)				ARC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26D5B3-8466-0DC6-C6D8-95EDF4098F2B}"/>
              </a:ext>
            </a:extLst>
          </p:cNvPr>
          <p:cNvSpPr txBox="1"/>
          <p:nvPr/>
        </p:nvSpPr>
        <p:spPr>
          <a:xfrm>
            <a:off x="39173" y="6412468"/>
            <a:ext cx="7939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009051"/>
                </a:solidFill>
              </a:rPr>
              <a:t>Funding from NASA’s Ames Research Center and the NASA Mars Campaign Office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51A608C-5680-8E52-8C31-5681A2462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30000" y="6489064"/>
            <a:ext cx="72136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54DFD-1687-46E2-A6F6-2627ABFA9B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9092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SpinSa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C6EB3"/>
      </a:accent1>
      <a:accent2>
        <a:srgbClr val="5F98B9"/>
      </a:accent2>
      <a:accent3>
        <a:srgbClr val="595959"/>
      </a:accent3>
      <a:accent4>
        <a:srgbClr val="E3995A"/>
      </a:accent4>
      <a:accent5>
        <a:srgbClr val="7F7E7E"/>
      </a:accent5>
      <a:accent6>
        <a:srgbClr val="EBC586"/>
      </a:accent6>
      <a:hlink>
        <a:srgbClr val="D4EFFF"/>
      </a:hlink>
      <a:folHlink>
        <a:srgbClr val="AC7669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2013 - 2022 Theme">
  <a:themeElements>
    <a:clrScheme name="SpinSat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C6EB3"/>
      </a:accent1>
      <a:accent2>
        <a:srgbClr val="5F98B9"/>
      </a:accent2>
      <a:accent3>
        <a:srgbClr val="595959"/>
      </a:accent3>
      <a:accent4>
        <a:srgbClr val="E3995A"/>
      </a:accent4>
      <a:accent5>
        <a:srgbClr val="7F7E7E"/>
      </a:accent5>
      <a:accent6>
        <a:srgbClr val="EBC586"/>
      </a:accent6>
      <a:hlink>
        <a:srgbClr val="D4EFFF"/>
      </a:hlink>
      <a:folHlink>
        <a:srgbClr val="AC7669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172064</TotalTime>
  <Words>2091</Words>
  <Application>Microsoft Macintosh PowerPoint</Application>
  <PresentationFormat>Widescreen</PresentationFormat>
  <Paragraphs>321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Aptos</vt:lpstr>
      <vt:lpstr>Arial</vt:lpstr>
      <vt:lpstr>Calibri</vt:lpstr>
      <vt:lpstr>Calibri Light</vt:lpstr>
      <vt:lpstr>Courier New</vt:lpstr>
      <vt:lpstr>Google Sans</vt:lpstr>
      <vt:lpstr>KoHo</vt:lpstr>
      <vt:lpstr>Myriad Pro</vt:lpstr>
      <vt:lpstr>Myriad Pro Light</vt:lpstr>
      <vt:lpstr>Symbol</vt:lpstr>
      <vt:lpstr>System Font Regular</vt:lpstr>
      <vt:lpstr>Wingdings</vt:lpstr>
      <vt:lpstr>Office 2013 - 2022 Theme</vt:lpstr>
      <vt:lpstr>1_Office 2013 - 2022 Theme</vt:lpstr>
      <vt:lpstr>PowerPoint Presentation</vt:lpstr>
      <vt:lpstr>Driving Science &amp; Tech Gaps, Challenges</vt:lpstr>
      <vt:lpstr>SpinSat Deep-Space Platform Concept</vt:lpstr>
      <vt:lpstr>The Why of SpinSat</vt:lpstr>
      <vt:lpstr>National Academies Echoes the Need…</vt:lpstr>
      <vt:lpstr>SpinSat’s Responsive Design Objectives</vt:lpstr>
      <vt:lpstr>SpinSat Leverages NASA Investments</vt:lpstr>
      <vt:lpstr>NASA/ARC Heritage and Precedents:  Smallsats &amp; Biological Cubesats</vt:lpstr>
      <vt:lpstr>Science Opportunities</vt:lpstr>
      <vt:lpstr>PowerPoint Presentation</vt:lpstr>
      <vt:lpstr>SpinSat Radiation Environments</vt:lpstr>
      <vt:lpstr>Flexible Payload Accommodations</vt:lpstr>
      <vt:lpstr>SpinSat Path to Flight</vt:lpstr>
      <vt:lpstr>SpinSat Technical Approach</vt:lpstr>
      <vt:lpstr>SpinSat as a Platform for Early Career Researchers</vt:lpstr>
      <vt:lpstr>SpinSat’s Powerful Ideation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Bookbinder, Jay A. (ARC-P)</dc:creator>
  <cp:lastModifiedBy>Antonio J Ricco</cp:lastModifiedBy>
  <cp:revision>1048</cp:revision>
  <dcterms:created xsi:type="dcterms:W3CDTF">2023-04-28T21:29:26Z</dcterms:created>
  <dcterms:modified xsi:type="dcterms:W3CDTF">2025-04-21T17:58:52Z</dcterms:modified>
</cp:coreProperties>
</file>