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</p:sldMasterIdLst>
  <p:notesMasterIdLst>
    <p:notesMasterId r:id="rId8"/>
  </p:notesMasterIdLst>
  <p:handoutMasterIdLst>
    <p:handoutMasterId r:id="rId9"/>
  </p:handoutMasterIdLst>
  <p:sldIdLst>
    <p:sldId id="324" r:id="rId5"/>
    <p:sldId id="328" r:id="rId6"/>
    <p:sldId id="327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25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65" autoAdjust="0"/>
    <p:restoredTop sz="96301"/>
  </p:normalViewPr>
  <p:slideViewPr>
    <p:cSldViewPr snapToGrid="0">
      <p:cViewPr varScale="1">
        <p:scale>
          <a:sx n="163" d="100"/>
          <a:sy n="163" d="100"/>
        </p:scale>
        <p:origin x="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27E591-F138-40B1-1986-118C3D0C47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8D6FE-B5EA-4AEC-F8C0-1C465500DC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A65D4-7E19-014E-8768-F11D63DF50D6}" type="datetimeFigureOut">
              <a:rPr lang="en-US" smtClean="0"/>
              <a:t>4/22/25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8B6EE-B0CB-737C-D0A5-BB1809363E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4ECBB-4A84-7C56-8EA3-335B94AB74C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436F0-1118-E640-AEB5-2898B21B9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1399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DF4D4-8C45-4728-9B95-3020DA4D7050}" type="datetimeFigureOut">
              <a:rPr lang="en-US" smtClean="0"/>
              <a:t>4/22/25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33A27A-BEC6-4F01-BD10-FFEEA5BAAA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9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69F7A0-065A-E0B2-E56D-92707B063B22}"/>
              </a:ext>
            </a:extLst>
          </p:cNvPr>
          <p:cNvSpPr txBox="1"/>
          <p:nvPr userDrawn="1"/>
        </p:nvSpPr>
        <p:spPr>
          <a:xfrm>
            <a:off x="1" y="4866501"/>
            <a:ext cx="9143999" cy="30008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E2578"/>
                </a:solidFill>
              </a:rPr>
              <a:t>Digital Twins for Cislunar &amp; Lunar Surface Enterprise Integration Workshop, April 22-23,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1D28C-31B9-4DC6-E59D-3629C333502B}"/>
              </a:ext>
            </a:extLst>
          </p:cNvPr>
          <p:cNvSpPr/>
          <p:nvPr userDrawn="1"/>
        </p:nvSpPr>
        <p:spPr>
          <a:xfrm>
            <a:off x="4" y="5590"/>
            <a:ext cx="9143999" cy="59401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 descr="A logo of a space company&#10;&#10;Description automatically generated">
            <a:extLst>
              <a:ext uri="{FF2B5EF4-FFF2-40B4-BE49-F238E27FC236}">
                <a16:creationId xmlns:a16="http://schemas.microsoft.com/office/drawing/2014/main" id="{1B9374B6-CC84-DE1D-4E85-46B03E6A2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186" y="15049"/>
            <a:ext cx="710234" cy="59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5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4/22/25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A2C9F7-D14D-41D7-B0E0-C725CC3679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88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</p:sldLayoutIdLst>
  <p:hf sldNum="0" hdr="0"/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ichael.dalal@nasa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57;p13">
            <a:extLst>
              <a:ext uri="{FF2B5EF4-FFF2-40B4-BE49-F238E27FC236}">
                <a16:creationId xmlns:a16="http://schemas.microsoft.com/office/drawing/2014/main" id="{46ECF603-997B-D73D-E21D-59D87309F6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1896" b="14806"/>
          <a:stretch/>
        </p:blipFill>
        <p:spPr>
          <a:xfrm>
            <a:off x="0" y="608699"/>
            <a:ext cx="5077922" cy="2503945"/>
          </a:xfrm>
          <a:prstGeom prst="rect">
            <a:avLst/>
          </a:prstGeom>
          <a:noFill/>
          <a:ln w="9525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F510A-B69A-75B6-5CB0-61A09152AB5B}"/>
              </a:ext>
            </a:extLst>
          </p:cNvPr>
          <p:cNvSpPr txBox="1"/>
          <p:nvPr/>
        </p:nvSpPr>
        <p:spPr>
          <a:xfrm>
            <a:off x="1433720" y="171451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just"/>
            <a:endParaRPr lang="en-US" sz="1350" kern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AFEAC-81B7-F3A7-8BB4-575219ED9A96}"/>
              </a:ext>
            </a:extLst>
          </p:cNvPr>
          <p:cNvSpPr txBox="1"/>
          <p:nvPr/>
        </p:nvSpPr>
        <p:spPr>
          <a:xfrm>
            <a:off x="1314450" y="3563178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05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8605A-D37E-3939-2F15-3DB608D842D1}"/>
              </a:ext>
            </a:extLst>
          </p:cNvPr>
          <p:cNvSpPr txBox="1"/>
          <p:nvPr/>
        </p:nvSpPr>
        <p:spPr>
          <a:xfrm>
            <a:off x="3826565" y="3697357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35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0B037-FFDB-CCBA-2D74-DB5F3311E369}"/>
              </a:ext>
            </a:extLst>
          </p:cNvPr>
          <p:cNvSpPr txBox="1"/>
          <p:nvPr/>
        </p:nvSpPr>
        <p:spPr>
          <a:xfrm>
            <a:off x="2387876" y="3652631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35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E7F84-DA52-93F3-0667-CDDD4EEDB86E}"/>
              </a:ext>
            </a:extLst>
          </p:cNvPr>
          <p:cNvSpPr txBox="1"/>
          <p:nvPr/>
        </p:nvSpPr>
        <p:spPr>
          <a:xfrm>
            <a:off x="557430" y="3136099"/>
            <a:ext cx="685800" cy="68580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35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B265E7-6A49-A004-B738-9E71A6D0E403}"/>
              </a:ext>
            </a:extLst>
          </p:cNvPr>
          <p:cNvSpPr txBox="1"/>
          <p:nvPr/>
        </p:nvSpPr>
        <p:spPr>
          <a:xfrm>
            <a:off x="100233" y="46004"/>
            <a:ext cx="59706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350" b="1" kern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OceanWATERS</a:t>
            </a:r>
            <a:endParaRPr lang="en-US" sz="1350" kern="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l"/>
            <a:r>
              <a:rPr lang="en-US" sz="1350" kern="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 Autonomy Testbed for Ocean World Surface Missions</a:t>
            </a:r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B6C2D9-65B4-D0CB-BE15-9757A1BA7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92" y="585243"/>
            <a:ext cx="4534308" cy="25508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ACEF26-5FEF-D82F-91C9-0D6651666DF8}"/>
              </a:ext>
            </a:extLst>
          </p:cNvPr>
          <p:cNvSpPr txBox="1"/>
          <p:nvPr/>
        </p:nvSpPr>
        <p:spPr>
          <a:xfrm>
            <a:off x="100233" y="3208149"/>
            <a:ext cx="6866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OceanWATERS = Ocean World Autonomy Testbed for Exploration Research and Simulation</a:t>
            </a:r>
          </a:p>
          <a:p>
            <a:pPr algn="l"/>
            <a:endParaRPr lang="en-US" sz="1200" b="1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Open-source software for developing and testing autonomy for a simulated Europa lander</a:t>
            </a:r>
          </a:p>
          <a:p>
            <a:pPr algn="l"/>
            <a:endParaRPr lang="en-US" sz="12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Presented by K. Michael </a:t>
            </a:r>
            <a:r>
              <a:rPr lang="en-US" sz="1200" kern="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Dalal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KBR Inc. at NASA Ames Research Center (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  <a:hlinkClick r:id="rId4"/>
              </a:rPr>
              <a:t>michael.dalal@nasa.gov</a:t>
            </a:r>
            <a:r>
              <a:rPr lang="en-US" sz="12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algn="l"/>
            <a:endParaRPr lang="en-US" sz="12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sz="1200" dirty="0"/>
              <a:t>Software: </a:t>
            </a:r>
            <a:r>
              <a:rPr lang="en-US" sz="1200" b="1" dirty="0" err="1"/>
              <a:t>github.com</a:t>
            </a:r>
            <a:r>
              <a:rPr lang="en-US" sz="1200" b="1" dirty="0"/>
              <a:t>/</a:t>
            </a:r>
            <a:r>
              <a:rPr lang="en-US" sz="1200" b="1" dirty="0" err="1"/>
              <a:t>nasa</a:t>
            </a:r>
            <a:r>
              <a:rPr lang="en-US" sz="1200" b="1" dirty="0"/>
              <a:t>/</a:t>
            </a:r>
            <a:r>
              <a:rPr lang="en-US" sz="1200" b="1" dirty="0" err="1"/>
              <a:t>ow_simulator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013244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F33DF-BD5C-6240-76D7-72785D30A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893"/>
            <a:ext cx="4653280" cy="27233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E2E53E-577D-4458-7F04-5123B0E5C7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9" r="3369"/>
          <a:stretch/>
        </p:blipFill>
        <p:spPr>
          <a:xfrm>
            <a:off x="4653280" y="1246893"/>
            <a:ext cx="4490720" cy="27143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255465-38AB-BC8E-8ABB-9A6E058DE62A}"/>
              </a:ext>
            </a:extLst>
          </p:cNvPr>
          <p:cNvSpPr txBox="1"/>
          <p:nvPr/>
        </p:nvSpPr>
        <p:spPr>
          <a:xfrm>
            <a:off x="164443" y="169594"/>
            <a:ext cx="7010346" cy="3713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n-US" kern="0" dirty="0">
                <a:solidFill>
                  <a:srgbClr val="0E2578"/>
                </a:solidFill>
              </a:rPr>
              <a:t>Motivation: develop autonomy for surface missions to Ocean Worlds</a:t>
            </a:r>
          </a:p>
          <a:p>
            <a:pPr algn="l"/>
            <a:endParaRPr lang="en-US" kern="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0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6C90-86A8-D927-7BC3-5E4C2635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03F35-C6CC-1345-BD04-6E83F588AF60}" type="datetime1">
              <a:rPr lang="en-US" smtClean="0"/>
              <a:t>4/22/25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52159-2FF9-B92B-3252-FE7EB0FE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OceanWATERS-TechHighlight.mp4">
            <a:hlinkClick r:id="" action="ppaction://media"/>
            <a:extLst>
              <a:ext uri="{FF2B5EF4-FFF2-40B4-BE49-F238E27FC236}">
                <a16:creationId xmlns:a16="http://schemas.microsoft.com/office/drawing/2014/main" id="{47108FDD-2AA0-1DA7-675B-D25C82B94E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984" y="601784"/>
            <a:ext cx="7534031" cy="4237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6228B-01DD-D0B9-20A1-1F18971D2F7D}"/>
              </a:ext>
            </a:extLst>
          </p:cNvPr>
          <p:cNvSpPr txBox="1"/>
          <p:nvPr/>
        </p:nvSpPr>
        <p:spPr>
          <a:xfrm>
            <a:off x="156628" y="118169"/>
            <a:ext cx="7010346" cy="3713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r>
              <a:rPr lang="en-US" kern="0" dirty="0">
                <a:solidFill>
                  <a:srgbClr val="0E2578"/>
                </a:solidFill>
              </a:rPr>
              <a:t>OceanWATERS demo: nominal sampling sequence</a:t>
            </a:r>
          </a:p>
          <a:p>
            <a:pPr algn="l"/>
            <a:endParaRPr lang="en-US" kern="0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1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Custom Design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BB5175CEC4614E8589C7B9D7ECCD98" ma:contentTypeVersion="1" ma:contentTypeDescription="Create a new document." ma:contentTypeScope="" ma:versionID="a49d10851bb013da2d4bcf23ec7182b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dcce58c87e9fcebab8021569449a8d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0D5BE6-B0FB-4CED-8205-6ED7D35D29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90C5268-0561-4C21-9437-1FEDD5387F8A}">
  <ds:schemaRefs>
    <ds:schemaRef ds:uri="http://schemas.openxmlformats.org/package/2006/metadata/core-properties"/>
    <ds:schemaRef ds:uri="http://schemas.microsoft.com/sharepoint/v3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480925D-ED49-4902-B891-A7F80F6AD9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20830</TotalTime>
  <Words>84</Words>
  <Application>Microsoft Macintosh PowerPoint</Application>
  <PresentationFormat>On-screen Show (16:9)</PresentationFormat>
  <Paragraphs>12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3_Custom Design</vt:lpstr>
      <vt:lpstr>PowerPoint Presentation</vt:lpstr>
      <vt:lpstr>PowerPoint Presentation</vt:lpstr>
      <vt:lpstr>PowerPoint Presentation</vt:lpstr>
    </vt:vector>
  </TitlesOfParts>
  <Company>KBR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Jasen Adams</dc:creator>
  <cp:lastModifiedBy>Dalal, Michael (ARC-TI)[KBR Wyle Services, LLC]</cp:lastModifiedBy>
  <cp:revision>273</cp:revision>
  <dcterms:created xsi:type="dcterms:W3CDTF">2019-04-02T18:21:18Z</dcterms:created>
  <dcterms:modified xsi:type="dcterms:W3CDTF">2025-04-22T20:55:31Z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0x01010022BB5175CEC4614E8589C7B9D7ECCD98</vt:lpwstr>
  </property>
  <property fmtid="{D5CDD505-2E9C-101B-9397-08002B2CF9AE}" pid="3" name="MSIP_Label_667b0d09-cb3a-47dc-be6d-9089f3b41c37_Enabled">
    <vt:lpwstr>true</vt:lpwstr>
  </property>
  <property fmtid="{D5CDD505-2E9C-101B-9397-08002B2CF9AE}" pid="4" name="MSIP_Label_667b0d09-cb3a-47dc-be6d-9089f3b41c37_SetDate">
    <vt:lpwstr>2023-01-31T01:29:23Z</vt:lpwstr>
  </property>
  <property fmtid="{D5CDD505-2E9C-101B-9397-08002B2CF9AE}" pid="5" name="MSIP_Label_667b0d09-cb3a-47dc-be6d-9089f3b41c37_Method">
    <vt:lpwstr>Privileged</vt:lpwstr>
  </property>
  <property fmtid="{D5CDD505-2E9C-101B-9397-08002B2CF9AE}" pid="6" name="MSIP_Label_667b0d09-cb3a-47dc-be6d-9089f3b41c37_Name">
    <vt:lpwstr>KBR Confidential</vt:lpwstr>
  </property>
  <property fmtid="{D5CDD505-2E9C-101B-9397-08002B2CF9AE}" pid="7" name="MSIP_Label_667b0d09-cb3a-47dc-be6d-9089f3b41c37_SiteId">
    <vt:lpwstr>9e52d672-a711-4a65-ad96-286a3703d96e</vt:lpwstr>
  </property>
  <property fmtid="{D5CDD505-2E9C-101B-9397-08002B2CF9AE}" pid="8" name="MSIP_Label_667b0d09-cb3a-47dc-be6d-9089f3b41c37_ActionId">
    <vt:lpwstr>042c359f-6c3f-4972-94d4-f647975d702a</vt:lpwstr>
  </property>
  <property fmtid="{D5CDD505-2E9C-101B-9397-08002B2CF9AE}" pid="9" name="MSIP_Label_667b0d09-cb3a-47dc-be6d-9089f3b41c37_ContentBits">
    <vt:lpwstr>1</vt:lpwstr>
  </property>
</Properties>
</file>