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5"/>
    <p:sldMasterId id="2147483660" r:id="rId6"/>
  </p:sldMasterIdLst>
  <p:notesMasterIdLst>
    <p:notesMasterId r:id="rId20"/>
  </p:notesMasterIdLst>
  <p:sldIdLst>
    <p:sldId id="256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59" r:id="rId18"/>
    <p:sldId id="260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8C74A0-0AB0-65EA-DB9E-A5337DD32BCF}"/>
              </a:ext>
            </a:extLst>
          </p:cNvPr>
          <p:cNvCxnSpPr>
            <a:cxnSpLocks/>
          </p:cNvCxnSpPr>
          <p:nvPr userDrawn="1"/>
        </p:nvCxnSpPr>
        <p:spPr>
          <a:xfrm>
            <a:off x="542925" y="1320800"/>
            <a:ext cx="11195050" cy="0"/>
          </a:xfrm>
          <a:prstGeom prst="line">
            <a:avLst/>
          </a:prstGeom>
          <a:ln w="38100">
            <a:solidFill>
              <a:srgbClr val="182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65126"/>
            <a:ext cx="11214100" cy="566738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25575"/>
            <a:ext cx="11214100" cy="4751387"/>
          </a:xfrm>
        </p:spPr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8475" y="931863"/>
            <a:ext cx="11214100" cy="355600"/>
          </a:xfrm>
        </p:spPr>
        <p:txBody>
          <a:bodyPr/>
          <a:lstStyle>
            <a:lvl1pPr marL="0" indent="0">
              <a:buNone/>
              <a:defRPr sz="2200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6037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astronaut holding a planet&#10;&#10;Description automatically generated">
            <a:extLst>
              <a:ext uri="{FF2B5EF4-FFF2-40B4-BE49-F238E27FC236}">
                <a16:creationId xmlns:a16="http://schemas.microsoft.com/office/drawing/2014/main" id="{5A94AC29-FC6C-E429-0C70-4AE87D59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635" y="1792225"/>
            <a:ext cx="4397455" cy="3788664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636" y="5396105"/>
            <a:ext cx="4397456" cy="140398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9B3708F-73B3-E10B-9AB3-925BBA7F0F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23" y="5938551"/>
            <a:ext cx="1996302" cy="8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8D12A-75C4-F4D2-D4F8-38C88D2E5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4075" y="6356350"/>
            <a:ext cx="6169325" cy="37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B952-FAF3-415B-02F7-3B91ED675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72F3899-AF8B-6ACC-6DA8-8FC7F69D87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3" y="6240627"/>
            <a:ext cx="1562085" cy="5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DFBD45-3699-106E-0260-5488C11D207C}"/>
              </a:ext>
            </a:extLst>
          </p:cNvPr>
          <p:cNvSpPr txBox="1">
            <a:spLocks/>
          </p:cNvSpPr>
          <p:nvPr userDrawn="1"/>
        </p:nvSpPr>
        <p:spPr>
          <a:xfrm>
            <a:off x="1921077" y="6364288"/>
            <a:ext cx="7731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Parametric Trade Space Investigation of Particle Bed Reactors for Nuclear Thermal Propulsion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91687C-6923-F2DD-632C-3D317E3094DB}"/>
              </a:ext>
            </a:extLst>
          </p:cNvPr>
          <p:cNvSpPr txBox="1">
            <a:spLocks/>
          </p:cNvSpPr>
          <p:nvPr userDrawn="1"/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8BAD-DEA1-40F0-A0AB-D0D9F5BC2F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4075" y="6356350"/>
            <a:ext cx="6169325" cy="37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52DF5B6-0FF4-E3BA-343E-A621385A48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3" y="6240627"/>
            <a:ext cx="1562085" cy="5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14859" y="1730416"/>
            <a:ext cx="5295095" cy="270961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Parametric Trade Space Investigation of Particle Bed Reactors for Nuclear Thermal Propulsion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707" y="4345757"/>
            <a:ext cx="5299247" cy="216816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Jacob Stonehill</a:t>
            </a:r>
            <a:endParaRPr sz="2800" b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/>
              <a:t>Nuclear Systems Engineer</a:t>
            </a:r>
            <a:r>
              <a:rPr sz="2000" b="1" i="1" dirty="0"/>
              <a:t>, AMA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Supported by: Corey Smith (AMA), Daria Nikitaeva (AMA), and Matthew Duchek (AMA)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i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F7EB-D2D5-5F56-8583-6862CDE3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Particle Radius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A56B354-F04F-DD71-4F16-58715463AD2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Increasing particle radius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000" dirty="0"/>
                  <a:t> without significantly increasing mass.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A56B354-F04F-DD71-4F16-58715463A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8" t="-172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 descr="A graph of a number of particles&#10;&#10;Description automatically generated with medium confidence">
            <a:extLst>
              <a:ext uri="{FF2B5EF4-FFF2-40B4-BE49-F238E27FC236}">
                <a16:creationId xmlns:a16="http://schemas.microsoft.com/office/drawing/2014/main" id="{25970FB5-FFD4-DE16-ADA3-F822CCB81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644085"/>
            <a:ext cx="5852172" cy="4389129"/>
          </a:xfrm>
        </p:spPr>
      </p:pic>
      <p:pic>
        <p:nvPicPr>
          <p:cNvPr id="6" name="Picture 5" descr="A graph of a number of dots&#10;&#10;Description automatically generated">
            <a:extLst>
              <a:ext uri="{FF2B5EF4-FFF2-40B4-BE49-F238E27FC236}">
                <a16:creationId xmlns:a16="http://schemas.microsoft.com/office/drawing/2014/main" id="{1C5FD808-4647-5250-50BA-7A28AC195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03" y="164408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553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3548-116B-7C6E-E84D-12713DCA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Forward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F9F81-F663-C5E9-C908-F117785BB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Higher fidelity models are needed to confirm conclusions.</a:t>
            </a:r>
          </a:p>
        </p:txBody>
      </p:sp>
      <p:pic>
        <p:nvPicPr>
          <p:cNvPr id="7" name="Content Placeholder 6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4C8806BD-D0BE-229B-DE2C-32DBFE51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59" y="1768475"/>
            <a:ext cx="5385301" cy="4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9DDD68-691E-26B0-DE91-AAECFF6B72A9}"/>
              </a:ext>
            </a:extLst>
          </p:cNvPr>
          <p:cNvSpPr txBox="1"/>
          <p:nvPr/>
        </p:nvSpPr>
        <p:spPr>
          <a:xfrm>
            <a:off x="5593561" y="1381201"/>
            <a:ext cx="6390180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Conclusions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Initial trade space shows that a HALEU-fueled reactor is possible.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Radial position impacts fuel assembly power deposition.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For traditional cores, we can adjust volume loading.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For PBRs, we need to vary some other parameter: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Enrichment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Bed Thickness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Particle Radius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1D3563"/>
                </a:solidFill>
              </a:rPr>
              <a:t>Mass Flow Rate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D3563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D3563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Forward Work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D3563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2D T/H Model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The 1D model is capturing general power balance trends, but we need to capture axial flow for better peak temperature modeling.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Larger Trade Space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Wider Parameter Bounds.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Different Materials.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Radial Rings</a:t>
            </a:r>
          </a:p>
        </p:txBody>
      </p:sp>
    </p:spTree>
    <p:extLst>
      <p:ext uri="{BB962C8B-B14F-4D97-AF65-F5344CB8AC3E}">
        <p14:creationId xmlns:p14="http://schemas.microsoft.com/office/powerpoint/2010/main" val="232232945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9CDD53-89F1-BD52-3A36-20899844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425575"/>
            <a:ext cx="11214100" cy="3966557"/>
          </a:xfrm>
        </p:spPr>
        <p:txBody>
          <a:bodyPr anchor="t"/>
          <a:lstStyle/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[1]     H. LUDEWIG, et. al., “Design of particle bed reactors for the space nuclear thermal propulsion program,” Progress in Nuclear Energy, 30, 1, (1996).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[2]     M. HOUTS and S. MITCHELL, “Development and Utilization of Nuclear Thermal Propulsion,” Nuclear and Emerging Technologies for Space, Huntsville, (2016).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[3]     E. ERDIM, O. AKGIRAY, and I. DEMIR, “A revisit of pressure drop-flow rate correlations for packed beds of spheres,” Powder Technology, 283, 488-504, (2015).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[4]     S. ERGUN, “Fluid Flow through Packed Columns,” Chemical Engineering Progress, 48, 89-94, (1952).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[5]     E. ACHENBACH, “Heat and flow characteristics of packed bed,” Experimental Thermal and Fluid Science, 10, 1, 17-27, (1995).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[6]     P. ROMANO, et. al., “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OpenMC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 State-of-the-Art Monte Carlo Code for Research and Development,” Ann.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Nucl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Energy, 82, 90-97 (2015).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[7]     M. B. CHADWICK, et. al., “ENDF/B-VII.1: Nuclear Data for Science and Technology: Cross Sections, Covariances, Fission Product Yields and Decay Data,”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Nucl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Data Sheets, 112, (2011).</a:t>
            </a:r>
          </a:p>
          <a:p>
            <a:pPr marL="0" indent="-9144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[8]     J. STONEHILL, D. NIKITAEVA, C. SMITH and M. DUCHEK, "Coupled Reactor and Engine Nuclear Thermal Propulsion Modeling Methodology,“ Nuclear and Emerging Technologies for Space, Santa Fe, (2024).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405B06-C9E5-7D60-9302-4107CE88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365126"/>
            <a:ext cx="11214100" cy="739774"/>
          </a:xfrm>
        </p:spPr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3418246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9CDD53-89F1-BD52-3A36-20899844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425575"/>
            <a:ext cx="11214100" cy="3966557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4000" b="1" dirty="0">
                <a:latin typeface="+mj-lt"/>
              </a:rPr>
              <a:t>Jacob Stonehill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3200" b="1" dirty="0">
                <a:latin typeface="+mj-lt"/>
              </a:rPr>
              <a:t>jacob.c.Stonehill@ama-inc.com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405B06-C9E5-7D60-9302-4107CE88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365126"/>
            <a:ext cx="11214100" cy="739774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55204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9CDD53-89F1-BD52-3A36-20899844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425575"/>
            <a:ext cx="11214100" cy="4751387"/>
          </a:xfr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2F549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This work was supported by NASA’s Space Technology Mission Directorate (STMD) through the Space Nuclear Propulsion (SNP) Project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2F549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2F549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 No. 80LARC23DA003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405B06-C9E5-7D60-9302-4107CE88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365126"/>
            <a:ext cx="11214100" cy="739774"/>
          </a:xfrm>
        </p:spPr>
        <p:txBody>
          <a:bodyPr/>
          <a:lstStyle/>
          <a:p>
            <a:pPr algn="ctr"/>
            <a:r>
              <a:rPr lang="en-US" b="1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7646248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D40AA9-4894-4636-CC25-40EAC5FF9CE1}"/>
              </a:ext>
            </a:extLst>
          </p:cNvPr>
          <p:cNvGrpSpPr/>
          <p:nvPr/>
        </p:nvGrpSpPr>
        <p:grpSpPr>
          <a:xfrm>
            <a:off x="1989271" y="2441553"/>
            <a:ext cx="3721205" cy="3627247"/>
            <a:chOff x="4193931" y="1433234"/>
            <a:chExt cx="3926414" cy="38272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457056-4576-4562-4FC0-A3BD2B213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20" b="4115"/>
            <a:stretch/>
          </p:blipFill>
          <p:spPr>
            <a:xfrm>
              <a:off x="4193931" y="1433234"/>
              <a:ext cx="3926414" cy="382727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26C480-DD2F-8710-C45C-7ADE9D5D8512}"/>
                </a:ext>
              </a:extLst>
            </p:cNvPr>
            <p:cNvSpPr/>
            <p:nvPr/>
          </p:nvSpPr>
          <p:spPr>
            <a:xfrm>
              <a:off x="4193931" y="2127738"/>
              <a:ext cx="615462" cy="615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A85C35-30B4-6893-03A3-D55F165B9EAD}"/>
                </a:ext>
              </a:extLst>
            </p:cNvPr>
            <p:cNvSpPr/>
            <p:nvPr/>
          </p:nvSpPr>
          <p:spPr>
            <a:xfrm>
              <a:off x="7033846" y="1820007"/>
              <a:ext cx="1086499" cy="1081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CCF723-D5E2-2B70-ECBE-B77B9437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Particle Bed Reactors (PBR)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0F22-B590-5551-BC82-6D6888F6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476" y="1425575"/>
            <a:ext cx="6249152" cy="4751387"/>
          </a:xfrm>
        </p:spPr>
        <p:txBody>
          <a:bodyPr/>
          <a:lstStyle/>
          <a:p>
            <a:r>
              <a:rPr lang="en-US" sz="2400" dirty="0"/>
              <a:t>Characterized by radial flow through particles packed in an annular bed.</a:t>
            </a:r>
          </a:p>
          <a:p>
            <a:r>
              <a:rPr lang="en-US" sz="2400" dirty="0"/>
              <a:t>Bed is enclosed by a cold frit and a hot frit.</a:t>
            </a:r>
          </a:p>
          <a:p>
            <a:r>
              <a:rPr lang="en-US" sz="2400" dirty="0"/>
              <a:t>Propellant is hydrogen.</a:t>
            </a:r>
          </a:p>
          <a:p>
            <a:r>
              <a:rPr lang="en-US" sz="2400" dirty="0"/>
              <a:t>Many previous design space investigations (SNTP) but they utilized HEU.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64D6E-30AF-0AC5-0D72-CE8DC658D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Promises high power density with lower pressure drop in the core.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7A73C6-3A56-CAE5-3556-91E1C1181B6B}"/>
              </a:ext>
            </a:extLst>
          </p:cNvPr>
          <p:cNvGrpSpPr/>
          <p:nvPr/>
        </p:nvGrpSpPr>
        <p:grpSpPr>
          <a:xfrm>
            <a:off x="391326" y="1531658"/>
            <a:ext cx="2516386" cy="2501348"/>
            <a:chOff x="3118303" y="4346182"/>
            <a:chExt cx="1760025" cy="17495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29A213-FB3D-907B-6027-32E79D81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8303" y="4346182"/>
              <a:ext cx="1452294" cy="174950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609E16-5F64-CA57-786D-B77AEACB7F12}"/>
                </a:ext>
              </a:extLst>
            </p:cNvPr>
            <p:cNvSpPr/>
            <p:nvPr/>
          </p:nvSpPr>
          <p:spPr>
            <a:xfrm>
              <a:off x="4262866" y="4501574"/>
              <a:ext cx="615462" cy="615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23EDB-D2F7-03E6-56ED-5E7F5CA06059}"/>
              </a:ext>
            </a:extLst>
          </p:cNvPr>
          <p:cNvSpPr/>
          <p:nvPr/>
        </p:nvSpPr>
        <p:spPr>
          <a:xfrm>
            <a:off x="6377035" y="4604637"/>
            <a:ext cx="4916034" cy="8277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Can we modify the SNTP design to utilize HALEU fuel?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69F92-C0FD-E486-3A11-552331C34D64}"/>
              </a:ext>
            </a:extLst>
          </p:cNvPr>
          <p:cNvSpPr txBox="1"/>
          <p:nvPr/>
        </p:nvSpPr>
        <p:spPr>
          <a:xfrm>
            <a:off x="2220930" y="22956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1633478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4379-E9CA-3E78-9352-1A4EFE3A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T/H Modeling 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86F42-D27B-3D0D-BBD2-FEC045B06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simplified thermal model with porous media pressure drop.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FBEDF7-5E31-6248-5738-BB65858FFA04}"/>
                  </a:ext>
                </a:extLst>
              </p:cNvPr>
              <p:cNvSpPr txBox="1"/>
              <p:nvPr/>
            </p:nvSpPr>
            <p:spPr>
              <a:xfrm>
                <a:off x="377629" y="1408066"/>
                <a:ext cx="3047267" cy="1748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u="sng" kern="100" dirty="0">
                    <a:solidFill>
                      <a:srgbClr val="1D3563"/>
                    </a:solidFill>
                    <a:latin typeface="Arial" panose="020B060402020202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Conservation of Mass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600" i="1" kern="100" smtClean="0">
                          <a:solidFill>
                            <a:srgbClr val="1D35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 kern="100" smtClean="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i="1" kern="100">
                          <a:solidFill>
                            <a:srgbClr val="1D35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600" kern="100" dirty="0">
                  <a:solidFill>
                    <a:srgbClr val="1D356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i="1" kern="100">
                          <a:solidFill>
                            <a:srgbClr val="1D35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kern="100">
                              <a:solidFill>
                                <a:srgbClr val="1D35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600" i="1" kern="100">
                                  <a:solidFill>
                                    <a:srgbClr val="1D35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kern="100" dirty="0">
                  <a:solidFill>
                    <a:srgbClr val="1D356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FBEDF7-5E31-6248-5738-BB65858F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9" y="1408066"/>
                <a:ext cx="3047267" cy="1748556"/>
              </a:xfrm>
              <a:prstGeom prst="rect">
                <a:avLst/>
              </a:prstGeom>
              <a:blipFill>
                <a:blip r:embed="rId2"/>
                <a:stretch>
                  <a:fillRect t="-1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54478E-7B9E-F30A-4D0D-EF7AB814A85D}"/>
                  </a:ext>
                </a:extLst>
              </p:cNvPr>
              <p:cNvSpPr txBox="1"/>
              <p:nvPr/>
            </p:nvSpPr>
            <p:spPr>
              <a:xfrm>
                <a:off x="73446" y="3156622"/>
                <a:ext cx="3795839" cy="1552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0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Conservation of Energy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𝐴𝑢</m:t>
                          </m:r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54478E-7B9E-F30A-4D0D-EF7AB814A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" y="3156622"/>
                <a:ext cx="3795839" cy="1552861"/>
              </a:xfrm>
              <a:prstGeom prst="rect">
                <a:avLst/>
              </a:prstGeom>
              <a:blipFill>
                <a:blip r:embed="rId3"/>
                <a:stretch>
                  <a:fillRect t="-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AB463B-3FEB-ABC6-37ED-676A09A26228}"/>
                  </a:ext>
                </a:extLst>
              </p:cNvPr>
              <p:cNvSpPr txBox="1"/>
              <p:nvPr/>
            </p:nvSpPr>
            <p:spPr>
              <a:xfrm>
                <a:off x="2957041" y="1403790"/>
                <a:ext cx="5672546" cy="3703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0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Conservation of Momentum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e>
                      </m:d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𝐿𝑂𝑆𝑆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D356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+1 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Sup>
                        <m:sSubSup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kumimoji="0" lang="en-US" sz="16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=160+2.81∙</m:t>
                      </m:r>
                      <m:r>
                        <a:rPr kumimoji="0" lang="en-US" sz="16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0.904</m:t>
                          </m:r>
                        </m:sup>
                      </m:sSubSup>
                    </m:oMath>
                  </m:oMathPara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0" lang="en-US" sz="16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num>
                        <m:den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kumimoji="0" lang="en-US" sz="16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1D356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kumimoji="0" lang="en-US" sz="16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6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D356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356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AB463B-3FEB-ABC6-37ED-676A09A26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41" y="1403790"/>
                <a:ext cx="5672546" cy="3703065"/>
              </a:xfrm>
              <a:prstGeom prst="rect">
                <a:avLst/>
              </a:prstGeom>
              <a:blipFill>
                <a:blip r:embed="rId4"/>
                <a:stretch>
                  <a:fillRect t="-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2B863AC-987C-CA23-CADA-9154D5A98B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8986479"/>
                  </p:ext>
                </p:extLst>
              </p:nvPr>
            </p:nvGraphicFramePr>
            <p:xfrm>
              <a:off x="9688686" y="1654194"/>
              <a:ext cx="2365208" cy="44500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40693">
                      <a:extLst>
                        <a:ext uri="{9D8B030D-6E8A-4147-A177-3AD203B41FA5}">
                          <a16:colId xmlns:a16="http://schemas.microsoft.com/office/drawing/2014/main" val="2257380784"/>
                        </a:ext>
                      </a:extLst>
                    </a:gridCol>
                    <a:gridCol w="1624515">
                      <a:extLst>
                        <a:ext uri="{9D8B030D-6E8A-4147-A177-3AD203B41FA5}">
                          <a16:colId xmlns:a16="http://schemas.microsoft.com/office/drawing/2014/main" val="3074142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Symbol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Definition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0824850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Flow Area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911462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Mass Density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16603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Flow Velocity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439378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Pressure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675750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Radial Position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50895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Friction Factor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50293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Flow Viscosity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01438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Diameter of Particle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630872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Porosity of Bed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36183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Modified Reynolds #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31656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Reynolds #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193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2B863AC-987C-CA23-CADA-9154D5A98B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8986479"/>
                  </p:ext>
                </p:extLst>
              </p:nvPr>
            </p:nvGraphicFramePr>
            <p:xfrm>
              <a:off x="9688686" y="1654194"/>
              <a:ext cx="2365208" cy="44500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40693">
                      <a:extLst>
                        <a:ext uri="{9D8B030D-6E8A-4147-A177-3AD203B41FA5}">
                          <a16:colId xmlns:a16="http://schemas.microsoft.com/office/drawing/2014/main" val="2257380784"/>
                        </a:ext>
                      </a:extLst>
                    </a:gridCol>
                    <a:gridCol w="1624515">
                      <a:extLst>
                        <a:ext uri="{9D8B030D-6E8A-4147-A177-3AD203B41FA5}">
                          <a16:colId xmlns:a16="http://schemas.microsoft.com/office/drawing/2014/main" val="3074142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Symbol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Definition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08248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101639" r="-222131" b="-10016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Flow Area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911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201639" r="-222131" b="-9016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Mass Density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166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301639" r="-222131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Flow Velocity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439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401639" r="-222131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Pressure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6757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501639" r="-222131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Radial Position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508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611667" r="-22213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Friction Factor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502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700000" r="-22213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Flow Viscosity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014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800000" r="-22213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Diameter of Particle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630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900000" r="-22213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Porosity of Bed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361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1000000" r="-22213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Modified Reynolds #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3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0" t="-1100000" r="-22213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Reynolds #</a:t>
                          </a:r>
                        </a:p>
                      </a:txBody>
                      <a:tcPr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3563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1937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4B42382-FBC0-C6C2-A682-502403C3A270}"/>
              </a:ext>
            </a:extLst>
          </p:cNvPr>
          <p:cNvSpPr txBox="1"/>
          <p:nvPr/>
        </p:nvSpPr>
        <p:spPr>
          <a:xfrm>
            <a:off x="171426" y="5704164"/>
            <a:ext cx="66901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E. </a:t>
            </a:r>
            <a:r>
              <a:rPr lang="en-US" sz="1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Erdim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Ö. </a:t>
            </a:r>
            <a:r>
              <a:rPr lang="en-US" sz="1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Akgiray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and İ. Demir, “A revisit of pressure drop-flow rate correlations for packed beds of spheres,” </a:t>
            </a:r>
            <a:r>
              <a:rPr lang="en-US" sz="10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Powder Technology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vol. 283, pp. 488–504, Oct. 2015, </a:t>
            </a:r>
            <a:r>
              <a:rPr lang="en-US" sz="1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doi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https://doi.org/10.1016/j.powtec.2015.06.017.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6FC946-AFD7-F849-E2F0-F3379342AD85}"/>
              </a:ext>
            </a:extLst>
          </p:cNvPr>
          <p:cNvGrpSpPr/>
          <p:nvPr/>
        </p:nvGrpSpPr>
        <p:grpSpPr>
          <a:xfrm>
            <a:off x="1304937" y="5146659"/>
            <a:ext cx="3022923" cy="274161"/>
            <a:chOff x="1166552" y="5137032"/>
            <a:chExt cx="3022923" cy="2741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EA89CD-3007-1F4A-1EA0-A376E16B615F}"/>
                </a:ext>
              </a:extLst>
            </p:cNvPr>
            <p:cNvSpPr/>
            <p:nvPr/>
          </p:nvSpPr>
          <p:spPr>
            <a:xfrm>
              <a:off x="1529721" y="5188542"/>
              <a:ext cx="2336727" cy="168910"/>
            </a:xfrm>
            <a:prstGeom prst="rect">
              <a:avLst/>
            </a:prstGeom>
            <a:solidFill>
              <a:srgbClr val="43B4E4"/>
            </a:solidFill>
            <a:ln w="12700" cap="flat" cmpd="sng" algn="ctr">
              <a:solidFill>
                <a:srgbClr val="1D356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380983-5A39-40A3-06FB-449356CA5B7C}"/>
                </a:ext>
              </a:extLst>
            </p:cNvPr>
            <p:cNvCxnSpPr>
              <a:cxnSpLocks/>
            </p:cNvCxnSpPr>
            <p:nvPr/>
          </p:nvCxnSpPr>
          <p:spPr>
            <a:xfrm>
              <a:off x="1576710" y="5264076"/>
              <a:ext cx="579757" cy="0"/>
            </a:xfrm>
            <a:prstGeom prst="line">
              <a:avLst/>
            </a:prstGeom>
            <a:noFill/>
            <a:ln w="19050" cap="flat" cmpd="sng" algn="ctr">
              <a:solidFill>
                <a:srgbClr val="1D3563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FE07BF-B8C5-E83E-3BD4-76475B65CCB8}"/>
                </a:ext>
              </a:extLst>
            </p:cNvPr>
            <p:cNvCxnSpPr>
              <a:cxnSpLocks/>
            </p:cNvCxnSpPr>
            <p:nvPr/>
          </p:nvCxnSpPr>
          <p:spPr>
            <a:xfrm>
              <a:off x="2345057" y="5263603"/>
              <a:ext cx="579757" cy="0"/>
            </a:xfrm>
            <a:prstGeom prst="line">
              <a:avLst/>
            </a:prstGeom>
            <a:noFill/>
            <a:ln w="19050" cap="flat" cmpd="sng" algn="ctr">
              <a:solidFill>
                <a:srgbClr val="1D3563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415A1-5D18-D23A-3413-09C0B0905059}"/>
                </a:ext>
              </a:extLst>
            </p:cNvPr>
            <p:cNvCxnSpPr>
              <a:cxnSpLocks/>
            </p:cNvCxnSpPr>
            <p:nvPr/>
          </p:nvCxnSpPr>
          <p:spPr>
            <a:xfrm>
              <a:off x="3132457" y="5263603"/>
              <a:ext cx="579757" cy="0"/>
            </a:xfrm>
            <a:prstGeom prst="line">
              <a:avLst/>
            </a:prstGeom>
            <a:noFill/>
            <a:ln w="19050" cap="flat" cmpd="sng" algn="ctr">
              <a:solidFill>
                <a:srgbClr val="1D3563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BED368-D126-E9C4-AB02-E2A0E3CAAE90}"/>
                </a:ext>
              </a:extLst>
            </p:cNvPr>
            <p:cNvSpPr/>
            <p:nvPr/>
          </p:nvSpPr>
          <p:spPr>
            <a:xfrm>
              <a:off x="1166552" y="5137032"/>
              <a:ext cx="268874" cy="268874"/>
            </a:xfrm>
            <a:prstGeom prst="ellipse">
              <a:avLst/>
            </a:prstGeom>
            <a:solidFill>
              <a:srgbClr val="43B4E4"/>
            </a:solidFill>
            <a:ln w="12700" cap="flat" cmpd="sng" algn="ctr">
              <a:solidFill>
                <a:srgbClr val="43B4E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C0F2A5D-2846-C132-AC80-6AF1BE7E9283}"/>
                </a:ext>
              </a:extLst>
            </p:cNvPr>
            <p:cNvSpPr/>
            <p:nvPr/>
          </p:nvSpPr>
          <p:spPr>
            <a:xfrm>
              <a:off x="3920601" y="5142319"/>
              <a:ext cx="268874" cy="268874"/>
            </a:xfrm>
            <a:prstGeom prst="ellipse">
              <a:avLst/>
            </a:prstGeom>
            <a:solidFill>
              <a:srgbClr val="43B4E4"/>
            </a:solidFill>
            <a:ln w="12700" cap="flat" cmpd="sng" algn="ctr">
              <a:solidFill>
                <a:srgbClr val="43B4E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EC2A4-731F-9043-FD0A-3C22152FC0BE}"/>
              </a:ext>
            </a:extLst>
          </p:cNvPr>
          <p:cNvGrpSpPr/>
          <p:nvPr/>
        </p:nvGrpSpPr>
        <p:grpSpPr>
          <a:xfrm>
            <a:off x="6861573" y="3584798"/>
            <a:ext cx="2752725" cy="3232721"/>
            <a:chOff x="6867478" y="2984132"/>
            <a:chExt cx="2752725" cy="323272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34863C1-7EC1-F85C-3272-DC2254B1B1D9}"/>
                </a:ext>
              </a:extLst>
            </p:cNvPr>
            <p:cNvGrpSpPr/>
            <p:nvPr/>
          </p:nvGrpSpPr>
          <p:grpSpPr>
            <a:xfrm>
              <a:off x="6867478" y="2984132"/>
              <a:ext cx="2752725" cy="3232721"/>
              <a:chOff x="777255" y="2622169"/>
              <a:chExt cx="2752725" cy="3232721"/>
            </a:xfrm>
          </p:grpSpPr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6832F585-BDF3-E2F6-8419-7507DBCC89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40"/>
              <a:stretch/>
            </p:blipFill>
            <p:spPr bwMode="auto">
              <a:xfrm>
                <a:off x="777255" y="2622169"/>
                <a:ext cx="2752725" cy="3232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92F0643-F777-A3DA-7EA3-C3FFF1F726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5893" y="3207507"/>
                <a:ext cx="137613" cy="2243093"/>
              </a:xfrm>
              <a:prstGeom prst="line">
                <a:avLst/>
              </a:prstGeom>
              <a:noFill/>
              <a:ln w="38100" cap="flat" cmpd="sng" algn="ctr">
                <a:solidFill>
                  <a:srgbClr val="43B4E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679A8BE-3AF3-2E5B-30ED-7F301AECE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2702" y="3212958"/>
                <a:ext cx="20537" cy="2237642"/>
              </a:xfrm>
              <a:prstGeom prst="line">
                <a:avLst/>
              </a:prstGeom>
              <a:noFill/>
              <a:ln w="38100" cap="flat" cmpd="sng" algn="ctr">
                <a:solidFill>
                  <a:srgbClr val="43B4E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7F54AF3-6417-1F8A-DABC-773A42B06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2970" y="5450600"/>
                <a:ext cx="15716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3B4E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5E9276-60A1-97C4-EA54-D2C7D42A6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2702" y="3224783"/>
                <a:ext cx="30080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3B4E4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1062A47-36BD-67AC-5A46-FDCEEFD07806}"/>
                </a:ext>
              </a:extLst>
            </p:cNvPr>
            <p:cNvSpPr/>
            <p:nvPr/>
          </p:nvSpPr>
          <p:spPr>
            <a:xfrm>
              <a:off x="7090823" y="4414200"/>
              <a:ext cx="268874" cy="268874"/>
            </a:xfrm>
            <a:prstGeom prst="ellipse">
              <a:avLst/>
            </a:prstGeom>
            <a:solidFill>
              <a:srgbClr val="43B4E4"/>
            </a:solidFill>
            <a:ln w="12700" cap="flat" cmpd="sng" algn="ctr">
              <a:solidFill>
                <a:srgbClr val="43B4E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07D70C-85C1-8991-8354-54BD48852766}"/>
                </a:ext>
              </a:extLst>
            </p:cNvPr>
            <p:cNvSpPr/>
            <p:nvPr/>
          </p:nvSpPr>
          <p:spPr>
            <a:xfrm>
              <a:off x="7708042" y="4414200"/>
              <a:ext cx="268874" cy="268874"/>
            </a:xfrm>
            <a:prstGeom prst="ellipse">
              <a:avLst/>
            </a:prstGeom>
            <a:solidFill>
              <a:srgbClr val="43B4E4"/>
            </a:solidFill>
            <a:ln w="12700" cap="flat" cmpd="sng" algn="ctr">
              <a:solidFill>
                <a:srgbClr val="43B4E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2E6224-F443-E0B8-BAC9-24C3230E7702}"/>
              </a:ext>
            </a:extLst>
          </p:cNvPr>
          <p:cNvSpPr txBox="1"/>
          <p:nvPr/>
        </p:nvSpPr>
        <p:spPr>
          <a:xfrm>
            <a:off x="8629587" y="622856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215534007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A0F5-C463-1A6B-2BB7-1E481151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Neutronics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D8CF7-B64E-17E0-1A38-10E1CC80D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used the same </a:t>
            </a:r>
            <a:r>
              <a:rPr lang="en-US" dirty="0" err="1"/>
              <a:t>OpenMC</a:t>
            </a:r>
            <a:r>
              <a:rPr lang="en-US" dirty="0"/>
              <a:t> generator methodology as previous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9916E-C66F-AB36-9B15-D1366035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69" y="1852859"/>
            <a:ext cx="4010401" cy="401040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0808B2-39B9-8558-2E76-D11596D45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79" y="1423799"/>
            <a:ext cx="6213110" cy="4868523"/>
          </a:xfrm>
        </p:spPr>
        <p:txBody>
          <a:bodyPr/>
          <a:lstStyle/>
          <a:p>
            <a:r>
              <a:rPr lang="en-US" sz="2400" dirty="0"/>
              <a:t>A neutronics model for the SNTP has been developed in OpenMC.</a:t>
            </a:r>
          </a:p>
          <a:p>
            <a:r>
              <a:rPr lang="en-US" sz="2400" dirty="0"/>
              <a:t>The default SNTP design is updated on the fly using CSV input files.</a:t>
            </a:r>
          </a:p>
          <a:p>
            <a:r>
              <a:rPr lang="en-US" sz="2400" dirty="0"/>
              <a:t>User only supplies variables they’d like to change relative to the default design.</a:t>
            </a:r>
          </a:p>
          <a:p>
            <a:r>
              <a:rPr lang="en-US" sz="2400" dirty="0"/>
              <a:t>Geometry and materials can be swapped for parametric studies.</a:t>
            </a:r>
          </a:p>
          <a:p>
            <a:r>
              <a:rPr lang="en-US" sz="2400" dirty="0"/>
              <a:t>Temperatures can be updated which allows for multiphysics coupling.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32589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ADB4-FBB3-CF4D-A742-027C5FC8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Neutronics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CBFE1-474A-D3E8-50E2-40078900F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Designs are generated by simply modifying a single variable in the input file.</a:t>
            </a:r>
          </a:p>
        </p:txBody>
      </p:sp>
      <p:pic>
        <p:nvPicPr>
          <p:cNvPr id="15" name="Picture 14" descr="A circular pattern with red and blue dots&#10;&#10;Description automatically generated">
            <a:extLst>
              <a:ext uri="{FF2B5EF4-FFF2-40B4-BE49-F238E27FC236}">
                <a16:creationId xmlns:a16="http://schemas.microsoft.com/office/drawing/2014/main" id="{80159F10-6E3C-950D-1118-3268C4D9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75" y="1747648"/>
            <a:ext cx="4010400" cy="401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65B15B-2AC8-73CA-A488-A06742C8E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2" y="1747649"/>
            <a:ext cx="4010401" cy="401040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34C713C-575D-24B0-9F41-AB5A68506D09}"/>
              </a:ext>
            </a:extLst>
          </p:cNvPr>
          <p:cNvSpPr/>
          <p:nvPr/>
        </p:nvSpPr>
        <p:spPr>
          <a:xfrm>
            <a:off x="4503937" y="3534417"/>
            <a:ext cx="683580" cy="436865"/>
          </a:xfrm>
          <a:prstGeom prst="rightArrow">
            <a:avLst/>
          </a:prstGeom>
          <a:solidFill>
            <a:srgbClr val="43B4E4"/>
          </a:solidFill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09BBFFD-60CB-73B1-24C2-D10DA5D1F301}"/>
              </a:ext>
            </a:extLst>
          </p:cNvPr>
          <p:cNvSpPr/>
          <p:nvPr/>
        </p:nvSpPr>
        <p:spPr>
          <a:xfrm>
            <a:off x="7018595" y="3534417"/>
            <a:ext cx="683580" cy="436865"/>
          </a:xfrm>
          <a:prstGeom prst="rightArrow">
            <a:avLst/>
          </a:prstGeom>
          <a:solidFill>
            <a:srgbClr val="43B4E4"/>
          </a:solidFill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ECB53A-B135-B13B-0F91-604B51820581}"/>
              </a:ext>
            </a:extLst>
          </p:cNvPr>
          <p:cNvSpPr txBox="1"/>
          <p:nvPr/>
        </p:nvSpPr>
        <p:spPr>
          <a:xfrm>
            <a:off x="5187517" y="2859464"/>
            <a:ext cx="1831078" cy="1786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“Increase poison vane thickness.”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D356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“Increase fuel pitch.”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D356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“Remove 1 fuel ring.”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2426F8B-4FD6-F562-C53A-92B31FCEE5C2}"/>
              </a:ext>
            </a:extLst>
          </p:cNvPr>
          <p:cNvSpPr/>
          <p:nvPr/>
        </p:nvSpPr>
        <p:spPr>
          <a:xfrm rot="718125">
            <a:off x="6849687" y="2139878"/>
            <a:ext cx="1533525" cy="681227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E31943E2-3767-DB13-942D-A46BF929A285}"/>
              </a:ext>
            </a:extLst>
          </p:cNvPr>
          <p:cNvSpPr/>
          <p:nvPr/>
        </p:nvSpPr>
        <p:spPr>
          <a:xfrm rot="1717406">
            <a:off x="9731936" y="3267084"/>
            <a:ext cx="205342" cy="534665"/>
          </a:xfrm>
          <a:prstGeom prst="upDownArrow">
            <a:avLst/>
          </a:prstGeom>
          <a:solidFill>
            <a:srgbClr val="FF0000"/>
          </a:solidFill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7F2112-1410-0B2D-FFBC-911B1427F047}"/>
              </a:ext>
            </a:extLst>
          </p:cNvPr>
          <p:cNvSpPr txBox="1"/>
          <p:nvPr/>
        </p:nvSpPr>
        <p:spPr>
          <a:xfrm>
            <a:off x="9739891" y="3568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614AEF-8E92-564A-E9D6-9E361356D53C}"/>
              </a:ext>
            </a:extLst>
          </p:cNvPr>
          <p:cNvSpPr txBox="1"/>
          <p:nvPr/>
        </p:nvSpPr>
        <p:spPr>
          <a:xfrm>
            <a:off x="10254241" y="35614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816351-E953-8318-244F-0705608B9411}"/>
              </a:ext>
            </a:extLst>
          </p:cNvPr>
          <p:cNvSpPr txBox="1"/>
          <p:nvPr/>
        </p:nvSpPr>
        <p:spPr>
          <a:xfrm>
            <a:off x="10768591" y="3567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503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2994-1FA7-89D6-9F62-AEFECFE0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Level Coupling Routine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CE8D-1F38-A8C4-71D4-7EFBB14D1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Physics models are solved iteratively to steady state, ensuring tightly coupled solution.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BE6B3E-62E2-AD4C-AF26-FCF277EE9EBE}"/>
              </a:ext>
            </a:extLst>
          </p:cNvPr>
          <p:cNvSpPr/>
          <p:nvPr/>
        </p:nvSpPr>
        <p:spPr>
          <a:xfrm>
            <a:off x="733425" y="1884058"/>
            <a:ext cx="2247900" cy="762313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Next Set of Design Parameters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FAA8ED-12F9-ABD0-D1D0-9489C134BFC2}"/>
              </a:ext>
            </a:extLst>
          </p:cNvPr>
          <p:cNvSpPr/>
          <p:nvPr/>
        </p:nvSpPr>
        <p:spPr>
          <a:xfrm>
            <a:off x="3733800" y="3389487"/>
            <a:ext cx="2247900" cy="1194533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Calculate Power to Achieve Fuel Temperature Limit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1665C8-1650-8433-080C-244C09801177}"/>
              </a:ext>
            </a:extLst>
          </p:cNvPr>
          <p:cNvSpPr/>
          <p:nvPr/>
        </p:nvSpPr>
        <p:spPr>
          <a:xfrm>
            <a:off x="3733800" y="4972031"/>
            <a:ext cx="2247900" cy="762313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Solve T/H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6A2571-92D8-6236-C35A-8A8012DFB3DD}"/>
              </a:ext>
            </a:extLst>
          </p:cNvPr>
          <p:cNvSpPr/>
          <p:nvPr/>
        </p:nvSpPr>
        <p:spPr>
          <a:xfrm>
            <a:off x="733425" y="3637995"/>
            <a:ext cx="2247900" cy="762313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 Power Fraction Assumption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3CA8C8-9D2F-DC9E-8DC8-04AE08E5EF1C}"/>
              </a:ext>
            </a:extLst>
          </p:cNvPr>
          <p:cNvSpPr/>
          <p:nvPr/>
        </p:nvSpPr>
        <p:spPr>
          <a:xfrm>
            <a:off x="8791575" y="4981060"/>
            <a:ext cx="2247900" cy="762313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 Neutronics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A69390-6FDC-7028-5917-6C7AA9AFE1F8}"/>
              </a:ext>
            </a:extLst>
          </p:cNvPr>
          <p:cNvSpPr/>
          <p:nvPr/>
        </p:nvSpPr>
        <p:spPr>
          <a:xfrm>
            <a:off x="8791575" y="3398516"/>
            <a:ext cx="2247900" cy="1194533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Calculate Updated FA Power Fraction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76B92-9E45-A9EC-E055-E72962DCEE7B}"/>
              </a:ext>
            </a:extLst>
          </p:cNvPr>
          <p:cNvSpPr/>
          <p:nvPr/>
        </p:nvSpPr>
        <p:spPr>
          <a:xfrm>
            <a:off x="3552824" y="3052712"/>
            <a:ext cx="2609852" cy="2957563"/>
          </a:xfrm>
          <a:prstGeom prst="rect">
            <a:avLst/>
          </a:prstGeom>
          <a:noFill/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3C16C-D99C-5372-8595-DAFED76B2645}"/>
              </a:ext>
            </a:extLst>
          </p:cNvPr>
          <p:cNvSpPr txBox="1"/>
          <p:nvPr/>
        </p:nvSpPr>
        <p:spPr>
          <a:xfrm>
            <a:off x="3476625" y="238479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PBR T/H Code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19392-8CD4-5AA8-6724-31756CB4C457}"/>
              </a:ext>
            </a:extLst>
          </p:cNvPr>
          <p:cNvSpPr/>
          <p:nvPr/>
        </p:nvSpPr>
        <p:spPr>
          <a:xfrm>
            <a:off x="8629649" y="3061741"/>
            <a:ext cx="2609852" cy="2957563"/>
          </a:xfrm>
          <a:prstGeom prst="rect">
            <a:avLst/>
          </a:prstGeom>
          <a:noFill/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43E6B-8B27-8DDD-10D8-B7A929E690C6}"/>
              </a:ext>
            </a:extLst>
          </p:cNvPr>
          <p:cNvSpPr txBox="1"/>
          <p:nvPr/>
        </p:nvSpPr>
        <p:spPr>
          <a:xfrm>
            <a:off x="8553450" y="23938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OpenMC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 Generator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AE6A00-2128-C389-75F1-011CD3BA3C54}"/>
              </a:ext>
            </a:extLst>
          </p:cNvPr>
          <p:cNvSpPr/>
          <p:nvPr/>
        </p:nvSpPr>
        <p:spPr>
          <a:xfrm>
            <a:off x="6557963" y="3614625"/>
            <a:ext cx="1676398" cy="762313"/>
          </a:xfrm>
          <a:prstGeom prst="roundRect">
            <a:avLst/>
          </a:prstGeom>
          <a:solidFill>
            <a:srgbClr val="43B4E4"/>
          </a:solidFill>
          <a:ln w="12700" cap="flat" cmpd="sng" algn="ctr">
            <a:solidFill>
              <a:srgbClr val="43B4E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Converged?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BDA790-2188-CF70-0691-F12B68EDC1AB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1857375" y="2646371"/>
            <a:ext cx="0" cy="991624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C1E38E-EFF0-2608-18F8-BA22DF96DA80}"/>
              </a:ext>
            </a:extLst>
          </p:cNvPr>
          <p:cNvCxnSpPr>
            <a:cxnSpLocks/>
          </p:cNvCxnSpPr>
          <p:nvPr/>
        </p:nvCxnSpPr>
        <p:spPr>
          <a:xfrm>
            <a:off x="2981325" y="4019151"/>
            <a:ext cx="752475" cy="0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589A01-DFD2-449C-EC0D-0965431A22F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857750" y="4584020"/>
            <a:ext cx="0" cy="388011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1D1519-7AB6-8A4A-6440-899C04F4DCF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981700" y="5353188"/>
            <a:ext cx="2809875" cy="9029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1CCC91-7B52-AE4D-08F3-0E7B8C101B55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915525" y="4593049"/>
            <a:ext cx="0" cy="388011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057D5D-76A6-92F6-F35A-38EFA5733CE9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 flipV="1">
            <a:off x="8234361" y="3995782"/>
            <a:ext cx="557214" cy="1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2EAFFF-DD67-3963-B1C6-DCAA0EA86A9A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>
          <a:xfrm flipH="1" flipV="1">
            <a:off x="5981700" y="3986754"/>
            <a:ext cx="576263" cy="9028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679580-4D2A-A2BF-6E88-3861CE10E4A9}"/>
              </a:ext>
            </a:extLst>
          </p:cNvPr>
          <p:cNvSpPr txBox="1"/>
          <p:nvPr/>
        </p:nvSpPr>
        <p:spPr>
          <a:xfrm>
            <a:off x="6143626" y="33602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No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F2C869-5201-0391-3933-CFB2AD113558}"/>
              </a:ext>
            </a:extLst>
          </p:cNvPr>
          <p:cNvCxnSpPr>
            <a:cxnSpLocks/>
            <a:stCxn id="15" idx="0"/>
            <a:endCxn id="26" idx="2"/>
          </p:cNvCxnSpPr>
          <p:nvPr/>
        </p:nvCxnSpPr>
        <p:spPr>
          <a:xfrm flipH="1" flipV="1">
            <a:off x="7386637" y="2739729"/>
            <a:ext cx="9525" cy="874896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A8B013A-8117-3D31-7414-5DC370D9CE1E}"/>
              </a:ext>
            </a:extLst>
          </p:cNvPr>
          <p:cNvSpPr txBox="1"/>
          <p:nvPr/>
        </p:nvSpPr>
        <p:spPr>
          <a:xfrm>
            <a:off x="7362824" y="28282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CBFEF8F-1978-2549-A0C2-F6C68BE586BE}"/>
              </a:ext>
            </a:extLst>
          </p:cNvPr>
          <p:cNvSpPr/>
          <p:nvPr/>
        </p:nvSpPr>
        <p:spPr>
          <a:xfrm>
            <a:off x="6262687" y="1771958"/>
            <a:ext cx="2247900" cy="967771"/>
          </a:xfrm>
          <a:prstGeom prst="roundRect">
            <a:avLst/>
          </a:prstGeom>
          <a:solidFill>
            <a:srgbClr val="1D3563"/>
          </a:solidFill>
          <a:ln w="12700" cap="flat" cmpd="sng" algn="ctr">
            <a:solidFill>
              <a:srgbClr val="1D356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Save T/H &amp; Neutronics to Output File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A6133B-E7CB-1E4E-4716-E989D2D7087C}"/>
              </a:ext>
            </a:extLst>
          </p:cNvPr>
          <p:cNvCxnSpPr>
            <a:cxnSpLocks/>
            <a:stCxn id="26" idx="1"/>
            <a:endCxn id="5" idx="3"/>
          </p:cNvCxnSpPr>
          <p:nvPr/>
        </p:nvCxnSpPr>
        <p:spPr>
          <a:xfrm flipH="1">
            <a:off x="2981325" y="2255844"/>
            <a:ext cx="3281362" cy="9371"/>
          </a:xfrm>
          <a:prstGeom prst="straightConnector1">
            <a:avLst/>
          </a:prstGeom>
          <a:noFill/>
          <a:ln w="38100" cap="flat" cmpd="sng" algn="ctr">
            <a:solidFill>
              <a:srgbClr val="43B4E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81691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970D-AA46-991F-ECC1-E7C37497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Trade Space Investigation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0E698-6C28-CA2A-0F86-C2F41A494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Small investigation is complete, with more to come!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4DB1B59-CB9E-F7D0-C4D4-F4E0EBEE445B}"/>
              </a:ext>
            </a:extLst>
          </p:cNvPr>
          <p:cNvSpPr txBox="1">
            <a:spLocks/>
          </p:cNvSpPr>
          <p:nvPr/>
        </p:nvSpPr>
        <p:spPr bwMode="auto">
          <a:xfrm>
            <a:off x="466510" y="1525640"/>
            <a:ext cx="7217524" cy="475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7013" indent="-227013" algn="l" defTabSz="912813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1pPr>
            <a:lvl2pPr marL="6842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○"/>
              <a:defRPr sz="20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2pPr>
            <a:lvl3pPr marL="11414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3pPr>
            <a:lvl4pPr marL="15986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‒"/>
              <a:defRPr sz="16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4pPr>
            <a:lvl5pPr marL="20558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Current Status</a:t>
            </a:r>
          </a:p>
          <a:p>
            <a:pPr marL="227013" marR="0" lvl="0" indent="-2270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Initial trade space investigation is complete.</a:t>
            </a:r>
          </a:p>
          <a:p>
            <a:pPr marL="684213" marR="0" lvl="1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640 converged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multiphysics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 cases.</a:t>
            </a:r>
          </a:p>
          <a:p>
            <a:pPr marL="684213" marR="0" lvl="1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Solutions are stable.</a:t>
            </a:r>
          </a:p>
          <a:p>
            <a:pPr marL="1141413" marR="0" lvl="2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No cases diverged.</a:t>
            </a:r>
          </a:p>
          <a:p>
            <a:pPr marL="1141413" marR="0" lvl="2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Most cases converged in 3-5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multiphysics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 iterations.</a:t>
            </a:r>
          </a:p>
          <a:p>
            <a:pPr marL="684213" marR="0" lvl="1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Avg ~10 minute run time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multiphysics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 convergence.</a:t>
            </a:r>
          </a:p>
          <a:p>
            <a:pPr marL="1141413" marR="0" lvl="2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Used 2 nodes on AMA’s computational cluster.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1D3D4">
                  <a:lumMod val="10000"/>
                </a:srgbClr>
              </a:solidFill>
              <a:effectLst/>
              <a:uLnTx/>
              <a:uFillTx/>
              <a:latin typeface="Helvetica" pitchFamily="2" charset="0"/>
              <a:cs typeface="Calibri" panose="020F0502020204030204" pitchFamily="34" charset="0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Key Takeaways</a:t>
            </a:r>
          </a:p>
          <a:p>
            <a:pPr marL="227013" marR="0" lvl="0" indent="-2270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A critical reactor using HALEU fuel is possible.</a:t>
            </a:r>
          </a:p>
          <a:p>
            <a:pPr marL="227013" marR="0" lvl="0" indent="-2270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Criticality is sensitive to core length and particle radius.</a:t>
            </a:r>
          </a:p>
          <a:p>
            <a:pPr marL="227013" marR="0" lvl="0" indent="-2270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Mass is sensitive to core length, leaving particle radius as a promising parameter.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506BE7-8D0D-8142-3578-E61924CDC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88250"/>
              </p:ext>
            </p:extLst>
          </p:nvPr>
        </p:nvGraphicFramePr>
        <p:xfrm>
          <a:off x="7684034" y="1889124"/>
          <a:ext cx="3865830" cy="2225040"/>
        </p:xfrm>
        <a:graphic>
          <a:graphicData uri="http://schemas.openxmlformats.org/drawingml/2006/table">
            <a:tbl>
              <a:tblPr firstRow="1" bandRow="1"/>
              <a:tblGrid>
                <a:gridCol w="2046084">
                  <a:extLst>
                    <a:ext uri="{9D8B030D-6E8A-4147-A177-3AD203B41FA5}">
                      <a16:colId xmlns:a16="http://schemas.microsoft.com/office/drawing/2014/main" val="3044150742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324014530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66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Core Length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50 – 200 [cm]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0146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Packing Fraction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0.53 – 0.74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017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Mass Flow Rate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5 – 20 [kg/s]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700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Particle Radius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0.15 – 0.5 [mm]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748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Bed Modifier*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/>
                        <a:t>0.25 – 1.0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56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64414"/>
                  </a:ext>
                </a:extLst>
              </a:tr>
            </a:tbl>
          </a:graphicData>
        </a:graphic>
      </p:graphicFrame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99020A0-9635-E83B-ABC2-0C5D45813691}"/>
              </a:ext>
            </a:extLst>
          </p:cNvPr>
          <p:cNvSpPr txBox="1">
            <a:spLocks/>
          </p:cNvSpPr>
          <p:nvPr/>
        </p:nvSpPr>
        <p:spPr bwMode="auto">
          <a:xfrm>
            <a:off x="7316989" y="4260638"/>
            <a:ext cx="4232875" cy="28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7013" indent="-227013" algn="l" defTabSz="912813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1pPr>
            <a:lvl2pPr marL="6842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○"/>
              <a:defRPr sz="20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2pPr>
            <a:lvl3pPr marL="11414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3pPr>
            <a:lvl4pPr marL="15986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‒"/>
              <a:defRPr sz="16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4pPr>
            <a:lvl5pPr marL="2055813" indent="-227013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D3D4">
                    <a:lumMod val="10000"/>
                  </a:srgbClr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rPr>
              <a:t>* Bed Modifier is a value multiplied to the fuel assembly inner channel radius and the hot frit outer radius. Effectively, as the bed modifier decreases, the particle bed thickness increases.</a:t>
            </a:r>
          </a:p>
          <a:p>
            <a:pPr marL="684213" marR="0" lvl="1" indent="-227013" algn="l" defTabSz="91281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1D3D4">
                  <a:lumMod val="10000"/>
                </a:srgbClr>
              </a:solidFill>
              <a:effectLst/>
              <a:uLnTx/>
              <a:uFillTx/>
              <a:latin typeface="Helvetic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1328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6EBC-BF55-FDDE-FC99-01DEC535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Reactor Mass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5CE93-0566-9AB0-0F6A-FE26CE4C0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Total reactor mass is sensitive to reactor length.</a:t>
            </a:r>
          </a:p>
        </p:txBody>
      </p:sp>
      <p:pic>
        <p:nvPicPr>
          <p:cNvPr id="8" name="Picture 7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06A30BB0-4819-6EBA-42F6-5E5FB9BB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b="4202"/>
          <a:stretch/>
        </p:blipFill>
        <p:spPr>
          <a:xfrm>
            <a:off x="94515" y="1775166"/>
            <a:ext cx="6092524" cy="422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07E74D-E5C0-E22C-D49F-7F6139078DA4}"/>
                  </a:ext>
                </a:extLst>
              </p:cNvPr>
              <p:cNvSpPr txBox="1"/>
              <p:nvPr/>
            </p:nvSpPr>
            <p:spPr>
              <a:xfrm>
                <a:off x="6187038" y="1885693"/>
                <a:ext cx="5910447" cy="3086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All data points are divided into four bands separated by mass.</a:t>
                </a:r>
                <a:b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Length increases volume of all regions.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1D3563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Increasing the length is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, but for a given length, the data points cover a wide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1900" kern="0" dirty="0">
                  <a:solidFill>
                    <a:srgbClr val="1D3563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Implies</a:t>
                </a:r>
                <a:r>
                  <a:rPr kumimoji="0" lang="en-US" sz="1900" b="0" i="0" u="none" strike="noStrike" kern="0" cap="none" spc="0" normalizeH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that we should look for other variables that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sz="19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D356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without significantly changing mass.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07E74D-E5C0-E22C-D49F-7F6139078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38" y="1885693"/>
                <a:ext cx="5910447" cy="3086614"/>
              </a:xfrm>
              <a:prstGeom prst="rect">
                <a:avLst/>
              </a:prstGeom>
              <a:blipFill>
                <a:blip r:embed="rId3"/>
                <a:stretch>
                  <a:fillRect l="-826" t="-1183" r="-1032" b="-1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AA8660-E255-D72C-9529-7F80B943DF4C}"/>
              </a:ext>
            </a:extLst>
          </p:cNvPr>
          <p:cNvSpPr txBox="1"/>
          <p:nvPr/>
        </p:nvSpPr>
        <p:spPr>
          <a:xfrm>
            <a:off x="6822174" y="5084074"/>
            <a:ext cx="5998442" cy="140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Total Mass Calculation includes everything in-between “top” of fuel assembly 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and “bottom” of fuel assembly: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INCLUDES: Fuel Particles, Frits, Moderator, Core Interface, Control Drums, 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Poison Vanes, Reflector, and Pressure Vessel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356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DOES NOT INCLUDE: Shielding, Pressure Vessel Dome, Control Drum Motors, 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3563"/>
                </a:solidFill>
                <a:effectLst/>
                <a:uLnTx/>
                <a:uFillTx/>
              </a:rPr>
              <a:t>or any Forward/Aft Components</a:t>
            </a:r>
          </a:p>
        </p:txBody>
      </p:sp>
    </p:spTree>
    <p:extLst>
      <p:ext uri="{BB962C8B-B14F-4D97-AF65-F5344CB8AC3E}">
        <p14:creationId xmlns:p14="http://schemas.microsoft.com/office/powerpoint/2010/main" val="13634883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A41186190E25B441B912164BCBC8C616|937198175" UniqueId="0d427d74-446d-4f68-b907-6356fd3927b6">
      <p:Name>Auditing</p:Name>
      <p:Description>Audits user actions on documents and list items to the Audit Log.</p:Description>
      <p:CustomData>
        <Audit>
          <View/>
        </Audit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186190E25B441B912164BCBC8C616" ma:contentTypeVersion="7" ma:contentTypeDescription="Create a new document." ma:contentTypeScope="" ma:versionID="7d49a9ef3bc3b22626366dd5cbeb1a4c">
  <xsd:schema xmlns:xsd="http://www.w3.org/2001/XMLSchema" xmlns:xs="http://www.w3.org/2001/XMLSchema" xmlns:p="http://schemas.microsoft.com/office/2006/metadata/properties" xmlns:ns1="http://schemas.microsoft.com/sharepoint/v3" xmlns:ns2="5488d16d-0c5b-4323-8f13-6b84d7f6ae95" targetNamespace="http://schemas.microsoft.com/office/2006/metadata/properties" ma:root="true" ma:fieldsID="c3ac3f970c59fb5b8df2aaaa0c805646" ns1:_="" ns2:_="">
    <xsd:import namespace="http://schemas.microsoft.com/sharepoint/v3"/>
    <xsd:import namespace="5488d16d-0c5b-4323-8f13-6b84d7f6ae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8d16d-0c5b-4323-8f13-6b84d7f6ae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33C204-FDD4-4841-B99F-461EF6167E98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E3D722D1-FF34-46E5-AD7D-EE4144D06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88d16d-0c5b-4323-8f13-6b84d7f6a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636E9B-685E-4F7C-912F-5AD95138E447}">
  <ds:schemaRefs>
    <ds:schemaRef ds:uri="http://schemas.microsoft.com/sharepoint/v3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5488d16d-0c5b-4323-8f13-6b84d7f6ae9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C09D8A9-F0A6-451A-B922-1CA9F4721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7613</TotalTime>
  <Words>1234</Words>
  <Application>Microsoft Office PowerPoint</Application>
  <PresentationFormat>Widescreen</PresentationFormat>
  <Paragraphs>167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Times New Roman</vt:lpstr>
      <vt:lpstr>Wingdings</vt:lpstr>
      <vt:lpstr>1_ANS 16x9_02_ NEW</vt:lpstr>
      <vt:lpstr>ANS 16x9_02_ NEW</vt:lpstr>
      <vt:lpstr>Parametric Trade Space Investigation of Particle Bed Reactors for Nuclear Thermal Propulsion</vt:lpstr>
      <vt:lpstr>Acknowledgements</vt:lpstr>
      <vt:lpstr>Overview of Particle Bed Reactors (PBR)</vt:lpstr>
      <vt:lpstr>T/H Modeling Methodology</vt:lpstr>
      <vt:lpstr>Neutronics Model</vt:lpstr>
      <vt:lpstr>Neutronics Model</vt:lpstr>
      <vt:lpstr>Global Level Coupling Routine</vt:lpstr>
      <vt:lpstr>Initial Trade Space Investigation</vt:lpstr>
      <vt:lpstr>Total Reactor Mass</vt:lpstr>
      <vt:lpstr>Impact of Particle Radius</vt:lpstr>
      <vt:lpstr>Conclusions &amp; Forward Work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Smith</dc:creator>
  <cp:lastModifiedBy>Jacob C. Stonehill</cp:lastModifiedBy>
  <cp:revision>42</cp:revision>
  <dcterms:created xsi:type="dcterms:W3CDTF">2017-01-30T20:04:56Z</dcterms:created>
  <dcterms:modified xsi:type="dcterms:W3CDTF">2025-04-28T15:49:07Z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0x010100A41186190E25B441B912164BCBC8C616</vt:lpwstr>
  </property>
</Properties>
</file>