
<file path=[Content_Types].xml><?xml version="1.0" encoding="utf-8"?>
<Types xmlns="http://schemas.openxmlformats.org/package/2006/content-types">
  <Default Extension="emf" ContentType="image/x-emf"/>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5"/>
    <p:sldMasterId id="2147483660" r:id="rId6"/>
  </p:sldMasterIdLst>
  <p:notesMasterIdLst>
    <p:notesMasterId r:id="rId22"/>
  </p:notesMasterIdLst>
  <p:sldIdLst>
    <p:sldId id="256" r:id="rId7"/>
    <p:sldId id="258" r:id="rId8"/>
    <p:sldId id="261" r:id="rId9"/>
    <p:sldId id="270" r:id="rId10"/>
    <p:sldId id="269" r:id="rId11"/>
    <p:sldId id="271" r:id="rId12"/>
    <p:sldId id="268" r:id="rId13"/>
    <p:sldId id="267" r:id="rId14"/>
    <p:sldId id="266" r:id="rId15"/>
    <p:sldId id="265" r:id="rId16"/>
    <p:sldId id="272" r:id="rId17"/>
    <p:sldId id="273" r:id="rId18"/>
    <p:sldId id="263" r:id="rId19"/>
    <p:sldId id="264" r:id="rId20"/>
    <p:sldId id="260" r:id="rId2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y Bogardus"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9D9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6327"/>
  </p:normalViewPr>
  <p:slideViewPr>
    <p:cSldViewPr snapToGrid="0">
      <p:cViewPr varScale="1">
        <p:scale>
          <a:sx n="103" d="100"/>
          <a:sy n="103" d="100"/>
        </p:scale>
        <p:origin x="828" y="10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EF3544-CD58-50AF-4D40-291AC45DF6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F8FBC3F7-B0B7-CB69-6CDD-957A9D637B6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D8535CD-53F6-5847-B6EA-32F45EE5D4FE}" type="datetimeFigureOut">
              <a:rPr lang="en-US"/>
              <a:pPr>
                <a:defRPr/>
              </a:pPr>
              <a:t>4/22/2025</a:t>
            </a:fld>
            <a:endParaRPr lang="en-US"/>
          </a:p>
        </p:txBody>
      </p:sp>
      <p:sp>
        <p:nvSpPr>
          <p:cNvPr id="4" name="Slide Image Placeholder 3">
            <a:extLst>
              <a:ext uri="{FF2B5EF4-FFF2-40B4-BE49-F238E27FC236}">
                <a16:creationId xmlns:a16="http://schemas.microsoft.com/office/drawing/2014/main" id="{773E4144-8E21-FE9D-6E96-B1D90317D18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9303F84-E40F-F030-FBD0-BC25C1960E8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1420F8A-FE2E-7E2C-FF76-4D0BA2EB34F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C023AE1B-9643-CAFF-A214-D6AA6C5569CC}"/>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3154506-7D01-604F-ABBF-EC994DE2A73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08C74A0-0AB0-65EA-DB9E-A5337DD32BCF}"/>
              </a:ext>
            </a:extLst>
          </p:cNvPr>
          <p:cNvCxnSpPr>
            <a:cxnSpLocks/>
          </p:cNvCxnSpPr>
          <p:nvPr userDrawn="1"/>
        </p:nvCxnSpPr>
        <p:spPr>
          <a:xfrm>
            <a:off x="542925" y="1320800"/>
            <a:ext cx="11195050" cy="0"/>
          </a:xfrm>
          <a:prstGeom prst="line">
            <a:avLst/>
          </a:prstGeom>
          <a:ln w="38100">
            <a:solidFill>
              <a:srgbClr val="18275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8475" y="365126"/>
            <a:ext cx="11214100" cy="566738"/>
          </a:xfrm>
        </p:spPr>
        <p:txBody>
          <a:bodyPr/>
          <a:lstStyle>
            <a:lvl1pPr>
              <a:lnSpc>
                <a:spcPct val="95000"/>
              </a:lnSpc>
              <a:defRPr>
                <a:solidFill>
                  <a:schemeClr val="tx2">
                    <a:lumMod val="50000"/>
                  </a:schemeClr>
                </a:solidFill>
                <a:effectLst/>
              </a:defRPr>
            </a:lvl1pPr>
          </a:lstStyle>
          <a:p>
            <a:r>
              <a:rPr lang="en-US" dirty="0"/>
              <a:t>Click to edit Master title style</a:t>
            </a:r>
          </a:p>
        </p:txBody>
      </p:sp>
      <p:sp>
        <p:nvSpPr>
          <p:cNvPr id="3" name="Content Placeholder 2"/>
          <p:cNvSpPr>
            <a:spLocks noGrp="1"/>
          </p:cNvSpPr>
          <p:nvPr>
            <p:ph idx="1"/>
          </p:nvPr>
        </p:nvSpPr>
        <p:spPr>
          <a:xfrm>
            <a:off x="498475" y="1425575"/>
            <a:ext cx="11214100" cy="4751387"/>
          </a:xfrm>
        </p:spPr>
        <p:txBody>
          <a:bodyPr/>
          <a:lstStyle>
            <a:lvl1pPr>
              <a:lnSpc>
                <a:spcPct val="95000"/>
              </a:lnSpc>
              <a:spcBef>
                <a:spcPts val="1800"/>
              </a:spcBef>
              <a:buClr>
                <a:schemeClr val="tx1"/>
              </a:buClr>
              <a:defRPr>
                <a:effectLst/>
              </a:defRPr>
            </a:lvl1pPr>
            <a:lvl2pPr marL="685800" indent="-228600">
              <a:lnSpc>
                <a:spcPct val="95000"/>
              </a:lnSpc>
              <a:spcBef>
                <a:spcPts val="200"/>
              </a:spcBef>
              <a:buClr>
                <a:schemeClr val="tx2"/>
              </a:buClr>
              <a:buFont typeface="Arial" panose="020B0604020202020204" pitchFamily="34" charset="0"/>
              <a:buChar char="-"/>
              <a:defRPr>
                <a:effectLst/>
              </a:defRPr>
            </a:lvl2pPr>
            <a:lvl3pPr marL="1143000" indent="-228600">
              <a:lnSpc>
                <a:spcPct val="95000"/>
              </a:lnSpc>
              <a:buClr>
                <a:schemeClr val="tx2"/>
              </a:buClr>
              <a:buFont typeface="Wingdings" panose="05000000000000000000" pitchFamily="2" charset="2"/>
              <a:buChar char="§"/>
              <a:defRPr>
                <a:effectLst/>
              </a:defRPr>
            </a:lvl3pPr>
            <a:lvl4pPr>
              <a:lnSpc>
                <a:spcPct val="95000"/>
              </a:lnSpc>
              <a:buClr>
                <a:schemeClr val="tx1"/>
              </a:buClr>
              <a:defRPr>
                <a:effectLst/>
              </a:defRPr>
            </a:lvl4pPr>
            <a:lvl5pPr>
              <a:lnSpc>
                <a:spcPct val="95000"/>
              </a:lnSpc>
              <a:buClr>
                <a:schemeClr val="tx1"/>
              </a:buClr>
              <a:defRPr>
                <a:effect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0"/>
          </p:nvPr>
        </p:nvSpPr>
        <p:spPr>
          <a:xfrm>
            <a:off x="498475" y="931863"/>
            <a:ext cx="11214100" cy="355600"/>
          </a:xfrm>
        </p:spPr>
        <p:txBody>
          <a:bodyPr/>
          <a:lstStyle>
            <a:lvl1pPr marL="0" indent="0">
              <a:buNone/>
              <a:defRPr sz="2200" i="1">
                <a:solidFill>
                  <a:schemeClr val="bg2">
                    <a:lumMod val="10000"/>
                  </a:schemeClr>
                </a:solidFill>
              </a:defRPr>
            </a:lvl1pPr>
          </a:lstStyle>
          <a:p>
            <a:pPr lvl="0"/>
            <a:r>
              <a:rPr lang="en-US"/>
              <a:t>Click to edit Master text styles</a:t>
            </a:r>
          </a:p>
        </p:txBody>
      </p:sp>
    </p:spTree>
    <p:extLst>
      <p:ext uri="{BB962C8B-B14F-4D97-AF65-F5344CB8AC3E}">
        <p14:creationId xmlns:p14="http://schemas.microsoft.com/office/powerpoint/2010/main" val="2766603730"/>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a:extLst>
              <a:ext uri="{FF2B5EF4-FFF2-40B4-BE49-F238E27FC236}">
                <a16:creationId xmlns:a16="http://schemas.microsoft.com/office/drawing/2014/main" id="{791E394C-96A2-E4A1-B380-F55EF5568956}"/>
              </a:ext>
            </a:extLst>
          </p:cNvPr>
          <p:cNvSpPr>
            <a:spLocks noGrp="1"/>
          </p:cNvSpPr>
          <p:nvPr>
            <p:ph type="ftr" sz="quarter" idx="11"/>
          </p:nvPr>
        </p:nvSpPr>
        <p:spPr/>
        <p:txBody>
          <a:bodyPr/>
          <a:lstStyle>
            <a:lvl1pPr>
              <a:defRPr/>
            </a:lvl1pPr>
          </a:lstStyle>
          <a:p>
            <a:pPr>
              <a:defRPr/>
            </a:pPr>
            <a:r>
              <a:rPr lang="en-US"/>
              <a:t>Methane-based Nuclear Thermal Propulsion Engine Considerations</a:t>
            </a:r>
          </a:p>
        </p:txBody>
      </p:sp>
      <p:sp>
        <p:nvSpPr>
          <p:cNvPr id="7" name="Slide Number Placeholder 5">
            <a:extLst>
              <a:ext uri="{FF2B5EF4-FFF2-40B4-BE49-F238E27FC236}">
                <a16:creationId xmlns:a16="http://schemas.microsoft.com/office/drawing/2014/main" id="{B3EFEF38-E196-0EF3-3132-775C42129DA8}"/>
              </a:ext>
            </a:extLst>
          </p:cNvPr>
          <p:cNvSpPr>
            <a:spLocks noGrp="1"/>
          </p:cNvSpPr>
          <p:nvPr>
            <p:ph type="sldNum" sz="quarter" idx="12"/>
          </p:nvPr>
        </p:nvSpPr>
        <p:spPr/>
        <p:txBody>
          <a:bodyPr/>
          <a:lstStyle>
            <a:lvl1pPr>
              <a:defRPr/>
            </a:lvl1pPr>
          </a:lstStyle>
          <a:p>
            <a:pPr>
              <a:defRPr/>
            </a:pPr>
            <a:fld id="{EB0BE966-86B6-684E-A310-3EA2D7EC5835}" type="slidenum">
              <a:rPr lang="en-US"/>
              <a:pPr>
                <a:defRPr/>
              </a:pPr>
              <a:t>‹#›</a:t>
            </a:fld>
            <a:endParaRPr lang="en-US"/>
          </a:p>
        </p:txBody>
      </p:sp>
    </p:spTree>
    <p:extLst>
      <p:ext uri="{BB962C8B-B14F-4D97-AF65-F5344CB8AC3E}">
        <p14:creationId xmlns:p14="http://schemas.microsoft.com/office/powerpoint/2010/main" val="293582085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19E3A0C-9BCA-70D7-03AA-CA7ECA9F421B}"/>
              </a:ext>
            </a:extLst>
          </p:cNvPr>
          <p:cNvSpPr>
            <a:spLocks noGrp="1"/>
          </p:cNvSpPr>
          <p:nvPr>
            <p:ph type="ftr" sz="quarter" idx="11"/>
          </p:nvPr>
        </p:nvSpPr>
        <p:spPr/>
        <p:txBody>
          <a:bodyPr/>
          <a:lstStyle>
            <a:lvl1pPr>
              <a:defRPr/>
            </a:lvl1pPr>
          </a:lstStyle>
          <a:p>
            <a:pPr>
              <a:defRPr/>
            </a:pPr>
            <a:r>
              <a:rPr lang="en-US"/>
              <a:t>Methane-based Nuclear Thermal Propulsion Engine Considerations</a:t>
            </a:r>
          </a:p>
        </p:txBody>
      </p:sp>
      <p:sp>
        <p:nvSpPr>
          <p:cNvPr id="6" name="Slide Number Placeholder 5">
            <a:extLst>
              <a:ext uri="{FF2B5EF4-FFF2-40B4-BE49-F238E27FC236}">
                <a16:creationId xmlns:a16="http://schemas.microsoft.com/office/drawing/2014/main" id="{1D4CCD9E-99D2-29EB-2EA1-CDB3AF21B196}"/>
              </a:ext>
            </a:extLst>
          </p:cNvPr>
          <p:cNvSpPr>
            <a:spLocks noGrp="1"/>
          </p:cNvSpPr>
          <p:nvPr>
            <p:ph type="sldNum" sz="quarter" idx="12"/>
          </p:nvPr>
        </p:nvSpPr>
        <p:spPr/>
        <p:txBody>
          <a:bodyPr/>
          <a:lstStyle>
            <a:lvl1pPr>
              <a:defRPr/>
            </a:lvl1pPr>
          </a:lstStyle>
          <a:p>
            <a:pPr>
              <a:defRPr/>
            </a:pPr>
            <a:fld id="{A607FF36-6D1E-DC43-B964-239DAB117E10}" type="slidenum">
              <a:rPr lang="en-US"/>
              <a:pPr>
                <a:defRPr/>
              </a:pPr>
              <a:t>‹#›</a:t>
            </a:fld>
            <a:endParaRPr lang="en-US"/>
          </a:p>
        </p:txBody>
      </p:sp>
    </p:spTree>
    <p:extLst>
      <p:ext uri="{BB962C8B-B14F-4D97-AF65-F5344CB8AC3E}">
        <p14:creationId xmlns:p14="http://schemas.microsoft.com/office/powerpoint/2010/main" val="376215555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A6DFB7-6E24-B277-B76A-6B36252ED471}"/>
              </a:ext>
            </a:extLst>
          </p:cNvPr>
          <p:cNvSpPr>
            <a:spLocks noGrp="1"/>
          </p:cNvSpPr>
          <p:nvPr>
            <p:ph type="ftr" sz="quarter" idx="11"/>
          </p:nvPr>
        </p:nvSpPr>
        <p:spPr/>
        <p:txBody>
          <a:bodyPr/>
          <a:lstStyle>
            <a:lvl1pPr>
              <a:defRPr/>
            </a:lvl1pPr>
          </a:lstStyle>
          <a:p>
            <a:pPr>
              <a:defRPr/>
            </a:pPr>
            <a:r>
              <a:rPr lang="en-US"/>
              <a:t>Methane-based Nuclear Thermal Propulsion Engine Considerations</a:t>
            </a:r>
          </a:p>
        </p:txBody>
      </p:sp>
      <p:sp>
        <p:nvSpPr>
          <p:cNvPr id="6" name="Slide Number Placeholder 5">
            <a:extLst>
              <a:ext uri="{FF2B5EF4-FFF2-40B4-BE49-F238E27FC236}">
                <a16:creationId xmlns:a16="http://schemas.microsoft.com/office/drawing/2014/main" id="{73B45253-BAC0-F59F-297F-C35E73CD7B92}"/>
              </a:ext>
            </a:extLst>
          </p:cNvPr>
          <p:cNvSpPr>
            <a:spLocks noGrp="1"/>
          </p:cNvSpPr>
          <p:nvPr>
            <p:ph type="sldNum" sz="quarter" idx="12"/>
          </p:nvPr>
        </p:nvSpPr>
        <p:spPr/>
        <p:txBody>
          <a:bodyPr/>
          <a:lstStyle>
            <a:lvl1pPr>
              <a:defRPr/>
            </a:lvl1pPr>
          </a:lstStyle>
          <a:p>
            <a:pPr>
              <a:defRPr/>
            </a:pPr>
            <a:fld id="{3864A741-0D6A-824F-B06D-15E80E86C391}" type="slidenum">
              <a:rPr lang="en-US"/>
              <a:pPr>
                <a:defRPr/>
              </a:pPr>
              <a:t>‹#›</a:t>
            </a:fld>
            <a:endParaRPr lang="en-US"/>
          </a:p>
        </p:txBody>
      </p:sp>
    </p:spTree>
    <p:extLst>
      <p:ext uri="{BB962C8B-B14F-4D97-AF65-F5344CB8AC3E}">
        <p14:creationId xmlns:p14="http://schemas.microsoft.com/office/powerpoint/2010/main" val="257775938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10000"/>
          </a:schemeClr>
        </a:solidFill>
        <a:effectLst/>
      </p:bgPr>
    </p:bg>
    <p:spTree>
      <p:nvGrpSpPr>
        <p:cNvPr id="1" name=""/>
        <p:cNvGrpSpPr/>
        <p:nvPr/>
      </p:nvGrpSpPr>
      <p:grpSpPr>
        <a:xfrm>
          <a:off x="0" y="0"/>
          <a:ext cx="0" cy="0"/>
          <a:chOff x="0" y="0"/>
          <a:chExt cx="0" cy="0"/>
        </a:xfrm>
      </p:grpSpPr>
      <p:pic>
        <p:nvPicPr>
          <p:cNvPr id="13" name="Picture 12" descr="An astronaut holding a planet&#10;&#10;Description automatically generated">
            <a:extLst>
              <a:ext uri="{FF2B5EF4-FFF2-40B4-BE49-F238E27FC236}">
                <a16:creationId xmlns:a16="http://schemas.microsoft.com/office/drawing/2014/main" id="{5A94AC29-FC6C-E429-0C70-4AE87D5918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7530635" y="1792225"/>
            <a:ext cx="4397455" cy="3788664"/>
          </a:xfrm>
        </p:spPr>
        <p:txBody>
          <a:bodyPr anchor="ctr">
            <a:normAutofit/>
          </a:bodyPr>
          <a:lstStyle>
            <a:lvl1pPr algn="l">
              <a:defRPr sz="5400" b="1">
                <a:solidFill>
                  <a:schemeClr val="bg1"/>
                </a:solidFill>
                <a:effectLst/>
              </a:defRPr>
            </a:lvl1pPr>
          </a:lstStyle>
          <a:p>
            <a:r>
              <a:rPr lang="en-US" dirty="0"/>
              <a:t>Click to edit Master title style</a:t>
            </a:r>
          </a:p>
        </p:txBody>
      </p:sp>
      <p:sp>
        <p:nvSpPr>
          <p:cNvPr id="3" name="Subtitle 2"/>
          <p:cNvSpPr>
            <a:spLocks noGrp="1"/>
          </p:cNvSpPr>
          <p:nvPr>
            <p:ph type="subTitle" idx="1"/>
          </p:nvPr>
        </p:nvSpPr>
        <p:spPr>
          <a:xfrm>
            <a:off x="7530636" y="5396105"/>
            <a:ext cx="4397456" cy="1403984"/>
          </a:xfrm>
        </p:spPr>
        <p:txBody>
          <a:bodyPr>
            <a:normAutofit/>
          </a:bodyPr>
          <a:lstStyle>
            <a:lvl1pPr marL="0" indent="0" algn="l">
              <a:buNone/>
              <a:defRPr sz="320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10">
            <a:extLst>
              <a:ext uri="{FF2B5EF4-FFF2-40B4-BE49-F238E27FC236}">
                <a16:creationId xmlns:a16="http://schemas.microsoft.com/office/drawing/2014/main" id="{B9B3708F-73B3-E10B-9AB3-925BBA7F0FB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17123" y="5938551"/>
            <a:ext cx="1996302" cy="81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990132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5000"/>
              </a:lnSpc>
              <a:defRPr>
                <a:solidFill>
                  <a:schemeClr val="tx2"/>
                </a:solidFill>
                <a:effectLst/>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95000"/>
              </a:lnSpc>
              <a:spcBef>
                <a:spcPts val="1800"/>
              </a:spcBef>
              <a:buClr>
                <a:schemeClr val="tx1"/>
              </a:buClr>
              <a:defRPr>
                <a:effectLst/>
              </a:defRPr>
            </a:lvl1pPr>
            <a:lvl2pPr marL="685800" indent="-228600">
              <a:lnSpc>
                <a:spcPct val="95000"/>
              </a:lnSpc>
              <a:spcBef>
                <a:spcPts val="200"/>
              </a:spcBef>
              <a:buClr>
                <a:schemeClr val="tx2"/>
              </a:buClr>
              <a:buFont typeface="Arial" panose="020B0604020202020204" pitchFamily="34" charset="0"/>
              <a:buChar char="-"/>
              <a:defRPr>
                <a:effectLst/>
              </a:defRPr>
            </a:lvl2pPr>
            <a:lvl3pPr marL="1143000" indent="-228600">
              <a:lnSpc>
                <a:spcPct val="95000"/>
              </a:lnSpc>
              <a:buClr>
                <a:schemeClr val="tx2"/>
              </a:buClr>
              <a:buFont typeface="Wingdings" panose="05000000000000000000" pitchFamily="2" charset="2"/>
              <a:buChar char="§"/>
              <a:defRPr>
                <a:effectLst/>
              </a:defRPr>
            </a:lvl3pPr>
            <a:lvl4pPr>
              <a:lnSpc>
                <a:spcPct val="95000"/>
              </a:lnSpc>
              <a:buClr>
                <a:schemeClr val="tx1"/>
              </a:buClr>
              <a:defRPr>
                <a:effectLst/>
              </a:defRPr>
            </a:lvl4pPr>
            <a:lvl5pPr>
              <a:lnSpc>
                <a:spcPct val="95000"/>
              </a:lnSpc>
              <a:buClr>
                <a:schemeClr val="tx1"/>
              </a:buCl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0A58D12A-75C4-F4D2-D4F8-38C88D2E5EBE}"/>
              </a:ext>
            </a:extLst>
          </p:cNvPr>
          <p:cNvSpPr>
            <a:spLocks noGrp="1"/>
          </p:cNvSpPr>
          <p:nvPr>
            <p:ph type="ftr" sz="quarter" idx="3"/>
          </p:nvPr>
        </p:nvSpPr>
        <p:spPr>
          <a:xfrm>
            <a:off x="1984075" y="6356350"/>
            <a:ext cx="6169325" cy="373063"/>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1"/>
                </a:solidFill>
                <a:latin typeface="+mn-lt"/>
              </a:defRPr>
            </a:lvl1pPr>
          </a:lstStyle>
          <a:p>
            <a:pPr>
              <a:defRPr/>
            </a:pPr>
            <a:r>
              <a:rPr lang="en-US" dirty="0"/>
              <a:t>Methane-based Nuclear Thermal Propulsion Engine Considerations</a:t>
            </a:r>
          </a:p>
        </p:txBody>
      </p:sp>
      <p:sp>
        <p:nvSpPr>
          <p:cNvPr id="6" name="Slide Number Placeholder 5">
            <a:extLst>
              <a:ext uri="{FF2B5EF4-FFF2-40B4-BE49-F238E27FC236}">
                <a16:creationId xmlns:a16="http://schemas.microsoft.com/office/drawing/2014/main" id="{BB61B952-FAF3-415B-02F7-3B91ED675C15}"/>
              </a:ext>
            </a:extLst>
          </p:cNvPr>
          <p:cNvSpPr>
            <a:spLocks noGrp="1"/>
          </p:cNvSpPr>
          <p:nvPr>
            <p:ph type="sldNum" sz="quarter" idx="4"/>
          </p:nvPr>
        </p:nvSpPr>
        <p:spPr>
          <a:xfrm>
            <a:off x="7812088"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000000"/>
                </a:solidFill>
                <a:latin typeface="+mn-lt"/>
              </a:defRPr>
            </a:lvl1pPr>
          </a:lstStyle>
          <a:p>
            <a:pPr>
              <a:defRPr/>
            </a:pPr>
            <a:fld id="{40CE3FE7-4F40-F140-81B4-966C6D49E7F3}" type="slidenum">
              <a:rPr lang="en-US" smtClean="0"/>
              <a:pPr>
                <a:defRPr/>
              </a:pPr>
              <a:t>‹#›</a:t>
            </a:fld>
            <a:endParaRPr lang="en-US" dirty="0"/>
          </a:p>
        </p:txBody>
      </p:sp>
    </p:spTree>
    <p:extLst>
      <p:ext uri="{BB962C8B-B14F-4D97-AF65-F5344CB8AC3E}">
        <p14:creationId xmlns:p14="http://schemas.microsoft.com/office/powerpoint/2010/main" val="262277157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EA18D637-272B-6C22-A8DE-5CAF007F2D06}"/>
              </a:ext>
            </a:extLst>
          </p:cNvPr>
          <p:cNvSpPr>
            <a:spLocks noGrp="1"/>
          </p:cNvSpPr>
          <p:nvPr>
            <p:ph type="ftr" sz="quarter" idx="11"/>
          </p:nvPr>
        </p:nvSpPr>
        <p:spPr/>
        <p:txBody>
          <a:bodyPr/>
          <a:lstStyle>
            <a:lvl1pPr>
              <a:defRPr/>
            </a:lvl1pPr>
          </a:lstStyle>
          <a:p>
            <a:pPr>
              <a:defRPr/>
            </a:pPr>
            <a:r>
              <a:rPr lang="en-US"/>
              <a:t>Methane-based Nuclear Thermal Propulsion Engine Considerations</a:t>
            </a:r>
          </a:p>
        </p:txBody>
      </p:sp>
      <p:sp>
        <p:nvSpPr>
          <p:cNvPr id="6" name="Slide Number Placeholder 5">
            <a:extLst>
              <a:ext uri="{FF2B5EF4-FFF2-40B4-BE49-F238E27FC236}">
                <a16:creationId xmlns:a16="http://schemas.microsoft.com/office/drawing/2014/main" id="{259B09DE-D2FE-3423-BBA0-14188039B548}"/>
              </a:ext>
            </a:extLst>
          </p:cNvPr>
          <p:cNvSpPr>
            <a:spLocks noGrp="1"/>
          </p:cNvSpPr>
          <p:nvPr>
            <p:ph type="sldNum" sz="quarter" idx="12"/>
          </p:nvPr>
        </p:nvSpPr>
        <p:spPr/>
        <p:txBody>
          <a:bodyPr/>
          <a:lstStyle>
            <a:lvl1pPr>
              <a:defRPr/>
            </a:lvl1pPr>
          </a:lstStyle>
          <a:p>
            <a:pPr>
              <a:defRPr/>
            </a:pPr>
            <a:fld id="{55B0820C-0FF0-6042-8FD1-67F5BFF0BEF6}" type="slidenum">
              <a:rPr lang="en-US"/>
              <a:pPr>
                <a:defRPr/>
              </a:pPr>
              <a:t>‹#›</a:t>
            </a:fld>
            <a:endParaRPr lang="en-US"/>
          </a:p>
        </p:txBody>
      </p:sp>
    </p:spTree>
    <p:extLst>
      <p:ext uri="{BB962C8B-B14F-4D97-AF65-F5344CB8AC3E}">
        <p14:creationId xmlns:p14="http://schemas.microsoft.com/office/powerpoint/2010/main" val="154603212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a:extLst>
              <a:ext uri="{FF2B5EF4-FFF2-40B4-BE49-F238E27FC236}">
                <a16:creationId xmlns:a16="http://schemas.microsoft.com/office/drawing/2014/main" id="{C440D3DC-51B8-A150-846B-EC7DED0A4AEF}"/>
              </a:ext>
            </a:extLst>
          </p:cNvPr>
          <p:cNvSpPr>
            <a:spLocks noGrp="1"/>
          </p:cNvSpPr>
          <p:nvPr>
            <p:ph type="ftr" sz="quarter" idx="11"/>
          </p:nvPr>
        </p:nvSpPr>
        <p:spPr/>
        <p:txBody>
          <a:bodyPr/>
          <a:lstStyle>
            <a:lvl1pPr>
              <a:defRPr/>
            </a:lvl1pPr>
          </a:lstStyle>
          <a:p>
            <a:pPr>
              <a:defRPr/>
            </a:pPr>
            <a:r>
              <a:rPr lang="en-US"/>
              <a:t>Methane-based Nuclear Thermal Propulsion Engine Considerations</a:t>
            </a:r>
          </a:p>
        </p:txBody>
      </p:sp>
      <p:sp>
        <p:nvSpPr>
          <p:cNvPr id="7" name="Slide Number Placeholder 5">
            <a:extLst>
              <a:ext uri="{FF2B5EF4-FFF2-40B4-BE49-F238E27FC236}">
                <a16:creationId xmlns:a16="http://schemas.microsoft.com/office/drawing/2014/main" id="{9FA03913-45BA-05AF-51F3-0623801EA6B7}"/>
              </a:ext>
            </a:extLst>
          </p:cNvPr>
          <p:cNvSpPr>
            <a:spLocks noGrp="1"/>
          </p:cNvSpPr>
          <p:nvPr>
            <p:ph type="sldNum" sz="quarter" idx="12"/>
          </p:nvPr>
        </p:nvSpPr>
        <p:spPr/>
        <p:txBody>
          <a:bodyPr/>
          <a:lstStyle>
            <a:lvl1pPr>
              <a:defRPr/>
            </a:lvl1pPr>
          </a:lstStyle>
          <a:p>
            <a:pPr>
              <a:defRPr/>
            </a:pPr>
            <a:fld id="{ABFFA550-B290-F446-948C-E0E4FDBBB0FB}" type="slidenum">
              <a:rPr lang="en-US"/>
              <a:pPr>
                <a:defRPr/>
              </a:pPr>
              <a:t>‹#›</a:t>
            </a:fld>
            <a:endParaRPr lang="en-US"/>
          </a:p>
        </p:txBody>
      </p:sp>
    </p:spTree>
    <p:extLst>
      <p:ext uri="{BB962C8B-B14F-4D97-AF65-F5344CB8AC3E}">
        <p14:creationId xmlns:p14="http://schemas.microsoft.com/office/powerpoint/2010/main" val="364286259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181D184B-FE04-EAF9-2460-ECF6954C0618}"/>
              </a:ext>
            </a:extLst>
          </p:cNvPr>
          <p:cNvSpPr>
            <a:spLocks noGrp="1"/>
          </p:cNvSpPr>
          <p:nvPr>
            <p:ph type="ftr" sz="quarter" idx="11"/>
          </p:nvPr>
        </p:nvSpPr>
        <p:spPr/>
        <p:txBody>
          <a:bodyPr/>
          <a:lstStyle>
            <a:lvl1pPr>
              <a:defRPr/>
            </a:lvl1pPr>
          </a:lstStyle>
          <a:p>
            <a:pPr>
              <a:defRPr/>
            </a:pPr>
            <a:r>
              <a:rPr lang="en-US"/>
              <a:t>Methane-based Nuclear Thermal Propulsion Engine Considerations</a:t>
            </a:r>
          </a:p>
        </p:txBody>
      </p:sp>
      <p:sp>
        <p:nvSpPr>
          <p:cNvPr id="9" name="Slide Number Placeholder 5">
            <a:extLst>
              <a:ext uri="{FF2B5EF4-FFF2-40B4-BE49-F238E27FC236}">
                <a16:creationId xmlns:a16="http://schemas.microsoft.com/office/drawing/2014/main" id="{C00D1BFF-5C68-25D9-D3A9-8B3840CB67D0}"/>
              </a:ext>
            </a:extLst>
          </p:cNvPr>
          <p:cNvSpPr>
            <a:spLocks noGrp="1"/>
          </p:cNvSpPr>
          <p:nvPr>
            <p:ph type="sldNum" sz="quarter" idx="12"/>
          </p:nvPr>
        </p:nvSpPr>
        <p:spPr/>
        <p:txBody>
          <a:bodyPr/>
          <a:lstStyle>
            <a:lvl1pPr>
              <a:defRPr/>
            </a:lvl1pPr>
          </a:lstStyle>
          <a:p>
            <a:pPr>
              <a:defRPr/>
            </a:pPr>
            <a:fld id="{D66B2449-1A43-084C-A9D2-86F83053B196}" type="slidenum">
              <a:rPr lang="en-US"/>
              <a:pPr>
                <a:defRPr/>
              </a:pPr>
              <a:t>‹#›</a:t>
            </a:fld>
            <a:endParaRPr lang="en-US"/>
          </a:p>
        </p:txBody>
      </p:sp>
    </p:spTree>
    <p:extLst>
      <p:ext uri="{BB962C8B-B14F-4D97-AF65-F5344CB8AC3E}">
        <p14:creationId xmlns:p14="http://schemas.microsoft.com/office/powerpoint/2010/main" val="21080158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id="{C2D95759-F93B-33D9-C6F4-B049925FC89B}"/>
              </a:ext>
            </a:extLst>
          </p:cNvPr>
          <p:cNvSpPr>
            <a:spLocks noGrp="1"/>
          </p:cNvSpPr>
          <p:nvPr>
            <p:ph type="ftr" sz="quarter" idx="11"/>
          </p:nvPr>
        </p:nvSpPr>
        <p:spPr/>
        <p:txBody>
          <a:bodyPr/>
          <a:lstStyle>
            <a:lvl1pPr>
              <a:defRPr/>
            </a:lvl1pPr>
          </a:lstStyle>
          <a:p>
            <a:pPr>
              <a:defRPr/>
            </a:pPr>
            <a:r>
              <a:rPr lang="en-US"/>
              <a:t>Methane-based Nuclear Thermal Propulsion Engine Considerations</a:t>
            </a:r>
          </a:p>
        </p:txBody>
      </p:sp>
      <p:sp>
        <p:nvSpPr>
          <p:cNvPr id="5" name="Slide Number Placeholder 5">
            <a:extLst>
              <a:ext uri="{FF2B5EF4-FFF2-40B4-BE49-F238E27FC236}">
                <a16:creationId xmlns:a16="http://schemas.microsoft.com/office/drawing/2014/main" id="{1EAD4C03-4DE8-3410-4A67-0568B2BF2346}"/>
              </a:ext>
            </a:extLst>
          </p:cNvPr>
          <p:cNvSpPr>
            <a:spLocks noGrp="1"/>
          </p:cNvSpPr>
          <p:nvPr>
            <p:ph type="sldNum" sz="quarter" idx="12"/>
          </p:nvPr>
        </p:nvSpPr>
        <p:spPr/>
        <p:txBody>
          <a:bodyPr/>
          <a:lstStyle>
            <a:lvl1pPr>
              <a:defRPr/>
            </a:lvl1pPr>
          </a:lstStyle>
          <a:p>
            <a:pPr>
              <a:defRPr/>
            </a:pPr>
            <a:fld id="{3CB1AFDC-95BC-D743-AA11-A2B01739F88D}" type="slidenum">
              <a:rPr lang="en-US"/>
              <a:pPr>
                <a:defRPr/>
              </a:pPr>
              <a:t>‹#›</a:t>
            </a:fld>
            <a:endParaRPr lang="en-US"/>
          </a:p>
        </p:txBody>
      </p:sp>
    </p:spTree>
    <p:extLst>
      <p:ext uri="{BB962C8B-B14F-4D97-AF65-F5344CB8AC3E}">
        <p14:creationId xmlns:p14="http://schemas.microsoft.com/office/powerpoint/2010/main" val="236000467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30014871-2D4A-A5B9-83CC-985706FD6C25}"/>
              </a:ext>
            </a:extLst>
          </p:cNvPr>
          <p:cNvSpPr>
            <a:spLocks noGrp="1"/>
          </p:cNvSpPr>
          <p:nvPr>
            <p:ph type="ftr" sz="quarter" idx="11"/>
          </p:nvPr>
        </p:nvSpPr>
        <p:spPr/>
        <p:txBody>
          <a:bodyPr/>
          <a:lstStyle>
            <a:lvl1pPr>
              <a:defRPr/>
            </a:lvl1pPr>
          </a:lstStyle>
          <a:p>
            <a:pPr>
              <a:defRPr/>
            </a:pPr>
            <a:r>
              <a:rPr lang="en-US"/>
              <a:t>Methane-based Nuclear Thermal Propulsion Engine Considerations</a:t>
            </a:r>
          </a:p>
        </p:txBody>
      </p:sp>
      <p:sp>
        <p:nvSpPr>
          <p:cNvPr id="4" name="Slide Number Placeholder 5">
            <a:extLst>
              <a:ext uri="{FF2B5EF4-FFF2-40B4-BE49-F238E27FC236}">
                <a16:creationId xmlns:a16="http://schemas.microsoft.com/office/drawing/2014/main" id="{288E36D2-5E27-2803-3BC1-5F5FFEF6D4D7}"/>
              </a:ext>
            </a:extLst>
          </p:cNvPr>
          <p:cNvSpPr>
            <a:spLocks noGrp="1"/>
          </p:cNvSpPr>
          <p:nvPr>
            <p:ph type="sldNum" sz="quarter" idx="12"/>
          </p:nvPr>
        </p:nvSpPr>
        <p:spPr/>
        <p:txBody>
          <a:bodyPr/>
          <a:lstStyle>
            <a:lvl1pPr>
              <a:defRPr/>
            </a:lvl1pPr>
          </a:lstStyle>
          <a:p>
            <a:pPr>
              <a:defRPr/>
            </a:pPr>
            <a:fld id="{981458EB-1546-204A-8B38-9E10E709E7B3}" type="slidenum">
              <a:rPr lang="en-US"/>
              <a:pPr>
                <a:defRPr/>
              </a:pPr>
              <a:t>‹#›</a:t>
            </a:fld>
            <a:endParaRPr lang="en-US"/>
          </a:p>
        </p:txBody>
      </p:sp>
    </p:spTree>
    <p:extLst>
      <p:ext uri="{BB962C8B-B14F-4D97-AF65-F5344CB8AC3E}">
        <p14:creationId xmlns:p14="http://schemas.microsoft.com/office/powerpoint/2010/main" val="216935310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a:extLst>
              <a:ext uri="{FF2B5EF4-FFF2-40B4-BE49-F238E27FC236}">
                <a16:creationId xmlns:a16="http://schemas.microsoft.com/office/drawing/2014/main" id="{09167A1C-CB8D-AD54-A00B-05028B4600D4}"/>
              </a:ext>
            </a:extLst>
          </p:cNvPr>
          <p:cNvSpPr>
            <a:spLocks noGrp="1"/>
          </p:cNvSpPr>
          <p:nvPr>
            <p:ph type="ftr" sz="quarter" idx="11"/>
          </p:nvPr>
        </p:nvSpPr>
        <p:spPr/>
        <p:txBody>
          <a:bodyPr/>
          <a:lstStyle>
            <a:lvl1pPr>
              <a:defRPr/>
            </a:lvl1pPr>
          </a:lstStyle>
          <a:p>
            <a:pPr>
              <a:defRPr/>
            </a:pPr>
            <a:r>
              <a:rPr lang="en-US"/>
              <a:t>Methane-based Nuclear Thermal Propulsion Engine Considerations</a:t>
            </a:r>
            <a:endParaRPr lang="en-US" dirty="0"/>
          </a:p>
        </p:txBody>
      </p:sp>
      <p:sp>
        <p:nvSpPr>
          <p:cNvPr id="7" name="Slide Number Placeholder 5">
            <a:extLst>
              <a:ext uri="{FF2B5EF4-FFF2-40B4-BE49-F238E27FC236}">
                <a16:creationId xmlns:a16="http://schemas.microsoft.com/office/drawing/2014/main" id="{A76E01B6-DA7B-DF71-61AC-FF9421A0FE0E}"/>
              </a:ext>
            </a:extLst>
          </p:cNvPr>
          <p:cNvSpPr>
            <a:spLocks noGrp="1"/>
          </p:cNvSpPr>
          <p:nvPr>
            <p:ph type="sldNum" sz="quarter" idx="12"/>
          </p:nvPr>
        </p:nvSpPr>
        <p:spPr/>
        <p:txBody>
          <a:bodyPr/>
          <a:lstStyle>
            <a:lvl1pPr>
              <a:defRPr/>
            </a:lvl1pPr>
          </a:lstStyle>
          <a:p>
            <a:pPr>
              <a:defRPr/>
            </a:pPr>
            <a:fld id="{256084E4-C1DC-6543-8566-96B734FA5FCD}" type="slidenum">
              <a:rPr lang="en-US"/>
              <a:pPr>
                <a:defRPr/>
              </a:pPr>
              <a:t>‹#›</a:t>
            </a:fld>
            <a:endParaRPr lang="en-US"/>
          </a:p>
        </p:txBody>
      </p:sp>
    </p:spTree>
    <p:extLst>
      <p:ext uri="{BB962C8B-B14F-4D97-AF65-F5344CB8AC3E}">
        <p14:creationId xmlns:p14="http://schemas.microsoft.com/office/powerpoint/2010/main" val="393547472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a:extLst>
              <a:ext uri="{FF2B5EF4-FFF2-40B4-BE49-F238E27FC236}">
                <a16:creationId xmlns:a16="http://schemas.microsoft.com/office/drawing/2014/main" id="{704F3746-B995-670F-7C0E-6A2C857995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5288" y="6302375"/>
            <a:ext cx="12049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BCAEDCD9-8265-1A2C-CE57-E23C3144C7DE}"/>
              </a:ext>
            </a:extLst>
          </p:cNvPr>
          <p:cNvSpPr>
            <a:spLocks noGrp="1" noChangeArrowheads="1"/>
          </p:cNvSpPr>
          <p:nvPr>
            <p:ph type="title"/>
          </p:nvPr>
        </p:nvSpPr>
        <p:spPr bwMode="auto">
          <a:xfrm>
            <a:off x="498475" y="365125"/>
            <a:ext cx="112141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7A982ADE-40DF-6EA5-703A-4EA08F8ECA29}"/>
              </a:ext>
            </a:extLst>
          </p:cNvPr>
          <p:cNvSpPr>
            <a:spLocks noGrp="1" noChangeArrowheads="1"/>
          </p:cNvSpPr>
          <p:nvPr>
            <p:ph type="body" idx="1"/>
          </p:nvPr>
        </p:nvSpPr>
        <p:spPr bwMode="auto">
          <a:xfrm>
            <a:off x="498475" y="1825625"/>
            <a:ext cx="112141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 name="Picture 6">
            <a:extLst>
              <a:ext uri="{FF2B5EF4-FFF2-40B4-BE49-F238E27FC236}">
                <a16:creationId xmlns:a16="http://schemas.microsoft.com/office/drawing/2014/main" id="{A72F3899-AF8B-6ACC-6DA8-8FC7F69D87B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8993" y="6240627"/>
            <a:ext cx="1562085" cy="50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4">
            <a:extLst>
              <a:ext uri="{FF2B5EF4-FFF2-40B4-BE49-F238E27FC236}">
                <a16:creationId xmlns:a16="http://schemas.microsoft.com/office/drawing/2014/main" id="{C2DFBD45-3699-106E-0260-5488C11D207C}"/>
              </a:ext>
            </a:extLst>
          </p:cNvPr>
          <p:cNvSpPr txBox="1">
            <a:spLocks/>
          </p:cNvSpPr>
          <p:nvPr userDrawn="1"/>
        </p:nvSpPr>
        <p:spPr>
          <a:xfrm>
            <a:off x="1921077" y="6364288"/>
            <a:ext cx="7731969" cy="365125"/>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panose="020B0604020202020204"/>
                <a:ea typeface="+mn-ea"/>
                <a:cs typeface="+mn-cs"/>
              </a:rPr>
              <a:t>Methane-based Nuclear Thermal Propulsion Engine Considerations</a:t>
            </a:r>
          </a:p>
        </p:txBody>
      </p:sp>
      <p:sp>
        <p:nvSpPr>
          <p:cNvPr id="7" name="Slide Number Placeholder 5">
            <a:extLst>
              <a:ext uri="{FF2B5EF4-FFF2-40B4-BE49-F238E27FC236}">
                <a16:creationId xmlns:a16="http://schemas.microsoft.com/office/drawing/2014/main" id="{D291687C-6923-F2DD-632C-3D317E3094DB}"/>
              </a:ext>
            </a:extLst>
          </p:cNvPr>
          <p:cNvSpPr txBox="1">
            <a:spLocks/>
          </p:cNvSpPr>
          <p:nvPr userDrawn="1"/>
        </p:nvSpPr>
        <p:spPr>
          <a:xfrm>
            <a:off x="7812088" y="6356350"/>
            <a:ext cx="2743200" cy="365125"/>
          </a:xfrm>
          <a:prstGeom prst="rect">
            <a:avLst/>
          </a:prstGeom>
        </p:spPr>
        <p:txBody>
          <a:bodyPr anchor="ctr"/>
          <a:lstStyle>
            <a:defPPr>
              <a:defRPr lang="en-US"/>
            </a:defPPr>
            <a:lvl1pPr algn="r" rtl="0" eaLnBrk="1" fontAlgn="auto" hangingPunct="1">
              <a:spcBef>
                <a:spcPts val="0"/>
              </a:spcBef>
              <a:spcAft>
                <a:spcPts val="0"/>
              </a:spcAft>
              <a:defRPr sz="1200" kern="1200" smtClean="0">
                <a:solidFill>
                  <a:schemeClr val="bg2">
                    <a:lumMod val="10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0478BAD-DEA1-40F0-A0AB-D0D9F5BC2F9F}" type="slidenum">
              <a:rPr kumimoji="0" lang="en-US" sz="1400" b="0" i="0" u="none" strike="noStrike" kern="1200" cap="none" spc="0" normalizeH="0" baseline="0" noProof="0" smtClean="0">
                <a:ln>
                  <a:noFill/>
                </a:ln>
                <a:solidFill>
                  <a:srgbClr val="E7E6E6">
                    <a:lumMod val="10000"/>
                  </a:srgbClr>
                </a:solidFill>
                <a:effectLst/>
                <a:uLnTx/>
                <a:uFillTx/>
                <a:latin typeface="Arial" panose="020B0604020202020204"/>
                <a:ea typeface="+mn-ea"/>
                <a:cs typeface="+mn-cs"/>
              </a:rPr>
              <a:t>‹#›</a:t>
            </a:fld>
            <a:endParaRPr kumimoji="0" lang="en-US"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4332641"/>
      </p:ext>
    </p:extLst>
  </p:cSld>
  <p:clrMap bg1="lt1" tx1="dk1" bg2="lt2" tx2="dk2" accent1="accent1" accent2="accent2" accent3="accent3" accent4="accent4" accent5="accent5" accent6="accent6" hlink="hlink" folHlink="folHlink"/>
  <p:sldLayoutIdLst>
    <p:sldLayoutId id="2147483699" r:id="rId1"/>
  </p:sldLayoutIdLst>
  <p:transition spd="med">
    <p:fade/>
  </p:transition>
  <p:hf hdr="0" dt="0"/>
  <p:txStyles>
    <p:titleStyle>
      <a:lvl1pPr algn="l" rtl="0" eaLnBrk="0" fontAlgn="base" hangingPunct="0">
        <a:lnSpc>
          <a:spcPct val="95000"/>
        </a:lnSpc>
        <a:spcBef>
          <a:spcPct val="0"/>
        </a:spcBef>
        <a:spcAft>
          <a:spcPct val="0"/>
        </a:spcAft>
        <a:defRPr sz="3600" kern="1200">
          <a:solidFill>
            <a:srgbClr val="163B4B"/>
          </a:solidFill>
          <a:latin typeface="+mj-lt"/>
          <a:ea typeface="+mj-ea"/>
          <a:cs typeface="+mj-cs"/>
        </a:defRPr>
      </a:lvl1pPr>
      <a:lvl2pPr algn="l" rtl="0" eaLnBrk="0" fontAlgn="base" hangingPunct="0">
        <a:lnSpc>
          <a:spcPct val="95000"/>
        </a:lnSpc>
        <a:spcBef>
          <a:spcPct val="0"/>
        </a:spcBef>
        <a:spcAft>
          <a:spcPct val="0"/>
        </a:spcAft>
        <a:defRPr sz="3600">
          <a:solidFill>
            <a:srgbClr val="163B4B"/>
          </a:solidFill>
          <a:latin typeface="Arial" panose="020B0604020202020204" pitchFamily="34" charset="0"/>
        </a:defRPr>
      </a:lvl2pPr>
      <a:lvl3pPr algn="l" rtl="0" eaLnBrk="0" fontAlgn="base" hangingPunct="0">
        <a:lnSpc>
          <a:spcPct val="95000"/>
        </a:lnSpc>
        <a:spcBef>
          <a:spcPct val="0"/>
        </a:spcBef>
        <a:spcAft>
          <a:spcPct val="0"/>
        </a:spcAft>
        <a:defRPr sz="3600">
          <a:solidFill>
            <a:srgbClr val="163B4B"/>
          </a:solidFill>
          <a:latin typeface="Arial" panose="020B0604020202020204" pitchFamily="34" charset="0"/>
        </a:defRPr>
      </a:lvl3pPr>
      <a:lvl4pPr algn="l" rtl="0" eaLnBrk="0" fontAlgn="base" hangingPunct="0">
        <a:lnSpc>
          <a:spcPct val="95000"/>
        </a:lnSpc>
        <a:spcBef>
          <a:spcPct val="0"/>
        </a:spcBef>
        <a:spcAft>
          <a:spcPct val="0"/>
        </a:spcAft>
        <a:defRPr sz="3600">
          <a:solidFill>
            <a:srgbClr val="163B4B"/>
          </a:solidFill>
          <a:latin typeface="Arial" panose="020B0604020202020204" pitchFamily="34" charset="0"/>
        </a:defRPr>
      </a:lvl4pPr>
      <a:lvl5pPr algn="l" rtl="0" eaLnBrk="0" fontAlgn="base" hangingPunct="0">
        <a:lnSpc>
          <a:spcPct val="95000"/>
        </a:lnSpc>
        <a:spcBef>
          <a:spcPct val="0"/>
        </a:spcBef>
        <a:spcAft>
          <a:spcPct val="0"/>
        </a:spcAft>
        <a:defRPr sz="3600">
          <a:solidFill>
            <a:srgbClr val="163B4B"/>
          </a:solidFill>
          <a:latin typeface="Arial" panose="020B0604020202020204" pitchFamily="34" charset="0"/>
        </a:defRPr>
      </a:lvl5pPr>
      <a:lvl6pPr marL="457200" algn="l" rtl="0" fontAlgn="base">
        <a:lnSpc>
          <a:spcPct val="95000"/>
        </a:lnSpc>
        <a:spcBef>
          <a:spcPct val="0"/>
        </a:spcBef>
        <a:spcAft>
          <a:spcPct val="0"/>
        </a:spcAft>
        <a:defRPr sz="3600">
          <a:solidFill>
            <a:srgbClr val="81BC00"/>
          </a:solidFill>
          <a:latin typeface="Arial" panose="020B0604020202020204" pitchFamily="34" charset="0"/>
        </a:defRPr>
      </a:lvl6pPr>
      <a:lvl7pPr marL="914400" algn="l" rtl="0" fontAlgn="base">
        <a:lnSpc>
          <a:spcPct val="95000"/>
        </a:lnSpc>
        <a:spcBef>
          <a:spcPct val="0"/>
        </a:spcBef>
        <a:spcAft>
          <a:spcPct val="0"/>
        </a:spcAft>
        <a:defRPr sz="3600">
          <a:solidFill>
            <a:srgbClr val="81BC00"/>
          </a:solidFill>
          <a:latin typeface="Arial" panose="020B0604020202020204" pitchFamily="34" charset="0"/>
        </a:defRPr>
      </a:lvl7pPr>
      <a:lvl8pPr marL="1371600" algn="l" rtl="0" fontAlgn="base">
        <a:lnSpc>
          <a:spcPct val="95000"/>
        </a:lnSpc>
        <a:spcBef>
          <a:spcPct val="0"/>
        </a:spcBef>
        <a:spcAft>
          <a:spcPct val="0"/>
        </a:spcAft>
        <a:defRPr sz="3600">
          <a:solidFill>
            <a:srgbClr val="81BC00"/>
          </a:solidFill>
          <a:latin typeface="Arial" panose="020B0604020202020204" pitchFamily="34" charset="0"/>
        </a:defRPr>
      </a:lvl8pPr>
      <a:lvl9pPr marL="1828800" algn="l" rtl="0" fontAlgn="base">
        <a:lnSpc>
          <a:spcPct val="95000"/>
        </a:lnSpc>
        <a:spcBef>
          <a:spcPct val="0"/>
        </a:spcBef>
        <a:spcAft>
          <a:spcPct val="0"/>
        </a:spcAft>
        <a:defRPr sz="3600">
          <a:solidFill>
            <a:srgbClr val="81BC00"/>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Clr>
          <a:schemeClr val="tx1"/>
        </a:buClr>
        <a:buFont typeface="Arial" panose="020B0604020202020204" pitchFamily="34" charset="0"/>
        <a:buChar char="•"/>
        <a:defRPr lang="en-US" sz="2800" kern="1200" dirty="0">
          <a:solidFill>
            <a:srgbClr val="000000"/>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lang="en-US" sz="2400" kern="1200" dirty="0">
          <a:solidFill>
            <a:srgbClr val="000000"/>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en-US" sz="2000" kern="1200" dirty="0">
          <a:solidFill>
            <a:srgbClr val="000000"/>
          </a:solidFill>
          <a:latin typeface="+mn-lt"/>
          <a:ea typeface="+mn-ea"/>
          <a:cs typeface="+mn-cs"/>
        </a:defRPr>
      </a:lvl3pPr>
      <a:lvl4pPr marL="1600200" indent="-228600" algn="l" rtl="0" eaLnBrk="0" fontAlgn="base" hangingPunct="0">
        <a:lnSpc>
          <a:spcPct val="90000"/>
        </a:lnSpc>
        <a:spcBef>
          <a:spcPts val="500"/>
        </a:spcBef>
        <a:spcAft>
          <a:spcPct val="0"/>
        </a:spcAft>
        <a:buClr>
          <a:schemeClr val="tx1"/>
        </a:buClr>
        <a:buFont typeface="Arial" panose="020B0604020202020204" pitchFamily="34" charset="0"/>
        <a:buChar char="•"/>
        <a:defRPr kern="1200">
          <a:solidFill>
            <a:srgbClr val="000000"/>
          </a:solidFill>
          <a:latin typeface="+mn-lt"/>
          <a:ea typeface="+mn-ea"/>
          <a:cs typeface="+mn-cs"/>
        </a:defRPr>
      </a:lvl4pPr>
      <a:lvl5pPr marL="2057400" indent="-228600" algn="l" rtl="0" eaLnBrk="0" fontAlgn="base" hangingPunct="0">
        <a:lnSpc>
          <a:spcPct val="90000"/>
        </a:lnSpc>
        <a:spcBef>
          <a:spcPts val="500"/>
        </a:spcBef>
        <a:spcAft>
          <a:spcPct val="0"/>
        </a:spcAft>
        <a:buClr>
          <a:schemeClr val="tx2"/>
        </a:buClr>
        <a:buFont typeface="Arial" panose="020B0604020202020204" pitchFamily="34" charset="0"/>
        <a:buChar char="•"/>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a:extLst>
              <a:ext uri="{FF2B5EF4-FFF2-40B4-BE49-F238E27FC236}">
                <a16:creationId xmlns:a16="http://schemas.microsoft.com/office/drawing/2014/main" id="{704F3746-B995-670F-7C0E-6A2C8579957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555288" y="6302375"/>
            <a:ext cx="12049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BCAEDCD9-8265-1A2C-CE57-E23C3144C7DE}"/>
              </a:ext>
            </a:extLst>
          </p:cNvPr>
          <p:cNvSpPr>
            <a:spLocks noGrp="1" noChangeArrowheads="1"/>
          </p:cNvSpPr>
          <p:nvPr>
            <p:ph type="title"/>
          </p:nvPr>
        </p:nvSpPr>
        <p:spPr bwMode="auto">
          <a:xfrm>
            <a:off x="498475" y="365125"/>
            <a:ext cx="112141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7A982ADE-40DF-6EA5-703A-4EA08F8ECA29}"/>
              </a:ext>
            </a:extLst>
          </p:cNvPr>
          <p:cNvSpPr>
            <a:spLocks noGrp="1" noChangeArrowheads="1"/>
          </p:cNvSpPr>
          <p:nvPr>
            <p:ph type="body" idx="1"/>
          </p:nvPr>
        </p:nvSpPr>
        <p:spPr bwMode="auto">
          <a:xfrm>
            <a:off x="498475" y="1825625"/>
            <a:ext cx="112141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796375E7-03D5-5DFC-D7F8-4F8F21B43E68}"/>
              </a:ext>
            </a:extLst>
          </p:cNvPr>
          <p:cNvSpPr>
            <a:spLocks noGrp="1"/>
          </p:cNvSpPr>
          <p:nvPr>
            <p:ph type="ftr" sz="quarter" idx="3"/>
          </p:nvPr>
        </p:nvSpPr>
        <p:spPr>
          <a:xfrm>
            <a:off x="1984075" y="6356350"/>
            <a:ext cx="6169325" cy="373063"/>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1"/>
                </a:solidFill>
                <a:latin typeface="+mn-lt"/>
              </a:defRPr>
            </a:lvl1pPr>
          </a:lstStyle>
          <a:p>
            <a:pPr>
              <a:defRPr/>
            </a:pPr>
            <a:r>
              <a:rPr lang="en-US"/>
              <a:t>Methane-based Nuclear Thermal Propulsion Engine Considerations</a:t>
            </a:r>
            <a:endParaRPr lang="en-US" dirty="0"/>
          </a:p>
        </p:txBody>
      </p:sp>
      <p:sp>
        <p:nvSpPr>
          <p:cNvPr id="6" name="Slide Number Placeholder 5">
            <a:extLst>
              <a:ext uri="{FF2B5EF4-FFF2-40B4-BE49-F238E27FC236}">
                <a16:creationId xmlns:a16="http://schemas.microsoft.com/office/drawing/2014/main" id="{58B6E438-86D0-BE6D-5074-715F94D0F191}"/>
              </a:ext>
            </a:extLst>
          </p:cNvPr>
          <p:cNvSpPr>
            <a:spLocks noGrp="1"/>
          </p:cNvSpPr>
          <p:nvPr>
            <p:ph type="sldNum" sz="quarter" idx="4"/>
          </p:nvPr>
        </p:nvSpPr>
        <p:spPr>
          <a:xfrm>
            <a:off x="7812088"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000000"/>
                </a:solidFill>
                <a:latin typeface="+mn-lt"/>
              </a:defRPr>
            </a:lvl1pPr>
          </a:lstStyle>
          <a:p>
            <a:pPr>
              <a:defRPr/>
            </a:pPr>
            <a:fld id="{40CE3FE7-4F40-F140-81B4-966C6D49E7F3}" type="slidenum">
              <a:rPr lang="en-US" smtClean="0"/>
              <a:pPr>
                <a:defRPr/>
              </a:pPr>
              <a:t>‹#›</a:t>
            </a:fld>
            <a:endParaRPr lang="en-US" dirty="0"/>
          </a:p>
        </p:txBody>
      </p:sp>
      <p:pic>
        <p:nvPicPr>
          <p:cNvPr id="2" name="Picture 6">
            <a:extLst>
              <a:ext uri="{FF2B5EF4-FFF2-40B4-BE49-F238E27FC236}">
                <a16:creationId xmlns:a16="http://schemas.microsoft.com/office/drawing/2014/main" id="{252DF5B6-0FF4-E3BA-343E-A621385A48B0}"/>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58993" y="6240627"/>
            <a:ext cx="1562085" cy="50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 id="2147483697"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fade/>
  </p:transition>
  <p:hf hdr="0" dt="0"/>
  <p:txStyles>
    <p:titleStyle>
      <a:lvl1pPr algn="l" rtl="0" eaLnBrk="0" fontAlgn="base" hangingPunct="0">
        <a:lnSpc>
          <a:spcPct val="95000"/>
        </a:lnSpc>
        <a:spcBef>
          <a:spcPct val="0"/>
        </a:spcBef>
        <a:spcAft>
          <a:spcPct val="0"/>
        </a:spcAft>
        <a:defRPr sz="3600" kern="1200">
          <a:solidFill>
            <a:srgbClr val="163B4B"/>
          </a:solidFill>
          <a:latin typeface="+mj-lt"/>
          <a:ea typeface="+mj-ea"/>
          <a:cs typeface="+mj-cs"/>
        </a:defRPr>
      </a:lvl1pPr>
      <a:lvl2pPr algn="l" rtl="0" eaLnBrk="0" fontAlgn="base" hangingPunct="0">
        <a:lnSpc>
          <a:spcPct val="95000"/>
        </a:lnSpc>
        <a:spcBef>
          <a:spcPct val="0"/>
        </a:spcBef>
        <a:spcAft>
          <a:spcPct val="0"/>
        </a:spcAft>
        <a:defRPr sz="3600">
          <a:solidFill>
            <a:srgbClr val="163B4B"/>
          </a:solidFill>
          <a:latin typeface="Arial" panose="020B0604020202020204" pitchFamily="34" charset="0"/>
        </a:defRPr>
      </a:lvl2pPr>
      <a:lvl3pPr algn="l" rtl="0" eaLnBrk="0" fontAlgn="base" hangingPunct="0">
        <a:lnSpc>
          <a:spcPct val="95000"/>
        </a:lnSpc>
        <a:spcBef>
          <a:spcPct val="0"/>
        </a:spcBef>
        <a:spcAft>
          <a:spcPct val="0"/>
        </a:spcAft>
        <a:defRPr sz="3600">
          <a:solidFill>
            <a:srgbClr val="163B4B"/>
          </a:solidFill>
          <a:latin typeface="Arial" panose="020B0604020202020204" pitchFamily="34" charset="0"/>
        </a:defRPr>
      </a:lvl3pPr>
      <a:lvl4pPr algn="l" rtl="0" eaLnBrk="0" fontAlgn="base" hangingPunct="0">
        <a:lnSpc>
          <a:spcPct val="95000"/>
        </a:lnSpc>
        <a:spcBef>
          <a:spcPct val="0"/>
        </a:spcBef>
        <a:spcAft>
          <a:spcPct val="0"/>
        </a:spcAft>
        <a:defRPr sz="3600">
          <a:solidFill>
            <a:srgbClr val="163B4B"/>
          </a:solidFill>
          <a:latin typeface="Arial" panose="020B0604020202020204" pitchFamily="34" charset="0"/>
        </a:defRPr>
      </a:lvl4pPr>
      <a:lvl5pPr algn="l" rtl="0" eaLnBrk="0" fontAlgn="base" hangingPunct="0">
        <a:lnSpc>
          <a:spcPct val="95000"/>
        </a:lnSpc>
        <a:spcBef>
          <a:spcPct val="0"/>
        </a:spcBef>
        <a:spcAft>
          <a:spcPct val="0"/>
        </a:spcAft>
        <a:defRPr sz="3600">
          <a:solidFill>
            <a:srgbClr val="163B4B"/>
          </a:solidFill>
          <a:latin typeface="Arial" panose="020B0604020202020204" pitchFamily="34" charset="0"/>
        </a:defRPr>
      </a:lvl5pPr>
      <a:lvl6pPr marL="457200" algn="l" rtl="0" fontAlgn="base">
        <a:lnSpc>
          <a:spcPct val="95000"/>
        </a:lnSpc>
        <a:spcBef>
          <a:spcPct val="0"/>
        </a:spcBef>
        <a:spcAft>
          <a:spcPct val="0"/>
        </a:spcAft>
        <a:defRPr sz="3600">
          <a:solidFill>
            <a:srgbClr val="81BC00"/>
          </a:solidFill>
          <a:latin typeface="Arial" panose="020B0604020202020204" pitchFamily="34" charset="0"/>
        </a:defRPr>
      </a:lvl6pPr>
      <a:lvl7pPr marL="914400" algn="l" rtl="0" fontAlgn="base">
        <a:lnSpc>
          <a:spcPct val="95000"/>
        </a:lnSpc>
        <a:spcBef>
          <a:spcPct val="0"/>
        </a:spcBef>
        <a:spcAft>
          <a:spcPct val="0"/>
        </a:spcAft>
        <a:defRPr sz="3600">
          <a:solidFill>
            <a:srgbClr val="81BC00"/>
          </a:solidFill>
          <a:latin typeface="Arial" panose="020B0604020202020204" pitchFamily="34" charset="0"/>
        </a:defRPr>
      </a:lvl7pPr>
      <a:lvl8pPr marL="1371600" algn="l" rtl="0" fontAlgn="base">
        <a:lnSpc>
          <a:spcPct val="95000"/>
        </a:lnSpc>
        <a:spcBef>
          <a:spcPct val="0"/>
        </a:spcBef>
        <a:spcAft>
          <a:spcPct val="0"/>
        </a:spcAft>
        <a:defRPr sz="3600">
          <a:solidFill>
            <a:srgbClr val="81BC00"/>
          </a:solidFill>
          <a:latin typeface="Arial" panose="020B0604020202020204" pitchFamily="34" charset="0"/>
        </a:defRPr>
      </a:lvl8pPr>
      <a:lvl9pPr marL="1828800" algn="l" rtl="0" fontAlgn="base">
        <a:lnSpc>
          <a:spcPct val="95000"/>
        </a:lnSpc>
        <a:spcBef>
          <a:spcPct val="0"/>
        </a:spcBef>
        <a:spcAft>
          <a:spcPct val="0"/>
        </a:spcAft>
        <a:defRPr sz="3600">
          <a:solidFill>
            <a:srgbClr val="81BC00"/>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Clr>
          <a:schemeClr val="tx1"/>
        </a:buClr>
        <a:buFont typeface="Arial" panose="020B0604020202020204" pitchFamily="34" charset="0"/>
        <a:buChar char="•"/>
        <a:defRPr lang="en-US" sz="2800" kern="1200" dirty="0">
          <a:solidFill>
            <a:srgbClr val="000000"/>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lang="en-US" sz="2400" kern="1200" dirty="0">
          <a:solidFill>
            <a:srgbClr val="000000"/>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en-US" sz="2000" kern="1200" dirty="0">
          <a:solidFill>
            <a:srgbClr val="000000"/>
          </a:solidFill>
          <a:latin typeface="+mn-lt"/>
          <a:ea typeface="+mn-ea"/>
          <a:cs typeface="+mn-cs"/>
        </a:defRPr>
      </a:lvl3pPr>
      <a:lvl4pPr marL="1600200" indent="-228600" algn="l" rtl="0" eaLnBrk="0" fontAlgn="base" hangingPunct="0">
        <a:lnSpc>
          <a:spcPct val="90000"/>
        </a:lnSpc>
        <a:spcBef>
          <a:spcPts val="500"/>
        </a:spcBef>
        <a:spcAft>
          <a:spcPct val="0"/>
        </a:spcAft>
        <a:buClr>
          <a:schemeClr val="tx1"/>
        </a:buClr>
        <a:buFont typeface="Arial" panose="020B0604020202020204" pitchFamily="34" charset="0"/>
        <a:buChar char="•"/>
        <a:defRPr kern="1200">
          <a:solidFill>
            <a:srgbClr val="000000"/>
          </a:solidFill>
          <a:latin typeface="+mn-lt"/>
          <a:ea typeface="+mn-ea"/>
          <a:cs typeface="+mn-cs"/>
        </a:defRPr>
      </a:lvl4pPr>
      <a:lvl5pPr marL="2057400" indent="-228600" algn="l" rtl="0" eaLnBrk="0" fontAlgn="base" hangingPunct="0">
        <a:lnSpc>
          <a:spcPct val="90000"/>
        </a:lnSpc>
        <a:spcBef>
          <a:spcPts val="500"/>
        </a:spcBef>
        <a:spcAft>
          <a:spcPct val="0"/>
        </a:spcAft>
        <a:buClr>
          <a:schemeClr val="tx2"/>
        </a:buClr>
        <a:buFont typeface="Arial" panose="020B0604020202020204" pitchFamily="34" charset="0"/>
        <a:buChar char="•"/>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9A2B726D-1775-5901-B701-5EF0D9594EF0}"/>
              </a:ext>
            </a:extLst>
          </p:cNvPr>
          <p:cNvSpPr>
            <a:spLocks noGrp="1" noChangeArrowheads="1"/>
          </p:cNvSpPr>
          <p:nvPr>
            <p:ph type="ctrTitle"/>
          </p:nvPr>
        </p:nvSpPr>
        <p:spPr>
          <a:xfrm>
            <a:off x="6814859" y="1730416"/>
            <a:ext cx="5295095" cy="2709610"/>
          </a:xfrm>
        </p:spPr>
        <p:txBody>
          <a:bodyPr>
            <a:noAutofit/>
          </a:bodyPr>
          <a:lstStyle/>
          <a:p>
            <a:pPr algn="ctr" eaLnBrk="1" hangingPunct="1"/>
            <a:r>
              <a:rPr lang="en-US" altLang="en-US" sz="3200" dirty="0"/>
              <a:t>Methane-based Nuclear Thermal Propulsion Engine Considerations</a:t>
            </a:r>
          </a:p>
        </p:txBody>
      </p:sp>
      <p:sp>
        <p:nvSpPr>
          <p:cNvPr id="3" name="Subtitle 2">
            <a:extLst>
              <a:ext uri="{FF2B5EF4-FFF2-40B4-BE49-F238E27FC236}">
                <a16:creationId xmlns:a16="http://schemas.microsoft.com/office/drawing/2014/main" id="{DFD8C20B-F416-40CA-8529-D349EEE2E244}"/>
              </a:ext>
            </a:extLst>
          </p:cNvPr>
          <p:cNvSpPr>
            <a:spLocks noGrp="1"/>
          </p:cNvSpPr>
          <p:nvPr>
            <p:ph type="subTitle" idx="1"/>
          </p:nvPr>
        </p:nvSpPr>
        <p:spPr>
          <a:xfrm>
            <a:off x="6810707" y="4345757"/>
            <a:ext cx="5299247" cy="2168165"/>
          </a:xfrm>
        </p:spPr>
        <p:txBody>
          <a:bodyPr rtlCol="0"/>
          <a:lstStyle/>
          <a:p>
            <a:pPr algn="ctr" eaLnBrk="1" fontAlgn="auto" hangingPunct="1">
              <a:spcAft>
                <a:spcPts val="0"/>
              </a:spcAft>
              <a:defRPr/>
            </a:pPr>
            <a:r>
              <a:rPr lang="en-US" sz="2800" b="1" dirty="0"/>
              <a:t>Daria Nikitaeva</a:t>
            </a:r>
            <a:endParaRPr sz="2800" b="1" dirty="0"/>
          </a:p>
          <a:p>
            <a:pPr algn="ctr" eaLnBrk="1" fontAlgn="auto" hangingPunct="1">
              <a:spcAft>
                <a:spcPts val="0"/>
              </a:spcAft>
              <a:defRPr/>
            </a:pPr>
            <a:r>
              <a:rPr lang="en-US" sz="2000" b="1" i="1" dirty="0"/>
              <a:t>Lead Aerospace Engineer</a:t>
            </a:r>
            <a:r>
              <a:rPr sz="2000" b="1" i="1" dirty="0"/>
              <a:t>, AMA</a:t>
            </a:r>
          </a:p>
          <a:p>
            <a:pPr marL="0" marR="0" lvl="0" indent="0" algn="ctr" defTabSz="914400" rtl="0" eaLnBrk="1" fontAlgn="auto" latinLnBrk="0" hangingPunct="1">
              <a:lnSpc>
                <a:spcPct val="90000"/>
              </a:lnSpc>
              <a:spcBef>
                <a:spcPts val="1000"/>
              </a:spcBef>
              <a:spcAft>
                <a:spcPts val="0"/>
              </a:spcAft>
              <a:buClr>
                <a:srgbClr val="2F5496"/>
              </a:buClr>
              <a:buSzTx/>
              <a:buFont typeface="Arial" panose="020B0604020202020204" pitchFamily="34" charset="0"/>
              <a:buNone/>
              <a:tabLst/>
              <a:defRPr/>
            </a:pPr>
            <a:r>
              <a:rPr kumimoji="0" lang="en-US" sz="1800" b="0" i="1" u="none" strike="noStrike" kern="1200" cap="none" spc="0" normalizeH="0" baseline="0" noProof="0" dirty="0">
                <a:ln>
                  <a:noFill/>
                </a:ln>
                <a:solidFill>
                  <a:srgbClr val="FFFFFF"/>
                </a:solidFill>
                <a:effectLst/>
                <a:uLnTx/>
                <a:uFillTx/>
                <a:latin typeface="Arial" panose="020B0604020202020204"/>
                <a:ea typeface="+mn-ea"/>
                <a:cs typeface="+mn-cs"/>
              </a:rPr>
              <a:t>Supported by: Corey D. Smith (AMA) and Matthew Duchek (AMA)</a:t>
            </a:r>
          </a:p>
          <a:p>
            <a:pPr eaLnBrk="1" fontAlgn="auto" hangingPunct="1">
              <a:spcAft>
                <a:spcPts val="0"/>
              </a:spcAft>
              <a:defRPr/>
            </a:pPr>
            <a:endParaRPr lang="en-US" sz="2400" i="1"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CF723-D5E2-2B70-ECBE-B77B9437DA37}"/>
              </a:ext>
            </a:extLst>
          </p:cNvPr>
          <p:cNvSpPr>
            <a:spLocks noGrp="1"/>
          </p:cNvSpPr>
          <p:nvPr>
            <p:ph type="title"/>
          </p:nvPr>
        </p:nvSpPr>
        <p:spPr/>
        <p:txBody>
          <a:bodyPr/>
          <a:lstStyle/>
          <a:p>
            <a:r>
              <a:rPr lang="en-US" b="1" dirty="0"/>
              <a:t>M-NTP TRD Informed PBM Results</a:t>
            </a:r>
          </a:p>
        </p:txBody>
      </p:sp>
      <p:sp>
        <p:nvSpPr>
          <p:cNvPr id="4" name="Text Placeholder 3">
            <a:extLst>
              <a:ext uri="{FF2B5EF4-FFF2-40B4-BE49-F238E27FC236}">
                <a16:creationId xmlns:a16="http://schemas.microsoft.com/office/drawing/2014/main" id="{40364D6E-30AF-0AC5-0D72-CE8DC658D18B}"/>
              </a:ext>
            </a:extLst>
          </p:cNvPr>
          <p:cNvSpPr>
            <a:spLocks noGrp="1"/>
          </p:cNvSpPr>
          <p:nvPr>
            <p:ph type="body" sz="quarter" idx="10"/>
          </p:nvPr>
        </p:nvSpPr>
        <p:spPr/>
        <p:txBody>
          <a:bodyPr/>
          <a:lstStyle/>
          <a:p>
            <a:r>
              <a:rPr lang="en-US" sz="2000" dirty="0"/>
              <a:t>Frozen‑chemistry baseline—conservative sizing, not final performance</a:t>
            </a:r>
          </a:p>
        </p:txBody>
      </p:sp>
      <mc:AlternateContent xmlns:mc="http://schemas.openxmlformats.org/markup-compatibility/2006">
        <mc:Choice xmlns:a14="http://schemas.microsoft.com/office/drawing/2010/main" Requires="a14">
          <p:graphicFrame>
            <p:nvGraphicFramePr>
              <p:cNvPr id="11" name="Content Placeholder 10">
                <a:extLst>
                  <a:ext uri="{FF2B5EF4-FFF2-40B4-BE49-F238E27FC236}">
                    <a16:creationId xmlns:a16="http://schemas.microsoft.com/office/drawing/2014/main" id="{665C436F-8E2D-4E98-118F-30D6D2FEDADB}"/>
                  </a:ext>
                </a:extLst>
              </p:cNvPr>
              <p:cNvGraphicFramePr>
                <a:graphicFrameLocks noGrp="1"/>
              </p:cNvGraphicFramePr>
              <p:nvPr>
                <p:ph idx="1"/>
                <p:extLst>
                  <p:ext uri="{D42A27DB-BD31-4B8C-83A1-F6EECF244321}">
                    <p14:modId xmlns:p14="http://schemas.microsoft.com/office/powerpoint/2010/main" val="2116866280"/>
                  </p:ext>
                </p:extLst>
              </p:nvPr>
            </p:nvGraphicFramePr>
            <p:xfrm>
              <a:off x="3480738" y="1509642"/>
              <a:ext cx="5050969" cy="4528918"/>
            </p:xfrm>
            <a:graphic>
              <a:graphicData uri="http://schemas.openxmlformats.org/drawingml/2006/table">
                <a:tbl>
                  <a:tblPr firstRow="1" firstCol="1">
                    <a:tableStyleId>{5C22544A-7EE6-4342-B048-85BDC9FD1C3A}</a:tableStyleId>
                  </a:tblPr>
                  <a:tblGrid>
                    <a:gridCol w="721567">
                      <a:extLst>
                        <a:ext uri="{9D8B030D-6E8A-4147-A177-3AD203B41FA5}">
                          <a16:colId xmlns:a16="http://schemas.microsoft.com/office/drawing/2014/main" val="4092487549"/>
                        </a:ext>
                      </a:extLst>
                    </a:gridCol>
                    <a:gridCol w="721567">
                      <a:extLst>
                        <a:ext uri="{9D8B030D-6E8A-4147-A177-3AD203B41FA5}">
                          <a16:colId xmlns:a16="http://schemas.microsoft.com/office/drawing/2014/main" val="4026554550"/>
                        </a:ext>
                      </a:extLst>
                    </a:gridCol>
                    <a:gridCol w="721567">
                      <a:extLst>
                        <a:ext uri="{9D8B030D-6E8A-4147-A177-3AD203B41FA5}">
                          <a16:colId xmlns:a16="http://schemas.microsoft.com/office/drawing/2014/main" val="718144904"/>
                        </a:ext>
                      </a:extLst>
                    </a:gridCol>
                    <a:gridCol w="721567">
                      <a:extLst>
                        <a:ext uri="{9D8B030D-6E8A-4147-A177-3AD203B41FA5}">
                          <a16:colId xmlns:a16="http://schemas.microsoft.com/office/drawing/2014/main" val="2667622357"/>
                        </a:ext>
                      </a:extLst>
                    </a:gridCol>
                    <a:gridCol w="721567">
                      <a:extLst>
                        <a:ext uri="{9D8B030D-6E8A-4147-A177-3AD203B41FA5}">
                          <a16:colId xmlns:a16="http://schemas.microsoft.com/office/drawing/2014/main" val="485268611"/>
                        </a:ext>
                      </a:extLst>
                    </a:gridCol>
                    <a:gridCol w="721567">
                      <a:extLst>
                        <a:ext uri="{9D8B030D-6E8A-4147-A177-3AD203B41FA5}">
                          <a16:colId xmlns:a16="http://schemas.microsoft.com/office/drawing/2014/main" val="286110974"/>
                        </a:ext>
                      </a:extLst>
                    </a:gridCol>
                    <a:gridCol w="721567">
                      <a:extLst>
                        <a:ext uri="{9D8B030D-6E8A-4147-A177-3AD203B41FA5}">
                          <a16:colId xmlns:a16="http://schemas.microsoft.com/office/drawing/2014/main" val="622051692"/>
                        </a:ext>
                      </a:extLst>
                    </a:gridCol>
                  </a:tblGrid>
                  <a:tr h="261718">
                    <a:tc rowSpan="2">
                      <a:txBody>
                        <a:bodyPr/>
                        <a:lstStyle/>
                        <a:p>
                          <a:pPr algn="ctr" fontAlgn="ctr"/>
                          <a:r>
                            <a:rPr lang="en-US" sz="1400" u="none" strike="noStrike" dirty="0">
                              <a:effectLst/>
                            </a:rPr>
                            <a:t>State</a:t>
                          </a:r>
                          <a:endParaRPr lang="en-US" sz="1400" b="1" i="0" u="none" strike="noStrike" dirty="0">
                            <a:solidFill>
                              <a:srgbClr val="000000"/>
                            </a:solidFill>
                            <a:effectLst/>
                            <a:latin typeface="Times New Roman" panose="02020603050405020304" pitchFamily="18" charset="0"/>
                          </a:endParaRPr>
                        </a:p>
                      </a:txBody>
                      <a:tcPr marL="0" marR="0" marT="0" marB="0" anchor="ctr"/>
                    </a:tc>
                    <a:tc gridSpan="3">
                      <a:txBody>
                        <a:bodyPr/>
                        <a:lstStyle/>
                        <a:p>
                          <a:pPr algn="ctr" fontAlgn="b"/>
                          <a:r>
                            <a:rPr lang="en-US" sz="1400" u="none" strike="noStrike" dirty="0">
                              <a:effectLst/>
                            </a:rPr>
                            <a:t>Case 1 2100 K </a:t>
                          </a:r>
                          <a14:m>
                            <m:oMath xmlns:m="http://schemas.openxmlformats.org/officeDocument/2006/math">
                              <m:sSub>
                                <m:sSubPr>
                                  <m:ctrlPr>
                                    <a:rPr lang="en-US" sz="1400" i="1" u="none" strike="noStrike" smtClean="0">
                                      <a:effectLst/>
                                      <a:latin typeface="Cambria Math" panose="02040503050406030204" pitchFamily="18" charset="0"/>
                                    </a:rPr>
                                  </m:ctrlPr>
                                </m:sSubPr>
                                <m:e>
                                  <m:r>
                                    <a:rPr lang="en-US" sz="1400" b="1" i="1" u="none" strike="noStrike" smtClean="0">
                                      <a:effectLst/>
                                      <a:latin typeface="Cambria Math" panose="02040503050406030204" pitchFamily="18" charset="0"/>
                                    </a:rPr>
                                    <m:t>𝑻</m:t>
                                  </m:r>
                                </m:e>
                                <m:sub>
                                  <m:r>
                                    <a:rPr lang="en-US" sz="1400" b="1" i="1" u="none" strike="noStrike" smtClean="0">
                                      <a:effectLst/>
                                      <a:latin typeface="Cambria Math" panose="02040503050406030204" pitchFamily="18" charset="0"/>
                                    </a:rPr>
                                    <m:t>𝒄𝒉𝒂𝒎𝒃𝒆𝒓</m:t>
                                  </m:r>
                                </m:sub>
                              </m:sSub>
                            </m:oMath>
                          </a14:m>
                          <a:endParaRPr lang="en-US" sz="1400" b="0" i="0" u="none" strike="noStrike" dirty="0">
                            <a:solidFill>
                              <a:srgbClr val="000000"/>
                            </a:solidFill>
                            <a:effectLst/>
                            <a:latin typeface="Aptos Narrow" panose="020B0004020202020204" pitchFamily="34" charset="0"/>
                          </a:endParaRPr>
                        </a:p>
                      </a:txBody>
                      <a:tcPr marL="0" marR="0" marT="0" marB="0"/>
                    </a:tc>
                    <a:tc hMerge="1">
                      <a:txBody>
                        <a:bodyPr/>
                        <a:lstStyle/>
                        <a:p>
                          <a:endParaRPr lang="en-US"/>
                        </a:p>
                      </a:txBody>
                      <a:tcPr/>
                    </a:tc>
                    <a:tc hMerge="1">
                      <a:txBody>
                        <a:bodyPr/>
                        <a:lstStyle/>
                        <a:p>
                          <a:endParaRPr lang="en-US"/>
                        </a:p>
                      </a:txBody>
                      <a:tcPr/>
                    </a:tc>
                    <a:tc gridSpan="3">
                      <a:txBody>
                        <a:bodyPr/>
                        <a:lstStyle/>
                        <a:p>
                          <a:pPr algn="ctr" fontAlgn="b"/>
                          <a:r>
                            <a:rPr lang="en-US" sz="1400" u="none" strike="noStrike" dirty="0">
                              <a:effectLst/>
                            </a:rPr>
                            <a:t>Case 2 2850 K </a:t>
                          </a:r>
                          <a14:m>
                            <m:oMath xmlns:m="http://schemas.openxmlformats.org/officeDocument/2006/math">
                              <m:sSub>
                                <m:sSubPr>
                                  <m:ctrlPr>
                                    <a:rPr lang="en-US" sz="1400" i="1" u="none" strike="noStrike" smtClean="0">
                                      <a:effectLst/>
                                      <a:latin typeface="Cambria Math" panose="02040503050406030204" pitchFamily="18" charset="0"/>
                                    </a:rPr>
                                  </m:ctrlPr>
                                </m:sSubPr>
                                <m:e>
                                  <m:r>
                                    <a:rPr lang="en-US" sz="1400" b="1" i="1" u="none" strike="noStrike" smtClean="0">
                                      <a:effectLst/>
                                      <a:latin typeface="Cambria Math" panose="02040503050406030204" pitchFamily="18" charset="0"/>
                                    </a:rPr>
                                    <m:t>𝑻</m:t>
                                  </m:r>
                                </m:e>
                                <m:sub>
                                  <m:r>
                                    <a:rPr lang="en-US" sz="1400" b="1" i="1" u="none" strike="noStrike" smtClean="0">
                                      <a:effectLst/>
                                      <a:latin typeface="Cambria Math" panose="02040503050406030204" pitchFamily="18" charset="0"/>
                                    </a:rPr>
                                    <m:t>𝒇𝒖𝒆𝒍</m:t>
                                  </m:r>
                                </m:sub>
                              </m:sSub>
                            </m:oMath>
                          </a14:m>
                          <a:endParaRPr lang="en-US" sz="1400" b="0" i="0" u="none" strike="noStrike" dirty="0">
                            <a:solidFill>
                              <a:srgbClr val="000000"/>
                            </a:solidFill>
                            <a:effectLst/>
                            <a:latin typeface="Aptos Narrow" panose="020B0004020202020204" pitchFamily="34"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63511203"/>
                      </a:ext>
                    </a:extLst>
                  </a:tr>
                  <a:tr h="200025">
                    <a:tc vMerge="1">
                      <a:txBody>
                        <a:bodyPr/>
                        <a:lstStyle/>
                        <a:p>
                          <a:endParaRPr lang="en-US"/>
                        </a:p>
                      </a:txBody>
                      <a:tcPr/>
                    </a:tc>
                    <a:tc>
                      <a:txBody>
                        <a:bodyPr/>
                        <a:lstStyle/>
                        <a:p>
                          <a:pPr algn="l" fontAlgn="b"/>
                          <a:r>
                            <a:rPr lang="en-US" sz="1400" u="none" strike="noStrike" dirty="0">
                              <a:effectLst/>
                            </a:rPr>
                            <a:t> </a:t>
                          </a:r>
                          <a14:m>
                            <m:oMath xmlns:m="http://schemas.openxmlformats.org/officeDocument/2006/math">
                              <m:acc>
                                <m:accPr>
                                  <m:chr m:val="̇"/>
                                  <m:ctrlPr>
                                    <a:rPr lang="en-US" sz="1400" i="1" u="none" strike="noStrike" smtClean="0">
                                      <a:effectLst/>
                                      <a:latin typeface="Cambria Math" panose="02040503050406030204" pitchFamily="18" charset="0"/>
                                    </a:rPr>
                                  </m:ctrlPr>
                                </m:accPr>
                                <m:e>
                                  <m:r>
                                    <a:rPr lang="en-US" sz="1400" b="0" i="1" u="none" strike="noStrike" smtClean="0">
                                      <a:effectLst/>
                                      <a:latin typeface="Cambria Math" panose="02040503050406030204" pitchFamily="18" charset="0"/>
                                    </a:rPr>
                                    <m:t>𝑚</m:t>
                                  </m:r>
                                </m:e>
                              </m:acc>
                            </m:oMath>
                          </a14:m>
                          <a:r>
                            <a:rPr lang="en-US" sz="1400" u="none" strike="noStrike" dirty="0">
                              <a:effectLst/>
                            </a:rPr>
                            <a:t> (kg/s)</a:t>
                          </a:r>
                          <a:endParaRPr lang="en-US" sz="1400" b="0" i="0" u="none" strike="noStrike" dirty="0">
                            <a:solidFill>
                              <a:srgbClr val="000000"/>
                            </a:solidFill>
                            <a:effectLst/>
                            <a:latin typeface="Aptos Narrow" panose="020B0004020202020204" pitchFamily="34" charset="0"/>
                          </a:endParaRPr>
                        </a:p>
                      </a:txBody>
                      <a:tcPr marL="0" marR="0" marT="0" marB="0" anchor="ctr"/>
                    </a:tc>
                    <a:tc>
                      <a:txBody>
                        <a:bodyPr/>
                        <a:lstStyle/>
                        <a:p>
                          <a:pPr algn="ctr" fontAlgn="ctr"/>
                          <a:r>
                            <a:rPr lang="en-US" sz="1400" u="none" strike="noStrike">
                              <a:effectLst/>
                            </a:rPr>
                            <a:t>T (K)</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P (MPa)</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l" fontAlgn="b"/>
                          <a:r>
                            <a:rPr lang="en-US" sz="1400" u="none" strike="noStrike" dirty="0">
                              <a:effectLst/>
                            </a:rPr>
                            <a:t> </a:t>
                          </a:r>
                          <a14:m>
                            <m:oMath xmlns:m="http://schemas.openxmlformats.org/officeDocument/2006/math">
                              <m:acc>
                                <m:accPr>
                                  <m:chr m:val="̇"/>
                                  <m:ctrlPr>
                                    <a:rPr lang="en-US" sz="1400" i="1" u="none" strike="noStrike" smtClean="0">
                                      <a:effectLst/>
                                      <a:latin typeface="Cambria Math" panose="02040503050406030204" pitchFamily="18" charset="0"/>
                                    </a:rPr>
                                  </m:ctrlPr>
                                </m:accPr>
                                <m:e>
                                  <m:r>
                                    <a:rPr lang="en-US" sz="1400" b="0" i="1" u="none" strike="noStrike" smtClean="0">
                                      <a:effectLst/>
                                      <a:latin typeface="Cambria Math" panose="02040503050406030204" pitchFamily="18" charset="0"/>
                                    </a:rPr>
                                    <m:t>𝑚</m:t>
                                  </m:r>
                                </m:e>
                              </m:acc>
                            </m:oMath>
                          </a14:m>
                          <a:r>
                            <a:rPr lang="en-US" sz="1400" u="none" strike="noStrike" dirty="0">
                              <a:effectLst/>
                            </a:rPr>
                            <a:t> (kg/s)</a:t>
                          </a:r>
                          <a:endParaRPr lang="en-US" sz="1400" b="0" i="0" u="none" strike="noStrike" dirty="0">
                            <a:solidFill>
                              <a:srgbClr val="000000"/>
                            </a:solidFill>
                            <a:effectLst/>
                            <a:latin typeface="Aptos Narrow" panose="020B0004020202020204" pitchFamily="34" charset="0"/>
                          </a:endParaRPr>
                        </a:p>
                      </a:txBody>
                      <a:tcPr marL="0" marR="0" marT="0" marB="0" anchor="ctr"/>
                    </a:tc>
                    <a:tc>
                      <a:txBody>
                        <a:bodyPr/>
                        <a:lstStyle/>
                        <a:p>
                          <a:pPr algn="ctr" fontAlgn="ctr"/>
                          <a:r>
                            <a:rPr lang="en-US" sz="1400" u="none" strike="noStrike">
                              <a:effectLst/>
                            </a:rPr>
                            <a:t>T (K)</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P (MPa)</a:t>
                          </a:r>
                          <a:endParaRPr lang="en-US" sz="1400" b="1"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1819557876"/>
                      </a:ext>
                    </a:extLst>
                  </a:tr>
                  <a:tr h="209550">
                    <a:tc>
                      <a:txBody>
                        <a:bodyPr/>
                        <a:lstStyle/>
                        <a:p>
                          <a:pPr algn="ctr" fontAlgn="ctr"/>
                          <a:r>
                            <a:rPr lang="en-US" sz="1400" u="none" strike="noStrike">
                              <a:effectLst/>
                            </a:rPr>
                            <a:t>1</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19.55</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100</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0.13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17.43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100</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0.14</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309136586"/>
                      </a:ext>
                    </a:extLst>
                  </a:tr>
                  <a:tr h="200025">
                    <a:tc>
                      <a:txBody>
                        <a:bodyPr/>
                        <a:lstStyle/>
                        <a:p>
                          <a:pPr algn="ctr" fontAlgn="ctr"/>
                          <a:r>
                            <a:rPr lang="en-US" sz="1400" u="none" strike="noStrike">
                              <a:effectLst/>
                            </a:rPr>
                            <a:t>3</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19.55</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103.71</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11.03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dirty="0">
                              <a:effectLst/>
                            </a:rPr>
                            <a:t>17.43</a:t>
                          </a:r>
                          <a:endParaRPr lang="en-US" sz="14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103.8</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11.28</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4258176111"/>
                      </a:ext>
                    </a:extLst>
                  </a:tr>
                  <a:tr h="200025">
                    <a:tc>
                      <a:txBody>
                        <a:bodyPr/>
                        <a:lstStyle/>
                        <a:p>
                          <a:pPr algn="ctr" fontAlgn="ctr"/>
                          <a:r>
                            <a:rPr lang="en-US" sz="1400" u="none" strike="noStrike">
                              <a:effectLst/>
                            </a:rPr>
                            <a:t>4</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19.55</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103.72</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10.98</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17.43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103.8</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11.24</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037612443"/>
                      </a:ext>
                    </a:extLst>
                  </a:tr>
                  <a:tr h="200025">
                    <a:tc>
                      <a:txBody>
                        <a:bodyPr/>
                        <a:lstStyle/>
                        <a:p>
                          <a:pPr algn="ctr" fontAlgn="ctr"/>
                          <a:r>
                            <a:rPr lang="en-US" sz="1400" u="none" strike="noStrike">
                              <a:effectLst/>
                            </a:rPr>
                            <a:t>5</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9.77</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103.72</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10.97</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8.72</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103.8</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11.23</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288109221"/>
                      </a:ext>
                    </a:extLst>
                  </a:tr>
                  <a:tr h="200025">
                    <a:tc>
                      <a:txBody>
                        <a:bodyPr/>
                        <a:lstStyle/>
                        <a:p>
                          <a:pPr algn="ctr" fontAlgn="ctr"/>
                          <a:r>
                            <a:rPr lang="en-US" sz="1400" u="none" strike="noStrike">
                              <a:effectLst/>
                            </a:rPr>
                            <a:t>6</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9.77</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104.68</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8.93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8.72</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104.82</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9.07</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016286806"/>
                      </a:ext>
                    </a:extLst>
                  </a:tr>
                  <a:tr h="200025">
                    <a:tc>
                      <a:txBody>
                        <a:bodyPr/>
                        <a:lstStyle/>
                        <a:p>
                          <a:pPr algn="ctr" fontAlgn="ctr"/>
                          <a:r>
                            <a:rPr lang="en-US" sz="1400" u="none" strike="noStrike">
                              <a:effectLst/>
                            </a:rPr>
                            <a:t>7</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9.77</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266.19</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8.69</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8.72</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382.98</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8.77</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43200597"/>
                      </a:ext>
                    </a:extLst>
                  </a:tr>
                  <a:tr h="200025">
                    <a:tc>
                      <a:txBody>
                        <a:bodyPr/>
                        <a:lstStyle/>
                        <a:p>
                          <a:pPr algn="ctr" fontAlgn="ctr"/>
                          <a:r>
                            <a:rPr lang="en-US" sz="1400" u="none" strike="noStrike">
                              <a:effectLst/>
                            </a:rPr>
                            <a:t>8</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9.77</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345.55</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7.29</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8.72</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494.38</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6.93</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4145706010"/>
                      </a:ext>
                    </a:extLst>
                  </a:tr>
                  <a:tr h="200025">
                    <a:tc>
                      <a:txBody>
                        <a:bodyPr/>
                        <a:lstStyle/>
                        <a:p>
                          <a:pPr algn="ctr" fontAlgn="ctr"/>
                          <a:r>
                            <a:rPr lang="en-US" sz="1400" u="none" strike="noStrike">
                              <a:effectLst/>
                            </a:rPr>
                            <a:t>9</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9.77</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103.72</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10.98</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8.72</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103.8</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11.24</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2141315857"/>
                      </a:ext>
                    </a:extLst>
                  </a:tr>
                  <a:tr h="200025">
                    <a:tc>
                      <a:txBody>
                        <a:bodyPr/>
                        <a:lstStyle/>
                        <a:p>
                          <a:pPr algn="ctr" fontAlgn="ctr"/>
                          <a:r>
                            <a:rPr lang="en-US" sz="1400" u="none" strike="noStrike">
                              <a:effectLst/>
                            </a:rPr>
                            <a:t>10</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9.77</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105.03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8.19</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8.72</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105.32</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8.01</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4197266947"/>
                      </a:ext>
                    </a:extLst>
                  </a:tr>
                  <a:tr h="200025">
                    <a:tc>
                      <a:txBody>
                        <a:bodyPr/>
                        <a:lstStyle/>
                        <a:p>
                          <a:pPr algn="ctr" fontAlgn="ctr"/>
                          <a:r>
                            <a:rPr lang="en-US" sz="1400" u="none" strike="noStrike">
                              <a:effectLst/>
                            </a:rPr>
                            <a:t>11</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9.77</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291.39</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7.86</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8.72</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397.69</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7.59</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804625638"/>
                      </a:ext>
                    </a:extLst>
                  </a:tr>
                  <a:tr h="200025">
                    <a:tc>
                      <a:txBody>
                        <a:bodyPr/>
                        <a:lstStyle/>
                        <a:p>
                          <a:pPr algn="ctr" fontAlgn="ctr"/>
                          <a:r>
                            <a:rPr lang="en-US" sz="1400" u="none" strike="noStrike">
                              <a:effectLst/>
                            </a:rPr>
                            <a:t>12</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19.55</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317.83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7.29</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17.43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448.27</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6.93</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2395314574"/>
                      </a:ext>
                    </a:extLst>
                  </a:tr>
                  <a:tr h="200025">
                    <a:tc>
                      <a:txBody>
                        <a:bodyPr/>
                        <a:lstStyle/>
                        <a:p>
                          <a:pPr algn="ctr" fontAlgn="ctr"/>
                          <a:r>
                            <a:rPr lang="en-US" sz="1400" u="none" strike="noStrike">
                              <a:effectLst/>
                            </a:rPr>
                            <a:t>15</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14.65</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318.28</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7.46</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8.7</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448.54</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6.98</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923438481"/>
                      </a:ext>
                    </a:extLst>
                  </a:tr>
                  <a:tr h="200025">
                    <a:tc>
                      <a:txBody>
                        <a:bodyPr/>
                        <a:lstStyle/>
                        <a:p>
                          <a:pPr algn="ctr" fontAlgn="ctr"/>
                          <a:r>
                            <a:rPr lang="en-US" sz="1400" u="none" strike="noStrike">
                              <a:effectLst/>
                            </a:rPr>
                            <a:t>16</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14.57</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295.88</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5.48</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8.66</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423.71</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5.11</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023746764"/>
                      </a:ext>
                    </a:extLst>
                  </a:tr>
                  <a:tr h="200025">
                    <a:tc>
                      <a:txBody>
                        <a:bodyPr/>
                        <a:lstStyle/>
                        <a:p>
                          <a:pPr algn="ctr" fontAlgn="ctr"/>
                          <a:r>
                            <a:rPr lang="en-US" sz="1400" u="none" strike="noStrike">
                              <a:effectLst/>
                            </a:rPr>
                            <a:t>17</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4.9</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318.28</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7.46</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8.73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448.54</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6.98</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1262157790"/>
                      </a:ext>
                    </a:extLst>
                  </a:tr>
                  <a:tr h="200025">
                    <a:tc>
                      <a:txBody>
                        <a:bodyPr/>
                        <a:lstStyle/>
                        <a:p>
                          <a:pPr algn="ctr" fontAlgn="ctr"/>
                          <a:r>
                            <a:rPr lang="en-US" sz="1400" u="none" strike="noStrike">
                              <a:effectLst/>
                            </a:rPr>
                            <a:t>18</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4.9</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311.54</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5.48</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8.73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445.82</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5.1</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1192135740"/>
                      </a:ext>
                    </a:extLst>
                  </a:tr>
                  <a:tr h="200025">
                    <a:tc>
                      <a:txBody>
                        <a:bodyPr/>
                        <a:lstStyle/>
                        <a:p>
                          <a:pPr algn="ctr" fontAlgn="ctr"/>
                          <a:r>
                            <a:rPr lang="en-US" sz="1400" u="none" strike="noStrike">
                              <a:effectLst/>
                            </a:rPr>
                            <a:t>19</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19.55</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299.79</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5.48</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17.43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434.94</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5.1</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167169190"/>
                      </a:ext>
                    </a:extLst>
                  </a:tr>
                  <a:tr h="200025">
                    <a:tc>
                      <a:txBody>
                        <a:bodyPr/>
                        <a:lstStyle/>
                        <a:p>
                          <a:pPr algn="ctr" fontAlgn="ctr"/>
                          <a:r>
                            <a:rPr lang="en-US" sz="1400" u="none" strike="noStrike">
                              <a:effectLst/>
                            </a:rPr>
                            <a:t>20</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19.55</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297.45</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4.89</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17.43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434.71</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4.96</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2827042381"/>
                      </a:ext>
                    </a:extLst>
                  </a:tr>
                  <a:tr h="200025">
                    <a:tc>
                      <a:txBody>
                        <a:bodyPr/>
                        <a:lstStyle/>
                        <a:p>
                          <a:pPr algn="ctr" fontAlgn="ctr"/>
                          <a:r>
                            <a:rPr lang="en-US" sz="1400" u="none" strike="noStrike">
                              <a:effectLst/>
                            </a:rPr>
                            <a:t>21</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19.55</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2100.79</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4.6</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17.43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2630.28</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4.6</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2979033180"/>
                      </a:ext>
                    </a:extLst>
                  </a:tr>
                  <a:tr h="200025">
                    <a:tc>
                      <a:txBody>
                        <a:bodyPr/>
                        <a:lstStyle/>
                        <a:p>
                          <a:pPr algn="ctr" fontAlgn="ctr"/>
                          <a:r>
                            <a:rPr lang="en-US" sz="1400" u="none" strike="noStrike">
                              <a:effectLst/>
                            </a:rPr>
                            <a:t>22</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19.55</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824.27</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0</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17.43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1194.76</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dirty="0">
                              <a:effectLst/>
                            </a:rPr>
                            <a:t>0</a:t>
                          </a:r>
                          <a:endParaRPr lang="en-US" sz="1400" b="0" i="0" u="none" strike="noStrike" dirty="0">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994264684"/>
                      </a:ext>
                    </a:extLst>
                  </a:tr>
                </a:tbl>
              </a:graphicData>
            </a:graphic>
          </p:graphicFrame>
        </mc:Choice>
        <mc:Fallback>
          <p:graphicFrame>
            <p:nvGraphicFramePr>
              <p:cNvPr id="11" name="Content Placeholder 10">
                <a:extLst>
                  <a:ext uri="{FF2B5EF4-FFF2-40B4-BE49-F238E27FC236}">
                    <a16:creationId xmlns:a16="http://schemas.microsoft.com/office/drawing/2014/main" id="{665C436F-8E2D-4E98-118F-30D6D2FEDADB}"/>
                  </a:ext>
                </a:extLst>
              </p:cNvPr>
              <p:cNvGraphicFramePr>
                <a:graphicFrameLocks noGrp="1"/>
              </p:cNvGraphicFramePr>
              <p:nvPr>
                <p:ph idx="1"/>
                <p:extLst>
                  <p:ext uri="{D42A27DB-BD31-4B8C-83A1-F6EECF244321}">
                    <p14:modId xmlns:p14="http://schemas.microsoft.com/office/powerpoint/2010/main" val="2116866280"/>
                  </p:ext>
                </p:extLst>
              </p:nvPr>
            </p:nvGraphicFramePr>
            <p:xfrm>
              <a:off x="3480738" y="1509642"/>
              <a:ext cx="5050969" cy="4528918"/>
            </p:xfrm>
            <a:graphic>
              <a:graphicData uri="http://schemas.openxmlformats.org/drawingml/2006/table">
                <a:tbl>
                  <a:tblPr firstRow="1" firstCol="1">
                    <a:tableStyleId>{5C22544A-7EE6-4342-B048-85BDC9FD1C3A}</a:tableStyleId>
                  </a:tblPr>
                  <a:tblGrid>
                    <a:gridCol w="721567">
                      <a:extLst>
                        <a:ext uri="{9D8B030D-6E8A-4147-A177-3AD203B41FA5}">
                          <a16:colId xmlns:a16="http://schemas.microsoft.com/office/drawing/2014/main" val="4092487549"/>
                        </a:ext>
                      </a:extLst>
                    </a:gridCol>
                    <a:gridCol w="721567">
                      <a:extLst>
                        <a:ext uri="{9D8B030D-6E8A-4147-A177-3AD203B41FA5}">
                          <a16:colId xmlns:a16="http://schemas.microsoft.com/office/drawing/2014/main" val="4026554550"/>
                        </a:ext>
                      </a:extLst>
                    </a:gridCol>
                    <a:gridCol w="721567">
                      <a:extLst>
                        <a:ext uri="{9D8B030D-6E8A-4147-A177-3AD203B41FA5}">
                          <a16:colId xmlns:a16="http://schemas.microsoft.com/office/drawing/2014/main" val="718144904"/>
                        </a:ext>
                      </a:extLst>
                    </a:gridCol>
                    <a:gridCol w="721567">
                      <a:extLst>
                        <a:ext uri="{9D8B030D-6E8A-4147-A177-3AD203B41FA5}">
                          <a16:colId xmlns:a16="http://schemas.microsoft.com/office/drawing/2014/main" val="2667622357"/>
                        </a:ext>
                      </a:extLst>
                    </a:gridCol>
                    <a:gridCol w="721567">
                      <a:extLst>
                        <a:ext uri="{9D8B030D-6E8A-4147-A177-3AD203B41FA5}">
                          <a16:colId xmlns:a16="http://schemas.microsoft.com/office/drawing/2014/main" val="485268611"/>
                        </a:ext>
                      </a:extLst>
                    </a:gridCol>
                    <a:gridCol w="721567">
                      <a:extLst>
                        <a:ext uri="{9D8B030D-6E8A-4147-A177-3AD203B41FA5}">
                          <a16:colId xmlns:a16="http://schemas.microsoft.com/office/drawing/2014/main" val="286110974"/>
                        </a:ext>
                      </a:extLst>
                    </a:gridCol>
                    <a:gridCol w="721567">
                      <a:extLst>
                        <a:ext uri="{9D8B030D-6E8A-4147-A177-3AD203B41FA5}">
                          <a16:colId xmlns:a16="http://schemas.microsoft.com/office/drawing/2014/main" val="622051692"/>
                        </a:ext>
                      </a:extLst>
                    </a:gridCol>
                  </a:tblGrid>
                  <a:tr h="261718">
                    <a:tc rowSpan="2">
                      <a:txBody>
                        <a:bodyPr/>
                        <a:lstStyle/>
                        <a:p>
                          <a:pPr algn="ctr" fontAlgn="ctr"/>
                          <a:r>
                            <a:rPr lang="en-US" sz="1400" u="none" strike="noStrike" dirty="0">
                              <a:effectLst/>
                            </a:rPr>
                            <a:t>State</a:t>
                          </a:r>
                          <a:endParaRPr lang="en-US" sz="1400" b="1" i="0" u="none" strike="noStrike" dirty="0">
                            <a:solidFill>
                              <a:srgbClr val="000000"/>
                            </a:solidFill>
                            <a:effectLst/>
                            <a:latin typeface="Times New Roman" panose="02020603050405020304" pitchFamily="18" charset="0"/>
                          </a:endParaRPr>
                        </a:p>
                      </a:txBody>
                      <a:tcPr marL="0" marR="0" marT="0" marB="0" anchor="ctr"/>
                    </a:tc>
                    <a:tc gridSpan="3">
                      <a:txBody>
                        <a:bodyPr/>
                        <a:lstStyle/>
                        <a:p>
                          <a:endParaRPr lang="en-US"/>
                        </a:p>
                      </a:txBody>
                      <a:tcPr marL="0" marR="0" marT="0" marB="0">
                        <a:blipFill>
                          <a:blip r:embed="rId2"/>
                          <a:stretch>
                            <a:fillRect l="-33803" t="-23256" r="-101408" b="-1672093"/>
                          </a:stretch>
                        </a:blipFill>
                      </a:tcPr>
                    </a:tc>
                    <a:tc hMerge="1">
                      <a:txBody>
                        <a:bodyPr/>
                        <a:lstStyle/>
                        <a:p>
                          <a:endParaRPr lang="en-US"/>
                        </a:p>
                      </a:txBody>
                      <a:tcPr/>
                    </a:tc>
                    <a:tc hMerge="1">
                      <a:txBody>
                        <a:bodyPr/>
                        <a:lstStyle/>
                        <a:p>
                          <a:endParaRPr lang="en-US"/>
                        </a:p>
                      </a:txBody>
                      <a:tcPr/>
                    </a:tc>
                    <a:tc gridSpan="3">
                      <a:txBody>
                        <a:bodyPr/>
                        <a:lstStyle/>
                        <a:p>
                          <a:endParaRPr lang="en-US"/>
                        </a:p>
                      </a:txBody>
                      <a:tcPr marL="0" marR="0" marT="0" marB="0">
                        <a:blipFill>
                          <a:blip r:embed="rId2"/>
                          <a:stretch>
                            <a:fillRect l="-133427" t="-23256" r="-1124" b="-1672093"/>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63511203"/>
                      </a:ext>
                    </a:extLst>
                  </a:tr>
                  <a:tr h="213360">
                    <a:tc vMerge="1">
                      <a:txBody>
                        <a:bodyPr/>
                        <a:lstStyle/>
                        <a:p>
                          <a:endParaRPr lang="en-US"/>
                        </a:p>
                      </a:txBody>
                      <a:tcPr/>
                    </a:tc>
                    <a:tc>
                      <a:txBody>
                        <a:bodyPr/>
                        <a:lstStyle/>
                        <a:p>
                          <a:endParaRPr lang="en-US"/>
                        </a:p>
                      </a:txBody>
                      <a:tcPr marL="0" marR="0" marT="0" marB="0" anchor="ctr">
                        <a:blipFill>
                          <a:blip r:embed="rId2"/>
                          <a:stretch>
                            <a:fillRect l="-101695" t="-151429" r="-505932" b="-1954286"/>
                          </a:stretch>
                        </a:blipFill>
                      </a:tcPr>
                    </a:tc>
                    <a:tc>
                      <a:txBody>
                        <a:bodyPr/>
                        <a:lstStyle/>
                        <a:p>
                          <a:pPr algn="ctr" fontAlgn="ctr"/>
                          <a:r>
                            <a:rPr lang="en-US" sz="1400" u="none" strike="noStrike">
                              <a:effectLst/>
                            </a:rPr>
                            <a:t>T (K)</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P (MPa)</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endParaRPr lang="en-US"/>
                        </a:p>
                      </a:txBody>
                      <a:tcPr marL="0" marR="0" marT="0" marB="0" anchor="ctr">
                        <a:blipFill>
                          <a:blip r:embed="rId2"/>
                          <a:stretch>
                            <a:fillRect l="-399160" t="-151429" r="-202521" b="-1954286"/>
                          </a:stretch>
                        </a:blipFill>
                      </a:tcPr>
                    </a:tc>
                    <a:tc>
                      <a:txBody>
                        <a:bodyPr/>
                        <a:lstStyle/>
                        <a:p>
                          <a:pPr algn="ctr" fontAlgn="ctr"/>
                          <a:r>
                            <a:rPr lang="en-US" sz="1400" u="none" strike="noStrike">
                              <a:effectLst/>
                            </a:rPr>
                            <a:t>T (K)</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P (MPa)</a:t>
                          </a:r>
                          <a:endParaRPr lang="en-US" sz="1400" b="1"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1819557876"/>
                      </a:ext>
                    </a:extLst>
                  </a:tr>
                  <a:tr h="213360">
                    <a:tc>
                      <a:txBody>
                        <a:bodyPr/>
                        <a:lstStyle/>
                        <a:p>
                          <a:pPr algn="ctr" fontAlgn="ctr"/>
                          <a:r>
                            <a:rPr lang="en-US" sz="1400" u="none" strike="noStrike">
                              <a:effectLst/>
                            </a:rPr>
                            <a:t>1</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19.55</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100</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0.13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17.43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100</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0.14</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309136586"/>
                      </a:ext>
                    </a:extLst>
                  </a:tr>
                  <a:tr h="213360">
                    <a:tc>
                      <a:txBody>
                        <a:bodyPr/>
                        <a:lstStyle/>
                        <a:p>
                          <a:pPr algn="ctr" fontAlgn="ctr"/>
                          <a:r>
                            <a:rPr lang="en-US" sz="1400" u="none" strike="noStrike">
                              <a:effectLst/>
                            </a:rPr>
                            <a:t>3</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19.55</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103.71</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11.03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dirty="0">
                              <a:effectLst/>
                            </a:rPr>
                            <a:t>17.43</a:t>
                          </a:r>
                          <a:endParaRPr lang="en-US" sz="14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103.8</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11.28</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4258176111"/>
                      </a:ext>
                    </a:extLst>
                  </a:tr>
                  <a:tr h="213360">
                    <a:tc>
                      <a:txBody>
                        <a:bodyPr/>
                        <a:lstStyle/>
                        <a:p>
                          <a:pPr algn="ctr" fontAlgn="ctr"/>
                          <a:r>
                            <a:rPr lang="en-US" sz="1400" u="none" strike="noStrike">
                              <a:effectLst/>
                            </a:rPr>
                            <a:t>4</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19.55</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103.72</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10.98</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17.43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103.8</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11.24</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037612443"/>
                      </a:ext>
                    </a:extLst>
                  </a:tr>
                  <a:tr h="213360">
                    <a:tc>
                      <a:txBody>
                        <a:bodyPr/>
                        <a:lstStyle/>
                        <a:p>
                          <a:pPr algn="ctr" fontAlgn="ctr"/>
                          <a:r>
                            <a:rPr lang="en-US" sz="1400" u="none" strike="noStrike">
                              <a:effectLst/>
                            </a:rPr>
                            <a:t>5</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9.77</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103.72</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10.97</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8.72</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103.8</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11.23</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288109221"/>
                      </a:ext>
                    </a:extLst>
                  </a:tr>
                  <a:tr h="213360">
                    <a:tc>
                      <a:txBody>
                        <a:bodyPr/>
                        <a:lstStyle/>
                        <a:p>
                          <a:pPr algn="ctr" fontAlgn="ctr"/>
                          <a:r>
                            <a:rPr lang="en-US" sz="1400" u="none" strike="noStrike">
                              <a:effectLst/>
                            </a:rPr>
                            <a:t>6</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9.77</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104.68</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8.93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8.72</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104.82</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9.07</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016286806"/>
                      </a:ext>
                    </a:extLst>
                  </a:tr>
                  <a:tr h="213360">
                    <a:tc>
                      <a:txBody>
                        <a:bodyPr/>
                        <a:lstStyle/>
                        <a:p>
                          <a:pPr algn="ctr" fontAlgn="ctr"/>
                          <a:r>
                            <a:rPr lang="en-US" sz="1400" u="none" strike="noStrike">
                              <a:effectLst/>
                            </a:rPr>
                            <a:t>7</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9.77</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266.19</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8.69</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8.72</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382.98</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8.77</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43200597"/>
                      </a:ext>
                    </a:extLst>
                  </a:tr>
                  <a:tr h="213360">
                    <a:tc>
                      <a:txBody>
                        <a:bodyPr/>
                        <a:lstStyle/>
                        <a:p>
                          <a:pPr algn="ctr" fontAlgn="ctr"/>
                          <a:r>
                            <a:rPr lang="en-US" sz="1400" u="none" strike="noStrike">
                              <a:effectLst/>
                            </a:rPr>
                            <a:t>8</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9.77</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345.55</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7.29</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8.72</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494.38</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6.93</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4145706010"/>
                      </a:ext>
                    </a:extLst>
                  </a:tr>
                  <a:tr h="213360">
                    <a:tc>
                      <a:txBody>
                        <a:bodyPr/>
                        <a:lstStyle/>
                        <a:p>
                          <a:pPr algn="ctr" fontAlgn="ctr"/>
                          <a:r>
                            <a:rPr lang="en-US" sz="1400" u="none" strike="noStrike">
                              <a:effectLst/>
                            </a:rPr>
                            <a:t>9</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9.77</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103.72</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10.98</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8.72</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103.8</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11.24</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2141315857"/>
                      </a:ext>
                    </a:extLst>
                  </a:tr>
                  <a:tr h="213360">
                    <a:tc>
                      <a:txBody>
                        <a:bodyPr/>
                        <a:lstStyle/>
                        <a:p>
                          <a:pPr algn="ctr" fontAlgn="ctr"/>
                          <a:r>
                            <a:rPr lang="en-US" sz="1400" u="none" strike="noStrike">
                              <a:effectLst/>
                            </a:rPr>
                            <a:t>10</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9.77</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105.03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8.19</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8.72</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105.32</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8.01</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4197266947"/>
                      </a:ext>
                    </a:extLst>
                  </a:tr>
                  <a:tr h="213360">
                    <a:tc>
                      <a:txBody>
                        <a:bodyPr/>
                        <a:lstStyle/>
                        <a:p>
                          <a:pPr algn="ctr" fontAlgn="ctr"/>
                          <a:r>
                            <a:rPr lang="en-US" sz="1400" u="none" strike="noStrike">
                              <a:effectLst/>
                            </a:rPr>
                            <a:t>11</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9.77</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291.39</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7.86</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8.72</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397.69</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7.59</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804625638"/>
                      </a:ext>
                    </a:extLst>
                  </a:tr>
                  <a:tr h="213360">
                    <a:tc>
                      <a:txBody>
                        <a:bodyPr/>
                        <a:lstStyle/>
                        <a:p>
                          <a:pPr algn="ctr" fontAlgn="ctr"/>
                          <a:r>
                            <a:rPr lang="en-US" sz="1400" u="none" strike="noStrike">
                              <a:effectLst/>
                            </a:rPr>
                            <a:t>12</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19.55</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317.83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7.29</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17.43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448.27</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6.93</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2395314574"/>
                      </a:ext>
                    </a:extLst>
                  </a:tr>
                  <a:tr h="213360">
                    <a:tc>
                      <a:txBody>
                        <a:bodyPr/>
                        <a:lstStyle/>
                        <a:p>
                          <a:pPr algn="ctr" fontAlgn="ctr"/>
                          <a:r>
                            <a:rPr lang="en-US" sz="1400" u="none" strike="noStrike">
                              <a:effectLst/>
                            </a:rPr>
                            <a:t>15</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14.65</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318.28</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7.46</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8.7</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448.54</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6.98</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923438481"/>
                      </a:ext>
                    </a:extLst>
                  </a:tr>
                  <a:tr h="213360">
                    <a:tc>
                      <a:txBody>
                        <a:bodyPr/>
                        <a:lstStyle/>
                        <a:p>
                          <a:pPr algn="ctr" fontAlgn="ctr"/>
                          <a:r>
                            <a:rPr lang="en-US" sz="1400" u="none" strike="noStrike">
                              <a:effectLst/>
                            </a:rPr>
                            <a:t>16</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14.57</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295.88</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5.48</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8.66</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423.71</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5.11</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023746764"/>
                      </a:ext>
                    </a:extLst>
                  </a:tr>
                  <a:tr h="213360">
                    <a:tc>
                      <a:txBody>
                        <a:bodyPr/>
                        <a:lstStyle/>
                        <a:p>
                          <a:pPr algn="ctr" fontAlgn="ctr"/>
                          <a:r>
                            <a:rPr lang="en-US" sz="1400" u="none" strike="noStrike">
                              <a:effectLst/>
                            </a:rPr>
                            <a:t>17</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4.9</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318.28</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7.46</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8.73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448.54</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6.98</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1262157790"/>
                      </a:ext>
                    </a:extLst>
                  </a:tr>
                  <a:tr h="213360">
                    <a:tc>
                      <a:txBody>
                        <a:bodyPr/>
                        <a:lstStyle/>
                        <a:p>
                          <a:pPr algn="ctr" fontAlgn="ctr"/>
                          <a:r>
                            <a:rPr lang="en-US" sz="1400" u="none" strike="noStrike">
                              <a:effectLst/>
                            </a:rPr>
                            <a:t>18</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4.9</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311.54</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5.48</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8.73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445.82</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5.1</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1192135740"/>
                      </a:ext>
                    </a:extLst>
                  </a:tr>
                  <a:tr h="213360">
                    <a:tc>
                      <a:txBody>
                        <a:bodyPr/>
                        <a:lstStyle/>
                        <a:p>
                          <a:pPr algn="ctr" fontAlgn="ctr"/>
                          <a:r>
                            <a:rPr lang="en-US" sz="1400" u="none" strike="noStrike">
                              <a:effectLst/>
                            </a:rPr>
                            <a:t>19</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19.55</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299.79</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5.48</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17.43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434.94</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5.1</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167169190"/>
                      </a:ext>
                    </a:extLst>
                  </a:tr>
                  <a:tr h="213360">
                    <a:tc>
                      <a:txBody>
                        <a:bodyPr/>
                        <a:lstStyle/>
                        <a:p>
                          <a:pPr algn="ctr" fontAlgn="ctr"/>
                          <a:r>
                            <a:rPr lang="en-US" sz="1400" u="none" strike="noStrike">
                              <a:effectLst/>
                            </a:rPr>
                            <a:t>20</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19.55</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297.45</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4.89</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17.43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434.71</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4.96</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2827042381"/>
                      </a:ext>
                    </a:extLst>
                  </a:tr>
                  <a:tr h="213360">
                    <a:tc>
                      <a:txBody>
                        <a:bodyPr/>
                        <a:lstStyle/>
                        <a:p>
                          <a:pPr algn="ctr" fontAlgn="ctr"/>
                          <a:r>
                            <a:rPr lang="en-US" sz="1400" u="none" strike="noStrike">
                              <a:effectLst/>
                            </a:rPr>
                            <a:t>21</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19.55</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2100.79</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4.6</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17.43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2630.28</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4.6</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2979033180"/>
                      </a:ext>
                    </a:extLst>
                  </a:tr>
                  <a:tr h="213360">
                    <a:tc>
                      <a:txBody>
                        <a:bodyPr/>
                        <a:lstStyle/>
                        <a:p>
                          <a:pPr algn="ctr" fontAlgn="ctr"/>
                          <a:r>
                            <a:rPr lang="en-US" sz="1400" u="none" strike="noStrike">
                              <a:effectLst/>
                            </a:rPr>
                            <a:t>22</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19.55</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824.27</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0</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17.43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1194.76</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dirty="0">
                              <a:effectLst/>
                            </a:rPr>
                            <a:t>0</a:t>
                          </a:r>
                          <a:endParaRPr lang="en-US" sz="1400" b="0" i="0" u="none" strike="noStrike" dirty="0">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994264684"/>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14" name="Table 13">
                <a:extLst>
                  <a:ext uri="{FF2B5EF4-FFF2-40B4-BE49-F238E27FC236}">
                    <a16:creationId xmlns:a16="http://schemas.microsoft.com/office/drawing/2014/main" id="{758302CE-C746-438F-92DF-2015FF98E47A}"/>
                  </a:ext>
                </a:extLst>
              </p:cNvPr>
              <p:cNvGraphicFramePr>
                <a:graphicFrameLocks noGrp="1"/>
              </p:cNvGraphicFramePr>
              <p:nvPr>
                <p:extLst>
                  <p:ext uri="{D42A27DB-BD31-4B8C-83A1-F6EECF244321}">
                    <p14:modId xmlns:p14="http://schemas.microsoft.com/office/powerpoint/2010/main" val="1480123631"/>
                  </p:ext>
                </p:extLst>
              </p:nvPr>
            </p:nvGraphicFramePr>
            <p:xfrm>
              <a:off x="8577519" y="1509642"/>
              <a:ext cx="3475945" cy="4133280"/>
            </p:xfrm>
            <a:graphic>
              <a:graphicData uri="http://schemas.openxmlformats.org/drawingml/2006/table">
                <a:tbl>
                  <a:tblPr firstRow="1" firstCol="1">
                    <a:tableStyleId>{5C22544A-7EE6-4342-B048-85BDC9FD1C3A}</a:tableStyleId>
                  </a:tblPr>
                  <a:tblGrid>
                    <a:gridCol w="957245">
                      <a:extLst>
                        <a:ext uri="{9D8B030D-6E8A-4147-A177-3AD203B41FA5}">
                          <a16:colId xmlns:a16="http://schemas.microsoft.com/office/drawing/2014/main" val="1850193776"/>
                        </a:ext>
                      </a:extLst>
                    </a:gridCol>
                    <a:gridCol w="864260">
                      <a:extLst>
                        <a:ext uri="{9D8B030D-6E8A-4147-A177-3AD203B41FA5}">
                          <a16:colId xmlns:a16="http://schemas.microsoft.com/office/drawing/2014/main" val="2252069766"/>
                        </a:ext>
                      </a:extLst>
                    </a:gridCol>
                    <a:gridCol w="925991">
                      <a:extLst>
                        <a:ext uri="{9D8B030D-6E8A-4147-A177-3AD203B41FA5}">
                          <a16:colId xmlns:a16="http://schemas.microsoft.com/office/drawing/2014/main" val="2074880316"/>
                        </a:ext>
                      </a:extLst>
                    </a:gridCol>
                    <a:gridCol w="728449">
                      <a:extLst>
                        <a:ext uri="{9D8B030D-6E8A-4147-A177-3AD203B41FA5}">
                          <a16:colId xmlns:a16="http://schemas.microsoft.com/office/drawing/2014/main" val="1356149765"/>
                        </a:ext>
                      </a:extLst>
                    </a:gridCol>
                  </a:tblGrid>
                  <a:tr h="200025">
                    <a:tc>
                      <a:txBody>
                        <a:bodyPr/>
                        <a:lstStyle/>
                        <a:p>
                          <a:pPr algn="ctr" fontAlgn="ctr"/>
                          <a:r>
                            <a:rPr lang="en-US" sz="1400" u="none" strike="noStrike">
                              <a:effectLst/>
                            </a:rPr>
                            <a:t>Parameter</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Case 1</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Case 2</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Units</a:t>
                          </a:r>
                          <a:endParaRPr lang="en-US" sz="1400" b="1"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2582642330"/>
                      </a:ext>
                    </a:extLst>
                  </a:tr>
                  <a:tr h="209550">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acc>
                                      <m:accPr>
                                        <m:chr m:val="̇"/>
                                        <m:ctrlPr>
                                          <a:rPr lang="en-US" sz="1400" i="1">
                                            <a:effectLst/>
                                            <a:latin typeface="Cambria Math" panose="02040503050406030204" pitchFamily="18" charset="0"/>
                                          </a:rPr>
                                        </m:ctrlPr>
                                      </m:accPr>
                                      <m:e>
                                        <m:r>
                                          <a:rPr lang="en-US" sz="1400">
                                            <a:effectLst/>
                                            <a:latin typeface="Cambria Math" panose="02040503050406030204" pitchFamily="18" charset="0"/>
                                          </a:rPr>
                                          <m:t>𝑸</m:t>
                                        </m:r>
                                      </m:e>
                                    </m:acc>
                                  </m:e>
                                  <m:sub>
                                    <m:r>
                                      <a:rPr lang="en-US" sz="1400">
                                        <a:effectLst/>
                                        <a:latin typeface="Cambria Math" panose="02040503050406030204" pitchFamily="18" charset="0"/>
                                      </a:rPr>
                                      <m:t>𝒕𝒐𝒕</m:t>
                                    </m:r>
                                  </m:sub>
                                </m:sSub>
                              </m:oMath>
                            </m:oMathPara>
                          </a14:m>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ctr"/>
                          <a:r>
                            <a:rPr lang="en-US" sz="1400" u="none" strike="noStrike">
                              <a:effectLst/>
                            </a:rPr>
                            <a:t>177.65</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dirty="0">
                              <a:effectLst/>
                            </a:rPr>
                            <a:t>214.66</a:t>
                          </a:r>
                          <a:endParaRPr lang="en-US" sz="14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MW</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2468775707"/>
                      </a:ext>
                    </a:extLst>
                  </a:tr>
                  <a:tr h="200025">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𝑰</m:t>
                                    </m:r>
                                  </m:e>
                                  <m:sub>
                                    <m:r>
                                      <a:rPr lang="en-US" sz="1400">
                                        <a:effectLst/>
                                        <a:latin typeface="Cambria Math" panose="02040503050406030204" pitchFamily="18" charset="0"/>
                                      </a:rPr>
                                      <m:t>𝒔𝒑</m:t>
                                    </m:r>
                                  </m:sub>
                                </m:sSub>
                              </m:oMath>
                            </m:oMathPara>
                          </a14:m>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ctr"/>
                          <a:r>
                            <a:rPr lang="en-US" sz="1400" u="none" strike="noStrike">
                              <a:effectLst/>
                            </a:rPr>
                            <a:t>353.71</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400.16</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s</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4195747470"/>
                      </a:ext>
                    </a:extLst>
                  </a:tr>
                  <a:tr h="200025">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acc>
                                      <m:accPr>
                                        <m:chr m:val="̇"/>
                                        <m:ctrlPr>
                                          <a:rPr lang="en-US" sz="1400" i="1">
                                            <a:effectLst/>
                                            <a:latin typeface="Cambria Math" panose="02040503050406030204" pitchFamily="18" charset="0"/>
                                          </a:rPr>
                                        </m:ctrlPr>
                                      </m:accPr>
                                      <m:e>
                                        <m:r>
                                          <a:rPr lang="en-US" sz="1400">
                                            <a:effectLst/>
                                            <a:latin typeface="Cambria Math" panose="02040503050406030204" pitchFamily="18" charset="0"/>
                                          </a:rPr>
                                          <m:t>𝒎</m:t>
                                        </m:r>
                                      </m:e>
                                    </m:acc>
                                  </m:e>
                                  <m:sub>
                                    <m:r>
                                      <a:rPr lang="en-US" sz="1400">
                                        <a:effectLst/>
                                        <a:latin typeface="Cambria Math" panose="02040503050406030204" pitchFamily="18" charset="0"/>
                                      </a:rPr>
                                      <m:t>𝒕𝒐𝒕</m:t>
                                    </m:r>
                                  </m:sub>
                                </m:sSub>
                              </m:oMath>
                            </m:oMathPara>
                          </a14:m>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ctr"/>
                          <a:r>
                            <a:rPr lang="en-US" sz="1400" u="none" strike="noStrike">
                              <a:effectLst/>
                            </a:rPr>
                            <a:t>19.55</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17.43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kg/s</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295555862"/>
                      </a:ext>
                    </a:extLst>
                  </a:tr>
                  <a:tr h="200025">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𝑻</m:t>
                                        </m:r>
                                      </m:e>
                                      <m:sub>
                                        <m:r>
                                          <a:rPr lang="en-US" sz="1400">
                                            <a:effectLst/>
                                            <a:latin typeface="Cambria Math" panose="02040503050406030204" pitchFamily="18" charset="0"/>
                                          </a:rPr>
                                          <m:t>𝒇𝒖𝒆𝒍</m:t>
                                        </m:r>
                                      </m:sub>
                                    </m:sSub>
                                  </m:e>
                                  <m:sub>
                                    <m:r>
                                      <a:rPr lang="en-US" sz="1400">
                                        <a:effectLst/>
                                        <a:latin typeface="Cambria Math" panose="02040503050406030204" pitchFamily="18" charset="0"/>
                                      </a:rPr>
                                      <m:t>𝒎𝒂𝒙</m:t>
                                    </m:r>
                                  </m:sub>
                                </m:sSub>
                              </m:oMath>
                            </m:oMathPara>
                          </a14:m>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ctr"/>
                          <a:r>
                            <a:rPr lang="en-US" sz="1400" u="none" strike="noStrike">
                              <a:effectLst/>
                            </a:rPr>
                            <a:t>2270.3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dirty="0">
                              <a:effectLst/>
                            </a:rPr>
                            <a:t>2850.83</a:t>
                          </a:r>
                          <a:endParaRPr lang="en-US" sz="14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K</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2855305771"/>
                      </a:ext>
                    </a:extLst>
                  </a:tr>
                  <a:tr h="200025">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𝑻</m:t>
                                    </m:r>
                                  </m:e>
                                  <m:sub>
                                    <m:r>
                                      <a:rPr lang="en-US" sz="1400">
                                        <a:effectLst/>
                                        <a:latin typeface="Cambria Math" panose="02040503050406030204" pitchFamily="18" charset="0"/>
                                      </a:rPr>
                                      <m:t>𝑪𝒉𝒂𝒎𝒃𝒆𝒓</m:t>
                                    </m:r>
                                  </m:sub>
                                </m:sSub>
                              </m:oMath>
                            </m:oMathPara>
                          </a14:m>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ctr"/>
                          <a:r>
                            <a:rPr lang="en-US" sz="1400" u="none" strike="noStrike">
                              <a:effectLst/>
                            </a:rPr>
                            <a:t>2100.79</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dirty="0">
                              <a:effectLst/>
                            </a:rPr>
                            <a:t>2630.28</a:t>
                          </a:r>
                          <a:endParaRPr lang="en-US" sz="14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K</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271350715"/>
                      </a:ext>
                    </a:extLst>
                  </a:tr>
                  <a:tr h="200025">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𝑻</m:t>
                                        </m:r>
                                      </m:e>
                                      <m:sub>
                                        <m:r>
                                          <a:rPr lang="en-US" sz="1400">
                                            <a:effectLst/>
                                            <a:latin typeface="Cambria Math" panose="02040503050406030204" pitchFamily="18" charset="0"/>
                                          </a:rPr>
                                          <m:t>𝑴𝒐𝒅</m:t>
                                        </m:r>
                                      </m:sub>
                                    </m:sSub>
                                  </m:e>
                                  <m:sub>
                                    <m:r>
                                      <a:rPr lang="en-US" sz="1400">
                                        <a:effectLst/>
                                        <a:latin typeface="Cambria Math" panose="02040503050406030204" pitchFamily="18" charset="0"/>
                                      </a:rPr>
                                      <m:t>𝒎𝒂𝒙</m:t>
                                    </m:r>
                                  </m:sub>
                                </m:sSub>
                              </m:oMath>
                            </m:oMathPara>
                          </a14:m>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ctr"/>
                          <a:r>
                            <a:rPr lang="en-US" sz="1400" u="none" strike="noStrike">
                              <a:effectLst/>
                            </a:rPr>
                            <a:t>435.3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550.42</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K</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897428412"/>
                      </a:ext>
                    </a:extLst>
                  </a:tr>
                  <a:tr h="200025">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𝑻</m:t>
                                        </m:r>
                                      </m:e>
                                      <m:sub>
                                        <m:r>
                                          <a:rPr lang="en-US" sz="1400">
                                            <a:effectLst/>
                                            <a:latin typeface="Cambria Math" panose="02040503050406030204" pitchFamily="18" charset="0"/>
                                          </a:rPr>
                                          <m:t>𝑪𝑫</m:t>
                                        </m:r>
                                        <m:r>
                                          <a:rPr lang="en-US" sz="1400">
                                            <a:effectLst/>
                                            <a:latin typeface="Cambria Math" panose="02040503050406030204" pitchFamily="18" charset="0"/>
                                          </a:rPr>
                                          <m:t>/</m:t>
                                        </m:r>
                                        <m:r>
                                          <a:rPr lang="en-US" sz="1400">
                                            <a:effectLst/>
                                            <a:latin typeface="Cambria Math" panose="02040503050406030204" pitchFamily="18" charset="0"/>
                                          </a:rPr>
                                          <m:t>𝑹𝒆𝒇𝒍</m:t>
                                        </m:r>
                                      </m:sub>
                                    </m:sSub>
                                  </m:e>
                                  <m:sub>
                                    <m:r>
                                      <a:rPr lang="en-US" sz="1400">
                                        <a:effectLst/>
                                        <a:latin typeface="Cambria Math" panose="02040503050406030204" pitchFamily="18" charset="0"/>
                                      </a:rPr>
                                      <m:t>𝒎𝒂𝒙</m:t>
                                    </m:r>
                                  </m:sub>
                                </m:sSub>
                              </m:oMath>
                            </m:oMathPara>
                          </a14:m>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ctr"/>
                          <a:r>
                            <a:rPr lang="en-US" sz="1400" u="none" strike="noStrike">
                              <a:effectLst/>
                            </a:rPr>
                            <a:t>419.44</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595.01</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K</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157329532"/>
                      </a:ext>
                    </a:extLst>
                  </a:tr>
                  <a:tr h="200025">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acc>
                                      <m:accPr>
                                        <m:chr m:val="̇"/>
                                        <m:ctrlPr>
                                          <a:rPr lang="en-US" sz="1400" i="1">
                                            <a:effectLst/>
                                            <a:latin typeface="Cambria Math" panose="02040503050406030204" pitchFamily="18" charset="0"/>
                                          </a:rPr>
                                        </m:ctrlPr>
                                      </m:accPr>
                                      <m:e>
                                        <m:r>
                                          <a:rPr lang="en-US" sz="1400">
                                            <a:effectLst/>
                                            <a:latin typeface="Cambria Math" panose="02040503050406030204" pitchFamily="18" charset="0"/>
                                          </a:rPr>
                                          <m:t>𝑾</m:t>
                                        </m:r>
                                      </m:e>
                                    </m:acc>
                                  </m:e>
                                  <m:sub>
                                    <m:r>
                                      <a:rPr lang="en-US" sz="1400">
                                        <a:effectLst/>
                                        <a:latin typeface="Cambria Math" panose="02040503050406030204" pitchFamily="18" charset="0"/>
                                      </a:rPr>
                                      <m:t>𝑷𝒖𝒎𝒑𝒔</m:t>
                                    </m:r>
                                  </m:sub>
                                </m:sSub>
                              </m:oMath>
                            </m:oMathPara>
                          </a14:m>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ctr"/>
                          <a:r>
                            <a:rPr lang="en-US" sz="1400" u="none" strike="noStrike">
                              <a:effectLst/>
                            </a:rPr>
                            <a:t>482.47</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440.09</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kW</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817887775"/>
                      </a:ext>
                    </a:extLst>
                  </a:tr>
                  <a:tr h="200025">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𝜼</m:t>
                                    </m:r>
                                  </m:e>
                                  <m:sub>
                                    <m:r>
                                      <a:rPr lang="en-US" sz="1400">
                                        <a:effectLst/>
                                        <a:latin typeface="Cambria Math" panose="02040503050406030204" pitchFamily="18" charset="0"/>
                                      </a:rPr>
                                      <m:t>𝑷𝒖𝒎𝒑𝒔</m:t>
                                    </m:r>
                                  </m:sub>
                                </m:sSub>
                              </m:oMath>
                            </m:oMathPara>
                          </a14:m>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ctr"/>
                          <a:r>
                            <a:rPr lang="en-US" sz="1400" u="none" strike="noStrike">
                              <a:effectLst/>
                            </a:rPr>
                            <a:t>83.1</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83.08</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807789377"/>
                      </a:ext>
                    </a:extLst>
                  </a:tr>
                  <a:tr h="200025">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𝑷</m:t>
                                        </m:r>
                                      </m:e>
                                      <m:sub>
                                        <m:r>
                                          <a:rPr lang="en-US" sz="1400">
                                            <a:effectLst/>
                                            <a:latin typeface="Cambria Math" panose="02040503050406030204" pitchFamily="18" charset="0"/>
                                          </a:rPr>
                                          <m:t>𝒔𝒚𝒔</m:t>
                                        </m:r>
                                      </m:sub>
                                    </m:sSub>
                                  </m:e>
                                  <m:sub>
                                    <m:r>
                                      <a:rPr lang="en-US" sz="1400">
                                        <a:effectLst/>
                                        <a:latin typeface="Cambria Math" panose="02040503050406030204" pitchFamily="18" charset="0"/>
                                      </a:rPr>
                                      <m:t>𝒎𝒂𝒙</m:t>
                                    </m:r>
                                  </m:sub>
                                </m:sSub>
                              </m:oMath>
                            </m:oMathPara>
                          </a14:m>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ctr"/>
                          <a:r>
                            <a:rPr lang="en-US" sz="1400" u="none" strike="noStrike">
                              <a:effectLst/>
                            </a:rPr>
                            <a:t>11.03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11.28</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MPa</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401659700"/>
                      </a:ext>
                    </a:extLst>
                  </a:tr>
                  <a:tr h="200025">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𝝎</m:t>
                                    </m:r>
                                  </m:e>
                                  <m:sub>
                                    <m:r>
                                      <a:rPr lang="en-US" sz="1400">
                                        <a:effectLst/>
                                        <a:latin typeface="Cambria Math" panose="02040503050406030204" pitchFamily="18" charset="0"/>
                                      </a:rPr>
                                      <m:t>𝑻𝒖𝒓𝒃𝒐𝒑𝒖𝒎𝒑</m:t>
                                    </m:r>
                                  </m:sub>
                                </m:sSub>
                              </m:oMath>
                            </m:oMathPara>
                          </a14:m>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ctr"/>
                          <a:r>
                            <a:rPr lang="en-US" sz="1400" u="none" strike="noStrike">
                              <a:effectLst/>
                            </a:rPr>
                            <a:t>36602.72</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39451.63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RPM</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190664093"/>
                      </a:ext>
                    </a:extLst>
                  </a:tr>
                  <a:tr h="200025">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acc>
                                      <m:accPr>
                                        <m:chr m:val="̇"/>
                                        <m:ctrlPr>
                                          <a:rPr lang="en-US" sz="1400" i="1">
                                            <a:effectLst/>
                                            <a:latin typeface="Cambria Math" panose="02040503050406030204" pitchFamily="18" charset="0"/>
                                          </a:rPr>
                                        </m:ctrlPr>
                                      </m:accPr>
                                      <m:e>
                                        <m:r>
                                          <a:rPr lang="en-US" sz="1400">
                                            <a:effectLst/>
                                            <a:latin typeface="Cambria Math" panose="02040503050406030204" pitchFamily="18" charset="0"/>
                                          </a:rPr>
                                          <m:t>𝑾</m:t>
                                        </m:r>
                                      </m:e>
                                    </m:acc>
                                  </m:e>
                                  <m:sub>
                                    <m:r>
                                      <a:rPr lang="en-US" sz="1400">
                                        <a:effectLst/>
                                        <a:latin typeface="Cambria Math" panose="02040503050406030204" pitchFamily="18" charset="0"/>
                                      </a:rPr>
                                      <m:t>𝑻𝒖𝒓𝒃𝒊𝒏𝒆</m:t>
                                    </m:r>
                                  </m:sub>
                                </m:sSub>
                              </m:oMath>
                            </m:oMathPara>
                          </a14:m>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ctr"/>
                          <a:r>
                            <a:rPr lang="en-US" sz="1400" u="none" strike="noStrike">
                              <a:effectLst/>
                            </a:rPr>
                            <a:t>580.61</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529.72</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kW</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778179106"/>
                      </a:ext>
                    </a:extLst>
                  </a:tr>
                  <a:tr h="200025">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𝜼</m:t>
                                    </m:r>
                                  </m:e>
                                  <m:sub>
                                    <m:r>
                                      <a:rPr lang="en-US" sz="1400">
                                        <a:effectLst/>
                                        <a:latin typeface="Cambria Math" panose="02040503050406030204" pitchFamily="18" charset="0"/>
                                      </a:rPr>
                                      <m:t>𝑻𝒖𝒓𝒃𝒊𝒏𝒆</m:t>
                                    </m:r>
                                  </m:sub>
                                </m:sSub>
                              </m:oMath>
                            </m:oMathPara>
                          </a14:m>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ctr"/>
                          <a:r>
                            <a:rPr lang="en-US" sz="1400" u="none" strike="noStrike">
                              <a:effectLst/>
                            </a:rPr>
                            <a:t>82.99</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82.15</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2962866520"/>
                      </a:ext>
                    </a:extLst>
                  </a:tr>
                  <a:tr h="200025">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𝑷𝑹</m:t>
                                    </m:r>
                                  </m:e>
                                  <m:sub>
                                    <m:r>
                                      <a:rPr lang="en-US" sz="1400">
                                        <a:effectLst/>
                                        <a:latin typeface="Cambria Math" panose="02040503050406030204" pitchFamily="18" charset="0"/>
                                      </a:rPr>
                                      <m:t>𝑻𝒖𝒓𝒃𝒊𝒏𝒆</m:t>
                                    </m:r>
                                  </m:sub>
                                </m:sSub>
                              </m:oMath>
                            </m:oMathPara>
                          </a14:m>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ctr"/>
                          <a:r>
                            <a:rPr lang="en-US" sz="1400" u="none" strike="noStrike">
                              <a:effectLst/>
                            </a:rPr>
                            <a:t>1.4</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1.4</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651888828"/>
                      </a:ext>
                    </a:extLst>
                  </a:tr>
                  <a:tr h="200025">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acc>
                                      <m:accPr>
                                        <m:chr m:val="̇"/>
                                        <m:ctrlPr>
                                          <a:rPr lang="en-US" sz="1400" i="1">
                                            <a:effectLst/>
                                            <a:latin typeface="Cambria Math" panose="02040503050406030204" pitchFamily="18" charset="0"/>
                                          </a:rPr>
                                        </m:ctrlPr>
                                      </m:accPr>
                                      <m:e>
                                        <m:r>
                                          <a:rPr lang="en-US" sz="1400">
                                            <a:effectLst/>
                                            <a:latin typeface="Cambria Math" panose="02040503050406030204" pitchFamily="18" charset="0"/>
                                          </a:rPr>
                                          <m:t>𝒎</m:t>
                                        </m:r>
                                      </m:e>
                                    </m:acc>
                                  </m:e>
                                  <m:sub>
                                    <m:r>
                                      <a:rPr lang="en-US" sz="1400">
                                        <a:effectLst/>
                                        <a:latin typeface="Cambria Math" panose="02040503050406030204" pitchFamily="18" charset="0"/>
                                      </a:rPr>
                                      <m:t>𝑻𝒖𝒓𝒃𝒊𝒏𝒆</m:t>
                                    </m:r>
                                  </m:sub>
                                </m:sSub>
                              </m:oMath>
                            </m:oMathPara>
                          </a14:m>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ctr"/>
                          <a:r>
                            <a:rPr lang="en-US" sz="1400" u="none" strike="noStrike">
                              <a:effectLst/>
                            </a:rPr>
                            <a:t>14.65</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8.7</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kg/s</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621657831"/>
                      </a:ext>
                    </a:extLst>
                  </a:tr>
                  <a:tr h="200025">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𝑻</m:t>
                                        </m:r>
                                      </m:e>
                                      <m:sub>
                                        <m:r>
                                          <a:rPr lang="en-US" sz="1400">
                                            <a:effectLst/>
                                            <a:latin typeface="Cambria Math" panose="02040503050406030204" pitchFamily="18" charset="0"/>
                                          </a:rPr>
                                          <m:t>𝑻𝒖𝒓𝒃𝒊𝒏𝒆</m:t>
                                        </m:r>
                                      </m:sub>
                                    </m:sSub>
                                  </m:e>
                                  <m:sub>
                                    <m:r>
                                      <a:rPr lang="en-US" sz="1400">
                                        <a:effectLst/>
                                        <a:latin typeface="Cambria Math" panose="02040503050406030204" pitchFamily="18" charset="0"/>
                                      </a:rPr>
                                      <m:t>𝒊𝒏</m:t>
                                    </m:r>
                                  </m:sub>
                                </m:sSub>
                              </m:oMath>
                            </m:oMathPara>
                          </a14:m>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ctr"/>
                          <a:r>
                            <a:rPr lang="en-US" sz="1400" u="none" strike="noStrike">
                              <a:effectLst/>
                            </a:rPr>
                            <a:t>318.28</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448.54</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K</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2189436789"/>
                      </a:ext>
                    </a:extLst>
                  </a:tr>
                  <a:tr h="200025">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𝜟</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𝑻</m:t>
                                    </m:r>
                                  </m:e>
                                  <m:sub>
                                    <m:r>
                                      <a:rPr lang="en-US" sz="1400">
                                        <a:effectLst/>
                                        <a:latin typeface="Cambria Math" panose="02040503050406030204" pitchFamily="18" charset="0"/>
                                      </a:rPr>
                                      <m:t>𝑻𝒖𝒓𝒃𝒊𝒏𝒆</m:t>
                                    </m:r>
                                  </m:sub>
                                </m:sSub>
                              </m:oMath>
                            </m:oMathPara>
                          </a14:m>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ctr"/>
                          <a:r>
                            <a:rPr lang="en-US" sz="1400" u="none" strike="noStrike">
                              <a:effectLst/>
                            </a:rPr>
                            <a:t>22.41</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24.83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dirty="0">
                              <a:effectLst/>
                            </a:rPr>
                            <a:t>K</a:t>
                          </a:r>
                          <a:endParaRPr lang="en-US" sz="1400" b="0" i="0" u="none" strike="noStrike" dirty="0">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4238984059"/>
                      </a:ext>
                    </a:extLst>
                  </a:tr>
                </a:tbl>
              </a:graphicData>
            </a:graphic>
          </p:graphicFrame>
        </mc:Choice>
        <mc:Fallback>
          <p:graphicFrame>
            <p:nvGraphicFramePr>
              <p:cNvPr id="14" name="Table 13">
                <a:extLst>
                  <a:ext uri="{FF2B5EF4-FFF2-40B4-BE49-F238E27FC236}">
                    <a16:creationId xmlns:a16="http://schemas.microsoft.com/office/drawing/2014/main" id="{758302CE-C746-438F-92DF-2015FF98E47A}"/>
                  </a:ext>
                </a:extLst>
              </p:cNvPr>
              <p:cNvGraphicFramePr>
                <a:graphicFrameLocks noGrp="1"/>
              </p:cNvGraphicFramePr>
              <p:nvPr>
                <p:extLst>
                  <p:ext uri="{D42A27DB-BD31-4B8C-83A1-F6EECF244321}">
                    <p14:modId xmlns:p14="http://schemas.microsoft.com/office/powerpoint/2010/main" val="1480123631"/>
                  </p:ext>
                </p:extLst>
              </p:nvPr>
            </p:nvGraphicFramePr>
            <p:xfrm>
              <a:off x="8577519" y="1509642"/>
              <a:ext cx="3475945" cy="4133280"/>
            </p:xfrm>
            <a:graphic>
              <a:graphicData uri="http://schemas.openxmlformats.org/drawingml/2006/table">
                <a:tbl>
                  <a:tblPr firstRow="1" firstCol="1">
                    <a:tableStyleId>{5C22544A-7EE6-4342-B048-85BDC9FD1C3A}</a:tableStyleId>
                  </a:tblPr>
                  <a:tblGrid>
                    <a:gridCol w="957245">
                      <a:extLst>
                        <a:ext uri="{9D8B030D-6E8A-4147-A177-3AD203B41FA5}">
                          <a16:colId xmlns:a16="http://schemas.microsoft.com/office/drawing/2014/main" val="1850193776"/>
                        </a:ext>
                      </a:extLst>
                    </a:gridCol>
                    <a:gridCol w="864260">
                      <a:extLst>
                        <a:ext uri="{9D8B030D-6E8A-4147-A177-3AD203B41FA5}">
                          <a16:colId xmlns:a16="http://schemas.microsoft.com/office/drawing/2014/main" val="2252069766"/>
                        </a:ext>
                      </a:extLst>
                    </a:gridCol>
                    <a:gridCol w="925991">
                      <a:extLst>
                        <a:ext uri="{9D8B030D-6E8A-4147-A177-3AD203B41FA5}">
                          <a16:colId xmlns:a16="http://schemas.microsoft.com/office/drawing/2014/main" val="2074880316"/>
                        </a:ext>
                      </a:extLst>
                    </a:gridCol>
                    <a:gridCol w="728449">
                      <a:extLst>
                        <a:ext uri="{9D8B030D-6E8A-4147-A177-3AD203B41FA5}">
                          <a16:colId xmlns:a16="http://schemas.microsoft.com/office/drawing/2014/main" val="1356149765"/>
                        </a:ext>
                      </a:extLst>
                    </a:gridCol>
                  </a:tblGrid>
                  <a:tr h="213360">
                    <a:tc>
                      <a:txBody>
                        <a:bodyPr/>
                        <a:lstStyle/>
                        <a:p>
                          <a:pPr algn="ctr" fontAlgn="ctr"/>
                          <a:r>
                            <a:rPr lang="en-US" sz="1400" u="none" strike="noStrike">
                              <a:effectLst/>
                            </a:rPr>
                            <a:t>Parameter</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Case 1</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Case 2</a:t>
                          </a:r>
                          <a:endParaRPr lang="en-US" sz="14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Units</a:t>
                          </a:r>
                          <a:endParaRPr lang="en-US" sz="1400" b="1"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2582642330"/>
                      </a:ext>
                    </a:extLst>
                  </a:tr>
                  <a:tr h="221488">
                    <a:tc>
                      <a:txBody>
                        <a:bodyPr/>
                        <a:lstStyle/>
                        <a:p>
                          <a:endParaRPr lang="en-US"/>
                        </a:p>
                      </a:txBody>
                      <a:tcPr marL="68580" marR="68580" marT="0" marB="0" anchor="ctr">
                        <a:blipFill>
                          <a:blip r:embed="rId3"/>
                          <a:stretch>
                            <a:fillRect l="-637" t="-122222" r="-266242" b="-1738889"/>
                          </a:stretch>
                        </a:blipFill>
                      </a:tcPr>
                    </a:tc>
                    <a:tc>
                      <a:txBody>
                        <a:bodyPr/>
                        <a:lstStyle/>
                        <a:p>
                          <a:pPr algn="ctr" fontAlgn="ctr"/>
                          <a:r>
                            <a:rPr lang="en-US" sz="1400" u="none" strike="noStrike">
                              <a:effectLst/>
                            </a:rPr>
                            <a:t>177.65</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dirty="0">
                              <a:effectLst/>
                            </a:rPr>
                            <a:t>214.66</a:t>
                          </a:r>
                          <a:endParaRPr lang="en-US" sz="14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MW</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2468775707"/>
                      </a:ext>
                    </a:extLst>
                  </a:tr>
                  <a:tr h="232474">
                    <a:tc>
                      <a:txBody>
                        <a:bodyPr/>
                        <a:lstStyle/>
                        <a:p>
                          <a:endParaRPr lang="en-US"/>
                        </a:p>
                      </a:txBody>
                      <a:tcPr marL="68580" marR="68580" marT="0" marB="0" anchor="ctr">
                        <a:blipFill>
                          <a:blip r:embed="rId3"/>
                          <a:stretch>
                            <a:fillRect l="-637" t="-205128" r="-266242" b="-1505128"/>
                          </a:stretch>
                        </a:blipFill>
                      </a:tcPr>
                    </a:tc>
                    <a:tc>
                      <a:txBody>
                        <a:bodyPr/>
                        <a:lstStyle/>
                        <a:p>
                          <a:pPr algn="ctr" fontAlgn="ctr"/>
                          <a:r>
                            <a:rPr lang="en-US" sz="1400" u="none" strike="noStrike">
                              <a:effectLst/>
                            </a:rPr>
                            <a:t>353.71</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400.16</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s</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4195747470"/>
                      </a:ext>
                    </a:extLst>
                  </a:tr>
                  <a:tr h="213360">
                    <a:tc>
                      <a:txBody>
                        <a:bodyPr/>
                        <a:lstStyle/>
                        <a:p>
                          <a:endParaRPr lang="en-US"/>
                        </a:p>
                      </a:txBody>
                      <a:tcPr marL="68580" marR="68580" marT="0" marB="0" anchor="ctr">
                        <a:blipFill>
                          <a:blip r:embed="rId3"/>
                          <a:stretch>
                            <a:fillRect l="-637" t="-340000" r="-266242" b="-1577143"/>
                          </a:stretch>
                        </a:blipFill>
                      </a:tcPr>
                    </a:tc>
                    <a:tc>
                      <a:txBody>
                        <a:bodyPr/>
                        <a:lstStyle/>
                        <a:p>
                          <a:pPr algn="ctr" fontAlgn="ctr"/>
                          <a:r>
                            <a:rPr lang="en-US" sz="1400" u="none" strike="noStrike">
                              <a:effectLst/>
                            </a:rPr>
                            <a:t>19.55</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17.43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kg/s</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295555862"/>
                      </a:ext>
                    </a:extLst>
                  </a:tr>
                  <a:tr h="262382">
                    <a:tc>
                      <a:txBody>
                        <a:bodyPr/>
                        <a:lstStyle/>
                        <a:p>
                          <a:endParaRPr lang="en-US"/>
                        </a:p>
                      </a:txBody>
                      <a:tcPr marL="68580" marR="68580" marT="0" marB="0" anchor="ctr">
                        <a:blipFill>
                          <a:blip r:embed="rId3"/>
                          <a:stretch>
                            <a:fillRect l="-637" t="-358140" r="-266242" b="-1183721"/>
                          </a:stretch>
                        </a:blipFill>
                      </a:tcPr>
                    </a:tc>
                    <a:tc>
                      <a:txBody>
                        <a:bodyPr/>
                        <a:lstStyle/>
                        <a:p>
                          <a:pPr algn="ctr" fontAlgn="ctr"/>
                          <a:r>
                            <a:rPr lang="en-US" sz="1400" u="none" strike="noStrike">
                              <a:effectLst/>
                            </a:rPr>
                            <a:t>2270.3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dirty="0">
                              <a:effectLst/>
                            </a:rPr>
                            <a:t>2850.83</a:t>
                          </a:r>
                          <a:endParaRPr lang="en-US" sz="14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K</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2855305771"/>
                      </a:ext>
                    </a:extLst>
                  </a:tr>
                  <a:tr h="213360">
                    <a:tc>
                      <a:txBody>
                        <a:bodyPr/>
                        <a:lstStyle/>
                        <a:p>
                          <a:endParaRPr lang="en-US"/>
                        </a:p>
                      </a:txBody>
                      <a:tcPr marL="68580" marR="68580" marT="0" marB="0" anchor="ctr">
                        <a:blipFill>
                          <a:blip r:embed="rId3"/>
                          <a:stretch>
                            <a:fillRect l="-637" t="-562857" r="-266242" b="-1354286"/>
                          </a:stretch>
                        </a:blipFill>
                      </a:tcPr>
                    </a:tc>
                    <a:tc>
                      <a:txBody>
                        <a:bodyPr/>
                        <a:lstStyle/>
                        <a:p>
                          <a:pPr algn="ctr" fontAlgn="ctr"/>
                          <a:r>
                            <a:rPr lang="en-US" sz="1400" u="none" strike="noStrike">
                              <a:effectLst/>
                            </a:rPr>
                            <a:t>2100.79</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dirty="0">
                              <a:effectLst/>
                            </a:rPr>
                            <a:t>2630.28</a:t>
                          </a:r>
                          <a:endParaRPr lang="en-US" sz="14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K</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271350715"/>
                      </a:ext>
                    </a:extLst>
                  </a:tr>
                  <a:tr h="235077">
                    <a:tc>
                      <a:txBody>
                        <a:bodyPr/>
                        <a:lstStyle/>
                        <a:p>
                          <a:endParaRPr lang="en-US"/>
                        </a:p>
                      </a:txBody>
                      <a:tcPr marL="68580" marR="68580" marT="0" marB="0" anchor="ctr">
                        <a:blipFill>
                          <a:blip r:embed="rId3"/>
                          <a:stretch>
                            <a:fillRect l="-637" t="-610526" r="-266242" b="-1147368"/>
                          </a:stretch>
                        </a:blipFill>
                      </a:tcPr>
                    </a:tc>
                    <a:tc>
                      <a:txBody>
                        <a:bodyPr/>
                        <a:lstStyle/>
                        <a:p>
                          <a:pPr algn="ctr" fontAlgn="ctr"/>
                          <a:r>
                            <a:rPr lang="en-US" sz="1400" u="none" strike="noStrike">
                              <a:effectLst/>
                            </a:rPr>
                            <a:t>435.3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550.42</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K</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897428412"/>
                      </a:ext>
                    </a:extLst>
                  </a:tr>
                  <a:tr h="262382">
                    <a:tc>
                      <a:txBody>
                        <a:bodyPr/>
                        <a:lstStyle/>
                        <a:p>
                          <a:endParaRPr lang="en-US"/>
                        </a:p>
                      </a:txBody>
                      <a:tcPr marL="68580" marR="68580" marT="0" marB="0" anchor="ctr">
                        <a:blipFill>
                          <a:blip r:embed="rId3"/>
                          <a:stretch>
                            <a:fillRect l="-637" t="-613636" r="-266242" b="-890909"/>
                          </a:stretch>
                        </a:blipFill>
                      </a:tcPr>
                    </a:tc>
                    <a:tc>
                      <a:txBody>
                        <a:bodyPr/>
                        <a:lstStyle/>
                        <a:p>
                          <a:pPr algn="ctr" fontAlgn="ctr"/>
                          <a:r>
                            <a:rPr lang="en-US" sz="1400" u="none" strike="noStrike">
                              <a:effectLst/>
                            </a:rPr>
                            <a:t>419.44</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595.01</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K</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157329532"/>
                      </a:ext>
                    </a:extLst>
                  </a:tr>
                  <a:tr h="244094">
                    <a:tc>
                      <a:txBody>
                        <a:bodyPr/>
                        <a:lstStyle/>
                        <a:p>
                          <a:endParaRPr lang="en-US"/>
                        </a:p>
                      </a:txBody>
                      <a:tcPr marL="68580" marR="68580" marT="0" marB="0" anchor="ctr">
                        <a:blipFill>
                          <a:blip r:embed="rId3"/>
                          <a:stretch>
                            <a:fillRect l="-637" t="-785000" r="-266242" b="-880000"/>
                          </a:stretch>
                        </a:blipFill>
                      </a:tcPr>
                    </a:tc>
                    <a:tc>
                      <a:txBody>
                        <a:bodyPr/>
                        <a:lstStyle/>
                        <a:p>
                          <a:pPr algn="ctr" fontAlgn="ctr"/>
                          <a:r>
                            <a:rPr lang="en-US" sz="1400" u="none" strike="noStrike">
                              <a:effectLst/>
                            </a:rPr>
                            <a:t>482.47</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440.09</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kW</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817887775"/>
                      </a:ext>
                    </a:extLst>
                  </a:tr>
                  <a:tr h="232474">
                    <a:tc>
                      <a:txBody>
                        <a:bodyPr/>
                        <a:lstStyle/>
                        <a:p>
                          <a:endParaRPr lang="en-US"/>
                        </a:p>
                      </a:txBody>
                      <a:tcPr marL="68580" marR="68580" marT="0" marB="0" anchor="ctr">
                        <a:blipFill>
                          <a:blip r:embed="rId3"/>
                          <a:stretch>
                            <a:fillRect l="-637" t="-931579" r="-266242" b="-826316"/>
                          </a:stretch>
                        </a:blipFill>
                      </a:tcPr>
                    </a:tc>
                    <a:tc>
                      <a:txBody>
                        <a:bodyPr/>
                        <a:lstStyle/>
                        <a:p>
                          <a:pPr algn="ctr" fontAlgn="ctr"/>
                          <a:r>
                            <a:rPr lang="en-US" sz="1400" u="none" strike="noStrike">
                              <a:effectLst/>
                            </a:rPr>
                            <a:t>83.1</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83.08</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807789377"/>
                      </a:ext>
                    </a:extLst>
                  </a:tr>
                  <a:tr h="261747">
                    <a:tc>
                      <a:txBody>
                        <a:bodyPr/>
                        <a:lstStyle/>
                        <a:p>
                          <a:endParaRPr lang="en-US"/>
                        </a:p>
                      </a:txBody>
                      <a:tcPr marL="68580" marR="68580" marT="0" marB="0" anchor="ctr">
                        <a:blipFill>
                          <a:blip r:embed="rId3"/>
                          <a:stretch>
                            <a:fillRect l="-637" t="-911628" r="-266242" b="-630233"/>
                          </a:stretch>
                        </a:blipFill>
                      </a:tcPr>
                    </a:tc>
                    <a:tc>
                      <a:txBody>
                        <a:bodyPr/>
                        <a:lstStyle/>
                        <a:p>
                          <a:pPr algn="ctr" fontAlgn="ctr"/>
                          <a:r>
                            <a:rPr lang="en-US" sz="1400" u="none" strike="noStrike">
                              <a:effectLst/>
                            </a:rPr>
                            <a:t>11.03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11.28</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MPa</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401659700"/>
                      </a:ext>
                    </a:extLst>
                  </a:tr>
                  <a:tr h="232474">
                    <a:tc>
                      <a:txBody>
                        <a:bodyPr/>
                        <a:lstStyle/>
                        <a:p>
                          <a:endParaRPr lang="en-US"/>
                        </a:p>
                      </a:txBody>
                      <a:tcPr marL="68580" marR="68580" marT="0" marB="0" anchor="ctr">
                        <a:blipFill>
                          <a:blip r:embed="rId3"/>
                          <a:stretch>
                            <a:fillRect l="-637" t="-1144737" r="-266242" b="-613158"/>
                          </a:stretch>
                        </a:blipFill>
                      </a:tcPr>
                    </a:tc>
                    <a:tc>
                      <a:txBody>
                        <a:bodyPr/>
                        <a:lstStyle/>
                        <a:p>
                          <a:pPr algn="ctr" fontAlgn="ctr"/>
                          <a:r>
                            <a:rPr lang="en-US" sz="1400" u="none" strike="noStrike">
                              <a:effectLst/>
                            </a:rPr>
                            <a:t>36602.72</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39451.63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RPM</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190664093"/>
                      </a:ext>
                    </a:extLst>
                  </a:tr>
                  <a:tr h="220091">
                    <a:tc>
                      <a:txBody>
                        <a:bodyPr/>
                        <a:lstStyle/>
                        <a:p>
                          <a:endParaRPr lang="en-US"/>
                        </a:p>
                      </a:txBody>
                      <a:tcPr marL="68580" marR="68580" marT="0" marB="0" anchor="ctr">
                        <a:blipFill>
                          <a:blip r:embed="rId3"/>
                          <a:stretch>
                            <a:fillRect l="-637" t="-1313889" r="-266242" b="-547222"/>
                          </a:stretch>
                        </a:blipFill>
                      </a:tcPr>
                    </a:tc>
                    <a:tc>
                      <a:txBody>
                        <a:bodyPr/>
                        <a:lstStyle/>
                        <a:p>
                          <a:pPr algn="ctr" fontAlgn="ctr"/>
                          <a:r>
                            <a:rPr lang="en-US" sz="1400" u="none" strike="noStrike">
                              <a:effectLst/>
                            </a:rPr>
                            <a:t>580.61</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529.72</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kW</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778179106"/>
                      </a:ext>
                    </a:extLst>
                  </a:tr>
                  <a:tr h="213360">
                    <a:tc>
                      <a:txBody>
                        <a:bodyPr/>
                        <a:lstStyle/>
                        <a:p>
                          <a:endParaRPr lang="en-US"/>
                        </a:p>
                      </a:txBody>
                      <a:tcPr marL="68580" marR="68580" marT="0" marB="0" anchor="ctr">
                        <a:blipFill>
                          <a:blip r:embed="rId3"/>
                          <a:stretch>
                            <a:fillRect l="-637" t="-1454286" r="-266242" b="-462857"/>
                          </a:stretch>
                        </a:blipFill>
                      </a:tcPr>
                    </a:tc>
                    <a:tc>
                      <a:txBody>
                        <a:bodyPr/>
                        <a:lstStyle/>
                        <a:p>
                          <a:pPr algn="ctr" fontAlgn="ctr"/>
                          <a:r>
                            <a:rPr lang="en-US" sz="1400" u="none" strike="noStrike">
                              <a:effectLst/>
                            </a:rPr>
                            <a:t>82.99</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82.15</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2962866520"/>
                      </a:ext>
                    </a:extLst>
                  </a:tr>
                  <a:tr h="213360">
                    <a:tc>
                      <a:txBody>
                        <a:bodyPr/>
                        <a:lstStyle/>
                        <a:p>
                          <a:endParaRPr lang="en-US"/>
                        </a:p>
                      </a:txBody>
                      <a:tcPr marL="68580" marR="68580" marT="0" marB="0" anchor="ctr">
                        <a:blipFill>
                          <a:blip r:embed="rId3"/>
                          <a:stretch>
                            <a:fillRect l="-637" t="-1554286" r="-266242" b="-362857"/>
                          </a:stretch>
                        </a:blipFill>
                      </a:tcPr>
                    </a:tc>
                    <a:tc>
                      <a:txBody>
                        <a:bodyPr/>
                        <a:lstStyle/>
                        <a:p>
                          <a:pPr algn="ctr" fontAlgn="ctr"/>
                          <a:r>
                            <a:rPr lang="en-US" sz="1400" u="none" strike="noStrike">
                              <a:effectLst/>
                            </a:rPr>
                            <a:t>1.4</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1.4</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651888828"/>
                      </a:ext>
                    </a:extLst>
                  </a:tr>
                  <a:tr h="213360">
                    <a:tc>
                      <a:txBody>
                        <a:bodyPr/>
                        <a:lstStyle/>
                        <a:p>
                          <a:endParaRPr lang="en-US"/>
                        </a:p>
                      </a:txBody>
                      <a:tcPr marL="68580" marR="68580" marT="0" marB="0" anchor="ctr">
                        <a:blipFill>
                          <a:blip r:embed="rId3"/>
                          <a:stretch>
                            <a:fillRect l="-637" t="-1654286" r="-266242" b="-262857"/>
                          </a:stretch>
                        </a:blipFill>
                      </a:tcPr>
                    </a:tc>
                    <a:tc>
                      <a:txBody>
                        <a:bodyPr/>
                        <a:lstStyle/>
                        <a:p>
                          <a:pPr algn="ctr" fontAlgn="ctr"/>
                          <a:r>
                            <a:rPr lang="en-US" sz="1400" u="none" strike="noStrike">
                              <a:effectLst/>
                            </a:rPr>
                            <a:t>14.65</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8.7</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kg/s</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621657831"/>
                      </a:ext>
                    </a:extLst>
                  </a:tr>
                  <a:tr h="235077">
                    <a:tc>
                      <a:txBody>
                        <a:bodyPr/>
                        <a:lstStyle/>
                        <a:p>
                          <a:endParaRPr lang="en-US"/>
                        </a:p>
                      </a:txBody>
                      <a:tcPr marL="68580" marR="68580" marT="0" marB="0" anchor="ctr">
                        <a:blipFill>
                          <a:blip r:embed="rId3"/>
                          <a:stretch>
                            <a:fillRect l="-637" t="-1574359" r="-266242" b="-135897"/>
                          </a:stretch>
                        </a:blipFill>
                      </a:tcPr>
                    </a:tc>
                    <a:tc>
                      <a:txBody>
                        <a:bodyPr/>
                        <a:lstStyle/>
                        <a:p>
                          <a:pPr algn="ctr" fontAlgn="ctr"/>
                          <a:r>
                            <a:rPr lang="en-US" sz="1400" u="none" strike="noStrike">
                              <a:effectLst/>
                            </a:rPr>
                            <a:t>318.28</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448.54</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K</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2189436789"/>
                      </a:ext>
                    </a:extLst>
                  </a:tr>
                  <a:tr h="213360">
                    <a:tc>
                      <a:txBody>
                        <a:bodyPr/>
                        <a:lstStyle/>
                        <a:p>
                          <a:endParaRPr lang="en-US"/>
                        </a:p>
                      </a:txBody>
                      <a:tcPr marL="68580" marR="68580" marT="0" marB="0" anchor="ctr">
                        <a:blipFill>
                          <a:blip r:embed="rId3"/>
                          <a:stretch>
                            <a:fillRect l="-637" t="-1865714" r="-266242" b="-51429"/>
                          </a:stretch>
                        </a:blipFill>
                      </a:tcPr>
                    </a:tc>
                    <a:tc>
                      <a:txBody>
                        <a:bodyPr/>
                        <a:lstStyle/>
                        <a:p>
                          <a:pPr algn="ctr" fontAlgn="ctr"/>
                          <a:r>
                            <a:rPr lang="en-US" sz="1400" u="none" strike="noStrike">
                              <a:effectLst/>
                            </a:rPr>
                            <a:t>22.41</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24.83</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dirty="0">
                              <a:effectLst/>
                            </a:rPr>
                            <a:t>K</a:t>
                          </a:r>
                          <a:endParaRPr lang="en-US" sz="1400" b="0" i="0" u="none" strike="noStrike" dirty="0">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4238984059"/>
                      </a:ext>
                    </a:extLst>
                  </a:tr>
                </a:tbl>
              </a:graphicData>
            </a:graphic>
          </p:graphicFrame>
        </mc:Fallback>
      </mc:AlternateContent>
      <p:pic>
        <p:nvPicPr>
          <p:cNvPr id="35" name="Picture 34">
            <a:extLst>
              <a:ext uri="{FF2B5EF4-FFF2-40B4-BE49-F238E27FC236}">
                <a16:creationId xmlns:a16="http://schemas.microsoft.com/office/drawing/2014/main" id="{50E5263C-0506-61FE-7AA7-83CECBD5AAC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859" y="1380931"/>
            <a:ext cx="3027092" cy="4870579"/>
          </a:xfrm>
          <a:prstGeom prst="rect">
            <a:avLst/>
          </a:prstGeom>
          <a:noFill/>
          <a:ln>
            <a:noFill/>
          </a:ln>
        </p:spPr>
      </p:pic>
      <p:sp>
        <p:nvSpPr>
          <p:cNvPr id="36" name="TextBox 35">
            <a:extLst>
              <a:ext uri="{FF2B5EF4-FFF2-40B4-BE49-F238E27FC236}">
                <a16:creationId xmlns:a16="http://schemas.microsoft.com/office/drawing/2014/main" id="{FC8A226F-5B53-6279-8E46-BE01A31B0C86}"/>
              </a:ext>
            </a:extLst>
          </p:cNvPr>
          <p:cNvSpPr txBox="1"/>
          <p:nvPr/>
        </p:nvSpPr>
        <p:spPr>
          <a:xfrm>
            <a:off x="1391382" y="1509642"/>
            <a:ext cx="1625501" cy="369332"/>
          </a:xfrm>
          <a:prstGeom prst="rect">
            <a:avLst/>
          </a:prstGeom>
          <a:noFill/>
        </p:spPr>
        <p:txBody>
          <a:bodyPr wrap="square" rtlCol="0">
            <a:spAutoFit/>
          </a:bodyPr>
          <a:lstStyle/>
          <a:p>
            <a:pPr algn="ctr"/>
            <a:r>
              <a:rPr lang="en-US" b="1" dirty="0">
                <a:solidFill>
                  <a:schemeClr val="bg2">
                    <a:lumMod val="10000"/>
                  </a:schemeClr>
                </a:solidFill>
              </a:rPr>
              <a:t>M-NTP PBM</a:t>
            </a:r>
          </a:p>
        </p:txBody>
      </p:sp>
      <p:sp>
        <p:nvSpPr>
          <p:cNvPr id="39" name="Rectangle: Rounded Corners 38">
            <a:extLst>
              <a:ext uri="{FF2B5EF4-FFF2-40B4-BE49-F238E27FC236}">
                <a16:creationId xmlns:a16="http://schemas.microsoft.com/office/drawing/2014/main" id="{64B7DF3D-BE96-C2AD-E95A-70D761815DE5}"/>
              </a:ext>
            </a:extLst>
          </p:cNvPr>
          <p:cNvSpPr/>
          <p:nvPr/>
        </p:nvSpPr>
        <p:spPr>
          <a:xfrm>
            <a:off x="1979650" y="6260739"/>
            <a:ext cx="6109991" cy="5467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t>Case 1 &amp; 2 anchor sizing, not performance; high pressure pyrolysis data and models are needed to refine.</a:t>
            </a:r>
          </a:p>
        </p:txBody>
      </p:sp>
    </p:spTree>
    <p:extLst>
      <p:ext uri="{BB962C8B-B14F-4D97-AF65-F5344CB8AC3E}">
        <p14:creationId xmlns:p14="http://schemas.microsoft.com/office/powerpoint/2010/main" val="286803811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CF723-D5E2-2B70-ECBE-B77B9437DA37}"/>
              </a:ext>
            </a:extLst>
          </p:cNvPr>
          <p:cNvSpPr>
            <a:spLocks noGrp="1"/>
          </p:cNvSpPr>
          <p:nvPr>
            <p:ph type="title"/>
          </p:nvPr>
        </p:nvSpPr>
        <p:spPr/>
        <p:txBody>
          <a:bodyPr/>
          <a:lstStyle/>
          <a:p>
            <a:r>
              <a:rPr lang="en-US" b="1" dirty="0"/>
              <a:t>M-NTP TRD Informed PBM Takeaways</a:t>
            </a:r>
          </a:p>
        </p:txBody>
      </p:sp>
      <p:sp>
        <p:nvSpPr>
          <p:cNvPr id="4" name="Text Placeholder 3">
            <a:extLst>
              <a:ext uri="{FF2B5EF4-FFF2-40B4-BE49-F238E27FC236}">
                <a16:creationId xmlns:a16="http://schemas.microsoft.com/office/drawing/2014/main" id="{40364D6E-30AF-0AC5-0D72-CE8DC658D18B}"/>
              </a:ext>
            </a:extLst>
          </p:cNvPr>
          <p:cNvSpPr>
            <a:spLocks noGrp="1"/>
          </p:cNvSpPr>
          <p:nvPr>
            <p:ph type="body" sz="quarter" idx="10"/>
          </p:nvPr>
        </p:nvSpPr>
        <p:spPr/>
        <p:txBody>
          <a:bodyPr/>
          <a:lstStyle/>
          <a:p>
            <a:r>
              <a:rPr lang="en-US" sz="2000" dirty="0"/>
              <a:t>How higher core temperature reshapes performance and hardware loads</a:t>
            </a:r>
          </a:p>
        </p:txBody>
      </p:sp>
      <p:sp>
        <p:nvSpPr>
          <p:cNvPr id="34" name="Content Placeholder 2">
            <a:extLst>
              <a:ext uri="{FF2B5EF4-FFF2-40B4-BE49-F238E27FC236}">
                <a16:creationId xmlns:a16="http://schemas.microsoft.com/office/drawing/2014/main" id="{950526FF-A59B-B92E-C3C2-467937D1CDBE}"/>
              </a:ext>
            </a:extLst>
          </p:cNvPr>
          <p:cNvSpPr txBox="1">
            <a:spLocks/>
          </p:cNvSpPr>
          <p:nvPr/>
        </p:nvSpPr>
        <p:spPr bwMode="auto">
          <a:xfrm>
            <a:off x="498476" y="1372642"/>
            <a:ext cx="11416716" cy="470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5000"/>
              </a:lnSpc>
              <a:spcBef>
                <a:spcPts val="1800"/>
              </a:spcBef>
              <a:spcAft>
                <a:spcPct val="0"/>
              </a:spcAft>
              <a:buClr>
                <a:schemeClr val="tx1"/>
              </a:buClr>
              <a:buFont typeface="Arial" panose="020B0604020202020204" pitchFamily="34" charset="0"/>
              <a:buChar char="•"/>
              <a:defRPr lang="en-US" sz="2800" kern="1200">
                <a:solidFill>
                  <a:srgbClr val="000000"/>
                </a:solidFill>
                <a:effectLst/>
                <a:latin typeface="+mn-lt"/>
                <a:ea typeface="+mn-ea"/>
                <a:cs typeface="+mn-cs"/>
              </a:defRPr>
            </a:lvl1pPr>
            <a:lvl2pPr marL="685800" indent="-228600" algn="l" rtl="0" eaLnBrk="0" fontAlgn="base" hangingPunct="0">
              <a:lnSpc>
                <a:spcPct val="95000"/>
              </a:lnSpc>
              <a:spcBef>
                <a:spcPts val="200"/>
              </a:spcBef>
              <a:spcAft>
                <a:spcPct val="0"/>
              </a:spcAft>
              <a:buClr>
                <a:schemeClr val="tx2"/>
              </a:buClr>
              <a:buFont typeface="Arial" panose="020B0604020202020204" pitchFamily="34" charset="0"/>
              <a:buChar char="-"/>
              <a:defRPr lang="en-US" sz="2400" kern="1200">
                <a:solidFill>
                  <a:srgbClr val="000000"/>
                </a:solidFill>
                <a:effectLst/>
                <a:latin typeface="+mn-lt"/>
                <a:ea typeface="+mn-ea"/>
                <a:cs typeface="+mn-cs"/>
              </a:defRPr>
            </a:lvl2pPr>
            <a:lvl3pPr marL="1143000" indent="-228600" algn="l" rtl="0" eaLnBrk="0" fontAlgn="base" hangingPunct="0">
              <a:lnSpc>
                <a:spcPct val="95000"/>
              </a:lnSpc>
              <a:spcBef>
                <a:spcPts val="500"/>
              </a:spcBef>
              <a:spcAft>
                <a:spcPct val="0"/>
              </a:spcAft>
              <a:buClr>
                <a:schemeClr val="tx2"/>
              </a:buClr>
              <a:buFont typeface="Wingdings" panose="05000000000000000000" pitchFamily="2" charset="2"/>
              <a:buChar char="§"/>
              <a:defRPr lang="en-US" sz="2000" kern="1200">
                <a:solidFill>
                  <a:srgbClr val="000000"/>
                </a:solidFill>
                <a:effectLst/>
                <a:latin typeface="+mn-lt"/>
                <a:ea typeface="+mn-ea"/>
                <a:cs typeface="+mn-cs"/>
              </a:defRPr>
            </a:lvl3pPr>
            <a:lvl4pPr marL="1600200" indent="-228600" algn="l" rtl="0" eaLnBrk="0" fontAlgn="base" hangingPunct="0">
              <a:lnSpc>
                <a:spcPct val="95000"/>
              </a:lnSpc>
              <a:spcBef>
                <a:spcPts val="500"/>
              </a:spcBef>
              <a:spcAft>
                <a:spcPct val="0"/>
              </a:spcAft>
              <a:buClr>
                <a:schemeClr val="tx1"/>
              </a:buClr>
              <a:buFont typeface="Arial" panose="020B0604020202020204" pitchFamily="34" charset="0"/>
              <a:buChar char="•"/>
              <a:defRPr kern="1200">
                <a:solidFill>
                  <a:srgbClr val="000000"/>
                </a:solidFill>
                <a:effectLst/>
                <a:latin typeface="+mn-lt"/>
                <a:ea typeface="+mn-ea"/>
                <a:cs typeface="+mn-cs"/>
              </a:defRPr>
            </a:lvl4pPr>
            <a:lvl5pPr marL="2057400" indent="-228600" algn="l" rtl="0" eaLnBrk="0" fontAlgn="base" hangingPunct="0">
              <a:lnSpc>
                <a:spcPct val="95000"/>
              </a:lnSpc>
              <a:spcBef>
                <a:spcPts val="500"/>
              </a:spcBef>
              <a:spcAft>
                <a:spcPct val="0"/>
              </a:spcAft>
              <a:buClr>
                <a:schemeClr val="tx1"/>
              </a:buClr>
              <a:buFont typeface="Arial" panose="020B0604020202020204" pitchFamily="34" charset="0"/>
              <a:buChar char="•"/>
              <a:defRPr kern="1200">
                <a:solidFill>
                  <a:srgbClr val="000000"/>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1800" b="1" dirty="0"/>
              <a:t>Assumption: </a:t>
            </a:r>
            <a:r>
              <a:rPr lang="en-US" sz="1800" dirty="0"/>
              <a:t>tables use frozen CH₄—no cracking, no coking—so ṁ and pump ΔP are high, Isp is the floor.</a:t>
            </a:r>
          </a:p>
          <a:p>
            <a:pPr>
              <a:lnSpc>
                <a:spcPct val="100000"/>
              </a:lnSpc>
              <a:spcBef>
                <a:spcPts val="600"/>
              </a:spcBef>
            </a:pPr>
            <a:r>
              <a:rPr lang="en-US" sz="1800" b="1" dirty="0"/>
              <a:t>If CH₄ cracks: </a:t>
            </a:r>
            <a:r>
              <a:rPr lang="en-US" sz="1800" dirty="0"/>
              <a:t>expect ↑ Isp, ↓ ṁ, new carbon/after‑burn risks; hardware loads shift.</a:t>
            </a:r>
          </a:p>
          <a:p>
            <a:pPr>
              <a:lnSpc>
                <a:spcPct val="100000"/>
              </a:lnSpc>
              <a:spcBef>
                <a:spcPts val="600"/>
              </a:spcBef>
            </a:pPr>
            <a:r>
              <a:rPr lang="en-US" sz="1800" b="1" dirty="0"/>
              <a:t>Sizing criteria: </a:t>
            </a:r>
            <a:r>
              <a:rPr lang="en-US" sz="1800" dirty="0"/>
              <a:t>Case 1 limits chamber temperature to 2100 K; Case 2 limits fuel to 2850 K, letting the chamber climb to 2630 K.</a:t>
            </a:r>
          </a:p>
          <a:p>
            <a:pPr>
              <a:lnSpc>
                <a:spcPct val="100000"/>
              </a:lnSpc>
              <a:spcBef>
                <a:spcPts val="600"/>
              </a:spcBef>
            </a:pPr>
            <a:r>
              <a:rPr lang="en-US" sz="1800" b="1" dirty="0"/>
              <a:t>Performance shift: </a:t>
            </a:r>
            <a:r>
              <a:rPr lang="en-US" sz="1800" dirty="0"/>
              <a:t>Case 2 gains ≈ +45 s Isp (400 s → 354 s) while total mass‑flow drops by ~2 kg s⁻¹ and reactor power rises by ~37 MW.</a:t>
            </a:r>
          </a:p>
          <a:p>
            <a:pPr>
              <a:lnSpc>
                <a:spcPct val="100000"/>
              </a:lnSpc>
              <a:spcBef>
                <a:spcPts val="600"/>
              </a:spcBef>
            </a:pPr>
            <a:r>
              <a:rPr lang="en-US" sz="1800" b="1" dirty="0"/>
              <a:t>Pump‑turbine balance: </a:t>
            </a:r>
            <a:r>
              <a:rPr lang="en-US" sz="1800" dirty="0"/>
              <a:t>Lower ṁ in Case 2 cuts pump work (440 kW vs 482 kW) but higher channel losses push system pressure to 11.3 MPa and turbopump speed to 39 k RPM.</a:t>
            </a:r>
          </a:p>
          <a:p>
            <a:pPr>
              <a:lnSpc>
                <a:spcPct val="100000"/>
              </a:lnSpc>
              <a:spcBef>
                <a:spcPts val="600"/>
              </a:spcBef>
            </a:pPr>
            <a:r>
              <a:rPr lang="en-US" sz="1800" b="1" dirty="0"/>
              <a:t>Critical‑point crossing: </a:t>
            </a:r>
            <a:r>
              <a:rPr lang="en-US" sz="1800" dirty="0"/>
              <a:t>Methane becomes super‑critical at regenerative cooling and moderator exits; equal branch flows keep the pressure split stable. </a:t>
            </a:r>
          </a:p>
          <a:p>
            <a:pPr>
              <a:lnSpc>
                <a:spcPct val="100000"/>
              </a:lnSpc>
              <a:spcBef>
                <a:spcPts val="600"/>
              </a:spcBef>
            </a:pPr>
            <a:r>
              <a:rPr lang="en-US" sz="1800" b="1" dirty="0"/>
              <a:t>Simplified loop: </a:t>
            </a:r>
            <a:r>
              <a:rPr lang="en-US" sz="1800" dirty="0"/>
              <a:t>No boost pump or turbine—states 2, 13, 14 are absent—reducing turbomachinery count but tightening pressure margins.</a:t>
            </a:r>
          </a:p>
        </p:txBody>
      </p:sp>
      <p:sp>
        <p:nvSpPr>
          <p:cNvPr id="6" name="Rectangle: Rounded Corners 5">
            <a:extLst>
              <a:ext uri="{FF2B5EF4-FFF2-40B4-BE49-F238E27FC236}">
                <a16:creationId xmlns:a16="http://schemas.microsoft.com/office/drawing/2014/main" id="{C531C0A2-0518-E112-0E55-84A0AA2C4D64}"/>
              </a:ext>
            </a:extLst>
          </p:cNvPr>
          <p:cNvSpPr/>
          <p:nvPr/>
        </p:nvSpPr>
        <p:spPr>
          <a:xfrm>
            <a:off x="2158128" y="5485358"/>
            <a:ext cx="8097411" cy="85307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Elevating core temperature delivers a ~13 % Isp boost and lighter flow, yet demands higher reactor power and system pressure—revealing the core trade between performance and structural/thermal headroom.</a:t>
            </a:r>
            <a:endParaRPr lang="en-US" i="1" dirty="0"/>
          </a:p>
        </p:txBody>
      </p:sp>
    </p:spTree>
    <p:extLst>
      <p:ext uri="{BB962C8B-B14F-4D97-AF65-F5344CB8AC3E}">
        <p14:creationId xmlns:p14="http://schemas.microsoft.com/office/powerpoint/2010/main" val="286065244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CF723-D5E2-2B70-ECBE-B77B9437DA37}"/>
              </a:ext>
            </a:extLst>
          </p:cNvPr>
          <p:cNvSpPr>
            <a:spLocks noGrp="1"/>
          </p:cNvSpPr>
          <p:nvPr>
            <p:ph type="title"/>
          </p:nvPr>
        </p:nvSpPr>
        <p:spPr/>
        <p:txBody>
          <a:bodyPr/>
          <a:lstStyle/>
          <a:p>
            <a:r>
              <a:rPr lang="en-US" b="1" dirty="0"/>
              <a:t>Conclusions and Future Work</a:t>
            </a:r>
          </a:p>
        </p:txBody>
      </p:sp>
      <p:sp>
        <p:nvSpPr>
          <p:cNvPr id="3" name="Content Placeholder 2">
            <a:extLst>
              <a:ext uri="{FF2B5EF4-FFF2-40B4-BE49-F238E27FC236}">
                <a16:creationId xmlns:a16="http://schemas.microsoft.com/office/drawing/2014/main" id="{6B120F22-B590-5551-BC82-6D6888F6F1FF}"/>
              </a:ext>
            </a:extLst>
          </p:cNvPr>
          <p:cNvSpPr>
            <a:spLocks noGrp="1"/>
          </p:cNvSpPr>
          <p:nvPr>
            <p:ph idx="1"/>
          </p:nvPr>
        </p:nvSpPr>
        <p:spPr>
          <a:xfrm>
            <a:off x="498475" y="1362108"/>
            <a:ext cx="11619268" cy="4866118"/>
          </a:xfrm>
        </p:spPr>
        <p:txBody>
          <a:bodyPr/>
          <a:lstStyle/>
          <a:p>
            <a:pPr marL="0" indent="0">
              <a:lnSpc>
                <a:spcPct val="100000"/>
              </a:lnSpc>
              <a:spcBef>
                <a:spcPts val="600"/>
              </a:spcBef>
              <a:buNone/>
            </a:pPr>
            <a:r>
              <a:rPr lang="en-US" sz="2000" b="1" dirty="0"/>
              <a:t>Conclusions</a:t>
            </a:r>
          </a:p>
          <a:p>
            <a:pPr>
              <a:lnSpc>
                <a:spcPct val="100000"/>
              </a:lnSpc>
              <a:spcBef>
                <a:spcPts val="600"/>
              </a:spcBef>
            </a:pPr>
            <a:r>
              <a:rPr lang="en-US" sz="1800" b="1" dirty="0"/>
              <a:t>Cycle viability: </a:t>
            </a:r>
            <a:r>
              <a:rPr lang="en-US" sz="1800" dirty="0"/>
              <a:t>M-NTP runs without a boost pump; engine sees pure methane up to the core inlet.</a:t>
            </a:r>
          </a:p>
          <a:p>
            <a:pPr>
              <a:lnSpc>
                <a:spcPct val="100000"/>
              </a:lnSpc>
              <a:spcBef>
                <a:spcPts val="600"/>
              </a:spcBef>
            </a:pPr>
            <a:r>
              <a:rPr lang="en-US" sz="1800" b="1" dirty="0"/>
              <a:t>Performance band: </a:t>
            </a:r>
            <a:r>
              <a:rPr lang="en-US" sz="1800" dirty="0"/>
              <a:t>With frozen flow, M‑NTP sits between A-NTP and LH₂/</a:t>
            </a:r>
            <a:r>
              <a:rPr lang="en-US" sz="1800" dirty="0" err="1"/>
              <a:t>LOx</a:t>
            </a:r>
            <a:r>
              <a:rPr lang="en-US" sz="1800" dirty="0"/>
              <a:t> chemical engines; cracking can lift Isp but raises reactor power need.</a:t>
            </a:r>
          </a:p>
          <a:p>
            <a:pPr>
              <a:lnSpc>
                <a:spcPct val="100000"/>
              </a:lnSpc>
              <a:spcBef>
                <a:spcPts val="600"/>
              </a:spcBef>
            </a:pPr>
            <a:r>
              <a:rPr lang="en-US" sz="1800" b="1" dirty="0"/>
              <a:t>Chemistry uncertainty: </a:t>
            </a:r>
            <a:r>
              <a:rPr lang="en-US" sz="1800" dirty="0"/>
              <a:t>5–7 MPa, </a:t>
            </a:r>
            <a:r>
              <a:rPr lang="el-GR" sz="1800" dirty="0">
                <a:latin typeface="Aptos Narrow" panose="020B0004020202020204" pitchFamily="34" charset="0"/>
              </a:rPr>
              <a:t>τ</a:t>
            </a:r>
            <a:r>
              <a:rPr lang="en-US" sz="1800" dirty="0"/>
              <a:t> &lt; 30 </a:t>
            </a:r>
            <a:r>
              <a:rPr lang="en-US" sz="1800" dirty="0" err="1"/>
              <a:t>ms</a:t>
            </a:r>
            <a:r>
              <a:rPr lang="en-US" sz="1800" dirty="0"/>
              <a:t> kinetics remain unvalidated—models diverge 10X in C₂H₂ yield, driving ±150 s Isp and ±40% ṁ design spread.</a:t>
            </a:r>
          </a:p>
          <a:p>
            <a:pPr>
              <a:lnSpc>
                <a:spcPct val="100000"/>
              </a:lnSpc>
              <a:spcBef>
                <a:spcPts val="600"/>
              </a:spcBef>
            </a:pPr>
            <a:r>
              <a:rPr lang="en-US" sz="1800" b="1" dirty="0"/>
              <a:t>Coking risk: </a:t>
            </a:r>
            <a:r>
              <a:rPr lang="en-US" sz="1800" dirty="0"/>
              <a:t>Carbon deposition is confined to temperature of 1200–2000 K, high pressure, slow‑flow pockets (channel exits, diverging nozzle); core and throat self‑clean above ≈2600 K.</a:t>
            </a:r>
          </a:p>
          <a:p>
            <a:pPr marL="0" indent="0">
              <a:lnSpc>
                <a:spcPct val="100000"/>
              </a:lnSpc>
              <a:spcBef>
                <a:spcPts val="600"/>
              </a:spcBef>
              <a:buNone/>
            </a:pPr>
            <a:r>
              <a:rPr lang="en-US" sz="2000" b="1" dirty="0"/>
              <a:t>Future Work</a:t>
            </a:r>
          </a:p>
          <a:p>
            <a:pPr>
              <a:lnSpc>
                <a:spcPct val="100000"/>
              </a:lnSpc>
              <a:spcBef>
                <a:spcPts val="600"/>
              </a:spcBef>
            </a:pPr>
            <a:r>
              <a:rPr lang="en-US" sz="1800" dirty="0"/>
              <a:t>High pressure, millisecond shock‑tube tests at 2500 – 300 K &amp; 5–7 MPa to anchor CH₄ → C₂H₂ kinetics and after‑burn detonation boost/threat.</a:t>
            </a:r>
          </a:p>
          <a:p>
            <a:pPr>
              <a:lnSpc>
                <a:spcPct val="100000"/>
              </a:lnSpc>
              <a:spcBef>
                <a:spcPts val="600"/>
              </a:spcBef>
            </a:pPr>
            <a:r>
              <a:rPr lang="en-US" sz="1800" dirty="0"/>
              <a:t>Reacting‑flow upgrade to X‑NTP—embed validated kinetics for coupled performance‑coking predictions.</a:t>
            </a:r>
          </a:p>
          <a:p>
            <a:pPr>
              <a:lnSpc>
                <a:spcPct val="100000"/>
              </a:lnSpc>
              <a:spcBef>
                <a:spcPts val="600"/>
              </a:spcBef>
            </a:pPr>
            <a:r>
              <a:rPr lang="en-US" sz="1800" dirty="0"/>
              <a:t>Transient start‑up &amp; shutdown studies to test turbine power margin and injector ΔP strategy.</a:t>
            </a:r>
          </a:p>
          <a:p>
            <a:pPr>
              <a:lnSpc>
                <a:spcPct val="100000"/>
              </a:lnSpc>
              <a:spcBef>
                <a:spcPts val="600"/>
              </a:spcBef>
            </a:pPr>
            <a:r>
              <a:rPr lang="en-US" sz="1800" dirty="0"/>
              <a:t>Nozzle materials campaign targeting carbon/metal spall erosion in the diverging cone.</a:t>
            </a:r>
          </a:p>
        </p:txBody>
      </p:sp>
      <p:sp>
        <p:nvSpPr>
          <p:cNvPr id="4" name="Text Placeholder 3">
            <a:extLst>
              <a:ext uri="{FF2B5EF4-FFF2-40B4-BE49-F238E27FC236}">
                <a16:creationId xmlns:a16="http://schemas.microsoft.com/office/drawing/2014/main" id="{40364D6E-30AF-0AC5-0D72-CE8DC658D18B}"/>
              </a:ext>
            </a:extLst>
          </p:cNvPr>
          <p:cNvSpPr>
            <a:spLocks noGrp="1"/>
          </p:cNvSpPr>
          <p:nvPr>
            <p:ph type="body" sz="quarter" idx="10"/>
          </p:nvPr>
        </p:nvSpPr>
        <p:spPr/>
        <p:txBody>
          <a:bodyPr/>
          <a:lstStyle/>
          <a:p>
            <a:r>
              <a:rPr lang="en-US" sz="2000" dirty="0"/>
              <a:t>Path to a data‑driven, flight‑ready M‑NTP engine</a:t>
            </a:r>
          </a:p>
        </p:txBody>
      </p:sp>
      <p:sp>
        <p:nvSpPr>
          <p:cNvPr id="6" name="Rectangle: Rounded Corners 5">
            <a:extLst>
              <a:ext uri="{FF2B5EF4-FFF2-40B4-BE49-F238E27FC236}">
                <a16:creationId xmlns:a16="http://schemas.microsoft.com/office/drawing/2014/main" id="{19B62CDD-76DE-C599-44C0-77D6BA6245BA}"/>
              </a:ext>
            </a:extLst>
          </p:cNvPr>
          <p:cNvSpPr/>
          <p:nvPr/>
        </p:nvSpPr>
        <p:spPr>
          <a:xfrm>
            <a:off x="1995195" y="6228226"/>
            <a:ext cx="8201609" cy="52929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t>M‑NTP is promising but data‑limited: closing the high‑pressure pyrolysis gap is the next step to turn the broad design envelope into a flight‑ready engine.</a:t>
            </a:r>
          </a:p>
        </p:txBody>
      </p:sp>
    </p:spTree>
    <p:extLst>
      <p:ext uri="{BB962C8B-B14F-4D97-AF65-F5344CB8AC3E}">
        <p14:creationId xmlns:p14="http://schemas.microsoft.com/office/powerpoint/2010/main" val="3049306691"/>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69CDD53-89F1-BD52-3A36-208998447426}"/>
              </a:ext>
            </a:extLst>
          </p:cNvPr>
          <p:cNvSpPr>
            <a:spLocks noGrp="1"/>
          </p:cNvSpPr>
          <p:nvPr>
            <p:ph idx="1"/>
          </p:nvPr>
        </p:nvSpPr>
        <p:spPr>
          <a:xfrm>
            <a:off x="0" y="1425575"/>
            <a:ext cx="6096000" cy="4708525"/>
          </a:xfrm>
        </p:spPr>
        <p:txBody>
          <a:bodyPr anchor="t"/>
          <a:lstStyle/>
          <a:p>
            <a:pPr marL="0" marR="0" indent="0">
              <a:spcBef>
                <a:spcPts val="0"/>
              </a:spcBef>
              <a:spcAft>
                <a:spcPts val="0"/>
              </a:spcAft>
              <a:buNone/>
            </a:pPr>
            <a:r>
              <a:rPr lang="en-US" sz="1100" dirty="0">
                <a:effectLst/>
                <a:latin typeface="Times New Roman" panose="02020603050405020304" pitchFamily="18" charset="0"/>
                <a:ea typeface="Times New Roman" panose="02020603050405020304" pitchFamily="18" charset="0"/>
              </a:rPr>
              <a:t>[1] 	Robbins, W. H., and Finger, H. B., “An Historical Perspective of the NERVA Nuclear Rocket Engine Technology Program,” NASA Contractor Report NASA-CR-187154, Analytical Engineering Corporation, July 1991.</a:t>
            </a:r>
          </a:p>
          <a:p>
            <a:pPr marL="0" marR="0" indent="0">
              <a:spcBef>
                <a:spcPts val="0"/>
              </a:spcBef>
              <a:spcAft>
                <a:spcPts val="0"/>
              </a:spcAft>
              <a:buNone/>
            </a:pPr>
            <a:r>
              <a:rPr lang="en-US" sz="1100" dirty="0">
                <a:effectLst/>
                <a:latin typeface="Times New Roman" panose="02020603050405020304" pitchFamily="18" charset="0"/>
                <a:ea typeface="Times New Roman" panose="02020603050405020304" pitchFamily="18" charset="0"/>
              </a:rPr>
              <a:t>[2] 	</a:t>
            </a:r>
            <a:r>
              <a:rPr lang="en-US" sz="1100" dirty="0" err="1">
                <a:effectLst/>
                <a:latin typeface="Times New Roman" panose="02020603050405020304" pitchFamily="18" charset="0"/>
                <a:ea typeface="Times New Roman" panose="02020603050405020304" pitchFamily="18" charset="0"/>
              </a:rPr>
              <a:t>Linstrom</a:t>
            </a:r>
            <a:r>
              <a:rPr lang="en-US" sz="1100" dirty="0">
                <a:effectLst/>
                <a:latin typeface="Times New Roman" panose="02020603050405020304" pitchFamily="18" charset="0"/>
                <a:ea typeface="Times New Roman" panose="02020603050405020304" pitchFamily="18" charset="0"/>
              </a:rPr>
              <a:t>, P., “NIST Chemistry </a:t>
            </a:r>
            <a:r>
              <a:rPr lang="en-US" sz="1100" dirty="0" err="1">
                <a:effectLst/>
                <a:latin typeface="Times New Roman" panose="02020603050405020304" pitchFamily="18" charset="0"/>
                <a:ea typeface="Times New Roman" panose="02020603050405020304" pitchFamily="18" charset="0"/>
              </a:rPr>
              <a:t>WebBook</a:t>
            </a:r>
            <a:r>
              <a:rPr lang="en-US" sz="1100" dirty="0">
                <a:effectLst/>
                <a:latin typeface="Times New Roman" panose="02020603050405020304" pitchFamily="18" charset="0"/>
                <a:ea typeface="Times New Roman" panose="02020603050405020304" pitchFamily="18" charset="0"/>
              </a:rPr>
              <a:t>, NIST Standard Reference Database 69,” National Institute of Standards and Technology, 1997. https://doi.org/10.18434/T4D303</a:t>
            </a:r>
          </a:p>
          <a:p>
            <a:pPr marL="0" marR="0" indent="0">
              <a:spcBef>
                <a:spcPts val="0"/>
              </a:spcBef>
              <a:spcAft>
                <a:spcPts val="0"/>
              </a:spcAft>
              <a:buNone/>
            </a:pPr>
            <a:r>
              <a:rPr lang="en-US" sz="1100" dirty="0">
                <a:effectLst/>
                <a:latin typeface="Times New Roman" panose="02020603050405020304" pitchFamily="18" charset="0"/>
                <a:ea typeface="Times New Roman" panose="02020603050405020304" pitchFamily="18" charset="0"/>
              </a:rPr>
              <a:t>[3] 	</a:t>
            </a:r>
            <a:r>
              <a:rPr lang="en-US" sz="1100" dirty="0" err="1">
                <a:effectLst/>
                <a:latin typeface="Times New Roman" panose="02020603050405020304" pitchFamily="18" charset="0"/>
                <a:ea typeface="Times New Roman" panose="02020603050405020304" pitchFamily="18" charset="0"/>
              </a:rPr>
              <a:t>Emrich</a:t>
            </a:r>
            <a:r>
              <a:rPr lang="en-US" sz="1100" dirty="0">
                <a:effectLst/>
                <a:latin typeface="Times New Roman" panose="02020603050405020304" pitchFamily="18" charset="0"/>
                <a:ea typeface="Times New Roman" panose="02020603050405020304" pitchFamily="18" charset="0"/>
              </a:rPr>
              <a:t>, W., “Principles of Nuclear Rocket Propulsion,” Butterworth-Heinemann, an imprint of Elsevier, Oxford, United Kingdom, 2016.</a:t>
            </a:r>
          </a:p>
          <a:p>
            <a:pPr marL="0" marR="0" indent="0">
              <a:spcBef>
                <a:spcPts val="0"/>
              </a:spcBef>
              <a:spcAft>
                <a:spcPts val="0"/>
              </a:spcAft>
              <a:buNone/>
            </a:pPr>
            <a:r>
              <a:rPr lang="en-US" sz="1100" dirty="0">
                <a:effectLst/>
                <a:latin typeface="Times New Roman" panose="02020603050405020304" pitchFamily="18" charset="0"/>
                <a:ea typeface="Times New Roman" panose="02020603050405020304" pitchFamily="18" charset="0"/>
              </a:rPr>
              <a:t>[4] 	Gustafson, J., </a:t>
            </a:r>
            <a:r>
              <a:rPr lang="en-US" sz="1100" dirty="0" err="1">
                <a:effectLst/>
                <a:latin typeface="Times New Roman" panose="02020603050405020304" pitchFamily="18" charset="0"/>
                <a:ea typeface="Times New Roman" panose="02020603050405020304" pitchFamily="18" charset="0"/>
              </a:rPr>
              <a:t>Kreicicki</a:t>
            </a:r>
            <a:r>
              <a:rPr lang="en-US" sz="1100" dirty="0">
                <a:effectLst/>
                <a:latin typeface="Times New Roman" panose="02020603050405020304" pitchFamily="18" charset="0"/>
                <a:ea typeface="Times New Roman" panose="02020603050405020304" pitchFamily="18" charset="0"/>
              </a:rPr>
              <a:t>, M., Swanson, R., </a:t>
            </a:r>
            <a:r>
              <a:rPr lang="en-US" sz="1100" dirty="0" err="1">
                <a:effectLst/>
                <a:latin typeface="Times New Roman" panose="02020603050405020304" pitchFamily="18" charset="0"/>
                <a:ea typeface="Times New Roman" panose="02020603050405020304" pitchFamily="18" charset="0"/>
              </a:rPr>
              <a:t>Zilka</a:t>
            </a:r>
            <a:r>
              <a:rPr lang="en-US" sz="1100" dirty="0">
                <a:effectLst/>
                <a:latin typeface="Times New Roman" panose="02020603050405020304" pitchFamily="18" charset="0"/>
                <a:ea typeface="Times New Roman" panose="02020603050405020304" pitchFamily="18" charset="0"/>
              </a:rPr>
              <a:t>, B., and Witter, J. K., “Space Nuclear Propulsion Fuel and Moderator Development Plan Conceptual Testing Reference Design,” presented at the Nuclear Emerging </a:t>
            </a:r>
            <a:r>
              <a:rPr lang="en-US" sz="1100" dirty="0" err="1">
                <a:effectLst/>
                <a:latin typeface="Times New Roman" panose="02020603050405020304" pitchFamily="18" charset="0"/>
                <a:ea typeface="Times New Roman" panose="02020603050405020304" pitchFamily="18" charset="0"/>
              </a:rPr>
              <a:t>Techologies</a:t>
            </a:r>
            <a:r>
              <a:rPr lang="en-US" sz="1100" dirty="0">
                <a:effectLst/>
                <a:latin typeface="Times New Roman" panose="02020603050405020304" pitchFamily="18" charset="0"/>
                <a:ea typeface="Times New Roman" panose="02020603050405020304" pitchFamily="18" charset="0"/>
              </a:rPr>
              <a:t> for Space, Virtual Event, 2021.</a:t>
            </a:r>
          </a:p>
          <a:p>
            <a:pPr marL="0" marR="0" indent="0">
              <a:spcBef>
                <a:spcPts val="0"/>
              </a:spcBef>
              <a:spcAft>
                <a:spcPts val="0"/>
              </a:spcAft>
              <a:buNone/>
            </a:pPr>
            <a:r>
              <a:rPr lang="en-US" sz="1100" dirty="0">
                <a:effectLst/>
                <a:latin typeface="Times New Roman" panose="02020603050405020304" pitchFamily="18" charset="0"/>
                <a:ea typeface="Times New Roman" panose="02020603050405020304" pitchFamily="18" charset="0"/>
              </a:rPr>
              <a:t>[5] 	Nikitaeva, D., “Implications of Alternative In-Situ Propellants Used in Nuclear Thermal Propulsion Engines,” Dissertation. University of Alabama in Huntsville, Huntsville, AL, 2021.</a:t>
            </a:r>
          </a:p>
          <a:p>
            <a:pPr marL="0" marR="0" indent="0">
              <a:spcBef>
                <a:spcPts val="0"/>
              </a:spcBef>
              <a:spcAft>
                <a:spcPts val="0"/>
              </a:spcAft>
              <a:buNone/>
            </a:pPr>
            <a:r>
              <a:rPr lang="en-US" sz="1100" dirty="0">
                <a:effectLst/>
                <a:latin typeface="Times New Roman" panose="02020603050405020304" pitchFamily="18" charset="0"/>
                <a:ea typeface="Times New Roman" panose="02020603050405020304" pitchFamily="18" charset="0"/>
              </a:rPr>
              <a:t>[6] 	Nikitaeva, D., and Thomas, D. L., “Alternative Propellant Nuclear Thermal Propulsion Engine Architectures,” </a:t>
            </a:r>
            <a:r>
              <a:rPr lang="en-US" sz="1100" i="1" dirty="0">
                <a:effectLst/>
                <a:latin typeface="Times New Roman" panose="02020603050405020304" pitchFamily="18" charset="0"/>
                <a:ea typeface="Times New Roman" panose="02020603050405020304" pitchFamily="18" charset="0"/>
              </a:rPr>
              <a:t>Journal of Spacecraft and Rockets</a:t>
            </a:r>
            <a:r>
              <a:rPr lang="en-US" sz="1100" dirty="0">
                <a:effectLst/>
                <a:latin typeface="Times New Roman" panose="02020603050405020304" pitchFamily="18" charset="0"/>
                <a:ea typeface="Times New Roman" panose="02020603050405020304" pitchFamily="18" charset="0"/>
              </a:rPr>
              <a:t>, 2022, pp. 1–11. https://doi.org/10.2514/1.A35289</a:t>
            </a:r>
          </a:p>
          <a:p>
            <a:pPr marL="0" marR="0" indent="0">
              <a:spcBef>
                <a:spcPts val="0"/>
              </a:spcBef>
              <a:spcAft>
                <a:spcPts val="0"/>
              </a:spcAft>
              <a:buNone/>
            </a:pPr>
            <a:r>
              <a:rPr lang="en-US" sz="1100" dirty="0">
                <a:effectLst/>
                <a:latin typeface="Times New Roman" panose="02020603050405020304" pitchFamily="18" charset="0"/>
                <a:ea typeface="Times New Roman" panose="02020603050405020304" pitchFamily="18" charset="0"/>
              </a:rPr>
              <a:t>[7] 	Nikitaeva, D., Smith, C. D., and Duchek, M., “Engine Cycle Comparison for Alternative Propellant Nuclear Thermal Propulsion Engines,” presented at the ASCEND 2023, Las Vegas, Nevada, 2023. https://doi.org/10.2514/6.2023-4715</a:t>
            </a:r>
          </a:p>
          <a:p>
            <a:pPr marL="0" marR="0" indent="0">
              <a:spcBef>
                <a:spcPts val="0"/>
              </a:spcBef>
              <a:spcAft>
                <a:spcPts val="0"/>
              </a:spcAft>
              <a:buNone/>
            </a:pPr>
            <a:r>
              <a:rPr lang="en-US" sz="1100" dirty="0">
                <a:effectLst/>
                <a:latin typeface="Times New Roman" panose="02020603050405020304" pitchFamily="18" charset="0"/>
                <a:ea typeface="Times New Roman" panose="02020603050405020304" pitchFamily="18" charset="0"/>
              </a:rPr>
              <a:t>[8] 	</a:t>
            </a:r>
            <a:r>
              <a:rPr lang="en-US" sz="1100" dirty="0" err="1">
                <a:effectLst/>
                <a:latin typeface="Times New Roman" panose="02020603050405020304" pitchFamily="18" charset="0"/>
                <a:ea typeface="Times New Roman" panose="02020603050405020304" pitchFamily="18" charset="0"/>
              </a:rPr>
              <a:t>Selcow</a:t>
            </a:r>
            <a:r>
              <a:rPr lang="en-US" sz="1100" dirty="0">
                <a:effectLst/>
                <a:latin typeface="Times New Roman" panose="02020603050405020304" pitchFamily="18" charset="0"/>
                <a:ea typeface="Times New Roman" panose="02020603050405020304" pitchFamily="18" charset="0"/>
              </a:rPr>
              <a:t>, E. C., Davis, R. E., Perkins, K. R., </a:t>
            </a:r>
            <a:r>
              <a:rPr lang="en-US" sz="1100" dirty="0" err="1">
                <a:effectLst/>
                <a:latin typeface="Times New Roman" panose="02020603050405020304" pitchFamily="18" charset="0"/>
                <a:ea typeface="Times New Roman" panose="02020603050405020304" pitchFamily="18" charset="0"/>
              </a:rPr>
              <a:t>Ludewig</a:t>
            </a:r>
            <a:r>
              <a:rPr lang="en-US" sz="1100" dirty="0">
                <a:effectLst/>
                <a:latin typeface="Times New Roman" panose="02020603050405020304" pitchFamily="18" charset="0"/>
                <a:ea typeface="Times New Roman" panose="02020603050405020304" pitchFamily="18" charset="0"/>
              </a:rPr>
              <a:t>, H., and </a:t>
            </a:r>
            <a:r>
              <a:rPr lang="en-US" sz="1100" dirty="0" err="1">
                <a:effectLst/>
                <a:latin typeface="Times New Roman" panose="02020603050405020304" pitchFamily="18" charset="0"/>
                <a:ea typeface="Times New Roman" panose="02020603050405020304" pitchFamily="18" charset="0"/>
              </a:rPr>
              <a:t>Cerbone</a:t>
            </a:r>
            <a:r>
              <a:rPr lang="en-US" sz="1100" dirty="0">
                <a:effectLst/>
                <a:latin typeface="Times New Roman" panose="02020603050405020304" pitchFamily="18" charset="0"/>
                <a:ea typeface="Times New Roman" panose="02020603050405020304" pitchFamily="18" charset="0"/>
              </a:rPr>
              <a:t>, R. J., “Assessment of the Use of H2, CH4, NH3, and CO2 as NTR Propellants,” In </a:t>
            </a:r>
            <a:r>
              <a:rPr lang="en-US" sz="1100" i="1" dirty="0">
                <a:effectLst/>
                <a:latin typeface="Times New Roman" panose="02020603050405020304" pitchFamily="18" charset="0"/>
                <a:ea typeface="Times New Roman" panose="02020603050405020304" pitchFamily="18" charset="0"/>
              </a:rPr>
              <a:t>Proceedings of the ninth symposium on space nuclear power systems</a:t>
            </a:r>
            <a:r>
              <a:rPr lang="en-US" sz="1100" dirty="0">
                <a:effectLst/>
                <a:latin typeface="Times New Roman" panose="02020603050405020304" pitchFamily="18" charset="0"/>
                <a:ea typeface="Times New Roman" panose="02020603050405020304" pitchFamily="18" charset="0"/>
              </a:rPr>
              <a:t>, Vol. 246, Albuquerque, New Mexico (USA), 1992, pp. 721–727. https://doi.org/10.1063/1.41867</a:t>
            </a:r>
          </a:p>
          <a:p>
            <a:pPr marL="0" marR="0" indent="0">
              <a:spcBef>
                <a:spcPts val="0"/>
              </a:spcBef>
              <a:spcAft>
                <a:spcPts val="0"/>
              </a:spcAft>
              <a:buNone/>
            </a:pPr>
            <a:r>
              <a:rPr lang="en-US" sz="1100" dirty="0">
                <a:effectLst/>
                <a:latin typeface="Times New Roman" panose="02020603050405020304" pitchFamily="18" charset="0"/>
                <a:ea typeface="Times New Roman" panose="02020603050405020304" pitchFamily="18" charset="0"/>
              </a:rPr>
              <a:t>[9] 	Joyner, C. R., </a:t>
            </a:r>
            <a:r>
              <a:rPr lang="en-US" sz="1100" dirty="0" err="1">
                <a:effectLst/>
                <a:latin typeface="Times New Roman" panose="02020603050405020304" pitchFamily="18" charset="0"/>
                <a:ea typeface="Times New Roman" panose="02020603050405020304" pitchFamily="18" charset="0"/>
              </a:rPr>
              <a:t>Eades</a:t>
            </a:r>
            <a:r>
              <a:rPr lang="en-US" sz="1100" dirty="0">
                <a:effectLst/>
                <a:latin typeface="Times New Roman" panose="02020603050405020304" pitchFamily="18" charset="0"/>
                <a:ea typeface="Times New Roman" panose="02020603050405020304" pitchFamily="18" charset="0"/>
              </a:rPr>
              <a:t>, M., Horton, J., Jennings, T., </a:t>
            </a:r>
            <a:r>
              <a:rPr lang="en-US" sz="1100" dirty="0" err="1">
                <a:effectLst/>
                <a:latin typeface="Times New Roman" panose="02020603050405020304" pitchFamily="18" charset="0"/>
                <a:ea typeface="Times New Roman" panose="02020603050405020304" pitchFamily="18" charset="0"/>
              </a:rPr>
              <a:t>Kokan</a:t>
            </a:r>
            <a:r>
              <a:rPr lang="en-US" sz="1100" dirty="0">
                <a:effectLst/>
                <a:latin typeface="Times New Roman" panose="02020603050405020304" pitchFamily="18" charset="0"/>
                <a:ea typeface="Times New Roman" panose="02020603050405020304" pitchFamily="18" charset="0"/>
              </a:rPr>
              <a:t>, T., </a:t>
            </a:r>
            <a:r>
              <a:rPr lang="en-US" sz="1100" dirty="0" err="1">
                <a:effectLst/>
                <a:latin typeface="Times New Roman" panose="02020603050405020304" pitchFamily="18" charset="0"/>
                <a:ea typeface="Times New Roman" panose="02020603050405020304" pitchFamily="18" charset="0"/>
              </a:rPr>
              <a:t>Levack</a:t>
            </a:r>
            <a:r>
              <a:rPr lang="en-US" sz="1100" dirty="0">
                <a:effectLst/>
                <a:latin typeface="Times New Roman" panose="02020603050405020304" pitchFamily="18" charset="0"/>
                <a:ea typeface="Times New Roman" panose="02020603050405020304" pitchFamily="18" charset="0"/>
              </a:rPr>
              <a:t>, D. J. H., </a:t>
            </a:r>
            <a:r>
              <a:rPr lang="en-US" sz="1100" dirty="0" err="1">
                <a:effectLst/>
                <a:latin typeface="Times New Roman" panose="02020603050405020304" pitchFamily="18" charset="0"/>
                <a:ea typeface="Times New Roman" panose="02020603050405020304" pitchFamily="18" charset="0"/>
              </a:rPr>
              <a:t>Muzek</a:t>
            </a:r>
            <a:r>
              <a:rPr lang="en-US" sz="1100" dirty="0">
                <a:effectLst/>
                <a:latin typeface="Times New Roman" panose="02020603050405020304" pitchFamily="18" charset="0"/>
                <a:ea typeface="Times New Roman" panose="02020603050405020304" pitchFamily="18" charset="0"/>
              </a:rPr>
              <a:t>, B. J., and Reynolds, C. B., “LEU NTP Engine System Trades and Mission Options,” </a:t>
            </a:r>
            <a:r>
              <a:rPr lang="en-US" sz="1100" i="1" dirty="0">
                <a:effectLst/>
                <a:latin typeface="Times New Roman" panose="02020603050405020304" pitchFamily="18" charset="0"/>
                <a:ea typeface="Times New Roman" panose="02020603050405020304" pitchFamily="18" charset="0"/>
              </a:rPr>
              <a:t>Nuclear Technology</a:t>
            </a:r>
            <a:r>
              <a:rPr lang="en-US" sz="1100" dirty="0">
                <a:effectLst/>
                <a:latin typeface="Times New Roman" panose="02020603050405020304" pitchFamily="18" charset="0"/>
                <a:ea typeface="Times New Roman" panose="02020603050405020304" pitchFamily="18" charset="0"/>
              </a:rPr>
              <a:t>, Vol. 206, No. 8, 2020, pp. 1140–1154. https://doi.org/10.1080/00295450.2019.1706982</a:t>
            </a:r>
          </a:p>
          <a:p>
            <a:pPr marL="0" marR="0" indent="0">
              <a:spcBef>
                <a:spcPts val="0"/>
              </a:spcBef>
              <a:spcAft>
                <a:spcPts val="0"/>
              </a:spcAft>
              <a:buNone/>
            </a:pPr>
            <a:r>
              <a:rPr lang="en-US" sz="1100" dirty="0">
                <a:effectLst/>
                <a:latin typeface="Times New Roman" panose="02020603050405020304" pitchFamily="18" charset="0"/>
                <a:ea typeface="Times New Roman" panose="02020603050405020304" pitchFamily="18" charset="0"/>
              </a:rPr>
              <a:t>[10] 	Stephens, J., and Johnson, W., “Cryogenic Fluid Management - Technology Development Roadmaps,” Huntsville, AL, Apr 04 2017.</a:t>
            </a:r>
          </a:p>
          <a:p>
            <a:pPr marL="0" indent="0">
              <a:spcBef>
                <a:spcPts val="0"/>
              </a:spcBef>
              <a:spcAft>
                <a:spcPts val="400"/>
              </a:spcAft>
              <a:buNone/>
              <a:defRPr/>
            </a:pPr>
            <a:endParaRPr lang="en-US" sz="1000" b="0" i="0" u="none" strike="noStrike" baseline="0" dirty="0">
              <a:solidFill>
                <a:srgbClr val="000000"/>
              </a:solidFill>
              <a:latin typeface="Times New Roman" panose="02020603050405020304" pitchFamily="18" charset="0"/>
            </a:endParaRPr>
          </a:p>
        </p:txBody>
      </p:sp>
      <p:sp>
        <p:nvSpPr>
          <p:cNvPr id="7" name="Title 1">
            <a:extLst>
              <a:ext uri="{FF2B5EF4-FFF2-40B4-BE49-F238E27FC236}">
                <a16:creationId xmlns:a16="http://schemas.microsoft.com/office/drawing/2014/main" id="{4A405B06-C9E5-7D60-9302-4107CE88AB21}"/>
              </a:ext>
            </a:extLst>
          </p:cNvPr>
          <p:cNvSpPr>
            <a:spLocks noGrp="1"/>
          </p:cNvSpPr>
          <p:nvPr>
            <p:ph type="title"/>
          </p:nvPr>
        </p:nvSpPr>
        <p:spPr>
          <a:xfrm>
            <a:off x="498475" y="365126"/>
            <a:ext cx="11214100" cy="739774"/>
          </a:xfrm>
        </p:spPr>
        <p:txBody>
          <a:bodyPr/>
          <a:lstStyle/>
          <a:p>
            <a:pPr algn="ctr"/>
            <a:r>
              <a:rPr lang="en-US" b="1" dirty="0"/>
              <a:t>References</a:t>
            </a:r>
          </a:p>
        </p:txBody>
      </p:sp>
      <p:sp>
        <p:nvSpPr>
          <p:cNvPr id="2" name="Content Placeholder 4">
            <a:extLst>
              <a:ext uri="{FF2B5EF4-FFF2-40B4-BE49-F238E27FC236}">
                <a16:creationId xmlns:a16="http://schemas.microsoft.com/office/drawing/2014/main" id="{00DF6B6D-0E19-0A9A-936E-18737B83BB37}"/>
              </a:ext>
            </a:extLst>
          </p:cNvPr>
          <p:cNvSpPr txBox="1">
            <a:spLocks/>
          </p:cNvSpPr>
          <p:nvPr/>
        </p:nvSpPr>
        <p:spPr bwMode="auto">
          <a:xfrm>
            <a:off x="6096000" y="1425575"/>
            <a:ext cx="60960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5000"/>
              </a:lnSpc>
              <a:spcBef>
                <a:spcPts val="1800"/>
              </a:spcBef>
              <a:spcAft>
                <a:spcPct val="0"/>
              </a:spcAft>
              <a:buClr>
                <a:schemeClr val="tx1"/>
              </a:buClr>
              <a:buFont typeface="Arial" panose="020B0604020202020204" pitchFamily="34" charset="0"/>
              <a:buChar char="•"/>
              <a:defRPr lang="en-US" sz="2800" kern="1200">
                <a:solidFill>
                  <a:srgbClr val="000000"/>
                </a:solidFill>
                <a:effectLst/>
                <a:latin typeface="+mn-lt"/>
                <a:ea typeface="+mn-ea"/>
                <a:cs typeface="+mn-cs"/>
              </a:defRPr>
            </a:lvl1pPr>
            <a:lvl2pPr marL="685800" indent="-228600" algn="l" rtl="0" eaLnBrk="0" fontAlgn="base" hangingPunct="0">
              <a:lnSpc>
                <a:spcPct val="95000"/>
              </a:lnSpc>
              <a:spcBef>
                <a:spcPts val="200"/>
              </a:spcBef>
              <a:spcAft>
                <a:spcPct val="0"/>
              </a:spcAft>
              <a:buClr>
                <a:schemeClr val="tx2"/>
              </a:buClr>
              <a:buFont typeface="Arial" panose="020B0604020202020204" pitchFamily="34" charset="0"/>
              <a:buChar char="-"/>
              <a:defRPr lang="en-US" sz="2400" kern="1200">
                <a:solidFill>
                  <a:srgbClr val="000000"/>
                </a:solidFill>
                <a:effectLst/>
                <a:latin typeface="+mn-lt"/>
                <a:ea typeface="+mn-ea"/>
                <a:cs typeface="+mn-cs"/>
              </a:defRPr>
            </a:lvl2pPr>
            <a:lvl3pPr marL="1143000" indent="-228600" algn="l" rtl="0" eaLnBrk="0" fontAlgn="base" hangingPunct="0">
              <a:lnSpc>
                <a:spcPct val="95000"/>
              </a:lnSpc>
              <a:spcBef>
                <a:spcPts val="500"/>
              </a:spcBef>
              <a:spcAft>
                <a:spcPct val="0"/>
              </a:spcAft>
              <a:buClr>
                <a:schemeClr val="tx2"/>
              </a:buClr>
              <a:buFont typeface="Wingdings" panose="05000000000000000000" pitchFamily="2" charset="2"/>
              <a:buChar char="§"/>
              <a:defRPr lang="en-US" sz="2000" kern="1200">
                <a:solidFill>
                  <a:srgbClr val="000000"/>
                </a:solidFill>
                <a:effectLst/>
                <a:latin typeface="+mn-lt"/>
                <a:ea typeface="+mn-ea"/>
                <a:cs typeface="+mn-cs"/>
              </a:defRPr>
            </a:lvl3pPr>
            <a:lvl4pPr marL="1600200" indent="-228600" algn="l" rtl="0" eaLnBrk="0" fontAlgn="base" hangingPunct="0">
              <a:lnSpc>
                <a:spcPct val="95000"/>
              </a:lnSpc>
              <a:spcBef>
                <a:spcPts val="500"/>
              </a:spcBef>
              <a:spcAft>
                <a:spcPct val="0"/>
              </a:spcAft>
              <a:buClr>
                <a:schemeClr val="tx1"/>
              </a:buClr>
              <a:buFont typeface="Arial" panose="020B0604020202020204" pitchFamily="34" charset="0"/>
              <a:buChar char="•"/>
              <a:defRPr kern="1200">
                <a:solidFill>
                  <a:srgbClr val="000000"/>
                </a:solidFill>
                <a:effectLst/>
                <a:latin typeface="+mn-lt"/>
                <a:ea typeface="+mn-ea"/>
                <a:cs typeface="+mn-cs"/>
              </a:defRPr>
            </a:lvl4pPr>
            <a:lvl5pPr marL="2057400" indent="-228600" algn="l" rtl="0" eaLnBrk="0" fontAlgn="base" hangingPunct="0">
              <a:lnSpc>
                <a:spcPct val="95000"/>
              </a:lnSpc>
              <a:spcBef>
                <a:spcPts val="500"/>
              </a:spcBef>
              <a:spcAft>
                <a:spcPct val="0"/>
              </a:spcAft>
              <a:buClr>
                <a:schemeClr val="tx1"/>
              </a:buClr>
              <a:buFont typeface="Arial" panose="020B0604020202020204" pitchFamily="34" charset="0"/>
              <a:buChar char="•"/>
              <a:defRPr kern="1200">
                <a:solidFill>
                  <a:srgbClr val="000000"/>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sz="1100" dirty="0">
                <a:effectLst/>
                <a:latin typeface="Times New Roman" panose="02020603050405020304" pitchFamily="18" charset="0"/>
                <a:ea typeface="Times New Roman" panose="02020603050405020304" pitchFamily="18" charset="0"/>
              </a:rPr>
              <a:t>[11] 	</a:t>
            </a:r>
            <a:r>
              <a:rPr lang="en-US" sz="1100" dirty="0" err="1">
                <a:effectLst/>
                <a:latin typeface="Times New Roman" panose="02020603050405020304" pitchFamily="18" charset="0"/>
                <a:ea typeface="Times New Roman" panose="02020603050405020304" pitchFamily="18" charset="0"/>
              </a:rPr>
              <a:t>Plooster</a:t>
            </a:r>
            <a:r>
              <a:rPr lang="en-US" sz="1100" dirty="0">
                <a:effectLst/>
                <a:latin typeface="Times New Roman" panose="02020603050405020304" pitchFamily="18" charset="0"/>
                <a:ea typeface="Times New Roman" panose="02020603050405020304" pitchFamily="18" charset="0"/>
              </a:rPr>
              <a:t>, M. N., and Reed, T. B., “Carbon-Hydrogen-Acetylene Equilibrium at High Temperatures,” </a:t>
            </a:r>
            <a:r>
              <a:rPr lang="en-US" sz="1100" i="1" dirty="0">
                <a:effectLst/>
                <a:latin typeface="Times New Roman" panose="02020603050405020304" pitchFamily="18" charset="0"/>
                <a:ea typeface="Times New Roman" panose="02020603050405020304" pitchFamily="18" charset="0"/>
              </a:rPr>
              <a:t>The Journal of Chemical Physics</a:t>
            </a:r>
            <a:r>
              <a:rPr lang="en-US" sz="1100" dirty="0">
                <a:effectLst/>
                <a:latin typeface="Times New Roman" panose="02020603050405020304" pitchFamily="18" charset="0"/>
                <a:ea typeface="Times New Roman" panose="02020603050405020304" pitchFamily="18" charset="0"/>
              </a:rPr>
              <a:t>, Vol. 31, No. 1, 1959, pp. 66–72. https://doi.org/10.1063/1.1730338</a:t>
            </a:r>
          </a:p>
          <a:p>
            <a:pPr marL="0" marR="0" indent="0">
              <a:spcBef>
                <a:spcPts val="0"/>
              </a:spcBef>
              <a:spcAft>
                <a:spcPts val="0"/>
              </a:spcAft>
              <a:buNone/>
            </a:pPr>
            <a:r>
              <a:rPr lang="en-US" sz="1100" dirty="0">
                <a:effectLst/>
                <a:latin typeface="Times New Roman" panose="02020603050405020304" pitchFamily="18" charset="0"/>
                <a:ea typeface="Times New Roman" panose="02020603050405020304" pitchFamily="18" charset="0"/>
              </a:rPr>
              <a:t>[12] 	Holmen, A., </a:t>
            </a:r>
            <a:r>
              <a:rPr lang="en-US" sz="1100" dirty="0" err="1">
                <a:effectLst/>
                <a:latin typeface="Times New Roman" panose="02020603050405020304" pitchFamily="18" charset="0"/>
                <a:ea typeface="Times New Roman" panose="02020603050405020304" pitchFamily="18" charset="0"/>
              </a:rPr>
              <a:t>Rokstad</a:t>
            </a:r>
            <a:r>
              <a:rPr lang="en-US" sz="1100" dirty="0">
                <a:effectLst/>
                <a:latin typeface="Times New Roman" panose="02020603050405020304" pitchFamily="18" charset="0"/>
                <a:ea typeface="Times New Roman" panose="02020603050405020304" pitchFamily="18" charset="0"/>
              </a:rPr>
              <a:t>, O. A., and Solbakken, A., “High-Temperature Pyrolysis of Hydrocarbons. 1. Methane to Acetylene,” </a:t>
            </a:r>
            <a:r>
              <a:rPr lang="en-US" sz="1100" i="1" dirty="0">
                <a:effectLst/>
                <a:latin typeface="Times New Roman" panose="02020603050405020304" pitchFamily="18" charset="0"/>
                <a:ea typeface="Times New Roman" panose="02020603050405020304" pitchFamily="18" charset="0"/>
              </a:rPr>
              <a:t>Industrial &amp; Engineering Chemistry Process Design and Development</a:t>
            </a:r>
            <a:r>
              <a:rPr lang="en-US" sz="1100" dirty="0">
                <a:effectLst/>
                <a:latin typeface="Times New Roman" panose="02020603050405020304" pitchFamily="18" charset="0"/>
                <a:ea typeface="Times New Roman" panose="02020603050405020304" pitchFamily="18" charset="0"/>
              </a:rPr>
              <a:t>, Vol. 15, No. 3, 1976, pp. 439–444. https://doi.org/10.1021/i260059a017</a:t>
            </a:r>
          </a:p>
          <a:p>
            <a:pPr marL="0" indent="0">
              <a:spcBef>
                <a:spcPts val="0"/>
              </a:spcBef>
              <a:spcAft>
                <a:spcPts val="0"/>
              </a:spcAft>
              <a:buFont typeface="Arial" panose="020B0604020202020204" pitchFamily="34" charset="0"/>
              <a:buNone/>
            </a:pPr>
            <a:r>
              <a:rPr lang="en-US" sz="1100" dirty="0">
                <a:latin typeface="Times New Roman" panose="02020603050405020304" pitchFamily="18" charset="0"/>
                <a:ea typeface="Times New Roman" panose="02020603050405020304" pitchFamily="18" charset="0"/>
              </a:rPr>
              <a:t>[13] 	</a:t>
            </a:r>
            <a:r>
              <a:rPr lang="en-US" sz="1100" dirty="0" err="1">
                <a:latin typeface="Times New Roman" panose="02020603050405020304" pitchFamily="18" charset="0"/>
                <a:ea typeface="Times New Roman" panose="02020603050405020304" pitchFamily="18" charset="0"/>
              </a:rPr>
              <a:t>Punia</a:t>
            </a:r>
            <a:r>
              <a:rPr lang="en-US" sz="1100" dirty="0">
                <a:latin typeface="Times New Roman" panose="02020603050405020304" pitchFamily="18" charset="0"/>
                <a:ea typeface="Times New Roman" panose="02020603050405020304" pitchFamily="18" charset="0"/>
              </a:rPr>
              <a:t>, A., Tatum, J., </a:t>
            </a:r>
            <a:r>
              <a:rPr lang="en-US" sz="1100" dirty="0" err="1">
                <a:latin typeface="Times New Roman" panose="02020603050405020304" pitchFamily="18" charset="0"/>
                <a:ea typeface="Times New Roman" panose="02020603050405020304" pitchFamily="18" charset="0"/>
              </a:rPr>
              <a:t>Kostiuk</a:t>
            </a:r>
            <a:r>
              <a:rPr lang="en-US" sz="1100" dirty="0">
                <a:latin typeface="Times New Roman" panose="02020603050405020304" pitchFamily="18" charset="0"/>
                <a:ea typeface="Times New Roman" panose="02020603050405020304" pitchFamily="18" charset="0"/>
              </a:rPr>
              <a:t>, L., Olfert, J., and </a:t>
            </a:r>
            <a:r>
              <a:rPr lang="en-US" sz="1100" dirty="0" err="1">
                <a:latin typeface="Times New Roman" panose="02020603050405020304" pitchFamily="18" charset="0"/>
                <a:ea typeface="Times New Roman" panose="02020603050405020304" pitchFamily="18" charset="0"/>
              </a:rPr>
              <a:t>Secanell</a:t>
            </a:r>
            <a:r>
              <a:rPr lang="en-US" sz="1100" dirty="0">
                <a:latin typeface="Times New Roman" panose="02020603050405020304" pitchFamily="18" charset="0"/>
                <a:ea typeface="Times New Roman" panose="02020603050405020304" pitchFamily="18" charset="0"/>
              </a:rPr>
              <a:t>, M., “Analysis of Methane Pyrolysis Experiments at High Pressure Using Available Reactor Models,” Chemical Engineering Journal, Vol. 471, 2023, p. 144183. https://doi.org/10.1016/j.cej.2023.144183</a:t>
            </a:r>
          </a:p>
          <a:p>
            <a:pPr marL="0" indent="0">
              <a:spcBef>
                <a:spcPts val="0"/>
              </a:spcBef>
              <a:spcAft>
                <a:spcPts val="0"/>
              </a:spcAft>
              <a:buFont typeface="Arial" panose="020B0604020202020204" pitchFamily="34" charset="0"/>
              <a:buNone/>
            </a:pPr>
            <a:r>
              <a:rPr lang="en-US" sz="1100" dirty="0">
                <a:latin typeface="Times New Roman" panose="02020603050405020304" pitchFamily="18" charset="0"/>
                <a:ea typeface="Times New Roman" panose="02020603050405020304" pitchFamily="18" charset="0"/>
              </a:rPr>
              <a:t>[14] 	</a:t>
            </a:r>
            <a:r>
              <a:rPr lang="en-US" sz="1100" dirty="0" err="1">
                <a:latin typeface="Times New Roman" panose="02020603050405020304" pitchFamily="18" charset="0"/>
                <a:ea typeface="Times New Roman" panose="02020603050405020304" pitchFamily="18" charset="0"/>
              </a:rPr>
              <a:t>Nativel</a:t>
            </a:r>
            <a:r>
              <a:rPr lang="en-US" sz="1100" dirty="0">
                <a:latin typeface="Times New Roman" panose="02020603050405020304" pitchFamily="18" charset="0"/>
                <a:ea typeface="Times New Roman" panose="02020603050405020304" pitchFamily="18" charset="0"/>
              </a:rPr>
              <a:t>, D., Shu, B., </a:t>
            </a:r>
            <a:r>
              <a:rPr lang="en-US" sz="1100" dirty="0" err="1">
                <a:latin typeface="Times New Roman" panose="02020603050405020304" pitchFamily="18" charset="0"/>
                <a:ea typeface="Times New Roman" panose="02020603050405020304" pitchFamily="18" charset="0"/>
              </a:rPr>
              <a:t>Herzler</a:t>
            </a:r>
            <a:r>
              <a:rPr lang="en-US" sz="1100" dirty="0">
                <a:latin typeface="Times New Roman" panose="02020603050405020304" pitchFamily="18" charset="0"/>
                <a:ea typeface="Times New Roman" panose="02020603050405020304" pitchFamily="18" charset="0"/>
              </a:rPr>
              <a:t>, J., </a:t>
            </a:r>
            <a:r>
              <a:rPr lang="en-US" sz="1100" dirty="0" err="1">
                <a:latin typeface="Times New Roman" panose="02020603050405020304" pitchFamily="18" charset="0"/>
                <a:ea typeface="Times New Roman" panose="02020603050405020304" pitchFamily="18" charset="0"/>
              </a:rPr>
              <a:t>Fikri</a:t>
            </a:r>
            <a:r>
              <a:rPr lang="en-US" sz="1100" dirty="0">
                <a:latin typeface="Times New Roman" panose="02020603050405020304" pitchFamily="18" charset="0"/>
                <a:ea typeface="Times New Roman" panose="02020603050405020304" pitchFamily="18" charset="0"/>
              </a:rPr>
              <a:t>, M., and Schulz, C., “Shock-Tube Study of Methane Pyrolysis in the Context of Energy-Storage Processes,” Proceedings of the Combustion Institute, Vol. 37, No. 1, 2019, pp. 197–204. https://doi.org/10.1016/j.proci.2018.06.083</a:t>
            </a:r>
          </a:p>
          <a:p>
            <a:pPr marL="0" indent="0">
              <a:spcBef>
                <a:spcPts val="0"/>
              </a:spcBef>
              <a:spcAft>
                <a:spcPts val="0"/>
              </a:spcAft>
              <a:buFont typeface="Arial" panose="020B0604020202020204" pitchFamily="34" charset="0"/>
              <a:buNone/>
            </a:pPr>
            <a:r>
              <a:rPr lang="en-US" sz="1100" dirty="0">
                <a:latin typeface="Times New Roman" panose="02020603050405020304" pitchFamily="18" charset="0"/>
                <a:ea typeface="Times New Roman" panose="02020603050405020304" pitchFamily="18" charset="0"/>
              </a:rPr>
              <a:t>[15] 	Weimer, A., Dahl, J., Buechler, K., Lewandowski, A., Pitts, R., Bingham, C., and </a:t>
            </a:r>
            <a:r>
              <a:rPr lang="en-US" sz="1100" dirty="0" err="1">
                <a:latin typeface="Times New Roman" panose="02020603050405020304" pitchFamily="18" charset="0"/>
                <a:ea typeface="Times New Roman" panose="02020603050405020304" pitchFamily="18" charset="0"/>
              </a:rPr>
              <a:t>Glatzmaier</a:t>
            </a:r>
            <a:r>
              <a:rPr lang="en-US" sz="1100" dirty="0">
                <a:latin typeface="Times New Roman" panose="02020603050405020304" pitchFamily="18" charset="0"/>
                <a:ea typeface="Times New Roman" panose="02020603050405020304" pitchFamily="18" charset="0"/>
              </a:rPr>
              <a:t>, G., “THERMAL DISSOCIATION OF METHANE USING A SOLAR COUPLED AEROSOL FLOW REACTOR,” NREL/CP-570-30535, University of Colorado, National Renewable Energy Laboratory, Peak Design, 2001.</a:t>
            </a:r>
          </a:p>
          <a:p>
            <a:pPr marL="0" indent="0">
              <a:spcBef>
                <a:spcPts val="0"/>
              </a:spcBef>
              <a:spcAft>
                <a:spcPts val="0"/>
              </a:spcAft>
              <a:buFont typeface="Arial" panose="020B0604020202020204" pitchFamily="34" charset="0"/>
              <a:buNone/>
            </a:pPr>
            <a:r>
              <a:rPr lang="en-US" sz="1100" dirty="0">
                <a:latin typeface="Times New Roman" panose="02020603050405020304" pitchFamily="18" charset="0"/>
                <a:ea typeface="Times New Roman" panose="02020603050405020304" pitchFamily="18" charset="0"/>
              </a:rPr>
              <a:t>[16] 	</a:t>
            </a:r>
            <a:r>
              <a:rPr lang="en-US" sz="1100" dirty="0" err="1">
                <a:latin typeface="Times New Roman" panose="02020603050405020304" pitchFamily="18" charset="0"/>
                <a:ea typeface="Times New Roman" panose="02020603050405020304" pitchFamily="18" charset="0"/>
              </a:rPr>
              <a:t>Mokashi</a:t>
            </a:r>
            <a:r>
              <a:rPr lang="en-US" sz="1100" dirty="0">
                <a:latin typeface="Times New Roman" panose="02020603050405020304" pitchFamily="18" charset="0"/>
                <a:ea typeface="Times New Roman" panose="02020603050405020304" pitchFamily="18" charset="0"/>
              </a:rPr>
              <a:t>, M., Bhimrao </a:t>
            </a:r>
            <a:r>
              <a:rPr lang="en-US" sz="1100" dirty="0" err="1">
                <a:latin typeface="Times New Roman" panose="02020603050405020304" pitchFamily="18" charset="0"/>
                <a:ea typeface="Times New Roman" panose="02020603050405020304" pitchFamily="18" charset="0"/>
              </a:rPr>
              <a:t>Shirsath</a:t>
            </a:r>
            <a:r>
              <a:rPr lang="en-US" sz="1100" dirty="0">
                <a:latin typeface="Times New Roman" panose="02020603050405020304" pitchFamily="18" charset="0"/>
                <a:ea typeface="Times New Roman" panose="02020603050405020304" pitchFamily="18" charset="0"/>
              </a:rPr>
              <a:t>, A., Lott, P., Müller, H., </a:t>
            </a:r>
            <a:r>
              <a:rPr lang="en-US" sz="1100" dirty="0" err="1">
                <a:latin typeface="Times New Roman" panose="02020603050405020304" pitchFamily="18" charset="0"/>
                <a:ea typeface="Times New Roman" panose="02020603050405020304" pitchFamily="18" charset="0"/>
              </a:rPr>
              <a:t>Tischer</a:t>
            </a:r>
            <a:r>
              <a:rPr lang="en-US" sz="1100" dirty="0">
                <a:latin typeface="Times New Roman" panose="02020603050405020304" pitchFamily="18" charset="0"/>
                <a:ea typeface="Times New Roman" panose="02020603050405020304" pitchFamily="18" charset="0"/>
              </a:rPr>
              <a:t>, S., Maier, L., and </a:t>
            </a:r>
            <a:r>
              <a:rPr lang="en-US" sz="1100" dirty="0" err="1">
                <a:latin typeface="Times New Roman" panose="02020603050405020304" pitchFamily="18" charset="0"/>
                <a:ea typeface="Times New Roman" panose="02020603050405020304" pitchFamily="18" charset="0"/>
              </a:rPr>
              <a:t>Deutschmann</a:t>
            </a:r>
            <a:r>
              <a:rPr lang="en-US" sz="1100" dirty="0">
                <a:latin typeface="Times New Roman" panose="02020603050405020304" pitchFamily="18" charset="0"/>
                <a:ea typeface="Times New Roman" panose="02020603050405020304" pitchFamily="18" charset="0"/>
              </a:rPr>
              <a:t>, O., “Understanding of Gas-Phase Methane Pyrolysis towards Hydrogen and Solid Carbon with Detailed Kinetic Simulations and Experiments,” Chemical Engineering Journal, Vol. 479, 2024, p. 147556. https://doi.org/10.1016/j.cej.2023.147556</a:t>
            </a:r>
          </a:p>
          <a:p>
            <a:pPr marL="0" indent="0">
              <a:spcBef>
                <a:spcPts val="0"/>
              </a:spcBef>
              <a:spcAft>
                <a:spcPts val="0"/>
              </a:spcAft>
              <a:buFont typeface="Arial" panose="020B0604020202020204" pitchFamily="34" charset="0"/>
              <a:buNone/>
            </a:pPr>
            <a:r>
              <a:rPr lang="en-US" sz="1100" dirty="0">
                <a:latin typeface="Times New Roman" panose="02020603050405020304" pitchFamily="18" charset="0"/>
                <a:ea typeface="Times New Roman" panose="02020603050405020304" pitchFamily="18" charset="0"/>
              </a:rPr>
              <a:t>[17] 	Gardiner, W. C., Owen, J. H., Clark, T. C., Dove, J. E., Bauer, S. H., Miller, J. A., and McLean, W. J., “Rate and Mechanism of Methane Pyrolysis from 2000o to 2700oK,” Symposium (International) on Combustion, Vol. 15, No. 1, 1975, pp. 857–868. https://doi.org/10.1016/S0082-0784(75)80353-5</a:t>
            </a:r>
          </a:p>
          <a:p>
            <a:pPr marL="0" indent="0">
              <a:spcBef>
                <a:spcPts val="0"/>
              </a:spcBef>
              <a:spcAft>
                <a:spcPts val="0"/>
              </a:spcAft>
              <a:buFont typeface="Arial" panose="020B0604020202020204" pitchFamily="34" charset="0"/>
              <a:buNone/>
            </a:pPr>
            <a:r>
              <a:rPr lang="en-US" sz="1100" dirty="0">
                <a:latin typeface="Times New Roman" panose="02020603050405020304" pitchFamily="18" charset="0"/>
                <a:ea typeface="Times New Roman" panose="02020603050405020304" pitchFamily="18" charset="0"/>
              </a:rPr>
              <a:t>[18] 	Napier, D. H., and Subrahmanyam, N., “Pyrolysis of Methane in a Single Pulse Shock Tube,” Journal of Applied Chemistry and Biotechnology, Vol. 22, No. 3, 1972, pp. 303–317. https://doi.org/10.1002/jctb.2720220303</a:t>
            </a:r>
          </a:p>
        </p:txBody>
      </p:sp>
    </p:spTree>
    <p:extLst>
      <p:ext uri="{BB962C8B-B14F-4D97-AF65-F5344CB8AC3E}">
        <p14:creationId xmlns:p14="http://schemas.microsoft.com/office/powerpoint/2010/main" val="69178028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69CDD53-89F1-BD52-3A36-208998447426}"/>
              </a:ext>
            </a:extLst>
          </p:cNvPr>
          <p:cNvSpPr>
            <a:spLocks noGrp="1"/>
          </p:cNvSpPr>
          <p:nvPr>
            <p:ph idx="1"/>
          </p:nvPr>
        </p:nvSpPr>
        <p:spPr>
          <a:xfrm>
            <a:off x="0" y="1425575"/>
            <a:ext cx="6096000" cy="4708525"/>
          </a:xfrm>
        </p:spPr>
        <p:txBody>
          <a:bodyPr anchor="t"/>
          <a:lstStyle/>
          <a:p>
            <a:pPr marL="0" indent="0">
              <a:spcBef>
                <a:spcPts val="0"/>
              </a:spcBef>
              <a:spcAft>
                <a:spcPts val="0"/>
              </a:spcAft>
              <a:buFont typeface="Arial" panose="020B0604020202020204" pitchFamily="34" charset="0"/>
              <a:buNone/>
            </a:pPr>
            <a:r>
              <a:rPr lang="en-US" sz="1100" dirty="0">
                <a:latin typeface="Times New Roman" panose="02020603050405020304" pitchFamily="18" charset="0"/>
                <a:ea typeface="Times New Roman" panose="02020603050405020304" pitchFamily="18" charset="0"/>
              </a:rPr>
              <a:t>[19] 	</a:t>
            </a:r>
            <a:r>
              <a:rPr lang="en-US" sz="1100" dirty="0" err="1">
                <a:latin typeface="Times New Roman" panose="02020603050405020304" pitchFamily="18" charset="0"/>
                <a:ea typeface="Times New Roman" panose="02020603050405020304" pitchFamily="18" charset="0"/>
              </a:rPr>
              <a:t>Daliah</a:t>
            </a:r>
            <a:r>
              <a:rPr lang="en-US" sz="1100" dirty="0">
                <a:latin typeface="Times New Roman" panose="02020603050405020304" pitchFamily="18" charset="0"/>
                <a:ea typeface="Times New Roman" panose="02020603050405020304" pitchFamily="18" charset="0"/>
              </a:rPr>
              <a:t>, R., “Technology Landscape: Key Players in Methane Pyrolysis,” Lux Research Inc., May 03 2021. https://luxresearchinc.com/blog/technology-landscape-key-players-in-methane-pyrolysis/#:~:text=Catalytic:%20In%20catalytic%20pyrolysis%2C%20methane,facility%20is%20unlikely%20before%202030.</a:t>
            </a:r>
          </a:p>
          <a:p>
            <a:pPr marL="0" indent="0">
              <a:spcBef>
                <a:spcPts val="0"/>
              </a:spcBef>
              <a:spcAft>
                <a:spcPts val="0"/>
              </a:spcAft>
              <a:buFont typeface="Arial" panose="020B0604020202020204" pitchFamily="34" charset="0"/>
              <a:buNone/>
            </a:pPr>
            <a:r>
              <a:rPr lang="en-US" sz="1100" dirty="0">
                <a:latin typeface="Times New Roman" panose="02020603050405020304" pitchFamily="18" charset="0"/>
                <a:ea typeface="Times New Roman" panose="02020603050405020304" pitchFamily="18" charset="0"/>
              </a:rPr>
              <a:t>[20] 	</a:t>
            </a:r>
            <a:r>
              <a:rPr lang="en-US" sz="1100" dirty="0" err="1">
                <a:latin typeface="Times New Roman" panose="02020603050405020304" pitchFamily="18" charset="0"/>
                <a:ea typeface="Times New Roman" panose="02020603050405020304" pitchFamily="18" charset="0"/>
              </a:rPr>
              <a:t>Lamarsh</a:t>
            </a:r>
            <a:r>
              <a:rPr lang="en-US" sz="1100" dirty="0">
                <a:latin typeface="Times New Roman" panose="02020603050405020304" pitchFamily="18" charset="0"/>
                <a:ea typeface="Times New Roman" panose="02020603050405020304" pitchFamily="18" charset="0"/>
              </a:rPr>
              <a:t>, J. R., and </a:t>
            </a:r>
            <a:r>
              <a:rPr lang="en-US" sz="1100" dirty="0" err="1">
                <a:latin typeface="Times New Roman" panose="02020603050405020304" pitchFamily="18" charset="0"/>
                <a:ea typeface="Times New Roman" panose="02020603050405020304" pitchFamily="18" charset="0"/>
              </a:rPr>
              <a:t>Baratta</a:t>
            </a:r>
            <a:r>
              <a:rPr lang="en-US" sz="1100" dirty="0">
                <a:latin typeface="Times New Roman" panose="02020603050405020304" pitchFamily="18" charset="0"/>
                <a:ea typeface="Times New Roman" panose="02020603050405020304" pitchFamily="18" charset="0"/>
              </a:rPr>
              <a:t>, A. J., “Introduction to Nuclear Engineering,” Pearson Education, Hoboken, 2018.</a:t>
            </a:r>
          </a:p>
          <a:p>
            <a:pPr marL="0" indent="0">
              <a:spcBef>
                <a:spcPts val="0"/>
              </a:spcBef>
              <a:spcAft>
                <a:spcPts val="0"/>
              </a:spcAft>
              <a:buFont typeface="Arial" panose="020B0604020202020204" pitchFamily="34" charset="0"/>
              <a:buNone/>
            </a:pPr>
            <a:r>
              <a:rPr lang="en-US" sz="1100" dirty="0">
                <a:latin typeface="Times New Roman" panose="02020603050405020304" pitchFamily="18" charset="0"/>
                <a:ea typeface="Times New Roman" panose="02020603050405020304" pitchFamily="18" charset="0"/>
              </a:rPr>
              <a:t>[21] 	Industrial Metal Supply Co., “Metal Melting Points,” Industrial Metal Supply Co., Oct 21 2019.</a:t>
            </a:r>
          </a:p>
          <a:p>
            <a:pPr marL="0" indent="0">
              <a:spcBef>
                <a:spcPts val="0"/>
              </a:spcBef>
              <a:spcAft>
                <a:spcPts val="0"/>
              </a:spcAft>
              <a:buFont typeface="Arial" panose="020B0604020202020204" pitchFamily="34" charset="0"/>
              <a:buNone/>
            </a:pPr>
            <a:r>
              <a:rPr lang="en-US" sz="1100" dirty="0">
                <a:latin typeface="Times New Roman" panose="02020603050405020304" pitchFamily="18" charset="0"/>
                <a:ea typeface="Times New Roman" panose="02020603050405020304" pitchFamily="18" charset="0"/>
              </a:rPr>
              <a:t>[22] 	Izhar, S., </a:t>
            </a:r>
            <a:r>
              <a:rPr lang="en-US" sz="1100" dirty="0" err="1">
                <a:latin typeface="Times New Roman" panose="02020603050405020304" pitchFamily="18" charset="0"/>
                <a:ea typeface="Times New Roman" panose="02020603050405020304" pitchFamily="18" charset="0"/>
              </a:rPr>
              <a:t>Kanesugi</a:t>
            </a:r>
            <a:r>
              <a:rPr lang="en-US" sz="1100" dirty="0">
                <a:latin typeface="Times New Roman" panose="02020603050405020304" pitchFamily="18" charset="0"/>
                <a:ea typeface="Times New Roman" panose="02020603050405020304" pitchFamily="18" charset="0"/>
              </a:rPr>
              <a:t>, H., Tominaga, H., and Nagai, M., “Cobalt Molybdenum Carbides: Surface Properties and Reactivity for Methane Decomposition,” Applied Catalysis A: General, Vol. 317, No. 1, 2007, pp. 82–90. https://doi.org/10.1016/j.apcata.2006.10.013</a:t>
            </a:r>
          </a:p>
          <a:p>
            <a:pPr marL="0" indent="0">
              <a:spcBef>
                <a:spcPts val="0"/>
              </a:spcBef>
              <a:spcAft>
                <a:spcPts val="0"/>
              </a:spcAft>
              <a:buFont typeface="Arial" panose="020B0604020202020204" pitchFamily="34" charset="0"/>
              <a:buNone/>
            </a:pPr>
            <a:r>
              <a:rPr lang="en-US" sz="1100" dirty="0">
                <a:latin typeface="Times New Roman" panose="02020603050405020304" pitchFamily="18" charset="0"/>
                <a:ea typeface="Times New Roman" panose="02020603050405020304" pitchFamily="18" charset="0"/>
              </a:rPr>
              <a:t>[23] 	Quinn, T. J., and Hume-</a:t>
            </a:r>
            <a:r>
              <a:rPr lang="en-US" sz="1100" dirty="0" err="1">
                <a:latin typeface="Times New Roman" panose="02020603050405020304" pitchFamily="18" charset="0"/>
                <a:ea typeface="Times New Roman" panose="02020603050405020304" pitchFamily="18" charset="0"/>
              </a:rPr>
              <a:t>Rothery</a:t>
            </a:r>
            <a:r>
              <a:rPr lang="en-US" sz="1100" dirty="0">
                <a:latin typeface="Times New Roman" panose="02020603050405020304" pitchFamily="18" charset="0"/>
                <a:ea typeface="Times New Roman" panose="02020603050405020304" pitchFamily="18" charset="0"/>
              </a:rPr>
              <a:t>, W., “The Equilibrium Diagram of the System Molybdenum-Cobalt,” Journal of the Less Common Metals, Vol. 5, No. 4, 1963, pp. 314–324. https://doi.org/10.1016/0022-5088(63)90068-7</a:t>
            </a:r>
          </a:p>
          <a:p>
            <a:pPr marL="0" marR="0" indent="0">
              <a:spcBef>
                <a:spcPts val="0"/>
              </a:spcBef>
              <a:spcAft>
                <a:spcPts val="0"/>
              </a:spcAft>
              <a:buNone/>
            </a:pPr>
            <a:r>
              <a:rPr lang="en-US" sz="1100" dirty="0">
                <a:effectLst/>
                <a:latin typeface="Times New Roman" panose="02020603050405020304" pitchFamily="18" charset="0"/>
                <a:ea typeface="Times New Roman" panose="02020603050405020304" pitchFamily="18" charset="0"/>
              </a:rPr>
              <a:t>[24] 	</a:t>
            </a:r>
            <a:r>
              <a:rPr lang="en-US" sz="1100" dirty="0" err="1">
                <a:effectLst/>
                <a:latin typeface="Times New Roman" panose="02020603050405020304" pitchFamily="18" charset="0"/>
                <a:ea typeface="Times New Roman" panose="02020603050405020304" pitchFamily="18" charset="0"/>
              </a:rPr>
              <a:t>Doroshko</a:t>
            </a:r>
            <a:r>
              <a:rPr lang="en-US" sz="1100" dirty="0">
                <a:effectLst/>
                <a:latin typeface="Times New Roman" panose="02020603050405020304" pitchFamily="18" charset="0"/>
                <a:ea typeface="Times New Roman" panose="02020603050405020304" pitchFamily="18" charset="0"/>
              </a:rPr>
              <a:t>, M. V., “QUALITATIVE AND QUANTITATIVE INVESTIGATION OF SHOCK TUBE THERMAL DECOMPOSITION OF ACETYLENE,” High Temperature Material Processes An International Quarterly of High-Technology Plasma Processes, Vol. 22, No. 4, 2018, pp. 259–271. https://doi.org/10.1615/HighTempMatProc.2018029316</a:t>
            </a:r>
          </a:p>
          <a:p>
            <a:pPr marL="0" marR="0" indent="0">
              <a:spcBef>
                <a:spcPts val="0"/>
              </a:spcBef>
              <a:spcAft>
                <a:spcPts val="0"/>
              </a:spcAft>
              <a:buNone/>
            </a:pPr>
            <a:r>
              <a:rPr lang="en-US" sz="1100" dirty="0">
                <a:effectLst/>
                <a:latin typeface="Times New Roman" panose="02020603050405020304" pitchFamily="18" charset="0"/>
                <a:ea typeface="Times New Roman" panose="02020603050405020304" pitchFamily="18" charset="0"/>
              </a:rPr>
              <a:t>[25] 	Miller, S. A., “Acetylene - Its Properties, Manufacture, and Uses: Volume One,” Academic Press Inc., New York, NY, 1965.</a:t>
            </a:r>
          </a:p>
          <a:p>
            <a:pPr marL="0" marR="0" indent="0">
              <a:spcBef>
                <a:spcPts val="0"/>
              </a:spcBef>
              <a:spcAft>
                <a:spcPts val="0"/>
              </a:spcAft>
              <a:buNone/>
            </a:pPr>
            <a:r>
              <a:rPr lang="en-US" sz="1100" dirty="0">
                <a:effectLst/>
                <a:latin typeface="Times New Roman" panose="02020603050405020304" pitchFamily="18" charset="0"/>
                <a:ea typeface="Times New Roman" panose="02020603050405020304" pitchFamily="18" charset="0"/>
              </a:rPr>
              <a:t>[26] 	Miller, S. A., “Acetylene - Its Properties, Manufacture, and Uses: Volume Two,” Academic Press Inc., New York, NY, 1966.</a:t>
            </a:r>
          </a:p>
          <a:p>
            <a:pPr marL="0" marR="0" indent="0">
              <a:spcBef>
                <a:spcPts val="0"/>
              </a:spcBef>
              <a:spcAft>
                <a:spcPts val="0"/>
              </a:spcAft>
              <a:buNone/>
            </a:pPr>
            <a:r>
              <a:rPr lang="en-US" sz="1100" dirty="0">
                <a:effectLst/>
                <a:latin typeface="Times New Roman" panose="02020603050405020304" pitchFamily="18" charset="0"/>
                <a:ea typeface="Times New Roman" panose="02020603050405020304" pitchFamily="18" charset="0"/>
              </a:rPr>
              <a:t>[27] 	Copenhaver, J., and Bigelow, M., “Acetylene and Carbon Monoxide Chemistry,” Reinhold Publishing Corporation, New York, NY, 1949.</a:t>
            </a:r>
          </a:p>
          <a:p>
            <a:pPr marL="0" marR="0" indent="0">
              <a:spcBef>
                <a:spcPts val="0"/>
              </a:spcBef>
              <a:spcAft>
                <a:spcPts val="0"/>
              </a:spcAft>
              <a:buNone/>
            </a:pPr>
            <a:r>
              <a:rPr lang="en-US" sz="1100" dirty="0">
                <a:effectLst/>
                <a:latin typeface="Times New Roman" panose="02020603050405020304" pitchFamily="18" charset="0"/>
                <a:ea typeface="Times New Roman" panose="02020603050405020304" pitchFamily="18" charset="0"/>
              </a:rPr>
              <a:t>[28] 	</a:t>
            </a:r>
            <a:r>
              <a:rPr lang="en-US" sz="1100" dirty="0" err="1">
                <a:effectLst/>
                <a:latin typeface="Times New Roman" panose="02020603050405020304" pitchFamily="18" charset="0"/>
                <a:ea typeface="Times New Roman" panose="02020603050405020304" pitchFamily="18" charset="0"/>
              </a:rPr>
              <a:t>Zádor</a:t>
            </a:r>
            <a:r>
              <a:rPr lang="en-US" sz="1100" dirty="0">
                <a:effectLst/>
                <a:latin typeface="Times New Roman" panose="02020603050405020304" pitchFamily="18" charset="0"/>
                <a:ea typeface="Times New Roman" panose="02020603050405020304" pitchFamily="18" charset="0"/>
              </a:rPr>
              <a:t>, J., Fellows, M. D., and Miller, J. A., “Initiation Reactions in Acetylene Pyrolysis,” The Journal of Physical Chemistry A, Vol. 121, No. 22, 2017, pp. 4203–4217. https://doi.org/10.1021/acs.jpca.7b03040</a:t>
            </a:r>
          </a:p>
          <a:p>
            <a:pPr marL="0" indent="0">
              <a:spcBef>
                <a:spcPts val="0"/>
              </a:spcBef>
              <a:spcAft>
                <a:spcPts val="400"/>
              </a:spcAft>
              <a:buNone/>
              <a:defRPr/>
            </a:pPr>
            <a:endParaRPr lang="en-US" sz="1100" b="0" i="0" u="none" strike="noStrike" baseline="0" dirty="0">
              <a:solidFill>
                <a:srgbClr val="000000"/>
              </a:solidFill>
              <a:latin typeface="Times New Roman" panose="02020603050405020304" pitchFamily="18" charset="0"/>
            </a:endParaRPr>
          </a:p>
        </p:txBody>
      </p:sp>
      <p:sp>
        <p:nvSpPr>
          <p:cNvPr id="7" name="Title 1">
            <a:extLst>
              <a:ext uri="{FF2B5EF4-FFF2-40B4-BE49-F238E27FC236}">
                <a16:creationId xmlns:a16="http://schemas.microsoft.com/office/drawing/2014/main" id="{4A405B06-C9E5-7D60-9302-4107CE88AB21}"/>
              </a:ext>
            </a:extLst>
          </p:cNvPr>
          <p:cNvSpPr>
            <a:spLocks noGrp="1"/>
          </p:cNvSpPr>
          <p:nvPr>
            <p:ph type="title"/>
          </p:nvPr>
        </p:nvSpPr>
        <p:spPr>
          <a:xfrm>
            <a:off x="498475" y="365126"/>
            <a:ext cx="11214100" cy="739774"/>
          </a:xfrm>
        </p:spPr>
        <p:txBody>
          <a:bodyPr/>
          <a:lstStyle/>
          <a:p>
            <a:pPr algn="ctr"/>
            <a:r>
              <a:rPr lang="en-US" b="1" dirty="0"/>
              <a:t>References</a:t>
            </a:r>
          </a:p>
        </p:txBody>
      </p:sp>
      <p:sp>
        <p:nvSpPr>
          <p:cNvPr id="2" name="Content Placeholder 4">
            <a:extLst>
              <a:ext uri="{FF2B5EF4-FFF2-40B4-BE49-F238E27FC236}">
                <a16:creationId xmlns:a16="http://schemas.microsoft.com/office/drawing/2014/main" id="{00DF6B6D-0E19-0A9A-936E-18737B83BB37}"/>
              </a:ext>
            </a:extLst>
          </p:cNvPr>
          <p:cNvSpPr txBox="1">
            <a:spLocks/>
          </p:cNvSpPr>
          <p:nvPr/>
        </p:nvSpPr>
        <p:spPr bwMode="auto">
          <a:xfrm>
            <a:off x="6096000" y="1425575"/>
            <a:ext cx="60960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5000"/>
              </a:lnSpc>
              <a:spcBef>
                <a:spcPts val="1800"/>
              </a:spcBef>
              <a:spcAft>
                <a:spcPct val="0"/>
              </a:spcAft>
              <a:buClr>
                <a:schemeClr val="tx1"/>
              </a:buClr>
              <a:buFont typeface="Arial" panose="020B0604020202020204" pitchFamily="34" charset="0"/>
              <a:buChar char="•"/>
              <a:defRPr lang="en-US" sz="2800" kern="1200">
                <a:solidFill>
                  <a:srgbClr val="000000"/>
                </a:solidFill>
                <a:effectLst/>
                <a:latin typeface="+mn-lt"/>
                <a:ea typeface="+mn-ea"/>
                <a:cs typeface="+mn-cs"/>
              </a:defRPr>
            </a:lvl1pPr>
            <a:lvl2pPr marL="685800" indent="-228600" algn="l" rtl="0" eaLnBrk="0" fontAlgn="base" hangingPunct="0">
              <a:lnSpc>
                <a:spcPct val="95000"/>
              </a:lnSpc>
              <a:spcBef>
                <a:spcPts val="200"/>
              </a:spcBef>
              <a:spcAft>
                <a:spcPct val="0"/>
              </a:spcAft>
              <a:buClr>
                <a:schemeClr val="tx2"/>
              </a:buClr>
              <a:buFont typeface="Arial" panose="020B0604020202020204" pitchFamily="34" charset="0"/>
              <a:buChar char="-"/>
              <a:defRPr lang="en-US" sz="2400" kern="1200">
                <a:solidFill>
                  <a:srgbClr val="000000"/>
                </a:solidFill>
                <a:effectLst/>
                <a:latin typeface="+mn-lt"/>
                <a:ea typeface="+mn-ea"/>
                <a:cs typeface="+mn-cs"/>
              </a:defRPr>
            </a:lvl2pPr>
            <a:lvl3pPr marL="1143000" indent="-228600" algn="l" rtl="0" eaLnBrk="0" fontAlgn="base" hangingPunct="0">
              <a:lnSpc>
                <a:spcPct val="95000"/>
              </a:lnSpc>
              <a:spcBef>
                <a:spcPts val="500"/>
              </a:spcBef>
              <a:spcAft>
                <a:spcPct val="0"/>
              </a:spcAft>
              <a:buClr>
                <a:schemeClr val="tx2"/>
              </a:buClr>
              <a:buFont typeface="Wingdings" panose="05000000000000000000" pitchFamily="2" charset="2"/>
              <a:buChar char="§"/>
              <a:defRPr lang="en-US" sz="2000" kern="1200">
                <a:solidFill>
                  <a:srgbClr val="000000"/>
                </a:solidFill>
                <a:effectLst/>
                <a:latin typeface="+mn-lt"/>
                <a:ea typeface="+mn-ea"/>
                <a:cs typeface="+mn-cs"/>
              </a:defRPr>
            </a:lvl3pPr>
            <a:lvl4pPr marL="1600200" indent="-228600" algn="l" rtl="0" eaLnBrk="0" fontAlgn="base" hangingPunct="0">
              <a:lnSpc>
                <a:spcPct val="95000"/>
              </a:lnSpc>
              <a:spcBef>
                <a:spcPts val="500"/>
              </a:spcBef>
              <a:spcAft>
                <a:spcPct val="0"/>
              </a:spcAft>
              <a:buClr>
                <a:schemeClr val="tx1"/>
              </a:buClr>
              <a:buFont typeface="Arial" panose="020B0604020202020204" pitchFamily="34" charset="0"/>
              <a:buChar char="•"/>
              <a:defRPr kern="1200">
                <a:solidFill>
                  <a:srgbClr val="000000"/>
                </a:solidFill>
                <a:effectLst/>
                <a:latin typeface="+mn-lt"/>
                <a:ea typeface="+mn-ea"/>
                <a:cs typeface="+mn-cs"/>
              </a:defRPr>
            </a:lvl4pPr>
            <a:lvl5pPr marL="2057400" indent="-228600" algn="l" rtl="0" eaLnBrk="0" fontAlgn="base" hangingPunct="0">
              <a:lnSpc>
                <a:spcPct val="95000"/>
              </a:lnSpc>
              <a:spcBef>
                <a:spcPts val="500"/>
              </a:spcBef>
              <a:spcAft>
                <a:spcPct val="0"/>
              </a:spcAft>
              <a:buClr>
                <a:schemeClr val="tx1"/>
              </a:buClr>
              <a:buFont typeface="Arial" panose="020B0604020202020204" pitchFamily="34" charset="0"/>
              <a:buChar char="•"/>
              <a:defRPr kern="1200">
                <a:solidFill>
                  <a:srgbClr val="000000"/>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en-US" sz="1100" dirty="0">
                <a:effectLst/>
                <a:latin typeface="Times New Roman" panose="02020603050405020304" pitchFamily="18" charset="0"/>
                <a:ea typeface="Times New Roman" panose="02020603050405020304" pitchFamily="18" charset="0"/>
              </a:rPr>
              <a:t>[29] 	Munson, M. S. B., and Anderson, R. C., “Vinylacetylene as an Intermediate in the Formation of Acetylenic Carbon,” Carbon, Vol. 1, No. 1, 1963, pp. 51–54. https://doi.org/10.1016/0008-6223(63)90009-5</a:t>
            </a:r>
          </a:p>
          <a:p>
            <a:pPr marL="0" marR="0" indent="0">
              <a:spcBef>
                <a:spcPts val="0"/>
              </a:spcBef>
              <a:spcAft>
                <a:spcPts val="0"/>
              </a:spcAft>
              <a:buNone/>
            </a:pPr>
            <a:r>
              <a:rPr lang="en-US" sz="1100" dirty="0">
                <a:effectLst/>
                <a:latin typeface="Times New Roman" panose="02020603050405020304" pitchFamily="18" charset="0"/>
                <a:ea typeface="Times New Roman" panose="02020603050405020304" pitchFamily="18" charset="0"/>
              </a:rPr>
              <a:t>[30] 	Aten, C. F., and Greene, E. F., “The High Temperature Pyrolysis of Acetylene 1400° to 2500° K,” Combustion and Flame, Vol. 5, 1961, pp. 55–64. https://doi.org/10.1016/0010-2180(61)90073-6</a:t>
            </a:r>
          </a:p>
          <a:p>
            <a:pPr marL="0" marR="0" indent="0">
              <a:spcBef>
                <a:spcPts val="0"/>
              </a:spcBef>
              <a:spcAft>
                <a:spcPts val="0"/>
              </a:spcAft>
              <a:buNone/>
            </a:pPr>
            <a:r>
              <a:rPr lang="en-US" sz="1100" dirty="0">
                <a:effectLst/>
                <a:latin typeface="Times New Roman" panose="02020603050405020304" pitchFamily="18" charset="0"/>
                <a:ea typeface="Times New Roman" panose="02020603050405020304" pitchFamily="18" charset="0"/>
              </a:rPr>
              <a:t>[31] 	</a:t>
            </a:r>
            <a:r>
              <a:rPr lang="en-US" sz="1100" dirty="0" err="1">
                <a:effectLst/>
                <a:latin typeface="Times New Roman" panose="02020603050405020304" pitchFamily="18" charset="0"/>
                <a:ea typeface="Times New Roman" panose="02020603050405020304" pitchFamily="18" charset="0"/>
              </a:rPr>
              <a:t>Krestinin</a:t>
            </a:r>
            <a:r>
              <a:rPr lang="en-US" sz="1100" dirty="0">
                <a:effectLst/>
                <a:latin typeface="Times New Roman" panose="02020603050405020304" pitchFamily="18" charset="0"/>
                <a:ea typeface="Times New Roman" panose="02020603050405020304" pitchFamily="18" charset="0"/>
              </a:rPr>
              <a:t>, A. V., </a:t>
            </a:r>
            <a:r>
              <a:rPr lang="en-US" sz="1100" dirty="0" err="1">
                <a:effectLst/>
                <a:latin typeface="Times New Roman" panose="02020603050405020304" pitchFamily="18" charset="0"/>
                <a:ea typeface="Times New Roman" panose="02020603050405020304" pitchFamily="18" charset="0"/>
              </a:rPr>
              <a:t>Raevskii</a:t>
            </a:r>
            <a:r>
              <a:rPr lang="en-US" sz="1100" dirty="0">
                <a:effectLst/>
                <a:latin typeface="Times New Roman" panose="02020603050405020304" pitchFamily="18" charset="0"/>
                <a:ea typeface="Times New Roman" panose="02020603050405020304" pitchFamily="18" charset="0"/>
              </a:rPr>
              <a:t>, A. V., and </a:t>
            </a:r>
            <a:r>
              <a:rPr lang="en-US" sz="1100" dirty="0" err="1">
                <a:effectLst/>
                <a:latin typeface="Times New Roman" panose="02020603050405020304" pitchFamily="18" charset="0"/>
                <a:ea typeface="Times New Roman" panose="02020603050405020304" pitchFamily="18" charset="0"/>
              </a:rPr>
              <a:t>Kislov</a:t>
            </a:r>
            <a:r>
              <a:rPr lang="en-US" sz="1100" dirty="0">
                <a:effectLst/>
                <a:latin typeface="Times New Roman" panose="02020603050405020304" pitchFamily="18" charset="0"/>
                <a:ea typeface="Times New Roman" panose="02020603050405020304" pitchFamily="18" charset="0"/>
              </a:rPr>
              <a:t>, M. B., “Growth Rate of Carbon Filaments during Methane Pyrolysis on an Iron Catalyst with Analysis Using a Kinetic–Thermodynamic Approach,” Carbon, Vol. 46, No. 11, 2008, pp. 1450–1463. https://doi.org/10.1016/j.carbon.2008.06.025</a:t>
            </a:r>
          </a:p>
          <a:p>
            <a:pPr marL="0" marR="0" indent="0">
              <a:spcBef>
                <a:spcPts val="0"/>
              </a:spcBef>
              <a:spcAft>
                <a:spcPts val="0"/>
              </a:spcAft>
              <a:buNone/>
            </a:pPr>
            <a:r>
              <a:rPr lang="en-US" sz="1100" dirty="0">
                <a:effectLst/>
                <a:latin typeface="Times New Roman" panose="02020603050405020304" pitchFamily="18" charset="0"/>
                <a:ea typeface="Times New Roman" panose="02020603050405020304" pitchFamily="18" charset="0"/>
              </a:rPr>
              <a:t>[32] 	</a:t>
            </a:r>
            <a:r>
              <a:rPr lang="en-US" sz="1100" dirty="0" err="1">
                <a:effectLst/>
                <a:latin typeface="Times New Roman" panose="02020603050405020304" pitchFamily="18" charset="0"/>
                <a:ea typeface="Times New Roman" panose="02020603050405020304" pitchFamily="18" charset="0"/>
              </a:rPr>
              <a:t>Galtsov-Tsientsiala</a:t>
            </a:r>
            <a:r>
              <a:rPr lang="en-US" sz="1100" dirty="0">
                <a:effectLst/>
                <a:latin typeface="Times New Roman" panose="02020603050405020304" pitchFamily="18" charset="0"/>
                <a:ea typeface="Times New Roman" panose="02020603050405020304" pitchFamily="18" charset="0"/>
              </a:rPr>
              <a:t>, M. S., </a:t>
            </a:r>
            <a:r>
              <a:rPr lang="en-US" sz="1100" dirty="0" err="1">
                <a:effectLst/>
                <a:latin typeface="Times New Roman" panose="02020603050405020304" pitchFamily="18" charset="0"/>
                <a:ea typeface="Times New Roman" panose="02020603050405020304" pitchFamily="18" charset="0"/>
              </a:rPr>
              <a:t>Dudoladov</a:t>
            </a:r>
            <a:r>
              <a:rPr lang="en-US" sz="1100" dirty="0">
                <a:effectLst/>
                <a:latin typeface="Times New Roman" panose="02020603050405020304" pitchFamily="18" charset="0"/>
                <a:ea typeface="Times New Roman" panose="02020603050405020304" pitchFamily="18" charset="0"/>
              </a:rPr>
              <a:t>, A. O., Grigorenko, A. V., and </a:t>
            </a:r>
            <a:r>
              <a:rPr lang="en-US" sz="1100" dirty="0" err="1">
                <a:effectLst/>
                <a:latin typeface="Times New Roman" panose="02020603050405020304" pitchFamily="18" charset="0"/>
                <a:ea typeface="Times New Roman" panose="02020603050405020304" pitchFamily="18" charset="0"/>
              </a:rPr>
              <a:t>Vlaskin</a:t>
            </a:r>
            <a:r>
              <a:rPr lang="en-US" sz="1100" dirty="0">
                <a:effectLst/>
                <a:latin typeface="Times New Roman" panose="02020603050405020304" pitchFamily="18" charset="0"/>
                <a:ea typeface="Times New Roman" panose="02020603050405020304" pitchFamily="18" charset="0"/>
              </a:rPr>
              <a:t>, M. S., “Study of Soot Deposits during Continuous Methane Pyrolysis in a Corundum Tube,” Applied Sciences, Vol. 13, No. 19, 2023, p. 10817. https://doi.org/10.3390/app131910817</a:t>
            </a:r>
          </a:p>
          <a:p>
            <a:pPr marL="0" marR="0" indent="0">
              <a:spcBef>
                <a:spcPts val="0"/>
              </a:spcBef>
              <a:spcAft>
                <a:spcPts val="0"/>
              </a:spcAft>
              <a:buNone/>
            </a:pPr>
            <a:r>
              <a:rPr lang="en-US" sz="1100" dirty="0">
                <a:effectLst/>
                <a:latin typeface="Times New Roman" panose="02020603050405020304" pitchFamily="18" charset="0"/>
                <a:ea typeface="Times New Roman" panose="02020603050405020304" pitchFamily="18" charset="0"/>
              </a:rPr>
              <a:t>[33] 	</a:t>
            </a:r>
            <a:r>
              <a:rPr lang="en-US" sz="1100" dirty="0" err="1">
                <a:effectLst/>
                <a:latin typeface="Times New Roman" panose="02020603050405020304" pitchFamily="18" charset="0"/>
                <a:ea typeface="Times New Roman" panose="02020603050405020304" pitchFamily="18" charset="0"/>
              </a:rPr>
              <a:t>Shirsath</a:t>
            </a:r>
            <a:r>
              <a:rPr lang="en-US" sz="1100" dirty="0">
                <a:effectLst/>
                <a:latin typeface="Times New Roman" panose="02020603050405020304" pitchFamily="18" charset="0"/>
                <a:ea typeface="Times New Roman" panose="02020603050405020304" pitchFamily="18" charset="0"/>
              </a:rPr>
              <a:t>, A. B., </a:t>
            </a:r>
            <a:r>
              <a:rPr lang="en-US" sz="1100" dirty="0" err="1">
                <a:effectLst/>
                <a:latin typeface="Times New Roman" panose="02020603050405020304" pitchFamily="18" charset="0"/>
                <a:ea typeface="Times New Roman" panose="02020603050405020304" pitchFamily="18" charset="0"/>
              </a:rPr>
              <a:t>Mokashi</a:t>
            </a:r>
            <a:r>
              <a:rPr lang="en-US" sz="1100" dirty="0">
                <a:effectLst/>
                <a:latin typeface="Times New Roman" panose="02020603050405020304" pitchFamily="18" charset="0"/>
                <a:ea typeface="Times New Roman" panose="02020603050405020304" pitchFamily="18" charset="0"/>
              </a:rPr>
              <a:t>, M., Lott, P., Müller, H., </a:t>
            </a:r>
            <a:r>
              <a:rPr lang="en-US" sz="1100" dirty="0" err="1">
                <a:effectLst/>
                <a:latin typeface="Times New Roman" panose="02020603050405020304" pitchFamily="18" charset="0"/>
                <a:ea typeface="Times New Roman" panose="02020603050405020304" pitchFamily="18" charset="0"/>
              </a:rPr>
              <a:t>Pashminehazar</a:t>
            </a:r>
            <a:r>
              <a:rPr lang="en-US" sz="1100" dirty="0">
                <a:effectLst/>
                <a:latin typeface="Times New Roman" panose="02020603050405020304" pitchFamily="18" charset="0"/>
                <a:ea typeface="Times New Roman" panose="02020603050405020304" pitchFamily="18" charset="0"/>
              </a:rPr>
              <a:t>, R., Sheppard, T., </a:t>
            </a:r>
            <a:r>
              <a:rPr lang="en-US" sz="1100" dirty="0" err="1">
                <a:effectLst/>
                <a:latin typeface="Times New Roman" panose="02020603050405020304" pitchFamily="18" charset="0"/>
                <a:ea typeface="Times New Roman" panose="02020603050405020304" pitchFamily="18" charset="0"/>
              </a:rPr>
              <a:t>Tischer</a:t>
            </a:r>
            <a:r>
              <a:rPr lang="en-US" sz="1100" dirty="0">
                <a:effectLst/>
                <a:latin typeface="Times New Roman" panose="02020603050405020304" pitchFamily="18" charset="0"/>
                <a:ea typeface="Times New Roman" panose="02020603050405020304" pitchFamily="18" charset="0"/>
              </a:rPr>
              <a:t>, S., Maier, L., </a:t>
            </a:r>
            <a:r>
              <a:rPr lang="en-US" sz="1100" dirty="0" err="1">
                <a:effectLst/>
                <a:latin typeface="Times New Roman" panose="02020603050405020304" pitchFamily="18" charset="0"/>
                <a:ea typeface="Times New Roman" panose="02020603050405020304" pitchFamily="18" charset="0"/>
              </a:rPr>
              <a:t>Grunwaldt</a:t>
            </a:r>
            <a:r>
              <a:rPr lang="en-US" sz="1100" dirty="0">
                <a:effectLst/>
                <a:latin typeface="Times New Roman" panose="02020603050405020304" pitchFamily="18" charset="0"/>
                <a:ea typeface="Times New Roman" panose="02020603050405020304" pitchFamily="18" charset="0"/>
              </a:rPr>
              <a:t>, J.-D., and </a:t>
            </a:r>
            <a:r>
              <a:rPr lang="en-US" sz="1100" dirty="0" err="1">
                <a:effectLst/>
                <a:latin typeface="Times New Roman" panose="02020603050405020304" pitchFamily="18" charset="0"/>
                <a:ea typeface="Times New Roman" panose="02020603050405020304" pitchFamily="18" charset="0"/>
              </a:rPr>
              <a:t>Deutschmann</a:t>
            </a:r>
            <a:r>
              <a:rPr lang="en-US" sz="1100" dirty="0">
                <a:effectLst/>
                <a:latin typeface="Times New Roman" panose="02020603050405020304" pitchFamily="18" charset="0"/>
                <a:ea typeface="Times New Roman" panose="02020603050405020304" pitchFamily="18" charset="0"/>
              </a:rPr>
              <a:t>, O., “Soot Formation in Methane Pyrolysis Reactor: Modeling Soot Growth and Particle Characterization,” The Journal of Physical Chemistry A, Vol. 127, No. 9, 2023, pp. 2136–2147. https://doi.org/10.1021/acs.jpca.2c06878</a:t>
            </a:r>
          </a:p>
          <a:p>
            <a:pPr marL="0" marR="0" indent="0">
              <a:spcBef>
                <a:spcPts val="0"/>
              </a:spcBef>
              <a:spcAft>
                <a:spcPts val="0"/>
              </a:spcAft>
              <a:buNone/>
            </a:pPr>
            <a:r>
              <a:rPr lang="en-US" sz="1100" dirty="0">
                <a:effectLst/>
                <a:latin typeface="Times New Roman" panose="02020603050405020304" pitchFamily="18" charset="0"/>
                <a:ea typeface="Times New Roman" panose="02020603050405020304" pitchFamily="18" charset="0"/>
              </a:rPr>
              <a:t>[34] 	Vlasov, P. A., </a:t>
            </a:r>
            <a:r>
              <a:rPr lang="en-US" sz="1100" dirty="0" err="1">
                <a:effectLst/>
                <a:latin typeface="Times New Roman" panose="02020603050405020304" pitchFamily="18" charset="0"/>
                <a:ea typeface="Times New Roman" panose="02020603050405020304" pitchFamily="18" charset="0"/>
              </a:rPr>
              <a:t>Akhunyanov</a:t>
            </a:r>
            <a:r>
              <a:rPr lang="en-US" sz="1100" dirty="0">
                <a:effectLst/>
                <a:latin typeface="Times New Roman" panose="02020603050405020304" pitchFamily="18" charset="0"/>
                <a:ea typeface="Times New Roman" panose="02020603050405020304" pitchFamily="18" charset="0"/>
              </a:rPr>
              <a:t>, A. R., and Smirnov, V. N., “Experimental Studies and Simulation of Methane Pyrolysis and Oxidation in Reflected Shock Waves Accompanied by Soot Formation,” Kinetics and Catalysis, Vol. 63, No. 2, 2022, pp. 141–156. https://doi.org/10.1134/S0023158422020124</a:t>
            </a:r>
          </a:p>
          <a:p>
            <a:pPr marL="0" marR="0" indent="0">
              <a:spcBef>
                <a:spcPts val="0"/>
              </a:spcBef>
              <a:spcAft>
                <a:spcPts val="0"/>
              </a:spcAft>
              <a:buNone/>
            </a:pPr>
            <a:r>
              <a:rPr lang="en-US" sz="1100" dirty="0">
                <a:effectLst/>
                <a:latin typeface="Times New Roman" panose="02020603050405020304" pitchFamily="18" charset="0"/>
                <a:ea typeface="Times New Roman" panose="02020603050405020304" pitchFamily="18" charset="0"/>
              </a:rPr>
              <a:t>[35] 	</a:t>
            </a:r>
            <a:r>
              <a:rPr lang="en-US" sz="1100" dirty="0" err="1">
                <a:effectLst/>
                <a:latin typeface="Times New Roman" panose="02020603050405020304" pitchFamily="18" charset="0"/>
                <a:ea typeface="Times New Roman" panose="02020603050405020304" pitchFamily="18" charset="0"/>
              </a:rPr>
              <a:t>Guéret</a:t>
            </a:r>
            <a:r>
              <a:rPr lang="en-US" sz="1100" dirty="0">
                <a:effectLst/>
                <a:latin typeface="Times New Roman" panose="02020603050405020304" pitchFamily="18" charset="0"/>
                <a:ea typeface="Times New Roman" panose="02020603050405020304" pitchFamily="18" charset="0"/>
              </a:rPr>
              <a:t>, C., </a:t>
            </a:r>
            <a:r>
              <a:rPr lang="en-US" sz="1100" dirty="0" err="1">
                <a:effectLst/>
                <a:latin typeface="Times New Roman" panose="02020603050405020304" pitchFamily="18" charset="0"/>
                <a:ea typeface="Times New Roman" panose="02020603050405020304" pitchFamily="18" charset="0"/>
              </a:rPr>
              <a:t>Daroux</a:t>
            </a:r>
            <a:r>
              <a:rPr lang="en-US" sz="1100" dirty="0">
                <a:effectLst/>
                <a:latin typeface="Times New Roman" panose="02020603050405020304" pitchFamily="18" charset="0"/>
                <a:ea typeface="Times New Roman" panose="02020603050405020304" pitchFamily="18" charset="0"/>
              </a:rPr>
              <a:t>, M., and </a:t>
            </a:r>
            <a:r>
              <a:rPr lang="en-US" sz="1100" dirty="0" err="1">
                <a:effectLst/>
                <a:latin typeface="Times New Roman" panose="02020603050405020304" pitchFamily="18" charset="0"/>
                <a:ea typeface="Times New Roman" panose="02020603050405020304" pitchFamily="18" charset="0"/>
              </a:rPr>
              <a:t>Billaud</a:t>
            </a:r>
            <a:r>
              <a:rPr lang="en-US" sz="1100" dirty="0">
                <a:effectLst/>
                <a:latin typeface="Times New Roman" panose="02020603050405020304" pitchFamily="18" charset="0"/>
                <a:ea typeface="Times New Roman" panose="02020603050405020304" pitchFamily="18" charset="0"/>
              </a:rPr>
              <a:t>, F., “Methane Pyrolysis: Thermodynamics,” Chemical Engineering Science, Vol. 52, No. 5, 1997, pp. 815–827. https://doi.org/10.1016/S0009-2509(96)00444-7</a:t>
            </a:r>
          </a:p>
          <a:p>
            <a:pPr marL="0" indent="0">
              <a:spcBef>
                <a:spcPts val="0"/>
              </a:spcBef>
              <a:spcAft>
                <a:spcPts val="0"/>
              </a:spcAft>
              <a:buFont typeface="Arial" panose="020B0604020202020204" pitchFamily="34" charset="0"/>
              <a:buNone/>
            </a:pPr>
            <a:r>
              <a:rPr lang="en-US" sz="1100" dirty="0">
                <a:latin typeface="Times New Roman" panose="02020603050405020304" pitchFamily="18" charset="0"/>
                <a:ea typeface="Times New Roman" panose="02020603050405020304" pitchFamily="18" charset="0"/>
              </a:rPr>
              <a:t>[36] 	Nikitaeva, D., “Seeding Hydrogen Propellant in Nuclear Thermal Propulsion Engines,” Thesis. University of Alabama in Huntsville, Huntsville, AL, 2019.</a:t>
            </a:r>
          </a:p>
          <a:p>
            <a:pPr marL="0" indent="0">
              <a:spcBef>
                <a:spcPts val="0"/>
              </a:spcBef>
              <a:spcAft>
                <a:spcPts val="0"/>
              </a:spcAft>
              <a:buFont typeface="Arial" panose="020B0604020202020204" pitchFamily="34" charset="0"/>
              <a:buNone/>
            </a:pPr>
            <a:r>
              <a:rPr lang="en-US" sz="1100" dirty="0">
                <a:latin typeface="Times New Roman" panose="02020603050405020304" pitchFamily="18" charset="0"/>
                <a:ea typeface="Times New Roman" panose="02020603050405020304" pitchFamily="18" charset="0"/>
              </a:rPr>
              <a:t>[37] 	Nikitaeva, D., Smith, C., D., and Duchek, M., “Effects of Heat Transfer Coefficient Variation on Nuclear Thermal Propulsion Engine Performance,” presented at the Nuclear Emerging Technologies for Space 2023, Idaho Falls, ID, 2023.</a:t>
            </a:r>
          </a:p>
        </p:txBody>
      </p:sp>
    </p:spTree>
    <p:extLst>
      <p:ext uri="{BB962C8B-B14F-4D97-AF65-F5344CB8AC3E}">
        <p14:creationId xmlns:p14="http://schemas.microsoft.com/office/powerpoint/2010/main" val="279494867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69CDD53-89F1-BD52-3A36-208998447426}"/>
              </a:ext>
            </a:extLst>
          </p:cNvPr>
          <p:cNvSpPr>
            <a:spLocks noGrp="1"/>
          </p:cNvSpPr>
          <p:nvPr>
            <p:ph idx="1"/>
          </p:nvPr>
        </p:nvSpPr>
        <p:spPr>
          <a:xfrm>
            <a:off x="488950" y="1425575"/>
            <a:ext cx="11214100" cy="3966557"/>
          </a:xfrm>
        </p:spPr>
        <p:txBody>
          <a:bodyPr anchor="ctr"/>
          <a:lstStyle/>
          <a:p>
            <a:pPr marL="0" indent="0" algn="ctr">
              <a:buFont typeface="Arial" panose="020B0604020202020204" pitchFamily="34" charset="0"/>
              <a:buNone/>
              <a:defRPr/>
            </a:pPr>
            <a:r>
              <a:rPr lang="en-US" sz="4000" b="1" dirty="0">
                <a:latin typeface="+mj-lt"/>
              </a:rPr>
              <a:t>Daria Nikitaeva</a:t>
            </a:r>
          </a:p>
          <a:p>
            <a:pPr marL="0" indent="0" algn="ctr">
              <a:buFont typeface="Arial" panose="020B0604020202020204" pitchFamily="34" charset="0"/>
              <a:buNone/>
              <a:defRPr/>
            </a:pPr>
            <a:r>
              <a:rPr lang="en-US" sz="3200" b="1" dirty="0">
                <a:latin typeface="+mj-lt"/>
              </a:rPr>
              <a:t>daria.d.nikitaeva@ama-inc.com</a:t>
            </a:r>
          </a:p>
        </p:txBody>
      </p:sp>
      <p:sp>
        <p:nvSpPr>
          <p:cNvPr id="7" name="Title 1">
            <a:extLst>
              <a:ext uri="{FF2B5EF4-FFF2-40B4-BE49-F238E27FC236}">
                <a16:creationId xmlns:a16="http://schemas.microsoft.com/office/drawing/2014/main" id="{4A405B06-C9E5-7D60-9302-4107CE88AB21}"/>
              </a:ext>
            </a:extLst>
          </p:cNvPr>
          <p:cNvSpPr>
            <a:spLocks noGrp="1"/>
          </p:cNvSpPr>
          <p:nvPr>
            <p:ph type="title"/>
          </p:nvPr>
        </p:nvSpPr>
        <p:spPr>
          <a:xfrm>
            <a:off x="498475" y="365126"/>
            <a:ext cx="11214100" cy="739774"/>
          </a:xfrm>
        </p:spPr>
        <p:txBody>
          <a:bodyPr/>
          <a:lstStyle/>
          <a:p>
            <a:pPr algn="ctr"/>
            <a:r>
              <a:rPr lang="en-US" b="1" dirty="0"/>
              <a:t>Questions?</a:t>
            </a:r>
          </a:p>
        </p:txBody>
      </p:sp>
    </p:spTree>
    <p:extLst>
      <p:ext uri="{BB962C8B-B14F-4D97-AF65-F5344CB8AC3E}">
        <p14:creationId xmlns:p14="http://schemas.microsoft.com/office/powerpoint/2010/main" val="18855204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69CDD53-89F1-BD52-3A36-208998447426}"/>
              </a:ext>
            </a:extLst>
          </p:cNvPr>
          <p:cNvSpPr>
            <a:spLocks noGrp="1"/>
          </p:cNvSpPr>
          <p:nvPr>
            <p:ph idx="1"/>
          </p:nvPr>
        </p:nvSpPr>
        <p:spPr>
          <a:xfrm>
            <a:off x="488950" y="1425575"/>
            <a:ext cx="11214100" cy="4751387"/>
          </a:xfrm>
        </p:spPr>
        <p:txBody>
          <a:bodyPr anchor="ctr"/>
          <a:lstStyle/>
          <a:p>
            <a:pPr marL="0" marR="0" lvl="0" indent="0" algn="ctr" defTabSz="914400" rtl="0" eaLnBrk="0" fontAlgn="base" latinLnBrk="0" hangingPunct="0">
              <a:lnSpc>
                <a:spcPct val="95000"/>
              </a:lnSpc>
              <a:spcBef>
                <a:spcPts val="600"/>
              </a:spcBef>
              <a:spcAft>
                <a:spcPct val="0"/>
              </a:spcAft>
              <a:buClr>
                <a:srgbClr val="2F5496"/>
              </a:buClr>
              <a:buSzTx/>
              <a:buFont typeface="Arial" panose="020B0604020202020204" pitchFamily="34" charset="0"/>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This work was supported by NASA’s Space Technology Mission Directorate (STMD) through the Space Nuclear Propulsion (SNP) Project</a:t>
            </a:r>
          </a:p>
          <a:p>
            <a:pPr marL="0" marR="0" lvl="0" indent="0" algn="ctr" defTabSz="914400" rtl="0" eaLnBrk="0" fontAlgn="base" latinLnBrk="0" hangingPunct="0">
              <a:lnSpc>
                <a:spcPct val="95000"/>
              </a:lnSpc>
              <a:spcBef>
                <a:spcPts val="600"/>
              </a:spcBef>
              <a:spcAft>
                <a:spcPct val="0"/>
              </a:spcAft>
              <a:buClr>
                <a:srgbClr val="2F5496"/>
              </a:buClr>
              <a:buSzTx/>
              <a:buFont typeface="Arial" panose="020B0604020202020204" pitchFamily="34" charset="0"/>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endParaRPr>
          </a:p>
          <a:p>
            <a:pPr marL="0" marR="0" lvl="0" indent="0" algn="ctr" defTabSz="914400" rtl="0" eaLnBrk="0" fontAlgn="base" latinLnBrk="0" hangingPunct="0">
              <a:lnSpc>
                <a:spcPct val="95000"/>
              </a:lnSpc>
              <a:spcBef>
                <a:spcPts val="600"/>
              </a:spcBef>
              <a:spcAft>
                <a:spcPct val="0"/>
              </a:spcAft>
              <a:buClr>
                <a:srgbClr val="2F5496"/>
              </a:buClr>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Contract No. 80LARC23DA003</a:t>
            </a:r>
          </a:p>
          <a:p>
            <a:pPr marL="0" indent="0">
              <a:buNone/>
            </a:pPr>
            <a:endParaRPr lang="en-US" dirty="0"/>
          </a:p>
        </p:txBody>
      </p:sp>
      <p:sp>
        <p:nvSpPr>
          <p:cNvPr id="7" name="Title 1">
            <a:extLst>
              <a:ext uri="{FF2B5EF4-FFF2-40B4-BE49-F238E27FC236}">
                <a16:creationId xmlns:a16="http://schemas.microsoft.com/office/drawing/2014/main" id="{4A405B06-C9E5-7D60-9302-4107CE88AB21}"/>
              </a:ext>
            </a:extLst>
          </p:cNvPr>
          <p:cNvSpPr>
            <a:spLocks noGrp="1"/>
          </p:cNvSpPr>
          <p:nvPr>
            <p:ph type="title"/>
          </p:nvPr>
        </p:nvSpPr>
        <p:spPr>
          <a:xfrm>
            <a:off x="498475" y="365126"/>
            <a:ext cx="11214100" cy="739774"/>
          </a:xfrm>
        </p:spPr>
        <p:txBody>
          <a:bodyPr/>
          <a:lstStyle/>
          <a:p>
            <a:pPr algn="ctr"/>
            <a:r>
              <a:rPr lang="en-US" b="1" dirty="0"/>
              <a:t>Acknowledgements</a:t>
            </a:r>
          </a:p>
        </p:txBody>
      </p:sp>
    </p:spTree>
    <p:extLst>
      <p:ext uri="{BB962C8B-B14F-4D97-AF65-F5344CB8AC3E}">
        <p14:creationId xmlns:p14="http://schemas.microsoft.com/office/powerpoint/2010/main" val="37646248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CF723-D5E2-2B70-ECBE-B77B9437DA37}"/>
              </a:ext>
            </a:extLst>
          </p:cNvPr>
          <p:cNvSpPr>
            <a:spLocks noGrp="1"/>
          </p:cNvSpPr>
          <p:nvPr>
            <p:ph type="title"/>
          </p:nvPr>
        </p:nvSpPr>
        <p:spPr/>
        <p:txBody>
          <a:bodyPr/>
          <a:lstStyle/>
          <a:p>
            <a:r>
              <a:rPr lang="en-US" b="1" dirty="0"/>
              <a:t>Why Methane NTP?</a:t>
            </a:r>
          </a:p>
        </p:txBody>
      </p:sp>
      <p:sp>
        <p:nvSpPr>
          <p:cNvPr id="4" name="Text Placeholder 3">
            <a:extLst>
              <a:ext uri="{FF2B5EF4-FFF2-40B4-BE49-F238E27FC236}">
                <a16:creationId xmlns:a16="http://schemas.microsoft.com/office/drawing/2014/main" id="{40364D6E-30AF-0AC5-0D72-CE8DC658D18B}"/>
              </a:ext>
            </a:extLst>
          </p:cNvPr>
          <p:cNvSpPr>
            <a:spLocks noGrp="1"/>
          </p:cNvSpPr>
          <p:nvPr>
            <p:ph type="body" sz="quarter" idx="10"/>
          </p:nvPr>
        </p:nvSpPr>
        <p:spPr/>
        <p:txBody>
          <a:bodyPr/>
          <a:lstStyle/>
          <a:p>
            <a:r>
              <a:rPr lang="en-US" sz="2000" dirty="0"/>
              <a:t>Trading Isp for Tank Mass: Where Methane Fits on the Propellant Spectrum</a:t>
            </a:r>
          </a:p>
        </p:txBody>
      </p:sp>
      <p:graphicFrame>
        <p:nvGraphicFramePr>
          <p:cNvPr id="9" name="Content Placeholder 8">
            <a:extLst>
              <a:ext uri="{FF2B5EF4-FFF2-40B4-BE49-F238E27FC236}">
                <a16:creationId xmlns:a16="http://schemas.microsoft.com/office/drawing/2014/main" id="{F226F055-7B93-9737-C238-F03CF27B69C7}"/>
              </a:ext>
            </a:extLst>
          </p:cNvPr>
          <p:cNvGraphicFramePr>
            <a:graphicFrameLocks noGrp="1"/>
          </p:cNvGraphicFramePr>
          <p:nvPr>
            <p:ph idx="1"/>
            <p:extLst>
              <p:ext uri="{D42A27DB-BD31-4B8C-83A1-F6EECF244321}">
                <p14:modId xmlns:p14="http://schemas.microsoft.com/office/powerpoint/2010/main" val="2488696033"/>
              </p:ext>
            </p:extLst>
          </p:nvPr>
        </p:nvGraphicFramePr>
        <p:xfrm>
          <a:off x="73090" y="2391889"/>
          <a:ext cx="12045820" cy="3126105"/>
        </p:xfrm>
        <a:graphic>
          <a:graphicData uri="http://schemas.openxmlformats.org/drawingml/2006/table">
            <a:tbl>
              <a:tblPr firstRow="1" firstCol="1">
                <a:tableStyleId>{5C22544A-7EE6-4342-B048-85BDC9FD1C3A}</a:tableStyleId>
              </a:tblPr>
              <a:tblGrid>
                <a:gridCol w="1722837">
                  <a:extLst>
                    <a:ext uri="{9D8B030D-6E8A-4147-A177-3AD203B41FA5}">
                      <a16:colId xmlns:a16="http://schemas.microsoft.com/office/drawing/2014/main" val="3622529363"/>
                    </a:ext>
                  </a:extLst>
                </a:gridCol>
                <a:gridCol w="3469085">
                  <a:extLst>
                    <a:ext uri="{9D8B030D-6E8A-4147-A177-3AD203B41FA5}">
                      <a16:colId xmlns:a16="http://schemas.microsoft.com/office/drawing/2014/main" val="990645274"/>
                    </a:ext>
                  </a:extLst>
                </a:gridCol>
                <a:gridCol w="3464402">
                  <a:extLst>
                    <a:ext uri="{9D8B030D-6E8A-4147-A177-3AD203B41FA5}">
                      <a16:colId xmlns:a16="http://schemas.microsoft.com/office/drawing/2014/main" val="3296028941"/>
                    </a:ext>
                  </a:extLst>
                </a:gridCol>
                <a:gridCol w="3389496">
                  <a:extLst>
                    <a:ext uri="{9D8B030D-6E8A-4147-A177-3AD203B41FA5}">
                      <a16:colId xmlns:a16="http://schemas.microsoft.com/office/drawing/2014/main" val="3337542298"/>
                    </a:ext>
                  </a:extLst>
                </a:gridCol>
              </a:tblGrid>
              <a:tr h="381000">
                <a:tc>
                  <a:txBody>
                    <a:bodyPr/>
                    <a:lstStyle/>
                    <a:p>
                      <a:pPr algn="ctr" fontAlgn="ctr"/>
                      <a:r>
                        <a:rPr lang="en-US" sz="1600" u="none" strike="noStrike">
                          <a:effectLst/>
                        </a:rPr>
                        <a:t>Driver</a:t>
                      </a:r>
                      <a:endParaRPr lang="en-US" sz="16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en-US" sz="1600" u="none" strike="noStrike" dirty="0">
                          <a:effectLst/>
                        </a:rPr>
                        <a:t>H‑NTP (LH₂)</a:t>
                      </a:r>
                      <a:endParaRPr lang="en-US" sz="16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en-US" sz="1600" u="none" strike="noStrike">
                          <a:effectLst/>
                        </a:rPr>
                        <a:t>M‑NTP (LCH₄)</a:t>
                      </a:r>
                      <a:endParaRPr lang="en-US" sz="16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en-US" sz="1600" u="none" strike="noStrike" dirty="0">
                          <a:effectLst/>
                        </a:rPr>
                        <a:t>A‑NTP (LNH₃)</a:t>
                      </a:r>
                      <a:endParaRPr lang="en-US" sz="1600" b="1"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537119049"/>
                  </a:ext>
                </a:extLst>
              </a:tr>
              <a:tr h="352425">
                <a:tc>
                  <a:txBody>
                    <a:bodyPr/>
                    <a:lstStyle/>
                    <a:p>
                      <a:pPr algn="l" fontAlgn="ctr"/>
                      <a:r>
                        <a:rPr lang="en-US" sz="1600" u="none" strike="noStrike" dirty="0">
                          <a:effectLst/>
                        </a:rPr>
                        <a:t>Isp @ 2700 K</a:t>
                      </a:r>
                      <a:endParaRPr lang="en-US" sz="16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1600" u="none" strike="noStrike" dirty="0">
                          <a:effectLst/>
                        </a:rPr>
                        <a:t>~900 s</a:t>
                      </a:r>
                      <a:endParaRPr lang="en-US" sz="16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1600" u="none" strike="noStrike" dirty="0">
                          <a:effectLst/>
                        </a:rPr>
                        <a:t>350 – 500 s</a:t>
                      </a:r>
                      <a:endParaRPr lang="en-US" sz="16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1600" u="none" strike="noStrike">
                          <a:effectLst/>
                        </a:rPr>
                        <a:t>~370 s</a:t>
                      </a:r>
                      <a:endParaRPr lang="en-US" sz="16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76663791"/>
                  </a:ext>
                </a:extLst>
              </a:tr>
              <a:tr h="657225">
                <a:tc>
                  <a:txBody>
                    <a:bodyPr/>
                    <a:lstStyle/>
                    <a:p>
                      <a:pPr algn="l" fontAlgn="ctr"/>
                      <a:r>
                        <a:rPr lang="en-US" sz="1600" u="none" strike="noStrike">
                          <a:effectLst/>
                        </a:rPr>
                        <a:t>Storage &amp; Density</a:t>
                      </a:r>
                      <a:endParaRPr lang="en-US" sz="1600" b="1" i="0" u="none" strike="noStrike">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1600" u="none" strike="noStrike">
                          <a:effectLst/>
                        </a:rPr>
                        <a:t>14–33 K, 71 kg m⁻³ → large, deep‑cryo tanks</a:t>
                      </a:r>
                      <a:endParaRPr lang="en-US" sz="1600" b="0" i="0" u="none" strike="noStrike">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1600" u="none" strike="noStrike">
                          <a:effectLst/>
                        </a:rPr>
                        <a:t>91–190 K, 657 kg m⁻³ →  ~9× denser, “soft‑cryo”</a:t>
                      </a:r>
                      <a:endParaRPr lang="en-US" sz="1600" b="0" i="0" u="none" strike="noStrike">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1600" u="none" strike="noStrike">
                          <a:effectLst/>
                        </a:rPr>
                        <a:t>195–405 K, 730 kg m⁻³ → ambient storable</a:t>
                      </a:r>
                      <a:endParaRPr lang="en-US" sz="16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95002184"/>
                  </a:ext>
                </a:extLst>
              </a:tr>
              <a:tr h="381000">
                <a:tc>
                  <a:txBody>
                    <a:bodyPr/>
                    <a:lstStyle/>
                    <a:p>
                      <a:pPr algn="l" fontAlgn="ctr"/>
                      <a:r>
                        <a:rPr lang="en-US" sz="1600" u="none" strike="noStrike">
                          <a:effectLst/>
                        </a:rPr>
                        <a:t>Cycle Changes</a:t>
                      </a:r>
                      <a:endParaRPr lang="en-US" sz="1600" b="1" i="0" u="none" strike="noStrike">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1600" u="none" strike="noStrike" dirty="0">
                          <a:effectLst/>
                        </a:rPr>
                        <a:t>Baseline expander; needs boost pump</a:t>
                      </a:r>
                      <a:endParaRPr lang="en-US" sz="16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1600" u="none" strike="noStrike">
                          <a:effectLst/>
                        </a:rPr>
                        <a:t>Same expander; drop boost pump, add pyrolysis heat margin</a:t>
                      </a:r>
                      <a:endParaRPr lang="en-US" sz="1600" b="0" i="0" u="none" strike="noStrike">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1600" u="none" strike="noStrike">
                          <a:effectLst/>
                        </a:rPr>
                        <a:t>Serial pre‑heat loop, extra pumps, no boost pump</a:t>
                      </a:r>
                      <a:endParaRPr lang="en-US" sz="16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335608969"/>
                  </a:ext>
                </a:extLst>
              </a:tr>
              <a:tr h="571500">
                <a:tc>
                  <a:txBody>
                    <a:bodyPr/>
                    <a:lstStyle/>
                    <a:p>
                      <a:pPr algn="l" fontAlgn="ctr"/>
                      <a:r>
                        <a:rPr lang="en-US" sz="1600" u="none" strike="noStrike">
                          <a:effectLst/>
                        </a:rPr>
                        <a:t>Ground Test / Safety</a:t>
                      </a:r>
                      <a:endParaRPr lang="en-US" sz="1600" b="1" i="0" u="none" strike="noStrike">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1600" u="none" strike="noStrike">
                          <a:effectLst/>
                        </a:rPr>
                        <a:t>Highly flammable H₂; embrittlement issues</a:t>
                      </a:r>
                      <a:endParaRPr lang="en-US" sz="1600" b="0" i="0" u="none" strike="noStrike">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1600" u="none" strike="noStrike" dirty="0">
                          <a:effectLst/>
                        </a:rPr>
                        <a:t>Moderate flammability; low leak hazard; coking manageable; pyrolysis products detonation risks</a:t>
                      </a:r>
                      <a:endParaRPr lang="en-US" sz="16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1600" u="none" strike="noStrike">
                          <a:effectLst/>
                        </a:rPr>
                        <a:t>Toxic vapor, but non‑flammable; easy handling</a:t>
                      </a:r>
                      <a:endParaRPr lang="en-US" sz="16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559842899"/>
                  </a:ext>
                </a:extLst>
              </a:tr>
              <a:tr h="381000">
                <a:tc>
                  <a:txBody>
                    <a:bodyPr/>
                    <a:lstStyle/>
                    <a:p>
                      <a:pPr algn="l" fontAlgn="ctr"/>
                      <a:r>
                        <a:rPr lang="en-US" sz="1600" u="none" strike="noStrike">
                          <a:effectLst/>
                        </a:rPr>
                        <a:t>Best‑Fit Missions</a:t>
                      </a:r>
                      <a:endParaRPr lang="en-US" sz="1600" b="1" i="0" u="none" strike="noStrike">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1600" u="none" strike="noStrike">
                          <a:effectLst/>
                        </a:rPr>
                        <a:t>High‑ΔV crewed Mars transfers</a:t>
                      </a:r>
                      <a:endParaRPr lang="en-US" sz="1600" b="0" i="0" u="none" strike="noStrike">
                        <a:solidFill>
                          <a:srgbClr val="000000"/>
                        </a:solidFill>
                        <a:effectLst/>
                        <a:latin typeface="Aptos Narrow" panose="020B0004020202020204" pitchFamily="34" charset="0"/>
                      </a:endParaRPr>
                    </a:p>
                  </a:txBody>
                  <a:tcPr marL="9525" marR="9525" marT="9525" marB="0" anchor="ctr"/>
                </a:tc>
                <a:tc>
                  <a:txBody>
                    <a:bodyPr/>
                    <a:lstStyle/>
                    <a:p>
                      <a:pPr algn="l" fontAlgn="ctr"/>
                      <a:r>
                        <a:rPr lang="fr-FR" sz="1600" u="none" strike="noStrike">
                          <a:effectLst/>
                        </a:rPr>
                        <a:t>Cislunar tugs, Mars cargo, reusable stages</a:t>
                      </a:r>
                      <a:endParaRPr lang="fr-FR" sz="1600" b="0" i="0" u="none" strike="noStrike">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1600" u="none" strike="noStrike" dirty="0">
                          <a:effectLst/>
                        </a:rPr>
                        <a:t>Long‑dwell depots, low‑Isp cargo where simplicity rules</a:t>
                      </a:r>
                      <a:endParaRPr lang="en-US" sz="16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127283348"/>
                  </a:ext>
                </a:extLst>
              </a:tr>
            </a:tbl>
          </a:graphicData>
        </a:graphic>
      </p:graphicFrame>
      <p:sp>
        <p:nvSpPr>
          <p:cNvPr id="10" name="Content Placeholder 2">
            <a:extLst>
              <a:ext uri="{FF2B5EF4-FFF2-40B4-BE49-F238E27FC236}">
                <a16:creationId xmlns:a16="http://schemas.microsoft.com/office/drawing/2014/main" id="{58AC31D7-A427-A207-063E-A14F397DAFD9}"/>
              </a:ext>
            </a:extLst>
          </p:cNvPr>
          <p:cNvSpPr txBox="1">
            <a:spLocks/>
          </p:cNvSpPr>
          <p:nvPr/>
        </p:nvSpPr>
        <p:spPr bwMode="auto">
          <a:xfrm>
            <a:off x="498475" y="1425576"/>
            <a:ext cx="11693524" cy="96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5000"/>
              </a:lnSpc>
              <a:spcBef>
                <a:spcPts val="1800"/>
              </a:spcBef>
              <a:spcAft>
                <a:spcPct val="0"/>
              </a:spcAft>
              <a:buClr>
                <a:schemeClr val="tx1"/>
              </a:buClr>
              <a:buFont typeface="Arial" panose="020B0604020202020204" pitchFamily="34" charset="0"/>
              <a:buChar char="•"/>
              <a:defRPr lang="en-US" sz="2800" kern="1200">
                <a:solidFill>
                  <a:srgbClr val="000000"/>
                </a:solidFill>
                <a:effectLst/>
                <a:latin typeface="+mn-lt"/>
                <a:ea typeface="+mn-ea"/>
                <a:cs typeface="+mn-cs"/>
              </a:defRPr>
            </a:lvl1pPr>
            <a:lvl2pPr marL="685800" indent="-228600" algn="l" rtl="0" eaLnBrk="0" fontAlgn="base" hangingPunct="0">
              <a:lnSpc>
                <a:spcPct val="95000"/>
              </a:lnSpc>
              <a:spcBef>
                <a:spcPts val="200"/>
              </a:spcBef>
              <a:spcAft>
                <a:spcPct val="0"/>
              </a:spcAft>
              <a:buClr>
                <a:schemeClr val="tx2"/>
              </a:buClr>
              <a:buFont typeface="Arial" panose="020B0604020202020204" pitchFamily="34" charset="0"/>
              <a:buChar char="-"/>
              <a:defRPr lang="en-US" sz="2400" kern="1200">
                <a:solidFill>
                  <a:srgbClr val="000000"/>
                </a:solidFill>
                <a:effectLst/>
                <a:latin typeface="+mn-lt"/>
                <a:ea typeface="+mn-ea"/>
                <a:cs typeface="+mn-cs"/>
              </a:defRPr>
            </a:lvl2pPr>
            <a:lvl3pPr marL="1143000" indent="-228600" algn="l" rtl="0" eaLnBrk="0" fontAlgn="base" hangingPunct="0">
              <a:lnSpc>
                <a:spcPct val="95000"/>
              </a:lnSpc>
              <a:spcBef>
                <a:spcPts val="500"/>
              </a:spcBef>
              <a:spcAft>
                <a:spcPct val="0"/>
              </a:spcAft>
              <a:buClr>
                <a:schemeClr val="tx2"/>
              </a:buClr>
              <a:buFont typeface="Wingdings" panose="05000000000000000000" pitchFamily="2" charset="2"/>
              <a:buChar char="§"/>
              <a:defRPr lang="en-US" sz="2000" kern="1200">
                <a:solidFill>
                  <a:srgbClr val="000000"/>
                </a:solidFill>
                <a:effectLst/>
                <a:latin typeface="+mn-lt"/>
                <a:ea typeface="+mn-ea"/>
                <a:cs typeface="+mn-cs"/>
              </a:defRPr>
            </a:lvl3pPr>
            <a:lvl4pPr marL="1600200" indent="-228600" algn="l" rtl="0" eaLnBrk="0" fontAlgn="base" hangingPunct="0">
              <a:lnSpc>
                <a:spcPct val="95000"/>
              </a:lnSpc>
              <a:spcBef>
                <a:spcPts val="500"/>
              </a:spcBef>
              <a:spcAft>
                <a:spcPct val="0"/>
              </a:spcAft>
              <a:buClr>
                <a:schemeClr val="tx1"/>
              </a:buClr>
              <a:buFont typeface="Arial" panose="020B0604020202020204" pitchFamily="34" charset="0"/>
              <a:buChar char="•"/>
              <a:defRPr kern="1200">
                <a:solidFill>
                  <a:srgbClr val="000000"/>
                </a:solidFill>
                <a:effectLst/>
                <a:latin typeface="+mn-lt"/>
                <a:ea typeface="+mn-ea"/>
                <a:cs typeface="+mn-cs"/>
              </a:defRPr>
            </a:lvl4pPr>
            <a:lvl5pPr marL="2057400" indent="-228600" algn="l" rtl="0" eaLnBrk="0" fontAlgn="base" hangingPunct="0">
              <a:lnSpc>
                <a:spcPct val="95000"/>
              </a:lnSpc>
              <a:spcBef>
                <a:spcPts val="500"/>
              </a:spcBef>
              <a:spcAft>
                <a:spcPct val="0"/>
              </a:spcAft>
              <a:buClr>
                <a:schemeClr val="tx1"/>
              </a:buClr>
              <a:buFont typeface="Arial" panose="020B0604020202020204" pitchFamily="34" charset="0"/>
              <a:buChar char="•"/>
              <a:defRPr kern="1200">
                <a:solidFill>
                  <a:srgbClr val="000000"/>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Objective: compare how propellant choice shifts engine performance, storage logistics, and mission suitability.</a:t>
            </a:r>
          </a:p>
          <a:p>
            <a:pPr>
              <a:lnSpc>
                <a:spcPct val="100000"/>
              </a:lnSpc>
              <a:spcBef>
                <a:spcPts val="600"/>
              </a:spcBef>
            </a:pPr>
            <a:r>
              <a:rPr lang="en-US" sz="1800" dirty="0"/>
              <a:t>Methane offers a middle ground—higher density and easier cryogenics than hydrogen, yet better performance than storable ammonia.</a:t>
            </a:r>
          </a:p>
        </p:txBody>
      </p:sp>
      <p:sp>
        <p:nvSpPr>
          <p:cNvPr id="11" name="Rectangle: Rounded Corners 10">
            <a:extLst>
              <a:ext uri="{FF2B5EF4-FFF2-40B4-BE49-F238E27FC236}">
                <a16:creationId xmlns:a16="http://schemas.microsoft.com/office/drawing/2014/main" id="{B973D44E-F8B7-800B-67D0-F697CB257D61}"/>
              </a:ext>
            </a:extLst>
          </p:cNvPr>
          <p:cNvSpPr/>
          <p:nvPr/>
        </p:nvSpPr>
        <p:spPr>
          <a:xfrm>
            <a:off x="1808583" y="5632126"/>
            <a:ext cx="8574833" cy="58802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t>Methane cuts tank mass and </a:t>
            </a:r>
            <a:r>
              <a:rPr lang="en-US" i="1" dirty="0" err="1"/>
              <a:t>cryo</a:t>
            </a:r>
            <a:r>
              <a:rPr lang="en-US" i="1" dirty="0"/>
              <a:t> burden, yet its mid‑range Isp hinges on extra reactor power and strict mitigation of coking and pyrolysis‑detonation risks.</a:t>
            </a:r>
          </a:p>
        </p:txBody>
      </p:sp>
    </p:spTree>
    <p:extLst>
      <p:ext uri="{BB962C8B-B14F-4D97-AF65-F5344CB8AC3E}">
        <p14:creationId xmlns:p14="http://schemas.microsoft.com/office/powerpoint/2010/main" val="1163347819"/>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CF723-D5E2-2B70-ECBE-B77B9437DA37}"/>
              </a:ext>
            </a:extLst>
          </p:cNvPr>
          <p:cNvSpPr>
            <a:spLocks noGrp="1"/>
          </p:cNvSpPr>
          <p:nvPr>
            <p:ph type="title"/>
          </p:nvPr>
        </p:nvSpPr>
        <p:spPr/>
        <p:txBody>
          <a:bodyPr/>
          <a:lstStyle/>
          <a:p>
            <a:r>
              <a:rPr lang="en-US" b="1" dirty="0"/>
              <a:t>Engine Architecture Overview</a:t>
            </a:r>
          </a:p>
        </p:txBody>
      </p:sp>
      <p:sp>
        <p:nvSpPr>
          <p:cNvPr id="3" name="Content Placeholder 2">
            <a:extLst>
              <a:ext uri="{FF2B5EF4-FFF2-40B4-BE49-F238E27FC236}">
                <a16:creationId xmlns:a16="http://schemas.microsoft.com/office/drawing/2014/main" id="{6B120F22-B590-5551-BC82-6D6888F6F1FF}"/>
              </a:ext>
            </a:extLst>
          </p:cNvPr>
          <p:cNvSpPr>
            <a:spLocks noGrp="1"/>
          </p:cNvSpPr>
          <p:nvPr>
            <p:ph idx="1"/>
          </p:nvPr>
        </p:nvSpPr>
        <p:spPr>
          <a:xfrm>
            <a:off x="-37324" y="1368134"/>
            <a:ext cx="4730619" cy="4430378"/>
          </a:xfrm>
        </p:spPr>
        <p:txBody>
          <a:bodyPr/>
          <a:lstStyle/>
          <a:p>
            <a:pPr>
              <a:lnSpc>
                <a:spcPct val="100000"/>
              </a:lnSpc>
              <a:spcBef>
                <a:spcPts val="600"/>
              </a:spcBef>
            </a:pPr>
            <a:r>
              <a:rPr lang="en-US" sz="1450" b="1" dirty="0"/>
              <a:t>Boost Hardware: </a:t>
            </a:r>
            <a:r>
              <a:rPr lang="en-US" sz="1450" dirty="0"/>
              <a:t>LH₂ needs a boost pump; CH₄ &amp; NH₃ delete it, but NH₃ pays a pre‑heat penalty.</a:t>
            </a:r>
          </a:p>
          <a:p>
            <a:pPr>
              <a:lnSpc>
                <a:spcPct val="100000"/>
              </a:lnSpc>
              <a:spcBef>
                <a:spcPts val="600"/>
              </a:spcBef>
            </a:pPr>
            <a:r>
              <a:rPr lang="en-US" sz="1450" b="1" dirty="0"/>
              <a:t>Super‑Critical Transition: </a:t>
            </a:r>
            <a:r>
              <a:rPr lang="en-US" sz="1450" dirty="0"/>
              <a:t>LH₂ exits pumps already super‑critical (State 2); CH₄ crosses the line in reg‑cooling (State 6→7); NH₃ flows into pre‑heat, reaching super‑critical only near State 12.</a:t>
            </a:r>
          </a:p>
          <a:p>
            <a:pPr>
              <a:lnSpc>
                <a:spcPct val="100000"/>
              </a:lnSpc>
              <a:spcBef>
                <a:spcPts val="600"/>
              </a:spcBef>
            </a:pPr>
            <a:r>
              <a:rPr lang="en-US" sz="1450" b="1" dirty="0"/>
              <a:t>Pre‑Heat / Routing: </a:t>
            </a:r>
            <a:r>
              <a:rPr lang="en-US" sz="1450" dirty="0"/>
              <a:t>NH₃ adds serial pre‑heat rings; CH₄ keeps TRD’s parallel loops; LH₂ baseline remains unchanged.</a:t>
            </a:r>
          </a:p>
          <a:p>
            <a:pPr>
              <a:lnSpc>
                <a:spcPct val="100000"/>
              </a:lnSpc>
              <a:spcBef>
                <a:spcPts val="600"/>
              </a:spcBef>
            </a:pPr>
            <a:r>
              <a:rPr lang="en-US" sz="1450" b="1" dirty="0"/>
              <a:t>Pump Sizing: </a:t>
            </a:r>
            <a:r>
              <a:rPr lang="en-US" sz="1450" dirty="0"/>
              <a:t>NH₃’s density drives the largest mass‑flow pumps; CH₄ sits mid‑range; LH₂ runs high‑RPM, low‑flow.</a:t>
            </a:r>
          </a:p>
          <a:p>
            <a:pPr>
              <a:lnSpc>
                <a:spcPct val="100000"/>
              </a:lnSpc>
              <a:spcBef>
                <a:spcPts val="600"/>
              </a:spcBef>
            </a:pPr>
            <a:r>
              <a:rPr lang="en-US" sz="1450" b="1" dirty="0"/>
              <a:t>Thermal &amp; Power Load: </a:t>
            </a:r>
            <a:r>
              <a:rPr lang="en-US" sz="1450" dirty="0"/>
              <a:t>LH₂ soaks heat but attacks walls; CH₄ needs extra reactor power for endothermic cracking; NH₃ needs added </a:t>
            </a:r>
            <a:r>
              <a:rPr lang="el-GR" sz="1450" dirty="0"/>
              <a:t>Δ</a:t>
            </a:r>
            <a:r>
              <a:rPr lang="en-US" sz="1450" dirty="0"/>
              <a:t>T to clear its critical point.</a:t>
            </a:r>
          </a:p>
          <a:p>
            <a:pPr>
              <a:lnSpc>
                <a:spcPct val="100000"/>
              </a:lnSpc>
              <a:spcBef>
                <a:spcPts val="600"/>
              </a:spcBef>
            </a:pPr>
            <a:r>
              <a:rPr lang="en-US" sz="1450" b="1" dirty="0"/>
              <a:t>Risk Focus: </a:t>
            </a:r>
            <a:r>
              <a:rPr lang="en-US" sz="1450" dirty="0"/>
              <a:t>LH₂: hot‑hydrogen attack; NH₃: </a:t>
            </a:r>
            <a:r>
              <a:rPr lang="el-GR" sz="1450" dirty="0"/>
              <a:t>Δ</a:t>
            </a:r>
            <a:r>
              <a:rPr lang="en-US" sz="1450" dirty="0"/>
              <a:t>P &amp; pre‑heater stress; CH₄: channel coking, pyrolysis detonation, and truncated‑nozzle test uncertainty.</a:t>
            </a:r>
          </a:p>
        </p:txBody>
      </p:sp>
      <p:sp>
        <p:nvSpPr>
          <p:cNvPr id="4" name="Text Placeholder 3">
            <a:extLst>
              <a:ext uri="{FF2B5EF4-FFF2-40B4-BE49-F238E27FC236}">
                <a16:creationId xmlns:a16="http://schemas.microsoft.com/office/drawing/2014/main" id="{40364D6E-30AF-0AC5-0D72-CE8DC658D18B}"/>
              </a:ext>
            </a:extLst>
          </p:cNvPr>
          <p:cNvSpPr>
            <a:spLocks noGrp="1"/>
          </p:cNvSpPr>
          <p:nvPr>
            <p:ph type="body" sz="quarter" idx="10"/>
          </p:nvPr>
        </p:nvSpPr>
        <p:spPr/>
        <p:txBody>
          <a:bodyPr/>
          <a:lstStyle/>
          <a:p>
            <a:r>
              <a:rPr lang="en-US" sz="2000" dirty="0"/>
              <a:t>How Propellant Choice Reshapes the NTP Expander Cycle</a:t>
            </a:r>
          </a:p>
        </p:txBody>
      </p:sp>
      <p:pic>
        <p:nvPicPr>
          <p:cNvPr id="5" name="Picture 4" descr="Diagram&#10;&#10;Description automatically generated">
            <a:extLst>
              <a:ext uri="{FF2B5EF4-FFF2-40B4-BE49-F238E27FC236}">
                <a16:creationId xmlns:a16="http://schemas.microsoft.com/office/drawing/2014/main" id="{EE9783A9-3C8E-6282-6E99-AF399B8631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68" t="6477" r="8567" b="6019"/>
          <a:stretch/>
        </p:blipFill>
        <p:spPr bwMode="auto">
          <a:xfrm>
            <a:off x="4599305" y="1368134"/>
            <a:ext cx="2502535" cy="4572000"/>
          </a:xfrm>
          <a:prstGeom prst="rect">
            <a:avLst/>
          </a:prstGeom>
          <a:noFill/>
          <a:ln>
            <a:noFill/>
          </a:ln>
          <a:extLst>
            <a:ext uri="{53640926-AAD7-44D8-BBD7-CCE9431645EC}">
              <a14:shadowObscured xmlns:a14="http://schemas.microsoft.com/office/drawing/2010/main"/>
            </a:ext>
          </a:extLst>
        </p:spPr>
      </p:pic>
      <p:pic>
        <p:nvPicPr>
          <p:cNvPr id="6" name="Picture 5" descr="Diagram&#10;&#10;Description automatically generated">
            <a:extLst>
              <a:ext uri="{FF2B5EF4-FFF2-40B4-BE49-F238E27FC236}">
                <a16:creationId xmlns:a16="http://schemas.microsoft.com/office/drawing/2014/main" id="{887F0634-762C-F86F-C0FB-BF351431AB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80" t="6605" r="9072" b="1507"/>
          <a:stretch/>
        </p:blipFill>
        <p:spPr bwMode="auto">
          <a:xfrm>
            <a:off x="7101840" y="1632294"/>
            <a:ext cx="2238375" cy="4307840"/>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19CBA846-A4BA-2B9E-7647-B382E3F683C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40215" y="1425574"/>
            <a:ext cx="2851785" cy="4588510"/>
          </a:xfrm>
          <a:prstGeom prst="rect">
            <a:avLst/>
          </a:prstGeom>
          <a:noFill/>
          <a:ln>
            <a:noFill/>
          </a:ln>
        </p:spPr>
      </p:pic>
      <p:sp>
        <p:nvSpPr>
          <p:cNvPr id="8" name="TextBox 7">
            <a:extLst>
              <a:ext uri="{FF2B5EF4-FFF2-40B4-BE49-F238E27FC236}">
                <a16:creationId xmlns:a16="http://schemas.microsoft.com/office/drawing/2014/main" id="{460D72BA-1F8F-C4BF-B136-41D1D540A140}"/>
              </a:ext>
            </a:extLst>
          </p:cNvPr>
          <p:cNvSpPr txBox="1"/>
          <p:nvPr/>
        </p:nvSpPr>
        <p:spPr>
          <a:xfrm>
            <a:off x="5624804" y="1447628"/>
            <a:ext cx="942392" cy="369332"/>
          </a:xfrm>
          <a:prstGeom prst="rect">
            <a:avLst/>
          </a:prstGeom>
          <a:noFill/>
        </p:spPr>
        <p:txBody>
          <a:bodyPr wrap="square" rtlCol="0">
            <a:spAutoFit/>
          </a:bodyPr>
          <a:lstStyle/>
          <a:p>
            <a:pPr algn="ctr"/>
            <a:r>
              <a:rPr lang="en-US" b="1" dirty="0">
                <a:solidFill>
                  <a:schemeClr val="bg2">
                    <a:lumMod val="10000"/>
                  </a:schemeClr>
                </a:solidFill>
              </a:rPr>
              <a:t>H-NTP</a:t>
            </a:r>
          </a:p>
        </p:txBody>
      </p:sp>
      <p:sp>
        <p:nvSpPr>
          <p:cNvPr id="9" name="TextBox 8">
            <a:extLst>
              <a:ext uri="{FF2B5EF4-FFF2-40B4-BE49-F238E27FC236}">
                <a16:creationId xmlns:a16="http://schemas.microsoft.com/office/drawing/2014/main" id="{AA4A079F-333E-13B1-E6A8-3EB910974A7F}"/>
              </a:ext>
            </a:extLst>
          </p:cNvPr>
          <p:cNvSpPr txBox="1"/>
          <p:nvPr/>
        </p:nvSpPr>
        <p:spPr>
          <a:xfrm>
            <a:off x="7994657" y="1447628"/>
            <a:ext cx="942392" cy="369332"/>
          </a:xfrm>
          <a:prstGeom prst="rect">
            <a:avLst/>
          </a:prstGeom>
          <a:noFill/>
        </p:spPr>
        <p:txBody>
          <a:bodyPr wrap="square" rtlCol="0">
            <a:spAutoFit/>
          </a:bodyPr>
          <a:lstStyle/>
          <a:p>
            <a:pPr algn="ctr"/>
            <a:r>
              <a:rPr lang="en-US" b="1" dirty="0">
                <a:solidFill>
                  <a:schemeClr val="bg2">
                    <a:lumMod val="10000"/>
                  </a:schemeClr>
                </a:solidFill>
              </a:rPr>
              <a:t>A-NTP</a:t>
            </a:r>
          </a:p>
        </p:txBody>
      </p:sp>
      <p:sp>
        <p:nvSpPr>
          <p:cNvPr id="10" name="TextBox 9">
            <a:extLst>
              <a:ext uri="{FF2B5EF4-FFF2-40B4-BE49-F238E27FC236}">
                <a16:creationId xmlns:a16="http://schemas.microsoft.com/office/drawing/2014/main" id="{0225D5B1-B59F-B9E9-91B8-D8A35A6115FF}"/>
              </a:ext>
            </a:extLst>
          </p:cNvPr>
          <p:cNvSpPr txBox="1"/>
          <p:nvPr/>
        </p:nvSpPr>
        <p:spPr>
          <a:xfrm>
            <a:off x="10601550" y="1447628"/>
            <a:ext cx="942392" cy="369332"/>
          </a:xfrm>
          <a:prstGeom prst="rect">
            <a:avLst/>
          </a:prstGeom>
          <a:noFill/>
        </p:spPr>
        <p:txBody>
          <a:bodyPr wrap="square" rtlCol="0">
            <a:spAutoFit/>
          </a:bodyPr>
          <a:lstStyle/>
          <a:p>
            <a:pPr algn="ctr"/>
            <a:r>
              <a:rPr lang="en-US" b="1" dirty="0">
                <a:solidFill>
                  <a:schemeClr val="bg2">
                    <a:lumMod val="10000"/>
                  </a:schemeClr>
                </a:solidFill>
              </a:rPr>
              <a:t>M-NTP</a:t>
            </a:r>
          </a:p>
        </p:txBody>
      </p:sp>
      <p:sp>
        <p:nvSpPr>
          <p:cNvPr id="12" name="Rectangle: Rounded Corners 11">
            <a:extLst>
              <a:ext uri="{FF2B5EF4-FFF2-40B4-BE49-F238E27FC236}">
                <a16:creationId xmlns:a16="http://schemas.microsoft.com/office/drawing/2014/main" id="{6AD949E7-CC69-298F-FC5D-CFB1B5395680}"/>
              </a:ext>
            </a:extLst>
          </p:cNvPr>
          <p:cNvSpPr/>
          <p:nvPr/>
        </p:nvSpPr>
        <p:spPr>
          <a:xfrm>
            <a:off x="1945773" y="6124800"/>
            <a:ext cx="7152790" cy="58165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t>Switching to CH₄ trims pump/pre‑heat hardware but trades in higher reactor power and coking risks—lighter gear, not simpler ops.</a:t>
            </a:r>
          </a:p>
        </p:txBody>
      </p:sp>
    </p:spTree>
    <p:extLst>
      <p:ext uri="{BB962C8B-B14F-4D97-AF65-F5344CB8AC3E}">
        <p14:creationId xmlns:p14="http://schemas.microsoft.com/office/powerpoint/2010/main" val="77872615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CF723-D5E2-2B70-ECBE-B77B9437DA37}"/>
              </a:ext>
            </a:extLst>
          </p:cNvPr>
          <p:cNvSpPr>
            <a:spLocks noGrp="1"/>
          </p:cNvSpPr>
          <p:nvPr>
            <p:ph type="title"/>
          </p:nvPr>
        </p:nvSpPr>
        <p:spPr/>
        <p:txBody>
          <a:bodyPr/>
          <a:lstStyle/>
          <a:p>
            <a:r>
              <a:rPr lang="en-US" b="1" dirty="0"/>
              <a:t>Methane Pyrolysis Landscape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B120F22-B590-5551-BC82-6D6888F6F1FF}"/>
                  </a:ext>
                </a:extLst>
              </p:cNvPr>
              <p:cNvSpPr>
                <a:spLocks noGrp="1"/>
              </p:cNvSpPr>
              <p:nvPr>
                <p:ph idx="1"/>
              </p:nvPr>
            </p:nvSpPr>
            <p:spPr>
              <a:xfrm>
                <a:off x="498475" y="1287463"/>
                <a:ext cx="11214100" cy="4751387"/>
              </a:xfrm>
            </p:spPr>
            <p:txBody>
              <a:bodyPr/>
              <a:lstStyle/>
              <a:p>
                <a:pPr>
                  <a:lnSpc>
                    <a:spcPct val="100000"/>
                  </a:lnSpc>
                  <a:spcBef>
                    <a:spcPts val="600"/>
                  </a:spcBef>
                </a:pPr>
                <a:r>
                  <a:rPr lang="en-US" sz="1800" b="1" dirty="0"/>
                  <a:t>Onset &amp; Rate: </a:t>
                </a:r>
                <a:r>
                  <a:rPr lang="en-US" sz="1800" dirty="0"/>
                  <a:t>CH₄ starts cracking ≈ 625 K; rate soars with temperature.</a:t>
                </a:r>
              </a:p>
              <a:p>
                <a:pPr>
                  <a:lnSpc>
                    <a:spcPct val="100000"/>
                  </a:lnSpc>
                  <a:spcBef>
                    <a:spcPts val="600"/>
                  </a:spcBef>
                </a:pPr>
                <a:r>
                  <a:rPr lang="en-US" sz="1800" b="1" dirty="0"/>
                  <a:t>Pyrolysis vs. Thermolysis: </a:t>
                </a:r>
                <a:r>
                  <a:rPr lang="en-US" sz="1800" dirty="0"/>
                  <a:t>Pyrolysis is the organic subset of general thermolysis.</a:t>
                </a:r>
              </a:p>
              <a:p>
                <a:pPr>
                  <a:lnSpc>
                    <a:spcPct val="100000"/>
                  </a:lnSpc>
                  <a:spcBef>
                    <a:spcPts val="600"/>
                  </a:spcBef>
                </a:pPr>
                <a:r>
                  <a:rPr lang="en-US" sz="1800" b="1" dirty="0"/>
                  <a:t>Catalysis: </a:t>
                </a:r>
                <a:r>
                  <a:rPr lang="en-US" sz="1800" dirty="0"/>
                  <a:t>Nickel catalysts slash activation energy and speed CH₄ breakup.</a:t>
                </a:r>
              </a:p>
              <a:p>
                <a:pPr>
                  <a:lnSpc>
                    <a:spcPct val="100000"/>
                  </a:lnSpc>
                  <a:spcBef>
                    <a:spcPts val="600"/>
                  </a:spcBef>
                </a:pPr>
                <a:r>
                  <a:rPr lang="en-US" sz="1800" b="1" dirty="0"/>
                  <a:t>Energetics: </a:t>
                </a:r>
                <a:r>
                  <a:rPr lang="en-US" sz="1800" dirty="0"/>
                  <a:t>Non‑catalytic cracking is strongly endothermic (≈ 300‑450 kJ mol⁻¹).</a:t>
                </a:r>
              </a:p>
              <a:p>
                <a:pPr>
                  <a:lnSpc>
                    <a:spcPct val="100000"/>
                  </a:lnSpc>
                  <a:spcBef>
                    <a:spcPts val="600"/>
                  </a:spcBef>
                </a:pPr>
                <a:r>
                  <a:rPr lang="en-US" sz="1800" b="1" dirty="0"/>
                  <a:t>Pressure Paths: </a:t>
                </a:r>
              </a:p>
              <a:p>
                <a:pPr lvl="1">
                  <a:lnSpc>
                    <a:spcPct val="100000"/>
                  </a:lnSpc>
                  <a:spcBef>
                    <a:spcPts val="600"/>
                  </a:spcBef>
                </a:pPr>
                <a:r>
                  <a:rPr lang="en-US" sz="1600" b="1" dirty="0">
                    <a:latin typeface="Aptos Narrow" panose="020B0004020202020204" pitchFamily="34" charset="0"/>
                  </a:rPr>
                  <a:t>&gt;</a:t>
                </a:r>
                <a:r>
                  <a:rPr lang="en-US" sz="1600" b="1" dirty="0"/>
                  <a:t>1 MPa:</a:t>
                </a:r>
                <a:r>
                  <a:rPr lang="en-US" sz="1600" dirty="0"/>
                  <a:t> heavier hydrocarbons then dehydrogenate to C₂H₂</a:t>
                </a:r>
              </a:p>
              <a:p>
                <a:pPr marL="0" lvl="1" indent="0">
                  <a:lnSpc>
                    <a:spcPct val="100000"/>
                  </a:lnSpc>
                  <a:spcBef>
                    <a:spcPts val="600"/>
                  </a:spcBef>
                  <a:buNone/>
                </a:pPr>
                <a14:m>
                  <m:oMathPara xmlns:m="http://schemas.openxmlformats.org/officeDocument/2006/math">
                    <m:oMathParaPr>
                      <m:jc m:val="centerGroup"/>
                    </m:oMathParaPr>
                    <m:oMath xmlns:m="http://schemas.openxmlformats.org/officeDocument/2006/math">
                      <m:r>
                        <a:rPr lang="en-US" sz="1800" b="0" i="0" smtClean="0">
                          <a:latin typeface="Cambria Math" panose="02040503050406030204" pitchFamily="18" charset="0"/>
                        </a:rPr>
                        <m:t>2</m:t>
                      </m:r>
                      <m:r>
                        <a:rPr lang="en-US" sz="1800" b="0" i="1" smtClean="0">
                          <a:latin typeface="Cambria Math" panose="02040503050406030204" pitchFamily="18" charset="0"/>
                        </a:rPr>
                        <m:t>𝐶</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𝐻</m:t>
                          </m:r>
                        </m:e>
                        <m:sub>
                          <m:r>
                            <a:rPr lang="en-US" sz="1800" b="0" i="1" smtClean="0">
                              <a:latin typeface="Cambria Math" panose="02040503050406030204" pitchFamily="18" charset="0"/>
                            </a:rPr>
                            <m:t>4</m:t>
                          </m:r>
                        </m:sub>
                      </m:sSub>
                      <m:groupChr>
                        <m:groupChrPr>
                          <m:chr m:val="→"/>
                          <m:pos m:val="top"/>
                          <m:ctrlPr>
                            <a:rPr lang="en-US" sz="1800" b="0" i="1" smtClean="0">
                              <a:latin typeface="Cambria Math" panose="02040503050406030204" pitchFamily="18" charset="0"/>
                            </a:rPr>
                          </m:ctrlPr>
                        </m:groupChrPr>
                        <m:e>
                          <m:r>
                            <m:rPr>
                              <m:brk m:alnAt="1"/>
                            </m:rPr>
                            <a:rPr lang="en-US" sz="1800" b="0" i="1" smtClean="0">
                              <a:latin typeface="Cambria Math" panose="02040503050406030204" pitchFamily="18" charset="0"/>
                              <a:ea typeface="Cambria Math" panose="02040503050406030204" pitchFamily="18" charset="0"/>
                            </a:rPr>
                            <m:t>∆</m:t>
                          </m:r>
                        </m:e>
                      </m:groupChr>
                      <m:r>
                        <a:rPr lang="en-US" sz="1800">
                          <a:latin typeface="Cambria Math" panose="02040503050406030204" pitchFamily="18" charset="0"/>
                        </a:rPr>
                        <m:t>2</m:t>
                      </m:r>
                      <m:r>
                        <a:rPr lang="en-US" sz="1800" i="1">
                          <a:latin typeface="Cambria Math" panose="02040503050406030204" pitchFamily="18" charset="0"/>
                        </a:rPr>
                        <m:t>𝐶</m:t>
                      </m:r>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b="0" i="1" smtClean="0">
                              <a:latin typeface="Cambria Math" panose="02040503050406030204" pitchFamily="18" charset="0"/>
                            </a:rPr>
                            <m:t>3</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i="1">
                              <a:latin typeface="Cambria Math" panose="02040503050406030204" pitchFamily="18" charset="0"/>
                            </a:rPr>
                            <m:t>2</m:t>
                          </m:r>
                        </m:sub>
                      </m:sSub>
                      <m:r>
                        <a:rPr lang="en-US" sz="1800" b="0" i="1" smtClean="0">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2</m:t>
                          </m:r>
                        </m:sub>
                      </m:sSub>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b="0" i="1" smtClean="0">
                              <a:latin typeface="Cambria Math" panose="02040503050406030204" pitchFamily="18" charset="0"/>
                            </a:rPr>
                            <m:t>6</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i="1">
                              <a:latin typeface="Cambria Math" panose="02040503050406030204" pitchFamily="18" charset="0"/>
                            </a:rPr>
                            <m:t>2</m:t>
                          </m:r>
                        </m:sub>
                      </m:sSub>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m:t>
                      </m:r>
                      <m:groupChr>
                        <m:groupChrPr>
                          <m:chr m:val="→"/>
                          <m:pos m:val="top"/>
                          <m:ctrlPr>
                            <a:rPr lang="en-US" sz="1800" i="1">
                              <a:latin typeface="Cambria Math" panose="02040503050406030204" pitchFamily="18" charset="0"/>
                            </a:rPr>
                          </m:ctrlPr>
                        </m:groupChrPr>
                        <m:e>
                          <m:r>
                            <m:rPr>
                              <m:brk m:alnAt="1"/>
                            </m:rPr>
                            <a:rPr lang="en-US" sz="1800" i="1">
                              <a:latin typeface="Cambria Math" panose="02040503050406030204" pitchFamily="18" charset="0"/>
                              <a:ea typeface="Cambria Math" panose="02040503050406030204" pitchFamily="18" charset="0"/>
                            </a:rPr>
                            <m:t>∆</m:t>
                          </m:r>
                        </m:e>
                      </m:groupChr>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2</m:t>
                          </m:r>
                        </m:sub>
                      </m:sSub>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b="0" i="1" smtClean="0">
                              <a:latin typeface="Cambria Math" panose="02040503050406030204" pitchFamily="18" charset="0"/>
                            </a:rPr>
                            <m:t>4</m:t>
                          </m:r>
                        </m:sub>
                      </m:sSub>
                      <m:r>
                        <a:rPr lang="en-US" sz="1800" i="1">
                          <a:latin typeface="Cambria Math" panose="02040503050406030204" pitchFamily="18" charset="0"/>
                        </a:rPr>
                        <m:t>+</m:t>
                      </m:r>
                      <m:r>
                        <a:rPr lang="en-US" sz="1800" b="0" i="1" smtClean="0">
                          <a:latin typeface="Cambria Math" panose="02040503050406030204" pitchFamily="18" charset="0"/>
                        </a:rPr>
                        <m:t>2</m:t>
                      </m:r>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i="1">
                              <a:latin typeface="Cambria Math" panose="02040503050406030204" pitchFamily="18" charset="0"/>
                            </a:rPr>
                            <m:t>2</m:t>
                          </m:r>
                        </m:sub>
                      </m:sSub>
                      <m:groupChr>
                        <m:groupChrPr>
                          <m:chr m:val="→"/>
                          <m:pos m:val="top"/>
                          <m:ctrlPr>
                            <a:rPr lang="en-US" sz="1800" i="1">
                              <a:latin typeface="Cambria Math" panose="02040503050406030204" pitchFamily="18" charset="0"/>
                            </a:rPr>
                          </m:ctrlPr>
                        </m:groupChrPr>
                        <m:e>
                          <m:r>
                            <m:rPr>
                              <m:brk m:alnAt="1"/>
                            </m:rPr>
                            <a:rPr lang="en-US" sz="1800" i="1">
                              <a:latin typeface="Cambria Math" panose="02040503050406030204" pitchFamily="18" charset="0"/>
                              <a:ea typeface="Cambria Math" panose="02040503050406030204" pitchFamily="18" charset="0"/>
                            </a:rPr>
                            <m:t>∆</m:t>
                          </m:r>
                        </m:e>
                      </m:groupChr>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2</m:t>
                          </m:r>
                        </m:sub>
                      </m:sSub>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b="0" i="1" smtClean="0">
                              <a:latin typeface="Cambria Math" panose="02040503050406030204" pitchFamily="18" charset="0"/>
                            </a:rPr>
                            <m:t>2</m:t>
                          </m:r>
                        </m:sub>
                      </m:sSub>
                      <m:r>
                        <a:rPr lang="en-US" sz="1800" i="1">
                          <a:latin typeface="Cambria Math" panose="02040503050406030204" pitchFamily="18" charset="0"/>
                        </a:rPr>
                        <m:t>+</m:t>
                      </m:r>
                      <m:r>
                        <a:rPr lang="en-US" sz="1800" b="0" i="1" smtClean="0">
                          <a:latin typeface="Cambria Math" panose="02040503050406030204" pitchFamily="18" charset="0"/>
                        </a:rPr>
                        <m:t>3</m:t>
                      </m:r>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i="1">
                              <a:latin typeface="Cambria Math" panose="02040503050406030204" pitchFamily="18" charset="0"/>
                            </a:rPr>
                            <m:t>2</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2</m:t>
                          </m:r>
                        </m:sub>
                      </m:sSub>
                      <m:r>
                        <a:rPr lang="en-US" sz="1800" i="1">
                          <a:latin typeface="Cambria Math" panose="02040503050406030204" pitchFamily="18" charset="0"/>
                        </a:rPr>
                        <m:t>+</m:t>
                      </m:r>
                      <m:r>
                        <a:rPr lang="en-US" sz="1800" b="0" i="1" smtClean="0">
                          <a:latin typeface="Cambria Math" panose="02040503050406030204" pitchFamily="18" charset="0"/>
                        </a:rPr>
                        <m:t>4</m:t>
                      </m:r>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i="1">
                              <a:latin typeface="Cambria Math" panose="02040503050406030204" pitchFamily="18" charset="0"/>
                            </a:rPr>
                            <m:t>2</m:t>
                          </m:r>
                        </m:sub>
                      </m:sSub>
                      <m:r>
                        <a:rPr lang="en-US" sz="1800" i="1">
                          <a:latin typeface="Cambria Math" panose="02040503050406030204" pitchFamily="18" charset="0"/>
                        </a:rPr>
                        <m:t> </m:t>
                      </m:r>
                    </m:oMath>
                  </m:oMathPara>
                </a14:m>
                <a:endParaRPr lang="en-US" sz="1800" dirty="0"/>
              </a:p>
              <a:p>
                <a:pPr lvl="1">
                  <a:lnSpc>
                    <a:spcPct val="100000"/>
                  </a:lnSpc>
                  <a:spcBef>
                    <a:spcPts val="600"/>
                  </a:spcBef>
                </a:pPr>
                <a:r>
                  <a:rPr lang="en-US" sz="1600" b="1" dirty="0"/>
                  <a:t>&lt;0.1 MPa: </a:t>
                </a:r>
                <a:r>
                  <a:rPr lang="en-US" sz="1600" dirty="0"/>
                  <a:t>step‑wise CH → C₂H₂</a:t>
                </a:r>
              </a:p>
              <a:p>
                <a:pPr marL="0" lvl="1" indent="0" algn="ctr">
                  <a:lnSpc>
                    <a:spcPct val="100000"/>
                  </a:lnSpc>
                  <a:spcBef>
                    <a:spcPts val="600"/>
                  </a:spcBef>
                  <a:buNone/>
                </a:pPr>
                <a14:m>
                  <m:oMath xmlns:m="http://schemas.openxmlformats.org/officeDocument/2006/math">
                    <m:r>
                      <a:rPr lang="en-US" sz="1800" smtClean="0">
                        <a:latin typeface="Cambria Math" panose="02040503050406030204" pitchFamily="18" charset="0"/>
                      </a:rPr>
                      <m:t>2</m:t>
                    </m:r>
                    <m:r>
                      <a:rPr lang="en-US" sz="1800" i="1">
                        <a:latin typeface="Cambria Math" panose="02040503050406030204" pitchFamily="18" charset="0"/>
                      </a:rPr>
                      <m:t>𝐶</m:t>
                    </m:r>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i="1">
                            <a:latin typeface="Cambria Math" panose="02040503050406030204" pitchFamily="18" charset="0"/>
                          </a:rPr>
                          <m:t>4</m:t>
                        </m:r>
                      </m:sub>
                    </m:sSub>
                    <m:groupChr>
                      <m:groupChrPr>
                        <m:chr m:val="→"/>
                        <m:pos m:val="top"/>
                        <m:ctrlPr>
                          <a:rPr lang="en-US" sz="1800" i="1">
                            <a:latin typeface="Cambria Math" panose="02040503050406030204" pitchFamily="18" charset="0"/>
                          </a:rPr>
                        </m:ctrlPr>
                      </m:groupChrPr>
                      <m:e>
                        <m:r>
                          <m:rPr>
                            <m:brk m:alnAt="1"/>
                          </m:rPr>
                          <a:rPr lang="en-US" sz="1800" i="1">
                            <a:latin typeface="Cambria Math" panose="02040503050406030204" pitchFamily="18" charset="0"/>
                            <a:ea typeface="Cambria Math" panose="02040503050406030204" pitchFamily="18" charset="0"/>
                          </a:rPr>
                          <m:t>∆</m:t>
                        </m:r>
                      </m:e>
                    </m:groupChr>
                    <m:r>
                      <a:rPr lang="en-US" sz="1800">
                        <a:latin typeface="Cambria Math" panose="02040503050406030204" pitchFamily="18" charset="0"/>
                      </a:rPr>
                      <m:t>2</m:t>
                    </m:r>
                    <m:r>
                      <a:rPr lang="en-US" sz="1800" i="1">
                        <a:latin typeface="Cambria Math" panose="02040503050406030204" pitchFamily="18" charset="0"/>
                      </a:rPr>
                      <m:t>𝐶</m:t>
                    </m:r>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i="1">
                            <a:latin typeface="Cambria Math" panose="02040503050406030204" pitchFamily="18" charset="0"/>
                          </a:rPr>
                          <m:t>3</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i="1">
                            <a:latin typeface="Cambria Math" panose="02040503050406030204" pitchFamily="18" charset="0"/>
                          </a:rPr>
                          <m:t>2</m:t>
                        </m:r>
                      </m:sub>
                    </m:sSub>
                    <m:groupChr>
                      <m:groupChrPr>
                        <m:chr m:val="→"/>
                        <m:pos m:val="top"/>
                        <m:ctrlPr>
                          <a:rPr lang="en-US" sz="1800" i="1">
                            <a:latin typeface="Cambria Math" panose="02040503050406030204" pitchFamily="18" charset="0"/>
                          </a:rPr>
                        </m:ctrlPr>
                      </m:groupChrPr>
                      <m:e>
                        <m:r>
                          <m:rPr>
                            <m:brk m:alnAt="1"/>
                          </m:rPr>
                          <a:rPr lang="en-US" sz="1800" i="1">
                            <a:latin typeface="Cambria Math" panose="02040503050406030204" pitchFamily="18" charset="0"/>
                            <a:ea typeface="Cambria Math" panose="02040503050406030204" pitchFamily="18" charset="0"/>
                          </a:rPr>
                          <m:t>∆</m:t>
                        </m:r>
                      </m:e>
                    </m:groupChr>
                    <m:r>
                      <a:rPr lang="en-US" sz="1800">
                        <a:latin typeface="Cambria Math" panose="02040503050406030204" pitchFamily="18" charset="0"/>
                      </a:rPr>
                      <m:t>2</m:t>
                    </m:r>
                    <m:r>
                      <a:rPr lang="en-US" sz="1800" i="1">
                        <a:latin typeface="Cambria Math" panose="02040503050406030204" pitchFamily="18" charset="0"/>
                      </a:rPr>
                      <m:t>𝐶</m:t>
                    </m:r>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b="0" i="1" smtClean="0">
                            <a:latin typeface="Cambria Math" panose="02040503050406030204" pitchFamily="18" charset="0"/>
                          </a:rPr>
                          <m:t>2</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i="1">
                            <a:latin typeface="Cambria Math" panose="02040503050406030204" pitchFamily="18" charset="0"/>
                          </a:rPr>
                          <m:t>2</m:t>
                        </m:r>
                      </m:sub>
                    </m:sSub>
                    <m:groupChr>
                      <m:groupChrPr>
                        <m:chr m:val="→"/>
                        <m:pos m:val="top"/>
                        <m:ctrlPr>
                          <a:rPr lang="en-US" sz="1800" i="1">
                            <a:latin typeface="Cambria Math" panose="02040503050406030204" pitchFamily="18" charset="0"/>
                          </a:rPr>
                        </m:ctrlPr>
                      </m:groupChrPr>
                      <m:e>
                        <m:r>
                          <m:rPr>
                            <m:brk m:alnAt="1"/>
                          </m:rPr>
                          <a:rPr lang="en-US" sz="1800" i="1">
                            <a:latin typeface="Cambria Math" panose="02040503050406030204" pitchFamily="18" charset="0"/>
                            <a:ea typeface="Cambria Math" panose="02040503050406030204" pitchFamily="18" charset="0"/>
                          </a:rPr>
                          <m:t>∆</m:t>
                        </m:r>
                      </m:e>
                    </m:groupChr>
                    <m:r>
                      <a:rPr lang="en-US" sz="1800">
                        <a:latin typeface="Cambria Math" panose="02040503050406030204" pitchFamily="18" charset="0"/>
                      </a:rPr>
                      <m:t>2</m:t>
                    </m:r>
                    <m:r>
                      <a:rPr lang="en-US" sz="1800" i="1">
                        <a:latin typeface="Cambria Math" panose="02040503050406030204" pitchFamily="18" charset="0"/>
                      </a:rPr>
                      <m:t>𝐶</m:t>
                    </m:r>
                    <m:r>
                      <a:rPr lang="en-US" sz="1800" b="0" i="1" smtClean="0">
                        <a:latin typeface="Cambria Math" panose="02040503050406030204" pitchFamily="18" charset="0"/>
                      </a:rPr>
                      <m:t>𝐻</m:t>
                    </m:r>
                    <m:r>
                      <a:rPr lang="en-US" sz="1800" i="1">
                        <a:latin typeface="Cambria Math" panose="02040503050406030204" pitchFamily="18" charset="0"/>
                      </a:rPr>
                      <m:t>+</m:t>
                    </m:r>
                    <m:r>
                      <a:rPr lang="en-US" sz="1800" b="0" i="1" smtClean="0">
                        <a:latin typeface="Cambria Math" panose="02040503050406030204" pitchFamily="18" charset="0"/>
                      </a:rPr>
                      <m:t>3</m:t>
                    </m:r>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i="1">
                            <a:latin typeface="Cambria Math" panose="02040503050406030204" pitchFamily="18" charset="0"/>
                          </a:rPr>
                          <m:t>2</m:t>
                        </m:r>
                      </m:sub>
                    </m:sSub>
                    <m:groupChr>
                      <m:groupChrPr>
                        <m:chr m:val="→"/>
                        <m:pos m:val="top"/>
                        <m:ctrlPr>
                          <a:rPr lang="en-US" sz="1800" i="1">
                            <a:latin typeface="Cambria Math" panose="02040503050406030204" pitchFamily="18" charset="0"/>
                          </a:rPr>
                        </m:ctrlPr>
                      </m:groupChrPr>
                      <m:e>
                        <m:r>
                          <m:rPr>
                            <m:brk m:alnAt="1"/>
                          </m:rPr>
                          <a:rPr lang="en-US" sz="1800" i="1">
                            <a:latin typeface="Cambria Math" panose="02040503050406030204" pitchFamily="18" charset="0"/>
                            <a:ea typeface="Cambria Math" panose="02040503050406030204" pitchFamily="18" charset="0"/>
                          </a:rPr>
                          <m:t>∆</m:t>
                        </m:r>
                      </m:e>
                    </m:groupChr>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2</m:t>
                        </m:r>
                      </m:sub>
                    </m:sSub>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i="1">
                            <a:latin typeface="Cambria Math" panose="02040503050406030204" pitchFamily="18" charset="0"/>
                          </a:rPr>
                          <m:t>2</m:t>
                        </m:r>
                      </m:sub>
                    </m:sSub>
                    <m:r>
                      <a:rPr lang="en-US" sz="1800" i="1">
                        <a:latin typeface="Cambria Math" panose="02040503050406030204" pitchFamily="18" charset="0"/>
                      </a:rPr>
                      <m:t>+3</m:t>
                    </m:r>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i="1">
                            <a:latin typeface="Cambria Math" panose="02040503050406030204" pitchFamily="18" charset="0"/>
                          </a:rPr>
                          <m:t>2</m:t>
                        </m:r>
                      </m:sub>
                    </m:sSub>
                    <m:r>
                      <a:rPr lang="en-US" sz="1800" i="1" smtClean="0">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2</m:t>
                        </m:r>
                      </m:sub>
                    </m:sSub>
                    <m:r>
                      <a:rPr lang="en-US" sz="1800" i="1">
                        <a:latin typeface="Cambria Math" panose="02040503050406030204" pitchFamily="18" charset="0"/>
                      </a:rPr>
                      <m:t>+4</m:t>
                    </m:r>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i="1">
                            <a:latin typeface="Cambria Math" panose="02040503050406030204" pitchFamily="18" charset="0"/>
                          </a:rPr>
                          <m:t>2</m:t>
                        </m:r>
                      </m:sub>
                    </m:sSub>
                  </m:oMath>
                </a14:m>
                <a:r>
                  <a:rPr lang="en-US" sz="1800" dirty="0"/>
                  <a:t> </a:t>
                </a:r>
              </a:p>
              <a:p>
                <a:pPr>
                  <a:lnSpc>
                    <a:spcPct val="100000"/>
                  </a:lnSpc>
                  <a:spcBef>
                    <a:spcPts val="600"/>
                  </a:spcBef>
                </a:pPr>
                <a:r>
                  <a:rPr lang="en-US" sz="1800" b="1" dirty="0"/>
                  <a:t>Acetylene Risk: </a:t>
                </a:r>
                <a:r>
                  <a:rPr lang="en-US" sz="1800" dirty="0"/>
                  <a:t>C₂H₂ → C₂ + H₂ can detonate at high P / low T.</a:t>
                </a:r>
              </a:p>
              <a:p>
                <a:pPr>
                  <a:lnSpc>
                    <a:spcPct val="100000"/>
                  </a:lnSpc>
                  <a:spcBef>
                    <a:spcPts val="600"/>
                  </a:spcBef>
                </a:pPr>
                <a:r>
                  <a:rPr lang="en-US" sz="1800" b="1" dirty="0"/>
                  <a:t>Intermediates: </a:t>
                </a:r>
                <a:r>
                  <a:rPr lang="en-US" sz="1800" dirty="0"/>
                  <a:t>1200‑1800 K + high P yield benzene/pyrene, but all trend toward C₂H₂ + H₂.</a:t>
                </a:r>
              </a:p>
              <a:p>
                <a:pPr>
                  <a:lnSpc>
                    <a:spcPct val="100000"/>
                  </a:lnSpc>
                  <a:spcBef>
                    <a:spcPts val="600"/>
                  </a:spcBef>
                </a:pPr>
                <a:r>
                  <a:rPr lang="en-US" sz="1800" b="1" dirty="0"/>
                  <a:t>Soot Formation: </a:t>
                </a:r>
                <a:r>
                  <a:rPr lang="en-US" sz="1800" dirty="0"/>
                  <a:t>Below 2300 K and high pressures, C₂H₂ can polymerize into long carbon chains that dehydrogenate and leave behind soot.</a:t>
                </a:r>
              </a:p>
            </p:txBody>
          </p:sp>
        </mc:Choice>
        <mc:Fallback>
          <p:sp>
            <p:nvSpPr>
              <p:cNvPr id="3" name="Content Placeholder 2">
                <a:extLst>
                  <a:ext uri="{FF2B5EF4-FFF2-40B4-BE49-F238E27FC236}">
                    <a16:creationId xmlns:a16="http://schemas.microsoft.com/office/drawing/2014/main" id="{6B120F22-B590-5551-BC82-6D6888F6F1FF}"/>
                  </a:ext>
                </a:extLst>
              </p:cNvPr>
              <p:cNvSpPr>
                <a:spLocks noGrp="1" noRot="1" noChangeAspect="1" noMove="1" noResize="1" noEditPoints="1" noAdjustHandles="1" noChangeArrowheads="1" noChangeShapeType="1" noTextEdit="1"/>
              </p:cNvSpPr>
              <p:nvPr>
                <p:ph idx="1"/>
              </p:nvPr>
            </p:nvSpPr>
            <p:spPr>
              <a:xfrm>
                <a:off x="498475" y="1287463"/>
                <a:ext cx="11214100" cy="4751387"/>
              </a:xfrm>
              <a:blipFill>
                <a:blip r:embed="rId2"/>
                <a:stretch>
                  <a:fillRect l="-381" t="-769"/>
                </a:stretch>
              </a:blipFill>
            </p:spPr>
            <p:txBody>
              <a:bodyPr/>
              <a:lstStyle/>
              <a:p>
                <a:r>
                  <a:rPr lang="en-US">
                    <a:noFill/>
                  </a:rPr>
                  <a:t> </a:t>
                </a:r>
              </a:p>
            </p:txBody>
          </p:sp>
        </mc:Fallback>
      </mc:AlternateContent>
      <p:sp>
        <p:nvSpPr>
          <p:cNvPr id="4" name="Text Placeholder 3">
            <a:extLst>
              <a:ext uri="{FF2B5EF4-FFF2-40B4-BE49-F238E27FC236}">
                <a16:creationId xmlns:a16="http://schemas.microsoft.com/office/drawing/2014/main" id="{40364D6E-30AF-0AC5-0D72-CE8DC658D18B}"/>
              </a:ext>
            </a:extLst>
          </p:cNvPr>
          <p:cNvSpPr>
            <a:spLocks noGrp="1"/>
          </p:cNvSpPr>
          <p:nvPr>
            <p:ph type="body" sz="quarter" idx="10"/>
          </p:nvPr>
        </p:nvSpPr>
        <p:spPr/>
        <p:txBody>
          <a:bodyPr/>
          <a:lstStyle/>
          <a:p>
            <a:r>
              <a:rPr lang="en-US" sz="2000" dirty="0"/>
              <a:t>Temperature‑pressure routes, catalytic boosts, and detonation‑soot pitfalls</a:t>
            </a:r>
          </a:p>
        </p:txBody>
      </p:sp>
      <p:sp>
        <p:nvSpPr>
          <p:cNvPr id="5" name="Rectangle: Rounded Corners 4">
            <a:extLst>
              <a:ext uri="{FF2B5EF4-FFF2-40B4-BE49-F238E27FC236}">
                <a16:creationId xmlns:a16="http://schemas.microsoft.com/office/drawing/2014/main" id="{69D2FABF-89FB-1982-8494-BBBA7716F35F}"/>
              </a:ext>
            </a:extLst>
          </p:cNvPr>
          <p:cNvSpPr/>
          <p:nvPr/>
        </p:nvSpPr>
        <p:spPr>
          <a:xfrm>
            <a:off x="1945772" y="5926137"/>
            <a:ext cx="8355224" cy="7803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t>CH₄ cracking is strongly endothermic and pressure‑dependent; without ≥2300 K, acetylene &amp; soot accumulate and can detonate—critical hazards that must be managed for M‑NTP viability.</a:t>
            </a:r>
          </a:p>
        </p:txBody>
      </p:sp>
    </p:spTree>
    <p:extLst>
      <p:ext uri="{BB962C8B-B14F-4D97-AF65-F5344CB8AC3E}">
        <p14:creationId xmlns:p14="http://schemas.microsoft.com/office/powerpoint/2010/main" val="88193231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CF723-D5E2-2B70-ECBE-B77B9437DA37}"/>
              </a:ext>
            </a:extLst>
          </p:cNvPr>
          <p:cNvSpPr>
            <a:spLocks noGrp="1"/>
          </p:cNvSpPr>
          <p:nvPr>
            <p:ph type="title"/>
          </p:nvPr>
        </p:nvSpPr>
        <p:spPr>
          <a:xfrm>
            <a:off x="498475" y="365126"/>
            <a:ext cx="11463370" cy="566738"/>
          </a:xfrm>
        </p:spPr>
        <p:txBody>
          <a:bodyPr/>
          <a:lstStyle/>
          <a:p>
            <a:r>
              <a:rPr lang="en-US" b="1" dirty="0"/>
              <a:t>Acetylene — The Critical Pivot in Methane Cracking</a:t>
            </a:r>
          </a:p>
        </p:txBody>
      </p:sp>
      <p:sp>
        <p:nvSpPr>
          <p:cNvPr id="3" name="Content Placeholder 2">
            <a:extLst>
              <a:ext uri="{FF2B5EF4-FFF2-40B4-BE49-F238E27FC236}">
                <a16:creationId xmlns:a16="http://schemas.microsoft.com/office/drawing/2014/main" id="{6B120F22-B590-5551-BC82-6D6888F6F1FF}"/>
              </a:ext>
            </a:extLst>
          </p:cNvPr>
          <p:cNvSpPr>
            <a:spLocks noGrp="1"/>
          </p:cNvSpPr>
          <p:nvPr>
            <p:ph idx="1"/>
          </p:nvPr>
        </p:nvSpPr>
        <p:spPr>
          <a:xfrm>
            <a:off x="498475" y="1390100"/>
            <a:ext cx="11214100" cy="3676423"/>
          </a:xfrm>
        </p:spPr>
        <p:txBody>
          <a:bodyPr/>
          <a:lstStyle/>
          <a:p>
            <a:pPr>
              <a:lnSpc>
                <a:spcPct val="100000"/>
              </a:lnSpc>
              <a:spcBef>
                <a:spcPts val="600"/>
              </a:spcBef>
            </a:pPr>
            <a:r>
              <a:rPr lang="en-US" sz="1800" b="1" dirty="0"/>
              <a:t>Common Intermediate:</a:t>
            </a:r>
            <a:r>
              <a:rPr lang="en-US" sz="1800" dirty="0"/>
              <a:t> Acetylene (C₂H₂) appears in virtually all hydrocarbon cracking and is thermally stable at high temperature and pressure.</a:t>
            </a:r>
          </a:p>
          <a:p>
            <a:pPr>
              <a:lnSpc>
                <a:spcPct val="100000"/>
              </a:lnSpc>
              <a:spcBef>
                <a:spcPts val="600"/>
              </a:spcBef>
            </a:pPr>
            <a:r>
              <a:rPr lang="en-US" sz="1800" b="1" dirty="0"/>
              <a:t>Detonation Window: </a:t>
            </a:r>
            <a:r>
              <a:rPr lang="en-US" sz="1800" dirty="0"/>
              <a:t>&lt; 500 K + &gt; 1 MPa in H₂ can trigger spontaneous C₂H₂ combustion.</a:t>
            </a:r>
          </a:p>
          <a:p>
            <a:pPr>
              <a:lnSpc>
                <a:spcPct val="100000"/>
              </a:lnSpc>
              <a:spcBef>
                <a:spcPts val="600"/>
              </a:spcBef>
            </a:pPr>
            <a:r>
              <a:rPr lang="en-US" sz="1800" b="1" dirty="0"/>
              <a:t>Low‑Pressure Behavior (&lt; 0.1 MPa): </a:t>
            </a:r>
          </a:p>
          <a:p>
            <a:pPr lvl="1">
              <a:lnSpc>
                <a:spcPct val="100000"/>
              </a:lnSpc>
              <a:spcBef>
                <a:spcPts val="600"/>
              </a:spcBef>
            </a:pPr>
            <a:r>
              <a:rPr lang="en-US" sz="1400" dirty="0"/>
              <a:t>Stable to ~1300 K; begins C₂H₂ → C₂ + H₂ below 2300 K.</a:t>
            </a:r>
          </a:p>
          <a:p>
            <a:pPr lvl="1">
              <a:lnSpc>
                <a:spcPct val="100000"/>
              </a:lnSpc>
              <a:spcBef>
                <a:spcPts val="600"/>
              </a:spcBef>
            </a:pPr>
            <a:r>
              <a:rPr lang="en-US" sz="1400" dirty="0"/>
              <a:t>C₂H₂ ⇌ C₂ + H₂ equilibrium above 2300 K; full C₂ → 2 C needs &gt; 3000 K.</a:t>
            </a:r>
          </a:p>
          <a:p>
            <a:pPr lvl="1">
              <a:lnSpc>
                <a:spcPct val="100000"/>
              </a:lnSpc>
              <a:spcBef>
                <a:spcPts val="600"/>
              </a:spcBef>
            </a:pPr>
            <a:r>
              <a:rPr lang="en-US" sz="1400" dirty="0"/>
              <a:t>Radicals CH and C₂H dominate residual species.</a:t>
            </a:r>
          </a:p>
          <a:p>
            <a:pPr>
              <a:lnSpc>
                <a:spcPct val="100000"/>
              </a:lnSpc>
              <a:spcBef>
                <a:spcPts val="600"/>
              </a:spcBef>
            </a:pPr>
            <a:r>
              <a:rPr lang="en-US" sz="1800" b="1" dirty="0"/>
              <a:t>Industrial Note: </a:t>
            </a:r>
            <a:r>
              <a:rPr lang="en-US" sz="1800" dirty="0"/>
              <a:t>Low pressure pyrolysis of C₂H₂ yields “acetylene black” carbon for batteries. </a:t>
            </a:r>
          </a:p>
          <a:p>
            <a:pPr>
              <a:lnSpc>
                <a:spcPct val="100000"/>
              </a:lnSpc>
              <a:spcBef>
                <a:spcPts val="600"/>
              </a:spcBef>
            </a:pPr>
            <a:r>
              <a:rPr lang="en-US" sz="1800" b="1" dirty="0"/>
              <a:t>High‑Pressure Behavior (&gt; 1 MPa): </a:t>
            </a:r>
          </a:p>
          <a:p>
            <a:pPr lvl="1">
              <a:lnSpc>
                <a:spcPct val="100000"/>
              </a:lnSpc>
              <a:spcBef>
                <a:spcPts val="600"/>
              </a:spcBef>
            </a:pPr>
            <a:r>
              <a:rPr lang="en-US" sz="1600" b="1" dirty="0">
                <a:latin typeface="Aptos Narrow" panose="020B0004020202020204" pitchFamily="34" charset="0"/>
              </a:rPr>
              <a:t>Low Temperature: </a:t>
            </a:r>
            <a:r>
              <a:rPr lang="en-US" sz="1600" dirty="0">
                <a:latin typeface="Aptos Narrow" panose="020B0004020202020204" pitchFamily="34" charset="0"/>
              </a:rPr>
              <a:t>Rapid exothermic detonation.</a:t>
            </a:r>
          </a:p>
          <a:p>
            <a:pPr lvl="1">
              <a:lnSpc>
                <a:spcPct val="100000"/>
              </a:lnSpc>
              <a:spcBef>
                <a:spcPts val="600"/>
              </a:spcBef>
            </a:pPr>
            <a:r>
              <a:rPr lang="en-US" sz="1600" b="1" dirty="0">
                <a:latin typeface="Aptos Narrow" panose="020B0004020202020204" pitchFamily="34" charset="0"/>
              </a:rPr>
              <a:t>High Temperature: </a:t>
            </a:r>
            <a:r>
              <a:rPr lang="en-US" sz="1600" dirty="0">
                <a:latin typeface="Aptos Narrow" panose="020B0004020202020204" pitchFamily="34" charset="0"/>
              </a:rPr>
              <a:t>Polymerizes to larger hydrocarbons, releasing H₂.</a:t>
            </a:r>
            <a:endParaRPr lang="en-US" sz="1800" dirty="0"/>
          </a:p>
        </p:txBody>
      </p:sp>
      <p:sp>
        <p:nvSpPr>
          <p:cNvPr id="4" name="Text Placeholder 3">
            <a:extLst>
              <a:ext uri="{FF2B5EF4-FFF2-40B4-BE49-F238E27FC236}">
                <a16:creationId xmlns:a16="http://schemas.microsoft.com/office/drawing/2014/main" id="{40364D6E-30AF-0AC5-0D72-CE8DC658D18B}"/>
              </a:ext>
            </a:extLst>
          </p:cNvPr>
          <p:cNvSpPr>
            <a:spLocks noGrp="1"/>
          </p:cNvSpPr>
          <p:nvPr>
            <p:ph type="body" sz="quarter" idx="10"/>
          </p:nvPr>
        </p:nvSpPr>
        <p:spPr/>
        <p:txBody>
          <a:bodyPr/>
          <a:lstStyle/>
          <a:p>
            <a:r>
              <a:rPr lang="en-US" sz="2000" dirty="0"/>
              <a:t>Stability, detonation, and polymerization windows across pressure–temperature space</a:t>
            </a:r>
          </a:p>
        </p:txBody>
      </p:sp>
      <p:sp>
        <p:nvSpPr>
          <p:cNvPr id="5" name="Rectangle: Rounded Corners 4">
            <a:extLst>
              <a:ext uri="{FF2B5EF4-FFF2-40B4-BE49-F238E27FC236}">
                <a16:creationId xmlns:a16="http://schemas.microsoft.com/office/drawing/2014/main" id="{69D2FABF-89FB-1982-8494-BBBA7716F35F}"/>
              </a:ext>
            </a:extLst>
          </p:cNvPr>
          <p:cNvSpPr/>
          <p:nvPr/>
        </p:nvSpPr>
        <p:spPr>
          <a:xfrm>
            <a:off x="1388305" y="5152970"/>
            <a:ext cx="9415390" cy="8858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t>C₂H₂ is the inevitable mid‑product: safe below ~1 bar to 1300 K, but it detonates at &gt; 1 MPa &amp; &lt; 500 K and </a:t>
            </a:r>
            <a:r>
              <a:rPr lang="en-US" i="1" dirty="0" err="1"/>
              <a:t>soots</a:t>
            </a:r>
            <a:r>
              <a:rPr lang="en-US" i="1" dirty="0"/>
              <a:t>/polymerizes above 2300 K—tight Pressure/Temperature control is mandatory to prevent explosions or carbon buildup in M‑NTP engines.</a:t>
            </a:r>
          </a:p>
        </p:txBody>
      </p:sp>
    </p:spTree>
    <p:extLst>
      <p:ext uri="{BB962C8B-B14F-4D97-AF65-F5344CB8AC3E}">
        <p14:creationId xmlns:p14="http://schemas.microsoft.com/office/powerpoint/2010/main" val="143470006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CF723-D5E2-2B70-ECBE-B77B9437DA37}"/>
              </a:ext>
            </a:extLst>
          </p:cNvPr>
          <p:cNvSpPr>
            <a:spLocks noGrp="1"/>
          </p:cNvSpPr>
          <p:nvPr>
            <p:ph type="title"/>
          </p:nvPr>
        </p:nvSpPr>
        <p:spPr/>
        <p:txBody>
          <a:bodyPr/>
          <a:lstStyle/>
          <a:p>
            <a:r>
              <a:rPr lang="en-US" b="1" dirty="0"/>
              <a:t>Coking Window in an M‑NTP Engine</a:t>
            </a:r>
          </a:p>
        </p:txBody>
      </p:sp>
      <p:sp>
        <p:nvSpPr>
          <p:cNvPr id="3" name="Content Placeholder 2">
            <a:extLst>
              <a:ext uri="{FF2B5EF4-FFF2-40B4-BE49-F238E27FC236}">
                <a16:creationId xmlns:a16="http://schemas.microsoft.com/office/drawing/2014/main" id="{6B120F22-B590-5551-BC82-6D6888F6F1FF}"/>
              </a:ext>
            </a:extLst>
          </p:cNvPr>
          <p:cNvSpPr>
            <a:spLocks noGrp="1"/>
          </p:cNvSpPr>
          <p:nvPr>
            <p:ph idx="1"/>
          </p:nvPr>
        </p:nvSpPr>
        <p:spPr>
          <a:xfrm>
            <a:off x="0" y="1333955"/>
            <a:ext cx="7735078" cy="4751387"/>
          </a:xfrm>
        </p:spPr>
        <p:txBody>
          <a:bodyPr/>
          <a:lstStyle/>
          <a:p>
            <a:pPr>
              <a:lnSpc>
                <a:spcPct val="100000"/>
              </a:lnSpc>
              <a:spcBef>
                <a:spcPts val="600"/>
              </a:spcBef>
            </a:pPr>
            <a:r>
              <a:rPr lang="en-US" sz="1800" b="1" dirty="0"/>
              <a:t>C₂H₂ is the soot gatekeeper: </a:t>
            </a:r>
            <a:r>
              <a:rPr lang="en-US" sz="1800" dirty="0"/>
              <a:t>forms readily during CH₄ cracking, then seeds solid carbon once wall temperature falls below ≈ 2300 K.</a:t>
            </a:r>
          </a:p>
          <a:p>
            <a:pPr>
              <a:lnSpc>
                <a:spcPct val="100000"/>
              </a:lnSpc>
              <a:spcBef>
                <a:spcPts val="600"/>
              </a:spcBef>
            </a:pPr>
            <a:r>
              <a:rPr lang="en-US" sz="1800" b="1" dirty="0"/>
              <a:t>Two growth modes:</a:t>
            </a:r>
          </a:p>
          <a:p>
            <a:pPr lvl="1">
              <a:lnSpc>
                <a:spcPct val="100000"/>
              </a:lnSpc>
              <a:spcBef>
                <a:spcPts val="600"/>
              </a:spcBef>
            </a:pPr>
            <a:r>
              <a:rPr lang="en-US" sz="1600" dirty="0"/>
              <a:t>Interstitial uptake—carbon diffuses into coatings until they saturate</a:t>
            </a:r>
          </a:p>
          <a:p>
            <a:pPr lvl="1">
              <a:lnSpc>
                <a:spcPct val="100000"/>
              </a:lnSpc>
              <a:spcBef>
                <a:spcPts val="600"/>
              </a:spcBef>
            </a:pPr>
            <a:r>
              <a:rPr lang="en-US" sz="1600" dirty="0"/>
              <a:t>Surface filament accretion—layer‑by‑layer growth that eventually spalls off, entraining metal flakes in the plume.</a:t>
            </a:r>
          </a:p>
          <a:p>
            <a:pPr>
              <a:lnSpc>
                <a:spcPct val="100000"/>
              </a:lnSpc>
              <a:spcBef>
                <a:spcPts val="600"/>
              </a:spcBef>
            </a:pPr>
            <a:r>
              <a:rPr lang="en-US" sz="1800" b="1" dirty="0"/>
              <a:t>Stick‑zone is narrow: </a:t>
            </a:r>
            <a:r>
              <a:rPr lang="en-US" sz="1800" dirty="0"/>
              <a:t>peak carbon growth 1200–2000 K under high‑P, long‑residence flow; &gt; 2500 K re‑gasifies deposits, &lt; 500 K at &gt; 1 MPa risks spontaneous C₂H₂ detonation.</a:t>
            </a:r>
          </a:p>
          <a:p>
            <a:pPr>
              <a:lnSpc>
                <a:spcPct val="100000"/>
              </a:lnSpc>
              <a:spcBef>
                <a:spcPts val="600"/>
              </a:spcBef>
            </a:pPr>
            <a:r>
              <a:rPr lang="en-US" sz="1800" b="1" dirty="0"/>
              <a:t>Hot‑zone self‑cleans: </a:t>
            </a:r>
            <a:r>
              <a:rPr lang="en-US" sz="1800" dirty="0"/>
              <a:t>fuel channels &amp; throat (&gt; 2600 K, &lt; 1 </a:t>
            </a:r>
            <a:r>
              <a:rPr lang="en-US" sz="1800" dirty="0" err="1"/>
              <a:t>ms</a:t>
            </a:r>
            <a:r>
              <a:rPr lang="en-US" sz="1800" dirty="0"/>
              <a:t> wall‑time) stay above stick‑zone</a:t>
            </a:r>
          </a:p>
          <a:p>
            <a:pPr>
              <a:lnSpc>
                <a:spcPct val="100000"/>
              </a:lnSpc>
              <a:spcBef>
                <a:spcPts val="600"/>
              </a:spcBef>
            </a:pPr>
            <a:r>
              <a:rPr lang="en-US" sz="1800" b="1" dirty="0"/>
              <a:t>Vulnerable surfaces: </a:t>
            </a:r>
            <a:r>
              <a:rPr lang="en-US" sz="1800" dirty="0"/>
              <a:t>coking threat shifts to cooler, slower regions: channel exits &amp; diverging nozzle </a:t>
            </a:r>
          </a:p>
          <a:p>
            <a:pPr>
              <a:lnSpc>
                <a:spcPct val="100000"/>
              </a:lnSpc>
              <a:spcBef>
                <a:spcPts val="600"/>
              </a:spcBef>
            </a:pPr>
            <a:r>
              <a:rPr lang="en-US" sz="1800" b="1" dirty="0"/>
              <a:t>Mitigation cues: </a:t>
            </a:r>
            <a:r>
              <a:rPr lang="en-US" sz="1800" dirty="0"/>
              <a:t>maintain wall &gt; 2500 K or accelerate flow; small hydrocarbon bleed can curb metal mass‑loss but does not eliminate downstream soot.</a:t>
            </a:r>
          </a:p>
        </p:txBody>
      </p:sp>
      <p:sp>
        <p:nvSpPr>
          <p:cNvPr id="4" name="Text Placeholder 3">
            <a:extLst>
              <a:ext uri="{FF2B5EF4-FFF2-40B4-BE49-F238E27FC236}">
                <a16:creationId xmlns:a16="http://schemas.microsoft.com/office/drawing/2014/main" id="{40364D6E-30AF-0AC5-0D72-CE8DC658D18B}"/>
              </a:ext>
            </a:extLst>
          </p:cNvPr>
          <p:cNvSpPr>
            <a:spLocks noGrp="1"/>
          </p:cNvSpPr>
          <p:nvPr>
            <p:ph type="body" sz="quarter" idx="10"/>
          </p:nvPr>
        </p:nvSpPr>
        <p:spPr/>
        <p:txBody>
          <a:bodyPr/>
          <a:lstStyle/>
          <a:p>
            <a:r>
              <a:rPr lang="en-US" sz="1600" dirty="0"/>
              <a:t>Temperature–pressure map of where acetylene turns into solid carbon</a:t>
            </a:r>
            <a:endParaRPr lang="en-US" sz="2000" dirty="0"/>
          </a:p>
        </p:txBody>
      </p:sp>
      <p:sp>
        <p:nvSpPr>
          <p:cNvPr id="5" name="Rectangle: Rounded Corners 4">
            <a:extLst>
              <a:ext uri="{FF2B5EF4-FFF2-40B4-BE49-F238E27FC236}">
                <a16:creationId xmlns:a16="http://schemas.microsoft.com/office/drawing/2014/main" id="{70F5EBDE-1276-6C7A-F140-0FFA3B8EFF9C}"/>
              </a:ext>
            </a:extLst>
          </p:cNvPr>
          <p:cNvSpPr/>
          <p:nvPr/>
        </p:nvSpPr>
        <p:spPr>
          <a:xfrm>
            <a:off x="7217714" y="5035117"/>
            <a:ext cx="4955624" cy="17820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t>Coking is a localized hazard: it occurs only in 1200–2000 K, high‑pressure, slow‑flow pockets (channel exits &amp; diverging nozzle) while the ≥ 2600 K core/throat stay self‑clean—keep walls hot or flow fast to stay outside the stick‑zone.</a:t>
            </a:r>
          </a:p>
        </p:txBody>
      </p:sp>
      <p:pic>
        <p:nvPicPr>
          <p:cNvPr id="11" name="CokingRisk_vs_T_P_tau">
            <a:hlinkClick r:id="" action="ppaction://media"/>
            <a:extLst>
              <a:ext uri="{FF2B5EF4-FFF2-40B4-BE49-F238E27FC236}">
                <a16:creationId xmlns:a16="http://schemas.microsoft.com/office/drawing/2014/main" id="{1FCD511F-5624-5CC6-C69D-7143489D97F2}"/>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735078" y="1517661"/>
            <a:ext cx="4286250" cy="3333750"/>
          </a:xfrm>
          <a:prstGeom prst="rect">
            <a:avLst/>
          </a:prstGeom>
        </p:spPr>
      </p:pic>
    </p:spTree>
    <p:extLst>
      <p:ext uri="{BB962C8B-B14F-4D97-AF65-F5344CB8AC3E}">
        <p14:creationId xmlns:p14="http://schemas.microsoft.com/office/powerpoint/2010/main" val="30742233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333"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CF723-D5E2-2B70-ECBE-B77B9437DA37}"/>
              </a:ext>
            </a:extLst>
          </p:cNvPr>
          <p:cNvSpPr>
            <a:spLocks noGrp="1"/>
          </p:cNvSpPr>
          <p:nvPr>
            <p:ph type="title"/>
          </p:nvPr>
        </p:nvSpPr>
        <p:spPr/>
        <p:txBody>
          <a:bodyPr/>
          <a:lstStyle/>
          <a:p>
            <a:r>
              <a:rPr lang="en-US" b="1" dirty="0"/>
              <a:t>M-NTP TRD Preliminary Performance Estimates</a:t>
            </a:r>
          </a:p>
        </p:txBody>
      </p:sp>
      <p:sp>
        <p:nvSpPr>
          <p:cNvPr id="3" name="Content Placeholder 2">
            <a:extLst>
              <a:ext uri="{FF2B5EF4-FFF2-40B4-BE49-F238E27FC236}">
                <a16:creationId xmlns:a16="http://schemas.microsoft.com/office/drawing/2014/main" id="{6B120F22-B590-5551-BC82-6D6888F6F1FF}"/>
              </a:ext>
            </a:extLst>
          </p:cNvPr>
          <p:cNvSpPr>
            <a:spLocks noGrp="1"/>
          </p:cNvSpPr>
          <p:nvPr>
            <p:ph idx="1"/>
          </p:nvPr>
        </p:nvSpPr>
        <p:spPr>
          <a:xfrm>
            <a:off x="31944" y="1425575"/>
            <a:ext cx="6396848" cy="4751387"/>
          </a:xfrm>
        </p:spPr>
        <p:txBody>
          <a:bodyPr/>
          <a:lstStyle/>
          <a:p>
            <a:pPr>
              <a:lnSpc>
                <a:spcPct val="100000"/>
              </a:lnSpc>
              <a:spcBef>
                <a:spcPts val="600"/>
              </a:spcBef>
            </a:pPr>
            <a:r>
              <a:rPr lang="en-US" sz="1800" b="1" dirty="0"/>
              <a:t>High‑pressure kinetics unknown: </a:t>
            </a:r>
            <a:r>
              <a:rPr lang="en-US" sz="1800" dirty="0"/>
              <a:t>Existing models diverge 10X above 0.4 MPa; real plume could sit anywhere between the three bounding cases.</a:t>
            </a:r>
          </a:p>
          <a:p>
            <a:pPr>
              <a:lnSpc>
                <a:spcPct val="100000"/>
              </a:lnSpc>
              <a:spcBef>
                <a:spcPts val="600"/>
              </a:spcBef>
            </a:pPr>
            <a:r>
              <a:rPr lang="en-US" sz="1800" b="1" dirty="0"/>
              <a:t>Performance vs hazard trade: </a:t>
            </a:r>
            <a:r>
              <a:rPr lang="en-US" sz="1800" dirty="0"/>
              <a:t>Conditions that degrade Isp (</a:t>
            </a:r>
            <a:r>
              <a:rPr lang="en-US" sz="1800" dirty="0" err="1"/>
              <a:t>polymerisation</a:t>
            </a:r>
            <a:r>
              <a:rPr lang="en-US" sz="1800" dirty="0"/>
              <a:t>) also push the flow into the coking stick‑zone; best‑Isp scenario is thermally harder on the nozzle but carbon‑free.</a:t>
            </a:r>
          </a:p>
          <a:p>
            <a:pPr>
              <a:lnSpc>
                <a:spcPct val="100000"/>
              </a:lnSpc>
              <a:spcBef>
                <a:spcPts val="600"/>
              </a:spcBef>
            </a:pPr>
            <a:r>
              <a:rPr lang="en-US" sz="1800" b="1" dirty="0"/>
              <a:t>Residence‑time lever: </a:t>
            </a:r>
            <a:r>
              <a:rPr lang="en-US" sz="1800" dirty="0"/>
              <a:t>Reactor injector is 0.2–0.5 MPa above chamber pressure slows pre‑core flow, lengthening </a:t>
            </a:r>
            <a:r>
              <a:rPr lang="el-GR" sz="1800" dirty="0">
                <a:latin typeface="Aptos Narrow" panose="020B0004020202020204" pitchFamily="34" charset="0"/>
              </a:rPr>
              <a:t>τ</a:t>
            </a:r>
            <a:r>
              <a:rPr lang="en-US" sz="1800" dirty="0">
                <a:latin typeface="Aptos Narrow" panose="020B0004020202020204" pitchFamily="34" charset="0"/>
              </a:rPr>
              <a:t> </a:t>
            </a:r>
            <a:r>
              <a:rPr lang="en-US" sz="1800" dirty="0"/>
              <a:t>just where temperature is falling → highest deposition probability sits at channel exits &amp; diverging cone.</a:t>
            </a:r>
          </a:p>
          <a:p>
            <a:pPr>
              <a:lnSpc>
                <a:spcPct val="100000"/>
              </a:lnSpc>
              <a:spcBef>
                <a:spcPts val="600"/>
              </a:spcBef>
            </a:pPr>
            <a:r>
              <a:rPr lang="en-US" sz="1800" b="1" dirty="0"/>
              <a:t>Potential after‑burner effect: </a:t>
            </a:r>
            <a:r>
              <a:rPr lang="en-US" sz="1800" dirty="0"/>
              <a:t>If C₂H₂ survives to low‑T (&lt; 500 K)/high‑P pockets it can detonate in the nozzle, thus boosting thrust or shattering hardware; both outcomes are unquantified.</a:t>
            </a:r>
          </a:p>
        </p:txBody>
      </p:sp>
      <p:sp>
        <p:nvSpPr>
          <p:cNvPr id="4" name="Text Placeholder 3">
            <a:extLst>
              <a:ext uri="{FF2B5EF4-FFF2-40B4-BE49-F238E27FC236}">
                <a16:creationId xmlns:a16="http://schemas.microsoft.com/office/drawing/2014/main" id="{40364D6E-30AF-0AC5-0D72-CE8DC658D18B}"/>
              </a:ext>
            </a:extLst>
          </p:cNvPr>
          <p:cNvSpPr>
            <a:spLocks noGrp="1"/>
          </p:cNvSpPr>
          <p:nvPr>
            <p:ph type="body" sz="quarter" idx="10"/>
          </p:nvPr>
        </p:nvSpPr>
        <p:spPr/>
        <p:txBody>
          <a:bodyPr/>
          <a:lstStyle/>
          <a:p>
            <a:r>
              <a:rPr lang="en-US" sz="1600" dirty="0"/>
              <a:t>5–7 MPa </a:t>
            </a:r>
            <a:r>
              <a:rPr lang="en-US" sz="1600" dirty="0" err="1"/>
              <a:t>champer</a:t>
            </a:r>
            <a:r>
              <a:rPr lang="en-US" sz="1600" dirty="0"/>
              <a:t> pressures, divergent kinetics, coking zone, and after‑burn boost/threat</a:t>
            </a:r>
            <a:endParaRPr lang="en-US" sz="2000" dirty="0"/>
          </a:p>
        </p:txBody>
      </p:sp>
      <p:pic>
        <p:nvPicPr>
          <p:cNvPr id="5" name="Picture 4">
            <a:extLst>
              <a:ext uri="{FF2B5EF4-FFF2-40B4-BE49-F238E27FC236}">
                <a16:creationId xmlns:a16="http://schemas.microsoft.com/office/drawing/2014/main" id="{B7F81836-88E9-6A6D-544E-2E9057E03D71}"/>
              </a:ext>
            </a:extLst>
          </p:cNvPr>
          <p:cNvPicPr>
            <a:picLocks noChangeAspect="1"/>
          </p:cNvPicPr>
          <p:nvPr/>
        </p:nvPicPr>
        <p:blipFill>
          <a:blip r:embed="rId2"/>
          <a:srcRect l="5088" t="1927" r="7738" b="4824"/>
          <a:stretch/>
        </p:blipFill>
        <p:spPr>
          <a:xfrm>
            <a:off x="6363171" y="1341599"/>
            <a:ext cx="5828828" cy="4751387"/>
          </a:xfrm>
          <a:prstGeom prst="rect">
            <a:avLst/>
          </a:prstGeom>
        </p:spPr>
      </p:pic>
      <p:sp>
        <p:nvSpPr>
          <p:cNvPr id="6" name="Rectangle: Rounded Corners 5">
            <a:extLst>
              <a:ext uri="{FF2B5EF4-FFF2-40B4-BE49-F238E27FC236}">
                <a16:creationId xmlns:a16="http://schemas.microsoft.com/office/drawing/2014/main" id="{858FD959-07AD-481C-770C-5C557E12913F}"/>
              </a:ext>
            </a:extLst>
          </p:cNvPr>
          <p:cNvSpPr/>
          <p:nvPr/>
        </p:nvSpPr>
        <p:spPr>
          <a:xfrm>
            <a:off x="2004527" y="6176962"/>
            <a:ext cx="8182946" cy="64019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t>No millisecond‑scale data at 5–7 MPa: size hardware for ±150 s Isp, ±40 % ṁ, and diverging‑nozzle coking until high‑P, short‑</a:t>
            </a:r>
            <a:r>
              <a:rPr lang="el-GR" i="1" dirty="0"/>
              <a:t>τ </a:t>
            </a:r>
            <a:r>
              <a:rPr lang="en-US" i="1" dirty="0"/>
              <a:t>CH₄/C₂H₂ tests close the gap.</a:t>
            </a:r>
          </a:p>
        </p:txBody>
      </p:sp>
    </p:spTree>
    <p:extLst>
      <p:ext uri="{BB962C8B-B14F-4D97-AF65-F5344CB8AC3E}">
        <p14:creationId xmlns:p14="http://schemas.microsoft.com/office/powerpoint/2010/main" val="47453347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CF723-D5E2-2B70-ECBE-B77B9437DA37}"/>
              </a:ext>
            </a:extLst>
          </p:cNvPr>
          <p:cNvSpPr>
            <a:spLocks noGrp="1"/>
          </p:cNvSpPr>
          <p:nvPr>
            <p:ph type="title"/>
          </p:nvPr>
        </p:nvSpPr>
        <p:spPr/>
        <p:txBody>
          <a:bodyPr/>
          <a:lstStyle/>
          <a:p>
            <a:r>
              <a:rPr lang="en-US" b="1" dirty="0"/>
              <a:t>M-NTP Steady State Power Balance Model</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B120F22-B590-5551-BC82-6D6888F6F1FF}"/>
                  </a:ext>
                </a:extLst>
              </p:cNvPr>
              <p:cNvSpPr>
                <a:spLocks noGrp="1"/>
              </p:cNvSpPr>
              <p:nvPr>
                <p:ph idx="1"/>
              </p:nvPr>
            </p:nvSpPr>
            <p:spPr>
              <a:xfrm>
                <a:off x="498475" y="1602857"/>
                <a:ext cx="10222398" cy="3510319"/>
              </a:xfrm>
            </p:spPr>
            <p:txBody>
              <a:bodyPr/>
              <a:lstStyle/>
              <a:p>
                <a:pPr>
                  <a:lnSpc>
                    <a:spcPct val="100000"/>
                  </a:lnSpc>
                  <a:spcBef>
                    <a:spcPts val="600"/>
                  </a:spcBef>
                </a:pPr>
                <a:r>
                  <a:rPr lang="en-US" sz="1800" b="1" dirty="0"/>
                  <a:t>Purpose: </a:t>
                </a:r>
                <a:r>
                  <a:rPr lang="en-US" sz="1800" dirty="0"/>
                  <a:t>provide the nominal operating line and bounding envelope for M‑NTP engine component performance</a:t>
                </a:r>
                <a:endParaRPr lang="en-US" sz="1800" b="1" dirty="0"/>
              </a:p>
              <a:p>
                <a:pPr>
                  <a:lnSpc>
                    <a:spcPct val="100000"/>
                  </a:lnSpc>
                  <a:spcBef>
                    <a:spcPts val="600"/>
                  </a:spcBef>
                </a:pPr>
                <a:r>
                  <a:rPr lang="en-US" sz="1800" b="1" dirty="0"/>
                  <a:t>X‑NTP toolkit: </a:t>
                </a:r>
                <a:r>
                  <a:rPr lang="en-US" sz="1800" dirty="0"/>
                  <a:t>MATLAB/Simulink solver coupling neutronics, </a:t>
                </a:r>
                <a:r>
                  <a:rPr lang="en-US" sz="1800" dirty="0" err="1"/>
                  <a:t>CoolProp</a:t>
                </a:r>
                <a:r>
                  <a:rPr lang="en-US" sz="1800" dirty="0"/>
                  <a:t> </a:t>
                </a:r>
                <a:r>
                  <a:rPr lang="en-US" sz="1800" dirty="0" err="1"/>
                  <a:t>thermofluids</a:t>
                </a:r>
                <a:r>
                  <a:rPr lang="en-US" sz="1800" dirty="0"/>
                  <a:t>, turbomachinery, and nozzle flow in a single convergent loop.</a:t>
                </a:r>
              </a:p>
              <a:p>
                <a:pPr>
                  <a:lnSpc>
                    <a:spcPct val="100000"/>
                  </a:lnSpc>
                  <a:spcBef>
                    <a:spcPts val="600"/>
                  </a:spcBef>
                </a:pPr>
                <a:r>
                  <a:rPr lang="en-US" sz="1800" b="1" dirty="0"/>
                  <a:t>Cycle set‑up: </a:t>
                </a:r>
                <a:r>
                  <a:rPr lang="en-US" sz="1800" dirty="0"/>
                  <a:t>CH₄ expander‑bleed, no boost pump; parallel regen cooling → turbine → dual pumps; chamber P = 4.6–7 MPa with 0.2–0.5 MPa injector </a:t>
                </a:r>
                <a:r>
                  <a:rPr lang="el-GR" sz="1800" dirty="0"/>
                  <a:t>Δ</a:t>
                </a:r>
                <a:r>
                  <a:rPr lang="en-US" sz="1800" dirty="0"/>
                  <a:t>P.</a:t>
                </a:r>
              </a:p>
              <a:p>
                <a:pPr>
                  <a:lnSpc>
                    <a:spcPct val="100000"/>
                  </a:lnSpc>
                  <a:spcBef>
                    <a:spcPts val="600"/>
                  </a:spcBef>
                </a:pPr>
                <a:r>
                  <a:rPr lang="en-US" sz="1800" b="1" dirty="0"/>
                  <a:t>Power‑balance loop: </a:t>
                </a:r>
                <a:r>
                  <a:rPr lang="en-US" sz="1800" dirty="0"/>
                  <a:t>iterate on total thermal power </a:t>
                </a:r>
                <a14:m>
                  <m:oMath xmlns:m="http://schemas.openxmlformats.org/officeDocument/2006/math">
                    <m:acc>
                      <m:accPr>
                        <m:chr m:val="̇"/>
                        <m:ctrlPr>
                          <a:rPr lang="en-US" sz="1800" i="1" smtClean="0">
                            <a:latin typeface="Cambria Math" panose="02040503050406030204" pitchFamily="18" charset="0"/>
                          </a:rPr>
                        </m:ctrlPr>
                      </m:accPr>
                      <m:e>
                        <m:r>
                          <a:rPr lang="en-US" sz="1800" b="0" i="1" smtClean="0">
                            <a:latin typeface="Cambria Math" panose="02040503050406030204" pitchFamily="18" charset="0"/>
                          </a:rPr>
                          <m:t>𝑄</m:t>
                        </m:r>
                      </m:e>
                    </m:acc>
                  </m:oMath>
                </a14:m>
                <a:r>
                  <a:rPr lang="en-US" sz="1800" dirty="0"/>
                  <a:t>→ core T, pump </a:t>
                </a:r>
                <a:r>
                  <a:rPr lang="el-GR" sz="1800" dirty="0"/>
                  <a:t>Δ</a:t>
                </a:r>
                <a:r>
                  <a:rPr lang="en-US" sz="1800" dirty="0"/>
                  <a:t>P → chamber P, nozzle → </a:t>
                </a:r>
                <a14:m>
                  <m:oMath xmlns:m="http://schemas.openxmlformats.org/officeDocument/2006/math">
                    <m:acc>
                      <m:accPr>
                        <m:chr m:val="̇"/>
                        <m:ctrlPr>
                          <a:rPr lang="en-US" sz="1800" i="1">
                            <a:latin typeface="Cambria Math" panose="02040503050406030204" pitchFamily="18" charset="0"/>
                          </a:rPr>
                        </m:ctrlPr>
                      </m:accPr>
                      <m:e>
                        <m:r>
                          <a:rPr lang="en-US" sz="1800" b="0" i="1" smtClean="0">
                            <a:latin typeface="Cambria Math" panose="02040503050406030204" pitchFamily="18" charset="0"/>
                          </a:rPr>
                          <m:t>𝑚</m:t>
                        </m:r>
                      </m:e>
                    </m:acc>
                  </m:oMath>
                </a14:m>
                <a:r>
                  <a:rPr lang="en-US" sz="1800" dirty="0"/>
                  <a:t> until </a:t>
                </a: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𝑚</m:t>
                        </m:r>
                      </m:e>
                    </m:acc>
                    <m:r>
                      <a:rPr lang="en-US" sz="1800" i="1">
                        <a:latin typeface="Cambria Math" panose="02040503050406030204" pitchFamily="18" charset="0"/>
                      </a:rPr>
                      <m:t> </m:t>
                    </m:r>
                  </m:oMath>
                </a14:m>
                <a:r>
                  <a:rPr lang="en-US" sz="1800" dirty="0"/>
                  <a:t>and core T converge.</a:t>
                </a:r>
              </a:p>
              <a:p>
                <a:pPr>
                  <a:lnSpc>
                    <a:spcPct val="100000"/>
                  </a:lnSpc>
                  <a:spcBef>
                    <a:spcPts val="600"/>
                  </a:spcBef>
                </a:pPr>
                <a:r>
                  <a:rPr lang="en-US" sz="1800" b="1" dirty="0"/>
                  <a:t>Chemistry: </a:t>
                </a:r>
                <a:r>
                  <a:rPr lang="en-US" sz="1800" dirty="0"/>
                  <a:t>frozen CH₄ chemistry → valid for turbomachinery and pre-fuel channel flows.</a:t>
                </a:r>
              </a:p>
            </p:txBody>
          </p:sp>
        </mc:Choice>
        <mc:Fallback>
          <p:sp>
            <p:nvSpPr>
              <p:cNvPr id="3" name="Content Placeholder 2">
                <a:extLst>
                  <a:ext uri="{FF2B5EF4-FFF2-40B4-BE49-F238E27FC236}">
                    <a16:creationId xmlns:a16="http://schemas.microsoft.com/office/drawing/2014/main" id="{6B120F22-B590-5551-BC82-6D6888F6F1FF}"/>
                  </a:ext>
                </a:extLst>
              </p:cNvPr>
              <p:cNvSpPr>
                <a:spLocks noGrp="1" noRot="1" noChangeAspect="1" noMove="1" noResize="1" noEditPoints="1" noAdjustHandles="1" noChangeArrowheads="1" noChangeShapeType="1" noTextEdit="1"/>
              </p:cNvSpPr>
              <p:nvPr>
                <p:ph idx="1"/>
              </p:nvPr>
            </p:nvSpPr>
            <p:spPr>
              <a:xfrm>
                <a:off x="498475" y="1602857"/>
                <a:ext cx="10222398" cy="3510319"/>
              </a:xfrm>
              <a:blipFill>
                <a:blip r:embed="rId2"/>
                <a:stretch>
                  <a:fillRect l="-417" t="-1042"/>
                </a:stretch>
              </a:blipFill>
            </p:spPr>
            <p:txBody>
              <a:bodyPr/>
              <a:lstStyle/>
              <a:p>
                <a:r>
                  <a:rPr lang="en-US">
                    <a:noFill/>
                  </a:rPr>
                  <a:t> </a:t>
                </a:r>
              </a:p>
            </p:txBody>
          </p:sp>
        </mc:Fallback>
      </mc:AlternateContent>
      <p:sp>
        <p:nvSpPr>
          <p:cNvPr id="4" name="Text Placeholder 3">
            <a:extLst>
              <a:ext uri="{FF2B5EF4-FFF2-40B4-BE49-F238E27FC236}">
                <a16:creationId xmlns:a16="http://schemas.microsoft.com/office/drawing/2014/main" id="{40364D6E-30AF-0AC5-0D72-CE8DC658D18B}"/>
              </a:ext>
            </a:extLst>
          </p:cNvPr>
          <p:cNvSpPr>
            <a:spLocks noGrp="1"/>
          </p:cNvSpPr>
          <p:nvPr>
            <p:ph type="body" sz="quarter" idx="10"/>
          </p:nvPr>
        </p:nvSpPr>
        <p:spPr/>
        <p:txBody>
          <a:bodyPr/>
          <a:lstStyle/>
          <a:p>
            <a:r>
              <a:rPr lang="en-US" sz="2000" dirty="0"/>
              <a:t>Self‑consistent CH₄ baseline for sizing and trade studies</a:t>
            </a:r>
          </a:p>
        </p:txBody>
      </p:sp>
      <p:sp>
        <p:nvSpPr>
          <p:cNvPr id="6" name="Rectangle: Rounded Corners 5">
            <a:extLst>
              <a:ext uri="{FF2B5EF4-FFF2-40B4-BE49-F238E27FC236}">
                <a16:creationId xmlns:a16="http://schemas.microsoft.com/office/drawing/2014/main" id="{19B62CDD-76DE-C599-44C0-77D6BA6245BA}"/>
              </a:ext>
            </a:extLst>
          </p:cNvPr>
          <p:cNvSpPr/>
          <p:nvPr/>
        </p:nvSpPr>
        <p:spPr>
          <a:xfrm>
            <a:off x="2430042" y="4803418"/>
            <a:ext cx="7350966" cy="97781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t>X‑NTP fixes the CH₄ expander‑bleed baseline—matching core heat, pump ΔP, and nozzle ṁ at 5–7 MPa—so hardware sizing and all chemistry/coking trades start from a single, self‑consistent point.</a:t>
            </a:r>
          </a:p>
        </p:txBody>
      </p:sp>
    </p:spTree>
    <p:extLst>
      <p:ext uri="{BB962C8B-B14F-4D97-AF65-F5344CB8AC3E}">
        <p14:creationId xmlns:p14="http://schemas.microsoft.com/office/powerpoint/2010/main" val="3035737884"/>
      </p:ext>
    </p:extLst>
  </p:cSld>
  <p:clrMapOvr>
    <a:masterClrMapping/>
  </p:clrMapOvr>
  <p:transition spd="med">
    <p:fade/>
  </p:transition>
</p:sld>
</file>

<file path=ppt/theme/theme1.xml><?xml version="1.0" encoding="utf-8"?>
<a:theme xmlns:a="http://schemas.openxmlformats.org/drawingml/2006/main" name="1_ANS 16x9_02_ NEW">
  <a:themeElements>
    <a:clrScheme name="Custom 2">
      <a:dk1>
        <a:srgbClr val="2F5496"/>
      </a:dk1>
      <a:lt1>
        <a:srgbClr val="FFFFFF"/>
      </a:lt1>
      <a:dk2>
        <a:srgbClr val="2F5496"/>
      </a:dk2>
      <a:lt2>
        <a:srgbClr val="E7E6E6"/>
      </a:lt2>
      <a:accent1>
        <a:srgbClr val="2F5496"/>
      </a:accent1>
      <a:accent2>
        <a:srgbClr val="70AD47"/>
      </a:accent2>
      <a:accent3>
        <a:srgbClr val="FFC000"/>
      </a:accent3>
      <a:accent4>
        <a:srgbClr val="8F45C7"/>
      </a:accent4>
      <a:accent5>
        <a:srgbClr val="70AD47"/>
      </a:accent5>
      <a:accent6>
        <a:srgbClr val="BFBFB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NS 16x9_02_ NEW">
  <a:themeElements>
    <a:clrScheme name="Custom 2">
      <a:dk1>
        <a:srgbClr val="2F5496"/>
      </a:dk1>
      <a:lt1>
        <a:srgbClr val="FFFFFF"/>
      </a:lt1>
      <a:dk2>
        <a:srgbClr val="2F5496"/>
      </a:dk2>
      <a:lt2>
        <a:srgbClr val="E7E6E6"/>
      </a:lt2>
      <a:accent1>
        <a:srgbClr val="2F5496"/>
      </a:accent1>
      <a:accent2>
        <a:srgbClr val="70AD47"/>
      </a:accent2>
      <a:accent3>
        <a:srgbClr val="FFC000"/>
      </a:accent3>
      <a:accent4>
        <a:srgbClr val="8F45C7"/>
      </a:accent4>
      <a:accent5>
        <a:srgbClr val="70AD47"/>
      </a:accent5>
      <a:accent6>
        <a:srgbClr val="BFBFB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p:Policy xmlns:p="office.server.policy" id="" local="true">
  <p:Name>Document</p:Name>
  <p:Description/>
  <p:Statement/>
  <p:PolicyItems>
    <p:PolicyItem featureId="Microsoft.Office.RecordsManagement.PolicyFeatures.PolicyAudit" staticId="0x010100A41186190E25B441B912164BCBC8C616|937198175" UniqueId="0d427d74-446d-4f68-b907-6356fd3927b6">
      <p:Name>Auditing</p:Name>
      <p:Description>Audits user actions on documents and list items to the Audit Log.</p:Description>
      <p:CustomData>
        <Audit>
          <View/>
        </Audit>
      </p:CustomData>
    </p:PolicyItem>
  </p:PolicyItems>
</p:Policy>
</file>

<file path=customXml/item2.xml><?xml version="1.0" encoding="utf-8"?>
<ct:contentTypeSchema xmlns:ct="http://schemas.microsoft.com/office/2006/metadata/contentType" xmlns:ma="http://schemas.microsoft.com/office/2006/metadata/properties/metaAttributes" ct:_="" ma:_="" ma:contentTypeName="Document" ma:contentTypeID="0x010100A41186190E25B441B912164BCBC8C616" ma:contentTypeVersion="7" ma:contentTypeDescription="Create a new document." ma:contentTypeScope="" ma:versionID="7d49a9ef3bc3b22626366dd5cbeb1a4c">
  <xsd:schema xmlns:xsd="http://www.w3.org/2001/XMLSchema" xmlns:xs="http://www.w3.org/2001/XMLSchema" xmlns:p="http://schemas.microsoft.com/office/2006/metadata/properties" xmlns:ns1="http://schemas.microsoft.com/sharepoint/v3" xmlns:ns2="5488d16d-0c5b-4323-8f13-6b84d7f6ae95" targetNamespace="http://schemas.microsoft.com/office/2006/metadata/properties" ma:root="true" ma:fieldsID="c3ac3f970c59fb5b8df2aaaa0c805646" ns1:_="" ns2:_="">
    <xsd:import namespace="http://schemas.microsoft.com/sharepoint/v3"/>
    <xsd:import namespace="5488d16d-0c5b-4323-8f13-6b84d7f6ae95"/>
    <xsd:element name="properties">
      <xsd:complexType>
        <xsd:sequence>
          <xsd:element name="documentManagement">
            <xsd:complexType>
              <xsd:all>
                <xsd:element ref="ns2:SharedWithUsers" minOccurs="0"/>
                <xsd:element ref="ns2:SharedWithDetails"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0"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488d16d-0c5b-4323-8f13-6b84d7f6ae9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33C204-FDD4-4841-B99F-461EF6167E98}">
  <ds:schemaRefs>
    <ds:schemaRef ds:uri="office.server.policy"/>
  </ds:schemaRefs>
</ds:datastoreItem>
</file>

<file path=customXml/itemProps2.xml><?xml version="1.0" encoding="utf-8"?>
<ds:datastoreItem xmlns:ds="http://schemas.openxmlformats.org/officeDocument/2006/customXml" ds:itemID="{E3D722D1-FF34-46E5-AD7D-EE4144D06C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488d16d-0c5b-4323-8f13-6b84d7f6ae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636E9B-685E-4F7C-912F-5AD95138E447}">
  <ds:schemaRefs>
    <ds:schemaRef ds:uri="5488d16d-0c5b-4323-8f13-6b84d7f6ae95"/>
    <ds:schemaRef ds:uri="http://schemas.microsoft.com/office/2006/documentManagement/types"/>
    <ds:schemaRef ds:uri="http://purl.org/dc/elements/1.1/"/>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http://schemas.microsoft.com/sharepoint/v3"/>
    <ds:schemaRef ds:uri="http://schemas.microsoft.com/office/2006/metadata/properties"/>
  </ds:schemaRefs>
</ds:datastoreItem>
</file>

<file path=customXml/itemProps4.xml><?xml version="1.0" encoding="utf-8"?>
<ds:datastoreItem xmlns:ds="http://schemas.openxmlformats.org/officeDocument/2006/customXml" ds:itemID="{BC09D8A9-F0A6-451A-B922-1CA9F4721D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ANS 16x9_02_ NEW</Template>
  <TotalTime>3490</TotalTime>
  <Words>4616</Words>
  <Application>Microsoft Office PowerPoint</Application>
  <PresentationFormat>Widescreen</PresentationFormat>
  <Paragraphs>386</Paragraphs>
  <Slides>15</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Aptos Narrow</vt:lpstr>
      <vt:lpstr>Arial</vt:lpstr>
      <vt:lpstr>Calibri</vt:lpstr>
      <vt:lpstr>Cambria Math</vt:lpstr>
      <vt:lpstr>Times New Roman</vt:lpstr>
      <vt:lpstr>Wingdings</vt:lpstr>
      <vt:lpstr>1_ANS 16x9_02_ NEW</vt:lpstr>
      <vt:lpstr>ANS 16x9_02_ NEW</vt:lpstr>
      <vt:lpstr>Methane-based Nuclear Thermal Propulsion Engine Considerations</vt:lpstr>
      <vt:lpstr>Acknowledgements</vt:lpstr>
      <vt:lpstr>Why Methane NTP?</vt:lpstr>
      <vt:lpstr>Engine Architecture Overview</vt:lpstr>
      <vt:lpstr>Methane Pyrolysis Landscape</vt:lpstr>
      <vt:lpstr>Acetylene — The Critical Pivot in Methane Cracking</vt:lpstr>
      <vt:lpstr>Coking Window in an M‑NTP Engine</vt:lpstr>
      <vt:lpstr>M-NTP TRD Preliminary Performance Estimates</vt:lpstr>
      <vt:lpstr>M-NTP Steady State Power Balance Model</vt:lpstr>
      <vt:lpstr>M-NTP TRD Informed PBM Results</vt:lpstr>
      <vt:lpstr>M-NTP TRD Informed PBM Takeaways</vt:lpstr>
      <vt:lpstr>Conclusions and Future Work</vt:lpstr>
      <vt:lpstr>References</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Corey Smith</dc:creator>
  <cp:lastModifiedBy>Daria Nikitaeva</cp:lastModifiedBy>
  <cp:revision>57</cp:revision>
  <dcterms:created xsi:type="dcterms:W3CDTF">2017-01-30T20:04:56Z</dcterms:created>
  <dcterms:modified xsi:type="dcterms:W3CDTF">2025-04-22T19:43:55Z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0x010100A41186190E25B441B912164BCBC8C616</vt:lpwstr>
  </property>
</Properties>
</file>