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5"/>
    <p:sldMasterId id="2147483660" r:id="rId6"/>
  </p:sldMasterIdLst>
  <p:notesMasterIdLst>
    <p:notesMasterId r:id="rId20"/>
  </p:notesMasterIdLst>
  <p:sldIdLst>
    <p:sldId id="256" r:id="rId7"/>
    <p:sldId id="258" r:id="rId8"/>
    <p:sldId id="261" r:id="rId9"/>
    <p:sldId id="270" r:id="rId10"/>
    <p:sldId id="269" r:id="rId11"/>
    <p:sldId id="271" r:id="rId12"/>
    <p:sldId id="268" r:id="rId13"/>
    <p:sldId id="267" r:id="rId14"/>
    <p:sldId id="266" r:id="rId15"/>
    <p:sldId id="274" r:id="rId16"/>
    <p:sldId id="273" r:id="rId17"/>
    <p:sldId id="263" r:id="rId18"/>
    <p:sldId id="260" r:id="rId1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y Bogardus"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9D9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6327"/>
  </p:normalViewPr>
  <p:slideViewPr>
    <p:cSldViewPr snapToGrid="0">
      <p:cViewPr varScale="1">
        <p:scale>
          <a:sx n="103" d="100"/>
          <a:sy n="103" d="100"/>
        </p:scale>
        <p:origin x="828" y="10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EF3544-CD58-50AF-4D40-291AC45DF6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F8FBC3F7-B0B7-CB69-6CDD-957A9D637B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D8535CD-53F6-5847-B6EA-32F45EE5D4FE}" type="datetimeFigureOut">
              <a:rPr lang="en-US"/>
              <a:pPr>
                <a:defRPr/>
              </a:pPr>
              <a:t>4/22/2025</a:t>
            </a:fld>
            <a:endParaRPr lang="en-US"/>
          </a:p>
        </p:txBody>
      </p:sp>
      <p:sp>
        <p:nvSpPr>
          <p:cNvPr id="4" name="Slide Image Placeholder 3">
            <a:extLst>
              <a:ext uri="{FF2B5EF4-FFF2-40B4-BE49-F238E27FC236}">
                <a16:creationId xmlns:a16="http://schemas.microsoft.com/office/drawing/2014/main" id="{773E4144-8E21-FE9D-6E96-B1D90317D184}"/>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9303F84-E40F-F030-FBD0-BC25C1960E8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1420F8A-FE2E-7E2C-FF76-4D0BA2EB34FE}"/>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C023AE1B-9643-CAFF-A214-D6AA6C5569CC}"/>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C3154506-7D01-604F-ABBF-EC994DE2A73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08C74A0-0AB0-65EA-DB9E-A5337DD32BCF}"/>
              </a:ext>
            </a:extLst>
          </p:cNvPr>
          <p:cNvCxnSpPr>
            <a:cxnSpLocks/>
          </p:cNvCxnSpPr>
          <p:nvPr userDrawn="1"/>
        </p:nvCxnSpPr>
        <p:spPr>
          <a:xfrm>
            <a:off x="542925" y="1320800"/>
            <a:ext cx="11195050" cy="0"/>
          </a:xfrm>
          <a:prstGeom prst="line">
            <a:avLst/>
          </a:prstGeom>
          <a:ln w="38100">
            <a:solidFill>
              <a:srgbClr val="18275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8475" y="365126"/>
            <a:ext cx="11214100" cy="566738"/>
          </a:xfrm>
        </p:spPr>
        <p:txBody>
          <a:bodyPr/>
          <a:lstStyle>
            <a:lvl1pPr>
              <a:lnSpc>
                <a:spcPct val="95000"/>
              </a:lnSpc>
              <a:defRPr>
                <a:solidFill>
                  <a:schemeClr val="tx2">
                    <a:lumMod val="50000"/>
                  </a:schemeClr>
                </a:solidFill>
                <a:effectLst/>
              </a:defRPr>
            </a:lvl1pPr>
          </a:lstStyle>
          <a:p>
            <a:r>
              <a:rPr lang="en-US" dirty="0"/>
              <a:t>Click to edit Master title style</a:t>
            </a:r>
          </a:p>
        </p:txBody>
      </p:sp>
      <p:sp>
        <p:nvSpPr>
          <p:cNvPr id="3" name="Content Placeholder 2"/>
          <p:cNvSpPr>
            <a:spLocks noGrp="1"/>
          </p:cNvSpPr>
          <p:nvPr>
            <p:ph idx="1"/>
          </p:nvPr>
        </p:nvSpPr>
        <p:spPr>
          <a:xfrm>
            <a:off x="498475" y="1425575"/>
            <a:ext cx="11214100" cy="4751387"/>
          </a:xfrm>
        </p:spPr>
        <p:txBody>
          <a:bodyPr/>
          <a:lstStyle>
            <a:lvl1pPr>
              <a:lnSpc>
                <a:spcPct val="95000"/>
              </a:lnSpc>
              <a:spcBef>
                <a:spcPts val="1800"/>
              </a:spcBef>
              <a:buClr>
                <a:schemeClr val="tx1"/>
              </a:buClr>
              <a:defRPr>
                <a:effectLst/>
              </a:defRPr>
            </a:lvl1pPr>
            <a:lvl2pPr marL="685800" indent="-228600">
              <a:lnSpc>
                <a:spcPct val="95000"/>
              </a:lnSpc>
              <a:spcBef>
                <a:spcPts val="200"/>
              </a:spcBef>
              <a:buClr>
                <a:schemeClr val="tx2"/>
              </a:buClr>
              <a:buFont typeface="Arial" panose="020B0604020202020204" pitchFamily="34" charset="0"/>
              <a:buChar char="-"/>
              <a:defRPr>
                <a:effectLst/>
              </a:defRPr>
            </a:lvl2pPr>
            <a:lvl3pPr marL="1143000" indent="-228600">
              <a:lnSpc>
                <a:spcPct val="95000"/>
              </a:lnSpc>
              <a:buClr>
                <a:schemeClr val="tx2"/>
              </a:buClr>
              <a:buFont typeface="Wingdings" panose="05000000000000000000" pitchFamily="2" charset="2"/>
              <a:buChar char="§"/>
              <a:defRPr>
                <a:effectLst/>
              </a:defRPr>
            </a:lvl3pPr>
            <a:lvl4pPr>
              <a:lnSpc>
                <a:spcPct val="95000"/>
              </a:lnSpc>
              <a:buClr>
                <a:schemeClr val="tx1"/>
              </a:buClr>
              <a:defRPr>
                <a:effectLst/>
              </a:defRPr>
            </a:lvl4pPr>
            <a:lvl5pPr>
              <a:lnSpc>
                <a:spcPct val="95000"/>
              </a:lnSpc>
              <a:buClr>
                <a:schemeClr val="tx1"/>
              </a:buClr>
              <a:defRPr>
                <a:effectLs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0"/>
          </p:nvPr>
        </p:nvSpPr>
        <p:spPr>
          <a:xfrm>
            <a:off x="498475" y="931863"/>
            <a:ext cx="11214100" cy="355600"/>
          </a:xfrm>
        </p:spPr>
        <p:txBody>
          <a:bodyPr/>
          <a:lstStyle>
            <a:lvl1pPr marL="0" indent="0">
              <a:buNone/>
              <a:defRPr sz="2200" i="1">
                <a:solidFill>
                  <a:schemeClr val="bg2">
                    <a:lumMod val="10000"/>
                  </a:schemeClr>
                </a:solidFill>
              </a:defRPr>
            </a:lvl1pPr>
          </a:lstStyle>
          <a:p>
            <a:pPr lvl="0"/>
            <a:r>
              <a:rPr lang="en-US"/>
              <a:t>Click to edit Master text styles</a:t>
            </a:r>
          </a:p>
        </p:txBody>
      </p:sp>
    </p:spTree>
    <p:extLst>
      <p:ext uri="{BB962C8B-B14F-4D97-AF65-F5344CB8AC3E}">
        <p14:creationId xmlns:p14="http://schemas.microsoft.com/office/powerpoint/2010/main" val="2766603730"/>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10000"/>
          </a:schemeClr>
        </a:solidFill>
        <a:effectLst/>
      </p:bgPr>
    </p:bg>
    <p:spTree>
      <p:nvGrpSpPr>
        <p:cNvPr id="1" name=""/>
        <p:cNvGrpSpPr/>
        <p:nvPr/>
      </p:nvGrpSpPr>
      <p:grpSpPr>
        <a:xfrm>
          <a:off x="0" y="0"/>
          <a:ext cx="0" cy="0"/>
          <a:chOff x="0" y="0"/>
          <a:chExt cx="0" cy="0"/>
        </a:xfrm>
      </p:grpSpPr>
      <p:pic>
        <p:nvPicPr>
          <p:cNvPr id="13" name="Picture 12" descr="An astronaut holding a planet&#10;&#10;Description automatically generated">
            <a:extLst>
              <a:ext uri="{FF2B5EF4-FFF2-40B4-BE49-F238E27FC236}">
                <a16:creationId xmlns:a16="http://schemas.microsoft.com/office/drawing/2014/main" id="{5A94AC29-FC6C-E429-0C70-4AE87D5918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p:cNvSpPr>
            <a:spLocks noGrp="1"/>
          </p:cNvSpPr>
          <p:nvPr>
            <p:ph type="ctrTitle"/>
          </p:nvPr>
        </p:nvSpPr>
        <p:spPr>
          <a:xfrm>
            <a:off x="7530635" y="1792225"/>
            <a:ext cx="4397455" cy="3788664"/>
          </a:xfrm>
        </p:spPr>
        <p:txBody>
          <a:bodyPr anchor="ctr">
            <a:normAutofit/>
          </a:bodyPr>
          <a:lstStyle>
            <a:lvl1pPr algn="l">
              <a:defRPr sz="5400" b="1">
                <a:solidFill>
                  <a:schemeClr val="bg1"/>
                </a:solidFill>
                <a:effectLst/>
              </a:defRPr>
            </a:lvl1pPr>
          </a:lstStyle>
          <a:p>
            <a:r>
              <a:rPr lang="en-US" dirty="0"/>
              <a:t>Click to edit Master title style</a:t>
            </a:r>
          </a:p>
        </p:txBody>
      </p:sp>
      <p:sp>
        <p:nvSpPr>
          <p:cNvPr id="3" name="Subtitle 2"/>
          <p:cNvSpPr>
            <a:spLocks noGrp="1"/>
          </p:cNvSpPr>
          <p:nvPr>
            <p:ph type="subTitle" idx="1"/>
          </p:nvPr>
        </p:nvSpPr>
        <p:spPr>
          <a:xfrm>
            <a:off x="7530636" y="5396105"/>
            <a:ext cx="4397456" cy="1403984"/>
          </a:xfrm>
        </p:spPr>
        <p:txBody>
          <a:bodyPr>
            <a:normAutofit/>
          </a:bodyPr>
          <a:lstStyle>
            <a:lvl1pPr marL="0" indent="0" algn="l">
              <a:buNone/>
              <a:defRPr sz="320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10">
            <a:extLst>
              <a:ext uri="{FF2B5EF4-FFF2-40B4-BE49-F238E27FC236}">
                <a16:creationId xmlns:a16="http://schemas.microsoft.com/office/drawing/2014/main" id="{B9B3708F-73B3-E10B-9AB3-925BBA7F0FB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17123" y="5938551"/>
            <a:ext cx="1996302" cy="818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901326"/>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5000"/>
              </a:lnSpc>
              <a:defRPr>
                <a:solidFill>
                  <a:schemeClr val="tx2"/>
                </a:solidFill>
                <a:effectLst/>
              </a:defRPr>
            </a:lvl1pPr>
          </a:lstStyle>
          <a:p>
            <a:r>
              <a:rPr lang="en-US" dirty="0"/>
              <a:t>Click to edit Master title style</a:t>
            </a:r>
          </a:p>
        </p:txBody>
      </p:sp>
      <p:sp>
        <p:nvSpPr>
          <p:cNvPr id="3" name="Content Placeholder 2"/>
          <p:cNvSpPr>
            <a:spLocks noGrp="1"/>
          </p:cNvSpPr>
          <p:nvPr>
            <p:ph idx="1"/>
          </p:nvPr>
        </p:nvSpPr>
        <p:spPr/>
        <p:txBody>
          <a:bodyPr/>
          <a:lstStyle>
            <a:lvl1pPr>
              <a:lnSpc>
                <a:spcPct val="95000"/>
              </a:lnSpc>
              <a:spcBef>
                <a:spcPts val="1800"/>
              </a:spcBef>
              <a:buClr>
                <a:schemeClr val="tx1"/>
              </a:buClr>
              <a:defRPr>
                <a:effectLst/>
              </a:defRPr>
            </a:lvl1pPr>
            <a:lvl2pPr marL="685800" indent="-228600">
              <a:lnSpc>
                <a:spcPct val="95000"/>
              </a:lnSpc>
              <a:spcBef>
                <a:spcPts val="200"/>
              </a:spcBef>
              <a:buClr>
                <a:schemeClr val="tx2"/>
              </a:buClr>
              <a:buFont typeface="Arial" panose="020B0604020202020204" pitchFamily="34" charset="0"/>
              <a:buChar char="-"/>
              <a:defRPr>
                <a:effectLst/>
              </a:defRPr>
            </a:lvl2pPr>
            <a:lvl3pPr marL="1143000" indent="-228600">
              <a:lnSpc>
                <a:spcPct val="95000"/>
              </a:lnSpc>
              <a:buClr>
                <a:schemeClr val="tx2"/>
              </a:buClr>
              <a:buFont typeface="Wingdings" panose="05000000000000000000" pitchFamily="2" charset="2"/>
              <a:buChar char="§"/>
              <a:defRPr>
                <a:effectLst/>
              </a:defRPr>
            </a:lvl3pPr>
            <a:lvl4pPr>
              <a:lnSpc>
                <a:spcPct val="95000"/>
              </a:lnSpc>
              <a:buClr>
                <a:schemeClr val="tx1"/>
              </a:buClr>
              <a:defRPr>
                <a:effectLst/>
              </a:defRPr>
            </a:lvl4pPr>
            <a:lvl5pPr>
              <a:lnSpc>
                <a:spcPct val="95000"/>
              </a:lnSpc>
              <a:buClr>
                <a:schemeClr val="tx1"/>
              </a:buClr>
              <a:defRPr>
                <a:effect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0A58D12A-75C4-F4D2-D4F8-38C88D2E5EBE}"/>
              </a:ext>
            </a:extLst>
          </p:cNvPr>
          <p:cNvSpPr>
            <a:spLocks noGrp="1"/>
          </p:cNvSpPr>
          <p:nvPr>
            <p:ph type="ftr" sz="quarter" idx="3"/>
          </p:nvPr>
        </p:nvSpPr>
        <p:spPr>
          <a:xfrm>
            <a:off x="1984075" y="6356350"/>
            <a:ext cx="6169325" cy="373063"/>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bg1"/>
                </a:solidFill>
                <a:latin typeface="+mn-lt"/>
              </a:defRPr>
            </a:lvl1pPr>
          </a:lstStyle>
          <a:p>
            <a:pPr>
              <a:defRPr/>
            </a:pPr>
            <a:r>
              <a:rPr lang="en-US" dirty="0"/>
              <a:t>Methane-based Nuclear Thermal Propulsion Engine Considerations</a:t>
            </a:r>
          </a:p>
        </p:txBody>
      </p:sp>
      <p:sp>
        <p:nvSpPr>
          <p:cNvPr id="6" name="Slide Number Placeholder 5">
            <a:extLst>
              <a:ext uri="{FF2B5EF4-FFF2-40B4-BE49-F238E27FC236}">
                <a16:creationId xmlns:a16="http://schemas.microsoft.com/office/drawing/2014/main" id="{BB61B952-FAF3-415B-02F7-3B91ED675C15}"/>
              </a:ext>
            </a:extLst>
          </p:cNvPr>
          <p:cNvSpPr>
            <a:spLocks noGrp="1"/>
          </p:cNvSpPr>
          <p:nvPr>
            <p:ph type="sldNum" sz="quarter" idx="4"/>
          </p:nvPr>
        </p:nvSpPr>
        <p:spPr>
          <a:xfrm>
            <a:off x="7812088"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rgbClr val="000000"/>
                </a:solidFill>
                <a:latin typeface="+mn-lt"/>
              </a:defRPr>
            </a:lvl1pPr>
          </a:lstStyle>
          <a:p>
            <a:pPr>
              <a:defRPr/>
            </a:pPr>
            <a:fld id="{40CE3FE7-4F40-F140-81B4-966C6D49E7F3}" type="slidenum">
              <a:rPr lang="en-US" smtClean="0"/>
              <a:pPr>
                <a:defRPr/>
              </a:pPr>
              <a:t>‹#›</a:t>
            </a:fld>
            <a:endParaRPr lang="en-US" dirty="0"/>
          </a:p>
        </p:txBody>
      </p:sp>
    </p:spTree>
    <p:extLst>
      <p:ext uri="{BB962C8B-B14F-4D97-AF65-F5344CB8AC3E}">
        <p14:creationId xmlns:p14="http://schemas.microsoft.com/office/powerpoint/2010/main" val="2622771578"/>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EA18D637-272B-6C22-A8DE-5CAF007F2D06}"/>
              </a:ext>
            </a:extLst>
          </p:cNvPr>
          <p:cNvSpPr>
            <a:spLocks noGrp="1"/>
          </p:cNvSpPr>
          <p:nvPr>
            <p:ph type="ftr" sz="quarter" idx="11"/>
          </p:nvPr>
        </p:nvSpPr>
        <p:spPr/>
        <p:txBody>
          <a:bodyPr/>
          <a:lstStyle>
            <a:lvl1pPr>
              <a:defRPr/>
            </a:lvl1pPr>
          </a:lstStyle>
          <a:p>
            <a:pPr>
              <a:defRPr/>
            </a:pPr>
            <a:r>
              <a:rPr lang="en-US"/>
              <a:t>Methane-based Nuclear Thermal Propulsion Engine Considerations</a:t>
            </a:r>
          </a:p>
        </p:txBody>
      </p:sp>
      <p:sp>
        <p:nvSpPr>
          <p:cNvPr id="6" name="Slide Number Placeholder 5">
            <a:extLst>
              <a:ext uri="{FF2B5EF4-FFF2-40B4-BE49-F238E27FC236}">
                <a16:creationId xmlns:a16="http://schemas.microsoft.com/office/drawing/2014/main" id="{259B09DE-D2FE-3423-BBA0-14188039B548}"/>
              </a:ext>
            </a:extLst>
          </p:cNvPr>
          <p:cNvSpPr>
            <a:spLocks noGrp="1"/>
          </p:cNvSpPr>
          <p:nvPr>
            <p:ph type="sldNum" sz="quarter" idx="12"/>
          </p:nvPr>
        </p:nvSpPr>
        <p:spPr/>
        <p:txBody>
          <a:bodyPr/>
          <a:lstStyle>
            <a:lvl1pPr>
              <a:defRPr/>
            </a:lvl1pPr>
          </a:lstStyle>
          <a:p>
            <a:pPr>
              <a:defRPr/>
            </a:pPr>
            <a:fld id="{55B0820C-0FF0-6042-8FD1-67F5BFF0BEF6}" type="slidenum">
              <a:rPr lang="en-US"/>
              <a:pPr>
                <a:defRPr/>
              </a:pPr>
              <a:t>‹#›</a:t>
            </a:fld>
            <a:endParaRPr lang="en-US"/>
          </a:p>
        </p:txBody>
      </p:sp>
    </p:spTree>
    <p:extLst>
      <p:ext uri="{BB962C8B-B14F-4D97-AF65-F5344CB8AC3E}">
        <p14:creationId xmlns:p14="http://schemas.microsoft.com/office/powerpoint/2010/main" val="1546032129"/>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a:extLst>
              <a:ext uri="{FF2B5EF4-FFF2-40B4-BE49-F238E27FC236}">
                <a16:creationId xmlns:a16="http://schemas.microsoft.com/office/drawing/2014/main" id="{C440D3DC-51B8-A150-846B-EC7DED0A4AEF}"/>
              </a:ext>
            </a:extLst>
          </p:cNvPr>
          <p:cNvSpPr>
            <a:spLocks noGrp="1"/>
          </p:cNvSpPr>
          <p:nvPr>
            <p:ph type="ftr" sz="quarter" idx="11"/>
          </p:nvPr>
        </p:nvSpPr>
        <p:spPr/>
        <p:txBody>
          <a:bodyPr/>
          <a:lstStyle>
            <a:lvl1pPr>
              <a:defRPr/>
            </a:lvl1pPr>
          </a:lstStyle>
          <a:p>
            <a:pPr>
              <a:defRPr/>
            </a:pPr>
            <a:r>
              <a:rPr lang="en-US"/>
              <a:t>Methane-based Nuclear Thermal Propulsion Engine Considerations</a:t>
            </a:r>
          </a:p>
        </p:txBody>
      </p:sp>
      <p:sp>
        <p:nvSpPr>
          <p:cNvPr id="7" name="Slide Number Placeholder 5">
            <a:extLst>
              <a:ext uri="{FF2B5EF4-FFF2-40B4-BE49-F238E27FC236}">
                <a16:creationId xmlns:a16="http://schemas.microsoft.com/office/drawing/2014/main" id="{9FA03913-45BA-05AF-51F3-0623801EA6B7}"/>
              </a:ext>
            </a:extLst>
          </p:cNvPr>
          <p:cNvSpPr>
            <a:spLocks noGrp="1"/>
          </p:cNvSpPr>
          <p:nvPr>
            <p:ph type="sldNum" sz="quarter" idx="12"/>
          </p:nvPr>
        </p:nvSpPr>
        <p:spPr/>
        <p:txBody>
          <a:bodyPr/>
          <a:lstStyle>
            <a:lvl1pPr>
              <a:defRPr/>
            </a:lvl1pPr>
          </a:lstStyle>
          <a:p>
            <a:pPr>
              <a:defRPr/>
            </a:pPr>
            <a:fld id="{ABFFA550-B290-F446-948C-E0E4FDBBB0FB}" type="slidenum">
              <a:rPr lang="en-US"/>
              <a:pPr>
                <a:defRPr/>
              </a:pPr>
              <a:t>‹#›</a:t>
            </a:fld>
            <a:endParaRPr lang="en-US"/>
          </a:p>
        </p:txBody>
      </p:sp>
    </p:spTree>
    <p:extLst>
      <p:ext uri="{BB962C8B-B14F-4D97-AF65-F5344CB8AC3E}">
        <p14:creationId xmlns:p14="http://schemas.microsoft.com/office/powerpoint/2010/main" val="364286259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181D184B-FE04-EAF9-2460-ECF6954C0618}"/>
              </a:ext>
            </a:extLst>
          </p:cNvPr>
          <p:cNvSpPr>
            <a:spLocks noGrp="1"/>
          </p:cNvSpPr>
          <p:nvPr>
            <p:ph type="ftr" sz="quarter" idx="11"/>
          </p:nvPr>
        </p:nvSpPr>
        <p:spPr/>
        <p:txBody>
          <a:bodyPr/>
          <a:lstStyle>
            <a:lvl1pPr>
              <a:defRPr/>
            </a:lvl1pPr>
          </a:lstStyle>
          <a:p>
            <a:pPr>
              <a:defRPr/>
            </a:pPr>
            <a:r>
              <a:rPr lang="en-US"/>
              <a:t>Methane-based Nuclear Thermal Propulsion Engine Considerations</a:t>
            </a:r>
          </a:p>
        </p:txBody>
      </p:sp>
      <p:sp>
        <p:nvSpPr>
          <p:cNvPr id="9" name="Slide Number Placeholder 5">
            <a:extLst>
              <a:ext uri="{FF2B5EF4-FFF2-40B4-BE49-F238E27FC236}">
                <a16:creationId xmlns:a16="http://schemas.microsoft.com/office/drawing/2014/main" id="{C00D1BFF-5C68-25D9-D3A9-8B3840CB67D0}"/>
              </a:ext>
            </a:extLst>
          </p:cNvPr>
          <p:cNvSpPr>
            <a:spLocks noGrp="1"/>
          </p:cNvSpPr>
          <p:nvPr>
            <p:ph type="sldNum" sz="quarter" idx="12"/>
          </p:nvPr>
        </p:nvSpPr>
        <p:spPr/>
        <p:txBody>
          <a:bodyPr/>
          <a:lstStyle>
            <a:lvl1pPr>
              <a:defRPr/>
            </a:lvl1pPr>
          </a:lstStyle>
          <a:p>
            <a:pPr>
              <a:defRPr/>
            </a:pPr>
            <a:fld id="{D66B2449-1A43-084C-A9D2-86F83053B196}" type="slidenum">
              <a:rPr lang="en-US"/>
              <a:pPr>
                <a:defRPr/>
              </a:pPr>
              <a:t>‹#›</a:t>
            </a:fld>
            <a:endParaRPr lang="en-US"/>
          </a:p>
        </p:txBody>
      </p:sp>
    </p:spTree>
    <p:extLst>
      <p:ext uri="{BB962C8B-B14F-4D97-AF65-F5344CB8AC3E}">
        <p14:creationId xmlns:p14="http://schemas.microsoft.com/office/powerpoint/2010/main" val="21080158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4">
            <a:extLst>
              <a:ext uri="{FF2B5EF4-FFF2-40B4-BE49-F238E27FC236}">
                <a16:creationId xmlns:a16="http://schemas.microsoft.com/office/drawing/2014/main" id="{C2D95759-F93B-33D9-C6F4-B049925FC89B}"/>
              </a:ext>
            </a:extLst>
          </p:cNvPr>
          <p:cNvSpPr>
            <a:spLocks noGrp="1"/>
          </p:cNvSpPr>
          <p:nvPr>
            <p:ph type="ftr" sz="quarter" idx="11"/>
          </p:nvPr>
        </p:nvSpPr>
        <p:spPr/>
        <p:txBody>
          <a:bodyPr/>
          <a:lstStyle>
            <a:lvl1pPr>
              <a:defRPr/>
            </a:lvl1pPr>
          </a:lstStyle>
          <a:p>
            <a:pPr>
              <a:defRPr/>
            </a:pPr>
            <a:r>
              <a:rPr lang="en-US"/>
              <a:t>Methane-based Nuclear Thermal Propulsion Engine Considerations</a:t>
            </a:r>
          </a:p>
        </p:txBody>
      </p:sp>
      <p:sp>
        <p:nvSpPr>
          <p:cNvPr id="5" name="Slide Number Placeholder 5">
            <a:extLst>
              <a:ext uri="{FF2B5EF4-FFF2-40B4-BE49-F238E27FC236}">
                <a16:creationId xmlns:a16="http://schemas.microsoft.com/office/drawing/2014/main" id="{1EAD4C03-4DE8-3410-4A67-0568B2BF2346}"/>
              </a:ext>
            </a:extLst>
          </p:cNvPr>
          <p:cNvSpPr>
            <a:spLocks noGrp="1"/>
          </p:cNvSpPr>
          <p:nvPr>
            <p:ph type="sldNum" sz="quarter" idx="12"/>
          </p:nvPr>
        </p:nvSpPr>
        <p:spPr/>
        <p:txBody>
          <a:bodyPr/>
          <a:lstStyle>
            <a:lvl1pPr>
              <a:defRPr/>
            </a:lvl1pPr>
          </a:lstStyle>
          <a:p>
            <a:pPr>
              <a:defRPr/>
            </a:pPr>
            <a:fld id="{3CB1AFDC-95BC-D743-AA11-A2B01739F88D}" type="slidenum">
              <a:rPr lang="en-US"/>
              <a:pPr>
                <a:defRPr/>
              </a:pPr>
              <a:t>‹#›</a:t>
            </a:fld>
            <a:endParaRPr lang="en-US"/>
          </a:p>
        </p:txBody>
      </p:sp>
    </p:spTree>
    <p:extLst>
      <p:ext uri="{BB962C8B-B14F-4D97-AF65-F5344CB8AC3E}">
        <p14:creationId xmlns:p14="http://schemas.microsoft.com/office/powerpoint/2010/main" val="236000467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30014871-2D4A-A5B9-83CC-985706FD6C25}"/>
              </a:ext>
            </a:extLst>
          </p:cNvPr>
          <p:cNvSpPr>
            <a:spLocks noGrp="1"/>
          </p:cNvSpPr>
          <p:nvPr>
            <p:ph type="ftr" sz="quarter" idx="11"/>
          </p:nvPr>
        </p:nvSpPr>
        <p:spPr/>
        <p:txBody>
          <a:bodyPr/>
          <a:lstStyle>
            <a:lvl1pPr>
              <a:defRPr/>
            </a:lvl1pPr>
          </a:lstStyle>
          <a:p>
            <a:pPr>
              <a:defRPr/>
            </a:pPr>
            <a:r>
              <a:rPr lang="en-US"/>
              <a:t>Methane-based Nuclear Thermal Propulsion Engine Considerations</a:t>
            </a:r>
          </a:p>
        </p:txBody>
      </p:sp>
      <p:sp>
        <p:nvSpPr>
          <p:cNvPr id="4" name="Slide Number Placeholder 5">
            <a:extLst>
              <a:ext uri="{FF2B5EF4-FFF2-40B4-BE49-F238E27FC236}">
                <a16:creationId xmlns:a16="http://schemas.microsoft.com/office/drawing/2014/main" id="{288E36D2-5E27-2803-3BC1-5F5FFEF6D4D7}"/>
              </a:ext>
            </a:extLst>
          </p:cNvPr>
          <p:cNvSpPr>
            <a:spLocks noGrp="1"/>
          </p:cNvSpPr>
          <p:nvPr>
            <p:ph type="sldNum" sz="quarter" idx="12"/>
          </p:nvPr>
        </p:nvSpPr>
        <p:spPr/>
        <p:txBody>
          <a:bodyPr/>
          <a:lstStyle>
            <a:lvl1pPr>
              <a:defRPr/>
            </a:lvl1pPr>
          </a:lstStyle>
          <a:p>
            <a:pPr>
              <a:defRPr/>
            </a:pPr>
            <a:fld id="{981458EB-1546-204A-8B38-9E10E709E7B3}" type="slidenum">
              <a:rPr lang="en-US"/>
              <a:pPr>
                <a:defRPr/>
              </a:pPr>
              <a:t>‹#›</a:t>
            </a:fld>
            <a:endParaRPr lang="en-US"/>
          </a:p>
        </p:txBody>
      </p:sp>
    </p:spTree>
    <p:extLst>
      <p:ext uri="{BB962C8B-B14F-4D97-AF65-F5344CB8AC3E}">
        <p14:creationId xmlns:p14="http://schemas.microsoft.com/office/powerpoint/2010/main" val="2169353103"/>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4">
            <a:extLst>
              <a:ext uri="{FF2B5EF4-FFF2-40B4-BE49-F238E27FC236}">
                <a16:creationId xmlns:a16="http://schemas.microsoft.com/office/drawing/2014/main" id="{09167A1C-CB8D-AD54-A00B-05028B4600D4}"/>
              </a:ext>
            </a:extLst>
          </p:cNvPr>
          <p:cNvSpPr>
            <a:spLocks noGrp="1"/>
          </p:cNvSpPr>
          <p:nvPr>
            <p:ph type="ftr" sz="quarter" idx="11"/>
          </p:nvPr>
        </p:nvSpPr>
        <p:spPr/>
        <p:txBody>
          <a:bodyPr/>
          <a:lstStyle>
            <a:lvl1pPr>
              <a:defRPr/>
            </a:lvl1pPr>
          </a:lstStyle>
          <a:p>
            <a:pPr>
              <a:defRPr/>
            </a:pPr>
            <a:r>
              <a:rPr lang="en-US"/>
              <a:t>Methane-based Nuclear Thermal Propulsion Engine Considerations</a:t>
            </a:r>
            <a:endParaRPr lang="en-US" dirty="0"/>
          </a:p>
        </p:txBody>
      </p:sp>
      <p:sp>
        <p:nvSpPr>
          <p:cNvPr id="7" name="Slide Number Placeholder 5">
            <a:extLst>
              <a:ext uri="{FF2B5EF4-FFF2-40B4-BE49-F238E27FC236}">
                <a16:creationId xmlns:a16="http://schemas.microsoft.com/office/drawing/2014/main" id="{A76E01B6-DA7B-DF71-61AC-FF9421A0FE0E}"/>
              </a:ext>
            </a:extLst>
          </p:cNvPr>
          <p:cNvSpPr>
            <a:spLocks noGrp="1"/>
          </p:cNvSpPr>
          <p:nvPr>
            <p:ph type="sldNum" sz="quarter" idx="12"/>
          </p:nvPr>
        </p:nvSpPr>
        <p:spPr/>
        <p:txBody>
          <a:bodyPr/>
          <a:lstStyle>
            <a:lvl1pPr>
              <a:defRPr/>
            </a:lvl1pPr>
          </a:lstStyle>
          <a:p>
            <a:pPr>
              <a:defRPr/>
            </a:pPr>
            <a:fld id="{256084E4-C1DC-6543-8566-96B734FA5FCD}" type="slidenum">
              <a:rPr lang="en-US"/>
              <a:pPr>
                <a:defRPr/>
              </a:pPr>
              <a:t>‹#›</a:t>
            </a:fld>
            <a:endParaRPr lang="en-US"/>
          </a:p>
        </p:txBody>
      </p:sp>
    </p:spTree>
    <p:extLst>
      <p:ext uri="{BB962C8B-B14F-4D97-AF65-F5344CB8AC3E}">
        <p14:creationId xmlns:p14="http://schemas.microsoft.com/office/powerpoint/2010/main" val="393547472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4">
            <a:extLst>
              <a:ext uri="{FF2B5EF4-FFF2-40B4-BE49-F238E27FC236}">
                <a16:creationId xmlns:a16="http://schemas.microsoft.com/office/drawing/2014/main" id="{791E394C-96A2-E4A1-B380-F55EF5568956}"/>
              </a:ext>
            </a:extLst>
          </p:cNvPr>
          <p:cNvSpPr>
            <a:spLocks noGrp="1"/>
          </p:cNvSpPr>
          <p:nvPr>
            <p:ph type="ftr" sz="quarter" idx="11"/>
          </p:nvPr>
        </p:nvSpPr>
        <p:spPr/>
        <p:txBody>
          <a:bodyPr/>
          <a:lstStyle>
            <a:lvl1pPr>
              <a:defRPr/>
            </a:lvl1pPr>
          </a:lstStyle>
          <a:p>
            <a:pPr>
              <a:defRPr/>
            </a:pPr>
            <a:r>
              <a:rPr lang="en-US"/>
              <a:t>Methane-based Nuclear Thermal Propulsion Engine Considerations</a:t>
            </a:r>
          </a:p>
        </p:txBody>
      </p:sp>
      <p:sp>
        <p:nvSpPr>
          <p:cNvPr id="7" name="Slide Number Placeholder 5">
            <a:extLst>
              <a:ext uri="{FF2B5EF4-FFF2-40B4-BE49-F238E27FC236}">
                <a16:creationId xmlns:a16="http://schemas.microsoft.com/office/drawing/2014/main" id="{B3EFEF38-E196-0EF3-3132-775C42129DA8}"/>
              </a:ext>
            </a:extLst>
          </p:cNvPr>
          <p:cNvSpPr>
            <a:spLocks noGrp="1"/>
          </p:cNvSpPr>
          <p:nvPr>
            <p:ph type="sldNum" sz="quarter" idx="12"/>
          </p:nvPr>
        </p:nvSpPr>
        <p:spPr/>
        <p:txBody>
          <a:bodyPr/>
          <a:lstStyle>
            <a:lvl1pPr>
              <a:defRPr/>
            </a:lvl1pPr>
          </a:lstStyle>
          <a:p>
            <a:pPr>
              <a:defRPr/>
            </a:pPr>
            <a:fld id="{EB0BE966-86B6-684E-A310-3EA2D7EC5835}" type="slidenum">
              <a:rPr lang="en-US"/>
              <a:pPr>
                <a:defRPr/>
              </a:pPr>
              <a:t>‹#›</a:t>
            </a:fld>
            <a:endParaRPr lang="en-US"/>
          </a:p>
        </p:txBody>
      </p:sp>
    </p:spTree>
    <p:extLst>
      <p:ext uri="{BB962C8B-B14F-4D97-AF65-F5344CB8AC3E}">
        <p14:creationId xmlns:p14="http://schemas.microsoft.com/office/powerpoint/2010/main" val="2935820850"/>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19E3A0C-9BCA-70D7-03AA-CA7ECA9F421B}"/>
              </a:ext>
            </a:extLst>
          </p:cNvPr>
          <p:cNvSpPr>
            <a:spLocks noGrp="1"/>
          </p:cNvSpPr>
          <p:nvPr>
            <p:ph type="ftr" sz="quarter" idx="11"/>
          </p:nvPr>
        </p:nvSpPr>
        <p:spPr/>
        <p:txBody>
          <a:bodyPr/>
          <a:lstStyle>
            <a:lvl1pPr>
              <a:defRPr/>
            </a:lvl1pPr>
          </a:lstStyle>
          <a:p>
            <a:pPr>
              <a:defRPr/>
            </a:pPr>
            <a:r>
              <a:rPr lang="en-US"/>
              <a:t>Methane-based Nuclear Thermal Propulsion Engine Considerations</a:t>
            </a:r>
          </a:p>
        </p:txBody>
      </p:sp>
      <p:sp>
        <p:nvSpPr>
          <p:cNvPr id="6" name="Slide Number Placeholder 5">
            <a:extLst>
              <a:ext uri="{FF2B5EF4-FFF2-40B4-BE49-F238E27FC236}">
                <a16:creationId xmlns:a16="http://schemas.microsoft.com/office/drawing/2014/main" id="{1D4CCD9E-99D2-29EB-2EA1-CDB3AF21B196}"/>
              </a:ext>
            </a:extLst>
          </p:cNvPr>
          <p:cNvSpPr>
            <a:spLocks noGrp="1"/>
          </p:cNvSpPr>
          <p:nvPr>
            <p:ph type="sldNum" sz="quarter" idx="12"/>
          </p:nvPr>
        </p:nvSpPr>
        <p:spPr/>
        <p:txBody>
          <a:bodyPr/>
          <a:lstStyle>
            <a:lvl1pPr>
              <a:defRPr/>
            </a:lvl1pPr>
          </a:lstStyle>
          <a:p>
            <a:pPr>
              <a:defRPr/>
            </a:pPr>
            <a:fld id="{A607FF36-6D1E-DC43-B964-239DAB117E10}" type="slidenum">
              <a:rPr lang="en-US"/>
              <a:pPr>
                <a:defRPr/>
              </a:pPr>
              <a:t>‹#›</a:t>
            </a:fld>
            <a:endParaRPr lang="en-US"/>
          </a:p>
        </p:txBody>
      </p:sp>
    </p:spTree>
    <p:extLst>
      <p:ext uri="{BB962C8B-B14F-4D97-AF65-F5344CB8AC3E}">
        <p14:creationId xmlns:p14="http://schemas.microsoft.com/office/powerpoint/2010/main" val="376215555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BA6DFB7-6E24-B277-B76A-6B36252ED471}"/>
              </a:ext>
            </a:extLst>
          </p:cNvPr>
          <p:cNvSpPr>
            <a:spLocks noGrp="1"/>
          </p:cNvSpPr>
          <p:nvPr>
            <p:ph type="ftr" sz="quarter" idx="11"/>
          </p:nvPr>
        </p:nvSpPr>
        <p:spPr/>
        <p:txBody>
          <a:bodyPr/>
          <a:lstStyle>
            <a:lvl1pPr>
              <a:defRPr/>
            </a:lvl1pPr>
          </a:lstStyle>
          <a:p>
            <a:pPr>
              <a:defRPr/>
            </a:pPr>
            <a:r>
              <a:rPr lang="en-US"/>
              <a:t>Methane-based Nuclear Thermal Propulsion Engine Considerations</a:t>
            </a:r>
          </a:p>
        </p:txBody>
      </p:sp>
      <p:sp>
        <p:nvSpPr>
          <p:cNvPr id="6" name="Slide Number Placeholder 5">
            <a:extLst>
              <a:ext uri="{FF2B5EF4-FFF2-40B4-BE49-F238E27FC236}">
                <a16:creationId xmlns:a16="http://schemas.microsoft.com/office/drawing/2014/main" id="{73B45253-BAC0-F59F-297F-C35E73CD7B92}"/>
              </a:ext>
            </a:extLst>
          </p:cNvPr>
          <p:cNvSpPr>
            <a:spLocks noGrp="1"/>
          </p:cNvSpPr>
          <p:nvPr>
            <p:ph type="sldNum" sz="quarter" idx="12"/>
          </p:nvPr>
        </p:nvSpPr>
        <p:spPr/>
        <p:txBody>
          <a:bodyPr/>
          <a:lstStyle>
            <a:lvl1pPr>
              <a:defRPr/>
            </a:lvl1pPr>
          </a:lstStyle>
          <a:p>
            <a:pPr>
              <a:defRPr/>
            </a:pPr>
            <a:fld id="{3864A741-0D6A-824F-B06D-15E80E86C391}" type="slidenum">
              <a:rPr lang="en-US"/>
              <a:pPr>
                <a:defRPr/>
              </a:pPr>
              <a:t>‹#›</a:t>
            </a:fld>
            <a:endParaRPr lang="en-US"/>
          </a:p>
        </p:txBody>
      </p:sp>
    </p:spTree>
    <p:extLst>
      <p:ext uri="{BB962C8B-B14F-4D97-AF65-F5344CB8AC3E}">
        <p14:creationId xmlns:p14="http://schemas.microsoft.com/office/powerpoint/2010/main" val="257775938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1.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a:extLst>
              <a:ext uri="{FF2B5EF4-FFF2-40B4-BE49-F238E27FC236}">
                <a16:creationId xmlns:a16="http://schemas.microsoft.com/office/drawing/2014/main" id="{704F3746-B995-670F-7C0E-6A2C85799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5288" y="6302375"/>
            <a:ext cx="120491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BCAEDCD9-8265-1A2C-CE57-E23C3144C7DE}"/>
              </a:ext>
            </a:extLst>
          </p:cNvPr>
          <p:cNvSpPr>
            <a:spLocks noGrp="1" noChangeArrowheads="1"/>
          </p:cNvSpPr>
          <p:nvPr>
            <p:ph type="title"/>
          </p:nvPr>
        </p:nvSpPr>
        <p:spPr bwMode="auto">
          <a:xfrm>
            <a:off x="498475" y="365125"/>
            <a:ext cx="112141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7A982ADE-40DF-6EA5-703A-4EA08F8ECA29}"/>
              </a:ext>
            </a:extLst>
          </p:cNvPr>
          <p:cNvSpPr>
            <a:spLocks noGrp="1" noChangeArrowheads="1"/>
          </p:cNvSpPr>
          <p:nvPr>
            <p:ph type="body" idx="1"/>
          </p:nvPr>
        </p:nvSpPr>
        <p:spPr bwMode="auto">
          <a:xfrm>
            <a:off x="498475" y="1825625"/>
            <a:ext cx="112141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2" name="Picture 6">
            <a:extLst>
              <a:ext uri="{FF2B5EF4-FFF2-40B4-BE49-F238E27FC236}">
                <a16:creationId xmlns:a16="http://schemas.microsoft.com/office/drawing/2014/main" id="{A72F3899-AF8B-6ACC-6DA8-8FC7F69D87B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8993" y="6240627"/>
            <a:ext cx="1562085" cy="50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4">
            <a:extLst>
              <a:ext uri="{FF2B5EF4-FFF2-40B4-BE49-F238E27FC236}">
                <a16:creationId xmlns:a16="http://schemas.microsoft.com/office/drawing/2014/main" id="{C2DFBD45-3699-106E-0260-5488C11D207C}"/>
              </a:ext>
            </a:extLst>
          </p:cNvPr>
          <p:cNvSpPr txBox="1">
            <a:spLocks/>
          </p:cNvSpPr>
          <p:nvPr userDrawn="1"/>
        </p:nvSpPr>
        <p:spPr>
          <a:xfrm>
            <a:off x="1921077" y="6364288"/>
            <a:ext cx="7731969" cy="365125"/>
          </a:xfrm>
          <a:prstGeom prst="rect">
            <a:avLst/>
          </a:prstGeom>
        </p:spPr>
        <p:txBody>
          <a:bodyPr vert="horz" lIns="91440" tIns="45720" rIns="91440" bIns="45720" rtlCol="0" anchor="ctr"/>
          <a:lstStyle>
            <a:defPPr>
              <a:defRPr lang="en-US"/>
            </a:defPPr>
            <a:lvl1pPr algn="ctr" rtl="0" eaLnBrk="1" fontAlgn="auto" hangingPunct="1">
              <a:spcBef>
                <a:spcPts val="0"/>
              </a:spcBef>
              <a:spcAft>
                <a:spcPts val="0"/>
              </a:spcAft>
              <a:defRPr sz="1400" kern="1200">
                <a:solidFill>
                  <a:srgbClr val="000000"/>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Arial" panose="020B0604020202020204"/>
                <a:ea typeface="+mn-ea"/>
                <a:cs typeface="+mn-cs"/>
              </a:rPr>
              <a:t>Gen-1 NTP Ground Test Concept of Operations</a:t>
            </a:r>
          </a:p>
        </p:txBody>
      </p:sp>
      <p:sp>
        <p:nvSpPr>
          <p:cNvPr id="7" name="Slide Number Placeholder 5">
            <a:extLst>
              <a:ext uri="{FF2B5EF4-FFF2-40B4-BE49-F238E27FC236}">
                <a16:creationId xmlns:a16="http://schemas.microsoft.com/office/drawing/2014/main" id="{D291687C-6923-F2DD-632C-3D317E3094DB}"/>
              </a:ext>
            </a:extLst>
          </p:cNvPr>
          <p:cNvSpPr txBox="1">
            <a:spLocks/>
          </p:cNvSpPr>
          <p:nvPr userDrawn="1"/>
        </p:nvSpPr>
        <p:spPr>
          <a:xfrm>
            <a:off x="7812088" y="6356350"/>
            <a:ext cx="2743200" cy="365125"/>
          </a:xfrm>
          <a:prstGeom prst="rect">
            <a:avLst/>
          </a:prstGeom>
        </p:spPr>
        <p:txBody>
          <a:bodyPr anchor="ctr"/>
          <a:lstStyle>
            <a:defPPr>
              <a:defRPr lang="en-US"/>
            </a:defPPr>
            <a:lvl1pPr algn="r" rtl="0" eaLnBrk="1" fontAlgn="auto" hangingPunct="1">
              <a:spcBef>
                <a:spcPts val="0"/>
              </a:spcBef>
              <a:spcAft>
                <a:spcPts val="0"/>
              </a:spcAft>
              <a:defRPr sz="1200" kern="1200" smtClean="0">
                <a:solidFill>
                  <a:schemeClr val="bg2">
                    <a:lumMod val="10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0478BAD-DEA1-40F0-A0AB-D0D9F5BC2F9F}" type="slidenum">
              <a:rPr kumimoji="0" lang="en-US" sz="1400" b="0" i="0" u="none" strike="noStrike" kern="1200" cap="none" spc="0" normalizeH="0" baseline="0" noProof="0" smtClean="0">
                <a:ln>
                  <a:noFill/>
                </a:ln>
                <a:solidFill>
                  <a:srgbClr val="E7E6E6">
                    <a:lumMod val="10000"/>
                  </a:srgbClr>
                </a:solidFill>
                <a:effectLst/>
                <a:uLnTx/>
                <a:uFillTx/>
                <a:latin typeface="Arial" panose="020B0604020202020204"/>
                <a:ea typeface="+mn-ea"/>
                <a:cs typeface="+mn-cs"/>
              </a:rPr>
              <a:t>‹#›</a:t>
            </a:fld>
            <a:endPar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4332641"/>
      </p:ext>
    </p:extLst>
  </p:cSld>
  <p:clrMap bg1="lt1" tx1="dk1" bg2="lt2" tx2="dk2" accent1="accent1" accent2="accent2" accent3="accent3" accent4="accent4" accent5="accent5" accent6="accent6" hlink="hlink" folHlink="folHlink"/>
  <p:sldLayoutIdLst>
    <p:sldLayoutId id="2147483699" r:id="rId1"/>
  </p:sldLayoutIdLst>
  <p:transition spd="med">
    <p:fade/>
  </p:transition>
  <p:hf hdr="0" dt="0"/>
  <p:txStyles>
    <p:titleStyle>
      <a:lvl1pPr algn="l" rtl="0" eaLnBrk="0" fontAlgn="base" hangingPunct="0">
        <a:lnSpc>
          <a:spcPct val="95000"/>
        </a:lnSpc>
        <a:spcBef>
          <a:spcPct val="0"/>
        </a:spcBef>
        <a:spcAft>
          <a:spcPct val="0"/>
        </a:spcAft>
        <a:defRPr sz="3600" kern="1200">
          <a:solidFill>
            <a:srgbClr val="163B4B"/>
          </a:solidFill>
          <a:latin typeface="+mj-lt"/>
          <a:ea typeface="+mj-ea"/>
          <a:cs typeface="+mj-cs"/>
        </a:defRPr>
      </a:lvl1pPr>
      <a:lvl2pPr algn="l" rtl="0" eaLnBrk="0" fontAlgn="base" hangingPunct="0">
        <a:lnSpc>
          <a:spcPct val="95000"/>
        </a:lnSpc>
        <a:spcBef>
          <a:spcPct val="0"/>
        </a:spcBef>
        <a:spcAft>
          <a:spcPct val="0"/>
        </a:spcAft>
        <a:defRPr sz="3600">
          <a:solidFill>
            <a:srgbClr val="163B4B"/>
          </a:solidFill>
          <a:latin typeface="Arial" panose="020B0604020202020204" pitchFamily="34" charset="0"/>
        </a:defRPr>
      </a:lvl2pPr>
      <a:lvl3pPr algn="l" rtl="0" eaLnBrk="0" fontAlgn="base" hangingPunct="0">
        <a:lnSpc>
          <a:spcPct val="95000"/>
        </a:lnSpc>
        <a:spcBef>
          <a:spcPct val="0"/>
        </a:spcBef>
        <a:spcAft>
          <a:spcPct val="0"/>
        </a:spcAft>
        <a:defRPr sz="3600">
          <a:solidFill>
            <a:srgbClr val="163B4B"/>
          </a:solidFill>
          <a:latin typeface="Arial" panose="020B0604020202020204" pitchFamily="34" charset="0"/>
        </a:defRPr>
      </a:lvl3pPr>
      <a:lvl4pPr algn="l" rtl="0" eaLnBrk="0" fontAlgn="base" hangingPunct="0">
        <a:lnSpc>
          <a:spcPct val="95000"/>
        </a:lnSpc>
        <a:spcBef>
          <a:spcPct val="0"/>
        </a:spcBef>
        <a:spcAft>
          <a:spcPct val="0"/>
        </a:spcAft>
        <a:defRPr sz="3600">
          <a:solidFill>
            <a:srgbClr val="163B4B"/>
          </a:solidFill>
          <a:latin typeface="Arial" panose="020B0604020202020204" pitchFamily="34" charset="0"/>
        </a:defRPr>
      </a:lvl4pPr>
      <a:lvl5pPr algn="l" rtl="0" eaLnBrk="0" fontAlgn="base" hangingPunct="0">
        <a:lnSpc>
          <a:spcPct val="95000"/>
        </a:lnSpc>
        <a:spcBef>
          <a:spcPct val="0"/>
        </a:spcBef>
        <a:spcAft>
          <a:spcPct val="0"/>
        </a:spcAft>
        <a:defRPr sz="3600">
          <a:solidFill>
            <a:srgbClr val="163B4B"/>
          </a:solidFill>
          <a:latin typeface="Arial" panose="020B0604020202020204" pitchFamily="34" charset="0"/>
        </a:defRPr>
      </a:lvl5pPr>
      <a:lvl6pPr marL="457200" algn="l" rtl="0" fontAlgn="base">
        <a:lnSpc>
          <a:spcPct val="95000"/>
        </a:lnSpc>
        <a:spcBef>
          <a:spcPct val="0"/>
        </a:spcBef>
        <a:spcAft>
          <a:spcPct val="0"/>
        </a:spcAft>
        <a:defRPr sz="3600">
          <a:solidFill>
            <a:srgbClr val="81BC00"/>
          </a:solidFill>
          <a:latin typeface="Arial" panose="020B0604020202020204" pitchFamily="34" charset="0"/>
        </a:defRPr>
      </a:lvl6pPr>
      <a:lvl7pPr marL="914400" algn="l" rtl="0" fontAlgn="base">
        <a:lnSpc>
          <a:spcPct val="95000"/>
        </a:lnSpc>
        <a:spcBef>
          <a:spcPct val="0"/>
        </a:spcBef>
        <a:spcAft>
          <a:spcPct val="0"/>
        </a:spcAft>
        <a:defRPr sz="3600">
          <a:solidFill>
            <a:srgbClr val="81BC00"/>
          </a:solidFill>
          <a:latin typeface="Arial" panose="020B0604020202020204" pitchFamily="34" charset="0"/>
        </a:defRPr>
      </a:lvl7pPr>
      <a:lvl8pPr marL="1371600" algn="l" rtl="0" fontAlgn="base">
        <a:lnSpc>
          <a:spcPct val="95000"/>
        </a:lnSpc>
        <a:spcBef>
          <a:spcPct val="0"/>
        </a:spcBef>
        <a:spcAft>
          <a:spcPct val="0"/>
        </a:spcAft>
        <a:defRPr sz="3600">
          <a:solidFill>
            <a:srgbClr val="81BC00"/>
          </a:solidFill>
          <a:latin typeface="Arial" panose="020B0604020202020204" pitchFamily="34" charset="0"/>
        </a:defRPr>
      </a:lvl8pPr>
      <a:lvl9pPr marL="1828800" algn="l" rtl="0" fontAlgn="base">
        <a:lnSpc>
          <a:spcPct val="95000"/>
        </a:lnSpc>
        <a:spcBef>
          <a:spcPct val="0"/>
        </a:spcBef>
        <a:spcAft>
          <a:spcPct val="0"/>
        </a:spcAft>
        <a:defRPr sz="3600">
          <a:solidFill>
            <a:srgbClr val="81BC00"/>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Clr>
          <a:schemeClr val="tx1"/>
        </a:buClr>
        <a:buFont typeface="Arial" panose="020B0604020202020204" pitchFamily="34" charset="0"/>
        <a:buChar char="•"/>
        <a:defRPr lang="en-US" sz="2800" kern="1200" dirty="0">
          <a:solidFill>
            <a:srgbClr val="000000"/>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lang="en-US" sz="2400" kern="1200" dirty="0">
          <a:solidFill>
            <a:srgbClr val="000000"/>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lang="en-US" sz="2000" kern="1200" dirty="0">
          <a:solidFill>
            <a:srgbClr val="000000"/>
          </a:solidFill>
          <a:latin typeface="+mn-lt"/>
          <a:ea typeface="+mn-ea"/>
          <a:cs typeface="+mn-cs"/>
        </a:defRPr>
      </a:lvl3pPr>
      <a:lvl4pPr marL="1600200" indent="-228600" algn="l" rtl="0" eaLnBrk="0" fontAlgn="base" hangingPunct="0">
        <a:lnSpc>
          <a:spcPct val="90000"/>
        </a:lnSpc>
        <a:spcBef>
          <a:spcPts val="500"/>
        </a:spcBef>
        <a:spcAft>
          <a:spcPct val="0"/>
        </a:spcAft>
        <a:buClr>
          <a:schemeClr val="tx1"/>
        </a:buClr>
        <a:buFont typeface="Arial" panose="020B0604020202020204" pitchFamily="34" charset="0"/>
        <a:buChar char="•"/>
        <a:defRPr kern="1200">
          <a:solidFill>
            <a:srgbClr val="000000"/>
          </a:solidFill>
          <a:latin typeface="+mn-lt"/>
          <a:ea typeface="+mn-ea"/>
          <a:cs typeface="+mn-cs"/>
        </a:defRPr>
      </a:lvl4pPr>
      <a:lvl5pPr marL="2057400" indent="-228600" algn="l" rtl="0" eaLnBrk="0" fontAlgn="base" hangingPunct="0">
        <a:lnSpc>
          <a:spcPct val="90000"/>
        </a:lnSpc>
        <a:spcBef>
          <a:spcPts val="500"/>
        </a:spcBef>
        <a:spcAft>
          <a:spcPct val="0"/>
        </a:spcAft>
        <a:buClr>
          <a:schemeClr val="tx2"/>
        </a:buClr>
        <a:buFont typeface="Arial" panose="020B0604020202020204" pitchFamily="34" charset="0"/>
        <a:buChar char="•"/>
        <a:defRPr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a:extLst>
              <a:ext uri="{FF2B5EF4-FFF2-40B4-BE49-F238E27FC236}">
                <a16:creationId xmlns:a16="http://schemas.microsoft.com/office/drawing/2014/main" id="{704F3746-B995-670F-7C0E-6A2C8579957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555288" y="6302375"/>
            <a:ext cx="120491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BCAEDCD9-8265-1A2C-CE57-E23C3144C7DE}"/>
              </a:ext>
            </a:extLst>
          </p:cNvPr>
          <p:cNvSpPr>
            <a:spLocks noGrp="1" noChangeArrowheads="1"/>
          </p:cNvSpPr>
          <p:nvPr>
            <p:ph type="title"/>
          </p:nvPr>
        </p:nvSpPr>
        <p:spPr bwMode="auto">
          <a:xfrm>
            <a:off x="498475" y="365125"/>
            <a:ext cx="112141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7A982ADE-40DF-6EA5-703A-4EA08F8ECA29}"/>
              </a:ext>
            </a:extLst>
          </p:cNvPr>
          <p:cNvSpPr>
            <a:spLocks noGrp="1" noChangeArrowheads="1"/>
          </p:cNvSpPr>
          <p:nvPr>
            <p:ph type="body" idx="1"/>
          </p:nvPr>
        </p:nvSpPr>
        <p:spPr bwMode="auto">
          <a:xfrm>
            <a:off x="498475" y="1825625"/>
            <a:ext cx="112141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796375E7-03D5-5DFC-D7F8-4F8F21B43E68}"/>
              </a:ext>
            </a:extLst>
          </p:cNvPr>
          <p:cNvSpPr>
            <a:spLocks noGrp="1"/>
          </p:cNvSpPr>
          <p:nvPr>
            <p:ph type="ftr" sz="quarter" idx="3"/>
          </p:nvPr>
        </p:nvSpPr>
        <p:spPr>
          <a:xfrm>
            <a:off x="1984075" y="6356350"/>
            <a:ext cx="6169325" cy="373063"/>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bg1"/>
                </a:solidFill>
                <a:latin typeface="+mn-lt"/>
              </a:defRPr>
            </a:lvl1pPr>
          </a:lstStyle>
          <a:p>
            <a:pPr>
              <a:defRPr/>
            </a:pPr>
            <a:r>
              <a:rPr lang="en-US"/>
              <a:t>Methane-based Nuclear Thermal Propulsion Engine Considerations</a:t>
            </a:r>
            <a:endParaRPr lang="en-US" dirty="0"/>
          </a:p>
        </p:txBody>
      </p:sp>
      <p:sp>
        <p:nvSpPr>
          <p:cNvPr id="6" name="Slide Number Placeholder 5">
            <a:extLst>
              <a:ext uri="{FF2B5EF4-FFF2-40B4-BE49-F238E27FC236}">
                <a16:creationId xmlns:a16="http://schemas.microsoft.com/office/drawing/2014/main" id="{58B6E438-86D0-BE6D-5074-715F94D0F191}"/>
              </a:ext>
            </a:extLst>
          </p:cNvPr>
          <p:cNvSpPr>
            <a:spLocks noGrp="1"/>
          </p:cNvSpPr>
          <p:nvPr>
            <p:ph type="sldNum" sz="quarter" idx="4"/>
          </p:nvPr>
        </p:nvSpPr>
        <p:spPr>
          <a:xfrm>
            <a:off x="7812088"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rgbClr val="000000"/>
                </a:solidFill>
                <a:latin typeface="+mn-lt"/>
              </a:defRPr>
            </a:lvl1pPr>
          </a:lstStyle>
          <a:p>
            <a:pPr>
              <a:defRPr/>
            </a:pPr>
            <a:fld id="{40CE3FE7-4F40-F140-81B4-966C6D49E7F3}" type="slidenum">
              <a:rPr lang="en-US" smtClean="0"/>
              <a:pPr>
                <a:defRPr/>
              </a:pPr>
              <a:t>‹#›</a:t>
            </a:fld>
            <a:endParaRPr lang="en-US" dirty="0"/>
          </a:p>
        </p:txBody>
      </p:sp>
      <p:pic>
        <p:nvPicPr>
          <p:cNvPr id="2" name="Picture 6">
            <a:extLst>
              <a:ext uri="{FF2B5EF4-FFF2-40B4-BE49-F238E27FC236}">
                <a16:creationId xmlns:a16="http://schemas.microsoft.com/office/drawing/2014/main" id="{252DF5B6-0FF4-E3BA-343E-A621385A48B0}"/>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58993" y="6240627"/>
            <a:ext cx="1562085" cy="50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6" r:id="rId1"/>
    <p:sldLayoutId id="2147483697"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fade/>
  </p:transition>
  <p:hf hdr="0" dt="0"/>
  <p:txStyles>
    <p:titleStyle>
      <a:lvl1pPr algn="l" rtl="0" eaLnBrk="0" fontAlgn="base" hangingPunct="0">
        <a:lnSpc>
          <a:spcPct val="95000"/>
        </a:lnSpc>
        <a:spcBef>
          <a:spcPct val="0"/>
        </a:spcBef>
        <a:spcAft>
          <a:spcPct val="0"/>
        </a:spcAft>
        <a:defRPr sz="3600" kern="1200">
          <a:solidFill>
            <a:srgbClr val="163B4B"/>
          </a:solidFill>
          <a:latin typeface="+mj-lt"/>
          <a:ea typeface="+mj-ea"/>
          <a:cs typeface="+mj-cs"/>
        </a:defRPr>
      </a:lvl1pPr>
      <a:lvl2pPr algn="l" rtl="0" eaLnBrk="0" fontAlgn="base" hangingPunct="0">
        <a:lnSpc>
          <a:spcPct val="95000"/>
        </a:lnSpc>
        <a:spcBef>
          <a:spcPct val="0"/>
        </a:spcBef>
        <a:spcAft>
          <a:spcPct val="0"/>
        </a:spcAft>
        <a:defRPr sz="3600">
          <a:solidFill>
            <a:srgbClr val="163B4B"/>
          </a:solidFill>
          <a:latin typeface="Arial" panose="020B0604020202020204" pitchFamily="34" charset="0"/>
        </a:defRPr>
      </a:lvl2pPr>
      <a:lvl3pPr algn="l" rtl="0" eaLnBrk="0" fontAlgn="base" hangingPunct="0">
        <a:lnSpc>
          <a:spcPct val="95000"/>
        </a:lnSpc>
        <a:spcBef>
          <a:spcPct val="0"/>
        </a:spcBef>
        <a:spcAft>
          <a:spcPct val="0"/>
        </a:spcAft>
        <a:defRPr sz="3600">
          <a:solidFill>
            <a:srgbClr val="163B4B"/>
          </a:solidFill>
          <a:latin typeface="Arial" panose="020B0604020202020204" pitchFamily="34" charset="0"/>
        </a:defRPr>
      </a:lvl3pPr>
      <a:lvl4pPr algn="l" rtl="0" eaLnBrk="0" fontAlgn="base" hangingPunct="0">
        <a:lnSpc>
          <a:spcPct val="95000"/>
        </a:lnSpc>
        <a:spcBef>
          <a:spcPct val="0"/>
        </a:spcBef>
        <a:spcAft>
          <a:spcPct val="0"/>
        </a:spcAft>
        <a:defRPr sz="3600">
          <a:solidFill>
            <a:srgbClr val="163B4B"/>
          </a:solidFill>
          <a:latin typeface="Arial" panose="020B0604020202020204" pitchFamily="34" charset="0"/>
        </a:defRPr>
      </a:lvl4pPr>
      <a:lvl5pPr algn="l" rtl="0" eaLnBrk="0" fontAlgn="base" hangingPunct="0">
        <a:lnSpc>
          <a:spcPct val="95000"/>
        </a:lnSpc>
        <a:spcBef>
          <a:spcPct val="0"/>
        </a:spcBef>
        <a:spcAft>
          <a:spcPct val="0"/>
        </a:spcAft>
        <a:defRPr sz="3600">
          <a:solidFill>
            <a:srgbClr val="163B4B"/>
          </a:solidFill>
          <a:latin typeface="Arial" panose="020B0604020202020204" pitchFamily="34" charset="0"/>
        </a:defRPr>
      </a:lvl5pPr>
      <a:lvl6pPr marL="457200" algn="l" rtl="0" fontAlgn="base">
        <a:lnSpc>
          <a:spcPct val="95000"/>
        </a:lnSpc>
        <a:spcBef>
          <a:spcPct val="0"/>
        </a:spcBef>
        <a:spcAft>
          <a:spcPct val="0"/>
        </a:spcAft>
        <a:defRPr sz="3600">
          <a:solidFill>
            <a:srgbClr val="81BC00"/>
          </a:solidFill>
          <a:latin typeface="Arial" panose="020B0604020202020204" pitchFamily="34" charset="0"/>
        </a:defRPr>
      </a:lvl6pPr>
      <a:lvl7pPr marL="914400" algn="l" rtl="0" fontAlgn="base">
        <a:lnSpc>
          <a:spcPct val="95000"/>
        </a:lnSpc>
        <a:spcBef>
          <a:spcPct val="0"/>
        </a:spcBef>
        <a:spcAft>
          <a:spcPct val="0"/>
        </a:spcAft>
        <a:defRPr sz="3600">
          <a:solidFill>
            <a:srgbClr val="81BC00"/>
          </a:solidFill>
          <a:latin typeface="Arial" panose="020B0604020202020204" pitchFamily="34" charset="0"/>
        </a:defRPr>
      </a:lvl7pPr>
      <a:lvl8pPr marL="1371600" algn="l" rtl="0" fontAlgn="base">
        <a:lnSpc>
          <a:spcPct val="95000"/>
        </a:lnSpc>
        <a:spcBef>
          <a:spcPct val="0"/>
        </a:spcBef>
        <a:spcAft>
          <a:spcPct val="0"/>
        </a:spcAft>
        <a:defRPr sz="3600">
          <a:solidFill>
            <a:srgbClr val="81BC00"/>
          </a:solidFill>
          <a:latin typeface="Arial" panose="020B0604020202020204" pitchFamily="34" charset="0"/>
        </a:defRPr>
      </a:lvl8pPr>
      <a:lvl9pPr marL="1828800" algn="l" rtl="0" fontAlgn="base">
        <a:lnSpc>
          <a:spcPct val="95000"/>
        </a:lnSpc>
        <a:spcBef>
          <a:spcPct val="0"/>
        </a:spcBef>
        <a:spcAft>
          <a:spcPct val="0"/>
        </a:spcAft>
        <a:defRPr sz="3600">
          <a:solidFill>
            <a:srgbClr val="81BC00"/>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Clr>
          <a:schemeClr val="tx1"/>
        </a:buClr>
        <a:buFont typeface="Arial" panose="020B0604020202020204" pitchFamily="34" charset="0"/>
        <a:buChar char="•"/>
        <a:defRPr lang="en-US" sz="2800" kern="1200" dirty="0">
          <a:solidFill>
            <a:srgbClr val="000000"/>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lang="en-US" sz="2400" kern="1200" dirty="0">
          <a:solidFill>
            <a:srgbClr val="000000"/>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lang="en-US" sz="2000" kern="1200" dirty="0">
          <a:solidFill>
            <a:srgbClr val="000000"/>
          </a:solidFill>
          <a:latin typeface="+mn-lt"/>
          <a:ea typeface="+mn-ea"/>
          <a:cs typeface="+mn-cs"/>
        </a:defRPr>
      </a:lvl3pPr>
      <a:lvl4pPr marL="1600200" indent="-228600" algn="l" rtl="0" eaLnBrk="0" fontAlgn="base" hangingPunct="0">
        <a:lnSpc>
          <a:spcPct val="90000"/>
        </a:lnSpc>
        <a:spcBef>
          <a:spcPts val="500"/>
        </a:spcBef>
        <a:spcAft>
          <a:spcPct val="0"/>
        </a:spcAft>
        <a:buClr>
          <a:schemeClr val="tx1"/>
        </a:buClr>
        <a:buFont typeface="Arial" panose="020B0604020202020204" pitchFamily="34" charset="0"/>
        <a:buChar char="•"/>
        <a:defRPr kern="1200">
          <a:solidFill>
            <a:srgbClr val="000000"/>
          </a:solidFill>
          <a:latin typeface="+mn-lt"/>
          <a:ea typeface="+mn-ea"/>
          <a:cs typeface="+mn-cs"/>
        </a:defRPr>
      </a:lvl4pPr>
      <a:lvl5pPr marL="2057400" indent="-228600" algn="l" rtl="0" eaLnBrk="0" fontAlgn="base" hangingPunct="0">
        <a:lnSpc>
          <a:spcPct val="90000"/>
        </a:lnSpc>
        <a:spcBef>
          <a:spcPts val="500"/>
        </a:spcBef>
        <a:spcAft>
          <a:spcPct val="0"/>
        </a:spcAft>
        <a:buClr>
          <a:schemeClr val="tx2"/>
        </a:buClr>
        <a:buFont typeface="Arial" panose="020B0604020202020204" pitchFamily="34" charset="0"/>
        <a:buChar char="•"/>
        <a:defRPr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9A2B726D-1775-5901-B701-5EF0D9594EF0}"/>
              </a:ext>
            </a:extLst>
          </p:cNvPr>
          <p:cNvSpPr>
            <a:spLocks noGrp="1" noChangeArrowheads="1"/>
          </p:cNvSpPr>
          <p:nvPr>
            <p:ph type="ctrTitle"/>
          </p:nvPr>
        </p:nvSpPr>
        <p:spPr>
          <a:xfrm>
            <a:off x="6814859" y="1730416"/>
            <a:ext cx="5295095" cy="2709610"/>
          </a:xfrm>
        </p:spPr>
        <p:txBody>
          <a:bodyPr>
            <a:noAutofit/>
          </a:bodyPr>
          <a:lstStyle/>
          <a:p>
            <a:pPr algn="ctr" eaLnBrk="1" hangingPunct="1"/>
            <a:r>
              <a:rPr lang="en-US" altLang="en-US" sz="3200" dirty="0"/>
              <a:t>Gen-1 NTP Ground Test Concept of Operations</a:t>
            </a:r>
          </a:p>
        </p:txBody>
      </p:sp>
      <p:sp>
        <p:nvSpPr>
          <p:cNvPr id="3" name="Subtitle 2">
            <a:extLst>
              <a:ext uri="{FF2B5EF4-FFF2-40B4-BE49-F238E27FC236}">
                <a16:creationId xmlns:a16="http://schemas.microsoft.com/office/drawing/2014/main" id="{DFD8C20B-F416-40CA-8529-D349EEE2E244}"/>
              </a:ext>
            </a:extLst>
          </p:cNvPr>
          <p:cNvSpPr>
            <a:spLocks noGrp="1"/>
          </p:cNvSpPr>
          <p:nvPr>
            <p:ph type="subTitle" idx="1"/>
          </p:nvPr>
        </p:nvSpPr>
        <p:spPr>
          <a:xfrm>
            <a:off x="7069694" y="4205798"/>
            <a:ext cx="4785423" cy="2168165"/>
          </a:xfrm>
        </p:spPr>
        <p:txBody>
          <a:bodyPr rtlCol="0"/>
          <a:lstStyle/>
          <a:p>
            <a:pPr algn="ctr" eaLnBrk="1" fontAlgn="auto" hangingPunct="1">
              <a:spcAft>
                <a:spcPts val="0"/>
              </a:spcAft>
              <a:defRPr/>
            </a:pPr>
            <a:r>
              <a:rPr lang="en-US" sz="2800" b="1" dirty="0"/>
              <a:t>Daria Nikitaeva</a:t>
            </a:r>
            <a:endParaRPr sz="2800" b="1" dirty="0"/>
          </a:p>
          <a:p>
            <a:pPr algn="ctr" eaLnBrk="1" fontAlgn="auto" hangingPunct="1">
              <a:spcAft>
                <a:spcPts val="0"/>
              </a:spcAft>
              <a:defRPr/>
            </a:pPr>
            <a:r>
              <a:rPr lang="en-US" sz="2000" b="1" i="1" dirty="0"/>
              <a:t>Lead Aerospace Engineer</a:t>
            </a:r>
            <a:r>
              <a:rPr sz="2000" b="1" i="1" dirty="0"/>
              <a:t>, AMA</a:t>
            </a:r>
          </a:p>
          <a:p>
            <a:pPr algn="ctr" eaLnBrk="1" fontAlgn="auto" hangingPunct="1">
              <a:spcAft>
                <a:spcPts val="0"/>
              </a:spcAft>
              <a:buClr>
                <a:srgbClr val="2F5496"/>
              </a:buClr>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Supported by: Matthew Duchek (AMA) and Corey D. Smith (AMA)</a:t>
            </a:r>
            <a:endParaRPr lang="en-US" sz="2400" i="1"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69CDD53-89F1-BD52-3A36-208998447426}"/>
              </a:ext>
            </a:extLst>
          </p:cNvPr>
          <p:cNvSpPr>
            <a:spLocks noGrp="1"/>
          </p:cNvSpPr>
          <p:nvPr>
            <p:ph idx="1"/>
          </p:nvPr>
        </p:nvSpPr>
        <p:spPr>
          <a:xfrm>
            <a:off x="488950" y="1425575"/>
            <a:ext cx="11214100" cy="4751387"/>
          </a:xfrm>
        </p:spPr>
        <p:txBody>
          <a:bodyPr anchor="ctr"/>
          <a:lstStyle/>
          <a:p>
            <a:pPr marL="0" marR="0" lvl="0" indent="0" algn="ctr" defTabSz="914400" rtl="0" eaLnBrk="0" fontAlgn="base" latinLnBrk="0" hangingPunct="0">
              <a:lnSpc>
                <a:spcPct val="95000"/>
              </a:lnSpc>
              <a:spcBef>
                <a:spcPts val="600"/>
              </a:spcBef>
              <a:spcAft>
                <a:spcPct val="0"/>
              </a:spcAft>
              <a:buClr>
                <a:srgbClr val="2F5496"/>
              </a:buClr>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a:ea typeface="Calibri" panose="020F0502020204030204" pitchFamily="34" charset="0"/>
                <a:cs typeface="+mn-cs"/>
              </a:rPr>
              <a:t>This work was supported by NASA’s Space Technology Mission Directorate (STMD) through the Space Nuclear Propulsion (SNP) Project</a:t>
            </a:r>
          </a:p>
          <a:p>
            <a:pPr marL="0" marR="0" lvl="0" indent="0" algn="ctr" defTabSz="914400" rtl="0" eaLnBrk="0" fontAlgn="base" latinLnBrk="0" hangingPunct="0">
              <a:lnSpc>
                <a:spcPct val="95000"/>
              </a:lnSpc>
              <a:spcBef>
                <a:spcPts val="600"/>
              </a:spcBef>
              <a:spcAft>
                <a:spcPct val="0"/>
              </a:spcAft>
              <a:buClr>
                <a:srgbClr val="2F5496"/>
              </a:buClr>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Calibri" panose="020F0502020204030204" pitchFamily="34" charset="0"/>
              <a:cs typeface="+mn-cs"/>
            </a:endParaRPr>
          </a:p>
          <a:p>
            <a:pPr marL="0" marR="0" lvl="0" indent="0" algn="ctr" defTabSz="914400" rtl="0" eaLnBrk="0" fontAlgn="base" latinLnBrk="0" hangingPunct="0">
              <a:lnSpc>
                <a:spcPct val="95000"/>
              </a:lnSpc>
              <a:spcBef>
                <a:spcPts val="600"/>
              </a:spcBef>
              <a:spcAft>
                <a:spcPct val="0"/>
              </a:spcAft>
              <a:buClr>
                <a:srgbClr val="2F5496"/>
              </a:buClr>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Contract No. 80LARC23DA003</a:t>
            </a:r>
          </a:p>
          <a:p>
            <a:pPr marL="0" indent="0">
              <a:buNone/>
            </a:pPr>
            <a:endParaRPr lang="en-US" dirty="0"/>
          </a:p>
        </p:txBody>
      </p:sp>
      <p:sp>
        <p:nvSpPr>
          <p:cNvPr id="7" name="Title 1">
            <a:extLst>
              <a:ext uri="{FF2B5EF4-FFF2-40B4-BE49-F238E27FC236}">
                <a16:creationId xmlns:a16="http://schemas.microsoft.com/office/drawing/2014/main" id="{4A405B06-C9E5-7D60-9302-4107CE88AB21}"/>
              </a:ext>
            </a:extLst>
          </p:cNvPr>
          <p:cNvSpPr>
            <a:spLocks noGrp="1"/>
          </p:cNvSpPr>
          <p:nvPr>
            <p:ph type="title"/>
          </p:nvPr>
        </p:nvSpPr>
        <p:spPr>
          <a:xfrm>
            <a:off x="498475" y="365126"/>
            <a:ext cx="11214100" cy="739774"/>
          </a:xfrm>
        </p:spPr>
        <p:txBody>
          <a:bodyPr/>
          <a:lstStyle/>
          <a:p>
            <a:pPr algn="ctr"/>
            <a:r>
              <a:rPr lang="en-US" b="1" dirty="0"/>
              <a:t>Acknowledgements</a:t>
            </a:r>
          </a:p>
        </p:txBody>
      </p:sp>
    </p:spTree>
    <p:extLst>
      <p:ext uri="{BB962C8B-B14F-4D97-AF65-F5344CB8AC3E}">
        <p14:creationId xmlns:p14="http://schemas.microsoft.com/office/powerpoint/2010/main" val="37646248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F723-D5E2-2B70-ECBE-B77B9437DA37}"/>
              </a:ext>
            </a:extLst>
          </p:cNvPr>
          <p:cNvSpPr>
            <a:spLocks noGrp="1"/>
          </p:cNvSpPr>
          <p:nvPr>
            <p:ph type="title"/>
          </p:nvPr>
        </p:nvSpPr>
        <p:spPr/>
        <p:txBody>
          <a:bodyPr/>
          <a:lstStyle/>
          <a:p>
            <a:r>
              <a:rPr lang="en-US" b="1" dirty="0"/>
              <a:t>Why Ground-Test NTP?</a:t>
            </a:r>
          </a:p>
        </p:txBody>
      </p:sp>
      <p:sp>
        <p:nvSpPr>
          <p:cNvPr id="4" name="Text Placeholder 3">
            <a:extLst>
              <a:ext uri="{FF2B5EF4-FFF2-40B4-BE49-F238E27FC236}">
                <a16:creationId xmlns:a16="http://schemas.microsoft.com/office/drawing/2014/main" id="{40364D6E-30AF-0AC5-0D72-CE8DC658D18B}"/>
              </a:ext>
            </a:extLst>
          </p:cNvPr>
          <p:cNvSpPr>
            <a:spLocks noGrp="1"/>
          </p:cNvSpPr>
          <p:nvPr>
            <p:ph type="body" sz="quarter" idx="10"/>
          </p:nvPr>
        </p:nvSpPr>
        <p:spPr/>
        <p:txBody>
          <a:bodyPr/>
          <a:lstStyle/>
          <a:p>
            <a:r>
              <a:rPr lang="en-US" sz="2000" dirty="0"/>
              <a:t>Re‑establishing test‑stand confidence before committing fissile hardware to flight</a:t>
            </a:r>
          </a:p>
        </p:txBody>
      </p:sp>
      <p:sp>
        <p:nvSpPr>
          <p:cNvPr id="10" name="Content Placeholder 2">
            <a:extLst>
              <a:ext uri="{FF2B5EF4-FFF2-40B4-BE49-F238E27FC236}">
                <a16:creationId xmlns:a16="http://schemas.microsoft.com/office/drawing/2014/main" id="{58AC31D7-A427-A207-063E-A14F397DAFD9}"/>
              </a:ext>
            </a:extLst>
          </p:cNvPr>
          <p:cNvSpPr txBox="1">
            <a:spLocks/>
          </p:cNvSpPr>
          <p:nvPr/>
        </p:nvSpPr>
        <p:spPr bwMode="auto">
          <a:xfrm>
            <a:off x="498475" y="1425575"/>
            <a:ext cx="11693524" cy="409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5000"/>
              </a:lnSpc>
              <a:spcBef>
                <a:spcPts val="1800"/>
              </a:spcBef>
              <a:spcAft>
                <a:spcPct val="0"/>
              </a:spcAft>
              <a:buClr>
                <a:schemeClr val="tx1"/>
              </a:buClr>
              <a:buFont typeface="Arial" panose="020B0604020202020204" pitchFamily="34" charset="0"/>
              <a:buChar char="•"/>
              <a:defRPr lang="en-US" sz="2800" kern="1200">
                <a:solidFill>
                  <a:srgbClr val="000000"/>
                </a:solidFill>
                <a:effectLst/>
                <a:latin typeface="+mn-lt"/>
                <a:ea typeface="+mn-ea"/>
                <a:cs typeface="+mn-cs"/>
              </a:defRPr>
            </a:lvl1pPr>
            <a:lvl2pPr marL="685800" indent="-228600" algn="l" rtl="0" eaLnBrk="0" fontAlgn="base" hangingPunct="0">
              <a:lnSpc>
                <a:spcPct val="95000"/>
              </a:lnSpc>
              <a:spcBef>
                <a:spcPts val="200"/>
              </a:spcBef>
              <a:spcAft>
                <a:spcPct val="0"/>
              </a:spcAft>
              <a:buClr>
                <a:schemeClr val="tx2"/>
              </a:buClr>
              <a:buFont typeface="Arial" panose="020B0604020202020204" pitchFamily="34" charset="0"/>
              <a:buChar char="-"/>
              <a:defRPr lang="en-US" sz="2400" kern="1200">
                <a:solidFill>
                  <a:srgbClr val="000000"/>
                </a:solidFill>
                <a:effectLst/>
                <a:latin typeface="+mn-lt"/>
                <a:ea typeface="+mn-ea"/>
                <a:cs typeface="+mn-cs"/>
              </a:defRPr>
            </a:lvl2pPr>
            <a:lvl3pPr marL="1143000" indent="-228600" algn="l" rtl="0" eaLnBrk="0" fontAlgn="base" hangingPunct="0">
              <a:lnSpc>
                <a:spcPct val="95000"/>
              </a:lnSpc>
              <a:spcBef>
                <a:spcPts val="500"/>
              </a:spcBef>
              <a:spcAft>
                <a:spcPct val="0"/>
              </a:spcAft>
              <a:buClr>
                <a:schemeClr val="tx2"/>
              </a:buClr>
              <a:buFont typeface="Wingdings" panose="05000000000000000000" pitchFamily="2" charset="2"/>
              <a:buChar char="§"/>
              <a:defRPr lang="en-US" sz="2000" kern="1200">
                <a:solidFill>
                  <a:srgbClr val="000000"/>
                </a:solidFill>
                <a:effectLst/>
                <a:latin typeface="+mn-lt"/>
                <a:ea typeface="+mn-ea"/>
                <a:cs typeface="+mn-cs"/>
              </a:defRPr>
            </a:lvl3pPr>
            <a:lvl4pPr marL="1600200" indent="-228600" algn="l" rtl="0" eaLnBrk="0" fontAlgn="base" hangingPunct="0">
              <a:lnSpc>
                <a:spcPct val="95000"/>
              </a:lnSpc>
              <a:spcBef>
                <a:spcPts val="500"/>
              </a:spcBef>
              <a:spcAft>
                <a:spcPct val="0"/>
              </a:spcAft>
              <a:buClr>
                <a:schemeClr val="tx1"/>
              </a:buClr>
              <a:buFont typeface="Arial" panose="020B0604020202020204" pitchFamily="34" charset="0"/>
              <a:buChar char="•"/>
              <a:defRPr kern="1200">
                <a:solidFill>
                  <a:srgbClr val="000000"/>
                </a:solidFill>
                <a:effectLst/>
                <a:latin typeface="+mn-lt"/>
                <a:ea typeface="+mn-ea"/>
                <a:cs typeface="+mn-cs"/>
              </a:defRPr>
            </a:lvl4pPr>
            <a:lvl5pPr marL="2057400" indent="-228600" algn="l" rtl="0" eaLnBrk="0" fontAlgn="base" hangingPunct="0">
              <a:lnSpc>
                <a:spcPct val="95000"/>
              </a:lnSpc>
              <a:spcBef>
                <a:spcPts val="500"/>
              </a:spcBef>
              <a:spcAft>
                <a:spcPct val="0"/>
              </a:spcAft>
              <a:buClr>
                <a:schemeClr val="tx1"/>
              </a:buClr>
              <a:buFont typeface="Arial" panose="020B0604020202020204" pitchFamily="34" charset="0"/>
              <a:buChar char="•"/>
              <a:defRPr kern="1200">
                <a:solidFill>
                  <a:srgbClr val="000000"/>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t>Enable Mars‑class missions: </a:t>
            </a:r>
            <a:r>
              <a:rPr lang="en-US" sz="1800" dirty="0"/>
              <a:t>Nuclear thermal propulsion (NTP) delivers ≈ 900 s Isp—more than double the best chemical systems—cutting trip time and mass.</a:t>
            </a:r>
          </a:p>
          <a:p>
            <a:r>
              <a:rPr lang="en-US" sz="1800" b="1" dirty="0"/>
              <a:t>Validate engine safety on Earth: </a:t>
            </a:r>
            <a:r>
              <a:rPr lang="en-US" sz="1800" dirty="0"/>
              <a:t>Full system characterization (power transients, turbopump dynamics, fission‑product retention) must be proven before any flight authority will clear launch with fissile material.</a:t>
            </a:r>
          </a:p>
          <a:p>
            <a:r>
              <a:rPr lang="en-US" sz="1800" b="1" dirty="0"/>
              <a:t>Bridge the 50‑year test gap: </a:t>
            </a:r>
            <a:r>
              <a:rPr lang="en-US" sz="1800" dirty="0"/>
              <a:t>No reactor‑powered rocket has fired at rated thrust since the final NERVA XE‑Prime run in 1972; materials, regs, and analysis tools have all evolved.</a:t>
            </a:r>
          </a:p>
          <a:p>
            <a:r>
              <a:rPr lang="en-US" sz="1800" b="1" dirty="0"/>
              <a:t>Protect mission schedule and budget: </a:t>
            </a:r>
            <a:r>
              <a:rPr lang="en-US" sz="1800" dirty="0"/>
              <a:t>Early ground discoveries of design or integration issues are far cheaper—and far less public—than on‑pad or in‑flight failures.</a:t>
            </a:r>
          </a:p>
          <a:p>
            <a:r>
              <a:rPr lang="en-US" sz="1800" b="1" dirty="0"/>
              <a:t>A first‑flight demo can’t be the proof‑point: </a:t>
            </a:r>
            <a:r>
              <a:rPr lang="en-US" sz="1800" dirty="0"/>
              <a:t>regulations forbid launching un‑verified fissile hardware; real‑time exhaust sampling, full‑body neutron mapping, and fail‑safe SCRAM drills all demand controlled, recoverable ground conditions.</a:t>
            </a:r>
          </a:p>
        </p:txBody>
      </p:sp>
      <p:sp>
        <p:nvSpPr>
          <p:cNvPr id="11" name="Rectangle: Rounded Corners 10">
            <a:extLst>
              <a:ext uri="{FF2B5EF4-FFF2-40B4-BE49-F238E27FC236}">
                <a16:creationId xmlns:a16="http://schemas.microsoft.com/office/drawing/2014/main" id="{B973D44E-F8B7-800B-67D0-F697CB257D61}"/>
              </a:ext>
            </a:extLst>
          </p:cNvPr>
          <p:cNvSpPr/>
          <p:nvPr/>
        </p:nvSpPr>
        <p:spPr>
          <a:xfrm>
            <a:off x="1808583" y="5632126"/>
            <a:ext cx="8574833" cy="5880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Ground testing is the only practical path to de‑risk, certify, and modernize NTP engines for Mars‑scale missions.</a:t>
            </a:r>
            <a:endParaRPr lang="en-US" i="1" dirty="0"/>
          </a:p>
        </p:txBody>
      </p:sp>
    </p:spTree>
    <p:extLst>
      <p:ext uri="{BB962C8B-B14F-4D97-AF65-F5344CB8AC3E}">
        <p14:creationId xmlns:p14="http://schemas.microsoft.com/office/powerpoint/2010/main" val="116334781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F723-D5E2-2B70-ECBE-B77B9437DA37}"/>
              </a:ext>
            </a:extLst>
          </p:cNvPr>
          <p:cNvSpPr>
            <a:spLocks noGrp="1"/>
          </p:cNvSpPr>
          <p:nvPr>
            <p:ph type="title"/>
          </p:nvPr>
        </p:nvSpPr>
        <p:spPr/>
        <p:txBody>
          <a:bodyPr/>
          <a:lstStyle/>
          <a:p>
            <a:r>
              <a:rPr lang="en-US" b="1" dirty="0"/>
              <a:t>Gen-1 Engine Snapshot</a:t>
            </a:r>
          </a:p>
        </p:txBody>
      </p:sp>
      <p:sp>
        <p:nvSpPr>
          <p:cNvPr id="3" name="Content Placeholder 2">
            <a:extLst>
              <a:ext uri="{FF2B5EF4-FFF2-40B4-BE49-F238E27FC236}">
                <a16:creationId xmlns:a16="http://schemas.microsoft.com/office/drawing/2014/main" id="{6B120F22-B590-5551-BC82-6D6888F6F1FF}"/>
              </a:ext>
            </a:extLst>
          </p:cNvPr>
          <p:cNvSpPr>
            <a:spLocks noGrp="1"/>
          </p:cNvSpPr>
          <p:nvPr>
            <p:ph idx="1"/>
          </p:nvPr>
        </p:nvSpPr>
        <p:spPr>
          <a:xfrm>
            <a:off x="-37324" y="1368134"/>
            <a:ext cx="4730619" cy="4645950"/>
          </a:xfrm>
        </p:spPr>
        <p:txBody>
          <a:bodyPr/>
          <a:lstStyle/>
          <a:p>
            <a:pPr>
              <a:lnSpc>
                <a:spcPct val="100000"/>
              </a:lnSpc>
              <a:spcBef>
                <a:spcPts val="600"/>
              </a:spcBef>
            </a:pPr>
            <a:r>
              <a:rPr lang="en-US" sz="1450" b="1" dirty="0"/>
              <a:t>Shared baseline: </a:t>
            </a:r>
            <a:r>
              <a:rPr lang="en-US" sz="1450" dirty="0"/>
              <a:t>Each option retains the LEU solid‑core reactor, regenerative cooling, and closed HPRT exhaust capture; only the propellant loop and pump topology differ. ​</a:t>
            </a:r>
          </a:p>
          <a:p>
            <a:pPr>
              <a:lnSpc>
                <a:spcPct val="100000"/>
              </a:lnSpc>
              <a:spcBef>
                <a:spcPts val="600"/>
              </a:spcBef>
            </a:pPr>
            <a:r>
              <a:rPr lang="en-US" sz="1450" b="1" dirty="0"/>
              <a:t>H-NTP (H₂, 20 K)</a:t>
            </a:r>
            <a:r>
              <a:rPr lang="en-US" sz="1450" dirty="0"/>
              <a:t>: Dual boost + main pumps; ≈ 900 s Isp; very low density (71 kg m⁻³) demands the largest cryogenic tanks and super‑heavy‑lift fairings; presents the highest boil‑off and flammability hazard. ​</a:t>
            </a:r>
          </a:p>
          <a:p>
            <a:pPr>
              <a:lnSpc>
                <a:spcPct val="100000"/>
              </a:lnSpc>
              <a:spcBef>
                <a:spcPts val="600"/>
              </a:spcBef>
            </a:pPr>
            <a:r>
              <a:rPr lang="en-US" sz="1450" b="1" dirty="0"/>
              <a:t>A‑NTP (NH₃, 200 K)</a:t>
            </a:r>
            <a:r>
              <a:rPr lang="en-US" sz="1450" dirty="0"/>
              <a:t>: Single‑pump cycle; ≈ 375 s Isp; ten‑fold density gain over H₂ slashes tank volume to fit 5 m fairings; no deep‑</a:t>
            </a:r>
            <a:r>
              <a:rPr lang="en-US" sz="1450" dirty="0" err="1"/>
              <a:t>cryo</a:t>
            </a:r>
            <a:r>
              <a:rPr lang="en-US" sz="1450" dirty="0"/>
              <a:t> equipment required, but toxicity and CFATS thresholds govern safety architecture. ​</a:t>
            </a:r>
          </a:p>
          <a:p>
            <a:pPr>
              <a:lnSpc>
                <a:spcPct val="100000"/>
              </a:lnSpc>
              <a:spcBef>
                <a:spcPts val="600"/>
              </a:spcBef>
            </a:pPr>
            <a:r>
              <a:rPr lang="en-US" sz="1450" b="1" dirty="0"/>
              <a:t>M‑NTP (CH₄, 100 K)</a:t>
            </a:r>
            <a:r>
              <a:rPr lang="en-US" sz="1450" dirty="0"/>
              <a:t>: Single‑pump cycle; ≈ 400 to 650 s Isp; mid‑density (420 kg m⁻³) aligns with existing LOX infrastructure; lower boil‑off than H₂, moderate flammability, and potential coking in regenerative channels.</a:t>
            </a:r>
          </a:p>
        </p:txBody>
      </p:sp>
      <p:sp>
        <p:nvSpPr>
          <p:cNvPr id="4" name="Text Placeholder 3">
            <a:extLst>
              <a:ext uri="{FF2B5EF4-FFF2-40B4-BE49-F238E27FC236}">
                <a16:creationId xmlns:a16="http://schemas.microsoft.com/office/drawing/2014/main" id="{40364D6E-30AF-0AC5-0D72-CE8DC658D18B}"/>
              </a:ext>
            </a:extLst>
          </p:cNvPr>
          <p:cNvSpPr>
            <a:spLocks noGrp="1"/>
          </p:cNvSpPr>
          <p:nvPr>
            <p:ph type="body" sz="quarter" idx="10"/>
          </p:nvPr>
        </p:nvSpPr>
        <p:spPr/>
        <p:txBody>
          <a:bodyPr/>
          <a:lstStyle/>
          <a:p>
            <a:r>
              <a:rPr lang="en-US" sz="2000" dirty="0"/>
              <a:t>Hydrogen, Ammonia &amp; Methane—three propellant cycles, one Gen‑1 reactor</a:t>
            </a:r>
          </a:p>
        </p:txBody>
      </p:sp>
      <p:pic>
        <p:nvPicPr>
          <p:cNvPr id="5" name="Picture 4" descr="Diagram&#10;&#10;Description automatically generated">
            <a:extLst>
              <a:ext uri="{FF2B5EF4-FFF2-40B4-BE49-F238E27FC236}">
                <a16:creationId xmlns:a16="http://schemas.microsoft.com/office/drawing/2014/main" id="{EE9783A9-3C8E-6282-6E99-AF399B86313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168" t="6477" r="8567" b="6019"/>
          <a:stretch/>
        </p:blipFill>
        <p:spPr bwMode="auto">
          <a:xfrm>
            <a:off x="4599305" y="1368134"/>
            <a:ext cx="2502535" cy="4572000"/>
          </a:xfrm>
          <a:prstGeom prst="rect">
            <a:avLst/>
          </a:prstGeom>
          <a:noFill/>
          <a:ln>
            <a:noFill/>
          </a:ln>
          <a:extLst>
            <a:ext uri="{53640926-AAD7-44D8-BBD7-CCE9431645EC}">
              <a14:shadowObscured xmlns:a14="http://schemas.microsoft.com/office/drawing/2010/main"/>
            </a:ext>
          </a:extLst>
        </p:spPr>
      </p:pic>
      <p:pic>
        <p:nvPicPr>
          <p:cNvPr id="6" name="Picture 5" descr="Diagram&#10;&#10;Description automatically generated">
            <a:extLst>
              <a:ext uri="{FF2B5EF4-FFF2-40B4-BE49-F238E27FC236}">
                <a16:creationId xmlns:a16="http://schemas.microsoft.com/office/drawing/2014/main" id="{887F0634-762C-F86F-C0FB-BF351431AB9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80" t="6605" r="9072" b="1507"/>
          <a:stretch/>
        </p:blipFill>
        <p:spPr bwMode="auto">
          <a:xfrm>
            <a:off x="7101840" y="1632294"/>
            <a:ext cx="2238375" cy="4307840"/>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19CBA846-A4BA-2B9E-7647-B382E3F683C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40215" y="1425574"/>
            <a:ext cx="2851785" cy="4588510"/>
          </a:xfrm>
          <a:prstGeom prst="rect">
            <a:avLst/>
          </a:prstGeom>
          <a:noFill/>
          <a:ln>
            <a:noFill/>
          </a:ln>
        </p:spPr>
      </p:pic>
      <p:sp>
        <p:nvSpPr>
          <p:cNvPr id="8" name="TextBox 7">
            <a:extLst>
              <a:ext uri="{FF2B5EF4-FFF2-40B4-BE49-F238E27FC236}">
                <a16:creationId xmlns:a16="http://schemas.microsoft.com/office/drawing/2014/main" id="{460D72BA-1F8F-C4BF-B136-41D1D540A140}"/>
              </a:ext>
            </a:extLst>
          </p:cNvPr>
          <p:cNvSpPr txBox="1"/>
          <p:nvPr/>
        </p:nvSpPr>
        <p:spPr>
          <a:xfrm>
            <a:off x="5624804" y="1447628"/>
            <a:ext cx="942392" cy="369332"/>
          </a:xfrm>
          <a:prstGeom prst="rect">
            <a:avLst/>
          </a:prstGeom>
          <a:noFill/>
        </p:spPr>
        <p:txBody>
          <a:bodyPr wrap="square" rtlCol="0">
            <a:spAutoFit/>
          </a:bodyPr>
          <a:lstStyle/>
          <a:p>
            <a:pPr algn="ctr"/>
            <a:r>
              <a:rPr lang="en-US" b="1" dirty="0">
                <a:solidFill>
                  <a:schemeClr val="bg2">
                    <a:lumMod val="10000"/>
                  </a:schemeClr>
                </a:solidFill>
              </a:rPr>
              <a:t>H-NTP</a:t>
            </a:r>
          </a:p>
        </p:txBody>
      </p:sp>
      <p:sp>
        <p:nvSpPr>
          <p:cNvPr id="9" name="TextBox 8">
            <a:extLst>
              <a:ext uri="{FF2B5EF4-FFF2-40B4-BE49-F238E27FC236}">
                <a16:creationId xmlns:a16="http://schemas.microsoft.com/office/drawing/2014/main" id="{AA4A079F-333E-13B1-E6A8-3EB910974A7F}"/>
              </a:ext>
            </a:extLst>
          </p:cNvPr>
          <p:cNvSpPr txBox="1"/>
          <p:nvPr/>
        </p:nvSpPr>
        <p:spPr>
          <a:xfrm>
            <a:off x="7994657" y="1447628"/>
            <a:ext cx="942392" cy="369332"/>
          </a:xfrm>
          <a:prstGeom prst="rect">
            <a:avLst/>
          </a:prstGeom>
          <a:noFill/>
        </p:spPr>
        <p:txBody>
          <a:bodyPr wrap="square" rtlCol="0">
            <a:spAutoFit/>
          </a:bodyPr>
          <a:lstStyle/>
          <a:p>
            <a:pPr algn="ctr"/>
            <a:r>
              <a:rPr lang="en-US" b="1" dirty="0">
                <a:solidFill>
                  <a:schemeClr val="bg2">
                    <a:lumMod val="10000"/>
                  </a:schemeClr>
                </a:solidFill>
              </a:rPr>
              <a:t>A-NTP</a:t>
            </a:r>
          </a:p>
        </p:txBody>
      </p:sp>
      <p:sp>
        <p:nvSpPr>
          <p:cNvPr id="10" name="TextBox 9">
            <a:extLst>
              <a:ext uri="{FF2B5EF4-FFF2-40B4-BE49-F238E27FC236}">
                <a16:creationId xmlns:a16="http://schemas.microsoft.com/office/drawing/2014/main" id="{0225D5B1-B59F-B9E9-91B8-D8A35A6115FF}"/>
              </a:ext>
            </a:extLst>
          </p:cNvPr>
          <p:cNvSpPr txBox="1"/>
          <p:nvPr/>
        </p:nvSpPr>
        <p:spPr>
          <a:xfrm>
            <a:off x="10601550" y="1447628"/>
            <a:ext cx="942392" cy="369332"/>
          </a:xfrm>
          <a:prstGeom prst="rect">
            <a:avLst/>
          </a:prstGeom>
          <a:noFill/>
        </p:spPr>
        <p:txBody>
          <a:bodyPr wrap="square" rtlCol="0">
            <a:spAutoFit/>
          </a:bodyPr>
          <a:lstStyle/>
          <a:p>
            <a:pPr algn="ctr"/>
            <a:r>
              <a:rPr lang="en-US" b="1" dirty="0">
                <a:solidFill>
                  <a:schemeClr val="bg2">
                    <a:lumMod val="10000"/>
                  </a:schemeClr>
                </a:solidFill>
              </a:rPr>
              <a:t>M-NTP</a:t>
            </a:r>
          </a:p>
        </p:txBody>
      </p:sp>
      <p:sp>
        <p:nvSpPr>
          <p:cNvPr id="12" name="Rectangle: Rounded Corners 11">
            <a:extLst>
              <a:ext uri="{FF2B5EF4-FFF2-40B4-BE49-F238E27FC236}">
                <a16:creationId xmlns:a16="http://schemas.microsoft.com/office/drawing/2014/main" id="{6AD949E7-CC69-298F-FC5D-CFB1B5395680}"/>
              </a:ext>
            </a:extLst>
          </p:cNvPr>
          <p:cNvSpPr/>
          <p:nvPr/>
        </p:nvSpPr>
        <p:spPr>
          <a:xfrm>
            <a:off x="1959429" y="6278244"/>
            <a:ext cx="8327848" cy="51378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Multi‑propellant testing secures design and safety margins across the entire density‑hazard spectrum before final flight selection.</a:t>
            </a:r>
          </a:p>
        </p:txBody>
      </p:sp>
    </p:spTree>
    <p:extLst>
      <p:ext uri="{BB962C8B-B14F-4D97-AF65-F5344CB8AC3E}">
        <p14:creationId xmlns:p14="http://schemas.microsoft.com/office/powerpoint/2010/main" val="77872615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F723-D5E2-2B70-ECBE-B77B9437DA37}"/>
              </a:ext>
            </a:extLst>
          </p:cNvPr>
          <p:cNvSpPr>
            <a:spLocks noGrp="1"/>
          </p:cNvSpPr>
          <p:nvPr>
            <p:ph type="title"/>
          </p:nvPr>
        </p:nvSpPr>
        <p:spPr/>
        <p:txBody>
          <a:bodyPr/>
          <a:lstStyle/>
          <a:p>
            <a:r>
              <a:rPr lang="en-US" b="1" dirty="0"/>
              <a:t>Contain and Clean Strategy</a:t>
            </a:r>
          </a:p>
        </p:txBody>
      </p:sp>
      <p:sp>
        <p:nvSpPr>
          <p:cNvPr id="3" name="Content Placeholder 2">
            <a:extLst>
              <a:ext uri="{FF2B5EF4-FFF2-40B4-BE49-F238E27FC236}">
                <a16:creationId xmlns:a16="http://schemas.microsoft.com/office/drawing/2014/main" id="{6B120F22-B590-5551-BC82-6D6888F6F1FF}"/>
              </a:ext>
            </a:extLst>
          </p:cNvPr>
          <p:cNvSpPr>
            <a:spLocks noGrp="1"/>
          </p:cNvSpPr>
          <p:nvPr>
            <p:ph idx="1"/>
          </p:nvPr>
        </p:nvSpPr>
        <p:spPr>
          <a:xfrm>
            <a:off x="0" y="1305963"/>
            <a:ext cx="6574129" cy="4751387"/>
          </a:xfrm>
        </p:spPr>
        <p:txBody>
          <a:bodyPr/>
          <a:lstStyle/>
          <a:p>
            <a:pPr>
              <a:lnSpc>
                <a:spcPct val="100000"/>
              </a:lnSpc>
              <a:spcBef>
                <a:spcPts val="600"/>
              </a:spcBef>
            </a:pPr>
            <a:r>
              <a:rPr lang="en-US" sz="1800" b="1" dirty="0"/>
              <a:t>Total exhaust containment: </a:t>
            </a:r>
            <a:r>
              <a:rPr lang="en-US" sz="1800" dirty="0"/>
              <a:t>≥ 20 kg/s propellant passed through closed High‑Pressure Recirc Test (HPRT) loop to retain fission products.</a:t>
            </a:r>
          </a:p>
          <a:p>
            <a:pPr>
              <a:lnSpc>
                <a:spcPct val="100000"/>
              </a:lnSpc>
              <a:spcBef>
                <a:spcPts val="600"/>
              </a:spcBef>
            </a:pPr>
            <a:r>
              <a:rPr lang="en-US" sz="1800" b="1" dirty="0"/>
              <a:t>Enthalpy recovery: </a:t>
            </a:r>
            <a:r>
              <a:rPr lang="en-US" sz="1800" dirty="0"/>
              <a:t>MW‑class electric pre‑heater replaces 1–10 MW lost with truncated nozzle, preserving turbine inlet conditions at test back‑pressure (1.7–2.0 MPa).</a:t>
            </a:r>
          </a:p>
          <a:p>
            <a:pPr>
              <a:lnSpc>
                <a:spcPct val="100000"/>
              </a:lnSpc>
              <a:spcBef>
                <a:spcPts val="600"/>
              </a:spcBef>
            </a:pPr>
            <a:r>
              <a:rPr lang="en-US" sz="1800" b="1" dirty="0"/>
              <a:t>Four‑stage cleanup: </a:t>
            </a:r>
            <a:r>
              <a:rPr lang="en-US" sz="1800" dirty="0"/>
              <a:t>Diffuser → high‑pressure particulate filter → catalyst bed → recombiner → monitored stack; removal efficiency ≥ 99.99 %.</a:t>
            </a:r>
          </a:p>
          <a:p>
            <a:pPr>
              <a:lnSpc>
                <a:spcPct val="100000"/>
              </a:lnSpc>
              <a:spcBef>
                <a:spcPts val="600"/>
              </a:spcBef>
            </a:pPr>
            <a:r>
              <a:rPr lang="en-US" sz="1800" b="1" dirty="0"/>
              <a:t>Regulatory ceiling: </a:t>
            </a:r>
            <a:r>
              <a:rPr lang="en-US" sz="1800" dirty="0"/>
              <a:t>Off‑site dose constrained to &lt; 10 µ</a:t>
            </a:r>
            <a:r>
              <a:rPr lang="en-US" sz="1800" dirty="0" err="1"/>
              <a:t>Sv</a:t>
            </a:r>
            <a:r>
              <a:rPr lang="en-US" sz="1800" dirty="0"/>
              <a:t> yr⁻¹ (EPA 40 CFR 61 Subpart H) under design‑basis accident.</a:t>
            </a:r>
          </a:p>
          <a:p>
            <a:pPr>
              <a:lnSpc>
                <a:spcPct val="100000"/>
              </a:lnSpc>
              <a:spcBef>
                <a:spcPts val="600"/>
              </a:spcBef>
            </a:pPr>
            <a:r>
              <a:rPr lang="en-US" sz="1800" b="1" dirty="0"/>
              <a:t>Multi‑propellant compatibility: </a:t>
            </a:r>
            <a:r>
              <a:rPr lang="en-US" sz="1800" dirty="0"/>
              <a:t>H₂, CH₄, and NH₃ campaigns accommodated without hardware change; loop pressure kept above detonation limits during SCRAM blow‑down.</a:t>
            </a:r>
          </a:p>
        </p:txBody>
      </p:sp>
      <p:sp>
        <p:nvSpPr>
          <p:cNvPr id="4" name="Text Placeholder 3">
            <a:extLst>
              <a:ext uri="{FF2B5EF4-FFF2-40B4-BE49-F238E27FC236}">
                <a16:creationId xmlns:a16="http://schemas.microsoft.com/office/drawing/2014/main" id="{40364D6E-30AF-0AC5-0D72-CE8DC658D18B}"/>
              </a:ext>
            </a:extLst>
          </p:cNvPr>
          <p:cNvSpPr>
            <a:spLocks noGrp="1"/>
          </p:cNvSpPr>
          <p:nvPr>
            <p:ph type="body" sz="quarter" idx="10"/>
          </p:nvPr>
        </p:nvSpPr>
        <p:spPr/>
        <p:txBody>
          <a:bodyPr/>
          <a:lstStyle/>
          <a:p>
            <a:r>
              <a:rPr lang="en-US" sz="2000" dirty="0"/>
              <a:t>Closed‑loop exhaust capture and heat‑balance restoration within regulatory limits</a:t>
            </a:r>
          </a:p>
        </p:txBody>
      </p:sp>
      <p:sp>
        <p:nvSpPr>
          <p:cNvPr id="5" name="Rectangle: Rounded Corners 4">
            <a:extLst>
              <a:ext uri="{FF2B5EF4-FFF2-40B4-BE49-F238E27FC236}">
                <a16:creationId xmlns:a16="http://schemas.microsoft.com/office/drawing/2014/main" id="{69D2FABF-89FB-1982-8494-BBBA7716F35F}"/>
              </a:ext>
            </a:extLst>
          </p:cNvPr>
          <p:cNvSpPr/>
          <p:nvPr/>
        </p:nvSpPr>
        <p:spPr>
          <a:xfrm>
            <a:off x="6574128" y="4743221"/>
            <a:ext cx="5570038" cy="11931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The integrated HPRT loop and electric pre‑heater together meet containment, enthalpy, and dose‑limit requirements, enabling flight‑representative NTP operation on the ground.</a:t>
            </a:r>
          </a:p>
        </p:txBody>
      </p:sp>
      <p:pic>
        <p:nvPicPr>
          <p:cNvPr id="7" name="Picture 6">
            <a:extLst>
              <a:ext uri="{FF2B5EF4-FFF2-40B4-BE49-F238E27FC236}">
                <a16:creationId xmlns:a16="http://schemas.microsoft.com/office/drawing/2014/main" id="{E92E242E-D2C4-ADE0-2CDF-698FD8774B40}"/>
              </a:ext>
            </a:extLst>
          </p:cNvPr>
          <p:cNvPicPr>
            <a:picLocks noChangeAspect="1"/>
          </p:cNvPicPr>
          <p:nvPr/>
        </p:nvPicPr>
        <p:blipFill>
          <a:blip r:embed="rId2"/>
          <a:stretch>
            <a:fillRect/>
          </a:stretch>
        </p:blipFill>
        <p:spPr>
          <a:xfrm>
            <a:off x="6574129" y="1343628"/>
            <a:ext cx="5570037" cy="2987829"/>
          </a:xfrm>
          <a:prstGeom prst="rect">
            <a:avLst/>
          </a:prstGeom>
        </p:spPr>
      </p:pic>
    </p:spTree>
    <p:extLst>
      <p:ext uri="{BB962C8B-B14F-4D97-AF65-F5344CB8AC3E}">
        <p14:creationId xmlns:p14="http://schemas.microsoft.com/office/powerpoint/2010/main" val="88193231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F723-D5E2-2B70-ECBE-B77B9437DA37}"/>
              </a:ext>
            </a:extLst>
          </p:cNvPr>
          <p:cNvSpPr>
            <a:spLocks noGrp="1"/>
          </p:cNvSpPr>
          <p:nvPr>
            <p:ph type="title"/>
          </p:nvPr>
        </p:nvSpPr>
        <p:spPr>
          <a:xfrm>
            <a:off x="498475" y="365126"/>
            <a:ext cx="11463370" cy="566738"/>
          </a:xfrm>
        </p:spPr>
        <p:txBody>
          <a:bodyPr/>
          <a:lstStyle/>
          <a:p>
            <a:r>
              <a:rPr lang="en-US" b="1" dirty="0"/>
              <a:t>Impacts of Nozzle Truncation</a:t>
            </a:r>
          </a:p>
        </p:txBody>
      </p:sp>
      <p:sp>
        <p:nvSpPr>
          <p:cNvPr id="3" name="Content Placeholder 2">
            <a:extLst>
              <a:ext uri="{FF2B5EF4-FFF2-40B4-BE49-F238E27FC236}">
                <a16:creationId xmlns:a16="http://schemas.microsoft.com/office/drawing/2014/main" id="{6B120F22-B590-5551-BC82-6D6888F6F1FF}"/>
              </a:ext>
            </a:extLst>
          </p:cNvPr>
          <p:cNvSpPr>
            <a:spLocks noGrp="1"/>
          </p:cNvSpPr>
          <p:nvPr>
            <p:ph idx="1"/>
          </p:nvPr>
        </p:nvSpPr>
        <p:spPr>
          <a:xfrm>
            <a:off x="0" y="1559804"/>
            <a:ext cx="7362830" cy="3367277"/>
          </a:xfrm>
        </p:spPr>
        <p:txBody>
          <a:bodyPr/>
          <a:lstStyle/>
          <a:p>
            <a:pPr>
              <a:lnSpc>
                <a:spcPct val="100000"/>
              </a:lnSpc>
              <a:spcBef>
                <a:spcPts val="600"/>
              </a:spcBef>
            </a:pPr>
            <a:r>
              <a:rPr lang="en-US" sz="1800" b="1" dirty="0"/>
              <a:t>Truncated‑nozzle deficit: </a:t>
            </a:r>
            <a:r>
              <a:rPr lang="en-US" sz="1800" dirty="0"/>
              <a:t>remove ≈ 1–9 MW of regenerative heat; a MW‑class electric </a:t>
            </a:r>
            <a:r>
              <a:rPr lang="en-US" sz="1800" dirty="0" err="1"/>
              <a:t>Airtorch</a:t>
            </a:r>
            <a:r>
              <a:rPr lang="en-US" sz="1800" dirty="0"/>
              <a:t> reinstates this enthalpy upstream of the nozzle.</a:t>
            </a:r>
          </a:p>
          <a:p>
            <a:pPr>
              <a:lnSpc>
                <a:spcPct val="100000"/>
              </a:lnSpc>
              <a:spcBef>
                <a:spcPts val="600"/>
              </a:spcBef>
            </a:pPr>
            <a:r>
              <a:rPr lang="en-US" sz="1800" b="1" dirty="0"/>
              <a:t>Supplemental Heater Power: </a:t>
            </a:r>
            <a:r>
              <a:rPr lang="en-US" sz="1800" dirty="0"/>
              <a:t>H‑NTP 4.6 MW, A‑NTP 1.2 MW, </a:t>
            </a:r>
            <a:br>
              <a:rPr lang="en-US" sz="1800" dirty="0"/>
            </a:br>
            <a:r>
              <a:rPr lang="en-US" sz="1800" dirty="0"/>
              <a:t>M‑NTP 5.3 MW for the 15 </a:t>
            </a:r>
            <a:r>
              <a:rPr lang="en-US" sz="1800" dirty="0" err="1"/>
              <a:t>klbf</a:t>
            </a:r>
            <a:r>
              <a:rPr lang="en-US" sz="1800" dirty="0"/>
              <a:t> reference cases.</a:t>
            </a:r>
          </a:p>
          <a:p>
            <a:pPr>
              <a:lnSpc>
                <a:spcPct val="100000"/>
              </a:lnSpc>
              <a:spcBef>
                <a:spcPts val="600"/>
              </a:spcBef>
            </a:pPr>
            <a:r>
              <a:rPr lang="en-US" sz="1800" b="1" dirty="0"/>
              <a:t>Performance impact: </a:t>
            </a:r>
            <a:r>
              <a:rPr lang="en-US" sz="1800" dirty="0"/>
              <a:t>Heat restoration preserves internal state points although back‑pressure halves thrust and Isp (e.g., H₂ 903 s → 622 s). </a:t>
            </a:r>
          </a:p>
          <a:p>
            <a:pPr>
              <a:lnSpc>
                <a:spcPct val="100000"/>
              </a:lnSpc>
              <a:spcBef>
                <a:spcPts val="600"/>
              </a:spcBef>
            </a:pPr>
            <a:r>
              <a:rPr lang="en-US" sz="1800" b="1" dirty="0"/>
              <a:t>Single hardware solution: </a:t>
            </a:r>
            <a:r>
              <a:rPr lang="en-US" sz="1800" dirty="0"/>
              <a:t>A single modular heater architecture accommodates all three propellants, streamlining hardware certification.</a:t>
            </a:r>
          </a:p>
        </p:txBody>
      </p:sp>
      <p:sp>
        <p:nvSpPr>
          <p:cNvPr id="4" name="Text Placeholder 3">
            <a:extLst>
              <a:ext uri="{FF2B5EF4-FFF2-40B4-BE49-F238E27FC236}">
                <a16:creationId xmlns:a16="http://schemas.microsoft.com/office/drawing/2014/main" id="{40364D6E-30AF-0AC5-0D72-CE8DC658D18B}"/>
              </a:ext>
            </a:extLst>
          </p:cNvPr>
          <p:cNvSpPr>
            <a:spLocks noGrp="1"/>
          </p:cNvSpPr>
          <p:nvPr>
            <p:ph type="body" sz="quarter" idx="10"/>
          </p:nvPr>
        </p:nvSpPr>
        <p:spPr/>
        <p:txBody>
          <a:bodyPr/>
          <a:lstStyle/>
          <a:p>
            <a:r>
              <a:rPr lang="en-US" sz="2000" dirty="0"/>
              <a:t>Restoring flight‑level enthalpy for hydrogen, ammonia, and methane test campaigns</a:t>
            </a:r>
          </a:p>
        </p:txBody>
      </p:sp>
      <p:sp>
        <p:nvSpPr>
          <p:cNvPr id="5" name="Rectangle: Rounded Corners 4">
            <a:extLst>
              <a:ext uri="{FF2B5EF4-FFF2-40B4-BE49-F238E27FC236}">
                <a16:creationId xmlns:a16="http://schemas.microsoft.com/office/drawing/2014/main" id="{69D2FABF-89FB-1982-8494-BBBA7716F35F}"/>
              </a:ext>
            </a:extLst>
          </p:cNvPr>
          <p:cNvSpPr/>
          <p:nvPr/>
        </p:nvSpPr>
        <p:spPr>
          <a:xfrm>
            <a:off x="498474" y="5111176"/>
            <a:ext cx="6574129" cy="8876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One MW‑scale pre‑heater closes the enthalpy gap for H‑, A‑, and M‑NTP cycles, enabling direct, flight‑like turbomachinery ground comparison with a common test stand.</a:t>
            </a:r>
          </a:p>
        </p:txBody>
      </p:sp>
      <p:pic>
        <p:nvPicPr>
          <p:cNvPr id="6" name="Picture 5">
            <a:extLst>
              <a:ext uri="{FF2B5EF4-FFF2-40B4-BE49-F238E27FC236}">
                <a16:creationId xmlns:a16="http://schemas.microsoft.com/office/drawing/2014/main" id="{852A4E55-F1B5-EB40-9C83-76047B32AF5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90" t="1703" r="6981"/>
          <a:stretch/>
        </p:blipFill>
        <p:spPr bwMode="auto">
          <a:xfrm>
            <a:off x="7362829" y="1382005"/>
            <a:ext cx="4599016" cy="2672441"/>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A8F33F2E-5374-FAA2-2E85-7402D47C4B85}"/>
              </a:ext>
            </a:extLst>
          </p:cNvPr>
          <p:cNvPicPr>
            <a:picLocks noChangeAspect="1"/>
          </p:cNvPicPr>
          <p:nvPr/>
        </p:nvPicPr>
        <p:blipFill rotWithShape="1">
          <a:blip r:embed="rId3"/>
          <a:srcRect l="4908" r="4296" b="5609"/>
          <a:stretch/>
        </p:blipFill>
        <p:spPr bwMode="auto">
          <a:xfrm>
            <a:off x="8410359" y="4139166"/>
            <a:ext cx="3347279" cy="26736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34700064"/>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F723-D5E2-2B70-ECBE-B77B9437DA37}"/>
              </a:ext>
            </a:extLst>
          </p:cNvPr>
          <p:cNvSpPr>
            <a:spLocks noGrp="1"/>
          </p:cNvSpPr>
          <p:nvPr>
            <p:ph type="title"/>
          </p:nvPr>
        </p:nvSpPr>
        <p:spPr/>
        <p:txBody>
          <a:bodyPr/>
          <a:lstStyle/>
          <a:p>
            <a:r>
              <a:rPr lang="en-US" b="1" dirty="0"/>
              <a:t>Supplemental Heat‑Load for Gen‑1 Ground Testing</a:t>
            </a:r>
          </a:p>
        </p:txBody>
      </p:sp>
      <p:sp>
        <p:nvSpPr>
          <p:cNvPr id="3" name="Content Placeholder 2">
            <a:extLst>
              <a:ext uri="{FF2B5EF4-FFF2-40B4-BE49-F238E27FC236}">
                <a16:creationId xmlns:a16="http://schemas.microsoft.com/office/drawing/2014/main" id="{6B120F22-B590-5551-BC82-6D6888F6F1FF}"/>
              </a:ext>
            </a:extLst>
          </p:cNvPr>
          <p:cNvSpPr>
            <a:spLocks noGrp="1"/>
          </p:cNvSpPr>
          <p:nvPr>
            <p:ph idx="1"/>
          </p:nvPr>
        </p:nvSpPr>
        <p:spPr>
          <a:xfrm>
            <a:off x="0" y="1333955"/>
            <a:ext cx="11924522" cy="4751387"/>
          </a:xfrm>
        </p:spPr>
        <p:txBody>
          <a:bodyPr/>
          <a:lstStyle/>
          <a:p>
            <a:pPr>
              <a:lnSpc>
                <a:spcPct val="100000"/>
              </a:lnSpc>
              <a:spcBef>
                <a:spcPts val="600"/>
              </a:spcBef>
            </a:pPr>
            <a:r>
              <a:rPr lang="en-US" sz="1800" b="1" dirty="0"/>
              <a:t>Supplemental heat span: </a:t>
            </a:r>
            <a:r>
              <a:rPr lang="en-US" sz="1800" dirty="0"/>
              <a:t>1 – 9 MW across cases; methane demands the peak load (5.3 MW at 15 </a:t>
            </a:r>
            <a:r>
              <a:rPr lang="en-US" sz="1800" dirty="0" err="1"/>
              <a:t>klbf</a:t>
            </a:r>
            <a:r>
              <a:rPr lang="en-US" sz="1800" dirty="0"/>
              <a:t>, 8.5 MW at 330 MW).</a:t>
            </a:r>
          </a:p>
          <a:p>
            <a:pPr>
              <a:lnSpc>
                <a:spcPct val="100000"/>
              </a:lnSpc>
              <a:spcBef>
                <a:spcPts val="600"/>
              </a:spcBef>
            </a:pPr>
            <a:r>
              <a:rPr lang="en-US" sz="1800" b="1" dirty="0"/>
              <a:t>Underlying cause: </a:t>
            </a:r>
            <a:r>
              <a:rPr lang="en-US" sz="1800" dirty="0"/>
              <a:t>methane reaches super‑critical conditions inside the regenerative cooling passages, sharply raising specific heat capacity and enthalpy deficit after nozzle truncation. </a:t>
            </a:r>
          </a:p>
          <a:p>
            <a:pPr>
              <a:lnSpc>
                <a:spcPct val="100000"/>
              </a:lnSpc>
              <a:spcBef>
                <a:spcPts val="600"/>
              </a:spcBef>
            </a:pPr>
            <a:r>
              <a:rPr lang="en-US" sz="1800" b="1" dirty="0"/>
              <a:t>Facility implication: </a:t>
            </a:r>
            <a:r>
              <a:rPr lang="en-US" sz="1800" dirty="0"/>
              <a:t>a ≥ 10 MW, high‑pressure </a:t>
            </a:r>
            <a:r>
              <a:rPr lang="en-US" sz="1800" dirty="0" err="1"/>
              <a:t>Airtorch</a:t>
            </a:r>
            <a:r>
              <a:rPr lang="en-US" sz="1800" dirty="0"/>
              <a:t>, medium‑voltage (≈ 13 kV) power feed, and upgraded heat‑rejection and fire‑safety systems must be installed; this worst‑case design envelope comfortably covers hydrogen and ammonia tests.</a:t>
            </a:r>
          </a:p>
        </p:txBody>
      </p:sp>
      <p:sp>
        <p:nvSpPr>
          <p:cNvPr id="4" name="Text Placeholder 3">
            <a:extLst>
              <a:ext uri="{FF2B5EF4-FFF2-40B4-BE49-F238E27FC236}">
                <a16:creationId xmlns:a16="http://schemas.microsoft.com/office/drawing/2014/main" id="{40364D6E-30AF-0AC5-0D72-CE8DC658D18B}"/>
              </a:ext>
            </a:extLst>
          </p:cNvPr>
          <p:cNvSpPr>
            <a:spLocks noGrp="1"/>
          </p:cNvSpPr>
          <p:nvPr>
            <p:ph type="body" sz="quarter" idx="10"/>
          </p:nvPr>
        </p:nvSpPr>
        <p:spPr/>
        <p:txBody>
          <a:bodyPr/>
          <a:lstStyle/>
          <a:p>
            <a:r>
              <a:rPr lang="en-US" sz="1600" dirty="0"/>
              <a:t>Methane’s super‑critical transition fixes a 9 MW infrastructure design point</a:t>
            </a:r>
            <a:endParaRPr lang="en-US" sz="2000" dirty="0"/>
          </a:p>
        </p:txBody>
      </p:sp>
      <mc:AlternateContent xmlns:mc="http://schemas.openxmlformats.org/markup-compatibility/2006">
        <mc:Choice xmlns:a14="http://schemas.microsoft.com/office/drawing/2010/main" Requires="a14">
          <p:graphicFrame>
            <p:nvGraphicFramePr>
              <p:cNvPr id="12" name="Table 11">
                <a:extLst>
                  <a:ext uri="{FF2B5EF4-FFF2-40B4-BE49-F238E27FC236}">
                    <a16:creationId xmlns:a16="http://schemas.microsoft.com/office/drawing/2014/main" id="{B6F45E40-CF3D-A1F9-738B-AB59B854C759}"/>
                  </a:ext>
                </a:extLst>
              </p:cNvPr>
              <p:cNvGraphicFramePr>
                <a:graphicFrameLocks noGrp="1"/>
              </p:cNvGraphicFramePr>
              <p:nvPr>
                <p:extLst>
                  <p:ext uri="{D42A27DB-BD31-4B8C-83A1-F6EECF244321}">
                    <p14:modId xmlns:p14="http://schemas.microsoft.com/office/powerpoint/2010/main" val="1753274337"/>
                  </p:ext>
                </p:extLst>
              </p:nvPr>
            </p:nvGraphicFramePr>
            <p:xfrm>
              <a:off x="1378111" y="3551027"/>
              <a:ext cx="9168300" cy="2248675"/>
            </p:xfrm>
            <a:graphic>
              <a:graphicData uri="http://schemas.openxmlformats.org/drawingml/2006/table">
                <a:tbl>
                  <a:tblPr firstRow="1" firstCol="1">
                    <a:tableStyleId>{5C22544A-7EE6-4342-B048-85BDC9FD1C3A}</a:tableStyleId>
                  </a:tblPr>
                  <a:tblGrid>
                    <a:gridCol w="1302732">
                      <a:extLst>
                        <a:ext uri="{9D8B030D-6E8A-4147-A177-3AD203B41FA5}">
                          <a16:colId xmlns:a16="http://schemas.microsoft.com/office/drawing/2014/main" val="3436455561"/>
                        </a:ext>
                      </a:extLst>
                    </a:gridCol>
                    <a:gridCol w="958332">
                      <a:extLst>
                        <a:ext uri="{9D8B030D-6E8A-4147-A177-3AD203B41FA5}">
                          <a16:colId xmlns:a16="http://schemas.microsoft.com/office/drawing/2014/main" val="3457063684"/>
                        </a:ext>
                      </a:extLst>
                    </a:gridCol>
                    <a:gridCol w="975492">
                      <a:extLst>
                        <a:ext uri="{9D8B030D-6E8A-4147-A177-3AD203B41FA5}">
                          <a16:colId xmlns:a16="http://schemas.microsoft.com/office/drawing/2014/main" val="2489492136"/>
                        </a:ext>
                      </a:extLst>
                    </a:gridCol>
                    <a:gridCol w="1455576">
                      <a:extLst>
                        <a:ext uri="{9D8B030D-6E8A-4147-A177-3AD203B41FA5}">
                          <a16:colId xmlns:a16="http://schemas.microsoft.com/office/drawing/2014/main" val="1807500644"/>
                        </a:ext>
                      </a:extLst>
                    </a:gridCol>
                    <a:gridCol w="1175656">
                      <a:extLst>
                        <a:ext uri="{9D8B030D-6E8A-4147-A177-3AD203B41FA5}">
                          <a16:colId xmlns:a16="http://schemas.microsoft.com/office/drawing/2014/main" val="1866619269"/>
                        </a:ext>
                      </a:extLst>
                    </a:gridCol>
                    <a:gridCol w="1399592">
                      <a:extLst>
                        <a:ext uri="{9D8B030D-6E8A-4147-A177-3AD203B41FA5}">
                          <a16:colId xmlns:a16="http://schemas.microsoft.com/office/drawing/2014/main" val="2249029162"/>
                        </a:ext>
                      </a:extLst>
                    </a:gridCol>
                    <a:gridCol w="858417">
                      <a:extLst>
                        <a:ext uri="{9D8B030D-6E8A-4147-A177-3AD203B41FA5}">
                          <a16:colId xmlns:a16="http://schemas.microsoft.com/office/drawing/2014/main" val="358149509"/>
                        </a:ext>
                      </a:extLst>
                    </a:gridCol>
                    <a:gridCol w="1042503">
                      <a:extLst>
                        <a:ext uri="{9D8B030D-6E8A-4147-A177-3AD203B41FA5}">
                          <a16:colId xmlns:a16="http://schemas.microsoft.com/office/drawing/2014/main" val="3594174371"/>
                        </a:ext>
                      </a:extLst>
                    </a:gridCol>
                  </a:tblGrid>
                  <a:tr h="644005">
                    <a:tc>
                      <a:txBody>
                        <a:bodyPr/>
                        <a:lstStyle/>
                        <a:p>
                          <a:pPr algn="ctr" fontAlgn="ctr"/>
                          <a:r>
                            <a:rPr lang="en-US" sz="1600" u="none" strike="noStrike">
                              <a:effectLst/>
                            </a:rPr>
                            <a:t>Propellant</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Test Case</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14:m>
                            <m:oMath xmlns:m="http://schemas.openxmlformats.org/officeDocument/2006/math">
                              <m:acc>
                                <m:accPr>
                                  <m:chr m:val="̇"/>
                                  <m:ctrlPr>
                                    <a:rPr lang="en-US" sz="1600" i="0" u="none" strike="noStrike" dirty="0" smtClean="0">
                                      <a:effectLst/>
                                      <a:latin typeface="Cambria Math" panose="02040503050406030204" pitchFamily="18" charset="0"/>
                                    </a:rPr>
                                  </m:ctrlPr>
                                </m:accPr>
                                <m:e>
                                  <m:r>
                                    <a:rPr lang="en-US" sz="1600" b="1" i="0" u="none" strike="noStrike" dirty="0" smtClean="0">
                                      <a:effectLst/>
                                      <a:latin typeface="Cambria Math" panose="02040503050406030204" pitchFamily="18" charset="0"/>
                                    </a:rPr>
                                    <m:t>𝐦</m:t>
                                  </m:r>
                                </m:e>
                              </m:acc>
                            </m:oMath>
                          </a14:m>
                          <a:r>
                            <a:rPr lang="en-US" sz="1600" u="none" strike="noStrike" dirty="0">
                              <a:effectLst/>
                            </a:rPr>
                            <a:t> (kg/s)</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Supplemental Heat (MW)</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Thrust Ref (klbf)</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Thrust </a:t>
                          </a:r>
                          <a:r>
                            <a:rPr lang="en-US" sz="1600" u="none" strike="noStrike" dirty="0" err="1">
                              <a:effectLst/>
                            </a:rPr>
                            <a:t>Trunc</a:t>
                          </a:r>
                          <a:r>
                            <a:rPr lang="en-US" sz="1600" u="none" strike="noStrike" dirty="0">
                              <a:effectLst/>
                            </a:rPr>
                            <a:t> (</a:t>
                          </a:r>
                          <a:r>
                            <a:rPr lang="en-US" sz="1600" u="none" strike="noStrike" dirty="0" err="1">
                              <a:effectLst/>
                            </a:rPr>
                            <a:t>klbf</a:t>
                          </a:r>
                          <a:r>
                            <a:rPr lang="en-US" sz="1600" u="none" strike="noStrike" dirty="0">
                              <a:effectLst/>
                            </a:rPr>
                            <a:t>)</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Isp Ref (s)</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Isp Trunc (s)</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861302794"/>
                      </a:ext>
                    </a:extLst>
                  </a:tr>
                  <a:tr h="320934">
                    <a:tc>
                      <a:txBody>
                        <a:bodyPr/>
                        <a:lstStyle/>
                        <a:p>
                          <a:pPr algn="ctr" fontAlgn="ctr"/>
                          <a:r>
                            <a:rPr lang="en-US" sz="1600" u="none" strike="noStrike" dirty="0">
                              <a:effectLst/>
                            </a:rPr>
                            <a:t>H₂</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15 </a:t>
                          </a:r>
                          <a:r>
                            <a:rPr lang="en-US" sz="1600" u="none" strike="noStrike" dirty="0" err="1">
                              <a:effectLst/>
                            </a:rPr>
                            <a:t>klbf</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2.2823</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4.5796</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15.18</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10.46</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903</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622</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9987381"/>
                      </a:ext>
                    </a:extLst>
                  </a:tr>
                  <a:tr h="320934">
                    <a:tc>
                      <a:txBody>
                        <a:bodyPr/>
                        <a:lstStyle/>
                        <a:p>
                          <a:pPr algn="ctr" fontAlgn="ctr"/>
                          <a:r>
                            <a:rPr lang="en-US" sz="1600" u="none" strike="noStrike" dirty="0">
                              <a:effectLst/>
                            </a:rPr>
                            <a:t>NH₃</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 klbf</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19.5723</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1.1934</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15.23</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8.87</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353</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206</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588120075"/>
                      </a:ext>
                    </a:extLst>
                  </a:tr>
                  <a:tr h="320934">
                    <a:tc>
                      <a:txBody>
                        <a:bodyPr/>
                        <a:lstStyle/>
                        <a:p>
                          <a:pPr algn="ctr" fontAlgn="ctr"/>
                          <a:r>
                            <a:rPr lang="en-US" sz="1600" u="none" strike="noStrike" dirty="0">
                              <a:effectLst/>
                            </a:rPr>
                            <a:t>NH₃</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330 MW</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35.0828</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2.4912</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26.32</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15.62</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341</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202</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666888188"/>
                      </a:ext>
                    </a:extLst>
                  </a:tr>
                  <a:tr h="320934">
                    <a:tc>
                      <a:txBody>
                        <a:bodyPr/>
                        <a:lstStyle/>
                        <a:p>
                          <a:pPr algn="ctr" fontAlgn="ctr"/>
                          <a:r>
                            <a:rPr lang="en-US" sz="1600" u="none" strike="noStrike" dirty="0">
                              <a:effectLst/>
                            </a:rPr>
                            <a:t>CH₄</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 klbf</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17.2189</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5.2884</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15.15</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8.37</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399</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220</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645995915"/>
                      </a:ext>
                    </a:extLst>
                  </a:tr>
                  <a:tr h="320934">
                    <a:tc>
                      <a:txBody>
                        <a:bodyPr/>
                        <a:lstStyle/>
                        <a:p>
                          <a:pPr algn="ctr" fontAlgn="ctr"/>
                          <a:r>
                            <a:rPr lang="en-US" sz="1600" u="none" strike="noStrike" dirty="0">
                              <a:effectLst/>
                            </a:rPr>
                            <a:t>CH₄</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330 MW</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13.4818</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8.5418</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22.9</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12.92</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386</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217</a:t>
                          </a:r>
                          <a:endParaRPr lang="en-US" sz="16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709375080"/>
                      </a:ext>
                    </a:extLst>
                  </a:tr>
                </a:tbl>
              </a:graphicData>
            </a:graphic>
          </p:graphicFrame>
        </mc:Choice>
        <mc:Fallback>
          <p:graphicFrame>
            <p:nvGraphicFramePr>
              <p:cNvPr id="12" name="Table 11">
                <a:extLst>
                  <a:ext uri="{FF2B5EF4-FFF2-40B4-BE49-F238E27FC236}">
                    <a16:creationId xmlns:a16="http://schemas.microsoft.com/office/drawing/2014/main" id="{B6F45E40-CF3D-A1F9-738B-AB59B854C759}"/>
                  </a:ext>
                </a:extLst>
              </p:cNvPr>
              <p:cNvGraphicFramePr>
                <a:graphicFrameLocks noGrp="1"/>
              </p:cNvGraphicFramePr>
              <p:nvPr>
                <p:extLst>
                  <p:ext uri="{D42A27DB-BD31-4B8C-83A1-F6EECF244321}">
                    <p14:modId xmlns:p14="http://schemas.microsoft.com/office/powerpoint/2010/main" val="1753274337"/>
                  </p:ext>
                </p:extLst>
              </p:nvPr>
            </p:nvGraphicFramePr>
            <p:xfrm>
              <a:off x="1378111" y="3551027"/>
              <a:ext cx="9168300" cy="2248675"/>
            </p:xfrm>
            <a:graphic>
              <a:graphicData uri="http://schemas.openxmlformats.org/drawingml/2006/table">
                <a:tbl>
                  <a:tblPr firstRow="1" firstCol="1">
                    <a:tableStyleId>{5C22544A-7EE6-4342-B048-85BDC9FD1C3A}</a:tableStyleId>
                  </a:tblPr>
                  <a:tblGrid>
                    <a:gridCol w="1302732">
                      <a:extLst>
                        <a:ext uri="{9D8B030D-6E8A-4147-A177-3AD203B41FA5}">
                          <a16:colId xmlns:a16="http://schemas.microsoft.com/office/drawing/2014/main" val="3436455561"/>
                        </a:ext>
                      </a:extLst>
                    </a:gridCol>
                    <a:gridCol w="958332">
                      <a:extLst>
                        <a:ext uri="{9D8B030D-6E8A-4147-A177-3AD203B41FA5}">
                          <a16:colId xmlns:a16="http://schemas.microsoft.com/office/drawing/2014/main" val="3457063684"/>
                        </a:ext>
                      </a:extLst>
                    </a:gridCol>
                    <a:gridCol w="975492">
                      <a:extLst>
                        <a:ext uri="{9D8B030D-6E8A-4147-A177-3AD203B41FA5}">
                          <a16:colId xmlns:a16="http://schemas.microsoft.com/office/drawing/2014/main" val="2489492136"/>
                        </a:ext>
                      </a:extLst>
                    </a:gridCol>
                    <a:gridCol w="1455576">
                      <a:extLst>
                        <a:ext uri="{9D8B030D-6E8A-4147-A177-3AD203B41FA5}">
                          <a16:colId xmlns:a16="http://schemas.microsoft.com/office/drawing/2014/main" val="1807500644"/>
                        </a:ext>
                      </a:extLst>
                    </a:gridCol>
                    <a:gridCol w="1175656">
                      <a:extLst>
                        <a:ext uri="{9D8B030D-6E8A-4147-A177-3AD203B41FA5}">
                          <a16:colId xmlns:a16="http://schemas.microsoft.com/office/drawing/2014/main" val="1866619269"/>
                        </a:ext>
                      </a:extLst>
                    </a:gridCol>
                    <a:gridCol w="1399592">
                      <a:extLst>
                        <a:ext uri="{9D8B030D-6E8A-4147-A177-3AD203B41FA5}">
                          <a16:colId xmlns:a16="http://schemas.microsoft.com/office/drawing/2014/main" val="2249029162"/>
                        </a:ext>
                      </a:extLst>
                    </a:gridCol>
                    <a:gridCol w="858417">
                      <a:extLst>
                        <a:ext uri="{9D8B030D-6E8A-4147-A177-3AD203B41FA5}">
                          <a16:colId xmlns:a16="http://schemas.microsoft.com/office/drawing/2014/main" val="358149509"/>
                        </a:ext>
                      </a:extLst>
                    </a:gridCol>
                    <a:gridCol w="1042503">
                      <a:extLst>
                        <a:ext uri="{9D8B030D-6E8A-4147-A177-3AD203B41FA5}">
                          <a16:colId xmlns:a16="http://schemas.microsoft.com/office/drawing/2014/main" val="3594174371"/>
                        </a:ext>
                      </a:extLst>
                    </a:gridCol>
                  </a:tblGrid>
                  <a:tr h="644005">
                    <a:tc>
                      <a:txBody>
                        <a:bodyPr/>
                        <a:lstStyle/>
                        <a:p>
                          <a:pPr algn="ctr" fontAlgn="ctr"/>
                          <a:r>
                            <a:rPr lang="en-US" sz="1600" u="none" strike="noStrike">
                              <a:effectLst/>
                            </a:rPr>
                            <a:t>Propellant</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Test Case</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endParaRPr lang="en-US"/>
                        </a:p>
                      </a:txBody>
                      <a:tcPr marL="9525" marR="9525" marT="9525" marB="0" anchor="ctr">
                        <a:blipFill>
                          <a:blip r:embed="rId2"/>
                          <a:stretch>
                            <a:fillRect l="-232500" t="-943" r="-611250" b="-262264"/>
                          </a:stretch>
                        </a:blipFill>
                      </a:tcPr>
                    </a:tc>
                    <a:tc>
                      <a:txBody>
                        <a:bodyPr/>
                        <a:lstStyle/>
                        <a:p>
                          <a:pPr algn="ctr" fontAlgn="ctr"/>
                          <a:r>
                            <a:rPr lang="en-US" sz="1600" u="none" strike="noStrike">
                              <a:effectLst/>
                            </a:rPr>
                            <a:t>Supplemental Heat (MW)</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Thrust Ref (klbf)</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Thrust </a:t>
                          </a:r>
                          <a:r>
                            <a:rPr lang="en-US" sz="1600" u="none" strike="noStrike" dirty="0" err="1">
                              <a:effectLst/>
                            </a:rPr>
                            <a:t>Trunc</a:t>
                          </a:r>
                          <a:r>
                            <a:rPr lang="en-US" sz="1600" u="none" strike="noStrike" dirty="0">
                              <a:effectLst/>
                            </a:rPr>
                            <a:t> (</a:t>
                          </a:r>
                          <a:r>
                            <a:rPr lang="en-US" sz="1600" u="none" strike="noStrike" dirty="0" err="1">
                              <a:effectLst/>
                            </a:rPr>
                            <a:t>klbf</a:t>
                          </a:r>
                          <a:r>
                            <a:rPr lang="en-US" sz="1600" u="none" strike="noStrike" dirty="0">
                              <a:effectLst/>
                            </a:rPr>
                            <a:t>)</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Isp Ref (s)</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Isp Trunc (s)</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861302794"/>
                      </a:ext>
                    </a:extLst>
                  </a:tr>
                  <a:tr h="320934">
                    <a:tc>
                      <a:txBody>
                        <a:bodyPr/>
                        <a:lstStyle/>
                        <a:p>
                          <a:pPr algn="ctr" fontAlgn="ctr"/>
                          <a:r>
                            <a:rPr lang="en-US" sz="1600" u="none" strike="noStrike" dirty="0">
                              <a:effectLst/>
                            </a:rPr>
                            <a:t>H₂</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15 </a:t>
                          </a:r>
                          <a:r>
                            <a:rPr lang="en-US" sz="1600" u="none" strike="noStrike" dirty="0" err="1">
                              <a:effectLst/>
                            </a:rPr>
                            <a:t>klbf</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2.2823</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4.5796</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15.18</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10.46</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903</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622</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9987381"/>
                      </a:ext>
                    </a:extLst>
                  </a:tr>
                  <a:tr h="320934">
                    <a:tc>
                      <a:txBody>
                        <a:bodyPr/>
                        <a:lstStyle/>
                        <a:p>
                          <a:pPr algn="ctr" fontAlgn="ctr"/>
                          <a:r>
                            <a:rPr lang="en-US" sz="1600" u="none" strike="noStrike" dirty="0">
                              <a:effectLst/>
                            </a:rPr>
                            <a:t>NH₃</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 klbf</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19.5723</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1.1934</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15.23</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8.87</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353</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206</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588120075"/>
                      </a:ext>
                    </a:extLst>
                  </a:tr>
                  <a:tr h="320934">
                    <a:tc>
                      <a:txBody>
                        <a:bodyPr/>
                        <a:lstStyle/>
                        <a:p>
                          <a:pPr algn="ctr" fontAlgn="ctr"/>
                          <a:r>
                            <a:rPr lang="en-US" sz="1600" u="none" strike="noStrike" dirty="0">
                              <a:effectLst/>
                            </a:rPr>
                            <a:t>NH₃</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330 MW</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35.0828</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2.4912</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26.32</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15.62</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341</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202</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666888188"/>
                      </a:ext>
                    </a:extLst>
                  </a:tr>
                  <a:tr h="320934">
                    <a:tc>
                      <a:txBody>
                        <a:bodyPr/>
                        <a:lstStyle/>
                        <a:p>
                          <a:pPr algn="ctr" fontAlgn="ctr"/>
                          <a:r>
                            <a:rPr lang="en-US" sz="1600" u="none" strike="noStrike" dirty="0">
                              <a:effectLst/>
                            </a:rPr>
                            <a:t>CH₄</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15 klbf</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17.2189</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5.2884</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15.15</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8.37</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399</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220</a:t>
                          </a:r>
                          <a:endParaRPr lang="en-US" sz="1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645995915"/>
                      </a:ext>
                    </a:extLst>
                  </a:tr>
                  <a:tr h="320934">
                    <a:tc>
                      <a:txBody>
                        <a:bodyPr/>
                        <a:lstStyle/>
                        <a:p>
                          <a:pPr algn="ctr" fontAlgn="ctr"/>
                          <a:r>
                            <a:rPr lang="en-US" sz="1600" u="none" strike="noStrike" dirty="0">
                              <a:effectLst/>
                            </a:rPr>
                            <a:t>CH₄</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330 MW</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13.4818</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8.5418</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a:effectLst/>
                            </a:rPr>
                            <a:t>22.9</a:t>
                          </a:r>
                          <a:endParaRPr lang="en-US" sz="1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12.92</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386</a:t>
                          </a:r>
                          <a:endParaRPr lang="en-US" sz="1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US" sz="1600" u="none" strike="noStrike" dirty="0">
                              <a:effectLst/>
                            </a:rPr>
                            <a:t>217</a:t>
                          </a:r>
                          <a:endParaRPr lang="en-US" sz="16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709375080"/>
                      </a:ext>
                    </a:extLst>
                  </a:tr>
                </a:tbl>
              </a:graphicData>
            </a:graphic>
          </p:graphicFrame>
        </mc:Fallback>
      </mc:AlternateContent>
      <p:sp>
        <p:nvSpPr>
          <p:cNvPr id="14" name="Rectangle: Rounded Corners 13">
            <a:extLst>
              <a:ext uri="{FF2B5EF4-FFF2-40B4-BE49-F238E27FC236}">
                <a16:creationId xmlns:a16="http://schemas.microsoft.com/office/drawing/2014/main" id="{8561C1C9-A0A9-66B3-122C-5794873251E5}"/>
              </a:ext>
            </a:extLst>
          </p:cNvPr>
          <p:cNvSpPr/>
          <p:nvPr/>
        </p:nvSpPr>
        <p:spPr>
          <a:xfrm>
            <a:off x="1987419" y="5926137"/>
            <a:ext cx="8173617" cy="8876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Methane’s super‑critical behavior sets the upper bound on pre‑heater power and thus dictates the electrical, cooling, and safety infrastructure for the Gen‑1 NTP ground‑test facility.</a:t>
            </a:r>
          </a:p>
        </p:txBody>
      </p:sp>
    </p:spTree>
    <p:extLst>
      <p:ext uri="{BB962C8B-B14F-4D97-AF65-F5344CB8AC3E}">
        <p14:creationId xmlns:p14="http://schemas.microsoft.com/office/powerpoint/2010/main" val="307422336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F723-D5E2-2B70-ECBE-B77B9437DA37}"/>
              </a:ext>
            </a:extLst>
          </p:cNvPr>
          <p:cNvSpPr>
            <a:spLocks noGrp="1"/>
          </p:cNvSpPr>
          <p:nvPr>
            <p:ph type="title"/>
          </p:nvPr>
        </p:nvSpPr>
        <p:spPr/>
        <p:txBody>
          <a:bodyPr/>
          <a:lstStyle/>
          <a:p>
            <a:r>
              <a:rPr lang="en-US" b="1" dirty="0"/>
              <a:t>Facility Readiness → Phased Test Campaign</a:t>
            </a:r>
          </a:p>
        </p:txBody>
      </p:sp>
      <p:sp>
        <p:nvSpPr>
          <p:cNvPr id="3" name="Content Placeholder 2">
            <a:extLst>
              <a:ext uri="{FF2B5EF4-FFF2-40B4-BE49-F238E27FC236}">
                <a16:creationId xmlns:a16="http://schemas.microsoft.com/office/drawing/2014/main" id="{6B120F22-B590-5551-BC82-6D6888F6F1FF}"/>
              </a:ext>
            </a:extLst>
          </p:cNvPr>
          <p:cNvSpPr>
            <a:spLocks noGrp="1"/>
          </p:cNvSpPr>
          <p:nvPr>
            <p:ph idx="1"/>
          </p:nvPr>
        </p:nvSpPr>
        <p:spPr>
          <a:xfrm>
            <a:off x="87927" y="1383586"/>
            <a:ext cx="6956685" cy="4751387"/>
          </a:xfrm>
        </p:spPr>
        <p:txBody>
          <a:bodyPr/>
          <a:lstStyle/>
          <a:p>
            <a:pPr>
              <a:lnSpc>
                <a:spcPct val="100000"/>
              </a:lnSpc>
              <a:spcBef>
                <a:spcPts val="600"/>
              </a:spcBef>
            </a:pPr>
            <a:r>
              <a:rPr lang="en-US" sz="1800" b="1" dirty="0"/>
              <a:t>Legacy instrumentation baseline: </a:t>
            </a:r>
            <a:r>
              <a:rPr lang="en-US" sz="1800" dirty="0"/>
              <a:t>XE‑Prime (SPEAR) experience in turbomachinery bootstrapping, longevity, and restart defines today’s sensor suite and acceptance criteria for Gen‑1 validation ​</a:t>
            </a:r>
          </a:p>
          <a:p>
            <a:pPr>
              <a:lnSpc>
                <a:spcPct val="100000"/>
              </a:lnSpc>
              <a:spcBef>
                <a:spcPts val="600"/>
              </a:spcBef>
            </a:pPr>
            <a:r>
              <a:rPr lang="en-US" sz="1800" b="1" dirty="0"/>
              <a:t>SMART subscale to full‑scale bridge: </a:t>
            </a:r>
            <a:r>
              <a:rPr lang="en-US" sz="1800" dirty="0"/>
              <a:t>Prior component trials at the Subscale Maturation of Advanced Reactor Technologies facility feed into the new ground stand, which combines the HFS exhaust‑capture loop and MW‑class pre‑heater to satisfy modern safety regulations</a:t>
            </a:r>
          </a:p>
          <a:p>
            <a:pPr>
              <a:lnSpc>
                <a:spcPct val="100000"/>
              </a:lnSpc>
              <a:spcBef>
                <a:spcPts val="600"/>
              </a:spcBef>
            </a:pPr>
            <a:r>
              <a:rPr lang="en-US" sz="1800" b="1" dirty="0"/>
              <a:t>Two‑engine strategy: </a:t>
            </a:r>
            <a:r>
              <a:rPr lang="en-US" sz="1800" dirty="0"/>
              <a:t>Engine 1 executes Conservative → Balanced → Aggressive phases, is disassembled for forensics, and informs upgrades; Engine 2 performs flight‑like Full tests with multiple restarts ​</a:t>
            </a:r>
          </a:p>
          <a:p>
            <a:pPr>
              <a:lnSpc>
                <a:spcPct val="100000"/>
              </a:lnSpc>
              <a:spcBef>
                <a:spcPts val="600"/>
              </a:spcBef>
            </a:pPr>
            <a:r>
              <a:rPr lang="en-US" sz="1800" b="1" dirty="0"/>
              <a:t>Structured risk‑retirement: </a:t>
            </a:r>
            <a:r>
              <a:rPr lang="en-US" sz="1800" dirty="0"/>
              <a:t>Power, temperature, and flow are increased in four controlled steps, gathering flight‑representative data at each stage while keeping regulatory margins intact </a:t>
            </a:r>
          </a:p>
        </p:txBody>
      </p:sp>
      <p:sp>
        <p:nvSpPr>
          <p:cNvPr id="4" name="Text Placeholder 3">
            <a:extLst>
              <a:ext uri="{FF2B5EF4-FFF2-40B4-BE49-F238E27FC236}">
                <a16:creationId xmlns:a16="http://schemas.microsoft.com/office/drawing/2014/main" id="{40364D6E-30AF-0AC5-0D72-CE8DC658D18B}"/>
              </a:ext>
            </a:extLst>
          </p:cNvPr>
          <p:cNvSpPr>
            <a:spLocks noGrp="1"/>
          </p:cNvSpPr>
          <p:nvPr>
            <p:ph type="body" sz="quarter" idx="10"/>
          </p:nvPr>
        </p:nvSpPr>
        <p:spPr/>
        <p:txBody>
          <a:bodyPr/>
          <a:lstStyle/>
          <a:p>
            <a:r>
              <a:rPr lang="en-US" sz="1600" dirty="0"/>
              <a:t>Linking SPEAR heritage and SMART data to the Gen‑1 Concept of Operations</a:t>
            </a:r>
            <a:endParaRPr lang="en-US" sz="2000" dirty="0"/>
          </a:p>
        </p:txBody>
      </p:sp>
      <p:sp>
        <p:nvSpPr>
          <p:cNvPr id="6" name="Rectangle: Rounded Corners 5">
            <a:extLst>
              <a:ext uri="{FF2B5EF4-FFF2-40B4-BE49-F238E27FC236}">
                <a16:creationId xmlns:a16="http://schemas.microsoft.com/office/drawing/2014/main" id="{858FD959-07AD-481C-770C-5C557E12913F}"/>
              </a:ext>
            </a:extLst>
          </p:cNvPr>
          <p:cNvSpPr/>
          <p:nvPr/>
        </p:nvSpPr>
        <p:spPr>
          <a:xfrm>
            <a:off x="7044612" y="4471579"/>
            <a:ext cx="5143436" cy="12849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Validated facility capabilities and historic test knowledge converge to support a four‑phase </a:t>
            </a:r>
            <a:r>
              <a:rPr lang="en-US" i="1" dirty="0" err="1"/>
              <a:t>ConOps</a:t>
            </a:r>
            <a:r>
              <a:rPr lang="en-US" i="1" dirty="0"/>
              <a:t> that incrementally qualifies the Gen‑1 NTP engine for flight readiness.</a:t>
            </a:r>
          </a:p>
        </p:txBody>
      </p:sp>
      <p:pic>
        <p:nvPicPr>
          <p:cNvPr id="7" name="Picture 6">
            <a:extLst>
              <a:ext uri="{FF2B5EF4-FFF2-40B4-BE49-F238E27FC236}">
                <a16:creationId xmlns:a16="http://schemas.microsoft.com/office/drawing/2014/main" id="{D6BB2DB8-7568-2B20-C67C-A1D55A251541}"/>
              </a:ext>
            </a:extLst>
          </p:cNvPr>
          <p:cNvPicPr>
            <a:picLocks noChangeAspect="1"/>
          </p:cNvPicPr>
          <p:nvPr/>
        </p:nvPicPr>
        <p:blipFill>
          <a:blip r:embed="rId2"/>
          <a:stretch>
            <a:fillRect/>
          </a:stretch>
        </p:blipFill>
        <p:spPr>
          <a:xfrm>
            <a:off x="6960637" y="1479709"/>
            <a:ext cx="5231363" cy="2613446"/>
          </a:xfrm>
          <a:prstGeom prst="rect">
            <a:avLst/>
          </a:prstGeom>
        </p:spPr>
      </p:pic>
    </p:spTree>
    <p:extLst>
      <p:ext uri="{BB962C8B-B14F-4D97-AF65-F5344CB8AC3E}">
        <p14:creationId xmlns:p14="http://schemas.microsoft.com/office/powerpoint/2010/main" val="47453347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F723-D5E2-2B70-ECBE-B77B9437DA37}"/>
              </a:ext>
            </a:extLst>
          </p:cNvPr>
          <p:cNvSpPr>
            <a:spLocks noGrp="1"/>
          </p:cNvSpPr>
          <p:nvPr>
            <p:ph type="title"/>
          </p:nvPr>
        </p:nvSpPr>
        <p:spPr/>
        <p:txBody>
          <a:bodyPr/>
          <a:lstStyle/>
          <a:p>
            <a:r>
              <a:rPr lang="en-US" b="1" dirty="0"/>
              <a:t>Illustrative Phased Ground‑Test </a:t>
            </a:r>
            <a:r>
              <a:rPr lang="en-US" b="1" dirty="0" err="1"/>
              <a:t>ConOps</a:t>
            </a:r>
            <a:endParaRPr lang="en-US" b="1" dirty="0"/>
          </a:p>
        </p:txBody>
      </p:sp>
      <p:sp>
        <p:nvSpPr>
          <p:cNvPr id="3" name="Content Placeholder 2">
            <a:extLst>
              <a:ext uri="{FF2B5EF4-FFF2-40B4-BE49-F238E27FC236}">
                <a16:creationId xmlns:a16="http://schemas.microsoft.com/office/drawing/2014/main" id="{6B120F22-B590-5551-BC82-6D6888F6F1FF}"/>
              </a:ext>
            </a:extLst>
          </p:cNvPr>
          <p:cNvSpPr>
            <a:spLocks noGrp="1"/>
          </p:cNvSpPr>
          <p:nvPr>
            <p:ph idx="1"/>
          </p:nvPr>
        </p:nvSpPr>
        <p:spPr>
          <a:xfrm>
            <a:off x="0" y="1287463"/>
            <a:ext cx="6220946" cy="5057353"/>
          </a:xfrm>
        </p:spPr>
        <p:txBody>
          <a:bodyPr/>
          <a:lstStyle/>
          <a:p>
            <a:pPr>
              <a:lnSpc>
                <a:spcPct val="100000"/>
              </a:lnSpc>
              <a:spcBef>
                <a:spcPts val="600"/>
              </a:spcBef>
            </a:pPr>
            <a:r>
              <a:rPr lang="en-US" sz="1800" b="1" dirty="0"/>
              <a:t>Conservative test: </a:t>
            </a:r>
            <a:r>
              <a:rPr lang="en-US" sz="1800" dirty="0"/>
              <a:t>low temperature, full flow, minimal power—basic functionality and sensor checkout with near‑zero hardware wear. ​</a:t>
            </a:r>
          </a:p>
          <a:p>
            <a:pPr>
              <a:lnSpc>
                <a:spcPct val="100000"/>
              </a:lnSpc>
              <a:spcBef>
                <a:spcPts val="600"/>
              </a:spcBef>
            </a:pPr>
            <a:r>
              <a:rPr lang="en-US" sz="1800" b="1" dirty="0"/>
              <a:t>Balanced test: </a:t>
            </a:r>
            <a:r>
              <a:rPr lang="en-US" sz="1800" dirty="0"/>
              <a:t>50% power/pressure/temperature hold confirms turbomachinery start‑up and control logic while keeping fuel burn‑up low. ​</a:t>
            </a:r>
          </a:p>
          <a:p>
            <a:pPr>
              <a:lnSpc>
                <a:spcPct val="100000"/>
              </a:lnSpc>
              <a:spcBef>
                <a:spcPts val="600"/>
              </a:spcBef>
            </a:pPr>
            <a:r>
              <a:rPr lang="en-US" sz="1800" b="1" dirty="0"/>
              <a:t>Aggressive test: </a:t>
            </a:r>
            <a:r>
              <a:rPr lang="en-US" sz="1800" dirty="0"/>
              <a:t>full design temperature at SMART‑limited power and reduced flow intentionally stresses fuel and structure to map degradation limits. ​</a:t>
            </a:r>
          </a:p>
          <a:p>
            <a:pPr>
              <a:lnSpc>
                <a:spcPct val="100000"/>
              </a:lnSpc>
              <a:spcBef>
                <a:spcPts val="600"/>
              </a:spcBef>
            </a:pPr>
            <a:r>
              <a:rPr lang="en-US" sz="1800" b="1" dirty="0"/>
              <a:t>Full test: </a:t>
            </a:r>
            <a:r>
              <a:rPr lang="en-US" sz="1800" dirty="0"/>
              <a:t>100 % flight point (optionally skip 50 % hold) delivers thrust, Isp, and restart data for final qualification. ​</a:t>
            </a:r>
          </a:p>
          <a:p>
            <a:pPr>
              <a:lnSpc>
                <a:spcPct val="100000"/>
              </a:lnSpc>
              <a:spcBef>
                <a:spcPts val="600"/>
              </a:spcBef>
            </a:pPr>
            <a:r>
              <a:rPr lang="en-US" sz="1800" b="1" dirty="0"/>
              <a:t>Sequence: </a:t>
            </a:r>
            <a:r>
              <a:rPr lang="en-US" sz="1800" dirty="0"/>
              <a:t>Conservative → Balanced → Aggressive → Full provides stepwise risk retirement; data from each phase feeds modifications before the next, protecting hardware and meeting safety margins. </a:t>
            </a:r>
          </a:p>
        </p:txBody>
      </p:sp>
      <p:sp>
        <p:nvSpPr>
          <p:cNvPr id="4" name="Text Placeholder 3">
            <a:extLst>
              <a:ext uri="{FF2B5EF4-FFF2-40B4-BE49-F238E27FC236}">
                <a16:creationId xmlns:a16="http://schemas.microsoft.com/office/drawing/2014/main" id="{40364D6E-30AF-0AC5-0D72-CE8DC658D18B}"/>
              </a:ext>
            </a:extLst>
          </p:cNvPr>
          <p:cNvSpPr>
            <a:spLocks noGrp="1"/>
          </p:cNvSpPr>
          <p:nvPr>
            <p:ph type="body" sz="quarter" idx="10"/>
          </p:nvPr>
        </p:nvSpPr>
        <p:spPr/>
        <p:txBody>
          <a:bodyPr/>
          <a:lstStyle/>
          <a:p>
            <a:r>
              <a:rPr lang="en-US" sz="2000" dirty="0"/>
              <a:t>One possible phased sequence—not prescriptive.</a:t>
            </a:r>
          </a:p>
        </p:txBody>
      </p:sp>
      <p:sp>
        <p:nvSpPr>
          <p:cNvPr id="6" name="Rectangle: Rounded Corners 5">
            <a:extLst>
              <a:ext uri="{FF2B5EF4-FFF2-40B4-BE49-F238E27FC236}">
                <a16:creationId xmlns:a16="http://schemas.microsoft.com/office/drawing/2014/main" id="{19B62CDD-76DE-C599-44C0-77D6BA6245BA}"/>
              </a:ext>
            </a:extLst>
          </p:cNvPr>
          <p:cNvSpPr/>
          <p:nvPr/>
        </p:nvSpPr>
        <p:spPr>
          <a:xfrm>
            <a:off x="6475445" y="5134568"/>
            <a:ext cx="5716554" cy="108177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This illustrative four‑step sequence incrementally raises test stressors to capture flight‑like data while maintaining safety margins; alternative </a:t>
            </a:r>
            <a:r>
              <a:rPr lang="en-US" i="1" dirty="0" err="1"/>
              <a:t>ConOps</a:t>
            </a:r>
            <a:r>
              <a:rPr lang="en-US" i="1" dirty="0"/>
              <a:t> can be tailored as program needs evolve.</a:t>
            </a:r>
          </a:p>
        </p:txBody>
      </p:sp>
      <p:grpSp>
        <p:nvGrpSpPr>
          <p:cNvPr id="13" name="Group 12">
            <a:extLst>
              <a:ext uri="{FF2B5EF4-FFF2-40B4-BE49-F238E27FC236}">
                <a16:creationId xmlns:a16="http://schemas.microsoft.com/office/drawing/2014/main" id="{989275BC-2701-9140-0B40-674749CBD99C}"/>
              </a:ext>
            </a:extLst>
          </p:cNvPr>
          <p:cNvGrpSpPr/>
          <p:nvPr/>
        </p:nvGrpSpPr>
        <p:grpSpPr>
          <a:xfrm>
            <a:off x="6220946" y="1395253"/>
            <a:ext cx="5971053" cy="3683812"/>
            <a:chOff x="6220946" y="1395253"/>
            <a:chExt cx="5971053" cy="3683812"/>
          </a:xfrm>
        </p:grpSpPr>
        <p:pic>
          <p:nvPicPr>
            <p:cNvPr id="9" name="Picture 8">
              <a:extLst>
                <a:ext uri="{FF2B5EF4-FFF2-40B4-BE49-F238E27FC236}">
                  <a16:creationId xmlns:a16="http://schemas.microsoft.com/office/drawing/2014/main" id="{2B21CF88-9D1E-A605-BDEF-B3CBEF2152A4}"/>
                </a:ext>
              </a:extLst>
            </p:cNvPr>
            <p:cNvPicPr>
              <a:picLocks noChangeAspect="1"/>
            </p:cNvPicPr>
            <p:nvPr/>
          </p:nvPicPr>
          <p:blipFill rotWithShape="1">
            <a:blip r:embed="rId2"/>
            <a:srcRect t="51537" r="8486" b="6511"/>
            <a:stretch/>
          </p:blipFill>
          <p:spPr bwMode="auto">
            <a:xfrm>
              <a:off x="8965214" y="1410121"/>
              <a:ext cx="3226785" cy="1785763"/>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B044FD8E-562F-0A4B-E291-D7015B3BD992}"/>
                </a:ext>
              </a:extLst>
            </p:cNvPr>
            <p:cNvPicPr>
              <a:picLocks noChangeAspect="1"/>
            </p:cNvPicPr>
            <p:nvPr/>
          </p:nvPicPr>
          <p:blipFill rotWithShape="1">
            <a:blip r:embed="rId3"/>
            <a:srcRect t="51336" r="8581" b="6185"/>
            <a:stretch/>
          </p:blipFill>
          <p:spPr bwMode="auto">
            <a:xfrm>
              <a:off x="8978218" y="3268909"/>
              <a:ext cx="3213781" cy="1810156"/>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2B21CF88-9D1E-A605-BDEF-B3CBEF2152A4}"/>
                </a:ext>
              </a:extLst>
            </p:cNvPr>
            <p:cNvPicPr>
              <a:picLocks noChangeAspect="1"/>
            </p:cNvPicPr>
            <p:nvPr/>
          </p:nvPicPr>
          <p:blipFill rotWithShape="1">
            <a:blip r:embed="rId2"/>
            <a:srcRect t="3828" r="8487" b="54220"/>
            <a:stretch/>
          </p:blipFill>
          <p:spPr bwMode="auto">
            <a:xfrm>
              <a:off x="6220946" y="1395253"/>
              <a:ext cx="3236439" cy="1791106"/>
            </a:xfrm>
            <a:prstGeom prst="rect">
              <a:avLst/>
            </a:prstGeom>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B044FD8E-562F-0A4B-E291-D7015B3BD992}"/>
                </a:ext>
              </a:extLst>
            </p:cNvPr>
            <p:cNvPicPr>
              <a:picLocks noChangeAspect="1"/>
            </p:cNvPicPr>
            <p:nvPr/>
          </p:nvPicPr>
          <p:blipFill rotWithShape="1">
            <a:blip r:embed="rId3"/>
            <a:srcRect t="3419" r="8581" b="54102"/>
            <a:stretch/>
          </p:blipFill>
          <p:spPr bwMode="auto">
            <a:xfrm>
              <a:off x="6220946" y="3249005"/>
              <a:ext cx="3236439" cy="1822917"/>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03573788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F723-D5E2-2B70-ECBE-B77B9437DA37}"/>
              </a:ext>
            </a:extLst>
          </p:cNvPr>
          <p:cNvSpPr>
            <a:spLocks noGrp="1"/>
          </p:cNvSpPr>
          <p:nvPr>
            <p:ph type="title"/>
          </p:nvPr>
        </p:nvSpPr>
        <p:spPr/>
        <p:txBody>
          <a:bodyPr/>
          <a:lstStyle/>
          <a:p>
            <a:r>
              <a:rPr lang="en-US" b="1" dirty="0"/>
              <a:t>Illustrative Two-Engine Test Campaign</a:t>
            </a:r>
          </a:p>
        </p:txBody>
      </p:sp>
      <p:sp>
        <p:nvSpPr>
          <p:cNvPr id="3" name="Content Placeholder 2">
            <a:extLst>
              <a:ext uri="{FF2B5EF4-FFF2-40B4-BE49-F238E27FC236}">
                <a16:creationId xmlns:a16="http://schemas.microsoft.com/office/drawing/2014/main" id="{6B120F22-B590-5551-BC82-6D6888F6F1FF}"/>
              </a:ext>
            </a:extLst>
          </p:cNvPr>
          <p:cNvSpPr>
            <a:spLocks noGrp="1"/>
          </p:cNvSpPr>
          <p:nvPr>
            <p:ph idx="1"/>
          </p:nvPr>
        </p:nvSpPr>
        <p:spPr>
          <a:xfrm>
            <a:off x="619573" y="1287463"/>
            <a:ext cx="10952854" cy="5057353"/>
          </a:xfrm>
        </p:spPr>
        <p:txBody>
          <a:bodyPr/>
          <a:lstStyle/>
          <a:p>
            <a:pPr>
              <a:lnSpc>
                <a:spcPct val="100000"/>
              </a:lnSpc>
              <a:spcBef>
                <a:spcPts val="600"/>
              </a:spcBef>
            </a:pPr>
            <a:r>
              <a:rPr lang="en-US" sz="1800" dirty="0"/>
              <a:t>First test engine undergoes a series of tests in a test campaign followed by disassembly:</a:t>
            </a:r>
          </a:p>
          <a:p>
            <a:pPr>
              <a:lnSpc>
                <a:spcPct val="100000"/>
              </a:lnSpc>
              <a:spcBef>
                <a:spcPts val="600"/>
              </a:spcBef>
            </a:pPr>
            <a:endParaRPr lang="en-US" sz="1800" dirty="0"/>
          </a:p>
          <a:p>
            <a:pPr>
              <a:lnSpc>
                <a:spcPct val="100000"/>
              </a:lnSpc>
              <a:spcBef>
                <a:spcPts val="600"/>
              </a:spcBef>
            </a:pPr>
            <a:endParaRPr lang="en-US" sz="1800" dirty="0"/>
          </a:p>
          <a:p>
            <a:pPr>
              <a:lnSpc>
                <a:spcPct val="100000"/>
              </a:lnSpc>
              <a:spcBef>
                <a:spcPts val="600"/>
              </a:spcBef>
            </a:pPr>
            <a:endParaRPr lang="en-US" sz="1800" dirty="0"/>
          </a:p>
          <a:p>
            <a:pPr>
              <a:lnSpc>
                <a:spcPct val="100000"/>
              </a:lnSpc>
              <a:spcBef>
                <a:spcPts val="600"/>
              </a:spcBef>
            </a:pPr>
            <a:endParaRPr lang="en-US" sz="1800" dirty="0"/>
          </a:p>
          <a:p>
            <a:pPr marL="0" indent="0">
              <a:lnSpc>
                <a:spcPct val="100000"/>
              </a:lnSpc>
              <a:spcBef>
                <a:spcPts val="600"/>
              </a:spcBef>
              <a:buNone/>
            </a:pPr>
            <a:endParaRPr lang="en-US" sz="1800" dirty="0"/>
          </a:p>
          <a:p>
            <a:pPr>
              <a:lnSpc>
                <a:spcPct val="100000"/>
              </a:lnSpc>
              <a:spcBef>
                <a:spcPts val="600"/>
              </a:spcBef>
            </a:pPr>
            <a:r>
              <a:rPr lang="en-US" sz="1800" dirty="0"/>
              <a:t>The second series of tests is based on results and lessons learned from the previous test campaign.</a:t>
            </a:r>
          </a:p>
          <a:p>
            <a:pPr>
              <a:lnSpc>
                <a:spcPct val="100000"/>
              </a:lnSpc>
              <a:spcBef>
                <a:spcPts val="600"/>
              </a:spcBef>
            </a:pPr>
            <a:r>
              <a:rPr lang="en-US" sz="1800" dirty="0"/>
              <a:t>Here, a series of multiple full burns are demonstrated along with multiple restarts to simulate the CONOPS during an actual mission.</a:t>
            </a:r>
          </a:p>
          <a:p>
            <a:pPr>
              <a:lnSpc>
                <a:spcPct val="100000"/>
              </a:lnSpc>
              <a:spcBef>
                <a:spcPts val="600"/>
              </a:spcBef>
            </a:pPr>
            <a:endParaRPr lang="en-US" sz="1800" dirty="0"/>
          </a:p>
        </p:txBody>
      </p:sp>
      <p:sp>
        <p:nvSpPr>
          <p:cNvPr id="4" name="Text Placeholder 3">
            <a:extLst>
              <a:ext uri="{FF2B5EF4-FFF2-40B4-BE49-F238E27FC236}">
                <a16:creationId xmlns:a16="http://schemas.microsoft.com/office/drawing/2014/main" id="{40364D6E-30AF-0AC5-0D72-CE8DC658D18B}"/>
              </a:ext>
            </a:extLst>
          </p:cNvPr>
          <p:cNvSpPr>
            <a:spLocks noGrp="1"/>
          </p:cNvSpPr>
          <p:nvPr>
            <p:ph type="body" sz="quarter" idx="10"/>
          </p:nvPr>
        </p:nvSpPr>
        <p:spPr/>
        <p:txBody>
          <a:bodyPr/>
          <a:lstStyle/>
          <a:p>
            <a:r>
              <a:rPr lang="en-US" sz="2000" dirty="0"/>
              <a:t>Two engines, four phases—stepwise risk retirement to flight‑level proof.</a:t>
            </a:r>
          </a:p>
        </p:txBody>
      </p:sp>
      <p:sp>
        <p:nvSpPr>
          <p:cNvPr id="6" name="Rectangle: Rounded Corners 5">
            <a:extLst>
              <a:ext uri="{FF2B5EF4-FFF2-40B4-BE49-F238E27FC236}">
                <a16:creationId xmlns:a16="http://schemas.microsoft.com/office/drawing/2014/main" id="{19B62CDD-76DE-C599-44C0-77D6BA6245BA}"/>
              </a:ext>
            </a:extLst>
          </p:cNvPr>
          <p:cNvSpPr/>
          <p:nvPr/>
        </p:nvSpPr>
        <p:spPr>
          <a:xfrm>
            <a:off x="1986612" y="6214056"/>
            <a:ext cx="8218776" cy="544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This two‑step, two‑engine campaign pairs early forensic insight with flight‑like validation, maximizing data quality while safeguarding schedule and hardware.</a:t>
            </a:r>
          </a:p>
        </p:txBody>
      </p:sp>
      <p:grpSp>
        <p:nvGrpSpPr>
          <p:cNvPr id="5" name="Group 4">
            <a:extLst>
              <a:ext uri="{FF2B5EF4-FFF2-40B4-BE49-F238E27FC236}">
                <a16:creationId xmlns:a16="http://schemas.microsoft.com/office/drawing/2014/main" id="{1D97F55B-C443-A0E6-AFDE-9F03358AF3FA}"/>
              </a:ext>
            </a:extLst>
          </p:cNvPr>
          <p:cNvGrpSpPr/>
          <p:nvPr/>
        </p:nvGrpSpPr>
        <p:grpSpPr>
          <a:xfrm>
            <a:off x="762332" y="1676936"/>
            <a:ext cx="9513844" cy="1647237"/>
            <a:chOff x="389108" y="1505167"/>
            <a:chExt cx="9513844" cy="1647237"/>
          </a:xfrm>
        </p:grpSpPr>
        <p:sp>
          <p:nvSpPr>
            <p:cNvPr id="7" name="Rectangle: Rounded Corners 6">
              <a:extLst>
                <a:ext uri="{FF2B5EF4-FFF2-40B4-BE49-F238E27FC236}">
                  <a16:creationId xmlns:a16="http://schemas.microsoft.com/office/drawing/2014/main" id="{8B01A653-4830-8150-D306-452271B7760A}"/>
                </a:ext>
              </a:extLst>
            </p:cNvPr>
            <p:cNvSpPr/>
            <p:nvPr/>
          </p:nvSpPr>
          <p:spPr>
            <a:xfrm>
              <a:off x="713232" y="1508761"/>
              <a:ext cx="1700784" cy="6217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Conservative</a:t>
              </a:r>
            </a:p>
          </p:txBody>
        </p:sp>
        <p:sp>
          <p:nvSpPr>
            <p:cNvPr id="12" name="Arrow: Right 11">
              <a:extLst>
                <a:ext uri="{FF2B5EF4-FFF2-40B4-BE49-F238E27FC236}">
                  <a16:creationId xmlns:a16="http://schemas.microsoft.com/office/drawing/2014/main" id="{9BA0C80F-F404-64C0-FAAA-B6E8BAC49C43}"/>
                </a:ext>
              </a:extLst>
            </p:cNvPr>
            <p:cNvSpPr/>
            <p:nvPr/>
          </p:nvSpPr>
          <p:spPr>
            <a:xfrm>
              <a:off x="2414016" y="1650493"/>
              <a:ext cx="795528" cy="33832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B40ECCD2-8255-1E57-30A1-39F2373A69E8}"/>
                </a:ext>
              </a:extLst>
            </p:cNvPr>
            <p:cNvSpPr/>
            <p:nvPr/>
          </p:nvSpPr>
          <p:spPr>
            <a:xfrm>
              <a:off x="3209544" y="1508761"/>
              <a:ext cx="1700784" cy="621792"/>
            </a:xfrm>
            <a:prstGeom prst="round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Balanced</a:t>
              </a:r>
            </a:p>
          </p:txBody>
        </p:sp>
        <p:sp>
          <p:nvSpPr>
            <p:cNvPr id="15" name="Arrow: Right 14">
              <a:extLst>
                <a:ext uri="{FF2B5EF4-FFF2-40B4-BE49-F238E27FC236}">
                  <a16:creationId xmlns:a16="http://schemas.microsoft.com/office/drawing/2014/main" id="{5C7781F9-E65C-670B-69D5-E67A063DFBB1}"/>
                </a:ext>
              </a:extLst>
            </p:cNvPr>
            <p:cNvSpPr/>
            <p:nvPr/>
          </p:nvSpPr>
          <p:spPr>
            <a:xfrm>
              <a:off x="4910328" y="1650493"/>
              <a:ext cx="795528" cy="33832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E55002C1-7693-638D-30E5-5FD5BB0CC2FB}"/>
                </a:ext>
              </a:extLst>
            </p:cNvPr>
            <p:cNvSpPr/>
            <p:nvPr/>
          </p:nvSpPr>
          <p:spPr>
            <a:xfrm>
              <a:off x="5705856" y="1508761"/>
              <a:ext cx="1700784" cy="621792"/>
            </a:xfrm>
            <a:prstGeom prst="roundRect">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Aggressive</a:t>
              </a:r>
            </a:p>
          </p:txBody>
        </p:sp>
        <p:sp>
          <p:nvSpPr>
            <p:cNvPr id="17" name="Arrow: Right 16">
              <a:extLst>
                <a:ext uri="{FF2B5EF4-FFF2-40B4-BE49-F238E27FC236}">
                  <a16:creationId xmlns:a16="http://schemas.microsoft.com/office/drawing/2014/main" id="{77051BB4-EEE5-37DC-EF8E-74C181FE9D90}"/>
                </a:ext>
              </a:extLst>
            </p:cNvPr>
            <p:cNvSpPr/>
            <p:nvPr/>
          </p:nvSpPr>
          <p:spPr>
            <a:xfrm>
              <a:off x="7406640" y="1650493"/>
              <a:ext cx="795528" cy="33832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354CB4E0-9D93-B1B4-0A18-56CD195B8EB9}"/>
                </a:ext>
              </a:extLst>
            </p:cNvPr>
            <p:cNvPicPr>
              <a:picLocks noChangeAspect="1"/>
            </p:cNvPicPr>
            <p:nvPr/>
          </p:nvPicPr>
          <p:blipFill rotWithShape="1">
            <a:blip r:embed="rId2"/>
            <a:srcRect l="-1360" t="6423" r="8819" b="57561"/>
            <a:stretch/>
          </p:blipFill>
          <p:spPr>
            <a:xfrm>
              <a:off x="389108" y="2167746"/>
              <a:ext cx="2004774" cy="941831"/>
            </a:xfrm>
            <a:prstGeom prst="rect">
              <a:avLst/>
            </a:prstGeom>
          </p:spPr>
        </p:pic>
        <p:pic>
          <p:nvPicPr>
            <p:cNvPr id="19" name="Picture 18">
              <a:extLst>
                <a:ext uri="{FF2B5EF4-FFF2-40B4-BE49-F238E27FC236}">
                  <a16:creationId xmlns:a16="http://schemas.microsoft.com/office/drawing/2014/main" id="{FD298D7C-897F-B3B1-21C3-9C4A6688EBDB}"/>
                </a:ext>
              </a:extLst>
            </p:cNvPr>
            <p:cNvPicPr>
              <a:picLocks noChangeAspect="1"/>
            </p:cNvPicPr>
            <p:nvPr/>
          </p:nvPicPr>
          <p:blipFill rotWithShape="1">
            <a:blip r:embed="rId2"/>
            <a:srcRect t="54357" r="8487" b="10964"/>
            <a:stretch/>
          </p:blipFill>
          <p:spPr>
            <a:xfrm>
              <a:off x="2905554" y="2167835"/>
              <a:ext cx="2004774" cy="917067"/>
            </a:xfrm>
            <a:prstGeom prst="rect">
              <a:avLst/>
            </a:prstGeom>
          </p:spPr>
        </p:pic>
        <p:pic>
          <p:nvPicPr>
            <p:cNvPr id="20" name="Picture 19">
              <a:extLst>
                <a:ext uri="{FF2B5EF4-FFF2-40B4-BE49-F238E27FC236}">
                  <a16:creationId xmlns:a16="http://schemas.microsoft.com/office/drawing/2014/main" id="{8A4806CF-92DE-A831-CF1F-F5E1EAC71710}"/>
                </a:ext>
              </a:extLst>
            </p:cNvPr>
            <p:cNvPicPr>
              <a:picLocks noChangeAspect="1"/>
            </p:cNvPicPr>
            <p:nvPr/>
          </p:nvPicPr>
          <p:blipFill rotWithShape="1">
            <a:blip r:embed="rId3"/>
            <a:srcRect t="6919" r="8581" b="56808"/>
            <a:stretch/>
          </p:blipFill>
          <p:spPr>
            <a:xfrm>
              <a:off x="5401866" y="2187886"/>
              <a:ext cx="2004774" cy="964518"/>
            </a:xfrm>
            <a:prstGeom prst="rect">
              <a:avLst/>
            </a:prstGeom>
          </p:spPr>
        </p:pic>
        <p:sp>
          <p:nvSpPr>
            <p:cNvPr id="21" name="Rectangle: Rounded Corners 20">
              <a:extLst>
                <a:ext uri="{FF2B5EF4-FFF2-40B4-BE49-F238E27FC236}">
                  <a16:creationId xmlns:a16="http://schemas.microsoft.com/office/drawing/2014/main" id="{22B72D4C-FABD-AEBB-810C-8C2B43A3D708}"/>
                </a:ext>
              </a:extLst>
            </p:cNvPr>
            <p:cNvSpPr/>
            <p:nvPr/>
          </p:nvSpPr>
          <p:spPr>
            <a:xfrm>
              <a:off x="8202168" y="1505167"/>
              <a:ext cx="1700784" cy="621792"/>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Disassembly</a:t>
              </a:r>
            </a:p>
          </p:txBody>
        </p:sp>
      </p:grpSp>
      <p:grpSp>
        <p:nvGrpSpPr>
          <p:cNvPr id="22" name="Group 21">
            <a:extLst>
              <a:ext uri="{FF2B5EF4-FFF2-40B4-BE49-F238E27FC236}">
                <a16:creationId xmlns:a16="http://schemas.microsoft.com/office/drawing/2014/main" id="{4DDDB959-FD3A-2E91-58E8-6A462C5CCD87}"/>
              </a:ext>
            </a:extLst>
          </p:cNvPr>
          <p:cNvGrpSpPr/>
          <p:nvPr/>
        </p:nvGrpSpPr>
        <p:grpSpPr>
          <a:xfrm>
            <a:off x="323988" y="4454024"/>
            <a:ext cx="11248439" cy="1604178"/>
            <a:chOff x="389108" y="4655816"/>
            <a:chExt cx="11248439" cy="1604178"/>
          </a:xfrm>
        </p:grpSpPr>
        <p:sp>
          <p:nvSpPr>
            <p:cNvPr id="23" name="Rectangle: Rounded Corners 22">
              <a:extLst>
                <a:ext uri="{FF2B5EF4-FFF2-40B4-BE49-F238E27FC236}">
                  <a16:creationId xmlns:a16="http://schemas.microsoft.com/office/drawing/2014/main" id="{AFDF33D8-3B90-6294-A169-1CDB0A3E3D40}"/>
                </a:ext>
              </a:extLst>
            </p:cNvPr>
            <p:cNvSpPr/>
            <p:nvPr/>
          </p:nvSpPr>
          <p:spPr>
            <a:xfrm>
              <a:off x="9936763" y="4655816"/>
              <a:ext cx="1700784" cy="621792"/>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Retirement/ Disassembly</a:t>
              </a:r>
            </a:p>
          </p:txBody>
        </p:sp>
        <p:pic>
          <p:nvPicPr>
            <p:cNvPr id="24" name="Picture 23">
              <a:extLst>
                <a:ext uri="{FF2B5EF4-FFF2-40B4-BE49-F238E27FC236}">
                  <a16:creationId xmlns:a16="http://schemas.microsoft.com/office/drawing/2014/main" id="{93C45C87-B076-87A6-45AA-3B9F47001F23}"/>
                </a:ext>
              </a:extLst>
            </p:cNvPr>
            <p:cNvPicPr>
              <a:picLocks noChangeAspect="1"/>
            </p:cNvPicPr>
            <p:nvPr/>
          </p:nvPicPr>
          <p:blipFill rotWithShape="1">
            <a:blip r:embed="rId3"/>
            <a:srcRect t="54369" r="8581" b="10638"/>
            <a:stretch/>
          </p:blipFill>
          <p:spPr>
            <a:xfrm>
              <a:off x="389108" y="5315978"/>
              <a:ext cx="2034004" cy="944016"/>
            </a:xfrm>
            <a:prstGeom prst="rect">
              <a:avLst/>
            </a:prstGeom>
          </p:spPr>
        </p:pic>
        <p:sp>
          <p:nvSpPr>
            <p:cNvPr id="25" name="Rectangle: Rounded Corners 24">
              <a:extLst>
                <a:ext uri="{FF2B5EF4-FFF2-40B4-BE49-F238E27FC236}">
                  <a16:creationId xmlns:a16="http://schemas.microsoft.com/office/drawing/2014/main" id="{66C65844-6C55-9280-AD5A-9755C952FCCC}"/>
                </a:ext>
              </a:extLst>
            </p:cNvPr>
            <p:cNvSpPr/>
            <p:nvPr/>
          </p:nvSpPr>
          <p:spPr>
            <a:xfrm>
              <a:off x="713232" y="4658868"/>
              <a:ext cx="1700784" cy="62179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Full Burn 1</a:t>
              </a:r>
            </a:p>
          </p:txBody>
        </p:sp>
        <p:sp>
          <p:nvSpPr>
            <p:cNvPr id="26" name="Arrow: Right 25">
              <a:extLst>
                <a:ext uri="{FF2B5EF4-FFF2-40B4-BE49-F238E27FC236}">
                  <a16:creationId xmlns:a16="http://schemas.microsoft.com/office/drawing/2014/main" id="{A32D8256-EFFD-6CB8-4C05-F667C5BD3ECD}"/>
                </a:ext>
              </a:extLst>
            </p:cNvPr>
            <p:cNvSpPr/>
            <p:nvPr/>
          </p:nvSpPr>
          <p:spPr>
            <a:xfrm>
              <a:off x="2414016" y="4800600"/>
              <a:ext cx="795528" cy="33832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BB25257-5685-01C7-CB51-8E8C4AD1E3E6}"/>
                </a:ext>
              </a:extLst>
            </p:cNvPr>
            <p:cNvSpPr/>
            <p:nvPr/>
          </p:nvSpPr>
          <p:spPr>
            <a:xfrm>
              <a:off x="3209544" y="4658868"/>
              <a:ext cx="1700784" cy="621792"/>
            </a:xfrm>
            <a:prstGeom prst="roundRect">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Full Burn 2</a:t>
              </a:r>
            </a:p>
          </p:txBody>
        </p:sp>
        <p:sp>
          <p:nvSpPr>
            <p:cNvPr id="28" name="Arrow: Right 27">
              <a:extLst>
                <a:ext uri="{FF2B5EF4-FFF2-40B4-BE49-F238E27FC236}">
                  <a16:creationId xmlns:a16="http://schemas.microsoft.com/office/drawing/2014/main" id="{D26E6981-BC88-BA89-2B90-77928527131D}"/>
                </a:ext>
              </a:extLst>
            </p:cNvPr>
            <p:cNvSpPr/>
            <p:nvPr/>
          </p:nvSpPr>
          <p:spPr>
            <a:xfrm>
              <a:off x="4910328" y="4800600"/>
              <a:ext cx="795528" cy="33832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8521BFD0-09E7-C315-C152-96BC2A789354}"/>
                </a:ext>
              </a:extLst>
            </p:cNvPr>
            <p:cNvSpPr/>
            <p:nvPr/>
          </p:nvSpPr>
          <p:spPr>
            <a:xfrm>
              <a:off x="5780563" y="4882132"/>
              <a:ext cx="169164" cy="1691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63164A61-92C9-CF2B-DBE6-D6F65087CAED}"/>
                </a:ext>
              </a:extLst>
            </p:cNvPr>
            <p:cNvSpPr/>
            <p:nvPr/>
          </p:nvSpPr>
          <p:spPr>
            <a:xfrm>
              <a:off x="6088915" y="4882132"/>
              <a:ext cx="169164" cy="1691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B36FF5AB-1F69-7E86-CFC4-F6B8EA45304B}"/>
                </a:ext>
              </a:extLst>
            </p:cNvPr>
            <p:cNvSpPr/>
            <p:nvPr/>
          </p:nvSpPr>
          <p:spPr>
            <a:xfrm>
              <a:off x="6397267" y="4882132"/>
              <a:ext cx="169164" cy="1691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Arrow: Right 31">
              <a:extLst>
                <a:ext uri="{FF2B5EF4-FFF2-40B4-BE49-F238E27FC236}">
                  <a16:creationId xmlns:a16="http://schemas.microsoft.com/office/drawing/2014/main" id="{48976D86-3E8E-850A-52AF-7460458DBC2D}"/>
                </a:ext>
              </a:extLst>
            </p:cNvPr>
            <p:cNvSpPr/>
            <p:nvPr/>
          </p:nvSpPr>
          <p:spPr>
            <a:xfrm>
              <a:off x="6642159" y="4797550"/>
              <a:ext cx="795528" cy="33832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AEB5C43C-C9F9-0BD9-1D48-764FF156CE11}"/>
                </a:ext>
              </a:extLst>
            </p:cNvPr>
            <p:cNvSpPr/>
            <p:nvPr/>
          </p:nvSpPr>
          <p:spPr>
            <a:xfrm>
              <a:off x="7436730" y="4655816"/>
              <a:ext cx="1700784" cy="621792"/>
            </a:xfrm>
            <a:prstGeom prst="roundRect">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Full Burn n</a:t>
              </a:r>
            </a:p>
          </p:txBody>
        </p:sp>
        <p:sp>
          <p:nvSpPr>
            <p:cNvPr id="34" name="Arrow: Right 33">
              <a:extLst>
                <a:ext uri="{FF2B5EF4-FFF2-40B4-BE49-F238E27FC236}">
                  <a16:creationId xmlns:a16="http://schemas.microsoft.com/office/drawing/2014/main" id="{3D94B357-755F-6ADE-9CDD-204EAA38E629}"/>
                </a:ext>
              </a:extLst>
            </p:cNvPr>
            <p:cNvSpPr/>
            <p:nvPr/>
          </p:nvSpPr>
          <p:spPr>
            <a:xfrm>
              <a:off x="9136557" y="4797548"/>
              <a:ext cx="795528" cy="338328"/>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722277C8-E67D-B26B-3D3C-672744EEB007}"/>
                </a:ext>
              </a:extLst>
            </p:cNvPr>
            <p:cNvPicPr>
              <a:picLocks noChangeAspect="1"/>
            </p:cNvPicPr>
            <p:nvPr/>
          </p:nvPicPr>
          <p:blipFill rotWithShape="1">
            <a:blip r:embed="rId3"/>
            <a:srcRect t="54369" r="8581" b="10638"/>
            <a:stretch/>
          </p:blipFill>
          <p:spPr>
            <a:xfrm>
              <a:off x="2876324" y="5309553"/>
              <a:ext cx="2034004" cy="944016"/>
            </a:xfrm>
            <a:prstGeom prst="rect">
              <a:avLst/>
            </a:prstGeom>
          </p:spPr>
        </p:pic>
        <p:pic>
          <p:nvPicPr>
            <p:cNvPr id="36" name="Picture 35">
              <a:extLst>
                <a:ext uri="{FF2B5EF4-FFF2-40B4-BE49-F238E27FC236}">
                  <a16:creationId xmlns:a16="http://schemas.microsoft.com/office/drawing/2014/main" id="{06B4B137-BFB9-C61B-85E1-2E77B7C9E6EB}"/>
                </a:ext>
              </a:extLst>
            </p:cNvPr>
            <p:cNvPicPr>
              <a:picLocks noChangeAspect="1"/>
            </p:cNvPicPr>
            <p:nvPr/>
          </p:nvPicPr>
          <p:blipFill rotWithShape="1">
            <a:blip r:embed="rId3"/>
            <a:srcRect t="54369" r="8581" b="10638"/>
            <a:stretch/>
          </p:blipFill>
          <p:spPr>
            <a:xfrm>
              <a:off x="7102553" y="5310479"/>
              <a:ext cx="2034004" cy="944016"/>
            </a:xfrm>
            <a:prstGeom prst="rect">
              <a:avLst/>
            </a:prstGeom>
          </p:spPr>
        </p:pic>
      </p:grpSp>
    </p:spTree>
    <p:extLst>
      <p:ext uri="{BB962C8B-B14F-4D97-AF65-F5344CB8AC3E}">
        <p14:creationId xmlns:p14="http://schemas.microsoft.com/office/powerpoint/2010/main" val="56599981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F723-D5E2-2B70-ECBE-B77B9437DA37}"/>
              </a:ext>
            </a:extLst>
          </p:cNvPr>
          <p:cNvSpPr>
            <a:spLocks noGrp="1"/>
          </p:cNvSpPr>
          <p:nvPr>
            <p:ph type="title"/>
          </p:nvPr>
        </p:nvSpPr>
        <p:spPr/>
        <p:txBody>
          <a:bodyPr/>
          <a:lstStyle/>
          <a:p>
            <a:r>
              <a:rPr lang="en-US" b="1" dirty="0"/>
              <a:t>Conclusions and Future Work</a:t>
            </a:r>
          </a:p>
        </p:txBody>
      </p:sp>
      <p:sp>
        <p:nvSpPr>
          <p:cNvPr id="3" name="Content Placeholder 2">
            <a:extLst>
              <a:ext uri="{FF2B5EF4-FFF2-40B4-BE49-F238E27FC236}">
                <a16:creationId xmlns:a16="http://schemas.microsoft.com/office/drawing/2014/main" id="{6B120F22-B590-5551-BC82-6D6888F6F1FF}"/>
              </a:ext>
            </a:extLst>
          </p:cNvPr>
          <p:cNvSpPr>
            <a:spLocks noGrp="1"/>
          </p:cNvSpPr>
          <p:nvPr>
            <p:ph idx="1"/>
          </p:nvPr>
        </p:nvSpPr>
        <p:spPr>
          <a:xfrm>
            <a:off x="498475" y="1362108"/>
            <a:ext cx="11619268" cy="4866118"/>
          </a:xfrm>
        </p:spPr>
        <p:txBody>
          <a:bodyPr/>
          <a:lstStyle/>
          <a:p>
            <a:pPr marL="0" indent="0">
              <a:lnSpc>
                <a:spcPct val="100000"/>
              </a:lnSpc>
              <a:spcBef>
                <a:spcPts val="600"/>
              </a:spcBef>
              <a:buNone/>
            </a:pPr>
            <a:r>
              <a:rPr lang="en-US" sz="2000" b="1" dirty="0"/>
              <a:t>Conclusions</a:t>
            </a:r>
          </a:p>
          <a:p>
            <a:pPr>
              <a:lnSpc>
                <a:spcPct val="100000"/>
              </a:lnSpc>
              <a:spcBef>
                <a:spcPts val="600"/>
              </a:spcBef>
            </a:pPr>
            <a:r>
              <a:rPr lang="en-US" sz="1800" b="1" dirty="0"/>
              <a:t>HPRT + Pre‑heater feasibility: </a:t>
            </a:r>
            <a:r>
              <a:rPr lang="en-US" sz="1800" dirty="0"/>
              <a:t>The High‑Pressure Real‑Time exhaust loop, combined with a 1‑ 9 MW electric </a:t>
            </a:r>
            <a:r>
              <a:rPr lang="en-US" sz="1800" dirty="0" err="1"/>
              <a:t>Airtorch</a:t>
            </a:r>
            <a:r>
              <a:rPr lang="en-US" sz="1800" dirty="0"/>
              <a:t>, restores flight‑like enthalpy at 1.7–2 MPa while fully containing fission products.​</a:t>
            </a:r>
          </a:p>
          <a:p>
            <a:pPr>
              <a:lnSpc>
                <a:spcPct val="100000"/>
              </a:lnSpc>
              <a:spcBef>
                <a:spcPts val="600"/>
              </a:spcBef>
            </a:pPr>
            <a:r>
              <a:rPr lang="en-US" sz="1800" b="1" dirty="0"/>
              <a:t>Propellant envelope: </a:t>
            </a:r>
            <a:r>
              <a:rPr lang="en-US" sz="1800" dirty="0"/>
              <a:t>Hydrogen, ammonia, and methane expander cycles all meet ground constraints; methane sets the worst‑case 8.5 MW heat load owing to its super‑critical transition.​</a:t>
            </a:r>
          </a:p>
          <a:p>
            <a:pPr>
              <a:lnSpc>
                <a:spcPct val="100000"/>
              </a:lnSpc>
              <a:spcBef>
                <a:spcPts val="600"/>
              </a:spcBef>
            </a:pPr>
            <a:r>
              <a:rPr lang="en-US" sz="1800" b="1" dirty="0"/>
              <a:t>Four‑phase </a:t>
            </a:r>
            <a:r>
              <a:rPr lang="en-US" sz="1800" b="1" dirty="0" err="1"/>
              <a:t>ConOps</a:t>
            </a:r>
            <a:r>
              <a:rPr lang="en-US" sz="1800" b="1" dirty="0"/>
              <a:t>: </a:t>
            </a:r>
            <a:r>
              <a:rPr lang="en-US" sz="1800" dirty="0"/>
              <a:t>A Conservative → Balanced → Aggressive → Full sequence across two engines incrementally retires risk, echoing SPEAR heritage and informed by SMART sub‑scale data.​</a:t>
            </a:r>
          </a:p>
          <a:p>
            <a:pPr marL="0" indent="0">
              <a:lnSpc>
                <a:spcPct val="100000"/>
              </a:lnSpc>
              <a:spcBef>
                <a:spcPts val="600"/>
              </a:spcBef>
              <a:buNone/>
            </a:pPr>
            <a:r>
              <a:rPr lang="en-US" sz="2000" b="1" dirty="0"/>
              <a:t>Future Work</a:t>
            </a:r>
          </a:p>
          <a:p>
            <a:pPr>
              <a:lnSpc>
                <a:spcPct val="100000"/>
              </a:lnSpc>
              <a:spcBef>
                <a:spcPts val="600"/>
              </a:spcBef>
            </a:pPr>
            <a:r>
              <a:rPr lang="en-US" sz="1800" b="1" dirty="0"/>
              <a:t>Finalize HPRT hardware: </a:t>
            </a:r>
            <a:r>
              <a:rPr lang="en-US" sz="1800" dirty="0"/>
              <a:t>Select sorbate media for NH₃/CH₄, complete pressure‑drop and 10 MW electrical integration analyses.</a:t>
            </a:r>
          </a:p>
          <a:p>
            <a:pPr>
              <a:lnSpc>
                <a:spcPct val="100000"/>
              </a:lnSpc>
              <a:spcBef>
                <a:spcPts val="600"/>
              </a:spcBef>
            </a:pPr>
            <a:r>
              <a:rPr lang="en-US" sz="1800" b="1" dirty="0"/>
              <a:t>Methane‑specific testing: </a:t>
            </a:r>
            <a:r>
              <a:rPr lang="en-US" sz="1800" dirty="0"/>
              <a:t>Conduct regenerative‑channel heat‑transfer and pyrolysis experiments to pin down heater requirements.</a:t>
            </a:r>
          </a:p>
          <a:p>
            <a:pPr>
              <a:lnSpc>
                <a:spcPct val="100000"/>
              </a:lnSpc>
              <a:spcBef>
                <a:spcPts val="600"/>
              </a:spcBef>
            </a:pPr>
            <a:r>
              <a:rPr lang="en-US" sz="1800" b="1" dirty="0"/>
              <a:t>Facility &amp; schedule alignment: </a:t>
            </a:r>
            <a:r>
              <a:rPr lang="en-US" sz="1800" dirty="0"/>
              <a:t>Advance SMART combined‑effects fuel tests in parallel with full ground‑stand build and refine the campaign decision matrix to maintain the flight‑demo timeline.​</a:t>
            </a:r>
          </a:p>
        </p:txBody>
      </p:sp>
      <p:sp>
        <p:nvSpPr>
          <p:cNvPr id="4" name="Text Placeholder 3">
            <a:extLst>
              <a:ext uri="{FF2B5EF4-FFF2-40B4-BE49-F238E27FC236}">
                <a16:creationId xmlns:a16="http://schemas.microsoft.com/office/drawing/2014/main" id="{40364D6E-30AF-0AC5-0D72-CE8DC658D18B}"/>
              </a:ext>
            </a:extLst>
          </p:cNvPr>
          <p:cNvSpPr>
            <a:spLocks noGrp="1"/>
          </p:cNvSpPr>
          <p:nvPr>
            <p:ph type="body" sz="quarter" idx="10"/>
          </p:nvPr>
        </p:nvSpPr>
        <p:spPr/>
        <p:txBody>
          <a:bodyPr/>
          <a:lstStyle/>
          <a:p>
            <a:r>
              <a:rPr lang="en-US" sz="2000" dirty="0"/>
              <a:t>Contained ground‑test concept—critical next steps to flight qualification</a:t>
            </a:r>
          </a:p>
        </p:txBody>
      </p:sp>
      <p:sp>
        <p:nvSpPr>
          <p:cNvPr id="6" name="Rectangle: Rounded Corners 5">
            <a:extLst>
              <a:ext uri="{FF2B5EF4-FFF2-40B4-BE49-F238E27FC236}">
                <a16:creationId xmlns:a16="http://schemas.microsoft.com/office/drawing/2014/main" id="{19B62CDD-76DE-C599-44C0-77D6BA6245BA}"/>
              </a:ext>
            </a:extLst>
          </p:cNvPr>
          <p:cNvSpPr/>
          <p:nvPr/>
        </p:nvSpPr>
        <p:spPr>
          <a:xfrm>
            <a:off x="1995195" y="5926137"/>
            <a:ext cx="8201609" cy="8313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An HPRT‑based, MW‑pre‑heated, four‑phase campaign offers a practical, regulation‑ready route to qualify hydrogen‑, ammonia‑, and methane‑ NTP engines for Mars‑class missions.</a:t>
            </a:r>
          </a:p>
        </p:txBody>
      </p:sp>
    </p:spTree>
    <p:extLst>
      <p:ext uri="{BB962C8B-B14F-4D97-AF65-F5344CB8AC3E}">
        <p14:creationId xmlns:p14="http://schemas.microsoft.com/office/powerpoint/2010/main" val="304930669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69CDD53-89F1-BD52-3A36-208998447426}"/>
              </a:ext>
            </a:extLst>
          </p:cNvPr>
          <p:cNvSpPr>
            <a:spLocks noGrp="1"/>
          </p:cNvSpPr>
          <p:nvPr>
            <p:ph idx="1"/>
          </p:nvPr>
        </p:nvSpPr>
        <p:spPr>
          <a:xfrm>
            <a:off x="0" y="1425575"/>
            <a:ext cx="6096000" cy="4708525"/>
          </a:xfrm>
        </p:spPr>
        <p:txBody>
          <a:bodyPr anchor="t"/>
          <a:lstStyle/>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 	Robbins, W. H., and Finger, H. B., “An Historical Perspective of the NERVA Nuclear Rocket Engine Technology Program,” NASA Contractor Report NASA-CR-187154, Analytical Engineering Corporation, July 1991.</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[2] 	Kirk, W. L., “Nuclear Furnace-1 Test Report,” Technical Report LA5189MS, Los Alamos Scientific Laboratory, New Mexico, 1973.</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[3] 	Haslett, R. A., “Space Nuclear Thermal Propulsion Program Final Report,” Final Report PL-TR-95-1064, Phillips Laboratory, Space and Missiles Technology Directorate, Air Force Materiel Command, Kirtland Air Force Base, New Mexico, May 1995.</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[4] 	Sasmal, R., Holmes, L., Rector, J., and Neely, M., “Ground Test Technology Demonstration for Nuclear Thermal Propulsion Engines,” presented at the Nuclear and Emerging Technologies for Space (NETS 2023), Idaho Falls, ID, 2023. https://doi.org/10.13182/NETS23-41861</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[5] 	Nikitaeva, D., Smith, C. D., and Duchek, M., “Engine Cycle Comparison for Alternative Propellant Nuclear Thermal Propulsion Engines,” presented at the ASCEND 2023, Las Vegas, Nevada, 2023. https://doi.org/10.2514/6.2023-4715</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[6] 	Holmes, L., Neely, M., and Rector, James, “Nuclear Thermal Propulsion (CPT) Engine Ground Testing Status,” presented at the Nuclear Emerging Technologies for Space 2025, Huntsville, AL, 2025.</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[7] 	NERVA Test Operations, Jackass Flats, Nev. (USA), “XE-Prime EP-5C Full Power Test. SPEAR Report,” NTO-R--0171, 4234540, June 1969, p. NTO-R--0171, 4234540. https://doi.org/10.2172/4234540</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[8] 	Gustafson, J., </a:t>
            </a:r>
            <a:r>
              <a:rPr lang="en-US" sz="1100" dirty="0" err="1">
                <a:effectLst/>
                <a:latin typeface="Times New Roman" panose="02020603050405020304" pitchFamily="18" charset="0"/>
                <a:ea typeface="Times New Roman" panose="02020603050405020304" pitchFamily="18" charset="0"/>
              </a:rPr>
              <a:t>Kreicicki</a:t>
            </a:r>
            <a:r>
              <a:rPr lang="en-US" sz="1100" dirty="0">
                <a:effectLst/>
                <a:latin typeface="Times New Roman" panose="02020603050405020304" pitchFamily="18" charset="0"/>
                <a:ea typeface="Times New Roman" panose="02020603050405020304" pitchFamily="18" charset="0"/>
              </a:rPr>
              <a:t>, M., Swanson, R., </a:t>
            </a:r>
            <a:r>
              <a:rPr lang="en-US" sz="1100" dirty="0" err="1">
                <a:effectLst/>
                <a:latin typeface="Times New Roman" panose="02020603050405020304" pitchFamily="18" charset="0"/>
                <a:ea typeface="Times New Roman" panose="02020603050405020304" pitchFamily="18" charset="0"/>
              </a:rPr>
              <a:t>Zilka</a:t>
            </a:r>
            <a:r>
              <a:rPr lang="en-US" sz="1100" dirty="0">
                <a:effectLst/>
                <a:latin typeface="Times New Roman" panose="02020603050405020304" pitchFamily="18" charset="0"/>
                <a:ea typeface="Times New Roman" panose="02020603050405020304" pitchFamily="18" charset="0"/>
              </a:rPr>
              <a:t>, B., and Witter, J. K., “Space Nuclear Propulsion Fuel and Moderator Development Plan Conceptual Testing Reference Design,” presented at the Nuclear Emerging </a:t>
            </a:r>
            <a:r>
              <a:rPr lang="en-US" sz="1100" dirty="0" err="1">
                <a:effectLst/>
                <a:latin typeface="Times New Roman" panose="02020603050405020304" pitchFamily="18" charset="0"/>
                <a:ea typeface="Times New Roman" panose="02020603050405020304" pitchFamily="18" charset="0"/>
              </a:rPr>
              <a:t>Techologies</a:t>
            </a:r>
            <a:r>
              <a:rPr lang="en-US" sz="1100" dirty="0">
                <a:effectLst/>
                <a:latin typeface="Times New Roman" panose="02020603050405020304" pitchFamily="18" charset="0"/>
                <a:ea typeface="Times New Roman" panose="02020603050405020304" pitchFamily="18" charset="0"/>
              </a:rPr>
              <a:t> for Space, Virtual Event, 2021.</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[9] 	Burns, D., Lenox, K., O’Brien, R., </a:t>
            </a:r>
            <a:r>
              <a:rPr lang="en-US" sz="1100" dirty="0" err="1">
                <a:effectLst/>
                <a:latin typeface="Times New Roman" panose="02020603050405020304" pitchFamily="18" charset="0"/>
                <a:ea typeface="Times New Roman" panose="02020603050405020304" pitchFamily="18" charset="0"/>
              </a:rPr>
              <a:t>Rieco</a:t>
            </a:r>
            <a:r>
              <a:rPr lang="en-US" sz="1100" dirty="0">
                <a:effectLst/>
                <a:latin typeface="Times New Roman" panose="02020603050405020304" pitchFamily="18" charset="0"/>
                <a:ea typeface="Times New Roman" panose="02020603050405020304" pitchFamily="18" charset="0"/>
              </a:rPr>
              <a:t>, I., Palomares, K., </a:t>
            </a:r>
            <a:r>
              <a:rPr lang="en-US" sz="1100" dirty="0" err="1">
                <a:effectLst/>
                <a:latin typeface="Times New Roman" panose="02020603050405020304" pitchFamily="18" charset="0"/>
                <a:ea typeface="Times New Roman" panose="02020603050405020304" pitchFamily="18" charset="0"/>
              </a:rPr>
              <a:t>Searight</a:t>
            </a:r>
            <a:r>
              <a:rPr lang="en-US" sz="1100" dirty="0">
                <a:effectLst/>
                <a:latin typeface="Times New Roman" panose="02020603050405020304" pitchFamily="18" charset="0"/>
                <a:ea typeface="Times New Roman" panose="02020603050405020304" pitchFamily="18" charset="0"/>
              </a:rPr>
              <a:t>, W., </a:t>
            </a:r>
            <a:r>
              <a:rPr lang="en-US" sz="1100" dirty="0" err="1">
                <a:effectLst/>
                <a:latin typeface="Times New Roman" panose="02020603050405020304" pitchFamily="18" charset="0"/>
                <a:ea typeface="Times New Roman" panose="02020603050405020304" pitchFamily="18" charset="0"/>
              </a:rPr>
              <a:t>Todosow</a:t>
            </a:r>
            <a:r>
              <a:rPr lang="en-US" sz="1100" dirty="0">
                <a:effectLst/>
                <a:latin typeface="Times New Roman" panose="02020603050405020304" pitchFamily="18" charset="0"/>
                <a:ea typeface="Times New Roman" panose="02020603050405020304" pitchFamily="18" charset="0"/>
              </a:rPr>
              <a:t>, M., Werner, J., Blood, M., and Hill, A., “Options for Subscale Maturation of Advanced Reactor Technologies Testing for Nuclear Thermal Propulsion,” INL/RPT-22-65557, Idaho National Laboratory, Idaho Falls, ID, 2022.</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[10] 	</a:t>
            </a:r>
            <a:r>
              <a:rPr lang="en-US" sz="1100" dirty="0" err="1">
                <a:effectLst/>
                <a:latin typeface="Times New Roman" panose="02020603050405020304" pitchFamily="18" charset="0"/>
                <a:ea typeface="Times New Roman" panose="02020603050405020304" pitchFamily="18" charset="0"/>
              </a:rPr>
              <a:t>Linstrom</a:t>
            </a:r>
            <a:r>
              <a:rPr lang="en-US" sz="1100" dirty="0">
                <a:effectLst/>
                <a:latin typeface="Times New Roman" panose="02020603050405020304" pitchFamily="18" charset="0"/>
                <a:ea typeface="Times New Roman" panose="02020603050405020304" pitchFamily="18" charset="0"/>
              </a:rPr>
              <a:t>, P., “NIST Chemistry </a:t>
            </a:r>
            <a:r>
              <a:rPr lang="en-US" sz="1100" dirty="0" err="1">
                <a:effectLst/>
                <a:latin typeface="Times New Roman" panose="02020603050405020304" pitchFamily="18" charset="0"/>
                <a:ea typeface="Times New Roman" panose="02020603050405020304" pitchFamily="18" charset="0"/>
              </a:rPr>
              <a:t>WebBook</a:t>
            </a:r>
            <a:r>
              <a:rPr lang="en-US" sz="1100" dirty="0">
                <a:effectLst/>
                <a:latin typeface="Times New Roman" panose="02020603050405020304" pitchFamily="18" charset="0"/>
                <a:ea typeface="Times New Roman" panose="02020603050405020304" pitchFamily="18" charset="0"/>
              </a:rPr>
              <a:t>, NIST Standard Reference Database 69,” National Institute of Standards and Technology, 1997. https://doi.org/10.18434/T4D303</a:t>
            </a:r>
          </a:p>
        </p:txBody>
      </p:sp>
      <p:sp>
        <p:nvSpPr>
          <p:cNvPr id="7" name="Title 1">
            <a:extLst>
              <a:ext uri="{FF2B5EF4-FFF2-40B4-BE49-F238E27FC236}">
                <a16:creationId xmlns:a16="http://schemas.microsoft.com/office/drawing/2014/main" id="{4A405B06-C9E5-7D60-9302-4107CE88AB21}"/>
              </a:ext>
            </a:extLst>
          </p:cNvPr>
          <p:cNvSpPr>
            <a:spLocks noGrp="1"/>
          </p:cNvSpPr>
          <p:nvPr>
            <p:ph type="title"/>
          </p:nvPr>
        </p:nvSpPr>
        <p:spPr>
          <a:xfrm>
            <a:off x="498475" y="365126"/>
            <a:ext cx="11214100" cy="739774"/>
          </a:xfrm>
        </p:spPr>
        <p:txBody>
          <a:bodyPr/>
          <a:lstStyle/>
          <a:p>
            <a:pPr algn="ctr"/>
            <a:r>
              <a:rPr lang="en-US" b="1" dirty="0"/>
              <a:t>References</a:t>
            </a:r>
          </a:p>
        </p:txBody>
      </p:sp>
      <p:sp>
        <p:nvSpPr>
          <p:cNvPr id="2" name="Content Placeholder 4">
            <a:extLst>
              <a:ext uri="{FF2B5EF4-FFF2-40B4-BE49-F238E27FC236}">
                <a16:creationId xmlns:a16="http://schemas.microsoft.com/office/drawing/2014/main" id="{00DF6B6D-0E19-0A9A-936E-18737B83BB37}"/>
              </a:ext>
            </a:extLst>
          </p:cNvPr>
          <p:cNvSpPr txBox="1">
            <a:spLocks/>
          </p:cNvSpPr>
          <p:nvPr/>
        </p:nvSpPr>
        <p:spPr bwMode="auto">
          <a:xfrm>
            <a:off x="6096000" y="1425575"/>
            <a:ext cx="60960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5000"/>
              </a:lnSpc>
              <a:spcBef>
                <a:spcPts val="1800"/>
              </a:spcBef>
              <a:spcAft>
                <a:spcPct val="0"/>
              </a:spcAft>
              <a:buClr>
                <a:schemeClr val="tx1"/>
              </a:buClr>
              <a:buFont typeface="Arial" panose="020B0604020202020204" pitchFamily="34" charset="0"/>
              <a:buChar char="•"/>
              <a:defRPr lang="en-US" sz="2800" kern="1200">
                <a:solidFill>
                  <a:srgbClr val="000000"/>
                </a:solidFill>
                <a:effectLst/>
                <a:latin typeface="+mn-lt"/>
                <a:ea typeface="+mn-ea"/>
                <a:cs typeface="+mn-cs"/>
              </a:defRPr>
            </a:lvl1pPr>
            <a:lvl2pPr marL="685800" indent="-228600" algn="l" rtl="0" eaLnBrk="0" fontAlgn="base" hangingPunct="0">
              <a:lnSpc>
                <a:spcPct val="95000"/>
              </a:lnSpc>
              <a:spcBef>
                <a:spcPts val="200"/>
              </a:spcBef>
              <a:spcAft>
                <a:spcPct val="0"/>
              </a:spcAft>
              <a:buClr>
                <a:schemeClr val="tx2"/>
              </a:buClr>
              <a:buFont typeface="Arial" panose="020B0604020202020204" pitchFamily="34" charset="0"/>
              <a:buChar char="-"/>
              <a:defRPr lang="en-US" sz="2400" kern="1200">
                <a:solidFill>
                  <a:srgbClr val="000000"/>
                </a:solidFill>
                <a:effectLst/>
                <a:latin typeface="+mn-lt"/>
                <a:ea typeface="+mn-ea"/>
                <a:cs typeface="+mn-cs"/>
              </a:defRPr>
            </a:lvl2pPr>
            <a:lvl3pPr marL="1143000" indent="-228600" algn="l" rtl="0" eaLnBrk="0" fontAlgn="base" hangingPunct="0">
              <a:lnSpc>
                <a:spcPct val="95000"/>
              </a:lnSpc>
              <a:spcBef>
                <a:spcPts val="500"/>
              </a:spcBef>
              <a:spcAft>
                <a:spcPct val="0"/>
              </a:spcAft>
              <a:buClr>
                <a:schemeClr val="tx2"/>
              </a:buClr>
              <a:buFont typeface="Wingdings" panose="05000000000000000000" pitchFamily="2" charset="2"/>
              <a:buChar char="§"/>
              <a:defRPr lang="en-US" sz="2000" kern="1200">
                <a:solidFill>
                  <a:srgbClr val="000000"/>
                </a:solidFill>
                <a:effectLst/>
                <a:latin typeface="+mn-lt"/>
                <a:ea typeface="+mn-ea"/>
                <a:cs typeface="+mn-cs"/>
              </a:defRPr>
            </a:lvl3pPr>
            <a:lvl4pPr marL="1600200" indent="-228600" algn="l" rtl="0" eaLnBrk="0" fontAlgn="base" hangingPunct="0">
              <a:lnSpc>
                <a:spcPct val="95000"/>
              </a:lnSpc>
              <a:spcBef>
                <a:spcPts val="500"/>
              </a:spcBef>
              <a:spcAft>
                <a:spcPct val="0"/>
              </a:spcAft>
              <a:buClr>
                <a:schemeClr val="tx1"/>
              </a:buClr>
              <a:buFont typeface="Arial" panose="020B0604020202020204" pitchFamily="34" charset="0"/>
              <a:buChar char="•"/>
              <a:defRPr kern="1200">
                <a:solidFill>
                  <a:srgbClr val="000000"/>
                </a:solidFill>
                <a:effectLst/>
                <a:latin typeface="+mn-lt"/>
                <a:ea typeface="+mn-ea"/>
                <a:cs typeface="+mn-cs"/>
              </a:defRPr>
            </a:lvl4pPr>
            <a:lvl5pPr marL="2057400" indent="-228600" algn="l" rtl="0" eaLnBrk="0" fontAlgn="base" hangingPunct="0">
              <a:lnSpc>
                <a:spcPct val="95000"/>
              </a:lnSpc>
              <a:spcBef>
                <a:spcPts val="500"/>
              </a:spcBef>
              <a:spcAft>
                <a:spcPct val="0"/>
              </a:spcAft>
              <a:buClr>
                <a:schemeClr val="tx1"/>
              </a:buClr>
              <a:buFont typeface="Arial" panose="020B0604020202020204" pitchFamily="34" charset="0"/>
              <a:buChar char="•"/>
              <a:defRPr kern="1200">
                <a:solidFill>
                  <a:srgbClr val="000000"/>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[11] 	Nikitaeva, D., “Implications of Alternative In-Situ Propellants Used in Nuclear Thermal Propulsion Engines,” Dissertation. University of Alabama in Huntsville, Huntsville, AL, 2021.</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[12] 	Nikitaeva, D., and Thomas, D. L., “Alternative Propellant Nuclear Thermal Propulsion Engine Architectures,” Journal of Spacecraft and Rockets, 2022, pp. 1–11. https://doi.org/10.2514/1.A35289</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[13] 	Nikitaeva, D., Smith, C., D., and Duchek, M., “Methane-Based Nuclear Thermal Propulsion Engine Considerations,” presented at the Nuclear Emerging Technologies for Space 2025, Huntsville, AL, 2025.</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[14] 	Smith, C., Nikitaeva, D., Stonehill, J., and Duchek, M., “Reactor Parametric Assessments for Alternative Propellant Nuclear Thermal Propulsion Engines,” presented at the Nuclear and Emerging Technologies for Space (NETS 2023), Idaho Falls, ID, 2023. https://doi.org/10.13182/NETS23-41854</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[15] 	Nikitaeva, D., Stonehill, J., and Smith, C. D., “MINI-NOZZLES FOR INDIVIDUAL FUEL ELEMENTS FOR NUCLEAR THERMAL PROPULSION SYSTEMS,” JANNAF Paper 2024–0001EM, JANNAF Interagency Propulsion Committee, Oklahoma City, OK, May 2024.</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[16] 	Bell, I. H., </a:t>
            </a:r>
            <a:r>
              <a:rPr lang="en-US" sz="1100" dirty="0" err="1">
                <a:effectLst/>
                <a:latin typeface="Times New Roman" panose="02020603050405020304" pitchFamily="18" charset="0"/>
                <a:ea typeface="Times New Roman" panose="02020603050405020304" pitchFamily="18" charset="0"/>
              </a:rPr>
              <a:t>Wronski</a:t>
            </a:r>
            <a:r>
              <a:rPr lang="en-US" sz="1100" dirty="0">
                <a:effectLst/>
                <a:latin typeface="Times New Roman" panose="02020603050405020304" pitchFamily="18" charset="0"/>
                <a:ea typeface="Times New Roman" panose="02020603050405020304" pitchFamily="18" charset="0"/>
              </a:rPr>
              <a:t>, J., </a:t>
            </a:r>
            <a:r>
              <a:rPr lang="en-US" sz="1100" dirty="0" err="1">
                <a:effectLst/>
                <a:latin typeface="Times New Roman" panose="02020603050405020304" pitchFamily="18" charset="0"/>
                <a:ea typeface="Times New Roman" panose="02020603050405020304" pitchFamily="18" charset="0"/>
              </a:rPr>
              <a:t>Quoilin</a:t>
            </a:r>
            <a:r>
              <a:rPr lang="en-US" sz="1100" dirty="0">
                <a:effectLst/>
                <a:latin typeface="Times New Roman" panose="02020603050405020304" pitchFamily="18" charset="0"/>
                <a:ea typeface="Times New Roman" panose="02020603050405020304" pitchFamily="18" charset="0"/>
              </a:rPr>
              <a:t>, S., and </a:t>
            </a:r>
            <a:r>
              <a:rPr lang="en-US" sz="1100" dirty="0" err="1">
                <a:effectLst/>
                <a:latin typeface="Times New Roman" panose="02020603050405020304" pitchFamily="18" charset="0"/>
                <a:ea typeface="Times New Roman" panose="02020603050405020304" pitchFamily="18" charset="0"/>
              </a:rPr>
              <a:t>Lemort</a:t>
            </a:r>
            <a:r>
              <a:rPr lang="en-US" sz="1100" dirty="0">
                <a:effectLst/>
                <a:latin typeface="Times New Roman" panose="02020603050405020304" pitchFamily="18" charset="0"/>
                <a:ea typeface="Times New Roman" panose="02020603050405020304" pitchFamily="18" charset="0"/>
              </a:rPr>
              <a:t>, V., “Pure and Pseudo-Pure Fluid Thermophysical Property Evaluation and the Open-Source Thermophysical Property Library </a:t>
            </a:r>
            <a:r>
              <a:rPr lang="en-US" sz="1100" dirty="0" err="1">
                <a:effectLst/>
                <a:latin typeface="Times New Roman" panose="02020603050405020304" pitchFamily="18" charset="0"/>
                <a:ea typeface="Times New Roman" panose="02020603050405020304" pitchFamily="18" charset="0"/>
              </a:rPr>
              <a:t>CoolProp</a:t>
            </a:r>
            <a:r>
              <a:rPr lang="en-US" sz="1100" dirty="0">
                <a:effectLst/>
                <a:latin typeface="Times New Roman" panose="02020603050405020304" pitchFamily="18" charset="0"/>
                <a:ea typeface="Times New Roman" panose="02020603050405020304" pitchFamily="18" charset="0"/>
              </a:rPr>
              <a:t>,” Industrial &amp; Engineering Chemistry Research, Vol. 53, No. 6, 2014, pp. 2498–2508. https://doi.org/10.1021/ie4033999</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[17] 	</a:t>
            </a:r>
            <a:r>
              <a:rPr lang="en-US" sz="1100" dirty="0" err="1">
                <a:effectLst/>
                <a:latin typeface="Times New Roman" panose="02020603050405020304" pitchFamily="18" charset="0"/>
                <a:ea typeface="Times New Roman" panose="02020603050405020304" pitchFamily="18" charset="0"/>
              </a:rPr>
              <a:t>Micropyretics</a:t>
            </a:r>
            <a:r>
              <a:rPr lang="en-US" sz="1100" dirty="0">
                <a:effectLst/>
                <a:latin typeface="Times New Roman" panose="02020603050405020304" pitchFamily="18" charset="0"/>
                <a:ea typeface="Times New Roman" panose="02020603050405020304" pitchFamily="18" charset="0"/>
              </a:rPr>
              <a:t> Heaters International, “High-Pressure Electric </a:t>
            </a:r>
            <a:r>
              <a:rPr lang="en-US" sz="1100" dirty="0" err="1">
                <a:effectLst/>
                <a:latin typeface="Times New Roman" panose="02020603050405020304" pitchFamily="18" charset="0"/>
                <a:ea typeface="Times New Roman" panose="02020603050405020304" pitchFamily="18" charset="0"/>
              </a:rPr>
              <a:t>Airtorch</a:t>
            </a:r>
            <a:r>
              <a:rPr lang="en-US" sz="1100" dirty="0">
                <a:effectLst/>
                <a:latin typeface="Times New Roman" panose="02020603050405020304" pitchFamily="18" charset="0"/>
                <a:ea typeface="Times New Roman" panose="02020603050405020304" pitchFamily="18" charset="0"/>
              </a:rPr>
              <a:t>® Models.  GTA and GVTA Models with High-Pressure Enclosures.,” </a:t>
            </a:r>
            <a:r>
              <a:rPr lang="en-US" sz="1100" dirty="0" err="1">
                <a:effectLst/>
                <a:latin typeface="Times New Roman" panose="02020603050405020304" pitchFamily="18" charset="0"/>
                <a:ea typeface="Times New Roman" panose="02020603050405020304" pitchFamily="18" charset="0"/>
              </a:rPr>
              <a:t>Micropyretics</a:t>
            </a:r>
            <a:r>
              <a:rPr lang="en-US" sz="1100" dirty="0">
                <a:effectLst/>
                <a:latin typeface="Times New Roman" panose="02020603050405020304" pitchFamily="18" charset="0"/>
                <a:ea typeface="Times New Roman" panose="02020603050405020304" pitchFamily="18" charset="0"/>
              </a:rPr>
              <a:t> Heaters International, Cincinnati, OH.</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[18] 	Environmental Protection Agency, “Accident Prevention and Response Manual for Anhydrous Ammonia Refrigeration System Operators,” Environmental Protection Agency, 2024.</a:t>
            </a:r>
          </a:p>
          <a:p>
            <a:pPr marL="0" marR="0" indent="0">
              <a:spcBef>
                <a:spcPts val="0"/>
              </a:spcBef>
              <a:spcAft>
                <a:spcPts val="0"/>
              </a:spcAft>
              <a:buNone/>
            </a:pPr>
            <a:r>
              <a:rPr lang="en-US" sz="1100" dirty="0">
                <a:effectLst/>
                <a:latin typeface="Times New Roman" panose="02020603050405020304" pitchFamily="18" charset="0"/>
                <a:ea typeface="Times New Roman" panose="02020603050405020304" pitchFamily="18" charset="0"/>
              </a:rPr>
              <a:t>[19] 	Lutz, E., C., and Ames, D., E., “Space Nuclear Thermal Propulsion Critical Assembly Boron Worth Experiments,” Transactions of the American Nuclear Society, Vol. 125, No. 1, 2021. https://www.osti.gov/biblio/1878223</a:t>
            </a:r>
          </a:p>
        </p:txBody>
      </p:sp>
    </p:spTree>
    <p:extLst>
      <p:ext uri="{BB962C8B-B14F-4D97-AF65-F5344CB8AC3E}">
        <p14:creationId xmlns:p14="http://schemas.microsoft.com/office/powerpoint/2010/main" val="69178028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69CDD53-89F1-BD52-3A36-208998447426}"/>
              </a:ext>
            </a:extLst>
          </p:cNvPr>
          <p:cNvSpPr>
            <a:spLocks noGrp="1"/>
          </p:cNvSpPr>
          <p:nvPr>
            <p:ph idx="1"/>
          </p:nvPr>
        </p:nvSpPr>
        <p:spPr>
          <a:xfrm>
            <a:off x="488950" y="1425575"/>
            <a:ext cx="11214100" cy="3966557"/>
          </a:xfrm>
        </p:spPr>
        <p:txBody>
          <a:bodyPr anchor="ctr"/>
          <a:lstStyle/>
          <a:p>
            <a:pPr marL="0" indent="0" algn="ctr">
              <a:buFont typeface="Arial" panose="020B0604020202020204" pitchFamily="34" charset="0"/>
              <a:buNone/>
              <a:defRPr/>
            </a:pPr>
            <a:r>
              <a:rPr lang="en-US" sz="4000" b="1" dirty="0">
                <a:latin typeface="+mj-lt"/>
              </a:rPr>
              <a:t>Daria Nikitaeva</a:t>
            </a:r>
          </a:p>
          <a:p>
            <a:pPr marL="0" indent="0" algn="ctr">
              <a:buFont typeface="Arial" panose="020B0604020202020204" pitchFamily="34" charset="0"/>
              <a:buNone/>
              <a:defRPr/>
            </a:pPr>
            <a:r>
              <a:rPr lang="en-US" sz="3200" b="1" dirty="0">
                <a:latin typeface="+mj-lt"/>
              </a:rPr>
              <a:t>daria.d.nikitaeva@ama-inc.com</a:t>
            </a:r>
          </a:p>
        </p:txBody>
      </p:sp>
      <p:sp>
        <p:nvSpPr>
          <p:cNvPr id="7" name="Title 1">
            <a:extLst>
              <a:ext uri="{FF2B5EF4-FFF2-40B4-BE49-F238E27FC236}">
                <a16:creationId xmlns:a16="http://schemas.microsoft.com/office/drawing/2014/main" id="{4A405B06-C9E5-7D60-9302-4107CE88AB21}"/>
              </a:ext>
            </a:extLst>
          </p:cNvPr>
          <p:cNvSpPr>
            <a:spLocks noGrp="1"/>
          </p:cNvSpPr>
          <p:nvPr>
            <p:ph type="title"/>
          </p:nvPr>
        </p:nvSpPr>
        <p:spPr>
          <a:xfrm>
            <a:off x="498475" y="365126"/>
            <a:ext cx="11214100" cy="739774"/>
          </a:xfrm>
        </p:spPr>
        <p:txBody>
          <a:bodyPr/>
          <a:lstStyle/>
          <a:p>
            <a:pPr algn="ctr"/>
            <a:r>
              <a:rPr lang="en-US" b="1" dirty="0"/>
              <a:t>Questions?</a:t>
            </a:r>
          </a:p>
        </p:txBody>
      </p:sp>
    </p:spTree>
    <p:extLst>
      <p:ext uri="{BB962C8B-B14F-4D97-AF65-F5344CB8AC3E}">
        <p14:creationId xmlns:p14="http://schemas.microsoft.com/office/powerpoint/2010/main" val="188552042"/>
      </p:ext>
    </p:extLst>
  </p:cSld>
  <p:clrMapOvr>
    <a:masterClrMapping/>
  </p:clrMapOvr>
  <p:transition spd="med">
    <p:fade/>
  </p:transition>
</p:sld>
</file>

<file path=ppt/theme/theme1.xml><?xml version="1.0" encoding="utf-8"?>
<a:theme xmlns:a="http://schemas.openxmlformats.org/drawingml/2006/main" name="1_ANS 16x9_02_ NEW">
  <a:themeElements>
    <a:clrScheme name="Custom 2">
      <a:dk1>
        <a:srgbClr val="2F5496"/>
      </a:dk1>
      <a:lt1>
        <a:srgbClr val="FFFFFF"/>
      </a:lt1>
      <a:dk2>
        <a:srgbClr val="2F5496"/>
      </a:dk2>
      <a:lt2>
        <a:srgbClr val="E7E6E6"/>
      </a:lt2>
      <a:accent1>
        <a:srgbClr val="2F5496"/>
      </a:accent1>
      <a:accent2>
        <a:srgbClr val="70AD47"/>
      </a:accent2>
      <a:accent3>
        <a:srgbClr val="FFC000"/>
      </a:accent3>
      <a:accent4>
        <a:srgbClr val="8F45C7"/>
      </a:accent4>
      <a:accent5>
        <a:srgbClr val="70AD47"/>
      </a:accent5>
      <a:accent6>
        <a:srgbClr val="BFBFB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NS 16x9_02_ NEW">
  <a:themeElements>
    <a:clrScheme name="Custom 2">
      <a:dk1>
        <a:srgbClr val="2F5496"/>
      </a:dk1>
      <a:lt1>
        <a:srgbClr val="FFFFFF"/>
      </a:lt1>
      <a:dk2>
        <a:srgbClr val="2F5496"/>
      </a:dk2>
      <a:lt2>
        <a:srgbClr val="E7E6E6"/>
      </a:lt2>
      <a:accent1>
        <a:srgbClr val="2F5496"/>
      </a:accent1>
      <a:accent2>
        <a:srgbClr val="70AD47"/>
      </a:accent2>
      <a:accent3>
        <a:srgbClr val="FFC000"/>
      </a:accent3>
      <a:accent4>
        <a:srgbClr val="8F45C7"/>
      </a:accent4>
      <a:accent5>
        <a:srgbClr val="70AD47"/>
      </a:accent5>
      <a:accent6>
        <a:srgbClr val="BFBFB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p:Policy xmlns:p="office.server.policy" id="" local="true">
  <p:Name>Document</p:Name>
  <p:Description/>
  <p:Statement/>
  <p:PolicyItems>
    <p:PolicyItem featureId="Microsoft.Office.RecordsManagement.PolicyFeatures.PolicyAudit" staticId="0x010100A41186190E25B441B912164BCBC8C616|937198175" UniqueId="0d427d74-446d-4f68-b907-6356fd3927b6">
      <p:Name>Auditing</p:Name>
      <p:Description>Audits user actions on documents and list items to the Audit Log.</p:Description>
      <p:CustomData>
        <Audit>
          <View/>
        </Audit>
      </p:CustomData>
    </p:PolicyItem>
  </p:PolicyItems>
</p:Policy>
</file>

<file path=customXml/item2.xml><?xml version="1.0" encoding="utf-8"?>
<ct:contentTypeSchema xmlns:ct="http://schemas.microsoft.com/office/2006/metadata/contentType" xmlns:ma="http://schemas.microsoft.com/office/2006/metadata/properties/metaAttributes" ct:_="" ma:_="" ma:contentTypeName="Document" ma:contentTypeID="0x010100A41186190E25B441B912164BCBC8C616" ma:contentTypeVersion="7" ma:contentTypeDescription="Create a new document." ma:contentTypeScope="" ma:versionID="7d49a9ef3bc3b22626366dd5cbeb1a4c">
  <xsd:schema xmlns:xsd="http://www.w3.org/2001/XMLSchema" xmlns:xs="http://www.w3.org/2001/XMLSchema" xmlns:p="http://schemas.microsoft.com/office/2006/metadata/properties" xmlns:ns1="http://schemas.microsoft.com/sharepoint/v3" xmlns:ns2="5488d16d-0c5b-4323-8f13-6b84d7f6ae95" targetNamespace="http://schemas.microsoft.com/office/2006/metadata/properties" ma:root="true" ma:fieldsID="c3ac3f970c59fb5b8df2aaaa0c805646" ns1:_="" ns2:_="">
    <xsd:import namespace="http://schemas.microsoft.com/sharepoint/v3"/>
    <xsd:import namespace="5488d16d-0c5b-4323-8f13-6b84d7f6ae95"/>
    <xsd:element name="properties">
      <xsd:complexType>
        <xsd:sequence>
          <xsd:element name="documentManagement">
            <xsd:complexType>
              <xsd:all>
                <xsd:element ref="ns2:SharedWithUsers" minOccurs="0"/>
                <xsd:element ref="ns2:SharedWithDetails" minOccurs="0"/>
                <xsd:element ref="ns1:_dlc_Exemp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10" nillable="true" ma:displayName="Exempt from Policy"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488d16d-0c5b-4323-8f13-6b84d7f6ae9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33C204-FDD4-4841-B99F-461EF6167E98}">
  <ds:schemaRefs>
    <ds:schemaRef ds:uri="office.server.policy"/>
  </ds:schemaRefs>
</ds:datastoreItem>
</file>

<file path=customXml/itemProps2.xml><?xml version="1.0" encoding="utf-8"?>
<ds:datastoreItem xmlns:ds="http://schemas.openxmlformats.org/officeDocument/2006/customXml" ds:itemID="{E3D722D1-FF34-46E5-AD7D-EE4144D06C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488d16d-0c5b-4323-8f13-6b84d7f6ae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636E9B-685E-4F7C-912F-5AD95138E447}">
  <ds:schemaRefs>
    <ds:schemaRef ds:uri="5488d16d-0c5b-4323-8f13-6b84d7f6ae95"/>
    <ds:schemaRef ds:uri="http://schemas.microsoft.com/office/2006/documentManagement/types"/>
    <ds:schemaRef ds:uri="http://purl.org/dc/elements/1.1/"/>
    <ds:schemaRef ds:uri="http://purl.org/dc/terms/"/>
    <ds:schemaRef ds:uri="http://www.w3.org/XML/1998/namespace"/>
    <ds:schemaRef ds:uri="http://purl.org/dc/dcmitype/"/>
    <ds:schemaRef ds:uri="http://schemas.microsoft.com/office/infopath/2007/PartnerControls"/>
    <ds:schemaRef ds:uri="http://schemas.openxmlformats.org/package/2006/metadata/core-properties"/>
    <ds:schemaRef ds:uri="http://schemas.microsoft.com/sharepoint/v3"/>
    <ds:schemaRef ds:uri="http://schemas.microsoft.com/office/2006/metadata/properties"/>
  </ds:schemaRefs>
</ds:datastoreItem>
</file>

<file path=customXml/itemProps4.xml><?xml version="1.0" encoding="utf-8"?>
<ds:datastoreItem xmlns:ds="http://schemas.openxmlformats.org/officeDocument/2006/customXml" ds:itemID="{BC09D8A9-F0A6-451A-B922-1CA9F4721D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ANS 16x9_02_ NEW</Template>
  <TotalTime>3646</TotalTime>
  <Words>2792</Words>
  <Application>Microsoft Office PowerPoint</Application>
  <PresentationFormat>Widescreen</PresentationFormat>
  <Paragraphs>163</Paragraphs>
  <Slides>13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Aptos Narrow</vt:lpstr>
      <vt:lpstr>Arial</vt:lpstr>
      <vt:lpstr>Calibri</vt:lpstr>
      <vt:lpstr>Cambria Math</vt:lpstr>
      <vt:lpstr>Times New Roman</vt:lpstr>
      <vt:lpstr>Wingdings</vt:lpstr>
      <vt:lpstr>1_ANS 16x9_02_ NEW</vt:lpstr>
      <vt:lpstr>ANS 16x9_02_ NEW</vt:lpstr>
      <vt:lpstr>Gen-1 NTP Ground Test Concept of Operations</vt:lpstr>
      <vt:lpstr>Acknowledgements</vt:lpstr>
      <vt:lpstr>Why Ground-Test NTP?</vt:lpstr>
      <vt:lpstr>Gen-1 Engine Snapshot</vt:lpstr>
      <vt:lpstr>Contain and Clean Strategy</vt:lpstr>
      <vt:lpstr>Impacts of Nozzle Truncation</vt:lpstr>
      <vt:lpstr>Supplemental Heat‑Load for Gen‑1 Ground Testing</vt:lpstr>
      <vt:lpstr>Facility Readiness → Phased Test Campaign</vt:lpstr>
      <vt:lpstr>Illustrative Phased Ground‑Test ConOps</vt:lpstr>
      <vt:lpstr>Illustrative Two-Engine Test Campaign</vt:lpstr>
      <vt:lpstr>Conclusions and Future Work</vt:lpstr>
      <vt:lpstr>References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Corey Smith</dc:creator>
  <cp:lastModifiedBy>Daria Nikitaeva</cp:lastModifiedBy>
  <cp:revision>63</cp:revision>
  <dcterms:created xsi:type="dcterms:W3CDTF">2017-01-30T20:04:56Z</dcterms:created>
  <dcterms:modified xsi:type="dcterms:W3CDTF">2025-04-22T22:20:14Z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0x010100A41186190E25B441B912164BCBC8C616</vt:lpwstr>
  </property>
</Properties>
</file>