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5"/>
    <p:sldMasterId id="2147483660" r:id="rId6"/>
  </p:sldMasterIdLst>
  <p:notesMasterIdLst>
    <p:notesMasterId r:id="rId26"/>
  </p:notesMasterIdLst>
  <p:sldIdLst>
    <p:sldId id="256" r:id="rId7"/>
    <p:sldId id="258"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5" r:id="rId22"/>
    <p:sldId id="276" r:id="rId23"/>
    <p:sldId id="259" r:id="rId24"/>
    <p:sldId id="260" r:id="rId2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y Bogardus"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303FF"/>
    <a:srgbClr val="B9D9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79903" autoAdjust="0"/>
  </p:normalViewPr>
  <p:slideViewPr>
    <p:cSldViewPr snapToGrid="0">
      <p:cViewPr varScale="1">
        <p:scale>
          <a:sx n="88" d="100"/>
          <a:sy n="88" d="100"/>
        </p:scale>
        <p:origin x="1470" y="9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FEF3544-CD58-50AF-4D40-291AC45DF66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F8FBC3F7-B0B7-CB69-6CDD-957A9D637B6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D8535CD-53F6-5847-B6EA-32F45EE5D4FE}" type="datetimeFigureOut">
              <a:rPr lang="en-US"/>
              <a:pPr>
                <a:defRPr/>
              </a:pPr>
              <a:t>4/30/2025</a:t>
            </a:fld>
            <a:endParaRPr lang="en-US"/>
          </a:p>
        </p:txBody>
      </p:sp>
      <p:sp>
        <p:nvSpPr>
          <p:cNvPr id="4" name="Slide Image Placeholder 3">
            <a:extLst>
              <a:ext uri="{FF2B5EF4-FFF2-40B4-BE49-F238E27FC236}">
                <a16:creationId xmlns:a16="http://schemas.microsoft.com/office/drawing/2014/main" id="{773E4144-8E21-FE9D-6E96-B1D90317D184}"/>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9303F84-E40F-F030-FBD0-BC25C1960E83}"/>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1420F8A-FE2E-7E2C-FF76-4D0BA2EB34F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C023AE1B-9643-CAFF-A214-D6AA6C5569CC}"/>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C3154506-7D01-604F-ABBF-EC994DE2A73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Development of a methodology for, and preliminary results of an approach to transient reactor modeling with uncertainty propagation for NTP systems</a:t>
            </a:r>
          </a:p>
        </p:txBody>
      </p:sp>
      <p:sp>
        <p:nvSpPr>
          <p:cNvPr id="4" name="Slide Number Placeholder 3"/>
          <p:cNvSpPr>
            <a:spLocks noGrp="1"/>
          </p:cNvSpPr>
          <p:nvPr>
            <p:ph type="sldNum" sz="quarter" idx="5"/>
          </p:nvPr>
        </p:nvSpPr>
        <p:spPr/>
        <p:txBody>
          <a:bodyPr/>
          <a:lstStyle/>
          <a:p>
            <a:pPr>
              <a:defRPr/>
            </a:pPr>
            <a:fld id="{C3154506-7D01-604F-ABBF-EC994DE2A733}" type="slidenum">
              <a:rPr lang="en-US" smtClean="0"/>
              <a:pPr>
                <a:defRPr/>
              </a:pPr>
              <a:t>1</a:t>
            </a:fld>
            <a:endParaRPr lang="en-US"/>
          </a:p>
        </p:txBody>
      </p:sp>
    </p:spTree>
    <p:extLst>
      <p:ext uri="{BB962C8B-B14F-4D97-AF65-F5344CB8AC3E}">
        <p14:creationId xmlns:p14="http://schemas.microsoft.com/office/powerpoint/2010/main" val="3443896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transient simulation moved control drums according to an adaptive control law developed for NTP in the 90s  </a:t>
            </a:r>
          </a:p>
          <a:p>
            <a:endParaRPr lang="en-US" dirty="0"/>
          </a:p>
          <a:p>
            <a:r>
              <a:rPr lang="en-US" dirty="0"/>
              <a:t>-Here’s all effects considered + inputs</a:t>
            </a:r>
          </a:p>
          <a:p>
            <a:endParaRPr lang="en-US" dirty="0"/>
          </a:p>
          <a:p>
            <a:r>
              <a:rPr lang="en-US" dirty="0"/>
              <a:t>-Starting at predicted ZPC CD position </a:t>
            </a:r>
            <a:r>
              <a:rPr lang="en-US" dirty="0">
                <a:sym typeface="Wingdings" panose="05000000000000000000" pitchFamily="2" charset="2"/>
              </a:rPr>
              <a:t> move dynamically until power reaches desired state</a:t>
            </a:r>
            <a:endParaRPr lang="en-US" dirty="0"/>
          </a:p>
          <a:p>
            <a:endParaRPr lang="en-US" dirty="0"/>
          </a:p>
          <a:p>
            <a:r>
              <a:rPr lang="en-US" dirty="0"/>
              <a:t>-In addition to reactor physics-induced feedback effects and propellant effects, control signal delays, CD speed limits (similar to those imposed on NERVA engines) and a maximum controller clock speed in line with that of rad-hard electronics capabilities was utilized.</a:t>
            </a:r>
          </a:p>
          <a:p>
            <a:endParaRPr lang="en-US" dirty="0"/>
          </a:p>
          <a:p>
            <a:r>
              <a:rPr lang="en-US" dirty="0"/>
              <a:t>-Slight deviation from desired trajectory due to these limitations.</a:t>
            </a:r>
          </a:p>
        </p:txBody>
      </p:sp>
      <p:sp>
        <p:nvSpPr>
          <p:cNvPr id="4" name="Slide Number Placeholder 3"/>
          <p:cNvSpPr>
            <a:spLocks noGrp="1"/>
          </p:cNvSpPr>
          <p:nvPr>
            <p:ph type="sldNum" sz="quarter" idx="5"/>
          </p:nvPr>
        </p:nvSpPr>
        <p:spPr/>
        <p:txBody>
          <a:bodyPr/>
          <a:lstStyle/>
          <a:p>
            <a:pPr>
              <a:defRPr/>
            </a:pPr>
            <a:fld id="{C3154506-7D01-604F-ABBF-EC994DE2A733}" type="slidenum">
              <a:rPr lang="en-US" smtClean="0"/>
              <a:pPr>
                <a:defRPr/>
              </a:pPr>
              <a:t>10</a:t>
            </a:fld>
            <a:endParaRPr lang="en-US"/>
          </a:p>
        </p:txBody>
      </p:sp>
    </p:spTree>
    <p:extLst>
      <p:ext uri="{BB962C8B-B14F-4D97-AF65-F5344CB8AC3E}">
        <p14:creationId xmlns:p14="http://schemas.microsoft.com/office/powerpoint/2010/main" val="1901390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fast can we get to steady state power with different limitations imposed, while avoiding power trajectory limitations?</a:t>
            </a:r>
          </a:p>
          <a:p>
            <a:endParaRPr lang="en-US" dirty="0"/>
          </a:p>
          <a:p>
            <a:r>
              <a:rPr lang="en-US" b="1" dirty="0">
                <a:sym typeface="Wingdings" panose="05000000000000000000" pitchFamily="2" charset="2"/>
              </a:rPr>
              <a:t> This is how start-up KPPs can be fully informed by I&amp;C performance</a:t>
            </a:r>
            <a:endParaRPr lang="en-US" b="1" dirty="0"/>
          </a:p>
          <a:p>
            <a:endParaRPr lang="en-US" dirty="0"/>
          </a:p>
          <a:p>
            <a:r>
              <a:rPr lang="en-US" dirty="0"/>
              <a:t>Important: low temperature margins for overshoot.</a:t>
            </a:r>
          </a:p>
        </p:txBody>
      </p:sp>
      <p:sp>
        <p:nvSpPr>
          <p:cNvPr id="4" name="Slide Number Placeholder 3"/>
          <p:cNvSpPr>
            <a:spLocks noGrp="1"/>
          </p:cNvSpPr>
          <p:nvPr>
            <p:ph type="sldNum" sz="quarter" idx="5"/>
          </p:nvPr>
        </p:nvSpPr>
        <p:spPr/>
        <p:txBody>
          <a:bodyPr/>
          <a:lstStyle/>
          <a:p>
            <a:pPr>
              <a:defRPr/>
            </a:pPr>
            <a:fld id="{C3154506-7D01-604F-ABBF-EC994DE2A733}" type="slidenum">
              <a:rPr lang="en-US" smtClean="0"/>
              <a:pPr>
                <a:defRPr/>
              </a:pPr>
              <a:t>11</a:t>
            </a:fld>
            <a:endParaRPr lang="en-US"/>
          </a:p>
        </p:txBody>
      </p:sp>
    </p:spTree>
    <p:extLst>
      <p:ext uri="{BB962C8B-B14F-4D97-AF65-F5344CB8AC3E}">
        <p14:creationId xmlns:p14="http://schemas.microsoft.com/office/powerpoint/2010/main" val="1127830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3154506-7D01-604F-ABBF-EC994DE2A733}" type="slidenum">
              <a:rPr lang="en-US" smtClean="0"/>
              <a:pPr>
                <a:defRPr/>
              </a:pPr>
              <a:t>12</a:t>
            </a:fld>
            <a:endParaRPr lang="en-US"/>
          </a:p>
        </p:txBody>
      </p:sp>
    </p:spTree>
    <p:extLst>
      <p:ext uri="{BB962C8B-B14F-4D97-AF65-F5344CB8AC3E}">
        <p14:creationId xmlns:p14="http://schemas.microsoft.com/office/powerpoint/2010/main" val="2527584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Unumpy-like approaches don’t work </a:t>
            </a:r>
            <a:r>
              <a:rPr lang="en-US" dirty="0">
                <a:sym typeface="Wingdings" panose="05000000000000000000" pitchFamily="2" charset="2"/>
              </a:rPr>
              <a:t> way too many parameters to consider, memory issues</a:t>
            </a:r>
            <a:endParaRPr lang="en-US" dirty="0"/>
          </a:p>
        </p:txBody>
      </p:sp>
      <p:sp>
        <p:nvSpPr>
          <p:cNvPr id="4" name="Slide Number Placeholder 3"/>
          <p:cNvSpPr>
            <a:spLocks noGrp="1"/>
          </p:cNvSpPr>
          <p:nvPr>
            <p:ph type="sldNum" sz="quarter" idx="5"/>
          </p:nvPr>
        </p:nvSpPr>
        <p:spPr/>
        <p:txBody>
          <a:bodyPr/>
          <a:lstStyle/>
          <a:p>
            <a:pPr>
              <a:defRPr/>
            </a:pPr>
            <a:fld id="{C3154506-7D01-604F-ABBF-EC994DE2A733}" type="slidenum">
              <a:rPr lang="en-US" smtClean="0"/>
              <a:pPr>
                <a:defRPr/>
              </a:pPr>
              <a:t>13</a:t>
            </a:fld>
            <a:endParaRPr lang="en-US"/>
          </a:p>
        </p:txBody>
      </p:sp>
    </p:spTree>
    <p:extLst>
      <p:ext uri="{BB962C8B-B14F-4D97-AF65-F5344CB8AC3E}">
        <p14:creationId xmlns:p14="http://schemas.microsoft.com/office/powerpoint/2010/main" val="1989102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3154506-7D01-604F-ABBF-EC994DE2A733}" type="slidenum">
              <a:rPr lang="en-US" smtClean="0"/>
              <a:pPr>
                <a:defRPr/>
              </a:pPr>
              <a:t>14</a:t>
            </a:fld>
            <a:endParaRPr lang="en-US"/>
          </a:p>
        </p:txBody>
      </p:sp>
    </p:spTree>
    <p:extLst>
      <p:ext uri="{BB962C8B-B14F-4D97-AF65-F5344CB8AC3E}">
        <p14:creationId xmlns:p14="http://schemas.microsoft.com/office/powerpoint/2010/main" val="1780202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total uncertainty on system power </a:t>
            </a:r>
            <a:r>
              <a:rPr lang="en-US" dirty="0">
                <a:sym typeface="Wingdings" panose="05000000000000000000" pitchFamily="2" charset="2"/>
              </a:rPr>
              <a:t> OpenMC or MC generated input parameters must be very-well characterized</a:t>
            </a:r>
          </a:p>
          <a:p>
            <a:endParaRPr lang="en-US" dirty="0">
              <a:sym typeface="Wingdings" panose="05000000000000000000" pitchFamily="2" charset="2"/>
            </a:endParaRPr>
          </a:p>
          <a:p>
            <a:r>
              <a:rPr lang="en-US" dirty="0">
                <a:sym typeface="Wingdings" panose="05000000000000000000" pitchFamily="2" charset="2"/>
              </a:rPr>
              <a:t>This tool enables one to identify which parameters contribute most to that uncertainty  selectively increase particle counts there</a:t>
            </a:r>
          </a:p>
          <a:p>
            <a:endParaRPr lang="en-US" dirty="0">
              <a:sym typeface="Wingdings" panose="05000000000000000000" pitchFamily="2" charset="2"/>
            </a:endParaRPr>
          </a:p>
          <a:p>
            <a:endParaRPr lang="en-US" dirty="0"/>
          </a:p>
        </p:txBody>
      </p:sp>
      <p:sp>
        <p:nvSpPr>
          <p:cNvPr id="4" name="Slide Number Placeholder 3"/>
          <p:cNvSpPr>
            <a:spLocks noGrp="1"/>
          </p:cNvSpPr>
          <p:nvPr>
            <p:ph type="sldNum" sz="quarter" idx="5"/>
          </p:nvPr>
        </p:nvSpPr>
        <p:spPr/>
        <p:txBody>
          <a:bodyPr/>
          <a:lstStyle/>
          <a:p>
            <a:pPr>
              <a:defRPr/>
            </a:pPr>
            <a:fld id="{C3154506-7D01-604F-ABBF-EC994DE2A733}" type="slidenum">
              <a:rPr lang="en-US" smtClean="0"/>
              <a:pPr>
                <a:defRPr/>
              </a:pPr>
              <a:t>17</a:t>
            </a:fld>
            <a:endParaRPr lang="en-US"/>
          </a:p>
        </p:txBody>
      </p:sp>
    </p:spTree>
    <p:extLst>
      <p:ext uri="{BB962C8B-B14F-4D97-AF65-F5344CB8AC3E}">
        <p14:creationId xmlns:p14="http://schemas.microsoft.com/office/powerpoint/2010/main" val="3508493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work was funded through </a:t>
            </a:r>
            <a:r>
              <a:rPr lang="en-US" b="1" dirty="0"/>
              <a:t>NASA's Space Technology Mission Directorate </a:t>
            </a:r>
            <a:r>
              <a:rPr lang="en-US" dirty="0"/>
              <a:t>through the </a:t>
            </a:r>
            <a:r>
              <a:rPr lang="en-US" b="1" dirty="0"/>
              <a:t>Space Nuclear Propulsion Project</a:t>
            </a:r>
            <a:r>
              <a:rPr lang="en-US" dirty="0"/>
              <a:t>. Our supporting contract number is listed here as well for reference"</a:t>
            </a:r>
          </a:p>
        </p:txBody>
      </p:sp>
      <p:sp>
        <p:nvSpPr>
          <p:cNvPr id="4" name="Slide Number Placeholder 3"/>
          <p:cNvSpPr>
            <a:spLocks noGrp="1"/>
          </p:cNvSpPr>
          <p:nvPr>
            <p:ph type="sldNum" sz="quarter" idx="5"/>
          </p:nvPr>
        </p:nvSpPr>
        <p:spPr/>
        <p:txBody>
          <a:bodyPr/>
          <a:lstStyle/>
          <a:p>
            <a:pPr>
              <a:defRPr/>
            </a:pPr>
            <a:fld id="{C3154506-7D01-604F-ABBF-EC994DE2A733}" type="slidenum">
              <a:rPr lang="en-US" smtClean="0"/>
              <a:pPr>
                <a:defRPr/>
              </a:pPr>
              <a:t>2</a:t>
            </a:fld>
            <a:endParaRPr lang="en-US"/>
          </a:p>
        </p:txBody>
      </p:sp>
    </p:spTree>
    <p:extLst>
      <p:ext uri="{BB962C8B-B14F-4D97-AF65-F5344CB8AC3E}">
        <p14:creationId xmlns:p14="http://schemas.microsoft.com/office/powerpoint/2010/main" val="306695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major component of the </a:t>
            </a:r>
            <a:r>
              <a:rPr lang="en-US" b="0" i="0" dirty="0">
                <a:solidFill>
                  <a:srgbClr val="172B4D"/>
                </a:solidFill>
                <a:effectLst/>
                <a:latin typeface="-apple-system"/>
              </a:rPr>
              <a:t>FY 24 Reactor Modeling Forward Plan was figuring out how to address time dependent KPP’s. </a:t>
            </a:r>
            <a:r>
              <a:rPr lang="en-US" b="0" i="0" dirty="0">
                <a:solidFill>
                  <a:srgbClr val="172B4D"/>
                </a:solidFill>
                <a:effectLst/>
                <a:latin typeface="-apple-system"/>
                <a:sym typeface="Wingdings" panose="05000000000000000000" pitchFamily="2" charset="2"/>
              </a:rPr>
              <a:t> need transient modeling capability to address</a:t>
            </a:r>
          </a:p>
          <a:p>
            <a:endParaRPr lang="en-US" b="0" i="0" dirty="0">
              <a:solidFill>
                <a:srgbClr val="172B4D"/>
              </a:solidFill>
              <a:effectLst/>
              <a:latin typeface="-apple-system"/>
              <a:sym typeface="Wingdings" panose="05000000000000000000" pitchFamily="2" charset="2"/>
            </a:endParaRPr>
          </a:p>
          <a:p>
            <a:r>
              <a:rPr lang="en-US" b="0" i="0" dirty="0">
                <a:solidFill>
                  <a:srgbClr val="172B4D"/>
                </a:solidFill>
                <a:effectLst/>
                <a:latin typeface="-apple-system"/>
                <a:sym typeface="Wingdings" panose="05000000000000000000" pitchFamily="2" charset="2"/>
              </a:rPr>
              <a:t>-One of these: operational effective Isp</a:t>
            </a:r>
          </a:p>
          <a:p>
            <a:endParaRPr lang="en-US" b="0" i="0" dirty="0">
              <a:solidFill>
                <a:srgbClr val="172B4D"/>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72B4D"/>
                </a:solidFill>
                <a:effectLst/>
                <a:latin typeface="-apple-system"/>
              </a:rPr>
              <a:t>-Burns are short, startup transient rate and propellant used on cooldown have significant impacts on effective Isp.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172B4D"/>
              </a:solidFill>
              <a:effectLst/>
              <a:latin typeface="-apple-system"/>
            </a:endParaRPr>
          </a:p>
          <a:p>
            <a:pPr marL="171450" indent="-171450">
              <a:buFontTx/>
              <a:buChar char="-"/>
            </a:pPr>
            <a:r>
              <a:rPr lang="en-US" b="0" i="0" dirty="0">
                <a:solidFill>
                  <a:srgbClr val="172B4D"/>
                </a:solidFill>
                <a:effectLst/>
                <a:latin typeface="-apple-system"/>
              </a:rPr>
              <a:t>Transient rate </a:t>
            </a:r>
            <a:r>
              <a:rPr lang="en-US" b="0" i="0" dirty="0">
                <a:solidFill>
                  <a:srgbClr val="172B4D"/>
                </a:solidFill>
                <a:effectLst/>
                <a:latin typeface="-apple-system"/>
                <a:sym typeface="Wingdings" panose="05000000000000000000" pitchFamily="2" charset="2"/>
              </a:rPr>
              <a:t> Can be directly found with the model by simulating ramps to full power</a:t>
            </a:r>
            <a:endParaRPr lang="en-US" b="0" i="0" dirty="0">
              <a:solidFill>
                <a:srgbClr val="172B4D"/>
              </a:solidFill>
              <a:effectLst/>
              <a:latin typeface="-apple-system"/>
            </a:endParaRPr>
          </a:p>
          <a:p>
            <a:pPr marL="171450" indent="-171450">
              <a:buFontTx/>
              <a:buChar char="-"/>
            </a:pPr>
            <a:r>
              <a:rPr lang="en-US" b="0" i="0" dirty="0">
                <a:solidFill>
                  <a:srgbClr val="172B4D"/>
                </a:solidFill>
                <a:effectLst/>
                <a:latin typeface="-apple-system"/>
              </a:rPr>
              <a:t>Average cooldown Isp </a:t>
            </a:r>
            <a:r>
              <a:rPr lang="en-US" b="0" i="0" dirty="0">
                <a:solidFill>
                  <a:srgbClr val="172B4D"/>
                </a:solidFill>
                <a:effectLst/>
                <a:latin typeface="-apple-system"/>
                <a:sym typeface="Wingdings" panose="05000000000000000000" pitchFamily="2" charset="2"/>
              </a:rPr>
              <a:t> Time to radiative threshold can be directly evaluated by the model for different control schemes and starting conditions</a:t>
            </a:r>
            <a:endParaRPr lang="en-US" b="0" i="0" dirty="0">
              <a:solidFill>
                <a:srgbClr val="172B4D"/>
              </a:solidFill>
              <a:effectLst/>
              <a:latin typeface="-apple-system"/>
            </a:endParaRPr>
          </a:p>
          <a:p>
            <a:pPr marL="171450" indent="-171450">
              <a:buFontTx/>
              <a:buChar char="-"/>
            </a:pPr>
            <a:endParaRPr lang="en-US" b="0" i="0" dirty="0">
              <a:solidFill>
                <a:srgbClr val="172B4D"/>
              </a:solidFill>
              <a:effectLst/>
              <a:latin typeface="-apple-system"/>
            </a:endParaRPr>
          </a:p>
          <a:p>
            <a:pPr marL="171450" indent="-171450">
              <a:buFontTx/>
              <a:buChar char="-"/>
            </a:pPr>
            <a:r>
              <a:rPr lang="en-US" b="1" i="0" dirty="0">
                <a:solidFill>
                  <a:srgbClr val="172B4D"/>
                </a:solidFill>
                <a:effectLst/>
                <a:latin typeface="-apple-system"/>
              </a:rPr>
              <a:t>Other KPPs that can be addressed by this model: </a:t>
            </a:r>
            <a:r>
              <a:rPr lang="en-US" b="1" dirty="0"/>
              <a:t>ramp up/down time, cooldown time, and restart time</a:t>
            </a:r>
          </a:p>
          <a:p>
            <a:pPr marL="171450" indent="-171450">
              <a:buFontTx/>
              <a:buChar char="-"/>
            </a:pPr>
            <a:endParaRPr lang="en-US" b="1" i="0" dirty="0">
              <a:solidFill>
                <a:srgbClr val="172B4D"/>
              </a:solidFill>
              <a:effectLst/>
              <a:latin typeface="-apple-system"/>
            </a:endParaRPr>
          </a:p>
          <a:p>
            <a:pPr marL="171450" indent="-171450">
              <a:buFontTx/>
              <a:buChar char="-"/>
            </a:pPr>
            <a:r>
              <a:rPr lang="en-US" b="0" i="0" dirty="0">
                <a:solidFill>
                  <a:srgbClr val="172B4D"/>
                </a:solidFill>
                <a:effectLst/>
                <a:latin typeface="-apple-system"/>
              </a:rPr>
              <a:t>Some other system behaviors can also be addressed by my model:</a:t>
            </a:r>
          </a:p>
          <a:p>
            <a:pPr marL="0" indent="0">
              <a:buFontTx/>
              <a:buNone/>
            </a:pPr>
            <a:endParaRPr lang="en-US" b="0" i="0" dirty="0">
              <a:solidFill>
                <a:srgbClr val="172B4D"/>
              </a:solidFill>
              <a:effectLst/>
              <a:latin typeface="-apple-system"/>
            </a:endParaRPr>
          </a:p>
          <a:p>
            <a:pPr marL="171450" indent="-171450">
              <a:buFontTx/>
              <a:buChar char="-"/>
            </a:pPr>
            <a:r>
              <a:rPr lang="en-US" b="1" i="0" dirty="0">
                <a:solidFill>
                  <a:srgbClr val="172B4D"/>
                </a:solidFill>
                <a:effectLst/>
                <a:latin typeface="-apple-system"/>
              </a:rPr>
              <a:t>I’m going to spend the rest of this presentation diving deeper into how this model was developed, how it can be used to address KPPs and other useful transient  scenarios and plans for its future development.</a:t>
            </a:r>
            <a:endParaRPr lang="en-US" b="1" dirty="0"/>
          </a:p>
          <a:p>
            <a:endParaRPr lang="en-US" dirty="0"/>
          </a:p>
        </p:txBody>
      </p:sp>
      <p:sp>
        <p:nvSpPr>
          <p:cNvPr id="4" name="Slide Number Placeholder 3"/>
          <p:cNvSpPr>
            <a:spLocks noGrp="1"/>
          </p:cNvSpPr>
          <p:nvPr>
            <p:ph type="sldNum" sz="quarter" idx="5"/>
          </p:nvPr>
        </p:nvSpPr>
        <p:spPr/>
        <p:txBody>
          <a:bodyPr/>
          <a:lstStyle/>
          <a:p>
            <a:pPr>
              <a:defRPr/>
            </a:pPr>
            <a:fld id="{C3154506-7D01-604F-ABBF-EC994DE2A733}" type="slidenum">
              <a:rPr lang="en-US" smtClean="0"/>
              <a:pPr>
                <a:defRPr/>
              </a:pPr>
              <a:t>3</a:t>
            </a:fld>
            <a:endParaRPr lang="en-US"/>
          </a:p>
        </p:txBody>
      </p:sp>
    </p:spTree>
    <p:extLst>
      <p:ext uri="{BB962C8B-B14F-4D97-AF65-F5344CB8AC3E}">
        <p14:creationId xmlns:p14="http://schemas.microsoft.com/office/powerpoint/2010/main" val="2905775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4 KPPs that can be informed directly or indirectly by the model via some of its functions</a:t>
            </a:r>
          </a:p>
          <a:p>
            <a:endParaRPr lang="en-US" dirty="0"/>
          </a:p>
          <a:p>
            <a:r>
              <a:rPr lang="en-US" dirty="0"/>
              <a:t>Being able to model these KPPs </a:t>
            </a:r>
            <a:r>
              <a:rPr lang="en-US" dirty="0">
                <a:sym typeface="Wingdings" panose="05000000000000000000" pitchFamily="2" charset="2"/>
              </a:rPr>
              <a:t> inform subsystem requirements needed to meet them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C3154506-7D01-604F-ABBF-EC994DE2A733}" type="slidenum">
              <a:rPr lang="en-US" smtClean="0"/>
              <a:pPr>
                <a:defRPr/>
              </a:pPr>
              <a:t>4</a:t>
            </a:fld>
            <a:endParaRPr lang="en-US"/>
          </a:p>
        </p:txBody>
      </p:sp>
    </p:spTree>
    <p:extLst>
      <p:ext uri="{BB962C8B-B14F-4D97-AF65-F5344CB8AC3E}">
        <p14:creationId xmlns:p14="http://schemas.microsoft.com/office/powerpoint/2010/main" val="343401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dependent reactivity </a:t>
            </a:r>
            <a:r>
              <a:rPr lang="en-US" dirty="0">
                <a:sym typeface="Wingdings" panose="05000000000000000000" pitchFamily="2" charset="2"/>
              </a:rPr>
              <a:t> backbone of transient modeling capability</a:t>
            </a:r>
          </a:p>
          <a:p>
            <a:endParaRPr lang="en-US" dirty="0">
              <a:sym typeface="Wingdings" panose="05000000000000000000" pitchFamily="2" charset="2"/>
            </a:endParaRPr>
          </a:p>
          <a:p>
            <a:r>
              <a:rPr lang="en-US" dirty="0">
                <a:sym typeface="Wingdings" panose="05000000000000000000" pitchFamily="2" charset="2"/>
              </a:rPr>
              <a:t>Several factors in an NTP system influence reactivity: CD positions, temperatures of components, and propellant densities change relevant neutron reaction rates.</a:t>
            </a:r>
          </a:p>
          <a:p>
            <a:endParaRPr lang="en-US" dirty="0">
              <a:sym typeface="Wingdings" panose="05000000000000000000" pitchFamily="2" charset="2"/>
            </a:endParaRPr>
          </a:p>
          <a:p>
            <a:r>
              <a:rPr lang="en-US" dirty="0">
                <a:sym typeface="Wingdings" panose="05000000000000000000" pitchFamily="2" charset="2"/>
              </a:rPr>
              <a:t>The effect of each of these factors on reactivity is found via neutronics simulation </a:t>
            </a:r>
          </a:p>
          <a:p>
            <a:endParaRPr lang="en-US" dirty="0">
              <a:sym typeface="Wingdings" panose="05000000000000000000" pitchFamily="2" charset="2"/>
            </a:endParaRPr>
          </a:p>
          <a:p>
            <a:r>
              <a:rPr lang="en-US" dirty="0">
                <a:sym typeface="Wingdings" panose="05000000000000000000" pitchFamily="2" charset="2"/>
              </a:rPr>
              <a:t>One the effect of a factor on reactivity is known, as well as the factor’s power dependence, a rate of reactivity change with respect to time can be found and continuously integrated over each timestep.</a:t>
            </a:r>
            <a:endParaRPr lang="en-US" dirty="0"/>
          </a:p>
        </p:txBody>
      </p:sp>
      <p:sp>
        <p:nvSpPr>
          <p:cNvPr id="4" name="Slide Number Placeholder 3"/>
          <p:cNvSpPr>
            <a:spLocks noGrp="1"/>
          </p:cNvSpPr>
          <p:nvPr>
            <p:ph type="sldNum" sz="quarter" idx="5"/>
          </p:nvPr>
        </p:nvSpPr>
        <p:spPr/>
        <p:txBody>
          <a:bodyPr/>
          <a:lstStyle/>
          <a:p>
            <a:pPr>
              <a:defRPr/>
            </a:pPr>
            <a:fld id="{C3154506-7D01-604F-ABBF-EC994DE2A733}" type="slidenum">
              <a:rPr lang="en-US" smtClean="0"/>
              <a:pPr>
                <a:defRPr/>
              </a:pPr>
              <a:t>5</a:t>
            </a:fld>
            <a:endParaRPr lang="en-US"/>
          </a:p>
        </p:txBody>
      </p:sp>
    </p:spTree>
    <p:extLst>
      <p:ext uri="{BB962C8B-B14F-4D97-AF65-F5344CB8AC3E}">
        <p14:creationId xmlns:p14="http://schemas.microsoft.com/office/powerpoint/2010/main" val="459952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know we need to characterize time dependent reactivity:</a:t>
            </a:r>
          </a:p>
          <a:p>
            <a:endParaRPr lang="en-US" dirty="0"/>
          </a:p>
          <a:p>
            <a:r>
              <a:rPr lang="en-US" dirty="0"/>
              <a:t>Stage 1: A model of the NTP reactor of interest is established in OpenMC, reactivity-effecting parameters are perturbed one at a time to determine reactivity effect at different states</a:t>
            </a:r>
          </a:p>
          <a:p>
            <a:endParaRPr lang="en-US" dirty="0"/>
          </a:p>
          <a:p>
            <a:pPr marL="171450" indent="-171450">
              <a:buFont typeface="Wingdings" panose="05000000000000000000" pitchFamily="2" charset="2"/>
              <a:buChar char="à"/>
            </a:pPr>
            <a:r>
              <a:rPr lang="en-US" dirty="0">
                <a:sym typeface="Wingdings" panose="05000000000000000000" pitchFamily="2" charset="2"/>
              </a:rPr>
              <a:t>AMA X-NTP model ties these states in with different reactor power levels using established correlations between reactor power level, propellant state, and component temperatures</a:t>
            </a:r>
          </a:p>
          <a:p>
            <a:pPr marL="171450" indent="-171450">
              <a:buFont typeface="Wingdings" panose="05000000000000000000" pitchFamily="2" charset="2"/>
              <a:buChar char="à"/>
            </a:pPr>
            <a:endParaRPr lang="en-US" dirty="0">
              <a:sym typeface="Wingdings" panose="05000000000000000000" pitchFamily="2" charset="2"/>
            </a:endParaRPr>
          </a:p>
          <a:p>
            <a:pPr marL="0" indent="0">
              <a:buFont typeface="Wingdings" panose="05000000000000000000" pitchFamily="2" charset="2"/>
              <a:buNone/>
            </a:pPr>
            <a:r>
              <a:rPr lang="en-US" dirty="0">
                <a:sym typeface="Wingdings" panose="05000000000000000000" pitchFamily="2" charset="2"/>
              </a:rPr>
              <a:t>Stage 2 is the transient model that ties these factors together with user-defined initial conditions, allowing transients to be simulated on milli-second level timesteps and return associated uncertainty as a function of time.</a:t>
            </a:r>
            <a:endParaRPr lang="en-US" dirty="0"/>
          </a:p>
        </p:txBody>
      </p:sp>
      <p:sp>
        <p:nvSpPr>
          <p:cNvPr id="4" name="Slide Number Placeholder 3"/>
          <p:cNvSpPr>
            <a:spLocks noGrp="1"/>
          </p:cNvSpPr>
          <p:nvPr>
            <p:ph type="sldNum" sz="quarter" idx="5"/>
          </p:nvPr>
        </p:nvSpPr>
        <p:spPr/>
        <p:txBody>
          <a:bodyPr/>
          <a:lstStyle/>
          <a:p>
            <a:pPr>
              <a:defRPr/>
            </a:pPr>
            <a:fld id="{C3154506-7D01-604F-ABBF-EC994DE2A733}" type="slidenum">
              <a:rPr lang="en-US" smtClean="0"/>
              <a:pPr>
                <a:defRPr/>
              </a:pPr>
              <a:t>6</a:t>
            </a:fld>
            <a:endParaRPr lang="en-US"/>
          </a:p>
        </p:txBody>
      </p:sp>
    </p:spTree>
    <p:extLst>
      <p:ext uri="{BB962C8B-B14F-4D97-AF65-F5344CB8AC3E}">
        <p14:creationId xmlns:p14="http://schemas.microsoft.com/office/powerpoint/2010/main" val="313315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structure modular </a:t>
            </a:r>
            <a:r>
              <a:rPr lang="en-US" dirty="0">
                <a:sym typeface="Wingdings" panose="05000000000000000000" pitchFamily="2" charset="2"/>
              </a:rPr>
              <a:t> can determine what’s most impactful and in what ranges, and rerun-easily</a:t>
            </a:r>
          </a:p>
          <a:p>
            <a:endParaRPr lang="en-US" dirty="0">
              <a:sym typeface="Wingdings" panose="05000000000000000000" pitchFamily="2" charset="2"/>
            </a:endParaRPr>
          </a:p>
          <a:p>
            <a:r>
              <a:rPr lang="en-US" dirty="0">
                <a:sym typeface="Wingdings" panose="05000000000000000000" pitchFamily="2" charset="2"/>
              </a:rPr>
              <a:t>Single script call  sets up and runs all OpenMC cases needed to generate: </a:t>
            </a:r>
          </a:p>
          <a:p>
            <a:endParaRPr lang="en-US" dirty="0">
              <a:sym typeface="Wingdings" panose="05000000000000000000" pitchFamily="2" charset="2"/>
            </a:endParaRPr>
          </a:p>
          <a:p>
            <a:r>
              <a:rPr lang="en-US" dirty="0">
                <a:sym typeface="Wingdings" panose="05000000000000000000" pitchFamily="2" charset="2"/>
              </a:rPr>
              <a:t>-Feedback effects + Reactor kinetics parameters</a:t>
            </a:r>
          </a:p>
          <a:p>
            <a:endParaRPr lang="en-US" dirty="0">
              <a:sym typeface="Wingdings" panose="05000000000000000000" pitchFamily="2" charset="2"/>
            </a:endParaRPr>
          </a:p>
          <a:p>
            <a:r>
              <a:rPr lang="en-US" dirty="0">
                <a:sym typeface="Wingdings" panose="05000000000000000000" pitchFamily="2" charset="2"/>
              </a:rPr>
              <a:t>Perturbed one at a time  I’ve seen some examples of work that uses correlations between states to get around this, but it wasn’t an obstacle with the computing resources we had</a:t>
            </a:r>
          </a:p>
          <a:p>
            <a:endParaRPr lang="en-US" dirty="0">
              <a:sym typeface="Wingdings" panose="05000000000000000000" pitchFamily="2" charset="2"/>
            </a:endParaRPr>
          </a:p>
          <a:p>
            <a:r>
              <a:rPr lang="en-US" dirty="0">
                <a:sym typeface="Wingdings" panose="05000000000000000000" pitchFamily="2" charset="2"/>
              </a:rPr>
              <a:t>Splines are interpolated between when the transient model runs</a:t>
            </a:r>
            <a:endParaRPr lang="en-US" dirty="0"/>
          </a:p>
        </p:txBody>
      </p:sp>
      <p:sp>
        <p:nvSpPr>
          <p:cNvPr id="4" name="Slide Number Placeholder 3"/>
          <p:cNvSpPr>
            <a:spLocks noGrp="1"/>
          </p:cNvSpPr>
          <p:nvPr>
            <p:ph type="sldNum" sz="quarter" idx="5"/>
          </p:nvPr>
        </p:nvSpPr>
        <p:spPr/>
        <p:txBody>
          <a:bodyPr/>
          <a:lstStyle/>
          <a:p>
            <a:pPr>
              <a:defRPr/>
            </a:pPr>
            <a:fld id="{C3154506-7D01-604F-ABBF-EC994DE2A733}" type="slidenum">
              <a:rPr lang="en-US" smtClean="0"/>
              <a:pPr>
                <a:defRPr/>
              </a:pPr>
              <a:t>7</a:t>
            </a:fld>
            <a:endParaRPr lang="en-US"/>
          </a:p>
        </p:txBody>
      </p:sp>
    </p:spTree>
    <p:extLst>
      <p:ext uri="{BB962C8B-B14F-4D97-AF65-F5344CB8AC3E}">
        <p14:creationId xmlns:p14="http://schemas.microsoft.com/office/powerpoint/2010/main" val="1095169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Deeper into OpenMC case generation: inputs are in a CSV file: what parameters to perturb, how much we want to perturb them</a:t>
            </a:r>
          </a:p>
          <a:p>
            <a:endParaRPr lang="en-US" dirty="0"/>
          </a:p>
          <a:p>
            <a:r>
              <a:rPr lang="en-US" dirty="0"/>
              <a:t>Generates all needed input files for OpenMC in separate folders</a:t>
            </a:r>
          </a:p>
          <a:p>
            <a:endParaRPr lang="en-US" dirty="0"/>
          </a:p>
          <a:p>
            <a:r>
              <a:rPr lang="en-US" dirty="0"/>
              <a:t>Can run these cases in parallel, post processes into a single output file of </a:t>
            </a:r>
            <a:r>
              <a:rPr lang="en-US" dirty="0" err="1"/>
              <a:t>k_eff</a:t>
            </a:r>
            <a:r>
              <a:rPr lang="en-US" dirty="0"/>
              <a:t> vs. the perturbed parameter value</a:t>
            </a:r>
          </a:p>
        </p:txBody>
      </p:sp>
      <p:sp>
        <p:nvSpPr>
          <p:cNvPr id="4" name="Slide Number Placeholder 3"/>
          <p:cNvSpPr>
            <a:spLocks noGrp="1"/>
          </p:cNvSpPr>
          <p:nvPr>
            <p:ph type="sldNum" sz="quarter" idx="5"/>
          </p:nvPr>
        </p:nvSpPr>
        <p:spPr/>
        <p:txBody>
          <a:bodyPr/>
          <a:lstStyle/>
          <a:p>
            <a:pPr>
              <a:defRPr/>
            </a:pPr>
            <a:fld id="{C3154506-7D01-604F-ABBF-EC994DE2A733}" type="slidenum">
              <a:rPr lang="en-US" smtClean="0"/>
              <a:pPr>
                <a:defRPr/>
              </a:pPr>
              <a:t>8</a:t>
            </a:fld>
            <a:endParaRPr lang="en-US"/>
          </a:p>
        </p:txBody>
      </p:sp>
    </p:spTree>
    <p:extLst>
      <p:ext uri="{BB962C8B-B14F-4D97-AF65-F5344CB8AC3E}">
        <p14:creationId xmlns:p14="http://schemas.microsoft.com/office/powerpoint/2010/main" val="3016510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OpenMC data:</a:t>
            </a:r>
          </a:p>
          <a:p>
            <a:endParaRPr lang="en-US" dirty="0"/>
          </a:p>
          <a:p>
            <a:r>
              <a:rPr lang="en-US" dirty="0"/>
              <a:t>Configure transient</a:t>
            </a:r>
          </a:p>
          <a:p>
            <a:endParaRPr lang="en-US" dirty="0"/>
          </a:p>
          <a:p>
            <a:r>
              <a:rPr lang="en-US" dirty="0"/>
              <a:t>Run in a loop of very small timesteps: Update reactivity as a function of reactor state by evolving it forward using a Crank-Nicholson discretization scheme, solve the PRK, then update the reactor state until an end condition has been reached.</a:t>
            </a:r>
          </a:p>
        </p:txBody>
      </p:sp>
      <p:sp>
        <p:nvSpPr>
          <p:cNvPr id="4" name="Slide Number Placeholder 3"/>
          <p:cNvSpPr>
            <a:spLocks noGrp="1"/>
          </p:cNvSpPr>
          <p:nvPr>
            <p:ph type="sldNum" sz="quarter" idx="5"/>
          </p:nvPr>
        </p:nvSpPr>
        <p:spPr/>
        <p:txBody>
          <a:bodyPr/>
          <a:lstStyle/>
          <a:p>
            <a:pPr>
              <a:defRPr/>
            </a:pPr>
            <a:fld id="{C3154506-7D01-604F-ABBF-EC994DE2A733}" type="slidenum">
              <a:rPr lang="en-US" smtClean="0"/>
              <a:pPr>
                <a:defRPr/>
              </a:pPr>
              <a:t>9</a:t>
            </a:fld>
            <a:endParaRPr lang="en-US"/>
          </a:p>
        </p:txBody>
      </p:sp>
    </p:spTree>
    <p:extLst>
      <p:ext uri="{BB962C8B-B14F-4D97-AF65-F5344CB8AC3E}">
        <p14:creationId xmlns:p14="http://schemas.microsoft.com/office/powerpoint/2010/main" val="714836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308C74A0-0AB0-65EA-DB9E-A5337DD32BCF}"/>
              </a:ext>
            </a:extLst>
          </p:cNvPr>
          <p:cNvCxnSpPr>
            <a:cxnSpLocks/>
          </p:cNvCxnSpPr>
          <p:nvPr userDrawn="1"/>
        </p:nvCxnSpPr>
        <p:spPr>
          <a:xfrm>
            <a:off x="542925" y="1320800"/>
            <a:ext cx="11195050" cy="0"/>
          </a:xfrm>
          <a:prstGeom prst="line">
            <a:avLst/>
          </a:prstGeom>
          <a:ln w="38100">
            <a:solidFill>
              <a:srgbClr val="18275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98475" y="365126"/>
            <a:ext cx="11214100" cy="566738"/>
          </a:xfrm>
        </p:spPr>
        <p:txBody>
          <a:bodyPr/>
          <a:lstStyle>
            <a:lvl1pPr>
              <a:lnSpc>
                <a:spcPct val="95000"/>
              </a:lnSpc>
              <a:defRPr>
                <a:solidFill>
                  <a:schemeClr val="tx2">
                    <a:lumMod val="50000"/>
                  </a:schemeClr>
                </a:solidFill>
                <a:effectLst/>
              </a:defRPr>
            </a:lvl1pPr>
          </a:lstStyle>
          <a:p>
            <a:r>
              <a:rPr lang="en-US" dirty="0"/>
              <a:t>Click to edit Master title style</a:t>
            </a:r>
          </a:p>
        </p:txBody>
      </p:sp>
      <p:sp>
        <p:nvSpPr>
          <p:cNvPr id="3" name="Content Placeholder 2"/>
          <p:cNvSpPr>
            <a:spLocks noGrp="1"/>
          </p:cNvSpPr>
          <p:nvPr>
            <p:ph idx="1"/>
          </p:nvPr>
        </p:nvSpPr>
        <p:spPr>
          <a:xfrm>
            <a:off x="498475" y="1425575"/>
            <a:ext cx="11214100" cy="4751387"/>
          </a:xfrm>
        </p:spPr>
        <p:txBody>
          <a:bodyPr/>
          <a:lstStyle>
            <a:lvl1pPr>
              <a:lnSpc>
                <a:spcPct val="95000"/>
              </a:lnSpc>
              <a:spcBef>
                <a:spcPts val="1800"/>
              </a:spcBef>
              <a:buClr>
                <a:schemeClr val="tx1"/>
              </a:buClr>
              <a:defRPr>
                <a:effectLst/>
              </a:defRPr>
            </a:lvl1pPr>
            <a:lvl2pPr marL="685800" indent="-228600">
              <a:lnSpc>
                <a:spcPct val="95000"/>
              </a:lnSpc>
              <a:spcBef>
                <a:spcPts val="200"/>
              </a:spcBef>
              <a:buClr>
                <a:schemeClr val="tx2"/>
              </a:buClr>
              <a:buFont typeface="Arial" panose="020B0604020202020204" pitchFamily="34" charset="0"/>
              <a:buChar char="-"/>
              <a:defRPr>
                <a:effectLst/>
              </a:defRPr>
            </a:lvl2pPr>
            <a:lvl3pPr marL="1143000" indent="-228600">
              <a:lnSpc>
                <a:spcPct val="95000"/>
              </a:lnSpc>
              <a:buClr>
                <a:schemeClr val="tx2"/>
              </a:buClr>
              <a:buFont typeface="Wingdings" panose="05000000000000000000" pitchFamily="2" charset="2"/>
              <a:buChar char="§"/>
              <a:defRPr>
                <a:effectLst/>
              </a:defRPr>
            </a:lvl3pPr>
            <a:lvl4pPr>
              <a:lnSpc>
                <a:spcPct val="95000"/>
              </a:lnSpc>
              <a:buClr>
                <a:schemeClr val="tx1"/>
              </a:buClr>
              <a:defRPr>
                <a:effectLst/>
              </a:defRPr>
            </a:lvl4pPr>
            <a:lvl5pPr>
              <a:lnSpc>
                <a:spcPct val="95000"/>
              </a:lnSpc>
              <a:buClr>
                <a:schemeClr val="tx1"/>
              </a:buClr>
              <a:defRPr>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0"/>
          </p:nvPr>
        </p:nvSpPr>
        <p:spPr>
          <a:xfrm>
            <a:off x="498475" y="931863"/>
            <a:ext cx="11214100" cy="355600"/>
          </a:xfrm>
        </p:spPr>
        <p:txBody>
          <a:bodyPr/>
          <a:lstStyle>
            <a:lvl1pPr marL="0" indent="0">
              <a:buNone/>
              <a:defRPr sz="2200" i="1">
                <a:solidFill>
                  <a:schemeClr val="bg2">
                    <a:lumMod val="10000"/>
                  </a:schemeClr>
                </a:solidFill>
              </a:defRPr>
            </a:lvl1pPr>
          </a:lstStyle>
          <a:p>
            <a:pPr lvl="0"/>
            <a:r>
              <a:rPr lang="en-US"/>
              <a:t>Click to edit Master text styles</a:t>
            </a:r>
          </a:p>
        </p:txBody>
      </p:sp>
    </p:spTree>
    <p:extLst>
      <p:ext uri="{BB962C8B-B14F-4D97-AF65-F5344CB8AC3E}">
        <p14:creationId xmlns:p14="http://schemas.microsoft.com/office/powerpoint/2010/main" val="2766603730"/>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4">
            <a:extLst>
              <a:ext uri="{FF2B5EF4-FFF2-40B4-BE49-F238E27FC236}">
                <a16:creationId xmlns:a16="http://schemas.microsoft.com/office/drawing/2014/main" id="{791E394C-96A2-E4A1-B380-F55EF556895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3EFEF38-E196-0EF3-3132-775C42129DA8}"/>
              </a:ext>
            </a:extLst>
          </p:cNvPr>
          <p:cNvSpPr>
            <a:spLocks noGrp="1"/>
          </p:cNvSpPr>
          <p:nvPr>
            <p:ph type="sldNum" sz="quarter" idx="12"/>
          </p:nvPr>
        </p:nvSpPr>
        <p:spPr/>
        <p:txBody>
          <a:bodyPr/>
          <a:lstStyle>
            <a:lvl1pPr>
              <a:defRPr/>
            </a:lvl1pPr>
          </a:lstStyle>
          <a:p>
            <a:pPr>
              <a:defRPr/>
            </a:pPr>
            <a:fld id="{EB0BE966-86B6-684E-A310-3EA2D7EC5835}" type="slidenum">
              <a:rPr lang="en-US"/>
              <a:pPr>
                <a:defRPr/>
              </a:pPr>
              <a:t>‹#›</a:t>
            </a:fld>
            <a:endParaRPr lang="en-US"/>
          </a:p>
        </p:txBody>
      </p:sp>
    </p:spTree>
    <p:extLst>
      <p:ext uri="{BB962C8B-B14F-4D97-AF65-F5344CB8AC3E}">
        <p14:creationId xmlns:p14="http://schemas.microsoft.com/office/powerpoint/2010/main" val="2935820850"/>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19E3A0C-9BCA-70D7-03AA-CA7ECA9F421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D4CCD9E-99D2-29EB-2EA1-CDB3AF21B196}"/>
              </a:ext>
            </a:extLst>
          </p:cNvPr>
          <p:cNvSpPr>
            <a:spLocks noGrp="1"/>
          </p:cNvSpPr>
          <p:nvPr>
            <p:ph type="sldNum" sz="quarter" idx="12"/>
          </p:nvPr>
        </p:nvSpPr>
        <p:spPr/>
        <p:txBody>
          <a:bodyPr/>
          <a:lstStyle>
            <a:lvl1pPr>
              <a:defRPr/>
            </a:lvl1pPr>
          </a:lstStyle>
          <a:p>
            <a:pPr>
              <a:defRPr/>
            </a:pPr>
            <a:fld id="{A607FF36-6D1E-DC43-B964-239DAB117E10}" type="slidenum">
              <a:rPr lang="en-US"/>
              <a:pPr>
                <a:defRPr/>
              </a:pPr>
              <a:t>‹#›</a:t>
            </a:fld>
            <a:endParaRPr lang="en-US"/>
          </a:p>
        </p:txBody>
      </p:sp>
    </p:spTree>
    <p:extLst>
      <p:ext uri="{BB962C8B-B14F-4D97-AF65-F5344CB8AC3E}">
        <p14:creationId xmlns:p14="http://schemas.microsoft.com/office/powerpoint/2010/main" val="3762155552"/>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A6DFB7-6E24-B277-B76A-6B36252ED47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3B45253-BAC0-F59F-297F-C35E73CD7B92}"/>
              </a:ext>
            </a:extLst>
          </p:cNvPr>
          <p:cNvSpPr>
            <a:spLocks noGrp="1"/>
          </p:cNvSpPr>
          <p:nvPr>
            <p:ph type="sldNum" sz="quarter" idx="12"/>
          </p:nvPr>
        </p:nvSpPr>
        <p:spPr/>
        <p:txBody>
          <a:bodyPr/>
          <a:lstStyle>
            <a:lvl1pPr>
              <a:defRPr/>
            </a:lvl1pPr>
          </a:lstStyle>
          <a:p>
            <a:pPr>
              <a:defRPr/>
            </a:pPr>
            <a:fld id="{3864A741-0D6A-824F-B06D-15E80E86C391}" type="slidenum">
              <a:rPr lang="en-US"/>
              <a:pPr>
                <a:defRPr/>
              </a:pPr>
              <a:t>‹#›</a:t>
            </a:fld>
            <a:endParaRPr lang="en-US"/>
          </a:p>
        </p:txBody>
      </p:sp>
    </p:spTree>
    <p:extLst>
      <p:ext uri="{BB962C8B-B14F-4D97-AF65-F5344CB8AC3E}">
        <p14:creationId xmlns:p14="http://schemas.microsoft.com/office/powerpoint/2010/main" val="257775938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10000"/>
          </a:schemeClr>
        </a:solidFill>
        <a:effectLst/>
      </p:bgPr>
    </p:bg>
    <p:spTree>
      <p:nvGrpSpPr>
        <p:cNvPr id="1" name=""/>
        <p:cNvGrpSpPr/>
        <p:nvPr/>
      </p:nvGrpSpPr>
      <p:grpSpPr>
        <a:xfrm>
          <a:off x="0" y="0"/>
          <a:ext cx="0" cy="0"/>
          <a:chOff x="0" y="0"/>
          <a:chExt cx="0" cy="0"/>
        </a:xfrm>
      </p:grpSpPr>
      <p:pic>
        <p:nvPicPr>
          <p:cNvPr id="13" name="Picture 12" descr="An astronaut holding a planet&#10;&#10;Description automatically generated">
            <a:extLst>
              <a:ext uri="{FF2B5EF4-FFF2-40B4-BE49-F238E27FC236}">
                <a16:creationId xmlns:a16="http://schemas.microsoft.com/office/drawing/2014/main" id="{5A94AC29-FC6C-E429-0C70-4AE87D5918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ctrTitle"/>
          </p:nvPr>
        </p:nvSpPr>
        <p:spPr>
          <a:xfrm>
            <a:off x="7530635" y="1792225"/>
            <a:ext cx="4397455" cy="3788664"/>
          </a:xfrm>
        </p:spPr>
        <p:txBody>
          <a:bodyPr anchor="ctr">
            <a:normAutofit/>
          </a:bodyPr>
          <a:lstStyle>
            <a:lvl1pPr algn="l">
              <a:defRPr sz="5400" b="1">
                <a:solidFill>
                  <a:schemeClr val="bg1"/>
                </a:solidFill>
                <a:effectLst/>
              </a:defRPr>
            </a:lvl1pPr>
          </a:lstStyle>
          <a:p>
            <a:r>
              <a:rPr lang="en-US" dirty="0"/>
              <a:t>Click to edit Master title style</a:t>
            </a:r>
          </a:p>
        </p:txBody>
      </p:sp>
      <p:sp>
        <p:nvSpPr>
          <p:cNvPr id="3" name="Subtitle 2"/>
          <p:cNvSpPr>
            <a:spLocks noGrp="1"/>
          </p:cNvSpPr>
          <p:nvPr>
            <p:ph type="subTitle" idx="1"/>
          </p:nvPr>
        </p:nvSpPr>
        <p:spPr>
          <a:xfrm>
            <a:off x="7530636" y="5396105"/>
            <a:ext cx="4397456" cy="1403984"/>
          </a:xfrm>
        </p:spPr>
        <p:txBody>
          <a:bodyPr>
            <a:normAutofit/>
          </a:bodyPr>
          <a:lstStyle>
            <a:lvl1pPr marL="0" indent="0" algn="l">
              <a:buNone/>
              <a:defRPr sz="320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10">
            <a:extLst>
              <a:ext uri="{FF2B5EF4-FFF2-40B4-BE49-F238E27FC236}">
                <a16:creationId xmlns:a16="http://schemas.microsoft.com/office/drawing/2014/main" id="{B9B3708F-73B3-E10B-9AB3-925BBA7F0FB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117123" y="5938551"/>
            <a:ext cx="1996302" cy="818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9901326"/>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5000"/>
              </a:lnSpc>
              <a:defRPr>
                <a:solidFill>
                  <a:schemeClr val="tx2"/>
                </a:solidFill>
                <a:effectLst/>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95000"/>
              </a:lnSpc>
              <a:spcBef>
                <a:spcPts val="1800"/>
              </a:spcBef>
              <a:buClr>
                <a:schemeClr val="tx1"/>
              </a:buClr>
              <a:defRPr>
                <a:effectLst/>
              </a:defRPr>
            </a:lvl1pPr>
            <a:lvl2pPr marL="685800" indent="-228600">
              <a:lnSpc>
                <a:spcPct val="95000"/>
              </a:lnSpc>
              <a:spcBef>
                <a:spcPts val="200"/>
              </a:spcBef>
              <a:buClr>
                <a:schemeClr val="tx2"/>
              </a:buClr>
              <a:buFont typeface="Arial" panose="020B0604020202020204" pitchFamily="34" charset="0"/>
              <a:buChar char="-"/>
              <a:defRPr>
                <a:effectLst/>
              </a:defRPr>
            </a:lvl2pPr>
            <a:lvl3pPr marL="1143000" indent="-228600">
              <a:lnSpc>
                <a:spcPct val="95000"/>
              </a:lnSpc>
              <a:buClr>
                <a:schemeClr val="tx2"/>
              </a:buClr>
              <a:buFont typeface="Wingdings" panose="05000000000000000000" pitchFamily="2" charset="2"/>
              <a:buChar char="§"/>
              <a:defRPr>
                <a:effectLst/>
              </a:defRPr>
            </a:lvl3pPr>
            <a:lvl4pPr>
              <a:lnSpc>
                <a:spcPct val="95000"/>
              </a:lnSpc>
              <a:buClr>
                <a:schemeClr val="tx1"/>
              </a:buClr>
              <a:defRPr>
                <a:effectLst/>
              </a:defRPr>
            </a:lvl4pPr>
            <a:lvl5pPr>
              <a:lnSpc>
                <a:spcPct val="95000"/>
              </a:lnSpc>
              <a:buClr>
                <a:schemeClr val="tx1"/>
              </a:buClr>
              <a:defRPr>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0A58D12A-75C4-F4D2-D4F8-38C88D2E5EBE}"/>
              </a:ext>
            </a:extLst>
          </p:cNvPr>
          <p:cNvSpPr>
            <a:spLocks noGrp="1"/>
          </p:cNvSpPr>
          <p:nvPr>
            <p:ph type="ftr" sz="quarter" idx="3"/>
          </p:nvPr>
        </p:nvSpPr>
        <p:spPr>
          <a:xfrm>
            <a:off x="1984075" y="6356350"/>
            <a:ext cx="6169325" cy="373063"/>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bg1"/>
                </a:solidFill>
                <a:latin typeface="+mn-lt"/>
              </a:defRPr>
            </a:lvl1pPr>
          </a:lstStyle>
          <a:p>
            <a:pPr>
              <a:defRPr/>
            </a:pPr>
            <a:endParaRPr lang="en-US" dirty="0"/>
          </a:p>
        </p:txBody>
      </p:sp>
      <p:sp>
        <p:nvSpPr>
          <p:cNvPr id="6" name="Slide Number Placeholder 5">
            <a:extLst>
              <a:ext uri="{FF2B5EF4-FFF2-40B4-BE49-F238E27FC236}">
                <a16:creationId xmlns:a16="http://schemas.microsoft.com/office/drawing/2014/main" id="{BB61B952-FAF3-415B-02F7-3B91ED675C15}"/>
              </a:ext>
            </a:extLst>
          </p:cNvPr>
          <p:cNvSpPr>
            <a:spLocks noGrp="1"/>
          </p:cNvSpPr>
          <p:nvPr>
            <p:ph type="sldNum" sz="quarter" idx="4"/>
          </p:nvPr>
        </p:nvSpPr>
        <p:spPr>
          <a:xfrm>
            <a:off x="7812088"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rgbClr val="000000"/>
                </a:solidFill>
                <a:latin typeface="+mn-lt"/>
              </a:defRPr>
            </a:lvl1pPr>
          </a:lstStyle>
          <a:p>
            <a:pPr>
              <a:defRPr/>
            </a:pPr>
            <a:fld id="{40CE3FE7-4F40-F140-81B4-966C6D49E7F3}" type="slidenum">
              <a:rPr lang="en-US" smtClean="0"/>
              <a:pPr>
                <a:defRPr/>
              </a:pPr>
              <a:t>‹#›</a:t>
            </a:fld>
            <a:endParaRPr lang="en-US" dirty="0"/>
          </a:p>
        </p:txBody>
      </p:sp>
    </p:spTree>
    <p:extLst>
      <p:ext uri="{BB962C8B-B14F-4D97-AF65-F5344CB8AC3E}">
        <p14:creationId xmlns:p14="http://schemas.microsoft.com/office/powerpoint/2010/main" val="2622771578"/>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EA18D637-272B-6C22-A8DE-5CAF007F2D0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59B09DE-D2FE-3423-BBA0-14188039B548}"/>
              </a:ext>
            </a:extLst>
          </p:cNvPr>
          <p:cNvSpPr>
            <a:spLocks noGrp="1"/>
          </p:cNvSpPr>
          <p:nvPr>
            <p:ph type="sldNum" sz="quarter" idx="12"/>
          </p:nvPr>
        </p:nvSpPr>
        <p:spPr/>
        <p:txBody>
          <a:bodyPr/>
          <a:lstStyle>
            <a:lvl1pPr>
              <a:defRPr/>
            </a:lvl1pPr>
          </a:lstStyle>
          <a:p>
            <a:pPr>
              <a:defRPr/>
            </a:pPr>
            <a:fld id="{55B0820C-0FF0-6042-8FD1-67F5BFF0BEF6}" type="slidenum">
              <a:rPr lang="en-US"/>
              <a:pPr>
                <a:defRPr/>
              </a:pPr>
              <a:t>‹#›</a:t>
            </a:fld>
            <a:endParaRPr lang="en-US"/>
          </a:p>
        </p:txBody>
      </p:sp>
    </p:spTree>
    <p:extLst>
      <p:ext uri="{BB962C8B-B14F-4D97-AF65-F5344CB8AC3E}">
        <p14:creationId xmlns:p14="http://schemas.microsoft.com/office/powerpoint/2010/main" val="1546032129"/>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a:extLst>
              <a:ext uri="{FF2B5EF4-FFF2-40B4-BE49-F238E27FC236}">
                <a16:creationId xmlns:a16="http://schemas.microsoft.com/office/drawing/2014/main" id="{C440D3DC-51B8-A150-846B-EC7DED0A4AE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FA03913-45BA-05AF-51F3-0623801EA6B7}"/>
              </a:ext>
            </a:extLst>
          </p:cNvPr>
          <p:cNvSpPr>
            <a:spLocks noGrp="1"/>
          </p:cNvSpPr>
          <p:nvPr>
            <p:ph type="sldNum" sz="quarter" idx="12"/>
          </p:nvPr>
        </p:nvSpPr>
        <p:spPr/>
        <p:txBody>
          <a:bodyPr/>
          <a:lstStyle>
            <a:lvl1pPr>
              <a:defRPr/>
            </a:lvl1pPr>
          </a:lstStyle>
          <a:p>
            <a:pPr>
              <a:defRPr/>
            </a:pPr>
            <a:fld id="{ABFFA550-B290-F446-948C-E0E4FDBBB0FB}" type="slidenum">
              <a:rPr lang="en-US"/>
              <a:pPr>
                <a:defRPr/>
              </a:pPr>
              <a:t>‹#›</a:t>
            </a:fld>
            <a:endParaRPr lang="en-US"/>
          </a:p>
        </p:txBody>
      </p:sp>
    </p:spTree>
    <p:extLst>
      <p:ext uri="{BB962C8B-B14F-4D97-AF65-F5344CB8AC3E}">
        <p14:creationId xmlns:p14="http://schemas.microsoft.com/office/powerpoint/2010/main" val="3642862599"/>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181D184B-FE04-EAF9-2460-ECF6954C061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00D1BFF-5C68-25D9-D3A9-8B3840CB67D0}"/>
              </a:ext>
            </a:extLst>
          </p:cNvPr>
          <p:cNvSpPr>
            <a:spLocks noGrp="1"/>
          </p:cNvSpPr>
          <p:nvPr>
            <p:ph type="sldNum" sz="quarter" idx="12"/>
          </p:nvPr>
        </p:nvSpPr>
        <p:spPr/>
        <p:txBody>
          <a:bodyPr/>
          <a:lstStyle>
            <a:lvl1pPr>
              <a:defRPr/>
            </a:lvl1pPr>
          </a:lstStyle>
          <a:p>
            <a:pPr>
              <a:defRPr/>
            </a:pPr>
            <a:fld id="{D66B2449-1A43-084C-A9D2-86F83053B196}" type="slidenum">
              <a:rPr lang="en-US"/>
              <a:pPr>
                <a:defRPr/>
              </a:pPr>
              <a:t>‹#›</a:t>
            </a:fld>
            <a:endParaRPr lang="en-US"/>
          </a:p>
        </p:txBody>
      </p:sp>
    </p:spTree>
    <p:extLst>
      <p:ext uri="{BB962C8B-B14F-4D97-AF65-F5344CB8AC3E}">
        <p14:creationId xmlns:p14="http://schemas.microsoft.com/office/powerpoint/2010/main" val="210801589"/>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a16="http://schemas.microsoft.com/office/drawing/2014/main" id="{C2D95759-F93B-33D9-C6F4-B049925FC89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EAD4C03-4DE8-3410-4A67-0568B2BF2346}"/>
              </a:ext>
            </a:extLst>
          </p:cNvPr>
          <p:cNvSpPr>
            <a:spLocks noGrp="1"/>
          </p:cNvSpPr>
          <p:nvPr>
            <p:ph type="sldNum" sz="quarter" idx="12"/>
          </p:nvPr>
        </p:nvSpPr>
        <p:spPr/>
        <p:txBody>
          <a:bodyPr/>
          <a:lstStyle>
            <a:lvl1pPr>
              <a:defRPr/>
            </a:lvl1pPr>
          </a:lstStyle>
          <a:p>
            <a:pPr>
              <a:defRPr/>
            </a:pPr>
            <a:fld id="{3CB1AFDC-95BC-D743-AA11-A2B01739F88D}" type="slidenum">
              <a:rPr lang="en-US"/>
              <a:pPr>
                <a:defRPr/>
              </a:pPr>
              <a:t>‹#›</a:t>
            </a:fld>
            <a:endParaRPr lang="en-US"/>
          </a:p>
        </p:txBody>
      </p:sp>
    </p:spTree>
    <p:extLst>
      <p:ext uri="{BB962C8B-B14F-4D97-AF65-F5344CB8AC3E}">
        <p14:creationId xmlns:p14="http://schemas.microsoft.com/office/powerpoint/2010/main" val="236000467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30014871-2D4A-A5B9-83CC-985706FD6C2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88E36D2-5E27-2803-3BC1-5F5FFEF6D4D7}"/>
              </a:ext>
            </a:extLst>
          </p:cNvPr>
          <p:cNvSpPr>
            <a:spLocks noGrp="1"/>
          </p:cNvSpPr>
          <p:nvPr>
            <p:ph type="sldNum" sz="quarter" idx="12"/>
          </p:nvPr>
        </p:nvSpPr>
        <p:spPr/>
        <p:txBody>
          <a:bodyPr/>
          <a:lstStyle>
            <a:lvl1pPr>
              <a:defRPr/>
            </a:lvl1pPr>
          </a:lstStyle>
          <a:p>
            <a:pPr>
              <a:defRPr/>
            </a:pPr>
            <a:fld id="{981458EB-1546-204A-8B38-9E10E709E7B3}" type="slidenum">
              <a:rPr lang="en-US"/>
              <a:pPr>
                <a:defRPr/>
              </a:pPr>
              <a:t>‹#›</a:t>
            </a:fld>
            <a:endParaRPr lang="en-US"/>
          </a:p>
        </p:txBody>
      </p:sp>
    </p:spTree>
    <p:extLst>
      <p:ext uri="{BB962C8B-B14F-4D97-AF65-F5344CB8AC3E}">
        <p14:creationId xmlns:p14="http://schemas.microsoft.com/office/powerpoint/2010/main" val="2169353103"/>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4">
            <a:extLst>
              <a:ext uri="{FF2B5EF4-FFF2-40B4-BE49-F238E27FC236}">
                <a16:creationId xmlns:a16="http://schemas.microsoft.com/office/drawing/2014/main" id="{09167A1C-CB8D-AD54-A00B-05028B4600D4}"/>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A76E01B6-DA7B-DF71-61AC-FF9421A0FE0E}"/>
              </a:ext>
            </a:extLst>
          </p:cNvPr>
          <p:cNvSpPr>
            <a:spLocks noGrp="1"/>
          </p:cNvSpPr>
          <p:nvPr>
            <p:ph type="sldNum" sz="quarter" idx="12"/>
          </p:nvPr>
        </p:nvSpPr>
        <p:spPr/>
        <p:txBody>
          <a:bodyPr/>
          <a:lstStyle>
            <a:lvl1pPr>
              <a:defRPr/>
            </a:lvl1pPr>
          </a:lstStyle>
          <a:p>
            <a:pPr>
              <a:defRPr/>
            </a:pPr>
            <a:fld id="{256084E4-C1DC-6543-8566-96B734FA5FCD}" type="slidenum">
              <a:rPr lang="en-US"/>
              <a:pPr>
                <a:defRPr/>
              </a:pPr>
              <a:t>‹#›</a:t>
            </a:fld>
            <a:endParaRPr lang="en-US"/>
          </a:p>
        </p:txBody>
      </p:sp>
    </p:spTree>
    <p:extLst>
      <p:ext uri="{BB962C8B-B14F-4D97-AF65-F5344CB8AC3E}">
        <p14:creationId xmlns:p14="http://schemas.microsoft.com/office/powerpoint/2010/main" val="393547472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a:extLst>
              <a:ext uri="{FF2B5EF4-FFF2-40B4-BE49-F238E27FC236}">
                <a16:creationId xmlns:a16="http://schemas.microsoft.com/office/drawing/2014/main" id="{704F3746-B995-670F-7C0E-6A2C857995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5288" y="6302375"/>
            <a:ext cx="12049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BCAEDCD9-8265-1A2C-CE57-E23C3144C7DE}"/>
              </a:ext>
            </a:extLst>
          </p:cNvPr>
          <p:cNvSpPr>
            <a:spLocks noGrp="1" noChangeArrowheads="1"/>
          </p:cNvSpPr>
          <p:nvPr>
            <p:ph type="title"/>
          </p:nvPr>
        </p:nvSpPr>
        <p:spPr bwMode="auto">
          <a:xfrm>
            <a:off x="498475" y="365125"/>
            <a:ext cx="112141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7A982ADE-40DF-6EA5-703A-4EA08F8ECA29}"/>
              </a:ext>
            </a:extLst>
          </p:cNvPr>
          <p:cNvSpPr>
            <a:spLocks noGrp="1" noChangeArrowheads="1"/>
          </p:cNvSpPr>
          <p:nvPr>
            <p:ph type="body" idx="1"/>
          </p:nvPr>
        </p:nvSpPr>
        <p:spPr bwMode="auto">
          <a:xfrm>
            <a:off x="498475" y="1825625"/>
            <a:ext cx="112141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2" name="Picture 6">
            <a:extLst>
              <a:ext uri="{FF2B5EF4-FFF2-40B4-BE49-F238E27FC236}">
                <a16:creationId xmlns:a16="http://schemas.microsoft.com/office/drawing/2014/main" id="{A72F3899-AF8B-6ACC-6DA8-8FC7F69D87B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8993" y="6240627"/>
            <a:ext cx="1562085" cy="50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4">
            <a:extLst>
              <a:ext uri="{FF2B5EF4-FFF2-40B4-BE49-F238E27FC236}">
                <a16:creationId xmlns:a16="http://schemas.microsoft.com/office/drawing/2014/main" id="{C2DFBD45-3699-106E-0260-5488C11D207C}"/>
              </a:ext>
            </a:extLst>
          </p:cNvPr>
          <p:cNvSpPr txBox="1">
            <a:spLocks/>
          </p:cNvSpPr>
          <p:nvPr userDrawn="1"/>
        </p:nvSpPr>
        <p:spPr>
          <a:xfrm>
            <a:off x="1921077" y="6364288"/>
            <a:ext cx="7731969" cy="365125"/>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panose="020B0604020202020204"/>
                <a:ea typeface="+mn-ea"/>
                <a:cs typeface="+mn-cs"/>
              </a:rPr>
              <a:t>Nuclear Thermal Propulsion Transient Reactor Modeling and Uncertainty Propagation</a:t>
            </a:r>
          </a:p>
        </p:txBody>
      </p:sp>
      <p:sp>
        <p:nvSpPr>
          <p:cNvPr id="7" name="Slide Number Placeholder 5">
            <a:extLst>
              <a:ext uri="{FF2B5EF4-FFF2-40B4-BE49-F238E27FC236}">
                <a16:creationId xmlns:a16="http://schemas.microsoft.com/office/drawing/2014/main" id="{D291687C-6923-F2DD-632C-3D317E3094DB}"/>
              </a:ext>
            </a:extLst>
          </p:cNvPr>
          <p:cNvSpPr txBox="1">
            <a:spLocks/>
          </p:cNvSpPr>
          <p:nvPr userDrawn="1"/>
        </p:nvSpPr>
        <p:spPr>
          <a:xfrm>
            <a:off x="7812088" y="6356350"/>
            <a:ext cx="2743200" cy="365125"/>
          </a:xfrm>
          <a:prstGeom prst="rect">
            <a:avLst/>
          </a:prstGeom>
        </p:spPr>
        <p:txBody>
          <a:bodyPr anchor="ctr"/>
          <a:lstStyle>
            <a:defPPr>
              <a:defRPr lang="en-US"/>
            </a:defPPr>
            <a:lvl1pPr algn="r" rtl="0" eaLnBrk="1" fontAlgn="auto" hangingPunct="1">
              <a:spcBef>
                <a:spcPts val="0"/>
              </a:spcBef>
              <a:spcAft>
                <a:spcPts val="0"/>
              </a:spcAft>
              <a:defRPr sz="1200" kern="1200" smtClean="0">
                <a:solidFill>
                  <a:schemeClr val="bg2">
                    <a:lumMod val="10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0478BAD-DEA1-40F0-A0AB-D0D9F5BC2F9F}" type="slidenum">
              <a:rPr kumimoji="0" lang="en-US" sz="1400" b="0" i="0" u="none" strike="noStrike" kern="1200" cap="none" spc="0" normalizeH="0" baseline="0" noProof="0" smtClean="0">
                <a:ln>
                  <a:noFill/>
                </a:ln>
                <a:solidFill>
                  <a:srgbClr val="E7E6E6">
                    <a:lumMod val="10000"/>
                  </a:srgbClr>
                </a:solidFill>
                <a:effectLst/>
                <a:uLnTx/>
                <a:uFillTx/>
                <a:latin typeface="Arial" panose="020B0604020202020204"/>
                <a:ea typeface="+mn-ea"/>
                <a:cs typeface="+mn-cs"/>
              </a:rPr>
              <a:t>‹#›</a:t>
            </a:fld>
            <a:endParaRPr kumimoji="0" lang="en-US"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4332641"/>
      </p:ext>
    </p:extLst>
  </p:cSld>
  <p:clrMap bg1="lt1" tx1="dk1" bg2="lt2" tx2="dk2" accent1="accent1" accent2="accent2" accent3="accent3" accent4="accent4" accent5="accent5" accent6="accent6" hlink="hlink" folHlink="folHlink"/>
  <p:sldLayoutIdLst>
    <p:sldLayoutId id="2147483699" r:id="rId1"/>
  </p:sldLayoutIdLst>
  <p:transition spd="med">
    <p:fade/>
  </p:transition>
  <p:hf hdr="0" ftr="0" dt="0"/>
  <p:txStyles>
    <p:titleStyle>
      <a:lvl1pPr algn="l" rtl="0" eaLnBrk="0" fontAlgn="base" hangingPunct="0">
        <a:lnSpc>
          <a:spcPct val="95000"/>
        </a:lnSpc>
        <a:spcBef>
          <a:spcPct val="0"/>
        </a:spcBef>
        <a:spcAft>
          <a:spcPct val="0"/>
        </a:spcAft>
        <a:defRPr sz="3600" kern="1200">
          <a:solidFill>
            <a:srgbClr val="163B4B"/>
          </a:solidFill>
          <a:latin typeface="+mj-lt"/>
          <a:ea typeface="+mj-ea"/>
          <a:cs typeface="+mj-cs"/>
        </a:defRPr>
      </a:lvl1pPr>
      <a:lvl2pPr algn="l" rtl="0" eaLnBrk="0" fontAlgn="base" hangingPunct="0">
        <a:lnSpc>
          <a:spcPct val="95000"/>
        </a:lnSpc>
        <a:spcBef>
          <a:spcPct val="0"/>
        </a:spcBef>
        <a:spcAft>
          <a:spcPct val="0"/>
        </a:spcAft>
        <a:defRPr sz="3600">
          <a:solidFill>
            <a:srgbClr val="163B4B"/>
          </a:solidFill>
          <a:latin typeface="Arial" panose="020B0604020202020204" pitchFamily="34" charset="0"/>
        </a:defRPr>
      </a:lvl2pPr>
      <a:lvl3pPr algn="l" rtl="0" eaLnBrk="0" fontAlgn="base" hangingPunct="0">
        <a:lnSpc>
          <a:spcPct val="95000"/>
        </a:lnSpc>
        <a:spcBef>
          <a:spcPct val="0"/>
        </a:spcBef>
        <a:spcAft>
          <a:spcPct val="0"/>
        </a:spcAft>
        <a:defRPr sz="3600">
          <a:solidFill>
            <a:srgbClr val="163B4B"/>
          </a:solidFill>
          <a:latin typeface="Arial" panose="020B0604020202020204" pitchFamily="34" charset="0"/>
        </a:defRPr>
      </a:lvl3pPr>
      <a:lvl4pPr algn="l" rtl="0" eaLnBrk="0" fontAlgn="base" hangingPunct="0">
        <a:lnSpc>
          <a:spcPct val="95000"/>
        </a:lnSpc>
        <a:spcBef>
          <a:spcPct val="0"/>
        </a:spcBef>
        <a:spcAft>
          <a:spcPct val="0"/>
        </a:spcAft>
        <a:defRPr sz="3600">
          <a:solidFill>
            <a:srgbClr val="163B4B"/>
          </a:solidFill>
          <a:latin typeface="Arial" panose="020B0604020202020204" pitchFamily="34" charset="0"/>
        </a:defRPr>
      </a:lvl4pPr>
      <a:lvl5pPr algn="l" rtl="0" eaLnBrk="0" fontAlgn="base" hangingPunct="0">
        <a:lnSpc>
          <a:spcPct val="95000"/>
        </a:lnSpc>
        <a:spcBef>
          <a:spcPct val="0"/>
        </a:spcBef>
        <a:spcAft>
          <a:spcPct val="0"/>
        </a:spcAft>
        <a:defRPr sz="3600">
          <a:solidFill>
            <a:srgbClr val="163B4B"/>
          </a:solidFill>
          <a:latin typeface="Arial" panose="020B0604020202020204" pitchFamily="34" charset="0"/>
        </a:defRPr>
      </a:lvl5pPr>
      <a:lvl6pPr marL="457200" algn="l" rtl="0" fontAlgn="base">
        <a:lnSpc>
          <a:spcPct val="95000"/>
        </a:lnSpc>
        <a:spcBef>
          <a:spcPct val="0"/>
        </a:spcBef>
        <a:spcAft>
          <a:spcPct val="0"/>
        </a:spcAft>
        <a:defRPr sz="3600">
          <a:solidFill>
            <a:srgbClr val="81BC00"/>
          </a:solidFill>
          <a:latin typeface="Arial" panose="020B0604020202020204" pitchFamily="34" charset="0"/>
        </a:defRPr>
      </a:lvl6pPr>
      <a:lvl7pPr marL="914400" algn="l" rtl="0" fontAlgn="base">
        <a:lnSpc>
          <a:spcPct val="95000"/>
        </a:lnSpc>
        <a:spcBef>
          <a:spcPct val="0"/>
        </a:spcBef>
        <a:spcAft>
          <a:spcPct val="0"/>
        </a:spcAft>
        <a:defRPr sz="3600">
          <a:solidFill>
            <a:srgbClr val="81BC00"/>
          </a:solidFill>
          <a:latin typeface="Arial" panose="020B0604020202020204" pitchFamily="34" charset="0"/>
        </a:defRPr>
      </a:lvl7pPr>
      <a:lvl8pPr marL="1371600" algn="l" rtl="0" fontAlgn="base">
        <a:lnSpc>
          <a:spcPct val="95000"/>
        </a:lnSpc>
        <a:spcBef>
          <a:spcPct val="0"/>
        </a:spcBef>
        <a:spcAft>
          <a:spcPct val="0"/>
        </a:spcAft>
        <a:defRPr sz="3600">
          <a:solidFill>
            <a:srgbClr val="81BC00"/>
          </a:solidFill>
          <a:latin typeface="Arial" panose="020B0604020202020204" pitchFamily="34" charset="0"/>
        </a:defRPr>
      </a:lvl8pPr>
      <a:lvl9pPr marL="1828800" algn="l" rtl="0" fontAlgn="base">
        <a:lnSpc>
          <a:spcPct val="95000"/>
        </a:lnSpc>
        <a:spcBef>
          <a:spcPct val="0"/>
        </a:spcBef>
        <a:spcAft>
          <a:spcPct val="0"/>
        </a:spcAft>
        <a:defRPr sz="3600">
          <a:solidFill>
            <a:srgbClr val="81BC00"/>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Clr>
          <a:schemeClr val="tx1"/>
        </a:buClr>
        <a:buFont typeface="Arial" panose="020B0604020202020204" pitchFamily="34" charset="0"/>
        <a:buChar char="•"/>
        <a:defRPr lang="en-US" sz="2800" kern="1200" dirty="0">
          <a:solidFill>
            <a:srgbClr val="000000"/>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lang="en-US" sz="2400" kern="1200" dirty="0">
          <a:solidFill>
            <a:srgbClr val="000000"/>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lang="en-US" sz="2000" kern="1200" dirty="0">
          <a:solidFill>
            <a:srgbClr val="000000"/>
          </a:solidFill>
          <a:latin typeface="+mn-lt"/>
          <a:ea typeface="+mn-ea"/>
          <a:cs typeface="+mn-cs"/>
        </a:defRPr>
      </a:lvl3pPr>
      <a:lvl4pPr marL="1600200" indent="-228600" algn="l" rtl="0" eaLnBrk="0" fontAlgn="base" hangingPunct="0">
        <a:lnSpc>
          <a:spcPct val="90000"/>
        </a:lnSpc>
        <a:spcBef>
          <a:spcPts val="500"/>
        </a:spcBef>
        <a:spcAft>
          <a:spcPct val="0"/>
        </a:spcAft>
        <a:buClr>
          <a:schemeClr val="tx1"/>
        </a:buClr>
        <a:buFont typeface="Arial" panose="020B0604020202020204" pitchFamily="34" charset="0"/>
        <a:buChar char="•"/>
        <a:defRPr kern="1200">
          <a:solidFill>
            <a:srgbClr val="000000"/>
          </a:solidFill>
          <a:latin typeface="+mn-lt"/>
          <a:ea typeface="+mn-ea"/>
          <a:cs typeface="+mn-cs"/>
        </a:defRPr>
      </a:lvl4pPr>
      <a:lvl5pPr marL="2057400" indent="-228600" algn="l" rtl="0" eaLnBrk="0" fontAlgn="base" hangingPunct="0">
        <a:lnSpc>
          <a:spcPct val="90000"/>
        </a:lnSpc>
        <a:spcBef>
          <a:spcPts val="500"/>
        </a:spcBef>
        <a:spcAft>
          <a:spcPct val="0"/>
        </a:spcAft>
        <a:buClr>
          <a:schemeClr val="tx2"/>
        </a:buClr>
        <a:buFont typeface="Arial" panose="020B0604020202020204" pitchFamily="34" charset="0"/>
        <a:buChar char="•"/>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a:extLst>
              <a:ext uri="{FF2B5EF4-FFF2-40B4-BE49-F238E27FC236}">
                <a16:creationId xmlns:a16="http://schemas.microsoft.com/office/drawing/2014/main" id="{704F3746-B995-670F-7C0E-6A2C8579957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555288" y="6302375"/>
            <a:ext cx="12049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BCAEDCD9-8265-1A2C-CE57-E23C3144C7DE}"/>
              </a:ext>
            </a:extLst>
          </p:cNvPr>
          <p:cNvSpPr>
            <a:spLocks noGrp="1" noChangeArrowheads="1"/>
          </p:cNvSpPr>
          <p:nvPr>
            <p:ph type="title"/>
          </p:nvPr>
        </p:nvSpPr>
        <p:spPr bwMode="auto">
          <a:xfrm>
            <a:off x="498475" y="365125"/>
            <a:ext cx="112141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7A982ADE-40DF-6EA5-703A-4EA08F8ECA29}"/>
              </a:ext>
            </a:extLst>
          </p:cNvPr>
          <p:cNvSpPr>
            <a:spLocks noGrp="1" noChangeArrowheads="1"/>
          </p:cNvSpPr>
          <p:nvPr>
            <p:ph type="body" idx="1"/>
          </p:nvPr>
        </p:nvSpPr>
        <p:spPr bwMode="auto">
          <a:xfrm>
            <a:off x="498475" y="1825625"/>
            <a:ext cx="112141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796375E7-03D5-5DFC-D7F8-4F8F21B43E68}"/>
              </a:ext>
            </a:extLst>
          </p:cNvPr>
          <p:cNvSpPr>
            <a:spLocks noGrp="1"/>
          </p:cNvSpPr>
          <p:nvPr>
            <p:ph type="ftr" sz="quarter" idx="3"/>
          </p:nvPr>
        </p:nvSpPr>
        <p:spPr>
          <a:xfrm>
            <a:off x="1984075" y="6356350"/>
            <a:ext cx="6169325" cy="373063"/>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bg1"/>
                </a:solidFill>
                <a:latin typeface="+mn-lt"/>
              </a:defRPr>
            </a:lvl1pPr>
          </a:lstStyle>
          <a:p>
            <a:pPr>
              <a:defRPr/>
            </a:pPr>
            <a:endParaRPr lang="en-US" dirty="0"/>
          </a:p>
        </p:txBody>
      </p:sp>
      <p:sp>
        <p:nvSpPr>
          <p:cNvPr id="6" name="Slide Number Placeholder 5">
            <a:extLst>
              <a:ext uri="{FF2B5EF4-FFF2-40B4-BE49-F238E27FC236}">
                <a16:creationId xmlns:a16="http://schemas.microsoft.com/office/drawing/2014/main" id="{58B6E438-86D0-BE6D-5074-715F94D0F191}"/>
              </a:ext>
            </a:extLst>
          </p:cNvPr>
          <p:cNvSpPr>
            <a:spLocks noGrp="1"/>
          </p:cNvSpPr>
          <p:nvPr>
            <p:ph type="sldNum" sz="quarter" idx="4"/>
          </p:nvPr>
        </p:nvSpPr>
        <p:spPr>
          <a:xfrm>
            <a:off x="7812088"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rgbClr val="000000"/>
                </a:solidFill>
                <a:latin typeface="+mn-lt"/>
              </a:defRPr>
            </a:lvl1pPr>
          </a:lstStyle>
          <a:p>
            <a:pPr>
              <a:defRPr/>
            </a:pPr>
            <a:fld id="{40CE3FE7-4F40-F140-81B4-966C6D49E7F3}" type="slidenum">
              <a:rPr lang="en-US" smtClean="0"/>
              <a:pPr>
                <a:defRPr/>
              </a:pPr>
              <a:t>‹#›</a:t>
            </a:fld>
            <a:endParaRPr lang="en-US" dirty="0"/>
          </a:p>
        </p:txBody>
      </p:sp>
      <p:pic>
        <p:nvPicPr>
          <p:cNvPr id="2" name="Picture 6">
            <a:extLst>
              <a:ext uri="{FF2B5EF4-FFF2-40B4-BE49-F238E27FC236}">
                <a16:creationId xmlns:a16="http://schemas.microsoft.com/office/drawing/2014/main" id="{252DF5B6-0FF4-E3BA-343E-A621385A48B0}"/>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58993" y="6240627"/>
            <a:ext cx="1562085" cy="50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6" r:id="rId1"/>
    <p:sldLayoutId id="2147483697"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fade/>
  </p:transition>
  <p:hf hdr="0" ftr="0" dt="0"/>
  <p:txStyles>
    <p:titleStyle>
      <a:lvl1pPr algn="l" rtl="0" eaLnBrk="0" fontAlgn="base" hangingPunct="0">
        <a:lnSpc>
          <a:spcPct val="95000"/>
        </a:lnSpc>
        <a:spcBef>
          <a:spcPct val="0"/>
        </a:spcBef>
        <a:spcAft>
          <a:spcPct val="0"/>
        </a:spcAft>
        <a:defRPr sz="3600" kern="1200">
          <a:solidFill>
            <a:srgbClr val="163B4B"/>
          </a:solidFill>
          <a:latin typeface="+mj-lt"/>
          <a:ea typeface="+mj-ea"/>
          <a:cs typeface="+mj-cs"/>
        </a:defRPr>
      </a:lvl1pPr>
      <a:lvl2pPr algn="l" rtl="0" eaLnBrk="0" fontAlgn="base" hangingPunct="0">
        <a:lnSpc>
          <a:spcPct val="95000"/>
        </a:lnSpc>
        <a:spcBef>
          <a:spcPct val="0"/>
        </a:spcBef>
        <a:spcAft>
          <a:spcPct val="0"/>
        </a:spcAft>
        <a:defRPr sz="3600">
          <a:solidFill>
            <a:srgbClr val="163B4B"/>
          </a:solidFill>
          <a:latin typeface="Arial" panose="020B0604020202020204" pitchFamily="34" charset="0"/>
        </a:defRPr>
      </a:lvl2pPr>
      <a:lvl3pPr algn="l" rtl="0" eaLnBrk="0" fontAlgn="base" hangingPunct="0">
        <a:lnSpc>
          <a:spcPct val="95000"/>
        </a:lnSpc>
        <a:spcBef>
          <a:spcPct val="0"/>
        </a:spcBef>
        <a:spcAft>
          <a:spcPct val="0"/>
        </a:spcAft>
        <a:defRPr sz="3600">
          <a:solidFill>
            <a:srgbClr val="163B4B"/>
          </a:solidFill>
          <a:latin typeface="Arial" panose="020B0604020202020204" pitchFamily="34" charset="0"/>
        </a:defRPr>
      </a:lvl3pPr>
      <a:lvl4pPr algn="l" rtl="0" eaLnBrk="0" fontAlgn="base" hangingPunct="0">
        <a:lnSpc>
          <a:spcPct val="95000"/>
        </a:lnSpc>
        <a:spcBef>
          <a:spcPct val="0"/>
        </a:spcBef>
        <a:spcAft>
          <a:spcPct val="0"/>
        </a:spcAft>
        <a:defRPr sz="3600">
          <a:solidFill>
            <a:srgbClr val="163B4B"/>
          </a:solidFill>
          <a:latin typeface="Arial" panose="020B0604020202020204" pitchFamily="34" charset="0"/>
        </a:defRPr>
      </a:lvl4pPr>
      <a:lvl5pPr algn="l" rtl="0" eaLnBrk="0" fontAlgn="base" hangingPunct="0">
        <a:lnSpc>
          <a:spcPct val="95000"/>
        </a:lnSpc>
        <a:spcBef>
          <a:spcPct val="0"/>
        </a:spcBef>
        <a:spcAft>
          <a:spcPct val="0"/>
        </a:spcAft>
        <a:defRPr sz="3600">
          <a:solidFill>
            <a:srgbClr val="163B4B"/>
          </a:solidFill>
          <a:latin typeface="Arial" panose="020B0604020202020204" pitchFamily="34" charset="0"/>
        </a:defRPr>
      </a:lvl5pPr>
      <a:lvl6pPr marL="457200" algn="l" rtl="0" fontAlgn="base">
        <a:lnSpc>
          <a:spcPct val="95000"/>
        </a:lnSpc>
        <a:spcBef>
          <a:spcPct val="0"/>
        </a:spcBef>
        <a:spcAft>
          <a:spcPct val="0"/>
        </a:spcAft>
        <a:defRPr sz="3600">
          <a:solidFill>
            <a:srgbClr val="81BC00"/>
          </a:solidFill>
          <a:latin typeface="Arial" panose="020B0604020202020204" pitchFamily="34" charset="0"/>
        </a:defRPr>
      </a:lvl6pPr>
      <a:lvl7pPr marL="914400" algn="l" rtl="0" fontAlgn="base">
        <a:lnSpc>
          <a:spcPct val="95000"/>
        </a:lnSpc>
        <a:spcBef>
          <a:spcPct val="0"/>
        </a:spcBef>
        <a:spcAft>
          <a:spcPct val="0"/>
        </a:spcAft>
        <a:defRPr sz="3600">
          <a:solidFill>
            <a:srgbClr val="81BC00"/>
          </a:solidFill>
          <a:latin typeface="Arial" panose="020B0604020202020204" pitchFamily="34" charset="0"/>
        </a:defRPr>
      </a:lvl7pPr>
      <a:lvl8pPr marL="1371600" algn="l" rtl="0" fontAlgn="base">
        <a:lnSpc>
          <a:spcPct val="95000"/>
        </a:lnSpc>
        <a:spcBef>
          <a:spcPct val="0"/>
        </a:spcBef>
        <a:spcAft>
          <a:spcPct val="0"/>
        </a:spcAft>
        <a:defRPr sz="3600">
          <a:solidFill>
            <a:srgbClr val="81BC00"/>
          </a:solidFill>
          <a:latin typeface="Arial" panose="020B0604020202020204" pitchFamily="34" charset="0"/>
        </a:defRPr>
      </a:lvl8pPr>
      <a:lvl9pPr marL="1828800" algn="l" rtl="0" fontAlgn="base">
        <a:lnSpc>
          <a:spcPct val="95000"/>
        </a:lnSpc>
        <a:spcBef>
          <a:spcPct val="0"/>
        </a:spcBef>
        <a:spcAft>
          <a:spcPct val="0"/>
        </a:spcAft>
        <a:defRPr sz="3600">
          <a:solidFill>
            <a:srgbClr val="81BC00"/>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Clr>
          <a:schemeClr val="tx1"/>
        </a:buClr>
        <a:buFont typeface="Arial" panose="020B0604020202020204" pitchFamily="34" charset="0"/>
        <a:buChar char="•"/>
        <a:defRPr lang="en-US" sz="2800" kern="1200" dirty="0">
          <a:solidFill>
            <a:srgbClr val="000000"/>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lang="en-US" sz="2400" kern="1200" dirty="0">
          <a:solidFill>
            <a:srgbClr val="000000"/>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lang="en-US" sz="2000" kern="1200" dirty="0">
          <a:solidFill>
            <a:srgbClr val="000000"/>
          </a:solidFill>
          <a:latin typeface="+mn-lt"/>
          <a:ea typeface="+mn-ea"/>
          <a:cs typeface="+mn-cs"/>
        </a:defRPr>
      </a:lvl3pPr>
      <a:lvl4pPr marL="1600200" indent="-228600" algn="l" rtl="0" eaLnBrk="0" fontAlgn="base" hangingPunct="0">
        <a:lnSpc>
          <a:spcPct val="90000"/>
        </a:lnSpc>
        <a:spcBef>
          <a:spcPts val="500"/>
        </a:spcBef>
        <a:spcAft>
          <a:spcPct val="0"/>
        </a:spcAft>
        <a:buClr>
          <a:schemeClr val="tx1"/>
        </a:buClr>
        <a:buFont typeface="Arial" panose="020B0604020202020204" pitchFamily="34" charset="0"/>
        <a:buChar char="•"/>
        <a:defRPr kern="1200">
          <a:solidFill>
            <a:srgbClr val="000000"/>
          </a:solidFill>
          <a:latin typeface="+mn-lt"/>
          <a:ea typeface="+mn-ea"/>
          <a:cs typeface="+mn-cs"/>
        </a:defRPr>
      </a:lvl4pPr>
      <a:lvl5pPr marL="2057400" indent="-228600" algn="l" rtl="0" eaLnBrk="0" fontAlgn="base" hangingPunct="0">
        <a:lnSpc>
          <a:spcPct val="90000"/>
        </a:lnSpc>
        <a:spcBef>
          <a:spcPts val="500"/>
        </a:spcBef>
        <a:spcAft>
          <a:spcPct val="0"/>
        </a:spcAft>
        <a:buClr>
          <a:schemeClr val="tx2"/>
        </a:buClr>
        <a:buFont typeface="Arial" panose="020B0604020202020204" pitchFamily="34" charset="0"/>
        <a:buChar char="•"/>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hyperlink" Target="mailto:eleni.t.mowery@ama-inc.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9A2B726D-1775-5901-B701-5EF0D9594EF0}"/>
              </a:ext>
            </a:extLst>
          </p:cNvPr>
          <p:cNvSpPr>
            <a:spLocks noGrp="1" noChangeArrowheads="1"/>
          </p:cNvSpPr>
          <p:nvPr>
            <p:ph type="ctrTitle"/>
          </p:nvPr>
        </p:nvSpPr>
        <p:spPr>
          <a:xfrm>
            <a:off x="6814859" y="1730416"/>
            <a:ext cx="5295095" cy="2709610"/>
          </a:xfrm>
        </p:spPr>
        <p:txBody>
          <a:bodyPr>
            <a:noAutofit/>
          </a:bodyPr>
          <a:lstStyle/>
          <a:p>
            <a:pPr algn="ctr" eaLnBrk="1" hangingPunct="1"/>
            <a:r>
              <a:rPr lang="en-US" altLang="en-US" sz="3200" dirty="0"/>
              <a:t>Nuclear Thermal Propulsion Transient Reactor Modeling and Uncertainty Propagation</a:t>
            </a:r>
          </a:p>
        </p:txBody>
      </p:sp>
      <p:sp>
        <p:nvSpPr>
          <p:cNvPr id="3" name="Subtitle 2">
            <a:extLst>
              <a:ext uri="{FF2B5EF4-FFF2-40B4-BE49-F238E27FC236}">
                <a16:creationId xmlns:a16="http://schemas.microsoft.com/office/drawing/2014/main" id="{DFD8C20B-F416-40CA-8529-D349EEE2E244}"/>
              </a:ext>
            </a:extLst>
          </p:cNvPr>
          <p:cNvSpPr>
            <a:spLocks noGrp="1"/>
          </p:cNvSpPr>
          <p:nvPr>
            <p:ph type="subTitle" idx="1"/>
          </p:nvPr>
        </p:nvSpPr>
        <p:spPr>
          <a:xfrm>
            <a:off x="6810707" y="4345757"/>
            <a:ext cx="5299247" cy="2168165"/>
          </a:xfrm>
        </p:spPr>
        <p:txBody>
          <a:bodyPr rtlCol="0"/>
          <a:lstStyle/>
          <a:p>
            <a:pPr algn="ctr" eaLnBrk="1" fontAlgn="auto" hangingPunct="1">
              <a:spcAft>
                <a:spcPts val="0"/>
              </a:spcAft>
              <a:defRPr/>
            </a:pPr>
            <a:r>
              <a:rPr sz="2800" b="1" dirty="0"/>
              <a:t>Eleni Mowery</a:t>
            </a:r>
          </a:p>
          <a:p>
            <a:pPr algn="ctr" eaLnBrk="1" fontAlgn="auto" hangingPunct="1">
              <a:spcAft>
                <a:spcPts val="0"/>
              </a:spcAft>
              <a:defRPr/>
            </a:pPr>
            <a:r>
              <a:rPr sz="2000" b="1" i="1" dirty="0"/>
              <a:t>Nuclear Engineering Intern, AMA</a:t>
            </a:r>
          </a:p>
          <a:p>
            <a:pPr marL="0" marR="0" lvl="0" indent="0" algn="ctr" defTabSz="914400" rtl="0" eaLnBrk="1" fontAlgn="auto" latinLnBrk="0" hangingPunct="1">
              <a:lnSpc>
                <a:spcPct val="90000"/>
              </a:lnSpc>
              <a:spcBef>
                <a:spcPts val="1000"/>
              </a:spcBef>
              <a:spcAft>
                <a:spcPts val="0"/>
              </a:spcAft>
              <a:buClr>
                <a:srgbClr val="2F5496"/>
              </a:buClr>
              <a:buSzTx/>
              <a:buFont typeface="Arial" panose="020B0604020202020204" pitchFamily="34" charset="0"/>
              <a:buNone/>
              <a:tabLst/>
              <a:defRPr/>
            </a:pPr>
            <a:r>
              <a:rPr kumimoji="0" lang="en-US" sz="1800" b="0" i="1" u="none" strike="noStrike" kern="1200" cap="none" spc="0" normalizeH="0" baseline="0" noProof="0" dirty="0">
                <a:ln>
                  <a:noFill/>
                </a:ln>
                <a:solidFill>
                  <a:srgbClr val="FFFFFF"/>
                </a:solidFill>
                <a:effectLst/>
                <a:uLnTx/>
                <a:uFillTx/>
                <a:latin typeface="Arial" panose="020B0604020202020204"/>
                <a:ea typeface="+mn-ea"/>
                <a:cs typeface="+mn-cs"/>
              </a:rPr>
              <a:t>Supported by: Jacob Stonehill (AMA), Corey Smith (AMA), and Matthew Duchek (AMA)</a:t>
            </a:r>
          </a:p>
          <a:p>
            <a:pPr eaLnBrk="1" fontAlgn="auto" hangingPunct="1">
              <a:spcAft>
                <a:spcPts val="0"/>
              </a:spcAft>
              <a:defRPr/>
            </a:pPr>
            <a:endParaRPr lang="en-US" sz="2400" i="1" dirty="0"/>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FAFA4-6FF2-F649-0B5A-263310A09147}"/>
              </a:ext>
            </a:extLst>
          </p:cNvPr>
          <p:cNvSpPr>
            <a:spLocks noGrp="1"/>
          </p:cNvSpPr>
          <p:nvPr>
            <p:ph type="title"/>
          </p:nvPr>
        </p:nvSpPr>
        <p:spPr/>
        <p:txBody>
          <a:bodyPr/>
          <a:lstStyle/>
          <a:p>
            <a:r>
              <a:rPr lang="en-US" b="1" dirty="0"/>
              <a:t>Transient Execution with PRK</a:t>
            </a:r>
          </a:p>
        </p:txBody>
      </p:sp>
      <p:sp>
        <p:nvSpPr>
          <p:cNvPr id="4" name="Text Placeholder 3">
            <a:extLst>
              <a:ext uri="{FF2B5EF4-FFF2-40B4-BE49-F238E27FC236}">
                <a16:creationId xmlns:a16="http://schemas.microsoft.com/office/drawing/2014/main" id="{FAAF7AD1-664B-D223-EE4D-8B5151435C70}"/>
              </a:ext>
            </a:extLst>
          </p:cNvPr>
          <p:cNvSpPr>
            <a:spLocks noGrp="1"/>
          </p:cNvSpPr>
          <p:nvPr>
            <p:ph type="body" sz="quarter" idx="10"/>
          </p:nvPr>
        </p:nvSpPr>
        <p:spPr/>
        <p:txBody>
          <a:bodyPr/>
          <a:lstStyle/>
          <a:p>
            <a:r>
              <a:rPr lang="en-US" sz="2000" dirty="0"/>
              <a:t>Sample results for an NTP reactor transient with assumed I&amp;C limitations and known ramp time.</a:t>
            </a:r>
          </a:p>
        </p:txBody>
      </p:sp>
      <p:pic>
        <p:nvPicPr>
          <p:cNvPr id="5" name="Picture 4">
            <a:extLst>
              <a:ext uri="{FF2B5EF4-FFF2-40B4-BE49-F238E27FC236}">
                <a16:creationId xmlns:a16="http://schemas.microsoft.com/office/drawing/2014/main" id="{7A1AE394-5D57-C7F6-7937-FD0C29E07D26}"/>
              </a:ext>
            </a:extLst>
          </p:cNvPr>
          <p:cNvPicPr>
            <a:picLocks noChangeAspect="1"/>
          </p:cNvPicPr>
          <p:nvPr/>
        </p:nvPicPr>
        <p:blipFill rotWithShape="1">
          <a:blip r:embed="rId3"/>
          <a:srcRect l="6680" t="12011" r="9169" b="2301"/>
          <a:stretch/>
        </p:blipFill>
        <p:spPr>
          <a:xfrm>
            <a:off x="2258658" y="1786622"/>
            <a:ext cx="7111478" cy="4139515"/>
          </a:xfrm>
          <a:prstGeom prst="rect">
            <a:avLst/>
          </a:prstGeom>
        </p:spPr>
      </p:pic>
      <p:sp>
        <p:nvSpPr>
          <p:cNvPr id="6" name="Rectangle 5">
            <a:extLst>
              <a:ext uri="{FF2B5EF4-FFF2-40B4-BE49-F238E27FC236}">
                <a16:creationId xmlns:a16="http://schemas.microsoft.com/office/drawing/2014/main" id="{2E259449-96E0-7CF0-D795-0AB930A4D2DA}"/>
              </a:ext>
            </a:extLst>
          </p:cNvPr>
          <p:cNvSpPr/>
          <p:nvPr/>
        </p:nvSpPr>
        <p:spPr>
          <a:xfrm>
            <a:off x="5667374" y="1786622"/>
            <a:ext cx="857250" cy="536486"/>
          </a:xfrm>
          <a:prstGeom prst="rect">
            <a:avLst/>
          </a:prstGeom>
          <a:noFill/>
          <a:ln w="38100">
            <a:solidFill>
              <a:srgbClr val="0303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70C0"/>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3DFEC41F-5987-94A9-E85D-FD1796985F9C}"/>
              </a:ext>
            </a:extLst>
          </p:cNvPr>
          <p:cNvSpPr txBox="1"/>
          <p:nvPr/>
        </p:nvSpPr>
        <p:spPr>
          <a:xfrm>
            <a:off x="6347925" y="2502546"/>
            <a:ext cx="1967400" cy="461665"/>
          </a:xfrm>
          <a:prstGeom prst="rect">
            <a:avLst/>
          </a:prstGeom>
          <a:noFill/>
          <a:ln>
            <a:noFill/>
          </a:ln>
        </p:spPr>
        <p:txBody>
          <a:bodyPr vert="horz" wrap="square" lIns="91440" tIns="45720" rIns="91440" bIns="45720" rtlCol="0" anchor="ctr">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303FF"/>
                </a:solidFill>
                <a:effectLst/>
                <a:uLnTx/>
                <a:uFillTx/>
                <a:latin typeface="Arial" panose="020B0604020202020204"/>
                <a:ea typeface="+mn-ea"/>
                <a:cs typeface="+mn-cs"/>
              </a:rPr>
              <a:t>Slight deviation from desired trajectory</a:t>
            </a:r>
          </a:p>
        </p:txBody>
      </p:sp>
      <p:sp>
        <p:nvSpPr>
          <p:cNvPr id="8" name="Rectangle 7">
            <a:extLst>
              <a:ext uri="{FF2B5EF4-FFF2-40B4-BE49-F238E27FC236}">
                <a16:creationId xmlns:a16="http://schemas.microsoft.com/office/drawing/2014/main" id="{E6BA42DD-0AC3-1874-4D81-4740893133A3}"/>
              </a:ext>
            </a:extLst>
          </p:cNvPr>
          <p:cNvSpPr/>
          <p:nvPr/>
        </p:nvSpPr>
        <p:spPr>
          <a:xfrm>
            <a:off x="2393240" y="4654484"/>
            <a:ext cx="857250" cy="43815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F45C90CD-C81C-58D9-91BD-207568651FFC}"/>
              </a:ext>
            </a:extLst>
          </p:cNvPr>
          <p:cNvSpPr txBox="1"/>
          <p:nvPr/>
        </p:nvSpPr>
        <p:spPr>
          <a:xfrm>
            <a:off x="806610" y="5057836"/>
            <a:ext cx="1734616" cy="451549"/>
          </a:xfrm>
          <a:prstGeom prst="rect">
            <a:avLst/>
          </a:prstGeom>
          <a:noFill/>
          <a:ln>
            <a:noFill/>
          </a:ln>
        </p:spPr>
        <p:txBody>
          <a:bodyPr vert="horz" wrap="none" lIns="91440" tIns="45720" rIns="91440" bIns="4572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Arial" panose="020B0604020202020204"/>
                <a:ea typeface="+mn-ea"/>
                <a:cs typeface="+mn-cs"/>
              </a:rPr>
              <a:t>Predicted ZPC position</a:t>
            </a:r>
          </a:p>
        </p:txBody>
      </p:sp>
      <p:sp>
        <p:nvSpPr>
          <p:cNvPr id="10" name="Rectangle 9">
            <a:extLst>
              <a:ext uri="{FF2B5EF4-FFF2-40B4-BE49-F238E27FC236}">
                <a16:creationId xmlns:a16="http://schemas.microsoft.com/office/drawing/2014/main" id="{D177D242-C08C-DAE0-20DA-C2493CE9A6F8}"/>
              </a:ext>
            </a:extLst>
          </p:cNvPr>
          <p:cNvSpPr/>
          <p:nvPr/>
        </p:nvSpPr>
        <p:spPr>
          <a:xfrm>
            <a:off x="7594458" y="4463775"/>
            <a:ext cx="4282442" cy="1771700"/>
          </a:xfrm>
          <a:prstGeom prst="rect">
            <a:avLst/>
          </a:prstGeom>
          <a:solidFill>
            <a:srgbClr val="6DB1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50000"/>
              </a:lnSpc>
              <a:spcBef>
                <a:spcPts val="0"/>
              </a:spcBef>
              <a:spcAft>
                <a:spcPts val="0"/>
              </a:spcAft>
              <a:buClrTx/>
              <a:buSzTx/>
              <a:tabLst/>
              <a:defRPr/>
            </a:pPr>
            <a:r>
              <a:rPr lang="en-US" sz="1600" b="1" dirty="0">
                <a:solidFill>
                  <a:srgbClr val="000000"/>
                </a:solidFill>
                <a:latin typeface="Arial" panose="020B0604020202020204"/>
              </a:rPr>
              <a:t>~</a:t>
            </a:r>
            <a:r>
              <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rPr>
              <a:t>0</a:t>
            </a:r>
            <a:r>
              <a:rPr kumimoji="0" lang="en-US" sz="1600" b="1" i="0" u="none" strike="noStrike" kern="1200" cap="none" spc="0" normalizeH="0" noProof="0" dirty="0">
                <a:ln>
                  <a:noFill/>
                </a:ln>
                <a:solidFill>
                  <a:srgbClr val="000000"/>
                </a:solidFill>
                <a:effectLst/>
                <a:uLnTx/>
                <a:uFillTx/>
                <a:latin typeface="Arial" panose="020B0604020202020204"/>
                <a:ea typeface="+mn-ea"/>
                <a:cs typeface="+mn-cs"/>
              </a:rPr>
              <a:t> to full operating power in</a:t>
            </a:r>
            <a:r>
              <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rPr>
              <a:t> 30 s</a:t>
            </a:r>
          </a:p>
          <a:p>
            <a:pPr marR="0" lvl="0" algn="ctr"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rPr>
              <a:t>Fuel</a:t>
            </a:r>
            <a:r>
              <a:rPr kumimoji="0" lang="en-US" sz="1600" b="1" i="0" u="none" strike="noStrike" kern="1200" cap="none" spc="0" normalizeH="0" noProof="0" dirty="0">
                <a:ln>
                  <a:noFill/>
                </a:ln>
                <a:solidFill>
                  <a:srgbClr val="000000"/>
                </a:solidFill>
                <a:effectLst/>
                <a:uLnTx/>
                <a:uFillTx/>
                <a:latin typeface="Arial" panose="020B0604020202020204"/>
                <a:ea typeface="+mn-ea"/>
                <a:cs typeface="+mn-cs"/>
              </a:rPr>
              <a:t> / Moderator Temp. Feedback Enabled</a:t>
            </a:r>
            <a:endPar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endParaRPr>
          </a:p>
          <a:p>
            <a:pPr marR="0" lvl="0" algn="ctr"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rPr>
              <a:t>10°/s CD speed limit</a:t>
            </a:r>
          </a:p>
          <a:p>
            <a:pPr marR="0" lvl="0" algn="ctr"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rPr>
              <a:t>1 ms signal </a:t>
            </a:r>
            <a:r>
              <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sym typeface="Wingdings" panose="05000000000000000000" pitchFamily="2" charset="2"/>
              </a:rPr>
              <a:t> CD actuator delay</a:t>
            </a:r>
          </a:p>
          <a:p>
            <a:pPr marR="0" lvl="0" algn="ctr"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sym typeface="Wingdings" panose="05000000000000000000" pitchFamily="2" charset="2"/>
              </a:rPr>
              <a:t>500 hz CD controller clock speed</a:t>
            </a:r>
            <a:endPar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2CECA120-0248-EE7E-C78D-0398AC3BE57F}"/>
              </a:ext>
            </a:extLst>
          </p:cNvPr>
          <p:cNvSpPr/>
          <p:nvPr/>
        </p:nvSpPr>
        <p:spPr>
          <a:xfrm>
            <a:off x="9735679" y="1578579"/>
            <a:ext cx="2292984" cy="416086"/>
          </a:xfrm>
          <a:prstGeom prst="rect">
            <a:avLst/>
          </a:prstGeom>
          <a:solidFill>
            <a:srgbClr val="6DB1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rPr>
              <a:t>9.2 s Total Runtime</a:t>
            </a:r>
          </a:p>
        </p:txBody>
      </p:sp>
      <p:cxnSp>
        <p:nvCxnSpPr>
          <p:cNvPr id="14" name="Straight Arrow Connector 13">
            <a:extLst>
              <a:ext uri="{FF2B5EF4-FFF2-40B4-BE49-F238E27FC236}">
                <a16:creationId xmlns:a16="http://schemas.microsoft.com/office/drawing/2014/main" id="{BCCAC68A-0B23-2FCF-A492-705E6B2FA811}"/>
              </a:ext>
            </a:extLst>
          </p:cNvPr>
          <p:cNvCxnSpPr/>
          <p:nvPr/>
        </p:nvCxnSpPr>
        <p:spPr>
          <a:xfrm flipH="1" flipV="1">
            <a:off x="6581773" y="2305921"/>
            <a:ext cx="419101" cy="191476"/>
          </a:xfrm>
          <a:prstGeom prst="straightConnector1">
            <a:avLst/>
          </a:prstGeom>
          <a:ln w="28575">
            <a:solidFill>
              <a:srgbClr val="0303FF"/>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B5A6209-77C0-65C1-5FF0-BEDFBA70B347}"/>
              </a:ext>
            </a:extLst>
          </p:cNvPr>
          <p:cNvSpPr txBox="1"/>
          <p:nvPr/>
        </p:nvSpPr>
        <p:spPr>
          <a:xfrm>
            <a:off x="2821865" y="1389435"/>
            <a:ext cx="6251340" cy="482321"/>
          </a:xfrm>
          <a:prstGeom prst="rect">
            <a:avLst/>
          </a:prstGeom>
          <a:noFill/>
          <a:ln>
            <a:noFill/>
          </a:ln>
        </p:spPr>
        <p:txBody>
          <a:bodyPr vert="horz" wrap="none" lIns="91440" tIns="45720" rIns="91440" bIns="45720" rtlCol="0" anchor="ctr">
            <a:normAutofit/>
          </a:bodyPr>
          <a:lstStyle/>
          <a:p>
            <a:r>
              <a:rPr lang="en-US" dirty="0">
                <a:solidFill>
                  <a:srgbClr val="000000"/>
                </a:solidFill>
              </a:rPr>
              <a:t>Ramp from 1e-04 MW to SS Power. Input Ramp Time = 30s</a:t>
            </a:r>
          </a:p>
        </p:txBody>
      </p:sp>
      <p:sp>
        <p:nvSpPr>
          <p:cNvPr id="13" name="TextBox 12">
            <a:extLst>
              <a:ext uri="{FF2B5EF4-FFF2-40B4-BE49-F238E27FC236}">
                <a16:creationId xmlns:a16="http://schemas.microsoft.com/office/drawing/2014/main" id="{D29735DC-B15A-48E0-2CCD-8385164B4B40}"/>
              </a:ext>
            </a:extLst>
          </p:cNvPr>
          <p:cNvSpPr txBox="1"/>
          <p:nvPr/>
        </p:nvSpPr>
        <p:spPr>
          <a:xfrm rot="16200000">
            <a:off x="9000018" y="3439955"/>
            <a:ext cx="1533436" cy="261610"/>
          </a:xfrm>
          <a:prstGeom prst="rect">
            <a:avLst/>
          </a:prstGeom>
          <a:noFill/>
        </p:spPr>
        <p:txBody>
          <a:bodyPr wrap="square" rtlCol="0">
            <a:spAutoFit/>
          </a:bodyPr>
          <a:lstStyle/>
          <a:p>
            <a:r>
              <a:rPr lang="en-US" sz="1100" dirty="0">
                <a:solidFill>
                  <a:srgbClr val="1616FF"/>
                </a:solidFill>
              </a:rPr>
              <a:t>Fraction of SS Power</a:t>
            </a:r>
          </a:p>
        </p:txBody>
      </p:sp>
      <p:sp>
        <p:nvSpPr>
          <p:cNvPr id="15" name="TextBox 14">
            <a:extLst>
              <a:ext uri="{FF2B5EF4-FFF2-40B4-BE49-F238E27FC236}">
                <a16:creationId xmlns:a16="http://schemas.microsoft.com/office/drawing/2014/main" id="{36E8FBD7-6DFD-8272-E175-1C5240D22133}"/>
              </a:ext>
            </a:extLst>
          </p:cNvPr>
          <p:cNvSpPr txBox="1"/>
          <p:nvPr/>
        </p:nvSpPr>
        <p:spPr>
          <a:xfrm>
            <a:off x="9263827" y="2024171"/>
            <a:ext cx="471852" cy="261610"/>
          </a:xfrm>
          <a:prstGeom prst="rect">
            <a:avLst/>
          </a:prstGeom>
          <a:noFill/>
        </p:spPr>
        <p:txBody>
          <a:bodyPr wrap="square" rtlCol="0">
            <a:spAutoFit/>
          </a:bodyPr>
          <a:lstStyle/>
          <a:p>
            <a:r>
              <a:rPr lang="en-US" sz="1100" dirty="0">
                <a:solidFill>
                  <a:srgbClr val="1616FF"/>
                </a:solidFill>
              </a:rPr>
              <a:t>3e-1</a:t>
            </a:r>
          </a:p>
        </p:txBody>
      </p:sp>
      <p:sp>
        <p:nvSpPr>
          <p:cNvPr id="16" name="TextBox 15">
            <a:extLst>
              <a:ext uri="{FF2B5EF4-FFF2-40B4-BE49-F238E27FC236}">
                <a16:creationId xmlns:a16="http://schemas.microsoft.com/office/drawing/2014/main" id="{43D21D17-F4A3-094D-A8DF-94B266530E27}"/>
              </a:ext>
            </a:extLst>
          </p:cNvPr>
          <p:cNvSpPr txBox="1"/>
          <p:nvPr/>
        </p:nvSpPr>
        <p:spPr>
          <a:xfrm>
            <a:off x="9263827" y="2584566"/>
            <a:ext cx="471852" cy="261610"/>
          </a:xfrm>
          <a:prstGeom prst="rect">
            <a:avLst/>
          </a:prstGeom>
          <a:noFill/>
        </p:spPr>
        <p:txBody>
          <a:bodyPr wrap="square" rtlCol="0">
            <a:spAutoFit/>
          </a:bodyPr>
          <a:lstStyle/>
          <a:p>
            <a:r>
              <a:rPr lang="en-US" sz="1100" dirty="0">
                <a:solidFill>
                  <a:srgbClr val="1616FF"/>
                </a:solidFill>
              </a:rPr>
              <a:t>3e-2</a:t>
            </a:r>
          </a:p>
        </p:txBody>
      </p:sp>
      <p:sp>
        <p:nvSpPr>
          <p:cNvPr id="17" name="TextBox 16">
            <a:extLst>
              <a:ext uri="{FF2B5EF4-FFF2-40B4-BE49-F238E27FC236}">
                <a16:creationId xmlns:a16="http://schemas.microsoft.com/office/drawing/2014/main" id="{4C998CCD-92D9-6AD0-8CD9-E73668718F66}"/>
              </a:ext>
            </a:extLst>
          </p:cNvPr>
          <p:cNvSpPr txBox="1"/>
          <p:nvPr/>
        </p:nvSpPr>
        <p:spPr>
          <a:xfrm>
            <a:off x="9263827" y="3144961"/>
            <a:ext cx="471852" cy="261610"/>
          </a:xfrm>
          <a:prstGeom prst="rect">
            <a:avLst/>
          </a:prstGeom>
          <a:noFill/>
        </p:spPr>
        <p:txBody>
          <a:bodyPr wrap="square" rtlCol="0">
            <a:spAutoFit/>
          </a:bodyPr>
          <a:lstStyle/>
          <a:p>
            <a:r>
              <a:rPr lang="en-US" sz="1100" dirty="0">
                <a:solidFill>
                  <a:srgbClr val="1616FF"/>
                </a:solidFill>
              </a:rPr>
              <a:t>3e-3</a:t>
            </a:r>
          </a:p>
        </p:txBody>
      </p:sp>
      <p:sp>
        <p:nvSpPr>
          <p:cNvPr id="18" name="TextBox 17">
            <a:extLst>
              <a:ext uri="{FF2B5EF4-FFF2-40B4-BE49-F238E27FC236}">
                <a16:creationId xmlns:a16="http://schemas.microsoft.com/office/drawing/2014/main" id="{DAB100F9-3F9B-6FF8-A852-DD2D35D11963}"/>
              </a:ext>
            </a:extLst>
          </p:cNvPr>
          <p:cNvSpPr txBox="1"/>
          <p:nvPr/>
        </p:nvSpPr>
        <p:spPr>
          <a:xfrm>
            <a:off x="9263827" y="3705356"/>
            <a:ext cx="471852" cy="261610"/>
          </a:xfrm>
          <a:prstGeom prst="rect">
            <a:avLst/>
          </a:prstGeom>
          <a:noFill/>
        </p:spPr>
        <p:txBody>
          <a:bodyPr wrap="square" rtlCol="0">
            <a:spAutoFit/>
          </a:bodyPr>
          <a:lstStyle/>
          <a:p>
            <a:r>
              <a:rPr lang="en-US" sz="1100" dirty="0">
                <a:solidFill>
                  <a:srgbClr val="1616FF"/>
                </a:solidFill>
              </a:rPr>
              <a:t>3e-4</a:t>
            </a:r>
          </a:p>
        </p:txBody>
      </p:sp>
      <p:sp>
        <p:nvSpPr>
          <p:cNvPr id="19" name="TextBox 18">
            <a:extLst>
              <a:ext uri="{FF2B5EF4-FFF2-40B4-BE49-F238E27FC236}">
                <a16:creationId xmlns:a16="http://schemas.microsoft.com/office/drawing/2014/main" id="{C19548DF-EF20-053D-2213-5133488D63AC}"/>
              </a:ext>
            </a:extLst>
          </p:cNvPr>
          <p:cNvSpPr txBox="1"/>
          <p:nvPr/>
        </p:nvSpPr>
        <p:spPr>
          <a:xfrm>
            <a:off x="9263827" y="4265751"/>
            <a:ext cx="471852" cy="261610"/>
          </a:xfrm>
          <a:prstGeom prst="rect">
            <a:avLst/>
          </a:prstGeom>
          <a:noFill/>
        </p:spPr>
        <p:txBody>
          <a:bodyPr wrap="square" rtlCol="0">
            <a:spAutoFit/>
          </a:bodyPr>
          <a:lstStyle/>
          <a:p>
            <a:r>
              <a:rPr lang="en-US" sz="1100" dirty="0">
                <a:solidFill>
                  <a:srgbClr val="1616FF"/>
                </a:solidFill>
              </a:rPr>
              <a:t>3e-5</a:t>
            </a:r>
          </a:p>
        </p:txBody>
      </p:sp>
    </p:spTree>
    <p:extLst>
      <p:ext uri="{BB962C8B-B14F-4D97-AF65-F5344CB8AC3E}">
        <p14:creationId xmlns:p14="http://schemas.microsoft.com/office/powerpoint/2010/main" val="143396523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99A92-5852-DF0D-DEFC-51CC33C0B137}"/>
              </a:ext>
            </a:extLst>
          </p:cNvPr>
          <p:cNvSpPr>
            <a:spLocks noGrp="1"/>
          </p:cNvSpPr>
          <p:nvPr>
            <p:ph type="title"/>
          </p:nvPr>
        </p:nvSpPr>
        <p:spPr/>
        <p:txBody>
          <a:bodyPr/>
          <a:lstStyle/>
          <a:p>
            <a:r>
              <a:rPr lang="en-US" b="1" dirty="0"/>
              <a:t>Implementation of Control Limits</a:t>
            </a:r>
          </a:p>
        </p:txBody>
      </p:sp>
      <p:sp>
        <p:nvSpPr>
          <p:cNvPr id="4" name="Text Placeholder 3">
            <a:extLst>
              <a:ext uri="{FF2B5EF4-FFF2-40B4-BE49-F238E27FC236}">
                <a16:creationId xmlns:a16="http://schemas.microsoft.com/office/drawing/2014/main" id="{0C87C760-465F-CE9D-55D7-738F382AC6CB}"/>
              </a:ext>
            </a:extLst>
          </p:cNvPr>
          <p:cNvSpPr>
            <a:spLocks noGrp="1"/>
          </p:cNvSpPr>
          <p:nvPr>
            <p:ph type="body" sz="quarter" idx="10"/>
          </p:nvPr>
        </p:nvSpPr>
        <p:spPr/>
        <p:txBody>
          <a:bodyPr/>
          <a:lstStyle/>
          <a:p>
            <a:r>
              <a:rPr lang="en-US" sz="2000" dirty="0"/>
              <a:t>Incorporation of hardware performance limits allows for more realistic modeling and simulation.</a:t>
            </a:r>
          </a:p>
        </p:txBody>
      </p:sp>
      <p:pic>
        <p:nvPicPr>
          <p:cNvPr id="5" name="Picture 4">
            <a:extLst>
              <a:ext uri="{FF2B5EF4-FFF2-40B4-BE49-F238E27FC236}">
                <a16:creationId xmlns:a16="http://schemas.microsoft.com/office/drawing/2014/main" id="{7581AD24-538A-5E25-7411-1AD99A6C70A6}"/>
              </a:ext>
            </a:extLst>
          </p:cNvPr>
          <p:cNvPicPr>
            <a:picLocks noChangeAspect="1"/>
          </p:cNvPicPr>
          <p:nvPr/>
        </p:nvPicPr>
        <p:blipFill rotWithShape="1">
          <a:blip r:embed="rId3"/>
          <a:srcRect l="6232" t="7700" r="8764" b="2724"/>
          <a:stretch/>
        </p:blipFill>
        <p:spPr>
          <a:xfrm>
            <a:off x="498475" y="1630362"/>
            <a:ext cx="7489772" cy="4295775"/>
          </a:xfrm>
          <a:prstGeom prst="rect">
            <a:avLst/>
          </a:prstGeom>
        </p:spPr>
      </p:pic>
      <p:sp>
        <p:nvSpPr>
          <p:cNvPr id="6" name="Rectangle 5">
            <a:extLst>
              <a:ext uri="{FF2B5EF4-FFF2-40B4-BE49-F238E27FC236}">
                <a16:creationId xmlns:a16="http://schemas.microsoft.com/office/drawing/2014/main" id="{653F3FE5-E73B-4275-AD37-9FF9732C7FF9}"/>
              </a:ext>
            </a:extLst>
          </p:cNvPr>
          <p:cNvSpPr/>
          <p:nvPr/>
        </p:nvSpPr>
        <p:spPr>
          <a:xfrm>
            <a:off x="8193969" y="1786861"/>
            <a:ext cx="3708401" cy="575850"/>
          </a:xfrm>
          <a:prstGeom prst="rect">
            <a:avLst/>
          </a:prstGeom>
          <a:solidFill>
            <a:srgbClr val="6DB1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rPr>
              <a:t>Current Capabilities</a:t>
            </a:r>
          </a:p>
        </p:txBody>
      </p:sp>
      <p:sp>
        <p:nvSpPr>
          <p:cNvPr id="7" name="Rectangle 6">
            <a:extLst>
              <a:ext uri="{FF2B5EF4-FFF2-40B4-BE49-F238E27FC236}">
                <a16:creationId xmlns:a16="http://schemas.microsoft.com/office/drawing/2014/main" id="{4A3A9EA8-AA86-4A86-0C6B-596973EB58BE}"/>
              </a:ext>
            </a:extLst>
          </p:cNvPr>
          <p:cNvSpPr/>
          <p:nvPr/>
        </p:nvSpPr>
        <p:spPr>
          <a:xfrm>
            <a:off x="8193970" y="2662085"/>
            <a:ext cx="3708401" cy="1215401"/>
          </a:xfrm>
          <a:prstGeom prst="rect">
            <a:avLst/>
          </a:prstGeom>
          <a:solidFill>
            <a:srgbClr val="6DB1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400"/>
              </a:spcAft>
              <a:buClrTx/>
              <a:buSzTx/>
              <a:tabLst/>
              <a:defRPr/>
            </a:pP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rPr>
              <a:t>Variable CD speed limitation</a:t>
            </a:r>
          </a:p>
          <a:p>
            <a:pPr marR="0" lvl="0" algn="ctr" defTabSz="914400" rtl="0" eaLnBrk="1" fontAlgn="auto" latinLnBrk="0" hangingPunct="1">
              <a:lnSpc>
                <a:spcPct val="100000"/>
              </a:lnSpc>
              <a:spcBef>
                <a:spcPts val="0"/>
              </a:spcBef>
              <a:spcAft>
                <a:spcPts val="400"/>
              </a:spcAft>
              <a:buClrTx/>
              <a:buSzTx/>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Versatile Input Dictionary Structure</a:t>
            </a:r>
          </a:p>
          <a:p>
            <a:pPr marR="0" lvl="0" algn="ctr" defTabSz="914400" rtl="0" eaLnBrk="1" fontAlgn="auto" latinLnBrk="0" hangingPunct="1">
              <a:lnSpc>
                <a:spcPct val="100000"/>
              </a:lnSpc>
              <a:spcBef>
                <a:spcPts val="0"/>
              </a:spcBef>
              <a:spcAft>
                <a:spcPts val="400"/>
              </a:spcAft>
              <a:buClrTx/>
              <a:buSzTx/>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Parameter Sweeping Capability</a:t>
            </a:r>
          </a:p>
        </p:txBody>
      </p:sp>
      <p:sp>
        <p:nvSpPr>
          <p:cNvPr id="8" name="Rectangle 7">
            <a:extLst>
              <a:ext uri="{FF2B5EF4-FFF2-40B4-BE49-F238E27FC236}">
                <a16:creationId xmlns:a16="http://schemas.microsoft.com/office/drawing/2014/main" id="{A4D8118A-84D7-1806-32BB-3AC6B22794E5}"/>
              </a:ext>
            </a:extLst>
          </p:cNvPr>
          <p:cNvSpPr/>
          <p:nvPr/>
        </p:nvSpPr>
        <p:spPr>
          <a:xfrm>
            <a:off x="8193970" y="4328995"/>
            <a:ext cx="3708401" cy="1215402"/>
          </a:xfrm>
          <a:prstGeom prst="rect">
            <a:avLst/>
          </a:prstGeom>
          <a:solidFill>
            <a:srgbClr val="6DB1FF"/>
          </a:solidFill>
          <a:ln>
            <a:solidFill>
              <a:srgbClr val="3A41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400"/>
              </a:spcAft>
              <a:buClrTx/>
              <a:buSzTx/>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Start-up KPPs Addressed</a:t>
            </a:r>
          </a:p>
          <a:p>
            <a:pPr marR="0" lvl="0" algn="ctr" defTabSz="914400" rtl="0" eaLnBrk="1" fontAlgn="auto" latinLnBrk="0" hangingPunct="1">
              <a:lnSpc>
                <a:spcPct val="100000"/>
              </a:lnSpc>
              <a:spcBef>
                <a:spcPts val="0"/>
              </a:spcBef>
              <a:spcAft>
                <a:spcPts val="400"/>
              </a:spcAft>
              <a:buClrTx/>
              <a:buSzTx/>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Starting to see how performance is limited by I&amp;C </a:t>
            </a:r>
          </a:p>
        </p:txBody>
      </p:sp>
      <p:cxnSp>
        <p:nvCxnSpPr>
          <p:cNvPr id="9" name="Straight Arrow Connector 8">
            <a:extLst>
              <a:ext uri="{FF2B5EF4-FFF2-40B4-BE49-F238E27FC236}">
                <a16:creationId xmlns:a16="http://schemas.microsoft.com/office/drawing/2014/main" id="{ECDD72CC-22D8-E6BF-99B6-5CFA98A02745}"/>
              </a:ext>
            </a:extLst>
          </p:cNvPr>
          <p:cNvCxnSpPr>
            <a:cxnSpLocks/>
            <a:stCxn id="7" idx="2"/>
            <a:endCxn id="8" idx="0"/>
          </p:cNvCxnSpPr>
          <p:nvPr/>
        </p:nvCxnSpPr>
        <p:spPr>
          <a:xfrm>
            <a:off x="10048171" y="3877486"/>
            <a:ext cx="0" cy="451509"/>
          </a:xfrm>
          <a:prstGeom prst="straightConnector1">
            <a:avLst/>
          </a:prstGeom>
          <a:ln w="28575">
            <a:solidFill>
              <a:srgbClr val="3A414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7058156"/>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5874B-56DA-E68F-43C7-D3CA5D5542CC}"/>
              </a:ext>
            </a:extLst>
          </p:cNvPr>
          <p:cNvSpPr>
            <a:spLocks noGrp="1"/>
          </p:cNvSpPr>
          <p:nvPr>
            <p:ph type="title"/>
          </p:nvPr>
        </p:nvSpPr>
        <p:spPr/>
        <p:txBody>
          <a:bodyPr/>
          <a:lstStyle/>
          <a:p>
            <a:r>
              <a:rPr lang="en-US" b="1" dirty="0"/>
              <a:t>Controller Signal Limitations</a:t>
            </a:r>
          </a:p>
        </p:txBody>
      </p:sp>
      <p:sp>
        <p:nvSpPr>
          <p:cNvPr id="4" name="Text Placeholder 3">
            <a:extLst>
              <a:ext uri="{FF2B5EF4-FFF2-40B4-BE49-F238E27FC236}">
                <a16:creationId xmlns:a16="http://schemas.microsoft.com/office/drawing/2014/main" id="{EE6AAF9A-4B29-B882-4155-8FF32F4C7B07}"/>
              </a:ext>
            </a:extLst>
          </p:cNvPr>
          <p:cNvSpPr>
            <a:spLocks noGrp="1"/>
          </p:cNvSpPr>
          <p:nvPr>
            <p:ph type="body" sz="quarter" idx="10"/>
          </p:nvPr>
        </p:nvSpPr>
        <p:spPr/>
        <p:txBody>
          <a:bodyPr/>
          <a:lstStyle/>
          <a:p>
            <a:r>
              <a:rPr lang="en-US" sz="2000" dirty="0"/>
              <a:t>Discussions with NASA and DOE prioritized realistic I&amp;C effects within the suite.</a:t>
            </a:r>
          </a:p>
        </p:txBody>
      </p:sp>
      <p:pic>
        <p:nvPicPr>
          <p:cNvPr id="5" name="Picture 4">
            <a:extLst>
              <a:ext uri="{FF2B5EF4-FFF2-40B4-BE49-F238E27FC236}">
                <a16:creationId xmlns:a16="http://schemas.microsoft.com/office/drawing/2014/main" id="{9162AF16-0596-B45D-D910-A977BE7E608B}"/>
              </a:ext>
            </a:extLst>
          </p:cNvPr>
          <p:cNvPicPr>
            <a:picLocks noChangeAspect="1"/>
          </p:cNvPicPr>
          <p:nvPr/>
        </p:nvPicPr>
        <p:blipFill rotWithShape="1">
          <a:blip r:embed="rId3"/>
          <a:srcRect l="7058" t="6572" r="9295" b="3156"/>
          <a:stretch/>
        </p:blipFill>
        <p:spPr>
          <a:xfrm>
            <a:off x="717550" y="1542716"/>
            <a:ext cx="7090261" cy="4383421"/>
          </a:xfrm>
          <a:prstGeom prst="rect">
            <a:avLst/>
          </a:prstGeom>
        </p:spPr>
      </p:pic>
      <p:cxnSp>
        <p:nvCxnSpPr>
          <p:cNvPr id="6" name="Straight Arrow Connector 5">
            <a:extLst>
              <a:ext uri="{FF2B5EF4-FFF2-40B4-BE49-F238E27FC236}">
                <a16:creationId xmlns:a16="http://schemas.microsoft.com/office/drawing/2014/main" id="{9E0D7090-978A-BC0A-5BD7-A322850210A9}"/>
              </a:ext>
            </a:extLst>
          </p:cNvPr>
          <p:cNvCxnSpPr>
            <a:cxnSpLocks/>
          </p:cNvCxnSpPr>
          <p:nvPr/>
        </p:nvCxnSpPr>
        <p:spPr>
          <a:xfrm>
            <a:off x="2115962" y="2616555"/>
            <a:ext cx="69708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772B0CF-EA61-7067-0B25-34CEACEEA888}"/>
              </a:ext>
            </a:extLst>
          </p:cNvPr>
          <p:cNvSpPr txBox="1"/>
          <p:nvPr/>
        </p:nvSpPr>
        <p:spPr>
          <a:xfrm>
            <a:off x="2093739" y="2099180"/>
            <a:ext cx="3540607" cy="487474"/>
          </a:xfrm>
          <a:prstGeom prst="rect">
            <a:avLst/>
          </a:prstGeom>
          <a:noFill/>
          <a:ln>
            <a:noFill/>
          </a:ln>
        </p:spPr>
        <p:txBody>
          <a:bodyPr vert="horz" wrap="none"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rial" panose="020B0604020202020204"/>
                <a:ea typeface="+mn-ea"/>
                <a:cs typeface="+mn-cs"/>
              </a:rPr>
              <a:t>Potential range of rad-hard electronics </a:t>
            </a:r>
          </a:p>
        </p:txBody>
      </p:sp>
      <p:cxnSp>
        <p:nvCxnSpPr>
          <p:cNvPr id="8" name="Straight Connector 7">
            <a:extLst>
              <a:ext uri="{FF2B5EF4-FFF2-40B4-BE49-F238E27FC236}">
                <a16:creationId xmlns:a16="http://schemas.microsoft.com/office/drawing/2014/main" id="{8084C6C3-74FE-9816-C077-584C612D4E5E}"/>
              </a:ext>
            </a:extLst>
          </p:cNvPr>
          <p:cNvCxnSpPr>
            <a:cxnSpLocks/>
          </p:cNvCxnSpPr>
          <p:nvPr/>
        </p:nvCxnSpPr>
        <p:spPr>
          <a:xfrm>
            <a:off x="1992489" y="1895475"/>
            <a:ext cx="0" cy="3685435"/>
          </a:xfrm>
          <a:prstGeom prst="line">
            <a:avLst/>
          </a:prstGeom>
          <a:ln w="19050">
            <a:solidFill>
              <a:srgbClr val="FF0000"/>
            </a:solidFill>
            <a:prstDash val="dashDot"/>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F3DFB4E2-1D67-4BCE-2210-683551A887AB}"/>
              </a:ext>
            </a:extLst>
          </p:cNvPr>
          <p:cNvSpPr/>
          <p:nvPr/>
        </p:nvSpPr>
        <p:spPr>
          <a:xfrm>
            <a:off x="8119752" y="2520638"/>
            <a:ext cx="3573773" cy="1816724"/>
          </a:xfrm>
          <a:prstGeom prst="rect">
            <a:avLst/>
          </a:prstGeom>
          <a:solidFill>
            <a:srgbClr val="6DB1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50000"/>
              </a:lnSpc>
              <a:spcBef>
                <a:spcPts val="0"/>
              </a:spcBef>
              <a:spcAft>
                <a:spcPts val="400"/>
              </a:spcAft>
              <a:buClrTx/>
              <a:buSzTx/>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Variable </a:t>
            </a:r>
            <a:r>
              <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rPr>
              <a:t>CD controller clock speed</a:t>
            </a:r>
          </a:p>
          <a:p>
            <a:pPr marR="0" lvl="0" algn="ctr" defTabSz="914400" rtl="0" eaLnBrk="1" fontAlgn="auto" latinLnBrk="0" hangingPunct="1">
              <a:lnSpc>
                <a:spcPct val="150000"/>
              </a:lnSpc>
              <a:spcBef>
                <a:spcPts val="0"/>
              </a:spcBef>
              <a:spcAft>
                <a:spcPts val="400"/>
              </a:spcAft>
              <a:buClrTx/>
              <a:buSzTx/>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Variable </a:t>
            </a:r>
            <a:r>
              <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rPr>
              <a:t>delay</a:t>
            </a: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 between CD actuator response and reactor power “signal”</a:t>
            </a:r>
          </a:p>
          <a:p>
            <a:pPr marR="0" lvl="0" algn="ctr" defTabSz="914400" rtl="0" eaLnBrk="1" fontAlgn="auto" latinLnBrk="0" hangingPunct="1">
              <a:lnSpc>
                <a:spcPct val="150000"/>
              </a:lnSpc>
              <a:spcBef>
                <a:spcPts val="0"/>
              </a:spcBef>
              <a:spcAft>
                <a:spcPts val="400"/>
              </a:spcAft>
              <a:buClrTx/>
              <a:buSzTx/>
              <a:tabLst/>
              <a:defRPr/>
            </a:pPr>
            <a:r>
              <a:rPr lang="en-US" sz="1600" dirty="0">
                <a:solidFill>
                  <a:srgbClr val="000000"/>
                </a:solidFill>
                <a:latin typeface="Arial" panose="020B0604020202020204"/>
              </a:rPr>
              <a:t>Uncertainty in CD position</a:t>
            </a:r>
            <a:endPar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84093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6CB04-E4E8-5FF9-AE09-C1824E2DEFC1}"/>
              </a:ext>
            </a:extLst>
          </p:cNvPr>
          <p:cNvSpPr>
            <a:spLocks noGrp="1"/>
          </p:cNvSpPr>
          <p:nvPr>
            <p:ph type="title"/>
          </p:nvPr>
        </p:nvSpPr>
        <p:spPr/>
        <p:txBody>
          <a:bodyPr/>
          <a:lstStyle/>
          <a:p>
            <a:r>
              <a:rPr lang="en-US" b="1" dirty="0"/>
              <a:t>Uncertainty Analysis</a:t>
            </a:r>
          </a:p>
        </p:txBody>
      </p:sp>
      <p:sp>
        <p:nvSpPr>
          <p:cNvPr id="3" name="Content Placeholder 2">
            <a:extLst>
              <a:ext uri="{FF2B5EF4-FFF2-40B4-BE49-F238E27FC236}">
                <a16:creationId xmlns:a16="http://schemas.microsoft.com/office/drawing/2014/main" id="{6285D7C3-B876-C4DF-390B-4F4C8D3A41E1}"/>
              </a:ext>
            </a:extLst>
          </p:cNvPr>
          <p:cNvSpPr>
            <a:spLocks noGrp="1"/>
          </p:cNvSpPr>
          <p:nvPr>
            <p:ph idx="1"/>
          </p:nvPr>
        </p:nvSpPr>
        <p:spPr/>
        <p:txBody>
          <a:bodyPr/>
          <a:lstStyle/>
          <a:p>
            <a:pPr marL="227013" marR="0" lvl="0" indent="-227013" algn="l" defTabSz="912813" rtl="0" eaLnBrk="1" fontAlgn="base" latinLnBrk="0" hangingPunct="1">
              <a:lnSpc>
                <a:spcPct val="100000"/>
              </a:lnSpc>
              <a:spcBef>
                <a:spcPts val="1000"/>
              </a:spcBef>
              <a:spcAft>
                <a:spcPct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D1D3D4">
                    <a:lumMod val="10000"/>
                  </a:srgbClr>
                </a:solidFill>
                <a:effectLst/>
                <a:uLnTx/>
                <a:uFillTx/>
                <a:latin typeface="Helvetica" pitchFamily="2" charset="0"/>
                <a:cs typeface="Calibri" panose="020F0502020204030204" pitchFamily="34" charset="0"/>
              </a:rPr>
              <a:t>Quantification of this uncertainty is needed to apply this code on a higher level</a:t>
            </a:r>
          </a:p>
          <a:p>
            <a:pPr marL="227013" marR="0" lvl="0" indent="-227013" algn="l" defTabSz="912813" rtl="0" eaLnBrk="1" fontAlgn="base" latinLnBrk="0" hangingPunct="1">
              <a:lnSpc>
                <a:spcPct val="100000"/>
              </a:lnSpc>
              <a:spcBef>
                <a:spcPts val="1000"/>
              </a:spcBef>
              <a:spcAft>
                <a:spcPct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D1D3D4">
                    <a:lumMod val="10000"/>
                  </a:srgbClr>
                </a:solidFill>
                <a:effectLst/>
                <a:uLnTx/>
                <a:uFillTx/>
                <a:latin typeface="Helvetica" pitchFamily="2" charset="0"/>
                <a:cs typeface="Calibri" panose="020F0502020204030204" pitchFamily="34" charset="0"/>
              </a:rPr>
              <a:t>For any given PRK timestep executed by the code, system power evolution has a </a:t>
            </a:r>
            <a:r>
              <a:rPr kumimoji="0" lang="en-US" sz="2200" b="1" i="0" u="none" strike="noStrike" kern="1200" cap="none" spc="0" normalizeH="0" baseline="0" noProof="0" dirty="0">
                <a:ln>
                  <a:noFill/>
                </a:ln>
                <a:solidFill>
                  <a:srgbClr val="D1D3D4">
                    <a:lumMod val="10000"/>
                  </a:srgbClr>
                </a:solidFill>
                <a:effectLst/>
                <a:uLnTx/>
                <a:uFillTx/>
                <a:latin typeface="Helvetica" pitchFamily="2" charset="0"/>
                <a:cs typeface="Calibri" panose="020F0502020204030204" pitchFamily="34" charset="0"/>
              </a:rPr>
              <a:t>complex dependence on 15 parameters</a:t>
            </a:r>
            <a:r>
              <a:rPr kumimoji="0" lang="en-US" sz="2200" b="0" i="0" u="none" strike="noStrike" kern="1200" cap="none" spc="0" normalizeH="0" baseline="0" noProof="0" dirty="0">
                <a:ln>
                  <a:noFill/>
                </a:ln>
                <a:solidFill>
                  <a:srgbClr val="D1D3D4">
                    <a:lumMod val="10000"/>
                  </a:srgbClr>
                </a:solidFill>
                <a:effectLst/>
                <a:uLnTx/>
                <a:uFillTx/>
                <a:latin typeface="Helvetica" pitchFamily="2" charset="0"/>
                <a:cs typeface="Calibri" panose="020F0502020204030204" pitchFamily="34" charset="0"/>
              </a:rPr>
              <a:t> </a:t>
            </a:r>
          </a:p>
          <a:p>
            <a:pPr marL="684213" marR="0" lvl="1" indent="-227013" algn="l" defTabSz="912813" rtl="0" eaLnBrk="1" fontAlgn="base" latinLnBrk="0" hangingPunct="1">
              <a:lnSpc>
                <a:spcPct val="100000"/>
              </a:lnSpc>
              <a:spcBef>
                <a:spcPts val="5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D1D3D4">
                    <a:lumMod val="10000"/>
                  </a:srgbClr>
                </a:solidFill>
                <a:effectLst/>
                <a:uLnTx/>
                <a:uFillTx/>
                <a:latin typeface="Helvetica" pitchFamily="2" charset="0"/>
                <a:cs typeface="Calibri" panose="020F0502020204030204" pitchFamily="34" charset="0"/>
              </a:rPr>
              <a:t>Each of these parameters has an associated uncertainty</a:t>
            </a:r>
          </a:p>
          <a:p>
            <a:pPr marL="684213" marR="0" lvl="1" indent="-227013" algn="l" defTabSz="912813" rtl="0" eaLnBrk="1" fontAlgn="base" latinLnBrk="0" hangingPunct="1">
              <a:lnSpc>
                <a:spcPct val="100000"/>
              </a:lnSpc>
              <a:spcBef>
                <a:spcPts val="5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D1D3D4">
                    <a:lumMod val="10000"/>
                  </a:srgbClr>
                </a:solidFill>
                <a:effectLst/>
                <a:uLnTx/>
                <a:uFillTx/>
                <a:latin typeface="Helvetica" pitchFamily="2" charset="0"/>
                <a:cs typeface="Calibri" panose="020F0502020204030204" pitchFamily="34" charset="0"/>
              </a:rPr>
              <a:t>Reactivity (state-dependent) has uncertainty from both Monte Carlo randomness and continuously-evolving uncertainty on temperatures and densities within the core </a:t>
            </a:r>
          </a:p>
          <a:p>
            <a:pPr marL="227013" marR="0" lvl="0" indent="-227013" algn="l" defTabSz="912813" rtl="0" eaLnBrk="1" fontAlgn="base" latinLnBrk="0" hangingPunct="1">
              <a:lnSpc>
                <a:spcPct val="100000"/>
              </a:lnSpc>
              <a:spcBef>
                <a:spcPts val="1000"/>
              </a:spcBef>
              <a:spcAft>
                <a:spcPct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D1D3D4">
                    <a:lumMod val="10000"/>
                  </a:srgbClr>
                </a:solidFill>
                <a:effectLst/>
                <a:uLnTx/>
                <a:uFillTx/>
                <a:latin typeface="Helvetica" pitchFamily="2" charset="0"/>
                <a:cs typeface="Calibri" panose="020F0502020204030204" pitchFamily="34" charset="0"/>
              </a:rPr>
              <a:t>Given this complexity, analytical methods of calculating uncertainty on power are not possible, even with external packages </a:t>
            </a:r>
          </a:p>
          <a:p>
            <a:pPr marL="684213" marR="0" lvl="1" indent="-227013" algn="l" defTabSz="912813" rtl="0" eaLnBrk="1" fontAlgn="base" latinLnBrk="0" hangingPunct="1">
              <a:lnSpc>
                <a:spcPct val="100000"/>
              </a:lnSpc>
              <a:spcBef>
                <a:spcPts val="5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D1D3D4">
                    <a:lumMod val="10000"/>
                  </a:srgbClr>
                </a:solidFill>
                <a:effectLst/>
                <a:uLnTx/>
                <a:uFillTx/>
                <a:latin typeface="Helvetica" pitchFamily="2" charset="0"/>
                <a:cs typeface="Calibri" panose="020F0502020204030204" pitchFamily="34" charset="0"/>
              </a:rPr>
              <a:t>This required the </a:t>
            </a:r>
            <a:r>
              <a:rPr kumimoji="0" lang="en-US" sz="2000" b="1" i="0" u="none" strike="noStrike" kern="1200" cap="none" spc="0" normalizeH="0" baseline="0" noProof="0" dirty="0">
                <a:ln>
                  <a:noFill/>
                </a:ln>
                <a:solidFill>
                  <a:srgbClr val="D1D3D4">
                    <a:lumMod val="10000"/>
                  </a:srgbClr>
                </a:solidFill>
                <a:effectLst/>
                <a:uLnTx/>
                <a:uFillTx/>
                <a:latin typeface="Helvetica" pitchFamily="2" charset="0"/>
                <a:cs typeface="Calibri" panose="020F0502020204030204" pitchFamily="34" charset="0"/>
              </a:rPr>
              <a:t>development of a Monte Carlo approach to uncertainty analysis</a:t>
            </a:r>
          </a:p>
          <a:p>
            <a:endParaRPr lang="en-US" dirty="0"/>
          </a:p>
        </p:txBody>
      </p:sp>
      <p:sp>
        <p:nvSpPr>
          <p:cNvPr id="4" name="Text Placeholder 3">
            <a:extLst>
              <a:ext uri="{FF2B5EF4-FFF2-40B4-BE49-F238E27FC236}">
                <a16:creationId xmlns:a16="http://schemas.microsoft.com/office/drawing/2014/main" id="{F5A31B50-8811-11DE-7A97-30750105917A}"/>
              </a:ext>
            </a:extLst>
          </p:cNvPr>
          <p:cNvSpPr>
            <a:spLocks noGrp="1"/>
          </p:cNvSpPr>
          <p:nvPr>
            <p:ph type="body" sz="quarter" idx="10"/>
          </p:nvPr>
        </p:nvSpPr>
        <p:spPr/>
        <p:txBody>
          <a:bodyPr/>
          <a:lstStyle/>
          <a:p>
            <a:r>
              <a:rPr lang="en-US" sz="2000" dirty="0"/>
              <a:t>Reactivity and kinetic parameters generated via Monte Carlo methods have inherent uncertainty. </a:t>
            </a:r>
          </a:p>
        </p:txBody>
      </p:sp>
    </p:spTree>
    <p:extLst>
      <p:ext uri="{BB962C8B-B14F-4D97-AF65-F5344CB8AC3E}">
        <p14:creationId xmlns:p14="http://schemas.microsoft.com/office/powerpoint/2010/main" val="3707721671"/>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5155F-9C20-E774-D4B0-1612EE82B312}"/>
              </a:ext>
            </a:extLst>
          </p:cNvPr>
          <p:cNvSpPr>
            <a:spLocks noGrp="1"/>
          </p:cNvSpPr>
          <p:nvPr>
            <p:ph type="title"/>
          </p:nvPr>
        </p:nvSpPr>
        <p:spPr/>
        <p:txBody>
          <a:bodyPr/>
          <a:lstStyle/>
          <a:p>
            <a:r>
              <a:rPr lang="en-US" sz="3600" b="1" dirty="0"/>
              <a:t>Uncertainty Analysis: Methodology</a:t>
            </a:r>
            <a:endParaRPr lang="en-US" b="1" dirty="0"/>
          </a:p>
        </p:txBody>
      </p:sp>
      <p:sp>
        <p:nvSpPr>
          <p:cNvPr id="4" name="Text Placeholder 3">
            <a:extLst>
              <a:ext uri="{FF2B5EF4-FFF2-40B4-BE49-F238E27FC236}">
                <a16:creationId xmlns:a16="http://schemas.microsoft.com/office/drawing/2014/main" id="{7190BA9E-94CF-54A2-0ECB-D2CDD10686F9}"/>
              </a:ext>
            </a:extLst>
          </p:cNvPr>
          <p:cNvSpPr>
            <a:spLocks noGrp="1"/>
          </p:cNvSpPr>
          <p:nvPr>
            <p:ph type="body" sz="quarter" idx="10"/>
          </p:nvPr>
        </p:nvSpPr>
        <p:spPr/>
        <p:txBody>
          <a:bodyPr/>
          <a:lstStyle/>
          <a:p>
            <a:r>
              <a:rPr lang="en-US" sz="2000" dirty="0"/>
              <a:t>A Monte Carlo uncertainty propagation routine addresses variation in PRK-calculated power level.</a:t>
            </a:r>
          </a:p>
        </p:txBody>
      </p:sp>
      <p:sp>
        <p:nvSpPr>
          <p:cNvPr id="5" name="TextBox 4">
            <a:extLst>
              <a:ext uri="{FF2B5EF4-FFF2-40B4-BE49-F238E27FC236}">
                <a16:creationId xmlns:a16="http://schemas.microsoft.com/office/drawing/2014/main" id="{5D7B22B7-4690-DE39-D26C-0E2C4B5B01CD}"/>
              </a:ext>
            </a:extLst>
          </p:cNvPr>
          <p:cNvSpPr txBox="1"/>
          <p:nvPr/>
        </p:nvSpPr>
        <p:spPr>
          <a:xfrm>
            <a:off x="711831" y="1510796"/>
            <a:ext cx="3822052" cy="625828"/>
          </a:xfrm>
          <a:prstGeom prst="rect">
            <a:avLst/>
          </a:prstGeom>
          <a:solidFill>
            <a:srgbClr val="6DB1FF"/>
          </a:solidFill>
          <a:ln>
            <a:solidFill>
              <a:srgbClr val="000000"/>
            </a:solidFill>
          </a:ln>
        </p:spPr>
        <p:txBody>
          <a:bodyPr vert="horz" wrap="square"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Arial" panose="020B0604020202020204"/>
                <a:ea typeface="+mn-ea"/>
                <a:cs typeface="+mn-cs"/>
              </a:rPr>
              <a:t>Nominal result calculated</a:t>
            </a:r>
          </a:p>
        </p:txBody>
      </p:sp>
      <p:sp>
        <p:nvSpPr>
          <p:cNvPr id="6" name="TextBox 5">
            <a:extLst>
              <a:ext uri="{FF2B5EF4-FFF2-40B4-BE49-F238E27FC236}">
                <a16:creationId xmlns:a16="http://schemas.microsoft.com/office/drawing/2014/main" id="{46978EB5-F40C-DC42-E25C-94BB020FCC4D}"/>
              </a:ext>
            </a:extLst>
          </p:cNvPr>
          <p:cNvSpPr txBox="1"/>
          <p:nvPr/>
        </p:nvSpPr>
        <p:spPr>
          <a:xfrm>
            <a:off x="711819" y="3184293"/>
            <a:ext cx="3822064" cy="819930"/>
          </a:xfrm>
          <a:prstGeom prst="rect">
            <a:avLst/>
          </a:prstGeom>
          <a:solidFill>
            <a:srgbClr val="6DB1FF"/>
          </a:solidFill>
          <a:ln>
            <a:solidFill>
              <a:srgbClr val="000000"/>
            </a:solidFill>
          </a:ln>
        </p:spPr>
        <p:txBody>
          <a:bodyPr vert="horz" wrap="square" lIns="91440" tIns="45720" rIns="91440" bIns="4572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15 PRK variables each randomly sampled from normal distribution</a:t>
            </a:r>
          </a:p>
        </p:txBody>
      </p:sp>
      <p:sp>
        <p:nvSpPr>
          <p:cNvPr id="7" name="TextBox 6">
            <a:extLst>
              <a:ext uri="{FF2B5EF4-FFF2-40B4-BE49-F238E27FC236}">
                <a16:creationId xmlns:a16="http://schemas.microsoft.com/office/drawing/2014/main" id="{E38C8CB3-48DC-E4B8-9C79-75D3E55EC670}"/>
              </a:ext>
            </a:extLst>
          </p:cNvPr>
          <p:cNvSpPr txBox="1"/>
          <p:nvPr/>
        </p:nvSpPr>
        <p:spPr>
          <a:xfrm>
            <a:off x="711831" y="4095253"/>
            <a:ext cx="3822068" cy="819930"/>
          </a:xfrm>
          <a:prstGeom prst="rect">
            <a:avLst/>
          </a:prstGeom>
          <a:solidFill>
            <a:srgbClr val="6DB1FF"/>
          </a:solidFill>
          <a:ln>
            <a:solidFill>
              <a:srgbClr val="000000"/>
            </a:solidFill>
          </a:ln>
        </p:spPr>
        <p:txBody>
          <a:bodyPr vert="horz" wrap="square" lIns="91440" tIns="45720" rIns="91440" bIns="4572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PRK executed with perturbed inputs </a:t>
            </a:r>
          </a:p>
        </p:txBody>
      </p:sp>
      <p:sp>
        <p:nvSpPr>
          <p:cNvPr id="8" name="TextBox 7">
            <a:extLst>
              <a:ext uri="{FF2B5EF4-FFF2-40B4-BE49-F238E27FC236}">
                <a16:creationId xmlns:a16="http://schemas.microsoft.com/office/drawing/2014/main" id="{F76D0F60-53C7-AE9B-0895-EB64E9BF22D9}"/>
              </a:ext>
            </a:extLst>
          </p:cNvPr>
          <p:cNvSpPr txBox="1"/>
          <p:nvPr/>
        </p:nvSpPr>
        <p:spPr>
          <a:xfrm>
            <a:off x="711830" y="2467435"/>
            <a:ext cx="3822053" cy="625828"/>
          </a:xfrm>
          <a:prstGeom prst="rect">
            <a:avLst/>
          </a:prstGeom>
          <a:solidFill>
            <a:srgbClr val="6DB1FF"/>
          </a:solidFill>
          <a:ln>
            <a:solidFill>
              <a:srgbClr val="000000"/>
            </a:solidFill>
          </a:ln>
        </p:spPr>
        <p:txBody>
          <a:bodyPr vert="horz" wrap="square"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rPr>
              <a:t>For &gt; 1k iterations </a:t>
            </a:r>
          </a:p>
        </p:txBody>
      </p:sp>
      <p:sp>
        <p:nvSpPr>
          <p:cNvPr id="9" name="TextBox 8">
            <a:extLst>
              <a:ext uri="{FF2B5EF4-FFF2-40B4-BE49-F238E27FC236}">
                <a16:creationId xmlns:a16="http://schemas.microsoft.com/office/drawing/2014/main" id="{7E6BED2F-A367-7EBA-6E27-B88F550F6833}"/>
              </a:ext>
            </a:extLst>
          </p:cNvPr>
          <p:cNvSpPr txBox="1"/>
          <p:nvPr/>
        </p:nvSpPr>
        <p:spPr>
          <a:xfrm>
            <a:off x="711815" y="5234577"/>
            <a:ext cx="3822068" cy="625828"/>
          </a:xfrm>
          <a:prstGeom prst="rect">
            <a:avLst/>
          </a:prstGeom>
          <a:solidFill>
            <a:srgbClr val="6DB1FF"/>
          </a:solidFill>
          <a:ln>
            <a:solidFill>
              <a:srgbClr val="000000"/>
            </a:solidFill>
          </a:ln>
        </p:spPr>
        <p:txBody>
          <a:bodyPr vert="horz" wrap="square" lIns="91440" tIns="45720" rIns="91440" bIns="45720" rtlCol="0" anchor="ct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Arial" panose="020B0604020202020204"/>
                <a:ea typeface="+mn-ea"/>
                <a:cs typeface="+mn-cs"/>
              </a:rPr>
              <a:t>Spread used to find error on new power level</a:t>
            </a:r>
          </a:p>
        </p:txBody>
      </p:sp>
      <p:cxnSp>
        <p:nvCxnSpPr>
          <p:cNvPr id="10" name="Straight Arrow Connector 9">
            <a:extLst>
              <a:ext uri="{FF2B5EF4-FFF2-40B4-BE49-F238E27FC236}">
                <a16:creationId xmlns:a16="http://schemas.microsoft.com/office/drawing/2014/main" id="{E3B45DCE-DEDA-6820-03AE-B679842653E2}"/>
              </a:ext>
            </a:extLst>
          </p:cNvPr>
          <p:cNvCxnSpPr>
            <a:cxnSpLocks/>
            <a:stCxn id="5" idx="2"/>
            <a:endCxn id="12" idx="0"/>
          </p:cNvCxnSpPr>
          <p:nvPr/>
        </p:nvCxnSpPr>
        <p:spPr>
          <a:xfrm>
            <a:off x="2622857" y="2136624"/>
            <a:ext cx="6" cy="340725"/>
          </a:xfrm>
          <a:prstGeom prst="straightConnector1">
            <a:avLst/>
          </a:prstGeom>
          <a:ln w="28575">
            <a:solidFill>
              <a:srgbClr val="3A414A"/>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D9F427E-DA48-158D-BDA5-C21CFBF8A53A}"/>
              </a:ext>
            </a:extLst>
          </p:cNvPr>
          <p:cNvCxnSpPr>
            <a:cxnSpLocks/>
            <a:endCxn id="9" idx="0"/>
          </p:cNvCxnSpPr>
          <p:nvPr/>
        </p:nvCxnSpPr>
        <p:spPr>
          <a:xfrm flipH="1">
            <a:off x="2622849" y="4928250"/>
            <a:ext cx="8" cy="306327"/>
          </a:xfrm>
          <a:prstGeom prst="straightConnector1">
            <a:avLst/>
          </a:prstGeom>
          <a:ln w="28575">
            <a:solidFill>
              <a:srgbClr val="3A414A"/>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1A87B3B-D77A-E8D9-4076-B84A3F06CFCD}"/>
              </a:ext>
            </a:extLst>
          </p:cNvPr>
          <p:cNvSpPr/>
          <p:nvPr/>
        </p:nvSpPr>
        <p:spPr>
          <a:xfrm>
            <a:off x="711829" y="2477349"/>
            <a:ext cx="3822067" cy="2437834"/>
          </a:xfrm>
          <a:prstGeom prst="rect">
            <a:avLst/>
          </a:prstGeom>
          <a:noFill/>
          <a:ln w="28575">
            <a:solidFill>
              <a:srgbClr val="3A41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graph of a graph&#10;&#10;Description automatically generated">
            <a:extLst>
              <a:ext uri="{FF2B5EF4-FFF2-40B4-BE49-F238E27FC236}">
                <a16:creationId xmlns:a16="http://schemas.microsoft.com/office/drawing/2014/main" id="{65E2106B-FB7E-9C2A-8CE4-5EFF11D42A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9935" y="2053920"/>
            <a:ext cx="6260236" cy="3284692"/>
          </a:xfrm>
          <a:prstGeom prst="rect">
            <a:avLst/>
          </a:prstGeom>
        </p:spPr>
      </p:pic>
    </p:spTree>
    <p:extLst>
      <p:ext uri="{BB962C8B-B14F-4D97-AF65-F5344CB8AC3E}">
        <p14:creationId xmlns:p14="http://schemas.microsoft.com/office/powerpoint/2010/main" val="3151696455"/>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83AA8-F191-BA4A-E6D2-D32B4F47F002}"/>
              </a:ext>
            </a:extLst>
          </p:cNvPr>
          <p:cNvSpPr>
            <a:spLocks noGrp="1"/>
          </p:cNvSpPr>
          <p:nvPr>
            <p:ph type="title"/>
          </p:nvPr>
        </p:nvSpPr>
        <p:spPr/>
        <p:txBody>
          <a:bodyPr/>
          <a:lstStyle/>
          <a:p>
            <a:r>
              <a:rPr lang="en-US" b="1" dirty="0"/>
              <a:t>Uncertainty Propagation through Start-up</a:t>
            </a:r>
          </a:p>
        </p:txBody>
      </p:sp>
      <p:sp>
        <p:nvSpPr>
          <p:cNvPr id="4" name="Text Placeholder 3">
            <a:extLst>
              <a:ext uri="{FF2B5EF4-FFF2-40B4-BE49-F238E27FC236}">
                <a16:creationId xmlns:a16="http://schemas.microsoft.com/office/drawing/2014/main" id="{779CEB52-4709-C85B-3991-FA2FF52BBE77}"/>
              </a:ext>
            </a:extLst>
          </p:cNvPr>
          <p:cNvSpPr>
            <a:spLocks noGrp="1"/>
          </p:cNvSpPr>
          <p:nvPr>
            <p:ph type="body" sz="quarter" idx="10"/>
          </p:nvPr>
        </p:nvSpPr>
        <p:spPr/>
        <p:txBody>
          <a:bodyPr/>
          <a:lstStyle/>
          <a:p>
            <a:r>
              <a:rPr lang="en-US" dirty="0"/>
              <a:t>Introduction of uncertainty may lead to substantial deviations in expected power level.</a:t>
            </a:r>
          </a:p>
        </p:txBody>
      </p:sp>
      <p:graphicFrame>
        <p:nvGraphicFramePr>
          <p:cNvPr id="5" name="Table 4">
            <a:extLst>
              <a:ext uri="{FF2B5EF4-FFF2-40B4-BE49-F238E27FC236}">
                <a16:creationId xmlns:a16="http://schemas.microsoft.com/office/drawing/2014/main" id="{87A8E9B5-7747-7734-2997-EAE7F0198647}"/>
              </a:ext>
            </a:extLst>
          </p:cNvPr>
          <p:cNvGraphicFramePr>
            <a:graphicFrameLocks noGrp="1"/>
          </p:cNvGraphicFramePr>
          <p:nvPr>
            <p:extLst>
              <p:ext uri="{D42A27DB-BD31-4B8C-83A1-F6EECF244321}">
                <p14:modId xmlns:p14="http://schemas.microsoft.com/office/powerpoint/2010/main" val="1666824429"/>
              </p:ext>
            </p:extLst>
          </p:nvPr>
        </p:nvGraphicFramePr>
        <p:xfrm>
          <a:off x="369826" y="1935797"/>
          <a:ext cx="4361583" cy="3383480"/>
        </p:xfrm>
        <a:graphic>
          <a:graphicData uri="http://schemas.openxmlformats.org/drawingml/2006/table">
            <a:tbl>
              <a:tblPr firstRow="1" firstCol="1" lastRow="1" lastCol="1" bandRow="1" bandCol="1">
                <a:tableStyleId>{5C22544A-7EE6-4342-B048-85BDC9FD1C3A}</a:tableStyleId>
              </a:tblPr>
              <a:tblGrid>
                <a:gridCol w="2172743">
                  <a:extLst>
                    <a:ext uri="{9D8B030D-6E8A-4147-A177-3AD203B41FA5}">
                      <a16:colId xmlns:a16="http://schemas.microsoft.com/office/drawing/2014/main" val="1726808649"/>
                    </a:ext>
                  </a:extLst>
                </a:gridCol>
                <a:gridCol w="2188840">
                  <a:extLst>
                    <a:ext uri="{9D8B030D-6E8A-4147-A177-3AD203B41FA5}">
                      <a16:colId xmlns:a16="http://schemas.microsoft.com/office/drawing/2014/main" val="1660942982"/>
                    </a:ext>
                  </a:extLst>
                </a:gridCol>
              </a:tblGrid>
              <a:tr h="422935">
                <a:tc gridSpan="2">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sz="1600" b="1" kern="1200" dirty="0">
                          <a:solidFill>
                            <a:srgbClr val="000000"/>
                          </a:solidFill>
                          <a:effectLst/>
                          <a:latin typeface="+mn-lt"/>
                          <a:ea typeface="+mn-ea"/>
                          <a:cs typeface="+mn-cs"/>
                        </a:rPr>
                        <a:t>Test Transient Parameters</a:t>
                      </a:r>
                    </a:p>
                  </a:txBody>
                  <a:tcPr marL="63165" marR="631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DB1FF"/>
                    </a:solidFill>
                  </a:tcPr>
                </a:tc>
                <a:tc hMerge="1">
                  <a:txBody>
                    <a:bodyPr/>
                    <a:lstStyle/>
                    <a:p>
                      <a:pPr marL="0" marR="0" algn="ctr">
                        <a:spcBef>
                          <a:spcPts val="0"/>
                        </a:spcBef>
                        <a:spcAft>
                          <a:spcPts val="0"/>
                        </a:spcAft>
                      </a:pPr>
                      <a:endParaRPr lang="en-US" sz="900" dirty="0">
                        <a:effectLst/>
                        <a:latin typeface="Times New Roman" panose="02020603050405020304" pitchFamily="18" charset="0"/>
                        <a:ea typeface="Times New Roman" panose="02020603050405020304" pitchFamily="18" charset="0"/>
                      </a:endParaRPr>
                    </a:p>
                  </a:txBody>
                  <a:tcPr marL="63165" marR="63165" marT="0" marB="0" anchor="ctr"/>
                </a:tc>
                <a:extLst>
                  <a:ext uri="{0D108BD9-81ED-4DB2-BD59-A6C34878D82A}">
                    <a16:rowId xmlns:a16="http://schemas.microsoft.com/office/drawing/2014/main" val="3736575531"/>
                  </a:ext>
                </a:extLst>
              </a:tr>
              <a:tr h="422935">
                <a:tc>
                  <a:txBody>
                    <a:bodyPr/>
                    <a:lstStyle/>
                    <a:p>
                      <a:pPr marL="0" marR="0" algn="ctr">
                        <a:spcBef>
                          <a:spcPts val="0"/>
                        </a:spcBef>
                        <a:spcAft>
                          <a:spcPts val="0"/>
                        </a:spcAft>
                      </a:pPr>
                      <a:r>
                        <a:rPr lang="en-US" sz="1400" dirty="0">
                          <a:solidFill>
                            <a:srgbClr val="000000"/>
                          </a:solidFill>
                          <a:effectLst/>
                          <a:latin typeface="Aptos" panose="020B0004020202020204" pitchFamily="34" charset="0"/>
                        </a:rPr>
                        <a:t>Parameter</a:t>
                      </a:r>
                      <a:endParaRPr lang="en-US" sz="1400" dirty="0">
                        <a:solidFill>
                          <a:srgbClr val="000000"/>
                        </a:solidFill>
                        <a:effectLst/>
                        <a:latin typeface="Aptos" panose="020B0004020202020204" pitchFamily="34" charset="0"/>
                        <a:ea typeface="Times New Roman" panose="02020603050405020304" pitchFamily="18" charset="0"/>
                      </a:endParaRPr>
                    </a:p>
                  </a:txBody>
                  <a:tcPr marL="63165" marR="631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a:solidFill>
                            <a:srgbClr val="000000"/>
                          </a:solidFill>
                          <a:effectLst/>
                          <a:latin typeface="Aptos" panose="020B0004020202020204" pitchFamily="34" charset="0"/>
                        </a:rPr>
                        <a:t>Value</a:t>
                      </a:r>
                      <a:endParaRPr lang="en-US" sz="1400">
                        <a:solidFill>
                          <a:srgbClr val="000000"/>
                        </a:solidFill>
                        <a:effectLst/>
                        <a:latin typeface="Aptos" panose="020B0004020202020204" pitchFamily="34" charset="0"/>
                        <a:ea typeface="Times New Roman" panose="02020603050405020304" pitchFamily="18" charset="0"/>
                      </a:endParaRPr>
                    </a:p>
                  </a:txBody>
                  <a:tcPr marL="63165" marR="631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8178714"/>
                  </a:ext>
                </a:extLst>
              </a:tr>
              <a:tr h="422935">
                <a:tc>
                  <a:txBody>
                    <a:bodyPr/>
                    <a:lstStyle/>
                    <a:p>
                      <a:pPr marL="0" marR="0" algn="ctr">
                        <a:spcBef>
                          <a:spcPts val="0"/>
                        </a:spcBef>
                        <a:spcAft>
                          <a:spcPts val="0"/>
                        </a:spcAft>
                      </a:pPr>
                      <a:r>
                        <a:rPr lang="en-US" sz="1400" b="0" dirty="0">
                          <a:solidFill>
                            <a:srgbClr val="000000"/>
                          </a:solidFill>
                          <a:effectLst/>
                          <a:latin typeface="Aptos" panose="020B0004020202020204" pitchFamily="34" charset="0"/>
                        </a:rPr>
                        <a:t>Initial CD position</a:t>
                      </a:r>
                      <a:endParaRPr lang="en-US" sz="1400" b="0" dirty="0">
                        <a:solidFill>
                          <a:srgbClr val="000000"/>
                        </a:solidFill>
                        <a:effectLst/>
                        <a:latin typeface="Aptos" panose="020B0004020202020204" pitchFamily="34" charset="0"/>
                        <a:ea typeface="Times New Roman" panose="02020603050405020304" pitchFamily="18" charset="0"/>
                      </a:endParaRPr>
                    </a:p>
                  </a:txBody>
                  <a:tcPr marL="63165" marR="631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1400" b="0" dirty="0">
                          <a:solidFill>
                            <a:srgbClr val="000000"/>
                          </a:solidFill>
                          <a:effectLst/>
                          <a:latin typeface="Aptos" panose="020B0004020202020204" pitchFamily="34" charset="0"/>
                        </a:rPr>
                        <a:t>90 ° from full in</a:t>
                      </a:r>
                      <a:endParaRPr lang="en-US" sz="1400" b="0" dirty="0">
                        <a:solidFill>
                          <a:srgbClr val="000000"/>
                        </a:solidFill>
                        <a:effectLst/>
                        <a:latin typeface="Aptos" panose="020B0004020202020204" pitchFamily="34" charset="0"/>
                        <a:ea typeface="Times New Roman" panose="02020603050405020304" pitchFamily="18" charset="0"/>
                      </a:endParaRPr>
                    </a:p>
                  </a:txBody>
                  <a:tcPr marL="63165" marR="631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113199893"/>
                  </a:ext>
                </a:extLst>
              </a:tr>
              <a:tr h="422935">
                <a:tc>
                  <a:txBody>
                    <a:bodyPr/>
                    <a:lstStyle/>
                    <a:p>
                      <a:pPr marL="0" marR="0" algn="ctr">
                        <a:spcBef>
                          <a:spcPts val="0"/>
                        </a:spcBef>
                        <a:spcAft>
                          <a:spcPts val="0"/>
                        </a:spcAft>
                      </a:pPr>
                      <a:r>
                        <a:rPr lang="en-US" sz="1400" b="0" dirty="0">
                          <a:solidFill>
                            <a:srgbClr val="000000"/>
                          </a:solidFill>
                          <a:effectLst/>
                          <a:latin typeface="Aptos" panose="020B0004020202020204" pitchFamily="34" charset="0"/>
                        </a:rPr>
                        <a:t>Desired ramp time</a:t>
                      </a:r>
                      <a:endParaRPr lang="en-US" sz="1400" b="0" dirty="0">
                        <a:solidFill>
                          <a:srgbClr val="000000"/>
                        </a:solidFill>
                        <a:effectLst/>
                        <a:latin typeface="Aptos" panose="020B0004020202020204" pitchFamily="34" charset="0"/>
                        <a:ea typeface="Times New Roman" panose="02020603050405020304" pitchFamily="18" charset="0"/>
                      </a:endParaRPr>
                    </a:p>
                  </a:txBody>
                  <a:tcPr marL="63165" marR="631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0" dirty="0">
                          <a:solidFill>
                            <a:srgbClr val="000000"/>
                          </a:solidFill>
                          <a:effectLst/>
                          <a:latin typeface="Aptos" panose="020B0004020202020204" pitchFamily="34" charset="0"/>
                        </a:rPr>
                        <a:t>30 s</a:t>
                      </a:r>
                      <a:endParaRPr lang="en-US" sz="1400" b="0" dirty="0">
                        <a:solidFill>
                          <a:srgbClr val="000000"/>
                        </a:solidFill>
                        <a:effectLst/>
                        <a:latin typeface="Aptos" panose="020B0004020202020204" pitchFamily="34" charset="0"/>
                        <a:ea typeface="Times New Roman" panose="02020603050405020304" pitchFamily="18" charset="0"/>
                      </a:endParaRPr>
                    </a:p>
                  </a:txBody>
                  <a:tcPr marL="63165" marR="631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0872282"/>
                  </a:ext>
                </a:extLst>
              </a:tr>
              <a:tr h="422935">
                <a:tc>
                  <a:txBody>
                    <a:bodyPr/>
                    <a:lstStyle/>
                    <a:p>
                      <a:pPr marL="0" marR="0" algn="ctr">
                        <a:spcBef>
                          <a:spcPts val="0"/>
                        </a:spcBef>
                        <a:spcAft>
                          <a:spcPts val="0"/>
                        </a:spcAft>
                      </a:pPr>
                      <a:r>
                        <a:rPr lang="en-US" sz="1400" b="0">
                          <a:solidFill>
                            <a:srgbClr val="000000"/>
                          </a:solidFill>
                          <a:effectLst/>
                          <a:latin typeface="Aptos" panose="020B0004020202020204" pitchFamily="34" charset="0"/>
                        </a:rPr>
                        <a:t>CD positional error</a:t>
                      </a:r>
                      <a:endParaRPr lang="en-US" sz="1400" b="0">
                        <a:solidFill>
                          <a:srgbClr val="000000"/>
                        </a:solidFill>
                        <a:effectLst/>
                        <a:latin typeface="Aptos" panose="020B0004020202020204" pitchFamily="34" charset="0"/>
                        <a:ea typeface="Times New Roman" panose="02020603050405020304" pitchFamily="18" charset="0"/>
                      </a:endParaRPr>
                    </a:p>
                  </a:txBody>
                  <a:tcPr marL="63165" marR="631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1400" b="0" dirty="0">
                          <a:solidFill>
                            <a:srgbClr val="000000"/>
                          </a:solidFill>
                          <a:effectLst/>
                          <a:latin typeface="Aptos" panose="020B0004020202020204" pitchFamily="34" charset="0"/>
                        </a:rPr>
                        <a:t>0.3 °</a:t>
                      </a:r>
                      <a:endParaRPr lang="en-US" sz="1400" b="0" dirty="0">
                        <a:solidFill>
                          <a:srgbClr val="000000"/>
                        </a:solidFill>
                        <a:effectLst/>
                        <a:latin typeface="Aptos" panose="020B0004020202020204" pitchFamily="34" charset="0"/>
                        <a:ea typeface="Times New Roman" panose="02020603050405020304" pitchFamily="18" charset="0"/>
                      </a:endParaRPr>
                    </a:p>
                  </a:txBody>
                  <a:tcPr marL="63165" marR="631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609774915"/>
                  </a:ext>
                </a:extLst>
              </a:tr>
              <a:tr h="422935">
                <a:tc>
                  <a:txBody>
                    <a:bodyPr/>
                    <a:lstStyle/>
                    <a:p>
                      <a:pPr marL="0" marR="0" algn="ctr">
                        <a:spcBef>
                          <a:spcPts val="0"/>
                        </a:spcBef>
                        <a:spcAft>
                          <a:spcPts val="0"/>
                        </a:spcAft>
                      </a:pPr>
                      <a:r>
                        <a:rPr lang="en-US" sz="1400" b="0" dirty="0">
                          <a:solidFill>
                            <a:srgbClr val="000000"/>
                          </a:solidFill>
                          <a:effectLst/>
                          <a:latin typeface="Aptos" panose="020B0004020202020204" pitchFamily="34" charset="0"/>
                        </a:rPr>
                        <a:t>Maximum CD speed</a:t>
                      </a:r>
                      <a:endParaRPr lang="en-US" sz="1400" b="0" dirty="0">
                        <a:solidFill>
                          <a:srgbClr val="000000"/>
                        </a:solidFill>
                        <a:effectLst/>
                        <a:latin typeface="Aptos" panose="020B0004020202020204" pitchFamily="34" charset="0"/>
                        <a:ea typeface="Times New Roman" panose="02020603050405020304" pitchFamily="18" charset="0"/>
                      </a:endParaRPr>
                    </a:p>
                  </a:txBody>
                  <a:tcPr marL="63165" marR="631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0" dirty="0">
                          <a:solidFill>
                            <a:srgbClr val="000000"/>
                          </a:solidFill>
                          <a:effectLst/>
                          <a:latin typeface="Aptos" panose="020B0004020202020204" pitchFamily="34" charset="0"/>
                        </a:rPr>
                        <a:t>12.5 ° / s</a:t>
                      </a:r>
                      <a:endParaRPr lang="en-US" sz="1400" b="0" dirty="0">
                        <a:solidFill>
                          <a:srgbClr val="000000"/>
                        </a:solidFill>
                        <a:effectLst/>
                        <a:latin typeface="Aptos" panose="020B0004020202020204" pitchFamily="34" charset="0"/>
                        <a:ea typeface="Times New Roman" panose="02020603050405020304" pitchFamily="18" charset="0"/>
                      </a:endParaRPr>
                    </a:p>
                  </a:txBody>
                  <a:tcPr marL="63165" marR="631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0107537"/>
                  </a:ext>
                </a:extLst>
              </a:tr>
              <a:tr h="422935">
                <a:tc>
                  <a:txBody>
                    <a:bodyPr/>
                    <a:lstStyle/>
                    <a:p>
                      <a:pPr marL="0" marR="0" algn="ctr">
                        <a:spcBef>
                          <a:spcPts val="0"/>
                        </a:spcBef>
                        <a:spcAft>
                          <a:spcPts val="0"/>
                        </a:spcAft>
                      </a:pPr>
                      <a:r>
                        <a:rPr lang="en-US" sz="1400" b="0">
                          <a:solidFill>
                            <a:srgbClr val="000000"/>
                          </a:solidFill>
                          <a:effectLst/>
                          <a:latin typeface="Aptos" panose="020B0004020202020204" pitchFamily="34" charset="0"/>
                        </a:rPr>
                        <a:t>OpenMC particles / batch</a:t>
                      </a:r>
                      <a:endParaRPr lang="en-US" sz="1400" b="0">
                        <a:solidFill>
                          <a:srgbClr val="000000"/>
                        </a:solidFill>
                        <a:effectLst/>
                        <a:latin typeface="Aptos" panose="020B0004020202020204" pitchFamily="34" charset="0"/>
                        <a:ea typeface="Times New Roman" panose="02020603050405020304" pitchFamily="18" charset="0"/>
                      </a:endParaRPr>
                    </a:p>
                  </a:txBody>
                  <a:tcPr marL="63165" marR="631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1400" b="0" dirty="0">
                          <a:solidFill>
                            <a:srgbClr val="000000"/>
                          </a:solidFill>
                          <a:effectLst/>
                          <a:latin typeface="Aptos" panose="020B0004020202020204" pitchFamily="34" charset="0"/>
                        </a:rPr>
                        <a:t>50,000</a:t>
                      </a:r>
                      <a:endParaRPr lang="en-US" sz="1400" b="0" dirty="0">
                        <a:solidFill>
                          <a:srgbClr val="000000"/>
                        </a:solidFill>
                        <a:effectLst/>
                        <a:latin typeface="Aptos" panose="020B0004020202020204" pitchFamily="34" charset="0"/>
                        <a:ea typeface="Times New Roman" panose="02020603050405020304" pitchFamily="18" charset="0"/>
                      </a:endParaRPr>
                    </a:p>
                  </a:txBody>
                  <a:tcPr marL="63165" marR="631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1838078"/>
                  </a:ext>
                </a:extLst>
              </a:tr>
              <a:tr h="422935">
                <a:tc>
                  <a:txBody>
                    <a:bodyPr/>
                    <a:lstStyle/>
                    <a:p>
                      <a:pPr marL="0" marR="0" algn="ctr">
                        <a:spcBef>
                          <a:spcPts val="0"/>
                        </a:spcBef>
                        <a:spcAft>
                          <a:spcPts val="0"/>
                        </a:spcAft>
                      </a:pPr>
                      <a:r>
                        <a:rPr lang="en-US" sz="1400" b="0" dirty="0">
                          <a:solidFill>
                            <a:srgbClr val="000000"/>
                          </a:solidFill>
                          <a:effectLst/>
                          <a:latin typeface="Aptos" panose="020B0004020202020204" pitchFamily="34" charset="0"/>
                        </a:rPr>
                        <a:t>OpenMC batches / case</a:t>
                      </a:r>
                      <a:endParaRPr lang="en-US" sz="1400" b="0" dirty="0">
                        <a:solidFill>
                          <a:srgbClr val="000000"/>
                        </a:solidFill>
                        <a:effectLst/>
                        <a:latin typeface="Aptos" panose="020B0004020202020204" pitchFamily="34" charset="0"/>
                        <a:ea typeface="Times New Roman" panose="02020603050405020304" pitchFamily="18" charset="0"/>
                      </a:endParaRPr>
                    </a:p>
                  </a:txBody>
                  <a:tcPr marL="63165" marR="631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0" dirty="0">
                          <a:solidFill>
                            <a:srgbClr val="000000"/>
                          </a:solidFill>
                          <a:effectLst/>
                          <a:latin typeface="Aptos" panose="020B0004020202020204" pitchFamily="34" charset="0"/>
                        </a:rPr>
                        <a:t>50 active, 50 inactive</a:t>
                      </a:r>
                      <a:endParaRPr lang="en-US" sz="1400" b="0" dirty="0">
                        <a:solidFill>
                          <a:srgbClr val="000000"/>
                        </a:solidFill>
                        <a:effectLst/>
                        <a:latin typeface="Aptos" panose="020B0004020202020204" pitchFamily="34" charset="0"/>
                        <a:ea typeface="Times New Roman" panose="02020603050405020304" pitchFamily="18" charset="0"/>
                      </a:endParaRPr>
                    </a:p>
                  </a:txBody>
                  <a:tcPr marL="63165" marR="631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574816"/>
                  </a:ext>
                </a:extLst>
              </a:tr>
            </a:tbl>
          </a:graphicData>
        </a:graphic>
      </p:graphicFrame>
      <p:pic>
        <p:nvPicPr>
          <p:cNvPr id="6" name="Picture 5">
            <a:extLst>
              <a:ext uri="{FF2B5EF4-FFF2-40B4-BE49-F238E27FC236}">
                <a16:creationId xmlns:a16="http://schemas.microsoft.com/office/drawing/2014/main" id="{C5C889D6-11DB-C91B-629F-FDF562BB58AA}"/>
              </a:ext>
            </a:extLst>
          </p:cNvPr>
          <p:cNvPicPr>
            <a:picLocks noChangeAspect="1"/>
          </p:cNvPicPr>
          <p:nvPr/>
        </p:nvPicPr>
        <p:blipFill>
          <a:blip r:embed="rId2"/>
          <a:srcRect t="10203" r="7751"/>
          <a:stretch/>
        </p:blipFill>
        <p:spPr>
          <a:xfrm>
            <a:off x="4903482" y="2257424"/>
            <a:ext cx="6507468" cy="3300305"/>
          </a:xfrm>
          <a:prstGeom prst="rect">
            <a:avLst/>
          </a:prstGeom>
        </p:spPr>
      </p:pic>
      <p:sp>
        <p:nvSpPr>
          <p:cNvPr id="3" name="TextBox 2">
            <a:extLst>
              <a:ext uri="{FF2B5EF4-FFF2-40B4-BE49-F238E27FC236}">
                <a16:creationId xmlns:a16="http://schemas.microsoft.com/office/drawing/2014/main" id="{ECAE1DA0-3719-A865-5128-03902CB30A8B}"/>
              </a:ext>
            </a:extLst>
          </p:cNvPr>
          <p:cNvSpPr txBox="1"/>
          <p:nvPr/>
        </p:nvSpPr>
        <p:spPr>
          <a:xfrm>
            <a:off x="5304984" y="1660664"/>
            <a:ext cx="6251340" cy="482321"/>
          </a:xfrm>
          <a:prstGeom prst="rect">
            <a:avLst/>
          </a:prstGeom>
          <a:noFill/>
          <a:ln>
            <a:noFill/>
          </a:ln>
        </p:spPr>
        <p:txBody>
          <a:bodyPr vert="horz" wrap="none" lIns="91440" tIns="45720" rIns="91440" bIns="45720" rtlCol="0" anchor="ctr">
            <a:normAutofit/>
          </a:bodyPr>
          <a:lstStyle/>
          <a:p>
            <a:r>
              <a:rPr lang="en-US" dirty="0">
                <a:solidFill>
                  <a:srgbClr val="000000"/>
                </a:solidFill>
              </a:rPr>
              <a:t>Ramp from 5e-05 MW to SS Power. Input Ramp Time = 30s</a:t>
            </a:r>
          </a:p>
        </p:txBody>
      </p:sp>
      <p:sp>
        <p:nvSpPr>
          <p:cNvPr id="7" name="TextBox 6">
            <a:extLst>
              <a:ext uri="{FF2B5EF4-FFF2-40B4-BE49-F238E27FC236}">
                <a16:creationId xmlns:a16="http://schemas.microsoft.com/office/drawing/2014/main" id="{0259804A-A080-4559-280C-32436A360101}"/>
              </a:ext>
            </a:extLst>
          </p:cNvPr>
          <p:cNvSpPr txBox="1"/>
          <p:nvPr/>
        </p:nvSpPr>
        <p:spPr>
          <a:xfrm>
            <a:off x="11329623" y="2395762"/>
            <a:ext cx="632554" cy="307777"/>
          </a:xfrm>
          <a:prstGeom prst="rect">
            <a:avLst/>
          </a:prstGeom>
          <a:noFill/>
        </p:spPr>
        <p:txBody>
          <a:bodyPr wrap="square" rtlCol="0">
            <a:spAutoFit/>
          </a:bodyPr>
          <a:lstStyle/>
          <a:p>
            <a:r>
              <a:rPr lang="en-US" sz="1400" dirty="0">
                <a:solidFill>
                  <a:srgbClr val="1616FF"/>
                </a:solidFill>
              </a:rPr>
              <a:t>1.50</a:t>
            </a:r>
          </a:p>
        </p:txBody>
      </p:sp>
      <p:sp>
        <p:nvSpPr>
          <p:cNvPr id="9" name="TextBox 8">
            <a:extLst>
              <a:ext uri="{FF2B5EF4-FFF2-40B4-BE49-F238E27FC236}">
                <a16:creationId xmlns:a16="http://schemas.microsoft.com/office/drawing/2014/main" id="{DF88DD23-C91A-201E-8B76-A303E8E823B8}"/>
              </a:ext>
            </a:extLst>
          </p:cNvPr>
          <p:cNvSpPr txBox="1"/>
          <p:nvPr/>
        </p:nvSpPr>
        <p:spPr>
          <a:xfrm>
            <a:off x="11329623" y="2905250"/>
            <a:ext cx="632554" cy="307777"/>
          </a:xfrm>
          <a:prstGeom prst="rect">
            <a:avLst/>
          </a:prstGeom>
          <a:noFill/>
        </p:spPr>
        <p:txBody>
          <a:bodyPr wrap="square" rtlCol="0">
            <a:spAutoFit/>
          </a:bodyPr>
          <a:lstStyle/>
          <a:p>
            <a:r>
              <a:rPr lang="en-US" sz="1400" dirty="0">
                <a:solidFill>
                  <a:srgbClr val="1616FF"/>
                </a:solidFill>
              </a:rPr>
              <a:t>1.20</a:t>
            </a:r>
          </a:p>
        </p:txBody>
      </p:sp>
      <p:sp>
        <p:nvSpPr>
          <p:cNvPr id="10" name="TextBox 9">
            <a:extLst>
              <a:ext uri="{FF2B5EF4-FFF2-40B4-BE49-F238E27FC236}">
                <a16:creationId xmlns:a16="http://schemas.microsoft.com/office/drawing/2014/main" id="{95578481-1DB6-E1A6-AA84-5C56B24A421A}"/>
              </a:ext>
            </a:extLst>
          </p:cNvPr>
          <p:cNvSpPr txBox="1"/>
          <p:nvPr/>
        </p:nvSpPr>
        <p:spPr>
          <a:xfrm>
            <a:off x="11329623" y="3414737"/>
            <a:ext cx="632554" cy="307777"/>
          </a:xfrm>
          <a:prstGeom prst="rect">
            <a:avLst/>
          </a:prstGeom>
          <a:noFill/>
        </p:spPr>
        <p:txBody>
          <a:bodyPr wrap="square" rtlCol="0">
            <a:spAutoFit/>
          </a:bodyPr>
          <a:lstStyle/>
          <a:p>
            <a:r>
              <a:rPr lang="en-US" sz="1400" dirty="0">
                <a:solidFill>
                  <a:srgbClr val="1616FF"/>
                </a:solidFill>
              </a:rPr>
              <a:t>0.90</a:t>
            </a:r>
          </a:p>
        </p:txBody>
      </p:sp>
      <p:sp>
        <p:nvSpPr>
          <p:cNvPr id="11" name="TextBox 10">
            <a:extLst>
              <a:ext uri="{FF2B5EF4-FFF2-40B4-BE49-F238E27FC236}">
                <a16:creationId xmlns:a16="http://schemas.microsoft.com/office/drawing/2014/main" id="{0168F764-2BF0-DC78-375A-4B2F2432ECF3}"/>
              </a:ext>
            </a:extLst>
          </p:cNvPr>
          <p:cNvSpPr txBox="1"/>
          <p:nvPr/>
        </p:nvSpPr>
        <p:spPr>
          <a:xfrm>
            <a:off x="11329623" y="3942426"/>
            <a:ext cx="632554" cy="307777"/>
          </a:xfrm>
          <a:prstGeom prst="rect">
            <a:avLst/>
          </a:prstGeom>
          <a:noFill/>
        </p:spPr>
        <p:txBody>
          <a:bodyPr wrap="square" rtlCol="0">
            <a:spAutoFit/>
          </a:bodyPr>
          <a:lstStyle/>
          <a:p>
            <a:r>
              <a:rPr lang="en-US" sz="1400" dirty="0">
                <a:solidFill>
                  <a:srgbClr val="1616FF"/>
                </a:solidFill>
              </a:rPr>
              <a:t>0.60</a:t>
            </a:r>
          </a:p>
        </p:txBody>
      </p:sp>
      <p:sp>
        <p:nvSpPr>
          <p:cNvPr id="12" name="TextBox 11">
            <a:extLst>
              <a:ext uri="{FF2B5EF4-FFF2-40B4-BE49-F238E27FC236}">
                <a16:creationId xmlns:a16="http://schemas.microsoft.com/office/drawing/2014/main" id="{5557D2DD-8102-DBF4-A0B4-D3151BA60834}"/>
              </a:ext>
            </a:extLst>
          </p:cNvPr>
          <p:cNvSpPr txBox="1"/>
          <p:nvPr/>
        </p:nvSpPr>
        <p:spPr>
          <a:xfrm>
            <a:off x="11329623" y="4470115"/>
            <a:ext cx="632554" cy="307777"/>
          </a:xfrm>
          <a:prstGeom prst="rect">
            <a:avLst/>
          </a:prstGeom>
          <a:noFill/>
        </p:spPr>
        <p:txBody>
          <a:bodyPr wrap="square" rtlCol="0">
            <a:spAutoFit/>
          </a:bodyPr>
          <a:lstStyle/>
          <a:p>
            <a:r>
              <a:rPr lang="en-US" sz="1400" dirty="0">
                <a:solidFill>
                  <a:srgbClr val="1616FF"/>
                </a:solidFill>
              </a:rPr>
              <a:t>0.30</a:t>
            </a:r>
          </a:p>
        </p:txBody>
      </p:sp>
      <p:sp>
        <p:nvSpPr>
          <p:cNvPr id="13" name="TextBox 12">
            <a:extLst>
              <a:ext uri="{FF2B5EF4-FFF2-40B4-BE49-F238E27FC236}">
                <a16:creationId xmlns:a16="http://schemas.microsoft.com/office/drawing/2014/main" id="{9F85C8FE-06F7-757B-5396-B5F38176CFFA}"/>
              </a:ext>
            </a:extLst>
          </p:cNvPr>
          <p:cNvSpPr txBox="1"/>
          <p:nvPr/>
        </p:nvSpPr>
        <p:spPr>
          <a:xfrm rot="16200000">
            <a:off x="10943925" y="3342461"/>
            <a:ext cx="1947530" cy="307777"/>
          </a:xfrm>
          <a:prstGeom prst="rect">
            <a:avLst/>
          </a:prstGeom>
          <a:noFill/>
        </p:spPr>
        <p:txBody>
          <a:bodyPr wrap="square" rtlCol="0">
            <a:spAutoFit/>
          </a:bodyPr>
          <a:lstStyle/>
          <a:p>
            <a:r>
              <a:rPr lang="en-US" sz="1400" dirty="0">
                <a:solidFill>
                  <a:srgbClr val="1616FF"/>
                </a:solidFill>
              </a:rPr>
              <a:t>Fraction of SS Power</a:t>
            </a:r>
          </a:p>
        </p:txBody>
      </p:sp>
    </p:spTree>
    <p:extLst>
      <p:ext uri="{BB962C8B-B14F-4D97-AF65-F5344CB8AC3E}">
        <p14:creationId xmlns:p14="http://schemas.microsoft.com/office/powerpoint/2010/main" val="3574084518"/>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203D4-024E-8B0D-90B9-99FD95D359BD}"/>
              </a:ext>
            </a:extLst>
          </p:cNvPr>
          <p:cNvSpPr>
            <a:spLocks noGrp="1"/>
          </p:cNvSpPr>
          <p:nvPr>
            <p:ph type="title"/>
          </p:nvPr>
        </p:nvSpPr>
        <p:spPr/>
        <p:txBody>
          <a:bodyPr/>
          <a:lstStyle/>
          <a:p>
            <a:r>
              <a:rPr lang="en-US" b="1" dirty="0"/>
              <a:t>Relative Importance of Sources of Uncertainty</a:t>
            </a:r>
          </a:p>
        </p:txBody>
      </p:sp>
      <p:sp>
        <p:nvSpPr>
          <p:cNvPr id="4" name="Text Placeholder 3">
            <a:extLst>
              <a:ext uri="{FF2B5EF4-FFF2-40B4-BE49-F238E27FC236}">
                <a16:creationId xmlns:a16="http://schemas.microsoft.com/office/drawing/2014/main" id="{3E8F1EC5-6183-1F37-46E7-13249E3040E8}"/>
              </a:ext>
            </a:extLst>
          </p:cNvPr>
          <p:cNvSpPr>
            <a:spLocks noGrp="1"/>
          </p:cNvSpPr>
          <p:nvPr>
            <p:ph type="body" sz="quarter" idx="10"/>
          </p:nvPr>
        </p:nvSpPr>
        <p:spPr>
          <a:xfrm>
            <a:off x="498475" y="931863"/>
            <a:ext cx="11322050" cy="355600"/>
          </a:xfrm>
        </p:spPr>
        <p:txBody>
          <a:bodyPr/>
          <a:lstStyle/>
          <a:p>
            <a:r>
              <a:rPr lang="en-US" dirty="0"/>
              <a:t>Each source leads to a varying magnitude of uncertainty on KPPs.</a:t>
            </a:r>
          </a:p>
        </p:txBody>
      </p:sp>
      <p:pic>
        <p:nvPicPr>
          <p:cNvPr id="6" name="Picture 5">
            <a:extLst>
              <a:ext uri="{FF2B5EF4-FFF2-40B4-BE49-F238E27FC236}">
                <a16:creationId xmlns:a16="http://schemas.microsoft.com/office/drawing/2014/main" id="{223289AD-9EF5-F301-78A8-78D69DD4BD73}"/>
              </a:ext>
            </a:extLst>
          </p:cNvPr>
          <p:cNvPicPr>
            <a:picLocks noChangeAspect="1"/>
          </p:cNvPicPr>
          <p:nvPr/>
        </p:nvPicPr>
        <p:blipFill>
          <a:blip r:embed="rId2"/>
          <a:srcRect t="11969" r="7860"/>
          <a:stretch/>
        </p:blipFill>
        <p:spPr>
          <a:xfrm>
            <a:off x="715401" y="4762499"/>
            <a:ext cx="2823138" cy="1448925"/>
          </a:xfrm>
          <a:prstGeom prst="rect">
            <a:avLst/>
          </a:prstGeom>
        </p:spPr>
      </p:pic>
      <p:pic>
        <p:nvPicPr>
          <p:cNvPr id="7" name="Picture 6">
            <a:extLst>
              <a:ext uri="{FF2B5EF4-FFF2-40B4-BE49-F238E27FC236}">
                <a16:creationId xmlns:a16="http://schemas.microsoft.com/office/drawing/2014/main" id="{BE25AC54-882F-3253-DDED-FB43D1CE3E1A}"/>
              </a:ext>
            </a:extLst>
          </p:cNvPr>
          <p:cNvPicPr>
            <a:picLocks noChangeAspect="1"/>
          </p:cNvPicPr>
          <p:nvPr/>
        </p:nvPicPr>
        <p:blipFill>
          <a:blip r:embed="rId3"/>
          <a:srcRect t="11969" r="8238"/>
          <a:stretch/>
        </p:blipFill>
        <p:spPr>
          <a:xfrm>
            <a:off x="715400" y="3158403"/>
            <a:ext cx="2823139" cy="1448925"/>
          </a:xfrm>
          <a:prstGeom prst="rect">
            <a:avLst/>
          </a:prstGeom>
        </p:spPr>
      </p:pic>
      <p:pic>
        <p:nvPicPr>
          <p:cNvPr id="8" name="Picture 7">
            <a:extLst>
              <a:ext uri="{FF2B5EF4-FFF2-40B4-BE49-F238E27FC236}">
                <a16:creationId xmlns:a16="http://schemas.microsoft.com/office/drawing/2014/main" id="{33380B8F-061F-C3F2-32CB-A7D2AE8F0BA4}"/>
              </a:ext>
            </a:extLst>
          </p:cNvPr>
          <p:cNvPicPr>
            <a:picLocks noChangeAspect="1"/>
          </p:cNvPicPr>
          <p:nvPr/>
        </p:nvPicPr>
        <p:blipFill>
          <a:blip r:embed="rId4"/>
          <a:srcRect t="11969" r="7846"/>
          <a:stretch/>
        </p:blipFill>
        <p:spPr>
          <a:xfrm>
            <a:off x="715401" y="1554307"/>
            <a:ext cx="2913624" cy="1448926"/>
          </a:xfrm>
          <a:prstGeom prst="rect">
            <a:avLst/>
          </a:prstGeom>
        </p:spPr>
      </p:pic>
      <p:graphicFrame>
        <p:nvGraphicFramePr>
          <p:cNvPr id="9" name="Table 8">
            <a:extLst>
              <a:ext uri="{FF2B5EF4-FFF2-40B4-BE49-F238E27FC236}">
                <a16:creationId xmlns:a16="http://schemas.microsoft.com/office/drawing/2014/main" id="{DF24C0D0-38CF-08DA-5F44-56E6A9326BA0}"/>
              </a:ext>
            </a:extLst>
          </p:cNvPr>
          <p:cNvGraphicFramePr>
            <a:graphicFrameLocks noGrp="1"/>
          </p:cNvGraphicFramePr>
          <p:nvPr>
            <p:extLst>
              <p:ext uri="{D42A27DB-BD31-4B8C-83A1-F6EECF244321}">
                <p14:modId xmlns:p14="http://schemas.microsoft.com/office/powerpoint/2010/main" val="1564646749"/>
              </p:ext>
            </p:extLst>
          </p:nvPr>
        </p:nvGraphicFramePr>
        <p:xfrm>
          <a:off x="5192501" y="2199838"/>
          <a:ext cx="6044718" cy="2458324"/>
        </p:xfrm>
        <a:graphic>
          <a:graphicData uri="http://schemas.openxmlformats.org/drawingml/2006/table">
            <a:tbl>
              <a:tblPr firstRow="1" firstCol="1" lastRow="1" lastCol="1" bandRow="1" bandCol="1"/>
              <a:tblGrid>
                <a:gridCol w="2014906">
                  <a:extLst>
                    <a:ext uri="{9D8B030D-6E8A-4147-A177-3AD203B41FA5}">
                      <a16:colId xmlns:a16="http://schemas.microsoft.com/office/drawing/2014/main" val="2456639848"/>
                    </a:ext>
                  </a:extLst>
                </a:gridCol>
                <a:gridCol w="2014906">
                  <a:extLst>
                    <a:ext uri="{9D8B030D-6E8A-4147-A177-3AD203B41FA5}">
                      <a16:colId xmlns:a16="http://schemas.microsoft.com/office/drawing/2014/main" val="1215467701"/>
                    </a:ext>
                  </a:extLst>
                </a:gridCol>
                <a:gridCol w="2014906">
                  <a:extLst>
                    <a:ext uri="{9D8B030D-6E8A-4147-A177-3AD203B41FA5}">
                      <a16:colId xmlns:a16="http://schemas.microsoft.com/office/drawing/2014/main" val="1617676624"/>
                    </a:ext>
                  </a:extLst>
                </a:gridCol>
              </a:tblGrid>
              <a:tr h="427444">
                <a:tc gridSpan="3">
                  <a:txBody>
                    <a:bodyPr/>
                    <a:lstStyle>
                      <a:lvl1pPr marL="0" algn="l" defTabSz="914354" rtl="0" eaLnBrk="1" latinLnBrk="0" hangingPunct="1">
                        <a:defRPr sz="1800" b="1" kern="1200">
                          <a:solidFill>
                            <a:schemeClr val="lt1"/>
                          </a:solidFill>
                          <a:latin typeface="Aptos" panose="02110004020202020204"/>
                        </a:defRPr>
                      </a:lvl1pPr>
                      <a:lvl2pPr marL="457178" algn="l" defTabSz="914354" rtl="0" eaLnBrk="1" latinLnBrk="0" hangingPunct="1">
                        <a:defRPr sz="1800" b="1" kern="1200">
                          <a:solidFill>
                            <a:schemeClr val="lt1"/>
                          </a:solidFill>
                          <a:latin typeface="Aptos" panose="02110004020202020204"/>
                        </a:defRPr>
                      </a:lvl2pPr>
                      <a:lvl3pPr marL="914354" algn="l" defTabSz="914354" rtl="0" eaLnBrk="1" latinLnBrk="0" hangingPunct="1">
                        <a:defRPr sz="1800" b="1" kern="1200">
                          <a:solidFill>
                            <a:schemeClr val="lt1"/>
                          </a:solidFill>
                          <a:latin typeface="Aptos" panose="02110004020202020204"/>
                        </a:defRPr>
                      </a:lvl3pPr>
                      <a:lvl4pPr marL="1371532" algn="l" defTabSz="914354" rtl="0" eaLnBrk="1" latinLnBrk="0" hangingPunct="1">
                        <a:defRPr sz="1800" b="1" kern="1200">
                          <a:solidFill>
                            <a:schemeClr val="lt1"/>
                          </a:solidFill>
                          <a:latin typeface="Aptos" panose="02110004020202020204"/>
                        </a:defRPr>
                      </a:lvl4pPr>
                      <a:lvl5pPr marL="1828709" algn="l" defTabSz="914354" rtl="0" eaLnBrk="1" latinLnBrk="0" hangingPunct="1">
                        <a:defRPr sz="1800" b="1" kern="1200">
                          <a:solidFill>
                            <a:schemeClr val="lt1"/>
                          </a:solidFill>
                          <a:latin typeface="Aptos" panose="02110004020202020204"/>
                        </a:defRPr>
                      </a:lvl5pPr>
                      <a:lvl6pPr marL="2285886" algn="l" defTabSz="914354" rtl="0" eaLnBrk="1" latinLnBrk="0" hangingPunct="1">
                        <a:defRPr sz="1800" b="1" kern="1200">
                          <a:solidFill>
                            <a:schemeClr val="lt1"/>
                          </a:solidFill>
                          <a:latin typeface="Aptos" panose="02110004020202020204"/>
                        </a:defRPr>
                      </a:lvl6pPr>
                      <a:lvl7pPr marL="2743062" algn="l" defTabSz="914354" rtl="0" eaLnBrk="1" latinLnBrk="0" hangingPunct="1">
                        <a:defRPr sz="1800" b="1" kern="1200">
                          <a:solidFill>
                            <a:schemeClr val="lt1"/>
                          </a:solidFill>
                          <a:latin typeface="Aptos" panose="02110004020202020204"/>
                        </a:defRPr>
                      </a:lvl7pPr>
                      <a:lvl8pPr marL="3200240" algn="l" defTabSz="914354" rtl="0" eaLnBrk="1" latinLnBrk="0" hangingPunct="1">
                        <a:defRPr sz="1800" b="1" kern="1200">
                          <a:solidFill>
                            <a:schemeClr val="lt1"/>
                          </a:solidFill>
                          <a:latin typeface="Aptos" panose="02110004020202020204"/>
                        </a:defRPr>
                      </a:lvl8pPr>
                      <a:lvl9pPr marL="3657418" algn="l" defTabSz="914354" rtl="0" eaLnBrk="1" latinLnBrk="0" hangingPunct="1">
                        <a:defRPr sz="1800" b="1" kern="1200">
                          <a:solidFill>
                            <a:schemeClr val="lt1"/>
                          </a:solidFill>
                          <a:latin typeface="Aptos" panose="02110004020202020204"/>
                        </a:defRPr>
                      </a:lvl9p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sz="1400" b="1" kern="1200" dirty="0">
                          <a:solidFill>
                            <a:srgbClr val="000000"/>
                          </a:solidFill>
                          <a:effectLst/>
                          <a:latin typeface="+mn-lt"/>
                          <a:ea typeface="+mn-ea"/>
                          <a:cs typeface="+mn-cs"/>
                        </a:rPr>
                        <a:t>Input Data Contribution to Steady State Uncertainty</a:t>
                      </a:r>
                    </a:p>
                  </a:txBody>
                  <a:tcPr marL="36945" marR="36945"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6DB1FF"/>
                    </a:solidFill>
                  </a:tcPr>
                </a:tc>
                <a:tc hMerge="1">
                  <a:txBody>
                    <a:bodyPr/>
                    <a:lstStyle/>
                    <a:p>
                      <a:pPr marL="0" marR="0" algn="ctr">
                        <a:spcBef>
                          <a:spcPts val="0"/>
                        </a:spcBef>
                        <a:spcAft>
                          <a:spcPts val="0"/>
                        </a:spcAft>
                      </a:pPr>
                      <a:endParaRPr lang="en-US" sz="1400" dirty="0">
                        <a:effectLst/>
                        <a:latin typeface="Times New Roman" panose="02020603050405020304" pitchFamily="18" charset="0"/>
                        <a:ea typeface="Times New Roman" panose="02020603050405020304" pitchFamily="18" charset="0"/>
                      </a:endParaRPr>
                    </a:p>
                  </a:txBody>
                  <a:tcPr marL="36945" marR="36945"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marL="0" marR="0" algn="ctr">
                        <a:spcBef>
                          <a:spcPts val="0"/>
                        </a:spcBef>
                        <a:spcAft>
                          <a:spcPts val="0"/>
                        </a:spcAft>
                      </a:pPr>
                      <a:endParaRPr lang="en-US" sz="1400" dirty="0">
                        <a:effectLst/>
                        <a:latin typeface="Times New Roman" panose="02020603050405020304" pitchFamily="18" charset="0"/>
                        <a:ea typeface="Times New Roman" panose="02020603050405020304" pitchFamily="18" charset="0"/>
                      </a:endParaRPr>
                    </a:p>
                  </a:txBody>
                  <a:tcPr marL="36945" marR="36945"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405503614"/>
                  </a:ext>
                </a:extLst>
              </a:tr>
              <a:tr h="507720">
                <a:tc>
                  <a:txBody>
                    <a:bodyPr/>
                    <a:lstStyle/>
                    <a:p>
                      <a:pPr marL="0" marR="0" algn="ctr">
                        <a:spcBef>
                          <a:spcPts val="0"/>
                        </a:spcBef>
                        <a:spcAft>
                          <a:spcPts val="0"/>
                        </a:spcAft>
                      </a:pPr>
                      <a:r>
                        <a:rPr lang="en-US" sz="1400" b="1" dirty="0">
                          <a:solidFill>
                            <a:srgbClr val="000000"/>
                          </a:solidFill>
                          <a:effectLst/>
                          <a:latin typeface="Aptos" panose="020B0004020202020204" pitchFamily="34" charset="0"/>
                          <a:ea typeface="Times New Roman" panose="02020603050405020304" pitchFamily="18" charset="0"/>
                        </a:rPr>
                        <a:t>Source of Uncertainty</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algn="ctr">
                        <a:spcBef>
                          <a:spcPts val="0"/>
                        </a:spcBef>
                        <a:spcAft>
                          <a:spcPts val="0"/>
                        </a:spcAft>
                      </a:pPr>
                      <a:r>
                        <a:rPr lang="en-US" sz="1400" b="1" dirty="0">
                          <a:solidFill>
                            <a:srgbClr val="000000"/>
                          </a:solidFill>
                          <a:effectLst/>
                          <a:latin typeface="Aptos" panose="020B0004020202020204" pitchFamily="34" charset="0"/>
                          <a:ea typeface="Times New Roman" panose="02020603050405020304" pitchFamily="18" charset="0"/>
                        </a:rPr>
                        <a:t>Uncertainty on Thermal Power</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algn="ctr">
                        <a:spcBef>
                          <a:spcPts val="0"/>
                        </a:spcBef>
                        <a:spcAft>
                          <a:spcPts val="0"/>
                        </a:spcAft>
                      </a:pPr>
                      <a:r>
                        <a:rPr lang="en-US" sz="1400" b="1" dirty="0">
                          <a:solidFill>
                            <a:srgbClr val="000000"/>
                          </a:solidFill>
                          <a:effectLst/>
                          <a:latin typeface="Aptos" panose="020B0004020202020204" pitchFamily="34" charset="0"/>
                          <a:ea typeface="Times New Roman" panose="02020603050405020304" pitchFamily="18" charset="0"/>
                        </a:rPr>
                        <a:t>Uncertainty on Fuel Temperature</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137529188"/>
                  </a:ext>
                </a:extLst>
              </a:tr>
              <a:tr h="507720">
                <a:tc>
                  <a:txBody>
                    <a:bodyPr/>
                    <a:lstStyle/>
                    <a:p>
                      <a:pPr marL="0" marR="0" algn="ctr">
                        <a:spcBef>
                          <a:spcPts val="0"/>
                        </a:spcBef>
                        <a:spcAft>
                          <a:spcPts val="0"/>
                        </a:spcAft>
                      </a:pPr>
                      <a:r>
                        <a:rPr lang="en-US" sz="1400" dirty="0">
                          <a:solidFill>
                            <a:srgbClr val="000000"/>
                          </a:solidFill>
                          <a:effectLst/>
                          <a:latin typeface="Aptos" panose="020B0004020202020204" pitchFamily="34" charset="0"/>
                          <a:ea typeface="Times New Roman" panose="02020603050405020304" pitchFamily="18" charset="0"/>
                        </a:rPr>
                        <a:t>Reactivity Coefficients and Kinetic Parameters</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marL="0" marR="0" algn="ctr">
                        <a:spcBef>
                          <a:spcPts val="0"/>
                        </a:spcBef>
                        <a:spcAft>
                          <a:spcPts val="0"/>
                        </a:spcAft>
                      </a:pPr>
                      <a:r>
                        <a:rPr lang="en-US" sz="1400" dirty="0">
                          <a:solidFill>
                            <a:srgbClr val="000000"/>
                          </a:solidFill>
                          <a:effectLst/>
                          <a:latin typeface="Aptos" panose="020B0004020202020204" pitchFamily="34" charset="0"/>
                          <a:ea typeface="Times New Roman" panose="02020603050405020304" pitchFamily="18" charset="0"/>
                        </a:rPr>
                        <a:t>+/- 41.7 MW</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marL="0" marR="0" algn="ctr">
                        <a:spcBef>
                          <a:spcPts val="0"/>
                        </a:spcBef>
                        <a:spcAft>
                          <a:spcPts val="0"/>
                        </a:spcAft>
                      </a:pPr>
                      <a:r>
                        <a:rPr lang="en-US" sz="1400" dirty="0">
                          <a:solidFill>
                            <a:srgbClr val="000000"/>
                          </a:solidFill>
                          <a:effectLst/>
                          <a:latin typeface="Aptos" panose="020B0004020202020204" pitchFamily="34" charset="0"/>
                          <a:ea typeface="Times New Roman" panose="02020603050405020304" pitchFamily="18" charset="0"/>
                        </a:rPr>
                        <a:t>+/- 139 K</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2636662460"/>
                  </a:ext>
                </a:extLst>
              </a:tr>
              <a:tr h="507720">
                <a:tc>
                  <a:txBody>
                    <a:bodyPr/>
                    <a:lstStyle/>
                    <a:p>
                      <a:pPr marL="0" marR="0" algn="ctr">
                        <a:spcBef>
                          <a:spcPts val="0"/>
                        </a:spcBef>
                        <a:spcAft>
                          <a:spcPts val="0"/>
                        </a:spcAft>
                      </a:pPr>
                      <a:r>
                        <a:rPr lang="en-US" sz="1400" dirty="0">
                          <a:solidFill>
                            <a:srgbClr val="000000"/>
                          </a:solidFill>
                          <a:effectLst/>
                          <a:latin typeface="Aptos" panose="020B0004020202020204" pitchFamily="34" charset="0"/>
                          <a:ea typeface="Times New Roman" panose="02020603050405020304" pitchFamily="18" charset="0"/>
                        </a:rPr>
                        <a:t>Reactivity Coefficients Only </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algn="ctr">
                        <a:spcBef>
                          <a:spcPts val="0"/>
                        </a:spcBef>
                        <a:spcAft>
                          <a:spcPts val="0"/>
                        </a:spcAft>
                      </a:pPr>
                      <a:r>
                        <a:rPr lang="en-US" sz="1400">
                          <a:solidFill>
                            <a:srgbClr val="000000"/>
                          </a:solidFill>
                          <a:effectLst/>
                          <a:latin typeface="Aptos" panose="020B0004020202020204" pitchFamily="34" charset="0"/>
                          <a:ea typeface="Times New Roman" panose="02020603050405020304" pitchFamily="18" charset="0"/>
                        </a:rPr>
                        <a:t>+/- 23.9 MW</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algn="ctr">
                        <a:spcBef>
                          <a:spcPts val="0"/>
                        </a:spcBef>
                        <a:spcAft>
                          <a:spcPts val="0"/>
                        </a:spcAft>
                      </a:pPr>
                      <a:r>
                        <a:rPr lang="en-US" sz="1400" dirty="0">
                          <a:solidFill>
                            <a:srgbClr val="000000"/>
                          </a:solidFill>
                          <a:effectLst/>
                          <a:latin typeface="Aptos" panose="020B0004020202020204" pitchFamily="34" charset="0"/>
                          <a:ea typeface="Times New Roman" panose="02020603050405020304" pitchFamily="18" charset="0"/>
                        </a:rPr>
                        <a:t>+/- 79.9 K</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77764217"/>
                  </a:ext>
                </a:extLst>
              </a:tr>
              <a:tr h="507720">
                <a:tc>
                  <a:txBody>
                    <a:bodyPr/>
                    <a:lstStyle/>
                    <a:p>
                      <a:pPr marL="0" marR="0" algn="ctr">
                        <a:spcBef>
                          <a:spcPts val="0"/>
                        </a:spcBef>
                        <a:spcAft>
                          <a:spcPts val="0"/>
                        </a:spcAft>
                      </a:pPr>
                      <a:r>
                        <a:rPr lang="en-US" sz="1400" dirty="0">
                          <a:solidFill>
                            <a:srgbClr val="000000"/>
                          </a:solidFill>
                          <a:effectLst/>
                          <a:latin typeface="Aptos" panose="020B0004020202020204" pitchFamily="34" charset="0"/>
                          <a:ea typeface="Times New Roman" panose="02020603050405020304" pitchFamily="18" charset="0"/>
                        </a:rPr>
                        <a:t>Kinetics Parameters Only</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marL="0" marR="0" algn="ctr">
                        <a:spcBef>
                          <a:spcPts val="0"/>
                        </a:spcBef>
                        <a:spcAft>
                          <a:spcPts val="0"/>
                        </a:spcAft>
                      </a:pPr>
                      <a:r>
                        <a:rPr lang="en-US" sz="1400" dirty="0">
                          <a:solidFill>
                            <a:srgbClr val="000000"/>
                          </a:solidFill>
                          <a:effectLst/>
                          <a:latin typeface="Aptos" panose="020B0004020202020204" pitchFamily="34" charset="0"/>
                          <a:ea typeface="Times New Roman" panose="02020603050405020304" pitchFamily="18" charset="0"/>
                        </a:rPr>
                        <a:t>+/- 32.0 MW</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marL="0" marR="0" algn="ctr">
                        <a:spcBef>
                          <a:spcPts val="0"/>
                        </a:spcBef>
                        <a:spcAft>
                          <a:spcPts val="0"/>
                        </a:spcAft>
                      </a:pPr>
                      <a:r>
                        <a:rPr lang="en-US" sz="1400" b="1" dirty="0">
                          <a:solidFill>
                            <a:srgbClr val="000000"/>
                          </a:solidFill>
                          <a:effectLst/>
                          <a:latin typeface="Aptos" panose="020B0004020202020204" pitchFamily="34" charset="0"/>
                          <a:ea typeface="Times New Roman" panose="02020603050405020304" pitchFamily="18" charset="0"/>
                        </a:rPr>
                        <a:t>+/- 107 K</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2624476844"/>
                  </a:ext>
                </a:extLst>
              </a:tr>
            </a:tbl>
          </a:graphicData>
        </a:graphic>
      </p:graphicFrame>
      <p:cxnSp>
        <p:nvCxnSpPr>
          <p:cNvPr id="10" name="Straight Arrow Connector 9">
            <a:extLst>
              <a:ext uri="{FF2B5EF4-FFF2-40B4-BE49-F238E27FC236}">
                <a16:creationId xmlns:a16="http://schemas.microsoft.com/office/drawing/2014/main" id="{5E06D217-F371-2E70-9630-1A56FA977ABB}"/>
              </a:ext>
            </a:extLst>
          </p:cNvPr>
          <p:cNvCxnSpPr>
            <a:cxnSpLocks/>
          </p:cNvCxnSpPr>
          <p:nvPr/>
        </p:nvCxnSpPr>
        <p:spPr>
          <a:xfrm>
            <a:off x="4019582" y="2226543"/>
            <a:ext cx="1110826" cy="1188448"/>
          </a:xfrm>
          <a:prstGeom prst="straightConnector1">
            <a:avLst/>
          </a:prstGeom>
          <a:ln>
            <a:solidFill>
              <a:srgbClr val="3A414A"/>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2DF87D4-788C-0E70-91D8-2CD5FA130887}"/>
              </a:ext>
            </a:extLst>
          </p:cNvPr>
          <p:cNvCxnSpPr>
            <a:cxnSpLocks/>
          </p:cNvCxnSpPr>
          <p:nvPr/>
        </p:nvCxnSpPr>
        <p:spPr>
          <a:xfrm flipV="1">
            <a:off x="3910647" y="4419600"/>
            <a:ext cx="1191787" cy="968865"/>
          </a:xfrm>
          <a:prstGeom prst="straightConnector1">
            <a:avLst/>
          </a:prstGeom>
          <a:ln>
            <a:solidFill>
              <a:srgbClr val="3A414A"/>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FAFB861-0E08-E070-2A66-9CB657DD8939}"/>
              </a:ext>
            </a:extLst>
          </p:cNvPr>
          <p:cNvCxnSpPr/>
          <p:nvPr/>
        </p:nvCxnSpPr>
        <p:spPr>
          <a:xfrm>
            <a:off x="3939222" y="3877791"/>
            <a:ext cx="1163212" cy="0"/>
          </a:xfrm>
          <a:prstGeom prst="straightConnector1">
            <a:avLst/>
          </a:prstGeom>
          <a:ln>
            <a:solidFill>
              <a:srgbClr val="3A414A"/>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68332B0-6439-EB4F-BC77-C674E8939494}"/>
              </a:ext>
            </a:extLst>
          </p:cNvPr>
          <p:cNvSpPr txBox="1"/>
          <p:nvPr/>
        </p:nvSpPr>
        <p:spPr>
          <a:xfrm>
            <a:off x="715400" y="4421711"/>
            <a:ext cx="3218334" cy="482321"/>
          </a:xfrm>
          <a:prstGeom prst="rect">
            <a:avLst/>
          </a:prstGeom>
          <a:noFill/>
          <a:ln>
            <a:noFill/>
          </a:ln>
        </p:spPr>
        <p:txBody>
          <a:bodyPr vert="horz" wrap="none" lIns="91440" tIns="45720" rIns="91440" bIns="45720" rtlCol="0" anchor="ctr">
            <a:normAutofit/>
          </a:bodyPr>
          <a:lstStyle/>
          <a:p>
            <a:r>
              <a:rPr lang="en-US" sz="900" dirty="0">
                <a:solidFill>
                  <a:srgbClr val="000000"/>
                </a:solidFill>
              </a:rPr>
              <a:t>Ramp from 5e-05 MW to SS Power. Input Ramp Time = 30s</a:t>
            </a:r>
          </a:p>
        </p:txBody>
      </p:sp>
      <p:sp>
        <p:nvSpPr>
          <p:cNvPr id="5" name="TextBox 4">
            <a:extLst>
              <a:ext uri="{FF2B5EF4-FFF2-40B4-BE49-F238E27FC236}">
                <a16:creationId xmlns:a16="http://schemas.microsoft.com/office/drawing/2014/main" id="{15FA45C5-C9F4-0E67-DED8-BE7FAF731041}"/>
              </a:ext>
            </a:extLst>
          </p:cNvPr>
          <p:cNvSpPr txBox="1"/>
          <p:nvPr/>
        </p:nvSpPr>
        <p:spPr>
          <a:xfrm>
            <a:off x="745138" y="2830973"/>
            <a:ext cx="3218334" cy="482321"/>
          </a:xfrm>
          <a:prstGeom prst="rect">
            <a:avLst/>
          </a:prstGeom>
          <a:noFill/>
          <a:ln>
            <a:noFill/>
          </a:ln>
        </p:spPr>
        <p:txBody>
          <a:bodyPr vert="horz" wrap="none" lIns="91440" tIns="45720" rIns="91440" bIns="45720" rtlCol="0" anchor="ctr">
            <a:normAutofit/>
          </a:bodyPr>
          <a:lstStyle/>
          <a:p>
            <a:r>
              <a:rPr lang="en-US" sz="900" dirty="0">
                <a:solidFill>
                  <a:srgbClr val="000000"/>
                </a:solidFill>
              </a:rPr>
              <a:t>Ramp from 5e-05 MW to SS Power. Input Ramp Time = 30s</a:t>
            </a:r>
          </a:p>
        </p:txBody>
      </p:sp>
      <p:sp>
        <p:nvSpPr>
          <p:cNvPr id="13" name="TextBox 12">
            <a:extLst>
              <a:ext uri="{FF2B5EF4-FFF2-40B4-BE49-F238E27FC236}">
                <a16:creationId xmlns:a16="http://schemas.microsoft.com/office/drawing/2014/main" id="{1758050B-FD0D-54B3-C510-CC2B8D8EBB51}"/>
              </a:ext>
            </a:extLst>
          </p:cNvPr>
          <p:cNvSpPr txBox="1"/>
          <p:nvPr/>
        </p:nvSpPr>
        <p:spPr>
          <a:xfrm>
            <a:off x="745138" y="1179725"/>
            <a:ext cx="3218334" cy="482321"/>
          </a:xfrm>
          <a:prstGeom prst="rect">
            <a:avLst/>
          </a:prstGeom>
          <a:noFill/>
          <a:ln>
            <a:noFill/>
          </a:ln>
        </p:spPr>
        <p:txBody>
          <a:bodyPr vert="horz" wrap="none" lIns="91440" tIns="45720" rIns="91440" bIns="45720" rtlCol="0" anchor="ctr">
            <a:normAutofit/>
          </a:bodyPr>
          <a:lstStyle/>
          <a:p>
            <a:r>
              <a:rPr lang="en-US" sz="900" dirty="0">
                <a:solidFill>
                  <a:srgbClr val="000000"/>
                </a:solidFill>
              </a:rPr>
              <a:t>Ramp from 5e-05 MW to SS Power. Input Ramp Time = 30s</a:t>
            </a:r>
          </a:p>
        </p:txBody>
      </p:sp>
      <p:sp>
        <p:nvSpPr>
          <p:cNvPr id="14" name="TextBox 13">
            <a:extLst>
              <a:ext uri="{FF2B5EF4-FFF2-40B4-BE49-F238E27FC236}">
                <a16:creationId xmlns:a16="http://schemas.microsoft.com/office/drawing/2014/main" id="{3ECC6A38-2F59-693D-9E0C-F8E9257C288A}"/>
              </a:ext>
            </a:extLst>
          </p:cNvPr>
          <p:cNvSpPr txBox="1">
            <a:spLocks noGrp="1" noRot="1" noMove="1" noResize="1" noEditPoints="1" noAdjustHandles="1" noChangeArrowheads="1" noChangeShapeType="1"/>
          </p:cNvSpPr>
          <p:nvPr/>
        </p:nvSpPr>
        <p:spPr>
          <a:xfrm>
            <a:off x="3461270" y="4772778"/>
            <a:ext cx="449377" cy="1131079"/>
          </a:xfrm>
          <a:prstGeom prst="rect">
            <a:avLst/>
          </a:prstGeom>
          <a:noFill/>
        </p:spPr>
        <p:txBody>
          <a:bodyPr wrap="square" rtlCol="0">
            <a:spAutoFit/>
          </a:bodyPr>
          <a:lstStyle/>
          <a:p>
            <a:r>
              <a:rPr lang="en-US" sz="750" dirty="0">
                <a:solidFill>
                  <a:srgbClr val="1616FF"/>
                </a:solidFill>
              </a:rPr>
              <a:t>1.50</a:t>
            </a:r>
          </a:p>
          <a:p>
            <a:endParaRPr lang="en-US" sz="750" dirty="0">
              <a:solidFill>
                <a:srgbClr val="1616FF"/>
              </a:solidFill>
            </a:endParaRPr>
          </a:p>
          <a:p>
            <a:r>
              <a:rPr lang="en-US" sz="750" dirty="0">
                <a:solidFill>
                  <a:srgbClr val="1616FF"/>
                </a:solidFill>
              </a:rPr>
              <a:t>1.20</a:t>
            </a:r>
          </a:p>
          <a:p>
            <a:endParaRPr lang="en-US" sz="750" dirty="0">
              <a:solidFill>
                <a:srgbClr val="1616FF"/>
              </a:solidFill>
            </a:endParaRPr>
          </a:p>
          <a:p>
            <a:r>
              <a:rPr lang="en-US" sz="750" dirty="0">
                <a:solidFill>
                  <a:srgbClr val="1616FF"/>
                </a:solidFill>
              </a:rPr>
              <a:t>0.9</a:t>
            </a:r>
          </a:p>
          <a:p>
            <a:endParaRPr lang="en-US" sz="750" dirty="0">
              <a:solidFill>
                <a:srgbClr val="1616FF"/>
              </a:solidFill>
            </a:endParaRPr>
          </a:p>
          <a:p>
            <a:r>
              <a:rPr lang="en-US" sz="750" dirty="0">
                <a:solidFill>
                  <a:srgbClr val="1616FF"/>
                </a:solidFill>
              </a:rPr>
              <a:t>0.60</a:t>
            </a:r>
          </a:p>
          <a:p>
            <a:endParaRPr lang="en-US" sz="750" dirty="0">
              <a:solidFill>
                <a:srgbClr val="1616FF"/>
              </a:solidFill>
            </a:endParaRPr>
          </a:p>
          <a:p>
            <a:r>
              <a:rPr lang="en-US" sz="750" dirty="0">
                <a:solidFill>
                  <a:srgbClr val="1616FF"/>
                </a:solidFill>
              </a:rPr>
              <a:t>0.30</a:t>
            </a:r>
          </a:p>
        </p:txBody>
      </p:sp>
      <p:sp>
        <p:nvSpPr>
          <p:cNvPr id="15" name="TextBox 14">
            <a:extLst>
              <a:ext uri="{FF2B5EF4-FFF2-40B4-BE49-F238E27FC236}">
                <a16:creationId xmlns:a16="http://schemas.microsoft.com/office/drawing/2014/main" id="{4AC1D61C-2D76-3E4D-69AE-CF4B1FBAC884}"/>
              </a:ext>
            </a:extLst>
          </p:cNvPr>
          <p:cNvSpPr txBox="1"/>
          <p:nvPr/>
        </p:nvSpPr>
        <p:spPr>
          <a:xfrm rot="16200000">
            <a:off x="3267831" y="5231364"/>
            <a:ext cx="1106276" cy="207749"/>
          </a:xfrm>
          <a:prstGeom prst="rect">
            <a:avLst/>
          </a:prstGeom>
          <a:noFill/>
        </p:spPr>
        <p:txBody>
          <a:bodyPr wrap="square" rtlCol="0">
            <a:spAutoFit/>
          </a:bodyPr>
          <a:lstStyle/>
          <a:p>
            <a:r>
              <a:rPr lang="en-US" sz="750" dirty="0">
                <a:solidFill>
                  <a:srgbClr val="1616FF"/>
                </a:solidFill>
              </a:rPr>
              <a:t>Fraction of SS Power</a:t>
            </a:r>
          </a:p>
        </p:txBody>
      </p:sp>
      <p:sp>
        <p:nvSpPr>
          <p:cNvPr id="16" name="TextBox 15">
            <a:extLst>
              <a:ext uri="{FF2B5EF4-FFF2-40B4-BE49-F238E27FC236}">
                <a16:creationId xmlns:a16="http://schemas.microsoft.com/office/drawing/2014/main" id="{E8669B64-6026-5020-85CB-3E3F9DCC4C6F}"/>
              </a:ext>
            </a:extLst>
          </p:cNvPr>
          <p:cNvSpPr txBox="1"/>
          <p:nvPr/>
        </p:nvSpPr>
        <p:spPr>
          <a:xfrm>
            <a:off x="3465941" y="3168406"/>
            <a:ext cx="449377" cy="1131079"/>
          </a:xfrm>
          <a:prstGeom prst="rect">
            <a:avLst/>
          </a:prstGeom>
          <a:noFill/>
        </p:spPr>
        <p:txBody>
          <a:bodyPr wrap="square" rtlCol="0">
            <a:spAutoFit/>
          </a:bodyPr>
          <a:lstStyle/>
          <a:p>
            <a:r>
              <a:rPr lang="en-US" sz="750" dirty="0">
                <a:solidFill>
                  <a:srgbClr val="1616FF"/>
                </a:solidFill>
              </a:rPr>
              <a:t>1.50</a:t>
            </a:r>
          </a:p>
          <a:p>
            <a:endParaRPr lang="en-US" sz="750" dirty="0">
              <a:solidFill>
                <a:srgbClr val="1616FF"/>
              </a:solidFill>
            </a:endParaRPr>
          </a:p>
          <a:p>
            <a:r>
              <a:rPr lang="en-US" sz="750" dirty="0">
                <a:solidFill>
                  <a:srgbClr val="1616FF"/>
                </a:solidFill>
              </a:rPr>
              <a:t>1.20</a:t>
            </a:r>
          </a:p>
          <a:p>
            <a:endParaRPr lang="en-US" sz="750" dirty="0">
              <a:solidFill>
                <a:srgbClr val="1616FF"/>
              </a:solidFill>
            </a:endParaRPr>
          </a:p>
          <a:p>
            <a:r>
              <a:rPr lang="en-US" sz="750" dirty="0">
                <a:solidFill>
                  <a:srgbClr val="1616FF"/>
                </a:solidFill>
              </a:rPr>
              <a:t>0.9</a:t>
            </a:r>
          </a:p>
          <a:p>
            <a:endParaRPr lang="en-US" sz="750" dirty="0">
              <a:solidFill>
                <a:srgbClr val="1616FF"/>
              </a:solidFill>
            </a:endParaRPr>
          </a:p>
          <a:p>
            <a:r>
              <a:rPr lang="en-US" sz="750" dirty="0">
                <a:solidFill>
                  <a:srgbClr val="1616FF"/>
                </a:solidFill>
              </a:rPr>
              <a:t>0.60</a:t>
            </a:r>
          </a:p>
          <a:p>
            <a:endParaRPr lang="en-US" sz="750" dirty="0">
              <a:solidFill>
                <a:srgbClr val="1616FF"/>
              </a:solidFill>
            </a:endParaRPr>
          </a:p>
          <a:p>
            <a:r>
              <a:rPr lang="en-US" sz="750" dirty="0">
                <a:solidFill>
                  <a:srgbClr val="1616FF"/>
                </a:solidFill>
              </a:rPr>
              <a:t>0.30</a:t>
            </a:r>
          </a:p>
        </p:txBody>
      </p:sp>
      <p:sp>
        <p:nvSpPr>
          <p:cNvPr id="17" name="TextBox 16">
            <a:extLst>
              <a:ext uri="{FF2B5EF4-FFF2-40B4-BE49-F238E27FC236}">
                <a16:creationId xmlns:a16="http://schemas.microsoft.com/office/drawing/2014/main" id="{21FEEEC9-3EA7-0A95-2303-8F5D5FEADD50}"/>
              </a:ext>
            </a:extLst>
          </p:cNvPr>
          <p:cNvSpPr txBox="1"/>
          <p:nvPr/>
        </p:nvSpPr>
        <p:spPr>
          <a:xfrm rot="16200000">
            <a:off x="3272502" y="3626992"/>
            <a:ext cx="1106276" cy="207749"/>
          </a:xfrm>
          <a:prstGeom prst="rect">
            <a:avLst/>
          </a:prstGeom>
          <a:noFill/>
        </p:spPr>
        <p:txBody>
          <a:bodyPr wrap="square" rtlCol="0">
            <a:spAutoFit/>
          </a:bodyPr>
          <a:lstStyle/>
          <a:p>
            <a:r>
              <a:rPr lang="en-US" sz="750" dirty="0">
                <a:solidFill>
                  <a:srgbClr val="1616FF"/>
                </a:solidFill>
              </a:rPr>
              <a:t>Fraction of SS Power</a:t>
            </a:r>
          </a:p>
        </p:txBody>
      </p:sp>
      <p:sp>
        <p:nvSpPr>
          <p:cNvPr id="18" name="TextBox 17">
            <a:extLst>
              <a:ext uri="{FF2B5EF4-FFF2-40B4-BE49-F238E27FC236}">
                <a16:creationId xmlns:a16="http://schemas.microsoft.com/office/drawing/2014/main" id="{D2B17590-4409-6E4B-CE71-3166C5690110}"/>
              </a:ext>
            </a:extLst>
          </p:cNvPr>
          <p:cNvSpPr txBox="1"/>
          <p:nvPr/>
        </p:nvSpPr>
        <p:spPr>
          <a:xfrm>
            <a:off x="3554766" y="1544673"/>
            <a:ext cx="449377" cy="1131079"/>
          </a:xfrm>
          <a:prstGeom prst="rect">
            <a:avLst/>
          </a:prstGeom>
          <a:noFill/>
        </p:spPr>
        <p:txBody>
          <a:bodyPr wrap="square" rtlCol="0">
            <a:spAutoFit/>
          </a:bodyPr>
          <a:lstStyle/>
          <a:p>
            <a:r>
              <a:rPr lang="en-US" sz="750" dirty="0">
                <a:solidFill>
                  <a:srgbClr val="1616FF"/>
                </a:solidFill>
              </a:rPr>
              <a:t>1.50</a:t>
            </a:r>
          </a:p>
          <a:p>
            <a:endParaRPr lang="en-US" sz="750" dirty="0">
              <a:solidFill>
                <a:srgbClr val="1616FF"/>
              </a:solidFill>
            </a:endParaRPr>
          </a:p>
          <a:p>
            <a:r>
              <a:rPr lang="en-US" sz="750" dirty="0">
                <a:solidFill>
                  <a:srgbClr val="1616FF"/>
                </a:solidFill>
              </a:rPr>
              <a:t>1.20</a:t>
            </a:r>
          </a:p>
          <a:p>
            <a:endParaRPr lang="en-US" sz="750" dirty="0">
              <a:solidFill>
                <a:srgbClr val="1616FF"/>
              </a:solidFill>
            </a:endParaRPr>
          </a:p>
          <a:p>
            <a:r>
              <a:rPr lang="en-US" sz="750" dirty="0">
                <a:solidFill>
                  <a:srgbClr val="1616FF"/>
                </a:solidFill>
              </a:rPr>
              <a:t>0.9</a:t>
            </a:r>
          </a:p>
          <a:p>
            <a:endParaRPr lang="en-US" sz="750" dirty="0">
              <a:solidFill>
                <a:srgbClr val="1616FF"/>
              </a:solidFill>
            </a:endParaRPr>
          </a:p>
          <a:p>
            <a:r>
              <a:rPr lang="en-US" sz="750" dirty="0">
                <a:solidFill>
                  <a:srgbClr val="1616FF"/>
                </a:solidFill>
              </a:rPr>
              <a:t>0.60</a:t>
            </a:r>
          </a:p>
          <a:p>
            <a:endParaRPr lang="en-US" sz="750" dirty="0">
              <a:solidFill>
                <a:srgbClr val="1616FF"/>
              </a:solidFill>
            </a:endParaRPr>
          </a:p>
          <a:p>
            <a:r>
              <a:rPr lang="en-US" sz="750" dirty="0">
                <a:solidFill>
                  <a:srgbClr val="1616FF"/>
                </a:solidFill>
              </a:rPr>
              <a:t>0.30</a:t>
            </a:r>
          </a:p>
        </p:txBody>
      </p:sp>
      <p:sp>
        <p:nvSpPr>
          <p:cNvPr id="19" name="TextBox 18">
            <a:extLst>
              <a:ext uri="{FF2B5EF4-FFF2-40B4-BE49-F238E27FC236}">
                <a16:creationId xmlns:a16="http://schemas.microsoft.com/office/drawing/2014/main" id="{2DC069C6-4FDF-2AB6-1A3D-3716D6F5C333}"/>
              </a:ext>
            </a:extLst>
          </p:cNvPr>
          <p:cNvSpPr txBox="1"/>
          <p:nvPr/>
        </p:nvSpPr>
        <p:spPr>
          <a:xfrm rot="16200000">
            <a:off x="3350774" y="1996685"/>
            <a:ext cx="1106276" cy="207749"/>
          </a:xfrm>
          <a:prstGeom prst="rect">
            <a:avLst/>
          </a:prstGeom>
          <a:noFill/>
        </p:spPr>
        <p:txBody>
          <a:bodyPr wrap="square" rtlCol="0">
            <a:spAutoFit/>
          </a:bodyPr>
          <a:lstStyle/>
          <a:p>
            <a:r>
              <a:rPr lang="en-US" sz="750" dirty="0">
                <a:solidFill>
                  <a:srgbClr val="1616FF"/>
                </a:solidFill>
              </a:rPr>
              <a:t>Fraction of SS Power</a:t>
            </a:r>
          </a:p>
        </p:txBody>
      </p:sp>
    </p:spTree>
    <p:extLst>
      <p:ext uri="{BB962C8B-B14F-4D97-AF65-F5344CB8AC3E}">
        <p14:creationId xmlns:p14="http://schemas.microsoft.com/office/powerpoint/2010/main" val="1805524566"/>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91031-FD23-B1F0-E240-5A4EA87F3B7C}"/>
              </a:ext>
            </a:extLst>
          </p:cNvPr>
          <p:cNvSpPr>
            <a:spLocks noGrp="1"/>
          </p:cNvSpPr>
          <p:nvPr>
            <p:ph type="title"/>
          </p:nvPr>
        </p:nvSpPr>
        <p:spPr/>
        <p:txBody>
          <a:bodyPr/>
          <a:lstStyle/>
          <a:p>
            <a:r>
              <a:rPr lang="en-US" b="1" dirty="0"/>
              <a:t>Conclusions and Forward Work</a:t>
            </a:r>
          </a:p>
        </p:txBody>
      </p:sp>
      <p:sp>
        <p:nvSpPr>
          <p:cNvPr id="3" name="Content Placeholder 2">
            <a:extLst>
              <a:ext uri="{FF2B5EF4-FFF2-40B4-BE49-F238E27FC236}">
                <a16:creationId xmlns:a16="http://schemas.microsoft.com/office/drawing/2014/main" id="{7A9CED4D-5575-B315-336E-D801EE9D99D8}"/>
              </a:ext>
            </a:extLst>
          </p:cNvPr>
          <p:cNvSpPr>
            <a:spLocks noGrp="1"/>
          </p:cNvSpPr>
          <p:nvPr>
            <p:ph idx="1"/>
          </p:nvPr>
        </p:nvSpPr>
        <p:spPr/>
        <p:txBody>
          <a:bodyPr/>
          <a:lstStyle/>
          <a:p>
            <a:pPr marL="0" marR="0" lvl="0" indent="0" algn="l" defTabSz="914400" rtl="0" eaLnBrk="0" fontAlgn="base" latinLnBrk="0" hangingPunct="0">
              <a:lnSpc>
                <a:spcPct val="100000"/>
              </a:lnSpc>
              <a:spcBef>
                <a:spcPts val="600"/>
              </a:spcBef>
              <a:spcAft>
                <a:spcPct val="0"/>
              </a:spcAft>
              <a:buClr>
                <a:srgbClr val="2F5496"/>
              </a:buClr>
              <a:buSzTx/>
              <a:buFont typeface="Arial" panose="020B0604020202020204" pitchFamily="34" charset="0"/>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a:ea typeface="+mn-ea"/>
                <a:cs typeface="+mn-cs"/>
              </a:rPr>
              <a:t>Conclusions</a:t>
            </a:r>
          </a:p>
          <a:p>
            <a:pPr marL="227013" marR="0" lvl="0" indent="-227013" algn="l" defTabSz="912813" rtl="0" eaLnBrk="1" fontAlgn="base" latinLnBrk="0" hangingPunct="1">
              <a:lnSpc>
                <a:spcPct val="100000"/>
              </a:lnSpc>
              <a:spcBef>
                <a:spcPts val="400"/>
              </a:spcBef>
              <a:spcAft>
                <a:spcPct val="0"/>
              </a:spcAft>
              <a:buClrTx/>
              <a:buSzTx/>
              <a:buFont typeface="Arial" panose="020B0604020202020204" pitchFamily="34" charset="0"/>
              <a:buChar char="•"/>
              <a:tabLst/>
              <a:defRPr/>
            </a:pPr>
            <a:r>
              <a:rPr kumimoji="0" lang="en-US" sz="1800" i="0" u="none" strike="noStrike" kern="1200" cap="none" spc="0" normalizeH="0" baseline="0" noProof="0" dirty="0">
                <a:ln>
                  <a:noFill/>
                </a:ln>
                <a:solidFill>
                  <a:srgbClr val="D1D3D4">
                    <a:lumMod val="10000"/>
                  </a:srgbClr>
                </a:solidFill>
                <a:effectLst/>
                <a:uLnTx/>
                <a:uFillTx/>
                <a:latin typeface="Arial" panose="020B0604020202020204"/>
                <a:cs typeface="Calibri" panose="020F0502020204030204" pitchFamily="34" charset="0"/>
              </a:rPr>
              <a:t>Given the small margin between expected operating conditions and material failure in NTP engines, it is important to minimize error when predicting thermal power and component temperatures through transient</a:t>
            </a:r>
          </a:p>
          <a:p>
            <a:pPr marL="227013" marR="0" lvl="0" indent="-227013" algn="l" defTabSz="912813" rtl="0" eaLnBrk="1" fontAlgn="base" latinLnBrk="0" hangingPunct="1">
              <a:lnSpc>
                <a:spcPct val="100000"/>
              </a:lnSpc>
              <a:spcBef>
                <a:spcPts val="40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D1D3D4">
                    <a:lumMod val="10000"/>
                  </a:srgbClr>
                </a:solidFill>
                <a:effectLst/>
                <a:uLnTx/>
                <a:uFillTx/>
                <a:latin typeface="Arial" panose="020B0604020202020204"/>
                <a:cs typeface="Calibri" panose="020F0502020204030204" pitchFamily="34" charset="0"/>
              </a:rPr>
              <a:t>When modeling a transient with inputs generated via a Monte Carlo transport simulation, </a:t>
            </a:r>
            <a:r>
              <a:rPr kumimoji="0" lang="en-US" sz="1800" b="1" i="0" u="none" strike="noStrike" kern="1200" cap="none" spc="0" normalizeH="0" baseline="0" noProof="0" dirty="0">
                <a:ln>
                  <a:noFill/>
                </a:ln>
                <a:solidFill>
                  <a:srgbClr val="D1D3D4">
                    <a:lumMod val="10000"/>
                  </a:srgbClr>
                </a:solidFill>
                <a:effectLst/>
                <a:uLnTx/>
                <a:uFillTx/>
                <a:latin typeface="Arial" panose="020B0604020202020204"/>
                <a:cs typeface="Calibri" panose="020F0502020204030204" pitchFamily="34" charset="0"/>
              </a:rPr>
              <a:t>both the stochastic uncertainty on calculated kinetic parameters and reactivity coefficients have a significant impact on the overall simulation uncertainty </a:t>
            </a:r>
            <a:endParaRPr lang="en-US" sz="1800" b="1" dirty="0">
              <a:solidFill>
                <a:srgbClr val="D1D3D4">
                  <a:lumMod val="10000"/>
                </a:srgbClr>
              </a:solidFill>
              <a:latin typeface="Arial" panose="020B0604020202020204"/>
              <a:cs typeface="Calibri" panose="020F0502020204030204" pitchFamily="34" charset="0"/>
              <a:sym typeface="Wingdings" panose="05000000000000000000" pitchFamily="2" charset="2"/>
            </a:endParaRPr>
          </a:p>
          <a:p>
            <a:pPr marL="684213" lvl="1" indent="-227013" defTabSz="912813" eaLnBrk="1" hangingPunct="1">
              <a:lnSpc>
                <a:spcPct val="100000"/>
              </a:lnSpc>
              <a:spcBef>
                <a:spcPts val="400"/>
              </a:spcBef>
              <a:buClrTx/>
              <a:buFont typeface="Arial" panose="020B0604020202020204" pitchFamily="34" charset="0"/>
              <a:buChar char="•"/>
              <a:defRPr/>
            </a:pPr>
            <a:r>
              <a:rPr lang="en-US" sz="1800" dirty="0">
                <a:solidFill>
                  <a:srgbClr val="D1D3D4">
                    <a:lumMod val="10000"/>
                  </a:srgbClr>
                </a:solidFill>
                <a:latin typeface="Arial" panose="020B0604020202020204"/>
                <a:cs typeface="Calibri" panose="020F0502020204030204" pitchFamily="34" charset="0"/>
                <a:sym typeface="Wingdings" panose="05000000000000000000" pitchFamily="2" charset="2"/>
              </a:rPr>
              <a:t>Yields higher required</a:t>
            </a:r>
            <a:r>
              <a:rPr kumimoji="0" lang="en-US" sz="1800" i="0" u="none" strike="noStrike" kern="1200" cap="none" spc="0" normalizeH="0" baseline="0" noProof="0" dirty="0">
                <a:ln>
                  <a:noFill/>
                </a:ln>
                <a:solidFill>
                  <a:srgbClr val="D1D3D4">
                    <a:lumMod val="10000"/>
                  </a:srgbClr>
                </a:solidFill>
                <a:effectLst/>
                <a:uLnTx/>
                <a:uFillTx/>
                <a:latin typeface="Arial" panose="020B0604020202020204"/>
                <a:cs typeface="Calibri" panose="020F0502020204030204" pitchFamily="34" charset="0"/>
                <a:sym typeface="Wingdings" panose="05000000000000000000" pitchFamily="2" charset="2"/>
              </a:rPr>
              <a:t> particle counts than usually necessary for basic eigenvalue simulations</a:t>
            </a:r>
          </a:p>
          <a:p>
            <a:pPr marL="227013" marR="0" lvl="0" indent="-227013" algn="l" defTabSz="912813" rtl="0" eaLnBrk="1" fontAlgn="base" latinLnBrk="0" hangingPunct="1">
              <a:lnSpc>
                <a:spcPct val="100000"/>
              </a:lnSpc>
              <a:spcBef>
                <a:spcPts val="40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D1D3D4">
                    <a:lumMod val="10000"/>
                  </a:srgbClr>
                </a:solidFill>
                <a:effectLst/>
                <a:uLnTx/>
                <a:uFillTx/>
                <a:latin typeface="Arial" panose="020B0604020202020204"/>
                <a:cs typeface="Calibri" panose="020F0502020204030204" pitchFamily="34" charset="0"/>
                <a:sym typeface="Wingdings" panose="05000000000000000000" pitchFamily="2" charset="2"/>
              </a:rPr>
              <a:t>Simple modeling methodology presents opportunities for sensitivity studies</a:t>
            </a:r>
          </a:p>
          <a:p>
            <a:pPr marL="0" marR="0" lvl="0" indent="0" algn="l" defTabSz="914400" rtl="0" eaLnBrk="0" fontAlgn="base" latinLnBrk="0" hangingPunct="0">
              <a:lnSpc>
                <a:spcPct val="100000"/>
              </a:lnSpc>
              <a:spcBef>
                <a:spcPts val="600"/>
              </a:spcBef>
              <a:spcAft>
                <a:spcPct val="0"/>
              </a:spcAft>
              <a:buClr>
                <a:srgbClr val="2F5496"/>
              </a:buClr>
              <a:buSzTx/>
              <a:buFont typeface="Arial" panose="020B0604020202020204" pitchFamily="34" charset="0"/>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a:ea typeface="+mn-ea"/>
                <a:cs typeface="+mn-cs"/>
              </a:rPr>
              <a:t>Forward Work</a:t>
            </a:r>
          </a:p>
          <a:p>
            <a:pPr marL="227013" marR="0" lvl="0" indent="-227013" algn="l" defTabSz="912813" rtl="0" eaLnBrk="1" fontAlgn="base" latinLnBrk="0" hangingPunct="1">
              <a:lnSpc>
                <a:spcPct val="100000"/>
              </a:lnSpc>
              <a:spcBef>
                <a:spcPts val="40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D1D3D4">
                    <a:lumMod val="10000"/>
                  </a:srgbClr>
                </a:solidFill>
                <a:effectLst/>
                <a:uLnTx/>
                <a:uFillTx/>
                <a:latin typeface="Arial" panose="020B0604020202020204"/>
                <a:ea typeface="Times New Roman" panose="02020603050405020304" pitchFamily="18" charset="0"/>
                <a:cs typeface="Calibri" panose="020F0502020204030204" pitchFamily="34" charset="0"/>
              </a:rPr>
              <a:t>This methodology could be improved by establishing more accurate means of determining relationships between system power and component temperatures or propellant states</a:t>
            </a:r>
          </a:p>
          <a:p>
            <a:pPr marL="684213" marR="0" lvl="1" indent="-227013" algn="l" defTabSz="912813" rtl="0" eaLnBrk="1" fontAlgn="base" latinLnBrk="0" hangingPunct="1">
              <a:lnSpc>
                <a:spcPct val="100000"/>
              </a:lnSpc>
              <a:spcBef>
                <a:spcPts val="40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D1D3D4">
                    <a:lumMod val="10000"/>
                  </a:srgbClr>
                </a:solidFill>
                <a:effectLst/>
                <a:uLnTx/>
                <a:uFillTx/>
                <a:latin typeface="Arial" panose="020B0604020202020204"/>
                <a:ea typeface="Times New Roman" panose="02020603050405020304" pitchFamily="18" charset="0"/>
                <a:cs typeface="Calibri" panose="020F0502020204030204" pitchFamily="34" charset="0"/>
              </a:rPr>
              <a:t>Thermal lag, short term transient effects</a:t>
            </a:r>
          </a:p>
          <a:p>
            <a:pPr marL="227013" marR="0" lvl="0" indent="-227013" algn="l" defTabSz="912813" rtl="0" eaLnBrk="1" fontAlgn="base" latinLnBrk="0" hangingPunct="1">
              <a:lnSpc>
                <a:spcPct val="100000"/>
              </a:lnSpc>
              <a:spcBef>
                <a:spcPts val="400"/>
              </a:spcBef>
              <a:spcAft>
                <a:spcPct val="0"/>
              </a:spcAft>
              <a:buClrTx/>
              <a:buSzTx/>
              <a:buFont typeface="Arial" panose="020B0604020202020204" pitchFamily="34" charset="0"/>
              <a:buChar char="•"/>
              <a:tabLst/>
              <a:defRPr/>
            </a:pPr>
            <a:r>
              <a:rPr lang="en-US" sz="1800" dirty="0">
                <a:solidFill>
                  <a:srgbClr val="D1D3D4">
                    <a:lumMod val="10000"/>
                  </a:srgbClr>
                </a:solidFill>
                <a:latin typeface="Arial" panose="020B0604020202020204"/>
                <a:ea typeface="Times New Roman" panose="02020603050405020304" pitchFamily="18" charset="0"/>
                <a:cs typeface="Calibri" panose="020F0502020204030204" pitchFamily="34" charset="0"/>
              </a:rPr>
              <a:t>Results of this quasi-static approach could serve as the basis for comparison for a more sophisticated fully coupled transient model </a:t>
            </a:r>
            <a:endParaRPr kumimoji="0" lang="en-US" sz="1800" b="0" i="0" u="none" strike="noStrike" kern="1200" cap="none" spc="0" normalizeH="0" baseline="0" noProof="0" dirty="0">
              <a:ln>
                <a:noFill/>
              </a:ln>
              <a:solidFill>
                <a:srgbClr val="D1D3D4">
                  <a:lumMod val="10000"/>
                </a:srgbClr>
              </a:solidFill>
              <a:effectLst/>
              <a:uLnTx/>
              <a:uFillTx/>
              <a:latin typeface="Arial" panose="020B0604020202020204"/>
              <a:ea typeface="Times New Roman" panose="02020603050405020304" pitchFamily="18" charset="0"/>
              <a:cs typeface="Calibri" panose="020F0502020204030204" pitchFamily="34" charset="0"/>
            </a:endParaRPr>
          </a:p>
        </p:txBody>
      </p:sp>
      <p:sp>
        <p:nvSpPr>
          <p:cNvPr id="4" name="Text Placeholder 3">
            <a:extLst>
              <a:ext uri="{FF2B5EF4-FFF2-40B4-BE49-F238E27FC236}">
                <a16:creationId xmlns:a16="http://schemas.microsoft.com/office/drawing/2014/main" id="{041D0AB4-0C47-91CE-780A-53017E70D003}"/>
              </a:ext>
            </a:extLst>
          </p:cNvPr>
          <p:cNvSpPr>
            <a:spLocks noGrp="1"/>
          </p:cNvSpPr>
          <p:nvPr>
            <p:ph type="body" sz="quarter" idx="10"/>
          </p:nvPr>
        </p:nvSpPr>
        <p:spPr>
          <a:xfrm>
            <a:off x="498475" y="931863"/>
            <a:ext cx="11379200" cy="355600"/>
          </a:xfrm>
        </p:spPr>
        <p:txBody>
          <a:bodyPr/>
          <a:lstStyle/>
          <a:p>
            <a:r>
              <a:rPr lang="en-US" dirty="0"/>
              <a:t>The developed PRK methodology can be applied to an array of transient reactor analyses.</a:t>
            </a:r>
          </a:p>
        </p:txBody>
      </p:sp>
    </p:spTree>
    <p:extLst>
      <p:ext uri="{BB962C8B-B14F-4D97-AF65-F5344CB8AC3E}">
        <p14:creationId xmlns:p14="http://schemas.microsoft.com/office/powerpoint/2010/main" val="398046034"/>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69CDD53-89F1-BD52-3A36-208998447426}"/>
              </a:ext>
            </a:extLst>
          </p:cNvPr>
          <p:cNvSpPr>
            <a:spLocks noGrp="1"/>
          </p:cNvSpPr>
          <p:nvPr>
            <p:ph idx="1"/>
          </p:nvPr>
        </p:nvSpPr>
        <p:spPr>
          <a:xfrm>
            <a:off x="488950" y="1425575"/>
            <a:ext cx="11214100" cy="3966557"/>
          </a:xfrm>
        </p:spPr>
        <p:txBody>
          <a:bodyPr anchor="t"/>
          <a:lstStyle/>
          <a:p>
            <a:pPr marL="0" marR="0" indent="0" algn="just">
              <a:spcBef>
                <a:spcPts val="0"/>
              </a:spcBef>
              <a:spcAft>
                <a:spcPts val="500"/>
              </a:spcAft>
              <a:buNone/>
            </a:pPr>
            <a:r>
              <a:rPr lang="en-US" sz="1400" dirty="0">
                <a:effectLst/>
                <a:latin typeface="Times New Roman" panose="02020603050405020304" pitchFamily="18" charset="0"/>
                <a:ea typeface="Times New Roman" panose="02020603050405020304" pitchFamily="18" charset="0"/>
              </a:rPr>
              <a:t>[1] </a:t>
            </a:r>
            <a:r>
              <a:rPr lang="en-US" sz="1400" dirty="0">
                <a:effectLst/>
                <a:latin typeface="Times New Roman" panose="02020603050405020304" pitchFamily="18" charset="0"/>
                <a:ea typeface="MS Mincho" panose="02020609040205080304" pitchFamily="49" charset="-128"/>
              </a:rPr>
              <a:t>United States Executive Office of the President, "Executive Order on Promoting Small Modular Reactors for National Defense and Space Exploration," Executive Order 13972, 86 FR 349 (2021).</a:t>
            </a:r>
            <a:endParaRPr lang="en-US" sz="14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500"/>
              </a:spcAft>
              <a:buNone/>
            </a:pPr>
            <a:r>
              <a:rPr lang="en-US" sz="1400" dirty="0">
                <a:effectLst/>
                <a:latin typeface="Times New Roman" panose="02020603050405020304" pitchFamily="18" charset="0"/>
                <a:ea typeface="MS Mincho" panose="02020609040205080304" pitchFamily="49" charset="-128"/>
              </a:rPr>
              <a:t>[2] Romano, P. K., Horelik, N. E., Nelson, A. G., Forget, B., and Smith K., “OpenMC: A State-of-the-Art Monte Carlo Code for Research and Development,” Ann. Nucl. Energy, 82, 90-97 (2015).</a:t>
            </a:r>
            <a:endParaRPr lang="en-US" sz="14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500"/>
              </a:spcAft>
              <a:buNone/>
            </a:pPr>
            <a:r>
              <a:rPr lang="en-US" sz="1400" dirty="0">
                <a:effectLst/>
                <a:latin typeface="Times New Roman" panose="02020603050405020304" pitchFamily="18" charset="0"/>
                <a:ea typeface="MS Mincho" panose="02020609040205080304" pitchFamily="49" charset="-128"/>
              </a:rPr>
              <a:t>[3</a:t>
            </a:r>
            <a:r>
              <a:rPr lang="en-US" sz="1400" dirty="0">
                <a:latin typeface="Times New Roman" panose="02020603050405020304" pitchFamily="18" charset="0"/>
                <a:ea typeface="MS Mincho" panose="02020609040205080304" pitchFamily="49" charset="-128"/>
              </a:rPr>
              <a:t>]</a:t>
            </a:r>
            <a:r>
              <a:rPr lang="en-US" sz="1400" dirty="0">
                <a:effectLst/>
                <a:latin typeface="Times New Roman" panose="02020603050405020304" pitchFamily="18" charset="0"/>
                <a:ea typeface="MS Mincho" panose="02020609040205080304" pitchFamily="49" charset="-128"/>
              </a:rPr>
              <a:t> Chadwick, M. B., et. al., "ENDF/B-VII.1: Nuclear Data for Science and Technology: Cross Sections, Covariances, Fission Product Yields and Decay Data”, Nucl. Data Sheets 112 (2011) 2887.</a:t>
            </a:r>
            <a:endParaRPr lang="en-US" sz="14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500"/>
              </a:spcAft>
              <a:buNone/>
            </a:pPr>
            <a:r>
              <a:rPr lang="en-US" sz="1400" dirty="0">
                <a:effectLst/>
                <a:latin typeface="Times New Roman" panose="02020603050405020304" pitchFamily="18" charset="0"/>
                <a:ea typeface="MS Mincho" panose="02020609040205080304" pitchFamily="49" charset="-128"/>
              </a:rPr>
              <a:t>[4] Boffie, J., Pounders, J. M., and Aghara, S. K., "Validating an adaptive time step scheme for the neutron diffusion equation with the UMass-Lowell Research Reactor kinetics data," Ann. Nucl. Energy, 132, 404-412 (2019).</a:t>
            </a:r>
            <a:endParaRPr lang="en-US" sz="14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500"/>
              </a:spcAft>
              <a:buNone/>
            </a:pPr>
            <a:r>
              <a:rPr lang="en-US" sz="1400" dirty="0">
                <a:effectLst/>
                <a:latin typeface="Times New Roman" panose="02020603050405020304" pitchFamily="18" charset="0"/>
                <a:ea typeface="Times New Roman" panose="02020603050405020304" pitchFamily="18" charset="0"/>
              </a:rPr>
              <a:t>[5] Gustafson, J., Kreicicki, M., Swanson, R., Zilka, B., and Witter, J. K., “Space Nuclear Propulsion Fuel and Moderator Development Plan Conceptual Testing Reference Design,” Virtual Event, 2021.</a:t>
            </a:r>
          </a:p>
          <a:p>
            <a:pPr marL="0" marR="0" indent="0" algn="just">
              <a:spcBef>
                <a:spcPts val="0"/>
              </a:spcBef>
              <a:spcAft>
                <a:spcPts val="500"/>
              </a:spcAft>
              <a:buNone/>
            </a:pPr>
            <a:r>
              <a:rPr lang="en-US" sz="1400" dirty="0">
                <a:effectLst/>
                <a:latin typeface="Times New Roman" panose="02020603050405020304" pitchFamily="18" charset="0"/>
                <a:ea typeface="Times New Roman" panose="02020603050405020304" pitchFamily="18" charset="0"/>
              </a:rPr>
              <a:t>[6] J. Stonehill, D. Nikitaeva, C. Smith, and M. E. Duchek, "Coupled Reactor and Engine Nuclear Thermal Propulsion Modeling Methodology," </a:t>
            </a:r>
            <a:r>
              <a:rPr lang="en-US" sz="1400" i="1" dirty="0">
                <a:effectLst/>
                <a:latin typeface="Times New Roman" panose="02020603050405020304" pitchFamily="18" charset="0"/>
                <a:ea typeface="Times New Roman" panose="02020603050405020304" pitchFamily="18" charset="0"/>
              </a:rPr>
              <a:t>Nuclear and Emerging Technologies for Space (NETS 2024)</a:t>
            </a:r>
            <a:r>
              <a:rPr lang="en-US" sz="1400" dirty="0">
                <a:effectLst/>
                <a:latin typeface="Times New Roman" panose="02020603050405020304" pitchFamily="18" charset="0"/>
                <a:ea typeface="Times New Roman" panose="02020603050405020304" pitchFamily="18" charset="0"/>
              </a:rPr>
              <a:t>, (2024).</a:t>
            </a:r>
          </a:p>
          <a:p>
            <a:pPr marL="0" marR="0" indent="0" algn="just">
              <a:spcBef>
                <a:spcPts val="0"/>
              </a:spcBef>
              <a:spcAft>
                <a:spcPts val="500"/>
              </a:spcAft>
              <a:buNone/>
            </a:pPr>
            <a:r>
              <a:rPr lang="en-US" sz="1400" dirty="0">
                <a:effectLst/>
                <a:latin typeface="Times New Roman" panose="02020603050405020304" pitchFamily="18" charset="0"/>
                <a:ea typeface="Times New Roman" panose="02020603050405020304" pitchFamily="18" charset="0"/>
              </a:rPr>
              <a:t>[7] B. Verboomen, W. Haeck, and P. Baeten, "Monte Carlo calculation of the effective neutron generation time," </a:t>
            </a:r>
            <a:r>
              <a:rPr lang="en-US" sz="1400" i="1" dirty="0">
                <a:effectLst/>
                <a:latin typeface="Times New Roman" panose="02020603050405020304" pitchFamily="18" charset="0"/>
                <a:ea typeface="Times New Roman" panose="02020603050405020304" pitchFamily="18" charset="0"/>
              </a:rPr>
              <a:t>Ann. Nucl. Energy</a:t>
            </a:r>
            <a:r>
              <a:rPr lang="en-US" sz="1400" dirty="0">
                <a:effectLst/>
                <a:latin typeface="Times New Roman" panose="02020603050405020304" pitchFamily="18" charset="0"/>
                <a:ea typeface="Times New Roman" panose="02020603050405020304" pitchFamily="18" charset="0"/>
              </a:rPr>
              <a:t>, 33, 911-916 (2006).</a:t>
            </a:r>
          </a:p>
          <a:p>
            <a:pPr marL="0" marR="0" indent="0" algn="just">
              <a:spcBef>
                <a:spcPts val="0"/>
              </a:spcBef>
              <a:spcAft>
                <a:spcPts val="500"/>
              </a:spcAft>
              <a:buNone/>
            </a:pPr>
            <a:r>
              <a:rPr lang="en-US" sz="1400" dirty="0">
                <a:effectLst/>
                <a:latin typeface="Times New Roman" panose="02020603050405020304" pitchFamily="18" charset="0"/>
                <a:ea typeface="Times New Roman" panose="02020603050405020304" pitchFamily="18" charset="0"/>
              </a:rPr>
              <a:t>[8</a:t>
            </a:r>
            <a:r>
              <a:rPr lang="en-US" sz="1400" dirty="0">
                <a:latin typeface="Times New Roman" panose="02020603050405020304" pitchFamily="18" charset="0"/>
                <a:ea typeface="Times New Roman" panose="02020603050405020304" pitchFamily="18" charset="0"/>
              </a:rPr>
              <a:t>]</a:t>
            </a:r>
            <a:r>
              <a:rPr lang="en-US" sz="1400" dirty="0">
                <a:effectLst/>
                <a:latin typeface="Times New Roman" panose="02020603050405020304" pitchFamily="18" charset="0"/>
                <a:ea typeface="Times New Roman" panose="02020603050405020304" pitchFamily="18" charset="0"/>
              </a:rPr>
              <a:t> X. Peng, J. Liang, B. Forget, and K. Smith, "Calculation of adjoint-weighted reactor kinetics parameters in OpenMC," </a:t>
            </a:r>
            <a:r>
              <a:rPr lang="en-US" sz="1400" i="1" dirty="0">
                <a:effectLst/>
                <a:latin typeface="Times New Roman" panose="02020603050405020304" pitchFamily="18" charset="0"/>
                <a:ea typeface="Times New Roman" panose="02020603050405020304" pitchFamily="18" charset="0"/>
              </a:rPr>
              <a:t>Ann. Nucl. Energy</a:t>
            </a:r>
            <a:r>
              <a:rPr lang="en-US" sz="1400" dirty="0">
                <a:effectLst/>
                <a:latin typeface="Times New Roman" panose="02020603050405020304" pitchFamily="18" charset="0"/>
                <a:ea typeface="Times New Roman" panose="02020603050405020304" pitchFamily="18" charset="0"/>
              </a:rPr>
              <a:t>, 128, 231-235 (2019).</a:t>
            </a:r>
          </a:p>
          <a:p>
            <a:pPr marL="0" marR="0" indent="0" algn="just">
              <a:spcBef>
                <a:spcPts val="0"/>
              </a:spcBef>
              <a:spcAft>
                <a:spcPts val="500"/>
              </a:spcAft>
              <a:buNone/>
            </a:pPr>
            <a:r>
              <a:rPr lang="en-US" sz="1400" dirty="0">
                <a:effectLst/>
                <a:latin typeface="Times New Roman" panose="02020603050405020304" pitchFamily="18" charset="0"/>
                <a:ea typeface="Times New Roman" panose="02020603050405020304" pitchFamily="18" charset="0"/>
              </a:rPr>
              <a:t>[9] D. Nikitaeva, C. D. Smith, and M. Duchek, "Engine Cycle Comparison for Alternative Propellant Nuclear Thermal Propulsion Engines," Conference Paper, </a:t>
            </a:r>
            <a:r>
              <a:rPr lang="en-US" sz="1400" i="1" dirty="0">
                <a:effectLst/>
                <a:latin typeface="Times New Roman" panose="02020603050405020304" pitchFamily="18" charset="0"/>
                <a:ea typeface="Times New Roman" panose="02020603050405020304" pitchFamily="18" charset="0"/>
              </a:rPr>
              <a:t>ASCEND</a:t>
            </a:r>
            <a:r>
              <a:rPr lang="en-US" sz="1400" dirty="0">
                <a:effectLst/>
                <a:latin typeface="Times New Roman" panose="02020603050405020304" pitchFamily="18" charset="0"/>
                <a:ea typeface="Times New Roman" panose="02020603050405020304" pitchFamily="18" charset="0"/>
              </a:rPr>
              <a:t>, Las Vegas, NV, Oct. 23-25, 2023, (2023).</a:t>
            </a:r>
          </a:p>
          <a:p>
            <a:pPr marL="0" marR="0" indent="0" algn="just">
              <a:spcBef>
                <a:spcPts val="0"/>
              </a:spcBef>
              <a:spcAft>
                <a:spcPts val="500"/>
              </a:spcAft>
              <a:buNone/>
            </a:pPr>
            <a:r>
              <a:rPr lang="en-US" sz="1400" dirty="0">
                <a:effectLst/>
                <a:latin typeface="Times New Roman" panose="02020603050405020304" pitchFamily="18" charset="0"/>
                <a:ea typeface="Times New Roman" panose="02020603050405020304" pitchFamily="18" charset="0"/>
              </a:rPr>
              <a:t>[10] J. Bernard and D. Lanning, "Considerations in the Design and Implementation of Control Laws for the Digital Operation of Research Reactors," </a:t>
            </a:r>
            <a:r>
              <a:rPr lang="en-US" sz="1400" i="1" dirty="0">
                <a:effectLst/>
                <a:latin typeface="Times New Roman" panose="02020603050405020304" pitchFamily="18" charset="0"/>
                <a:ea typeface="Times New Roman" panose="02020603050405020304" pitchFamily="18" charset="0"/>
              </a:rPr>
              <a:t>Nuclear Science and Engineering</a:t>
            </a:r>
            <a:r>
              <a:rPr lang="en-US" sz="1400" dirty="0">
                <a:effectLst/>
                <a:latin typeface="Times New Roman" panose="02020603050405020304" pitchFamily="18" charset="0"/>
                <a:ea typeface="Times New Roman" panose="02020603050405020304" pitchFamily="18" charset="0"/>
              </a:rPr>
              <a:t>, 110, 425-444 (1992).</a:t>
            </a:r>
          </a:p>
          <a:p>
            <a:pPr marL="0" indent="0">
              <a:spcBef>
                <a:spcPts val="0"/>
              </a:spcBef>
              <a:spcAft>
                <a:spcPts val="400"/>
              </a:spcAft>
              <a:buNone/>
              <a:defRPr/>
            </a:pPr>
            <a:endParaRPr lang="en-US" sz="1400" b="0" i="0" u="none" strike="noStrike" baseline="0" dirty="0">
              <a:solidFill>
                <a:srgbClr val="000000"/>
              </a:solidFill>
              <a:latin typeface="Times New Roman" panose="02020603050405020304" pitchFamily="18" charset="0"/>
            </a:endParaRPr>
          </a:p>
        </p:txBody>
      </p:sp>
      <p:sp>
        <p:nvSpPr>
          <p:cNvPr id="7" name="Title 1">
            <a:extLst>
              <a:ext uri="{FF2B5EF4-FFF2-40B4-BE49-F238E27FC236}">
                <a16:creationId xmlns:a16="http://schemas.microsoft.com/office/drawing/2014/main" id="{4A405B06-C9E5-7D60-9302-4107CE88AB21}"/>
              </a:ext>
            </a:extLst>
          </p:cNvPr>
          <p:cNvSpPr>
            <a:spLocks noGrp="1"/>
          </p:cNvSpPr>
          <p:nvPr>
            <p:ph type="title"/>
          </p:nvPr>
        </p:nvSpPr>
        <p:spPr>
          <a:xfrm>
            <a:off x="498475" y="365126"/>
            <a:ext cx="11214100" cy="739774"/>
          </a:xfrm>
        </p:spPr>
        <p:txBody>
          <a:bodyPr/>
          <a:lstStyle/>
          <a:p>
            <a:pPr algn="ctr"/>
            <a:r>
              <a:rPr lang="en-US" b="1" dirty="0"/>
              <a:t>References</a:t>
            </a:r>
          </a:p>
        </p:txBody>
      </p:sp>
    </p:spTree>
    <p:extLst>
      <p:ext uri="{BB962C8B-B14F-4D97-AF65-F5344CB8AC3E}">
        <p14:creationId xmlns:p14="http://schemas.microsoft.com/office/powerpoint/2010/main" val="1434182465"/>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69CDD53-89F1-BD52-3A36-208998447426}"/>
              </a:ext>
            </a:extLst>
          </p:cNvPr>
          <p:cNvSpPr>
            <a:spLocks noGrp="1"/>
          </p:cNvSpPr>
          <p:nvPr>
            <p:ph idx="1"/>
          </p:nvPr>
        </p:nvSpPr>
        <p:spPr>
          <a:xfrm>
            <a:off x="488950" y="1425575"/>
            <a:ext cx="11214100" cy="3966557"/>
          </a:xfrm>
        </p:spPr>
        <p:txBody>
          <a:bodyPr anchor="ctr"/>
          <a:lstStyle/>
          <a:p>
            <a:pPr marL="0" indent="0" algn="ctr">
              <a:buFont typeface="Arial" panose="020B0604020202020204" pitchFamily="34" charset="0"/>
              <a:buNone/>
              <a:defRPr/>
            </a:pPr>
            <a:r>
              <a:rPr lang="en-US" sz="4000" b="1" dirty="0">
                <a:latin typeface="+mj-lt"/>
              </a:rPr>
              <a:t>Eleni Mowery</a:t>
            </a:r>
          </a:p>
          <a:p>
            <a:pPr marL="0" indent="0" algn="ctr">
              <a:buFont typeface="Arial" panose="020B0604020202020204" pitchFamily="34" charset="0"/>
              <a:buNone/>
              <a:defRPr/>
            </a:pPr>
            <a:r>
              <a:rPr lang="en-US" sz="3200" b="1" dirty="0">
                <a:latin typeface="+mj-lt"/>
                <a:hlinkClick r:id="rId2"/>
              </a:rPr>
              <a:t>eleni.t.mowery@ama-inc.com</a:t>
            </a:r>
            <a:r>
              <a:rPr lang="en-US" sz="3200" b="1" dirty="0">
                <a:latin typeface="+mj-lt"/>
              </a:rPr>
              <a:t> </a:t>
            </a:r>
          </a:p>
        </p:txBody>
      </p:sp>
      <p:sp>
        <p:nvSpPr>
          <p:cNvPr id="7" name="Title 1">
            <a:extLst>
              <a:ext uri="{FF2B5EF4-FFF2-40B4-BE49-F238E27FC236}">
                <a16:creationId xmlns:a16="http://schemas.microsoft.com/office/drawing/2014/main" id="{4A405B06-C9E5-7D60-9302-4107CE88AB21}"/>
              </a:ext>
            </a:extLst>
          </p:cNvPr>
          <p:cNvSpPr>
            <a:spLocks noGrp="1"/>
          </p:cNvSpPr>
          <p:nvPr>
            <p:ph type="title"/>
          </p:nvPr>
        </p:nvSpPr>
        <p:spPr>
          <a:xfrm>
            <a:off x="498475" y="365126"/>
            <a:ext cx="11214100" cy="739774"/>
          </a:xfrm>
        </p:spPr>
        <p:txBody>
          <a:bodyPr/>
          <a:lstStyle/>
          <a:p>
            <a:pPr algn="ctr"/>
            <a:r>
              <a:rPr lang="en-US" b="1" dirty="0"/>
              <a:t>Questions?</a:t>
            </a:r>
          </a:p>
        </p:txBody>
      </p:sp>
    </p:spTree>
    <p:extLst>
      <p:ext uri="{BB962C8B-B14F-4D97-AF65-F5344CB8AC3E}">
        <p14:creationId xmlns:p14="http://schemas.microsoft.com/office/powerpoint/2010/main" val="188552042"/>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69CDD53-89F1-BD52-3A36-208998447426}"/>
              </a:ext>
            </a:extLst>
          </p:cNvPr>
          <p:cNvSpPr>
            <a:spLocks noGrp="1"/>
          </p:cNvSpPr>
          <p:nvPr>
            <p:ph idx="1"/>
          </p:nvPr>
        </p:nvSpPr>
        <p:spPr>
          <a:xfrm>
            <a:off x="488950" y="1425575"/>
            <a:ext cx="11214100" cy="4751387"/>
          </a:xfrm>
        </p:spPr>
        <p:txBody>
          <a:bodyPr anchor="ctr"/>
          <a:lstStyle/>
          <a:p>
            <a:pPr marL="0" marR="0" lvl="0" indent="0" algn="ctr" defTabSz="914400" rtl="0" eaLnBrk="0" fontAlgn="base" latinLnBrk="0" hangingPunct="0">
              <a:lnSpc>
                <a:spcPct val="95000"/>
              </a:lnSpc>
              <a:spcBef>
                <a:spcPts val="600"/>
              </a:spcBef>
              <a:spcAft>
                <a:spcPct val="0"/>
              </a:spcAft>
              <a:buClr>
                <a:srgbClr val="2F5496"/>
              </a:buClr>
              <a:buSzTx/>
              <a:buFont typeface="Arial" panose="020B0604020202020204" pitchFamily="34" charset="0"/>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This work was supported by NASA’s Space Technology Mission Directorate (STMD) through the Space Nuclear Propulsion (SNP) Project</a:t>
            </a:r>
          </a:p>
          <a:p>
            <a:pPr marL="0" marR="0" lvl="0" indent="0" algn="ctr" defTabSz="914400" rtl="0" eaLnBrk="0" fontAlgn="base" latinLnBrk="0" hangingPunct="0">
              <a:lnSpc>
                <a:spcPct val="95000"/>
              </a:lnSpc>
              <a:spcBef>
                <a:spcPts val="600"/>
              </a:spcBef>
              <a:spcAft>
                <a:spcPct val="0"/>
              </a:spcAft>
              <a:buClr>
                <a:srgbClr val="2F5496"/>
              </a:buClr>
              <a:buSzTx/>
              <a:buFont typeface="Arial" panose="020B0604020202020204" pitchFamily="34" charset="0"/>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endParaRPr>
          </a:p>
          <a:p>
            <a:pPr marL="0" marR="0" lvl="0" indent="0" algn="ctr" defTabSz="914400" rtl="0" eaLnBrk="0" fontAlgn="base" latinLnBrk="0" hangingPunct="0">
              <a:lnSpc>
                <a:spcPct val="95000"/>
              </a:lnSpc>
              <a:spcBef>
                <a:spcPts val="600"/>
              </a:spcBef>
              <a:spcAft>
                <a:spcPct val="0"/>
              </a:spcAft>
              <a:buClr>
                <a:srgbClr val="2F5496"/>
              </a:buClr>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Contract No. 80LARC23DA003</a:t>
            </a:r>
          </a:p>
          <a:p>
            <a:pPr marL="0" indent="0">
              <a:buNone/>
            </a:pPr>
            <a:endParaRPr lang="en-US" dirty="0"/>
          </a:p>
        </p:txBody>
      </p:sp>
      <p:sp>
        <p:nvSpPr>
          <p:cNvPr id="7" name="Title 1">
            <a:extLst>
              <a:ext uri="{FF2B5EF4-FFF2-40B4-BE49-F238E27FC236}">
                <a16:creationId xmlns:a16="http://schemas.microsoft.com/office/drawing/2014/main" id="{4A405B06-C9E5-7D60-9302-4107CE88AB21}"/>
              </a:ext>
            </a:extLst>
          </p:cNvPr>
          <p:cNvSpPr>
            <a:spLocks noGrp="1"/>
          </p:cNvSpPr>
          <p:nvPr>
            <p:ph type="title"/>
          </p:nvPr>
        </p:nvSpPr>
        <p:spPr>
          <a:xfrm>
            <a:off x="498475" y="365126"/>
            <a:ext cx="11214100" cy="739774"/>
          </a:xfrm>
        </p:spPr>
        <p:txBody>
          <a:bodyPr/>
          <a:lstStyle/>
          <a:p>
            <a:pPr algn="ctr"/>
            <a:r>
              <a:rPr lang="en-US" b="1" dirty="0"/>
              <a:t>Acknowledgements</a:t>
            </a:r>
          </a:p>
        </p:txBody>
      </p:sp>
    </p:spTree>
    <p:extLst>
      <p:ext uri="{BB962C8B-B14F-4D97-AF65-F5344CB8AC3E}">
        <p14:creationId xmlns:p14="http://schemas.microsoft.com/office/powerpoint/2010/main" val="376462482"/>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CF723-D5E2-2B70-ECBE-B77B9437DA37}"/>
              </a:ext>
            </a:extLst>
          </p:cNvPr>
          <p:cNvSpPr>
            <a:spLocks noGrp="1"/>
          </p:cNvSpPr>
          <p:nvPr>
            <p:ph type="title"/>
          </p:nvPr>
        </p:nvSpPr>
        <p:spPr/>
        <p:txBody>
          <a:bodyPr/>
          <a:lstStyle/>
          <a:p>
            <a:r>
              <a:rPr lang="en-US" b="1" dirty="0"/>
              <a:t>NTP Transient Modeling Capability Motivation</a:t>
            </a:r>
          </a:p>
        </p:txBody>
      </p:sp>
      <p:sp>
        <p:nvSpPr>
          <p:cNvPr id="16" name="Content Placeholder 15">
            <a:extLst>
              <a:ext uri="{FF2B5EF4-FFF2-40B4-BE49-F238E27FC236}">
                <a16:creationId xmlns:a16="http://schemas.microsoft.com/office/drawing/2014/main" id="{3EC599F1-2CCC-06F7-CB99-6944C99CA8C1}"/>
              </a:ext>
            </a:extLst>
          </p:cNvPr>
          <p:cNvSpPr>
            <a:spLocks noGrp="1"/>
          </p:cNvSpPr>
          <p:nvPr>
            <p:ph idx="1"/>
          </p:nvPr>
        </p:nvSpPr>
        <p:spPr>
          <a:xfrm>
            <a:off x="1294646" y="1552319"/>
            <a:ext cx="9868278" cy="4751387"/>
          </a:xfrm>
        </p:spPr>
        <p:txBody>
          <a:bodyPr/>
          <a:lstStyle/>
          <a:p>
            <a:pPr marL="0" indent="0">
              <a:buNone/>
            </a:pPr>
            <a:r>
              <a:rPr lang="en-US" sz="2400" b="1" dirty="0"/>
              <a:t>To inform Operational Effective I</a:t>
            </a:r>
            <a:r>
              <a:rPr lang="en-US" sz="2400" b="1" baseline="-25000" dirty="0"/>
              <a:t>sp</a:t>
            </a:r>
            <a:r>
              <a:rPr lang="en-US" sz="2400" b="1" dirty="0"/>
              <a:t>: </a:t>
            </a:r>
          </a:p>
          <a:p>
            <a:pPr marL="0" indent="0">
              <a:buNone/>
            </a:pPr>
            <a:endParaRPr lang="en-US" sz="2400" b="1" dirty="0"/>
          </a:p>
          <a:p>
            <a:pPr marL="0" indent="0">
              <a:buNone/>
            </a:pPr>
            <a:r>
              <a:rPr lang="en-US" sz="2400" dirty="0"/>
              <a:t>   Transient Rate (K/s or MW/s)</a:t>
            </a:r>
          </a:p>
          <a:p>
            <a:endParaRPr lang="en-US" sz="2400" b="1" dirty="0"/>
          </a:p>
          <a:p>
            <a:pPr marL="0" indent="0">
              <a:buNone/>
            </a:pPr>
            <a:r>
              <a:rPr lang="en-US" sz="2400" dirty="0"/>
              <a:t>         Average Cooldown I</a:t>
            </a:r>
            <a:r>
              <a:rPr lang="en-US" sz="2400" baseline="-25000" dirty="0"/>
              <a:t>sp</a:t>
            </a:r>
          </a:p>
          <a:p>
            <a:endParaRPr lang="en-US" dirty="0"/>
          </a:p>
        </p:txBody>
      </p:sp>
      <p:sp>
        <p:nvSpPr>
          <p:cNvPr id="4" name="Text Placeholder 3">
            <a:extLst>
              <a:ext uri="{FF2B5EF4-FFF2-40B4-BE49-F238E27FC236}">
                <a16:creationId xmlns:a16="http://schemas.microsoft.com/office/drawing/2014/main" id="{40364D6E-30AF-0AC5-0D72-CE8DC658D18B}"/>
              </a:ext>
            </a:extLst>
          </p:cNvPr>
          <p:cNvSpPr>
            <a:spLocks noGrp="1"/>
          </p:cNvSpPr>
          <p:nvPr>
            <p:ph type="body" sz="quarter" idx="10"/>
          </p:nvPr>
        </p:nvSpPr>
        <p:spPr/>
        <p:txBody>
          <a:bodyPr/>
          <a:lstStyle/>
          <a:p>
            <a:r>
              <a:rPr lang="en-US" sz="2000" dirty="0"/>
              <a:t>System-level transient modeling assesses time-dependent KPPs and informs mission design.</a:t>
            </a:r>
          </a:p>
          <a:p>
            <a:endParaRPr lang="en-US" sz="2000" dirty="0"/>
          </a:p>
        </p:txBody>
      </p:sp>
      <p:sp>
        <p:nvSpPr>
          <p:cNvPr id="6" name="TextBox 5">
            <a:extLst>
              <a:ext uri="{FF2B5EF4-FFF2-40B4-BE49-F238E27FC236}">
                <a16:creationId xmlns:a16="http://schemas.microsoft.com/office/drawing/2014/main" id="{46AD9F1F-1C75-0991-B8B7-839E593D33A4}"/>
              </a:ext>
            </a:extLst>
          </p:cNvPr>
          <p:cNvSpPr txBox="1"/>
          <p:nvPr/>
        </p:nvSpPr>
        <p:spPr>
          <a:xfrm>
            <a:off x="6784814" y="2648503"/>
            <a:ext cx="3551262" cy="625828"/>
          </a:xfrm>
          <a:prstGeom prst="rect">
            <a:avLst/>
          </a:prstGeom>
          <a:solidFill>
            <a:srgbClr val="6DB1FF"/>
          </a:solidFill>
          <a:ln>
            <a:solidFill>
              <a:srgbClr val="000000"/>
            </a:solidFill>
          </a:ln>
        </p:spPr>
        <p:txBody>
          <a:bodyPr vert="horz" wrap="square"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rPr>
              <a:t>Fastest Ramps to Full </a:t>
            </a:r>
            <a:r>
              <a:rPr lang="en-US" sz="1600" b="1" dirty="0">
                <a:solidFill>
                  <a:srgbClr val="000000"/>
                </a:solidFill>
                <a:latin typeface="Arial" panose="020B0604020202020204"/>
              </a:rPr>
              <a:t>Power</a:t>
            </a:r>
            <a:endPar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B5429E8E-94E2-09EF-E4C9-D5CB0B4E880B}"/>
              </a:ext>
            </a:extLst>
          </p:cNvPr>
          <p:cNvSpPr txBox="1"/>
          <p:nvPr/>
        </p:nvSpPr>
        <p:spPr>
          <a:xfrm>
            <a:off x="6784814" y="3820483"/>
            <a:ext cx="3551262" cy="625828"/>
          </a:xfrm>
          <a:prstGeom prst="rect">
            <a:avLst/>
          </a:prstGeom>
          <a:solidFill>
            <a:srgbClr val="6DB1FF"/>
          </a:solidFill>
          <a:ln>
            <a:solidFill>
              <a:srgbClr val="000000"/>
            </a:solidFill>
          </a:ln>
        </p:spPr>
        <p:txBody>
          <a:bodyPr vert="horz" wrap="square"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rPr>
              <a:t>Time to Radiative Threshold</a:t>
            </a:r>
          </a:p>
        </p:txBody>
      </p:sp>
      <p:cxnSp>
        <p:nvCxnSpPr>
          <p:cNvPr id="8" name="Straight Arrow Connector 7">
            <a:extLst>
              <a:ext uri="{FF2B5EF4-FFF2-40B4-BE49-F238E27FC236}">
                <a16:creationId xmlns:a16="http://schemas.microsoft.com/office/drawing/2014/main" id="{35D356B7-CA2D-C695-1D67-B3394AFD6166}"/>
              </a:ext>
            </a:extLst>
          </p:cNvPr>
          <p:cNvCxnSpPr>
            <a:cxnSpLocks/>
            <a:endCxn id="6" idx="1"/>
          </p:cNvCxnSpPr>
          <p:nvPr/>
        </p:nvCxnSpPr>
        <p:spPr>
          <a:xfrm>
            <a:off x="5765455" y="2961417"/>
            <a:ext cx="1019359" cy="0"/>
          </a:xfrm>
          <a:prstGeom prst="straightConnector1">
            <a:avLst/>
          </a:prstGeom>
          <a:ln w="28575">
            <a:solidFill>
              <a:srgbClr val="3A414A"/>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A29462A-D39A-AD83-5C96-EF68724F1A3D}"/>
              </a:ext>
            </a:extLst>
          </p:cNvPr>
          <p:cNvCxnSpPr>
            <a:cxnSpLocks/>
          </p:cNvCxnSpPr>
          <p:nvPr/>
        </p:nvCxnSpPr>
        <p:spPr>
          <a:xfrm>
            <a:off x="5756578" y="4129468"/>
            <a:ext cx="1028236" cy="0"/>
          </a:xfrm>
          <a:prstGeom prst="straightConnector1">
            <a:avLst/>
          </a:prstGeom>
          <a:ln w="28575">
            <a:solidFill>
              <a:srgbClr val="3A414A"/>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BC09483-C99A-F8C0-70C2-E4492FF659AC}"/>
              </a:ext>
            </a:extLst>
          </p:cNvPr>
          <p:cNvSpPr txBox="1"/>
          <p:nvPr/>
        </p:nvSpPr>
        <p:spPr>
          <a:xfrm>
            <a:off x="535074" y="4835486"/>
            <a:ext cx="3951201" cy="625828"/>
          </a:xfrm>
          <a:prstGeom prst="rect">
            <a:avLst/>
          </a:prstGeom>
          <a:solidFill>
            <a:srgbClr val="FC9432"/>
          </a:solidFill>
          <a:ln>
            <a:solidFill>
              <a:srgbClr val="000000"/>
            </a:solidFill>
          </a:ln>
        </p:spPr>
        <p:txBody>
          <a:bodyPr vert="horz" wrap="square"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rPr>
              <a:t>Effects of </a:t>
            </a:r>
            <a:r>
              <a:rPr lang="en-US" sz="1600" b="1" dirty="0">
                <a:solidFill>
                  <a:srgbClr val="000000"/>
                </a:solidFill>
                <a:latin typeface="Arial" panose="020B0604020202020204"/>
              </a:rPr>
              <a:t>Instrumentation</a:t>
            </a:r>
            <a:r>
              <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rPr>
              <a:t> and Control (I&amp;C) Limitations on Performance </a:t>
            </a:r>
          </a:p>
        </p:txBody>
      </p:sp>
      <p:sp>
        <p:nvSpPr>
          <p:cNvPr id="11" name="TextBox 10">
            <a:extLst>
              <a:ext uri="{FF2B5EF4-FFF2-40B4-BE49-F238E27FC236}">
                <a16:creationId xmlns:a16="http://schemas.microsoft.com/office/drawing/2014/main" id="{CFDB79DD-0C03-6094-2772-5A485DA7D6BF}"/>
              </a:ext>
            </a:extLst>
          </p:cNvPr>
          <p:cNvSpPr txBox="1"/>
          <p:nvPr/>
        </p:nvSpPr>
        <p:spPr>
          <a:xfrm>
            <a:off x="4772806" y="4835486"/>
            <a:ext cx="3551262" cy="625828"/>
          </a:xfrm>
          <a:prstGeom prst="rect">
            <a:avLst/>
          </a:prstGeom>
          <a:solidFill>
            <a:srgbClr val="FC9432"/>
          </a:solidFill>
          <a:ln>
            <a:solidFill>
              <a:srgbClr val="000000"/>
            </a:solidFill>
          </a:ln>
        </p:spPr>
        <p:txBody>
          <a:bodyPr vert="horz" wrap="square"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rPr>
              <a:t>Off-Nominal Transient </a:t>
            </a:r>
            <a:r>
              <a:rPr lang="en-US" sz="1600" b="1" dirty="0">
                <a:solidFill>
                  <a:srgbClr val="000000"/>
                </a:solidFill>
                <a:latin typeface="Arial" panose="020B0604020202020204"/>
              </a:rPr>
              <a:t>Response</a:t>
            </a:r>
            <a:endPar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63B45AB0-4AFC-6314-28B9-084FDB1273B9}"/>
              </a:ext>
            </a:extLst>
          </p:cNvPr>
          <p:cNvSpPr txBox="1"/>
          <p:nvPr/>
        </p:nvSpPr>
        <p:spPr>
          <a:xfrm>
            <a:off x="6784814" y="1552319"/>
            <a:ext cx="3551262" cy="625827"/>
          </a:xfrm>
          <a:prstGeom prst="rect">
            <a:avLst/>
          </a:prstGeom>
          <a:solidFill>
            <a:srgbClr val="FC9432"/>
          </a:solidFill>
          <a:ln>
            <a:solidFill>
              <a:srgbClr val="000000"/>
            </a:solidFill>
          </a:ln>
        </p:spPr>
        <p:txBody>
          <a:bodyPr vert="horz" wrap="square"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rPr>
              <a:t>Model Capabilities</a:t>
            </a:r>
          </a:p>
        </p:txBody>
      </p:sp>
      <p:sp>
        <p:nvSpPr>
          <p:cNvPr id="13" name="TextBox 12">
            <a:extLst>
              <a:ext uri="{FF2B5EF4-FFF2-40B4-BE49-F238E27FC236}">
                <a16:creationId xmlns:a16="http://schemas.microsoft.com/office/drawing/2014/main" id="{41583EE9-C1BB-EE19-5705-9444A7554C73}"/>
              </a:ext>
            </a:extLst>
          </p:cNvPr>
          <p:cNvSpPr txBox="1"/>
          <p:nvPr/>
        </p:nvSpPr>
        <p:spPr>
          <a:xfrm>
            <a:off x="8610600" y="4835486"/>
            <a:ext cx="3101975" cy="625828"/>
          </a:xfrm>
          <a:prstGeom prst="rect">
            <a:avLst/>
          </a:prstGeom>
          <a:solidFill>
            <a:srgbClr val="FC9432"/>
          </a:solidFill>
          <a:ln>
            <a:solidFill>
              <a:srgbClr val="000000"/>
            </a:solidFill>
          </a:ln>
        </p:spPr>
        <p:txBody>
          <a:bodyPr vert="horz" wrap="square"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rPr>
              <a:t>Uncertainty Analysis</a:t>
            </a:r>
          </a:p>
        </p:txBody>
      </p:sp>
    </p:spTree>
    <p:extLst>
      <p:ext uri="{BB962C8B-B14F-4D97-AF65-F5344CB8AC3E}">
        <p14:creationId xmlns:p14="http://schemas.microsoft.com/office/powerpoint/2010/main" val="11633478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E1DE8-F833-6F6C-A64E-19F209CC4C90}"/>
              </a:ext>
            </a:extLst>
          </p:cNvPr>
          <p:cNvSpPr>
            <a:spLocks noGrp="1"/>
          </p:cNvSpPr>
          <p:nvPr>
            <p:ph type="title"/>
          </p:nvPr>
        </p:nvSpPr>
        <p:spPr/>
        <p:txBody>
          <a:bodyPr/>
          <a:lstStyle/>
          <a:p>
            <a:r>
              <a:rPr lang="en-US" b="1" dirty="0"/>
              <a:t>Reactor Transient Model Use Cases</a:t>
            </a:r>
          </a:p>
        </p:txBody>
      </p:sp>
      <p:sp>
        <p:nvSpPr>
          <p:cNvPr id="4" name="Text Placeholder 3">
            <a:extLst>
              <a:ext uri="{FF2B5EF4-FFF2-40B4-BE49-F238E27FC236}">
                <a16:creationId xmlns:a16="http://schemas.microsoft.com/office/drawing/2014/main" id="{0B94FD42-687E-8F82-5A4F-4D67E44BAE6F}"/>
              </a:ext>
            </a:extLst>
          </p:cNvPr>
          <p:cNvSpPr>
            <a:spLocks noGrp="1"/>
          </p:cNvSpPr>
          <p:nvPr>
            <p:ph type="body" sz="quarter" idx="10"/>
          </p:nvPr>
        </p:nvSpPr>
        <p:spPr/>
        <p:txBody>
          <a:bodyPr/>
          <a:lstStyle/>
          <a:p>
            <a:r>
              <a:rPr lang="en-US" sz="2000" dirty="0"/>
              <a:t>Model determines KPP feasibility and informs requirements to meet on a system-by-system basis.</a:t>
            </a:r>
          </a:p>
          <a:p>
            <a:endParaRPr lang="en-US" dirty="0"/>
          </a:p>
        </p:txBody>
      </p:sp>
      <p:graphicFrame>
        <p:nvGraphicFramePr>
          <p:cNvPr id="5" name="Table 4">
            <a:extLst>
              <a:ext uri="{FF2B5EF4-FFF2-40B4-BE49-F238E27FC236}">
                <a16:creationId xmlns:a16="http://schemas.microsoft.com/office/drawing/2014/main" id="{AB3BF810-B1AD-7CF6-FD45-879311986E38}"/>
              </a:ext>
            </a:extLst>
          </p:cNvPr>
          <p:cNvGraphicFramePr>
            <a:graphicFrameLocks noGrp="1"/>
          </p:cNvGraphicFramePr>
          <p:nvPr>
            <p:extLst>
              <p:ext uri="{D42A27DB-BD31-4B8C-83A1-F6EECF244321}">
                <p14:modId xmlns:p14="http://schemas.microsoft.com/office/powerpoint/2010/main" val="3374404689"/>
              </p:ext>
            </p:extLst>
          </p:nvPr>
        </p:nvGraphicFramePr>
        <p:xfrm>
          <a:off x="1217666" y="1478701"/>
          <a:ext cx="9775716" cy="3840480"/>
        </p:xfrm>
        <a:graphic>
          <a:graphicData uri="http://schemas.openxmlformats.org/drawingml/2006/table">
            <a:tbl>
              <a:tblPr firstRow="1" bandRow="1">
                <a:tableStyleId>{5C22544A-7EE6-4342-B048-85BDC9FD1C3A}</a:tableStyleId>
              </a:tblPr>
              <a:tblGrid>
                <a:gridCol w="2443929">
                  <a:extLst>
                    <a:ext uri="{9D8B030D-6E8A-4147-A177-3AD203B41FA5}">
                      <a16:colId xmlns:a16="http://schemas.microsoft.com/office/drawing/2014/main" val="3421973089"/>
                    </a:ext>
                  </a:extLst>
                </a:gridCol>
                <a:gridCol w="2443929">
                  <a:extLst>
                    <a:ext uri="{9D8B030D-6E8A-4147-A177-3AD203B41FA5}">
                      <a16:colId xmlns:a16="http://schemas.microsoft.com/office/drawing/2014/main" val="3428989434"/>
                    </a:ext>
                  </a:extLst>
                </a:gridCol>
                <a:gridCol w="2443929">
                  <a:extLst>
                    <a:ext uri="{9D8B030D-6E8A-4147-A177-3AD203B41FA5}">
                      <a16:colId xmlns:a16="http://schemas.microsoft.com/office/drawing/2014/main" val="3557961480"/>
                    </a:ext>
                  </a:extLst>
                </a:gridCol>
                <a:gridCol w="2443929">
                  <a:extLst>
                    <a:ext uri="{9D8B030D-6E8A-4147-A177-3AD203B41FA5}">
                      <a16:colId xmlns:a16="http://schemas.microsoft.com/office/drawing/2014/main" val="726338425"/>
                    </a:ext>
                  </a:extLst>
                </a:gridCol>
              </a:tblGrid>
              <a:tr h="168565">
                <a:tc>
                  <a:txBody>
                    <a:bodyPr/>
                    <a:lstStyle/>
                    <a:p>
                      <a:pPr algn="ctr"/>
                      <a:r>
                        <a:rPr lang="en-US" sz="1500" dirty="0">
                          <a:solidFill>
                            <a:schemeClr val="bg1"/>
                          </a:solidFill>
                        </a:rPr>
                        <a:t>Key Performance Parameter</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dirty="0">
                          <a:solidFill>
                            <a:schemeClr val="bg1"/>
                          </a:solidFill>
                        </a:rPr>
                        <a:t>Model Function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dirty="0">
                          <a:solidFill>
                            <a:schemeClr val="bg1"/>
                          </a:solidFill>
                        </a:rPr>
                        <a:t>Subsystem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dirty="0">
                          <a:solidFill>
                            <a:schemeClr val="bg1"/>
                          </a:solidFill>
                        </a:rPr>
                        <a:t>Status</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2424621"/>
                  </a:ext>
                </a:extLst>
              </a:tr>
              <a:tr h="822960">
                <a:tc>
                  <a:txBody>
                    <a:bodyPr/>
                    <a:lstStyle/>
                    <a:p>
                      <a:pPr algn="ctr"/>
                      <a:r>
                        <a:rPr lang="en-US" sz="1500" dirty="0">
                          <a:solidFill>
                            <a:srgbClr val="000000"/>
                          </a:solidFill>
                        </a:rPr>
                        <a:t>Startup Time</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dirty="0">
                          <a:solidFill>
                            <a:srgbClr val="000000"/>
                          </a:solidFill>
                        </a:rPr>
                        <a:t>Steady Ramp Up / Down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dirty="0">
                          <a:solidFill>
                            <a:srgbClr val="000000"/>
                          </a:solidFill>
                        </a:rPr>
                        <a:t>I&amp;C Signal Resolution</a:t>
                      </a:r>
                    </a:p>
                    <a:p>
                      <a:pPr algn="ctr"/>
                      <a:r>
                        <a:rPr lang="en-US" sz="1500" dirty="0">
                          <a:solidFill>
                            <a:srgbClr val="000000"/>
                          </a:solidFill>
                        </a:rPr>
                        <a:t>I&amp;C Signal Delay</a:t>
                      </a:r>
                    </a:p>
                    <a:p>
                      <a:pPr algn="ctr"/>
                      <a:r>
                        <a:rPr lang="en-US" sz="1500" dirty="0">
                          <a:solidFill>
                            <a:srgbClr val="000000"/>
                          </a:solidFill>
                        </a:rPr>
                        <a:t>Control Drum (CD) Speed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sz="1500" dirty="0">
                          <a:solidFill>
                            <a:srgbClr val="000000"/>
                          </a:solidFill>
                        </a:rPr>
                        <a:t>Direct Output of Model</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6142061"/>
                  </a:ext>
                </a:extLst>
              </a:tr>
              <a:tr h="822960">
                <a:tc>
                  <a:txBody>
                    <a:bodyPr/>
                    <a:lstStyle/>
                    <a:p>
                      <a:pPr algn="ctr"/>
                      <a:r>
                        <a:rPr lang="en-US" sz="1500" dirty="0">
                          <a:solidFill>
                            <a:srgbClr val="000000"/>
                          </a:solidFill>
                        </a:rPr>
                        <a:t>Shutdown Time</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dirty="0">
                          <a:solidFill>
                            <a:srgbClr val="000000"/>
                          </a:solidFill>
                        </a:rPr>
                        <a:t>Manual CD Control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dirty="0">
                          <a:solidFill>
                            <a:srgbClr val="000000"/>
                          </a:solidFill>
                        </a:rPr>
                        <a:t>CD Speed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sz="1500" dirty="0">
                          <a:solidFill>
                            <a:srgbClr val="000000"/>
                          </a:solidFill>
                        </a:rPr>
                        <a:t>Informed by Model</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8674955"/>
                  </a:ext>
                </a:extLst>
              </a:tr>
              <a:tr h="822960">
                <a:tc>
                  <a:txBody>
                    <a:bodyPr/>
                    <a:lstStyle/>
                    <a:p>
                      <a:pPr algn="ctr"/>
                      <a:r>
                        <a:rPr lang="en-US" sz="1500" dirty="0">
                          <a:solidFill>
                            <a:srgbClr val="000000"/>
                          </a:solidFill>
                        </a:rPr>
                        <a:t>Cooldown Mass / Impulse</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dirty="0">
                          <a:solidFill>
                            <a:srgbClr val="000000"/>
                          </a:solidFill>
                        </a:rPr>
                        <a:t>Time to Radiative </a:t>
                      </a:r>
                    </a:p>
                    <a:p>
                      <a:pPr algn="ctr"/>
                      <a:r>
                        <a:rPr lang="en-US" sz="1500" dirty="0">
                          <a:solidFill>
                            <a:srgbClr val="000000"/>
                          </a:solidFill>
                        </a:rPr>
                        <a:t>Threshold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dirty="0">
                          <a:solidFill>
                            <a:srgbClr val="000000"/>
                          </a:solidFill>
                        </a:rPr>
                        <a:t>CD Speed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sz="1500" dirty="0">
                          <a:solidFill>
                            <a:srgbClr val="000000"/>
                          </a:solidFill>
                        </a:rPr>
                        <a:t>Direct Output of Model</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1118885"/>
                  </a:ext>
                </a:extLst>
              </a:tr>
              <a:tr h="822960">
                <a:tc>
                  <a:txBody>
                    <a:bodyPr/>
                    <a:lstStyle/>
                    <a:p>
                      <a:pPr algn="ctr"/>
                      <a:r>
                        <a:rPr lang="en-US" sz="1500" dirty="0">
                          <a:solidFill>
                            <a:srgbClr val="000000"/>
                          </a:solidFill>
                        </a:rPr>
                        <a:t>Effective I</a:t>
                      </a:r>
                      <a:r>
                        <a:rPr lang="en-US" sz="1500" baseline="-25000" dirty="0">
                          <a:solidFill>
                            <a:srgbClr val="000000"/>
                          </a:solidFill>
                        </a:rPr>
                        <a:t>sp </a:t>
                      </a:r>
                      <a:r>
                        <a:rPr lang="en-US" sz="1500" baseline="0" dirty="0">
                          <a:solidFill>
                            <a:srgbClr val="000000"/>
                          </a:solidFill>
                        </a:rPr>
                        <a:t> and Thrust</a:t>
                      </a:r>
                      <a:endParaRPr lang="en-US" sz="1500" dirty="0">
                        <a:solidFill>
                          <a:srgbClr val="000000"/>
                        </a:solidFill>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500" dirty="0">
                          <a:solidFill>
                            <a:srgbClr val="000000"/>
                          </a:solidFill>
                        </a:rPr>
                        <a:t>Steady ramp up </a:t>
                      </a:r>
                      <a:r>
                        <a:rPr lang="en-US" sz="1500" dirty="0">
                          <a:solidFill>
                            <a:srgbClr val="000000"/>
                          </a:solidFill>
                          <a:sym typeface="Wingdings" panose="05000000000000000000" pitchFamily="2" charset="2"/>
                        </a:rPr>
                        <a:t> manual CD control</a:t>
                      </a:r>
                      <a:r>
                        <a:rPr lang="en-US" sz="1500" dirty="0">
                          <a:solidFill>
                            <a:srgbClr val="000000"/>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500" dirty="0">
                          <a:solidFill>
                            <a:srgbClr val="000000"/>
                          </a:solidFill>
                        </a:rPr>
                        <a:t>I&amp;C Signal Resolution</a:t>
                      </a:r>
                    </a:p>
                    <a:p>
                      <a:pPr algn="ctr"/>
                      <a:r>
                        <a:rPr lang="en-US" sz="1500" dirty="0">
                          <a:solidFill>
                            <a:srgbClr val="000000"/>
                          </a:solidFill>
                        </a:rPr>
                        <a:t>I&amp;C Signal Delay</a:t>
                      </a:r>
                    </a:p>
                    <a:p>
                      <a:pPr algn="ctr"/>
                      <a:r>
                        <a:rPr lang="en-US" sz="1500" dirty="0">
                          <a:solidFill>
                            <a:srgbClr val="000000"/>
                          </a:solidFill>
                        </a:rPr>
                        <a:t>CD Speed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sz="1500" dirty="0">
                          <a:solidFill>
                            <a:srgbClr val="000000"/>
                          </a:solidFill>
                        </a:rPr>
                        <a:t>Direct Output of Model</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4969270"/>
                  </a:ext>
                </a:extLst>
              </a:tr>
            </a:tbl>
          </a:graphicData>
        </a:graphic>
      </p:graphicFrame>
      <p:sp>
        <p:nvSpPr>
          <p:cNvPr id="6" name="Rectangle 5">
            <a:extLst>
              <a:ext uri="{FF2B5EF4-FFF2-40B4-BE49-F238E27FC236}">
                <a16:creationId xmlns:a16="http://schemas.microsoft.com/office/drawing/2014/main" id="{98F4FE63-EF55-D5B2-5D71-6DA8A0865E05}"/>
              </a:ext>
            </a:extLst>
          </p:cNvPr>
          <p:cNvSpPr/>
          <p:nvPr/>
        </p:nvSpPr>
        <p:spPr>
          <a:xfrm>
            <a:off x="1566698" y="5453270"/>
            <a:ext cx="9077653" cy="5927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b="1" i="1" dirty="0">
                <a:latin typeface="Helvetica" panose="020B0604020202020204" pitchFamily="34" charset="0"/>
                <a:cs typeface="Helvetica" panose="020B0604020202020204" pitchFamily="34" charset="0"/>
              </a:rPr>
              <a:t>Neutronic performance and thermal hydraulic operating conditions of the reactor can be simulated by the model, defining the requirements to achieve given KPPs.</a:t>
            </a:r>
          </a:p>
        </p:txBody>
      </p:sp>
    </p:spTree>
    <p:extLst>
      <p:ext uri="{BB962C8B-B14F-4D97-AF65-F5344CB8AC3E}">
        <p14:creationId xmlns:p14="http://schemas.microsoft.com/office/powerpoint/2010/main" val="299157414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BD588-03F5-168B-02A7-F584CFD23B81}"/>
              </a:ext>
            </a:extLst>
          </p:cNvPr>
          <p:cNvSpPr>
            <a:spLocks noGrp="1"/>
          </p:cNvSpPr>
          <p:nvPr>
            <p:ph type="title"/>
          </p:nvPr>
        </p:nvSpPr>
        <p:spPr/>
        <p:txBody>
          <a:bodyPr/>
          <a:lstStyle/>
          <a:p>
            <a:r>
              <a:rPr lang="en-US" b="1" dirty="0"/>
              <a:t>Background: Reactivity in NTP Systems</a:t>
            </a:r>
          </a:p>
        </p:txBody>
      </p:sp>
      <p:sp>
        <p:nvSpPr>
          <p:cNvPr id="3" name="Content Placeholder 2">
            <a:extLst>
              <a:ext uri="{FF2B5EF4-FFF2-40B4-BE49-F238E27FC236}">
                <a16:creationId xmlns:a16="http://schemas.microsoft.com/office/drawing/2014/main" id="{8FD7E054-C2A2-B62C-3CE5-C3ED0B0999B5}"/>
              </a:ext>
            </a:extLst>
          </p:cNvPr>
          <p:cNvSpPr>
            <a:spLocks noGrp="1"/>
          </p:cNvSpPr>
          <p:nvPr>
            <p:ph idx="1"/>
          </p:nvPr>
        </p:nvSpPr>
        <p:spPr/>
        <p:txBody>
          <a:bodyPr/>
          <a:lstStyle/>
          <a:p>
            <a:pPr marL="0" indent="0" algn="ctr">
              <a:buNone/>
            </a:pPr>
            <a:r>
              <a:rPr lang="en-US" sz="2400" dirty="0"/>
              <a:t>Time-dependent reactivity, 𝜌(𝑡), determines system power response </a:t>
            </a:r>
          </a:p>
          <a:p>
            <a:endParaRPr lang="en-US" dirty="0"/>
          </a:p>
        </p:txBody>
      </p:sp>
      <p:sp>
        <p:nvSpPr>
          <p:cNvPr id="4" name="Text Placeholder 3">
            <a:extLst>
              <a:ext uri="{FF2B5EF4-FFF2-40B4-BE49-F238E27FC236}">
                <a16:creationId xmlns:a16="http://schemas.microsoft.com/office/drawing/2014/main" id="{4D90315F-6DE4-5626-9F62-23E9409EFDE1}"/>
              </a:ext>
            </a:extLst>
          </p:cNvPr>
          <p:cNvSpPr>
            <a:spLocks noGrp="1"/>
          </p:cNvSpPr>
          <p:nvPr>
            <p:ph type="body" sz="quarter" idx="10"/>
          </p:nvPr>
        </p:nvSpPr>
        <p:spPr/>
        <p:txBody>
          <a:bodyPr/>
          <a:lstStyle/>
          <a:p>
            <a:r>
              <a:rPr lang="en-US" sz="2000" dirty="0"/>
              <a:t>Full-system effects directly impact the time-dependent reactivity of the NTP reactor.</a:t>
            </a:r>
          </a:p>
        </p:txBody>
      </p:sp>
      <p:sp>
        <p:nvSpPr>
          <p:cNvPr id="5" name="TextBox 4">
            <a:extLst>
              <a:ext uri="{FF2B5EF4-FFF2-40B4-BE49-F238E27FC236}">
                <a16:creationId xmlns:a16="http://schemas.microsoft.com/office/drawing/2014/main" id="{35B1ABBB-9B17-9450-4194-56F74F21E35B}"/>
              </a:ext>
            </a:extLst>
          </p:cNvPr>
          <p:cNvSpPr txBox="1"/>
          <p:nvPr/>
        </p:nvSpPr>
        <p:spPr>
          <a:xfrm>
            <a:off x="658342" y="2870367"/>
            <a:ext cx="3076365" cy="625827"/>
          </a:xfrm>
          <a:prstGeom prst="rect">
            <a:avLst/>
          </a:prstGeom>
          <a:solidFill>
            <a:srgbClr val="FC9432"/>
          </a:solidFill>
          <a:ln>
            <a:solidFill>
              <a:schemeClr val="bg1"/>
            </a:solidFill>
          </a:ln>
        </p:spPr>
        <p:txBody>
          <a:bodyPr vert="horz" wrap="square"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D3563">
                    <a:lumMod val="50000"/>
                  </a:srgbClr>
                </a:solidFill>
                <a:effectLst/>
                <a:uLnTx/>
                <a:uFillTx/>
                <a:latin typeface="Arial" panose="020B0604020202020204"/>
                <a:ea typeface="+mn-ea"/>
                <a:cs typeface="+mn-cs"/>
              </a:rPr>
              <a:t>Control Drum Position</a:t>
            </a:r>
          </a:p>
        </p:txBody>
      </p:sp>
      <p:sp>
        <p:nvSpPr>
          <p:cNvPr id="6" name="TextBox 5">
            <a:extLst>
              <a:ext uri="{FF2B5EF4-FFF2-40B4-BE49-F238E27FC236}">
                <a16:creationId xmlns:a16="http://schemas.microsoft.com/office/drawing/2014/main" id="{DB8C6DE6-A9C0-F503-7911-58679169EBEF}"/>
              </a:ext>
            </a:extLst>
          </p:cNvPr>
          <p:cNvSpPr txBox="1"/>
          <p:nvPr/>
        </p:nvSpPr>
        <p:spPr>
          <a:xfrm>
            <a:off x="658342" y="3818222"/>
            <a:ext cx="3076365" cy="625827"/>
          </a:xfrm>
          <a:prstGeom prst="rect">
            <a:avLst/>
          </a:prstGeom>
          <a:solidFill>
            <a:srgbClr val="FC9432"/>
          </a:solidFill>
          <a:ln>
            <a:solidFill>
              <a:schemeClr val="bg1"/>
            </a:solidFill>
          </a:ln>
        </p:spPr>
        <p:txBody>
          <a:bodyPr vert="horz" wrap="square"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D3563">
                    <a:lumMod val="50000"/>
                  </a:srgbClr>
                </a:solidFill>
                <a:effectLst/>
                <a:uLnTx/>
                <a:uFillTx/>
                <a:latin typeface="Arial" panose="020B0604020202020204"/>
                <a:ea typeface="+mn-ea"/>
                <a:cs typeface="+mn-cs"/>
              </a:rPr>
              <a:t>Material Temperatures</a:t>
            </a:r>
          </a:p>
        </p:txBody>
      </p:sp>
      <p:sp>
        <p:nvSpPr>
          <p:cNvPr id="7" name="TextBox 6">
            <a:extLst>
              <a:ext uri="{FF2B5EF4-FFF2-40B4-BE49-F238E27FC236}">
                <a16:creationId xmlns:a16="http://schemas.microsoft.com/office/drawing/2014/main" id="{DAEE1A08-7A02-8EAE-C1D1-09234E314272}"/>
              </a:ext>
            </a:extLst>
          </p:cNvPr>
          <p:cNvSpPr txBox="1"/>
          <p:nvPr/>
        </p:nvSpPr>
        <p:spPr>
          <a:xfrm>
            <a:off x="658342" y="4774955"/>
            <a:ext cx="3076365" cy="625827"/>
          </a:xfrm>
          <a:prstGeom prst="rect">
            <a:avLst/>
          </a:prstGeom>
          <a:solidFill>
            <a:srgbClr val="FC9432"/>
          </a:solidFill>
          <a:ln>
            <a:solidFill>
              <a:schemeClr val="bg1"/>
            </a:solidFill>
          </a:ln>
        </p:spPr>
        <p:txBody>
          <a:bodyPr vert="horz" wrap="square"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D3563">
                    <a:lumMod val="50000"/>
                  </a:srgbClr>
                </a:solidFill>
                <a:effectLst/>
                <a:uLnTx/>
                <a:uFillTx/>
                <a:latin typeface="Arial" panose="020B0604020202020204"/>
                <a:ea typeface="+mn-ea"/>
                <a:cs typeface="+mn-cs"/>
              </a:rPr>
              <a:t>Propellant Density</a:t>
            </a:r>
          </a:p>
        </p:txBody>
      </p:sp>
      <p:sp>
        <p:nvSpPr>
          <p:cNvPr id="8" name="TextBox 7">
            <a:extLst>
              <a:ext uri="{FF2B5EF4-FFF2-40B4-BE49-F238E27FC236}">
                <a16:creationId xmlns:a16="http://schemas.microsoft.com/office/drawing/2014/main" id="{7E45344A-22E2-4721-5CE0-DD607E478DC6}"/>
              </a:ext>
            </a:extLst>
          </p:cNvPr>
          <p:cNvSpPr txBox="1"/>
          <p:nvPr/>
        </p:nvSpPr>
        <p:spPr>
          <a:xfrm>
            <a:off x="658342" y="2045181"/>
            <a:ext cx="3076365" cy="625828"/>
          </a:xfrm>
          <a:prstGeom prst="rect">
            <a:avLst/>
          </a:prstGeom>
          <a:solidFill>
            <a:srgbClr val="6DB1FF"/>
          </a:solidFill>
          <a:ln>
            <a:noFill/>
          </a:ln>
        </p:spPr>
        <p:txBody>
          <a:bodyPr vert="horz" wrap="square"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rPr>
              <a:t>Influences on Reactivity</a:t>
            </a:r>
          </a:p>
        </p:txBody>
      </p:sp>
      <p:sp>
        <p:nvSpPr>
          <p:cNvPr id="9" name="TextBox 8">
            <a:extLst>
              <a:ext uri="{FF2B5EF4-FFF2-40B4-BE49-F238E27FC236}">
                <a16:creationId xmlns:a16="http://schemas.microsoft.com/office/drawing/2014/main" id="{0DD47A3E-1A61-7AF6-8870-9F93A18F577B}"/>
              </a:ext>
            </a:extLst>
          </p:cNvPr>
          <p:cNvSpPr txBox="1"/>
          <p:nvPr/>
        </p:nvSpPr>
        <p:spPr>
          <a:xfrm>
            <a:off x="4082428" y="3284821"/>
            <a:ext cx="3551262" cy="1490134"/>
          </a:xfrm>
          <a:prstGeom prst="rect">
            <a:avLst/>
          </a:prstGeom>
          <a:solidFill>
            <a:schemeClr val="bg1"/>
          </a:solidFill>
          <a:ln w="28575">
            <a:solidFill>
              <a:schemeClr val="tx1"/>
            </a:solidFill>
          </a:ln>
        </p:spPr>
        <p:txBody>
          <a:bodyPr vert="horz" wrap="square" lIns="91440" tIns="45720" rIns="91440" bIns="45720" rtlCol="0" anchor="ctr">
            <a:normAutofit lnSpcReduction="10000"/>
          </a:bodyPr>
          <a:lstStyle/>
          <a:p>
            <a:pPr marR="0" lvl="0" algn="ctr" defTabSz="914400" rtl="0" eaLnBrk="1" fontAlgn="auto" latinLnBrk="0" hangingPunct="1">
              <a:lnSpc>
                <a:spcPct val="150000"/>
              </a:lnSpc>
              <a:spcBef>
                <a:spcPts val="0"/>
              </a:spcBef>
              <a:spcAft>
                <a:spcPts val="0"/>
              </a:spcAft>
              <a:buClrTx/>
              <a:buSzTx/>
              <a:tabLst/>
              <a:defRPr/>
            </a:pPr>
            <a:r>
              <a:rPr kumimoji="0" lang="en-US" sz="1600" b="0" i="0" u="sng" strike="noStrike" kern="1200" cap="none" spc="0" normalizeH="0" baseline="0" noProof="0" dirty="0">
                <a:ln>
                  <a:noFill/>
                </a:ln>
                <a:solidFill>
                  <a:srgbClr val="1D3563">
                    <a:lumMod val="50000"/>
                  </a:srgbClr>
                </a:solidFill>
                <a:effectLst/>
                <a:uLnTx/>
                <a:uFillTx/>
                <a:latin typeface="Arial" panose="020B0604020202020204"/>
                <a:ea typeface="+mn-ea"/>
                <a:cs typeface="+mn-cs"/>
              </a:rPr>
              <a:t>Changes to Reaction Probabilities</a:t>
            </a:r>
          </a:p>
          <a:p>
            <a:pPr algn="ctr" eaLnBrk="1" fontAlgn="auto" hangingPunct="1">
              <a:lnSpc>
                <a:spcPct val="150000"/>
              </a:lnSpc>
              <a:spcBef>
                <a:spcPts val="0"/>
              </a:spcBef>
              <a:spcAft>
                <a:spcPts val="0"/>
              </a:spcAft>
              <a:defRPr/>
            </a:pPr>
            <a:r>
              <a:rPr kumimoji="0" lang="en-US" sz="1600" b="0" i="0" u="none" strike="noStrike" kern="1200" cap="none" spc="0" normalizeH="0" baseline="0" noProof="0" dirty="0">
                <a:ln>
                  <a:noFill/>
                </a:ln>
                <a:solidFill>
                  <a:srgbClr val="1D3563">
                    <a:lumMod val="50000"/>
                  </a:srgbClr>
                </a:solidFill>
                <a:effectLst/>
                <a:uLnTx/>
                <a:uFillTx/>
                <a:latin typeface="Arial" panose="020B0604020202020204"/>
                <a:ea typeface="+mn-ea"/>
                <a:cs typeface="+mn-cs"/>
              </a:rPr>
              <a:t>Neutron Capture</a:t>
            </a:r>
          </a:p>
          <a:p>
            <a:pPr algn="ctr" eaLnBrk="1" fontAlgn="auto" hangingPunct="1">
              <a:lnSpc>
                <a:spcPct val="150000"/>
              </a:lnSpc>
              <a:spcBef>
                <a:spcPts val="0"/>
              </a:spcBef>
              <a:spcAft>
                <a:spcPts val="0"/>
              </a:spcAft>
              <a:defRPr/>
            </a:pPr>
            <a:r>
              <a:rPr kumimoji="0" lang="en-US" sz="1600" b="0" i="0" u="none" strike="noStrike" kern="1200" cap="none" spc="0" normalizeH="0" baseline="0" noProof="0" dirty="0">
                <a:ln>
                  <a:noFill/>
                </a:ln>
                <a:solidFill>
                  <a:srgbClr val="1D3563">
                    <a:lumMod val="50000"/>
                  </a:srgbClr>
                </a:solidFill>
                <a:effectLst/>
                <a:uLnTx/>
                <a:uFillTx/>
                <a:latin typeface="Arial" panose="020B0604020202020204"/>
                <a:ea typeface="+mn-ea"/>
                <a:cs typeface="+mn-cs"/>
              </a:rPr>
              <a:t>Fission</a:t>
            </a:r>
          </a:p>
          <a:p>
            <a:pPr algn="ctr" eaLnBrk="1" fontAlgn="auto" hangingPunct="1">
              <a:lnSpc>
                <a:spcPct val="150000"/>
              </a:lnSpc>
              <a:spcBef>
                <a:spcPts val="0"/>
              </a:spcBef>
              <a:spcAft>
                <a:spcPts val="0"/>
              </a:spcAft>
              <a:defRPr/>
            </a:pPr>
            <a:r>
              <a:rPr kumimoji="0" lang="en-US" sz="1600" b="0" i="0" u="none" strike="noStrike" kern="1200" cap="none" spc="0" normalizeH="0" baseline="0" noProof="0" dirty="0">
                <a:ln>
                  <a:noFill/>
                </a:ln>
                <a:solidFill>
                  <a:srgbClr val="1D3563">
                    <a:lumMod val="50000"/>
                  </a:srgbClr>
                </a:solidFill>
                <a:effectLst/>
                <a:uLnTx/>
                <a:uFillTx/>
                <a:latin typeface="Arial" panose="020B0604020202020204"/>
                <a:ea typeface="+mn-ea"/>
                <a:cs typeface="+mn-cs"/>
              </a:rPr>
              <a:t>Scattering (Moderation)</a:t>
            </a:r>
          </a:p>
        </p:txBody>
      </p:sp>
      <p:sp>
        <p:nvSpPr>
          <p:cNvPr id="10" name="TextBox 9">
            <a:extLst>
              <a:ext uri="{FF2B5EF4-FFF2-40B4-BE49-F238E27FC236}">
                <a16:creationId xmlns:a16="http://schemas.microsoft.com/office/drawing/2014/main" id="{322A7A83-6347-4C25-0571-F8218D5D0C30}"/>
              </a:ext>
            </a:extLst>
          </p:cNvPr>
          <p:cNvSpPr txBox="1"/>
          <p:nvPr/>
        </p:nvSpPr>
        <p:spPr>
          <a:xfrm>
            <a:off x="4082428" y="2045181"/>
            <a:ext cx="3551262" cy="625828"/>
          </a:xfrm>
          <a:prstGeom prst="rect">
            <a:avLst/>
          </a:prstGeom>
          <a:solidFill>
            <a:srgbClr val="6DB1FF"/>
          </a:solidFill>
          <a:ln>
            <a:noFill/>
          </a:ln>
        </p:spPr>
        <p:txBody>
          <a:bodyPr vert="horz" wrap="square"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rPr>
              <a:t>Reaction Rate Effects</a:t>
            </a:r>
          </a:p>
        </p:txBody>
      </p:sp>
      <p:sp>
        <p:nvSpPr>
          <p:cNvPr id="11" name="TextBox 10">
            <a:extLst>
              <a:ext uri="{FF2B5EF4-FFF2-40B4-BE49-F238E27FC236}">
                <a16:creationId xmlns:a16="http://schemas.microsoft.com/office/drawing/2014/main" id="{7BAAC6F0-4CC7-1F16-2887-1AA46491094B}"/>
              </a:ext>
            </a:extLst>
          </p:cNvPr>
          <p:cNvSpPr txBox="1"/>
          <p:nvPr/>
        </p:nvSpPr>
        <p:spPr>
          <a:xfrm>
            <a:off x="8002138" y="2045181"/>
            <a:ext cx="3551262" cy="625828"/>
          </a:xfrm>
          <a:prstGeom prst="rect">
            <a:avLst/>
          </a:prstGeom>
          <a:solidFill>
            <a:srgbClr val="6DB1FF"/>
          </a:solidFill>
          <a:ln>
            <a:noFill/>
          </a:ln>
        </p:spPr>
        <p:txBody>
          <a:bodyPr vert="horz" wrap="square"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rPr>
              <a:t>Total Reactivity</a:t>
            </a:r>
          </a:p>
        </p:txBody>
      </p:sp>
      <p:pic>
        <p:nvPicPr>
          <p:cNvPr id="12" name="Picture 11">
            <a:extLst>
              <a:ext uri="{FF2B5EF4-FFF2-40B4-BE49-F238E27FC236}">
                <a16:creationId xmlns:a16="http://schemas.microsoft.com/office/drawing/2014/main" id="{904B06C5-85A8-5EAC-6621-378CA7C80AD1}"/>
              </a:ext>
            </a:extLst>
          </p:cNvPr>
          <p:cNvPicPr>
            <a:picLocks noChangeAspect="1"/>
          </p:cNvPicPr>
          <p:nvPr/>
        </p:nvPicPr>
        <p:blipFill rotWithShape="1">
          <a:blip r:embed="rId3"/>
          <a:srcRect t="4765" b="12595"/>
          <a:stretch/>
        </p:blipFill>
        <p:spPr>
          <a:xfrm>
            <a:off x="8328218" y="4191011"/>
            <a:ext cx="2857647" cy="763567"/>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ACDD6B6-D29F-0C03-D033-FFCF15569709}"/>
                  </a:ext>
                </a:extLst>
              </p:cNvPr>
              <p:cNvSpPr txBox="1"/>
              <p:nvPr/>
            </p:nvSpPr>
            <p:spPr>
              <a:xfrm>
                <a:off x="8002138" y="2679173"/>
                <a:ext cx="3551262" cy="1490134"/>
              </a:xfrm>
              <a:prstGeom prst="rect">
                <a:avLst/>
              </a:prstGeom>
              <a:solidFill>
                <a:schemeClr val="bg1"/>
              </a:solidFill>
              <a:ln>
                <a:noFill/>
              </a:ln>
            </p:spPr>
            <p:txBody>
              <a:bodyPr vert="horz" wrap="square" lIns="91440" tIns="45720" rIns="91440" bIns="45720" rtlCol="0" anchor="ctr">
                <a:norm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D3563">
                        <a:lumMod val="50000"/>
                      </a:srgbClr>
                    </a:solidFill>
                    <a:effectLst/>
                    <a:uLnTx/>
                    <a:uFillTx/>
                    <a:latin typeface="Arial" panose="020B0604020202020204"/>
                    <a:ea typeface="+mn-ea"/>
                    <a:cs typeface="+mn-cs"/>
                  </a:rPr>
                  <a:t>For the sum of component effects (</a:t>
                </a:r>
                <a14:m>
                  <m:oMath xmlns:m="http://schemas.openxmlformats.org/officeDocument/2006/math">
                    <m:sSub>
                      <m:sSubPr>
                        <m:ctrlPr>
                          <a:rPr kumimoji="0" lang="en-US" sz="1400" b="0" i="1" u="none" strike="noStrike" kern="1200" cap="none" spc="0" normalizeH="0" baseline="0" noProof="0" smtClean="0">
                            <a:ln>
                              <a:noFill/>
                            </a:ln>
                            <a:solidFill>
                              <a:srgbClr val="1D3563">
                                <a:lumMod val="50000"/>
                              </a:srgbClr>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srgbClr val="1D3563">
                                <a:lumMod val="50000"/>
                              </a:srgbClr>
                            </a:solidFill>
                            <a:effectLst/>
                            <a:uLnTx/>
                            <a:uFillTx/>
                            <a:latin typeface="Cambria Math" panose="02040503050406030204" pitchFamily="18" charset="0"/>
                            <a:ea typeface="+mn-ea"/>
                            <a:cs typeface="+mn-cs"/>
                          </a:rPr>
                          <m:t>𝐸</m:t>
                        </m:r>
                      </m:e>
                      <m:sub>
                        <m:r>
                          <a:rPr kumimoji="0" lang="en-US" sz="1400" b="0" i="1" u="none" strike="noStrike" kern="1200" cap="none" spc="0" normalizeH="0" baseline="0" noProof="0" smtClean="0">
                            <a:ln>
                              <a:noFill/>
                            </a:ln>
                            <a:solidFill>
                              <a:srgbClr val="1D3563">
                                <a:lumMod val="50000"/>
                              </a:srgbClr>
                            </a:solidFill>
                            <a:effectLst/>
                            <a:uLnTx/>
                            <a:uFillTx/>
                            <a:latin typeface="Cambria Math" panose="02040503050406030204" pitchFamily="18" charset="0"/>
                            <a:ea typeface="+mn-ea"/>
                            <a:cs typeface="+mn-cs"/>
                          </a:rPr>
                          <m:t>𝑐</m:t>
                        </m:r>
                      </m:sub>
                    </m:sSub>
                  </m:oMath>
                </a14:m>
                <a:r>
                  <a:rPr kumimoji="0" lang="en-US" sz="1400" b="0" i="0" u="none" strike="noStrike" kern="1200" cap="none" spc="0" normalizeH="0" baseline="0" noProof="0" dirty="0">
                    <a:ln>
                      <a:noFill/>
                    </a:ln>
                    <a:solidFill>
                      <a:srgbClr val="1D3563">
                        <a:lumMod val="50000"/>
                      </a:srgbClr>
                    </a:solidFill>
                    <a:effectLst/>
                    <a:uLnTx/>
                    <a:uFillTx/>
                    <a:latin typeface="Arial" panose="020B0604020202020204"/>
                    <a:ea typeface="+mn-ea"/>
                    <a:cs typeface="+mn-cs"/>
                  </a:rPr>
                  <a:t>) dependent on system power </a:t>
                </a:r>
                <a14:m>
                  <m:oMath xmlns:m="http://schemas.openxmlformats.org/officeDocument/2006/math">
                    <m:acc>
                      <m:accPr>
                        <m:chr m:val="̇"/>
                        <m:ctrlPr>
                          <a:rPr kumimoji="0" lang="en-US" sz="1400" b="0" i="1" u="none" strike="noStrike" kern="1200" cap="none" spc="0" normalizeH="0" baseline="0" noProof="0" smtClean="0">
                            <a:ln>
                              <a:noFill/>
                            </a:ln>
                            <a:solidFill>
                              <a:srgbClr val="1D3563">
                                <a:lumMod val="50000"/>
                              </a:srgbClr>
                            </a:solidFill>
                            <a:effectLst/>
                            <a:uLnTx/>
                            <a:uFillTx/>
                            <a:latin typeface="Cambria Math" panose="02040503050406030204" pitchFamily="18" charset="0"/>
                            <a:ea typeface="+mn-ea"/>
                            <a:cs typeface="+mn-cs"/>
                          </a:rPr>
                        </m:ctrlPr>
                      </m:accPr>
                      <m:e>
                        <m:r>
                          <a:rPr kumimoji="0" lang="en-US" sz="1400" b="0" i="1" u="none" strike="noStrike" kern="1200" cap="none" spc="0" normalizeH="0" baseline="0" noProof="0" smtClean="0">
                            <a:ln>
                              <a:noFill/>
                            </a:ln>
                            <a:solidFill>
                              <a:srgbClr val="1D3563">
                                <a:lumMod val="50000"/>
                              </a:srgbClr>
                            </a:solidFill>
                            <a:effectLst/>
                            <a:uLnTx/>
                            <a:uFillTx/>
                            <a:latin typeface="Cambria Math" panose="02040503050406030204" pitchFamily="18" charset="0"/>
                            <a:ea typeface="+mn-ea"/>
                            <a:cs typeface="+mn-cs"/>
                          </a:rPr>
                          <m:t>(</m:t>
                        </m:r>
                        <m:r>
                          <a:rPr kumimoji="0" lang="en-US" sz="1400" b="0" i="1" u="none" strike="noStrike" kern="1200" cap="none" spc="0" normalizeH="0" baseline="0" noProof="0" smtClean="0">
                            <a:ln>
                              <a:noFill/>
                            </a:ln>
                            <a:solidFill>
                              <a:srgbClr val="1D3563">
                                <a:lumMod val="50000"/>
                              </a:srgbClr>
                            </a:solidFill>
                            <a:effectLst/>
                            <a:uLnTx/>
                            <a:uFillTx/>
                            <a:latin typeface="Cambria Math" panose="02040503050406030204" pitchFamily="18" charset="0"/>
                            <a:ea typeface="+mn-ea"/>
                            <a:cs typeface="+mn-cs"/>
                          </a:rPr>
                          <m:t>𝑄</m:t>
                        </m:r>
                        <m:r>
                          <a:rPr kumimoji="0" lang="en-US" sz="1400" b="0" i="1" u="none" strike="noStrike" kern="1200" cap="none" spc="0" normalizeH="0" baseline="0" noProof="0" smtClean="0">
                            <a:ln>
                              <a:noFill/>
                            </a:ln>
                            <a:solidFill>
                              <a:srgbClr val="1D3563">
                                <a:lumMod val="50000"/>
                              </a:srgbClr>
                            </a:solidFill>
                            <a:effectLst/>
                            <a:uLnTx/>
                            <a:uFillTx/>
                            <a:latin typeface="Cambria Math" panose="02040503050406030204" pitchFamily="18" charset="0"/>
                            <a:ea typeface="+mn-ea"/>
                            <a:cs typeface="+mn-cs"/>
                          </a:rPr>
                          <m:t>)</m:t>
                        </m:r>
                      </m:e>
                    </m:acc>
                  </m:oMath>
                </a14:m>
                <a:r>
                  <a:rPr kumimoji="0" lang="en-US" sz="1400" b="0" i="0" u="none" strike="noStrike" kern="1200" cap="none" spc="0" normalizeH="0" baseline="0" noProof="0" dirty="0">
                    <a:ln>
                      <a:noFill/>
                    </a:ln>
                    <a:solidFill>
                      <a:srgbClr val="1D3563">
                        <a:lumMod val="50000"/>
                      </a:srgbClr>
                    </a:solidFill>
                    <a:effectLst/>
                    <a:uLnTx/>
                    <a:uFillTx/>
                    <a:latin typeface="Arial" panose="020B0604020202020204"/>
                    <a:ea typeface="+mn-ea"/>
                    <a:cs typeface="+mn-cs"/>
                  </a:rPr>
                  <a:t>, the rate of change of feedback reactivity with respect to time is:</a:t>
                </a:r>
              </a:p>
            </p:txBody>
          </p:sp>
        </mc:Choice>
        <mc:Fallback xmlns="">
          <p:sp>
            <p:nvSpPr>
              <p:cNvPr id="13" name="TextBox 12">
                <a:extLst>
                  <a:ext uri="{FF2B5EF4-FFF2-40B4-BE49-F238E27FC236}">
                    <a16:creationId xmlns:a16="http://schemas.microsoft.com/office/drawing/2014/main" id="{0ACDD6B6-D29F-0C03-D033-FFCF15569709}"/>
                  </a:ext>
                </a:extLst>
              </p:cNvPr>
              <p:cNvSpPr txBox="1">
                <a:spLocks noRot="1" noChangeAspect="1" noMove="1" noResize="1" noEditPoints="1" noAdjustHandles="1" noChangeArrowheads="1" noChangeShapeType="1" noTextEdit="1"/>
              </p:cNvSpPr>
              <p:nvPr/>
            </p:nvSpPr>
            <p:spPr>
              <a:xfrm>
                <a:off x="8002138" y="2679173"/>
                <a:ext cx="3551262" cy="1490134"/>
              </a:xfrm>
              <a:prstGeom prst="rect">
                <a:avLst/>
              </a:prstGeom>
              <a:blipFill>
                <a:blip r:embed="rId4"/>
                <a:stretch>
                  <a:fillRect l="-515" r="-515"/>
                </a:stretch>
              </a:blipFill>
              <a:ln>
                <a:noFill/>
              </a:ln>
            </p:spPr>
            <p:txBody>
              <a:bodyPr/>
              <a:lstStyle/>
              <a:p>
                <a:r>
                  <a:rPr lang="en-US">
                    <a:noFill/>
                  </a:rPr>
                  <a:t> </a:t>
                </a:r>
              </a:p>
            </p:txBody>
          </p:sp>
        </mc:Fallback>
      </mc:AlternateContent>
      <p:sp>
        <p:nvSpPr>
          <p:cNvPr id="14" name="TextBox 13">
            <a:extLst>
              <a:ext uri="{FF2B5EF4-FFF2-40B4-BE49-F238E27FC236}">
                <a16:creationId xmlns:a16="http://schemas.microsoft.com/office/drawing/2014/main" id="{454A7CDD-858E-995F-E7D7-86371D2D2FB9}"/>
              </a:ext>
            </a:extLst>
          </p:cNvPr>
          <p:cNvSpPr txBox="1"/>
          <p:nvPr/>
        </p:nvSpPr>
        <p:spPr>
          <a:xfrm>
            <a:off x="8002138" y="4893483"/>
            <a:ext cx="3551262" cy="1032654"/>
          </a:xfrm>
          <a:prstGeom prst="rect">
            <a:avLst/>
          </a:prstGeom>
          <a:noFill/>
          <a:ln>
            <a:noFill/>
          </a:ln>
        </p:spPr>
        <p:txBody>
          <a:bodyPr vert="horz" wrap="square" lIns="91440" tIns="45720" rIns="91440" bIns="45720" rtlCol="0" anchor="ctr">
            <a:norm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D3563">
                    <a:lumMod val="50000"/>
                  </a:srgbClr>
                </a:solidFill>
                <a:effectLst/>
                <a:uLnTx/>
                <a:uFillTx/>
                <a:latin typeface="Arial" panose="020B0604020202020204"/>
                <a:ea typeface="+mn-ea"/>
                <a:cs typeface="+mn-cs"/>
              </a:rPr>
              <a:t>This is integrated over each time step to continuously evaluate feedback reactivity with respect to full-system effects.</a:t>
            </a:r>
          </a:p>
        </p:txBody>
      </p:sp>
      <p:cxnSp>
        <p:nvCxnSpPr>
          <p:cNvPr id="15" name="Straight Arrow Connector 14">
            <a:extLst>
              <a:ext uri="{FF2B5EF4-FFF2-40B4-BE49-F238E27FC236}">
                <a16:creationId xmlns:a16="http://schemas.microsoft.com/office/drawing/2014/main" id="{ADEEA0E8-5CAE-0755-E7AB-502021E09669}"/>
              </a:ext>
            </a:extLst>
          </p:cNvPr>
          <p:cNvCxnSpPr>
            <a:cxnSpLocks/>
            <a:stCxn id="8" idx="3"/>
            <a:endCxn id="10" idx="1"/>
          </p:cNvCxnSpPr>
          <p:nvPr/>
        </p:nvCxnSpPr>
        <p:spPr>
          <a:xfrm>
            <a:off x="3734707" y="2358095"/>
            <a:ext cx="347721" cy="0"/>
          </a:xfrm>
          <a:prstGeom prst="straightConnector1">
            <a:avLst/>
          </a:prstGeom>
          <a:ln w="28575">
            <a:solidFill>
              <a:srgbClr val="3A414A"/>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7F5786B-8417-C094-6B43-58908CF1A803}"/>
              </a:ext>
            </a:extLst>
          </p:cNvPr>
          <p:cNvCxnSpPr>
            <a:cxnSpLocks/>
            <a:stCxn id="10" idx="3"/>
            <a:endCxn id="11" idx="1"/>
          </p:cNvCxnSpPr>
          <p:nvPr/>
        </p:nvCxnSpPr>
        <p:spPr>
          <a:xfrm>
            <a:off x="7633690" y="2358095"/>
            <a:ext cx="368448" cy="0"/>
          </a:xfrm>
          <a:prstGeom prst="straightConnector1">
            <a:avLst/>
          </a:prstGeom>
          <a:ln w="28575">
            <a:solidFill>
              <a:srgbClr val="3A414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6211617"/>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32484-83B7-A399-47D6-5FB376AD1890}"/>
              </a:ext>
            </a:extLst>
          </p:cNvPr>
          <p:cNvSpPr>
            <a:spLocks noGrp="1"/>
          </p:cNvSpPr>
          <p:nvPr>
            <p:ph type="title"/>
          </p:nvPr>
        </p:nvSpPr>
        <p:spPr/>
        <p:txBody>
          <a:bodyPr/>
          <a:lstStyle/>
          <a:p>
            <a:r>
              <a:rPr lang="en-US" b="1" dirty="0"/>
              <a:t>Overview: PRK-based Transient Model</a:t>
            </a:r>
          </a:p>
        </p:txBody>
      </p:sp>
      <p:sp>
        <p:nvSpPr>
          <p:cNvPr id="4" name="Text Placeholder 3">
            <a:extLst>
              <a:ext uri="{FF2B5EF4-FFF2-40B4-BE49-F238E27FC236}">
                <a16:creationId xmlns:a16="http://schemas.microsoft.com/office/drawing/2014/main" id="{6E049F10-017A-0AF2-C38F-A6B573A16534}"/>
              </a:ext>
            </a:extLst>
          </p:cNvPr>
          <p:cNvSpPr>
            <a:spLocks noGrp="1"/>
          </p:cNvSpPr>
          <p:nvPr>
            <p:ph type="body" sz="quarter" idx="10"/>
          </p:nvPr>
        </p:nvSpPr>
        <p:spPr/>
        <p:txBody>
          <a:bodyPr/>
          <a:lstStyle/>
          <a:p>
            <a:r>
              <a:rPr lang="en-US" sz="2000" dirty="0"/>
              <a:t>A point reactor kinetics (PRK) methodology is developed to inform engine transient modeling.</a:t>
            </a:r>
          </a:p>
        </p:txBody>
      </p:sp>
      <p:pic>
        <p:nvPicPr>
          <p:cNvPr id="5" name="Content Placeholder 8">
            <a:extLst>
              <a:ext uri="{FF2B5EF4-FFF2-40B4-BE49-F238E27FC236}">
                <a16:creationId xmlns:a16="http://schemas.microsoft.com/office/drawing/2014/main" id="{34E86312-23E8-1634-1EDF-8384E6050BF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bwMode="auto">
          <a:xfrm>
            <a:off x="603968" y="1641058"/>
            <a:ext cx="10984063" cy="357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328B8318-772B-FC72-FD1F-3387E7D85761}"/>
              </a:ext>
            </a:extLst>
          </p:cNvPr>
          <p:cNvSpPr/>
          <p:nvPr/>
        </p:nvSpPr>
        <p:spPr>
          <a:xfrm>
            <a:off x="1566698" y="5356631"/>
            <a:ext cx="9077653" cy="5927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b="1" i="1" dirty="0">
                <a:latin typeface="Helvetica" panose="020B0604020202020204" pitchFamily="34" charset="0"/>
                <a:cs typeface="Helvetica" panose="020B0604020202020204" pitchFamily="34" charset="0"/>
              </a:rPr>
              <a:t>Coupling of a Monte Carlo neutronics software with quasi-static state points allows for usage of the PRK to simulate engine performance for all proposed operating modes.</a:t>
            </a:r>
          </a:p>
        </p:txBody>
      </p:sp>
    </p:spTree>
    <p:extLst>
      <p:ext uri="{BB962C8B-B14F-4D97-AF65-F5344CB8AC3E}">
        <p14:creationId xmlns:p14="http://schemas.microsoft.com/office/powerpoint/2010/main" val="1237259151"/>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4FD0D-1528-A310-5D4D-AD3195154C3E}"/>
              </a:ext>
            </a:extLst>
          </p:cNvPr>
          <p:cNvSpPr>
            <a:spLocks noGrp="1"/>
          </p:cNvSpPr>
          <p:nvPr>
            <p:ph type="title"/>
          </p:nvPr>
        </p:nvSpPr>
        <p:spPr/>
        <p:txBody>
          <a:bodyPr/>
          <a:lstStyle/>
          <a:p>
            <a:r>
              <a:rPr lang="en-US" b="1" dirty="0"/>
              <a:t>Stage 1: OpenMC Kinetics Data Generation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82AE28C-0BD5-05F5-CED1-EB013B3CEA24}"/>
                  </a:ext>
                </a:extLst>
              </p:cNvPr>
              <p:cNvSpPr>
                <a:spLocks noGrp="1"/>
              </p:cNvSpPr>
              <p:nvPr>
                <p:ph idx="1"/>
              </p:nvPr>
            </p:nvSpPr>
            <p:spPr/>
            <p:txBody>
              <a:bodyPr/>
              <a:lstStyle/>
              <a:p>
                <a:pPr marL="0" marR="0" lvl="0" indent="0" algn="l" defTabSz="912813" rtl="0" eaLnBrk="1" fontAlgn="base" latinLnBrk="0" hangingPunct="1">
                  <a:lnSpc>
                    <a:spcPct val="100000"/>
                  </a:lnSpc>
                  <a:spcBef>
                    <a:spcPts val="1000"/>
                  </a:spcBef>
                  <a:spcAft>
                    <a:spcPct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D1D3D4">
                        <a:lumMod val="10000"/>
                      </a:srgbClr>
                    </a:solidFill>
                    <a:effectLst/>
                    <a:uLnTx/>
                    <a:uFillTx/>
                    <a:latin typeface="Helvetica" pitchFamily="2" charset="0"/>
                    <a:cs typeface="Calibri" panose="020F0502020204030204" pitchFamily="34" charset="0"/>
                  </a:rPr>
                  <a:t>Single-call script runs ~350 OpenMC cases of a given reactor model to generate:</a:t>
                </a:r>
              </a:p>
              <a:p>
                <a:pPr marL="227013" marR="0" lvl="0" indent="-227013" algn="l" defTabSz="912813" rtl="0" eaLnBrk="1" fontAlgn="base" latinLnBrk="0" hangingPunct="1">
                  <a:lnSpc>
                    <a:spcPct val="100000"/>
                  </a:lnSpc>
                  <a:spcBef>
                    <a:spcPts val="1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D1D3D4">
                        <a:lumMod val="10000"/>
                      </a:srgbClr>
                    </a:solidFill>
                    <a:effectLst/>
                    <a:uLnTx/>
                    <a:uFillTx/>
                    <a:latin typeface="Helvetica" pitchFamily="2" charset="0"/>
                    <a:cs typeface="Calibri" panose="020F0502020204030204" pitchFamily="34" charset="0"/>
                  </a:rPr>
                  <a:t>Tabulated data of reactivity vs. 8 different individually perturbed feedback effects and CD position</a:t>
                </a:r>
              </a:p>
              <a:p>
                <a:pPr marL="227013" marR="0" lvl="0" indent="-227013" algn="l" defTabSz="912813" rtl="0" eaLnBrk="1" fontAlgn="base" latinLnBrk="0" hangingPunct="1">
                  <a:lnSpc>
                    <a:spcPct val="100000"/>
                  </a:lnSpc>
                  <a:spcBef>
                    <a:spcPts val="1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D1D3D4">
                        <a:lumMod val="10000"/>
                      </a:srgbClr>
                    </a:solidFill>
                    <a:effectLst/>
                    <a:uLnTx/>
                    <a:uFillTx/>
                    <a:latin typeface="Helvetica" pitchFamily="2" charset="0"/>
                    <a:cs typeface="Calibri" panose="020F0502020204030204" pitchFamily="34" charset="0"/>
                  </a:rPr>
                  <a:t>6 group reactor kinetics parameters </a:t>
                </a:r>
                <a14:m>
                  <m:oMath xmlns:m="http://schemas.openxmlformats.org/officeDocument/2006/math">
                    <m:r>
                      <a:rPr kumimoji="0" lang="en-US" sz="2000" b="0" i="1" u="none" strike="noStrike" kern="1200" cap="none" spc="0" normalizeH="0" baseline="0" noProof="0" smtClean="0">
                        <a:ln>
                          <a:noFill/>
                        </a:ln>
                        <a:solidFill>
                          <a:srgbClr val="D1D3D4">
                            <a:lumMod val="10000"/>
                          </a:srgbClr>
                        </a:solidFill>
                        <a:effectLst/>
                        <a:uLnTx/>
                        <a:uFillTx/>
                        <a:latin typeface="Cambria Math" panose="02040503050406030204" pitchFamily="18" charset="0"/>
                        <a:ea typeface="Cambria Math" panose="02040503050406030204" pitchFamily="18" charset="0"/>
                      </a:rPr>
                      <m:t>𝛽</m:t>
                    </m:r>
                    <m:r>
                      <a:rPr kumimoji="0" lang="en-US" sz="2000" b="0" i="1" u="none" strike="noStrike" kern="1200" cap="none" spc="0" normalizeH="0" baseline="0" noProof="0" smtClean="0">
                        <a:ln>
                          <a:noFill/>
                        </a:ln>
                        <a:solidFill>
                          <a:srgbClr val="D1D3D4">
                            <a:lumMod val="10000"/>
                          </a:srgbClr>
                        </a:solidFill>
                        <a:effectLst/>
                        <a:uLnTx/>
                        <a:uFillTx/>
                        <a:latin typeface="Cambria Math" panose="02040503050406030204" pitchFamily="18" charset="0"/>
                        <a:ea typeface="Cambria Math" panose="02040503050406030204" pitchFamily="18" charset="0"/>
                      </a:rPr>
                      <m:t>,</m:t>
                    </m:r>
                    <m:r>
                      <a:rPr kumimoji="0" lang="en-US" sz="2000" b="0" i="1" u="none" strike="noStrike" kern="1200" cap="none" spc="0" normalizeH="0" baseline="0" noProof="0" smtClean="0">
                        <a:ln>
                          <a:noFill/>
                        </a:ln>
                        <a:solidFill>
                          <a:srgbClr val="D1D3D4">
                            <a:lumMod val="10000"/>
                          </a:srgbClr>
                        </a:solidFill>
                        <a:effectLst/>
                        <a:uLnTx/>
                        <a:uFillTx/>
                        <a:latin typeface="Cambria Math" panose="02040503050406030204" pitchFamily="18" charset="0"/>
                        <a:ea typeface="Cambria Math" panose="02040503050406030204" pitchFamily="18" charset="0"/>
                      </a:rPr>
                      <m:t>𝜆</m:t>
                    </m:r>
                    <m:r>
                      <a:rPr kumimoji="0" lang="en-US" sz="2000" b="0" i="1" u="none" strike="noStrike" kern="1200" cap="none" spc="0" normalizeH="0" baseline="0" noProof="0" smtClean="0">
                        <a:ln>
                          <a:noFill/>
                        </a:ln>
                        <a:solidFill>
                          <a:srgbClr val="D1D3D4">
                            <a:lumMod val="10000"/>
                          </a:srgbClr>
                        </a:solidFill>
                        <a:effectLst/>
                        <a:uLnTx/>
                        <a:uFillTx/>
                        <a:latin typeface="Cambria Math" panose="02040503050406030204" pitchFamily="18" charset="0"/>
                        <a:ea typeface="Cambria Math" panose="02040503050406030204" pitchFamily="18" charset="0"/>
                      </a:rPr>
                      <m:t>,</m:t>
                    </m:r>
                    <m:r>
                      <m:rPr>
                        <m:sty m:val="p"/>
                      </m:rPr>
                      <a:rPr kumimoji="0" lang="el-GR" sz="2000" b="0" i="1" u="none" strike="noStrike" kern="1200" cap="none" spc="0" normalizeH="0" baseline="0" noProof="0" smtClean="0">
                        <a:ln>
                          <a:noFill/>
                        </a:ln>
                        <a:solidFill>
                          <a:srgbClr val="D1D3D4">
                            <a:lumMod val="10000"/>
                          </a:srgbClr>
                        </a:solidFill>
                        <a:effectLst/>
                        <a:uLnTx/>
                        <a:uFillTx/>
                        <a:latin typeface="Cambria Math" panose="02040503050406030204" pitchFamily="18" charset="0"/>
                        <a:ea typeface="Cambria Math" panose="02040503050406030204" pitchFamily="18" charset="0"/>
                      </a:rPr>
                      <m:t>Λ</m:t>
                    </m:r>
                  </m:oMath>
                </a14:m>
                <a:endParaRPr kumimoji="0" lang="en-US" sz="2000" b="0" i="0" u="none" strike="noStrike" kern="1200" cap="none" spc="0" normalizeH="0" baseline="0" noProof="0" dirty="0">
                  <a:ln>
                    <a:noFill/>
                  </a:ln>
                  <a:solidFill>
                    <a:srgbClr val="D1D3D4">
                      <a:lumMod val="10000"/>
                    </a:srgbClr>
                  </a:solidFill>
                  <a:effectLst/>
                  <a:uLnTx/>
                  <a:uFillTx/>
                  <a:latin typeface="Helvetica" pitchFamily="2" charset="0"/>
                  <a:cs typeface="Calibri" panose="020F0502020204030204" pitchFamily="34" charset="0"/>
                </a:endParaRPr>
              </a:p>
              <a:p>
                <a:pPr marL="227013" marR="0" lvl="0" indent="-227013" algn="l" defTabSz="912813" rtl="0" eaLnBrk="1" fontAlgn="base" latinLnBrk="0" hangingPunct="1">
                  <a:lnSpc>
                    <a:spcPct val="100000"/>
                  </a:lnSpc>
                  <a:spcBef>
                    <a:spcPts val="100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D1D3D4">
                      <a:lumMod val="10000"/>
                    </a:srgbClr>
                  </a:solidFill>
                  <a:effectLst/>
                  <a:uLnTx/>
                  <a:uFillTx/>
                  <a:latin typeface="Helvetica" pitchFamily="2" charset="0"/>
                  <a:cs typeface="Calibri" panose="020F0502020204030204" pitchFamily="34" charset="0"/>
                </a:endParaRPr>
              </a:p>
              <a:p>
                <a:pPr marL="227013" marR="0" lvl="0" indent="-227013" algn="l" defTabSz="912813" rtl="0" eaLnBrk="1" fontAlgn="base" latinLnBrk="0" hangingPunct="1">
                  <a:lnSpc>
                    <a:spcPct val="100000"/>
                  </a:lnSpc>
                  <a:spcBef>
                    <a:spcPts val="100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D1D3D4">
                      <a:lumMod val="10000"/>
                    </a:srgbClr>
                  </a:solidFill>
                  <a:effectLst/>
                  <a:uLnTx/>
                  <a:uFillTx/>
                  <a:latin typeface="Helvetica" pitchFamily="2" charset="0"/>
                  <a:cs typeface="Calibri" panose="020F0502020204030204" pitchFamily="34" charset="0"/>
                </a:endParaRPr>
              </a:p>
              <a:p>
                <a:pPr marL="0" marR="0" lvl="0" indent="0" algn="l" defTabSz="912813" rtl="0" eaLnBrk="1" fontAlgn="base" latinLnBrk="0" hangingPunct="1">
                  <a:lnSpc>
                    <a:spcPct val="100000"/>
                  </a:lnSpc>
                  <a:spcBef>
                    <a:spcPts val="1000"/>
                  </a:spcBef>
                  <a:spcAft>
                    <a:spcPct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D1D3D4">
                      <a:lumMod val="10000"/>
                    </a:srgbClr>
                  </a:solidFill>
                  <a:effectLst/>
                  <a:uLnTx/>
                  <a:uFillTx/>
                  <a:latin typeface="Helvetica" pitchFamily="2" charset="0"/>
                  <a:cs typeface="Calibri" panose="020F0502020204030204" pitchFamily="34" charset="0"/>
                </a:endParaRPr>
              </a:p>
              <a:p>
                <a:pPr marL="0" marR="0" lvl="0" indent="0" algn="l" defTabSz="912813" rtl="0" eaLnBrk="1" fontAlgn="base" latinLnBrk="0" hangingPunct="1">
                  <a:lnSpc>
                    <a:spcPct val="100000"/>
                  </a:lnSpc>
                  <a:spcBef>
                    <a:spcPts val="1000"/>
                  </a:spcBef>
                  <a:spcAft>
                    <a:spcPct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D1D3D4">
                      <a:lumMod val="10000"/>
                    </a:srgbClr>
                  </a:solidFill>
                  <a:effectLst/>
                  <a:uLnTx/>
                  <a:uFillTx/>
                  <a:latin typeface="Helvetica" pitchFamily="2" charset="0"/>
                  <a:cs typeface="Calibri" panose="020F0502020204030204" pitchFamily="34" charset="0"/>
                </a:endParaRPr>
              </a:p>
              <a:p>
                <a:pPr marL="0" marR="0" lvl="0" indent="0" algn="l" defTabSz="912813" rtl="0" eaLnBrk="1" fontAlgn="base" latinLnBrk="0" hangingPunct="1">
                  <a:lnSpc>
                    <a:spcPct val="100000"/>
                  </a:lnSpc>
                  <a:spcBef>
                    <a:spcPts val="1000"/>
                  </a:spcBef>
                  <a:spcAft>
                    <a:spcPct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D1D3D4">
                      <a:lumMod val="10000"/>
                    </a:srgbClr>
                  </a:solidFill>
                  <a:effectLst/>
                  <a:uLnTx/>
                  <a:uFillTx/>
                  <a:latin typeface="Helvetica" pitchFamily="2" charset="0"/>
                  <a:cs typeface="Calibri" panose="020F0502020204030204" pitchFamily="34" charset="0"/>
                </a:endParaRPr>
              </a:p>
              <a:p>
                <a:endParaRPr lang="en-US"/>
              </a:p>
            </p:txBody>
          </p:sp>
        </mc:Choice>
        <mc:Fallback xmlns="">
          <p:sp>
            <p:nvSpPr>
              <p:cNvPr id="3" name="Content Placeholder 2">
                <a:extLst>
                  <a:ext uri="{FF2B5EF4-FFF2-40B4-BE49-F238E27FC236}">
                    <a16:creationId xmlns:a16="http://schemas.microsoft.com/office/drawing/2014/main" id="{282AE28C-0BD5-05F5-CED1-EB013B3CEA24}"/>
                  </a:ext>
                </a:extLst>
              </p:cNvPr>
              <p:cNvSpPr>
                <a:spLocks noGrp="1" noRot="1" noChangeAspect="1" noMove="1" noResize="1" noEditPoints="1" noAdjustHandles="1" noChangeArrowheads="1" noChangeShapeType="1" noTextEdit="1"/>
              </p:cNvSpPr>
              <p:nvPr>
                <p:ph idx="1"/>
              </p:nvPr>
            </p:nvSpPr>
            <p:spPr>
              <a:blipFill>
                <a:blip r:embed="rId3"/>
                <a:stretch>
                  <a:fillRect l="-598" t="-642"/>
                </a:stretch>
              </a:blipFill>
            </p:spPr>
            <p:txBody>
              <a:bodyPr/>
              <a:lstStyle/>
              <a:p>
                <a:r>
                  <a:rPr lang="en-US">
                    <a:noFill/>
                  </a:rPr>
                  <a:t> </a:t>
                </a:r>
              </a:p>
            </p:txBody>
          </p:sp>
        </mc:Fallback>
      </mc:AlternateContent>
      <p:sp>
        <p:nvSpPr>
          <p:cNvPr id="4" name="Text Placeholder 3">
            <a:extLst>
              <a:ext uri="{FF2B5EF4-FFF2-40B4-BE49-F238E27FC236}">
                <a16:creationId xmlns:a16="http://schemas.microsoft.com/office/drawing/2014/main" id="{FB21A1C7-5BF6-DEAE-6FE0-D66DBC93A2D0}"/>
              </a:ext>
            </a:extLst>
          </p:cNvPr>
          <p:cNvSpPr>
            <a:spLocks noGrp="1"/>
          </p:cNvSpPr>
          <p:nvPr>
            <p:ph type="body" sz="quarter" idx="10"/>
          </p:nvPr>
        </p:nvSpPr>
        <p:spPr/>
        <p:txBody>
          <a:bodyPr/>
          <a:lstStyle/>
          <a:p>
            <a:r>
              <a:rPr lang="en-US" sz="2000" dirty="0"/>
              <a:t>Single-call script runs ~350 OpenMC cases of a given reactor model to generate.</a:t>
            </a:r>
          </a:p>
          <a:p>
            <a:endParaRPr lang="en-US" dirty="0"/>
          </a:p>
        </p:txBody>
      </p:sp>
      <p:sp>
        <p:nvSpPr>
          <p:cNvPr id="5" name="Rectangle 4">
            <a:extLst>
              <a:ext uri="{FF2B5EF4-FFF2-40B4-BE49-F238E27FC236}">
                <a16:creationId xmlns:a16="http://schemas.microsoft.com/office/drawing/2014/main" id="{DCCAA2BC-1EEB-7FE8-6FD8-92D9BDA16350}"/>
              </a:ext>
            </a:extLst>
          </p:cNvPr>
          <p:cNvSpPr/>
          <p:nvPr/>
        </p:nvSpPr>
        <p:spPr>
          <a:xfrm>
            <a:off x="370048" y="3926507"/>
            <a:ext cx="7901982" cy="1373476"/>
          </a:xfrm>
          <a:prstGeom prst="rect">
            <a:avLst/>
          </a:prstGeom>
          <a:solidFill>
            <a:srgbClr val="6DB1FF"/>
          </a:solidFill>
        </p:spPr>
        <p:style>
          <a:lnRef idx="2">
            <a:schemeClr val="accent1">
              <a:shade val="15000"/>
            </a:schemeClr>
          </a:lnRef>
          <a:fillRef idx="1">
            <a:schemeClr val="accent1"/>
          </a:fillRef>
          <a:effectRef idx="0">
            <a:schemeClr val="accent1"/>
          </a:effectRef>
          <a:fontRef idx="minor">
            <a:schemeClr val="lt1"/>
          </a:fontRef>
        </p:style>
        <p:txBody>
          <a:bodyPr numCol="2"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Fuel Temperature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Moderator Temperature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Reflector Temperature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CD Poison Vein Temperature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CD Body Temperature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Fuel Channel Prop. Density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Mod. Channel Prop. Density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Reflector Channel Prop. Density</a:t>
            </a:r>
          </a:p>
        </p:txBody>
      </p:sp>
      <p:sp>
        <p:nvSpPr>
          <p:cNvPr id="6" name="Rectangle 5">
            <a:extLst>
              <a:ext uri="{FF2B5EF4-FFF2-40B4-BE49-F238E27FC236}">
                <a16:creationId xmlns:a16="http://schemas.microsoft.com/office/drawing/2014/main" id="{1A3FBD5F-DE80-480D-37D9-B9CE177DF63E}"/>
              </a:ext>
            </a:extLst>
          </p:cNvPr>
          <p:cNvSpPr/>
          <p:nvPr/>
        </p:nvSpPr>
        <p:spPr>
          <a:xfrm>
            <a:off x="370048" y="3309151"/>
            <a:ext cx="7901982" cy="512596"/>
          </a:xfrm>
          <a:prstGeom prst="rect">
            <a:avLst/>
          </a:prstGeom>
          <a:solidFill>
            <a:srgbClr val="6DB1FF"/>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rPr>
              <a:t>Feedback Effects Perturbed</a:t>
            </a:r>
          </a:p>
        </p:txBody>
      </p:sp>
      <p:cxnSp>
        <p:nvCxnSpPr>
          <p:cNvPr id="7" name="Straight Arrow Connector 6">
            <a:extLst>
              <a:ext uri="{FF2B5EF4-FFF2-40B4-BE49-F238E27FC236}">
                <a16:creationId xmlns:a16="http://schemas.microsoft.com/office/drawing/2014/main" id="{DF765888-30E1-DEF8-879E-7BE83DF7E17B}"/>
              </a:ext>
            </a:extLst>
          </p:cNvPr>
          <p:cNvCxnSpPr>
            <a:cxnSpLocks/>
            <a:endCxn id="8" idx="1"/>
          </p:cNvCxnSpPr>
          <p:nvPr/>
        </p:nvCxnSpPr>
        <p:spPr>
          <a:xfrm>
            <a:off x="8272030" y="4304567"/>
            <a:ext cx="590022" cy="0"/>
          </a:xfrm>
          <a:prstGeom prst="straightConnector1">
            <a:avLst/>
          </a:prstGeom>
          <a:ln w="28575">
            <a:solidFill>
              <a:srgbClr val="3A414A"/>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A7BC7E97-C6E8-2BA1-DF6F-E22BD0125E99}"/>
              </a:ext>
            </a:extLst>
          </p:cNvPr>
          <p:cNvSpPr/>
          <p:nvPr/>
        </p:nvSpPr>
        <p:spPr>
          <a:xfrm>
            <a:off x="8862052" y="3309151"/>
            <a:ext cx="3101348" cy="1990832"/>
          </a:xfrm>
          <a:prstGeom prst="rect">
            <a:avLst/>
          </a:prstGeom>
          <a:solidFill>
            <a:srgbClr val="6DB1FF"/>
          </a:solidFill>
        </p:spPr>
        <p:style>
          <a:lnRef idx="2">
            <a:schemeClr val="accent1">
              <a:shade val="15000"/>
            </a:schemeClr>
          </a:lnRef>
          <a:fillRef idx="1">
            <a:schemeClr val="accent1"/>
          </a:fillRef>
          <a:effectRef idx="0">
            <a:schemeClr val="accent1"/>
          </a:effectRef>
          <a:fontRef idx="minor">
            <a:schemeClr val="lt1"/>
          </a:fontRef>
        </p:style>
        <p:txBody>
          <a:bodyPr numCol="1"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Record reactivity vs. each effect in a CSV </a:t>
            </a:r>
            <a:r>
              <a:rPr kumimoji="0" lang="en-US" sz="1800" b="0" i="1" u="none" strike="noStrike" kern="1200" cap="none" spc="0" normalizeH="0" baseline="0" noProof="0" dirty="0">
                <a:ln>
                  <a:noFill/>
                </a:ln>
                <a:solidFill>
                  <a:srgbClr val="000000"/>
                </a:solidFill>
                <a:effectLst/>
                <a:uLnTx/>
                <a:uFillTx/>
                <a:latin typeface="Arial" panose="020B0604020202020204"/>
                <a:ea typeface="+mn-ea"/>
                <a:cs typeface="+mn-cs"/>
              </a:rPr>
              <a:t>(10-20 points for each)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Fit splines to the reactivity data for each effect</a:t>
            </a:r>
          </a:p>
        </p:txBody>
      </p:sp>
    </p:spTree>
    <p:extLst>
      <p:ext uri="{BB962C8B-B14F-4D97-AF65-F5344CB8AC3E}">
        <p14:creationId xmlns:p14="http://schemas.microsoft.com/office/powerpoint/2010/main" val="3805038085"/>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7AF1E-6054-798A-CB59-A9980DDB84A8}"/>
              </a:ext>
            </a:extLst>
          </p:cNvPr>
          <p:cNvSpPr>
            <a:spLocks noGrp="1"/>
          </p:cNvSpPr>
          <p:nvPr>
            <p:ph type="title"/>
          </p:nvPr>
        </p:nvSpPr>
        <p:spPr/>
        <p:txBody>
          <a:bodyPr/>
          <a:lstStyle/>
          <a:p>
            <a:r>
              <a:rPr lang="en-US" b="1" dirty="0"/>
              <a:t>Stage 1: Workflow</a:t>
            </a:r>
          </a:p>
        </p:txBody>
      </p:sp>
      <p:sp>
        <p:nvSpPr>
          <p:cNvPr id="4" name="Text Placeholder 3">
            <a:extLst>
              <a:ext uri="{FF2B5EF4-FFF2-40B4-BE49-F238E27FC236}">
                <a16:creationId xmlns:a16="http://schemas.microsoft.com/office/drawing/2014/main" id="{1B28F1B8-73DA-0552-E182-D96E22CC63CD}"/>
              </a:ext>
            </a:extLst>
          </p:cNvPr>
          <p:cNvSpPr>
            <a:spLocks noGrp="1"/>
          </p:cNvSpPr>
          <p:nvPr>
            <p:ph type="body" sz="quarter" idx="10"/>
          </p:nvPr>
        </p:nvSpPr>
        <p:spPr/>
        <p:txBody>
          <a:bodyPr/>
          <a:lstStyle/>
          <a:p>
            <a:r>
              <a:rPr lang="en-US" sz="2000" dirty="0"/>
              <a:t>Generic analysis methodology applied to the reference NTP reactor configuration.</a:t>
            </a:r>
          </a:p>
        </p:txBody>
      </p:sp>
      <p:pic>
        <p:nvPicPr>
          <p:cNvPr id="5" name="Graphic 4">
            <a:extLst>
              <a:ext uri="{FF2B5EF4-FFF2-40B4-BE49-F238E27FC236}">
                <a16:creationId xmlns:a16="http://schemas.microsoft.com/office/drawing/2014/main" id="{1EAC8EE1-AA5D-CE55-1968-4546DB142A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27722" y="1676371"/>
            <a:ext cx="6736556" cy="3505257"/>
          </a:xfrm>
          <a:prstGeom prst="rect">
            <a:avLst/>
          </a:prstGeom>
        </p:spPr>
      </p:pic>
    </p:spTree>
    <p:extLst>
      <p:ext uri="{BB962C8B-B14F-4D97-AF65-F5344CB8AC3E}">
        <p14:creationId xmlns:p14="http://schemas.microsoft.com/office/powerpoint/2010/main" val="1277065305"/>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9253D-1237-5382-1EE6-C355706E4858}"/>
              </a:ext>
            </a:extLst>
          </p:cNvPr>
          <p:cNvSpPr>
            <a:spLocks noGrp="1"/>
          </p:cNvSpPr>
          <p:nvPr>
            <p:ph type="title"/>
          </p:nvPr>
        </p:nvSpPr>
        <p:spPr/>
        <p:txBody>
          <a:bodyPr/>
          <a:lstStyle/>
          <a:p>
            <a:r>
              <a:rPr lang="en-US" b="1" dirty="0"/>
              <a:t>Stage 2: Transient Configuration</a:t>
            </a:r>
          </a:p>
        </p:txBody>
      </p:sp>
      <p:sp>
        <p:nvSpPr>
          <p:cNvPr id="4" name="Text Placeholder 3">
            <a:extLst>
              <a:ext uri="{FF2B5EF4-FFF2-40B4-BE49-F238E27FC236}">
                <a16:creationId xmlns:a16="http://schemas.microsoft.com/office/drawing/2014/main" id="{CAAD7C5F-BEF0-F049-7A7B-494F2466F646}"/>
              </a:ext>
            </a:extLst>
          </p:cNvPr>
          <p:cNvSpPr>
            <a:spLocks noGrp="1"/>
          </p:cNvSpPr>
          <p:nvPr>
            <p:ph type="body" sz="quarter" idx="10"/>
          </p:nvPr>
        </p:nvSpPr>
        <p:spPr/>
        <p:txBody>
          <a:bodyPr/>
          <a:lstStyle/>
          <a:p>
            <a:r>
              <a:rPr lang="en-US" sz="2000" dirty="0"/>
              <a:t>Iterative routine to converge on reactor operating conditions and drum position.</a:t>
            </a:r>
          </a:p>
        </p:txBody>
      </p:sp>
      <p:pic>
        <p:nvPicPr>
          <p:cNvPr id="5" name="Content Placeholder 8">
            <a:extLst>
              <a:ext uri="{FF2B5EF4-FFF2-40B4-BE49-F238E27FC236}">
                <a16:creationId xmlns:a16="http://schemas.microsoft.com/office/drawing/2014/main" id="{A9B7BFD4-47BD-2E7B-D122-52DEEE33EB2D}"/>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879475" y="1520314"/>
            <a:ext cx="10433050" cy="3451827"/>
          </a:xfrm>
        </p:spPr>
      </p:pic>
    </p:spTree>
    <p:extLst>
      <p:ext uri="{BB962C8B-B14F-4D97-AF65-F5344CB8AC3E}">
        <p14:creationId xmlns:p14="http://schemas.microsoft.com/office/powerpoint/2010/main" val="1725252733"/>
      </p:ext>
    </p:extLst>
  </p:cSld>
  <p:clrMapOvr>
    <a:masterClrMapping/>
  </p:clrMapOvr>
  <p:transition spd="med">
    <p:fade/>
  </p:transition>
</p:sld>
</file>

<file path=ppt/theme/theme1.xml><?xml version="1.0" encoding="utf-8"?>
<a:theme xmlns:a="http://schemas.openxmlformats.org/drawingml/2006/main" name="1_ANS 16x9_02_ NEW">
  <a:themeElements>
    <a:clrScheme name="Custom 2">
      <a:dk1>
        <a:srgbClr val="2F5496"/>
      </a:dk1>
      <a:lt1>
        <a:srgbClr val="FFFFFF"/>
      </a:lt1>
      <a:dk2>
        <a:srgbClr val="2F5496"/>
      </a:dk2>
      <a:lt2>
        <a:srgbClr val="E7E6E6"/>
      </a:lt2>
      <a:accent1>
        <a:srgbClr val="2F5496"/>
      </a:accent1>
      <a:accent2>
        <a:srgbClr val="70AD47"/>
      </a:accent2>
      <a:accent3>
        <a:srgbClr val="FFC000"/>
      </a:accent3>
      <a:accent4>
        <a:srgbClr val="8F45C7"/>
      </a:accent4>
      <a:accent5>
        <a:srgbClr val="70AD47"/>
      </a:accent5>
      <a:accent6>
        <a:srgbClr val="BFBFB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NS 16x9_02_ NEW">
  <a:themeElements>
    <a:clrScheme name="Custom 2">
      <a:dk1>
        <a:srgbClr val="2F5496"/>
      </a:dk1>
      <a:lt1>
        <a:srgbClr val="FFFFFF"/>
      </a:lt1>
      <a:dk2>
        <a:srgbClr val="2F5496"/>
      </a:dk2>
      <a:lt2>
        <a:srgbClr val="E7E6E6"/>
      </a:lt2>
      <a:accent1>
        <a:srgbClr val="2F5496"/>
      </a:accent1>
      <a:accent2>
        <a:srgbClr val="70AD47"/>
      </a:accent2>
      <a:accent3>
        <a:srgbClr val="FFC000"/>
      </a:accent3>
      <a:accent4>
        <a:srgbClr val="8F45C7"/>
      </a:accent4>
      <a:accent5>
        <a:srgbClr val="70AD47"/>
      </a:accent5>
      <a:accent6>
        <a:srgbClr val="BFBFB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1186190E25B441B912164BCBC8C616" ma:contentTypeVersion="7" ma:contentTypeDescription="Create a new document." ma:contentTypeScope="" ma:versionID="7d49a9ef3bc3b22626366dd5cbeb1a4c">
  <xsd:schema xmlns:xsd="http://www.w3.org/2001/XMLSchema" xmlns:xs="http://www.w3.org/2001/XMLSchema" xmlns:p="http://schemas.microsoft.com/office/2006/metadata/properties" xmlns:ns1="http://schemas.microsoft.com/sharepoint/v3" xmlns:ns2="5488d16d-0c5b-4323-8f13-6b84d7f6ae95" targetNamespace="http://schemas.microsoft.com/office/2006/metadata/properties" ma:root="true" ma:fieldsID="c3ac3f970c59fb5b8df2aaaa0c805646" ns1:_="" ns2:_="">
    <xsd:import namespace="http://schemas.microsoft.com/sharepoint/v3"/>
    <xsd:import namespace="5488d16d-0c5b-4323-8f13-6b84d7f6ae95"/>
    <xsd:element name="properties">
      <xsd:complexType>
        <xsd:sequence>
          <xsd:element name="documentManagement">
            <xsd:complexType>
              <xsd:all>
                <xsd:element ref="ns2:SharedWithUsers" minOccurs="0"/>
                <xsd:element ref="ns2:SharedWithDetails" minOccurs="0"/>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0"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488d16d-0c5b-4323-8f13-6b84d7f6ae9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p:Policy xmlns:p="office.server.policy" id="" local="true">
  <p:Name>Document</p:Name>
  <p:Description/>
  <p:Statement/>
  <p:PolicyItems>
    <p:PolicyItem featureId="Microsoft.Office.RecordsManagement.PolicyFeatures.PolicyAudit" staticId="0x010100A41186190E25B441B912164BCBC8C616|937198175" UniqueId="0d427d74-446d-4f68-b907-6356fd3927b6">
      <p:Name>Auditing</p:Name>
      <p:Description>Audits user actions on documents and list items to the Audit Log.</p:Description>
      <p:CustomData>
        <Audit>
          <View/>
        </Audit>
      </p:CustomData>
    </p:PolicyItem>
  </p:PolicyItems>
</p:Policy>
</file>

<file path=customXml/itemProps1.xml><?xml version="1.0" encoding="utf-8"?>
<ds:datastoreItem xmlns:ds="http://schemas.openxmlformats.org/officeDocument/2006/customXml" ds:itemID="{E3D722D1-FF34-46E5-AD7D-EE4144D06C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488d16d-0c5b-4323-8f13-6b84d7f6ae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5636E9B-685E-4F7C-912F-5AD95138E447}">
  <ds:schemaRefs>
    <ds:schemaRef ds:uri="http://purl.org/dc/dcmitype/"/>
    <ds:schemaRef ds:uri="http://purl.org/dc/terms/"/>
    <ds:schemaRef ds:uri="http://purl.org/dc/elements/1.1/"/>
    <ds:schemaRef ds:uri="http://www.w3.org/XML/1998/namespace"/>
    <ds:schemaRef ds:uri="5488d16d-0c5b-4323-8f13-6b84d7f6ae95"/>
    <ds:schemaRef ds:uri="http://schemas.microsoft.com/office/2006/documentManagement/types"/>
    <ds:schemaRef ds:uri="http://schemas.microsoft.com/office/infopath/2007/PartnerControls"/>
    <ds:schemaRef ds:uri="http://schemas.microsoft.com/sharepoint/v3"/>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BC09D8A9-F0A6-451A-B922-1CA9F4721D2A}">
  <ds:schemaRefs>
    <ds:schemaRef ds:uri="http://schemas.microsoft.com/sharepoint/v3/contenttype/forms"/>
  </ds:schemaRefs>
</ds:datastoreItem>
</file>

<file path=customXml/itemProps4.xml><?xml version="1.0" encoding="utf-8"?>
<ds:datastoreItem xmlns:ds="http://schemas.openxmlformats.org/officeDocument/2006/customXml" ds:itemID="{4433C204-FDD4-4841-B99F-461EF6167E98}">
  <ds:schemaRefs>
    <ds:schemaRef ds:uri="office.server.policy"/>
  </ds:schemaRefs>
</ds:datastoreItem>
</file>

<file path=docProps/app.xml><?xml version="1.0" encoding="utf-8"?>
<Properties xmlns="http://schemas.openxmlformats.org/officeDocument/2006/extended-properties" xmlns:vt="http://schemas.openxmlformats.org/officeDocument/2006/docPropsVTypes">
  <Template>ANS 16x9_02_ NEW</Template>
  <TotalTime>3505</TotalTime>
  <Words>2566</Words>
  <Application>Microsoft Office PowerPoint</Application>
  <PresentationFormat>Widescreen</PresentationFormat>
  <Paragraphs>320</Paragraphs>
  <Slides>19</Slides>
  <Notes>15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-apple-system</vt:lpstr>
      <vt:lpstr>Aptos</vt:lpstr>
      <vt:lpstr>Arial</vt:lpstr>
      <vt:lpstr>Calibri</vt:lpstr>
      <vt:lpstr>Cambria Math</vt:lpstr>
      <vt:lpstr>Helvetica</vt:lpstr>
      <vt:lpstr>Times New Roman</vt:lpstr>
      <vt:lpstr>Wingdings</vt:lpstr>
      <vt:lpstr>1_ANS 16x9_02_ NEW</vt:lpstr>
      <vt:lpstr>ANS 16x9_02_ NEW</vt:lpstr>
      <vt:lpstr>Nuclear Thermal Propulsion Transient Reactor Modeling and Uncertainty Propagation</vt:lpstr>
      <vt:lpstr>Acknowledgements</vt:lpstr>
      <vt:lpstr>NTP Transient Modeling Capability Motivation</vt:lpstr>
      <vt:lpstr>Reactor Transient Model Use Cases</vt:lpstr>
      <vt:lpstr>Background: Reactivity in NTP Systems</vt:lpstr>
      <vt:lpstr>Overview: PRK-based Transient Model</vt:lpstr>
      <vt:lpstr>Stage 1: OpenMC Kinetics Data Generation</vt:lpstr>
      <vt:lpstr>Stage 1: Workflow</vt:lpstr>
      <vt:lpstr>Stage 2: Transient Configuration</vt:lpstr>
      <vt:lpstr>Transient Execution with PRK</vt:lpstr>
      <vt:lpstr>Implementation of Control Limits</vt:lpstr>
      <vt:lpstr>Controller Signal Limitations</vt:lpstr>
      <vt:lpstr>Uncertainty Analysis</vt:lpstr>
      <vt:lpstr>Uncertainty Analysis: Methodology</vt:lpstr>
      <vt:lpstr>Uncertainty Propagation through Start-up</vt:lpstr>
      <vt:lpstr>Relative Importance of Sources of Uncertainty</vt:lpstr>
      <vt:lpstr>Conclusions and Forward Work</vt:lpstr>
      <vt:lpstr>References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Corey Smith</dc:creator>
  <cp:lastModifiedBy>Eleni Mowery</cp:lastModifiedBy>
  <cp:revision>39</cp:revision>
  <dcterms:created xsi:type="dcterms:W3CDTF">2017-01-30T20:04:56Z</dcterms:created>
  <dcterms:modified xsi:type="dcterms:W3CDTF">2025-04-30T18:54:31Z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0x010100A41186190E25B441B912164BCBC8C616</vt:lpwstr>
  </property>
</Properties>
</file>