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050" r:id="rId4"/>
  </p:sldMasterIdLst>
  <p:notesMasterIdLst>
    <p:notesMasterId r:id="rId17"/>
  </p:notesMasterIdLst>
  <p:handoutMasterIdLst>
    <p:handoutMasterId r:id="rId18"/>
  </p:handoutMasterIdLst>
  <p:sldIdLst>
    <p:sldId id="263" r:id="rId5"/>
    <p:sldId id="266" r:id="rId6"/>
    <p:sldId id="267" r:id="rId7"/>
    <p:sldId id="271" r:id="rId8"/>
    <p:sldId id="268" r:id="rId9"/>
    <p:sldId id="270" r:id="rId10"/>
    <p:sldId id="274" r:id="rId11"/>
    <p:sldId id="269" r:id="rId12"/>
    <p:sldId id="272" r:id="rId13"/>
    <p:sldId id="273" r:id="rId14"/>
    <p:sldId id="275" r:id="rId15"/>
    <p:sldId id="276" r:id="rId16"/>
  </p:sldIdLst>
  <p:sldSz cx="12192000" cy="6858000"/>
  <p:notesSz cx="7010400" cy="9296400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1pPr>
    <a:lvl2pPr marL="742950" indent="-28575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2pPr>
    <a:lvl3pPr marL="11430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3pPr>
    <a:lvl4pPr marL="16002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4pPr>
    <a:lvl5pPr marL="20574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7A19EA4-3B07-D75E-B8D4-53210DC974B2}" name="Brodnick, Jacob M. (MSFC-ER42)" initials="BJM(E" userId="S::jbrodnic@ndc.nasa.gov::f36127a7-368a-443a-871e-6482de8c7285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odnick, Jacob M. (MSFC-ER42)[ESSCA]" initials="BJM(" lastIdx="20" clrIdx="0">
    <p:extLst>
      <p:ext uri="{19B8F6BF-5375-455C-9EA6-DF929625EA0E}">
        <p15:presenceInfo xmlns:p15="http://schemas.microsoft.com/office/powerpoint/2012/main" userId="S-1-5-21-330711430-3775241029-4075259233-515438" providerId="AD"/>
      </p:ext>
    </p:extLst>
  </p:cmAuthor>
  <p:cmAuthor id="2" name="Brodnick, Jacob M. (MSFC-ER42)" initials="BJM(" lastIdx="1" clrIdx="1">
    <p:extLst>
      <p:ext uri="{19B8F6BF-5375-455C-9EA6-DF929625EA0E}">
        <p15:presenceInfo xmlns:p15="http://schemas.microsoft.com/office/powerpoint/2012/main" userId="S::jbrodnic@ndc.nasa.gov::f36127a7-368a-443a-871e-6482de8c7285" providerId="AD"/>
      </p:ext>
    </p:extLst>
  </p:cmAuthor>
  <p:cmAuthor id="3" name="Hoffman, Bryan D. (MSFC-ER42)[ESSCA]" initials="HBD(E" lastIdx="1" clrIdx="2">
    <p:extLst>
      <p:ext uri="{19B8F6BF-5375-455C-9EA6-DF929625EA0E}">
        <p15:presenceInfo xmlns:p15="http://schemas.microsoft.com/office/powerpoint/2012/main" userId="S::bdhoffma@ndc.nasa.gov::e8bb60db-58c1-45dd-868b-4637d763519c" providerId="AD"/>
      </p:ext>
    </p:extLst>
  </p:cmAuthor>
  <p:cmAuthor id="4" name="Sansone, Marco D. (MSFC-ER42)[ESSCA]" initials="SMD(E" lastIdx="2" clrIdx="3">
    <p:extLst>
      <p:ext uri="{19B8F6BF-5375-455C-9EA6-DF929625EA0E}">
        <p15:presenceInfo xmlns:p15="http://schemas.microsoft.com/office/powerpoint/2012/main" userId="S::mdsanson@ndc.nasa.gov::e422a146-fb75-49f2-9ecb-949a4cc9610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002B"/>
    <a:srgbClr val="0032A0"/>
    <a:srgbClr val="3D1E5A"/>
    <a:srgbClr val="000000"/>
    <a:srgbClr val="00338D"/>
    <a:srgbClr val="381850"/>
    <a:srgbClr val="321547"/>
    <a:srgbClr val="3C1A56"/>
    <a:srgbClr val="532476"/>
    <a:srgbClr val="172C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1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094050-1680-443A-8441-B2D5120085C9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38D158-DB4E-4A40-8880-ED0E5B935A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6333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AutoShape 1"/>
          <p:cNvSpPr>
            <a:spLocks noChangeArrowheads="1"/>
          </p:cNvSpPr>
          <p:nvPr/>
        </p:nvSpPr>
        <p:spPr bwMode="auto">
          <a:xfrm>
            <a:off x="0" y="0"/>
            <a:ext cx="7010400" cy="92964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lIns="93177" tIns="46589" rIns="93177" bIns="46589" anchor="ctr"/>
          <a:lstStyle/>
          <a:p>
            <a:pPr>
              <a:buFont typeface="Times New Roman" pitchFamily="16" charset="0"/>
              <a:buNone/>
              <a:defRPr/>
            </a:pPr>
            <a:endParaRPr lang="en-US">
              <a:latin typeface="Arial" charset="0"/>
              <a:cs typeface="+mn-cs"/>
            </a:endParaRPr>
          </a:p>
        </p:txBody>
      </p:sp>
      <p:sp>
        <p:nvSpPr>
          <p:cNvPr id="13314" name="AutoShape 2"/>
          <p:cNvSpPr>
            <a:spLocks noChangeArrowheads="1"/>
          </p:cNvSpPr>
          <p:nvPr/>
        </p:nvSpPr>
        <p:spPr bwMode="auto">
          <a:xfrm>
            <a:off x="0" y="0"/>
            <a:ext cx="7010400" cy="92964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93177" tIns="46589" rIns="93177" bIns="46589" anchor="ctr"/>
          <a:lstStyle/>
          <a:p>
            <a:pPr>
              <a:buFont typeface="Times New Roman" pitchFamily="16" charset="0"/>
              <a:buNone/>
              <a:defRPr/>
            </a:pPr>
            <a:endParaRPr lang="en-US">
              <a:latin typeface="Arial" charset="0"/>
              <a:cs typeface="+mn-cs"/>
            </a:endParaRPr>
          </a:p>
        </p:txBody>
      </p:sp>
      <p:sp>
        <p:nvSpPr>
          <p:cNvPr id="21508" name="Rectangle 3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316450" y="-11993563"/>
            <a:ext cx="22569488" cy="1269682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13316" name="Rectangle 4"/>
          <p:cNvSpPr>
            <a:spLocks noGrp="1" noChangeArrowheads="1"/>
          </p:cNvSpPr>
          <p:nvPr>
            <p:ph type="body"/>
          </p:nvPr>
        </p:nvSpPr>
        <p:spPr bwMode="auto">
          <a:xfrm>
            <a:off x="701040" y="4415790"/>
            <a:ext cx="5603452" cy="417853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7115759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Non-CUI) (NASA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9550400" y="6096000"/>
            <a:ext cx="26416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33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09520854-1707-4976-B880-1AA68B5FB3A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03276" y="5849651"/>
            <a:ext cx="11582400" cy="246349"/>
          </a:xfrm>
          <a:prstGeom prst="rect">
            <a:avLst/>
          </a:prstGeom>
          <a:noFill/>
          <a:ln w="9525">
            <a:solidFill>
              <a:srgbClr val="4F81B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33" rtl="0" eaLnBrk="1" fontAlgn="base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1001" b="1" i="0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Approved for public release; Distribution is unlimited.</a:t>
            </a:r>
            <a:endParaRPr lang="en-US" sz="1001" b="0" i="0" kern="1200" dirty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3D7D136-2A20-BAE6-2974-0B75850452AA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08076" y="1551567"/>
            <a:ext cx="10972800" cy="1371600"/>
          </a:xfrm>
        </p:spPr>
        <p:txBody>
          <a:bodyPr anchor="ctr">
            <a:normAutofit/>
          </a:bodyPr>
          <a:lstStyle>
            <a:lvl1pPr algn="ctr">
              <a:defRPr sz="3200" b="1" baseline="0">
                <a:solidFill>
                  <a:srgbClr val="0066C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E6D78731-F2EF-7B19-972C-FA0DA661B715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08076" y="3028894"/>
            <a:ext cx="10972800" cy="885348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140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C80BFEFE-3D17-5BBF-1269-CA23CEE63A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9398" y="283407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501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non-CUI) (NAS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14076" y="6293805"/>
            <a:ext cx="1219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828800" y="368175"/>
            <a:ext cx="8534400" cy="792162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Line 8"/>
          <p:cNvSpPr>
            <a:spLocks noChangeShapeType="1"/>
          </p:cNvSpPr>
          <p:nvPr userDrawn="1"/>
        </p:nvSpPr>
        <p:spPr bwMode="auto">
          <a:xfrm>
            <a:off x="1828800" y="1169525"/>
            <a:ext cx="8534400" cy="0"/>
          </a:xfrm>
          <a:prstGeom prst="line">
            <a:avLst/>
          </a:prstGeom>
          <a:noFill/>
          <a:ln w="28575">
            <a:solidFill>
              <a:srgbClr val="0032A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5A119D87-ED4D-1118-1225-C89947A507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18876" y="277228"/>
            <a:ext cx="914400" cy="914400"/>
          </a:xfrm>
          <a:prstGeom prst="rect">
            <a:avLst/>
          </a:prstGeom>
        </p:spPr>
      </p:pic>
      <p:sp>
        <p:nvSpPr>
          <p:cNvPr id="2" name="Content Placeholder 8">
            <a:extLst>
              <a:ext uri="{FF2B5EF4-FFF2-40B4-BE49-F238E27FC236}">
                <a16:creationId xmlns:a16="http://schemas.microsoft.com/office/drawing/2014/main" id="{0205F034-740D-A82F-8C54-8916DF70FD7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7262" y="1280160"/>
            <a:ext cx="11274425" cy="48463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26123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keaway (NAS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14076" y="6300078"/>
            <a:ext cx="1219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828800" y="368175"/>
            <a:ext cx="8534400" cy="792162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Line 8"/>
          <p:cNvSpPr>
            <a:spLocks noChangeShapeType="1"/>
          </p:cNvSpPr>
          <p:nvPr userDrawn="1"/>
        </p:nvSpPr>
        <p:spPr bwMode="auto">
          <a:xfrm>
            <a:off x="1828800" y="1169525"/>
            <a:ext cx="8534400" cy="0"/>
          </a:xfrm>
          <a:prstGeom prst="line">
            <a:avLst/>
          </a:prstGeom>
          <a:noFill/>
          <a:ln w="28575">
            <a:solidFill>
              <a:srgbClr val="0032A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5A119D87-ED4D-1118-1225-C89947A507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18876" y="277228"/>
            <a:ext cx="914400" cy="9144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0C8483D-2328-B591-CFD1-AC83B5C6C717}"/>
              </a:ext>
            </a:extLst>
          </p:cNvPr>
          <p:cNvSpPr/>
          <p:nvPr userDrawn="1"/>
        </p:nvSpPr>
        <p:spPr>
          <a:xfrm>
            <a:off x="0" y="5418129"/>
            <a:ext cx="12192000" cy="713300"/>
          </a:xfrm>
          <a:prstGeom prst="rect">
            <a:avLst/>
          </a:prstGeom>
          <a:solidFill>
            <a:srgbClr val="00338D"/>
          </a:solidFill>
          <a:ln>
            <a:solidFill>
              <a:srgbClr val="0033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Chevron 3">
            <a:extLst>
              <a:ext uri="{FF2B5EF4-FFF2-40B4-BE49-F238E27FC236}">
                <a16:creationId xmlns:a16="http://schemas.microsoft.com/office/drawing/2014/main" id="{D49A88E6-6FF4-18AC-D16B-4FB444F08C97}"/>
              </a:ext>
            </a:extLst>
          </p:cNvPr>
          <p:cNvSpPr/>
          <p:nvPr userDrawn="1"/>
        </p:nvSpPr>
        <p:spPr>
          <a:xfrm>
            <a:off x="219636" y="5595149"/>
            <a:ext cx="609600" cy="305612"/>
          </a:xfrm>
          <a:prstGeom prst="chevro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6EB565E-A376-4CC9-5B27-3A998B9FDBF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05435" y="5530689"/>
            <a:ext cx="10972800" cy="456710"/>
          </a:xfrm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16" indent="-285760">
              <a:buClr>
                <a:srgbClr val="0070C0"/>
              </a:buClr>
              <a:buFont typeface="Arial" panose="020B0604020202020204" pitchFamily="34" charset="0"/>
              <a:buChar char="•"/>
              <a:defRPr sz="1600"/>
            </a:lvl2pPr>
            <a:lvl3pPr marL="914433" indent="-228609">
              <a:buClrTx/>
              <a:buFont typeface="Arial" panose="020B0604020202020204" pitchFamily="34" charset="0"/>
              <a:buChar char="−"/>
              <a:defRPr sz="1200"/>
            </a:lvl3pPr>
            <a:lvl4pPr marL="1371653" indent="-228609">
              <a:buFont typeface="Wingdings" panose="05000000000000000000" pitchFamily="2" charset="2"/>
              <a:buChar char="§"/>
              <a:defRPr sz="1200"/>
            </a:lvl4pPr>
            <a:lvl5pPr marL="1828869"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94EC92E-F1F9-1991-CAB1-08A475DC69B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62" y="1280160"/>
            <a:ext cx="11274425" cy="39693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99054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x2 (non-CUI) (NAS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Line 8">
            <a:extLst>
              <a:ext uri="{FF2B5EF4-FFF2-40B4-BE49-F238E27FC236}">
                <a16:creationId xmlns:a16="http://schemas.microsoft.com/office/drawing/2014/main" id="{83CA7DA7-E974-C3C3-E8FC-0C80C5A4BDB6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828800" y="1169525"/>
            <a:ext cx="8534400" cy="0"/>
          </a:xfrm>
          <a:prstGeom prst="line">
            <a:avLst/>
          </a:prstGeom>
          <a:noFill/>
          <a:ln w="28575">
            <a:solidFill>
              <a:srgbClr val="0032A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14015FA9-5A2D-6297-EBA8-6FF70321F3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18876" y="277228"/>
            <a:ext cx="914400" cy="914400"/>
          </a:xfrm>
          <a:prstGeom prst="rect">
            <a:avLst/>
          </a:prstGeom>
        </p:spPr>
      </p:pic>
      <p:sp>
        <p:nvSpPr>
          <p:cNvPr id="29" name="Title 9">
            <a:extLst>
              <a:ext uri="{FF2B5EF4-FFF2-40B4-BE49-F238E27FC236}">
                <a16:creationId xmlns:a16="http://schemas.microsoft.com/office/drawing/2014/main" id="{16227951-FDA1-976F-5D7E-AE5987577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368175"/>
            <a:ext cx="8534400" cy="792162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5" name="Slide Number Placeholder 5">
            <a:extLst>
              <a:ext uri="{FF2B5EF4-FFF2-40B4-BE49-F238E27FC236}">
                <a16:creationId xmlns:a16="http://schemas.microsoft.com/office/drawing/2014/main" id="{DF496892-1FB8-A4B5-7EB9-B4F019F0F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4076" y="6293805"/>
            <a:ext cx="1219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Content Placeholder 8">
            <a:extLst>
              <a:ext uri="{FF2B5EF4-FFF2-40B4-BE49-F238E27FC236}">
                <a16:creationId xmlns:a16="http://schemas.microsoft.com/office/drawing/2014/main" id="{2F6F175D-D7ED-6647-FE85-E8B92CB91B2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89904" y="1280160"/>
            <a:ext cx="5635687" cy="48463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8">
            <a:extLst>
              <a:ext uri="{FF2B5EF4-FFF2-40B4-BE49-F238E27FC236}">
                <a16:creationId xmlns:a16="http://schemas.microsoft.com/office/drawing/2014/main" id="{B22C5E85-D3BA-5769-78B0-5CBF9C3B217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8724" y="1280160"/>
            <a:ext cx="5635687" cy="48463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1360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(NAS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8724" y="2514600"/>
            <a:ext cx="11274552" cy="18288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10350E3-EF3B-3894-C31D-F902D58E40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18876" y="277228"/>
            <a:ext cx="914400" cy="914400"/>
          </a:xfrm>
          <a:prstGeom prst="rect">
            <a:avLst/>
          </a:prstGeom>
        </p:spPr>
      </p:pic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075675E8-8B5A-1A70-1531-EB30E73DA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4076" y="6293805"/>
            <a:ext cx="1219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410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250057"/>
            <a:ext cx="109728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49133" y="6356355"/>
            <a:ext cx="48937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433">
              <a:buClrTx/>
              <a:buSzTx/>
              <a:defRPr/>
            </a:pPr>
            <a:r>
              <a:rPr lang="en-US" dirty="0"/>
              <a:t>CUI//SP-EXPT/SP-PROPIN</a:t>
            </a:r>
          </a:p>
          <a:p>
            <a:pPr defTabSz="914433">
              <a:buClrTx/>
              <a:buSzTx/>
              <a:defRPr/>
            </a:pPr>
            <a:r>
              <a:rPr lang="en-US" sz="1050" dirty="0"/>
              <a:t>Information on this slide is subject to restrictions as noted on title page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21660" y="6356356"/>
            <a:ext cx="7607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433">
              <a:buClrTx/>
              <a:buSzTx/>
              <a:defRPr/>
            </a:pPr>
            <a:fld id="{EAA24045-F456-4457-B7B9-116178B6C516}" type="slidenum">
              <a:rPr lang="en-US" smtClean="0"/>
              <a:pPr defTabSz="914433">
                <a:buClrTx/>
                <a:buSzTx/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874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5" r:id="rId1"/>
    <p:sldLayoutId id="2147484058" r:id="rId2"/>
    <p:sldLayoutId id="2147484066" r:id="rId3"/>
    <p:sldLayoutId id="2147484063" r:id="rId4"/>
    <p:sldLayoutId id="2147484064" r:id="rId5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5pPr>
      <a:lvl6pPr marL="457216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6pPr>
      <a:lvl7pPr marL="914433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7pPr>
      <a:lvl8pPr marL="1371653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8pPr>
      <a:lvl9pPr marL="1828869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13" indent="-342913" algn="l" rtl="0" eaLnBrk="0" fontAlgn="base" hangingPunct="0">
        <a:spcBef>
          <a:spcPct val="20000"/>
        </a:spcBef>
        <a:spcAft>
          <a:spcPct val="0"/>
        </a:spcAft>
        <a:buClr>
          <a:srgbClr val="0066CC"/>
        </a:buClr>
        <a:buSzPct val="110000"/>
        <a:buFont typeface="Arial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78" indent="-28576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44" indent="-228609" algn="l" rtl="0" eaLnBrk="0" fontAlgn="base" hangingPunct="0">
        <a:spcBef>
          <a:spcPct val="20000"/>
        </a:spcBef>
        <a:spcAft>
          <a:spcPct val="0"/>
        </a:spcAft>
        <a:buClr>
          <a:srgbClr val="0066CC"/>
        </a:buClr>
        <a:buSzPct val="110000"/>
        <a:buFont typeface="Arial" charset="0"/>
        <a:buChar char="•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60" indent="-22860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78" indent="-228609" algn="l" rtl="0" eaLnBrk="0" fontAlgn="base" hangingPunct="0">
        <a:spcBef>
          <a:spcPct val="20000"/>
        </a:spcBef>
        <a:spcAft>
          <a:spcPct val="0"/>
        </a:spcAft>
        <a:buClr>
          <a:srgbClr val="0066CC"/>
        </a:buClr>
        <a:buSzPct val="110000"/>
        <a:buFont typeface="Arial" charset="0"/>
        <a:buChar char="»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96" indent="-228609" algn="l" defTabSz="91443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13" indent="-228609" algn="l" defTabSz="91443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29" indent="-228609" algn="l" defTabSz="91443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45" indent="-228609" algn="l" defTabSz="91443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3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16" algn="l" defTabSz="91443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33" algn="l" defTabSz="91443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53" algn="l" defTabSz="91443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69" algn="l" defTabSz="91443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85" algn="l" defTabSz="91443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302" algn="l" defTabSz="91443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522" algn="l" defTabSz="91443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738" algn="l" defTabSz="91443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5.svg"/><Relationship Id="rId3" Type="http://schemas.openxmlformats.org/officeDocument/2006/relationships/slideLayout" Target="../slideLayouts/slideLayout2.xml"/><Relationship Id="rId21" Type="http://schemas.openxmlformats.org/officeDocument/2006/relationships/image" Target="../media/image18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4.png"/><Relationship Id="rId2" Type="http://schemas.microsoft.com/office/2007/relationships/media" Target="../media/media1.mp4"/><Relationship Id="rId16" Type="http://schemas.openxmlformats.org/officeDocument/2006/relationships/image" Target="../media/image2.svg"/><Relationship Id="rId20" Type="http://schemas.openxmlformats.org/officeDocument/2006/relationships/image" Target="../media/image17.svg"/><Relationship Id="rId1" Type="http://schemas.openxmlformats.org/officeDocument/2006/relationships/video" Target="NULL" TargetMode="Externa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1.svg"/><Relationship Id="rId5" Type="http://schemas.openxmlformats.org/officeDocument/2006/relationships/image" Target="../media/image4.png"/><Relationship Id="rId15" Type="http://schemas.openxmlformats.org/officeDocument/2006/relationships/image" Target="../media/image1.png"/><Relationship Id="rId23" Type="http://schemas.openxmlformats.org/officeDocument/2006/relationships/image" Target="../media/image20.png"/><Relationship Id="rId10" Type="http://schemas.openxmlformats.org/officeDocument/2006/relationships/image" Target="../media/image9.png"/><Relationship Id="rId19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svg"/><Relationship Id="rId22" Type="http://schemas.openxmlformats.org/officeDocument/2006/relationships/image" Target="../media/image1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image" Target="../media/image33.pn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29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9.png"/><Relationship Id="rId4" Type="http://schemas.openxmlformats.org/officeDocument/2006/relationships/image" Target="../media/image34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emf"/><Relationship Id="rId7" Type="http://schemas.openxmlformats.org/officeDocument/2006/relationships/image" Target="../media/image5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9" Type="http://schemas.openxmlformats.org/officeDocument/2006/relationships/image" Target="../media/image52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29A1D-49FD-CB65-F476-DC48C6CA4413}"/>
              </a:ext>
            </a:extLst>
          </p:cNvPr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en-US" dirty="0"/>
              <a:t>Nodal Modeling of Sloshing in a Cryogenic Propellant Tank using a Multi-Node Approach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8C6943-838F-1AC1-0626-8721E73D33A7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>
          <a:xfrm>
            <a:off x="608076" y="2642347"/>
            <a:ext cx="10972800" cy="3207123"/>
          </a:xfrm>
        </p:spPr>
        <p:txBody>
          <a:bodyPr/>
          <a:lstStyle/>
          <a:p>
            <a:r>
              <a:rPr lang="en-US" sz="1200" b="1" dirty="0"/>
              <a:t>May 15, 2025</a:t>
            </a:r>
          </a:p>
          <a:p>
            <a:endParaRPr lang="en-US" sz="1200" b="1" dirty="0"/>
          </a:p>
          <a:p>
            <a:r>
              <a:rPr lang="en-US" sz="1200" b="1" dirty="0"/>
              <a:t>Bryan Hoffman – Fluid Dynamics Branch (MSFC-ER42)</a:t>
            </a:r>
          </a:p>
          <a:p>
            <a:r>
              <a:rPr lang="en-US" sz="1200" b="1" dirty="0"/>
              <a:t>Alok Majumdar – Thermal Analysis Branch (MSFC-ER43)</a:t>
            </a:r>
          </a:p>
          <a:p>
            <a:r>
              <a:rPr lang="en-US" sz="1200" b="1" dirty="0"/>
              <a:t>Andre Leclair – Thermal Analysis Branch (MSFC-ER43)</a:t>
            </a:r>
          </a:p>
          <a:p>
            <a:r>
              <a:rPr lang="en-US" sz="1200" b="1" dirty="0"/>
              <a:t>Jacob Brodnick – Fluid Dynamics Branch (MSFC-ER42)</a:t>
            </a:r>
          </a:p>
          <a:p>
            <a:r>
              <a:rPr lang="en-US" sz="1200" b="1" dirty="0"/>
              <a:t>S. Mostafa Ghiaasiaan – Georgia Institute of Technology</a:t>
            </a:r>
          </a:p>
        </p:txBody>
      </p:sp>
    </p:spTree>
    <p:extLst>
      <p:ext uri="{BB962C8B-B14F-4D97-AF65-F5344CB8AC3E}">
        <p14:creationId xmlns:p14="http://schemas.microsoft.com/office/powerpoint/2010/main" val="4172084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A069B1-03E1-1C05-9ABC-3C8F5B26D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D44762D-42E0-B57B-21C9-B0FDBFF61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5A5BA41-E685-8009-787C-4AC97EEC0655}"/>
              </a:ext>
            </a:extLst>
          </p:cNvPr>
          <p:cNvSpPr/>
          <p:nvPr/>
        </p:nvSpPr>
        <p:spPr>
          <a:xfrm>
            <a:off x="1777612" y="2641652"/>
            <a:ext cx="3917298" cy="914400"/>
          </a:xfrm>
          <a:prstGeom prst="roundRect">
            <a:avLst/>
          </a:prstGeom>
          <a:solidFill>
            <a:srgbClr val="0032A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Increasing reliance on cryogenic propellants by launch providers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4F0154D-9159-E3F8-C21D-2A0ACC162BB9}"/>
              </a:ext>
            </a:extLst>
          </p:cNvPr>
          <p:cNvSpPr/>
          <p:nvPr/>
        </p:nvSpPr>
        <p:spPr>
          <a:xfrm>
            <a:off x="1778354" y="4059557"/>
            <a:ext cx="3916527" cy="914400"/>
          </a:xfrm>
          <a:prstGeom prst="roundRect">
            <a:avLst/>
          </a:prstGeom>
          <a:solidFill>
            <a:srgbClr val="0032A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Need for predictive ullage collapse modeling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59890CD-456E-16FF-B4AE-AD605D620C5F}"/>
              </a:ext>
            </a:extLst>
          </p:cNvPr>
          <p:cNvSpPr/>
          <p:nvPr/>
        </p:nvSpPr>
        <p:spPr>
          <a:xfrm>
            <a:off x="1778355" y="5462658"/>
            <a:ext cx="3916526" cy="914400"/>
          </a:xfrm>
          <a:prstGeom prst="roundRect">
            <a:avLst/>
          </a:prstGeom>
          <a:solidFill>
            <a:srgbClr val="0032A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Desire for rapid assessments of pressure dispersions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BD32596-2938-174D-8279-D766A704CC86}"/>
              </a:ext>
            </a:extLst>
          </p:cNvPr>
          <p:cNvSpPr/>
          <p:nvPr/>
        </p:nvSpPr>
        <p:spPr>
          <a:xfrm>
            <a:off x="6503737" y="2641652"/>
            <a:ext cx="2965122" cy="914400"/>
          </a:xfrm>
          <a:prstGeom prst="roundRect">
            <a:avLst/>
          </a:prstGeom>
          <a:noFill/>
          <a:ln>
            <a:solidFill>
              <a:srgbClr val="E4002B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36" name="Picture 12">
            <a:extLst>
              <a:ext uri="{FF2B5EF4-FFF2-40B4-BE49-F238E27FC236}">
                <a16:creationId xmlns:a16="http://schemas.microsoft.com/office/drawing/2014/main" id="{DFC156CD-C8CE-6F62-3C61-FEC931445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529" y="2962293"/>
            <a:ext cx="164384" cy="526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>
            <a:extLst>
              <a:ext uri="{FF2B5EF4-FFF2-40B4-BE49-F238E27FC236}">
                <a16:creationId xmlns:a16="http://schemas.microsoft.com/office/drawing/2014/main" id="{ADAE66A3-100D-E7F2-B76B-76A3B5CC93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71" b="36470"/>
          <a:stretch/>
        </p:blipFill>
        <p:spPr bwMode="auto">
          <a:xfrm>
            <a:off x="7679190" y="2678998"/>
            <a:ext cx="1526674" cy="278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>
            <a:extLst>
              <a:ext uri="{FF2B5EF4-FFF2-40B4-BE49-F238E27FC236}">
                <a16:creationId xmlns:a16="http://schemas.microsoft.com/office/drawing/2014/main" id="{A56C07F4-57AE-74F3-B641-900583F965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055" y="3083326"/>
            <a:ext cx="875131" cy="324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>
            <a:extLst>
              <a:ext uri="{FF2B5EF4-FFF2-40B4-BE49-F238E27FC236}">
                <a16:creationId xmlns:a16="http://schemas.microsoft.com/office/drawing/2014/main" id="{91A2235D-4758-0D6D-3710-4B8CD5D803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746" y="2739022"/>
            <a:ext cx="1002632" cy="187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439B560-888D-6B3B-957F-8158BD55BF1F}"/>
              </a:ext>
            </a:extLst>
          </p:cNvPr>
          <p:cNvSpPr/>
          <p:nvPr/>
        </p:nvSpPr>
        <p:spPr>
          <a:xfrm>
            <a:off x="6497121" y="4059557"/>
            <a:ext cx="3970359" cy="914400"/>
          </a:xfrm>
          <a:prstGeom prst="roundRect">
            <a:avLst/>
          </a:prstGeom>
          <a:noFill/>
          <a:ln>
            <a:solidFill>
              <a:srgbClr val="E4002B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1"/>
            <a:r>
              <a:rPr lang="en-US" dirty="0"/>
              <a:t>Complex vehicle maneuvers</a:t>
            </a:r>
          </a:p>
          <a:p>
            <a:pPr lvl="1"/>
            <a:r>
              <a:rPr lang="en-US" dirty="0"/>
              <a:t>Pressure control</a:t>
            </a:r>
          </a:p>
          <a:p>
            <a:pPr lvl="1"/>
            <a:r>
              <a:rPr lang="en-US" dirty="0"/>
              <a:t>Efficient resource management</a:t>
            </a:r>
          </a:p>
        </p:txBody>
      </p:sp>
      <p:pic>
        <p:nvPicPr>
          <p:cNvPr id="17" name="Graphic 16" descr="Remote control outline">
            <a:extLst>
              <a:ext uri="{FF2B5EF4-FFF2-40B4-BE49-F238E27FC236}">
                <a16:creationId xmlns:a16="http://schemas.microsoft.com/office/drawing/2014/main" id="{AEBBAA2D-CFF9-3C79-3967-82622BE8465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747943" y="4389597"/>
            <a:ext cx="270138" cy="270138"/>
          </a:xfrm>
          <a:prstGeom prst="rect">
            <a:avLst/>
          </a:prstGeom>
        </p:spPr>
      </p:pic>
      <p:pic>
        <p:nvPicPr>
          <p:cNvPr id="18" name="FULL FLIGHT! SpaceX Starship IFT-3">
            <a:hlinkClick r:id="" action="ppaction://media"/>
            <a:extLst>
              <a:ext uri="{FF2B5EF4-FFF2-40B4-BE49-F238E27FC236}">
                <a16:creationId xmlns:a16="http://schemas.microsoft.com/office/drawing/2014/main" id="{CD546A52-0F6A-153A-F1E2-79BA465574CF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47534.5147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577596" y="2408899"/>
            <a:ext cx="2452707" cy="1379648"/>
          </a:xfrm>
          <a:prstGeom prst="rect">
            <a:avLst/>
          </a:prstGeom>
        </p:spPr>
      </p:pic>
      <p:pic>
        <p:nvPicPr>
          <p:cNvPr id="20" name="Graphic 19" descr="Refresh outline">
            <a:extLst>
              <a:ext uri="{FF2B5EF4-FFF2-40B4-BE49-F238E27FC236}">
                <a16:creationId xmlns:a16="http://schemas.microsoft.com/office/drawing/2014/main" id="{A888BC8A-F2E1-B614-96A7-8DDD0273DEC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747200" y="4108710"/>
            <a:ext cx="270138" cy="270138"/>
          </a:xfrm>
          <a:prstGeom prst="rect">
            <a:avLst/>
          </a:prstGeom>
        </p:spPr>
      </p:pic>
      <p:pic>
        <p:nvPicPr>
          <p:cNvPr id="24" name="Graphic 23" descr="Recycle outline">
            <a:extLst>
              <a:ext uri="{FF2B5EF4-FFF2-40B4-BE49-F238E27FC236}">
                <a16:creationId xmlns:a16="http://schemas.microsoft.com/office/drawing/2014/main" id="{9F0DEA39-651C-A09D-7835-96A63B68C32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747943" y="4681777"/>
            <a:ext cx="270138" cy="270138"/>
          </a:xfrm>
          <a:prstGeom prst="rect">
            <a:avLst/>
          </a:prstGeom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BF6850D9-71FA-F85D-4559-46343D612D58}"/>
              </a:ext>
            </a:extLst>
          </p:cNvPr>
          <p:cNvSpPr/>
          <p:nvPr/>
        </p:nvSpPr>
        <p:spPr>
          <a:xfrm>
            <a:off x="6472626" y="5457193"/>
            <a:ext cx="5017532" cy="914400"/>
          </a:xfrm>
          <a:prstGeom prst="roundRect">
            <a:avLst/>
          </a:prstGeom>
          <a:noFill/>
          <a:ln>
            <a:solidFill>
              <a:srgbClr val="E4002B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1"/>
            <a:r>
              <a:rPr lang="en-US" dirty="0"/>
              <a:t>High-fidelity computational fluid dynamics</a:t>
            </a:r>
          </a:p>
          <a:p>
            <a:pPr lvl="1"/>
            <a:r>
              <a:rPr lang="en-US" dirty="0"/>
              <a:t>Iterative design of tank systems and concepts of operations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273EE8E-CEA9-E39E-36B1-639A3704FFA7}"/>
              </a:ext>
            </a:extLst>
          </p:cNvPr>
          <p:cNvSpPr txBox="1"/>
          <p:nvPr/>
        </p:nvSpPr>
        <p:spPr>
          <a:xfrm>
            <a:off x="8783811" y="3276736"/>
            <a:ext cx="6309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+More</a:t>
            </a: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D2DE6B78-E2C5-547C-7B40-65FD251BDE1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198989" y="2969046"/>
            <a:ext cx="546293" cy="546293"/>
          </a:xfrm>
          <a:prstGeom prst="rect">
            <a:avLst/>
          </a:prstGeom>
        </p:spPr>
      </p:pic>
      <p:pic>
        <p:nvPicPr>
          <p:cNvPr id="11" name="Graphic 10" descr="Stopwatch outline">
            <a:extLst>
              <a:ext uri="{FF2B5EF4-FFF2-40B4-BE49-F238E27FC236}">
                <a16:creationId xmlns:a16="http://schemas.microsoft.com/office/drawing/2014/main" id="{C8CA1CD1-3311-8BBE-DB4A-D7892330F18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679173" y="5507832"/>
            <a:ext cx="270138" cy="270138"/>
          </a:xfrm>
          <a:prstGeom prst="rect">
            <a:avLst/>
          </a:prstGeom>
        </p:spPr>
      </p:pic>
      <p:pic>
        <p:nvPicPr>
          <p:cNvPr id="13" name="Graphic 12" descr="Dollar outline">
            <a:extLst>
              <a:ext uri="{FF2B5EF4-FFF2-40B4-BE49-F238E27FC236}">
                <a16:creationId xmlns:a16="http://schemas.microsoft.com/office/drawing/2014/main" id="{21E85C71-B0A6-5238-197C-F593A635216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861628" y="5507832"/>
            <a:ext cx="270138" cy="270138"/>
          </a:xfrm>
          <a:prstGeom prst="rect">
            <a:avLst/>
          </a:prstGeom>
        </p:spPr>
      </p:pic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444B56AF-1F5F-7382-3465-23503DD9BC3C}"/>
              </a:ext>
            </a:extLst>
          </p:cNvPr>
          <p:cNvSpPr/>
          <p:nvPr/>
        </p:nvSpPr>
        <p:spPr>
          <a:xfrm>
            <a:off x="1792768" y="1261383"/>
            <a:ext cx="8603409" cy="782980"/>
          </a:xfrm>
          <a:prstGeom prst="roundRect">
            <a:avLst/>
          </a:prstGeom>
          <a:solidFill>
            <a:srgbClr val="0032A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Objective: Development of a reduced-order heat transfer model capable of rapidly simulating the thermodynamic impacts of cryogenic propellant motion</a:t>
            </a:r>
          </a:p>
        </p:txBody>
      </p:sp>
      <p:pic>
        <p:nvPicPr>
          <p:cNvPr id="1060" name="Picture 36">
            <a:extLst>
              <a:ext uri="{FF2B5EF4-FFF2-40B4-BE49-F238E27FC236}">
                <a16:creationId xmlns:a16="http://schemas.microsoft.com/office/drawing/2014/main" id="{4BD8C384-F552-24CC-8BEA-01C1349C62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99" y="1221520"/>
            <a:ext cx="827350" cy="5150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Spacex starship 3D Models | CGTrader">
            <a:extLst>
              <a:ext uri="{FF2B5EF4-FFF2-40B4-BE49-F238E27FC236}">
                <a16:creationId xmlns:a16="http://schemas.microsoft.com/office/drawing/2014/main" id="{DC3EFACD-F3FB-236D-EB67-0227AC206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98932">
            <a:off x="8823289" y="2562201"/>
            <a:ext cx="567564" cy="875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43872E4-FA02-5B2C-A7EF-B2BC4492CEFF}"/>
              </a:ext>
            </a:extLst>
          </p:cNvPr>
          <p:cNvSpPr txBox="1"/>
          <p:nvPr/>
        </p:nvSpPr>
        <p:spPr>
          <a:xfrm>
            <a:off x="5694910" y="2164183"/>
            <a:ext cx="808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Why?</a:t>
            </a:r>
          </a:p>
        </p:txBody>
      </p:sp>
      <p:pic>
        <p:nvPicPr>
          <p:cNvPr id="32" name="Graphic 31" descr="Workflow outline">
            <a:extLst>
              <a:ext uri="{FF2B5EF4-FFF2-40B4-BE49-F238E27FC236}">
                <a16:creationId xmlns:a16="http://schemas.microsoft.com/office/drawing/2014/main" id="{2C20DA9A-EB8D-7541-29BF-7EC4B39A7CE8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6747200" y="5862951"/>
            <a:ext cx="270138" cy="270138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F4D050C-7AF9-077E-8F0F-746CFA7BC162}"/>
              </a:ext>
            </a:extLst>
          </p:cNvPr>
          <p:cNvCxnSpPr>
            <a:cxnSpLocks/>
            <a:stCxn id="2" idx="3"/>
            <a:endCxn id="8" idx="1"/>
          </p:cNvCxnSpPr>
          <p:nvPr/>
        </p:nvCxnSpPr>
        <p:spPr>
          <a:xfrm>
            <a:off x="5694910" y="3098852"/>
            <a:ext cx="80882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3882256-77CC-1CE8-E6DB-AC8C7BFE7F6B}"/>
              </a:ext>
            </a:extLst>
          </p:cNvPr>
          <p:cNvCxnSpPr>
            <a:cxnSpLocks/>
            <a:stCxn id="4" idx="3"/>
            <a:endCxn id="15" idx="1"/>
          </p:cNvCxnSpPr>
          <p:nvPr/>
        </p:nvCxnSpPr>
        <p:spPr>
          <a:xfrm>
            <a:off x="5694881" y="4516757"/>
            <a:ext cx="8022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6130392-6F72-8878-6B64-15FE1FB3A024}"/>
              </a:ext>
            </a:extLst>
          </p:cNvPr>
          <p:cNvCxnSpPr>
            <a:cxnSpLocks/>
            <a:stCxn id="5" idx="3"/>
            <a:endCxn id="25" idx="1"/>
          </p:cNvCxnSpPr>
          <p:nvPr/>
        </p:nvCxnSpPr>
        <p:spPr>
          <a:xfrm flipV="1">
            <a:off x="5694881" y="5914393"/>
            <a:ext cx="777745" cy="54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or: Curved 37">
            <a:extLst>
              <a:ext uri="{FF2B5EF4-FFF2-40B4-BE49-F238E27FC236}">
                <a16:creationId xmlns:a16="http://schemas.microsoft.com/office/drawing/2014/main" id="{DA1F46AC-48E6-9B25-F570-A0A47DEE8A08}"/>
              </a:ext>
            </a:extLst>
          </p:cNvPr>
          <p:cNvCxnSpPr>
            <a:cxnSpLocks/>
            <a:endCxn id="18" idx="2"/>
          </p:cNvCxnSpPr>
          <p:nvPr/>
        </p:nvCxnSpPr>
        <p:spPr>
          <a:xfrm flipV="1">
            <a:off x="10043160" y="3788547"/>
            <a:ext cx="760790" cy="463413"/>
          </a:xfrm>
          <a:prstGeom prst="curved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598CFE22-6828-5D51-93AC-3FA0D1929F70}"/>
              </a:ext>
            </a:extLst>
          </p:cNvPr>
          <p:cNvGrpSpPr/>
          <p:nvPr/>
        </p:nvGrpSpPr>
        <p:grpSpPr>
          <a:xfrm>
            <a:off x="1910667" y="79906"/>
            <a:ext cx="8603409" cy="286222"/>
            <a:chOff x="1567541" y="1402516"/>
            <a:chExt cx="8684605" cy="286222"/>
          </a:xfrm>
        </p:grpSpPr>
        <p:sp>
          <p:nvSpPr>
            <p:cNvPr id="12" name="Arrow: Chevron 11">
              <a:extLst>
                <a:ext uri="{FF2B5EF4-FFF2-40B4-BE49-F238E27FC236}">
                  <a16:creationId xmlns:a16="http://schemas.microsoft.com/office/drawing/2014/main" id="{2B76E235-4460-C5B6-C26B-C15FA2A2E68E}"/>
                </a:ext>
              </a:extLst>
            </p:cNvPr>
            <p:cNvSpPr/>
            <p:nvPr/>
          </p:nvSpPr>
          <p:spPr>
            <a:xfrm>
              <a:off x="2870681" y="1411739"/>
              <a:ext cx="401156" cy="276999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CB2FB4C-316A-729C-A8B6-1A6B944F7136}"/>
                </a:ext>
              </a:extLst>
            </p:cNvPr>
            <p:cNvSpPr txBox="1"/>
            <p:nvPr/>
          </p:nvSpPr>
          <p:spPr>
            <a:xfrm>
              <a:off x="3287924" y="1403161"/>
              <a:ext cx="11617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Methodology</a:t>
              </a:r>
            </a:p>
          </p:txBody>
        </p:sp>
        <p:sp>
          <p:nvSpPr>
            <p:cNvPr id="19" name="Arrow: Chevron 18">
              <a:extLst>
                <a:ext uri="{FF2B5EF4-FFF2-40B4-BE49-F238E27FC236}">
                  <a16:creationId xmlns:a16="http://schemas.microsoft.com/office/drawing/2014/main" id="{CAF7BDEB-5664-9216-8CE6-6047941FD993}"/>
                </a:ext>
              </a:extLst>
            </p:cNvPr>
            <p:cNvSpPr/>
            <p:nvPr/>
          </p:nvSpPr>
          <p:spPr>
            <a:xfrm>
              <a:off x="4343283" y="1402517"/>
              <a:ext cx="401156" cy="276999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5D72CDD-9766-9EB4-97ED-1ACD19821B6C}"/>
                </a:ext>
              </a:extLst>
            </p:cNvPr>
            <p:cNvSpPr txBox="1"/>
            <p:nvPr/>
          </p:nvSpPr>
          <p:spPr>
            <a:xfrm>
              <a:off x="4743388" y="1402516"/>
              <a:ext cx="15979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Heat Transfer Model</a:t>
              </a:r>
            </a:p>
          </p:txBody>
        </p:sp>
        <p:sp>
          <p:nvSpPr>
            <p:cNvPr id="22" name="Arrow: Chevron 21">
              <a:extLst>
                <a:ext uri="{FF2B5EF4-FFF2-40B4-BE49-F238E27FC236}">
                  <a16:creationId xmlns:a16="http://schemas.microsoft.com/office/drawing/2014/main" id="{DC02130B-47D9-5E86-014E-82C0E8742B77}"/>
                </a:ext>
              </a:extLst>
            </p:cNvPr>
            <p:cNvSpPr/>
            <p:nvPr/>
          </p:nvSpPr>
          <p:spPr>
            <a:xfrm>
              <a:off x="6339501" y="1402516"/>
              <a:ext cx="401156" cy="276999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F7667F0-FE43-8362-2948-A9C7FB2EB85A}"/>
                </a:ext>
              </a:extLst>
            </p:cNvPr>
            <p:cNvSpPr txBox="1"/>
            <p:nvPr/>
          </p:nvSpPr>
          <p:spPr>
            <a:xfrm>
              <a:off x="6740657" y="1405940"/>
              <a:ext cx="15987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K-Site Experiment</a:t>
              </a:r>
            </a:p>
          </p:txBody>
        </p:sp>
        <p:sp>
          <p:nvSpPr>
            <p:cNvPr id="27" name="Arrow: Chevron 26">
              <a:extLst>
                <a:ext uri="{FF2B5EF4-FFF2-40B4-BE49-F238E27FC236}">
                  <a16:creationId xmlns:a16="http://schemas.microsoft.com/office/drawing/2014/main" id="{F7685652-3A4C-75BB-4DF5-72C5EA2A080E}"/>
                </a:ext>
              </a:extLst>
            </p:cNvPr>
            <p:cNvSpPr/>
            <p:nvPr/>
          </p:nvSpPr>
          <p:spPr>
            <a:xfrm>
              <a:off x="8184141" y="1405941"/>
              <a:ext cx="401156" cy="276999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22E26FE-A23B-65D1-1DC2-DB8A6EB240BF}"/>
                </a:ext>
              </a:extLst>
            </p:cNvPr>
            <p:cNvSpPr txBox="1"/>
            <p:nvPr/>
          </p:nvSpPr>
          <p:spPr>
            <a:xfrm>
              <a:off x="8585297" y="1403160"/>
              <a:ext cx="166684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JAXA Experiment</a:t>
              </a:r>
            </a:p>
          </p:txBody>
        </p:sp>
        <p:sp>
          <p:nvSpPr>
            <p:cNvPr id="33" name="Arrow: Chevron 32">
              <a:extLst>
                <a:ext uri="{FF2B5EF4-FFF2-40B4-BE49-F238E27FC236}">
                  <a16:creationId xmlns:a16="http://schemas.microsoft.com/office/drawing/2014/main" id="{18686987-94CB-3860-9285-FA56723FB246}"/>
                </a:ext>
              </a:extLst>
            </p:cNvPr>
            <p:cNvSpPr/>
            <p:nvPr/>
          </p:nvSpPr>
          <p:spPr>
            <a:xfrm>
              <a:off x="1567541" y="1407126"/>
              <a:ext cx="401156" cy="276999"/>
            </a:xfrm>
            <a:prstGeom prst="chevron">
              <a:avLst/>
            </a:prstGeom>
            <a:solidFill>
              <a:srgbClr val="0032A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C0A59DA-9713-FD59-CD8E-E3A7CD94FAE7}"/>
                </a:ext>
              </a:extLst>
            </p:cNvPr>
            <p:cNvSpPr txBox="1"/>
            <p:nvPr/>
          </p:nvSpPr>
          <p:spPr>
            <a:xfrm>
              <a:off x="1968697" y="1407127"/>
              <a:ext cx="91912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Motivation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557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89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E195FF04-A4F3-68D7-992F-78492EA2E6FD}"/>
              </a:ext>
            </a:extLst>
          </p:cNvPr>
          <p:cNvCxnSpPr>
            <a:stCxn id="107" idx="2"/>
            <a:endCxn id="70" idx="0"/>
          </p:cNvCxnSpPr>
          <p:nvPr/>
        </p:nvCxnSpPr>
        <p:spPr>
          <a:xfrm>
            <a:off x="3167748" y="2342510"/>
            <a:ext cx="0" cy="8756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5B8D0BA-3567-924D-7E3F-673379424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45B7296-72AC-C2C9-AF2F-6974904A2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</a:t>
            </a:r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16944B15-38C7-DF9A-0D36-2E65521F7DE0}"/>
              </a:ext>
            </a:extLst>
          </p:cNvPr>
          <p:cNvSpPr/>
          <p:nvPr/>
        </p:nvSpPr>
        <p:spPr>
          <a:xfrm>
            <a:off x="1747836" y="3218205"/>
            <a:ext cx="2839823" cy="914400"/>
          </a:xfrm>
          <a:prstGeom prst="roundRect">
            <a:avLst/>
          </a:prstGeom>
          <a:solidFill>
            <a:srgbClr val="0032A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Slosh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: Rounded Corners 70">
                <a:extLst>
                  <a:ext uri="{FF2B5EF4-FFF2-40B4-BE49-F238E27FC236}">
                    <a16:creationId xmlns:a16="http://schemas.microsoft.com/office/drawing/2014/main" id="{17C3FC5F-9450-50EB-FCC3-1335651FEC83}"/>
                  </a:ext>
                </a:extLst>
              </p:cNvPr>
              <p:cNvSpPr/>
              <p:nvPr/>
            </p:nvSpPr>
            <p:spPr>
              <a:xfrm>
                <a:off x="6456909" y="1421997"/>
                <a:ext cx="3568535" cy="914400"/>
              </a:xfrm>
              <a:prstGeom prst="roundRect">
                <a:avLst/>
              </a:prstGeom>
              <a:solidFill>
                <a:srgbClr val="0032A0"/>
              </a:solidFill>
              <a:ln/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/>
              <a:p>
                <a:pPr algn="ctr"/>
                <a:r>
                  <a:rPr lang="en-US" dirty="0"/>
                  <a:t>Multi-Phase </a:t>
                </a:r>
              </a:p>
              <a:p>
                <a:pPr algn="ctr"/>
                <a:r>
                  <a:rPr lang="en-US" dirty="0"/>
                  <a:t>Heat Transfer Coefficient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𝐿𝑖𝑞𝑢𝑖𝑑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𝑆𝑙𝑜𝑠h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𝐹𝑙𝑢𝑖𝑑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𝑃𝑟𝑜𝑝𝑒𝑟𝑡𝑖𝑒𝑠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1" name="Rectangle: Rounded Corners 70">
                <a:extLst>
                  <a:ext uri="{FF2B5EF4-FFF2-40B4-BE49-F238E27FC236}">
                    <a16:creationId xmlns:a16="http://schemas.microsoft.com/office/drawing/2014/main" id="{17C3FC5F-9450-50EB-FCC3-1335651FEC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909" y="1421997"/>
                <a:ext cx="3568535" cy="914400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2" name="Picture 71">
            <a:extLst>
              <a:ext uri="{FF2B5EF4-FFF2-40B4-BE49-F238E27FC236}">
                <a16:creationId xmlns:a16="http://schemas.microsoft.com/office/drawing/2014/main" id="{5B991BEB-89A5-6DD4-EC38-28A4259C44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5109"/>
          <a:stretch/>
        </p:blipFill>
        <p:spPr>
          <a:xfrm>
            <a:off x="3411424" y="4953168"/>
            <a:ext cx="2524879" cy="1313360"/>
          </a:xfrm>
          <a:prstGeom prst="rect">
            <a:avLst/>
          </a:prstGeom>
        </p:spPr>
      </p:pic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808A91A4-1C24-9F7D-FE59-A320D3266471}"/>
              </a:ext>
            </a:extLst>
          </p:cNvPr>
          <p:cNvSpPr/>
          <p:nvPr/>
        </p:nvSpPr>
        <p:spPr>
          <a:xfrm>
            <a:off x="6456909" y="3178077"/>
            <a:ext cx="3568535" cy="1245374"/>
          </a:xfrm>
          <a:prstGeom prst="roundRect">
            <a:avLst/>
          </a:prstGeom>
          <a:solidFill>
            <a:srgbClr val="0032A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dirty="0"/>
              <a:t>Thermal-Fluid Nodal Mode</a:t>
            </a:r>
          </a:p>
          <a:p>
            <a:pPr algn="ctr"/>
            <a:r>
              <a:rPr lang="en-US" sz="1800" i="1" dirty="0"/>
              <a:t>Tool: GFSSP</a:t>
            </a:r>
          </a:p>
          <a:p>
            <a:pPr algn="ctr"/>
            <a:r>
              <a:rPr lang="en-US" sz="1800" i="1" dirty="0"/>
              <a:t>(Generalized Fluid System Simulation Program)</a:t>
            </a:r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948B6A66-09AC-12AE-C3B9-30C491BE2F9C}"/>
              </a:ext>
            </a:extLst>
          </p:cNvPr>
          <p:cNvSpPr/>
          <p:nvPr/>
        </p:nvSpPr>
        <p:spPr>
          <a:xfrm>
            <a:off x="6456909" y="5241005"/>
            <a:ext cx="3568535" cy="914400"/>
          </a:xfrm>
          <a:prstGeom prst="roundRect">
            <a:avLst/>
          </a:prstGeom>
          <a:solidFill>
            <a:srgbClr val="0032A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dirty="0"/>
              <a:t>Ullage Collapse</a:t>
            </a:r>
          </a:p>
        </p:txBody>
      </p:sp>
      <p:pic>
        <p:nvPicPr>
          <p:cNvPr id="85" name="Picture 84">
            <a:extLst>
              <a:ext uri="{FF2B5EF4-FFF2-40B4-BE49-F238E27FC236}">
                <a16:creationId xmlns:a16="http://schemas.microsoft.com/office/drawing/2014/main" id="{C586B132-751A-C516-7FF2-A1E75BC1EA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966" y="5017547"/>
            <a:ext cx="2315340" cy="698502"/>
          </a:xfrm>
          <a:prstGeom prst="rect">
            <a:avLst/>
          </a:prstGeom>
        </p:spPr>
      </p:pic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2F88B3E4-0408-4549-F5E0-BBB82CBC1889}"/>
              </a:ext>
            </a:extLst>
          </p:cNvPr>
          <p:cNvSpPr/>
          <p:nvPr/>
        </p:nvSpPr>
        <p:spPr>
          <a:xfrm>
            <a:off x="466608" y="4320573"/>
            <a:ext cx="2350056" cy="540049"/>
          </a:xfrm>
          <a:prstGeom prst="roundRect">
            <a:avLst/>
          </a:prstGeom>
          <a:solidFill>
            <a:srgbClr val="0032A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Low-Fidelity CFD</a:t>
            </a:r>
          </a:p>
          <a:p>
            <a:pPr algn="ctr"/>
            <a:r>
              <a:rPr lang="en-US" sz="1400" i="1" dirty="0"/>
              <a:t>Tool: Loci/STREAM-VoF</a:t>
            </a:r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1050F53F-4FFB-4DBE-7FAE-97358AB6E9AD}"/>
              </a:ext>
            </a:extLst>
          </p:cNvPr>
          <p:cNvSpPr/>
          <p:nvPr/>
        </p:nvSpPr>
        <p:spPr>
          <a:xfrm>
            <a:off x="3501968" y="4319993"/>
            <a:ext cx="2350056" cy="540629"/>
          </a:xfrm>
          <a:prstGeom prst="roundRect">
            <a:avLst/>
          </a:prstGeom>
          <a:solidFill>
            <a:srgbClr val="0032A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1-DOF Mechanical Model</a:t>
            </a:r>
          </a:p>
        </p:txBody>
      </p:sp>
      <p:sp>
        <p:nvSpPr>
          <p:cNvPr id="91" name="Arrow: Right 90">
            <a:extLst>
              <a:ext uri="{FF2B5EF4-FFF2-40B4-BE49-F238E27FC236}">
                <a16:creationId xmlns:a16="http://schemas.microsoft.com/office/drawing/2014/main" id="{9013767D-C17E-2592-BDDC-CB3D08CFD20D}"/>
              </a:ext>
            </a:extLst>
          </p:cNvPr>
          <p:cNvSpPr/>
          <p:nvPr/>
        </p:nvSpPr>
        <p:spPr>
          <a:xfrm rot="5400000">
            <a:off x="2897432" y="2617012"/>
            <a:ext cx="540630" cy="380444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C7D60BCE-E8A9-C47B-598C-A6A79348E892}"/>
              </a:ext>
            </a:extLst>
          </p:cNvPr>
          <p:cNvSpPr txBox="1"/>
          <p:nvPr/>
        </p:nvSpPr>
        <p:spPr>
          <a:xfrm>
            <a:off x="2754854" y="4405641"/>
            <a:ext cx="808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OR</a:t>
            </a:r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0439142C-6483-DD5F-1BE7-6F70DA4B62E4}"/>
              </a:ext>
            </a:extLst>
          </p:cNvPr>
          <p:cNvGrpSpPr/>
          <p:nvPr/>
        </p:nvGrpSpPr>
        <p:grpSpPr>
          <a:xfrm>
            <a:off x="9945253" y="4744092"/>
            <a:ext cx="2091327" cy="1560358"/>
            <a:chOff x="8641192" y="4925272"/>
            <a:chExt cx="2091327" cy="1560358"/>
          </a:xfrm>
        </p:grpSpPr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C7FD8E83-5014-A118-5CF3-EB1D6F039764}"/>
                </a:ext>
              </a:extLst>
            </p:cNvPr>
            <p:cNvCxnSpPr>
              <a:cxnSpLocks/>
            </p:cNvCxnSpPr>
            <p:nvPr/>
          </p:nvCxnSpPr>
          <p:spPr>
            <a:xfrm>
              <a:off x="9048333" y="6347131"/>
              <a:ext cx="116358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0ABBFA97-A72F-2007-1141-6F7618A8028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466543" y="5757347"/>
              <a:ext cx="116358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B9C72817-D702-EA37-A8DB-D1C0054EE63C}"/>
                </a:ext>
              </a:extLst>
            </p:cNvPr>
            <p:cNvSpPr/>
            <p:nvPr/>
          </p:nvSpPr>
          <p:spPr>
            <a:xfrm>
              <a:off x="9057232" y="5499138"/>
              <a:ext cx="1041215" cy="567429"/>
            </a:xfrm>
            <a:custGeom>
              <a:avLst/>
              <a:gdLst>
                <a:gd name="connsiteX0" fmla="*/ 0 w 1041215"/>
                <a:gd name="connsiteY0" fmla="*/ 100 h 567429"/>
                <a:gd name="connsiteX1" fmla="*/ 106791 w 1041215"/>
                <a:gd name="connsiteY1" fmla="*/ 66845 h 567429"/>
                <a:gd name="connsiteX2" fmla="*/ 373769 w 1041215"/>
                <a:gd name="connsiteY2" fmla="*/ 407242 h 567429"/>
                <a:gd name="connsiteX3" fmla="*/ 1041215 w 1041215"/>
                <a:gd name="connsiteY3" fmla="*/ 567429 h 567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1215" h="567429">
                  <a:moveTo>
                    <a:pt x="0" y="100"/>
                  </a:moveTo>
                  <a:cubicBezTo>
                    <a:pt x="22248" y="-456"/>
                    <a:pt x="44496" y="-1012"/>
                    <a:pt x="106791" y="66845"/>
                  </a:cubicBezTo>
                  <a:cubicBezTo>
                    <a:pt x="169086" y="134702"/>
                    <a:pt x="218032" y="323811"/>
                    <a:pt x="373769" y="407242"/>
                  </a:cubicBezTo>
                  <a:cubicBezTo>
                    <a:pt x="529506" y="490673"/>
                    <a:pt x="785360" y="529051"/>
                    <a:pt x="1041215" y="567429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67B9376D-5B9C-464A-BC4F-49CCDC0F4E46}"/>
                </a:ext>
              </a:extLst>
            </p:cNvPr>
            <p:cNvSpPr/>
            <p:nvPr/>
          </p:nvSpPr>
          <p:spPr>
            <a:xfrm>
              <a:off x="9048333" y="5339225"/>
              <a:ext cx="1041215" cy="567429"/>
            </a:xfrm>
            <a:custGeom>
              <a:avLst/>
              <a:gdLst>
                <a:gd name="connsiteX0" fmla="*/ 0 w 1041215"/>
                <a:gd name="connsiteY0" fmla="*/ 100 h 567429"/>
                <a:gd name="connsiteX1" fmla="*/ 106791 w 1041215"/>
                <a:gd name="connsiteY1" fmla="*/ 66845 h 567429"/>
                <a:gd name="connsiteX2" fmla="*/ 373769 w 1041215"/>
                <a:gd name="connsiteY2" fmla="*/ 407242 h 567429"/>
                <a:gd name="connsiteX3" fmla="*/ 1041215 w 1041215"/>
                <a:gd name="connsiteY3" fmla="*/ 567429 h 567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1215" h="567429">
                  <a:moveTo>
                    <a:pt x="0" y="100"/>
                  </a:moveTo>
                  <a:cubicBezTo>
                    <a:pt x="22248" y="-456"/>
                    <a:pt x="44496" y="-1012"/>
                    <a:pt x="106791" y="66845"/>
                  </a:cubicBezTo>
                  <a:cubicBezTo>
                    <a:pt x="169086" y="134702"/>
                    <a:pt x="218032" y="323811"/>
                    <a:pt x="373769" y="407242"/>
                  </a:cubicBezTo>
                  <a:cubicBezTo>
                    <a:pt x="529506" y="490673"/>
                    <a:pt x="785360" y="529051"/>
                    <a:pt x="1041215" y="56742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7A6EACC5-90C9-C13E-DCB2-1BEBCAB55A44}"/>
                </a:ext>
              </a:extLst>
            </p:cNvPr>
            <p:cNvSpPr/>
            <p:nvPr/>
          </p:nvSpPr>
          <p:spPr>
            <a:xfrm>
              <a:off x="9048332" y="5644757"/>
              <a:ext cx="1041215" cy="567429"/>
            </a:xfrm>
            <a:custGeom>
              <a:avLst/>
              <a:gdLst>
                <a:gd name="connsiteX0" fmla="*/ 0 w 1041215"/>
                <a:gd name="connsiteY0" fmla="*/ 100 h 567429"/>
                <a:gd name="connsiteX1" fmla="*/ 106791 w 1041215"/>
                <a:gd name="connsiteY1" fmla="*/ 66845 h 567429"/>
                <a:gd name="connsiteX2" fmla="*/ 373769 w 1041215"/>
                <a:gd name="connsiteY2" fmla="*/ 407242 h 567429"/>
                <a:gd name="connsiteX3" fmla="*/ 1041215 w 1041215"/>
                <a:gd name="connsiteY3" fmla="*/ 567429 h 567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1215" h="567429">
                  <a:moveTo>
                    <a:pt x="0" y="100"/>
                  </a:moveTo>
                  <a:cubicBezTo>
                    <a:pt x="22248" y="-456"/>
                    <a:pt x="44496" y="-1012"/>
                    <a:pt x="106791" y="66845"/>
                  </a:cubicBezTo>
                  <a:cubicBezTo>
                    <a:pt x="169086" y="134702"/>
                    <a:pt x="218032" y="323811"/>
                    <a:pt x="373769" y="407242"/>
                  </a:cubicBezTo>
                  <a:cubicBezTo>
                    <a:pt x="529506" y="490673"/>
                    <a:pt x="785360" y="529051"/>
                    <a:pt x="1041215" y="567429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9AF0ACCB-2EC7-2830-F446-7A236B86A2BA}"/>
                </a:ext>
              </a:extLst>
            </p:cNvPr>
            <p:cNvSpPr txBox="1"/>
            <p:nvPr/>
          </p:nvSpPr>
          <p:spPr>
            <a:xfrm>
              <a:off x="8641192" y="4925272"/>
              <a:ext cx="81427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Pressure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67788968-E56C-ACB7-65EB-83FB4D27B979}"/>
                </a:ext>
              </a:extLst>
            </p:cNvPr>
            <p:cNvSpPr txBox="1"/>
            <p:nvPr/>
          </p:nvSpPr>
          <p:spPr>
            <a:xfrm>
              <a:off x="10169141" y="6208631"/>
              <a:ext cx="5633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Time</a:t>
              </a:r>
            </a:p>
          </p:txBody>
        </p:sp>
      </p:grpSp>
      <p:sp>
        <p:nvSpPr>
          <p:cNvPr id="107" name="Rectangle: Rounded Corners 106">
            <a:extLst>
              <a:ext uri="{FF2B5EF4-FFF2-40B4-BE49-F238E27FC236}">
                <a16:creationId xmlns:a16="http://schemas.microsoft.com/office/drawing/2014/main" id="{5A9CD1CC-219F-77F6-34CE-DBBDCF0F5026}"/>
              </a:ext>
            </a:extLst>
          </p:cNvPr>
          <p:cNvSpPr/>
          <p:nvPr/>
        </p:nvSpPr>
        <p:spPr>
          <a:xfrm>
            <a:off x="1747837" y="1428110"/>
            <a:ext cx="2839822" cy="914400"/>
          </a:xfrm>
          <a:prstGeom prst="roundRect">
            <a:avLst/>
          </a:prstGeom>
          <a:solidFill>
            <a:srgbClr val="0032A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dirty="0"/>
              <a:t>Accelerations and Rotation Rates</a:t>
            </a:r>
          </a:p>
        </p:txBody>
      </p:sp>
      <p:cxnSp>
        <p:nvCxnSpPr>
          <p:cNvPr id="120" name="Connector: Elbow 119">
            <a:extLst>
              <a:ext uri="{FF2B5EF4-FFF2-40B4-BE49-F238E27FC236}">
                <a16:creationId xmlns:a16="http://schemas.microsoft.com/office/drawing/2014/main" id="{D476D0B0-3179-2A19-0FC5-375A6A53FBB8}"/>
              </a:ext>
            </a:extLst>
          </p:cNvPr>
          <p:cNvCxnSpPr>
            <a:cxnSpLocks/>
            <a:stCxn id="70" idx="3"/>
            <a:endCxn id="71" idx="1"/>
          </p:cNvCxnSpPr>
          <p:nvPr/>
        </p:nvCxnSpPr>
        <p:spPr>
          <a:xfrm flipV="1">
            <a:off x="4587659" y="1879197"/>
            <a:ext cx="1869250" cy="1796208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Arrow: Right 121">
            <a:extLst>
              <a:ext uri="{FF2B5EF4-FFF2-40B4-BE49-F238E27FC236}">
                <a16:creationId xmlns:a16="http://schemas.microsoft.com/office/drawing/2014/main" id="{40549A22-1127-0146-A1FB-DDE35CFCDE38}"/>
              </a:ext>
            </a:extLst>
          </p:cNvPr>
          <p:cNvSpPr/>
          <p:nvPr/>
        </p:nvSpPr>
        <p:spPr>
          <a:xfrm rot="16200000" flipV="1">
            <a:off x="5251969" y="2617012"/>
            <a:ext cx="540630" cy="380444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ED26744A-4BF7-26B8-B731-4540E801CB5F}"/>
              </a:ext>
            </a:extLst>
          </p:cNvPr>
          <p:cNvCxnSpPr>
            <a:cxnSpLocks/>
            <a:stCxn id="71" idx="2"/>
            <a:endCxn id="73" idx="0"/>
          </p:cNvCxnSpPr>
          <p:nvPr/>
        </p:nvCxnSpPr>
        <p:spPr>
          <a:xfrm>
            <a:off x="8241177" y="2336397"/>
            <a:ext cx="0" cy="8416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Arrow: Right 89">
            <a:extLst>
              <a:ext uri="{FF2B5EF4-FFF2-40B4-BE49-F238E27FC236}">
                <a16:creationId xmlns:a16="http://schemas.microsoft.com/office/drawing/2014/main" id="{2D4E98F8-3348-37BA-771C-1BADD9611A51}"/>
              </a:ext>
            </a:extLst>
          </p:cNvPr>
          <p:cNvSpPr/>
          <p:nvPr/>
        </p:nvSpPr>
        <p:spPr>
          <a:xfrm rot="5400000">
            <a:off x="7970861" y="2617012"/>
            <a:ext cx="540630" cy="380444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DB5A16E7-3694-30A4-67A8-3215EE823394}"/>
              </a:ext>
            </a:extLst>
          </p:cNvPr>
          <p:cNvCxnSpPr>
            <a:cxnSpLocks/>
            <a:stCxn id="73" idx="2"/>
            <a:endCxn id="74" idx="0"/>
          </p:cNvCxnSpPr>
          <p:nvPr/>
        </p:nvCxnSpPr>
        <p:spPr>
          <a:xfrm>
            <a:off x="8241177" y="4423451"/>
            <a:ext cx="0" cy="8175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Arrow: Right 128">
            <a:extLst>
              <a:ext uri="{FF2B5EF4-FFF2-40B4-BE49-F238E27FC236}">
                <a16:creationId xmlns:a16="http://schemas.microsoft.com/office/drawing/2014/main" id="{5FC2622E-5B95-0409-B04F-119AA29718A3}"/>
              </a:ext>
            </a:extLst>
          </p:cNvPr>
          <p:cNvSpPr/>
          <p:nvPr/>
        </p:nvSpPr>
        <p:spPr>
          <a:xfrm rot="5400000">
            <a:off x="7970861" y="4682387"/>
            <a:ext cx="540630" cy="380444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 descr="Rocket with solid fill">
            <a:extLst>
              <a:ext uri="{FF2B5EF4-FFF2-40B4-BE49-F238E27FC236}">
                <a16:creationId xmlns:a16="http://schemas.microsoft.com/office/drawing/2014/main" id="{7E5D30BC-12BA-BD8A-4ED4-8A7FD99DA7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3966" y="1678367"/>
            <a:ext cx="770359" cy="770359"/>
          </a:xfrm>
          <a:prstGeom prst="rect">
            <a:avLst/>
          </a:prstGeom>
        </p:spPr>
      </p:pic>
      <p:sp>
        <p:nvSpPr>
          <p:cNvPr id="6" name="Arrow: Curved Right 5">
            <a:extLst>
              <a:ext uri="{FF2B5EF4-FFF2-40B4-BE49-F238E27FC236}">
                <a16:creationId xmlns:a16="http://schemas.microsoft.com/office/drawing/2014/main" id="{C30AE891-9CEA-B288-D1BE-88A828E4E9E1}"/>
              </a:ext>
            </a:extLst>
          </p:cNvPr>
          <p:cNvSpPr/>
          <p:nvPr/>
        </p:nvSpPr>
        <p:spPr>
          <a:xfrm flipV="1">
            <a:off x="736581" y="1488457"/>
            <a:ext cx="391576" cy="847940"/>
          </a:xfrm>
          <a:prstGeom prst="curvedRightArrow">
            <a:avLst/>
          </a:prstGeom>
          <a:solidFill>
            <a:srgbClr val="E4002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E6FA689-DA40-E346-F57C-9F59EBBA5373}"/>
              </a:ext>
            </a:extLst>
          </p:cNvPr>
          <p:cNvGrpSpPr/>
          <p:nvPr/>
        </p:nvGrpSpPr>
        <p:grpSpPr>
          <a:xfrm>
            <a:off x="1910667" y="79906"/>
            <a:ext cx="8603409" cy="286222"/>
            <a:chOff x="1567541" y="1402516"/>
            <a:chExt cx="8684605" cy="286222"/>
          </a:xfrm>
        </p:grpSpPr>
        <p:sp>
          <p:nvSpPr>
            <p:cNvPr id="18" name="Arrow: Chevron 17">
              <a:extLst>
                <a:ext uri="{FF2B5EF4-FFF2-40B4-BE49-F238E27FC236}">
                  <a16:creationId xmlns:a16="http://schemas.microsoft.com/office/drawing/2014/main" id="{19A9C47D-2E6E-C67B-7B96-F45179BEE44F}"/>
                </a:ext>
              </a:extLst>
            </p:cNvPr>
            <p:cNvSpPr/>
            <p:nvPr/>
          </p:nvSpPr>
          <p:spPr>
            <a:xfrm>
              <a:off x="2870681" y="1411739"/>
              <a:ext cx="401156" cy="276999"/>
            </a:xfrm>
            <a:prstGeom prst="chevron">
              <a:avLst/>
            </a:prstGeom>
            <a:solidFill>
              <a:srgbClr val="0032A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A9969B2-79F7-6E8F-630C-CBD93163A68E}"/>
                </a:ext>
              </a:extLst>
            </p:cNvPr>
            <p:cNvSpPr txBox="1"/>
            <p:nvPr/>
          </p:nvSpPr>
          <p:spPr>
            <a:xfrm>
              <a:off x="3287924" y="1403161"/>
              <a:ext cx="11617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Methodology</a:t>
              </a:r>
            </a:p>
          </p:txBody>
        </p:sp>
        <p:sp>
          <p:nvSpPr>
            <p:cNvPr id="20" name="Arrow: Chevron 19">
              <a:extLst>
                <a:ext uri="{FF2B5EF4-FFF2-40B4-BE49-F238E27FC236}">
                  <a16:creationId xmlns:a16="http://schemas.microsoft.com/office/drawing/2014/main" id="{C967AA2D-0B37-26EF-58CF-CEDB6272D4DE}"/>
                </a:ext>
              </a:extLst>
            </p:cNvPr>
            <p:cNvSpPr/>
            <p:nvPr/>
          </p:nvSpPr>
          <p:spPr>
            <a:xfrm>
              <a:off x="4343283" y="1402517"/>
              <a:ext cx="401156" cy="276999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438684A-FABD-D2A5-635E-431FBC68384D}"/>
                </a:ext>
              </a:extLst>
            </p:cNvPr>
            <p:cNvSpPr txBox="1"/>
            <p:nvPr/>
          </p:nvSpPr>
          <p:spPr>
            <a:xfrm>
              <a:off x="4743388" y="1402516"/>
              <a:ext cx="15979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Heat Transfer Model</a:t>
              </a:r>
            </a:p>
          </p:txBody>
        </p:sp>
        <p:sp>
          <p:nvSpPr>
            <p:cNvPr id="22" name="Arrow: Chevron 21">
              <a:extLst>
                <a:ext uri="{FF2B5EF4-FFF2-40B4-BE49-F238E27FC236}">
                  <a16:creationId xmlns:a16="http://schemas.microsoft.com/office/drawing/2014/main" id="{17E38941-071D-1F3F-0CBD-DFA4563159AC}"/>
                </a:ext>
              </a:extLst>
            </p:cNvPr>
            <p:cNvSpPr/>
            <p:nvPr/>
          </p:nvSpPr>
          <p:spPr>
            <a:xfrm>
              <a:off x="6339501" y="1402516"/>
              <a:ext cx="401156" cy="276999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86CF751-CEC1-3D2E-B80F-D3D60A1FCB1E}"/>
                </a:ext>
              </a:extLst>
            </p:cNvPr>
            <p:cNvSpPr txBox="1"/>
            <p:nvPr/>
          </p:nvSpPr>
          <p:spPr>
            <a:xfrm>
              <a:off x="6740657" y="1405940"/>
              <a:ext cx="15987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K-Site Experiment</a:t>
              </a:r>
            </a:p>
          </p:txBody>
        </p:sp>
        <p:sp>
          <p:nvSpPr>
            <p:cNvPr id="24" name="Arrow: Chevron 23">
              <a:extLst>
                <a:ext uri="{FF2B5EF4-FFF2-40B4-BE49-F238E27FC236}">
                  <a16:creationId xmlns:a16="http://schemas.microsoft.com/office/drawing/2014/main" id="{5E958794-BDF1-20F7-DBFC-31879CDB1538}"/>
                </a:ext>
              </a:extLst>
            </p:cNvPr>
            <p:cNvSpPr/>
            <p:nvPr/>
          </p:nvSpPr>
          <p:spPr>
            <a:xfrm>
              <a:off x="8184141" y="1405941"/>
              <a:ext cx="401156" cy="276999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809E335-D852-3783-EEF5-F4FD030C03BA}"/>
                </a:ext>
              </a:extLst>
            </p:cNvPr>
            <p:cNvSpPr txBox="1"/>
            <p:nvPr/>
          </p:nvSpPr>
          <p:spPr>
            <a:xfrm>
              <a:off x="8585297" y="1403160"/>
              <a:ext cx="166684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JAXA Experiment</a:t>
              </a:r>
            </a:p>
          </p:txBody>
        </p:sp>
        <p:sp>
          <p:nvSpPr>
            <p:cNvPr id="26" name="Arrow: Chevron 25">
              <a:extLst>
                <a:ext uri="{FF2B5EF4-FFF2-40B4-BE49-F238E27FC236}">
                  <a16:creationId xmlns:a16="http://schemas.microsoft.com/office/drawing/2014/main" id="{FE6174B9-B10F-C012-F98B-7C8729937B29}"/>
                </a:ext>
              </a:extLst>
            </p:cNvPr>
            <p:cNvSpPr/>
            <p:nvPr/>
          </p:nvSpPr>
          <p:spPr>
            <a:xfrm>
              <a:off x="1567541" y="1407126"/>
              <a:ext cx="401156" cy="276999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F75DCBC-4B05-D9EA-ED2C-B88B54ECBC37}"/>
                </a:ext>
              </a:extLst>
            </p:cNvPr>
            <p:cNvSpPr txBox="1"/>
            <p:nvPr/>
          </p:nvSpPr>
          <p:spPr>
            <a:xfrm>
              <a:off x="1968697" y="1407127"/>
              <a:ext cx="91912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Motivation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41BD8B0F-2251-8509-4791-06B6835EA48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4260" r="-1603"/>
          <a:stretch/>
        </p:blipFill>
        <p:spPr>
          <a:xfrm>
            <a:off x="10357424" y="1459387"/>
            <a:ext cx="1158839" cy="2861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659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4326196-10B7-6D20-6E6C-E91E26760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4C7B61A-FDA7-FD53-EA77-A34B1602C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Heat Transfer Model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ACF08049-A8CB-2A6E-E6C3-974648AD71AE}"/>
              </a:ext>
            </a:extLst>
          </p:cNvPr>
          <p:cNvGrpSpPr/>
          <p:nvPr/>
        </p:nvGrpSpPr>
        <p:grpSpPr>
          <a:xfrm>
            <a:off x="545288" y="3281745"/>
            <a:ext cx="7290884" cy="3225830"/>
            <a:chOff x="4676206" y="3429000"/>
            <a:chExt cx="7290884" cy="3225830"/>
          </a:xfrm>
        </p:grpSpPr>
        <p:sp>
          <p:nvSpPr>
            <p:cNvPr id="13" name="Cylinder 12">
              <a:extLst>
                <a:ext uri="{FF2B5EF4-FFF2-40B4-BE49-F238E27FC236}">
                  <a16:creationId xmlns:a16="http://schemas.microsoft.com/office/drawing/2014/main" id="{B4D3B612-1B83-4F5E-ED5C-E798ECD87ACE}"/>
                </a:ext>
              </a:extLst>
            </p:cNvPr>
            <p:cNvSpPr/>
            <p:nvPr/>
          </p:nvSpPr>
          <p:spPr>
            <a:xfrm flipH="1">
              <a:off x="6495076" y="3429000"/>
              <a:ext cx="1352811" cy="2298212"/>
            </a:xfrm>
            <a:prstGeom prst="ca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Cylinder 13">
              <a:extLst>
                <a:ext uri="{FF2B5EF4-FFF2-40B4-BE49-F238E27FC236}">
                  <a16:creationId xmlns:a16="http://schemas.microsoft.com/office/drawing/2014/main" id="{6D494777-5751-78CD-A071-0640FBDBD4EF}"/>
                </a:ext>
              </a:extLst>
            </p:cNvPr>
            <p:cNvSpPr/>
            <p:nvPr/>
          </p:nvSpPr>
          <p:spPr>
            <a:xfrm flipH="1">
              <a:off x="6496251" y="4188222"/>
              <a:ext cx="1352811" cy="1545565"/>
            </a:xfrm>
            <a:prstGeom prst="can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B04F31F-2E28-1081-95EC-A74506C22933}"/>
                </a:ext>
              </a:extLst>
            </p:cNvPr>
            <p:cNvSpPr/>
            <p:nvPr/>
          </p:nvSpPr>
          <p:spPr>
            <a:xfrm flipH="1">
              <a:off x="6509103" y="4057434"/>
              <a:ext cx="1322500" cy="711634"/>
            </a:xfrm>
            <a:custGeom>
              <a:avLst/>
              <a:gdLst>
                <a:gd name="connsiteX0" fmla="*/ 1121080 w 1127343"/>
                <a:gd name="connsiteY0" fmla="*/ 569935 h 620039"/>
                <a:gd name="connsiteX1" fmla="*/ 851770 w 1127343"/>
                <a:gd name="connsiteY1" fmla="*/ 331940 h 620039"/>
                <a:gd name="connsiteX2" fmla="*/ 438411 w 1127343"/>
                <a:gd name="connsiteY2" fmla="*/ 144050 h 620039"/>
                <a:gd name="connsiteX3" fmla="*/ 0 w 1127343"/>
                <a:gd name="connsiteY3" fmla="*/ 75157 h 620039"/>
                <a:gd name="connsiteX4" fmla="*/ 363255 w 1127343"/>
                <a:gd name="connsiteY4" fmla="*/ 0 h 620039"/>
                <a:gd name="connsiteX5" fmla="*/ 814192 w 1127343"/>
                <a:gd name="connsiteY5" fmla="*/ 31316 h 620039"/>
                <a:gd name="connsiteX6" fmla="*/ 1127343 w 1127343"/>
                <a:gd name="connsiteY6" fmla="*/ 137787 h 620039"/>
                <a:gd name="connsiteX7" fmla="*/ 1121080 w 1127343"/>
                <a:gd name="connsiteY7" fmla="*/ 620039 h 620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27343" h="620039">
                  <a:moveTo>
                    <a:pt x="1121080" y="569935"/>
                  </a:moveTo>
                  <a:lnTo>
                    <a:pt x="851770" y="331940"/>
                  </a:lnTo>
                  <a:lnTo>
                    <a:pt x="438411" y="144050"/>
                  </a:lnTo>
                  <a:lnTo>
                    <a:pt x="0" y="75157"/>
                  </a:lnTo>
                  <a:lnTo>
                    <a:pt x="363255" y="0"/>
                  </a:lnTo>
                  <a:lnTo>
                    <a:pt x="814192" y="31316"/>
                  </a:lnTo>
                  <a:lnTo>
                    <a:pt x="1127343" y="137787"/>
                  </a:lnTo>
                  <a:cubicBezTo>
                    <a:pt x="1125255" y="298538"/>
                    <a:pt x="1123168" y="459288"/>
                    <a:pt x="1121080" y="62003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A9D4B445-3658-3B5A-9755-9659AE6CADCB}"/>
                </a:ext>
              </a:extLst>
            </p:cNvPr>
            <p:cNvSpPr/>
            <p:nvPr/>
          </p:nvSpPr>
          <p:spPr>
            <a:xfrm rot="20212382" flipH="1">
              <a:off x="6459619" y="4300349"/>
              <a:ext cx="1420634" cy="519198"/>
            </a:xfrm>
            <a:prstGeom prst="ellipse">
              <a:avLst/>
            </a:prstGeom>
            <a:solidFill>
              <a:srgbClr val="BBD2E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Cylinder 16">
              <a:extLst>
                <a:ext uri="{FF2B5EF4-FFF2-40B4-BE49-F238E27FC236}">
                  <a16:creationId xmlns:a16="http://schemas.microsoft.com/office/drawing/2014/main" id="{9D946290-9329-2C59-34D1-B51EBE14C550}"/>
                </a:ext>
              </a:extLst>
            </p:cNvPr>
            <p:cNvSpPr/>
            <p:nvPr/>
          </p:nvSpPr>
          <p:spPr>
            <a:xfrm>
              <a:off x="8242293" y="3435575"/>
              <a:ext cx="1352811" cy="2298212"/>
            </a:xfrm>
            <a:prstGeom prst="ca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Cylinder 17">
              <a:extLst>
                <a:ext uri="{FF2B5EF4-FFF2-40B4-BE49-F238E27FC236}">
                  <a16:creationId xmlns:a16="http://schemas.microsoft.com/office/drawing/2014/main" id="{AB7C71A4-5B50-D631-6356-E0D9AB4C2C65}"/>
                </a:ext>
              </a:extLst>
            </p:cNvPr>
            <p:cNvSpPr/>
            <p:nvPr/>
          </p:nvSpPr>
          <p:spPr>
            <a:xfrm>
              <a:off x="8248252" y="4130769"/>
              <a:ext cx="1340587" cy="1609593"/>
            </a:xfrm>
            <a:prstGeom prst="can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946C0C5-417B-391C-908A-246798EE21A6}"/>
                </a:ext>
              </a:extLst>
            </p:cNvPr>
            <p:cNvSpPr/>
            <p:nvPr/>
          </p:nvSpPr>
          <p:spPr>
            <a:xfrm>
              <a:off x="8256502" y="4032909"/>
              <a:ext cx="1327221" cy="711634"/>
            </a:xfrm>
            <a:custGeom>
              <a:avLst/>
              <a:gdLst>
                <a:gd name="connsiteX0" fmla="*/ 1121080 w 1127343"/>
                <a:gd name="connsiteY0" fmla="*/ 569935 h 620039"/>
                <a:gd name="connsiteX1" fmla="*/ 851770 w 1127343"/>
                <a:gd name="connsiteY1" fmla="*/ 331940 h 620039"/>
                <a:gd name="connsiteX2" fmla="*/ 438411 w 1127343"/>
                <a:gd name="connsiteY2" fmla="*/ 144050 h 620039"/>
                <a:gd name="connsiteX3" fmla="*/ 0 w 1127343"/>
                <a:gd name="connsiteY3" fmla="*/ 75157 h 620039"/>
                <a:gd name="connsiteX4" fmla="*/ 363255 w 1127343"/>
                <a:gd name="connsiteY4" fmla="*/ 0 h 620039"/>
                <a:gd name="connsiteX5" fmla="*/ 814192 w 1127343"/>
                <a:gd name="connsiteY5" fmla="*/ 31316 h 620039"/>
                <a:gd name="connsiteX6" fmla="*/ 1127343 w 1127343"/>
                <a:gd name="connsiteY6" fmla="*/ 137787 h 620039"/>
                <a:gd name="connsiteX7" fmla="*/ 1121080 w 1127343"/>
                <a:gd name="connsiteY7" fmla="*/ 620039 h 620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27343" h="620039">
                  <a:moveTo>
                    <a:pt x="1121080" y="569935"/>
                  </a:moveTo>
                  <a:lnTo>
                    <a:pt x="851770" y="331940"/>
                  </a:lnTo>
                  <a:lnTo>
                    <a:pt x="438411" y="144050"/>
                  </a:lnTo>
                  <a:lnTo>
                    <a:pt x="0" y="75157"/>
                  </a:lnTo>
                  <a:lnTo>
                    <a:pt x="363255" y="0"/>
                  </a:lnTo>
                  <a:lnTo>
                    <a:pt x="814192" y="31316"/>
                  </a:lnTo>
                  <a:lnTo>
                    <a:pt x="1127343" y="137787"/>
                  </a:lnTo>
                  <a:cubicBezTo>
                    <a:pt x="1125255" y="298538"/>
                    <a:pt x="1123168" y="459288"/>
                    <a:pt x="1121080" y="62003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3939397F-4CBB-8068-4687-2A617A5B5C74}"/>
                </a:ext>
              </a:extLst>
            </p:cNvPr>
            <p:cNvSpPr/>
            <p:nvPr/>
          </p:nvSpPr>
          <p:spPr>
            <a:xfrm rot="1387618">
              <a:off x="8202117" y="4278598"/>
              <a:ext cx="1420634" cy="519198"/>
            </a:xfrm>
            <a:prstGeom prst="ellipse">
              <a:avLst/>
            </a:prstGeom>
            <a:solidFill>
              <a:srgbClr val="BBD2E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2806C24-B856-5055-0F1C-7118AA5A73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36030" y="4591368"/>
              <a:ext cx="1352811" cy="0"/>
            </a:xfrm>
            <a:prstGeom prst="line">
              <a:avLst/>
            </a:prstGeom>
            <a:ln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A87009C-E502-7552-B718-F6B124B30D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88817" y="4591368"/>
              <a:ext cx="1352811" cy="0"/>
            </a:xfrm>
            <a:prstGeom prst="line">
              <a:avLst/>
            </a:prstGeom>
            <a:ln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Cylinder 25">
              <a:extLst>
                <a:ext uri="{FF2B5EF4-FFF2-40B4-BE49-F238E27FC236}">
                  <a16:creationId xmlns:a16="http://schemas.microsoft.com/office/drawing/2014/main" id="{2329FFD0-6EAC-E459-C153-A0E17571FF70}"/>
                </a:ext>
              </a:extLst>
            </p:cNvPr>
            <p:cNvSpPr/>
            <p:nvPr/>
          </p:nvSpPr>
          <p:spPr>
            <a:xfrm>
              <a:off x="4682469" y="3435575"/>
              <a:ext cx="1352811" cy="2298212"/>
            </a:xfrm>
            <a:prstGeom prst="ca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Cylinder 26">
              <a:extLst>
                <a:ext uri="{FF2B5EF4-FFF2-40B4-BE49-F238E27FC236}">
                  <a16:creationId xmlns:a16="http://schemas.microsoft.com/office/drawing/2014/main" id="{8A68CD46-99F4-4D1C-E4E4-58770830465B}"/>
                </a:ext>
              </a:extLst>
            </p:cNvPr>
            <p:cNvSpPr/>
            <p:nvPr/>
          </p:nvSpPr>
          <p:spPr>
            <a:xfrm>
              <a:off x="4683640" y="4468971"/>
              <a:ext cx="1352811" cy="1271391"/>
            </a:xfrm>
            <a:prstGeom prst="can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9AD0499-A613-F2B9-66F7-85D76477079C}"/>
                </a:ext>
              </a:extLst>
            </p:cNvPr>
            <p:cNvCxnSpPr/>
            <p:nvPr/>
          </p:nvCxnSpPr>
          <p:spPr>
            <a:xfrm>
              <a:off x="4676206" y="4587907"/>
              <a:ext cx="1352811" cy="0"/>
            </a:xfrm>
            <a:prstGeom prst="line">
              <a:avLst/>
            </a:prstGeom>
            <a:ln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Cylinder 29">
              <a:extLst>
                <a:ext uri="{FF2B5EF4-FFF2-40B4-BE49-F238E27FC236}">
                  <a16:creationId xmlns:a16="http://schemas.microsoft.com/office/drawing/2014/main" id="{FB63E1C4-E196-D014-8F24-1435793BBC8E}"/>
                </a:ext>
              </a:extLst>
            </p:cNvPr>
            <p:cNvSpPr/>
            <p:nvPr/>
          </p:nvSpPr>
          <p:spPr>
            <a:xfrm flipH="1">
              <a:off x="9975806" y="3435575"/>
              <a:ext cx="1352811" cy="2298212"/>
            </a:xfrm>
            <a:prstGeom prst="ca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Cylinder 30">
              <a:extLst>
                <a:ext uri="{FF2B5EF4-FFF2-40B4-BE49-F238E27FC236}">
                  <a16:creationId xmlns:a16="http://schemas.microsoft.com/office/drawing/2014/main" id="{248A334F-5CAE-D996-F9A4-3C2A5C60128E}"/>
                </a:ext>
              </a:extLst>
            </p:cNvPr>
            <p:cNvSpPr/>
            <p:nvPr/>
          </p:nvSpPr>
          <p:spPr>
            <a:xfrm flipH="1">
              <a:off x="9976981" y="4194797"/>
              <a:ext cx="1352811" cy="1545565"/>
            </a:xfrm>
            <a:prstGeom prst="can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526CC5A-DC7C-1132-E38D-B431FFA8AF9D}"/>
                </a:ext>
              </a:extLst>
            </p:cNvPr>
            <p:cNvSpPr/>
            <p:nvPr/>
          </p:nvSpPr>
          <p:spPr>
            <a:xfrm flipH="1">
              <a:off x="9989833" y="4064009"/>
              <a:ext cx="1326112" cy="711634"/>
            </a:xfrm>
            <a:custGeom>
              <a:avLst/>
              <a:gdLst>
                <a:gd name="connsiteX0" fmla="*/ 1121080 w 1127343"/>
                <a:gd name="connsiteY0" fmla="*/ 569935 h 620039"/>
                <a:gd name="connsiteX1" fmla="*/ 851770 w 1127343"/>
                <a:gd name="connsiteY1" fmla="*/ 331940 h 620039"/>
                <a:gd name="connsiteX2" fmla="*/ 438411 w 1127343"/>
                <a:gd name="connsiteY2" fmla="*/ 144050 h 620039"/>
                <a:gd name="connsiteX3" fmla="*/ 0 w 1127343"/>
                <a:gd name="connsiteY3" fmla="*/ 75157 h 620039"/>
                <a:gd name="connsiteX4" fmla="*/ 363255 w 1127343"/>
                <a:gd name="connsiteY4" fmla="*/ 0 h 620039"/>
                <a:gd name="connsiteX5" fmla="*/ 814192 w 1127343"/>
                <a:gd name="connsiteY5" fmla="*/ 31316 h 620039"/>
                <a:gd name="connsiteX6" fmla="*/ 1127343 w 1127343"/>
                <a:gd name="connsiteY6" fmla="*/ 137787 h 620039"/>
                <a:gd name="connsiteX7" fmla="*/ 1121080 w 1127343"/>
                <a:gd name="connsiteY7" fmla="*/ 620039 h 620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27343" h="620039">
                  <a:moveTo>
                    <a:pt x="1121080" y="569935"/>
                  </a:moveTo>
                  <a:lnTo>
                    <a:pt x="851770" y="331940"/>
                  </a:lnTo>
                  <a:lnTo>
                    <a:pt x="438411" y="144050"/>
                  </a:lnTo>
                  <a:lnTo>
                    <a:pt x="0" y="75157"/>
                  </a:lnTo>
                  <a:lnTo>
                    <a:pt x="363255" y="0"/>
                  </a:lnTo>
                  <a:lnTo>
                    <a:pt x="814192" y="31316"/>
                  </a:lnTo>
                  <a:lnTo>
                    <a:pt x="1127343" y="137787"/>
                  </a:lnTo>
                  <a:cubicBezTo>
                    <a:pt x="1125255" y="298538"/>
                    <a:pt x="1123168" y="459288"/>
                    <a:pt x="1121080" y="62003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67F15AC5-FE8C-12D9-5C98-6AE180FFF3F7}"/>
                </a:ext>
              </a:extLst>
            </p:cNvPr>
            <p:cNvSpPr/>
            <p:nvPr/>
          </p:nvSpPr>
          <p:spPr>
            <a:xfrm rot="20212382" flipH="1">
              <a:off x="9940349" y="4306924"/>
              <a:ext cx="1420634" cy="519198"/>
            </a:xfrm>
            <a:prstGeom prst="ellipse">
              <a:avLst/>
            </a:prstGeom>
            <a:solidFill>
              <a:srgbClr val="BBD2E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DF2C0B7-A2FC-99B5-E2A1-A769FB869A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69547" y="4597943"/>
              <a:ext cx="1352811" cy="0"/>
            </a:xfrm>
            <a:prstGeom prst="line">
              <a:avLst/>
            </a:prstGeom>
            <a:ln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Right Brace 34">
              <a:extLst>
                <a:ext uri="{FF2B5EF4-FFF2-40B4-BE49-F238E27FC236}">
                  <a16:creationId xmlns:a16="http://schemas.microsoft.com/office/drawing/2014/main" id="{A4AB715A-9A36-AA4A-C8CE-6CE20C64A8E1}"/>
                </a:ext>
              </a:extLst>
            </p:cNvPr>
            <p:cNvSpPr/>
            <p:nvPr/>
          </p:nvSpPr>
          <p:spPr>
            <a:xfrm rot="16200000" flipH="1">
              <a:off x="8732029" y="4487367"/>
              <a:ext cx="378934" cy="3185161"/>
            </a:xfrm>
            <a:prstGeom prst="rightBrace">
              <a:avLst>
                <a:gd name="adj1" fmla="val 241311"/>
                <a:gd name="adj2" fmla="val 50207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389477DF-A0CA-AB23-BD59-016B79CF91D8}"/>
                    </a:ext>
                  </a:extLst>
                </p:cNvPr>
                <p:cNvSpPr txBox="1"/>
                <p:nvPr/>
              </p:nvSpPr>
              <p:spPr>
                <a:xfrm>
                  <a:off x="8256502" y="6285498"/>
                  <a:ext cx="133941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 dirty="0" smtClean="0">
                            <a:solidFill>
                              <a:srgbClr val="E4002B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𝝎</m:t>
                        </m:r>
                        <m:r>
                          <a:rPr lang="en-US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US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  <m:r>
                          <a:rPr lang="en-US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𝝅</m:t>
                        </m:r>
                        <m:r>
                          <a:rPr lang="en-US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/∆</m:t>
                        </m:r>
                        <m:r>
                          <a:rPr lang="en-US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𝒕</m:t>
                        </m:r>
                      </m:oMath>
                    </m:oMathPara>
                  </a14:m>
                  <a:endParaRPr lang="en-US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389477DF-A0CA-AB23-BD59-016B79CF91D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56502" y="6285498"/>
                  <a:ext cx="1339419" cy="369332"/>
                </a:xfrm>
                <a:prstGeom prst="rect">
                  <a:avLst/>
                </a:prstGeom>
                <a:blipFill>
                  <a:blip r:embed="rId2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4E1AED52-ED4E-6AA9-6A39-5760F84DE170}"/>
                    </a:ext>
                  </a:extLst>
                </p:cNvPr>
                <p:cNvSpPr txBox="1"/>
                <p:nvPr/>
              </p:nvSpPr>
              <p:spPr>
                <a:xfrm>
                  <a:off x="6686212" y="3782495"/>
                  <a:ext cx="73025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1" i="1" smtClean="0">
                                <a:solidFill>
                                  <a:srgbClr val="E4002B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solidFill>
                                  <a:srgbClr val="E4002B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𝑨</m:t>
                            </m:r>
                          </m:e>
                          <m:sub>
                            <m:r>
                              <a:rPr lang="en-US" b="1" i="1" smtClean="0">
                                <a:solidFill>
                                  <a:srgbClr val="E4002B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𝒔𝒍𝒐𝒔𝒉</m:t>
                            </m:r>
                          </m:sub>
                        </m:sSub>
                      </m:oMath>
                    </m:oMathPara>
                  </a14:m>
                  <a:endParaRPr lang="en-US" b="1" dirty="0">
                    <a:solidFill>
                      <a:srgbClr val="E4002B"/>
                    </a:solidFill>
                  </a:endParaRPr>
                </a:p>
              </p:txBody>
            </p:sp>
          </mc:Choice>
          <mc:Fallback xmlns="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4E1AED52-ED4E-6AA9-6A39-5760F84DE17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86212" y="3782495"/>
                  <a:ext cx="730250" cy="369332"/>
                </a:xfrm>
                <a:prstGeom prst="rect">
                  <a:avLst/>
                </a:prstGeom>
                <a:blipFill>
                  <a:blip r:embed="rId3"/>
                  <a:stretch>
                    <a:fillRect r="-2500" b="-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2" name="Connector: Curved 41">
              <a:extLst>
                <a:ext uri="{FF2B5EF4-FFF2-40B4-BE49-F238E27FC236}">
                  <a16:creationId xmlns:a16="http://schemas.microsoft.com/office/drawing/2014/main" id="{FB308842-C6A7-8F7F-5A6D-F973A3738032}"/>
                </a:ext>
              </a:extLst>
            </p:cNvPr>
            <p:cNvCxnSpPr>
              <a:cxnSpLocks/>
            </p:cNvCxnSpPr>
            <p:nvPr/>
          </p:nvCxnSpPr>
          <p:spPr>
            <a:xfrm>
              <a:off x="7051337" y="4151827"/>
              <a:ext cx="277578" cy="267999"/>
            </a:xfrm>
            <a:prstGeom prst="curvedConnector3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0C0B5CDE-E042-AF0C-1F58-02CF57D9E699}"/>
                    </a:ext>
                  </a:extLst>
                </p:cNvPr>
                <p:cNvSpPr txBox="1"/>
                <p:nvPr/>
              </p:nvSpPr>
              <p:spPr>
                <a:xfrm>
                  <a:off x="4850214" y="3782495"/>
                  <a:ext cx="1028558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1" i="1" smtClean="0">
                                <a:solidFill>
                                  <a:srgbClr val="E4002B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solidFill>
                                  <a:srgbClr val="E4002B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𝑨</m:t>
                            </m:r>
                          </m:e>
                          <m:sub>
                            <m:r>
                              <a:rPr lang="en-US" b="1" i="1" smtClean="0">
                                <a:solidFill>
                                  <a:srgbClr val="E4002B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𝒏𝒐𝒎𝒊𝒏𝒂𝒍</m:t>
                            </m:r>
                          </m:sub>
                        </m:sSub>
                      </m:oMath>
                    </m:oMathPara>
                  </a14:m>
                  <a:endParaRPr lang="en-US" b="1" dirty="0">
                    <a:solidFill>
                      <a:srgbClr val="E4002B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0C0B5CDE-E042-AF0C-1F58-02CF57D9E69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50214" y="3782495"/>
                  <a:ext cx="1028558" cy="369332"/>
                </a:xfrm>
                <a:prstGeom prst="rect">
                  <a:avLst/>
                </a:prstGeom>
                <a:blipFill>
                  <a:blip r:embed="rId4"/>
                  <a:stretch>
                    <a:fillRect b="-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5" name="Connector: Curved 44">
              <a:extLst>
                <a:ext uri="{FF2B5EF4-FFF2-40B4-BE49-F238E27FC236}">
                  <a16:creationId xmlns:a16="http://schemas.microsoft.com/office/drawing/2014/main" id="{C13F6BF3-0D20-1841-8DA8-AD6A4BA85EC4}"/>
                </a:ext>
              </a:extLst>
            </p:cNvPr>
            <p:cNvCxnSpPr>
              <a:cxnSpLocks/>
              <a:stCxn id="44" idx="2"/>
            </p:cNvCxnSpPr>
            <p:nvPr/>
          </p:nvCxnSpPr>
          <p:spPr>
            <a:xfrm rot="5400000">
              <a:off x="5095424" y="4199904"/>
              <a:ext cx="317146" cy="220993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ight Brace 49">
              <a:extLst>
                <a:ext uri="{FF2B5EF4-FFF2-40B4-BE49-F238E27FC236}">
                  <a16:creationId xmlns:a16="http://schemas.microsoft.com/office/drawing/2014/main" id="{CBED8265-F993-B393-B793-F051192957C4}"/>
                </a:ext>
              </a:extLst>
            </p:cNvPr>
            <p:cNvSpPr/>
            <p:nvPr/>
          </p:nvSpPr>
          <p:spPr>
            <a:xfrm rot="10800000" flipH="1">
              <a:off x="11460426" y="4232816"/>
              <a:ext cx="170107" cy="365127"/>
            </a:xfrm>
            <a:prstGeom prst="rightBrace">
              <a:avLst>
                <a:gd name="adj1" fmla="val 241311"/>
                <a:gd name="adj2" fmla="val 50207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9ADB6E59-6D39-5ACA-80D7-E14CC2E1E4B7}"/>
                    </a:ext>
                  </a:extLst>
                </p:cNvPr>
                <p:cNvSpPr txBox="1"/>
                <p:nvPr/>
              </p:nvSpPr>
              <p:spPr>
                <a:xfrm>
                  <a:off x="11606039" y="4250226"/>
                  <a:ext cx="36105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 smtClean="0">
                            <a:solidFill>
                              <a:srgbClr val="E4002B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𝒃</m:t>
                        </m:r>
                      </m:oMath>
                    </m:oMathPara>
                  </a14:m>
                  <a:endParaRPr lang="en-US" dirty="0">
                    <a:solidFill>
                      <a:srgbClr val="E4002B"/>
                    </a:solidFill>
                  </a:endParaRPr>
                </a:p>
              </p:txBody>
            </p:sp>
          </mc:Choice>
          <mc:Fallback xmlns="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9ADB6E59-6D39-5ACA-80D7-E14CC2E1E4B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606039" y="4250226"/>
                  <a:ext cx="361051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169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5899C89-D094-B09A-8CCC-61D0B19DB532}"/>
              </a:ext>
            </a:extLst>
          </p:cNvPr>
          <p:cNvGrpSpPr/>
          <p:nvPr/>
        </p:nvGrpSpPr>
        <p:grpSpPr>
          <a:xfrm>
            <a:off x="7981786" y="3793862"/>
            <a:ext cx="3567380" cy="1376722"/>
            <a:chOff x="2976971" y="1577853"/>
            <a:chExt cx="3567380" cy="1376722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6505CD7-55E4-DEFF-36FD-EC93104AB284}"/>
                </a:ext>
              </a:extLst>
            </p:cNvPr>
            <p:cNvCxnSpPr/>
            <p:nvPr/>
          </p:nvCxnSpPr>
          <p:spPr>
            <a:xfrm>
              <a:off x="4354203" y="2377574"/>
              <a:ext cx="2154900" cy="0"/>
            </a:xfrm>
            <a:prstGeom prst="line">
              <a:avLst/>
            </a:prstGeom>
            <a:ln w="381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D87859A-3B17-7094-B5FA-C5B5FAF1B7BA}"/>
                </a:ext>
              </a:extLst>
            </p:cNvPr>
            <p:cNvCxnSpPr/>
            <p:nvPr/>
          </p:nvCxnSpPr>
          <p:spPr>
            <a:xfrm>
              <a:off x="4354203" y="2225174"/>
              <a:ext cx="2154900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ight Bracket 7">
              <a:extLst>
                <a:ext uri="{FF2B5EF4-FFF2-40B4-BE49-F238E27FC236}">
                  <a16:creationId xmlns:a16="http://schemas.microsoft.com/office/drawing/2014/main" id="{65699FC8-E426-9EC2-7AFA-4C05A900F0FE}"/>
                </a:ext>
              </a:extLst>
            </p:cNvPr>
            <p:cNvSpPr/>
            <p:nvPr/>
          </p:nvSpPr>
          <p:spPr>
            <a:xfrm flipH="1">
              <a:off x="4118830" y="2215963"/>
              <a:ext cx="154828" cy="179881"/>
            </a:xfrm>
            <a:prstGeom prst="rightBracket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B771C4B2-2CF7-EFDF-A417-CFEA7B4E8069}"/>
                    </a:ext>
                  </a:extLst>
                </p:cNvPr>
                <p:cNvSpPr txBox="1"/>
                <p:nvPr/>
              </p:nvSpPr>
              <p:spPr>
                <a:xfrm>
                  <a:off x="4487235" y="1577853"/>
                  <a:ext cx="1028558" cy="39190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𝑢𝑙𝑙𝑎𝑔𝑒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B771C4B2-2CF7-EFDF-A417-CFEA7B4E806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87235" y="1577853"/>
                  <a:ext cx="1028558" cy="391902"/>
                </a:xfrm>
                <a:prstGeom prst="rect">
                  <a:avLst/>
                </a:prstGeom>
                <a:blipFill>
                  <a:blip r:embed="rId6"/>
                  <a:stretch>
                    <a:fillRect b="-923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CD2D2F45-B5E1-2E43-9D70-AFF7D470E9D5}"/>
                    </a:ext>
                  </a:extLst>
                </p:cNvPr>
                <p:cNvSpPr txBox="1"/>
                <p:nvPr/>
              </p:nvSpPr>
              <p:spPr>
                <a:xfrm>
                  <a:off x="5515793" y="1577853"/>
                  <a:ext cx="1028558" cy="37984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𝑄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𝑈𝐼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CD2D2F45-B5E1-2E43-9D70-AFF7D470E9D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15793" y="1577853"/>
                  <a:ext cx="1028558" cy="379848"/>
                </a:xfrm>
                <a:prstGeom prst="rect">
                  <a:avLst/>
                </a:prstGeom>
                <a:blipFill>
                  <a:blip r:embed="rId7"/>
                  <a:stretch>
                    <a:fillRect b="-1111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89F658D0-AB28-7B61-CE6F-55F221FF5DE1}"/>
                </a:ext>
              </a:extLst>
            </p:cNvPr>
            <p:cNvCxnSpPr/>
            <p:nvPr/>
          </p:nvCxnSpPr>
          <p:spPr>
            <a:xfrm>
              <a:off x="6311153" y="1767777"/>
              <a:ext cx="0" cy="416500"/>
            </a:xfrm>
            <a:prstGeom prst="straightConnector1">
              <a:avLst/>
            </a:prstGeom>
            <a:ln w="38100">
              <a:solidFill>
                <a:srgbClr val="0032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81FCDDDC-AEE6-B752-43C1-14458B21685A}"/>
                    </a:ext>
                  </a:extLst>
                </p:cNvPr>
                <p:cNvSpPr txBox="1"/>
                <p:nvPr/>
              </p:nvSpPr>
              <p:spPr>
                <a:xfrm>
                  <a:off x="5515793" y="2574727"/>
                  <a:ext cx="1028558" cy="37984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𝑄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𝐼𝐿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81FCDDDC-AEE6-B752-43C1-14458B21685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15793" y="2574727"/>
                  <a:ext cx="1028558" cy="379848"/>
                </a:xfrm>
                <a:prstGeom prst="rect">
                  <a:avLst/>
                </a:prstGeom>
                <a:blipFill>
                  <a:blip r:embed="rId8"/>
                  <a:stretch>
                    <a:fillRect b="-112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1B5ECEE1-21ED-3881-9606-118C9E4C8196}"/>
                </a:ext>
              </a:extLst>
            </p:cNvPr>
            <p:cNvCxnSpPr>
              <a:cxnSpLocks/>
            </p:cNvCxnSpPr>
            <p:nvPr/>
          </p:nvCxnSpPr>
          <p:spPr>
            <a:xfrm>
              <a:off x="6311153" y="2450425"/>
              <a:ext cx="0" cy="416500"/>
            </a:xfrm>
            <a:prstGeom prst="straightConnector1">
              <a:avLst/>
            </a:prstGeom>
            <a:ln w="38100">
              <a:solidFill>
                <a:srgbClr val="0032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502484CF-F03C-94D5-EF05-014F8C05D144}"/>
                    </a:ext>
                  </a:extLst>
                </p:cNvPr>
                <p:cNvSpPr txBox="1"/>
                <p:nvPr/>
              </p:nvSpPr>
              <p:spPr>
                <a:xfrm>
                  <a:off x="4487235" y="2563827"/>
                  <a:ext cx="1028558" cy="39074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𝑙𝑖𝑞𝑢𝑖𝑑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502484CF-F03C-94D5-EF05-014F8C05D1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87235" y="2563827"/>
                  <a:ext cx="1028558" cy="390748"/>
                </a:xfrm>
                <a:prstGeom prst="rect">
                  <a:avLst/>
                </a:prstGeom>
                <a:blipFill>
                  <a:blip r:embed="rId9"/>
                  <a:stretch>
                    <a:fillRect b="-93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8E79BA9B-D1D9-CE75-C493-9531B793BB24}"/>
                    </a:ext>
                  </a:extLst>
                </p:cNvPr>
                <p:cNvSpPr txBox="1"/>
                <p:nvPr/>
              </p:nvSpPr>
              <p:spPr>
                <a:xfrm>
                  <a:off x="2976971" y="2083918"/>
                  <a:ext cx="1155756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𝑠𝑎𝑡𝑢𝑟𝑎𝑡𝑒𝑑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8E79BA9B-D1D9-CE75-C493-9531B793BB2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76971" y="2083918"/>
                  <a:ext cx="1155756" cy="369332"/>
                </a:xfrm>
                <a:prstGeom prst="rect">
                  <a:avLst/>
                </a:prstGeom>
                <a:blipFill>
                  <a:blip r:embed="rId10"/>
                  <a:stretch>
                    <a:fillRect b="-16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ontent Placeholder 4">
                <a:extLst>
                  <a:ext uri="{FF2B5EF4-FFF2-40B4-BE49-F238E27FC236}">
                    <a16:creationId xmlns:a16="http://schemas.microsoft.com/office/drawing/2014/main" id="{E0C60072-651A-B3E4-0B86-B118895C7B41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499949" y="2002733"/>
                <a:ext cx="3253624" cy="447871"/>
              </a:xfrm>
            </p:spPr>
            <p:txBody>
              <a:bodyPr/>
              <a:lstStyle/>
              <a:p>
                <a:pPr marL="0" lvl="0" indent="0" algn="r" defTabSz="914400" fontAlgn="auto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𝑈𝐼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𝐼𝐿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𝑚</m:t>
                          </m:r>
                        </m:e>
                      </m:acc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</m:oMath>
                  </m:oMathPara>
                </a14:m>
                <a:endParaRPr kumimoji="0" 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8" name="Content Placeholder 4">
                <a:extLst>
                  <a:ext uri="{FF2B5EF4-FFF2-40B4-BE49-F238E27FC236}">
                    <a16:creationId xmlns:a16="http://schemas.microsoft.com/office/drawing/2014/main" id="{E0C60072-651A-B3E4-0B86-B118895C7B4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499949" y="2002733"/>
                <a:ext cx="3253624" cy="447871"/>
              </a:xfrm>
              <a:blipFill>
                <a:blip r:embed="rId11"/>
                <a:stretch>
                  <a:fillRect b="-13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00BDC1EC-F0DC-B7A9-0123-D577459CCEB2}"/>
                  </a:ext>
                </a:extLst>
              </p:cNvPr>
              <p:cNvSpPr txBox="1"/>
              <p:nvPr/>
            </p:nvSpPr>
            <p:spPr>
              <a:xfrm>
                <a:off x="499949" y="2454820"/>
                <a:ext cx="3253624" cy="4104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lvl="0" indent="0" defTabSz="914400" fontAlgn="auto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𝐼𝐿</m:t>
                          </m:r>
                        </m:sub>
                      </m:sSub>
                      <m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𝐻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𝐹𝐿</m:t>
                          </m:r>
                        </m:sub>
                      </m:sSub>
                      <m:d>
                        <m:d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𝑇</m:t>
                              </m:r>
                            </m:e>
                            <m: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𝑠𝑎𝑡𝑢𝑟𝑎𝑡𝑒𝑑</m:t>
                              </m:r>
                            </m:sub>
                          </m:sSub>
                          <m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𝑇</m:t>
                              </m:r>
                            </m:e>
                            <m: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𝑙𝑖𝑞𝑢𝑖𝑑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00BDC1EC-F0DC-B7A9-0123-D577459CCE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949" y="2454820"/>
                <a:ext cx="3253624" cy="410497"/>
              </a:xfrm>
              <a:prstGeom prst="rect">
                <a:avLst/>
              </a:prstGeom>
              <a:blipFill>
                <a:blip r:embed="rId12"/>
                <a:stretch>
                  <a:fillRect l="-375" b="-74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F43F6E07-23C0-E1B6-8AA1-7612C68D4CFB}"/>
              </a:ext>
            </a:extLst>
          </p:cNvPr>
          <p:cNvSpPr/>
          <p:nvPr/>
        </p:nvSpPr>
        <p:spPr>
          <a:xfrm>
            <a:off x="4920972" y="1288942"/>
            <a:ext cx="2350056" cy="562120"/>
          </a:xfrm>
          <a:prstGeom prst="roundRect">
            <a:avLst/>
          </a:prstGeom>
          <a:solidFill>
            <a:srgbClr val="0032A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Heat Transfer Model [1]</a:t>
            </a: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E981C47E-43F6-3821-FAF4-1F3530A9973D}"/>
              </a:ext>
            </a:extLst>
          </p:cNvPr>
          <p:cNvSpPr/>
          <p:nvPr/>
        </p:nvSpPr>
        <p:spPr>
          <a:xfrm>
            <a:off x="8970850" y="1277789"/>
            <a:ext cx="2350056" cy="562120"/>
          </a:xfrm>
          <a:prstGeom prst="roundRect">
            <a:avLst/>
          </a:prstGeom>
          <a:solidFill>
            <a:srgbClr val="0032A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Thermal Diffusivity Enhancement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5472348F-E9E4-2BA4-D6E7-BC0957627C28}"/>
                  </a:ext>
                </a:extLst>
              </p:cNvPr>
              <p:cNvSpPr txBox="1"/>
              <p:nvPr/>
            </p:nvSpPr>
            <p:spPr>
              <a:xfrm>
                <a:off x="8848279" y="1957361"/>
                <a:ext cx="2583688" cy="6438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/>
                      </a:rPr>
                      <m:t>𝐾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/>
                      </a:rPr>
                      <m:t>=</m:t>
                    </m:r>
                    <m:r>
                      <a:rPr lang="en-US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/>
                      </a:rPr>
                      <m:t>𝐶</m:t>
                    </m:r>
                    <m:sSup>
                      <m:sSup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𝑅𝑒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𝑠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𝑅𝑒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𝑠</m:t>
                                    </m:r>
                                    <m: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,</m:t>
                                    </m:r>
                                    <m:r>
                                      <a:rPr lang="en-US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𝑐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p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0.69</m:t>
                        </m:r>
                      </m:sup>
                    </m:sSup>
                    <m:sSubSup>
                      <m:sSubSupPr>
                        <m:ctrlP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sSubSupPr>
                      <m:e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𝑃𝑟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𝐿</m:t>
                        </m:r>
                      </m:sub>
                      <m:sup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0.333</m:t>
                        </m:r>
                      </m:sup>
                    </m:sSubSup>
                  </m:oMath>
                </a14:m>
                <a:r>
                  <a:rPr lang="en-US" sz="1800" dirty="0">
                    <a:solidFill>
                      <a:schemeClr val="tx1"/>
                    </a:solidFill>
                    <a:latin typeface="Calibri"/>
                    <a:cs typeface="Calibri"/>
                  </a:rPr>
                  <a:t> </a:t>
                </a: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5472348F-E9E4-2BA4-D6E7-BC0957627C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8279" y="1957361"/>
                <a:ext cx="2583688" cy="64383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5E28E830-182B-40AF-E935-33D1E50E64A4}"/>
                  </a:ext>
                </a:extLst>
              </p:cNvPr>
              <p:cNvSpPr txBox="1"/>
              <p:nvPr/>
            </p:nvSpPr>
            <p:spPr>
              <a:xfrm>
                <a:off x="9984980" y="2596923"/>
                <a:ext cx="1330987" cy="7005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𝑅𝑒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𝑠</m:t>
                          </m:r>
                        </m:sub>
                      </m:sSub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fPr>
                        <m:num>
                          <m:r>
                            <a:rPr lang="en-US" sz="1800" b="1" i="1" smtClean="0">
                              <a:solidFill>
                                <a:srgbClr val="E4002B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𝝎</m:t>
                          </m:r>
                          <m:sSup>
                            <m:sSupPr>
                              <m:ctrlPr>
                                <a:rPr lang="en-US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/>
                                </a:rPr>
                              </m:ctrlPr>
                            </m:sSupPr>
                            <m:e>
                              <m:r>
                                <a:rPr lang="en-US" sz="1800" b="1" i="1" smtClean="0">
                                  <a:solidFill>
                                    <a:srgbClr val="E4002B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/>
                                </a:rPr>
                                <m:t>𝒃</m:t>
                              </m:r>
                            </m:e>
                            <m:sup>
                              <m:r>
                                <a:rPr lang="en-US" sz="1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𝐿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5E28E830-182B-40AF-E935-33D1E50E64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4980" y="2596923"/>
                <a:ext cx="1330987" cy="70051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B10E7833-D832-0B07-42FF-6AC7642EFF7A}"/>
              </a:ext>
            </a:extLst>
          </p:cNvPr>
          <p:cNvSpPr/>
          <p:nvPr/>
        </p:nvSpPr>
        <p:spPr>
          <a:xfrm>
            <a:off x="935488" y="1290700"/>
            <a:ext cx="2350056" cy="562120"/>
          </a:xfrm>
          <a:prstGeom prst="roundRect">
            <a:avLst/>
          </a:prstGeom>
          <a:solidFill>
            <a:srgbClr val="0032A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Phase Change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EFE33E2-39C5-D1FF-5AEB-DEBFCACE51A2}"/>
              </a:ext>
            </a:extLst>
          </p:cNvPr>
          <p:cNvSpPr/>
          <p:nvPr/>
        </p:nvSpPr>
        <p:spPr>
          <a:xfrm>
            <a:off x="8123663" y="5633078"/>
            <a:ext cx="248958" cy="215537"/>
          </a:xfrm>
          <a:prstGeom prst="rect">
            <a:avLst/>
          </a:prstGeom>
          <a:solidFill>
            <a:srgbClr val="E4002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4002B"/>
              </a:solidFill>
            </a:endParaRPr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EE6D5C08-01DA-552F-7C92-DA217501E0F7}"/>
              </a:ext>
            </a:extLst>
          </p:cNvPr>
          <p:cNvSpPr/>
          <p:nvPr/>
        </p:nvSpPr>
        <p:spPr>
          <a:xfrm>
            <a:off x="8465859" y="5459786"/>
            <a:ext cx="2350056" cy="562120"/>
          </a:xfrm>
          <a:prstGeom prst="roundRect">
            <a:avLst/>
          </a:prstGeom>
          <a:solidFill>
            <a:srgbClr val="0032A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Variable Provided by CFD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ectangle: Rounded Corners 67">
                <a:extLst>
                  <a:ext uri="{FF2B5EF4-FFF2-40B4-BE49-F238E27FC236}">
                    <a16:creationId xmlns:a16="http://schemas.microsoft.com/office/drawing/2014/main" id="{3ED75592-0021-D18A-34AC-9B64938F9FA4}"/>
                  </a:ext>
                </a:extLst>
              </p:cNvPr>
              <p:cNvSpPr/>
              <p:nvPr/>
            </p:nvSpPr>
            <p:spPr>
              <a:xfrm>
                <a:off x="4054125" y="2004555"/>
                <a:ext cx="4083749" cy="79216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32A0"/>
                </a:solidFill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indent="0" algn="ctr" fontAlgn="auto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None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𝐻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𝐹𝐿</m:t>
                        </m:r>
                      </m:sub>
                    </m:sSub>
                    <m: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solidFill>
                              <a:srgbClr val="E4002B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b="1" i="1">
                                <a:solidFill>
                                  <a:srgbClr val="E4002B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1" i="1">
                                <a:solidFill>
                                  <a:srgbClr val="E4002B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𝑨</m:t>
                            </m:r>
                          </m:e>
                          <m:sub>
                            <m:r>
                              <a:rPr lang="en-US" sz="2000" b="1" i="1">
                                <a:solidFill>
                                  <a:srgbClr val="E4002B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𝒔𝒍𝒐𝒔𝒉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US" sz="2000" b="1" dirty="0">
                            <a:solidFill>
                              <a:srgbClr val="E4002B"/>
                            </a:solidFill>
                          </a:rPr>
                          <m:t> </m:t>
                        </m:r>
                      </m:num>
                      <m:den>
                        <m:sSub>
                          <m:sSubPr>
                            <m:ctrlPr>
                              <a:rPr lang="en-US" sz="2000" b="1" i="1">
                                <a:solidFill>
                                  <a:srgbClr val="E4002B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1" i="1">
                                <a:solidFill>
                                  <a:srgbClr val="E4002B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𝑨</m:t>
                            </m:r>
                          </m:e>
                          <m:sub>
                            <m:r>
                              <a:rPr lang="en-US" sz="2000" b="1" i="1">
                                <a:solidFill>
                                  <a:srgbClr val="E4002B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𝒏𝒐𝒎𝒊𝒏𝒂𝒍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US" sz="2000" b="1" dirty="0">
                            <a:solidFill>
                              <a:srgbClr val="E4002B"/>
                            </a:solidFill>
                          </a:rPr>
                          <m:t> 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en-US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/>
                              </a:rPr>
                              <m:t>𝜌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𝐿</m:t>
                            </m:r>
                          </m:sub>
                        </m:sSub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𝑃𝐿</m:t>
                            </m:r>
                          </m:sub>
                        </m:sSub>
                        <m:sSup>
                          <m:sSupPr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𝐾</m:t>
                                    </m:r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Calibri"/>
                                          </a:rPr>
                                          <m:t>𝛼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/>
                                          </a:rPr>
                                          <m:t>𝐿</m:t>
                                        </m:r>
                                      </m:sub>
                                    </m:sSub>
                                    <m:r>
                                      <a:rPr lang="en-US" sz="2000" b="1" i="1" smtClean="0">
                                        <a:solidFill>
                                          <a:srgbClr val="E4002B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libri"/>
                                      </a:rPr>
                                      <m:t>𝝎</m:t>
                                    </m:r>
                                  </m:num>
                                  <m:den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2</m:t>
                                    </m:r>
                                    <m:sSup>
                                      <m:sSupPr>
                                        <m:ctrlP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Calibri"/>
                                          </a:rPr>
                                          <m:t>𝜋</m:t>
                                        </m:r>
                                      </m:e>
                                      <m:sup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1/2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Calibri"/>
                    <a:cs typeface="Calibri"/>
                  </a:rPr>
                  <a:t> </a:t>
                </a:r>
                <a:endParaRPr lang="en-US" sz="2000" dirty="0">
                  <a:solidFill>
                    <a:schemeClr val="tx1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68" name="Rectangle: Rounded Corners 67">
                <a:extLst>
                  <a:ext uri="{FF2B5EF4-FFF2-40B4-BE49-F238E27FC236}">
                    <a16:creationId xmlns:a16="http://schemas.microsoft.com/office/drawing/2014/main" id="{3ED75592-0021-D18A-34AC-9B64938F9F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4125" y="2004555"/>
                <a:ext cx="4083749" cy="792161"/>
              </a:xfrm>
              <a:prstGeom prst="round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rgbClr val="0032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F6194BBB-8EBF-5694-9CD5-9A42600FEDE6}"/>
              </a:ext>
            </a:extLst>
          </p:cNvPr>
          <p:cNvGrpSpPr/>
          <p:nvPr/>
        </p:nvGrpSpPr>
        <p:grpSpPr>
          <a:xfrm>
            <a:off x="1910667" y="79906"/>
            <a:ext cx="8603409" cy="286222"/>
            <a:chOff x="1567541" y="1402516"/>
            <a:chExt cx="8684605" cy="286222"/>
          </a:xfrm>
        </p:grpSpPr>
        <p:sp>
          <p:nvSpPr>
            <p:cNvPr id="5" name="Arrow: Chevron 4">
              <a:extLst>
                <a:ext uri="{FF2B5EF4-FFF2-40B4-BE49-F238E27FC236}">
                  <a16:creationId xmlns:a16="http://schemas.microsoft.com/office/drawing/2014/main" id="{02F0E380-59F2-3030-58EF-87627F2E2D62}"/>
                </a:ext>
              </a:extLst>
            </p:cNvPr>
            <p:cNvSpPr/>
            <p:nvPr/>
          </p:nvSpPr>
          <p:spPr>
            <a:xfrm>
              <a:off x="2870681" y="1411739"/>
              <a:ext cx="401156" cy="276999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703DC85-88F5-F963-2CBD-3A9F8BD887F6}"/>
                </a:ext>
              </a:extLst>
            </p:cNvPr>
            <p:cNvSpPr txBox="1"/>
            <p:nvPr/>
          </p:nvSpPr>
          <p:spPr>
            <a:xfrm>
              <a:off x="3287924" y="1403161"/>
              <a:ext cx="11617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Methodology</a:t>
              </a:r>
            </a:p>
          </p:txBody>
        </p:sp>
        <p:sp>
          <p:nvSpPr>
            <p:cNvPr id="12" name="Arrow: Chevron 11">
              <a:extLst>
                <a:ext uri="{FF2B5EF4-FFF2-40B4-BE49-F238E27FC236}">
                  <a16:creationId xmlns:a16="http://schemas.microsoft.com/office/drawing/2014/main" id="{0F871C82-FEB4-4347-690B-7CFD4612BAE7}"/>
                </a:ext>
              </a:extLst>
            </p:cNvPr>
            <p:cNvSpPr/>
            <p:nvPr/>
          </p:nvSpPr>
          <p:spPr>
            <a:xfrm>
              <a:off x="4343283" y="1402517"/>
              <a:ext cx="401156" cy="276999"/>
            </a:xfrm>
            <a:prstGeom prst="chevron">
              <a:avLst/>
            </a:prstGeom>
            <a:solidFill>
              <a:srgbClr val="0032A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B3E40F5-3662-E733-3B10-14595EF567A4}"/>
                </a:ext>
              </a:extLst>
            </p:cNvPr>
            <p:cNvSpPr txBox="1"/>
            <p:nvPr/>
          </p:nvSpPr>
          <p:spPr>
            <a:xfrm>
              <a:off x="4743388" y="1402516"/>
              <a:ext cx="15979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Heat Transfer Model</a:t>
              </a:r>
            </a:p>
          </p:txBody>
        </p:sp>
        <p:sp>
          <p:nvSpPr>
            <p:cNvPr id="41" name="Arrow: Chevron 40">
              <a:extLst>
                <a:ext uri="{FF2B5EF4-FFF2-40B4-BE49-F238E27FC236}">
                  <a16:creationId xmlns:a16="http://schemas.microsoft.com/office/drawing/2014/main" id="{4686C723-6B3B-B1EB-597D-DCE3F93F9BA6}"/>
                </a:ext>
              </a:extLst>
            </p:cNvPr>
            <p:cNvSpPr/>
            <p:nvPr/>
          </p:nvSpPr>
          <p:spPr>
            <a:xfrm>
              <a:off x="6339501" y="1402516"/>
              <a:ext cx="401156" cy="276999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D370574-A51C-F2F8-5170-78E3CD084B64}"/>
                </a:ext>
              </a:extLst>
            </p:cNvPr>
            <p:cNvSpPr txBox="1"/>
            <p:nvPr/>
          </p:nvSpPr>
          <p:spPr>
            <a:xfrm>
              <a:off x="6740657" y="1405940"/>
              <a:ext cx="15987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K-Site Experiment</a:t>
              </a:r>
            </a:p>
          </p:txBody>
        </p:sp>
        <p:sp>
          <p:nvSpPr>
            <p:cNvPr id="46" name="Arrow: Chevron 45">
              <a:extLst>
                <a:ext uri="{FF2B5EF4-FFF2-40B4-BE49-F238E27FC236}">
                  <a16:creationId xmlns:a16="http://schemas.microsoft.com/office/drawing/2014/main" id="{3D580A20-FB76-DEAC-007A-A9EBF157242D}"/>
                </a:ext>
              </a:extLst>
            </p:cNvPr>
            <p:cNvSpPr/>
            <p:nvPr/>
          </p:nvSpPr>
          <p:spPr>
            <a:xfrm>
              <a:off x="8184141" y="1405941"/>
              <a:ext cx="401156" cy="276999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8E5A03C-9862-DCDF-CD60-4158DFB60221}"/>
                </a:ext>
              </a:extLst>
            </p:cNvPr>
            <p:cNvSpPr txBox="1"/>
            <p:nvPr/>
          </p:nvSpPr>
          <p:spPr>
            <a:xfrm>
              <a:off x="8585297" y="1403160"/>
              <a:ext cx="166684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JAXA Experiment</a:t>
              </a:r>
            </a:p>
          </p:txBody>
        </p:sp>
        <p:sp>
          <p:nvSpPr>
            <p:cNvPr id="49" name="Arrow: Chevron 48">
              <a:extLst>
                <a:ext uri="{FF2B5EF4-FFF2-40B4-BE49-F238E27FC236}">
                  <a16:creationId xmlns:a16="http://schemas.microsoft.com/office/drawing/2014/main" id="{018E27E9-13B3-3863-911A-18BB714263E7}"/>
                </a:ext>
              </a:extLst>
            </p:cNvPr>
            <p:cNvSpPr/>
            <p:nvPr/>
          </p:nvSpPr>
          <p:spPr>
            <a:xfrm>
              <a:off x="1567541" y="1407126"/>
              <a:ext cx="401156" cy="276999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CC5673A-75F9-D437-8480-F999652D263E}"/>
                </a:ext>
              </a:extLst>
            </p:cNvPr>
            <p:cNvSpPr txBox="1"/>
            <p:nvPr/>
          </p:nvSpPr>
          <p:spPr>
            <a:xfrm>
              <a:off x="1968697" y="1407127"/>
              <a:ext cx="91912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Motivation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: Rounded Corners 54">
                <a:extLst>
                  <a:ext uri="{FF2B5EF4-FFF2-40B4-BE49-F238E27FC236}">
                    <a16:creationId xmlns:a16="http://schemas.microsoft.com/office/drawing/2014/main" id="{357A1749-8800-6FE3-C9D9-2B5BE7ED2CFE}"/>
                  </a:ext>
                </a:extLst>
              </p:cNvPr>
              <p:cNvSpPr/>
              <p:nvPr/>
            </p:nvSpPr>
            <p:spPr>
              <a:xfrm>
                <a:off x="8067472" y="2874198"/>
                <a:ext cx="1847045" cy="562120"/>
              </a:xfrm>
              <a:prstGeom prst="roundRect">
                <a:avLst/>
              </a:prstGeom>
              <a:solidFill>
                <a:srgbClr val="0032A0"/>
              </a:solidFill>
              <a:ln/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/>
                  <a:t>Coefficient (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600" dirty="0"/>
                  <a:t>) of 10 (Calibrated)</a:t>
                </a:r>
                <a:endParaRPr lang="en-US" sz="1400" dirty="0"/>
              </a:p>
            </p:txBody>
          </p:sp>
        </mc:Choice>
        <mc:Fallback xmlns="">
          <p:sp>
            <p:nvSpPr>
              <p:cNvPr id="55" name="Rectangle: Rounded Corners 54">
                <a:extLst>
                  <a:ext uri="{FF2B5EF4-FFF2-40B4-BE49-F238E27FC236}">
                    <a16:creationId xmlns:a16="http://schemas.microsoft.com/office/drawing/2014/main" id="{357A1749-8800-6FE3-C9D9-2B5BE7ED2CF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7472" y="2874198"/>
                <a:ext cx="1847045" cy="562120"/>
              </a:xfrm>
              <a:prstGeom prst="roundRect">
                <a:avLst/>
              </a:prstGeom>
              <a:blipFill>
                <a:blip r:embed="rId16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1" name="Connector: Curved 60">
            <a:extLst>
              <a:ext uri="{FF2B5EF4-FFF2-40B4-BE49-F238E27FC236}">
                <a16:creationId xmlns:a16="http://schemas.microsoft.com/office/drawing/2014/main" id="{D9F01C9B-A39D-845B-668F-B0674A6CD2D4}"/>
              </a:ext>
            </a:extLst>
          </p:cNvPr>
          <p:cNvCxnSpPr>
            <a:cxnSpLocks/>
            <a:stCxn id="55" idx="0"/>
          </p:cNvCxnSpPr>
          <p:nvPr/>
        </p:nvCxnSpPr>
        <p:spPr>
          <a:xfrm rot="5400000" flipH="1" flipV="1">
            <a:off x="9027772" y="2409921"/>
            <a:ext cx="427500" cy="501054"/>
          </a:xfrm>
          <a:prstGeom prst="curved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3245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65E2E87-68F6-89CA-1241-7E907DC1F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K-Site Slosh and Drain</a:t>
            </a:r>
            <a:br>
              <a:rPr lang="en-US" dirty="0"/>
            </a:br>
            <a:r>
              <a:rPr lang="en-US" dirty="0"/>
              <a:t>Run 29 [2]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9112BFD-34E0-6911-B790-AD6A5120D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0DFAB56-A594-64A1-A12C-41D318C30589}"/>
              </a:ext>
            </a:extLst>
          </p:cNvPr>
          <p:cNvGrpSpPr/>
          <p:nvPr/>
        </p:nvGrpSpPr>
        <p:grpSpPr>
          <a:xfrm>
            <a:off x="1910667" y="79906"/>
            <a:ext cx="8603409" cy="286222"/>
            <a:chOff x="1567541" y="1402516"/>
            <a:chExt cx="8684605" cy="286222"/>
          </a:xfrm>
        </p:grpSpPr>
        <p:sp>
          <p:nvSpPr>
            <p:cNvPr id="16" name="Arrow: Chevron 15">
              <a:extLst>
                <a:ext uri="{FF2B5EF4-FFF2-40B4-BE49-F238E27FC236}">
                  <a16:creationId xmlns:a16="http://schemas.microsoft.com/office/drawing/2014/main" id="{1898A384-639F-BB15-F191-4BC6FCE5402A}"/>
                </a:ext>
              </a:extLst>
            </p:cNvPr>
            <p:cNvSpPr/>
            <p:nvPr/>
          </p:nvSpPr>
          <p:spPr>
            <a:xfrm>
              <a:off x="2870681" y="1411739"/>
              <a:ext cx="401156" cy="276999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1B59DD7-3872-02FB-27BE-94663854D6F7}"/>
                </a:ext>
              </a:extLst>
            </p:cNvPr>
            <p:cNvSpPr txBox="1"/>
            <p:nvPr/>
          </p:nvSpPr>
          <p:spPr>
            <a:xfrm>
              <a:off x="3287924" y="1403161"/>
              <a:ext cx="11617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Methodology</a:t>
              </a:r>
            </a:p>
          </p:txBody>
        </p:sp>
        <p:sp>
          <p:nvSpPr>
            <p:cNvPr id="18" name="Arrow: Chevron 17">
              <a:extLst>
                <a:ext uri="{FF2B5EF4-FFF2-40B4-BE49-F238E27FC236}">
                  <a16:creationId xmlns:a16="http://schemas.microsoft.com/office/drawing/2014/main" id="{F706C25B-A853-4C27-8C0F-35BEAD09EECC}"/>
                </a:ext>
              </a:extLst>
            </p:cNvPr>
            <p:cNvSpPr/>
            <p:nvPr/>
          </p:nvSpPr>
          <p:spPr>
            <a:xfrm>
              <a:off x="4343283" y="1402517"/>
              <a:ext cx="401156" cy="276999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FB1672E-C580-1D77-9EA9-304F3C3AD47E}"/>
                </a:ext>
              </a:extLst>
            </p:cNvPr>
            <p:cNvSpPr txBox="1"/>
            <p:nvPr/>
          </p:nvSpPr>
          <p:spPr>
            <a:xfrm>
              <a:off x="4743388" y="1402516"/>
              <a:ext cx="15979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Heat Transfer Model</a:t>
              </a:r>
            </a:p>
          </p:txBody>
        </p:sp>
        <p:sp>
          <p:nvSpPr>
            <p:cNvPr id="20" name="Arrow: Chevron 19">
              <a:extLst>
                <a:ext uri="{FF2B5EF4-FFF2-40B4-BE49-F238E27FC236}">
                  <a16:creationId xmlns:a16="http://schemas.microsoft.com/office/drawing/2014/main" id="{D927AC39-827F-F8FF-DFD4-F2DDAFFE6A22}"/>
                </a:ext>
              </a:extLst>
            </p:cNvPr>
            <p:cNvSpPr/>
            <p:nvPr/>
          </p:nvSpPr>
          <p:spPr>
            <a:xfrm>
              <a:off x="6339501" y="1402516"/>
              <a:ext cx="401156" cy="276999"/>
            </a:xfrm>
            <a:prstGeom prst="chevron">
              <a:avLst/>
            </a:prstGeom>
            <a:solidFill>
              <a:srgbClr val="0032A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EBDF742-2EAD-41ED-8F5E-88A60E895143}"/>
                </a:ext>
              </a:extLst>
            </p:cNvPr>
            <p:cNvSpPr txBox="1"/>
            <p:nvPr/>
          </p:nvSpPr>
          <p:spPr>
            <a:xfrm>
              <a:off x="6740657" y="1405940"/>
              <a:ext cx="15987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K-Site Experiment</a:t>
              </a:r>
            </a:p>
          </p:txBody>
        </p:sp>
        <p:sp>
          <p:nvSpPr>
            <p:cNvPr id="22" name="Arrow: Chevron 21">
              <a:extLst>
                <a:ext uri="{FF2B5EF4-FFF2-40B4-BE49-F238E27FC236}">
                  <a16:creationId xmlns:a16="http://schemas.microsoft.com/office/drawing/2014/main" id="{41835FE8-9663-7DE6-BCC4-0344D4637A91}"/>
                </a:ext>
              </a:extLst>
            </p:cNvPr>
            <p:cNvSpPr/>
            <p:nvPr/>
          </p:nvSpPr>
          <p:spPr>
            <a:xfrm>
              <a:off x="8184141" y="1405941"/>
              <a:ext cx="401156" cy="276999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D9EF20E-6E76-A335-9BFE-8E30AF93DDCB}"/>
                </a:ext>
              </a:extLst>
            </p:cNvPr>
            <p:cNvSpPr txBox="1"/>
            <p:nvPr/>
          </p:nvSpPr>
          <p:spPr>
            <a:xfrm>
              <a:off x="8585297" y="1403160"/>
              <a:ext cx="166684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JAXA Experiment</a:t>
              </a:r>
            </a:p>
          </p:txBody>
        </p:sp>
        <p:sp>
          <p:nvSpPr>
            <p:cNvPr id="24" name="Arrow: Chevron 23">
              <a:extLst>
                <a:ext uri="{FF2B5EF4-FFF2-40B4-BE49-F238E27FC236}">
                  <a16:creationId xmlns:a16="http://schemas.microsoft.com/office/drawing/2014/main" id="{4F668F8A-7BDB-F237-00B5-67EA3FA58337}"/>
                </a:ext>
              </a:extLst>
            </p:cNvPr>
            <p:cNvSpPr/>
            <p:nvPr/>
          </p:nvSpPr>
          <p:spPr>
            <a:xfrm>
              <a:off x="1567541" y="1407126"/>
              <a:ext cx="401156" cy="276999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13F2D89-E532-A7F1-EBC0-33E230D34623}"/>
                </a:ext>
              </a:extLst>
            </p:cNvPr>
            <p:cNvSpPr txBox="1"/>
            <p:nvPr/>
          </p:nvSpPr>
          <p:spPr>
            <a:xfrm>
              <a:off x="1968697" y="1407127"/>
              <a:ext cx="91912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Motivation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82009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ksite_cfd_vof_updated">
            <a:hlinkClick r:id="" action="ppaction://media"/>
            <a:extLst>
              <a:ext uri="{FF2B5EF4-FFF2-40B4-BE49-F238E27FC236}">
                <a16:creationId xmlns:a16="http://schemas.microsoft.com/office/drawing/2014/main" id="{A7B303F3-4733-5311-DCA0-43BF0CE150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0311"/>
          <a:stretch/>
        </p:blipFill>
        <p:spPr>
          <a:xfrm>
            <a:off x="5186150" y="1935063"/>
            <a:ext cx="3477958" cy="461924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0FCB1E-6A5A-A50C-16DA-F4495AC69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1CBE775-7EBB-9878-0797-86660AC2D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K-Site Run 29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981D9EA-F398-6583-FD2A-0C6433AC13F8}"/>
              </a:ext>
            </a:extLst>
          </p:cNvPr>
          <p:cNvGrpSpPr/>
          <p:nvPr/>
        </p:nvGrpSpPr>
        <p:grpSpPr>
          <a:xfrm>
            <a:off x="8598764" y="1279527"/>
            <a:ext cx="3563624" cy="5196840"/>
            <a:chOff x="8465406" y="1279527"/>
            <a:chExt cx="3563624" cy="519684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711ACE5-75F6-55A2-F1DE-29A01FCA07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8260" r="57954"/>
            <a:stretch/>
          </p:blipFill>
          <p:spPr>
            <a:xfrm>
              <a:off x="9580230" y="1279527"/>
              <a:ext cx="1050917" cy="519684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D452911-8823-713F-ECB8-873FC1F10DAA}"/>
                </a:ext>
              </a:extLst>
            </p:cNvPr>
            <p:cNvSpPr txBox="1"/>
            <p:nvPr/>
          </p:nvSpPr>
          <p:spPr>
            <a:xfrm>
              <a:off x="9860984" y="1327662"/>
              <a:ext cx="12096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Diffuser Inflow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F43E9E6-B4D8-77EB-02E4-419D0167C6AF}"/>
                </a:ext>
              </a:extLst>
            </p:cNvPr>
            <p:cNvSpPr txBox="1"/>
            <p:nvPr/>
          </p:nvSpPr>
          <p:spPr>
            <a:xfrm>
              <a:off x="10911901" y="3739447"/>
              <a:ext cx="1117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Tank Wall</a:t>
              </a:r>
            </a:p>
          </p:txBody>
        </p:sp>
        <p:sp>
          <p:nvSpPr>
            <p:cNvPr id="12" name="Right Brace 11">
              <a:extLst>
                <a:ext uri="{FF2B5EF4-FFF2-40B4-BE49-F238E27FC236}">
                  <a16:creationId xmlns:a16="http://schemas.microsoft.com/office/drawing/2014/main" id="{17B95B93-132C-64B1-5DAE-493131AC4C2D}"/>
                </a:ext>
              </a:extLst>
            </p:cNvPr>
            <p:cNvSpPr/>
            <p:nvPr/>
          </p:nvSpPr>
          <p:spPr>
            <a:xfrm>
              <a:off x="10631147" y="2034540"/>
              <a:ext cx="378934" cy="3672840"/>
            </a:xfrm>
            <a:prstGeom prst="rightBrace">
              <a:avLst>
                <a:gd name="adj1" fmla="val 241311"/>
                <a:gd name="adj2" fmla="val 50207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ight Brace 12">
              <a:extLst>
                <a:ext uri="{FF2B5EF4-FFF2-40B4-BE49-F238E27FC236}">
                  <a16:creationId xmlns:a16="http://schemas.microsoft.com/office/drawing/2014/main" id="{61782A35-CA1F-B08D-23A5-E61F40FD8442}"/>
                </a:ext>
              </a:extLst>
            </p:cNvPr>
            <p:cNvSpPr/>
            <p:nvPr/>
          </p:nvSpPr>
          <p:spPr>
            <a:xfrm flipH="1">
              <a:off x="9201296" y="1684019"/>
              <a:ext cx="378934" cy="3185161"/>
            </a:xfrm>
            <a:prstGeom prst="rightBrace">
              <a:avLst>
                <a:gd name="adj1" fmla="val 241311"/>
                <a:gd name="adj2" fmla="val 50207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25661FE-DB83-0BF9-F5AA-7134B9E86F2A}"/>
                </a:ext>
              </a:extLst>
            </p:cNvPr>
            <p:cNvSpPr txBox="1"/>
            <p:nvPr/>
          </p:nvSpPr>
          <p:spPr>
            <a:xfrm>
              <a:off x="8465406" y="3138099"/>
              <a:ext cx="7701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Ullage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853BADB-CEB5-64BD-C129-DFC828F74053}"/>
                </a:ext>
              </a:extLst>
            </p:cNvPr>
            <p:cNvSpPr txBox="1"/>
            <p:nvPr/>
          </p:nvSpPr>
          <p:spPr>
            <a:xfrm>
              <a:off x="9860984" y="6155305"/>
              <a:ext cx="7701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Outflow</a:t>
              </a:r>
            </a:p>
          </p:txBody>
        </p:sp>
        <p:sp>
          <p:nvSpPr>
            <p:cNvPr id="16" name="Right Brace 15">
              <a:extLst>
                <a:ext uri="{FF2B5EF4-FFF2-40B4-BE49-F238E27FC236}">
                  <a16:creationId xmlns:a16="http://schemas.microsoft.com/office/drawing/2014/main" id="{75962FF3-8A81-2D0E-D4CF-99EE5B56B5DF}"/>
                </a:ext>
              </a:extLst>
            </p:cNvPr>
            <p:cNvSpPr/>
            <p:nvPr/>
          </p:nvSpPr>
          <p:spPr>
            <a:xfrm flipH="1">
              <a:off x="9201296" y="5106565"/>
              <a:ext cx="378934" cy="938050"/>
            </a:xfrm>
            <a:prstGeom prst="rightBrace">
              <a:avLst>
                <a:gd name="adj1" fmla="val 241311"/>
                <a:gd name="adj2" fmla="val 50207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BFD7D19-52CF-5E05-1559-8228948EB67F}"/>
                </a:ext>
              </a:extLst>
            </p:cNvPr>
            <p:cNvSpPr txBox="1"/>
            <p:nvPr/>
          </p:nvSpPr>
          <p:spPr>
            <a:xfrm>
              <a:off x="8465406" y="5437090"/>
              <a:ext cx="7701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Liquid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8A3FF19B-BFA2-4336-C766-FF11105FB1EB}"/>
              </a:ext>
            </a:extLst>
          </p:cNvPr>
          <p:cNvGrpSpPr/>
          <p:nvPr/>
        </p:nvGrpSpPr>
        <p:grpSpPr>
          <a:xfrm>
            <a:off x="1910667" y="79906"/>
            <a:ext cx="8603409" cy="286222"/>
            <a:chOff x="1567541" y="1402516"/>
            <a:chExt cx="8684605" cy="286222"/>
          </a:xfrm>
        </p:grpSpPr>
        <p:sp>
          <p:nvSpPr>
            <p:cNvPr id="6" name="Arrow: Chevron 5">
              <a:extLst>
                <a:ext uri="{FF2B5EF4-FFF2-40B4-BE49-F238E27FC236}">
                  <a16:creationId xmlns:a16="http://schemas.microsoft.com/office/drawing/2014/main" id="{C11BF503-8711-6BF4-E1BB-15A608D630BD}"/>
                </a:ext>
              </a:extLst>
            </p:cNvPr>
            <p:cNvSpPr/>
            <p:nvPr/>
          </p:nvSpPr>
          <p:spPr>
            <a:xfrm>
              <a:off x="2870681" y="1411739"/>
              <a:ext cx="401156" cy="276999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B690E2F-E182-E4E9-1438-3F4762414BD1}"/>
                </a:ext>
              </a:extLst>
            </p:cNvPr>
            <p:cNvSpPr txBox="1"/>
            <p:nvPr/>
          </p:nvSpPr>
          <p:spPr>
            <a:xfrm>
              <a:off x="3287924" y="1403161"/>
              <a:ext cx="11617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Methodology</a:t>
              </a:r>
            </a:p>
          </p:txBody>
        </p:sp>
        <p:sp>
          <p:nvSpPr>
            <p:cNvPr id="8" name="Arrow: Chevron 7">
              <a:extLst>
                <a:ext uri="{FF2B5EF4-FFF2-40B4-BE49-F238E27FC236}">
                  <a16:creationId xmlns:a16="http://schemas.microsoft.com/office/drawing/2014/main" id="{109214DA-93D1-0AB6-5477-1E8B6DE69979}"/>
                </a:ext>
              </a:extLst>
            </p:cNvPr>
            <p:cNvSpPr/>
            <p:nvPr/>
          </p:nvSpPr>
          <p:spPr>
            <a:xfrm>
              <a:off x="4343283" y="1402517"/>
              <a:ext cx="401156" cy="276999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AE0C937-7FCE-7C38-4D83-E9C2D3B390AC}"/>
                </a:ext>
              </a:extLst>
            </p:cNvPr>
            <p:cNvSpPr txBox="1"/>
            <p:nvPr/>
          </p:nvSpPr>
          <p:spPr>
            <a:xfrm>
              <a:off x="4743388" y="1402516"/>
              <a:ext cx="15979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Heat Transfer Model</a:t>
              </a:r>
            </a:p>
          </p:txBody>
        </p:sp>
        <p:sp>
          <p:nvSpPr>
            <p:cNvPr id="19" name="Arrow: Chevron 18">
              <a:extLst>
                <a:ext uri="{FF2B5EF4-FFF2-40B4-BE49-F238E27FC236}">
                  <a16:creationId xmlns:a16="http://schemas.microsoft.com/office/drawing/2014/main" id="{C3828CD0-DC16-A361-2364-2D4F5B7D3F6D}"/>
                </a:ext>
              </a:extLst>
            </p:cNvPr>
            <p:cNvSpPr/>
            <p:nvPr/>
          </p:nvSpPr>
          <p:spPr>
            <a:xfrm>
              <a:off x="6339501" y="1402516"/>
              <a:ext cx="401156" cy="276999"/>
            </a:xfrm>
            <a:prstGeom prst="chevron">
              <a:avLst/>
            </a:prstGeom>
            <a:solidFill>
              <a:srgbClr val="0032A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7319A9D-ADD6-A906-9B2F-383EDD9E8004}"/>
                </a:ext>
              </a:extLst>
            </p:cNvPr>
            <p:cNvSpPr txBox="1"/>
            <p:nvPr/>
          </p:nvSpPr>
          <p:spPr>
            <a:xfrm>
              <a:off x="6740657" y="1405940"/>
              <a:ext cx="15987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K-Site Experiment</a:t>
              </a:r>
            </a:p>
          </p:txBody>
        </p:sp>
        <p:sp>
          <p:nvSpPr>
            <p:cNvPr id="21" name="Arrow: Chevron 20">
              <a:extLst>
                <a:ext uri="{FF2B5EF4-FFF2-40B4-BE49-F238E27FC236}">
                  <a16:creationId xmlns:a16="http://schemas.microsoft.com/office/drawing/2014/main" id="{919AB647-46C0-9EF8-A19A-DD0DEC7521D4}"/>
                </a:ext>
              </a:extLst>
            </p:cNvPr>
            <p:cNvSpPr/>
            <p:nvPr/>
          </p:nvSpPr>
          <p:spPr>
            <a:xfrm>
              <a:off x="8184141" y="1405941"/>
              <a:ext cx="401156" cy="276999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48B374F-604E-AD32-5F88-5091AD7B42AE}"/>
                </a:ext>
              </a:extLst>
            </p:cNvPr>
            <p:cNvSpPr txBox="1"/>
            <p:nvPr/>
          </p:nvSpPr>
          <p:spPr>
            <a:xfrm>
              <a:off x="8585297" y="1403160"/>
              <a:ext cx="166684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JAXA Experiment</a:t>
              </a:r>
            </a:p>
          </p:txBody>
        </p:sp>
        <p:sp>
          <p:nvSpPr>
            <p:cNvPr id="23" name="Arrow: Chevron 22">
              <a:extLst>
                <a:ext uri="{FF2B5EF4-FFF2-40B4-BE49-F238E27FC236}">
                  <a16:creationId xmlns:a16="http://schemas.microsoft.com/office/drawing/2014/main" id="{25CCBC76-3487-10CA-2CA9-49707F3831A4}"/>
                </a:ext>
              </a:extLst>
            </p:cNvPr>
            <p:cNvSpPr/>
            <p:nvPr/>
          </p:nvSpPr>
          <p:spPr>
            <a:xfrm>
              <a:off x="1567541" y="1407126"/>
              <a:ext cx="401156" cy="276999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9B4BE00-1A82-49A3-CA4A-8DC2B19A62A6}"/>
                </a:ext>
              </a:extLst>
            </p:cNvPr>
            <p:cNvSpPr txBox="1"/>
            <p:nvPr/>
          </p:nvSpPr>
          <p:spPr>
            <a:xfrm>
              <a:off x="1968697" y="1407127"/>
              <a:ext cx="91912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Motivation</a:t>
              </a:r>
            </a:p>
          </p:txBody>
        </p:sp>
      </p:grpSp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69388E0F-A673-212F-CBA9-12F3A97736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9093155"/>
              </p:ext>
            </p:extLst>
          </p:nvPr>
        </p:nvGraphicFramePr>
        <p:xfrm>
          <a:off x="1141902" y="4016446"/>
          <a:ext cx="2815210" cy="1729488"/>
        </p:xfrm>
        <a:graphic>
          <a:graphicData uri="http://schemas.openxmlformats.org/drawingml/2006/table">
            <a:tbl>
              <a:tblPr firstRow="1" firstCol="1" bandRow="1"/>
              <a:tblGrid>
                <a:gridCol w="1843760">
                  <a:extLst>
                    <a:ext uri="{9D8B030D-6E8A-4147-A177-3AD203B41FA5}">
                      <a16:colId xmlns:a16="http://schemas.microsoft.com/office/drawing/2014/main" val="2665061874"/>
                    </a:ext>
                  </a:extLst>
                </a:gridCol>
                <a:gridCol w="971450">
                  <a:extLst>
                    <a:ext uri="{9D8B030D-6E8A-4147-A177-3AD203B41FA5}">
                      <a16:colId xmlns:a16="http://schemas.microsoft.com/office/drawing/2014/main" val="3216144973"/>
                    </a:ext>
                  </a:extLst>
                </a:gridCol>
              </a:tblGrid>
              <a:tr h="2921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Parameter</a:t>
                      </a:r>
                      <a:endParaRPr lang="en-US" sz="10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3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00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Value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3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00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0998059"/>
                  </a:ext>
                </a:extLst>
              </a:tr>
              <a:tr h="2886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Fluid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400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LCH4 / GCH4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E400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6439509"/>
                  </a:ext>
                </a:extLst>
              </a:tr>
              <a:tr h="288624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Inlet Temperature (K)</a:t>
                      </a:r>
                      <a:endParaRPr lang="en-US" sz="1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464259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33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3.34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367741"/>
                  </a:ext>
                </a:extLst>
              </a:tr>
              <a:tr h="2851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Tank Pressure (bar)</a:t>
                      </a:r>
                      <a:endParaRPr lang="en-US" sz="1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1809631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Expulsion Time (s)</a:t>
                      </a:r>
                      <a:endParaRPr lang="en-US" sz="1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296.3</a:t>
                      </a:r>
                      <a:endParaRPr lang="en-US" sz="1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8502028"/>
                  </a:ext>
                </a:extLst>
              </a:tr>
              <a:tr h="2438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 GCH4 Added (kg)</a:t>
                      </a:r>
                      <a:endParaRPr lang="en-US" sz="1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3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19.082</a:t>
                      </a:r>
                      <a:endParaRPr lang="en-US" sz="1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3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6592066"/>
                  </a:ext>
                </a:extLst>
              </a:tr>
            </a:tbl>
          </a:graphicData>
        </a:graphic>
      </p:graphicFrame>
      <p:pic>
        <p:nvPicPr>
          <p:cNvPr id="37" name="Picture 36">
            <a:extLst>
              <a:ext uri="{FF2B5EF4-FFF2-40B4-BE49-F238E27FC236}">
                <a16:creationId xmlns:a16="http://schemas.microsoft.com/office/drawing/2014/main" id="{2F5ECD68-B8C6-7F95-C754-22ADB4BEF4A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6712"/>
          <a:stretch/>
        </p:blipFill>
        <p:spPr>
          <a:xfrm>
            <a:off x="802354" y="1392929"/>
            <a:ext cx="3519707" cy="2163077"/>
          </a:xfrm>
          <a:prstGeom prst="rect">
            <a:avLst/>
          </a:prstGeom>
          <a:ln>
            <a:solidFill>
              <a:srgbClr val="0032A0"/>
            </a:solidFill>
          </a:ln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98AB3F95-63AC-DAB3-A79B-C21ED4FC8C2F}"/>
              </a:ext>
            </a:extLst>
          </p:cNvPr>
          <p:cNvSpPr/>
          <p:nvPr/>
        </p:nvSpPr>
        <p:spPr>
          <a:xfrm>
            <a:off x="6070894" y="1935063"/>
            <a:ext cx="929925" cy="4565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95769F89-3EF8-A15F-AA2D-2BF5B8F1B332}"/>
              </a:ext>
            </a:extLst>
          </p:cNvPr>
          <p:cNvCxnSpPr>
            <a:cxnSpLocks/>
          </p:cNvCxnSpPr>
          <p:nvPr/>
        </p:nvCxnSpPr>
        <p:spPr>
          <a:xfrm flipH="1" flipV="1">
            <a:off x="4322061" y="1379011"/>
            <a:ext cx="1748833" cy="552113"/>
          </a:xfrm>
          <a:prstGeom prst="straightConnector1">
            <a:avLst/>
          </a:prstGeom>
          <a:ln>
            <a:solidFill>
              <a:srgbClr val="E4002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D20DC8CE-6CD6-B38E-AFEF-66678F771417}"/>
              </a:ext>
            </a:extLst>
          </p:cNvPr>
          <p:cNvCxnSpPr>
            <a:cxnSpLocks/>
          </p:cNvCxnSpPr>
          <p:nvPr/>
        </p:nvCxnSpPr>
        <p:spPr>
          <a:xfrm flipH="1">
            <a:off x="4322061" y="2391564"/>
            <a:ext cx="1748833" cy="1164442"/>
          </a:xfrm>
          <a:prstGeom prst="straightConnector1">
            <a:avLst/>
          </a:prstGeom>
          <a:ln>
            <a:solidFill>
              <a:srgbClr val="E4002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FBDA7B41-7AAE-8B0A-B18F-686437B07884}"/>
              </a:ext>
            </a:extLst>
          </p:cNvPr>
          <p:cNvSpPr/>
          <p:nvPr/>
        </p:nvSpPr>
        <p:spPr>
          <a:xfrm>
            <a:off x="5683049" y="1200560"/>
            <a:ext cx="1704016" cy="562120"/>
          </a:xfrm>
          <a:prstGeom prst="roundRect">
            <a:avLst/>
          </a:prstGeom>
          <a:solidFill>
            <a:srgbClr val="0032A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Constant Ullage Pressure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0C4C0270-9A1A-6393-F873-B42121491443}"/>
              </a:ext>
            </a:extLst>
          </p:cNvPr>
          <p:cNvSpPr/>
          <p:nvPr/>
        </p:nvSpPr>
        <p:spPr>
          <a:xfrm>
            <a:off x="2824519" y="1727080"/>
            <a:ext cx="2487766" cy="562120"/>
          </a:xfrm>
          <a:prstGeom prst="roundRect">
            <a:avLst/>
          </a:prstGeom>
          <a:solidFill>
            <a:srgbClr val="0032A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Variable Gas Inflow Rate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7D2E741-456C-B30A-288F-30109AE131F9}"/>
              </a:ext>
            </a:extLst>
          </p:cNvPr>
          <p:cNvSpPr/>
          <p:nvPr/>
        </p:nvSpPr>
        <p:spPr>
          <a:xfrm>
            <a:off x="4917245" y="5203115"/>
            <a:ext cx="3441534" cy="551747"/>
          </a:xfrm>
          <a:prstGeom prst="roundRect">
            <a:avLst/>
          </a:prstGeom>
          <a:solidFill>
            <a:srgbClr val="0032A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Validation of Loci/STREAM-VoF [3]</a:t>
            </a:r>
          </a:p>
        </p:txBody>
      </p:sp>
    </p:spTree>
    <p:extLst>
      <p:ext uri="{BB962C8B-B14F-4D97-AF65-F5344CB8AC3E}">
        <p14:creationId xmlns:p14="http://schemas.microsoft.com/office/powerpoint/2010/main" val="3784598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50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1179F18-F3C2-E95D-D0C0-93595A8822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0653" y="1273778"/>
            <a:ext cx="5334000" cy="40005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0FCB1E-6A5A-A50C-16DA-F4495AC69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1CBE775-7EBB-9878-0797-86660AC2D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K-Site Run 29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B9B8E0D-ED07-999A-F61F-C1D16D09AA0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05435" y="5396753"/>
            <a:ext cx="10972800" cy="717176"/>
          </a:xfrm>
        </p:spPr>
        <p:txBody>
          <a:bodyPr/>
          <a:lstStyle/>
          <a:p>
            <a:r>
              <a:rPr lang="en-US" dirty="0"/>
              <a:t>CFD and the nodal model are well-aligned until 175 s </a:t>
            </a:r>
          </a:p>
          <a:p>
            <a:r>
              <a:rPr lang="en-US" dirty="0"/>
              <a:t>Wave amplitude appears to keep the condensation rate elevated until depleted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33F6B9D-F0EE-E593-A4EF-38B6D4536DF5}"/>
              </a:ext>
            </a:extLst>
          </p:cNvPr>
          <p:cNvGrpSpPr/>
          <p:nvPr/>
        </p:nvGrpSpPr>
        <p:grpSpPr>
          <a:xfrm>
            <a:off x="1910667" y="79906"/>
            <a:ext cx="8603409" cy="286222"/>
            <a:chOff x="1567541" y="1402516"/>
            <a:chExt cx="8684605" cy="286222"/>
          </a:xfrm>
        </p:grpSpPr>
        <p:sp>
          <p:nvSpPr>
            <p:cNvPr id="10" name="Arrow: Chevron 9">
              <a:extLst>
                <a:ext uri="{FF2B5EF4-FFF2-40B4-BE49-F238E27FC236}">
                  <a16:creationId xmlns:a16="http://schemas.microsoft.com/office/drawing/2014/main" id="{985C15DE-6699-8A4B-26DE-388775C7A576}"/>
                </a:ext>
              </a:extLst>
            </p:cNvPr>
            <p:cNvSpPr/>
            <p:nvPr/>
          </p:nvSpPr>
          <p:spPr>
            <a:xfrm>
              <a:off x="2870681" y="1411739"/>
              <a:ext cx="401156" cy="276999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CDF2A85-2850-EED0-4834-CE74AB13E6D0}"/>
                </a:ext>
              </a:extLst>
            </p:cNvPr>
            <p:cNvSpPr txBox="1"/>
            <p:nvPr/>
          </p:nvSpPr>
          <p:spPr>
            <a:xfrm>
              <a:off x="3287924" y="1403161"/>
              <a:ext cx="11617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Methodology</a:t>
              </a:r>
            </a:p>
          </p:txBody>
        </p:sp>
        <p:sp>
          <p:nvSpPr>
            <p:cNvPr id="12" name="Arrow: Chevron 11">
              <a:extLst>
                <a:ext uri="{FF2B5EF4-FFF2-40B4-BE49-F238E27FC236}">
                  <a16:creationId xmlns:a16="http://schemas.microsoft.com/office/drawing/2014/main" id="{DEC6550F-E322-6528-593D-0933C736D2A3}"/>
                </a:ext>
              </a:extLst>
            </p:cNvPr>
            <p:cNvSpPr/>
            <p:nvPr/>
          </p:nvSpPr>
          <p:spPr>
            <a:xfrm>
              <a:off x="4343283" y="1402517"/>
              <a:ext cx="401156" cy="276999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171DE51-0728-E29B-AE91-48CEAA013AAB}"/>
                </a:ext>
              </a:extLst>
            </p:cNvPr>
            <p:cNvSpPr txBox="1"/>
            <p:nvPr/>
          </p:nvSpPr>
          <p:spPr>
            <a:xfrm>
              <a:off x="4743388" y="1402516"/>
              <a:ext cx="15979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Heat Transfer Model</a:t>
              </a:r>
            </a:p>
          </p:txBody>
        </p:sp>
        <p:sp>
          <p:nvSpPr>
            <p:cNvPr id="14" name="Arrow: Chevron 13">
              <a:extLst>
                <a:ext uri="{FF2B5EF4-FFF2-40B4-BE49-F238E27FC236}">
                  <a16:creationId xmlns:a16="http://schemas.microsoft.com/office/drawing/2014/main" id="{2A5583C5-0F25-AA63-D1E6-E6EC552230EC}"/>
                </a:ext>
              </a:extLst>
            </p:cNvPr>
            <p:cNvSpPr/>
            <p:nvPr/>
          </p:nvSpPr>
          <p:spPr>
            <a:xfrm>
              <a:off x="6339501" y="1402516"/>
              <a:ext cx="401156" cy="276999"/>
            </a:xfrm>
            <a:prstGeom prst="chevron">
              <a:avLst/>
            </a:prstGeom>
            <a:solidFill>
              <a:srgbClr val="0032A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BE03462-F910-6FB3-2088-775701EC08BF}"/>
                </a:ext>
              </a:extLst>
            </p:cNvPr>
            <p:cNvSpPr txBox="1"/>
            <p:nvPr/>
          </p:nvSpPr>
          <p:spPr>
            <a:xfrm>
              <a:off x="6740657" y="1405940"/>
              <a:ext cx="15987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K-Site Experiment</a:t>
              </a:r>
            </a:p>
          </p:txBody>
        </p:sp>
        <p:sp>
          <p:nvSpPr>
            <p:cNvPr id="16" name="Arrow: Chevron 15">
              <a:extLst>
                <a:ext uri="{FF2B5EF4-FFF2-40B4-BE49-F238E27FC236}">
                  <a16:creationId xmlns:a16="http://schemas.microsoft.com/office/drawing/2014/main" id="{8A3CC125-C9CD-3D22-8580-6696738C4F44}"/>
                </a:ext>
              </a:extLst>
            </p:cNvPr>
            <p:cNvSpPr/>
            <p:nvPr/>
          </p:nvSpPr>
          <p:spPr>
            <a:xfrm>
              <a:off x="8184141" y="1405941"/>
              <a:ext cx="401156" cy="276999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0081CA0-05D4-495C-B5F4-B0C940941780}"/>
                </a:ext>
              </a:extLst>
            </p:cNvPr>
            <p:cNvSpPr txBox="1"/>
            <p:nvPr/>
          </p:nvSpPr>
          <p:spPr>
            <a:xfrm>
              <a:off x="8585297" y="1403160"/>
              <a:ext cx="166684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JAXA Experiment</a:t>
              </a:r>
            </a:p>
          </p:txBody>
        </p:sp>
        <p:sp>
          <p:nvSpPr>
            <p:cNvPr id="25" name="Arrow: Chevron 24">
              <a:extLst>
                <a:ext uri="{FF2B5EF4-FFF2-40B4-BE49-F238E27FC236}">
                  <a16:creationId xmlns:a16="http://schemas.microsoft.com/office/drawing/2014/main" id="{E18A3DCC-5D4F-6474-6FC0-86F5748EBBD5}"/>
                </a:ext>
              </a:extLst>
            </p:cNvPr>
            <p:cNvSpPr/>
            <p:nvPr/>
          </p:nvSpPr>
          <p:spPr>
            <a:xfrm>
              <a:off x="1567541" y="1407126"/>
              <a:ext cx="401156" cy="276999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7FE2060-89C4-1A77-7D09-789BBBE55680}"/>
                </a:ext>
              </a:extLst>
            </p:cNvPr>
            <p:cNvSpPr txBox="1"/>
            <p:nvPr/>
          </p:nvSpPr>
          <p:spPr>
            <a:xfrm>
              <a:off x="1968697" y="1407127"/>
              <a:ext cx="91912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Motivation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: Rounded Corners 33">
                <a:extLst>
                  <a:ext uri="{FF2B5EF4-FFF2-40B4-BE49-F238E27FC236}">
                    <a16:creationId xmlns:a16="http://schemas.microsoft.com/office/drawing/2014/main" id="{774DCFEA-DAAB-2D06-6189-AE1262856B67}"/>
                  </a:ext>
                </a:extLst>
              </p:cNvPr>
              <p:cNvSpPr/>
              <p:nvPr/>
            </p:nvSpPr>
            <p:spPr>
              <a:xfrm>
                <a:off x="85951" y="2811370"/>
                <a:ext cx="1114943" cy="872999"/>
              </a:xfrm>
              <a:prstGeom prst="roundRect">
                <a:avLst/>
              </a:prstGeom>
              <a:solidFill>
                <a:srgbClr val="0032A0"/>
              </a:solidFill>
              <a:ln/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̇"/>
                              <m:ctrlPr>
                                <a:rPr lang="en-US" sz="20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nary>
                    </m:oMath>
                  </m:oMathPara>
                </a14:m>
                <a:endParaRPr lang="en-US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4" name="Rectangle: Rounded Corners 33">
                <a:extLst>
                  <a:ext uri="{FF2B5EF4-FFF2-40B4-BE49-F238E27FC236}">
                    <a16:creationId xmlns:a16="http://schemas.microsoft.com/office/drawing/2014/main" id="{774DCFEA-DAAB-2D06-6189-AE1262856B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51" y="2811370"/>
                <a:ext cx="1114943" cy="87299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Connector: Curved 21">
            <a:extLst>
              <a:ext uri="{FF2B5EF4-FFF2-40B4-BE49-F238E27FC236}">
                <a16:creationId xmlns:a16="http://schemas.microsoft.com/office/drawing/2014/main" id="{771DD121-4788-F5F0-AD57-094A5DD5297C}"/>
              </a:ext>
            </a:extLst>
          </p:cNvPr>
          <p:cNvCxnSpPr>
            <a:cxnSpLocks/>
          </p:cNvCxnSpPr>
          <p:nvPr/>
        </p:nvCxnSpPr>
        <p:spPr>
          <a:xfrm rot="10800000" flipV="1">
            <a:off x="1539861" y="2569525"/>
            <a:ext cx="3509" cy="1356690"/>
          </a:xfrm>
          <a:prstGeom prst="curvedConnector3">
            <a:avLst>
              <a:gd name="adj1" fmla="val 6614677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Picture 71">
            <a:extLst>
              <a:ext uri="{FF2B5EF4-FFF2-40B4-BE49-F238E27FC236}">
                <a16:creationId xmlns:a16="http://schemas.microsoft.com/office/drawing/2014/main" id="{CAC9EA35-7E12-9E34-1EB2-682F58EA7E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7980" y="1272357"/>
            <a:ext cx="5334000" cy="4000500"/>
          </a:xfrm>
          <a:prstGeom prst="rect">
            <a:avLst/>
          </a:prstGeom>
        </p:spPr>
      </p:pic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FCDB873F-A855-58B4-5463-C58DDFCED53E}"/>
              </a:ext>
            </a:extLst>
          </p:cNvPr>
          <p:cNvSpPr/>
          <p:nvPr/>
        </p:nvSpPr>
        <p:spPr>
          <a:xfrm rot="599337" flipV="1">
            <a:off x="5867318" y="2516240"/>
            <a:ext cx="4352022" cy="430299"/>
          </a:xfrm>
          <a:custGeom>
            <a:avLst/>
            <a:gdLst>
              <a:gd name="connsiteX0" fmla="*/ 0 w 4334493"/>
              <a:gd name="connsiteY0" fmla="*/ 0 h 634502"/>
              <a:gd name="connsiteX1" fmla="*/ 855023 w 4334493"/>
              <a:gd name="connsiteY1" fmla="*/ 599704 h 634502"/>
              <a:gd name="connsiteX2" fmla="*/ 4334493 w 4334493"/>
              <a:gd name="connsiteY2" fmla="*/ 510639 h 634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34493" h="634502">
                <a:moveTo>
                  <a:pt x="0" y="0"/>
                </a:moveTo>
                <a:cubicBezTo>
                  <a:pt x="66304" y="257299"/>
                  <a:pt x="132608" y="514598"/>
                  <a:pt x="855023" y="599704"/>
                </a:cubicBezTo>
                <a:cubicBezTo>
                  <a:pt x="1577438" y="684810"/>
                  <a:pt x="2955965" y="597724"/>
                  <a:pt x="4334493" y="510639"/>
                </a:cubicBezTo>
              </a:path>
            </a:pathLst>
          </a:cu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Rectangle: Rounded Corners 81">
                <a:extLst>
                  <a:ext uri="{FF2B5EF4-FFF2-40B4-BE49-F238E27FC236}">
                    <a16:creationId xmlns:a16="http://schemas.microsoft.com/office/drawing/2014/main" id="{4EDD18DC-3266-B216-0F9D-63E6D52DD4FC}"/>
                  </a:ext>
                </a:extLst>
              </p:cNvPr>
              <p:cNvSpPr/>
              <p:nvPr/>
            </p:nvSpPr>
            <p:spPr>
              <a:xfrm>
                <a:off x="7501119" y="1870938"/>
                <a:ext cx="1489188" cy="872999"/>
              </a:xfrm>
              <a:prstGeom prst="roundRect">
                <a:avLst/>
              </a:prstGeom>
              <a:solidFill>
                <a:srgbClr val="0032A0"/>
              </a:solidFill>
              <a:ln/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𝑅𝑒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𝑠</m:t>
                          </m:r>
                        </m:sub>
                      </m:sSub>
                      <m:r>
                        <a:rPr lang="en-US" sz="20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rgbClr val="E4002B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𝝎</m:t>
                          </m:r>
                          <m:sSup>
                            <m:sSupPr>
                              <m:ctrlPr>
                                <a:rPr lang="en-US" sz="20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rgbClr val="E4002B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/>
                                </a:rPr>
                                <m:t>𝒃</m:t>
                              </m:r>
                            </m:e>
                            <m:sup>
                              <m:r>
                                <a:rPr lang="en-US" sz="2000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𝐿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82" name="Rectangle: Rounded Corners 81">
                <a:extLst>
                  <a:ext uri="{FF2B5EF4-FFF2-40B4-BE49-F238E27FC236}">
                    <a16:creationId xmlns:a16="http://schemas.microsoft.com/office/drawing/2014/main" id="{4EDD18DC-3266-B216-0F9D-63E6D52DD4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1119" y="1870938"/>
                <a:ext cx="1489188" cy="872999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0304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  <p:bldP spid="8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65E2E87-68F6-89CA-1241-7E907DC1F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JAXA Cryostat Experiment</a:t>
            </a:r>
            <a:br>
              <a:rPr lang="en-US" dirty="0"/>
            </a:br>
            <a:r>
              <a:rPr lang="en-US" dirty="0"/>
              <a:t>Case 1 [4]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9112BFD-34E0-6911-B790-AD6A5120D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99BBC5E-7D2B-4C10-AF65-BB79ADED238D}"/>
              </a:ext>
            </a:extLst>
          </p:cNvPr>
          <p:cNvGrpSpPr/>
          <p:nvPr/>
        </p:nvGrpSpPr>
        <p:grpSpPr>
          <a:xfrm>
            <a:off x="1910667" y="79906"/>
            <a:ext cx="8603409" cy="286222"/>
            <a:chOff x="1567541" y="1402516"/>
            <a:chExt cx="8684605" cy="286222"/>
          </a:xfrm>
        </p:grpSpPr>
        <p:sp>
          <p:nvSpPr>
            <p:cNvPr id="16" name="Arrow: Chevron 15">
              <a:extLst>
                <a:ext uri="{FF2B5EF4-FFF2-40B4-BE49-F238E27FC236}">
                  <a16:creationId xmlns:a16="http://schemas.microsoft.com/office/drawing/2014/main" id="{3224499C-0535-B41E-D60A-4AFC323CB34C}"/>
                </a:ext>
              </a:extLst>
            </p:cNvPr>
            <p:cNvSpPr/>
            <p:nvPr/>
          </p:nvSpPr>
          <p:spPr>
            <a:xfrm>
              <a:off x="2870681" y="1411739"/>
              <a:ext cx="401156" cy="276999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1963943-CBE8-9543-03CC-D8129D5A9347}"/>
                </a:ext>
              </a:extLst>
            </p:cNvPr>
            <p:cNvSpPr txBox="1"/>
            <p:nvPr/>
          </p:nvSpPr>
          <p:spPr>
            <a:xfrm>
              <a:off x="3287924" y="1403161"/>
              <a:ext cx="11617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Methodology</a:t>
              </a:r>
            </a:p>
          </p:txBody>
        </p:sp>
        <p:sp>
          <p:nvSpPr>
            <p:cNvPr id="18" name="Arrow: Chevron 17">
              <a:extLst>
                <a:ext uri="{FF2B5EF4-FFF2-40B4-BE49-F238E27FC236}">
                  <a16:creationId xmlns:a16="http://schemas.microsoft.com/office/drawing/2014/main" id="{E3F8F8C6-75A1-DB53-5B31-25FC5363F8BA}"/>
                </a:ext>
              </a:extLst>
            </p:cNvPr>
            <p:cNvSpPr/>
            <p:nvPr/>
          </p:nvSpPr>
          <p:spPr>
            <a:xfrm>
              <a:off x="4343283" y="1402517"/>
              <a:ext cx="401156" cy="276999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9AFAB9E-EC25-6CB3-2F76-75B5E43D7575}"/>
                </a:ext>
              </a:extLst>
            </p:cNvPr>
            <p:cNvSpPr txBox="1"/>
            <p:nvPr/>
          </p:nvSpPr>
          <p:spPr>
            <a:xfrm>
              <a:off x="4743388" y="1402516"/>
              <a:ext cx="15979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Heat Transfer Model</a:t>
              </a:r>
            </a:p>
          </p:txBody>
        </p:sp>
        <p:sp>
          <p:nvSpPr>
            <p:cNvPr id="20" name="Arrow: Chevron 19">
              <a:extLst>
                <a:ext uri="{FF2B5EF4-FFF2-40B4-BE49-F238E27FC236}">
                  <a16:creationId xmlns:a16="http://schemas.microsoft.com/office/drawing/2014/main" id="{0A10522B-1449-4C91-819C-257E9B1E14AE}"/>
                </a:ext>
              </a:extLst>
            </p:cNvPr>
            <p:cNvSpPr/>
            <p:nvPr/>
          </p:nvSpPr>
          <p:spPr>
            <a:xfrm>
              <a:off x="6339501" y="1402516"/>
              <a:ext cx="401156" cy="276999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3DF536F-BE33-0796-4F50-9CB866D68864}"/>
                </a:ext>
              </a:extLst>
            </p:cNvPr>
            <p:cNvSpPr txBox="1"/>
            <p:nvPr/>
          </p:nvSpPr>
          <p:spPr>
            <a:xfrm>
              <a:off x="6740657" y="1405940"/>
              <a:ext cx="15987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K-Site Experiment</a:t>
              </a:r>
            </a:p>
          </p:txBody>
        </p:sp>
        <p:sp>
          <p:nvSpPr>
            <p:cNvPr id="22" name="Arrow: Chevron 21">
              <a:extLst>
                <a:ext uri="{FF2B5EF4-FFF2-40B4-BE49-F238E27FC236}">
                  <a16:creationId xmlns:a16="http://schemas.microsoft.com/office/drawing/2014/main" id="{E1DB3A6B-2E47-FA3D-790C-A60CD23BB88E}"/>
                </a:ext>
              </a:extLst>
            </p:cNvPr>
            <p:cNvSpPr/>
            <p:nvPr/>
          </p:nvSpPr>
          <p:spPr>
            <a:xfrm>
              <a:off x="8184141" y="1405941"/>
              <a:ext cx="401156" cy="276999"/>
            </a:xfrm>
            <a:prstGeom prst="chevron">
              <a:avLst/>
            </a:prstGeom>
            <a:solidFill>
              <a:srgbClr val="0032A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214CE5F-9377-345B-3101-235093D135A4}"/>
                </a:ext>
              </a:extLst>
            </p:cNvPr>
            <p:cNvSpPr txBox="1"/>
            <p:nvPr/>
          </p:nvSpPr>
          <p:spPr>
            <a:xfrm>
              <a:off x="8585297" y="1403160"/>
              <a:ext cx="166684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JAXA Experiment</a:t>
              </a:r>
            </a:p>
          </p:txBody>
        </p:sp>
        <p:sp>
          <p:nvSpPr>
            <p:cNvPr id="24" name="Arrow: Chevron 23">
              <a:extLst>
                <a:ext uri="{FF2B5EF4-FFF2-40B4-BE49-F238E27FC236}">
                  <a16:creationId xmlns:a16="http://schemas.microsoft.com/office/drawing/2014/main" id="{9F659B96-B7C1-917A-60E1-A5BECB1CB778}"/>
                </a:ext>
              </a:extLst>
            </p:cNvPr>
            <p:cNvSpPr/>
            <p:nvPr/>
          </p:nvSpPr>
          <p:spPr>
            <a:xfrm>
              <a:off x="1567541" y="1407126"/>
              <a:ext cx="401156" cy="276999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C100E76-024A-B449-E2A2-71D728B87413}"/>
                </a:ext>
              </a:extLst>
            </p:cNvPr>
            <p:cNvSpPr txBox="1"/>
            <p:nvPr/>
          </p:nvSpPr>
          <p:spPr>
            <a:xfrm>
              <a:off x="1968697" y="1407127"/>
              <a:ext cx="91912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Motivation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4189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0FCB1E-6A5A-A50C-16DA-F4495AC69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1CBE775-7EBB-9878-0797-86660AC2D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JAXA Cryostat Case 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055525-731C-9C75-EDD0-E77339678F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260" r="-1603"/>
          <a:stretch/>
        </p:blipFill>
        <p:spPr>
          <a:xfrm>
            <a:off x="8465406" y="1244474"/>
            <a:ext cx="2188436" cy="540327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B89B9E7-F71B-367B-B489-6BB587F28D1C}"/>
              </a:ext>
            </a:extLst>
          </p:cNvPr>
          <p:cNvSpPr txBox="1"/>
          <p:nvPr/>
        </p:nvSpPr>
        <p:spPr>
          <a:xfrm>
            <a:off x="11013794" y="3793578"/>
            <a:ext cx="1117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Tank Wall</a:t>
            </a:r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BE56047A-2233-FCFA-EB00-FC67EF630630}"/>
              </a:ext>
            </a:extLst>
          </p:cNvPr>
          <p:cNvSpPr/>
          <p:nvPr/>
        </p:nvSpPr>
        <p:spPr>
          <a:xfrm>
            <a:off x="10733040" y="1538546"/>
            <a:ext cx="378934" cy="4846319"/>
          </a:xfrm>
          <a:prstGeom prst="rightBrace">
            <a:avLst>
              <a:gd name="adj1" fmla="val 241311"/>
              <a:gd name="adj2" fmla="val 50207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50869821-2545-3549-2936-04030A646AAA}"/>
              </a:ext>
            </a:extLst>
          </p:cNvPr>
          <p:cNvSpPr/>
          <p:nvPr/>
        </p:nvSpPr>
        <p:spPr>
          <a:xfrm flipH="1">
            <a:off x="8092408" y="1538547"/>
            <a:ext cx="378934" cy="2027464"/>
          </a:xfrm>
          <a:prstGeom prst="rightBrace">
            <a:avLst>
              <a:gd name="adj1" fmla="val 241311"/>
              <a:gd name="adj2" fmla="val 50207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DAB1BC-C964-4234-F259-3CDC763B069F}"/>
              </a:ext>
            </a:extLst>
          </p:cNvPr>
          <p:cNvSpPr txBox="1"/>
          <p:nvPr/>
        </p:nvSpPr>
        <p:spPr>
          <a:xfrm>
            <a:off x="7322245" y="2413779"/>
            <a:ext cx="7701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Ullage</a:t>
            </a:r>
          </a:p>
        </p:txBody>
      </p:sp>
      <p:sp>
        <p:nvSpPr>
          <p:cNvPr id="11" name="Right Brace 10">
            <a:extLst>
              <a:ext uri="{FF2B5EF4-FFF2-40B4-BE49-F238E27FC236}">
                <a16:creationId xmlns:a16="http://schemas.microsoft.com/office/drawing/2014/main" id="{0D327404-C9F0-D775-EFE0-2BAF0EFB3DDE}"/>
              </a:ext>
            </a:extLst>
          </p:cNvPr>
          <p:cNvSpPr/>
          <p:nvPr/>
        </p:nvSpPr>
        <p:spPr>
          <a:xfrm flipH="1">
            <a:off x="8092407" y="4020490"/>
            <a:ext cx="378934" cy="2364375"/>
          </a:xfrm>
          <a:prstGeom prst="rightBrace">
            <a:avLst>
              <a:gd name="adj1" fmla="val 241311"/>
              <a:gd name="adj2" fmla="val 50207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AF0DBA-E0CD-B4C3-6FD7-1AC31B6446EB}"/>
              </a:ext>
            </a:extLst>
          </p:cNvPr>
          <p:cNvSpPr txBox="1"/>
          <p:nvPr/>
        </p:nvSpPr>
        <p:spPr>
          <a:xfrm>
            <a:off x="7322244" y="5064177"/>
            <a:ext cx="7701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Liquid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5BD8B6E-971A-6741-7A85-468BA203E700}"/>
              </a:ext>
            </a:extLst>
          </p:cNvPr>
          <p:cNvGrpSpPr/>
          <p:nvPr/>
        </p:nvGrpSpPr>
        <p:grpSpPr>
          <a:xfrm>
            <a:off x="1910667" y="79906"/>
            <a:ext cx="8603409" cy="286222"/>
            <a:chOff x="1567541" y="1402516"/>
            <a:chExt cx="8684605" cy="286222"/>
          </a:xfrm>
        </p:grpSpPr>
        <p:sp>
          <p:nvSpPr>
            <p:cNvPr id="24" name="Arrow: Chevron 23">
              <a:extLst>
                <a:ext uri="{FF2B5EF4-FFF2-40B4-BE49-F238E27FC236}">
                  <a16:creationId xmlns:a16="http://schemas.microsoft.com/office/drawing/2014/main" id="{80E7E3FB-0011-61CE-10DA-44D52F4B5296}"/>
                </a:ext>
              </a:extLst>
            </p:cNvPr>
            <p:cNvSpPr/>
            <p:nvPr/>
          </p:nvSpPr>
          <p:spPr>
            <a:xfrm>
              <a:off x="2870681" y="1411739"/>
              <a:ext cx="401156" cy="276999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B8F46AF-772B-3657-F7AB-2A5F92058D69}"/>
                </a:ext>
              </a:extLst>
            </p:cNvPr>
            <p:cNvSpPr txBox="1"/>
            <p:nvPr/>
          </p:nvSpPr>
          <p:spPr>
            <a:xfrm>
              <a:off x="3287924" y="1403161"/>
              <a:ext cx="11617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Methodology</a:t>
              </a:r>
            </a:p>
          </p:txBody>
        </p:sp>
        <p:sp>
          <p:nvSpPr>
            <p:cNvPr id="26" name="Arrow: Chevron 25">
              <a:extLst>
                <a:ext uri="{FF2B5EF4-FFF2-40B4-BE49-F238E27FC236}">
                  <a16:creationId xmlns:a16="http://schemas.microsoft.com/office/drawing/2014/main" id="{D1EA87F1-20F4-03CF-EF1E-275A4FEB310C}"/>
                </a:ext>
              </a:extLst>
            </p:cNvPr>
            <p:cNvSpPr/>
            <p:nvPr/>
          </p:nvSpPr>
          <p:spPr>
            <a:xfrm>
              <a:off x="4343283" y="1402517"/>
              <a:ext cx="401156" cy="276999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872F08D-4433-9683-B1B0-0F2C30F6D0B0}"/>
                </a:ext>
              </a:extLst>
            </p:cNvPr>
            <p:cNvSpPr txBox="1"/>
            <p:nvPr/>
          </p:nvSpPr>
          <p:spPr>
            <a:xfrm>
              <a:off x="4743388" y="1402516"/>
              <a:ext cx="15979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Heat Transfer Model</a:t>
              </a:r>
            </a:p>
          </p:txBody>
        </p:sp>
        <p:sp>
          <p:nvSpPr>
            <p:cNvPr id="28" name="Arrow: Chevron 27">
              <a:extLst>
                <a:ext uri="{FF2B5EF4-FFF2-40B4-BE49-F238E27FC236}">
                  <a16:creationId xmlns:a16="http://schemas.microsoft.com/office/drawing/2014/main" id="{8FCB4F2F-D903-DD41-5CB0-ADAC22B21C56}"/>
                </a:ext>
              </a:extLst>
            </p:cNvPr>
            <p:cNvSpPr/>
            <p:nvPr/>
          </p:nvSpPr>
          <p:spPr>
            <a:xfrm>
              <a:off x="6339501" y="1402516"/>
              <a:ext cx="401156" cy="276999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05D0E5E-9F0B-7C27-5809-40B21D8C7CC6}"/>
                </a:ext>
              </a:extLst>
            </p:cNvPr>
            <p:cNvSpPr txBox="1"/>
            <p:nvPr/>
          </p:nvSpPr>
          <p:spPr>
            <a:xfrm>
              <a:off x="6740657" y="1405940"/>
              <a:ext cx="15987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K-Site Experiment</a:t>
              </a:r>
            </a:p>
          </p:txBody>
        </p:sp>
        <p:sp>
          <p:nvSpPr>
            <p:cNvPr id="30" name="Arrow: Chevron 29">
              <a:extLst>
                <a:ext uri="{FF2B5EF4-FFF2-40B4-BE49-F238E27FC236}">
                  <a16:creationId xmlns:a16="http://schemas.microsoft.com/office/drawing/2014/main" id="{674F39FE-4195-8D51-3BC3-D8E40090F948}"/>
                </a:ext>
              </a:extLst>
            </p:cNvPr>
            <p:cNvSpPr/>
            <p:nvPr/>
          </p:nvSpPr>
          <p:spPr>
            <a:xfrm>
              <a:off x="8184141" y="1405941"/>
              <a:ext cx="401156" cy="276999"/>
            </a:xfrm>
            <a:prstGeom prst="chevron">
              <a:avLst/>
            </a:prstGeom>
            <a:solidFill>
              <a:srgbClr val="0032A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E483667-FACC-5D55-C350-66D00B5F52FC}"/>
                </a:ext>
              </a:extLst>
            </p:cNvPr>
            <p:cNvSpPr txBox="1"/>
            <p:nvPr/>
          </p:nvSpPr>
          <p:spPr>
            <a:xfrm>
              <a:off x="8585297" y="1403160"/>
              <a:ext cx="166684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JAXA Experiment</a:t>
              </a:r>
            </a:p>
          </p:txBody>
        </p:sp>
        <p:sp>
          <p:nvSpPr>
            <p:cNvPr id="32" name="Arrow: Chevron 31">
              <a:extLst>
                <a:ext uri="{FF2B5EF4-FFF2-40B4-BE49-F238E27FC236}">
                  <a16:creationId xmlns:a16="http://schemas.microsoft.com/office/drawing/2014/main" id="{DEF4A95E-7E63-4E8A-D74F-A152FD15BD2D}"/>
                </a:ext>
              </a:extLst>
            </p:cNvPr>
            <p:cNvSpPr/>
            <p:nvPr/>
          </p:nvSpPr>
          <p:spPr>
            <a:xfrm>
              <a:off x="1567541" y="1407126"/>
              <a:ext cx="401156" cy="276999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48463A9-08A3-A1D8-8EF3-8D2960642EA4}"/>
                </a:ext>
              </a:extLst>
            </p:cNvPr>
            <p:cNvSpPr txBox="1"/>
            <p:nvPr/>
          </p:nvSpPr>
          <p:spPr>
            <a:xfrm>
              <a:off x="1968697" y="1407127"/>
              <a:ext cx="91912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Motivation</a:t>
              </a:r>
            </a:p>
          </p:txBody>
        </p:sp>
      </p:grpSp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5957BFA2-1674-AAD2-0986-9E1FF62991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7117898"/>
              </p:ext>
            </p:extLst>
          </p:nvPr>
        </p:nvGraphicFramePr>
        <p:xfrm>
          <a:off x="2099052" y="1408229"/>
          <a:ext cx="2823605" cy="1437388"/>
        </p:xfrm>
        <a:graphic>
          <a:graphicData uri="http://schemas.openxmlformats.org/drawingml/2006/table">
            <a:tbl>
              <a:tblPr firstRow="1" firstCol="1" bandRow="1"/>
              <a:tblGrid>
                <a:gridCol w="1954139">
                  <a:extLst>
                    <a:ext uri="{9D8B030D-6E8A-4147-A177-3AD203B41FA5}">
                      <a16:colId xmlns:a16="http://schemas.microsoft.com/office/drawing/2014/main" val="2665061874"/>
                    </a:ext>
                  </a:extLst>
                </a:gridCol>
                <a:gridCol w="869466">
                  <a:extLst>
                    <a:ext uri="{9D8B030D-6E8A-4147-A177-3AD203B41FA5}">
                      <a16:colId xmlns:a16="http://schemas.microsoft.com/office/drawing/2014/main" val="3216144973"/>
                    </a:ext>
                  </a:extLst>
                </a:gridCol>
              </a:tblGrid>
              <a:tr h="2921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Parameter</a:t>
                      </a:r>
                      <a:endParaRPr lang="en-US" sz="10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3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00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Value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3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00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0998059"/>
                  </a:ext>
                </a:extLst>
              </a:tr>
              <a:tr h="2886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Fluid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E400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LN2 / GN2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E4002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6439509"/>
                  </a:ext>
                </a:extLst>
              </a:tr>
              <a:tr h="288624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Initial Temperature (K)</a:t>
                      </a:r>
                      <a:endParaRPr lang="en-US" sz="1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83.7 / 94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464259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33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367741"/>
                  </a:ext>
                </a:extLst>
              </a:tr>
              <a:tr h="2851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Initial Tank Pressure (bar)</a:t>
                      </a:r>
                      <a:endParaRPr lang="en-US" sz="1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1809631"/>
                  </a:ext>
                </a:extLst>
              </a:tr>
              <a:tr h="2438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Initial Thermal Stratification (mm)</a:t>
                      </a:r>
                      <a:endParaRPr lang="en-US" sz="1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3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3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6592066"/>
                  </a:ext>
                </a:extLst>
              </a:tr>
            </a:tbl>
          </a:graphicData>
        </a:graphic>
      </p:graphicFrame>
      <p:pic>
        <p:nvPicPr>
          <p:cNvPr id="37" name="Picture 36">
            <a:extLst>
              <a:ext uri="{FF2B5EF4-FFF2-40B4-BE49-F238E27FC236}">
                <a16:creationId xmlns:a16="http://schemas.microsoft.com/office/drawing/2014/main" id="{5CE7DC16-03F4-6974-C331-7E8CFB8598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677" y="3038593"/>
            <a:ext cx="4479122" cy="2993125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3AD32E8-90D0-DBE4-8861-74240C856B62}"/>
              </a:ext>
            </a:extLst>
          </p:cNvPr>
          <p:cNvSpPr/>
          <p:nvPr/>
        </p:nvSpPr>
        <p:spPr>
          <a:xfrm>
            <a:off x="1875243" y="6125433"/>
            <a:ext cx="3441534" cy="551747"/>
          </a:xfrm>
          <a:prstGeom prst="roundRect">
            <a:avLst/>
          </a:prstGeom>
          <a:solidFill>
            <a:srgbClr val="0032A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Validation of Loci/STREAM-VoF [5]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AEE18B-EED1-AAD7-360E-5E158B3D02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697" y="2488707"/>
            <a:ext cx="1252991" cy="1237822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00CD579D-ADA5-8FB4-311E-906EE9F36FEE}"/>
              </a:ext>
            </a:extLst>
          </p:cNvPr>
          <p:cNvGrpSpPr/>
          <p:nvPr/>
        </p:nvGrpSpPr>
        <p:grpSpPr>
          <a:xfrm>
            <a:off x="5701858" y="1552514"/>
            <a:ext cx="1371600" cy="4759126"/>
            <a:chOff x="5701858" y="1552514"/>
            <a:chExt cx="1371600" cy="4759126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DA8381F-B94E-6096-956A-0B3A6E38CA5A}"/>
                </a:ext>
              </a:extLst>
            </p:cNvPr>
            <p:cNvGrpSpPr/>
            <p:nvPr/>
          </p:nvGrpSpPr>
          <p:grpSpPr>
            <a:xfrm>
              <a:off x="5701858" y="1552514"/>
              <a:ext cx="1371600" cy="4759126"/>
              <a:chOff x="5701858" y="1552514"/>
              <a:chExt cx="1371600" cy="4759126"/>
            </a:xfrm>
          </p:grpSpPr>
          <p:sp>
            <p:nvSpPr>
              <p:cNvPr id="5" name="Cylinder 4">
                <a:extLst>
                  <a:ext uri="{FF2B5EF4-FFF2-40B4-BE49-F238E27FC236}">
                    <a16:creationId xmlns:a16="http://schemas.microsoft.com/office/drawing/2014/main" id="{E7EFF83E-AE96-5200-7A72-D29ED27EEBA1}"/>
                  </a:ext>
                </a:extLst>
              </p:cNvPr>
              <p:cNvSpPr/>
              <p:nvPr/>
            </p:nvSpPr>
            <p:spPr>
              <a:xfrm>
                <a:off x="5701858" y="3793577"/>
                <a:ext cx="1371600" cy="2317499"/>
              </a:xfrm>
              <a:prstGeom prst="can">
                <a:avLst/>
              </a:prstGeom>
              <a:solidFill>
                <a:srgbClr val="00B050">
                  <a:alpha val="66000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DB2F4122-6E79-11D1-88F6-08CD508FF1F4}"/>
                  </a:ext>
                </a:extLst>
              </p:cNvPr>
              <p:cNvSpPr/>
              <p:nvPr/>
            </p:nvSpPr>
            <p:spPr>
              <a:xfrm>
                <a:off x="5868839" y="3726529"/>
                <a:ext cx="1026596" cy="419428"/>
              </a:xfrm>
              <a:prstGeom prst="ellipse">
                <a:avLst/>
              </a:prstGeom>
              <a:noFill/>
              <a:ln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7E845E91-8294-3102-1672-8590D6DA9E71}"/>
                  </a:ext>
                </a:extLst>
              </p:cNvPr>
              <p:cNvSpPr/>
              <p:nvPr/>
            </p:nvSpPr>
            <p:spPr>
              <a:xfrm>
                <a:off x="5701858" y="3517633"/>
                <a:ext cx="1371600" cy="828888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B4764CE4-AC7A-3C05-61C5-2824DD7E5FBA}"/>
                  </a:ext>
                </a:extLst>
              </p:cNvPr>
              <p:cNvSpPr/>
              <p:nvPr/>
            </p:nvSpPr>
            <p:spPr>
              <a:xfrm>
                <a:off x="5868839" y="5691648"/>
                <a:ext cx="1026596" cy="419428"/>
              </a:xfrm>
              <a:prstGeom prst="ellipse">
                <a:avLst/>
              </a:prstGeom>
              <a:noFill/>
              <a:ln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5" name="Straight Arrow Connector 64">
                <a:extLst>
                  <a:ext uri="{FF2B5EF4-FFF2-40B4-BE49-F238E27FC236}">
                    <a16:creationId xmlns:a16="http://schemas.microsoft.com/office/drawing/2014/main" id="{7707F9AC-09C8-ECB9-C5AD-0D9A3FB46618}"/>
                  </a:ext>
                </a:extLst>
              </p:cNvPr>
              <p:cNvCxnSpPr>
                <a:stCxn id="62" idx="6"/>
                <a:endCxn id="64" idx="6"/>
              </p:cNvCxnSpPr>
              <p:nvPr/>
            </p:nvCxnSpPr>
            <p:spPr>
              <a:xfrm>
                <a:off x="7073458" y="3932077"/>
                <a:ext cx="0" cy="196511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86186CE0-413E-B8B3-3A0E-3A502F86D179}"/>
                  </a:ext>
                </a:extLst>
              </p:cNvPr>
              <p:cNvCxnSpPr>
                <a:stCxn id="62" idx="2"/>
                <a:endCxn id="64" idx="2"/>
              </p:cNvCxnSpPr>
              <p:nvPr/>
            </p:nvCxnSpPr>
            <p:spPr>
              <a:xfrm>
                <a:off x="5701858" y="3932077"/>
                <a:ext cx="0" cy="19651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955118E1-FAA6-B237-AD8D-745BD3575752}"/>
                  </a:ext>
                </a:extLst>
              </p:cNvPr>
              <p:cNvSpPr/>
              <p:nvPr/>
            </p:nvSpPr>
            <p:spPr>
              <a:xfrm>
                <a:off x="5868839" y="1761410"/>
                <a:ext cx="1026596" cy="419428"/>
              </a:xfrm>
              <a:prstGeom prst="ellipse">
                <a:avLst/>
              </a:prstGeom>
              <a:noFill/>
              <a:ln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5B66BCFE-B762-119F-8131-C87632F5F6CA}"/>
                  </a:ext>
                </a:extLst>
              </p:cNvPr>
              <p:cNvSpPr/>
              <p:nvPr/>
            </p:nvSpPr>
            <p:spPr>
              <a:xfrm>
                <a:off x="5701858" y="1552514"/>
                <a:ext cx="1371600" cy="828888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7" name="Straight Arrow Connector 56">
                <a:extLst>
                  <a:ext uri="{FF2B5EF4-FFF2-40B4-BE49-F238E27FC236}">
                    <a16:creationId xmlns:a16="http://schemas.microsoft.com/office/drawing/2014/main" id="{AE92B473-EDB9-5E9D-86CE-B2455EEFEBC3}"/>
                  </a:ext>
                </a:extLst>
              </p:cNvPr>
              <p:cNvCxnSpPr>
                <a:stCxn id="54" idx="6"/>
                <a:endCxn id="56" idx="6"/>
              </p:cNvCxnSpPr>
              <p:nvPr/>
            </p:nvCxnSpPr>
            <p:spPr>
              <a:xfrm>
                <a:off x="7073458" y="1966958"/>
                <a:ext cx="0" cy="196511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7C03D117-2294-12E1-B5AB-C7B060440C37}"/>
                  </a:ext>
                </a:extLst>
              </p:cNvPr>
              <p:cNvCxnSpPr>
                <a:stCxn id="54" idx="2"/>
                <a:endCxn id="56" idx="2"/>
              </p:cNvCxnSpPr>
              <p:nvPr/>
            </p:nvCxnSpPr>
            <p:spPr>
              <a:xfrm>
                <a:off x="5701858" y="1966958"/>
                <a:ext cx="0" cy="19651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838528FE-E3AF-EA4C-4AD1-8787DA60CAA6}"/>
                  </a:ext>
                </a:extLst>
              </p:cNvPr>
              <p:cNvSpPr/>
              <p:nvPr/>
            </p:nvSpPr>
            <p:spPr>
              <a:xfrm>
                <a:off x="5868839" y="3726529"/>
                <a:ext cx="1026596" cy="419428"/>
              </a:xfrm>
              <a:prstGeom prst="ellipse">
                <a:avLst/>
              </a:prstGeom>
              <a:noFill/>
              <a:ln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8BA50677-F00B-BABD-58D3-F22031A49260}"/>
                  </a:ext>
                </a:extLst>
              </p:cNvPr>
              <p:cNvSpPr/>
              <p:nvPr/>
            </p:nvSpPr>
            <p:spPr>
              <a:xfrm>
                <a:off x="5701858" y="3517633"/>
                <a:ext cx="1371600" cy="828888"/>
              </a:xfrm>
              <a:prstGeom prst="ellipse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71A52DEC-C0CD-D5B1-EA01-A77B58E51499}"/>
                  </a:ext>
                </a:extLst>
              </p:cNvPr>
              <p:cNvSpPr/>
              <p:nvPr/>
            </p:nvSpPr>
            <p:spPr>
              <a:xfrm>
                <a:off x="5701858" y="5482752"/>
                <a:ext cx="1371600" cy="828888"/>
              </a:xfrm>
              <a:prstGeom prst="ellipse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CB89E3CA-9478-75B6-85C3-6F37AA57D504}"/>
                  </a:ext>
                </a:extLst>
              </p:cNvPr>
              <p:cNvCxnSpPr>
                <a:stCxn id="53" idx="2"/>
                <a:endCxn id="55" idx="2"/>
              </p:cNvCxnSpPr>
              <p:nvPr/>
            </p:nvCxnSpPr>
            <p:spPr>
              <a:xfrm>
                <a:off x="5868839" y="1971124"/>
                <a:ext cx="0" cy="1965119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A06922B8-C239-1316-654D-2EC34E555AB3}"/>
                  </a:ext>
                </a:extLst>
              </p:cNvPr>
              <p:cNvCxnSpPr>
                <a:stCxn id="53" idx="6"/>
                <a:endCxn id="55" idx="6"/>
              </p:cNvCxnSpPr>
              <p:nvPr/>
            </p:nvCxnSpPr>
            <p:spPr>
              <a:xfrm>
                <a:off x="6895435" y="1971124"/>
                <a:ext cx="0" cy="1965119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ADABA2B5-001E-E196-990F-BF18262F7D89}"/>
                  </a:ext>
                </a:extLst>
              </p:cNvPr>
              <p:cNvCxnSpPr>
                <a:stCxn id="61" idx="6"/>
                <a:endCxn id="63" idx="6"/>
              </p:cNvCxnSpPr>
              <p:nvPr/>
            </p:nvCxnSpPr>
            <p:spPr>
              <a:xfrm>
                <a:off x="6895435" y="3936243"/>
                <a:ext cx="0" cy="1965119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F97A2CBE-7D1F-6DC5-EA93-F936FEC8B5AA}"/>
                  </a:ext>
                </a:extLst>
              </p:cNvPr>
              <p:cNvCxnSpPr>
                <a:stCxn id="61" idx="2"/>
                <a:endCxn id="63" idx="2"/>
              </p:cNvCxnSpPr>
              <p:nvPr/>
            </p:nvCxnSpPr>
            <p:spPr>
              <a:xfrm>
                <a:off x="5868839" y="3936243"/>
                <a:ext cx="0" cy="1965119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CF89D4C-BF7A-6038-5754-3067ED0528C2}"/>
                </a:ext>
              </a:extLst>
            </p:cNvPr>
            <p:cNvSpPr/>
            <p:nvPr/>
          </p:nvSpPr>
          <p:spPr>
            <a:xfrm>
              <a:off x="5868839" y="3693005"/>
              <a:ext cx="1026596" cy="419428"/>
            </a:xfrm>
            <a:prstGeom prst="ellipse">
              <a:avLst/>
            </a:prstGeom>
            <a:noFill/>
            <a:ln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3BE8B62-55ED-DF80-5ADB-2B780EC20759}"/>
                </a:ext>
              </a:extLst>
            </p:cNvPr>
            <p:cNvSpPr/>
            <p:nvPr/>
          </p:nvSpPr>
          <p:spPr>
            <a:xfrm>
              <a:off x="5874360" y="5687482"/>
              <a:ext cx="1026596" cy="419428"/>
            </a:xfrm>
            <a:prstGeom prst="ellipse">
              <a:avLst/>
            </a:prstGeom>
            <a:noFill/>
            <a:ln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786887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62EC2E9-9AD0-421B-0F1E-A2BFD2003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DC8940F-87D4-B121-A392-480D5274B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JAXA Cryostat Case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2B4F3A-1301-D3C7-0190-598ECDFDB04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05435" y="5389124"/>
            <a:ext cx="10972800" cy="688848"/>
          </a:xfrm>
        </p:spPr>
        <p:txBody>
          <a:bodyPr/>
          <a:lstStyle/>
          <a:p>
            <a:r>
              <a:rPr lang="en-US" dirty="0"/>
              <a:t>Pressure results within 10% of experiment (4.4% mean absolute percentage error)</a:t>
            </a:r>
          </a:p>
          <a:p>
            <a:r>
              <a:rPr lang="en-US" dirty="0"/>
              <a:t>Good agreement with temperature sensor data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0E9CB4E-3777-8654-40B7-8B746374F336}"/>
              </a:ext>
            </a:extLst>
          </p:cNvPr>
          <p:cNvGrpSpPr/>
          <p:nvPr/>
        </p:nvGrpSpPr>
        <p:grpSpPr>
          <a:xfrm>
            <a:off x="1910667" y="79906"/>
            <a:ext cx="8603409" cy="286222"/>
            <a:chOff x="1567541" y="1402516"/>
            <a:chExt cx="8684605" cy="286222"/>
          </a:xfrm>
        </p:grpSpPr>
        <p:sp>
          <p:nvSpPr>
            <p:cNvPr id="17" name="Arrow: Chevron 16">
              <a:extLst>
                <a:ext uri="{FF2B5EF4-FFF2-40B4-BE49-F238E27FC236}">
                  <a16:creationId xmlns:a16="http://schemas.microsoft.com/office/drawing/2014/main" id="{D67AA9B9-D64B-D6F7-BA9A-912B964533C2}"/>
                </a:ext>
              </a:extLst>
            </p:cNvPr>
            <p:cNvSpPr/>
            <p:nvPr/>
          </p:nvSpPr>
          <p:spPr>
            <a:xfrm>
              <a:off x="2870681" y="1411739"/>
              <a:ext cx="401156" cy="276999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1C44771-2EC2-D190-CBDC-7BDFB5DECBC4}"/>
                </a:ext>
              </a:extLst>
            </p:cNvPr>
            <p:cNvSpPr txBox="1"/>
            <p:nvPr/>
          </p:nvSpPr>
          <p:spPr>
            <a:xfrm>
              <a:off x="3287924" y="1403161"/>
              <a:ext cx="11617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Methodology</a:t>
              </a:r>
            </a:p>
          </p:txBody>
        </p:sp>
        <p:sp>
          <p:nvSpPr>
            <p:cNvPr id="19" name="Arrow: Chevron 18">
              <a:extLst>
                <a:ext uri="{FF2B5EF4-FFF2-40B4-BE49-F238E27FC236}">
                  <a16:creationId xmlns:a16="http://schemas.microsoft.com/office/drawing/2014/main" id="{D333B72C-86CA-D02A-9086-CAFB92D2278B}"/>
                </a:ext>
              </a:extLst>
            </p:cNvPr>
            <p:cNvSpPr/>
            <p:nvPr/>
          </p:nvSpPr>
          <p:spPr>
            <a:xfrm>
              <a:off x="4343283" y="1402517"/>
              <a:ext cx="401156" cy="276999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D07A5EF-3287-BAC5-C23D-AF27116F61FF}"/>
                </a:ext>
              </a:extLst>
            </p:cNvPr>
            <p:cNvSpPr txBox="1"/>
            <p:nvPr/>
          </p:nvSpPr>
          <p:spPr>
            <a:xfrm>
              <a:off x="4743388" y="1402516"/>
              <a:ext cx="15979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Heat Transfer Model</a:t>
              </a:r>
            </a:p>
          </p:txBody>
        </p:sp>
        <p:sp>
          <p:nvSpPr>
            <p:cNvPr id="21" name="Arrow: Chevron 20">
              <a:extLst>
                <a:ext uri="{FF2B5EF4-FFF2-40B4-BE49-F238E27FC236}">
                  <a16:creationId xmlns:a16="http://schemas.microsoft.com/office/drawing/2014/main" id="{25B9C8A1-7F27-CC92-8CE6-C46666A49182}"/>
                </a:ext>
              </a:extLst>
            </p:cNvPr>
            <p:cNvSpPr/>
            <p:nvPr/>
          </p:nvSpPr>
          <p:spPr>
            <a:xfrm>
              <a:off x="6339501" y="1402516"/>
              <a:ext cx="401156" cy="276999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820D370-CF7C-9B5E-AD6F-08831D23E3A1}"/>
                </a:ext>
              </a:extLst>
            </p:cNvPr>
            <p:cNvSpPr txBox="1"/>
            <p:nvPr/>
          </p:nvSpPr>
          <p:spPr>
            <a:xfrm>
              <a:off x="6740657" y="1405940"/>
              <a:ext cx="15987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K-Site Experiment</a:t>
              </a:r>
            </a:p>
          </p:txBody>
        </p:sp>
        <p:sp>
          <p:nvSpPr>
            <p:cNvPr id="23" name="Arrow: Chevron 22">
              <a:extLst>
                <a:ext uri="{FF2B5EF4-FFF2-40B4-BE49-F238E27FC236}">
                  <a16:creationId xmlns:a16="http://schemas.microsoft.com/office/drawing/2014/main" id="{17F27861-110A-FB89-23E9-10BAE0A616AD}"/>
                </a:ext>
              </a:extLst>
            </p:cNvPr>
            <p:cNvSpPr/>
            <p:nvPr/>
          </p:nvSpPr>
          <p:spPr>
            <a:xfrm>
              <a:off x="8184141" y="1405941"/>
              <a:ext cx="401156" cy="276999"/>
            </a:xfrm>
            <a:prstGeom prst="chevron">
              <a:avLst/>
            </a:prstGeom>
            <a:solidFill>
              <a:srgbClr val="0032A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6A30785-4C62-3E96-F046-3D90AE25AB99}"/>
                </a:ext>
              </a:extLst>
            </p:cNvPr>
            <p:cNvSpPr txBox="1"/>
            <p:nvPr/>
          </p:nvSpPr>
          <p:spPr>
            <a:xfrm>
              <a:off x="8585297" y="1403160"/>
              <a:ext cx="166684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JAXA Experiment</a:t>
              </a:r>
            </a:p>
          </p:txBody>
        </p:sp>
        <p:sp>
          <p:nvSpPr>
            <p:cNvPr id="45" name="Arrow: Chevron 44">
              <a:extLst>
                <a:ext uri="{FF2B5EF4-FFF2-40B4-BE49-F238E27FC236}">
                  <a16:creationId xmlns:a16="http://schemas.microsoft.com/office/drawing/2014/main" id="{8049A0FF-07CC-E6D5-C971-D917B0D4DE94}"/>
                </a:ext>
              </a:extLst>
            </p:cNvPr>
            <p:cNvSpPr/>
            <p:nvPr/>
          </p:nvSpPr>
          <p:spPr>
            <a:xfrm>
              <a:off x="1567541" y="1407126"/>
              <a:ext cx="401156" cy="276999"/>
            </a:xfrm>
            <a:prstGeom prst="chevr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6B6DD4B2-1D14-1067-F452-4E3B2ECBEDD5}"/>
                </a:ext>
              </a:extLst>
            </p:cNvPr>
            <p:cNvSpPr txBox="1"/>
            <p:nvPr/>
          </p:nvSpPr>
          <p:spPr>
            <a:xfrm>
              <a:off x="1968697" y="1407127"/>
              <a:ext cx="91912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Motivation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3FA72C7C-463D-F877-4F81-1725E6D11F72}"/>
              </a:ext>
            </a:extLst>
          </p:cNvPr>
          <p:cNvGrpSpPr/>
          <p:nvPr/>
        </p:nvGrpSpPr>
        <p:grpSpPr>
          <a:xfrm>
            <a:off x="4917380" y="1519714"/>
            <a:ext cx="2100725" cy="3396092"/>
            <a:chOff x="5128158" y="1519714"/>
            <a:chExt cx="2100725" cy="3396092"/>
          </a:xfrm>
        </p:grpSpPr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32EA3FEB-B408-47FA-9962-17ECDC395B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28158" y="1519714"/>
              <a:ext cx="2100725" cy="3396092"/>
            </a:xfrm>
            <a:prstGeom prst="rect">
              <a:avLst/>
            </a:prstGeom>
          </p:spPr>
        </p:pic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328C845A-B4DA-53E3-65BC-9E088CD521C7}"/>
                </a:ext>
              </a:extLst>
            </p:cNvPr>
            <p:cNvSpPr/>
            <p:nvPr/>
          </p:nvSpPr>
          <p:spPr>
            <a:xfrm>
              <a:off x="6199762" y="2237362"/>
              <a:ext cx="350195" cy="337225"/>
            </a:xfrm>
            <a:prstGeom prst="ellipse">
              <a:avLst/>
            </a:prstGeom>
            <a:noFill/>
            <a:ln>
              <a:solidFill>
                <a:srgbClr val="E4002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641DC4BC-80D8-3671-084A-0236114A3ED5}"/>
                </a:ext>
              </a:extLst>
            </p:cNvPr>
            <p:cNvSpPr/>
            <p:nvPr/>
          </p:nvSpPr>
          <p:spPr>
            <a:xfrm>
              <a:off x="6178520" y="2963146"/>
              <a:ext cx="350195" cy="337225"/>
            </a:xfrm>
            <a:prstGeom prst="ellipse">
              <a:avLst/>
            </a:prstGeom>
            <a:noFill/>
            <a:ln>
              <a:solidFill>
                <a:srgbClr val="E4002B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21EE6FD6-D8B3-DC60-FFCB-BCBFFD218A01}"/>
                </a:ext>
              </a:extLst>
            </p:cNvPr>
            <p:cNvSpPr/>
            <p:nvPr/>
          </p:nvSpPr>
          <p:spPr>
            <a:xfrm>
              <a:off x="6178519" y="3713120"/>
              <a:ext cx="350195" cy="337225"/>
            </a:xfrm>
            <a:prstGeom prst="ellipse">
              <a:avLst/>
            </a:prstGeom>
            <a:noFill/>
            <a:ln>
              <a:solidFill>
                <a:srgbClr val="E4002B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: Rounded Corners 69">
                  <a:extLst>
                    <a:ext uri="{FF2B5EF4-FFF2-40B4-BE49-F238E27FC236}">
                      <a16:creationId xmlns:a16="http://schemas.microsoft.com/office/drawing/2014/main" id="{F1613E8F-4D31-8037-8C32-3C0C0A28656C}"/>
                    </a:ext>
                  </a:extLst>
                </p:cNvPr>
                <p:cNvSpPr/>
                <p:nvPr/>
              </p:nvSpPr>
              <p:spPr>
                <a:xfrm>
                  <a:off x="5640727" y="2226689"/>
                  <a:ext cx="498437" cy="391708"/>
                </a:xfrm>
                <a:prstGeom prst="roundRect">
                  <a:avLst/>
                </a:prstGeom>
                <a:solidFill>
                  <a:srgbClr val="0032A0"/>
                </a:solidFill>
                <a:ln/>
              </p:spPr>
              <p:style>
                <a:lnRef idx="3">
                  <a:schemeClr val="lt1"/>
                </a:lnRef>
                <a:fillRef idx="1">
                  <a:schemeClr val="accent1"/>
                </a:fillRef>
                <a:effectRef idx="1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70" name="Rectangle: Rounded Corners 69">
                  <a:extLst>
                    <a:ext uri="{FF2B5EF4-FFF2-40B4-BE49-F238E27FC236}">
                      <a16:creationId xmlns:a16="http://schemas.microsoft.com/office/drawing/2014/main" id="{F1613E8F-4D31-8037-8C32-3C0C0A28656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40727" y="2226689"/>
                  <a:ext cx="498437" cy="391708"/>
                </a:xfrm>
                <a:prstGeom prst="round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Rectangle: Rounded Corners 70">
                  <a:extLst>
                    <a:ext uri="{FF2B5EF4-FFF2-40B4-BE49-F238E27FC236}">
                      <a16:creationId xmlns:a16="http://schemas.microsoft.com/office/drawing/2014/main" id="{C7F62446-11D8-F7A3-B8E3-8AF81FF7B970}"/>
                    </a:ext>
                  </a:extLst>
                </p:cNvPr>
                <p:cNvSpPr/>
                <p:nvPr/>
              </p:nvSpPr>
              <p:spPr>
                <a:xfrm>
                  <a:off x="5640728" y="2901933"/>
                  <a:ext cx="498437" cy="391708"/>
                </a:xfrm>
                <a:prstGeom prst="roundRect">
                  <a:avLst/>
                </a:prstGeom>
                <a:solidFill>
                  <a:srgbClr val="0032A0"/>
                </a:solidFill>
                <a:ln/>
              </p:spPr>
              <p:style>
                <a:lnRef idx="3">
                  <a:schemeClr val="lt1"/>
                </a:lnRef>
                <a:fillRef idx="1">
                  <a:schemeClr val="accent1"/>
                </a:fillRef>
                <a:effectRef idx="1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71" name="Rectangle: Rounded Corners 70">
                  <a:extLst>
                    <a:ext uri="{FF2B5EF4-FFF2-40B4-BE49-F238E27FC236}">
                      <a16:creationId xmlns:a16="http://schemas.microsoft.com/office/drawing/2014/main" id="{C7F62446-11D8-F7A3-B8E3-8AF81FF7B97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40728" y="2901933"/>
                  <a:ext cx="498437" cy="391708"/>
                </a:xfrm>
                <a:prstGeom prst="round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Rectangle: Rounded Corners 71">
                  <a:extLst>
                    <a:ext uri="{FF2B5EF4-FFF2-40B4-BE49-F238E27FC236}">
                      <a16:creationId xmlns:a16="http://schemas.microsoft.com/office/drawing/2014/main" id="{DCBD7DDA-157C-CBBB-9FA8-79FDCB2C1E66}"/>
                    </a:ext>
                  </a:extLst>
                </p:cNvPr>
                <p:cNvSpPr/>
                <p:nvPr/>
              </p:nvSpPr>
              <p:spPr>
                <a:xfrm>
                  <a:off x="5640727" y="3712670"/>
                  <a:ext cx="498437" cy="391708"/>
                </a:xfrm>
                <a:prstGeom prst="roundRect">
                  <a:avLst/>
                </a:prstGeom>
                <a:solidFill>
                  <a:srgbClr val="0032A0"/>
                </a:solidFill>
                <a:ln/>
              </p:spPr>
              <p:style>
                <a:lnRef idx="3">
                  <a:schemeClr val="lt1"/>
                </a:lnRef>
                <a:fillRef idx="1">
                  <a:schemeClr val="accent1"/>
                </a:fillRef>
                <a:effectRef idx="1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72" name="Rectangle: Rounded Corners 71">
                  <a:extLst>
                    <a:ext uri="{FF2B5EF4-FFF2-40B4-BE49-F238E27FC236}">
                      <a16:creationId xmlns:a16="http://schemas.microsoft.com/office/drawing/2014/main" id="{DCBD7DDA-157C-CBBB-9FA8-79FDCB2C1E6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40727" y="3712670"/>
                  <a:ext cx="498437" cy="391708"/>
                </a:xfrm>
                <a:prstGeom prst="round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E2E0B7EC-F8E9-9FB3-87A9-61DD56113E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8000" y="1217510"/>
            <a:ext cx="5334000" cy="4000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9004276-E793-8D17-BB02-49B3C4D0739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1217510"/>
            <a:ext cx="5334000" cy="4000500"/>
          </a:xfrm>
          <a:prstGeom prst="rect">
            <a:avLst/>
          </a:prstGeom>
        </p:spPr>
      </p:pic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9D929794-0091-99C3-FA6A-72E98326907D}"/>
              </a:ext>
            </a:extLst>
          </p:cNvPr>
          <p:cNvCxnSpPr>
            <a:cxnSpLocks/>
            <a:stCxn id="67" idx="0"/>
          </p:cNvCxnSpPr>
          <p:nvPr/>
        </p:nvCxnSpPr>
        <p:spPr>
          <a:xfrm rot="5400000" flipH="1" flipV="1">
            <a:off x="6752593" y="1431787"/>
            <a:ext cx="217064" cy="1394086"/>
          </a:xfrm>
          <a:prstGeom prst="curvedConnector2">
            <a:avLst/>
          </a:prstGeom>
          <a:ln>
            <a:solidFill>
              <a:srgbClr val="E4002B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id="{9EC601AC-8078-9BB6-A37D-786BF7B3F2C2}"/>
              </a:ext>
            </a:extLst>
          </p:cNvPr>
          <p:cNvCxnSpPr>
            <a:cxnSpLocks/>
            <a:stCxn id="69" idx="4"/>
          </p:cNvCxnSpPr>
          <p:nvPr/>
        </p:nvCxnSpPr>
        <p:spPr>
          <a:xfrm rot="16200000" flipH="1">
            <a:off x="6603223" y="3589960"/>
            <a:ext cx="473318" cy="1394087"/>
          </a:xfrm>
          <a:prstGeom prst="curvedConnector2">
            <a:avLst/>
          </a:prstGeom>
          <a:ln>
            <a:solidFill>
              <a:srgbClr val="E4002B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8551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5B8D0BA-3567-924D-7E3F-673379424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45B7296-72AC-C2C9-AF2F-6974904A2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Work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C068EC5-0AEE-9276-AAF5-29D350D2BDD1}"/>
              </a:ext>
            </a:extLst>
          </p:cNvPr>
          <p:cNvSpPr/>
          <p:nvPr/>
        </p:nvSpPr>
        <p:spPr>
          <a:xfrm>
            <a:off x="1828800" y="3506982"/>
            <a:ext cx="3917298" cy="914400"/>
          </a:xfrm>
          <a:prstGeom prst="roundRect">
            <a:avLst/>
          </a:prstGeom>
          <a:solidFill>
            <a:srgbClr val="0032A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Validation with Additional Test and Flight Data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7FEBFBF-394C-02BD-C24C-6BBEE41B186B}"/>
              </a:ext>
            </a:extLst>
          </p:cNvPr>
          <p:cNvSpPr/>
          <p:nvPr/>
        </p:nvSpPr>
        <p:spPr>
          <a:xfrm>
            <a:off x="6554924" y="3506982"/>
            <a:ext cx="3808276" cy="914400"/>
          </a:xfrm>
          <a:prstGeom prst="roundRect">
            <a:avLst/>
          </a:prstGeom>
          <a:noFill/>
          <a:ln>
            <a:solidFill>
              <a:srgbClr val="E4002B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e.g., Ludwig Paper Experiments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5AC4517-218C-6C0B-56AF-94B284847368}"/>
              </a:ext>
            </a:extLst>
          </p:cNvPr>
          <p:cNvCxnSpPr>
            <a:cxnSpLocks/>
            <a:stCxn id="5" idx="3"/>
            <a:endCxn id="6" idx="1"/>
          </p:cNvCxnSpPr>
          <p:nvPr/>
        </p:nvCxnSpPr>
        <p:spPr>
          <a:xfrm>
            <a:off x="5746098" y="3964182"/>
            <a:ext cx="80882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24275C1D-228D-74E3-02FB-3B959AF94F46}"/>
              </a:ext>
            </a:extLst>
          </p:cNvPr>
          <p:cNvSpPr/>
          <p:nvPr/>
        </p:nvSpPr>
        <p:spPr>
          <a:xfrm>
            <a:off x="1828800" y="1716617"/>
            <a:ext cx="3917298" cy="1236364"/>
          </a:xfrm>
          <a:prstGeom prst="roundRect">
            <a:avLst/>
          </a:prstGeom>
          <a:solidFill>
            <a:srgbClr val="0032A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Evaluation of Alternative Heat Transfer Models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064EC2E4-95AB-9FBF-F01F-FF1F485C540A}"/>
                  </a:ext>
                </a:extLst>
              </p:cNvPr>
              <p:cNvSpPr/>
              <p:nvPr/>
            </p:nvSpPr>
            <p:spPr>
              <a:xfrm>
                <a:off x="6554924" y="1716616"/>
                <a:ext cx="3808276" cy="1236365"/>
              </a:xfrm>
              <a:prstGeom prst="roundRect">
                <a:avLst/>
              </a:prstGeom>
              <a:noFill/>
              <a:ln>
                <a:solidFill>
                  <a:srgbClr val="E4002B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i="1" dirty="0"/>
                  <a:t>e.g., Stanton Number Formulation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𝐻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𝐹𝐿</m:t>
                          </m:r>
                        </m:sub>
                      </m:sSub>
                      <m:r>
                        <a:rPr lang="en-US" sz="18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𝑆𝑡</m:t>
                      </m:r>
                      <m:d>
                        <m:d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𝐿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𝑃𝐿</m:t>
                              </m:r>
                            </m:sub>
                          </m:sSub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𝑠𝑙𝑜𝑠h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𝑠𝑙𝑜𝑠h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800" dirty="0">
                  <a:solidFill>
                    <a:schemeClr val="tx1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064EC2E4-95AB-9FBF-F01F-FF1F485C54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4924" y="1716616"/>
                <a:ext cx="3808276" cy="1236365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rgbClr val="E4002B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A03BE30-FFFC-908E-0660-F544B020128B}"/>
              </a:ext>
            </a:extLst>
          </p:cNvPr>
          <p:cNvCxnSpPr>
            <a:cxnSpLocks/>
            <a:stCxn id="21" idx="3"/>
            <a:endCxn id="22" idx="1"/>
          </p:cNvCxnSpPr>
          <p:nvPr/>
        </p:nvCxnSpPr>
        <p:spPr>
          <a:xfrm>
            <a:off x="5746098" y="2334799"/>
            <a:ext cx="80882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386BAFF2-1979-A18B-4D43-025FAF9EFB41}"/>
              </a:ext>
            </a:extLst>
          </p:cNvPr>
          <p:cNvSpPr/>
          <p:nvPr/>
        </p:nvSpPr>
        <p:spPr>
          <a:xfrm>
            <a:off x="1828800" y="4975383"/>
            <a:ext cx="3917298" cy="914400"/>
          </a:xfrm>
          <a:prstGeom prst="roundRect">
            <a:avLst/>
          </a:prstGeom>
          <a:solidFill>
            <a:srgbClr val="0032A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Integration with 1-DOF Slosh Models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744E596C-4E47-ED2D-E95C-BD73A9444A29}"/>
              </a:ext>
            </a:extLst>
          </p:cNvPr>
          <p:cNvSpPr/>
          <p:nvPr/>
        </p:nvSpPr>
        <p:spPr>
          <a:xfrm>
            <a:off x="6554924" y="4975383"/>
            <a:ext cx="3808276" cy="914400"/>
          </a:xfrm>
          <a:prstGeom prst="roundRect">
            <a:avLst/>
          </a:prstGeom>
          <a:noFill/>
          <a:ln>
            <a:solidFill>
              <a:srgbClr val="E4002B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Potential for Analysis of Artemis I Core Stage using CFD and GN&amp;C 1-DOF Slosh Models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CDA97FF-3E45-C6AE-9D52-3BB4B4F4F10E}"/>
              </a:ext>
            </a:extLst>
          </p:cNvPr>
          <p:cNvCxnSpPr>
            <a:cxnSpLocks/>
            <a:stCxn id="26" idx="3"/>
            <a:endCxn id="27" idx="1"/>
          </p:cNvCxnSpPr>
          <p:nvPr/>
        </p:nvCxnSpPr>
        <p:spPr>
          <a:xfrm>
            <a:off x="5746098" y="5432583"/>
            <a:ext cx="80882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40624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369E0D9-E8F5-C5A5-74A6-ED6E36127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C448855-270C-696F-8E1D-F96EE6036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61615E-447F-CA6D-A3E8-DF9F8DB58A4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S.M. Ghiaasiaan and P. </a:t>
            </a:r>
            <a:r>
              <a:rPr lang="en-US" dirty="0" err="1"/>
              <a:t>Mehdizad</a:t>
            </a:r>
            <a:r>
              <a:rPr lang="en-US" dirty="0"/>
              <a:t>, “Nodal Modeling for Cryogenic Fluid Management,” JPID-FY25-000095, Georgia Institute of Technology, Submitted to Structures, Design, and Thermal Analysis Propulsion Systems at NASA Marshall Space Flight Center, October 25, 2024.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R.L. DeWitt and T.O. McIntire, "</a:t>
            </a:r>
            <a:r>
              <a:rPr lang="en-US" dirty="0" err="1"/>
              <a:t>Pressurant</a:t>
            </a:r>
            <a:r>
              <a:rPr lang="en-US" dirty="0"/>
              <a:t> Requirements for Discharge of Liquid Methane from a 1.52-meter-(5-ft-) Diameter Spherical Tank Under Both Static and Slosh Conditions" NASA-TN-D-7638. 1974.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H.Q. Yang, C. Patel, and B. Williams, “Validation of Cryogenic Propellant Tank </a:t>
            </a:r>
            <a:r>
              <a:rPr lang="en-US" dirty="0" err="1"/>
              <a:t>SelfPressurization</a:t>
            </a:r>
            <a:r>
              <a:rPr lang="en-US" dirty="0"/>
              <a:t>”, AIAA SciTech 2023 Forum, 23-27 January 2023, National Harbor, MD, AIAA 2023-1411.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T. </a:t>
            </a:r>
            <a:r>
              <a:rPr lang="en-US" dirty="0" err="1"/>
              <a:t>Himeno</a:t>
            </a:r>
            <a:r>
              <a:rPr lang="en-US" dirty="0"/>
              <a:t> et al., “Investigation on Phase Change and Pressure Drop Enhanced by Violent Sloshing of Cryogenic Fluid,” AIAA Propulsion and Energy Forum, July 2018, Cincinnati, OH, AIAA 2024-0548.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H.Q. Yang and B. Williams, “Validation of Thermodynamic Behavior of Liquid Propellant under Sloshing and Draining,” AIAA SciTech 2024 Forum, 8-12 January 2024, Orlando, FL, AIAA 2018-4755.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83841"/>
      </p:ext>
    </p:extLst>
  </p:cSld>
  <p:clrMapOvr>
    <a:masterClrMapping/>
  </p:clrMapOvr>
</p:sld>
</file>

<file path=ppt/theme/theme1.xml><?xml version="1.0" encoding="utf-8"?>
<a:theme xmlns:a="http://schemas.openxmlformats.org/drawingml/2006/main" name="NASA with Only Meatbal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200" dirty="0" smtClean="0">
            <a:solidFill>
              <a:schemeClr val="tx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R42 PowerPoint Template - 20241209 - ASED Update.potx" id="{1389FBB7-CE31-4871-B6DE-69E9BC1A7EEE}" vid="{763A94B6-EC54-415D-A761-B9D5FBDBC726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450071863DC934FA5BF417B966B637E" ma:contentTypeVersion="11" ma:contentTypeDescription="Create a new document." ma:contentTypeScope="" ma:versionID="daa7f7b04880bf5df112a4a49e397197">
  <xsd:schema xmlns:xsd="http://www.w3.org/2001/XMLSchema" xmlns:xs="http://www.w3.org/2001/XMLSchema" xmlns:p="http://schemas.microsoft.com/office/2006/metadata/properties" xmlns:ns3="627adfd6-cd0a-4e5d-a83e-9d5449ae7ba7" xmlns:ns4="9a0713a8-d06c-405c-a3c6-46e0b36a672c" targetNamespace="http://schemas.microsoft.com/office/2006/metadata/properties" ma:root="true" ma:fieldsID="69d3c0e831e07a1bf976ce50dd2048a4" ns3:_="" ns4:_="">
    <xsd:import namespace="627adfd6-cd0a-4e5d-a83e-9d5449ae7ba7"/>
    <xsd:import namespace="9a0713a8-d06c-405c-a3c6-46e0b36a672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7adfd6-cd0a-4e5d-a83e-9d5449ae7b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0713a8-d06c-405c-a3c6-46e0b36a672c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52FCF09-CE99-401B-93F5-BAF77082D0AA}">
  <ds:schemaRefs>
    <ds:schemaRef ds:uri="http://purl.org/dc/terms/"/>
    <ds:schemaRef ds:uri="http://schemas.microsoft.com/office/2006/documentManagement/types"/>
    <ds:schemaRef ds:uri="http://purl.org/dc/elements/1.1/"/>
    <ds:schemaRef ds:uri="http://schemas.microsoft.com/office/2006/metadata/properties"/>
    <ds:schemaRef ds:uri="627adfd6-cd0a-4e5d-a83e-9d5449ae7ba7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9a0713a8-d06c-405c-a3c6-46e0b36a672c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8A42E55-CCBE-4849-B646-A3802336909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06801FF-A04D-4F8F-876B-9717E7E7D014}">
  <ds:schemaRefs>
    <ds:schemaRef ds:uri="627adfd6-cd0a-4e5d-a83e-9d5449ae7ba7"/>
    <ds:schemaRef ds:uri="9a0713a8-d06c-405c-a3c6-46e0b36a672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ER42 PowerPoint Template - 20250121</Template>
  <TotalTime>15663</TotalTime>
  <Words>771</Words>
  <Application>Microsoft Office PowerPoint</Application>
  <PresentationFormat>Widescreen</PresentationFormat>
  <Paragraphs>175</Paragraphs>
  <Slides>12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Cambria Math</vt:lpstr>
      <vt:lpstr>Times New Roman</vt:lpstr>
      <vt:lpstr>Wingdings</vt:lpstr>
      <vt:lpstr>NASA with Only Meatball</vt:lpstr>
      <vt:lpstr>Nodal Modeling of Sloshing in a Cryogenic Propellant Tank using a Multi-Node Approach</vt:lpstr>
      <vt:lpstr>Motivation</vt:lpstr>
      <vt:lpstr>Methodology</vt:lpstr>
      <vt:lpstr>Heat Transfer Model</vt:lpstr>
      <vt:lpstr>K-Site Slosh and Drain Run 29 [2]</vt:lpstr>
      <vt:lpstr>K-Site Run 29</vt:lpstr>
      <vt:lpstr>K-Site Run 29</vt:lpstr>
      <vt:lpstr>JAXA Cryostat Experiment Case 1 [4]</vt:lpstr>
      <vt:lpstr>JAXA Cryostat Case 1</vt:lpstr>
      <vt:lpstr>JAXA Cryostat Case 1</vt:lpstr>
      <vt:lpstr>Future Work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Hoffman, Bryan D. (MSFC-ER42)</dc:creator>
  <cp:lastModifiedBy>Hoffman, Bryan D. (MSFC-ER42)</cp:lastModifiedBy>
  <cp:revision>114</cp:revision>
  <cp:lastPrinted>2015-03-19T21:00:50Z</cp:lastPrinted>
  <dcterms:created xsi:type="dcterms:W3CDTF">2025-04-16T15:36:31Z</dcterms:created>
  <dcterms:modified xsi:type="dcterms:W3CDTF">2025-05-05T20:13:55Z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0x010100B450071863DC934FA5BF417B966B637E</vt:lpwstr>
  </property>
</Properties>
</file>