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19" r:id="rId4"/>
  </p:sldMasterIdLst>
  <p:notesMasterIdLst>
    <p:notesMasterId r:id="rId22"/>
  </p:notesMasterIdLst>
  <p:sldIdLst>
    <p:sldId id="256" r:id="rId5"/>
    <p:sldId id="260" r:id="rId6"/>
    <p:sldId id="263" r:id="rId7"/>
    <p:sldId id="274" r:id="rId8"/>
    <p:sldId id="275" r:id="rId9"/>
    <p:sldId id="273" r:id="rId10"/>
    <p:sldId id="277" r:id="rId11"/>
    <p:sldId id="280" r:id="rId12"/>
    <p:sldId id="292" r:id="rId13"/>
    <p:sldId id="291" r:id="rId14"/>
    <p:sldId id="288" r:id="rId15"/>
    <p:sldId id="290" r:id="rId16"/>
    <p:sldId id="289" r:id="rId17"/>
    <p:sldId id="285" r:id="rId18"/>
    <p:sldId id="272" r:id="rId19"/>
    <p:sldId id="271" r:id="rId20"/>
    <p:sldId id="265" r:id="rId21"/>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1CE"/>
    <a:srgbClr val="F77509"/>
    <a:srgbClr val="E2E2E2"/>
    <a:srgbClr val="DCDCDC"/>
    <a:srgbClr val="CA6602"/>
    <a:srgbClr val="000000"/>
    <a:srgbClr val="0194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04" autoAdjust="0"/>
    <p:restoredTop sz="96279" autoAdjust="0"/>
  </p:normalViewPr>
  <p:slideViewPr>
    <p:cSldViewPr snapToGrid="0" snapToObjects="1" showGuides="1">
      <p:cViewPr varScale="1">
        <p:scale>
          <a:sx n="113" d="100"/>
          <a:sy n="113" d="100"/>
        </p:scale>
        <p:origin x="562" y="91"/>
      </p:cViewPr>
      <p:guideLst/>
    </p:cSldViewPr>
  </p:slideViewPr>
  <p:notesTextViewPr>
    <p:cViewPr>
      <p:scale>
        <a:sx n="1" d="1"/>
        <a:sy n="1" d="1"/>
      </p:scale>
      <p:origin x="0" y="0"/>
    </p:cViewPr>
  </p:notesTextViewPr>
  <p:notesViewPr>
    <p:cSldViewPr snapToGrid="0" snapToObjects="1" showGuides="1">
      <p:cViewPr varScale="1">
        <p:scale>
          <a:sx n="94" d="100"/>
          <a:sy n="94" d="100"/>
        </p:scale>
        <p:origin x="316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4906B53-A993-4B9E-892C-6849E11C0C48}" type="datetimeFigureOut">
              <a:rPr lang="en-US" smtClean="0"/>
              <a:t>5/4/2025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2950CBB-E001-4F30-81D2-F481186956E1}" type="slidenum">
              <a:rPr lang="en-US" smtClean="0"/>
              <a:t>‹#›</a:t>
            </a:fld>
            <a:endParaRPr lang="en-US"/>
          </a:p>
        </p:txBody>
      </p:sp>
    </p:spTree>
    <p:extLst>
      <p:ext uri="{BB962C8B-B14F-4D97-AF65-F5344CB8AC3E}">
        <p14:creationId xmlns:p14="http://schemas.microsoft.com/office/powerpoint/2010/main" val="919594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opportunity to give a talk today, and thank you all for sticking around for the last talk of the conference! My name is Erin Hayward, and I’m a materials and test engineer at NASA Marshall Space Flight Center. Before I start, I’d like to acknowledge my coauthors and team members working on this chamber – Todd…. </a:t>
            </a:r>
          </a:p>
          <a:p>
            <a:endParaRPr lang="en-US" dirty="0"/>
          </a:p>
          <a:p>
            <a:r>
              <a:rPr lang="en-US" dirty="0"/>
              <a:t>Today I’ll be talking about the design and thinking that went into one of our upcoming new test systems – PLANET, the Planetary, Lunar, and Asteroid Natural Environment Testbed. I’ll also mention some other capabilities we have at Marshall for lunar surface environmental testing in particular. And I want to point out early that all these capabilities I’ll be mentioning are available for you – we provide these environments to internal NASA projects, but also to other space agencies, commercial partners, and universities to help advance your technologies that are going to get us to space!</a:t>
            </a:r>
          </a:p>
        </p:txBody>
      </p:sp>
      <p:sp>
        <p:nvSpPr>
          <p:cNvPr id="4" name="Slide Number Placeholder 3"/>
          <p:cNvSpPr>
            <a:spLocks noGrp="1"/>
          </p:cNvSpPr>
          <p:nvPr>
            <p:ph type="sldNum" sz="quarter" idx="5"/>
          </p:nvPr>
        </p:nvSpPr>
        <p:spPr/>
        <p:txBody>
          <a:bodyPr/>
          <a:lstStyle/>
          <a:p>
            <a:fld id="{42950CBB-E001-4F30-81D2-F481186956E1}" type="slidenum">
              <a:rPr lang="en-US" smtClean="0"/>
              <a:t>1</a:t>
            </a:fld>
            <a:endParaRPr lang="en-US"/>
          </a:p>
        </p:txBody>
      </p:sp>
    </p:spTree>
    <p:extLst>
      <p:ext uri="{BB962C8B-B14F-4D97-AF65-F5344CB8AC3E}">
        <p14:creationId xmlns:p14="http://schemas.microsoft.com/office/powerpoint/2010/main" val="335540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in environments primarily from above</a:t>
            </a:r>
          </a:p>
          <a:p>
            <a:endParaRPr lang="en-US" dirty="0"/>
          </a:p>
          <a:p>
            <a:r>
              <a:rPr lang="en-US" dirty="0"/>
              <a:t>Additional Instrumentation – high speed cameras, RGAs, plasma diagnostic equipment, power supplies, thermocouples</a:t>
            </a:r>
          </a:p>
        </p:txBody>
      </p:sp>
      <p:sp>
        <p:nvSpPr>
          <p:cNvPr id="4" name="Slide Number Placeholder 3"/>
          <p:cNvSpPr>
            <a:spLocks noGrp="1"/>
          </p:cNvSpPr>
          <p:nvPr>
            <p:ph type="sldNum" sz="quarter" idx="5"/>
          </p:nvPr>
        </p:nvSpPr>
        <p:spPr/>
        <p:txBody>
          <a:bodyPr/>
          <a:lstStyle/>
          <a:p>
            <a:fld id="{42950CBB-E001-4F30-81D2-F481186956E1}" type="slidenum">
              <a:rPr lang="en-US" smtClean="0"/>
              <a:t>10</a:t>
            </a:fld>
            <a:endParaRPr lang="en-US"/>
          </a:p>
        </p:txBody>
      </p:sp>
    </p:spTree>
    <p:extLst>
      <p:ext uri="{BB962C8B-B14F-4D97-AF65-F5344CB8AC3E}">
        <p14:creationId xmlns:p14="http://schemas.microsoft.com/office/powerpoint/2010/main" val="2528116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in environments primarily from above</a:t>
            </a:r>
          </a:p>
          <a:p>
            <a:endParaRPr lang="en-US" dirty="0"/>
          </a:p>
          <a:p>
            <a:r>
              <a:rPr lang="en-US" dirty="0"/>
              <a:t>Additional Instrumentation – high speed cameras, RGAs, plasma diagnostic equipment, power supplies, thermocouples</a:t>
            </a:r>
          </a:p>
        </p:txBody>
      </p:sp>
      <p:sp>
        <p:nvSpPr>
          <p:cNvPr id="4" name="Slide Number Placeholder 3"/>
          <p:cNvSpPr>
            <a:spLocks noGrp="1"/>
          </p:cNvSpPr>
          <p:nvPr>
            <p:ph type="sldNum" sz="quarter" idx="5"/>
          </p:nvPr>
        </p:nvSpPr>
        <p:spPr/>
        <p:txBody>
          <a:bodyPr/>
          <a:lstStyle/>
          <a:p>
            <a:fld id="{42950CBB-E001-4F30-81D2-F481186956E1}" type="slidenum">
              <a:rPr lang="en-US" smtClean="0"/>
              <a:t>11</a:t>
            </a:fld>
            <a:endParaRPr lang="en-US"/>
          </a:p>
        </p:txBody>
      </p:sp>
    </p:spTree>
    <p:extLst>
      <p:ext uri="{BB962C8B-B14F-4D97-AF65-F5344CB8AC3E}">
        <p14:creationId xmlns:p14="http://schemas.microsoft.com/office/powerpoint/2010/main" val="137647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in environments primarily from above</a:t>
            </a:r>
          </a:p>
          <a:p>
            <a:endParaRPr lang="en-US" dirty="0"/>
          </a:p>
          <a:p>
            <a:r>
              <a:rPr lang="en-US" dirty="0"/>
              <a:t>Additional Instrumentation – high speed cameras, RGAs, plasma diagnostic equipment, power supplies, thermocouples</a:t>
            </a:r>
          </a:p>
        </p:txBody>
      </p:sp>
      <p:sp>
        <p:nvSpPr>
          <p:cNvPr id="4" name="Slide Number Placeholder 3"/>
          <p:cNvSpPr>
            <a:spLocks noGrp="1"/>
          </p:cNvSpPr>
          <p:nvPr>
            <p:ph type="sldNum" sz="quarter" idx="5"/>
          </p:nvPr>
        </p:nvSpPr>
        <p:spPr/>
        <p:txBody>
          <a:bodyPr/>
          <a:lstStyle/>
          <a:p>
            <a:fld id="{42950CBB-E001-4F30-81D2-F481186956E1}" type="slidenum">
              <a:rPr lang="en-US" smtClean="0"/>
              <a:t>12</a:t>
            </a:fld>
            <a:endParaRPr lang="en-US"/>
          </a:p>
        </p:txBody>
      </p:sp>
    </p:spTree>
    <p:extLst>
      <p:ext uri="{BB962C8B-B14F-4D97-AF65-F5344CB8AC3E}">
        <p14:creationId xmlns:p14="http://schemas.microsoft.com/office/powerpoint/2010/main" val="2782473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in environments primarily from above</a:t>
            </a:r>
          </a:p>
          <a:p>
            <a:endParaRPr lang="en-US" dirty="0"/>
          </a:p>
          <a:p>
            <a:r>
              <a:rPr lang="en-US" dirty="0"/>
              <a:t>Additional Instrumentation – high speed cameras, RGAs, plasma diagnostic equipment, power supplies, thermocouples</a:t>
            </a:r>
          </a:p>
        </p:txBody>
      </p:sp>
      <p:sp>
        <p:nvSpPr>
          <p:cNvPr id="4" name="Slide Number Placeholder 3"/>
          <p:cNvSpPr>
            <a:spLocks noGrp="1"/>
          </p:cNvSpPr>
          <p:nvPr>
            <p:ph type="sldNum" sz="quarter" idx="5"/>
          </p:nvPr>
        </p:nvSpPr>
        <p:spPr/>
        <p:txBody>
          <a:bodyPr/>
          <a:lstStyle/>
          <a:p>
            <a:fld id="{42950CBB-E001-4F30-81D2-F481186956E1}" type="slidenum">
              <a:rPr lang="en-US" smtClean="0"/>
              <a:t>13</a:t>
            </a:fld>
            <a:endParaRPr lang="en-US"/>
          </a:p>
        </p:txBody>
      </p:sp>
    </p:spTree>
    <p:extLst>
      <p:ext uri="{BB962C8B-B14F-4D97-AF65-F5344CB8AC3E}">
        <p14:creationId xmlns:p14="http://schemas.microsoft.com/office/powerpoint/2010/main" val="2366370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in environments primarily from above</a:t>
            </a:r>
          </a:p>
          <a:p>
            <a:endParaRPr lang="en-US" dirty="0"/>
          </a:p>
          <a:p>
            <a:r>
              <a:rPr lang="en-US" dirty="0"/>
              <a:t>Additional Instrumentation – high speed cameras, RGAs, plasma diagnostic equipment, power supplies, thermocouples</a:t>
            </a:r>
          </a:p>
        </p:txBody>
      </p:sp>
      <p:sp>
        <p:nvSpPr>
          <p:cNvPr id="4" name="Slide Number Placeholder 3"/>
          <p:cNvSpPr>
            <a:spLocks noGrp="1"/>
          </p:cNvSpPr>
          <p:nvPr>
            <p:ph type="sldNum" sz="quarter" idx="5"/>
          </p:nvPr>
        </p:nvSpPr>
        <p:spPr/>
        <p:txBody>
          <a:bodyPr/>
          <a:lstStyle/>
          <a:p>
            <a:fld id="{42950CBB-E001-4F30-81D2-F481186956E1}" type="slidenum">
              <a:rPr lang="en-US" smtClean="0"/>
              <a:t>14</a:t>
            </a:fld>
            <a:endParaRPr lang="en-US"/>
          </a:p>
        </p:txBody>
      </p:sp>
    </p:spTree>
    <p:extLst>
      <p:ext uri="{BB962C8B-B14F-4D97-AF65-F5344CB8AC3E}">
        <p14:creationId xmlns:p14="http://schemas.microsoft.com/office/powerpoint/2010/main" val="3419885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50CBB-E001-4F30-81D2-F481186956E1}" type="slidenum">
              <a:rPr lang="en-US" smtClean="0"/>
              <a:t>15</a:t>
            </a:fld>
            <a:endParaRPr lang="en-US"/>
          </a:p>
        </p:txBody>
      </p:sp>
    </p:spTree>
    <p:extLst>
      <p:ext uri="{BB962C8B-B14F-4D97-AF65-F5344CB8AC3E}">
        <p14:creationId xmlns:p14="http://schemas.microsoft.com/office/powerpoint/2010/main" val="623142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50CBB-E001-4F30-81D2-F481186956E1}" type="slidenum">
              <a:rPr lang="en-US" smtClean="0"/>
              <a:t>16</a:t>
            </a:fld>
            <a:endParaRPr lang="en-US"/>
          </a:p>
        </p:txBody>
      </p:sp>
    </p:spTree>
    <p:extLst>
      <p:ext uri="{BB962C8B-B14F-4D97-AF65-F5344CB8AC3E}">
        <p14:creationId xmlns:p14="http://schemas.microsoft.com/office/powerpoint/2010/main" val="647374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trades and considerations when designing a new chamber, especially one that is meant to be somewhat general purpose to suit lots of experiment types.</a:t>
            </a:r>
          </a:p>
          <a:p>
            <a:endParaRPr lang="en-US" dirty="0"/>
          </a:p>
          <a:p>
            <a:r>
              <a:rPr lang="en-US" dirty="0"/>
              <a:t>First, you need to consider what environments you need, and how those will be introduced to the chamber. </a:t>
            </a:r>
          </a:p>
          <a:p>
            <a:endParaRPr lang="en-US" dirty="0"/>
          </a:p>
          <a:p>
            <a:r>
              <a:rPr lang="en-US" dirty="0"/>
              <a:t>You also need to consider a lot of ancillary instrumentation – this includes diagnostic equipment like thermocouples, voltage meters, residual gas analyzers... Data cables for interacting with any controllers you might have… power supplies to feed heaters, and more. You can see a picture of one of our chambers here on the right. I intentionally did not choose a photo where everything is perfectly cleaned up and organized, because this one really gives you a much better sense of what an actual working lab set up looks like! </a:t>
            </a:r>
          </a:p>
          <a:p>
            <a:endParaRPr lang="en-US" dirty="0"/>
          </a:p>
          <a:p>
            <a:r>
              <a:rPr lang="en-US" dirty="0"/>
              <a:t>Chamber sizing determines the types of tests you can run, </a:t>
            </a:r>
          </a:p>
          <a:p>
            <a:endParaRPr lang="en-US" dirty="0"/>
          </a:p>
          <a:p>
            <a:endParaRPr lang="en-US" dirty="0"/>
          </a:p>
        </p:txBody>
      </p:sp>
      <p:sp>
        <p:nvSpPr>
          <p:cNvPr id="4" name="Slide Number Placeholder 3"/>
          <p:cNvSpPr>
            <a:spLocks noGrp="1"/>
          </p:cNvSpPr>
          <p:nvPr>
            <p:ph type="sldNum" sz="quarter" idx="5"/>
          </p:nvPr>
        </p:nvSpPr>
        <p:spPr/>
        <p:txBody>
          <a:bodyPr/>
          <a:lstStyle/>
          <a:p>
            <a:fld id="{42950CBB-E001-4F30-81D2-F481186956E1}" type="slidenum">
              <a:rPr lang="en-US" smtClean="0"/>
              <a:t>17</a:t>
            </a:fld>
            <a:endParaRPr lang="en-US"/>
          </a:p>
        </p:txBody>
      </p:sp>
    </p:spTree>
    <p:extLst>
      <p:ext uri="{BB962C8B-B14F-4D97-AF65-F5344CB8AC3E}">
        <p14:creationId xmlns:p14="http://schemas.microsoft.com/office/powerpoint/2010/main" val="1363231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PLANET is going to be our newest addition to the vacuum chamber family, and will significantly enhance our planetary surface simulation capabilities. With the Artemis program really spooling up to return us to the moon on a sustained basis, there’s a clear need for dusty and dirty chambers, and so we plan for lunar surface to be our immediate focus. </a:t>
            </a:r>
          </a:p>
          <a:p>
            <a:endParaRPr lang="en-US" dirty="0"/>
          </a:p>
          <a:p>
            <a:r>
              <a:rPr lang="en-US" dirty="0"/>
              <a:t>Right now, PLANET is still at the development and procurement stage, so I only have a rendering, not a real picture! The basis of the system is a 2m x 3m vacuum chamber, covered in lots of ports for bringing in different environments and equipment, and of course, we’ll have a large regolith simulant bed for doing dusty and dirty testing. </a:t>
            </a:r>
          </a:p>
        </p:txBody>
      </p:sp>
      <p:sp>
        <p:nvSpPr>
          <p:cNvPr id="4" name="Slide Number Placeholder 3"/>
          <p:cNvSpPr>
            <a:spLocks noGrp="1"/>
          </p:cNvSpPr>
          <p:nvPr>
            <p:ph type="sldNum" sz="quarter" idx="5"/>
          </p:nvPr>
        </p:nvSpPr>
        <p:spPr/>
        <p:txBody>
          <a:bodyPr/>
          <a:lstStyle/>
          <a:p>
            <a:fld id="{42950CBB-E001-4F30-81D2-F481186956E1}" type="slidenum">
              <a:rPr lang="en-US" smtClean="0"/>
              <a:t>2</a:t>
            </a:fld>
            <a:endParaRPr lang="en-US"/>
          </a:p>
        </p:txBody>
      </p:sp>
    </p:spTree>
    <p:extLst>
      <p:ext uri="{BB962C8B-B14F-4D97-AF65-F5344CB8AC3E}">
        <p14:creationId xmlns:p14="http://schemas.microsoft.com/office/powerpoint/2010/main" val="1054373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Took the most important aspects of the planetary surface environment that are practical to apply at once</a:t>
            </a:r>
          </a:p>
          <a:p>
            <a:endParaRPr lang="en-US" dirty="0"/>
          </a:p>
          <a:p>
            <a:r>
              <a:rPr lang="en-US" dirty="0"/>
              <a:t>Note: there are a couple things we won’t have here… for example, our higher energy sources that can produce a total ionizing dose. But, they are in the same building, so we can do sequential exposures.  </a:t>
            </a:r>
          </a:p>
        </p:txBody>
      </p:sp>
      <p:sp>
        <p:nvSpPr>
          <p:cNvPr id="4" name="Slide Number Placeholder 3"/>
          <p:cNvSpPr>
            <a:spLocks noGrp="1"/>
          </p:cNvSpPr>
          <p:nvPr>
            <p:ph type="sldNum" sz="quarter" idx="5"/>
          </p:nvPr>
        </p:nvSpPr>
        <p:spPr/>
        <p:txBody>
          <a:bodyPr/>
          <a:lstStyle/>
          <a:p>
            <a:fld id="{42950CBB-E001-4F30-81D2-F481186956E1}" type="slidenum">
              <a:rPr lang="en-US" smtClean="0"/>
              <a:t>3</a:t>
            </a:fld>
            <a:endParaRPr lang="en-US"/>
          </a:p>
        </p:txBody>
      </p:sp>
    </p:spTree>
    <p:extLst>
      <p:ext uri="{BB962C8B-B14F-4D97-AF65-F5344CB8AC3E}">
        <p14:creationId xmlns:p14="http://schemas.microsoft.com/office/powerpoint/2010/main" val="3442883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Took the most important aspects of the planetary surface environment that are practical to apply at once</a:t>
            </a:r>
          </a:p>
          <a:p>
            <a:endParaRPr lang="en-US" dirty="0"/>
          </a:p>
          <a:p>
            <a:r>
              <a:rPr lang="en-US" dirty="0"/>
              <a:t>Note: there are a couple things we won’t have here… for example, our higher energy sources that can produce a total ionizing dose. But, they are in the same building, so we can do sequential exposures.  </a:t>
            </a:r>
          </a:p>
        </p:txBody>
      </p:sp>
      <p:sp>
        <p:nvSpPr>
          <p:cNvPr id="4" name="Slide Number Placeholder 3"/>
          <p:cNvSpPr>
            <a:spLocks noGrp="1"/>
          </p:cNvSpPr>
          <p:nvPr>
            <p:ph type="sldNum" sz="quarter" idx="5"/>
          </p:nvPr>
        </p:nvSpPr>
        <p:spPr/>
        <p:txBody>
          <a:bodyPr/>
          <a:lstStyle/>
          <a:p>
            <a:fld id="{42950CBB-E001-4F30-81D2-F481186956E1}" type="slidenum">
              <a:rPr lang="en-US" smtClean="0"/>
              <a:t>4</a:t>
            </a:fld>
            <a:endParaRPr lang="en-US"/>
          </a:p>
        </p:txBody>
      </p:sp>
    </p:spTree>
    <p:extLst>
      <p:ext uri="{BB962C8B-B14F-4D97-AF65-F5344CB8AC3E}">
        <p14:creationId xmlns:p14="http://schemas.microsoft.com/office/powerpoint/2010/main" val="2449002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Took the most important aspects of the planetary surface environment that are practical to apply at once</a:t>
            </a:r>
          </a:p>
          <a:p>
            <a:endParaRPr lang="en-US" dirty="0"/>
          </a:p>
          <a:p>
            <a:r>
              <a:rPr lang="en-US" dirty="0"/>
              <a:t>Note: there are a couple things we won’t have here… for example, our higher energy sources that can produce a total ionizing dose. But, they are in the same building, so we can do sequential exposures.  </a:t>
            </a:r>
          </a:p>
        </p:txBody>
      </p:sp>
      <p:sp>
        <p:nvSpPr>
          <p:cNvPr id="4" name="Slide Number Placeholder 3"/>
          <p:cNvSpPr>
            <a:spLocks noGrp="1"/>
          </p:cNvSpPr>
          <p:nvPr>
            <p:ph type="sldNum" sz="quarter" idx="5"/>
          </p:nvPr>
        </p:nvSpPr>
        <p:spPr/>
        <p:txBody>
          <a:bodyPr/>
          <a:lstStyle/>
          <a:p>
            <a:fld id="{42950CBB-E001-4F30-81D2-F481186956E1}" type="slidenum">
              <a:rPr lang="en-US" smtClean="0"/>
              <a:t>5</a:t>
            </a:fld>
            <a:endParaRPr lang="en-US"/>
          </a:p>
        </p:txBody>
      </p:sp>
    </p:spTree>
    <p:extLst>
      <p:ext uri="{BB962C8B-B14F-4D97-AF65-F5344CB8AC3E}">
        <p14:creationId xmlns:p14="http://schemas.microsoft.com/office/powerpoint/2010/main" val="1819043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in environments primarily from above</a:t>
            </a:r>
          </a:p>
          <a:p>
            <a:endParaRPr lang="en-US" dirty="0"/>
          </a:p>
          <a:p>
            <a:r>
              <a:rPr lang="en-US" dirty="0"/>
              <a:t>Additional Instrumentation – high speed cameras, RGAs, plasma diagnostic equipment, power supplies, thermocouples</a:t>
            </a:r>
          </a:p>
        </p:txBody>
      </p:sp>
      <p:sp>
        <p:nvSpPr>
          <p:cNvPr id="4" name="Slide Number Placeholder 3"/>
          <p:cNvSpPr>
            <a:spLocks noGrp="1"/>
          </p:cNvSpPr>
          <p:nvPr>
            <p:ph type="sldNum" sz="quarter" idx="5"/>
          </p:nvPr>
        </p:nvSpPr>
        <p:spPr/>
        <p:txBody>
          <a:bodyPr/>
          <a:lstStyle/>
          <a:p>
            <a:fld id="{42950CBB-E001-4F30-81D2-F481186956E1}" type="slidenum">
              <a:rPr lang="en-US" smtClean="0"/>
              <a:t>6</a:t>
            </a:fld>
            <a:endParaRPr lang="en-US"/>
          </a:p>
        </p:txBody>
      </p:sp>
    </p:spTree>
    <p:extLst>
      <p:ext uri="{BB962C8B-B14F-4D97-AF65-F5344CB8AC3E}">
        <p14:creationId xmlns:p14="http://schemas.microsoft.com/office/powerpoint/2010/main" val="128201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in environments primarily from above</a:t>
            </a:r>
          </a:p>
          <a:p>
            <a:endParaRPr lang="en-US" dirty="0"/>
          </a:p>
          <a:p>
            <a:r>
              <a:rPr lang="en-US" dirty="0"/>
              <a:t>Additional Instrumentation – high speed cameras, RGAs, plasma diagnostic equipment, power supplies, thermocouples</a:t>
            </a:r>
          </a:p>
        </p:txBody>
      </p:sp>
      <p:sp>
        <p:nvSpPr>
          <p:cNvPr id="4" name="Slide Number Placeholder 3"/>
          <p:cNvSpPr>
            <a:spLocks noGrp="1"/>
          </p:cNvSpPr>
          <p:nvPr>
            <p:ph type="sldNum" sz="quarter" idx="5"/>
          </p:nvPr>
        </p:nvSpPr>
        <p:spPr/>
        <p:txBody>
          <a:bodyPr/>
          <a:lstStyle/>
          <a:p>
            <a:fld id="{42950CBB-E001-4F30-81D2-F481186956E1}" type="slidenum">
              <a:rPr lang="en-US" smtClean="0"/>
              <a:t>7</a:t>
            </a:fld>
            <a:endParaRPr lang="en-US"/>
          </a:p>
        </p:txBody>
      </p:sp>
    </p:spTree>
    <p:extLst>
      <p:ext uri="{BB962C8B-B14F-4D97-AF65-F5344CB8AC3E}">
        <p14:creationId xmlns:p14="http://schemas.microsoft.com/office/powerpoint/2010/main" val="2210987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in environments primarily from above</a:t>
            </a:r>
          </a:p>
          <a:p>
            <a:endParaRPr lang="en-US" dirty="0"/>
          </a:p>
          <a:p>
            <a:r>
              <a:rPr lang="en-US" dirty="0"/>
              <a:t>Additional Instrumentation – high speed cameras, RGAs, plasma diagnostic equipment, power supplies, thermocouples</a:t>
            </a:r>
          </a:p>
        </p:txBody>
      </p:sp>
      <p:sp>
        <p:nvSpPr>
          <p:cNvPr id="4" name="Slide Number Placeholder 3"/>
          <p:cNvSpPr>
            <a:spLocks noGrp="1"/>
          </p:cNvSpPr>
          <p:nvPr>
            <p:ph type="sldNum" sz="quarter" idx="5"/>
          </p:nvPr>
        </p:nvSpPr>
        <p:spPr/>
        <p:txBody>
          <a:bodyPr/>
          <a:lstStyle/>
          <a:p>
            <a:fld id="{42950CBB-E001-4F30-81D2-F481186956E1}" type="slidenum">
              <a:rPr lang="en-US" smtClean="0"/>
              <a:t>8</a:t>
            </a:fld>
            <a:endParaRPr lang="en-US"/>
          </a:p>
        </p:txBody>
      </p:sp>
    </p:spTree>
    <p:extLst>
      <p:ext uri="{BB962C8B-B14F-4D97-AF65-F5344CB8AC3E}">
        <p14:creationId xmlns:p14="http://schemas.microsoft.com/office/powerpoint/2010/main" val="1011661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in environments primarily from above</a:t>
            </a:r>
          </a:p>
          <a:p>
            <a:endParaRPr lang="en-US" dirty="0"/>
          </a:p>
          <a:p>
            <a:r>
              <a:rPr lang="en-US" dirty="0"/>
              <a:t>Additional Instrumentation – high speed cameras, RGAs, plasma diagnostic equipment, power supplies, thermocouples</a:t>
            </a:r>
          </a:p>
        </p:txBody>
      </p:sp>
      <p:sp>
        <p:nvSpPr>
          <p:cNvPr id="4" name="Slide Number Placeholder 3"/>
          <p:cNvSpPr>
            <a:spLocks noGrp="1"/>
          </p:cNvSpPr>
          <p:nvPr>
            <p:ph type="sldNum" sz="quarter" idx="5"/>
          </p:nvPr>
        </p:nvSpPr>
        <p:spPr/>
        <p:txBody>
          <a:bodyPr/>
          <a:lstStyle/>
          <a:p>
            <a:fld id="{42950CBB-E001-4F30-81D2-F481186956E1}" type="slidenum">
              <a:rPr lang="en-US" smtClean="0"/>
              <a:t>9</a:t>
            </a:fld>
            <a:endParaRPr lang="en-US"/>
          </a:p>
        </p:txBody>
      </p:sp>
    </p:spTree>
    <p:extLst>
      <p:ext uri="{BB962C8B-B14F-4D97-AF65-F5344CB8AC3E}">
        <p14:creationId xmlns:p14="http://schemas.microsoft.com/office/powerpoint/2010/main" val="35492716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3A54B8-2F78-B34E-B55B-B8935AE6A8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286"/>
            <a:ext cx="9144000" cy="5138928"/>
          </a:xfrm>
          <a:prstGeom prst="rect">
            <a:avLst/>
          </a:prstGeom>
        </p:spPr>
      </p:pic>
      <p:sp>
        <p:nvSpPr>
          <p:cNvPr id="14" name="Title 13"/>
          <p:cNvSpPr>
            <a:spLocks noGrp="1"/>
          </p:cNvSpPr>
          <p:nvPr>
            <p:ph type="title"/>
          </p:nvPr>
        </p:nvSpPr>
        <p:spPr>
          <a:xfrm>
            <a:off x="202540" y="958170"/>
            <a:ext cx="3528212" cy="857250"/>
          </a:xfrm>
        </p:spPr>
        <p:txBody>
          <a:bodyPr>
            <a:noAutofit/>
          </a:bodyPr>
          <a:lstStyle>
            <a:lvl1pPr algn="l">
              <a:defRPr sz="3200">
                <a:solidFill>
                  <a:schemeClr val="bg1"/>
                </a:solidFill>
                <a:latin typeface="Arial"/>
                <a:cs typeface="Arial"/>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203205" y="3463165"/>
            <a:ext cx="4344988" cy="520304"/>
          </a:xfrm>
        </p:spPr>
        <p:txBody>
          <a:bodyPr>
            <a:normAutofit/>
          </a:bodyPr>
          <a:lstStyle>
            <a:lvl1pPr marL="0" indent="0">
              <a:buNone/>
              <a:defRPr sz="2000" b="1">
                <a:solidFill>
                  <a:srgbClr val="FFFFFF"/>
                </a:solidFill>
                <a:latin typeface="Arial"/>
                <a:cs typeface="Arial"/>
              </a:defRPr>
            </a:lvl1pPr>
          </a:lstStyle>
          <a:p>
            <a:pPr lvl="0"/>
            <a:r>
              <a:rPr lang="en-US"/>
              <a:t>Click to edit Master text styles</a:t>
            </a:r>
          </a:p>
        </p:txBody>
      </p:sp>
      <p:sp>
        <p:nvSpPr>
          <p:cNvPr id="17" name="Text Placeholder 15"/>
          <p:cNvSpPr>
            <a:spLocks noGrp="1"/>
          </p:cNvSpPr>
          <p:nvPr>
            <p:ph type="body" sz="quarter" idx="14"/>
          </p:nvPr>
        </p:nvSpPr>
        <p:spPr>
          <a:xfrm>
            <a:off x="202540" y="3983467"/>
            <a:ext cx="4344988" cy="520304"/>
          </a:xfrm>
        </p:spPr>
        <p:txBody>
          <a:bodyPr>
            <a:normAutofit/>
          </a:bodyPr>
          <a:lstStyle>
            <a:lvl1pPr marL="0" indent="0">
              <a:buNone/>
              <a:defRPr sz="1600">
                <a:solidFill>
                  <a:srgbClr val="FFFFFF"/>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347543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lue Ba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52EE10-75DE-C141-9B9A-5F436A0339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424772"/>
            <a:ext cx="9144000" cy="2078182"/>
          </a:xfrm>
          <a:prstGeom prst="rect">
            <a:avLst/>
          </a:prstGeom>
        </p:spPr>
      </p:pic>
      <p:sp>
        <p:nvSpPr>
          <p:cNvPr id="3" name="Date Placeholder 2">
            <a:extLst>
              <a:ext uri="{FF2B5EF4-FFF2-40B4-BE49-F238E27FC236}">
                <a16:creationId xmlns:a16="http://schemas.microsoft.com/office/drawing/2014/main" id="{403F70EF-C3ED-6345-8F75-326CCDC73D39}"/>
              </a:ext>
            </a:extLst>
          </p:cNvPr>
          <p:cNvSpPr>
            <a:spLocks noGrp="1"/>
          </p:cNvSpPr>
          <p:nvPr>
            <p:ph type="dt" sz="half" idx="10"/>
          </p:nvPr>
        </p:nvSpPr>
        <p:spPr/>
        <p:txBody>
          <a:bodyPr/>
          <a:lstStyle/>
          <a:p>
            <a:fld id="{54081D04-EBE0-9D46-AD02-D42CC4F78F3A}" type="datetimeFigureOut">
              <a:rPr lang="en-US" smtClean="0"/>
              <a:t>5/4/2025</a:t>
            </a:fld>
            <a:endParaRPr lang="en-US"/>
          </a:p>
        </p:txBody>
      </p:sp>
      <p:sp>
        <p:nvSpPr>
          <p:cNvPr id="5" name="Slide Number Placeholder 4">
            <a:extLst>
              <a:ext uri="{FF2B5EF4-FFF2-40B4-BE49-F238E27FC236}">
                <a16:creationId xmlns:a16="http://schemas.microsoft.com/office/drawing/2014/main" id="{E071E0D0-CF34-AF48-9F95-8501D9FEF3BD}"/>
              </a:ext>
            </a:extLst>
          </p:cNvPr>
          <p:cNvSpPr>
            <a:spLocks noGrp="1"/>
          </p:cNvSpPr>
          <p:nvPr>
            <p:ph type="sldNum" sz="quarter" idx="12"/>
          </p:nvPr>
        </p:nvSpPr>
        <p:spPr/>
        <p:txBody>
          <a:bodyPr/>
          <a:lstStyle/>
          <a:p>
            <a:fld id="{0AF55A35-7ED7-DD4F-85C9-98165BD8A662}" type="slidenum">
              <a:rPr lang="en-US" smtClean="0"/>
              <a:t>‹#›</a:t>
            </a:fld>
            <a:endParaRPr lang="en-US"/>
          </a:p>
        </p:txBody>
      </p:sp>
      <p:sp>
        <p:nvSpPr>
          <p:cNvPr id="13" name="Title 12">
            <a:extLst>
              <a:ext uri="{FF2B5EF4-FFF2-40B4-BE49-F238E27FC236}">
                <a16:creationId xmlns:a16="http://schemas.microsoft.com/office/drawing/2014/main" id="{0D4C7DC3-EDBF-1449-87C2-2498158F16DE}"/>
              </a:ext>
            </a:extLst>
          </p:cNvPr>
          <p:cNvSpPr>
            <a:spLocks noGrp="1"/>
          </p:cNvSpPr>
          <p:nvPr>
            <p:ph type="title"/>
          </p:nvPr>
        </p:nvSpPr>
        <p:spPr>
          <a:xfrm>
            <a:off x="2590800" y="4035238"/>
            <a:ext cx="6096000" cy="857250"/>
          </a:xfrm>
        </p:spPr>
        <p:txBody>
          <a:bodyPr/>
          <a:lstStyle>
            <a:lvl1pPr>
              <a:defRPr sz="3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57333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ocial Media Closin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 y="0"/>
            <a:ext cx="2798064" cy="5143500"/>
          </a:xfrm>
          <a:prstGeom prst="rect">
            <a:avLst/>
          </a:prstGeom>
        </p:spPr>
      </p:pic>
      <p:sp>
        <p:nvSpPr>
          <p:cNvPr id="4" name="Date Placeholder 3"/>
          <p:cNvSpPr>
            <a:spLocks noGrp="1"/>
          </p:cNvSpPr>
          <p:nvPr>
            <p:ph type="dt" sz="half" idx="10"/>
          </p:nvPr>
        </p:nvSpPr>
        <p:spPr/>
        <p:txBody>
          <a:bodyPr/>
          <a:lstStyle/>
          <a:p>
            <a:fld id="{54081D04-EBE0-9D46-AD02-D42CC4F78F3A}" type="datetimeFigureOut">
              <a:rPr lang="en-US" smtClean="0"/>
              <a:t>5/4/2025</a:t>
            </a:fld>
            <a:endParaRPr lang="en-US"/>
          </a:p>
        </p:txBody>
      </p:sp>
      <p:pic>
        <p:nvPicPr>
          <p:cNvPr id="9" name="Picture 8" descr="1439950729_instagram_circle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0539" y="1726319"/>
            <a:ext cx="731520" cy="731520"/>
          </a:xfrm>
          <a:prstGeom prst="rect">
            <a:avLst/>
          </a:prstGeom>
        </p:spPr>
      </p:pic>
      <p:pic>
        <p:nvPicPr>
          <p:cNvPr id="10" name="Picture 9" descr="1439950768_twitter_circle_colo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9546" y="988572"/>
            <a:ext cx="733506" cy="731520"/>
          </a:xfrm>
          <a:prstGeom prst="rect">
            <a:avLst/>
          </a:prstGeom>
        </p:spPr>
      </p:pic>
      <p:pic>
        <p:nvPicPr>
          <p:cNvPr id="11" name="Picture 10" descr="1440617335_facebook.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4926259" y="342265"/>
            <a:ext cx="640080" cy="640080"/>
          </a:xfrm>
          <a:prstGeom prst="rect">
            <a:avLst/>
          </a:prstGeom>
        </p:spPr>
      </p:pic>
      <p:sp>
        <p:nvSpPr>
          <p:cNvPr id="13" name="Rectangle 12"/>
          <p:cNvSpPr/>
          <p:nvPr/>
        </p:nvSpPr>
        <p:spPr>
          <a:xfrm>
            <a:off x="5840234" y="435270"/>
            <a:ext cx="3154362" cy="461665"/>
          </a:xfrm>
          <a:prstGeom prst="rect">
            <a:avLst/>
          </a:prstGeom>
        </p:spPr>
        <p:txBody>
          <a:bodyPr wrap="square">
            <a:spAutoFit/>
          </a:bodyPr>
          <a:lstStyle/>
          <a:p>
            <a:pPr lvl="0"/>
            <a:r>
              <a:rPr lang="en-US" sz="2400" dirty="0" err="1">
                <a:solidFill>
                  <a:srgbClr val="021659"/>
                </a:solidFill>
              </a:rPr>
              <a:t>nasamarshallcenter</a:t>
            </a:r>
            <a:endParaRPr lang="en-US" sz="2400" dirty="0">
              <a:solidFill>
                <a:srgbClr val="021659"/>
              </a:solidFill>
            </a:endParaRPr>
          </a:p>
        </p:txBody>
      </p:sp>
      <p:sp>
        <p:nvSpPr>
          <p:cNvPr id="14" name="Rectangle 13"/>
          <p:cNvSpPr/>
          <p:nvPr/>
        </p:nvSpPr>
        <p:spPr>
          <a:xfrm>
            <a:off x="5840234" y="1123499"/>
            <a:ext cx="3154362" cy="461665"/>
          </a:xfrm>
          <a:prstGeom prst="rect">
            <a:avLst/>
          </a:prstGeom>
        </p:spPr>
        <p:txBody>
          <a:bodyPr wrap="square">
            <a:spAutoFit/>
          </a:bodyPr>
          <a:lstStyle/>
          <a:p>
            <a:pPr lvl="0"/>
            <a:r>
              <a:rPr lang="en-US" sz="2400" dirty="0">
                <a:solidFill>
                  <a:srgbClr val="021659"/>
                </a:solidFill>
              </a:rPr>
              <a:t>@</a:t>
            </a:r>
            <a:r>
              <a:rPr lang="en-US" sz="2400" dirty="0" err="1">
                <a:solidFill>
                  <a:srgbClr val="021659"/>
                </a:solidFill>
              </a:rPr>
              <a:t>NASA_Marshall</a:t>
            </a:r>
            <a:endParaRPr lang="en-US" sz="2400" dirty="0">
              <a:solidFill>
                <a:srgbClr val="021659"/>
              </a:solidFill>
            </a:endParaRPr>
          </a:p>
        </p:txBody>
      </p:sp>
      <p:sp>
        <p:nvSpPr>
          <p:cNvPr id="15" name="Rectangle 14"/>
          <p:cNvSpPr/>
          <p:nvPr/>
        </p:nvSpPr>
        <p:spPr>
          <a:xfrm>
            <a:off x="5840234" y="1866654"/>
            <a:ext cx="3154362" cy="461665"/>
          </a:xfrm>
          <a:prstGeom prst="rect">
            <a:avLst/>
          </a:prstGeom>
        </p:spPr>
        <p:txBody>
          <a:bodyPr wrap="square">
            <a:spAutoFit/>
          </a:bodyPr>
          <a:lstStyle/>
          <a:p>
            <a:pPr lvl="0"/>
            <a:r>
              <a:rPr lang="en-US" sz="2400" dirty="0">
                <a:solidFill>
                  <a:srgbClr val="021659"/>
                </a:solidFill>
              </a:rPr>
              <a:t>@</a:t>
            </a:r>
            <a:r>
              <a:rPr lang="en-US" sz="2400" dirty="0" err="1">
                <a:solidFill>
                  <a:srgbClr val="021659"/>
                </a:solidFill>
              </a:rPr>
              <a:t>NASA_Marshall</a:t>
            </a:r>
            <a:endParaRPr lang="en-US" sz="2400" dirty="0">
              <a:solidFill>
                <a:srgbClr val="021659"/>
              </a:solidFill>
            </a:endParaRPr>
          </a:p>
        </p:txBody>
      </p:sp>
      <p:sp>
        <p:nvSpPr>
          <p:cNvPr id="16" name="Rectangle 15"/>
          <p:cNvSpPr/>
          <p:nvPr/>
        </p:nvSpPr>
        <p:spPr>
          <a:xfrm>
            <a:off x="5840234" y="2599997"/>
            <a:ext cx="3154362" cy="461665"/>
          </a:xfrm>
          <a:prstGeom prst="rect">
            <a:avLst/>
          </a:prstGeom>
        </p:spPr>
        <p:txBody>
          <a:bodyPr wrap="square">
            <a:spAutoFit/>
          </a:bodyPr>
          <a:lstStyle/>
          <a:p>
            <a:pPr lvl="0"/>
            <a:r>
              <a:rPr lang="en-US" sz="2400" dirty="0" err="1">
                <a:solidFill>
                  <a:srgbClr val="021659"/>
                </a:solidFill>
              </a:rPr>
              <a:t>NASAMarshallTV</a:t>
            </a:r>
            <a:endParaRPr lang="en-US" sz="2400" dirty="0">
              <a:solidFill>
                <a:srgbClr val="021659"/>
              </a:solidFill>
            </a:endParaRPr>
          </a:p>
        </p:txBody>
      </p:sp>
      <p:sp>
        <p:nvSpPr>
          <p:cNvPr id="17" name="Rectangle 16"/>
          <p:cNvSpPr/>
          <p:nvPr/>
        </p:nvSpPr>
        <p:spPr>
          <a:xfrm>
            <a:off x="5840234" y="3288575"/>
            <a:ext cx="3154362" cy="461665"/>
          </a:xfrm>
          <a:prstGeom prst="rect">
            <a:avLst/>
          </a:prstGeom>
        </p:spPr>
        <p:txBody>
          <a:bodyPr wrap="square">
            <a:spAutoFit/>
          </a:bodyPr>
          <a:lstStyle/>
          <a:p>
            <a:pPr lvl="0"/>
            <a:r>
              <a:rPr lang="en-US" sz="2400" dirty="0" err="1">
                <a:solidFill>
                  <a:srgbClr val="021659"/>
                </a:solidFill>
              </a:rPr>
              <a:t>nasamarshall</a:t>
            </a:r>
            <a:endParaRPr lang="en-US" sz="2400" dirty="0">
              <a:solidFill>
                <a:srgbClr val="021659"/>
              </a:solidFill>
            </a:endParaRPr>
          </a:p>
        </p:txBody>
      </p:sp>
      <p:pic>
        <p:nvPicPr>
          <p:cNvPr id="22" name="Picture 21" descr="1457147994_youtube_circle_color.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80539" y="2464066"/>
            <a:ext cx="731520" cy="728019"/>
          </a:xfrm>
          <a:prstGeom prst="rect">
            <a:avLst/>
          </a:prstGeom>
        </p:spPr>
      </p:pic>
      <p:sp>
        <p:nvSpPr>
          <p:cNvPr id="2" name="TextBox 1"/>
          <p:cNvSpPr txBox="1"/>
          <p:nvPr/>
        </p:nvSpPr>
        <p:spPr>
          <a:xfrm>
            <a:off x="3683438" y="4693357"/>
            <a:ext cx="5311161" cy="369332"/>
          </a:xfrm>
          <a:prstGeom prst="rect">
            <a:avLst/>
          </a:prstGeom>
          <a:noFill/>
        </p:spPr>
        <p:txBody>
          <a:bodyPr wrap="square" rtlCol="0">
            <a:spAutoFit/>
          </a:bodyPr>
          <a:lstStyle/>
          <a:p>
            <a:pPr algn="ctr"/>
            <a:r>
              <a:rPr lang="en-US" sz="1800" dirty="0" err="1">
                <a:solidFill>
                  <a:schemeClr val="tx1"/>
                </a:solidFill>
              </a:rPr>
              <a:t>www.nasa.gov</a:t>
            </a:r>
            <a:r>
              <a:rPr lang="en-US" sz="1800" dirty="0">
                <a:solidFill>
                  <a:schemeClr val="tx1"/>
                </a:solidFill>
              </a:rPr>
              <a:t>/</a:t>
            </a:r>
            <a:r>
              <a:rPr lang="en-US" sz="1800" dirty="0" err="1">
                <a:solidFill>
                  <a:schemeClr val="tx1"/>
                </a:solidFill>
              </a:rPr>
              <a:t>marshall</a:t>
            </a:r>
            <a:endParaRPr lang="en-US" sz="1800" dirty="0">
              <a:solidFill>
                <a:schemeClr val="tx1"/>
              </a:solidFill>
            </a:endParaRPr>
          </a:p>
        </p:txBody>
      </p:sp>
      <p:grpSp>
        <p:nvGrpSpPr>
          <p:cNvPr id="5" name="Group 4"/>
          <p:cNvGrpSpPr/>
          <p:nvPr/>
        </p:nvGrpSpPr>
        <p:grpSpPr>
          <a:xfrm>
            <a:off x="4926259" y="3198313"/>
            <a:ext cx="640080" cy="640080"/>
            <a:chOff x="4933046" y="3198313"/>
            <a:chExt cx="640080" cy="640080"/>
          </a:xfrm>
        </p:grpSpPr>
        <p:sp>
          <p:nvSpPr>
            <p:cNvPr id="18" name="Oval 17"/>
            <p:cNvSpPr/>
            <p:nvPr/>
          </p:nvSpPr>
          <p:spPr>
            <a:xfrm>
              <a:off x="4933046" y="3198313"/>
              <a:ext cx="640080" cy="64008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Oval 2"/>
            <p:cNvSpPr>
              <a:spLocks noChangeAspect="1"/>
            </p:cNvSpPr>
            <p:nvPr/>
          </p:nvSpPr>
          <p:spPr>
            <a:xfrm>
              <a:off x="5094632" y="3450526"/>
              <a:ext cx="137160" cy="13716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5251441" y="3448314"/>
              <a:ext cx="137160" cy="13716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3733305" cy="5226627"/>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292919">
            <a:off x="1370573" y="964733"/>
            <a:ext cx="884250" cy="737747"/>
          </a:xfrm>
          <a:prstGeom prst="rect">
            <a:avLst/>
          </a:prstGeom>
        </p:spPr>
      </p:pic>
    </p:spTree>
    <p:extLst>
      <p:ext uri="{BB962C8B-B14F-4D97-AF65-F5344CB8AC3E}">
        <p14:creationId xmlns:p14="http://schemas.microsoft.com/office/powerpoint/2010/main" val="2168427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xplore 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DDC77-5A4D-45C6-B5BC-6D6FA3B73E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E90987-DCBC-43E0-8DC3-E8A06920AF1C}"/>
              </a:ext>
            </a:extLst>
          </p:cNvPr>
          <p:cNvSpPr>
            <a:spLocks noGrp="1"/>
          </p:cNvSpPr>
          <p:nvPr>
            <p:ph type="dt" sz="half" idx="10"/>
          </p:nvPr>
        </p:nvSpPr>
        <p:spPr/>
        <p:txBody>
          <a:bodyPr/>
          <a:lstStyle/>
          <a:p>
            <a:fld id="{54081D04-EBE0-9D46-AD02-D42CC4F78F3A}" type="datetimeFigureOut">
              <a:rPr lang="en-US" smtClean="0"/>
              <a:t>5/4/2025</a:t>
            </a:fld>
            <a:endParaRPr lang="en-US"/>
          </a:p>
        </p:txBody>
      </p:sp>
      <p:sp>
        <p:nvSpPr>
          <p:cNvPr id="4" name="Footer Placeholder 3">
            <a:extLst>
              <a:ext uri="{FF2B5EF4-FFF2-40B4-BE49-F238E27FC236}">
                <a16:creationId xmlns:a16="http://schemas.microsoft.com/office/drawing/2014/main" id="{FA3D95F5-BFB5-49E3-8EF5-E02184C5E293}"/>
              </a:ext>
            </a:extLst>
          </p:cNvPr>
          <p:cNvSpPr>
            <a:spLocks noGrp="1"/>
          </p:cNvSpPr>
          <p:nvPr>
            <p:ph type="ftr" sz="quarter" idx="11"/>
          </p:nvPr>
        </p:nvSpPr>
        <p:spPr>
          <a:xfrm>
            <a:off x="3124200" y="4767264"/>
            <a:ext cx="28956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3E5C26C-491B-42BE-98DD-6E5A3029D327}"/>
              </a:ext>
            </a:extLst>
          </p:cNvPr>
          <p:cNvSpPr>
            <a:spLocks noGrp="1"/>
          </p:cNvSpPr>
          <p:nvPr>
            <p:ph type="sldNum" sz="quarter" idx="12"/>
          </p:nvPr>
        </p:nvSpPr>
        <p:spPr/>
        <p:txBody>
          <a:bodyPr/>
          <a:lstStyle/>
          <a:p>
            <a:fld id="{0AF55A35-7ED7-DD4F-85C9-98165BD8A662}" type="slidenum">
              <a:rPr lang="en-US" smtClean="0"/>
              <a:t>‹#›</a:t>
            </a:fld>
            <a:endParaRPr lang="en-US"/>
          </a:p>
        </p:txBody>
      </p:sp>
      <p:pic>
        <p:nvPicPr>
          <p:cNvPr id="6" name="Picture 5">
            <a:extLst>
              <a:ext uri="{FF2B5EF4-FFF2-40B4-BE49-F238E27FC236}">
                <a16:creationId xmlns:a16="http://schemas.microsoft.com/office/drawing/2014/main" id="{7181431F-49F0-4401-919F-5E321C6C10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C8EF0CA3-C83B-5B43-894B-649A1EB345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90054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520" y="3186545"/>
            <a:ext cx="9451646" cy="2461366"/>
          </a:xfrm>
          <a:prstGeom prst="rect">
            <a:avLst/>
          </a:prstGeom>
        </p:spPr>
      </p:pic>
      <p:sp>
        <p:nvSpPr>
          <p:cNvPr id="3" name="Content Placeholder 2"/>
          <p:cNvSpPr>
            <a:spLocks noGrp="1"/>
          </p:cNvSpPr>
          <p:nvPr>
            <p:ph idx="1"/>
          </p:nvPr>
        </p:nvSpPr>
        <p:spPr>
          <a:xfrm>
            <a:off x="457200" y="450575"/>
            <a:ext cx="8229600" cy="3584664"/>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081D04-EBE0-9D46-AD02-D42CC4F78F3A}" type="datetimeFigureOut">
              <a:rPr lang="en-US" smtClean="0"/>
              <a:t>5/4/2025</a:t>
            </a:fld>
            <a:endParaRPr lang="en-US"/>
          </a:p>
        </p:txBody>
      </p:sp>
      <p:sp>
        <p:nvSpPr>
          <p:cNvPr id="6" name="Slide Number Placeholder 5"/>
          <p:cNvSpPr>
            <a:spLocks noGrp="1"/>
          </p:cNvSpPr>
          <p:nvPr>
            <p:ph type="sldNum" sz="quarter" idx="12"/>
          </p:nvPr>
        </p:nvSpPr>
        <p:spPr/>
        <p:txBody>
          <a:bodyPr/>
          <a:lstStyle/>
          <a:p>
            <a:fld id="{0AF55A35-7ED7-DD4F-85C9-98165BD8A662}" type="slidenum">
              <a:rPr lang="en-US" smtClean="0"/>
              <a:t>‹#›</a:t>
            </a:fld>
            <a:endParaRPr lang="en-US"/>
          </a:p>
        </p:txBody>
      </p:sp>
      <p:sp>
        <p:nvSpPr>
          <p:cNvPr id="2" name="Title 1"/>
          <p:cNvSpPr>
            <a:spLocks noGrp="1"/>
          </p:cNvSpPr>
          <p:nvPr>
            <p:ph type="title"/>
          </p:nvPr>
        </p:nvSpPr>
        <p:spPr>
          <a:xfrm>
            <a:off x="2456577" y="4035238"/>
            <a:ext cx="6223597" cy="857250"/>
          </a:xfrm>
        </p:spPr>
        <p:txBody>
          <a:bodyPr/>
          <a:lstStyle>
            <a:lvl1pPr marL="0" marR="0" indent="0" algn="r" defTabSz="457189" rtl="0" eaLnBrk="1" fontAlgn="auto" latinLnBrk="0" hangingPunct="1">
              <a:lnSpc>
                <a:spcPct val="100000"/>
              </a:lnSpc>
              <a:spcBef>
                <a:spcPct val="0"/>
              </a:spcBef>
              <a:spcAft>
                <a:spcPts val="0"/>
              </a:spcAft>
              <a:buClrTx/>
              <a:buSzTx/>
              <a:buFontTx/>
              <a:buNone/>
              <a:tabLst/>
              <a:defRPr lang="en-US" sz="3000" b="1" kern="1200" dirty="0" smtClean="0">
                <a:solidFill>
                  <a:schemeClr val="bg1"/>
                </a:solidFill>
                <a:latin typeface="+mj-lt"/>
                <a:ea typeface="+mj-ea"/>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96674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ar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2" y="3193774"/>
            <a:ext cx="9423883" cy="2454136"/>
          </a:xfrm>
          <a:prstGeom prst="rect">
            <a:avLst/>
          </a:prstGeom>
        </p:spPr>
      </p:pic>
      <p:sp>
        <p:nvSpPr>
          <p:cNvPr id="2" name="Title 1"/>
          <p:cNvSpPr>
            <a:spLocks noGrp="1"/>
          </p:cNvSpPr>
          <p:nvPr>
            <p:ph type="title"/>
          </p:nvPr>
        </p:nvSpPr>
        <p:spPr>
          <a:xfrm>
            <a:off x="4744278" y="236153"/>
            <a:ext cx="4146346" cy="2573308"/>
          </a:xfrm>
        </p:spPr>
        <p:txBody>
          <a:bodyPr anchor="t">
            <a:noAutofit/>
          </a:bodyPr>
          <a:lstStyle>
            <a:lvl1pPr algn="r">
              <a:defRPr sz="3200" b="1" cap="none"/>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4081D04-EBE0-9D46-AD02-D42CC4F78F3A}" type="datetimeFigureOut">
              <a:rPr lang="en-US" smtClean="0"/>
              <a:t>5/4/2025</a:t>
            </a:fld>
            <a:endParaRPr lang="en-US"/>
          </a:p>
        </p:txBody>
      </p:sp>
      <p:sp>
        <p:nvSpPr>
          <p:cNvPr id="6" name="Slide Number Placeholder 5"/>
          <p:cNvSpPr>
            <a:spLocks noGrp="1"/>
          </p:cNvSpPr>
          <p:nvPr>
            <p:ph type="sldNum" sz="quarter" idx="12"/>
          </p:nvPr>
        </p:nvSpPr>
        <p:spPr/>
        <p:txBody>
          <a:bodyPr/>
          <a:lstStyle/>
          <a:p>
            <a:fld id="{0AF55A35-7ED7-DD4F-85C9-98165BD8A662}" type="slidenum">
              <a:rPr lang="en-US" smtClean="0"/>
              <a:t>‹#›</a:t>
            </a:fld>
            <a:endParaRPr lang="en-US"/>
          </a:p>
        </p:txBody>
      </p:sp>
      <p:sp>
        <p:nvSpPr>
          <p:cNvPr id="8" name="Title 1">
            <a:extLst>
              <a:ext uri="{FF2B5EF4-FFF2-40B4-BE49-F238E27FC236}">
                <a16:creationId xmlns:a16="http://schemas.microsoft.com/office/drawing/2014/main" id="{9F5E1F9E-6037-41D2-9A96-3ACEC0BAC506}"/>
              </a:ext>
            </a:extLst>
          </p:cNvPr>
          <p:cNvSpPr txBox="1">
            <a:spLocks/>
          </p:cNvSpPr>
          <p:nvPr userDrawn="1"/>
        </p:nvSpPr>
        <p:spPr>
          <a:xfrm>
            <a:off x="2590800" y="4160461"/>
            <a:ext cx="6223597" cy="606803"/>
          </a:xfrm>
          <a:prstGeom prst="rect">
            <a:avLst/>
          </a:prstGeom>
        </p:spPr>
        <p:txBody>
          <a:bodyPr vert="horz" lIns="91440" tIns="45720" rIns="91440" bIns="45720" rtlCol="0" anchor="ctr">
            <a:noAutofit/>
          </a:bodyPr>
          <a:lstStyle>
            <a:lvl1pPr marL="0" marR="0" indent="0" algn="r" defTabSz="457189" rtl="0" eaLnBrk="1" fontAlgn="auto" latinLnBrk="0" hangingPunct="1">
              <a:lnSpc>
                <a:spcPct val="100000"/>
              </a:lnSpc>
              <a:spcBef>
                <a:spcPct val="0"/>
              </a:spcBef>
              <a:spcAft>
                <a:spcPts val="0"/>
              </a:spcAft>
              <a:buClrTx/>
              <a:buSzTx/>
              <a:buFontTx/>
              <a:buNone/>
              <a:tabLst/>
              <a:defRPr lang="en-US" sz="3000" b="1" kern="1200" dirty="0" smtClean="0">
                <a:solidFill>
                  <a:schemeClr val="bg1"/>
                </a:solidFill>
                <a:latin typeface="+mj-lt"/>
                <a:ea typeface="+mj-ea"/>
                <a:cs typeface="Arial"/>
              </a:defRPr>
            </a:lvl1pPr>
          </a:lstStyle>
          <a:p>
            <a:r>
              <a:rPr lang="en-US"/>
              <a:t>Click to edit Master title style</a:t>
            </a:r>
          </a:p>
        </p:txBody>
      </p:sp>
    </p:spTree>
    <p:extLst>
      <p:ext uri="{BB962C8B-B14F-4D97-AF65-F5344CB8AC3E}">
        <p14:creationId xmlns:p14="http://schemas.microsoft.com/office/powerpoint/2010/main" val="238526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666" y="3180522"/>
            <a:ext cx="9474774" cy="2467389"/>
          </a:xfrm>
          <a:prstGeom prst="rect">
            <a:avLst/>
          </a:prstGeom>
        </p:spPr>
      </p:pic>
      <p:sp>
        <p:nvSpPr>
          <p:cNvPr id="4" name="Content Placeholder 3"/>
          <p:cNvSpPr>
            <a:spLocks noGrp="1"/>
          </p:cNvSpPr>
          <p:nvPr>
            <p:ph sz="half" idx="2"/>
          </p:nvPr>
        </p:nvSpPr>
        <p:spPr>
          <a:xfrm>
            <a:off x="4545496" y="450574"/>
            <a:ext cx="4141307" cy="3604591"/>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081D04-EBE0-9D46-AD02-D42CC4F78F3A}" type="datetimeFigureOut">
              <a:rPr lang="en-US" smtClean="0"/>
              <a:t>5/4/2025</a:t>
            </a:fld>
            <a:endParaRPr lang="en-US"/>
          </a:p>
        </p:txBody>
      </p:sp>
      <p:sp>
        <p:nvSpPr>
          <p:cNvPr id="7" name="Slide Number Placeholder 6"/>
          <p:cNvSpPr>
            <a:spLocks noGrp="1"/>
          </p:cNvSpPr>
          <p:nvPr>
            <p:ph type="sldNum" sz="quarter" idx="12"/>
          </p:nvPr>
        </p:nvSpPr>
        <p:spPr/>
        <p:txBody>
          <a:bodyPr/>
          <a:lstStyle/>
          <a:p>
            <a:fld id="{0AF55A35-7ED7-DD4F-85C9-98165BD8A662}" type="slidenum">
              <a:rPr lang="en-US" smtClean="0"/>
              <a:t>‹#›</a:t>
            </a:fld>
            <a:endParaRPr lang="en-US"/>
          </a:p>
        </p:txBody>
      </p:sp>
      <p:sp>
        <p:nvSpPr>
          <p:cNvPr id="9" name="Content Placeholder 3"/>
          <p:cNvSpPr>
            <a:spLocks noGrp="1"/>
          </p:cNvSpPr>
          <p:nvPr>
            <p:ph sz="half" idx="13"/>
          </p:nvPr>
        </p:nvSpPr>
        <p:spPr>
          <a:xfrm>
            <a:off x="457200" y="450574"/>
            <a:ext cx="3916017" cy="3604591"/>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2590800" y="4160461"/>
            <a:ext cx="6223597" cy="606803"/>
          </a:xfrm>
        </p:spPr>
        <p:txBody>
          <a:bodyPr/>
          <a:lstStyle>
            <a:lvl1pPr marL="0" marR="0" indent="0" algn="r" defTabSz="457189" rtl="0" eaLnBrk="1" fontAlgn="auto" latinLnBrk="0" hangingPunct="1">
              <a:lnSpc>
                <a:spcPct val="100000"/>
              </a:lnSpc>
              <a:spcBef>
                <a:spcPct val="0"/>
              </a:spcBef>
              <a:spcAft>
                <a:spcPts val="0"/>
              </a:spcAft>
              <a:buClrTx/>
              <a:buSzTx/>
              <a:buFontTx/>
              <a:buNone/>
              <a:tabLst/>
              <a:defRPr lang="en-US" sz="3000" b="1" kern="1200" dirty="0" smtClean="0">
                <a:solidFill>
                  <a:schemeClr val="bg1"/>
                </a:solidFill>
                <a:latin typeface="+mj-lt"/>
                <a:ea typeface="+mj-ea"/>
                <a:cs typeface="Arial"/>
              </a:defRPr>
            </a:lvl1pPr>
          </a:lstStyle>
          <a:p>
            <a:r>
              <a:rPr lang="en-US"/>
              <a:t>Click to edit Master title style</a:t>
            </a:r>
            <a:endParaRPr lang="en-US" dirty="0"/>
          </a:p>
        </p:txBody>
      </p:sp>
    </p:spTree>
    <p:extLst>
      <p:ext uri="{BB962C8B-B14F-4D97-AF65-F5344CB8AC3E}">
        <p14:creationId xmlns:p14="http://schemas.microsoft.com/office/powerpoint/2010/main" val="58468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Moon_Title">
    <p:spTree>
      <p:nvGrpSpPr>
        <p:cNvPr id="1" name=""/>
        <p:cNvGrpSpPr/>
        <p:nvPr/>
      </p:nvGrpSpPr>
      <p:grpSpPr>
        <a:xfrm>
          <a:off x="0" y="0"/>
          <a:ext cx="0" cy="0"/>
          <a:chOff x="0" y="0"/>
          <a:chExt cx="0" cy="0"/>
        </a:xfrm>
      </p:grpSpPr>
      <p:sp>
        <p:nvSpPr>
          <p:cNvPr id="2" name="Title 1"/>
          <p:cNvSpPr>
            <a:spLocks noGrp="1"/>
          </p:cNvSpPr>
          <p:nvPr>
            <p:ph type="title"/>
          </p:nvPr>
        </p:nvSpPr>
        <p:spPr>
          <a:xfrm>
            <a:off x="4046042" y="317487"/>
            <a:ext cx="4846022" cy="1015124"/>
          </a:xfrm>
        </p:spPr>
        <p:txBody>
          <a:bodyPr>
            <a:noAutofit/>
          </a:bodyPr>
          <a:lstStyle>
            <a:lvl1pPr algn="r">
              <a:defRPr sz="3200" b="1">
                <a:solidFill>
                  <a:schemeClr val="accent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081D04-EBE0-9D46-AD02-D42CC4F78F3A}" type="datetimeFigureOut">
              <a:rPr lang="en-US" smtClean="0"/>
              <a:t>5/4/2025</a:t>
            </a:fld>
            <a:endParaRPr lang="en-US"/>
          </a:p>
        </p:txBody>
      </p:sp>
      <p:sp>
        <p:nvSpPr>
          <p:cNvPr id="5" name="Slide Number Placeholder 4"/>
          <p:cNvSpPr>
            <a:spLocks noGrp="1"/>
          </p:cNvSpPr>
          <p:nvPr>
            <p:ph type="sldNum" sz="quarter" idx="12"/>
          </p:nvPr>
        </p:nvSpPr>
        <p:spPr/>
        <p:txBody>
          <a:bodyPr/>
          <a:lstStyle/>
          <a:p>
            <a:fld id="{0AF55A35-7ED7-DD4F-85C9-98165BD8A662}" type="slidenum">
              <a:rPr lang="en-US" smtClean="0"/>
              <a:t>‹#›</a:t>
            </a:fld>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2798064" cy="514350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218" y="0"/>
            <a:ext cx="2571750" cy="5143500"/>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t="3035" b="22184"/>
          <a:stretch/>
        </p:blipFill>
        <p:spPr>
          <a:xfrm>
            <a:off x="5047488" y="1332611"/>
            <a:ext cx="4096512" cy="3610450"/>
          </a:xfrm>
          <a:prstGeom prst="rect">
            <a:avLst/>
          </a:prstGeom>
        </p:spPr>
      </p:pic>
      <p:pic>
        <p:nvPicPr>
          <p:cNvPr id="12" name="Picture 11">
            <a:extLst>
              <a:ext uri="{FF2B5EF4-FFF2-40B4-BE49-F238E27FC236}">
                <a16:creationId xmlns:a16="http://schemas.microsoft.com/office/drawing/2014/main" id="{6EA8D713-F6F3-4A40-B850-13DF91AE18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798064" cy="5143500"/>
          </a:xfrm>
          <a:prstGeom prst="rect">
            <a:avLst/>
          </a:prstGeom>
        </p:spPr>
      </p:pic>
      <p:pic>
        <p:nvPicPr>
          <p:cNvPr id="13" name="Picture 12">
            <a:extLst>
              <a:ext uri="{FF2B5EF4-FFF2-40B4-BE49-F238E27FC236}">
                <a16:creationId xmlns:a16="http://schemas.microsoft.com/office/drawing/2014/main" id="{B3CADF56-7B99-BB46-9885-9817AC42E6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218" y="0"/>
            <a:ext cx="2571750" cy="5143500"/>
          </a:xfrm>
          <a:prstGeom prst="rect">
            <a:avLst/>
          </a:prstGeom>
        </p:spPr>
      </p:pic>
      <p:pic>
        <p:nvPicPr>
          <p:cNvPr id="14" name="Picture 13">
            <a:extLst>
              <a:ext uri="{FF2B5EF4-FFF2-40B4-BE49-F238E27FC236}">
                <a16:creationId xmlns:a16="http://schemas.microsoft.com/office/drawing/2014/main" id="{D9BE96C8-DD80-C84D-B461-AEADFA5373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035" b="22184"/>
          <a:stretch/>
        </p:blipFill>
        <p:spPr>
          <a:xfrm>
            <a:off x="5047488" y="1332611"/>
            <a:ext cx="4096512" cy="3610450"/>
          </a:xfrm>
          <a:prstGeom prst="rect">
            <a:avLst/>
          </a:prstGeom>
        </p:spPr>
      </p:pic>
      <p:pic>
        <p:nvPicPr>
          <p:cNvPr id="15" name="Picture 14">
            <a:extLst>
              <a:ext uri="{FF2B5EF4-FFF2-40B4-BE49-F238E27FC236}">
                <a16:creationId xmlns:a16="http://schemas.microsoft.com/office/drawing/2014/main" id="{093E1942-0A27-D946-BAEA-F3F0FCB551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3254" y="1114847"/>
            <a:ext cx="2778424" cy="2778424"/>
          </a:xfrm>
          <a:prstGeom prst="rect">
            <a:avLst/>
          </a:prstGeom>
        </p:spPr>
      </p:pic>
    </p:spTree>
    <p:extLst>
      <p:ext uri="{BB962C8B-B14F-4D97-AF65-F5344CB8AC3E}">
        <p14:creationId xmlns:p14="http://schemas.microsoft.com/office/powerpoint/2010/main" val="150953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Mars_Tit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93E1942-0A27-D946-BAEA-F3F0FCB551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254" y="1114847"/>
            <a:ext cx="2778424" cy="2778424"/>
          </a:xfrm>
          <a:prstGeom prst="rect">
            <a:avLst/>
          </a:prstGeom>
        </p:spPr>
      </p:pic>
      <p:sp>
        <p:nvSpPr>
          <p:cNvPr id="2" name="Title 1"/>
          <p:cNvSpPr>
            <a:spLocks noGrp="1"/>
          </p:cNvSpPr>
          <p:nvPr>
            <p:ph type="title"/>
          </p:nvPr>
        </p:nvSpPr>
        <p:spPr>
          <a:xfrm>
            <a:off x="4046042" y="317487"/>
            <a:ext cx="4846022" cy="1015124"/>
          </a:xfrm>
        </p:spPr>
        <p:txBody>
          <a:bodyPr>
            <a:noAutofit/>
          </a:bodyPr>
          <a:lstStyle>
            <a:lvl1pPr algn="r">
              <a:defRPr sz="3200" b="1">
                <a:solidFill>
                  <a:schemeClr val="accent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081D04-EBE0-9D46-AD02-D42CC4F78F3A}" type="datetimeFigureOut">
              <a:rPr lang="en-US" smtClean="0"/>
              <a:t>5/4/2025</a:t>
            </a:fld>
            <a:endParaRPr lang="en-US"/>
          </a:p>
        </p:txBody>
      </p:sp>
      <p:sp>
        <p:nvSpPr>
          <p:cNvPr id="5" name="Slide Number Placeholder 4"/>
          <p:cNvSpPr>
            <a:spLocks noGrp="1"/>
          </p:cNvSpPr>
          <p:nvPr>
            <p:ph type="sldNum" sz="quarter" idx="12"/>
          </p:nvPr>
        </p:nvSpPr>
        <p:spPr/>
        <p:txBody>
          <a:bodyPr/>
          <a:lstStyle/>
          <a:p>
            <a:fld id="{0AF55A35-7ED7-DD4F-85C9-98165BD8A662}" type="slidenum">
              <a:rPr lang="en-US" smtClean="0"/>
              <a:t>‹#›</a:t>
            </a:fld>
            <a:endParaRPr lang="en-US"/>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798064" cy="51435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218" y="0"/>
            <a:ext cx="2571750" cy="5143500"/>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t="3035" b="22184"/>
          <a:stretch/>
        </p:blipFill>
        <p:spPr>
          <a:xfrm>
            <a:off x="5047488" y="1332611"/>
            <a:ext cx="4096512" cy="3610450"/>
          </a:xfrm>
          <a:prstGeom prst="rect">
            <a:avLst/>
          </a:prstGeom>
        </p:spPr>
      </p:pic>
      <p:pic>
        <p:nvPicPr>
          <p:cNvPr id="12" name="Picture 11">
            <a:extLst>
              <a:ext uri="{FF2B5EF4-FFF2-40B4-BE49-F238E27FC236}">
                <a16:creationId xmlns:a16="http://schemas.microsoft.com/office/drawing/2014/main" id="{6EA8D713-F6F3-4A40-B850-13DF91AE18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2798064" cy="5143500"/>
          </a:xfrm>
          <a:prstGeom prst="rect">
            <a:avLst/>
          </a:prstGeom>
        </p:spPr>
      </p:pic>
      <p:pic>
        <p:nvPicPr>
          <p:cNvPr id="13" name="Picture 12">
            <a:extLst>
              <a:ext uri="{FF2B5EF4-FFF2-40B4-BE49-F238E27FC236}">
                <a16:creationId xmlns:a16="http://schemas.microsoft.com/office/drawing/2014/main" id="{B3CADF56-7B99-BB46-9885-9817AC42E6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218" y="0"/>
            <a:ext cx="2571750" cy="5143500"/>
          </a:xfrm>
          <a:prstGeom prst="rect">
            <a:avLst/>
          </a:prstGeom>
        </p:spPr>
      </p:pic>
      <p:pic>
        <p:nvPicPr>
          <p:cNvPr id="14" name="Picture 13">
            <a:extLst>
              <a:ext uri="{FF2B5EF4-FFF2-40B4-BE49-F238E27FC236}">
                <a16:creationId xmlns:a16="http://schemas.microsoft.com/office/drawing/2014/main" id="{D9BE96C8-DD80-C84D-B461-AEADFA53739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035" b="22184"/>
          <a:stretch/>
        </p:blipFill>
        <p:spPr>
          <a:xfrm>
            <a:off x="5047488" y="1332611"/>
            <a:ext cx="4096512" cy="361045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07898" y="907542"/>
            <a:ext cx="3438144" cy="3328416"/>
          </a:xfrm>
          <a:prstGeom prst="rect">
            <a:avLst/>
          </a:prstGeom>
        </p:spPr>
      </p:pic>
    </p:spTree>
    <p:extLst>
      <p:ext uri="{BB962C8B-B14F-4D97-AF65-F5344CB8AC3E}">
        <p14:creationId xmlns:p14="http://schemas.microsoft.com/office/powerpoint/2010/main" val="158810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Moon_and_Mars_Title">
    <p:spTree>
      <p:nvGrpSpPr>
        <p:cNvPr id="1" name=""/>
        <p:cNvGrpSpPr/>
        <p:nvPr/>
      </p:nvGrpSpPr>
      <p:grpSpPr>
        <a:xfrm>
          <a:off x="0" y="0"/>
          <a:ext cx="0" cy="0"/>
          <a:chOff x="0" y="0"/>
          <a:chExt cx="0" cy="0"/>
        </a:xfrm>
      </p:grpSpPr>
      <p:sp>
        <p:nvSpPr>
          <p:cNvPr id="2" name="Title 1"/>
          <p:cNvSpPr>
            <a:spLocks noGrp="1"/>
          </p:cNvSpPr>
          <p:nvPr>
            <p:ph type="title"/>
          </p:nvPr>
        </p:nvSpPr>
        <p:spPr>
          <a:xfrm>
            <a:off x="4046042" y="317487"/>
            <a:ext cx="4846022" cy="1015124"/>
          </a:xfrm>
        </p:spPr>
        <p:txBody>
          <a:bodyPr>
            <a:noAutofit/>
          </a:bodyPr>
          <a:lstStyle>
            <a:lvl1pPr algn="r">
              <a:defRPr sz="3200" b="1">
                <a:solidFill>
                  <a:schemeClr val="accent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081D04-EBE0-9D46-AD02-D42CC4F78F3A}" type="datetimeFigureOut">
              <a:rPr lang="en-US" smtClean="0"/>
              <a:t>5/4/2025</a:t>
            </a:fld>
            <a:endParaRPr lang="en-US"/>
          </a:p>
        </p:txBody>
      </p:sp>
      <p:sp>
        <p:nvSpPr>
          <p:cNvPr id="5" name="Slide Number Placeholder 4"/>
          <p:cNvSpPr>
            <a:spLocks noGrp="1"/>
          </p:cNvSpPr>
          <p:nvPr>
            <p:ph type="sldNum" sz="quarter" idx="12"/>
          </p:nvPr>
        </p:nvSpPr>
        <p:spPr/>
        <p:txBody>
          <a:bodyPr/>
          <a:lstStyle/>
          <a:p>
            <a:fld id="{0AF55A35-7ED7-DD4F-85C9-98165BD8A662}" type="slidenum">
              <a:rPr lang="en-US" smtClean="0"/>
              <a:t>‹#›</a:t>
            </a:fld>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2798064" cy="514350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218" y="0"/>
            <a:ext cx="2571750" cy="5143500"/>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t="3035" b="22184"/>
          <a:stretch/>
        </p:blipFill>
        <p:spPr>
          <a:xfrm>
            <a:off x="5047488" y="1332611"/>
            <a:ext cx="4096512" cy="3610450"/>
          </a:xfrm>
          <a:prstGeom prst="rect">
            <a:avLst/>
          </a:prstGeom>
        </p:spPr>
      </p:pic>
      <p:pic>
        <p:nvPicPr>
          <p:cNvPr id="12" name="Picture 11">
            <a:extLst>
              <a:ext uri="{FF2B5EF4-FFF2-40B4-BE49-F238E27FC236}">
                <a16:creationId xmlns:a16="http://schemas.microsoft.com/office/drawing/2014/main" id="{6EA8D713-F6F3-4A40-B850-13DF91AE18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798064" cy="5143500"/>
          </a:xfrm>
          <a:prstGeom prst="rect">
            <a:avLst/>
          </a:prstGeom>
        </p:spPr>
      </p:pic>
      <p:pic>
        <p:nvPicPr>
          <p:cNvPr id="13" name="Picture 12">
            <a:extLst>
              <a:ext uri="{FF2B5EF4-FFF2-40B4-BE49-F238E27FC236}">
                <a16:creationId xmlns:a16="http://schemas.microsoft.com/office/drawing/2014/main" id="{B3CADF56-7B99-BB46-9885-9817AC42E6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218" y="0"/>
            <a:ext cx="2571750" cy="5143500"/>
          </a:xfrm>
          <a:prstGeom prst="rect">
            <a:avLst/>
          </a:prstGeom>
        </p:spPr>
      </p:pic>
      <p:pic>
        <p:nvPicPr>
          <p:cNvPr id="14" name="Picture 13">
            <a:extLst>
              <a:ext uri="{FF2B5EF4-FFF2-40B4-BE49-F238E27FC236}">
                <a16:creationId xmlns:a16="http://schemas.microsoft.com/office/drawing/2014/main" id="{D9BE96C8-DD80-C84D-B461-AEADFA5373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035" b="22184"/>
          <a:stretch/>
        </p:blipFill>
        <p:spPr>
          <a:xfrm>
            <a:off x="5047488" y="1332611"/>
            <a:ext cx="4096512" cy="3610450"/>
          </a:xfrm>
          <a:prstGeom prst="rect">
            <a:avLst/>
          </a:prstGeom>
        </p:spPr>
      </p:pic>
      <p:pic>
        <p:nvPicPr>
          <p:cNvPr id="15" name="Picture 14">
            <a:extLst>
              <a:ext uri="{FF2B5EF4-FFF2-40B4-BE49-F238E27FC236}">
                <a16:creationId xmlns:a16="http://schemas.microsoft.com/office/drawing/2014/main" id="{093E1942-0A27-D946-BAEA-F3F0FCB551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3254" y="1114847"/>
            <a:ext cx="2778424" cy="2778424"/>
          </a:xfrm>
          <a:prstGeom prst="rect">
            <a:avLst/>
          </a:prstGeom>
        </p:spPr>
      </p:pic>
      <p:pic>
        <p:nvPicPr>
          <p:cNvPr id="17" name="Picture 16">
            <a:extLst>
              <a:ext uri="{FF2B5EF4-FFF2-40B4-BE49-F238E27FC236}">
                <a16:creationId xmlns:a16="http://schemas.microsoft.com/office/drawing/2014/main" id="{C85EDD91-317B-4A58-847C-130FC37FBF41}"/>
              </a:ext>
            </a:extLst>
          </p:cNvPr>
          <p:cNvPicPr>
            <a:picLocks noChangeAspect="1"/>
          </p:cNvPicPr>
          <p:nvPr userDrawn="1"/>
        </p:nvPicPr>
        <p:blipFill rotWithShape="1">
          <a:blip r:embed="rId7">
            <a:extLst>
              <a:ext uri="{28A0092B-C50C-407E-A947-70E740481C1C}">
                <a14:useLocalDpi xmlns:a14="http://schemas.microsoft.com/office/drawing/2010/main"/>
              </a:ext>
            </a:extLst>
          </a:blip>
          <a:srcRect l="21048"/>
          <a:stretch/>
        </p:blipFill>
        <p:spPr>
          <a:xfrm>
            <a:off x="0" y="-91886"/>
            <a:ext cx="1304837" cy="1599967"/>
          </a:xfrm>
          <a:prstGeom prst="rect">
            <a:avLst/>
          </a:prstGeom>
        </p:spPr>
      </p:pic>
    </p:spTree>
    <p:extLst>
      <p:ext uri="{BB962C8B-B14F-4D97-AF65-F5344CB8AC3E}">
        <p14:creationId xmlns:p14="http://schemas.microsoft.com/office/powerpoint/2010/main" val="178402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Mars_and_Moon_Tit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93E1942-0A27-D946-BAEA-F3F0FCB551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254" y="1114847"/>
            <a:ext cx="2778424" cy="2778424"/>
          </a:xfrm>
          <a:prstGeom prst="rect">
            <a:avLst/>
          </a:prstGeom>
        </p:spPr>
      </p:pic>
      <p:sp>
        <p:nvSpPr>
          <p:cNvPr id="2" name="Title 1"/>
          <p:cNvSpPr>
            <a:spLocks noGrp="1"/>
          </p:cNvSpPr>
          <p:nvPr>
            <p:ph type="title"/>
          </p:nvPr>
        </p:nvSpPr>
        <p:spPr>
          <a:xfrm>
            <a:off x="4046042" y="317487"/>
            <a:ext cx="4846022" cy="1015124"/>
          </a:xfrm>
        </p:spPr>
        <p:txBody>
          <a:bodyPr>
            <a:noAutofit/>
          </a:bodyPr>
          <a:lstStyle>
            <a:lvl1pPr algn="r">
              <a:defRPr sz="3200" b="1">
                <a:solidFill>
                  <a:schemeClr val="accent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081D04-EBE0-9D46-AD02-D42CC4F78F3A}" type="datetimeFigureOut">
              <a:rPr lang="en-US" smtClean="0"/>
              <a:t>5/4/2025</a:t>
            </a:fld>
            <a:endParaRPr lang="en-US"/>
          </a:p>
        </p:txBody>
      </p:sp>
      <p:sp>
        <p:nvSpPr>
          <p:cNvPr id="5" name="Slide Number Placeholder 4"/>
          <p:cNvSpPr>
            <a:spLocks noGrp="1"/>
          </p:cNvSpPr>
          <p:nvPr>
            <p:ph type="sldNum" sz="quarter" idx="12"/>
          </p:nvPr>
        </p:nvSpPr>
        <p:spPr/>
        <p:txBody>
          <a:bodyPr/>
          <a:lstStyle/>
          <a:p>
            <a:fld id="{0AF55A35-7ED7-DD4F-85C9-98165BD8A662}" type="slidenum">
              <a:rPr lang="en-US" smtClean="0"/>
              <a:t>‹#›</a:t>
            </a:fld>
            <a:endParaRPr lang="en-US"/>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798064" cy="51435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218" y="0"/>
            <a:ext cx="2571750" cy="5143500"/>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t="3035" b="22184"/>
          <a:stretch/>
        </p:blipFill>
        <p:spPr>
          <a:xfrm>
            <a:off x="5047488" y="1332611"/>
            <a:ext cx="4096512" cy="3610450"/>
          </a:xfrm>
          <a:prstGeom prst="rect">
            <a:avLst/>
          </a:prstGeom>
        </p:spPr>
      </p:pic>
      <p:pic>
        <p:nvPicPr>
          <p:cNvPr id="12" name="Picture 11">
            <a:extLst>
              <a:ext uri="{FF2B5EF4-FFF2-40B4-BE49-F238E27FC236}">
                <a16:creationId xmlns:a16="http://schemas.microsoft.com/office/drawing/2014/main" id="{6EA8D713-F6F3-4A40-B850-13DF91AE18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2798064" cy="5143500"/>
          </a:xfrm>
          <a:prstGeom prst="rect">
            <a:avLst/>
          </a:prstGeom>
        </p:spPr>
      </p:pic>
      <p:pic>
        <p:nvPicPr>
          <p:cNvPr id="13" name="Picture 12">
            <a:extLst>
              <a:ext uri="{FF2B5EF4-FFF2-40B4-BE49-F238E27FC236}">
                <a16:creationId xmlns:a16="http://schemas.microsoft.com/office/drawing/2014/main" id="{B3CADF56-7B99-BB46-9885-9817AC42E6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218" y="0"/>
            <a:ext cx="2571750" cy="5143500"/>
          </a:xfrm>
          <a:prstGeom prst="rect">
            <a:avLst/>
          </a:prstGeom>
        </p:spPr>
      </p:pic>
      <p:pic>
        <p:nvPicPr>
          <p:cNvPr id="14" name="Picture 13">
            <a:extLst>
              <a:ext uri="{FF2B5EF4-FFF2-40B4-BE49-F238E27FC236}">
                <a16:creationId xmlns:a16="http://schemas.microsoft.com/office/drawing/2014/main" id="{D9BE96C8-DD80-C84D-B461-AEADFA53739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035" b="22184"/>
          <a:stretch/>
        </p:blipFill>
        <p:spPr>
          <a:xfrm>
            <a:off x="5047488" y="1332611"/>
            <a:ext cx="4096512" cy="361045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07898" y="907542"/>
            <a:ext cx="3438144" cy="3328416"/>
          </a:xfrm>
          <a:prstGeom prst="rect">
            <a:avLst/>
          </a:prstGeom>
        </p:spPr>
      </p:pic>
      <p:pic>
        <p:nvPicPr>
          <p:cNvPr id="16" name="Picture 15">
            <a:extLst>
              <a:ext uri="{FF2B5EF4-FFF2-40B4-BE49-F238E27FC236}">
                <a16:creationId xmlns:a16="http://schemas.microsoft.com/office/drawing/2014/main" id="{E44B2010-89A4-48EF-9F11-D384E16199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799"/>
          <a:stretch/>
        </p:blipFill>
        <p:spPr>
          <a:xfrm>
            <a:off x="0" y="12122"/>
            <a:ext cx="1138271" cy="1320489"/>
          </a:xfrm>
          <a:prstGeom prst="rect">
            <a:avLst/>
          </a:prstGeom>
        </p:spPr>
      </p:pic>
    </p:spTree>
    <p:extLst>
      <p:ext uri="{BB962C8B-B14F-4D97-AF65-F5344CB8AC3E}">
        <p14:creationId xmlns:p14="http://schemas.microsoft.com/office/powerpoint/2010/main" val="72479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016" y="3182964"/>
            <a:ext cx="9456744" cy="2462694"/>
          </a:xfrm>
          <a:prstGeom prst="rect">
            <a:avLst/>
          </a:prstGeom>
        </p:spPr>
      </p:pic>
      <p:sp>
        <p:nvSpPr>
          <p:cNvPr id="9" name="Content Placeholder 8"/>
          <p:cNvSpPr>
            <a:spLocks noGrp="1"/>
          </p:cNvSpPr>
          <p:nvPr>
            <p:ph sz="quarter" idx="14"/>
          </p:nvPr>
        </p:nvSpPr>
        <p:spPr>
          <a:xfrm>
            <a:off x="0" y="1"/>
            <a:ext cx="9144000" cy="4049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4081D04-EBE0-9D46-AD02-D42CC4F78F3A}" type="datetimeFigureOut">
              <a:rPr lang="en-US" smtClean="0"/>
              <a:t>5/4/2025</a:t>
            </a:fld>
            <a:endParaRPr lang="en-US"/>
          </a:p>
        </p:txBody>
      </p:sp>
      <p:sp>
        <p:nvSpPr>
          <p:cNvPr id="4" name="Slide Number Placeholder 3"/>
          <p:cNvSpPr>
            <a:spLocks noGrp="1"/>
          </p:cNvSpPr>
          <p:nvPr>
            <p:ph type="sldNum" sz="quarter" idx="12"/>
          </p:nvPr>
        </p:nvSpPr>
        <p:spPr/>
        <p:txBody>
          <a:bodyPr/>
          <a:lstStyle/>
          <a:p>
            <a:fld id="{0AF55A35-7ED7-DD4F-85C9-98165BD8A662}" type="slidenum">
              <a:rPr lang="en-US" smtClean="0"/>
              <a:t>‹#›</a:t>
            </a:fld>
            <a:endParaRPr lang="en-US"/>
          </a:p>
        </p:txBody>
      </p:sp>
      <p:sp>
        <p:nvSpPr>
          <p:cNvPr id="8" name="Title 1">
            <a:extLst>
              <a:ext uri="{FF2B5EF4-FFF2-40B4-BE49-F238E27FC236}">
                <a16:creationId xmlns:a16="http://schemas.microsoft.com/office/drawing/2014/main" id="{E973E332-70E6-4506-B804-BA372AD98C59}"/>
              </a:ext>
            </a:extLst>
          </p:cNvPr>
          <p:cNvSpPr>
            <a:spLocks noGrp="1"/>
          </p:cNvSpPr>
          <p:nvPr>
            <p:ph type="title"/>
          </p:nvPr>
        </p:nvSpPr>
        <p:spPr>
          <a:xfrm>
            <a:off x="2590800" y="4160461"/>
            <a:ext cx="6223597" cy="606803"/>
          </a:xfrm>
        </p:spPr>
        <p:txBody>
          <a:bodyPr/>
          <a:lstStyle>
            <a:lvl1pPr marL="0" marR="0" indent="0" algn="r" defTabSz="457189" rtl="0" eaLnBrk="1" fontAlgn="auto" latinLnBrk="0" hangingPunct="1">
              <a:lnSpc>
                <a:spcPct val="100000"/>
              </a:lnSpc>
              <a:spcBef>
                <a:spcPct val="0"/>
              </a:spcBef>
              <a:spcAft>
                <a:spcPts val="0"/>
              </a:spcAft>
              <a:buClrTx/>
              <a:buSzTx/>
              <a:buFontTx/>
              <a:buNone/>
              <a:tabLst/>
              <a:defRPr lang="en-US" sz="3000" b="1" kern="1200" dirty="0" smtClean="0">
                <a:solidFill>
                  <a:schemeClr val="bg1"/>
                </a:solidFill>
                <a:latin typeface="+mj-lt"/>
                <a:ea typeface="+mj-ea"/>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38877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0800" y="205979"/>
            <a:ext cx="6096000" cy="857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758953" y="1200151"/>
            <a:ext cx="4927849"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05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4081D04-EBE0-9D46-AD02-D42CC4F78F3A}" type="datetimeFigureOut">
              <a:rPr lang="en-US" smtClean="0"/>
              <a:t>5/4/2025</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AF55A35-7ED7-DD4F-85C9-98165BD8A662}" type="slidenum">
              <a:rPr lang="en-US" smtClean="0"/>
              <a:t>‹#›</a:t>
            </a:fld>
            <a:endParaRPr lang="en-US"/>
          </a:p>
        </p:txBody>
      </p:sp>
    </p:spTree>
    <p:extLst>
      <p:ext uri="{BB962C8B-B14F-4D97-AF65-F5344CB8AC3E}">
        <p14:creationId xmlns:p14="http://schemas.microsoft.com/office/powerpoint/2010/main" val="179522504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30" r:id="rId6"/>
    <p:sldLayoutId id="2147483831" r:id="rId7"/>
    <p:sldLayoutId id="2147483829" r:id="rId8"/>
    <p:sldLayoutId id="2147483825" r:id="rId9"/>
    <p:sldLayoutId id="2147483826" r:id="rId10"/>
    <p:sldLayoutId id="2147483827" r:id="rId11"/>
    <p:sldLayoutId id="214748382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457189" rtl="0" eaLnBrk="1" latinLnBrk="0" hangingPunct="1">
        <a:spcBef>
          <a:spcPct val="0"/>
        </a:spcBef>
        <a:buNone/>
        <a:defRPr sz="3600" b="1" kern="1200">
          <a:solidFill>
            <a:schemeClr val="accent1"/>
          </a:solidFill>
          <a:latin typeface="+mj-lt"/>
          <a:ea typeface="+mj-ea"/>
          <a:cs typeface="+mj-cs"/>
        </a:defRPr>
      </a:lvl1pPr>
    </p:titleStyle>
    <p:bodyStyle>
      <a:lvl1pPr marL="342891" indent="-342891" algn="l" defTabSz="457189" rtl="0" eaLnBrk="1" latinLnBrk="0" hangingPunct="1">
        <a:spcBef>
          <a:spcPct val="20000"/>
        </a:spcBef>
        <a:buFont typeface="Arial"/>
        <a:buChar char="•"/>
        <a:defRPr sz="2800" kern="1200">
          <a:solidFill>
            <a:srgbClr val="000000"/>
          </a:solidFill>
          <a:latin typeface="+mn-lt"/>
          <a:ea typeface="+mn-ea"/>
          <a:cs typeface="+mn-cs"/>
        </a:defRPr>
      </a:lvl1pPr>
      <a:lvl2pPr marL="742932" indent="-285744" algn="l" defTabSz="457189" rtl="0" eaLnBrk="1" latinLnBrk="0" hangingPunct="1">
        <a:spcBef>
          <a:spcPct val="20000"/>
        </a:spcBef>
        <a:buFont typeface="Arial"/>
        <a:buChar char="–"/>
        <a:defRPr sz="2400" kern="1200">
          <a:solidFill>
            <a:srgbClr val="000000"/>
          </a:solidFill>
          <a:latin typeface="+mn-lt"/>
          <a:ea typeface="+mn-ea"/>
          <a:cs typeface="+mn-cs"/>
        </a:defRPr>
      </a:lvl2pPr>
      <a:lvl3pPr marL="1142971" indent="-228594" algn="l" defTabSz="457189" rtl="0" eaLnBrk="1" latinLnBrk="0" hangingPunct="1">
        <a:spcBef>
          <a:spcPct val="20000"/>
        </a:spcBef>
        <a:buFont typeface="Arial"/>
        <a:buChar char="•"/>
        <a:defRPr sz="2000" kern="1200">
          <a:solidFill>
            <a:srgbClr val="000000"/>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rgbClr val="000000"/>
          </a:solidFill>
          <a:latin typeface="+mn-lt"/>
          <a:ea typeface="+mn-ea"/>
          <a:cs typeface="+mn-cs"/>
        </a:defRPr>
      </a:lvl4pPr>
      <a:lvl5pPr marL="2057349" indent="-228594" algn="l" defTabSz="457189" rtl="0" eaLnBrk="1" latinLnBrk="0" hangingPunct="1">
        <a:spcBef>
          <a:spcPct val="20000"/>
        </a:spcBef>
        <a:buFont typeface="Arial"/>
        <a:buChar char="»"/>
        <a:defRPr sz="1800" kern="1200">
          <a:solidFill>
            <a:srgbClr val="000000"/>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6.jpg"/><Relationship Id="rId7"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42.jp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jpeg"/><Relationship Id="rId7"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hyperlink" Target="mailto:erin.g.hayward@nasa.gov" TargetMode="External"/><Relationship Id="rId4" Type="http://schemas.openxmlformats.org/officeDocument/2006/relationships/hyperlink" Target="mailto:todd.schneider@nas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9.tif"/></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4028-CEC0-A348-85E7-BFC9D99E6D9C}"/>
              </a:ext>
            </a:extLst>
          </p:cNvPr>
          <p:cNvSpPr>
            <a:spLocks noGrp="1"/>
          </p:cNvSpPr>
          <p:nvPr>
            <p:ph type="title"/>
          </p:nvPr>
        </p:nvSpPr>
        <p:spPr>
          <a:xfrm>
            <a:off x="97448" y="859693"/>
            <a:ext cx="3738395" cy="1730300"/>
          </a:xfrm>
        </p:spPr>
        <p:txBody>
          <a:bodyPr/>
          <a:lstStyle/>
          <a:p>
            <a:r>
              <a:rPr lang="en-US" sz="2400" b="0" i="0" dirty="0">
                <a:solidFill>
                  <a:srgbClr val="FFFFFF"/>
                </a:solidFill>
                <a:effectLst/>
                <a:latin typeface="Verdana" panose="020B0604030504040204" pitchFamily="34" charset="0"/>
                <a:ea typeface="Verdana" panose="020B0604030504040204" pitchFamily="34" charset="0"/>
              </a:rPr>
              <a:t>Planetary Surface Environment Testing: The Evolution of PLANET</a:t>
            </a:r>
            <a:endParaRPr lang="en-US" sz="1600" dirty="0">
              <a:latin typeface="Verdana" panose="020B0604030504040204" pitchFamily="34" charset="0"/>
              <a:ea typeface="Verdana" panose="020B0604030504040204" pitchFamily="34" charset="0"/>
            </a:endParaRPr>
          </a:p>
        </p:txBody>
      </p:sp>
      <p:sp>
        <p:nvSpPr>
          <p:cNvPr id="4" name="Text Placeholder 3">
            <a:extLst>
              <a:ext uri="{FF2B5EF4-FFF2-40B4-BE49-F238E27FC236}">
                <a16:creationId xmlns:a16="http://schemas.microsoft.com/office/drawing/2014/main" id="{352B5847-B039-084B-84EF-A54E256788E7}"/>
              </a:ext>
            </a:extLst>
          </p:cNvPr>
          <p:cNvSpPr>
            <a:spLocks noGrp="1"/>
          </p:cNvSpPr>
          <p:nvPr>
            <p:ph type="body" sz="quarter" idx="14"/>
          </p:nvPr>
        </p:nvSpPr>
        <p:spPr>
          <a:xfrm>
            <a:off x="144584" y="3883439"/>
            <a:ext cx="4319043" cy="1077479"/>
          </a:xfrm>
        </p:spPr>
        <p:txBody>
          <a:bodyPr>
            <a:normAutofit fontScale="85000" lnSpcReduction="10000"/>
          </a:bodyPr>
          <a:lstStyle/>
          <a:p>
            <a:r>
              <a:rPr lang="en-US" b="1" dirty="0">
                <a:latin typeface="Verdana" panose="020B0604030504040204" pitchFamily="34" charset="0"/>
                <a:ea typeface="Verdana" panose="020B0604030504040204" pitchFamily="34" charset="0"/>
              </a:rPr>
              <a:t>Applied Space Environments Conference</a:t>
            </a:r>
          </a:p>
          <a:p>
            <a:r>
              <a:rPr lang="en-US" dirty="0">
                <a:latin typeface="Verdana" panose="020B0604030504040204" pitchFamily="34" charset="0"/>
                <a:ea typeface="Verdana" panose="020B0604030504040204" pitchFamily="34" charset="0"/>
              </a:rPr>
              <a:t>ASEC 2025</a:t>
            </a:r>
          </a:p>
          <a:p>
            <a:r>
              <a:rPr lang="en-US" dirty="0">
                <a:latin typeface="Verdana" panose="020B0604030504040204" pitchFamily="34" charset="0"/>
                <a:ea typeface="Verdana" panose="020B0604030504040204" pitchFamily="34" charset="0"/>
              </a:rPr>
              <a:t>League City, Texas</a:t>
            </a:r>
          </a:p>
          <a:p>
            <a:r>
              <a:rPr lang="en-US" dirty="0">
                <a:latin typeface="Verdana" panose="020B0604030504040204" pitchFamily="34" charset="0"/>
                <a:ea typeface="Verdana" panose="020B0604030504040204" pitchFamily="34" charset="0"/>
              </a:rPr>
              <a:t>May 8, 2025</a:t>
            </a:r>
          </a:p>
        </p:txBody>
      </p:sp>
      <p:sp>
        <p:nvSpPr>
          <p:cNvPr id="7" name="Text Placeholder 3">
            <a:extLst>
              <a:ext uri="{FF2B5EF4-FFF2-40B4-BE49-F238E27FC236}">
                <a16:creationId xmlns:a16="http://schemas.microsoft.com/office/drawing/2014/main" id="{ABB808B5-DF26-40D7-9C27-6DEBBD7F4AAA}"/>
              </a:ext>
            </a:extLst>
          </p:cNvPr>
          <p:cNvSpPr txBox="1">
            <a:spLocks/>
          </p:cNvSpPr>
          <p:nvPr/>
        </p:nvSpPr>
        <p:spPr>
          <a:xfrm>
            <a:off x="144583" y="2815472"/>
            <a:ext cx="3691259" cy="903088"/>
          </a:xfrm>
          <a:prstGeom prst="rect">
            <a:avLst/>
          </a:prstGeom>
        </p:spPr>
        <p:txBody>
          <a:bodyPr vert="horz" lIns="91440" tIns="45720" rIns="91440" bIns="45720" rtlCol="0">
            <a:normAutofit fontScale="92500"/>
          </a:bodyPr>
          <a:lstStyle>
            <a:lvl1pPr marL="0" indent="0" algn="l" defTabSz="457189" rtl="0" eaLnBrk="1" latinLnBrk="0" hangingPunct="1">
              <a:spcBef>
                <a:spcPct val="20000"/>
              </a:spcBef>
              <a:buFont typeface="Arial"/>
              <a:buNone/>
              <a:defRPr sz="1600" kern="1200">
                <a:solidFill>
                  <a:srgbClr val="FFFFFF"/>
                </a:solidFill>
                <a:latin typeface="Arial"/>
                <a:ea typeface="+mn-ea"/>
                <a:cs typeface="Arial"/>
              </a:defRPr>
            </a:lvl1pPr>
            <a:lvl2pPr marL="742932" indent="-285744" algn="l" defTabSz="457189" rtl="0" eaLnBrk="1" latinLnBrk="0" hangingPunct="1">
              <a:spcBef>
                <a:spcPct val="20000"/>
              </a:spcBef>
              <a:buFont typeface="Arial"/>
              <a:buChar char="–"/>
              <a:defRPr sz="2400" kern="1200">
                <a:solidFill>
                  <a:srgbClr val="000000"/>
                </a:solidFill>
                <a:latin typeface="+mn-lt"/>
                <a:ea typeface="+mn-ea"/>
                <a:cs typeface="+mn-cs"/>
              </a:defRPr>
            </a:lvl2pPr>
            <a:lvl3pPr marL="1142971" indent="-228594" algn="l" defTabSz="457189" rtl="0" eaLnBrk="1" latinLnBrk="0" hangingPunct="1">
              <a:spcBef>
                <a:spcPct val="20000"/>
              </a:spcBef>
              <a:buFont typeface="Arial"/>
              <a:buChar char="•"/>
              <a:defRPr sz="2000" kern="1200">
                <a:solidFill>
                  <a:srgbClr val="000000"/>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rgbClr val="000000"/>
                </a:solidFill>
                <a:latin typeface="+mn-lt"/>
                <a:ea typeface="+mn-ea"/>
                <a:cs typeface="+mn-cs"/>
              </a:defRPr>
            </a:lvl4pPr>
            <a:lvl5pPr marL="2057349" indent="-228594" algn="l" defTabSz="457189" rtl="0" eaLnBrk="1" latinLnBrk="0" hangingPunct="1">
              <a:spcBef>
                <a:spcPct val="20000"/>
              </a:spcBef>
              <a:buFont typeface="Arial"/>
              <a:buChar char="»"/>
              <a:defRPr sz="1800" kern="1200">
                <a:solidFill>
                  <a:srgbClr val="000000"/>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NASA</a:t>
            </a:r>
          </a:p>
          <a:p>
            <a:r>
              <a:rPr lang="en-US" dirty="0">
                <a:latin typeface="Verdana" panose="020B0604030504040204" pitchFamily="34" charset="0"/>
                <a:ea typeface="Verdana" panose="020B0604030504040204" pitchFamily="34" charset="0"/>
              </a:rPr>
              <a:t>Marshall Space Flight Center (MSFC)</a:t>
            </a:r>
          </a:p>
          <a:p>
            <a:r>
              <a:rPr lang="en-US" dirty="0">
                <a:latin typeface="Verdana" panose="020B0604030504040204" pitchFamily="34" charset="0"/>
                <a:ea typeface="Verdana" panose="020B0604030504040204" pitchFamily="34" charset="0"/>
              </a:rPr>
              <a:t>Space Environmental Effects Team</a:t>
            </a:r>
          </a:p>
        </p:txBody>
      </p:sp>
      <p:sp>
        <p:nvSpPr>
          <p:cNvPr id="9" name="Text Placeholder 3">
            <a:extLst>
              <a:ext uri="{FF2B5EF4-FFF2-40B4-BE49-F238E27FC236}">
                <a16:creationId xmlns:a16="http://schemas.microsoft.com/office/drawing/2014/main" id="{E431ABA7-6A11-7FF5-1D79-C72FAF5414C8}"/>
              </a:ext>
            </a:extLst>
          </p:cNvPr>
          <p:cNvSpPr txBox="1">
            <a:spLocks/>
          </p:cNvSpPr>
          <p:nvPr/>
        </p:nvSpPr>
        <p:spPr>
          <a:xfrm>
            <a:off x="5220104" y="617143"/>
            <a:ext cx="2115415" cy="2215400"/>
          </a:xfrm>
          <a:prstGeom prst="rect">
            <a:avLst/>
          </a:prstGeom>
        </p:spPr>
        <p:txBody>
          <a:bodyPr vert="horz" lIns="91440" tIns="45720" rIns="91440" bIns="45720" rtlCol="0">
            <a:normAutofit/>
          </a:bodyPr>
          <a:lstStyle>
            <a:lvl1pPr marL="0" indent="0" algn="l" defTabSz="457189" rtl="0" eaLnBrk="1" latinLnBrk="0" hangingPunct="1">
              <a:spcBef>
                <a:spcPct val="20000"/>
              </a:spcBef>
              <a:buFont typeface="Arial"/>
              <a:buNone/>
              <a:defRPr sz="1600" kern="1200">
                <a:solidFill>
                  <a:srgbClr val="FFFFFF"/>
                </a:solidFill>
                <a:latin typeface="Arial"/>
                <a:ea typeface="+mn-ea"/>
                <a:cs typeface="Arial"/>
              </a:defRPr>
            </a:lvl1pPr>
            <a:lvl2pPr marL="742932" indent="-285744" algn="l" defTabSz="457189" rtl="0" eaLnBrk="1" latinLnBrk="0" hangingPunct="1">
              <a:spcBef>
                <a:spcPct val="20000"/>
              </a:spcBef>
              <a:buFont typeface="Arial"/>
              <a:buChar char="–"/>
              <a:defRPr sz="2400" kern="1200">
                <a:solidFill>
                  <a:srgbClr val="000000"/>
                </a:solidFill>
                <a:latin typeface="+mn-lt"/>
                <a:ea typeface="+mn-ea"/>
                <a:cs typeface="+mn-cs"/>
              </a:defRPr>
            </a:lvl2pPr>
            <a:lvl3pPr marL="1142971" indent="-228594" algn="l" defTabSz="457189" rtl="0" eaLnBrk="1" latinLnBrk="0" hangingPunct="1">
              <a:spcBef>
                <a:spcPct val="20000"/>
              </a:spcBef>
              <a:buFont typeface="Arial"/>
              <a:buChar char="•"/>
              <a:defRPr sz="2000" kern="1200">
                <a:solidFill>
                  <a:srgbClr val="000000"/>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rgbClr val="000000"/>
                </a:solidFill>
                <a:latin typeface="+mn-lt"/>
                <a:ea typeface="+mn-ea"/>
                <a:cs typeface="+mn-cs"/>
              </a:defRPr>
            </a:lvl4pPr>
            <a:lvl5pPr marL="2057349" indent="-228594" algn="l" defTabSz="457189" rtl="0" eaLnBrk="1" latinLnBrk="0" hangingPunct="1">
              <a:spcBef>
                <a:spcPct val="20000"/>
              </a:spcBef>
              <a:buFont typeface="Arial"/>
              <a:buChar char="»"/>
              <a:defRPr sz="1800" kern="1200">
                <a:solidFill>
                  <a:srgbClr val="000000"/>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i="1" dirty="0">
                <a:solidFill>
                  <a:schemeClr val="accent1">
                    <a:lumMod val="50000"/>
                    <a:lumOff val="50000"/>
                  </a:schemeClr>
                </a:solidFill>
                <a:latin typeface="Verdana" panose="020B0604030504040204" pitchFamily="34" charset="0"/>
                <a:ea typeface="Verdana" panose="020B0604030504040204" pitchFamily="34" charset="0"/>
              </a:rPr>
              <a:t>MSFC Team:  </a:t>
            </a:r>
          </a:p>
          <a:p>
            <a:r>
              <a:rPr lang="en-US" dirty="0">
                <a:solidFill>
                  <a:schemeClr val="accent1">
                    <a:lumMod val="50000"/>
                    <a:lumOff val="50000"/>
                  </a:schemeClr>
                </a:solidFill>
                <a:latin typeface="Verdana" panose="020B0604030504040204" pitchFamily="34" charset="0"/>
                <a:ea typeface="Verdana" panose="020B0604030504040204" pitchFamily="34" charset="0"/>
              </a:rPr>
              <a:t>Todd A. Schneider, </a:t>
            </a:r>
          </a:p>
          <a:p>
            <a:r>
              <a:rPr lang="en-US" dirty="0">
                <a:solidFill>
                  <a:schemeClr val="accent1">
                    <a:lumMod val="50000"/>
                    <a:lumOff val="50000"/>
                  </a:schemeClr>
                </a:solidFill>
                <a:latin typeface="Verdana" panose="020B0604030504040204" pitchFamily="34" charset="0"/>
                <a:ea typeface="Verdana" panose="020B0604030504040204" pitchFamily="34" charset="0"/>
              </a:rPr>
              <a:t>Erin G. Hayward, </a:t>
            </a:r>
          </a:p>
          <a:p>
            <a:r>
              <a:rPr lang="en-US" dirty="0">
                <a:solidFill>
                  <a:schemeClr val="accent1">
                    <a:lumMod val="50000"/>
                    <a:lumOff val="50000"/>
                  </a:schemeClr>
                </a:solidFill>
                <a:latin typeface="Verdana" panose="020B0604030504040204" pitchFamily="34" charset="0"/>
                <a:ea typeface="Verdana" panose="020B0604030504040204" pitchFamily="34" charset="0"/>
              </a:rPr>
              <a:t>Patrick Lynn, </a:t>
            </a:r>
          </a:p>
          <a:p>
            <a:r>
              <a:rPr lang="en-US" dirty="0">
                <a:solidFill>
                  <a:schemeClr val="accent1">
                    <a:lumMod val="50000"/>
                    <a:lumOff val="50000"/>
                  </a:schemeClr>
                </a:solidFill>
                <a:latin typeface="Verdana" panose="020B0604030504040204" pitchFamily="34" charset="0"/>
                <a:ea typeface="Verdana" panose="020B0604030504040204" pitchFamily="34" charset="0"/>
              </a:rPr>
              <a:t>Jason A. Vaughn, </a:t>
            </a:r>
          </a:p>
          <a:p>
            <a:r>
              <a:rPr lang="en-US" dirty="0">
                <a:solidFill>
                  <a:schemeClr val="accent1">
                    <a:lumMod val="50000"/>
                    <a:lumOff val="50000"/>
                  </a:schemeClr>
                </a:solidFill>
                <a:latin typeface="Verdana" panose="020B0604030504040204" pitchFamily="34" charset="0"/>
                <a:ea typeface="Verdana" panose="020B0604030504040204" pitchFamily="34" charset="0"/>
              </a:rPr>
              <a:t>Peter F. Bertone, &amp;</a:t>
            </a:r>
          </a:p>
          <a:p>
            <a:r>
              <a:rPr lang="en-US" dirty="0">
                <a:solidFill>
                  <a:schemeClr val="accent1">
                    <a:lumMod val="50000"/>
                    <a:lumOff val="50000"/>
                  </a:schemeClr>
                </a:solidFill>
                <a:latin typeface="Verdana" panose="020B0604030504040204" pitchFamily="34" charset="0"/>
                <a:ea typeface="Verdana" panose="020B0604030504040204" pitchFamily="34" charset="0"/>
              </a:rPr>
              <a:t>Mary K. Nehls</a:t>
            </a:r>
          </a:p>
        </p:txBody>
      </p:sp>
    </p:spTree>
    <p:extLst>
      <p:ext uri="{BB962C8B-B14F-4D97-AF65-F5344CB8AC3E}">
        <p14:creationId xmlns:p14="http://schemas.microsoft.com/office/powerpoint/2010/main" val="356134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66F18D-572E-482A-ACA3-163E0E11E096}"/>
              </a:ext>
            </a:extLst>
          </p:cNvPr>
          <p:cNvSpPr/>
          <p:nvPr/>
        </p:nvSpPr>
        <p:spPr>
          <a:xfrm>
            <a:off x="0" y="4060478"/>
            <a:ext cx="9144000" cy="857250"/>
          </a:xfrm>
          <a:prstGeom prst="rect">
            <a:avLst/>
          </a:prstGeom>
          <a:gradFill flip="none" rotWithShape="1">
            <a:gsLst>
              <a:gs pos="0">
                <a:schemeClr val="accent6">
                  <a:lumMod val="67000"/>
                </a:schemeClr>
              </a:gs>
              <a:gs pos="48000">
                <a:schemeClr val="accent6">
                  <a:lumMod val="97000"/>
                  <a:lumOff val="3000"/>
                </a:schemeClr>
              </a:gs>
              <a:gs pos="100000">
                <a:srgbClr val="0194EF">
                  <a:alpha val="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F76AC1B-CC24-46A0-9B04-EBD1AC838E1D}"/>
              </a:ext>
            </a:extLst>
          </p:cNvPr>
          <p:cNvSpPr/>
          <p:nvPr/>
        </p:nvSpPr>
        <p:spPr>
          <a:xfrm>
            <a:off x="0" y="4134548"/>
            <a:ext cx="9144000" cy="706967"/>
          </a:xfrm>
          <a:prstGeom prst="rect">
            <a:avLst/>
          </a:prstGeom>
          <a:gradFill flip="none" rotWithShape="1">
            <a:gsLst>
              <a:gs pos="0">
                <a:schemeClr val="accent6">
                  <a:lumMod val="67000"/>
                </a:schemeClr>
              </a:gs>
              <a:gs pos="48000">
                <a:schemeClr val="accent6">
                  <a:lumMod val="97000"/>
                  <a:lumOff val="3000"/>
                </a:schemeClr>
              </a:gs>
              <a:gs pos="100000">
                <a:srgbClr val="0194EF"/>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DC8E1E-6874-4050-B036-75D1661116F0}"/>
              </a:ext>
            </a:extLst>
          </p:cNvPr>
          <p:cNvSpPr>
            <a:spLocks noGrp="1"/>
          </p:cNvSpPr>
          <p:nvPr>
            <p:ph type="title"/>
          </p:nvPr>
        </p:nvSpPr>
        <p:spPr>
          <a:xfrm>
            <a:off x="137879" y="4035238"/>
            <a:ext cx="7964501" cy="857250"/>
          </a:xfrm>
        </p:spPr>
        <p:txBody>
          <a:bodyPr/>
          <a:lstStyle/>
          <a:p>
            <a:r>
              <a:rPr lang="en-US" sz="2800" dirty="0"/>
              <a:t>Boots on Simulant</a:t>
            </a:r>
          </a:p>
        </p:txBody>
      </p:sp>
      <p:pic>
        <p:nvPicPr>
          <p:cNvPr id="3" name="Picture 2" descr="Icon&#10;&#10;Description automatically generated">
            <a:extLst>
              <a:ext uri="{FF2B5EF4-FFF2-40B4-BE49-F238E27FC236}">
                <a16:creationId xmlns:a16="http://schemas.microsoft.com/office/drawing/2014/main" id="{2FBD327A-4532-4493-9DA3-CA89ADA119C5}"/>
              </a:ext>
            </a:extLst>
          </p:cNvPr>
          <p:cNvPicPr>
            <a:picLocks noChangeAspect="1"/>
          </p:cNvPicPr>
          <p:nvPr/>
        </p:nvPicPr>
        <p:blipFill>
          <a:blip r:embed="rId3"/>
          <a:stretch>
            <a:fillRect/>
          </a:stretch>
        </p:blipFill>
        <p:spPr>
          <a:xfrm>
            <a:off x="8176114" y="4134547"/>
            <a:ext cx="855720" cy="706967"/>
          </a:xfrm>
          <a:prstGeom prst="rect">
            <a:avLst/>
          </a:prstGeom>
        </p:spPr>
      </p:pic>
      <p:sp>
        <p:nvSpPr>
          <p:cNvPr id="7" name="TextBox 6">
            <a:extLst>
              <a:ext uri="{FF2B5EF4-FFF2-40B4-BE49-F238E27FC236}">
                <a16:creationId xmlns:a16="http://schemas.microsoft.com/office/drawing/2014/main" id="{E0C83F1F-564D-3F50-A4B4-C5C094CFE325}"/>
              </a:ext>
            </a:extLst>
          </p:cNvPr>
          <p:cNvSpPr txBox="1"/>
          <p:nvPr/>
        </p:nvSpPr>
        <p:spPr>
          <a:xfrm>
            <a:off x="226672" y="3479150"/>
            <a:ext cx="8683744"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October 2024 demonstration test in PLANET </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Pump-down of 10kg (22 lbs.) of Highlands Simulant </a:t>
            </a:r>
          </a:p>
        </p:txBody>
      </p:sp>
      <p:pic>
        <p:nvPicPr>
          <p:cNvPr id="8" name="Picture 7">
            <a:extLst>
              <a:ext uri="{FF2B5EF4-FFF2-40B4-BE49-F238E27FC236}">
                <a16:creationId xmlns:a16="http://schemas.microsoft.com/office/drawing/2014/main" id="{61680F39-9466-52FF-C84D-02C765C37DA9}"/>
              </a:ext>
            </a:extLst>
          </p:cNvPr>
          <p:cNvPicPr>
            <a:picLocks noChangeAspect="1"/>
          </p:cNvPicPr>
          <p:nvPr/>
        </p:nvPicPr>
        <p:blipFill rotWithShape="1">
          <a:blip r:embed="rId4"/>
          <a:srcRect r="16889"/>
          <a:stretch/>
        </p:blipFill>
        <p:spPr>
          <a:xfrm rot="5400000">
            <a:off x="-305566" y="664782"/>
            <a:ext cx="3299740" cy="2235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AB66A188-D045-3A4A-6458-299635BCBAD2}"/>
              </a:ext>
            </a:extLst>
          </p:cNvPr>
          <p:cNvPicPr>
            <a:picLocks noChangeAspect="1"/>
          </p:cNvPicPr>
          <p:nvPr/>
        </p:nvPicPr>
        <p:blipFill rotWithShape="1">
          <a:blip r:embed="rId5"/>
          <a:srcRect t="16879"/>
          <a:stretch/>
        </p:blipFill>
        <p:spPr>
          <a:xfrm>
            <a:off x="3366346" y="132225"/>
            <a:ext cx="5293595" cy="3300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DA545F43-BD38-3A6A-DE66-1ACE55C8CF00}"/>
              </a:ext>
            </a:extLst>
          </p:cNvPr>
          <p:cNvPicPr>
            <a:picLocks noChangeAspect="1"/>
          </p:cNvPicPr>
          <p:nvPr/>
        </p:nvPicPr>
        <p:blipFill rotWithShape="1">
          <a:blip r:embed="rId6"/>
          <a:srcRect l="14487" t="17646" r="63551" b="27177"/>
          <a:stretch/>
        </p:blipFill>
        <p:spPr>
          <a:xfrm>
            <a:off x="226672" y="132544"/>
            <a:ext cx="844389" cy="119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581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66F18D-572E-482A-ACA3-163E0E11E096}"/>
              </a:ext>
            </a:extLst>
          </p:cNvPr>
          <p:cNvSpPr/>
          <p:nvPr/>
        </p:nvSpPr>
        <p:spPr>
          <a:xfrm>
            <a:off x="0" y="4060478"/>
            <a:ext cx="9144000" cy="857250"/>
          </a:xfrm>
          <a:prstGeom prst="rect">
            <a:avLst/>
          </a:prstGeom>
          <a:gradFill flip="none" rotWithShape="1">
            <a:gsLst>
              <a:gs pos="0">
                <a:schemeClr val="accent6">
                  <a:lumMod val="67000"/>
                </a:schemeClr>
              </a:gs>
              <a:gs pos="48000">
                <a:schemeClr val="accent6">
                  <a:lumMod val="97000"/>
                  <a:lumOff val="3000"/>
                </a:schemeClr>
              </a:gs>
              <a:gs pos="100000">
                <a:srgbClr val="0194EF">
                  <a:alpha val="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F76AC1B-CC24-46A0-9B04-EBD1AC838E1D}"/>
              </a:ext>
            </a:extLst>
          </p:cNvPr>
          <p:cNvSpPr/>
          <p:nvPr/>
        </p:nvSpPr>
        <p:spPr>
          <a:xfrm>
            <a:off x="0" y="4134548"/>
            <a:ext cx="8947573" cy="706967"/>
          </a:xfrm>
          <a:prstGeom prst="rect">
            <a:avLst/>
          </a:prstGeom>
          <a:gradFill flip="none" rotWithShape="1">
            <a:gsLst>
              <a:gs pos="0">
                <a:schemeClr val="accent6">
                  <a:lumMod val="67000"/>
                </a:schemeClr>
              </a:gs>
              <a:gs pos="48000">
                <a:schemeClr val="accent6">
                  <a:lumMod val="97000"/>
                  <a:lumOff val="3000"/>
                </a:schemeClr>
              </a:gs>
              <a:gs pos="100000">
                <a:srgbClr val="0194EF"/>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DC8E1E-6874-4050-B036-75D1661116F0}"/>
              </a:ext>
            </a:extLst>
          </p:cNvPr>
          <p:cNvSpPr>
            <a:spLocks noGrp="1"/>
          </p:cNvSpPr>
          <p:nvPr>
            <p:ph type="title"/>
          </p:nvPr>
        </p:nvSpPr>
        <p:spPr>
          <a:xfrm>
            <a:off x="137879" y="4035238"/>
            <a:ext cx="8237983" cy="857250"/>
          </a:xfrm>
        </p:spPr>
        <p:txBody>
          <a:bodyPr/>
          <a:lstStyle/>
          <a:p>
            <a:pPr algn="l"/>
            <a:r>
              <a:rPr lang="en-US" sz="2400" dirty="0"/>
              <a:t>PLANET: Commissioning Complete – Ready for Testing </a:t>
            </a:r>
          </a:p>
        </p:txBody>
      </p:sp>
      <p:pic>
        <p:nvPicPr>
          <p:cNvPr id="3" name="Picture 2" descr="Icon&#10;&#10;Description automatically generated">
            <a:extLst>
              <a:ext uri="{FF2B5EF4-FFF2-40B4-BE49-F238E27FC236}">
                <a16:creationId xmlns:a16="http://schemas.microsoft.com/office/drawing/2014/main" id="{2FBD327A-4532-4493-9DA3-CA89ADA119C5}"/>
              </a:ext>
            </a:extLst>
          </p:cNvPr>
          <p:cNvPicPr>
            <a:picLocks noChangeAspect="1"/>
          </p:cNvPicPr>
          <p:nvPr/>
        </p:nvPicPr>
        <p:blipFill>
          <a:blip r:embed="rId3"/>
          <a:stretch>
            <a:fillRect/>
          </a:stretch>
        </p:blipFill>
        <p:spPr>
          <a:xfrm>
            <a:off x="8176114" y="4134547"/>
            <a:ext cx="855720" cy="706967"/>
          </a:xfrm>
          <a:prstGeom prst="rect">
            <a:avLst/>
          </a:prstGeom>
        </p:spPr>
      </p:pic>
      <p:sp>
        <p:nvSpPr>
          <p:cNvPr id="7" name="TextBox 6">
            <a:extLst>
              <a:ext uri="{FF2B5EF4-FFF2-40B4-BE49-F238E27FC236}">
                <a16:creationId xmlns:a16="http://schemas.microsoft.com/office/drawing/2014/main" id="{E0C83F1F-564D-3F50-A4B4-C5C094CFE325}"/>
              </a:ext>
            </a:extLst>
          </p:cNvPr>
          <p:cNvSpPr txBox="1"/>
          <p:nvPr/>
        </p:nvSpPr>
        <p:spPr>
          <a:xfrm>
            <a:off x="5995957" y="132708"/>
            <a:ext cx="2450390" cy="338554"/>
          </a:xfrm>
          <a:prstGeom prst="rect">
            <a:avLst/>
          </a:prstGeom>
          <a:noFill/>
        </p:spPr>
        <p:txBody>
          <a:bodyPr wrap="square" rtlCol="0">
            <a:spAutoFit/>
          </a:bodyPr>
          <a:lstStyle/>
          <a:p>
            <a:r>
              <a:rPr lang="en-US" sz="1600" i="1" dirty="0">
                <a:solidFill>
                  <a:schemeClr val="accent1">
                    <a:lumMod val="50000"/>
                    <a:lumOff val="50000"/>
                  </a:schemeClr>
                </a:solidFill>
                <a:latin typeface="Segoe UI" panose="020B0502040204020203" pitchFamily="34" charset="0"/>
                <a:cs typeface="Segoe UI" panose="020B0502040204020203" pitchFamily="34" charset="0"/>
              </a:rPr>
              <a:t>View of South End of Lab</a:t>
            </a:r>
          </a:p>
        </p:txBody>
      </p:sp>
      <p:pic>
        <p:nvPicPr>
          <p:cNvPr id="5" name="Picture 4">
            <a:extLst>
              <a:ext uri="{FF2B5EF4-FFF2-40B4-BE49-F238E27FC236}">
                <a16:creationId xmlns:a16="http://schemas.microsoft.com/office/drawing/2014/main" id="{7B9A4B58-B829-D663-6F38-997A9D70A713}"/>
              </a:ext>
            </a:extLst>
          </p:cNvPr>
          <p:cNvPicPr>
            <a:picLocks noChangeAspect="1"/>
          </p:cNvPicPr>
          <p:nvPr/>
        </p:nvPicPr>
        <p:blipFill>
          <a:blip r:embed="rId4"/>
          <a:stretch>
            <a:fillRect/>
          </a:stretch>
        </p:blipFill>
        <p:spPr>
          <a:xfrm>
            <a:off x="137879" y="178359"/>
            <a:ext cx="5364480" cy="4023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5CBA171-5F4C-7AF0-BB8F-90436F1D6E1B}"/>
              </a:ext>
            </a:extLst>
          </p:cNvPr>
          <p:cNvSpPr txBox="1"/>
          <p:nvPr/>
        </p:nvSpPr>
        <p:spPr>
          <a:xfrm>
            <a:off x="5703147" y="582671"/>
            <a:ext cx="3244426" cy="3046988"/>
          </a:xfrm>
          <a:prstGeom prst="rect">
            <a:avLst/>
          </a:prstGeom>
          <a:noFill/>
        </p:spPr>
        <p:txBody>
          <a:bodyPr wrap="square" rtlCol="0">
            <a:spAutoFit/>
          </a:bodyPr>
          <a:lstStyle/>
          <a:p>
            <a:r>
              <a:rPr lang="en-US" sz="1600" b="1" dirty="0">
                <a:solidFill>
                  <a:schemeClr val="accent1">
                    <a:lumMod val="50000"/>
                    <a:lumOff val="50000"/>
                  </a:schemeClr>
                </a:solidFill>
                <a:latin typeface="Segoe UI" panose="020B0502040204020203" pitchFamily="34" charset="0"/>
                <a:cs typeface="Segoe UI" panose="020B0502040204020203" pitchFamily="34" charset="0"/>
              </a:rPr>
              <a:t>Functional Test System:</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Cryopump (10,000 l/s)</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Multiple View Ports</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High-Speed Camera</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In-Vacuum Camera(s)</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Electron Beam</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Plasma Source</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High-Voltage Feedthroughs</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RF Feedthroughs (SMA)</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LabVIEW Control Programs</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Thermocouples (32)</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12 Oscilloscope Channels </a:t>
            </a:r>
          </a:p>
        </p:txBody>
      </p:sp>
    </p:spTree>
    <p:extLst>
      <p:ext uri="{BB962C8B-B14F-4D97-AF65-F5344CB8AC3E}">
        <p14:creationId xmlns:p14="http://schemas.microsoft.com/office/powerpoint/2010/main" val="313115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66F18D-572E-482A-ACA3-163E0E11E096}"/>
              </a:ext>
            </a:extLst>
          </p:cNvPr>
          <p:cNvSpPr/>
          <p:nvPr/>
        </p:nvSpPr>
        <p:spPr>
          <a:xfrm>
            <a:off x="0" y="4060478"/>
            <a:ext cx="9144000" cy="857250"/>
          </a:xfrm>
          <a:prstGeom prst="rect">
            <a:avLst/>
          </a:prstGeom>
          <a:gradFill flip="none" rotWithShape="1">
            <a:gsLst>
              <a:gs pos="0">
                <a:schemeClr val="accent6">
                  <a:lumMod val="67000"/>
                </a:schemeClr>
              </a:gs>
              <a:gs pos="48000">
                <a:schemeClr val="accent6">
                  <a:lumMod val="97000"/>
                  <a:lumOff val="3000"/>
                </a:schemeClr>
              </a:gs>
              <a:gs pos="100000">
                <a:srgbClr val="0194EF">
                  <a:alpha val="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F76AC1B-CC24-46A0-9B04-EBD1AC838E1D}"/>
              </a:ext>
            </a:extLst>
          </p:cNvPr>
          <p:cNvSpPr/>
          <p:nvPr/>
        </p:nvSpPr>
        <p:spPr>
          <a:xfrm>
            <a:off x="0" y="4134548"/>
            <a:ext cx="9144000" cy="706967"/>
          </a:xfrm>
          <a:prstGeom prst="rect">
            <a:avLst/>
          </a:prstGeom>
          <a:gradFill flip="none" rotWithShape="1">
            <a:gsLst>
              <a:gs pos="0">
                <a:schemeClr val="accent6">
                  <a:lumMod val="67000"/>
                </a:schemeClr>
              </a:gs>
              <a:gs pos="48000">
                <a:schemeClr val="accent6">
                  <a:lumMod val="97000"/>
                  <a:lumOff val="3000"/>
                </a:schemeClr>
              </a:gs>
              <a:gs pos="100000">
                <a:srgbClr val="0194EF"/>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DC8E1E-6874-4050-B036-75D1661116F0}"/>
              </a:ext>
            </a:extLst>
          </p:cNvPr>
          <p:cNvSpPr>
            <a:spLocks noGrp="1"/>
          </p:cNvSpPr>
          <p:nvPr>
            <p:ph type="title"/>
          </p:nvPr>
        </p:nvSpPr>
        <p:spPr>
          <a:xfrm>
            <a:off x="60961" y="4035238"/>
            <a:ext cx="8435734" cy="857250"/>
          </a:xfrm>
        </p:spPr>
        <p:txBody>
          <a:bodyPr/>
          <a:lstStyle/>
          <a:p>
            <a:pPr algn="l"/>
            <a:r>
              <a:rPr kumimoji="0" lang="en-US" sz="2400" b="1" i="0" u="none" strike="noStrike" kern="1200" cap="none" spc="0" normalizeH="0" baseline="0" noProof="0" dirty="0">
                <a:ln>
                  <a:noFill/>
                </a:ln>
                <a:solidFill>
                  <a:srgbClr val="FFFFFF"/>
                </a:solidFill>
                <a:effectLst/>
                <a:uLnTx/>
                <a:uFillTx/>
                <a:latin typeface="Arial"/>
                <a:ea typeface="+mj-ea"/>
                <a:cs typeface="+mj-cs"/>
              </a:rPr>
              <a:t>PLANET: Commissioning Complete – Ready for Testing </a:t>
            </a:r>
            <a:endParaRPr lang="en-US" sz="2800" dirty="0"/>
          </a:p>
        </p:txBody>
      </p:sp>
      <p:pic>
        <p:nvPicPr>
          <p:cNvPr id="3" name="Picture 2" descr="Icon&#10;&#10;Description automatically generated">
            <a:extLst>
              <a:ext uri="{FF2B5EF4-FFF2-40B4-BE49-F238E27FC236}">
                <a16:creationId xmlns:a16="http://schemas.microsoft.com/office/drawing/2014/main" id="{2FBD327A-4532-4493-9DA3-CA89ADA119C5}"/>
              </a:ext>
            </a:extLst>
          </p:cNvPr>
          <p:cNvPicPr>
            <a:picLocks noChangeAspect="1"/>
          </p:cNvPicPr>
          <p:nvPr/>
        </p:nvPicPr>
        <p:blipFill>
          <a:blip r:embed="rId3"/>
          <a:stretch>
            <a:fillRect/>
          </a:stretch>
        </p:blipFill>
        <p:spPr>
          <a:xfrm>
            <a:off x="8176114" y="4134547"/>
            <a:ext cx="855720" cy="706967"/>
          </a:xfrm>
          <a:prstGeom prst="rect">
            <a:avLst/>
          </a:prstGeom>
        </p:spPr>
      </p:pic>
      <p:pic>
        <p:nvPicPr>
          <p:cNvPr id="5" name="Picture 4">
            <a:extLst>
              <a:ext uri="{FF2B5EF4-FFF2-40B4-BE49-F238E27FC236}">
                <a16:creationId xmlns:a16="http://schemas.microsoft.com/office/drawing/2014/main" id="{15F04578-4DDC-B1FC-A7E4-54C54EACAA76}"/>
              </a:ext>
            </a:extLst>
          </p:cNvPr>
          <p:cNvPicPr>
            <a:picLocks noChangeAspect="1"/>
          </p:cNvPicPr>
          <p:nvPr/>
        </p:nvPicPr>
        <p:blipFill>
          <a:blip r:embed="rId4"/>
          <a:stretch>
            <a:fillRect/>
          </a:stretch>
        </p:blipFill>
        <p:spPr>
          <a:xfrm>
            <a:off x="137879" y="122618"/>
            <a:ext cx="5364480" cy="4023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DCE170A2-66C5-13EE-F7E5-39482E128990}"/>
              </a:ext>
            </a:extLst>
          </p:cNvPr>
          <p:cNvSpPr txBox="1"/>
          <p:nvPr/>
        </p:nvSpPr>
        <p:spPr>
          <a:xfrm>
            <a:off x="5995957" y="132708"/>
            <a:ext cx="2450390" cy="338554"/>
          </a:xfrm>
          <a:prstGeom prst="rect">
            <a:avLst/>
          </a:prstGeom>
          <a:noFill/>
        </p:spPr>
        <p:txBody>
          <a:bodyPr wrap="square" rtlCol="0">
            <a:spAutoFit/>
          </a:bodyPr>
          <a:lstStyle/>
          <a:p>
            <a:r>
              <a:rPr lang="en-US" sz="1600" i="1" dirty="0">
                <a:solidFill>
                  <a:schemeClr val="accent1">
                    <a:lumMod val="50000"/>
                    <a:lumOff val="50000"/>
                  </a:schemeClr>
                </a:solidFill>
                <a:latin typeface="Segoe UI" panose="020B0502040204020203" pitchFamily="34" charset="0"/>
                <a:cs typeface="Segoe UI" panose="020B0502040204020203" pitchFamily="34" charset="0"/>
              </a:rPr>
              <a:t>View of North End of Lab</a:t>
            </a:r>
          </a:p>
        </p:txBody>
      </p:sp>
      <p:sp>
        <p:nvSpPr>
          <p:cNvPr id="8" name="TextBox 7">
            <a:extLst>
              <a:ext uri="{FF2B5EF4-FFF2-40B4-BE49-F238E27FC236}">
                <a16:creationId xmlns:a16="http://schemas.microsoft.com/office/drawing/2014/main" id="{D42D8762-3E14-6B50-9B1D-44C9E3EE8120}"/>
              </a:ext>
            </a:extLst>
          </p:cNvPr>
          <p:cNvSpPr txBox="1"/>
          <p:nvPr/>
        </p:nvSpPr>
        <p:spPr>
          <a:xfrm>
            <a:off x="5703147" y="582671"/>
            <a:ext cx="3244426" cy="3293209"/>
          </a:xfrm>
          <a:prstGeom prst="rect">
            <a:avLst/>
          </a:prstGeom>
          <a:noFill/>
        </p:spPr>
        <p:txBody>
          <a:bodyPr wrap="square" rtlCol="0">
            <a:spAutoFit/>
          </a:bodyPr>
          <a:lstStyle/>
          <a:p>
            <a:r>
              <a:rPr lang="en-US" sz="1600" b="1" dirty="0">
                <a:solidFill>
                  <a:schemeClr val="accent1">
                    <a:lumMod val="50000"/>
                    <a:lumOff val="50000"/>
                  </a:schemeClr>
                </a:solidFill>
                <a:latin typeface="Segoe UI" panose="020B0502040204020203" pitchFamily="34" charset="0"/>
                <a:cs typeface="Segoe UI" panose="020B0502040204020203" pitchFamily="34" charset="0"/>
              </a:rPr>
              <a:t>Functional Test System:</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Residual Gas Analyzer</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High Intensity Light Source</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Independent Pressure Gauges</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AC Power Distribution Center</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Trek Probe System</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4-Axis Stage Control System</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Staging Platform (top)</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PID Controlled LN2 Flow</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High Speed Roughing System (380 cfm)</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16 Analog Input Channels</a:t>
            </a:r>
          </a:p>
          <a:p>
            <a:pPr marL="285750" indent="-285750">
              <a:buFont typeface="Arial" panose="020B0604020202020204" pitchFamily="34" charset="0"/>
              <a:buChar char="•"/>
            </a:pPr>
            <a:r>
              <a:rPr lang="en-US" sz="1600" dirty="0">
                <a:solidFill>
                  <a:schemeClr val="accent1">
                    <a:lumMod val="50000"/>
                    <a:lumOff val="50000"/>
                  </a:schemeClr>
                </a:solidFill>
                <a:latin typeface="Segoe UI" panose="020B0502040204020203" pitchFamily="34" charset="0"/>
                <a:cs typeface="Segoe UI" panose="020B0502040204020203" pitchFamily="34" charset="0"/>
              </a:rPr>
              <a:t>8 Analog Output Channels</a:t>
            </a:r>
          </a:p>
        </p:txBody>
      </p:sp>
    </p:spTree>
    <p:extLst>
      <p:ext uri="{BB962C8B-B14F-4D97-AF65-F5344CB8AC3E}">
        <p14:creationId xmlns:p14="http://schemas.microsoft.com/office/powerpoint/2010/main" val="18535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B019A6-F0A0-0CE4-86CF-1585DFBC68D9}"/>
              </a:ext>
            </a:extLst>
          </p:cNvPr>
          <p:cNvPicPr>
            <a:picLocks noChangeAspect="1"/>
          </p:cNvPicPr>
          <p:nvPr/>
        </p:nvPicPr>
        <p:blipFill>
          <a:blip r:embed="rId3"/>
          <a:stretch>
            <a:fillRect/>
          </a:stretch>
        </p:blipFill>
        <p:spPr>
          <a:xfrm>
            <a:off x="102678" y="92869"/>
            <a:ext cx="4137138" cy="3102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a:extLst>
              <a:ext uri="{FF2B5EF4-FFF2-40B4-BE49-F238E27FC236}">
                <a16:creationId xmlns:a16="http://schemas.microsoft.com/office/drawing/2014/main" id="{C166F18D-572E-482A-ACA3-163E0E11E096}"/>
              </a:ext>
            </a:extLst>
          </p:cNvPr>
          <p:cNvSpPr/>
          <p:nvPr/>
        </p:nvSpPr>
        <p:spPr>
          <a:xfrm>
            <a:off x="0" y="4060478"/>
            <a:ext cx="9144000" cy="857250"/>
          </a:xfrm>
          <a:prstGeom prst="rect">
            <a:avLst/>
          </a:prstGeom>
          <a:gradFill flip="none" rotWithShape="1">
            <a:gsLst>
              <a:gs pos="0">
                <a:schemeClr val="accent6">
                  <a:lumMod val="67000"/>
                </a:schemeClr>
              </a:gs>
              <a:gs pos="48000">
                <a:schemeClr val="accent6">
                  <a:lumMod val="97000"/>
                  <a:lumOff val="3000"/>
                </a:schemeClr>
              </a:gs>
              <a:gs pos="100000">
                <a:srgbClr val="0194EF">
                  <a:alpha val="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F76AC1B-CC24-46A0-9B04-EBD1AC838E1D}"/>
              </a:ext>
            </a:extLst>
          </p:cNvPr>
          <p:cNvSpPr/>
          <p:nvPr/>
        </p:nvSpPr>
        <p:spPr>
          <a:xfrm>
            <a:off x="0" y="4134548"/>
            <a:ext cx="9144000" cy="706967"/>
          </a:xfrm>
          <a:prstGeom prst="rect">
            <a:avLst/>
          </a:prstGeom>
          <a:gradFill flip="none" rotWithShape="1">
            <a:gsLst>
              <a:gs pos="0">
                <a:schemeClr val="accent6">
                  <a:lumMod val="67000"/>
                </a:schemeClr>
              </a:gs>
              <a:gs pos="48000">
                <a:schemeClr val="accent6">
                  <a:lumMod val="97000"/>
                  <a:lumOff val="3000"/>
                </a:schemeClr>
              </a:gs>
              <a:gs pos="100000">
                <a:srgbClr val="0194EF"/>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DC8E1E-6874-4050-B036-75D1661116F0}"/>
              </a:ext>
            </a:extLst>
          </p:cNvPr>
          <p:cNvSpPr>
            <a:spLocks noGrp="1"/>
          </p:cNvSpPr>
          <p:nvPr>
            <p:ph type="title"/>
          </p:nvPr>
        </p:nvSpPr>
        <p:spPr>
          <a:xfrm>
            <a:off x="137879" y="4035238"/>
            <a:ext cx="7964501" cy="857250"/>
          </a:xfrm>
        </p:spPr>
        <p:txBody>
          <a:bodyPr/>
          <a:lstStyle/>
          <a:p>
            <a:r>
              <a:rPr lang="en-US" sz="2800" dirty="0"/>
              <a:t>PLANET Space Environment Systems</a:t>
            </a:r>
          </a:p>
        </p:txBody>
      </p:sp>
      <p:pic>
        <p:nvPicPr>
          <p:cNvPr id="3" name="Picture 2" descr="Icon&#10;&#10;Description automatically generated">
            <a:extLst>
              <a:ext uri="{FF2B5EF4-FFF2-40B4-BE49-F238E27FC236}">
                <a16:creationId xmlns:a16="http://schemas.microsoft.com/office/drawing/2014/main" id="{2FBD327A-4532-4493-9DA3-CA89ADA119C5}"/>
              </a:ext>
            </a:extLst>
          </p:cNvPr>
          <p:cNvPicPr>
            <a:picLocks noChangeAspect="1"/>
          </p:cNvPicPr>
          <p:nvPr/>
        </p:nvPicPr>
        <p:blipFill>
          <a:blip r:embed="rId4"/>
          <a:stretch>
            <a:fillRect/>
          </a:stretch>
        </p:blipFill>
        <p:spPr>
          <a:xfrm>
            <a:off x="8176114" y="4134547"/>
            <a:ext cx="855720" cy="706967"/>
          </a:xfrm>
          <a:prstGeom prst="rect">
            <a:avLst/>
          </a:prstGeom>
        </p:spPr>
      </p:pic>
      <p:sp>
        <p:nvSpPr>
          <p:cNvPr id="6" name="TextBox 5">
            <a:extLst>
              <a:ext uri="{FF2B5EF4-FFF2-40B4-BE49-F238E27FC236}">
                <a16:creationId xmlns:a16="http://schemas.microsoft.com/office/drawing/2014/main" id="{CF4718EC-1CB7-6C3B-2194-BF21E5A459D7}"/>
              </a:ext>
            </a:extLst>
          </p:cNvPr>
          <p:cNvSpPr txBox="1"/>
          <p:nvPr/>
        </p:nvSpPr>
        <p:spPr>
          <a:xfrm>
            <a:off x="1207274" y="3235561"/>
            <a:ext cx="2167861" cy="338554"/>
          </a:xfrm>
          <a:prstGeom prst="rect">
            <a:avLst/>
          </a:prstGeom>
          <a:noFill/>
        </p:spPr>
        <p:txBody>
          <a:bodyPr wrap="square" rtlCol="0">
            <a:spAutoFit/>
          </a:bodyPr>
          <a:lstStyle/>
          <a:p>
            <a:r>
              <a:rPr lang="en-US" sz="1600" dirty="0">
                <a:solidFill>
                  <a:schemeClr val="accent1">
                    <a:lumMod val="50000"/>
                    <a:lumOff val="50000"/>
                  </a:schemeClr>
                </a:solidFill>
                <a:latin typeface="Segoe UI" panose="020B0502040204020203" pitchFamily="34" charset="0"/>
                <a:cs typeface="Segoe UI" panose="020B0502040204020203" pitchFamily="34" charset="0"/>
              </a:rPr>
              <a:t>Top View of PLANET</a:t>
            </a:r>
          </a:p>
        </p:txBody>
      </p:sp>
      <p:cxnSp>
        <p:nvCxnSpPr>
          <p:cNvPr id="12" name="Straight Arrow Connector 11">
            <a:extLst>
              <a:ext uri="{FF2B5EF4-FFF2-40B4-BE49-F238E27FC236}">
                <a16:creationId xmlns:a16="http://schemas.microsoft.com/office/drawing/2014/main" id="{6BA40D10-409D-D1FF-458B-78AAB22EFA97}"/>
              </a:ext>
            </a:extLst>
          </p:cNvPr>
          <p:cNvCxnSpPr>
            <a:cxnSpLocks/>
          </p:cNvCxnSpPr>
          <p:nvPr/>
        </p:nvCxnSpPr>
        <p:spPr>
          <a:xfrm>
            <a:off x="2533227" y="433105"/>
            <a:ext cx="497170" cy="535846"/>
          </a:xfrm>
          <a:prstGeom prst="straightConnector1">
            <a:avLst/>
          </a:prstGeom>
          <a:ln>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E63224B6-FA82-BC04-3BC4-62BA984952CB}"/>
              </a:ext>
            </a:extLst>
          </p:cNvPr>
          <p:cNvPicPr>
            <a:picLocks noChangeAspect="1"/>
          </p:cNvPicPr>
          <p:nvPr/>
        </p:nvPicPr>
        <p:blipFill rotWithShape="1">
          <a:blip r:embed="rId5"/>
          <a:srcRect r="5213"/>
          <a:stretch/>
        </p:blipFill>
        <p:spPr>
          <a:xfrm>
            <a:off x="7091183" y="83147"/>
            <a:ext cx="1420277" cy="1685696"/>
          </a:xfrm>
          <a:prstGeom prst="rect">
            <a:avLst/>
          </a:prstGeom>
        </p:spPr>
      </p:pic>
      <p:pic>
        <p:nvPicPr>
          <p:cNvPr id="11" name="Picture 10">
            <a:extLst>
              <a:ext uri="{FF2B5EF4-FFF2-40B4-BE49-F238E27FC236}">
                <a16:creationId xmlns:a16="http://schemas.microsoft.com/office/drawing/2014/main" id="{40E354BE-D2E3-7506-72BB-CE1C7D3B12CB}"/>
              </a:ext>
            </a:extLst>
          </p:cNvPr>
          <p:cNvPicPr>
            <a:picLocks noChangeAspect="1"/>
          </p:cNvPicPr>
          <p:nvPr/>
        </p:nvPicPr>
        <p:blipFill rotWithShape="1">
          <a:blip r:embed="rId6"/>
          <a:srcRect l="1" r="29336"/>
          <a:stretch/>
        </p:blipFill>
        <p:spPr>
          <a:xfrm>
            <a:off x="7207152" y="2193339"/>
            <a:ext cx="1389859" cy="1475152"/>
          </a:xfrm>
          <a:prstGeom prst="rect">
            <a:avLst/>
          </a:prstGeom>
        </p:spPr>
      </p:pic>
      <p:grpSp>
        <p:nvGrpSpPr>
          <p:cNvPr id="15" name="Group 14">
            <a:extLst>
              <a:ext uri="{FF2B5EF4-FFF2-40B4-BE49-F238E27FC236}">
                <a16:creationId xmlns:a16="http://schemas.microsoft.com/office/drawing/2014/main" id="{F92D1358-7292-668D-907B-B3CAEFBB7767}"/>
              </a:ext>
            </a:extLst>
          </p:cNvPr>
          <p:cNvGrpSpPr/>
          <p:nvPr/>
        </p:nvGrpSpPr>
        <p:grpSpPr>
          <a:xfrm>
            <a:off x="4652220" y="75302"/>
            <a:ext cx="1882987" cy="1683225"/>
            <a:chOff x="5128305" y="125537"/>
            <a:chExt cx="2078740" cy="1928230"/>
          </a:xfrm>
        </p:grpSpPr>
        <p:pic>
          <p:nvPicPr>
            <p:cNvPr id="10" name="Picture 9">
              <a:extLst>
                <a:ext uri="{FF2B5EF4-FFF2-40B4-BE49-F238E27FC236}">
                  <a16:creationId xmlns:a16="http://schemas.microsoft.com/office/drawing/2014/main" id="{27AFF3BD-FAB6-2DF0-60C3-90D9723E8041}"/>
                </a:ext>
              </a:extLst>
            </p:cNvPr>
            <p:cNvPicPr>
              <a:picLocks noChangeAspect="1"/>
            </p:cNvPicPr>
            <p:nvPr/>
          </p:nvPicPr>
          <p:blipFill>
            <a:blip r:embed="rId7"/>
            <a:stretch>
              <a:fillRect/>
            </a:stretch>
          </p:blipFill>
          <p:spPr>
            <a:xfrm>
              <a:off x="5128305" y="125537"/>
              <a:ext cx="2078740" cy="1928230"/>
            </a:xfrm>
            <a:prstGeom prst="rect">
              <a:avLst/>
            </a:prstGeom>
          </p:spPr>
        </p:pic>
        <p:sp>
          <p:nvSpPr>
            <p:cNvPr id="13" name="Rectangle 12">
              <a:extLst>
                <a:ext uri="{FF2B5EF4-FFF2-40B4-BE49-F238E27FC236}">
                  <a16:creationId xmlns:a16="http://schemas.microsoft.com/office/drawing/2014/main" id="{12BB013A-A61D-9B82-C5A4-4BF499526096}"/>
                </a:ext>
              </a:extLst>
            </p:cNvPr>
            <p:cNvSpPr/>
            <p:nvPr/>
          </p:nvSpPr>
          <p:spPr>
            <a:xfrm>
              <a:off x="5128306" y="125537"/>
              <a:ext cx="249722" cy="795636"/>
            </a:xfrm>
            <a:prstGeom prst="rect">
              <a:avLst/>
            </a:prstGeom>
            <a:solidFill>
              <a:srgbClr val="3391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48E5CA9A-6EF9-7568-B99A-CB3DF489D527}"/>
              </a:ext>
            </a:extLst>
          </p:cNvPr>
          <p:cNvPicPr>
            <a:picLocks noChangeAspect="1"/>
          </p:cNvPicPr>
          <p:nvPr/>
        </p:nvPicPr>
        <p:blipFill rotWithShape="1">
          <a:blip r:embed="rId8"/>
          <a:srcRect l="23052" r="50000" b="70107"/>
          <a:stretch/>
        </p:blipFill>
        <p:spPr>
          <a:xfrm>
            <a:off x="4712786" y="2216528"/>
            <a:ext cx="1773092" cy="1475152"/>
          </a:xfrm>
          <a:prstGeom prst="rect">
            <a:avLst/>
          </a:prstGeom>
        </p:spPr>
      </p:pic>
      <p:sp>
        <p:nvSpPr>
          <p:cNvPr id="21" name="TextBox 20">
            <a:extLst>
              <a:ext uri="{FF2B5EF4-FFF2-40B4-BE49-F238E27FC236}">
                <a16:creationId xmlns:a16="http://schemas.microsoft.com/office/drawing/2014/main" id="{8D357B65-7170-034F-378D-F9BEDD813DB8}"/>
              </a:ext>
            </a:extLst>
          </p:cNvPr>
          <p:cNvSpPr txBox="1"/>
          <p:nvPr/>
        </p:nvSpPr>
        <p:spPr>
          <a:xfrm>
            <a:off x="1943947" y="125328"/>
            <a:ext cx="2079414" cy="307777"/>
          </a:xfrm>
          <a:prstGeom prst="rect">
            <a:avLst/>
          </a:prstGeom>
          <a:solidFill>
            <a:schemeClr val="bg1"/>
          </a:solidFill>
        </p:spPr>
        <p:txBody>
          <a:bodyPr wrap="square" rtlCol="0">
            <a:spAutoFit/>
          </a:bodyPr>
          <a:lstStyle/>
          <a:p>
            <a:r>
              <a:rPr lang="en-US" sz="1400" dirty="0">
                <a:solidFill>
                  <a:srgbClr val="FF0000"/>
                </a:solidFill>
                <a:latin typeface="Segoe UI" panose="020B0502040204020203" pitchFamily="34" charset="0"/>
                <a:cs typeface="Segoe UI" panose="020B0502040204020203" pitchFamily="34" charset="0"/>
              </a:rPr>
              <a:t>Electron Gun (Installed)</a:t>
            </a:r>
          </a:p>
        </p:txBody>
      </p:sp>
      <p:sp>
        <p:nvSpPr>
          <p:cNvPr id="24" name="TextBox 23">
            <a:extLst>
              <a:ext uri="{FF2B5EF4-FFF2-40B4-BE49-F238E27FC236}">
                <a16:creationId xmlns:a16="http://schemas.microsoft.com/office/drawing/2014/main" id="{99D8105F-0C42-D737-2ECB-9A2BA41658A2}"/>
              </a:ext>
            </a:extLst>
          </p:cNvPr>
          <p:cNvSpPr txBox="1"/>
          <p:nvPr/>
        </p:nvSpPr>
        <p:spPr>
          <a:xfrm>
            <a:off x="4509782" y="3734841"/>
            <a:ext cx="2167861" cy="307777"/>
          </a:xfrm>
          <a:prstGeom prst="rect">
            <a:avLst/>
          </a:prstGeom>
          <a:noFill/>
        </p:spPr>
        <p:txBody>
          <a:bodyPr wrap="square" rtlCol="0">
            <a:spAutoFit/>
          </a:bodyPr>
          <a:lstStyle/>
          <a:p>
            <a:r>
              <a:rPr lang="en-US" sz="1400" dirty="0">
                <a:solidFill>
                  <a:srgbClr val="FF0000"/>
                </a:solidFill>
                <a:latin typeface="Segoe UI" panose="020B0502040204020203" pitchFamily="34" charset="0"/>
                <a:cs typeface="Segoe UI" panose="020B0502040204020203" pitchFamily="34" charset="0"/>
              </a:rPr>
              <a:t>Plasma Source (Installed)</a:t>
            </a:r>
          </a:p>
        </p:txBody>
      </p:sp>
      <p:sp>
        <p:nvSpPr>
          <p:cNvPr id="25" name="TextBox 24">
            <a:extLst>
              <a:ext uri="{FF2B5EF4-FFF2-40B4-BE49-F238E27FC236}">
                <a16:creationId xmlns:a16="http://schemas.microsoft.com/office/drawing/2014/main" id="{75729E4F-8F69-A5AB-4D62-9FE33D04F057}"/>
              </a:ext>
            </a:extLst>
          </p:cNvPr>
          <p:cNvSpPr txBox="1"/>
          <p:nvPr/>
        </p:nvSpPr>
        <p:spPr>
          <a:xfrm>
            <a:off x="7160064" y="3728290"/>
            <a:ext cx="1794709" cy="307777"/>
          </a:xfrm>
          <a:prstGeom prst="rect">
            <a:avLst/>
          </a:prstGeom>
          <a:noFill/>
        </p:spPr>
        <p:txBody>
          <a:bodyPr wrap="square" rtlCol="0">
            <a:spAutoFit/>
          </a:bodyPr>
          <a:lstStyle/>
          <a:p>
            <a:r>
              <a:rPr lang="en-US" sz="1400" dirty="0">
                <a:solidFill>
                  <a:schemeClr val="accent1">
                    <a:lumMod val="50000"/>
                    <a:lumOff val="50000"/>
                  </a:schemeClr>
                </a:solidFill>
                <a:latin typeface="Segoe UI" panose="020B0502040204020203" pitchFamily="34" charset="0"/>
                <a:cs typeface="Segoe UI" panose="020B0502040204020203" pitchFamily="34" charset="0"/>
              </a:rPr>
              <a:t>Ion Source (Ready)</a:t>
            </a:r>
          </a:p>
        </p:txBody>
      </p:sp>
      <p:sp>
        <p:nvSpPr>
          <p:cNvPr id="26" name="TextBox 25">
            <a:extLst>
              <a:ext uri="{FF2B5EF4-FFF2-40B4-BE49-F238E27FC236}">
                <a16:creationId xmlns:a16="http://schemas.microsoft.com/office/drawing/2014/main" id="{11B5240D-9624-EFD5-EF7E-77B71085E4F6}"/>
              </a:ext>
            </a:extLst>
          </p:cNvPr>
          <p:cNvSpPr txBox="1"/>
          <p:nvPr/>
        </p:nvSpPr>
        <p:spPr>
          <a:xfrm>
            <a:off x="4541442" y="1834681"/>
            <a:ext cx="2136201" cy="307777"/>
          </a:xfrm>
          <a:prstGeom prst="rect">
            <a:avLst/>
          </a:prstGeom>
          <a:noFill/>
        </p:spPr>
        <p:txBody>
          <a:bodyPr wrap="square" rtlCol="0">
            <a:spAutoFit/>
          </a:bodyPr>
          <a:lstStyle/>
          <a:p>
            <a:r>
              <a:rPr lang="en-US" sz="1400" dirty="0">
                <a:solidFill>
                  <a:schemeClr val="accent1">
                    <a:lumMod val="50000"/>
                    <a:lumOff val="50000"/>
                  </a:schemeClr>
                </a:solidFill>
                <a:latin typeface="Segoe UI" panose="020B0502040204020203" pitchFamily="34" charset="0"/>
                <a:cs typeface="Segoe UI" panose="020B0502040204020203" pitchFamily="34" charset="0"/>
              </a:rPr>
              <a:t>Solar Simulator (Ready)</a:t>
            </a:r>
          </a:p>
        </p:txBody>
      </p:sp>
      <p:sp>
        <p:nvSpPr>
          <p:cNvPr id="27" name="TextBox 26">
            <a:extLst>
              <a:ext uri="{FF2B5EF4-FFF2-40B4-BE49-F238E27FC236}">
                <a16:creationId xmlns:a16="http://schemas.microsoft.com/office/drawing/2014/main" id="{40737889-F256-0ABC-1EEF-6EC78000CCF8}"/>
              </a:ext>
            </a:extLst>
          </p:cNvPr>
          <p:cNvSpPr txBox="1"/>
          <p:nvPr/>
        </p:nvSpPr>
        <p:spPr>
          <a:xfrm>
            <a:off x="6747313" y="1842913"/>
            <a:ext cx="2309535" cy="307777"/>
          </a:xfrm>
          <a:prstGeom prst="rect">
            <a:avLst/>
          </a:prstGeom>
          <a:noFill/>
        </p:spPr>
        <p:txBody>
          <a:bodyPr wrap="square" rtlCol="0">
            <a:spAutoFit/>
          </a:bodyPr>
          <a:lstStyle/>
          <a:p>
            <a:r>
              <a:rPr lang="en-US" sz="1400" dirty="0">
                <a:solidFill>
                  <a:schemeClr val="accent1">
                    <a:lumMod val="50000"/>
                    <a:lumOff val="50000"/>
                  </a:schemeClr>
                </a:solidFill>
                <a:latin typeface="Segoe UI" panose="020B0502040204020203" pitchFamily="34" charset="0"/>
                <a:cs typeface="Segoe UI" panose="020B0502040204020203" pitchFamily="34" charset="0"/>
              </a:rPr>
              <a:t>Proton Source (Aug. 2025)</a:t>
            </a:r>
          </a:p>
        </p:txBody>
      </p:sp>
      <p:cxnSp>
        <p:nvCxnSpPr>
          <p:cNvPr id="28" name="Straight Arrow Connector 27">
            <a:extLst>
              <a:ext uri="{FF2B5EF4-FFF2-40B4-BE49-F238E27FC236}">
                <a16:creationId xmlns:a16="http://schemas.microsoft.com/office/drawing/2014/main" id="{90FAF62F-F5B1-3FA9-42EF-7B209E971A4D}"/>
              </a:ext>
            </a:extLst>
          </p:cNvPr>
          <p:cNvCxnSpPr>
            <a:cxnSpLocks/>
            <a:stCxn id="19" idx="1"/>
          </p:cNvCxnSpPr>
          <p:nvPr/>
        </p:nvCxnSpPr>
        <p:spPr>
          <a:xfrm flipH="1" flipV="1">
            <a:off x="3521417" y="1768843"/>
            <a:ext cx="1191369" cy="1185261"/>
          </a:xfrm>
          <a:prstGeom prst="straightConnector1">
            <a:avLst/>
          </a:prstGeom>
          <a:ln>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295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66F18D-572E-482A-ACA3-163E0E11E096}"/>
              </a:ext>
            </a:extLst>
          </p:cNvPr>
          <p:cNvSpPr/>
          <p:nvPr/>
        </p:nvSpPr>
        <p:spPr>
          <a:xfrm>
            <a:off x="0" y="4060478"/>
            <a:ext cx="9144000" cy="857250"/>
          </a:xfrm>
          <a:prstGeom prst="rect">
            <a:avLst/>
          </a:prstGeom>
          <a:gradFill flip="none" rotWithShape="1">
            <a:gsLst>
              <a:gs pos="0">
                <a:schemeClr val="accent6">
                  <a:lumMod val="67000"/>
                </a:schemeClr>
              </a:gs>
              <a:gs pos="48000">
                <a:schemeClr val="accent6">
                  <a:lumMod val="97000"/>
                  <a:lumOff val="3000"/>
                </a:schemeClr>
              </a:gs>
              <a:gs pos="100000">
                <a:srgbClr val="0194EF">
                  <a:alpha val="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F76AC1B-CC24-46A0-9B04-EBD1AC838E1D}"/>
              </a:ext>
            </a:extLst>
          </p:cNvPr>
          <p:cNvSpPr/>
          <p:nvPr/>
        </p:nvSpPr>
        <p:spPr>
          <a:xfrm>
            <a:off x="0" y="4134548"/>
            <a:ext cx="9144000" cy="706967"/>
          </a:xfrm>
          <a:prstGeom prst="rect">
            <a:avLst/>
          </a:prstGeom>
          <a:gradFill flip="none" rotWithShape="1">
            <a:gsLst>
              <a:gs pos="0">
                <a:schemeClr val="accent6">
                  <a:lumMod val="67000"/>
                </a:schemeClr>
              </a:gs>
              <a:gs pos="48000">
                <a:schemeClr val="accent6">
                  <a:lumMod val="97000"/>
                  <a:lumOff val="3000"/>
                </a:schemeClr>
              </a:gs>
              <a:gs pos="100000">
                <a:srgbClr val="0194EF"/>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DC8E1E-6874-4050-B036-75D1661116F0}"/>
              </a:ext>
            </a:extLst>
          </p:cNvPr>
          <p:cNvSpPr>
            <a:spLocks noGrp="1"/>
          </p:cNvSpPr>
          <p:nvPr>
            <p:ph type="title"/>
          </p:nvPr>
        </p:nvSpPr>
        <p:spPr>
          <a:xfrm>
            <a:off x="137879" y="4035238"/>
            <a:ext cx="7964501" cy="857250"/>
          </a:xfrm>
        </p:spPr>
        <p:txBody>
          <a:bodyPr/>
          <a:lstStyle/>
          <a:p>
            <a:r>
              <a:rPr lang="en-US" sz="2400" dirty="0"/>
              <a:t>First Official Tests Underway – Solar Array Coupon Electrostatic Discharge (ESD) </a:t>
            </a:r>
          </a:p>
        </p:txBody>
      </p:sp>
      <p:pic>
        <p:nvPicPr>
          <p:cNvPr id="3" name="Picture 2" descr="Icon&#10;&#10;Description automatically generated">
            <a:extLst>
              <a:ext uri="{FF2B5EF4-FFF2-40B4-BE49-F238E27FC236}">
                <a16:creationId xmlns:a16="http://schemas.microsoft.com/office/drawing/2014/main" id="{2FBD327A-4532-4493-9DA3-CA89ADA119C5}"/>
              </a:ext>
            </a:extLst>
          </p:cNvPr>
          <p:cNvPicPr>
            <a:picLocks noChangeAspect="1"/>
          </p:cNvPicPr>
          <p:nvPr/>
        </p:nvPicPr>
        <p:blipFill>
          <a:blip r:embed="rId3"/>
          <a:stretch>
            <a:fillRect/>
          </a:stretch>
        </p:blipFill>
        <p:spPr>
          <a:xfrm>
            <a:off x="8176114" y="4134547"/>
            <a:ext cx="855720" cy="706967"/>
          </a:xfrm>
          <a:prstGeom prst="rect">
            <a:avLst/>
          </a:prstGeom>
        </p:spPr>
      </p:pic>
      <p:sp>
        <p:nvSpPr>
          <p:cNvPr id="7" name="TextBox 6">
            <a:extLst>
              <a:ext uri="{FF2B5EF4-FFF2-40B4-BE49-F238E27FC236}">
                <a16:creationId xmlns:a16="http://schemas.microsoft.com/office/drawing/2014/main" id="{E0C83F1F-564D-3F50-A4B4-C5C094CFE325}"/>
              </a:ext>
            </a:extLst>
          </p:cNvPr>
          <p:cNvSpPr txBox="1"/>
          <p:nvPr/>
        </p:nvSpPr>
        <p:spPr>
          <a:xfrm>
            <a:off x="5547397" y="2369433"/>
            <a:ext cx="3484437" cy="338554"/>
          </a:xfrm>
          <a:prstGeom prst="rect">
            <a:avLst/>
          </a:prstGeom>
          <a:noFill/>
        </p:spPr>
        <p:txBody>
          <a:bodyPr wrap="square" rtlCol="0">
            <a:spAutoFit/>
          </a:bodyPr>
          <a:lstStyle/>
          <a:p>
            <a:r>
              <a:rPr lang="en-US" sz="1600" i="1" dirty="0">
                <a:solidFill>
                  <a:schemeClr val="accent1">
                    <a:lumMod val="50000"/>
                    <a:lumOff val="50000"/>
                  </a:schemeClr>
                </a:solidFill>
                <a:latin typeface="Segoe UI" panose="020B0502040204020203" pitchFamily="34" charset="0"/>
                <a:cs typeface="Segoe UI" panose="020B0502040204020203" pitchFamily="34" charset="0"/>
              </a:rPr>
              <a:t>View of Test Coupon from Side Port</a:t>
            </a:r>
          </a:p>
        </p:txBody>
      </p:sp>
      <p:pic>
        <p:nvPicPr>
          <p:cNvPr id="5" name="Picture 4">
            <a:extLst>
              <a:ext uri="{FF2B5EF4-FFF2-40B4-BE49-F238E27FC236}">
                <a16:creationId xmlns:a16="http://schemas.microsoft.com/office/drawing/2014/main" id="{B13BB772-EF7F-F34D-5AC5-96760EA4FAB5}"/>
              </a:ext>
            </a:extLst>
          </p:cNvPr>
          <p:cNvPicPr>
            <a:picLocks noChangeAspect="1"/>
          </p:cNvPicPr>
          <p:nvPr/>
        </p:nvPicPr>
        <p:blipFill>
          <a:blip r:embed="rId4"/>
          <a:stretch>
            <a:fillRect/>
          </a:stretch>
        </p:blipFill>
        <p:spPr>
          <a:xfrm>
            <a:off x="5760878" y="95051"/>
            <a:ext cx="2899096" cy="2174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A4015B55-8A88-59EA-DA29-1B44326B660E}"/>
              </a:ext>
            </a:extLst>
          </p:cNvPr>
          <p:cNvSpPr txBox="1"/>
          <p:nvPr/>
        </p:nvSpPr>
        <p:spPr>
          <a:xfrm>
            <a:off x="515572" y="3731475"/>
            <a:ext cx="4056428" cy="338554"/>
          </a:xfrm>
          <a:prstGeom prst="rect">
            <a:avLst/>
          </a:prstGeom>
          <a:noFill/>
        </p:spPr>
        <p:txBody>
          <a:bodyPr wrap="square" rtlCol="0">
            <a:spAutoFit/>
          </a:bodyPr>
          <a:lstStyle/>
          <a:p>
            <a:r>
              <a:rPr lang="en-US" sz="1600" i="1" dirty="0">
                <a:solidFill>
                  <a:schemeClr val="accent1">
                    <a:lumMod val="50000"/>
                    <a:lumOff val="50000"/>
                  </a:schemeClr>
                </a:solidFill>
                <a:latin typeface="Segoe UI" panose="020B0502040204020203" pitchFamily="34" charset="0"/>
                <a:cs typeface="Segoe UI" panose="020B0502040204020203" pitchFamily="34" charset="0"/>
              </a:rPr>
              <a:t>View of Chamber Interior from South Door</a:t>
            </a:r>
          </a:p>
        </p:txBody>
      </p:sp>
      <p:grpSp>
        <p:nvGrpSpPr>
          <p:cNvPr id="31" name="Group 30">
            <a:extLst>
              <a:ext uri="{FF2B5EF4-FFF2-40B4-BE49-F238E27FC236}">
                <a16:creationId xmlns:a16="http://schemas.microsoft.com/office/drawing/2014/main" id="{DC85CD27-D910-94B0-F616-702098814163}"/>
              </a:ext>
            </a:extLst>
          </p:cNvPr>
          <p:cNvGrpSpPr/>
          <p:nvPr/>
        </p:nvGrpSpPr>
        <p:grpSpPr>
          <a:xfrm>
            <a:off x="217901" y="82515"/>
            <a:ext cx="8237686" cy="3618060"/>
            <a:chOff x="217901" y="68969"/>
            <a:chExt cx="8237686" cy="3618060"/>
          </a:xfrm>
        </p:grpSpPr>
        <p:pic>
          <p:nvPicPr>
            <p:cNvPr id="13" name="Picture 12">
              <a:extLst>
                <a:ext uri="{FF2B5EF4-FFF2-40B4-BE49-F238E27FC236}">
                  <a16:creationId xmlns:a16="http://schemas.microsoft.com/office/drawing/2014/main" id="{4C894FC3-EE91-E6DD-A5DA-60DD56DA973B}"/>
                </a:ext>
              </a:extLst>
            </p:cNvPr>
            <p:cNvPicPr>
              <a:picLocks noChangeAspect="1"/>
            </p:cNvPicPr>
            <p:nvPr/>
          </p:nvPicPr>
          <p:blipFill>
            <a:blip r:embed="rId5"/>
            <a:stretch>
              <a:fillRect/>
            </a:stretch>
          </p:blipFill>
          <p:spPr>
            <a:xfrm>
              <a:off x="217901" y="68969"/>
              <a:ext cx="4789191" cy="3591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CF4718EC-1CB7-6C3B-2194-BF21E5A459D7}"/>
                </a:ext>
              </a:extLst>
            </p:cNvPr>
            <p:cNvSpPr txBox="1"/>
            <p:nvPr/>
          </p:nvSpPr>
          <p:spPr>
            <a:xfrm>
              <a:off x="2952699" y="933504"/>
              <a:ext cx="1937648" cy="307777"/>
            </a:xfrm>
            <a:prstGeom prst="rect">
              <a:avLst/>
            </a:prstGeom>
            <a:solidFill>
              <a:schemeClr val="bg1"/>
            </a:solidFill>
          </p:spPr>
          <p:txBody>
            <a:bodyPr wrap="square" rtlCol="0">
              <a:spAutoFit/>
            </a:bodyPr>
            <a:lstStyle/>
            <a:p>
              <a:r>
                <a:rPr lang="en-US" sz="1400" dirty="0">
                  <a:solidFill>
                    <a:schemeClr val="accent1">
                      <a:lumMod val="50000"/>
                      <a:lumOff val="50000"/>
                    </a:schemeClr>
                  </a:solidFill>
                  <a:latin typeface="Segoe UI" panose="020B0502040204020203" pitchFamily="34" charset="0"/>
                  <a:cs typeface="Segoe UI" panose="020B0502040204020203" pitchFamily="34" charset="0"/>
                </a:rPr>
                <a:t>2D Motorized Stages</a:t>
              </a:r>
            </a:p>
          </p:txBody>
        </p:sp>
        <p:cxnSp>
          <p:nvCxnSpPr>
            <p:cNvPr id="9" name="Straight Arrow Connector 8">
              <a:extLst>
                <a:ext uri="{FF2B5EF4-FFF2-40B4-BE49-F238E27FC236}">
                  <a16:creationId xmlns:a16="http://schemas.microsoft.com/office/drawing/2014/main" id="{9BFC54AA-3C58-173B-435B-465FED16866A}"/>
                </a:ext>
              </a:extLst>
            </p:cNvPr>
            <p:cNvCxnSpPr>
              <a:cxnSpLocks/>
            </p:cNvCxnSpPr>
            <p:nvPr/>
          </p:nvCxnSpPr>
          <p:spPr>
            <a:xfrm flipH="1" flipV="1">
              <a:off x="3115733" y="2707987"/>
              <a:ext cx="2105062" cy="825719"/>
            </a:xfrm>
            <a:prstGeom prst="straightConnector1">
              <a:avLst/>
            </a:prstGeom>
            <a:ln>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BA40D10-409D-D1FF-458B-78AAB22EFA97}"/>
                </a:ext>
              </a:extLst>
            </p:cNvPr>
            <p:cNvCxnSpPr>
              <a:cxnSpLocks/>
            </p:cNvCxnSpPr>
            <p:nvPr/>
          </p:nvCxnSpPr>
          <p:spPr>
            <a:xfrm flipH="1">
              <a:off x="3716288" y="1253901"/>
              <a:ext cx="403841" cy="638012"/>
            </a:xfrm>
            <a:prstGeom prst="straightConnector1">
              <a:avLst/>
            </a:prstGeom>
            <a:ln>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A995B9B-DA32-3413-6883-805A523DCF5D}"/>
                </a:ext>
              </a:extLst>
            </p:cNvPr>
            <p:cNvSpPr txBox="1"/>
            <p:nvPr/>
          </p:nvSpPr>
          <p:spPr>
            <a:xfrm>
              <a:off x="665583" y="937333"/>
              <a:ext cx="1839434" cy="307777"/>
            </a:xfrm>
            <a:prstGeom prst="rect">
              <a:avLst/>
            </a:prstGeom>
            <a:solidFill>
              <a:schemeClr val="bg1"/>
            </a:solidFill>
          </p:spPr>
          <p:txBody>
            <a:bodyPr wrap="square" rtlCol="0">
              <a:spAutoFit/>
            </a:bodyPr>
            <a:lstStyle/>
            <a:p>
              <a:r>
                <a:rPr lang="en-US" sz="1400" dirty="0">
                  <a:solidFill>
                    <a:schemeClr val="accent1">
                      <a:lumMod val="50000"/>
                      <a:lumOff val="50000"/>
                    </a:schemeClr>
                  </a:solidFill>
                  <a:latin typeface="Segoe UI" panose="020B0502040204020203" pitchFamily="34" charset="0"/>
                  <a:cs typeface="Segoe UI" panose="020B0502040204020203" pitchFamily="34" charset="0"/>
                </a:rPr>
                <a:t>Plasma Diagnostic</a:t>
              </a:r>
            </a:p>
          </p:txBody>
        </p:sp>
        <p:sp>
          <p:nvSpPr>
            <p:cNvPr id="21" name="TextBox 20">
              <a:extLst>
                <a:ext uri="{FF2B5EF4-FFF2-40B4-BE49-F238E27FC236}">
                  <a16:creationId xmlns:a16="http://schemas.microsoft.com/office/drawing/2014/main" id="{8FB5C6FB-AFD7-8C88-EB0E-E486388F6914}"/>
                </a:ext>
              </a:extLst>
            </p:cNvPr>
            <p:cNvSpPr txBox="1"/>
            <p:nvPr/>
          </p:nvSpPr>
          <p:spPr>
            <a:xfrm>
              <a:off x="5220795" y="3348475"/>
              <a:ext cx="3129280" cy="338554"/>
            </a:xfrm>
            <a:prstGeom prst="rect">
              <a:avLst/>
            </a:prstGeom>
            <a:solidFill>
              <a:schemeClr val="bg1"/>
            </a:solidFill>
          </p:spPr>
          <p:txBody>
            <a:bodyPr wrap="square" rtlCol="0">
              <a:spAutoFit/>
            </a:bodyPr>
            <a:lstStyle/>
            <a:p>
              <a:r>
                <a:rPr lang="en-US" sz="1600" dirty="0">
                  <a:solidFill>
                    <a:schemeClr val="accent1">
                      <a:lumMod val="50000"/>
                      <a:lumOff val="50000"/>
                    </a:schemeClr>
                  </a:solidFill>
                  <a:latin typeface="Segoe UI" panose="020B0502040204020203" pitchFamily="34" charset="0"/>
                  <a:cs typeface="Segoe UI" panose="020B0502040204020203" pitchFamily="34" charset="0"/>
                </a:rPr>
                <a:t>Solar Array Coupon Under Test</a:t>
              </a:r>
            </a:p>
          </p:txBody>
        </p:sp>
        <p:cxnSp>
          <p:nvCxnSpPr>
            <p:cNvPr id="22" name="Straight Arrow Connector 21">
              <a:extLst>
                <a:ext uri="{FF2B5EF4-FFF2-40B4-BE49-F238E27FC236}">
                  <a16:creationId xmlns:a16="http://schemas.microsoft.com/office/drawing/2014/main" id="{5C99116D-BE0A-EF99-569B-F292CB3DDB12}"/>
                </a:ext>
              </a:extLst>
            </p:cNvPr>
            <p:cNvCxnSpPr>
              <a:cxnSpLocks/>
            </p:cNvCxnSpPr>
            <p:nvPr/>
          </p:nvCxnSpPr>
          <p:spPr>
            <a:xfrm>
              <a:off x="1916853" y="1281858"/>
              <a:ext cx="588164" cy="520918"/>
            </a:xfrm>
            <a:prstGeom prst="straightConnector1">
              <a:avLst/>
            </a:prstGeom>
            <a:ln>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3566686E-D6BB-DA24-7B5C-2F51F410DCD3}"/>
                </a:ext>
              </a:extLst>
            </p:cNvPr>
            <p:cNvSpPr txBox="1"/>
            <p:nvPr/>
          </p:nvSpPr>
          <p:spPr>
            <a:xfrm>
              <a:off x="5546150" y="2902943"/>
              <a:ext cx="2909437" cy="338554"/>
            </a:xfrm>
            <a:prstGeom prst="rect">
              <a:avLst/>
            </a:prstGeom>
            <a:solidFill>
              <a:schemeClr val="bg1"/>
            </a:solidFill>
          </p:spPr>
          <p:txBody>
            <a:bodyPr wrap="square" rtlCol="0">
              <a:spAutoFit/>
            </a:bodyPr>
            <a:lstStyle/>
            <a:p>
              <a:r>
                <a:rPr lang="en-US" sz="1600" dirty="0">
                  <a:solidFill>
                    <a:schemeClr val="accent1">
                      <a:lumMod val="50000"/>
                      <a:lumOff val="50000"/>
                    </a:schemeClr>
                  </a:solidFill>
                  <a:latin typeface="Segoe UI" panose="020B0502040204020203" pitchFamily="34" charset="0"/>
                  <a:cs typeface="Segoe UI" panose="020B0502040204020203" pitchFamily="34" charset="0"/>
                </a:rPr>
                <a:t>Trek Probe and Faraday Cup</a:t>
              </a:r>
            </a:p>
          </p:txBody>
        </p:sp>
        <p:cxnSp>
          <p:nvCxnSpPr>
            <p:cNvPr id="28" name="Straight Arrow Connector 27">
              <a:extLst>
                <a:ext uri="{FF2B5EF4-FFF2-40B4-BE49-F238E27FC236}">
                  <a16:creationId xmlns:a16="http://schemas.microsoft.com/office/drawing/2014/main" id="{C515713D-D776-92B0-6E22-3E9EA243DAC9}"/>
                </a:ext>
              </a:extLst>
            </p:cNvPr>
            <p:cNvCxnSpPr>
              <a:cxnSpLocks/>
            </p:cNvCxnSpPr>
            <p:nvPr/>
          </p:nvCxnSpPr>
          <p:spPr>
            <a:xfrm flipH="1" flipV="1">
              <a:off x="3452693" y="2311621"/>
              <a:ext cx="2105062" cy="743152"/>
            </a:xfrm>
            <a:prstGeom prst="straightConnector1">
              <a:avLst/>
            </a:prstGeom>
            <a:ln>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7528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66F18D-572E-482A-ACA3-163E0E11E096}"/>
              </a:ext>
            </a:extLst>
          </p:cNvPr>
          <p:cNvSpPr/>
          <p:nvPr/>
        </p:nvSpPr>
        <p:spPr>
          <a:xfrm>
            <a:off x="0" y="4060478"/>
            <a:ext cx="9144000" cy="857250"/>
          </a:xfrm>
          <a:prstGeom prst="rect">
            <a:avLst/>
          </a:prstGeom>
          <a:gradFill flip="none" rotWithShape="1">
            <a:gsLst>
              <a:gs pos="0">
                <a:schemeClr val="accent6">
                  <a:lumMod val="67000"/>
                </a:schemeClr>
              </a:gs>
              <a:gs pos="48000">
                <a:schemeClr val="accent6">
                  <a:lumMod val="97000"/>
                  <a:lumOff val="3000"/>
                </a:schemeClr>
              </a:gs>
              <a:gs pos="100000">
                <a:srgbClr val="0194EF">
                  <a:alpha val="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F76AC1B-CC24-46A0-9B04-EBD1AC838E1D}"/>
              </a:ext>
            </a:extLst>
          </p:cNvPr>
          <p:cNvSpPr/>
          <p:nvPr/>
        </p:nvSpPr>
        <p:spPr>
          <a:xfrm>
            <a:off x="0" y="4134548"/>
            <a:ext cx="9144000" cy="706967"/>
          </a:xfrm>
          <a:prstGeom prst="rect">
            <a:avLst/>
          </a:prstGeom>
          <a:gradFill flip="none" rotWithShape="1">
            <a:gsLst>
              <a:gs pos="0">
                <a:schemeClr val="accent6">
                  <a:lumMod val="67000"/>
                </a:schemeClr>
              </a:gs>
              <a:gs pos="48000">
                <a:schemeClr val="accent6">
                  <a:lumMod val="97000"/>
                  <a:lumOff val="3000"/>
                </a:schemeClr>
              </a:gs>
              <a:gs pos="100000">
                <a:srgbClr val="0194EF"/>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DC8E1E-6874-4050-B036-75D1661116F0}"/>
              </a:ext>
            </a:extLst>
          </p:cNvPr>
          <p:cNvSpPr>
            <a:spLocks noGrp="1"/>
          </p:cNvSpPr>
          <p:nvPr>
            <p:ph type="title"/>
          </p:nvPr>
        </p:nvSpPr>
        <p:spPr>
          <a:xfrm>
            <a:off x="435078" y="4035238"/>
            <a:ext cx="7667302" cy="857250"/>
          </a:xfrm>
        </p:spPr>
        <p:txBody>
          <a:bodyPr/>
          <a:lstStyle/>
          <a:p>
            <a:r>
              <a:rPr lang="en-US" dirty="0"/>
              <a:t>TRL-6 Testing Enabled</a:t>
            </a:r>
          </a:p>
        </p:txBody>
      </p:sp>
      <p:pic>
        <p:nvPicPr>
          <p:cNvPr id="3" name="Picture 2" descr="Icon&#10;&#10;Description automatically generated">
            <a:extLst>
              <a:ext uri="{FF2B5EF4-FFF2-40B4-BE49-F238E27FC236}">
                <a16:creationId xmlns:a16="http://schemas.microsoft.com/office/drawing/2014/main" id="{2FBD327A-4532-4493-9DA3-CA89ADA119C5}"/>
              </a:ext>
            </a:extLst>
          </p:cNvPr>
          <p:cNvPicPr>
            <a:picLocks noChangeAspect="1"/>
          </p:cNvPicPr>
          <p:nvPr/>
        </p:nvPicPr>
        <p:blipFill>
          <a:blip r:embed="rId3"/>
          <a:stretch>
            <a:fillRect/>
          </a:stretch>
        </p:blipFill>
        <p:spPr>
          <a:xfrm>
            <a:off x="8176114" y="4134547"/>
            <a:ext cx="855720" cy="706967"/>
          </a:xfrm>
          <a:prstGeom prst="rect">
            <a:avLst/>
          </a:prstGeom>
        </p:spPr>
      </p:pic>
      <p:sp>
        <p:nvSpPr>
          <p:cNvPr id="4" name="TextBox 3">
            <a:extLst>
              <a:ext uri="{FF2B5EF4-FFF2-40B4-BE49-F238E27FC236}">
                <a16:creationId xmlns:a16="http://schemas.microsoft.com/office/drawing/2014/main" id="{07ECAB27-2469-4580-8F65-93FCCCA059BE}"/>
              </a:ext>
            </a:extLst>
          </p:cNvPr>
          <p:cNvSpPr txBox="1"/>
          <p:nvPr/>
        </p:nvSpPr>
        <p:spPr>
          <a:xfrm>
            <a:off x="435078" y="3342480"/>
            <a:ext cx="3697356" cy="923330"/>
          </a:xfrm>
          <a:prstGeom prst="rect">
            <a:avLst/>
          </a:prstGeom>
          <a:solidFill>
            <a:schemeClr val="accent5">
              <a:lumMod val="60000"/>
              <a:lumOff val="40000"/>
            </a:schemeClr>
          </a:solidFill>
          <a:ln w="31750">
            <a:solidFill>
              <a:schemeClr val="accent1">
                <a:shade val="95000"/>
                <a:satMod val="105000"/>
              </a:schemeClr>
            </a:solidFill>
          </a:ln>
        </p:spPr>
        <p:txBody>
          <a:bodyPr wrap="square" rtlCol="0">
            <a:spAutoFit/>
          </a:bodyPr>
          <a:lstStyle/>
          <a:p>
            <a:pPr algn="ctr"/>
            <a:r>
              <a:rPr lang="en-US" b="1" dirty="0"/>
              <a:t>What kind of planetary surface testing capability does your technology need?</a:t>
            </a:r>
          </a:p>
        </p:txBody>
      </p:sp>
      <p:sp>
        <p:nvSpPr>
          <p:cNvPr id="5" name="TextBox 4">
            <a:extLst>
              <a:ext uri="{FF2B5EF4-FFF2-40B4-BE49-F238E27FC236}">
                <a16:creationId xmlns:a16="http://schemas.microsoft.com/office/drawing/2014/main" id="{CE1FD356-85CD-4A01-AD09-AF93A440038D}"/>
              </a:ext>
            </a:extLst>
          </p:cNvPr>
          <p:cNvSpPr txBox="1"/>
          <p:nvPr/>
        </p:nvSpPr>
        <p:spPr>
          <a:xfrm>
            <a:off x="62139" y="210964"/>
            <a:ext cx="4409205" cy="2862322"/>
          </a:xfrm>
          <a:prstGeom prst="rect">
            <a:avLst/>
          </a:prstGeom>
          <a:noFill/>
        </p:spPr>
        <p:txBody>
          <a:bodyPr wrap="square" rtlCol="0">
            <a:spAutoFit/>
          </a:bodyPr>
          <a:lstStyle/>
          <a:p>
            <a:pPr marL="285750" indent="-285750">
              <a:buFont typeface="Arial" panose="020B0604020202020204" pitchFamily="34" charset="0"/>
              <a:buChar char="•"/>
            </a:pPr>
            <a:r>
              <a:rPr lang="en-US" dirty="0"/>
              <a:t>Planetary surface ConOps</a:t>
            </a:r>
          </a:p>
          <a:p>
            <a:pPr marL="285750" indent="-285750">
              <a:buFont typeface="Arial" panose="020B0604020202020204" pitchFamily="34" charset="0"/>
              <a:buChar char="•"/>
            </a:pPr>
            <a:r>
              <a:rPr lang="en-US" dirty="0"/>
              <a:t>Basic materials property changes &amp; aging</a:t>
            </a:r>
          </a:p>
          <a:p>
            <a:pPr marL="285750" indent="-285750">
              <a:buFont typeface="Arial" panose="020B0604020202020204" pitchFamily="34" charset="0"/>
              <a:buChar char="•"/>
            </a:pPr>
            <a:r>
              <a:rPr lang="en-US" dirty="0"/>
              <a:t>Charging (and discharging!) behavior</a:t>
            </a:r>
          </a:p>
          <a:p>
            <a:pPr marL="285750" indent="-285750">
              <a:buFont typeface="Arial" panose="020B0604020202020204" pitchFamily="34" charset="0"/>
              <a:buChar char="•"/>
            </a:pPr>
            <a:r>
              <a:rPr lang="en-US" dirty="0"/>
              <a:t>Thermal balance, performance, cycling</a:t>
            </a:r>
          </a:p>
          <a:p>
            <a:pPr marL="285750" indent="-285750">
              <a:buFont typeface="Arial" panose="020B0604020202020204" pitchFamily="34" charset="0"/>
              <a:buChar char="•"/>
            </a:pPr>
            <a:r>
              <a:rPr lang="en-US" dirty="0"/>
              <a:t>Regolith and dust adherence in a space environment</a:t>
            </a:r>
          </a:p>
          <a:p>
            <a:pPr marL="285750" indent="-285750">
              <a:buFont typeface="Arial" panose="020B0604020202020204" pitchFamily="34" charset="0"/>
              <a:buChar char="•"/>
            </a:pPr>
            <a:r>
              <a:rPr lang="en-US" dirty="0"/>
              <a:t>Dusty mechanism operations and wear</a:t>
            </a:r>
          </a:p>
          <a:p>
            <a:pPr marL="285750" indent="-285750">
              <a:buFont typeface="Arial" panose="020B0604020202020204" pitchFamily="34" charset="0"/>
              <a:buChar char="•"/>
            </a:pPr>
            <a:r>
              <a:rPr lang="en-US" dirty="0"/>
              <a:t>Synergistic/combined effects</a:t>
            </a:r>
          </a:p>
        </p:txBody>
      </p:sp>
      <p:pic>
        <p:nvPicPr>
          <p:cNvPr id="7" name="Picture 6">
            <a:extLst>
              <a:ext uri="{FF2B5EF4-FFF2-40B4-BE49-F238E27FC236}">
                <a16:creationId xmlns:a16="http://schemas.microsoft.com/office/drawing/2014/main" id="{554DA51A-C33B-B949-BC3E-9605A41EDE65}"/>
              </a:ext>
            </a:extLst>
          </p:cNvPr>
          <p:cNvPicPr>
            <a:picLocks noChangeAspect="1"/>
          </p:cNvPicPr>
          <p:nvPr/>
        </p:nvPicPr>
        <p:blipFill>
          <a:blip r:embed="rId4"/>
          <a:stretch>
            <a:fillRect/>
          </a:stretch>
        </p:blipFill>
        <p:spPr>
          <a:xfrm>
            <a:off x="4539077" y="288439"/>
            <a:ext cx="4459834" cy="3344876"/>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136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Regolith Patterns in Mendel-Rydberg">
            <a:extLst>
              <a:ext uri="{FF2B5EF4-FFF2-40B4-BE49-F238E27FC236}">
                <a16:creationId xmlns:a16="http://schemas.microsoft.com/office/drawing/2014/main" id="{7003CB82-1A3E-4AA7-B898-553E846289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75" b="2187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E7D8927C-B5AA-4EE6-AD0C-28AB70122D3F}"/>
              </a:ext>
            </a:extLst>
          </p:cNvPr>
          <p:cNvSpPr/>
          <p:nvPr/>
        </p:nvSpPr>
        <p:spPr>
          <a:xfrm>
            <a:off x="0" y="4060478"/>
            <a:ext cx="9144000" cy="857250"/>
          </a:xfrm>
          <a:prstGeom prst="rect">
            <a:avLst/>
          </a:prstGeom>
          <a:gradFill flip="none" rotWithShape="1">
            <a:gsLst>
              <a:gs pos="0">
                <a:schemeClr val="accent6">
                  <a:lumMod val="67000"/>
                </a:schemeClr>
              </a:gs>
              <a:gs pos="48000">
                <a:schemeClr val="accent6">
                  <a:lumMod val="97000"/>
                  <a:lumOff val="3000"/>
                </a:schemeClr>
              </a:gs>
              <a:gs pos="100000">
                <a:srgbClr val="0194EF">
                  <a:alpha val="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37036C4-8DCA-498D-8931-49DE9E9774F9}"/>
              </a:ext>
            </a:extLst>
          </p:cNvPr>
          <p:cNvSpPr/>
          <p:nvPr/>
        </p:nvSpPr>
        <p:spPr>
          <a:xfrm>
            <a:off x="0" y="4134548"/>
            <a:ext cx="9144000" cy="706967"/>
          </a:xfrm>
          <a:prstGeom prst="rect">
            <a:avLst/>
          </a:prstGeom>
          <a:gradFill flip="none" rotWithShape="1">
            <a:gsLst>
              <a:gs pos="0">
                <a:schemeClr val="accent6">
                  <a:lumMod val="67000"/>
                </a:schemeClr>
              </a:gs>
              <a:gs pos="48000">
                <a:schemeClr val="accent6">
                  <a:lumMod val="97000"/>
                  <a:lumOff val="3000"/>
                </a:schemeClr>
              </a:gs>
              <a:gs pos="100000">
                <a:srgbClr val="0194EF"/>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7" name="Title 1">
            <a:extLst>
              <a:ext uri="{FF2B5EF4-FFF2-40B4-BE49-F238E27FC236}">
                <a16:creationId xmlns:a16="http://schemas.microsoft.com/office/drawing/2014/main" id="{515FE9F0-0E33-4884-829E-2343B8C56E97}"/>
              </a:ext>
            </a:extLst>
          </p:cNvPr>
          <p:cNvSpPr>
            <a:spLocks noGrp="1"/>
          </p:cNvSpPr>
          <p:nvPr>
            <p:ph type="title"/>
          </p:nvPr>
        </p:nvSpPr>
        <p:spPr>
          <a:xfrm>
            <a:off x="435078" y="4035238"/>
            <a:ext cx="7667302" cy="857250"/>
          </a:xfrm>
        </p:spPr>
        <p:txBody>
          <a:bodyPr/>
          <a:lstStyle/>
          <a:p>
            <a:r>
              <a:rPr lang="en-US" dirty="0"/>
              <a:t>MSFC Lunar Testing Ecosystem</a:t>
            </a:r>
          </a:p>
        </p:txBody>
      </p:sp>
      <p:pic>
        <p:nvPicPr>
          <p:cNvPr id="38" name="Picture 37" descr="Icon&#10;&#10;Description automatically generated">
            <a:extLst>
              <a:ext uri="{FF2B5EF4-FFF2-40B4-BE49-F238E27FC236}">
                <a16:creationId xmlns:a16="http://schemas.microsoft.com/office/drawing/2014/main" id="{85F5B443-BB62-4BA1-80B2-0B2DF6A6C21A}"/>
              </a:ext>
            </a:extLst>
          </p:cNvPr>
          <p:cNvPicPr>
            <a:picLocks noChangeAspect="1"/>
          </p:cNvPicPr>
          <p:nvPr/>
        </p:nvPicPr>
        <p:blipFill>
          <a:blip r:embed="rId4"/>
          <a:stretch>
            <a:fillRect/>
          </a:stretch>
        </p:blipFill>
        <p:spPr>
          <a:xfrm>
            <a:off x="8176114" y="4134547"/>
            <a:ext cx="855720" cy="706967"/>
          </a:xfrm>
          <a:prstGeom prst="rect">
            <a:avLst/>
          </a:prstGeom>
        </p:spPr>
      </p:pic>
      <p:sp>
        <p:nvSpPr>
          <p:cNvPr id="39" name="TextBox 38">
            <a:extLst>
              <a:ext uri="{FF2B5EF4-FFF2-40B4-BE49-F238E27FC236}">
                <a16:creationId xmlns:a16="http://schemas.microsoft.com/office/drawing/2014/main" id="{70996B39-6EE9-4F3E-A430-BEBBC47070E7}"/>
              </a:ext>
            </a:extLst>
          </p:cNvPr>
          <p:cNvSpPr txBox="1"/>
          <p:nvPr/>
        </p:nvSpPr>
        <p:spPr>
          <a:xfrm>
            <a:off x="353961" y="124576"/>
            <a:ext cx="8530389" cy="584775"/>
          </a:xfrm>
          <a:prstGeom prst="rect">
            <a:avLst/>
          </a:prstGeom>
          <a:noFill/>
        </p:spPr>
        <p:txBody>
          <a:bodyPr wrap="square" rtlCol="0">
            <a:spAutoFit/>
          </a:bodyPr>
          <a:lstStyle/>
          <a:p>
            <a:pPr algn="ctr"/>
            <a:r>
              <a:rPr lang="en-US" sz="1600" dirty="0">
                <a:solidFill>
                  <a:schemeClr val="bg1"/>
                </a:solidFill>
              </a:rPr>
              <a:t>MSFC has multiple complementary planetary surface test capabilities, providing solutions for projects of different sizes, budgets, and development levels</a:t>
            </a:r>
          </a:p>
        </p:txBody>
      </p:sp>
      <p:pic>
        <p:nvPicPr>
          <p:cNvPr id="42" name="Picture 41" descr="A large machine in a factory&#10;&#10;Description automatically generated with low confidence">
            <a:extLst>
              <a:ext uri="{FF2B5EF4-FFF2-40B4-BE49-F238E27FC236}">
                <a16:creationId xmlns:a16="http://schemas.microsoft.com/office/drawing/2014/main" id="{851DBBD3-217E-4A82-8828-493ECC4A4C65}"/>
              </a:ext>
            </a:extLst>
          </p:cNvPr>
          <p:cNvPicPr>
            <a:picLocks noChangeAspect="1"/>
          </p:cNvPicPr>
          <p:nvPr/>
        </p:nvPicPr>
        <p:blipFill>
          <a:blip r:embed="rId5"/>
          <a:stretch>
            <a:fillRect/>
          </a:stretch>
        </p:blipFill>
        <p:spPr>
          <a:xfrm>
            <a:off x="4094590" y="843576"/>
            <a:ext cx="2821920" cy="1881280"/>
          </a:xfrm>
          <a:prstGeom prst="rect">
            <a:avLst/>
          </a:prstGeom>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43" name="Picture 42">
            <a:extLst>
              <a:ext uri="{FF2B5EF4-FFF2-40B4-BE49-F238E27FC236}">
                <a16:creationId xmlns:a16="http://schemas.microsoft.com/office/drawing/2014/main" id="{3BF2F7A6-F277-4DE4-9158-0AA6520DF668}"/>
              </a:ext>
            </a:extLst>
          </p:cNvPr>
          <p:cNvPicPr>
            <a:picLocks noChangeAspect="1"/>
          </p:cNvPicPr>
          <p:nvPr/>
        </p:nvPicPr>
        <p:blipFill>
          <a:blip r:embed="rId6"/>
          <a:stretch>
            <a:fillRect/>
          </a:stretch>
        </p:blipFill>
        <p:spPr>
          <a:xfrm>
            <a:off x="6432041" y="2244792"/>
            <a:ext cx="2341696" cy="1653663"/>
          </a:xfrm>
          <a:prstGeom prst="rect">
            <a:avLst/>
          </a:prstGeom>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51" name="TextBox 50">
            <a:extLst>
              <a:ext uri="{FF2B5EF4-FFF2-40B4-BE49-F238E27FC236}">
                <a16:creationId xmlns:a16="http://schemas.microsoft.com/office/drawing/2014/main" id="{82E3402D-749A-4455-9D84-514288C03493}"/>
              </a:ext>
            </a:extLst>
          </p:cNvPr>
          <p:cNvSpPr txBox="1"/>
          <p:nvPr/>
        </p:nvSpPr>
        <p:spPr>
          <a:xfrm>
            <a:off x="5565349" y="1372970"/>
            <a:ext cx="866692" cy="369332"/>
          </a:xfrm>
          <a:prstGeom prst="rect">
            <a:avLst/>
          </a:prstGeom>
          <a:noFill/>
        </p:spPr>
        <p:txBody>
          <a:bodyPr wrap="square" rtlCol="0">
            <a:spAutoFit/>
          </a:bodyPr>
          <a:lstStyle/>
          <a:p>
            <a:r>
              <a:rPr lang="en-US" b="1" dirty="0">
                <a:solidFill>
                  <a:srgbClr val="FFFF00"/>
                </a:solidFill>
              </a:rPr>
              <a:t>V20</a:t>
            </a:r>
          </a:p>
        </p:txBody>
      </p:sp>
      <p:sp>
        <p:nvSpPr>
          <p:cNvPr id="52" name="TextBox 51">
            <a:extLst>
              <a:ext uri="{FF2B5EF4-FFF2-40B4-BE49-F238E27FC236}">
                <a16:creationId xmlns:a16="http://schemas.microsoft.com/office/drawing/2014/main" id="{971F8189-0962-41F7-817F-899D3FBB417A}"/>
              </a:ext>
            </a:extLst>
          </p:cNvPr>
          <p:cNvSpPr txBox="1"/>
          <p:nvPr/>
        </p:nvSpPr>
        <p:spPr>
          <a:xfrm>
            <a:off x="6867832" y="2886957"/>
            <a:ext cx="1887276" cy="369332"/>
          </a:xfrm>
          <a:prstGeom prst="rect">
            <a:avLst/>
          </a:prstGeom>
          <a:noFill/>
        </p:spPr>
        <p:txBody>
          <a:bodyPr wrap="square" rtlCol="0">
            <a:spAutoFit/>
          </a:bodyPr>
          <a:lstStyle/>
          <a:p>
            <a:r>
              <a:rPr lang="en-US" b="1" dirty="0">
                <a:solidFill>
                  <a:srgbClr val="FFFF00"/>
                </a:solidFill>
              </a:rPr>
              <a:t>Regolith Field</a:t>
            </a:r>
          </a:p>
        </p:txBody>
      </p:sp>
      <p:sp>
        <p:nvSpPr>
          <p:cNvPr id="59" name="Arrow: Bent 58">
            <a:extLst>
              <a:ext uri="{FF2B5EF4-FFF2-40B4-BE49-F238E27FC236}">
                <a16:creationId xmlns:a16="http://schemas.microsoft.com/office/drawing/2014/main" id="{DBC0E3E3-BDDC-4C2A-BEE3-81CA1A594C84}"/>
              </a:ext>
            </a:extLst>
          </p:cNvPr>
          <p:cNvSpPr/>
          <p:nvPr/>
        </p:nvSpPr>
        <p:spPr>
          <a:xfrm flipV="1">
            <a:off x="5881774" y="2777841"/>
            <a:ext cx="508884" cy="602206"/>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F058124D-1FA9-D5C2-C556-10B262590E37}"/>
              </a:ext>
            </a:extLst>
          </p:cNvPr>
          <p:cNvPicPr>
            <a:picLocks noChangeAspect="1"/>
          </p:cNvPicPr>
          <p:nvPr/>
        </p:nvPicPr>
        <p:blipFill>
          <a:blip r:embed="rId7"/>
          <a:stretch>
            <a:fillRect/>
          </a:stretch>
        </p:blipFill>
        <p:spPr>
          <a:xfrm>
            <a:off x="314245" y="818530"/>
            <a:ext cx="2611619" cy="1958714"/>
          </a:xfrm>
          <a:prstGeom prst="rect">
            <a:avLst/>
          </a:prstGeom>
          <a:ln w="38100" cap="sq">
            <a:solidFill>
              <a:schemeClr val="accent1">
                <a:lumMod val="25000"/>
                <a:lumOff val="75000"/>
              </a:schemeClr>
            </a:solidFill>
            <a:prstDash val="solid"/>
            <a:miter lim="800000"/>
          </a:ln>
          <a:effectLst>
            <a:outerShdw blurRad="50800" dist="38100" dir="2700000" algn="tl" rotWithShape="0">
              <a:srgbClr val="000000">
                <a:alpha val="43000"/>
              </a:srgbClr>
            </a:outerShdw>
          </a:effectLst>
        </p:spPr>
      </p:pic>
      <p:sp>
        <p:nvSpPr>
          <p:cNvPr id="50" name="TextBox 49">
            <a:extLst>
              <a:ext uri="{FF2B5EF4-FFF2-40B4-BE49-F238E27FC236}">
                <a16:creationId xmlns:a16="http://schemas.microsoft.com/office/drawing/2014/main" id="{53B15160-9B81-40A1-AEF3-7532201DA697}"/>
              </a:ext>
            </a:extLst>
          </p:cNvPr>
          <p:cNvSpPr txBox="1"/>
          <p:nvPr/>
        </p:nvSpPr>
        <p:spPr>
          <a:xfrm>
            <a:off x="979456" y="1617634"/>
            <a:ext cx="1281195" cy="369332"/>
          </a:xfrm>
          <a:prstGeom prst="rect">
            <a:avLst/>
          </a:prstGeom>
          <a:noFill/>
        </p:spPr>
        <p:txBody>
          <a:bodyPr wrap="square" rtlCol="0">
            <a:spAutoFit/>
          </a:bodyPr>
          <a:lstStyle/>
          <a:p>
            <a:r>
              <a:rPr lang="en-US" b="1" dirty="0">
                <a:solidFill>
                  <a:srgbClr val="FFFF00"/>
                </a:solidFill>
              </a:rPr>
              <a:t>PLANET</a:t>
            </a:r>
          </a:p>
        </p:txBody>
      </p:sp>
      <p:sp>
        <p:nvSpPr>
          <p:cNvPr id="5" name="Arrow: Right 4">
            <a:extLst>
              <a:ext uri="{FF2B5EF4-FFF2-40B4-BE49-F238E27FC236}">
                <a16:creationId xmlns:a16="http://schemas.microsoft.com/office/drawing/2014/main" id="{DC330337-BA5D-B29C-6F29-5FE45BC44F49}"/>
              </a:ext>
            </a:extLst>
          </p:cNvPr>
          <p:cNvSpPr/>
          <p:nvPr/>
        </p:nvSpPr>
        <p:spPr>
          <a:xfrm>
            <a:off x="3041227" y="1617634"/>
            <a:ext cx="941493" cy="27889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7BD9624-7C5E-6CE1-9BA7-6630EE17A0A5}"/>
              </a:ext>
            </a:extLst>
          </p:cNvPr>
          <p:cNvPicPr>
            <a:picLocks noChangeAspect="1"/>
          </p:cNvPicPr>
          <p:nvPr/>
        </p:nvPicPr>
        <p:blipFill>
          <a:blip r:embed="rId8"/>
          <a:stretch>
            <a:fillRect/>
          </a:stretch>
        </p:blipFill>
        <p:spPr>
          <a:xfrm>
            <a:off x="239739" y="3122673"/>
            <a:ext cx="1718842" cy="1718842"/>
          </a:xfrm>
          <a:prstGeom prst="rect">
            <a:avLst/>
          </a:prstGeom>
        </p:spPr>
      </p:pic>
    </p:spTree>
    <p:extLst>
      <p:ext uri="{BB962C8B-B14F-4D97-AF65-F5344CB8AC3E}">
        <p14:creationId xmlns:p14="http://schemas.microsoft.com/office/powerpoint/2010/main" val="106571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A0BD0A-B4A8-4D12-9808-09CB1B6A326F}"/>
              </a:ext>
            </a:extLst>
          </p:cNvPr>
          <p:cNvSpPr/>
          <p:nvPr/>
        </p:nvSpPr>
        <p:spPr>
          <a:xfrm>
            <a:off x="0" y="4058747"/>
            <a:ext cx="9144000" cy="857250"/>
          </a:xfrm>
          <a:prstGeom prst="rect">
            <a:avLst/>
          </a:prstGeom>
          <a:gradFill flip="none" rotWithShape="1">
            <a:gsLst>
              <a:gs pos="0">
                <a:schemeClr val="accent6">
                  <a:lumMod val="67000"/>
                </a:schemeClr>
              </a:gs>
              <a:gs pos="48000">
                <a:schemeClr val="accent6">
                  <a:lumMod val="97000"/>
                  <a:lumOff val="3000"/>
                </a:schemeClr>
              </a:gs>
              <a:gs pos="100000">
                <a:srgbClr val="0194EF">
                  <a:alpha val="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415BDE-0AFC-4BF3-9AD2-B7F437698A05}"/>
              </a:ext>
            </a:extLst>
          </p:cNvPr>
          <p:cNvSpPr/>
          <p:nvPr/>
        </p:nvSpPr>
        <p:spPr>
          <a:xfrm>
            <a:off x="0" y="4134548"/>
            <a:ext cx="9144000" cy="706967"/>
          </a:xfrm>
          <a:prstGeom prst="rect">
            <a:avLst/>
          </a:prstGeom>
          <a:gradFill flip="none" rotWithShape="1">
            <a:gsLst>
              <a:gs pos="0">
                <a:schemeClr val="accent6">
                  <a:lumMod val="67000"/>
                </a:schemeClr>
              </a:gs>
              <a:gs pos="48000">
                <a:schemeClr val="accent6">
                  <a:lumMod val="97000"/>
                  <a:lumOff val="3000"/>
                </a:schemeClr>
              </a:gs>
              <a:gs pos="100000">
                <a:srgbClr val="0194EF"/>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9473A466-5976-4D23-9AEB-1A18E2E8BA30}"/>
              </a:ext>
            </a:extLst>
          </p:cNvPr>
          <p:cNvPicPr>
            <a:picLocks noChangeAspect="1"/>
          </p:cNvPicPr>
          <p:nvPr/>
        </p:nvPicPr>
        <p:blipFill>
          <a:blip r:embed="rId3"/>
          <a:stretch>
            <a:fillRect/>
          </a:stretch>
        </p:blipFill>
        <p:spPr>
          <a:xfrm>
            <a:off x="8176114" y="4132501"/>
            <a:ext cx="855720" cy="706967"/>
          </a:xfrm>
          <a:prstGeom prst="rect">
            <a:avLst/>
          </a:prstGeom>
        </p:spPr>
      </p:pic>
      <p:sp>
        <p:nvSpPr>
          <p:cNvPr id="6" name="TextBox 5">
            <a:extLst>
              <a:ext uri="{FF2B5EF4-FFF2-40B4-BE49-F238E27FC236}">
                <a16:creationId xmlns:a16="http://schemas.microsoft.com/office/drawing/2014/main" id="{F22E9B38-DC0A-4DAE-979D-EDCB8C2F503F}"/>
              </a:ext>
            </a:extLst>
          </p:cNvPr>
          <p:cNvSpPr txBox="1"/>
          <p:nvPr/>
        </p:nvSpPr>
        <p:spPr>
          <a:xfrm>
            <a:off x="192764" y="301985"/>
            <a:ext cx="4209903" cy="3139321"/>
          </a:xfrm>
          <a:prstGeom prst="rect">
            <a:avLst/>
          </a:prstGeom>
          <a:noFill/>
        </p:spPr>
        <p:txBody>
          <a:bodyPr wrap="square" rtlCol="0">
            <a:spAutoFit/>
          </a:bodyPr>
          <a:lstStyle/>
          <a:p>
            <a:pPr marL="285750" indent="-285750">
              <a:buFont typeface="Arial" panose="020B0604020202020204" pitchFamily="34" charset="0"/>
              <a:buChar char="•"/>
            </a:pPr>
            <a:r>
              <a:rPr lang="en-US" sz="2000" dirty="0"/>
              <a:t>Thanks</a:t>
            </a:r>
          </a:p>
          <a:p>
            <a:pPr marL="285750" indent="-285750">
              <a:buFont typeface="Arial" panose="020B0604020202020204" pitchFamily="34" charset="0"/>
              <a:buChar char="•"/>
            </a:pPr>
            <a:r>
              <a:rPr lang="en-US" sz="2000" dirty="0"/>
              <a:t>Contact us to discuss your testing needs:</a:t>
            </a:r>
          </a:p>
          <a:p>
            <a:endParaRPr lang="en-US" sz="2000" dirty="0"/>
          </a:p>
          <a:p>
            <a:pPr marL="742950" lvl="1" indent="-285750">
              <a:buFont typeface="Arial" panose="020B0604020202020204" pitchFamily="34" charset="0"/>
              <a:buChar char="•"/>
            </a:pPr>
            <a:r>
              <a:rPr lang="en-US" sz="2000" dirty="0"/>
              <a:t>Todd Schneider</a:t>
            </a:r>
          </a:p>
          <a:p>
            <a:pPr lvl="1"/>
            <a:r>
              <a:rPr lang="en-US" sz="2000" dirty="0">
                <a:hlinkClick r:id="rId4"/>
              </a:rPr>
              <a:t>todd.schneider@nasa.gov</a:t>
            </a:r>
            <a:endParaRPr lang="en-US" sz="2000" dirty="0"/>
          </a:p>
          <a:p>
            <a:pPr lvl="1"/>
            <a:endParaRPr lang="en-US" sz="2000" dirty="0"/>
          </a:p>
          <a:p>
            <a:pPr marL="742950" lvl="1" indent="-285750">
              <a:buFont typeface="Arial" panose="020B0604020202020204" pitchFamily="34" charset="0"/>
              <a:buChar char="•"/>
            </a:pPr>
            <a:r>
              <a:rPr lang="en-US" sz="2000" dirty="0"/>
              <a:t>Erin Hayward</a:t>
            </a:r>
          </a:p>
          <a:p>
            <a:pPr lvl="1"/>
            <a:r>
              <a:rPr lang="en-US" sz="2000" dirty="0">
                <a:hlinkClick r:id="rId5"/>
              </a:rPr>
              <a:t>erin.g.hayward@nasa.gov</a:t>
            </a:r>
            <a:endParaRPr lang="en-US" sz="2000" dirty="0"/>
          </a:p>
          <a:p>
            <a:endParaRPr lang="en-US" dirty="0"/>
          </a:p>
        </p:txBody>
      </p:sp>
      <p:sp>
        <p:nvSpPr>
          <p:cNvPr id="2" name="Title 1">
            <a:extLst>
              <a:ext uri="{FF2B5EF4-FFF2-40B4-BE49-F238E27FC236}">
                <a16:creationId xmlns:a16="http://schemas.microsoft.com/office/drawing/2014/main" id="{9875DB78-9A7D-44A2-921F-6E306C6BDDF9}"/>
              </a:ext>
            </a:extLst>
          </p:cNvPr>
          <p:cNvSpPr>
            <a:spLocks noGrp="1"/>
          </p:cNvSpPr>
          <p:nvPr>
            <p:ph type="title"/>
          </p:nvPr>
        </p:nvSpPr>
        <p:spPr>
          <a:xfrm>
            <a:off x="1256306" y="3986011"/>
            <a:ext cx="6854024" cy="906477"/>
          </a:xfrm>
        </p:spPr>
        <p:txBody>
          <a:bodyPr/>
          <a:lstStyle/>
          <a:p>
            <a:r>
              <a:rPr lang="en-US" dirty="0"/>
              <a:t>Contact Us to Help Develop Your Lunar Surface Technologies</a:t>
            </a:r>
          </a:p>
        </p:txBody>
      </p:sp>
      <p:pic>
        <p:nvPicPr>
          <p:cNvPr id="7" name="Picture 6" descr="Logo&#10;&#10;Description automatically generated">
            <a:extLst>
              <a:ext uri="{FF2B5EF4-FFF2-40B4-BE49-F238E27FC236}">
                <a16:creationId xmlns:a16="http://schemas.microsoft.com/office/drawing/2014/main" id="{8F622FF4-D63F-4D61-A430-5ED231105C1E}"/>
              </a:ext>
            </a:extLst>
          </p:cNvPr>
          <p:cNvPicPr>
            <a:picLocks noChangeAspect="1"/>
          </p:cNvPicPr>
          <p:nvPr/>
        </p:nvPicPr>
        <p:blipFill>
          <a:blip r:embed="rId6"/>
          <a:stretch>
            <a:fillRect/>
          </a:stretch>
        </p:blipFill>
        <p:spPr>
          <a:xfrm>
            <a:off x="5427516" y="64787"/>
            <a:ext cx="3435370" cy="4069761"/>
          </a:xfrm>
          <a:prstGeom prst="rect">
            <a:avLst/>
          </a:prstGeom>
        </p:spPr>
      </p:pic>
    </p:spTree>
    <p:extLst>
      <p:ext uri="{BB962C8B-B14F-4D97-AF65-F5344CB8AC3E}">
        <p14:creationId xmlns:p14="http://schemas.microsoft.com/office/powerpoint/2010/main" val="337287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03AD8780-D197-41DB-847F-4499359B0D03}"/>
              </a:ext>
            </a:extLst>
          </p:cNvPr>
          <p:cNvSpPr txBox="1"/>
          <p:nvPr/>
        </p:nvSpPr>
        <p:spPr>
          <a:xfrm>
            <a:off x="112166" y="510224"/>
            <a:ext cx="3682440"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t>PLANET is a new, high-fidelity, combined space environments laboratory at NASA’s Marshall Space Flight Center (MSFC)</a:t>
            </a:r>
          </a:p>
          <a:p>
            <a:endParaRPr lang="en-US" sz="1600" dirty="0"/>
          </a:p>
          <a:p>
            <a:pPr marL="285750" indent="-285750">
              <a:buFont typeface="Arial" panose="020B0604020202020204" pitchFamily="34" charset="0"/>
              <a:buChar char="•"/>
            </a:pPr>
            <a:r>
              <a:rPr lang="en-US" sz="1600" dirty="0"/>
              <a:t>Based on a 2-meter diameter x 3-meter-long cylindrical vacuum chamber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Significantly enhances NASA’s planetary surface simulation capabilities</a:t>
            </a:r>
          </a:p>
        </p:txBody>
      </p:sp>
      <p:sp>
        <p:nvSpPr>
          <p:cNvPr id="45" name="Rectangle 44">
            <a:extLst>
              <a:ext uri="{FF2B5EF4-FFF2-40B4-BE49-F238E27FC236}">
                <a16:creationId xmlns:a16="http://schemas.microsoft.com/office/drawing/2014/main" id="{9913E03F-0F0C-49E3-B095-100EC4AA2F47}"/>
              </a:ext>
            </a:extLst>
          </p:cNvPr>
          <p:cNvSpPr/>
          <p:nvPr/>
        </p:nvSpPr>
        <p:spPr>
          <a:xfrm>
            <a:off x="0" y="4060478"/>
            <a:ext cx="9144000" cy="857250"/>
          </a:xfrm>
          <a:prstGeom prst="rect">
            <a:avLst/>
          </a:prstGeom>
          <a:gradFill flip="none" rotWithShape="1">
            <a:gsLst>
              <a:gs pos="0">
                <a:schemeClr val="accent6">
                  <a:lumMod val="67000"/>
                </a:schemeClr>
              </a:gs>
              <a:gs pos="48000">
                <a:schemeClr val="accent6">
                  <a:lumMod val="97000"/>
                  <a:lumOff val="3000"/>
                </a:schemeClr>
              </a:gs>
              <a:gs pos="100000">
                <a:srgbClr val="0194EF">
                  <a:alpha val="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318F89D-2217-4901-8798-A55C94B43B13}"/>
              </a:ext>
            </a:extLst>
          </p:cNvPr>
          <p:cNvSpPr/>
          <p:nvPr/>
        </p:nvSpPr>
        <p:spPr>
          <a:xfrm>
            <a:off x="0" y="4134548"/>
            <a:ext cx="9144000" cy="706967"/>
          </a:xfrm>
          <a:prstGeom prst="rect">
            <a:avLst/>
          </a:prstGeom>
          <a:gradFill flip="none" rotWithShape="1">
            <a:gsLst>
              <a:gs pos="0">
                <a:schemeClr val="accent6">
                  <a:lumMod val="67000"/>
                </a:schemeClr>
              </a:gs>
              <a:gs pos="48000">
                <a:schemeClr val="accent6">
                  <a:lumMod val="97000"/>
                  <a:lumOff val="3000"/>
                </a:schemeClr>
              </a:gs>
              <a:gs pos="100000">
                <a:srgbClr val="0194EF"/>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4AA0E0D5-2847-4219-A286-65E76C2A4440}"/>
              </a:ext>
            </a:extLst>
          </p:cNvPr>
          <p:cNvPicPr>
            <a:picLocks noChangeAspect="1"/>
          </p:cNvPicPr>
          <p:nvPr/>
        </p:nvPicPr>
        <p:blipFill>
          <a:blip r:embed="rId3"/>
          <a:stretch>
            <a:fillRect/>
          </a:stretch>
        </p:blipFill>
        <p:spPr>
          <a:xfrm>
            <a:off x="8176114" y="4120291"/>
            <a:ext cx="855720" cy="706967"/>
          </a:xfrm>
          <a:prstGeom prst="rect">
            <a:avLst/>
          </a:prstGeom>
        </p:spPr>
      </p:pic>
      <p:sp>
        <p:nvSpPr>
          <p:cNvPr id="2" name="Title 1">
            <a:extLst>
              <a:ext uri="{FF2B5EF4-FFF2-40B4-BE49-F238E27FC236}">
                <a16:creationId xmlns:a16="http://schemas.microsoft.com/office/drawing/2014/main" id="{13C5E533-8374-4236-B41C-7D431F84ABAD}"/>
              </a:ext>
            </a:extLst>
          </p:cNvPr>
          <p:cNvSpPr>
            <a:spLocks noGrp="1"/>
          </p:cNvSpPr>
          <p:nvPr>
            <p:ph type="title"/>
          </p:nvPr>
        </p:nvSpPr>
        <p:spPr>
          <a:xfrm>
            <a:off x="4829907" y="4035419"/>
            <a:ext cx="4028832" cy="857250"/>
          </a:xfrm>
        </p:spPr>
        <p:txBody>
          <a:bodyPr/>
          <a:lstStyle/>
          <a:p>
            <a:pPr algn="ctr"/>
            <a:r>
              <a:rPr lang="en-US" sz="4400" dirty="0"/>
              <a:t>PLANET</a:t>
            </a:r>
          </a:p>
        </p:txBody>
      </p:sp>
      <p:sp>
        <p:nvSpPr>
          <p:cNvPr id="3" name="TextBox 2">
            <a:extLst>
              <a:ext uri="{FF2B5EF4-FFF2-40B4-BE49-F238E27FC236}">
                <a16:creationId xmlns:a16="http://schemas.microsoft.com/office/drawing/2014/main" id="{25DB9F17-50BF-4378-9F12-8A19ABEC1980}"/>
              </a:ext>
            </a:extLst>
          </p:cNvPr>
          <p:cNvSpPr txBox="1"/>
          <p:nvPr/>
        </p:nvSpPr>
        <p:spPr>
          <a:xfrm>
            <a:off x="285261" y="4173035"/>
            <a:ext cx="7313980" cy="923330"/>
          </a:xfrm>
          <a:prstGeom prst="rect">
            <a:avLst/>
          </a:prstGeom>
          <a:noFill/>
        </p:spPr>
        <p:txBody>
          <a:bodyPr wrap="square" rtlCol="0">
            <a:spAutoFit/>
          </a:bodyPr>
          <a:lstStyle/>
          <a:p>
            <a:r>
              <a:rPr lang="en-US" sz="1800" dirty="0">
                <a:solidFill>
                  <a:schemeClr val="accent5">
                    <a:lumMod val="60000"/>
                    <a:lumOff val="40000"/>
                  </a:schemeClr>
                </a:solidFill>
              </a:rPr>
              <a:t>PLANET = Planetary, Lunar, &amp; </a:t>
            </a:r>
          </a:p>
          <a:p>
            <a:r>
              <a:rPr lang="en-US" sz="1800" dirty="0">
                <a:solidFill>
                  <a:schemeClr val="accent5">
                    <a:lumMod val="60000"/>
                    <a:lumOff val="40000"/>
                  </a:schemeClr>
                </a:solidFill>
              </a:rPr>
              <a:t>Asteroid Natural Environment Testbed</a:t>
            </a:r>
          </a:p>
          <a:p>
            <a:endParaRPr lang="en-US" dirty="0">
              <a:solidFill>
                <a:schemeClr val="accent5">
                  <a:lumMod val="60000"/>
                  <a:lumOff val="40000"/>
                </a:schemeClr>
              </a:solidFill>
            </a:endParaRPr>
          </a:p>
        </p:txBody>
      </p:sp>
      <p:pic>
        <p:nvPicPr>
          <p:cNvPr id="5" name="Picture 4">
            <a:extLst>
              <a:ext uri="{FF2B5EF4-FFF2-40B4-BE49-F238E27FC236}">
                <a16:creationId xmlns:a16="http://schemas.microsoft.com/office/drawing/2014/main" id="{669C7684-DCF0-63A8-78F5-12F0142ED4A2}"/>
              </a:ext>
            </a:extLst>
          </p:cNvPr>
          <p:cNvPicPr>
            <a:picLocks noChangeAspect="1"/>
          </p:cNvPicPr>
          <p:nvPr/>
        </p:nvPicPr>
        <p:blipFill rotWithShape="1">
          <a:blip r:embed="rId4"/>
          <a:srcRect l="11009" r="15208"/>
          <a:stretch/>
        </p:blipFill>
        <p:spPr>
          <a:xfrm>
            <a:off x="3881120" y="545618"/>
            <a:ext cx="5049114" cy="3386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9E31F652-7FD9-FB5A-802F-3121530B24B3}"/>
              </a:ext>
            </a:extLst>
          </p:cNvPr>
          <p:cNvSpPr txBox="1"/>
          <p:nvPr/>
        </p:nvSpPr>
        <p:spPr>
          <a:xfrm>
            <a:off x="365761" y="119938"/>
            <a:ext cx="6421120" cy="338554"/>
          </a:xfrm>
          <a:prstGeom prst="rect">
            <a:avLst/>
          </a:prstGeom>
          <a:noFill/>
        </p:spPr>
        <p:txBody>
          <a:bodyPr wrap="square" rtlCol="0">
            <a:spAutoFit/>
          </a:bodyPr>
          <a:lstStyle/>
          <a:p>
            <a:r>
              <a:rPr lang="en-US" sz="1600" i="1" dirty="0">
                <a:solidFill>
                  <a:srgbClr val="FF0000"/>
                </a:solidFill>
              </a:rPr>
              <a:t>Introduced by Erin Hayward at ASEC2023 In Huntsville, Alabama</a:t>
            </a:r>
          </a:p>
        </p:txBody>
      </p:sp>
    </p:spTree>
    <p:extLst>
      <p:ext uri="{BB962C8B-B14F-4D97-AF65-F5344CB8AC3E}">
        <p14:creationId xmlns:p14="http://schemas.microsoft.com/office/powerpoint/2010/main" val="386492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C945DFE-A064-404B-A0C9-F4718653DA84}"/>
              </a:ext>
            </a:extLst>
          </p:cNvPr>
          <p:cNvGrpSpPr/>
          <p:nvPr/>
        </p:nvGrpSpPr>
        <p:grpSpPr>
          <a:xfrm>
            <a:off x="0" y="0"/>
            <a:ext cx="9144000" cy="5143501"/>
            <a:chOff x="0" y="-166971"/>
            <a:chExt cx="9144000" cy="5143501"/>
          </a:xfrm>
        </p:grpSpPr>
        <p:pic>
          <p:nvPicPr>
            <p:cNvPr id="14" name="Picture 2">
              <a:extLst>
                <a:ext uri="{FF2B5EF4-FFF2-40B4-BE49-F238E27FC236}">
                  <a16:creationId xmlns:a16="http://schemas.microsoft.com/office/drawing/2014/main" id="{E3699627-62ED-445F-B555-DC072E752F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57505"/>
            <a:stretch/>
          </p:blipFill>
          <p:spPr bwMode="auto">
            <a:xfrm>
              <a:off x="0" y="1191254"/>
              <a:ext cx="9144000" cy="37852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24D4DE8-6684-4D98-8D47-D1173BACA50D}"/>
                </a:ext>
              </a:extLst>
            </p:cNvPr>
            <p:cNvSpPr/>
            <p:nvPr/>
          </p:nvSpPr>
          <p:spPr>
            <a:xfrm>
              <a:off x="0" y="-166971"/>
              <a:ext cx="9144000" cy="151869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285750" indent="-285750" algn="ctr">
                <a:buFont typeface="Arial" panose="020B0604020202020204" pitchFamily="34" charset="0"/>
                <a:buChar char="•"/>
              </a:pPr>
              <a:endParaRPr lang="en-US" dirty="0"/>
            </a:p>
          </p:txBody>
        </p:sp>
      </p:grpSp>
      <p:sp>
        <p:nvSpPr>
          <p:cNvPr id="5" name="Rectangle 4">
            <a:extLst>
              <a:ext uri="{FF2B5EF4-FFF2-40B4-BE49-F238E27FC236}">
                <a16:creationId xmlns:a16="http://schemas.microsoft.com/office/drawing/2014/main" id="{44E8F096-5275-44D4-B1A0-321769B15B12}"/>
              </a:ext>
            </a:extLst>
          </p:cNvPr>
          <p:cNvSpPr/>
          <p:nvPr/>
        </p:nvSpPr>
        <p:spPr>
          <a:xfrm>
            <a:off x="0" y="4060478"/>
            <a:ext cx="9144000" cy="857250"/>
          </a:xfrm>
          <a:prstGeom prst="rect">
            <a:avLst/>
          </a:prstGeom>
          <a:gradFill flip="none" rotWithShape="1">
            <a:gsLst>
              <a:gs pos="0">
                <a:schemeClr val="accent6">
                  <a:lumMod val="67000"/>
                </a:schemeClr>
              </a:gs>
              <a:gs pos="48000">
                <a:schemeClr val="accent6">
                  <a:lumMod val="97000"/>
                  <a:lumOff val="3000"/>
                </a:schemeClr>
              </a:gs>
              <a:gs pos="100000">
                <a:srgbClr val="0194EF">
                  <a:alpha val="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E234B46-75B9-4989-890D-20964802D59A}"/>
              </a:ext>
            </a:extLst>
          </p:cNvPr>
          <p:cNvSpPr/>
          <p:nvPr/>
        </p:nvSpPr>
        <p:spPr>
          <a:xfrm>
            <a:off x="0" y="4134548"/>
            <a:ext cx="9144000" cy="706967"/>
          </a:xfrm>
          <a:prstGeom prst="rect">
            <a:avLst/>
          </a:prstGeom>
          <a:gradFill flip="none" rotWithShape="1">
            <a:gsLst>
              <a:gs pos="0">
                <a:schemeClr val="accent6">
                  <a:lumMod val="67000"/>
                </a:schemeClr>
              </a:gs>
              <a:gs pos="48000">
                <a:schemeClr val="accent6">
                  <a:lumMod val="97000"/>
                  <a:lumOff val="3000"/>
                </a:schemeClr>
              </a:gs>
              <a:gs pos="100000">
                <a:srgbClr val="0194EF"/>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0DED2B-9233-4E3D-A8C1-4AC13883DF1E}"/>
              </a:ext>
            </a:extLst>
          </p:cNvPr>
          <p:cNvSpPr>
            <a:spLocks noGrp="1"/>
          </p:cNvSpPr>
          <p:nvPr>
            <p:ph type="title"/>
          </p:nvPr>
        </p:nvSpPr>
        <p:spPr>
          <a:xfrm>
            <a:off x="1152939" y="4035238"/>
            <a:ext cx="6941489" cy="857250"/>
          </a:xfrm>
        </p:spPr>
        <p:txBody>
          <a:bodyPr/>
          <a:lstStyle/>
          <a:p>
            <a:r>
              <a:rPr lang="en-US" dirty="0"/>
              <a:t>Full Lunar Surface Environment</a:t>
            </a:r>
          </a:p>
        </p:txBody>
      </p:sp>
      <p:pic>
        <p:nvPicPr>
          <p:cNvPr id="3" name="Picture 2" descr="Icon&#10;&#10;Description automatically generated">
            <a:extLst>
              <a:ext uri="{FF2B5EF4-FFF2-40B4-BE49-F238E27FC236}">
                <a16:creationId xmlns:a16="http://schemas.microsoft.com/office/drawing/2014/main" id="{1A915975-A14B-4D67-965B-C48983A8AEDC}"/>
              </a:ext>
            </a:extLst>
          </p:cNvPr>
          <p:cNvPicPr>
            <a:picLocks noChangeAspect="1"/>
          </p:cNvPicPr>
          <p:nvPr/>
        </p:nvPicPr>
        <p:blipFill>
          <a:blip r:embed="rId4"/>
          <a:stretch>
            <a:fillRect/>
          </a:stretch>
        </p:blipFill>
        <p:spPr>
          <a:xfrm>
            <a:off x="8191354" y="4134547"/>
            <a:ext cx="855720" cy="706967"/>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3320CFE-C193-4EAB-81B3-2FFBBA083DBB}"/>
                  </a:ext>
                </a:extLst>
              </p:cNvPr>
              <p:cNvSpPr txBox="1"/>
              <p:nvPr/>
            </p:nvSpPr>
            <p:spPr>
              <a:xfrm>
                <a:off x="101012" y="230576"/>
                <a:ext cx="3942668"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High vacuum (</a:t>
                </a:r>
                <a14:m>
                  <m:oMath xmlns:m="http://schemas.openxmlformats.org/officeDocument/2006/math">
                    <m:sSup>
                      <m:sSupPr>
                        <m:ctrlPr>
                          <a:rPr lang="en-US"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10</m:t>
                        </m:r>
                      </m:e>
                      <m:sup>
                        <m:r>
                          <a:rPr lang="en-US" b="0" i="1" smtClean="0">
                            <a:solidFill>
                              <a:schemeClr val="bg1"/>
                            </a:solidFill>
                            <a:latin typeface="Cambria Math" panose="02040503050406030204" pitchFamily="18" charset="0"/>
                          </a:rPr>
                          <m:t>−7</m:t>
                        </m:r>
                      </m:sup>
                    </m:sSup>
                  </m:oMath>
                </a14:m>
                <a:r>
                  <a:rPr lang="en-US" dirty="0">
                    <a:solidFill>
                      <a:schemeClr val="bg1"/>
                    </a:solidFill>
                  </a:rPr>
                  <a:t> Torr)</a:t>
                </a:r>
              </a:p>
              <a:p>
                <a:pPr marL="285750" indent="-285750">
                  <a:buFont typeface="Arial" panose="020B0604020202020204" pitchFamily="34" charset="0"/>
                  <a:buChar char="•"/>
                </a:pPr>
                <a:r>
                  <a:rPr lang="en-US" dirty="0">
                    <a:solidFill>
                      <a:schemeClr val="bg1"/>
                    </a:solidFill>
                  </a:rPr>
                  <a:t>Low density plasma</a:t>
                </a:r>
              </a:p>
              <a:p>
                <a:pPr marL="285750" indent="-285750">
                  <a:buFont typeface="Arial" panose="020B0604020202020204" pitchFamily="34" charset="0"/>
                  <a:buChar char="•"/>
                </a:pPr>
                <a:r>
                  <a:rPr lang="en-US" dirty="0">
                    <a:solidFill>
                      <a:schemeClr val="bg1"/>
                    </a:solidFill>
                  </a:rPr>
                  <a:t>Planetary atmosphere</a:t>
                </a:r>
              </a:p>
              <a:p>
                <a:pPr marL="285750" indent="-285750">
                  <a:buFont typeface="Arial" panose="020B0604020202020204" pitchFamily="34" charset="0"/>
                  <a:buChar char="•"/>
                </a:pPr>
                <a:r>
                  <a:rPr lang="en-US" dirty="0">
                    <a:solidFill>
                      <a:schemeClr val="bg1"/>
                    </a:solidFill>
                  </a:rPr>
                  <a:t>Charged particle radiation</a:t>
                </a:r>
              </a:p>
              <a:p>
                <a:pPr marL="742950" lvl="1" indent="-285750">
                  <a:buFont typeface="Arial" panose="020B0604020202020204" pitchFamily="34" charset="0"/>
                  <a:buChar char="•"/>
                </a:pPr>
                <a:r>
                  <a:rPr lang="en-US" dirty="0">
                    <a:solidFill>
                      <a:schemeClr val="bg1"/>
                    </a:solidFill>
                  </a:rPr>
                  <a:t>Electrons up to 100 keV</a:t>
                </a:r>
              </a:p>
              <a:p>
                <a:pPr marL="742950" lvl="1" indent="-285750">
                  <a:buFont typeface="Arial" panose="020B0604020202020204" pitchFamily="34" charset="0"/>
                  <a:buChar char="•"/>
                </a:pPr>
                <a:r>
                  <a:rPr lang="en-US" dirty="0">
                    <a:solidFill>
                      <a:schemeClr val="bg1"/>
                    </a:solidFill>
                  </a:rPr>
                  <a:t>Protons up to 20 keV</a:t>
                </a:r>
              </a:p>
              <a:p>
                <a:pPr marL="285750" indent="-285750">
                  <a:buFont typeface="Arial" panose="020B0604020202020204" pitchFamily="34" charset="0"/>
                  <a:buChar char="•"/>
                </a:pPr>
                <a:r>
                  <a:rPr lang="en-US" dirty="0">
                    <a:solidFill>
                      <a:schemeClr val="bg1"/>
                    </a:solidFill>
                  </a:rPr>
                  <a:t>Ultraviolet radiation </a:t>
                </a:r>
              </a:p>
              <a:p>
                <a:pPr marL="742950" lvl="1" indent="-285750">
                  <a:buFont typeface="Arial" panose="020B0604020202020204" pitchFamily="34" charset="0"/>
                  <a:buChar char="•"/>
                </a:pPr>
                <a:r>
                  <a:rPr lang="en-US" dirty="0">
                    <a:solidFill>
                      <a:schemeClr val="bg1"/>
                    </a:solidFill>
                  </a:rPr>
                  <a:t>Near UV and Vacuum UV</a:t>
                </a:r>
              </a:p>
            </p:txBody>
          </p:sp>
        </mc:Choice>
        <mc:Fallback xmlns="">
          <p:sp>
            <p:nvSpPr>
              <p:cNvPr id="17" name="TextBox 16">
                <a:extLst>
                  <a:ext uri="{FF2B5EF4-FFF2-40B4-BE49-F238E27FC236}">
                    <a16:creationId xmlns:a16="http://schemas.microsoft.com/office/drawing/2014/main" id="{43320CFE-C193-4EAB-81B3-2FFBBA083DBB}"/>
                  </a:ext>
                </a:extLst>
              </p:cNvPr>
              <p:cNvSpPr txBox="1">
                <a:spLocks noRot="1" noChangeAspect="1" noMove="1" noResize="1" noEditPoints="1" noAdjustHandles="1" noChangeArrowheads="1" noChangeShapeType="1" noTextEdit="1"/>
              </p:cNvSpPr>
              <p:nvPr/>
            </p:nvSpPr>
            <p:spPr>
              <a:xfrm>
                <a:off x="101012" y="230576"/>
                <a:ext cx="3942668" cy="2308324"/>
              </a:xfrm>
              <a:prstGeom prst="rect">
                <a:avLst/>
              </a:prstGeom>
              <a:blipFill>
                <a:blip r:embed="rId5"/>
                <a:stretch>
                  <a:fillRect l="-1084" t="-1587" b="-343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7CF2AC3-506C-F8C9-A176-F88CEAA8E2A8}"/>
              </a:ext>
            </a:extLst>
          </p:cNvPr>
          <p:cNvSpPr txBox="1"/>
          <p:nvPr/>
        </p:nvSpPr>
        <p:spPr>
          <a:xfrm>
            <a:off x="4185038" y="225772"/>
            <a:ext cx="4647095"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Thermal extremes</a:t>
            </a:r>
          </a:p>
          <a:p>
            <a:pPr marL="742950" lvl="1" indent="-285750">
              <a:buFont typeface="Arial" panose="020B0604020202020204" pitchFamily="34" charset="0"/>
              <a:buChar char="•"/>
            </a:pPr>
            <a:r>
              <a:rPr lang="en-US" dirty="0">
                <a:solidFill>
                  <a:schemeClr val="bg1"/>
                </a:solidFill>
              </a:rPr>
              <a:t>Cryogenic to -180C/95K with LN2 system </a:t>
            </a:r>
          </a:p>
          <a:p>
            <a:pPr marL="1200150" lvl="2" indent="-285750">
              <a:buFont typeface="Arial" panose="020B0604020202020204" pitchFamily="34" charset="0"/>
              <a:buChar char="•"/>
            </a:pPr>
            <a:r>
              <a:rPr lang="en-US" dirty="0">
                <a:solidFill>
                  <a:schemeClr val="bg1"/>
                </a:solidFill>
              </a:rPr>
              <a:t>Potential future upgrade to helium</a:t>
            </a:r>
          </a:p>
          <a:p>
            <a:pPr marL="742950" lvl="1" indent="-285750">
              <a:buFont typeface="Arial" panose="020B0604020202020204" pitchFamily="34" charset="0"/>
              <a:buChar char="•"/>
            </a:pPr>
            <a:r>
              <a:rPr lang="en-US" dirty="0">
                <a:solidFill>
                  <a:schemeClr val="bg1"/>
                </a:solidFill>
              </a:rPr>
              <a:t>Heating to &gt;140C</a:t>
            </a:r>
          </a:p>
          <a:p>
            <a:pPr marL="285750" indent="-285750">
              <a:buFont typeface="Arial" panose="020B0604020202020204" pitchFamily="34" charset="0"/>
              <a:buChar char="•"/>
            </a:pPr>
            <a:r>
              <a:rPr lang="en-US" dirty="0">
                <a:solidFill>
                  <a:schemeClr val="bg1"/>
                </a:solidFill>
              </a:rPr>
              <a:t>Regolith simulant bed </a:t>
            </a:r>
          </a:p>
          <a:p>
            <a:pPr marL="742950" lvl="1" indent="-285750">
              <a:buFont typeface="Arial" panose="020B0604020202020204" pitchFamily="34" charset="0"/>
              <a:buChar char="•"/>
            </a:pPr>
            <a:r>
              <a:rPr lang="en-US" dirty="0">
                <a:solidFill>
                  <a:schemeClr val="bg1"/>
                </a:solidFill>
              </a:rPr>
              <a:t>Lunar mare or highlands, Martian up to 2,000 pounds</a:t>
            </a:r>
          </a:p>
        </p:txBody>
      </p:sp>
    </p:spTree>
    <p:extLst>
      <p:ext uri="{BB962C8B-B14F-4D97-AF65-F5344CB8AC3E}">
        <p14:creationId xmlns:p14="http://schemas.microsoft.com/office/powerpoint/2010/main" val="301903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E8F096-5275-44D4-B1A0-321769B15B12}"/>
              </a:ext>
            </a:extLst>
          </p:cNvPr>
          <p:cNvSpPr/>
          <p:nvPr/>
        </p:nvSpPr>
        <p:spPr>
          <a:xfrm>
            <a:off x="0" y="4060478"/>
            <a:ext cx="9144000" cy="857250"/>
          </a:xfrm>
          <a:prstGeom prst="rect">
            <a:avLst/>
          </a:prstGeom>
          <a:gradFill flip="none" rotWithShape="1">
            <a:gsLst>
              <a:gs pos="0">
                <a:schemeClr val="accent6">
                  <a:lumMod val="67000"/>
                </a:schemeClr>
              </a:gs>
              <a:gs pos="48000">
                <a:schemeClr val="accent6">
                  <a:lumMod val="97000"/>
                  <a:lumOff val="3000"/>
                </a:schemeClr>
              </a:gs>
              <a:gs pos="100000">
                <a:srgbClr val="0194EF">
                  <a:alpha val="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E234B46-75B9-4989-890D-20964802D59A}"/>
              </a:ext>
            </a:extLst>
          </p:cNvPr>
          <p:cNvSpPr/>
          <p:nvPr/>
        </p:nvSpPr>
        <p:spPr>
          <a:xfrm>
            <a:off x="0" y="4134548"/>
            <a:ext cx="9144000" cy="706967"/>
          </a:xfrm>
          <a:prstGeom prst="rect">
            <a:avLst/>
          </a:prstGeom>
          <a:gradFill flip="none" rotWithShape="1">
            <a:gsLst>
              <a:gs pos="0">
                <a:schemeClr val="accent6">
                  <a:lumMod val="67000"/>
                </a:schemeClr>
              </a:gs>
              <a:gs pos="48000">
                <a:schemeClr val="accent6">
                  <a:lumMod val="97000"/>
                  <a:lumOff val="3000"/>
                </a:schemeClr>
              </a:gs>
              <a:gs pos="100000">
                <a:srgbClr val="0194EF"/>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0DED2B-9233-4E3D-A8C1-4AC13883DF1E}"/>
              </a:ext>
            </a:extLst>
          </p:cNvPr>
          <p:cNvSpPr>
            <a:spLocks noGrp="1"/>
          </p:cNvSpPr>
          <p:nvPr>
            <p:ph type="title"/>
          </p:nvPr>
        </p:nvSpPr>
        <p:spPr>
          <a:xfrm>
            <a:off x="96927" y="4035238"/>
            <a:ext cx="7997502" cy="857250"/>
          </a:xfrm>
        </p:spPr>
        <p:txBody>
          <a:bodyPr/>
          <a:lstStyle/>
          <a:p>
            <a:r>
              <a:rPr lang="en-US" sz="2800" dirty="0"/>
              <a:t>NU-LHT-5M:  1,000 kg of Highlands Simulant</a:t>
            </a:r>
          </a:p>
        </p:txBody>
      </p:sp>
      <p:pic>
        <p:nvPicPr>
          <p:cNvPr id="3" name="Picture 2" descr="Icon&#10;&#10;Description automatically generated">
            <a:extLst>
              <a:ext uri="{FF2B5EF4-FFF2-40B4-BE49-F238E27FC236}">
                <a16:creationId xmlns:a16="http://schemas.microsoft.com/office/drawing/2014/main" id="{1A915975-A14B-4D67-965B-C48983A8AEDC}"/>
              </a:ext>
            </a:extLst>
          </p:cNvPr>
          <p:cNvPicPr>
            <a:picLocks noChangeAspect="1"/>
          </p:cNvPicPr>
          <p:nvPr/>
        </p:nvPicPr>
        <p:blipFill>
          <a:blip r:embed="rId3"/>
          <a:stretch>
            <a:fillRect/>
          </a:stretch>
        </p:blipFill>
        <p:spPr>
          <a:xfrm>
            <a:off x="8191354" y="4134547"/>
            <a:ext cx="855720" cy="706967"/>
          </a:xfrm>
          <a:prstGeom prst="rect">
            <a:avLst/>
          </a:prstGeom>
        </p:spPr>
      </p:pic>
      <p:sp>
        <p:nvSpPr>
          <p:cNvPr id="17" name="TextBox 16">
            <a:extLst>
              <a:ext uri="{FF2B5EF4-FFF2-40B4-BE49-F238E27FC236}">
                <a16:creationId xmlns:a16="http://schemas.microsoft.com/office/drawing/2014/main" id="{43320CFE-C193-4EAB-81B3-2FFBBA083DBB}"/>
              </a:ext>
            </a:extLst>
          </p:cNvPr>
          <p:cNvSpPr txBox="1"/>
          <p:nvPr/>
        </p:nvSpPr>
        <p:spPr>
          <a:xfrm>
            <a:off x="148425" y="107788"/>
            <a:ext cx="5724055" cy="3754874"/>
          </a:xfrm>
          <a:prstGeom prst="rect">
            <a:avLst/>
          </a:prstGeom>
          <a:noFill/>
        </p:spPr>
        <p:txBody>
          <a:bodyPr wrap="square" rtlCol="0">
            <a:spAutoFit/>
          </a:bodyPr>
          <a:lstStyle/>
          <a:p>
            <a:pPr marL="0" marR="0">
              <a:spcBef>
                <a:spcPts val="0"/>
              </a:spcBef>
              <a:spcAft>
                <a:spcPts val="0"/>
              </a:spcAft>
            </a:pPr>
            <a:r>
              <a:rPr lang="en-US" sz="1400" dirty="0">
                <a:latin typeface="Segoe UI" panose="020B0502040204020203" pitchFamily="34" charset="0"/>
                <a:ea typeface="Calibri" panose="020F0502020204030204" pitchFamily="34" charset="0"/>
              </a:rPr>
              <a:t>Excerpts from: </a:t>
            </a:r>
          </a:p>
          <a:p>
            <a:pPr marL="0" marR="0">
              <a:spcBef>
                <a:spcPts val="0"/>
              </a:spcBef>
              <a:spcAft>
                <a:spcPts val="0"/>
              </a:spcAft>
            </a:pPr>
            <a:r>
              <a:rPr lang="en-US" sz="1400" i="1" dirty="0">
                <a:effectLst/>
                <a:latin typeface="Segoe UI" panose="020B0502040204020203" pitchFamily="34" charset="0"/>
                <a:ea typeface="Calibri" panose="020F0502020204030204" pitchFamily="34" charset="0"/>
              </a:rPr>
              <a:t>DESIGN OF NU-LHT-5M AND -6M, LUNAR HIGHLAND SIMULANTS</a:t>
            </a:r>
            <a:r>
              <a:rPr lang="en-US" sz="1400" dirty="0">
                <a:effectLst/>
                <a:latin typeface="Segoe UI" panose="020B0502040204020203" pitchFamily="34" charset="0"/>
                <a:ea typeface="Calibri" panose="020F0502020204030204" pitchFamily="34" charset="0"/>
              </a:rPr>
              <a:t>, </a:t>
            </a:r>
            <a:r>
              <a:rPr lang="en-US" sz="1400" kern="100" dirty="0">
                <a:effectLst/>
                <a:latin typeface="Segoe UI" panose="020B0502040204020203" pitchFamily="34" charset="0"/>
                <a:ea typeface="Calibri" panose="020F0502020204030204" pitchFamily="34" charset="0"/>
                <a:cs typeface="Times New Roman" panose="02020603050405020304" pitchFamily="18" charset="0"/>
              </a:rPr>
              <a:t>53rd Lunar and Planetary Science Conference (2022)</a:t>
            </a:r>
            <a:r>
              <a:rPr lang="en-US" sz="1400" kern="100" dirty="0">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Segoe UI" panose="020B0502040204020203" pitchFamily="34" charset="0"/>
                <a:ea typeface="Calibri" panose="020F0502020204030204" pitchFamily="34" charset="0"/>
              </a:rPr>
              <a:t>Rickman et al. </a:t>
            </a:r>
          </a:p>
          <a:p>
            <a:endParaRPr lang="en-US" sz="1400" dirty="0">
              <a:latin typeface="Segoe UI" panose="020B0502040204020203" pitchFamily="34" charset="0"/>
              <a:ea typeface="Calibri" panose="020F0502020204030204" pitchFamily="34" charset="0"/>
            </a:endParaRPr>
          </a:p>
          <a:p>
            <a:pPr marL="0" marR="0">
              <a:spcBef>
                <a:spcPts val="0"/>
              </a:spcBef>
              <a:spcAft>
                <a:spcPts val="0"/>
              </a:spcAft>
            </a:pPr>
            <a:r>
              <a:rPr lang="en-US" sz="1400" b="1" kern="100" dirty="0">
                <a:effectLst/>
                <a:latin typeface="Segoe UI" panose="020B0502040204020203" pitchFamily="34" charset="0"/>
                <a:ea typeface="Calibri" panose="020F0502020204030204" pitchFamily="34" charset="0"/>
                <a:cs typeface="Times New Roman" panose="02020603050405020304" pitchFamily="18" charset="0"/>
              </a:rPr>
              <a:t>It is difficult to make a general-purpose lunar highland simulant. </a:t>
            </a:r>
            <a:r>
              <a:rPr lang="en-US" sz="1400" kern="100" dirty="0">
                <a:effectLst/>
                <a:latin typeface="Segoe UI" panose="020B0502040204020203" pitchFamily="34" charset="0"/>
                <a:ea typeface="Calibri" panose="020F0502020204030204" pitchFamily="34" charset="0"/>
                <a:cs typeface="Times New Roman" panose="02020603050405020304" pitchFamily="18" charset="0"/>
              </a:rPr>
              <a:t>Stoeser and Rickman [1] concluded that, in contrast to the Merriam Crater volcanic ash, which is the feedstock for the JSC-1 series of lunar mare simulants, no single terrestrial rock could be milled to produce a high quality, general use simulant of the lunar highland regolith.</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latin typeface="Segoe UI" panose="020B0502040204020203" pitchFamily="34" charset="0"/>
              <a:ea typeface="Calibri" panose="020F0502020204030204" pitchFamily="34" charset="0"/>
            </a:endParaRPr>
          </a:p>
          <a:p>
            <a:r>
              <a:rPr lang="en-US" sz="1400" b="1" dirty="0">
                <a:latin typeface="Segoe UI" panose="020B0502040204020203" pitchFamily="34" charset="0"/>
                <a:ea typeface="Calibri" panose="020F0502020204030204" pitchFamily="34" charset="0"/>
              </a:rPr>
              <a:t>Highlands simulants using natural analog materials (NU-LHT-5M) </a:t>
            </a:r>
            <a:r>
              <a:rPr lang="en-US" sz="1400" dirty="0">
                <a:latin typeface="Segoe UI" panose="020B0502040204020203" pitchFamily="34" charset="0"/>
                <a:ea typeface="Calibri" panose="020F0502020204030204" pitchFamily="34" charset="0"/>
              </a:rPr>
              <a:t>and fully synthetic materials (NU-LHT-6M). </a:t>
            </a:r>
          </a:p>
          <a:p>
            <a:pPr marL="0" marR="0">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b="1" kern="100" dirty="0">
                <a:effectLst/>
                <a:latin typeface="Segoe UI" panose="020B0502040204020203" pitchFamily="34" charset="0"/>
                <a:ea typeface="Calibri" panose="020F0502020204030204" pitchFamily="34" charset="0"/>
                <a:cs typeface="Times New Roman" panose="02020603050405020304" pitchFamily="18" charset="0"/>
              </a:rPr>
              <a:t>NU-LHT-5M uses the Stillwater Complex of Montana rocks, and synthetic glass.</a:t>
            </a:r>
            <a:r>
              <a:rPr lang="en-US" sz="1400" kern="100" dirty="0">
                <a:effectLst/>
                <a:latin typeface="Segoe UI" panose="020B0502040204020203" pitchFamily="34" charset="0"/>
                <a:ea typeface="Calibri" panose="020F0502020204030204" pitchFamily="34" charset="0"/>
                <a:cs typeface="Times New Roman" panose="02020603050405020304" pitchFamily="18" charset="0"/>
              </a:rPr>
              <a:t> The challenges would be to make the glass, and to do the milling and mixing of the disparate materials to match the target particle size distribution.</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6D1C68E-BD57-7C3E-877D-45E1DA12514D}"/>
              </a:ext>
            </a:extLst>
          </p:cNvPr>
          <p:cNvPicPr>
            <a:picLocks noChangeAspect="1"/>
          </p:cNvPicPr>
          <p:nvPr/>
        </p:nvPicPr>
        <p:blipFill rotWithShape="1">
          <a:blip r:embed="rId4"/>
          <a:srcRect l="55185"/>
          <a:stretch/>
        </p:blipFill>
        <p:spPr>
          <a:xfrm>
            <a:off x="6001763" y="182875"/>
            <a:ext cx="2871892" cy="360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7F12C111-9209-8BD9-03CA-2F6376452172}"/>
              </a:ext>
            </a:extLst>
          </p:cNvPr>
          <p:cNvSpPr txBox="1"/>
          <p:nvPr/>
        </p:nvSpPr>
        <p:spPr>
          <a:xfrm>
            <a:off x="5909585" y="3817053"/>
            <a:ext cx="1453028" cy="261610"/>
          </a:xfrm>
          <a:prstGeom prst="rect">
            <a:avLst/>
          </a:prstGeom>
          <a:noFill/>
        </p:spPr>
        <p:txBody>
          <a:bodyPr wrap="square" rtlCol="0">
            <a:spAutoFit/>
          </a:bodyPr>
          <a:lstStyle/>
          <a:p>
            <a:r>
              <a:rPr lang="en-US" sz="1100" dirty="0"/>
              <a:t>Image Credit: NASA</a:t>
            </a:r>
          </a:p>
        </p:txBody>
      </p:sp>
    </p:spTree>
    <p:extLst>
      <p:ext uri="{BB962C8B-B14F-4D97-AF65-F5344CB8AC3E}">
        <p14:creationId xmlns:p14="http://schemas.microsoft.com/office/powerpoint/2010/main" val="24250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E8F096-5275-44D4-B1A0-321769B15B12}"/>
              </a:ext>
            </a:extLst>
          </p:cNvPr>
          <p:cNvSpPr/>
          <p:nvPr/>
        </p:nvSpPr>
        <p:spPr>
          <a:xfrm>
            <a:off x="0" y="4060478"/>
            <a:ext cx="9144000" cy="857250"/>
          </a:xfrm>
          <a:prstGeom prst="rect">
            <a:avLst/>
          </a:prstGeom>
          <a:gradFill flip="none" rotWithShape="1">
            <a:gsLst>
              <a:gs pos="0">
                <a:schemeClr val="accent6">
                  <a:lumMod val="67000"/>
                </a:schemeClr>
              </a:gs>
              <a:gs pos="48000">
                <a:schemeClr val="accent6">
                  <a:lumMod val="97000"/>
                  <a:lumOff val="3000"/>
                </a:schemeClr>
              </a:gs>
              <a:gs pos="100000">
                <a:srgbClr val="0194EF">
                  <a:alpha val="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E234B46-75B9-4989-890D-20964802D59A}"/>
              </a:ext>
            </a:extLst>
          </p:cNvPr>
          <p:cNvSpPr/>
          <p:nvPr/>
        </p:nvSpPr>
        <p:spPr>
          <a:xfrm>
            <a:off x="0" y="4134548"/>
            <a:ext cx="9144000" cy="706967"/>
          </a:xfrm>
          <a:prstGeom prst="rect">
            <a:avLst/>
          </a:prstGeom>
          <a:gradFill flip="none" rotWithShape="1">
            <a:gsLst>
              <a:gs pos="0">
                <a:schemeClr val="accent6">
                  <a:lumMod val="67000"/>
                </a:schemeClr>
              </a:gs>
              <a:gs pos="48000">
                <a:schemeClr val="accent6">
                  <a:lumMod val="97000"/>
                  <a:lumOff val="3000"/>
                </a:schemeClr>
              </a:gs>
              <a:gs pos="100000">
                <a:srgbClr val="0194EF"/>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0DED2B-9233-4E3D-A8C1-4AC13883DF1E}"/>
              </a:ext>
            </a:extLst>
          </p:cNvPr>
          <p:cNvSpPr>
            <a:spLocks noGrp="1"/>
          </p:cNvSpPr>
          <p:nvPr>
            <p:ph type="title"/>
          </p:nvPr>
        </p:nvSpPr>
        <p:spPr>
          <a:xfrm>
            <a:off x="96927" y="4035238"/>
            <a:ext cx="7997502" cy="857250"/>
          </a:xfrm>
        </p:spPr>
        <p:txBody>
          <a:bodyPr/>
          <a:lstStyle/>
          <a:p>
            <a:r>
              <a:rPr lang="en-US" sz="2800" dirty="0"/>
              <a:t>NU-LHT-4M Particle Size Distribution </a:t>
            </a:r>
          </a:p>
        </p:txBody>
      </p:sp>
      <p:pic>
        <p:nvPicPr>
          <p:cNvPr id="3" name="Picture 2" descr="Icon&#10;&#10;Description automatically generated">
            <a:extLst>
              <a:ext uri="{FF2B5EF4-FFF2-40B4-BE49-F238E27FC236}">
                <a16:creationId xmlns:a16="http://schemas.microsoft.com/office/drawing/2014/main" id="{1A915975-A14B-4D67-965B-C48983A8AEDC}"/>
              </a:ext>
            </a:extLst>
          </p:cNvPr>
          <p:cNvPicPr>
            <a:picLocks noChangeAspect="1"/>
          </p:cNvPicPr>
          <p:nvPr/>
        </p:nvPicPr>
        <p:blipFill>
          <a:blip r:embed="rId3"/>
          <a:stretch>
            <a:fillRect/>
          </a:stretch>
        </p:blipFill>
        <p:spPr>
          <a:xfrm>
            <a:off x="8191354" y="4134547"/>
            <a:ext cx="855720" cy="706967"/>
          </a:xfrm>
          <a:prstGeom prst="rect">
            <a:avLst/>
          </a:prstGeom>
        </p:spPr>
      </p:pic>
      <p:sp>
        <p:nvSpPr>
          <p:cNvPr id="7" name="TextBox 6">
            <a:extLst>
              <a:ext uri="{FF2B5EF4-FFF2-40B4-BE49-F238E27FC236}">
                <a16:creationId xmlns:a16="http://schemas.microsoft.com/office/drawing/2014/main" id="{7F12C111-9209-8BD9-03CA-2F6376452172}"/>
              </a:ext>
            </a:extLst>
          </p:cNvPr>
          <p:cNvSpPr txBox="1"/>
          <p:nvPr/>
        </p:nvSpPr>
        <p:spPr>
          <a:xfrm>
            <a:off x="5872480" y="3744367"/>
            <a:ext cx="1453028" cy="261610"/>
          </a:xfrm>
          <a:prstGeom prst="rect">
            <a:avLst/>
          </a:prstGeom>
          <a:noFill/>
        </p:spPr>
        <p:txBody>
          <a:bodyPr wrap="square" rtlCol="0">
            <a:spAutoFit/>
          </a:bodyPr>
          <a:lstStyle/>
          <a:p>
            <a:r>
              <a:rPr lang="en-US" sz="1100" dirty="0"/>
              <a:t>Image Credit: NASA</a:t>
            </a:r>
          </a:p>
        </p:txBody>
      </p:sp>
      <p:pic>
        <p:nvPicPr>
          <p:cNvPr id="8" name="Picture 7">
            <a:extLst>
              <a:ext uri="{FF2B5EF4-FFF2-40B4-BE49-F238E27FC236}">
                <a16:creationId xmlns:a16="http://schemas.microsoft.com/office/drawing/2014/main" id="{534BD229-BF94-0B7E-6EE4-50543A198D30}"/>
              </a:ext>
            </a:extLst>
          </p:cNvPr>
          <p:cNvPicPr>
            <a:picLocks noChangeAspect="1"/>
          </p:cNvPicPr>
          <p:nvPr/>
        </p:nvPicPr>
        <p:blipFill rotWithShape="1">
          <a:blip r:embed="rId4"/>
          <a:srcRect l="40074" r="5926"/>
          <a:stretch/>
        </p:blipFill>
        <p:spPr>
          <a:xfrm>
            <a:off x="5745773" y="251012"/>
            <a:ext cx="3301301" cy="3438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09A0D062-D6D9-A3E4-3ADE-45B01BA944F3}"/>
              </a:ext>
            </a:extLst>
          </p:cNvPr>
          <p:cNvPicPr>
            <a:picLocks noChangeAspect="1"/>
          </p:cNvPicPr>
          <p:nvPr/>
        </p:nvPicPr>
        <p:blipFill>
          <a:blip r:embed="rId5"/>
          <a:stretch>
            <a:fillRect/>
          </a:stretch>
        </p:blipFill>
        <p:spPr>
          <a:xfrm>
            <a:off x="126299" y="372057"/>
            <a:ext cx="5357707" cy="3503116"/>
          </a:xfrm>
          <a:prstGeom prst="rect">
            <a:avLst/>
          </a:prstGeom>
        </p:spPr>
      </p:pic>
      <p:sp>
        <p:nvSpPr>
          <p:cNvPr id="11" name="TextBox 10">
            <a:extLst>
              <a:ext uri="{FF2B5EF4-FFF2-40B4-BE49-F238E27FC236}">
                <a16:creationId xmlns:a16="http://schemas.microsoft.com/office/drawing/2014/main" id="{FE0EED17-E31F-21D6-B44F-FDCC82B3F1E0}"/>
              </a:ext>
            </a:extLst>
          </p:cNvPr>
          <p:cNvSpPr txBox="1"/>
          <p:nvPr/>
        </p:nvSpPr>
        <p:spPr>
          <a:xfrm>
            <a:off x="237064" y="85420"/>
            <a:ext cx="4985175" cy="276999"/>
          </a:xfrm>
          <a:prstGeom prst="rect">
            <a:avLst/>
          </a:prstGeom>
          <a:noFill/>
        </p:spPr>
        <p:txBody>
          <a:bodyPr wrap="square">
            <a:spAutoFit/>
          </a:bodyPr>
          <a:lstStyle/>
          <a:p>
            <a:pPr marL="0" marR="0">
              <a:spcBef>
                <a:spcPts val="0"/>
              </a:spcBef>
              <a:spcAft>
                <a:spcPts val="0"/>
              </a:spcAft>
            </a:pPr>
            <a:r>
              <a:rPr lang="en-US" sz="1200" b="1" kern="100" dirty="0">
                <a:effectLst/>
                <a:latin typeface="Segoe UI" panose="020B0502040204020203" pitchFamily="34" charset="0"/>
                <a:ea typeface="Calibri" panose="020F0502020204030204" pitchFamily="34" charset="0"/>
                <a:cs typeface="Times New Roman" panose="02020603050405020304" pitchFamily="18" charset="0"/>
              </a:rPr>
              <a:t>Plot from: JHU-APL LSII REPORT: 2022 Lunar Simulant Assessment</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844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A picture containing gear&#10;&#10;Description automatically generated">
            <a:extLst>
              <a:ext uri="{FF2B5EF4-FFF2-40B4-BE49-F238E27FC236}">
                <a16:creationId xmlns:a16="http://schemas.microsoft.com/office/drawing/2014/main" id="{98CBED3F-A62B-D544-BC43-04E3338AED0B}"/>
              </a:ext>
            </a:extLst>
          </p:cNvPr>
          <p:cNvPicPr>
            <a:picLocks noChangeAspect="1"/>
          </p:cNvPicPr>
          <p:nvPr/>
        </p:nvPicPr>
        <p:blipFill rotWithShape="1">
          <a:blip r:embed="rId3"/>
          <a:srcRect l="13178" r="21374"/>
          <a:stretch/>
        </p:blipFill>
        <p:spPr>
          <a:xfrm>
            <a:off x="4633017" y="301985"/>
            <a:ext cx="4398817" cy="3615340"/>
          </a:xfrm>
          <a:prstGeom prst="rect">
            <a:avLst/>
          </a:prstGeom>
        </p:spPr>
      </p:pic>
      <p:sp>
        <p:nvSpPr>
          <p:cNvPr id="16" name="Rectangle 15">
            <a:extLst>
              <a:ext uri="{FF2B5EF4-FFF2-40B4-BE49-F238E27FC236}">
                <a16:creationId xmlns:a16="http://schemas.microsoft.com/office/drawing/2014/main" id="{C166F18D-572E-482A-ACA3-163E0E11E096}"/>
              </a:ext>
            </a:extLst>
          </p:cNvPr>
          <p:cNvSpPr/>
          <p:nvPr/>
        </p:nvSpPr>
        <p:spPr>
          <a:xfrm>
            <a:off x="0" y="4060478"/>
            <a:ext cx="9144000" cy="857250"/>
          </a:xfrm>
          <a:prstGeom prst="rect">
            <a:avLst/>
          </a:prstGeom>
          <a:gradFill flip="none" rotWithShape="1">
            <a:gsLst>
              <a:gs pos="0">
                <a:schemeClr val="accent6">
                  <a:lumMod val="67000"/>
                </a:schemeClr>
              </a:gs>
              <a:gs pos="48000">
                <a:schemeClr val="accent6">
                  <a:lumMod val="97000"/>
                  <a:lumOff val="3000"/>
                </a:schemeClr>
              </a:gs>
              <a:gs pos="100000">
                <a:srgbClr val="0194EF">
                  <a:alpha val="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F76AC1B-CC24-46A0-9B04-EBD1AC838E1D}"/>
              </a:ext>
            </a:extLst>
          </p:cNvPr>
          <p:cNvSpPr/>
          <p:nvPr/>
        </p:nvSpPr>
        <p:spPr>
          <a:xfrm>
            <a:off x="0" y="4134548"/>
            <a:ext cx="9144000" cy="706967"/>
          </a:xfrm>
          <a:prstGeom prst="rect">
            <a:avLst/>
          </a:prstGeom>
          <a:gradFill flip="none" rotWithShape="1">
            <a:gsLst>
              <a:gs pos="0">
                <a:schemeClr val="accent6">
                  <a:lumMod val="67000"/>
                </a:schemeClr>
              </a:gs>
              <a:gs pos="48000">
                <a:schemeClr val="accent6">
                  <a:lumMod val="97000"/>
                  <a:lumOff val="3000"/>
                </a:schemeClr>
              </a:gs>
              <a:gs pos="100000">
                <a:srgbClr val="0194EF"/>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DC8E1E-6874-4050-B036-75D1661116F0}"/>
              </a:ext>
            </a:extLst>
          </p:cNvPr>
          <p:cNvSpPr>
            <a:spLocks noGrp="1"/>
          </p:cNvSpPr>
          <p:nvPr>
            <p:ph type="title"/>
          </p:nvPr>
        </p:nvSpPr>
        <p:spPr>
          <a:xfrm>
            <a:off x="137879" y="4035238"/>
            <a:ext cx="7964501" cy="857250"/>
          </a:xfrm>
        </p:spPr>
        <p:txBody>
          <a:bodyPr/>
          <a:lstStyle/>
          <a:p>
            <a:r>
              <a:rPr lang="en-US" sz="2800" dirty="0"/>
              <a:t>Full Surface Environment Delivered in Zones</a:t>
            </a:r>
          </a:p>
        </p:txBody>
      </p:sp>
      <p:pic>
        <p:nvPicPr>
          <p:cNvPr id="3" name="Picture 2" descr="Icon&#10;&#10;Description automatically generated">
            <a:extLst>
              <a:ext uri="{FF2B5EF4-FFF2-40B4-BE49-F238E27FC236}">
                <a16:creationId xmlns:a16="http://schemas.microsoft.com/office/drawing/2014/main" id="{2FBD327A-4532-4493-9DA3-CA89ADA119C5}"/>
              </a:ext>
            </a:extLst>
          </p:cNvPr>
          <p:cNvPicPr>
            <a:picLocks noChangeAspect="1"/>
          </p:cNvPicPr>
          <p:nvPr/>
        </p:nvPicPr>
        <p:blipFill>
          <a:blip r:embed="rId4"/>
          <a:stretch>
            <a:fillRect/>
          </a:stretch>
        </p:blipFill>
        <p:spPr>
          <a:xfrm>
            <a:off x="8176114" y="4134547"/>
            <a:ext cx="855720" cy="706967"/>
          </a:xfrm>
          <a:prstGeom prst="rect">
            <a:avLst/>
          </a:prstGeom>
        </p:spPr>
      </p:pic>
      <p:pic>
        <p:nvPicPr>
          <p:cNvPr id="58" name="Picture 57" descr="A close-up of a magnifying glass&#10;&#10;Description automatically generated with medium confidence">
            <a:extLst>
              <a:ext uri="{FF2B5EF4-FFF2-40B4-BE49-F238E27FC236}">
                <a16:creationId xmlns:a16="http://schemas.microsoft.com/office/drawing/2014/main" id="{55996A2B-7632-48B8-81EF-29290CD6330E}"/>
              </a:ext>
            </a:extLst>
          </p:cNvPr>
          <p:cNvPicPr>
            <a:picLocks noChangeAspect="1"/>
          </p:cNvPicPr>
          <p:nvPr/>
        </p:nvPicPr>
        <p:blipFill rotWithShape="1">
          <a:blip r:embed="rId5"/>
          <a:srcRect l="28422" r="10574"/>
          <a:stretch/>
        </p:blipFill>
        <p:spPr>
          <a:xfrm>
            <a:off x="137879" y="225772"/>
            <a:ext cx="2312615" cy="3703650"/>
          </a:xfrm>
          <a:prstGeom prst="rect">
            <a:avLst/>
          </a:prstGeom>
          <a:ln w="15875">
            <a:solidFill>
              <a:schemeClr val="accent1">
                <a:shade val="50000"/>
              </a:schemeClr>
            </a:solidFill>
          </a:ln>
        </p:spPr>
      </p:pic>
      <p:sp>
        <p:nvSpPr>
          <p:cNvPr id="60" name="TextBox 59">
            <a:extLst>
              <a:ext uri="{FF2B5EF4-FFF2-40B4-BE49-F238E27FC236}">
                <a16:creationId xmlns:a16="http://schemas.microsoft.com/office/drawing/2014/main" id="{170CC69C-999B-4C91-A85F-5F9B14843CCC}"/>
              </a:ext>
            </a:extLst>
          </p:cNvPr>
          <p:cNvSpPr txBox="1"/>
          <p:nvPr/>
        </p:nvSpPr>
        <p:spPr>
          <a:xfrm>
            <a:off x="2891075" y="200532"/>
            <a:ext cx="2312615" cy="64633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dirty="0"/>
              <a:t>2 Zones with different focal points</a:t>
            </a:r>
          </a:p>
        </p:txBody>
      </p:sp>
      <p:cxnSp>
        <p:nvCxnSpPr>
          <p:cNvPr id="61" name="Straight Arrow Connector 60">
            <a:extLst>
              <a:ext uri="{FF2B5EF4-FFF2-40B4-BE49-F238E27FC236}">
                <a16:creationId xmlns:a16="http://schemas.microsoft.com/office/drawing/2014/main" id="{C19C6E3F-4B18-4C68-BEC2-CE5C8052B0C9}"/>
              </a:ext>
            </a:extLst>
          </p:cNvPr>
          <p:cNvCxnSpPr>
            <a:cxnSpLocks/>
            <a:stCxn id="60" idx="1"/>
          </p:cNvCxnSpPr>
          <p:nvPr/>
        </p:nvCxnSpPr>
        <p:spPr>
          <a:xfrm flipH="1">
            <a:off x="1497296" y="523698"/>
            <a:ext cx="1393779" cy="119507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 name="Straight Arrow Connector 3">
            <a:extLst>
              <a:ext uri="{FF2B5EF4-FFF2-40B4-BE49-F238E27FC236}">
                <a16:creationId xmlns:a16="http://schemas.microsoft.com/office/drawing/2014/main" id="{10E58D9C-94AB-74BC-1983-9EBF044EE7E5}"/>
              </a:ext>
            </a:extLst>
          </p:cNvPr>
          <p:cNvCxnSpPr>
            <a:cxnSpLocks/>
            <a:stCxn id="60" idx="1"/>
          </p:cNvCxnSpPr>
          <p:nvPr/>
        </p:nvCxnSpPr>
        <p:spPr>
          <a:xfrm flipH="1">
            <a:off x="1890836" y="523698"/>
            <a:ext cx="1000239" cy="57492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5" name="TextBox 14">
            <a:extLst>
              <a:ext uri="{FF2B5EF4-FFF2-40B4-BE49-F238E27FC236}">
                <a16:creationId xmlns:a16="http://schemas.microsoft.com/office/drawing/2014/main" id="{285CFB25-1ECF-A13E-8BEB-BB047213E62C}"/>
              </a:ext>
            </a:extLst>
          </p:cNvPr>
          <p:cNvSpPr txBox="1"/>
          <p:nvPr/>
        </p:nvSpPr>
        <p:spPr>
          <a:xfrm>
            <a:off x="2521526" y="2860149"/>
            <a:ext cx="2812473" cy="92333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dirty="0"/>
              <a:t>Regolith Bed or Beds</a:t>
            </a:r>
          </a:p>
          <a:p>
            <a:pPr algn="ctr"/>
            <a:r>
              <a:rPr lang="en-US" dirty="0"/>
              <a:t>Large: 4-feet x 8-feet</a:t>
            </a:r>
          </a:p>
          <a:p>
            <a:pPr algn="ctr"/>
            <a:r>
              <a:rPr lang="en-US" dirty="0"/>
              <a:t>Small(2X): 4-feet x 4-feet</a:t>
            </a:r>
          </a:p>
        </p:txBody>
      </p:sp>
      <p:cxnSp>
        <p:nvCxnSpPr>
          <p:cNvPr id="19" name="Straight Arrow Connector 18">
            <a:extLst>
              <a:ext uri="{FF2B5EF4-FFF2-40B4-BE49-F238E27FC236}">
                <a16:creationId xmlns:a16="http://schemas.microsoft.com/office/drawing/2014/main" id="{68BB9EF3-9881-A93A-A8E6-7D183836BE1A}"/>
              </a:ext>
            </a:extLst>
          </p:cNvPr>
          <p:cNvCxnSpPr>
            <a:cxnSpLocks/>
            <a:stCxn id="15" idx="3"/>
          </p:cNvCxnSpPr>
          <p:nvPr/>
        </p:nvCxnSpPr>
        <p:spPr>
          <a:xfrm flipV="1">
            <a:off x="5333999" y="2255153"/>
            <a:ext cx="831810" cy="106666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23625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66F18D-572E-482A-ACA3-163E0E11E096}"/>
              </a:ext>
            </a:extLst>
          </p:cNvPr>
          <p:cNvSpPr/>
          <p:nvPr/>
        </p:nvSpPr>
        <p:spPr>
          <a:xfrm>
            <a:off x="0" y="4060478"/>
            <a:ext cx="9144000" cy="857250"/>
          </a:xfrm>
          <a:prstGeom prst="rect">
            <a:avLst/>
          </a:prstGeom>
          <a:gradFill flip="none" rotWithShape="1">
            <a:gsLst>
              <a:gs pos="0">
                <a:schemeClr val="accent6">
                  <a:lumMod val="67000"/>
                </a:schemeClr>
              </a:gs>
              <a:gs pos="48000">
                <a:schemeClr val="accent6">
                  <a:lumMod val="97000"/>
                  <a:lumOff val="3000"/>
                </a:schemeClr>
              </a:gs>
              <a:gs pos="100000">
                <a:srgbClr val="0194EF">
                  <a:alpha val="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F76AC1B-CC24-46A0-9B04-EBD1AC838E1D}"/>
              </a:ext>
            </a:extLst>
          </p:cNvPr>
          <p:cNvSpPr/>
          <p:nvPr/>
        </p:nvSpPr>
        <p:spPr>
          <a:xfrm>
            <a:off x="0" y="4134548"/>
            <a:ext cx="9144000" cy="706967"/>
          </a:xfrm>
          <a:prstGeom prst="rect">
            <a:avLst/>
          </a:prstGeom>
          <a:gradFill flip="none" rotWithShape="1">
            <a:gsLst>
              <a:gs pos="0">
                <a:schemeClr val="accent6">
                  <a:lumMod val="67000"/>
                </a:schemeClr>
              </a:gs>
              <a:gs pos="48000">
                <a:schemeClr val="accent6">
                  <a:lumMod val="97000"/>
                  <a:lumOff val="3000"/>
                </a:schemeClr>
              </a:gs>
              <a:gs pos="100000">
                <a:srgbClr val="0194EF"/>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DC8E1E-6874-4050-B036-75D1661116F0}"/>
              </a:ext>
            </a:extLst>
          </p:cNvPr>
          <p:cNvSpPr>
            <a:spLocks noGrp="1"/>
          </p:cNvSpPr>
          <p:nvPr>
            <p:ph type="title"/>
          </p:nvPr>
        </p:nvSpPr>
        <p:spPr>
          <a:xfrm>
            <a:off x="137879" y="4035238"/>
            <a:ext cx="7964501" cy="857250"/>
          </a:xfrm>
        </p:spPr>
        <p:txBody>
          <a:bodyPr/>
          <a:lstStyle/>
          <a:p>
            <a:r>
              <a:rPr lang="en-US" sz="2800" dirty="0"/>
              <a:t>PLANET Vacuum Chamber</a:t>
            </a:r>
          </a:p>
        </p:txBody>
      </p:sp>
      <p:pic>
        <p:nvPicPr>
          <p:cNvPr id="3" name="Picture 2" descr="Icon&#10;&#10;Description automatically generated">
            <a:extLst>
              <a:ext uri="{FF2B5EF4-FFF2-40B4-BE49-F238E27FC236}">
                <a16:creationId xmlns:a16="http://schemas.microsoft.com/office/drawing/2014/main" id="{2FBD327A-4532-4493-9DA3-CA89ADA119C5}"/>
              </a:ext>
            </a:extLst>
          </p:cNvPr>
          <p:cNvPicPr>
            <a:picLocks noChangeAspect="1"/>
          </p:cNvPicPr>
          <p:nvPr/>
        </p:nvPicPr>
        <p:blipFill>
          <a:blip r:embed="rId3"/>
          <a:stretch>
            <a:fillRect/>
          </a:stretch>
        </p:blipFill>
        <p:spPr>
          <a:xfrm>
            <a:off x="8176114" y="4134547"/>
            <a:ext cx="855720" cy="706967"/>
          </a:xfrm>
          <a:prstGeom prst="rect">
            <a:avLst/>
          </a:prstGeom>
        </p:spPr>
      </p:pic>
      <p:pic>
        <p:nvPicPr>
          <p:cNvPr id="5" name="Picture 4">
            <a:extLst>
              <a:ext uri="{FF2B5EF4-FFF2-40B4-BE49-F238E27FC236}">
                <a16:creationId xmlns:a16="http://schemas.microsoft.com/office/drawing/2014/main" id="{6876C3D1-A754-B975-4E2E-5ABE464F1B83}"/>
              </a:ext>
            </a:extLst>
          </p:cNvPr>
          <p:cNvPicPr>
            <a:picLocks noChangeAspect="1"/>
          </p:cNvPicPr>
          <p:nvPr/>
        </p:nvPicPr>
        <p:blipFill>
          <a:blip r:embed="rId4"/>
          <a:stretch>
            <a:fillRect/>
          </a:stretch>
        </p:blipFill>
        <p:spPr>
          <a:xfrm>
            <a:off x="372534" y="110689"/>
            <a:ext cx="5127633" cy="3845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A5040B7D-BA21-1607-51E6-BA089B8C2810}"/>
              </a:ext>
            </a:extLst>
          </p:cNvPr>
          <p:cNvSpPr txBox="1"/>
          <p:nvPr/>
        </p:nvSpPr>
        <p:spPr>
          <a:xfrm>
            <a:off x="6156960" y="851734"/>
            <a:ext cx="2451947" cy="707886"/>
          </a:xfrm>
          <a:prstGeom prst="rect">
            <a:avLst/>
          </a:prstGeom>
          <a:noFill/>
        </p:spPr>
        <p:txBody>
          <a:bodyPr wrap="square" rtlCol="0">
            <a:spAutoFit/>
          </a:bodyPr>
          <a:lstStyle/>
          <a:p>
            <a:r>
              <a:rPr lang="en-US" sz="2000" b="1" dirty="0">
                <a:solidFill>
                  <a:schemeClr val="accent1">
                    <a:lumMod val="50000"/>
                    <a:lumOff val="50000"/>
                  </a:schemeClr>
                </a:solidFill>
                <a:latin typeface="Segoe UI" panose="020B0502040204020203" pitchFamily="34" charset="0"/>
                <a:cs typeface="Segoe UI" panose="020B0502040204020203" pitchFamily="34" charset="0"/>
              </a:rPr>
              <a:t>Delivery to MSFC </a:t>
            </a:r>
          </a:p>
          <a:p>
            <a:r>
              <a:rPr lang="en-US" sz="2000" b="1" dirty="0">
                <a:solidFill>
                  <a:schemeClr val="accent1">
                    <a:lumMod val="50000"/>
                    <a:lumOff val="50000"/>
                  </a:schemeClr>
                </a:solidFill>
                <a:latin typeface="Segoe UI" panose="020B0502040204020203" pitchFamily="34" charset="0"/>
                <a:cs typeface="Segoe UI" panose="020B0502040204020203" pitchFamily="34" charset="0"/>
              </a:rPr>
              <a:t>June 24, 2024</a:t>
            </a:r>
          </a:p>
        </p:txBody>
      </p:sp>
      <p:sp>
        <p:nvSpPr>
          <p:cNvPr id="10" name="TextBox 9">
            <a:extLst>
              <a:ext uri="{FF2B5EF4-FFF2-40B4-BE49-F238E27FC236}">
                <a16:creationId xmlns:a16="http://schemas.microsoft.com/office/drawing/2014/main" id="{EEC8D143-C5E5-4FB8-AF71-52D12A4340FB}"/>
              </a:ext>
            </a:extLst>
          </p:cNvPr>
          <p:cNvSpPr txBox="1"/>
          <p:nvPr/>
        </p:nvSpPr>
        <p:spPr>
          <a:xfrm>
            <a:off x="6156960" y="1923191"/>
            <a:ext cx="2451947" cy="707886"/>
          </a:xfrm>
          <a:prstGeom prst="rect">
            <a:avLst/>
          </a:prstGeom>
          <a:noFill/>
        </p:spPr>
        <p:txBody>
          <a:bodyPr wrap="square" rtlCol="0">
            <a:spAutoFit/>
          </a:bodyPr>
          <a:lstStyle/>
          <a:p>
            <a:r>
              <a:rPr lang="en-US" sz="2000" i="1" dirty="0">
                <a:solidFill>
                  <a:schemeClr val="accent1">
                    <a:lumMod val="50000"/>
                    <a:lumOff val="50000"/>
                  </a:schemeClr>
                </a:solidFill>
                <a:latin typeface="Segoe UI" panose="020B0502040204020203" pitchFamily="34" charset="0"/>
                <a:cs typeface="Segoe UI" panose="020B0502040204020203" pitchFamily="34" charset="0"/>
              </a:rPr>
              <a:t>One of the hottest days of the year</a:t>
            </a:r>
          </a:p>
        </p:txBody>
      </p:sp>
    </p:spTree>
    <p:extLst>
      <p:ext uri="{BB962C8B-B14F-4D97-AF65-F5344CB8AC3E}">
        <p14:creationId xmlns:p14="http://schemas.microsoft.com/office/powerpoint/2010/main" val="360903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66F18D-572E-482A-ACA3-163E0E11E096}"/>
              </a:ext>
            </a:extLst>
          </p:cNvPr>
          <p:cNvSpPr/>
          <p:nvPr/>
        </p:nvSpPr>
        <p:spPr>
          <a:xfrm>
            <a:off x="0" y="4060478"/>
            <a:ext cx="9144000" cy="857250"/>
          </a:xfrm>
          <a:prstGeom prst="rect">
            <a:avLst/>
          </a:prstGeom>
          <a:gradFill flip="none" rotWithShape="1">
            <a:gsLst>
              <a:gs pos="0">
                <a:schemeClr val="accent6">
                  <a:lumMod val="67000"/>
                </a:schemeClr>
              </a:gs>
              <a:gs pos="48000">
                <a:schemeClr val="accent6">
                  <a:lumMod val="97000"/>
                  <a:lumOff val="3000"/>
                </a:schemeClr>
              </a:gs>
              <a:gs pos="100000">
                <a:srgbClr val="0194EF">
                  <a:alpha val="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F76AC1B-CC24-46A0-9B04-EBD1AC838E1D}"/>
              </a:ext>
            </a:extLst>
          </p:cNvPr>
          <p:cNvSpPr/>
          <p:nvPr/>
        </p:nvSpPr>
        <p:spPr>
          <a:xfrm>
            <a:off x="0" y="4134548"/>
            <a:ext cx="9144000" cy="706967"/>
          </a:xfrm>
          <a:prstGeom prst="rect">
            <a:avLst/>
          </a:prstGeom>
          <a:gradFill flip="none" rotWithShape="1">
            <a:gsLst>
              <a:gs pos="0">
                <a:schemeClr val="accent6">
                  <a:lumMod val="67000"/>
                </a:schemeClr>
              </a:gs>
              <a:gs pos="48000">
                <a:schemeClr val="accent6">
                  <a:lumMod val="97000"/>
                  <a:lumOff val="3000"/>
                </a:schemeClr>
              </a:gs>
              <a:gs pos="100000">
                <a:srgbClr val="0194EF"/>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DC8E1E-6874-4050-B036-75D1661116F0}"/>
              </a:ext>
            </a:extLst>
          </p:cNvPr>
          <p:cNvSpPr>
            <a:spLocks noGrp="1"/>
          </p:cNvSpPr>
          <p:nvPr>
            <p:ph type="title"/>
          </p:nvPr>
        </p:nvSpPr>
        <p:spPr>
          <a:xfrm>
            <a:off x="137879" y="4035238"/>
            <a:ext cx="7964501" cy="857250"/>
          </a:xfrm>
        </p:spPr>
        <p:txBody>
          <a:bodyPr/>
          <a:lstStyle/>
          <a:p>
            <a:r>
              <a:rPr lang="en-US" sz="2800" dirty="0"/>
              <a:t>PLANET Vacuum System</a:t>
            </a:r>
          </a:p>
        </p:txBody>
      </p:sp>
      <p:pic>
        <p:nvPicPr>
          <p:cNvPr id="3" name="Picture 2" descr="Icon&#10;&#10;Description automatically generated">
            <a:extLst>
              <a:ext uri="{FF2B5EF4-FFF2-40B4-BE49-F238E27FC236}">
                <a16:creationId xmlns:a16="http://schemas.microsoft.com/office/drawing/2014/main" id="{2FBD327A-4532-4493-9DA3-CA89ADA119C5}"/>
              </a:ext>
            </a:extLst>
          </p:cNvPr>
          <p:cNvPicPr>
            <a:picLocks noChangeAspect="1"/>
          </p:cNvPicPr>
          <p:nvPr/>
        </p:nvPicPr>
        <p:blipFill>
          <a:blip r:embed="rId3"/>
          <a:stretch>
            <a:fillRect/>
          </a:stretch>
        </p:blipFill>
        <p:spPr>
          <a:xfrm>
            <a:off x="8176114" y="4134547"/>
            <a:ext cx="855720" cy="706967"/>
          </a:xfrm>
          <a:prstGeom prst="rect">
            <a:avLst/>
          </a:prstGeom>
        </p:spPr>
      </p:pic>
      <p:pic>
        <p:nvPicPr>
          <p:cNvPr id="5" name="Picture 4">
            <a:extLst>
              <a:ext uri="{FF2B5EF4-FFF2-40B4-BE49-F238E27FC236}">
                <a16:creationId xmlns:a16="http://schemas.microsoft.com/office/drawing/2014/main" id="{35B1D5BF-A019-2B1E-9DEB-6C2FFE590577}"/>
              </a:ext>
            </a:extLst>
          </p:cNvPr>
          <p:cNvPicPr>
            <a:picLocks noChangeAspect="1"/>
          </p:cNvPicPr>
          <p:nvPr/>
        </p:nvPicPr>
        <p:blipFill>
          <a:blip r:embed="rId4"/>
          <a:stretch>
            <a:fillRect/>
          </a:stretch>
        </p:blipFill>
        <p:spPr>
          <a:xfrm>
            <a:off x="3787810" y="103061"/>
            <a:ext cx="5141284" cy="385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86C28748-9497-F8D9-6FA9-14916C4172BE}"/>
              </a:ext>
            </a:extLst>
          </p:cNvPr>
          <p:cNvSpPr txBox="1"/>
          <p:nvPr/>
        </p:nvSpPr>
        <p:spPr>
          <a:xfrm>
            <a:off x="47197" y="597596"/>
            <a:ext cx="3502032" cy="338554"/>
          </a:xfrm>
          <a:prstGeom prst="rect">
            <a:avLst/>
          </a:prstGeom>
          <a:noFill/>
        </p:spPr>
        <p:txBody>
          <a:bodyPr wrap="square" rtlCol="0">
            <a:spAutoFit/>
          </a:bodyPr>
          <a:lstStyle/>
          <a:p>
            <a:r>
              <a:rPr lang="en-US" sz="1600" i="1" dirty="0">
                <a:solidFill>
                  <a:schemeClr val="accent1">
                    <a:lumMod val="50000"/>
                    <a:lumOff val="50000"/>
                  </a:schemeClr>
                </a:solidFill>
                <a:latin typeface="Segoe UI" panose="020B0502040204020203" pitchFamily="34" charset="0"/>
                <a:cs typeface="Segoe UI" panose="020B0502040204020203" pitchFamily="34" charset="0"/>
              </a:rPr>
              <a:t>Chamber Diameter = 6 feet (2m)</a:t>
            </a:r>
          </a:p>
        </p:txBody>
      </p:sp>
      <p:sp>
        <p:nvSpPr>
          <p:cNvPr id="7" name="TextBox 6">
            <a:extLst>
              <a:ext uri="{FF2B5EF4-FFF2-40B4-BE49-F238E27FC236}">
                <a16:creationId xmlns:a16="http://schemas.microsoft.com/office/drawing/2014/main" id="{E6F9D9E4-4CF4-2C2A-5689-8BD1856820C0}"/>
              </a:ext>
            </a:extLst>
          </p:cNvPr>
          <p:cNvSpPr txBox="1"/>
          <p:nvPr/>
        </p:nvSpPr>
        <p:spPr>
          <a:xfrm>
            <a:off x="137879" y="1381829"/>
            <a:ext cx="3350388" cy="830997"/>
          </a:xfrm>
          <a:prstGeom prst="rect">
            <a:avLst/>
          </a:prstGeom>
          <a:noFill/>
          <a:ln>
            <a:solidFill>
              <a:schemeClr val="accent1">
                <a:lumMod val="50000"/>
                <a:lumOff val="50000"/>
              </a:schemeClr>
            </a:solidFill>
          </a:ln>
        </p:spPr>
        <p:txBody>
          <a:bodyPr wrap="square" rtlCol="0">
            <a:spAutoFit/>
          </a:bodyPr>
          <a:lstStyle/>
          <a:p>
            <a:r>
              <a:rPr lang="en-US" sz="1600" dirty="0">
                <a:solidFill>
                  <a:schemeClr val="accent1">
                    <a:lumMod val="50000"/>
                    <a:lumOff val="50000"/>
                  </a:schemeClr>
                </a:solidFill>
                <a:latin typeface="Segoe UI" panose="020B0502040204020203" pitchFamily="34" charset="0"/>
                <a:cs typeface="Segoe UI" panose="020B0502040204020203" pitchFamily="34" charset="0"/>
              </a:rPr>
              <a:t>Space Environmental Effects Team Member Patrick Lynn </a:t>
            </a:r>
          </a:p>
          <a:p>
            <a:r>
              <a:rPr lang="en-US" sz="1600" dirty="0">
                <a:solidFill>
                  <a:schemeClr val="accent1">
                    <a:lumMod val="50000"/>
                    <a:lumOff val="50000"/>
                  </a:schemeClr>
                </a:solidFill>
                <a:latin typeface="Segoe UI" panose="020B0502040204020203" pitchFamily="34" charset="0"/>
                <a:cs typeface="Segoe UI" panose="020B0502040204020203" pitchFamily="34" charset="0"/>
              </a:rPr>
              <a:t>(Modeling for Scale)</a:t>
            </a:r>
          </a:p>
        </p:txBody>
      </p:sp>
      <p:cxnSp>
        <p:nvCxnSpPr>
          <p:cNvPr id="8" name="Straight Arrow Connector 7">
            <a:extLst>
              <a:ext uri="{FF2B5EF4-FFF2-40B4-BE49-F238E27FC236}">
                <a16:creationId xmlns:a16="http://schemas.microsoft.com/office/drawing/2014/main" id="{DB93E437-DD90-6EC9-61E1-1EEC4BAED0ED}"/>
              </a:ext>
            </a:extLst>
          </p:cNvPr>
          <p:cNvCxnSpPr>
            <a:cxnSpLocks/>
            <a:stCxn id="7" idx="3"/>
          </p:cNvCxnSpPr>
          <p:nvPr/>
        </p:nvCxnSpPr>
        <p:spPr>
          <a:xfrm>
            <a:off x="3488267" y="1797328"/>
            <a:ext cx="2661919" cy="0"/>
          </a:xfrm>
          <a:prstGeom prst="straightConnector1">
            <a:avLst/>
          </a:prstGeom>
          <a:ln>
            <a:solidFill>
              <a:schemeClr val="accent1">
                <a:lumMod val="50000"/>
                <a:lumOff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38154859-DB35-D979-2127-053D51D6A350}"/>
              </a:ext>
            </a:extLst>
          </p:cNvPr>
          <p:cNvSpPr txBox="1"/>
          <p:nvPr/>
        </p:nvSpPr>
        <p:spPr>
          <a:xfrm>
            <a:off x="60743" y="898675"/>
            <a:ext cx="3488486" cy="338554"/>
          </a:xfrm>
          <a:prstGeom prst="rect">
            <a:avLst/>
          </a:prstGeom>
          <a:noFill/>
        </p:spPr>
        <p:txBody>
          <a:bodyPr wrap="square" rtlCol="0">
            <a:spAutoFit/>
          </a:bodyPr>
          <a:lstStyle/>
          <a:p>
            <a:r>
              <a:rPr lang="en-US" sz="1600" i="1" dirty="0">
                <a:solidFill>
                  <a:schemeClr val="accent1">
                    <a:lumMod val="50000"/>
                    <a:lumOff val="50000"/>
                  </a:schemeClr>
                </a:solidFill>
                <a:latin typeface="Segoe UI" panose="020B0502040204020203" pitchFamily="34" charset="0"/>
                <a:cs typeface="Segoe UI" panose="020B0502040204020203" pitchFamily="34" charset="0"/>
              </a:rPr>
              <a:t>Chamber Length = 10 feet (3m)</a:t>
            </a:r>
          </a:p>
        </p:txBody>
      </p:sp>
      <p:sp>
        <p:nvSpPr>
          <p:cNvPr id="4" name="TextBox 3">
            <a:extLst>
              <a:ext uri="{FF2B5EF4-FFF2-40B4-BE49-F238E27FC236}">
                <a16:creationId xmlns:a16="http://schemas.microsoft.com/office/drawing/2014/main" id="{A9BAE9D0-F917-C6A6-74BC-999C6FB7C393}"/>
              </a:ext>
            </a:extLst>
          </p:cNvPr>
          <p:cNvSpPr txBox="1"/>
          <p:nvPr/>
        </p:nvSpPr>
        <p:spPr>
          <a:xfrm>
            <a:off x="33649" y="20443"/>
            <a:ext cx="3502031" cy="584775"/>
          </a:xfrm>
          <a:prstGeom prst="rect">
            <a:avLst/>
          </a:prstGeom>
          <a:noFill/>
        </p:spPr>
        <p:txBody>
          <a:bodyPr wrap="square" rtlCol="0">
            <a:spAutoFit/>
          </a:bodyPr>
          <a:lstStyle/>
          <a:p>
            <a:r>
              <a:rPr lang="en-US" sz="1600" b="1" dirty="0">
                <a:solidFill>
                  <a:schemeClr val="accent1">
                    <a:lumMod val="50000"/>
                    <a:lumOff val="50000"/>
                  </a:schemeClr>
                </a:solidFill>
                <a:latin typeface="Segoe UI" panose="020B0502040204020203" pitchFamily="34" charset="0"/>
                <a:cs typeface="Segoe UI" panose="020B0502040204020203" pitchFamily="34" charset="0"/>
              </a:rPr>
              <a:t>View of Interior from South Door with North Door Open</a:t>
            </a:r>
          </a:p>
        </p:txBody>
      </p:sp>
      <p:sp>
        <p:nvSpPr>
          <p:cNvPr id="10" name="TextBox 9">
            <a:extLst>
              <a:ext uri="{FF2B5EF4-FFF2-40B4-BE49-F238E27FC236}">
                <a16:creationId xmlns:a16="http://schemas.microsoft.com/office/drawing/2014/main" id="{DCB4DEFD-6075-E827-F1AA-197C794031B7}"/>
              </a:ext>
            </a:extLst>
          </p:cNvPr>
          <p:cNvSpPr txBox="1"/>
          <p:nvPr/>
        </p:nvSpPr>
        <p:spPr>
          <a:xfrm>
            <a:off x="137879" y="3374250"/>
            <a:ext cx="3359791" cy="584775"/>
          </a:xfrm>
          <a:prstGeom prst="rect">
            <a:avLst/>
          </a:prstGeom>
          <a:noFill/>
          <a:ln>
            <a:solidFill>
              <a:schemeClr val="accent1">
                <a:lumMod val="50000"/>
                <a:lumOff val="50000"/>
              </a:schemeClr>
            </a:solidFill>
          </a:ln>
        </p:spPr>
        <p:txBody>
          <a:bodyPr wrap="square" rtlCol="0">
            <a:spAutoFit/>
          </a:bodyPr>
          <a:lstStyle/>
          <a:p>
            <a:r>
              <a:rPr lang="en-US" sz="1600" dirty="0">
                <a:solidFill>
                  <a:schemeClr val="accent1">
                    <a:lumMod val="50000"/>
                    <a:lumOff val="50000"/>
                  </a:schemeClr>
                </a:solidFill>
                <a:latin typeface="Segoe UI" panose="020B0502040204020203" pitchFamily="34" charset="0"/>
                <a:cs typeface="Segoe UI" panose="020B0502040204020203" pitchFamily="34" charset="0"/>
              </a:rPr>
              <a:t>Provisions for regolith bed(s) of 3,000 lbs. (total weight)</a:t>
            </a:r>
          </a:p>
        </p:txBody>
      </p:sp>
      <p:sp>
        <p:nvSpPr>
          <p:cNvPr id="11" name="TextBox 10">
            <a:extLst>
              <a:ext uri="{FF2B5EF4-FFF2-40B4-BE49-F238E27FC236}">
                <a16:creationId xmlns:a16="http://schemas.microsoft.com/office/drawing/2014/main" id="{1647B652-05A2-4534-8BBF-A8C7F2DDDC61}"/>
              </a:ext>
            </a:extLst>
          </p:cNvPr>
          <p:cNvSpPr txBox="1"/>
          <p:nvPr/>
        </p:nvSpPr>
        <p:spPr>
          <a:xfrm>
            <a:off x="128476" y="2399134"/>
            <a:ext cx="3359791" cy="830997"/>
          </a:xfrm>
          <a:prstGeom prst="rect">
            <a:avLst/>
          </a:prstGeom>
          <a:noFill/>
          <a:ln>
            <a:solidFill>
              <a:schemeClr val="accent1">
                <a:lumMod val="50000"/>
                <a:lumOff val="50000"/>
              </a:schemeClr>
            </a:solidFill>
          </a:ln>
        </p:spPr>
        <p:txBody>
          <a:bodyPr wrap="square" rtlCol="0">
            <a:spAutoFit/>
          </a:bodyPr>
          <a:lstStyle/>
          <a:p>
            <a:r>
              <a:rPr lang="en-US" sz="1600" dirty="0">
                <a:solidFill>
                  <a:schemeClr val="accent1">
                    <a:lumMod val="50000"/>
                    <a:lumOff val="50000"/>
                  </a:schemeClr>
                </a:solidFill>
                <a:latin typeface="Segoe UI" panose="020B0502040204020203" pitchFamily="34" charset="0"/>
                <a:cs typeface="Segoe UI" panose="020B0502040204020203" pitchFamily="34" charset="0"/>
              </a:rPr>
              <a:t>Fully Integrated Cryo Shroud (LN2) With Back-side Heaters for Control at Intermediate Temperatures</a:t>
            </a:r>
          </a:p>
        </p:txBody>
      </p:sp>
      <p:cxnSp>
        <p:nvCxnSpPr>
          <p:cNvPr id="12" name="Straight Arrow Connector 11">
            <a:extLst>
              <a:ext uri="{FF2B5EF4-FFF2-40B4-BE49-F238E27FC236}">
                <a16:creationId xmlns:a16="http://schemas.microsoft.com/office/drawing/2014/main" id="{95C7B13F-6FC9-F414-506F-D005EAC8E3E1}"/>
              </a:ext>
            </a:extLst>
          </p:cNvPr>
          <p:cNvCxnSpPr>
            <a:cxnSpLocks/>
            <a:stCxn id="11" idx="3"/>
          </p:cNvCxnSpPr>
          <p:nvPr/>
        </p:nvCxnSpPr>
        <p:spPr>
          <a:xfrm>
            <a:off x="3488267" y="2814633"/>
            <a:ext cx="1363960" cy="0"/>
          </a:xfrm>
          <a:prstGeom prst="straightConnector1">
            <a:avLst/>
          </a:prstGeom>
          <a:ln>
            <a:solidFill>
              <a:schemeClr val="accent1">
                <a:lumMod val="50000"/>
                <a:lumOff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65E931E7-DE85-755F-1C9D-E4596359C71C}"/>
              </a:ext>
            </a:extLst>
          </p:cNvPr>
          <p:cNvCxnSpPr>
            <a:cxnSpLocks/>
          </p:cNvCxnSpPr>
          <p:nvPr/>
        </p:nvCxnSpPr>
        <p:spPr>
          <a:xfrm flipV="1">
            <a:off x="3488267" y="3230131"/>
            <a:ext cx="1801706" cy="427782"/>
          </a:xfrm>
          <a:prstGeom prst="straightConnector1">
            <a:avLst/>
          </a:prstGeom>
          <a:ln>
            <a:solidFill>
              <a:schemeClr val="accent1">
                <a:lumMod val="50000"/>
                <a:lumOff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1780DCC1-37CE-428E-EA74-2CD2A85D490C}"/>
              </a:ext>
            </a:extLst>
          </p:cNvPr>
          <p:cNvCxnSpPr>
            <a:cxnSpLocks/>
            <a:stCxn id="10" idx="3"/>
          </p:cNvCxnSpPr>
          <p:nvPr/>
        </p:nvCxnSpPr>
        <p:spPr>
          <a:xfrm flipV="1">
            <a:off x="3497670" y="3374250"/>
            <a:ext cx="3519503" cy="292388"/>
          </a:xfrm>
          <a:prstGeom prst="straightConnector1">
            <a:avLst/>
          </a:prstGeom>
          <a:ln>
            <a:solidFill>
              <a:schemeClr val="accent1">
                <a:lumMod val="50000"/>
                <a:lumOff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972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9DECD8C-E43E-D056-E5FB-C97FEE30B548}"/>
              </a:ext>
            </a:extLst>
          </p:cNvPr>
          <p:cNvPicPr>
            <a:picLocks noChangeAspect="1"/>
          </p:cNvPicPr>
          <p:nvPr/>
        </p:nvPicPr>
        <p:blipFill>
          <a:blip r:embed="rId3"/>
          <a:stretch>
            <a:fillRect/>
          </a:stretch>
        </p:blipFill>
        <p:spPr>
          <a:xfrm>
            <a:off x="3158400" y="971635"/>
            <a:ext cx="3637665" cy="2112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a:extLst>
              <a:ext uri="{FF2B5EF4-FFF2-40B4-BE49-F238E27FC236}">
                <a16:creationId xmlns:a16="http://schemas.microsoft.com/office/drawing/2014/main" id="{C166F18D-572E-482A-ACA3-163E0E11E096}"/>
              </a:ext>
            </a:extLst>
          </p:cNvPr>
          <p:cNvSpPr/>
          <p:nvPr/>
        </p:nvSpPr>
        <p:spPr>
          <a:xfrm>
            <a:off x="0" y="4060478"/>
            <a:ext cx="9144000" cy="857250"/>
          </a:xfrm>
          <a:prstGeom prst="rect">
            <a:avLst/>
          </a:prstGeom>
          <a:gradFill flip="none" rotWithShape="1">
            <a:gsLst>
              <a:gs pos="0">
                <a:schemeClr val="accent6">
                  <a:lumMod val="67000"/>
                </a:schemeClr>
              </a:gs>
              <a:gs pos="48000">
                <a:schemeClr val="accent6">
                  <a:lumMod val="97000"/>
                  <a:lumOff val="3000"/>
                </a:schemeClr>
              </a:gs>
              <a:gs pos="100000">
                <a:srgbClr val="0194EF">
                  <a:alpha val="0"/>
                </a:srgbClr>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F76AC1B-CC24-46A0-9B04-EBD1AC838E1D}"/>
              </a:ext>
            </a:extLst>
          </p:cNvPr>
          <p:cNvSpPr/>
          <p:nvPr/>
        </p:nvSpPr>
        <p:spPr>
          <a:xfrm>
            <a:off x="0" y="4134548"/>
            <a:ext cx="9144000" cy="706967"/>
          </a:xfrm>
          <a:prstGeom prst="rect">
            <a:avLst/>
          </a:prstGeom>
          <a:gradFill flip="none" rotWithShape="1">
            <a:gsLst>
              <a:gs pos="0">
                <a:schemeClr val="accent6">
                  <a:lumMod val="67000"/>
                </a:schemeClr>
              </a:gs>
              <a:gs pos="48000">
                <a:schemeClr val="accent6">
                  <a:lumMod val="97000"/>
                  <a:lumOff val="3000"/>
                </a:schemeClr>
              </a:gs>
              <a:gs pos="100000">
                <a:srgbClr val="0194EF"/>
              </a:gs>
            </a:gsLst>
            <a:lin ang="10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DC8E1E-6874-4050-B036-75D1661116F0}"/>
              </a:ext>
            </a:extLst>
          </p:cNvPr>
          <p:cNvSpPr>
            <a:spLocks noGrp="1"/>
          </p:cNvSpPr>
          <p:nvPr>
            <p:ph type="title"/>
          </p:nvPr>
        </p:nvSpPr>
        <p:spPr>
          <a:xfrm>
            <a:off x="76919" y="4035238"/>
            <a:ext cx="8504894" cy="857250"/>
          </a:xfrm>
        </p:spPr>
        <p:txBody>
          <a:bodyPr/>
          <a:lstStyle/>
          <a:p>
            <a:pPr algn="l"/>
            <a:r>
              <a:rPr lang="en-US" sz="2800" dirty="0"/>
              <a:t>Regolith (Simulant) Bed 1.2m x 2.4m (4ft. X 8ft.) </a:t>
            </a:r>
          </a:p>
        </p:txBody>
      </p:sp>
      <p:pic>
        <p:nvPicPr>
          <p:cNvPr id="3" name="Picture 2" descr="Icon&#10;&#10;Description automatically generated">
            <a:extLst>
              <a:ext uri="{FF2B5EF4-FFF2-40B4-BE49-F238E27FC236}">
                <a16:creationId xmlns:a16="http://schemas.microsoft.com/office/drawing/2014/main" id="{2FBD327A-4532-4493-9DA3-CA89ADA119C5}"/>
              </a:ext>
            </a:extLst>
          </p:cNvPr>
          <p:cNvPicPr>
            <a:picLocks noChangeAspect="1"/>
          </p:cNvPicPr>
          <p:nvPr/>
        </p:nvPicPr>
        <p:blipFill>
          <a:blip r:embed="rId4"/>
          <a:stretch>
            <a:fillRect/>
          </a:stretch>
        </p:blipFill>
        <p:spPr>
          <a:xfrm>
            <a:off x="8176114" y="4134547"/>
            <a:ext cx="855720" cy="706967"/>
          </a:xfrm>
          <a:prstGeom prst="rect">
            <a:avLst/>
          </a:prstGeom>
        </p:spPr>
      </p:pic>
      <p:sp>
        <p:nvSpPr>
          <p:cNvPr id="6" name="TextBox 5">
            <a:extLst>
              <a:ext uri="{FF2B5EF4-FFF2-40B4-BE49-F238E27FC236}">
                <a16:creationId xmlns:a16="http://schemas.microsoft.com/office/drawing/2014/main" id="{CF4718EC-1CB7-6C3B-2194-BF21E5A459D7}"/>
              </a:ext>
            </a:extLst>
          </p:cNvPr>
          <p:cNvSpPr txBox="1"/>
          <p:nvPr/>
        </p:nvSpPr>
        <p:spPr>
          <a:xfrm>
            <a:off x="6945079" y="3614933"/>
            <a:ext cx="2560319" cy="369332"/>
          </a:xfrm>
          <a:prstGeom prst="rect">
            <a:avLst/>
          </a:prstGeom>
          <a:noFill/>
        </p:spPr>
        <p:txBody>
          <a:bodyPr wrap="square" rtlCol="0">
            <a:spAutoFit/>
          </a:bodyPr>
          <a:lstStyle/>
          <a:p>
            <a:r>
              <a:rPr lang="en-US" dirty="0">
                <a:solidFill>
                  <a:schemeClr val="accent1">
                    <a:lumMod val="50000"/>
                    <a:lumOff val="50000"/>
                  </a:schemeClr>
                </a:solidFill>
                <a:latin typeface="Segoe UI" panose="020B0502040204020203" pitchFamily="34" charset="0"/>
                <a:cs typeface="Segoe UI" panose="020B0502040204020203" pitchFamily="34" charset="0"/>
              </a:rPr>
              <a:t>Description</a:t>
            </a:r>
          </a:p>
        </p:txBody>
      </p:sp>
      <p:sp>
        <p:nvSpPr>
          <p:cNvPr id="7" name="TextBox 6">
            <a:extLst>
              <a:ext uri="{FF2B5EF4-FFF2-40B4-BE49-F238E27FC236}">
                <a16:creationId xmlns:a16="http://schemas.microsoft.com/office/drawing/2014/main" id="{E0C83F1F-564D-3F50-A4B4-C5C094CFE325}"/>
              </a:ext>
            </a:extLst>
          </p:cNvPr>
          <p:cNvSpPr txBox="1"/>
          <p:nvPr/>
        </p:nvSpPr>
        <p:spPr>
          <a:xfrm>
            <a:off x="3208007" y="3430267"/>
            <a:ext cx="3262358" cy="584775"/>
          </a:xfrm>
          <a:prstGeom prst="rect">
            <a:avLst/>
          </a:prstGeom>
          <a:noFill/>
        </p:spPr>
        <p:txBody>
          <a:bodyPr wrap="square" rtlCol="0">
            <a:spAutoFit/>
          </a:bodyPr>
          <a:lstStyle/>
          <a:p>
            <a:r>
              <a:rPr lang="en-US" sz="1600" dirty="0">
                <a:solidFill>
                  <a:schemeClr val="accent1">
                    <a:lumMod val="50000"/>
                    <a:lumOff val="50000"/>
                  </a:schemeClr>
                </a:solidFill>
                <a:latin typeface="Segoe UI" panose="020B0502040204020203" pitchFamily="34" charset="0"/>
                <a:cs typeface="Segoe UI" panose="020B0502040204020203" pitchFamily="34" charset="0"/>
              </a:rPr>
              <a:t>Forklift Provisions Which Double As Strength Elements</a:t>
            </a:r>
          </a:p>
        </p:txBody>
      </p:sp>
      <p:cxnSp>
        <p:nvCxnSpPr>
          <p:cNvPr id="9" name="Straight Arrow Connector 8">
            <a:extLst>
              <a:ext uri="{FF2B5EF4-FFF2-40B4-BE49-F238E27FC236}">
                <a16:creationId xmlns:a16="http://schemas.microsoft.com/office/drawing/2014/main" id="{9BFC54AA-3C58-173B-435B-465FED16866A}"/>
              </a:ext>
            </a:extLst>
          </p:cNvPr>
          <p:cNvCxnSpPr>
            <a:cxnSpLocks/>
          </p:cNvCxnSpPr>
          <p:nvPr/>
        </p:nvCxnSpPr>
        <p:spPr>
          <a:xfrm flipV="1">
            <a:off x="3447627" y="2858347"/>
            <a:ext cx="413173" cy="517427"/>
          </a:xfrm>
          <a:prstGeom prst="straightConnector1">
            <a:avLst/>
          </a:prstGeom>
          <a:ln>
            <a:solidFill>
              <a:schemeClr val="accent1">
                <a:lumMod val="50000"/>
                <a:lumOff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BA40D10-409D-D1FF-458B-78AAB22EFA97}"/>
              </a:ext>
            </a:extLst>
          </p:cNvPr>
          <p:cNvCxnSpPr>
            <a:cxnSpLocks/>
          </p:cNvCxnSpPr>
          <p:nvPr/>
        </p:nvCxnSpPr>
        <p:spPr>
          <a:xfrm flipV="1">
            <a:off x="3744448" y="2882860"/>
            <a:ext cx="381718" cy="525483"/>
          </a:xfrm>
          <a:prstGeom prst="straightConnector1">
            <a:avLst/>
          </a:prstGeom>
          <a:ln>
            <a:solidFill>
              <a:schemeClr val="accent1">
                <a:lumMod val="50000"/>
                <a:lumOff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D7484D1D-979E-FEA7-98E0-01B6F43125F1}"/>
              </a:ext>
            </a:extLst>
          </p:cNvPr>
          <p:cNvPicPr>
            <a:picLocks noChangeAspect="1"/>
          </p:cNvPicPr>
          <p:nvPr/>
        </p:nvPicPr>
        <p:blipFill>
          <a:blip r:embed="rId5"/>
          <a:stretch>
            <a:fillRect/>
          </a:stretch>
        </p:blipFill>
        <p:spPr>
          <a:xfrm rot="5400000">
            <a:off x="6135657" y="998890"/>
            <a:ext cx="3704449" cy="2085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AE9722F6-A38A-1BEF-23B9-1C666CE1E42E}"/>
              </a:ext>
            </a:extLst>
          </p:cNvPr>
          <p:cNvPicPr>
            <a:picLocks noChangeAspect="1"/>
          </p:cNvPicPr>
          <p:nvPr/>
        </p:nvPicPr>
        <p:blipFill rotWithShape="1">
          <a:blip r:embed="rId6"/>
          <a:srcRect r="15018"/>
          <a:stretch/>
        </p:blipFill>
        <p:spPr>
          <a:xfrm>
            <a:off x="76919" y="787011"/>
            <a:ext cx="2884904" cy="2546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3FE5FBC8-C356-5E87-5E4B-F926B0C8D9A5}"/>
              </a:ext>
            </a:extLst>
          </p:cNvPr>
          <p:cNvSpPr txBox="1"/>
          <p:nvPr/>
        </p:nvSpPr>
        <p:spPr>
          <a:xfrm>
            <a:off x="137879" y="372244"/>
            <a:ext cx="2650204" cy="338554"/>
          </a:xfrm>
          <a:prstGeom prst="rect">
            <a:avLst/>
          </a:prstGeom>
          <a:noFill/>
        </p:spPr>
        <p:txBody>
          <a:bodyPr wrap="square" rtlCol="0">
            <a:spAutoFit/>
          </a:bodyPr>
          <a:lstStyle/>
          <a:p>
            <a:r>
              <a:rPr lang="en-US" sz="1600" dirty="0">
                <a:solidFill>
                  <a:schemeClr val="accent1">
                    <a:lumMod val="50000"/>
                    <a:lumOff val="50000"/>
                  </a:schemeClr>
                </a:solidFill>
                <a:latin typeface="Segoe UI" panose="020B0502040204020203" pitchFamily="34" charset="0"/>
                <a:cs typeface="Segoe UI" panose="020B0502040204020203" pitchFamily="34" charset="0"/>
              </a:rPr>
              <a:t>New Dedicated Forklift</a:t>
            </a:r>
          </a:p>
        </p:txBody>
      </p:sp>
      <p:sp>
        <p:nvSpPr>
          <p:cNvPr id="23" name="TextBox 22">
            <a:extLst>
              <a:ext uri="{FF2B5EF4-FFF2-40B4-BE49-F238E27FC236}">
                <a16:creationId xmlns:a16="http://schemas.microsoft.com/office/drawing/2014/main" id="{8947CFD5-7D15-71E2-8D0A-5A14933BA519}"/>
              </a:ext>
            </a:extLst>
          </p:cNvPr>
          <p:cNvSpPr txBox="1"/>
          <p:nvPr/>
        </p:nvSpPr>
        <p:spPr>
          <a:xfrm>
            <a:off x="3553842" y="296432"/>
            <a:ext cx="3316730" cy="338554"/>
          </a:xfrm>
          <a:prstGeom prst="rect">
            <a:avLst/>
          </a:prstGeom>
          <a:noFill/>
        </p:spPr>
        <p:txBody>
          <a:bodyPr wrap="square" rtlCol="0">
            <a:spAutoFit/>
          </a:bodyPr>
          <a:lstStyle/>
          <a:p>
            <a:r>
              <a:rPr lang="en-US" sz="1600" dirty="0">
                <a:solidFill>
                  <a:schemeClr val="accent1">
                    <a:lumMod val="50000"/>
                    <a:lumOff val="50000"/>
                  </a:schemeClr>
                </a:solidFill>
                <a:latin typeface="Segoe UI" panose="020B0502040204020203" pitchFamily="34" charset="0"/>
                <a:cs typeface="Segoe UI" panose="020B0502040204020203" pitchFamily="34" charset="0"/>
              </a:rPr>
              <a:t>Check Of Bed Logistics In The Lab</a:t>
            </a:r>
          </a:p>
        </p:txBody>
      </p:sp>
      <p:cxnSp>
        <p:nvCxnSpPr>
          <p:cNvPr id="24" name="Straight Arrow Connector 23">
            <a:extLst>
              <a:ext uri="{FF2B5EF4-FFF2-40B4-BE49-F238E27FC236}">
                <a16:creationId xmlns:a16="http://schemas.microsoft.com/office/drawing/2014/main" id="{37E7F21D-0FA9-6158-9427-CC0C6079684C}"/>
              </a:ext>
            </a:extLst>
          </p:cNvPr>
          <p:cNvCxnSpPr>
            <a:cxnSpLocks/>
          </p:cNvCxnSpPr>
          <p:nvPr/>
        </p:nvCxnSpPr>
        <p:spPr>
          <a:xfrm>
            <a:off x="7470987" y="465709"/>
            <a:ext cx="0" cy="1713871"/>
          </a:xfrm>
          <a:prstGeom prst="straightConnector1">
            <a:avLst/>
          </a:prstGeom>
          <a:ln>
            <a:solidFill>
              <a:schemeClr val="accent1">
                <a:lumMod val="50000"/>
                <a:lumOff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239CD333-7B9A-AFFC-BD10-E49F4ED7A83C}"/>
              </a:ext>
            </a:extLst>
          </p:cNvPr>
          <p:cNvCxnSpPr>
            <a:cxnSpLocks/>
          </p:cNvCxnSpPr>
          <p:nvPr/>
        </p:nvCxnSpPr>
        <p:spPr>
          <a:xfrm>
            <a:off x="6685280" y="465709"/>
            <a:ext cx="785707" cy="0"/>
          </a:xfrm>
          <a:prstGeom prst="straightConnector1">
            <a:avLst/>
          </a:prstGeom>
          <a:ln>
            <a:solidFill>
              <a:schemeClr val="accent1">
                <a:lumMod val="50000"/>
                <a:lumOff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10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andard_Jan2019">
  <a:themeElements>
    <a:clrScheme name="Custom 2">
      <a:dk1>
        <a:srgbClr val="000000"/>
      </a:dk1>
      <a:lt1>
        <a:srgbClr val="FFFFFF"/>
      </a:lt1>
      <a:dk2>
        <a:srgbClr val="A24C1F"/>
      </a:dk2>
      <a:lt2>
        <a:srgbClr val="A3AFB1"/>
      </a:lt2>
      <a:accent1>
        <a:srgbClr val="021659"/>
      </a:accent1>
      <a:accent2>
        <a:srgbClr val="B93A25"/>
      </a:accent2>
      <a:accent3>
        <a:srgbClr val="5E6E74"/>
      </a:accent3>
      <a:accent4>
        <a:srgbClr val="569656"/>
      </a:accent4>
      <a:accent5>
        <a:srgbClr val="9C6800"/>
      </a:accent5>
      <a:accent6>
        <a:srgbClr val="213E6F"/>
      </a:accent6>
      <a:hlink>
        <a:srgbClr val="567598"/>
      </a:hlink>
      <a:folHlink>
        <a:srgbClr val="A24C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 id="{109E83C9-92DC-4E52-AD8B-9B83D360BA8A}" vid="{BCE2AF68-3DC5-41E3-815A-4DE9D81F88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3c25dfb-803b-43fc-bc2d-afc1f878eef8">
      <Terms xmlns="http://schemas.microsoft.com/office/infopath/2007/PartnerControls"/>
    </lcf76f155ced4ddcb4097134ff3c332f>
    <TaxCatchAll xmlns="24256709-b9e4-4c77-a64c-33f47ab497b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EC7B5B9379584684189439D1F4F047" ma:contentTypeVersion="14" ma:contentTypeDescription="Create a new document." ma:contentTypeScope="" ma:versionID="99d4445cddc55c3323f42e913f279f00">
  <xsd:schema xmlns:xsd="http://www.w3.org/2001/XMLSchema" xmlns:xs="http://www.w3.org/2001/XMLSchema" xmlns:p="http://schemas.microsoft.com/office/2006/metadata/properties" xmlns:ns2="d3c25dfb-803b-43fc-bc2d-afc1f878eef8" xmlns:ns3="24256709-b9e4-4c77-a64c-33f47ab497ba" targetNamespace="http://schemas.microsoft.com/office/2006/metadata/properties" ma:root="true" ma:fieldsID="1cbbc9f29a6520850d7caa98fbf3a00a" ns2:_="" ns3:_="">
    <xsd:import namespace="d3c25dfb-803b-43fc-bc2d-afc1f878eef8"/>
    <xsd:import namespace="24256709-b9e4-4c77-a64c-33f47ab497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c25dfb-803b-43fc-bc2d-afc1f878e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4256709-b9e4-4c77-a64c-33f47ab497b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b8bd4a1-a8ba-4c48-8960-dace36373467}" ma:internalName="TaxCatchAll" ma:showField="CatchAllData" ma:web="24256709-b9e4-4c77-a64c-33f47ab497b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3D98A1-646B-4995-A2B1-CA1C67FB523D}">
  <ds:schemaRefs>
    <ds:schemaRef ds:uri="d3c25dfb-803b-43fc-bc2d-afc1f878eef8"/>
    <ds:schemaRef ds:uri="http://schemas.microsoft.com/office/infopath/2007/PartnerControls"/>
    <ds:schemaRef ds:uri="http://schemas.microsoft.com/office/2006/documentManagement/types"/>
    <ds:schemaRef ds:uri="http://purl.org/dc/terms/"/>
    <ds:schemaRef ds:uri="http://purl.org/dc/elements/1.1/"/>
    <ds:schemaRef ds:uri="http://www.w3.org/XML/1998/namespace"/>
    <ds:schemaRef ds:uri="http://purl.org/dc/dcmitype/"/>
    <ds:schemaRef ds:uri="http://schemas.microsoft.com/office/2006/metadata/properties"/>
    <ds:schemaRef ds:uri="http://schemas.openxmlformats.org/package/2006/metadata/core-properties"/>
    <ds:schemaRef ds:uri="24256709-b9e4-4c77-a64c-33f47ab497ba"/>
  </ds:schemaRefs>
</ds:datastoreItem>
</file>

<file path=customXml/itemProps2.xml><?xml version="1.0" encoding="utf-8"?>
<ds:datastoreItem xmlns:ds="http://schemas.openxmlformats.org/officeDocument/2006/customXml" ds:itemID="{A8FE9F36-351C-472E-84DE-B01649B4C82F}">
  <ds:schemaRefs>
    <ds:schemaRef ds:uri="http://schemas.microsoft.com/sharepoint/v3/contenttype/forms"/>
  </ds:schemaRefs>
</ds:datastoreItem>
</file>

<file path=customXml/itemProps3.xml><?xml version="1.0" encoding="utf-8"?>
<ds:datastoreItem xmlns:ds="http://schemas.openxmlformats.org/officeDocument/2006/customXml" ds:itemID="{DF5E71F4-18C3-4A4C-A7E6-D0EC71115F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c25dfb-803b-43fc-bc2d-afc1f878eef8"/>
    <ds:schemaRef ds:uri="24256709-b9e4-4c77-a64c-33f47ab497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14911</TotalTime>
  <Words>1726</Words>
  <Application>Microsoft Office PowerPoint</Application>
  <PresentationFormat>On-screen Show (16:9)</PresentationFormat>
  <Paragraphs>208</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Cambria Math</vt:lpstr>
      <vt:lpstr>Segoe UI</vt:lpstr>
      <vt:lpstr>Verdana</vt:lpstr>
      <vt:lpstr>Standard_Jan2019</vt:lpstr>
      <vt:lpstr>Planetary Surface Environment Testing: The Evolution of PLANET</vt:lpstr>
      <vt:lpstr>PLANET</vt:lpstr>
      <vt:lpstr>Full Lunar Surface Environment</vt:lpstr>
      <vt:lpstr>NU-LHT-5M:  1,000 kg of Highlands Simulant</vt:lpstr>
      <vt:lpstr>NU-LHT-4M Particle Size Distribution </vt:lpstr>
      <vt:lpstr>Full Surface Environment Delivered in Zones</vt:lpstr>
      <vt:lpstr>PLANET Vacuum Chamber</vt:lpstr>
      <vt:lpstr>PLANET Vacuum System</vt:lpstr>
      <vt:lpstr>Regolith (Simulant) Bed 1.2m x 2.4m (4ft. X 8ft.) </vt:lpstr>
      <vt:lpstr>Boots on Simulant</vt:lpstr>
      <vt:lpstr>PLANET: Commissioning Complete – Ready for Testing </vt:lpstr>
      <vt:lpstr>PLANET: Commissioning Complete – Ready for Testing </vt:lpstr>
      <vt:lpstr>PLANET Space Environment Systems</vt:lpstr>
      <vt:lpstr>First Official Tests Underway – Solar Array Coupon Electrostatic Discharge (ESD) </vt:lpstr>
      <vt:lpstr>TRL-6 Testing Enabled</vt:lpstr>
      <vt:lpstr>MSFC Lunar Testing Ecosystem</vt:lpstr>
      <vt:lpstr>Contact Us to Help Develop Your Lunar Surface Technologies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 Schneider</dc:creator>
  <cp:lastModifiedBy>Schneider, Todd A. (MSFC-EM41)</cp:lastModifiedBy>
  <cp:revision>48</cp:revision>
  <dcterms:created xsi:type="dcterms:W3CDTF">2022-03-09T22:34:06Z</dcterms:created>
  <dcterms:modified xsi:type="dcterms:W3CDTF">2025-05-04T06:14:25Z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0x010100B7EC7B5B9379584684189439D1F4F047</vt:lpwstr>
  </property>
  <property fmtid="{D5CDD505-2E9C-101B-9397-08002B2CF9AE}" pid="3" name="MediaServiceImageTags">
    <vt:lpwstr/>
  </property>
  <property fmtid="{D5CDD505-2E9C-101B-9397-08002B2CF9AE}" pid="4" name="Order">
    <vt:lpwstr>16100.0000000000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